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884760" y="8685360"/>
            <a:ext cx="2971800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/>
          <p:nvPr/>
        </p:nvSpPr>
        <p:spPr>
          <a:xfrm>
            <a:off x="1143000" y="4343400"/>
            <a:ext cx="455616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, Content over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83760" y="1708200"/>
            <a:ext cx="83739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383760" y="3832920"/>
            <a:ext cx="83739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, 4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837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749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749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3837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Shape 55"/>
          <p:cNvSpPr/>
          <p:nvPr/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itle, 2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37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749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entere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subTitle"/>
          </p:nvPr>
        </p:nvSpPr>
        <p:spPr>
          <a:xfrm>
            <a:off x="384120" y="398160"/>
            <a:ext cx="837576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Obj">
  <p:cSld name="Title, 2 Content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837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3837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46749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 Content and 2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837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749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749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Title, 2 Content over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37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6749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x="383760" y="3832920"/>
            <a:ext cx="83739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, Content over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3760" y="1708200"/>
            <a:ext cx="83739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383760" y="3832920"/>
            <a:ext cx="83739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, 4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37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6749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46749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3837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6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Shape 105"/>
          <p:cNvSpPr/>
          <p:nvPr/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itle, 2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837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749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entered 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subTitle"/>
          </p:nvPr>
        </p:nvSpPr>
        <p:spPr>
          <a:xfrm>
            <a:off x="384120" y="398160"/>
            <a:ext cx="837576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Obj">
  <p:cSld name="Title, 2 Content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37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3837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46749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 Content and 2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83760" y="1708200"/>
            <a:ext cx="40863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749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674960" y="383292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Title, 2 Content over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837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74960" y="1708200"/>
            <a:ext cx="40863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383760" y="3832920"/>
            <a:ext cx="8373960" cy="1940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5365800"/>
            <a:ext cx="9140760" cy="665280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031080"/>
            <a:ext cx="9140760" cy="172800"/>
          </a:xfrm>
          <a:prstGeom prst="rect">
            <a:avLst/>
          </a:prstGeom>
          <a:solidFill>
            <a:srgbClr val="6AADE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862400" y="6447960"/>
            <a:ext cx="900360" cy="1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16000" lvl="0" marL="21600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Char char="●"/>
            </a:pPr>
            <a:fld id="{00000000-1234-1234-1234-123412341234}" type="slidenum">
              <a:rPr b="0" i="0" lang="en-GB" sz="1000" u="none" cap="none" strike="noStrike">
                <a:solidFill>
                  <a:srgbClr val="003E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83760" y="1708200"/>
            <a:ext cx="8373960" cy="40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862400" y="6451560"/>
            <a:ext cx="900360" cy="17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83760" y="2015640"/>
            <a:ext cx="8373960" cy="7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Emu: Rapid FPGA Prototyping of Network</a:t>
            </a:r>
            <a:br>
              <a:rPr b="1" i="0" lang="en-GB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Services in C#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296000" y="3456000"/>
            <a:ext cx="68400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Salvator Galea*, Nik Sultana*, Pietro Bressana†, David Greaves*,</a:t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Robert Soulé†, Andrew W. Moore*, Noa Zilberman* </a:t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*University of Cambridge, †Università della Svizzera italiana</a:t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83757" y="5548320"/>
            <a:ext cx="83739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DATE</a:t>
            </a:r>
            <a:r>
              <a:rPr b="1" baseline="30000" lang="en-GB" sz="1800">
                <a:solidFill>
                  <a:srgbClr val="FFFFFF"/>
                </a:solidFill>
              </a:rPr>
              <a:t>17</a:t>
            </a:r>
            <a:r>
              <a:rPr b="1" lang="en-GB" sz="1800">
                <a:solidFill>
                  <a:srgbClr val="FFFFFF"/>
                </a:solidFill>
              </a:rPr>
              <a:t> : Design and Automation in Europe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400" y="3024000"/>
            <a:ext cx="2496600" cy="2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84120" y="398160"/>
            <a:ext cx="8375760" cy="42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Emu : Accelerating Network Services 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83750" y="1708200"/>
            <a:ext cx="4678500" cy="4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69640" lvl="0" marL="269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0066CC"/>
                </a:solidFill>
              </a:rPr>
              <a:t>Goals</a:t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139" lvl="1" marL="537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Accelerate network services</a:t>
            </a:r>
            <a:endParaRPr sz="1600"/>
          </a:p>
          <a:p>
            <a:pPr indent="-271139" lvl="1" marL="537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C# coding</a:t>
            </a:r>
            <a:endParaRPr sz="1600"/>
          </a:p>
          <a:p>
            <a:pPr indent="-271140" lvl="1" marL="537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Compile to multiple targets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1139" lvl="1" marL="537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Accelerate development</a:t>
            </a:r>
            <a:endParaRPr sz="1600"/>
          </a:p>
          <a:p>
            <a:pPr indent="-271139" lvl="1" marL="5378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Improve performance</a:t>
            </a:r>
            <a:endParaRPr sz="1600"/>
          </a:p>
          <a:p>
            <a:pPr indent="-271140" lvl="1" marL="537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Rapid prototyping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640" lvl="0" marL="269640" marR="0" rtl="0" algn="l"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0066CC"/>
                </a:solidFill>
              </a:rPr>
              <a:t>Implemented examples</a:t>
            </a:r>
            <a:endParaRPr sz="1600">
              <a:solidFill>
                <a:srgbClr val="0066CC"/>
              </a:solidFill>
            </a:endParaRPr>
          </a:p>
          <a:p>
            <a:pPr indent="-271139" lvl="1" marL="537839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Memcached server</a:t>
            </a:r>
            <a:endParaRPr sz="2000"/>
          </a:p>
          <a:p>
            <a:pPr indent="-271139" lvl="1" marL="53783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NAT</a:t>
            </a:r>
            <a:endParaRPr sz="1600"/>
          </a:p>
          <a:p>
            <a:pPr indent="-271139" lvl="1" marL="537839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DNS server</a:t>
            </a:r>
            <a:endParaRPr sz="1600"/>
          </a:p>
          <a:p>
            <a:pPr indent="-271140" lvl="1" marL="537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latin typeface="Arial"/>
                <a:ea typeface="Arial"/>
                <a:cs typeface="Arial"/>
                <a:sym typeface="Arial"/>
              </a:rPr>
              <a:t>L2 learning switch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71139" lvl="1" marL="53783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/>
              <a:t>Ping (ICMP, TCP)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0160" y="4896000"/>
            <a:ext cx="96984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504680" y="3319200"/>
            <a:ext cx="18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2120" y="2376000"/>
            <a:ext cx="2232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8120" y="3240000"/>
            <a:ext cx="1379880" cy="3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7056000" y="3888000"/>
            <a:ext cx="792000" cy="792000"/>
          </a:xfrm>
          <a:custGeom>
            <a:pathLst>
              <a:path extrusionOk="0" h="120000" w="120000">
                <a:moveTo>
                  <a:pt x="45885" y="0"/>
                </a:moveTo>
                <a:lnTo>
                  <a:pt x="74005" y="0"/>
                </a:lnTo>
                <a:lnTo>
                  <a:pt x="74005" y="45885"/>
                </a:lnTo>
                <a:lnTo>
                  <a:pt x="119945" y="45885"/>
                </a:lnTo>
                <a:lnTo>
                  <a:pt x="119945" y="74005"/>
                </a:lnTo>
                <a:lnTo>
                  <a:pt x="74005" y="74005"/>
                </a:lnTo>
                <a:lnTo>
                  <a:pt x="74005" y="119945"/>
                </a:lnTo>
                <a:lnTo>
                  <a:pt x="45885" y="119945"/>
                </a:lnTo>
                <a:lnTo>
                  <a:pt x="45885" y="74005"/>
                </a:lnTo>
                <a:lnTo>
                  <a:pt x="0" y="74005"/>
                </a:lnTo>
                <a:lnTo>
                  <a:pt x="0" y="45885"/>
                </a:lnTo>
                <a:lnTo>
                  <a:pt x="45885" y="45885"/>
                </a:lnTo>
                <a:lnTo>
                  <a:pt x="45885" y="0"/>
                </a:lnTo>
              </a:path>
            </a:pathLst>
          </a:custGeom>
          <a:solidFill>
            <a:srgbClr val="0066CC"/>
          </a:solidFill>
          <a:ln cap="flat" cmpd="sng" w="126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/>
          <p:nvPr/>
        </p:nvSpPr>
        <p:spPr>
          <a:xfrm>
            <a:off x="5580000" y="2088000"/>
            <a:ext cx="720000" cy="3687480"/>
          </a:xfrm>
          <a:custGeom>
            <a:pathLst>
              <a:path extrusionOk="0" h="120000" w="120000">
                <a:moveTo>
                  <a:pt x="119940" y="0"/>
                </a:moveTo>
                <a:cubicBezTo>
                  <a:pt x="89910" y="0"/>
                  <a:pt x="59940" y="4989"/>
                  <a:pt x="59940" y="9991"/>
                </a:cubicBezTo>
                <a:lnTo>
                  <a:pt x="59940" y="49991"/>
                </a:lnTo>
                <a:cubicBezTo>
                  <a:pt x="59940" y="54992"/>
                  <a:pt x="29970" y="59994"/>
                  <a:pt x="0" y="59994"/>
                </a:cubicBezTo>
                <a:cubicBezTo>
                  <a:pt x="29970" y="59994"/>
                  <a:pt x="59940" y="64983"/>
                  <a:pt x="59940" y="69985"/>
                </a:cubicBezTo>
                <a:lnTo>
                  <a:pt x="59940" y="109985"/>
                </a:lnTo>
                <a:cubicBezTo>
                  <a:pt x="59940" y="114986"/>
                  <a:pt x="89910" y="119988"/>
                  <a:pt x="119940" y="119988"/>
                </a:cubicBezTo>
              </a:path>
            </a:pathLst>
          </a:custGeom>
          <a:noFill/>
          <a:ln cap="flat" cmpd="sng" w="29150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Kiwi Compiler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228387" y="3376339"/>
            <a:ext cx="25401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Kiwi </a:t>
            </a:r>
            <a:r>
              <a:rPr b="0" lang="en-GB" sz="16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supports:</a:t>
            </a:r>
            <a:endParaRPr b="0" sz="16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6940" lvl="0" marL="269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Multi-dimensional arrays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256940" lvl="0" marL="269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Threading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256940" lvl="0" marL="269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File-server I/O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256940" lvl="0" marL="269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Object management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256940" lvl="0" marL="269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Limited recursion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207" y="1630564"/>
            <a:ext cx="1224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2601100" y="1621055"/>
            <a:ext cx="5545800" cy="936000"/>
          </a:xfrm>
          <a:prstGeom prst="bracketPair">
            <a:avLst/>
          </a:prstGeom>
          <a:noFill/>
          <a:ln cap="flat" cmpd="sng" w="72000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3E72"/>
                </a:solidFill>
              </a:rPr>
              <a:t>Kiwi</a:t>
            </a:r>
            <a:r>
              <a:rPr lang="en-GB" sz="1800">
                <a:solidFill>
                  <a:srgbClr val="003E72"/>
                </a:solidFill>
              </a:rPr>
              <a:t> is a High-Level Synthesis (HLS) system that:</a:t>
            </a:r>
            <a:endParaRPr sz="1800">
              <a:solidFill>
                <a:srgbClr val="003E72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800"/>
              <a:buChar char="●"/>
            </a:pPr>
            <a:r>
              <a:rPr lang="en-GB" sz="1800">
                <a:solidFill>
                  <a:srgbClr val="003E72"/>
                </a:solidFill>
              </a:rPr>
              <a:t>Generates FPGA designs from C# source code </a:t>
            </a:r>
            <a:endParaRPr sz="1800">
              <a:solidFill>
                <a:srgbClr val="003E72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800"/>
              <a:buChar char="●"/>
            </a:pPr>
            <a:r>
              <a:rPr lang="en-GB" sz="1800">
                <a:solidFill>
                  <a:srgbClr val="003E72"/>
                </a:solidFill>
              </a:rPr>
              <a:t>Targets scientific computing applications</a:t>
            </a:r>
            <a:endParaRPr sz="1800">
              <a:solidFill>
                <a:srgbClr val="003E72"/>
              </a:solidFill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88000" y="5731700"/>
            <a:ext cx="8424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03E72"/>
                </a:solidFill>
              </a:rPr>
              <a:t>David Greaves, and Satnam Singh. "</a:t>
            </a:r>
            <a:r>
              <a:rPr b="1" lang="en-GB" sz="1100">
                <a:solidFill>
                  <a:srgbClr val="003E72"/>
                </a:solidFill>
              </a:rPr>
              <a:t>Distributing C# methods and threads over Ethernet-connected FPGAs using Kiwi</a:t>
            </a:r>
            <a:r>
              <a:rPr lang="en-GB" sz="1100">
                <a:solidFill>
                  <a:srgbClr val="003E72"/>
                </a:solidFill>
              </a:rPr>
              <a:t>." </a:t>
            </a:r>
            <a:r>
              <a:rPr i="1" lang="en-GB" sz="1100">
                <a:solidFill>
                  <a:srgbClr val="003E72"/>
                </a:solidFill>
              </a:rPr>
              <a:t>Formal Methods and Models for Codesign (MEMOCODE), 2011 9th IEEE/ACM International Conference on</a:t>
            </a:r>
            <a:r>
              <a:rPr lang="en-GB" sz="1100">
                <a:solidFill>
                  <a:srgbClr val="003E72"/>
                </a:solidFill>
              </a:rPr>
              <a:t>. IEEE, 2011.</a:t>
            </a:r>
            <a:endParaRPr sz="1100">
              <a:solidFill>
                <a:srgbClr val="003E7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003E72"/>
              </a:solidFill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22662" y="3325850"/>
            <a:ext cx="57369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3E72"/>
                </a:solidFill>
              </a:rPr>
              <a:t>Kiwi</a:t>
            </a:r>
            <a:r>
              <a:rPr lang="en-GB" sz="1600">
                <a:solidFill>
                  <a:srgbClr val="003E72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is developing a methodology for algorithm </a:t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acceleration using parallel programming and the C# language. Specifically, Kiwi consists of a run-time library for hardware FPGA execution of algorithms expressed within C# and a compiler, </a:t>
            </a:r>
            <a:r>
              <a:rPr b="1" lang="en-GB" sz="1600">
                <a:solidFill>
                  <a:schemeClr val="dk1"/>
                </a:solidFill>
              </a:rPr>
              <a:t>KiwiC</a:t>
            </a:r>
            <a:r>
              <a:rPr lang="en-GB" sz="1600">
                <a:solidFill>
                  <a:schemeClr val="dk1"/>
                </a:solidFill>
              </a:rPr>
              <a:t>, that converts .NET bytecode into Verilog RTL for further compilation for FPGA execution.</a:t>
            </a:r>
            <a:endParaRPr sz="1600">
              <a:solidFill>
                <a:srgbClr val="003E7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NetFPGA-SUME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355312" y="2335064"/>
            <a:ext cx="4162406" cy="3763056"/>
            <a:chOff x="355320" y="1872000"/>
            <a:chExt cx="4128552" cy="3763056"/>
          </a:xfrm>
        </p:grpSpPr>
        <p:pic>
          <p:nvPicPr>
            <p:cNvPr id="145" name="Shape 1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320" y="1872000"/>
              <a:ext cx="3964680" cy="216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0000" y="4397085"/>
              <a:ext cx="2232000" cy="6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Shape 147"/>
            <p:cNvPicPr preferRelativeResize="0"/>
            <p:nvPr/>
          </p:nvPicPr>
          <p:blipFill rotWithShape="1">
            <a:blip r:embed="rId5">
              <a:alphaModFix/>
            </a:blip>
            <a:srcRect b="0" l="46616" r="0" t="0"/>
            <a:stretch/>
          </p:blipFill>
          <p:spPr>
            <a:xfrm>
              <a:off x="2611872" y="4012056"/>
              <a:ext cx="1872000" cy="162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Shape 148"/>
          <p:cNvSpPr txBox="1"/>
          <p:nvPr/>
        </p:nvSpPr>
        <p:spPr>
          <a:xfrm>
            <a:off x="5112000" y="2416350"/>
            <a:ext cx="40320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Xilinx Virtex-7 690T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GB" sz="1600"/>
              <a:t>4 x 10Gbps Ethernet Ports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GB" sz="1600"/>
              <a:t>8 GB DDR3 SoDIMM 1800MT/s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GB" sz="1600">
                <a:solidFill>
                  <a:schemeClr val="dk1"/>
                </a:solidFill>
              </a:rPr>
              <a:t>27 MB QDRII+ SRAM, 500MHz</a:t>
            </a:r>
            <a:endParaRPr sz="1600">
              <a:solidFill>
                <a:schemeClr val="dk1"/>
              </a:solidFill>
            </a:endParaRPr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GB" sz="1600">
                <a:solidFill>
                  <a:schemeClr val="dk1"/>
                </a:solidFill>
              </a:rPr>
              <a:t>x8 PCI Express Gen.3</a:t>
            </a:r>
            <a:endParaRPr sz="1600"/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GB" sz="1600"/>
              <a:t>18 x 13.1Gb/s additional serial links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SATA connectors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-5588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b="0" lang="en-GB" sz="1600" strike="noStrike">
                <a:latin typeface="Arial"/>
                <a:ea typeface="Arial"/>
                <a:cs typeface="Arial"/>
                <a:sym typeface="Arial"/>
              </a:rPr>
              <a:t>Micro-SD slot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756200" y="1488625"/>
            <a:ext cx="5631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 </a:t>
            </a:r>
            <a:r>
              <a:rPr b="1" lang="en-GB" sz="2000">
                <a:solidFill>
                  <a:srgbClr val="004586"/>
                </a:solidFill>
              </a:rPr>
              <a:t>line</a:t>
            </a:r>
            <a:r>
              <a:rPr b="1" lang="en-GB" sz="2000">
                <a:solidFill>
                  <a:schemeClr val="dk1"/>
                </a:solidFill>
              </a:rPr>
              <a:t>-rate</a:t>
            </a:r>
            <a:r>
              <a:rPr lang="en-GB" sz="2000">
                <a:solidFill>
                  <a:schemeClr val="dk1"/>
                </a:solidFill>
              </a:rPr>
              <a:t>, </a:t>
            </a:r>
            <a:r>
              <a:rPr b="1" lang="en-GB" sz="2000">
                <a:solidFill>
                  <a:srgbClr val="004586"/>
                </a:solidFill>
              </a:rPr>
              <a:t>flex</a:t>
            </a:r>
            <a:r>
              <a:rPr b="1" lang="en-GB" sz="2000">
                <a:solidFill>
                  <a:schemeClr val="dk1"/>
                </a:solidFill>
              </a:rPr>
              <a:t>ible</a:t>
            </a:r>
            <a:r>
              <a:rPr lang="en-GB" sz="2000">
                <a:solidFill>
                  <a:schemeClr val="dk1"/>
                </a:solidFill>
              </a:rPr>
              <a:t>, </a:t>
            </a:r>
            <a:r>
              <a:rPr b="1" lang="en-GB" sz="2000">
                <a:solidFill>
                  <a:srgbClr val="004586"/>
                </a:solidFill>
              </a:rPr>
              <a:t>open</a:t>
            </a:r>
            <a:r>
              <a:rPr b="1" lang="en-GB" sz="2000">
                <a:solidFill>
                  <a:schemeClr val="dk1"/>
                </a:solidFill>
              </a:rPr>
              <a:t>-networking</a:t>
            </a:r>
            <a:r>
              <a:rPr lang="en-GB" sz="2000">
                <a:solidFill>
                  <a:schemeClr val="dk1"/>
                </a:solidFill>
              </a:rPr>
              <a:t> platform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for teaching and research.</a:t>
            </a:r>
            <a:endParaRPr sz="2000">
              <a:solidFill>
                <a:srgbClr val="003E7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Emu Framework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32000" y="1512000"/>
            <a:ext cx="1152000" cy="1728000"/>
          </a:xfrm>
          <a:prstGeom prst="foldedCorner">
            <a:avLst>
              <a:gd fmla="val 18900" name="adj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C#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L2 switch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TCP ping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ICMP echo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NAT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Memcached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000" y="1872000"/>
            <a:ext cx="847080" cy="7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2000" y="4104000"/>
            <a:ext cx="2736000" cy="1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2052000" y="3064200"/>
            <a:ext cx="864000" cy="423600"/>
          </a:xfrm>
          <a:prstGeom prst="foldedCorner">
            <a:avLst>
              <a:gd fmla="val 18900" name="adj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Verilog 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656000" y="2088000"/>
            <a:ext cx="360000" cy="288000"/>
          </a:xfrm>
          <a:custGeom>
            <a:pathLst>
              <a:path extrusionOk="0" h="120000" w="120000">
                <a:moveTo>
                  <a:pt x="0" y="31421"/>
                </a:moveTo>
                <a:lnTo>
                  <a:pt x="82754" y="31421"/>
                </a:lnTo>
                <a:lnTo>
                  <a:pt x="82754" y="0"/>
                </a:lnTo>
                <a:lnTo>
                  <a:pt x="119880" y="59850"/>
                </a:lnTo>
                <a:lnTo>
                  <a:pt x="82754" y="119850"/>
                </a:lnTo>
                <a:lnTo>
                  <a:pt x="82754" y="88279"/>
                </a:lnTo>
                <a:lnTo>
                  <a:pt x="0" y="88279"/>
                </a:lnTo>
                <a:lnTo>
                  <a:pt x="0" y="31421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/>
          <p:nvPr/>
        </p:nvSpPr>
        <p:spPr>
          <a:xfrm>
            <a:off x="2376000" y="2448000"/>
            <a:ext cx="216000" cy="504000"/>
          </a:xfrm>
          <a:custGeom>
            <a:pathLst>
              <a:path extrusionOk="0" h="120000" w="120000">
                <a:moveTo>
                  <a:pt x="33887" y="0"/>
                </a:moveTo>
                <a:lnTo>
                  <a:pt x="33887" y="60299"/>
                </a:lnTo>
                <a:lnTo>
                  <a:pt x="0" y="60299"/>
                </a:lnTo>
                <a:lnTo>
                  <a:pt x="59800" y="119914"/>
                </a:lnTo>
                <a:lnTo>
                  <a:pt x="119800" y="60299"/>
                </a:lnTo>
                <a:lnTo>
                  <a:pt x="85913" y="60299"/>
                </a:lnTo>
                <a:lnTo>
                  <a:pt x="85913" y="0"/>
                </a:lnTo>
                <a:lnTo>
                  <a:pt x="33887" y="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/>
          <p:nvPr/>
        </p:nvSpPr>
        <p:spPr>
          <a:xfrm>
            <a:off x="2376000" y="3600000"/>
            <a:ext cx="216000" cy="570240"/>
          </a:xfrm>
          <a:custGeom>
            <a:pathLst>
              <a:path extrusionOk="0" h="120000" w="120000">
                <a:moveTo>
                  <a:pt x="27308" y="0"/>
                </a:moveTo>
                <a:lnTo>
                  <a:pt x="27308" y="94199"/>
                </a:lnTo>
                <a:lnTo>
                  <a:pt x="0" y="94199"/>
                </a:lnTo>
                <a:lnTo>
                  <a:pt x="59800" y="119924"/>
                </a:lnTo>
                <a:lnTo>
                  <a:pt x="119800" y="94199"/>
                </a:lnTo>
                <a:lnTo>
                  <a:pt x="92491" y="94199"/>
                </a:lnTo>
                <a:lnTo>
                  <a:pt x="92491" y="0"/>
                </a:lnTo>
                <a:lnTo>
                  <a:pt x="27308" y="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/>
          <p:nvPr/>
        </p:nvSpPr>
        <p:spPr>
          <a:xfrm flipH="1" rot="10800000">
            <a:off x="2232000" y="5155920"/>
            <a:ext cx="576000" cy="531000"/>
          </a:xfrm>
          <a:custGeom>
            <a:pathLst>
              <a:path extrusionOk="0" h="120000" w="120000">
                <a:moveTo>
                  <a:pt x="70833" y="67868"/>
                </a:moveTo>
                <a:cubicBezTo>
                  <a:pt x="70833" y="54098"/>
                  <a:pt x="80833" y="43278"/>
                  <a:pt x="92500" y="43278"/>
                </a:cubicBezTo>
                <a:cubicBezTo>
                  <a:pt x="92500" y="60000"/>
                  <a:pt x="92500" y="60000"/>
                  <a:pt x="92500" y="60000"/>
                </a:cubicBezTo>
                <a:cubicBezTo>
                  <a:pt x="120000" y="29508"/>
                  <a:pt x="120000" y="29508"/>
                  <a:pt x="120000" y="29508"/>
                </a:cubicBezTo>
                <a:cubicBezTo>
                  <a:pt x="92500" y="0"/>
                  <a:pt x="92500" y="0"/>
                  <a:pt x="92500" y="0"/>
                </a:cubicBezTo>
                <a:cubicBezTo>
                  <a:pt x="92500" y="16721"/>
                  <a:pt x="92500" y="16721"/>
                  <a:pt x="92500" y="16721"/>
                </a:cubicBezTo>
                <a:cubicBezTo>
                  <a:pt x="79166" y="16721"/>
                  <a:pt x="67500" y="23606"/>
                  <a:pt x="59166" y="34426"/>
                </a:cubicBezTo>
                <a:cubicBezTo>
                  <a:pt x="51666" y="24590"/>
                  <a:pt x="40000" y="17704"/>
                  <a:pt x="26666" y="17704"/>
                </a:cubicBezTo>
                <a:cubicBezTo>
                  <a:pt x="26666" y="0"/>
                  <a:pt x="26666" y="0"/>
                  <a:pt x="26666" y="0"/>
                </a:cubicBezTo>
                <a:cubicBezTo>
                  <a:pt x="0" y="30491"/>
                  <a:pt x="0" y="30491"/>
                  <a:pt x="0" y="30491"/>
                </a:cubicBezTo>
                <a:cubicBezTo>
                  <a:pt x="26666" y="60000"/>
                  <a:pt x="26666" y="60000"/>
                  <a:pt x="26666" y="60000"/>
                </a:cubicBezTo>
                <a:cubicBezTo>
                  <a:pt x="26666" y="43278"/>
                  <a:pt x="26666" y="43278"/>
                  <a:pt x="26666" y="43278"/>
                </a:cubicBezTo>
                <a:cubicBezTo>
                  <a:pt x="38333" y="43278"/>
                  <a:pt x="48333" y="54098"/>
                  <a:pt x="48333" y="67868"/>
                </a:cubicBezTo>
                <a:cubicBezTo>
                  <a:pt x="48333" y="120000"/>
                  <a:pt x="48333" y="120000"/>
                  <a:pt x="48333" y="120000"/>
                </a:cubicBezTo>
                <a:cubicBezTo>
                  <a:pt x="48333" y="120000"/>
                  <a:pt x="48333" y="120000"/>
                  <a:pt x="48333" y="120000"/>
                </a:cubicBezTo>
                <a:cubicBezTo>
                  <a:pt x="70833" y="120000"/>
                  <a:pt x="70833" y="120000"/>
                  <a:pt x="70833" y="120000"/>
                </a:cubicBezTo>
                <a:cubicBezTo>
                  <a:pt x="70833" y="120000"/>
                  <a:pt x="70833" y="120000"/>
                  <a:pt x="70833" y="120000"/>
                </a:cubicBezTo>
                <a:lnTo>
                  <a:pt x="70833" y="67868"/>
                </a:lnTo>
                <a:close/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224000" y="5400000"/>
            <a:ext cx="864000" cy="360000"/>
          </a:xfrm>
          <a:custGeom>
            <a:pathLst>
              <a:path extrusionOk="0" h="120000" w="120000">
                <a:moveTo>
                  <a:pt x="8293" y="0"/>
                </a:moveTo>
                <a:cubicBezTo>
                  <a:pt x="4146" y="0"/>
                  <a:pt x="0" y="9940"/>
                  <a:pt x="0" y="19880"/>
                </a:cubicBezTo>
                <a:lnTo>
                  <a:pt x="0" y="99880"/>
                </a:lnTo>
                <a:cubicBezTo>
                  <a:pt x="0" y="109820"/>
                  <a:pt x="4146" y="119880"/>
                  <a:pt x="8293" y="119880"/>
                </a:cubicBezTo>
                <a:lnTo>
                  <a:pt x="111606" y="119880"/>
                </a:lnTo>
                <a:cubicBezTo>
                  <a:pt x="115753" y="119880"/>
                  <a:pt x="119950" y="109820"/>
                  <a:pt x="119950" y="99880"/>
                </a:cubicBezTo>
                <a:lnTo>
                  <a:pt x="119950" y="19880"/>
                </a:lnTo>
                <a:cubicBezTo>
                  <a:pt x="119950" y="9940"/>
                  <a:pt x="115753" y="0"/>
                  <a:pt x="111606" y="0"/>
                </a:cubicBezTo>
                <a:lnTo>
                  <a:pt x="8293" y="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HW Tests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2952000" y="5400000"/>
            <a:ext cx="864000" cy="360000"/>
          </a:xfrm>
          <a:custGeom>
            <a:pathLst>
              <a:path extrusionOk="0" h="120000" w="120000">
                <a:moveTo>
                  <a:pt x="8293" y="0"/>
                </a:moveTo>
                <a:cubicBezTo>
                  <a:pt x="4146" y="0"/>
                  <a:pt x="0" y="9940"/>
                  <a:pt x="0" y="19880"/>
                </a:cubicBezTo>
                <a:lnTo>
                  <a:pt x="0" y="99880"/>
                </a:lnTo>
                <a:cubicBezTo>
                  <a:pt x="0" y="109820"/>
                  <a:pt x="4146" y="119880"/>
                  <a:pt x="8293" y="119880"/>
                </a:cubicBezTo>
                <a:lnTo>
                  <a:pt x="111606" y="119880"/>
                </a:lnTo>
                <a:cubicBezTo>
                  <a:pt x="115753" y="119880"/>
                  <a:pt x="119950" y="109820"/>
                  <a:pt x="119950" y="99880"/>
                </a:cubicBezTo>
                <a:lnTo>
                  <a:pt x="119950" y="19880"/>
                </a:lnTo>
                <a:cubicBezTo>
                  <a:pt x="119950" y="9940"/>
                  <a:pt x="115753" y="0"/>
                  <a:pt x="111606" y="0"/>
                </a:cubicBezTo>
                <a:lnTo>
                  <a:pt x="8293" y="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SIM Tests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39684" y="2016000"/>
            <a:ext cx="648000" cy="360000"/>
          </a:xfrm>
          <a:custGeom>
            <a:pathLst>
              <a:path extrusionOk="0" h="120000" w="120000">
                <a:moveTo>
                  <a:pt x="0" y="31377"/>
                </a:moveTo>
                <a:lnTo>
                  <a:pt x="82953" y="31377"/>
                </a:lnTo>
                <a:lnTo>
                  <a:pt x="82953" y="0"/>
                </a:lnTo>
                <a:lnTo>
                  <a:pt x="119933" y="59880"/>
                </a:lnTo>
                <a:lnTo>
                  <a:pt x="82953" y="119880"/>
                </a:lnTo>
                <a:lnTo>
                  <a:pt x="82953" y="88383"/>
                </a:lnTo>
                <a:lnTo>
                  <a:pt x="0" y="88383"/>
                </a:lnTo>
                <a:lnTo>
                  <a:pt x="0" y="31377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.NET CIL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000" y="4392000"/>
            <a:ext cx="2232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4000" y="5256000"/>
            <a:ext cx="1379880" cy="3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4104000" y="4176000"/>
            <a:ext cx="504000" cy="1584000"/>
          </a:xfrm>
          <a:custGeom>
            <a:pathLst>
              <a:path extrusionOk="0" h="120000" w="120000">
                <a:moveTo>
                  <a:pt x="119914" y="0"/>
                </a:moveTo>
                <a:cubicBezTo>
                  <a:pt x="89935" y="0"/>
                  <a:pt x="59957" y="4988"/>
                  <a:pt x="59957" y="9977"/>
                </a:cubicBezTo>
                <a:lnTo>
                  <a:pt x="59957" y="51031"/>
                </a:lnTo>
                <a:cubicBezTo>
                  <a:pt x="59957" y="56019"/>
                  <a:pt x="29978" y="61008"/>
                  <a:pt x="0" y="61008"/>
                </a:cubicBezTo>
                <a:cubicBezTo>
                  <a:pt x="29978" y="61008"/>
                  <a:pt x="59957" y="66024"/>
                  <a:pt x="59957" y="71013"/>
                </a:cubicBezTo>
                <a:lnTo>
                  <a:pt x="59957" y="109968"/>
                </a:lnTo>
                <a:cubicBezTo>
                  <a:pt x="59957" y="114956"/>
                  <a:pt x="89935" y="119972"/>
                  <a:pt x="119914" y="119972"/>
                </a:cubicBezTo>
              </a:path>
            </a:pathLst>
          </a:custGeom>
          <a:noFill/>
          <a:ln cap="flat" cmpd="sng" w="36000">
            <a:solidFill>
              <a:srgbClr val="3465A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5103800" y="1512000"/>
            <a:ext cx="4008900" cy="27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Emu F</a:t>
            </a:r>
            <a:r>
              <a:rPr b="1" lang="en-GB" sz="1600">
                <a:solidFill>
                  <a:srgbClr val="003E72"/>
                </a:solidFill>
              </a:rPr>
              <a:t>ramework </a:t>
            </a:r>
            <a:r>
              <a:rPr lang="en-GB" sz="1600">
                <a:solidFill>
                  <a:srgbClr val="003E72"/>
                </a:solidFill>
              </a:rPr>
              <a:t>provides</a:t>
            </a:r>
            <a:endParaRPr sz="16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003E72"/>
                </a:solidFill>
              </a:rPr>
              <a:t>A </a:t>
            </a:r>
            <a:r>
              <a:rPr lang="en-GB" sz="1600" u="sng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r>
              <a:rPr b="0" lang="en-GB" sz="16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 to support network</a:t>
            </a:r>
            <a:r>
              <a:rPr lang="en-GB" sz="1600">
                <a:solidFill>
                  <a:srgbClr val="003E72"/>
                </a:solidFill>
              </a:rPr>
              <a:t> </a:t>
            </a:r>
            <a:r>
              <a:rPr b="0" lang="en-GB" sz="16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rPr>
              <a:t>related high level programming</a:t>
            </a:r>
            <a:endParaRPr b="0" sz="16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600"/>
              <a:buChar char="●"/>
            </a:pPr>
            <a:r>
              <a:rPr lang="en-GB" sz="1600">
                <a:solidFill>
                  <a:srgbClr val="003E72"/>
                </a:solidFill>
              </a:rPr>
              <a:t>A </a:t>
            </a:r>
            <a:r>
              <a:rPr lang="en-GB" sz="1600" u="sng">
                <a:solidFill>
                  <a:srgbClr val="003E72"/>
                </a:solidFill>
              </a:rPr>
              <a:t>reference design</a:t>
            </a:r>
            <a:r>
              <a:rPr lang="en-GB" sz="1600">
                <a:solidFill>
                  <a:srgbClr val="003E72"/>
                </a:solidFill>
              </a:rPr>
              <a:t> which compiles into the </a:t>
            </a:r>
            <a:r>
              <a:rPr b="1" lang="en-GB" sz="1600">
                <a:solidFill>
                  <a:srgbClr val="003E72"/>
                </a:solidFill>
              </a:rPr>
              <a:t>NetFPGA-SUME </a:t>
            </a:r>
            <a:r>
              <a:rPr lang="en-GB" sz="1600">
                <a:solidFill>
                  <a:srgbClr val="003E72"/>
                </a:solidFill>
              </a:rPr>
              <a:t>main logical core</a:t>
            </a:r>
            <a:endParaRPr sz="1600">
              <a:solidFill>
                <a:srgbClr val="003E72"/>
              </a:solidFill>
            </a:endParaRP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E72"/>
              </a:buClr>
              <a:buSzPts val="1600"/>
              <a:buChar char="●"/>
            </a:pPr>
            <a:r>
              <a:rPr lang="en-GB" sz="1600" u="sng">
                <a:solidFill>
                  <a:srgbClr val="003E72"/>
                </a:solidFill>
              </a:rPr>
              <a:t>Programming and networking abstractions</a:t>
            </a:r>
            <a:r>
              <a:rPr lang="en-GB" sz="1600">
                <a:solidFill>
                  <a:srgbClr val="003E72"/>
                </a:solidFill>
              </a:rPr>
              <a:t> to bus protocols, memory interfaces, and basic frame-handling functionalities</a:t>
            </a:r>
            <a:endParaRPr b="0" sz="16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Shape 170"/>
          <p:cNvGrpSpPr/>
          <p:nvPr/>
        </p:nvGrpSpPr>
        <p:grpSpPr>
          <a:xfrm>
            <a:off x="3747170" y="1947088"/>
            <a:ext cx="1297125" cy="581750"/>
            <a:chOff x="3605475" y="2376000"/>
            <a:chExt cx="1297125" cy="581750"/>
          </a:xfrm>
        </p:grpSpPr>
        <p:sp>
          <p:nvSpPr>
            <p:cNvPr id="171" name="Shape 171"/>
            <p:cNvSpPr/>
            <p:nvPr/>
          </p:nvSpPr>
          <p:spPr>
            <a:xfrm>
              <a:off x="3888000" y="2597750"/>
              <a:ext cx="1014600" cy="360000"/>
            </a:xfrm>
            <a:custGeom>
              <a:pathLst>
                <a:path extrusionOk="0" h="120000" w="120000">
                  <a:moveTo>
                    <a:pt x="8293" y="0"/>
                  </a:moveTo>
                  <a:cubicBezTo>
                    <a:pt x="4146" y="0"/>
                    <a:pt x="0" y="9940"/>
                    <a:pt x="0" y="19880"/>
                  </a:cubicBezTo>
                  <a:lnTo>
                    <a:pt x="0" y="99880"/>
                  </a:lnTo>
                  <a:cubicBezTo>
                    <a:pt x="0" y="109820"/>
                    <a:pt x="4146" y="119880"/>
                    <a:pt x="8293" y="119880"/>
                  </a:cubicBezTo>
                  <a:lnTo>
                    <a:pt x="111606" y="119880"/>
                  </a:lnTo>
                  <a:cubicBezTo>
                    <a:pt x="115753" y="119880"/>
                    <a:pt x="119950" y="109820"/>
                    <a:pt x="119950" y="99880"/>
                  </a:cubicBezTo>
                  <a:lnTo>
                    <a:pt x="119950" y="19880"/>
                  </a:lnTo>
                  <a:cubicBezTo>
                    <a:pt x="119950" y="9940"/>
                    <a:pt x="115753" y="0"/>
                    <a:pt x="111606" y="0"/>
                  </a:cubicBezTo>
                  <a:lnTo>
                    <a:pt x="8293" y="0"/>
                  </a:lnTo>
                </a:path>
              </a:pathLst>
            </a:custGeom>
            <a:solidFill>
              <a:srgbClr val="729FCF"/>
            </a:solidFill>
            <a:ln cap="flat" cmpd="sng" w="9525">
              <a:solidFill>
                <a:srgbClr val="3465A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000" lIns="90000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 strike="noStrike">
                  <a:solidFill>
                    <a:srgbClr val="003E72"/>
                  </a:solidFill>
                  <a:latin typeface="Arial"/>
                  <a:ea typeface="Arial"/>
                  <a:cs typeface="Arial"/>
                  <a:sym typeface="Arial"/>
                </a:rPr>
                <a:t>x86</a:t>
              </a:r>
              <a:br>
                <a:rPr b="1" lang="en-GB" sz="1200" strike="noStrike">
                  <a:solidFill>
                    <a:srgbClr val="003E7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en-GB" sz="1200" strike="noStrike">
                  <a:solidFill>
                    <a:srgbClr val="003E72"/>
                  </a:solidFill>
                  <a:latin typeface="Arial"/>
                  <a:ea typeface="Arial"/>
                  <a:cs typeface="Arial"/>
                  <a:sym typeface="Arial"/>
                </a:rPr>
                <a:t>Simulation</a:t>
              </a:r>
              <a:endParaRPr b="0" sz="18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3605475" y="2376000"/>
              <a:ext cx="543000" cy="360000"/>
            </a:xfrm>
            <a:custGeom>
              <a:pathLst>
                <a:path extrusionOk="0" h="120000" w="120000">
                  <a:moveTo>
                    <a:pt x="8293" y="0"/>
                  </a:moveTo>
                  <a:cubicBezTo>
                    <a:pt x="4146" y="0"/>
                    <a:pt x="0" y="9940"/>
                    <a:pt x="0" y="19880"/>
                  </a:cubicBezTo>
                  <a:lnTo>
                    <a:pt x="0" y="99880"/>
                  </a:lnTo>
                  <a:cubicBezTo>
                    <a:pt x="0" y="109820"/>
                    <a:pt x="4146" y="119880"/>
                    <a:pt x="8293" y="119880"/>
                  </a:cubicBezTo>
                  <a:lnTo>
                    <a:pt x="111606" y="119880"/>
                  </a:lnTo>
                  <a:cubicBezTo>
                    <a:pt x="115753" y="119880"/>
                    <a:pt x="119950" y="109820"/>
                    <a:pt x="119950" y="99880"/>
                  </a:cubicBezTo>
                  <a:lnTo>
                    <a:pt x="119950" y="19880"/>
                  </a:lnTo>
                  <a:cubicBezTo>
                    <a:pt x="119950" y="9940"/>
                    <a:pt x="115753" y="0"/>
                    <a:pt x="111606" y="0"/>
                  </a:cubicBezTo>
                  <a:lnTo>
                    <a:pt x="8293" y="0"/>
                  </a:lnTo>
                </a:path>
              </a:pathLst>
            </a:custGeom>
            <a:solidFill>
              <a:srgbClr val="729FCF"/>
            </a:solidFill>
            <a:ln cap="flat" cmpd="sng" w="9525">
              <a:solidFill>
                <a:srgbClr val="3465A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000" lIns="90000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003E72"/>
                  </a:solidFill>
                </a:rPr>
                <a:t>PAX</a:t>
              </a:r>
              <a:endParaRPr b="0" sz="1800" strike="noStrike">
                <a:solidFill>
                  <a:srgbClr val="003E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Emu: Evaluation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7280"/>
            <a:ext cx="8839198" cy="1903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Shape 179"/>
          <p:cNvGrpSpPr/>
          <p:nvPr/>
        </p:nvGrpSpPr>
        <p:grpSpPr>
          <a:xfrm>
            <a:off x="1567500" y="3799525"/>
            <a:ext cx="6009000" cy="1944700"/>
            <a:chOff x="1590213" y="4293850"/>
            <a:chExt cx="6009000" cy="1944700"/>
          </a:xfrm>
        </p:grpSpPr>
        <p:pic>
          <p:nvPicPr>
            <p:cNvPr id="180" name="Shape 1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6075" y="4293850"/>
              <a:ext cx="4477274" cy="149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Shape 181"/>
            <p:cNvSpPr txBox="1"/>
            <p:nvPr/>
          </p:nvSpPr>
          <p:spPr>
            <a:xfrm>
              <a:off x="1590213" y="5670950"/>
              <a:ext cx="6009000" cy="5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/>
                <a:t>Comparison Between Emu Switch (written in C#), NetFPGA Reference Switch (written in Verilog) and P4FPGA Switch (written in P4), using 64B packets</a:t>
              </a:r>
              <a:endParaRPr b="1" sz="1200"/>
            </a:p>
          </p:txBody>
        </p:sp>
      </p:grpSp>
      <p:sp>
        <p:nvSpPr>
          <p:cNvPr id="182" name="Shape 182"/>
          <p:cNvSpPr txBox="1"/>
          <p:nvPr/>
        </p:nvSpPr>
        <p:spPr>
          <a:xfrm>
            <a:off x="100125" y="3217200"/>
            <a:ext cx="8991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Performance Comparison Between Services Running on a Host and Emu Based Services (written in C#)</a:t>
            </a:r>
            <a:endParaRPr b="1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84120" y="398160"/>
            <a:ext cx="83757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Emu</a:t>
            </a:r>
            <a:r>
              <a:rPr b="1" lang="en-GB" sz="2600">
                <a:solidFill>
                  <a:srgbClr val="FFFFFF"/>
                </a:solidFill>
              </a:rPr>
              <a:t> extends Debug capabilities</a:t>
            </a:r>
            <a:endParaRPr b="1" sz="26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48000" y="1584000"/>
            <a:ext cx="8136000" cy="218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b="0" i="1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Directed Packets</a:t>
            </a: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inspect the state of a device in the field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 </a:t>
            </a:r>
            <a:r>
              <a:rPr b="0" i="1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extension points </a:t>
            </a: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the code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 the program from that point</a:t>
            </a:r>
            <a:endParaRPr b="0" i="0" sz="1800" u="none" cap="none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 program state</a:t>
            </a:r>
            <a:endParaRPr b="0" i="0" sz="1800" u="none" cap="none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Example supported commands: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Print, trace, count, (un)break,(un)watch, backtrace</a:t>
            </a:r>
            <a:endParaRPr b="0" i="0" sz="1800" u="none" cap="none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∙"/>
            </a:pP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Implemented using </a:t>
            </a:r>
            <a:r>
              <a:rPr b="0" i="1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 embedded controller </a:t>
            </a:r>
            <a:r>
              <a:rPr b="0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1" lang="en-GB" sz="18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program director</a:t>
            </a:r>
            <a:endParaRPr b="0" sz="1800" strike="noStrike">
              <a:solidFill>
                <a:srgbClr val="00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400" y="3859325"/>
            <a:ext cx="3619200" cy="8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362" y="4814500"/>
            <a:ext cx="3233432" cy="10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84120" y="398160"/>
            <a:ext cx="8375700" cy="423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Acknowledgments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334200" y="1471350"/>
            <a:ext cx="13155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" name="Shape 197"/>
          <p:cNvGrpSpPr/>
          <p:nvPr/>
        </p:nvGrpSpPr>
        <p:grpSpPr>
          <a:xfrm>
            <a:off x="294799" y="3080254"/>
            <a:ext cx="8554402" cy="697493"/>
            <a:chOff x="-297475" y="46815900"/>
            <a:chExt cx="28514675" cy="2469001"/>
          </a:xfrm>
        </p:grpSpPr>
        <p:pic>
          <p:nvPicPr>
            <p:cNvPr id="198" name="Shape 1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42759" y="46815900"/>
              <a:ext cx="2469000" cy="24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Shape 199"/>
            <p:cNvPicPr preferRelativeResize="0"/>
            <p:nvPr/>
          </p:nvPicPr>
          <p:blipFill rotWithShape="1">
            <a:blip r:embed="rId4">
              <a:alphaModFix/>
            </a:blip>
            <a:srcRect b="28988" l="60744" r="13303" t="37193"/>
            <a:stretch/>
          </p:blipFill>
          <p:spPr>
            <a:xfrm>
              <a:off x="13683645" y="46815900"/>
              <a:ext cx="4580424" cy="2469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Shape 200"/>
            <p:cNvPicPr preferRelativeResize="0"/>
            <p:nvPr/>
          </p:nvPicPr>
          <p:blipFill rotWithShape="1">
            <a:blip r:embed="rId4">
              <a:alphaModFix/>
            </a:blip>
            <a:srcRect b="71619" l="0" r="57383" t="5199"/>
            <a:stretch/>
          </p:blipFill>
          <p:spPr>
            <a:xfrm>
              <a:off x="-297475" y="47085325"/>
              <a:ext cx="8966600" cy="219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Shape 2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250600" y="47382800"/>
              <a:ext cx="8966600" cy="1902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84150" y="204195"/>
            <a:ext cx="8375700" cy="63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Comparison Between Different Representing Solutions Enabling Networking Services in Hardware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75" y="1734733"/>
            <a:ext cx="8839200" cy="338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