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2" r:id="rId2"/>
    <p:sldId id="411" r:id="rId3"/>
    <p:sldId id="375" r:id="rId4"/>
    <p:sldId id="409" r:id="rId5"/>
    <p:sldId id="396" r:id="rId6"/>
    <p:sldId id="394" r:id="rId7"/>
    <p:sldId id="404" r:id="rId8"/>
    <p:sldId id="390" r:id="rId9"/>
    <p:sldId id="397" r:id="rId10"/>
    <p:sldId id="398" r:id="rId11"/>
    <p:sldId id="399" r:id="rId12"/>
    <p:sldId id="400" r:id="rId13"/>
    <p:sldId id="401" r:id="rId14"/>
    <p:sldId id="402" r:id="rId15"/>
    <p:sldId id="405" r:id="rId16"/>
    <p:sldId id="403" r:id="rId17"/>
    <p:sldId id="406" r:id="rId18"/>
    <p:sldId id="393" r:id="rId19"/>
    <p:sldId id="392" r:id="rId20"/>
    <p:sldId id="391" r:id="rId21"/>
    <p:sldId id="359" r:id="rId22"/>
    <p:sldId id="367" r:id="rId23"/>
    <p:sldId id="368" r:id="rId24"/>
    <p:sldId id="369" r:id="rId25"/>
    <p:sldId id="370" r:id="rId26"/>
    <p:sldId id="371" r:id="rId27"/>
    <p:sldId id="372" r:id="rId28"/>
    <p:sldId id="384" r:id="rId29"/>
    <p:sldId id="385" r:id="rId30"/>
    <p:sldId id="377" r:id="rId31"/>
    <p:sldId id="410" r:id="rId32"/>
    <p:sldId id="387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8">
          <p15:clr>
            <a:srgbClr val="A4A3A4"/>
          </p15:clr>
        </p15:guide>
        <p15:guide id="2" pos="5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CC"/>
    <a:srgbClr val="0033CC"/>
    <a:srgbClr val="333333"/>
    <a:srgbClr val="5F5F5F"/>
    <a:srgbClr val="808080"/>
    <a:srgbClr val="4D4D4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70" autoAdjust="0"/>
  </p:normalViewPr>
  <p:slideViewPr>
    <p:cSldViewPr snapToGrid="0">
      <p:cViewPr varScale="1">
        <p:scale>
          <a:sx n="88" d="100"/>
          <a:sy n="88" d="100"/>
        </p:scale>
        <p:origin x="876" y="78"/>
      </p:cViewPr>
      <p:guideLst>
        <p:guide orient="horz" pos="3508"/>
        <p:guide pos="5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9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BA748785-22D7-43D4-96A5-7E33242C51DB}" type="datetimeFigureOut">
              <a:rPr lang="en-US"/>
              <a:pPr>
                <a:defRPr/>
              </a:pPr>
              <a:t>1/21/2016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EB344BA-5934-4DF3-9974-7E0C7AC429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0709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9B0445-0BF1-4F73-97CC-961955DFB147}" type="slidenum">
              <a:rPr lang="en-GB" altLang="en-US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6830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z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604838" y="558800"/>
            <a:ext cx="8294687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Verdana" panose="020B0604030504040204" pitchFamily="34" charset="0"/>
            </a:endParaRPr>
          </a:p>
        </p:txBody>
      </p:sp>
      <p:pic>
        <p:nvPicPr>
          <p:cNvPr id="3" name="Picture 12" descr="wifore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324600"/>
            <a:ext cx="1047750" cy="407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614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wifore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324600"/>
            <a:ext cx="1047750" cy="407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0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wifore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324600"/>
            <a:ext cx="1047750" cy="407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78392BF-C7B8-457A-8767-2CB2F8DED5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631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90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5" r:id="rId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rgbClr val="262626"/>
          </a:solidFill>
          <a:latin typeface="Arial" pitchFamily="34" charset="0"/>
          <a:ea typeface="ＭＳ Ｐゴシック" pitchFamily="34" charset="-128"/>
          <a:cs typeface="+mj-cs"/>
          <a:sym typeface="Frutiger Next LT-Medium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rgbClr val="262626"/>
          </a:solidFill>
          <a:latin typeface="Arial" pitchFamily="34" charset="0"/>
          <a:ea typeface="ＭＳ Ｐゴシック" pitchFamily="34" charset="-128"/>
          <a:cs typeface="ＭＳ Ｐゴシック" charset="-128"/>
          <a:sym typeface="Frutiger Next LT-Medium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rgbClr val="262626"/>
          </a:solidFill>
          <a:latin typeface="Arial" pitchFamily="34" charset="0"/>
          <a:ea typeface="ＭＳ Ｐゴシック" pitchFamily="34" charset="-128"/>
          <a:cs typeface="ＭＳ Ｐゴシック" charset="-128"/>
          <a:sym typeface="Frutiger Next LT-Medium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rgbClr val="262626"/>
          </a:solidFill>
          <a:latin typeface="Arial" pitchFamily="34" charset="0"/>
          <a:ea typeface="ＭＳ Ｐゴシック" pitchFamily="34" charset="-128"/>
          <a:cs typeface="ＭＳ Ｐゴシック" charset="-128"/>
          <a:sym typeface="Frutiger Next LT-Medium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rgbClr val="262626"/>
          </a:solidFill>
          <a:latin typeface="Arial" pitchFamily="34" charset="0"/>
          <a:ea typeface="ＭＳ Ｐゴシック" pitchFamily="34" charset="-128"/>
          <a:cs typeface="ＭＳ Ｐゴシック" charset="-128"/>
          <a:sym typeface="Frutiger Next LT-Medium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4500">
          <a:solidFill>
            <a:srgbClr val="262626"/>
          </a:solidFill>
          <a:latin typeface="Frutiger Next LT-Medium" charset="0"/>
          <a:ea typeface="ヒラギノ角ゴ ProN W6" charset="-128"/>
          <a:cs typeface="ヒラギノ角ゴ ProN W6" charset="-128"/>
          <a:sym typeface="Frutiger Next LT-Medium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4500">
          <a:solidFill>
            <a:srgbClr val="262626"/>
          </a:solidFill>
          <a:latin typeface="Frutiger Next LT-Medium" charset="0"/>
          <a:ea typeface="ヒラギノ角ゴ ProN W6" charset="-128"/>
          <a:cs typeface="ヒラギノ角ゴ ProN W6" charset="-128"/>
          <a:sym typeface="Frutiger Next LT-Medium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4500">
          <a:solidFill>
            <a:srgbClr val="262626"/>
          </a:solidFill>
          <a:latin typeface="Frutiger Next LT-Medium" charset="0"/>
          <a:ea typeface="ヒラギノ角ゴ ProN W6" charset="-128"/>
          <a:cs typeface="ヒラギノ角ゴ ProN W6" charset="-128"/>
          <a:sym typeface="Frutiger Next LT-Medium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4500">
          <a:solidFill>
            <a:srgbClr val="262626"/>
          </a:solidFill>
          <a:latin typeface="Frutiger Next LT-Medium" charset="0"/>
          <a:ea typeface="ヒラギノ角ゴ ProN W6" charset="-128"/>
          <a:cs typeface="ヒラギノ角ゴ ProN W6" charset="-128"/>
          <a:sym typeface="Frutiger Next LT-Medium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  <a:sym typeface="Gill Sans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  <a:sym typeface="Gill Sans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  <a:sym typeface="Gill Sans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  <a:sym typeface="Gill Sans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Arial" pitchFamily="34" charset="0"/>
          <a:ea typeface="ＭＳ Ｐゴシック" pitchFamily="34" charset="-128"/>
          <a:cs typeface="+mn-cs"/>
          <a:sym typeface="Gill Sans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ickhunn.com/gb-smart-metering/" TargetMode="External"/><Relationship Id="rId5" Type="http://schemas.openxmlformats.org/officeDocument/2006/relationships/hyperlink" Target="http://www.linkedin.com/in/nickhunn" TargetMode="External"/><Relationship Id="rId4" Type="http://schemas.openxmlformats.org/officeDocument/2006/relationships/hyperlink" Target="http://www.nickhunn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20700" y="2406650"/>
            <a:ext cx="8029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 b="1" dirty="0" smtClean="0"/>
              <a:t>The Tragedy of Smart Metering</a:t>
            </a:r>
            <a:endParaRPr lang="en-GB" altLang="en-US" sz="2000" b="1" dirty="0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4764088" y="3497263"/>
            <a:ext cx="3394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GB" altLang="en-US" sz="2800"/>
              <a:t>Nick Hunn</a:t>
            </a:r>
            <a:endParaRPr lang="en-GB" altLang="en-US"/>
          </a:p>
        </p:txBody>
      </p:sp>
      <p:pic>
        <p:nvPicPr>
          <p:cNvPr id="5124" name="Picture 12" descr="wifore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96013"/>
            <a:ext cx="1379537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latin typeface="Verdana" panose="020B0604030504040204" pitchFamily="34" charset="0"/>
                <a:sym typeface="Frutiger Next LT-Medium"/>
              </a:rPr>
              <a:t>Consumer Engagement</a:t>
            </a:r>
          </a:p>
        </p:txBody>
      </p:sp>
      <p:pic>
        <p:nvPicPr>
          <p:cNvPr id="6" name="Picture 6" descr="dont_kill_your_w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495425"/>
            <a:ext cx="23368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/>
          <p:cNvSpPr>
            <a:spLocks/>
          </p:cNvSpPr>
          <p:nvPr/>
        </p:nvSpPr>
        <p:spPr bwMode="auto">
          <a:xfrm>
            <a:off x="773113" y="5475288"/>
            <a:ext cx="7334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>
                <a:latin typeface="Verdana" panose="020B0604030504040204" pitchFamily="34" charset="0"/>
                <a:sym typeface="Frutiger Next LT-Medium"/>
              </a:rPr>
              <a:t>Utilities don’t have a good </a:t>
            </a: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history of consumer engagement.</a:t>
            </a: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latin typeface="Verdana" panose="020B0604030504040204" pitchFamily="34" charset="0"/>
                <a:sym typeface="Frutiger Next LT-Medium"/>
              </a:rPr>
              <a:t>If you can see it, you won’t use it.</a:t>
            </a:r>
          </a:p>
        </p:txBody>
      </p:sp>
      <p:pic>
        <p:nvPicPr>
          <p:cNvPr id="14339" name="Picture 6" descr="http://static.guim.co.uk/sys-images/Guardian/Pix/pictures/2014/9/9/1410292410095/Smart-Meter-in-Kitchen-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560513"/>
            <a:ext cx="55959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/>
          <p:cNvSpPr>
            <a:spLocks/>
          </p:cNvSpPr>
          <p:nvPr/>
        </p:nvSpPr>
        <p:spPr bwMode="auto">
          <a:xfrm>
            <a:off x="773113" y="5475288"/>
            <a:ext cx="7334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latin typeface="Verdana" panose="020B0604030504040204" pitchFamily="34" charset="0"/>
                <a:sym typeface="Frutiger Next LT-Medium"/>
              </a:rPr>
              <a:t>So DECC decided to give everyone an In Home Display.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latin typeface="Verdana" panose="020B0604030504040204" pitchFamily="34" charset="0"/>
                <a:sym typeface="Frutiger Next LT-Medium"/>
              </a:rPr>
              <a:t>But where’s the evidence?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228725"/>
            <a:ext cx="6937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460500" y="5299075"/>
            <a:ext cx="37179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Annual Decrease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11488" y="5440363"/>
            <a:ext cx="746125" cy="793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1460500" y="5716588"/>
            <a:ext cx="371792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DECC Projection</a:t>
            </a:r>
          </a:p>
        </p:txBody>
      </p:sp>
      <p:cxnSp>
        <p:nvCxnSpPr>
          <p:cNvPr id="15367" name="Straight Connector 10"/>
          <p:cNvCxnSpPr>
            <a:cxnSpLocks noChangeShapeType="1"/>
          </p:cNvCxnSpPr>
          <p:nvPr/>
        </p:nvCxnSpPr>
        <p:spPr bwMode="auto">
          <a:xfrm>
            <a:off x="3011488" y="5857875"/>
            <a:ext cx="746125" cy="7938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4340225" y="5334000"/>
            <a:ext cx="371951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3 Month Wonder</a:t>
            </a:r>
          </a:p>
        </p:txBody>
      </p:sp>
      <p:cxnSp>
        <p:nvCxnSpPr>
          <p:cNvPr id="15369" name="Straight Connector 12"/>
          <p:cNvCxnSpPr>
            <a:cxnSpLocks noChangeShapeType="1"/>
          </p:cNvCxnSpPr>
          <p:nvPr/>
        </p:nvCxnSpPr>
        <p:spPr bwMode="auto">
          <a:xfrm>
            <a:off x="5892800" y="5475288"/>
            <a:ext cx="744538" cy="635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4340225" y="5716588"/>
            <a:ext cx="3719513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Appliance Change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892800" y="5857875"/>
            <a:ext cx="744538" cy="793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252538"/>
            <a:ext cx="68643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latin typeface="Verdana" panose="020B0604030504040204" pitchFamily="34" charset="0"/>
                <a:sym typeface="Frutiger Next LT-Medium"/>
              </a:rPr>
              <a:t>Over the long term, savings revert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460500" y="5299075"/>
            <a:ext cx="37179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Annual Decrease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11488" y="5440363"/>
            <a:ext cx="746125" cy="7937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460500" y="5716588"/>
            <a:ext cx="371792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DECC Projection</a:t>
            </a:r>
          </a:p>
        </p:txBody>
      </p:sp>
      <p:cxnSp>
        <p:nvCxnSpPr>
          <p:cNvPr id="16391" name="Straight Connector 9"/>
          <p:cNvCxnSpPr>
            <a:cxnSpLocks noChangeShapeType="1"/>
          </p:cNvCxnSpPr>
          <p:nvPr/>
        </p:nvCxnSpPr>
        <p:spPr bwMode="auto">
          <a:xfrm>
            <a:off x="3011488" y="5857875"/>
            <a:ext cx="746125" cy="7938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340225" y="5334000"/>
            <a:ext cx="371951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3 Month Wonder</a:t>
            </a:r>
          </a:p>
        </p:txBody>
      </p:sp>
      <p:cxnSp>
        <p:nvCxnSpPr>
          <p:cNvPr id="16393" name="Straight Connector 11"/>
          <p:cNvCxnSpPr>
            <a:cxnSpLocks noChangeShapeType="1"/>
          </p:cNvCxnSpPr>
          <p:nvPr/>
        </p:nvCxnSpPr>
        <p:spPr bwMode="auto">
          <a:xfrm>
            <a:off x="5892800" y="5475288"/>
            <a:ext cx="744538" cy="635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4340225" y="5716588"/>
            <a:ext cx="3719513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Appliance Change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892800" y="5857875"/>
            <a:ext cx="744538" cy="793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latin typeface="Verdana" panose="020B0604030504040204" pitchFamily="34" charset="0"/>
                <a:sym typeface="Frutiger Next LT-Medium"/>
              </a:rPr>
              <a:t>Bad evidence.  Worse consequences.</a:t>
            </a: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73100" y="3935413"/>
            <a:ext cx="73342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To affect domestic savings DECC decided to give everyone an In Home Display.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That required a wireless link to the electricity and gas meters.</a:t>
            </a:r>
          </a:p>
          <a:p>
            <a:pPr eaLnBrk="1" hangingPunct="1">
              <a:defRPr/>
            </a:pPr>
            <a:endParaRPr lang="en-GB" altLang="en-US" dirty="0" smtClean="0"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This all required a specification for product in the home.  </a:t>
            </a:r>
          </a:p>
          <a:p>
            <a:pPr eaLnBrk="1" hangingPunct="1">
              <a:defRPr/>
            </a:pPr>
            <a:endParaRPr lang="en-GB" altLang="en-US" dirty="0" smtClean="0">
              <a:latin typeface="Verdana" panose="020B0604030504040204" pitchFamily="34" charset="0"/>
              <a:sym typeface="Frutiger Next LT-Medium"/>
            </a:endParaRPr>
          </a:p>
        </p:txBody>
      </p:sp>
      <p:grpSp>
        <p:nvGrpSpPr>
          <p:cNvPr id="17412" name="Group 4"/>
          <p:cNvGrpSpPr>
            <a:grpSpLocks noChangeAspect="1"/>
          </p:cNvGrpSpPr>
          <p:nvPr/>
        </p:nvGrpSpPr>
        <p:grpSpPr bwMode="auto">
          <a:xfrm>
            <a:off x="1928813" y="1152525"/>
            <a:ext cx="4241800" cy="2722563"/>
            <a:chOff x="1440" y="9276"/>
            <a:chExt cx="8250" cy="5295"/>
          </a:xfrm>
        </p:grpSpPr>
        <p:sp>
          <p:nvSpPr>
            <p:cNvPr id="17413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440" y="9276"/>
              <a:ext cx="8250" cy="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74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" y="9375"/>
              <a:ext cx="8140" cy="5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The next big mistake</a:t>
            </a:r>
            <a:endParaRPr lang="en-GB" altLang="en-US" sz="3200" dirty="0">
              <a:latin typeface="Verdana" panose="020B0604030504040204" pitchFamily="34" charset="0"/>
              <a:sym typeface="Frutiger Next LT-Medium"/>
            </a:endParaRP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673100" y="1101072"/>
            <a:ext cx="73342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In every other country with a deregulated industry, meters have been owned and fitted by the grid operators.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They supply data from the meters to the current energy supplier.</a:t>
            </a:r>
          </a:p>
          <a:p>
            <a:pPr eaLnBrk="1" hangingPunct="1">
              <a:defRPr/>
            </a:pPr>
            <a:endParaRPr lang="en-GB" altLang="en-US" dirty="0" smtClean="0"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It means that meters don’t need to be interoperable.</a:t>
            </a:r>
          </a:p>
          <a:p>
            <a:pPr eaLnBrk="1" hangingPunct="1">
              <a:defRPr/>
            </a:pPr>
            <a:endParaRPr lang="en-GB" altLang="en-US" dirty="0" smtClean="0">
              <a:latin typeface="Verdana" panose="020B0604030504040204" pitchFamily="34" charset="0"/>
              <a:sym typeface="Frutiger Next LT-Medium"/>
            </a:endParaRPr>
          </a:p>
        </p:txBody>
      </p:sp>
      <p:sp>
        <p:nvSpPr>
          <p:cNvPr id="16" name="Title 1"/>
          <p:cNvSpPr>
            <a:spLocks/>
          </p:cNvSpPr>
          <p:nvPr/>
        </p:nvSpPr>
        <p:spPr bwMode="auto">
          <a:xfrm>
            <a:off x="673100" y="3439739"/>
            <a:ext cx="73342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0070C0"/>
                </a:solidFill>
                <a:latin typeface="Verdana" panose="020B0604030504040204" pitchFamily="34" charset="0"/>
                <a:sym typeface="Frutiger Next LT-Medium"/>
              </a:rPr>
              <a:t>In the UK, meters are fitted by energy suppliers, each of whom has a favourite supplier.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solidFill>
                <a:srgbClr val="0070C0"/>
              </a:solidFill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0070C0"/>
                </a:solidFill>
                <a:latin typeface="Verdana" panose="020B0604030504040204" pitchFamily="34" charset="0"/>
                <a:sym typeface="Frutiger Next LT-Medium"/>
              </a:rPr>
              <a:t>To enable switching they need to be interoperable.</a:t>
            </a:r>
          </a:p>
          <a:p>
            <a:pPr eaLnBrk="1" hangingPunct="1">
              <a:defRPr/>
            </a:pPr>
            <a:endParaRPr lang="en-GB" altLang="en-US" dirty="0" smtClean="0">
              <a:solidFill>
                <a:srgbClr val="0070C0"/>
              </a:solidFill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solidFill>
                  <a:srgbClr val="0070C0"/>
                </a:solidFill>
                <a:latin typeface="Verdana" panose="020B0604030504040204" pitchFamily="34" charset="0"/>
                <a:sym typeface="Frutiger Next LT-Medium"/>
              </a:rPr>
              <a:t>It’s also needs a central authority to read and forward the data – the DCC.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rgbClr val="0070C0"/>
              </a:solidFill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Interoperability carries a massive additional cost.</a:t>
            </a:r>
          </a:p>
          <a:p>
            <a:pPr eaLnBrk="1" hangingPunct="1">
              <a:defRPr/>
            </a:pPr>
            <a:endParaRPr lang="en-GB" altLang="en-US" dirty="0" smtClean="0">
              <a:latin typeface="Verdana" panose="020B0604030504040204" pitchFamily="34" charset="0"/>
              <a:sym typeface="Frutiger Next LT-Medium"/>
            </a:endParaRPr>
          </a:p>
        </p:txBody>
      </p:sp>
    </p:spTree>
    <p:extLst>
      <p:ext uri="{BB962C8B-B14F-4D97-AF65-F5344CB8AC3E}">
        <p14:creationId xmlns:p14="http://schemas.microsoft.com/office/powerpoint/2010/main" val="366856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latin typeface="Verdana" panose="020B0604030504040204" pitchFamily="34" charset="0"/>
                <a:sym typeface="Frutiger Next LT-Medium"/>
              </a:rPr>
              <a:t>Choosing Technology.</a:t>
            </a: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88975" y="1368425"/>
            <a:ext cx="733266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The choice for wireless technology in the home was made by non-technical people.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The decision was largely based on PowerPoint and PR.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The choice – ZigBee was little used and known to have major faults, but its suppliers were desperate to win the programme.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Once chosen, the utilities decided it didn’t do enough.  So despite having no expertise, they rewrote it.  Four times.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Meter vendors also wanted to keep their own standard, so they merged ZigBee with the old DLMS and COSEM metering standards.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The result was the SMETS1 specification.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GCHQ deemed it insecure, so it’s been rewritten again to form the SMETS2 standard.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It needs a massive GB companion specification.</a:t>
            </a:r>
          </a:p>
          <a:p>
            <a:pPr eaLnBrk="1" hangingPunct="1">
              <a:defRPr/>
            </a:pPr>
            <a:endParaRPr lang="en-GB" altLang="en-US" dirty="0" smtClean="0">
              <a:latin typeface="Verdana" panose="020B0604030504040204" pitchFamily="34" charset="0"/>
              <a:sym typeface="Frutiger Next LT-Medium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Verdana" panose="020B0604030504040204" pitchFamily="34" charset="0"/>
                <a:sym typeface="Frutiger Next LT-Medium"/>
              </a:rPr>
              <a:t>Choosing </a:t>
            </a:r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more Technology</a:t>
            </a:r>
            <a:r>
              <a:rPr lang="en-GB" altLang="en-US" sz="3200" dirty="0">
                <a:latin typeface="Verdana" panose="020B0604030504040204" pitchFamily="34" charset="0"/>
                <a:sym typeface="Frutiger Next LT-Medium"/>
              </a:rPr>
              <a:t>.</a:t>
            </a: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88975" y="1368425"/>
            <a:ext cx="733266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The choice for wide area connectivity was left open to companies bidding for the CSP contracts.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Telefonica won two areas using GPRS (2G)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err="1" smtClean="0">
                <a:latin typeface="Verdana" panose="020B0604030504040204" pitchFamily="34" charset="0"/>
                <a:sym typeface="Frutiger Next LT-Medium"/>
              </a:rPr>
              <a:t>Arqiva</a:t>
            </a: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 won the Northern area using a proprietary radio network.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Allowing different options requires a separate </a:t>
            </a:r>
            <a:r>
              <a:rPr lang="en-GB" altLang="en-US" dirty="0" err="1" smtClean="0">
                <a:latin typeface="Verdana" panose="020B0604030504040204" pitchFamily="34" charset="0"/>
                <a:sym typeface="Frutiger Next LT-Medium"/>
              </a:rPr>
              <a:t>comms</a:t>
            </a: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 hub, adding more cost and complexity.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As the 2G network will probably be turned off by 2026, around 20 million </a:t>
            </a:r>
            <a:r>
              <a:rPr lang="en-GB" altLang="en-US" dirty="0" err="1" smtClean="0">
                <a:latin typeface="Verdana" panose="020B0604030504040204" pitchFamily="34" charset="0"/>
                <a:sym typeface="Frutiger Next LT-Medium"/>
              </a:rPr>
              <a:t>comms</a:t>
            </a: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 hubs will need replacing between 2020 and 2026.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Smart meters look like having a very short life.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latin typeface="Verdana" panose="020B0604030504040204" pitchFamily="34" charset="0"/>
              <a:sym typeface="Frutiger Next LT-Medium"/>
            </a:endParaRPr>
          </a:p>
        </p:txBody>
      </p:sp>
    </p:spTree>
    <p:extLst>
      <p:ext uri="{BB962C8B-B14F-4D97-AF65-F5344CB8AC3E}">
        <p14:creationId xmlns:p14="http://schemas.microsoft.com/office/powerpoint/2010/main" val="6553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2669" r="13284" b="12642"/>
          <a:stretch>
            <a:fillRect/>
          </a:stretch>
        </p:blipFill>
        <p:spPr bwMode="auto">
          <a:xfrm>
            <a:off x="4030729" y="3488910"/>
            <a:ext cx="362108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2248" r="1962" b="4774"/>
          <a:stretch>
            <a:fillRect/>
          </a:stretch>
        </p:blipFill>
        <p:spPr bwMode="auto">
          <a:xfrm>
            <a:off x="646179" y="1352135"/>
            <a:ext cx="331628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2716" r="6319"/>
          <a:stretch>
            <a:fillRect/>
          </a:stretch>
        </p:blipFill>
        <p:spPr bwMode="auto">
          <a:xfrm>
            <a:off x="4314892" y="1388647"/>
            <a:ext cx="31210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4118" r="6041"/>
          <a:stretch>
            <a:fillRect/>
          </a:stretch>
        </p:blipFill>
        <p:spPr bwMode="auto">
          <a:xfrm>
            <a:off x="528704" y="3514310"/>
            <a:ext cx="34290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14492" y="1501360"/>
            <a:ext cx="730250" cy="395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75267" y="1501360"/>
            <a:ext cx="728662" cy="395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2013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492" y="3752435"/>
            <a:ext cx="730250" cy="395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75267" y="3752435"/>
            <a:ext cx="728662" cy="395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2015</a:t>
            </a:r>
          </a:p>
        </p:txBody>
      </p:sp>
      <p:sp>
        <p:nvSpPr>
          <p:cNvPr id="14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Complexity adds delays</a:t>
            </a:r>
            <a:endParaRPr lang="en-GB" altLang="en-US" sz="3200" dirty="0">
              <a:latin typeface="Verdana" panose="020B0604030504040204" pitchFamily="34" charset="0"/>
              <a:sym typeface="Frutiger Next LT-Medium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71" y="1234115"/>
            <a:ext cx="6961734" cy="47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1010618" y="3635655"/>
            <a:ext cx="4318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Projected number of smart meters  (millions)</a:t>
            </a:r>
          </a:p>
        </p:txBody>
      </p:sp>
      <p:sp>
        <p:nvSpPr>
          <p:cNvPr id="4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Complexity adds delays</a:t>
            </a:r>
            <a:endParaRPr lang="en-GB" altLang="en-US" sz="3200" dirty="0">
              <a:latin typeface="Verdana" panose="020B0604030504040204" pitchFamily="34" charset="0"/>
              <a:sym typeface="Frutiger Next LT-Medium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287475" y="5485777"/>
            <a:ext cx="2126542" cy="38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sym typeface="Frutiger Next LT-Medium"/>
              </a:rPr>
              <a:t>Years into deployment</a:t>
            </a:r>
            <a:endParaRPr lang="en-GB" altLang="en-US" sz="12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sym typeface="Frutiger Next LT-Medium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Why do we need Smart Meters?</a:t>
            </a:r>
            <a:endParaRPr lang="en-GB" altLang="en-US" sz="3200" dirty="0">
              <a:latin typeface="Verdana" panose="020B0604030504040204" pitchFamily="34" charset="0"/>
              <a:sym typeface="Frutiger Next LT-Medium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464258" y="1257384"/>
            <a:ext cx="867974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Because </a:t>
            </a:r>
            <a:r>
              <a:rPr lang="en-GB" sz="2000" dirty="0" smtClean="0"/>
              <a:t>they </a:t>
            </a:r>
            <a:r>
              <a:rPr lang="en-GB" sz="2000" dirty="0"/>
              <a:t>will save </a:t>
            </a:r>
            <a:r>
              <a:rPr lang="en-GB" sz="2000" dirty="0" smtClean="0"/>
              <a:t>money for utilities?</a:t>
            </a:r>
            <a:endParaRPr lang="en-GB" sz="2000" dirty="0"/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Because they’ll reduce the cost of energy bills?</a:t>
            </a:r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Because they will make disconnects easier?</a:t>
            </a:r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Because </a:t>
            </a:r>
            <a:r>
              <a:rPr lang="en-GB" sz="2000" dirty="0"/>
              <a:t>meter manufacturers want to reduce the replacement cycle?</a:t>
            </a:r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Because we’re all going to buy electric vehicles</a:t>
            </a:r>
            <a:r>
              <a:rPr lang="en-GB" sz="2000" dirty="0" smtClean="0"/>
              <a:t>?</a:t>
            </a:r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Because they’ll help manage demand through Time-of-Use tariffs?</a:t>
            </a:r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Because they’ll prepare us for a distributed grid?</a:t>
            </a:r>
            <a:endParaRPr lang="en-GB" sz="2000" dirty="0"/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Because </a:t>
            </a:r>
            <a:r>
              <a:rPr lang="en-GB" sz="2000" dirty="0"/>
              <a:t>they’ll solve the generation shortfall in 2017</a:t>
            </a:r>
            <a:r>
              <a:rPr lang="en-GB" sz="2000" dirty="0" smtClean="0"/>
              <a:t>?</a:t>
            </a:r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Because </a:t>
            </a:r>
            <a:r>
              <a:rPr lang="en-GB" sz="2000" dirty="0"/>
              <a:t>the Government needs an IT disaster in 2017 to distract attention from the generation shortfall?</a:t>
            </a:r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Because </a:t>
            </a:r>
            <a:r>
              <a:rPr lang="en-GB" sz="2000" dirty="0"/>
              <a:t>it’s the next step towards a Big Brother state?</a:t>
            </a:r>
          </a:p>
          <a:p>
            <a:pPr eaLnBrk="1" fontAlgn="t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/>
              <a:t>meet the European 20-20 Mandate</a:t>
            </a:r>
            <a:r>
              <a:rPr lang="en-GB" sz="2000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187700" y="1743075"/>
            <a:ext cx="7637463" cy="1111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73413" y="2395538"/>
            <a:ext cx="7639050" cy="1111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3048000"/>
            <a:ext cx="7639050" cy="1111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87700" y="3700463"/>
            <a:ext cx="7637463" cy="1111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7700" y="4348163"/>
            <a:ext cx="7637463" cy="1111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3413" y="5000625"/>
            <a:ext cx="7639050" cy="1111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5641975"/>
            <a:ext cx="7639050" cy="1111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60600" y="2252663"/>
            <a:ext cx="12811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50,000,000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314700" y="1743075"/>
            <a:ext cx="26988" cy="40528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2270125" y="2906713"/>
            <a:ext cx="1279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40,000,000</a:t>
            </a:r>
          </a:p>
        </p:txBody>
      </p:sp>
      <p:sp>
        <p:nvSpPr>
          <p:cNvPr id="19468" name="TextBox 17"/>
          <p:cNvSpPr txBox="1">
            <a:spLocks noChangeArrowheads="1"/>
          </p:cNvSpPr>
          <p:nvPr/>
        </p:nvSpPr>
        <p:spPr bwMode="auto">
          <a:xfrm>
            <a:off x="2270125" y="3560763"/>
            <a:ext cx="1279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30,000,000</a:t>
            </a:r>
          </a:p>
        </p:txBody>
      </p:sp>
      <p:sp>
        <p:nvSpPr>
          <p:cNvPr id="19469" name="TextBox 18"/>
          <p:cNvSpPr txBox="1">
            <a:spLocks noChangeArrowheads="1"/>
          </p:cNvSpPr>
          <p:nvPr/>
        </p:nvSpPr>
        <p:spPr bwMode="auto">
          <a:xfrm>
            <a:off x="2270125" y="4184650"/>
            <a:ext cx="1279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20,000,000</a:t>
            </a:r>
          </a:p>
        </p:txBody>
      </p:sp>
      <p:sp>
        <p:nvSpPr>
          <p:cNvPr id="19470" name="TextBox 19"/>
          <p:cNvSpPr txBox="1">
            <a:spLocks noChangeArrowheads="1"/>
          </p:cNvSpPr>
          <p:nvPr/>
        </p:nvSpPr>
        <p:spPr bwMode="auto">
          <a:xfrm>
            <a:off x="2270125" y="4856163"/>
            <a:ext cx="12795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10,000,000</a:t>
            </a:r>
          </a:p>
        </p:txBody>
      </p:sp>
      <p:sp>
        <p:nvSpPr>
          <p:cNvPr id="19471" name="TextBox 24"/>
          <p:cNvSpPr txBox="1">
            <a:spLocks noChangeArrowheads="1"/>
          </p:cNvSpPr>
          <p:nvPr/>
        </p:nvSpPr>
        <p:spPr bwMode="auto">
          <a:xfrm>
            <a:off x="2260600" y="1611313"/>
            <a:ext cx="12811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200"/>
              <a:t>60,000,000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062538" y="5641975"/>
            <a:ext cx="0" cy="1428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84588" y="2508250"/>
            <a:ext cx="1087437" cy="3133725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30" name="Rectangle 29"/>
          <p:cNvSpPr/>
          <p:nvPr/>
        </p:nvSpPr>
        <p:spPr>
          <a:xfrm>
            <a:off x="5070475" y="958850"/>
            <a:ext cx="4511675" cy="4741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19475" name="TextBox 30"/>
          <p:cNvSpPr txBox="1">
            <a:spLocks noChangeArrowheads="1"/>
          </p:cNvSpPr>
          <p:nvPr/>
        </p:nvSpPr>
        <p:spPr bwMode="auto">
          <a:xfrm>
            <a:off x="3587750" y="5734050"/>
            <a:ext cx="1281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2020</a:t>
            </a:r>
          </a:p>
        </p:txBody>
      </p:sp>
      <p:sp>
        <p:nvSpPr>
          <p:cNvPr id="19476" name="TextBox 25"/>
          <p:cNvSpPr txBox="1">
            <a:spLocks noChangeArrowheads="1"/>
          </p:cNvSpPr>
          <p:nvPr/>
        </p:nvSpPr>
        <p:spPr bwMode="auto">
          <a:xfrm>
            <a:off x="2305050" y="1092200"/>
            <a:ext cx="3924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1" dirty="0"/>
              <a:t>Number of meters to be installed</a:t>
            </a:r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The inevitable consequence</a:t>
            </a:r>
            <a:endParaRPr lang="en-GB" altLang="en-US" sz="3200" dirty="0">
              <a:latin typeface="Verdana" panose="020B0604030504040204" pitchFamily="34" charset="0"/>
              <a:sym typeface="Frutiger Next LT-Medium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29661" y="2036763"/>
            <a:ext cx="74428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b="1" dirty="0" smtClean="0">
                <a:solidFill>
                  <a:srgbClr val="0070C0"/>
                </a:solidFill>
              </a:rPr>
              <a:t>The Alleged Grid Benefit</a:t>
            </a:r>
            <a:endParaRPr lang="en-GB" alt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25539" y="3309513"/>
            <a:ext cx="74428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rgbClr val="0070C0"/>
                </a:solidFill>
              </a:rPr>
              <a:t>a</a:t>
            </a:r>
            <a:r>
              <a:rPr lang="en-GB" altLang="en-US" sz="3600" dirty="0" smtClean="0">
                <a:solidFill>
                  <a:srgbClr val="0070C0"/>
                </a:solidFill>
              </a:rPr>
              <a:t>nd the folly of tariffs.</a:t>
            </a:r>
            <a:endParaRPr lang="en-GB" alt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600200"/>
            <a:ext cx="416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 txBox="1"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Burbank Big Regular"/>
                <a:sym typeface="Frutiger Next LT-Medium"/>
              </a:rPr>
              <a:t>Tariffs, Tariffs and more Tariffs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8"/>
          <p:cNvSpPr>
            <a:spLocks noChangeArrowheads="1"/>
          </p:cNvSpPr>
          <p:nvPr/>
        </p:nvSpPr>
        <p:spPr bwMode="auto">
          <a:xfrm>
            <a:off x="3402013" y="3698875"/>
            <a:ext cx="4905375" cy="1574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400"/>
              <a:t>Day Rate</a:t>
            </a:r>
          </a:p>
        </p:txBody>
      </p:sp>
      <p:sp>
        <p:nvSpPr>
          <p:cNvPr id="29699" name="Rectangle 47"/>
          <p:cNvSpPr>
            <a:spLocks noChangeArrowheads="1"/>
          </p:cNvSpPr>
          <p:nvPr/>
        </p:nvSpPr>
        <p:spPr bwMode="auto">
          <a:xfrm>
            <a:off x="1422400" y="4508500"/>
            <a:ext cx="1979613" cy="7651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400"/>
              <a:t>Night Rate</a:t>
            </a:r>
          </a:p>
        </p:txBody>
      </p:sp>
      <p:sp>
        <p:nvSpPr>
          <p:cNvPr id="29700" name="Line 31"/>
          <p:cNvSpPr>
            <a:spLocks noChangeShapeType="1"/>
          </p:cNvSpPr>
          <p:nvPr/>
        </p:nvSpPr>
        <p:spPr bwMode="auto">
          <a:xfrm>
            <a:off x="1150938" y="5273675"/>
            <a:ext cx="733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1" name="Line 33"/>
          <p:cNvSpPr>
            <a:spLocks noChangeShapeType="1"/>
          </p:cNvSpPr>
          <p:nvPr/>
        </p:nvSpPr>
        <p:spPr bwMode="auto">
          <a:xfrm>
            <a:off x="1422400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2" name="Line 34"/>
          <p:cNvSpPr>
            <a:spLocks noChangeShapeType="1"/>
          </p:cNvSpPr>
          <p:nvPr/>
        </p:nvSpPr>
        <p:spPr bwMode="auto">
          <a:xfrm>
            <a:off x="2592388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3" name="Line 35"/>
          <p:cNvSpPr>
            <a:spLocks noChangeShapeType="1"/>
          </p:cNvSpPr>
          <p:nvPr/>
        </p:nvSpPr>
        <p:spPr bwMode="auto">
          <a:xfrm>
            <a:off x="3716338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Line 36"/>
          <p:cNvSpPr>
            <a:spLocks noChangeShapeType="1"/>
          </p:cNvSpPr>
          <p:nvPr/>
        </p:nvSpPr>
        <p:spPr bwMode="auto">
          <a:xfrm>
            <a:off x="4886325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5" name="Line 37"/>
          <p:cNvSpPr>
            <a:spLocks noChangeShapeType="1"/>
          </p:cNvSpPr>
          <p:nvPr/>
        </p:nvSpPr>
        <p:spPr bwMode="auto">
          <a:xfrm>
            <a:off x="6011863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6" name="Line 38"/>
          <p:cNvSpPr>
            <a:spLocks noChangeShapeType="1"/>
          </p:cNvSpPr>
          <p:nvPr/>
        </p:nvSpPr>
        <p:spPr bwMode="auto">
          <a:xfrm>
            <a:off x="7181850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7" name="Line 39"/>
          <p:cNvSpPr>
            <a:spLocks noChangeShapeType="1"/>
          </p:cNvSpPr>
          <p:nvPr/>
        </p:nvSpPr>
        <p:spPr bwMode="auto">
          <a:xfrm>
            <a:off x="8307388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8" name="Text Box 40"/>
          <p:cNvSpPr txBox="1">
            <a:spLocks noChangeArrowheads="1"/>
          </p:cNvSpPr>
          <p:nvPr/>
        </p:nvSpPr>
        <p:spPr bwMode="auto">
          <a:xfrm>
            <a:off x="1017588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0:00</a:t>
            </a:r>
          </a:p>
        </p:txBody>
      </p:sp>
      <p:sp>
        <p:nvSpPr>
          <p:cNvPr id="29709" name="Text Box 41"/>
          <p:cNvSpPr txBox="1">
            <a:spLocks noChangeArrowheads="1"/>
          </p:cNvSpPr>
          <p:nvPr/>
        </p:nvSpPr>
        <p:spPr bwMode="auto">
          <a:xfrm>
            <a:off x="2185988" y="5449888"/>
            <a:ext cx="809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4:00</a:t>
            </a:r>
          </a:p>
        </p:txBody>
      </p:sp>
      <p:sp>
        <p:nvSpPr>
          <p:cNvPr id="29710" name="Text Box 42"/>
          <p:cNvSpPr txBox="1">
            <a:spLocks noChangeArrowheads="1"/>
          </p:cNvSpPr>
          <p:nvPr/>
        </p:nvSpPr>
        <p:spPr bwMode="auto">
          <a:xfrm>
            <a:off x="3311525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8:00</a:t>
            </a:r>
          </a:p>
        </p:txBody>
      </p:sp>
      <p:sp>
        <p:nvSpPr>
          <p:cNvPr id="29711" name="Text Box 43"/>
          <p:cNvSpPr txBox="1">
            <a:spLocks noChangeArrowheads="1"/>
          </p:cNvSpPr>
          <p:nvPr/>
        </p:nvSpPr>
        <p:spPr bwMode="auto">
          <a:xfrm>
            <a:off x="4481513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12:00</a:t>
            </a:r>
          </a:p>
        </p:txBody>
      </p:sp>
      <p:sp>
        <p:nvSpPr>
          <p:cNvPr id="29712" name="Text Box 44"/>
          <p:cNvSpPr txBox="1">
            <a:spLocks noChangeArrowheads="1"/>
          </p:cNvSpPr>
          <p:nvPr/>
        </p:nvSpPr>
        <p:spPr bwMode="auto">
          <a:xfrm>
            <a:off x="5607050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16:00</a:t>
            </a:r>
          </a:p>
        </p:txBody>
      </p:sp>
      <p:sp>
        <p:nvSpPr>
          <p:cNvPr id="29713" name="Text Box 45"/>
          <p:cNvSpPr txBox="1">
            <a:spLocks noChangeArrowheads="1"/>
          </p:cNvSpPr>
          <p:nvPr/>
        </p:nvSpPr>
        <p:spPr bwMode="auto">
          <a:xfrm>
            <a:off x="6777038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20:00</a:t>
            </a:r>
          </a:p>
        </p:txBody>
      </p:sp>
      <p:sp>
        <p:nvSpPr>
          <p:cNvPr id="29714" name="Text Box 46"/>
          <p:cNvSpPr txBox="1">
            <a:spLocks noChangeArrowheads="1"/>
          </p:cNvSpPr>
          <p:nvPr/>
        </p:nvSpPr>
        <p:spPr bwMode="auto">
          <a:xfrm>
            <a:off x="7902575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0:00</a:t>
            </a:r>
          </a:p>
        </p:txBody>
      </p:sp>
      <p:sp>
        <p:nvSpPr>
          <p:cNvPr id="29715" name="Line 49"/>
          <p:cNvSpPr>
            <a:spLocks noChangeShapeType="1"/>
          </p:cNvSpPr>
          <p:nvPr/>
        </p:nvSpPr>
        <p:spPr bwMode="auto">
          <a:xfrm flipV="1">
            <a:off x="1062038" y="2843213"/>
            <a:ext cx="0" cy="238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6" name="Line 51"/>
          <p:cNvSpPr>
            <a:spLocks noChangeShapeType="1"/>
          </p:cNvSpPr>
          <p:nvPr/>
        </p:nvSpPr>
        <p:spPr bwMode="auto">
          <a:xfrm flipH="1">
            <a:off x="881063" y="450850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7" name="Line 52"/>
          <p:cNvSpPr>
            <a:spLocks noChangeShapeType="1"/>
          </p:cNvSpPr>
          <p:nvPr/>
        </p:nvSpPr>
        <p:spPr bwMode="auto">
          <a:xfrm flipH="1">
            <a:off x="881063" y="3654425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18" name="Text Box 53"/>
          <p:cNvSpPr txBox="1">
            <a:spLocks noChangeArrowheads="1"/>
          </p:cNvSpPr>
          <p:nvPr/>
        </p:nvSpPr>
        <p:spPr bwMode="auto">
          <a:xfrm>
            <a:off x="0" y="4338638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10p</a:t>
            </a:r>
          </a:p>
        </p:txBody>
      </p:sp>
      <p:sp>
        <p:nvSpPr>
          <p:cNvPr id="29719" name="Text Box 54"/>
          <p:cNvSpPr txBox="1">
            <a:spLocks noChangeArrowheads="1"/>
          </p:cNvSpPr>
          <p:nvPr/>
        </p:nvSpPr>
        <p:spPr bwMode="auto">
          <a:xfrm>
            <a:off x="26988" y="3473450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20p</a:t>
            </a:r>
          </a:p>
        </p:txBody>
      </p:sp>
      <p:sp>
        <p:nvSpPr>
          <p:cNvPr id="29720" name="Text Box 55"/>
          <p:cNvSpPr txBox="1">
            <a:spLocks noChangeArrowheads="1"/>
          </p:cNvSpPr>
          <p:nvPr/>
        </p:nvSpPr>
        <p:spPr bwMode="auto">
          <a:xfrm>
            <a:off x="476250" y="2528888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Price / kWh</a:t>
            </a:r>
          </a:p>
        </p:txBody>
      </p:sp>
      <p:sp>
        <p:nvSpPr>
          <p:cNvPr id="29721" name="Text Box 56"/>
          <p:cNvSpPr txBox="1">
            <a:spLocks noChangeArrowheads="1"/>
          </p:cNvSpPr>
          <p:nvPr/>
        </p:nvSpPr>
        <p:spPr bwMode="auto">
          <a:xfrm>
            <a:off x="1555750" y="1314450"/>
            <a:ext cx="625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Simple Time of Use (ToU) Tariff</a:t>
            </a:r>
          </a:p>
        </p:txBody>
      </p:sp>
      <p:sp>
        <p:nvSpPr>
          <p:cNvPr id="29722" name="Title 1"/>
          <p:cNvSpPr txBox="1"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Burbank Big Regular"/>
                <a:sym typeface="Frutiger Next LT-Medium"/>
              </a:rPr>
              <a:t>In the beginning there was Economy 7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402013" y="3878263"/>
            <a:ext cx="4905375" cy="13954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422400" y="4508500"/>
            <a:ext cx="1979613" cy="7651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400"/>
              <a:t>Low Rate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1150938" y="5273675"/>
            <a:ext cx="733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1422400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2592388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7" name="Line 9"/>
          <p:cNvSpPr>
            <a:spLocks noChangeShapeType="1"/>
          </p:cNvSpPr>
          <p:nvPr/>
        </p:nvSpPr>
        <p:spPr bwMode="auto">
          <a:xfrm>
            <a:off x="3716338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4886325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6011863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7181850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8307388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1017588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0:00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2185988" y="5449888"/>
            <a:ext cx="809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4:00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3311525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8:00</a:t>
            </a:r>
          </a:p>
        </p:txBody>
      </p:sp>
      <p:sp>
        <p:nvSpPr>
          <p:cNvPr id="30735" name="Text Box 17"/>
          <p:cNvSpPr txBox="1">
            <a:spLocks noChangeArrowheads="1"/>
          </p:cNvSpPr>
          <p:nvPr/>
        </p:nvSpPr>
        <p:spPr bwMode="auto">
          <a:xfrm>
            <a:off x="4481513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12:00</a:t>
            </a:r>
          </a:p>
        </p:txBody>
      </p:sp>
      <p:sp>
        <p:nvSpPr>
          <p:cNvPr id="30736" name="Text Box 18"/>
          <p:cNvSpPr txBox="1">
            <a:spLocks noChangeArrowheads="1"/>
          </p:cNvSpPr>
          <p:nvPr/>
        </p:nvSpPr>
        <p:spPr bwMode="auto">
          <a:xfrm>
            <a:off x="5607050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16:00</a:t>
            </a:r>
          </a:p>
        </p:txBody>
      </p:sp>
      <p:sp>
        <p:nvSpPr>
          <p:cNvPr id="30737" name="Text Box 19"/>
          <p:cNvSpPr txBox="1">
            <a:spLocks noChangeArrowheads="1"/>
          </p:cNvSpPr>
          <p:nvPr/>
        </p:nvSpPr>
        <p:spPr bwMode="auto">
          <a:xfrm>
            <a:off x="6777038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20:00</a:t>
            </a:r>
          </a:p>
        </p:txBody>
      </p:sp>
      <p:sp>
        <p:nvSpPr>
          <p:cNvPr id="30738" name="Text Box 20"/>
          <p:cNvSpPr txBox="1">
            <a:spLocks noChangeArrowheads="1"/>
          </p:cNvSpPr>
          <p:nvPr/>
        </p:nvSpPr>
        <p:spPr bwMode="auto">
          <a:xfrm>
            <a:off x="7902575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0:00</a:t>
            </a:r>
          </a:p>
        </p:txBody>
      </p:sp>
      <p:sp>
        <p:nvSpPr>
          <p:cNvPr id="30739" name="Line 21"/>
          <p:cNvSpPr>
            <a:spLocks noChangeShapeType="1"/>
          </p:cNvSpPr>
          <p:nvPr/>
        </p:nvSpPr>
        <p:spPr bwMode="auto">
          <a:xfrm flipV="1">
            <a:off x="1062038" y="2528888"/>
            <a:ext cx="0" cy="270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0" name="Line 22"/>
          <p:cNvSpPr>
            <a:spLocks noChangeShapeType="1"/>
          </p:cNvSpPr>
          <p:nvPr/>
        </p:nvSpPr>
        <p:spPr bwMode="auto">
          <a:xfrm flipH="1">
            <a:off x="881063" y="450850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1" name="Line 23"/>
          <p:cNvSpPr>
            <a:spLocks noChangeShapeType="1"/>
          </p:cNvSpPr>
          <p:nvPr/>
        </p:nvSpPr>
        <p:spPr bwMode="auto">
          <a:xfrm flipH="1">
            <a:off x="881063" y="3844925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2" name="Text Box 24"/>
          <p:cNvSpPr txBox="1">
            <a:spLocks noChangeArrowheads="1"/>
          </p:cNvSpPr>
          <p:nvPr/>
        </p:nvSpPr>
        <p:spPr bwMode="auto">
          <a:xfrm>
            <a:off x="0" y="4338638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10p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26988" y="3663950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18p</a:t>
            </a:r>
          </a:p>
        </p:txBody>
      </p:sp>
      <p:sp>
        <p:nvSpPr>
          <p:cNvPr id="30744" name="Text Box 26"/>
          <p:cNvSpPr txBox="1">
            <a:spLocks noChangeArrowheads="1"/>
          </p:cNvSpPr>
          <p:nvPr/>
        </p:nvSpPr>
        <p:spPr bwMode="auto">
          <a:xfrm>
            <a:off x="476250" y="1989138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Price / kWh</a:t>
            </a:r>
          </a:p>
        </p:txBody>
      </p:sp>
      <p:sp>
        <p:nvSpPr>
          <p:cNvPr id="30745" name="Text Box 27"/>
          <p:cNvSpPr txBox="1">
            <a:spLocks noChangeArrowheads="1"/>
          </p:cNvSpPr>
          <p:nvPr/>
        </p:nvSpPr>
        <p:spPr bwMode="auto">
          <a:xfrm>
            <a:off x="1555750" y="1314450"/>
            <a:ext cx="625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Peak Time of Use (ToU) Tariff</a:t>
            </a: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3895725" y="4194175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Shoulder</a:t>
            </a:r>
          </a:p>
        </p:txBody>
      </p:sp>
      <p:sp>
        <p:nvSpPr>
          <p:cNvPr id="30747" name="Text Box 31"/>
          <p:cNvSpPr txBox="1">
            <a:spLocks noChangeArrowheads="1"/>
          </p:cNvSpPr>
          <p:nvPr/>
        </p:nvSpPr>
        <p:spPr bwMode="auto">
          <a:xfrm>
            <a:off x="3851275" y="4508500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Rate</a:t>
            </a: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967413" y="2979738"/>
            <a:ext cx="1214437" cy="2293937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30749" name="Text Box 32"/>
          <p:cNvSpPr txBox="1">
            <a:spLocks noChangeArrowheads="1"/>
          </p:cNvSpPr>
          <p:nvPr/>
        </p:nvSpPr>
        <p:spPr bwMode="auto">
          <a:xfrm>
            <a:off x="5741988" y="3384550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Peak</a:t>
            </a:r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740400" y="3738563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</a:rPr>
              <a:t>Rate</a:t>
            </a:r>
          </a:p>
        </p:txBody>
      </p:sp>
      <p:sp>
        <p:nvSpPr>
          <p:cNvPr id="30751" name="Line 35"/>
          <p:cNvSpPr>
            <a:spLocks noChangeShapeType="1"/>
          </p:cNvSpPr>
          <p:nvPr/>
        </p:nvSpPr>
        <p:spPr bwMode="auto">
          <a:xfrm flipH="1">
            <a:off x="881063" y="297973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2" name="Text Box 36"/>
          <p:cNvSpPr txBox="1">
            <a:spLocks noChangeArrowheads="1"/>
          </p:cNvSpPr>
          <p:nvPr/>
        </p:nvSpPr>
        <p:spPr bwMode="auto">
          <a:xfrm>
            <a:off x="26988" y="2798763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30p</a:t>
            </a:r>
          </a:p>
        </p:txBody>
      </p:sp>
      <p:sp>
        <p:nvSpPr>
          <p:cNvPr id="30753" name="Title 1"/>
          <p:cNvSpPr txBox="1"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Burbank Big Regular"/>
                <a:sym typeface="Frutiger Next LT-Medium"/>
              </a:rPr>
              <a:t>Then we had Critical Peak Pricing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6"/>
          <p:cNvSpPr>
            <a:spLocks noChangeShapeType="1"/>
          </p:cNvSpPr>
          <p:nvPr/>
        </p:nvSpPr>
        <p:spPr bwMode="auto">
          <a:xfrm>
            <a:off x="1150938" y="5273675"/>
            <a:ext cx="733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7" name="Line 7"/>
          <p:cNvSpPr>
            <a:spLocks noChangeShapeType="1"/>
          </p:cNvSpPr>
          <p:nvPr/>
        </p:nvSpPr>
        <p:spPr bwMode="auto">
          <a:xfrm>
            <a:off x="1422400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8" name="Line 8"/>
          <p:cNvSpPr>
            <a:spLocks noChangeShapeType="1"/>
          </p:cNvSpPr>
          <p:nvPr/>
        </p:nvSpPr>
        <p:spPr bwMode="auto">
          <a:xfrm>
            <a:off x="2411413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9" name="Line 9"/>
          <p:cNvSpPr>
            <a:spLocks noChangeShapeType="1"/>
          </p:cNvSpPr>
          <p:nvPr/>
        </p:nvSpPr>
        <p:spPr bwMode="auto">
          <a:xfrm>
            <a:off x="3402013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0" name="Line 10"/>
          <p:cNvSpPr>
            <a:spLocks noChangeShapeType="1"/>
          </p:cNvSpPr>
          <p:nvPr/>
        </p:nvSpPr>
        <p:spPr bwMode="auto">
          <a:xfrm>
            <a:off x="4437063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1" name="Line 11"/>
          <p:cNvSpPr>
            <a:spLocks noChangeShapeType="1"/>
          </p:cNvSpPr>
          <p:nvPr/>
        </p:nvSpPr>
        <p:spPr bwMode="auto">
          <a:xfrm>
            <a:off x="5381625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2" name="Line 12"/>
          <p:cNvSpPr>
            <a:spLocks noChangeShapeType="1"/>
          </p:cNvSpPr>
          <p:nvPr/>
        </p:nvSpPr>
        <p:spPr bwMode="auto">
          <a:xfrm>
            <a:off x="6372225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3" name="Line 13"/>
          <p:cNvSpPr>
            <a:spLocks noChangeShapeType="1"/>
          </p:cNvSpPr>
          <p:nvPr/>
        </p:nvSpPr>
        <p:spPr bwMode="auto">
          <a:xfrm>
            <a:off x="8351838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Line 21"/>
          <p:cNvSpPr>
            <a:spLocks noChangeShapeType="1"/>
          </p:cNvSpPr>
          <p:nvPr/>
        </p:nvSpPr>
        <p:spPr bwMode="auto">
          <a:xfrm flipV="1">
            <a:off x="1062038" y="2528888"/>
            <a:ext cx="0" cy="270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Line 22"/>
          <p:cNvSpPr>
            <a:spLocks noChangeShapeType="1"/>
          </p:cNvSpPr>
          <p:nvPr/>
        </p:nvSpPr>
        <p:spPr bwMode="auto">
          <a:xfrm flipH="1">
            <a:off x="881063" y="4543425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6" name="Line 23"/>
          <p:cNvSpPr>
            <a:spLocks noChangeShapeType="1"/>
          </p:cNvSpPr>
          <p:nvPr/>
        </p:nvSpPr>
        <p:spPr bwMode="auto">
          <a:xfrm flipH="1">
            <a:off x="881063" y="3844925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7" name="Text Box 24"/>
          <p:cNvSpPr txBox="1">
            <a:spLocks noChangeArrowheads="1"/>
          </p:cNvSpPr>
          <p:nvPr/>
        </p:nvSpPr>
        <p:spPr bwMode="auto">
          <a:xfrm>
            <a:off x="0" y="4373563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10p</a:t>
            </a:r>
          </a:p>
        </p:txBody>
      </p:sp>
      <p:sp>
        <p:nvSpPr>
          <p:cNvPr id="31758" name="Text Box 25"/>
          <p:cNvSpPr txBox="1">
            <a:spLocks noChangeArrowheads="1"/>
          </p:cNvSpPr>
          <p:nvPr/>
        </p:nvSpPr>
        <p:spPr bwMode="auto">
          <a:xfrm>
            <a:off x="26988" y="3663950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18p</a:t>
            </a:r>
          </a:p>
        </p:txBody>
      </p:sp>
      <p:sp>
        <p:nvSpPr>
          <p:cNvPr id="31759" name="Text Box 26"/>
          <p:cNvSpPr txBox="1">
            <a:spLocks noChangeArrowheads="1"/>
          </p:cNvSpPr>
          <p:nvPr/>
        </p:nvSpPr>
        <p:spPr bwMode="auto">
          <a:xfrm>
            <a:off x="476250" y="1989138"/>
            <a:ext cx="121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Price / kWh</a:t>
            </a:r>
          </a:p>
        </p:txBody>
      </p:sp>
      <p:sp>
        <p:nvSpPr>
          <p:cNvPr id="31760" name="Text Box 27"/>
          <p:cNvSpPr txBox="1">
            <a:spLocks noChangeArrowheads="1"/>
          </p:cNvSpPr>
          <p:nvPr/>
        </p:nvSpPr>
        <p:spPr bwMode="auto">
          <a:xfrm>
            <a:off x="1555750" y="1314450"/>
            <a:ext cx="625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Peak Time of Use &amp; Weekend Tariff</a:t>
            </a:r>
          </a:p>
        </p:txBody>
      </p:sp>
      <p:grpSp>
        <p:nvGrpSpPr>
          <p:cNvPr id="31761" name="Group 35"/>
          <p:cNvGrpSpPr>
            <a:grpSpLocks/>
          </p:cNvGrpSpPr>
          <p:nvPr/>
        </p:nvGrpSpPr>
        <p:grpSpPr bwMode="auto">
          <a:xfrm>
            <a:off x="1422400" y="2979738"/>
            <a:ext cx="989013" cy="2293937"/>
            <a:chOff x="896" y="1877"/>
            <a:chExt cx="4337" cy="1445"/>
          </a:xfrm>
        </p:grpSpPr>
        <p:sp>
          <p:nvSpPr>
            <p:cNvPr id="31793" name="Rectangle 4"/>
            <p:cNvSpPr>
              <a:spLocks noChangeArrowheads="1"/>
            </p:cNvSpPr>
            <p:nvPr/>
          </p:nvSpPr>
          <p:spPr bwMode="auto">
            <a:xfrm>
              <a:off x="2143" y="2443"/>
              <a:ext cx="3090" cy="87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94" name="Rectangle 5"/>
            <p:cNvSpPr>
              <a:spLocks noChangeArrowheads="1"/>
            </p:cNvSpPr>
            <p:nvPr/>
          </p:nvSpPr>
          <p:spPr bwMode="auto">
            <a:xfrm>
              <a:off x="896" y="2840"/>
              <a:ext cx="1247" cy="4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95" name="Rectangle 30"/>
            <p:cNvSpPr>
              <a:spLocks noChangeArrowheads="1"/>
            </p:cNvSpPr>
            <p:nvPr/>
          </p:nvSpPr>
          <p:spPr bwMode="auto">
            <a:xfrm>
              <a:off x="3759" y="1877"/>
              <a:ext cx="765" cy="1445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sp>
        <p:nvSpPr>
          <p:cNvPr id="31762" name="Line 33"/>
          <p:cNvSpPr>
            <a:spLocks noChangeShapeType="1"/>
          </p:cNvSpPr>
          <p:nvPr/>
        </p:nvSpPr>
        <p:spPr bwMode="auto">
          <a:xfrm flipH="1">
            <a:off x="881063" y="297973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3" name="Text Box 34"/>
          <p:cNvSpPr txBox="1">
            <a:spLocks noChangeArrowheads="1"/>
          </p:cNvSpPr>
          <p:nvPr/>
        </p:nvSpPr>
        <p:spPr bwMode="auto">
          <a:xfrm>
            <a:off x="26988" y="2798763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30p</a:t>
            </a:r>
          </a:p>
        </p:txBody>
      </p:sp>
      <p:grpSp>
        <p:nvGrpSpPr>
          <p:cNvPr id="31764" name="Group 36"/>
          <p:cNvGrpSpPr>
            <a:grpSpLocks/>
          </p:cNvGrpSpPr>
          <p:nvPr/>
        </p:nvGrpSpPr>
        <p:grpSpPr bwMode="auto">
          <a:xfrm>
            <a:off x="2411413" y="2979738"/>
            <a:ext cx="989012" cy="2293937"/>
            <a:chOff x="896" y="1877"/>
            <a:chExt cx="4337" cy="1445"/>
          </a:xfrm>
        </p:grpSpPr>
        <p:sp>
          <p:nvSpPr>
            <p:cNvPr id="31790" name="Rectangle 37"/>
            <p:cNvSpPr>
              <a:spLocks noChangeArrowheads="1"/>
            </p:cNvSpPr>
            <p:nvPr/>
          </p:nvSpPr>
          <p:spPr bwMode="auto">
            <a:xfrm>
              <a:off x="2143" y="2443"/>
              <a:ext cx="3090" cy="87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91" name="Rectangle 38"/>
            <p:cNvSpPr>
              <a:spLocks noChangeArrowheads="1"/>
            </p:cNvSpPr>
            <p:nvPr/>
          </p:nvSpPr>
          <p:spPr bwMode="auto">
            <a:xfrm>
              <a:off x="896" y="2840"/>
              <a:ext cx="1247" cy="4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92" name="Rectangle 39"/>
            <p:cNvSpPr>
              <a:spLocks noChangeArrowheads="1"/>
            </p:cNvSpPr>
            <p:nvPr/>
          </p:nvSpPr>
          <p:spPr bwMode="auto">
            <a:xfrm>
              <a:off x="3759" y="1877"/>
              <a:ext cx="765" cy="1445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grpSp>
        <p:nvGrpSpPr>
          <p:cNvPr id="31765" name="Group 40"/>
          <p:cNvGrpSpPr>
            <a:grpSpLocks/>
          </p:cNvGrpSpPr>
          <p:nvPr/>
        </p:nvGrpSpPr>
        <p:grpSpPr bwMode="auto">
          <a:xfrm>
            <a:off x="3402013" y="2979738"/>
            <a:ext cx="989012" cy="2293937"/>
            <a:chOff x="896" y="1877"/>
            <a:chExt cx="4337" cy="1445"/>
          </a:xfrm>
        </p:grpSpPr>
        <p:sp>
          <p:nvSpPr>
            <p:cNvPr id="31787" name="Rectangle 41"/>
            <p:cNvSpPr>
              <a:spLocks noChangeArrowheads="1"/>
            </p:cNvSpPr>
            <p:nvPr/>
          </p:nvSpPr>
          <p:spPr bwMode="auto">
            <a:xfrm>
              <a:off x="2143" y="2443"/>
              <a:ext cx="3090" cy="87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88" name="Rectangle 42"/>
            <p:cNvSpPr>
              <a:spLocks noChangeArrowheads="1"/>
            </p:cNvSpPr>
            <p:nvPr/>
          </p:nvSpPr>
          <p:spPr bwMode="auto">
            <a:xfrm>
              <a:off x="896" y="2840"/>
              <a:ext cx="1247" cy="4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89" name="Rectangle 43"/>
            <p:cNvSpPr>
              <a:spLocks noChangeArrowheads="1"/>
            </p:cNvSpPr>
            <p:nvPr/>
          </p:nvSpPr>
          <p:spPr bwMode="auto">
            <a:xfrm>
              <a:off x="3759" y="1877"/>
              <a:ext cx="765" cy="1445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grpSp>
        <p:nvGrpSpPr>
          <p:cNvPr id="31766" name="Group 44"/>
          <p:cNvGrpSpPr>
            <a:grpSpLocks/>
          </p:cNvGrpSpPr>
          <p:nvPr/>
        </p:nvGrpSpPr>
        <p:grpSpPr bwMode="auto">
          <a:xfrm>
            <a:off x="4392613" y="2979738"/>
            <a:ext cx="989012" cy="2293937"/>
            <a:chOff x="896" y="1877"/>
            <a:chExt cx="4337" cy="1445"/>
          </a:xfrm>
        </p:grpSpPr>
        <p:sp>
          <p:nvSpPr>
            <p:cNvPr id="31784" name="Rectangle 45"/>
            <p:cNvSpPr>
              <a:spLocks noChangeArrowheads="1"/>
            </p:cNvSpPr>
            <p:nvPr/>
          </p:nvSpPr>
          <p:spPr bwMode="auto">
            <a:xfrm>
              <a:off x="2143" y="2443"/>
              <a:ext cx="3090" cy="87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896" y="2840"/>
              <a:ext cx="1247" cy="4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3759" y="1877"/>
              <a:ext cx="765" cy="1445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grpSp>
        <p:nvGrpSpPr>
          <p:cNvPr id="31767" name="Group 48"/>
          <p:cNvGrpSpPr>
            <a:grpSpLocks/>
          </p:cNvGrpSpPr>
          <p:nvPr/>
        </p:nvGrpSpPr>
        <p:grpSpPr bwMode="auto">
          <a:xfrm>
            <a:off x="5381625" y="2979738"/>
            <a:ext cx="989013" cy="2293937"/>
            <a:chOff x="896" y="1877"/>
            <a:chExt cx="4337" cy="1445"/>
          </a:xfrm>
        </p:grpSpPr>
        <p:sp>
          <p:nvSpPr>
            <p:cNvPr id="31781" name="Rectangle 49"/>
            <p:cNvSpPr>
              <a:spLocks noChangeArrowheads="1"/>
            </p:cNvSpPr>
            <p:nvPr/>
          </p:nvSpPr>
          <p:spPr bwMode="auto">
            <a:xfrm>
              <a:off x="2143" y="2443"/>
              <a:ext cx="3090" cy="87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82" name="Rectangle 50"/>
            <p:cNvSpPr>
              <a:spLocks noChangeArrowheads="1"/>
            </p:cNvSpPr>
            <p:nvPr/>
          </p:nvSpPr>
          <p:spPr bwMode="auto">
            <a:xfrm>
              <a:off x="896" y="2840"/>
              <a:ext cx="1247" cy="4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1783" name="Rectangle 51"/>
            <p:cNvSpPr>
              <a:spLocks noChangeArrowheads="1"/>
            </p:cNvSpPr>
            <p:nvPr/>
          </p:nvSpPr>
          <p:spPr bwMode="auto">
            <a:xfrm>
              <a:off x="3759" y="1877"/>
              <a:ext cx="765" cy="1445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</p:grpSp>
      <p:sp>
        <p:nvSpPr>
          <p:cNvPr id="31768" name="Rectangle 60"/>
          <p:cNvSpPr>
            <a:spLocks noChangeArrowheads="1"/>
          </p:cNvSpPr>
          <p:nvPr/>
        </p:nvSpPr>
        <p:spPr bwMode="auto">
          <a:xfrm>
            <a:off x="6372225" y="4868863"/>
            <a:ext cx="1979613" cy="40481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9" name="Text Box 61"/>
          <p:cNvSpPr txBox="1">
            <a:spLocks noChangeArrowheads="1"/>
          </p:cNvSpPr>
          <p:nvPr/>
        </p:nvSpPr>
        <p:spPr bwMode="auto">
          <a:xfrm>
            <a:off x="6597650" y="4914900"/>
            <a:ext cx="1709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>
                <a:solidFill>
                  <a:schemeClr val="bg1"/>
                </a:solidFill>
              </a:rPr>
              <a:t>Weekend Rate</a:t>
            </a:r>
          </a:p>
        </p:txBody>
      </p:sp>
      <p:sp>
        <p:nvSpPr>
          <p:cNvPr id="31770" name="Line 62"/>
          <p:cNvSpPr>
            <a:spLocks noChangeShapeType="1"/>
          </p:cNvSpPr>
          <p:nvPr/>
        </p:nvSpPr>
        <p:spPr bwMode="auto">
          <a:xfrm>
            <a:off x="7362825" y="527367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1" name="Text Box 63"/>
          <p:cNvSpPr txBox="1">
            <a:spLocks noChangeArrowheads="1"/>
          </p:cNvSpPr>
          <p:nvPr/>
        </p:nvSpPr>
        <p:spPr bwMode="auto">
          <a:xfrm>
            <a:off x="1557338" y="5364163"/>
            <a:ext cx="719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Mon</a:t>
            </a:r>
          </a:p>
        </p:txBody>
      </p:sp>
      <p:sp>
        <p:nvSpPr>
          <p:cNvPr id="31772" name="Text Box 64"/>
          <p:cNvSpPr txBox="1">
            <a:spLocks noChangeArrowheads="1"/>
          </p:cNvSpPr>
          <p:nvPr/>
        </p:nvSpPr>
        <p:spPr bwMode="auto">
          <a:xfrm>
            <a:off x="2547938" y="5364163"/>
            <a:ext cx="719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Tue</a:t>
            </a:r>
          </a:p>
        </p:txBody>
      </p:sp>
      <p:sp>
        <p:nvSpPr>
          <p:cNvPr id="31773" name="Text Box 65"/>
          <p:cNvSpPr txBox="1">
            <a:spLocks noChangeArrowheads="1"/>
          </p:cNvSpPr>
          <p:nvPr/>
        </p:nvSpPr>
        <p:spPr bwMode="auto">
          <a:xfrm>
            <a:off x="3582988" y="5364163"/>
            <a:ext cx="719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Wed</a:t>
            </a:r>
          </a:p>
        </p:txBody>
      </p:sp>
      <p:sp>
        <p:nvSpPr>
          <p:cNvPr id="31774" name="Text Box 66"/>
          <p:cNvSpPr txBox="1">
            <a:spLocks noChangeArrowheads="1"/>
          </p:cNvSpPr>
          <p:nvPr/>
        </p:nvSpPr>
        <p:spPr bwMode="auto">
          <a:xfrm>
            <a:off x="4573588" y="5364163"/>
            <a:ext cx="719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Thu</a:t>
            </a:r>
          </a:p>
        </p:txBody>
      </p:sp>
      <p:sp>
        <p:nvSpPr>
          <p:cNvPr id="31775" name="Text Box 67"/>
          <p:cNvSpPr txBox="1">
            <a:spLocks noChangeArrowheads="1"/>
          </p:cNvSpPr>
          <p:nvPr/>
        </p:nvSpPr>
        <p:spPr bwMode="auto">
          <a:xfrm>
            <a:off x="5518150" y="5364163"/>
            <a:ext cx="719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Fri</a:t>
            </a:r>
          </a:p>
        </p:txBody>
      </p:sp>
      <p:sp>
        <p:nvSpPr>
          <p:cNvPr id="31776" name="Text Box 68"/>
          <p:cNvSpPr txBox="1">
            <a:spLocks noChangeArrowheads="1"/>
          </p:cNvSpPr>
          <p:nvPr/>
        </p:nvSpPr>
        <p:spPr bwMode="auto">
          <a:xfrm>
            <a:off x="6508750" y="5364163"/>
            <a:ext cx="719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Sat</a:t>
            </a:r>
          </a:p>
        </p:txBody>
      </p:sp>
      <p:sp>
        <p:nvSpPr>
          <p:cNvPr id="31777" name="Text Box 69"/>
          <p:cNvSpPr txBox="1">
            <a:spLocks noChangeArrowheads="1"/>
          </p:cNvSpPr>
          <p:nvPr/>
        </p:nvSpPr>
        <p:spPr bwMode="auto">
          <a:xfrm>
            <a:off x="7451725" y="5359400"/>
            <a:ext cx="7191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Sun</a:t>
            </a:r>
          </a:p>
        </p:txBody>
      </p:sp>
      <p:sp>
        <p:nvSpPr>
          <p:cNvPr id="31778" name="Line 70"/>
          <p:cNvSpPr>
            <a:spLocks noChangeShapeType="1"/>
          </p:cNvSpPr>
          <p:nvPr/>
        </p:nvSpPr>
        <p:spPr bwMode="auto">
          <a:xfrm flipH="1">
            <a:off x="862013" y="495935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9" name="Text Box 71"/>
          <p:cNvSpPr txBox="1">
            <a:spLocks noChangeArrowheads="1"/>
          </p:cNvSpPr>
          <p:nvPr/>
        </p:nvSpPr>
        <p:spPr bwMode="auto">
          <a:xfrm>
            <a:off x="-19050" y="4789488"/>
            <a:ext cx="80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/>
              <a:t>4p</a:t>
            </a:r>
          </a:p>
        </p:txBody>
      </p:sp>
      <p:sp>
        <p:nvSpPr>
          <p:cNvPr id="31780" name="Title 1"/>
          <p:cNvSpPr txBox="1"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Burbank Big Regular"/>
                <a:sym typeface="Frutiger Next LT-Medium"/>
              </a:rPr>
              <a:t>Mitigated by “Eat All U Like” weekends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14"/>
          <p:cNvSpPr>
            <a:spLocks noChangeShapeType="1"/>
          </p:cNvSpPr>
          <p:nvPr/>
        </p:nvSpPr>
        <p:spPr bwMode="auto">
          <a:xfrm>
            <a:off x="2862263" y="5634038"/>
            <a:ext cx="3421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1" name="Line 17"/>
          <p:cNvSpPr>
            <a:spLocks noChangeShapeType="1"/>
          </p:cNvSpPr>
          <p:nvPr/>
        </p:nvSpPr>
        <p:spPr bwMode="auto">
          <a:xfrm>
            <a:off x="2862263" y="4283075"/>
            <a:ext cx="3421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2" name="Line 18"/>
          <p:cNvSpPr>
            <a:spLocks noChangeShapeType="1"/>
          </p:cNvSpPr>
          <p:nvPr/>
        </p:nvSpPr>
        <p:spPr bwMode="auto">
          <a:xfrm>
            <a:off x="2862263" y="3608388"/>
            <a:ext cx="3421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3" name="Rectangle 22"/>
          <p:cNvSpPr>
            <a:spLocks noChangeArrowheads="1"/>
          </p:cNvSpPr>
          <p:nvPr/>
        </p:nvSpPr>
        <p:spPr bwMode="auto">
          <a:xfrm>
            <a:off x="4257675" y="2392363"/>
            <a:ext cx="2609850" cy="3421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Rectangle 13"/>
          <p:cNvSpPr>
            <a:spLocks noChangeArrowheads="1"/>
          </p:cNvSpPr>
          <p:nvPr/>
        </p:nvSpPr>
        <p:spPr bwMode="auto">
          <a:xfrm>
            <a:off x="4483100" y="2528888"/>
            <a:ext cx="1709738" cy="121443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chemeClr val="bg1"/>
                </a:solidFill>
              </a:rPr>
              <a:t>30p</a:t>
            </a:r>
          </a:p>
          <a:p>
            <a:pPr algn="ctr" eaLnBrk="1" hangingPunct="1"/>
            <a:r>
              <a:rPr lang="en-GB" altLang="en-US" sz="1200">
                <a:solidFill>
                  <a:schemeClr val="bg1"/>
                </a:solidFill>
              </a:rPr>
              <a:t>/kWh</a:t>
            </a:r>
          </a:p>
          <a:p>
            <a:pPr algn="ctr" eaLnBrk="1" hangingPunct="1"/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4483100" y="4283075"/>
            <a:ext cx="1709738" cy="1349375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15p</a:t>
            </a:r>
          </a:p>
          <a:p>
            <a:pPr algn="ctr" eaLnBrk="1" hangingPunct="1"/>
            <a:r>
              <a:rPr lang="en-GB" altLang="en-US" sz="1200"/>
              <a:t>/kWh</a:t>
            </a:r>
          </a:p>
        </p:txBody>
      </p:sp>
      <p:sp>
        <p:nvSpPr>
          <p:cNvPr id="32776" name="Text Box 23"/>
          <p:cNvSpPr txBox="1">
            <a:spLocks noChangeArrowheads="1"/>
          </p:cNvSpPr>
          <p:nvPr/>
        </p:nvSpPr>
        <p:spPr bwMode="auto">
          <a:xfrm>
            <a:off x="2141538" y="5453063"/>
            <a:ext cx="719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/>
              <a:t>0 kWh</a:t>
            </a:r>
          </a:p>
        </p:txBody>
      </p:sp>
      <p:sp>
        <p:nvSpPr>
          <p:cNvPr id="32777" name="Text Box 24"/>
          <p:cNvSpPr txBox="1">
            <a:spLocks noChangeArrowheads="1"/>
          </p:cNvSpPr>
          <p:nvPr/>
        </p:nvSpPr>
        <p:spPr bwMode="auto">
          <a:xfrm>
            <a:off x="1782763" y="4103688"/>
            <a:ext cx="1077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/>
              <a:t>200 kWh</a:t>
            </a:r>
          </a:p>
        </p:txBody>
      </p:sp>
      <p:sp>
        <p:nvSpPr>
          <p:cNvPr id="32778" name="Text Box 25"/>
          <p:cNvSpPr txBox="1">
            <a:spLocks noChangeArrowheads="1"/>
          </p:cNvSpPr>
          <p:nvPr/>
        </p:nvSpPr>
        <p:spPr bwMode="auto">
          <a:xfrm>
            <a:off x="1782763" y="3429000"/>
            <a:ext cx="1077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/>
              <a:t>300 kWh</a:t>
            </a:r>
          </a:p>
        </p:txBody>
      </p:sp>
      <p:sp>
        <p:nvSpPr>
          <p:cNvPr id="32779" name="Text Box 26"/>
          <p:cNvSpPr txBox="1">
            <a:spLocks noChangeArrowheads="1"/>
          </p:cNvSpPr>
          <p:nvPr/>
        </p:nvSpPr>
        <p:spPr bwMode="auto">
          <a:xfrm>
            <a:off x="1782763" y="2347913"/>
            <a:ext cx="107791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/>
              <a:t>Monthly Usage</a:t>
            </a:r>
          </a:p>
          <a:p>
            <a:pPr algn="r" eaLnBrk="1" hangingPunct="1">
              <a:spcBef>
                <a:spcPct val="50000"/>
              </a:spcBef>
            </a:pPr>
            <a:endParaRPr lang="en-GB" altLang="en-US" sz="1200"/>
          </a:p>
        </p:txBody>
      </p:sp>
      <p:sp>
        <p:nvSpPr>
          <p:cNvPr id="32780" name="Text Box 27"/>
          <p:cNvSpPr txBox="1">
            <a:spLocks noChangeArrowheads="1"/>
          </p:cNvSpPr>
          <p:nvPr/>
        </p:nvSpPr>
        <p:spPr bwMode="auto">
          <a:xfrm>
            <a:off x="1555750" y="1582738"/>
            <a:ext cx="625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Block Tariffs</a:t>
            </a: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4483100" y="3608388"/>
            <a:ext cx="1709738" cy="67468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20p</a:t>
            </a:r>
          </a:p>
          <a:p>
            <a:pPr algn="ctr" eaLnBrk="1" hangingPunct="1"/>
            <a:r>
              <a:rPr lang="en-GB" altLang="en-US" sz="1200"/>
              <a:t>/kWh</a:t>
            </a:r>
            <a:endParaRPr lang="en-GB" altLang="en-US"/>
          </a:p>
        </p:txBody>
      </p:sp>
      <p:sp>
        <p:nvSpPr>
          <p:cNvPr id="32782" name="Rectangle 30"/>
          <p:cNvSpPr>
            <a:spLocks noChangeArrowheads="1"/>
          </p:cNvSpPr>
          <p:nvPr/>
        </p:nvSpPr>
        <p:spPr bwMode="auto">
          <a:xfrm>
            <a:off x="2951163" y="2708275"/>
            <a:ext cx="315912" cy="3240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V="1">
            <a:off x="2952750" y="2528888"/>
            <a:ext cx="0" cy="310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84" name="Text Box 19"/>
          <p:cNvSpPr txBox="1">
            <a:spLocks noChangeArrowheads="1"/>
          </p:cNvSpPr>
          <p:nvPr/>
        </p:nvSpPr>
        <p:spPr bwMode="auto">
          <a:xfrm>
            <a:off x="3132138" y="4678363"/>
            <a:ext cx="12144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First 200kWh each month</a:t>
            </a:r>
          </a:p>
        </p:txBody>
      </p:sp>
      <p:sp>
        <p:nvSpPr>
          <p:cNvPr id="32785" name="Text Box 20"/>
          <p:cNvSpPr txBox="1">
            <a:spLocks noChangeArrowheads="1"/>
          </p:cNvSpPr>
          <p:nvPr/>
        </p:nvSpPr>
        <p:spPr bwMode="auto">
          <a:xfrm>
            <a:off x="3087688" y="3698875"/>
            <a:ext cx="1214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Next  100kWh</a:t>
            </a:r>
          </a:p>
        </p:txBody>
      </p:sp>
      <p:sp>
        <p:nvSpPr>
          <p:cNvPr id="32786" name="Text Box 21"/>
          <p:cNvSpPr txBox="1">
            <a:spLocks noChangeArrowheads="1"/>
          </p:cNvSpPr>
          <p:nvPr/>
        </p:nvSpPr>
        <p:spPr bwMode="auto">
          <a:xfrm>
            <a:off x="3086100" y="2774950"/>
            <a:ext cx="12144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All usage above 300kWh</a:t>
            </a:r>
          </a:p>
        </p:txBody>
      </p:sp>
      <p:sp>
        <p:nvSpPr>
          <p:cNvPr id="32787" name="Title 1"/>
          <p:cNvSpPr txBox="1"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Burbank Big Regular"/>
                <a:sym typeface="Frutiger Next LT-Medium"/>
              </a:rPr>
              <a:t>Next we have Rising Block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5"/>
          <p:cNvSpPr>
            <a:spLocks noChangeShapeType="1"/>
          </p:cNvSpPr>
          <p:nvPr/>
        </p:nvSpPr>
        <p:spPr bwMode="auto">
          <a:xfrm flipV="1">
            <a:off x="2995613" y="2573338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557338" y="3429000"/>
            <a:ext cx="584200" cy="674688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20p</a:t>
            </a:r>
          </a:p>
          <a:p>
            <a:pPr algn="ctr" eaLnBrk="1" hangingPunct="1"/>
            <a:r>
              <a:rPr lang="en-GB" altLang="en-US" sz="1200"/>
              <a:t>/kWh</a:t>
            </a:r>
            <a:endParaRPr lang="en-GB" altLang="en-US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1557338" y="2574925"/>
            <a:ext cx="584200" cy="854075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>
                <a:solidFill>
                  <a:schemeClr val="bg1"/>
                </a:solidFill>
              </a:rPr>
              <a:t>30p</a:t>
            </a:r>
          </a:p>
          <a:p>
            <a:pPr algn="ctr" eaLnBrk="1" hangingPunct="1"/>
            <a:r>
              <a:rPr lang="en-GB" altLang="en-US" sz="1200">
                <a:solidFill>
                  <a:schemeClr val="bg1"/>
                </a:solidFill>
              </a:rPr>
              <a:t>/kWh</a:t>
            </a:r>
          </a:p>
          <a:p>
            <a:pPr algn="ctr" eaLnBrk="1" hangingPunct="1"/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1557338" y="4103688"/>
            <a:ext cx="584200" cy="1349375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15p</a:t>
            </a:r>
          </a:p>
          <a:p>
            <a:pPr algn="ctr" eaLnBrk="1" hangingPunct="1"/>
            <a:r>
              <a:rPr lang="en-GB" altLang="en-US" sz="1200"/>
              <a:t>/kWh</a:t>
            </a:r>
          </a:p>
        </p:txBody>
      </p:sp>
      <p:sp>
        <p:nvSpPr>
          <p:cNvPr id="33798" name="AutoShape 18"/>
          <p:cNvSpPr>
            <a:spLocks noChangeArrowheads="1"/>
          </p:cNvSpPr>
          <p:nvPr/>
        </p:nvSpPr>
        <p:spPr bwMode="auto">
          <a:xfrm flipH="1">
            <a:off x="2997200" y="4778375"/>
            <a:ext cx="809625" cy="676275"/>
          </a:xfrm>
          <a:prstGeom prst="rtTriangle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AutoShape 19"/>
          <p:cNvSpPr>
            <a:spLocks noChangeArrowheads="1"/>
          </p:cNvSpPr>
          <p:nvPr/>
        </p:nvSpPr>
        <p:spPr bwMode="auto">
          <a:xfrm flipH="1">
            <a:off x="3806825" y="4103688"/>
            <a:ext cx="809625" cy="676275"/>
          </a:xfrm>
          <a:prstGeom prst="rtTriangle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AutoShape 20"/>
          <p:cNvSpPr>
            <a:spLocks noChangeArrowheads="1"/>
          </p:cNvSpPr>
          <p:nvPr/>
        </p:nvSpPr>
        <p:spPr bwMode="auto">
          <a:xfrm flipH="1">
            <a:off x="4584700" y="3159125"/>
            <a:ext cx="855663" cy="944563"/>
          </a:xfrm>
          <a:prstGeom prst="rtTriangl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1" name="AutoShape 21"/>
          <p:cNvSpPr>
            <a:spLocks noChangeArrowheads="1"/>
          </p:cNvSpPr>
          <p:nvPr/>
        </p:nvSpPr>
        <p:spPr bwMode="auto">
          <a:xfrm flipH="1">
            <a:off x="5427663" y="1763713"/>
            <a:ext cx="765175" cy="1395412"/>
          </a:xfrm>
          <a:prstGeom prst="rtTriangle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2" name="Line 17"/>
          <p:cNvSpPr>
            <a:spLocks noChangeShapeType="1"/>
          </p:cNvSpPr>
          <p:nvPr/>
        </p:nvSpPr>
        <p:spPr bwMode="auto">
          <a:xfrm flipV="1">
            <a:off x="2997200" y="2754313"/>
            <a:ext cx="3195638" cy="2700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3" name="Text Box 22"/>
          <p:cNvSpPr txBox="1">
            <a:spLocks noChangeArrowheads="1"/>
          </p:cNvSpPr>
          <p:nvPr/>
        </p:nvSpPr>
        <p:spPr bwMode="auto">
          <a:xfrm>
            <a:off x="2232025" y="5268913"/>
            <a:ext cx="719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/>
              <a:t>0</a:t>
            </a:r>
          </a:p>
        </p:txBody>
      </p:sp>
      <p:sp>
        <p:nvSpPr>
          <p:cNvPr id="33804" name="Text Box 23"/>
          <p:cNvSpPr txBox="1">
            <a:spLocks noChangeArrowheads="1"/>
          </p:cNvSpPr>
          <p:nvPr/>
        </p:nvSpPr>
        <p:spPr bwMode="auto">
          <a:xfrm>
            <a:off x="2051050" y="4643438"/>
            <a:ext cx="900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/>
              <a:t>100</a:t>
            </a:r>
          </a:p>
        </p:txBody>
      </p:sp>
      <p:sp>
        <p:nvSpPr>
          <p:cNvPr id="33805" name="Line 24"/>
          <p:cNvSpPr>
            <a:spLocks noChangeShapeType="1"/>
          </p:cNvSpPr>
          <p:nvPr/>
        </p:nvSpPr>
        <p:spPr bwMode="auto">
          <a:xfrm>
            <a:off x="2906713" y="4778375"/>
            <a:ext cx="90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6" name="Line 25"/>
          <p:cNvSpPr>
            <a:spLocks noChangeShapeType="1"/>
          </p:cNvSpPr>
          <p:nvPr/>
        </p:nvSpPr>
        <p:spPr bwMode="auto">
          <a:xfrm>
            <a:off x="2906713" y="3429000"/>
            <a:ext cx="90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7" name="Line 26"/>
          <p:cNvSpPr>
            <a:spLocks noChangeShapeType="1"/>
          </p:cNvSpPr>
          <p:nvPr/>
        </p:nvSpPr>
        <p:spPr bwMode="auto">
          <a:xfrm>
            <a:off x="2906713" y="4103688"/>
            <a:ext cx="90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8" name="Line 27"/>
          <p:cNvSpPr>
            <a:spLocks noChangeShapeType="1"/>
          </p:cNvSpPr>
          <p:nvPr/>
        </p:nvSpPr>
        <p:spPr bwMode="auto">
          <a:xfrm>
            <a:off x="2906713" y="2754313"/>
            <a:ext cx="90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9" name="Text Box 29"/>
          <p:cNvSpPr txBox="1">
            <a:spLocks noChangeArrowheads="1"/>
          </p:cNvSpPr>
          <p:nvPr/>
        </p:nvSpPr>
        <p:spPr bwMode="auto">
          <a:xfrm>
            <a:off x="2051050" y="3963988"/>
            <a:ext cx="900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/>
              <a:t>200</a:t>
            </a:r>
          </a:p>
        </p:txBody>
      </p:sp>
      <p:sp>
        <p:nvSpPr>
          <p:cNvPr id="33810" name="Text Box 30"/>
          <p:cNvSpPr txBox="1">
            <a:spLocks noChangeArrowheads="1"/>
          </p:cNvSpPr>
          <p:nvPr/>
        </p:nvSpPr>
        <p:spPr bwMode="auto">
          <a:xfrm>
            <a:off x="2051050" y="3294063"/>
            <a:ext cx="900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/>
              <a:t>300</a:t>
            </a:r>
          </a:p>
        </p:txBody>
      </p:sp>
      <p:sp>
        <p:nvSpPr>
          <p:cNvPr id="33811" name="Text Box 31"/>
          <p:cNvSpPr txBox="1">
            <a:spLocks noChangeArrowheads="1"/>
          </p:cNvSpPr>
          <p:nvPr/>
        </p:nvSpPr>
        <p:spPr bwMode="auto">
          <a:xfrm>
            <a:off x="2051050" y="2619375"/>
            <a:ext cx="9001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200"/>
              <a:t>400</a:t>
            </a:r>
          </a:p>
        </p:txBody>
      </p:sp>
      <p:sp>
        <p:nvSpPr>
          <p:cNvPr id="33812" name="Line 32"/>
          <p:cNvSpPr>
            <a:spLocks noChangeShapeType="1"/>
          </p:cNvSpPr>
          <p:nvPr/>
        </p:nvSpPr>
        <p:spPr bwMode="auto">
          <a:xfrm>
            <a:off x="2997200" y="5454650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3" name="Line 33"/>
          <p:cNvSpPr>
            <a:spLocks noChangeShapeType="1"/>
          </p:cNvSpPr>
          <p:nvPr/>
        </p:nvSpPr>
        <p:spPr bwMode="auto">
          <a:xfrm>
            <a:off x="3806825" y="5454650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4" name="Line 34"/>
          <p:cNvSpPr>
            <a:spLocks noChangeShapeType="1"/>
          </p:cNvSpPr>
          <p:nvPr/>
        </p:nvSpPr>
        <p:spPr bwMode="auto">
          <a:xfrm>
            <a:off x="4616450" y="5454650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5" name="Line 35"/>
          <p:cNvSpPr>
            <a:spLocks noChangeShapeType="1"/>
          </p:cNvSpPr>
          <p:nvPr/>
        </p:nvSpPr>
        <p:spPr bwMode="auto">
          <a:xfrm>
            <a:off x="5427663" y="5454650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6" name="Line 36"/>
          <p:cNvSpPr>
            <a:spLocks noChangeShapeType="1"/>
          </p:cNvSpPr>
          <p:nvPr/>
        </p:nvSpPr>
        <p:spPr bwMode="auto">
          <a:xfrm>
            <a:off x="6192838" y="5454650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7" name="AutoShape 37"/>
          <p:cNvSpPr>
            <a:spLocks noChangeArrowheads="1"/>
          </p:cNvSpPr>
          <p:nvPr/>
        </p:nvSpPr>
        <p:spPr bwMode="auto">
          <a:xfrm flipH="1">
            <a:off x="6192838" y="4778375"/>
            <a:ext cx="809625" cy="676275"/>
          </a:xfrm>
          <a:prstGeom prst="rtTriangle">
            <a:avLst/>
          </a:prstGeom>
          <a:solidFill>
            <a:srgbClr val="B7E7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18" name="AutoShape 38"/>
          <p:cNvSpPr>
            <a:spLocks noChangeArrowheads="1"/>
          </p:cNvSpPr>
          <p:nvPr/>
        </p:nvSpPr>
        <p:spPr bwMode="auto">
          <a:xfrm flipH="1">
            <a:off x="7002463" y="4103688"/>
            <a:ext cx="809625" cy="676275"/>
          </a:xfrm>
          <a:prstGeom prst="rtTriangle">
            <a:avLst/>
          </a:prstGeom>
          <a:solidFill>
            <a:srgbClr val="B7E7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19" name="Line 39"/>
          <p:cNvSpPr>
            <a:spLocks noChangeShapeType="1"/>
          </p:cNvSpPr>
          <p:nvPr/>
        </p:nvSpPr>
        <p:spPr bwMode="auto">
          <a:xfrm flipV="1">
            <a:off x="6192838" y="4194175"/>
            <a:ext cx="1528762" cy="12604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0" name="Line 4"/>
          <p:cNvSpPr>
            <a:spLocks noChangeShapeType="1"/>
          </p:cNvSpPr>
          <p:nvPr/>
        </p:nvSpPr>
        <p:spPr bwMode="auto">
          <a:xfrm>
            <a:off x="2994025" y="5454650"/>
            <a:ext cx="472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1" name="Text Box 40"/>
          <p:cNvSpPr txBox="1">
            <a:spLocks noChangeArrowheads="1"/>
          </p:cNvSpPr>
          <p:nvPr/>
        </p:nvSpPr>
        <p:spPr bwMode="auto">
          <a:xfrm>
            <a:off x="2997200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Week 1</a:t>
            </a:r>
          </a:p>
        </p:txBody>
      </p:sp>
      <p:sp>
        <p:nvSpPr>
          <p:cNvPr id="33822" name="Text Box 41"/>
          <p:cNvSpPr txBox="1">
            <a:spLocks noChangeArrowheads="1"/>
          </p:cNvSpPr>
          <p:nvPr/>
        </p:nvSpPr>
        <p:spPr bwMode="auto">
          <a:xfrm>
            <a:off x="3806825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Week 2</a:t>
            </a:r>
          </a:p>
        </p:txBody>
      </p:sp>
      <p:sp>
        <p:nvSpPr>
          <p:cNvPr id="33823" name="Text Box 42"/>
          <p:cNvSpPr txBox="1">
            <a:spLocks noChangeArrowheads="1"/>
          </p:cNvSpPr>
          <p:nvPr/>
        </p:nvSpPr>
        <p:spPr bwMode="auto">
          <a:xfrm>
            <a:off x="4616450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Week 3</a:t>
            </a:r>
          </a:p>
        </p:txBody>
      </p:sp>
      <p:sp>
        <p:nvSpPr>
          <p:cNvPr id="33824" name="Text Box 43"/>
          <p:cNvSpPr txBox="1">
            <a:spLocks noChangeArrowheads="1"/>
          </p:cNvSpPr>
          <p:nvPr/>
        </p:nvSpPr>
        <p:spPr bwMode="auto">
          <a:xfrm>
            <a:off x="5427663" y="5454650"/>
            <a:ext cx="809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Week 4</a:t>
            </a:r>
          </a:p>
        </p:txBody>
      </p:sp>
      <p:sp>
        <p:nvSpPr>
          <p:cNvPr id="33825" name="Text Box 44"/>
          <p:cNvSpPr txBox="1">
            <a:spLocks noChangeArrowheads="1"/>
          </p:cNvSpPr>
          <p:nvPr/>
        </p:nvSpPr>
        <p:spPr bwMode="auto">
          <a:xfrm>
            <a:off x="6192838" y="5449888"/>
            <a:ext cx="809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Week 1</a:t>
            </a:r>
          </a:p>
        </p:txBody>
      </p:sp>
      <p:sp>
        <p:nvSpPr>
          <p:cNvPr id="33826" name="Line 45"/>
          <p:cNvSpPr>
            <a:spLocks noChangeShapeType="1"/>
          </p:cNvSpPr>
          <p:nvPr/>
        </p:nvSpPr>
        <p:spPr bwMode="auto">
          <a:xfrm>
            <a:off x="2997200" y="5994400"/>
            <a:ext cx="3195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7" name="Text Box 46"/>
          <p:cNvSpPr txBox="1">
            <a:spLocks noChangeArrowheads="1"/>
          </p:cNvSpPr>
          <p:nvPr/>
        </p:nvSpPr>
        <p:spPr bwMode="auto">
          <a:xfrm>
            <a:off x="3851275" y="5815013"/>
            <a:ext cx="1530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Billing Period</a:t>
            </a:r>
          </a:p>
        </p:txBody>
      </p:sp>
      <p:sp>
        <p:nvSpPr>
          <p:cNvPr id="33828" name="Text Box 47"/>
          <p:cNvSpPr txBox="1">
            <a:spLocks noChangeArrowheads="1"/>
          </p:cNvSpPr>
          <p:nvPr/>
        </p:nvSpPr>
        <p:spPr bwMode="auto">
          <a:xfrm>
            <a:off x="2366963" y="1752600"/>
            <a:ext cx="1260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Cumulative Energy Usage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(kWh)</a:t>
            </a:r>
          </a:p>
        </p:txBody>
      </p:sp>
      <p:sp>
        <p:nvSpPr>
          <p:cNvPr id="33829" name="Line 48"/>
          <p:cNvSpPr>
            <a:spLocks noChangeShapeType="1"/>
          </p:cNvSpPr>
          <p:nvPr/>
        </p:nvSpPr>
        <p:spPr bwMode="auto">
          <a:xfrm flipV="1">
            <a:off x="6192838" y="1628775"/>
            <a:ext cx="0" cy="382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0" name="Text Box 49"/>
          <p:cNvSpPr txBox="1">
            <a:spLocks noChangeArrowheads="1"/>
          </p:cNvSpPr>
          <p:nvPr/>
        </p:nvSpPr>
        <p:spPr bwMode="auto">
          <a:xfrm>
            <a:off x="6075363" y="1184275"/>
            <a:ext cx="855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00FF"/>
                </a:solidFill>
              </a:rPr>
              <a:t>Monthly Cost</a:t>
            </a:r>
          </a:p>
        </p:txBody>
      </p:sp>
      <p:sp>
        <p:nvSpPr>
          <p:cNvPr id="33831" name="Line 50"/>
          <p:cNvSpPr>
            <a:spLocks noChangeShapeType="1"/>
          </p:cNvSpPr>
          <p:nvPr/>
        </p:nvSpPr>
        <p:spPr bwMode="auto">
          <a:xfrm flipV="1">
            <a:off x="4611688" y="3144838"/>
            <a:ext cx="823912" cy="9540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2" name="Line 51"/>
          <p:cNvSpPr>
            <a:spLocks noChangeShapeType="1"/>
          </p:cNvSpPr>
          <p:nvPr/>
        </p:nvSpPr>
        <p:spPr bwMode="auto">
          <a:xfrm flipV="1">
            <a:off x="5427663" y="1763713"/>
            <a:ext cx="765175" cy="13954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3" name="Text Box 52"/>
          <p:cNvSpPr txBox="1">
            <a:spLocks noChangeArrowheads="1"/>
          </p:cNvSpPr>
          <p:nvPr/>
        </p:nvSpPr>
        <p:spPr bwMode="auto">
          <a:xfrm>
            <a:off x="6265863" y="1633538"/>
            <a:ext cx="481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00FF"/>
                </a:solidFill>
              </a:rPr>
              <a:t>£80</a:t>
            </a:r>
          </a:p>
        </p:txBody>
      </p:sp>
      <p:sp>
        <p:nvSpPr>
          <p:cNvPr id="33834" name="Line 53"/>
          <p:cNvSpPr>
            <a:spLocks noChangeShapeType="1"/>
          </p:cNvSpPr>
          <p:nvPr/>
        </p:nvSpPr>
        <p:spPr bwMode="auto">
          <a:xfrm>
            <a:off x="6180138" y="1768475"/>
            <a:ext cx="1143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5" name="Rectangle 54"/>
          <p:cNvSpPr>
            <a:spLocks noChangeArrowheads="1"/>
          </p:cNvSpPr>
          <p:nvPr/>
        </p:nvSpPr>
        <p:spPr bwMode="auto">
          <a:xfrm>
            <a:off x="7399338" y="3771900"/>
            <a:ext cx="890587" cy="1181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36" name="Line 58"/>
          <p:cNvSpPr>
            <a:spLocks noChangeShapeType="1"/>
          </p:cNvSpPr>
          <p:nvPr/>
        </p:nvSpPr>
        <p:spPr bwMode="auto">
          <a:xfrm>
            <a:off x="6194425" y="3159125"/>
            <a:ext cx="1143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7" name="Line 59"/>
          <p:cNvSpPr>
            <a:spLocks noChangeShapeType="1"/>
          </p:cNvSpPr>
          <p:nvPr/>
        </p:nvSpPr>
        <p:spPr bwMode="auto">
          <a:xfrm>
            <a:off x="6194425" y="4106863"/>
            <a:ext cx="1143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8" name="Line 60"/>
          <p:cNvSpPr>
            <a:spLocks noChangeShapeType="1"/>
          </p:cNvSpPr>
          <p:nvPr/>
        </p:nvSpPr>
        <p:spPr bwMode="auto">
          <a:xfrm>
            <a:off x="6194425" y="4779963"/>
            <a:ext cx="1143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9" name="Text Box 61"/>
          <p:cNvSpPr txBox="1">
            <a:spLocks noChangeArrowheads="1"/>
          </p:cNvSpPr>
          <p:nvPr/>
        </p:nvSpPr>
        <p:spPr bwMode="auto">
          <a:xfrm>
            <a:off x="6264275" y="3016250"/>
            <a:ext cx="481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00FF"/>
                </a:solidFill>
              </a:rPr>
              <a:t>£50</a:t>
            </a:r>
          </a:p>
        </p:txBody>
      </p:sp>
      <p:sp>
        <p:nvSpPr>
          <p:cNvPr id="33840" name="Text Box 62"/>
          <p:cNvSpPr txBox="1">
            <a:spLocks noChangeArrowheads="1"/>
          </p:cNvSpPr>
          <p:nvPr/>
        </p:nvSpPr>
        <p:spPr bwMode="auto">
          <a:xfrm>
            <a:off x="6265863" y="3962400"/>
            <a:ext cx="481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00FF"/>
                </a:solidFill>
              </a:rPr>
              <a:t>£30</a:t>
            </a:r>
          </a:p>
        </p:txBody>
      </p:sp>
      <p:sp>
        <p:nvSpPr>
          <p:cNvPr id="33841" name="Text Box 63"/>
          <p:cNvSpPr txBox="1">
            <a:spLocks noChangeArrowheads="1"/>
          </p:cNvSpPr>
          <p:nvPr/>
        </p:nvSpPr>
        <p:spPr bwMode="auto">
          <a:xfrm>
            <a:off x="6264275" y="4637088"/>
            <a:ext cx="481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00FF"/>
                </a:solidFill>
              </a:rPr>
              <a:t>£15</a:t>
            </a:r>
          </a:p>
        </p:txBody>
      </p:sp>
      <p:sp>
        <p:nvSpPr>
          <p:cNvPr id="33842" name="Line 64"/>
          <p:cNvSpPr>
            <a:spLocks noChangeShapeType="1"/>
          </p:cNvSpPr>
          <p:nvPr/>
        </p:nvSpPr>
        <p:spPr bwMode="auto">
          <a:xfrm>
            <a:off x="6994525" y="5456238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3" name="Text Box 66"/>
          <p:cNvSpPr txBox="1">
            <a:spLocks noChangeArrowheads="1"/>
          </p:cNvSpPr>
          <p:nvPr/>
        </p:nvSpPr>
        <p:spPr bwMode="auto">
          <a:xfrm>
            <a:off x="2986088" y="3846513"/>
            <a:ext cx="1260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/>
              <a:t>Energy Usage</a:t>
            </a:r>
          </a:p>
        </p:txBody>
      </p:sp>
      <p:sp>
        <p:nvSpPr>
          <p:cNvPr id="33844" name="Line 67"/>
          <p:cNvSpPr>
            <a:spLocks noChangeShapeType="1"/>
          </p:cNvSpPr>
          <p:nvPr/>
        </p:nvSpPr>
        <p:spPr bwMode="auto">
          <a:xfrm>
            <a:off x="4144963" y="4014788"/>
            <a:ext cx="274637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5" name="Text Box 68"/>
          <p:cNvSpPr txBox="1">
            <a:spLocks noChangeArrowheads="1"/>
          </p:cNvSpPr>
          <p:nvPr/>
        </p:nvSpPr>
        <p:spPr bwMode="auto">
          <a:xfrm>
            <a:off x="4181475" y="1711325"/>
            <a:ext cx="1260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>
                <a:solidFill>
                  <a:srgbClr val="0000FF"/>
                </a:solidFill>
              </a:rPr>
              <a:t>Monthly Cost</a:t>
            </a:r>
          </a:p>
        </p:txBody>
      </p:sp>
      <p:sp>
        <p:nvSpPr>
          <p:cNvPr id="33846" name="Line 69"/>
          <p:cNvSpPr>
            <a:spLocks noChangeShapeType="1"/>
          </p:cNvSpPr>
          <p:nvPr/>
        </p:nvSpPr>
        <p:spPr bwMode="auto">
          <a:xfrm>
            <a:off x="5346700" y="1879600"/>
            <a:ext cx="669925" cy="1222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7" name="Text Box 70"/>
          <p:cNvSpPr txBox="1">
            <a:spLocks noChangeArrowheads="1"/>
          </p:cNvSpPr>
          <p:nvPr/>
        </p:nvSpPr>
        <p:spPr bwMode="auto">
          <a:xfrm>
            <a:off x="3122613" y="5105400"/>
            <a:ext cx="790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chemeClr val="bg1"/>
                </a:solidFill>
              </a:rPr>
              <a:t>£15</a:t>
            </a:r>
          </a:p>
        </p:txBody>
      </p:sp>
      <p:sp>
        <p:nvSpPr>
          <p:cNvPr id="33848" name="Text Box 71"/>
          <p:cNvSpPr txBox="1">
            <a:spLocks noChangeArrowheads="1"/>
          </p:cNvSpPr>
          <p:nvPr/>
        </p:nvSpPr>
        <p:spPr bwMode="auto">
          <a:xfrm>
            <a:off x="3929063" y="4468813"/>
            <a:ext cx="790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chemeClr val="bg1"/>
                </a:solidFill>
              </a:rPr>
              <a:t>£15</a:t>
            </a:r>
          </a:p>
        </p:txBody>
      </p:sp>
      <p:sp>
        <p:nvSpPr>
          <p:cNvPr id="33849" name="Text Box 72"/>
          <p:cNvSpPr txBox="1">
            <a:spLocks noChangeArrowheads="1"/>
          </p:cNvSpPr>
          <p:nvPr/>
        </p:nvSpPr>
        <p:spPr bwMode="auto">
          <a:xfrm>
            <a:off x="4764088" y="3779838"/>
            <a:ext cx="790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chemeClr val="bg1"/>
                </a:solidFill>
              </a:rPr>
              <a:t>£20</a:t>
            </a:r>
          </a:p>
        </p:txBody>
      </p:sp>
      <p:sp>
        <p:nvSpPr>
          <p:cNvPr id="33850" name="Text Box 73"/>
          <p:cNvSpPr txBox="1">
            <a:spLocks noChangeArrowheads="1"/>
          </p:cNvSpPr>
          <p:nvPr/>
        </p:nvSpPr>
        <p:spPr bwMode="auto">
          <a:xfrm>
            <a:off x="5578475" y="2482850"/>
            <a:ext cx="790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chemeClr val="bg1"/>
                </a:solidFill>
              </a:rPr>
              <a:t>£30</a:t>
            </a:r>
          </a:p>
        </p:txBody>
      </p:sp>
      <p:sp>
        <p:nvSpPr>
          <p:cNvPr id="33851" name="Title 1"/>
          <p:cNvSpPr txBox="1"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Burbank Big Regular"/>
                <a:sym typeface="Frutiger Next LT-Medium"/>
              </a:rPr>
              <a:t>Which hit you when it’s too late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UKus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175"/>
            <a:ext cx="8710613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933450" y="1690688"/>
            <a:ext cx="7634288" cy="3171825"/>
            <a:chOff x="933450" y="1624013"/>
            <a:chExt cx="7634288" cy="3171825"/>
          </a:xfrm>
        </p:grpSpPr>
        <p:grpSp>
          <p:nvGrpSpPr>
            <p:cNvPr id="34832" name="Group 61"/>
            <p:cNvGrpSpPr>
              <a:grpSpLocks/>
            </p:cNvGrpSpPr>
            <p:nvPr/>
          </p:nvGrpSpPr>
          <p:grpSpPr bwMode="auto">
            <a:xfrm>
              <a:off x="933450" y="1624013"/>
              <a:ext cx="7634288" cy="3171825"/>
              <a:chOff x="588" y="1023"/>
              <a:chExt cx="4809" cy="1998"/>
            </a:xfrm>
          </p:grpSpPr>
          <p:sp>
            <p:nvSpPr>
              <p:cNvPr id="34836" name="Rectangle 55"/>
              <p:cNvSpPr>
                <a:spLocks noChangeArrowheads="1"/>
              </p:cNvSpPr>
              <p:nvPr/>
            </p:nvSpPr>
            <p:spPr bwMode="auto">
              <a:xfrm>
                <a:off x="588" y="1030"/>
                <a:ext cx="1805" cy="1989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37" name="Rectangle 56"/>
              <p:cNvSpPr>
                <a:spLocks noChangeArrowheads="1"/>
              </p:cNvSpPr>
              <p:nvPr/>
            </p:nvSpPr>
            <p:spPr bwMode="auto">
              <a:xfrm>
                <a:off x="2335" y="1032"/>
                <a:ext cx="1456" cy="1989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38" name="Rectangle 57"/>
              <p:cNvSpPr>
                <a:spLocks noChangeArrowheads="1"/>
              </p:cNvSpPr>
              <p:nvPr/>
            </p:nvSpPr>
            <p:spPr bwMode="auto">
              <a:xfrm>
                <a:off x="3789" y="1028"/>
                <a:ext cx="807" cy="1989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39" name="Rectangle 58"/>
              <p:cNvSpPr>
                <a:spLocks noChangeArrowheads="1"/>
              </p:cNvSpPr>
              <p:nvPr/>
            </p:nvSpPr>
            <p:spPr bwMode="auto">
              <a:xfrm>
                <a:off x="4589" y="1023"/>
                <a:ext cx="597" cy="1989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840" name="Rectangle 59"/>
              <p:cNvSpPr>
                <a:spLocks noChangeArrowheads="1"/>
              </p:cNvSpPr>
              <p:nvPr/>
            </p:nvSpPr>
            <p:spPr bwMode="auto">
              <a:xfrm>
                <a:off x="5187" y="1027"/>
                <a:ext cx="210" cy="1989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34833" name="TextBox 12"/>
            <p:cNvSpPr txBox="1">
              <a:spLocks noChangeArrowheads="1"/>
            </p:cNvSpPr>
            <p:nvPr/>
          </p:nvSpPr>
          <p:spPr bwMode="auto">
            <a:xfrm>
              <a:off x="1687491" y="1803862"/>
              <a:ext cx="1230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/>
                <a:t>Tier 1</a:t>
              </a:r>
            </a:p>
          </p:txBody>
        </p:sp>
        <p:sp>
          <p:nvSpPr>
            <p:cNvPr id="34834" name="TextBox 13"/>
            <p:cNvSpPr txBox="1">
              <a:spLocks noChangeArrowheads="1"/>
            </p:cNvSpPr>
            <p:nvPr/>
          </p:nvSpPr>
          <p:spPr bwMode="auto">
            <a:xfrm>
              <a:off x="4217331" y="1806630"/>
              <a:ext cx="1230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/>
                <a:t>Tier 2</a:t>
              </a:r>
            </a:p>
          </p:txBody>
        </p:sp>
        <p:sp>
          <p:nvSpPr>
            <p:cNvPr id="34835" name="TextBox 14"/>
            <p:cNvSpPr txBox="1">
              <a:spLocks noChangeArrowheads="1"/>
            </p:cNvSpPr>
            <p:nvPr/>
          </p:nvSpPr>
          <p:spPr bwMode="auto">
            <a:xfrm>
              <a:off x="6023964" y="1817712"/>
              <a:ext cx="12302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/>
                <a:t>Tier 3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0013" y="1379538"/>
            <a:ext cx="8445500" cy="3416300"/>
            <a:chOff x="99753" y="1263535"/>
            <a:chExt cx="8445731" cy="3416530"/>
          </a:xfrm>
        </p:grpSpPr>
        <p:sp>
          <p:nvSpPr>
            <p:cNvPr id="34830" name="Freeform 11"/>
            <p:cNvSpPr>
              <a:spLocks/>
            </p:cNvSpPr>
            <p:nvPr/>
          </p:nvSpPr>
          <p:spPr bwMode="auto">
            <a:xfrm>
              <a:off x="914400" y="1657926"/>
              <a:ext cx="7631084" cy="2879525"/>
            </a:xfrm>
            <a:custGeom>
              <a:avLst/>
              <a:gdLst>
                <a:gd name="T0" fmla="*/ 0 w 7498528"/>
                <a:gd name="T1" fmla="*/ 2879525 h 2879525"/>
                <a:gd name="T2" fmla="*/ 394589 w 7498528"/>
                <a:gd name="T3" fmla="*/ 2793800 h 2879525"/>
                <a:gd name="T4" fmla="*/ 1085121 w 7498528"/>
                <a:gd name="T5" fmla="*/ 2693787 h 2879525"/>
                <a:gd name="T6" fmla="*/ 1321875 w 7498528"/>
                <a:gd name="T7" fmla="*/ 2650925 h 2879525"/>
                <a:gd name="T8" fmla="*/ 2042000 w 7498528"/>
                <a:gd name="T9" fmla="*/ 2484237 h 2879525"/>
                <a:gd name="T10" fmla="*/ 3590763 w 7498528"/>
                <a:gd name="T11" fmla="*/ 1869875 h 2879525"/>
                <a:gd name="T12" fmla="*/ 4069203 w 7498528"/>
                <a:gd name="T13" fmla="*/ 1698425 h 2879525"/>
                <a:gd name="T14" fmla="*/ 4394740 w 7498528"/>
                <a:gd name="T15" fmla="*/ 1579362 h 2879525"/>
                <a:gd name="T16" fmla="*/ 4656155 w 7498528"/>
                <a:gd name="T17" fmla="*/ 1460300 h 2879525"/>
                <a:gd name="T18" fmla="*/ 5026083 w 7498528"/>
                <a:gd name="T19" fmla="*/ 1346000 h 2879525"/>
                <a:gd name="T20" fmla="*/ 5326957 w 7498528"/>
                <a:gd name="T21" fmla="*/ 1198362 h 2879525"/>
                <a:gd name="T22" fmla="*/ 6096406 w 7498528"/>
                <a:gd name="T23" fmla="*/ 784025 h 2879525"/>
                <a:gd name="T24" fmla="*/ 6530454 w 7498528"/>
                <a:gd name="T25" fmla="*/ 536375 h 2879525"/>
                <a:gd name="T26" fmla="*/ 7033556 w 7498528"/>
                <a:gd name="T27" fmla="*/ 279200 h 2879525"/>
                <a:gd name="T28" fmla="*/ 7245649 w 7498528"/>
                <a:gd name="T29" fmla="*/ 174425 h 2879525"/>
                <a:gd name="T30" fmla="*/ 7418280 w 7498528"/>
                <a:gd name="T31" fmla="*/ 102987 h 2879525"/>
                <a:gd name="T32" fmla="*/ 7733952 w 7498528"/>
                <a:gd name="T33" fmla="*/ 7737 h 2879525"/>
                <a:gd name="T34" fmla="*/ 7738885 w 7498528"/>
                <a:gd name="T35" fmla="*/ 12500 h 28795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498528" h="2879525">
                  <a:moveTo>
                    <a:pt x="0" y="2879525"/>
                  </a:moveTo>
                  <a:cubicBezTo>
                    <a:pt x="103187" y="2852140"/>
                    <a:pt x="206375" y="2824756"/>
                    <a:pt x="381000" y="2793800"/>
                  </a:cubicBezTo>
                  <a:cubicBezTo>
                    <a:pt x="555625" y="2762844"/>
                    <a:pt x="898525" y="2717599"/>
                    <a:pt x="1047750" y="2693787"/>
                  </a:cubicBezTo>
                  <a:cubicBezTo>
                    <a:pt x="1196975" y="2669975"/>
                    <a:pt x="1122363" y="2685850"/>
                    <a:pt x="1276350" y="2650925"/>
                  </a:cubicBezTo>
                  <a:cubicBezTo>
                    <a:pt x="1430337" y="2616000"/>
                    <a:pt x="1606550" y="2614412"/>
                    <a:pt x="1971675" y="2484237"/>
                  </a:cubicBezTo>
                  <a:cubicBezTo>
                    <a:pt x="2336800" y="2354062"/>
                    <a:pt x="3140869" y="2000844"/>
                    <a:pt x="3467100" y="1869875"/>
                  </a:cubicBezTo>
                  <a:cubicBezTo>
                    <a:pt x="3793331" y="1738906"/>
                    <a:pt x="3929063" y="1698425"/>
                    <a:pt x="3929063" y="1698425"/>
                  </a:cubicBezTo>
                  <a:cubicBezTo>
                    <a:pt x="4058444" y="1650006"/>
                    <a:pt x="4148932" y="1619049"/>
                    <a:pt x="4243388" y="1579362"/>
                  </a:cubicBezTo>
                  <a:cubicBezTo>
                    <a:pt x="4337844" y="1539675"/>
                    <a:pt x="4394200" y="1499194"/>
                    <a:pt x="4495800" y="1460300"/>
                  </a:cubicBezTo>
                  <a:cubicBezTo>
                    <a:pt x="4597400" y="1421406"/>
                    <a:pt x="4745038" y="1389656"/>
                    <a:pt x="4852988" y="1346000"/>
                  </a:cubicBezTo>
                  <a:cubicBezTo>
                    <a:pt x="4960938" y="1302344"/>
                    <a:pt x="4971256" y="1292024"/>
                    <a:pt x="5143500" y="1198362"/>
                  </a:cubicBezTo>
                  <a:cubicBezTo>
                    <a:pt x="5315744" y="1104700"/>
                    <a:pt x="5692775" y="894356"/>
                    <a:pt x="5886450" y="784025"/>
                  </a:cubicBezTo>
                  <a:cubicBezTo>
                    <a:pt x="6080125" y="673694"/>
                    <a:pt x="6154738" y="620512"/>
                    <a:pt x="6305550" y="536375"/>
                  </a:cubicBezTo>
                  <a:cubicBezTo>
                    <a:pt x="6456362" y="452238"/>
                    <a:pt x="6676231" y="339525"/>
                    <a:pt x="6791325" y="279200"/>
                  </a:cubicBezTo>
                  <a:cubicBezTo>
                    <a:pt x="6906419" y="218875"/>
                    <a:pt x="6934201" y="203794"/>
                    <a:pt x="6996113" y="174425"/>
                  </a:cubicBezTo>
                  <a:cubicBezTo>
                    <a:pt x="7058025" y="145056"/>
                    <a:pt x="7084219" y="130768"/>
                    <a:pt x="7162800" y="102987"/>
                  </a:cubicBezTo>
                  <a:cubicBezTo>
                    <a:pt x="7241381" y="75206"/>
                    <a:pt x="7416006" y="22818"/>
                    <a:pt x="7467600" y="7737"/>
                  </a:cubicBezTo>
                  <a:cubicBezTo>
                    <a:pt x="7519194" y="-7344"/>
                    <a:pt x="7495778" y="2578"/>
                    <a:pt x="7472363" y="12500"/>
                  </a:cubicBezTo>
                </a:path>
              </a:pathLst>
            </a:custGeom>
            <a:noFill/>
            <a:ln w="254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99753" y="1263535"/>
              <a:ext cx="806334" cy="341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sp>
        <p:nvSpPr>
          <p:cNvPr id="34821" name="Rectangle 19"/>
          <p:cNvSpPr>
            <a:spLocks noChangeArrowheads="1"/>
          </p:cNvSpPr>
          <p:nvPr/>
        </p:nvSpPr>
        <p:spPr bwMode="auto">
          <a:xfrm>
            <a:off x="6483350" y="5984875"/>
            <a:ext cx="2452688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563" y="2144713"/>
            <a:ext cx="8370887" cy="2516187"/>
            <a:chOff x="182882" y="2028305"/>
            <a:chExt cx="8370914" cy="2515504"/>
          </a:xfrm>
        </p:grpSpPr>
        <p:cxnSp>
          <p:nvCxnSpPr>
            <p:cNvPr id="34824" name="Straight Connector 17"/>
            <p:cNvCxnSpPr>
              <a:cxnSpLocks noChangeShapeType="1"/>
            </p:cNvCxnSpPr>
            <p:nvPr/>
          </p:nvCxnSpPr>
          <p:spPr bwMode="auto">
            <a:xfrm flipV="1">
              <a:off x="931025" y="3682538"/>
              <a:ext cx="7622771" cy="4987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825" name="Group 27"/>
            <p:cNvGrpSpPr>
              <a:grpSpLocks/>
            </p:cNvGrpSpPr>
            <p:nvPr/>
          </p:nvGrpSpPr>
          <p:grpSpPr bwMode="auto">
            <a:xfrm>
              <a:off x="182882" y="2028305"/>
              <a:ext cx="8365372" cy="2515504"/>
              <a:chOff x="182882" y="2028305"/>
              <a:chExt cx="8365372" cy="2515504"/>
            </a:xfrm>
          </p:grpSpPr>
          <p:cxnSp>
            <p:nvCxnSpPr>
              <p:cNvPr id="34826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925483" y="2729346"/>
                <a:ext cx="7622771" cy="49877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27" name="TextBox 21"/>
              <p:cNvSpPr txBox="1">
                <a:spLocks noChangeArrowheads="1"/>
              </p:cNvSpPr>
              <p:nvPr/>
            </p:nvSpPr>
            <p:spPr bwMode="auto">
              <a:xfrm>
                <a:off x="182882" y="2028305"/>
                <a:ext cx="7315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400"/>
                  <a:t>Block 3</a:t>
                </a:r>
              </a:p>
            </p:txBody>
          </p:sp>
          <p:sp>
            <p:nvSpPr>
              <p:cNvPr id="34828" name="TextBox 22"/>
              <p:cNvSpPr txBox="1">
                <a:spLocks noChangeArrowheads="1"/>
              </p:cNvSpPr>
              <p:nvPr/>
            </p:nvSpPr>
            <p:spPr bwMode="auto">
              <a:xfrm>
                <a:off x="185653" y="3003665"/>
                <a:ext cx="7315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400"/>
                  <a:t>Block 2</a:t>
                </a:r>
              </a:p>
            </p:txBody>
          </p:sp>
          <p:sp>
            <p:nvSpPr>
              <p:cNvPr id="34829" name="TextBox 23"/>
              <p:cNvSpPr txBox="1">
                <a:spLocks noChangeArrowheads="1"/>
              </p:cNvSpPr>
              <p:nvPr/>
            </p:nvSpPr>
            <p:spPr bwMode="auto">
              <a:xfrm>
                <a:off x="188424" y="4020589"/>
                <a:ext cx="7315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400"/>
                  <a:t>Block 1</a:t>
                </a:r>
              </a:p>
            </p:txBody>
          </p:sp>
        </p:grpSp>
      </p:grpSp>
      <p:sp>
        <p:nvSpPr>
          <p:cNvPr id="34823" name="Title 1"/>
          <p:cNvSpPr txBox="1"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Burbank Big Regular"/>
                <a:sym typeface="Frutiger Next LT-Medium"/>
              </a:rPr>
              <a:t>Then they start showing off…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3"/>
          <p:cNvSpPr>
            <a:spLocks noChangeArrowheads="1"/>
          </p:cNvSpPr>
          <p:nvPr/>
        </p:nvSpPr>
        <p:spPr bwMode="auto">
          <a:xfrm>
            <a:off x="7519988" y="3028950"/>
            <a:ext cx="673100" cy="1603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35843" name="Rectangle 64"/>
          <p:cNvSpPr>
            <a:spLocks noChangeArrowheads="1"/>
          </p:cNvSpPr>
          <p:nvPr/>
        </p:nvSpPr>
        <p:spPr bwMode="auto">
          <a:xfrm>
            <a:off x="7515225" y="2052638"/>
            <a:ext cx="673100" cy="3587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4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831013" y="3776663"/>
            <a:ext cx="673100" cy="160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GB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824663" y="1944688"/>
            <a:ext cx="673100" cy="466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GB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835775" y="2713038"/>
            <a:ext cx="673100" cy="465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GB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6145213" y="2270125"/>
            <a:ext cx="674687" cy="1603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GB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134100" y="3259138"/>
            <a:ext cx="674688" cy="6810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GB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35849" name="Rectangle 4"/>
          <p:cNvSpPr>
            <a:spLocks noChangeArrowheads="1"/>
          </p:cNvSpPr>
          <p:nvPr/>
        </p:nvSpPr>
        <p:spPr bwMode="auto">
          <a:xfrm>
            <a:off x="6818313" y="1655763"/>
            <a:ext cx="688975" cy="765175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ea typeface="ヒラギノ角ゴ ProN W3"/>
                <a:cs typeface="ヒラギノ角ゴ ProN W3"/>
                <a:sym typeface="Gill Sans"/>
              </a:rPr>
              <a:t>24p</a:t>
            </a:r>
          </a:p>
        </p:txBody>
      </p:sp>
      <p:sp>
        <p:nvSpPr>
          <p:cNvPr id="35850" name="Rectangle 5"/>
          <p:cNvSpPr>
            <a:spLocks noChangeArrowheads="1"/>
          </p:cNvSpPr>
          <p:nvPr/>
        </p:nvSpPr>
        <p:spPr bwMode="auto">
          <a:xfrm>
            <a:off x="7508875" y="1655763"/>
            <a:ext cx="688975" cy="765175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ea typeface="ヒラギノ角ゴ ProN W3"/>
                <a:cs typeface="ヒラギノ角ゴ ProN W3"/>
                <a:sym typeface="Gill Sans"/>
              </a:rPr>
              <a:t>40p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127750" y="1655763"/>
            <a:ext cx="688975" cy="76517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1600" dirty="0">
                <a:solidFill>
                  <a:srgbClr val="000000"/>
                </a:solidFill>
                <a:latin typeface="+mj-lt"/>
                <a:ea typeface="ヒラギノ角ゴ ProN W3" charset="-128"/>
                <a:cs typeface="ヒラギノ角ゴ ProN W3" charset="-128"/>
                <a:sym typeface="Gill Sans" charset="0"/>
              </a:rPr>
              <a:t>18p</a:t>
            </a:r>
          </a:p>
        </p:txBody>
      </p:sp>
      <p:sp>
        <p:nvSpPr>
          <p:cNvPr id="35852" name="Rectangle 7"/>
          <p:cNvSpPr>
            <a:spLocks noChangeArrowheads="1"/>
          </p:cNvSpPr>
          <p:nvPr/>
        </p:nvSpPr>
        <p:spPr bwMode="auto">
          <a:xfrm>
            <a:off x="6818313" y="2416175"/>
            <a:ext cx="688975" cy="765175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ea typeface="ヒラギノ角ゴ ProN W3"/>
                <a:cs typeface="ヒラギノ角ゴ ProN W3"/>
                <a:sym typeface="Gill Sans"/>
              </a:rPr>
              <a:t>18p</a:t>
            </a:r>
          </a:p>
        </p:txBody>
      </p:sp>
      <p:sp>
        <p:nvSpPr>
          <p:cNvPr id="35853" name="Rectangle 8"/>
          <p:cNvSpPr>
            <a:spLocks noChangeArrowheads="1"/>
          </p:cNvSpPr>
          <p:nvPr/>
        </p:nvSpPr>
        <p:spPr bwMode="auto">
          <a:xfrm>
            <a:off x="7508875" y="2416175"/>
            <a:ext cx="688975" cy="765175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ea typeface="ヒラギノ角ゴ ProN W3"/>
                <a:cs typeface="ヒラギノ角ゴ ProN W3"/>
                <a:sym typeface="Gill Sans"/>
              </a:rPr>
              <a:t>30p</a:t>
            </a:r>
          </a:p>
        </p:txBody>
      </p:sp>
      <p:sp>
        <p:nvSpPr>
          <p:cNvPr id="35854" name="Rectangle 9"/>
          <p:cNvSpPr>
            <a:spLocks noChangeArrowheads="1"/>
          </p:cNvSpPr>
          <p:nvPr/>
        </p:nvSpPr>
        <p:spPr bwMode="auto">
          <a:xfrm>
            <a:off x="6127750" y="2416175"/>
            <a:ext cx="688975" cy="765175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ea typeface="ヒラギノ角ゴ ProN W3"/>
                <a:cs typeface="ヒラギノ角ゴ ProN W3"/>
                <a:sym typeface="Gill Sans"/>
              </a:rPr>
              <a:t>14p</a:t>
            </a:r>
          </a:p>
        </p:txBody>
      </p:sp>
      <p:sp>
        <p:nvSpPr>
          <p:cNvPr id="35855" name="Rectangle 10"/>
          <p:cNvSpPr>
            <a:spLocks noChangeArrowheads="1"/>
          </p:cNvSpPr>
          <p:nvPr/>
        </p:nvSpPr>
        <p:spPr bwMode="auto">
          <a:xfrm>
            <a:off x="6818313" y="3182938"/>
            <a:ext cx="688975" cy="765175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ea typeface="ヒラギノ角ゴ ProN W3"/>
                <a:cs typeface="ヒラギノ角ゴ ProN W3"/>
                <a:sym typeface="Gill Sans"/>
              </a:rPr>
              <a:t>15p</a:t>
            </a:r>
          </a:p>
        </p:txBody>
      </p:sp>
      <p:sp>
        <p:nvSpPr>
          <p:cNvPr id="35856" name="Rectangle 11"/>
          <p:cNvSpPr>
            <a:spLocks noChangeArrowheads="1"/>
          </p:cNvSpPr>
          <p:nvPr/>
        </p:nvSpPr>
        <p:spPr bwMode="auto">
          <a:xfrm>
            <a:off x="7508875" y="3182938"/>
            <a:ext cx="688975" cy="765175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ea typeface="ヒラギノ角ゴ ProN W3"/>
                <a:cs typeface="ヒラギノ角ゴ ProN W3"/>
                <a:sym typeface="Gill Sans"/>
              </a:rPr>
              <a:t>20p</a:t>
            </a:r>
          </a:p>
        </p:txBody>
      </p:sp>
      <p:sp>
        <p:nvSpPr>
          <p:cNvPr id="35857" name="Rectangle 12"/>
          <p:cNvSpPr>
            <a:spLocks noChangeArrowheads="1"/>
          </p:cNvSpPr>
          <p:nvPr/>
        </p:nvSpPr>
        <p:spPr bwMode="auto">
          <a:xfrm>
            <a:off x="6127750" y="3182938"/>
            <a:ext cx="688975" cy="765175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ea typeface="ヒラギノ角ゴ ProN W3"/>
                <a:cs typeface="ヒラギノ角ゴ ProN W3"/>
                <a:sym typeface="Gill Sans"/>
              </a:rPr>
              <a:t>10p</a:t>
            </a:r>
          </a:p>
        </p:txBody>
      </p:sp>
      <p:pic>
        <p:nvPicPr>
          <p:cNvPr id="358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93850"/>
            <a:ext cx="51768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9" name="Title 1"/>
          <p:cNvSpPr txBox="1"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Burbank Big Regular"/>
                <a:sym typeface="Frutiger Next LT-Medium"/>
              </a:rPr>
              <a:t>To the point that consumers are lost…</a:t>
            </a:r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>
            <a:off x="596900" y="4595813"/>
            <a:ext cx="80073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The current SMETS specification allows 8x8 matrices, which can be different on every day of the year.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And the block levels can be different in each tier.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Consumer engagement has been discarded in favour of technology.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http://iliketowastemytime.com/sites/default/files/london-underwater-wallpaper-koshel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2"/>
          <a:stretch>
            <a:fillRect/>
          </a:stretch>
        </p:blipFill>
        <p:spPr bwMode="auto">
          <a:xfrm>
            <a:off x="0" y="0"/>
            <a:ext cx="92027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30188" y="4089400"/>
            <a:ext cx="893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4000">
                <a:solidFill>
                  <a:schemeClr val="bg1"/>
                </a:solidFill>
              </a:rPr>
              <a:t>Because DECC thought Smart Meters could save the world?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5650" y="5427663"/>
            <a:ext cx="7564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41425" y="5356225"/>
            <a:ext cx="0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8" name="Picture 9" descr="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45100"/>
            <a:ext cx="7821612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Line 10"/>
          <p:cNvSpPr>
            <a:spLocks noChangeShapeType="1"/>
          </p:cNvSpPr>
          <p:nvPr/>
        </p:nvSpPr>
        <p:spPr bwMode="auto">
          <a:xfrm flipV="1">
            <a:off x="1003300" y="1447800"/>
            <a:ext cx="4763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15875" y="1300163"/>
            <a:ext cx="903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4D4D4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4 000</a:t>
            </a:r>
          </a:p>
        </p:txBody>
      </p: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28575" y="2127250"/>
            <a:ext cx="903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4D4D4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3 000</a:t>
            </a:r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33338" y="3127375"/>
            <a:ext cx="9032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4D4D4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2 000</a:t>
            </a: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22225" y="4187825"/>
            <a:ext cx="903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4D4D4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36874" name="Line 15"/>
          <p:cNvSpPr>
            <a:spLocks noChangeShapeType="1"/>
          </p:cNvSpPr>
          <p:nvPr/>
        </p:nvSpPr>
        <p:spPr bwMode="auto">
          <a:xfrm>
            <a:off x="998538" y="1447800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5" name="Line 16"/>
          <p:cNvSpPr>
            <a:spLocks noChangeShapeType="1"/>
          </p:cNvSpPr>
          <p:nvPr/>
        </p:nvSpPr>
        <p:spPr bwMode="auto">
          <a:xfrm>
            <a:off x="1003300" y="2286000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Line 17"/>
          <p:cNvSpPr>
            <a:spLocks noChangeShapeType="1"/>
          </p:cNvSpPr>
          <p:nvPr/>
        </p:nvSpPr>
        <p:spPr bwMode="auto">
          <a:xfrm>
            <a:off x="1000125" y="3205163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>
            <a:off x="996950" y="4344988"/>
            <a:ext cx="184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8" name="Rectangle 19"/>
          <p:cNvSpPr>
            <a:spLocks noChangeArrowheads="1"/>
          </p:cNvSpPr>
          <p:nvPr/>
        </p:nvSpPr>
        <p:spPr bwMode="auto">
          <a:xfrm>
            <a:off x="4152900" y="5972175"/>
            <a:ext cx="1101725" cy="29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Text Box 21"/>
          <p:cNvSpPr txBox="1">
            <a:spLocks noChangeArrowheads="1"/>
          </p:cNvSpPr>
          <p:nvPr/>
        </p:nvSpPr>
        <p:spPr bwMode="auto">
          <a:xfrm rot="-5400000">
            <a:off x="-410368" y="2677319"/>
            <a:ext cx="13398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Tahoma" panose="020B0604030504040204" pitchFamily="34" charset="0"/>
                <a:cs typeface="Arial" panose="020B0604020202020204" pitchFamily="34" charset="0"/>
              </a:rPr>
              <a:t>Power (W)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22350" y="1612900"/>
            <a:ext cx="7283450" cy="3319463"/>
            <a:chOff x="1022350" y="1233335"/>
            <a:chExt cx="7556500" cy="3683000"/>
          </a:xfrm>
        </p:grpSpPr>
        <p:sp>
          <p:nvSpPr>
            <p:cNvPr id="36890" name="Line 24"/>
            <p:cNvSpPr>
              <a:spLocks noChangeShapeType="1"/>
            </p:cNvSpPr>
            <p:nvPr/>
          </p:nvSpPr>
          <p:spPr bwMode="auto">
            <a:xfrm>
              <a:off x="3251200" y="1411135"/>
              <a:ext cx="54133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91" name="Text Box 25"/>
            <p:cNvSpPr txBox="1">
              <a:spLocks noChangeArrowheads="1"/>
            </p:cNvSpPr>
            <p:nvPr/>
          </p:nvSpPr>
          <p:spPr bwMode="auto">
            <a:xfrm>
              <a:off x="3810000" y="1233335"/>
              <a:ext cx="379571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latin typeface="Tahoma" panose="020B0604030504040204" pitchFamily="34" charset="0"/>
                  <a:cs typeface="Arial" panose="020B0604020202020204" pitchFamily="34" charset="0"/>
                </a:rPr>
                <a:t>Texas electricity usage with air conditioning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022350" y="1412994"/>
              <a:ext cx="7556500" cy="3503341"/>
            </a:xfrm>
            <a:custGeom>
              <a:avLst/>
              <a:gdLst>
                <a:gd name="connsiteX0" fmla="*/ 0 w 7589520"/>
                <a:gd name="connsiteY0" fmla="*/ 2305331 h 3689020"/>
                <a:gd name="connsiteX1" fmla="*/ 349134 w 7589520"/>
                <a:gd name="connsiteY1" fmla="*/ 1623687 h 3689020"/>
                <a:gd name="connsiteX2" fmla="*/ 665018 w 7589520"/>
                <a:gd name="connsiteY2" fmla="*/ 227149 h 3689020"/>
                <a:gd name="connsiteX3" fmla="*/ 1014152 w 7589520"/>
                <a:gd name="connsiteY3" fmla="*/ 227149 h 3689020"/>
                <a:gd name="connsiteX4" fmla="*/ 1280160 w 7589520"/>
                <a:gd name="connsiteY4" fmla="*/ 2421709 h 3689020"/>
                <a:gd name="connsiteX5" fmla="*/ 1604356 w 7589520"/>
                <a:gd name="connsiteY5" fmla="*/ 3402611 h 3689020"/>
                <a:gd name="connsiteX6" fmla="*/ 1920240 w 7589520"/>
                <a:gd name="connsiteY6" fmla="*/ 3552240 h 3689020"/>
                <a:gd name="connsiteX7" fmla="*/ 2236123 w 7589520"/>
                <a:gd name="connsiteY7" fmla="*/ 3635367 h 3689020"/>
                <a:gd name="connsiteX8" fmla="*/ 2560320 w 7589520"/>
                <a:gd name="connsiteY8" fmla="*/ 3311171 h 3689020"/>
                <a:gd name="connsiteX9" fmla="*/ 2867890 w 7589520"/>
                <a:gd name="connsiteY9" fmla="*/ 3444175 h 3689020"/>
                <a:gd name="connsiteX10" fmla="*/ 3183774 w 7589520"/>
                <a:gd name="connsiteY10" fmla="*/ 3685244 h 3689020"/>
                <a:gd name="connsiteX11" fmla="*/ 3499658 w 7589520"/>
                <a:gd name="connsiteY11" fmla="*/ 3236356 h 3689020"/>
                <a:gd name="connsiteX12" fmla="*/ 3823854 w 7589520"/>
                <a:gd name="connsiteY12" fmla="*/ 2446647 h 3689020"/>
                <a:gd name="connsiteX13" fmla="*/ 4131425 w 7589520"/>
                <a:gd name="connsiteY13" fmla="*/ 2047636 h 3689020"/>
                <a:gd name="connsiteX14" fmla="*/ 4455621 w 7589520"/>
                <a:gd name="connsiteY14" fmla="*/ 1756691 h 3689020"/>
                <a:gd name="connsiteX15" fmla="*/ 4746567 w 7589520"/>
                <a:gd name="connsiteY15" fmla="*/ 1316116 h 3689020"/>
                <a:gd name="connsiteX16" fmla="*/ 5062450 w 7589520"/>
                <a:gd name="connsiteY16" fmla="*/ 1050109 h 3689020"/>
                <a:gd name="connsiteX17" fmla="*/ 5378334 w 7589520"/>
                <a:gd name="connsiteY17" fmla="*/ 1374305 h 3689020"/>
                <a:gd name="connsiteX18" fmla="*/ 5702530 w 7589520"/>
                <a:gd name="connsiteY18" fmla="*/ 1956196 h 3689020"/>
                <a:gd name="connsiteX19" fmla="*/ 6018414 w 7589520"/>
                <a:gd name="connsiteY19" fmla="*/ 2330269 h 3689020"/>
                <a:gd name="connsiteX20" fmla="*/ 6334298 w 7589520"/>
                <a:gd name="connsiteY20" fmla="*/ 1881382 h 3689020"/>
                <a:gd name="connsiteX21" fmla="*/ 6641869 w 7589520"/>
                <a:gd name="connsiteY21" fmla="*/ 1299491 h 3689020"/>
                <a:gd name="connsiteX22" fmla="*/ 6966065 w 7589520"/>
                <a:gd name="connsiteY22" fmla="*/ 2238829 h 3689020"/>
                <a:gd name="connsiteX23" fmla="*/ 7315200 w 7589520"/>
                <a:gd name="connsiteY23" fmla="*/ 2779156 h 3689020"/>
                <a:gd name="connsiteX24" fmla="*/ 7589520 w 7589520"/>
                <a:gd name="connsiteY24" fmla="*/ 2513149 h 3689020"/>
                <a:gd name="connsiteX25" fmla="*/ 7589520 w 7589520"/>
                <a:gd name="connsiteY25" fmla="*/ 2513149 h 3689020"/>
                <a:gd name="connsiteX26" fmla="*/ 7572894 w 7589520"/>
                <a:gd name="connsiteY26" fmla="*/ 2538087 h 3689020"/>
                <a:gd name="connsiteX0" fmla="*/ 0 w 7589520"/>
                <a:gd name="connsiteY0" fmla="*/ 2251870 h 3635559"/>
                <a:gd name="connsiteX1" fmla="*/ 349134 w 7589520"/>
                <a:gd name="connsiteY1" fmla="*/ 1570226 h 3635559"/>
                <a:gd name="connsiteX2" fmla="*/ 615142 w 7589520"/>
                <a:gd name="connsiteY2" fmla="*/ 298379 h 3635559"/>
                <a:gd name="connsiteX3" fmla="*/ 1014152 w 7589520"/>
                <a:gd name="connsiteY3" fmla="*/ 173688 h 3635559"/>
                <a:gd name="connsiteX4" fmla="*/ 1280160 w 7589520"/>
                <a:gd name="connsiteY4" fmla="*/ 2368248 h 3635559"/>
                <a:gd name="connsiteX5" fmla="*/ 1604356 w 7589520"/>
                <a:gd name="connsiteY5" fmla="*/ 3349150 h 3635559"/>
                <a:gd name="connsiteX6" fmla="*/ 1920240 w 7589520"/>
                <a:gd name="connsiteY6" fmla="*/ 3498779 h 3635559"/>
                <a:gd name="connsiteX7" fmla="*/ 2236123 w 7589520"/>
                <a:gd name="connsiteY7" fmla="*/ 3581906 h 3635559"/>
                <a:gd name="connsiteX8" fmla="*/ 2560320 w 7589520"/>
                <a:gd name="connsiteY8" fmla="*/ 3257710 h 3635559"/>
                <a:gd name="connsiteX9" fmla="*/ 2867890 w 7589520"/>
                <a:gd name="connsiteY9" fmla="*/ 3390714 h 3635559"/>
                <a:gd name="connsiteX10" fmla="*/ 3183774 w 7589520"/>
                <a:gd name="connsiteY10" fmla="*/ 3631783 h 3635559"/>
                <a:gd name="connsiteX11" fmla="*/ 3499658 w 7589520"/>
                <a:gd name="connsiteY11" fmla="*/ 3182895 h 3635559"/>
                <a:gd name="connsiteX12" fmla="*/ 3823854 w 7589520"/>
                <a:gd name="connsiteY12" fmla="*/ 2393186 h 3635559"/>
                <a:gd name="connsiteX13" fmla="*/ 4131425 w 7589520"/>
                <a:gd name="connsiteY13" fmla="*/ 1994175 h 3635559"/>
                <a:gd name="connsiteX14" fmla="*/ 4455621 w 7589520"/>
                <a:gd name="connsiteY14" fmla="*/ 1703230 h 3635559"/>
                <a:gd name="connsiteX15" fmla="*/ 4746567 w 7589520"/>
                <a:gd name="connsiteY15" fmla="*/ 1262655 h 3635559"/>
                <a:gd name="connsiteX16" fmla="*/ 5062450 w 7589520"/>
                <a:gd name="connsiteY16" fmla="*/ 996648 h 3635559"/>
                <a:gd name="connsiteX17" fmla="*/ 5378334 w 7589520"/>
                <a:gd name="connsiteY17" fmla="*/ 1320844 h 3635559"/>
                <a:gd name="connsiteX18" fmla="*/ 5702530 w 7589520"/>
                <a:gd name="connsiteY18" fmla="*/ 1902735 h 3635559"/>
                <a:gd name="connsiteX19" fmla="*/ 6018414 w 7589520"/>
                <a:gd name="connsiteY19" fmla="*/ 2276808 h 3635559"/>
                <a:gd name="connsiteX20" fmla="*/ 6334298 w 7589520"/>
                <a:gd name="connsiteY20" fmla="*/ 1827921 h 3635559"/>
                <a:gd name="connsiteX21" fmla="*/ 6641869 w 7589520"/>
                <a:gd name="connsiteY21" fmla="*/ 1246030 h 3635559"/>
                <a:gd name="connsiteX22" fmla="*/ 6966065 w 7589520"/>
                <a:gd name="connsiteY22" fmla="*/ 2185368 h 3635559"/>
                <a:gd name="connsiteX23" fmla="*/ 7315200 w 7589520"/>
                <a:gd name="connsiteY23" fmla="*/ 2725695 h 3635559"/>
                <a:gd name="connsiteX24" fmla="*/ 7589520 w 7589520"/>
                <a:gd name="connsiteY24" fmla="*/ 2459688 h 3635559"/>
                <a:gd name="connsiteX25" fmla="*/ 7589520 w 7589520"/>
                <a:gd name="connsiteY25" fmla="*/ 2459688 h 3635559"/>
                <a:gd name="connsiteX26" fmla="*/ 7572894 w 7589520"/>
                <a:gd name="connsiteY26" fmla="*/ 2484626 h 3635559"/>
                <a:gd name="connsiteX0" fmla="*/ 0 w 7589520"/>
                <a:gd name="connsiteY0" fmla="*/ 2379080 h 3762769"/>
                <a:gd name="connsiteX1" fmla="*/ 349134 w 7589520"/>
                <a:gd name="connsiteY1" fmla="*/ 1697436 h 3762769"/>
                <a:gd name="connsiteX2" fmla="*/ 615142 w 7589520"/>
                <a:gd name="connsiteY2" fmla="*/ 425589 h 3762769"/>
                <a:gd name="connsiteX3" fmla="*/ 1014152 w 7589520"/>
                <a:gd name="connsiteY3" fmla="*/ 300898 h 3762769"/>
                <a:gd name="connsiteX4" fmla="*/ 1280160 w 7589520"/>
                <a:gd name="connsiteY4" fmla="*/ 2495458 h 3762769"/>
                <a:gd name="connsiteX5" fmla="*/ 1604356 w 7589520"/>
                <a:gd name="connsiteY5" fmla="*/ 3476360 h 3762769"/>
                <a:gd name="connsiteX6" fmla="*/ 1920240 w 7589520"/>
                <a:gd name="connsiteY6" fmla="*/ 3625989 h 3762769"/>
                <a:gd name="connsiteX7" fmla="*/ 2236123 w 7589520"/>
                <a:gd name="connsiteY7" fmla="*/ 3709116 h 3762769"/>
                <a:gd name="connsiteX8" fmla="*/ 2560320 w 7589520"/>
                <a:gd name="connsiteY8" fmla="*/ 3384920 h 3762769"/>
                <a:gd name="connsiteX9" fmla="*/ 2867890 w 7589520"/>
                <a:gd name="connsiteY9" fmla="*/ 3517924 h 3762769"/>
                <a:gd name="connsiteX10" fmla="*/ 3183774 w 7589520"/>
                <a:gd name="connsiteY10" fmla="*/ 3758993 h 3762769"/>
                <a:gd name="connsiteX11" fmla="*/ 3499658 w 7589520"/>
                <a:gd name="connsiteY11" fmla="*/ 3310105 h 3762769"/>
                <a:gd name="connsiteX12" fmla="*/ 3823854 w 7589520"/>
                <a:gd name="connsiteY12" fmla="*/ 2520396 h 3762769"/>
                <a:gd name="connsiteX13" fmla="*/ 4131425 w 7589520"/>
                <a:gd name="connsiteY13" fmla="*/ 2121385 h 3762769"/>
                <a:gd name="connsiteX14" fmla="*/ 4455621 w 7589520"/>
                <a:gd name="connsiteY14" fmla="*/ 1830440 h 3762769"/>
                <a:gd name="connsiteX15" fmla="*/ 4746567 w 7589520"/>
                <a:gd name="connsiteY15" fmla="*/ 1389865 h 3762769"/>
                <a:gd name="connsiteX16" fmla="*/ 5062450 w 7589520"/>
                <a:gd name="connsiteY16" fmla="*/ 1123858 h 3762769"/>
                <a:gd name="connsiteX17" fmla="*/ 5378334 w 7589520"/>
                <a:gd name="connsiteY17" fmla="*/ 1448054 h 3762769"/>
                <a:gd name="connsiteX18" fmla="*/ 5702530 w 7589520"/>
                <a:gd name="connsiteY18" fmla="*/ 2029945 h 3762769"/>
                <a:gd name="connsiteX19" fmla="*/ 6018414 w 7589520"/>
                <a:gd name="connsiteY19" fmla="*/ 2404018 h 3762769"/>
                <a:gd name="connsiteX20" fmla="*/ 6334298 w 7589520"/>
                <a:gd name="connsiteY20" fmla="*/ 1955131 h 3762769"/>
                <a:gd name="connsiteX21" fmla="*/ 6641869 w 7589520"/>
                <a:gd name="connsiteY21" fmla="*/ 1373240 h 3762769"/>
                <a:gd name="connsiteX22" fmla="*/ 6966065 w 7589520"/>
                <a:gd name="connsiteY22" fmla="*/ 2312578 h 3762769"/>
                <a:gd name="connsiteX23" fmla="*/ 7315200 w 7589520"/>
                <a:gd name="connsiteY23" fmla="*/ 2852905 h 3762769"/>
                <a:gd name="connsiteX24" fmla="*/ 7589520 w 7589520"/>
                <a:gd name="connsiteY24" fmla="*/ 2586898 h 3762769"/>
                <a:gd name="connsiteX25" fmla="*/ 7589520 w 7589520"/>
                <a:gd name="connsiteY25" fmla="*/ 2586898 h 3762769"/>
                <a:gd name="connsiteX26" fmla="*/ 7572894 w 7589520"/>
                <a:gd name="connsiteY26" fmla="*/ 2611836 h 3762769"/>
                <a:gd name="connsiteX0" fmla="*/ 0 w 7589520"/>
                <a:gd name="connsiteY0" fmla="*/ 2398270 h 3781959"/>
                <a:gd name="connsiteX1" fmla="*/ 349134 w 7589520"/>
                <a:gd name="connsiteY1" fmla="*/ 1716626 h 3781959"/>
                <a:gd name="connsiteX2" fmla="*/ 615142 w 7589520"/>
                <a:gd name="connsiteY2" fmla="*/ 444779 h 3781959"/>
                <a:gd name="connsiteX3" fmla="*/ 1014152 w 7589520"/>
                <a:gd name="connsiteY3" fmla="*/ 320088 h 3781959"/>
                <a:gd name="connsiteX4" fmla="*/ 1280160 w 7589520"/>
                <a:gd name="connsiteY4" fmla="*/ 2514648 h 3781959"/>
                <a:gd name="connsiteX5" fmla="*/ 1604356 w 7589520"/>
                <a:gd name="connsiteY5" fmla="*/ 3495550 h 3781959"/>
                <a:gd name="connsiteX6" fmla="*/ 1920240 w 7589520"/>
                <a:gd name="connsiteY6" fmla="*/ 3645179 h 3781959"/>
                <a:gd name="connsiteX7" fmla="*/ 2236123 w 7589520"/>
                <a:gd name="connsiteY7" fmla="*/ 3728306 h 3781959"/>
                <a:gd name="connsiteX8" fmla="*/ 2560320 w 7589520"/>
                <a:gd name="connsiteY8" fmla="*/ 3404110 h 3781959"/>
                <a:gd name="connsiteX9" fmla="*/ 2867890 w 7589520"/>
                <a:gd name="connsiteY9" fmla="*/ 3537114 h 3781959"/>
                <a:gd name="connsiteX10" fmla="*/ 3183774 w 7589520"/>
                <a:gd name="connsiteY10" fmla="*/ 3778183 h 3781959"/>
                <a:gd name="connsiteX11" fmla="*/ 3499658 w 7589520"/>
                <a:gd name="connsiteY11" fmla="*/ 3329295 h 3781959"/>
                <a:gd name="connsiteX12" fmla="*/ 3823854 w 7589520"/>
                <a:gd name="connsiteY12" fmla="*/ 2539586 h 3781959"/>
                <a:gd name="connsiteX13" fmla="*/ 4131425 w 7589520"/>
                <a:gd name="connsiteY13" fmla="*/ 2140575 h 3781959"/>
                <a:gd name="connsiteX14" fmla="*/ 4455621 w 7589520"/>
                <a:gd name="connsiteY14" fmla="*/ 1849630 h 3781959"/>
                <a:gd name="connsiteX15" fmla="*/ 4746567 w 7589520"/>
                <a:gd name="connsiteY15" fmla="*/ 1409055 h 3781959"/>
                <a:gd name="connsiteX16" fmla="*/ 5062450 w 7589520"/>
                <a:gd name="connsiteY16" fmla="*/ 1143048 h 3781959"/>
                <a:gd name="connsiteX17" fmla="*/ 5378334 w 7589520"/>
                <a:gd name="connsiteY17" fmla="*/ 1467244 h 3781959"/>
                <a:gd name="connsiteX18" fmla="*/ 5702530 w 7589520"/>
                <a:gd name="connsiteY18" fmla="*/ 2049135 h 3781959"/>
                <a:gd name="connsiteX19" fmla="*/ 6018414 w 7589520"/>
                <a:gd name="connsiteY19" fmla="*/ 2423208 h 3781959"/>
                <a:gd name="connsiteX20" fmla="*/ 6334298 w 7589520"/>
                <a:gd name="connsiteY20" fmla="*/ 1974321 h 3781959"/>
                <a:gd name="connsiteX21" fmla="*/ 6641869 w 7589520"/>
                <a:gd name="connsiteY21" fmla="*/ 1392430 h 3781959"/>
                <a:gd name="connsiteX22" fmla="*/ 6966065 w 7589520"/>
                <a:gd name="connsiteY22" fmla="*/ 2331768 h 3781959"/>
                <a:gd name="connsiteX23" fmla="*/ 7315200 w 7589520"/>
                <a:gd name="connsiteY23" fmla="*/ 2872095 h 3781959"/>
                <a:gd name="connsiteX24" fmla="*/ 7589520 w 7589520"/>
                <a:gd name="connsiteY24" fmla="*/ 2606088 h 3781959"/>
                <a:gd name="connsiteX25" fmla="*/ 7589520 w 7589520"/>
                <a:gd name="connsiteY25" fmla="*/ 2606088 h 3781959"/>
                <a:gd name="connsiteX26" fmla="*/ 7572894 w 7589520"/>
                <a:gd name="connsiteY26" fmla="*/ 2631026 h 3781959"/>
                <a:gd name="connsiteX0" fmla="*/ 0 w 7589520"/>
                <a:gd name="connsiteY0" fmla="*/ 2120268 h 3503957"/>
                <a:gd name="connsiteX1" fmla="*/ 349134 w 7589520"/>
                <a:gd name="connsiteY1" fmla="*/ 1438624 h 3503957"/>
                <a:gd name="connsiteX2" fmla="*/ 615142 w 7589520"/>
                <a:gd name="connsiteY2" fmla="*/ 166777 h 3503957"/>
                <a:gd name="connsiteX3" fmla="*/ 1080654 w 7589520"/>
                <a:gd name="connsiteY3" fmla="*/ 241592 h 3503957"/>
                <a:gd name="connsiteX4" fmla="*/ 1280160 w 7589520"/>
                <a:gd name="connsiteY4" fmla="*/ 2236646 h 3503957"/>
                <a:gd name="connsiteX5" fmla="*/ 1604356 w 7589520"/>
                <a:gd name="connsiteY5" fmla="*/ 3217548 h 3503957"/>
                <a:gd name="connsiteX6" fmla="*/ 1920240 w 7589520"/>
                <a:gd name="connsiteY6" fmla="*/ 3367177 h 3503957"/>
                <a:gd name="connsiteX7" fmla="*/ 2236123 w 7589520"/>
                <a:gd name="connsiteY7" fmla="*/ 3450304 h 3503957"/>
                <a:gd name="connsiteX8" fmla="*/ 2560320 w 7589520"/>
                <a:gd name="connsiteY8" fmla="*/ 3126108 h 3503957"/>
                <a:gd name="connsiteX9" fmla="*/ 2867890 w 7589520"/>
                <a:gd name="connsiteY9" fmla="*/ 3259112 h 3503957"/>
                <a:gd name="connsiteX10" fmla="*/ 3183774 w 7589520"/>
                <a:gd name="connsiteY10" fmla="*/ 3500181 h 3503957"/>
                <a:gd name="connsiteX11" fmla="*/ 3499658 w 7589520"/>
                <a:gd name="connsiteY11" fmla="*/ 3051293 h 3503957"/>
                <a:gd name="connsiteX12" fmla="*/ 3823854 w 7589520"/>
                <a:gd name="connsiteY12" fmla="*/ 2261584 h 3503957"/>
                <a:gd name="connsiteX13" fmla="*/ 4131425 w 7589520"/>
                <a:gd name="connsiteY13" fmla="*/ 1862573 h 3503957"/>
                <a:gd name="connsiteX14" fmla="*/ 4455621 w 7589520"/>
                <a:gd name="connsiteY14" fmla="*/ 1571628 h 3503957"/>
                <a:gd name="connsiteX15" fmla="*/ 4746567 w 7589520"/>
                <a:gd name="connsiteY15" fmla="*/ 1131053 h 3503957"/>
                <a:gd name="connsiteX16" fmla="*/ 5062450 w 7589520"/>
                <a:gd name="connsiteY16" fmla="*/ 865046 h 3503957"/>
                <a:gd name="connsiteX17" fmla="*/ 5378334 w 7589520"/>
                <a:gd name="connsiteY17" fmla="*/ 1189242 h 3503957"/>
                <a:gd name="connsiteX18" fmla="*/ 5702530 w 7589520"/>
                <a:gd name="connsiteY18" fmla="*/ 1771133 h 3503957"/>
                <a:gd name="connsiteX19" fmla="*/ 6018414 w 7589520"/>
                <a:gd name="connsiteY19" fmla="*/ 2145206 h 3503957"/>
                <a:gd name="connsiteX20" fmla="*/ 6334298 w 7589520"/>
                <a:gd name="connsiteY20" fmla="*/ 1696319 h 3503957"/>
                <a:gd name="connsiteX21" fmla="*/ 6641869 w 7589520"/>
                <a:gd name="connsiteY21" fmla="*/ 1114428 h 3503957"/>
                <a:gd name="connsiteX22" fmla="*/ 6966065 w 7589520"/>
                <a:gd name="connsiteY22" fmla="*/ 2053766 h 3503957"/>
                <a:gd name="connsiteX23" fmla="*/ 7315200 w 7589520"/>
                <a:gd name="connsiteY23" fmla="*/ 2594093 h 3503957"/>
                <a:gd name="connsiteX24" fmla="*/ 7589520 w 7589520"/>
                <a:gd name="connsiteY24" fmla="*/ 2328086 h 3503957"/>
                <a:gd name="connsiteX25" fmla="*/ 7589520 w 7589520"/>
                <a:gd name="connsiteY25" fmla="*/ 2328086 h 3503957"/>
                <a:gd name="connsiteX26" fmla="*/ 7572894 w 7589520"/>
                <a:gd name="connsiteY26" fmla="*/ 2353024 h 3503957"/>
                <a:gd name="connsiteX0" fmla="*/ 0 w 7589520"/>
                <a:gd name="connsiteY0" fmla="*/ 2120268 h 3503957"/>
                <a:gd name="connsiteX1" fmla="*/ 349134 w 7589520"/>
                <a:gd name="connsiteY1" fmla="*/ 1438624 h 3503957"/>
                <a:gd name="connsiteX2" fmla="*/ 615142 w 7589520"/>
                <a:gd name="connsiteY2" fmla="*/ 166777 h 3503957"/>
                <a:gd name="connsiteX3" fmla="*/ 1080654 w 7589520"/>
                <a:gd name="connsiteY3" fmla="*/ 241592 h 3503957"/>
                <a:gd name="connsiteX4" fmla="*/ 1280160 w 7589520"/>
                <a:gd name="connsiteY4" fmla="*/ 2236646 h 3503957"/>
                <a:gd name="connsiteX5" fmla="*/ 1604356 w 7589520"/>
                <a:gd name="connsiteY5" fmla="*/ 3026355 h 3503957"/>
                <a:gd name="connsiteX6" fmla="*/ 1920240 w 7589520"/>
                <a:gd name="connsiteY6" fmla="*/ 3367177 h 3503957"/>
                <a:gd name="connsiteX7" fmla="*/ 2236123 w 7589520"/>
                <a:gd name="connsiteY7" fmla="*/ 3450304 h 3503957"/>
                <a:gd name="connsiteX8" fmla="*/ 2560320 w 7589520"/>
                <a:gd name="connsiteY8" fmla="*/ 3126108 h 3503957"/>
                <a:gd name="connsiteX9" fmla="*/ 2867890 w 7589520"/>
                <a:gd name="connsiteY9" fmla="*/ 3259112 h 3503957"/>
                <a:gd name="connsiteX10" fmla="*/ 3183774 w 7589520"/>
                <a:gd name="connsiteY10" fmla="*/ 3500181 h 3503957"/>
                <a:gd name="connsiteX11" fmla="*/ 3499658 w 7589520"/>
                <a:gd name="connsiteY11" fmla="*/ 3051293 h 3503957"/>
                <a:gd name="connsiteX12" fmla="*/ 3823854 w 7589520"/>
                <a:gd name="connsiteY12" fmla="*/ 2261584 h 3503957"/>
                <a:gd name="connsiteX13" fmla="*/ 4131425 w 7589520"/>
                <a:gd name="connsiteY13" fmla="*/ 1862573 h 3503957"/>
                <a:gd name="connsiteX14" fmla="*/ 4455621 w 7589520"/>
                <a:gd name="connsiteY14" fmla="*/ 1571628 h 3503957"/>
                <a:gd name="connsiteX15" fmla="*/ 4746567 w 7589520"/>
                <a:gd name="connsiteY15" fmla="*/ 1131053 h 3503957"/>
                <a:gd name="connsiteX16" fmla="*/ 5062450 w 7589520"/>
                <a:gd name="connsiteY16" fmla="*/ 865046 h 3503957"/>
                <a:gd name="connsiteX17" fmla="*/ 5378334 w 7589520"/>
                <a:gd name="connsiteY17" fmla="*/ 1189242 h 3503957"/>
                <a:gd name="connsiteX18" fmla="*/ 5702530 w 7589520"/>
                <a:gd name="connsiteY18" fmla="*/ 1771133 h 3503957"/>
                <a:gd name="connsiteX19" fmla="*/ 6018414 w 7589520"/>
                <a:gd name="connsiteY19" fmla="*/ 2145206 h 3503957"/>
                <a:gd name="connsiteX20" fmla="*/ 6334298 w 7589520"/>
                <a:gd name="connsiteY20" fmla="*/ 1696319 h 3503957"/>
                <a:gd name="connsiteX21" fmla="*/ 6641869 w 7589520"/>
                <a:gd name="connsiteY21" fmla="*/ 1114428 h 3503957"/>
                <a:gd name="connsiteX22" fmla="*/ 6966065 w 7589520"/>
                <a:gd name="connsiteY22" fmla="*/ 2053766 h 3503957"/>
                <a:gd name="connsiteX23" fmla="*/ 7315200 w 7589520"/>
                <a:gd name="connsiteY23" fmla="*/ 2594093 h 3503957"/>
                <a:gd name="connsiteX24" fmla="*/ 7589520 w 7589520"/>
                <a:gd name="connsiteY24" fmla="*/ 2328086 h 3503957"/>
                <a:gd name="connsiteX25" fmla="*/ 7589520 w 7589520"/>
                <a:gd name="connsiteY25" fmla="*/ 2328086 h 3503957"/>
                <a:gd name="connsiteX26" fmla="*/ 7572894 w 7589520"/>
                <a:gd name="connsiteY26" fmla="*/ 2353024 h 350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89520" h="3503957">
                  <a:moveTo>
                    <a:pt x="0" y="2120268"/>
                  </a:moveTo>
                  <a:cubicBezTo>
                    <a:pt x="119149" y="1952627"/>
                    <a:pt x="246610" y="1764206"/>
                    <a:pt x="349134" y="1438624"/>
                  </a:cubicBezTo>
                  <a:cubicBezTo>
                    <a:pt x="451658" y="1113042"/>
                    <a:pt x="493222" y="366282"/>
                    <a:pt x="615142" y="166777"/>
                  </a:cubicBezTo>
                  <a:cubicBezTo>
                    <a:pt x="737062" y="-32728"/>
                    <a:pt x="969818" y="-103386"/>
                    <a:pt x="1080654" y="241592"/>
                  </a:cubicBezTo>
                  <a:cubicBezTo>
                    <a:pt x="1191490" y="586570"/>
                    <a:pt x="1192876" y="1772519"/>
                    <a:pt x="1280160" y="2236646"/>
                  </a:cubicBezTo>
                  <a:cubicBezTo>
                    <a:pt x="1367444" y="2700773"/>
                    <a:pt x="1497676" y="2837933"/>
                    <a:pt x="1604356" y="3026355"/>
                  </a:cubicBezTo>
                  <a:cubicBezTo>
                    <a:pt x="1711036" y="3214777"/>
                    <a:pt x="1814946" y="3296519"/>
                    <a:pt x="1920240" y="3367177"/>
                  </a:cubicBezTo>
                  <a:cubicBezTo>
                    <a:pt x="2025534" y="3437835"/>
                    <a:pt x="2129443" y="3490482"/>
                    <a:pt x="2236123" y="3450304"/>
                  </a:cubicBezTo>
                  <a:cubicBezTo>
                    <a:pt x="2342803" y="3410126"/>
                    <a:pt x="2455026" y="3157973"/>
                    <a:pt x="2560320" y="3126108"/>
                  </a:cubicBezTo>
                  <a:cubicBezTo>
                    <a:pt x="2665614" y="3094243"/>
                    <a:pt x="2763981" y="3196767"/>
                    <a:pt x="2867890" y="3259112"/>
                  </a:cubicBezTo>
                  <a:cubicBezTo>
                    <a:pt x="2971799" y="3321457"/>
                    <a:pt x="3078480" y="3534817"/>
                    <a:pt x="3183774" y="3500181"/>
                  </a:cubicBezTo>
                  <a:cubicBezTo>
                    <a:pt x="3289068" y="3465545"/>
                    <a:pt x="3392978" y="3257726"/>
                    <a:pt x="3499658" y="3051293"/>
                  </a:cubicBezTo>
                  <a:cubicBezTo>
                    <a:pt x="3606338" y="2844860"/>
                    <a:pt x="3718559" y="2459704"/>
                    <a:pt x="3823854" y="2261584"/>
                  </a:cubicBezTo>
                  <a:cubicBezTo>
                    <a:pt x="3929149" y="2063464"/>
                    <a:pt x="4026131" y="1977566"/>
                    <a:pt x="4131425" y="1862573"/>
                  </a:cubicBezTo>
                  <a:cubicBezTo>
                    <a:pt x="4236720" y="1747580"/>
                    <a:pt x="4353097" y="1693548"/>
                    <a:pt x="4455621" y="1571628"/>
                  </a:cubicBezTo>
                  <a:cubicBezTo>
                    <a:pt x="4558145" y="1449708"/>
                    <a:pt x="4645429" y="1248817"/>
                    <a:pt x="4746567" y="1131053"/>
                  </a:cubicBezTo>
                  <a:cubicBezTo>
                    <a:pt x="4847705" y="1013289"/>
                    <a:pt x="4957156" y="855348"/>
                    <a:pt x="5062450" y="865046"/>
                  </a:cubicBezTo>
                  <a:cubicBezTo>
                    <a:pt x="5167744" y="874744"/>
                    <a:pt x="5271654" y="1038228"/>
                    <a:pt x="5378334" y="1189242"/>
                  </a:cubicBezTo>
                  <a:cubicBezTo>
                    <a:pt x="5485014" y="1340256"/>
                    <a:pt x="5595850" y="1611806"/>
                    <a:pt x="5702530" y="1771133"/>
                  </a:cubicBezTo>
                  <a:cubicBezTo>
                    <a:pt x="5809210" y="1930460"/>
                    <a:pt x="5913119" y="2157675"/>
                    <a:pt x="6018414" y="2145206"/>
                  </a:cubicBezTo>
                  <a:cubicBezTo>
                    <a:pt x="6123709" y="2132737"/>
                    <a:pt x="6230389" y="1868115"/>
                    <a:pt x="6334298" y="1696319"/>
                  </a:cubicBezTo>
                  <a:cubicBezTo>
                    <a:pt x="6438207" y="1524523"/>
                    <a:pt x="6536574" y="1054853"/>
                    <a:pt x="6641869" y="1114428"/>
                  </a:cubicBezTo>
                  <a:cubicBezTo>
                    <a:pt x="6747164" y="1174003"/>
                    <a:pt x="6853843" y="1807155"/>
                    <a:pt x="6966065" y="2053766"/>
                  </a:cubicBezTo>
                  <a:cubicBezTo>
                    <a:pt x="7078287" y="2300377"/>
                    <a:pt x="7211291" y="2548373"/>
                    <a:pt x="7315200" y="2594093"/>
                  </a:cubicBezTo>
                  <a:cubicBezTo>
                    <a:pt x="7419109" y="2639813"/>
                    <a:pt x="7589520" y="2328086"/>
                    <a:pt x="7589520" y="2328086"/>
                  </a:cubicBezTo>
                  <a:lnTo>
                    <a:pt x="7589520" y="2328086"/>
                  </a:lnTo>
                  <a:lnTo>
                    <a:pt x="7572894" y="235302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14413" y="1371600"/>
            <a:ext cx="7315200" cy="3551238"/>
            <a:chOff x="1014413" y="966635"/>
            <a:chExt cx="7589837" cy="3940175"/>
          </a:xfrm>
        </p:grpSpPr>
        <p:sp>
          <p:nvSpPr>
            <p:cNvPr id="36887" name="Line 22"/>
            <p:cNvSpPr>
              <a:spLocks noChangeShapeType="1"/>
            </p:cNvSpPr>
            <p:nvPr/>
          </p:nvSpPr>
          <p:spPr bwMode="auto">
            <a:xfrm>
              <a:off x="3246438" y="1144435"/>
              <a:ext cx="54133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88" name="Text Box 23"/>
            <p:cNvSpPr txBox="1">
              <a:spLocks noChangeArrowheads="1"/>
            </p:cNvSpPr>
            <p:nvPr/>
          </p:nvSpPr>
          <p:spPr bwMode="auto">
            <a:xfrm>
              <a:off x="3805238" y="966635"/>
              <a:ext cx="3009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latin typeface="Tahoma" panose="020B0604030504040204" pitchFamily="34" charset="0"/>
                  <a:cs typeface="Arial" panose="020B0604020202020204" pitchFamily="34" charset="0"/>
                </a:rPr>
                <a:t>Texas electricity usage</a:t>
              </a:r>
            </a:p>
          </p:txBody>
        </p:sp>
        <p:sp>
          <p:nvSpPr>
            <p:cNvPr id="9235" name="Freeform 9234"/>
            <p:cNvSpPr/>
            <p:nvPr/>
          </p:nvSpPr>
          <p:spPr>
            <a:xfrm>
              <a:off x="1014413" y="3545274"/>
              <a:ext cx="7589837" cy="1361536"/>
            </a:xfrm>
            <a:custGeom>
              <a:avLst/>
              <a:gdLst>
                <a:gd name="connsiteX0" fmla="*/ 0 w 7556269"/>
                <a:gd name="connsiteY0" fmla="*/ 835694 h 1362132"/>
                <a:gd name="connsiteX1" fmla="*/ 307571 w 7556269"/>
                <a:gd name="connsiteY1" fmla="*/ 494872 h 1362132"/>
                <a:gd name="connsiteX2" fmla="*/ 606829 w 7556269"/>
                <a:gd name="connsiteY2" fmla="*/ 835694 h 1362132"/>
                <a:gd name="connsiteX3" fmla="*/ 947651 w 7556269"/>
                <a:gd name="connsiteY3" fmla="*/ 827381 h 1362132"/>
                <a:gd name="connsiteX4" fmla="*/ 1263534 w 7556269"/>
                <a:gd name="connsiteY4" fmla="*/ 835694 h 1362132"/>
                <a:gd name="connsiteX5" fmla="*/ 1562793 w 7556269"/>
                <a:gd name="connsiteY5" fmla="*/ 1001948 h 1362132"/>
                <a:gd name="connsiteX6" fmla="*/ 1853738 w 7556269"/>
                <a:gd name="connsiteY6" fmla="*/ 1218079 h 1362132"/>
                <a:gd name="connsiteX7" fmla="*/ 2211185 w 7556269"/>
                <a:gd name="connsiteY7" fmla="*/ 1359396 h 1362132"/>
                <a:gd name="connsiteX8" fmla="*/ 2527069 w 7556269"/>
                <a:gd name="connsiteY8" fmla="*/ 1093388 h 1362132"/>
                <a:gd name="connsiteX9" fmla="*/ 2842953 w 7556269"/>
                <a:gd name="connsiteY9" fmla="*/ 1209767 h 1362132"/>
                <a:gd name="connsiteX10" fmla="*/ 3142211 w 7556269"/>
                <a:gd name="connsiteY10" fmla="*/ 1342770 h 1362132"/>
                <a:gd name="connsiteX11" fmla="*/ 3449782 w 7556269"/>
                <a:gd name="connsiteY11" fmla="*/ 1068450 h 1362132"/>
                <a:gd name="connsiteX12" fmla="*/ 3773978 w 7556269"/>
                <a:gd name="connsiteY12" fmla="*/ 860632 h 1362132"/>
                <a:gd name="connsiteX13" fmla="*/ 4098174 w 7556269"/>
                <a:gd name="connsiteY13" fmla="*/ 852319 h 1362132"/>
                <a:gd name="connsiteX14" fmla="*/ 4405745 w 7556269"/>
                <a:gd name="connsiteY14" fmla="*/ 835694 h 1362132"/>
                <a:gd name="connsiteX15" fmla="*/ 4721629 w 7556269"/>
                <a:gd name="connsiteY15" fmla="*/ 735941 h 1362132"/>
                <a:gd name="connsiteX16" fmla="*/ 5037513 w 7556269"/>
                <a:gd name="connsiteY16" fmla="*/ 4421 h 1362132"/>
                <a:gd name="connsiteX17" fmla="*/ 5345084 w 7556269"/>
                <a:gd name="connsiteY17" fmla="*/ 436683 h 1362132"/>
                <a:gd name="connsiteX18" fmla="*/ 5660967 w 7556269"/>
                <a:gd name="connsiteY18" fmla="*/ 577999 h 1362132"/>
                <a:gd name="connsiteX19" fmla="*/ 5985164 w 7556269"/>
                <a:gd name="connsiteY19" fmla="*/ 794130 h 1362132"/>
                <a:gd name="connsiteX20" fmla="*/ 6301047 w 7556269"/>
                <a:gd name="connsiteY20" fmla="*/ 486559 h 1362132"/>
                <a:gd name="connsiteX21" fmla="*/ 6600305 w 7556269"/>
                <a:gd name="connsiteY21" fmla="*/ 661127 h 1362132"/>
                <a:gd name="connsiteX22" fmla="*/ 6941127 w 7556269"/>
                <a:gd name="connsiteY22" fmla="*/ 636188 h 1362132"/>
                <a:gd name="connsiteX23" fmla="*/ 7265324 w 7556269"/>
                <a:gd name="connsiteY23" fmla="*/ 985323 h 1362132"/>
                <a:gd name="connsiteX24" fmla="*/ 7556269 w 7556269"/>
                <a:gd name="connsiteY24" fmla="*/ 993636 h 1362132"/>
                <a:gd name="connsiteX25" fmla="*/ 7556269 w 7556269"/>
                <a:gd name="connsiteY25" fmla="*/ 993636 h 1362132"/>
                <a:gd name="connsiteX26" fmla="*/ 2934393 w 7556269"/>
                <a:gd name="connsiteY26" fmla="*/ 636188 h 1362132"/>
                <a:gd name="connsiteX27" fmla="*/ 3749040 w 7556269"/>
                <a:gd name="connsiteY27" fmla="*/ 677752 h 1362132"/>
                <a:gd name="connsiteX0" fmla="*/ 0 w 7556269"/>
                <a:gd name="connsiteY0" fmla="*/ 835694 h 1362132"/>
                <a:gd name="connsiteX1" fmla="*/ 307571 w 7556269"/>
                <a:gd name="connsiteY1" fmla="*/ 494872 h 1362132"/>
                <a:gd name="connsiteX2" fmla="*/ 606829 w 7556269"/>
                <a:gd name="connsiteY2" fmla="*/ 835694 h 1362132"/>
                <a:gd name="connsiteX3" fmla="*/ 947651 w 7556269"/>
                <a:gd name="connsiteY3" fmla="*/ 827381 h 1362132"/>
                <a:gd name="connsiteX4" fmla="*/ 1263534 w 7556269"/>
                <a:gd name="connsiteY4" fmla="*/ 835694 h 1362132"/>
                <a:gd name="connsiteX5" fmla="*/ 1562793 w 7556269"/>
                <a:gd name="connsiteY5" fmla="*/ 1001948 h 1362132"/>
                <a:gd name="connsiteX6" fmla="*/ 1853738 w 7556269"/>
                <a:gd name="connsiteY6" fmla="*/ 1218079 h 1362132"/>
                <a:gd name="connsiteX7" fmla="*/ 2211185 w 7556269"/>
                <a:gd name="connsiteY7" fmla="*/ 1359396 h 1362132"/>
                <a:gd name="connsiteX8" fmla="*/ 2527069 w 7556269"/>
                <a:gd name="connsiteY8" fmla="*/ 1093388 h 1362132"/>
                <a:gd name="connsiteX9" fmla="*/ 2842953 w 7556269"/>
                <a:gd name="connsiteY9" fmla="*/ 1209767 h 1362132"/>
                <a:gd name="connsiteX10" fmla="*/ 3142211 w 7556269"/>
                <a:gd name="connsiteY10" fmla="*/ 1342770 h 1362132"/>
                <a:gd name="connsiteX11" fmla="*/ 3449782 w 7556269"/>
                <a:gd name="connsiteY11" fmla="*/ 1068450 h 1362132"/>
                <a:gd name="connsiteX12" fmla="*/ 3773978 w 7556269"/>
                <a:gd name="connsiteY12" fmla="*/ 860632 h 1362132"/>
                <a:gd name="connsiteX13" fmla="*/ 4098174 w 7556269"/>
                <a:gd name="connsiteY13" fmla="*/ 852319 h 1362132"/>
                <a:gd name="connsiteX14" fmla="*/ 4405745 w 7556269"/>
                <a:gd name="connsiteY14" fmla="*/ 835694 h 1362132"/>
                <a:gd name="connsiteX15" fmla="*/ 4721629 w 7556269"/>
                <a:gd name="connsiteY15" fmla="*/ 735941 h 1362132"/>
                <a:gd name="connsiteX16" fmla="*/ 5037513 w 7556269"/>
                <a:gd name="connsiteY16" fmla="*/ 4421 h 1362132"/>
                <a:gd name="connsiteX17" fmla="*/ 5345084 w 7556269"/>
                <a:gd name="connsiteY17" fmla="*/ 436683 h 1362132"/>
                <a:gd name="connsiteX18" fmla="*/ 5660967 w 7556269"/>
                <a:gd name="connsiteY18" fmla="*/ 577999 h 1362132"/>
                <a:gd name="connsiteX19" fmla="*/ 5985164 w 7556269"/>
                <a:gd name="connsiteY19" fmla="*/ 794130 h 1362132"/>
                <a:gd name="connsiteX20" fmla="*/ 6301047 w 7556269"/>
                <a:gd name="connsiteY20" fmla="*/ 486559 h 1362132"/>
                <a:gd name="connsiteX21" fmla="*/ 6600305 w 7556269"/>
                <a:gd name="connsiteY21" fmla="*/ 661127 h 1362132"/>
                <a:gd name="connsiteX22" fmla="*/ 6941127 w 7556269"/>
                <a:gd name="connsiteY22" fmla="*/ 636188 h 1362132"/>
                <a:gd name="connsiteX23" fmla="*/ 7265324 w 7556269"/>
                <a:gd name="connsiteY23" fmla="*/ 985323 h 1362132"/>
                <a:gd name="connsiteX24" fmla="*/ 7556269 w 7556269"/>
                <a:gd name="connsiteY24" fmla="*/ 993636 h 1362132"/>
                <a:gd name="connsiteX25" fmla="*/ 7556269 w 7556269"/>
                <a:gd name="connsiteY25" fmla="*/ 993636 h 1362132"/>
                <a:gd name="connsiteX26" fmla="*/ 2934393 w 7556269"/>
                <a:gd name="connsiteY26" fmla="*/ 636188 h 1362132"/>
                <a:gd name="connsiteX0" fmla="*/ 0 w 7556269"/>
                <a:gd name="connsiteY0" fmla="*/ 835694 h 1362132"/>
                <a:gd name="connsiteX1" fmla="*/ 307571 w 7556269"/>
                <a:gd name="connsiteY1" fmla="*/ 494872 h 1362132"/>
                <a:gd name="connsiteX2" fmla="*/ 606829 w 7556269"/>
                <a:gd name="connsiteY2" fmla="*/ 835694 h 1362132"/>
                <a:gd name="connsiteX3" fmla="*/ 947651 w 7556269"/>
                <a:gd name="connsiteY3" fmla="*/ 827381 h 1362132"/>
                <a:gd name="connsiteX4" fmla="*/ 1263534 w 7556269"/>
                <a:gd name="connsiteY4" fmla="*/ 835694 h 1362132"/>
                <a:gd name="connsiteX5" fmla="*/ 1562793 w 7556269"/>
                <a:gd name="connsiteY5" fmla="*/ 1001948 h 1362132"/>
                <a:gd name="connsiteX6" fmla="*/ 1853738 w 7556269"/>
                <a:gd name="connsiteY6" fmla="*/ 1218079 h 1362132"/>
                <a:gd name="connsiteX7" fmla="*/ 2211185 w 7556269"/>
                <a:gd name="connsiteY7" fmla="*/ 1359396 h 1362132"/>
                <a:gd name="connsiteX8" fmla="*/ 2527069 w 7556269"/>
                <a:gd name="connsiteY8" fmla="*/ 1093388 h 1362132"/>
                <a:gd name="connsiteX9" fmla="*/ 2842953 w 7556269"/>
                <a:gd name="connsiteY9" fmla="*/ 1209767 h 1362132"/>
                <a:gd name="connsiteX10" fmla="*/ 3142211 w 7556269"/>
                <a:gd name="connsiteY10" fmla="*/ 1342770 h 1362132"/>
                <a:gd name="connsiteX11" fmla="*/ 3449782 w 7556269"/>
                <a:gd name="connsiteY11" fmla="*/ 1068450 h 1362132"/>
                <a:gd name="connsiteX12" fmla="*/ 3773978 w 7556269"/>
                <a:gd name="connsiteY12" fmla="*/ 860632 h 1362132"/>
                <a:gd name="connsiteX13" fmla="*/ 4098174 w 7556269"/>
                <a:gd name="connsiteY13" fmla="*/ 852319 h 1362132"/>
                <a:gd name="connsiteX14" fmla="*/ 4405745 w 7556269"/>
                <a:gd name="connsiteY14" fmla="*/ 835694 h 1362132"/>
                <a:gd name="connsiteX15" fmla="*/ 4721629 w 7556269"/>
                <a:gd name="connsiteY15" fmla="*/ 735941 h 1362132"/>
                <a:gd name="connsiteX16" fmla="*/ 5037513 w 7556269"/>
                <a:gd name="connsiteY16" fmla="*/ 4421 h 1362132"/>
                <a:gd name="connsiteX17" fmla="*/ 5345084 w 7556269"/>
                <a:gd name="connsiteY17" fmla="*/ 436683 h 1362132"/>
                <a:gd name="connsiteX18" fmla="*/ 5660967 w 7556269"/>
                <a:gd name="connsiteY18" fmla="*/ 577999 h 1362132"/>
                <a:gd name="connsiteX19" fmla="*/ 5985164 w 7556269"/>
                <a:gd name="connsiteY19" fmla="*/ 794130 h 1362132"/>
                <a:gd name="connsiteX20" fmla="*/ 6301047 w 7556269"/>
                <a:gd name="connsiteY20" fmla="*/ 486559 h 1362132"/>
                <a:gd name="connsiteX21" fmla="*/ 6600305 w 7556269"/>
                <a:gd name="connsiteY21" fmla="*/ 661127 h 1362132"/>
                <a:gd name="connsiteX22" fmla="*/ 6941127 w 7556269"/>
                <a:gd name="connsiteY22" fmla="*/ 636188 h 1362132"/>
                <a:gd name="connsiteX23" fmla="*/ 7265324 w 7556269"/>
                <a:gd name="connsiteY23" fmla="*/ 985323 h 1362132"/>
                <a:gd name="connsiteX24" fmla="*/ 7556269 w 7556269"/>
                <a:gd name="connsiteY24" fmla="*/ 993636 h 1362132"/>
                <a:gd name="connsiteX25" fmla="*/ 7556269 w 7556269"/>
                <a:gd name="connsiteY25" fmla="*/ 993636 h 136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556269" h="1362132">
                  <a:moveTo>
                    <a:pt x="0" y="835694"/>
                  </a:moveTo>
                  <a:cubicBezTo>
                    <a:pt x="103216" y="665283"/>
                    <a:pt x="206433" y="494872"/>
                    <a:pt x="307571" y="494872"/>
                  </a:cubicBezTo>
                  <a:cubicBezTo>
                    <a:pt x="408709" y="494872"/>
                    <a:pt x="500149" y="780276"/>
                    <a:pt x="606829" y="835694"/>
                  </a:cubicBezTo>
                  <a:cubicBezTo>
                    <a:pt x="713509" y="891112"/>
                    <a:pt x="838200" y="827381"/>
                    <a:pt x="947651" y="827381"/>
                  </a:cubicBezTo>
                  <a:cubicBezTo>
                    <a:pt x="1057102" y="827381"/>
                    <a:pt x="1161010" y="806599"/>
                    <a:pt x="1263534" y="835694"/>
                  </a:cubicBezTo>
                  <a:cubicBezTo>
                    <a:pt x="1366058" y="864789"/>
                    <a:pt x="1464426" y="938217"/>
                    <a:pt x="1562793" y="1001948"/>
                  </a:cubicBezTo>
                  <a:cubicBezTo>
                    <a:pt x="1661160" y="1065679"/>
                    <a:pt x="1745673" y="1158504"/>
                    <a:pt x="1853738" y="1218079"/>
                  </a:cubicBezTo>
                  <a:cubicBezTo>
                    <a:pt x="1961803" y="1277654"/>
                    <a:pt x="2098963" y="1380178"/>
                    <a:pt x="2211185" y="1359396"/>
                  </a:cubicBezTo>
                  <a:cubicBezTo>
                    <a:pt x="2323407" y="1338614"/>
                    <a:pt x="2421774" y="1118326"/>
                    <a:pt x="2527069" y="1093388"/>
                  </a:cubicBezTo>
                  <a:cubicBezTo>
                    <a:pt x="2632364" y="1068450"/>
                    <a:pt x="2740429" y="1168203"/>
                    <a:pt x="2842953" y="1209767"/>
                  </a:cubicBezTo>
                  <a:cubicBezTo>
                    <a:pt x="2945477" y="1251331"/>
                    <a:pt x="3041073" y="1366323"/>
                    <a:pt x="3142211" y="1342770"/>
                  </a:cubicBezTo>
                  <a:cubicBezTo>
                    <a:pt x="3243349" y="1319217"/>
                    <a:pt x="3344488" y="1148806"/>
                    <a:pt x="3449782" y="1068450"/>
                  </a:cubicBezTo>
                  <a:cubicBezTo>
                    <a:pt x="3555076" y="988094"/>
                    <a:pt x="3665913" y="896654"/>
                    <a:pt x="3773978" y="860632"/>
                  </a:cubicBezTo>
                  <a:cubicBezTo>
                    <a:pt x="3882043" y="824610"/>
                    <a:pt x="3992880" y="856475"/>
                    <a:pt x="4098174" y="852319"/>
                  </a:cubicBezTo>
                  <a:cubicBezTo>
                    <a:pt x="4203468" y="848163"/>
                    <a:pt x="4301836" y="855090"/>
                    <a:pt x="4405745" y="835694"/>
                  </a:cubicBezTo>
                  <a:cubicBezTo>
                    <a:pt x="4509654" y="816298"/>
                    <a:pt x="4616334" y="874486"/>
                    <a:pt x="4721629" y="735941"/>
                  </a:cubicBezTo>
                  <a:cubicBezTo>
                    <a:pt x="4826924" y="597396"/>
                    <a:pt x="4933604" y="54297"/>
                    <a:pt x="5037513" y="4421"/>
                  </a:cubicBezTo>
                  <a:cubicBezTo>
                    <a:pt x="5141422" y="-45455"/>
                    <a:pt x="5241175" y="341087"/>
                    <a:pt x="5345084" y="436683"/>
                  </a:cubicBezTo>
                  <a:cubicBezTo>
                    <a:pt x="5448993" y="532279"/>
                    <a:pt x="5554287" y="518425"/>
                    <a:pt x="5660967" y="577999"/>
                  </a:cubicBezTo>
                  <a:cubicBezTo>
                    <a:pt x="5767647" y="637573"/>
                    <a:pt x="5878484" y="809370"/>
                    <a:pt x="5985164" y="794130"/>
                  </a:cubicBezTo>
                  <a:cubicBezTo>
                    <a:pt x="6091844" y="778890"/>
                    <a:pt x="6198524" y="508726"/>
                    <a:pt x="6301047" y="486559"/>
                  </a:cubicBezTo>
                  <a:cubicBezTo>
                    <a:pt x="6403571" y="464392"/>
                    <a:pt x="6493625" y="636189"/>
                    <a:pt x="6600305" y="661127"/>
                  </a:cubicBezTo>
                  <a:cubicBezTo>
                    <a:pt x="6706985" y="686065"/>
                    <a:pt x="6830290" y="582155"/>
                    <a:pt x="6941127" y="636188"/>
                  </a:cubicBezTo>
                  <a:cubicBezTo>
                    <a:pt x="7051964" y="690221"/>
                    <a:pt x="7162800" y="925748"/>
                    <a:pt x="7265324" y="985323"/>
                  </a:cubicBezTo>
                  <a:cubicBezTo>
                    <a:pt x="7367848" y="1044898"/>
                    <a:pt x="7556269" y="993636"/>
                    <a:pt x="7556269" y="993636"/>
                  </a:cubicBezTo>
                  <a:lnTo>
                    <a:pt x="7556269" y="993636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00125" y="1887538"/>
            <a:ext cx="7302500" cy="3316287"/>
            <a:chOff x="1000125" y="1507973"/>
            <a:chExt cx="7577138" cy="3679825"/>
          </a:xfrm>
        </p:grpSpPr>
        <p:sp>
          <p:nvSpPr>
            <p:cNvPr id="36884" name="Line 26"/>
            <p:cNvSpPr>
              <a:spLocks noChangeShapeType="1"/>
            </p:cNvSpPr>
            <p:nvPr/>
          </p:nvSpPr>
          <p:spPr bwMode="auto">
            <a:xfrm>
              <a:off x="3248025" y="1685773"/>
              <a:ext cx="541338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85" name="Text Box 27"/>
            <p:cNvSpPr txBox="1">
              <a:spLocks noChangeArrowheads="1"/>
            </p:cNvSpPr>
            <p:nvPr/>
          </p:nvSpPr>
          <p:spPr bwMode="auto">
            <a:xfrm>
              <a:off x="3806825" y="1507973"/>
              <a:ext cx="3009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400">
                  <a:latin typeface="Tahoma" panose="020B0604030504040204" pitchFamily="34" charset="0"/>
                  <a:cs typeface="Arial" panose="020B0604020202020204" pitchFamily="34" charset="0"/>
                </a:rPr>
                <a:t>UK usage without heating</a:t>
              </a:r>
            </a:p>
          </p:txBody>
        </p:sp>
        <p:sp>
          <p:nvSpPr>
            <p:cNvPr id="36886" name="Freeform 83"/>
            <p:cNvSpPr>
              <a:spLocks/>
            </p:cNvSpPr>
            <p:nvPr/>
          </p:nvSpPr>
          <p:spPr bwMode="auto">
            <a:xfrm>
              <a:off x="1000125" y="4671860"/>
              <a:ext cx="7577138" cy="515938"/>
            </a:xfrm>
            <a:custGeom>
              <a:avLst/>
              <a:gdLst>
                <a:gd name="T0" fmla="*/ 0 w 4779"/>
                <a:gd name="T1" fmla="*/ 2147483646 h 664"/>
                <a:gd name="T2" fmla="*/ 2147483646 w 4779"/>
                <a:gd name="T3" fmla="*/ 2147483646 h 664"/>
                <a:gd name="T4" fmla="*/ 2147483646 w 4779"/>
                <a:gd name="T5" fmla="*/ 2147483646 h 664"/>
                <a:gd name="T6" fmla="*/ 2147483646 w 4779"/>
                <a:gd name="T7" fmla="*/ 2147483646 h 664"/>
                <a:gd name="T8" fmla="*/ 2147483646 w 4779"/>
                <a:gd name="T9" fmla="*/ 2147483646 h 664"/>
                <a:gd name="T10" fmla="*/ 2147483646 w 4779"/>
                <a:gd name="T11" fmla="*/ 2147483646 h 664"/>
                <a:gd name="T12" fmla="*/ 2147483646 w 4779"/>
                <a:gd name="T13" fmla="*/ 2147483646 h 664"/>
                <a:gd name="T14" fmla="*/ 2147483646 w 4779"/>
                <a:gd name="T15" fmla="*/ 2147483646 h 664"/>
                <a:gd name="T16" fmla="*/ 2147483646 w 4779"/>
                <a:gd name="T17" fmla="*/ 2147483646 h 664"/>
                <a:gd name="T18" fmla="*/ 2147483646 w 4779"/>
                <a:gd name="T19" fmla="*/ 2147483646 h 664"/>
                <a:gd name="T20" fmla="*/ 2147483646 w 4779"/>
                <a:gd name="T21" fmla="*/ 2147483646 h 664"/>
                <a:gd name="T22" fmla="*/ 2147483646 w 4779"/>
                <a:gd name="T23" fmla="*/ 2147483646 h 664"/>
                <a:gd name="T24" fmla="*/ 2147483646 w 4779"/>
                <a:gd name="T25" fmla="*/ 2147483646 h 664"/>
                <a:gd name="T26" fmla="*/ 2147483646 w 4779"/>
                <a:gd name="T27" fmla="*/ 2147483646 h 664"/>
                <a:gd name="T28" fmla="*/ 2147483646 w 4779"/>
                <a:gd name="T29" fmla="*/ 2147483646 h 664"/>
                <a:gd name="T30" fmla="*/ 2147483646 w 4779"/>
                <a:gd name="T31" fmla="*/ 2147483646 h 664"/>
                <a:gd name="T32" fmla="*/ 2147483646 w 4779"/>
                <a:gd name="T33" fmla="*/ 2147483646 h 664"/>
                <a:gd name="T34" fmla="*/ 2147483646 w 4779"/>
                <a:gd name="T35" fmla="*/ 2147483646 h 664"/>
                <a:gd name="T36" fmla="*/ 2147483646 w 4779"/>
                <a:gd name="T37" fmla="*/ 2147483646 h 664"/>
                <a:gd name="T38" fmla="*/ 2147483646 w 4779"/>
                <a:gd name="T39" fmla="*/ 2147483646 h 664"/>
                <a:gd name="T40" fmla="*/ 2147483646 w 4779"/>
                <a:gd name="T41" fmla="*/ 2147483646 h 664"/>
                <a:gd name="T42" fmla="*/ 2147483646 w 4779"/>
                <a:gd name="T43" fmla="*/ 2147483646 h 664"/>
                <a:gd name="T44" fmla="*/ 2147483646 w 4779"/>
                <a:gd name="T45" fmla="*/ 2147483646 h 664"/>
                <a:gd name="T46" fmla="*/ 2147483646 w 4779"/>
                <a:gd name="T47" fmla="*/ 2147483646 h 664"/>
                <a:gd name="T48" fmla="*/ 2147483646 w 4779"/>
                <a:gd name="T49" fmla="*/ 2147483646 h 6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79" h="664">
                  <a:moveTo>
                    <a:pt x="0" y="534"/>
                  </a:moveTo>
                  <a:cubicBezTo>
                    <a:pt x="66" y="559"/>
                    <a:pt x="132" y="583"/>
                    <a:pt x="200" y="598"/>
                  </a:cubicBezTo>
                  <a:cubicBezTo>
                    <a:pt x="268" y="613"/>
                    <a:pt x="339" y="614"/>
                    <a:pt x="408" y="623"/>
                  </a:cubicBezTo>
                  <a:cubicBezTo>
                    <a:pt x="477" y="633"/>
                    <a:pt x="548" y="648"/>
                    <a:pt x="616" y="654"/>
                  </a:cubicBezTo>
                  <a:cubicBezTo>
                    <a:pt x="684" y="661"/>
                    <a:pt x="748" y="664"/>
                    <a:pt x="816" y="661"/>
                  </a:cubicBezTo>
                  <a:cubicBezTo>
                    <a:pt x="884" y="657"/>
                    <a:pt x="955" y="657"/>
                    <a:pt x="1024" y="634"/>
                  </a:cubicBezTo>
                  <a:cubicBezTo>
                    <a:pt x="1093" y="610"/>
                    <a:pt x="1165" y="568"/>
                    <a:pt x="1232" y="519"/>
                  </a:cubicBezTo>
                  <a:cubicBezTo>
                    <a:pt x="1299" y="471"/>
                    <a:pt x="1357" y="383"/>
                    <a:pt x="1424" y="342"/>
                  </a:cubicBezTo>
                  <a:cubicBezTo>
                    <a:pt x="1491" y="302"/>
                    <a:pt x="1567" y="288"/>
                    <a:pt x="1636" y="276"/>
                  </a:cubicBezTo>
                  <a:cubicBezTo>
                    <a:pt x="1705" y="264"/>
                    <a:pt x="1768" y="269"/>
                    <a:pt x="1836" y="272"/>
                  </a:cubicBezTo>
                  <a:cubicBezTo>
                    <a:pt x="1904" y="274"/>
                    <a:pt x="1975" y="289"/>
                    <a:pt x="2044" y="292"/>
                  </a:cubicBezTo>
                  <a:cubicBezTo>
                    <a:pt x="2113" y="296"/>
                    <a:pt x="2181" y="298"/>
                    <a:pt x="2248" y="294"/>
                  </a:cubicBezTo>
                  <a:cubicBezTo>
                    <a:pt x="2315" y="291"/>
                    <a:pt x="2380" y="267"/>
                    <a:pt x="2448" y="269"/>
                  </a:cubicBezTo>
                  <a:cubicBezTo>
                    <a:pt x="2516" y="272"/>
                    <a:pt x="2587" y="298"/>
                    <a:pt x="2656" y="311"/>
                  </a:cubicBezTo>
                  <a:cubicBezTo>
                    <a:pt x="2725" y="324"/>
                    <a:pt x="2797" y="347"/>
                    <a:pt x="2864" y="349"/>
                  </a:cubicBezTo>
                  <a:cubicBezTo>
                    <a:pt x="2931" y="350"/>
                    <a:pt x="2993" y="347"/>
                    <a:pt x="3060" y="319"/>
                  </a:cubicBezTo>
                  <a:cubicBezTo>
                    <a:pt x="3127" y="292"/>
                    <a:pt x="3199" y="231"/>
                    <a:pt x="3268" y="182"/>
                  </a:cubicBezTo>
                  <a:cubicBezTo>
                    <a:pt x="3337" y="134"/>
                    <a:pt x="3407" y="57"/>
                    <a:pt x="3476" y="28"/>
                  </a:cubicBezTo>
                  <a:cubicBezTo>
                    <a:pt x="3545" y="0"/>
                    <a:pt x="3611" y="15"/>
                    <a:pt x="3680" y="11"/>
                  </a:cubicBezTo>
                  <a:cubicBezTo>
                    <a:pt x="3749" y="8"/>
                    <a:pt x="3818" y="7"/>
                    <a:pt x="3888" y="9"/>
                  </a:cubicBezTo>
                  <a:cubicBezTo>
                    <a:pt x="3958" y="12"/>
                    <a:pt x="4031" y="17"/>
                    <a:pt x="4100" y="28"/>
                  </a:cubicBezTo>
                  <a:cubicBezTo>
                    <a:pt x="4169" y="39"/>
                    <a:pt x="4236" y="49"/>
                    <a:pt x="4304" y="74"/>
                  </a:cubicBezTo>
                  <a:cubicBezTo>
                    <a:pt x="4372" y="99"/>
                    <a:pt x="4440" y="127"/>
                    <a:pt x="4508" y="180"/>
                  </a:cubicBezTo>
                  <a:cubicBezTo>
                    <a:pt x="4576" y="233"/>
                    <a:pt x="4667" y="349"/>
                    <a:pt x="4712" y="390"/>
                  </a:cubicBezTo>
                  <a:cubicBezTo>
                    <a:pt x="4757" y="431"/>
                    <a:pt x="4765" y="419"/>
                    <a:pt x="4779" y="427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/>
            </a:p>
          </p:txBody>
        </p:sp>
      </p:grpSp>
      <p:sp>
        <p:nvSpPr>
          <p:cNvPr id="36883" name="Title 1"/>
          <p:cNvSpPr txBox="1"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Burbank Big Regular"/>
                <a:sym typeface="Frutiger Next LT-Medium"/>
              </a:rPr>
              <a:t>It’s not as if the UK has extreme weather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Security</a:t>
            </a:r>
            <a:endParaRPr lang="en-GB" altLang="en-US" sz="3200" dirty="0">
              <a:latin typeface="Verdana" panose="020B0604030504040204" pitchFamily="34" charset="0"/>
              <a:sym typeface="Frutiger Next LT-Medium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88975" y="1368425"/>
            <a:ext cx="7993983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Smart meters could be hacked.  The standards used have not been widely tested.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Meters could contain malware.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Remote software upgrades could contain bugs.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GB" altLang="en-US" dirty="0" smtClean="0">
              <a:latin typeface="Verdana" panose="020B0604030504040204" pitchFamily="34" charset="0"/>
              <a:sym typeface="Frutiger Next LT-Medium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As meters contain a disconnect switch, if large numbers were turned off simultaneously it could cause major damage to the grid.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altLang="en-US" dirty="0" smtClean="0">
                <a:latin typeface="Verdana" panose="020B0604030504040204" pitchFamily="34" charset="0"/>
                <a:sym typeface="Frutiger Next LT-Medium"/>
              </a:rPr>
              <a:t>Losing the power grid is possibly the biggest threat to a country, but no-one </a:t>
            </a:r>
            <a:r>
              <a:rPr lang="en-GB" altLang="en-US" dirty="0">
                <a:latin typeface="Verdana" panose="020B0604030504040204" pitchFamily="34" charset="0"/>
                <a:sym typeface="Frutiger Next LT-Medium"/>
              </a:rPr>
              <a:t>appears to be taking this seriously.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defRPr/>
            </a:pPr>
            <a:endParaRPr lang="en-GB" altLang="en-US" dirty="0">
              <a:latin typeface="Verdana" panose="020B0604030504040204" pitchFamily="34" charset="0"/>
              <a:sym typeface="Frutiger Next L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8190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5"/>
          <p:cNvGrpSpPr>
            <a:grpSpLocks/>
          </p:cNvGrpSpPr>
          <p:nvPr/>
        </p:nvGrpSpPr>
        <p:grpSpPr bwMode="auto">
          <a:xfrm>
            <a:off x="4968875" y="2087563"/>
            <a:ext cx="3400425" cy="2012950"/>
            <a:chOff x="2911" y="1130"/>
            <a:chExt cx="1862" cy="1035"/>
          </a:xfrm>
        </p:grpSpPr>
        <p:sp>
          <p:nvSpPr>
            <p:cNvPr id="53270" name="Rectangle 11"/>
            <p:cNvSpPr>
              <a:spLocks noChangeArrowheads="1"/>
            </p:cNvSpPr>
            <p:nvPr/>
          </p:nvSpPr>
          <p:spPr bwMode="auto">
            <a:xfrm>
              <a:off x="2911" y="1130"/>
              <a:ext cx="1862" cy="10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z="1350">
                <a:latin typeface="Calibri" panose="020F0502020204030204" pitchFamily="34" charset="0"/>
              </a:endParaRPr>
            </a:p>
          </p:txBody>
        </p:sp>
        <p:pic>
          <p:nvPicPr>
            <p:cNvPr id="37896" name="Picture 12" descr="wifore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" y="1171"/>
              <a:ext cx="837" cy="2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72" name="Text Box 13"/>
            <p:cNvSpPr txBox="1">
              <a:spLocks noChangeArrowheads="1"/>
            </p:cNvSpPr>
            <p:nvPr/>
          </p:nvSpPr>
          <p:spPr bwMode="auto">
            <a:xfrm>
              <a:off x="2958" y="1481"/>
              <a:ext cx="1070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350" b="1">
                  <a:solidFill>
                    <a:srgbClr val="000054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Nick Hunn</a:t>
              </a:r>
            </a:p>
          </p:txBody>
        </p:sp>
        <p:sp>
          <p:nvSpPr>
            <p:cNvPr id="53273" name="Text Box 14"/>
            <p:cNvSpPr txBox="1">
              <a:spLocks noChangeArrowheads="1"/>
            </p:cNvSpPr>
            <p:nvPr/>
          </p:nvSpPr>
          <p:spPr bwMode="auto">
            <a:xfrm>
              <a:off x="2958" y="1622"/>
              <a:ext cx="1070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1125">
                  <a:solidFill>
                    <a:srgbClr val="1C1C1C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CTO</a:t>
              </a:r>
              <a:endParaRPr lang="en-GB" altLang="en-US" sz="1125" b="1">
                <a:solidFill>
                  <a:srgbClr val="0000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3274" name="Text Box 15"/>
            <p:cNvSpPr txBox="1">
              <a:spLocks noChangeArrowheads="1"/>
            </p:cNvSpPr>
            <p:nvPr/>
          </p:nvSpPr>
          <p:spPr bwMode="auto">
            <a:xfrm>
              <a:off x="2958" y="1803"/>
              <a:ext cx="1400" cy="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900" b="1">
                  <a:solidFill>
                    <a:srgbClr val="1C1C1C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mob</a:t>
              </a:r>
              <a:r>
                <a:rPr lang="en-GB" altLang="en-US" sz="900">
                  <a:solidFill>
                    <a:srgbClr val="1C1C1C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: +44 7768 890 148</a:t>
              </a:r>
              <a:endParaRPr lang="en-GB" altLang="en-US" sz="1050" b="1">
                <a:solidFill>
                  <a:srgbClr val="0000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900" name="Text Box 16"/>
            <p:cNvSpPr txBox="1">
              <a:spLocks noChangeArrowheads="1"/>
            </p:cNvSpPr>
            <p:nvPr/>
          </p:nvSpPr>
          <p:spPr bwMode="auto">
            <a:xfrm>
              <a:off x="2958" y="1903"/>
              <a:ext cx="1400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900" b="1">
                  <a:solidFill>
                    <a:srgbClr val="1C1C1C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email</a:t>
              </a:r>
              <a:r>
                <a:rPr lang="en-GB" altLang="en-US" sz="900">
                  <a:solidFill>
                    <a:srgbClr val="1C1C1C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: nick@wifore.com</a:t>
              </a:r>
              <a:endParaRPr lang="en-GB" altLang="en-US" sz="900" b="1">
                <a:solidFill>
                  <a:srgbClr val="0000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901" name="Text Box 17"/>
            <p:cNvSpPr txBox="1">
              <a:spLocks noChangeArrowheads="1"/>
            </p:cNvSpPr>
            <p:nvPr/>
          </p:nvSpPr>
          <p:spPr bwMode="auto">
            <a:xfrm>
              <a:off x="2958" y="2002"/>
              <a:ext cx="140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900" b="1">
                  <a:solidFill>
                    <a:srgbClr val="1C1C1C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web</a:t>
              </a:r>
              <a:r>
                <a:rPr lang="en-GB" altLang="en-US" sz="900">
                  <a:solidFill>
                    <a:srgbClr val="1C1C1C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: www.wifore.com</a:t>
              </a:r>
              <a:endParaRPr lang="en-GB" altLang="en-US" sz="900" b="1">
                <a:solidFill>
                  <a:srgbClr val="000066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53277" name="Rectangle 13"/>
          <p:cNvSpPr>
            <a:spLocks noChangeArrowheads="1"/>
          </p:cNvSpPr>
          <p:nvPr/>
        </p:nvSpPr>
        <p:spPr bwMode="auto">
          <a:xfrm>
            <a:off x="4057650" y="5149850"/>
            <a:ext cx="43116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50" dirty="0">
                <a:latin typeface="Calibri" panose="020F0502020204030204" pitchFamily="34" charset="0"/>
              </a:rPr>
              <a:t>Creative Connectivity Blog:    </a:t>
            </a:r>
            <a:r>
              <a:rPr lang="en-GB" altLang="en-US" sz="1350" dirty="0">
                <a:latin typeface="Calibri" panose="020F0502020204030204" pitchFamily="34" charset="0"/>
                <a:hlinkClick r:id="rId4"/>
              </a:rPr>
              <a:t>www.nickhunn.com</a:t>
            </a:r>
            <a:endParaRPr lang="en-GB" altLang="en-US" sz="135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GB" altLang="en-US" sz="135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GB" altLang="en-US" sz="1050" dirty="0">
              <a:latin typeface="Calibri" panose="020F0502020204030204" pitchFamily="34" charset="0"/>
            </a:endParaRPr>
          </a:p>
        </p:txBody>
      </p:sp>
      <p:sp>
        <p:nvSpPr>
          <p:cNvPr id="53278" name="Rectangle 13"/>
          <p:cNvSpPr>
            <a:spLocks noChangeArrowheads="1"/>
          </p:cNvSpPr>
          <p:nvPr/>
        </p:nvSpPr>
        <p:spPr bwMode="auto">
          <a:xfrm>
            <a:off x="5310188" y="5451475"/>
            <a:ext cx="4324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50" dirty="0">
                <a:latin typeface="Calibri" panose="020F0502020204030204" pitchFamily="34" charset="0"/>
              </a:rPr>
              <a:t>LinkedIn:    </a:t>
            </a:r>
            <a:r>
              <a:rPr lang="en-GB" altLang="en-US" sz="1350" dirty="0">
                <a:latin typeface="Calibri" panose="020F0502020204030204" pitchFamily="34" charset="0"/>
                <a:hlinkClick r:id="rId5"/>
              </a:rPr>
              <a:t>www.linkedin.com/in/nickhunn</a:t>
            </a:r>
            <a:endParaRPr lang="en-GB" altLang="en-US" sz="135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GB" altLang="en-US" sz="135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GB" altLang="en-US" sz="1050" dirty="0">
              <a:latin typeface="Calibri" panose="020F0502020204030204" pitchFamily="34" charset="0"/>
            </a:endParaRPr>
          </a:p>
        </p:txBody>
      </p:sp>
      <p:sp>
        <p:nvSpPr>
          <p:cNvPr id="53279" name="Rectangle 13"/>
          <p:cNvSpPr>
            <a:spLocks noChangeArrowheads="1"/>
          </p:cNvSpPr>
          <p:nvPr/>
        </p:nvSpPr>
        <p:spPr bwMode="auto">
          <a:xfrm>
            <a:off x="3605213" y="4764088"/>
            <a:ext cx="5661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50" dirty="0" smtClean="0">
                <a:latin typeface="Calibri" panose="020F0502020204030204" pitchFamily="34" charset="0"/>
              </a:rPr>
              <a:t>Smart Metering Articles</a:t>
            </a:r>
            <a:r>
              <a:rPr lang="en-GB" altLang="en-US" sz="1350" dirty="0">
                <a:latin typeface="Calibri" panose="020F0502020204030204" pitchFamily="34" charset="0"/>
              </a:rPr>
              <a:t>:   </a:t>
            </a:r>
            <a:r>
              <a:rPr lang="en-GB" altLang="en-US" sz="1350" dirty="0">
                <a:latin typeface="Calibri" panose="020F0502020204030204" pitchFamily="34" charset="0"/>
                <a:hlinkClick r:id="rId6"/>
              </a:rPr>
              <a:t>http://www.nickhunn.com/gb-smart-metering</a:t>
            </a:r>
            <a:r>
              <a:rPr lang="en-GB" altLang="en-US" sz="1350" dirty="0" smtClean="0">
                <a:latin typeface="Calibri" panose="020F0502020204030204" pitchFamily="34" charset="0"/>
                <a:hlinkClick r:id="rId6"/>
              </a:rPr>
              <a:t>/</a:t>
            </a:r>
            <a:endParaRPr lang="en-GB" altLang="en-US" sz="135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GB" altLang="en-US" sz="1050" dirty="0">
              <a:latin typeface="Calibri" panose="020F0502020204030204" pitchFamily="34" charset="0"/>
            </a:endParaRP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911225" y="787400"/>
            <a:ext cx="35988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48" tIns="28574" rIns="57148" bIns="28574"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1000" indent="-269875"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62000" indent="-215900"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143000" indent="-215900"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63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700">
                <a:latin typeface="Calibri" panose="020F0502020204030204" pitchFamily="34" charset="0"/>
                <a:cs typeface="Arial" panose="020B0604020202020204" pitchFamily="34" charset="0"/>
              </a:rPr>
              <a:t>Questions?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100">
                <a:latin typeface="Calibri" panose="020F0502020204030204" pitchFamily="34" charset="0"/>
                <a:cs typeface="Arial" panose="020B0604020202020204" pitchFamily="34" charset="0"/>
              </a:rPr>
              <a:t>	     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10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GB" altLang="en-US" sz="21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Verdana" panose="020B0604030504040204" pitchFamily="34" charset="0"/>
                <a:sym typeface="Frutiger Next LT-Medium"/>
              </a:rPr>
              <a:t>The </a:t>
            </a:r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European 20-20-20 Directive</a:t>
            </a:r>
            <a:endParaRPr lang="en-GB" altLang="en-US" sz="3200" dirty="0">
              <a:latin typeface="Verdana" panose="020B0604030504040204" pitchFamily="34" charset="0"/>
              <a:sym typeface="Frutiger Next LT-Medium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41313" y="1581150"/>
            <a:ext cx="867974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en-GB" sz="2400" dirty="0"/>
              <a:t>The directive </a:t>
            </a:r>
            <a:r>
              <a:rPr lang="en-GB" sz="2400" dirty="0" smtClean="0"/>
              <a:t>encourages </a:t>
            </a:r>
            <a:r>
              <a:rPr lang="en-GB" sz="2400" dirty="0"/>
              <a:t>the introduction of smart metering “</a:t>
            </a:r>
            <a:r>
              <a:rPr lang="en-GB" sz="2400" i="1" dirty="0"/>
              <a:t>where economically reasonable and cost effective</a:t>
            </a:r>
            <a:r>
              <a:rPr lang="en-GB" sz="2400" i="1" dirty="0" smtClean="0"/>
              <a:t>”.</a:t>
            </a:r>
          </a:p>
          <a:p>
            <a:pPr marL="0" indent="0" eaLnBrk="1" hangingPunct="1">
              <a:lnSpc>
                <a:spcPct val="150000"/>
              </a:lnSpc>
            </a:pPr>
            <a:endParaRPr lang="en-GB" sz="2400" dirty="0" smtClean="0"/>
          </a:p>
          <a:p>
            <a:pPr marL="0" indent="0" eaLnBrk="1" hangingPunct="1">
              <a:lnSpc>
                <a:spcPct val="150000"/>
              </a:lnSpc>
            </a:pPr>
            <a:endParaRPr lang="en-GB" sz="2400" dirty="0"/>
          </a:p>
          <a:p>
            <a:pPr marL="0" indent="0" eaLnBrk="1" hangingPunct="1">
              <a:lnSpc>
                <a:spcPct val="150000"/>
              </a:lnSpc>
            </a:pPr>
            <a:r>
              <a:rPr lang="en-GB" sz="2400" dirty="0" smtClean="0"/>
              <a:t>Despite the wording, it is regularly cited as a binding mandate.</a:t>
            </a:r>
            <a:r>
              <a:rPr lang="en-GB" sz="2400" i="1" dirty="0" smtClean="0"/>
              <a:t> </a:t>
            </a:r>
            <a:endParaRPr lang="en-GB" altLang="en-US" sz="2800" dirty="0" smtClean="0">
              <a:latin typeface="Verdana" panose="020B0604030504040204" pitchFamily="34" charset="0"/>
              <a:sym typeface="Frutiger Next LT-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531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>
                <a:latin typeface="Verdana" panose="020B0604030504040204" pitchFamily="34" charset="0"/>
                <a:sym typeface="Frutiger Next LT-Medium"/>
              </a:rPr>
              <a:t>The </a:t>
            </a:r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Problem</a:t>
            </a:r>
            <a:endParaRPr lang="en-GB" altLang="en-US" sz="3200" dirty="0">
              <a:latin typeface="Verdana" panose="020B0604030504040204" pitchFamily="34" charset="0"/>
              <a:sym typeface="Frutiger Next LT-Medium"/>
            </a:endParaRPr>
          </a:p>
        </p:txBody>
      </p:sp>
      <p:sp>
        <p:nvSpPr>
          <p:cNvPr id="9219" name="Title 1"/>
          <p:cNvSpPr>
            <a:spLocks/>
          </p:cNvSpPr>
          <p:nvPr/>
        </p:nvSpPr>
        <p:spPr bwMode="auto">
          <a:xfrm>
            <a:off x="341313" y="1366966"/>
            <a:ext cx="8564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Verdana" panose="020B0604030504040204" pitchFamily="34" charset="0"/>
                <a:sym typeface="Frutiger Next LT-Medium"/>
              </a:rPr>
              <a:t>As a means of automated billing </a:t>
            </a:r>
            <a:r>
              <a:rPr lang="en-GB" altLang="en-US" sz="2000" dirty="0" smtClean="0">
                <a:latin typeface="Verdana" panose="020B0604030504040204" pitchFamily="34" charset="0"/>
                <a:sym typeface="Frutiger Next LT-Medium"/>
              </a:rPr>
              <a:t>smart meters are </a:t>
            </a:r>
            <a:r>
              <a:rPr lang="en-GB" altLang="en-US" sz="2000" dirty="0">
                <a:latin typeface="Verdana" panose="020B0604030504040204" pitchFamily="34" charset="0"/>
                <a:sym typeface="Frutiger Next LT-Medium"/>
              </a:rPr>
              <a:t>not cost effective</a:t>
            </a:r>
            <a:r>
              <a:rPr lang="en-GB" altLang="en-US" sz="2000" dirty="0" smtClean="0">
                <a:latin typeface="Verdana" panose="020B0604030504040204" pitchFamily="34" charset="0"/>
                <a:sym typeface="Frutiger Next LT-Medium"/>
              </a:rPr>
              <a:t>.  If they were, utilities would have already installed them.</a:t>
            </a:r>
            <a:endParaRPr lang="en-GB" altLang="en-US" sz="2000" dirty="0">
              <a:latin typeface="Verdana" panose="020B0604030504040204" pitchFamily="34" charset="0"/>
              <a:sym typeface="Frutiger Next LT-Medium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Verdana" panose="020B0604030504040204" pitchFamily="34" charset="0"/>
                <a:sym typeface="Frutiger Next LT-Medium"/>
              </a:rPr>
              <a:t>Various assessments by DECC consultants repeated that verdict.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Verdana" panose="020B0604030504040204" pitchFamily="34" charset="0"/>
                <a:sym typeface="Frutiger Next LT-Medium"/>
              </a:rPr>
              <a:t>That gave DECC a problem: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Verdana" panose="020B0604030504040204" pitchFamily="34" charset="0"/>
                <a:sym typeface="Frutiger Next LT-Medium"/>
              </a:rPr>
              <a:t>They could tell ministers to change policy, or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Verdana" panose="020B0604030504040204" pitchFamily="34" charset="0"/>
                <a:sym typeface="Frutiger Next LT-Medium"/>
              </a:rPr>
              <a:t>They could try to find other benefits.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Verdana" panose="020B0604030504040204" pitchFamily="34" charset="0"/>
                <a:sym typeface="Frutiger Next LT-Medium"/>
              </a:rPr>
              <a:t>They chose the latter</a:t>
            </a:r>
            <a:r>
              <a:rPr lang="en-GB" altLang="en-US" sz="2000" dirty="0" smtClean="0">
                <a:latin typeface="Verdana" panose="020B0604030504040204" pitchFamily="34" charset="0"/>
                <a:sym typeface="Frutiger Next LT-Medium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60475"/>
            <a:ext cx="749458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/>
          </p:cNvSpPr>
          <p:nvPr/>
        </p:nvSpPr>
        <p:spPr bwMode="auto">
          <a:xfrm>
            <a:off x="773113" y="5321300"/>
            <a:ext cx="7334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>
                <a:latin typeface="Verdana" panose="020B0604030504040204" pitchFamily="34" charset="0"/>
                <a:sym typeface="Frutiger Next LT-Medium"/>
              </a:rPr>
              <a:t>Almost every DECC decision is based on their vision of how the world should be, not how it is.</a:t>
            </a:r>
          </a:p>
        </p:txBody>
      </p:sp>
      <p:sp>
        <p:nvSpPr>
          <p:cNvPr id="10244" name="Title 1"/>
          <p:cNvSpPr>
            <a:spLocks/>
          </p:cNvSpPr>
          <p:nvPr/>
        </p:nvSpPr>
        <p:spPr bwMode="auto">
          <a:xfrm>
            <a:off x="341313" y="322263"/>
            <a:ext cx="78882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dirty="0" smtClean="0">
                <a:latin typeface="Verdana" panose="020B0604030504040204" pitchFamily="34" charset="0"/>
                <a:sym typeface="Frutiger Next LT-Medium"/>
              </a:rPr>
              <a:t>Another underlying problem</a:t>
            </a:r>
            <a:endParaRPr lang="en-GB" altLang="en-US" sz="3200" dirty="0">
              <a:latin typeface="Verdana" panose="020B0604030504040204" pitchFamily="34" charset="0"/>
              <a:sym typeface="Frutiger Next LT-Medium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738" y="1776959"/>
            <a:ext cx="6813817" cy="1470025"/>
          </a:xfrm>
        </p:spPr>
        <p:txBody>
          <a:bodyPr/>
          <a:lstStyle/>
          <a:p>
            <a:r>
              <a:rPr lang="en-GB" dirty="0" smtClean="0"/>
              <a:t>It’s a classic case of Policy leading Evidence, not </a:t>
            </a:r>
            <a:br>
              <a:rPr lang="en-GB" dirty="0" smtClean="0"/>
            </a:br>
            <a:r>
              <a:rPr lang="en-GB" dirty="0" smtClean="0"/>
              <a:t>Evidence leading Policy.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11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latin typeface="Verdana" panose="020B0604030504040204" pitchFamily="34" charset="0"/>
                <a:sym typeface="Frutiger Next LT-Medium"/>
              </a:rPr>
              <a:t>So they made up some savings.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85838" y="1798638"/>
          <a:ext cx="5037137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37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Savings from consumer behaviour change</a:t>
                      </a:r>
                      <a:endParaRPr lang="en-GB" dirty="0"/>
                    </a:p>
                  </a:txBody>
                  <a:tcPr marL="91463" marR="9146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Reduced site visits to read meters</a:t>
                      </a:r>
                      <a:endParaRPr lang="en-GB" dirty="0"/>
                    </a:p>
                  </a:txBody>
                  <a:tcPr marL="91463" marR="9146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Reduced need for customer support</a:t>
                      </a:r>
                      <a:endParaRPr lang="en-GB" dirty="0"/>
                    </a:p>
                  </a:txBody>
                  <a:tcPr marL="91463" marR="9146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Associated carbon</a:t>
                      </a:r>
                      <a:r>
                        <a:rPr lang="en-GB" baseline="0" dirty="0" smtClean="0"/>
                        <a:t> savings</a:t>
                      </a:r>
                      <a:endParaRPr lang="en-GB" dirty="0"/>
                    </a:p>
                  </a:txBody>
                  <a:tcPr marL="91463" marR="9146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Generation and Grid efficiency benefits </a:t>
                      </a:r>
                      <a:endParaRPr lang="en-GB" dirty="0"/>
                    </a:p>
                  </a:txBody>
                  <a:tcPr marL="91463" marR="9146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13450" y="1795463"/>
          <a:ext cx="143510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5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£4.6bn</a:t>
                      </a:r>
                      <a:endParaRPr lang="en-GB" dirty="0"/>
                    </a:p>
                  </a:txBody>
                  <a:tcPr marL="91425" marR="914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£3.2bn</a:t>
                      </a:r>
                      <a:endParaRPr lang="en-GB" dirty="0"/>
                    </a:p>
                  </a:txBody>
                  <a:tcPr marL="91425" marR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£2.1bn</a:t>
                      </a:r>
                      <a:endParaRPr lang="en-GB" dirty="0"/>
                    </a:p>
                  </a:txBody>
                  <a:tcPr marL="91425" marR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£1.1bn</a:t>
                      </a:r>
                      <a:endParaRPr lang="en-GB" dirty="0"/>
                    </a:p>
                  </a:txBody>
                  <a:tcPr marL="91425" marR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£0.8bn</a:t>
                      </a:r>
                      <a:endParaRPr lang="en-GB" dirty="0"/>
                    </a:p>
                  </a:txBody>
                  <a:tcPr marL="91425" marR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/>
          </p:cNvSpPr>
          <p:nvPr/>
        </p:nvSpPr>
        <p:spPr bwMode="auto">
          <a:xfrm>
            <a:off x="341313" y="322263"/>
            <a:ext cx="8883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>
                <a:latin typeface="Verdana" panose="020B0604030504040204" pitchFamily="34" charset="0"/>
                <a:sym typeface="Frutiger Next LT-Medium"/>
              </a:rPr>
              <a:t>With the following explanation</a:t>
            </a:r>
          </a:p>
        </p:txBody>
      </p:sp>
      <p:pic>
        <p:nvPicPr>
          <p:cNvPr id="61442" name="Picture 2" descr="http://www.nickhunn.com/wp-content/uploads/2014/11/redac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477963"/>
            <a:ext cx="32718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Getting more out of the Smart Energy profile v0.1">
  <a:themeElements>
    <a:clrScheme name="Onzo Theme 1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FF6319"/>
      </a:accent1>
      <a:accent2>
        <a:srgbClr val="00A9E0"/>
      </a:accent2>
      <a:accent3>
        <a:srgbClr val="009E48"/>
      </a:accent3>
      <a:accent4>
        <a:srgbClr val="FFFF00"/>
      </a:accent4>
      <a:accent5>
        <a:srgbClr val="E5E5E5"/>
      </a:accent5>
      <a:accent6>
        <a:srgbClr val="A54593"/>
      </a:accent6>
      <a:hlink>
        <a:srgbClr val="FF6319"/>
      </a:hlink>
      <a:folHlink>
        <a:srgbClr val="B157A5"/>
      </a:folHlink>
    </a:clrScheme>
    <a:fontScheme name="2_Getting more out of the Smart Energy profile v0.1">
      <a:majorFont>
        <a:latin typeface=""/>
        <a:ea typeface="MS PGothic"/>
        <a:cs typeface="ＭＳ Ｐゴシック"/>
      </a:majorFont>
      <a:minorFont>
        <a:latin typeface=""/>
        <a:ea typeface="MS PGothic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Onz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1189</Words>
  <Application>Microsoft Office PowerPoint</Application>
  <PresentationFormat>On-screen Show (4:3)</PresentationFormat>
  <Paragraphs>259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 Unicode MS</vt:lpstr>
      <vt:lpstr>MS PGothic</vt:lpstr>
      <vt:lpstr>MS PGothic</vt:lpstr>
      <vt:lpstr>Arial</vt:lpstr>
      <vt:lpstr>Burbank Big Regular</vt:lpstr>
      <vt:lpstr>Calibri</vt:lpstr>
      <vt:lpstr>Frutiger Next LT-Medium</vt:lpstr>
      <vt:lpstr>Gill Sans</vt:lpstr>
      <vt:lpstr>Tahoma</vt:lpstr>
      <vt:lpstr>Verdana</vt:lpstr>
      <vt:lpstr>ヒラギノ角ゴ ProN W3</vt:lpstr>
      <vt:lpstr>ヒラギノ角ゴ ProN W6</vt:lpstr>
      <vt:lpstr>2_Getting more out of the Smart Energy profile v0.1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a classic case of Policy leading Evidence, not  Evidence leading Policy.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Onzo Ltd</Company>
  <LinksUpToDate>false</LinksUpToDate>
  <SharedDoc>false</SharedDoc>
  <HyperlinkBase>www.onzo.com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 Smart Metering</dc:title>
  <dc:subject>ACI Smart Grids 2012</dc:subject>
  <dc:creator>Nick Hunn</dc:creator>
  <cp:keywords>DECC,  smart energy, smart meter</cp:keywords>
  <dc:description>Engaging and retaining customers</dc:description>
  <cp:lastModifiedBy>Nick Hunn</cp:lastModifiedBy>
  <cp:revision>214</cp:revision>
  <dcterms:created xsi:type="dcterms:W3CDTF">2011-05-06T14:55:35Z</dcterms:created>
  <dcterms:modified xsi:type="dcterms:W3CDTF">2016-01-21T15:17:09Z</dcterms:modified>
</cp:coreProperties>
</file>