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4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04EE66F1-808B-B64E-BB08-7BD92402C325}" type="datetimeFigureOut">
              <a:rPr lang="en-US" smtClean="0"/>
              <a:t>11/06/17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902489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EE66F1-808B-B64E-BB08-7BD92402C325}" type="datetimeFigureOut">
              <a:rPr lang="en-US" smtClean="0"/>
              <a:t>11/06/17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2977249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EE66F1-808B-B64E-BB08-7BD92402C325}" type="datetimeFigureOut">
              <a:rPr lang="en-US" smtClean="0"/>
              <a:t>11/06/17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2657725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EE66F1-808B-B64E-BB08-7BD92402C325}" type="datetimeFigureOut">
              <a:rPr lang="en-US" smtClean="0"/>
              <a:t>11/06/17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3352331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04EE66F1-808B-B64E-BB08-7BD92402C325}" type="datetimeFigureOut">
              <a:rPr lang="en-US" smtClean="0"/>
              <a:t>11/06/17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96407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04EE66F1-808B-B64E-BB08-7BD92402C325}" type="datetimeFigureOut">
              <a:rPr lang="en-US" smtClean="0"/>
              <a:t>11/06/17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243119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04EE66F1-808B-B64E-BB08-7BD92402C325}" type="datetimeFigureOut">
              <a:rPr lang="en-US" smtClean="0"/>
              <a:t>11/06/17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839659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04EE66F1-808B-B64E-BB08-7BD92402C325}" type="datetimeFigureOut">
              <a:rPr lang="en-US" smtClean="0"/>
              <a:t>11/06/17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2887531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E66F1-808B-B64E-BB08-7BD92402C325}" type="datetimeFigureOut">
              <a:rPr lang="en-US" smtClean="0"/>
              <a:t>11/06/17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3733457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4EE66F1-808B-B64E-BB08-7BD92402C325}" type="datetimeFigureOut">
              <a:rPr lang="en-US" smtClean="0"/>
              <a:t>11/06/17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3613629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4EE66F1-808B-B64E-BB08-7BD92402C325}" type="datetimeFigureOut">
              <a:rPr lang="en-US" smtClean="0"/>
              <a:t>11/06/17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88758-E48E-1141-A31D-5610BF3C966C}" type="slidenum">
              <a:rPr lang="en-US" smtClean="0"/>
              <a:t>‹#›</a:t>
            </a:fld>
            <a:endParaRPr lang="en-US"/>
          </a:p>
        </p:txBody>
      </p:sp>
    </p:spTree>
    <p:extLst>
      <p:ext uri="{BB962C8B-B14F-4D97-AF65-F5344CB8AC3E}">
        <p14:creationId xmlns:p14="http://schemas.microsoft.com/office/powerpoint/2010/main" val="33751780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E66F1-808B-B64E-BB08-7BD92402C325}" type="datetimeFigureOut">
              <a:rPr lang="en-US" smtClean="0"/>
              <a:t>11/06/17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88758-E48E-1141-A31D-5610BF3C966C}" type="slidenum">
              <a:rPr lang="en-US" smtClean="0"/>
              <a:t>‹#›</a:t>
            </a:fld>
            <a:endParaRPr lang="en-US"/>
          </a:p>
        </p:txBody>
      </p:sp>
    </p:spTree>
    <p:extLst>
      <p:ext uri="{BB962C8B-B14F-4D97-AF65-F5344CB8AC3E}">
        <p14:creationId xmlns:p14="http://schemas.microsoft.com/office/powerpoint/2010/main" val="1049480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Camouflage or scary monsters: deceiving others about risk</a:t>
            </a:r>
            <a:endParaRPr lang="en-US" dirty="0"/>
          </a:p>
        </p:txBody>
      </p:sp>
      <p:sp>
        <p:nvSpPr>
          <p:cNvPr id="3" name="Subtitle 2"/>
          <p:cNvSpPr>
            <a:spLocks noGrp="1"/>
          </p:cNvSpPr>
          <p:nvPr>
            <p:ph type="subTitle" idx="1"/>
          </p:nvPr>
        </p:nvSpPr>
        <p:spPr/>
        <p:txBody>
          <a:bodyPr/>
          <a:lstStyle/>
          <a:p>
            <a:r>
              <a:rPr lang="en-US" dirty="0" smtClean="0"/>
              <a:t>Ross Anderson</a:t>
            </a:r>
          </a:p>
          <a:p>
            <a:r>
              <a:rPr lang="en-US" dirty="0" smtClean="0"/>
              <a:t>Cambridge</a:t>
            </a:r>
            <a:endParaRPr lang="en-US" dirty="0"/>
          </a:p>
        </p:txBody>
      </p:sp>
    </p:spTree>
    <p:extLst>
      <p:ext uri="{BB962C8B-B14F-4D97-AF65-F5344CB8AC3E}">
        <p14:creationId xmlns:p14="http://schemas.microsoft.com/office/powerpoint/2010/main" val="5490850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Browser warnings </a:t>
            </a:r>
            <a:endParaRPr lang="en-US" dirty="0"/>
          </a:p>
        </p:txBody>
      </p:sp>
      <p:sp>
        <p:nvSpPr>
          <p:cNvPr id="3" name="Content Placeholder 2"/>
          <p:cNvSpPr>
            <a:spLocks noGrp="1"/>
          </p:cNvSpPr>
          <p:nvPr>
            <p:ph idx="1"/>
          </p:nvPr>
        </p:nvSpPr>
        <p:spPr/>
        <p:txBody>
          <a:bodyPr/>
          <a:lstStyle/>
          <a:p>
            <a:r>
              <a:rPr lang="en-US" dirty="0" smtClean="0"/>
              <a:t>Work with David </a:t>
            </a:r>
            <a:r>
              <a:rPr lang="en-US" dirty="0" err="1" smtClean="0"/>
              <a:t>Modic</a:t>
            </a:r>
            <a:r>
              <a:rPr lang="en-US" dirty="0" smtClean="0"/>
              <a:t>, and initially with Adrienne Porter-Felt of Google</a:t>
            </a:r>
          </a:p>
          <a:p>
            <a:r>
              <a:rPr lang="en-US" dirty="0" smtClean="0"/>
              <a:t>Classic psychology: can we use images?</a:t>
            </a:r>
          </a:p>
          <a:p>
            <a:r>
              <a:rPr lang="en-US" dirty="0" smtClean="0"/>
              <a:t>Chance discovery at Google: two warnings with a cartoon head / missing Chrome logo had response elevated from 30% to 60%</a:t>
            </a:r>
          </a:p>
          <a:p>
            <a:r>
              <a:rPr lang="en-US" dirty="0" smtClean="0"/>
              <a:t>Melissa Bateson’s famous coffee jar!</a:t>
            </a:r>
          </a:p>
          <a:p>
            <a:r>
              <a:rPr lang="en-US" dirty="0" err="1" smtClean="0"/>
              <a:t>Followup</a:t>
            </a:r>
            <a:r>
              <a:rPr lang="en-US" dirty="0" smtClean="0"/>
              <a:t> with millions of impressions: nope</a:t>
            </a:r>
            <a:r>
              <a:rPr lang="mr-IN" dirty="0" smtClean="0"/>
              <a:t>…</a:t>
            </a:r>
            <a:endParaRPr lang="en-US" dirty="0" smtClean="0"/>
          </a:p>
          <a:p>
            <a:endParaRPr lang="en-US" dirty="0"/>
          </a:p>
        </p:txBody>
      </p:sp>
    </p:spTree>
    <p:extLst>
      <p:ext uri="{BB962C8B-B14F-4D97-AF65-F5344CB8AC3E}">
        <p14:creationId xmlns:p14="http://schemas.microsoft.com/office/powerpoint/2010/main" val="36189738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Browser warnings (2)</a:t>
            </a:r>
            <a:endParaRPr lang="en-US" dirty="0"/>
          </a:p>
        </p:txBody>
      </p:sp>
      <p:sp>
        <p:nvSpPr>
          <p:cNvPr id="3" name="Content Placeholder 2"/>
          <p:cNvSpPr>
            <a:spLocks noGrp="1"/>
          </p:cNvSpPr>
          <p:nvPr>
            <p:ph idx="1"/>
          </p:nvPr>
        </p:nvSpPr>
        <p:spPr/>
        <p:txBody>
          <a:bodyPr/>
          <a:lstStyle/>
          <a:p>
            <a:r>
              <a:rPr lang="en-US" dirty="0" smtClean="0"/>
              <a:t>So what can work then?</a:t>
            </a:r>
          </a:p>
          <a:p>
            <a:r>
              <a:rPr lang="en-US" dirty="0" smtClean="0"/>
              <a:t>David </a:t>
            </a:r>
            <a:r>
              <a:rPr lang="en-US" dirty="0" err="1" smtClean="0"/>
              <a:t>Modic</a:t>
            </a:r>
            <a:r>
              <a:rPr lang="en-US" dirty="0" smtClean="0"/>
              <a:t> and I tested response to</a:t>
            </a:r>
          </a:p>
          <a:p>
            <a:pPr lvl="1"/>
            <a:r>
              <a:rPr lang="en-US" dirty="0" smtClean="0"/>
              <a:t>Appeal to authority</a:t>
            </a:r>
          </a:p>
          <a:p>
            <a:pPr lvl="1"/>
            <a:r>
              <a:rPr lang="en-US" dirty="0" smtClean="0"/>
              <a:t>Social compliance</a:t>
            </a:r>
          </a:p>
          <a:p>
            <a:pPr lvl="1"/>
            <a:r>
              <a:rPr lang="en-US" dirty="0" smtClean="0"/>
              <a:t>Concrete </a:t>
            </a:r>
            <a:r>
              <a:rPr lang="en-US" dirty="0" err="1" smtClean="0"/>
              <a:t>vs</a:t>
            </a:r>
            <a:r>
              <a:rPr lang="en-US" dirty="0" smtClean="0"/>
              <a:t> vague threats</a:t>
            </a:r>
          </a:p>
          <a:p>
            <a:r>
              <a:rPr lang="en-US" dirty="0" smtClean="0"/>
              <a:t>Based on much research on psychology of persuasion, and on scam compliance</a:t>
            </a:r>
          </a:p>
          <a:p>
            <a:r>
              <a:rPr lang="en-US" dirty="0" smtClean="0"/>
              <a:t>Psychology might suggest authority / social </a:t>
            </a:r>
            <a:r>
              <a:rPr lang="mr-IN" dirty="0" smtClean="0"/>
              <a:t>…</a:t>
            </a:r>
            <a:endParaRPr lang="en-US" dirty="0" smtClean="0"/>
          </a:p>
          <a:p>
            <a:endParaRPr lang="en-US" dirty="0"/>
          </a:p>
        </p:txBody>
      </p:sp>
    </p:spTree>
    <p:extLst>
      <p:ext uri="{BB962C8B-B14F-4D97-AF65-F5344CB8AC3E}">
        <p14:creationId xmlns:p14="http://schemas.microsoft.com/office/powerpoint/2010/main" val="19239303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Browser warnings (results)</a:t>
            </a:r>
            <a:endParaRPr lang="en-US" dirty="0"/>
          </a:p>
        </p:txBody>
      </p:sp>
      <p:sp>
        <p:nvSpPr>
          <p:cNvPr id="3" name="Content Placeholder 2"/>
          <p:cNvSpPr>
            <a:spLocks noGrp="1"/>
          </p:cNvSpPr>
          <p:nvPr>
            <p:ph idx="1"/>
          </p:nvPr>
        </p:nvSpPr>
        <p:spPr/>
        <p:txBody>
          <a:bodyPr/>
          <a:lstStyle/>
          <a:p>
            <a:r>
              <a:rPr lang="en-US" dirty="0" smtClean="0"/>
              <a:t>The most significant effect was giving concrete warnings as opposed to vague ones</a:t>
            </a:r>
          </a:p>
          <a:p>
            <a:r>
              <a:rPr lang="en-US" dirty="0" smtClean="0"/>
              <a:t>Some way behind was appeal to authority</a:t>
            </a:r>
          </a:p>
          <a:p>
            <a:r>
              <a:rPr lang="en-US" dirty="0" smtClean="0"/>
              <a:t>Factors other than our treatments: trust in the browser vendor was strongest, then mistrust of authority</a:t>
            </a:r>
          </a:p>
          <a:p>
            <a:r>
              <a:rPr lang="en-US" dirty="0" smtClean="0"/>
              <a:t>All factors together explain 60% of the effect</a:t>
            </a:r>
          </a:p>
          <a:p>
            <a:endParaRPr lang="en-US" dirty="0"/>
          </a:p>
        </p:txBody>
      </p:sp>
    </p:spTree>
    <p:extLst>
      <p:ext uri="{BB962C8B-B14F-4D97-AF65-F5344CB8AC3E}">
        <p14:creationId xmlns:p14="http://schemas.microsoft.com/office/powerpoint/2010/main" val="42182289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warning do you follow?</a:t>
            </a:r>
            <a:endParaRPr lang="en-US" dirty="0"/>
          </a:p>
        </p:txBody>
      </p:sp>
      <p:sp>
        <p:nvSpPr>
          <p:cNvPr id="3" name="Content Placeholder 2"/>
          <p:cNvSpPr>
            <a:spLocks noGrp="1"/>
          </p:cNvSpPr>
          <p:nvPr>
            <p:ph idx="1"/>
          </p:nvPr>
        </p:nvSpPr>
        <p:spPr/>
        <p:txBody>
          <a:bodyPr/>
          <a:lstStyle/>
          <a:p>
            <a:r>
              <a:rPr lang="en-US" dirty="0" smtClean="0"/>
              <a:t>“Warning: the website you’re trying to go to is a bad website”</a:t>
            </a:r>
          </a:p>
          <a:p>
            <a:r>
              <a:rPr lang="en-US" dirty="0" smtClean="0"/>
              <a:t>“The website you’re trying to go to will attempt to load the Zeus botnet malware on your computer, which will attempt to steal your bank credentials and do you no good whatsoever”</a:t>
            </a:r>
            <a:endParaRPr lang="en-US" dirty="0"/>
          </a:p>
        </p:txBody>
      </p:sp>
    </p:spTree>
    <p:extLst>
      <p:ext uri="{BB962C8B-B14F-4D97-AF65-F5344CB8AC3E}">
        <p14:creationId xmlns:p14="http://schemas.microsoft.com/office/powerpoint/2010/main" val="317681609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effect adversarial?</a:t>
            </a:r>
            <a:endParaRPr lang="en-US" dirty="0"/>
          </a:p>
        </p:txBody>
      </p:sp>
      <p:sp>
        <p:nvSpPr>
          <p:cNvPr id="3" name="Content Placeholder 2"/>
          <p:cNvSpPr>
            <a:spLocks noGrp="1"/>
          </p:cNvSpPr>
          <p:nvPr>
            <p:ph idx="1"/>
          </p:nvPr>
        </p:nvSpPr>
        <p:spPr/>
        <p:txBody>
          <a:bodyPr>
            <a:normAutofit lnSpcReduction="10000"/>
          </a:bodyPr>
          <a:lstStyle/>
          <a:p>
            <a:r>
              <a:rPr lang="en-US" dirty="0" smtClean="0"/>
              <a:t>Every day we see many warnings that are written for other people’s benefit</a:t>
            </a:r>
          </a:p>
          <a:p>
            <a:r>
              <a:rPr lang="en-US" dirty="0" smtClean="0"/>
              <a:t>In the IT industry, much of it’s not just liability dumping, but demeaning and calculated to induce learned helplessness</a:t>
            </a:r>
          </a:p>
          <a:p>
            <a:pPr marL="457200" lvl="1" indent="0">
              <a:buNone/>
            </a:pPr>
            <a:r>
              <a:rPr lang="en-US" dirty="0" smtClean="0"/>
              <a:t>“The action you’re about to take carries huge risks you’re too stupid to understand. But click here to get on with your work anyway”</a:t>
            </a:r>
          </a:p>
          <a:p>
            <a:r>
              <a:rPr lang="en-US" dirty="0" smtClean="0"/>
              <a:t>Do you buy this?</a:t>
            </a:r>
          </a:p>
        </p:txBody>
      </p:sp>
    </p:spTree>
    <p:extLst>
      <p:ext uri="{BB962C8B-B14F-4D97-AF65-F5344CB8AC3E}">
        <p14:creationId xmlns:p14="http://schemas.microsoft.com/office/powerpoint/2010/main" val="161895730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research needed!</a:t>
            </a:r>
            <a:endParaRPr lang="en-US" dirty="0"/>
          </a:p>
        </p:txBody>
      </p:sp>
      <p:sp>
        <p:nvSpPr>
          <p:cNvPr id="3" name="Content Placeholder 2"/>
          <p:cNvSpPr>
            <a:spLocks noGrp="1"/>
          </p:cNvSpPr>
          <p:nvPr>
            <p:ph idx="1"/>
          </p:nvPr>
        </p:nvSpPr>
        <p:spPr/>
        <p:txBody>
          <a:bodyPr>
            <a:normAutofit/>
          </a:bodyPr>
          <a:lstStyle/>
          <a:p>
            <a:r>
              <a:rPr lang="en-US" dirty="0" smtClean="0"/>
              <a:t>That specific warnings work better than pictures suggests that conflict economics is stronger here than psychology</a:t>
            </a:r>
          </a:p>
          <a:p>
            <a:r>
              <a:rPr lang="en-US" dirty="0" smtClean="0"/>
              <a:t>But it’d be good to disentangle the effects.</a:t>
            </a:r>
          </a:p>
          <a:p>
            <a:r>
              <a:rPr lang="en-US" dirty="0" smtClean="0"/>
              <a:t>Will warnings work differently where adversarial risk messages are clearly likely?</a:t>
            </a:r>
          </a:p>
          <a:p>
            <a:r>
              <a:rPr lang="en-US" dirty="0" smtClean="0"/>
              <a:t>When is it more efficient to sensitize the public to deception than to teach them stats?</a:t>
            </a:r>
            <a:endParaRPr lang="en-US" dirty="0"/>
          </a:p>
          <a:p>
            <a:endParaRPr lang="en-US" dirty="0"/>
          </a:p>
        </p:txBody>
      </p:sp>
    </p:spTree>
    <p:extLst>
      <p:ext uri="{BB962C8B-B14F-4D97-AF65-F5344CB8AC3E}">
        <p14:creationId xmlns:p14="http://schemas.microsoft.com/office/powerpoint/2010/main" val="170658504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final thought </a:t>
            </a:r>
            <a:r>
              <a:rPr lang="mr-IN" dirty="0" smtClean="0"/>
              <a:t>…</a:t>
            </a:r>
            <a:endParaRPr lang="en-US" dirty="0"/>
          </a:p>
        </p:txBody>
      </p:sp>
      <p:sp>
        <p:nvSpPr>
          <p:cNvPr id="3" name="Content Placeholder 2"/>
          <p:cNvSpPr>
            <a:spLocks noGrp="1"/>
          </p:cNvSpPr>
          <p:nvPr>
            <p:ph idx="1"/>
          </p:nvPr>
        </p:nvSpPr>
        <p:spPr/>
        <p:txBody>
          <a:bodyPr/>
          <a:lstStyle/>
          <a:p>
            <a:r>
              <a:rPr lang="en-US" dirty="0" smtClean="0"/>
              <a:t>One of the big questions in deception research is self-deception</a:t>
            </a:r>
          </a:p>
          <a:p>
            <a:r>
              <a:rPr lang="en-US" dirty="0" smtClean="0"/>
              <a:t>Psychologists ask: does it exist, or is it just about suggestibility?</a:t>
            </a:r>
          </a:p>
          <a:p>
            <a:r>
              <a:rPr lang="en-US" dirty="0" smtClean="0"/>
              <a:t>Economists ask: what’s the value of belief? (</a:t>
            </a:r>
            <a:r>
              <a:rPr lang="en-US" dirty="0" err="1" smtClean="0"/>
              <a:t>Bénabou</a:t>
            </a:r>
            <a:r>
              <a:rPr lang="en-US" dirty="0" smtClean="0"/>
              <a:t> &amp; </a:t>
            </a:r>
            <a:r>
              <a:rPr lang="en-US" dirty="0" err="1" smtClean="0"/>
              <a:t>Tirole’s</a:t>
            </a:r>
            <a:r>
              <a:rPr lang="en-US" dirty="0" smtClean="0"/>
              <a:t> ‘Mindful Economics’)</a:t>
            </a:r>
          </a:p>
          <a:p>
            <a:r>
              <a:rPr lang="en-US" dirty="0" smtClean="0"/>
              <a:t>These debates can obviously have some impact here too</a:t>
            </a:r>
            <a:r>
              <a:rPr lang="mr-IN" dirty="0" smtClean="0"/>
              <a:t>…</a:t>
            </a:r>
            <a:endParaRPr lang="en-US" dirty="0"/>
          </a:p>
        </p:txBody>
      </p:sp>
    </p:spTree>
    <p:extLst>
      <p:ext uri="{BB962C8B-B14F-4D97-AF65-F5344CB8AC3E}">
        <p14:creationId xmlns:p14="http://schemas.microsoft.com/office/powerpoint/2010/main" val="27319996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psychology</a:t>
            </a:r>
            <a:endParaRPr lang="en-US" dirty="0"/>
          </a:p>
        </p:txBody>
      </p:sp>
      <p:sp>
        <p:nvSpPr>
          <p:cNvPr id="3" name="Content Placeholder 2"/>
          <p:cNvSpPr>
            <a:spLocks noGrp="1"/>
          </p:cNvSpPr>
          <p:nvPr>
            <p:ph idx="1"/>
          </p:nvPr>
        </p:nvSpPr>
        <p:spPr/>
        <p:txBody>
          <a:bodyPr>
            <a:normAutofit/>
          </a:bodyPr>
          <a:lstStyle/>
          <a:p>
            <a:r>
              <a:rPr lang="en-US" dirty="0" smtClean="0"/>
              <a:t>In the 1990s information security was seen as a problem in </a:t>
            </a:r>
            <a:r>
              <a:rPr lang="en-US" dirty="0" err="1" smtClean="0"/>
              <a:t>maths</a:t>
            </a:r>
            <a:r>
              <a:rPr lang="en-US" dirty="0" smtClean="0"/>
              <a:t> and engineering</a:t>
            </a:r>
          </a:p>
          <a:p>
            <a:r>
              <a:rPr lang="en-US" dirty="0" smtClean="0"/>
              <a:t>From about 2001 we got economics on board: if Alice guards a system and Bob pays the cost of failure, you can expect trouble</a:t>
            </a:r>
          </a:p>
          <a:p>
            <a:r>
              <a:rPr lang="en-US" dirty="0" smtClean="0"/>
              <a:t>Psychology was seen as a usability issue</a:t>
            </a:r>
          </a:p>
          <a:p>
            <a:r>
              <a:rPr lang="en-US" dirty="0" smtClean="0"/>
              <a:t>But</a:t>
            </a:r>
            <a:r>
              <a:rPr lang="en-US" dirty="0" smtClean="0"/>
              <a:t> we could not explain the privacy gap – between stated and revealed preferences</a:t>
            </a:r>
            <a:endParaRPr lang="en-US" dirty="0" smtClean="0"/>
          </a:p>
        </p:txBody>
      </p:sp>
    </p:spTree>
    <p:extLst>
      <p:ext uri="{BB962C8B-B14F-4D97-AF65-F5344CB8AC3E}">
        <p14:creationId xmlns:p14="http://schemas.microsoft.com/office/powerpoint/2010/main" val="265059597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psychology (2)</a:t>
            </a:r>
            <a:endParaRPr lang="en-US" dirty="0"/>
          </a:p>
        </p:txBody>
      </p:sp>
      <p:sp>
        <p:nvSpPr>
          <p:cNvPr id="3" name="Content Placeholder 2"/>
          <p:cNvSpPr>
            <a:spLocks noGrp="1"/>
          </p:cNvSpPr>
          <p:nvPr>
            <p:ph idx="1"/>
          </p:nvPr>
        </p:nvSpPr>
        <p:spPr>
          <a:xfrm>
            <a:off x="457200" y="1600200"/>
            <a:ext cx="8229600" cy="4813300"/>
          </a:xfrm>
        </p:spPr>
        <p:txBody>
          <a:bodyPr>
            <a:normAutofit/>
          </a:bodyPr>
          <a:lstStyle/>
          <a:p>
            <a:r>
              <a:rPr lang="en-US" dirty="0" err="1" smtClean="0"/>
              <a:t>Realisation</a:t>
            </a:r>
            <a:r>
              <a:rPr lang="en-US" dirty="0" smtClean="0"/>
              <a:t> that </a:t>
            </a:r>
            <a:r>
              <a:rPr lang="en-US" dirty="0" err="1" smtClean="0"/>
              <a:t>behavioural</a:t>
            </a:r>
            <a:r>
              <a:rPr lang="en-US" dirty="0" smtClean="0"/>
              <a:t> economics maybe had something to contribute, we </a:t>
            </a:r>
            <a:r>
              <a:rPr lang="en-US" dirty="0" err="1" smtClean="0"/>
              <a:t>organised</a:t>
            </a:r>
            <a:r>
              <a:rPr lang="en-US" dirty="0" smtClean="0"/>
              <a:t> the first Workshop on Security and Human Behavior at MIT in 2008</a:t>
            </a:r>
          </a:p>
          <a:p>
            <a:r>
              <a:rPr lang="en-US" dirty="0" smtClean="0"/>
              <a:t>Invitees: half security engineers, half psychologists, anthropologists, philosophers</a:t>
            </a:r>
          </a:p>
          <a:p>
            <a:r>
              <a:rPr lang="en-US" dirty="0" smtClean="0"/>
              <a:t>Why do people worry too much about terrorism, and not enough about computer security?</a:t>
            </a:r>
            <a:endParaRPr lang="en-US" dirty="0"/>
          </a:p>
        </p:txBody>
      </p:sp>
    </p:spTree>
    <p:extLst>
      <p:ext uri="{BB962C8B-B14F-4D97-AF65-F5344CB8AC3E}">
        <p14:creationId xmlns:p14="http://schemas.microsoft.com/office/powerpoint/2010/main" val="6394227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Nick Humphrey’s analysis</a:t>
            </a:r>
            <a:endParaRPr lang="en-US" dirty="0"/>
          </a:p>
        </p:txBody>
      </p:sp>
      <p:sp>
        <p:nvSpPr>
          <p:cNvPr id="3" name="Content Placeholder 2"/>
          <p:cNvSpPr>
            <a:spLocks noGrp="1"/>
          </p:cNvSpPr>
          <p:nvPr>
            <p:ph idx="1"/>
          </p:nvPr>
        </p:nvSpPr>
        <p:spPr>
          <a:xfrm>
            <a:off x="457200" y="1417638"/>
            <a:ext cx="8229600" cy="4953529"/>
          </a:xfrm>
        </p:spPr>
        <p:txBody>
          <a:bodyPr>
            <a:normAutofit/>
          </a:bodyPr>
          <a:lstStyle/>
          <a:p>
            <a:r>
              <a:rPr lang="en-US" dirty="0" smtClean="0"/>
              <a:t>It would be easy to make people more relaxed about flying. Just hide the gun-toting cops and have lots of pastel </a:t>
            </a:r>
            <a:r>
              <a:rPr lang="en-US" dirty="0" err="1" smtClean="0"/>
              <a:t>colours</a:t>
            </a:r>
            <a:r>
              <a:rPr lang="en-US" dirty="0" smtClean="0"/>
              <a:t>, nice sofas, soothing music</a:t>
            </a:r>
            <a:r>
              <a:rPr lang="mr-IN" dirty="0" smtClean="0"/>
              <a:t>…</a:t>
            </a:r>
            <a:endParaRPr lang="en-GB" dirty="0" smtClean="0"/>
          </a:p>
          <a:p>
            <a:r>
              <a:rPr lang="en-GB" dirty="0" smtClean="0"/>
              <a:t>It would also be easy to make people worry more about their computers. Just force everyone to use a Jaws screensaver</a:t>
            </a:r>
            <a:r>
              <a:rPr lang="mr-IN" dirty="0" smtClean="0"/>
              <a:t>…</a:t>
            </a:r>
            <a:endParaRPr lang="en-GB" dirty="0" smtClean="0"/>
          </a:p>
          <a:p>
            <a:r>
              <a:rPr lang="en-GB" dirty="0" smtClean="0"/>
              <a:t>But governments won’t allow the first and computer companies won’t allow the second</a:t>
            </a:r>
            <a:endParaRPr lang="en-US" dirty="0"/>
          </a:p>
        </p:txBody>
      </p:sp>
    </p:spTree>
    <p:extLst>
      <p:ext uri="{BB962C8B-B14F-4D97-AF65-F5344CB8AC3E}">
        <p14:creationId xmlns:p14="http://schemas.microsoft.com/office/powerpoint/2010/main" val="312380064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flaw in many risk studies</a:t>
            </a:r>
            <a:endParaRPr lang="en-US" dirty="0"/>
          </a:p>
        </p:txBody>
      </p:sp>
      <p:sp>
        <p:nvSpPr>
          <p:cNvPr id="3" name="Content Placeholder 2"/>
          <p:cNvSpPr>
            <a:spLocks noGrp="1"/>
          </p:cNvSpPr>
          <p:nvPr>
            <p:ph idx="1"/>
          </p:nvPr>
        </p:nvSpPr>
        <p:spPr/>
        <p:txBody>
          <a:bodyPr/>
          <a:lstStyle/>
          <a:p>
            <a:r>
              <a:rPr lang="en-US" dirty="0" smtClean="0"/>
              <a:t>Most risk studies overlook the adversaries!</a:t>
            </a:r>
          </a:p>
          <a:p>
            <a:r>
              <a:rPr lang="en-US" dirty="0" smtClean="0"/>
              <a:t>Health: British Sugar, Imperial Tobacco</a:t>
            </a:r>
            <a:r>
              <a:rPr lang="mr-IN" dirty="0" smtClean="0"/>
              <a:t>…</a:t>
            </a:r>
            <a:endParaRPr lang="en-GB" dirty="0" smtClean="0"/>
          </a:p>
          <a:p>
            <a:r>
              <a:rPr lang="en-US" dirty="0" smtClean="0"/>
              <a:t>Computer security: not just the </a:t>
            </a:r>
            <a:r>
              <a:rPr lang="en-US" dirty="0" err="1" smtClean="0"/>
              <a:t>Rustock</a:t>
            </a:r>
            <a:r>
              <a:rPr lang="en-US" dirty="0" smtClean="0"/>
              <a:t> gang but Microsoft, Apple, Google</a:t>
            </a:r>
            <a:r>
              <a:rPr lang="mr-IN" dirty="0" smtClean="0"/>
              <a:t>…</a:t>
            </a:r>
            <a:r>
              <a:rPr lang="en-GB" dirty="0" smtClean="0"/>
              <a:t> who want you to not worry</a:t>
            </a:r>
          </a:p>
          <a:p>
            <a:r>
              <a:rPr lang="en-GB" dirty="0" smtClean="0"/>
              <a:t>Terrorism: not just </a:t>
            </a:r>
            <a:r>
              <a:rPr lang="en-GB" dirty="0" err="1" smtClean="0"/>
              <a:t>Daesh</a:t>
            </a:r>
            <a:r>
              <a:rPr lang="en-GB" dirty="0" smtClean="0"/>
              <a:t> but the agencies, ministers, the media</a:t>
            </a:r>
            <a:r>
              <a:rPr lang="mr-IN" dirty="0" smtClean="0"/>
              <a:t>…</a:t>
            </a:r>
            <a:r>
              <a:rPr lang="en-GB" dirty="0" smtClean="0"/>
              <a:t> who want you to worry as much as possible</a:t>
            </a:r>
            <a:endParaRPr lang="en-US" dirty="0" smtClean="0"/>
          </a:p>
          <a:p>
            <a:endParaRPr lang="en-US" dirty="0"/>
          </a:p>
        </p:txBody>
      </p:sp>
    </p:spTree>
    <p:extLst>
      <p:ext uri="{BB962C8B-B14F-4D97-AF65-F5344CB8AC3E}">
        <p14:creationId xmlns:p14="http://schemas.microsoft.com/office/powerpoint/2010/main" val="11529583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Murphy and Satan are different</a:t>
            </a:r>
            <a:endParaRPr lang="en-US" dirty="0"/>
          </a:p>
        </p:txBody>
      </p:sp>
      <p:sp>
        <p:nvSpPr>
          <p:cNvPr id="3" name="Content Placeholder 2"/>
          <p:cNvSpPr>
            <a:spLocks noGrp="1"/>
          </p:cNvSpPr>
          <p:nvPr>
            <p:ph idx="1"/>
          </p:nvPr>
        </p:nvSpPr>
        <p:spPr>
          <a:xfrm>
            <a:off x="457200" y="1311545"/>
            <a:ext cx="8229600" cy="5039093"/>
          </a:xfrm>
        </p:spPr>
        <p:txBody>
          <a:bodyPr>
            <a:normAutofit lnSpcReduction="10000"/>
          </a:bodyPr>
          <a:lstStyle/>
          <a:p>
            <a:r>
              <a:rPr lang="en-US" dirty="0" smtClean="0"/>
              <a:t>In reliability engineering you worry about stuff that can go wrong with low probability, even one in a billion for widely used products</a:t>
            </a:r>
          </a:p>
          <a:p>
            <a:r>
              <a:rPr lang="en-US" dirty="0" smtClean="0"/>
              <a:t>In security engineering you worry about a one-in-a-billion case being </a:t>
            </a:r>
            <a:r>
              <a:rPr lang="en-US" dirty="0" err="1" smtClean="0"/>
              <a:t>publicised</a:t>
            </a:r>
            <a:r>
              <a:rPr lang="en-US" dirty="0" smtClean="0"/>
              <a:t> and then used as a loophole by everybody</a:t>
            </a:r>
          </a:p>
          <a:p>
            <a:r>
              <a:rPr lang="en-US" dirty="0" smtClean="0"/>
              <a:t>The odds shorten dramatically!</a:t>
            </a:r>
          </a:p>
          <a:p>
            <a:r>
              <a:rPr lang="en-US" dirty="0" smtClean="0"/>
              <a:t>A growing challenge for cars, medical devices </a:t>
            </a:r>
            <a:r>
              <a:rPr lang="mr-IN" dirty="0" smtClean="0"/>
              <a:t>…</a:t>
            </a:r>
            <a:endParaRPr lang="en-GB" dirty="0" smtClean="0"/>
          </a:p>
          <a:p>
            <a:r>
              <a:rPr lang="en-GB" dirty="0" smtClean="0"/>
              <a:t>What can we do?</a:t>
            </a:r>
            <a:endParaRPr lang="en-US" dirty="0"/>
          </a:p>
        </p:txBody>
      </p:sp>
    </p:spTree>
    <p:extLst>
      <p:ext uri="{BB962C8B-B14F-4D97-AF65-F5344CB8AC3E}">
        <p14:creationId xmlns:p14="http://schemas.microsoft.com/office/powerpoint/2010/main" val="23488856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frameworks exist?</a:t>
            </a:r>
            <a:endParaRPr lang="en-US" dirty="0"/>
          </a:p>
        </p:txBody>
      </p:sp>
      <p:sp>
        <p:nvSpPr>
          <p:cNvPr id="3" name="Content Placeholder 2"/>
          <p:cNvSpPr>
            <a:spLocks noGrp="1"/>
          </p:cNvSpPr>
          <p:nvPr>
            <p:ph idx="1"/>
          </p:nvPr>
        </p:nvSpPr>
        <p:spPr>
          <a:xfrm>
            <a:off x="457200" y="1600200"/>
            <a:ext cx="8229600" cy="4888497"/>
          </a:xfrm>
        </p:spPr>
        <p:txBody>
          <a:bodyPr/>
          <a:lstStyle/>
          <a:p>
            <a:r>
              <a:rPr lang="en-US" dirty="0" smtClean="0"/>
              <a:t>Adversarial risk analysis (David Rios </a:t>
            </a:r>
            <a:r>
              <a:rPr lang="en-US" dirty="0" err="1" smtClean="0"/>
              <a:t>Insua</a:t>
            </a:r>
            <a:r>
              <a:rPr lang="en-US" dirty="0" smtClean="0"/>
              <a:t>) looks at two-player </a:t>
            </a:r>
            <a:r>
              <a:rPr lang="en-US" dirty="0" err="1" smtClean="0"/>
              <a:t>multiround</a:t>
            </a:r>
            <a:r>
              <a:rPr lang="en-US" dirty="0" smtClean="0"/>
              <a:t> games e.g. Spanish fishermen / Somali pirates</a:t>
            </a:r>
          </a:p>
          <a:p>
            <a:r>
              <a:rPr lang="en-US" dirty="0" smtClean="0"/>
              <a:t>Terrorism studies (John Mueller et al)</a:t>
            </a:r>
          </a:p>
          <a:p>
            <a:r>
              <a:rPr lang="en-US" dirty="0" err="1" smtClean="0"/>
              <a:t>Behavioural</a:t>
            </a:r>
            <a:r>
              <a:rPr lang="en-US" dirty="0" smtClean="0"/>
              <a:t> economics, e.g.  of privacy (Alessandro </a:t>
            </a:r>
            <a:r>
              <a:rPr lang="en-US" dirty="0" err="1" smtClean="0"/>
              <a:t>Acquisti</a:t>
            </a:r>
            <a:r>
              <a:rPr lang="en-US" dirty="0" smtClean="0"/>
              <a:t> et al)</a:t>
            </a:r>
          </a:p>
          <a:p>
            <a:r>
              <a:rPr lang="en-US" dirty="0" smtClean="0"/>
              <a:t>Criminologists looking at cybercrime in various ways, e.g. pathways into crime</a:t>
            </a:r>
          </a:p>
          <a:p>
            <a:r>
              <a:rPr lang="en-US" dirty="0" smtClean="0"/>
              <a:t>What else?</a:t>
            </a:r>
          </a:p>
          <a:p>
            <a:endParaRPr lang="en-US" dirty="0" smtClean="0"/>
          </a:p>
          <a:p>
            <a:endParaRPr lang="en-US" dirty="0"/>
          </a:p>
        </p:txBody>
      </p:sp>
    </p:spTree>
    <p:extLst>
      <p:ext uri="{BB962C8B-B14F-4D97-AF65-F5344CB8AC3E}">
        <p14:creationId xmlns:p14="http://schemas.microsoft.com/office/powerpoint/2010/main" val="5124858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case  in UK</a:t>
            </a:r>
            <a:endParaRPr lang="en-US" dirty="0"/>
          </a:p>
        </p:txBody>
      </p:sp>
      <p:sp>
        <p:nvSpPr>
          <p:cNvPr id="3" name="Content Placeholder 2"/>
          <p:cNvSpPr>
            <a:spLocks noGrp="1"/>
          </p:cNvSpPr>
          <p:nvPr>
            <p:ph idx="1"/>
          </p:nvPr>
        </p:nvSpPr>
        <p:spPr>
          <a:xfrm>
            <a:off x="457200" y="1417638"/>
            <a:ext cx="8229600" cy="4708525"/>
          </a:xfrm>
        </p:spPr>
        <p:txBody>
          <a:bodyPr>
            <a:normAutofit/>
          </a:bodyPr>
          <a:lstStyle/>
          <a:p>
            <a:r>
              <a:rPr lang="en-US" dirty="0" err="1" smtClean="0"/>
              <a:t>Wannacry</a:t>
            </a:r>
            <a:r>
              <a:rPr lang="en-US" dirty="0" smtClean="0"/>
              <a:t> infected unpatched Vista machines in 5% of UK hospitals where SMB open</a:t>
            </a:r>
          </a:p>
          <a:p>
            <a:r>
              <a:rPr lang="en-US" dirty="0" smtClean="0"/>
              <a:t>Reactions</a:t>
            </a:r>
          </a:p>
          <a:p>
            <a:pPr lvl="1"/>
            <a:r>
              <a:rPr lang="en-US" dirty="0" smtClean="0"/>
              <a:t>NHS: Microsoft’s fault for charging for XP patches</a:t>
            </a:r>
          </a:p>
          <a:p>
            <a:pPr lvl="1"/>
            <a:r>
              <a:rPr lang="en-US" dirty="0" smtClean="0"/>
              <a:t>Microsoft: NSA’s fault for not telling us of the </a:t>
            </a:r>
            <a:r>
              <a:rPr lang="en-US" dirty="0" err="1" smtClean="0"/>
              <a:t>vuln</a:t>
            </a:r>
            <a:endParaRPr lang="en-US" dirty="0" smtClean="0"/>
          </a:p>
          <a:p>
            <a:pPr lvl="1"/>
            <a:r>
              <a:rPr lang="en-US" dirty="0" smtClean="0"/>
              <a:t>GCHQ: not our fault for developing </a:t>
            </a:r>
            <a:r>
              <a:rPr lang="en-US" dirty="0" err="1"/>
              <a:t>c</a:t>
            </a:r>
            <a:r>
              <a:rPr lang="en-US" dirty="0" err="1" smtClean="0"/>
              <a:t>yberweapons</a:t>
            </a:r>
            <a:r>
              <a:rPr lang="en-US" dirty="0" smtClean="0"/>
              <a:t>; everybody does that; but give us money to protect .</a:t>
            </a:r>
            <a:r>
              <a:rPr lang="en-US" dirty="0" err="1" smtClean="0"/>
              <a:t>uk</a:t>
            </a:r>
            <a:r>
              <a:rPr lang="en-US" dirty="0" smtClean="0"/>
              <a:t> from clever evil gangs</a:t>
            </a:r>
          </a:p>
          <a:p>
            <a:pPr lvl="1"/>
            <a:r>
              <a:rPr lang="en-US" dirty="0" smtClean="0"/>
              <a:t>Us: looks like a 14-year-old did it</a:t>
            </a:r>
            <a:r>
              <a:rPr lang="mr-IN" dirty="0" smtClean="0"/>
              <a:t>…</a:t>
            </a:r>
            <a:endParaRPr lang="en-US" dirty="0" smtClean="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5619898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people think about this?</a:t>
            </a:r>
            <a:endParaRPr lang="en-US" dirty="0"/>
          </a:p>
        </p:txBody>
      </p:sp>
      <p:sp>
        <p:nvSpPr>
          <p:cNvPr id="3" name="Content Placeholder 2"/>
          <p:cNvSpPr>
            <a:spLocks noGrp="1"/>
          </p:cNvSpPr>
          <p:nvPr>
            <p:ph idx="1"/>
          </p:nvPr>
        </p:nvSpPr>
        <p:spPr/>
        <p:txBody>
          <a:bodyPr/>
          <a:lstStyle/>
          <a:p>
            <a:r>
              <a:rPr lang="en-US" dirty="0" smtClean="0"/>
              <a:t>Case study: browser warnings</a:t>
            </a:r>
          </a:p>
          <a:p>
            <a:r>
              <a:rPr lang="en-US" dirty="0" smtClean="0"/>
              <a:t>Your browser warns you if you’re about to go to a site with an expired certificate (who cares?) or a site containing malware (when you should care very much!)</a:t>
            </a:r>
          </a:p>
          <a:p>
            <a:r>
              <a:rPr lang="en-US" dirty="0" smtClean="0"/>
              <a:t>Most people ignore warnings even when they shouldn’t</a:t>
            </a:r>
          </a:p>
          <a:p>
            <a:r>
              <a:rPr lang="en-US" dirty="0" smtClean="0"/>
              <a:t>Google: what can people do about this?</a:t>
            </a:r>
            <a:endParaRPr lang="en-US" dirty="0"/>
          </a:p>
        </p:txBody>
      </p:sp>
    </p:spTree>
    <p:extLst>
      <p:ext uri="{BB962C8B-B14F-4D97-AF65-F5344CB8AC3E}">
        <p14:creationId xmlns:p14="http://schemas.microsoft.com/office/powerpoint/2010/main" val="148822201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3924</TotalTime>
  <Words>949</Words>
  <Application>Microsoft Macintosh PowerPoint</Application>
  <PresentationFormat>On-screen Show (4:3)</PresentationFormat>
  <Paragraphs>83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Camouflage or scary monsters: deceiving others about risk</vt:lpstr>
      <vt:lpstr>Security psychology</vt:lpstr>
      <vt:lpstr>Security psychology (2)</vt:lpstr>
      <vt:lpstr>Nick Humphrey’s analysis</vt:lpstr>
      <vt:lpstr>The flaw in many risk studies</vt:lpstr>
      <vt:lpstr>Murphy and Satan are different</vt:lpstr>
      <vt:lpstr>What frameworks exist?</vt:lpstr>
      <vt:lpstr>Recent case  in UK</vt:lpstr>
      <vt:lpstr>How do people think about this?</vt:lpstr>
      <vt:lpstr>Browser warnings </vt:lpstr>
      <vt:lpstr>Browser warnings (2)</vt:lpstr>
      <vt:lpstr>Browser warnings (results)</vt:lpstr>
      <vt:lpstr>Which warning do you follow?</vt:lpstr>
      <vt:lpstr>Is this effect adversarial?</vt:lpstr>
      <vt:lpstr>More research needed!</vt:lpstr>
      <vt:lpstr>A final thought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Camouflage or scary monsters: deceiving others about risk</dc:title>
  <dc:creator>Office  User</dc:creator>
  <cp:lastModifiedBy>Office  User</cp:lastModifiedBy>
  <cp:revision>14</cp:revision>
  <dcterms:created xsi:type="dcterms:W3CDTF">2017-06-11T19:30:43Z</dcterms:created>
  <dcterms:modified xsi:type="dcterms:W3CDTF">2017-06-14T12:54:46Z</dcterms:modified>
</cp:coreProperties>
</file>