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6" r:id="rId10"/>
    <p:sldId id="267" r:id="rId11"/>
    <p:sldId id="268" r:id="rId12"/>
    <p:sldId id="265" r:id="rId13"/>
    <p:sldId id="269" r:id="rId14"/>
    <p:sldId id="258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1" d="100"/>
          <a:sy n="81" d="100"/>
        </p:scale>
        <p:origin x="-32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handoutMaster" Target="handoutMasters/handoutMaster1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88DED3-5AFE-5545-A8CC-3E57E4FA5F04}" type="datetimeFigureOut">
              <a:rPr lang="en-US" smtClean="0"/>
              <a:t>19/03/19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AF880F-A5F9-1845-947D-17129AA758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2595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AE0E4A-2810-A746-B072-CF17184A2AF7}" type="datetimeFigureOut">
              <a:rPr lang="en-US" smtClean="0"/>
              <a:t>19/03/19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21D577-0B39-9B4B-8231-99C3F080BE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61829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19/03/19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Bhalisa, Cambridge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801CA-A52A-6E4F-BB90-4FAE039174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847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19/03/19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Bhalisa, Cambridge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801CA-A52A-6E4F-BB90-4FAE039174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769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19/03/19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Bhalisa, Cambridge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801CA-A52A-6E4F-BB90-4FAE039174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197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19/03/19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Bhalisa, Cambridge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801CA-A52A-6E4F-BB90-4FAE039174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694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19/03/19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Bhalisa, Cambridge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801CA-A52A-6E4F-BB90-4FAE039174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169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19/03/19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Bhalisa, Cambridge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801CA-A52A-6E4F-BB90-4FAE039174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937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19/03/19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Bhalisa, Cambridge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801CA-A52A-6E4F-BB90-4FAE039174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40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19/03/19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Bhalisa, Cambridge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801CA-A52A-6E4F-BB90-4FAE039174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055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19/03/19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Bhalisa, Cambridge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801CA-A52A-6E4F-BB90-4FAE039174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636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19/03/19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Bhalisa, Cambridge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801CA-A52A-6E4F-BB90-4FAE039174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661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19/03/19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Bhalisa, Cambridge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801CA-A52A-6E4F-BB90-4FAE039174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555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smtClean="0"/>
              <a:t>19/03/19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Bhalisa, Cambridge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4801CA-A52A-6E4F-BB90-4FAE039174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281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What's in a name? The changing nature of identity, online and off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Ross Anderson</a:t>
            </a:r>
          </a:p>
          <a:p>
            <a:r>
              <a:rPr lang="en-US" dirty="0" smtClean="0"/>
              <a:t>Cambridge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75841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Practical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85362"/>
          </a:xfrm>
        </p:spPr>
        <p:txBody>
          <a:bodyPr/>
          <a:lstStyle/>
          <a:p>
            <a:r>
              <a:rPr lang="en-US" dirty="0" smtClean="0"/>
              <a:t>‘The Jim Bell standing in front of me is the Aaron James Bell who deposited $10,000 with us three years ago’</a:t>
            </a:r>
          </a:p>
          <a:p>
            <a:r>
              <a:rPr lang="en-US" dirty="0" smtClean="0"/>
              <a:t>‘The Aaron Bell who owns bank account no. 12345678 has US passport 98765432’</a:t>
            </a:r>
          </a:p>
          <a:p>
            <a:r>
              <a:rPr lang="en-US" dirty="0" smtClean="0"/>
              <a:t>‘US passport file 98765432 is founded on the birth certificate of Aaron James Bell in the New York register for 3/4/56’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19/03/19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Bhalisa, Cambridge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4618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Practical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85362"/>
          </a:xfrm>
        </p:spPr>
        <p:txBody>
          <a:bodyPr/>
          <a:lstStyle/>
          <a:p>
            <a:r>
              <a:rPr lang="en-US" dirty="0" smtClean="0"/>
              <a:t>‘The Jim Bell standing in front of me is the Aaron James Bell who deposited $10,000 with us three years ago’</a:t>
            </a:r>
          </a:p>
          <a:p>
            <a:r>
              <a:rPr lang="en-US" dirty="0" smtClean="0"/>
              <a:t>‘The Aaron Bell who owns bank account no. 12345678 has US passport 98765432’</a:t>
            </a:r>
          </a:p>
          <a:p>
            <a:r>
              <a:rPr lang="en-US" dirty="0" smtClean="0"/>
              <a:t>‘US passport file 98765432 is founded on the birth certificate of Aaron James Bell in the New York register for 3/4/56’</a:t>
            </a:r>
          </a:p>
          <a:p>
            <a:r>
              <a:rPr lang="en-US" dirty="0" smtClean="0"/>
              <a:t>‘Aaron Bell is now Alice Bell’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19/03/19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Bhalisa, Cambridge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4334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what do we trust?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 you trust passports issued by others?</a:t>
            </a:r>
          </a:p>
          <a:p>
            <a:pPr lvl="1"/>
            <a:r>
              <a:rPr lang="en-US" dirty="0" smtClean="0"/>
              <a:t>UAE iris scanners</a:t>
            </a:r>
          </a:p>
          <a:p>
            <a:pPr lvl="1"/>
            <a:r>
              <a:rPr lang="en-US" dirty="0" smtClean="0"/>
              <a:t>British biometric visas</a:t>
            </a:r>
          </a:p>
          <a:p>
            <a:r>
              <a:rPr lang="en-US" dirty="0" smtClean="0"/>
              <a:t>Do you even trust the passports you issued yourself?</a:t>
            </a:r>
          </a:p>
          <a:p>
            <a:pPr lvl="1"/>
            <a:r>
              <a:rPr lang="en-US" dirty="0" smtClean="0"/>
              <a:t>Fingerprint scans in US-VISIT and elsewhere</a:t>
            </a:r>
          </a:p>
          <a:p>
            <a:r>
              <a:rPr lang="en-US" dirty="0" smtClean="0"/>
              <a:t>Is there anything can we trust more?</a:t>
            </a:r>
          </a:p>
          <a:p>
            <a:pPr lvl="1"/>
            <a:r>
              <a:rPr lang="en-US" dirty="0" smtClean="0"/>
              <a:t>Your email and social media accounts?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19/03/19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Bhalisa, Cambridge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8566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Implications for scholars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 </a:t>
            </a:r>
            <a:r>
              <a:rPr lang="en-US" dirty="0" err="1" smtClean="0"/>
              <a:t>Aadhar</a:t>
            </a:r>
            <a:r>
              <a:rPr lang="en-US" dirty="0" smtClean="0"/>
              <a:t> about citizenship, or </a:t>
            </a:r>
            <a:r>
              <a:rPr lang="en-US" dirty="0" err="1" smtClean="0"/>
              <a:t>deduplication</a:t>
            </a:r>
            <a:r>
              <a:rPr lang="en-US" dirty="0" smtClean="0"/>
              <a:t>?</a:t>
            </a:r>
          </a:p>
          <a:p>
            <a:r>
              <a:rPr lang="en-US" dirty="0" smtClean="0"/>
              <a:t>Can we take a systems view of thickets of documents and their dependencies?</a:t>
            </a:r>
          </a:p>
          <a:p>
            <a:r>
              <a:rPr lang="en-US" dirty="0" smtClean="0"/>
              <a:t>When is ‘thin’ ID OK (passport #) and when do you need it ‘thick’ (with finance, social </a:t>
            </a:r>
            <a:r>
              <a:rPr lang="en-US" dirty="0" err="1" smtClean="0"/>
              <a:t>etc</a:t>
            </a:r>
            <a:r>
              <a:rPr lang="en-US" dirty="0" smtClean="0"/>
              <a:t>)?</a:t>
            </a:r>
          </a:p>
          <a:p>
            <a:r>
              <a:rPr lang="en-US" dirty="0" smtClean="0"/>
              <a:t>What does each app actually need?</a:t>
            </a:r>
          </a:p>
          <a:p>
            <a:r>
              <a:rPr lang="en-US" dirty="0" smtClean="0"/>
              <a:t>What can we learn from failures (such as the UK ‘Verify’ service and the earlier ID card)?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19/03/19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Bhalisa, Cambridge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7082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 and Cybercrime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Cybercrime is now half of all crime in Europe / USA, by volume or by value</a:t>
            </a:r>
          </a:p>
          <a:p>
            <a:r>
              <a:rPr lang="en-GB" dirty="0" smtClean="0"/>
              <a:t>Cybercrime budget less than 1% of the total</a:t>
            </a:r>
          </a:p>
          <a:p>
            <a:r>
              <a:rPr lang="en-US" dirty="0" smtClean="0"/>
              <a:t>Talk about ID cutting cybercrime:  EU E-signature directive; ID cards with certs; </a:t>
            </a:r>
            <a:r>
              <a:rPr lang="mr-IN" dirty="0" smtClean="0"/>
              <a:t>…</a:t>
            </a:r>
            <a:endParaRPr lang="en-US" dirty="0"/>
          </a:p>
          <a:p>
            <a:r>
              <a:rPr lang="en-US" dirty="0" smtClean="0"/>
              <a:t>Like talk of ‘user education’, it’s just evasion</a:t>
            </a:r>
          </a:p>
          <a:p>
            <a:r>
              <a:rPr lang="en-GB" dirty="0" smtClean="0"/>
              <a:t>The real problem is impunity!</a:t>
            </a:r>
          </a:p>
          <a:p>
            <a:r>
              <a:rPr lang="en-GB" dirty="0" smtClean="0"/>
              <a:t>What’s the real problem in LDCs?</a:t>
            </a:r>
            <a:endParaRPr lang="en-GB" dirty="0" smtClean="0"/>
          </a:p>
          <a:p>
            <a:pPr marL="0" indent="0">
              <a:buNone/>
            </a:pPr>
            <a:endParaRPr lang="en-GB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19/03/19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Bhalisa, Cambridge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863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And finally </a:t>
            </a:r>
            <a:r>
              <a:rPr lang="mr-IN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used to think that there were common-law countries like the UK and the USA with no ID, and countries conquered by Napoleon or Stalin where everyone had to carry ID cards</a:t>
            </a:r>
          </a:p>
          <a:p>
            <a:r>
              <a:rPr lang="en-US" dirty="0" smtClean="0"/>
              <a:t>But the British Empire also imposed ID on colonial subjects</a:t>
            </a:r>
            <a:r>
              <a:rPr lang="mr-IN" dirty="0" smtClean="0"/>
              <a:t>…</a:t>
            </a:r>
            <a:endParaRPr lang="en-GB" dirty="0" smtClean="0"/>
          </a:p>
          <a:p>
            <a:r>
              <a:rPr lang="en-GB" dirty="0" smtClean="0"/>
              <a:t>So maybe the distinction is between those who were conquered, and those who weren’t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19/03/19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Bhalisa, Cambridge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9535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US" dirty="0" smtClean="0">
              <a:cs typeface="+mj-cs"/>
            </a:endParaRP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  <a:defRPr/>
            </a:pPr>
            <a:endParaRPr lang="en-US" dirty="0" smtClean="0">
              <a:cs typeface="+mn-cs"/>
            </a:endParaRPr>
          </a:p>
        </p:txBody>
      </p:sp>
      <p:pic>
        <p:nvPicPr>
          <p:cNvPr id="54276" name="Picture 4" descr="book2coverlarge.jpg                                            0007555AMacintosh HD                   C05C98D8: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0"/>
            <a:ext cx="6019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Bhalisa, Cambridge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19/03/19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5736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UK ID card project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After 9/11 Blair had to ‘do something’</a:t>
            </a:r>
          </a:p>
          <a:p>
            <a:r>
              <a:rPr lang="en-US" dirty="0" err="1" smtClean="0"/>
              <a:t>Labour</a:t>
            </a:r>
            <a:r>
              <a:rPr lang="en-US" dirty="0" smtClean="0"/>
              <a:t> spent from 2001–2010 threatening to issue us with ID cards (after escrowed certs :-)</a:t>
            </a:r>
          </a:p>
          <a:p>
            <a:r>
              <a:rPr lang="en-US" dirty="0" smtClean="0"/>
              <a:t>Claim: 40-odd different identifiers for citizens in government systems (</a:t>
            </a:r>
            <a:r>
              <a:rPr lang="en-US" dirty="0"/>
              <a:t>n</a:t>
            </a:r>
            <a:r>
              <a:rPr lang="en-US" dirty="0" smtClean="0"/>
              <a:t>ational insurance, tax, driving license, NHS, </a:t>
            </a:r>
            <a:r>
              <a:rPr lang="mr-IN" dirty="0" smtClean="0"/>
              <a:t>…</a:t>
            </a:r>
            <a:r>
              <a:rPr lang="en-GB" dirty="0" smtClean="0"/>
              <a:t>)</a:t>
            </a:r>
          </a:p>
          <a:p>
            <a:r>
              <a:rPr lang="en-GB" dirty="0" smtClean="0"/>
              <a:t>Everything seems better in Iceland</a:t>
            </a:r>
          </a:p>
          <a:p>
            <a:r>
              <a:rPr lang="en-GB" dirty="0" smtClean="0"/>
              <a:t>If this were true they’d just have done it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19/03/19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Bhalisa, Cambridge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9645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limits of single identifiers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6968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Naming in distributed systems is something we know quite a lot about (</a:t>
            </a:r>
            <a:r>
              <a:rPr lang="en-US" dirty="0" err="1" smtClean="0"/>
              <a:t>ch</a:t>
            </a:r>
            <a:r>
              <a:rPr lang="en-US" dirty="0" smtClean="0"/>
              <a:t> 6, my book)</a:t>
            </a:r>
          </a:p>
          <a:p>
            <a:r>
              <a:rPr lang="en-US" dirty="0" err="1" smtClean="0"/>
              <a:t>Zooko’s</a:t>
            </a:r>
            <a:r>
              <a:rPr lang="en-US" dirty="0" smtClean="0"/>
              <a:t> triangle: human-readable, unique, </a:t>
            </a:r>
            <a:r>
              <a:rPr lang="en-US" dirty="0" err="1" smtClean="0"/>
              <a:t>decentralised</a:t>
            </a:r>
            <a:r>
              <a:rPr lang="en-US" dirty="0" smtClean="0"/>
              <a:t> – choose any two!</a:t>
            </a:r>
          </a:p>
          <a:p>
            <a:r>
              <a:rPr lang="en-US" dirty="0" smtClean="0"/>
              <a:t>Real names: human-readable, </a:t>
            </a:r>
            <a:r>
              <a:rPr lang="en-US" dirty="0" err="1" smtClean="0"/>
              <a:t>decentralised</a:t>
            </a:r>
            <a:endParaRPr lang="en-US" dirty="0" smtClean="0"/>
          </a:p>
          <a:p>
            <a:r>
              <a:rPr lang="en-US" dirty="0" smtClean="0"/>
              <a:t>Facebook: human-readable, unique</a:t>
            </a:r>
          </a:p>
          <a:p>
            <a:r>
              <a:rPr lang="en-US" dirty="0" smtClean="0"/>
              <a:t>Passport no: unique, ‘</a:t>
            </a:r>
            <a:r>
              <a:rPr lang="en-US" dirty="0" err="1" smtClean="0"/>
              <a:t>decentralised</a:t>
            </a:r>
            <a:r>
              <a:rPr lang="en-US" dirty="0" smtClean="0"/>
              <a:t>’</a:t>
            </a:r>
          </a:p>
          <a:p>
            <a:r>
              <a:rPr lang="en-US" dirty="0" smtClean="0"/>
              <a:t>PGP keys: unique, actually </a:t>
            </a:r>
            <a:r>
              <a:rPr lang="en-US" dirty="0" err="1" smtClean="0"/>
              <a:t>decentralised</a:t>
            </a:r>
            <a:endParaRPr lang="en-US" dirty="0" smtClean="0"/>
          </a:p>
          <a:p>
            <a:r>
              <a:rPr lang="en-US" dirty="0" smtClean="0"/>
              <a:t>Are there deeper principles we can use?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19/03/19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Bhalisa, Cambridge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4813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Needham’s naming principles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91282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i="1" dirty="0" smtClean="0"/>
              <a:t>The function of names is to facilitate sharing </a:t>
            </a:r>
            <a:r>
              <a:rPr lang="en-US" dirty="0" smtClean="0"/>
              <a:t>(transactions on an account, a reputation</a:t>
            </a:r>
            <a:r>
              <a:rPr lang="mr-IN" dirty="0" smtClean="0"/>
              <a:t>…</a:t>
            </a:r>
            <a:r>
              <a:rPr lang="en-GB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GB" i="1" dirty="0" smtClean="0"/>
              <a:t>The naming information may not be in one place, so resolving names brings the general problems of a distributed system </a:t>
            </a:r>
            <a:r>
              <a:rPr lang="en-GB" dirty="0" smtClean="0"/>
              <a:t>(DNS; using G / F to log on to a newspaper; linking bank accounts or user ids to phone numbers)</a:t>
            </a:r>
          </a:p>
          <a:p>
            <a:pPr marL="514350" indent="-514350">
              <a:buFont typeface="+mj-lt"/>
              <a:buAutoNum type="arabicPeriod"/>
            </a:pPr>
            <a:r>
              <a:rPr lang="en-GB" i="1" dirty="0" smtClean="0"/>
              <a:t>It’s bad to assume that only so many names will be needed </a:t>
            </a:r>
            <a:r>
              <a:rPr lang="en-GB" dirty="0" smtClean="0"/>
              <a:t>(IPv4, 13-digit PANs)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19/03/19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Bhalisa, Cambridge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4450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Needham’s naming principles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6584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en-US" i="1" dirty="0" smtClean="0"/>
              <a:t>Global names buy you less than you think </a:t>
            </a:r>
            <a:r>
              <a:rPr lang="en-US" dirty="0" smtClean="0"/>
              <a:t>(‘the owner of passport G567860 can administer this computer’)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i="1" dirty="0" smtClean="0"/>
              <a:t>Names imply commitments, so keep the scheme flexible enough to cope with administrative changes </a:t>
            </a:r>
            <a:r>
              <a:rPr lang="en-US" dirty="0" smtClean="0"/>
              <a:t>(UK/US government email linked email address to crypto key)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i="1" dirty="0" smtClean="0"/>
              <a:t>Names may double as access tickets, or capabilities</a:t>
            </a:r>
            <a:r>
              <a:rPr lang="en-US" dirty="0" smtClean="0"/>
              <a:t> (see paper on Norway’s ID #)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19/03/19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Bhalisa, Cambridge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7700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Needham’s naming principles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44242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7"/>
            </a:pPr>
            <a:r>
              <a:rPr lang="en-US" i="1" dirty="0" smtClean="0"/>
              <a:t>Things are much simpler if an incorrect name is obvious </a:t>
            </a:r>
            <a:r>
              <a:rPr lang="en-US" dirty="0" smtClean="0"/>
              <a:t>(certificates on modern chip cards)</a:t>
            </a:r>
          </a:p>
          <a:p>
            <a:pPr marL="514350" indent="-514350">
              <a:buFont typeface="+mj-lt"/>
              <a:buAutoNum type="arabicPeriod" startAt="7"/>
            </a:pPr>
            <a:r>
              <a:rPr lang="en-US" i="1" dirty="0" smtClean="0"/>
              <a:t>Consistency is hard, and is often fudged </a:t>
            </a:r>
            <a:r>
              <a:rPr lang="en-US" dirty="0" smtClean="0"/>
              <a:t>(Can you work with eventual consistency?)</a:t>
            </a:r>
          </a:p>
          <a:p>
            <a:pPr marL="514350" indent="-514350">
              <a:buFont typeface="+mj-lt"/>
              <a:buAutoNum type="arabicPeriod" startAt="7"/>
            </a:pPr>
            <a:r>
              <a:rPr lang="en-US" i="1" dirty="0" smtClean="0"/>
              <a:t>Don’t get too smart. Phone numbers are much more robust than computer addresses </a:t>
            </a:r>
            <a:r>
              <a:rPr lang="en-US" dirty="0" smtClean="0"/>
              <a:t>(so we use them in </a:t>
            </a:r>
            <a:r>
              <a:rPr lang="en-US" dirty="0" err="1" smtClean="0"/>
              <a:t>WhatsApp</a:t>
            </a:r>
            <a:r>
              <a:rPr lang="en-US" dirty="0" smtClean="0"/>
              <a:t>, Signal, </a:t>
            </a:r>
            <a:r>
              <a:rPr lang="mr-IN" dirty="0" smtClean="0"/>
              <a:t>…</a:t>
            </a:r>
            <a:r>
              <a:rPr lang="en-GB" dirty="0" smtClean="0"/>
              <a:t>)</a:t>
            </a:r>
          </a:p>
          <a:p>
            <a:pPr marL="514350" indent="-514350">
              <a:buFont typeface="+mj-lt"/>
              <a:buAutoNum type="arabicPeriod" startAt="7"/>
            </a:pPr>
            <a:r>
              <a:rPr lang="en-GB" i="1" dirty="0"/>
              <a:t>I</a:t>
            </a:r>
            <a:r>
              <a:rPr lang="en-GB" i="1" dirty="0" smtClean="0"/>
              <a:t>n general it’s a bad thing to bind early if you can avoid it </a:t>
            </a:r>
            <a:r>
              <a:rPr lang="en-GB" dirty="0" smtClean="0"/>
              <a:t>(link names with services – DNS)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19/03/19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Bhalisa, Cambridge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275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Practical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85362"/>
          </a:xfrm>
        </p:spPr>
        <p:txBody>
          <a:bodyPr/>
          <a:lstStyle/>
          <a:p>
            <a:r>
              <a:rPr lang="en-US" dirty="0" smtClean="0"/>
              <a:t>‘The Jim Bell standing in front of me is the Aaron James Bell who deposited $10,000 with us three years ago’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19/03/19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Bhalisa, Cambridge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275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Practical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85362"/>
          </a:xfrm>
        </p:spPr>
        <p:txBody>
          <a:bodyPr/>
          <a:lstStyle/>
          <a:p>
            <a:r>
              <a:rPr lang="en-US" dirty="0" smtClean="0"/>
              <a:t>‘The Jim Bell standing in front of me is the Aaron James Bell who deposited $10,000 with us three years ago’</a:t>
            </a:r>
          </a:p>
          <a:p>
            <a:r>
              <a:rPr lang="en-US" dirty="0" smtClean="0"/>
              <a:t>‘The Aaron Bell who owns bank account no. 12345678 has US passport 98765432’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19/03/19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Bhalisa, Cambridge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3159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4309</TotalTime>
  <Words>1005</Words>
  <Application>Microsoft Macintosh PowerPoint</Application>
  <PresentationFormat>On-screen Show (4:3)</PresentationFormat>
  <Paragraphs>97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What's in a name? The changing nature of identity, online and off</vt:lpstr>
      <vt:lpstr>PowerPoint Presentation</vt:lpstr>
      <vt:lpstr>The UK ID card project</vt:lpstr>
      <vt:lpstr>The limits of single identifiers</vt:lpstr>
      <vt:lpstr>Needham’s naming principles </vt:lpstr>
      <vt:lpstr>Needham’s naming principles </vt:lpstr>
      <vt:lpstr>Needham’s naming principles </vt:lpstr>
      <vt:lpstr>Practical examples</vt:lpstr>
      <vt:lpstr>Practical examples</vt:lpstr>
      <vt:lpstr>Practical examples</vt:lpstr>
      <vt:lpstr>Practical examples</vt:lpstr>
      <vt:lpstr>In what do we trust?</vt:lpstr>
      <vt:lpstr>Implications for scholars</vt:lpstr>
      <vt:lpstr>ID and Cybercrime</vt:lpstr>
      <vt:lpstr>And finally …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What's in a name? The changing nature of identity, online and off</dc:title>
  <dc:creator>Office  User</dc:creator>
  <cp:lastModifiedBy>Office  User</cp:lastModifiedBy>
  <cp:revision>15</cp:revision>
  <dcterms:created xsi:type="dcterms:W3CDTF">2019-03-16T10:01:34Z</dcterms:created>
  <dcterms:modified xsi:type="dcterms:W3CDTF">2019-03-19T09:50:47Z</dcterms:modified>
</cp:coreProperties>
</file>