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1" r:id="rId2"/>
    <p:sldId id="317" r:id="rId3"/>
    <p:sldId id="318" r:id="rId4"/>
    <p:sldId id="307" r:id="rId5"/>
    <p:sldId id="323" r:id="rId6"/>
    <p:sldId id="325" r:id="rId7"/>
    <p:sldId id="309" r:id="rId8"/>
    <p:sldId id="312" r:id="rId9"/>
    <p:sldId id="329" r:id="rId10"/>
    <p:sldId id="332" r:id="rId11"/>
    <p:sldId id="331" r:id="rId12"/>
    <p:sldId id="313" r:id="rId13"/>
    <p:sldId id="327" r:id="rId14"/>
    <p:sldId id="314" r:id="rId15"/>
    <p:sldId id="315" r:id="rId16"/>
    <p:sldId id="316" r:id="rId17"/>
    <p:sldId id="320" r:id="rId18"/>
    <p:sldId id="322" r:id="rId19"/>
    <p:sldId id="32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DCC"/>
    <a:srgbClr val="3D4990"/>
    <a:srgbClr val="A02337"/>
    <a:srgbClr val="FFFFFF"/>
    <a:srgbClr val="FF5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23AF5B-EA2E-4780-957F-AE753056AA6A}" v="2" dt="2023-07-17T07:06:22.0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441" autoAdjust="0"/>
  </p:normalViewPr>
  <p:slideViewPr>
    <p:cSldViewPr snapToGrid="0" showGuides="1">
      <p:cViewPr varScale="1">
        <p:scale>
          <a:sx n="82" d="100"/>
          <a:sy n="82" d="100"/>
        </p:scale>
        <p:origin x="1596" y="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003773-69A7-5F22-5BB0-6D54738C60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16F432-F48C-A075-CE36-84B2DBECA6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14955-8573-4136-8AED-F688A4727282}" type="datetimeFigureOut">
              <a:rPr lang="en-HK" smtClean="0"/>
              <a:t>9/9/2023</a:t>
            </a:fld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D912B-3258-8340-A0CF-68FD0F952E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02A9E-3FF4-BC4B-0994-EDC6B913BB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AD61E-E39D-4613-BF87-3B408169737C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278641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F2DA5-46A2-46D9-A060-23FCF8C0FFF4}" type="datetimeFigureOut">
              <a:rPr lang="en-HK" smtClean="0"/>
              <a:t>9/9/2023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00141-D1F8-4A72-8708-44033CA3D29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1702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F36D8-7988-4191-89DB-A8E6CD2A4D78}" type="slidenum">
              <a:rPr lang="en-HK" smtClean="0"/>
              <a:t>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27460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00141-D1F8-4A72-8708-44033CA3D298}" type="slidenum">
              <a:rPr lang="en-HK" smtClean="0"/>
              <a:t>10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22594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00141-D1F8-4A72-8708-44033CA3D298}" type="slidenum">
              <a:rPr lang="en-HK" smtClean="0"/>
              <a:t>11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64068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F36D8-7988-4191-89DB-A8E6CD2A4D78}" type="slidenum">
              <a:rPr lang="en-HK" smtClean="0"/>
              <a:t>12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25037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00141-D1F8-4A72-8708-44033CA3D298}" type="slidenum">
              <a:rPr lang="en-HK" smtClean="0"/>
              <a:t>13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72044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F36D8-7988-4191-89DB-A8E6CD2A4D78}" type="slidenum">
              <a:rPr lang="en-HK" smtClean="0"/>
              <a:t>14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53738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F36D8-7988-4191-89DB-A8E6CD2A4D78}" type="slidenum">
              <a:rPr lang="en-HK" smtClean="0"/>
              <a:t>15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63619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F36D8-7988-4191-89DB-A8E6CD2A4D78}" type="slidenum">
              <a:rPr lang="en-HK" smtClean="0"/>
              <a:t>16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61947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00141-D1F8-4A72-8708-44033CA3D298}" type="slidenum">
              <a:rPr lang="en-HK" smtClean="0"/>
              <a:t>17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36073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00141-D1F8-4A72-8708-44033CA3D298}" type="slidenum">
              <a:rPr lang="en-HK" smtClean="0"/>
              <a:t>18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2672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00141-D1F8-4A72-8708-44033CA3D298}" type="slidenum">
              <a:rPr lang="en-HK" smtClean="0"/>
              <a:t>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35021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00141-D1F8-4A72-8708-44033CA3D298}" type="slidenum">
              <a:rPr lang="en-HK" smtClean="0"/>
              <a:t>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90865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F36D8-7988-4191-89DB-A8E6CD2A4D78}" type="slidenum">
              <a:rPr lang="en-HK" smtClean="0"/>
              <a:t>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3945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F36D8-7988-4191-89DB-A8E6CD2A4D78}" type="slidenum">
              <a:rPr lang="en-HK" smtClean="0"/>
              <a:t>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44144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F36D8-7988-4191-89DB-A8E6CD2A4D78}" type="slidenum">
              <a:rPr lang="en-HK" smtClean="0"/>
              <a:t>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47494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00141-D1F8-4A72-8708-44033CA3D298}" type="slidenum">
              <a:rPr lang="en-HK" smtClean="0"/>
              <a:t>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5476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F36D8-7988-4191-89DB-A8E6CD2A4D78}" type="slidenum">
              <a:rPr lang="en-HK" smtClean="0"/>
              <a:t>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67153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F36D8-7988-4191-89DB-A8E6CD2A4D78}" type="slidenum">
              <a:rPr lang="en-HK" smtClean="0"/>
              <a:t>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5838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A781B-1443-16A9-4BA8-BA4C0E265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95F749-D2B3-DA65-AB85-ED91B38BC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3E507-8591-E20A-CF56-E787A941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D69B-0F02-4B71-BEF5-58F741B605DD}" type="datetimeFigureOut">
              <a:rPr lang="en-HK" smtClean="0"/>
              <a:t>9/9/2023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890AB-EEC1-1E9B-2210-8203B8F5C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1612E-24C2-FF03-9B12-345FC7D5F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D611-8D77-4417-878F-0F34B43FE96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5067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2DC1-A770-C68A-B99C-1707A42A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505301-E137-13C2-AE41-DEEE97F0E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D54E8-C6AE-7279-4F9B-4ED8836B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D69B-0F02-4B71-BEF5-58F741B605DD}" type="datetimeFigureOut">
              <a:rPr lang="en-HK" smtClean="0"/>
              <a:t>9/9/2023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B537D-D4FE-FD92-E179-EC0FE6FB4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97912-5FDC-6B15-760B-BDABF6B3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D611-8D77-4417-878F-0F34B43FE96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3458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7B3212-DA9D-8ACB-6C2B-6103E588D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8EF013-24D6-CC38-D604-8FCDA85D7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4ED34-47EC-8526-3530-EBA14E560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D69B-0F02-4B71-BEF5-58F741B605DD}" type="datetimeFigureOut">
              <a:rPr lang="en-HK" smtClean="0"/>
              <a:t>9/9/2023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396EE-ED7D-05F0-FCF4-040C61B2D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237D6-B6E3-A3FA-5B7B-14B8A74A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D611-8D77-4417-878F-0F34B43FE96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78352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1">
            <a:extLst>
              <a:ext uri="{FF2B5EF4-FFF2-40B4-BE49-F238E27FC236}">
                <a16:creationId xmlns:a16="http://schemas.microsoft.com/office/drawing/2014/main" id="{009F1DEA-4EBE-E51B-6D8A-0F8A1B279E93}"/>
              </a:ext>
            </a:extLst>
          </p:cNvPr>
          <p:cNvSpPr/>
          <p:nvPr userDrawn="1"/>
        </p:nvSpPr>
        <p:spPr>
          <a:xfrm>
            <a:off x="0" y="0"/>
            <a:ext cx="12192000" cy="834161"/>
          </a:xfrm>
          <a:prstGeom prst="rect">
            <a:avLst/>
          </a:prstGeom>
          <a:solidFill>
            <a:srgbClr val="A02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266700" algn="l"/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3AF9-C52C-3631-E87A-186FCD8C7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8" y="921438"/>
            <a:ext cx="11592464" cy="5015123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AA4CF-EB4E-750C-5F3E-D613900F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3789" y="6412691"/>
            <a:ext cx="1052423" cy="36512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lang="en-HK" sz="1400" kern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defRPr>
            </a:lvl1pPr>
          </a:lstStyle>
          <a:p>
            <a:fld id="{6CE58524-17AE-4E59-A708-2A0A4497105C}" type="slidenum">
              <a:rPr lang="en-HK" smtClean="0"/>
              <a:pPr/>
              <a:t>‹#›</a:t>
            </a:fld>
            <a:endParaRPr lang="en-HK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740BBDB3-7E36-234A-28C9-1B60792E5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834161"/>
          </a:xfrm>
        </p:spPr>
        <p:txBody>
          <a:bodyPr>
            <a:normAutofit/>
          </a:bodyPr>
          <a:lstStyle>
            <a:lvl1pPr marL="0" indent="266700" algn="l" defTabSz="914400" rtl="0" eaLnBrk="1" latinLnBrk="0" hangingPunct="1">
              <a:defRPr lang="en-HK" sz="3600" kern="1200" dirty="0">
                <a:solidFill>
                  <a:schemeClr val="lt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521165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DDBB5-5591-E18C-8E6C-87629F161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04954-5654-7CD9-082B-428CFC888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8BB74-D1B5-B3FD-10E4-94B894D7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D69B-0F02-4B71-BEF5-58F741B605DD}" type="datetimeFigureOut">
              <a:rPr lang="en-HK" smtClean="0"/>
              <a:t>9/9/2023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95929-7754-4A00-6D74-054F2770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E5BE5-7DC9-3623-92DF-7499272E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D611-8D77-4417-878F-0F34B43FE96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5259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1976-8ABB-9DE0-6E8F-104A90C2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C6056-20E3-F35E-3EFE-809B2C6A0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31B71-D0AE-5B1A-87BF-31EC0B2A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D69B-0F02-4B71-BEF5-58F741B605DD}" type="datetimeFigureOut">
              <a:rPr lang="en-HK" smtClean="0"/>
              <a:t>9/9/2023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E2E9-DBE2-223F-0DCE-84CE521DA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79B8C-BDA8-8835-BF95-76C5AC6C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D611-8D77-4417-878F-0F34B43FE96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991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470DC-B4A4-5AFD-7C99-7F3A1ED7F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9BC43-D0B2-54F1-9714-53FFA0BC5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16129-A6F8-CC2C-F7CB-869C3E852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67F89-A8AF-0331-640A-7DF7ECB07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D69B-0F02-4B71-BEF5-58F741B605DD}" type="datetimeFigureOut">
              <a:rPr lang="en-HK" smtClean="0"/>
              <a:t>9/9/2023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E80E5-68A1-24C9-C7BE-F68C10FD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5C244-AE36-A731-2C3E-B5D5AE34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D611-8D77-4417-878F-0F34B43FE96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3854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2B18E-DD89-4EF5-8EB1-E841845A2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85C7C-11E7-D2FC-84DA-C5FAA74AE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C81D9-3BE8-581C-B862-EA8ED8637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6A6B1-BAC3-1684-7707-9208BC5EC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4FD85-AE7B-1D06-C59A-72C4A6DDD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B37A89-531B-B299-2B7B-AA775216B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D69B-0F02-4B71-BEF5-58F741B605DD}" type="datetimeFigureOut">
              <a:rPr lang="en-HK" smtClean="0"/>
              <a:t>9/9/2023</a:t>
            </a:fld>
            <a:endParaRPr lang="en-H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C9597E-1C94-0644-3EC0-1B51E0585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A395D-22EA-605F-E753-04B721145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D611-8D77-4417-878F-0F34B43FE96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9706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A7DD-FD02-E381-ECE6-B29721724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BC12D-68C2-1A7F-81DB-7605E13D6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D69B-0F02-4B71-BEF5-58F741B605DD}" type="datetimeFigureOut">
              <a:rPr lang="en-HK" smtClean="0"/>
              <a:t>9/9/2023</a:t>
            </a:fld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6C5F4-6A60-0036-B8D1-9F905C950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D25DA-7449-532C-29FB-0C489CD1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D611-8D77-4417-878F-0F34B43FE96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9910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516B20-FFD7-0008-E3AB-C89EAD713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D69B-0F02-4B71-BEF5-58F741B605DD}" type="datetimeFigureOut">
              <a:rPr lang="en-HK" smtClean="0"/>
              <a:t>9/9/2023</a:t>
            </a:fld>
            <a:endParaRPr lang="en-H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80F352-DDCD-8C79-B9F9-6B76CCB40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37C65-9340-309B-5A95-A47C67604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D611-8D77-4417-878F-0F34B43FE96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3270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C1BCE-4E79-7F54-67A0-00D51F0CD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6E724-B025-07CF-676D-98133721B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C89E8-0ED1-5A87-95C1-F1B92D944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62D7D-A4A1-EF2C-BB5A-BC6FF8E94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D69B-0F02-4B71-BEF5-58F741B605DD}" type="datetimeFigureOut">
              <a:rPr lang="en-HK" smtClean="0"/>
              <a:t>9/9/2023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1E18F-B013-353B-F414-FB6CC85F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7DDA8-D2A8-91CE-3A57-D11DCA18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D611-8D77-4417-878F-0F34B43FE96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666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399F-0772-2A69-9FD2-C9313CCA4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55AEBB-7FA3-131D-2FBE-41489EBB42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9CFB4-CECC-84FF-4562-56D358B9D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0DC1E-51EF-B3DA-DC8E-7268954C6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D69B-0F02-4B71-BEF5-58F741B605DD}" type="datetimeFigureOut">
              <a:rPr lang="en-HK" smtClean="0"/>
              <a:t>9/9/2023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19B04-4838-69AA-93C2-62A2F150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6A0F5-EE1F-53E4-795E-F20D8992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D611-8D77-4417-878F-0F34B43FE96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4718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FFE69F-63D6-7178-FE4C-843D0674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40799-B363-5FB9-E4C0-E0F5D8DA6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3E5BE-9615-D393-7E9D-5341C7C4A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0D69B-0F02-4B71-BEF5-58F741B605DD}" type="datetimeFigureOut">
              <a:rPr lang="en-HK" smtClean="0"/>
              <a:t>9/9/2023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67977-52FB-F4A0-EA63-A670AC3D0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E11B2-329E-333B-3BAE-81540821E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FD611-8D77-4417-878F-0F34B43FE96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7428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3.em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39.emf"/><Relationship Id="rId5" Type="http://schemas.openxmlformats.org/officeDocument/2006/relationships/image" Target="../media/image35.sv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>
            <a:extLst>
              <a:ext uri="{FF2B5EF4-FFF2-40B4-BE49-F238E27FC236}">
                <a16:creationId xmlns:a16="http://schemas.microsoft.com/office/drawing/2014/main" id="{75E45AE4-23E6-616E-8D13-AF0905AF444F}"/>
              </a:ext>
            </a:extLst>
          </p:cNvPr>
          <p:cNvSpPr/>
          <p:nvPr/>
        </p:nvSpPr>
        <p:spPr>
          <a:xfrm>
            <a:off x="0" y="1431637"/>
            <a:ext cx="12192000" cy="1842290"/>
          </a:xfrm>
          <a:prstGeom prst="rect">
            <a:avLst/>
          </a:prstGeom>
          <a:solidFill>
            <a:srgbClr val="A02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DBDE398-697B-8C1F-4099-86A3732C9B36}"/>
              </a:ext>
            </a:extLst>
          </p:cNvPr>
          <p:cNvSpPr txBox="1">
            <a:spLocks/>
          </p:cNvSpPr>
          <p:nvPr/>
        </p:nvSpPr>
        <p:spPr>
          <a:xfrm>
            <a:off x="1192189" y="1838627"/>
            <a:ext cx="9807622" cy="11951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HK" altLang="zh-CN" sz="36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VoShield</a:t>
            </a:r>
            <a:r>
              <a:rPr lang="en-HK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 Voice Liveness Detection with</a:t>
            </a:r>
          </a:p>
          <a:p>
            <a:pPr algn="ctr"/>
            <a:r>
              <a:rPr lang="en-HK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Sound Field Dynamics</a:t>
            </a:r>
            <a:endParaRPr lang="en-HK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2D7C5C-DDED-55EE-B28B-7CBDEF66C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5" y="434187"/>
            <a:ext cx="3101119" cy="6084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34F190-34AE-B077-ED1D-F8032E7367E3}"/>
              </a:ext>
            </a:extLst>
          </p:cNvPr>
          <p:cNvSpPr txBox="1"/>
          <p:nvPr/>
        </p:nvSpPr>
        <p:spPr>
          <a:xfrm>
            <a:off x="3048000" y="436910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2000" baseline="30000" dirty="0"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en-HK" sz="2000" dirty="0">
                <a:ea typeface="微软雅黑" panose="020B0503020204020204" pitchFamily="34" charset="-122"/>
                <a:cs typeface="Arial" panose="020B0604020202020204" pitchFamily="34" charset="0"/>
              </a:rPr>
              <a:t>The Hong Kong Polytechnic University, Hong Kong SAR</a:t>
            </a:r>
          </a:p>
          <a:p>
            <a:pPr algn="ctr"/>
            <a:r>
              <a:rPr lang="en-HK" sz="2000" baseline="30000" dirty="0"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en-HK" sz="2000" dirty="0">
                <a:ea typeface="微软雅黑" panose="020B0503020204020204" pitchFamily="34" charset="-122"/>
                <a:cs typeface="Arial" panose="020B0604020202020204" pitchFamily="34" charset="0"/>
              </a:rPr>
              <a:t>Xi’an </a:t>
            </a:r>
            <a:r>
              <a:rPr lang="en-HK" sz="2000" dirty="0" err="1">
                <a:ea typeface="微软雅黑" panose="020B0503020204020204" pitchFamily="34" charset="-122"/>
                <a:cs typeface="Arial" panose="020B0604020202020204" pitchFamily="34" charset="0"/>
              </a:rPr>
              <a:t>Jiaotong</a:t>
            </a:r>
            <a:r>
              <a:rPr lang="en-HK" sz="2000" dirty="0">
                <a:ea typeface="微软雅黑" panose="020B0503020204020204" pitchFamily="34" charset="-122"/>
                <a:cs typeface="Arial" panose="020B0604020202020204" pitchFamily="34" charset="0"/>
              </a:rPr>
              <a:t> University, China</a:t>
            </a:r>
            <a:endParaRPr lang="en-HK" dirty="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DD95AC-0D73-B73A-CFDB-C351A28A11AC}"/>
              </a:ext>
            </a:extLst>
          </p:cNvPr>
          <p:cNvSpPr txBox="1"/>
          <p:nvPr/>
        </p:nvSpPr>
        <p:spPr>
          <a:xfrm>
            <a:off x="2604655" y="3631059"/>
            <a:ext cx="6696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cs typeface="Arial" panose="020B0604020202020204" pitchFamily="34" charset="0"/>
              </a:rPr>
              <a:t>Qiang Yang</a:t>
            </a:r>
            <a:r>
              <a:rPr lang="en-US" altLang="zh-CN" sz="2400" baseline="30000" dirty="0">
                <a:cs typeface="Arial" panose="020B0604020202020204" pitchFamily="34" charset="0"/>
              </a:rPr>
              <a:t>1</a:t>
            </a:r>
            <a:r>
              <a:rPr lang="en-US" altLang="zh-CN" sz="2800" dirty="0"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cs typeface="Arial" panose="020B0604020202020204" pitchFamily="34" charset="0"/>
              </a:rPr>
              <a:t>Kaiyan</a:t>
            </a:r>
            <a:r>
              <a:rPr lang="en-US" altLang="zh-CN" sz="2800" dirty="0">
                <a:cs typeface="Arial" panose="020B0604020202020204" pitchFamily="34" charset="0"/>
              </a:rPr>
              <a:t> Cui</a:t>
            </a:r>
            <a:r>
              <a:rPr lang="en-US" altLang="zh-CN" sz="2400" baseline="30000" dirty="0">
                <a:cs typeface="Arial" panose="020B0604020202020204" pitchFamily="34" charset="0"/>
              </a:rPr>
              <a:t>1,2</a:t>
            </a:r>
            <a:r>
              <a:rPr lang="en-US" altLang="zh-CN" sz="2800" dirty="0"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cs typeface="Arial" panose="020B0604020202020204" pitchFamily="34" charset="0"/>
              </a:rPr>
              <a:t>Yuanqing</a:t>
            </a:r>
            <a:r>
              <a:rPr lang="en-US" altLang="zh-CN" sz="2800" dirty="0">
                <a:cs typeface="Arial" panose="020B0604020202020204" pitchFamily="34" charset="0"/>
              </a:rPr>
              <a:t> Zheng</a:t>
            </a:r>
            <a:r>
              <a:rPr lang="en-US" altLang="zh-CN" sz="2400" baseline="30000" dirty="0">
                <a:cs typeface="Arial" panose="020B0604020202020204" pitchFamily="34" charset="0"/>
              </a:rPr>
              <a:t>1</a:t>
            </a:r>
            <a:endParaRPr lang="en-HK" sz="2400" baseline="30000" dirty="0"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B66081-C850-251B-1CB4-9E6451E659E6}"/>
              </a:ext>
            </a:extLst>
          </p:cNvPr>
          <p:cNvSpPr txBox="1"/>
          <p:nvPr/>
        </p:nvSpPr>
        <p:spPr>
          <a:xfrm>
            <a:off x="5186750" y="6100202"/>
            <a:ext cx="1818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dirty="0"/>
              <a:t>INFOCOM 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F51599-A6FF-02C0-1AF7-5D4D2CF43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018" y="417081"/>
            <a:ext cx="2321648" cy="62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35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30"/>
    </mc:Choice>
    <mc:Fallback xmlns="">
      <p:transition spd="slow" advTm="4923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A121A9-9A09-1D57-52CA-06330BD614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6790" y="3045151"/>
            <a:ext cx="3522391" cy="2571346"/>
          </a:xfrm>
          <a:prstGeom prst="rect">
            <a:avLst/>
          </a:prstGeom>
        </p:spPr>
      </p:pic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6A3792AA-D5FA-CD67-E57C-B86DF5AF2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See the dynamic level of sound energy with a microphone? </a:t>
            </a:r>
          </a:p>
          <a:p>
            <a:pPr lvl="1"/>
            <a:r>
              <a:rPr lang="en-HK" dirty="0"/>
              <a:t>Affected by the sound volume</a:t>
            </a:r>
          </a:p>
          <a:p>
            <a:pPr marL="0" indent="0">
              <a:buNone/>
            </a:pPr>
            <a:endParaRPr lang="en-HK" dirty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2400F5C2-96DA-C7CE-3987-1F45C53A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8524-17AE-4E59-A708-2A0A4497105C}" type="slidenum">
              <a:rPr lang="en-HK" smtClean="0"/>
              <a:pPr/>
              <a:t>10</a:t>
            </a:fld>
            <a:endParaRPr lang="en-H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75EF61-4375-07EC-4858-CC3EE3CE2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/>
              <a:t>Measure </a:t>
            </a:r>
            <a:r>
              <a:rPr lang="en-HK" dirty="0"/>
              <a:t>sound field dynamics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7B7EE1-CED8-D848-E3F4-687B5DA91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86" y="3266831"/>
            <a:ext cx="2485848" cy="2432732"/>
          </a:xfrm>
          <a:prstGeom prst="rect">
            <a:avLst/>
          </a:prstGeom>
        </p:spPr>
      </p:pic>
      <p:pic>
        <p:nvPicPr>
          <p:cNvPr id="33" name="Content Placeholder 5" descr="Radio microphone with solid fill">
            <a:extLst>
              <a:ext uri="{FF2B5EF4-FFF2-40B4-BE49-F238E27FC236}">
                <a16:creationId xmlns:a16="http://schemas.microsoft.com/office/drawing/2014/main" id="{B01F034F-BFB0-53E5-31B6-1DCE41F95E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14648" y="3826557"/>
            <a:ext cx="370305" cy="3703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569A935-08FE-FDBE-803A-E7D7EE548049}"/>
                  </a:ext>
                </a:extLst>
              </p:cNvPr>
              <p:cNvSpPr txBox="1"/>
              <p:nvPr/>
            </p:nvSpPr>
            <p:spPr>
              <a:xfrm>
                <a:off x="9321179" y="1354704"/>
                <a:ext cx="323041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HK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569A935-08FE-FDBE-803A-E7D7EE548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179" y="1354704"/>
                <a:ext cx="323041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817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6A3792AA-D5FA-CD67-E57C-B86DF5AF2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See the dynamic level of sound energy with a microphone? </a:t>
            </a:r>
          </a:p>
          <a:p>
            <a:pPr lvl="1"/>
            <a:r>
              <a:rPr lang="en-HK" dirty="0"/>
              <a:t>Use to </a:t>
            </a:r>
            <a:r>
              <a:rPr lang="en-HK" dirty="0">
                <a:solidFill>
                  <a:schemeClr val="accent6"/>
                </a:solidFill>
              </a:rPr>
              <a:t>energy ratio</a:t>
            </a:r>
            <a:r>
              <a:rPr lang="en-HK" dirty="0"/>
              <a:t> of two microphones to remove the volume effect</a:t>
            </a:r>
          </a:p>
          <a:p>
            <a:r>
              <a:rPr lang="en-US" dirty="0"/>
              <a:t>Time-variant voice contents also cause the dynamics.</a:t>
            </a:r>
          </a:p>
          <a:p>
            <a:pPr lvl="1"/>
            <a:r>
              <a:rPr lang="en-US" dirty="0"/>
              <a:t>Look at the energy ratio in </a:t>
            </a:r>
            <a:r>
              <a:rPr lang="en-US" dirty="0">
                <a:solidFill>
                  <a:schemeClr val="accent6"/>
                </a:solidFill>
              </a:rPr>
              <a:t>the frequency domain</a:t>
            </a:r>
            <a:endParaRPr lang="en-HK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HK" dirty="0"/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89CE1899-EE28-6127-93A0-40A7789F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8524-17AE-4E59-A708-2A0A4497105C}" type="slidenum">
              <a:rPr lang="en-HK" smtClean="0"/>
              <a:pPr/>
              <a:t>11</a:t>
            </a:fld>
            <a:endParaRPr lang="en-H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75EF61-4375-07EC-4858-CC3EE3CE2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Measure sound field dynamics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7B7EE1-CED8-D848-E3F4-687B5DA91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86" y="3266831"/>
            <a:ext cx="2485848" cy="2432732"/>
          </a:xfrm>
          <a:prstGeom prst="rect">
            <a:avLst/>
          </a:prstGeom>
        </p:spPr>
      </p:pic>
      <p:pic>
        <p:nvPicPr>
          <p:cNvPr id="33" name="Content Placeholder 5" descr="Radio microphone with solid fill">
            <a:extLst>
              <a:ext uri="{FF2B5EF4-FFF2-40B4-BE49-F238E27FC236}">
                <a16:creationId xmlns:a16="http://schemas.microsoft.com/office/drawing/2014/main" id="{B01F034F-BFB0-53E5-31B6-1DCE41F95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4648" y="3826557"/>
            <a:ext cx="370305" cy="3703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2FA2D-FB34-3ECE-F322-AE5F3F10241A}"/>
                  </a:ext>
                </a:extLst>
              </p:cNvPr>
              <p:cNvSpPr txBox="1"/>
              <p:nvPr/>
            </p:nvSpPr>
            <p:spPr>
              <a:xfrm>
                <a:off x="9321179" y="1354704"/>
                <a:ext cx="323041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HK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2FA2D-FB34-3ECE-F322-AE5F3F102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179" y="1354704"/>
                <a:ext cx="323041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9B068B-9AA7-56A2-9BE8-2B21BB03D0E1}"/>
              </a:ext>
            </a:extLst>
          </p:cNvPr>
          <p:cNvCxnSpPr>
            <a:cxnSpLocks/>
          </p:cNvCxnSpPr>
          <p:nvPr/>
        </p:nvCxnSpPr>
        <p:spPr>
          <a:xfrm>
            <a:off x="10621108" y="1354704"/>
            <a:ext cx="187569" cy="584775"/>
          </a:xfrm>
          <a:prstGeom prst="line">
            <a:avLst/>
          </a:prstGeom>
          <a:ln w="19050">
            <a:solidFill>
              <a:srgbClr val="A02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Radio microphone with solid fill">
            <a:extLst>
              <a:ext uri="{FF2B5EF4-FFF2-40B4-BE49-F238E27FC236}">
                <a16:creationId xmlns:a16="http://schemas.microsoft.com/office/drawing/2014/main" id="{B4F9C110-A11D-B6B4-3DA6-57119995F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4648" y="4284139"/>
            <a:ext cx="370305" cy="37030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323C09-8083-CE6D-6F87-AAFAD8897F57}"/>
              </a:ext>
            </a:extLst>
          </p:cNvPr>
          <p:cNvCxnSpPr>
            <a:cxnSpLocks/>
          </p:cNvCxnSpPr>
          <p:nvPr/>
        </p:nvCxnSpPr>
        <p:spPr>
          <a:xfrm>
            <a:off x="11371385" y="1354703"/>
            <a:ext cx="187569" cy="584775"/>
          </a:xfrm>
          <a:prstGeom prst="line">
            <a:avLst/>
          </a:prstGeom>
          <a:ln w="19050">
            <a:solidFill>
              <a:srgbClr val="A02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937A4A0-FCE9-385A-C446-C124E5E1B9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6791" y="3045151"/>
            <a:ext cx="3522390" cy="257134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F274E96-BDFC-7E64-0DAA-8006BBB1A4CA}"/>
              </a:ext>
            </a:extLst>
          </p:cNvPr>
          <p:cNvGrpSpPr/>
          <p:nvPr/>
        </p:nvGrpSpPr>
        <p:grpSpPr>
          <a:xfrm>
            <a:off x="7138324" y="2975958"/>
            <a:ext cx="4127552" cy="2715965"/>
            <a:chOff x="7138324" y="2975958"/>
            <a:chExt cx="4127552" cy="2715965"/>
          </a:xfrm>
        </p:grpSpPr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ED60A89E-679B-B318-C6D2-1889D1AC4882}"/>
                </a:ext>
              </a:extLst>
            </p:cNvPr>
            <p:cNvCxnSpPr>
              <a:cxnSpLocks/>
              <a:endCxn id="14" idx="2"/>
            </p:cNvCxnSpPr>
            <p:nvPr/>
          </p:nvCxnSpPr>
          <p:spPr>
            <a:xfrm flipV="1">
              <a:off x="7138324" y="3575803"/>
              <a:ext cx="506252" cy="229496"/>
            </a:xfrm>
            <a:prstGeom prst="bentConnector2">
              <a:avLst/>
            </a:prstGeom>
            <a:ln w="28575">
              <a:solidFill>
                <a:srgbClr val="0072B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95F79DE3-E8AF-0CAB-FAF2-5782E9F01D0E}"/>
                </a:ext>
              </a:extLst>
            </p:cNvPr>
            <p:cNvCxnSpPr>
              <a:cxnSpLocks/>
              <a:endCxn id="17" idx="2"/>
            </p:cNvCxnSpPr>
            <p:nvPr/>
          </p:nvCxnSpPr>
          <p:spPr>
            <a:xfrm flipV="1">
              <a:off x="7138324" y="4803768"/>
              <a:ext cx="516719" cy="172263"/>
            </a:xfrm>
            <a:prstGeom prst="bentConnector2">
              <a:avLst/>
            </a:prstGeom>
            <a:ln w="28575">
              <a:solidFill>
                <a:srgbClr val="D9531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3BB3455-40CA-B744-A524-0525548E23C6}"/>
                </a:ext>
              </a:extLst>
            </p:cNvPr>
            <p:cNvGrpSpPr/>
            <p:nvPr/>
          </p:nvGrpSpPr>
          <p:grpSpPr>
            <a:xfrm>
              <a:off x="7303025" y="2975958"/>
              <a:ext cx="3962851" cy="2715965"/>
              <a:chOff x="7303025" y="2975958"/>
              <a:chExt cx="3962851" cy="271596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1F02305-EDCF-4B96-4C58-442AD3CD83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5543" b="18173"/>
              <a:stretch/>
            </p:blipFill>
            <p:spPr>
              <a:xfrm>
                <a:off x="7967880" y="4417626"/>
                <a:ext cx="2604244" cy="905911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FF366F6-5D74-2C8E-67FD-DFC115C920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5534" r="8" b="17625"/>
              <a:stretch/>
            </p:blipFill>
            <p:spPr>
              <a:xfrm>
                <a:off x="7971196" y="3172642"/>
                <a:ext cx="2604243" cy="911983"/>
              </a:xfrm>
              <a:prstGeom prst="rect">
                <a:avLst/>
              </a:prstGeom>
            </p:spPr>
          </p:pic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7DDC46F8-C1C3-36AC-E260-16BEC9879D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76392" y="3057272"/>
                <a:ext cx="0" cy="1032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0FFE4B77-EE76-FA8B-F9E3-14FF1122DCAC}"/>
                      </a:ext>
                    </a:extLst>
                  </p:cNvPr>
                  <p:cNvSpPr txBox="1"/>
                  <p:nvPr/>
                </p:nvSpPr>
                <p:spPr>
                  <a:xfrm>
                    <a:off x="7759948" y="2975958"/>
                    <a:ext cx="12471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altLang="zh-CN" sz="1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HK" sz="12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0FFE4B77-EE76-FA8B-F9E3-14FF1122DC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59948" y="2975958"/>
                    <a:ext cx="124714" cy="18466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45000" t="-3333" r="-45000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6FB9E77-5D85-FA6C-E78A-177875A09735}"/>
                  </a:ext>
                </a:extLst>
              </p:cNvPr>
              <p:cNvSpPr txBox="1"/>
              <p:nvPr/>
            </p:nvSpPr>
            <p:spPr>
              <a:xfrm>
                <a:off x="7303025" y="3237249"/>
                <a:ext cx="683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sz="1600" dirty="0"/>
                  <a:t>2 kHz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11AF6BCC-46E5-47D8-B324-4C6BBB8E31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76392" y="4300591"/>
                <a:ext cx="0" cy="1032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481D80C-2911-0B45-F80E-6AEB56AF5178}"/>
                      </a:ext>
                    </a:extLst>
                  </p:cNvPr>
                  <p:cNvSpPr txBox="1"/>
                  <p:nvPr/>
                </p:nvSpPr>
                <p:spPr>
                  <a:xfrm>
                    <a:off x="7759948" y="4219277"/>
                    <a:ext cx="12471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altLang="zh-CN" sz="1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HK" sz="1200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481D80C-2911-0B45-F80E-6AEB56AF51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59948" y="4219277"/>
                    <a:ext cx="124714" cy="18466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45000" t="-3333" r="-45000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1F3AE8-509D-858C-3271-FAA0127BAB61}"/>
                  </a:ext>
                </a:extLst>
              </p:cNvPr>
              <p:cNvSpPr txBox="1"/>
              <p:nvPr/>
            </p:nvSpPr>
            <p:spPr>
              <a:xfrm>
                <a:off x="7313492" y="4465214"/>
                <a:ext cx="683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sz="1600" dirty="0"/>
                  <a:t>2 kHz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10FAB2EA-EC1A-3807-6910-BCA5F37C65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2540" y="4075423"/>
                <a:ext cx="270813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AD49B21D-E4A8-AA29-7170-25F4C7988C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0086" y="5318739"/>
                <a:ext cx="270813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E1E32D2-A5DD-B9FC-757E-98EE9890DE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9250" y="3411360"/>
                <a:ext cx="55121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F4F32A5-C6FA-E976-35C3-7AE8A5DDC5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6075" y="4641669"/>
                <a:ext cx="55121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70B591-0281-3DD5-D515-A9EED7DE4CE7}"/>
                  </a:ext>
                </a:extLst>
              </p:cNvPr>
              <p:cNvSpPr txBox="1"/>
              <p:nvPr/>
            </p:nvSpPr>
            <p:spPr>
              <a:xfrm>
                <a:off x="8623829" y="5353369"/>
                <a:ext cx="14824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Window index</a:t>
                </a:r>
                <a:endParaRPr lang="en-HK" sz="1600" dirty="0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1F8634B-0711-6D01-FA3D-22EA65CF30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84773"/>
              <a:stretch/>
            </p:blipFill>
            <p:spPr>
              <a:xfrm>
                <a:off x="10744986" y="3274058"/>
                <a:ext cx="520890" cy="2098153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E7A985-C0EA-698C-6E26-58E77507A2E5}"/>
                  </a:ext>
                </a:extLst>
              </p:cNvPr>
              <p:cNvSpPr txBox="1"/>
              <p:nvPr/>
            </p:nvSpPr>
            <p:spPr>
              <a:xfrm>
                <a:off x="7773797" y="5243339"/>
                <a:ext cx="21904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sz="1100" dirty="0"/>
                  <a:t>0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BFBF39D-CA3E-A0B5-AB54-D4F704BF1A8C}"/>
                  </a:ext>
                </a:extLst>
              </p:cNvPr>
              <p:cNvSpPr txBox="1"/>
              <p:nvPr/>
            </p:nvSpPr>
            <p:spPr>
              <a:xfrm>
                <a:off x="7759948" y="3935604"/>
                <a:ext cx="21904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sz="1100" dirty="0"/>
                  <a:t>0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119054-9BC1-F998-3C12-93BDA08726E7}"/>
              </a:ext>
            </a:extLst>
          </p:cNvPr>
          <p:cNvGrpSpPr/>
          <p:nvPr/>
        </p:nvGrpSpPr>
        <p:grpSpPr>
          <a:xfrm>
            <a:off x="1880880" y="5931504"/>
            <a:ext cx="8430240" cy="541703"/>
            <a:chOff x="1880880" y="5931504"/>
            <a:chExt cx="8430240" cy="541703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ACBFA63-DE1B-25AA-A265-36D52D1280BF}"/>
                </a:ext>
              </a:extLst>
            </p:cNvPr>
            <p:cNvSpPr/>
            <p:nvPr/>
          </p:nvSpPr>
          <p:spPr>
            <a:xfrm>
              <a:off x="1880880" y="5931504"/>
              <a:ext cx="8430240" cy="54170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A71F75-A1DA-7B78-D67E-3ADD89F4E1F2}"/>
                </a:ext>
              </a:extLst>
            </p:cNvPr>
            <p:cNvSpPr txBox="1"/>
            <p:nvPr/>
          </p:nvSpPr>
          <p:spPr>
            <a:xfrm>
              <a:off x="2013737" y="5955067"/>
              <a:ext cx="8164526" cy="4616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accent6"/>
                  </a:solidFill>
                </a:rPr>
                <a:t>Sound Field Dynamics: the energy ratio in the frequency domain</a:t>
              </a:r>
              <a:endParaRPr lang="en-HK" sz="2400" i="1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949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958231-477B-92E6-D30C-A8FC5BDD2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Voice command: “OK, google”</a:t>
            </a:r>
          </a:p>
          <a:p>
            <a:r>
              <a:rPr lang="en-HK" dirty="0"/>
              <a:t>The SFD spectrograms of loudspeakers exhibit clear “</a:t>
            </a:r>
            <a:r>
              <a:rPr lang="en-HK" dirty="0">
                <a:solidFill>
                  <a:srgbClr val="A02337"/>
                </a:solidFill>
              </a:rPr>
              <a:t>strip</a:t>
            </a:r>
            <a:r>
              <a:rPr lang="en-HK" dirty="0"/>
              <a:t>” patterns.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592D8D-1CFC-3191-3C7A-61FFEA32B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8524-17AE-4E59-A708-2A0A4497105C}" type="slidenum">
              <a:rPr lang="en-HK" smtClean="0"/>
              <a:pPr/>
              <a:t>12</a:t>
            </a:fld>
            <a:endParaRPr lang="en-H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1E8DA7-FA78-F85B-B733-C296408A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Sound Filed Dynamics (SFD): an example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C66FCB-8482-2777-0B33-6BD5F7E0C7F1}"/>
              </a:ext>
            </a:extLst>
          </p:cNvPr>
          <p:cNvGrpSpPr/>
          <p:nvPr/>
        </p:nvGrpSpPr>
        <p:grpSpPr>
          <a:xfrm>
            <a:off x="2443191" y="2151982"/>
            <a:ext cx="9513021" cy="4195129"/>
            <a:chOff x="1192166" y="2059618"/>
            <a:chExt cx="9513021" cy="419512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EAE594-2C75-27D5-34CB-A29A56BE8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2166" y="2059618"/>
              <a:ext cx="9513021" cy="419512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E0FC02-3EC5-7F80-F51B-0D93477BC640}"/>
                </a:ext>
              </a:extLst>
            </p:cNvPr>
            <p:cNvSpPr/>
            <p:nvPr/>
          </p:nvSpPr>
          <p:spPr>
            <a:xfrm>
              <a:off x="4603899" y="4486940"/>
              <a:ext cx="1233376" cy="297711"/>
            </a:xfrm>
            <a:prstGeom prst="rect">
              <a:avLst/>
            </a:prstGeom>
            <a:noFill/>
            <a:ln w="19050">
              <a:solidFill>
                <a:srgbClr val="A0233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B4CA97-1072-E408-2BFA-2EB91857DDF1}"/>
                </a:ext>
              </a:extLst>
            </p:cNvPr>
            <p:cNvSpPr/>
            <p:nvPr/>
          </p:nvSpPr>
          <p:spPr>
            <a:xfrm>
              <a:off x="6018028" y="4784651"/>
              <a:ext cx="1227821" cy="435935"/>
            </a:xfrm>
            <a:prstGeom prst="rect">
              <a:avLst/>
            </a:prstGeom>
            <a:noFill/>
            <a:ln w="19050">
              <a:solidFill>
                <a:srgbClr val="A0233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B5F453-2611-8EBC-63B9-21E773092F55}"/>
                </a:ext>
              </a:extLst>
            </p:cNvPr>
            <p:cNvSpPr/>
            <p:nvPr/>
          </p:nvSpPr>
          <p:spPr>
            <a:xfrm>
              <a:off x="7432158" y="4486940"/>
              <a:ext cx="1179735" cy="297711"/>
            </a:xfrm>
            <a:prstGeom prst="rect">
              <a:avLst/>
            </a:prstGeom>
            <a:noFill/>
            <a:ln w="19050">
              <a:solidFill>
                <a:srgbClr val="A0233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BBBA4F-77E8-972E-3A1A-C58787F3090E}"/>
                </a:ext>
              </a:extLst>
            </p:cNvPr>
            <p:cNvSpPr/>
            <p:nvPr/>
          </p:nvSpPr>
          <p:spPr>
            <a:xfrm>
              <a:off x="8798202" y="4667694"/>
              <a:ext cx="1179735" cy="297711"/>
            </a:xfrm>
            <a:prstGeom prst="rect">
              <a:avLst/>
            </a:prstGeom>
            <a:noFill/>
            <a:ln w="19050">
              <a:solidFill>
                <a:srgbClr val="A0233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81E2BFD-6D29-00C1-7E99-B13285C6B0B9}"/>
              </a:ext>
            </a:extLst>
          </p:cNvPr>
          <p:cNvSpPr txBox="1"/>
          <p:nvPr/>
        </p:nvSpPr>
        <p:spPr>
          <a:xfrm>
            <a:off x="824435" y="4932099"/>
            <a:ext cx="177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Loudspeaker</a:t>
            </a:r>
            <a:endParaRPr lang="en-HK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9E0038-B994-A549-A67B-ED47436B371A}"/>
              </a:ext>
            </a:extLst>
          </p:cNvPr>
          <p:cNvSpPr txBox="1"/>
          <p:nvPr/>
        </p:nvSpPr>
        <p:spPr>
          <a:xfrm>
            <a:off x="1240295" y="2995904"/>
            <a:ext cx="144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400" dirty="0"/>
              <a:t>Human</a:t>
            </a:r>
            <a:r>
              <a:rPr lang="en-H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984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31"/>
    </mc:Choice>
    <mc:Fallback xmlns="">
      <p:transition spd="slow" advTm="1643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93B250-1099-AE0F-3C58-4BEB91049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Enhance the representation diversity</a:t>
            </a:r>
          </a:p>
          <a:p>
            <a:pPr lvl="1"/>
            <a:r>
              <a:rPr lang="en-HK" dirty="0"/>
              <a:t>Voice content: ‘Strip’ pattern may appear at different locations</a:t>
            </a:r>
          </a:p>
          <a:p>
            <a:pPr lvl="1"/>
            <a:r>
              <a:rPr lang="en-HK" dirty="0"/>
              <a:t>Voice speed: ‘Strip’ pattern may be stretched or compressed</a:t>
            </a:r>
          </a:p>
          <a:p>
            <a:pPr lvl="1"/>
            <a:endParaRPr lang="en-HK" dirty="0"/>
          </a:p>
          <a:p>
            <a:pPr marL="457200" lvl="1" indent="0">
              <a:buNone/>
            </a:pPr>
            <a:endParaRPr lang="en-HK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1091851-E818-C695-F0FA-66C9047FD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8524-17AE-4E59-A708-2A0A4497105C}" type="slidenum">
              <a:rPr lang="en-HK" smtClean="0"/>
              <a:pPr/>
              <a:t>13</a:t>
            </a:fld>
            <a:endParaRPr lang="en-H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50E4C2-9A19-CF1E-62C8-CB886D04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augmentation</a:t>
            </a:r>
            <a:endParaRPr lang="en-HK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98B8E0D-BC97-02E7-A94B-EB18D0827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24" t="51630" r="50807" b="5901"/>
          <a:stretch/>
        </p:blipFill>
        <p:spPr>
          <a:xfrm>
            <a:off x="647458" y="3300046"/>
            <a:ext cx="1425647" cy="1858108"/>
          </a:xfrm>
          <a:prstGeom prst="rect">
            <a:avLst/>
          </a:prstGeom>
        </p:spPr>
      </p:pic>
      <p:pic>
        <p:nvPicPr>
          <p:cNvPr id="4" name="Graphic 3" descr="Arrow: Rotate left with solid fill">
            <a:extLst>
              <a:ext uri="{FF2B5EF4-FFF2-40B4-BE49-F238E27FC236}">
                <a16:creationId xmlns:a16="http://schemas.microsoft.com/office/drawing/2014/main" id="{8D4855C7-A635-57C4-1CDB-AFF5E8F71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782680" y="4743142"/>
            <a:ext cx="574763" cy="830022"/>
          </a:xfrm>
          <a:prstGeom prst="rect">
            <a:avLst/>
          </a:prstGeom>
        </p:spPr>
      </p:pic>
      <p:pic>
        <p:nvPicPr>
          <p:cNvPr id="5" name="Graphic 4" descr="Arrow: Rotate left with solid fill">
            <a:extLst>
              <a:ext uri="{FF2B5EF4-FFF2-40B4-BE49-F238E27FC236}">
                <a16:creationId xmlns:a16="http://schemas.microsoft.com/office/drawing/2014/main" id="{0FDA5D43-7CFA-BE28-F87E-C0DDD8FBB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V="1">
            <a:off x="2781294" y="2885034"/>
            <a:ext cx="574764" cy="8300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B066F3-8686-06EC-E6EB-EAF3CB537B05}"/>
              </a:ext>
            </a:extLst>
          </p:cNvPr>
          <p:cNvSpPr txBox="1"/>
          <p:nvPr/>
        </p:nvSpPr>
        <p:spPr>
          <a:xfrm>
            <a:off x="3784241" y="2855965"/>
            <a:ext cx="5629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Horizontal &amp; vertical translation and scaling</a:t>
            </a:r>
            <a:endParaRPr lang="en-HK" sz="2400" dirty="0"/>
          </a:p>
          <a:p>
            <a:endParaRPr lang="en-US" altLang="zh-C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CBC6D3-FE0C-0383-AB4A-67AA0518639C}"/>
              </a:ext>
            </a:extLst>
          </p:cNvPr>
          <p:cNvSpPr txBox="1"/>
          <p:nvPr/>
        </p:nvSpPr>
        <p:spPr>
          <a:xfrm>
            <a:off x="3662303" y="4838018"/>
            <a:ext cx="4867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Vertical stretching and compression</a:t>
            </a:r>
            <a:endParaRPr lang="en-HK" sz="2400" dirty="0"/>
          </a:p>
        </p:txBody>
      </p:sp>
      <p:pic>
        <p:nvPicPr>
          <p:cNvPr id="9" name="Graphic 8" descr="Gauge with solid fill">
            <a:extLst>
              <a:ext uri="{FF2B5EF4-FFF2-40B4-BE49-F238E27FC236}">
                <a16:creationId xmlns:a16="http://schemas.microsoft.com/office/drawing/2014/main" id="{90917EFD-B4DE-518C-4626-AA8B29E50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46845" y="5286136"/>
            <a:ext cx="830997" cy="8309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0856EA-3EF9-AB4D-2E39-D450C5A9AFDF}"/>
              </a:ext>
            </a:extLst>
          </p:cNvPr>
          <p:cNvSpPr txBox="1"/>
          <p:nvPr/>
        </p:nvSpPr>
        <p:spPr>
          <a:xfrm>
            <a:off x="8219544" y="5562173"/>
            <a:ext cx="2239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400" i="1" dirty="0"/>
              <a:t>Speed diversity</a:t>
            </a:r>
          </a:p>
        </p:txBody>
      </p:sp>
      <p:pic>
        <p:nvPicPr>
          <p:cNvPr id="12" name="Graphic 11" descr="Voice with solid fill">
            <a:extLst>
              <a:ext uri="{FF2B5EF4-FFF2-40B4-BE49-F238E27FC236}">
                <a16:creationId xmlns:a16="http://schemas.microsoft.com/office/drawing/2014/main" id="{7EB0CA83-CBAB-F61B-5F51-3C9DA24193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05144" y="3220680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101D28-52C0-A336-3861-E4BEAB39A2C7}"/>
              </a:ext>
            </a:extLst>
          </p:cNvPr>
          <p:cNvSpPr txBox="1"/>
          <p:nvPr/>
        </p:nvSpPr>
        <p:spPr>
          <a:xfrm>
            <a:off x="8219544" y="3422407"/>
            <a:ext cx="244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400" i="1" dirty="0"/>
              <a:t>Content diversity</a:t>
            </a:r>
          </a:p>
        </p:txBody>
      </p:sp>
    </p:spTree>
    <p:extLst>
      <p:ext uri="{BB962C8B-B14F-4D97-AF65-F5344CB8AC3E}">
        <p14:creationId xmlns:p14="http://schemas.microsoft.com/office/powerpoint/2010/main" val="3286362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626420-6FBA-3D43-D1A7-161AA7D57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Learn strip patterns in SFD spectrogram with deep learning models</a:t>
            </a:r>
          </a:p>
          <a:p>
            <a:r>
              <a:rPr lang="en-HK" dirty="0"/>
              <a:t>Fuse multiple microphone pairs: a self-attention mechanism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0E0248-6193-6908-59C5-3A59F8ADE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8524-17AE-4E59-A708-2A0A4497105C}" type="slidenum">
              <a:rPr lang="en-HK" smtClean="0"/>
              <a:pPr/>
              <a:t>14</a:t>
            </a:fld>
            <a:endParaRPr lang="en-H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5B0751-1F52-BBD2-5255-ABD1F2532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Liveness detection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B126A0-6DDC-4675-0E1E-19E000A57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662" y="2846578"/>
            <a:ext cx="5513367" cy="26063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6D74BC-B29F-CEE7-DC48-B2BAF2296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345" y="2736074"/>
            <a:ext cx="2286000" cy="2219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D5859-1543-3B79-88BB-4DCCB1E94705}"/>
              </a:ext>
            </a:extLst>
          </p:cNvPr>
          <p:cNvSpPr txBox="1"/>
          <p:nvPr/>
        </p:nvSpPr>
        <p:spPr>
          <a:xfrm>
            <a:off x="8539029" y="4997176"/>
            <a:ext cx="303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dirty="0"/>
              <a:t>Samples in the latent space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16598-9352-3401-B7B4-FD452041A7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056" t="58524" r="51252" b="11856"/>
          <a:stretch/>
        </p:blipFill>
        <p:spPr>
          <a:xfrm>
            <a:off x="1044563" y="3276366"/>
            <a:ext cx="1207478" cy="1242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3380AF-EC1D-B56E-A005-61DE840A39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721" t="58524" r="36587" b="11856"/>
          <a:stretch/>
        </p:blipFill>
        <p:spPr>
          <a:xfrm>
            <a:off x="1173518" y="3381876"/>
            <a:ext cx="1207477" cy="124264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C1E65E-66AD-99FD-A782-DEE52CFA0F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385" t="58524" r="21922" b="12135"/>
          <a:stretch/>
        </p:blipFill>
        <p:spPr>
          <a:xfrm>
            <a:off x="1337642" y="3534276"/>
            <a:ext cx="1207477" cy="123092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9B0C71-4325-6432-C206-72F6102951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926" t="58803" r="7627" b="12135"/>
          <a:stretch/>
        </p:blipFill>
        <p:spPr>
          <a:xfrm>
            <a:off x="1478320" y="3686676"/>
            <a:ext cx="1184031" cy="1219200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A760FF-980F-0929-8D16-BCE66E1DD28F}"/>
              </a:ext>
            </a:extLst>
          </p:cNvPr>
          <p:cNvCxnSpPr>
            <a:cxnSpLocks/>
          </p:cNvCxnSpPr>
          <p:nvPr/>
        </p:nvCxnSpPr>
        <p:spPr>
          <a:xfrm>
            <a:off x="1478320" y="4905876"/>
            <a:ext cx="141918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73596E2-6189-D82A-DD58-D7EDDE518EBC}"/>
              </a:ext>
            </a:extLst>
          </p:cNvPr>
          <p:cNvCxnSpPr>
            <a:cxnSpLocks/>
          </p:cNvCxnSpPr>
          <p:nvPr/>
        </p:nvCxnSpPr>
        <p:spPr>
          <a:xfrm flipV="1">
            <a:off x="1478320" y="3118107"/>
            <a:ext cx="0" cy="17877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140C7DA-696A-5916-82A0-ED04719A5F38}"/>
              </a:ext>
            </a:extLst>
          </p:cNvPr>
          <p:cNvCxnSpPr>
            <a:cxnSpLocks/>
          </p:cNvCxnSpPr>
          <p:nvPr/>
        </p:nvCxnSpPr>
        <p:spPr>
          <a:xfrm flipH="1" flipV="1">
            <a:off x="799070" y="4255245"/>
            <a:ext cx="679250" cy="6506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D85675E-26F8-3A3C-4545-F485E5483579}"/>
              </a:ext>
            </a:extLst>
          </p:cNvPr>
          <p:cNvSpPr txBox="1"/>
          <p:nvPr/>
        </p:nvSpPr>
        <p:spPr>
          <a:xfrm>
            <a:off x="2398029" y="4981696"/>
            <a:ext cx="856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dirty="0"/>
              <a:t>time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16230D-9752-BE00-B2BD-20E97CBB30AB}"/>
              </a:ext>
            </a:extLst>
          </p:cNvPr>
          <p:cNvSpPr txBox="1"/>
          <p:nvPr/>
        </p:nvSpPr>
        <p:spPr>
          <a:xfrm>
            <a:off x="363519" y="4365089"/>
            <a:ext cx="856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dirty="0"/>
              <a:t>pair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38350C-E1B2-156B-BCF2-143F5DB977DE}"/>
              </a:ext>
            </a:extLst>
          </p:cNvPr>
          <p:cNvSpPr txBox="1"/>
          <p:nvPr/>
        </p:nvSpPr>
        <p:spPr>
          <a:xfrm>
            <a:off x="1197655" y="2724621"/>
            <a:ext cx="1383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dirty="0"/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156254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0"/>
    </mc:Choice>
    <mc:Fallback xmlns="">
      <p:transition spd="slow" advTm="515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2596E4-6475-5592-9D68-9A1974AA7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12 participants</a:t>
            </a:r>
          </a:p>
          <a:p>
            <a:r>
              <a:rPr lang="en-HK" dirty="0"/>
              <a:t>Four loudspeakers</a:t>
            </a:r>
          </a:p>
          <a:p>
            <a:r>
              <a:rPr lang="en-HK" dirty="0"/>
              <a:t>For each user</a:t>
            </a:r>
          </a:p>
          <a:p>
            <a:pPr lvl="1"/>
            <a:r>
              <a:rPr lang="en-HK" dirty="0"/>
              <a:t>Human-spoken voice commands: true</a:t>
            </a:r>
          </a:p>
          <a:p>
            <a:pPr lvl="1"/>
            <a:r>
              <a:rPr lang="en-HK" dirty="0"/>
              <a:t>Record-and-replay voice commands: false</a:t>
            </a:r>
          </a:p>
          <a:p>
            <a:r>
              <a:rPr lang="en-HK" dirty="0"/>
              <a:t>Different locations, distances, orientations: 13,000+ samples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9C7EF1-09A7-7DD5-5C2A-BA4D91D59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8524-17AE-4E59-A708-2A0A4497105C}" type="slidenum">
              <a:rPr lang="en-HK" smtClean="0"/>
              <a:pPr/>
              <a:t>15</a:t>
            </a:fld>
            <a:endParaRPr lang="en-H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7EFAA9-4E5C-8B1A-941E-59321B0F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Experiment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5C7E1E-3B54-AE75-7374-605B1A569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860" y="3712934"/>
            <a:ext cx="5987718" cy="222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5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30"/>
    </mc:Choice>
    <mc:Fallback xmlns="">
      <p:transition spd="slow" advTm="3393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0BD575-FE17-9BD6-A376-52E3ABA5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8524-17AE-4E59-A708-2A0A4497105C}" type="slidenum">
              <a:rPr lang="en-HK" smtClean="0"/>
              <a:pPr/>
              <a:t>16</a:t>
            </a:fld>
            <a:endParaRPr lang="en-H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3401B5-88F4-B259-380B-84445264E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Overall accuracy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64497F-E27D-0F2E-13EA-E201E015B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427"/>
          <a:stretch/>
        </p:blipFill>
        <p:spPr>
          <a:xfrm>
            <a:off x="1476059" y="1665599"/>
            <a:ext cx="3506640" cy="29126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9C596C-0B45-6C50-5784-FFA950BCF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530" y="1665599"/>
            <a:ext cx="4162741" cy="31203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E0B2E9-2C69-61C6-F83B-A8F1D727390C}"/>
              </a:ext>
            </a:extLst>
          </p:cNvPr>
          <p:cNvSpPr txBox="1"/>
          <p:nvPr/>
        </p:nvSpPr>
        <p:spPr>
          <a:xfrm>
            <a:off x="2223198" y="5510026"/>
            <a:ext cx="32419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2400" dirty="0"/>
              <a:t>Overall accuracy: 98.2%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4459F8-0756-AA87-5BBB-6B264F83B122}"/>
              </a:ext>
            </a:extLst>
          </p:cNvPr>
          <p:cNvSpPr txBox="1"/>
          <p:nvPr/>
        </p:nvSpPr>
        <p:spPr>
          <a:xfrm>
            <a:off x="6910600" y="5155725"/>
            <a:ext cx="39011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2400" dirty="0"/>
              <a:t>Equal Error Rate (EER): 2%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B5DD1E-6785-5F59-77D7-364050EF777E}"/>
              </a:ext>
            </a:extLst>
          </p:cNvPr>
          <p:cNvSpPr txBox="1"/>
          <p:nvPr/>
        </p:nvSpPr>
        <p:spPr>
          <a:xfrm>
            <a:off x="7261688" y="5617390"/>
            <a:ext cx="29176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2000" dirty="0"/>
              <a:t>False acceptance rate = False rejection rate = 2%</a:t>
            </a:r>
          </a:p>
        </p:txBody>
      </p:sp>
    </p:spTree>
    <p:extLst>
      <p:ext uri="{BB962C8B-B14F-4D97-AF65-F5344CB8AC3E}">
        <p14:creationId xmlns:p14="http://schemas.microsoft.com/office/powerpoint/2010/main" val="128472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87"/>
    </mc:Choice>
    <mc:Fallback xmlns="">
      <p:transition spd="slow" advTm="1368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4C0156-EEB0-F3BA-10F4-418260610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Accuracy remains 92.9% at 3 m.</a:t>
            </a:r>
          </a:p>
          <a:p>
            <a:r>
              <a:rPr lang="en-HK" dirty="0"/>
              <a:t>Accuracy is 91.5% when users face backward to microphones.</a:t>
            </a:r>
          </a:p>
          <a:p>
            <a:endParaRPr lang="en-HK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0DE1592-74F8-EF63-16F7-19406DFC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8524-17AE-4E59-A708-2A0A4497105C}" type="slidenum">
              <a:rPr lang="en-HK" smtClean="0"/>
              <a:pPr/>
              <a:t>17</a:t>
            </a:fld>
            <a:endParaRPr lang="en-H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B392A0-4D11-56E5-2B6D-FA9A7C0D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Impact of distance and orientation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50FA8-407C-111B-4241-CABB8DA650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742"/>
          <a:stretch/>
        </p:blipFill>
        <p:spPr>
          <a:xfrm>
            <a:off x="828092" y="2596937"/>
            <a:ext cx="5105400" cy="303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8CA2B9-6C23-5480-D797-EADE2AC590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25"/>
          <a:stretch/>
        </p:blipFill>
        <p:spPr>
          <a:xfrm>
            <a:off x="6399002" y="2602829"/>
            <a:ext cx="4964906" cy="30312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7B7C8F-1896-FA03-0156-0C007115AF80}"/>
              </a:ext>
            </a:extLst>
          </p:cNvPr>
          <p:cNvSpPr txBox="1"/>
          <p:nvPr/>
        </p:nvSpPr>
        <p:spPr>
          <a:xfrm>
            <a:off x="2955634" y="6023838"/>
            <a:ext cx="659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sz="2800" dirty="0">
                <a:solidFill>
                  <a:srgbClr val="A02337"/>
                </a:solidFill>
              </a:rPr>
              <a:t>More evaluation results in the paper …</a:t>
            </a:r>
          </a:p>
        </p:txBody>
      </p:sp>
    </p:spTree>
    <p:extLst>
      <p:ext uri="{BB962C8B-B14F-4D97-AF65-F5344CB8AC3E}">
        <p14:creationId xmlns:p14="http://schemas.microsoft.com/office/powerpoint/2010/main" val="1037567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534768-0684-7174-B8A5-6A0AB236B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Voice assistants are vulnerable to replay attacks.</a:t>
            </a:r>
          </a:p>
          <a:p>
            <a:endParaRPr lang="en-HK" dirty="0"/>
          </a:p>
          <a:p>
            <a:r>
              <a:rPr lang="en-HK" dirty="0"/>
              <a:t>We propose </a:t>
            </a:r>
            <a:r>
              <a:rPr lang="en-HK" dirty="0" err="1"/>
              <a:t>VoShield</a:t>
            </a:r>
            <a:r>
              <a:rPr lang="en-HK" dirty="0"/>
              <a:t> to protect voice assistants against replay attacks at room-scale without relying on extra hardware.</a:t>
            </a:r>
          </a:p>
          <a:p>
            <a:endParaRPr lang="en-HK" dirty="0"/>
          </a:p>
          <a:p>
            <a:r>
              <a:rPr lang="en-HK" dirty="0"/>
              <a:t>We </a:t>
            </a:r>
            <a:r>
              <a:rPr lang="en-US" dirty="0"/>
              <a:t>explore</a:t>
            </a:r>
            <a:r>
              <a:rPr lang="en-HK" dirty="0"/>
              <a:t> sound field dynamics to indicate voice liveness and hereby distinguishes between humans and loudspeakers.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48350D8-C848-ED05-5103-7551B485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8524-17AE-4E59-A708-2A0A4497105C}" type="slidenum">
              <a:rPr lang="en-HK" smtClean="0"/>
              <a:pPr/>
              <a:t>18</a:t>
            </a:fld>
            <a:endParaRPr lang="en-H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77A527-3824-0388-A1D1-A46BC17D0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Conclusion and Takeaway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028350-1E4D-664B-DAC4-6BB465ED3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920" y="4667190"/>
            <a:ext cx="4012190" cy="19296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53AE63-37C9-0417-9A3E-35AC251FC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922" y="4667190"/>
            <a:ext cx="4520158" cy="199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74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6DA6DE0-3B14-07A9-76E5-3E3B623CDE8D}"/>
              </a:ext>
            </a:extLst>
          </p:cNvPr>
          <p:cNvSpPr/>
          <p:nvPr/>
        </p:nvSpPr>
        <p:spPr>
          <a:xfrm>
            <a:off x="0" y="1586710"/>
            <a:ext cx="12192000" cy="1842290"/>
          </a:xfrm>
          <a:prstGeom prst="rect">
            <a:avLst/>
          </a:prstGeom>
          <a:solidFill>
            <a:srgbClr val="A02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altLang="zh-CN" sz="11500" dirty="0"/>
              <a:t>THANKS</a:t>
            </a:r>
            <a:endParaRPr lang="zh-CN" altLang="en-US" sz="11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BB041-CB83-0195-0A21-A38B1768AC83}"/>
              </a:ext>
            </a:extLst>
          </p:cNvPr>
          <p:cNvSpPr txBox="1"/>
          <p:nvPr/>
        </p:nvSpPr>
        <p:spPr>
          <a:xfrm>
            <a:off x="4050145" y="4230255"/>
            <a:ext cx="391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sz="2800" dirty="0"/>
              <a:t>Qiang Yang</a:t>
            </a:r>
          </a:p>
          <a:p>
            <a:pPr algn="ctr"/>
            <a:r>
              <a:rPr lang="en-HK" sz="2800" dirty="0"/>
              <a:t>qiangyang@polyu.edu.hk</a:t>
            </a:r>
          </a:p>
        </p:txBody>
      </p:sp>
    </p:spTree>
    <p:extLst>
      <p:ext uri="{BB962C8B-B14F-4D97-AF65-F5344CB8AC3E}">
        <p14:creationId xmlns:p14="http://schemas.microsoft.com/office/powerpoint/2010/main" val="134740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453097-4688-6BE9-D37E-939696943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Voice assistants can perform daily tasks and even critical functions.</a:t>
            </a:r>
          </a:p>
          <a:p>
            <a:endParaRPr lang="en-HK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E4E1B12D-FF7A-6D56-D1C3-FF9AE3A7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8524-17AE-4E59-A708-2A0A4497105C}" type="slidenum">
              <a:rPr lang="en-HK" smtClean="0"/>
              <a:pPr/>
              <a:t>2</a:t>
            </a:fld>
            <a:endParaRPr lang="en-H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ECACA3-60AA-6891-7B0D-8E899753E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Voice assistant as a powerful tool</a:t>
            </a:r>
          </a:p>
        </p:txBody>
      </p:sp>
      <p:pic>
        <p:nvPicPr>
          <p:cNvPr id="2050" name="Picture 2" descr="Payments and e-commerce on Voice Assistants: Alexa, Google Assistant, and  Cortana | by Isaac Yuen | Chatbots Magazine">
            <a:extLst>
              <a:ext uri="{FF2B5EF4-FFF2-40B4-BE49-F238E27FC236}">
                <a16:creationId xmlns:a16="http://schemas.microsoft.com/office/drawing/2014/main" id="{7848373D-C4EC-79A3-8DB6-47D4957BD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28" y="1559169"/>
            <a:ext cx="3438255" cy="385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t Is a Smart Speaker? – Features, Uses and More">
            <a:extLst>
              <a:ext uri="{FF2B5EF4-FFF2-40B4-BE49-F238E27FC236}">
                <a16:creationId xmlns:a16="http://schemas.microsoft.com/office/drawing/2014/main" id="{356DC21E-2095-5099-EC84-AA32CB517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3" y="1788228"/>
            <a:ext cx="5711387" cy="328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065BCE-4D0C-5BF0-37F1-21B48507106B}"/>
              </a:ext>
            </a:extLst>
          </p:cNvPr>
          <p:cNvSpPr txBox="1"/>
          <p:nvPr/>
        </p:nvSpPr>
        <p:spPr>
          <a:xfrm>
            <a:off x="472868" y="5534817"/>
            <a:ext cx="5687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HK" sz="2800" dirty="0"/>
              <a:t>Controlling home appliances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EA8FD-1E2C-A2F0-1990-5D193ED18BE3}"/>
              </a:ext>
            </a:extLst>
          </p:cNvPr>
          <p:cNvSpPr txBox="1"/>
          <p:nvPr/>
        </p:nvSpPr>
        <p:spPr>
          <a:xfrm>
            <a:off x="6269100" y="5571928"/>
            <a:ext cx="5687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HK" sz="2800" dirty="0"/>
              <a:t>Online shopping and payment</a:t>
            </a:r>
          </a:p>
        </p:txBody>
      </p:sp>
    </p:spTree>
    <p:extLst>
      <p:ext uri="{BB962C8B-B14F-4D97-AF65-F5344CB8AC3E}">
        <p14:creationId xmlns:p14="http://schemas.microsoft.com/office/powerpoint/2010/main" val="85126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248F7E-7D99-38EC-840A-C00D3C281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Voice commands are easily leaked.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CE23F86-AB32-67DE-11F4-486D9293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8524-17AE-4E59-A708-2A0A4497105C}" type="slidenum">
              <a:rPr lang="en-HK" smtClean="0"/>
              <a:pPr/>
              <a:t>3</a:t>
            </a:fld>
            <a:endParaRPr lang="en-H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AECF16-C7F4-5F09-D3B7-D118909F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dirty="0">
                <a:latin typeface="Calibri" panose="020F0502020204030204" pitchFamily="34" charset="0"/>
                <a:cs typeface="Calibri" panose="020F0502020204030204" pitchFamily="34" charset="0"/>
              </a:rPr>
              <a:t>Voice commands are not safe!</a:t>
            </a:r>
          </a:p>
        </p:txBody>
      </p:sp>
      <p:pic>
        <p:nvPicPr>
          <p:cNvPr id="4098" name="Picture 2" descr="Is Two-Party Consent Needed to Record a Conversation Under Michigan's  Eavesdropping Statute? The Jury is Still Out. - Detroit Business Law -  Resources for Metro-Detroit Businesses">
            <a:extLst>
              <a:ext uri="{FF2B5EF4-FFF2-40B4-BE49-F238E27FC236}">
                <a16:creationId xmlns:a16="http://schemas.microsoft.com/office/drawing/2014/main" id="{AFF47070-EEFC-5B58-60F6-6443E87BC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4272" y="1778370"/>
            <a:ext cx="2129866" cy="160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w to Start a Vlog: Guide for Beginners to YouTube (for 2022)">
            <a:extLst>
              <a:ext uri="{FF2B5EF4-FFF2-40B4-BE49-F238E27FC236}">
                <a16:creationId xmlns:a16="http://schemas.microsoft.com/office/drawing/2014/main" id="{60244D4D-2145-FEC9-24CD-1AD9EDE64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5951"/>
              </a:clrFrom>
              <a:clrTo>
                <a:srgbClr val="FF595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419" y="1533393"/>
            <a:ext cx="3482256" cy="19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6E4AEC-1CFF-CACE-8BFB-56A54D0C452C}"/>
              </a:ext>
            </a:extLst>
          </p:cNvPr>
          <p:cNvSpPr txBox="1"/>
          <p:nvPr/>
        </p:nvSpPr>
        <p:spPr>
          <a:xfrm>
            <a:off x="445207" y="3468159"/>
            <a:ext cx="31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sz="2400" dirty="0"/>
              <a:t>Secret recording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C4ECA6-07F5-B5F5-9144-770EA3F89CC6}"/>
              </a:ext>
            </a:extLst>
          </p:cNvPr>
          <p:cNvSpPr txBox="1"/>
          <p:nvPr/>
        </p:nvSpPr>
        <p:spPr>
          <a:xfrm>
            <a:off x="2787664" y="3475373"/>
            <a:ext cx="31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sz="2400" dirty="0"/>
              <a:t>Online media</a:t>
            </a:r>
          </a:p>
        </p:txBody>
      </p:sp>
      <p:pic>
        <p:nvPicPr>
          <p:cNvPr id="10" name="Graphic 9" descr="Arrow: Rotate left with solid fill">
            <a:extLst>
              <a:ext uri="{FF2B5EF4-FFF2-40B4-BE49-F238E27FC236}">
                <a16:creationId xmlns:a16="http://schemas.microsoft.com/office/drawing/2014/main" id="{DA61D2F2-82B7-E4C6-5470-9043A4DBD5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3318523" y="4131144"/>
            <a:ext cx="956669" cy="1381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9CD39E-B528-FCC1-6097-EAD6F2FD9E9A}"/>
              </a:ext>
            </a:extLst>
          </p:cNvPr>
          <p:cNvSpPr txBox="1"/>
          <p:nvPr/>
        </p:nvSpPr>
        <p:spPr>
          <a:xfrm>
            <a:off x="4541115" y="5936561"/>
            <a:ext cx="310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sz="2400" dirty="0"/>
              <a:t>Fake voice command</a:t>
            </a:r>
          </a:p>
        </p:txBody>
      </p:sp>
      <p:pic>
        <p:nvPicPr>
          <p:cNvPr id="13" name="Graphic 12" descr="Arrow: Rotate left with solid fill">
            <a:extLst>
              <a:ext uri="{FF2B5EF4-FFF2-40B4-BE49-F238E27FC236}">
                <a16:creationId xmlns:a16="http://schemas.microsoft.com/office/drawing/2014/main" id="{D5E896A3-A763-2B0B-0E0D-1AA7B78A16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43463" r="36255"/>
          <a:stretch/>
        </p:blipFill>
        <p:spPr>
          <a:xfrm rot="16200000">
            <a:off x="8013746" y="4533259"/>
            <a:ext cx="609824" cy="781082"/>
          </a:xfrm>
          <a:prstGeom prst="rect">
            <a:avLst/>
          </a:prstGeom>
        </p:spPr>
      </p:pic>
      <p:pic>
        <p:nvPicPr>
          <p:cNvPr id="2050" name="Picture 2" descr="How to Make UPI Payments Without an Internet Connection: A Step-by-Step  Guide | Gadgets 360">
            <a:extLst>
              <a:ext uri="{FF2B5EF4-FFF2-40B4-BE49-F238E27FC236}">
                <a16:creationId xmlns:a16="http://schemas.microsoft.com/office/drawing/2014/main" id="{6836A4B5-7EE7-B4D7-ECBD-76B7D6051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96619" y="3880021"/>
            <a:ext cx="1062714" cy="232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417DE7-5B9A-B0E5-6CBD-CBBA2051C6B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5617"/>
          <a:stretch/>
        </p:blipFill>
        <p:spPr>
          <a:xfrm rot="11592202">
            <a:off x="2838413" y="5168196"/>
            <a:ext cx="828507" cy="6506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ECD235-E52B-753C-CAB7-7BE0098F7A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4189" y="1891241"/>
            <a:ext cx="4210050" cy="90405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162978D4-2F82-FFD0-0A18-7C9208609D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58" y="4720158"/>
            <a:ext cx="755911" cy="755911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F1B9C711-E5E5-C14A-9A80-FF79149E386E}"/>
              </a:ext>
            </a:extLst>
          </p:cNvPr>
          <p:cNvSpPr/>
          <p:nvPr/>
        </p:nvSpPr>
        <p:spPr>
          <a:xfrm>
            <a:off x="5765416" y="3638675"/>
            <a:ext cx="1750731" cy="1081483"/>
          </a:xfrm>
          <a:prstGeom prst="wedgeRoundRectCallout">
            <a:avLst>
              <a:gd name="adj1" fmla="val -34449"/>
              <a:gd name="adj2" fmla="val 83997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337B2C9-6E8F-38DC-5605-51DADE32646F}"/>
              </a:ext>
            </a:extLst>
          </p:cNvPr>
          <p:cNvSpPr/>
          <p:nvPr/>
        </p:nvSpPr>
        <p:spPr>
          <a:xfrm>
            <a:off x="5992146" y="4161024"/>
            <a:ext cx="550985" cy="2867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04844E-7D1B-C9D8-67DD-657CBE80504D}"/>
              </a:ext>
            </a:extLst>
          </p:cNvPr>
          <p:cNvSpPr txBox="1"/>
          <p:nvPr/>
        </p:nvSpPr>
        <p:spPr>
          <a:xfrm>
            <a:off x="5906502" y="3807081"/>
            <a:ext cx="1609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dirty="0">
                <a:solidFill>
                  <a:srgbClr val="3D4990"/>
                </a:solidFill>
              </a:rPr>
              <a:t>“Transfer $100 to Bob”</a:t>
            </a:r>
          </a:p>
        </p:txBody>
      </p:sp>
    </p:spTree>
    <p:extLst>
      <p:ext uri="{BB962C8B-B14F-4D97-AF65-F5344CB8AC3E}">
        <p14:creationId xmlns:p14="http://schemas.microsoft.com/office/powerpoint/2010/main" val="94526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2211C6-CBC1-22EE-04A6-BB5FADBB9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8" y="921438"/>
            <a:ext cx="11660014" cy="5015123"/>
          </a:xfrm>
        </p:spPr>
        <p:txBody>
          <a:bodyPr/>
          <a:lstStyle/>
          <a:p>
            <a:r>
              <a:rPr lang="en-HK" dirty="0"/>
              <a:t>Current </a:t>
            </a:r>
            <a:r>
              <a:rPr lang="en-US" altLang="zh-CN" dirty="0"/>
              <a:t>voice</a:t>
            </a:r>
            <a:r>
              <a:rPr lang="en-HK" dirty="0"/>
              <a:t> verification systems are vulnerable to replay attacks.</a:t>
            </a:r>
          </a:p>
          <a:p>
            <a:pPr lvl="1"/>
            <a:r>
              <a:rPr lang="en-HK" dirty="0"/>
              <a:t>The voice clip is originally from </a:t>
            </a:r>
            <a:r>
              <a:rPr lang="en-HK" dirty="0">
                <a:solidFill>
                  <a:srgbClr val="A02337"/>
                </a:solidFill>
              </a:rPr>
              <a:t>the same</a:t>
            </a:r>
            <a:r>
              <a:rPr lang="en-HK" dirty="0"/>
              <a:t> user.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798577-C15E-3BE8-DF40-9CC545875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8524-17AE-4E59-A708-2A0A4497105C}" type="slidenum">
              <a:rPr lang="en-HK" smtClean="0"/>
              <a:pPr/>
              <a:t>4</a:t>
            </a:fld>
            <a:endParaRPr lang="en-H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6037EA-5625-4184-24E1-78BE2A04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Replay attack can pass voice verification</a:t>
            </a:r>
          </a:p>
        </p:txBody>
      </p: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CC424FE3-43B1-F282-C4CC-7A390FFAA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506" y="4013592"/>
            <a:ext cx="755910" cy="76744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B71D63-2EDB-1375-EAE8-F542654D46A5}"/>
              </a:ext>
            </a:extLst>
          </p:cNvPr>
          <p:cNvCxnSpPr>
            <a:cxnSpLocks/>
          </p:cNvCxnSpPr>
          <p:nvPr/>
        </p:nvCxnSpPr>
        <p:spPr>
          <a:xfrm>
            <a:off x="2813540" y="4454965"/>
            <a:ext cx="8309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8FA6B8B-65AB-119C-89C9-4058645EB695}"/>
              </a:ext>
            </a:extLst>
          </p:cNvPr>
          <p:cNvSpPr txBox="1"/>
          <p:nvPr/>
        </p:nvSpPr>
        <p:spPr>
          <a:xfrm>
            <a:off x="3537645" y="4781032"/>
            <a:ext cx="175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HK" dirty="0"/>
              <a:t>Voice assistant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9FA756-83AC-B1C5-0515-AE7858F3067B}"/>
              </a:ext>
            </a:extLst>
          </p:cNvPr>
          <p:cNvSpPr txBox="1"/>
          <p:nvPr/>
        </p:nvSpPr>
        <p:spPr>
          <a:xfrm>
            <a:off x="689251" y="4781032"/>
            <a:ext cx="1241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i="1" dirty="0">
                <a:latin typeface="Calibri" panose="020F0502020204030204" pitchFamily="34" charset="0"/>
                <a:cs typeface="Calibri" panose="020F0502020204030204" pitchFamily="34" charset="0"/>
              </a:rPr>
              <a:t>Attacker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1450780-EBDB-7CDA-B3C9-4296634A621F}"/>
              </a:ext>
            </a:extLst>
          </p:cNvPr>
          <p:cNvCxnSpPr>
            <a:cxnSpLocks/>
          </p:cNvCxnSpPr>
          <p:nvPr/>
        </p:nvCxnSpPr>
        <p:spPr>
          <a:xfrm>
            <a:off x="5158044" y="4454965"/>
            <a:ext cx="753251" cy="119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 descr="Shape&#10;&#10;Description automatically generated with low confidence">
            <a:extLst>
              <a:ext uri="{FF2B5EF4-FFF2-40B4-BE49-F238E27FC236}">
                <a16:creationId xmlns:a16="http://schemas.microsoft.com/office/drawing/2014/main" id="{447CD8D7-3388-21A9-C35E-A9B8F0727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518" y="3891690"/>
            <a:ext cx="1032895" cy="1032895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8AF516C3-CC49-65D8-6367-4257444C74B6}"/>
              </a:ext>
            </a:extLst>
          </p:cNvPr>
          <p:cNvSpPr txBox="1"/>
          <p:nvPr/>
        </p:nvSpPr>
        <p:spPr>
          <a:xfrm>
            <a:off x="9676287" y="4803113"/>
            <a:ext cx="1537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HK" dirty="0"/>
              <a:t>Cloud server</a:t>
            </a:r>
          </a:p>
        </p:txBody>
      </p:sp>
      <p:pic>
        <p:nvPicPr>
          <p:cNvPr id="78" name="Picture 77" descr="Shape&#10;&#10;Description automatically generated with low confidence">
            <a:extLst>
              <a:ext uri="{FF2B5EF4-FFF2-40B4-BE49-F238E27FC236}">
                <a16:creationId xmlns:a16="http://schemas.microsoft.com/office/drawing/2014/main" id="{F80A2084-34B1-510B-D81E-0C08B7BFB4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17" y="4077010"/>
            <a:ext cx="716916" cy="716916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B6266C41-C8EB-C65B-6583-DF9333322265}"/>
              </a:ext>
            </a:extLst>
          </p:cNvPr>
          <p:cNvSpPr txBox="1"/>
          <p:nvPr/>
        </p:nvSpPr>
        <p:spPr>
          <a:xfrm>
            <a:off x="5737851" y="4781032"/>
            <a:ext cx="198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HK" dirty="0"/>
              <a:t>Voice verification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398979C-AB4E-FFD4-D8AA-F2299E526D61}"/>
              </a:ext>
            </a:extLst>
          </p:cNvPr>
          <p:cNvCxnSpPr>
            <a:cxnSpLocks/>
          </p:cNvCxnSpPr>
          <p:nvPr/>
        </p:nvCxnSpPr>
        <p:spPr>
          <a:xfrm flipV="1">
            <a:off x="7356166" y="4454965"/>
            <a:ext cx="2080911" cy="119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B3DE106-27B9-50E7-FF20-AC6EFC6BE31B}"/>
              </a:ext>
            </a:extLst>
          </p:cNvPr>
          <p:cNvSpPr/>
          <p:nvPr/>
        </p:nvSpPr>
        <p:spPr>
          <a:xfrm>
            <a:off x="2023464" y="2538359"/>
            <a:ext cx="1750731" cy="1081483"/>
          </a:xfrm>
          <a:prstGeom prst="wedgeRoundRectCallout">
            <a:avLst>
              <a:gd name="adj1" fmla="val -34449"/>
              <a:gd name="adj2" fmla="val 83997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F4262C8-0A62-36DD-4BEF-5C5AA3DA9A16}"/>
              </a:ext>
            </a:extLst>
          </p:cNvPr>
          <p:cNvSpPr/>
          <p:nvPr/>
        </p:nvSpPr>
        <p:spPr>
          <a:xfrm>
            <a:off x="2250194" y="3060708"/>
            <a:ext cx="550985" cy="2867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2C827F-D236-FC2F-91D3-7FC9F18B580B}"/>
              </a:ext>
            </a:extLst>
          </p:cNvPr>
          <p:cNvSpPr txBox="1"/>
          <p:nvPr/>
        </p:nvSpPr>
        <p:spPr>
          <a:xfrm>
            <a:off x="2164550" y="2706765"/>
            <a:ext cx="1609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dirty="0">
                <a:solidFill>
                  <a:srgbClr val="3D4990"/>
                </a:solidFill>
              </a:rPr>
              <a:t>“Transfer $100 to Bob”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9F34CFD-9386-4351-D183-5BA6465208A0}"/>
              </a:ext>
            </a:extLst>
          </p:cNvPr>
          <p:cNvGrpSpPr/>
          <p:nvPr/>
        </p:nvGrpSpPr>
        <p:grpSpPr>
          <a:xfrm>
            <a:off x="5398451" y="2538359"/>
            <a:ext cx="1750731" cy="1081483"/>
            <a:chOff x="5398451" y="2538359"/>
            <a:chExt cx="1750731" cy="1081483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A9BC55E1-0A96-94A4-D7D7-644A185CECAC}"/>
                </a:ext>
              </a:extLst>
            </p:cNvPr>
            <p:cNvSpPr/>
            <p:nvPr/>
          </p:nvSpPr>
          <p:spPr>
            <a:xfrm>
              <a:off x="5398451" y="2538359"/>
              <a:ext cx="1750731" cy="1081483"/>
            </a:xfrm>
            <a:prstGeom prst="wedgeRoundRectCallout">
              <a:avLst>
                <a:gd name="adj1" fmla="val 15103"/>
                <a:gd name="adj2" fmla="val 8182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0FB0C2-1E12-C316-5A6C-EC5C3214C351}"/>
                </a:ext>
              </a:extLst>
            </p:cNvPr>
            <p:cNvSpPr txBox="1"/>
            <p:nvPr/>
          </p:nvSpPr>
          <p:spPr>
            <a:xfrm>
              <a:off x="5784080" y="2842909"/>
              <a:ext cx="979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HK" sz="2800" dirty="0"/>
                <a:t>Pass!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10EBB3EF-0F78-1581-27EE-93BA53B87D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448" y="3954916"/>
            <a:ext cx="677202" cy="826116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7A2BF801-3612-964C-9257-A76CC17846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22" y="4069432"/>
            <a:ext cx="755911" cy="75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4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21"/>
    </mc:Choice>
    <mc:Fallback xmlns="">
      <p:transition spd="slow" advTm="64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2211C6-CBC1-22EE-04A6-BB5FADBB9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8" y="921438"/>
            <a:ext cx="11660014" cy="5015123"/>
          </a:xfrm>
        </p:spPr>
        <p:txBody>
          <a:bodyPr/>
          <a:lstStyle/>
          <a:p>
            <a:r>
              <a:rPr lang="en-HK" dirty="0"/>
              <a:t>Empowering voice verification with liveness detection</a:t>
            </a:r>
          </a:p>
          <a:p>
            <a:pPr lvl="1"/>
            <a:r>
              <a:rPr lang="en-HK" dirty="0"/>
              <a:t>The voice clip is originally from </a:t>
            </a:r>
            <a:r>
              <a:rPr lang="en-HK" dirty="0">
                <a:solidFill>
                  <a:srgbClr val="A02337"/>
                </a:solidFill>
              </a:rPr>
              <a:t>the same</a:t>
            </a:r>
            <a:r>
              <a:rPr lang="en-HK" dirty="0"/>
              <a:t> user, but from a </a:t>
            </a:r>
            <a:r>
              <a:rPr lang="en-HK" dirty="0">
                <a:solidFill>
                  <a:srgbClr val="A02337"/>
                </a:solidFill>
              </a:rPr>
              <a:t>loudspeaker</a:t>
            </a:r>
            <a:r>
              <a:rPr lang="en-HK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798577-C15E-3BE8-DF40-9CC545875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8524-17AE-4E59-A708-2A0A4497105C}" type="slidenum">
              <a:rPr lang="en-HK" smtClean="0"/>
              <a:pPr/>
              <a:t>5</a:t>
            </a:fld>
            <a:endParaRPr lang="en-H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6037EA-5625-4184-24E1-78BE2A04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/>
              <a:t>VoShield</a:t>
            </a:r>
            <a:r>
              <a:rPr lang="en-HK" dirty="0"/>
              <a:t>: a liveness detection system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F1F50E7-46D6-A0C0-D7BD-8B9D46B684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822" y="4034266"/>
            <a:ext cx="759660" cy="759660"/>
          </a:xfrm>
          <a:prstGeom prst="rect">
            <a:avLst/>
          </a:prstGeom>
        </p:spPr>
      </p:pic>
      <p:pic>
        <p:nvPicPr>
          <p:cNvPr id="31" name="Picture 30" descr="A picture containing clipart&#10;&#10;Description automatically generated">
            <a:extLst>
              <a:ext uri="{FF2B5EF4-FFF2-40B4-BE49-F238E27FC236}">
                <a16:creationId xmlns:a16="http://schemas.microsoft.com/office/drawing/2014/main" id="{17E1CC3A-F03E-5754-7573-DA825068A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506" y="4013592"/>
            <a:ext cx="755910" cy="767440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F772DC2-1698-DD47-881F-8D49CA55D8F8}"/>
              </a:ext>
            </a:extLst>
          </p:cNvPr>
          <p:cNvCxnSpPr>
            <a:cxnSpLocks/>
          </p:cNvCxnSpPr>
          <p:nvPr/>
        </p:nvCxnSpPr>
        <p:spPr>
          <a:xfrm>
            <a:off x="2813540" y="4454965"/>
            <a:ext cx="8309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A7BEF960-67E9-3D62-E091-13A00634E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22" y="4069432"/>
            <a:ext cx="755911" cy="75591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8EEC3FC-EC6F-F29B-F419-F93F09B17B57}"/>
              </a:ext>
            </a:extLst>
          </p:cNvPr>
          <p:cNvSpPr txBox="1"/>
          <p:nvPr/>
        </p:nvSpPr>
        <p:spPr>
          <a:xfrm>
            <a:off x="3537645" y="4781032"/>
            <a:ext cx="175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HK" dirty="0"/>
              <a:t>Voice assistant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67DE29-6EBB-7F3F-3E63-B962CDFBFCB7}"/>
              </a:ext>
            </a:extLst>
          </p:cNvPr>
          <p:cNvSpPr txBox="1"/>
          <p:nvPr/>
        </p:nvSpPr>
        <p:spPr>
          <a:xfrm>
            <a:off x="689251" y="4781032"/>
            <a:ext cx="1241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i="1" dirty="0">
                <a:latin typeface="Calibri" panose="020F0502020204030204" pitchFamily="34" charset="0"/>
                <a:cs typeface="Calibri" panose="020F0502020204030204" pitchFamily="34" charset="0"/>
              </a:rPr>
              <a:t>Attacker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A9FF6AF-E6DC-BEC7-55A8-7CAAE322AA82}"/>
              </a:ext>
            </a:extLst>
          </p:cNvPr>
          <p:cNvCxnSpPr>
            <a:cxnSpLocks/>
          </p:cNvCxnSpPr>
          <p:nvPr/>
        </p:nvCxnSpPr>
        <p:spPr>
          <a:xfrm>
            <a:off x="5158044" y="4454965"/>
            <a:ext cx="753251" cy="119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Shape&#10;&#10;Description automatically generated with low confidence">
            <a:extLst>
              <a:ext uri="{FF2B5EF4-FFF2-40B4-BE49-F238E27FC236}">
                <a16:creationId xmlns:a16="http://schemas.microsoft.com/office/drawing/2014/main" id="{81B9AEB9-4BC6-2510-EA89-B7A16A7765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694" y="3834030"/>
            <a:ext cx="1032895" cy="103289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0C3E8E1-BF6E-DF9D-0AED-0A301FADE396}"/>
              </a:ext>
            </a:extLst>
          </p:cNvPr>
          <p:cNvSpPr txBox="1"/>
          <p:nvPr/>
        </p:nvSpPr>
        <p:spPr>
          <a:xfrm>
            <a:off x="10446952" y="4745453"/>
            <a:ext cx="1537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HK" dirty="0"/>
              <a:t>Cloud server</a:t>
            </a:r>
          </a:p>
        </p:txBody>
      </p:sp>
      <p:pic>
        <p:nvPicPr>
          <p:cNvPr id="55" name="Picture 54" descr="Shape&#10;&#10;Description automatically generated with low confidence">
            <a:extLst>
              <a:ext uri="{FF2B5EF4-FFF2-40B4-BE49-F238E27FC236}">
                <a16:creationId xmlns:a16="http://schemas.microsoft.com/office/drawing/2014/main" id="{99EF44A3-A1F9-4563-C05E-13E3312A9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17" y="4077010"/>
            <a:ext cx="716916" cy="716916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9719F0F6-4575-864D-09FF-92ED8F6DF0A7}"/>
              </a:ext>
            </a:extLst>
          </p:cNvPr>
          <p:cNvSpPr txBox="1"/>
          <p:nvPr/>
        </p:nvSpPr>
        <p:spPr>
          <a:xfrm>
            <a:off x="5737851" y="4781032"/>
            <a:ext cx="198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HK" dirty="0"/>
              <a:t>Voice verification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2A611FC-5D88-288C-0982-12FA1572E9B1}"/>
              </a:ext>
            </a:extLst>
          </p:cNvPr>
          <p:cNvCxnSpPr>
            <a:cxnSpLocks/>
          </p:cNvCxnSpPr>
          <p:nvPr/>
        </p:nvCxnSpPr>
        <p:spPr>
          <a:xfrm>
            <a:off x="7255140" y="4454965"/>
            <a:ext cx="91584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B1A733A-9B9C-C69D-5F0A-9C0C7305FF3A}"/>
              </a:ext>
            </a:extLst>
          </p:cNvPr>
          <p:cNvCxnSpPr>
            <a:cxnSpLocks/>
          </p:cNvCxnSpPr>
          <p:nvPr/>
        </p:nvCxnSpPr>
        <p:spPr>
          <a:xfrm>
            <a:off x="9577079" y="4454965"/>
            <a:ext cx="72103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918A0299-3E64-2D72-3A6D-B8EB5B686DC8}"/>
              </a:ext>
            </a:extLst>
          </p:cNvPr>
          <p:cNvSpPr txBox="1"/>
          <p:nvPr/>
        </p:nvSpPr>
        <p:spPr>
          <a:xfrm>
            <a:off x="7934515" y="4793926"/>
            <a:ext cx="2206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A02337"/>
                </a:solidFill>
              </a:rPr>
              <a:t>Liveness detection</a:t>
            </a:r>
            <a:endParaRPr lang="en-HK" dirty="0">
              <a:solidFill>
                <a:srgbClr val="A02337"/>
              </a:solidFill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E03FDB9D-F8A0-98E9-5373-01B3B22A1F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448" y="3954916"/>
            <a:ext cx="677202" cy="826116"/>
          </a:xfrm>
          <a:prstGeom prst="rect">
            <a:avLst/>
          </a:prstGeom>
        </p:spPr>
      </p:pic>
      <p:sp>
        <p:nvSpPr>
          <p:cNvPr id="66" name="Speech Bubble: Rectangle with Corners Rounded 65">
            <a:extLst>
              <a:ext uri="{FF2B5EF4-FFF2-40B4-BE49-F238E27FC236}">
                <a16:creationId xmlns:a16="http://schemas.microsoft.com/office/drawing/2014/main" id="{D2D1C36C-6357-20B8-7B9D-0F6057DCC344}"/>
              </a:ext>
            </a:extLst>
          </p:cNvPr>
          <p:cNvSpPr/>
          <p:nvPr/>
        </p:nvSpPr>
        <p:spPr>
          <a:xfrm>
            <a:off x="2023464" y="2538359"/>
            <a:ext cx="1750731" cy="1081483"/>
          </a:xfrm>
          <a:prstGeom prst="wedgeRoundRectCallout">
            <a:avLst>
              <a:gd name="adj1" fmla="val -34449"/>
              <a:gd name="adj2" fmla="val 83997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23161B1-94A2-2CEB-C1BA-4ADD1DFD9C6A}"/>
              </a:ext>
            </a:extLst>
          </p:cNvPr>
          <p:cNvSpPr/>
          <p:nvPr/>
        </p:nvSpPr>
        <p:spPr>
          <a:xfrm>
            <a:off x="2250194" y="3060708"/>
            <a:ext cx="550985" cy="2867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66B5972-90DC-2FF4-85E7-BF28F003A1DA}"/>
              </a:ext>
            </a:extLst>
          </p:cNvPr>
          <p:cNvSpPr txBox="1"/>
          <p:nvPr/>
        </p:nvSpPr>
        <p:spPr>
          <a:xfrm>
            <a:off x="2164550" y="2706765"/>
            <a:ext cx="1609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dirty="0">
                <a:solidFill>
                  <a:srgbClr val="3D4990"/>
                </a:solidFill>
              </a:rPr>
              <a:t>“Transfer $100 to Bob”</a:t>
            </a:r>
          </a:p>
        </p:txBody>
      </p:sp>
      <p:sp>
        <p:nvSpPr>
          <p:cNvPr id="69" name="Speech Bubble: Rectangle with Corners Rounded 68">
            <a:extLst>
              <a:ext uri="{FF2B5EF4-FFF2-40B4-BE49-F238E27FC236}">
                <a16:creationId xmlns:a16="http://schemas.microsoft.com/office/drawing/2014/main" id="{D042E877-7C84-07D0-74CC-6F566CAD08A3}"/>
              </a:ext>
            </a:extLst>
          </p:cNvPr>
          <p:cNvSpPr/>
          <p:nvPr/>
        </p:nvSpPr>
        <p:spPr>
          <a:xfrm>
            <a:off x="5398451" y="2538359"/>
            <a:ext cx="1750731" cy="1081483"/>
          </a:xfrm>
          <a:prstGeom prst="wedgeRoundRectCallout">
            <a:avLst>
              <a:gd name="adj1" fmla="val 15103"/>
              <a:gd name="adj2" fmla="val 81829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85485BF-B383-EBFA-E981-4B8142BF7D21}"/>
              </a:ext>
            </a:extLst>
          </p:cNvPr>
          <p:cNvSpPr txBox="1"/>
          <p:nvPr/>
        </p:nvSpPr>
        <p:spPr>
          <a:xfrm>
            <a:off x="5784080" y="2842909"/>
            <a:ext cx="979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sz="2800" dirty="0"/>
              <a:t>Pass!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CBAE92-0B63-6E8A-DA40-D811A4E8F98C}"/>
              </a:ext>
            </a:extLst>
          </p:cNvPr>
          <p:cNvGrpSpPr/>
          <p:nvPr/>
        </p:nvGrpSpPr>
        <p:grpSpPr>
          <a:xfrm>
            <a:off x="7685476" y="2538359"/>
            <a:ext cx="1750731" cy="1081483"/>
            <a:chOff x="7685476" y="2538359"/>
            <a:chExt cx="1750731" cy="1081483"/>
          </a:xfrm>
        </p:grpSpPr>
        <p:sp>
          <p:nvSpPr>
            <p:cNvPr id="74" name="Speech Bubble: Rectangle with Corners Rounded 73">
              <a:extLst>
                <a:ext uri="{FF2B5EF4-FFF2-40B4-BE49-F238E27FC236}">
                  <a16:creationId xmlns:a16="http://schemas.microsoft.com/office/drawing/2014/main" id="{0D71E54B-24A0-CE01-3483-B52B5F419DA7}"/>
                </a:ext>
              </a:extLst>
            </p:cNvPr>
            <p:cNvSpPr/>
            <p:nvPr/>
          </p:nvSpPr>
          <p:spPr>
            <a:xfrm>
              <a:off x="7685476" y="2538359"/>
              <a:ext cx="1750731" cy="1081483"/>
            </a:xfrm>
            <a:prstGeom prst="wedgeRoundRectCallout">
              <a:avLst>
                <a:gd name="adj1" fmla="val 15103"/>
                <a:gd name="adj2" fmla="val 8182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EE6707E-6426-166B-B9D1-2B52D69EB71F}"/>
                </a:ext>
              </a:extLst>
            </p:cNvPr>
            <p:cNvSpPr txBox="1"/>
            <p:nvPr/>
          </p:nvSpPr>
          <p:spPr>
            <a:xfrm>
              <a:off x="8083491" y="2842909"/>
              <a:ext cx="979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HK" sz="2800" dirty="0">
                  <a:solidFill>
                    <a:schemeClr val="accent6"/>
                  </a:solidFill>
                </a:rPr>
                <a:t>No!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EE8EB91-8D97-1AE2-18DD-E7765AB54877}"/>
              </a:ext>
            </a:extLst>
          </p:cNvPr>
          <p:cNvGrpSpPr/>
          <p:nvPr/>
        </p:nvGrpSpPr>
        <p:grpSpPr>
          <a:xfrm>
            <a:off x="2069720" y="5848067"/>
            <a:ext cx="7745201" cy="541703"/>
            <a:chOff x="2069720" y="5848067"/>
            <a:chExt cx="7745201" cy="541703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01028832-D71C-10CE-1295-B1A4C9CE9AD1}"/>
                </a:ext>
              </a:extLst>
            </p:cNvPr>
            <p:cNvSpPr/>
            <p:nvPr/>
          </p:nvSpPr>
          <p:spPr>
            <a:xfrm>
              <a:off x="2114729" y="5848067"/>
              <a:ext cx="7655184" cy="54170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3712375-4A7F-94B2-9E47-9BE0B9247D09}"/>
                </a:ext>
              </a:extLst>
            </p:cNvPr>
            <p:cNvSpPr txBox="1"/>
            <p:nvPr/>
          </p:nvSpPr>
          <p:spPr>
            <a:xfrm>
              <a:off x="2069720" y="5888842"/>
              <a:ext cx="7745201" cy="4616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HK" sz="2400" i="1" dirty="0" err="1">
                  <a:solidFill>
                    <a:schemeClr val="accent6"/>
                  </a:solidFill>
                </a:rPr>
                <a:t>VoShield</a:t>
              </a:r>
              <a:r>
                <a:rPr lang="en-HK" sz="2400" i="1" dirty="0">
                  <a:solidFill>
                    <a:schemeClr val="accent6"/>
                  </a:solidFill>
                </a:rPr>
                <a:t> provides two factor protection for voice assistants.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806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21"/>
    </mc:Choice>
    <mc:Fallback xmlns="">
      <p:transition spd="slow" advTm="64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04544F3-22CB-8675-FF37-C5AF00D83E28}"/>
              </a:ext>
            </a:extLst>
          </p:cNvPr>
          <p:cNvSpPr/>
          <p:nvPr/>
        </p:nvSpPr>
        <p:spPr>
          <a:xfrm>
            <a:off x="6456717" y="5525657"/>
            <a:ext cx="5296056" cy="8184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B64B38-B24D-04FB-C158-E737C7F0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8524-17AE-4E59-A708-2A0A4497105C}" type="slidenum">
              <a:rPr lang="en-HK" smtClean="0"/>
              <a:pPr/>
              <a:t>6</a:t>
            </a:fld>
            <a:endParaRPr lang="en-H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00A5C0-90D5-B7AC-C593-873FFCCE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/>
              <a:t>VoShield</a:t>
            </a:r>
            <a:r>
              <a:rPr lang="en-HK" dirty="0"/>
              <a:t> vs. Existing work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ADAE43-7B4E-92C0-780C-0A434E503B69}"/>
              </a:ext>
            </a:extLst>
          </p:cNvPr>
          <p:cNvCxnSpPr/>
          <p:nvPr/>
        </p:nvCxnSpPr>
        <p:spPr>
          <a:xfrm>
            <a:off x="6095998" y="1250348"/>
            <a:ext cx="0" cy="49471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3EEB18-F318-93E5-51FE-116BDE05398D}"/>
              </a:ext>
            </a:extLst>
          </p:cNvPr>
          <p:cNvSpPr txBox="1"/>
          <p:nvPr/>
        </p:nvSpPr>
        <p:spPr>
          <a:xfrm>
            <a:off x="1751395" y="927302"/>
            <a:ext cx="2356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sz="3200" dirty="0"/>
              <a:t>Active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C61CE7-5251-F6B6-B404-D0284D3A6596}"/>
              </a:ext>
            </a:extLst>
          </p:cNvPr>
          <p:cNvSpPr txBox="1"/>
          <p:nvPr/>
        </p:nvSpPr>
        <p:spPr>
          <a:xfrm>
            <a:off x="8084266" y="927302"/>
            <a:ext cx="2356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sz="3200" dirty="0"/>
              <a:t>Passive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D2708E-720F-12DF-FF43-EF88B0D4799E}"/>
              </a:ext>
            </a:extLst>
          </p:cNvPr>
          <p:cNvSpPr txBox="1"/>
          <p:nvPr/>
        </p:nvSpPr>
        <p:spPr>
          <a:xfrm>
            <a:off x="614256" y="1512077"/>
            <a:ext cx="5052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Actively</a:t>
            </a:r>
            <a:r>
              <a:rPr lang="zh-CN" altLang="en-US" sz="2400" dirty="0"/>
              <a:t> </a:t>
            </a:r>
            <a:r>
              <a:rPr lang="en-HK" altLang="zh-CN" sz="2400" dirty="0"/>
              <a:t>transmitting</a:t>
            </a:r>
            <a:r>
              <a:rPr lang="en-US" sz="2400" dirty="0"/>
              <a:t> signals to sense the motion of the human mouth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9BFA9DE-58C4-43BE-70DE-6277544291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6954"/>
          <a:stretch/>
        </p:blipFill>
        <p:spPr>
          <a:xfrm>
            <a:off x="379794" y="3877254"/>
            <a:ext cx="993287" cy="722044"/>
          </a:xfrm>
          <a:prstGeom prst="rect">
            <a:avLst/>
          </a:prstGeom>
        </p:spPr>
      </p:pic>
      <p:pic>
        <p:nvPicPr>
          <p:cNvPr id="24" name="Graphic 23" descr="Wireless router with solid fill">
            <a:extLst>
              <a:ext uri="{FF2B5EF4-FFF2-40B4-BE49-F238E27FC236}">
                <a16:creationId xmlns:a16="http://schemas.microsoft.com/office/drawing/2014/main" id="{E32DB2F5-412F-B711-712F-4AFA65203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707" y="2435680"/>
            <a:ext cx="1037487" cy="10374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57159F9-E7E4-4959-C44E-1FCE4BB545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544" b="3970"/>
          <a:stretch/>
        </p:blipFill>
        <p:spPr>
          <a:xfrm rot="16200000">
            <a:off x="434259" y="5154849"/>
            <a:ext cx="834161" cy="102029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57237A3-B2F2-D9AB-3FB6-A581173C4FA4}"/>
              </a:ext>
            </a:extLst>
          </p:cNvPr>
          <p:cNvSpPr txBox="1"/>
          <p:nvPr/>
        </p:nvSpPr>
        <p:spPr>
          <a:xfrm>
            <a:off x="539966" y="3379644"/>
            <a:ext cx="821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Wi-Fi</a:t>
            </a:r>
            <a:endParaRPr lang="en-HK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E4FB78-00E1-A5F5-1188-D981065D9933}"/>
              </a:ext>
            </a:extLst>
          </p:cNvPr>
          <p:cNvSpPr txBox="1"/>
          <p:nvPr/>
        </p:nvSpPr>
        <p:spPr>
          <a:xfrm>
            <a:off x="360832" y="4567458"/>
            <a:ext cx="1232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mmWave</a:t>
            </a:r>
            <a:endParaRPr lang="en-HK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06B8CE-91B0-E5B7-4CBE-56ED563B92CF}"/>
              </a:ext>
            </a:extLst>
          </p:cNvPr>
          <p:cNvSpPr txBox="1"/>
          <p:nvPr/>
        </p:nvSpPr>
        <p:spPr>
          <a:xfrm>
            <a:off x="326535" y="6047094"/>
            <a:ext cx="1232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Acoustics</a:t>
            </a:r>
            <a:endParaRPr lang="en-HK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954A66-C4CC-136B-0AD0-395FAAB046AA}"/>
              </a:ext>
            </a:extLst>
          </p:cNvPr>
          <p:cNvSpPr txBox="1"/>
          <p:nvPr/>
        </p:nvSpPr>
        <p:spPr>
          <a:xfrm>
            <a:off x="1543422" y="2597472"/>
            <a:ext cx="2325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REVOLT [Ubicomp’19]</a:t>
            </a:r>
          </a:p>
          <a:p>
            <a:r>
              <a:rPr lang="en-HK" sz="1600" dirty="0" err="1"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Wivo</a:t>
            </a:r>
            <a:r>
              <a:rPr lang="en-HK" sz="1600" dirty="0"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[MobiHoc’18]</a:t>
            </a:r>
          </a:p>
          <a:p>
            <a:r>
              <a:rPr lang="en-HK" sz="1600" dirty="0"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WISE [UbiComp’21]</a:t>
            </a:r>
          </a:p>
          <a:p>
            <a:r>
              <a:rPr lang="en-HK" sz="1600" dirty="0"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B2BC67-ECC8-6176-1CB0-B76C13DC188F}"/>
              </a:ext>
            </a:extLst>
          </p:cNvPr>
          <p:cNvSpPr txBox="1"/>
          <p:nvPr/>
        </p:nvSpPr>
        <p:spPr>
          <a:xfrm>
            <a:off x="1543422" y="4014523"/>
            <a:ext cx="23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Vocalprint</a:t>
            </a:r>
            <a:r>
              <a:rPr lang="en-HK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[SenSys’20]</a:t>
            </a:r>
          </a:p>
          <a:p>
            <a:r>
              <a:rPr lang="en-HK" sz="1600" dirty="0"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6D010F-2A9B-7AB5-634C-D7C3F4822911}"/>
              </a:ext>
            </a:extLst>
          </p:cNvPr>
          <p:cNvSpPr txBox="1"/>
          <p:nvPr/>
        </p:nvSpPr>
        <p:spPr>
          <a:xfrm>
            <a:off x="1565595" y="5026069"/>
            <a:ext cx="2325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VoiceGesture</a:t>
            </a:r>
            <a:r>
              <a:rPr lang="en-HK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[CCS’17]</a:t>
            </a:r>
          </a:p>
          <a:p>
            <a:r>
              <a:rPr lang="en-HK" sz="1600" dirty="0" err="1">
                <a:latin typeface="Arial" panose="020B0604020202020204" pitchFamily="34" charset="0"/>
                <a:cs typeface="Arial" panose="020B0604020202020204" pitchFamily="34" charset="0"/>
              </a:rPr>
              <a:t>Lippass</a:t>
            </a:r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 [INFOCOM’18]</a:t>
            </a:r>
            <a:endParaRPr lang="en-HK" sz="16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HK" sz="16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Silentkey</a:t>
            </a:r>
            <a:r>
              <a:rPr lang="en-HK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[UbiComp’18]</a:t>
            </a:r>
            <a:br>
              <a:rPr lang="en-HK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SONAR [UbiComp’20]</a:t>
            </a:r>
          </a:p>
          <a:p>
            <a:r>
              <a:rPr lang="en-HK" sz="1600" dirty="0" err="1"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ChestLive</a:t>
            </a:r>
            <a:r>
              <a:rPr lang="en-HK" sz="1600" dirty="0"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[UbiComp’21]</a:t>
            </a:r>
          </a:p>
          <a:p>
            <a:r>
              <a:rPr lang="en-HK" sz="1600" dirty="0"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…</a:t>
            </a:r>
            <a:endParaRPr lang="en-HK" sz="1400" dirty="0"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613B78-3A32-0A6D-333D-F1515F976701}"/>
              </a:ext>
            </a:extLst>
          </p:cNvPr>
          <p:cNvSpPr txBox="1"/>
          <p:nvPr/>
        </p:nvSpPr>
        <p:spPr>
          <a:xfrm>
            <a:off x="3849489" y="3086684"/>
            <a:ext cx="2102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Wingdings 2" panose="05020102010507070707" pitchFamily="18" charset="2"/>
              </a:rPr>
              <a:t> </a:t>
            </a:r>
            <a:r>
              <a:rPr lang="en-HK" sz="2000" i="1" dirty="0"/>
              <a:t>Extra hardware required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88F533-8C96-898B-AB77-C4B3DA3922C3}"/>
              </a:ext>
            </a:extLst>
          </p:cNvPr>
          <p:cNvSpPr txBox="1"/>
          <p:nvPr/>
        </p:nvSpPr>
        <p:spPr>
          <a:xfrm>
            <a:off x="3898264" y="4991980"/>
            <a:ext cx="1850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Wingdings 2" panose="05020102010507070707" pitchFamily="18" charset="2"/>
              </a:rPr>
              <a:t></a:t>
            </a:r>
            <a:r>
              <a:rPr lang="en-US" sz="2000" i="1" dirty="0">
                <a:sym typeface="Wingdings 2" panose="05020102010507070707" pitchFamily="18" charset="2"/>
              </a:rPr>
              <a:t> </a:t>
            </a:r>
            <a:r>
              <a:rPr lang="en-US" sz="2000" i="1" dirty="0"/>
              <a:t>Extra power consumption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94BC6F-3AF5-00A9-2A6F-FA53DE961D3F}"/>
              </a:ext>
            </a:extLst>
          </p:cNvPr>
          <p:cNvSpPr txBox="1"/>
          <p:nvPr/>
        </p:nvSpPr>
        <p:spPr>
          <a:xfrm>
            <a:off x="3891490" y="5777226"/>
            <a:ext cx="1814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Wingdings 2" panose="05020102010507070707" pitchFamily="18" charset="2"/>
              </a:rPr>
              <a:t> </a:t>
            </a:r>
            <a:r>
              <a:rPr lang="en-US" altLang="zh-CN" sz="2000" i="1" dirty="0"/>
              <a:t>Harmful to babies and pets</a:t>
            </a:r>
            <a:endParaRPr lang="en-US" sz="2000" i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85A2590-CBA2-6857-890F-4CD89D7DA3BE}"/>
              </a:ext>
            </a:extLst>
          </p:cNvPr>
          <p:cNvSpPr txBox="1"/>
          <p:nvPr/>
        </p:nvSpPr>
        <p:spPr>
          <a:xfrm>
            <a:off x="7080428" y="1511616"/>
            <a:ext cx="4549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2400" dirty="0"/>
              <a:t>Capture physiological features in  voice  </a:t>
            </a:r>
            <a:endParaRPr lang="en-US" sz="2400" dirty="0"/>
          </a:p>
        </p:txBody>
      </p:sp>
      <p:pic>
        <p:nvPicPr>
          <p:cNvPr id="37" name="Picture 4" descr="Consumer Payment Preferences: Voice Assistant Adoption and Education">
            <a:extLst>
              <a:ext uri="{FF2B5EF4-FFF2-40B4-BE49-F238E27FC236}">
                <a16:creationId xmlns:a16="http://schemas.microsoft.com/office/drawing/2014/main" id="{357F1BC2-2861-19D7-9A4C-880C9B302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458" y="2597472"/>
            <a:ext cx="1330617" cy="87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A296361-EF77-5C99-270B-F8B7F6F770A2}"/>
              </a:ext>
            </a:extLst>
          </p:cNvPr>
          <p:cNvSpPr txBox="1"/>
          <p:nvPr/>
        </p:nvSpPr>
        <p:spPr>
          <a:xfrm>
            <a:off x="7672544" y="2523132"/>
            <a:ext cx="2500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Voicelive</a:t>
            </a:r>
            <a:r>
              <a:rPr lang="en-HK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[CCS’2016]</a:t>
            </a:r>
          </a:p>
          <a:p>
            <a:r>
              <a:rPr lang="en-HK" sz="1600" dirty="0"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Voice</a:t>
            </a:r>
            <a:r>
              <a:rPr lang="en-US" altLang="zh-CN" sz="1600" dirty="0"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Pop [INFOCOM’19]</a:t>
            </a:r>
            <a:endParaRPr lang="en-HK" altLang="zh-CN" sz="1600" dirty="0"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</a:endParaRPr>
          </a:p>
          <a:p>
            <a:r>
              <a:rPr lang="en-US" altLang="zh-CN" sz="1600" dirty="0" err="1"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CaField</a:t>
            </a:r>
            <a:r>
              <a:rPr lang="en-US" altLang="zh-CN" sz="1600" dirty="0"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[CCS’19]</a:t>
            </a:r>
          </a:p>
          <a:p>
            <a:r>
              <a:rPr lang="en-US" altLang="zh-CN" sz="1600" dirty="0"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6BF395-360D-2C25-F515-53327BF9033C}"/>
              </a:ext>
            </a:extLst>
          </p:cNvPr>
          <p:cNvSpPr txBox="1"/>
          <p:nvPr/>
        </p:nvSpPr>
        <p:spPr>
          <a:xfrm>
            <a:off x="10172939" y="2576282"/>
            <a:ext cx="2102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Wingdings 2" panose="05020102010507070707" pitchFamily="18" charset="2"/>
              </a:rPr>
              <a:t> </a:t>
            </a:r>
            <a:r>
              <a:rPr lang="en-HK" sz="2000" i="1" dirty="0">
                <a:sym typeface="Wingdings 2" panose="05020102010507070707" pitchFamily="18" charset="2"/>
              </a:rPr>
              <a:t>S</a:t>
            </a:r>
            <a:r>
              <a:rPr lang="en-HK" sz="2000" i="1" dirty="0"/>
              <a:t>hort distance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95E619-3B91-64B4-FC84-816D8EF7142A}"/>
              </a:ext>
            </a:extLst>
          </p:cNvPr>
          <p:cNvSpPr txBox="1"/>
          <p:nvPr/>
        </p:nvSpPr>
        <p:spPr>
          <a:xfrm>
            <a:off x="10172937" y="3105686"/>
            <a:ext cx="2102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Wingdings 2" panose="05020102010507070707" pitchFamily="18" charset="2"/>
              </a:rPr>
              <a:t> </a:t>
            </a:r>
            <a:r>
              <a:rPr lang="en-HK" sz="2000" i="1" dirty="0">
                <a:sym typeface="Wingdings 2" panose="05020102010507070707" pitchFamily="18" charset="2"/>
              </a:rPr>
              <a:t>Fixed gesture</a:t>
            </a:r>
            <a:endParaRPr lang="en-HK" sz="2000" i="1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3133398-B137-B651-8A20-DAC53F88A2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0055" y="4014523"/>
            <a:ext cx="1610881" cy="108241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D70C6B8-F805-FD9D-7DEE-A986E0246447}"/>
              </a:ext>
            </a:extLst>
          </p:cNvPr>
          <p:cNvSpPr txBox="1"/>
          <p:nvPr/>
        </p:nvSpPr>
        <p:spPr>
          <a:xfrm>
            <a:off x="8084266" y="4444724"/>
            <a:ext cx="1314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b="0" i="0" u="none" strike="noStrike" baseline="0" dirty="0" err="1">
                <a:cs typeface="Arial" panose="020B0604020202020204" pitchFamily="34" charset="0"/>
              </a:rPr>
              <a:t>VoShield</a:t>
            </a:r>
            <a:endParaRPr lang="en-US" altLang="zh-CN" sz="2000" dirty="0"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17C3F5E-A5F3-470A-0A20-AE1B0A24EB93}"/>
              </a:ext>
            </a:extLst>
          </p:cNvPr>
          <p:cNvSpPr txBox="1"/>
          <p:nvPr/>
        </p:nvSpPr>
        <p:spPr>
          <a:xfrm>
            <a:off x="9737822" y="4275447"/>
            <a:ext cx="2102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Wingdings 2" panose="05020102010507070707" pitchFamily="18" charset="2"/>
              </a:rPr>
              <a:t> </a:t>
            </a:r>
            <a:r>
              <a:rPr lang="en-HK" sz="2000" i="1" dirty="0">
                <a:sym typeface="Wingdings 2" panose="05020102010507070707" pitchFamily="18" charset="2"/>
              </a:rPr>
              <a:t>Long</a:t>
            </a:r>
            <a:r>
              <a:rPr lang="en-HK" sz="2000" i="1" dirty="0"/>
              <a:t> distance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6D9D5E0-6D80-577F-FDF3-367CD63FA0CE}"/>
              </a:ext>
            </a:extLst>
          </p:cNvPr>
          <p:cNvSpPr txBox="1"/>
          <p:nvPr/>
        </p:nvSpPr>
        <p:spPr>
          <a:xfrm>
            <a:off x="9737822" y="4702789"/>
            <a:ext cx="252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Wingdings 2" panose="05020102010507070707" pitchFamily="18" charset="2"/>
              </a:rPr>
              <a:t> </a:t>
            </a:r>
            <a:r>
              <a:rPr lang="en-HK" sz="2000" i="1" dirty="0">
                <a:sym typeface="Wingdings 2" panose="05020102010507070707" pitchFamily="18" charset="2"/>
              </a:rPr>
              <a:t>Different locations</a:t>
            </a:r>
            <a:endParaRPr lang="en-HK" sz="2000" i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4C02EB-746C-D4E4-CC27-46EDACBD98D7}"/>
              </a:ext>
            </a:extLst>
          </p:cNvPr>
          <p:cNvSpPr txBox="1"/>
          <p:nvPr/>
        </p:nvSpPr>
        <p:spPr>
          <a:xfrm>
            <a:off x="6493879" y="5511106"/>
            <a:ext cx="5529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zh-CN" sz="2400" i="1" dirty="0">
                <a:solidFill>
                  <a:schemeClr val="accent6"/>
                </a:solidFill>
                <a:ea typeface="微软雅黑 Light" panose="020B0502040204020203" pitchFamily="34" charset="-122"/>
                <a:cs typeface="Arial" panose="020B0604020202020204" pitchFamily="34" charset="0"/>
              </a:rPr>
              <a:t>Suitable for distant smart devices, such as smart speakers</a:t>
            </a:r>
            <a:endParaRPr lang="en-US" altLang="zh-CN" sz="2400" i="1" dirty="0">
              <a:solidFill>
                <a:schemeClr val="accent6"/>
              </a:solidFill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5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87"/>
    </mc:Choice>
    <mc:Fallback xmlns="">
      <p:transition spd="slow" advTm="76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33" grpId="0"/>
      <p:bldP spid="34" grpId="0"/>
      <p:bldP spid="35" grpId="0"/>
      <p:bldP spid="36" grpId="0"/>
      <p:bldP spid="39" grpId="0"/>
      <p:bldP spid="40" grpId="0"/>
      <p:bldP spid="41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A569AC-A0FE-354F-DA51-343C16BD3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The replay attack is always conducted by a </a:t>
            </a:r>
            <a:r>
              <a:rPr lang="en-HK" dirty="0">
                <a:solidFill>
                  <a:srgbClr val="A02337"/>
                </a:solidFill>
              </a:rPr>
              <a:t>loudspeaker</a:t>
            </a:r>
            <a:r>
              <a:rPr lang="en-HK" dirty="0"/>
              <a:t>.</a:t>
            </a:r>
          </a:p>
          <a:p>
            <a:r>
              <a:rPr lang="en-HK" dirty="0"/>
              <a:t>Key difference</a:t>
            </a:r>
          </a:p>
          <a:p>
            <a:pPr lvl="1"/>
            <a:r>
              <a:rPr lang="en-HK" dirty="0"/>
              <a:t>The size of the loudspeaker is </a:t>
            </a:r>
            <a:r>
              <a:rPr lang="en-HK" dirty="0">
                <a:solidFill>
                  <a:srgbClr val="A02337"/>
                </a:solidFill>
              </a:rPr>
              <a:t>stable and fixed</a:t>
            </a:r>
            <a:r>
              <a:rPr lang="en-HK" dirty="0"/>
              <a:t>.</a:t>
            </a:r>
          </a:p>
          <a:p>
            <a:pPr lvl="1"/>
            <a:r>
              <a:rPr lang="en-HK" dirty="0"/>
              <a:t>The size of the human mouth is </a:t>
            </a:r>
            <a:r>
              <a:rPr lang="en-HK" dirty="0">
                <a:solidFill>
                  <a:srgbClr val="A02337"/>
                </a:solidFill>
              </a:rPr>
              <a:t>dynamic and varied</a:t>
            </a:r>
            <a:r>
              <a:rPr lang="en-HK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7D58C7-DDCD-3E09-715A-B97015F3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8524-17AE-4E59-A708-2A0A4497105C}" type="slidenum">
              <a:rPr lang="en-HK" smtClean="0"/>
              <a:pPr/>
              <a:t>7</a:t>
            </a:fld>
            <a:endParaRPr lang="en-H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EBDAF5-73E4-392C-CCC9-8BCC0B8A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/>
              <a:t>VoShield</a:t>
            </a:r>
            <a:r>
              <a:rPr lang="en-HK" dirty="0"/>
              <a:t>: basic idea</a:t>
            </a:r>
          </a:p>
        </p:txBody>
      </p:sp>
      <p:pic>
        <p:nvPicPr>
          <p:cNvPr id="1026" name="Picture 2" descr="Talking-lips GIFs - Get the best GIF on GIPHY">
            <a:extLst>
              <a:ext uri="{FF2B5EF4-FFF2-40B4-BE49-F238E27FC236}">
                <a16:creationId xmlns:a16="http://schemas.microsoft.com/office/drawing/2014/main" id="{34CA3733-6414-CAC9-4A3D-84583FD13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217" y="2857158"/>
            <a:ext cx="2682753" cy="201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udspeaker Basics 101 - Part 1 - From Vinyl To Plastic">
            <a:extLst>
              <a:ext uri="{FF2B5EF4-FFF2-40B4-BE49-F238E27FC236}">
                <a16:creationId xmlns:a16="http://schemas.microsoft.com/office/drawing/2014/main" id="{72287723-AD49-53D4-3C47-12C83A153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71281" y="3344078"/>
            <a:ext cx="2012064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9E83D8-A3ED-3DFC-4B6D-96C398FF633D}"/>
              </a:ext>
            </a:extLst>
          </p:cNvPr>
          <p:cNvSpPr txBox="1"/>
          <p:nvPr/>
        </p:nvSpPr>
        <p:spPr>
          <a:xfrm>
            <a:off x="6683507" y="5076483"/>
            <a:ext cx="199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Human mouth</a:t>
            </a:r>
            <a:endParaRPr lang="en-HK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86A02-9B64-9A28-5139-987693896141}"/>
              </a:ext>
            </a:extLst>
          </p:cNvPr>
          <p:cNvSpPr txBox="1"/>
          <p:nvPr/>
        </p:nvSpPr>
        <p:spPr>
          <a:xfrm>
            <a:off x="2713636" y="5076483"/>
            <a:ext cx="1666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dirty="0"/>
              <a:t>Loudspeaker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CB34BD0-9CCC-B9CB-6B35-81F05A4416CF}"/>
              </a:ext>
            </a:extLst>
          </p:cNvPr>
          <p:cNvGrpSpPr/>
          <p:nvPr/>
        </p:nvGrpSpPr>
        <p:grpSpPr>
          <a:xfrm>
            <a:off x="2069720" y="5848067"/>
            <a:ext cx="7745201" cy="541703"/>
            <a:chOff x="2069720" y="5848067"/>
            <a:chExt cx="7745201" cy="54170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6B9115F-E65A-93BB-1309-A8F0CB6A9B6A}"/>
                </a:ext>
              </a:extLst>
            </p:cNvPr>
            <p:cNvSpPr/>
            <p:nvPr/>
          </p:nvSpPr>
          <p:spPr>
            <a:xfrm>
              <a:off x="2114729" y="5848067"/>
              <a:ext cx="7655184" cy="54170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56C5AB-3A19-9C14-D77C-15F44A9A465F}"/>
                </a:ext>
              </a:extLst>
            </p:cNvPr>
            <p:cNvSpPr txBox="1"/>
            <p:nvPr/>
          </p:nvSpPr>
          <p:spPr>
            <a:xfrm>
              <a:off x="2069720" y="5888842"/>
              <a:ext cx="7745201" cy="4616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HK" sz="2400" i="1" dirty="0">
                  <a:solidFill>
                    <a:schemeClr val="accent6"/>
                  </a:solidFill>
                </a:rPr>
                <a:t>Liveness detection: whose aperture size is time-variant?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670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15"/>
    </mc:Choice>
    <mc:Fallback xmlns="">
      <p:transition spd="slow" advTm="47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31DFBC2-90B3-9D3A-9106-8156465043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/>
                  <a:t>Sound directivity: sound is not radiated uniformly</a:t>
                </a:r>
              </a:p>
              <a:p>
                <a:r>
                  <a:rPr lang="en-HK" dirty="0"/>
                  <a:t>Sound </a:t>
                </a:r>
                <a:r>
                  <a:rPr lang="en-US" altLang="zh-CN" dirty="0"/>
                  <a:t>field:</a:t>
                </a:r>
                <a:r>
                  <a:rPr lang="en-HK" dirty="0"/>
                  <a:t> energy distribution caused by sound directivity</a:t>
                </a:r>
              </a:p>
              <a:p>
                <a:pPr lvl="1"/>
                <a:r>
                  <a:rPr lang="en-US" altLang="zh-CN" dirty="0"/>
                  <a:t>Three</a:t>
                </a:r>
                <a:r>
                  <a:rPr lang="en-HK" dirty="0"/>
                  <a:t> dependent factors: size 𝑠, frequency 𝑓, and volume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HK" dirty="0"/>
                  <a:t>.</a:t>
                </a:r>
              </a:p>
              <a:p>
                <a:pPr marL="457200" lvl="1" indent="0">
                  <a:buNone/>
                </a:pPr>
                <a:endParaRPr lang="en-HK" dirty="0"/>
              </a:p>
              <a:p>
                <a:pPr marL="457200" lvl="1" indent="0">
                  <a:buNone/>
                </a:pPr>
                <a:endParaRPr lang="en-HK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31DFBC2-90B3-9D3A-9106-8156465043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47" t="-1944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D0C74F-1EE0-7F92-B638-4DF19C03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8524-17AE-4E59-A708-2A0A4497105C}" type="slidenum">
              <a:rPr lang="en-HK" smtClean="0"/>
              <a:pPr/>
              <a:t>8</a:t>
            </a:fld>
            <a:endParaRPr lang="en-H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940FCD-DB4D-768A-19EB-AAD01904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Sound directivity and </a:t>
            </a:r>
            <a:r>
              <a:rPr lang="en-US" altLang="zh-CN" dirty="0"/>
              <a:t>sound field</a:t>
            </a:r>
            <a:endParaRPr lang="en-HK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A9ADF54-4048-DCFB-2F22-EAEAA8ED0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433" y="2405756"/>
            <a:ext cx="4897119" cy="4104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0B6D66-753B-22E4-6C52-34C4240DB300}"/>
                  </a:ext>
                </a:extLst>
              </p:cNvPr>
              <p:cNvSpPr txBox="1"/>
              <p:nvPr/>
            </p:nvSpPr>
            <p:spPr>
              <a:xfrm>
                <a:off x="7633904" y="4027970"/>
                <a:ext cx="323041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HK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0B6D66-753B-22E4-6C52-34C4240DB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904" y="4027970"/>
                <a:ext cx="323041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3C6FFDA-B6CA-C1C4-D0BC-EE43F919319F}"/>
              </a:ext>
            </a:extLst>
          </p:cNvPr>
          <p:cNvSpPr txBox="1"/>
          <p:nvPr/>
        </p:nvSpPr>
        <p:spPr>
          <a:xfrm>
            <a:off x="6261129" y="3059545"/>
            <a:ext cx="2216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400" dirty="0"/>
              <a:t>Different sizes 𝑠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EF6D68-A45F-5F31-EAB6-D1E506D37E9F}"/>
              </a:ext>
            </a:extLst>
          </p:cNvPr>
          <p:cNvSpPr txBox="1"/>
          <p:nvPr/>
        </p:nvSpPr>
        <p:spPr>
          <a:xfrm>
            <a:off x="6118552" y="5307074"/>
            <a:ext cx="313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400" dirty="0"/>
              <a:t>Different frequencies 𝑓 </a:t>
            </a:r>
          </a:p>
        </p:txBody>
      </p:sp>
    </p:spTree>
    <p:extLst>
      <p:ext uri="{BB962C8B-B14F-4D97-AF65-F5344CB8AC3E}">
        <p14:creationId xmlns:p14="http://schemas.microsoft.com/office/powerpoint/2010/main" val="319529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72"/>
    </mc:Choice>
    <mc:Fallback xmlns="">
      <p:transition spd="slow" advTm="9977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1DFBC2-90B3-9D3A-9106-815646504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HK" dirty="0"/>
          </a:p>
          <a:p>
            <a:pPr marL="457200" lvl="1" indent="0">
              <a:buNone/>
            </a:pPr>
            <a:endParaRPr lang="en-HK" dirty="0"/>
          </a:p>
          <a:p>
            <a:pPr marL="457200" lvl="1" indent="0">
              <a:buNone/>
            </a:pPr>
            <a:endParaRPr lang="en-HK" dirty="0"/>
          </a:p>
          <a:p>
            <a:pPr marL="457200" lvl="1" indent="0">
              <a:buNone/>
            </a:pPr>
            <a:endParaRPr lang="en-H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D0C74F-1EE0-7F92-B638-4DF19C03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8524-17AE-4E59-A708-2A0A4497105C}" type="slidenum">
              <a:rPr lang="en-HK" smtClean="0"/>
              <a:pPr/>
              <a:t>9</a:t>
            </a:fld>
            <a:endParaRPr lang="en-H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940FCD-DB4D-768A-19EB-AAD01904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Changing size leads to a more dynamic sound field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C6FFDA-B6CA-C1C4-D0BC-EE43F919319F}"/>
              </a:ext>
            </a:extLst>
          </p:cNvPr>
          <p:cNvSpPr txBox="1"/>
          <p:nvPr/>
        </p:nvSpPr>
        <p:spPr>
          <a:xfrm>
            <a:off x="604620" y="4924005"/>
            <a:ext cx="309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Dynamic sound size</a:t>
            </a:r>
            <a:endParaRPr lang="en-HK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B698C3-EB07-1584-4384-D742BC647191}"/>
              </a:ext>
            </a:extLst>
          </p:cNvPr>
          <p:cNvGrpSpPr/>
          <p:nvPr/>
        </p:nvGrpSpPr>
        <p:grpSpPr>
          <a:xfrm>
            <a:off x="1880880" y="5859966"/>
            <a:ext cx="8430240" cy="541703"/>
            <a:chOff x="1880880" y="5859966"/>
            <a:chExt cx="8430240" cy="54170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1E3ED9D-AEBA-8D92-38AD-D927E96157B2}"/>
                </a:ext>
              </a:extLst>
            </p:cNvPr>
            <p:cNvSpPr/>
            <p:nvPr/>
          </p:nvSpPr>
          <p:spPr>
            <a:xfrm>
              <a:off x="1880880" y="5859966"/>
              <a:ext cx="8430240" cy="54170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5D4A7A-6786-979F-3069-6BEDDD179FBA}"/>
                </a:ext>
              </a:extLst>
            </p:cNvPr>
            <p:cNvSpPr txBox="1"/>
            <p:nvPr/>
          </p:nvSpPr>
          <p:spPr>
            <a:xfrm>
              <a:off x="2013737" y="5883529"/>
              <a:ext cx="8164526" cy="4616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HK" sz="2400" i="1" dirty="0">
                  <a:solidFill>
                    <a:schemeClr val="accent6"/>
                  </a:solidFill>
                </a:rPr>
                <a:t>How to measure the dynamic level of the sound field?</a:t>
              </a:r>
            </a:p>
          </p:txBody>
        </p:sp>
      </p:grpSp>
      <p:pic>
        <p:nvPicPr>
          <p:cNvPr id="16" name="Graphic 15" descr="Arrow Right with solid fill">
            <a:extLst>
              <a:ext uri="{FF2B5EF4-FFF2-40B4-BE49-F238E27FC236}">
                <a16:creationId xmlns:a16="http://schemas.microsoft.com/office/drawing/2014/main" id="{84DCB42A-6D46-6709-5E77-B3B921BF9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1181" y="4847512"/>
            <a:ext cx="701382" cy="7013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B44D2D5-339E-0357-EEF5-E806B5220E9D}"/>
              </a:ext>
            </a:extLst>
          </p:cNvPr>
          <p:cNvSpPr txBox="1"/>
          <p:nvPr/>
        </p:nvSpPr>
        <p:spPr>
          <a:xfrm>
            <a:off x="4432058" y="4924004"/>
            <a:ext cx="418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Dynamic sound directivity</a:t>
            </a:r>
            <a:endParaRPr lang="en-HK" sz="2400" dirty="0"/>
          </a:p>
        </p:txBody>
      </p:sp>
      <p:pic>
        <p:nvPicPr>
          <p:cNvPr id="18" name="Graphic 17" descr="Arrow Right with solid fill">
            <a:extLst>
              <a:ext uri="{FF2B5EF4-FFF2-40B4-BE49-F238E27FC236}">
                <a16:creationId xmlns:a16="http://schemas.microsoft.com/office/drawing/2014/main" id="{BDE84429-279A-D37D-11FD-3E3E7468C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6426" y="4799541"/>
            <a:ext cx="701382" cy="70138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2D68287-0BFF-7833-B8C8-3785FF22854B}"/>
              </a:ext>
            </a:extLst>
          </p:cNvPr>
          <p:cNvSpPr txBox="1"/>
          <p:nvPr/>
        </p:nvSpPr>
        <p:spPr>
          <a:xfrm>
            <a:off x="8755156" y="4924004"/>
            <a:ext cx="339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Dynamic sound filed</a:t>
            </a:r>
            <a:endParaRPr lang="en-HK" sz="2400" dirty="0"/>
          </a:p>
        </p:txBody>
      </p:sp>
      <p:pic>
        <p:nvPicPr>
          <p:cNvPr id="22" name="Picture 21" descr="Chart, histogram&#10;&#10;Description automatically generated">
            <a:extLst>
              <a:ext uri="{FF2B5EF4-FFF2-40B4-BE49-F238E27FC236}">
                <a16:creationId xmlns:a16="http://schemas.microsoft.com/office/drawing/2014/main" id="{B055606F-47EA-0A12-DCF5-573DB4A2F5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13" y="2264106"/>
            <a:ext cx="7171705" cy="2513620"/>
          </a:xfrm>
          <a:prstGeom prst="rect">
            <a:avLst/>
          </a:prstGeom>
        </p:spPr>
      </p:pic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1347E64F-A51A-BA0F-4806-AF1E2D86EE56}"/>
              </a:ext>
            </a:extLst>
          </p:cNvPr>
          <p:cNvSpPr txBox="1">
            <a:spLocks/>
          </p:cNvSpPr>
          <p:nvPr/>
        </p:nvSpPr>
        <p:spPr>
          <a:xfrm>
            <a:off x="516148" y="1073838"/>
            <a:ext cx="11592464" cy="5015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K" dirty="0"/>
              <a:t>For a fixed frequency and volume, time-variant mouth leads to a more dynamic sound field.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5F985F-1A4B-6531-518E-0E3F295F1542}"/>
                  </a:ext>
                </a:extLst>
              </p:cNvPr>
              <p:cNvSpPr txBox="1"/>
              <p:nvPr/>
            </p:nvSpPr>
            <p:spPr>
              <a:xfrm>
                <a:off x="8324718" y="3136612"/>
                <a:ext cx="323041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HK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5F985F-1A4B-6531-518E-0E3F295F1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718" y="3136612"/>
                <a:ext cx="323041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70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72"/>
    </mc:Choice>
    <mc:Fallback xmlns="">
      <p:transition spd="slow" advTm="99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02337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A02337"/>
      </a:accent6>
      <a:hlink>
        <a:srgbClr val="0563C1"/>
      </a:hlink>
      <a:folHlink>
        <a:srgbClr val="D3DA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Office PowerPoint</Application>
  <PresentationFormat>Widescreen</PresentationFormat>
  <Paragraphs>190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微软雅黑</vt:lpstr>
      <vt:lpstr>Arial</vt:lpstr>
      <vt:lpstr>Calibri</vt:lpstr>
      <vt:lpstr>Calibri Light</vt:lpstr>
      <vt:lpstr>Cambria Math</vt:lpstr>
      <vt:lpstr>Office Theme</vt:lpstr>
      <vt:lpstr>PowerPoint Presentation</vt:lpstr>
      <vt:lpstr>Voice assistant as a powerful tool</vt:lpstr>
      <vt:lpstr>Voice commands are not safe!</vt:lpstr>
      <vt:lpstr>Replay attack can pass voice verification</vt:lpstr>
      <vt:lpstr>VoShield: a liveness detection system</vt:lpstr>
      <vt:lpstr>VoShield vs. Existing work</vt:lpstr>
      <vt:lpstr>VoShield: basic idea</vt:lpstr>
      <vt:lpstr>Sound directivity and sound field</vt:lpstr>
      <vt:lpstr>Changing size leads to a more dynamic sound field</vt:lpstr>
      <vt:lpstr>Measure sound field dynamics</vt:lpstr>
      <vt:lpstr>Measure sound field dynamics</vt:lpstr>
      <vt:lpstr>Sound Filed Dynamics (SFD): an example</vt:lpstr>
      <vt:lpstr>Data augmentation</vt:lpstr>
      <vt:lpstr>Liveness detection</vt:lpstr>
      <vt:lpstr>Experiment</vt:lpstr>
      <vt:lpstr>Overall accuracy</vt:lpstr>
      <vt:lpstr>Impact of distance and orientation</vt:lpstr>
      <vt:lpstr>Conclusion and Takeaway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2023-07-17T07:06:22Z</dcterms:created>
  <dcterms:modified xsi:type="dcterms:W3CDTF">2023-09-09T11:49:03Z</dcterms:modified>
</cp:coreProperties>
</file>