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47" r:id="rId2"/>
    <p:sldId id="333" r:id="rId3"/>
    <p:sldId id="358" r:id="rId4"/>
    <p:sldId id="359" r:id="rId5"/>
    <p:sldId id="307" r:id="rId6"/>
    <p:sldId id="360" r:id="rId7"/>
    <p:sldId id="323" r:id="rId8"/>
    <p:sldId id="337" r:id="rId9"/>
    <p:sldId id="336" r:id="rId10"/>
    <p:sldId id="338" r:id="rId11"/>
    <p:sldId id="339" r:id="rId12"/>
    <p:sldId id="340" r:id="rId13"/>
    <p:sldId id="348" r:id="rId14"/>
    <p:sldId id="362" r:id="rId15"/>
    <p:sldId id="363" r:id="rId16"/>
    <p:sldId id="365" r:id="rId17"/>
    <p:sldId id="316" r:id="rId18"/>
    <p:sldId id="322" r:id="rId19"/>
    <p:sldId id="3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53" userDrawn="1">
          <p15:clr>
            <a:srgbClr val="A4A3A4"/>
          </p15:clr>
        </p15:guide>
        <p15:guide id="4" orient="horz" pos="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337"/>
    <a:srgbClr val="45687B"/>
    <a:srgbClr val="38354C"/>
    <a:srgbClr val="ECAAB5"/>
    <a:srgbClr val="DFF1F7"/>
    <a:srgbClr val="A7ADCC"/>
    <a:srgbClr val="3D4990"/>
    <a:srgbClr val="FFFFFF"/>
    <a:srgbClr val="FF5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355" autoAdjust="0"/>
  </p:normalViewPr>
  <p:slideViewPr>
    <p:cSldViewPr snapToGrid="0" showGuides="1">
      <p:cViewPr varScale="1">
        <p:scale>
          <a:sx n="123" d="100"/>
          <a:sy n="123" d="100"/>
        </p:scale>
        <p:origin x="1700" y="72"/>
      </p:cViewPr>
      <p:guideLst>
        <p:guide orient="horz" pos="2296"/>
        <p:guide pos="3840"/>
        <p:guide orient="horz" pos="3453"/>
        <p:guide orient="horz" pos="867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003773-69A7-5F22-5BB0-6D54738C60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6F432-F48C-A075-CE36-84B2DBECA6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14955-8573-4136-8AED-F688A4727282}" type="datetimeFigureOut">
              <a:rPr lang="en-HK" smtClean="0"/>
              <a:t>4/12/2023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D912B-3258-8340-A0CF-68FD0F952E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02A9E-3FF4-BC4B-0994-EDC6B913B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AD61E-E39D-4613-BF87-3B408169737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27864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F2DA5-46A2-46D9-A060-23FCF8C0FFF4}" type="datetimeFigureOut">
              <a:rPr lang="en-HK" smtClean="0"/>
              <a:t>4/12/2023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00141-D1F8-4A72-8708-44033CA3D29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1702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6524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00957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7376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7533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0748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6702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99049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74810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36D8-7988-4191-89DB-A8E6CD2A4D78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61947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67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1764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9171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56206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36D8-7988-4191-89DB-A8E6CD2A4D78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394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3084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F36D8-7988-4191-89DB-A8E6CD2A4D78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4414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09731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00141-D1F8-4A72-8708-44033CA3D298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1528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781B-1443-16A9-4BA8-BA4C0E265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5F749-D2B3-DA65-AB85-ED91B38BC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3E507-8591-E20A-CF56-E787A941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890AB-EEC1-1E9B-2210-8203B8F5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1612E-24C2-FF03-9B12-345FC7D5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50675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399F-0772-2A69-9FD2-C9313CCA4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5AEBB-7FA3-131D-2FBE-41489EBB4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9CFB4-CECC-84FF-4562-56D358B9D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0DC1E-51EF-B3DA-DC8E-7268954C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19B04-4838-69AA-93C2-62A2F150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6A0F5-EE1F-53E4-795E-F20D8992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47186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2DC1-A770-C68A-B99C-1707A42A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05301-E137-13C2-AE41-DEEE97F0E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D54E8-C6AE-7279-4F9B-4ED8836B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B537D-D4FE-FD92-E179-EC0FE6FB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7912-5FDC-6B15-760B-BDABF6B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3458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B3212-DA9D-8ACB-6C2B-6103E588D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EF013-24D6-CC38-D604-8FCDA85D7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4ED34-47EC-8526-3530-EBA14E56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396EE-ED7D-05F0-FCF4-040C61B2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37D6-B6E3-A3FA-5B7B-14B8A74A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783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>
            <a:extLst>
              <a:ext uri="{FF2B5EF4-FFF2-40B4-BE49-F238E27FC236}">
                <a16:creationId xmlns:a16="http://schemas.microsoft.com/office/drawing/2014/main" id="{009F1DEA-4EBE-E51B-6D8A-0F8A1B279E93}"/>
              </a:ext>
            </a:extLst>
          </p:cNvPr>
          <p:cNvSpPr/>
          <p:nvPr userDrawn="1"/>
        </p:nvSpPr>
        <p:spPr>
          <a:xfrm>
            <a:off x="0" y="0"/>
            <a:ext cx="12192000" cy="834161"/>
          </a:xfrm>
          <a:prstGeom prst="rect">
            <a:avLst/>
          </a:prstGeom>
          <a:solidFill>
            <a:srgbClr val="A0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266700" algn="l"/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93AF9-C52C-3631-E87A-186FCD8C7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48" y="921438"/>
            <a:ext cx="11592464" cy="5015123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AA4CF-EB4E-750C-5F3E-D613900F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789" y="6412691"/>
            <a:ext cx="1052423" cy="3651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lang="en-HK" sz="14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阿里巴巴普惠体 R" panose="00020600040101010101" pitchFamily="18" charset="-122"/>
                <a:cs typeface="Arial" panose="020B0604020202020204" pitchFamily="34" charset="0"/>
              </a:defRPr>
            </a:lvl1pPr>
          </a:lstStyle>
          <a:p>
            <a:fld id="{6CE58524-17AE-4E59-A708-2A0A4497105C}" type="slidenum">
              <a:rPr lang="en-HK" smtClean="0"/>
              <a:pPr/>
              <a:t>‹#›</a:t>
            </a:fld>
            <a:endParaRPr lang="en-HK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40BBDB3-7E36-234A-28C9-1B60792E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834161"/>
          </a:xfrm>
        </p:spPr>
        <p:txBody>
          <a:bodyPr>
            <a:normAutofit/>
          </a:bodyPr>
          <a:lstStyle>
            <a:lvl1pPr marL="0" indent="266700" algn="l" defTabSz="914400" rtl="0" eaLnBrk="1" latinLnBrk="0" hangingPunct="1">
              <a:defRPr lang="en-HK" sz="3600" kern="12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52116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4E82-11AF-F176-9098-67F35A14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83" y="0"/>
            <a:ext cx="11179834" cy="1325563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H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5D378-C1E5-EF79-369F-E8F95277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5F4CD-602A-8B07-6A30-D80EE5DF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37AB5-7C64-3CBD-187C-67F6325A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6415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DDBB5-5591-E18C-8E6C-87629F16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04954-5654-7CD9-082B-428CFC888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8BB74-D1B5-B3FD-10E4-94B894D7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95929-7754-4A00-6D74-054F2770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E5BE5-7DC9-3623-92DF-7499272E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5259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DDBB5-5591-E18C-8E6C-87629F16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7" y="252987"/>
            <a:ext cx="11162581" cy="954717"/>
          </a:xfrm>
        </p:spPr>
        <p:txBody>
          <a:bodyPr>
            <a:normAutofit/>
          </a:bodyPr>
          <a:lstStyle>
            <a:lvl1pPr>
              <a:defRPr sz="3600">
                <a:solidFill>
                  <a:srgbClr val="A023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04954-5654-7CD9-082B-428CFC888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319842"/>
            <a:ext cx="11162582" cy="515595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E5BE5-7DC9-3623-92DF-7499272E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338" y="6492875"/>
            <a:ext cx="2743200" cy="348045"/>
          </a:xfrm>
        </p:spPr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1518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1976-8ABB-9DE0-6E8F-104A90C2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C6056-20E3-F35E-3EFE-809B2C6A0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31B71-D0AE-5B1A-87BF-31EC0B2A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E2E9-DBE2-223F-0DCE-84CE521D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79B8C-BDA8-8835-BF95-76C5AC6C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991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70DC-B4A4-5AFD-7C99-7F3A1ED7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9BC43-D0B2-54F1-9714-53FFA0BC5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16129-A6F8-CC2C-F7CB-869C3E852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67F89-A8AF-0331-640A-7DF7ECB07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E80E5-68A1-24C9-C7BE-F68C10FDB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5C244-AE36-A731-2C3E-B5D5AE34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3854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B18E-DD89-4EF5-8EB1-E841845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85C7C-11E7-D2FC-84DA-C5FAA74AE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C81D9-3BE8-581C-B862-EA8ED8637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6A6B1-BAC3-1684-7707-9208BC5EC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4FD85-AE7B-1D06-C59A-72C4A6D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37A89-531B-B299-2B7B-AA775216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C9597E-1C94-0644-3EC0-1B51E058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A395D-22EA-605F-E753-04B72114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9706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A7DD-FD02-E381-ECE6-B2972172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BC12D-68C2-1A7F-81DB-7605E13D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6C5F4-6A60-0036-B8D1-9F905C95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D25DA-7449-532C-29FB-0C489CD1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99104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16B20-FFD7-0008-E3AB-C89EAD71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0F352-DDCD-8C79-B9F9-6B76CCB4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37C65-9340-309B-5A95-A47C6760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3270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1BCE-4E79-7F54-67A0-00D51F0CD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6E724-B025-07CF-676D-98133721B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C89E8-0ED1-5A87-95C1-F1B92D944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62D7D-A4A1-EF2C-BB5A-BC6FF8E9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1E18F-B013-353B-F414-FB6CC85F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7DDA8-D2A8-91CE-3A57-D11DCA18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666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FE69F-63D6-7178-FE4C-843D0674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40799-B363-5FB9-E4C0-E0F5D8DA6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3E5BE-9615-D393-7E9D-5341C7C4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67977-52FB-F4A0-EA63-A670AC3D0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E11B2-329E-333B-3BAE-81540821E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FD611-8D77-4417-878F-0F34B43FE96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7428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8" Type="http://schemas.openxmlformats.org/officeDocument/2006/relationships/image" Target="../media/image42.png"/><Relationship Id="rId3" Type="http://schemas.openxmlformats.org/officeDocument/2006/relationships/image" Target="../media/image31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7.png"/><Relationship Id="rId18" Type="http://schemas.openxmlformats.org/officeDocument/2006/relationships/image" Target="../media/image46.png"/><Relationship Id="rId3" Type="http://schemas.openxmlformats.org/officeDocument/2006/relationships/image" Target="../media/image26.emf"/><Relationship Id="rId12" Type="http://schemas.openxmlformats.org/officeDocument/2006/relationships/image" Target="../media/image53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52.png"/><Relationship Id="rId15" Type="http://schemas.openxmlformats.org/officeDocument/2006/relationships/image" Target="../media/image14.pn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9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14.png"/><Relationship Id="rId3" Type="http://schemas.openxmlformats.org/officeDocument/2006/relationships/image" Target="../media/image47.png"/><Relationship Id="rId21" Type="http://schemas.openxmlformats.org/officeDocument/2006/relationships/image" Target="../media/image66.sv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15.svg"/><Relationship Id="rId4" Type="http://schemas.openxmlformats.org/officeDocument/2006/relationships/image" Target="../media/image51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0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69.jpeg"/><Relationship Id="rId4" Type="http://schemas.openxmlformats.org/officeDocument/2006/relationships/image" Target="../media/image71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26" Type="http://schemas.openxmlformats.org/officeDocument/2006/relationships/image" Target="../media/image85.png"/><Relationship Id="rId3" Type="http://schemas.openxmlformats.org/officeDocument/2006/relationships/image" Target="../media/image68.jpeg"/><Relationship Id="rId21" Type="http://schemas.openxmlformats.org/officeDocument/2006/relationships/image" Target="../media/image89.png"/><Relationship Id="rId34" Type="http://schemas.openxmlformats.org/officeDocument/2006/relationships/image" Target="../media/image90.png"/><Relationship Id="rId7" Type="http://schemas.openxmlformats.org/officeDocument/2006/relationships/image" Target="../media/image72.png"/><Relationship Id="rId12" Type="http://schemas.openxmlformats.org/officeDocument/2006/relationships/image" Target="../media/image80.png"/><Relationship Id="rId25" Type="http://schemas.openxmlformats.org/officeDocument/2006/relationships/image" Target="../media/image84.png"/><Relationship Id="rId3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83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87.png"/><Relationship Id="rId5" Type="http://schemas.openxmlformats.org/officeDocument/2006/relationships/image" Target="../media/image18.svg"/><Relationship Id="rId23" Type="http://schemas.openxmlformats.org/officeDocument/2006/relationships/image" Target="../media/image76.svg"/><Relationship Id="rId28" Type="http://schemas.openxmlformats.org/officeDocument/2006/relationships/image" Target="../media/image78.svg"/><Relationship Id="rId10" Type="http://schemas.openxmlformats.org/officeDocument/2006/relationships/image" Target="../media/image78.png"/><Relationship Id="rId31" Type="http://schemas.openxmlformats.org/officeDocument/2006/relationships/image" Target="../media/image86.png"/><Relationship Id="rId4" Type="http://schemas.openxmlformats.org/officeDocument/2006/relationships/image" Target="../media/image17.png"/><Relationship Id="rId9" Type="http://schemas.openxmlformats.org/officeDocument/2006/relationships/image" Target="../media/image74.svg"/><Relationship Id="rId22" Type="http://schemas.openxmlformats.org/officeDocument/2006/relationships/image" Target="../media/image75.png"/><Relationship Id="rId27" Type="http://schemas.openxmlformats.org/officeDocument/2006/relationships/image" Target="../media/image77.png"/><Relationship Id="rId30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C551C8-7C2C-D20C-9216-77A31CA3C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4161"/>
            <a:ext cx="12192000" cy="2387600"/>
          </a:xfrm>
        </p:spPr>
        <p:txBody>
          <a:bodyPr>
            <a:normAutofit/>
          </a:bodyPr>
          <a:lstStyle/>
          <a:p>
            <a:r>
              <a:rPr lang="en-HK" sz="4400" i="1" dirty="0">
                <a:solidFill>
                  <a:srgbClr val="A023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AquaHelper</a:t>
            </a:r>
            <a:r>
              <a:rPr lang="en-HK" sz="4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HK" sz="4400" dirty="0">
                <a:latin typeface="Arial" panose="020B0604020202020204" pitchFamily="34" charset="0"/>
                <a:cs typeface="Arial" panose="020B0604020202020204" pitchFamily="34" charset="0"/>
              </a:rPr>
              <a:t> Underwater SOS Transmission and Detection in Swimming Pools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401069-D06A-8F36-5B37-A5F83BF58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2983"/>
            <a:ext cx="9144000" cy="902616"/>
          </a:xfrm>
        </p:spPr>
        <p:txBody>
          <a:bodyPr>
            <a:normAutofit lnSpcReduction="10000"/>
          </a:bodyPr>
          <a:lstStyle/>
          <a:p>
            <a:r>
              <a:rPr lang="en-HK" sz="2800" b="1" dirty="0">
                <a:latin typeface="Arial" panose="020B0604020202020204" pitchFamily="34" charset="0"/>
                <a:cs typeface="Arial" panose="020B0604020202020204" pitchFamily="34" charset="0"/>
              </a:rPr>
              <a:t>Qiang Yang</a:t>
            </a:r>
            <a:r>
              <a:rPr lang="en-HK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HK" sz="2800" dirty="0" err="1">
                <a:latin typeface="Arial" panose="020B0604020202020204" pitchFamily="34" charset="0"/>
                <a:cs typeface="Arial" panose="020B0604020202020204" pitchFamily="34" charset="0"/>
              </a:rPr>
              <a:t>Yuanqing</a:t>
            </a:r>
            <a:r>
              <a:rPr lang="en-HK" sz="2800" dirty="0">
                <a:latin typeface="Arial" panose="020B0604020202020204" pitchFamily="34" charset="0"/>
                <a:cs typeface="Arial" panose="020B0604020202020204" pitchFamily="34" charset="0"/>
              </a:rPr>
              <a:t> Zheng</a:t>
            </a:r>
          </a:p>
          <a:p>
            <a:r>
              <a:rPr lang="en-HK" dirty="0">
                <a:latin typeface="Arial" panose="020B0604020202020204" pitchFamily="34" charset="0"/>
                <a:cs typeface="Arial" panose="020B0604020202020204" pitchFamily="34" charset="0"/>
              </a:rPr>
              <a:t>The Hong Kong Polytechnic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1EFAD-F938-8827-612D-8CE32496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01" y="6043437"/>
            <a:ext cx="2661795" cy="522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879EC-5B86-B915-5E18-1F9E7911F923}"/>
              </a:ext>
            </a:extLst>
          </p:cNvPr>
          <p:cNvSpPr/>
          <p:nvPr/>
        </p:nvSpPr>
        <p:spPr>
          <a:xfrm>
            <a:off x="-1" y="834161"/>
            <a:ext cx="12191998" cy="6023839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202045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4D9CC1-F9E1-F3FD-0D8B-311216D1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SOS Detection: Multiple Window Aggregation</a:t>
            </a:r>
          </a:p>
        </p:txBody>
      </p:sp>
      <p:sp>
        <p:nvSpPr>
          <p:cNvPr id="78" name="Content Placeholder 77">
            <a:extLst>
              <a:ext uri="{FF2B5EF4-FFF2-40B4-BE49-F238E27FC236}">
                <a16:creationId xmlns:a16="http://schemas.microsoft.com/office/drawing/2014/main" id="{C7B1FFC8-6164-7817-ABB2-BF8F11A9B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D28D77-3AC0-D57E-D3B9-D9E06666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10</a:t>
            </a:fld>
            <a:endParaRPr lang="en-HK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F6B3CEB-091C-BE86-5FD4-3D74045CCAB4}"/>
              </a:ext>
            </a:extLst>
          </p:cNvPr>
          <p:cNvCxnSpPr>
            <a:cxnSpLocks/>
          </p:cNvCxnSpPr>
          <p:nvPr/>
        </p:nvCxnSpPr>
        <p:spPr>
          <a:xfrm flipV="1">
            <a:off x="1170445" y="2970098"/>
            <a:ext cx="0" cy="1112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79F03B-41E5-D57D-46FE-AB1823B05FA6}"/>
              </a:ext>
            </a:extLst>
          </p:cNvPr>
          <p:cNvCxnSpPr>
            <a:cxnSpLocks/>
          </p:cNvCxnSpPr>
          <p:nvPr/>
        </p:nvCxnSpPr>
        <p:spPr>
          <a:xfrm flipV="1">
            <a:off x="1430525" y="3223389"/>
            <a:ext cx="913436" cy="846885"/>
          </a:xfrm>
          <a:prstGeom prst="line">
            <a:avLst/>
          </a:prstGeom>
          <a:ln w="38100">
            <a:solidFill>
              <a:srgbClr val="A02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8733D7-2470-0411-3F7B-059C65F664FE}"/>
              </a:ext>
            </a:extLst>
          </p:cNvPr>
          <p:cNvCxnSpPr>
            <a:cxnSpLocks/>
          </p:cNvCxnSpPr>
          <p:nvPr/>
        </p:nvCxnSpPr>
        <p:spPr>
          <a:xfrm flipV="1">
            <a:off x="2369060" y="3208502"/>
            <a:ext cx="900794" cy="874162"/>
          </a:xfrm>
          <a:prstGeom prst="line">
            <a:avLst/>
          </a:prstGeom>
          <a:ln w="38100">
            <a:solidFill>
              <a:srgbClr val="A023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501C7D-9C63-6112-EB76-06B066394E74}"/>
              </a:ext>
            </a:extLst>
          </p:cNvPr>
          <p:cNvCxnSpPr>
            <a:cxnSpLocks/>
          </p:cNvCxnSpPr>
          <p:nvPr/>
        </p:nvCxnSpPr>
        <p:spPr>
          <a:xfrm flipV="1">
            <a:off x="3293559" y="3208502"/>
            <a:ext cx="900794" cy="874162"/>
          </a:xfrm>
          <a:prstGeom prst="line">
            <a:avLst/>
          </a:prstGeom>
          <a:ln w="38100">
            <a:solidFill>
              <a:srgbClr val="A02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3335B4-9D9B-74F1-03FE-732A3BF5EC5E}"/>
                  </a:ext>
                </a:extLst>
              </p:cNvPr>
              <p:cNvSpPr txBox="1"/>
              <p:nvPr/>
            </p:nvSpPr>
            <p:spPr>
              <a:xfrm>
                <a:off x="4762226" y="4072218"/>
                <a:ext cx="341967" cy="529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3335B4-9D9B-74F1-03FE-732A3BF5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226" y="4072218"/>
                <a:ext cx="341967" cy="5296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78B769-8D35-CC84-7DEE-9630C37F66CF}"/>
              </a:ext>
            </a:extLst>
          </p:cNvPr>
          <p:cNvCxnSpPr>
            <a:cxnSpLocks/>
          </p:cNvCxnSpPr>
          <p:nvPr/>
        </p:nvCxnSpPr>
        <p:spPr>
          <a:xfrm flipV="1">
            <a:off x="1147775" y="4082664"/>
            <a:ext cx="3685699" cy="25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99DB42-31B5-FF56-4829-E2289237BA9A}"/>
              </a:ext>
            </a:extLst>
          </p:cNvPr>
          <p:cNvSpPr txBox="1"/>
          <p:nvPr/>
        </p:nvSpPr>
        <p:spPr>
          <a:xfrm>
            <a:off x="4220065" y="3331784"/>
            <a:ext cx="513506" cy="54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b="1" dirty="0"/>
              <a:t>…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E73C94-76AF-3B34-C196-B7864F92608E}"/>
              </a:ext>
            </a:extLst>
          </p:cNvPr>
          <p:cNvSpPr txBox="1"/>
          <p:nvPr/>
        </p:nvSpPr>
        <p:spPr>
          <a:xfrm>
            <a:off x="7988819" y="2795139"/>
            <a:ext cx="1320406" cy="419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Noise floor</a:t>
            </a:r>
            <a:endParaRPr lang="en-HK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1477CD8-81D0-81FC-2142-8B80396732FB}"/>
              </a:ext>
            </a:extLst>
          </p:cNvPr>
          <p:cNvGrpSpPr/>
          <p:nvPr/>
        </p:nvGrpSpPr>
        <p:grpSpPr>
          <a:xfrm>
            <a:off x="6362185" y="2440939"/>
            <a:ext cx="2364895" cy="1341942"/>
            <a:chOff x="6529610" y="3327160"/>
            <a:chExt cx="2364895" cy="134194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F23EC63-099C-C262-3804-CC3276A3F513}"/>
                </a:ext>
              </a:extLst>
            </p:cNvPr>
            <p:cNvSpPr/>
            <p:nvPr/>
          </p:nvSpPr>
          <p:spPr>
            <a:xfrm>
              <a:off x="7665492" y="3735586"/>
              <a:ext cx="884233" cy="629671"/>
            </a:xfrm>
            <a:prstGeom prst="rect">
              <a:avLst/>
            </a:prstGeom>
            <a:solidFill>
              <a:schemeClr val="bg2">
                <a:lumMod val="2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BB9B528-2EEC-3088-52B1-39CBFAB785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520" y="3344005"/>
              <a:ext cx="0" cy="10439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1D97351-0538-3225-0DA2-DA53D21B6A98}"/>
                    </a:ext>
                  </a:extLst>
                </p:cNvPr>
                <p:cNvSpPr txBox="1"/>
                <p:nvPr/>
              </p:nvSpPr>
              <p:spPr>
                <a:xfrm rot="16200000">
                  <a:off x="7253696" y="3556292"/>
                  <a:ext cx="603951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𝐴𝑚𝑝</m:t>
                        </m:r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HK" sz="14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1D97351-0538-3225-0DA2-DA53D21B6A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253696" y="3556292"/>
                  <a:ext cx="603951" cy="2937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9E20F86-E019-D363-FC61-EFD8606E8052}"/>
                    </a:ext>
                  </a:extLst>
                </p:cNvPr>
                <p:cNvSpPr txBox="1"/>
                <p:nvPr/>
              </p:nvSpPr>
              <p:spPr>
                <a:xfrm>
                  <a:off x="7421928" y="4300905"/>
                  <a:ext cx="190128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HK" sz="16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9E20F86-E019-D363-FC61-EFD8606E8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928" y="4300905"/>
                  <a:ext cx="190128" cy="293715"/>
                </a:xfrm>
                <a:prstGeom prst="rect">
                  <a:avLst/>
                </a:prstGeom>
                <a:blipFill>
                  <a:blip r:embed="rId5"/>
                  <a:stretch>
                    <a:fillRect l="-9677" r="-6452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CCA9916-C52C-6D7C-DE83-A2B57476187D}"/>
                    </a:ext>
                  </a:extLst>
                </p:cNvPr>
                <p:cNvSpPr txBox="1"/>
                <p:nvPr/>
              </p:nvSpPr>
              <p:spPr>
                <a:xfrm>
                  <a:off x="8697209" y="4375387"/>
                  <a:ext cx="197296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HK" sz="20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CCA9916-C52C-6D7C-DE83-A2B5747618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7209" y="4375387"/>
                  <a:ext cx="197296" cy="293715"/>
                </a:xfrm>
                <a:prstGeom prst="rect">
                  <a:avLst/>
                </a:prstGeom>
                <a:blipFill>
                  <a:blip r:embed="rId6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315326D-CB15-6460-C6D9-40428DE7FB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2460" y="4075823"/>
              <a:ext cx="0" cy="299564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7FB47BB-C014-A8EA-55CB-A2929942F0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3698" y="3793444"/>
              <a:ext cx="0" cy="294971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BEF68E3-EAE1-9BC5-B3D7-2716991BE553}"/>
                </a:ext>
              </a:extLst>
            </p:cNvPr>
            <p:cNvCxnSpPr>
              <a:cxnSpLocks/>
            </p:cNvCxnSpPr>
            <p:nvPr/>
          </p:nvCxnSpPr>
          <p:spPr>
            <a:xfrm>
              <a:off x="7657928" y="4375387"/>
              <a:ext cx="10842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0FC4FBD-7D81-BB72-3949-10DDFE3BDB68}"/>
                </a:ext>
              </a:extLst>
            </p:cNvPr>
            <p:cNvCxnSpPr>
              <a:cxnSpLocks/>
            </p:cNvCxnSpPr>
            <p:nvPr/>
          </p:nvCxnSpPr>
          <p:spPr>
            <a:xfrm>
              <a:off x="7672611" y="3720532"/>
              <a:ext cx="89789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lowchart: Or 61">
              <a:extLst>
                <a:ext uri="{FF2B5EF4-FFF2-40B4-BE49-F238E27FC236}">
                  <a16:creationId xmlns:a16="http://schemas.microsoft.com/office/drawing/2014/main" id="{A4430F30-11E4-CBC2-D355-C4801F82FF39}"/>
                </a:ext>
              </a:extLst>
            </p:cNvPr>
            <p:cNvSpPr/>
            <p:nvPr/>
          </p:nvSpPr>
          <p:spPr>
            <a:xfrm>
              <a:off x="6989825" y="3865095"/>
              <a:ext cx="210728" cy="21072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E1025DA6-B3DD-0292-4177-8126B41F9AFA}"/>
                </a:ext>
              </a:extLst>
            </p:cNvPr>
            <p:cNvCxnSpPr>
              <a:cxnSpLocks/>
              <a:stCxn id="10" idx="3"/>
              <a:endCxn id="62" idx="0"/>
            </p:cNvCxnSpPr>
            <p:nvPr/>
          </p:nvCxnSpPr>
          <p:spPr>
            <a:xfrm>
              <a:off x="6529610" y="3327160"/>
              <a:ext cx="565579" cy="537935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4681BAD3-1AFF-215B-D787-49FB8226168C}"/>
                </a:ext>
              </a:extLst>
            </p:cNvPr>
            <p:cNvCxnSpPr>
              <a:cxnSpLocks/>
              <a:stCxn id="21" idx="3"/>
              <a:endCxn id="62" idx="4"/>
            </p:cNvCxnSpPr>
            <p:nvPr/>
          </p:nvCxnSpPr>
          <p:spPr>
            <a:xfrm flipV="1">
              <a:off x="6537836" y="4075823"/>
              <a:ext cx="557353" cy="565837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E0D33BC-15AA-8DFE-7C5D-A4379DB620F3}"/>
                </a:ext>
              </a:extLst>
            </p:cNvPr>
            <p:cNvCxnSpPr>
              <a:cxnSpLocks/>
              <a:stCxn id="62" idx="6"/>
            </p:cNvCxnSpPr>
            <p:nvPr/>
          </p:nvCxnSpPr>
          <p:spPr>
            <a:xfrm flipV="1">
              <a:off x="7200554" y="3966789"/>
              <a:ext cx="224776" cy="367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F4DA41B-BBB7-A495-3CDB-B9307855C42E}"/>
                  </a:ext>
                </a:extLst>
              </p:cNvPr>
              <p:cNvSpPr txBox="1"/>
              <p:nvPr/>
            </p:nvSpPr>
            <p:spPr>
              <a:xfrm>
                <a:off x="671294" y="3818518"/>
                <a:ext cx="422766" cy="54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HK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F4DA41B-BBB7-A495-3CDB-B9307855C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94" y="3818518"/>
                <a:ext cx="422766" cy="545471"/>
              </a:xfrm>
              <a:prstGeom prst="rect">
                <a:avLst/>
              </a:prstGeom>
              <a:blipFill>
                <a:blip r:embed="rId7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77BCB5D-9AA2-168B-BD3C-E6A32087E322}"/>
                  </a:ext>
                </a:extLst>
              </p:cNvPr>
              <p:cNvSpPr txBox="1"/>
              <p:nvPr/>
            </p:nvSpPr>
            <p:spPr>
              <a:xfrm>
                <a:off x="700301" y="2920974"/>
                <a:ext cx="422766" cy="54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77BCB5D-9AA2-168B-BD3C-E6A32087E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01" y="2920974"/>
                <a:ext cx="422766" cy="545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5E747446-BEE1-FAC9-BD29-69E4C1500847}"/>
              </a:ext>
            </a:extLst>
          </p:cNvPr>
          <p:cNvGrpSpPr/>
          <p:nvPr/>
        </p:nvGrpSpPr>
        <p:grpSpPr>
          <a:xfrm>
            <a:off x="6369014" y="3501758"/>
            <a:ext cx="4662856" cy="1578778"/>
            <a:chOff x="6536439" y="4387979"/>
            <a:chExt cx="4662856" cy="15787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AA37513-9DE3-02F3-258E-83A836997AB1}"/>
                </a:ext>
              </a:extLst>
            </p:cNvPr>
            <p:cNvSpPr/>
            <p:nvPr/>
          </p:nvSpPr>
          <p:spPr>
            <a:xfrm>
              <a:off x="8793288" y="5031038"/>
              <a:ext cx="884233" cy="629671"/>
            </a:xfrm>
            <a:prstGeom prst="rect">
              <a:avLst/>
            </a:prstGeom>
            <a:solidFill>
              <a:schemeClr val="bg2">
                <a:lumMod val="2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B048945-DC4F-8746-42BD-EA8BC0040F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8316" y="4641659"/>
              <a:ext cx="0" cy="10439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253BCB0-0171-3AF8-6E86-316A60848048}"/>
                    </a:ext>
                  </a:extLst>
                </p:cNvPr>
                <p:cNvSpPr txBox="1"/>
                <p:nvPr/>
              </p:nvSpPr>
              <p:spPr>
                <a:xfrm rot="16200000">
                  <a:off x="8296975" y="5016787"/>
                  <a:ext cx="603951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𝐴𝑚𝑝</m:t>
                        </m:r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HK" sz="1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253BCB0-0171-3AF8-6E86-316A60848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296975" y="5016787"/>
                  <a:ext cx="603951" cy="29371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D167D58-366D-8CBB-3E76-52DD02D89660}"/>
                    </a:ext>
                  </a:extLst>
                </p:cNvPr>
                <p:cNvSpPr txBox="1"/>
                <p:nvPr/>
              </p:nvSpPr>
              <p:spPr>
                <a:xfrm>
                  <a:off x="8549724" y="5598559"/>
                  <a:ext cx="190128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HK" sz="16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D167D58-366D-8CBB-3E76-52DD02D896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9724" y="5598559"/>
                  <a:ext cx="190128" cy="293715"/>
                </a:xfrm>
                <a:prstGeom prst="rect">
                  <a:avLst/>
                </a:prstGeom>
                <a:blipFill>
                  <a:blip r:embed="rId16"/>
                  <a:stretch>
                    <a:fillRect l="-9677" r="-6452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0981B4E-4EA8-1EF2-4FBD-856232EC7F3C}"/>
                    </a:ext>
                  </a:extLst>
                </p:cNvPr>
                <p:cNvSpPr txBox="1"/>
                <p:nvPr/>
              </p:nvSpPr>
              <p:spPr>
                <a:xfrm>
                  <a:off x="9825006" y="5673042"/>
                  <a:ext cx="197296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HK" sz="20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0981B4E-4EA8-1EF2-4FBD-856232EC7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5006" y="5673042"/>
                  <a:ext cx="197296" cy="293715"/>
                </a:xfrm>
                <a:prstGeom prst="rect">
                  <a:avLst/>
                </a:prstGeom>
                <a:blipFill>
                  <a:blip r:embed="rId6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45AA524-B16D-FB48-5ACB-BAA6DE6FBA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78" y="5373478"/>
              <a:ext cx="0" cy="299564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2D191F2-48E3-370B-78DB-A211D5DCC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8137" y="5091098"/>
              <a:ext cx="0" cy="294971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1CEEBC5-3326-748D-88F7-666FA45915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6334" y="4792888"/>
              <a:ext cx="2067" cy="299499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57B5854-CB05-F974-9359-3B1E6EDC812B}"/>
                </a:ext>
              </a:extLst>
            </p:cNvPr>
            <p:cNvCxnSpPr>
              <a:cxnSpLocks/>
            </p:cNvCxnSpPr>
            <p:nvPr/>
          </p:nvCxnSpPr>
          <p:spPr>
            <a:xfrm>
              <a:off x="8785724" y="5673042"/>
              <a:ext cx="10842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E85EF9C-5083-CF67-42E8-DBCCE45120A6}"/>
                </a:ext>
              </a:extLst>
            </p:cNvPr>
            <p:cNvCxnSpPr>
              <a:cxnSpLocks/>
            </p:cNvCxnSpPr>
            <p:nvPr/>
          </p:nvCxnSpPr>
          <p:spPr>
            <a:xfrm>
              <a:off x="8800407" y="5027811"/>
              <a:ext cx="89789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E9DFD76-5489-BD61-8FE4-6176C14F6A6E}"/>
                </a:ext>
              </a:extLst>
            </p:cNvPr>
            <p:cNvSpPr txBox="1"/>
            <p:nvPr/>
          </p:nvSpPr>
          <p:spPr>
            <a:xfrm>
              <a:off x="9335663" y="5041203"/>
              <a:ext cx="1320406" cy="4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Noise floor</a:t>
              </a:r>
              <a:endParaRPr lang="en-HK" dirty="0"/>
            </a:p>
          </p:txBody>
        </p:sp>
        <p:sp>
          <p:nvSpPr>
            <p:cNvPr id="66" name="Flowchart: Or 65">
              <a:extLst>
                <a:ext uri="{FF2B5EF4-FFF2-40B4-BE49-F238E27FC236}">
                  <a16:creationId xmlns:a16="http://schemas.microsoft.com/office/drawing/2014/main" id="{08C951D7-47F7-FCD6-B212-7F77A58AACEC}"/>
                </a:ext>
              </a:extLst>
            </p:cNvPr>
            <p:cNvSpPr/>
            <p:nvPr/>
          </p:nvSpPr>
          <p:spPr>
            <a:xfrm>
              <a:off x="8018400" y="5132335"/>
              <a:ext cx="210728" cy="21072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F770A4A3-05B9-DF72-FCA9-FFDE09563CDF}"/>
                </a:ext>
              </a:extLst>
            </p:cNvPr>
            <p:cNvCxnSpPr>
              <a:stCxn id="30" idx="3"/>
              <a:endCxn id="66" idx="4"/>
            </p:cNvCxnSpPr>
            <p:nvPr/>
          </p:nvCxnSpPr>
          <p:spPr>
            <a:xfrm flipV="1">
              <a:off x="6536439" y="5343063"/>
              <a:ext cx="1587325" cy="590858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97F4A42-B219-FD64-2055-5B940F277DB0}"/>
                </a:ext>
              </a:extLst>
            </p:cNvPr>
            <p:cNvCxnSpPr>
              <a:endCxn id="66" idx="0"/>
            </p:cNvCxnSpPr>
            <p:nvPr/>
          </p:nvCxnSpPr>
          <p:spPr>
            <a:xfrm>
              <a:off x="8123765" y="4387979"/>
              <a:ext cx="0" cy="744357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8F2FE0A-FD69-3199-F45B-A00980C0628A}"/>
                </a:ext>
              </a:extLst>
            </p:cNvPr>
            <p:cNvCxnSpPr>
              <a:cxnSpLocks/>
              <a:stCxn id="66" idx="6"/>
            </p:cNvCxnSpPr>
            <p:nvPr/>
          </p:nvCxnSpPr>
          <p:spPr>
            <a:xfrm flipV="1">
              <a:off x="8229129" y="5234170"/>
              <a:ext cx="235037" cy="353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2" descr="Alarm Special Flat icon">
              <a:extLst>
                <a:ext uri="{FF2B5EF4-FFF2-40B4-BE49-F238E27FC236}">
                  <a16:creationId xmlns:a16="http://schemas.microsoft.com/office/drawing/2014/main" id="{9B30D38B-6B1D-49A4-EBE6-80CFCC6C9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245" y="4990150"/>
              <a:ext cx="803050" cy="80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8475207-B921-DBDD-7EAC-CD19B84A8D49}"/>
              </a:ext>
            </a:extLst>
          </p:cNvPr>
          <p:cNvGrpSpPr/>
          <p:nvPr/>
        </p:nvGrpSpPr>
        <p:grpSpPr>
          <a:xfrm>
            <a:off x="1430525" y="1736725"/>
            <a:ext cx="5846050" cy="2367204"/>
            <a:chOff x="1597950" y="2622946"/>
            <a:chExt cx="5846050" cy="2367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A5590C-BD78-C5F6-1C6F-F5677CBCA3D5}"/>
                </a:ext>
              </a:extLst>
            </p:cNvPr>
            <p:cNvSpPr/>
            <p:nvPr/>
          </p:nvSpPr>
          <p:spPr>
            <a:xfrm>
              <a:off x="5645377" y="3012324"/>
              <a:ext cx="884233" cy="629671"/>
            </a:xfrm>
            <a:prstGeom prst="rect">
              <a:avLst/>
            </a:prstGeom>
            <a:solidFill>
              <a:schemeClr val="bg2">
                <a:lumMod val="2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88A02F-0675-DD77-10BE-EA063931D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0405" y="2622946"/>
              <a:ext cx="0" cy="10439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BAA3BF-9B25-C11E-5915-2D7C71647102}"/>
                    </a:ext>
                  </a:extLst>
                </p:cNvPr>
                <p:cNvSpPr txBox="1"/>
                <p:nvPr/>
              </p:nvSpPr>
              <p:spPr>
                <a:xfrm rot="16200000">
                  <a:off x="5149064" y="2998074"/>
                  <a:ext cx="603951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𝐴𝑚𝑝</m:t>
                        </m:r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HK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BAA3BF-9B25-C11E-5915-2D7C716471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149064" y="2998074"/>
                  <a:ext cx="603951" cy="29371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9D1E56-CAAB-AB72-3A8E-9F0B4A6C239C}"/>
                    </a:ext>
                  </a:extLst>
                </p:cNvPr>
                <p:cNvSpPr txBox="1"/>
                <p:nvPr/>
              </p:nvSpPr>
              <p:spPr>
                <a:xfrm>
                  <a:off x="5401813" y="3579846"/>
                  <a:ext cx="190128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HK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9D1E56-CAAB-AB72-3A8E-9F0B4A6C2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1813" y="3579846"/>
                  <a:ext cx="190128" cy="293715"/>
                </a:xfrm>
                <a:prstGeom prst="rect">
                  <a:avLst/>
                </a:prstGeom>
                <a:blipFill>
                  <a:blip r:embed="rId5"/>
                  <a:stretch>
                    <a:fillRect l="-9677" r="-6452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1F53DA-5838-207F-4823-E8C9606C2F38}"/>
                    </a:ext>
                  </a:extLst>
                </p:cNvPr>
                <p:cNvSpPr txBox="1"/>
                <p:nvPr/>
              </p:nvSpPr>
              <p:spPr>
                <a:xfrm>
                  <a:off x="6677094" y="3654328"/>
                  <a:ext cx="197296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HK" sz="2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1F53DA-5838-207F-4823-E8C9606C2F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094" y="3654328"/>
                  <a:ext cx="197296" cy="293715"/>
                </a:xfrm>
                <a:prstGeom prst="rect">
                  <a:avLst/>
                </a:prstGeom>
                <a:blipFill>
                  <a:blip r:embed="rId19"/>
                  <a:stretch>
                    <a:fillRect l="-15152" r="-15152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D0F72F5-6689-5A1B-CF9C-59D2CA0BC0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9667" y="3354764"/>
              <a:ext cx="0" cy="299564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6751D5-B0F5-0BDC-4B7C-C86094898D0F}"/>
                </a:ext>
              </a:extLst>
            </p:cNvPr>
            <p:cNvCxnSpPr>
              <a:cxnSpLocks/>
            </p:cNvCxnSpPr>
            <p:nvPr/>
          </p:nvCxnSpPr>
          <p:spPr>
            <a:xfrm>
              <a:off x="5637813" y="3644703"/>
              <a:ext cx="10842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AFEDE6F-940C-238F-3D3F-1BB439C29441}"/>
                </a:ext>
              </a:extLst>
            </p:cNvPr>
            <p:cNvCxnSpPr>
              <a:cxnSpLocks/>
            </p:cNvCxnSpPr>
            <p:nvPr/>
          </p:nvCxnSpPr>
          <p:spPr>
            <a:xfrm>
              <a:off x="5652496" y="2999473"/>
              <a:ext cx="89789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256FDF-7EF9-F383-4DB4-3DDB73BB2C8B}"/>
                </a:ext>
              </a:extLst>
            </p:cNvPr>
            <p:cNvSpPr txBox="1"/>
            <p:nvPr/>
          </p:nvSpPr>
          <p:spPr>
            <a:xfrm>
              <a:off x="6123594" y="2931804"/>
              <a:ext cx="1320406" cy="419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i="1" dirty="0">
                  <a:cs typeface="Times New Roman" panose="02020603050405020304" pitchFamily="18" charset="0"/>
                </a:rPr>
                <a:t>Noise floor</a:t>
              </a:r>
              <a:endParaRPr lang="en-HK" sz="1400" i="1" dirty="0">
                <a:cs typeface="Times New Roman" panose="02020603050405020304" pitchFamily="18" charset="0"/>
              </a:endParaRPr>
            </a:p>
          </p:txBody>
        </p: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130BFC7F-28F8-4525-34D3-60BDB0777FA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262221" y="2085265"/>
              <a:ext cx="799936" cy="3203776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927B7EB-F937-30F6-CCBF-1ED92299B5A6}"/>
                </a:ext>
              </a:extLst>
            </p:cNvPr>
            <p:cNvSpPr txBox="1"/>
            <p:nvPr/>
          </p:nvSpPr>
          <p:spPr>
            <a:xfrm>
              <a:off x="3185244" y="2874215"/>
              <a:ext cx="953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i="1" dirty="0" err="1"/>
                <a:t>Dechirp</a:t>
              </a:r>
              <a:endParaRPr lang="en-HK" i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C101F2-716D-A508-FA4D-974E3CF3230B}"/>
                </a:ext>
              </a:extLst>
            </p:cNvPr>
            <p:cNvSpPr/>
            <p:nvPr/>
          </p:nvSpPr>
          <p:spPr>
            <a:xfrm>
              <a:off x="1597950" y="4087119"/>
              <a:ext cx="926028" cy="903031"/>
            </a:xfrm>
            <a:prstGeom prst="rect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98358BC-3A4A-A7C8-EE83-1C294C1E2337}"/>
              </a:ext>
            </a:extLst>
          </p:cNvPr>
          <p:cNvGrpSpPr/>
          <p:nvPr/>
        </p:nvGrpSpPr>
        <p:grpSpPr>
          <a:xfrm>
            <a:off x="2354120" y="2526975"/>
            <a:ext cx="4361072" cy="1849346"/>
            <a:chOff x="2521545" y="3413196"/>
            <a:chExt cx="4361072" cy="184934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D144F43-14A4-C104-AC6E-928E3D2203D7}"/>
                </a:ext>
              </a:extLst>
            </p:cNvPr>
            <p:cNvGrpSpPr/>
            <p:nvPr/>
          </p:nvGrpSpPr>
          <p:grpSpPr>
            <a:xfrm>
              <a:off x="2986178" y="3413196"/>
              <a:ext cx="3896439" cy="1849346"/>
              <a:chOff x="2986178" y="3413196"/>
              <a:chExt cx="3896439" cy="184934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D76944-42A8-E0AF-9385-186A2B0AE679}"/>
                  </a:ext>
                </a:extLst>
              </p:cNvPr>
              <p:cNvSpPr/>
              <p:nvPr/>
            </p:nvSpPr>
            <p:spPr>
              <a:xfrm>
                <a:off x="5653603" y="4326824"/>
                <a:ext cx="884233" cy="629671"/>
              </a:xfrm>
              <a:prstGeom prst="rect">
                <a:avLst/>
              </a:prstGeom>
              <a:solidFill>
                <a:schemeClr val="bg2">
                  <a:lumMod val="25000"/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C6B660A-EA3B-FCC5-88E7-E992AF6592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8631" y="3937445"/>
                <a:ext cx="0" cy="10439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0404C5B-6E38-56B3-5B6E-E4CD8B33F84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157290" y="4312573"/>
                    <a:ext cx="603951" cy="29371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HK" sz="1400" b="0" i="1" smtClean="0">
                              <a:latin typeface="Cambria Math" panose="02040503050406030204" pitchFamily="18" charset="0"/>
                            </a:rPr>
                            <m:t>𝐴𝑚𝑝</m:t>
                          </m:r>
                          <m:r>
                            <a:rPr lang="en-HK" sz="1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HK" sz="14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0404C5B-6E38-56B3-5B6E-E4CD8B33F8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157290" y="4312573"/>
                    <a:ext cx="603951" cy="29371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H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74ED7B5-039E-A33E-B66C-A3E30D222770}"/>
                      </a:ext>
                    </a:extLst>
                  </p:cNvPr>
                  <p:cNvSpPr txBox="1"/>
                  <p:nvPr/>
                </p:nvSpPr>
                <p:spPr>
                  <a:xfrm>
                    <a:off x="5410039" y="4894345"/>
                    <a:ext cx="190128" cy="29371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HK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HK" sz="16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74ED7B5-039E-A33E-B66C-A3E30D2227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0039" y="4894345"/>
                    <a:ext cx="190128" cy="29371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9375" r="-3125"/>
                    </a:stretch>
                  </a:blipFill>
                </p:spPr>
                <p:txBody>
                  <a:bodyPr/>
                  <a:lstStyle/>
                  <a:p>
                    <a:r>
                      <a:rPr lang="en-H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268CCF4-F3B3-55C0-9CE3-BD3BC770BAC0}"/>
                      </a:ext>
                    </a:extLst>
                  </p:cNvPr>
                  <p:cNvSpPr txBox="1"/>
                  <p:nvPr/>
                </p:nvSpPr>
                <p:spPr>
                  <a:xfrm>
                    <a:off x="6685321" y="4968827"/>
                    <a:ext cx="197296" cy="29371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HK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HK" sz="20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268CCF4-F3B3-55C0-9CE3-BD3BC770BA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5321" y="4968827"/>
                    <a:ext cx="197296" cy="2937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750" r="-15625"/>
                    </a:stretch>
                  </a:blipFill>
                </p:spPr>
                <p:txBody>
                  <a:bodyPr/>
                  <a:lstStyle/>
                  <a:p>
                    <a:r>
                      <a:rPr lang="en-H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F213399-0931-B2E1-4386-45A781E662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5437" y="4661524"/>
                <a:ext cx="0" cy="294971"/>
              </a:xfrm>
              <a:prstGeom prst="straightConnector1">
                <a:avLst/>
              </a:prstGeom>
              <a:ln w="38100">
                <a:solidFill>
                  <a:srgbClr val="A0233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A588BE0-B4C9-A542-360F-6FF2315A8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6039" y="4968827"/>
                <a:ext cx="10842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4EA9E02-9C00-CE89-BFC0-1F2EC1254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0722" y="4323597"/>
                <a:ext cx="8978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E2D108BE-FAAA-97F5-02C2-9A317CFF031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883701" y="3189597"/>
                <a:ext cx="491923" cy="2286969"/>
              </a:xfrm>
              <a:prstGeom prst="bentConnector4">
                <a:avLst>
                  <a:gd name="adj1" fmla="val -63354"/>
                  <a:gd name="adj2" fmla="val 83937"/>
                </a:avLst>
              </a:prstGeom>
              <a:ln w="19050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E58821A-4FAA-2446-A463-E1AE4AFE953C}"/>
                  </a:ext>
                </a:extLst>
              </p:cNvPr>
              <p:cNvSpPr txBox="1"/>
              <p:nvPr/>
            </p:nvSpPr>
            <p:spPr>
              <a:xfrm>
                <a:off x="3578650" y="3413196"/>
                <a:ext cx="953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i="1" dirty="0" err="1"/>
                  <a:t>Dechirp</a:t>
                </a:r>
                <a:endParaRPr lang="en-HK" i="1" dirty="0"/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89777DE-DB69-B277-3184-079827F88CBB}"/>
                </a:ext>
              </a:extLst>
            </p:cNvPr>
            <p:cNvSpPr/>
            <p:nvPr/>
          </p:nvSpPr>
          <p:spPr>
            <a:xfrm>
              <a:off x="2521545" y="4083578"/>
              <a:ext cx="926028" cy="903031"/>
            </a:xfrm>
            <a:prstGeom prst="rect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3A851E8-CE9F-9162-F53F-7E028599EFFE}"/>
              </a:ext>
            </a:extLst>
          </p:cNvPr>
          <p:cNvGrpSpPr/>
          <p:nvPr/>
        </p:nvGrpSpPr>
        <p:grpSpPr>
          <a:xfrm>
            <a:off x="3277850" y="3197950"/>
            <a:ext cx="3435944" cy="2470633"/>
            <a:chOff x="3445275" y="4084171"/>
            <a:chExt cx="3435944" cy="24706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B387E8-B46E-8164-F230-D83E1F5C28F9}"/>
                </a:ext>
              </a:extLst>
            </p:cNvPr>
            <p:cNvSpPr/>
            <p:nvPr/>
          </p:nvSpPr>
          <p:spPr>
            <a:xfrm>
              <a:off x="5652206" y="5619085"/>
              <a:ext cx="884233" cy="629671"/>
            </a:xfrm>
            <a:prstGeom prst="rect">
              <a:avLst/>
            </a:prstGeom>
            <a:solidFill>
              <a:schemeClr val="bg2">
                <a:lumMod val="2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436E201-A3BD-AF10-7682-CC47A1AC7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7234" y="5229706"/>
              <a:ext cx="0" cy="10439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6763C7E-7209-F121-F1F0-88869A3C4D13}"/>
                    </a:ext>
                  </a:extLst>
                </p:cNvPr>
                <p:cNvSpPr txBox="1"/>
                <p:nvPr/>
              </p:nvSpPr>
              <p:spPr>
                <a:xfrm rot="16200000">
                  <a:off x="5155893" y="5604834"/>
                  <a:ext cx="603951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𝐴𝑚𝑝</m:t>
                        </m:r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HK" sz="1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6763C7E-7209-F121-F1F0-88869A3C4D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155893" y="5604834"/>
                  <a:ext cx="603951" cy="29371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7951C3A-F0D1-FBA8-2048-C12B2C935F4F}"/>
                    </a:ext>
                  </a:extLst>
                </p:cNvPr>
                <p:cNvSpPr txBox="1"/>
                <p:nvPr/>
              </p:nvSpPr>
              <p:spPr>
                <a:xfrm>
                  <a:off x="5408642" y="6186606"/>
                  <a:ext cx="190128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HK" sz="1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7951C3A-F0D1-FBA8-2048-C12B2C935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8642" y="6186606"/>
                  <a:ext cx="190128" cy="293715"/>
                </a:xfrm>
                <a:prstGeom prst="rect">
                  <a:avLst/>
                </a:prstGeom>
                <a:blipFill>
                  <a:blip r:embed="rId5"/>
                  <a:stretch>
                    <a:fillRect l="-9677" r="-6452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377D59A-224B-1B3A-C428-12B4E1AAD18F}"/>
                    </a:ext>
                  </a:extLst>
                </p:cNvPr>
                <p:cNvSpPr txBox="1"/>
                <p:nvPr/>
              </p:nvSpPr>
              <p:spPr>
                <a:xfrm>
                  <a:off x="6683923" y="6261089"/>
                  <a:ext cx="197296" cy="2937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HK" sz="20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377D59A-224B-1B3A-C428-12B4E1AAD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3923" y="6261089"/>
                  <a:ext cx="197296" cy="293715"/>
                </a:xfrm>
                <a:prstGeom prst="rect">
                  <a:avLst/>
                </a:prstGeom>
                <a:blipFill>
                  <a:blip r:embed="rId21"/>
                  <a:stretch>
                    <a:fillRect l="-15152" r="-15152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39B7A59-74DC-9AFA-3C87-A04CCD970F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7416" y="5970869"/>
              <a:ext cx="2067" cy="299499"/>
            </a:xfrm>
            <a:prstGeom prst="straightConnector1">
              <a:avLst/>
            </a:prstGeom>
            <a:ln w="38100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F38C698-162C-8056-BD7A-3E2E8107F815}"/>
                </a:ext>
              </a:extLst>
            </p:cNvPr>
            <p:cNvCxnSpPr>
              <a:cxnSpLocks/>
            </p:cNvCxnSpPr>
            <p:nvPr/>
          </p:nvCxnSpPr>
          <p:spPr>
            <a:xfrm>
              <a:off x="5644642" y="6261089"/>
              <a:ext cx="10842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5E27046-50FC-B1DE-72F7-0953B7BA7BC9}"/>
                </a:ext>
              </a:extLst>
            </p:cNvPr>
            <p:cNvCxnSpPr>
              <a:cxnSpLocks/>
            </p:cNvCxnSpPr>
            <p:nvPr/>
          </p:nvCxnSpPr>
          <p:spPr>
            <a:xfrm>
              <a:off x="5659325" y="5615858"/>
              <a:ext cx="89789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7DE87638-DB06-B156-E74F-936207F6021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1113" y="4761612"/>
              <a:ext cx="911309" cy="1349426"/>
            </a:xfrm>
            <a:prstGeom prst="bentConnector2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3EEF471-8978-C8EC-2CF7-EB503DB99D17}"/>
                </a:ext>
              </a:extLst>
            </p:cNvPr>
            <p:cNvSpPr txBox="1"/>
            <p:nvPr/>
          </p:nvSpPr>
          <p:spPr>
            <a:xfrm>
              <a:off x="4043626" y="5509991"/>
              <a:ext cx="953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i="1" dirty="0" err="1"/>
                <a:t>Dechirp</a:t>
              </a:r>
              <a:endParaRPr lang="en-HK" i="1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DBB66F3-630C-8278-C558-E116A498C7B4}"/>
                </a:ext>
              </a:extLst>
            </p:cNvPr>
            <p:cNvSpPr/>
            <p:nvPr/>
          </p:nvSpPr>
          <p:spPr>
            <a:xfrm>
              <a:off x="3445275" y="4084171"/>
              <a:ext cx="926028" cy="903031"/>
            </a:xfrm>
            <a:prstGeom prst="rect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387276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477E53-9473-CED0-3D6E-9D06006B2716}"/>
              </a:ext>
            </a:extLst>
          </p:cNvPr>
          <p:cNvCxnSpPr>
            <a:cxnSpLocks/>
          </p:cNvCxnSpPr>
          <p:nvPr/>
        </p:nvCxnSpPr>
        <p:spPr>
          <a:xfrm flipV="1">
            <a:off x="2662690" y="4917737"/>
            <a:ext cx="803660" cy="5178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CDAC3F26-6957-D54C-28A5-ACDB87AB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SOS Detection: High-order Chirp Incorporation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224B9-780E-46BE-9B6F-A4709EFF8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The SOS chirp is dispersed due to hardware imperfection at the Rx side.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59E620C5-771E-279B-9CC4-540D2775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11</a:t>
            </a:fld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E72E1-51BD-AF37-F543-C9DF1798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42"/>
          <a:stretch/>
        </p:blipFill>
        <p:spPr>
          <a:xfrm>
            <a:off x="5926158" y="2305897"/>
            <a:ext cx="2537122" cy="3726981"/>
          </a:xfrm>
          <a:prstGeom prst="rect">
            <a:avLst/>
          </a:prstGeom>
        </p:spPr>
      </p:pic>
      <p:sp>
        <p:nvSpPr>
          <p:cNvPr id="5" name="Flowchart: Or 4">
            <a:extLst>
              <a:ext uri="{FF2B5EF4-FFF2-40B4-BE49-F238E27FC236}">
                <a16:creationId xmlns:a16="http://schemas.microsoft.com/office/drawing/2014/main" id="{B3407689-FA26-AE25-A003-7A96EC2DA40D}"/>
              </a:ext>
            </a:extLst>
          </p:cNvPr>
          <p:cNvSpPr/>
          <p:nvPr/>
        </p:nvSpPr>
        <p:spPr>
          <a:xfrm>
            <a:off x="9931675" y="4352352"/>
            <a:ext cx="205521" cy="205521"/>
          </a:xfrm>
          <a:prstGeom prst="flowChartOr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110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F5F15A6C-3980-67B1-AAF0-0879C80EA365}"/>
              </a:ext>
            </a:extLst>
          </p:cNvPr>
          <p:cNvSpPr/>
          <p:nvPr/>
        </p:nvSpPr>
        <p:spPr>
          <a:xfrm rot="5400000">
            <a:off x="8497128" y="3062183"/>
            <a:ext cx="1839417" cy="619741"/>
          </a:xfrm>
          <a:prstGeom prst="trapezoid">
            <a:avLst>
              <a:gd name="adj" fmla="val 87460"/>
            </a:avLst>
          </a:prstGeom>
          <a:gradFill flip="none" rotWithShape="1">
            <a:gsLst>
              <a:gs pos="0">
                <a:srgbClr val="DEDEEB">
                  <a:shade val="30000"/>
                  <a:satMod val="115000"/>
                </a:srgbClr>
              </a:gs>
              <a:gs pos="43000">
                <a:srgbClr val="DEDEEB">
                  <a:shade val="67500"/>
                  <a:satMod val="115000"/>
                </a:srgbClr>
              </a:gs>
              <a:gs pos="99000">
                <a:srgbClr val="DEDEE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88F7C21-7C16-5FD1-A149-EAAB4959F06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47201" y="4182142"/>
            <a:ext cx="1628630" cy="1542"/>
          </a:xfrm>
          <a:prstGeom prst="curvedConnector3">
            <a:avLst>
              <a:gd name="adj1" fmla="val 50000"/>
            </a:avLst>
          </a:prstGeom>
          <a:ln w="19050">
            <a:solidFill>
              <a:schemeClr val="bg2">
                <a:lumMod val="25000"/>
                <a:alpha val="42000"/>
              </a:schemeClr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C7A6E8-E490-671A-FD39-C0BA84E140B9}"/>
              </a:ext>
            </a:extLst>
          </p:cNvPr>
          <p:cNvCxnSpPr>
            <a:cxnSpLocks/>
          </p:cNvCxnSpPr>
          <p:nvPr/>
        </p:nvCxnSpPr>
        <p:spPr>
          <a:xfrm>
            <a:off x="9724681" y="3729940"/>
            <a:ext cx="55792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62192C-0A80-800E-B32A-7736DE0BF405}"/>
              </a:ext>
            </a:extLst>
          </p:cNvPr>
          <p:cNvCxnSpPr>
            <a:cxnSpLocks/>
          </p:cNvCxnSpPr>
          <p:nvPr/>
        </p:nvCxnSpPr>
        <p:spPr>
          <a:xfrm>
            <a:off x="9711359" y="3359238"/>
            <a:ext cx="315304" cy="0"/>
          </a:xfrm>
          <a:prstGeom prst="straightConnector1">
            <a:avLst/>
          </a:prstGeom>
          <a:ln w="28575">
            <a:solidFill>
              <a:srgbClr val="D26D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7F5FCF-1D1C-D3FB-06C0-1F41D5FD3C14}"/>
              </a:ext>
            </a:extLst>
          </p:cNvPr>
          <p:cNvCxnSpPr>
            <a:cxnSpLocks/>
          </p:cNvCxnSpPr>
          <p:nvPr/>
        </p:nvCxnSpPr>
        <p:spPr>
          <a:xfrm flipV="1">
            <a:off x="9734041" y="2901604"/>
            <a:ext cx="0" cy="8348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C9F2211-9FA4-6585-D035-02DBC4A98683}"/>
              </a:ext>
            </a:extLst>
          </p:cNvPr>
          <p:cNvSpPr/>
          <p:nvPr/>
        </p:nvSpPr>
        <p:spPr>
          <a:xfrm>
            <a:off x="9698719" y="3330410"/>
            <a:ext cx="66019" cy="66019"/>
          </a:xfrm>
          <a:prstGeom prst="ellipse">
            <a:avLst/>
          </a:prstGeom>
          <a:solidFill>
            <a:srgbClr val="E88C40"/>
          </a:solidFill>
          <a:ln w="19050">
            <a:solidFill>
              <a:srgbClr val="D26D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560285-04EB-106A-B2C3-77C97D6ECB38}"/>
              </a:ext>
            </a:extLst>
          </p:cNvPr>
          <p:cNvCxnSpPr>
            <a:cxnSpLocks/>
          </p:cNvCxnSpPr>
          <p:nvPr/>
        </p:nvCxnSpPr>
        <p:spPr>
          <a:xfrm>
            <a:off x="9715942" y="5018417"/>
            <a:ext cx="315304" cy="0"/>
          </a:xfrm>
          <a:prstGeom prst="straightConnector1">
            <a:avLst/>
          </a:prstGeom>
          <a:ln w="28575">
            <a:solidFill>
              <a:srgbClr val="D26D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C33B299-BFC9-A329-BE5C-EDF5CE857C1C}"/>
              </a:ext>
            </a:extLst>
          </p:cNvPr>
          <p:cNvSpPr/>
          <p:nvPr/>
        </p:nvSpPr>
        <p:spPr>
          <a:xfrm>
            <a:off x="9703303" y="4980064"/>
            <a:ext cx="66019" cy="66019"/>
          </a:xfrm>
          <a:prstGeom prst="ellipse">
            <a:avLst/>
          </a:prstGeom>
          <a:solidFill>
            <a:srgbClr val="E88C40"/>
          </a:solidFill>
          <a:ln w="19050">
            <a:solidFill>
              <a:srgbClr val="D26D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7A306A-1027-A8D5-0F3C-926F435FCDD6}"/>
                  </a:ext>
                </a:extLst>
              </p:cNvPr>
              <p:cNvSpPr txBox="1"/>
              <p:nvPr/>
            </p:nvSpPr>
            <p:spPr>
              <a:xfrm>
                <a:off x="9870852" y="3790333"/>
                <a:ext cx="38177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200" b="0" i="1" smtClean="0">
                          <a:latin typeface="Cambria Math" panose="02040503050406030204" pitchFamily="18" charset="0"/>
                        </a:rPr>
                        <m:t>𝐴𝑚𝑝</m:t>
                      </m:r>
                      <m:r>
                        <a:rPr lang="en-HK" sz="1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HK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7A306A-1027-A8D5-0F3C-926F435FC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852" y="3790333"/>
                <a:ext cx="381771" cy="184666"/>
              </a:xfrm>
              <a:prstGeom prst="rect">
                <a:avLst/>
              </a:prstGeom>
              <a:blipFill>
                <a:blip r:embed="rId4"/>
                <a:stretch>
                  <a:fillRect l="-12698" r="-4762" b="-300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CF3A4D6-8D81-5737-6702-7FDCB2FB7A17}"/>
              </a:ext>
            </a:extLst>
          </p:cNvPr>
          <p:cNvSpPr txBox="1"/>
          <p:nvPr/>
        </p:nvSpPr>
        <p:spPr>
          <a:xfrm>
            <a:off x="9365856" y="2380385"/>
            <a:ext cx="1592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err="1">
                <a:cs typeface="Times New Roman" panose="02020603050405020304" pitchFamily="18" charset="0"/>
              </a:rPr>
              <a:t>Downsample</a:t>
            </a:r>
            <a:endParaRPr lang="en-HK" sz="1600" i="1" dirty="0"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8A45C7-6DE0-0A27-2EBF-0FCFC1B24B8B}"/>
              </a:ext>
            </a:extLst>
          </p:cNvPr>
          <p:cNvGrpSpPr/>
          <p:nvPr/>
        </p:nvGrpSpPr>
        <p:grpSpPr>
          <a:xfrm>
            <a:off x="6346478" y="2316597"/>
            <a:ext cx="4420480" cy="3798239"/>
            <a:chOff x="6272379" y="2534297"/>
            <a:chExt cx="4420480" cy="379823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7E66B3E-8E76-1739-6B26-77F8C40DB9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8326" y="4759763"/>
              <a:ext cx="0" cy="8348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5DB1C8D-7111-872F-D6F1-E761D82924B0}"/>
                </a:ext>
              </a:extLst>
            </p:cNvPr>
            <p:cNvCxnSpPr>
              <a:cxnSpLocks/>
            </p:cNvCxnSpPr>
            <p:nvPr/>
          </p:nvCxnSpPr>
          <p:spPr>
            <a:xfrm>
              <a:off x="9014794" y="5581054"/>
              <a:ext cx="118683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FD773B7-4A19-BD32-1CB2-85A3112F3F59}"/>
                </a:ext>
              </a:extLst>
            </p:cNvPr>
            <p:cNvCxnSpPr>
              <a:cxnSpLocks/>
            </p:cNvCxnSpPr>
            <p:nvPr/>
          </p:nvCxnSpPr>
          <p:spPr>
            <a:xfrm>
              <a:off x="9020206" y="3568804"/>
              <a:ext cx="315304" cy="0"/>
            </a:xfrm>
            <a:prstGeom prst="straightConnector1">
              <a:avLst/>
            </a:prstGeom>
            <a:ln w="28575">
              <a:solidFill>
                <a:srgbClr val="D26D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9DEC331-0206-166E-EBA9-22EFBBC5C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7087" y="2534297"/>
              <a:ext cx="0" cy="19751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694176-E275-FD80-D1A9-A35E0AF37A0E}"/>
                </a:ext>
              </a:extLst>
            </p:cNvPr>
            <p:cNvSpPr/>
            <p:nvPr/>
          </p:nvSpPr>
          <p:spPr>
            <a:xfrm>
              <a:off x="8993290" y="3541160"/>
              <a:ext cx="66019" cy="66019"/>
            </a:xfrm>
            <a:prstGeom prst="ellipse">
              <a:avLst/>
            </a:prstGeom>
            <a:solidFill>
              <a:srgbClr val="E88C40"/>
            </a:solidFill>
            <a:ln w="28575">
              <a:solidFill>
                <a:srgbClr val="D26D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247EF5-2446-4AC9-9B2C-16AC87431EC2}"/>
                </a:ext>
              </a:extLst>
            </p:cNvPr>
            <p:cNvSpPr txBox="1"/>
            <p:nvPr/>
          </p:nvSpPr>
          <p:spPr>
            <a:xfrm>
              <a:off x="8426982" y="5932545"/>
              <a:ext cx="2265877" cy="399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err="1">
                  <a:cs typeface="Times New Roman" panose="02020603050405020304" pitchFamily="18" charset="0"/>
                </a:rPr>
                <a:t>Dechirp</a:t>
              </a:r>
              <a:r>
                <a:rPr lang="en-US" sz="1200" i="1" dirty="0">
                  <a:cs typeface="Times New Roman" panose="02020603050405020304" pitchFamily="18" charset="0"/>
                </a:rPr>
                <a:t> &amp; </a:t>
              </a:r>
              <a:r>
                <a:rPr lang="en-US" altLang="zh-CN" sz="1200" i="1" dirty="0">
                  <a:cs typeface="Times New Roman" panose="02020603050405020304" pitchFamily="18" charset="0"/>
                </a:rPr>
                <a:t>FFT</a:t>
              </a:r>
              <a:endParaRPr lang="en-HK" sz="1200" i="1" dirty="0"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27A61D-0AA3-99BE-4415-85A34CB5DD8D}"/>
                    </a:ext>
                  </a:extLst>
                </p:cNvPr>
                <p:cNvSpPr txBox="1"/>
                <p:nvPr/>
              </p:nvSpPr>
              <p:spPr>
                <a:xfrm>
                  <a:off x="8747124" y="2542180"/>
                  <a:ext cx="208976" cy="3111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HK" sz="2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27A61D-0AA3-99BE-4415-85A34CB5D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7124" y="2542180"/>
                  <a:ext cx="208976" cy="311104"/>
                </a:xfrm>
                <a:prstGeom prst="rect">
                  <a:avLst/>
                </a:prstGeom>
                <a:blipFill>
                  <a:blip r:embed="rId8"/>
                  <a:stretch>
                    <a:fillRect l="-14706" r="-11765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007AB22-DB8E-A976-3550-453561511EA8}"/>
                    </a:ext>
                  </a:extLst>
                </p:cNvPr>
                <p:cNvSpPr txBox="1"/>
                <p:nvPr/>
              </p:nvSpPr>
              <p:spPr>
                <a:xfrm>
                  <a:off x="9254554" y="5594615"/>
                  <a:ext cx="639708" cy="3111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𝐴𝑚𝑝</m:t>
                        </m:r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HK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007AB22-DB8E-A976-3550-453561511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4554" y="5594615"/>
                  <a:ext cx="639708" cy="3111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2966517-46D4-9586-6853-52BF1015490A}"/>
                    </a:ext>
                  </a:extLst>
                </p:cNvPr>
                <p:cNvSpPr txBox="1"/>
                <p:nvPr/>
              </p:nvSpPr>
              <p:spPr>
                <a:xfrm>
                  <a:off x="8757921" y="4795916"/>
                  <a:ext cx="208976" cy="3111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HK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2966517-46D4-9586-6853-52BF101549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7921" y="4795916"/>
                  <a:ext cx="208976" cy="311104"/>
                </a:xfrm>
                <a:prstGeom prst="rect">
                  <a:avLst/>
                </a:prstGeom>
                <a:blipFill>
                  <a:blip r:embed="rId8"/>
                  <a:stretch>
                    <a:fillRect l="-14706" r="-11765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A52C16-A5A7-BF59-940A-80429136E0E8}"/>
                </a:ext>
              </a:extLst>
            </p:cNvPr>
            <p:cNvCxnSpPr>
              <a:cxnSpLocks/>
            </p:cNvCxnSpPr>
            <p:nvPr/>
          </p:nvCxnSpPr>
          <p:spPr>
            <a:xfrm>
              <a:off x="9014342" y="5231258"/>
              <a:ext cx="630609" cy="0"/>
            </a:xfrm>
            <a:prstGeom prst="straightConnector1">
              <a:avLst/>
            </a:prstGeom>
            <a:ln w="28575">
              <a:solidFill>
                <a:srgbClr val="A023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1ADE60-96C9-7267-DF2A-3177A972A7CA}"/>
                </a:ext>
              </a:extLst>
            </p:cNvPr>
            <p:cNvSpPr/>
            <p:nvPr/>
          </p:nvSpPr>
          <p:spPr>
            <a:xfrm>
              <a:off x="8987885" y="5192792"/>
              <a:ext cx="66019" cy="66019"/>
            </a:xfrm>
            <a:prstGeom prst="ellipse">
              <a:avLst/>
            </a:prstGeom>
            <a:solidFill>
              <a:srgbClr val="ECAAB5"/>
            </a:solidFill>
            <a:ln w="28575">
              <a:solidFill>
                <a:srgbClr val="A023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531F00A-0467-21FE-8E5B-648056B0EC1B}"/>
                    </a:ext>
                  </a:extLst>
                </p:cNvPr>
                <p:cNvSpPr txBox="1"/>
                <p:nvPr/>
              </p:nvSpPr>
              <p:spPr>
                <a:xfrm>
                  <a:off x="9144045" y="4538657"/>
                  <a:ext cx="381771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sz="1200" b="0" i="1" smtClean="0">
                            <a:latin typeface="Cambria Math" panose="02040503050406030204" pitchFamily="18" charset="0"/>
                          </a:rPr>
                          <m:t>𝐴𝑚𝑝</m:t>
                        </m:r>
                        <m:r>
                          <a:rPr lang="en-HK" sz="1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HK" sz="12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531F00A-0467-21FE-8E5B-648056B0E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45" y="4538657"/>
                  <a:ext cx="381771" cy="184666"/>
                </a:xfrm>
                <a:prstGeom prst="rect">
                  <a:avLst/>
                </a:prstGeom>
                <a:blipFill>
                  <a:blip r:embed="rId10"/>
                  <a:stretch>
                    <a:fillRect l="-12698" r="-4762" b="-30000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94AE551-A1AF-9C32-B155-A0BF13FCDC98}"/>
                </a:ext>
              </a:extLst>
            </p:cNvPr>
            <p:cNvCxnSpPr>
              <a:cxnSpLocks/>
            </p:cNvCxnSpPr>
            <p:nvPr/>
          </p:nvCxnSpPr>
          <p:spPr>
            <a:xfrm>
              <a:off x="9002000" y="4512350"/>
              <a:ext cx="55792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23AAFD4-C8A9-55CC-2B01-6C9496C5136B}"/>
                    </a:ext>
                  </a:extLst>
                </p:cNvPr>
                <p:cNvSpPr txBox="1"/>
                <p:nvPr/>
              </p:nvSpPr>
              <p:spPr>
                <a:xfrm>
                  <a:off x="8317791" y="5013813"/>
                  <a:ext cx="33945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altLang="zh-CN" sz="1600" b="0" i="1" smtClean="0">
                            <a:latin typeface="Cambria Math" panose="02040503050406030204" pitchFamily="18" charset="0"/>
                          </a:rPr>
                          <m:t>𝐵𝑤</m:t>
                        </m:r>
                      </m:oMath>
                    </m:oMathPara>
                  </a14:m>
                  <a:endParaRPr lang="en-HK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23AAFD4-C8A9-55CC-2B01-6C9496C513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7791" y="5013813"/>
                  <a:ext cx="339452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12500" r="-10714" b="-4878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26663AF-9977-5B27-FB12-D96A3F4B13EA}"/>
                    </a:ext>
                  </a:extLst>
                </p:cNvPr>
                <p:cNvSpPr txBox="1"/>
                <p:nvPr/>
              </p:nvSpPr>
              <p:spPr>
                <a:xfrm>
                  <a:off x="8310579" y="3368340"/>
                  <a:ext cx="4532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HK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HK" altLang="zh-CN" sz="1600" b="0" i="1" smtClean="0">
                            <a:latin typeface="Cambria Math" panose="02040503050406030204" pitchFamily="18" charset="0"/>
                          </a:rPr>
                          <m:t>𝐵𝑤</m:t>
                        </m:r>
                      </m:oMath>
                    </m:oMathPara>
                  </a14:m>
                  <a:endParaRPr lang="en-HK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26663AF-9977-5B27-FB12-D96A3F4B13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0579" y="3368340"/>
                  <a:ext cx="453266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9333" r="-6667" b="-5000"/>
                  </a:stretch>
                </a:blipFill>
              </p:spPr>
              <p:txBody>
                <a:bodyPr/>
                <a:lstStyle/>
                <a:p>
                  <a:r>
                    <a:rPr lang="en-H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A09EA0-85B2-7017-A7FE-0C34F338FE50}"/>
                </a:ext>
              </a:extLst>
            </p:cNvPr>
            <p:cNvCxnSpPr>
              <a:cxnSpLocks/>
            </p:cNvCxnSpPr>
            <p:nvPr/>
          </p:nvCxnSpPr>
          <p:spPr>
            <a:xfrm>
              <a:off x="6281548" y="4782027"/>
              <a:ext cx="2329227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9C1D24-46B5-AB7C-B0DC-B78AECF35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1548" y="5576792"/>
              <a:ext cx="2329227" cy="4263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6E3E26-EBFD-E16D-CAAA-BED04B716C79}"/>
                </a:ext>
              </a:extLst>
            </p:cNvPr>
            <p:cNvCxnSpPr>
              <a:cxnSpLocks/>
            </p:cNvCxnSpPr>
            <p:nvPr/>
          </p:nvCxnSpPr>
          <p:spPr>
            <a:xfrm>
              <a:off x="6272379" y="4527801"/>
              <a:ext cx="2319527" cy="6781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F1C755-7C15-0AA7-C5D1-0561B3477386}"/>
                </a:ext>
              </a:extLst>
            </p:cNvPr>
            <p:cNvCxnSpPr>
              <a:cxnSpLocks/>
            </p:cNvCxnSpPr>
            <p:nvPr/>
          </p:nvCxnSpPr>
          <p:spPr>
            <a:xfrm>
              <a:off x="6273284" y="2539854"/>
              <a:ext cx="2318621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6269F54-F1C4-BE8C-2DF0-1EB082882F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65270" y="3611747"/>
              <a:ext cx="9650" cy="911532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olid"/>
              <a:headEnd type="triangle" w="sm" len="med"/>
              <a:tailEnd type="non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AF20640-3658-2CD0-6663-38CDA5291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65368" y="2542180"/>
              <a:ext cx="4484" cy="800932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F1C7E6-A58D-CC83-6552-86273962A4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249" y="5252011"/>
              <a:ext cx="3448" cy="324781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olid"/>
              <a:headEnd type="triangle" w="sm" len="med"/>
              <a:tailEnd type="non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9E2E090-FEA6-7B29-7892-40BF4B4C4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4920" y="4796553"/>
              <a:ext cx="0" cy="223096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olid"/>
              <a:headEnd type="none" w="sm" len="med"/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0AFB2EBB-D92E-DD2A-DA5A-AAB95ED6AA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23826" y="4720992"/>
            <a:ext cx="920264" cy="92026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E16431-5EF3-999A-2C73-7F4A682CC746}"/>
              </a:ext>
            </a:extLst>
          </p:cNvPr>
          <p:cNvCxnSpPr>
            <a:cxnSpLocks/>
          </p:cNvCxnSpPr>
          <p:nvPr/>
        </p:nvCxnSpPr>
        <p:spPr>
          <a:xfrm>
            <a:off x="2632068" y="5450768"/>
            <a:ext cx="247085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BFB469AA-AC58-B06B-83AC-B62DFEC6AA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37394" y="4679355"/>
            <a:ext cx="1035490" cy="1035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2EC84B-EA2B-A25B-5F1D-908406C306E1}"/>
                  </a:ext>
                </a:extLst>
              </p:cNvPr>
              <p:cNvSpPr txBox="1"/>
              <p:nvPr/>
            </p:nvSpPr>
            <p:spPr>
              <a:xfrm>
                <a:off x="1167079" y="5468513"/>
                <a:ext cx="1633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0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2EC84B-EA2B-A25B-5F1D-908406C30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79" y="5468513"/>
                <a:ext cx="163378" cy="307777"/>
              </a:xfrm>
              <a:prstGeom prst="rect">
                <a:avLst/>
              </a:prstGeom>
              <a:blipFill>
                <a:blip r:embed="rId17"/>
                <a:stretch>
                  <a:fillRect l="-29630" r="-29630" b="-5882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F819083-D159-A305-F720-8129DFEB563D}"/>
                  </a:ext>
                </a:extLst>
              </p:cNvPr>
              <p:cNvSpPr txBox="1"/>
              <p:nvPr/>
            </p:nvSpPr>
            <p:spPr>
              <a:xfrm>
                <a:off x="508957" y="4710485"/>
                <a:ext cx="206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4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F819083-D159-A305-F720-8129DFEB5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57" y="4710485"/>
                <a:ext cx="206275" cy="307777"/>
              </a:xfrm>
              <a:prstGeom prst="rect">
                <a:avLst/>
              </a:prstGeom>
              <a:blipFill>
                <a:blip r:embed="rId18"/>
                <a:stretch>
                  <a:fillRect l="-41176" r="-41176" b="-340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E958C41-0B18-BA76-5FA0-7754D4CC1239}"/>
              </a:ext>
            </a:extLst>
          </p:cNvPr>
          <p:cNvCxnSpPr>
            <a:cxnSpLocks/>
          </p:cNvCxnSpPr>
          <p:nvPr/>
        </p:nvCxnSpPr>
        <p:spPr>
          <a:xfrm flipV="1">
            <a:off x="693585" y="4866705"/>
            <a:ext cx="0" cy="6210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3D0592F-0A33-659D-C651-CC0A336C2768}"/>
              </a:ext>
            </a:extLst>
          </p:cNvPr>
          <p:cNvCxnSpPr>
            <a:cxnSpLocks/>
          </p:cNvCxnSpPr>
          <p:nvPr/>
        </p:nvCxnSpPr>
        <p:spPr>
          <a:xfrm>
            <a:off x="676752" y="5479798"/>
            <a:ext cx="10503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EE0796-84BF-B4BF-06F3-34F9E9465076}"/>
              </a:ext>
            </a:extLst>
          </p:cNvPr>
          <p:cNvCxnSpPr>
            <a:cxnSpLocks/>
          </p:cNvCxnSpPr>
          <p:nvPr/>
        </p:nvCxnSpPr>
        <p:spPr>
          <a:xfrm flipV="1">
            <a:off x="691565" y="5022257"/>
            <a:ext cx="969656" cy="4615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3925D98-DBCD-912F-34AB-EE26BA5F7E0E}"/>
              </a:ext>
            </a:extLst>
          </p:cNvPr>
          <p:cNvSpPr txBox="1"/>
          <p:nvPr/>
        </p:nvSpPr>
        <p:spPr>
          <a:xfrm>
            <a:off x="4998951" y="6075685"/>
            <a:ext cx="219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b="1" i="1" dirty="0"/>
              <a:t>Nonlinearity Effect</a:t>
            </a:r>
          </a:p>
        </p:txBody>
      </p:sp>
    </p:spTree>
    <p:extLst>
      <p:ext uri="{BB962C8B-B14F-4D97-AF65-F5344CB8AC3E}">
        <p14:creationId xmlns:p14="http://schemas.microsoft.com/office/powerpoint/2010/main" val="23045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3C9D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31992 0.00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0" grpId="0" animBg="1"/>
      <p:bldP spid="22" grpId="0" animBg="1"/>
      <p:bldP spid="27" grpId="0"/>
      <p:bldP spid="28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A5FD67-4C6F-1260-8F47-E1D42E07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SOS Detection: Multiple Receiver Combination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BA82D2-A89C-1C18-0B61-C029E8EE0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8B160C1-4E13-5013-5278-B46E69DE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12</a:t>
            </a:fld>
            <a:endParaRPr lang="en-HK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E5B4A4-9F6B-4224-62A4-CFED5AE8D472}"/>
              </a:ext>
            </a:extLst>
          </p:cNvPr>
          <p:cNvCxnSpPr>
            <a:cxnSpLocks/>
          </p:cNvCxnSpPr>
          <p:nvPr/>
        </p:nvCxnSpPr>
        <p:spPr>
          <a:xfrm flipV="1">
            <a:off x="6920263" y="2098101"/>
            <a:ext cx="0" cy="8160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1D9FD0-A861-F986-74B2-27A88ECF301B}"/>
              </a:ext>
            </a:extLst>
          </p:cNvPr>
          <p:cNvCxnSpPr>
            <a:cxnSpLocks/>
          </p:cNvCxnSpPr>
          <p:nvPr/>
        </p:nvCxnSpPr>
        <p:spPr>
          <a:xfrm flipV="1">
            <a:off x="7111035" y="2283893"/>
            <a:ext cx="670017" cy="6212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8863B4-9DE4-513A-2AE0-8591FDEC412C}"/>
                  </a:ext>
                </a:extLst>
              </p:cNvPr>
              <p:cNvSpPr txBox="1"/>
              <p:nvPr/>
            </p:nvSpPr>
            <p:spPr>
              <a:xfrm>
                <a:off x="7830910" y="2913067"/>
                <a:ext cx="250837" cy="388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8863B4-9DE4-513A-2AE0-8591FDEC4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910" y="2913067"/>
                <a:ext cx="250837" cy="3884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9E0831-9B16-C08D-C4A0-AF2DEF0DD0EE}"/>
              </a:ext>
            </a:extLst>
          </p:cNvPr>
          <p:cNvCxnSpPr>
            <a:cxnSpLocks/>
          </p:cNvCxnSpPr>
          <p:nvPr/>
        </p:nvCxnSpPr>
        <p:spPr>
          <a:xfrm>
            <a:off x="6903634" y="2916026"/>
            <a:ext cx="11073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9A601A-5D10-C9F7-4168-2CB16E16C85A}"/>
              </a:ext>
            </a:extLst>
          </p:cNvPr>
          <p:cNvSpPr/>
          <p:nvPr/>
        </p:nvSpPr>
        <p:spPr>
          <a:xfrm>
            <a:off x="8636723" y="2433796"/>
            <a:ext cx="648596" cy="461872"/>
          </a:xfrm>
          <a:prstGeom prst="rect">
            <a:avLst/>
          </a:prstGeom>
          <a:solidFill>
            <a:schemeClr val="bg2">
              <a:lumMod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F52881-9EFC-AB20-8884-0CEDA48AA678}"/>
              </a:ext>
            </a:extLst>
          </p:cNvPr>
          <p:cNvCxnSpPr>
            <a:cxnSpLocks/>
          </p:cNvCxnSpPr>
          <p:nvPr/>
        </p:nvCxnSpPr>
        <p:spPr>
          <a:xfrm flipV="1">
            <a:off x="8640411" y="2148182"/>
            <a:ext cx="0" cy="765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084DAB-DC6D-8270-5D8E-D5294A83D981}"/>
                  </a:ext>
                </a:extLst>
              </p:cNvPr>
              <p:cNvSpPr txBox="1"/>
              <p:nvPr/>
            </p:nvSpPr>
            <p:spPr>
              <a:xfrm rot="16200000">
                <a:off x="8272671" y="2423343"/>
                <a:ext cx="44300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𝐴𝑚𝑝</m:t>
                      </m:r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HK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084DAB-DC6D-8270-5D8E-D5294A83D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72671" y="2423343"/>
                <a:ext cx="443006" cy="215444"/>
              </a:xfrm>
              <a:prstGeom prst="rect">
                <a:avLst/>
              </a:prstGeom>
              <a:blipFill>
                <a:blip r:embed="rId4"/>
                <a:stretch>
                  <a:fillRect t="-2740" r="-31429" b="-1232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8B7A92-0FBA-83BC-E792-65B317C7DAF9}"/>
                  </a:ext>
                </a:extLst>
              </p:cNvPr>
              <p:cNvSpPr txBox="1"/>
              <p:nvPr/>
            </p:nvSpPr>
            <p:spPr>
              <a:xfrm>
                <a:off x="8458066" y="2850080"/>
                <a:ext cx="1394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HK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8B7A92-0FBA-83BC-E792-65B317C7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066" y="2850080"/>
                <a:ext cx="139461" cy="215444"/>
              </a:xfrm>
              <a:prstGeom prst="rect">
                <a:avLst/>
              </a:prstGeom>
              <a:blipFill>
                <a:blip r:embed="rId5"/>
                <a:stretch>
                  <a:fillRect l="-30435" r="-26087" b="-5714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5107F4-EBA7-58A5-E7B9-D03BF1626263}"/>
                  </a:ext>
                </a:extLst>
              </p:cNvPr>
              <p:cNvSpPr txBox="1"/>
              <p:nvPr/>
            </p:nvSpPr>
            <p:spPr>
              <a:xfrm>
                <a:off x="9393501" y="2904714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5107F4-EBA7-58A5-E7B9-D03BF1626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501" y="2904714"/>
                <a:ext cx="144719" cy="215444"/>
              </a:xfrm>
              <a:prstGeom prst="rect">
                <a:avLst/>
              </a:prstGeom>
              <a:blipFill>
                <a:blip r:embed="rId6"/>
                <a:stretch>
                  <a:fillRect l="-45833" r="-33333" b="-3055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ECFE15-6E03-55AE-FE18-29F07CB64FFA}"/>
              </a:ext>
            </a:extLst>
          </p:cNvPr>
          <p:cNvCxnSpPr>
            <a:cxnSpLocks/>
          </p:cNvCxnSpPr>
          <p:nvPr/>
        </p:nvCxnSpPr>
        <p:spPr>
          <a:xfrm>
            <a:off x="8641945" y="2424369"/>
            <a:ext cx="65861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F2CFB0A-3A63-0EEF-829A-9F6BF69BEE35}"/>
              </a:ext>
            </a:extLst>
          </p:cNvPr>
          <p:cNvSpPr/>
          <p:nvPr/>
        </p:nvSpPr>
        <p:spPr>
          <a:xfrm>
            <a:off x="8606163" y="4211961"/>
            <a:ext cx="648596" cy="461872"/>
          </a:xfrm>
          <a:prstGeom prst="rect">
            <a:avLst/>
          </a:prstGeom>
          <a:solidFill>
            <a:schemeClr val="bg2">
              <a:lumMod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2D4B94-40DC-4E6A-FE84-274B019BCE69}"/>
              </a:ext>
            </a:extLst>
          </p:cNvPr>
          <p:cNvCxnSpPr>
            <a:cxnSpLocks/>
          </p:cNvCxnSpPr>
          <p:nvPr/>
        </p:nvCxnSpPr>
        <p:spPr>
          <a:xfrm flipV="1">
            <a:off x="8609851" y="3926347"/>
            <a:ext cx="0" cy="765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06F75A-E301-3491-3AFC-25633E91BDE6}"/>
                  </a:ext>
                </a:extLst>
              </p:cNvPr>
              <p:cNvSpPr txBox="1"/>
              <p:nvPr/>
            </p:nvSpPr>
            <p:spPr>
              <a:xfrm rot="16200000">
                <a:off x="8242111" y="4219980"/>
                <a:ext cx="44300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𝐴𝑚𝑝</m:t>
                      </m:r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HK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06F75A-E301-3491-3AFC-25633E91B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42111" y="4219980"/>
                <a:ext cx="443006" cy="215444"/>
              </a:xfrm>
              <a:prstGeom prst="rect">
                <a:avLst/>
              </a:prstGeom>
              <a:blipFill>
                <a:blip r:embed="rId4"/>
                <a:stretch>
                  <a:fillRect t="-4167" r="-31429" b="-125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4F8455-F43E-A67E-A4A0-2E7D346669C9}"/>
                  </a:ext>
                </a:extLst>
              </p:cNvPr>
              <p:cNvSpPr txBox="1"/>
              <p:nvPr/>
            </p:nvSpPr>
            <p:spPr>
              <a:xfrm>
                <a:off x="8427506" y="4628245"/>
                <a:ext cx="1394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HK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4F8455-F43E-A67E-A4A0-2E7D34666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506" y="4628245"/>
                <a:ext cx="139461" cy="215444"/>
              </a:xfrm>
              <a:prstGeom prst="rect">
                <a:avLst/>
              </a:prstGeom>
              <a:blipFill>
                <a:blip r:embed="rId7"/>
                <a:stretch>
                  <a:fillRect l="-30435" r="-26087" b="-2778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43A5FD-D886-D910-4B13-06DAD23F78C1}"/>
                  </a:ext>
                </a:extLst>
              </p:cNvPr>
              <p:cNvSpPr txBox="1"/>
              <p:nvPr/>
            </p:nvSpPr>
            <p:spPr>
              <a:xfrm>
                <a:off x="9362941" y="4682879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43A5FD-D886-D910-4B13-06DAD23F7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941" y="4682879"/>
                <a:ext cx="144719" cy="215444"/>
              </a:xfrm>
              <a:prstGeom prst="rect">
                <a:avLst/>
              </a:prstGeom>
              <a:blipFill>
                <a:blip r:embed="rId8"/>
                <a:stretch>
                  <a:fillRect l="-45833" r="-33333" b="-3055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CE4997-9EED-F8EE-289E-4D39289141A9}"/>
              </a:ext>
            </a:extLst>
          </p:cNvPr>
          <p:cNvCxnSpPr>
            <a:cxnSpLocks/>
          </p:cNvCxnSpPr>
          <p:nvPr/>
        </p:nvCxnSpPr>
        <p:spPr>
          <a:xfrm flipV="1">
            <a:off x="8944924" y="4351110"/>
            <a:ext cx="0" cy="322723"/>
          </a:xfrm>
          <a:prstGeom prst="straightConnector1">
            <a:avLst/>
          </a:prstGeom>
          <a:ln w="38100">
            <a:solidFill>
              <a:srgbClr val="3835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30F035-DBDF-06B8-D8C6-E758BED9112C}"/>
              </a:ext>
            </a:extLst>
          </p:cNvPr>
          <p:cNvCxnSpPr>
            <a:cxnSpLocks/>
          </p:cNvCxnSpPr>
          <p:nvPr/>
        </p:nvCxnSpPr>
        <p:spPr>
          <a:xfrm>
            <a:off x="8600615" y="4682879"/>
            <a:ext cx="7952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483AB1-60DA-EBD7-7D94-38C5626C5603}"/>
              </a:ext>
            </a:extLst>
          </p:cNvPr>
          <p:cNvCxnSpPr>
            <a:cxnSpLocks/>
          </p:cNvCxnSpPr>
          <p:nvPr/>
        </p:nvCxnSpPr>
        <p:spPr>
          <a:xfrm>
            <a:off x="8611385" y="4202534"/>
            <a:ext cx="65861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E9D2F9-B6AD-8961-A753-C4D7A841D479}"/>
              </a:ext>
            </a:extLst>
          </p:cNvPr>
          <p:cNvSpPr txBox="1"/>
          <p:nvPr/>
        </p:nvSpPr>
        <p:spPr>
          <a:xfrm>
            <a:off x="8987501" y="2374733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>
                <a:cs typeface="Times New Roman" panose="02020603050405020304" pitchFamily="18" charset="0"/>
              </a:rPr>
              <a:t>Noise floor</a:t>
            </a:r>
            <a:endParaRPr lang="en-HK" sz="1400" i="1" dirty="0"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D37A5C-BE2B-DBEF-3166-7ED019EA3D60}"/>
              </a:ext>
            </a:extLst>
          </p:cNvPr>
          <p:cNvSpPr/>
          <p:nvPr/>
        </p:nvSpPr>
        <p:spPr>
          <a:xfrm>
            <a:off x="10184373" y="3437250"/>
            <a:ext cx="648596" cy="461872"/>
          </a:xfrm>
          <a:prstGeom prst="rect">
            <a:avLst/>
          </a:prstGeom>
          <a:solidFill>
            <a:schemeClr val="bg2">
              <a:lumMod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DE1CFF-C142-7412-99A3-FEA98EBBB7B1}"/>
              </a:ext>
            </a:extLst>
          </p:cNvPr>
          <p:cNvCxnSpPr>
            <a:cxnSpLocks/>
          </p:cNvCxnSpPr>
          <p:nvPr/>
        </p:nvCxnSpPr>
        <p:spPr>
          <a:xfrm flipV="1">
            <a:off x="10188061" y="3131548"/>
            <a:ext cx="0" cy="765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01FB4E-0F16-E1A6-C1BC-144404A50E16}"/>
                  </a:ext>
                </a:extLst>
              </p:cNvPr>
              <p:cNvSpPr txBox="1"/>
              <p:nvPr/>
            </p:nvSpPr>
            <p:spPr>
              <a:xfrm rot="16200000">
                <a:off x="9820321" y="3406709"/>
                <a:ext cx="44300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𝐴𝑚𝑝</m:t>
                      </m:r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HK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01FB4E-0F16-E1A6-C1BC-144404A50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820321" y="3406709"/>
                <a:ext cx="443006" cy="215444"/>
              </a:xfrm>
              <a:prstGeom prst="rect">
                <a:avLst/>
              </a:prstGeom>
              <a:blipFill>
                <a:blip r:embed="rId4"/>
                <a:stretch>
                  <a:fillRect t="-2740" r="-31429" b="-1232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5D42BF-3375-68F3-8EAC-C027BE2AD314}"/>
                  </a:ext>
                </a:extLst>
              </p:cNvPr>
              <p:cNvSpPr txBox="1"/>
              <p:nvPr/>
            </p:nvSpPr>
            <p:spPr>
              <a:xfrm>
                <a:off x="10005716" y="3833446"/>
                <a:ext cx="1394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HK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5D42BF-3375-68F3-8EAC-C027BE2AD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5716" y="3833446"/>
                <a:ext cx="139461" cy="215444"/>
              </a:xfrm>
              <a:prstGeom prst="rect">
                <a:avLst/>
              </a:prstGeom>
              <a:blipFill>
                <a:blip r:embed="rId7"/>
                <a:stretch>
                  <a:fillRect l="-30435" r="-26087" b="-5714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EF5F98-3314-91C4-5321-0A9B9145B662}"/>
              </a:ext>
            </a:extLst>
          </p:cNvPr>
          <p:cNvCxnSpPr>
            <a:cxnSpLocks/>
          </p:cNvCxnSpPr>
          <p:nvPr/>
        </p:nvCxnSpPr>
        <p:spPr>
          <a:xfrm>
            <a:off x="10178825" y="3906552"/>
            <a:ext cx="7952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C6BE57-0994-20B3-006D-0C4F3851E40A}"/>
              </a:ext>
            </a:extLst>
          </p:cNvPr>
          <p:cNvCxnSpPr>
            <a:cxnSpLocks/>
          </p:cNvCxnSpPr>
          <p:nvPr/>
        </p:nvCxnSpPr>
        <p:spPr>
          <a:xfrm>
            <a:off x="10189595" y="3435634"/>
            <a:ext cx="65861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C0D7EF0-8E7F-1DA0-20E3-2414E9EC5EF8}"/>
              </a:ext>
            </a:extLst>
          </p:cNvPr>
          <p:cNvSpPr txBox="1"/>
          <p:nvPr/>
        </p:nvSpPr>
        <p:spPr>
          <a:xfrm>
            <a:off x="10544346" y="3397474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Noise floor</a:t>
            </a:r>
            <a:endParaRPr lang="en-HK" dirty="0"/>
          </a:p>
        </p:txBody>
      </p:sp>
      <p:sp>
        <p:nvSpPr>
          <p:cNvPr id="32" name="Flowchart: Or 31">
            <a:extLst>
              <a:ext uri="{FF2B5EF4-FFF2-40B4-BE49-F238E27FC236}">
                <a16:creationId xmlns:a16="http://schemas.microsoft.com/office/drawing/2014/main" id="{2EA1693D-66A0-724D-38DC-C9E24327155F}"/>
              </a:ext>
            </a:extLst>
          </p:cNvPr>
          <p:cNvSpPr/>
          <p:nvPr/>
        </p:nvSpPr>
        <p:spPr>
          <a:xfrm>
            <a:off x="9577772" y="3538653"/>
            <a:ext cx="154572" cy="154572"/>
          </a:xfrm>
          <a:prstGeom prst="flowChar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57135DC7-603C-5E3B-D4AF-D1CAAAA55309}"/>
              </a:ext>
            </a:extLst>
          </p:cNvPr>
          <p:cNvCxnSpPr>
            <a:cxnSpLocks/>
            <a:stCxn id="8" idx="3"/>
            <a:endCxn id="32" idx="0"/>
          </p:cNvCxnSpPr>
          <p:nvPr/>
        </p:nvCxnSpPr>
        <p:spPr>
          <a:xfrm>
            <a:off x="9285319" y="2664732"/>
            <a:ext cx="369739" cy="873921"/>
          </a:xfrm>
          <a:prstGeom prst="bentConnector2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0C80592E-1910-1B53-008F-F9CBBF51293F}"/>
              </a:ext>
            </a:extLst>
          </p:cNvPr>
          <p:cNvCxnSpPr>
            <a:cxnSpLocks/>
            <a:stCxn id="16" idx="3"/>
            <a:endCxn id="32" idx="4"/>
          </p:cNvCxnSpPr>
          <p:nvPr/>
        </p:nvCxnSpPr>
        <p:spPr>
          <a:xfrm flipV="1">
            <a:off x="9254759" y="3693225"/>
            <a:ext cx="400299" cy="749672"/>
          </a:xfrm>
          <a:prstGeom prst="bentConnector2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171AD59-4FBC-20D1-E785-C57B8EC9EE95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9732344" y="3613247"/>
            <a:ext cx="164876" cy="269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292D63-CBC6-3728-A97A-695E743FF3E4}"/>
                  </a:ext>
                </a:extLst>
              </p:cNvPr>
              <p:cNvSpPr txBox="1"/>
              <p:nvPr/>
            </p:nvSpPr>
            <p:spPr>
              <a:xfrm>
                <a:off x="6554129" y="2720428"/>
                <a:ext cx="310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HK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292D63-CBC6-3728-A97A-695E743FF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129" y="2720428"/>
                <a:ext cx="310104" cy="400110"/>
              </a:xfrm>
              <a:prstGeom prst="rect">
                <a:avLst/>
              </a:prstGeom>
              <a:blipFill>
                <a:blip r:embed="rId9"/>
                <a:stretch>
                  <a:fillRect l="-7843" r="-17647" b="-1363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21066C-AE9C-143F-7D77-533ECCC025CA}"/>
                  </a:ext>
                </a:extLst>
              </p:cNvPr>
              <p:cNvSpPr txBox="1"/>
              <p:nvPr/>
            </p:nvSpPr>
            <p:spPr>
              <a:xfrm>
                <a:off x="6575406" y="2062068"/>
                <a:ext cx="310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21066C-AE9C-143F-7D77-533ECCC02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406" y="2062068"/>
                <a:ext cx="310104" cy="400110"/>
              </a:xfrm>
              <a:prstGeom prst="rect">
                <a:avLst/>
              </a:prstGeom>
              <a:blipFill>
                <a:blip r:embed="rId10"/>
                <a:stretch>
                  <a:fillRect l="-9804" r="-11765" b="-1363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16F675A-515B-33FE-C55E-1139A6795127}"/>
              </a:ext>
            </a:extLst>
          </p:cNvPr>
          <p:cNvCxnSpPr>
            <a:cxnSpLocks/>
          </p:cNvCxnSpPr>
          <p:nvPr/>
        </p:nvCxnSpPr>
        <p:spPr>
          <a:xfrm flipV="1">
            <a:off x="6956055" y="3870838"/>
            <a:ext cx="0" cy="8160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68DAC8-DD32-6CB7-D8D9-693313E05A73}"/>
              </a:ext>
            </a:extLst>
          </p:cNvPr>
          <p:cNvCxnSpPr>
            <a:cxnSpLocks/>
          </p:cNvCxnSpPr>
          <p:nvPr/>
        </p:nvCxnSpPr>
        <p:spPr>
          <a:xfrm flipV="1">
            <a:off x="7146827" y="4056630"/>
            <a:ext cx="670017" cy="621201"/>
          </a:xfrm>
          <a:prstGeom prst="line">
            <a:avLst/>
          </a:prstGeom>
          <a:ln w="38100">
            <a:solidFill>
              <a:srgbClr val="383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973907C-BBF4-735E-7774-0A6F2B934EEB}"/>
              </a:ext>
            </a:extLst>
          </p:cNvPr>
          <p:cNvCxnSpPr>
            <a:cxnSpLocks/>
          </p:cNvCxnSpPr>
          <p:nvPr/>
        </p:nvCxnSpPr>
        <p:spPr>
          <a:xfrm>
            <a:off x="6939426" y="4688763"/>
            <a:ext cx="11073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FDCC53A-BFAB-10E2-5274-E2772D0F1AA0}"/>
                  </a:ext>
                </a:extLst>
              </p:cNvPr>
              <p:cNvSpPr txBox="1"/>
              <p:nvPr/>
            </p:nvSpPr>
            <p:spPr>
              <a:xfrm>
                <a:off x="6589921" y="4493165"/>
                <a:ext cx="310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HK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FDCC53A-BFAB-10E2-5274-E2772D0F1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921" y="4493165"/>
                <a:ext cx="310104" cy="400110"/>
              </a:xfrm>
              <a:prstGeom prst="rect">
                <a:avLst/>
              </a:prstGeom>
              <a:blipFill>
                <a:blip r:embed="rId11"/>
                <a:stretch>
                  <a:fillRect l="-7843" r="-17647" b="-1363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727CCA-9800-6092-127C-CC8CEDF04BF2}"/>
                  </a:ext>
                </a:extLst>
              </p:cNvPr>
              <p:cNvSpPr txBox="1"/>
              <p:nvPr/>
            </p:nvSpPr>
            <p:spPr>
              <a:xfrm>
                <a:off x="6611198" y="3834805"/>
                <a:ext cx="310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727CCA-9800-6092-127C-CC8CEDF0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198" y="3834805"/>
                <a:ext cx="310104" cy="400110"/>
              </a:xfrm>
              <a:prstGeom prst="rect">
                <a:avLst/>
              </a:prstGeom>
              <a:blipFill>
                <a:blip r:embed="rId12"/>
                <a:stretch>
                  <a:fillRect l="-10000" r="-14000" b="-1363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3FFA74F-7386-B8D7-68E3-3ECE7ADDAC2B}"/>
              </a:ext>
            </a:extLst>
          </p:cNvPr>
          <p:cNvCxnSpPr>
            <a:cxnSpLocks/>
          </p:cNvCxnSpPr>
          <p:nvPr/>
        </p:nvCxnSpPr>
        <p:spPr>
          <a:xfrm flipV="1">
            <a:off x="8944924" y="2591206"/>
            <a:ext cx="0" cy="322723"/>
          </a:xfrm>
          <a:prstGeom prst="straightConnector1">
            <a:avLst/>
          </a:prstGeom>
          <a:ln w="38100">
            <a:solidFill>
              <a:srgbClr val="A023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63BDC0-A13D-D3C8-FF1B-E399E1FDFAD8}"/>
              </a:ext>
            </a:extLst>
          </p:cNvPr>
          <p:cNvCxnSpPr>
            <a:cxnSpLocks/>
          </p:cNvCxnSpPr>
          <p:nvPr/>
        </p:nvCxnSpPr>
        <p:spPr>
          <a:xfrm>
            <a:off x="8631175" y="2904714"/>
            <a:ext cx="7952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ADFC28-6F58-2AA3-C5A5-2BC29F1E57D5}"/>
              </a:ext>
            </a:extLst>
          </p:cNvPr>
          <p:cNvCxnSpPr>
            <a:cxnSpLocks/>
          </p:cNvCxnSpPr>
          <p:nvPr/>
        </p:nvCxnSpPr>
        <p:spPr>
          <a:xfrm flipV="1">
            <a:off x="10516368" y="3595299"/>
            <a:ext cx="0" cy="322723"/>
          </a:xfrm>
          <a:prstGeom prst="straightConnector1">
            <a:avLst/>
          </a:prstGeom>
          <a:ln w="38100">
            <a:solidFill>
              <a:srgbClr val="3835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A77F344-742A-756B-C5B9-77D36DAABD8B}"/>
              </a:ext>
            </a:extLst>
          </p:cNvPr>
          <p:cNvCxnSpPr>
            <a:cxnSpLocks/>
          </p:cNvCxnSpPr>
          <p:nvPr/>
        </p:nvCxnSpPr>
        <p:spPr>
          <a:xfrm flipV="1">
            <a:off x="10516368" y="3290524"/>
            <a:ext cx="0" cy="322723"/>
          </a:xfrm>
          <a:prstGeom prst="straightConnector1">
            <a:avLst/>
          </a:prstGeom>
          <a:ln w="38100">
            <a:solidFill>
              <a:srgbClr val="A023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5482204-59EA-3EEA-D5C4-CAADB97E8143}"/>
                  </a:ext>
                </a:extLst>
              </p:cNvPr>
              <p:cNvSpPr txBox="1"/>
              <p:nvPr/>
            </p:nvSpPr>
            <p:spPr>
              <a:xfrm>
                <a:off x="5896648" y="4777771"/>
                <a:ext cx="4340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5482204-59EA-3EEA-D5C4-CAADB97E8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648" y="4777771"/>
                <a:ext cx="434029" cy="276999"/>
              </a:xfrm>
              <a:prstGeom prst="rect">
                <a:avLst/>
              </a:prstGeom>
              <a:blipFill>
                <a:blip r:embed="rId13"/>
                <a:stretch>
                  <a:fillRect l="-12676" r="-7042" b="-17778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A0C3BCB-57BA-1818-79F2-7F7897354EEA}"/>
                  </a:ext>
                </a:extLst>
              </p:cNvPr>
              <p:cNvSpPr txBox="1"/>
              <p:nvPr/>
            </p:nvSpPr>
            <p:spPr>
              <a:xfrm>
                <a:off x="5895208" y="2904714"/>
                <a:ext cx="430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HK" sz="28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A0C3BCB-57BA-1818-79F2-7F7897354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08" y="2904714"/>
                <a:ext cx="430310" cy="276999"/>
              </a:xfrm>
              <a:prstGeom prst="rect">
                <a:avLst/>
              </a:prstGeom>
              <a:blipFill>
                <a:blip r:embed="rId14"/>
                <a:stretch>
                  <a:fillRect l="-11268" r="-5634" b="-15217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8A3A7F-9A5A-2421-83E4-197EB7895F2F}"/>
                  </a:ext>
                </a:extLst>
              </p:cNvPr>
              <p:cNvSpPr txBox="1"/>
              <p:nvPr/>
            </p:nvSpPr>
            <p:spPr>
              <a:xfrm>
                <a:off x="7834457" y="4700394"/>
                <a:ext cx="250837" cy="388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8A3A7F-9A5A-2421-83E4-197EB7895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457" y="4700394"/>
                <a:ext cx="250837" cy="3884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row: Right 53">
            <a:extLst>
              <a:ext uri="{FF2B5EF4-FFF2-40B4-BE49-F238E27FC236}">
                <a16:creationId xmlns:a16="http://schemas.microsoft.com/office/drawing/2014/main" id="{E5F658BF-4222-6F05-0332-22CC474673E8}"/>
              </a:ext>
            </a:extLst>
          </p:cNvPr>
          <p:cNvSpPr/>
          <p:nvPr/>
        </p:nvSpPr>
        <p:spPr>
          <a:xfrm>
            <a:off x="8076976" y="2528621"/>
            <a:ext cx="246917" cy="158590"/>
          </a:xfrm>
          <a:prstGeom prst="rightArrow">
            <a:avLst/>
          </a:prstGeom>
          <a:solidFill>
            <a:srgbClr val="C0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83EE88C9-A014-794D-7D7E-230169D7D46F}"/>
              </a:ext>
            </a:extLst>
          </p:cNvPr>
          <p:cNvSpPr/>
          <p:nvPr/>
        </p:nvSpPr>
        <p:spPr>
          <a:xfrm>
            <a:off x="8089377" y="4363602"/>
            <a:ext cx="246917" cy="158590"/>
          </a:xfrm>
          <a:prstGeom prst="rightArrow">
            <a:avLst/>
          </a:prstGeom>
          <a:solidFill>
            <a:srgbClr val="38354C">
              <a:alpha val="60000"/>
            </a:srgbClr>
          </a:solidFill>
          <a:ln>
            <a:solidFill>
              <a:srgbClr val="3835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E5A54FEF-7DC1-A2E8-421D-E618B3385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15902" y="3870838"/>
            <a:ext cx="920264" cy="920264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7052AE0-112E-0A81-A8C2-0FE426E63542}"/>
              </a:ext>
            </a:extLst>
          </p:cNvPr>
          <p:cNvCxnSpPr>
            <a:cxnSpLocks/>
          </p:cNvCxnSpPr>
          <p:nvPr/>
        </p:nvCxnSpPr>
        <p:spPr>
          <a:xfrm flipV="1">
            <a:off x="1992547" y="3353017"/>
            <a:ext cx="803660" cy="5178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phic 58">
            <a:extLst>
              <a:ext uri="{FF2B5EF4-FFF2-40B4-BE49-F238E27FC236}">
                <a16:creationId xmlns:a16="http://schemas.microsoft.com/office/drawing/2014/main" id="{7D13DFFE-5560-3D8D-BDFC-84C16E7237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7129" y="3033617"/>
            <a:ext cx="1035490" cy="103549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B43E248-75DB-CE7B-C1DF-DF65F63A30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630115" y="2103210"/>
            <a:ext cx="920264" cy="92026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55BC1B4-825A-F58C-40D8-722C03FDA505}"/>
              </a:ext>
            </a:extLst>
          </p:cNvPr>
          <p:cNvCxnSpPr>
            <a:cxnSpLocks/>
          </p:cNvCxnSpPr>
          <p:nvPr/>
        </p:nvCxnSpPr>
        <p:spPr>
          <a:xfrm flipV="1">
            <a:off x="1992547" y="3348788"/>
            <a:ext cx="803660" cy="5178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C17A88-8FCE-5DC4-923E-3548DCAFF922}"/>
                  </a:ext>
                </a:extLst>
              </p:cNvPr>
              <p:cNvSpPr txBox="1"/>
              <p:nvPr/>
            </p:nvSpPr>
            <p:spPr>
              <a:xfrm>
                <a:off x="10938809" y="3987090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C17A88-8FCE-5DC4-923E-3548DCAFF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809" y="3987090"/>
                <a:ext cx="144719" cy="215444"/>
              </a:xfrm>
              <a:prstGeom prst="rect">
                <a:avLst/>
              </a:prstGeom>
              <a:blipFill>
                <a:blip r:embed="rId22"/>
                <a:stretch>
                  <a:fillRect l="-41667" r="-37500" b="-3428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E5EAFDC1-56A8-DE62-38DB-CB09C165A3FC}"/>
              </a:ext>
            </a:extLst>
          </p:cNvPr>
          <p:cNvSpPr txBox="1"/>
          <p:nvPr/>
        </p:nvSpPr>
        <p:spPr>
          <a:xfrm>
            <a:off x="1804786" y="5913384"/>
            <a:ext cx="9049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800" dirty="0"/>
              <a:t>Coherently combining the signals from multiple receivers</a:t>
            </a:r>
          </a:p>
        </p:txBody>
      </p:sp>
    </p:spTree>
    <p:extLst>
      <p:ext uri="{BB962C8B-B14F-4D97-AF65-F5344CB8AC3E}">
        <p14:creationId xmlns:p14="http://schemas.microsoft.com/office/powerpoint/2010/main" val="30742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3017 0.1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5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30079 -0.1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1" grpId="0"/>
      <p:bldP spid="12" grpId="0"/>
      <p:bldP spid="16" grpId="0" animBg="1"/>
      <p:bldP spid="18" grpId="0"/>
      <p:bldP spid="19" grpId="0"/>
      <p:bldP spid="20" grpId="0"/>
      <p:bldP spid="24" grpId="0"/>
      <p:bldP spid="25" grpId="0" animBg="1"/>
      <p:bldP spid="27" grpId="0"/>
      <p:bldP spid="28" grpId="0"/>
      <p:bldP spid="31" grpId="0"/>
      <p:bldP spid="32" grpId="0" animBg="1"/>
      <p:bldP spid="36" grpId="0"/>
      <p:bldP spid="37" grpId="0"/>
      <p:bldP spid="43" grpId="0"/>
      <p:bldP spid="44" grpId="0"/>
      <p:bldP spid="53" grpId="0"/>
      <p:bldP spid="54" grpId="0" animBg="1"/>
      <p:bldP spid="55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982F-3524-D7F3-2C7C-D29973DA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SOS Alerting and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9DD75-9DFF-A853-F845-39D3931D0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094FD-7B67-AB09-1466-0343C34A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13</a:t>
            </a:fld>
            <a:endParaRPr lang="en-H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12D68F-23FA-D602-6A59-99A0F1E72489}"/>
                  </a:ext>
                </a:extLst>
              </p:cNvPr>
              <p:cNvSpPr txBox="1"/>
              <p:nvPr/>
            </p:nvSpPr>
            <p:spPr>
              <a:xfrm>
                <a:off x="3161300" y="3076684"/>
                <a:ext cx="206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12D68F-23FA-D602-6A59-99A0F1E72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300" y="3076684"/>
                <a:ext cx="206275" cy="307777"/>
              </a:xfrm>
              <a:prstGeom prst="rect">
                <a:avLst/>
              </a:prstGeom>
              <a:blipFill>
                <a:blip r:embed="rId3"/>
                <a:stretch>
                  <a:fillRect l="-45455" r="-42424" b="-340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4ED810-4359-12FD-7EDA-73FCA236EBFF}"/>
              </a:ext>
            </a:extLst>
          </p:cNvPr>
          <p:cNvCxnSpPr>
            <a:cxnSpLocks/>
          </p:cNvCxnSpPr>
          <p:nvPr/>
        </p:nvCxnSpPr>
        <p:spPr>
          <a:xfrm flipV="1">
            <a:off x="1787171" y="1812154"/>
            <a:ext cx="0" cy="1238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6C4E3-2D79-1023-FEC8-16E4F497D857}"/>
                  </a:ext>
                </a:extLst>
              </p:cNvPr>
              <p:cNvSpPr txBox="1"/>
              <p:nvPr/>
            </p:nvSpPr>
            <p:spPr>
              <a:xfrm rot="16200000">
                <a:off x="897414" y="2292670"/>
                <a:ext cx="12688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0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6C4E3-2D79-1023-FEC8-16E4F497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97414" y="2292670"/>
                <a:ext cx="1268809" cy="307777"/>
              </a:xfrm>
              <a:prstGeom prst="rect">
                <a:avLst/>
              </a:prstGeom>
              <a:blipFill>
                <a:blip r:embed="rId4"/>
                <a:stretch>
                  <a:fillRect t="-6731" r="-37255" b="-673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367EAA-EBF0-9980-F4CC-8CAC8067CD8E}"/>
              </a:ext>
            </a:extLst>
          </p:cNvPr>
          <p:cNvCxnSpPr>
            <a:cxnSpLocks/>
          </p:cNvCxnSpPr>
          <p:nvPr/>
        </p:nvCxnSpPr>
        <p:spPr>
          <a:xfrm flipV="1">
            <a:off x="2493331" y="1812153"/>
            <a:ext cx="0" cy="1228965"/>
          </a:xfrm>
          <a:prstGeom prst="line">
            <a:avLst/>
          </a:prstGeom>
          <a:ln w="57150">
            <a:solidFill>
              <a:srgbClr val="A0233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B184EB-3400-D6D9-C97A-47EE29271EF6}"/>
              </a:ext>
            </a:extLst>
          </p:cNvPr>
          <p:cNvCxnSpPr>
            <a:cxnSpLocks/>
          </p:cNvCxnSpPr>
          <p:nvPr/>
        </p:nvCxnSpPr>
        <p:spPr>
          <a:xfrm flipV="1">
            <a:off x="2015302" y="2467074"/>
            <a:ext cx="0" cy="56442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3C0FDD-1EBB-09EF-41D1-035121741765}"/>
              </a:ext>
            </a:extLst>
          </p:cNvPr>
          <p:cNvCxnSpPr>
            <a:cxnSpLocks/>
          </p:cNvCxnSpPr>
          <p:nvPr/>
        </p:nvCxnSpPr>
        <p:spPr>
          <a:xfrm rot="16200000">
            <a:off x="1963091" y="2812534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6C5544-311A-C34E-05AB-A7DB5C9C7C6F}"/>
              </a:ext>
            </a:extLst>
          </p:cNvPr>
          <p:cNvCxnSpPr>
            <a:cxnSpLocks/>
          </p:cNvCxnSpPr>
          <p:nvPr/>
        </p:nvCxnSpPr>
        <p:spPr>
          <a:xfrm rot="16200000">
            <a:off x="2087636" y="2777736"/>
            <a:ext cx="492704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E96CC4-AA9E-0AF4-6869-DD7B208D9B1A}"/>
              </a:ext>
            </a:extLst>
          </p:cNvPr>
          <p:cNvCxnSpPr>
            <a:cxnSpLocks/>
          </p:cNvCxnSpPr>
          <p:nvPr/>
        </p:nvCxnSpPr>
        <p:spPr>
          <a:xfrm rot="16200000">
            <a:off x="2441120" y="2819940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423512-612D-44FB-BD44-7B05023B29A4}"/>
              </a:ext>
            </a:extLst>
          </p:cNvPr>
          <p:cNvCxnSpPr>
            <a:cxnSpLocks/>
          </p:cNvCxnSpPr>
          <p:nvPr/>
        </p:nvCxnSpPr>
        <p:spPr>
          <a:xfrm flipV="1">
            <a:off x="2812017" y="2431448"/>
            <a:ext cx="0" cy="60004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BCE741-36E5-81A9-2BCE-5A4FD8EFBFF2}"/>
              </a:ext>
            </a:extLst>
          </p:cNvPr>
          <p:cNvCxnSpPr>
            <a:cxnSpLocks/>
          </p:cNvCxnSpPr>
          <p:nvPr/>
        </p:nvCxnSpPr>
        <p:spPr>
          <a:xfrm rot="16200000">
            <a:off x="2759806" y="2819940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B0C30A-D3B1-3246-2489-D90D378DBBB9}"/>
              </a:ext>
            </a:extLst>
          </p:cNvPr>
          <p:cNvCxnSpPr>
            <a:cxnSpLocks/>
          </p:cNvCxnSpPr>
          <p:nvPr/>
        </p:nvCxnSpPr>
        <p:spPr>
          <a:xfrm rot="16200000">
            <a:off x="2919148" y="2819940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BEB441-E31B-B24F-8B94-396BF2E0436C}"/>
              </a:ext>
            </a:extLst>
          </p:cNvPr>
          <p:cNvCxnSpPr>
            <a:cxnSpLocks/>
          </p:cNvCxnSpPr>
          <p:nvPr/>
        </p:nvCxnSpPr>
        <p:spPr>
          <a:xfrm rot="16200000">
            <a:off x="1691421" y="2876580"/>
            <a:ext cx="329075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CFEF84-0ACB-0B4F-57FD-FFF6F31465BE}"/>
              </a:ext>
            </a:extLst>
          </p:cNvPr>
          <p:cNvCxnSpPr>
            <a:cxnSpLocks/>
          </p:cNvCxnSpPr>
          <p:nvPr/>
        </p:nvCxnSpPr>
        <p:spPr>
          <a:xfrm flipH="1">
            <a:off x="1787171" y="2554761"/>
            <a:ext cx="1477267" cy="0"/>
          </a:xfrm>
          <a:prstGeom prst="line">
            <a:avLst/>
          </a:prstGeom>
          <a:ln w="19050">
            <a:solidFill>
              <a:srgbClr val="38354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DFE6CD-E47C-8D3D-17E6-FAD6ED2B0446}"/>
              </a:ext>
            </a:extLst>
          </p:cNvPr>
          <p:cNvSpPr txBox="1"/>
          <p:nvPr/>
        </p:nvSpPr>
        <p:spPr>
          <a:xfrm>
            <a:off x="3264437" y="2370095"/>
            <a:ext cx="120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i="1" dirty="0">
                <a:solidFill>
                  <a:srgbClr val="38354C"/>
                </a:solidFill>
              </a:rPr>
              <a:t>Noise floor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A15539-5029-DB71-A28E-1E6D08A3280D}"/>
              </a:ext>
            </a:extLst>
          </p:cNvPr>
          <p:cNvCxnSpPr>
            <a:cxnSpLocks/>
          </p:cNvCxnSpPr>
          <p:nvPr/>
        </p:nvCxnSpPr>
        <p:spPr>
          <a:xfrm>
            <a:off x="1777546" y="3041118"/>
            <a:ext cx="15400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E04D251-3C34-D825-F367-BB393101F398}"/>
              </a:ext>
            </a:extLst>
          </p:cNvPr>
          <p:cNvSpPr/>
          <p:nvPr/>
        </p:nvSpPr>
        <p:spPr>
          <a:xfrm>
            <a:off x="4889708" y="2473087"/>
            <a:ext cx="263951" cy="176937"/>
          </a:xfrm>
          <a:prstGeom prst="rightArrow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21" name="Picture 2" descr="Alarm Special Flat icon">
            <a:extLst>
              <a:ext uri="{FF2B5EF4-FFF2-40B4-BE49-F238E27FC236}">
                <a16:creationId xmlns:a16="http://schemas.microsoft.com/office/drawing/2014/main" id="{F3E42D33-1277-E58F-6A49-567499FF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76" y="1923448"/>
            <a:ext cx="799948" cy="79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6F8EFE-7A57-E363-8F93-7DF26ABE1DAF}"/>
              </a:ext>
            </a:extLst>
          </p:cNvPr>
          <p:cNvSpPr txBox="1"/>
          <p:nvPr/>
        </p:nvSpPr>
        <p:spPr>
          <a:xfrm>
            <a:off x="5506872" y="3011190"/>
            <a:ext cx="12042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38354C"/>
                </a:solidFill>
              </a:rPr>
              <a:t>Light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76C836-133B-D646-CADB-B3E031471766}"/>
              </a:ext>
            </a:extLst>
          </p:cNvPr>
          <p:cNvSpPr txBox="1"/>
          <p:nvPr/>
        </p:nvSpPr>
        <p:spPr>
          <a:xfrm>
            <a:off x="7327096" y="3036205"/>
            <a:ext cx="12042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38354C"/>
                </a:solidFill>
              </a:rPr>
              <a:t>Sound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A02DBF-7254-6BF7-021D-0EC1EB18F597}"/>
              </a:ext>
            </a:extLst>
          </p:cNvPr>
          <p:cNvSpPr txBox="1"/>
          <p:nvPr/>
        </p:nvSpPr>
        <p:spPr>
          <a:xfrm>
            <a:off x="9105820" y="3038671"/>
            <a:ext cx="1486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A02337"/>
                </a:solidFill>
              </a:rPr>
              <a:t>Location</a:t>
            </a:r>
          </a:p>
        </p:txBody>
      </p:sp>
      <p:pic>
        <p:nvPicPr>
          <p:cNvPr id="28" name="Picture 2" descr="Alarm - Free music icons">
            <a:extLst>
              <a:ext uri="{FF2B5EF4-FFF2-40B4-BE49-F238E27FC236}">
                <a16:creationId xmlns:a16="http://schemas.microsoft.com/office/drawing/2014/main" id="{A59B3C3B-EE8F-5F83-61AF-8835052A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4500" y="1969390"/>
            <a:ext cx="751779" cy="7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D8D2905-742A-F3A9-B68F-E56645078B0C}"/>
              </a:ext>
            </a:extLst>
          </p:cNvPr>
          <p:cNvGrpSpPr/>
          <p:nvPr/>
        </p:nvGrpSpPr>
        <p:grpSpPr>
          <a:xfrm>
            <a:off x="3841015" y="3608388"/>
            <a:ext cx="4088194" cy="2408870"/>
            <a:chOff x="3890346" y="4322706"/>
            <a:chExt cx="4135533" cy="2289020"/>
          </a:xfrm>
        </p:grpSpPr>
        <p:pic>
          <p:nvPicPr>
            <p:cNvPr id="29" name="Picture 4" descr="Swimming Pool Sport Competition Swim Deep Bath Lanes Top View Cartoon  Training Public Fitness Basin Water Texture Healthy Lifestyle Concept  Vector Illustration向量圖形及更多泳道分隔線圖片- iStock">
              <a:extLst>
                <a:ext uri="{FF2B5EF4-FFF2-40B4-BE49-F238E27FC236}">
                  <a16:creationId xmlns:a16="http://schemas.microsoft.com/office/drawing/2014/main" id="{63AAC34F-31FC-76F3-B085-9C62C85BD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553" y="4322706"/>
              <a:ext cx="4072326" cy="228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84A9483-FDB0-9102-B4A6-0593BFEF9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49429" y="4322706"/>
              <a:ext cx="322713" cy="322713"/>
            </a:xfrm>
            <a:prstGeom prst="rect">
              <a:avLst/>
            </a:prstGeom>
          </p:spPr>
        </p:pic>
        <p:pic>
          <p:nvPicPr>
            <p:cNvPr id="31" name="Picture 8" descr="Drowning Cartoon Images – Browse 3,813 Stock Photos, Vectors, and Video |  Adobe Stock">
              <a:extLst>
                <a:ext uri="{FF2B5EF4-FFF2-40B4-BE49-F238E27FC236}">
                  <a16:creationId xmlns:a16="http://schemas.microsoft.com/office/drawing/2014/main" id="{1657D1DF-C97E-86DA-D83A-0C250D3B8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2994E2"/>
                </a:clrFrom>
                <a:clrTo>
                  <a:srgbClr val="2994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9328" y="5412591"/>
              <a:ext cx="483363" cy="48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3C81255-A43D-CBBE-7283-F8BE77DEA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6171" y="5331558"/>
              <a:ext cx="322713" cy="322713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623E75B-0F7D-E848-22EE-6065A383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30416" y="6289013"/>
              <a:ext cx="322713" cy="322713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F2D959A-57CA-E5FC-0E86-1374B39A5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90346" y="5331558"/>
              <a:ext cx="322713" cy="322713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34A701E-41DA-D8BA-8F03-11FD39EB2994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V="1">
              <a:off x="5708444" y="5492914"/>
              <a:ext cx="1929150" cy="25012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CC104A9-C6CA-3860-3234-5334400D9A2C}"/>
                </a:ext>
              </a:extLst>
            </p:cNvPr>
            <p:cNvCxnSpPr>
              <a:cxnSpLocks/>
              <a:stCxn id="39" idx="5"/>
            </p:cNvCxnSpPr>
            <p:nvPr/>
          </p:nvCxnSpPr>
          <p:spPr>
            <a:xfrm>
              <a:off x="5651862" y="5884748"/>
              <a:ext cx="458923" cy="40426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6AE32D-CC4E-D214-B55D-566FF2A5F23E}"/>
                </a:ext>
              </a:extLst>
            </p:cNvPr>
            <p:cNvCxnSpPr>
              <a:cxnSpLocks/>
              <a:stCxn id="39" idx="7"/>
              <a:endCxn id="30" idx="2"/>
            </p:cNvCxnSpPr>
            <p:nvPr/>
          </p:nvCxnSpPr>
          <p:spPr>
            <a:xfrm flipV="1">
              <a:off x="5651862" y="4645419"/>
              <a:ext cx="458924" cy="95591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1D7EC02-6E65-613F-A5B3-94FF6C586E58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 flipV="1">
              <a:off x="4157225" y="5467216"/>
              <a:ext cx="1164850" cy="27582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979062-8ACC-370F-3EE8-5E335854FB39}"/>
                </a:ext>
              </a:extLst>
            </p:cNvPr>
            <p:cNvSpPr/>
            <p:nvPr/>
          </p:nvSpPr>
          <p:spPr>
            <a:xfrm>
              <a:off x="5322075" y="5542633"/>
              <a:ext cx="386369" cy="400813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C9669E-4ABC-D8AC-FFF0-934F4DD130EC}"/>
              </a:ext>
            </a:extLst>
          </p:cNvPr>
          <p:cNvGrpSpPr/>
          <p:nvPr/>
        </p:nvGrpSpPr>
        <p:grpSpPr>
          <a:xfrm>
            <a:off x="2993376" y="6204943"/>
            <a:ext cx="5845954" cy="541703"/>
            <a:chOff x="2069720" y="5848067"/>
            <a:chExt cx="7745201" cy="54170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8194DC5-6CD1-43B8-C9F1-C92D0D7FE342}"/>
                </a:ext>
              </a:extLst>
            </p:cNvPr>
            <p:cNvSpPr/>
            <p:nvPr/>
          </p:nvSpPr>
          <p:spPr>
            <a:xfrm>
              <a:off x="2114729" y="5848067"/>
              <a:ext cx="7655184" cy="54170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1070C8-8148-6B99-B670-3E0F4D031068}"/>
                </a:ext>
              </a:extLst>
            </p:cNvPr>
            <p:cNvSpPr txBox="1"/>
            <p:nvPr/>
          </p:nvSpPr>
          <p:spPr>
            <a:xfrm>
              <a:off x="2069720" y="5888842"/>
              <a:ext cx="7745201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i="1" dirty="0">
                  <a:solidFill>
                    <a:schemeClr val="accent6"/>
                  </a:solidFill>
                </a:rPr>
                <a:t>Distributed receivers are not synchronized!</a:t>
              </a:r>
              <a:endParaRPr lang="en-HK" sz="2400" i="1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43" name="Content Placeholder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40607B5-CB8E-C8B3-9311-B05C1CF0A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55" y="1949336"/>
            <a:ext cx="799948" cy="7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1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A65F-D60A-5663-4B0E-B306025B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Receivers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1E166-DCE3-3445-063A-2795C555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14</a:t>
            </a:fld>
            <a:endParaRPr lang="en-HK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9FDEEB-681F-8819-C39E-7D12BAC2BD93}"/>
              </a:ext>
            </a:extLst>
          </p:cNvPr>
          <p:cNvGrpSpPr/>
          <p:nvPr/>
        </p:nvGrpSpPr>
        <p:grpSpPr>
          <a:xfrm>
            <a:off x="7221289" y="913563"/>
            <a:ext cx="3852142" cy="2132163"/>
            <a:chOff x="3890346" y="4322706"/>
            <a:chExt cx="4135533" cy="2289020"/>
          </a:xfrm>
        </p:grpSpPr>
        <p:pic>
          <p:nvPicPr>
            <p:cNvPr id="6" name="Picture 4" descr="Swimming Pool Sport Competition Swim Deep Bath Lanes Top View Cartoon  Training Public Fitness Basin Water Texture Healthy Lifestyle Concept  Vector Illustration向量圖形及更多泳道分隔線圖片- iStock">
              <a:extLst>
                <a:ext uri="{FF2B5EF4-FFF2-40B4-BE49-F238E27FC236}">
                  <a16:creationId xmlns:a16="http://schemas.microsoft.com/office/drawing/2014/main" id="{6307EBF3-A1BD-EC66-CF0D-18F7C35BD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553" y="4322706"/>
              <a:ext cx="4072326" cy="228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EBCEF00-90D3-17E2-BB61-B137CE3E7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49429" y="4322706"/>
              <a:ext cx="322713" cy="322713"/>
            </a:xfrm>
            <a:prstGeom prst="rect">
              <a:avLst/>
            </a:prstGeom>
          </p:spPr>
        </p:pic>
        <p:pic>
          <p:nvPicPr>
            <p:cNvPr id="8" name="Picture 8" descr="Drowning Cartoon Images – Browse 3,813 Stock Photos, Vectors, and Video |  Adobe Stock">
              <a:extLst>
                <a:ext uri="{FF2B5EF4-FFF2-40B4-BE49-F238E27FC236}">
                  <a16:creationId xmlns:a16="http://schemas.microsoft.com/office/drawing/2014/main" id="{13310578-B0B3-C117-9D34-04CBA39474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2994E2"/>
                </a:clrFrom>
                <a:clrTo>
                  <a:srgbClr val="2994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50887" y="5273820"/>
              <a:ext cx="483363" cy="48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AD65D0C-7958-F042-BA49-2DF0290E3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06171" y="5331558"/>
              <a:ext cx="322713" cy="322713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E39F233-CC45-04A5-EF5D-0411E035D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0416" y="6289013"/>
              <a:ext cx="322713" cy="3227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C3EB1BA-7556-E722-8CA9-C9EB2668F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90346" y="5331558"/>
              <a:ext cx="322713" cy="32271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B6DC7E-7175-2961-218A-E0ABB769D370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 flipV="1">
              <a:off x="5915842" y="5464382"/>
              <a:ext cx="1715742" cy="18187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EC4E6CE-7376-49AA-8EBC-F38EE082EA5B}"/>
                </a:ext>
              </a:extLst>
            </p:cNvPr>
            <p:cNvCxnSpPr>
              <a:cxnSpLocks/>
              <a:stCxn id="16" idx="5"/>
              <a:endCxn id="10" idx="0"/>
            </p:cNvCxnSpPr>
            <p:nvPr/>
          </p:nvCxnSpPr>
          <p:spPr>
            <a:xfrm>
              <a:off x="5859260" y="5787963"/>
              <a:ext cx="232513" cy="50105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A467C8-39E4-D2C7-BBA5-6D5F37F20C91}"/>
                </a:ext>
              </a:extLst>
            </p:cNvPr>
            <p:cNvCxnSpPr>
              <a:cxnSpLocks/>
              <a:stCxn id="16" idx="7"/>
              <a:endCxn id="7" idx="2"/>
            </p:cNvCxnSpPr>
            <p:nvPr/>
          </p:nvCxnSpPr>
          <p:spPr>
            <a:xfrm flipV="1">
              <a:off x="5859260" y="4645419"/>
              <a:ext cx="251527" cy="85912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B9EB74D-F6D4-04B9-8C32-2B9FA8E06B6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 flipV="1">
              <a:off x="4242072" y="5513143"/>
              <a:ext cx="1287400" cy="13311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08897B-BDFE-323A-A744-AF8333CE9849}"/>
                </a:ext>
              </a:extLst>
            </p:cNvPr>
            <p:cNvSpPr/>
            <p:nvPr/>
          </p:nvSpPr>
          <p:spPr>
            <a:xfrm>
              <a:off x="5529473" y="5445847"/>
              <a:ext cx="386369" cy="400813"/>
            </a:xfrm>
            <a:prstGeom prst="ellipse">
              <a:avLst/>
            </a:prstGeom>
            <a:noFill/>
            <a:ln w="28575">
              <a:solidFill>
                <a:srgbClr val="A023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pic>
        <p:nvPicPr>
          <p:cNvPr id="17" name="Graphic 16" descr="Radio microphone with solid fill">
            <a:extLst>
              <a:ext uri="{FF2B5EF4-FFF2-40B4-BE49-F238E27FC236}">
                <a16:creationId xmlns:a16="http://schemas.microsoft.com/office/drawing/2014/main" id="{D699AA2E-7A7D-0CD0-C71E-1B9D1CBE1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5968" y="2566745"/>
            <a:ext cx="376382" cy="376382"/>
          </a:xfrm>
          <a:prstGeom prst="rect">
            <a:avLst/>
          </a:prstGeom>
        </p:spPr>
      </p:pic>
      <p:pic>
        <p:nvPicPr>
          <p:cNvPr id="18" name="Graphic 17" descr="Radio microphone with solid fill">
            <a:extLst>
              <a:ext uri="{FF2B5EF4-FFF2-40B4-BE49-F238E27FC236}">
                <a16:creationId xmlns:a16="http://schemas.microsoft.com/office/drawing/2014/main" id="{1DDE36E7-1D9B-905B-E730-F35DF292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5968" y="4027680"/>
            <a:ext cx="376382" cy="37638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B43502-FE0F-D368-F192-92AFE6E26CBA}"/>
              </a:ext>
            </a:extLst>
          </p:cNvPr>
          <p:cNvCxnSpPr>
            <a:cxnSpLocks/>
          </p:cNvCxnSpPr>
          <p:nvPr/>
        </p:nvCxnSpPr>
        <p:spPr>
          <a:xfrm>
            <a:off x="2681863" y="4201100"/>
            <a:ext cx="2379596" cy="6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728950-2D50-67BF-9FCE-4070AE39EFB4}"/>
              </a:ext>
            </a:extLst>
          </p:cNvPr>
          <p:cNvCxnSpPr>
            <a:cxnSpLocks/>
          </p:cNvCxnSpPr>
          <p:nvPr/>
        </p:nvCxnSpPr>
        <p:spPr>
          <a:xfrm>
            <a:off x="2681863" y="2760465"/>
            <a:ext cx="2366458" cy="6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CB13EB-24AF-FBC1-7C85-272E455FED24}"/>
                  </a:ext>
                </a:extLst>
              </p:cNvPr>
              <p:cNvSpPr txBox="1"/>
              <p:nvPr/>
            </p:nvSpPr>
            <p:spPr>
              <a:xfrm>
                <a:off x="1629647" y="2615365"/>
                <a:ext cx="4402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CB13EB-24AF-FBC1-7C85-272E455FE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647" y="2615365"/>
                <a:ext cx="440249" cy="276999"/>
              </a:xfrm>
              <a:prstGeom prst="rect">
                <a:avLst/>
              </a:prstGeom>
              <a:blipFill>
                <a:blip r:embed="rId10"/>
                <a:stretch>
                  <a:fillRect l="-10959" r="-5479" b="-17778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D98DD3-2561-C615-09BE-F90CE5A64A8B}"/>
                  </a:ext>
                </a:extLst>
              </p:cNvPr>
              <p:cNvSpPr txBox="1"/>
              <p:nvPr/>
            </p:nvSpPr>
            <p:spPr>
              <a:xfrm>
                <a:off x="1618410" y="4032323"/>
                <a:ext cx="4561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D98DD3-2561-C615-09BE-F90CE5A64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410" y="4032323"/>
                <a:ext cx="456151" cy="276999"/>
              </a:xfrm>
              <a:prstGeom prst="rect">
                <a:avLst/>
              </a:prstGeom>
              <a:blipFill>
                <a:blip r:embed="rId11"/>
                <a:stretch>
                  <a:fillRect l="-10667" r="-5333" b="-15217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6930F9-BDF0-6611-58A2-C75E37D486C4}"/>
              </a:ext>
            </a:extLst>
          </p:cNvPr>
          <p:cNvCxnSpPr/>
          <p:nvPr/>
        </p:nvCxnSpPr>
        <p:spPr>
          <a:xfrm>
            <a:off x="2344159" y="3127972"/>
            <a:ext cx="0" cy="7520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BB36B5-1839-F9BA-194A-BD92A2E7E2A5}"/>
                  </a:ext>
                </a:extLst>
              </p:cNvPr>
              <p:cNvSpPr txBox="1"/>
              <p:nvPr/>
            </p:nvSpPr>
            <p:spPr>
              <a:xfrm>
                <a:off x="2419014" y="3365496"/>
                <a:ext cx="1932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BB36B5-1839-F9BA-194A-BD92A2E7E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014" y="3365496"/>
                <a:ext cx="193258" cy="276999"/>
              </a:xfrm>
              <a:prstGeom prst="rect">
                <a:avLst/>
              </a:prstGeom>
              <a:blipFill>
                <a:blip r:embed="rId12"/>
                <a:stretch>
                  <a:fillRect l="-31250" r="-25000" b="-6522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4A4C0D-5E7C-A3A9-3FE8-982A5CEAAF47}"/>
                  </a:ext>
                </a:extLst>
              </p:cNvPr>
              <p:cNvSpPr txBox="1"/>
              <p:nvPr/>
            </p:nvSpPr>
            <p:spPr>
              <a:xfrm>
                <a:off x="6782554" y="1913444"/>
                <a:ext cx="4402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4A4C0D-5E7C-A3A9-3FE8-982A5CEAA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554" y="1913444"/>
                <a:ext cx="440249" cy="276999"/>
              </a:xfrm>
              <a:prstGeom prst="rect">
                <a:avLst/>
              </a:prstGeom>
              <a:blipFill>
                <a:blip r:embed="rId20"/>
                <a:stretch>
                  <a:fillRect l="-12500" r="-5556" b="-1555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7405DBE-AE27-EBF8-D467-63A5EC97E136}"/>
                  </a:ext>
                </a:extLst>
              </p:cNvPr>
              <p:cNvSpPr txBox="1"/>
              <p:nvPr/>
            </p:nvSpPr>
            <p:spPr>
              <a:xfrm>
                <a:off x="9061495" y="3120545"/>
                <a:ext cx="4561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7405DBE-AE27-EBF8-D467-63A5EC97E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495" y="3120545"/>
                <a:ext cx="456151" cy="276999"/>
              </a:xfrm>
              <a:prstGeom prst="rect">
                <a:avLst/>
              </a:prstGeom>
              <a:blipFill>
                <a:blip r:embed="rId21"/>
                <a:stretch>
                  <a:fillRect l="-10667" r="-5333" b="-1555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Graphic 41" descr="Volume with solid fill">
            <a:extLst>
              <a:ext uri="{FF2B5EF4-FFF2-40B4-BE49-F238E27FC236}">
                <a16:creationId xmlns:a16="http://schemas.microsoft.com/office/drawing/2014/main" id="{A765353F-9581-3798-B0A6-0A1BA73C42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43633" y="2115106"/>
            <a:ext cx="322713" cy="32271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20E85A-6B82-3CD4-65E7-B01EDB37C689}"/>
              </a:ext>
            </a:extLst>
          </p:cNvPr>
          <p:cNvCxnSpPr>
            <a:cxnSpLocks/>
          </p:cNvCxnSpPr>
          <p:nvPr/>
        </p:nvCxnSpPr>
        <p:spPr>
          <a:xfrm>
            <a:off x="7463655" y="2136129"/>
            <a:ext cx="1657906" cy="751431"/>
          </a:xfrm>
          <a:prstGeom prst="line">
            <a:avLst/>
          </a:prstGeom>
          <a:ln w="38100">
            <a:solidFill>
              <a:srgbClr val="45687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6500E29-4A87-7CB0-4C4E-9E76EE8A13F1}"/>
                  </a:ext>
                </a:extLst>
              </p:cNvPr>
              <p:cNvSpPr txBox="1"/>
              <p:nvPr/>
            </p:nvSpPr>
            <p:spPr>
              <a:xfrm>
                <a:off x="8202750" y="2653059"/>
                <a:ext cx="2228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1" i="1" smtClean="0"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en-HK" sz="20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6500E29-4A87-7CB0-4C4E-9E76EE8A1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50" y="2653059"/>
                <a:ext cx="222818" cy="307777"/>
              </a:xfrm>
              <a:prstGeom prst="rect">
                <a:avLst/>
              </a:prstGeom>
              <a:blipFill>
                <a:blip r:embed="rId24"/>
                <a:stretch>
                  <a:fillRect l="-30556" r="-30556" b="-7843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3A93BB-EF71-9A86-7A45-A151218B9C3D}"/>
                  </a:ext>
                </a:extLst>
              </p:cNvPr>
              <p:cNvSpPr txBox="1"/>
              <p:nvPr/>
            </p:nvSpPr>
            <p:spPr>
              <a:xfrm>
                <a:off x="4936040" y="2785476"/>
                <a:ext cx="250837" cy="388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3A93BB-EF71-9A86-7A45-A151218B9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040" y="2785476"/>
                <a:ext cx="250837" cy="38848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4C8B57B-15E4-F973-40BB-5FA7CE4D9540}"/>
                  </a:ext>
                </a:extLst>
              </p:cNvPr>
              <p:cNvSpPr txBox="1"/>
              <p:nvPr/>
            </p:nvSpPr>
            <p:spPr>
              <a:xfrm>
                <a:off x="4936040" y="4316252"/>
                <a:ext cx="250837" cy="388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sz="2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4C8B57B-15E4-F973-40BB-5FA7CE4D9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040" y="4316252"/>
                <a:ext cx="250837" cy="38848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8E22D00-360F-C928-4060-3E0E9362925B}"/>
              </a:ext>
            </a:extLst>
          </p:cNvPr>
          <p:cNvGrpSpPr/>
          <p:nvPr/>
        </p:nvGrpSpPr>
        <p:grpSpPr>
          <a:xfrm>
            <a:off x="3096128" y="2277356"/>
            <a:ext cx="1486980" cy="2866579"/>
            <a:chOff x="2134459" y="2640582"/>
            <a:chExt cx="1486980" cy="286657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ED770B-4B74-AD07-99B4-CD45C18658B4}"/>
                </a:ext>
              </a:extLst>
            </p:cNvPr>
            <p:cNvCxnSpPr>
              <a:cxnSpLocks/>
              <a:stCxn id="53" idx="4"/>
              <a:endCxn id="55" idx="4"/>
            </p:cNvCxnSpPr>
            <p:nvPr/>
          </p:nvCxnSpPr>
          <p:spPr>
            <a:xfrm>
              <a:off x="2561246" y="3159725"/>
              <a:ext cx="146908" cy="1440961"/>
            </a:xfrm>
            <a:prstGeom prst="line">
              <a:avLst/>
            </a:prstGeom>
            <a:ln w="19050" cap="flat" cmpd="sng" algn="ctr">
              <a:solidFill>
                <a:srgbClr val="016B5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9" name="Graphic 48" descr="Volume with solid fill">
              <a:extLst>
                <a:ext uri="{FF2B5EF4-FFF2-40B4-BE49-F238E27FC236}">
                  <a16:creationId xmlns:a16="http://schemas.microsoft.com/office/drawing/2014/main" id="{C19760DC-C215-2379-3044-203E8D2C6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2312657" y="2640582"/>
              <a:ext cx="468746" cy="468746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5C2C913-D7EA-D1AB-0425-E6E45574BAF9}"/>
                </a:ext>
              </a:extLst>
            </p:cNvPr>
            <p:cNvCxnSpPr>
              <a:cxnSpLocks/>
              <a:stCxn id="53" idx="5"/>
            </p:cNvCxnSpPr>
            <p:nvPr/>
          </p:nvCxnSpPr>
          <p:spPr>
            <a:xfrm>
              <a:off x="2590635" y="3147551"/>
              <a:ext cx="558528" cy="1439189"/>
            </a:xfrm>
            <a:prstGeom prst="straightConnector1">
              <a:avLst/>
            </a:prstGeom>
            <a:ln w="38100">
              <a:solidFill>
                <a:srgbClr val="4568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A99D384-2F9D-D2DE-6D2A-1F59372F3F38}"/>
                    </a:ext>
                  </a:extLst>
                </p:cNvPr>
                <p:cNvSpPr txBox="1"/>
                <p:nvPr/>
              </p:nvSpPr>
              <p:spPr>
                <a:xfrm>
                  <a:off x="2134459" y="3136997"/>
                  <a:ext cx="463525" cy="300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HK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A99D384-2F9D-D2DE-6D2A-1F59372F3F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459" y="3136997"/>
                  <a:ext cx="463525" cy="300788"/>
                </a:xfrm>
                <a:prstGeom prst="rect">
                  <a:avLst/>
                </a:prstGeom>
                <a:blipFill>
                  <a:blip r:embed="rId29"/>
                  <a:stretch>
                    <a:fillRect l="-5263" b="-163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BB15F3A-714E-CB8B-F165-8DDD0003D9A6}"/>
                    </a:ext>
                  </a:extLst>
                </p:cNvPr>
                <p:cNvSpPr txBox="1"/>
                <p:nvPr/>
              </p:nvSpPr>
              <p:spPr>
                <a:xfrm>
                  <a:off x="3154708" y="4219409"/>
                  <a:ext cx="466731" cy="300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HK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BB15F3A-714E-CB8B-F165-8DDD0003D9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708" y="4219409"/>
                  <a:ext cx="466731" cy="300788"/>
                </a:xfrm>
                <a:prstGeom prst="rect">
                  <a:avLst/>
                </a:prstGeom>
                <a:blipFill>
                  <a:blip r:embed="rId30"/>
                  <a:stretch>
                    <a:fillRect l="-5195" b="-163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DA848B4-97F3-D967-C1C4-812E3CC6C19D}"/>
                </a:ext>
              </a:extLst>
            </p:cNvPr>
            <p:cNvSpPr/>
            <p:nvPr/>
          </p:nvSpPr>
          <p:spPr>
            <a:xfrm>
              <a:off x="2519682" y="3076598"/>
              <a:ext cx="83127" cy="831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6AC959C-9EF3-E8BA-E7F6-4ED54B51C242}"/>
                </a:ext>
              </a:extLst>
            </p:cNvPr>
            <p:cNvSpPr/>
            <p:nvPr/>
          </p:nvSpPr>
          <p:spPr>
            <a:xfrm>
              <a:off x="3106123" y="4525965"/>
              <a:ext cx="83127" cy="831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93EEDC-99F8-B197-F3A6-51CA1F61818C}"/>
                </a:ext>
              </a:extLst>
            </p:cNvPr>
            <p:cNvSpPr/>
            <p:nvPr/>
          </p:nvSpPr>
          <p:spPr>
            <a:xfrm>
              <a:off x="2666590" y="4517559"/>
              <a:ext cx="83127" cy="831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804D4AD-1DE3-E9E8-0CF6-4EB4779708A9}"/>
                    </a:ext>
                  </a:extLst>
                </p:cNvPr>
                <p:cNvSpPr txBox="1"/>
                <p:nvPr/>
              </p:nvSpPr>
              <p:spPr>
                <a:xfrm>
                  <a:off x="2200937" y="4199934"/>
                  <a:ext cx="449097" cy="3052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HK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804D4AD-1DE3-E9E8-0CF6-4EB4779708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937" y="4199934"/>
                  <a:ext cx="449097" cy="305212"/>
                </a:xfrm>
                <a:prstGeom prst="rect">
                  <a:avLst/>
                </a:prstGeom>
                <a:blipFill>
                  <a:blip r:embed="rId31"/>
                  <a:stretch>
                    <a:fillRect l="-6849" r="-1370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6DFF0DC-7BAB-6D1C-0FE2-5D8FF8DD350C}"/>
                    </a:ext>
                  </a:extLst>
                </p:cNvPr>
                <p:cNvSpPr txBox="1"/>
                <p:nvPr/>
              </p:nvSpPr>
              <p:spPr>
                <a:xfrm>
                  <a:off x="2447655" y="4841786"/>
                  <a:ext cx="889928" cy="6653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HK" i="1" smtClean="0">
                                <a:solidFill>
                                  <a:srgbClr val="38354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HK" i="1">
                                    <a:solidFill>
                                      <a:srgbClr val="38354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i="1">
                                    <a:solidFill>
                                      <a:srgbClr val="38354C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HK" i="1">
                                    <a:solidFill>
                                      <a:srgbClr val="38354C"/>
                                    </a:solidFill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HK" i="1">
                                    <a:solidFill>
                                      <a:srgbClr val="38354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i="1">
                                    <a:solidFill>
                                      <a:srgbClr val="38354C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HK" i="1">
                                    <a:solidFill>
                                      <a:srgbClr val="38354C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HK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6DFF0DC-7BAB-6D1C-0FE2-5D8FF8DD35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7655" y="4841786"/>
                  <a:ext cx="889928" cy="665375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DAB6117E-4899-E2D1-65F9-FDC8DAE14A6A}"/>
                </a:ext>
              </a:extLst>
            </p:cNvPr>
            <p:cNvSpPr/>
            <p:nvPr/>
          </p:nvSpPr>
          <p:spPr>
            <a:xfrm rot="16200000">
              <a:off x="2834068" y="4494885"/>
              <a:ext cx="170421" cy="459774"/>
            </a:xfrm>
            <a:prstGeom prst="leftBrace">
              <a:avLst>
                <a:gd name="adj1" fmla="val 56752"/>
                <a:gd name="adj2" fmla="val 50003"/>
              </a:avLst>
            </a:prstGeom>
            <a:ln w="19050">
              <a:solidFill>
                <a:srgbClr val="4568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B01E91-9194-C878-B01C-A32A55B926C2}"/>
              </a:ext>
            </a:extLst>
          </p:cNvPr>
          <p:cNvGrpSpPr/>
          <p:nvPr/>
        </p:nvGrpSpPr>
        <p:grpSpPr>
          <a:xfrm>
            <a:off x="7009176" y="3594897"/>
            <a:ext cx="4825967" cy="2447779"/>
            <a:chOff x="0" y="0"/>
            <a:chExt cx="12322626" cy="6858000"/>
          </a:xfrm>
        </p:grpSpPr>
        <p:pic>
          <p:nvPicPr>
            <p:cNvPr id="60" name="Picture 59" descr="A picture containing text, screenshot, colorfulness, font&#10;&#10;Description automatically generated">
              <a:extLst>
                <a:ext uri="{FF2B5EF4-FFF2-40B4-BE49-F238E27FC236}">
                  <a16:creationId xmlns:a16="http://schemas.microsoft.com/office/drawing/2014/main" id="{3847DEF2-0507-9BBD-2EDF-0EB2C98F5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9049"/>
            <a:stretch/>
          </p:blipFill>
          <p:spPr>
            <a:xfrm>
              <a:off x="9898740" y="0"/>
              <a:ext cx="2423886" cy="5495925"/>
            </a:xfrm>
            <a:prstGeom prst="rect">
              <a:avLst/>
            </a:prstGeom>
          </p:spPr>
        </p:pic>
        <p:pic>
          <p:nvPicPr>
            <p:cNvPr id="61" name="Picture 60" descr="A picture containing text, screenshot, colorfulness, diagram&#10;&#10;Description automatically generated">
              <a:extLst>
                <a:ext uri="{FF2B5EF4-FFF2-40B4-BE49-F238E27FC236}">
                  <a16:creationId xmlns:a16="http://schemas.microsoft.com/office/drawing/2014/main" id="{C2BADA8A-D9A8-9B7E-20B9-74A0F2FB8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937381" cy="6858000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AE0C0AF-BF43-019F-BF10-411A9102E002}"/>
              </a:ext>
            </a:extLst>
          </p:cNvPr>
          <p:cNvSpPr txBox="1"/>
          <p:nvPr/>
        </p:nvSpPr>
        <p:spPr>
          <a:xfrm>
            <a:off x="987334" y="6186007"/>
            <a:ext cx="10217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dirty="0"/>
              <a:t>Calibrating the reception buffers of different </a:t>
            </a:r>
            <a:r>
              <a:rPr lang="en-US" altLang="zh-CN" sz="2400" dirty="0"/>
              <a:t>receivers</a:t>
            </a:r>
            <a:r>
              <a:rPr lang="en-HK" sz="2400" dirty="0"/>
              <a:t> with the </a:t>
            </a:r>
            <a:r>
              <a:rPr lang="en-HK" sz="2400" dirty="0">
                <a:solidFill>
                  <a:srgbClr val="A02337"/>
                </a:solidFill>
              </a:rPr>
              <a:t>known distance</a:t>
            </a:r>
            <a:r>
              <a:rPr lang="en-HK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317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5FCE-106A-0317-92E9-FB45594C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79A80-745C-AE26-3E9A-FC298B68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15</a:t>
            </a:fld>
            <a:endParaRPr lang="en-HK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5BA9A9-12D2-BF0D-20E7-3B1FC4911C81}"/>
              </a:ext>
            </a:extLst>
          </p:cNvPr>
          <p:cNvGrpSpPr/>
          <p:nvPr/>
        </p:nvGrpSpPr>
        <p:grpSpPr>
          <a:xfrm>
            <a:off x="2695213" y="1341636"/>
            <a:ext cx="6491424" cy="4533504"/>
            <a:chOff x="0" y="840508"/>
            <a:chExt cx="7986280" cy="6026728"/>
          </a:xfrm>
        </p:grpSpPr>
        <p:pic>
          <p:nvPicPr>
            <p:cNvPr id="5" name="Picture 4" descr="A group of people in a swimming pool&#10;&#10;Description automatically generated">
              <a:extLst>
                <a:ext uri="{FF2B5EF4-FFF2-40B4-BE49-F238E27FC236}">
                  <a16:creationId xmlns:a16="http://schemas.microsoft.com/office/drawing/2014/main" id="{BF1D3EBF-7A46-38C9-90DD-1C5A7FC64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6" y="840508"/>
              <a:ext cx="7858125" cy="60267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CAC6A5-715C-5A7E-DDF9-953EB824674E}"/>
                </a:ext>
              </a:extLst>
            </p:cNvPr>
            <p:cNvSpPr/>
            <p:nvPr/>
          </p:nvSpPr>
          <p:spPr>
            <a:xfrm>
              <a:off x="6430674" y="4916130"/>
              <a:ext cx="1222654" cy="64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2400" dirty="0">
                  <a:solidFill>
                    <a:schemeClr val="tx1"/>
                  </a:solidFill>
                </a:rPr>
                <a:t>25 </a:t>
              </a:r>
              <a:r>
                <a:rPr lang="en-US" altLang="zh-CN" sz="2400" dirty="0">
                  <a:solidFill>
                    <a:schemeClr val="tx1"/>
                  </a:solidFill>
                </a:rPr>
                <a:t>m</a:t>
              </a:r>
              <a:endParaRPr lang="en-HK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ADE99F-401F-FE51-6DFD-8DCCC2371EE4}"/>
                </a:ext>
              </a:extLst>
            </p:cNvPr>
            <p:cNvSpPr/>
            <p:nvPr/>
          </p:nvSpPr>
          <p:spPr>
            <a:xfrm>
              <a:off x="3262151" y="1834570"/>
              <a:ext cx="738909" cy="73890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723FA8-2E30-46AC-AEA4-81E1471D2EBC}"/>
                </a:ext>
              </a:extLst>
            </p:cNvPr>
            <p:cNvSpPr/>
            <p:nvPr/>
          </p:nvSpPr>
          <p:spPr>
            <a:xfrm>
              <a:off x="1351826" y="1095661"/>
              <a:ext cx="1948790" cy="73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2400" dirty="0">
                  <a:solidFill>
                    <a:schemeClr val="tx1"/>
                  </a:solidFill>
                </a:rPr>
                <a:t>Lifeguard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4C2049-A537-395D-5F33-03083A84B95C}"/>
                </a:ext>
              </a:extLst>
            </p:cNvPr>
            <p:cNvGrpSpPr/>
            <p:nvPr/>
          </p:nvGrpSpPr>
          <p:grpSpPr>
            <a:xfrm>
              <a:off x="0" y="5048621"/>
              <a:ext cx="1562966" cy="1408545"/>
              <a:chOff x="8903737" y="5023431"/>
              <a:chExt cx="1562966" cy="1408545"/>
            </a:xfrm>
          </p:grpSpPr>
          <p:pic>
            <p:nvPicPr>
              <p:cNvPr id="10" name="Picture 9" descr="A computer in a pool&#10;&#10;Description automatically generated">
                <a:extLst>
                  <a:ext uri="{FF2B5EF4-FFF2-40B4-BE49-F238E27FC236}">
                    <a16:creationId xmlns:a16="http://schemas.microsoft.com/office/drawing/2014/main" id="{D0756B9F-D542-47CF-4366-4613A255E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03737" y="5023431"/>
                <a:ext cx="1562966" cy="1408545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7FC38BF-6347-A980-DD42-5385CE9A2AE9}"/>
                  </a:ext>
                </a:extLst>
              </p:cNvPr>
              <p:cNvSpPr/>
              <p:nvPr/>
            </p:nvSpPr>
            <p:spPr>
              <a:xfrm>
                <a:off x="9022538" y="5496870"/>
                <a:ext cx="738909" cy="73890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 sz="1200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25EC62-731A-56B2-4C74-96F5BE87758B}"/>
                </a:ext>
              </a:extLst>
            </p:cNvPr>
            <p:cNvSpPr/>
            <p:nvPr/>
          </p:nvSpPr>
          <p:spPr>
            <a:xfrm>
              <a:off x="6335448" y="2336015"/>
              <a:ext cx="596810" cy="61038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sz="120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8FCE6F-A309-CC47-DBD0-2B3254CD3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7948" y="2336015"/>
              <a:ext cx="2085453" cy="4452712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C1B8B8-69DC-14F5-E161-2EC9AFEB2034}"/>
                </a:ext>
              </a:extLst>
            </p:cNvPr>
            <p:cNvSpPr/>
            <p:nvPr/>
          </p:nvSpPr>
          <p:spPr>
            <a:xfrm>
              <a:off x="7858125" y="1863435"/>
              <a:ext cx="128155" cy="85724"/>
            </a:xfrm>
            <a:prstGeom prst="rect">
              <a:avLst/>
            </a:prstGeom>
            <a:solidFill>
              <a:srgbClr val="0447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sz="12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0229D1-17E0-D9B7-FF73-2D26FA3AC85B}"/>
                </a:ext>
              </a:extLst>
            </p:cNvPr>
            <p:cNvSpPr/>
            <p:nvPr/>
          </p:nvSpPr>
          <p:spPr>
            <a:xfrm>
              <a:off x="6098657" y="1584000"/>
              <a:ext cx="1070391" cy="644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2400" dirty="0">
                  <a:solidFill>
                    <a:schemeClr val="tx1"/>
                  </a:solidFill>
                </a:rPr>
                <a:t>User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2DBCD4-8192-DD85-B7CD-A345C60712AD}"/>
                </a:ext>
              </a:extLst>
            </p:cNvPr>
            <p:cNvSpPr/>
            <p:nvPr/>
          </p:nvSpPr>
          <p:spPr>
            <a:xfrm>
              <a:off x="59396" y="4789692"/>
              <a:ext cx="2584860" cy="644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2400" dirty="0">
                  <a:solidFill>
                    <a:schemeClr val="tx1"/>
                  </a:solidFill>
                </a:rPr>
                <a:t>Hydrophone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FD7037-E0E9-57C1-F1A9-80F62077200F}"/>
                </a:ext>
              </a:extLst>
            </p:cNvPr>
            <p:cNvSpPr/>
            <p:nvPr/>
          </p:nvSpPr>
          <p:spPr>
            <a:xfrm>
              <a:off x="1351826" y="6017607"/>
              <a:ext cx="1434719" cy="644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K" sz="2400" dirty="0">
                  <a:solidFill>
                    <a:schemeClr val="tx1"/>
                  </a:solidFill>
                </a:rPr>
                <a:t>Server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63CE00-9360-071C-FF01-B1D2A3BBC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7964" y="3429000"/>
              <a:ext cx="430587" cy="699655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369758F-0354-B760-E638-C78542C3E7AA}"/>
                </a:ext>
              </a:extLst>
            </p:cNvPr>
            <p:cNvCxnSpPr>
              <a:cxnSpLocks/>
            </p:cNvCxnSpPr>
            <p:nvPr/>
          </p:nvCxnSpPr>
          <p:spPr>
            <a:xfrm>
              <a:off x="5277591" y="3106702"/>
              <a:ext cx="41654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36983E-EDD3-CBCE-1EE5-EB674F55E5FD}"/>
                </a:ext>
              </a:extLst>
            </p:cNvPr>
            <p:cNvSpPr/>
            <p:nvPr/>
          </p:nvSpPr>
          <p:spPr>
            <a:xfrm>
              <a:off x="3262151" y="2784405"/>
              <a:ext cx="2015440" cy="644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</a:rPr>
                <a:t>Interferer</a:t>
              </a:r>
              <a:endParaRPr lang="en-HK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469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09F4-0D63-9EDB-5537-AA8ED0B3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23905-9E07-371A-981F-ACE345E4E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4BABA-882D-A328-DBC8-56406ADF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16</a:t>
            </a:fld>
            <a:endParaRPr lang="en-HK" dirty="0"/>
          </a:p>
        </p:txBody>
      </p:sp>
      <p:pic>
        <p:nvPicPr>
          <p:cNvPr id="5" name="Picture 4" descr="A person swimming underwater in a pool&#10;&#10;Description automatically generated">
            <a:extLst>
              <a:ext uri="{FF2B5EF4-FFF2-40B4-BE49-F238E27FC236}">
                <a16:creationId xmlns:a16="http://schemas.microsoft.com/office/drawing/2014/main" id="{BA49ED15-00B3-9478-6BC6-D56763893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8167"/>
          <a:stretch/>
        </p:blipFill>
        <p:spPr>
          <a:xfrm>
            <a:off x="2421626" y="1495945"/>
            <a:ext cx="7021868" cy="45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27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3401B5-88F4-B259-380B-84445264E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Evaluation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59515E-CD1B-F752-3B9E-2176847F8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BD575-FE17-9BD6-A376-52E3ABA5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17</a:t>
            </a:fld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7994B-8393-ECA8-7C76-D38072B1A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02"/>
          <a:stretch/>
        </p:blipFill>
        <p:spPr>
          <a:xfrm>
            <a:off x="490640" y="1285125"/>
            <a:ext cx="3525795" cy="2874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D05D4-358A-59E7-E17B-924376501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8"/>
          <a:stretch/>
        </p:blipFill>
        <p:spPr>
          <a:xfrm>
            <a:off x="4451818" y="1332355"/>
            <a:ext cx="3362092" cy="2701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C0C04-A439-2A42-DF75-0EBE17D3EF08}"/>
              </a:ext>
            </a:extLst>
          </p:cNvPr>
          <p:cNvSpPr txBox="1"/>
          <p:nvPr/>
        </p:nvSpPr>
        <p:spPr>
          <a:xfrm>
            <a:off x="1077006" y="4246575"/>
            <a:ext cx="255483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400" b="1" i="1" dirty="0"/>
              <a:t>Recall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800" dirty="0"/>
              <a:t>93.1% (1 win)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800" dirty="0"/>
              <a:t>96.7% (3 wins)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800" dirty="0"/>
              <a:t>98.3 (5 wins)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606B9-B120-D657-AF97-FDEA0C6426EC}"/>
              </a:ext>
            </a:extLst>
          </p:cNvPr>
          <p:cNvSpPr txBox="1"/>
          <p:nvPr/>
        </p:nvSpPr>
        <p:spPr>
          <a:xfrm>
            <a:off x="5081068" y="4348397"/>
            <a:ext cx="20298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400" b="1" i="1" dirty="0"/>
              <a:t>Specificity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800" dirty="0"/>
              <a:t>99.1% (1 win)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800" dirty="0"/>
              <a:t>99.9% (3 wins)</a:t>
            </a:r>
            <a:r>
              <a:rPr lang="en-HK" sz="1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EA45C-A7DA-11E5-98A7-6CF1CD3F9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217" y="1332355"/>
            <a:ext cx="3392321" cy="2409215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B6460D-0C4C-F192-F994-15E6067999DF}"/>
              </a:ext>
            </a:extLst>
          </p:cNvPr>
          <p:cNvSpPr txBox="1">
            <a:spLocks/>
          </p:cNvSpPr>
          <p:nvPr/>
        </p:nvSpPr>
        <p:spPr>
          <a:xfrm>
            <a:off x="8134761" y="4502623"/>
            <a:ext cx="3548281" cy="780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HK" sz="2400" b="1" i="1" dirty="0"/>
              <a:t>Localization</a:t>
            </a:r>
          </a:p>
          <a:p>
            <a:pPr lvl="1" algn="ctr"/>
            <a:r>
              <a:rPr lang="en-HK" sz="1800" dirty="0"/>
              <a:t>Mean absolute error: 1.36m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A129D-BD7A-15EA-149E-15C2423EE18D}"/>
              </a:ext>
            </a:extLst>
          </p:cNvPr>
          <p:cNvSpPr txBox="1"/>
          <p:nvPr/>
        </p:nvSpPr>
        <p:spPr>
          <a:xfrm>
            <a:off x="2223752" y="5813410"/>
            <a:ext cx="4344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HK" sz="2400" dirty="0"/>
              <a:t>The higher, the better</a:t>
            </a:r>
          </a:p>
        </p:txBody>
      </p:sp>
    </p:spTree>
    <p:extLst>
      <p:ext uri="{BB962C8B-B14F-4D97-AF65-F5344CB8AC3E}">
        <p14:creationId xmlns:p14="http://schemas.microsoft.com/office/powerpoint/2010/main" val="12847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7"/>
    </mc:Choice>
    <mc:Fallback xmlns="">
      <p:transition spd="slow" advTm="1368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54E35-E56C-FED0-3541-CAA14F2323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77A527-3824-0388-A1D1-A46BC17D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Conclusion and Takeaway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534768-0684-7174-B8A5-6A0AB236B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734532"/>
            <a:ext cx="11162582" cy="4741263"/>
          </a:xfrm>
        </p:spPr>
        <p:txBody>
          <a:bodyPr>
            <a:normAutofit/>
          </a:bodyPr>
          <a:lstStyle/>
          <a:p>
            <a:pPr algn="just"/>
            <a:r>
              <a:rPr lang="en-HK" sz="2800" dirty="0"/>
              <a:t>Drowning incidents can happen even with the professional lifeguards present.</a:t>
            </a:r>
          </a:p>
          <a:p>
            <a:pPr algn="just"/>
            <a:endParaRPr lang="en-HK" sz="2800" dirty="0"/>
          </a:p>
          <a:p>
            <a:pPr algn="just"/>
            <a:r>
              <a:rPr lang="en-HK" sz="2800" dirty="0"/>
              <a:t>We propose AquaHelper, the first underwater SOS system that transforms lightweight wearable devices into SOS transmitters for swimmer safety.</a:t>
            </a:r>
          </a:p>
          <a:p>
            <a:pPr algn="just"/>
            <a:endParaRPr lang="en-HK" sz="2800" dirty="0"/>
          </a:p>
          <a:p>
            <a:pPr algn="just"/>
            <a:r>
              <a:rPr lang="en-HK" sz="2800" dirty="0"/>
              <a:t>We </a:t>
            </a:r>
            <a:r>
              <a:rPr lang="en-US" sz="2800" dirty="0"/>
              <a:t>fully leverage the signal diversities </a:t>
            </a:r>
            <a:r>
              <a:rPr lang="en-HK" sz="2800" dirty="0"/>
              <a:t>in the temporal, spectral, and spatial domains to significantly improve the SNR and achieve reliable SOS detection.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48350D8-C848-ED05-5103-7551B485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18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48417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BB041-CB83-0195-0A21-A38B1768AC83}"/>
              </a:ext>
            </a:extLst>
          </p:cNvPr>
          <p:cNvSpPr txBox="1"/>
          <p:nvPr/>
        </p:nvSpPr>
        <p:spPr>
          <a:xfrm>
            <a:off x="2646564" y="3944848"/>
            <a:ext cx="689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>
                <a:latin typeface="Arial" panose="020B0604020202020204" pitchFamily="34" charset="0"/>
                <a:cs typeface="Arial" panose="020B0604020202020204" pitchFamily="34" charset="0"/>
              </a:rPr>
              <a:t>Qiang Yang</a:t>
            </a:r>
          </a:p>
          <a:p>
            <a:pPr algn="ctr"/>
            <a:r>
              <a:rPr lang="en-HK" sz="2400" dirty="0">
                <a:latin typeface="Arial" panose="020B0604020202020204" pitchFamily="34" charset="0"/>
                <a:cs typeface="Arial" panose="020B0604020202020204" pitchFamily="34" charset="0"/>
              </a:rPr>
              <a:t>The Hong Kong Polytechnic University</a:t>
            </a:r>
          </a:p>
          <a:p>
            <a:pPr algn="ctr"/>
            <a:r>
              <a:rPr lang="en-HK" sz="2400" dirty="0">
                <a:latin typeface="Arial" panose="020B0604020202020204" pitchFamily="34" charset="0"/>
                <a:cs typeface="Arial" panose="020B0604020202020204" pitchFamily="34" charset="0"/>
              </a:rPr>
              <a:t>qiangyang@polyu.edu.hk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CFF6F8-705D-BD48-5247-5691A2C75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19</a:t>
            </a:fld>
            <a:endParaRPr lang="en-H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D0CC5-582A-2C79-058C-248EC6AEB024}"/>
              </a:ext>
            </a:extLst>
          </p:cNvPr>
          <p:cNvSpPr txBox="1"/>
          <p:nvPr/>
        </p:nvSpPr>
        <p:spPr>
          <a:xfrm>
            <a:off x="3048786" y="1948845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altLang="zh-CN" sz="9600" dirty="0">
                <a:solidFill>
                  <a:srgbClr val="A023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endParaRPr lang="zh-CN" altLang="en-US" sz="9600" dirty="0">
              <a:solidFill>
                <a:srgbClr val="A023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78745A-E447-9BD6-9033-C96C7ABF2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71"/>
          <a:stretch/>
        </p:blipFill>
        <p:spPr>
          <a:xfrm>
            <a:off x="520462" y="1309735"/>
            <a:ext cx="7305173" cy="5572125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5F9487B-D918-E72D-B934-ECA62C70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3200" dirty="0">
                <a:ea typeface="微软雅黑" panose="020B0503020204020204" pitchFamily="34" charset="-122"/>
              </a:rPr>
              <a:t>Drowning Incidents </a:t>
            </a:r>
            <a:r>
              <a:rPr lang="en-US" altLang="zh-CN" sz="3200" dirty="0">
                <a:ea typeface="微软雅黑" panose="020B0503020204020204" pitchFamily="34" charset="-122"/>
              </a:rPr>
              <a:t>are</a:t>
            </a:r>
            <a:r>
              <a:rPr lang="en-HK" sz="3200" dirty="0">
                <a:ea typeface="微软雅黑" panose="020B0503020204020204" pitchFamily="34" charset="-122"/>
              </a:rPr>
              <a:t> a Pressing Public </a:t>
            </a:r>
            <a:r>
              <a:rPr lang="en-US" altLang="zh-CN" sz="3200" dirty="0">
                <a:ea typeface="微软雅黑" panose="020B0503020204020204" pitchFamily="34" charset="-122"/>
              </a:rPr>
              <a:t>Safety</a:t>
            </a:r>
            <a:r>
              <a:rPr lang="en-HK" sz="3200" dirty="0">
                <a:ea typeface="微软雅黑" panose="020B0503020204020204" pitchFamily="34" charset="-122"/>
              </a:rPr>
              <a:t> Concern</a:t>
            </a:r>
            <a:endParaRPr lang="en-HK" sz="3200" dirty="0">
              <a:solidFill>
                <a:srgbClr val="A02337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69107F0-0430-55F7-E25C-15C6F7B4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2</a:t>
            </a:fld>
            <a:endParaRPr lang="en-H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95D9C-36A5-4E71-064A-2171380F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456" y="2366963"/>
            <a:ext cx="9553575" cy="586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FAE4C-FAC4-A8BC-5CD1-29D8487E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418" y="3429000"/>
            <a:ext cx="7803582" cy="51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057B6-983F-CECF-8A34-D1D054E5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What We Imagine about Drowning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8DC2F-E426-FA97-B6D3-1B0259D5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3</a:t>
            </a:fld>
            <a:endParaRPr lang="en-HK" dirty="0"/>
          </a:p>
        </p:txBody>
      </p:sp>
      <p:pic>
        <p:nvPicPr>
          <p:cNvPr id="5" name="Picture 4" descr="澎湃新闻">
            <a:extLst>
              <a:ext uri="{FF2B5EF4-FFF2-40B4-BE49-F238E27FC236}">
                <a16:creationId xmlns:a16="http://schemas.microsoft.com/office/drawing/2014/main" id="{C86351B0-1C66-49D7-11A4-860A22D87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/>
          <a:stretch/>
        </p:blipFill>
        <p:spPr bwMode="auto">
          <a:xfrm>
            <a:off x="3261694" y="1615186"/>
            <a:ext cx="5657103" cy="39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E6618B-B602-D6B2-B676-D19745AC80C5}"/>
              </a:ext>
            </a:extLst>
          </p:cNvPr>
          <p:cNvSpPr txBox="1"/>
          <p:nvPr/>
        </p:nvSpPr>
        <p:spPr>
          <a:xfrm>
            <a:off x="2546426" y="5908100"/>
            <a:ext cx="7099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200" dirty="0"/>
              <a:t>The swimmer will splash and yell for help</a:t>
            </a:r>
          </a:p>
        </p:txBody>
      </p:sp>
    </p:spTree>
    <p:extLst>
      <p:ext uri="{BB962C8B-B14F-4D97-AF65-F5344CB8AC3E}">
        <p14:creationId xmlns:p14="http://schemas.microsoft.com/office/powerpoint/2010/main" val="19396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349B0-44E0-DC36-6DD3-152F9714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In Reality…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831AC-D01E-2A8A-7126-C92DF2DDA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D276B-AED6-CA6F-382C-E0555665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4</a:t>
            </a:fld>
            <a:endParaRPr lang="en-HK" dirty="0"/>
          </a:p>
        </p:txBody>
      </p:sp>
      <p:pic>
        <p:nvPicPr>
          <p:cNvPr id="5" name="Picture 2" descr="Boy, 8, drowns in public pool in China despite other swimmers metres away -  Mothership.SG - News from Singapore, Asia and around the world">
            <a:extLst>
              <a:ext uri="{FF2B5EF4-FFF2-40B4-BE49-F238E27FC236}">
                <a16:creationId xmlns:a16="http://schemas.microsoft.com/office/drawing/2014/main" id="{5C909D79-940A-694D-5F62-F47820F62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/>
          <a:stretch/>
        </p:blipFill>
        <p:spPr bwMode="auto">
          <a:xfrm>
            <a:off x="3217109" y="1319842"/>
            <a:ext cx="5640807" cy="41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5C0C7D-4260-23F0-CBFA-98FA0DE5E846}"/>
              </a:ext>
            </a:extLst>
          </p:cNvPr>
          <p:cNvSpPr/>
          <p:nvPr/>
        </p:nvSpPr>
        <p:spPr>
          <a:xfrm>
            <a:off x="6096000" y="4664634"/>
            <a:ext cx="1103290" cy="1112886"/>
          </a:xfrm>
          <a:prstGeom prst="ellipse">
            <a:avLst/>
          </a:prstGeom>
          <a:noFill/>
          <a:ln w="38100">
            <a:solidFill>
              <a:srgbClr val="A02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3DC4B-344B-6DF4-7C2F-3407319E7C23}"/>
              </a:ext>
            </a:extLst>
          </p:cNvPr>
          <p:cNvSpPr txBox="1"/>
          <p:nvPr/>
        </p:nvSpPr>
        <p:spPr>
          <a:xfrm>
            <a:off x="2770567" y="5969655"/>
            <a:ext cx="6650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600" dirty="0"/>
              <a:t>Drowning is silent and fast</a:t>
            </a:r>
          </a:p>
        </p:txBody>
      </p:sp>
    </p:spTree>
    <p:extLst>
      <p:ext uri="{BB962C8B-B14F-4D97-AF65-F5344CB8AC3E}">
        <p14:creationId xmlns:p14="http://schemas.microsoft.com/office/powerpoint/2010/main" val="265335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6037EA-5625-4184-24E1-78BE2A04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Existing Vision-based Drowning Monitoring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98577-C15E-3BE8-DF40-9CC54587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5</a:t>
            </a:fld>
            <a:endParaRPr lang="en-HK" dirty="0"/>
          </a:p>
        </p:txBody>
      </p:sp>
      <p:pic>
        <p:nvPicPr>
          <p:cNvPr id="2050" name="Picture 2" descr="Poseidon | Drowning Prevention Technology">
            <a:extLst>
              <a:ext uri="{FF2B5EF4-FFF2-40B4-BE49-F238E27FC236}">
                <a16:creationId xmlns:a16="http://schemas.microsoft.com/office/drawing/2014/main" id="{262443B4-EB4B-7082-3CE1-2FBC412B4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5" y="1418616"/>
            <a:ext cx="5389045" cy="38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09F6A6-763B-AE56-880C-79E3F3F36339}"/>
              </a:ext>
            </a:extLst>
          </p:cNvPr>
          <p:cNvSpPr txBox="1"/>
          <p:nvPr/>
        </p:nvSpPr>
        <p:spPr>
          <a:xfrm>
            <a:off x="-1" y="6536614"/>
            <a:ext cx="12191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/>
              <a:t>Poseidon - Drowning detection system for swimming pools. https://poseidon-tech.com/en-GB/technology-2/.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DEBF5-4923-D976-9377-B85787035371}"/>
              </a:ext>
            </a:extLst>
          </p:cNvPr>
          <p:cNvSpPr txBox="1"/>
          <p:nvPr/>
        </p:nvSpPr>
        <p:spPr>
          <a:xfrm>
            <a:off x="6611567" y="3131334"/>
            <a:ext cx="5464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800" dirty="0"/>
              <a:t>Already suffocate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800" dirty="0">
                <a:solidFill>
                  <a:srgbClr val="A02337"/>
                </a:solidFill>
              </a:rPr>
              <a:t>Cannot call for help actively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4D55D-52E5-0F0E-9B07-9540DFE171AB}"/>
              </a:ext>
            </a:extLst>
          </p:cNvPr>
          <p:cNvSpPr txBox="1"/>
          <p:nvPr/>
        </p:nvSpPr>
        <p:spPr>
          <a:xfrm>
            <a:off x="1847364" y="5411495"/>
            <a:ext cx="84972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dirty="0"/>
              <a:t>Triggering an alert when the swimmer keeps motionless at the </a:t>
            </a:r>
            <a:r>
              <a:rPr lang="en-HK" sz="2800" dirty="0">
                <a:solidFill>
                  <a:srgbClr val="A02337"/>
                </a:solidFill>
              </a:rPr>
              <a:t>bottom</a:t>
            </a:r>
            <a:r>
              <a:rPr lang="en-HK" sz="2800" dirty="0"/>
              <a:t> for </a:t>
            </a:r>
            <a:r>
              <a:rPr lang="en-HK" sz="2800" dirty="0">
                <a:solidFill>
                  <a:srgbClr val="A02337"/>
                </a:solidFill>
              </a:rPr>
              <a:t>10</a:t>
            </a:r>
            <a:r>
              <a:rPr lang="en-HK" sz="2800" dirty="0"/>
              <a:t> </a:t>
            </a:r>
            <a:r>
              <a:rPr lang="en-HK" sz="2800" dirty="0">
                <a:solidFill>
                  <a:srgbClr val="A02337"/>
                </a:solidFill>
              </a:rPr>
              <a:t>seconds</a:t>
            </a:r>
          </a:p>
        </p:txBody>
      </p:sp>
    </p:spTree>
    <p:extLst>
      <p:ext uri="{BB962C8B-B14F-4D97-AF65-F5344CB8AC3E}">
        <p14:creationId xmlns:p14="http://schemas.microsoft.com/office/powerpoint/2010/main" val="27534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21"/>
    </mc:Choice>
    <mc:Fallback xmlns="">
      <p:transition spd="slow" advTm="6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7C05-3F2D-6B50-2E9D-042B15EC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Find a Method…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3915B-2BFE-6D1A-D9F8-0572B96E8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7" y="1532586"/>
            <a:ext cx="11455515" cy="4943209"/>
          </a:xfrm>
        </p:spPr>
        <p:txBody>
          <a:bodyPr/>
          <a:lstStyle/>
          <a:p>
            <a:r>
              <a:rPr lang="en-HK" dirty="0"/>
              <a:t>Building an </a:t>
            </a:r>
            <a:r>
              <a:rPr lang="en-HK" dirty="0">
                <a:solidFill>
                  <a:srgbClr val="A02337"/>
                </a:solidFill>
              </a:rPr>
              <a:t>SOS channel</a:t>
            </a:r>
            <a:r>
              <a:rPr lang="en-HK" dirty="0"/>
              <a:t> between swimmers and lifeguards</a:t>
            </a:r>
          </a:p>
          <a:p>
            <a:r>
              <a:rPr lang="en-HK" dirty="0">
                <a:solidFill>
                  <a:srgbClr val="A02337"/>
                </a:solidFill>
              </a:rPr>
              <a:t>Actively</a:t>
            </a:r>
            <a:r>
              <a:rPr lang="en-HK" dirty="0"/>
              <a:t> asking for help at the </a:t>
            </a:r>
            <a:r>
              <a:rPr lang="en-US" altLang="zh-CN" dirty="0"/>
              <a:t>very </a:t>
            </a:r>
            <a:r>
              <a:rPr lang="en-HK" dirty="0"/>
              <a:t>early drowning stage </a:t>
            </a:r>
          </a:p>
          <a:p>
            <a:r>
              <a:rPr lang="en-HK" dirty="0">
                <a:solidFill>
                  <a:srgbClr val="A02337"/>
                </a:solidFill>
              </a:rPr>
              <a:t>Complementary</a:t>
            </a:r>
            <a:r>
              <a:rPr lang="en-HK" dirty="0"/>
              <a:t> to the vision-based drowning monitoring system</a:t>
            </a:r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78430-44FF-3F1B-2065-041FAB80D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FD611-8D77-4417-878F-0F34B43FE965}" type="slidenum">
              <a:rPr lang="en-HK" smtClean="0"/>
              <a:t>6</a:t>
            </a:fld>
            <a:endParaRPr lang="en-HK" dirty="0"/>
          </a:p>
        </p:txBody>
      </p:sp>
      <p:pic>
        <p:nvPicPr>
          <p:cNvPr id="1026" name="Picture 2" descr="80+ Lifeguard Running Illustrations, Royalty-Free Vector Graphics &amp; Clip  Art - iStock | Lifeguard running into water, Lifeguard running man">
            <a:extLst>
              <a:ext uri="{FF2B5EF4-FFF2-40B4-BE49-F238E27FC236}">
                <a16:creationId xmlns:a16="http://schemas.microsoft.com/office/drawing/2014/main" id="{FAA7EF8F-548B-37B6-9258-62C143654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54" y="3658000"/>
            <a:ext cx="3430117" cy="264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Vector Illustration Of The Man And His Hand Drowning In The Sea  2392503 Vector Art at Vecteezy">
            <a:extLst>
              <a:ext uri="{FF2B5EF4-FFF2-40B4-BE49-F238E27FC236}">
                <a16:creationId xmlns:a16="http://schemas.microsoft.com/office/drawing/2014/main" id="{CD0E07AC-8B88-2FF5-19B3-212EF997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7" y="3657085"/>
            <a:ext cx="3286600" cy="239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9662B4-ADF2-80A4-F239-48DFC7B591F0}"/>
              </a:ext>
            </a:extLst>
          </p:cNvPr>
          <p:cNvCxnSpPr/>
          <p:nvPr/>
        </p:nvCxnSpPr>
        <p:spPr>
          <a:xfrm>
            <a:off x="4366966" y="5203065"/>
            <a:ext cx="3446561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330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6037EA-5625-4184-24E1-78BE2A04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dirty="0"/>
              <a:t>AquaHelper: SOS Transmission with Wearable Devices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98577-C15E-3BE8-DF40-9CC54587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7</a:t>
            </a:fld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1533A-AD6E-9435-6EE4-89269568C9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168" y="4744887"/>
            <a:ext cx="3387910" cy="1594121"/>
          </a:xfrm>
          <a:prstGeom prst="rect">
            <a:avLst/>
          </a:prstGeom>
        </p:spPr>
      </p:pic>
      <p:pic>
        <p:nvPicPr>
          <p:cNvPr id="1028" name="Picture 4" descr="Weekly poll: how many of you have a smartwatch and what kind? -  GSMArena.com news">
            <a:extLst>
              <a:ext uri="{FF2B5EF4-FFF2-40B4-BE49-F238E27FC236}">
                <a16:creationId xmlns:a16="http://schemas.microsoft.com/office/drawing/2014/main" id="{BDABBA5C-BAA3-6E35-EB22-67A86B79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78" y="1575420"/>
            <a:ext cx="4855160" cy="184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FBDE22-84B8-8E44-B729-7E67B25407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60" y="5472673"/>
            <a:ext cx="866335" cy="8663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735BEB9-7663-4F15-0A67-0E7E8670D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4999" y="4993874"/>
            <a:ext cx="929889" cy="929889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606E54A-F586-2EAF-D976-FF8E1ACF8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05" y="4835525"/>
            <a:ext cx="1219200" cy="1219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465DD8F-9F52-2505-B167-D939058D6B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05685" y="5107140"/>
            <a:ext cx="634933" cy="634933"/>
          </a:xfrm>
          <a:prstGeom prst="rect">
            <a:avLst/>
          </a:prstGeom>
        </p:spPr>
      </p:pic>
      <p:pic>
        <p:nvPicPr>
          <p:cNvPr id="17" name="Picture 2" descr="Alarm Special Flat icon">
            <a:extLst>
              <a:ext uri="{FF2B5EF4-FFF2-40B4-BE49-F238E27FC236}">
                <a16:creationId xmlns:a16="http://schemas.microsoft.com/office/drawing/2014/main" id="{1CDDAA63-24D7-20BA-C192-557A4971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15" y="4578492"/>
            <a:ext cx="748652" cy="74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CFA87746-0FA3-0E01-C7C4-0963015982D5}"/>
              </a:ext>
            </a:extLst>
          </p:cNvPr>
          <p:cNvSpPr/>
          <p:nvPr/>
        </p:nvSpPr>
        <p:spPr>
          <a:xfrm>
            <a:off x="9909890" y="5346775"/>
            <a:ext cx="703859" cy="251795"/>
          </a:xfrm>
          <a:prstGeom prst="rightArrow">
            <a:avLst>
              <a:gd name="adj1" fmla="val 34709"/>
              <a:gd name="adj2" fmla="val 1154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ECF871-9642-1491-EF3B-3510A77DA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3446" y="4651953"/>
            <a:ext cx="634933" cy="63493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64DA0A0-58EA-5293-B472-03FDBE522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3447" y="5579546"/>
            <a:ext cx="634933" cy="6349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2CB384-08C2-1F77-EBC2-0A7C9187C7E6}"/>
              </a:ext>
            </a:extLst>
          </p:cNvPr>
          <p:cNvSpPr txBox="1"/>
          <p:nvPr/>
        </p:nvSpPr>
        <p:spPr>
          <a:xfrm>
            <a:off x="2764814" y="3938622"/>
            <a:ext cx="6650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dirty="0"/>
              <a:t>One-button SOS transmission</a:t>
            </a:r>
          </a:p>
        </p:txBody>
      </p:sp>
      <p:pic>
        <p:nvPicPr>
          <p:cNvPr id="2" name="Picture 2" descr="Amazon.com: AGPTEK Smart Watches for Women, 5ATM Waterproof Swimming  Smartwatch for iPhone Android Phones, Fitness Tracker Watch Support Heart  Rate Monitor Pedometer Sleep Monitor, LW11 Pro : Electronics">
            <a:extLst>
              <a:ext uri="{FF2B5EF4-FFF2-40B4-BE49-F238E27FC236}">
                <a16:creationId xmlns:a16="http://schemas.microsoft.com/office/drawing/2014/main" id="{7827B5E4-5452-316B-252E-A55006AC8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78" y="1362500"/>
            <a:ext cx="3673689" cy="22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est Budget Smartwatches for Swimming | CNBgear">
            <a:extLst>
              <a:ext uri="{FF2B5EF4-FFF2-40B4-BE49-F238E27FC236}">
                <a16:creationId xmlns:a16="http://schemas.microsoft.com/office/drawing/2014/main" id="{1B77B1AD-DC9F-B389-8BFE-AE88EDB6A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1530" y="1368790"/>
            <a:ext cx="2750470" cy="23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0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21"/>
    </mc:Choice>
    <mc:Fallback xmlns="">
      <p:transition spd="slow" advTm="6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5287 0.002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BEDD25-C97A-6174-D774-C13D5230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Challenges: SOS Detection in Low SNR!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9A844-6CB6-9442-FD05-0029977E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8</a:t>
            </a:fld>
            <a:endParaRPr lang="en-HK" dirty="0"/>
          </a:p>
        </p:txBody>
      </p:sp>
      <p:pic>
        <p:nvPicPr>
          <p:cNvPr id="4" name="Picture 2" descr="Underwater Generic Glyph icon">
            <a:extLst>
              <a:ext uri="{FF2B5EF4-FFF2-40B4-BE49-F238E27FC236}">
                <a16:creationId xmlns:a16="http://schemas.microsoft.com/office/drawing/2014/main" id="{F2A64954-5259-B084-48ED-945BC279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9" y="1470106"/>
            <a:ext cx="1684370" cy="168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mart watch - Free technology icons">
            <a:extLst>
              <a:ext uri="{FF2B5EF4-FFF2-40B4-BE49-F238E27FC236}">
                <a16:creationId xmlns:a16="http://schemas.microsoft.com/office/drawing/2014/main" id="{FB5B2878-16FC-1431-91CA-71254BE59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27"/>
          <a:stretch/>
        </p:blipFill>
        <p:spPr bwMode="auto">
          <a:xfrm>
            <a:off x="1374803" y="1611287"/>
            <a:ext cx="1020255" cy="158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017BE89-38F3-1CC7-E740-4F1440110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8425" y="5063880"/>
            <a:ext cx="1035490" cy="10354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DB56815-00EB-4B54-71DE-1384EC362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7927" y="5391352"/>
            <a:ext cx="920264" cy="92026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D85955-9E3B-8000-81A9-389D17CB0F9D}"/>
              </a:ext>
            </a:extLst>
          </p:cNvPr>
          <p:cNvCxnSpPr>
            <a:cxnSpLocks/>
          </p:cNvCxnSpPr>
          <p:nvPr/>
        </p:nvCxnSpPr>
        <p:spPr>
          <a:xfrm>
            <a:off x="2354430" y="5908882"/>
            <a:ext cx="70223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1E4EB7-F9B4-9229-E70A-FF089013479B}"/>
              </a:ext>
            </a:extLst>
          </p:cNvPr>
          <p:cNvSpPr txBox="1"/>
          <p:nvPr/>
        </p:nvSpPr>
        <p:spPr>
          <a:xfrm>
            <a:off x="1349326" y="3301821"/>
            <a:ext cx="3302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000" b="1" i="1" dirty="0">
                <a:solidFill>
                  <a:srgbClr val="A02337"/>
                </a:solidFill>
              </a:rPr>
              <a:t>Lightweight </a:t>
            </a:r>
            <a:r>
              <a:rPr lang="en-US" sz="2000" b="1" i="1" dirty="0">
                <a:solidFill>
                  <a:srgbClr val="A02337"/>
                </a:solidFill>
              </a:rPr>
              <a:t>s</a:t>
            </a:r>
            <a:r>
              <a:rPr lang="en-US" altLang="zh-CN" sz="2000" b="1" i="1" dirty="0">
                <a:solidFill>
                  <a:srgbClr val="A02337"/>
                </a:solidFill>
              </a:rPr>
              <a:t>martwatches</a:t>
            </a:r>
            <a:endParaRPr lang="en-HK" sz="2000" b="1" i="1" dirty="0">
              <a:solidFill>
                <a:srgbClr val="A0233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E0D41B-C1A2-D131-C9A0-A947FBE56053}"/>
              </a:ext>
            </a:extLst>
          </p:cNvPr>
          <p:cNvSpPr txBox="1"/>
          <p:nvPr/>
        </p:nvSpPr>
        <p:spPr>
          <a:xfrm>
            <a:off x="6294014" y="3226681"/>
            <a:ext cx="3718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000" b="1" i="1" dirty="0">
                <a:solidFill>
                  <a:srgbClr val="A02337"/>
                </a:solidFill>
              </a:rPr>
              <a:t>Dynamic underwater scenarios</a:t>
            </a:r>
          </a:p>
        </p:txBody>
      </p:sp>
      <p:pic>
        <p:nvPicPr>
          <p:cNvPr id="1026" name="Picture 2" descr="Audio, flac, mp3, music, pulse, wave, waveform icon - Download on Iconfinder">
            <a:extLst>
              <a:ext uri="{FF2B5EF4-FFF2-40B4-BE49-F238E27FC236}">
                <a16:creationId xmlns:a16="http://schemas.microsoft.com/office/drawing/2014/main" id="{AC85DFF5-62B8-B2FC-18D9-A2EE10015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805" y="5020609"/>
            <a:ext cx="969047" cy="8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0534EB-53FF-1583-E35C-A9F628600EB5}"/>
              </a:ext>
            </a:extLst>
          </p:cNvPr>
          <p:cNvSpPr txBox="1"/>
          <p:nvPr/>
        </p:nvSpPr>
        <p:spPr>
          <a:xfrm>
            <a:off x="2385676" y="1965766"/>
            <a:ext cx="357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Low transmission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Drowning movements</a:t>
            </a:r>
            <a:endParaRPr lang="en-HK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5E662-55A3-CD1D-25F9-820370BF2CFF}"/>
              </a:ext>
            </a:extLst>
          </p:cNvPr>
          <p:cNvSpPr txBox="1"/>
          <p:nvPr/>
        </p:nvSpPr>
        <p:spPr>
          <a:xfrm>
            <a:off x="8139619" y="1549936"/>
            <a:ext cx="2119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Attenuation</a:t>
            </a:r>
            <a:endParaRPr lang="en-HK" sz="24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B0B379-D8D6-A0B9-9D17-1DA079BDF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6497" y="4820483"/>
            <a:ext cx="920264" cy="92026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08AFAE6-FACB-6A05-CEA6-A80A4A7C1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5067" y="5404475"/>
            <a:ext cx="920264" cy="920264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4C06CEFB-713C-65E7-5A6B-7BA366093526}"/>
              </a:ext>
            </a:extLst>
          </p:cNvPr>
          <p:cNvSpPr/>
          <p:nvPr/>
        </p:nvSpPr>
        <p:spPr>
          <a:xfrm>
            <a:off x="2984299" y="4045589"/>
            <a:ext cx="334850" cy="596213"/>
          </a:xfrm>
          <a:prstGeom prst="downArrow">
            <a:avLst>
              <a:gd name="adj1" fmla="val 50000"/>
              <a:gd name="adj2" fmla="val 7692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00B923C-B385-7F01-D725-4FF10BBCB528}"/>
              </a:ext>
            </a:extLst>
          </p:cNvPr>
          <p:cNvSpPr/>
          <p:nvPr/>
        </p:nvSpPr>
        <p:spPr>
          <a:xfrm>
            <a:off x="7687228" y="3949890"/>
            <a:ext cx="334850" cy="596213"/>
          </a:xfrm>
          <a:prstGeom prst="downArrow">
            <a:avLst>
              <a:gd name="adj1" fmla="val 50000"/>
              <a:gd name="adj2" fmla="val 7692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663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49466 -2.5925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302B86-E915-A230-B580-9D35F951DFA6}"/>
              </a:ext>
            </a:extLst>
          </p:cNvPr>
          <p:cNvSpPr/>
          <p:nvPr/>
        </p:nvSpPr>
        <p:spPr>
          <a:xfrm>
            <a:off x="1013533" y="4737665"/>
            <a:ext cx="2100515" cy="1310069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18" name="Picture 17" descr="A red and yellow light&#10;&#10;Description automatically generated">
            <a:extLst>
              <a:ext uri="{FF2B5EF4-FFF2-40B4-BE49-F238E27FC236}">
                <a16:creationId xmlns:a16="http://schemas.microsoft.com/office/drawing/2014/main" id="{5828EB05-C6DA-3754-2C42-D0CF43F7B3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8" y="3071984"/>
            <a:ext cx="3651155" cy="22897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5F3E5E-C0EB-6538-F8A0-8625876E22B2}"/>
              </a:ext>
            </a:extLst>
          </p:cNvPr>
          <p:cNvSpPr/>
          <p:nvPr/>
        </p:nvSpPr>
        <p:spPr>
          <a:xfrm>
            <a:off x="984656" y="2098039"/>
            <a:ext cx="2129393" cy="1020697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94F85-881F-B8B8-0ED4-6813810D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SOS Transmission: Acoustic Chirp Signals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50E3AE-69EE-FD24-F858-30E99F7D2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Frequency band: 1.5~3.5 kHz, duration: 1s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87805-B1D0-252C-4FEA-2CAA6DDF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524-17AE-4E59-A708-2A0A4497105C}" type="slidenum">
              <a:rPr lang="en-HK" smtClean="0"/>
              <a:pPr/>
              <a:t>9</a:t>
            </a:fld>
            <a:endParaRPr lang="en-HK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C426FE-18FB-70C8-32E9-BEF7C27D7EAD}"/>
              </a:ext>
            </a:extLst>
          </p:cNvPr>
          <p:cNvCxnSpPr>
            <a:cxnSpLocks/>
          </p:cNvCxnSpPr>
          <p:nvPr/>
        </p:nvCxnSpPr>
        <p:spPr>
          <a:xfrm flipV="1">
            <a:off x="994282" y="1972912"/>
            <a:ext cx="0" cy="426592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350844-949C-E65C-01C8-79163A559AC4}"/>
              </a:ext>
            </a:extLst>
          </p:cNvPr>
          <p:cNvSpPr txBox="1"/>
          <p:nvPr/>
        </p:nvSpPr>
        <p:spPr>
          <a:xfrm>
            <a:off x="1014468" y="2408332"/>
            <a:ext cx="216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b="1" i="1" dirty="0"/>
              <a:t>More attenuation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44A60B-231D-9B78-C6DF-1C87719E60C5}"/>
              </a:ext>
            </a:extLst>
          </p:cNvPr>
          <p:cNvSpPr txBox="1"/>
          <p:nvPr/>
        </p:nvSpPr>
        <p:spPr>
          <a:xfrm>
            <a:off x="1086963" y="5486569"/>
            <a:ext cx="194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000" b="1" i="1" dirty="0"/>
              <a:t>More noise</a:t>
            </a:r>
          </a:p>
        </p:txBody>
      </p:sp>
      <p:sp>
        <p:nvSpPr>
          <p:cNvPr id="31" name="Flowchart: Summing Junction 30">
            <a:extLst>
              <a:ext uri="{FF2B5EF4-FFF2-40B4-BE49-F238E27FC236}">
                <a16:creationId xmlns:a16="http://schemas.microsoft.com/office/drawing/2014/main" id="{50F3752F-D4F8-7126-1104-AC73DBE7EEC1}"/>
              </a:ext>
            </a:extLst>
          </p:cNvPr>
          <p:cNvSpPr/>
          <p:nvPr/>
        </p:nvSpPr>
        <p:spPr>
          <a:xfrm>
            <a:off x="6763038" y="3781878"/>
            <a:ext cx="338949" cy="338949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20CB2C4F-75E9-A852-A182-3F2C7C100827}"/>
              </a:ext>
            </a:extLst>
          </p:cNvPr>
          <p:cNvSpPr/>
          <p:nvPr/>
        </p:nvSpPr>
        <p:spPr>
          <a:xfrm>
            <a:off x="9605316" y="3858260"/>
            <a:ext cx="244922" cy="18618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7329BE-FC46-2763-4CC2-2F341F54365F}"/>
              </a:ext>
            </a:extLst>
          </p:cNvPr>
          <p:cNvCxnSpPr>
            <a:cxnSpLocks/>
          </p:cNvCxnSpPr>
          <p:nvPr/>
        </p:nvCxnSpPr>
        <p:spPr>
          <a:xfrm flipV="1">
            <a:off x="4710402" y="3145402"/>
            <a:ext cx="1782539" cy="15922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89BC63-BEAE-31C5-DB36-AE9F8F6793DB}"/>
                  </a:ext>
                </a:extLst>
              </p:cNvPr>
              <p:cNvSpPr txBox="1"/>
              <p:nvPr/>
            </p:nvSpPr>
            <p:spPr>
              <a:xfrm>
                <a:off x="6568661" y="4771659"/>
                <a:ext cx="1633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0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89BC63-BEAE-31C5-DB36-AE9F8F679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661" y="4771659"/>
                <a:ext cx="163378" cy="307777"/>
              </a:xfrm>
              <a:prstGeom prst="rect">
                <a:avLst/>
              </a:prstGeom>
              <a:blipFill>
                <a:blip r:embed="rId4"/>
                <a:stretch>
                  <a:fillRect l="-30769" r="-34615" b="-80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7D22A5-D852-C864-AB71-E6D21C5457B3}"/>
                  </a:ext>
                </a:extLst>
              </p:cNvPr>
              <p:cNvSpPr txBox="1"/>
              <p:nvPr/>
            </p:nvSpPr>
            <p:spPr>
              <a:xfrm>
                <a:off x="4404085" y="3071984"/>
                <a:ext cx="206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4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7D22A5-D852-C864-AB71-E6D21C545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085" y="3071984"/>
                <a:ext cx="206275" cy="307777"/>
              </a:xfrm>
              <a:prstGeom prst="rect">
                <a:avLst/>
              </a:prstGeom>
              <a:blipFill>
                <a:blip r:embed="rId5"/>
                <a:stretch>
                  <a:fillRect l="-41176" r="-41176" b="-340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DEDB61-7287-BE81-3C00-ED9A75F89013}"/>
              </a:ext>
            </a:extLst>
          </p:cNvPr>
          <p:cNvCxnSpPr>
            <a:cxnSpLocks/>
          </p:cNvCxnSpPr>
          <p:nvPr/>
        </p:nvCxnSpPr>
        <p:spPr>
          <a:xfrm flipV="1">
            <a:off x="4710402" y="3000938"/>
            <a:ext cx="0" cy="1828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6CADAB5-95A9-6C52-067F-39947641DBD6}"/>
              </a:ext>
            </a:extLst>
          </p:cNvPr>
          <p:cNvCxnSpPr>
            <a:cxnSpLocks/>
          </p:cNvCxnSpPr>
          <p:nvPr/>
        </p:nvCxnSpPr>
        <p:spPr>
          <a:xfrm>
            <a:off x="4702996" y="4700892"/>
            <a:ext cx="199046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0C505D2-F4D6-0FA6-EF1B-F60747BB31BC}"/>
              </a:ext>
            </a:extLst>
          </p:cNvPr>
          <p:cNvCxnSpPr>
            <a:cxnSpLocks/>
          </p:cNvCxnSpPr>
          <p:nvPr/>
        </p:nvCxnSpPr>
        <p:spPr>
          <a:xfrm>
            <a:off x="7388962" y="3145402"/>
            <a:ext cx="1776782" cy="15922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0952D2-FA3B-C8CA-94A7-2E6990CE3559}"/>
                  </a:ext>
                </a:extLst>
              </p:cNvPr>
              <p:cNvSpPr txBox="1"/>
              <p:nvPr/>
            </p:nvSpPr>
            <p:spPr>
              <a:xfrm>
                <a:off x="9247221" y="4781286"/>
                <a:ext cx="1633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0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0952D2-FA3B-C8CA-94A7-2E6990CE3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221" y="4781286"/>
                <a:ext cx="163378" cy="307777"/>
              </a:xfrm>
              <a:prstGeom prst="rect">
                <a:avLst/>
              </a:prstGeom>
              <a:blipFill>
                <a:blip r:embed="rId6"/>
                <a:stretch>
                  <a:fillRect l="-29630" r="-29630" b="-5882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B78049-75D6-10B4-4918-61F0296890EF}"/>
                  </a:ext>
                </a:extLst>
              </p:cNvPr>
              <p:cNvSpPr txBox="1"/>
              <p:nvPr/>
            </p:nvSpPr>
            <p:spPr>
              <a:xfrm>
                <a:off x="7082645" y="3071984"/>
                <a:ext cx="206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4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B78049-75D6-10B4-4918-61F029689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645" y="3071984"/>
                <a:ext cx="206275" cy="307777"/>
              </a:xfrm>
              <a:prstGeom prst="rect">
                <a:avLst/>
              </a:prstGeom>
              <a:blipFill>
                <a:blip r:embed="rId7"/>
                <a:stretch>
                  <a:fillRect l="-44118" r="-38235" b="-3400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0282F9-5784-41A4-EFB5-724D928F6312}"/>
              </a:ext>
            </a:extLst>
          </p:cNvPr>
          <p:cNvCxnSpPr>
            <a:cxnSpLocks/>
          </p:cNvCxnSpPr>
          <p:nvPr/>
        </p:nvCxnSpPr>
        <p:spPr>
          <a:xfrm flipV="1">
            <a:off x="7388962" y="3000938"/>
            <a:ext cx="0" cy="1828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D3477CE-4D92-B6A1-CE49-1F360ADFA608}"/>
              </a:ext>
            </a:extLst>
          </p:cNvPr>
          <p:cNvCxnSpPr>
            <a:cxnSpLocks/>
          </p:cNvCxnSpPr>
          <p:nvPr/>
        </p:nvCxnSpPr>
        <p:spPr>
          <a:xfrm>
            <a:off x="7381556" y="4710519"/>
            <a:ext cx="199046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E9ACE76-E613-D143-44E8-A8F9A85D49D3}"/>
                  </a:ext>
                </a:extLst>
              </p:cNvPr>
              <p:cNvSpPr txBox="1"/>
              <p:nvPr/>
            </p:nvSpPr>
            <p:spPr>
              <a:xfrm>
                <a:off x="9841529" y="3074445"/>
                <a:ext cx="206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HK" sz="44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E9ACE76-E613-D143-44E8-A8F9A85D4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529" y="3074445"/>
                <a:ext cx="206275" cy="307777"/>
              </a:xfrm>
              <a:prstGeom prst="rect">
                <a:avLst/>
              </a:prstGeom>
              <a:blipFill>
                <a:blip r:embed="rId8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CE5DBFB-724C-F676-D8D7-44A9052B2B12}"/>
              </a:ext>
            </a:extLst>
          </p:cNvPr>
          <p:cNvCxnSpPr>
            <a:cxnSpLocks/>
          </p:cNvCxnSpPr>
          <p:nvPr/>
        </p:nvCxnSpPr>
        <p:spPr>
          <a:xfrm flipV="1">
            <a:off x="10147846" y="3003399"/>
            <a:ext cx="0" cy="17642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A65BD3F-0CBF-05B9-D496-84C29213A5BF}"/>
              </a:ext>
            </a:extLst>
          </p:cNvPr>
          <p:cNvCxnSpPr>
            <a:cxnSpLocks/>
          </p:cNvCxnSpPr>
          <p:nvPr/>
        </p:nvCxnSpPr>
        <p:spPr>
          <a:xfrm>
            <a:off x="10149662" y="4730878"/>
            <a:ext cx="168442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95C4271-19CF-6674-FBFC-C678B4CAE08C}"/>
                  </a:ext>
                </a:extLst>
              </p:cNvPr>
              <p:cNvSpPr txBox="1"/>
              <p:nvPr/>
            </p:nvSpPr>
            <p:spPr>
              <a:xfrm>
                <a:off x="10787642" y="4786446"/>
                <a:ext cx="12688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000"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en-HK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95C4271-19CF-6674-FBFC-C678B4CA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642" y="4786446"/>
                <a:ext cx="1268809" cy="307777"/>
              </a:xfrm>
              <a:prstGeom prst="rect">
                <a:avLst/>
              </a:prstGeom>
              <a:blipFill>
                <a:blip r:embed="rId9"/>
                <a:stretch>
                  <a:fillRect l="-6731" r="-6731" b="-37255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6556E20-47AB-42B9-288B-FBCDBF437784}"/>
              </a:ext>
            </a:extLst>
          </p:cNvPr>
          <p:cNvCxnSpPr>
            <a:cxnSpLocks/>
          </p:cNvCxnSpPr>
          <p:nvPr/>
        </p:nvCxnSpPr>
        <p:spPr>
          <a:xfrm>
            <a:off x="10147846" y="3937384"/>
            <a:ext cx="1597992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B833226-DF64-EA7E-A793-B0A494D04FEA}"/>
              </a:ext>
            </a:extLst>
          </p:cNvPr>
          <p:cNvCxnSpPr>
            <a:cxnSpLocks/>
          </p:cNvCxnSpPr>
          <p:nvPr/>
        </p:nvCxnSpPr>
        <p:spPr>
          <a:xfrm>
            <a:off x="10147846" y="3442885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BC1E74D-681F-EA56-944A-5D458D80F0A1}"/>
              </a:ext>
            </a:extLst>
          </p:cNvPr>
          <p:cNvCxnSpPr>
            <a:cxnSpLocks/>
          </p:cNvCxnSpPr>
          <p:nvPr/>
        </p:nvCxnSpPr>
        <p:spPr>
          <a:xfrm>
            <a:off x="10155252" y="3607718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6EFD39C-AA16-8339-8FC6-DD796EFBB537}"/>
              </a:ext>
            </a:extLst>
          </p:cNvPr>
          <p:cNvCxnSpPr>
            <a:cxnSpLocks/>
          </p:cNvCxnSpPr>
          <p:nvPr/>
        </p:nvCxnSpPr>
        <p:spPr>
          <a:xfrm>
            <a:off x="10155252" y="3772551"/>
            <a:ext cx="492704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8DE3403-BDE5-D090-E21D-1CB6691D34C3}"/>
              </a:ext>
            </a:extLst>
          </p:cNvPr>
          <p:cNvCxnSpPr>
            <a:cxnSpLocks/>
          </p:cNvCxnSpPr>
          <p:nvPr/>
        </p:nvCxnSpPr>
        <p:spPr>
          <a:xfrm>
            <a:off x="10147846" y="4102217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A4600E8-0114-88CC-D485-AB3E5341C879}"/>
              </a:ext>
            </a:extLst>
          </p:cNvPr>
          <p:cNvCxnSpPr>
            <a:cxnSpLocks/>
          </p:cNvCxnSpPr>
          <p:nvPr/>
        </p:nvCxnSpPr>
        <p:spPr>
          <a:xfrm>
            <a:off x="10147846" y="4267050"/>
            <a:ext cx="500110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18F79FC-9F05-61E0-413F-9D93DA6C323D}"/>
              </a:ext>
            </a:extLst>
          </p:cNvPr>
          <p:cNvCxnSpPr>
            <a:cxnSpLocks/>
          </p:cNvCxnSpPr>
          <p:nvPr/>
        </p:nvCxnSpPr>
        <p:spPr>
          <a:xfrm>
            <a:off x="10147846" y="4431883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18177CD-4A9F-870E-7153-055447DCB376}"/>
              </a:ext>
            </a:extLst>
          </p:cNvPr>
          <p:cNvCxnSpPr>
            <a:cxnSpLocks/>
          </p:cNvCxnSpPr>
          <p:nvPr/>
        </p:nvCxnSpPr>
        <p:spPr>
          <a:xfrm>
            <a:off x="10147846" y="4596713"/>
            <a:ext cx="423108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9A17AE0-9B41-72E5-6ACC-4976BACC6CB8}"/>
              </a:ext>
            </a:extLst>
          </p:cNvPr>
          <p:cNvCxnSpPr>
            <a:cxnSpLocks/>
          </p:cNvCxnSpPr>
          <p:nvPr/>
        </p:nvCxnSpPr>
        <p:spPr>
          <a:xfrm>
            <a:off x="10147846" y="3278052"/>
            <a:ext cx="329075" cy="0"/>
          </a:xfrm>
          <a:prstGeom prst="line">
            <a:avLst/>
          </a:prstGeom>
          <a:ln w="57150">
            <a:solidFill>
              <a:srgbClr val="3835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3005422-B1A4-3ECA-6DEA-71CD2B7BE60B}"/>
              </a:ext>
            </a:extLst>
          </p:cNvPr>
          <p:cNvCxnSpPr/>
          <p:nvPr/>
        </p:nvCxnSpPr>
        <p:spPr>
          <a:xfrm>
            <a:off x="10613796" y="3006390"/>
            <a:ext cx="14811" cy="1810145"/>
          </a:xfrm>
          <a:prstGeom prst="line">
            <a:avLst/>
          </a:prstGeom>
          <a:ln w="19050">
            <a:solidFill>
              <a:srgbClr val="38354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3618440-3EDE-D483-AE17-7BBCADDD562D}"/>
              </a:ext>
            </a:extLst>
          </p:cNvPr>
          <p:cNvSpPr txBox="1"/>
          <p:nvPr/>
        </p:nvSpPr>
        <p:spPr>
          <a:xfrm>
            <a:off x="10049979" y="2577779"/>
            <a:ext cx="120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i="1" dirty="0">
                <a:solidFill>
                  <a:srgbClr val="38354C"/>
                </a:solidFill>
              </a:rPr>
              <a:t>Noise floor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3FBF65-8EC8-9925-032E-FA549A0BBED9}"/>
              </a:ext>
            </a:extLst>
          </p:cNvPr>
          <p:cNvSpPr txBox="1"/>
          <p:nvPr/>
        </p:nvSpPr>
        <p:spPr>
          <a:xfrm>
            <a:off x="6852289" y="5353492"/>
            <a:ext cx="330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1" dirty="0" err="1"/>
              <a:t>Dechirp</a:t>
            </a:r>
            <a:r>
              <a:rPr lang="en-HK" b="1" i="1" dirty="0"/>
              <a:t>-based Signal detection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65AD25-DF66-7A42-6D88-186D3C411E10}"/>
              </a:ext>
            </a:extLst>
          </p:cNvPr>
          <p:cNvCxnSpPr>
            <a:cxnSpLocks/>
          </p:cNvCxnSpPr>
          <p:nvPr/>
        </p:nvCxnSpPr>
        <p:spPr>
          <a:xfrm>
            <a:off x="10155252" y="3937384"/>
            <a:ext cx="492704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01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2337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A02337"/>
      </a:accent6>
      <a:hlink>
        <a:srgbClr val="0563C1"/>
      </a:hlink>
      <a:folHlink>
        <a:srgbClr val="D3DAB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Office PowerPoint</Application>
  <PresentationFormat>Widescreen</PresentationFormat>
  <Paragraphs>196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AquaHelper: Underwater SOS Transmission and Detection in Swimming Pools</vt:lpstr>
      <vt:lpstr>Drowning Incidents are a Pressing Public Safety Concern</vt:lpstr>
      <vt:lpstr>What We Imagine about Drowning</vt:lpstr>
      <vt:lpstr>In Reality…</vt:lpstr>
      <vt:lpstr>Existing Vision-based Drowning Monitoring Systems</vt:lpstr>
      <vt:lpstr>Find a Method…</vt:lpstr>
      <vt:lpstr>AquaHelper: SOS Transmission with Wearable Devices</vt:lpstr>
      <vt:lpstr>Challenges: SOS Detection in Low SNR!</vt:lpstr>
      <vt:lpstr>SOS Transmission: Acoustic Chirp Signals</vt:lpstr>
      <vt:lpstr>SOS Detection: Multiple Window Aggregation</vt:lpstr>
      <vt:lpstr>SOS Detection: High-order Chirp Incorporation</vt:lpstr>
      <vt:lpstr>SOS Detection: Multiple Receiver Combination</vt:lpstr>
      <vt:lpstr>SOS Alerting and Visualization</vt:lpstr>
      <vt:lpstr>Receivers Calibration</vt:lpstr>
      <vt:lpstr>Experiment</vt:lpstr>
      <vt:lpstr>Experiment</vt:lpstr>
      <vt:lpstr>Evaluation</vt:lpstr>
      <vt:lpstr>Conclusion and Takeaway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2023-07-17T07:06:22Z</dcterms:created>
  <dcterms:modified xsi:type="dcterms:W3CDTF">2023-12-04T10:35:23Z</dcterms:modified>
</cp:coreProperties>
</file>