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83" r:id="rId2"/>
    <p:sldId id="3523" r:id="rId3"/>
    <p:sldId id="286" r:id="rId4"/>
    <p:sldId id="3522" r:id="rId5"/>
    <p:sldId id="3526" r:id="rId6"/>
    <p:sldId id="352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1" autoAdjust="0"/>
    <p:restoredTop sz="94660"/>
  </p:normalViewPr>
  <p:slideViewPr>
    <p:cSldViewPr snapToGrid="0" showGuides="1">
      <p:cViewPr varScale="1">
        <p:scale>
          <a:sx n="191" d="100"/>
          <a:sy n="191" d="100"/>
        </p:scale>
        <p:origin x="139" y="2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1D3D90-39B8-45BC-8712-38C7820A62D9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28598-50C1-43FB-A349-88573EF811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17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Was anyone surprised by the result?</a:t>
            </a:r>
          </a:p>
          <a:p>
            <a:endParaRPr lang="en-US"/>
          </a:p>
          <a:p>
            <a:pPr marL="228600" indent="-228600">
              <a:buAutoNum type="arabicPeriod"/>
            </a:pPr>
            <a:r>
              <a:rPr lang="en-US"/>
              <a:t>We can see why we got the result we did by looking in </a:t>
            </a:r>
            <a:r>
              <a:rPr lang="en-US" err="1">
                <a:latin typeface="Consolas" panose="020B0609020204030204" pitchFamily="49" charset="0"/>
              </a:rPr>
              <a:t>gdb</a:t>
            </a:r>
            <a:r>
              <a:rPr lang="en-US"/>
              <a:t>: the capability passed to the </a:t>
            </a:r>
            <a:r>
              <a:rPr lang="en-US" err="1">
                <a:latin typeface="Consolas" panose="020B0609020204030204" pitchFamily="49" charset="0"/>
              </a:rPr>
              <a:t>fill_buf</a:t>
            </a:r>
            <a:r>
              <a:rPr lang="en-US"/>
              <a:t> function has bounds of the entire </a:t>
            </a:r>
            <a:r>
              <a:rPr lang="en-US">
                <a:latin typeface="Consolas" panose="020B0609020204030204" pitchFamily="49" charset="0"/>
              </a:rPr>
              <a:t>b</a:t>
            </a:r>
            <a:r>
              <a:rPr lang="en-US"/>
              <a:t> structure!</a:t>
            </a:r>
          </a:p>
          <a:p>
            <a:pPr marL="228600" indent="-228600">
              <a:buAutoNum type="arabicPeriod"/>
            </a:pPr>
            <a:endParaRPr lang="en-US"/>
          </a:p>
          <a:p>
            <a:pPr marL="228600" indent="-228600">
              <a:buAutoNum type="arabicPeriod"/>
            </a:pPr>
            <a:r>
              <a:rPr lang="en-US"/>
              <a:t>When we ask our compiler to bound capabilities to </a:t>
            </a:r>
            <a:r>
              <a:rPr lang="en-US" err="1"/>
              <a:t>subobjects</a:t>
            </a:r>
            <a:r>
              <a:rPr lang="en-US"/>
              <a:t>, we get perhaps the more expected result.</a:t>
            </a:r>
          </a:p>
          <a:p>
            <a:pPr marL="228600" indent="-228600">
              <a:buAutoNum type="arabicPeriod"/>
            </a:pPr>
            <a:endParaRPr lang="en-US"/>
          </a:p>
          <a:p>
            <a:pPr marL="228600" indent="-228600">
              <a:buAutoNum type="arabicPeriod"/>
            </a:pPr>
            <a:r>
              <a:rPr lang="en-US"/>
              <a:t>When we run that in </a:t>
            </a:r>
            <a:r>
              <a:rPr lang="en-US" err="1">
                <a:latin typeface="Consolas" panose="020B0609020204030204" pitchFamily="49" charset="0"/>
              </a:rPr>
              <a:t>gdb</a:t>
            </a:r>
            <a:r>
              <a:rPr lang="en-US"/>
              <a:t>, we can see that the capability passed in is bounded to just the </a:t>
            </a:r>
            <a:r>
              <a:rPr lang="en-US" sz="1200">
                <a:latin typeface="Consolas" panose="020B0609020204030204" pitchFamily="49" charset="0"/>
              </a:rPr>
              <a:t>buffer</a:t>
            </a:r>
            <a:r>
              <a:rPr lang="en-US"/>
              <a:t> sub-object within the larger </a:t>
            </a:r>
            <a:r>
              <a:rPr lang="en-US">
                <a:latin typeface="Consolas" panose="020B0609020204030204" pitchFamily="49" charset="0"/>
              </a:rPr>
              <a:t>b</a:t>
            </a:r>
            <a:r>
              <a:rPr lang="en-US"/>
              <a:t> structure.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AD4321-7820-4D11-A4C1-AEAF0C7E3CF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690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628CE-9ED3-4888-9ED2-06143E5E43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4773A7-B2AB-4E68-9EA5-14BB09791F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6AB9F-340E-4F40-B119-E54927F07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9B3C-972C-487E-A0E4-B32043ECDB79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7943D-803F-4676-B4A0-11CCF5F84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8AEED3-5D87-45CA-8599-6A9FE9819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CB415-0E09-41AF-836A-BC54841C7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839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84A43-AE3C-442C-9D87-778A643CD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6CD87F-14CF-4D28-9762-B3E2ECDE92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847D7-AF60-461C-997F-68AD2C608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9B3C-972C-487E-A0E4-B32043ECDB79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5C26B-2EF9-4341-ABA9-A11632D0D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72D89-8818-42A4-AAE0-6D5947624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CB415-0E09-41AF-836A-BC54841C7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40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1DB969-990C-4438-8073-F095C18D1F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EA201D-E9A8-4F03-AC95-5FEF057C29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6D26DE-5E03-4FB2-8D80-9325EAF8A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9B3C-972C-487E-A0E4-B32043ECDB79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D4727-3DF4-45DC-BA5E-A566DA146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405C6-5354-43A7-9636-3007D80DF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CB415-0E09-41AF-836A-BC54841C7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654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C78D1-1C8C-4D04-AD21-2DBDDCE39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C91FF-C516-4F27-865E-D28CBE937C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B65C0-6C12-497B-B3EB-ED71887CE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9B3C-972C-487E-A0E4-B32043ECDB79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1036D-9173-412A-9A36-86FA9BE47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52BE4-157C-4A22-A93B-2D244DEBD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CB415-0E09-41AF-836A-BC54841C7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967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C6ACF-BF71-43FE-AABE-60A7CE57A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47271-6379-44A3-9D35-C208A0E9C1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E5DDCA-0F46-4E99-9313-819AFD69C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9B3C-972C-487E-A0E4-B32043ECDB79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FC87DD-7443-4357-A242-59F925FF1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F47827-C9FB-4358-A264-B408703E6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CB415-0E09-41AF-836A-BC54841C7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730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BBF05-D5BB-4838-93A6-8161B8E75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3A457-76D1-4193-BBD8-62E55FAC07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B42A0E-4504-4D90-BBEA-31CE0E6452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7C49-AD3D-4578-8B1A-CDACE36E7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9B3C-972C-487E-A0E4-B32043ECDB79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0611EA-DD44-4711-8864-7A57118E3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B2DA9-83D4-4906-8E30-E6BBAFFCC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CB415-0E09-41AF-836A-BC54841C7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355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A8CE4-2812-4236-BAF8-EAB68E865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DDDA19-C74F-4F10-A4F0-EAB709AAD5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BB69E4-2232-47BA-AEB6-5B325CBA5B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E0EFAC-5D0A-4723-B49D-74E3403F77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273759-33DF-4C2E-9DCA-D7DBDBDFC1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8B7423-1463-4794-9BE6-643A99416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9B3C-972C-487E-A0E4-B32043ECDB79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A777BF-8F11-4B47-B11F-3F6EC0873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4C1ADD-252F-4A96-AC2D-BD3006B4E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CB415-0E09-41AF-836A-BC54841C7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266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74C82-9E29-490B-83C0-0FDCA833C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69945E-7E75-422B-A35E-8CF1EF5E6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9B3C-972C-487E-A0E4-B32043ECDB79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E739C5-00C6-44AF-B146-3AF2D2378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6276EE-DBDA-4A6C-8782-2FCF42957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CB415-0E09-41AF-836A-BC54841C7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557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9C3A5A-4883-4F27-B3B7-C60E5A880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9B3C-972C-487E-A0E4-B32043ECDB79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307BA2-0054-4D36-8798-45BC8F1EA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AAA4D1-E613-4557-A962-BFE84A077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CB415-0E09-41AF-836A-BC54841C7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369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FCCF5-00B4-4035-A492-EAD103F0F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D2197-08EA-459C-B824-D0EC47060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DEC25C-5A1A-48F3-B9ED-521F8E2080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C3CEEB-705C-4831-B7F7-25E3236B3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9B3C-972C-487E-A0E4-B32043ECDB79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6A671F-99F9-44A1-83DC-70B2D2827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B639AA-3ACA-4660-8EC6-162CE0EFB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CB415-0E09-41AF-836A-BC54841C7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14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B5662-EBB8-4ECF-A9D5-14C06070D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929ABB-157A-4F20-9F0C-F32E35F1C9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80F680-3191-479B-80C4-C055AD8468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33B615-244A-49A0-9414-A628F6DF6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19B3C-972C-487E-A0E4-B32043ECDB79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FD3BE0-4AC8-4D78-89E4-8360E10D7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40B06C-AD4F-4CC3-919F-D7C3F0C6B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CB415-0E09-41AF-836A-BC54841C7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636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34C346-C2E6-41F0-A950-7DF4C6D90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F6F3CF-49FE-4A71-84EE-D40E5C7EA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679809-8D39-40EF-AFBC-D62F29D123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19B3C-972C-487E-A0E4-B32043ECDB79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612DB-DFB1-451C-A4CD-4194A13AB4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28FA8B-5375-43EE-9C7B-F3EF48460A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CB415-0E09-41AF-836A-BC54841C7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672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AC2C7-0546-4ABA-8356-DA07BAC25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Exercise: Explore Sub-Object Bounds</a:t>
            </a:r>
            <a:br>
              <a:rPr lang="en-US"/>
            </a:br>
            <a:r>
              <a:rPr lang="en-US" sz="3200"/>
              <a:t>Introduction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BC548-0C1D-4363-8B89-47C7C8D9E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CHERI C defaults to bounding to “allocations” or “objects”</a:t>
            </a:r>
          </a:p>
          <a:p>
            <a:pPr lvl="1"/>
            <a:r>
              <a:rPr lang="en-US" dirty="0"/>
              <a:t>Pointers into arrays and structures </a:t>
            </a:r>
            <a:r>
              <a:rPr lang="en-US" i="1" dirty="0"/>
              <a:t>inherit</a:t>
            </a:r>
            <a:r>
              <a:rPr lang="en-US" dirty="0"/>
              <a:t> bounds from container</a:t>
            </a:r>
          </a:p>
          <a:p>
            <a:pPr lvl="1"/>
            <a:endParaRPr lang="en-US" dirty="0"/>
          </a:p>
          <a:p>
            <a:r>
              <a:rPr lang="en-US" dirty="0"/>
              <a:t>“Sub-object” overflows not stopped by default</a:t>
            </a:r>
          </a:p>
          <a:p>
            <a:r>
              <a:rPr lang="en-US" dirty="0"/>
              <a:t>Compilation flags for sub-object bounds hardening</a:t>
            </a:r>
          </a:p>
          <a:p>
            <a:pPr marL="457200" lvl="1" indent="0">
              <a:buNone/>
            </a:pPr>
            <a:r>
              <a:rPr lang="en-US" dirty="0"/>
              <a:t>(And directives for fine-tuning in source in 2</a:t>
            </a:r>
            <a:r>
              <a:rPr lang="en-US" baseline="30000" dirty="0"/>
              <a:t>nd</a:t>
            </a:r>
            <a:r>
              <a:rPr lang="en-US" dirty="0"/>
              <a:t> part of exercise; “extra credit”)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📖Explore </a:t>
            </a:r>
            <a:r>
              <a:rPr lang="en-US" dirty="0" err="1"/>
              <a:t>Subobject</a:t>
            </a:r>
            <a:r>
              <a:rPr lang="en-US" dirty="0"/>
              <a:t> Bounds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9D832B-7FEF-43B6-83D4-549CC8B7D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C1C73-9708-47CD-B181-4C0BE5191C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694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A818CDB-0AF3-47DA-8E3C-45EF60F04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Exercise: Explore Sub-Object Bounds</a:t>
            </a:r>
            <a:br>
              <a:rPr lang="en-US"/>
            </a:br>
            <a:r>
              <a:rPr lang="en-US" sz="3200"/>
              <a:t>Introduction: Structure Layout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D8BA4-9484-43DF-ACF3-E65123DC228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Structure representation in memory: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Fill loop risks buffer overflow</a:t>
            </a:r>
            <a:endParaRPr lang="en-US" sz="2400" dirty="0">
              <a:latin typeface="Consolas" panose="020B0609020204030204" pitchFamily="49" charset="0"/>
            </a:endParaRPr>
          </a:p>
          <a:p>
            <a:r>
              <a:rPr lang="en-US" sz="2400" dirty="0"/>
              <a:t>C rules this, too, </a:t>
            </a:r>
            <a:r>
              <a:rPr lang="en-US" sz="2400" i="1" dirty="0"/>
              <a:t>undefined behavior</a:t>
            </a:r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r>
              <a:rPr lang="en-US" sz="2400"/>
              <a:t>📖👩‍💻!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7586B1C-6375-4A3C-86CD-3E66C72381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595713"/>
            <a:ext cx="6019800" cy="358125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onsolas" panose="020B0609020204030204" pitchFamily="49" charset="0"/>
              </a:rPr>
              <a:t>struct </a:t>
            </a:r>
            <a:r>
              <a:rPr lang="en-US" sz="1400" err="1">
                <a:latin typeface="Consolas" panose="020B0609020204030204" pitchFamily="49" charset="0"/>
              </a:rPr>
              <a:t>buf</a:t>
            </a:r>
            <a:r>
              <a:rPr lang="en-US" sz="1400">
                <a:latin typeface="Consolas" panose="020B0609020204030204" pitchFamily="49" charset="0"/>
              </a:rPr>
              <a:t>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onsolas" panose="020B0609020204030204" pitchFamily="49" charset="0"/>
              </a:rPr>
              <a:t>    char buffer[128];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onsolas" panose="020B0609020204030204" pitchFamily="49" charset="0"/>
              </a:rPr>
              <a:t>    int </a:t>
            </a:r>
            <a:r>
              <a:rPr lang="en-US" sz="1400" err="1">
                <a:latin typeface="Consolas" panose="020B0609020204030204" pitchFamily="49" charset="0"/>
              </a:rPr>
              <a:t>i</a:t>
            </a:r>
            <a:r>
              <a:rPr lang="en-US" sz="1400">
                <a:latin typeface="Consolas" panose="020B060902020403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onsolas" panose="020B0609020204030204" pitchFamily="49" charset="0"/>
              </a:rPr>
              <a:t>} b;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#pragma weak </a:t>
            </a:r>
            <a:r>
              <a:rPr lang="en-US" sz="140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fill_buf</a:t>
            </a:r>
            <a:endParaRPr lang="en-US" sz="140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onsolas" panose="020B0609020204030204" pitchFamily="49" charset="0"/>
              </a:rPr>
              <a:t>void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err="1">
                <a:latin typeface="Consolas" panose="020B0609020204030204" pitchFamily="49" charset="0"/>
              </a:rPr>
              <a:t>fill_buf</a:t>
            </a:r>
            <a:r>
              <a:rPr lang="en-US" sz="1400">
                <a:latin typeface="Consolas" panose="020B0609020204030204" pitchFamily="49" charset="0"/>
              </a:rPr>
              <a:t>(char *</a:t>
            </a:r>
            <a:r>
              <a:rPr lang="en-US" sz="1400" err="1">
                <a:latin typeface="Consolas" panose="020B0609020204030204" pitchFamily="49" charset="0"/>
              </a:rPr>
              <a:t>buf</a:t>
            </a:r>
            <a:r>
              <a:rPr lang="en-US" sz="1400">
                <a:latin typeface="Consolas" panose="020B0609020204030204" pitchFamily="49" charset="0"/>
              </a:rPr>
              <a:t>, </a:t>
            </a:r>
            <a:r>
              <a:rPr lang="en-US" sz="1400" err="1">
                <a:latin typeface="Consolas" panose="020B0609020204030204" pitchFamily="49" charset="0"/>
              </a:rPr>
              <a:t>size_t</a:t>
            </a:r>
            <a:r>
              <a:rPr lang="en-US" sz="1400">
                <a:latin typeface="Consolas" panose="020B0609020204030204" pitchFamily="49" charset="0"/>
              </a:rPr>
              <a:t> </a:t>
            </a:r>
            <a:r>
              <a:rPr lang="en-US" sz="1400" err="1">
                <a:latin typeface="Consolas" panose="020B0609020204030204" pitchFamily="49" charset="0"/>
              </a:rPr>
              <a:t>len</a:t>
            </a:r>
            <a:r>
              <a:rPr lang="en-US" sz="1400">
                <a:latin typeface="Consolas" panose="020B0609020204030204" pitchFamily="49" charset="0"/>
              </a:rPr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onsolas" panose="020B0609020204030204" pitchFamily="49" charset="0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onsolas" panose="020B0609020204030204" pitchFamily="49" charset="0"/>
              </a:rPr>
              <a:t>    for (</a:t>
            </a:r>
            <a:r>
              <a:rPr lang="en-US" sz="1400" err="1">
                <a:latin typeface="Consolas" panose="020B0609020204030204" pitchFamily="49" charset="0"/>
              </a:rPr>
              <a:t>size_t</a:t>
            </a:r>
            <a:r>
              <a:rPr lang="en-US" sz="1400">
                <a:latin typeface="Consolas" panose="020B0609020204030204" pitchFamily="49" charset="0"/>
              </a:rPr>
              <a:t> </a:t>
            </a:r>
            <a:r>
              <a:rPr lang="en-US" sz="1400" err="1">
                <a:latin typeface="Consolas" panose="020B0609020204030204" pitchFamily="49" charset="0"/>
              </a:rPr>
              <a:t>i</a:t>
            </a:r>
            <a:r>
              <a:rPr lang="en-US" sz="1400">
                <a:latin typeface="Consolas" panose="020B0609020204030204" pitchFamily="49" charset="0"/>
              </a:rPr>
              <a:t> = 0; </a:t>
            </a:r>
            <a:r>
              <a:rPr lang="en-US" sz="1400" err="1">
                <a:latin typeface="Consolas" panose="020B0609020204030204" pitchFamily="49" charset="0"/>
              </a:rPr>
              <a:t>i</a:t>
            </a:r>
            <a:r>
              <a:rPr lang="en-US" sz="1400">
                <a:latin typeface="Consolas" panose="020B0609020204030204" pitchFamily="49" charset="0"/>
              </a:rPr>
              <a:t> &lt;= </a:t>
            </a:r>
            <a:r>
              <a:rPr lang="en-US" sz="1400" err="1">
                <a:latin typeface="Consolas" panose="020B0609020204030204" pitchFamily="49" charset="0"/>
              </a:rPr>
              <a:t>len</a:t>
            </a:r>
            <a:r>
              <a:rPr lang="en-US" sz="1400">
                <a:latin typeface="Consolas" panose="020B0609020204030204" pitchFamily="49" charset="0"/>
              </a:rPr>
              <a:t>; </a:t>
            </a:r>
            <a:r>
              <a:rPr lang="en-US" sz="1400" err="1">
                <a:latin typeface="Consolas" panose="020B0609020204030204" pitchFamily="49" charset="0"/>
              </a:rPr>
              <a:t>i</a:t>
            </a:r>
            <a:r>
              <a:rPr lang="en-US" sz="1400">
                <a:latin typeface="Consolas" panose="020B0609020204030204" pitchFamily="49" charset="0"/>
              </a:rPr>
              <a:t>++)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onsolas" panose="020B0609020204030204" pitchFamily="49" charset="0"/>
              </a:rPr>
              <a:t>        </a:t>
            </a:r>
            <a:r>
              <a:rPr lang="en-US" sz="1400" err="1">
                <a:latin typeface="Consolas" panose="020B0609020204030204" pitchFamily="49" charset="0"/>
              </a:rPr>
              <a:t>buf</a:t>
            </a:r>
            <a:r>
              <a:rPr lang="en-US" sz="1400">
                <a:latin typeface="Consolas" panose="020B0609020204030204" pitchFamily="49" charset="0"/>
              </a:rPr>
              <a:t>[</a:t>
            </a:r>
            <a:r>
              <a:rPr lang="en-US" sz="1400" err="1">
                <a:latin typeface="Consolas" panose="020B0609020204030204" pitchFamily="49" charset="0"/>
              </a:rPr>
              <a:t>i</a:t>
            </a:r>
            <a:r>
              <a:rPr lang="en-US" sz="1400">
                <a:latin typeface="Consolas" panose="020B0609020204030204" pitchFamily="49" charset="0"/>
              </a:rPr>
              <a:t>] = 'b';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513336-CBB6-49C4-B22D-7950C8B11314}"/>
              </a:ext>
            </a:extLst>
          </p:cNvPr>
          <p:cNvSpPr/>
          <p:nvPr/>
        </p:nvSpPr>
        <p:spPr>
          <a:xfrm>
            <a:off x="1477972" y="2256499"/>
            <a:ext cx="1280612" cy="3392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Consolas" panose="020B0609020204030204" pitchFamily="49" charset="0"/>
              </a:rPr>
              <a:t>Buffer[126]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0645CAF-0E2F-4369-A0E8-27A9CFA1B5A0}"/>
              </a:ext>
            </a:extLst>
          </p:cNvPr>
          <p:cNvSpPr/>
          <p:nvPr/>
        </p:nvSpPr>
        <p:spPr>
          <a:xfrm>
            <a:off x="2758584" y="2256499"/>
            <a:ext cx="1280612" cy="3392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Consolas" panose="020B0609020204030204" pitchFamily="49" charset="0"/>
              </a:rPr>
              <a:t>Buffer[127]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302728-A7C8-4828-9ED2-20B5BD099633}"/>
              </a:ext>
            </a:extLst>
          </p:cNvPr>
          <p:cNvSpPr/>
          <p:nvPr/>
        </p:nvSpPr>
        <p:spPr>
          <a:xfrm>
            <a:off x="4039197" y="2256501"/>
            <a:ext cx="1482888" cy="3392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err="1">
                <a:latin typeface="Consolas" panose="020B0609020204030204" pitchFamily="49" charset="0"/>
              </a:rPr>
              <a:t>i</a:t>
            </a:r>
            <a:endParaRPr lang="en-US" sz="1400">
              <a:latin typeface="Consolas" panose="020B0609020204030204" pitchFamily="49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1AAD2AD-FC05-4885-ABAE-9CD64A5B8474}"/>
              </a:ext>
            </a:extLst>
          </p:cNvPr>
          <p:cNvSpPr txBox="1"/>
          <p:nvPr/>
        </p:nvSpPr>
        <p:spPr>
          <a:xfrm>
            <a:off x="1071633" y="222638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/>
              <a:t>…</a:t>
            </a:r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5D2F2C4-C118-46B5-9406-FE3EC087A66D}"/>
              </a:ext>
            </a:extLst>
          </p:cNvPr>
          <p:cNvSpPr txBox="1"/>
          <p:nvPr/>
        </p:nvSpPr>
        <p:spPr>
          <a:xfrm>
            <a:off x="5522084" y="2226382"/>
            <a:ext cx="523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/>
              <a:t>…</a:t>
            </a:r>
            <a:endParaRPr lang="en-US"/>
          </a:p>
        </p:txBody>
      </p: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CFE992C6-B6C6-4F62-BDD5-BA79DA80C226}"/>
              </a:ext>
            </a:extLst>
          </p:cNvPr>
          <p:cNvCxnSpPr>
            <a:cxnSpLocks/>
          </p:cNvCxnSpPr>
          <p:nvPr/>
        </p:nvCxnSpPr>
        <p:spPr>
          <a:xfrm>
            <a:off x="4831080" y="3429000"/>
            <a:ext cx="1767839" cy="117347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3B1F8E44-0683-43DE-AC57-D001DE72D3C5}"/>
              </a:ext>
            </a:extLst>
          </p:cNvPr>
          <p:cNvCxnSpPr>
            <a:cxnSpLocks/>
            <a:stCxn id="4" idx="2"/>
          </p:cNvCxnSpPr>
          <p:nvPr/>
        </p:nvCxnSpPr>
        <p:spPr>
          <a:xfrm rot="16200000" flipH="1">
            <a:off x="4829810" y="1309205"/>
            <a:ext cx="431964" cy="3004985"/>
          </a:xfrm>
          <a:prstGeom prst="bentConnector2">
            <a:avLst/>
          </a:prstGeom>
          <a:ln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6491F7B3-1CDE-4D1E-91C8-5C4ACD952774}"/>
              </a:ext>
            </a:extLst>
          </p:cNvPr>
          <p:cNvSpPr/>
          <p:nvPr/>
        </p:nvSpPr>
        <p:spPr>
          <a:xfrm>
            <a:off x="1066800" y="2256503"/>
            <a:ext cx="4953000" cy="3392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03552821-0877-4F22-839A-5FBE22B03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C1C73-9708-47CD-B181-4C0BE5191C1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034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AC2C7-0546-4ABA-8356-DA07BAC25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Exercise: Sub-object Overflow</a:t>
            </a:r>
            <a:br>
              <a:rPr lang="en-US"/>
            </a:br>
            <a:r>
              <a:rPr lang="en-US" sz="3200"/>
              <a:t>Part 1 Discussion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23EA3BF-EF3A-4F08-B75F-205FA788E5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RISC-V Baseline and CHERI!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C4B638E-26E0-4F48-964A-E66D92A7BE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9239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err="1">
                <a:latin typeface="Consolas" panose="020B0609020204030204" pitchFamily="49" charset="0"/>
              </a:rPr>
              <a:t>b.i</a:t>
            </a:r>
            <a:r>
              <a:rPr lang="en-US" sz="2000">
                <a:latin typeface="Consolas" panose="020B0609020204030204" pitchFamily="49" charset="0"/>
              </a:rPr>
              <a:t> = c</a:t>
            </a:r>
          </a:p>
          <a:p>
            <a:pPr marL="0" indent="0">
              <a:buNone/>
            </a:pPr>
            <a:r>
              <a:rPr lang="en-US" sz="2000" err="1">
                <a:solidFill>
                  <a:schemeClr val="accent2"/>
                </a:solidFill>
                <a:latin typeface="Consolas" panose="020B0609020204030204" pitchFamily="49" charset="0"/>
              </a:rPr>
              <a:t>b.i</a:t>
            </a:r>
            <a:r>
              <a:rPr lang="en-US" sz="2000">
                <a:solidFill>
                  <a:schemeClr val="accent2"/>
                </a:solidFill>
                <a:latin typeface="Consolas" panose="020B0609020204030204" pitchFamily="49" charset="0"/>
              </a:rPr>
              <a:t> = b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A3A47D4-47EA-4ABE-9BCC-54B280521D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CHERI with Sub-object Hardening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A3E1533-B0DE-486A-BAD7-614CDAFB02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9239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err="1">
                <a:latin typeface="Consolas" panose="020B0609020204030204" pitchFamily="49" charset="0"/>
              </a:rPr>
              <a:t>b.i</a:t>
            </a:r>
            <a:r>
              <a:rPr lang="en-US" sz="2000">
                <a:latin typeface="Consolas" panose="020B0609020204030204" pitchFamily="49" charset="0"/>
              </a:rPr>
              <a:t> = c</a:t>
            </a:r>
          </a:p>
          <a:p>
            <a:pPr marL="0" indent="0">
              <a:buNone/>
            </a:pPr>
            <a:r>
              <a:rPr lang="en-US" sz="2000">
                <a:solidFill>
                  <a:schemeClr val="accent1"/>
                </a:solidFill>
                <a:latin typeface="Consolas" panose="020B0609020204030204" pitchFamily="49" charset="0"/>
              </a:rPr>
              <a:t>In-address space security exception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CA838896-E2F3-404D-B03A-E780A1FDE1E1}"/>
              </a:ext>
            </a:extLst>
          </p:cNvPr>
          <p:cNvSpPr txBox="1">
            <a:spLocks/>
          </p:cNvSpPr>
          <p:nvPr/>
        </p:nvSpPr>
        <p:spPr>
          <a:xfrm>
            <a:off x="839789" y="3429000"/>
            <a:ext cx="5256211" cy="1376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16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Breakpoint 1,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16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it-IT" sz="1600">
                <a:latin typeface="Consolas" panose="020B0609020204030204" pitchFamily="49" charset="0"/>
              </a:rPr>
              <a:t>fill_buf</a:t>
            </a:r>
            <a:r>
              <a:rPr lang="it-IT" sz="16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(buf=0x103e50 &lt;b&gt;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16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 [rwRW,</a:t>
            </a:r>
            <a:r>
              <a:rPr lang="it-IT" sz="1600">
                <a:latin typeface="Consolas" panose="020B0609020204030204" pitchFamily="49" charset="0"/>
              </a:rPr>
              <a:t>0x103e50-0x103</a:t>
            </a:r>
            <a:r>
              <a:rPr lang="it-IT" sz="1600">
                <a:solidFill>
                  <a:schemeClr val="accent2"/>
                </a:solidFill>
                <a:latin typeface="Consolas" panose="020B0609020204030204" pitchFamily="49" charset="0"/>
              </a:rPr>
              <a:t>ed4</a:t>
            </a:r>
            <a:r>
              <a:rPr lang="it-IT" sz="16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] "",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16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len=128)</a:t>
            </a:r>
            <a:endParaRPr lang="en-US" sz="160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4363148B-4EFC-42F3-A866-22345AB433B7}"/>
              </a:ext>
            </a:extLst>
          </p:cNvPr>
          <p:cNvSpPr txBox="1">
            <a:spLocks/>
          </p:cNvSpPr>
          <p:nvPr/>
        </p:nvSpPr>
        <p:spPr>
          <a:xfrm>
            <a:off x="6096000" y="3429000"/>
            <a:ext cx="5256211" cy="1376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16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Breakpoint 1,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16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it-IT" sz="1600">
                <a:latin typeface="Consolas" panose="020B0609020204030204" pitchFamily="49" charset="0"/>
              </a:rPr>
              <a:t>fill_buf</a:t>
            </a:r>
            <a:r>
              <a:rPr lang="it-IT" sz="16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(buf=0x103e50 &lt;b&gt;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16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 [rwRW,</a:t>
            </a:r>
            <a:r>
              <a:rPr lang="it-IT" sz="1600">
                <a:latin typeface="Consolas" panose="020B0609020204030204" pitchFamily="49" charset="0"/>
              </a:rPr>
              <a:t>0x103e50-0x103</a:t>
            </a:r>
            <a:r>
              <a:rPr lang="it-IT" sz="1600">
                <a:solidFill>
                  <a:schemeClr val="accent1"/>
                </a:solidFill>
                <a:latin typeface="Consolas" panose="020B0609020204030204" pitchFamily="49" charset="0"/>
              </a:rPr>
              <a:t>ed0</a:t>
            </a:r>
            <a:r>
              <a:rPr lang="it-IT" sz="16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] "",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160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</a:rPr>
              <a:t> len=128)</a:t>
            </a:r>
          </a:p>
        </p:txBody>
      </p:sp>
      <p:sp>
        <p:nvSpPr>
          <p:cNvPr id="13" name="Callout: Bent Line 12">
            <a:extLst>
              <a:ext uri="{FF2B5EF4-FFF2-40B4-BE49-F238E27FC236}">
                <a16:creationId xmlns:a16="http://schemas.microsoft.com/office/drawing/2014/main" id="{E89C570F-EF40-47FC-AC8F-3D7EC0159E96}"/>
              </a:ext>
            </a:extLst>
          </p:cNvPr>
          <p:cNvSpPr/>
          <p:nvPr/>
        </p:nvSpPr>
        <p:spPr>
          <a:xfrm>
            <a:off x="9570720" y="4978400"/>
            <a:ext cx="2189480" cy="711517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80271"/>
              <a:gd name="adj6" fmla="val -3715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Capability length: </a:t>
            </a:r>
            <a:r>
              <a:rPr lang="en-US">
                <a:solidFill>
                  <a:schemeClr val="accent1"/>
                </a:solidFill>
              </a:rPr>
              <a:t>128</a:t>
            </a:r>
            <a:r>
              <a:rPr lang="en-US">
                <a:solidFill>
                  <a:schemeClr val="tx1"/>
                </a:solidFill>
              </a:rPr>
              <a:t> bytes</a:t>
            </a:r>
          </a:p>
        </p:txBody>
      </p:sp>
      <p:sp>
        <p:nvSpPr>
          <p:cNvPr id="15" name="Callout: Bent Line 14">
            <a:extLst>
              <a:ext uri="{FF2B5EF4-FFF2-40B4-BE49-F238E27FC236}">
                <a16:creationId xmlns:a16="http://schemas.microsoft.com/office/drawing/2014/main" id="{B776C2FF-421D-4E78-B96C-F5AE3FA3E7D4}"/>
              </a:ext>
            </a:extLst>
          </p:cNvPr>
          <p:cNvSpPr/>
          <p:nvPr/>
        </p:nvSpPr>
        <p:spPr>
          <a:xfrm>
            <a:off x="4343400" y="4978400"/>
            <a:ext cx="2189480" cy="711517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80271"/>
              <a:gd name="adj6" fmla="val -37154"/>
            </a:avLst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Capability length: </a:t>
            </a:r>
            <a:r>
              <a:rPr lang="en-US">
                <a:solidFill>
                  <a:schemeClr val="accent2"/>
                </a:solidFill>
              </a:rPr>
              <a:t>132</a:t>
            </a:r>
            <a:r>
              <a:rPr lang="en-US">
                <a:solidFill>
                  <a:schemeClr val="tx1"/>
                </a:solidFill>
              </a:rPr>
              <a:t> bytes!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80EE5C18-D5F7-41C1-87CB-4639E1171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C1C73-9708-47CD-B181-4C0BE5191C1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706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uiExpand="1" build="p"/>
      <p:bldP spid="10" grpId="0"/>
      <p:bldP spid="12" grpId="0"/>
      <p:bldP spid="13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AC2C7-0546-4ABA-8356-DA07BAC25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Exercise: Sub-object Overflow</a:t>
            </a:r>
            <a:br>
              <a:rPr lang="en-US"/>
            </a:br>
            <a:r>
              <a:rPr lang="en-US" sz="3200"/>
              <a:t>Part 2 Discussion: Why isn’t this the default?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BC548-0C1D-4363-8B89-47C7C8D9E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/>
              <a:t>C spec defines </a:t>
            </a:r>
            <a:r>
              <a:rPr lang="en-US" err="1">
                <a:latin typeface="Consolas" panose="020B0609020204030204" pitchFamily="49" charset="0"/>
              </a:rPr>
              <a:t>offsetof</a:t>
            </a:r>
            <a:r>
              <a:rPr lang="en-US">
                <a:latin typeface="Consolas" panose="020B0609020204030204" pitchFamily="49" charset="0"/>
              </a:rPr>
              <a:t>()</a:t>
            </a:r>
            <a:r>
              <a:rPr lang="en-US"/>
              <a:t> primitive and </a:t>
            </a:r>
            <a:r>
              <a:rPr lang="en-US">
                <a:latin typeface="Consolas" panose="020B0609020204030204" pitchFamily="49" charset="0"/>
              </a:rPr>
              <a:t>char*</a:t>
            </a:r>
            <a:r>
              <a:rPr lang="en-US"/>
              <a:t> casts</a:t>
            </a:r>
          </a:p>
          <a:p>
            <a:r>
              <a:rPr lang="en-US"/>
              <a:t>Software uses </a:t>
            </a:r>
            <a:r>
              <a:rPr lang="en-US" err="1">
                <a:latin typeface="Consolas" panose="020B0609020204030204" pitchFamily="49" charset="0"/>
              </a:rPr>
              <a:t>containerof</a:t>
            </a:r>
            <a:r>
              <a:rPr lang="en-US">
                <a:latin typeface="Consolas" panose="020B0609020204030204" pitchFamily="49" charset="0"/>
              </a:rPr>
              <a:t>()</a:t>
            </a:r>
            <a:r>
              <a:rPr lang="en-US"/>
              <a:t> for intrusive data structures</a:t>
            </a:r>
          </a:p>
          <a:p>
            <a:pPr lvl="1"/>
            <a:r>
              <a:rPr lang="en-US"/>
              <a:t>Especially popular in “systems” and “runtime” code</a:t>
            </a:r>
          </a:p>
          <a:p>
            <a:r>
              <a:rPr lang="en-US"/>
              <a:t>In general, incorrect to narrow bounds of pointers to sub-objects?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F2C852-5F46-4CA9-8264-75C4F911B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C1C73-9708-47CD-B181-4C0BE5191C1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078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AC2C7-0546-4ABA-8356-DA07BAC25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Exercise: Sub-object Overflow</a:t>
            </a:r>
            <a:br>
              <a:rPr lang="en-US"/>
            </a:br>
            <a:r>
              <a:rPr lang="en-US" sz="3200"/>
              <a:t>Part 2 Discussion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BC548-0C1D-4363-8B89-47C7C8D9E3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64077"/>
            <a:ext cx="10515600" cy="2312885"/>
          </a:xfrm>
        </p:spPr>
        <p:txBody>
          <a:bodyPr anchor="t">
            <a:normAutofit/>
          </a:bodyPr>
          <a:lstStyle/>
          <a:p>
            <a:r>
              <a:rPr lang="en-US"/>
              <a:t>Without sub-object bounds narrowing, all caps include full structure</a:t>
            </a:r>
          </a:p>
          <a:p>
            <a:r>
              <a:rPr lang="en-US"/>
              <a:t>Applying sub-object bounds </a:t>
            </a:r>
            <a:r>
              <a:rPr lang="en-US" i="1"/>
              <a:t>everywhere</a:t>
            </a:r>
            <a:r>
              <a:rPr lang="en-US"/>
              <a:t>:</a:t>
            </a:r>
          </a:p>
          <a:p>
            <a:pPr lvl="1"/>
            <a:r>
              <a:rPr lang="en-US"/>
              <a:t>Next pointers grant access to </a:t>
            </a:r>
            <a:r>
              <a:rPr lang="en-US">
                <a:solidFill>
                  <a:schemeClr val="accent1"/>
                </a:solidFill>
              </a:rPr>
              <a:t>whole intrusive list structure</a:t>
            </a:r>
            <a:r>
              <a:rPr lang="en-US"/>
              <a:t>,</a:t>
            </a:r>
          </a:p>
          <a:p>
            <a:pPr lvl="1"/>
            <a:r>
              <a:rPr lang="en-US"/>
              <a:t>Previous pointers only to </a:t>
            </a:r>
            <a:r>
              <a:rPr lang="en-US">
                <a:solidFill>
                  <a:schemeClr val="accent2"/>
                </a:solidFill>
              </a:rPr>
              <a:t>next pointers</a:t>
            </a:r>
          </a:p>
          <a:p>
            <a:r>
              <a:rPr lang="en-US"/>
              <a:t>Annotations can widen pointers as needed</a:t>
            </a:r>
          </a:p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44A995-D934-4DC9-B17B-3C392471CD2A}"/>
              </a:ext>
            </a:extLst>
          </p:cNvPr>
          <p:cNvSpPr txBox="1"/>
          <p:nvPr/>
        </p:nvSpPr>
        <p:spPr>
          <a:xfrm>
            <a:off x="5648960" y="2066726"/>
            <a:ext cx="84574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D849D8-D328-4960-A593-0ECDCA57B7F4}"/>
              </a:ext>
            </a:extLst>
          </p:cNvPr>
          <p:cNvSpPr txBox="1"/>
          <p:nvPr/>
        </p:nvSpPr>
        <p:spPr>
          <a:xfrm>
            <a:off x="5648960" y="2436058"/>
            <a:ext cx="84574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/>
              <a:t>next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EB72DD-9A17-4B95-981F-07A7EAE3E9AC}"/>
              </a:ext>
            </a:extLst>
          </p:cNvPr>
          <p:cNvSpPr txBox="1"/>
          <p:nvPr/>
        </p:nvSpPr>
        <p:spPr>
          <a:xfrm>
            <a:off x="5648960" y="2805390"/>
            <a:ext cx="84574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err="1"/>
              <a:t>prevnp</a:t>
            </a:r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FD533B-CED2-4B35-A7A7-48051120657E}"/>
              </a:ext>
            </a:extLst>
          </p:cNvPr>
          <p:cNvSpPr txBox="1"/>
          <p:nvPr/>
        </p:nvSpPr>
        <p:spPr>
          <a:xfrm>
            <a:off x="3012440" y="2436058"/>
            <a:ext cx="84574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/>
              <a:t>next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C756991-E83B-46A1-99EC-375366643934}"/>
              </a:ext>
            </a:extLst>
          </p:cNvPr>
          <p:cNvSpPr txBox="1"/>
          <p:nvPr/>
        </p:nvSpPr>
        <p:spPr>
          <a:xfrm>
            <a:off x="3012440" y="2805390"/>
            <a:ext cx="84574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err="1"/>
              <a:t>prevnp</a:t>
            </a:r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D72FCD7-4E4E-465C-9A01-86C74DE3A0C1}"/>
              </a:ext>
            </a:extLst>
          </p:cNvPr>
          <p:cNvSpPr txBox="1"/>
          <p:nvPr/>
        </p:nvSpPr>
        <p:spPr>
          <a:xfrm>
            <a:off x="8285480" y="2066726"/>
            <a:ext cx="84574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E044942-1EDE-489E-B39B-50E4A494AC2E}"/>
              </a:ext>
            </a:extLst>
          </p:cNvPr>
          <p:cNvSpPr txBox="1"/>
          <p:nvPr/>
        </p:nvSpPr>
        <p:spPr>
          <a:xfrm>
            <a:off x="8285480" y="2436058"/>
            <a:ext cx="84574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/>
              <a:t>next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217D743-A7A6-40DC-90F8-A8C8C3A0CAF5}"/>
              </a:ext>
            </a:extLst>
          </p:cNvPr>
          <p:cNvSpPr txBox="1"/>
          <p:nvPr/>
        </p:nvSpPr>
        <p:spPr>
          <a:xfrm>
            <a:off x="8285480" y="2805390"/>
            <a:ext cx="84574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err="1"/>
              <a:t>prevnp</a:t>
            </a:r>
            <a:endParaRPr lang="en-US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675497AC-25C9-4E6D-B1D1-13E6B5390FD2}"/>
              </a:ext>
            </a:extLst>
          </p:cNvPr>
          <p:cNvCxnSpPr>
            <a:cxnSpLocks/>
            <a:stCxn id="13" idx="3"/>
          </p:cNvCxnSpPr>
          <p:nvPr/>
        </p:nvCxnSpPr>
        <p:spPr>
          <a:xfrm>
            <a:off x="3858184" y="2620724"/>
            <a:ext cx="1790776" cy="2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Left Brace 29">
            <a:extLst>
              <a:ext uri="{FF2B5EF4-FFF2-40B4-BE49-F238E27FC236}">
                <a16:creationId xmlns:a16="http://schemas.microsoft.com/office/drawing/2014/main" id="{4FBAEFAF-326E-402B-A7E9-22D53AD8C5F8}"/>
              </a:ext>
            </a:extLst>
          </p:cNvPr>
          <p:cNvSpPr/>
          <p:nvPr/>
        </p:nvSpPr>
        <p:spPr>
          <a:xfrm>
            <a:off x="5511800" y="2436057"/>
            <a:ext cx="71120" cy="737553"/>
          </a:xfrm>
          <a:prstGeom prst="lef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DA7C1212-F4A9-4C98-AF49-A541066084E8}"/>
              </a:ext>
            </a:extLst>
          </p:cNvPr>
          <p:cNvCxnSpPr>
            <a:cxnSpLocks/>
            <a:stCxn id="7" idx="3"/>
            <a:endCxn id="19" idx="1"/>
          </p:cNvCxnSpPr>
          <p:nvPr/>
        </p:nvCxnSpPr>
        <p:spPr>
          <a:xfrm>
            <a:off x="6494704" y="2620724"/>
            <a:ext cx="17907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Left Brace 34">
            <a:extLst>
              <a:ext uri="{FF2B5EF4-FFF2-40B4-BE49-F238E27FC236}">
                <a16:creationId xmlns:a16="http://schemas.microsoft.com/office/drawing/2014/main" id="{B5D41586-291D-487A-90A7-020091D72888}"/>
              </a:ext>
            </a:extLst>
          </p:cNvPr>
          <p:cNvSpPr/>
          <p:nvPr/>
        </p:nvSpPr>
        <p:spPr>
          <a:xfrm>
            <a:off x="8148320" y="2436057"/>
            <a:ext cx="71120" cy="737275"/>
          </a:xfrm>
          <a:prstGeom prst="lef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Connector: Elbow 44">
            <a:extLst>
              <a:ext uri="{FF2B5EF4-FFF2-40B4-BE49-F238E27FC236}">
                <a16:creationId xmlns:a16="http://schemas.microsoft.com/office/drawing/2014/main" id="{4C6EDA45-3AFE-4F42-8A08-D521606A39F4}"/>
              </a:ext>
            </a:extLst>
          </p:cNvPr>
          <p:cNvCxnSpPr>
            <a:cxnSpLocks/>
            <a:stCxn id="15" idx="2"/>
          </p:cNvCxnSpPr>
          <p:nvPr/>
        </p:nvCxnSpPr>
        <p:spPr>
          <a:xfrm rot="5400000" flipH="1" flipV="1">
            <a:off x="6064967" y="108465"/>
            <a:ext cx="436602" cy="5695912"/>
          </a:xfrm>
          <a:prstGeom prst="bentConnector4">
            <a:avLst>
              <a:gd name="adj1" fmla="val -52359"/>
              <a:gd name="adj2" fmla="val 103835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6" name="Right Brace 45">
            <a:extLst>
              <a:ext uri="{FF2B5EF4-FFF2-40B4-BE49-F238E27FC236}">
                <a16:creationId xmlns:a16="http://schemas.microsoft.com/office/drawing/2014/main" id="{2630DDFF-4765-48DA-9141-A91DCDF58B41}"/>
              </a:ext>
            </a:extLst>
          </p:cNvPr>
          <p:cNvSpPr/>
          <p:nvPr/>
        </p:nvSpPr>
        <p:spPr>
          <a:xfrm>
            <a:off x="9194800" y="2436058"/>
            <a:ext cx="91440" cy="369332"/>
          </a:xfrm>
          <a:prstGeom prst="rightBrac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ight Brace 47">
            <a:extLst>
              <a:ext uri="{FF2B5EF4-FFF2-40B4-BE49-F238E27FC236}">
                <a16:creationId xmlns:a16="http://schemas.microsoft.com/office/drawing/2014/main" id="{A55DFF17-3110-45F2-9E4B-179A8A71D6E6}"/>
              </a:ext>
            </a:extLst>
          </p:cNvPr>
          <p:cNvSpPr/>
          <p:nvPr/>
        </p:nvSpPr>
        <p:spPr>
          <a:xfrm>
            <a:off x="6558280" y="2436058"/>
            <a:ext cx="91440" cy="369332"/>
          </a:xfrm>
          <a:prstGeom prst="rightBrac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ight Brace 51">
            <a:extLst>
              <a:ext uri="{FF2B5EF4-FFF2-40B4-BE49-F238E27FC236}">
                <a16:creationId xmlns:a16="http://schemas.microsoft.com/office/drawing/2014/main" id="{4DCB9147-62FF-441B-80D9-027FCC00D89C}"/>
              </a:ext>
            </a:extLst>
          </p:cNvPr>
          <p:cNvSpPr/>
          <p:nvPr/>
        </p:nvSpPr>
        <p:spPr>
          <a:xfrm>
            <a:off x="3903904" y="2436057"/>
            <a:ext cx="91440" cy="369332"/>
          </a:xfrm>
          <a:prstGeom prst="rightBrac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id="{16F2CA97-8186-4E51-A957-949D19E00268}"/>
              </a:ext>
            </a:extLst>
          </p:cNvPr>
          <p:cNvCxnSpPr>
            <a:stCxn id="21" idx="2"/>
          </p:cNvCxnSpPr>
          <p:nvPr/>
        </p:nvCxnSpPr>
        <p:spPr>
          <a:xfrm rot="5400000" flipH="1">
            <a:off x="7383227" y="1849597"/>
            <a:ext cx="436602" cy="2213648"/>
          </a:xfrm>
          <a:prstGeom prst="bentConnector4">
            <a:avLst>
              <a:gd name="adj1" fmla="val -30252"/>
              <a:gd name="adj2" fmla="val 59551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9" name="Connector: Elbow 58">
            <a:extLst>
              <a:ext uri="{FF2B5EF4-FFF2-40B4-BE49-F238E27FC236}">
                <a16:creationId xmlns:a16="http://schemas.microsoft.com/office/drawing/2014/main" id="{39485B0A-9D66-4751-B5E8-E1BC33E83ABF}"/>
              </a:ext>
            </a:extLst>
          </p:cNvPr>
          <p:cNvCxnSpPr>
            <a:cxnSpLocks/>
            <a:stCxn id="9" idx="2"/>
          </p:cNvCxnSpPr>
          <p:nvPr/>
        </p:nvCxnSpPr>
        <p:spPr>
          <a:xfrm rot="5400000" flipH="1">
            <a:off x="4746707" y="1849597"/>
            <a:ext cx="436602" cy="2213648"/>
          </a:xfrm>
          <a:prstGeom prst="bentConnector4">
            <a:avLst>
              <a:gd name="adj1" fmla="val -32579"/>
              <a:gd name="adj2" fmla="val 59551"/>
            </a:avLst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7" name="Left Brace 66">
            <a:extLst>
              <a:ext uri="{FF2B5EF4-FFF2-40B4-BE49-F238E27FC236}">
                <a16:creationId xmlns:a16="http://schemas.microsoft.com/office/drawing/2014/main" id="{35366517-CD93-4F93-A729-A1749715B3FB}"/>
              </a:ext>
            </a:extLst>
          </p:cNvPr>
          <p:cNvSpPr/>
          <p:nvPr/>
        </p:nvSpPr>
        <p:spPr>
          <a:xfrm>
            <a:off x="2870200" y="2436057"/>
            <a:ext cx="71120" cy="737553"/>
          </a:xfrm>
          <a:prstGeom prst="lef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" name="Connector: Elbow 68">
            <a:extLst>
              <a:ext uri="{FF2B5EF4-FFF2-40B4-BE49-F238E27FC236}">
                <a16:creationId xmlns:a16="http://schemas.microsoft.com/office/drawing/2014/main" id="{3CC67F15-08D4-44E5-9B85-ECB826272052}"/>
              </a:ext>
            </a:extLst>
          </p:cNvPr>
          <p:cNvCxnSpPr>
            <a:stCxn id="19" idx="3"/>
            <a:endCxn id="13" idx="1"/>
          </p:cNvCxnSpPr>
          <p:nvPr/>
        </p:nvCxnSpPr>
        <p:spPr>
          <a:xfrm flipH="1">
            <a:off x="3012440" y="2620724"/>
            <a:ext cx="6118784" cy="12700"/>
          </a:xfrm>
          <a:prstGeom prst="bentConnector5">
            <a:avLst>
              <a:gd name="adj1" fmla="val -3736"/>
              <a:gd name="adj2" fmla="val -5505937"/>
              <a:gd name="adj3" fmla="val 10373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ight Brace 72">
            <a:extLst>
              <a:ext uri="{FF2B5EF4-FFF2-40B4-BE49-F238E27FC236}">
                <a16:creationId xmlns:a16="http://schemas.microsoft.com/office/drawing/2014/main" id="{11C3BD91-5A2F-4A2B-8163-817D4E4FE0DB}"/>
              </a:ext>
            </a:extLst>
          </p:cNvPr>
          <p:cNvSpPr/>
          <p:nvPr/>
        </p:nvSpPr>
        <p:spPr>
          <a:xfrm>
            <a:off x="3903904" y="2442407"/>
            <a:ext cx="91440" cy="730368"/>
          </a:xfrm>
          <a:prstGeom prst="rightBrac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ight Brace 73">
            <a:extLst>
              <a:ext uri="{FF2B5EF4-FFF2-40B4-BE49-F238E27FC236}">
                <a16:creationId xmlns:a16="http://schemas.microsoft.com/office/drawing/2014/main" id="{5C071DC0-C7B4-4CFC-A1AE-0DFF951B7595}"/>
              </a:ext>
            </a:extLst>
          </p:cNvPr>
          <p:cNvSpPr/>
          <p:nvPr/>
        </p:nvSpPr>
        <p:spPr>
          <a:xfrm>
            <a:off x="6575492" y="2065700"/>
            <a:ext cx="48997" cy="1100725"/>
          </a:xfrm>
          <a:prstGeom prst="rightBrac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Left Brace 75">
            <a:extLst>
              <a:ext uri="{FF2B5EF4-FFF2-40B4-BE49-F238E27FC236}">
                <a16:creationId xmlns:a16="http://schemas.microsoft.com/office/drawing/2014/main" id="{0EDE2BD8-1842-4F97-B89A-825F5EE89117}"/>
              </a:ext>
            </a:extLst>
          </p:cNvPr>
          <p:cNvSpPr/>
          <p:nvPr/>
        </p:nvSpPr>
        <p:spPr>
          <a:xfrm>
            <a:off x="5506720" y="2066726"/>
            <a:ext cx="71120" cy="1106049"/>
          </a:xfrm>
          <a:prstGeom prst="lef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Left Brace 76">
            <a:extLst>
              <a:ext uri="{FF2B5EF4-FFF2-40B4-BE49-F238E27FC236}">
                <a16:creationId xmlns:a16="http://schemas.microsoft.com/office/drawing/2014/main" id="{D8926675-2304-4FF5-BE82-A924E2E7B9B2}"/>
              </a:ext>
            </a:extLst>
          </p:cNvPr>
          <p:cNvSpPr/>
          <p:nvPr/>
        </p:nvSpPr>
        <p:spPr>
          <a:xfrm>
            <a:off x="8152587" y="2066726"/>
            <a:ext cx="71120" cy="1106049"/>
          </a:xfrm>
          <a:prstGeom prst="lef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ight Brace 78">
            <a:extLst>
              <a:ext uri="{FF2B5EF4-FFF2-40B4-BE49-F238E27FC236}">
                <a16:creationId xmlns:a16="http://schemas.microsoft.com/office/drawing/2014/main" id="{033F66EF-2E14-490C-828A-7AD1C29266B2}"/>
              </a:ext>
            </a:extLst>
          </p:cNvPr>
          <p:cNvSpPr/>
          <p:nvPr/>
        </p:nvSpPr>
        <p:spPr>
          <a:xfrm>
            <a:off x="9212012" y="2065700"/>
            <a:ext cx="48997" cy="1100725"/>
          </a:xfrm>
          <a:prstGeom prst="rightBrace">
            <a:avLst/>
          </a:prstGeom>
          <a:ln w="127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Left Brace 79">
            <a:extLst>
              <a:ext uri="{FF2B5EF4-FFF2-40B4-BE49-F238E27FC236}">
                <a16:creationId xmlns:a16="http://schemas.microsoft.com/office/drawing/2014/main" id="{020D9303-3FCF-4EFB-AA88-792CA22865D0}"/>
              </a:ext>
            </a:extLst>
          </p:cNvPr>
          <p:cNvSpPr/>
          <p:nvPr/>
        </p:nvSpPr>
        <p:spPr>
          <a:xfrm>
            <a:off x="5506720" y="2063037"/>
            <a:ext cx="71120" cy="1106049"/>
          </a:xfrm>
          <a:prstGeom prst="lef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Left Brace 80">
            <a:extLst>
              <a:ext uri="{FF2B5EF4-FFF2-40B4-BE49-F238E27FC236}">
                <a16:creationId xmlns:a16="http://schemas.microsoft.com/office/drawing/2014/main" id="{43F6028E-44B3-43AB-9227-34E701E7F4CD}"/>
              </a:ext>
            </a:extLst>
          </p:cNvPr>
          <p:cNvSpPr/>
          <p:nvPr/>
        </p:nvSpPr>
        <p:spPr>
          <a:xfrm>
            <a:off x="8152587" y="2072322"/>
            <a:ext cx="71120" cy="1106049"/>
          </a:xfrm>
          <a:prstGeom prst="lef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Slide Number Placeholder 81">
            <a:extLst>
              <a:ext uri="{FF2B5EF4-FFF2-40B4-BE49-F238E27FC236}">
                <a16:creationId xmlns:a16="http://schemas.microsoft.com/office/drawing/2014/main" id="{D4405B09-8501-407D-9A58-0C7B15434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C1C73-9708-47CD-B181-4C0BE5191C1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907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35" grpId="0" animBg="1"/>
      <p:bldP spid="35" grpId="1" animBg="1"/>
      <p:bldP spid="46" grpId="0" animBg="1"/>
      <p:bldP spid="48" grpId="0" animBg="1"/>
      <p:bldP spid="52" grpId="0" animBg="1"/>
      <p:bldP spid="73" grpId="0" animBg="1"/>
      <p:bldP spid="74" grpId="0" animBg="1"/>
      <p:bldP spid="76" grpId="0" animBg="1"/>
      <p:bldP spid="77" grpId="0" animBg="1"/>
      <p:bldP spid="79" grpId="0" animBg="1"/>
      <p:bldP spid="80" grpId="0" animBg="1"/>
      <p:bldP spid="8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AC2C7-0546-4ABA-8356-DA07BAC25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Exercise: Sub-object Overflow</a:t>
            </a:r>
            <a:br>
              <a:rPr lang="en-US"/>
            </a:br>
            <a:r>
              <a:rPr lang="en-US" sz="3200"/>
              <a:t>Part 2 Discussion: Could It be the Default in the Future?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BC548-0C1D-4363-8B89-47C7C8D9E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en-US"/>
              <a:t>Counterpoint: </a:t>
            </a:r>
            <a:r>
              <a:rPr lang="en-US" err="1">
                <a:latin typeface="Consolas" panose="020B0609020204030204" pitchFamily="49" charset="0"/>
              </a:rPr>
              <a:t>offsetof</a:t>
            </a:r>
            <a:r>
              <a:rPr lang="en-US">
                <a:latin typeface="Consolas" panose="020B0609020204030204" pitchFamily="49" charset="0"/>
              </a:rPr>
              <a:t>()</a:t>
            </a:r>
            <a:r>
              <a:rPr lang="en-US"/>
              <a:t> / </a:t>
            </a:r>
            <a:r>
              <a:rPr lang="en-US" err="1">
                <a:latin typeface="Consolas" panose="020B0609020204030204" pitchFamily="49" charset="0"/>
              </a:rPr>
              <a:t>containerof</a:t>
            </a:r>
            <a:r>
              <a:rPr lang="en-US">
                <a:latin typeface="Consolas" panose="020B0609020204030204" pitchFamily="49" charset="0"/>
              </a:rPr>
              <a:t>()</a:t>
            </a:r>
            <a:r>
              <a:rPr lang="en-US"/>
              <a:t> not </a:t>
            </a:r>
            <a:r>
              <a:rPr lang="en-US" i="1"/>
              <a:t>that</a:t>
            </a:r>
            <a:r>
              <a:rPr lang="en-US"/>
              <a:t> common.</a:t>
            </a:r>
          </a:p>
          <a:p>
            <a:r>
              <a:rPr lang="en-US"/>
              <a:t>Add static asserts to </a:t>
            </a:r>
            <a:r>
              <a:rPr lang="en-US" err="1"/>
              <a:t>containerof</a:t>
            </a:r>
            <a:r>
              <a:rPr lang="en-US"/>
              <a:t>, enforce sub-objects non-narrowing.</a:t>
            </a:r>
          </a:p>
          <a:p>
            <a:pPr lvl="1"/>
            <a:r>
              <a:rPr lang="en-US"/>
              <a:t>This is what you saw with </a:t>
            </a:r>
            <a:r>
              <a:rPr lang="en-US">
                <a:latin typeface="Consolas" panose="020B0609020204030204" pitchFamily="49" charset="0"/>
              </a:rPr>
              <a:t>-DUSE_CDEFS_CONTAINEROF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77D69F-C189-42AF-8152-EB5D4FA67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C1C73-9708-47CD-B181-4C0BE5191C1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373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519</Words>
  <Application>Microsoft Office PowerPoint</Application>
  <PresentationFormat>Widescreen</PresentationFormat>
  <Paragraphs>88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Consolas</vt:lpstr>
      <vt:lpstr>Office Theme</vt:lpstr>
      <vt:lpstr>Exercise: Explore Sub-Object Bounds Introduction</vt:lpstr>
      <vt:lpstr>Exercise: Explore Sub-Object Bounds Introduction: Structure Layout</vt:lpstr>
      <vt:lpstr>Exercise: Sub-object Overflow Part 1 Discussion</vt:lpstr>
      <vt:lpstr>Exercise: Sub-object Overflow Part 2 Discussion: Why isn’t this the default?</vt:lpstr>
      <vt:lpstr>Exercise: Sub-object Overflow Part 2 Discussion</vt:lpstr>
      <vt:lpstr>Exercise: Sub-object Overflow Part 2 Discussion: Could It be the Default in the Future?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Exercise: Explore Sub-Object Bounds Introduction</dc:title>
  <dc:creator>Wes Filardo</dc:creator>
  <cp:lastModifiedBy>Wes Filardo</cp:lastModifiedBy>
  <cp:revision>1</cp:revision>
  <dcterms:created xsi:type="dcterms:W3CDTF">2022-02-28T11:11:06Z</dcterms:created>
  <dcterms:modified xsi:type="dcterms:W3CDTF">2022-02-28T11:11:45Z</dcterms:modified>
</cp:coreProperties>
</file>