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0" r:id="rId2"/>
    <p:sldId id="3514" r:id="rId3"/>
    <p:sldId id="278" r:id="rId4"/>
    <p:sldId id="3515" r:id="rId5"/>
    <p:sldId id="26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01" autoAdjust="0"/>
    <p:restoredTop sz="94660"/>
  </p:normalViewPr>
  <p:slideViewPr>
    <p:cSldViewPr snapToGrid="0" showGuides="1">
      <p:cViewPr varScale="1">
        <p:scale>
          <a:sx n="191" d="100"/>
          <a:sy n="191" d="100"/>
        </p:scale>
        <p:origin x="139" y="2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7A5D21-BA32-4E8A-8D10-2FE44B17C351}" type="datetimeFigureOut">
              <a:rPr lang="en-US" smtClean="0"/>
              <a:t>2022-02-28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E29D17-5C2A-4DDE-84CA-35D50E573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152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Capability systems often appeal to “by construction” reasoning.</a:t>
            </a:r>
          </a:p>
          <a:p>
            <a:r>
              <a:rPr lang="en-US"/>
              <a:t>We can start to get a feel for this from the very basic C program you’ve just compiled and run.</a:t>
            </a:r>
          </a:p>
          <a:p>
            <a:endParaRPr lang="en-US"/>
          </a:p>
          <a:p>
            <a:r>
              <a:rPr lang="en-US"/>
              <a:t>Picking through the assembler listings gives the fragments shown, for baseline RISC-V 64 on the left and CHERI-RISC-V 64 on the right.</a:t>
            </a:r>
            <a:br>
              <a:rPr lang="en-US"/>
            </a:br>
            <a:endParaRPr lang="en-US"/>
          </a:p>
          <a:p>
            <a:pPr marL="228600" indent="-228600">
              <a:buAutoNum type="arabicPeriod"/>
            </a:pPr>
            <a:r>
              <a:rPr lang="en-US" i="0"/>
              <a:t>The first thing to note is that the stores (of ‘b’, or 98) to memory are identical modulo the use of an integer register vs. a capability register; no bounds-checking instructions are inserted at the </a:t>
            </a:r>
            <a:r>
              <a:rPr lang="en-US" i="1"/>
              <a:t>use site</a:t>
            </a:r>
            <a:r>
              <a:rPr lang="en-US" i="0"/>
              <a:t>.</a:t>
            </a:r>
          </a:p>
          <a:p>
            <a:pPr marL="228600" indent="-228600">
              <a:buAutoNum type="arabicPeriod"/>
            </a:pPr>
            <a:endParaRPr lang="en-US" i="0"/>
          </a:p>
          <a:p>
            <a:pPr marL="228600" indent="-228600">
              <a:buAutoNum type="arabicPeriod"/>
            </a:pPr>
            <a:r>
              <a:rPr lang="en-US" i="0"/>
              <a:t>In the baseline version, we see that the compiler simply passes a pointer to the stack by passing the </a:t>
            </a:r>
            <a:r>
              <a:rPr lang="en-US" i="1"/>
              <a:t>address</a:t>
            </a:r>
            <a:r>
              <a:rPr lang="en-US" i="0"/>
              <a:t> of a stack location.</a:t>
            </a:r>
          </a:p>
          <a:p>
            <a:pPr marL="228600" indent="-228600">
              <a:buAutoNum type="arabicPeriod"/>
            </a:pPr>
            <a:endParaRPr lang="en-US" i="0"/>
          </a:p>
          <a:p>
            <a:pPr marL="228600" indent="-228600">
              <a:buAutoNum type="arabicPeriod"/>
            </a:pPr>
            <a:r>
              <a:rPr lang="en-US" i="0"/>
              <a:t>By </a:t>
            </a:r>
            <a:r>
              <a:rPr lang="en-US" i="0" err="1"/>
              <a:t>constrast</a:t>
            </a:r>
            <a:r>
              <a:rPr lang="en-US" i="0"/>
              <a:t>, </a:t>
            </a:r>
            <a:r>
              <a:rPr lang="en-US"/>
              <a:t>in the CHERI version, the compiler inserts a “set capability bounds” instruction </a:t>
            </a:r>
            <a:r>
              <a:rPr lang="en-US" i="1"/>
              <a:t>when the pointer to lower is constructed</a:t>
            </a:r>
            <a:r>
              <a:rPr lang="en-US" i="0"/>
              <a:t>; later use of the resulting capability will have bounds checked </a:t>
            </a:r>
            <a:r>
              <a:rPr lang="en-US" i="1"/>
              <a:t>by the processor</a:t>
            </a:r>
            <a:r>
              <a:rPr lang="en-US" i="0"/>
              <a:t> and, here, will trap, as the access is out of bounds.</a:t>
            </a:r>
          </a:p>
          <a:p>
            <a:pPr marL="228600" indent="-228600">
              <a:buAutoNum type="arabicPeriod"/>
            </a:pPr>
            <a:endParaRPr lang="en-US"/>
          </a:p>
          <a:p>
            <a:pPr marL="228600" indent="-228600">
              <a:buAutoNum type="arabicPeriod"/>
            </a:pPr>
            <a:r>
              <a:rPr lang="en-US"/>
              <a:t>In the baseline version, the size of lower was erased during compilation.</a:t>
            </a:r>
            <a:br>
              <a:rPr lang="en-US"/>
            </a:br>
            <a:r>
              <a:rPr lang="en-US"/>
              <a:t>In the CHERI version, the compiler has generated instructions that preserve its knowledge of C semantics in the program text.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B15F58-1EA9-4668-BDA9-1342F0B2E02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8383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D53E7B-82E6-4CD8-8108-BF310A4696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553F8A-AA0B-4222-9445-EB12E5A344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26C393-4476-475D-97BE-78EA8FA3F1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DF3D6-683E-401F-8503-04BC34109C47}" type="datetimeFigureOut">
              <a:rPr lang="en-US" smtClean="0"/>
              <a:t>2022-02-28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D82A6A-9B92-470B-A678-5A110CBD4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DB1A84-92ED-4285-B582-00DDE8730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02AA0-D2E1-47B2-9E0F-F283BEE1F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473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D81B76-4EB1-4FF3-817D-A473CFF6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3FB27A-7046-4334-943C-9A09C34ED7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232C98-6F29-4648-8459-564EC9049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DF3D6-683E-401F-8503-04BC34109C47}" type="datetimeFigureOut">
              <a:rPr lang="en-US" smtClean="0"/>
              <a:t>2022-02-28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39AE1C-15E6-473D-888C-88465F58A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96AB15-09B4-4979-B255-9DFB58922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02AA0-D2E1-47B2-9E0F-F283BEE1F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160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3E3AFBA-3786-4EF6-A755-2C89B1A43E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18ADCC-93BB-421D-A51E-E32E859926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6EA44A-3623-40CE-9AAD-42594F38F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DF3D6-683E-401F-8503-04BC34109C47}" type="datetimeFigureOut">
              <a:rPr lang="en-US" smtClean="0"/>
              <a:t>2022-02-28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E6D952-1D82-42F9-8760-C8976612F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7BEF7F-A63D-4FCA-B3A1-919411BA0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02AA0-D2E1-47B2-9E0F-F283BEE1F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206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B3F85-883B-48D6-8B98-F4BCA53EC8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B06448-24FB-45A6-8BB7-BABBBA5742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BEB560-1694-4BA6-8D88-5B7ADEFCD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DF3D6-683E-401F-8503-04BC34109C47}" type="datetimeFigureOut">
              <a:rPr lang="en-US" smtClean="0"/>
              <a:t>2022-02-28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263301-25EB-443B-87CC-C80C2D204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CAF3E9-F34F-4FD3-AC0F-3940D95A2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02AA0-D2E1-47B2-9E0F-F283BEE1F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200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263863-B419-41B4-9F59-90506C959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4B3231-2748-469B-963D-8BF5AB0B81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893BA3-D431-4125-8A7F-0CF17C963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DF3D6-683E-401F-8503-04BC34109C47}" type="datetimeFigureOut">
              <a:rPr lang="en-US" smtClean="0"/>
              <a:t>2022-02-28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38FBD1-5BCC-46FF-8C21-CACB22E9D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A837E4-92D3-43A2-9223-4DEED232C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02AA0-D2E1-47B2-9E0F-F283BEE1F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69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02930-7D08-4AFB-B468-B172DC620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D24CA5-24DB-40CC-8B7F-E2FD1C9BBA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DE39CF-1F53-4CFC-A82D-BF0AE5E2B5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BBB5FA-3FD6-44AF-BA46-A13B6F3E4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DF3D6-683E-401F-8503-04BC34109C47}" type="datetimeFigureOut">
              <a:rPr lang="en-US" smtClean="0"/>
              <a:t>2022-02-28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03CDC3-F78F-4F41-8E35-AF27400C7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C08138-E2FE-4F5F-89DE-3DC125F5C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02AA0-D2E1-47B2-9E0F-F283BEE1F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58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4D478-3A9E-4E6F-906E-1D3600FCD8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42BC4A-25D0-4ABA-9ABD-4E410845F6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C56B25-7B58-4C21-971E-6EEFE0B226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818E21-56CD-4387-AE02-BA72290551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97C15E6-1301-4890-B6A9-6E7F191FC2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A2CA05C-48E2-4AE1-ADE5-6B4B01B2F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DF3D6-683E-401F-8503-04BC34109C47}" type="datetimeFigureOut">
              <a:rPr lang="en-US" smtClean="0"/>
              <a:t>2022-02-28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307CD29-1547-436C-BBA7-8B4AED6E8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1EB39F-0CE5-45D7-B9FE-4267183E5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02AA0-D2E1-47B2-9E0F-F283BEE1F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450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7E8E9-B80D-4E34-9D18-A01669D3DE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AE4B1F-1BAE-478A-8957-FF5815704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DF3D6-683E-401F-8503-04BC34109C47}" type="datetimeFigureOut">
              <a:rPr lang="en-US" smtClean="0"/>
              <a:t>2022-02-28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2FF87F-0EAB-4737-B491-9C2C764FD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C06F08-261E-4018-A251-609995EB8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02AA0-D2E1-47B2-9E0F-F283BEE1F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706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C1E0D5-B62E-40D5-977F-0CCB719DA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DF3D6-683E-401F-8503-04BC34109C47}" type="datetimeFigureOut">
              <a:rPr lang="en-US" smtClean="0"/>
              <a:t>2022-02-28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A9E122-E735-4D78-B412-F134599AD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0EEC07-8F44-45E7-AD91-C33249E92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02AA0-D2E1-47B2-9E0F-F283BEE1F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266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2E5C0-7EAC-4015-9286-3F8F1EAEA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708CDF-DF9B-4D78-93B8-AE729A3151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DD3D53-79FA-42B9-BC0B-490D2FEE6D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18B803-2BD1-4B7A-B6E1-D9CF48A9A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DF3D6-683E-401F-8503-04BC34109C47}" type="datetimeFigureOut">
              <a:rPr lang="en-US" smtClean="0"/>
              <a:t>2022-02-28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60B4E8-926B-4677-9F48-619E8DEB1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31F94A-38EE-46E1-9D4E-04BAB61FF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02AA0-D2E1-47B2-9E0F-F283BEE1F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283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3DDCF-3A1A-4006-A307-3C20B09D6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2C3717A-89A3-432F-B067-9E4289E93D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7B7BB1-BB2F-42D3-A752-008848256E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6773E1-3998-4A04-AFA0-31578D592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DF3D6-683E-401F-8503-04BC34109C47}" type="datetimeFigureOut">
              <a:rPr lang="en-US" smtClean="0"/>
              <a:t>2022-02-28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3C0585-CE5A-4391-9519-34F15F877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39C98B-F6F4-45EA-9E4A-7A669CE56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02AA0-D2E1-47B2-9E0F-F283BEE1F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809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B1A8C37-F985-44F3-BE0B-4975D25271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717E4A-94CB-46ED-8A0A-16E20AE752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329E6B-69B4-4495-B3D7-1446E456B7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8DF3D6-683E-401F-8503-04BC34109C47}" type="datetimeFigureOut">
              <a:rPr lang="en-US" smtClean="0"/>
              <a:t>2022-02-28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322923-B772-4989-AB4B-92E94FE161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4FA7F0-F4BA-499B-BE80-DD6E10FBF0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A02AA0-D2E1-47B2-9E0F-F283BEE1F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987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DA18CA-A102-408B-89DC-91F5ADD6C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Exercise: Stack Data Buffer Overflow</a:t>
            </a:r>
            <a:br>
              <a:rPr lang="en-US"/>
            </a:br>
            <a:r>
              <a:rPr lang="en-US" sz="3200"/>
              <a:t>Introduction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BDEC91-7888-4BD2-A31D-E5776A05C2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CHERI offers architectural mechanisms for </a:t>
            </a:r>
            <a:r>
              <a:rPr lang="en-US" i="1" dirty="0"/>
              <a:t>spatially-safe C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What does that mean?  How does it work in practice?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/>
              <a:t>📖 Exercise an inter-stack-object buffer overflow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8571E8-5CA2-467F-B06F-5BE57D390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C1C73-9708-47CD-B181-4C0BE5191C1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836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A818CDB-0AF3-47DA-8E3C-45EF60F04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Exercise: Stack Data Buffer Overflow</a:t>
            </a:r>
            <a:br>
              <a:rPr lang="en-US"/>
            </a:br>
            <a:r>
              <a:rPr lang="en-US" sz="3200"/>
              <a:t>Introduction: Stack Layout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ED8BA4-9484-43DF-ACF3-E65123DC228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/>
              <a:t>Straightforward buffer overflow:</a:t>
            </a:r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Write OOB to </a:t>
            </a:r>
            <a:r>
              <a:rPr lang="en-US" sz="2400" dirty="0">
                <a:latin typeface="Consolas" panose="020B0609020204030204" pitchFamily="49" charset="0"/>
              </a:rPr>
              <a:t>lower</a:t>
            </a:r>
            <a:r>
              <a:rPr lang="en-US" sz="2400" dirty="0"/>
              <a:t> &amp; damage </a:t>
            </a:r>
            <a:r>
              <a:rPr lang="en-US" sz="2400" dirty="0">
                <a:latin typeface="Consolas" panose="020B0609020204030204" pitchFamily="49" charset="0"/>
              </a:rPr>
              <a:t>upper</a:t>
            </a:r>
          </a:p>
          <a:p>
            <a:r>
              <a:rPr lang="en-US" sz="2400" dirty="0"/>
              <a:t>C rules this </a:t>
            </a:r>
            <a:r>
              <a:rPr lang="en-US" sz="2400" i="1" dirty="0"/>
              <a:t>undefined behavior</a:t>
            </a:r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r>
              <a:rPr lang="en-US" sz="2400" dirty="0"/>
              <a:t>📖👩‍💻!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7586B1C-6375-4A3C-86CD-3E66C72381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60198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400">
                <a:latin typeface="Consolas" panose="020B0609020204030204" pitchFamily="49" charset="0"/>
              </a:rPr>
              <a:t>void </a:t>
            </a:r>
            <a:r>
              <a:rPr lang="en-US" sz="1400" err="1">
                <a:latin typeface="Consolas" panose="020B0609020204030204" pitchFamily="49" charset="0"/>
              </a:rPr>
              <a:t>write_buf</a:t>
            </a:r>
            <a:r>
              <a:rPr lang="en-US" sz="1400">
                <a:latin typeface="Consolas" panose="020B0609020204030204" pitchFamily="49" charset="0"/>
              </a:rPr>
              <a:t>(char *</a:t>
            </a:r>
            <a:r>
              <a:rPr lang="en-US" sz="1400" err="1">
                <a:latin typeface="Consolas" panose="020B0609020204030204" pitchFamily="49" charset="0"/>
              </a:rPr>
              <a:t>buf</a:t>
            </a:r>
            <a:r>
              <a:rPr lang="en-US" sz="1400">
                <a:latin typeface="Consolas" panose="020B0609020204030204" pitchFamily="49" charset="0"/>
              </a:rPr>
              <a:t>, </a:t>
            </a:r>
            <a:r>
              <a:rPr lang="en-US" sz="1400" err="1">
                <a:latin typeface="Consolas" panose="020B0609020204030204" pitchFamily="49" charset="0"/>
              </a:rPr>
              <a:t>size_t</a:t>
            </a:r>
            <a:r>
              <a:rPr lang="en-US" sz="1400">
                <a:latin typeface="Consolas" panose="020B0609020204030204" pitchFamily="49" charset="0"/>
              </a:rPr>
              <a:t> ix)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>
                <a:latin typeface="Consolas" panose="020B0609020204030204" pitchFamily="49" charset="0"/>
              </a:rPr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>
                <a:latin typeface="Consolas" panose="020B0609020204030204" pitchFamily="49" charset="0"/>
              </a:rPr>
              <a:t>    </a:t>
            </a:r>
            <a:r>
              <a:rPr lang="en-US" sz="1400" err="1">
                <a:latin typeface="Consolas" panose="020B0609020204030204" pitchFamily="49" charset="0"/>
              </a:rPr>
              <a:t>buf</a:t>
            </a:r>
            <a:r>
              <a:rPr lang="en-US" sz="1400">
                <a:latin typeface="Consolas" panose="020B0609020204030204" pitchFamily="49" charset="0"/>
              </a:rPr>
              <a:t>[ix] = 'b’;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>
                <a:latin typeface="Consolas" panose="020B0609020204030204" pitchFamily="49" charset="0"/>
              </a:rPr>
              <a:t>}</a:t>
            </a:r>
          </a:p>
          <a:p>
            <a:pPr marL="0" indent="0">
              <a:spcBef>
                <a:spcPts val="0"/>
              </a:spcBef>
              <a:buNone/>
            </a:pPr>
            <a:endParaRPr lang="en-US" sz="1400">
              <a:latin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400">
                <a:latin typeface="Consolas" panose="020B0609020204030204" pitchFamily="49" charset="0"/>
              </a:rPr>
              <a:t>int main(void)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>
                <a:latin typeface="Consolas" panose="020B0609020204030204" pitchFamily="49" charset="0"/>
              </a:rPr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>
                <a:latin typeface="Consolas" panose="020B0609020204030204" pitchFamily="49" charset="0"/>
              </a:rPr>
              <a:t>    char upper[0x10];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>
                <a:latin typeface="Consolas" panose="020B0609020204030204" pitchFamily="49" charset="0"/>
              </a:rPr>
              <a:t>    char lower[0x10];</a:t>
            </a:r>
          </a:p>
          <a:p>
            <a:pPr marL="0" indent="0">
              <a:spcBef>
                <a:spcPts val="0"/>
              </a:spcBef>
              <a:buNone/>
            </a:pPr>
            <a:endParaRPr lang="en-US" sz="1400">
              <a:latin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40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</a:rPr>
              <a:t>    </a:t>
            </a:r>
            <a:r>
              <a:rPr lang="en-US" sz="1400" err="1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</a:rPr>
              <a:t>printf</a:t>
            </a:r>
            <a:r>
              <a:rPr lang="en-US" sz="140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</a:rPr>
              <a:t>("upper = %p, lower = %p, diff = %</a:t>
            </a:r>
            <a:r>
              <a:rPr lang="en-US" sz="1400" err="1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</a:rPr>
              <a:t>zx</a:t>
            </a:r>
            <a:r>
              <a:rPr lang="en-US" sz="140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</a:rPr>
              <a:t>\n",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</a:rPr>
              <a:t>        upper, lower, (</a:t>
            </a:r>
            <a:r>
              <a:rPr lang="en-US" sz="1400" err="1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</a:rPr>
              <a:t>size_t</a:t>
            </a:r>
            <a:r>
              <a:rPr lang="en-US" sz="140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</a:rPr>
              <a:t>)(upper - lower));</a:t>
            </a:r>
          </a:p>
          <a:p>
            <a:pPr marL="0" indent="0">
              <a:spcBef>
                <a:spcPts val="0"/>
              </a:spcBef>
              <a:buNone/>
            </a:pPr>
            <a:endParaRPr lang="en-US" sz="1400">
              <a:solidFill>
                <a:schemeClr val="bg1">
                  <a:lumMod val="65000"/>
                </a:schemeClr>
              </a:solidFill>
              <a:latin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40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</a:rPr>
              <a:t>    /* Assert that these get placed how we expect */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</a:rPr>
              <a:t>    assert((</a:t>
            </a:r>
            <a:r>
              <a:rPr lang="en-US" sz="1400" err="1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</a:rPr>
              <a:t>ptraddr_t</a:t>
            </a:r>
            <a:r>
              <a:rPr lang="en-US" sz="140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</a:rPr>
              <a:t>)upper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</a:rPr>
              <a:t>        == (</a:t>
            </a:r>
            <a:r>
              <a:rPr lang="en-US" sz="1400" err="1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</a:rPr>
              <a:t>ptraddr_t</a:t>
            </a:r>
            <a:r>
              <a:rPr lang="en-US" sz="140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</a:rPr>
              <a:t>)&amp;lower[</a:t>
            </a:r>
            <a:r>
              <a:rPr lang="en-US" sz="1400" err="1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</a:rPr>
              <a:t>sizeof</a:t>
            </a:r>
            <a:r>
              <a:rPr lang="en-US" sz="140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</a:rPr>
              <a:t>(lower)]);</a:t>
            </a:r>
          </a:p>
          <a:p>
            <a:pPr marL="0" indent="0">
              <a:spcBef>
                <a:spcPts val="0"/>
              </a:spcBef>
              <a:buNone/>
            </a:pPr>
            <a:endParaRPr lang="en-US" sz="1400">
              <a:solidFill>
                <a:schemeClr val="bg1">
                  <a:lumMod val="65000"/>
                </a:schemeClr>
              </a:solidFill>
              <a:latin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40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</a:rPr>
              <a:t>    upper[0] = 'a';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</a:rPr>
              <a:t>    </a:t>
            </a:r>
            <a:r>
              <a:rPr lang="en-US" sz="1400" err="1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</a:rPr>
              <a:t>printf</a:t>
            </a:r>
            <a:r>
              <a:rPr lang="en-US" sz="140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</a:rPr>
              <a:t>("upper[0] = %c\n", upper[0]);</a:t>
            </a:r>
          </a:p>
          <a:p>
            <a:pPr marL="0" indent="0">
              <a:spcBef>
                <a:spcPts val="0"/>
              </a:spcBef>
              <a:buNone/>
            </a:pPr>
            <a:endParaRPr lang="en-US" sz="1400">
              <a:latin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400">
                <a:latin typeface="Consolas" panose="020B0609020204030204" pitchFamily="49" charset="0"/>
              </a:rPr>
              <a:t>    </a:t>
            </a:r>
            <a:r>
              <a:rPr lang="en-US" sz="1400" err="1">
                <a:latin typeface="Consolas" panose="020B0609020204030204" pitchFamily="49" charset="0"/>
              </a:rPr>
              <a:t>write_buf</a:t>
            </a:r>
            <a:r>
              <a:rPr lang="en-US" sz="1400">
                <a:latin typeface="Consolas" panose="020B0609020204030204" pitchFamily="49" charset="0"/>
              </a:rPr>
              <a:t>(lower, </a:t>
            </a:r>
            <a:r>
              <a:rPr lang="en-US" sz="1400" err="1">
                <a:latin typeface="Consolas" panose="020B0609020204030204" pitchFamily="49" charset="0"/>
              </a:rPr>
              <a:t>sizeof</a:t>
            </a:r>
            <a:r>
              <a:rPr lang="en-US" sz="1400">
                <a:latin typeface="Consolas" panose="020B0609020204030204" pitchFamily="49" charset="0"/>
              </a:rPr>
              <a:t>(lower));</a:t>
            </a:r>
          </a:p>
          <a:p>
            <a:pPr marL="0" indent="0">
              <a:spcBef>
                <a:spcPts val="0"/>
              </a:spcBef>
              <a:buNone/>
            </a:pPr>
            <a:endParaRPr lang="en-US" sz="1400">
              <a:latin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40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</a:rPr>
              <a:t>    </a:t>
            </a:r>
            <a:r>
              <a:rPr lang="en-US" sz="1400" err="1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</a:rPr>
              <a:t>printf</a:t>
            </a:r>
            <a:r>
              <a:rPr lang="en-US" sz="140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</a:rPr>
              <a:t>("upper[0] = %c\n", upper[0]);</a:t>
            </a:r>
          </a:p>
          <a:p>
            <a:pPr marL="0" indent="0">
              <a:spcBef>
                <a:spcPts val="0"/>
              </a:spcBef>
              <a:buNone/>
            </a:pPr>
            <a:endParaRPr lang="en-US" sz="1400">
              <a:solidFill>
                <a:schemeClr val="bg1">
                  <a:lumMod val="65000"/>
                </a:schemeClr>
              </a:solidFill>
              <a:latin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40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</a:rPr>
              <a:t>    return 0;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7513336-CBB6-49C4-B22D-7950C8B11314}"/>
              </a:ext>
            </a:extLst>
          </p:cNvPr>
          <p:cNvSpPr/>
          <p:nvPr/>
        </p:nvSpPr>
        <p:spPr>
          <a:xfrm>
            <a:off x="1440425" y="2256503"/>
            <a:ext cx="1071717" cy="33921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Consolas" panose="020B0609020204030204" pitchFamily="49" charset="0"/>
              </a:rPr>
              <a:t>lower[14]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0645CAF-0E2F-4369-A0E8-27A9CFA1B5A0}"/>
              </a:ext>
            </a:extLst>
          </p:cNvPr>
          <p:cNvSpPr/>
          <p:nvPr/>
        </p:nvSpPr>
        <p:spPr>
          <a:xfrm>
            <a:off x="2509068" y="2256501"/>
            <a:ext cx="1071717" cy="33921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Consolas" panose="020B0609020204030204" pitchFamily="49" charset="0"/>
              </a:rPr>
              <a:t>lower[15]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B302728-A7C8-4828-9ED2-20B5BD099633}"/>
              </a:ext>
            </a:extLst>
          </p:cNvPr>
          <p:cNvSpPr/>
          <p:nvPr/>
        </p:nvSpPr>
        <p:spPr>
          <a:xfrm>
            <a:off x="3578941" y="2256502"/>
            <a:ext cx="1071717" cy="33921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Consolas" panose="020B0609020204030204" pitchFamily="49" charset="0"/>
              </a:rPr>
              <a:t>upper[0]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67FE607-D509-4C53-829A-4179B782EBBA}"/>
              </a:ext>
            </a:extLst>
          </p:cNvPr>
          <p:cNvSpPr/>
          <p:nvPr/>
        </p:nvSpPr>
        <p:spPr>
          <a:xfrm>
            <a:off x="4649429" y="2256502"/>
            <a:ext cx="1071717" cy="33921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Consolas" panose="020B0609020204030204" pitchFamily="49" charset="0"/>
              </a:rPr>
              <a:t>upper[1]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1AAD2AD-FC05-4885-ABAE-9CD64A5B8474}"/>
              </a:ext>
            </a:extLst>
          </p:cNvPr>
          <p:cNvSpPr txBox="1"/>
          <p:nvPr/>
        </p:nvSpPr>
        <p:spPr>
          <a:xfrm>
            <a:off x="1071633" y="2226382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/>
              <a:t>…</a:t>
            </a:r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5D2F2C4-C118-46B5-9406-FE3EC087A66D}"/>
              </a:ext>
            </a:extLst>
          </p:cNvPr>
          <p:cNvSpPr txBox="1"/>
          <p:nvPr/>
        </p:nvSpPr>
        <p:spPr>
          <a:xfrm>
            <a:off x="5701864" y="2226382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/>
              <a:t>…</a:t>
            </a:r>
            <a:endParaRPr lang="en-US"/>
          </a:p>
        </p:txBody>
      </p:sp>
      <p:cxnSp>
        <p:nvCxnSpPr>
          <p:cNvPr id="24" name="Connector: Elbow 23">
            <a:extLst>
              <a:ext uri="{FF2B5EF4-FFF2-40B4-BE49-F238E27FC236}">
                <a16:creationId xmlns:a16="http://schemas.microsoft.com/office/drawing/2014/main" id="{CFE992C6-B6C6-4F62-BDD5-BA79DA80C226}"/>
              </a:ext>
            </a:extLst>
          </p:cNvPr>
          <p:cNvCxnSpPr>
            <a:cxnSpLocks/>
          </p:cNvCxnSpPr>
          <p:nvPr/>
        </p:nvCxnSpPr>
        <p:spPr>
          <a:xfrm rot="16200000" flipH="1">
            <a:off x="5125064" y="3679721"/>
            <a:ext cx="1917291" cy="929150"/>
          </a:xfrm>
          <a:prstGeom prst="bentConnector3">
            <a:avLst>
              <a:gd name="adj1" fmla="val 10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or: Elbow 28">
            <a:extLst>
              <a:ext uri="{FF2B5EF4-FFF2-40B4-BE49-F238E27FC236}">
                <a16:creationId xmlns:a16="http://schemas.microsoft.com/office/drawing/2014/main" id="{3B1F8E44-0683-43DE-AC57-D001DE72D3C5}"/>
              </a:ext>
            </a:extLst>
          </p:cNvPr>
          <p:cNvCxnSpPr>
            <a:cxnSpLocks/>
            <a:stCxn id="4" idx="2"/>
          </p:cNvCxnSpPr>
          <p:nvPr/>
        </p:nvCxnSpPr>
        <p:spPr>
          <a:xfrm rot="16200000" flipH="1">
            <a:off x="4857393" y="1281623"/>
            <a:ext cx="430874" cy="3059060"/>
          </a:xfrm>
          <a:prstGeom prst="bentConnector2">
            <a:avLst/>
          </a:prstGeom>
          <a:ln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6491F7B3-1CDE-4D1E-91C8-5C4ACD952774}"/>
              </a:ext>
            </a:extLst>
          </p:cNvPr>
          <p:cNvSpPr/>
          <p:nvPr/>
        </p:nvSpPr>
        <p:spPr>
          <a:xfrm>
            <a:off x="1066800" y="2256503"/>
            <a:ext cx="4953000" cy="3392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530C41-E04B-4CDA-AB63-BE8A727F4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C1C73-9708-47CD-B181-4C0BE5191C1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974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A818CDB-0AF3-47DA-8E3C-45EF60F04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Exercise: Stack Data Buffer Overflow</a:t>
            </a:r>
            <a:br>
              <a:rPr lang="en-US"/>
            </a:br>
            <a:r>
              <a:rPr lang="en-US" sz="3200"/>
              <a:t>Discussion: So, what happened?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476D463-A1CF-49D5-B828-829EE80962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RISC-V Baseline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ED8BA4-9484-43DF-ACF3-E65123DC228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40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</a:rPr>
              <a:t># ./buffer-overflow-stack-baseline</a:t>
            </a:r>
          </a:p>
          <a:p>
            <a:pPr marL="0" indent="0">
              <a:buNone/>
            </a:pPr>
            <a:r>
              <a:rPr lang="en-US" sz="140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</a:rPr>
              <a:t>upper = 0x80d879d0, lower = 0x80d879c0, diff = 10</a:t>
            </a:r>
          </a:p>
          <a:p>
            <a:pPr marL="0" indent="0">
              <a:buNone/>
            </a:pPr>
            <a:r>
              <a:rPr lang="en-US" sz="1800">
                <a:latin typeface="Consolas" panose="020B0609020204030204" pitchFamily="49" charset="0"/>
              </a:rPr>
              <a:t>upper[0] = a</a:t>
            </a:r>
          </a:p>
          <a:p>
            <a:pPr marL="0" indent="0">
              <a:buNone/>
            </a:pPr>
            <a:r>
              <a:rPr lang="en-US" sz="1800">
                <a:solidFill>
                  <a:schemeClr val="accent2"/>
                </a:solidFill>
                <a:latin typeface="Consolas" panose="020B0609020204030204" pitchFamily="49" charset="0"/>
              </a:rPr>
              <a:t>upper[0] = b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6730E085-82CE-43EA-83F6-E550BFC9C6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/>
              <a:t>CHERI-RISC-V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BA28CB3F-FDCE-4075-A3CD-6ED8F451905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</a:rPr>
              <a:t># ./buffer-overflow-stack-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</a:rPr>
              <a:t>cheri</a:t>
            </a:r>
            <a:endParaRPr lang="en-US" sz="1200" dirty="0">
              <a:solidFill>
                <a:schemeClr val="bg1">
                  <a:lumMod val="65000"/>
                </a:schemeClr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</a:rPr>
              <a:t>upper = 0x3fffdfff50, lower = 0x3fffdfff40, diff = 10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upper[0] = a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accent1"/>
                </a:solidFill>
                <a:latin typeface="Consolas" panose="020B0609020204030204" pitchFamily="49" charset="0"/>
              </a:rPr>
              <a:t>In-address space security exception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36864AE-7F7B-41BE-A5B6-80359BE756E5}"/>
              </a:ext>
            </a:extLst>
          </p:cNvPr>
          <p:cNvSpPr txBox="1"/>
          <p:nvPr/>
        </p:nvSpPr>
        <p:spPr>
          <a:xfrm>
            <a:off x="934065" y="4272115"/>
            <a:ext cx="10418147" cy="2220760"/>
          </a:xfrm>
          <a:prstGeom prst="rect">
            <a:avLst/>
          </a:prstGeom>
          <a:noFill/>
        </p:spPr>
        <p:txBody>
          <a:bodyPr wrap="square" rtlCol="0" anchor="ctr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/>
              <a:t>Baseline CPU wrote to “16</a:t>
            </a:r>
            <a:r>
              <a:rPr lang="en-US" sz="2400" baseline="30000"/>
              <a:t>th</a:t>
            </a:r>
            <a:r>
              <a:rPr lang="en-US" sz="2400"/>
              <a:t>” position in </a:t>
            </a:r>
            <a:r>
              <a:rPr lang="en-US" sz="2400">
                <a:latin typeface="Consolas" panose="020B0609020204030204" pitchFamily="49" charset="0"/>
              </a:rPr>
              <a:t>lower</a:t>
            </a:r>
            <a:r>
              <a:rPr lang="en-US" sz="2400"/>
              <a:t>, aliasing </a:t>
            </a:r>
            <a:r>
              <a:rPr lang="en-US" sz="2400">
                <a:latin typeface="Consolas" panose="020B0609020204030204" pitchFamily="49" charset="0"/>
              </a:rPr>
              <a:t>upper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/>
              <a:t>CHERI CPU trapped; kernel delivered fatal </a:t>
            </a:r>
            <a:r>
              <a:rPr lang="en-US" sz="2400">
                <a:latin typeface="Consolas" panose="020B0609020204030204" pitchFamily="49" charset="0"/>
              </a:rPr>
              <a:t>SIGPROT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/>
              <a:t>How did the CHERI CPU know to do that?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BCB6B59-1EC3-42AA-8ECA-697CDAD57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C1C73-9708-47CD-B181-4C0BE5191C1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472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7B93A-F1FB-45AC-9CCE-2DCFBD2BB8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Exercise: Stack Data Buffer Overflow</a:t>
            </a:r>
            <a:br>
              <a:rPr lang="en-US"/>
            </a:br>
            <a:r>
              <a:rPr lang="en-US" sz="3200"/>
              <a:t>Discussion: </a:t>
            </a:r>
            <a:r>
              <a:rPr lang="en-US" sz="3200" err="1"/>
              <a:t>gdb</a:t>
            </a:r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C40353E-9AE1-477C-95DD-27EE21E8BA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sz="2200" dirty="0">
                <a:solidFill>
                  <a:schemeClr val="accent1"/>
                </a:solidFill>
                <a:latin typeface="Consolas" panose="020B0609020204030204" pitchFamily="49" charset="0"/>
              </a:rPr>
              <a:t>Program received signal SIGPROT, CHERI protection violation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200" dirty="0">
                <a:solidFill>
                  <a:schemeClr val="accent1"/>
                </a:solidFill>
                <a:latin typeface="Consolas" panose="020B0609020204030204" pitchFamily="49" charset="0"/>
              </a:rPr>
              <a:t>Capability bounds fault caused by register ca0.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200" dirty="0">
                <a:latin typeface="Consolas" panose="020B0609020204030204" pitchFamily="49" charset="0"/>
              </a:rPr>
              <a:t>0x0000000000101ce8 in </a:t>
            </a:r>
            <a:r>
              <a:rPr lang="en-US" sz="2200" dirty="0" err="1">
                <a:latin typeface="Consolas" panose="020B0609020204030204" pitchFamily="49" charset="0"/>
              </a:rPr>
              <a:t>write_buf</a:t>
            </a:r>
            <a:r>
              <a:rPr lang="en-US" sz="2200" dirty="0">
                <a:latin typeface="Consolas" panose="020B0609020204030204" pitchFamily="49" charset="0"/>
              </a:rPr>
              <a:t> </a:t>
            </a:r>
            <a:r>
              <a:rPr lang="en-US" sz="2200" dirty="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</a:rPr>
              <a:t>(</a:t>
            </a:r>
            <a:r>
              <a:rPr lang="en-US" sz="2200" dirty="0" err="1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</a:rPr>
              <a:t>buf</a:t>
            </a:r>
            <a:r>
              <a:rPr lang="en-US" sz="2200" dirty="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</a:rPr>
              <a:t>=&lt;optimized out&gt;, ix=&lt;optimized out&gt;) at ./buffer-overflow-stack.c:13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200" dirty="0">
                <a:latin typeface="Consolas" panose="020B0609020204030204" pitchFamily="49" charset="0"/>
              </a:rPr>
              <a:t>13              </a:t>
            </a:r>
            <a:r>
              <a:rPr lang="en-US" sz="2200" dirty="0" err="1">
                <a:latin typeface="Consolas" panose="020B0609020204030204" pitchFamily="49" charset="0"/>
              </a:rPr>
              <a:t>buf</a:t>
            </a:r>
            <a:r>
              <a:rPr lang="en-US" sz="2200" dirty="0">
                <a:latin typeface="Consolas" panose="020B0609020204030204" pitchFamily="49" charset="0"/>
              </a:rPr>
              <a:t>[ix] = 'b';</a:t>
            </a:r>
          </a:p>
          <a:p>
            <a:pPr marL="0" indent="0">
              <a:spcBef>
                <a:spcPts val="600"/>
              </a:spcBef>
              <a:buNone/>
            </a:pPr>
            <a:endParaRPr lang="en-US" sz="2200" dirty="0">
              <a:latin typeface="Consolas" panose="020B0609020204030204" pitchFamily="49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sz="2200" dirty="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</a:rPr>
              <a:t>(</a:t>
            </a:r>
            <a:r>
              <a:rPr lang="en-US" sz="2200" dirty="0" err="1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</a:rPr>
              <a:t>gdb</a:t>
            </a:r>
            <a:r>
              <a:rPr lang="en-US" sz="2200" dirty="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</a:rPr>
              <a:t>) </a:t>
            </a:r>
            <a:r>
              <a:rPr lang="en-US" sz="2200" dirty="0" err="1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</a:rPr>
              <a:t>disass</a:t>
            </a:r>
            <a:endParaRPr lang="en-US" sz="2200" dirty="0">
              <a:solidFill>
                <a:schemeClr val="bg1">
                  <a:lumMod val="65000"/>
                </a:schemeClr>
              </a:solidFill>
              <a:latin typeface="Consolas" panose="020B0609020204030204" pitchFamily="49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sz="2200" dirty="0">
                <a:latin typeface="Consolas" panose="020B0609020204030204" pitchFamily="49" charset="0"/>
              </a:rPr>
              <a:t>Dump of assembler code for function </a:t>
            </a:r>
            <a:r>
              <a:rPr lang="en-US" sz="2200" dirty="0" err="1">
                <a:latin typeface="Consolas" panose="020B0609020204030204" pitchFamily="49" charset="0"/>
              </a:rPr>
              <a:t>write_buf</a:t>
            </a:r>
            <a:r>
              <a:rPr lang="en-US" sz="2200" dirty="0">
                <a:latin typeface="Consolas" panose="020B0609020204030204" pitchFamily="49" charset="0"/>
              </a:rPr>
              <a:t>: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200" dirty="0">
                <a:latin typeface="Consolas" panose="020B0609020204030204" pitchFamily="49" charset="0"/>
              </a:rPr>
              <a:t>   0x0000000000101ce0 &lt;+0&gt;:       </a:t>
            </a:r>
            <a:r>
              <a:rPr lang="en-US" sz="2200" dirty="0" err="1">
                <a:latin typeface="Consolas" panose="020B0609020204030204" pitchFamily="49" charset="0"/>
              </a:rPr>
              <a:t>cincoffset</a:t>
            </a:r>
            <a:r>
              <a:rPr lang="en-US" sz="2200" dirty="0">
                <a:latin typeface="Consolas" panose="020B0609020204030204" pitchFamily="49" charset="0"/>
              </a:rPr>
              <a:t>      ca0,ca0,a1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200" dirty="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</a:rPr>
              <a:t>   0x0000000000101ce4 &lt;+4&gt;:       li      a1,98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200" dirty="0">
                <a:solidFill>
                  <a:schemeClr val="accent1"/>
                </a:solidFill>
                <a:latin typeface="Consolas" panose="020B0609020204030204" pitchFamily="49" charset="0"/>
              </a:rPr>
              <a:t>=&gt; 0x0000000000101ce8 &lt;+8&gt;:       sb      a1,0(a0)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200" dirty="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</a:rPr>
              <a:t>   0x0000000000101cec &lt;+12&gt;:      ret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200" dirty="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</a:rPr>
              <a:t>End of assembler dump.</a:t>
            </a:r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8790785-6736-49D8-B797-F068D5195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C1C73-9708-47CD-B181-4C0BE5191C1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938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D8619F1-8E71-4B3C-89B9-A710BBDFC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Exercise: Stack data buffer overflow</a:t>
            </a:r>
            <a:br>
              <a:rPr lang="en-US" dirty="0"/>
            </a:br>
            <a:r>
              <a:rPr lang="en-US" sz="3200" dirty="0"/>
              <a:t>Discussion: Program </a:t>
            </a:r>
            <a:r>
              <a:rPr lang="en-US" sz="2800" dirty="0">
                <a:latin typeface="Consolas" panose="020B0609020204030204" pitchFamily="49" charset="0"/>
              </a:rPr>
              <a:t>.text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C8A9F69-15A9-4B4F-AE26-224AD1A11A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11687" y="1545865"/>
            <a:ext cx="3920711" cy="1393301"/>
          </a:xfrm>
          <a:ln>
            <a:solidFill>
              <a:schemeClr val="bg2">
                <a:lumMod val="50000"/>
              </a:schemeClr>
            </a:solidFill>
          </a:ln>
        </p:spPr>
        <p:txBody>
          <a:bodyPr anchor="ctr">
            <a:normAutofit fontScale="47500" lnSpcReduction="20000"/>
          </a:bodyPr>
          <a:lstStyle/>
          <a:p>
            <a:pPr marL="0" indent="0">
              <a:spcBef>
                <a:spcPts val="100"/>
              </a:spcBef>
              <a:buNone/>
            </a:pPr>
            <a:r>
              <a:rPr lang="en-US">
                <a:latin typeface="Consolas" panose="020B0609020204030204" pitchFamily="49" charset="0"/>
              </a:rPr>
              <a:t>void foo(char *</a:t>
            </a:r>
            <a:r>
              <a:rPr lang="en-US" err="1">
                <a:latin typeface="Consolas" panose="020B0609020204030204" pitchFamily="49" charset="0"/>
              </a:rPr>
              <a:t>buf</a:t>
            </a:r>
            <a:r>
              <a:rPr lang="en-US">
                <a:latin typeface="Consolas" panose="020B0609020204030204" pitchFamily="49" charset="0"/>
              </a:rPr>
              <a:t>, </a:t>
            </a:r>
            <a:r>
              <a:rPr lang="en-US" err="1">
                <a:latin typeface="Consolas" panose="020B0609020204030204" pitchFamily="49" charset="0"/>
              </a:rPr>
              <a:t>size_t</a:t>
            </a:r>
            <a:r>
              <a:rPr lang="en-US">
                <a:latin typeface="Consolas" panose="020B0609020204030204" pitchFamily="49" charset="0"/>
              </a:rPr>
              <a:t> ix) {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>
                <a:latin typeface="Consolas" panose="020B0609020204030204" pitchFamily="49" charset="0"/>
              </a:rPr>
              <a:t>        </a:t>
            </a:r>
            <a:r>
              <a:rPr lang="en-US" err="1">
                <a:latin typeface="Consolas" panose="020B0609020204030204" pitchFamily="49" charset="0"/>
              </a:rPr>
              <a:t>buf</a:t>
            </a:r>
            <a:r>
              <a:rPr lang="en-US">
                <a:latin typeface="Consolas" panose="020B0609020204030204" pitchFamily="49" charset="0"/>
              </a:rPr>
              <a:t>[ix] = 'b';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>
                <a:latin typeface="Consolas" panose="020B0609020204030204" pitchFamily="49" charset="0"/>
              </a:rPr>
              <a:t>}</a:t>
            </a:r>
          </a:p>
          <a:p>
            <a:pPr marL="0" indent="0">
              <a:spcBef>
                <a:spcPts val="100"/>
              </a:spcBef>
              <a:buNone/>
            </a:pPr>
            <a:endParaRPr lang="en-US">
              <a:latin typeface="Consolas" panose="020B0609020204030204" pitchFamily="49" charset="0"/>
            </a:endParaRPr>
          </a:p>
          <a:p>
            <a:pPr marL="0" indent="0">
              <a:spcBef>
                <a:spcPts val="100"/>
              </a:spcBef>
              <a:buNone/>
            </a:pPr>
            <a:r>
              <a:rPr lang="en-US">
                <a:latin typeface="Consolas" panose="020B0609020204030204" pitchFamily="49" charset="0"/>
              </a:rPr>
              <a:t>int main(void) { // some lines elided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>
                <a:latin typeface="Consolas" panose="020B0609020204030204" pitchFamily="49" charset="0"/>
              </a:rPr>
              <a:t>        char lower[</a:t>
            </a:r>
            <a:r>
              <a:rPr lang="en-US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</a:rPr>
              <a:t>0x10</a:t>
            </a:r>
            <a:r>
              <a:rPr lang="en-US">
                <a:latin typeface="Consolas" panose="020B0609020204030204" pitchFamily="49" charset="0"/>
              </a:rPr>
              <a:t>];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>
                <a:latin typeface="Consolas" panose="020B0609020204030204" pitchFamily="49" charset="0"/>
              </a:rPr>
              <a:t>        </a:t>
            </a:r>
            <a:r>
              <a:rPr lang="en-US" err="1">
                <a:latin typeface="Consolas" panose="020B0609020204030204" pitchFamily="49" charset="0"/>
              </a:rPr>
              <a:t>write_buf</a:t>
            </a:r>
            <a:r>
              <a:rPr lang="en-US">
                <a:latin typeface="Consolas" panose="020B0609020204030204" pitchFamily="49" charset="0"/>
              </a:rPr>
              <a:t>(lower, </a:t>
            </a:r>
            <a:r>
              <a:rPr lang="en-US" err="1">
                <a:solidFill>
                  <a:srgbClr val="FF0000"/>
                </a:solidFill>
                <a:latin typeface="Consolas" panose="020B0609020204030204" pitchFamily="49" charset="0"/>
              </a:rPr>
              <a:t>sizeof</a:t>
            </a:r>
            <a:r>
              <a:rPr lang="en-US">
                <a:solidFill>
                  <a:srgbClr val="FF0000"/>
                </a:solidFill>
                <a:latin typeface="Consolas" panose="020B0609020204030204" pitchFamily="49" charset="0"/>
              </a:rPr>
              <a:t>(lower)</a:t>
            </a:r>
            <a:r>
              <a:rPr lang="en-US">
                <a:latin typeface="Consolas" panose="020B0609020204030204" pitchFamily="49" charset="0"/>
              </a:rPr>
              <a:t>);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>
                <a:latin typeface="Consolas" panose="020B0609020204030204" pitchFamily="49" charset="0"/>
              </a:rPr>
              <a:t>}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C0D72A9E-1A30-4595-B9E9-809DF6DFCA27}"/>
              </a:ext>
            </a:extLst>
          </p:cNvPr>
          <p:cNvCxnSpPr>
            <a:cxnSpLocks/>
            <a:stCxn id="2" idx="2"/>
            <a:endCxn id="7" idx="0"/>
          </p:cNvCxnSpPr>
          <p:nvPr/>
        </p:nvCxnSpPr>
        <p:spPr>
          <a:xfrm flipH="1">
            <a:off x="2120291" y="2939166"/>
            <a:ext cx="3251752" cy="4988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A2F34350-EF6C-49A6-B3EA-36F538B76602}"/>
              </a:ext>
            </a:extLst>
          </p:cNvPr>
          <p:cNvSpPr txBox="1"/>
          <p:nvPr/>
        </p:nvSpPr>
        <p:spPr>
          <a:xfrm>
            <a:off x="2221718" y="2799352"/>
            <a:ext cx="1085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RISC-V 64</a:t>
            </a:r>
          </a:p>
        </p:txBody>
      </p:sp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1BA800C7-04CA-462E-BB81-C17457B52AEF}"/>
              </a:ext>
            </a:extLst>
          </p:cNvPr>
          <p:cNvSpPr txBox="1">
            <a:spLocks/>
          </p:cNvSpPr>
          <p:nvPr/>
        </p:nvSpPr>
        <p:spPr>
          <a:xfrm>
            <a:off x="615231" y="3437988"/>
            <a:ext cx="3010119" cy="3064790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Calibri" pitchFamily="34" charset="0"/>
                <a:ea typeface="Tahoma" pitchFamily="34" charset="0"/>
                <a:cs typeface="Tahoma" pitchFamily="34" charset="0"/>
              </a:defRPr>
            </a:lvl1pPr>
            <a:lvl2pPr marL="742950" indent="-2857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en-US" sz="130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&lt;</a:t>
            </a:r>
            <a:r>
              <a:rPr lang="en-US" sz="1300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write_buf</a:t>
            </a:r>
            <a:r>
              <a:rPr lang="en-US" sz="130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&gt;: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en-US" sz="130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 add     a0, a0, a1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en-US" sz="130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 </a:t>
            </a:r>
            <a:r>
              <a:rPr lang="en-US" sz="1300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addi</a:t>
            </a:r>
            <a:r>
              <a:rPr lang="en-US" sz="130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    a1, zero, 98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en-US" sz="130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 </a:t>
            </a:r>
            <a:r>
              <a:rPr lang="en-US" sz="1300">
                <a:latin typeface="Consolas" panose="020B0609020204030204" pitchFamily="49" charset="0"/>
              </a:rPr>
              <a:t>sb      a1, 0(</a:t>
            </a:r>
            <a:r>
              <a:rPr lang="en-US" sz="1300">
                <a:solidFill>
                  <a:schemeClr val="accent2"/>
                </a:solidFill>
                <a:latin typeface="Consolas" panose="020B0609020204030204" pitchFamily="49" charset="0"/>
              </a:rPr>
              <a:t>a0</a:t>
            </a:r>
            <a:r>
              <a:rPr lang="en-US" sz="1300">
                <a:latin typeface="Consolas" panose="020B0609020204030204" pitchFamily="49" charset="0"/>
              </a:rPr>
              <a:t>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en-US" sz="130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 ret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endParaRPr lang="en-US" sz="1300">
              <a:solidFill>
                <a:schemeClr val="bg1">
                  <a:lumMod val="50000"/>
                </a:schemeClr>
              </a:solidFill>
              <a:latin typeface="Consolas" panose="020B06090202040302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en-US" sz="130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&lt;main&gt;: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en-US" sz="130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 </a:t>
            </a:r>
            <a:r>
              <a:rPr lang="en-US" sz="1300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addi</a:t>
            </a:r>
            <a:r>
              <a:rPr lang="en-US" sz="130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    sp,sp,-48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endParaRPr lang="en-US" sz="1300">
              <a:solidFill>
                <a:schemeClr val="bg1">
                  <a:lumMod val="50000"/>
                </a:schemeClr>
              </a:solidFill>
              <a:latin typeface="Consolas" panose="020B06090202040302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endParaRPr lang="en-US" sz="1300">
              <a:solidFill>
                <a:schemeClr val="bg1">
                  <a:lumMod val="50000"/>
                </a:schemeClr>
              </a:solidFill>
              <a:latin typeface="Consolas" panose="020B06090202040302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endParaRPr lang="en-US" sz="1300">
              <a:solidFill>
                <a:schemeClr val="bg1">
                  <a:lumMod val="50000"/>
                </a:schemeClr>
              </a:solidFill>
              <a:latin typeface="Consolas" panose="020B06090202040302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en-US" sz="130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 mv      </a:t>
            </a:r>
            <a:r>
              <a:rPr lang="en-US" sz="1300">
                <a:solidFill>
                  <a:schemeClr val="accent2"/>
                </a:solidFill>
                <a:latin typeface="Consolas" panose="020B0609020204030204" pitchFamily="49" charset="0"/>
              </a:rPr>
              <a:t>a0</a:t>
            </a:r>
            <a:r>
              <a:rPr lang="en-US" sz="130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,sp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en-US" sz="130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 li      a1,</a:t>
            </a:r>
            <a:r>
              <a:rPr lang="en-US" sz="1300">
                <a:solidFill>
                  <a:srgbClr val="FF0000"/>
                </a:solidFill>
                <a:latin typeface="Consolas" panose="020B0609020204030204" pitchFamily="49" charset="0"/>
              </a:rPr>
              <a:t>16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en-US" sz="130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 </a:t>
            </a:r>
            <a:r>
              <a:rPr lang="en-US" sz="1300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auipc</a:t>
            </a:r>
            <a:r>
              <a:rPr lang="en-US" sz="130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   ra,0x0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en-US" sz="130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 </a:t>
            </a:r>
            <a:r>
              <a:rPr lang="en-US" sz="1300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jalr</a:t>
            </a:r>
            <a:r>
              <a:rPr lang="en-US" sz="130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    -86(</a:t>
            </a:r>
            <a:r>
              <a:rPr lang="en-US" sz="1300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ra</a:t>
            </a:r>
            <a:r>
              <a:rPr lang="en-US" sz="130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) # &lt;</a:t>
            </a:r>
            <a:r>
              <a:rPr lang="en-US" sz="1300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write_buf</a:t>
            </a:r>
            <a:r>
              <a:rPr lang="en-US" sz="130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&gt;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2CB41887-4B7E-4AA0-A399-38AF9180FB0C}"/>
              </a:ext>
            </a:extLst>
          </p:cNvPr>
          <p:cNvCxnSpPr>
            <a:cxnSpLocks/>
            <a:stCxn id="2" idx="2"/>
            <a:endCxn id="5" idx="0"/>
          </p:cNvCxnSpPr>
          <p:nvPr/>
        </p:nvCxnSpPr>
        <p:spPr>
          <a:xfrm>
            <a:off x="5372043" y="2939166"/>
            <a:ext cx="4011131" cy="5005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E19F8AA4-079B-4652-A4B5-45F409212E42}"/>
              </a:ext>
            </a:extLst>
          </p:cNvPr>
          <p:cNvSpPr txBox="1"/>
          <p:nvPr/>
        </p:nvSpPr>
        <p:spPr>
          <a:xfrm>
            <a:off x="7565204" y="2799491"/>
            <a:ext cx="1718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CHERI-RISC-V 64</a:t>
            </a:r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6F10890F-8C87-4A14-9713-19977ECEF643}"/>
              </a:ext>
            </a:extLst>
          </p:cNvPr>
          <p:cNvSpPr txBox="1">
            <a:spLocks/>
          </p:cNvSpPr>
          <p:nvPr/>
        </p:nvSpPr>
        <p:spPr>
          <a:xfrm>
            <a:off x="7749213" y="3439760"/>
            <a:ext cx="3267921" cy="3064790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Calibri" pitchFamily="34" charset="0"/>
                <a:ea typeface="Tahoma" pitchFamily="34" charset="0"/>
                <a:cs typeface="Tahoma" pitchFamily="34" charset="0"/>
              </a:defRPr>
            </a:lvl1pPr>
            <a:lvl2pPr marL="742950" indent="-2857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en-US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&lt;</a:t>
            </a:r>
            <a:r>
              <a:rPr lang="en-US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write_buf</a:t>
            </a:r>
            <a:r>
              <a:rPr lang="en-US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&gt;: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en-US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 </a:t>
            </a:r>
            <a:r>
              <a:rPr lang="en-US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cincoffset</a:t>
            </a:r>
            <a:r>
              <a:rPr lang="en-US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      ca0, ca0, a1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en-US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 </a:t>
            </a:r>
            <a:r>
              <a:rPr lang="en-US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addi</a:t>
            </a:r>
            <a:r>
              <a:rPr lang="en-US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    a1, zero, 98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en-US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 </a:t>
            </a:r>
            <a:r>
              <a:rPr lang="en-US" err="1">
                <a:latin typeface="Consolas" panose="020B0609020204030204" pitchFamily="49" charset="0"/>
              </a:rPr>
              <a:t>csb</a:t>
            </a:r>
            <a:r>
              <a:rPr lang="en-US">
                <a:latin typeface="Consolas" panose="020B0609020204030204" pitchFamily="49" charset="0"/>
              </a:rPr>
              <a:t>     a1, 0(</a:t>
            </a:r>
            <a:r>
              <a:rPr lang="en-US">
                <a:solidFill>
                  <a:schemeClr val="accent1"/>
                </a:solidFill>
                <a:latin typeface="Consolas" panose="020B0609020204030204" pitchFamily="49" charset="0"/>
              </a:rPr>
              <a:t>ca0</a:t>
            </a:r>
            <a:r>
              <a:rPr lang="en-US">
                <a:latin typeface="Consolas" panose="020B0609020204030204" pitchFamily="49" charset="0"/>
              </a:rPr>
              <a:t>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en-US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 </a:t>
            </a:r>
            <a:r>
              <a:rPr lang="en-US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cret</a:t>
            </a:r>
            <a:endParaRPr lang="en-US">
              <a:solidFill>
                <a:schemeClr val="bg1">
                  <a:lumMod val="50000"/>
                </a:schemeClr>
              </a:solidFill>
              <a:latin typeface="Consolas" panose="020B06090202040302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endParaRPr lang="en-US">
              <a:latin typeface="Consolas" panose="020B06090202040302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en-US" sz="200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&lt;main&gt;: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en-US" sz="200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 </a:t>
            </a:r>
            <a:r>
              <a:rPr lang="en-US" sz="2000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cincoffset</a:t>
            </a:r>
            <a:r>
              <a:rPr lang="en-US" sz="200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      </a:t>
            </a:r>
            <a:r>
              <a:rPr lang="en-US" sz="2000">
                <a:solidFill>
                  <a:schemeClr val="accent1"/>
                </a:solidFill>
                <a:latin typeface="Consolas" panose="020B0609020204030204" pitchFamily="49" charset="0"/>
              </a:rPr>
              <a:t>csp</a:t>
            </a:r>
            <a:r>
              <a:rPr lang="en-US" sz="200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,</a:t>
            </a:r>
            <a:r>
              <a:rPr lang="en-US" sz="2000">
                <a:solidFill>
                  <a:schemeClr val="accent1"/>
                </a:solidFill>
                <a:latin typeface="Consolas" panose="020B0609020204030204" pitchFamily="49" charset="0"/>
              </a:rPr>
              <a:t>csp</a:t>
            </a:r>
            <a:r>
              <a:rPr lang="en-US" sz="200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,-144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endParaRPr lang="en-US" sz="2000">
              <a:solidFill>
                <a:schemeClr val="bg1">
                  <a:lumMod val="50000"/>
                </a:schemeClr>
              </a:solidFill>
              <a:latin typeface="Consolas" panose="020B06090202040302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en-US" sz="200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 </a:t>
            </a:r>
            <a:r>
              <a:rPr lang="en-US" sz="2000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cincoffset</a:t>
            </a:r>
            <a:r>
              <a:rPr lang="en-US" sz="200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      </a:t>
            </a:r>
            <a:r>
              <a:rPr lang="en-US" sz="2000">
                <a:solidFill>
                  <a:schemeClr val="accent1"/>
                </a:solidFill>
                <a:latin typeface="Consolas" panose="020B0609020204030204" pitchFamily="49" charset="0"/>
              </a:rPr>
              <a:t>ca0</a:t>
            </a:r>
            <a:r>
              <a:rPr lang="en-US" sz="200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,</a:t>
            </a:r>
            <a:r>
              <a:rPr lang="en-US" sz="2000">
                <a:solidFill>
                  <a:schemeClr val="accent1"/>
                </a:solidFill>
                <a:latin typeface="Consolas" panose="020B0609020204030204" pitchFamily="49" charset="0"/>
              </a:rPr>
              <a:t>csp</a:t>
            </a:r>
            <a:r>
              <a:rPr lang="en-US" sz="200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,48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en-US" sz="200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 </a:t>
            </a:r>
            <a:r>
              <a:rPr lang="en-US" sz="2000" err="1">
                <a:solidFill>
                  <a:schemeClr val="accent1"/>
                </a:solidFill>
                <a:latin typeface="Consolas" panose="020B0609020204030204" pitchFamily="49" charset="0"/>
              </a:rPr>
              <a:t>csetbounds</a:t>
            </a:r>
            <a:r>
              <a:rPr lang="en-US" sz="200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      </a:t>
            </a:r>
            <a:r>
              <a:rPr lang="en-US" sz="2000">
                <a:solidFill>
                  <a:schemeClr val="accent1"/>
                </a:solidFill>
                <a:latin typeface="Consolas" panose="020B0609020204030204" pitchFamily="49" charset="0"/>
              </a:rPr>
              <a:t>cs0</a:t>
            </a:r>
            <a:r>
              <a:rPr lang="en-US" sz="200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,</a:t>
            </a:r>
            <a:r>
              <a:rPr lang="en-US" sz="2000">
                <a:solidFill>
                  <a:schemeClr val="accent1"/>
                </a:solidFill>
                <a:latin typeface="Consolas" panose="020B0609020204030204" pitchFamily="49" charset="0"/>
              </a:rPr>
              <a:t>ca0</a:t>
            </a:r>
            <a:r>
              <a:rPr lang="en-US" sz="200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,</a:t>
            </a:r>
            <a:r>
              <a:rPr lang="en-US" sz="200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</a:rPr>
              <a:t>16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endParaRPr lang="en-US" sz="2000">
              <a:solidFill>
                <a:schemeClr val="bg1">
                  <a:lumMod val="50000"/>
                </a:schemeClr>
              </a:solidFill>
              <a:latin typeface="Consolas" panose="020B06090202040302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endParaRPr lang="en-US" sz="2000">
              <a:solidFill>
                <a:schemeClr val="bg1">
                  <a:lumMod val="50000"/>
                </a:schemeClr>
              </a:solidFill>
              <a:latin typeface="Consolas" panose="020B06090202040302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 </a:t>
            </a:r>
            <a:r>
              <a:rPr lang="en-US" sz="2000" err="1">
                <a:solidFill>
                  <a:schemeClr val="accent1"/>
                </a:solidFill>
                <a:latin typeface="Consolas" panose="020B0609020204030204" pitchFamily="49" charset="0"/>
              </a:rPr>
              <a:t>cmove</a:t>
            </a:r>
            <a:r>
              <a:rPr lang="en-US" sz="200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   </a:t>
            </a:r>
            <a:r>
              <a:rPr lang="en-US" sz="2000">
                <a:solidFill>
                  <a:schemeClr val="accent1"/>
                </a:solidFill>
                <a:latin typeface="Consolas" panose="020B0609020204030204" pitchFamily="49" charset="0"/>
              </a:rPr>
              <a:t>ca0</a:t>
            </a:r>
            <a:r>
              <a:rPr lang="en-US" sz="200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,</a:t>
            </a:r>
            <a:r>
              <a:rPr lang="en-US" sz="2000">
                <a:solidFill>
                  <a:schemeClr val="accent1"/>
                </a:solidFill>
                <a:latin typeface="Consolas" panose="020B0609020204030204" pitchFamily="49" charset="0"/>
              </a:rPr>
              <a:t>cs0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en-US" sz="200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 li      a1,</a:t>
            </a:r>
            <a:r>
              <a:rPr lang="en-US" sz="2000">
                <a:solidFill>
                  <a:srgbClr val="FF0000"/>
                </a:solidFill>
                <a:latin typeface="Consolas" panose="020B0609020204030204" pitchFamily="49" charset="0"/>
              </a:rPr>
              <a:t>16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en-US" sz="200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 </a:t>
            </a:r>
            <a:r>
              <a:rPr lang="en-US" sz="2000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auipc</a:t>
            </a:r>
            <a:r>
              <a:rPr lang="en-US" sz="200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   ra,0x0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en-US" sz="200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 </a:t>
            </a:r>
            <a:r>
              <a:rPr lang="en-US" sz="2000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jalr</a:t>
            </a:r>
            <a:r>
              <a:rPr lang="en-US" sz="200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    -138(</a:t>
            </a:r>
            <a:r>
              <a:rPr lang="en-US" sz="2000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ra</a:t>
            </a:r>
            <a:r>
              <a:rPr lang="en-US" sz="200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) # &lt;</a:t>
            </a:r>
            <a:r>
              <a:rPr lang="en-US" sz="2000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write_buf</a:t>
            </a:r>
            <a:r>
              <a:rPr lang="en-US" sz="200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&gt;</a:t>
            </a:r>
          </a:p>
        </p:txBody>
      </p:sp>
      <p:sp>
        <p:nvSpPr>
          <p:cNvPr id="27" name="Right Brace 26">
            <a:extLst>
              <a:ext uri="{FF2B5EF4-FFF2-40B4-BE49-F238E27FC236}">
                <a16:creationId xmlns:a16="http://schemas.microsoft.com/office/drawing/2014/main" id="{6E7217CD-8E02-4960-944C-32356CB9550D}"/>
              </a:ext>
            </a:extLst>
          </p:cNvPr>
          <p:cNvSpPr/>
          <p:nvPr/>
        </p:nvSpPr>
        <p:spPr>
          <a:xfrm>
            <a:off x="2377113" y="4122339"/>
            <a:ext cx="136666" cy="135369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9B6DCFA9-8748-48D9-BB2D-632012EE5512}"/>
              </a:ext>
            </a:extLst>
          </p:cNvPr>
          <p:cNvCxnSpPr>
            <a:cxnSpLocks/>
            <a:stCxn id="27" idx="1"/>
            <a:endCxn id="28" idx="1"/>
          </p:cNvCxnSpPr>
          <p:nvPr/>
        </p:nvCxnSpPr>
        <p:spPr>
          <a:xfrm>
            <a:off x="2513779" y="4190024"/>
            <a:ext cx="1333628" cy="68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Left Brace 25">
            <a:extLst>
              <a:ext uri="{FF2B5EF4-FFF2-40B4-BE49-F238E27FC236}">
                <a16:creationId xmlns:a16="http://schemas.microsoft.com/office/drawing/2014/main" id="{40465093-3446-49E4-A0C4-E9AE90A65CEC}"/>
              </a:ext>
            </a:extLst>
          </p:cNvPr>
          <p:cNvSpPr/>
          <p:nvPr/>
        </p:nvSpPr>
        <p:spPr>
          <a:xfrm>
            <a:off x="7727593" y="4121520"/>
            <a:ext cx="177247" cy="135368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58BE2C96-46EF-455B-9E3B-C018553B123A}"/>
              </a:ext>
            </a:extLst>
          </p:cNvPr>
          <p:cNvCxnSpPr>
            <a:cxnSpLocks/>
            <a:stCxn id="28" idx="3"/>
            <a:endCxn id="26" idx="1"/>
          </p:cNvCxnSpPr>
          <p:nvPr/>
        </p:nvCxnSpPr>
        <p:spPr>
          <a:xfrm flipV="1">
            <a:off x="7441833" y="4189204"/>
            <a:ext cx="285760" cy="769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3B78782F-6F6F-40E9-BD89-50357CE522A1}"/>
              </a:ext>
            </a:extLst>
          </p:cNvPr>
          <p:cNvSpPr txBox="1"/>
          <p:nvPr/>
        </p:nvSpPr>
        <p:spPr>
          <a:xfrm>
            <a:off x="3847407" y="4027622"/>
            <a:ext cx="35944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/>
              <a:t>Stores w/o bounds-checking branches</a:t>
            </a:r>
          </a:p>
        </p:txBody>
      </p:sp>
      <p:sp>
        <p:nvSpPr>
          <p:cNvPr id="34" name="Right Brace 33">
            <a:extLst>
              <a:ext uri="{FF2B5EF4-FFF2-40B4-BE49-F238E27FC236}">
                <a16:creationId xmlns:a16="http://schemas.microsoft.com/office/drawing/2014/main" id="{50BD66F7-18B2-4F00-80CF-710E042D0B26}"/>
              </a:ext>
            </a:extLst>
          </p:cNvPr>
          <p:cNvSpPr/>
          <p:nvPr/>
        </p:nvSpPr>
        <p:spPr>
          <a:xfrm>
            <a:off x="2244744" y="5692225"/>
            <a:ext cx="200702" cy="135368"/>
          </a:xfrm>
          <a:prstGeom prst="rightBrac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585CD04F-FCE5-4AD3-A581-520B8C31F3D2}"/>
              </a:ext>
            </a:extLst>
          </p:cNvPr>
          <p:cNvCxnSpPr>
            <a:cxnSpLocks/>
            <a:stCxn id="36" idx="1"/>
            <a:endCxn id="34" idx="1"/>
          </p:cNvCxnSpPr>
          <p:nvPr/>
        </p:nvCxnSpPr>
        <p:spPr>
          <a:xfrm flipH="1">
            <a:off x="2445446" y="4784761"/>
            <a:ext cx="1404183" cy="97514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67AB53A6-19C2-4730-9248-836F3E0E7DBA}"/>
              </a:ext>
            </a:extLst>
          </p:cNvPr>
          <p:cNvSpPr txBox="1"/>
          <p:nvPr/>
        </p:nvSpPr>
        <p:spPr>
          <a:xfrm>
            <a:off x="3849629" y="4615484"/>
            <a:ext cx="28971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>
                <a:solidFill>
                  <a:schemeClr val="accent2">
                    <a:lumMod val="75000"/>
                  </a:schemeClr>
                </a:solidFill>
              </a:rPr>
              <a:t>a0 holds </a:t>
            </a:r>
            <a:r>
              <a:rPr lang="en-US" sz="1600" i="1">
                <a:solidFill>
                  <a:schemeClr val="accent2">
                    <a:lumMod val="75000"/>
                  </a:schemeClr>
                </a:solidFill>
              </a:rPr>
              <a:t>address</a:t>
            </a:r>
            <a:r>
              <a:rPr lang="en-US" sz="1600">
                <a:solidFill>
                  <a:schemeClr val="accent2">
                    <a:lumMod val="75000"/>
                  </a:schemeClr>
                </a:solidFill>
              </a:rPr>
              <a:t> of </a:t>
            </a:r>
            <a:r>
              <a:rPr lang="en-US" sz="1600" err="1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</a:rPr>
              <a:t>buf</a:t>
            </a:r>
            <a:r>
              <a:rPr lang="en-US" sz="1600">
                <a:solidFill>
                  <a:schemeClr val="accent2">
                    <a:lumMod val="75000"/>
                  </a:schemeClr>
                </a:solidFill>
              </a:rPr>
              <a:t> on stack</a:t>
            </a:r>
          </a:p>
        </p:txBody>
      </p: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4D42CD50-94A6-4C6D-A479-3F75FEE6BB0D}"/>
              </a:ext>
            </a:extLst>
          </p:cNvPr>
          <p:cNvCxnSpPr>
            <a:cxnSpLocks/>
            <a:endCxn id="64" idx="0"/>
          </p:cNvCxnSpPr>
          <p:nvPr/>
        </p:nvCxnSpPr>
        <p:spPr>
          <a:xfrm>
            <a:off x="5372042" y="2561303"/>
            <a:ext cx="2243" cy="3244054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EB553B8F-9D7E-471B-8238-FD9631EC772F}"/>
              </a:ext>
            </a:extLst>
          </p:cNvPr>
          <p:cNvCxnSpPr>
            <a:cxnSpLocks/>
            <a:stCxn id="64" idx="3"/>
          </p:cNvCxnSpPr>
          <p:nvPr/>
        </p:nvCxnSpPr>
        <p:spPr>
          <a:xfrm flipV="1">
            <a:off x="6753477" y="5511840"/>
            <a:ext cx="3388050" cy="585905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377866F4-EBE9-4847-827A-D29BDFB76F80}"/>
              </a:ext>
            </a:extLst>
          </p:cNvPr>
          <p:cNvSpPr txBox="1"/>
          <p:nvPr/>
        </p:nvSpPr>
        <p:spPr>
          <a:xfrm>
            <a:off x="3995093" y="5805357"/>
            <a:ext cx="2758384" cy="58477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accent4">
                    <a:lumMod val="75000"/>
                  </a:schemeClr>
                </a:solidFill>
              </a:rPr>
              <a:t>bounds set at </a:t>
            </a:r>
            <a:r>
              <a:rPr lang="en-US" sz="1600" i="1" dirty="0">
                <a:solidFill>
                  <a:schemeClr val="accent4">
                    <a:lumMod val="75000"/>
                  </a:schemeClr>
                </a:solidFill>
              </a:rPr>
              <a:t>construction</a:t>
            </a:r>
            <a:r>
              <a:rPr lang="en-US" sz="1600" dirty="0">
                <a:solidFill>
                  <a:schemeClr val="accent4">
                    <a:lumMod val="75000"/>
                  </a:schemeClr>
                </a:solidFill>
              </a:rPr>
              <a:t>;</a:t>
            </a:r>
          </a:p>
          <a:p>
            <a:pPr algn="ctr"/>
            <a:r>
              <a:rPr lang="en-US" sz="1600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</a:rPr>
              <a:t>lower</a:t>
            </a:r>
            <a:r>
              <a:rPr lang="en-US" sz="1600" dirty="0">
                <a:solidFill>
                  <a:schemeClr val="accent4">
                    <a:lumMod val="75000"/>
                  </a:schemeClr>
                </a:solidFill>
              </a:rPr>
              <a:t>’s size persists in </a:t>
            </a:r>
            <a:r>
              <a:rPr lang="en-US" sz="1600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</a:rPr>
              <a:t>.text</a:t>
            </a:r>
          </a:p>
        </p:txBody>
      </p:sp>
      <p:sp>
        <p:nvSpPr>
          <p:cNvPr id="21" name="Left Brace 20">
            <a:extLst>
              <a:ext uri="{FF2B5EF4-FFF2-40B4-BE49-F238E27FC236}">
                <a16:creationId xmlns:a16="http://schemas.microsoft.com/office/drawing/2014/main" id="{AB20F503-729E-427A-912A-D52AF0D387EE}"/>
              </a:ext>
            </a:extLst>
          </p:cNvPr>
          <p:cNvSpPr/>
          <p:nvPr/>
        </p:nvSpPr>
        <p:spPr>
          <a:xfrm>
            <a:off x="7694220" y="5792788"/>
            <a:ext cx="200702" cy="13536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58B87D3-BAD1-4E3A-B14C-92D8E7D04020}"/>
              </a:ext>
            </a:extLst>
          </p:cNvPr>
          <p:cNvCxnSpPr>
            <a:cxnSpLocks/>
            <a:stCxn id="32" idx="3"/>
            <a:endCxn id="21" idx="1"/>
          </p:cNvCxnSpPr>
          <p:nvPr/>
        </p:nvCxnSpPr>
        <p:spPr>
          <a:xfrm>
            <a:off x="7436189" y="5232939"/>
            <a:ext cx="258031" cy="6275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CA0B887F-DBB5-4AD8-BAEF-35BECD5E51C7}"/>
              </a:ext>
            </a:extLst>
          </p:cNvPr>
          <p:cNvSpPr txBox="1"/>
          <p:nvPr/>
        </p:nvSpPr>
        <p:spPr>
          <a:xfrm>
            <a:off x="4974875" y="5063662"/>
            <a:ext cx="24613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>
                <a:solidFill>
                  <a:schemeClr val="accent1">
                    <a:lumMod val="75000"/>
                  </a:schemeClr>
                </a:solidFill>
              </a:rPr>
              <a:t>ca0 holds </a:t>
            </a:r>
            <a:r>
              <a:rPr lang="en-US" sz="1600" i="1">
                <a:solidFill>
                  <a:schemeClr val="accent1">
                    <a:lumMod val="75000"/>
                  </a:schemeClr>
                </a:solidFill>
              </a:rPr>
              <a:t>capability</a:t>
            </a:r>
            <a:r>
              <a:rPr lang="en-US" sz="1600">
                <a:solidFill>
                  <a:schemeClr val="accent1">
                    <a:lumMod val="75000"/>
                  </a:schemeClr>
                </a:solidFill>
              </a:rPr>
              <a:t> to </a:t>
            </a:r>
            <a:r>
              <a:rPr lang="en-US" sz="1600" err="1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</a:rPr>
              <a:t>buf</a:t>
            </a:r>
            <a:endParaRPr lang="en-US" sz="160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5" name="Slide Number Placeholder 15">
            <a:extLst>
              <a:ext uri="{FF2B5EF4-FFF2-40B4-BE49-F238E27FC236}">
                <a16:creationId xmlns:a16="http://schemas.microsoft.com/office/drawing/2014/main" id="{4F945AC7-E308-46E6-BEAA-22543ADB56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9BC1C73-9708-47CD-B181-4C0BE5191C1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638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6" grpId="0" animBg="1"/>
      <p:bldP spid="28" grpId="0"/>
      <p:bldP spid="34" grpId="0" animBg="1"/>
      <p:bldP spid="36" grpId="0"/>
      <p:bldP spid="64" grpId="0"/>
      <p:bldP spid="21" grpId="0" animBg="1"/>
      <p:bldP spid="3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916</Words>
  <Application>Microsoft Office PowerPoint</Application>
  <PresentationFormat>Widescreen</PresentationFormat>
  <Paragraphs>138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Consolas</vt:lpstr>
      <vt:lpstr>Wingdings</vt:lpstr>
      <vt:lpstr>Office Theme</vt:lpstr>
      <vt:lpstr>Exercise: Stack Data Buffer Overflow Introduction</vt:lpstr>
      <vt:lpstr>Exercise: Stack Data Buffer Overflow Introduction: Stack Layout</vt:lpstr>
      <vt:lpstr>Exercise: Stack Data Buffer Overflow Discussion: So, what happened?</vt:lpstr>
      <vt:lpstr>Exercise: Stack Data Buffer Overflow Discussion: gdb</vt:lpstr>
      <vt:lpstr>Exercise: Stack data buffer overflow Discussion: Program .text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Exercise: Stack Data Buffer Overflow Introduction</dc:title>
  <dc:creator>Wes Filardo</dc:creator>
  <cp:lastModifiedBy>Wes Filardo</cp:lastModifiedBy>
  <cp:revision>1</cp:revision>
  <dcterms:created xsi:type="dcterms:W3CDTF">2022-02-28T11:09:19Z</dcterms:created>
  <dcterms:modified xsi:type="dcterms:W3CDTF">2022-02-28T11:10:20Z</dcterms:modified>
</cp:coreProperties>
</file>