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3" r:id="rId3"/>
    <p:sldId id="261" r:id="rId4"/>
    <p:sldId id="262" r:id="rId5"/>
    <p:sldId id="263" r:id="rId6"/>
    <p:sldId id="274" r:id="rId7"/>
    <p:sldId id="275" r:id="rId8"/>
    <p:sldId id="276" r:id="rId9"/>
    <p:sldId id="294" r:id="rId10"/>
    <p:sldId id="257" r:id="rId11"/>
    <p:sldId id="258" r:id="rId12"/>
    <p:sldId id="264" r:id="rId13"/>
    <p:sldId id="283" r:id="rId14"/>
    <p:sldId id="265" r:id="rId15"/>
    <p:sldId id="266" r:id="rId16"/>
    <p:sldId id="277" r:id="rId17"/>
    <p:sldId id="267" r:id="rId18"/>
    <p:sldId id="268" r:id="rId19"/>
    <p:sldId id="269" r:id="rId20"/>
    <p:sldId id="278" r:id="rId21"/>
    <p:sldId id="279" r:id="rId22"/>
    <p:sldId id="280" r:id="rId23"/>
    <p:sldId id="281" r:id="rId24"/>
    <p:sldId id="282" r:id="rId25"/>
    <p:sldId id="295" r:id="rId26"/>
    <p:sldId id="270" r:id="rId27"/>
    <p:sldId id="289" r:id="rId28"/>
    <p:sldId id="288" r:id="rId29"/>
    <p:sldId id="290" r:id="rId30"/>
    <p:sldId id="291" r:id="rId31"/>
    <p:sldId id="292" r:id="rId32"/>
    <p:sldId id="293" r:id="rId33"/>
    <p:sldId id="272" r:id="rId34"/>
    <p:sldId id="299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E72"/>
    <a:srgbClr val="6AADE4"/>
    <a:srgbClr val="0030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1" autoAdjust="0"/>
    <p:restoredTop sz="89500" autoAdjust="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54C7A-6483-4482-B906-EE20DD13333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B758DE-4E56-4243-96AE-4235BB7428C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9F3E9-E624-4CC9-B190-AF1EC23D11E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B7AC0-0C69-4B4B-88CF-83F6A0CD6429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58DE-4E56-4243-96AE-4235BB7428C8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58DE-4E56-4243-96AE-4235BB7428C8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58DE-4E56-4243-96AE-4235BB7428C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Off-the-shelf PC with a few server NICs added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884BCD-9FB3-47C2-B681-2BD8175EF428}" type="slidenum">
              <a:rPr lang="en-GB" smtClean="0"/>
              <a:pPr>
                <a:defRPr/>
              </a:pPr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Modular design; should map onto</a:t>
            </a:r>
            <a:r>
              <a:rPr lang="en-GB" baseline="0" dirty="0" smtClean="0"/>
              <a:t> hardware</a:t>
            </a:r>
          </a:p>
          <a:p>
            <a:r>
              <a:rPr lang="en-GB" baseline="0" dirty="0" smtClean="0"/>
              <a:t>Generic switch + rewriting module</a:t>
            </a:r>
            <a:endParaRPr lang="en-GB" dirty="0" smtClean="0"/>
          </a:p>
          <a:p>
            <a:endParaRPr lang="en-GB" dirty="0" smtClean="0"/>
          </a:p>
          <a:p>
            <a:pPr>
              <a:buFont typeface="Arial" pitchFamily="34" charset="0"/>
              <a:buNone/>
            </a:pPr>
            <a:r>
              <a:rPr lang="en-GB" dirty="0" smtClean="0"/>
              <a:t>Frame receiver (rewrites if necessary)</a:t>
            </a:r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Forwarding database</a:t>
            </a:r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Frame transmitter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88E9E-9F9A-4A0B-BF69-414423107856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884BCD-9FB3-47C2-B681-2BD8175EF428}" type="slidenum">
              <a:rPr lang="en-GB" smtClean="0"/>
              <a:pPr>
                <a:defRPr/>
              </a:pPr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58DE-4E56-4243-96AE-4235BB7428C8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58DE-4E56-4243-96AE-4235BB7428C8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58DE-4E56-4243-96AE-4235BB7428C8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Densely-connected mesh, but spanning tree protocol disables links</a:t>
            </a: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B7AC0-0C69-4B4B-88CF-83F6A0CD6429}" type="slidenum">
              <a:rPr lang="en-GB" smtClean="0"/>
              <a:pPr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58DE-4E56-4243-96AE-4235BB7428C8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ANIM:  data from [here] to [here]</a:t>
            </a:r>
          </a:p>
          <a:p>
            <a:r>
              <a:rPr lang="en-GB" smtClean="0"/>
              <a:t>Direct link, but can’t use [CLICK]</a:t>
            </a:r>
          </a:p>
          <a:p>
            <a:r>
              <a:rPr lang="en-GB" smtClean="0"/>
              <a:t>Packet takes long way round</a:t>
            </a: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919DA-C877-4985-A443-186F4D5888D4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Google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58DE-4E56-4243-96AE-4235BB7428C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58DE-4E56-4243-96AE-4235BB7428C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CEB6D6-8897-4BE9-968C-30280C2CEC33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Flat, manufacturer-allocated namespace </a:t>
            </a:r>
            <a:r>
              <a:rPr lang="en-GB" dirty="0" smtClean="0">
                <a:sym typeface="Wingdings" pitchFamily="2" charset="2"/>
              </a:rPr>
              <a:t> hierarchy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Split MAC address</a:t>
            </a:r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Reiterate: switches rewrite addresses so hosts don’t have to</a:t>
            </a: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782445-51DD-480F-87ED-84838572F201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ANIM:  Host transmits broadcast frame (simplicity) [CLICK]</a:t>
            </a:r>
          </a:p>
          <a:p>
            <a:r>
              <a:rPr lang="en-GB" smtClean="0"/>
              <a:t>Switch one sees non-MOOSE source address </a:t>
            </a:r>
            <a:r>
              <a:rPr lang="en-GB" smtClean="0">
                <a:sym typeface="Wingdings" pitchFamily="2" charset="2"/>
              </a:rPr>
              <a:t> [CLICK] new frame on net  rewrite</a:t>
            </a:r>
          </a:p>
          <a:p>
            <a:r>
              <a:rPr lang="en-GB" smtClean="0">
                <a:sym typeface="Wingdings" pitchFamily="2" charset="2"/>
              </a:rPr>
              <a:t>[CLICK] Packet makes its way to all destinations</a:t>
            </a:r>
            <a:endParaRPr lang="en-GB" smtClean="0"/>
          </a:p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CDF03-6AF5-4072-A33A-EE1B3826BF06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ANIM:  now transmit reply.  Note dest addr MOOSE. [CLICK]</a:t>
            </a:r>
          </a:p>
          <a:p>
            <a:r>
              <a:rPr lang="en-GB" smtClean="0"/>
              <a:t>As before, [CLICK] rewrite source</a:t>
            </a:r>
          </a:p>
          <a:p>
            <a:r>
              <a:rPr lang="en-GB" smtClean="0"/>
              <a:t>Now route frame using switch ID ONLY: [CLICK] each sw on path knows where sw one is</a:t>
            </a:r>
          </a:p>
          <a:p>
            <a:r>
              <a:rPr lang="en-GB" smtClean="0"/>
              <a:t>Last switch [CLICK] rewrites dest to avoid confusion</a:t>
            </a:r>
          </a:p>
          <a:p>
            <a:r>
              <a:rPr lang="en-GB" smtClean="0"/>
              <a:t>[CLICK] Deterministic address tables</a:t>
            </a: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1C20F-BC22-4AE9-AC9B-7789351E528C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C7D59-D091-470F-B71C-2C2C898124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F05030-1B01-4C80-97EE-756C0833A4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AD1945-F4E2-4EFA-B4BC-389151D56D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E47CB7-631C-4F44-B7E8-E5D0DC1B48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F880C-C587-45F3-99AB-AC184CEB40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801DBF-C436-4AEC-97BD-F858A0A986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B8AFF0-E94D-4466-9126-1DE78C9F37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804DDA-69A9-46BD-86CE-643894579F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38599E-DA9F-4EE4-A704-5DB408E36B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65674-EA36-4EA0-A8DF-6A2CE05657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711551-9E48-46EA-B5FE-B551F4610E7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A26E45-EA60-439F-8C12-BFE2CC7A7BF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Addressing the Scalability of Ethernet with MOOSE</a:t>
            </a:r>
            <a:endParaRPr 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4175" y="5357826"/>
            <a:ext cx="8374063" cy="642942"/>
          </a:xfrm>
          <a:prstGeom prst="rect">
            <a:avLst/>
          </a:prstGeom>
          <a:noFill/>
          <a:ln w="127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GB" b="1" u="sng" dirty="0" smtClean="0">
                <a:solidFill>
                  <a:schemeClr val="tx2"/>
                </a:solidFill>
              </a:rPr>
              <a:t>Malcolm Scott</a:t>
            </a:r>
            <a:r>
              <a:rPr lang="en-GB" b="1" dirty="0" smtClean="0">
                <a:solidFill>
                  <a:schemeClr val="tx2"/>
                </a:solidFill>
              </a:rPr>
              <a:t>, Andrew Moore and Jon </a:t>
            </a:r>
            <a:r>
              <a:rPr lang="en-GB" b="1" dirty="0" err="1" smtClean="0">
                <a:solidFill>
                  <a:schemeClr val="tx2"/>
                </a:solidFill>
              </a:rPr>
              <a:t>Crowcroft</a:t>
            </a:r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University of Cambridge Computer Laboratory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6" name="Picture 4" descr="mo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967644"/>
            <a:ext cx="3214690" cy="23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Geographically-diverse networks</a:t>
            </a:r>
            <a:endParaRPr lang="en-GB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 smtClean="0"/>
              <a:t>Fibre-to-the-Premises</a:t>
            </a:r>
          </a:p>
          <a:p>
            <a:pPr lvl="1"/>
            <a:r>
              <a:rPr lang="en-GB" dirty="0" smtClean="0"/>
              <a:t>Currently, Ethernet is only used for small deployments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57356" y="3143248"/>
            <a:ext cx="5429288" cy="2726786"/>
            <a:chOff x="1785918" y="2571744"/>
            <a:chExt cx="5429288" cy="2726786"/>
          </a:xfrm>
        </p:grpSpPr>
        <p:cxnSp>
          <p:nvCxnSpPr>
            <p:cNvPr id="10" name="Straight Connector 9"/>
            <p:cNvCxnSpPr>
              <a:stCxn id="8" idx="6"/>
            </p:cNvCxnSpPr>
            <p:nvPr/>
          </p:nvCxnSpPr>
          <p:spPr>
            <a:xfrm>
              <a:off x="2357422" y="3964785"/>
              <a:ext cx="642942" cy="357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2"/>
            </p:cNvCxnSpPr>
            <p:nvPr/>
          </p:nvCxnSpPr>
          <p:spPr>
            <a:xfrm rot="10800000" flipV="1">
              <a:off x="4286248" y="3571876"/>
              <a:ext cx="2214578" cy="214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2"/>
            </p:cNvCxnSpPr>
            <p:nvPr/>
          </p:nvCxnSpPr>
          <p:spPr>
            <a:xfrm rot="10800000">
              <a:off x="4500562" y="4071942"/>
              <a:ext cx="2071702" cy="714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2"/>
            </p:cNvCxnSpPr>
            <p:nvPr/>
          </p:nvCxnSpPr>
          <p:spPr>
            <a:xfrm rot="10800000">
              <a:off x="4357686" y="4429132"/>
              <a:ext cx="2000264" cy="214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85918" y="428625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ISP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9322" y="4929198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customers</a:t>
              </a:r>
              <a:endParaRPr lang="en-GB" dirty="0"/>
            </a:p>
          </p:txBody>
        </p:sp>
        <p:sp>
          <p:nvSpPr>
            <p:cNvPr id="4" name="Cloud 3"/>
            <p:cNvSpPr/>
            <p:nvPr/>
          </p:nvSpPr>
          <p:spPr>
            <a:xfrm>
              <a:off x="2714612" y="3286124"/>
              <a:ext cx="2214578" cy="157163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Telco network</a:t>
              </a:r>
              <a:endParaRPr lang="en-GB" dirty="0"/>
            </a:p>
          </p:txBody>
        </p:sp>
        <p:sp>
          <p:nvSpPr>
            <p:cNvPr id="5" name="Smiley Face 4"/>
            <p:cNvSpPr/>
            <p:nvPr/>
          </p:nvSpPr>
          <p:spPr>
            <a:xfrm>
              <a:off x="6500826" y="3357562"/>
              <a:ext cx="428628" cy="428628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Smiley Face 5"/>
            <p:cNvSpPr/>
            <p:nvPr/>
          </p:nvSpPr>
          <p:spPr>
            <a:xfrm>
              <a:off x="6572264" y="3929066"/>
              <a:ext cx="428628" cy="428628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6357950" y="4429132"/>
              <a:ext cx="428628" cy="428628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Summing Junction 7"/>
            <p:cNvSpPr/>
            <p:nvPr/>
          </p:nvSpPr>
          <p:spPr>
            <a:xfrm>
              <a:off x="1857356" y="3714752"/>
              <a:ext cx="500066" cy="500066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ight Brace 24"/>
            <p:cNvSpPr/>
            <p:nvPr/>
          </p:nvSpPr>
          <p:spPr>
            <a:xfrm rot="16200000">
              <a:off x="5536413" y="2250273"/>
              <a:ext cx="214314" cy="1571636"/>
            </a:xfrm>
            <a:prstGeom prst="rightBrace">
              <a:avLst>
                <a:gd name="adj1" fmla="val 27296"/>
                <a:gd name="adj2" fmla="val 50000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86314" y="2571744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2"/>
                  </a:solidFill>
                </a:rPr>
                <a:t>“last mile” link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Geographically-diverse networks</a:t>
            </a:r>
            <a:endParaRPr lang="en-GB" dirty="0"/>
          </a:p>
        </p:txBody>
      </p:sp>
      <p:sp>
        <p:nvSpPr>
          <p:cNvPr id="10" name="Cloud 9"/>
          <p:cNvSpPr/>
          <p:nvPr/>
        </p:nvSpPr>
        <p:spPr>
          <a:xfrm>
            <a:off x="1071538" y="2071678"/>
            <a:ext cx="2214578" cy="15716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Curved Connector 15"/>
          <p:cNvCxnSpPr>
            <a:stCxn id="11" idx="2"/>
            <a:endCxn id="14" idx="6"/>
          </p:cNvCxnSpPr>
          <p:nvPr/>
        </p:nvCxnSpPr>
        <p:spPr>
          <a:xfrm rot="10800000" flipV="1">
            <a:off x="714348" y="2357429"/>
            <a:ext cx="3071834" cy="39290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2" idx="2"/>
            <a:endCxn id="14" idx="6"/>
          </p:cNvCxnSpPr>
          <p:nvPr/>
        </p:nvCxnSpPr>
        <p:spPr>
          <a:xfrm rot="10800000">
            <a:off x="714348" y="2750340"/>
            <a:ext cx="3143272" cy="17859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3" idx="2"/>
            <a:endCxn id="14" idx="6"/>
          </p:cNvCxnSpPr>
          <p:nvPr/>
        </p:nvCxnSpPr>
        <p:spPr>
          <a:xfrm rot="10800000">
            <a:off x="714348" y="2750340"/>
            <a:ext cx="2928958" cy="67866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5720" y="15001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Now:</a:t>
            </a:r>
            <a:endParaRPr lang="en-GB" b="1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2179621" y="3749677"/>
            <a:ext cx="4786346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5720" y="3929066"/>
            <a:ext cx="3929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 smtClean="0"/>
              <a:t>Everything goes via circuit to ISP</a:t>
            </a:r>
          </a:p>
          <a:p>
            <a:pPr marL="252000" indent="-252000"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 smtClean="0"/>
              <a:t>Legacy reasons (dial-up, ATM)</a:t>
            </a:r>
          </a:p>
          <a:p>
            <a:pPr marL="252000" indent="-252000"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 smtClean="0"/>
              <a:t>Nonsensical for peer-to-peer use</a:t>
            </a:r>
          </a:p>
          <a:p>
            <a:pPr marL="252000" indent="-252000"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 smtClean="0"/>
              <a:t>Bottleneck becoming significant as number of customers and capacity of links increase</a:t>
            </a:r>
            <a:endParaRPr lang="en-GB" dirty="0"/>
          </a:p>
        </p:txBody>
      </p:sp>
      <p:sp>
        <p:nvSpPr>
          <p:cNvPr id="36" name="Cloud 35"/>
          <p:cNvSpPr/>
          <p:nvPr/>
        </p:nvSpPr>
        <p:spPr>
          <a:xfrm>
            <a:off x="5715008" y="2071678"/>
            <a:ext cx="2214578" cy="15716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929190" y="15001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Future: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929190" y="3929066"/>
            <a:ext cx="3929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 smtClean="0"/>
              <a:t>In the UK: BT 21CN</a:t>
            </a:r>
          </a:p>
          <a:p>
            <a:pPr marL="252000" indent="-252000"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 smtClean="0"/>
              <a:t>Take advantage of fully-switched infrastructure</a:t>
            </a:r>
          </a:p>
          <a:p>
            <a:pPr marL="252000" indent="-252000"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 smtClean="0"/>
              <a:t>Peer-to-peer traffic travels directly between customers</a:t>
            </a:r>
          </a:p>
          <a:p>
            <a:pPr marL="252000" indent="-252000">
              <a:spcAft>
                <a:spcPts val="800"/>
              </a:spcAft>
              <a:buFont typeface="Arial" pitchFamily="34" charset="0"/>
              <a:buChar char="•"/>
            </a:pPr>
            <a:r>
              <a:rPr lang="en-GB" dirty="0" smtClean="0"/>
              <a:t>Data link layer protocol is crucial</a:t>
            </a:r>
          </a:p>
        </p:txBody>
      </p:sp>
      <p:cxnSp>
        <p:nvCxnSpPr>
          <p:cNvPr id="52" name="Straight Connector 51"/>
          <p:cNvCxnSpPr>
            <a:stCxn id="37" idx="2"/>
            <a:endCxn id="46" idx="6"/>
          </p:cNvCxnSpPr>
          <p:nvPr/>
        </p:nvCxnSpPr>
        <p:spPr>
          <a:xfrm rot="10800000">
            <a:off x="7500958" y="2357430"/>
            <a:ext cx="928694" cy="1588"/>
          </a:xfrm>
          <a:prstGeom prst="line">
            <a:avLst/>
          </a:prstGeom>
          <a:ln w="381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8" idx="2"/>
            <a:endCxn id="47" idx="6"/>
          </p:cNvCxnSpPr>
          <p:nvPr/>
        </p:nvCxnSpPr>
        <p:spPr>
          <a:xfrm rot="10800000">
            <a:off x="7500958" y="2928934"/>
            <a:ext cx="1000132" cy="1588"/>
          </a:xfrm>
          <a:prstGeom prst="line">
            <a:avLst/>
          </a:prstGeom>
          <a:ln w="381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9" idx="2"/>
            <a:endCxn id="47" idx="4"/>
          </p:cNvCxnSpPr>
          <p:nvPr/>
        </p:nvCxnSpPr>
        <p:spPr>
          <a:xfrm rot="10800000">
            <a:off x="7429520" y="3000372"/>
            <a:ext cx="857256" cy="428628"/>
          </a:xfrm>
          <a:prstGeom prst="curvedConnector2">
            <a:avLst/>
          </a:prstGeom>
          <a:ln w="381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3"/>
            <a:endCxn id="48" idx="7"/>
          </p:cNvCxnSpPr>
          <p:nvPr/>
        </p:nvCxnSpPr>
        <p:spPr>
          <a:xfrm rot="5400000">
            <a:off x="7194282" y="2407944"/>
            <a:ext cx="184724" cy="1847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7" idx="1"/>
            <a:endCxn id="48" idx="5"/>
          </p:cNvCxnSpPr>
          <p:nvPr/>
        </p:nvCxnSpPr>
        <p:spPr>
          <a:xfrm rot="16200000" flipV="1">
            <a:off x="7194282" y="2693696"/>
            <a:ext cx="184724" cy="1847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9" idx="2"/>
            <a:endCxn id="40" idx="6"/>
          </p:cNvCxnSpPr>
          <p:nvPr/>
        </p:nvCxnSpPr>
        <p:spPr>
          <a:xfrm rot="10800000">
            <a:off x="5357818" y="2750340"/>
            <a:ext cx="642942" cy="107157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9" idx="6"/>
          </p:cNvCxnSpPr>
          <p:nvPr/>
        </p:nvCxnSpPr>
        <p:spPr>
          <a:xfrm rot="10800000">
            <a:off x="6143636" y="2857496"/>
            <a:ext cx="214314" cy="158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8" idx="2"/>
          </p:cNvCxnSpPr>
          <p:nvPr/>
        </p:nvCxnSpPr>
        <p:spPr>
          <a:xfrm rot="10800000">
            <a:off x="6858016" y="2643182"/>
            <a:ext cx="214314" cy="158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miley Face 36"/>
          <p:cNvSpPr/>
          <p:nvPr/>
        </p:nvSpPr>
        <p:spPr>
          <a:xfrm>
            <a:off x="8429652" y="2143116"/>
            <a:ext cx="428628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miley Face 37"/>
          <p:cNvSpPr/>
          <p:nvPr/>
        </p:nvSpPr>
        <p:spPr>
          <a:xfrm>
            <a:off x="8501090" y="2714620"/>
            <a:ext cx="428628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Smiley Face 38"/>
          <p:cNvSpPr/>
          <p:nvPr/>
        </p:nvSpPr>
        <p:spPr>
          <a:xfrm>
            <a:off x="8286776" y="3214686"/>
            <a:ext cx="428628" cy="428628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owchart: Summing Junction 39"/>
          <p:cNvSpPr/>
          <p:nvPr/>
        </p:nvSpPr>
        <p:spPr>
          <a:xfrm>
            <a:off x="4857752" y="2500306"/>
            <a:ext cx="500066" cy="500066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Flowchart: Summing Junction 45"/>
          <p:cNvSpPr/>
          <p:nvPr/>
        </p:nvSpPr>
        <p:spPr>
          <a:xfrm>
            <a:off x="7358082" y="2285992"/>
            <a:ext cx="142876" cy="142876"/>
          </a:xfrm>
          <a:prstGeom prst="flowChartSummingJunc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Summing Junction 46"/>
          <p:cNvSpPr/>
          <p:nvPr/>
        </p:nvSpPr>
        <p:spPr>
          <a:xfrm>
            <a:off x="7358082" y="2857496"/>
            <a:ext cx="142876" cy="142876"/>
          </a:xfrm>
          <a:prstGeom prst="flowChartSummingJunc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Summing Junction 47"/>
          <p:cNvSpPr/>
          <p:nvPr/>
        </p:nvSpPr>
        <p:spPr>
          <a:xfrm>
            <a:off x="7072330" y="2571744"/>
            <a:ext cx="142876" cy="142876"/>
          </a:xfrm>
          <a:prstGeom prst="flowChartSummingJunc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Summing Junction 48"/>
          <p:cNvSpPr/>
          <p:nvPr/>
        </p:nvSpPr>
        <p:spPr>
          <a:xfrm>
            <a:off x="6000760" y="2786058"/>
            <a:ext cx="142876" cy="142876"/>
          </a:xfrm>
          <a:prstGeom prst="flowChartSummingJunc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iley Face 10"/>
          <p:cNvSpPr/>
          <p:nvPr/>
        </p:nvSpPr>
        <p:spPr>
          <a:xfrm>
            <a:off x="3786182" y="2143116"/>
            <a:ext cx="428628" cy="42862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iley Face 11"/>
          <p:cNvSpPr/>
          <p:nvPr/>
        </p:nvSpPr>
        <p:spPr>
          <a:xfrm>
            <a:off x="3857620" y="2714620"/>
            <a:ext cx="428628" cy="42862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iley Face 12"/>
          <p:cNvSpPr/>
          <p:nvPr/>
        </p:nvSpPr>
        <p:spPr>
          <a:xfrm>
            <a:off x="3643306" y="3214686"/>
            <a:ext cx="428628" cy="42862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Summing Junction 13"/>
          <p:cNvSpPr/>
          <p:nvPr/>
        </p:nvSpPr>
        <p:spPr>
          <a:xfrm>
            <a:off x="214282" y="2500306"/>
            <a:ext cx="500066" cy="500066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underlying problem with Ethernet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GB" sz="3600" dirty="0" smtClean="0"/>
              <a:t>MAC addresses provide</a:t>
            </a:r>
            <a:br>
              <a:rPr lang="en-GB" sz="3600" dirty="0" smtClean="0"/>
            </a:br>
            <a:r>
              <a:rPr lang="en-GB" sz="3600" b="1" dirty="0" smtClean="0">
                <a:solidFill>
                  <a:srgbClr val="FF0000"/>
                </a:solidFill>
              </a:rPr>
              <a:t>no location information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Flat vs. Hierarchical address spaces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Flat-addressed Ethernet: </a:t>
            </a:r>
            <a:r>
              <a:rPr lang="en-GB" sz="2400" dirty="0" smtClean="0"/>
              <a:t>manufacturer-assigned MAC address valid anywhere on any network</a:t>
            </a:r>
          </a:p>
          <a:p>
            <a:pPr lvl="1"/>
            <a:r>
              <a:rPr lang="en-GB" dirty="0" smtClean="0"/>
              <a:t>But every switch must discover and store the location of every host</a:t>
            </a:r>
          </a:p>
          <a:p>
            <a:r>
              <a:rPr lang="en-GB" sz="2400" b="1" dirty="0" smtClean="0"/>
              <a:t>Hierarchical addresses: </a:t>
            </a:r>
            <a:r>
              <a:rPr lang="en-GB" sz="2400" dirty="0" smtClean="0"/>
              <a:t>address depends on location</a:t>
            </a:r>
          </a:p>
          <a:p>
            <a:pPr lvl="1"/>
            <a:r>
              <a:rPr lang="en-GB" dirty="0" smtClean="0"/>
              <a:t>Route frames according to successive stages of hierarchy</a:t>
            </a:r>
          </a:p>
          <a:p>
            <a:pPr lvl="1"/>
            <a:r>
              <a:rPr lang="en-GB" dirty="0" smtClean="0"/>
              <a:t>No large forwarding databases needed</a:t>
            </a:r>
          </a:p>
          <a:p>
            <a:r>
              <a:rPr lang="en-GB" sz="2400" b="1" dirty="0" smtClean="0"/>
              <a:t>LAAs? </a:t>
            </a:r>
            <a:r>
              <a:rPr lang="en-GB" sz="2400" dirty="0" smtClean="0"/>
              <a:t>High administrative overhead if done manually</a:t>
            </a:r>
            <a:endParaRPr lang="en-GB" sz="24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MOOSE:  </a:t>
            </a:r>
            <a:r>
              <a:rPr lang="en-GB" sz="2400" i="1" dirty="0" smtClean="0"/>
              <a:t>Multi-level Origin-Organised Scalable Ethernet</a:t>
            </a:r>
            <a:endParaRPr lang="en-US" i="1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GB" sz="2400" b="1" dirty="0" smtClean="0"/>
              <a:t>A new way to switch Ethernet</a:t>
            </a:r>
          </a:p>
          <a:p>
            <a:pPr lvl="1" eaLnBrk="1" hangingPunct="1"/>
            <a:r>
              <a:rPr lang="en-GB" dirty="0" smtClean="0"/>
              <a:t>Perform MAC address rewriting on ingress</a:t>
            </a:r>
          </a:p>
          <a:p>
            <a:pPr lvl="1" eaLnBrk="1" hangingPunct="1"/>
            <a:r>
              <a:rPr lang="en-GB" dirty="0" smtClean="0"/>
              <a:t>Enforce dynamic hierarchical addressing</a:t>
            </a:r>
          </a:p>
          <a:p>
            <a:pPr lvl="1" eaLnBrk="1" hangingPunct="1"/>
            <a:r>
              <a:rPr lang="en-GB" dirty="0" smtClean="0"/>
              <a:t>No host configuration required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i="1" dirty="0" smtClean="0"/>
              <a:t>Good platform for shortest-path routing</a:t>
            </a:r>
          </a:p>
          <a:p>
            <a:pPr eaLnBrk="1" hangingPunct="1"/>
            <a:r>
              <a:rPr lang="en-GB" b="1" i="1" dirty="0" smtClean="0">
                <a:solidFill>
                  <a:srgbClr val="00B050"/>
                </a:solidFill>
              </a:rPr>
              <a:t>Appears to connected equipment as standard Ethernet</a:t>
            </a:r>
          </a:p>
        </p:txBody>
      </p:sp>
      <p:pic>
        <p:nvPicPr>
          <p:cNvPr id="9221" name="Picture 4" descr="mo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500306"/>
            <a:ext cx="278606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MOOSE:  </a:t>
            </a:r>
            <a:r>
              <a:rPr lang="en-GB" sz="2400" i="1" dirty="0" smtClean="0"/>
              <a:t>Multi-level Origin-Organised Scalable Ethernet</a:t>
            </a:r>
            <a:endParaRPr lang="en-US" i="1" dirty="0" smtClean="0"/>
          </a:p>
        </p:txBody>
      </p:sp>
      <p:grpSp>
        <p:nvGrpSpPr>
          <p:cNvPr id="2" name="Group 317"/>
          <p:cNvGrpSpPr>
            <a:grpSpLocks/>
          </p:cNvGrpSpPr>
          <p:nvPr/>
        </p:nvGrpSpPr>
        <p:grpSpPr bwMode="auto">
          <a:xfrm>
            <a:off x="853408" y="1643051"/>
            <a:ext cx="7437185" cy="2500330"/>
            <a:chOff x="931863" y="2265363"/>
            <a:chExt cx="7956550" cy="2674937"/>
          </a:xfrm>
        </p:grpSpPr>
        <p:sp>
          <p:nvSpPr>
            <p:cNvPr id="10244" name="Freeform 6"/>
            <p:cNvSpPr>
              <a:spLocks/>
            </p:cNvSpPr>
            <p:nvPr/>
          </p:nvSpPr>
          <p:spPr bwMode="auto">
            <a:xfrm>
              <a:off x="3460750" y="2419350"/>
              <a:ext cx="1060450" cy="368300"/>
            </a:xfrm>
            <a:custGeom>
              <a:avLst/>
              <a:gdLst>
                <a:gd name="T0" fmla="*/ 1670864571 w 668"/>
                <a:gd name="T1" fmla="*/ 0 h 232"/>
                <a:gd name="T2" fmla="*/ 1675904881 w 668"/>
                <a:gd name="T3" fmla="*/ 0 h 232"/>
                <a:gd name="T4" fmla="*/ 1683464553 w 668"/>
                <a:gd name="T5" fmla="*/ 2520950 h 232"/>
                <a:gd name="T6" fmla="*/ 1683464553 w 668"/>
                <a:gd name="T7" fmla="*/ 15120940 h 232"/>
                <a:gd name="T8" fmla="*/ 1678424243 w 668"/>
                <a:gd name="T9" fmla="*/ 17641889 h 232"/>
                <a:gd name="T10" fmla="*/ 1668343622 w 668"/>
                <a:gd name="T11" fmla="*/ 22682200 h 232"/>
                <a:gd name="T12" fmla="*/ 1660783552 w 668"/>
                <a:gd name="T13" fmla="*/ 25201562 h 232"/>
                <a:gd name="T14" fmla="*/ 1318042428 w 668"/>
                <a:gd name="T15" fmla="*/ 141128762 h 232"/>
                <a:gd name="T16" fmla="*/ 1040823754 w 668"/>
                <a:gd name="T17" fmla="*/ 234375363 h 232"/>
                <a:gd name="T18" fmla="*/ 761087108 w 668"/>
                <a:gd name="T19" fmla="*/ 330141275 h 232"/>
                <a:gd name="T20" fmla="*/ 241935011 w 668"/>
                <a:gd name="T21" fmla="*/ 506552265 h 232"/>
                <a:gd name="T22" fmla="*/ 10080624 w 668"/>
                <a:gd name="T23" fmla="*/ 584676295 h 232"/>
                <a:gd name="T24" fmla="*/ 2520950 w 668"/>
                <a:gd name="T25" fmla="*/ 584676295 h 232"/>
                <a:gd name="T26" fmla="*/ 0 w 668"/>
                <a:gd name="T27" fmla="*/ 579635983 h 232"/>
                <a:gd name="T28" fmla="*/ 0 w 668"/>
                <a:gd name="T29" fmla="*/ 572076310 h 232"/>
                <a:gd name="T30" fmla="*/ 2520950 w 668"/>
                <a:gd name="T31" fmla="*/ 569555361 h 232"/>
                <a:gd name="T32" fmla="*/ 27720927 w 668"/>
                <a:gd name="T33" fmla="*/ 561995688 h 232"/>
                <a:gd name="T34" fmla="*/ 365423416 w 668"/>
                <a:gd name="T35" fmla="*/ 446068531 h 232"/>
                <a:gd name="T36" fmla="*/ 645159963 w 668"/>
                <a:gd name="T37" fmla="*/ 350302520 h 232"/>
                <a:gd name="T38" fmla="*/ 922377247 w 668"/>
                <a:gd name="T39" fmla="*/ 257055969 h 232"/>
                <a:gd name="T40" fmla="*/ 1441529245 w 668"/>
                <a:gd name="T41" fmla="*/ 80645004 h 232"/>
                <a:gd name="T42" fmla="*/ 1670864571 w 668"/>
                <a:gd name="T43" fmla="*/ 0 h 2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8"/>
                <a:gd name="T67" fmla="*/ 0 h 232"/>
                <a:gd name="T68" fmla="*/ 668 w 668"/>
                <a:gd name="T69" fmla="*/ 232 h 2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8" h="232">
                  <a:moveTo>
                    <a:pt x="663" y="0"/>
                  </a:moveTo>
                  <a:lnTo>
                    <a:pt x="665" y="0"/>
                  </a:lnTo>
                  <a:lnTo>
                    <a:pt x="668" y="1"/>
                  </a:lnTo>
                  <a:lnTo>
                    <a:pt x="668" y="6"/>
                  </a:lnTo>
                  <a:lnTo>
                    <a:pt x="666" y="7"/>
                  </a:lnTo>
                  <a:lnTo>
                    <a:pt x="662" y="9"/>
                  </a:lnTo>
                  <a:lnTo>
                    <a:pt x="659" y="10"/>
                  </a:lnTo>
                  <a:lnTo>
                    <a:pt x="523" y="56"/>
                  </a:lnTo>
                  <a:lnTo>
                    <a:pt x="413" y="93"/>
                  </a:lnTo>
                  <a:lnTo>
                    <a:pt x="302" y="131"/>
                  </a:lnTo>
                  <a:lnTo>
                    <a:pt x="96" y="201"/>
                  </a:lnTo>
                  <a:lnTo>
                    <a:pt x="4" y="232"/>
                  </a:lnTo>
                  <a:lnTo>
                    <a:pt x="1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1" y="226"/>
                  </a:lnTo>
                  <a:lnTo>
                    <a:pt x="11" y="223"/>
                  </a:lnTo>
                  <a:lnTo>
                    <a:pt x="145" y="177"/>
                  </a:lnTo>
                  <a:lnTo>
                    <a:pt x="256" y="139"/>
                  </a:lnTo>
                  <a:lnTo>
                    <a:pt x="366" y="102"/>
                  </a:lnTo>
                  <a:lnTo>
                    <a:pt x="572" y="32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45" name="Freeform 7"/>
            <p:cNvSpPr>
              <a:spLocks/>
            </p:cNvSpPr>
            <p:nvPr/>
          </p:nvSpPr>
          <p:spPr bwMode="auto">
            <a:xfrm>
              <a:off x="3460750" y="3502025"/>
              <a:ext cx="1998663" cy="688975"/>
            </a:xfrm>
            <a:custGeom>
              <a:avLst/>
              <a:gdLst>
                <a:gd name="T0" fmla="*/ 2520950 w 1259"/>
                <a:gd name="T1" fmla="*/ 0 h 434"/>
                <a:gd name="T2" fmla="*/ 10080627 w 1259"/>
                <a:gd name="T3" fmla="*/ 0 h 434"/>
                <a:gd name="T4" fmla="*/ 68045028 w 1259"/>
                <a:gd name="T5" fmla="*/ 20161251 h 434"/>
                <a:gd name="T6" fmla="*/ 131048157 w 1259"/>
                <a:gd name="T7" fmla="*/ 37801552 h 434"/>
                <a:gd name="T8" fmla="*/ 302418808 w 1259"/>
                <a:gd name="T9" fmla="*/ 95765935 h 434"/>
                <a:gd name="T10" fmla="*/ 478829820 w 1259"/>
                <a:gd name="T11" fmla="*/ 158769055 h 434"/>
                <a:gd name="T12" fmla="*/ 982861199 w 1259"/>
                <a:gd name="T13" fmla="*/ 330141269 h 434"/>
                <a:gd name="T14" fmla="*/ 1567537369 w 1259"/>
                <a:gd name="T15" fmla="*/ 526713500 h 434"/>
                <a:gd name="T16" fmla="*/ 2147483647 w 1259"/>
                <a:gd name="T17" fmla="*/ 728325944 h 434"/>
                <a:gd name="T18" fmla="*/ 2147483647 w 1259"/>
                <a:gd name="T19" fmla="*/ 816530594 h 434"/>
                <a:gd name="T20" fmla="*/ 2147483647 w 1259"/>
                <a:gd name="T21" fmla="*/ 904737030 h 434"/>
                <a:gd name="T22" fmla="*/ 2147483647 w 1259"/>
                <a:gd name="T23" fmla="*/ 965220763 h 434"/>
                <a:gd name="T24" fmla="*/ 2147483647 w 1259"/>
                <a:gd name="T25" fmla="*/ 1028223858 h 434"/>
                <a:gd name="T26" fmla="*/ 2147483647 w 1259"/>
                <a:gd name="T27" fmla="*/ 1073586657 h 434"/>
                <a:gd name="T28" fmla="*/ 2147483647 w 1259"/>
                <a:gd name="T29" fmla="*/ 1078626968 h 434"/>
                <a:gd name="T30" fmla="*/ 2147483647 w 1259"/>
                <a:gd name="T31" fmla="*/ 1088707591 h 434"/>
                <a:gd name="T32" fmla="*/ 2147483647 w 1259"/>
                <a:gd name="T33" fmla="*/ 1093747902 h 434"/>
                <a:gd name="T34" fmla="*/ 2147483647 w 1259"/>
                <a:gd name="T35" fmla="*/ 1093747902 h 434"/>
                <a:gd name="T36" fmla="*/ 2147483647 w 1259"/>
                <a:gd name="T37" fmla="*/ 1073586657 h 434"/>
                <a:gd name="T38" fmla="*/ 2147483647 w 1259"/>
                <a:gd name="T39" fmla="*/ 1050906051 h 434"/>
                <a:gd name="T40" fmla="*/ 2147483647 w 1259"/>
                <a:gd name="T41" fmla="*/ 992941680 h 434"/>
                <a:gd name="T42" fmla="*/ 2147483647 w 1259"/>
                <a:gd name="T43" fmla="*/ 932457947 h 434"/>
                <a:gd name="T44" fmla="*/ 2147483647 w 1259"/>
                <a:gd name="T45" fmla="*/ 846772659 h 434"/>
                <a:gd name="T46" fmla="*/ 2147483647 w 1259"/>
                <a:gd name="T47" fmla="*/ 761087172 h 434"/>
                <a:gd name="T48" fmla="*/ 1020664331 w 1259"/>
                <a:gd name="T49" fmla="*/ 362902497 h 434"/>
                <a:gd name="T50" fmla="*/ 506552329 w 1259"/>
                <a:gd name="T51" fmla="*/ 189012509 h 434"/>
                <a:gd name="T52" fmla="*/ 141128780 w 1259"/>
                <a:gd name="T53" fmla="*/ 63004707 h 434"/>
                <a:gd name="T54" fmla="*/ 2520950 w 1259"/>
                <a:gd name="T55" fmla="*/ 15120939 h 434"/>
                <a:gd name="T56" fmla="*/ 0 w 1259"/>
                <a:gd name="T57" fmla="*/ 12601575 h 434"/>
                <a:gd name="T58" fmla="*/ 0 w 1259"/>
                <a:gd name="T59" fmla="*/ 5040313 h 434"/>
                <a:gd name="T60" fmla="*/ 2520950 w 1259"/>
                <a:gd name="T61" fmla="*/ 0 h 4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9"/>
                <a:gd name="T94" fmla="*/ 0 h 434"/>
                <a:gd name="T95" fmla="*/ 1259 w 1259"/>
                <a:gd name="T96" fmla="*/ 434 h 4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9" h="434">
                  <a:moveTo>
                    <a:pt x="1" y="0"/>
                  </a:moveTo>
                  <a:lnTo>
                    <a:pt x="4" y="0"/>
                  </a:lnTo>
                  <a:lnTo>
                    <a:pt x="27" y="8"/>
                  </a:lnTo>
                  <a:lnTo>
                    <a:pt x="52" y="15"/>
                  </a:lnTo>
                  <a:lnTo>
                    <a:pt x="120" y="38"/>
                  </a:lnTo>
                  <a:lnTo>
                    <a:pt x="190" y="63"/>
                  </a:lnTo>
                  <a:lnTo>
                    <a:pt x="390" y="131"/>
                  </a:lnTo>
                  <a:lnTo>
                    <a:pt x="622" y="209"/>
                  </a:lnTo>
                  <a:lnTo>
                    <a:pt x="855" y="289"/>
                  </a:lnTo>
                  <a:lnTo>
                    <a:pt x="957" y="324"/>
                  </a:lnTo>
                  <a:lnTo>
                    <a:pt x="1058" y="359"/>
                  </a:lnTo>
                  <a:lnTo>
                    <a:pt x="1131" y="383"/>
                  </a:lnTo>
                  <a:lnTo>
                    <a:pt x="1203" y="408"/>
                  </a:lnTo>
                  <a:lnTo>
                    <a:pt x="1258" y="426"/>
                  </a:lnTo>
                  <a:lnTo>
                    <a:pt x="1259" y="428"/>
                  </a:lnTo>
                  <a:lnTo>
                    <a:pt x="1259" y="432"/>
                  </a:lnTo>
                  <a:lnTo>
                    <a:pt x="1256" y="434"/>
                  </a:lnTo>
                  <a:lnTo>
                    <a:pt x="1255" y="434"/>
                  </a:lnTo>
                  <a:lnTo>
                    <a:pt x="1232" y="426"/>
                  </a:lnTo>
                  <a:lnTo>
                    <a:pt x="1207" y="417"/>
                  </a:lnTo>
                  <a:lnTo>
                    <a:pt x="1139" y="394"/>
                  </a:lnTo>
                  <a:lnTo>
                    <a:pt x="1069" y="370"/>
                  </a:lnTo>
                  <a:lnTo>
                    <a:pt x="969" y="336"/>
                  </a:lnTo>
                  <a:lnTo>
                    <a:pt x="869" y="302"/>
                  </a:lnTo>
                  <a:lnTo>
                    <a:pt x="405" y="144"/>
                  </a:lnTo>
                  <a:lnTo>
                    <a:pt x="201" y="75"/>
                  </a:lnTo>
                  <a:lnTo>
                    <a:pt x="56" y="2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46" name="Freeform 8"/>
            <p:cNvSpPr>
              <a:spLocks/>
            </p:cNvSpPr>
            <p:nvPr/>
          </p:nvSpPr>
          <p:spPr bwMode="auto">
            <a:xfrm>
              <a:off x="3460750" y="3321050"/>
              <a:ext cx="914400" cy="163512"/>
            </a:xfrm>
            <a:custGeom>
              <a:avLst/>
              <a:gdLst>
                <a:gd name="T0" fmla="*/ 2520950 w 576"/>
                <a:gd name="T1" fmla="*/ 0 h 103"/>
                <a:gd name="T2" fmla="*/ 10080624 w 576"/>
                <a:gd name="T3" fmla="*/ 0 h 103"/>
                <a:gd name="T4" fmla="*/ 100806232 w 576"/>
                <a:gd name="T5" fmla="*/ 15120893 h 103"/>
                <a:gd name="T6" fmla="*/ 587195562 w 576"/>
                <a:gd name="T7" fmla="*/ 95765641 h 103"/>
                <a:gd name="T8" fmla="*/ 1164312091 w 576"/>
                <a:gd name="T9" fmla="*/ 196571578 h 103"/>
                <a:gd name="T10" fmla="*/ 1444050110 w 576"/>
                <a:gd name="T11" fmla="*/ 241934288 h 103"/>
                <a:gd name="T12" fmla="*/ 1451609782 w 576"/>
                <a:gd name="T13" fmla="*/ 249493937 h 103"/>
                <a:gd name="T14" fmla="*/ 1451609782 w 576"/>
                <a:gd name="T15" fmla="*/ 257055175 h 103"/>
                <a:gd name="T16" fmla="*/ 1449090420 w 576"/>
                <a:gd name="T17" fmla="*/ 259574529 h 103"/>
                <a:gd name="T18" fmla="*/ 1441529161 w 576"/>
                <a:gd name="T19" fmla="*/ 259574529 h 103"/>
                <a:gd name="T20" fmla="*/ 1393647006 w 576"/>
                <a:gd name="T21" fmla="*/ 252014879 h 103"/>
                <a:gd name="T22" fmla="*/ 1353324523 w 576"/>
                <a:gd name="T23" fmla="*/ 244453642 h 103"/>
                <a:gd name="T24" fmla="*/ 859372520 w 576"/>
                <a:gd name="T25" fmla="*/ 161289509 h 103"/>
                <a:gd name="T26" fmla="*/ 7559675 w 576"/>
                <a:gd name="T27" fmla="*/ 17640247 h 103"/>
                <a:gd name="T28" fmla="*/ 0 w 576"/>
                <a:gd name="T29" fmla="*/ 10080594 h 103"/>
                <a:gd name="T30" fmla="*/ 0 w 576"/>
                <a:gd name="T31" fmla="*/ 2519355 h 103"/>
                <a:gd name="T32" fmla="*/ 2520950 w 576"/>
                <a:gd name="T33" fmla="*/ 0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6"/>
                <a:gd name="T52" fmla="*/ 0 h 103"/>
                <a:gd name="T53" fmla="*/ 576 w 576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6" h="103">
                  <a:moveTo>
                    <a:pt x="1" y="0"/>
                  </a:moveTo>
                  <a:lnTo>
                    <a:pt x="4" y="0"/>
                  </a:lnTo>
                  <a:lnTo>
                    <a:pt x="40" y="6"/>
                  </a:lnTo>
                  <a:lnTo>
                    <a:pt x="233" y="38"/>
                  </a:lnTo>
                  <a:lnTo>
                    <a:pt x="462" y="78"/>
                  </a:lnTo>
                  <a:lnTo>
                    <a:pt x="573" y="96"/>
                  </a:lnTo>
                  <a:lnTo>
                    <a:pt x="576" y="99"/>
                  </a:lnTo>
                  <a:lnTo>
                    <a:pt x="576" y="102"/>
                  </a:lnTo>
                  <a:lnTo>
                    <a:pt x="575" y="103"/>
                  </a:lnTo>
                  <a:lnTo>
                    <a:pt x="572" y="103"/>
                  </a:lnTo>
                  <a:lnTo>
                    <a:pt x="553" y="100"/>
                  </a:lnTo>
                  <a:lnTo>
                    <a:pt x="537" y="97"/>
                  </a:lnTo>
                  <a:lnTo>
                    <a:pt x="341" y="64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47" name="Freeform 9"/>
            <p:cNvSpPr>
              <a:spLocks/>
            </p:cNvSpPr>
            <p:nvPr/>
          </p:nvSpPr>
          <p:spPr bwMode="auto">
            <a:xfrm>
              <a:off x="3460750" y="2778125"/>
              <a:ext cx="1076325" cy="190500"/>
            </a:xfrm>
            <a:custGeom>
              <a:avLst/>
              <a:gdLst>
                <a:gd name="T0" fmla="*/ 1698585495 w 678"/>
                <a:gd name="T1" fmla="*/ 0 h 120"/>
                <a:gd name="T2" fmla="*/ 1701106444 w 678"/>
                <a:gd name="T3" fmla="*/ 0 h 120"/>
                <a:gd name="T4" fmla="*/ 1708666116 w 678"/>
                <a:gd name="T5" fmla="*/ 7561264 h 120"/>
                <a:gd name="T6" fmla="*/ 1708666116 w 678"/>
                <a:gd name="T7" fmla="*/ 10080626 h 120"/>
                <a:gd name="T8" fmla="*/ 1706146754 w 678"/>
                <a:gd name="T9" fmla="*/ 15120940 h 120"/>
                <a:gd name="T10" fmla="*/ 1693545184 w 678"/>
                <a:gd name="T11" fmla="*/ 15120940 h 120"/>
                <a:gd name="T12" fmla="*/ 1691025822 w 678"/>
                <a:gd name="T13" fmla="*/ 17641889 h 120"/>
                <a:gd name="T14" fmla="*/ 1376005214 w 678"/>
                <a:gd name="T15" fmla="*/ 73085331 h 120"/>
                <a:gd name="T16" fmla="*/ 1086186556 w 678"/>
                <a:gd name="T17" fmla="*/ 118448157 h 120"/>
                <a:gd name="T18" fmla="*/ 803930546 w 678"/>
                <a:gd name="T19" fmla="*/ 168851269 h 120"/>
                <a:gd name="T20" fmla="*/ 254534995 w 678"/>
                <a:gd name="T21" fmla="*/ 259576921 h 120"/>
                <a:gd name="T22" fmla="*/ 10080624 w 678"/>
                <a:gd name="T23" fmla="*/ 302418772 h 120"/>
                <a:gd name="T24" fmla="*/ 2520950 w 678"/>
                <a:gd name="T25" fmla="*/ 302418772 h 120"/>
                <a:gd name="T26" fmla="*/ 0 w 678"/>
                <a:gd name="T27" fmla="*/ 299899410 h 120"/>
                <a:gd name="T28" fmla="*/ 0 w 678"/>
                <a:gd name="T29" fmla="*/ 292338150 h 120"/>
                <a:gd name="T30" fmla="*/ 7559675 w 678"/>
                <a:gd name="T31" fmla="*/ 284778477 h 120"/>
                <a:gd name="T32" fmla="*/ 15120938 w 678"/>
                <a:gd name="T33" fmla="*/ 284778477 h 120"/>
                <a:gd name="T34" fmla="*/ 173891562 w 678"/>
                <a:gd name="T35" fmla="*/ 257055971 h 120"/>
                <a:gd name="T36" fmla="*/ 335181554 w 678"/>
                <a:gd name="T37" fmla="*/ 229335053 h 120"/>
                <a:gd name="T38" fmla="*/ 617437464 w 678"/>
                <a:gd name="T39" fmla="*/ 178931892 h 120"/>
                <a:gd name="T40" fmla="*/ 907256320 w 678"/>
                <a:gd name="T41" fmla="*/ 133569091 h 120"/>
                <a:gd name="T42" fmla="*/ 1179433097 w 678"/>
                <a:gd name="T43" fmla="*/ 83165954 h 120"/>
                <a:gd name="T44" fmla="*/ 1451609874 w 678"/>
                <a:gd name="T45" fmla="*/ 37803140 h 120"/>
                <a:gd name="T46" fmla="*/ 1698585495 w 678"/>
                <a:gd name="T47" fmla="*/ 0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8"/>
                <a:gd name="T73" fmla="*/ 0 h 120"/>
                <a:gd name="T74" fmla="*/ 678 w 678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8" h="120">
                  <a:moveTo>
                    <a:pt x="674" y="0"/>
                  </a:moveTo>
                  <a:lnTo>
                    <a:pt x="675" y="0"/>
                  </a:lnTo>
                  <a:lnTo>
                    <a:pt x="678" y="3"/>
                  </a:lnTo>
                  <a:lnTo>
                    <a:pt x="678" y="4"/>
                  </a:lnTo>
                  <a:lnTo>
                    <a:pt x="677" y="6"/>
                  </a:lnTo>
                  <a:lnTo>
                    <a:pt x="672" y="6"/>
                  </a:lnTo>
                  <a:lnTo>
                    <a:pt x="671" y="7"/>
                  </a:lnTo>
                  <a:lnTo>
                    <a:pt x="546" y="29"/>
                  </a:lnTo>
                  <a:lnTo>
                    <a:pt x="431" y="47"/>
                  </a:lnTo>
                  <a:lnTo>
                    <a:pt x="319" y="67"/>
                  </a:lnTo>
                  <a:lnTo>
                    <a:pt x="101" y="103"/>
                  </a:lnTo>
                  <a:lnTo>
                    <a:pt x="4" y="120"/>
                  </a:lnTo>
                  <a:lnTo>
                    <a:pt x="1" y="120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3" y="113"/>
                  </a:lnTo>
                  <a:lnTo>
                    <a:pt x="6" y="113"/>
                  </a:lnTo>
                  <a:lnTo>
                    <a:pt x="69" y="102"/>
                  </a:lnTo>
                  <a:lnTo>
                    <a:pt x="133" y="91"/>
                  </a:lnTo>
                  <a:lnTo>
                    <a:pt x="245" y="71"/>
                  </a:lnTo>
                  <a:lnTo>
                    <a:pt x="360" y="53"/>
                  </a:lnTo>
                  <a:lnTo>
                    <a:pt x="468" y="33"/>
                  </a:lnTo>
                  <a:lnTo>
                    <a:pt x="576" y="15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48" name="Freeform 10"/>
            <p:cNvSpPr>
              <a:spLocks/>
            </p:cNvSpPr>
            <p:nvPr/>
          </p:nvSpPr>
          <p:spPr bwMode="auto">
            <a:xfrm>
              <a:off x="3460750" y="3138488"/>
              <a:ext cx="1071563" cy="12700"/>
            </a:xfrm>
            <a:custGeom>
              <a:avLst/>
              <a:gdLst>
                <a:gd name="T0" fmla="*/ 2520951 w 675"/>
                <a:gd name="T1" fmla="*/ 0 h 8"/>
                <a:gd name="T2" fmla="*/ 1693545971 w 675"/>
                <a:gd name="T3" fmla="*/ 0 h 8"/>
                <a:gd name="T4" fmla="*/ 1701107235 w 675"/>
                <a:gd name="T5" fmla="*/ 7559674 h 8"/>
                <a:gd name="T6" fmla="*/ 1701107235 w 675"/>
                <a:gd name="T7" fmla="*/ 12599985 h 8"/>
                <a:gd name="T8" fmla="*/ 1693545971 w 675"/>
                <a:gd name="T9" fmla="*/ 20161247 h 8"/>
                <a:gd name="T10" fmla="*/ 2520951 w 675"/>
                <a:gd name="T11" fmla="*/ 20161247 h 8"/>
                <a:gd name="T12" fmla="*/ 0 w 675"/>
                <a:gd name="T13" fmla="*/ 15120936 h 8"/>
                <a:gd name="T14" fmla="*/ 0 w 675"/>
                <a:gd name="T15" fmla="*/ 5040312 h 8"/>
                <a:gd name="T16" fmla="*/ 2520951 w 67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"/>
                <a:gd name="T28" fmla="*/ 0 h 8"/>
                <a:gd name="T29" fmla="*/ 675 w 67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" h="8">
                  <a:moveTo>
                    <a:pt x="1" y="0"/>
                  </a:moveTo>
                  <a:lnTo>
                    <a:pt x="672" y="0"/>
                  </a:lnTo>
                  <a:lnTo>
                    <a:pt x="675" y="3"/>
                  </a:lnTo>
                  <a:lnTo>
                    <a:pt x="675" y="5"/>
                  </a:lnTo>
                  <a:lnTo>
                    <a:pt x="672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49" name="Freeform 11"/>
            <p:cNvSpPr>
              <a:spLocks/>
            </p:cNvSpPr>
            <p:nvPr/>
          </p:nvSpPr>
          <p:spPr bwMode="auto">
            <a:xfrm>
              <a:off x="5827713" y="3267075"/>
              <a:ext cx="1071563" cy="373062"/>
            </a:xfrm>
            <a:custGeom>
              <a:avLst/>
              <a:gdLst>
                <a:gd name="T0" fmla="*/ 1691026609 w 675"/>
                <a:gd name="T1" fmla="*/ 0 h 235"/>
                <a:gd name="T2" fmla="*/ 1698586284 w 675"/>
                <a:gd name="T3" fmla="*/ 0 h 235"/>
                <a:gd name="T4" fmla="*/ 1701107235 w 675"/>
                <a:gd name="T5" fmla="*/ 5040306 h 235"/>
                <a:gd name="T6" fmla="*/ 1701107235 w 675"/>
                <a:gd name="T7" fmla="*/ 12599970 h 235"/>
                <a:gd name="T8" fmla="*/ 1698586284 w 675"/>
                <a:gd name="T9" fmla="*/ 15120920 h 235"/>
                <a:gd name="T10" fmla="*/ 1683465345 w 675"/>
                <a:gd name="T11" fmla="*/ 20161224 h 235"/>
                <a:gd name="T12" fmla="*/ 1668344406 w 675"/>
                <a:gd name="T13" fmla="*/ 27720893 h 235"/>
                <a:gd name="T14" fmla="*/ 1489413691 w 675"/>
                <a:gd name="T15" fmla="*/ 85685200 h 235"/>
                <a:gd name="T16" fmla="*/ 1313002735 w 675"/>
                <a:gd name="T17" fmla="*/ 146168878 h 235"/>
                <a:gd name="T18" fmla="*/ 756047153 w 675"/>
                <a:gd name="T19" fmla="*/ 337700496 h 235"/>
                <a:gd name="T20" fmla="*/ 236894812 w 675"/>
                <a:gd name="T21" fmla="*/ 511590305 h 235"/>
                <a:gd name="T22" fmla="*/ 10080629 w 675"/>
                <a:gd name="T23" fmla="*/ 592235176 h 235"/>
                <a:gd name="T24" fmla="*/ 7561266 w 675"/>
                <a:gd name="T25" fmla="*/ 592235176 h 235"/>
                <a:gd name="T26" fmla="*/ 0 w 675"/>
                <a:gd name="T27" fmla="*/ 589715817 h 235"/>
                <a:gd name="T28" fmla="*/ 0 w 675"/>
                <a:gd name="T29" fmla="*/ 577114263 h 235"/>
                <a:gd name="T30" fmla="*/ 2520951 w 675"/>
                <a:gd name="T31" fmla="*/ 574594904 h 235"/>
                <a:gd name="T32" fmla="*/ 10080629 w 675"/>
                <a:gd name="T33" fmla="*/ 569554600 h 235"/>
                <a:gd name="T34" fmla="*/ 22682209 w 675"/>
                <a:gd name="T35" fmla="*/ 569554600 h 235"/>
                <a:gd name="T36" fmla="*/ 35282204 w 675"/>
                <a:gd name="T37" fmla="*/ 564514295 h 235"/>
                <a:gd name="T38" fmla="*/ 388104202 w 675"/>
                <a:gd name="T39" fmla="*/ 443546989 h 235"/>
                <a:gd name="T40" fmla="*/ 945059884 w 675"/>
                <a:gd name="T41" fmla="*/ 254534679 h 235"/>
                <a:gd name="T42" fmla="*/ 1459171812 w 675"/>
                <a:gd name="T43" fmla="*/ 78123950 h 235"/>
                <a:gd name="T44" fmla="*/ 1691026609 w 675"/>
                <a:gd name="T45" fmla="*/ 0 h 2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5"/>
                <a:gd name="T70" fmla="*/ 0 h 235"/>
                <a:gd name="T71" fmla="*/ 675 w 675"/>
                <a:gd name="T72" fmla="*/ 235 h 2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5" h="235">
                  <a:moveTo>
                    <a:pt x="671" y="0"/>
                  </a:moveTo>
                  <a:lnTo>
                    <a:pt x="674" y="0"/>
                  </a:lnTo>
                  <a:lnTo>
                    <a:pt x="675" y="2"/>
                  </a:lnTo>
                  <a:lnTo>
                    <a:pt x="675" y="5"/>
                  </a:lnTo>
                  <a:lnTo>
                    <a:pt x="674" y="6"/>
                  </a:lnTo>
                  <a:lnTo>
                    <a:pt x="668" y="8"/>
                  </a:lnTo>
                  <a:lnTo>
                    <a:pt x="662" y="11"/>
                  </a:lnTo>
                  <a:lnTo>
                    <a:pt x="591" y="34"/>
                  </a:lnTo>
                  <a:lnTo>
                    <a:pt x="521" y="58"/>
                  </a:lnTo>
                  <a:lnTo>
                    <a:pt x="300" y="134"/>
                  </a:lnTo>
                  <a:lnTo>
                    <a:pt x="94" y="203"/>
                  </a:lnTo>
                  <a:lnTo>
                    <a:pt x="4" y="235"/>
                  </a:lnTo>
                  <a:lnTo>
                    <a:pt x="3" y="235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1" y="228"/>
                  </a:lnTo>
                  <a:lnTo>
                    <a:pt x="4" y="226"/>
                  </a:lnTo>
                  <a:lnTo>
                    <a:pt x="9" y="226"/>
                  </a:lnTo>
                  <a:lnTo>
                    <a:pt x="14" y="224"/>
                  </a:lnTo>
                  <a:lnTo>
                    <a:pt x="154" y="176"/>
                  </a:lnTo>
                  <a:lnTo>
                    <a:pt x="375" y="101"/>
                  </a:lnTo>
                  <a:lnTo>
                    <a:pt x="579" y="31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50" name="Freeform 12"/>
            <p:cNvSpPr>
              <a:spLocks/>
            </p:cNvSpPr>
            <p:nvPr/>
          </p:nvSpPr>
          <p:spPr bwMode="auto">
            <a:xfrm>
              <a:off x="5827713" y="4352925"/>
              <a:ext cx="917575" cy="320675"/>
            </a:xfrm>
            <a:custGeom>
              <a:avLst/>
              <a:gdLst>
                <a:gd name="T0" fmla="*/ 2520950 w 578"/>
                <a:gd name="T1" fmla="*/ 0 h 202"/>
                <a:gd name="T2" fmla="*/ 10080624 w 578"/>
                <a:gd name="T3" fmla="*/ 0 h 202"/>
                <a:gd name="T4" fmla="*/ 146169050 w 578"/>
                <a:gd name="T5" fmla="*/ 45362811 h 202"/>
                <a:gd name="T6" fmla="*/ 645159926 w 578"/>
                <a:gd name="T7" fmla="*/ 216733471 h 202"/>
                <a:gd name="T8" fmla="*/ 917336884 w 578"/>
                <a:gd name="T9" fmla="*/ 307459069 h 202"/>
                <a:gd name="T10" fmla="*/ 1192033006 w 578"/>
                <a:gd name="T11" fmla="*/ 403224977 h 202"/>
                <a:gd name="T12" fmla="*/ 1320561714 w 578"/>
                <a:gd name="T13" fmla="*/ 446068514 h 202"/>
                <a:gd name="T14" fmla="*/ 1449090422 w 578"/>
                <a:gd name="T15" fmla="*/ 488910363 h 202"/>
                <a:gd name="T16" fmla="*/ 1456650094 w 578"/>
                <a:gd name="T17" fmla="*/ 496471623 h 202"/>
                <a:gd name="T18" fmla="*/ 1456650094 w 578"/>
                <a:gd name="T19" fmla="*/ 504031296 h 202"/>
                <a:gd name="T20" fmla="*/ 1451609784 w 578"/>
                <a:gd name="T21" fmla="*/ 509071607 h 202"/>
                <a:gd name="T22" fmla="*/ 1444050112 w 578"/>
                <a:gd name="T23" fmla="*/ 509071607 h 202"/>
                <a:gd name="T24" fmla="*/ 1305440783 w 578"/>
                <a:gd name="T25" fmla="*/ 461189447 h 202"/>
                <a:gd name="T26" fmla="*/ 811490168 w 578"/>
                <a:gd name="T27" fmla="*/ 292338136 h 202"/>
                <a:gd name="T28" fmla="*/ 536792459 w 578"/>
                <a:gd name="T29" fmla="*/ 199093127 h 202"/>
                <a:gd name="T30" fmla="*/ 262096239 w 578"/>
                <a:gd name="T31" fmla="*/ 103327194 h 202"/>
                <a:gd name="T32" fmla="*/ 133567481 w 578"/>
                <a:gd name="T33" fmla="*/ 60483757 h 202"/>
                <a:gd name="T34" fmla="*/ 2520950 w 578"/>
                <a:gd name="T35" fmla="*/ 15120939 h 202"/>
                <a:gd name="T36" fmla="*/ 0 w 578"/>
                <a:gd name="T37" fmla="*/ 12601574 h 202"/>
                <a:gd name="T38" fmla="*/ 0 w 578"/>
                <a:gd name="T39" fmla="*/ 5040313 h 202"/>
                <a:gd name="T40" fmla="*/ 2520950 w 578"/>
                <a:gd name="T41" fmla="*/ 0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8"/>
                <a:gd name="T64" fmla="*/ 0 h 202"/>
                <a:gd name="T65" fmla="*/ 578 w 578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8" h="202">
                  <a:moveTo>
                    <a:pt x="1" y="0"/>
                  </a:moveTo>
                  <a:lnTo>
                    <a:pt x="4" y="0"/>
                  </a:lnTo>
                  <a:lnTo>
                    <a:pt x="58" y="18"/>
                  </a:lnTo>
                  <a:lnTo>
                    <a:pt x="256" y="86"/>
                  </a:lnTo>
                  <a:lnTo>
                    <a:pt x="364" y="122"/>
                  </a:lnTo>
                  <a:lnTo>
                    <a:pt x="473" y="160"/>
                  </a:lnTo>
                  <a:lnTo>
                    <a:pt x="524" y="177"/>
                  </a:lnTo>
                  <a:lnTo>
                    <a:pt x="575" y="194"/>
                  </a:lnTo>
                  <a:lnTo>
                    <a:pt x="578" y="197"/>
                  </a:lnTo>
                  <a:lnTo>
                    <a:pt x="578" y="200"/>
                  </a:lnTo>
                  <a:lnTo>
                    <a:pt x="576" y="202"/>
                  </a:lnTo>
                  <a:lnTo>
                    <a:pt x="573" y="202"/>
                  </a:lnTo>
                  <a:lnTo>
                    <a:pt x="518" y="183"/>
                  </a:lnTo>
                  <a:lnTo>
                    <a:pt x="322" y="116"/>
                  </a:lnTo>
                  <a:lnTo>
                    <a:pt x="213" y="79"/>
                  </a:lnTo>
                  <a:lnTo>
                    <a:pt x="104" y="41"/>
                  </a:lnTo>
                  <a:lnTo>
                    <a:pt x="53" y="24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51" name="Freeform 13"/>
            <p:cNvSpPr>
              <a:spLocks/>
            </p:cNvSpPr>
            <p:nvPr/>
          </p:nvSpPr>
          <p:spPr bwMode="auto">
            <a:xfrm>
              <a:off x="5827713" y="4171950"/>
              <a:ext cx="1071563" cy="193675"/>
            </a:xfrm>
            <a:custGeom>
              <a:avLst/>
              <a:gdLst>
                <a:gd name="T0" fmla="*/ 2520951 w 675"/>
                <a:gd name="T1" fmla="*/ 0 h 122"/>
                <a:gd name="T2" fmla="*/ 15120945 w 675"/>
                <a:gd name="T3" fmla="*/ 0 h 122"/>
                <a:gd name="T4" fmla="*/ 330141396 w 675"/>
                <a:gd name="T5" fmla="*/ 52924087 h 122"/>
                <a:gd name="T6" fmla="*/ 614918388 w 675"/>
                <a:gd name="T7" fmla="*/ 103327199 h 122"/>
                <a:gd name="T8" fmla="*/ 902216429 w 675"/>
                <a:gd name="T9" fmla="*/ 153730336 h 122"/>
                <a:gd name="T10" fmla="*/ 1449091186 w 675"/>
                <a:gd name="T11" fmla="*/ 244455988 h 122"/>
                <a:gd name="T12" fmla="*/ 1570058699 w 675"/>
                <a:gd name="T13" fmla="*/ 264617233 h 122"/>
                <a:gd name="T14" fmla="*/ 1693545971 w 675"/>
                <a:gd name="T15" fmla="*/ 287297840 h 122"/>
                <a:gd name="T16" fmla="*/ 1698586284 w 675"/>
                <a:gd name="T17" fmla="*/ 287297840 h 122"/>
                <a:gd name="T18" fmla="*/ 1701107235 w 675"/>
                <a:gd name="T19" fmla="*/ 292338151 h 122"/>
                <a:gd name="T20" fmla="*/ 1701107235 w 675"/>
                <a:gd name="T21" fmla="*/ 299899412 h 122"/>
                <a:gd name="T22" fmla="*/ 1693545971 w 675"/>
                <a:gd name="T23" fmla="*/ 307459085 h 122"/>
                <a:gd name="T24" fmla="*/ 1691026609 w 675"/>
                <a:gd name="T25" fmla="*/ 307459085 h 122"/>
                <a:gd name="T26" fmla="*/ 1691026609 w 675"/>
                <a:gd name="T27" fmla="*/ 302418774 h 122"/>
                <a:gd name="T28" fmla="*/ 1683465345 w 675"/>
                <a:gd name="T29" fmla="*/ 302418774 h 122"/>
                <a:gd name="T30" fmla="*/ 1370965541 w 675"/>
                <a:gd name="T31" fmla="*/ 249496299 h 122"/>
                <a:gd name="T32" fmla="*/ 1086188648 w 675"/>
                <a:gd name="T33" fmla="*/ 201612499 h 122"/>
                <a:gd name="T34" fmla="*/ 798890607 w 675"/>
                <a:gd name="T35" fmla="*/ 153730336 h 122"/>
                <a:gd name="T36" fmla="*/ 249496388 w 675"/>
                <a:gd name="T37" fmla="*/ 60483760 h 122"/>
                <a:gd name="T38" fmla="*/ 7561266 w 675"/>
                <a:gd name="T39" fmla="*/ 17641889 h 122"/>
                <a:gd name="T40" fmla="*/ 0 w 675"/>
                <a:gd name="T41" fmla="*/ 10080626 h 122"/>
                <a:gd name="T42" fmla="*/ 0 w 675"/>
                <a:gd name="T43" fmla="*/ 2520950 h 122"/>
                <a:gd name="T44" fmla="*/ 2520951 w 675"/>
                <a:gd name="T45" fmla="*/ 0 h 1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5"/>
                <a:gd name="T70" fmla="*/ 0 h 122"/>
                <a:gd name="T71" fmla="*/ 675 w 675"/>
                <a:gd name="T72" fmla="*/ 122 h 1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5" h="122">
                  <a:moveTo>
                    <a:pt x="1" y="0"/>
                  </a:moveTo>
                  <a:lnTo>
                    <a:pt x="6" y="0"/>
                  </a:lnTo>
                  <a:lnTo>
                    <a:pt x="131" y="21"/>
                  </a:lnTo>
                  <a:lnTo>
                    <a:pt x="244" y="41"/>
                  </a:lnTo>
                  <a:lnTo>
                    <a:pt x="358" y="61"/>
                  </a:lnTo>
                  <a:lnTo>
                    <a:pt x="575" y="97"/>
                  </a:lnTo>
                  <a:lnTo>
                    <a:pt x="623" y="105"/>
                  </a:lnTo>
                  <a:lnTo>
                    <a:pt x="672" y="114"/>
                  </a:lnTo>
                  <a:lnTo>
                    <a:pt x="674" y="114"/>
                  </a:lnTo>
                  <a:lnTo>
                    <a:pt x="675" y="116"/>
                  </a:lnTo>
                  <a:lnTo>
                    <a:pt x="675" y="119"/>
                  </a:lnTo>
                  <a:lnTo>
                    <a:pt x="672" y="122"/>
                  </a:lnTo>
                  <a:lnTo>
                    <a:pt x="671" y="122"/>
                  </a:lnTo>
                  <a:lnTo>
                    <a:pt x="671" y="120"/>
                  </a:lnTo>
                  <a:lnTo>
                    <a:pt x="668" y="120"/>
                  </a:lnTo>
                  <a:lnTo>
                    <a:pt x="544" y="99"/>
                  </a:lnTo>
                  <a:lnTo>
                    <a:pt x="431" y="80"/>
                  </a:lnTo>
                  <a:lnTo>
                    <a:pt x="317" y="61"/>
                  </a:lnTo>
                  <a:lnTo>
                    <a:pt x="99" y="24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52" name="Freeform 14"/>
            <p:cNvSpPr>
              <a:spLocks/>
            </p:cNvSpPr>
            <p:nvPr/>
          </p:nvSpPr>
          <p:spPr bwMode="auto">
            <a:xfrm>
              <a:off x="5824538" y="3616325"/>
              <a:ext cx="1143000" cy="203200"/>
            </a:xfrm>
            <a:custGeom>
              <a:avLst/>
              <a:gdLst>
                <a:gd name="T0" fmla="*/ 1801912695 w 720"/>
                <a:gd name="T1" fmla="*/ 0 h 128"/>
                <a:gd name="T2" fmla="*/ 1806953006 w 720"/>
                <a:gd name="T3" fmla="*/ 0 h 128"/>
                <a:gd name="T4" fmla="*/ 1809472368 w 720"/>
                <a:gd name="T5" fmla="*/ 2520950 h 128"/>
                <a:gd name="T6" fmla="*/ 1814512678 w 720"/>
                <a:gd name="T7" fmla="*/ 10080623 h 128"/>
                <a:gd name="T8" fmla="*/ 1814512678 w 720"/>
                <a:gd name="T9" fmla="*/ 15120936 h 128"/>
                <a:gd name="T10" fmla="*/ 1809472368 w 720"/>
                <a:gd name="T11" fmla="*/ 20161247 h 128"/>
                <a:gd name="T12" fmla="*/ 1806953006 w 720"/>
                <a:gd name="T13" fmla="*/ 20161247 h 128"/>
                <a:gd name="T14" fmla="*/ 1761590209 w 720"/>
                <a:gd name="T15" fmla="*/ 27720924 h 128"/>
                <a:gd name="T16" fmla="*/ 1368445570 w 720"/>
                <a:gd name="T17" fmla="*/ 95765917 h 128"/>
                <a:gd name="T18" fmla="*/ 781248371 w 720"/>
                <a:gd name="T19" fmla="*/ 196572143 h 128"/>
                <a:gd name="T20" fmla="*/ 516631261 w 720"/>
                <a:gd name="T21" fmla="*/ 239414035 h 128"/>
                <a:gd name="T22" fmla="*/ 246975328 w 720"/>
                <a:gd name="T23" fmla="*/ 284776826 h 128"/>
                <a:gd name="T24" fmla="*/ 12601574 w 720"/>
                <a:gd name="T25" fmla="*/ 322579945 h 128"/>
                <a:gd name="T26" fmla="*/ 7559676 w 720"/>
                <a:gd name="T27" fmla="*/ 322579945 h 128"/>
                <a:gd name="T28" fmla="*/ 0 w 720"/>
                <a:gd name="T29" fmla="*/ 315018687 h 128"/>
                <a:gd name="T30" fmla="*/ 5040312 w 720"/>
                <a:gd name="T31" fmla="*/ 312499325 h 128"/>
                <a:gd name="T32" fmla="*/ 5040312 w 720"/>
                <a:gd name="T33" fmla="*/ 307459015 h 128"/>
                <a:gd name="T34" fmla="*/ 12601574 w 720"/>
                <a:gd name="T35" fmla="*/ 307459015 h 128"/>
                <a:gd name="T36" fmla="*/ 57962805 w 720"/>
                <a:gd name="T37" fmla="*/ 299897756 h 128"/>
                <a:gd name="T38" fmla="*/ 451108808 w 720"/>
                <a:gd name="T39" fmla="*/ 229333415 h 128"/>
                <a:gd name="T40" fmla="*/ 1038304420 w 720"/>
                <a:gd name="T41" fmla="*/ 131048112 h 128"/>
                <a:gd name="T42" fmla="*/ 1302921530 w 720"/>
                <a:gd name="T43" fmla="*/ 83164348 h 128"/>
                <a:gd name="T44" fmla="*/ 1572577364 w 720"/>
                <a:gd name="T45" fmla="*/ 42841854 h 128"/>
                <a:gd name="T46" fmla="*/ 1801912695 w 720"/>
                <a:gd name="T47" fmla="*/ 0 h 1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0"/>
                <a:gd name="T73" fmla="*/ 0 h 128"/>
                <a:gd name="T74" fmla="*/ 720 w 720"/>
                <a:gd name="T75" fmla="*/ 128 h 1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0" h="128">
                  <a:moveTo>
                    <a:pt x="715" y="0"/>
                  </a:moveTo>
                  <a:lnTo>
                    <a:pt x="717" y="0"/>
                  </a:lnTo>
                  <a:lnTo>
                    <a:pt x="718" y="1"/>
                  </a:lnTo>
                  <a:lnTo>
                    <a:pt x="720" y="4"/>
                  </a:lnTo>
                  <a:lnTo>
                    <a:pt x="720" y="6"/>
                  </a:lnTo>
                  <a:lnTo>
                    <a:pt x="718" y="8"/>
                  </a:lnTo>
                  <a:lnTo>
                    <a:pt x="717" y="8"/>
                  </a:lnTo>
                  <a:lnTo>
                    <a:pt x="699" y="11"/>
                  </a:lnTo>
                  <a:lnTo>
                    <a:pt x="543" y="38"/>
                  </a:lnTo>
                  <a:lnTo>
                    <a:pt x="310" y="78"/>
                  </a:lnTo>
                  <a:lnTo>
                    <a:pt x="205" y="95"/>
                  </a:lnTo>
                  <a:lnTo>
                    <a:pt x="98" y="113"/>
                  </a:lnTo>
                  <a:lnTo>
                    <a:pt x="5" y="128"/>
                  </a:lnTo>
                  <a:lnTo>
                    <a:pt x="3" y="128"/>
                  </a:lnTo>
                  <a:lnTo>
                    <a:pt x="0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5" y="122"/>
                  </a:lnTo>
                  <a:lnTo>
                    <a:pt x="23" y="119"/>
                  </a:lnTo>
                  <a:lnTo>
                    <a:pt x="179" y="91"/>
                  </a:lnTo>
                  <a:lnTo>
                    <a:pt x="412" y="52"/>
                  </a:lnTo>
                  <a:lnTo>
                    <a:pt x="517" y="33"/>
                  </a:lnTo>
                  <a:lnTo>
                    <a:pt x="624" y="1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53" name="Freeform 15"/>
            <p:cNvSpPr>
              <a:spLocks/>
            </p:cNvSpPr>
            <p:nvPr/>
          </p:nvSpPr>
          <p:spPr bwMode="auto">
            <a:xfrm>
              <a:off x="5827713" y="3989388"/>
              <a:ext cx="1071563" cy="12700"/>
            </a:xfrm>
            <a:custGeom>
              <a:avLst/>
              <a:gdLst>
                <a:gd name="T0" fmla="*/ 7561266 w 675"/>
                <a:gd name="T1" fmla="*/ 0 h 8"/>
                <a:gd name="T2" fmla="*/ 1698586284 w 675"/>
                <a:gd name="T3" fmla="*/ 0 h 8"/>
                <a:gd name="T4" fmla="*/ 1701107235 w 675"/>
                <a:gd name="T5" fmla="*/ 5040312 h 8"/>
                <a:gd name="T6" fmla="*/ 1701107235 w 675"/>
                <a:gd name="T7" fmla="*/ 12599985 h 8"/>
                <a:gd name="T8" fmla="*/ 1693545971 w 675"/>
                <a:gd name="T9" fmla="*/ 20161247 h 8"/>
                <a:gd name="T10" fmla="*/ 7561266 w 675"/>
                <a:gd name="T11" fmla="*/ 20161247 h 8"/>
                <a:gd name="T12" fmla="*/ 0 w 675"/>
                <a:gd name="T13" fmla="*/ 12599985 h 8"/>
                <a:gd name="T14" fmla="*/ 0 w 675"/>
                <a:gd name="T15" fmla="*/ 7559674 h 8"/>
                <a:gd name="T16" fmla="*/ 7561266 w 67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"/>
                <a:gd name="T28" fmla="*/ 0 h 8"/>
                <a:gd name="T29" fmla="*/ 675 w 67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" h="8">
                  <a:moveTo>
                    <a:pt x="3" y="0"/>
                  </a:moveTo>
                  <a:lnTo>
                    <a:pt x="674" y="0"/>
                  </a:lnTo>
                  <a:lnTo>
                    <a:pt x="675" y="2"/>
                  </a:lnTo>
                  <a:lnTo>
                    <a:pt x="675" y="5"/>
                  </a:lnTo>
                  <a:lnTo>
                    <a:pt x="672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54" name="Rectangle 16"/>
            <p:cNvSpPr>
              <a:spLocks noChangeArrowheads="1"/>
            </p:cNvSpPr>
            <p:nvPr/>
          </p:nvSpPr>
          <p:spPr bwMode="auto">
            <a:xfrm>
              <a:off x="5070475" y="3543300"/>
              <a:ext cx="901700" cy="904875"/>
            </a:xfrm>
            <a:prstGeom prst="rect">
              <a:avLst/>
            </a:prstGeom>
            <a:solidFill>
              <a:srgbClr val="93A7A6"/>
            </a:solidFill>
            <a:ln w="0">
              <a:solidFill>
                <a:srgbClr val="93A7A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55" name="Freeform 17"/>
            <p:cNvSpPr>
              <a:spLocks noEditPoints="1"/>
            </p:cNvSpPr>
            <p:nvPr/>
          </p:nvSpPr>
          <p:spPr bwMode="auto">
            <a:xfrm>
              <a:off x="5062538" y="3536950"/>
              <a:ext cx="919163" cy="920750"/>
            </a:xfrm>
            <a:custGeom>
              <a:avLst/>
              <a:gdLst>
                <a:gd name="T0" fmla="*/ 27722528 w 579"/>
                <a:gd name="T1" fmla="*/ 25201558 h 580"/>
                <a:gd name="T2" fmla="*/ 27722528 w 579"/>
                <a:gd name="T3" fmla="*/ 1433969493 h 580"/>
                <a:gd name="T4" fmla="*/ 1433970272 w 579"/>
                <a:gd name="T5" fmla="*/ 1433969493 h 580"/>
                <a:gd name="T6" fmla="*/ 1433970272 w 579"/>
                <a:gd name="T7" fmla="*/ 25201558 h 580"/>
                <a:gd name="T8" fmla="*/ 27722528 w 579"/>
                <a:gd name="T9" fmla="*/ 25201558 h 580"/>
                <a:gd name="T10" fmla="*/ 0 w 579"/>
                <a:gd name="T11" fmla="*/ 0 h 580"/>
                <a:gd name="T12" fmla="*/ 1459171838 w 579"/>
                <a:gd name="T13" fmla="*/ 0 h 580"/>
                <a:gd name="T14" fmla="*/ 1459171838 w 579"/>
                <a:gd name="T15" fmla="*/ 1461690407 h 580"/>
                <a:gd name="T16" fmla="*/ 0 w 579"/>
                <a:gd name="T17" fmla="*/ 1461690407 h 580"/>
                <a:gd name="T18" fmla="*/ 0 w 579"/>
                <a:gd name="T19" fmla="*/ 0 h 5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9"/>
                <a:gd name="T31" fmla="*/ 0 h 580"/>
                <a:gd name="T32" fmla="*/ 579 w 579"/>
                <a:gd name="T33" fmla="*/ 580 h 5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9" h="580">
                  <a:moveTo>
                    <a:pt x="11" y="10"/>
                  </a:moveTo>
                  <a:lnTo>
                    <a:pt x="11" y="569"/>
                  </a:lnTo>
                  <a:lnTo>
                    <a:pt x="569" y="569"/>
                  </a:lnTo>
                  <a:lnTo>
                    <a:pt x="569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579" y="0"/>
                  </a:lnTo>
                  <a:lnTo>
                    <a:pt x="579" y="580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56" name="Freeform 18"/>
            <p:cNvSpPr>
              <a:spLocks noEditPoints="1"/>
            </p:cNvSpPr>
            <p:nvPr/>
          </p:nvSpPr>
          <p:spPr bwMode="auto">
            <a:xfrm>
              <a:off x="5062538" y="3536950"/>
              <a:ext cx="919163" cy="920750"/>
            </a:xfrm>
            <a:custGeom>
              <a:avLst/>
              <a:gdLst>
                <a:gd name="T0" fmla="*/ 27722528 w 579"/>
                <a:gd name="T1" fmla="*/ 25201558 h 580"/>
                <a:gd name="T2" fmla="*/ 27722528 w 579"/>
                <a:gd name="T3" fmla="*/ 1433969493 h 580"/>
                <a:gd name="T4" fmla="*/ 1433970272 w 579"/>
                <a:gd name="T5" fmla="*/ 1433969493 h 580"/>
                <a:gd name="T6" fmla="*/ 1433970272 w 579"/>
                <a:gd name="T7" fmla="*/ 25201558 h 580"/>
                <a:gd name="T8" fmla="*/ 27722528 w 579"/>
                <a:gd name="T9" fmla="*/ 25201558 h 580"/>
                <a:gd name="T10" fmla="*/ 0 w 579"/>
                <a:gd name="T11" fmla="*/ 0 h 580"/>
                <a:gd name="T12" fmla="*/ 1459171838 w 579"/>
                <a:gd name="T13" fmla="*/ 0 h 580"/>
                <a:gd name="T14" fmla="*/ 1459171838 w 579"/>
                <a:gd name="T15" fmla="*/ 1461690407 h 580"/>
                <a:gd name="T16" fmla="*/ 0 w 579"/>
                <a:gd name="T17" fmla="*/ 1461690407 h 580"/>
                <a:gd name="T18" fmla="*/ 0 w 579"/>
                <a:gd name="T19" fmla="*/ 0 h 5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9"/>
                <a:gd name="T31" fmla="*/ 0 h 580"/>
                <a:gd name="T32" fmla="*/ 579 w 579"/>
                <a:gd name="T33" fmla="*/ 580 h 5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9" h="580">
                  <a:moveTo>
                    <a:pt x="11" y="10"/>
                  </a:moveTo>
                  <a:lnTo>
                    <a:pt x="11" y="569"/>
                  </a:lnTo>
                  <a:lnTo>
                    <a:pt x="569" y="569"/>
                  </a:lnTo>
                  <a:lnTo>
                    <a:pt x="569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579" y="0"/>
                  </a:lnTo>
                  <a:lnTo>
                    <a:pt x="579" y="580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57" name="Freeform 19"/>
            <p:cNvSpPr>
              <a:spLocks/>
            </p:cNvSpPr>
            <p:nvPr/>
          </p:nvSpPr>
          <p:spPr bwMode="auto">
            <a:xfrm>
              <a:off x="5183188" y="3744913"/>
              <a:ext cx="677863" cy="503237"/>
            </a:xfrm>
            <a:custGeom>
              <a:avLst/>
              <a:gdLst>
                <a:gd name="T0" fmla="*/ 262096468 w 427"/>
                <a:gd name="T1" fmla="*/ 0 h 317"/>
                <a:gd name="T2" fmla="*/ 299899622 w 427"/>
                <a:gd name="T3" fmla="*/ 0 h 317"/>
                <a:gd name="T4" fmla="*/ 335181826 w 427"/>
                <a:gd name="T5" fmla="*/ 2519360 h 317"/>
                <a:gd name="T6" fmla="*/ 355343085 w 427"/>
                <a:gd name="T7" fmla="*/ 17640282 h 317"/>
                <a:gd name="T8" fmla="*/ 370464029 w 427"/>
                <a:gd name="T9" fmla="*/ 45362762 h 317"/>
                <a:gd name="T10" fmla="*/ 380544659 w 427"/>
                <a:gd name="T11" fmla="*/ 65523997 h 317"/>
                <a:gd name="T12" fmla="*/ 458668843 w 427"/>
                <a:gd name="T13" fmla="*/ 191531661 h 317"/>
                <a:gd name="T14" fmla="*/ 622479867 w 427"/>
                <a:gd name="T15" fmla="*/ 468748615 h 317"/>
                <a:gd name="T16" fmla="*/ 776208674 w 427"/>
                <a:gd name="T17" fmla="*/ 723283251 h 317"/>
                <a:gd name="T18" fmla="*/ 1043345556 w 427"/>
                <a:gd name="T19" fmla="*/ 723283251 h 317"/>
                <a:gd name="T20" fmla="*/ 1060987451 w 427"/>
                <a:gd name="T21" fmla="*/ 725804198 h 317"/>
                <a:gd name="T22" fmla="*/ 1073587444 w 427"/>
                <a:gd name="T23" fmla="*/ 740925114 h 317"/>
                <a:gd name="T24" fmla="*/ 1076108395 w 427"/>
                <a:gd name="T25" fmla="*/ 761086337 h 317"/>
                <a:gd name="T26" fmla="*/ 1068547130 w 427"/>
                <a:gd name="T27" fmla="*/ 776207253 h 317"/>
                <a:gd name="T28" fmla="*/ 1058466500 w 427"/>
                <a:gd name="T29" fmla="*/ 791328170 h 317"/>
                <a:gd name="T30" fmla="*/ 1038305241 w 427"/>
                <a:gd name="T31" fmla="*/ 796368476 h 317"/>
                <a:gd name="T32" fmla="*/ 854334545 w 427"/>
                <a:gd name="T33" fmla="*/ 796368476 h 317"/>
                <a:gd name="T34" fmla="*/ 816531192 w 427"/>
                <a:gd name="T35" fmla="*/ 798887835 h 317"/>
                <a:gd name="T36" fmla="*/ 773689310 w 427"/>
                <a:gd name="T37" fmla="*/ 798887835 h 317"/>
                <a:gd name="T38" fmla="*/ 738407107 w 427"/>
                <a:gd name="T39" fmla="*/ 791328170 h 317"/>
                <a:gd name="T40" fmla="*/ 718245848 w 427"/>
                <a:gd name="T41" fmla="*/ 776207253 h 317"/>
                <a:gd name="T42" fmla="*/ 695563638 w 427"/>
                <a:gd name="T43" fmla="*/ 730844503 h 317"/>
                <a:gd name="T44" fmla="*/ 619958916 w 427"/>
                <a:gd name="T45" fmla="*/ 607356224 h 317"/>
                <a:gd name="T46" fmla="*/ 453628528 w 427"/>
                <a:gd name="T47" fmla="*/ 330139319 h 317"/>
                <a:gd name="T48" fmla="*/ 299899622 w 427"/>
                <a:gd name="T49" fmla="*/ 75604608 h 317"/>
                <a:gd name="T50" fmla="*/ 32762852 w 427"/>
                <a:gd name="T51" fmla="*/ 75604608 h 317"/>
                <a:gd name="T52" fmla="*/ 7561269 w 427"/>
                <a:gd name="T53" fmla="*/ 68043356 h 317"/>
                <a:gd name="T54" fmla="*/ 0 w 427"/>
                <a:gd name="T55" fmla="*/ 50403068 h 317"/>
                <a:gd name="T56" fmla="*/ 5040316 w 427"/>
                <a:gd name="T57" fmla="*/ 30241846 h 317"/>
                <a:gd name="T58" fmla="*/ 15120951 w 427"/>
                <a:gd name="T59" fmla="*/ 10080614 h 317"/>
                <a:gd name="T60" fmla="*/ 40322531 w 427"/>
                <a:gd name="T61" fmla="*/ 2519360 h 317"/>
                <a:gd name="T62" fmla="*/ 224294901 w 427"/>
                <a:gd name="T63" fmla="*/ 2519360 h 317"/>
                <a:gd name="T64" fmla="*/ 262096468 w 427"/>
                <a:gd name="T65" fmla="*/ 0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317"/>
                <a:gd name="T101" fmla="*/ 427 w 427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317">
                  <a:moveTo>
                    <a:pt x="104" y="0"/>
                  </a:moveTo>
                  <a:lnTo>
                    <a:pt x="119" y="0"/>
                  </a:lnTo>
                  <a:lnTo>
                    <a:pt x="133" y="1"/>
                  </a:lnTo>
                  <a:lnTo>
                    <a:pt x="141" y="7"/>
                  </a:lnTo>
                  <a:lnTo>
                    <a:pt x="147" y="18"/>
                  </a:lnTo>
                  <a:lnTo>
                    <a:pt x="151" y="26"/>
                  </a:lnTo>
                  <a:lnTo>
                    <a:pt x="182" y="76"/>
                  </a:lnTo>
                  <a:lnTo>
                    <a:pt x="247" y="186"/>
                  </a:lnTo>
                  <a:lnTo>
                    <a:pt x="308" y="287"/>
                  </a:lnTo>
                  <a:lnTo>
                    <a:pt x="414" y="287"/>
                  </a:lnTo>
                  <a:lnTo>
                    <a:pt x="421" y="288"/>
                  </a:lnTo>
                  <a:lnTo>
                    <a:pt x="426" y="294"/>
                  </a:lnTo>
                  <a:lnTo>
                    <a:pt x="427" y="302"/>
                  </a:lnTo>
                  <a:lnTo>
                    <a:pt x="424" y="308"/>
                  </a:lnTo>
                  <a:lnTo>
                    <a:pt x="420" y="314"/>
                  </a:lnTo>
                  <a:lnTo>
                    <a:pt x="412" y="316"/>
                  </a:lnTo>
                  <a:lnTo>
                    <a:pt x="339" y="316"/>
                  </a:lnTo>
                  <a:lnTo>
                    <a:pt x="324" y="317"/>
                  </a:lnTo>
                  <a:lnTo>
                    <a:pt x="307" y="317"/>
                  </a:lnTo>
                  <a:lnTo>
                    <a:pt x="293" y="314"/>
                  </a:lnTo>
                  <a:lnTo>
                    <a:pt x="285" y="308"/>
                  </a:lnTo>
                  <a:lnTo>
                    <a:pt x="276" y="290"/>
                  </a:lnTo>
                  <a:lnTo>
                    <a:pt x="246" y="241"/>
                  </a:lnTo>
                  <a:lnTo>
                    <a:pt x="180" y="131"/>
                  </a:lnTo>
                  <a:lnTo>
                    <a:pt x="119" y="30"/>
                  </a:lnTo>
                  <a:lnTo>
                    <a:pt x="13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6" y="1"/>
                  </a:lnTo>
                  <a:lnTo>
                    <a:pt x="89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58" name="Freeform 20"/>
            <p:cNvSpPr>
              <a:spLocks/>
            </p:cNvSpPr>
            <p:nvPr/>
          </p:nvSpPr>
          <p:spPr bwMode="auto">
            <a:xfrm>
              <a:off x="5183188" y="3746500"/>
              <a:ext cx="677863" cy="500062"/>
            </a:xfrm>
            <a:custGeom>
              <a:avLst/>
              <a:gdLst>
                <a:gd name="T0" fmla="*/ 743447422 w 427"/>
                <a:gd name="T1" fmla="*/ 0 h 315"/>
                <a:gd name="T2" fmla="*/ 1043345556 w 427"/>
                <a:gd name="T3" fmla="*/ 0 h 315"/>
                <a:gd name="T4" fmla="*/ 1060987451 w 427"/>
                <a:gd name="T5" fmla="*/ 5040307 h 315"/>
                <a:gd name="T6" fmla="*/ 1073587444 w 427"/>
                <a:gd name="T7" fmla="*/ 20161228 h 315"/>
                <a:gd name="T8" fmla="*/ 1076108395 w 427"/>
                <a:gd name="T9" fmla="*/ 40322456 h 315"/>
                <a:gd name="T10" fmla="*/ 1068547130 w 427"/>
                <a:gd name="T11" fmla="*/ 55443385 h 315"/>
                <a:gd name="T12" fmla="*/ 1058466500 w 427"/>
                <a:gd name="T13" fmla="*/ 70564302 h 315"/>
                <a:gd name="T14" fmla="*/ 1038305241 w 427"/>
                <a:gd name="T15" fmla="*/ 73083661 h 315"/>
                <a:gd name="T16" fmla="*/ 776208674 w 427"/>
                <a:gd name="T17" fmla="*/ 73083661 h 315"/>
                <a:gd name="T18" fmla="*/ 614918601 w 427"/>
                <a:gd name="T19" fmla="*/ 340219927 h 315"/>
                <a:gd name="T20" fmla="*/ 446068850 w 427"/>
                <a:gd name="T21" fmla="*/ 617436829 h 315"/>
                <a:gd name="T22" fmla="*/ 372983393 w 427"/>
                <a:gd name="T23" fmla="*/ 743444467 h 315"/>
                <a:gd name="T24" fmla="*/ 365423714 w 427"/>
                <a:gd name="T25" fmla="*/ 756046024 h 315"/>
                <a:gd name="T26" fmla="*/ 362902763 w 427"/>
                <a:gd name="T27" fmla="*/ 763605689 h 315"/>
                <a:gd name="T28" fmla="*/ 355343085 w 427"/>
                <a:gd name="T29" fmla="*/ 773686300 h 315"/>
                <a:gd name="T30" fmla="*/ 350302770 w 427"/>
                <a:gd name="T31" fmla="*/ 781247552 h 315"/>
                <a:gd name="T32" fmla="*/ 342741504 w 427"/>
                <a:gd name="T33" fmla="*/ 786287858 h 315"/>
                <a:gd name="T34" fmla="*/ 330141511 w 427"/>
                <a:gd name="T35" fmla="*/ 793847522 h 315"/>
                <a:gd name="T36" fmla="*/ 32762852 w 427"/>
                <a:gd name="T37" fmla="*/ 793847522 h 315"/>
                <a:gd name="T38" fmla="*/ 7561269 w 427"/>
                <a:gd name="T39" fmla="*/ 786287858 h 315"/>
                <a:gd name="T40" fmla="*/ 0 w 427"/>
                <a:gd name="T41" fmla="*/ 766126636 h 315"/>
                <a:gd name="T42" fmla="*/ 5040316 w 427"/>
                <a:gd name="T43" fmla="*/ 748484772 h 315"/>
                <a:gd name="T44" fmla="*/ 15120951 w 427"/>
                <a:gd name="T45" fmla="*/ 728323550 h 315"/>
                <a:gd name="T46" fmla="*/ 40322531 w 427"/>
                <a:gd name="T47" fmla="*/ 720763886 h 315"/>
                <a:gd name="T48" fmla="*/ 299899622 w 427"/>
                <a:gd name="T49" fmla="*/ 720763886 h 315"/>
                <a:gd name="T50" fmla="*/ 627520182 w 427"/>
                <a:gd name="T51" fmla="*/ 173889796 h 315"/>
                <a:gd name="T52" fmla="*/ 703124904 w 427"/>
                <a:gd name="T53" fmla="*/ 47882121 h 315"/>
                <a:gd name="T54" fmla="*/ 710684582 w 427"/>
                <a:gd name="T55" fmla="*/ 35282151 h 315"/>
                <a:gd name="T56" fmla="*/ 715724897 w 427"/>
                <a:gd name="T57" fmla="*/ 22680587 h 315"/>
                <a:gd name="T58" fmla="*/ 730845841 w 427"/>
                <a:gd name="T59" fmla="*/ 7559668 h 315"/>
                <a:gd name="T60" fmla="*/ 743447422 w 427"/>
                <a:gd name="T61" fmla="*/ 0 h 3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27"/>
                <a:gd name="T94" fmla="*/ 0 h 315"/>
                <a:gd name="T95" fmla="*/ 427 w 427"/>
                <a:gd name="T96" fmla="*/ 315 h 31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27" h="315">
                  <a:moveTo>
                    <a:pt x="295" y="0"/>
                  </a:moveTo>
                  <a:lnTo>
                    <a:pt x="414" y="0"/>
                  </a:lnTo>
                  <a:lnTo>
                    <a:pt x="421" y="2"/>
                  </a:lnTo>
                  <a:lnTo>
                    <a:pt x="426" y="8"/>
                  </a:lnTo>
                  <a:lnTo>
                    <a:pt x="427" y="16"/>
                  </a:lnTo>
                  <a:lnTo>
                    <a:pt x="424" y="22"/>
                  </a:lnTo>
                  <a:lnTo>
                    <a:pt x="420" y="28"/>
                  </a:lnTo>
                  <a:lnTo>
                    <a:pt x="412" y="29"/>
                  </a:lnTo>
                  <a:lnTo>
                    <a:pt x="308" y="29"/>
                  </a:lnTo>
                  <a:lnTo>
                    <a:pt x="244" y="135"/>
                  </a:lnTo>
                  <a:lnTo>
                    <a:pt x="177" y="245"/>
                  </a:lnTo>
                  <a:lnTo>
                    <a:pt x="148" y="295"/>
                  </a:lnTo>
                  <a:lnTo>
                    <a:pt x="145" y="300"/>
                  </a:lnTo>
                  <a:lnTo>
                    <a:pt x="144" y="303"/>
                  </a:lnTo>
                  <a:lnTo>
                    <a:pt x="141" y="307"/>
                  </a:lnTo>
                  <a:lnTo>
                    <a:pt x="139" y="310"/>
                  </a:lnTo>
                  <a:lnTo>
                    <a:pt x="136" y="312"/>
                  </a:lnTo>
                  <a:lnTo>
                    <a:pt x="131" y="315"/>
                  </a:lnTo>
                  <a:lnTo>
                    <a:pt x="13" y="315"/>
                  </a:lnTo>
                  <a:lnTo>
                    <a:pt x="3" y="312"/>
                  </a:lnTo>
                  <a:lnTo>
                    <a:pt x="0" y="304"/>
                  </a:lnTo>
                  <a:lnTo>
                    <a:pt x="2" y="297"/>
                  </a:lnTo>
                  <a:lnTo>
                    <a:pt x="6" y="289"/>
                  </a:lnTo>
                  <a:lnTo>
                    <a:pt x="16" y="286"/>
                  </a:lnTo>
                  <a:lnTo>
                    <a:pt x="119" y="286"/>
                  </a:lnTo>
                  <a:lnTo>
                    <a:pt x="249" y="69"/>
                  </a:lnTo>
                  <a:lnTo>
                    <a:pt x="279" y="19"/>
                  </a:lnTo>
                  <a:lnTo>
                    <a:pt x="282" y="14"/>
                  </a:lnTo>
                  <a:lnTo>
                    <a:pt x="284" y="9"/>
                  </a:lnTo>
                  <a:lnTo>
                    <a:pt x="290" y="3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59" name="Freeform 21"/>
            <p:cNvSpPr>
              <a:spLocks/>
            </p:cNvSpPr>
            <p:nvPr/>
          </p:nvSpPr>
          <p:spPr bwMode="auto">
            <a:xfrm>
              <a:off x="2860675" y="3721100"/>
              <a:ext cx="73025" cy="117475"/>
            </a:xfrm>
            <a:custGeom>
              <a:avLst/>
              <a:gdLst>
                <a:gd name="T0" fmla="*/ 65524066 w 46"/>
                <a:gd name="T1" fmla="*/ 0 h 74"/>
                <a:gd name="T2" fmla="*/ 83165947 w 46"/>
                <a:gd name="T3" fmla="*/ 2520950 h 74"/>
                <a:gd name="T4" fmla="*/ 98286880 w 46"/>
                <a:gd name="T5" fmla="*/ 7559675 h 74"/>
                <a:gd name="T6" fmla="*/ 110886888 w 46"/>
                <a:gd name="T7" fmla="*/ 10080624 h 74"/>
                <a:gd name="T8" fmla="*/ 98286880 w 46"/>
                <a:gd name="T9" fmla="*/ 32761236 h 74"/>
                <a:gd name="T10" fmla="*/ 90725620 w 46"/>
                <a:gd name="T11" fmla="*/ 30241875 h 74"/>
                <a:gd name="T12" fmla="*/ 80644998 w 46"/>
                <a:gd name="T13" fmla="*/ 25201558 h 74"/>
                <a:gd name="T14" fmla="*/ 52924082 w 46"/>
                <a:gd name="T15" fmla="*/ 25201558 h 74"/>
                <a:gd name="T16" fmla="*/ 42843448 w 46"/>
                <a:gd name="T17" fmla="*/ 32761236 h 74"/>
                <a:gd name="T18" fmla="*/ 35282188 w 46"/>
                <a:gd name="T19" fmla="*/ 47882168 h 74"/>
                <a:gd name="T20" fmla="*/ 37801550 w 46"/>
                <a:gd name="T21" fmla="*/ 60483750 h 74"/>
                <a:gd name="T22" fmla="*/ 42843448 w 46"/>
                <a:gd name="T23" fmla="*/ 68043422 h 74"/>
                <a:gd name="T24" fmla="*/ 52924082 w 46"/>
                <a:gd name="T25" fmla="*/ 73083732 h 74"/>
                <a:gd name="T26" fmla="*/ 98286880 w 46"/>
                <a:gd name="T27" fmla="*/ 95765923 h 74"/>
                <a:gd name="T28" fmla="*/ 115927199 w 46"/>
                <a:gd name="T29" fmla="*/ 118446551 h 74"/>
                <a:gd name="T30" fmla="*/ 115927199 w 46"/>
                <a:gd name="T31" fmla="*/ 133567482 h 74"/>
                <a:gd name="T32" fmla="*/ 108367526 w 46"/>
                <a:gd name="T33" fmla="*/ 161289983 h 74"/>
                <a:gd name="T34" fmla="*/ 83165947 w 46"/>
                <a:gd name="T35" fmla="*/ 178931863 h 74"/>
                <a:gd name="T36" fmla="*/ 50403121 w 46"/>
                <a:gd name="T37" fmla="*/ 186491535 h 74"/>
                <a:gd name="T38" fmla="*/ 30241877 w 46"/>
                <a:gd name="T39" fmla="*/ 186491535 h 74"/>
                <a:gd name="T40" fmla="*/ 15120939 w 46"/>
                <a:gd name="T41" fmla="*/ 183972174 h 74"/>
                <a:gd name="T42" fmla="*/ 0 w 46"/>
                <a:gd name="T43" fmla="*/ 176410914 h 74"/>
                <a:gd name="T44" fmla="*/ 7559676 w 46"/>
                <a:gd name="T45" fmla="*/ 148688413 h 74"/>
                <a:gd name="T46" fmla="*/ 17640300 w 46"/>
                <a:gd name="T47" fmla="*/ 156249673 h 74"/>
                <a:gd name="T48" fmla="*/ 50403121 w 46"/>
                <a:gd name="T49" fmla="*/ 163810932 h 74"/>
                <a:gd name="T50" fmla="*/ 73083738 w 46"/>
                <a:gd name="T51" fmla="*/ 156249673 h 74"/>
                <a:gd name="T52" fmla="*/ 80644998 w 46"/>
                <a:gd name="T53" fmla="*/ 153728724 h 74"/>
                <a:gd name="T54" fmla="*/ 83165947 w 46"/>
                <a:gd name="T55" fmla="*/ 146169052 h 74"/>
                <a:gd name="T56" fmla="*/ 83165947 w 46"/>
                <a:gd name="T57" fmla="*/ 126007810 h 74"/>
                <a:gd name="T58" fmla="*/ 75604687 w 46"/>
                <a:gd name="T59" fmla="*/ 118446551 h 74"/>
                <a:gd name="T60" fmla="*/ 65524066 w 46"/>
                <a:gd name="T61" fmla="*/ 110886879 h 74"/>
                <a:gd name="T62" fmla="*/ 17640300 w 46"/>
                <a:gd name="T63" fmla="*/ 88206251 h 74"/>
                <a:gd name="T64" fmla="*/ 10080625 w 46"/>
                <a:gd name="T65" fmla="*/ 75604681 h 74"/>
                <a:gd name="T66" fmla="*/ 2520950 w 46"/>
                <a:gd name="T67" fmla="*/ 52922490 h 74"/>
                <a:gd name="T68" fmla="*/ 7559676 w 46"/>
                <a:gd name="T69" fmla="*/ 37801547 h 74"/>
                <a:gd name="T70" fmla="*/ 10080625 w 46"/>
                <a:gd name="T71" fmla="*/ 25201558 h 74"/>
                <a:gd name="T72" fmla="*/ 17640300 w 46"/>
                <a:gd name="T73" fmla="*/ 15120937 h 74"/>
                <a:gd name="T74" fmla="*/ 35282188 w 46"/>
                <a:gd name="T75" fmla="*/ 7559675 h 74"/>
                <a:gd name="T76" fmla="*/ 45362810 w 46"/>
                <a:gd name="T77" fmla="*/ 2520950 h 74"/>
                <a:gd name="T78" fmla="*/ 65524066 w 46"/>
                <a:gd name="T79" fmla="*/ 0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6"/>
                <a:gd name="T121" fmla="*/ 0 h 74"/>
                <a:gd name="T122" fmla="*/ 46 w 46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6" h="74">
                  <a:moveTo>
                    <a:pt x="26" y="0"/>
                  </a:moveTo>
                  <a:lnTo>
                    <a:pt x="33" y="1"/>
                  </a:lnTo>
                  <a:lnTo>
                    <a:pt x="39" y="3"/>
                  </a:lnTo>
                  <a:lnTo>
                    <a:pt x="44" y="4"/>
                  </a:lnTo>
                  <a:lnTo>
                    <a:pt x="39" y="13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1" y="10"/>
                  </a:lnTo>
                  <a:lnTo>
                    <a:pt x="17" y="13"/>
                  </a:lnTo>
                  <a:lnTo>
                    <a:pt x="14" y="19"/>
                  </a:lnTo>
                  <a:lnTo>
                    <a:pt x="15" y="24"/>
                  </a:lnTo>
                  <a:lnTo>
                    <a:pt x="17" y="27"/>
                  </a:lnTo>
                  <a:lnTo>
                    <a:pt x="21" y="29"/>
                  </a:lnTo>
                  <a:lnTo>
                    <a:pt x="39" y="38"/>
                  </a:lnTo>
                  <a:lnTo>
                    <a:pt x="46" y="47"/>
                  </a:lnTo>
                  <a:lnTo>
                    <a:pt x="46" y="53"/>
                  </a:lnTo>
                  <a:lnTo>
                    <a:pt x="43" y="64"/>
                  </a:lnTo>
                  <a:lnTo>
                    <a:pt x="33" y="71"/>
                  </a:lnTo>
                  <a:lnTo>
                    <a:pt x="20" y="74"/>
                  </a:lnTo>
                  <a:lnTo>
                    <a:pt x="12" y="74"/>
                  </a:lnTo>
                  <a:lnTo>
                    <a:pt x="6" y="73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62"/>
                  </a:lnTo>
                  <a:lnTo>
                    <a:pt x="20" y="65"/>
                  </a:lnTo>
                  <a:lnTo>
                    <a:pt x="29" y="62"/>
                  </a:lnTo>
                  <a:lnTo>
                    <a:pt x="32" y="61"/>
                  </a:lnTo>
                  <a:lnTo>
                    <a:pt x="33" y="58"/>
                  </a:lnTo>
                  <a:lnTo>
                    <a:pt x="33" y="50"/>
                  </a:lnTo>
                  <a:lnTo>
                    <a:pt x="30" y="47"/>
                  </a:lnTo>
                  <a:lnTo>
                    <a:pt x="26" y="44"/>
                  </a:lnTo>
                  <a:lnTo>
                    <a:pt x="7" y="35"/>
                  </a:lnTo>
                  <a:lnTo>
                    <a:pt x="4" y="30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60" name="Freeform 22"/>
            <p:cNvSpPr>
              <a:spLocks/>
            </p:cNvSpPr>
            <p:nvPr/>
          </p:nvSpPr>
          <p:spPr bwMode="auto">
            <a:xfrm>
              <a:off x="2947988" y="3722688"/>
              <a:ext cx="161925" cy="114300"/>
            </a:xfrm>
            <a:custGeom>
              <a:avLst/>
              <a:gdLst>
                <a:gd name="T0" fmla="*/ 0 w 102"/>
                <a:gd name="T1" fmla="*/ 0 h 72"/>
                <a:gd name="T2" fmla="*/ 30241878 w 102"/>
                <a:gd name="T3" fmla="*/ 0 h 72"/>
                <a:gd name="T4" fmla="*/ 57964395 w 102"/>
                <a:gd name="T5" fmla="*/ 93244973 h 72"/>
                <a:gd name="T6" fmla="*/ 65524068 w 102"/>
                <a:gd name="T7" fmla="*/ 123486860 h 72"/>
                <a:gd name="T8" fmla="*/ 68043429 w 102"/>
                <a:gd name="T9" fmla="*/ 151209361 h 72"/>
                <a:gd name="T10" fmla="*/ 75604690 w 102"/>
                <a:gd name="T11" fmla="*/ 123486860 h 72"/>
                <a:gd name="T12" fmla="*/ 88206261 w 102"/>
                <a:gd name="T13" fmla="*/ 93244973 h 72"/>
                <a:gd name="T14" fmla="*/ 113407841 w 102"/>
                <a:gd name="T15" fmla="*/ 0 h 72"/>
                <a:gd name="T16" fmla="*/ 141128757 w 102"/>
                <a:gd name="T17" fmla="*/ 0 h 72"/>
                <a:gd name="T18" fmla="*/ 168851262 w 102"/>
                <a:gd name="T19" fmla="*/ 93244973 h 72"/>
                <a:gd name="T20" fmla="*/ 178931884 w 102"/>
                <a:gd name="T21" fmla="*/ 123486860 h 72"/>
                <a:gd name="T22" fmla="*/ 186491556 w 102"/>
                <a:gd name="T23" fmla="*/ 151209361 h 72"/>
                <a:gd name="T24" fmla="*/ 191531867 w 102"/>
                <a:gd name="T25" fmla="*/ 123486860 h 72"/>
                <a:gd name="T26" fmla="*/ 199093128 w 102"/>
                <a:gd name="T27" fmla="*/ 93244973 h 72"/>
                <a:gd name="T28" fmla="*/ 226814094 w 102"/>
                <a:gd name="T29" fmla="*/ 0 h 72"/>
                <a:gd name="T30" fmla="*/ 257055960 w 102"/>
                <a:gd name="T31" fmla="*/ 0 h 72"/>
                <a:gd name="T32" fmla="*/ 199093128 w 102"/>
                <a:gd name="T33" fmla="*/ 181451223 h 72"/>
                <a:gd name="T34" fmla="*/ 171370623 w 102"/>
                <a:gd name="T35" fmla="*/ 181451223 h 72"/>
                <a:gd name="T36" fmla="*/ 146169068 w 102"/>
                <a:gd name="T37" fmla="*/ 95765922 h 72"/>
                <a:gd name="T38" fmla="*/ 138607808 w 102"/>
                <a:gd name="T39" fmla="*/ 78124042 h 72"/>
                <a:gd name="T40" fmla="*/ 133567497 w 102"/>
                <a:gd name="T41" fmla="*/ 57962800 h 72"/>
                <a:gd name="T42" fmla="*/ 131048135 w 102"/>
                <a:gd name="T43" fmla="*/ 35282185 h 72"/>
                <a:gd name="T44" fmla="*/ 126007824 w 102"/>
                <a:gd name="T45" fmla="*/ 35282185 h 72"/>
                <a:gd name="T46" fmla="*/ 110886891 w 102"/>
                <a:gd name="T47" fmla="*/ 95765922 h 72"/>
                <a:gd name="T48" fmla="*/ 83165950 w 102"/>
                <a:gd name="T49" fmla="*/ 181451223 h 72"/>
                <a:gd name="T50" fmla="*/ 52924084 w 102"/>
                <a:gd name="T51" fmla="*/ 181451223 h 72"/>
                <a:gd name="T52" fmla="*/ 0 w 102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2"/>
                <a:gd name="T82" fmla="*/ 0 h 72"/>
                <a:gd name="T83" fmla="*/ 102 w 102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2" h="72">
                  <a:moveTo>
                    <a:pt x="0" y="0"/>
                  </a:moveTo>
                  <a:lnTo>
                    <a:pt x="12" y="0"/>
                  </a:lnTo>
                  <a:lnTo>
                    <a:pt x="23" y="37"/>
                  </a:lnTo>
                  <a:lnTo>
                    <a:pt x="26" y="49"/>
                  </a:lnTo>
                  <a:lnTo>
                    <a:pt x="27" y="60"/>
                  </a:lnTo>
                  <a:lnTo>
                    <a:pt x="30" y="49"/>
                  </a:lnTo>
                  <a:lnTo>
                    <a:pt x="35" y="37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7" y="37"/>
                  </a:lnTo>
                  <a:lnTo>
                    <a:pt x="71" y="49"/>
                  </a:lnTo>
                  <a:lnTo>
                    <a:pt x="74" y="60"/>
                  </a:lnTo>
                  <a:lnTo>
                    <a:pt x="76" y="49"/>
                  </a:lnTo>
                  <a:lnTo>
                    <a:pt x="79" y="37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79" y="72"/>
                  </a:lnTo>
                  <a:lnTo>
                    <a:pt x="68" y="72"/>
                  </a:lnTo>
                  <a:lnTo>
                    <a:pt x="58" y="38"/>
                  </a:lnTo>
                  <a:lnTo>
                    <a:pt x="55" y="31"/>
                  </a:lnTo>
                  <a:lnTo>
                    <a:pt x="53" y="23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4" y="38"/>
                  </a:lnTo>
                  <a:lnTo>
                    <a:pt x="33" y="72"/>
                  </a:lnTo>
                  <a:lnTo>
                    <a:pt x="21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61" name="Freeform 23"/>
            <p:cNvSpPr>
              <a:spLocks noEditPoints="1"/>
            </p:cNvSpPr>
            <p:nvPr/>
          </p:nvSpPr>
          <p:spPr bwMode="auto">
            <a:xfrm>
              <a:off x="3128963" y="3679825"/>
              <a:ext cx="23813" cy="157162"/>
            </a:xfrm>
            <a:custGeom>
              <a:avLst/>
              <a:gdLst>
                <a:gd name="T0" fmla="*/ 5040419 w 15"/>
                <a:gd name="T1" fmla="*/ 68043212 h 99"/>
                <a:gd name="T2" fmla="*/ 35282932 w 15"/>
                <a:gd name="T3" fmla="*/ 68043212 h 99"/>
                <a:gd name="T4" fmla="*/ 35282932 w 15"/>
                <a:gd name="T5" fmla="*/ 249493904 h 99"/>
                <a:gd name="T6" fmla="*/ 5040419 w 15"/>
                <a:gd name="T7" fmla="*/ 249493904 h 99"/>
                <a:gd name="T8" fmla="*/ 5040419 w 15"/>
                <a:gd name="T9" fmla="*/ 68043212 h 99"/>
                <a:gd name="T10" fmla="*/ 20161674 w 15"/>
                <a:gd name="T11" fmla="*/ 0 h 99"/>
                <a:gd name="T12" fmla="*/ 27723100 w 15"/>
                <a:gd name="T13" fmla="*/ 0 h 99"/>
                <a:gd name="T14" fmla="*/ 37803934 w 15"/>
                <a:gd name="T15" fmla="*/ 10080593 h 99"/>
                <a:gd name="T16" fmla="*/ 37803934 w 15"/>
                <a:gd name="T17" fmla="*/ 25201481 h 99"/>
                <a:gd name="T18" fmla="*/ 35282932 w 15"/>
                <a:gd name="T19" fmla="*/ 32761136 h 99"/>
                <a:gd name="T20" fmla="*/ 20161674 w 15"/>
                <a:gd name="T21" fmla="*/ 40322372 h 99"/>
                <a:gd name="T22" fmla="*/ 5040419 w 15"/>
                <a:gd name="T23" fmla="*/ 32761136 h 99"/>
                <a:gd name="T24" fmla="*/ 0 w 15"/>
                <a:gd name="T25" fmla="*/ 25201481 h 99"/>
                <a:gd name="T26" fmla="*/ 0 w 15"/>
                <a:gd name="T27" fmla="*/ 17640245 h 99"/>
                <a:gd name="T28" fmla="*/ 7561422 w 15"/>
                <a:gd name="T29" fmla="*/ 2519354 h 99"/>
                <a:gd name="T30" fmla="*/ 20161674 w 15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99"/>
                <a:gd name="T50" fmla="*/ 15 w 15"/>
                <a:gd name="T51" fmla="*/ 99 h 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99">
                  <a:moveTo>
                    <a:pt x="2" y="27"/>
                  </a:moveTo>
                  <a:lnTo>
                    <a:pt x="14" y="27"/>
                  </a:lnTo>
                  <a:lnTo>
                    <a:pt x="14" y="99"/>
                  </a:lnTo>
                  <a:lnTo>
                    <a:pt x="2" y="99"/>
                  </a:lnTo>
                  <a:lnTo>
                    <a:pt x="2" y="27"/>
                  </a:lnTo>
                  <a:close/>
                  <a:moveTo>
                    <a:pt x="8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62" name="Freeform 24"/>
            <p:cNvSpPr>
              <a:spLocks/>
            </p:cNvSpPr>
            <p:nvPr/>
          </p:nvSpPr>
          <p:spPr bwMode="auto">
            <a:xfrm>
              <a:off x="3171825" y="3695700"/>
              <a:ext cx="68263" cy="142875"/>
            </a:xfrm>
            <a:custGeom>
              <a:avLst/>
              <a:gdLst>
                <a:gd name="T0" fmla="*/ 63005164 w 43"/>
                <a:gd name="T1" fmla="*/ 0 h 90"/>
                <a:gd name="T2" fmla="*/ 63005164 w 43"/>
                <a:gd name="T3" fmla="*/ 42843448 h 90"/>
                <a:gd name="T4" fmla="*/ 108368317 w 43"/>
                <a:gd name="T5" fmla="*/ 42843448 h 90"/>
                <a:gd name="T6" fmla="*/ 108368317 w 43"/>
                <a:gd name="T7" fmla="*/ 70564376 h 90"/>
                <a:gd name="T8" fmla="*/ 63005164 w 43"/>
                <a:gd name="T9" fmla="*/ 70564376 h 90"/>
                <a:gd name="T10" fmla="*/ 63005164 w 43"/>
                <a:gd name="T11" fmla="*/ 176410927 h 90"/>
                <a:gd name="T12" fmla="*/ 65524544 w 43"/>
                <a:gd name="T13" fmla="*/ 189012498 h 90"/>
                <a:gd name="T14" fmla="*/ 70564892 w 43"/>
                <a:gd name="T15" fmla="*/ 196572170 h 90"/>
                <a:gd name="T16" fmla="*/ 78126207 w 43"/>
                <a:gd name="T17" fmla="*/ 201612481 h 90"/>
                <a:gd name="T18" fmla="*/ 98287597 w 43"/>
                <a:gd name="T19" fmla="*/ 201612481 h 90"/>
                <a:gd name="T20" fmla="*/ 105847350 w 43"/>
                <a:gd name="T21" fmla="*/ 196572170 h 90"/>
                <a:gd name="T22" fmla="*/ 105847350 w 43"/>
                <a:gd name="T23" fmla="*/ 224294723 h 90"/>
                <a:gd name="T24" fmla="*/ 93247250 w 43"/>
                <a:gd name="T25" fmla="*/ 226814085 h 90"/>
                <a:gd name="T26" fmla="*/ 63005164 w 43"/>
                <a:gd name="T27" fmla="*/ 226814085 h 90"/>
                <a:gd name="T28" fmla="*/ 50403489 w 43"/>
                <a:gd name="T29" fmla="*/ 219254412 h 90"/>
                <a:gd name="T30" fmla="*/ 35282446 w 43"/>
                <a:gd name="T31" fmla="*/ 204133430 h 90"/>
                <a:gd name="T32" fmla="*/ 27722718 w 43"/>
                <a:gd name="T33" fmla="*/ 181451238 h 90"/>
                <a:gd name="T34" fmla="*/ 27722718 w 43"/>
                <a:gd name="T35" fmla="*/ 70564376 h 90"/>
                <a:gd name="T36" fmla="*/ 0 w 43"/>
                <a:gd name="T37" fmla="*/ 70564376 h 90"/>
                <a:gd name="T38" fmla="*/ 0 w 43"/>
                <a:gd name="T39" fmla="*/ 42843448 h 90"/>
                <a:gd name="T40" fmla="*/ 27722718 w 43"/>
                <a:gd name="T41" fmla="*/ 42843448 h 90"/>
                <a:gd name="T42" fmla="*/ 27722718 w 43"/>
                <a:gd name="T43" fmla="*/ 12601574 h 90"/>
                <a:gd name="T44" fmla="*/ 63005164 w 43"/>
                <a:gd name="T45" fmla="*/ 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90"/>
                <a:gd name="T71" fmla="*/ 43 w 43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90">
                  <a:moveTo>
                    <a:pt x="25" y="0"/>
                  </a:moveTo>
                  <a:lnTo>
                    <a:pt x="25" y="17"/>
                  </a:lnTo>
                  <a:lnTo>
                    <a:pt x="43" y="17"/>
                  </a:lnTo>
                  <a:lnTo>
                    <a:pt x="43" y="28"/>
                  </a:lnTo>
                  <a:lnTo>
                    <a:pt x="25" y="28"/>
                  </a:lnTo>
                  <a:lnTo>
                    <a:pt x="25" y="70"/>
                  </a:lnTo>
                  <a:lnTo>
                    <a:pt x="26" y="75"/>
                  </a:lnTo>
                  <a:lnTo>
                    <a:pt x="28" y="78"/>
                  </a:lnTo>
                  <a:lnTo>
                    <a:pt x="31" y="80"/>
                  </a:lnTo>
                  <a:lnTo>
                    <a:pt x="39" y="80"/>
                  </a:lnTo>
                  <a:lnTo>
                    <a:pt x="42" y="78"/>
                  </a:lnTo>
                  <a:lnTo>
                    <a:pt x="42" y="89"/>
                  </a:lnTo>
                  <a:lnTo>
                    <a:pt x="37" y="90"/>
                  </a:lnTo>
                  <a:lnTo>
                    <a:pt x="25" y="90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11" y="72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11" y="17"/>
                  </a:lnTo>
                  <a:lnTo>
                    <a:pt x="11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63" name="Freeform 25"/>
            <p:cNvSpPr>
              <a:spLocks/>
            </p:cNvSpPr>
            <p:nvPr/>
          </p:nvSpPr>
          <p:spPr bwMode="auto">
            <a:xfrm>
              <a:off x="3254375" y="3721100"/>
              <a:ext cx="90488" cy="117475"/>
            </a:xfrm>
            <a:custGeom>
              <a:avLst/>
              <a:gdLst>
                <a:gd name="T0" fmla="*/ 95766466 w 57"/>
                <a:gd name="T1" fmla="*/ 0 h 74"/>
                <a:gd name="T2" fmla="*/ 115927847 w 57"/>
                <a:gd name="T3" fmla="*/ 2520950 h 74"/>
                <a:gd name="T4" fmla="*/ 131048864 w 57"/>
                <a:gd name="T5" fmla="*/ 7559675 h 74"/>
                <a:gd name="T6" fmla="*/ 143650505 w 57"/>
                <a:gd name="T7" fmla="*/ 10080624 h 74"/>
                <a:gd name="T8" fmla="*/ 136089203 w 57"/>
                <a:gd name="T9" fmla="*/ 32761236 h 74"/>
                <a:gd name="T10" fmla="*/ 113408471 w 57"/>
                <a:gd name="T11" fmla="*/ 25201558 h 74"/>
                <a:gd name="T12" fmla="*/ 95766466 w 57"/>
                <a:gd name="T13" fmla="*/ 25201558 h 74"/>
                <a:gd name="T14" fmla="*/ 70564771 w 57"/>
                <a:gd name="T15" fmla="*/ 32761236 h 74"/>
                <a:gd name="T16" fmla="*/ 50403402 w 57"/>
                <a:gd name="T17" fmla="*/ 45362806 h 74"/>
                <a:gd name="T18" fmla="*/ 35282385 w 57"/>
                <a:gd name="T19" fmla="*/ 68043422 h 74"/>
                <a:gd name="T20" fmla="*/ 32763010 w 57"/>
                <a:gd name="T21" fmla="*/ 95765923 h 74"/>
                <a:gd name="T22" fmla="*/ 42843688 w 57"/>
                <a:gd name="T23" fmla="*/ 128527172 h 74"/>
                <a:gd name="T24" fmla="*/ 63005056 w 57"/>
                <a:gd name="T25" fmla="*/ 153728724 h 74"/>
                <a:gd name="T26" fmla="*/ 95766466 w 57"/>
                <a:gd name="T27" fmla="*/ 161289983 h 74"/>
                <a:gd name="T28" fmla="*/ 113408471 w 57"/>
                <a:gd name="T29" fmla="*/ 161289983 h 74"/>
                <a:gd name="T30" fmla="*/ 136089203 w 57"/>
                <a:gd name="T31" fmla="*/ 153728724 h 74"/>
                <a:gd name="T32" fmla="*/ 138610166 w 57"/>
                <a:gd name="T33" fmla="*/ 176410914 h 74"/>
                <a:gd name="T34" fmla="*/ 131048864 w 57"/>
                <a:gd name="T35" fmla="*/ 178931863 h 74"/>
                <a:gd name="T36" fmla="*/ 120968186 w 57"/>
                <a:gd name="T37" fmla="*/ 183972174 h 74"/>
                <a:gd name="T38" fmla="*/ 103327768 w 57"/>
                <a:gd name="T39" fmla="*/ 186491535 h 74"/>
                <a:gd name="T40" fmla="*/ 88206751 w 57"/>
                <a:gd name="T41" fmla="*/ 186491535 h 74"/>
                <a:gd name="T42" fmla="*/ 55443754 w 57"/>
                <a:gd name="T43" fmla="*/ 178931863 h 74"/>
                <a:gd name="T44" fmla="*/ 22682325 w 57"/>
                <a:gd name="T45" fmla="*/ 161289983 h 74"/>
                <a:gd name="T46" fmla="*/ 7561305 w 57"/>
                <a:gd name="T47" fmla="*/ 133567482 h 74"/>
                <a:gd name="T48" fmla="*/ 0 w 57"/>
                <a:gd name="T49" fmla="*/ 95765923 h 74"/>
                <a:gd name="T50" fmla="*/ 7561305 w 57"/>
                <a:gd name="T51" fmla="*/ 55443439 h 74"/>
                <a:gd name="T52" fmla="*/ 27722671 w 57"/>
                <a:gd name="T53" fmla="*/ 25201558 h 74"/>
                <a:gd name="T54" fmla="*/ 57964717 w 57"/>
                <a:gd name="T55" fmla="*/ 7559675 h 74"/>
                <a:gd name="T56" fmla="*/ 95766466 w 57"/>
                <a:gd name="T57" fmla="*/ 0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74"/>
                <a:gd name="T89" fmla="*/ 57 w 57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74">
                  <a:moveTo>
                    <a:pt x="38" y="0"/>
                  </a:moveTo>
                  <a:lnTo>
                    <a:pt x="46" y="1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54" y="13"/>
                  </a:lnTo>
                  <a:lnTo>
                    <a:pt x="45" y="10"/>
                  </a:lnTo>
                  <a:lnTo>
                    <a:pt x="38" y="10"/>
                  </a:lnTo>
                  <a:lnTo>
                    <a:pt x="28" y="13"/>
                  </a:lnTo>
                  <a:lnTo>
                    <a:pt x="20" y="18"/>
                  </a:lnTo>
                  <a:lnTo>
                    <a:pt x="14" y="27"/>
                  </a:lnTo>
                  <a:lnTo>
                    <a:pt x="13" y="38"/>
                  </a:lnTo>
                  <a:lnTo>
                    <a:pt x="17" y="51"/>
                  </a:lnTo>
                  <a:lnTo>
                    <a:pt x="25" y="61"/>
                  </a:lnTo>
                  <a:lnTo>
                    <a:pt x="38" y="64"/>
                  </a:lnTo>
                  <a:lnTo>
                    <a:pt x="45" y="64"/>
                  </a:lnTo>
                  <a:lnTo>
                    <a:pt x="54" y="61"/>
                  </a:lnTo>
                  <a:lnTo>
                    <a:pt x="55" y="70"/>
                  </a:lnTo>
                  <a:lnTo>
                    <a:pt x="52" y="71"/>
                  </a:lnTo>
                  <a:lnTo>
                    <a:pt x="48" y="73"/>
                  </a:lnTo>
                  <a:lnTo>
                    <a:pt x="41" y="74"/>
                  </a:lnTo>
                  <a:lnTo>
                    <a:pt x="35" y="74"/>
                  </a:lnTo>
                  <a:lnTo>
                    <a:pt x="22" y="71"/>
                  </a:lnTo>
                  <a:lnTo>
                    <a:pt x="9" y="64"/>
                  </a:lnTo>
                  <a:lnTo>
                    <a:pt x="3" y="53"/>
                  </a:lnTo>
                  <a:lnTo>
                    <a:pt x="0" y="38"/>
                  </a:lnTo>
                  <a:lnTo>
                    <a:pt x="3" y="22"/>
                  </a:lnTo>
                  <a:lnTo>
                    <a:pt x="11" y="10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64" name="Freeform 26"/>
            <p:cNvSpPr>
              <a:spLocks/>
            </p:cNvSpPr>
            <p:nvPr/>
          </p:nvSpPr>
          <p:spPr bwMode="auto">
            <a:xfrm>
              <a:off x="3365500" y="3671888"/>
              <a:ext cx="96838" cy="165100"/>
            </a:xfrm>
            <a:custGeom>
              <a:avLst/>
              <a:gdLst>
                <a:gd name="T0" fmla="*/ 0 w 61"/>
                <a:gd name="T1" fmla="*/ 0 h 104"/>
                <a:gd name="T2" fmla="*/ 35282373 w 61"/>
                <a:gd name="T3" fmla="*/ 0 h 104"/>
                <a:gd name="T4" fmla="*/ 35282373 w 61"/>
                <a:gd name="T5" fmla="*/ 110886892 h 104"/>
                <a:gd name="T6" fmla="*/ 47884010 w 61"/>
                <a:gd name="T7" fmla="*/ 95765934 h 104"/>
                <a:gd name="T8" fmla="*/ 57964697 w 61"/>
                <a:gd name="T9" fmla="*/ 88206261 h 104"/>
                <a:gd name="T10" fmla="*/ 73085709 w 61"/>
                <a:gd name="T11" fmla="*/ 80645001 h 104"/>
                <a:gd name="T12" fmla="*/ 93247058 w 61"/>
                <a:gd name="T13" fmla="*/ 78124052 h 104"/>
                <a:gd name="T14" fmla="*/ 108368095 w 61"/>
                <a:gd name="T15" fmla="*/ 80645001 h 104"/>
                <a:gd name="T16" fmla="*/ 123489106 w 61"/>
                <a:gd name="T17" fmla="*/ 88206261 h 104"/>
                <a:gd name="T18" fmla="*/ 138610118 w 61"/>
                <a:gd name="T19" fmla="*/ 100806245 h 104"/>
                <a:gd name="T20" fmla="*/ 151210168 w 61"/>
                <a:gd name="T21" fmla="*/ 123488463 h 104"/>
                <a:gd name="T22" fmla="*/ 153731130 w 61"/>
                <a:gd name="T23" fmla="*/ 153728742 h 104"/>
                <a:gd name="T24" fmla="*/ 153731130 w 61"/>
                <a:gd name="T25" fmla="*/ 262096272 h 104"/>
                <a:gd name="T26" fmla="*/ 123489106 w 61"/>
                <a:gd name="T27" fmla="*/ 262096272 h 104"/>
                <a:gd name="T28" fmla="*/ 123489106 w 61"/>
                <a:gd name="T29" fmla="*/ 158769053 h 104"/>
                <a:gd name="T30" fmla="*/ 120968144 w 61"/>
                <a:gd name="T31" fmla="*/ 146169069 h 104"/>
                <a:gd name="T32" fmla="*/ 120968144 w 61"/>
                <a:gd name="T33" fmla="*/ 131048136 h 104"/>
                <a:gd name="T34" fmla="*/ 113408432 w 61"/>
                <a:gd name="T35" fmla="*/ 118448152 h 104"/>
                <a:gd name="T36" fmla="*/ 105847132 w 61"/>
                <a:gd name="T37" fmla="*/ 110886892 h 104"/>
                <a:gd name="T38" fmla="*/ 80645421 w 61"/>
                <a:gd name="T39" fmla="*/ 103327194 h 104"/>
                <a:gd name="T40" fmla="*/ 65524409 w 61"/>
                <a:gd name="T41" fmla="*/ 108367530 h 104"/>
                <a:gd name="T42" fmla="*/ 55443735 w 61"/>
                <a:gd name="T43" fmla="*/ 115927203 h 104"/>
                <a:gd name="T44" fmla="*/ 42843673 w 61"/>
                <a:gd name="T45" fmla="*/ 126007825 h 104"/>
                <a:gd name="T46" fmla="*/ 35282373 w 61"/>
                <a:gd name="T47" fmla="*/ 138607809 h 104"/>
                <a:gd name="T48" fmla="*/ 35282373 w 61"/>
                <a:gd name="T49" fmla="*/ 262096272 h 104"/>
                <a:gd name="T50" fmla="*/ 0 w 61"/>
                <a:gd name="T51" fmla="*/ 262096272 h 104"/>
                <a:gd name="T52" fmla="*/ 0 w 61"/>
                <a:gd name="T53" fmla="*/ 0 h 1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"/>
                <a:gd name="T82" fmla="*/ 0 h 104"/>
                <a:gd name="T83" fmla="*/ 61 w 61"/>
                <a:gd name="T84" fmla="*/ 104 h 1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" h="104">
                  <a:moveTo>
                    <a:pt x="0" y="0"/>
                  </a:moveTo>
                  <a:lnTo>
                    <a:pt x="14" y="0"/>
                  </a:lnTo>
                  <a:lnTo>
                    <a:pt x="14" y="44"/>
                  </a:lnTo>
                  <a:lnTo>
                    <a:pt x="19" y="38"/>
                  </a:lnTo>
                  <a:lnTo>
                    <a:pt x="23" y="35"/>
                  </a:lnTo>
                  <a:lnTo>
                    <a:pt x="29" y="32"/>
                  </a:lnTo>
                  <a:lnTo>
                    <a:pt x="37" y="31"/>
                  </a:lnTo>
                  <a:lnTo>
                    <a:pt x="43" y="32"/>
                  </a:lnTo>
                  <a:lnTo>
                    <a:pt x="49" y="35"/>
                  </a:lnTo>
                  <a:lnTo>
                    <a:pt x="55" y="40"/>
                  </a:lnTo>
                  <a:lnTo>
                    <a:pt x="60" y="49"/>
                  </a:lnTo>
                  <a:lnTo>
                    <a:pt x="61" y="61"/>
                  </a:lnTo>
                  <a:lnTo>
                    <a:pt x="61" y="104"/>
                  </a:lnTo>
                  <a:lnTo>
                    <a:pt x="49" y="104"/>
                  </a:lnTo>
                  <a:lnTo>
                    <a:pt x="49" y="63"/>
                  </a:lnTo>
                  <a:lnTo>
                    <a:pt x="48" y="58"/>
                  </a:lnTo>
                  <a:lnTo>
                    <a:pt x="48" y="52"/>
                  </a:lnTo>
                  <a:lnTo>
                    <a:pt x="45" y="47"/>
                  </a:lnTo>
                  <a:lnTo>
                    <a:pt x="42" y="44"/>
                  </a:lnTo>
                  <a:lnTo>
                    <a:pt x="32" y="41"/>
                  </a:lnTo>
                  <a:lnTo>
                    <a:pt x="26" y="43"/>
                  </a:lnTo>
                  <a:lnTo>
                    <a:pt x="22" y="46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14" y="10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65" name="Freeform 27"/>
            <p:cNvSpPr>
              <a:spLocks noEditPoints="1"/>
            </p:cNvSpPr>
            <p:nvPr/>
          </p:nvSpPr>
          <p:spPr bwMode="auto">
            <a:xfrm>
              <a:off x="2690813" y="3933825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3247058 w 61"/>
                <a:gd name="T11" fmla="*/ 138607806 h 98"/>
                <a:gd name="T12" fmla="*/ 85685758 w 61"/>
                <a:gd name="T13" fmla="*/ 141128756 h 98"/>
                <a:gd name="T14" fmla="*/ 70564746 w 61"/>
                <a:gd name="T15" fmla="*/ 141128756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70564746 w 61"/>
                <a:gd name="T23" fmla="*/ 100806243 h 98"/>
                <a:gd name="T24" fmla="*/ 78126046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8126046 w 61"/>
                <a:gd name="T47" fmla="*/ 221773780 h 98"/>
                <a:gd name="T48" fmla="*/ 88206721 w 61"/>
                <a:gd name="T49" fmla="*/ 219254418 h 98"/>
                <a:gd name="T50" fmla="*/ 95766433 w 61"/>
                <a:gd name="T51" fmla="*/ 214214108 h 98"/>
                <a:gd name="T52" fmla="*/ 103327732 w 61"/>
                <a:gd name="T53" fmla="*/ 206652798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0806770 w 61"/>
                <a:gd name="T63" fmla="*/ 35282189 h 98"/>
                <a:gd name="T64" fmla="*/ 88206721 w 61"/>
                <a:gd name="T65" fmla="*/ 27722516 h 98"/>
                <a:gd name="T66" fmla="*/ 78126046 w 61"/>
                <a:gd name="T67" fmla="*/ 22682199 h 98"/>
                <a:gd name="T68" fmla="*/ 57964697 w 61"/>
                <a:gd name="T69" fmla="*/ 0 h 98"/>
                <a:gd name="T70" fmla="*/ 93247058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0241878 h 98"/>
                <a:gd name="T78" fmla="*/ 151210168 w 61"/>
                <a:gd name="T79" fmla="*/ 68043429 h 98"/>
                <a:gd name="T80" fmla="*/ 153731130 w 61"/>
                <a:gd name="T81" fmla="*/ 123488461 h 98"/>
                <a:gd name="T82" fmla="*/ 151210168 w 61"/>
                <a:gd name="T83" fmla="*/ 176410932 h 98"/>
                <a:gd name="T84" fmla="*/ 133569781 w 61"/>
                <a:gd name="T85" fmla="*/ 214214108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20161355 w 61"/>
                <a:gd name="T99" fmla="*/ 214214108 h 98"/>
                <a:gd name="T100" fmla="*/ 5040339 w 61"/>
                <a:gd name="T101" fmla="*/ 176410932 h 98"/>
                <a:gd name="T102" fmla="*/ 0 w 61"/>
                <a:gd name="T103" fmla="*/ 123488461 h 98"/>
                <a:gd name="T104" fmla="*/ 5040339 w 61"/>
                <a:gd name="T105" fmla="*/ 68043429 h 98"/>
                <a:gd name="T106" fmla="*/ 20161355 w 61"/>
                <a:gd name="T107" fmla="*/ 30241878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7" y="55"/>
                  </a:lnTo>
                  <a:lnTo>
                    <a:pt x="34" y="56"/>
                  </a:lnTo>
                  <a:lnTo>
                    <a:pt x="28" y="56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8" y="40"/>
                  </a:lnTo>
                  <a:close/>
                  <a:moveTo>
                    <a:pt x="31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1" y="88"/>
                  </a:lnTo>
                  <a:lnTo>
                    <a:pt x="35" y="87"/>
                  </a:lnTo>
                  <a:lnTo>
                    <a:pt x="38" y="85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1" y="9"/>
                  </a:lnTo>
                  <a:close/>
                  <a:moveTo>
                    <a:pt x="23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60" y="27"/>
                  </a:lnTo>
                  <a:lnTo>
                    <a:pt x="61" y="49"/>
                  </a:lnTo>
                  <a:lnTo>
                    <a:pt x="60" y="70"/>
                  </a:lnTo>
                  <a:lnTo>
                    <a:pt x="53" y="85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8" y="85"/>
                  </a:lnTo>
                  <a:lnTo>
                    <a:pt x="2" y="70"/>
                  </a:lnTo>
                  <a:lnTo>
                    <a:pt x="0" y="49"/>
                  </a:lnTo>
                  <a:lnTo>
                    <a:pt x="2" y="2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66" name="Freeform 28"/>
            <p:cNvSpPr>
              <a:spLocks/>
            </p:cNvSpPr>
            <p:nvPr/>
          </p:nvSpPr>
          <p:spPr bwMode="auto">
            <a:xfrm>
              <a:off x="2816225" y="3933825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8609401 w 58"/>
                <a:gd name="T9" fmla="*/ 37801550 h 96"/>
                <a:gd name="T10" fmla="*/ 143649712 w 58"/>
                <a:gd name="T11" fmla="*/ 50403121 h 96"/>
                <a:gd name="T12" fmla="*/ 143649712 w 58"/>
                <a:gd name="T13" fmla="*/ 80644999 h 96"/>
                <a:gd name="T14" fmla="*/ 136088451 w 58"/>
                <a:gd name="T15" fmla="*/ 95765932 h 96"/>
                <a:gd name="T16" fmla="*/ 131048140 w 58"/>
                <a:gd name="T17" fmla="*/ 108367528 h 96"/>
                <a:gd name="T18" fmla="*/ 123488467 w 58"/>
                <a:gd name="T19" fmla="*/ 118448149 h 96"/>
                <a:gd name="T20" fmla="*/ 113407845 w 58"/>
                <a:gd name="T21" fmla="*/ 131048133 h 96"/>
                <a:gd name="T22" fmla="*/ 108367534 w 58"/>
                <a:gd name="T23" fmla="*/ 138607806 h 96"/>
                <a:gd name="T24" fmla="*/ 95765937 w 58"/>
                <a:gd name="T25" fmla="*/ 148688427 h 96"/>
                <a:gd name="T26" fmla="*/ 88206264 w 58"/>
                <a:gd name="T27" fmla="*/ 161289998 h 96"/>
                <a:gd name="T28" fmla="*/ 78124054 w 58"/>
                <a:gd name="T29" fmla="*/ 168851258 h 96"/>
                <a:gd name="T30" fmla="*/ 65524070 w 58"/>
                <a:gd name="T31" fmla="*/ 183972191 h 96"/>
                <a:gd name="T32" fmla="*/ 50403124 w 58"/>
                <a:gd name="T33" fmla="*/ 196572175 h 96"/>
                <a:gd name="T34" fmla="*/ 35282191 w 58"/>
                <a:gd name="T35" fmla="*/ 214214106 h 96"/>
                <a:gd name="T36" fmla="*/ 146169074 w 58"/>
                <a:gd name="T37" fmla="*/ 214214106 h 96"/>
                <a:gd name="T38" fmla="*/ 146169074 w 58"/>
                <a:gd name="T39" fmla="*/ 241935022 h 96"/>
                <a:gd name="T40" fmla="*/ 0 w 58"/>
                <a:gd name="T41" fmla="*/ 241935022 h 96"/>
                <a:gd name="T42" fmla="*/ 0 w 58"/>
                <a:gd name="T43" fmla="*/ 214214106 h 96"/>
                <a:gd name="T44" fmla="*/ 27722518 w 58"/>
                <a:gd name="T45" fmla="*/ 183972191 h 96"/>
                <a:gd name="T46" fmla="*/ 65524070 w 58"/>
                <a:gd name="T47" fmla="*/ 146169066 h 96"/>
                <a:gd name="T48" fmla="*/ 78124054 w 58"/>
                <a:gd name="T49" fmla="*/ 131048133 h 96"/>
                <a:gd name="T50" fmla="*/ 85685315 w 58"/>
                <a:gd name="T51" fmla="*/ 123486873 h 96"/>
                <a:gd name="T52" fmla="*/ 100806248 w 58"/>
                <a:gd name="T53" fmla="*/ 100806243 h 96"/>
                <a:gd name="T54" fmla="*/ 105846584 w 58"/>
                <a:gd name="T55" fmla="*/ 93246570 h 96"/>
                <a:gd name="T56" fmla="*/ 113407845 w 58"/>
                <a:gd name="T57" fmla="*/ 68043428 h 96"/>
                <a:gd name="T58" fmla="*/ 105846584 w 58"/>
                <a:gd name="T59" fmla="*/ 45362810 h 96"/>
                <a:gd name="T60" fmla="*/ 100806248 w 58"/>
                <a:gd name="T61" fmla="*/ 37801550 h 96"/>
                <a:gd name="T62" fmla="*/ 88206264 w 58"/>
                <a:gd name="T63" fmla="*/ 30241878 h 96"/>
                <a:gd name="T64" fmla="*/ 78124054 w 58"/>
                <a:gd name="T65" fmla="*/ 27722516 h 96"/>
                <a:gd name="T66" fmla="*/ 50403124 w 58"/>
                <a:gd name="T67" fmla="*/ 27722516 h 96"/>
                <a:gd name="T68" fmla="*/ 35282191 w 58"/>
                <a:gd name="T69" fmla="*/ 30241878 h 96"/>
                <a:gd name="T70" fmla="*/ 20161251 w 58"/>
                <a:gd name="T71" fmla="*/ 37801550 h 96"/>
                <a:gd name="T72" fmla="*/ 0 w 58"/>
                <a:gd name="T73" fmla="*/ 45362810 h 96"/>
                <a:gd name="T74" fmla="*/ 0 w 58"/>
                <a:gd name="T75" fmla="*/ 15120939 h 96"/>
                <a:gd name="T76" fmla="*/ 20161251 w 58"/>
                <a:gd name="T77" fmla="*/ 7561263 h 96"/>
                <a:gd name="T78" fmla="*/ 50403124 w 58"/>
                <a:gd name="T79" fmla="*/ 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6"/>
                <a:gd name="T122" fmla="*/ 58 w 58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5"/>
                  </a:lnTo>
                  <a:lnTo>
                    <a:pt x="57" y="20"/>
                  </a:lnTo>
                  <a:lnTo>
                    <a:pt x="57" y="32"/>
                  </a:lnTo>
                  <a:lnTo>
                    <a:pt x="54" y="38"/>
                  </a:lnTo>
                  <a:lnTo>
                    <a:pt x="52" y="43"/>
                  </a:lnTo>
                  <a:lnTo>
                    <a:pt x="49" y="47"/>
                  </a:lnTo>
                  <a:lnTo>
                    <a:pt x="45" y="52"/>
                  </a:lnTo>
                  <a:lnTo>
                    <a:pt x="43" y="55"/>
                  </a:lnTo>
                  <a:lnTo>
                    <a:pt x="38" y="59"/>
                  </a:lnTo>
                  <a:lnTo>
                    <a:pt x="35" y="64"/>
                  </a:lnTo>
                  <a:lnTo>
                    <a:pt x="31" y="67"/>
                  </a:lnTo>
                  <a:lnTo>
                    <a:pt x="26" y="73"/>
                  </a:lnTo>
                  <a:lnTo>
                    <a:pt x="20" y="78"/>
                  </a:lnTo>
                  <a:lnTo>
                    <a:pt x="14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1" y="73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2" y="37"/>
                  </a:lnTo>
                  <a:lnTo>
                    <a:pt x="45" y="27"/>
                  </a:lnTo>
                  <a:lnTo>
                    <a:pt x="42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4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67" name="Freeform 29"/>
            <p:cNvSpPr>
              <a:spLocks noEditPoints="1"/>
            </p:cNvSpPr>
            <p:nvPr/>
          </p:nvSpPr>
          <p:spPr bwMode="auto">
            <a:xfrm>
              <a:off x="2973388" y="3979863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68" name="Freeform 30"/>
            <p:cNvSpPr>
              <a:spLocks/>
            </p:cNvSpPr>
            <p:nvPr/>
          </p:nvSpPr>
          <p:spPr bwMode="auto">
            <a:xfrm>
              <a:off x="3065463" y="3933825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8609401 w 58"/>
                <a:gd name="T9" fmla="*/ 37801550 h 96"/>
                <a:gd name="T10" fmla="*/ 143649712 w 58"/>
                <a:gd name="T11" fmla="*/ 50403121 h 96"/>
                <a:gd name="T12" fmla="*/ 143649712 w 58"/>
                <a:gd name="T13" fmla="*/ 80644999 h 96"/>
                <a:gd name="T14" fmla="*/ 136088451 w 58"/>
                <a:gd name="T15" fmla="*/ 95765932 h 96"/>
                <a:gd name="T16" fmla="*/ 131048140 w 58"/>
                <a:gd name="T17" fmla="*/ 108367528 h 96"/>
                <a:gd name="T18" fmla="*/ 123488467 w 58"/>
                <a:gd name="T19" fmla="*/ 118448149 h 96"/>
                <a:gd name="T20" fmla="*/ 113407845 w 58"/>
                <a:gd name="T21" fmla="*/ 131048133 h 96"/>
                <a:gd name="T22" fmla="*/ 108367534 w 58"/>
                <a:gd name="T23" fmla="*/ 138607806 h 96"/>
                <a:gd name="T24" fmla="*/ 98286886 w 58"/>
                <a:gd name="T25" fmla="*/ 148688427 h 96"/>
                <a:gd name="T26" fmla="*/ 88206264 w 58"/>
                <a:gd name="T27" fmla="*/ 161289998 h 96"/>
                <a:gd name="T28" fmla="*/ 78124054 w 58"/>
                <a:gd name="T29" fmla="*/ 168851258 h 96"/>
                <a:gd name="T30" fmla="*/ 65524070 w 58"/>
                <a:gd name="T31" fmla="*/ 183972191 h 96"/>
                <a:gd name="T32" fmla="*/ 50403124 w 58"/>
                <a:gd name="T33" fmla="*/ 196572175 h 96"/>
                <a:gd name="T34" fmla="*/ 35282191 w 58"/>
                <a:gd name="T35" fmla="*/ 214214106 h 96"/>
                <a:gd name="T36" fmla="*/ 146169074 w 58"/>
                <a:gd name="T37" fmla="*/ 214214106 h 96"/>
                <a:gd name="T38" fmla="*/ 146169074 w 58"/>
                <a:gd name="T39" fmla="*/ 241935022 h 96"/>
                <a:gd name="T40" fmla="*/ 0 w 58"/>
                <a:gd name="T41" fmla="*/ 241935022 h 96"/>
                <a:gd name="T42" fmla="*/ 0 w 58"/>
                <a:gd name="T43" fmla="*/ 214214106 h 96"/>
                <a:gd name="T44" fmla="*/ 27722518 w 58"/>
                <a:gd name="T45" fmla="*/ 183972191 h 96"/>
                <a:gd name="T46" fmla="*/ 65524070 w 58"/>
                <a:gd name="T47" fmla="*/ 146169066 h 96"/>
                <a:gd name="T48" fmla="*/ 78124054 w 58"/>
                <a:gd name="T49" fmla="*/ 131048133 h 96"/>
                <a:gd name="T50" fmla="*/ 85685315 w 58"/>
                <a:gd name="T51" fmla="*/ 123486873 h 96"/>
                <a:gd name="T52" fmla="*/ 100806248 w 58"/>
                <a:gd name="T53" fmla="*/ 100806243 h 96"/>
                <a:gd name="T54" fmla="*/ 105846584 w 58"/>
                <a:gd name="T55" fmla="*/ 93246570 h 96"/>
                <a:gd name="T56" fmla="*/ 113407845 w 58"/>
                <a:gd name="T57" fmla="*/ 68043428 h 96"/>
                <a:gd name="T58" fmla="*/ 105846584 w 58"/>
                <a:gd name="T59" fmla="*/ 45362810 h 96"/>
                <a:gd name="T60" fmla="*/ 100806248 w 58"/>
                <a:gd name="T61" fmla="*/ 37801550 h 96"/>
                <a:gd name="T62" fmla="*/ 88206264 w 58"/>
                <a:gd name="T63" fmla="*/ 30241878 h 96"/>
                <a:gd name="T64" fmla="*/ 78124054 w 58"/>
                <a:gd name="T65" fmla="*/ 27722516 h 96"/>
                <a:gd name="T66" fmla="*/ 50403124 w 58"/>
                <a:gd name="T67" fmla="*/ 27722516 h 96"/>
                <a:gd name="T68" fmla="*/ 35282191 w 58"/>
                <a:gd name="T69" fmla="*/ 30241878 h 96"/>
                <a:gd name="T70" fmla="*/ 20161251 w 58"/>
                <a:gd name="T71" fmla="*/ 37801550 h 96"/>
                <a:gd name="T72" fmla="*/ 0 w 58"/>
                <a:gd name="T73" fmla="*/ 45362810 h 96"/>
                <a:gd name="T74" fmla="*/ 0 w 58"/>
                <a:gd name="T75" fmla="*/ 15120939 h 96"/>
                <a:gd name="T76" fmla="*/ 20161251 w 58"/>
                <a:gd name="T77" fmla="*/ 7561263 h 96"/>
                <a:gd name="T78" fmla="*/ 50403124 w 58"/>
                <a:gd name="T79" fmla="*/ 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6"/>
                <a:gd name="T122" fmla="*/ 58 w 58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5"/>
                  </a:lnTo>
                  <a:lnTo>
                    <a:pt x="57" y="20"/>
                  </a:lnTo>
                  <a:lnTo>
                    <a:pt x="57" y="32"/>
                  </a:lnTo>
                  <a:lnTo>
                    <a:pt x="54" y="38"/>
                  </a:lnTo>
                  <a:lnTo>
                    <a:pt x="52" y="43"/>
                  </a:lnTo>
                  <a:lnTo>
                    <a:pt x="49" y="47"/>
                  </a:lnTo>
                  <a:lnTo>
                    <a:pt x="45" y="52"/>
                  </a:lnTo>
                  <a:lnTo>
                    <a:pt x="43" y="55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1" y="67"/>
                  </a:lnTo>
                  <a:lnTo>
                    <a:pt x="26" y="73"/>
                  </a:lnTo>
                  <a:lnTo>
                    <a:pt x="20" y="78"/>
                  </a:lnTo>
                  <a:lnTo>
                    <a:pt x="14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1" y="73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2" y="37"/>
                  </a:lnTo>
                  <a:lnTo>
                    <a:pt x="45" y="27"/>
                  </a:lnTo>
                  <a:lnTo>
                    <a:pt x="42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4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69" name="Freeform 31"/>
            <p:cNvSpPr>
              <a:spLocks/>
            </p:cNvSpPr>
            <p:nvPr/>
          </p:nvSpPr>
          <p:spPr bwMode="auto">
            <a:xfrm>
              <a:off x="3189288" y="3933825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6088451 w 58"/>
                <a:gd name="T9" fmla="*/ 30241878 h 96"/>
                <a:gd name="T10" fmla="*/ 143649712 w 58"/>
                <a:gd name="T11" fmla="*/ 45362810 h 96"/>
                <a:gd name="T12" fmla="*/ 146169074 w 58"/>
                <a:gd name="T13" fmla="*/ 65524066 h 96"/>
                <a:gd name="T14" fmla="*/ 138609401 w 58"/>
                <a:gd name="T15" fmla="*/ 95765932 h 96"/>
                <a:gd name="T16" fmla="*/ 131048140 w 58"/>
                <a:gd name="T17" fmla="*/ 110886889 h 96"/>
                <a:gd name="T18" fmla="*/ 115927207 w 58"/>
                <a:gd name="T19" fmla="*/ 131048133 h 96"/>
                <a:gd name="T20" fmla="*/ 108367534 w 58"/>
                <a:gd name="T21" fmla="*/ 138607806 h 96"/>
                <a:gd name="T22" fmla="*/ 100806248 w 58"/>
                <a:gd name="T23" fmla="*/ 148688427 h 96"/>
                <a:gd name="T24" fmla="*/ 80645004 w 58"/>
                <a:gd name="T25" fmla="*/ 168851258 h 96"/>
                <a:gd name="T26" fmla="*/ 70564381 w 58"/>
                <a:gd name="T27" fmla="*/ 183972191 h 96"/>
                <a:gd name="T28" fmla="*/ 55443448 w 58"/>
                <a:gd name="T29" fmla="*/ 196572175 h 96"/>
                <a:gd name="T30" fmla="*/ 37801552 w 58"/>
                <a:gd name="T31" fmla="*/ 214214106 h 96"/>
                <a:gd name="T32" fmla="*/ 146169074 w 58"/>
                <a:gd name="T33" fmla="*/ 214214106 h 96"/>
                <a:gd name="T34" fmla="*/ 146169074 w 58"/>
                <a:gd name="T35" fmla="*/ 241935022 h 96"/>
                <a:gd name="T36" fmla="*/ 0 w 58"/>
                <a:gd name="T37" fmla="*/ 241935022 h 96"/>
                <a:gd name="T38" fmla="*/ 0 w 58"/>
                <a:gd name="T39" fmla="*/ 214214106 h 96"/>
                <a:gd name="T40" fmla="*/ 30241879 w 58"/>
                <a:gd name="T41" fmla="*/ 183972191 h 96"/>
                <a:gd name="T42" fmla="*/ 55443448 w 58"/>
                <a:gd name="T43" fmla="*/ 158769049 h 96"/>
                <a:gd name="T44" fmla="*/ 65524070 w 58"/>
                <a:gd name="T45" fmla="*/ 146169066 h 96"/>
                <a:gd name="T46" fmla="*/ 78124054 w 58"/>
                <a:gd name="T47" fmla="*/ 131048133 h 96"/>
                <a:gd name="T48" fmla="*/ 95765937 w 58"/>
                <a:gd name="T49" fmla="*/ 110886889 h 96"/>
                <a:gd name="T50" fmla="*/ 103327198 w 58"/>
                <a:gd name="T51" fmla="*/ 100806243 h 96"/>
                <a:gd name="T52" fmla="*/ 108367534 w 58"/>
                <a:gd name="T53" fmla="*/ 93246570 h 96"/>
                <a:gd name="T54" fmla="*/ 110886895 w 58"/>
                <a:gd name="T55" fmla="*/ 80644999 h 96"/>
                <a:gd name="T56" fmla="*/ 110886895 w 58"/>
                <a:gd name="T57" fmla="*/ 57964394 h 96"/>
                <a:gd name="T58" fmla="*/ 108367534 w 58"/>
                <a:gd name="T59" fmla="*/ 45362810 h 96"/>
                <a:gd name="T60" fmla="*/ 93246575 w 58"/>
                <a:gd name="T61" fmla="*/ 30241878 h 96"/>
                <a:gd name="T62" fmla="*/ 80645004 w 58"/>
                <a:gd name="T63" fmla="*/ 27722516 h 96"/>
                <a:gd name="T64" fmla="*/ 55443448 w 58"/>
                <a:gd name="T65" fmla="*/ 27722516 h 96"/>
                <a:gd name="T66" fmla="*/ 37801552 w 58"/>
                <a:gd name="T67" fmla="*/ 30241878 h 96"/>
                <a:gd name="T68" fmla="*/ 20161251 w 58"/>
                <a:gd name="T69" fmla="*/ 37801550 h 96"/>
                <a:gd name="T70" fmla="*/ 5040313 w 58"/>
                <a:gd name="T71" fmla="*/ 45362810 h 96"/>
                <a:gd name="T72" fmla="*/ 5040313 w 58"/>
                <a:gd name="T73" fmla="*/ 15120939 h 96"/>
                <a:gd name="T74" fmla="*/ 20161251 w 58"/>
                <a:gd name="T75" fmla="*/ 7561263 h 96"/>
                <a:gd name="T76" fmla="*/ 50403124 w 58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"/>
                <a:gd name="T118" fmla="*/ 0 h 96"/>
                <a:gd name="T119" fmla="*/ 58 w 58"/>
                <a:gd name="T120" fmla="*/ 96 h 9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4" y="12"/>
                  </a:lnTo>
                  <a:lnTo>
                    <a:pt x="57" y="18"/>
                  </a:lnTo>
                  <a:lnTo>
                    <a:pt x="58" y="26"/>
                  </a:lnTo>
                  <a:lnTo>
                    <a:pt x="55" y="38"/>
                  </a:lnTo>
                  <a:lnTo>
                    <a:pt x="52" y="44"/>
                  </a:lnTo>
                  <a:lnTo>
                    <a:pt x="46" y="52"/>
                  </a:lnTo>
                  <a:lnTo>
                    <a:pt x="43" y="55"/>
                  </a:lnTo>
                  <a:lnTo>
                    <a:pt x="40" y="59"/>
                  </a:lnTo>
                  <a:lnTo>
                    <a:pt x="32" y="67"/>
                  </a:lnTo>
                  <a:lnTo>
                    <a:pt x="28" y="73"/>
                  </a:lnTo>
                  <a:lnTo>
                    <a:pt x="22" y="78"/>
                  </a:lnTo>
                  <a:lnTo>
                    <a:pt x="15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2" y="73"/>
                  </a:lnTo>
                  <a:lnTo>
                    <a:pt x="22" y="63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8" y="44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4" y="32"/>
                  </a:lnTo>
                  <a:lnTo>
                    <a:pt x="44" y="23"/>
                  </a:lnTo>
                  <a:lnTo>
                    <a:pt x="43" y="18"/>
                  </a:lnTo>
                  <a:lnTo>
                    <a:pt x="37" y="12"/>
                  </a:lnTo>
                  <a:lnTo>
                    <a:pt x="32" y="11"/>
                  </a:lnTo>
                  <a:lnTo>
                    <a:pt x="22" y="11"/>
                  </a:lnTo>
                  <a:lnTo>
                    <a:pt x="15" y="12"/>
                  </a:lnTo>
                  <a:lnTo>
                    <a:pt x="8" y="15"/>
                  </a:lnTo>
                  <a:lnTo>
                    <a:pt x="2" y="18"/>
                  </a:lnTo>
                  <a:lnTo>
                    <a:pt x="2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70" name="Freeform 32"/>
            <p:cNvSpPr>
              <a:spLocks noEditPoints="1"/>
            </p:cNvSpPr>
            <p:nvPr/>
          </p:nvSpPr>
          <p:spPr bwMode="auto">
            <a:xfrm>
              <a:off x="3349625" y="3979863"/>
              <a:ext cx="23813" cy="106362"/>
            </a:xfrm>
            <a:custGeom>
              <a:avLst/>
              <a:gdLst>
                <a:gd name="T0" fmla="*/ 0 w 15"/>
                <a:gd name="T1" fmla="*/ 118445989 h 67"/>
                <a:gd name="T2" fmla="*/ 37803934 w 15"/>
                <a:gd name="T3" fmla="*/ 118445989 h 67"/>
                <a:gd name="T4" fmla="*/ 37803934 w 15"/>
                <a:gd name="T5" fmla="*/ 168848854 h 67"/>
                <a:gd name="T6" fmla="*/ 0 w 15"/>
                <a:gd name="T7" fmla="*/ 168848854 h 67"/>
                <a:gd name="T8" fmla="*/ 0 w 15"/>
                <a:gd name="T9" fmla="*/ 118445989 h 67"/>
                <a:gd name="T10" fmla="*/ 0 w 15"/>
                <a:gd name="T11" fmla="*/ 0 h 67"/>
                <a:gd name="T12" fmla="*/ 37803934 w 15"/>
                <a:gd name="T13" fmla="*/ 0 h 67"/>
                <a:gd name="T14" fmla="*/ 37803934 w 15"/>
                <a:gd name="T15" fmla="*/ 45362591 h 67"/>
                <a:gd name="T16" fmla="*/ 0 w 15"/>
                <a:gd name="T17" fmla="*/ 45362591 h 67"/>
                <a:gd name="T18" fmla="*/ 0 w 15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7"/>
                <a:gd name="T32" fmla="*/ 15 w 15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7">
                  <a:moveTo>
                    <a:pt x="0" y="47"/>
                  </a:moveTo>
                  <a:lnTo>
                    <a:pt x="15" y="47"/>
                  </a:lnTo>
                  <a:lnTo>
                    <a:pt x="15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71" name="Freeform 33"/>
            <p:cNvSpPr>
              <a:spLocks/>
            </p:cNvSpPr>
            <p:nvPr/>
          </p:nvSpPr>
          <p:spPr bwMode="auto">
            <a:xfrm>
              <a:off x="3438525" y="3933825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6088451 w 58"/>
                <a:gd name="T9" fmla="*/ 30241878 h 96"/>
                <a:gd name="T10" fmla="*/ 143649712 w 58"/>
                <a:gd name="T11" fmla="*/ 45362810 h 96"/>
                <a:gd name="T12" fmla="*/ 146169074 w 58"/>
                <a:gd name="T13" fmla="*/ 65524066 h 96"/>
                <a:gd name="T14" fmla="*/ 138609401 w 58"/>
                <a:gd name="T15" fmla="*/ 95765932 h 96"/>
                <a:gd name="T16" fmla="*/ 131048140 w 58"/>
                <a:gd name="T17" fmla="*/ 110886889 h 96"/>
                <a:gd name="T18" fmla="*/ 115927207 w 58"/>
                <a:gd name="T19" fmla="*/ 131048133 h 96"/>
                <a:gd name="T20" fmla="*/ 108367534 w 58"/>
                <a:gd name="T21" fmla="*/ 138607806 h 96"/>
                <a:gd name="T22" fmla="*/ 100806248 w 58"/>
                <a:gd name="T23" fmla="*/ 148688427 h 96"/>
                <a:gd name="T24" fmla="*/ 80645004 w 58"/>
                <a:gd name="T25" fmla="*/ 168851258 h 96"/>
                <a:gd name="T26" fmla="*/ 70564381 w 58"/>
                <a:gd name="T27" fmla="*/ 183972191 h 96"/>
                <a:gd name="T28" fmla="*/ 55443448 w 58"/>
                <a:gd name="T29" fmla="*/ 196572175 h 96"/>
                <a:gd name="T30" fmla="*/ 37801552 w 58"/>
                <a:gd name="T31" fmla="*/ 214214106 h 96"/>
                <a:gd name="T32" fmla="*/ 146169074 w 58"/>
                <a:gd name="T33" fmla="*/ 214214106 h 96"/>
                <a:gd name="T34" fmla="*/ 146169074 w 58"/>
                <a:gd name="T35" fmla="*/ 241935022 h 96"/>
                <a:gd name="T36" fmla="*/ 0 w 58"/>
                <a:gd name="T37" fmla="*/ 241935022 h 96"/>
                <a:gd name="T38" fmla="*/ 0 w 58"/>
                <a:gd name="T39" fmla="*/ 214214106 h 96"/>
                <a:gd name="T40" fmla="*/ 30241879 w 58"/>
                <a:gd name="T41" fmla="*/ 183972191 h 96"/>
                <a:gd name="T42" fmla="*/ 55443448 w 58"/>
                <a:gd name="T43" fmla="*/ 158769049 h 96"/>
                <a:gd name="T44" fmla="*/ 65524070 w 58"/>
                <a:gd name="T45" fmla="*/ 146169066 h 96"/>
                <a:gd name="T46" fmla="*/ 78124054 w 58"/>
                <a:gd name="T47" fmla="*/ 131048133 h 96"/>
                <a:gd name="T48" fmla="*/ 95765937 w 58"/>
                <a:gd name="T49" fmla="*/ 110886889 h 96"/>
                <a:gd name="T50" fmla="*/ 103327198 w 58"/>
                <a:gd name="T51" fmla="*/ 100806243 h 96"/>
                <a:gd name="T52" fmla="*/ 108367534 w 58"/>
                <a:gd name="T53" fmla="*/ 93246570 h 96"/>
                <a:gd name="T54" fmla="*/ 110886895 w 58"/>
                <a:gd name="T55" fmla="*/ 80644999 h 96"/>
                <a:gd name="T56" fmla="*/ 110886895 w 58"/>
                <a:gd name="T57" fmla="*/ 57964394 h 96"/>
                <a:gd name="T58" fmla="*/ 108367534 w 58"/>
                <a:gd name="T59" fmla="*/ 45362810 h 96"/>
                <a:gd name="T60" fmla="*/ 93246575 w 58"/>
                <a:gd name="T61" fmla="*/ 30241878 h 96"/>
                <a:gd name="T62" fmla="*/ 80645004 w 58"/>
                <a:gd name="T63" fmla="*/ 27722516 h 96"/>
                <a:gd name="T64" fmla="*/ 55443448 w 58"/>
                <a:gd name="T65" fmla="*/ 27722516 h 96"/>
                <a:gd name="T66" fmla="*/ 37801552 w 58"/>
                <a:gd name="T67" fmla="*/ 30241878 h 96"/>
                <a:gd name="T68" fmla="*/ 20161251 w 58"/>
                <a:gd name="T69" fmla="*/ 37801550 h 96"/>
                <a:gd name="T70" fmla="*/ 5040313 w 58"/>
                <a:gd name="T71" fmla="*/ 45362810 h 96"/>
                <a:gd name="T72" fmla="*/ 5040313 w 58"/>
                <a:gd name="T73" fmla="*/ 15120939 h 96"/>
                <a:gd name="T74" fmla="*/ 20161251 w 58"/>
                <a:gd name="T75" fmla="*/ 7561263 h 96"/>
                <a:gd name="T76" fmla="*/ 50403124 w 58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"/>
                <a:gd name="T118" fmla="*/ 0 h 96"/>
                <a:gd name="T119" fmla="*/ 58 w 58"/>
                <a:gd name="T120" fmla="*/ 96 h 9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4" y="12"/>
                  </a:lnTo>
                  <a:lnTo>
                    <a:pt x="57" y="18"/>
                  </a:lnTo>
                  <a:lnTo>
                    <a:pt x="58" y="26"/>
                  </a:lnTo>
                  <a:lnTo>
                    <a:pt x="55" y="38"/>
                  </a:lnTo>
                  <a:lnTo>
                    <a:pt x="52" y="44"/>
                  </a:lnTo>
                  <a:lnTo>
                    <a:pt x="46" y="52"/>
                  </a:lnTo>
                  <a:lnTo>
                    <a:pt x="43" y="55"/>
                  </a:lnTo>
                  <a:lnTo>
                    <a:pt x="40" y="59"/>
                  </a:lnTo>
                  <a:lnTo>
                    <a:pt x="32" y="67"/>
                  </a:lnTo>
                  <a:lnTo>
                    <a:pt x="28" y="73"/>
                  </a:lnTo>
                  <a:lnTo>
                    <a:pt x="22" y="78"/>
                  </a:lnTo>
                  <a:lnTo>
                    <a:pt x="15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2" y="73"/>
                  </a:lnTo>
                  <a:lnTo>
                    <a:pt x="22" y="63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8" y="44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4" y="32"/>
                  </a:lnTo>
                  <a:lnTo>
                    <a:pt x="44" y="23"/>
                  </a:lnTo>
                  <a:lnTo>
                    <a:pt x="43" y="18"/>
                  </a:lnTo>
                  <a:lnTo>
                    <a:pt x="37" y="12"/>
                  </a:lnTo>
                  <a:lnTo>
                    <a:pt x="32" y="11"/>
                  </a:lnTo>
                  <a:lnTo>
                    <a:pt x="22" y="11"/>
                  </a:lnTo>
                  <a:lnTo>
                    <a:pt x="15" y="12"/>
                  </a:lnTo>
                  <a:lnTo>
                    <a:pt x="8" y="15"/>
                  </a:lnTo>
                  <a:lnTo>
                    <a:pt x="2" y="18"/>
                  </a:lnTo>
                  <a:lnTo>
                    <a:pt x="2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72" name="Freeform 34"/>
            <p:cNvSpPr>
              <a:spLocks/>
            </p:cNvSpPr>
            <p:nvPr/>
          </p:nvSpPr>
          <p:spPr bwMode="auto">
            <a:xfrm>
              <a:off x="3563938" y="3933825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90725626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8609401 w 58"/>
                <a:gd name="T9" fmla="*/ 37801550 h 96"/>
                <a:gd name="T10" fmla="*/ 143649712 w 58"/>
                <a:gd name="T11" fmla="*/ 50403121 h 96"/>
                <a:gd name="T12" fmla="*/ 143649712 w 58"/>
                <a:gd name="T13" fmla="*/ 80644999 h 96"/>
                <a:gd name="T14" fmla="*/ 136088451 w 58"/>
                <a:gd name="T15" fmla="*/ 95765932 h 96"/>
                <a:gd name="T16" fmla="*/ 131048140 w 58"/>
                <a:gd name="T17" fmla="*/ 108367528 h 96"/>
                <a:gd name="T18" fmla="*/ 123488467 w 58"/>
                <a:gd name="T19" fmla="*/ 118448149 h 96"/>
                <a:gd name="T20" fmla="*/ 113407845 w 58"/>
                <a:gd name="T21" fmla="*/ 131048133 h 96"/>
                <a:gd name="T22" fmla="*/ 108367534 w 58"/>
                <a:gd name="T23" fmla="*/ 138607806 h 96"/>
                <a:gd name="T24" fmla="*/ 98286886 w 58"/>
                <a:gd name="T25" fmla="*/ 148688427 h 96"/>
                <a:gd name="T26" fmla="*/ 90725626 w 58"/>
                <a:gd name="T27" fmla="*/ 161289998 h 96"/>
                <a:gd name="T28" fmla="*/ 78124054 w 58"/>
                <a:gd name="T29" fmla="*/ 168851258 h 96"/>
                <a:gd name="T30" fmla="*/ 65524070 w 58"/>
                <a:gd name="T31" fmla="*/ 183972191 h 96"/>
                <a:gd name="T32" fmla="*/ 50403124 w 58"/>
                <a:gd name="T33" fmla="*/ 196572175 h 96"/>
                <a:gd name="T34" fmla="*/ 35282191 w 58"/>
                <a:gd name="T35" fmla="*/ 214214106 h 96"/>
                <a:gd name="T36" fmla="*/ 146169074 w 58"/>
                <a:gd name="T37" fmla="*/ 214214106 h 96"/>
                <a:gd name="T38" fmla="*/ 146169074 w 58"/>
                <a:gd name="T39" fmla="*/ 241935022 h 96"/>
                <a:gd name="T40" fmla="*/ 0 w 58"/>
                <a:gd name="T41" fmla="*/ 241935022 h 96"/>
                <a:gd name="T42" fmla="*/ 0 w 58"/>
                <a:gd name="T43" fmla="*/ 214214106 h 96"/>
                <a:gd name="T44" fmla="*/ 27722518 w 58"/>
                <a:gd name="T45" fmla="*/ 183972191 h 96"/>
                <a:gd name="T46" fmla="*/ 65524070 w 58"/>
                <a:gd name="T47" fmla="*/ 146169066 h 96"/>
                <a:gd name="T48" fmla="*/ 78124054 w 58"/>
                <a:gd name="T49" fmla="*/ 131048133 h 96"/>
                <a:gd name="T50" fmla="*/ 85685315 w 58"/>
                <a:gd name="T51" fmla="*/ 123486873 h 96"/>
                <a:gd name="T52" fmla="*/ 100806248 w 58"/>
                <a:gd name="T53" fmla="*/ 100806243 h 96"/>
                <a:gd name="T54" fmla="*/ 105846584 w 58"/>
                <a:gd name="T55" fmla="*/ 93246570 h 96"/>
                <a:gd name="T56" fmla="*/ 113407845 w 58"/>
                <a:gd name="T57" fmla="*/ 68043428 h 96"/>
                <a:gd name="T58" fmla="*/ 105846584 w 58"/>
                <a:gd name="T59" fmla="*/ 45362810 h 96"/>
                <a:gd name="T60" fmla="*/ 100806248 w 58"/>
                <a:gd name="T61" fmla="*/ 37801550 h 96"/>
                <a:gd name="T62" fmla="*/ 90725626 w 58"/>
                <a:gd name="T63" fmla="*/ 30241878 h 96"/>
                <a:gd name="T64" fmla="*/ 78124054 w 58"/>
                <a:gd name="T65" fmla="*/ 27722516 h 96"/>
                <a:gd name="T66" fmla="*/ 50403124 w 58"/>
                <a:gd name="T67" fmla="*/ 27722516 h 96"/>
                <a:gd name="T68" fmla="*/ 35282191 w 58"/>
                <a:gd name="T69" fmla="*/ 30241878 h 96"/>
                <a:gd name="T70" fmla="*/ 20161251 w 58"/>
                <a:gd name="T71" fmla="*/ 37801550 h 96"/>
                <a:gd name="T72" fmla="*/ 0 w 58"/>
                <a:gd name="T73" fmla="*/ 45362810 h 96"/>
                <a:gd name="T74" fmla="*/ 0 w 58"/>
                <a:gd name="T75" fmla="*/ 15120939 h 96"/>
                <a:gd name="T76" fmla="*/ 20161251 w 58"/>
                <a:gd name="T77" fmla="*/ 7561263 h 96"/>
                <a:gd name="T78" fmla="*/ 50403124 w 58"/>
                <a:gd name="T79" fmla="*/ 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6"/>
                <a:gd name="T122" fmla="*/ 58 w 58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6">
                  <a:moveTo>
                    <a:pt x="20" y="0"/>
                  </a:moveTo>
                  <a:lnTo>
                    <a:pt x="36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5"/>
                  </a:lnTo>
                  <a:lnTo>
                    <a:pt x="57" y="20"/>
                  </a:lnTo>
                  <a:lnTo>
                    <a:pt x="57" y="32"/>
                  </a:lnTo>
                  <a:lnTo>
                    <a:pt x="54" y="38"/>
                  </a:lnTo>
                  <a:lnTo>
                    <a:pt x="52" y="43"/>
                  </a:lnTo>
                  <a:lnTo>
                    <a:pt x="49" y="47"/>
                  </a:lnTo>
                  <a:lnTo>
                    <a:pt x="45" y="52"/>
                  </a:lnTo>
                  <a:lnTo>
                    <a:pt x="43" y="55"/>
                  </a:lnTo>
                  <a:lnTo>
                    <a:pt x="39" y="59"/>
                  </a:lnTo>
                  <a:lnTo>
                    <a:pt x="36" y="64"/>
                  </a:lnTo>
                  <a:lnTo>
                    <a:pt x="31" y="67"/>
                  </a:lnTo>
                  <a:lnTo>
                    <a:pt x="26" y="73"/>
                  </a:lnTo>
                  <a:lnTo>
                    <a:pt x="20" y="78"/>
                  </a:lnTo>
                  <a:lnTo>
                    <a:pt x="14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1" y="73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2" y="37"/>
                  </a:lnTo>
                  <a:lnTo>
                    <a:pt x="45" y="27"/>
                  </a:lnTo>
                  <a:lnTo>
                    <a:pt x="42" y="18"/>
                  </a:lnTo>
                  <a:lnTo>
                    <a:pt x="40" y="15"/>
                  </a:lnTo>
                  <a:lnTo>
                    <a:pt x="36" y="12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4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73" name="Freeform 35"/>
            <p:cNvSpPr>
              <a:spLocks/>
            </p:cNvSpPr>
            <p:nvPr/>
          </p:nvSpPr>
          <p:spPr bwMode="auto">
            <a:xfrm>
              <a:off x="5219700" y="4573588"/>
              <a:ext cx="73025" cy="119062"/>
            </a:xfrm>
            <a:custGeom>
              <a:avLst/>
              <a:gdLst>
                <a:gd name="T0" fmla="*/ 65524066 w 46"/>
                <a:gd name="T1" fmla="*/ 0 h 75"/>
                <a:gd name="T2" fmla="*/ 85685309 w 46"/>
                <a:gd name="T3" fmla="*/ 5040291 h 75"/>
                <a:gd name="T4" fmla="*/ 100806241 w 46"/>
                <a:gd name="T5" fmla="*/ 7559643 h 75"/>
                <a:gd name="T6" fmla="*/ 110886888 w 46"/>
                <a:gd name="T7" fmla="*/ 12599933 h 75"/>
                <a:gd name="T8" fmla="*/ 100806241 w 46"/>
                <a:gd name="T9" fmla="*/ 35282037 h 75"/>
                <a:gd name="T10" fmla="*/ 93246569 w 46"/>
                <a:gd name="T11" fmla="*/ 30241748 h 75"/>
                <a:gd name="T12" fmla="*/ 80644998 w 46"/>
                <a:gd name="T13" fmla="*/ 27720810 h 75"/>
                <a:gd name="T14" fmla="*/ 55443444 w 46"/>
                <a:gd name="T15" fmla="*/ 27720810 h 75"/>
                <a:gd name="T16" fmla="*/ 42843448 w 46"/>
                <a:gd name="T17" fmla="*/ 35282037 h 75"/>
                <a:gd name="T18" fmla="*/ 35282188 w 46"/>
                <a:gd name="T19" fmla="*/ 50402905 h 75"/>
                <a:gd name="T20" fmla="*/ 37801550 w 46"/>
                <a:gd name="T21" fmla="*/ 60483496 h 75"/>
                <a:gd name="T22" fmla="*/ 42843448 w 46"/>
                <a:gd name="T23" fmla="*/ 70564075 h 75"/>
                <a:gd name="T24" fmla="*/ 55443444 w 46"/>
                <a:gd name="T25" fmla="*/ 73083426 h 75"/>
                <a:gd name="T26" fmla="*/ 100806241 w 46"/>
                <a:gd name="T27" fmla="*/ 95765521 h 75"/>
                <a:gd name="T28" fmla="*/ 115927199 w 46"/>
                <a:gd name="T29" fmla="*/ 118446054 h 75"/>
                <a:gd name="T30" fmla="*/ 115927199 w 46"/>
                <a:gd name="T31" fmla="*/ 133566922 h 75"/>
                <a:gd name="T32" fmla="*/ 108367526 w 46"/>
                <a:gd name="T33" fmla="*/ 161289307 h 75"/>
                <a:gd name="T34" fmla="*/ 85685309 w 46"/>
                <a:gd name="T35" fmla="*/ 181450464 h 75"/>
                <a:gd name="T36" fmla="*/ 50403121 w 46"/>
                <a:gd name="T37" fmla="*/ 189010104 h 75"/>
                <a:gd name="T38" fmla="*/ 30241877 w 46"/>
                <a:gd name="T39" fmla="*/ 189010104 h 75"/>
                <a:gd name="T40" fmla="*/ 15120939 w 46"/>
                <a:gd name="T41" fmla="*/ 183969815 h 75"/>
                <a:gd name="T42" fmla="*/ 0 w 46"/>
                <a:gd name="T43" fmla="*/ 176410174 h 75"/>
                <a:gd name="T44" fmla="*/ 7559676 w 46"/>
                <a:gd name="T45" fmla="*/ 151208728 h 75"/>
                <a:gd name="T46" fmla="*/ 20161250 w 46"/>
                <a:gd name="T47" fmla="*/ 158768368 h 75"/>
                <a:gd name="T48" fmla="*/ 50403121 w 46"/>
                <a:gd name="T49" fmla="*/ 166329596 h 75"/>
                <a:gd name="T50" fmla="*/ 73083738 w 46"/>
                <a:gd name="T51" fmla="*/ 158768368 h 75"/>
                <a:gd name="T52" fmla="*/ 80644998 w 46"/>
                <a:gd name="T53" fmla="*/ 153728079 h 75"/>
                <a:gd name="T54" fmla="*/ 85685309 w 46"/>
                <a:gd name="T55" fmla="*/ 146168439 h 75"/>
                <a:gd name="T56" fmla="*/ 85685309 w 46"/>
                <a:gd name="T57" fmla="*/ 126007282 h 75"/>
                <a:gd name="T58" fmla="*/ 78124049 w 46"/>
                <a:gd name="T59" fmla="*/ 118446054 h 75"/>
                <a:gd name="T60" fmla="*/ 65524066 w 46"/>
                <a:gd name="T61" fmla="*/ 110886414 h 75"/>
                <a:gd name="T62" fmla="*/ 20161250 w 46"/>
                <a:gd name="T63" fmla="*/ 88204294 h 75"/>
                <a:gd name="T64" fmla="*/ 12601574 w 46"/>
                <a:gd name="T65" fmla="*/ 78123715 h 75"/>
                <a:gd name="T66" fmla="*/ 5040312 w 46"/>
                <a:gd name="T67" fmla="*/ 52922269 h 75"/>
                <a:gd name="T68" fmla="*/ 7559676 w 46"/>
                <a:gd name="T69" fmla="*/ 37801388 h 75"/>
                <a:gd name="T70" fmla="*/ 12601574 w 46"/>
                <a:gd name="T71" fmla="*/ 27720810 h 75"/>
                <a:gd name="T72" fmla="*/ 20161250 w 46"/>
                <a:gd name="T73" fmla="*/ 15120874 h 75"/>
                <a:gd name="T74" fmla="*/ 35282188 w 46"/>
                <a:gd name="T75" fmla="*/ 7559643 h 75"/>
                <a:gd name="T76" fmla="*/ 47883759 w 46"/>
                <a:gd name="T77" fmla="*/ 5040291 h 75"/>
                <a:gd name="T78" fmla="*/ 65524066 w 46"/>
                <a:gd name="T79" fmla="*/ 0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6"/>
                <a:gd name="T121" fmla="*/ 0 h 75"/>
                <a:gd name="T122" fmla="*/ 46 w 46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6" h="75">
                  <a:moveTo>
                    <a:pt x="26" y="0"/>
                  </a:moveTo>
                  <a:lnTo>
                    <a:pt x="34" y="2"/>
                  </a:lnTo>
                  <a:lnTo>
                    <a:pt x="40" y="3"/>
                  </a:lnTo>
                  <a:lnTo>
                    <a:pt x="44" y="5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2" y="11"/>
                  </a:lnTo>
                  <a:lnTo>
                    <a:pt x="22" y="11"/>
                  </a:lnTo>
                  <a:lnTo>
                    <a:pt x="17" y="14"/>
                  </a:lnTo>
                  <a:lnTo>
                    <a:pt x="14" y="20"/>
                  </a:lnTo>
                  <a:lnTo>
                    <a:pt x="15" y="24"/>
                  </a:lnTo>
                  <a:lnTo>
                    <a:pt x="17" y="28"/>
                  </a:lnTo>
                  <a:lnTo>
                    <a:pt x="22" y="29"/>
                  </a:lnTo>
                  <a:lnTo>
                    <a:pt x="40" y="38"/>
                  </a:lnTo>
                  <a:lnTo>
                    <a:pt x="46" y="47"/>
                  </a:lnTo>
                  <a:lnTo>
                    <a:pt x="46" y="53"/>
                  </a:lnTo>
                  <a:lnTo>
                    <a:pt x="43" y="64"/>
                  </a:lnTo>
                  <a:lnTo>
                    <a:pt x="34" y="72"/>
                  </a:lnTo>
                  <a:lnTo>
                    <a:pt x="20" y="75"/>
                  </a:lnTo>
                  <a:lnTo>
                    <a:pt x="12" y="75"/>
                  </a:lnTo>
                  <a:lnTo>
                    <a:pt x="6" y="73"/>
                  </a:lnTo>
                  <a:lnTo>
                    <a:pt x="0" y="70"/>
                  </a:lnTo>
                  <a:lnTo>
                    <a:pt x="3" y="60"/>
                  </a:lnTo>
                  <a:lnTo>
                    <a:pt x="8" y="63"/>
                  </a:lnTo>
                  <a:lnTo>
                    <a:pt x="20" y="66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4" y="58"/>
                  </a:lnTo>
                  <a:lnTo>
                    <a:pt x="34" y="50"/>
                  </a:lnTo>
                  <a:lnTo>
                    <a:pt x="31" y="47"/>
                  </a:lnTo>
                  <a:lnTo>
                    <a:pt x="26" y="44"/>
                  </a:lnTo>
                  <a:lnTo>
                    <a:pt x="8" y="35"/>
                  </a:lnTo>
                  <a:lnTo>
                    <a:pt x="5" y="31"/>
                  </a:lnTo>
                  <a:lnTo>
                    <a:pt x="2" y="21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4" y="3"/>
                  </a:lnTo>
                  <a:lnTo>
                    <a:pt x="19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74" name="Freeform 36"/>
            <p:cNvSpPr>
              <a:spLocks/>
            </p:cNvSpPr>
            <p:nvPr/>
          </p:nvSpPr>
          <p:spPr bwMode="auto">
            <a:xfrm>
              <a:off x="5307013" y="4576763"/>
              <a:ext cx="161925" cy="112712"/>
            </a:xfrm>
            <a:custGeom>
              <a:avLst/>
              <a:gdLst>
                <a:gd name="T0" fmla="*/ 0 w 102"/>
                <a:gd name="T1" fmla="*/ 0 h 71"/>
                <a:gd name="T2" fmla="*/ 30241878 w 102"/>
                <a:gd name="T3" fmla="*/ 0 h 71"/>
                <a:gd name="T4" fmla="*/ 57964395 w 102"/>
                <a:gd name="T5" fmla="*/ 90725208 h 71"/>
                <a:gd name="T6" fmla="*/ 65524068 w 102"/>
                <a:gd name="T7" fmla="*/ 120966961 h 71"/>
                <a:gd name="T8" fmla="*/ 70564379 w 102"/>
                <a:gd name="T9" fmla="*/ 148687751 h 71"/>
                <a:gd name="T10" fmla="*/ 78124051 w 102"/>
                <a:gd name="T11" fmla="*/ 120966961 h 71"/>
                <a:gd name="T12" fmla="*/ 88206261 w 102"/>
                <a:gd name="T13" fmla="*/ 90725208 h 71"/>
                <a:gd name="T14" fmla="*/ 115927202 w 102"/>
                <a:gd name="T15" fmla="*/ 0 h 71"/>
                <a:gd name="T16" fmla="*/ 143648119 w 102"/>
                <a:gd name="T17" fmla="*/ 0 h 71"/>
                <a:gd name="T18" fmla="*/ 168851262 w 102"/>
                <a:gd name="T19" fmla="*/ 90725208 h 71"/>
                <a:gd name="T20" fmla="*/ 181451245 w 102"/>
                <a:gd name="T21" fmla="*/ 120966961 h 71"/>
                <a:gd name="T22" fmla="*/ 189012506 w 102"/>
                <a:gd name="T23" fmla="*/ 148687751 h 71"/>
                <a:gd name="T24" fmla="*/ 191531867 w 102"/>
                <a:gd name="T25" fmla="*/ 120966961 h 71"/>
                <a:gd name="T26" fmla="*/ 199093128 w 102"/>
                <a:gd name="T27" fmla="*/ 90725208 h 71"/>
                <a:gd name="T28" fmla="*/ 226814094 w 102"/>
                <a:gd name="T29" fmla="*/ 0 h 71"/>
                <a:gd name="T30" fmla="*/ 257055960 w 102"/>
                <a:gd name="T31" fmla="*/ 0 h 71"/>
                <a:gd name="T32" fmla="*/ 199093128 w 102"/>
                <a:gd name="T33" fmla="*/ 178929479 h 71"/>
                <a:gd name="T34" fmla="*/ 173891573 w 102"/>
                <a:gd name="T35" fmla="*/ 178929479 h 71"/>
                <a:gd name="T36" fmla="*/ 146169068 w 102"/>
                <a:gd name="T37" fmla="*/ 95765496 h 71"/>
                <a:gd name="T38" fmla="*/ 138607808 w 102"/>
                <a:gd name="T39" fmla="*/ 75604344 h 71"/>
                <a:gd name="T40" fmla="*/ 133567497 w 102"/>
                <a:gd name="T41" fmla="*/ 55443193 h 71"/>
                <a:gd name="T42" fmla="*/ 131048135 w 102"/>
                <a:gd name="T43" fmla="*/ 32761090 h 71"/>
                <a:gd name="T44" fmla="*/ 126007824 w 102"/>
                <a:gd name="T45" fmla="*/ 32761090 h 71"/>
                <a:gd name="T46" fmla="*/ 110886891 w 102"/>
                <a:gd name="T47" fmla="*/ 95765496 h 71"/>
                <a:gd name="T48" fmla="*/ 85685312 w 102"/>
                <a:gd name="T49" fmla="*/ 178929479 h 71"/>
                <a:gd name="T50" fmla="*/ 52924084 w 102"/>
                <a:gd name="T51" fmla="*/ 178929479 h 71"/>
                <a:gd name="T52" fmla="*/ 0 w 102"/>
                <a:gd name="T53" fmla="*/ 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2"/>
                <a:gd name="T82" fmla="*/ 0 h 71"/>
                <a:gd name="T83" fmla="*/ 102 w 102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2" h="71">
                  <a:moveTo>
                    <a:pt x="0" y="0"/>
                  </a:moveTo>
                  <a:lnTo>
                    <a:pt x="12" y="0"/>
                  </a:lnTo>
                  <a:lnTo>
                    <a:pt x="23" y="36"/>
                  </a:lnTo>
                  <a:lnTo>
                    <a:pt x="26" y="48"/>
                  </a:lnTo>
                  <a:lnTo>
                    <a:pt x="28" y="59"/>
                  </a:lnTo>
                  <a:lnTo>
                    <a:pt x="31" y="48"/>
                  </a:lnTo>
                  <a:lnTo>
                    <a:pt x="35" y="36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7" y="36"/>
                  </a:lnTo>
                  <a:lnTo>
                    <a:pt x="72" y="48"/>
                  </a:lnTo>
                  <a:lnTo>
                    <a:pt x="75" y="59"/>
                  </a:lnTo>
                  <a:lnTo>
                    <a:pt x="76" y="48"/>
                  </a:lnTo>
                  <a:lnTo>
                    <a:pt x="79" y="36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79" y="71"/>
                  </a:lnTo>
                  <a:lnTo>
                    <a:pt x="69" y="71"/>
                  </a:lnTo>
                  <a:lnTo>
                    <a:pt x="58" y="38"/>
                  </a:lnTo>
                  <a:lnTo>
                    <a:pt x="55" y="30"/>
                  </a:lnTo>
                  <a:lnTo>
                    <a:pt x="53" y="22"/>
                  </a:lnTo>
                  <a:lnTo>
                    <a:pt x="52" y="13"/>
                  </a:lnTo>
                  <a:lnTo>
                    <a:pt x="50" y="13"/>
                  </a:lnTo>
                  <a:lnTo>
                    <a:pt x="44" y="38"/>
                  </a:lnTo>
                  <a:lnTo>
                    <a:pt x="34" y="71"/>
                  </a:lnTo>
                  <a:lnTo>
                    <a:pt x="21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75" name="Freeform 37"/>
            <p:cNvSpPr>
              <a:spLocks noEditPoints="1"/>
            </p:cNvSpPr>
            <p:nvPr/>
          </p:nvSpPr>
          <p:spPr bwMode="auto">
            <a:xfrm>
              <a:off x="5487988" y="4532313"/>
              <a:ext cx="25400" cy="157162"/>
            </a:xfrm>
            <a:custGeom>
              <a:avLst/>
              <a:gdLst>
                <a:gd name="T0" fmla="*/ 5040312 w 16"/>
                <a:gd name="T1" fmla="*/ 70564154 h 99"/>
                <a:gd name="T2" fmla="*/ 35282183 w 16"/>
                <a:gd name="T3" fmla="*/ 70564154 h 99"/>
                <a:gd name="T4" fmla="*/ 35282183 w 16"/>
                <a:gd name="T5" fmla="*/ 249493904 h 99"/>
                <a:gd name="T6" fmla="*/ 5040312 w 16"/>
                <a:gd name="T7" fmla="*/ 249493904 h 99"/>
                <a:gd name="T8" fmla="*/ 5040312 w 16"/>
                <a:gd name="T9" fmla="*/ 70564154 h 99"/>
                <a:gd name="T10" fmla="*/ 20161247 w 16"/>
                <a:gd name="T11" fmla="*/ 0 h 99"/>
                <a:gd name="T12" fmla="*/ 27720924 w 16"/>
                <a:gd name="T13" fmla="*/ 0 h 99"/>
                <a:gd name="T14" fmla="*/ 40322493 w 16"/>
                <a:gd name="T15" fmla="*/ 12599947 h 99"/>
                <a:gd name="T16" fmla="*/ 40322493 w 16"/>
                <a:gd name="T17" fmla="*/ 27720841 h 99"/>
                <a:gd name="T18" fmla="*/ 35282183 w 16"/>
                <a:gd name="T19" fmla="*/ 35282077 h 99"/>
                <a:gd name="T20" fmla="*/ 20161247 w 16"/>
                <a:gd name="T21" fmla="*/ 42841725 h 99"/>
                <a:gd name="T22" fmla="*/ 5040312 w 16"/>
                <a:gd name="T23" fmla="*/ 35282077 h 99"/>
                <a:gd name="T24" fmla="*/ 0 w 16"/>
                <a:gd name="T25" fmla="*/ 27720841 h 99"/>
                <a:gd name="T26" fmla="*/ 0 w 16"/>
                <a:gd name="T27" fmla="*/ 20161186 h 99"/>
                <a:gd name="T28" fmla="*/ 10080623 w 16"/>
                <a:gd name="T29" fmla="*/ 5040296 h 99"/>
                <a:gd name="T30" fmla="*/ 20161247 w 16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99"/>
                <a:gd name="T50" fmla="*/ 16 w 16"/>
                <a:gd name="T51" fmla="*/ 99 h 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99">
                  <a:moveTo>
                    <a:pt x="2" y="28"/>
                  </a:moveTo>
                  <a:lnTo>
                    <a:pt x="14" y="28"/>
                  </a:lnTo>
                  <a:lnTo>
                    <a:pt x="14" y="99"/>
                  </a:lnTo>
                  <a:lnTo>
                    <a:pt x="2" y="99"/>
                  </a:lnTo>
                  <a:lnTo>
                    <a:pt x="2" y="28"/>
                  </a:lnTo>
                  <a:close/>
                  <a:moveTo>
                    <a:pt x="8" y="0"/>
                  </a:moveTo>
                  <a:lnTo>
                    <a:pt x="11" y="0"/>
                  </a:lnTo>
                  <a:lnTo>
                    <a:pt x="16" y="5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8" y="17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76" name="Freeform 38"/>
            <p:cNvSpPr>
              <a:spLocks/>
            </p:cNvSpPr>
            <p:nvPr/>
          </p:nvSpPr>
          <p:spPr bwMode="auto">
            <a:xfrm>
              <a:off x="5532438" y="4549775"/>
              <a:ext cx="68263" cy="142875"/>
            </a:xfrm>
            <a:custGeom>
              <a:avLst/>
              <a:gdLst>
                <a:gd name="T0" fmla="*/ 60484196 w 43"/>
                <a:gd name="T1" fmla="*/ 0 h 90"/>
                <a:gd name="T2" fmla="*/ 60484196 w 43"/>
                <a:gd name="T3" fmla="*/ 42843448 h 90"/>
                <a:gd name="T4" fmla="*/ 108368317 w 43"/>
                <a:gd name="T5" fmla="*/ 42843448 h 90"/>
                <a:gd name="T6" fmla="*/ 108368317 w 43"/>
                <a:gd name="T7" fmla="*/ 68043427 h 90"/>
                <a:gd name="T8" fmla="*/ 60484196 w 43"/>
                <a:gd name="T9" fmla="*/ 68043427 h 90"/>
                <a:gd name="T10" fmla="*/ 60484196 w 43"/>
                <a:gd name="T11" fmla="*/ 176410927 h 90"/>
                <a:gd name="T12" fmla="*/ 65524544 w 43"/>
                <a:gd name="T13" fmla="*/ 189012498 h 90"/>
                <a:gd name="T14" fmla="*/ 68045512 w 43"/>
                <a:gd name="T15" fmla="*/ 196572170 h 90"/>
                <a:gd name="T16" fmla="*/ 75605239 w 43"/>
                <a:gd name="T17" fmla="*/ 199093120 h 90"/>
                <a:gd name="T18" fmla="*/ 95766630 w 43"/>
                <a:gd name="T19" fmla="*/ 199093120 h 90"/>
                <a:gd name="T20" fmla="*/ 103327945 w 43"/>
                <a:gd name="T21" fmla="*/ 196572170 h 90"/>
                <a:gd name="T22" fmla="*/ 103327945 w 43"/>
                <a:gd name="T23" fmla="*/ 221773774 h 90"/>
                <a:gd name="T24" fmla="*/ 90726282 w 43"/>
                <a:gd name="T25" fmla="*/ 226814085 h 90"/>
                <a:gd name="T26" fmla="*/ 60484196 w 43"/>
                <a:gd name="T27" fmla="*/ 226814085 h 90"/>
                <a:gd name="T28" fmla="*/ 50403489 w 43"/>
                <a:gd name="T29" fmla="*/ 219254412 h 90"/>
                <a:gd name="T30" fmla="*/ 35282446 w 43"/>
                <a:gd name="T31" fmla="*/ 204133430 h 90"/>
                <a:gd name="T32" fmla="*/ 27722718 w 43"/>
                <a:gd name="T33" fmla="*/ 181451238 h 90"/>
                <a:gd name="T34" fmla="*/ 27722718 w 43"/>
                <a:gd name="T35" fmla="*/ 68043427 h 90"/>
                <a:gd name="T36" fmla="*/ 0 w 43"/>
                <a:gd name="T37" fmla="*/ 68043427 h 90"/>
                <a:gd name="T38" fmla="*/ 0 w 43"/>
                <a:gd name="T39" fmla="*/ 42843448 h 90"/>
                <a:gd name="T40" fmla="*/ 27722718 w 43"/>
                <a:gd name="T41" fmla="*/ 42843448 h 90"/>
                <a:gd name="T42" fmla="*/ 27722718 w 43"/>
                <a:gd name="T43" fmla="*/ 10080625 h 90"/>
                <a:gd name="T44" fmla="*/ 60484196 w 43"/>
                <a:gd name="T45" fmla="*/ 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90"/>
                <a:gd name="T71" fmla="*/ 43 w 43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90">
                  <a:moveTo>
                    <a:pt x="24" y="0"/>
                  </a:moveTo>
                  <a:lnTo>
                    <a:pt x="24" y="17"/>
                  </a:lnTo>
                  <a:lnTo>
                    <a:pt x="43" y="17"/>
                  </a:lnTo>
                  <a:lnTo>
                    <a:pt x="43" y="27"/>
                  </a:lnTo>
                  <a:lnTo>
                    <a:pt x="24" y="27"/>
                  </a:lnTo>
                  <a:lnTo>
                    <a:pt x="24" y="70"/>
                  </a:lnTo>
                  <a:lnTo>
                    <a:pt x="26" y="75"/>
                  </a:lnTo>
                  <a:lnTo>
                    <a:pt x="27" y="78"/>
                  </a:lnTo>
                  <a:lnTo>
                    <a:pt x="30" y="79"/>
                  </a:lnTo>
                  <a:lnTo>
                    <a:pt x="38" y="79"/>
                  </a:lnTo>
                  <a:lnTo>
                    <a:pt x="41" y="78"/>
                  </a:lnTo>
                  <a:lnTo>
                    <a:pt x="41" y="88"/>
                  </a:lnTo>
                  <a:lnTo>
                    <a:pt x="36" y="90"/>
                  </a:lnTo>
                  <a:lnTo>
                    <a:pt x="24" y="90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11" y="72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1" y="17"/>
                  </a:lnTo>
                  <a:lnTo>
                    <a:pt x="11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77" name="Freeform 39"/>
            <p:cNvSpPr>
              <a:spLocks/>
            </p:cNvSpPr>
            <p:nvPr/>
          </p:nvSpPr>
          <p:spPr bwMode="auto">
            <a:xfrm>
              <a:off x="5614988" y="4573588"/>
              <a:ext cx="88900" cy="119062"/>
            </a:xfrm>
            <a:custGeom>
              <a:avLst/>
              <a:gdLst>
                <a:gd name="T0" fmla="*/ 95765936 w 56"/>
                <a:gd name="T1" fmla="*/ 0 h 75"/>
                <a:gd name="T2" fmla="*/ 113407844 w 56"/>
                <a:gd name="T3" fmla="*/ 5040291 h 75"/>
                <a:gd name="T4" fmla="*/ 131048139 w 56"/>
                <a:gd name="T5" fmla="*/ 7559643 h 75"/>
                <a:gd name="T6" fmla="*/ 141128761 w 56"/>
                <a:gd name="T7" fmla="*/ 12599933 h 75"/>
                <a:gd name="T8" fmla="*/ 133569088 w 56"/>
                <a:gd name="T9" fmla="*/ 35282037 h 75"/>
                <a:gd name="T10" fmla="*/ 110886894 w 56"/>
                <a:gd name="T11" fmla="*/ 27720810 h 75"/>
                <a:gd name="T12" fmla="*/ 95765936 w 56"/>
                <a:gd name="T13" fmla="*/ 27720810 h 75"/>
                <a:gd name="T14" fmla="*/ 68045019 w 56"/>
                <a:gd name="T15" fmla="*/ 35282037 h 75"/>
                <a:gd name="T16" fmla="*/ 50403124 w 56"/>
                <a:gd name="T17" fmla="*/ 45362616 h 75"/>
                <a:gd name="T18" fmla="*/ 32762828 w 56"/>
                <a:gd name="T19" fmla="*/ 70564075 h 75"/>
                <a:gd name="T20" fmla="*/ 30241879 w 56"/>
                <a:gd name="T21" fmla="*/ 95765521 h 75"/>
                <a:gd name="T22" fmla="*/ 42843451 w 56"/>
                <a:gd name="T23" fmla="*/ 131047571 h 75"/>
                <a:gd name="T24" fmla="*/ 60483758 w 56"/>
                <a:gd name="T25" fmla="*/ 153728079 h 75"/>
                <a:gd name="T26" fmla="*/ 95765936 w 56"/>
                <a:gd name="T27" fmla="*/ 161289307 h 75"/>
                <a:gd name="T28" fmla="*/ 110886894 w 56"/>
                <a:gd name="T29" fmla="*/ 161289307 h 75"/>
                <a:gd name="T30" fmla="*/ 133569088 w 56"/>
                <a:gd name="T31" fmla="*/ 153728079 h 75"/>
                <a:gd name="T32" fmla="*/ 138609399 w 56"/>
                <a:gd name="T33" fmla="*/ 176410174 h 75"/>
                <a:gd name="T34" fmla="*/ 131048139 w 56"/>
                <a:gd name="T35" fmla="*/ 181450464 h 75"/>
                <a:gd name="T36" fmla="*/ 118448155 w 56"/>
                <a:gd name="T37" fmla="*/ 183969815 h 75"/>
                <a:gd name="T38" fmla="*/ 103327197 w 56"/>
                <a:gd name="T39" fmla="*/ 189010104 h 75"/>
                <a:gd name="T40" fmla="*/ 88206263 w 56"/>
                <a:gd name="T41" fmla="*/ 189010104 h 75"/>
                <a:gd name="T42" fmla="*/ 52924085 w 56"/>
                <a:gd name="T43" fmla="*/ 181450464 h 75"/>
                <a:gd name="T44" fmla="*/ 22682200 w 56"/>
                <a:gd name="T45" fmla="*/ 161289307 h 75"/>
                <a:gd name="T46" fmla="*/ 7561264 w 56"/>
                <a:gd name="T47" fmla="*/ 133566922 h 75"/>
                <a:gd name="T48" fmla="*/ 0 w 56"/>
                <a:gd name="T49" fmla="*/ 95765521 h 75"/>
                <a:gd name="T50" fmla="*/ 7561264 w 56"/>
                <a:gd name="T51" fmla="*/ 57962558 h 75"/>
                <a:gd name="T52" fmla="*/ 25201562 w 56"/>
                <a:gd name="T53" fmla="*/ 27720810 h 75"/>
                <a:gd name="T54" fmla="*/ 57964397 w 56"/>
                <a:gd name="T55" fmla="*/ 7559643 h 75"/>
                <a:gd name="T56" fmla="*/ 95765936 w 56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75"/>
                <a:gd name="T89" fmla="*/ 56 w 56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75">
                  <a:moveTo>
                    <a:pt x="38" y="0"/>
                  </a:moveTo>
                  <a:lnTo>
                    <a:pt x="45" y="2"/>
                  </a:lnTo>
                  <a:lnTo>
                    <a:pt x="52" y="3"/>
                  </a:lnTo>
                  <a:lnTo>
                    <a:pt x="56" y="5"/>
                  </a:lnTo>
                  <a:lnTo>
                    <a:pt x="53" y="14"/>
                  </a:lnTo>
                  <a:lnTo>
                    <a:pt x="44" y="11"/>
                  </a:lnTo>
                  <a:lnTo>
                    <a:pt x="38" y="11"/>
                  </a:lnTo>
                  <a:lnTo>
                    <a:pt x="27" y="14"/>
                  </a:lnTo>
                  <a:lnTo>
                    <a:pt x="20" y="18"/>
                  </a:lnTo>
                  <a:lnTo>
                    <a:pt x="13" y="28"/>
                  </a:lnTo>
                  <a:lnTo>
                    <a:pt x="12" y="38"/>
                  </a:lnTo>
                  <a:lnTo>
                    <a:pt x="17" y="52"/>
                  </a:lnTo>
                  <a:lnTo>
                    <a:pt x="24" y="61"/>
                  </a:lnTo>
                  <a:lnTo>
                    <a:pt x="38" y="64"/>
                  </a:lnTo>
                  <a:lnTo>
                    <a:pt x="44" y="64"/>
                  </a:lnTo>
                  <a:lnTo>
                    <a:pt x="53" y="61"/>
                  </a:lnTo>
                  <a:lnTo>
                    <a:pt x="55" y="70"/>
                  </a:lnTo>
                  <a:lnTo>
                    <a:pt x="52" y="72"/>
                  </a:lnTo>
                  <a:lnTo>
                    <a:pt x="47" y="73"/>
                  </a:lnTo>
                  <a:lnTo>
                    <a:pt x="41" y="75"/>
                  </a:lnTo>
                  <a:lnTo>
                    <a:pt x="35" y="75"/>
                  </a:lnTo>
                  <a:lnTo>
                    <a:pt x="21" y="72"/>
                  </a:lnTo>
                  <a:lnTo>
                    <a:pt x="9" y="64"/>
                  </a:lnTo>
                  <a:lnTo>
                    <a:pt x="3" y="5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0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78" name="Freeform 40"/>
            <p:cNvSpPr>
              <a:spLocks/>
            </p:cNvSpPr>
            <p:nvPr/>
          </p:nvSpPr>
          <p:spPr bwMode="auto">
            <a:xfrm>
              <a:off x="5726113" y="4524375"/>
              <a:ext cx="96838" cy="165100"/>
            </a:xfrm>
            <a:custGeom>
              <a:avLst/>
              <a:gdLst>
                <a:gd name="T0" fmla="*/ 0 w 61"/>
                <a:gd name="T1" fmla="*/ 0 h 104"/>
                <a:gd name="T2" fmla="*/ 35282373 w 61"/>
                <a:gd name="T3" fmla="*/ 0 h 104"/>
                <a:gd name="T4" fmla="*/ 35282373 w 61"/>
                <a:gd name="T5" fmla="*/ 113407841 h 104"/>
                <a:gd name="T6" fmla="*/ 45363048 w 61"/>
                <a:gd name="T7" fmla="*/ 98286883 h 104"/>
                <a:gd name="T8" fmla="*/ 57964697 w 61"/>
                <a:gd name="T9" fmla="*/ 90725623 h 104"/>
                <a:gd name="T10" fmla="*/ 73085709 w 61"/>
                <a:gd name="T11" fmla="*/ 83165950 h 104"/>
                <a:gd name="T12" fmla="*/ 90726096 w 61"/>
                <a:gd name="T13" fmla="*/ 78124052 h 104"/>
                <a:gd name="T14" fmla="*/ 108368095 w 61"/>
                <a:gd name="T15" fmla="*/ 83165950 h 104"/>
                <a:gd name="T16" fmla="*/ 123489106 w 61"/>
                <a:gd name="T17" fmla="*/ 90725623 h 104"/>
                <a:gd name="T18" fmla="*/ 138610118 w 61"/>
                <a:gd name="T19" fmla="*/ 100806245 h 104"/>
                <a:gd name="T20" fmla="*/ 148690793 w 61"/>
                <a:gd name="T21" fmla="*/ 123488463 h 104"/>
                <a:gd name="T22" fmla="*/ 153731130 w 61"/>
                <a:gd name="T23" fmla="*/ 156249691 h 104"/>
                <a:gd name="T24" fmla="*/ 153731130 w 61"/>
                <a:gd name="T25" fmla="*/ 262096272 h 104"/>
                <a:gd name="T26" fmla="*/ 123489106 w 61"/>
                <a:gd name="T27" fmla="*/ 262096272 h 104"/>
                <a:gd name="T28" fmla="*/ 123489106 w 61"/>
                <a:gd name="T29" fmla="*/ 158769053 h 104"/>
                <a:gd name="T30" fmla="*/ 118448769 w 61"/>
                <a:gd name="T31" fmla="*/ 148688431 h 104"/>
                <a:gd name="T32" fmla="*/ 118448769 w 61"/>
                <a:gd name="T33" fmla="*/ 131048136 h 104"/>
                <a:gd name="T34" fmla="*/ 110887469 w 61"/>
                <a:gd name="T35" fmla="*/ 120967514 h 104"/>
                <a:gd name="T36" fmla="*/ 103327732 w 61"/>
                <a:gd name="T37" fmla="*/ 113407841 h 104"/>
                <a:gd name="T38" fmla="*/ 80645421 w 61"/>
                <a:gd name="T39" fmla="*/ 105846581 h 104"/>
                <a:gd name="T40" fmla="*/ 65524409 w 61"/>
                <a:gd name="T41" fmla="*/ 108367530 h 104"/>
                <a:gd name="T42" fmla="*/ 52924360 w 61"/>
                <a:gd name="T43" fmla="*/ 115927203 h 104"/>
                <a:gd name="T44" fmla="*/ 42843673 w 61"/>
                <a:gd name="T45" fmla="*/ 128528774 h 104"/>
                <a:gd name="T46" fmla="*/ 35282373 w 61"/>
                <a:gd name="T47" fmla="*/ 138607809 h 104"/>
                <a:gd name="T48" fmla="*/ 35282373 w 61"/>
                <a:gd name="T49" fmla="*/ 262096272 h 104"/>
                <a:gd name="T50" fmla="*/ 0 w 61"/>
                <a:gd name="T51" fmla="*/ 262096272 h 104"/>
                <a:gd name="T52" fmla="*/ 0 w 61"/>
                <a:gd name="T53" fmla="*/ 0 h 1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"/>
                <a:gd name="T82" fmla="*/ 0 h 104"/>
                <a:gd name="T83" fmla="*/ 61 w 61"/>
                <a:gd name="T84" fmla="*/ 104 h 1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" h="104">
                  <a:moveTo>
                    <a:pt x="0" y="0"/>
                  </a:moveTo>
                  <a:lnTo>
                    <a:pt x="14" y="0"/>
                  </a:lnTo>
                  <a:lnTo>
                    <a:pt x="14" y="45"/>
                  </a:lnTo>
                  <a:lnTo>
                    <a:pt x="18" y="39"/>
                  </a:lnTo>
                  <a:lnTo>
                    <a:pt x="23" y="36"/>
                  </a:lnTo>
                  <a:lnTo>
                    <a:pt x="29" y="33"/>
                  </a:lnTo>
                  <a:lnTo>
                    <a:pt x="36" y="31"/>
                  </a:lnTo>
                  <a:lnTo>
                    <a:pt x="43" y="33"/>
                  </a:lnTo>
                  <a:lnTo>
                    <a:pt x="49" y="36"/>
                  </a:lnTo>
                  <a:lnTo>
                    <a:pt x="55" y="40"/>
                  </a:lnTo>
                  <a:lnTo>
                    <a:pt x="59" y="49"/>
                  </a:lnTo>
                  <a:lnTo>
                    <a:pt x="61" y="62"/>
                  </a:lnTo>
                  <a:lnTo>
                    <a:pt x="61" y="104"/>
                  </a:lnTo>
                  <a:lnTo>
                    <a:pt x="49" y="104"/>
                  </a:lnTo>
                  <a:lnTo>
                    <a:pt x="49" y="63"/>
                  </a:lnTo>
                  <a:lnTo>
                    <a:pt x="47" y="59"/>
                  </a:lnTo>
                  <a:lnTo>
                    <a:pt x="47" y="52"/>
                  </a:lnTo>
                  <a:lnTo>
                    <a:pt x="44" y="48"/>
                  </a:lnTo>
                  <a:lnTo>
                    <a:pt x="41" y="45"/>
                  </a:lnTo>
                  <a:lnTo>
                    <a:pt x="32" y="42"/>
                  </a:lnTo>
                  <a:lnTo>
                    <a:pt x="26" y="43"/>
                  </a:lnTo>
                  <a:lnTo>
                    <a:pt x="21" y="46"/>
                  </a:lnTo>
                  <a:lnTo>
                    <a:pt x="17" y="51"/>
                  </a:lnTo>
                  <a:lnTo>
                    <a:pt x="14" y="55"/>
                  </a:lnTo>
                  <a:lnTo>
                    <a:pt x="14" y="10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79" name="Freeform 41"/>
            <p:cNvSpPr>
              <a:spLocks noEditPoints="1"/>
            </p:cNvSpPr>
            <p:nvPr/>
          </p:nvSpPr>
          <p:spPr bwMode="auto">
            <a:xfrm>
              <a:off x="5048250" y="4784725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3247058 w 61"/>
                <a:gd name="T11" fmla="*/ 138607806 h 98"/>
                <a:gd name="T12" fmla="*/ 85685758 w 61"/>
                <a:gd name="T13" fmla="*/ 141128756 h 98"/>
                <a:gd name="T14" fmla="*/ 68045372 w 61"/>
                <a:gd name="T15" fmla="*/ 141128756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1773780 h 98"/>
                <a:gd name="T48" fmla="*/ 88206721 w 61"/>
                <a:gd name="T49" fmla="*/ 219254418 h 98"/>
                <a:gd name="T50" fmla="*/ 95766433 w 61"/>
                <a:gd name="T51" fmla="*/ 214214108 h 98"/>
                <a:gd name="T52" fmla="*/ 103327732 w 61"/>
                <a:gd name="T53" fmla="*/ 206652798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0806770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2682199 h 98"/>
                <a:gd name="T68" fmla="*/ 57964697 w 61"/>
                <a:gd name="T69" fmla="*/ 0 h 98"/>
                <a:gd name="T70" fmla="*/ 93247058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0241878 h 98"/>
                <a:gd name="T78" fmla="*/ 148690793 w 61"/>
                <a:gd name="T79" fmla="*/ 68043429 h 98"/>
                <a:gd name="T80" fmla="*/ 153731130 w 61"/>
                <a:gd name="T81" fmla="*/ 123488461 h 98"/>
                <a:gd name="T82" fmla="*/ 148690793 w 61"/>
                <a:gd name="T83" fmla="*/ 176410932 h 98"/>
                <a:gd name="T84" fmla="*/ 133569781 w 61"/>
                <a:gd name="T85" fmla="*/ 214214108 h 98"/>
                <a:gd name="T86" fmla="*/ 123489106 w 61"/>
                <a:gd name="T87" fmla="*/ 229335040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29335040 h 98"/>
                <a:gd name="T98" fmla="*/ 20161355 w 61"/>
                <a:gd name="T99" fmla="*/ 214214108 h 98"/>
                <a:gd name="T100" fmla="*/ 5040339 w 61"/>
                <a:gd name="T101" fmla="*/ 176410932 h 98"/>
                <a:gd name="T102" fmla="*/ 0 w 61"/>
                <a:gd name="T103" fmla="*/ 123488461 h 98"/>
                <a:gd name="T104" fmla="*/ 5040339 w 61"/>
                <a:gd name="T105" fmla="*/ 68043429 h 98"/>
                <a:gd name="T106" fmla="*/ 20161355 w 61"/>
                <a:gd name="T107" fmla="*/ 30241878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7" y="55"/>
                  </a:lnTo>
                  <a:lnTo>
                    <a:pt x="34" y="56"/>
                  </a:lnTo>
                  <a:lnTo>
                    <a:pt x="27" y="56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8"/>
                  </a:lnTo>
                  <a:lnTo>
                    <a:pt x="35" y="87"/>
                  </a:lnTo>
                  <a:lnTo>
                    <a:pt x="38" y="85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9" y="27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5"/>
                  </a:lnTo>
                  <a:lnTo>
                    <a:pt x="49" y="91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1"/>
                  </a:lnTo>
                  <a:lnTo>
                    <a:pt x="8" y="85"/>
                  </a:lnTo>
                  <a:lnTo>
                    <a:pt x="2" y="70"/>
                  </a:lnTo>
                  <a:lnTo>
                    <a:pt x="0" y="49"/>
                  </a:lnTo>
                  <a:lnTo>
                    <a:pt x="2" y="2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80" name="Freeform 42"/>
            <p:cNvSpPr>
              <a:spLocks/>
            </p:cNvSpPr>
            <p:nvPr/>
          </p:nvSpPr>
          <p:spPr bwMode="auto">
            <a:xfrm>
              <a:off x="5173663" y="4784725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8609401 w 58"/>
                <a:gd name="T9" fmla="*/ 37801550 h 96"/>
                <a:gd name="T10" fmla="*/ 143649712 w 58"/>
                <a:gd name="T11" fmla="*/ 50403121 h 96"/>
                <a:gd name="T12" fmla="*/ 143649712 w 58"/>
                <a:gd name="T13" fmla="*/ 80644999 h 96"/>
                <a:gd name="T14" fmla="*/ 136088451 w 58"/>
                <a:gd name="T15" fmla="*/ 95765932 h 96"/>
                <a:gd name="T16" fmla="*/ 131048140 w 58"/>
                <a:gd name="T17" fmla="*/ 108367528 h 96"/>
                <a:gd name="T18" fmla="*/ 123488467 w 58"/>
                <a:gd name="T19" fmla="*/ 118448149 h 96"/>
                <a:gd name="T20" fmla="*/ 110886895 w 58"/>
                <a:gd name="T21" fmla="*/ 131048133 h 96"/>
                <a:gd name="T22" fmla="*/ 108367534 w 58"/>
                <a:gd name="T23" fmla="*/ 138607806 h 96"/>
                <a:gd name="T24" fmla="*/ 95765937 w 58"/>
                <a:gd name="T25" fmla="*/ 148688427 h 96"/>
                <a:gd name="T26" fmla="*/ 88206264 w 58"/>
                <a:gd name="T27" fmla="*/ 161289998 h 96"/>
                <a:gd name="T28" fmla="*/ 78124054 w 58"/>
                <a:gd name="T29" fmla="*/ 168851258 h 96"/>
                <a:gd name="T30" fmla="*/ 65524070 w 58"/>
                <a:gd name="T31" fmla="*/ 183972191 h 96"/>
                <a:gd name="T32" fmla="*/ 50403124 w 58"/>
                <a:gd name="T33" fmla="*/ 196572175 h 96"/>
                <a:gd name="T34" fmla="*/ 35282191 w 58"/>
                <a:gd name="T35" fmla="*/ 214214106 h 96"/>
                <a:gd name="T36" fmla="*/ 146169074 w 58"/>
                <a:gd name="T37" fmla="*/ 214214106 h 96"/>
                <a:gd name="T38" fmla="*/ 146169074 w 58"/>
                <a:gd name="T39" fmla="*/ 241935022 h 96"/>
                <a:gd name="T40" fmla="*/ 0 w 58"/>
                <a:gd name="T41" fmla="*/ 241935022 h 96"/>
                <a:gd name="T42" fmla="*/ 0 w 58"/>
                <a:gd name="T43" fmla="*/ 214214106 h 96"/>
                <a:gd name="T44" fmla="*/ 27722518 w 58"/>
                <a:gd name="T45" fmla="*/ 183972191 h 96"/>
                <a:gd name="T46" fmla="*/ 65524070 w 58"/>
                <a:gd name="T47" fmla="*/ 146169066 h 96"/>
                <a:gd name="T48" fmla="*/ 78124054 w 58"/>
                <a:gd name="T49" fmla="*/ 131048133 h 96"/>
                <a:gd name="T50" fmla="*/ 85685315 w 58"/>
                <a:gd name="T51" fmla="*/ 123486873 h 96"/>
                <a:gd name="T52" fmla="*/ 100806248 w 58"/>
                <a:gd name="T53" fmla="*/ 100806243 h 96"/>
                <a:gd name="T54" fmla="*/ 103327198 w 58"/>
                <a:gd name="T55" fmla="*/ 93246570 h 96"/>
                <a:gd name="T56" fmla="*/ 110886895 w 58"/>
                <a:gd name="T57" fmla="*/ 68043428 h 96"/>
                <a:gd name="T58" fmla="*/ 103327198 w 58"/>
                <a:gd name="T59" fmla="*/ 45362810 h 96"/>
                <a:gd name="T60" fmla="*/ 100806248 w 58"/>
                <a:gd name="T61" fmla="*/ 37801550 h 96"/>
                <a:gd name="T62" fmla="*/ 88206264 w 58"/>
                <a:gd name="T63" fmla="*/ 30241878 h 96"/>
                <a:gd name="T64" fmla="*/ 78124054 w 58"/>
                <a:gd name="T65" fmla="*/ 27722516 h 96"/>
                <a:gd name="T66" fmla="*/ 50403124 w 58"/>
                <a:gd name="T67" fmla="*/ 27722516 h 96"/>
                <a:gd name="T68" fmla="*/ 35282191 w 58"/>
                <a:gd name="T69" fmla="*/ 30241878 h 96"/>
                <a:gd name="T70" fmla="*/ 20161251 w 58"/>
                <a:gd name="T71" fmla="*/ 37801550 h 96"/>
                <a:gd name="T72" fmla="*/ 0 w 58"/>
                <a:gd name="T73" fmla="*/ 45362810 h 96"/>
                <a:gd name="T74" fmla="*/ 0 w 58"/>
                <a:gd name="T75" fmla="*/ 15120939 h 96"/>
                <a:gd name="T76" fmla="*/ 20161251 w 58"/>
                <a:gd name="T77" fmla="*/ 7561263 h 96"/>
                <a:gd name="T78" fmla="*/ 50403124 w 58"/>
                <a:gd name="T79" fmla="*/ 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6"/>
                <a:gd name="T122" fmla="*/ 58 w 58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5"/>
                  </a:lnTo>
                  <a:lnTo>
                    <a:pt x="57" y="20"/>
                  </a:lnTo>
                  <a:lnTo>
                    <a:pt x="57" y="32"/>
                  </a:lnTo>
                  <a:lnTo>
                    <a:pt x="54" y="38"/>
                  </a:lnTo>
                  <a:lnTo>
                    <a:pt x="52" y="43"/>
                  </a:lnTo>
                  <a:lnTo>
                    <a:pt x="49" y="47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59"/>
                  </a:lnTo>
                  <a:lnTo>
                    <a:pt x="35" y="64"/>
                  </a:lnTo>
                  <a:lnTo>
                    <a:pt x="31" y="67"/>
                  </a:lnTo>
                  <a:lnTo>
                    <a:pt x="26" y="73"/>
                  </a:lnTo>
                  <a:lnTo>
                    <a:pt x="20" y="78"/>
                  </a:lnTo>
                  <a:lnTo>
                    <a:pt x="14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1" y="73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4" y="27"/>
                  </a:lnTo>
                  <a:lnTo>
                    <a:pt x="41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4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81" name="Freeform 43"/>
            <p:cNvSpPr>
              <a:spLocks noEditPoints="1"/>
            </p:cNvSpPr>
            <p:nvPr/>
          </p:nvSpPr>
          <p:spPr bwMode="auto">
            <a:xfrm>
              <a:off x="5330825" y="4830763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82" name="Freeform 44"/>
            <p:cNvSpPr>
              <a:spLocks/>
            </p:cNvSpPr>
            <p:nvPr/>
          </p:nvSpPr>
          <p:spPr bwMode="auto">
            <a:xfrm>
              <a:off x="5421313" y="4784725"/>
              <a:ext cx="96838" cy="155575"/>
            </a:xfrm>
            <a:custGeom>
              <a:avLst/>
              <a:gdLst>
                <a:gd name="T0" fmla="*/ 42843673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5120939 h 98"/>
                <a:gd name="T8" fmla="*/ 138610118 w 61"/>
                <a:gd name="T9" fmla="*/ 27722516 h 98"/>
                <a:gd name="T10" fmla="*/ 141129493 w 61"/>
                <a:gd name="T11" fmla="*/ 42843449 h 98"/>
                <a:gd name="T12" fmla="*/ 146169830 w 61"/>
                <a:gd name="T13" fmla="*/ 60483756 h 98"/>
                <a:gd name="T14" fmla="*/ 146169830 w 61"/>
                <a:gd name="T15" fmla="*/ 73083740 h 98"/>
                <a:gd name="T16" fmla="*/ 141129493 w 61"/>
                <a:gd name="T17" fmla="*/ 83165949 h 98"/>
                <a:gd name="T18" fmla="*/ 133569781 w 61"/>
                <a:gd name="T19" fmla="*/ 95765932 h 98"/>
                <a:gd name="T20" fmla="*/ 126008481 w 61"/>
                <a:gd name="T21" fmla="*/ 103327193 h 98"/>
                <a:gd name="T22" fmla="*/ 115927807 w 61"/>
                <a:gd name="T23" fmla="*/ 110886890 h 98"/>
                <a:gd name="T24" fmla="*/ 103327732 w 61"/>
                <a:gd name="T25" fmla="*/ 115927201 h 98"/>
                <a:gd name="T26" fmla="*/ 118448769 w 61"/>
                <a:gd name="T27" fmla="*/ 118448150 h 98"/>
                <a:gd name="T28" fmla="*/ 131048818 w 61"/>
                <a:gd name="T29" fmla="*/ 126007823 h 98"/>
                <a:gd name="T30" fmla="*/ 138610118 w 61"/>
                <a:gd name="T31" fmla="*/ 133567496 h 98"/>
                <a:gd name="T32" fmla="*/ 146169830 w 61"/>
                <a:gd name="T33" fmla="*/ 146169067 h 98"/>
                <a:gd name="T34" fmla="*/ 153731130 w 61"/>
                <a:gd name="T35" fmla="*/ 176410932 h 98"/>
                <a:gd name="T36" fmla="*/ 148690793 w 61"/>
                <a:gd name="T37" fmla="*/ 191531865 h 98"/>
                <a:gd name="T38" fmla="*/ 146169830 w 61"/>
                <a:gd name="T39" fmla="*/ 204133436 h 98"/>
                <a:gd name="T40" fmla="*/ 131048818 w 61"/>
                <a:gd name="T41" fmla="*/ 226814091 h 98"/>
                <a:gd name="T42" fmla="*/ 118448769 w 61"/>
                <a:gd name="T43" fmla="*/ 234375351 h 98"/>
                <a:gd name="T44" fmla="*/ 103327732 w 61"/>
                <a:gd name="T45" fmla="*/ 241935024 h 98"/>
                <a:gd name="T46" fmla="*/ 88206721 w 61"/>
                <a:gd name="T47" fmla="*/ 246975335 h 98"/>
                <a:gd name="T48" fmla="*/ 50403385 w 61"/>
                <a:gd name="T49" fmla="*/ 246975335 h 98"/>
                <a:gd name="T50" fmla="*/ 17641980 w 61"/>
                <a:gd name="T51" fmla="*/ 239415662 h 98"/>
                <a:gd name="T52" fmla="*/ 0 w 61"/>
                <a:gd name="T53" fmla="*/ 234375351 h 98"/>
                <a:gd name="T54" fmla="*/ 0 w 61"/>
                <a:gd name="T55" fmla="*/ 204133436 h 98"/>
                <a:gd name="T56" fmla="*/ 17641980 w 61"/>
                <a:gd name="T57" fmla="*/ 211693158 h 98"/>
                <a:gd name="T58" fmla="*/ 50403385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4214108 h 98"/>
                <a:gd name="T64" fmla="*/ 105847132 w 61"/>
                <a:gd name="T65" fmla="*/ 206652798 h 98"/>
                <a:gd name="T66" fmla="*/ 115927807 w 61"/>
                <a:gd name="T67" fmla="*/ 199093125 h 98"/>
                <a:gd name="T68" fmla="*/ 118448769 w 61"/>
                <a:gd name="T69" fmla="*/ 189012503 h 98"/>
                <a:gd name="T70" fmla="*/ 118448769 w 61"/>
                <a:gd name="T71" fmla="*/ 161289999 h 98"/>
                <a:gd name="T72" fmla="*/ 115927807 w 61"/>
                <a:gd name="T73" fmla="*/ 148688428 h 98"/>
                <a:gd name="T74" fmla="*/ 105847132 w 61"/>
                <a:gd name="T75" fmla="*/ 138607806 h 98"/>
                <a:gd name="T76" fmla="*/ 95766433 w 61"/>
                <a:gd name="T77" fmla="*/ 133567496 h 98"/>
                <a:gd name="T78" fmla="*/ 80645421 w 61"/>
                <a:gd name="T79" fmla="*/ 126007823 h 98"/>
                <a:gd name="T80" fmla="*/ 42843673 w 61"/>
                <a:gd name="T81" fmla="*/ 126007823 h 98"/>
                <a:gd name="T82" fmla="*/ 42843673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5765932 h 98"/>
                <a:gd name="T88" fmla="*/ 98287395 w 61"/>
                <a:gd name="T89" fmla="*/ 93246571 h 98"/>
                <a:gd name="T90" fmla="*/ 105847132 w 61"/>
                <a:gd name="T91" fmla="*/ 83165949 h 98"/>
                <a:gd name="T92" fmla="*/ 110887469 w 61"/>
                <a:gd name="T93" fmla="*/ 75604689 h 98"/>
                <a:gd name="T94" fmla="*/ 115927807 w 61"/>
                <a:gd name="T95" fmla="*/ 65524067 h 98"/>
                <a:gd name="T96" fmla="*/ 105847132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37801551 h 98"/>
                <a:gd name="T108" fmla="*/ 7561303 w 61"/>
                <a:gd name="T109" fmla="*/ 7561263 h 98"/>
                <a:gd name="T110" fmla="*/ 25201693 w 61"/>
                <a:gd name="T111" fmla="*/ 2520950 h 98"/>
                <a:gd name="T112" fmla="*/ 42843673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7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5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8" y="29"/>
                  </a:lnTo>
                  <a:lnTo>
                    <a:pt x="56" y="33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6" y="44"/>
                  </a:lnTo>
                  <a:lnTo>
                    <a:pt x="41" y="46"/>
                  </a:lnTo>
                  <a:lnTo>
                    <a:pt x="47" y="47"/>
                  </a:lnTo>
                  <a:lnTo>
                    <a:pt x="52" y="50"/>
                  </a:lnTo>
                  <a:lnTo>
                    <a:pt x="55" y="53"/>
                  </a:lnTo>
                  <a:lnTo>
                    <a:pt x="58" y="58"/>
                  </a:lnTo>
                  <a:lnTo>
                    <a:pt x="61" y="70"/>
                  </a:lnTo>
                  <a:lnTo>
                    <a:pt x="59" y="76"/>
                  </a:lnTo>
                  <a:lnTo>
                    <a:pt x="58" y="81"/>
                  </a:lnTo>
                  <a:lnTo>
                    <a:pt x="52" y="90"/>
                  </a:lnTo>
                  <a:lnTo>
                    <a:pt x="47" y="93"/>
                  </a:lnTo>
                  <a:lnTo>
                    <a:pt x="41" y="96"/>
                  </a:lnTo>
                  <a:lnTo>
                    <a:pt x="35" y="98"/>
                  </a:lnTo>
                  <a:lnTo>
                    <a:pt x="20" y="98"/>
                  </a:lnTo>
                  <a:lnTo>
                    <a:pt x="7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7" y="84"/>
                  </a:lnTo>
                  <a:lnTo>
                    <a:pt x="20" y="87"/>
                  </a:lnTo>
                  <a:lnTo>
                    <a:pt x="32" y="87"/>
                  </a:lnTo>
                  <a:lnTo>
                    <a:pt x="38" y="85"/>
                  </a:lnTo>
                  <a:lnTo>
                    <a:pt x="42" y="82"/>
                  </a:lnTo>
                  <a:lnTo>
                    <a:pt x="46" y="79"/>
                  </a:lnTo>
                  <a:lnTo>
                    <a:pt x="47" y="75"/>
                  </a:lnTo>
                  <a:lnTo>
                    <a:pt x="47" y="64"/>
                  </a:lnTo>
                  <a:lnTo>
                    <a:pt x="46" y="59"/>
                  </a:lnTo>
                  <a:lnTo>
                    <a:pt x="42" y="55"/>
                  </a:lnTo>
                  <a:lnTo>
                    <a:pt x="38" y="53"/>
                  </a:lnTo>
                  <a:lnTo>
                    <a:pt x="32" y="50"/>
                  </a:lnTo>
                  <a:lnTo>
                    <a:pt x="17" y="50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6" y="38"/>
                  </a:lnTo>
                  <a:lnTo>
                    <a:pt x="39" y="37"/>
                  </a:lnTo>
                  <a:lnTo>
                    <a:pt x="42" y="33"/>
                  </a:lnTo>
                  <a:lnTo>
                    <a:pt x="44" y="30"/>
                  </a:lnTo>
                  <a:lnTo>
                    <a:pt x="46" y="26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83" name="Freeform 45"/>
            <p:cNvSpPr>
              <a:spLocks/>
            </p:cNvSpPr>
            <p:nvPr/>
          </p:nvSpPr>
          <p:spPr bwMode="auto">
            <a:xfrm>
              <a:off x="5546725" y="4784725"/>
              <a:ext cx="95250" cy="155575"/>
            </a:xfrm>
            <a:custGeom>
              <a:avLst/>
              <a:gdLst>
                <a:gd name="T0" fmla="*/ 42843452 w 60"/>
                <a:gd name="T1" fmla="*/ 0 h 98"/>
                <a:gd name="T2" fmla="*/ 88206265 w 60"/>
                <a:gd name="T3" fmla="*/ 0 h 98"/>
                <a:gd name="T4" fmla="*/ 108367535 w 60"/>
                <a:gd name="T5" fmla="*/ 7561263 h 98"/>
                <a:gd name="T6" fmla="*/ 123488468 w 60"/>
                <a:gd name="T7" fmla="*/ 15120939 h 98"/>
                <a:gd name="T8" fmla="*/ 133569091 w 60"/>
                <a:gd name="T9" fmla="*/ 27722516 h 98"/>
                <a:gd name="T10" fmla="*/ 141128764 w 60"/>
                <a:gd name="T11" fmla="*/ 42843449 h 98"/>
                <a:gd name="T12" fmla="*/ 146169075 w 60"/>
                <a:gd name="T13" fmla="*/ 60483756 h 98"/>
                <a:gd name="T14" fmla="*/ 133569091 w 60"/>
                <a:gd name="T15" fmla="*/ 95765932 h 98"/>
                <a:gd name="T16" fmla="*/ 126007830 w 60"/>
                <a:gd name="T17" fmla="*/ 103327193 h 98"/>
                <a:gd name="T18" fmla="*/ 115927208 w 60"/>
                <a:gd name="T19" fmla="*/ 110886890 h 98"/>
                <a:gd name="T20" fmla="*/ 100806249 w 60"/>
                <a:gd name="T21" fmla="*/ 115927201 h 98"/>
                <a:gd name="T22" fmla="*/ 115927208 w 60"/>
                <a:gd name="T23" fmla="*/ 118448150 h 98"/>
                <a:gd name="T24" fmla="*/ 138609402 w 60"/>
                <a:gd name="T25" fmla="*/ 133567496 h 98"/>
                <a:gd name="T26" fmla="*/ 146169075 w 60"/>
                <a:gd name="T27" fmla="*/ 146169067 h 98"/>
                <a:gd name="T28" fmla="*/ 151209386 w 60"/>
                <a:gd name="T29" fmla="*/ 161289999 h 98"/>
                <a:gd name="T30" fmla="*/ 151209386 w 60"/>
                <a:gd name="T31" fmla="*/ 191531865 h 98"/>
                <a:gd name="T32" fmla="*/ 146169075 w 60"/>
                <a:gd name="T33" fmla="*/ 204133436 h 98"/>
                <a:gd name="T34" fmla="*/ 138609402 w 60"/>
                <a:gd name="T35" fmla="*/ 214214108 h 98"/>
                <a:gd name="T36" fmla="*/ 126007830 w 60"/>
                <a:gd name="T37" fmla="*/ 226814091 h 98"/>
                <a:gd name="T38" fmla="*/ 100806249 w 60"/>
                <a:gd name="T39" fmla="*/ 241935024 h 98"/>
                <a:gd name="T40" fmla="*/ 65524071 w 60"/>
                <a:gd name="T41" fmla="*/ 246975335 h 98"/>
                <a:gd name="T42" fmla="*/ 50403125 w 60"/>
                <a:gd name="T43" fmla="*/ 246975335 h 98"/>
                <a:gd name="T44" fmla="*/ 35282191 w 60"/>
                <a:gd name="T45" fmla="*/ 241935024 h 98"/>
                <a:gd name="T46" fmla="*/ 15120940 w 60"/>
                <a:gd name="T47" fmla="*/ 239415662 h 98"/>
                <a:gd name="T48" fmla="*/ 0 w 60"/>
                <a:gd name="T49" fmla="*/ 234375351 h 98"/>
                <a:gd name="T50" fmla="*/ 0 w 60"/>
                <a:gd name="T51" fmla="*/ 204133436 h 98"/>
                <a:gd name="T52" fmla="*/ 15120940 w 60"/>
                <a:gd name="T53" fmla="*/ 211693158 h 98"/>
                <a:gd name="T54" fmla="*/ 45362813 w 60"/>
                <a:gd name="T55" fmla="*/ 219254418 h 98"/>
                <a:gd name="T56" fmla="*/ 80645004 w 60"/>
                <a:gd name="T57" fmla="*/ 219254418 h 98"/>
                <a:gd name="T58" fmla="*/ 93246576 w 60"/>
                <a:gd name="T59" fmla="*/ 214214108 h 98"/>
                <a:gd name="T60" fmla="*/ 103327199 w 60"/>
                <a:gd name="T61" fmla="*/ 206652798 h 98"/>
                <a:gd name="T62" fmla="*/ 110886896 w 60"/>
                <a:gd name="T63" fmla="*/ 199093125 h 98"/>
                <a:gd name="T64" fmla="*/ 115927208 w 60"/>
                <a:gd name="T65" fmla="*/ 189012503 h 98"/>
                <a:gd name="T66" fmla="*/ 118448157 w 60"/>
                <a:gd name="T67" fmla="*/ 173891570 h 98"/>
                <a:gd name="T68" fmla="*/ 110886896 w 60"/>
                <a:gd name="T69" fmla="*/ 148688428 h 98"/>
                <a:gd name="T70" fmla="*/ 103327199 w 60"/>
                <a:gd name="T71" fmla="*/ 138607806 h 98"/>
                <a:gd name="T72" fmla="*/ 93246576 w 60"/>
                <a:gd name="T73" fmla="*/ 133567496 h 98"/>
                <a:gd name="T74" fmla="*/ 80645004 w 60"/>
                <a:gd name="T75" fmla="*/ 126007823 h 98"/>
                <a:gd name="T76" fmla="*/ 42843452 w 60"/>
                <a:gd name="T77" fmla="*/ 126007823 h 98"/>
                <a:gd name="T78" fmla="*/ 42843452 w 60"/>
                <a:gd name="T79" fmla="*/ 100806243 h 98"/>
                <a:gd name="T80" fmla="*/ 80645004 w 60"/>
                <a:gd name="T81" fmla="*/ 100806243 h 98"/>
                <a:gd name="T82" fmla="*/ 93246576 w 60"/>
                <a:gd name="T83" fmla="*/ 95765932 h 98"/>
                <a:gd name="T84" fmla="*/ 100806249 w 60"/>
                <a:gd name="T85" fmla="*/ 93246571 h 98"/>
                <a:gd name="T86" fmla="*/ 108367535 w 60"/>
                <a:gd name="T87" fmla="*/ 83165949 h 98"/>
                <a:gd name="T88" fmla="*/ 110886896 w 60"/>
                <a:gd name="T89" fmla="*/ 75604689 h 98"/>
                <a:gd name="T90" fmla="*/ 110886896 w 60"/>
                <a:gd name="T91" fmla="*/ 52924083 h 98"/>
                <a:gd name="T92" fmla="*/ 108367535 w 60"/>
                <a:gd name="T93" fmla="*/ 42843449 h 98"/>
                <a:gd name="T94" fmla="*/ 100806249 w 60"/>
                <a:gd name="T95" fmla="*/ 35282189 h 98"/>
                <a:gd name="T96" fmla="*/ 93246576 w 60"/>
                <a:gd name="T97" fmla="*/ 30241878 h 98"/>
                <a:gd name="T98" fmla="*/ 80645004 w 60"/>
                <a:gd name="T99" fmla="*/ 27722516 h 98"/>
                <a:gd name="T100" fmla="*/ 37803140 w 60"/>
                <a:gd name="T101" fmla="*/ 27722516 h 98"/>
                <a:gd name="T102" fmla="*/ 22682200 w 60"/>
                <a:gd name="T103" fmla="*/ 35282189 h 98"/>
                <a:gd name="T104" fmla="*/ 7561264 w 60"/>
                <a:gd name="T105" fmla="*/ 37801551 h 98"/>
                <a:gd name="T106" fmla="*/ 7561264 w 60"/>
                <a:gd name="T107" fmla="*/ 7561263 h 98"/>
                <a:gd name="T108" fmla="*/ 22682200 w 60"/>
                <a:gd name="T109" fmla="*/ 2520950 h 98"/>
                <a:gd name="T110" fmla="*/ 42843452 w 60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0"/>
                <a:gd name="T169" fmla="*/ 0 h 98"/>
                <a:gd name="T170" fmla="*/ 60 w 60"/>
                <a:gd name="T171" fmla="*/ 98 h 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0" h="98">
                  <a:moveTo>
                    <a:pt x="17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6" y="44"/>
                  </a:lnTo>
                  <a:lnTo>
                    <a:pt x="40" y="46"/>
                  </a:lnTo>
                  <a:lnTo>
                    <a:pt x="46" y="47"/>
                  </a:lnTo>
                  <a:lnTo>
                    <a:pt x="55" y="53"/>
                  </a:lnTo>
                  <a:lnTo>
                    <a:pt x="58" y="58"/>
                  </a:lnTo>
                  <a:lnTo>
                    <a:pt x="60" y="64"/>
                  </a:lnTo>
                  <a:lnTo>
                    <a:pt x="60" y="76"/>
                  </a:lnTo>
                  <a:lnTo>
                    <a:pt x="58" y="81"/>
                  </a:lnTo>
                  <a:lnTo>
                    <a:pt x="55" y="85"/>
                  </a:lnTo>
                  <a:lnTo>
                    <a:pt x="50" y="90"/>
                  </a:lnTo>
                  <a:lnTo>
                    <a:pt x="40" y="96"/>
                  </a:lnTo>
                  <a:lnTo>
                    <a:pt x="26" y="98"/>
                  </a:lnTo>
                  <a:lnTo>
                    <a:pt x="20" y="98"/>
                  </a:lnTo>
                  <a:lnTo>
                    <a:pt x="14" y="96"/>
                  </a:lnTo>
                  <a:lnTo>
                    <a:pt x="6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18" y="87"/>
                  </a:lnTo>
                  <a:lnTo>
                    <a:pt x="32" y="87"/>
                  </a:lnTo>
                  <a:lnTo>
                    <a:pt x="37" y="85"/>
                  </a:lnTo>
                  <a:lnTo>
                    <a:pt x="41" y="82"/>
                  </a:lnTo>
                  <a:lnTo>
                    <a:pt x="44" y="79"/>
                  </a:lnTo>
                  <a:lnTo>
                    <a:pt x="46" y="75"/>
                  </a:lnTo>
                  <a:lnTo>
                    <a:pt x="47" y="69"/>
                  </a:lnTo>
                  <a:lnTo>
                    <a:pt x="44" y="59"/>
                  </a:lnTo>
                  <a:lnTo>
                    <a:pt x="41" y="55"/>
                  </a:lnTo>
                  <a:lnTo>
                    <a:pt x="37" y="53"/>
                  </a:lnTo>
                  <a:lnTo>
                    <a:pt x="32" y="50"/>
                  </a:lnTo>
                  <a:lnTo>
                    <a:pt x="17" y="50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7" y="38"/>
                  </a:lnTo>
                  <a:lnTo>
                    <a:pt x="40" y="37"/>
                  </a:lnTo>
                  <a:lnTo>
                    <a:pt x="43" y="33"/>
                  </a:lnTo>
                  <a:lnTo>
                    <a:pt x="44" y="30"/>
                  </a:lnTo>
                  <a:lnTo>
                    <a:pt x="44" y="21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9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84" name="Freeform 46"/>
            <p:cNvSpPr>
              <a:spLocks noEditPoints="1"/>
            </p:cNvSpPr>
            <p:nvPr/>
          </p:nvSpPr>
          <p:spPr bwMode="auto">
            <a:xfrm>
              <a:off x="5707063" y="4830763"/>
              <a:ext cx="23813" cy="106362"/>
            </a:xfrm>
            <a:custGeom>
              <a:avLst/>
              <a:gdLst>
                <a:gd name="T0" fmla="*/ 0 w 15"/>
                <a:gd name="T1" fmla="*/ 118445989 h 67"/>
                <a:gd name="T2" fmla="*/ 37803934 w 15"/>
                <a:gd name="T3" fmla="*/ 118445989 h 67"/>
                <a:gd name="T4" fmla="*/ 37803934 w 15"/>
                <a:gd name="T5" fmla="*/ 168848854 h 67"/>
                <a:gd name="T6" fmla="*/ 0 w 15"/>
                <a:gd name="T7" fmla="*/ 168848854 h 67"/>
                <a:gd name="T8" fmla="*/ 0 w 15"/>
                <a:gd name="T9" fmla="*/ 118445989 h 67"/>
                <a:gd name="T10" fmla="*/ 0 w 15"/>
                <a:gd name="T11" fmla="*/ 0 h 67"/>
                <a:gd name="T12" fmla="*/ 37803934 w 15"/>
                <a:gd name="T13" fmla="*/ 0 h 67"/>
                <a:gd name="T14" fmla="*/ 37803934 w 15"/>
                <a:gd name="T15" fmla="*/ 45362591 h 67"/>
                <a:gd name="T16" fmla="*/ 0 w 15"/>
                <a:gd name="T17" fmla="*/ 45362591 h 67"/>
                <a:gd name="T18" fmla="*/ 0 w 15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7"/>
                <a:gd name="T32" fmla="*/ 15 w 15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7">
                  <a:moveTo>
                    <a:pt x="0" y="47"/>
                  </a:moveTo>
                  <a:lnTo>
                    <a:pt x="15" y="47"/>
                  </a:lnTo>
                  <a:lnTo>
                    <a:pt x="15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85" name="Freeform 47"/>
            <p:cNvSpPr>
              <a:spLocks/>
            </p:cNvSpPr>
            <p:nvPr/>
          </p:nvSpPr>
          <p:spPr bwMode="auto">
            <a:xfrm>
              <a:off x="5795963" y="4784725"/>
              <a:ext cx="95250" cy="155575"/>
            </a:xfrm>
            <a:custGeom>
              <a:avLst/>
              <a:gdLst>
                <a:gd name="T0" fmla="*/ 42843452 w 60"/>
                <a:gd name="T1" fmla="*/ 0 h 98"/>
                <a:gd name="T2" fmla="*/ 88206265 w 60"/>
                <a:gd name="T3" fmla="*/ 0 h 98"/>
                <a:gd name="T4" fmla="*/ 108367535 w 60"/>
                <a:gd name="T5" fmla="*/ 7561263 h 98"/>
                <a:gd name="T6" fmla="*/ 123488468 w 60"/>
                <a:gd name="T7" fmla="*/ 15120939 h 98"/>
                <a:gd name="T8" fmla="*/ 133569091 w 60"/>
                <a:gd name="T9" fmla="*/ 27722516 h 98"/>
                <a:gd name="T10" fmla="*/ 141128764 w 60"/>
                <a:gd name="T11" fmla="*/ 42843449 h 98"/>
                <a:gd name="T12" fmla="*/ 146169075 w 60"/>
                <a:gd name="T13" fmla="*/ 60483756 h 98"/>
                <a:gd name="T14" fmla="*/ 133569091 w 60"/>
                <a:gd name="T15" fmla="*/ 95765932 h 98"/>
                <a:gd name="T16" fmla="*/ 126007830 w 60"/>
                <a:gd name="T17" fmla="*/ 103327193 h 98"/>
                <a:gd name="T18" fmla="*/ 115927208 w 60"/>
                <a:gd name="T19" fmla="*/ 110886890 h 98"/>
                <a:gd name="T20" fmla="*/ 100806249 w 60"/>
                <a:gd name="T21" fmla="*/ 115927201 h 98"/>
                <a:gd name="T22" fmla="*/ 115927208 w 60"/>
                <a:gd name="T23" fmla="*/ 118448150 h 98"/>
                <a:gd name="T24" fmla="*/ 138609402 w 60"/>
                <a:gd name="T25" fmla="*/ 133567496 h 98"/>
                <a:gd name="T26" fmla="*/ 146169075 w 60"/>
                <a:gd name="T27" fmla="*/ 146169067 h 98"/>
                <a:gd name="T28" fmla="*/ 151209386 w 60"/>
                <a:gd name="T29" fmla="*/ 161289999 h 98"/>
                <a:gd name="T30" fmla="*/ 151209386 w 60"/>
                <a:gd name="T31" fmla="*/ 191531865 h 98"/>
                <a:gd name="T32" fmla="*/ 146169075 w 60"/>
                <a:gd name="T33" fmla="*/ 204133436 h 98"/>
                <a:gd name="T34" fmla="*/ 138609402 w 60"/>
                <a:gd name="T35" fmla="*/ 214214108 h 98"/>
                <a:gd name="T36" fmla="*/ 126007830 w 60"/>
                <a:gd name="T37" fmla="*/ 226814091 h 98"/>
                <a:gd name="T38" fmla="*/ 100806249 w 60"/>
                <a:gd name="T39" fmla="*/ 241935024 h 98"/>
                <a:gd name="T40" fmla="*/ 65524071 w 60"/>
                <a:gd name="T41" fmla="*/ 246975335 h 98"/>
                <a:gd name="T42" fmla="*/ 50403125 w 60"/>
                <a:gd name="T43" fmla="*/ 246975335 h 98"/>
                <a:gd name="T44" fmla="*/ 35282191 w 60"/>
                <a:gd name="T45" fmla="*/ 241935024 h 98"/>
                <a:gd name="T46" fmla="*/ 15120940 w 60"/>
                <a:gd name="T47" fmla="*/ 239415662 h 98"/>
                <a:gd name="T48" fmla="*/ 0 w 60"/>
                <a:gd name="T49" fmla="*/ 234375351 h 98"/>
                <a:gd name="T50" fmla="*/ 0 w 60"/>
                <a:gd name="T51" fmla="*/ 204133436 h 98"/>
                <a:gd name="T52" fmla="*/ 15120940 w 60"/>
                <a:gd name="T53" fmla="*/ 211693158 h 98"/>
                <a:gd name="T54" fmla="*/ 45362813 w 60"/>
                <a:gd name="T55" fmla="*/ 219254418 h 98"/>
                <a:gd name="T56" fmla="*/ 80645004 w 60"/>
                <a:gd name="T57" fmla="*/ 219254418 h 98"/>
                <a:gd name="T58" fmla="*/ 93246576 w 60"/>
                <a:gd name="T59" fmla="*/ 214214108 h 98"/>
                <a:gd name="T60" fmla="*/ 103327199 w 60"/>
                <a:gd name="T61" fmla="*/ 206652798 h 98"/>
                <a:gd name="T62" fmla="*/ 110886896 w 60"/>
                <a:gd name="T63" fmla="*/ 199093125 h 98"/>
                <a:gd name="T64" fmla="*/ 115927208 w 60"/>
                <a:gd name="T65" fmla="*/ 189012503 h 98"/>
                <a:gd name="T66" fmla="*/ 118448157 w 60"/>
                <a:gd name="T67" fmla="*/ 173891570 h 98"/>
                <a:gd name="T68" fmla="*/ 110886896 w 60"/>
                <a:gd name="T69" fmla="*/ 148688428 h 98"/>
                <a:gd name="T70" fmla="*/ 103327199 w 60"/>
                <a:gd name="T71" fmla="*/ 138607806 h 98"/>
                <a:gd name="T72" fmla="*/ 93246576 w 60"/>
                <a:gd name="T73" fmla="*/ 133567496 h 98"/>
                <a:gd name="T74" fmla="*/ 80645004 w 60"/>
                <a:gd name="T75" fmla="*/ 126007823 h 98"/>
                <a:gd name="T76" fmla="*/ 42843452 w 60"/>
                <a:gd name="T77" fmla="*/ 126007823 h 98"/>
                <a:gd name="T78" fmla="*/ 42843452 w 60"/>
                <a:gd name="T79" fmla="*/ 100806243 h 98"/>
                <a:gd name="T80" fmla="*/ 80645004 w 60"/>
                <a:gd name="T81" fmla="*/ 100806243 h 98"/>
                <a:gd name="T82" fmla="*/ 93246576 w 60"/>
                <a:gd name="T83" fmla="*/ 95765932 h 98"/>
                <a:gd name="T84" fmla="*/ 100806249 w 60"/>
                <a:gd name="T85" fmla="*/ 93246571 h 98"/>
                <a:gd name="T86" fmla="*/ 108367535 w 60"/>
                <a:gd name="T87" fmla="*/ 83165949 h 98"/>
                <a:gd name="T88" fmla="*/ 110886896 w 60"/>
                <a:gd name="T89" fmla="*/ 75604689 h 98"/>
                <a:gd name="T90" fmla="*/ 110886896 w 60"/>
                <a:gd name="T91" fmla="*/ 52924083 h 98"/>
                <a:gd name="T92" fmla="*/ 108367535 w 60"/>
                <a:gd name="T93" fmla="*/ 42843449 h 98"/>
                <a:gd name="T94" fmla="*/ 100806249 w 60"/>
                <a:gd name="T95" fmla="*/ 35282189 h 98"/>
                <a:gd name="T96" fmla="*/ 93246576 w 60"/>
                <a:gd name="T97" fmla="*/ 30241878 h 98"/>
                <a:gd name="T98" fmla="*/ 80645004 w 60"/>
                <a:gd name="T99" fmla="*/ 27722516 h 98"/>
                <a:gd name="T100" fmla="*/ 37803140 w 60"/>
                <a:gd name="T101" fmla="*/ 27722516 h 98"/>
                <a:gd name="T102" fmla="*/ 22682200 w 60"/>
                <a:gd name="T103" fmla="*/ 35282189 h 98"/>
                <a:gd name="T104" fmla="*/ 7561264 w 60"/>
                <a:gd name="T105" fmla="*/ 37801551 h 98"/>
                <a:gd name="T106" fmla="*/ 7561264 w 60"/>
                <a:gd name="T107" fmla="*/ 7561263 h 98"/>
                <a:gd name="T108" fmla="*/ 22682200 w 60"/>
                <a:gd name="T109" fmla="*/ 2520950 h 98"/>
                <a:gd name="T110" fmla="*/ 42843452 w 60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0"/>
                <a:gd name="T169" fmla="*/ 0 h 98"/>
                <a:gd name="T170" fmla="*/ 60 w 60"/>
                <a:gd name="T171" fmla="*/ 98 h 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0" h="98">
                  <a:moveTo>
                    <a:pt x="17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6" y="44"/>
                  </a:lnTo>
                  <a:lnTo>
                    <a:pt x="40" y="46"/>
                  </a:lnTo>
                  <a:lnTo>
                    <a:pt x="46" y="47"/>
                  </a:lnTo>
                  <a:lnTo>
                    <a:pt x="55" y="53"/>
                  </a:lnTo>
                  <a:lnTo>
                    <a:pt x="58" y="58"/>
                  </a:lnTo>
                  <a:lnTo>
                    <a:pt x="60" y="64"/>
                  </a:lnTo>
                  <a:lnTo>
                    <a:pt x="60" y="76"/>
                  </a:lnTo>
                  <a:lnTo>
                    <a:pt x="58" y="81"/>
                  </a:lnTo>
                  <a:lnTo>
                    <a:pt x="55" y="85"/>
                  </a:lnTo>
                  <a:lnTo>
                    <a:pt x="50" y="90"/>
                  </a:lnTo>
                  <a:lnTo>
                    <a:pt x="40" y="96"/>
                  </a:lnTo>
                  <a:lnTo>
                    <a:pt x="26" y="98"/>
                  </a:lnTo>
                  <a:lnTo>
                    <a:pt x="20" y="98"/>
                  </a:lnTo>
                  <a:lnTo>
                    <a:pt x="14" y="96"/>
                  </a:lnTo>
                  <a:lnTo>
                    <a:pt x="6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18" y="87"/>
                  </a:lnTo>
                  <a:lnTo>
                    <a:pt x="32" y="87"/>
                  </a:lnTo>
                  <a:lnTo>
                    <a:pt x="37" y="85"/>
                  </a:lnTo>
                  <a:lnTo>
                    <a:pt x="41" y="82"/>
                  </a:lnTo>
                  <a:lnTo>
                    <a:pt x="44" y="79"/>
                  </a:lnTo>
                  <a:lnTo>
                    <a:pt x="46" y="75"/>
                  </a:lnTo>
                  <a:lnTo>
                    <a:pt x="47" y="69"/>
                  </a:lnTo>
                  <a:lnTo>
                    <a:pt x="44" y="59"/>
                  </a:lnTo>
                  <a:lnTo>
                    <a:pt x="41" y="55"/>
                  </a:lnTo>
                  <a:lnTo>
                    <a:pt x="37" y="53"/>
                  </a:lnTo>
                  <a:lnTo>
                    <a:pt x="32" y="50"/>
                  </a:lnTo>
                  <a:lnTo>
                    <a:pt x="17" y="50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7" y="38"/>
                  </a:lnTo>
                  <a:lnTo>
                    <a:pt x="40" y="37"/>
                  </a:lnTo>
                  <a:lnTo>
                    <a:pt x="43" y="33"/>
                  </a:lnTo>
                  <a:lnTo>
                    <a:pt x="44" y="30"/>
                  </a:lnTo>
                  <a:lnTo>
                    <a:pt x="44" y="21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9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86" name="Freeform 48"/>
            <p:cNvSpPr>
              <a:spLocks/>
            </p:cNvSpPr>
            <p:nvPr/>
          </p:nvSpPr>
          <p:spPr bwMode="auto">
            <a:xfrm>
              <a:off x="5919788" y="4784725"/>
              <a:ext cx="96838" cy="155575"/>
            </a:xfrm>
            <a:custGeom>
              <a:avLst/>
              <a:gdLst>
                <a:gd name="T0" fmla="*/ 42843673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5120939 h 98"/>
                <a:gd name="T8" fmla="*/ 138610118 w 61"/>
                <a:gd name="T9" fmla="*/ 27722516 h 98"/>
                <a:gd name="T10" fmla="*/ 141129493 w 61"/>
                <a:gd name="T11" fmla="*/ 42843449 h 98"/>
                <a:gd name="T12" fmla="*/ 146169830 w 61"/>
                <a:gd name="T13" fmla="*/ 60483756 h 98"/>
                <a:gd name="T14" fmla="*/ 146169830 w 61"/>
                <a:gd name="T15" fmla="*/ 73083740 h 98"/>
                <a:gd name="T16" fmla="*/ 141129493 w 61"/>
                <a:gd name="T17" fmla="*/ 83165949 h 98"/>
                <a:gd name="T18" fmla="*/ 133569781 w 61"/>
                <a:gd name="T19" fmla="*/ 95765932 h 98"/>
                <a:gd name="T20" fmla="*/ 126008481 w 61"/>
                <a:gd name="T21" fmla="*/ 103327193 h 98"/>
                <a:gd name="T22" fmla="*/ 115927807 w 61"/>
                <a:gd name="T23" fmla="*/ 110886890 h 98"/>
                <a:gd name="T24" fmla="*/ 103327732 w 61"/>
                <a:gd name="T25" fmla="*/ 115927201 h 98"/>
                <a:gd name="T26" fmla="*/ 118448769 w 61"/>
                <a:gd name="T27" fmla="*/ 118448150 h 98"/>
                <a:gd name="T28" fmla="*/ 131048818 w 61"/>
                <a:gd name="T29" fmla="*/ 126007823 h 98"/>
                <a:gd name="T30" fmla="*/ 138610118 w 61"/>
                <a:gd name="T31" fmla="*/ 133567496 h 98"/>
                <a:gd name="T32" fmla="*/ 146169830 w 61"/>
                <a:gd name="T33" fmla="*/ 146169067 h 98"/>
                <a:gd name="T34" fmla="*/ 153731130 w 61"/>
                <a:gd name="T35" fmla="*/ 176410932 h 98"/>
                <a:gd name="T36" fmla="*/ 148690793 w 61"/>
                <a:gd name="T37" fmla="*/ 191531865 h 98"/>
                <a:gd name="T38" fmla="*/ 146169830 w 61"/>
                <a:gd name="T39" fmla="*/ 204133436 h 98"/>
                <a:gd name="T40" fmla="*/ 131048818 w 61"/>
                <a:gd name="T41" fmla="*/ 226814091 h 98"/>
                <a:gd name="T42" fmla="*/ 118448769 w 61"/>
                <a:gd name="T43" fmla="*/ 234375351 h 98"/>
                <a:gd name="T44" fmla="*/ 103327732 w 61"/>
                <a:gd name="T45" fmla="*/ 241935024 h 98"/>
                <a:gd name="T46" fmla="*/ 88206721 w 61"/>
                <a:gd name="T47" fmla="*/ 246975335 h 98"/>
                <a:gd name="T48" fmla="*/ 50403385 w 61"/>
                <a:gd name="T49" fmla="*/ 246975335 h 98"/>
                <a:gd name="T50" fmla="*/ 17641980 w 61"/>
                <a:gd name="T51" fmla="*/ 239415662 h 98"/>
                <a:gd name="T52" fmla="*/ 0 w 61"/>
                <a:gd name="T53" fmla="*/ 234375351 h 98"/>
                <a:gd name="T54" fmla="*/ 0 w 61"/>
                <a:gd name="T55" fmla="*/ 204133436 h 98"/>
                <a:gd name="T56" fmla="*/ 17641980 w 61"/>
                <a:gd name="T57" fmla="*/ 211693158 h 98"/>
                <a:gd name="T58" fmla="*/ 50403385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4214108 h 98"/>
                <a:gd name="T64" fmla="*/ 108368095 w 61"/>
                <a:gd name="T65" fmla="*/ 206652798 h 98"/>
                <a:gd name="T66" fmla="*/ 115927807 w 61"/>
                <a:gd name="T67" fmla="*/ 199093125 h 98"/>
                <a:gd name="T68" fmla="*/ 118448769 w 61"/>
                <a:gd name="T69" fmla="*/ 189012503 h 98"/>
                <a:gd name="T70" fmla="*/ 118448769 w 61"/>
                <a:gd name="T71" fmla="*/ 161289999 h 98"/>
                <a:gd name="T72" fmla="*/ 115927807 w 61"/>
                <a:gd name="T73" fmla="*/ 148688428 h 98"/>
                <a:gd name="T74" fmla="*/ 108368095 w 61"/>
                <a:gd name="T75" fmla="*/ 138607806 h 98"/>
                <a:gd name="T76" fmla="*/ 95766433 w 61"/>
                <a:gd name="T77" fmla="*/ 133567496 h 98"/>
                <a:gd name="T78" fmla="*/ 80645421 w 61"/>
                <a:gd name="T79" fmla="*/ 126007823 h 98"/>
                <a:gd name="T80" fmla="*/ 42843673 w 61"/>
                <a:gd name="T81" fmla="*/ 126007823 h 98"/>
                <a:gd name="T82" fmla="*/ 42843673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5765932 h 98"/>
                <a:gd name="T88" fmla="*/ 98287395 w 61"/>
                <a:gd name="T89" fmla="*/ 93246571 h 98"/>
                <a:gd name="T90" fmla="*/ 108368095 w 61"/>
                <a:gd name="T91" fmla="*/ 83165949 h 98"/>
                <a:gd name="T92" fmla="*/ 110887469 w 61"/>
                <a:gd name="T93" fmla="*/ 75604689 h 98"/>
                <a:gd name="T94" fmla="*/ 115927807 w 61"/>
                <a:gd name="T95" fmla="*/ 65524067 h 98"/>
                <a:gd name="T96" fmla="*/ 108368095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37801551 h 98"/>
                <a:gd name="T108" fmla="*/ 7561303 w 61"/>
                <a:gd name="T109" fmla="*/ 7561263 h 98"/>
                <a:gd name="T110" fmla="*/ 27722661 w 61"/>
                <a:gd name="T111" fmla="*/ 2520950 h 98"/>
                <a:gd name="T112" fmla="*/ 42843673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7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5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8" y="29"/>
                  </a:lnTo>
                  <a:lnTo>
                    <a:pt x="56" y="33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6" y="44"/>
                  </a:lnTo>
                  <a:lnTo>
                    <a:pt x="41" y="46"/>
                  </a:lnTo>
                  <a:lnTo>
                    <a:pt x="47" y="47"/>
                  </a:lnTo>
                  <a:lnTo>
                    <a:pt x="52" y="50"/>
                  </a:lnTo>
                  <a:lnTo>
                    <a:pt x="55" y="53"/>
                  </a:lnTo>
                  <a:lnTo>
                    <a:pt x="58" y="58"/>
                  </a:lnTo>
                  <a:lnTo>
                    <a:pt x="61" y="70"/>
                  </a:lnTo>
                  <a:lnTo>
                    <a:pt x="59" y="76"/>
                  </a:lnTo>
                  <a:lnTo>
                    <a:pt x="58" y="81"/>
                  </a:lnTo>
                  <a:lnTo>
                    <a:pt x="52" y="90"/>
                  </a:lnTo>
                  <a:lnTo>
                    <a:pt x="47" y="93"/>
                  </a:lnTo>
                  <a:lnTo>
                    <a:pt x="41" y="96"/>
                  </a:lnTo>
                  <a:lnTo>
                    <a:pt x="35" y="98"/>
                  </a:lnTo>
                  <a:lnTo>
                    <a:pt x="20" y="98"/>
                  </a:lnTo>
                  <a:lnTo>
                    <a:pt x="7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7" y="84"/>
                  </a:lnTo>
                  <a:lnTo>
                    <a:pt x="20" y="87"/>
                  </a:lnTo>
                  <a:lnTo>
                    <a:pt x="32" y="87"/>
                  </a:lnTo>
                  <a:lnTo>
                    <a:pt x="38" y="85"/>
                  </a:lnTo>
                  <a:lnTo>
                    <a:pt x="43" y="82"/>
                  </a:lnTo>
                  <a:lnTo>
                    <a:pt x="46" y="79"/>
                  </a:lnTo>
                  <a:lnTo>
                    <a:pt x="47" y="75"/>
                  </a:lnTo>
                  <a:lnTo>
                    <a:pt x="47" y="64"/>
                  </a:lnTo>
                  <a:lnTo>
                    <a:pt x="46" y="59"/>
                  </a:lnTo>
                  <a:lnTo>
                    <a:pt x="43" y="55"/>
                  </a:lnTo>
                  <a:lnTo>
                    <a:pt x="38" y="53"/>
                  </a:lnTo>
                  <a:lnTo>
                    <a:pt x="32" y="50"/>
                  </a:lnTo>
                  <a:lnTo>
                    <a:pt x="17" y="50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6" y="38"/>
                  </a:lnTo>
                  <a:lnTo>
                    <a:pt x="39" y="37"/>
                  </a:lnTo>
                  <a:lnTo>
                    <a:pt x="43" y="33"/>
                  </a:lnTo>
                  <a:lnTo>
                    <a:pt x="44" y="30"/>
                  </a:lnTo>
                  <a:lnTo>
                    <a:pt x="46" y="26"/>
                  </a:lnTo>
                  <a:lnTo>
                    <a:pt x="43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87" name="Rectangle 49"/>
            <p:cNvSpPr>
              <a:spLocks noChangeArrowheads="1"/>
            </p:cNvSpPr>
            <p:nvPr/>
          </p:nvSpPr>
          <p:spPr bwMode="auto">
            <a:xfrm>
              <a:off x="6719888" y="3132138"/>
              <a:ext cx="2166938" cy="2444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88" name="Line 50"/>
            <p:cNvSpPr>
              <a:spLocks noChangeShapeType="1"/>
            </p:cNvSpPr>
            <p:nvPr/>
          </p:nvSpPr>
          <p:spPr bwMode="auto">
            <a:xfrm flipH="1">
              <a:off x="6719888" y="3376613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9" name="Line 51"/>
            <p:cNvSpPr>
              <a:spLocks noChangeShapeType="1"/>
            </p:cNvSpPr>
            <p:nvPr/>
          </p:nvSpPr>
          <p:spPr bwMode="auto">
            <a:xfrm flipV="1">
              <a:off x="6719888" y="3132138"/>
              <a:ext cx="1588" cy="244475"/>
            </a:xfrm>
            <a:prstGeom prst="line">
              <a:avLst/>
            </a:prstGeom>
            <a:noFill/>
            <a:ln w="4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0" name="Line 52"/>
            <p:cNvSpPr>
              <a:spLocks noChangeShapeType="1"/>
            </p:cNvSpPr>
            <p:nvPr/>
          </p:nvSpPr>
          <p:spPr bwMode="auto">
            <a:xfrm>
              <a:off x="6719888" y="3132138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1" name="Line 53"/>
            <p:cNvSpPr>
              <a:spLocks noChangeShapeType="1"/>
            </p:cNvSpPr>
            <p:nvPr/>
          </p:nvSpPr>
          <p:spPr bwMode="auto">
            <a:xfrm>
              <a:off x="8886825" y="3132138"/>
              <a:ext cx="1588" cy="24447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2" name="Freeform 54"/>
            <p:cNvSpPr>
              <a:spLocks noEditPoints="1"/>
            </p:cNvSpPr>
            <p:nvPr/>
          </p:nvSpPr>
          <p:spPr bwMode="auto">
            <a:xfrm>
              <a:off x="6754813" y="3175000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6652798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2682199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0241878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6410932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6410932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0241878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93" name="Freeform 55"/>
            <p:cNvSpPr>
              <a:spLocks/>
            </p:cNvSpPr>
            <p:nvPr/>
          </p:nvSpPr>
          <p:spPr bwMode="auto">
            <a:xfrm>
              <a:off x="6880225" y="3175000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8609401 w 58"/>
                <a:gd name="T9" fmla="*/ 37801550 h 96"/>
                <a:gd name="T10" fmla="*/ 143649712 w 58"/>
                <a:gd name="T11" fmla="*/ 50403121 h 96"/>
                <a:gd name="T12" fmla="*/ 143649712 w 58"/>
                <a:gd name="T13" fmla="*/ 80644999 h 96"/>
                <a:gd name="T14" fmla="*/ 133569089 w 58"/>
                <a:gd name="T15" fmla="*/ 95765932 h 96"/>
                <a:gd name="T16" fmla="*/ 131048140 w 58"/>
                <a:gd name="T17" fmla="*/ 108367528 h 96"/>
                <a:gd name="T18" fmla="*/ 123488467 w 58"/>
                <a:gd name="T19" fmla="*/ 118448149 h 96"/>
                <a:gd name="T20" fmla="*/ 110886895 w 58"/>
                <a:gd name="T21" fmla="*/ 131048133 h 96"/>
                <a:gd name="T22" fmla="*/ 108367534 w 58"/>
                <a:gd name="T23" fmla="*/ 138607806 h 96"/>
                <a:gd name="T24" fmla="*/ 95765937 w 58"/>
                <a:gd name="T25" fmla="*/ 151209377 h 96"/>
                <a:gd name="T26" fmla="*/ 88206264 w 58"/>
                <a:gd name="T27" fmla="*/ 161289998 h 96"/>
                <a:gd name="T28" fmla="*/ 78124054 w 58"/>
                <a:gd name="T29" fmla="*/ 168851258 h 96"/>
                <a:gd name="T30" fmla="*/ 65524070 w 58"/>
                <a:gd name="T31" fmla="*/ 183972191 h 96"/>
                <a:gd name="T32" fmla="*/ 50403124 w 58"/>
                <a:gd name="T33" fmla="*/ 196572175 h 96"/>
                <a:gd name="T34" fmla="*/ 35282191 w 58"/>
                <a:gd name="T35" fmla="*/ 216733468 h 96"/>
                <a:gd name="T36" fmla="*/ 146169074 w 58"/>
                <a:gd name="T37" fmla="*/ 216733468 h 96"/>
                <a:gd name="T38" fmla="*/ 146169074 w 58"/>
                <a:gd name="T39" fmla="*/ 241935022 h 96"/>
                <a:gd name="T40" fmla="*/ 0 w 58"/>
                <a:gd name="T41" fmla="*/ 241935022 h 96"/>
                <a:gd name="T42" fmla="*/ 0 w 58"/>
                <a:gd name="T43" fmla="*/ 216733468 h 96"/>
                <a:gd name="T44" fmla="*/ 27722518 w 58"/>
                <a:gd name="T45" fmla="*/ 183972191 h 96"/>
                <a:gd name="T46" fmla="*/ 65524070 w 58"/>
                <a:gd name="T47" fmla="*/ 146169066 h 96"/>
                <a:gd name="T48" fmla="*/ 78124054 w 58"/>
                <a:gd name="T49" fmla="*/ 131048133 h 96"/>
                <a:gd name="T50" fmla="*/ 85685315 w 58"/>
                <a:gd name="T51" fmla="*/ 123486873 h 96"/>
                <a:gd name="T52" fmla="*/ 100806248 w 58"/>
                <a:gd name="T53" fmla="*/ 100806243 h 96"/>
                <a:gd name="T54" fmla="*/ 103327198 w 58"/>
                <a:gd name="T55" fmla="*/ 93246570 h 96"/>
                <a:gd name="T56" fmla="*/ 110886895 w 58"/>
                <a:gd name="T57" fmla="*/ 70564377 h 96"/>
                <a:gd name="T58" fmla="*/ 103327198 w 58"/>
                <a:gd name="T59" fmla="*/ 45362810 h 96"/>
                <a:gd name="T60" fmla="*/ 100806248 w 58"/>
                <a:gd name="T61" fmla="*/ 37801550 h 96"/>
                <a:gd name="T62" fmla="*/ 88206264 w 58"/>
                <a:gd name="T63" fmla="*/ 30241878 h 96"/>
                <a:gd name="T64" fmla="*/ 78124054 w 58"/>
                <a:gd name="T65" fmla="*/ 27722516 h 96"/>
                <a:gd name="T66" fmla="*/ 50403124 w 58"/>
                <a:gd name="T67" fmla="*/ 27722516 h 96"/>
                <a:gd name="T68" fmla="*/ 35282191 w 58"/>
                <a:gd name="T69" fmla="*/ 30241878 h 96"/>
                <a:gd name="T70" fmla="*/ 20161251 w 58"/>
                <a:gd name="T71" fmla="*/ 37801550 h 96"/>
                <a:gd name="T72" fmla="*/ 0 w 58"/>
                <a:gd name="T73" fmla="*/ 45362810 h 96"/>
                <a:gd name="T74" fmla="*/ 0 w 58"/>
                <a:gd name="T75" fmla="*/ 15120939 h 96"/>
                <a:gd name="T76" fmla="*/ 20161251 w 58"/>
                <a:gd name="T77" fmla="*/ 7561263 h 96"/>
                <a:gd name="T78" fmla="*/ 50403124 w 58"/>
                <a:gd name="T79" fmla="*/ 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6"/>
                <a:gd name="T122" fmla="*/ 58 w 58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5"/>
                  </a:lnTo>
                  <a:lnTo>
                    <a:pt x="57" y="20"/>
                  </a:lnTo>
                  <a:lnTo>
                    <a:pt x="57" y="32"/>
                  </a:lnTo>
                  <a:lnTo>
                    <a:pt x="53" y="38"/>
                  </a:lnTo>
                  <a:lnTo>
                    <a:pt x="52" y="43"/>
                  </a:lnTo>
                  <a:lnTo>
                    <a:pt x="49" y="47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60"/>
                  </a:lnTo>
                  <a:lnTo>
                    <a:pt x="35" y="64"/>
                  </a:lnTo>
                  <a:lnTo>
                    <a:pt x="31" y="67"/>
                  </a:lnTo>
                  <a:lnTo>
                    <a:pt x="26" y="73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58" y="86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6"/>
                  </a:lnTo>
                  <a:lnTo>
                    <a:pt x="11" y="73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4" y="28"/>
                  </a:lnTo>
                  <a:lnTo>
                    <a:pt x="41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4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94" name="Freeform 56"/>
            <p:cNvSpPr>
              <a:spLocks noEditPoints="1"/>
            </p:cNvSpPr>
            <p:nvPr/>
          </p:nvSpPr>
          <p:spPr bwMode="auto">
            <a:xfrm>
              <a:off x="7037388" y="3221038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95" name="Freeform 57"/>
            <p:cNvSpPr>
              <a:spLocks/>
            </p:cNvSpPr>
            <p:nvPr/>
          </p:nvSpPr>
          <p:spPr bwMode="auto">
            <a:xfrm>
              <a:off x="7127875" y="3175000"/>
              <a:ext cx="96838" cy="155575"/>
            </a:xfrm>
            <a:custGeom>
              <a:avLst/>
              <a:gdLst>
                <a:gd name="T0" fmla="*/ 40322711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5120939 h 98"/>
                <a:gd name="T8" fmla="*/ 136089156 w 61"/>
                <a:gd name="T9" fmla="*/ 27722516 h 98"/>
                <a:gd name="T10" fmla="*/ 141129493 w 61"/>
                <a:gd name="T11" fmla="*/ 42843449 h 98"/>
                <a:gd name="T12" fmla="*/ 146169830 w 61"/>
                <a:gd name="T13" fmla="*/ 60483756 h 98"/>
                <a:gd name="T14" fmla="*/ 146169830 w 61"/>
                <a:gd name="T15" fmla="*/ 73083740 h 98"/>
                <a:gd name="T16" fmla="*/ 141129493 w 61"/>
                <a:gd name="T17" fmla="*/ 85685311 h 98"/>
                <a:gd name="T18" fmla="*/ 133569781 w 61"/>
                <a:gd name="T19" fmla="*/ 95765932 h 98"/>
                <a:gd name="T20" fmla="*/ 126008481 w 61"/>
                <a:gd name="T21" fmla="*/ 103327193 h 98"/>
                <a:gd name="T22" fmla="*/ 113408432 w 61"/>
                <a:gd name="T23" fmla="*/ 110886890 h 98"/>
                <a:gd name="T24" fmla="*/ 103327732 w 61"/>
                <a:gd name="T25" fmla="*/ 115927201 h 98"/>
                <a:gd name="T26" fmla="*/ 118448769 w 61"/>
                <a:gd name="T27" fmla="*/ 118448150 h 98"/>
                <a:gd name="T28" fmla="*/ 128529444 w 61"/>
                <a:gd name="T29" fmla="*/ 126007823 h 98"/>
                <a:gd name="T30" fmla="*/ 136089156 w 61"/>
                <a:gd name="T31" fmla="*/ 133567496 h 98"/>
                <a:gd name="T32" fmla="*/ 146169830 w 61"/>
                <a:gd name="T33" fmla="*/ 146169067 h 98"/>
                <a:gd name="T34" fmla="*/ 153731130 w 61"/>
                <a:gd name="T35" fmla="*/ 176410932 h 98"/>
                <a:gd name="T36" fmla="*/ 148690793 w 61"/>
                <a:gd name="T37" fmla="*/ 191531865 h 98"/>
                <a:gd name="T38" fmla="*/ 146169830 w 61"/>
                <a:gd name="T39" fmla="*/ 204133436 h 98"/>
                <a:gd name="T40" fmla="*/ 128529444 w 61"/>
                <a:gd name="T41" fmla="*/ 226814091 h 98"/>
                <a:gd name="T42" fmla="*/ 118448769 w 61"/>
                <a:gd name="T43" fmla="*/ 234375351 h 98"/>
                <a:gd name="T44" fmla="*/ 103327732 w 61"/>
                <a:gd name="T45" fmla="*/ 241935024 h 98"/>
                <a:gd name="T46" fmla="*/ 88206721 w 61"/>
                <a:gd name="T47" fmla="*/ 246975335 h 98"/>
                <a:gd name="T48" fmla="*/ 47884010 w 61"/>
                <a:gd name="T49" fmla="*/ 246975335 h 98"/>
                <a:gd name="T50" fmla="*/ 17641980 w 61"/>
                <a:gd name="T51" fmla="*/ 239415662 h 98"/>
                <a:gd name="T52" fmla="*/ 0 w 61"/>
                <a:gd name="T53" fmla="*/ 234375351 h 98"/>
                <a:gd name="T54" fmla="*/ 0 w 61"/>
                <a:gd name="T55" fmla="*/ 204133436 h 98"/>
                <a:gd name="T56" fmla="*/ 17641980 w 61"/>
                <a:gd name="T57" fmla="*/ 211693158 h 98"/>
                <a:gd name="T58" fmla="*/ 47884010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6733469 h 98"/>
                <a:gd name="T64" fmla="*/ 105847132 w 61"/>
                <a:gd name="T65" fmla="*/ 206652798 h 98"/>
                <a:gd name="T66" fmla="*/ 113408432 w 61"/>
                <a:gd name="T67" fmla="*/ 199093125 h 98"/>
                <a:gd name="T68" fmla="*/ 118448769 w 61"/>
                <a:gd name="T69" fmla="*/ 189012503 h 98"/>
                <a:gd name="T70" fmla="*/ 118448769 w 61"/>
                <a:gd name="T71" fmla="*/ 161289999 h 98"/>
                <a:gd name="T72" fmla="*/ 113408432 w 61"/>
                <a:gd name="T73" fmla="*/ 151209378 h 98"/>
                <a:gd name="T74" fmla="*/ 105847132 w 61"/>
                <a:gd name="T75" fmla="*/ 138607806 h 98"/>
                <a:gd name="T76" fmla="*/ 95766433 w 61"/>
                <a:gd name="T77" fmla="*/ 133567496 h 98"/>
                <a:gd name="T78" fmla="*/ 80645421 w 61"/>
                <a:gd name="T79" fmla="*/ 126007823 h 98"/>
                <a:gd name="T80" fmla="*/ 40322711 w 61"/>
                <a:gd name="T81" fmla="*/ 126007823 h 98"/>
                <a:gd name="T82" fmla="*/ 40322711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5765932 h 98"/>
                <a:gd name="T88" fmla="*/ 98287395 w 61"/>
                <a:gd name="T89" fmla="*/ 93246571 h 98"/>
                <a:gd name="T90" fmla="*/ 105847132 w 61"/>
                <a:gd name="T91" fmla="*/ 85685311 h 98"/>
                <a:gd name="T92" fmla="*/ 110887469 w 61"/>
                <a:gd name="T93" fmla="*/ 78124050 h 98"/>
                <a:gd name="T94" fmla="*/ 113408432 w 61"/>
                <a:gd name="T95" fmla="*/ 65524067 h 98"/>
                <a:gd name="T96" fmla="*/ 105847132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37801551 h 98"/>
                <a:gd name="T108" fmla="*/ 7561303 w 61"/>
                <a:gd name="T109" fmla="*/ 7561263 h 98"/>
                <a:gd name="T110" fmla="*/ 25201693 w 61"/>
                <a:gd name="T111" fmla="*/ 5040312 h 98"/>
                <a:gd name="T112" fmla="*/ 40322711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6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4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8" y="29"/>
                  </a:lnTo>
                  <a:lnTo>
                    <a:pt x="56" y="34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5" y="44"/>
                  </a:lnTo>
                  <a:lnTo>
                    <a:pt x="41" y="46"/>
                  </a:lnTo>
                  <a:lnTo>
                    <a:pt x="47" y="47"/>
                  </a:lnTo>
                  <a:lnTo>
                    <a:pt x="51" y="50"/>
                  </a:lnTo>
                  <a:lnTo>
                    <a:pt x="54" y="53"/>
                  </a:lnTo>
                  <a:lnTo>
                    <a:pt x="58" y="58"/>
                  </a:lnTo>
                  <a:lnTo>
                    <a:pt x="61" y="70"/>
                  </a:lnTo>
                  <a:lnTo>
                    <a:pt x="59" y="76"/>
                  </a:lnTo>
                  <a:lnTo>
                    <a:pt x="58" y="81"/>
                  </a:lnTo>
                  <a:lnTo>
                    <a:pt x="51" y="90"/>
                  </a:lnTo>
                  <a:lnTo>
                    <a:pt x="47" y="93"/>
                  </a:lnTo>
                  <a:lnTo>
                    <a:pt x="41" y="96"/>
                  </a:lnTo>
                  <a:lnTo>
                    <a:pt x="35" y="98"/>
                  </a:lnTo>
                  <a:lnTo>
                    <a:pt x="19" y="98"/>
                  </a:lnTo>
                  <a:lnTo>
                    <a:pt x="7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7" y="84"/>
                  </a:lnTo>
                  <a:lnTo>
                    <a:pt x="19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2" y="82"/>
                  </a:lnTo>
                  <a:lnTo>
                    <a:pt x="45" y="79"/>
                  </a:lnTo>
                  <a:lnTo>
                    <a:pt x="47" y="75"/>
                  </a:lnTo>
                  <a:lnTo>
                    <a:pt x="47" y="64"/>
                  </a:lnTo>
                  <a:lnTo>
                    <a:pt x="45" y="60"/>
                  </a:lnTo>
                  <a:lnTo>
                    <a:pt x="42" y="55"/>
                  </a:lnTo>
                  <a:lnTo>
                    <a:pt x="38" y="53"/>
                  </a:lnTo>
                  <a:lnTo>
                    <a:pt x="32" y="50"/>
                  </a:lnTo>
                  <a:lnTo>
                    <a:pt x="16" y="5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6" y="38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1"/>
                  </a:lnTo>
                  <a:lnTo>
                    <a:pt x="45" y="26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96" name="Freeform 58"/>
            <p:cNvSpPr>
              <a:spLocks/>
            </p:cNvSpPr>
            <p:nvPr/>
          </p:nvSpPr>
          <p:spPr bwMode="auto">
            <a:xfrm>
              <a:off x="7253288" y="3175000"/>
              <a:ext cx="93663" cy="155575"/>
            </a:xfrm>
            <a:custGeom>
              <a:avLst/>
              <a:gdLst>
                <a:gd name="T0" fmla="*/ 42843680 w 59"/>
                <a:gd name="T1" fmla="*/ 0 h 98"/>
                <a:gd name="T2" fmla="*/ 88206735 w 59"/>
                <a:gd name="T3" fmla="*/ 0 h 98"/>
                <a:gd name="T4" fmla="*/ 108368113 w 59"/>
                <a:gd name="T5" fmla="*/ 7561263 h 98"/>
                <a:gd name="T6" fmla="*/ 123489127 w 59"/>
                <a:gd name="T7" fmla="*/ 15120939 h 98"/>
                <a:gd name="T8" fmla="*/ 133569803 w 59"/>
                <a:gd name="T9" fmla="*/ 27722516 h 98"/>
                <a:gd name="T10" fmla="*/ 141129517 w 59"/>
                <a:gd name="T11" fmla="*/ 42843449 h 98"/>
                <a:gd name="T12" fmla="*/ 146169855 w 59"/>
                <a:gd name="T13" fmla="*/ 60483756 h 98"/>
                <a:gd name="T14" fmla="*/ 133569803 w 59"/>
                <a:gd name="T15" fmla="*/ 95765932 h 98"/>
                <a:gd name="T16" fmla="*/ 126008502 w 59"/>
                <a:gd name="T17" fmla="*/ 103327193 h 98"/>
                <a:gd name="T18" fmla="*/ 115927826 w 59"/>
                <a:gd name="T19" fmla="*/ 110886890 h 98"/>
                <a:gd name="T20" fmla="*/ 100806787 w 59"/>
                <a:gd name="T21" fmla="*/ 115927201 h 98"/>
                <a:gd name="T22" fmla="*/ 115927826 w 59"/>
                <a:gd name="T23" fmla="*/ 118448150 h 98"/>
                <a:gd name="T24" fmla="*/ 138610141 w 59"/>
                <a:gd name="T25" fmla="*/ 133567496 h 98"/>
                <a:gd name="T26" fmla="*/ 146169855 w 59"/>
                <a:gd name="T27" fmla="*/ 146169067 h 98"/>
                <a:gd name="T28" fmla="*/ 148690817 w 59"/>
                <a:gd name="T29" fmla="*/ 161289999 h 98"/>
                <a:gd name="T30" fmla="*/ 148690817 w 59"/>
                <a:gd name="T31" fmla="*/ 191531865 h 98"/>
                <a:gd name="T32" fmla="*/ 146169855 w 59"/>
                <a:gd name="T33" fmla="*/ 204133436 h 98"/>
                <a:gd name="T34" fmla="*/ 138610141 w 59"/>
                <a:gd name="T35" fmla="*/ 216733469 h 98"/>
                <a:gd name="T36" fmla="*/ 126008502 w 59"/>
                <a:gd name="T37" fmla="*/ 226814091 h 98"/>
                <a:gd name="T38" fmla="*/ 100806787 w 59"/>
                <a:gd name="T39" fmla="*/ 241935024 h 98"/>
                <a:gd name="T40" fmla="*/ 65524420 w 59"/>
                <a:gd name="T41" fmla="*/ 246975335 h 98"/>
                <a:gd name="T42" fmla="*/ 50403393 w 59"/>
                <a:gd name="T43" fmla="*/ 246975335 h 98"/>
                <a:gd name="T44" fmla="*/ 35282379 w 59"/>
                <a:gd name="T45" fmla="*/ 241935024 h 98"/>
                <a:gd name="T46" fmla="*/ 15121021 w 59"/>
                <a:gd name="T47" fmla="*/ 239415662 h 98"/>
                <a:gd name="T48" fmla="*/ 0 w 59"/>
                <a:gd name="T49" fmla="*/ 234375351 h 98"/>
                <a:gd name="T50" fmla="*/ 0 w 59"/>
                <a:gd name="T51" fmla="*/ 204133436 h 98"/>
                <a:gd name="T52" fmla="*/ 15121021 w 59"/>
                <a:gd name="T53" fmla="*/ 211693158 h 98"/>
                <a:gd name="T54" fmla="*/ 45363055 w 59"/>
                <a:gd name="T55" fmla="*/ 219254418 h 98"/>
                <a:gd name="T56" fmla="*/ 80645434 w 59"/>
                <a:gd name="T57" fmla="*/ 219254418 h 98"/>
                <a:gd name="T58" fmla="*/ 90726111 w 59"/>
                <a:gd name="T59" fmla="*/ 216733469 h 98"/>
                <a:gd name="T60" fmla="*/ 103327750 w 59"/>
                <a:gd name="T61" fmla="*/ 206652798 h 98"/>
                <a:gd name="T62" fmla="*/ 110887488 w 59"/>
                <a:gd name="T63" fmla="*/ 199093125 h 98"/>
                <a:gd name="T64" fmla="*/ 115927826 w 59"/>
                <a:gd name="T65" fmla="*/ 189012503 h 98"/>
                <a:gd name="T66" fmla="*/ 118448789 w 59"/>
                <a:gd name="T67" fmla="*/ 173891570 h 98"/>
                <a:gd name="T68" fmla="*/ 110887488 w 59"/>
                <a:gd name="T69" fmla="*/ 151209378 h 98"/>
                <a:gd name="T70" fmla="*/ 103327750 w 59"/>
                <a:gd name="T71" fmla="*/ 138607806 h 98"/>
                <a:gd name="T72" fmla="*/ 90726111 w 59"/>
                <a:gd name="T73" fmla="*/ 133567496 h 98"/>
                <a:gd name="T74" fmla="*/ 80645434 w 59"/>
                <a:gd name="T75" fmla="*/ 126007823 h 98"/>
                <a:gd name="T76" fmla="*/ 42843680 w 59"/>
                <a:gd name="T77" fmla="*/ 126007823 h 98"/>
                <a:gd name="T78" fmla="*/ 42843680 w 59"/>
                <a:gd name="T79" fmla="*/ 100806243 h 98"/>
                <a:gd name="T80" fmla="*/ 80645434 w 59"/>
                <a:gd name="T81" fmla="*/ 100806243 h 98"/>
                <a:gd name="T82" fmla="*/ 90726111 w 59"/>
                <a:gd name="T83" fmla="*/ 95765932 h 98"/>
                <a:gd name="T84" fmla="*/ 100806787 w 59"/>
                <a:gd name="T85" fmla="*/ 93246571 h 98"/>
                <a:gd name="T86" fmla="*/ 108368113 w 59"/>
                <a:gd name="T87" fmla="*/ 85685311 h 98"/>
                <a:gd name="T88" fmla="*/ 110887488 w 59"/>
                <a:gd name="T89" fmla="*/ 78124050 h 98"/>
                <a:gd name="T90" fmla="*/ 110887488 w 59"/>
                <a:gd name="T91" fmla="*/ 52924083 h 98"/>
                <a:gd name="T92" fmla="*/ 108368113 w 59"/>
                <a:gd name="T93" fmla="*/ 42843449 h 98"/>
                <a:gd name="T94" fmla="*/ 100806787 w 59"/>
                <a:gd name="T95" fmla="*/ 35282189 h 98"/>
                <a:gd name="T96" fmla="*/ 90726111 w 59"/>
                <a:gd name="T97" fmla="*/ 30241878 h 98"/>
                <a:gd name="T98" fmla="*/ 80645434 w 59"/>
                <a:gd name="T99" fmla="*/ 27722516 h 98"/>
                <a:gd name="T100" fmla="*/ 37803342 w 59"/>
                <a:gd name="T101" fmla="*/ 27722516 h 98"/>
                <a:gd name="T102" fmla="*/ 22682321 w 59"/>
                <a:gd name="T103" fmla="*/ 35282189 h 98"/>
                <a:gd name="T104" fmla="*/ 7561304 w 59"/>
                <a:gd name="T105" fmla="*/ 37801551 h 98"/>
                <a:gd name="T106" fmla="*/ 7561304 w 59"/>
                <a:gd name="T107" fmla="*/ 7561263 h 98"/>
                <a:gd name="T108" fmla="*/ 22682321 w 59"/>
                <a:gd name="T109" fmla="*/ 5040312 h 98"/>
                <a:gd name="T110" fmla="*/ 42843680 w 59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98"/>
                <a:gd name="T170" fmla="*/ 59 w 59"/>
                <a:gd name="T171" fmla="*/ 98 h 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98">
                  <a:moveTo>
                    <a:pt x="17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6" y="44"/>
                  </a:lnTo>
                  <a:lnTo>
                    <a:pt x="40" y="46"/>
                  </a:lnTo>
                  <a:lnTo>
                    <a:pt x="46" y="47"/>
                  </a:lnTo>
                  <a:lnTo>
                    <a:pt x="55" y="53"/>
                  </a:lnTo>
                  <a:lnTo>
                    <a:pt x="58" y="58"/>
                  </a:lnTo>
                  <a:lnTo>
                    <a:pt x="59" y="64"/>
                  </a:lnTo>
                  <a:lnTo>
                    <a:pt x="59" y="76"/>
                  </a:lnTo>
                  <a:lnTo>
                    <a:pt x="58" y="81"/>
                  </a:lnTo>
                  <a:lnTo>
                    <a:pt x="55" y="86"/>
                  </a:lnTo>
                  <a:lnTo>
                    <a:pt x="50" y="90"/>
                  </a:lnTo>
                  <a:lnTo>
                    <a:pt x="40" y="96"/>
                  </a:lnTo>
                  <a:lnTo>
                    <a:pt x="26" y="98"/>
                  </a:lnTo>
                  <a:lnTo>
                    <a:pt x="20" y="98"/>
                  </a:lnTo>
                  <a:lnTo>
                    <a:pt x="14" y="96"/>
                  </a:lnTo>
                  <a:lnTo>
                    <a:pt x="6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18" y="87"/>
                  </a:lnTo>
                  <a:lnTo>
                    <a:pt x="32" y="87"/>
                  </a:lnTo>
                  <a:lnTo>
                    <a:pt x="36" y="86"/>
                  </a:lnTo>
                  <a:lnTo>
                    <a:pt x="41" y="82"/>
                  </a:lnTo>
                  <a:lnTo>
                    <a:pt x="44" y="79"/>
                  </a:lnTo>
                  <a:lnTo>
                    <a:pt x="46" y="75"/>
                  </a:lnTo>
                  <a:lnTo>
                    <a:pt x="47" y="69"/>
                  </a:lnTo>
                  <a:lnTo>
                    <a:pt x="44" y="60"/>
                  </a:lnTo>
                  <a:lnTo>
                    <a:pt x="41" y="55"/>
                  </a:lnTo>
                  <a:lnTo>
                    <a:pt x="36" y="53"/>
                  </a:lnTo>
                  <a:lnTo>
                    <a:pt x="32" y="50"/>
                  </a:lnTo>
                  <a:lnTo>
                    <a:pt x="17" y="50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6" y="38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1"/>
                  </a:lnTo>
                  <a:lnTo>
                    <a:pt x="44" y="21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97" name="Freeform 59"/>
            <p:cNvSpPr>
              <a:spLocks noEditPoints="1"/>
            </p:cNvSpPr>
            <p:nvPr/>
          </p:nvSpPr>
          <p:spPr bwMode="auto">
            <a:xfrm>
              <a:off x="7413625" y="3221038"/>
              <a:ext cx="23813" cy="106362"/>
            </a:xfrm>
            <a:custGeom>
              <a:avLst/>
              <a:gdLst>
                <a:gd name="T0" fmla="*/ 0 w 15"/>
                <a:gd name="T1" fmla="*/ 118445989 h 67"/>
                <a:gd name="T2" fmla="*/ 37803934 w 15"/>
                <a:gd name="T3" fmla="*/ 118445989 h 67"/>
                <a:gd name="T4" fmla="*/ 37803934 w 15"/>
                <a:gd name="T5" fmla="*/ 168848854 h 67"/>
                <a:gd name="T6" fmla="*/ 0 w 15"/>
                <a:gd name="T7" fmla="*/ 168848854 h 67"/>
                <a:gd name="T8" fmla="*/ 0 w 15"/>
                <a:gd name="T9" fmla="*/ 118445989 h 67"/>
                <a:gd name="T10" fmla="*/ 0 w 15"/>
                <a:gd name="T11" fmla="*/ 0 h 67"/>
                <a:gd name="T12" fmla="*/ 37803934 w 15"/>
                <a:gd name="T13" fmla="*/ 0 h 67"/>
                <a:gd name="T14" fmla="*/ 37803934 w 15"/>
                <a:gd name="T15" fmla="*/ 45362591 h 67"/>
                <a:gd name="T16" fmla="*/ 0 w 15"/>
                <a:gd name="T17" fmla="*/ 45362591 h 67"/>
                <a:gd name="T18" fmla="*/ 0 w 15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7"/>
                <a:gd name="T32" fmla="*/ 15 w 15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7">
                  <a:moveTo>
                    <a:pt x="0" y="47"/>
                  </a:moveTo>
                  <a:lnTo>
                    <a:pt x="15" y="47"/>
                  </a:lnTo>
                  <a:lnTo>
                    <a:pt x="15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98" name="Freeform 60"/>
            <p:cNvSpPr>
              <a:spLocks/>
            </p:cNvSpPr>
            <p:nvPr/>
          </p:nvSpPr>
          <p:spPr bwMode="auto">
            <a:xfrm>
              <a:off x="7502525" y="3175000"/>
              <a:ext cx="93663" cy="155575"/>
            </a:xfrm>
            <a:custGeom>
              <a:avLst/>
              <a:gdLst>
                <a:gd name="T0" fmla="*/ 42843680 w 59"/>
                <a:gd name="T1" fmla="*/ 0 h 98"/>
                <a:gd name="T2" fmla="*/ 88206735 w 59"/>
                <a:gd name="T3" fmla="*/ 0 h 98"/>
                <a:gd name="T4" fmla="*/ 108368113 w 59"/>
                <a:gd name="T5" fmla="*/ 7561263 h 98"/>
                <a:gd name="T6" fmla="*/ 123489127 w 59"/>
                <a:gd name="T7" fmla="*/ 15120939 h 98"/>
                <a:gd name="T8" fmla="*/ 133569803 w 59"/>
                <a:gd name="T9" fmla="*/ 27722516 h 98"/>
                <a:gd name="T10" fmla="*/ 141129517 w 59"/>
                <a:gd name="T11" fmla="*/ 42843449 h 98"/>
                <a:gd name="T12" fmla="*/ 146169855 w 59"/>
                <a:gd name="T13" fmla="*/ 60483756 h 98"/>
                <a:gd name="T14" fmla="*/ 133569803 w 59"/>
                <a:gd name="T15" fmla="*/ 95765932 h 98"/>
                <a:gd name="T16" fmla="*/ 126008502 w 59"/>
                <a:gd name="T17" fmla="*/ 103327193 h 98"/>
                <a:gd name="T18" fmla="*/ 115927826 w 59"/>
                <a:gd name="T19" fmla="*/ 110886890 h 98"/>
                <a:gd name="T20" fmla="*/ 100806787 w 59"/>
                <a:gd name="T21" fmla="*/ 115927201 h 98"/>
                <a:gd name="T22" fmla="*/ 115927826 w 59"/>
                <a:gd name="T23" fmla="*/ 118448150 h 98"/>
                <a:gd name="T24" fmla="*/ 138610141 w 59"/>
                <a:gd name="T25" fmla="*/ 133567496 h 98"/>
                <a:gd name="T26" fmla="*/ 146169855 w 59"/>
                <a:gd name="T27" fmla="*/ 146169067 h 98"/>
                <a:gd name="T28" fmla="*/ 148690817 w 59"/>
                <a:gd name="T29" fmla="*/ 161289999 h 98"/>
                <a:gd name="T30" fmla="*/ 148690817 w 59"/>
                <a:gd name="T31" fmla="*/ 191531865 h 98"/>
                <a:gd name="T32" fmla="*/ 146169855 w 59"/>
                <a:gd name="T33" fmla="*/ 204133436 h 98"/>
                <a:gd name="T34" fmla="*/ 138610141 w 59"/>
                <a:gd name="T35" fmla="*/ 216733469 h 98"/>
                <a:gd name="T36" fmla="*/ 126008502 w 59"/>
                <a:gd name="T37" fmla="*/ 226814091 h 98"/>
                <a:gd name="T38" fmla="*/ 100806787 w 59"/>
                <a:gd name="T39" fmla="*/ 241935024 h 98"/>
                <a:gd name="T40" fmla="*/ 65524420 w 59"/>
                <a:gd name="T41" fmla="*/ 246975335 h 98"/>
                <a:gd name="T42" fmla="*/ 50403393 w 59"/>
                <a:gd name="T43" fmla="*/ 246975335 h 98"/>
                <a:gd name="T44" fmla="*/ 35282379 w 59"/>
                <a:gd name="T45" fmla="*/ 241935024 h 98"/>
                <a:gd name="T46" fmla="*/ 15121021 w 59"/>
                <a:gd name="T47" fmla="*/ 239415662 h 98"/>
                <a:gd name="T48" fmla="*/ 0 w 59"/>
                <a:gd name="T49" fmla="*/ 234375351 h 98"/>
                <a:gd name="T50" fmla="*/ 0 w 59"/>
                <a:gd name="T51" fmla="*/ 204133436 h 98"/>
                <a:gd name="T52" fmla="*/ 15121021 w 59"/>
                <a:gd name="T53" fmla="*/ 211693158 h 98"/>
                <a:gd name="T54" fmla="*/ 45363055 w 59"/>
                <a:gd name="T55" fmla="*/ 219254418 h 98"/>
                <a:gd name="T56" fmla="*/ 80645434 w 59"/>
                <a:gd name="T57" fmla="*/ 219254418 h 98"/>
                <a:gd name="T58" fmla="*/ 93247073 w 59"/>
                <a:gd name="T59" fmla="*/ 216733469 h 98"/>
                <a:gd name="T60" fmla="*/ 103327750 w 59"/>
                <a:gd name="T61" fmla="*/ 206652798 h 98"/>
                <a:gd name="T62" fmla="*/ 110887488 w 59"/>
                <a:gd name="T63" fmla="*/ 199093125 h 98"/>
                <a:gd name="T64" fmla="*/ 115927826 w 59"/>
                <a:gd name="T65" fmla="*/ 189012503 h 98"/>
                <a:gd name="T66" fmla="*/ 118448789 w 59"/>
                <a:gd name="T67" fmla="*/ 173891570 h 98"/>
                <a:gd name="T68" fmla="*/ 110887488 w 59"/>
                <a:gd name="T69" fmla="*/ 151209378 h 98"/>
                <a:gd name="T70" fmla="*/ 103327750 w 59"/>
                <a:gd name="T71" fmla="*/ 138607806 h 98"/>
                <a:gd name="T72" fmla="*/ 93247073 w 59"/>
                <a:gd name="T73" fmla="*/ 133567496 h 98"/>
                <a:gd name="T74" fmla="*/ 80645434 w 59"/>
                <a:gd name="T75" fmla="*/ 126007823 h 98"/>
                <a:gd name="T76" fmla="*/ 42843680 w 59"/>
                <a:gd name="T77" fmla="*/ 126007823 h 98"/>
                <a:gd name="T78" fmla="*/ 42843680 w 59"/>
                <a:gd name="T79" fmla="*/ 100806243 h 98"/>
                <a:gd name="T80" fmla="*/ 80645434 w 59"/>
                <a:gd name="T81" fmla="*/ 100806243 h 98"/>
                <a:gd name="T82" fmla="*/ 93247073 w 59"/>
                <a:gd name="T83" fmla="*/ 95765932 h 98"/>
                <a:gd name="T84" fmla="*/ 100806787 w 59"/>
                <a:gd name="T85" fmla="*/ 93246571 h 98"/>
                <a:gd name="T86" fmla="*/ 108368113 w 59"/>
                <a:gd name="T87" fmla="*/ 85685311 h 98"/>
                <a:gd name="T88" fmla="*/ 110887488 w 59"/>
                <a:gd name="T89" fmla="*/ 78124050 h 98"/>
                <a:gd name="T90" fmla="*/ 110887488 w 59"/>
                <a:gd name="T91" fmla="*/ 52924083 h 98"/>
                <a:gd name="T92" fmla="*/ 108368113 w 59"/>
                <a:gd name="T93" fmla="*/ 42843449 h 98"/>
                <a:gd name="T94" fmla="*/ 100806787 w 59"/>
                <a:gd name="T95" fmla="*/ 35282189 h 98"/>
                <a:gd name="T96" fmla="*/ 93247073 w 59"/>
                <a:gd name="T97" fmla="*/ 30241878 h 98"/>
                <a:gd name="T98" fmla="*/ 80645434 w 59"/>
                <a:gd name="T99" fmla="*/ 27722516 h 98"/>
                <a:gd name="T100" fmla="*/ 37803342 w 59"/>
                <a:gd name="T101" fmla="*/ 27722516 h 98"/>
                <a:gd name="T102" fmla="*/ 22682321 w 59"/>
                <a:gd name="T103" fmla="*/ 35282189 h 98"/>
                <a:gd name="T104" fmla="*/ 7561304 w 59"/>
                <a:gd name="T105" fmla="*/ 37801551 h 98"/>
                <a:gd name="T106" fmla="*/ 7561304 w 59"/>
                <a:gd name="T107" fmla="*/ 7561263 h 98"/>
                <a:gd name="T108" fmla="*/ 22682321 w 59"/>
                <a:gd name="T109" fmla="*/ 5040312 h 98"/>
                <a:gd name="T110" fmla="*/ 42843680 w 59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98"/>
                <a:gd name="T170" fmla="*/ 59 w 59"/>
                <a:gd name="T171" fmla="*/ 98 h 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98">
                  <a:moveTo>
                    <a:pt x="17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6" y="44"/>
                  </a:lnTo>
                  <a:lnTo>
                    <a:pt x="40" y="46"/>
                  </a:lnTo>
                  <a:lnTo>
                    <a:pt x="46" y="47"/>
                  </a:lnTo>
                  <a:lnTo>
                    <a:pt x="55" y="53"/>
                  </a:lnTo>
                  <a:lnTo>
                    <a:pt x="58" y="58"/>
                  </a:lnTo>
                  <a:lnTo>
                    <a:pt x="59" y="64"/>
                  </a:lnTo>
                  <a:lnTo>
                    <a:pt x="59" y="76"/>
                  </a:lnTo>
                  <a:lnTo>
                    <a:pt x="58" y="81"/>
                  </a:lnTo>
                  <a:lnTo>
                    <a:pt x="55" y="86"/>
                  </a:lnTo>
                  <a:lnTo>
                    <a:pt x="50" y="90"/>
                  </a:lnTo>
                  <a:lnTo>
                    <a:pt x="40" y="96"/>
                  </a:lnTo>
                  <a:lnTo>
                    <a:pt x="26" y="98"/>
                  </a:lnTo>
                  <a:lnTo>
                    <a:pt x="20" y="98"/>
                  </a:lnTo>
                  <a:lnTo>
                    <a:pt x="14" y="96"/>
                  </a:lnTo>
                  <a:lnTo>
                    <a:pt x="6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18" y="87"/>
                  </a:lnTo>
                  <a:lnTo>
                    <a:pt x="32" y="87"/>
                  </a:lnTo>
                  <a:lnTo>
                    <a:pt x="37" y="86"/>
                  </a:lnTo>
                  <a:lnTo>
                    <a:pt x="41" y="82"/>
                  </a:lnTo>
                  <a:lnTo>
                    <a:pt x="44" y="79"/>
                  </a:lnTo>
                  <a:lnTo>
                    <a:pt x="46" y="75"/>
                  </a:lnTo>
                  <a:lnTo>
                    <a:pt x="47" y="69"/>
                  </a:lnTo>
                  <a:lnTo>
                    <a:pt x="44" y="60"/>
                  </a:lnTo>
                  <a:lnTo>
                    <a:pt x="41" y="55"/>
                  </a:lnTo>
                  <a:lnTo>
                    <a:pt x="37" y="53"/>
                  </a:lnTo>
                  <a:lnTo>
                    <a:pt x="32" y="50"/>
                  </a:lnTo>
                  <a:lnTo>
                    <a:pt x="17" y="50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7" y="38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1"/>
                  </a:lnTo>
                  <a:lnTo>
                    <a:pt x="44" y="21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299" name="Freeform 61"/>
            <p:cNvSpPr>
              <a:spLocks/>
            </p:cNvSpPr>
            <p:nvPr/>
          </p:nvSpPr>
          <p:spPr bwMode="auto">
            <a:xfrm>
              <a:off x="7626350" y="3175000"/>
              <a:ext cx="96838" cy="155575"/>
            </a:xfrm>
            <a:custGeom>
              <a:avLst/>
              <a:gdLst>
                <a:gd name="T0" fmla="*/ 40322711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5120939 h 98"/>
                <a:gd name="T8" fmla="*/ 138610118 w 61"/>
                <a:gd name="T9" fmla="*/ 27722516 h 98"/>
                <a:gd name="T10" fmla="*/ 141129493 w 61"/>
                <a:gd name="T11" fmla="*/ 42843449 h 98"/>
                <a:gd name="T12" fmla="*/ 146169830 w 61"/>
                <a:gd name="T13" fmla="*/ 60483756 h 98"/>
                <a:gd name="T14" fmla="*/ 146169830 w 61"/>
                <a:gd name="T15" fmla="*/ 73083740 h 98"/>
                <a:gd name="T16" fmla="*/ 141129493 w 61"/>
                <a:gd name="T17" fmla="*/ 85685311 h 98"/>
                <a:gd name="T18" fmla="*/ 133569781 w 61"/>
                <a:gd name="T19" fmla="*/ 95765932 h 98"/>
                <a:gd name="T20" fmla="*/ 126008481 w 61"/>
                <a:gd name="T21" fmla="*/ 103327193 h 98"/>
                <a:gd name="T22" fmla="*/ 113408432 w 61"/>
                <a:gd name="T23" fmla="*/ 110886890 h 98"/>
                <a:gd name="T24" fmla="*/ 103327732 w 61"/>
                <a:gd name="T25" fmla="*/ 115927201 h 98"/>
                <a:gd name="T26" fmla="*/ 118448769 w 61"/>
                <a:gd name="T27" fmla="*/ 118448150 h 98"/>
                <a:gd name="T28" fmla="*/ 131048818 w 61"/>
                <a:gd name="T29" fmla="*/ 126007823 h 98"/>
                <a:gd name="T30" fmla="*/ 138610118 w 61"/>
                <a:gd name="T31" fmla="*/ 133567496 h 98"/>
                <a:gd name="T32" fmla="*/ 146169830 w 61"/>
                <a:gd name="T33" fmla="*/ 146169067 h 98"/>
                <a:gd name="T34" fmla="*/ 153731130 w 61"/>
                <a:gd name="T35" fmla="*/ 176410932 h 98"/>
                <a:gd name="T36" fmla="*/ 148690793 w 61"/>
                <a:gd name="T37" fmla="*/ 191531865 h 98"/>
                <a:gd name="T38" fmla="*/ 146169830 w 61"/>
                <a:gd name="T39" fmla="*/ 204133436 h 98"/>
                <a:gd name="T40" fmla="*/ 131048818 w 61"/>
                <a:gd name="T41" fmla="*/ 226814091 h 98"/>
                <a:gd name="T42" fmla="*/ 118448769 w 61"/>
                <a:gd name="T43" fmla="*/ 234375351 h 98"/>
                <a:gd name="T44" fmla="*/ 103327732 w 61"/>
                <a:gd name="T45" fmla="*/ 241935024 h 98"/>
                <a:gd name="T46" fmla="*/ 88206721 w 61"/>
                <a:gd name="T47" fmla="*/ 246975335 h 98"/>
                <a:gd name="T48" fmla="*/ 47884010 w 61"/>
                <a:gd name="T49" fmla="*/ 246975335 h 98"/>
                <a:gd name="T50" fmla="*/ 17641980 w 61"/>
                <a:gd name="T51" fmla="*/ 239415662 h 98"/>
                <a:gd name="T52" fmla="*/ 0 w 61"/>
                <a:gd name="T53" fmla="*/ 234375351 h 98"/>
                <a:gd name="T54" fmla="*/ 0 w 61"/>
                <a:gd name="T55" fmla="*/ 204133436 h 98"/>
                <a:gd name="T56" fmla="*/ 17641980 w 61"/>
                <a:gd name="T57" fmla="*/ 211693158 h 98"/>
                <a:gd name="T58" fmla="*/ 47884010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6733469 h 98"/>
                <a:gd name="T64" fmla="*/ 105847132 w 61"/>
                <a:gd name="T65" fmla="*/ 206652798 h 98"/>
                <a:gd name="T66" fmla="*/ 113408432 w 61"/>
                <a:gd name="T67" fmla="*/ 199093125 h 98"/>
                <a:gd name="T68" fmla="*/ 118448769 w 61"/>
                <a:gd name="T69" fmla="*/ 189012503 h 98"/>
                <a:gd name="T70" fmla="*/ 118448769 w 61"/>
                <a:gd name="T71" fmla="*/ 161289999 h 98"/>
                <a:gd name="T72" fmla="*/ 113408432 w 61"/>
                <a:gd name="T73" fmla="*/ 151209378 h 98"/>
                <a:gd name="T74" fmla="*/ 105847132 w 61"/>
                <a:gd name="T75" fmla="*/ 138607806 h 98"/>
                <a:gd name="T76" fmla="*/ 95766433 w 61"/>
                <a:gd name="T77" fmla="*/ 133567496 h 98"/>
                <a:gd name="T78" fmla="*/ 80645421 w 61"/>
                <a:gd name="T79" fmla="*/ 126007823 h 98"/>
                <a:gd name="T80" fmla="*/ 40322711 w 61"/>
                <a:gd name="T81" fmla="*/ 126007823 h 98"/>
                <a:gd name="T82" fmla="*/ 40322711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5765932 h 98"/>
                <a:gd name="T88" fmla="*/ 98287395 w 61"/>
                <a:gd name="T89" fmla="*/ 93246571 h 98"/>
                <a:gd name="T90" fmla="*/ 105847132 w 61"/>
                <a:gd name="T91" fmla="*/ 85685311 h 98"/>
                <a:gd name="T92" fmla="*/ 110887469 w 61"/>
                <a:gd name="T93" fmla="*/ 78124050 h 98"/>
                <a:gd name="T94" fmla="*/ 113408432 w 61"/>
                <a:gd name="T95" fmla="*/ 65524067 h 98"/>
                <a:gd name="T96" fmla="*/ 105847132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37801551 h 98"/>
                <a:gd name="T108" fmla="*/ 7561303 w 61"/>
                <a:gd name="T109" fmla="*/ 7561263 h 98"/>
                <a:gd name="T110" fmla="*/ 25201693 w 61"/>
                <a:gd name="T111" fmla="*/ 5040312 h 98"/>
                <a:gd name="T112" fmla="*/ 40322711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6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5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8" y="29"/>
                  </a:lnTo>
                  <a:lnTo>
                    <a:pt x="56" y="34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5" y="44"/>
                  </a:lnTo>
                  <a:lnTo>
                    <a:pt x="41" y="46"/>
                  </a:lnTo>
                  <a:lnTo>
                    <a:pt x="47" y="47"/>
                  </a:lnTo>
                  <a:lnTo>
                    <a:pt x="52" y="50"/>
                  </a:lnTo>
                  <a:lnTo>
                    <a:pt x="55" y="53"/>
                  </a:lnTo>
                  <a:lnTo>
                    <a:pt x="58" y="58"/>
                  </a:lnTo>
                  <a:lnTo>
                    <a:pt x="61" y="70"/>
                  </a:lnTo>
                  <a:lnTo>
                    <a:pt x="59" y="76"/>
                  </a:lnTo>
                  <a:lnTo>
                    <a:pt x="58" y="81"/>
                  </a:lnTo>
                  <a:lnTo>
                    <a:pt x="52" y="90"/>
                  </a:lnTo>
                  <a:lnTo>
                    <a:pt x="47" y="93"/>
                  </a:lnTo>
                  <a:lnTo>
                    <a:pt x="41" y="96"/>
                  </a:lnTo>
                  <a:lnTo>
                    <a:pt x="35" y="98"/>
                  </a:lnTo>
                  <a:lnTo>
                    <a:pt x="19" y="98"/>
                  </a:lnTo>
                  <a:lnTo>
                    <a:pt x="7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7" y="84"/>
                  </a:lnTo>
                  <a:lnTo>
                    <a:pt x="19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2" y="82"/>
                  </a:lnTo>
                  <a:lnTo>
                    <a:pt x="45" y="79"/>
                  </a:lnTo>
                  <a:lnTo>
                    <a:pt x="47" y="75"/>
                  </a:lnTo>
                  <a:lnTo>
                    <a:pt x="47" y="64"/>
                  </a:lnTo>
                  <a:lnTo>
                    <a:pt x="45" y="60"/>
                  </a:lnTo>
                  <a:lnTo>
                    <a:pt x="42" y="55"/>
                  </a:lnTo>
                  <a:lnTo>
                    <a:pt x="38" y="53"/>
                  </a:lnTo>
                  <a:lnTo>
                    <a:pt x="32" y="50"/>
                  </a:lnTo>
                  <a:lnTo>
                    <a:pt x="16" y="5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6" y="38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1"/>
                  </a:lnTo>
                  <a:lnTo>
                    <a:pt x="45" y="26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00" name="Freeform 62"/>
            <p:cNvSpPr>
              <a:spLocks noEditPoints="1"/>
            </p:cNvSpPr>
            <p:nvPr/>
          </p:nvSpPr>
          <p:spPr bwMode="auto">
            <a:xfrm>
              <a:off x="7785100" y="3221038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01" name="Freeform 63"/>
            <p:cNvSpPr>
              <a:spLocks noEditPoints="1"/>
            </p:cNvSpPr>
            <p:nvPr/>
          </p:nvSpPr>
          <p:spPr bwMode="auto">
            <a:xfrm>
              <a:off x="7875588" y="3175000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0322711 w 61"/>
                <a:gd name="T33" fmla="*/ 50403122 h 98"/>
                <a:gd name="T34" fmla="*/ 32762998 w 61"/>
                <a:gd name="T35" fmla="*/ 80645000 h 98"/>
                <a:gd name="T36" fmla="*/ 30242036 w 61"/>
                <a:gd name="T37" fmla="*/ 123488461 h 98"/>
                <a:gd name="T38" fmla="*/ 32762998 w 61"/>
                <a:gd name="T39" fmla="*/ 166330310 h 98"/>
                <a:gd name="T40" fmla="*/ 40322711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6652798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2682199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0968144 w 61"/>
                <a:gd name="T75" fmla="*/ 15120939 h 98"/>
                <a:gd name="T76" fmla="*/ 133569781 w 61"/>
                <a:gd name="T77" fmla="*/ 30241878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6410932 h 98"/>
                <a:gd name="T84" fmla="*/ 133569781 w 61"/>
                <a:gd name="T85" fmla="*/ 216733469 h 98"/>
                <a:gd name="T86" fmla="*/ 120968144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0322711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6410932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0241878 h 98"/>
                <a:gd name="T108" fmla="*/ 30242036 w 61"/>
                <a:gd name="T109" fmla="*/ 15120939 h 98"/>
                <a:gd name="T110" fmla="*/ 40322711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6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6"/>
                  </a:lnTo>
                  <a:lnTo>
                    <a:pt x="16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3" y="12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6"/>
                  </a:lnTo>
                  <a:lnTo>
                    <a:pt x="48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6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02" name="Freeform 64"/>
            <p:cNvSpPr>
              <a:spLocks noEditPoints="1"/>
            </p:cNvSpPr>
            <p:nvPr/>
          </p:nvSpPr>
          <p:spPr bwMode="auto">
            <a:xfrm>
              <a:off x="7997825" y="3175000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100806770 w 61"/>
                <a:gd name="T7" fmla="*/ 123488461 h 98"/>
                <a:gd name="T8" fmla="*/ 93247058 w 61"/>
                <a:gd name="T9" fmla="*/ 138607806 h 98"/>
                <a:gd name="T10" fmla="*/ 85685758 w 61"/>
                <a:gd name="T11" fmla="*/ 143648117 h 98"/>
                <a:gd name="T12" fmla="*/ 70564746 w 61"/>
                <a:gd name="T13" fmla="*/ 143648117 h 98"/>
                <a:gd name="T14" fmla="*/ 63005034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3005034 w 61"/>
                <a:gd name="T21" fmla="*/ 108367528 h 98"/>
                <a:gd name="T22" fmla="*/ 70564746 w 61"/>
                <a:gd name="T23" fmla="*/ 100806243 h 98"/>
                <a:gd name="T24" fmla="*/ 78126046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5443735 w 61"/>
                <a:gd name="T41" fmla="*/ 211693158 h 98"/>
                <a:gd name="T42" fmla="*/ 65524409 w 61"/>
                <a:gd name="T43" fmla="*/ 219254418 h 98"/>
                <a:gd name="T44" fmla="*/ 78126046 w 61"/>
                <a:gd name="T45" fmla="*/ 224294729 h 98"/>
                <a:gd name="T46" fmla="*/ 90726096 w 61"/>
                <a:gd name="T47" fmla="*/ 219254418 h 98"/>
                <a:gd name="T48" fmla="*/ 98287395 w 61"/>
                <a:gd name="T49" fmla="*/ 216733469 h 98"/>
                <a:gd name="T50" fmla="*/ 105847132 w 61"/>
                <a:gd name="T51" fmla="*/ 206652798 h 98"/>
                <a:gd name="T52" fmla="*/ 113408432 w 61"/>
                <a:gd name="T53" fmla="*/ 196572176 h 98"/>
                <a:gd name="T54" fmla="*/ 120968144 w 61"/>
                <a:gd name="T55" fmla="*/ 166330310 h 98"/>
                <a:gd name="T56" fmla="*/ 123489106 w 61"/>
                <a:gd name="T57" fmla="*/ 123488461 h 98"/>
                <a:gd name="T58" fmla="*/ 120968144 w 61"/>
                <a:gd name="T59" fmla="*/ 80645000 h 98"/>
                <a:gd name="T60" fmla="*/ 113408432 w 61"/>
                <a:gd name="T61" fmla="*/ 50403122 h 98"/>
                <a:gd name="T62" fmla="*/ 105847132 w 61"/>
                <a:gd name="T63" fmla="*/ 37801551 h 98"/>
                <a:gd name="T64" fmla="*/ 98287395 w 61"/>
                <a:gd name="T65" fmla="*/ 30241878 h 98"/>
                <a:gd name="T66" fmla="*/ 90726096 w 61"/>
                <a:gd name="T67" fmla="*/ 27722516 h 98"/>
                <a:gd name="T68" fmla="*/ 78126046 w 61"/>
                <a:gd name="T69" fmla="*/ 22682199 h 98"/>
                <a:gd name="T70" fmla="*/ 57964697 w 61"/>
                <a:gd name="T71" fmla="*/ 0 h 98"/>
                <a:gd name="T72" fmla="*/ 98287395 w 61"/>
                <a:gd name="T73" fmla="*/ 0 h 98"/>
                <a:gd name="T74" fmla="*/ 113408432 w 61"/>
                <a:gd name="T75" fmla="*/ 7561263 h 98"/>
                <a:gd name="T76" fmla="*/ 123489106 w 61"/>
                <a:gd name="T77" fmla="*/ 15120939 h 98"/>
                <a:gd name="T78" fmla="*/ 136089156 w 61"/>
                <a:gd name="T79" fmla="*/ 30241878 h 98"/>
                <a:gd name="T80" fmla="*/ 151210168 w 61"/>
                <a:gd name="T81" fmla="*/ 70564378 h 98"/>
                <a:gd name="T82" fmla="*/ 153731130 w 61"/>
                <a:gd name="T83" fmla="*/ 123488461 h 98"/>
                <a:gd name="T84" fmla="*/ 151210168 w 61"/>
                <a:gd name="T85" fmla="*/ 176410932 h 98"/>
                <a:gd name="T86" fmla="*/ 136089156 w 61"/>
                <a:gd name="T87" fmla="*/ 216733469 h 98"/>
                <a:gd name="T88" fmla="*/ 123489106 w 61"/>
                <a:gd name="T89" fmla="*/ 231854402 h 98"/>
                <a:gd name="T90" fmla="*/ 113408432 w 61"/>
                <a:gd name="T91" fmla="*/ 239415662 h 98"/>
                <a:gd name="T92" fmla="*/ 98287395 w 61"/>
                <a:gd name="T93" fmla="*/ 246975335 h 98"/>
                <a:gd name="T94" fmla="*/ 63005034 w 61"/>
                <a:gd name="T95" fmla="*/ 246975335 h 98"/>
                <a:gd name="T96" fmla="*/ 42843673 w 61"/>
                <a:gd name="T97" fmla="*/ 239415662 h 98"/>
                <a:gd name="T98" fmla="*/ 32762998 w 61"/>
                <a:gd name="T99" fmla="*/ 231854402 h 98"/>
                <a:gd name="T100" fmla="*/ 20161355 w 61"/>
                <a:gd name="T101" fmla="*/ 216733469 h 98"/>
                <a:gd name="T102" fmla="*/ 5040339 w 61"/>
                <a:gd name="T103" fmla="*/ 176410932 h 98"/>
                <a:gd name="T104" fmla="*/ 0 w 61"/>
                <a:gd name="T105" fmla="*/ 123488461 h 98"/>
                <a:gd name="T106" fmla="*/ 5040339 w 61"/>
                <a:gd name="T107" fmla="*/ 70564378 h 98"/>
                <a:gd name="T108" fmla="*/ 20161355 w 61"/>
                <a:gd name="T109" fmla="*/ 30241878 h 98"/>
                <a:gd name="T110" fmla="*/ 32762998 w 61"/>
                <a:gd name="T111" fmla="*/ 15120939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40" y="49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5" y="43"/>
                  </a:lnTo>
                  <a:lnTo>
                    <a:pt x="28" y="40"/>
                  </a:lnTo>
                  <a:close/>
                  <a:moveTo>
                    <a:pt x="31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2" y="84"/>
                  </a:lnTo>
                  <a:lnTo>
                    <a:pt x="26" y="87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39" y="86"/>
                  </a:lnTo>
                  <a:lnTo>
                    <a:pt x="42" y="82"/>
                  </a:lnTo>
                  <a:lnTo>
                    <a:pt x="45" y="78"/>
                  </a:lnTo>
                  <a:lnTo>
                    <a:pt x="48" y="66"/>
                  </a:lnTo>
                  <a:lnTo>
                    <a:pt x="49" y="49"/>
                  </a:lnTo>
                  <a:lnTo>
                    <a:pt x="48" y="32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12"/>
                  </a:lnTo>
                  <a:lnTo>
                    <a:pt x="36" y="11"/>
                  </a:lnTo>
                  <a:lnTo>
                    <a:pt x="31" y="9"/>
                  </a:lnTo>
                  <a:close/>
                  <a:moveTo>
                    <a:pt x="23" y="0"/>
                  </a:moveTo>
                  <a:lnTo>
                    <a:pt x="39" y="0"/>
                  </a:lnTo>
                  <a:lnTo>
                    <a:pt x="45" y="3"/>
                  </a:lnTo>
                  <a:lnTo>
                    <a:pt x="49" y="6"/>
                  </a:lnTo>
                  <a:lnTo>
                    <a:pt x="54" y="12"/>
                  </a:lnTo>
                  <a:lnTo>
                    <a:pt x="60" y="28"/>
                  </a:lnTo>
                  <a:lnTo>
                    <a:pt x="61" y="49"/>
                  </a:lnTo>
                  <a:lnTo>
                    <a:pt x="60" y="70"/>
                  </a:lnTo>
                  <a:lnTo>
                    <a:pt x="54" y="86"/>
                  </a:lnTo>
                  <a:lnTo>
                    <a:pt x="49" y="92"/>
                  </a:lnTo>
                  <a:lnTo>
                    <a:pt x="45" y="95"/>
                  </a:lnTo>
                  <a:lnTo>
                    <a:pt x="39" y="98"/>
                  </a:lnTo>
                  <a:lnTo>
                    <a:pt x="25" y="98"/>
                  </a:lnTo>
                  <a:lnTo>
                    <a:pt x="17" y="95"/>
                  </a:lnTo>
                  <a:lnTo>
                    <a:pt x="13" y="92"/>
                  </a:lnTo>
                  <a:lnTo>
                    <a:pt x="8" y="86"/>
                  </a:lnTo>
                  <a:lnTo>
                    <a:pt x="2" y="70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2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03" name="Freeform 65"/>
            <p:cNvSpPr>
              <a:spLocks noEditPoints="1"/>
            </p:cNvSpPr>
            <p:nvPr/>
          </p:nvSpPr>
          <p:spPr bwMode="auto">
            <a:xfrm>
              <a:off x="8158163" y="3221038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04" name="Freeform 66"/>
            <p:cNvSpPr>
              <a:spLocks noEditPoints="1"/>
            </p:cNvSpPr>
            <p:nvPr/>
          </p:nvSpPr>
          <p:spPr bwMode="auto">
            <a:xfrm>
              <a:off x="8247063" y="3175000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100806770 w 61"/>
                <a:gd name="T7" fmla="*/ 123488461 h 98"/>
                <a:gd name="T8" fmla="*/ 93247058 w 61"/>
                <a:gd name="T9" fmla="*/ 138607806 h 98"/>
                <a:gd name="T10" fmla="*/ 85685758 w 61"/>
                <a:gd name="T11" fmla="*/ 143648117 h 98"/>
                <a:gd name="T12" fmla="*/ 70564746 w 61"/>
                <a:gd name="T13" fmla="*/ 143648117 h 98"/>
                <a:gd name="T14" fmla="*/ 63005034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3005034 w 61"/>
                <a:gd name="T21" fmla="*/ 108367528 h 98"/>
                <a:gd name="T22" fmla="*/ 70564746 w 61"/>
                <a:gd name="T23" fmla="*/ 100806243 h 98"/>
                <a:gd name="T24" fmla="*/ 78126046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5443735 w 61"/>
                <a:gd name="T41" fmla="*/ 211693158 h 98"/>
                <a:gd name="T42" fmla="*/ 65524409 w 61"/>
                <a:gd name="T43" fmla="*/ 219254418 h 98"/>
                <a:gd name="T44" fmla="*/ 78126046 w 61"/>
                <a:gd name="T45" fmla="*/ 224294729 h 98"/>
                <a:gd name="T46" fmla="*/ 90726096 w 61"/>
                <a:gd name="T47" fmla="*/ 219254418 h 98"/>
                <a:gd name="T48" fmla="*/ 98287395 w 61"/>
                <a:gd name="T49" fmla="*/ 216733469 h 98"/>
                <a:gd name="T50" fmla="*/ 105847132 w 61"/>
                <a:gd name="T51" fmla="*/ 206652798 h 98"/>
                <a:gd name="T52" fmla="*/ 113408432 w 61"/>
                <a:gd name="T53" fmla="*/ 196572176 h 98"/>
                <a:gd name="T54" fmla="*/ 120968144 w 61"/>
                <a:gd name="T55" fmla="*/ 166330310 h 98"/>
                <a:gd name="T56" fmla="*/ 123489106 w 61"/>
                <a:gd name="T57" fmla="*/ 123488461 h 98"/>
                <a:gd name="T58" fmla="*/ 120968144 w 61"/>
                <a:gd name="T59" fmla="*/ 80645000 h 98"/>
                <a:gd name="T60" fmla="*/ 113408432 w 61"/>
                <a:gd name="T61" fmla="*/ 50403122 h 98"/>
                <a:gd name="T62" fmla="*/ 105847132 w 61"/>
                <a:gd name="T63" fmla="*/ 37801551 h 98"/>
                <a:gd name="T64" fmla="*/ 98287395 w 61"/>
                <a:gd name="T65" fmla="*/ 30241878 h 98"/>
                <a:gd name="T66" fmla="*/ 90726096 w 61"/>
                <a:gd name="T67" fmla="*/ 27722516 h 98"/>
                <a:gd name="T68" fmla="*/ 78126046 w 61"/>
                <a:gd name="T69" fmla="*/ 22682199 h 98"/>
                <a:gd name="T70" fmla="*/ 57964697 w 61"/>
                <a:gd name="T71" fmla="*/ 0 h 98"/>
                <a:gd name="T72" fmla="*/ 98287395 w 61"/>
                <a:gd name="T73" fmla="*/ 0 h 98"/>
                <a:gd name="T74" fmla="*/ 113408432 w 61"/>
                <a:gd name="T75" fmla="*/ 7561263 h 98"/>
                <a:gd name="T76" fmla="*/ 123489106 w 61"/>
                <a:gd name="T77" fmla="*/ 15120939 h 98"/>
                <a:gd name="T78" fmla="*/ 136089156 w 61"/>
                <a:gd name="T79" fmla="*/ 30241878 h 98"/>
                <a:gd name="T80" fmla="*/ 151210168 w 61"/>
                <a:gd name="T81" fmla="*/ 70564378 h 98"/>
                <a:gd name="T82" fmla="*/ 153731130 w 61"/>
                <a:gd name="T83" fmla="*/ 123488461 h 98"/>
                <a:gd name="T84" fmla="*/ 151210168 w 61"/>
                <a:gd name="T85" fmla="*/ 176410932 h 98"/>
                <a:gd name="T86" fmla="*/ 136089156 w 61"/>
                <a:gd name="T87" fmla="*/ 216733469 h 98"/>
                <a:gd name="T88" fmla="*/ 123489106 w 61"/>
                <a:gd name="T89" fmla="*/ 231854402 h 98"/>
                <a:gd name="T90" fmla="*/ 113408432 w 61"/>
                <a:gd name="T91" fmla="*/ 239415662 h 98"/>
                <a:gd name="T92" fmla="*/ 98287395 w 61"/>
                <a:gd name="T93" fmla="*/ 246975335 h 98"/>
                <a:gd name="T94" fmla="*/ 63005034 w 61"/>
                <a:gd name="T95" fmla="*/ 246975335 h 98"/>
                <a:gd name="T96" fmla="*/ 42843673 w 61"/>
                <a:gd name="T97" fmla="*/ 239415662 h 98"/>
                <a:gd name="T98" fmla="*/ 32762998 w 61"/>
                <a:gd name="T99" fmla="*/ 231854402 h 98"/>
                <a:gd name="T100" fmla="*/ 20161355 w 61"/>
                <a:gd name="T101" fmla="*/ 216733469 h 98"/>
                <a:gd name="T102" fmla="*/ 5040339 w 61"/>
                <a:gd name="T103" fmla="*/ 176410932 h 98"/>
                <a:gd name="T104" fmla="*/ 0 w 61"/>
                <a:gd name="T105" fmla="*/ 123488461 h 98"/>
                <a:gd name="T106" fmla="*/ 5040339 w 61"/>
                <a:gd name="T107" fmla="*/ 70564378 h 98"/>
                <a:gd name="T108" fmla="*/ 20161355 w 61"/>
                <a:gd name="T109" fmla="*/ 30241878 h 98"/>
                <a:gd name="T110" fmla="*/ 32762998 w 61"/>
                <a:gd name="T111" fmla="*/ 15120939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40" y="49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5" y="43"/>
                  </a:lnTo>
                  <a:lnTo>
                    <a:pt x="28" y="40"/>
                  </a:lnTo>
                  <a:close/>
                  <a:moveTo>
                    <a:pt x="31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2" y="84"/>
                  </a:lnTo>
                  <a:lnTo>
                    <a:pt x="26" y="87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39" y="86"/>
                  </a:lnTo>
                  <a:lnTo>
                    <a:pt x="42" y="82"/>
                  </a:lnTo>
                  <a:lnTo>
                    <a:pt x="45" y="78"/>
                  </a:lnTo>
                  <a:lnTo>
                    <a:pt x="48" y="66"/>
                  </a:lnTo>
                  <a:lnTo>
                    <a:pt x="49" y="49"/>
                  </a:lnTo>
                  <a:lnTo>
                    <a:pt x="48" y="32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12"/>
                  </a:lnTo>
                  <a:lnTo>
                    <a:pt x="36" y="11"/>
                  </a:lnTo>
                  <a:lnTo>
                    <a:pt x="31" y="9"/>
                  </a:lnTo>
                  <a:close/>
                  <a:moveTo>
                    <a:pt x="23" y="0"/>
                  </a:moveTo>
                  <a:lnTo>
                    <a:pt x="39" y="0"/>
                  </a:lnTo>
                  <a:lnTo>
                    <a:pt x="45" y="3"/>
                  </a:lnTo>
                  <a:lnTo>
                    <a:pt x="49" y="6"/>
                  </a:lnTo>
                  <a:lnTo>
                    <a:pt x="54" y="12"/>
                  </a:lnTo>
                  <a:lnTo>
                    <a:pt x="60" y="28"/>
                  </a:lnTo>
                  <a:lnTo>
                    <a:pt x="61" y="49"/>
                  </a:lnTo>
                  <a:lnTo>
                    <a:pt x="60" y="70"/>
                  </a:lnTo>
                  <a:lnTo>
                    <a:pt x="54" y="86"/>
                  </a:lnTo>
                  <a:lnTo>
                    <a:pt x="49" y="92"/>
                  </a:lnTo>
                  <a:lnTo>
                    <a:pt x="45" y="95"/>
                  </a:lnTo>
                  <a:lnTo>
                    <a:pt x="39" y="98"/>
                  </a:lnTo>
                  <a:lnTo>
                    <a:pt x="25" y="98"/>
                  </a:lnTo>
                  <a:lnTo>
                    <a:pt x="17" y="95"/>
                  </a:lnTo>
                  <a:lnTo>
                    <a:pt x="13" y="92"/>
                  </a:lnTo>
                  <a:lnTo>
                    <a:pt x="8" y="86"/>
                  </a:lnTo>
                  <a:lnTo>
                    <a:pt x="2" y="70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2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05" name="Freeform 67"/>
            <p:cNvSpPr>
              <a:spLocks noEditPoints="1"/>
            </p:cNvSpPr>
            <p:nvPr/>
          </p:nvSpPr>
          <p:spPr bwMode="auto">
            <a:xfrm>
              <a:off x="8374063" y="3175000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2762998 w 61"/>
                <a:gd name="T35" fmla="*/ 80645000 h 98"/>
                <a:gd name="T36" fmla="*/ 30242036 w 61"/>
                <a:gd name="T37" fmla="*/ 123488461 h 98"/>
                <a:gd name="T38" fmla="*/ 32762998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6652798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2682199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0241878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6410932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6410932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0241878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06" name="Freeform 68"/>
            <p:cNvSpPr>
              <a:spLocks noEditPoints="1"/>
            </p:cNvSpPr>
            <p:nvPr/>
          </p:nvSpPr>
          <p:spPr bwMode="auto">
            <a:xfrm>
              <a:off x="8532813" y="3221038"/>
              <a:ext cx="25400" cy="106362"/>
            </a:xfrm>
            <a:custGeom>
              <a:avLst/>
              <a:gdLst>
                <a:gd name="T0" fmla="*/ 0 w 16"/>
                <a:gd name="T1" fmla="*/ 118445989 h 67"/>
                <a:gd name="T2" fmla="*/ 40322493 w 16"/>
                <a:gd name="T3" fmla="*/ 118445989 h 67"/>
                <a:gd name="T4" fmla="*/ 40322493 w 16"/>
                <a:gd name="T5" fmla="*/ 168848854 h 67"/>
                <a:gd name="T6" fmla="*/ 0 w 16"/>
                <a:gd name="T7" fmla="*/ 168848854 h 67"/>
                <a:gd name="T8" fmla="*/ 0 w 16"/>
                <a:gd name="T9" fmla="*/ 118445989 h 67"/>
                <a:gd name="T10" fmla="*/ 0 w 16"/>
                <a:gd name="T11" fmla="*/ 0 h 67"/>
                <a:gd name="T12" fmla="*/ 40322493 w 16"/>
                <a:gd name="T13" fmla="*/ 0 h 67"/>
                <a:gd name="T14" fmla="*/ 40322493 w 16"/>
                <a:gd name="T15" fmla="*/ 45362591 h 67"/>
                <a:gd name="T16" fmla="*/ 0 w 16"/>
                <a:gd name="T17" fmla="*/ 45362591 h 67"/>
                <a:gd name="T18" fmla="*/ 0 w 16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7"/>
                <a:gd name="T32" fmla="*/ 16 w 16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7">
                  <a:moveTo>
                    <a:pt x="0" y="47"/>
                  </a:moveTo>
                  <a:lnTo>
                    <a:pt x="16" y="47"/>
                  </a:lnTo>
                  <a:lnTo>
                    <a:pt x="16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07" name="Freeform 69"/>
            <p:cNvSpPr>
              <a:spLocks noEditPoints="1"/>
            </p:cNvSpPr>
            <p:nvPr/>
          </p:nvSpPr>
          <p:spPr bwMode="auto">
            <a:xfrm>
              <a:off x="8623300" y="3175000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6652798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2682199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0241878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6410932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6410932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0241878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08" name="Freeform 70"/>
            <p:cNvSpPr>
              <a:spLocks/>
            </p:cNvSpPr>
            <p:nvPr/>
          </p:nvSpPr>
          <p:spPr bwMode="auto">
            <a:xfrm>
              <a:off x="8758238" y="3178175"/>
              <a:ext cx="85725" cy="149225"/>
            </a:xfrm>
            <a:custGeom>
              <a:avLst/>
              <a:gdLst>
                <a:gd name="T0" fmla="*/ 55443447 w 54"/>
                <a:gd name="T1" fmla="*/ 0 h 94"/>
                <a:gd name="T2" fmla="*/ 85685313 w 54"/>
                <a:gd name="T3" fmla="*/ 0 h 94"/>
                <a:gd name="T4" fmla="*/ 85685313 w 54"/>
                <a:gd name="T5" fmla="*/ 211693155 h 94"/>
                <a:gd name="T6" fmla="*/ 136088449 w 54"/>
                <a:gd name="T7" fmla="*/ 211693155 h 94"/>
                <a:gd name="T8" fmla="*/ 136088449 w 54"/>
                <a:gd name="T9" fmla="*/ 236894710 h 94"/>
                <a:gd name="T10" fmla="*/ 5040313 w 54"/>
                <a:gd name="T11" fmla="*/ 236894710 h 94"/>
                <a:gd name="T12" fmla="*/ 5040313 w 54"/>
                <a:gd name="T13" fmla="*/ 211693155 h 94"/>
                <a:gd name="T14" fmla="*/ 55443447 w 54"/>
                <a:gd name="T15" fmla="*/ 211693155 h 94"/>
                <a:gd name="T16" fmla="*/ 55443447 w 54"/>
                <a:gd name="T17" fmla="*/ 25201561 h 94"/>
                <a:gd name="T18" fmla="*/ 0 w 54"/>
                <a:gd name="T19" fmla="*/ 37801550 h 94"/>
                <a:gd name="T20" fmla="*/ 0 w 54"/>
                <a:gd name="T21" fmla="*/ 10080625 h 94"/>
                <a:gd name="T22" fmla="*/ 55443447 w 54"/>
                <a:gd name="T23" fmla="*/ 0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94"/>
                <a:gd name="T38" fmla="*/ 54 w 54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94">
                  <a:moveTo>
                    <a:pt x="22" y="0"/>
                  </a:moveTo>
                  <a:lnTo>
                    <a:pt x="34" y="0"/>
                  </a:lnTo>
                  <a:lnTo>
                    <a:pt x="34" y="84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2" y="94"/>
                  </a:lnTo>
                  <a:lnTo>
                    <a:pt x="2" y="84"/>
                  </a:lnTo>
                  <a:lnTo>
                    <a:pt x="22" y="84"/>
                  </a:lnTo>
                  <a:lnTo>
                    <a:pt x="22" y="10"/>
                  </a:lnTo>
                  <a:lnTo>
                    <a:pt x="0" y="15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09" name="Rectangle 71"/>
            <p:cNvSpPr>
              <a:spLocks noChangeArrowheads="1"/>
            </p:cNvSpPr>
            <p:nvPr/>
          </p:nvSpPr>
          <p:spPr bwMode="auto">
            <a:xfrm>
              <a:off x="6719888" y="4265613"/>
              <a:ext cx="2166938" cy="24288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10" name="Line 72"/>
            <p:cNvSpPr>
              <a:spLocks noChangeShapeType="1"/>
            </p:cNvSpPr>
            <p:nvPr/>
          </p:nvSpPr>
          <p:spPr bwMode="auto">
            <a:xfrm flipH="1">
              <a:off x="6719888" y="4508500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1" name="Line 73"/>
            <p:cNvSpPr>
              <a:spLocks noChangeShapeType="1"/>
            </p:cNvSpPr>
            <p:nvPr/>
          </p:nvSpPr>
          <p:spPr bwMode="auto">
            <a:xfrm flipV="1">
              <a:off x="6719888" y="4265613"/>
              <a:ext cx="1588" cy="242887"/>
            </a:xfrm>
            <a:prstGeom prst="line">
              <a:avLst/>
            </a:prstGeom>
            <a:noFill/>
            <a:ln w="4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2" name="Line 74"/>
            <p:cNvSpPr>
              <a:spLocks noChangeShapeType="1"/>
            </p:cNvSpPr>
            <p:nvPr/>
          </p:nvSpPr>
          <p:spPr bwMode="auto">
            <a:xfrm>
              <a:off x="6719888" y="4265613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3" name="Line 75"/>
            <p:cNvSpPr>
              <a:spLocks noChangeShapeType="1"/>
            </p:cNvSpPr>
            <p:nvPr/>
          </p:nvSpPr>
          <p:spPr bwMode="auto">
            <a:xfrm>
              <a:off x="8886825" y="4265613"/>
              <a:ext cx="1588" cy="2428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4" name="Freeform 76"/>
            <p:cNvSpPr>
              <a:spLocks noEditPoints="1"/>
            </p:cNvSpPr>
            <p:nvPr/>
          </p:nvSpPr>
          <p:spPr bwMode="auto">
            <a:xfrm>
              <a:off x="6754813" y="4306888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2682199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0241878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6410932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6410932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0241878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15" name="Freeform 77"/>
            <p:cNvSpPr>
              <a:spLocks/>
            </p:cNvSpPr>
            <p:nvPr/>
          </p:nvSpPr>
          <p:spPr bwMode="auto">
            <a:xfrm>
              <a:off x="6880225" y="4306888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8609401 w 58"/>
                <a:gd name="T9" fmla="*/ 37801550 h 96"/>
                <a:gd name="T10" fmla="*/ 143649712 w 58"/>
                <a:gd name="T11" fmla="*/ 50403121 h 96"/>
                <a:gd name="T12" fmla="*/ 143649712 w 58"/>
                <a:gd name="T13" fmla="*/ 80644999 h 96"/>
                <a:gd name="T14" fmla="*/ 133569089 w 58"/>
                <a:gd name="T15" fmla="*/ 95765932 h 96"/>
                <a:gd name="T16" fmla="*/ 131048140 w 58"/>
                <a:gd name="T17" fmla="*/ 108367528 h 96"/>
                <a:gd name="T18" fmla="*/ 123488467 w 58"/>
                <a:gd name="T19" fmla="*/ 118448149 h 96"/>
                <a:gd name="T20" fmla="*/ 110886895 w 58"/>
                <a:gd name="T21" fmla="*/ 131048133 h 96"/>
                <a:gd name="T22" fmla="*/ 108367534 w 58"/>
                <a:gd name="T23" fmla="*/ 138607806 h 96"/>
                <a:gd name="T24" fmla="*/ 95765937 w 58"/>
                <a:gd name="T25" fmla="*/ 151209377 h 96"/>
                <a:gd name="T26" fmla="*/ 88206264 w 58"/>
                <a:gd name="T27" fmla="*/ 161289998 h 96"/>
                <a:gd name="T28" fmla="*/ 78124054 w 58"/>
                <a:gd name="T29" fmla="*/ 168851258 h 96"/>
                <a:gd name="T30" fmla="*/ 65524070 w 58"/>
                <a:gd name="T31" fmla="*/ 183972191 h 96"/>
                <a:gd name="T32" fmla="*/ 50403124 w 58"/>
                <a:gd name="T33" fmla="*/ 196572175 h 96"/>
                <a:gd name="T34" fmla="*/ 35282191 w 58"/>
                <a:gd name="T35" fmla="*/ 216733468 h 96"/>
                <a:gd name="T36" fmla="*/ 146169074 w 58"/>
                <a:gd name="T37" fmla="*/ 216733468 h 96"/>
                <a:gd name="T38" fmla="*/ 146169074 w 58"/>
                <a:gd name="T39" fmla="*/ 241935022 h 96"/>
                <a:gd name="T40" fmla="*/ 0 w 58"/>
                <a:gd name="T41" fmla="*/ 241935022 h 96"/>
                <a:gd name="T42" fmla="*/ 0 w 58"/>
                <a:gd name="T43" fmla="*/ 216733468 h 96"/>
                <a:gd name="T44" fmla="*/ 27722518 w 58"/>
                <a:gd name="T45" fmla="*/ 183972191 h 96"/>
                <a:gd name="T46" fmla="*/ 65524070 w 58"/>
                <a:gd name="T47" fmla="*/ 146169066 h 96"/>
                <a:gd name="T48" fmla="*/ 78124054 w 58"/>
                <a:gd name="T49" fmla="*/ 131048133 h 96"/>
                <a:gd name="T50" fmla="*/ 85685315 w 58"/>
                <a:gd name="T51" fmla="*/ 123486873 h 96"/>
                <a:gd name="T52" fmla="*/ 100806248 w 58"/>
                <a:gd name="T53" fmla="*/ 100806243 h 96"/>
                <a:gd name="T54" fmla="*/ 103327198 w 58"/>
                <a:gd name="T55" fmla="*/ 93246570 h 96"/>
                <a:gd name="T56" fmla="*/ 110886895 w 58"/>
                <a:gd name="T57" fmla="*/ 70564377 h 96"/>
                <a:gd name="T58" fmla="*/ 103327198 w 58"/>
                <a:gd name="T59" fmla="*/ 45362810 h 96"/>
                <a:gd name="T60" fmla="*/ 100806248 w 58"/>
                <a:gd name="T61" fmla="*/ 37801550 h 96"/>
                <a:gd name="T62" fmla="*/ 88206264 w 58"/>
                <a:gd name="T63" fmla="*/ 30241878 h 96"/>
                <a:gd name="T64" fmla="*/ 78124054 w 58"/>
                <a:gd name="T65" fmla="*/ 27722516 h 96"/>
                <a:gd name="T66" fmla="*/ 50403124 w 58"/>
                <a:gd name="T67" fmla="*/ 27722516 h 96"/>
                <a:gd name="T68" fmla="*/ 35282191 w 58"/>
                <a:gd name="T69" fmla="*/ 30241878 h 96"/>
                <a:gd name="T70" fmla="*/ 20161251 w 58"/>
                <a:gd name="T71" fmla="*/ 37801550 h 96"/>
                <a:gd name="T72" fmla="*/ 0 w 58"/>
                <a:gd name="T73" fmla="*/ 45362810 h 96"/>
                <a:gd name="T74" fmla="*/ 0 w 58"/>
                <a:gd name="T75" fmla="*/ 15120939 h 96"/>
                <a:gd name="T76" fmla="*/ 20161251 w 58"/>
                <a:gd name="T77" fmla="*/ 7561263 h 96"/>
                <a:gd name="T78" fmla="*/ 50403124 w 58"/>
                <a:gd name="T79" fmla="*/ 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6"/>
                <a:gd name="T122" fmla="*/ 58 w 58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5"/>
                  </a:lnTo>
                  <a:lnTo>
                    <a:pt x="57" y="20"/>
                  </a:lnTo>
                  <a:lnTo>
                    <a:pt x="57" y="32"/>
                  </a:lnTo>
                  <a:lnTo>
                    <a:pt x="53" y="38"/>
                  </a:lnTo>
                  <a:lnTo>
                    <a:pt x="52" y="43"/>
                  </a:lnTo>
                  <a:lnTo>
                    <a:pt x="49" y="47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60"/>
                  </a:lnTo>
                  <a:lnTo>
                    <a:pt x="35" y="64"/>
                  </a:lnTo>
                  <a:lnTo>
                    <a:pt x="31" y="67"/>
                  </a:lnTo>
                  <a:lnTo>
                    <a:pt x="26" y="73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58" y="86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6"/>
                  </a:lnTo>
                  <a:lnTo>
                    <a:pt x="11" y="73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4" y="28"/>
                  </a:lnTo>
                  <a:lnTo>
                    <a:pt x="41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4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16" name="Freeform 78"/>
            <p:cNvSpPr>
              <a:spLocks noEditPoints="1"/>
            </p:cNvSpPr>
            <p:nvPr/>
          </p:nvSpPr>
          <p:spPr bwMode="auto">
            <a:xfrm>
              <a:off x="7037388" y="4352925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17" name="Freeform 79"/>
            <p:cNvSpPr>
              <a:spLocks/>
            </p:cNvSpPr>
            <p:nvPr/>
          </p:nvSpPr>
          <p:spPr bwMode="auto">
            <a:xfrm>
              <a:off x="7127875" y="4306888"/>
              <a:ext cx="96838" cy="155575"/>
            </a:xfrm>
            <a:custGeom>
              <a:avLst/>
              <a:gdLst>
                <a:gd name="T0" fmla="*/ 40322711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5120939 h 98"/>
                <a:gd name="T8" fmla="*/ 136089156 w 61"/>
                <a:gd name="T9" fmla="*/ 27722516 h 98"/>
                <a:gd name="T10" fmla="*/ 141129493 w 61"/>
                <a:gd name="T11" fmla="*/ 42843449 h 98"/>
                <a:gd name="T12" fmla="*/ 146169830 w 61"/>
                <a:gd name="T13" fmla="*/ 60483756 h 98"/>
                <a:gd name="T14" fmla="*/ 146169830 w 61"/>
                <a:gd name="T15" fmla="*/ 73083740 h 98"/>
                <a:gd name="T16" fmla="*/ 141129493 w 61"/>
                <a:gd name="T17" fmla="*/ 85685311 h 98"/>
                <a:gd name="T18" fmla="*/ 133569781 w 61"/>
                <a:gd name="T19" fmla="*/ 95765932 h 98"/>
                <a:gd name="T20" fmla="*/ 126008481 w 61"/>
                <a:gd name="T21" fmla="*/ 103327193 h 98"/>
                <a:gd name="T22" fmla="*/ 113408432 w 61"/>
                <a:gd name="T23" fmla="*/ 110886890 h 98"/>
                <a:gd name="T24" fmla="*/ 103327732 w 61"/>
                <a:gd name="T25" fmla="*/ 115927201 h 98"/>
                <a:gd name="T26" fmla="*/ 118448769 w 61"/>
                <a:gd name="T27" fmla="*/ 118448150 h 98"/>
                <a:gd name="T28" fmla="*/ 128529444 w 61"/>
                <a:gd name="T29" fmla="*/ 126007823 h 98"/>
                <a:gd name="T30" fmla="*/ 136089156 w 61"/>
                <a:gd name="T31" fmla="*/ 133567496 h 98"/>
                <a:gd name="T32" fmla="*/ 146169830 w 61"/>
                <a:gd name="T33" fmla="*/ 146169067 h 98"/>
                <a:gd name="T34" fmla="*/ 153731130 w 61"/>
                <a:gd name="T35" fmla="*/ 176410932 h 98"/>
                <a:gd name="T36" fmla="*/ 148690793 w 61"/>
                <a:gd name="T37" fmla="*/ 191531865 h 98"/>
                <a:gd name="T38" fmla="*/ 146169830 w 61"/>
                <a:gd name="T39" fmla="*/ 204133436 h 98"/>
                <a:gd name="T40" fmla="*/ 128529444 w 61"/>
                <a:gd name="T41" fmla="*/ 226814091 h 98"/>
                <a:gd name="T42" fmla="*/ 118448769 w 61"/>
                <a:gd name="T43" fmla="*/ 234375351 h 98"/>
                <a:gd name="T44" fmla="*/ 103327732 w 61"/>
                <a:gd name="T45" fmla="*/ 241935024 h 98"/>
                <a:gd name="T46" fmla="*/ 88206721 w 61"/>
                <a:gd name="T47" fmla="*/ 246975335 h 98"/>
                <a:gd name="T48" fmla="*/ 47884010 w 61"/>
                <a:gd name="T49" fmla="*/ 246975335 h 98"/>
                <a:gd name="T50" fmla="*/ 17641980 w 61"/>
                <a:gd name="T51" fmla="*/ 239415662 h 98"/>
                <a:gd name="T52" fmla="*/ 0 w 61"/>
                <a:gd name="T53" fmla="*/ 234375351 h 98"/>
                <a:gd name="T54" fmla="*/ 0 w 61"/>
                <a:gd name="T55" fmla="*/ 204133436 h 98"/>
                <a:gd name="T56" fmla="*/ 17641980 w 61"/>
                <a:gd name="T57" fmla="*/ 211693158 h 98"/>
                <a:gd name="T58" fmla="*/ 47884010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6733469 h 98"/>
                <a:gd name="T64" fmla="*/ 105847132 w 61"/>
                <a:gd name="T65" fmla="*/ 209173797 h 98"/>
                <a:gd name="T66" fmla="*/ 113408432 w 61"/>
                <a:gd name="T67" fmla="*/ 199093125 h 98"/>
                <a:gd name="T68" fmla="*/ 118448769 w 61"/>
                <a:gd name="T69" fmla="*/ 189012503 h 98"/>
                <a:gd name="T70" fmla="*/ 118448769 w 61"/>
                <a:gd name="T71" fmla="*/ 161289999 h 98"/>
                <a:gd name="T72" fmla="*/ 113408432 w 61"/>
                <a:gd name="T73" fmla="*/ 151209378 h 98"/>
                <a:gd name="T74" fmla="*/ 105847132 w 61"/>
                <a:gd name="T75" fmla="*/ 138607806 h 98"/>
                <a:gd name="T76" fmla="*/ 95766433 w 61"/>
                <a:gd name="T77" fmla="*/ 133567496 h 98"/>
                <a:gd name="T78" fmla="*/ 80645421 w 61"/>
                <a:gd name="T79" fmla="*/ 126007823 h 98"/>
                <a:gd name="T80" fmla="*/ 40322711 w 61"/>
                <a:gd name="T81" fmla="*/ 126007823 h 98"/>
                <a:gd name="T82" fmla="*/ 40322711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5765932 h 98"/>
                <a:gd name="T88" fmla="*/ 98287395 w 61"/>
                <a:gd name="T89" fmla="*/ 93246571 h 98"/>
                <a:gd name="T90" fmla="*/ 105847132 w 61"/>
                <a:gd name="T91" fmla="*/ 85685311 h 98"/>
                <a:gd name="T92" fmla="*/ 110887469 w 61"/>
                <a:gd name="T93" fmla="*/ 78124050 h 98"/>
                <a:gd name="T94" fmla="*/ 113408432 w 61"/>
                <a:gd name="T95" fmla="*/ 65524067 h 98"/>
                <a:gd name="T96" fmla="*/ 105847132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37801551 h 98"/>
                <a:gd name="T108" fmla="*/ 7561303 w 61"/>
                <a:gd name="T109" fmla="*/ 7561263 h 98"/>
                <a:gd name="T110" fmla="*/ 25201693 w 61"/>
                <a:gd name="T111" fmla="*/ 5040312 h 98"/>
                <a:gd name="T112" fmla="*/ 40322711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6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4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8" y="29"/>
                  </a:lnTo>
                  <a:lnTo>
                    <a:pt x="56" y="34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5" y="44"/>
                  </a:lnTo>
                  <a:lnTo>
                    <a:pt x="41" y="46"/>
                  </a:lnTo>
                  <a:lnTo>
                    <a:pt x="47" y="47"/>
                  </a:lnTo>
                  <a:lnTo>
                    <a:pt x="51" y="50"/>
                  </a:lnTo>
                  <a:lnTo>
                    <a:pt x="54" y="53"/>
                  </a:lnTo>
                  <a:lnTo>
                    <a:pt x="58" y="58"/>
                  </a:lnTo>
                  <a:lnTo>
                    <a:pt x="61" y="70"/>
                  </a:lnTo>
                  <a:lnTo>
                    <a:pt x="59" y="76"/>
                  </a:lnTo>
                  <a:lnTo>
                    <a:pt x="58" y="81"/>
                  </a:lnTo>
                  <a:lnTo>
                    <a:pt x="51" y="90"/>
                  </a:lnTo>
                  <a:lnTo>
                    <a:pt x="47" y="93"/>
                  </a:lnTo>
                  <a:lnTo>
                    <a:pt x="41" y="96"/>
                  </a:lnTo>
                  <a:lnTo>
                    <a:pt x="35" y="98"/>
                  </a:lnTo>
                  <a:lnTo>
                    <a:pt x="19" y="98"/>
                  </a:lnTo>
                  <a:lnTo>
                    <a:pt x="7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7" y="84"/>
                  </a:lnTo>
                  <a:lnTo>
                    <a:pt x="19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2" y="83"/>
                  </a:lnTo>
                  <a:lnTo>
                    <a:pt x="45" y="79"/>
                  </a:lnTo>
                  <a:lnTo>
                    <a:pt x="47" y="75"/>
                  </a:lnTo>
                  <a:lnTo>
                    <a:pt x="47" y="64"/>
                  </a:lnTo>
                  <a:lnTo>
                    <a:pt x="45" y="60"/>
                  </a:lnTo>
                  <a:lnTo>
                    <a:pt x="42" y="55"/>
                  </a:lnTo>
                  <a:lnTo>
                    <a:pt x="38" y="53"/>
                  </a:lnTo>
                  <a:lnTo>
                    <a:pt x="32" y="50"/>
                  </a:lnTo>
                  <a:lnTo>
                    <a:pt x="16" y="5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6" y="38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1"/>
                  </a:lnTo>
                  <a:lnTo>
                    <a:pt x="45" y="26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18" name="Freeform 80"/>
            <p:cNvSpPr>
              <a:spLocks/>
            </p:cNvSpPr>
            <p:nvPr/>
          </p:nvSpPr>
          <p:spPr bwMode="auto">
            <a:xfrm>
              <a:off x="7253288" y="4306888"/>
              <a:ext cx="93663" cy="155575"/>
            </a:xfrm>
            <a:custGeom>
              <a:avLst/>
              <a:gdLst>
                <a:gd name="T0" fmla="*/ 42843680 w 59"/>
                <a:gd name="T1" fmla="*/ 0 h 98"/>
                <a:gd name="T2" fmla="*/ 88206735 w 59"/>
                <a:gd name="T3" fmla="*/ 0 h 98"/>
                <a:gd name="T4" fmla="*/ 108368113 w 59"/>
                <a:gd name="T5" fmla="*/ 7561263 h 98"/>
                <a:gd name="T6" fmla="*/ 123489127 w 59"/>
                <a:gd name="T7" fmla="*/ 15120939 h 98"/>
                <a:gd name="T8" fmla="*/ 133569803 w 59"/>
                <a:gd name="T9" fmla="*/ 27722516 h 98"/>
                <a:gd name="T10" fmla="*/ 141129517 w 59"/>
                <a:gd name="T11" fmla="*/ 42843449 h 98"/>
                <a:gd name="T12" fmla="*/ 146169855 w 59"/>
                <a:gd name="T13" fmla="*/ 60483756 h 98"/>
                <a:gd name="T14" fmla="*/ 133569803 w 59"/>
                <a:gd name="T15" fmla="*/ 95765932 h 98"/>
                <a:gd name="T16" fmla="*/ 126008502 w 59"/>
                <a:gd name="T17" fmla="*/ 103327193 h 98"/>
                <a:gd name="T18" fmla="*/ 115927826 w 59"/>
                <a:gd name="T19" fmla="*/ 110886890 h 98"/>
                <a:gd name="T20" fmla="*/ 100806787 w 59"/>
                <a:gd name="T21" fmla="*/ 115927201 h 98"/>
                <a:gd name="T22" fmla="*/ 115927826 w 59"/>
                <a:gd name="T23" fmla="*/ 118448150 h 98"/>
                <a:gd name="T24" fmla="*/ 138610141 w 59"/>
                <a:gd name="T25" fmla="*/ 133567496 h 98"/>
                <a:gd name="T26" fmla="*/ 146169855 w 59"/>
                <a:gd name="T27" fmla="*/ 146169067 h 98"/>
                <a:gd name="T28" fmla="*/ 148690817 w 59"/>
                <a:gd name="T29" fmla="*/ 161289999 h 98"/>
                <a:gd name="T30" fmla="*/ 148690817 w 59"/>
                <a:gd name="T31" fmla="*/ 191531865 h 98"/>
                <a:gd name="T32" fmla="*/ 146169855 w 59"/>
                <a:gd name="T33" fmla="*/ 204133436 h 98"/>
                <a:gd name="T34" fmla="*/ 138610141 w 59"/>
                <a:gd name="T35" fmla="*/ 216733469 h 98"/>
                <a:gd name="T36" fmla="*/ 126008502 w 59"/>
                <a:gd name="T37" fmla="*/ 226814091 h 98"/>
                <a:gd name="T38" fmla="*/ 100806787 w 59"/>
                <a:gd name="T39" fmla="*/ 241935024 h 98"/>
                <a:gd name="T40" fmla="*/ 65524420 w 59"/>
                <a:gd name="T41" fmla="*/ 246975335 h 98"/>
                <a:gd name="T42" fmla="*/ 50403393 w 59"/>
                <a:gd name="T43" fmla="*/ 246975335 h 98"/>
                <a:gd name="T44" fmla="*/ 35282379 w 59"/>
                <a:gd name="T45" fmla="*/ 241935024 h 98"/>
                <a:gd name="T46" fmla="*/ 15121021 w 59"/>
                <a:gd name="T47" fmla="*/ 239415662 h 98"/>
                <a:gd name="T48" fmla="*/ 0 w 59"/>
                <a:gd name="T49" fmla="*/ 234375351 h 98"/>
                <a:gd name="T50" fmla="*/ 0 w 59"/>
                <a:gd name="T51" fmla="*/ 204133436 h 98"/>
                <a:gd name="T52" fmla="*/ 15121021 w 59"/>
                <a:gd name="T53" fmla="*/ 211693158 h 98"/>
                <a:gd name="T54" fmla="*/ 45363055 w 59"/>
                <a:gd name="T55" fmla="*/ 219254418 h 98"/>
                <a:gd name="T56" fmla="*/ 80645434 w 59"/>
                <a:gd name="T57" fmla="*/ 219254418 h 98"/>
                <a:gd name="T58" fmla="*/ 90726111 w 59"/>
                <a:gd name="T59" fmla="*/ 216733469 h 98"/>
                <a:gd name="T60" fmla="*/ 103327750 w 59"/>
                <a:gd name="T61" fmla="*/ 209173797 h 98"/>
                <a:gd name="T62" fmla="*/ 110887488 w 59"/>
                <a:gd name="T63" fmla="*/ 199093125 h 98"/>
                <a:gd name="T64" fmla="*/ 115927826 w 59"/>
                <a:gd name="T65" fmla="*/ 189012503 h 98"/>
                <a:gd name="T66" fmla="*/ 118448789 w 59"/>
                <a:gd name="T67" fmla="*/ 173891570 h 98"/>
                <a:gd name="T68" fmla="*/ 110887488 w 59"/>
                <a:gd name="T69" fmla="*/ 151209378 h 98"/>
                <a:gd name="T70" fmla="*/ 103327750 w 59"/>
                <a:gd name="T71" fmla="*/ 138607806 h 98"/>
                <a:gd name="T72" fmla="*/ 90726111 w 59"/>
                <a:gd name="T73" fmla="*/ 133567496 h 98"/>
                <a:gd name="T74" fmla="*/ 80645434 w 59"/>
                <a:gd name="T75" fmla="*/ 126007823 h 98"/>
                <a:gd name="T76" fmla="*/ 42843680 w 59"/>
                <a:gd name="T77" fmla="*/ 126007823 h 98"/>
                <a:gd name="T78" fmla="*/ 42843680 w 59"/>
                <a:gd name="T79" fmla="*/ 100806243 h 98"/>
                <a:gd name="T80" fmla="*/ 80645434 w 59"/>
                <a:gd name="T81" fmla="*/ 100806243 h 98"/>
                <a:gd name="T82" fmla="*/ 90726111 w 59"/>
                <a:gd name="T83" fmla="*/ 95765932 h 98"/>
                <a:gd name="T84" fmla="*/ 100806787 w 59"/>
                <a:gd name="T85" fmla="*/ 93246571 h 98"/>
                <a:gd name="T86" fmla="*/ 108368113 w 59"/>
                <a:gd name="T87" fmla="*/ 85685311 h 98"/>
                <a:gd name="T88" fmla="*/ 110887488 w 59"/>
                <a:gd name="T89" fmla="*/ 78124050 h 98"/>
                <a:gd name="T90" fmla="*/ 110887488 w 59"/>
                <a:gd name="T91" fmla="*/ 52924083 h 98"/>
                <a:gd name="T92" fmla="*/ 108368113 w 59"/>
                <a:gd name="T93" fmla="*/ 42843449 h 98"/>
                <a:gd name="T94" fmla="*/ 100806787 w 59"/>
                <a:gd name="T95" fmla="*/ 35282189 h 98"/>
                <a:gd name="T96" fmla="*/ 90726111 w 59"/>
                <a:gd name="T97" fmla="*/ 30241878 h 98"/>
                <a:gd name="T98" fmla="*/ 80645434 w 59"/>
                <a:gd name="T99" fmla="*/ 27722516 h 98"/>
                <a:gd name="T100" fmla="*/ 37803342 w 59"/>
                <a:gd name="T101" fmla="*/ 27722516 h 98"/>
                <a:gd name="T102" fmla="*/ 22682321 w 59"/>
                <a:gd name="T103" fmla="*/ 35282189 h 98"/>
                <a:gd name="T104" fmla="*/ 7561304 w 59"/>
                <a:gd name="T105" fmla="*/ 37801551 h 98"/>
                <a:gd name="T106" fmla="*/ 7561304 w 59"/>
                <a:gd name="T107" fmla="*/ 7561263 h 98"/>
                <a:gd name="T108" fmla="*/ 22682321 w 59"/>
                <a:gd name="T109" fmla="*/ 5040312 h 98"/>
                <a:gd name="T110" fmla="*/ 42843680 w 59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98"/>
                <a:gd name="T170" fmla="*/ 59 w 59"/>
                <a:gd name="T171" fmla="*/ 98 h 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98">
                  <a:moveTo>
                    <a:pt x="17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6" y="44"/>
                  </a:lnTo>
                  <a:lnTo>
                    <a:pt x="40" y="46"/>
                  </a:lnTo>
                  <a:lnTo>
                    <a:pt x="46" y="47"/>
                  </a:lnTo>
                  <a:lnTo>
                    <a:pt x="55" y="53"/>
                  </a:lnTo>
                  <a:lnTo>
                    <a:pt x="58" y="58"/>
                  </a:lnTo>
                  <a:lnTo>
                    <a:pt x="59" y="64"/>
                  </a:lnTo>
                  <a:lnTo>
                    <a:pt x="59" y="76"/>
                  </a:lnTo>
                  <a:lnTo>
                    <a:pt x="58" y="81"/>
                  </a:lnTo>
                  <a:lnTo>
                    <a:pt x="55" y="86"/>
                  </a:lnTo>
                  <a:lnTo>
                    <a:pt x="50" y="90"/>
                  </a:lnTo>
                  <a:lnTo>
                    <a:pt x="40" y="96"/>
                  </a:lnTo>
                  <a:lnTo>
                    <a:pt x="26" y="98"/>
                  </a:lnTo>
                  <a:lnTo>
                    <a:pt x="20" y="98"/>
                  </a:lnTo>
                  <a:lnTo>
                    <a:pt x="14" y="96"/>
                  </a:lnTo>
                  <a:lnTo>
                    <a:pt x="6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18" y="87"/>
                  </a:lnTo>
                  <a:lnTo>
                    <a:pt x="32" y="87"/>
                  </a:lnTo>
                  <a:lnTo>
                    <a:pt x="36" y="86"/>
                  </a:lnTo>
                  <a:lnTo>
                    <a:pt x="41" y="83"/>
                  </a:lnTo>
                  <a:lnTo>
                    <a:pt x="44" y="79"/>
                  </a:lnTo>
                  <a:lnTo>
                    <a:pt x="46" y="75"/>
                  </a:lnTo>
                  <a:lnTo>
                    <a:pt x="47" y="69"/>
                  </a:lnTo>
                  <a:lnTo>
                    <a:pt x="44" y="60"/>
                  </a:lnTo>
                  <a:lnTo>
                    <a:pt x="41" y="55"/>
                  </a:lnTo>
                  <a:lnTo>
                    <a:pt x="36" y="53"/>
                  </a:lnTo>
                  <a:lnTo>
                    <a:pt x="32" y="50"/>
                  </a:lnTo>
                  <a:lnTo>
                    <a:pt x="17" y="50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6" y="38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1"/>
                  </a:lnTo>
                  <a:lnTo>
                    <a:pt x="44" y="21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19" name="Freeform 81"/>
            <p:cNvSpPr>
              <a:spLocks noEditPoints="1"/>
            </p:cNvSpPr>
            <p:nvPr/>
          </p:nvSpPr>
          <p:spPr bwMode="auto">
            <a:xfrm>
              <a:off x="7413625" y="4352925"/>
              <a:ext cx="23813" cy="106362"/>
            </a:xfrm>
            <a:custGeom>
              <a:avLst/>
              <a:gdLst>
                <a:gd name="T0" fmla="*/ 0 w 15"/>
                <a:gd name="T1" fmla="*/ 118445989 h 67"/>
                <a:gd name="T2" fmla="*/ 37803934 w 15"/>
                <a:gd name="T3" fmla="*/ 118445989 h 67"/>
                <a:gd name="T4" fmla="*/ 37803934 w 15"/>
                <a:gd name="T5" fmla="*/ 168848854 h 67"/>
                <a:gd name="T6" fmla="*/ 0 w 15"/>
                <a:gd name="T7" fmla="*/ 168848854 h 67"/>
                <a:gd name="T8" fmla="*/ 0 w 15"/>
                <a:gd name="T9" fmla="*/ 118445989 h 67"/>
                <a:gd name="T10" fmla="*/ 0 w 15"/>
                <a:gd name="T11" fmla="*/ 0 h 67"/>
                <a:gd name="T12" fmla="*/ 37803934 w 15"/>
                <a:gd name="T13" fmla="*/ 0 h 67"/>
                <a:gd name="T14" fmla="*/ 37803934 w 15"/>
                <a:gd name="T15" fmla="*/ 45362591 h 67"/>
                <a:gd name="T16" fmla="*/ 0 w 15"/>
                <a:gd name="T17" fmla="*/ 45362591 h 67"/>
                <a:gd name="T18" fmla="*/ 0 w 15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7"/>
                <a:gd name="T32" fmla="*/ 15 w 15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7">
                  <a:moveTo>
                    <a:pt x="0" y="47"/>
                  </a:moveTo>
                  <a:lnTo>
                    <a:pt x="15" y="47"/>
                  </a:lnTo>
                  <a:lnTo>
                    <a:pt x="15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20" name="Freeform 82"/>
            <p:cNvSpPr>
              <a:spLocks/>
            </p:cNvSpPr>
            <p:nvPr/>
          </p:nvSpPr>
          <p:spPr bwMode="auto">
            <a:xfrm>
              <a:off x="7502525" y="4306888"/>
              <a:ext cx="93663" cy="155575"/>
            </a:xfrm>
            <a:custGeom>
              <a:avLst/>
              <a:gdLst>
                <a:gd name="T0" fmla="*/ 42843680 w 59"/>
                <a:gd name="T1" fmla="*/ 0 h 98"/>
                <a:gd name="T2" fmla="*/ 88206735 w 59"/>
                <a:gd name="T3" fmla="*/ 0 h 98"/>
                <a:gd name="T4" fmla="*/ 108368113 w 59"/>
                <a:gd name="T5" fmla="*/ 7561263 h 98"/>
                <a:gd name="T6" fmla="*/ 123489127 w 59"/>
                <a:gd name="T7" fmla="*/ 15120939 h 98"/>
                <a:gd name="T8" fmla="*/ 133569803 w 59"/>
                <a:gd name="T9" fmla="*/ 27722516 h 98"/>
                <a:gd name="T10" fmla="*/ 141129517 w 59"/>
                <a:gd name="T11" fmla="*/ 42843449 h 98"/>
                <a:gd name="T12" fmla="*/ 146169855 w 59"/>
                <a:gd name="T13" fmla="*/ 60483756 h 98"/>
                <a:gd name="T14" fmla="*/ 133569803 w 59"/>
                <a:gd name="T15" fmla="*/ 95765932 h 98"/>
                <a:gd name="T16" fmla="*/ 126008502 w 59"/>
                <a:gd name="T17" fmla="*/ 103327193 h 98"/>
                <a:gd name="T18" fmla="*/ 115927826 w 59"/>
                <a:gd name="T19" fmla="*/ 110886890 h 98"/>
                <a:gd name="T20" fmla="*/ 100806787 w 59"/>
                <a:gd name="T21" fmla="*/ 115927201 h 98"/>
                <a:gd name="T22" fmla="*/ 115927826 w 59"/>
                <a:gd name="T23" fmla="*/ 118448150 h 98"/>
                <a:gd name="T24" fmla="*/ 138610141 w 59"/>
                <a:gd name="T25" fmla="*/ 133567496 h 98"/>
                <a:gd name="T26" fmla="*/ 146169855 w 59"/>
                <a:gd name="T27" fmla="*/ 146169067 h 98"/>
                <a:gd name="T28" fmla="*/ 148690817 w 59"/>
                <a:gd name="T29" fmla="*/ 161289999 h 98"/>
                <a:gd name="T30" fmla="*/ 148690817 w 59"/>
                <a:gd name="T31" fmla="*/ 191531865 h 98"/>
                <a:gd name="T32" fmla="*/ 146169855 w 59"/>
                <a:gd name="T33" fmla="*/ 204133436 h 98"/>
                <a:gd name="T34" fmla="*/ 138610141 w 59"/>
                <a:gd name="T35" fmla="*/ 216733469 h 98"/>
                <a:gd name="T36" fmla="*/ 126008502 w 59"/>
                <a:gd name="T37" fmla="*/ 226814091 h 98"/>
                <a:gd name="T38" fmla="*/ 100806787 w 59"/>
                <a:gd name="T39" fmla="*/ 241935024 h 98"/>
                <a:gd name="T40" fmla="*/ 65524420 w 59"/>
                <a:gd name="T41" fmla="*/ 246975335 h 98"/>
                <a:gd name="T42" fmla="*/ 50403393 w 59"/>
                <a:gd name="T43" fmla="*/ 246975335 h 98"/>
                <a:gd name="T44" fmla="*/ 35282379 w 59"/>
                <a:gd name="T45" fmla="*/ 241935024 h 98"/>
                <a:gd name="T46" fmla="*/ 15121021 w 59"/>
                <a:gd name="T47" fmla="*/ 239415662 h 98"/>
                <a:gd name="T48" fmla="*/ 0 w 59"/>
                <a:gd name="T49" fmla="*/ 234375351 h 98"/>
                <a:gd name="T50" fmla="*/ 0 w 59"/>
                <a:gd name="T51" fmla="*/ 204133436 h 98"/>
                <a:gd name="T52" fmla="*/ 15121021 w 59"/>
                <a:gd name="T53" fmla="*/ 211693158 h 98"/>
                <a:gd name="T54" fmla="*/ 45363055 w 59"/>
                <a:gd name="T55" fmla="*/ 219254418 h 98"/>
                <a:gd name="T56" fmla="*/ 80645434 w 59"/>
                <a:gd name="T57" fmla="*/ 219254418 h 98"/>
                <a:gd name="T58" fmla="*/ 93247073 w 59"/>
                <a:gd name="T59" fmla="*/ 216733469 h 98"/>
                <a:gd name="T60" fmla="*/ 103327750 w 59"/>
                <a:gd name="T61" fmla="*/ 209173797 h 98"/>
                <a:gd name="T62" fmla="*/ 110887488 w 59"/>
                <a:gd name="T63" fmla="*/ 199093125 h 98"/>
                <a:gd name="T64" fmla="*/ 115927826 w 59"/>
                <a:gd name="T65" fmla="*/ 189012503 h 98"/>
                <a:gd name="T66" fmla="*/ 118448789 w 59"/>
                <a:gd name="T67" fmla="*/ 173891570 h 98"/>
                <a:gd name="T68" fmla="*/ 110887488 w 59"/>
                <a:gd name="T69" fmla="*/ 151209378 h 98"/>
                <a:gd name="T70" fmla="*/ 103327750 w 59"/>
                <a:gd name="T71" fmla="*/ 138607806 h 98"/>
                <a:gd name="T72" fmla="*/ 93247073 w 59"/>
                <a:gd name="T73" fmla="*/ 133567496 h 98"/>
                <a:gd name="T74" fmla="*/ 80645434 w 59"/>
                <a:gd name="T75" fmla="*/ 126007823 h 98"/>
                <a:gd name="T76" fmla="*/ 42843680 w 59"/>
                <a:gd name="T77" fmla="*/ 126007823 h 98"/>
                <a:gd name="T78" fmla="*/ 42843680 w 59"/>
                <a:gd name="T79" fmla="*/ 100806243 h 98"/>
                <a:gd name="T80" fmla="*/ 80645434 w 59"/>
                <a:gd name="T81" fmla="*/ 100806243 h 98"/>
                <a:gd name="T82" fmla="*/ 93247073 w 59"/>
                <a:gd name="T83" fmla="*/ 95765932 h 98"/>
                <a:gd name="T84" fmla="*/ 100806787 w 59"/>
                <a:gd name="T85" fmla="*/ 93246571 h 98"/>
                <a:gd name="T86" fmla="*/ 108368113 w 59"/>
                <a:gd name="T87" fmla="*/ 85685311 h 98"/>
                <a:gd name="T88" fmla="*/ 110887488 w 59"/>
                <a:gd name="T89" fmla="*/ 78124050 h 98"/>
                <a:gd name="T90" fmla="*/ 110887488 w 59"/>
                <a:gd name="T91" fmla="*/ 52924083 h 98"/>
                <a:gd name="T92" fmla="*/ 108368113 w 59"/>
                <a:gd name="T93" fmla="*/ 42843449 h 98"/>
                <a:gd name="T94" fmla="*/ 100806787 w 59"/>
                <a:gd name="T95" fmla="*/ 35282189 h 98"/>
                <a:gd name="T96" fmla="*/ 93247073 w 59"/>
                <a:gd name="T97" fmla="*/ 30241878 h 98"/>
                <a:gd name="T98" fmla="*/ 80645434 w 59"/>
                <a:gd name="T99" fmla="*/ 27722516 h 98"/>
                <a:gd name="T100" fmla="*/ 37803342 w 59"/>
                <a:gd name="T101" fmla="*/ 27722516 h 98"/>
                <a:gd name="T102" fmla="*/ 22682321 w 59"/>
                <a:gd name="T103" fmla="*/ 35282189 h 98"/>
                <a:gd name="T104" fmla="*/ 7561304 w 59"/>
                <a:gd name="T105" fmla="*/ 37801551 h 98"/>
                <a:gd name="T106" fmla="*/ 7561304 w 59"/>
                <a:gd name="T107" fmla="*/ 7561263 h 98"/>
                <a:gd name="T108" fmla="*/ 22682321 w 59"/>
                <a:gd name="T109" fmla="*/ 5040312 h 98"/>
                <a:gd name="T110" fmla="*/ 42843680 w 59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98"/>
                <a:gd name="T170" fmla="*/ 59 w 59"/>
                <a:gd name="T171" fmla="*/ 98 h 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98">
                  <a:moveTo>
                    <a:pt x="17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6" y="44"/>
                  </a:lnTo>
                  <a:lnTo>
                    <a:pt x="40" y="46"/>
                  </a:lnTo>
                  <a:lnTo>
                    <a:pt x="46" y="47"/>
                  </a:lnTo>
                  <a:lnTo>
                    <a:pt x="55" y="53"/>
                  </a:lnTo>
                  <a:lnTo>
                    <a:pt x="58" y="58"/>
                  </a:lnTo>
                  <a:lnTo>
                    <a:pt x="59" y="64"/>
                  </a:lnTo>
                  <a:lnTo>
                    <a:pt x="59" y="76"/>
                  </a:lnTo>
                  <a:lnTo>
                    <a:pt x="58" y="81"/>
                  </a:lnTo>
                  <a:lnTo>
                    <a:pt x="55" y="86"/>
                  </a:lnTo>
                  <a:lnTo>
                    <a:pt x="50" y="90"/>
                  </a:lnTo>
                  <a:lnTo>
                    <a:pt x="40" y="96"/>
                  </a:lnTo>
                  <a:lnTo>
                    <a:pt x="26" y="98"/>
                  </a:lnTo>
                  <a:lnTo>
                    <a:pt x="20" y="98"/>
                  </a:lnTo>
                  <a:lnTo>
                    <a:pt x="14" y="96"/>
                  </a:lnTo>
                  <a:lnTo>
                    <a:pt x="6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18" y="87"/>
                  </a:lnTo>
                  <a:lnTo>
                    <a:pt x="32" y="87"/>
                  </a:lnTo>
                  <a:lnTo>
                    <a:pt x="37" y="86"/>
                  </a:lnTo>
                  <a:lnTo>
                    <a:pt x="41" y="83"/>
                  </a:lnTo>
                  <a:lnTo>
                    <a:pt x="44" y="79"/>
                  </a:lnTo>
                  <a:lnTo>
                    <a:pt x="46" y="75"/>
                  </a:lnTo>
                  <a:lnTo>
                    <a:pt x="47" y="69"/>
                  </a:lnTo>
                  <a:lnTo>
                    <a:pt x="44" y="60"/>
                  </a:lnTo>
                  <a:lnTo>
                    <a:pt x="41" y="55"/>
                  </a:lnTo>
                  <a:lnTo>
                    <a:pt x="37" y="53"/>
                  </a:lnTo>
                  <a:lnTo>
                    <a:pt x="32" y="50"/>
                  </a:lnTo>
                  <a:lnTo>
                    <a:pt x="17" y="50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7" y="38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1"/>
                  </a:lnTo>
                  <a:lnTo>
                    <a:pt x="44" y="21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21" name="Freeform 83"/>
            <p:cNvSpPr>
              <a:spLocks/>
            </p:cNvSpPr>
            <p:nvPr/>
          </p:nvSpPr>
          <p:spPr bwMode="auto">
            <a:xfrm>
              <a:off x="7626350" y="4306888"/>
              <a:ext cx="96838" cy="155575"/>
            </a:xfrm>
            <a:custGeom>
              <a:avLst/>
              <a:gdLst>
                <a:gd name="T0" fmla="*/ 40322711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5120939 h 98"/>
                <a:gd name="T8" fmla="*/ 138610118 w 61"/>
                <a:gd name="T9" fmla="*/ 27722516 h 98"/>
                <a:gd name="T10" fmla="*/ 141129493 w 61"/>
                <a:gd name="T11" fmla="*/ 42843449 h 98"/>
                <a:gd name="T12" fmla="*/ 146169830 w 61"/>
                <a:gd name="T13" fmla="*/ 60483756 h 98"/>
                <a:gd name="T14" fmla="*/ 146169830 w 61"/>
                <a:gd name="T15" fmla="*/ 73083740 h 98"/>
                <a:gd name="T16" fmla="*/ 141129493 w 61"/>
                <a:gd name="T17" fmla="*/ 85685311 h 98"/>
                <a:gd name="T18" fmla="*/ 133569781 w 61"/>
                <a:gd name="T19" fmla="*/ 95765932 h 98"/>
                <a:gd name="T20" fmla="*/ 126008481 w 61"/>
                <a:gd name="T21" fmla="*/ 103327193 h 98"/>
                <a:gd name="T22" fmla="*/ 113408432 w 61"/>
                <a:gd name="T23" fmla="*/ 110886890 h 98"/>
                <a:gd name="T24" fmla="*/ 103327732 w 61"/>
                <a:gd name="T25" fmla="*/ 115927201 h 98"/>
                <a:gd name="T26" fmla="*/ 118448769 w 61"/>
                <a:gd name="T27" fmla="*/ 118448150 h 98"/>
                <a:gd name="T28" fmla="*/ 131048818 w 61"/>
                <a:gd name="T29" fmla="*/ 126007823 h 98"/>
                <a:gd name="T30" fmla="*/ 138610118 w 61"/>
                <a:gd name="T31" fmla="*/ 133567496 h 98"/>
                <a:gd name="T32" fmla="*/ 146169830 w 61"/>
                <a:gd name="T33" fmla="*/ 146169067 h 98"/>
                <a:gd name="T34" fmla="*/ 153731130 w 61"/>
                <a:gd name="T35" fmla="*/ 176410932 h 98"/>
                <a:gd name="T36" fmla="*/ 148690793 w 61"/>
                <a:gd name="T37" fmla="*/ 191531865 h 98"/>
                <a:gd name="T38" fmla="*/ 146169830 w 61"/>
                <a:gd name="T39" fmla="*/ 204133436 h 98"/>
                <a:gd name="T40" fmla="*/ 131048818 w 61"/>
                <a:gd name="T41" fmla="*/ 226814091 h 98"/>
                <a:gd name="T42" fmla="*/ 118448769 w 61"/>
                <a:gd name="T43" fmla="*/ 234375351 h 98"/>
                <a:gd name="T44" fmla="*/ 103327732 w 61"/>
                <a:gd name="T45" fmla="*/ 241935024 h 98"/>
                <a:gd name="T46" fmla="*/ 88206721 w 61"/>
                <a:gd name="T47" fmla="*/ 246975335 h 98"/>
                <a:gd name="T48" fmla="*/ 47884010 w 61"/>
                <a:gd name="T49" fmla="*/ 246975335 h 98"/>
                <a:gd name="T50" fmla="*/ 17641980 w 61"/>
                <a:gd name="T51" fmla="*/ 239415662 h 98"/>
                <a:gd name="T52" fmla="*/ 0 w 61"/>
                <a:gd name="T53" fmla="*/ 234375351 h 98"/>
                <a:gd name="T54" fmla="*/ 0 w 61"/>
                <a:gd name="T55" fmla="*/ 204133436 h 98"/>
                <a:gd name="T56" fmla="*/ 17641980 w 61"/>
                <a:gd name="T57" fmla="*/ 211693158 h 98"/>
                <a:gd name="T58" fmla="*/ 47884010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6733469 h 98"/>
                <a:gd name="T64" fmla="*/ 105847132 w 61"/>
                <a:gd name="T65" fmla="*/ 209173797 h 98"/>
                <a:gd name="T66" fmla="*/ 113408432 w 61"/>
                <a:gd name="T67" fmla="*/ 199093125 h 98"/>
                <a:gd name="T68" fmla="*/ 118448769 w 61"/>
                <a:gd name="T69" fmla="*/ 189012503 h 98"/>
                <a:gd name="T70" fmla="*/ 118448769 w 61"/>
                <a:gd name="T71" fmla="*/ 161289999 h 98"/>
                <a:gd name="T72" fmla="*/ 113408432 w 61"/>
                <a:gd name="T73" fmla="*/ 151209378 h 98"/>
                <a:gd name="T74" fmla="*/ 105847132 w 61"/>
                <a:gd name="T75" fmla="*/ 138607806 h 98"/>
                <a:gd name="T76" fmla="*/ 95766433 w 61"/>
                <a:gd name="T77" fmla="*/ 133567496 h 98"/>
                <a:gd name="T78" fmla="*/ 80645421 w 61"/>
                <a:gd name="T79" fmla="*/ 126007823 h 98"/>
                <a:gd name="T80" fmla="*/ 40322711 w 61"/>
                <a:gd name="T81" fmla="*/ 126007823 h 98"/>
                <a:gd name="T82" fmla="*/ 40322711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5765932 h 98"/>
                <a:gd name="T88" fmla="*/ 98287395 w 61"/>
                <a:gd name="T89" fmla="*/ 93246571 h 98"/>
                <a:gd name="T90" fmla="*/ 105847132 w 61"/>
                <a:gd name="T91" fmla="*/ 85685311 h 98"/>
                <a:gd name="T92" fmla="*/ 110887469 w 61"/>
                <a:gd name="T93" fmla="*/ 78124050 h 98"/>
                <a:gd name="T94" fmla="*/ 113408432 w 61"/>
                <a:gd name="T95" fmla="*/ 65524067 h 98"/>
                <a:gd name="T96" fmla="*/ 105847132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37801551 h 98"/>
                <a:gd name="T108" fmla="*/ 7561303 w 61"/>
                <a:gd name="T109" fmla="*/ 7561263 h 98"/>
                <a:gd name="T110" fmla="*/ 25201693 w 61"/>
                <a:gd name="T111" fmla="*/ 5040312 h 98"/>
                <a:gd name="T112" fmla="*/ 40322711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6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5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8" y="29"/>
                  </a:lnTo>
                  <a:lnTo>
                    <a:pt x="56" y="34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5" y="44"/>
                  </a:lnTo>
                  <a:lnTo>
                    <a:pt x="41" y="46"/>
                  </a:lnTo>
                  <a:lnTo>
                    <a:pt x="47" y="47"/>
                  </a:lnTo>
                  <a:lnTo>
                    <a:pt x="52" y="50"/>
                  </a:lnTo>
                  <a:lnTo>
                    <a:pt x="55" y="53"/>
                  </a:lnTo>
                  <a:lnTo>
                    <a:pt x="58" y="58"/>
                  </a:lnTo>
                  <a:lnTo>
                    <a:pt x="61" y="70"/>
                  </a:lnTo>
                  <a:lnTo>
                    <a:pt x="59" y="76"/>
                  </a:lnTo>
                  <a:lnTo>
                    <a:pt x="58" y="81"/>
                  </a:lnTo>
                  <a:lnTo>
                    <a:pt x="52" y="90"/>
                  </a:lnTo>
                  <a:lnTo>
                    <a:pt x="47" y="93"/>
                  </a:lnTo>
                  <a:lnTo>
                    <a:pt x="41" y="96"/>
                  </a:lnTo>
                  <a:lnTo>
                    <a:pt x="35" y="98"/>
                  </a:lnTo>
                  <a:lnTo>
                    <a:pt x="19" y="98"/>
                  </a:lnTo>
                  <a:lnTo>
                    <a:pt x="7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7" y="84"/>
                  </a:lnTo>
                  <a:lnTo>
                    <a:pt x="19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2" y="83"/>
                  </a:lnTo>
                  <a:lnTo>
                    <a:pt x="45" y="79"/>
                  </a:lnTo>
                  <a:lnTo>
                    <a:pt x="47" y="75"/>
                  </a:lnTo>
                  <a:lnTo>
                    <a:pt x="47" y="64"/>
                  </a:lnTo>
                  <a:lnTo>
                    <a:pt x="45" y="60"/>
                  </a:lnTo>
                  <a:lnTo>
                    <a:pt x="42" y="55"/>
                  </a:lnTo>
                  <a:lnTo>
                    <a:pt x="38" y="53"/>
                  </a:lnTo>
                  <a:lnTo>
                    <a:pt x="32" y="50"/>
                  </a:lnTo>
                  <a:lnTo>
                    <a:pt x="16" y="5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6" y="38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1"/>
                  </a:lnTo>
                  <a:lnTo>
                    <a:pt x="45" y="26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22" name="Freeform 84"/>
            <p:cNvSpPr>
              <a:spLocks noEditPoints="1"/>
            </p:cNvSpPr>
            <p:nvPr/>
          </p:nvSpPr>
          <p:spPr bwMode="auto">
            <a:xfrm>
              <a:off x="7785100" y="4352925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23" name="Freeform 85"/>
            <p:cNvSpPr>
              <a:spLocks noEditPoints="1"/>
            </p:cNvSpPr>
            <p:nvPr/>
          </p:nvSpPr>
          <p:spPr bwMode="auto">
            <a:xfrm>
              <a:off x="7875588" y="4306888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0322711 w 61"/>
                <a:gd name="T33" fmla="*/ 50403122 h 98"/>
                <a:gd name="T34" fmla="*/ 32762998 w 61"/>
                <a:gd name="T35" fmla="*/ 80645000 h 98"/>
                <a:gd name="T36" fmla="*/ 30242036 w 61"/>
                <a:gd name="T37" fmla="*/ 123488461 h 98"/>
                <a:gd name="T38" fmla="*/ 32762998 w 61"/>
                <a:gd name="T39" fmla="*/ 166330310 h 98"/>
                <a:gd name="T40" fmla="*/ 40322711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2682199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0968144 w 61"/>
                <a:gd name="T75" fmla="*/ 15120939 h 98"/>
                <a:gd name="T76" fmla="*/ 133569781 w 61"/>
                <a:gd name="T77" fmla="*/ 30241878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6410932 h 98"/>
                <a:gd name="T84" fmla="*/ 133569781 w 61"/>
                <a:gd name="T85" fmla="*/ 216733469 h 98"/>
                <a:gd name="T86" fmla="*/ 120968144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0322711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6410932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0241878 h 98"/>
                <a:gd name="T108" fmla="*/ 30242036 w 61"/>
                <a:gd name="T109" fmla="*/ 15120939 h 98"/>
                <a:gd name="T110" fmla="*/ 40322711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6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6"/>
                  </a:lnTo>
                  <a:lnTo>
                    <a:pt x="16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3" y="12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6"/>
                  </a:lnTo>
                  <a:lnTo>
                    <a:pt x="48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6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24" name="Freeform 86"/>
            <p:cNvSpPr>
              <a:spLocks noEditPoints="1"/>
            </p:cNvSpPr>
            <p:nvPr/>
          </p:nvSpPr>
          <p:spPr bwMode="auto">
            <a:xfrm>
              <a:off x="7997825" y="4306888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100806770 w 61"/>
                <a:gd name="T7" fmla="*/ 123488461 h 98"/>
                <a:gd name="T8" fmla="*/ 93247058 w 61"/>
                <a:gd name="T9" fmla="*/ 138607806 h 98"/>
                <a:gd name="T10" fmla="*/ 85685758 w 61"/>
                <a:gd name="T11" fmla="*/ 143648117 h 98"/>
                <a:gd name="T12" fmla="*/ 70564746 w 61"/>
                <a:gd name="T13" fmla="*/ 143648117 h 98"/>
                <a:gd name="T14" fmla="*/ 63005034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3005034 w 61"/>
                <a:gd name="T21" fmla="*/ 108367528 h 98"/>
                <a:gd name="T22" fmla="*/ 70564746 w 61"/>
                <a:gd name="T23" fmla="*/ 100806243 h 98"/>
                <a:gd name="T24" fmla="*/ 78126046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5443735 w 61"/>
                <a:gd name="T41" fmla="*/ 211693158 h 98"/>
                <a:gd name="T42" fmla="*/ 65524409 w 61"/>
                <a:gd name="T43" fmla="*/ 219254418 h 98"/>
                <a:gd name="T44" fmla="*/ 78126046 w 61"/>
                <a:gd name="T45" fmla="*/ 224294729 h 98"/>
                <a:gd name="T46" fmla="*/ 90726096 w 61"/>
                <a:gd name="T47" fmla="*/ 219254418 h 98"/>
                <a:gd name="T48" fmla="*/ 98287395 w 61"/>
                <a:gd name="T49" fmla="*/ 216733469 h 98"/>
                <a:gd name="T50" fmla="*/ 105847132 w 61"/>
                <a:gd name="T51" fmla="*/ 209173797 h 98"/>
                <a:gd name="T52" fmla="*/ 113408432 w 61"/>
                <a:gd name="T53" fmla="*/ 196572176 h 98"/>
                <a:gd name="T54" fmla="*/ 120968144 w 61"/>
                <a:gd name="T55" fmla="*/ 166330310 h 98"/>
                <a:gd name="T56" fmla="*/ 123489106 w 61"/>
                <a:gd name="T57" fmla="*/ 123488461 h 98"/>
                <a:gd name="T58" fmla="*/ 120968144 w 61"/>
                <a:gd name="T59" fmla="*/ 80645000 h 98"/>
                <a:gd name="T60" fmla="*/ 113408432 w 61"/>
                <a:gd name="T61" fmla="*/ 50403122 h 98"/>
                <a:gd name="T62" fmla="*/ 105847132 w 61"/>
                <a:gd name="T63" fmla="*/ 37801551 h 98"/>
                <a:gd name="T64" fmla="*/ 98287395 w 61"/>
                <a:gd name="T65" fmla="*/ 30241878 h 98"/>
                <a:gd name="T66" fmla="*/ 90726096 w 61"/>
                <a:gd name="T67" fmla="*/ 27722516 h 98"/>
                <a:gd name="T68" fmla="*/ 78126046 w 61"/>
                <a:gd name="T69" fmla="*/ 22682199 h 98"/>
                <a:gd name="T70" fmla="*/ 57964697 w 61"/>
                <a:gd name="T71" fmla="*/ 0 h 98"/>
                <a:gd name="T72" fmla="*/ 98287395 w 61"/>
                <a:gd name="T73" fmla="*/ 0 h 98"/>
                <a:gd name="T74" fmla="*/ 113408432 w 61"/>
                <a:gd name="T75" fmla="*/ 7561263 h 98"/>
                <a:gd name="T76" fmla="*/ 123489106 w 61"/>
                <a:gd name="T77" fmla="*/ 15120939 h 98"/>
                <a:gd name="T78" fmla="*/ 136089156 w 61"/>
                <a:gd name="T79" fmla="*/ 30241878 h 98"/>
                <a:gd name="T80" fmla="*/ 151210168 w 61"/>
                <a:gd name="T81" fmla="*/ 70564378 h 98"/>
                <a:gd name="T82" fmla="*/ 153731130 w 61"/>
                <a:gd name="T83" fmla="*/ 123488461 h 98"/>
                <a:gd name="T84" fmla="*/ 151210168 w 61"/>
                <a:gd name="T85" fmla="*/ 176410932 h 98"/>
                <a:gd name="T86" fmla="*/ 136089156 w 61"/>
                <a:gd name="T87" fmla="*/ 216733469 h 98"/>
                <a:gd name="T88" fmla="*/ 123489106 w 61"/>
                <a:gd name="T89" fmla="*/ 231854402 h 98"/>
                <a:gd name="T90" fmla="*/ 113408432 w 61"/>
                <a:gd name="T91" fmla="*/ 239415662 h 98"/>
                <a:gd name="T92" fmla="*/ 98287395 w 61"/>
                <a:gd name="T93" fmla="*/ 246975335 h 98"/>
                <a:gd name="T94" fmla="*/ 63005034 w 61"/>
                <a:gd name="T95" fmla="*/ 246975335 h 98"/>
                <a:gd name="T96" fmla="*/ 42843673 w 61"/>
                <a:gd name="T97" fmla="*/ 239415662 h 98"/>
                <a:gd name="T98" fmla="*/ 32762998 w 61"/>
                <a:gd name="T99" fmla="*/ 231854402 h 98"/>
                <a:gd name="T100" fmla="*/ 20161355 w 61"/>
                <a:gd name="T101" fmla="*/ 216733469 h 98"/>
                <a:gd name="T102" fmla="*/ 5040339 w 61"/>
                <a:gd name="T103" fmla="*/ 176410932 h 98"/>
                <a:gd name="T104" fmla="*/ 0 w 61"/>
                <a:gd name="T105" fmla="*/ 123488461 h 98"/>
                <a:gd name="T106" fmla="*/ 5040339 w 61"/>
                <a:gd name="T107" fmla="*/ 70564378 h 98"/>
                <a:gd name="T108" fmla="*/ 20161355 w 61"/>
                <a:gd name="T109" fmla="*/ 30241878 h 98"/>
                <a:gd name="T110" fmla="*/ 32762998 w 61"/>
                <a:gd name="T111" fmla="*/ 15120939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40" y="49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5" y="43"/>
                  </a:lnTo>
                  <a:lnTo>
                    <a:pt x="28" y="40"/>
                  </a:lnTo>
                  <a:close/>
                  <a:moveTo>
                    <a:pt x="31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2" y="84"/>
                  </a:lnTo>
                  <a:lnTo>
                    <a:pt x="26" y="87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39" y="86"/>
                  </a:lnTo>
                  <a:lnTo>
                    <a:pt x="42" y="83"/>
                  </a:lnTo>
                  <a:lnTo>
                    <a:pt x="45" y="78"/>
                  </a:lnTo>
                  <a:lnTo>
                    <a:pt x="48" y="66"/>
                  </a:lnTo>
                  <a:lnTo>
                    <a:pt x="49" y="49"/>
                  </a:lnTo>
                  <a:lnTo>
                    <a:pt x="48" y="32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12"/>
                  </a:lnTo>
                  <a:lnTo>
                    <a:pt x="36" y="11"/>
                  </a:lnTo>
                  <a:lnTo>
                    <a:pt x="31" y="9"/>
                  </a:lnTo>
                  <a:close/>
                  <a:moveTo>
                    <a:pt x="23" y="0"/>
                  </a:moveTo>
                  <a:lnTo>
                    <a:pt x="39" y="0"/>
                  </a:lnTo>
                  <a:lnTo>
                    <a:pt x="45" y="3"/>
                  </a:lnTo>
                  <a:lnTo>
                    <a:pt x="49" y="6"/>
                  </a:lnTo>
                  <a:lnTo>
                    <a:pt x="54" y="12"/>
                  </a:lnTo>
                  <a:lnTo>
                    <a:pt x="60" y="28"/>
                  </a:lnTo>
                  <a:lnTo>
                    <a:pt x="61" y="49"/>
                  </a:lnTo>
                  <a:lnTo>
                    <a:pt x="60" y="70"/>
                  </a:lnTo>
                  <a:lnTo>
                    <a:pt x="54" y="86"/>
                  </a:lnTo>
                  <a:lnTo>
                    <a:pt x="49" y="92"/>
                  </a:lnTo>
                  <a:lnTo>
                    <a:pt x="45" y="95"/>
                  </a:lnTo>
                  <a:lnTo>
                    <a:pt x="39" y="98"/>
                  </a:lnTo>
                  <a:lnTo>
                    <a:pt x="25" y="98"/>
                  </a:lnTo>
                  <a:lnTo>
                    <a:pt x="17" y="95"/>
                  </a:lnTo>
                  <a:lnTo>
                    <a:pt x="13" y="92"/>
                  </a:lnTo>
                  <a:lnTo>
                    <a:pt x="8" y="86"/>
                  </a:lnTo>
                  <a:lnTo>
                    <a:pt x="2" y="70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2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25" name="Freeform 87"/>
            <p:cNvSpPr>
              <a:spLocks noEditPoints="1"/>
            </p:cNvSpPr>
            <p:nvPr/>
          </p:nvSpPr>
          <p:spPr bwMode="auto">
            <a:xfrm>
              <a:off x="8158163" y="4352925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26" name="Freeform 88"/>
            <p:cNvSpPr>
              <a:spLocks noEditPoints="1"/>
            </p:cNvSpPr>
            <p:nvPr/>
          </p:nvSpPr>
          <p:spPr bwMode="auto">
            <a:xfrm>
              <a:off x="8247063" y="4306888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100806770 w 61"/>
                <a:gd name="T7" fmla="*/ 123488461 h 98"/>
                <a:gd name="T8" fmla="*/ 93247058 w 61"/>
                <a:gd name="T9" fmla="*/ 138607806 h 98"/>
                <a:gd name="T10" fmla="*/ 85685758 w 61"/>
                <a:gd name="T11" fmla="*/ 143648117 h 98"/>
                <a:gd name="T12" fmla="*/ 70564746 w 61"/>
                <a:gd name="T13" fmla="*/ 143648117 h 98"/>
                <a:gd name="T14" fmla="*/ 63005034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3005034 w 61"/>
                <a:gd name="T21" fmla="*/ 108367528 h 98"/>
                <a:gd name="T22" fmla="*/ 70564746 w 61"/>
                <a:gd name="T23" fmla="*/ 100806243 h 98"/>
                <a:gd name="T24" fmla="*/ 78126046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5443735 w 61"/>
                <a:gd name="T41" fmla="*/ 211693158 h 98"/>
                <a:gd name="T42" fmla="*/ 65524409 w 61"/>
                <a:gd name="T43" fmla="*/ 219254418 h 98"/>
                <a:gd name="T44" fmla="*/ 78126046 w 61"/>
                <a:gd name="T45" fmla="*/ 224294729 h 98"/>
                <a:gd name="T46" fmla="*/ 90726096 w 61"/>
                <a:gd name="T47" fmla="*/ 219254418 h 98"/>
                <a:gd name="T48" fmla="*/ 98287395 w 61"/>
                <a:gd name="T49" fmla="*/ 216733469 h 98"/>
                <a:gd name="T50" fmla="*/ 105847132 w 61"/>
                <a:gd name="T51" fmla="*/ 209173797 h 98"/>
                <a:gd name="T52" fmla="*/ 113408432 w 61"/>
                <a:gd name="T53" fmla="*/ 196572176 h 98"/>
                <a:gd name="T54" fmla="*/ 120968144 w 61"/>
                <a:gd name="T55" fmla="*/ 166330310 h 98"/>
                <a:gd name="T56" fmla="*/ 123489106 w 61"/>
                <a:gd name="T57" fmla="*/ 123488461 h 98"/>
                <a:gd name="T58" fmla="*/ 120968144 w 61"/>
                <a:gd name="T59" fmla="*/ 80645000 h 98"/>
                <a:gd name="T60" fmla="*/ 113408432 w 61"/>
                <a:gd name="T61" fmla="*/ 50403122 h 98"/>
                <a:gd name="T62" fmla="*/ 105847132 w 61"/>
                <a:gd name="T63" fmla="*/ 37801551 h 98"/>
                <a:gd name="T64" fmla="*/ 98287395 w 61"/>
                <a:gd name="T65" fmla="*/ 30241878 h 98"/>
                <a:gd name="T66" fmla="*/ 90726096 w 61"/>
                <a:gd name="T67" fmla="*/ 27722516 h 98"/>
                <a:gd name="T68" fmla="*/ 78126046 w 61"/>
                <a:gd name="T69" fmla="*/ 22682199 h 98"/>
                <a:gd name="T70" fmla="*/ 57964697 w 61"/>
                <a:gd name="T71" fmla="*/ 0 h 98"/>
                <a:gd name="T72" fmla="*/ 98287395 w 61"/>
                <a:gd name="T73" fmla="*/ 0 h 98"/>
                <a:gd name="T74" fmla="*/ 113408432 w 61"/>
                <a:gd name="T75" fmla="*/ 7561263 h 98"/>
                <a:gd name="T76" fmla="*/ 123489106 w 61"/>
                <a:gd name="T77" fmla="*/ 15120939 h 98"/>
                <a:gd name="T78" fmla="*/ 136089156 w 61"/>
                <a:gd name="T79" fmla="*/ 30241878 h 98"/>
                <a:gd name="T80" fmla="*/ 151210168 w 61"/>
                <a:gd name="T81" fmla="*/ 70564378 h 98"/>
                <a:gd name="T82" fmla="*/ 153731130 w 61"/>
                <a:gd name="T83" fmla="*/ 123488461 h 98"/>
                <a:gd name="T84" fmla="*/ 151210168 w 61"/>
                <a:gd name="T85" fmla="*/ 176410932 h 98"/>
                <a:gd name="T86" fmla="*/ 136089156 w 61"/>
                <a:gd name="T87" fmla="*/ 216733469 h 98"/>
                <a:gd name="T88" fmla="*/ 123489106 w 61"/>
                <a:gd name="T89" fmla="*/ 231854402 h 98"/>
                <a:gd name="T90" fmla="*/ 113408432 w 61"/>
                <a:gd name="T91" fmla="*/ 239415662 h 98"/>
                <a:gd name="T92" fmla="*/ 98287395 w 61"/>
                <a:gd name="T93" fmla="*/ 246975335 h 98"/>
                <a:gd name="T94" fmla="*/ 63005034 w 61"/>
                <a:gd name="T95" fmla="*/ 246975335 h 98"/>
                <a:gd name="T96" fmla="*/ 42843673 w 61"/>
                <a:gd name="T97" fmla="*/ 239415662 h 98"/>
                <a:gd name="T98" fmla="*/ 32762998 w 61"/>
                <a:gd name="T99" fmla="*/ 231854402 h 98"/>
                <a:gd name="T100" fmla="*/ 20161355 w 61"/>
                <a:gd name="T101" fmla="*/ 216733469 h 98"/>
                <a:gd name="T102" fmla="*/ 5040339 w 61"/>
                <a:gd name="T103" fmla="*/ 176410932 h 98"/>
                <a:gd name="T104" fmla="*/ 0 w 61"/>
                <a:gd name="T105" fmla="*/ 123488461 h 98"/>
                <a:gd name="T106" fmla="*/ 5040339 w 61"/>
                <a:gd name="T107" fmla="*/ 70564378 h 98"/>
                <a:gd name="T108" fmla="*/ 20161355 w 61"/>
                <a:gd name="T109" fmla="*/ 30241878 h 98"/>
                <a:gd name="T110" fmla="*/ 32762998 w 61"/>
                <a:gd name="T111" fmla="*/ 15120939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40" y="49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5" y="43"/>
                  </a:lnTo>
                  <a:lnTo>
                    <a:pt x="28" y="40"/>
                  </a:lnTo>
                  <a:close/>
                  <a:moveTo>
                    <a:pt x="31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2" y="84"/>
                  </a:lnTo>
                  <a:lnTo>
                    <a:pt x="26" y="87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39" y="86"/>
                  </a:lnTo>
                  <a:lnTo>
                    <a:pt x="42" y="83"/>
                  </a:lnTo>
                  <a:lnTo>
                    <a:pt x="45" y="78"/>
                  </a:lnTo>
                  <a:lnTo>
                    <a:pt x="48" y="66"/>
                  </a:lnTo>
                  <a:lnTo>
                    <a:pt x="49" y="49"/>
                  </a:lnTo>
                  <a:lnTo>
                    <a:pt x="48" y="32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12"/>
                  </a:lnTo>
                  <a:lnTo>
                    <a:pt x="36" y="11"/>
                  </a:lnTo>
                  <a:lnTo>
                    <a:pt x="31" y="9"/>
                  </a:lnTo>
                  <a:close/>
                  <a:moveTo>
                    <a:pt x="23" y="0"/>
                  </a:moveTo>
                  <a:lnTo>
                    <a:pt x="39" y="0"/>
                  </a:lnTo>
                  <a:lnTo>
                    <a:pt x="45" y="3"/>
                  </a:lnTo>
                  <a:lnTo>
                    <a:pt x="49" y="6"/>
                  </a:lnTo>
                  <a:lnTo>
                    <a:pt x="54" y="12"/>
                  </a:lnTo>
                  <a:lnTo>
                    <a:pt x="60" y="28"/>
                  </a:lnTo>
                  <a:lnTo>
                    <a:pt x="61" y="49"/>
                  </a:lnTo>
                  <a:lnTo>
                    <a:pt x="60" y="70"/>
                  </a:lnTo>
                  <a:lnTo>
                    <a:pt x="54" y="86"/>
                  </a:lnTo>
                  <a:lnTo>
                    <a:pt x="49" y="92"/>
                  </a:lnTo>
                  <a:lnTo>
                    <a:pt x="45" y="95"/>
                  </a:lnTo>
                  <a:lnTo>
                    <a:pt x="39" y="98"/>
                  </a:lnTo>
                  <a:lnTo>
                    <a:pt x="25" y="98"/>
                  </a:lnTo>
                  <a:lnTo>
                    <a:pt x="17" y="95"/>
                  </a:lnTo>
                  <a:lnTo>
                    <a:pt x="13" y="92"/>
                  </a:lnTo>
                  <a:lnTo>
                    <a:pt x="8" y="86"/>
                  </a:lnTo>
                  <a:lnTo>
                    <a:pt x="2" y="70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2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27" name="Freeform 89"/>
            <p:cNvSpPr>
              <a:spLocks noEditPoints="1"/>
            </p:cNvSpPr>
            <p:nvPr/>
          </p:nvSpPr>
          <p:spPr bwMode="auto">
            <a:xfrm>
              <a:off x="8374063" y="4306888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2762998 w 61"/>
                <a:gd name="T35" fmla="*/ 80645000 h 98"/>
                <a:gd name="T36" fmla="*/ 30242036 w 61"/>
                <a:gd name="T37" fmla="*/ 123488461 h 98"/>
                <a:gd name="T38" fmla="*/ 32762998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2682199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0241878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6410932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6410932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0241878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28" name="Freeform 90"/>
            <p:cNvSpPr>
              <a:spLocks noEditPoints="1"/>
            </p:cNvSpPr>
            <p:nvPr/>
          </p:nvSpPr>
          <p:spPr bwMode="auto">
            <a:xfrm>
              <a:off x="8532813" y="4352925"/>
              <a:ext cx="25400" cy="106362"/>
            </a:xfrm>
            <a:custGeom>
              <a:avLst/>
              <a:gdLst>
                <a:gd name="T0" fmla="*/ 0 w 16"/>
                <a:gd name="T1" fmla="*/ 118445989 h 67"/>
                <a:gd name="T2" fmla="*/ 40322493 w 16"/>
                <a:gd name="T3" fmla="*/ 118445989 h 67"/>
                <a:gd name="T4" fmla="*/ 40322493 w 16"/>
                <a:gd name="T5" fmla="*/ 168848854 h 67"/>
                <a:gd name="T6" fmla="*/ 0 w 16"/>
                <a:gd name="T7" fmla="*/ 168848854 h 67"/>
                <a:gd name="T8" fmla="*/ 0 w 16"/>
                <a:gd name="T9" fmla="*/ 118445989 h 67"/>
                <a:gd name="T10" fmla="*/ 0 w 16"/>
                <a:gd name="T11" fmla="*/ 0 h 67"/>
                <a:gd name="T12" fmla="*/ 40322493 w 16"/>
                <a:gd name="T13" fmla="*/ 0 h 67"/>
                <a:gd name="T14" fmla="*/ 40322493 w 16"/>
                <a:gd name="T15" fmla="*/ 45362591 h 67"/>
                <a:gd name="T16" fmla="*/ 0 w 16"/>
                <a:gd name="T17" fmla="*/ 45362591 h 67"/>
                <a:gd name="T18" fmla="*/ 0 w 16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7"/>
                <a:gd name="T32" fmla="*/ 16 w 16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7">
                  <a:moveTo>
                    <a:pt x="0" y="47"/>
                  </a:moveTo>
                  <a:lnTo>
                    <a:pt x="16" y="47"/>
                  </a:lnTo>
                  <a:lnTo>
                    <a:pt x="16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29" name="Freeform 91"/>
            <p:cNvSpPr>
              <a:spLocks noEditPoints="1"/>
            </p:cNvSpPr>
            <p:nvPr/>
          </p:nvSpPr>
          <p:spPr bwMode="auto">
            <a:xfrm>
              <a:off x="8623300" y="4306888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2682199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0241878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6410932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6410932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0241878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30" name="Freeform 92"/>
            <p:cNvSpPr>
              <a:spLocks noEditPoints="1"/>
            </p:cNvSpPr>
            <p:nvPr/>
          </p:nvSpPr>
          <p:spPr bwMode="auto">
            <a:xfrm>
              <a:off x="8743950" y="4310063"/>
              <a:ext cx="104775" cy="149225"/>
            </a:xfrm>
            <a:custGeom>
              <a:avLst/>
              <a:gdLst>
                <a:gd name="T0" fmla="*/ 100806228 w 66"/>
                <a:gd name="T1" fmla="*/ 25201561 h 94"/>
                <a:gd name="T2" fmla="*/ 27720925 w 66"/>
                <a:gd name="T3" fmla="*/ 153728737 h 94"/>
                <a:gd name="T4" fmla="*/ 100806228 w 66"/>
                <a:gd name="T5" fmla="*/ 153728737 h 94"/>
                <a:gd name="T6" fmla="*/ 100806228 w 66"/>
                <a:gd name="T7" fmla="*/ 25201561 h 94"/>
                <a:gd name="T8" fmla="*/ 95765918 w 66"/>
                <a:gd name="T9" fmla="*/ 0 h 94"/>
                <a:gd name="T10" fmla="*/ 133567475 w 66"/>
                <a:gd name="T11" fmla="*/ 0 h 94"/>
                <a:gd name="T12" fmla="*/ 133567475 w 66"/>
                <a:gd name="T13" fmla="*/ 153728737 h 94"/>
                <a:gd name="T14" fmla="*/ 166330285 w 66"/>
                <a:gd name="T15" fmla="*/ 153728737 h 94"/>
                <a:gd name="T16" fmla="*/ 166330285 w 66"/>
                <a:gd name="T17" fmla="*/ 178931879 h 94"/>
                <a:gd name="T18" fmla="*/ 133567475 w 66"/>
                <a:gd name="T19" fmla="*/ 178931879 h 94"/>
                <a:gd name="T20" fmla="*/ 133567475 w 66"/>
                <a:gd name="T21" fmla="*/ 236894710 h 94"/>
                <a:gd name="T22" fmla="*/ 100806228 w 66"/>
                <a:gd name="T23" fmla="*/ 236894710 h 94"/>
                <a:gd name="T24" fmla="*/ 100806228 w 66"/>
                <a:gd name="T25" fmla="*/ 178931879 h 94"/>
                <a:gd name="T26" fmla="*/ 0 w 66"/>
                <a:gd name="T27" fmla="*/ 178931879 h 94"/>
                <a:gd name="T28" fmla="*/ 0 w 66"/>
                <a:gd name="T29" fmla="*/ 148688426 h 94"/>
                <a:gd name="T30" fmla="*/ 95765918 w 66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"/>
                <a:gd name="T49" fmla="*/ 0 h 94"/>
                <a:gd name="T50" fmla="*/ 66 w 66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" h="94">
                  <a:moveTo>
                    <a:pt x="40" y="10"/>
                  </a:moveTo>
                  <a:lnTo>
                    <a:pt x="11" y="61"/>
                  </a:lnTo>
                  <a:lnTo>
                    <a:pt x="40" y="61"/>
                  </a:lnTo>
                  <a:lnTo>
                    <a:pt x="40" y="10"/>
                  </a:lnTo>
                  <a:close/>
                  <a:moveTo>
                    <a:pt x="38" y="0"/>
                  </a:moveTo>
                  <a:lnTo>
                    <a:pt x="53" y="0"/>
                  </a:lnTo>
                  <a:lnTo>
                    <a:pt x="53" y="61"/>
                  </a:lnTo>
                  <a:lnTo>
                    <a:pt x="66" y="61"/>
                  </a:lnTo>
                  <a:lnTo>
                    <a:pt x="66" y="71"/>
                  </a:lnTo>
                  <a:lnTo>
                    <a:pt x="53" y="71"/>
                  </a:lnTo>
                  <a:lnTo>
                    <a:pt x="53" y="94"/>
                  </a:lnTo>
                  <a:lnTo>
                    <a:pt x="40" y="94"/>
                  </a:lnTo>
                  <a:lnTo>
                    <a:pt x="40" y="71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31" name="Rectangle 93"/>
            <p:cNvSpPr>
              <a:spLocks noChangeArrowheads="1"/>
            </p:cNvSpPr>
            <p:nvPr/>
          </p:nvSpPr>
          <p:spPr bwMode="auto">
            <a:xfrm>
              <a:off x="6719888" y="3524250"/>
              <a:ext cx="2166938" cy="24288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32" name="Line 94"/>
            <p:cNvSpPr>
              <a:spLocks noChangeShapeType="1"/>
            </p:cNvSpPr>
            <p:nvPr/>
          </p:nvSpPr>
          <p:spPr bwMode="auto">
            <a:xfrm flipH="1">
              <a:off x="6719888" y="3767138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3" name="Line 95"/>
            <p:cNvSpPr>
              <a:spLocks noChangeShapeType="1"/>
            </p:cNvSpPr>
            <p:nvPr/>
          </p:nvSpPr>
          <p:spPr bwMode="auto">
            <a:xfrm flipV="1">
              <a:off x="6719888" y="3524250"/>
              <a:ext cx="1588" cy="242887"/>
            </a:xfrm>
            <a:prstGeom prst="line">
              <a:avLst/>
            </a:prstGeom>
            <a:noFill/>
            <a:ln w="4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4" name="Line 96"/>
            <p:cNvSpPr>
              <a:spLocks noChangeShapeType="1"/>
            </p:cNvSpPr>
            <p:nvPr/>
          </p:nvSpPr>
          <p:spPr bwMode="auto">
            <a:xfrm>
              <a:off x="6719888" y="3524250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5" name="Line 97"/>
            <p:cNvSpPr>
              <a:spLocks noChangeShapeType="1"/>
            </p:cNvSpPr>
            <p:nvPr/>
          </p:nvSpPr>
          <p:spPr bwMode="auto">
            <a:xfrm>
              <a:off x="8886825" y="3524250"/>
              <a:ext cx="1588" cy="2428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6" name="Freeform 98"/>
            <p:cNvSpPr>
              <a:spLocks noEditPoints="1"/>
            </p:cNvSpPr>
            <p:nvPr/>
          </p:nvSpPr>
          <p:spPr bwMode="auto">
            <a:xfrm>
              <a:off x="6754813" y="3567113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5201561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2761240 h 98"/>
                <a:gd name="T78" fmla="*/ 148690793 w 61"/>
                <a:gd name="T79" fmla="*/ 65524067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8931881 h 98"/>
                <a:gd name="T102" fmla="*/ 0 w 61"/>
                <a:gd name="T103" fmla="*/ 123488461 h 98"/>
                <a:gd name="T104" fmla="*/ 2520963 w 61"/>
                <a:gd name="T105" fmla="*/ 65524067 h 98"/>
                <a:gd name="T106" fmla="*/ 17641980 w 61"/>
                <a:gd name="T107" fmla="*/ 32761240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9" y="26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6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37" name="Freeform 99"/>
            <p:cNvSpPr>
              <a:spLocks/>
            </p:cNvSpPr>
            <p:nvPr/>
          </p:nvSpPr>
          <p:spPr bwMode="auto">
            <a:xfrm>
              <a:off x="6880225" y="3567113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8367534 w 58"/>
                <a:gd name="T5" fmla="*/ 7559651 h 97"/>
                <a:gd name="T6" fmla="*/ 123488467 w 58"/>
                <a:gd name="T7" fmla="*/ 15120890 h 97"/>
                <a:gd name="T8" fmla="*/ 138609401 w 58"/>
                <a:gd name="T9" fmla="*/ 40322369 h 97"/>
                <a:gd name="T10" fmla="*/ 143649712 w 58"/>
                <a:gd name="T11" fmla="*/ 50402958 h 97"/>
                <a:gd name="T12" fmla="*/ 143649712 w 58"/>
                <a:gd name="T13" fmla="*/ 80644738 h 97"/>
                <a:gd name="T14" fmla="*/ 133569089 w 58"/>
                <a:gd name="T15" fmla="*/ 98284975 h 97"/>
                <a:gd name="T16" fmla="*/ 131048140 w 58"/>
                <a:gd name="T17" fmla="*/ 108365589 h 97"/>
                <a:gd name="T18" fmla="*/ 123488467 w 58"/>
                <a:gd name="T19" fmla="*/ 120967119 h 97"/>
                <a:gd name="T20" fmla="*/ 110886895 w 58"/>
                <a:gd name="T21" fmla="*/ 131047708 h 97"/>
                <a:gd name="T22" fmla="*/ 108367534 w 58"/>
                <a:gd name="T23" fmla="*/ 138607356 h 97"/>
                <a:gd name="T24" fmla="*/ 95765937 w 58"/>
                <a:gd name="T25" fmla="*/ 151208886 h 97"/>
                <a:gd name="T26" fmla="*/ 88206264 w 58"/>
                <a:gd name="T27" fmla="*/ 161289475 h 97"/>
                <a:gd name="T28" fmla="*/ 78124054 w 58"/>
                <a:gd name="T29" fmla="*/ 171370064 h 97"/>
                <a:gd name="T30" fmla="*/ 65524070 w 58"/>
                <a:gd name="T31" fmla="*/ 186490948 h 97"/>
                <a:gd name="T32" fmla="*/ 50403124 w 58"/>
                <a:gd name="T33" fmla="*/ 196571537 h 97"/>
                <a:gd name="T34" fmla="*/ 35282191 w 58"/>
                <a:gd name="T35" fmla="*/ 216732765 h 97"/>
                <a:gd name="T36" fmla="*/ 146169074 w 58"/>
                <a:gd name="T37" fmla="*/ 216732765 h 97"/>
                <a:gd name="T38" fmla="*/ 146169074 w 58"/>
                <a:gd name="T39" fmla="*/ 244453591 h 97"/>
                <a:gd name="T40" fmla="*/ 0 w 58"/>
                <a:gd name="T41" fmla="*/ 244453591 h 97"/>
                <a:gd name="T42" fmla="*/ 0 w 58"/>
                <a:gd name="T43" fmla="*/ 216732765 h 97"/>
                <a:gd name="T44" fmla="*/ 27722518 w 58"/>
                <a:gd name="T45" fmla="*/ 186490948 h 97"/>
                <a:gd name="T46" fmla="*/ 65524070 w 58"/>
                <a:gd name="T47" fmla="*/ 146168592 h 97"/>
                <a:gd name="T48" fmla="*/ 78124054 w 58"/>
                <a:gd name="T49" fmla="*/ 131047708 h 97"/>
                <a:gd name="T50" fmla="*/ 85685315 w 58"/>
                <a:gd name="T51" fmla="*/ 123486472 h 97"/>
                <a:gd name="T52" fmla="*/ 100806248 w 58"/>
                <a:gd name="T53" fmla="*/ 100805916 h 97"/>
                <a:gd name="T54" fmla="*/ 103327198 w 58"/>
                <a:gd name="T55" fmla="*/ 93244680 h 97"/>
                <a:gd name="T56" fmla="*/ 108367534 w 58"/>
                <a:gd name="T57" fmla="*/ 80644738 h 97"/>
                <a:gd name="T58" fmla="*/ 110886895 w 58"/>
                <a:gd name="T59" fmla="*/ 65523854 h 97"/>
                <a:gd name="T60" fmla="*/ 108367534 w 58"/>
                <a:gd name="T61" fmla="*/ 57962618 h 97"/>
                <a:gd name="T62" fmla="*/ 103327198 w 58"/>
                <a:gd name="T63" fmla="*/ 47882017 h 97"/>
                <a:gd name="T64" fmla="*/ 100806248 w 58"/>
                <a:gd name="T65" fmla="*/ 40322369 h 97"/>
                <a:gd name="T66" fmla="*/ 88206264 w 58"/>
                <a:gd name="T67" fmla="*/ 32761133 h 97"/>
                <a:gd name="T68" fmla="*/ 78124054 w 58"/>
                <a:gd name="T69" fmla="*/ 27720839 h 97"/>
                <a:gd name="T70" fmla="*/ 50403124 w 58"/>
                <a:gd name="T71" fmla="*/ 27720839 h 97"/>
                <a:gd name="T72" fmla="*/ 35282191 w 58"/>
                <a:gd name="T73" fmla="*/ 32761133 h 97"/>
                <a:gd name="T74" fmla="*/ 20161251 w 58"/>
                <a:gd name="T75" fmla="*/ 40322369 h 97"/>
                <a:gd name="T76" fmla="*/ 0 w 58"/>
                <a:gd name="T77" fmla="*/ 47882017 h 97"/>
                <a:gd name="T78" fmla="*/ 0 w 58"/>
                <a:gd name="T79" fmla="*/ 15120890 h 97"/>
                <a:gd name="T80" fmla="*/ 20161251 w 58"/>
                <a:gd name="T81" fmla="*/ 7559651 h 97"/>
                <a:gd name="T82" fmla="*/ 50403124 w 58"/>
                <a:gd name="T83" fmla="*/ 0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97"/>
                <a:gd name="T128" fmla="*/ 58 w 58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6"/>
                  </a:lnTo>
                  <a:lnTo>
                    <a:pt x="57" y="20"/>
                  </a:lnTo>
                  <a:lnTo>
                    <a:pt x="57" y="32"/>
                  </a:lnTo>
                  <a:lnTo>
                    <a:pt x="53" y="39"/>
                  </a:lnTo>
                  <a:lnTo>
                    <a:pt x="52" y="43"/>
                  </a:lnTo>
                  <a:lnTo>
                    <a:pt x="49" y="48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60"/>
                  </a:lnTo>
                  <a:lnTo>
                    <a:pt x="35" y="64"/>
                  </a:lnTo>
                  <a:lnTo>
                    <a:pt x="31" y="68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1" y="74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3" y="32"/>
                  </a:lnTo>
                  <a:lnTo>
                    <a:pt x="44" y="26"/>
                  </a:lnTo>
                  <a:lnTo>
                    <a:pt x="43" y="23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0" y="19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38" name="Freeform 100"/>
            <p:cNvSpPr>
              <a:spLocks noEditPoints="1"/>
            </p:cNvSpPr>
            <p:nvPr/>
          </p:nvSpPr>
          <p:spPr bwMode="auto">
            <a:xfrm>
              <a:off x="7037388" y="3613150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39" name="Freeform 101"/>
            <p:cNvSpPr>
              <a:spLocks/>
            </p:cNvSpPr>
            <p:nvPr/>
          </p:nvSpPr>
          <p:spPr bwMode="auto">
            <a:xfrm>
              <a:off x="7127875" y="3567113"/>
              <a:ext cx="96838" cy="155575"/>
            </a:xfrm>
            <a:custGeom>
              <a:avLst/>
              <a:gdLst>
                <a:gd name="T0" fmla="*/ 40322711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5120939 h 98"/>
                <a:gd name="T8" fmla="*/ 136089156 w 61"/>
                <a:gd name="T9" fmla="*/ 27722516 h 98"/>
                <a:gd name="T10" fmla="*/ 141129493 w 61"/>
                <a:gd name="T11" fmla="*/ 42843449 h 98"/>
                <a:gd name="T12" fmla="*/ 146169830 w 61"/>
                <a:gd name="T13" fmla="*/ 63003118 h 98"/>
                <a:gd name="T14" fmla="*/ 146169830 w 61"/>
                <a:gd name="T15" fmla="*/ 73083740 h 98"/>
                <a:gd name="T16" fmla="*/ 141129493 w 61"/>
                <a:gd name="T17" fmla="*/ 85685311 h 98"/>
                <a:gd name="T18" fmla="*/ 133569781 w 61"/>
                <a:gd name="T19" fmla="*/ 98286882 h 98"/>
                <a:gd name="T20" fmla="*/ 126008481 w 61"/>
                <a:gd name="T21" fmla="*/ 105846579 h 98"/>
                <a:gd name="T22" fmla="*/ 113408432 w 61"/>
                <a:gd name="T23" fmla="*/ 113407839 h 98"/>
                <a:gd name="T24" fmla="*/ 103327732 w 61"/>
                <a:gd name="T25" fmla="*/ 115927201 h 98"/>
                <a:gd name="T26" fmla="*/ 118448769 w 61"/>
                <a:gd name="T27" fmla="*/ 120967512 h 98"/>
                <a:gd name="T28" fmla="*/ 128529444 w 61"/>
                <a:gd name="T29" fmla="*/ 128527185 h 98"/>
                <a:gd name="T30" fmla="*/ 136089156 w 61"/>
                <a:gd name="T31" fmla="*/ 136088445 h 98"/>
                <a:gd name="T32" fmla="*/ 146169830 w 61"/>
                <a:gd name="T33" fmla="*/ 146169067 h 98"/>
                <a:gd name="T34" fmla="*/ 153731130 w 61"/>
                <a:gd name="T35" fmla="*/ 178931881 h 98"/>
                <a:gd name="T36" fmla="*/ 148690793 w 61"/>
                <a:gd name="T37" fmla="*/ 194052814 h 98"/>
                <a:gd name="T38" fmla="*/ 146169830 w 61"/>
                <a:gd name="T39" fmla="*/ 204133436 h 98"/>
                <a:gd name="T40" fmla="*/ 128529444 w 61"/>
                <a:gd name="T41" fmla="*/ 226814091 h 98"/>
                <a:gd name="T42" fmla="*/ 118448769 w 61"/>
                <a:gd name="T43" fmla="*/ 234375351 h 98"/>
                <a:gd name="T44" fmla="*/ 103327732 w 61"/>
                <a:gd name="T45" fmla="*/ 244455973 h 98"/>
                <a:gd name="T46" fmla="*/ 88206721 w 61"/>
                <a:gd name="T47" fmla="*/ 246975335 h 98"/>
                <a:gd name="T48" fmla="*/ 47884010 w 61"/>
                <a:gd name="T49" fmla="*/ 246975335 h 98"/>
                <a:gd name="T50" fmla="*/ 17641980 w 61"/>
                <a:gd name="T51" fmla="*/ 239415662 h 98"/>
                <a:gd name="T52" fmla="*/ 0 w 61"/>
                <a:gd name="T53" fmla="*/ 234375351 h 98"/>
                <a:gd name="T54" fmla="*/ 0 w 61"/>
                <a:gd name="T55" fmla="*/ 204133436 h 98"/>
                <a:gd name="T56" fmla="*/ 17641980 w 61"/>
                <a:gd name="T57" fmla="*/ 211693158 h 98"/>
                <a:gd name="T58" fmla="*/ 47884010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6733469 h 98"/>
                <a:gd name="T64" fmla="*/ 105847132 w 61"/>
                <a:gd name="T65" fmla="*/ 209173797 h 98"/>
                <a:gd name="T66" fmla="*/ 113408432 w 61"/>
                <a:gd name="T67" fmla="*/ 201612487 h 98"/>
                <a:gd name="T68" fmla="*/ 118448769 w 61"/>
                <a:gd name="T69" fmla="*/ 189012503 h 98"/>
                <a:gd name="T70" fmla="*/ 118448769 w 61"/>
                <a:gd name="T71" fmla="*/ 161289999 h 98"/>
                <a:gd name="T72" fmla="*/ 113408432 w 61"/>
                <a:gd name="T73" fmla="*/ 151209378 h 98"/>
                <a:gd name="T74" fmla="*/ 105847132 w 61"/>
                <a:gd name="T75" fmla="*/ 138607806 h 98"/>
                <a:gd name="T76" fmla="*/ 95766433 w 61"/>
                <a:gd name="T77" fmla="*/ 136088445 h 98"/>
                <a:gd name="T78" fmla="*/ 80645421 w 61"/>
                <a:gd name="T79" fmla="*/ 128527185 h 98"/>
                <a:gd name="T80" fmla="*/ 40322711 w 61"/>
                <a:gd name="T81" fmla="*/ 128527185 h 98"/>
                <a:gd name="T82" fmla="*/ 40322711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8286882 h 98"/>
                <a:gd name="T88" fmla="*/ 98287395 w 61"/>
                <a:gd name="T89" fmla="*/ 93246571 h 98"/>
                <a:gd name="T90" fmla="*/ 105847132 w 61"/>
                <a:gd name="T91" fmla="*/ 85685311 h 98"/>
                <a:gd name="T92" fmla="*/ 110887469 w 61"/>
                <a:gd name="T93" fmla="*/ 78124050 h 98"/>
                <a:gd name="T94" fmla="*/ 113408432 w 61"/>
                <a:gd name="T95" fmla="*/ 65524067 h 98"/>
                <a:gd name="T96" fmla="*/ 105847132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40322500 h 98"/>
                <a:gd name="T108" fmla="*/ 7561303 w 61"/>
                <a:gd name="T109" fmla="*/ 7561263 h 98"/>
                <a:gd name="T110" fmla="*/ 25201693 w 61"/>
                <a:gd name="T111" fmla="*/ 5040312 h 98"/>
                <a:gd name="T112" fmla="*/ 40322711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6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4" y="11"/>
                  </a:lnTo>
                  <a:lnTo>
                    <a:pt x="56" y="17"/>
                  </a:lnTo>
                  <a:lnTo>
                    <a:pt x="58" y="25"/>
                  </a:lnTo>
                  <a:lnTo>
                    <a:pt x="58" y="29"/>
                  </a:lnTo>
                  <a:lnTo>
                    <a:pt x="56" y="34"/>
                  </a:lnTo>
                  <a:lnTo>
                    <a:pt x="53" y="39"/>
                  </a:lnTo>
                  <a:lnTo>
                    <a:pt x="50" y="42"/>
                  </a:lnTo>
                  <a:lnTo>
                    <a:pt x="45" y="45"/>
                  </a:lnTo>
                  <a:lnTo>
                    <a:pt x="41" y="46"/>
                  </a:lnTo>
                  <a:lnTo>
                    <a:pt x="47" y="48"/>
                  </a:lnTo>
                  <a:lnTo>
                    <a:pt x="51" y="51"/>
                  </a:lnTo>
                  <a:lnTo>
                    <a:pt x="54" y="54"/>
                  </a:lnTo>
                  <a:lnTo>
                    <a:pt x="58" y="58"/>
                  </a:lnTo>
                  <a:lnTo>
                    <a:pt x="61" y="71"/>
                  </a:lnTo>
                  <a:lnTo>
                    <a:pt x="59" y="77"/>
                  </a:lnTo>
                  <a:lnTo>
                    <a:pt x="58" y="81"/>
                  </a:lnTo>
                  <a:lnTo>
                    <a:pt x="51" y="90"/>
                  </a:lnTo>
                  <a:lnTo>
                    <a:pt x="47" y="93"/>
                  </a:lnTo>
                  <a:lnTo>
                    <a:pt x="41" y="97"/>
                  </a:lnTo>
                  <a:lnTo>
                    <a:pt x="35" y="98"/>
                  </a:lnTo>
                  <a:lnTo>
                    <a:pt x="19" y="98"/>
                  </a:lnTo>
                  <a:lnTo>
                    <a:pt x="7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7" y="84"/>
                  </a:lnTo>
                  <a:lnTo>
                    <a:pt x="19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2" y="83"/>
                  </a:lnTo>
                  <a:lnTo>
                    <a:pt x="45" y="80"/>
                  </a:lnTo>
                  <a:lnTo>
                    <a:pt x="47" y="75"/>
                  </a:lnTo>
                  <a:lnTo>
                    <a:pt x="47" y="64"/>
                  </a:lnTo>
                  <a:lnTo>
                    <a:pt x="45" y="60"/>
                  </a:lnTo>
                  <a:lnTo>
                    <a:pt x="42" y="55"/>
                  </a:lnTo>
                  <a:lnTo>
                    <a:pt x="38" y="54"/>
                  </a:lnTo>
                  <a:lnTo>
                    <a:pt x="32" y="51"/>
                  </a:lnTo>
                  <a:lnTo>
                    <a:pt x="16" y="51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6" y="39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1"/>
                  </a:lnTo>
                  <a:lnTo>
                    <a:pt x="45" y="26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40" name="Freeform 102"/>
            <p:cNvSpPr>
              <a:spLocks/>
            </p:cNvSpPr>
            <p:nvPr/>
          </p:nvSpPr>
          <p:spPr bwMode="auto">
            <a:xfrm>
              <a:off x="7253288" y="3567113"/>
              <a:ext cx="93663" cy="155575"/>
            </a:xfrm>
            <a:custGeom>
              <a:avLst/>
              <a:gdLst>
                <a:gd name="T0" fmla="*/ 42843680 w 59"/>
                <a:gd name="T1" fmla="*/ 0 h 98"/>
                <a:gd name="T2" fmla="*/ 88206735 w 59"/>
                <a:gd name="T3" fmla="*/ 0 h 98"/>
                <a:gd name="T4" fmla="*/ 108368113 w 59"/>
                <a:gd name="T5" fmla="*/ 7561263 h 98"/>
                <a:gd name="T6" fmla="*/ 123489127 w 59"/>
                <a:gd name="T7" fmla="*/ 15120939 h 98"/>
                <a:gd name="T8" fmla="*/ 133569803 w 59"/>
                <a:gd name="T9" fmla="*/ 27722516 h 98"/>
                <a:gd name="T10" fmla="*/ 141129517 w 59"/>
                <a:gd name="T11" fmla="*/ 42843449 h 98"/>
                <a:gd name="T12" fmla="*/ 146169855 w 59"/>
                <a:gd name="T13" fmla="*/ 63003118 h 98"/>
                <a:gd name="T14" fmla="*/ 133569803 w 59"/>
                <a:gd name="T15" fmla="*/ 98286882 h 98"/>
                <a:gd name="T16" fmla="*/ 126008502 w 59"/>
                <a:gd name="T17" fmla="*/ 105846579 h 98"/>
                <a:gd name="T18" fmla="*/ 115927826 w 59"/>
                <a:gd name="T19" fmla="*/ 113407839 h 98"/>
                <a:gd name="T20" fmla="*/ 100806787 w 59"/>
                <a:gd name="T21" fmla="*/ 115927201 h 98"/>
                <a:gd name="T22" fmla="*/ 115927826 w 59"/>
                <a:gd name="T23" fmla="*/ 120967512 h 98"/>
                <a:gd name="T24" fmla="*/ 138610141 w 59"/>
                <a:gd name="T25" fmla="*/ 136088445 h 98"/>
                <a:gd name="T26" fmla="*/ 146169855 w 59"/>
                <a:gd name="T27" fmla="*/ 146169067 h 98"/>
                <a:gd name="T28" fmla="*/ 148690817 w 59"/>
                <a:gd name="T29" fmla="*/ 161289999 h 98"/>
                <a:gd name="T30" fmla="*/ 148690817 w 59"/>
                <a:gd name="T31" fmla="*/ 194052814 h 98"/>
                <a:gd name="T32" fmla="*/ 146169855 w 59"/>
                <a:gd name="T33" fmla="*/ 204133436 h 98"/>
                <a:gd name="T34" fmla="*/ 138610141 w 59"/>
                <a:gd name="T35" fmla="*/ 216733469 h 98"/>
                <a:gd name="T36" fmla="*/ 126008502 w 59"/>
                <a:gd name="T37" fmla="*/ 226814091 h 98"/>
                <a:gd name="T38" fmla="*/ 100806787 w 59"/>
                <a:gd name="T39" fmla="*/ 244455973 h 98"/>
                <a:gd name="T40" fmla="*/ 65524420 w 59"/>
                <a:gd name="T41" fmla="*/ 246975335 h 98"/>
                <a:gd name="T42" fmla="*/ 50403393 w 59"/>
                <a:gd name="T43" fmla="*/ 246975335 h 98"/>
                <a:gd name="T44" fmla="*/ 35282379 w 59"/>
                <a:gd name="T45" fmla="*/ 244455973 h 98"/>
                <a:gd name="T46" fmla="*/ 15121021 w 59"/>
                <a:gd name="T47" fmla="*/ 239415662 h 98"/>
                <a:gd name="T48" fmla="*/ 0 w 59"/>
                <a:gd name="T49" fmla="*/ 234375351 h 98"/>
                <a:gd name="T50" fmla="*/ 0 w 59"/>
                <a:gd name="T51" fmla="*/ 204133436 h 98"/>
                <a:gd name="T52" fmla="*/ 15121021 w 59"/>
                <a:gd name="T53" fmla="*/ 211693158 h 98"/>
                <a:gd name="T54" fmla="*/ 45363055 w 59"/>
                <a:gd name="T55" fmla="*/ 219254418 h 98"/>
                <a:gd name="T56" fmla="*/ 80645434 w 59"/>
                <a:gd name="T57" fmla="*/ 219254418 h 98"/>
                <a:gd name="T58" fmla="*/ 90726111 w 59"/>
                <a:gd name="T59" fmla="*/ 216733469 h 98"/>
                <a:gd name="T60" fmla="*/ 103327750 w 59"/>
                <a:gd name="T61" fmla="*/ 209173797 h 98"/>
                <a:gd name="T62" fmla="*/ 110887488 w 59"/>
                <a:gd name="T63" fmla="*/ 201612487 h 98"/>
                <a:gd name="T64" fmla="*/ 115927826 w 59"/>
                <a:gd name="T65" fmla="*/ 189012503 h 98"/>
                <a:gd name="T66" fmla="*/ 118448789 w 59"/>
                <a:gd name="T67" fmla="*/ 173891570 h 98"/>
                <a:gd name="T68" fmla="*/ 110887488 w 59"/>
                <a:gd name="T69" fmla="*/ 151209378 h 98"/>
                <a:gd name="T70" fmla="*/ 103327750 w 59"/>
                <a:gd name="T71" fmla="*/ 138607806 h 98"/>
                <a:gd name="T72" fmla="*/ 90726111 w 59"/>
                <a:gd name="T73" fmla="*/ 136088445 h 98"/>
                <a:gd name="T74" fmla="*/ 80645434 w 59"/>
                <a:gd name="T75" fmla="*/ 128527185 h 98"/>
                <a:gd name="T76" fmla="*/ 42843680 w 59"/>
                <a:gd name="T77" fmla="*/ 128527185 h 98"/>
                <a:gd name="T78" fmla="*/ 42843680 w 59"/>
                <a:gd name="T79" fmla="*/ 100806243 h 98"/>
                <a:gd name="T80" fmla="*/ 80645434 w 59"/>
                <a:gd name="T81" fmla="*/ 100806243 h 98"/>
                <a:gd name="T82" fmla="*/ 90726111 w 59"/>
                <a:gd name="T83" fmla="*/ 98286882 h 98"/>
                <a:gd name="T84" fmla="*/ 100806787 w 59"/>
                <a:gd name="T85" fmla="*/ 93246571 h 98"/>
                <a:gd name="T86" fmla="*/ 108368113 w 59"/>
                <a:gd name="T87" fmla="*/ 85685311 h 98"/>
                <a:gd name="T88" fmla="*/ 110887488 w 59"/>
                <a:gd name="T89" fmla="*/ 78124050 h 98"/>
                <a:gd name="T90" fmla="*/ 110887488 w 59"/>
                <a:gd name="T91" fmla="*/ 55443445 h 98"/>
                <a:gd name="T92" fmla="*/ 108368113 w 59"/>
                <a:gd name="T93" fmla="*/ 42843449 h 98"/>
                <a:gd name="T94" fmla="*/ 100806787 w 59"/>
                <a:gd name="T95" fmla="*/ 35282189 h 98"/>
                <a:gd name="T96" fmla="*/ 90726111 w 59"/>
                <a:gd name="T97" fmla="*/ 32761240 h 98"/>
                <a:gd name="T98" fmla="*/ 80645434 w 59"/>
                <a:gd name="T99" fmla="*/ 27722516 h 98"/>
                <a:gd name="T100" fmla="*/ 37803342 w 59"/>
                <a:gd name="T101" fmla="*/ 27722516 h 98"/>
                <a:gd name="T102" fmla="*/ 22682321 w 59"/>
                <a:gd name="T103" fmla="*/ 35282189 h 98"/>
                <a:gd name="T104" fmla="*/ 7561304 w 59"/>
                <a:gd name="T105" fmla="*/ 40322500 h 98"/>
                <a:gd name="T106" fmla="*/ 7561304 w 59"/>
                <a:gd name="T107" fmla="*/ 7561263 h 98"/>
                <a:gd name="T108" fmla="*/ 22682321 w 59"/>
                <a:gd name="T109" fmla="*/ 5040312 h 98"/>
                <a:gd name="T110" fmla="*/ 42843680 w 59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98"/>
                <a:gd name="T170" fmla="*/ 59 w 59"/>
                <a:gd name="T171" fmla="*/ 98 h 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98">
                  <a:moveTo>
                    <a:pt x="17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8" y="25"/>
                  </a:lnTo>
                  <a:lnTo>
                    <a:pt x="53" y="39"/>
                  </a:lnTo>
                  <a:lnTo>
                    <a:pt x="50" y="42"/>
                  </a:lnTo>
                  <a:lnTo>
                    <a:pt x="46" y="45"/>
                  </a:lnTo>
                  <a:lnTo>
                    <a:pt x="40" y="46"/>
                  </a:lnTo>
                  <a:lnTo>
                    <a:pt x="46" y="48"/>
                  </a:lnTo>
                  <a:lnTo>
                    <a:pt x="55" y="54"/>
                  </a:lnTo>
                  <a:lnTo>
                    <a:pt x="58" y="58"/>
                  </a:lnTo>
                  <a:lnTo>
                    <a:pt x="59" y="64"/>
                  </a:lnTo>
                  <a:lnTo>
                    <a:pt x="59" y="77"/>
                  </a:lnTo>
                  <a:lnTo>
                    <a:pt x="58" y="81"/>
                  </a:lnTo>
                  <a:lnTo>
                    <a:pt x="55" y="86"/>
                  </a:lnTo>
                  <a:lnTo>
                    <a:pt x="50" y="90"/>
                  </a:lnTo>
                  <a:lnTo>
                    <a:pt x="40" y="97"/>
                  </a:lnTo>
                  <a:lnTo>
                    <a:pt x="26" y="98"/>
                  </a:lnTo>
                  <a:lnTo>
                    <a:pt x="20" y="98"/>
                  </a:lnTo>
                  <a:lnTo>
                    <a:pt x="14" y="97"/>
                  </a:lnTo>
                  <a:lnTo>
                    <a:pt x="6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18" y="87"/>
                  </a:lnTo>
                  <a:lnTo>
                    <a:pt x="32" y="87"/>
                  </a:lnTo>
                  <a:lnTo>
                    <a:pt x="36" y="86"/>
                  </a:lnTo>
                  <a:lnTo>
                    <a:pt x="41" y="83"/>
                  </a:lnTo>
                  <a:lnTo>
                    <a:pt x="44" y="80"/>
                  </a:lnTo>
                  <a:lnTo>
                    <a:pt x="46" y="75"/>
                  </a:lnTo>
                  <a:lnTo>
                    <a:pt x="47" y="69"/>
                  </a:lnTo>
                  <a:lnTo>
                    <a:pt x="44" y="60"/>
                  </a:lnTo>
                  <a:lnTo>
                    <a:pt x="41" y="55"/>
                  </a:lnTo>
                  <a:lnTo>
                    <a:pt x="36" y="54"/>
                  </a:lnTo>
                  <a:lnTo>
                    <a:pt x="32" y="51"/>
                  </a:lnTo>
                  <a:lnTo>
                    <a:pt x="17" y="51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6" y="39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1"/>
                  </a:lnTo>
                  <a:lnTo>
                    <a:pt x="44" y="22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41" name="Freeform 103"/>
            <p:cNvSpPr>
              <a:spLocks noEditPoints="1"/>
            </p:cNvSpPr>
            <p:nvPr/>
          </p:nvSpPr>
          <p:spPr bwMode="auto">
            <a:xfrm>
              <a:off x="7413625" y="3613150"/>
              <a:ext cx="23813" cy="107950"/>
            </a:xfrm>
            <a:custGeom>
              <a:avLst/>
              <a:gdLst>
                <a:gd name="T0" fmla="*/ 0 w 15"/>
                <a:gd name="T1" fmla="*/ 120967495 h 68"/>
                <a:gd name="T2" fmla="*/ 37803934 w 15"/>
                <a:gd name="T3" fmla="*/ 120967495 h 68"/>
                <a:gd name="T4" fmla="*/ 37803934 w 15"/>
                <a:gd name="T5" fmla="*/ 171370598 h 68"/>
                <a:gd name="T6" fmla="*/ 0 w 15"/>
                <a:gd name="T7" fmla="*/ 171370598 h 68"/>
                <a:gd name="T8" fmla="*/ 0 w 15"/>
                <a:gd name="T9" fmla="*/ 120967495 h 68"/>
                <a:gd name="T10" fmla="*/ 0 w 15"/>
                <a:gd name="T11" fmla="*/ 0 h 68"/>
                <a:gd name="T12" fmla="*/ 37803934 w 15"/>
                <a:gd name="T13" fmla="*/ 0 h 68"/>
                <a:gd name="T14" fmla="*/ 37803934 w 15"/>
                <a:gd name="T15" fmla="*/ 47882166 h 68"/>
                <a:gd name="T16" fmla="*/ 0 w 15"/>
                <a:gd name="T17" fmla="*/ 47882166 h 68"/>
                <a:gd name="T18" fmla="*/ 0 w 15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8"/>
                <a:gd name="T32" fmla="*/ 15 w 15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8">
                  <a:moveTo>
                    <a:pt x="0" y="48"/>
                  </a:moveTo>
                  <a:lnTo>
                    <a:pt x="15" y="48"/>
                  </a:lnTo>
                  <a:lnTo>
                    <a:pt x="15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42" name="Freeform 104"/>
            <p:cNvSpPr>
              <a:spLocks/>
            </p:cNvSpPr>
            <p:nvPr/>
          </p:nvSpPr>
          <p:spPr bwMode="auto">
            <a:xfrm>
              <a:off x="7502525" y="3567113"/>
              <a:ext cx="93663" cy="155575"/>
            </a:xfrm>
            <a:custGeom>
              <a:avLst/>
              <a:gdLst>
                <a:gd name="T0" fmla="*/ 42843680 w 59"/>
                <a:gd name="T1" fmla="*/ 0 h 98"/>
                <a:gd name="T2" fmla="*/ 88206735 w 59"/>
                <a:gd name="T3" fmla="*/ 0 h 98"/>
                <a:gd name="T4" fmla="*/ 108368113 w 59"/>
                <a:gd name="T5" fmla="*/ 7561263 h 98"/>
                <a:gd name="T6" fmla="*/ 123489127 w 59"/>
                <a:gd name="T7" fmla="*/ 15120939 h 98"/>
                <a:gd name="T8" fmla="*/ 133569803 w 59"/>
                <a:gd name="T9" fmla="*/ 27722516 h 98"/>
                <a:gd name="T10" fmla="*/ 141129517 w 59"/>
                <a:gd name="T11" fmla="*/ 42843449 h 98"/>
                <a:gd name="T12" fmla="*/ 146169855 w 59"/>
                <a:gd name="T13" fmla="*/ 63003118 h 98"/>
                <a:gd name="T14" fmla="*/ 133569803 w 59"/>
                <a:gd name="T15" fmla="*/ 98286882 h 98"/>
                <a:gd name="T16" fmla="*/ 126008502 w 59"/>
                <a:gd name="T17" fmla="*/ 105846579 h 98"/>
                <a:gd name="T18" fmla="*/ 115927826 w 59"/>
                <a:gd name="T19" fmla="*/ 113407839 h 98"/>
                <a:gd name="T20" fmla="*/ 100806787 w 59"/>
                <a:gd name="T21" fmla="*/ 115927201 h 98"/>
                <a:gd name="T22" fmla="*/ 115927826 w 59"/>
                <a:gd name="T23" fmla="*/ 120967512 h 98"/>
                <a:gd name="T24" fmla="*/ 138610141 w 59"/>
                <a:gd name="T25" fmla="*/ 136088445 h 98"/>
                <a:gd name="T26" fmla="*/ 146169855 w 59"/>
                <a:gd name="T27" fmla="*/ 146169067 h 98"/>
                <a:gd name="T28" fmla="*/ 148690817 w 59"/>
                <a:gd name="T29" fmla="*/ 161289999 h 98"/>
                <a:gd name="T30" fmla="*/ 148690817 w 59"/>
                <a:gd name="T31" fmla="*/ 194052814 h 98"/>
                <a:gd name="T32" fmla="*/ 146169855 w 59"/>
                <a:gd name="T33" fmla="*/ 204133436 h 98"/>
                <a:gd name="T34" fmla="*/ 138610141 w 59"/>
                <a:gd name="T35" fmla="*/ 216733469 h 98"/>
                <a:gd name="T36" fmla="*/ 126008502 w 59"/>
                <a:gd name="T37" fmla="*/ 226814091 h 98"/>
                <a:gd name="T38" fmla="*/ 100806787 w 59"/>
                <a:gd name="T39" fmla="*/ 244455973 h 98"/>
                <a:gd name="T40" fmla="*/ 65524420 w 59"/>
                <a:gd name="T41" fmla="*/ 246975335 h 98"/>
                <a:gd name="T42" fmla="*/ 50403393 w 59"/>
                <a:gd name="T43" fmla="*/ 246975335 h 98"/>
                <a:gd name="T44" fmla="*/ 35282379 w 59"/>
                <a:gd name="T45" fmla="*/ 244455973 h 98"/>
                <a:gd name="T46" fmla="*/ 15121021 w 59"/>
                <a:gd name="T47" fmla="*/ 239415662 h 98"/>
                <a:gd name="T48" fmla="*/ 0 w 59"/>
                <a:gd name="T49" fmla="*/ 234375351 h 98"/>
                <a:gd name="T50" fmla="*/ 0 w 59"/>
                <a:gd name="T51" fmla="*/ 204133436 h 98"/>
                <a:gd name="T52" fmla="*/ 15121021 w 59"/>
                <a:gd name="T53" fmla="*/ 211693158 h 98"/>
                <a:gd name="T54" fmla="*/ 45363055 w 59"/>
                <a:gd name="T55" fmla="*/ 219254418 h 98"/>
                <a:gd name="T56" fmla="*/ 80645434 w 59"/>
                <a:gd name="T57" fmla="*/ 219254418 h 98"/>
                <a:gd name="T58" fmla="*/ 93247073 w 59"/>
                <a:gd name="T59" fmla="*/ 216733469 h 98"/>
                <a:gd name="T60" fmla="*/ 103327750 w 59"/>
                <a:gd name="T61" fmla="*/ 209173797 h 98"/>
                <a:gd name="T62" fmla="*/ 110887488 w 59"/>
                <a:gd name="T63" fmla="*/ 201612487 h 98"/>
                <a:gd name="T64" fmla="*/ 115927826 w 59"/>
                <a:gd name="T65" fmla="*/ 189012503 h 98"/>
                <a:gd name="T66" fmla="*/ 118448789 w 59"/>
                <a:gd name="T67" fmla="*/ 173891570 h 98"/>
                <a:gd name="T68" fmla="*/ 110887488 w 59"/>
                <a:gd name="T69" fmla="*/ 151209378 h 98"/>
                <a:gd name="T70" fmla="*/ 103327750 w 59"/>
                <a:gd name="T71" fmla="*/ 138607806 h 98"/>
                <a:gd name="T72" fmla="*/ 93247073 w 59"/>
                <a:gd name="T73" fmla="*/ 136088445 h 98"/>
                <a:gd name="T74" fmla="*/ 80645434 w 59"/>
                <a:gd name="T75" fmla="*/ 128527185 h 98"/>
                <a:gd name="T76" fmla="*/ 42843680 w 59"/>
                <a:gd name="T77" fmla="*/ 128527185 h 98"/>
                <a:gd name="T78" fmla="*/ 42843680 w 59"/>
                <a:gd name="T79" fmla="*/ 100806243 h 98"/>
                <a:gd name="T80" fmla="*/ 80645434 w 59"/>
                <a:gd name="T81" fmla="*/ 100806243 h 98"/>
                <a:gd name="T82" fmla="*/ 93247073 w 59"/>
                <a:gd name="T83" fmla="*/ 98286882 h 98"/>
                <a:gd name="T84" fmla="*/ 100806787 w 59"/>
                <a:gd name="T85" fmla="*/ 93246571 h 98"/>
                <a:gd name="T86" fmla="*/ 108368113 w 59"/>
                <a:gd name="T87" fmla="*/ 85685311 h 98"/>
                <a:gd name="T88" fmla="*/ 110887488 w 59"/>
                <a:gd name="T89" fmla="*/ 78124050 h 98"/>
                <a:gd name="T90" fmla="*/ 110887488 w 59"/>
                <a:gd name="T91" fmla="*/ 55443445 h 98"/>
                <a:gd name="T92" fmla="*/ 108368113 w 59"/>
                <a:gd name="T93" fmla="*/ 42843449 h 98"/>
                <a:gd name="T94" fmla="*/ 100806787 w 59"/>
                <a:gd name="T95" fmla="*/ 35282189 h 98"/>
                <a:gd name="T96" fmla="*/ 93247073 w 59"/>
                <a:gd name="T97" fmla="*/ 32761240 h 98"/>
                <a:gd name="T98" fmla="*/ 80645434 w 59"/>
                <a:gd name="T99" fmla="*/ 27722516 h 98"/>
                <a:gd name="T100" fmla="*/ 37803342 w 59"/>
                <a:gd name="T101" fmla="*/ 27722516 h 98"/>
                <a:gd name="T102" fmla="*/ 22682321 w 59"/>
                <a:gd name="T103" fmla="*/ 35282189 h 98"/>
                <a:gd name="T104" fmla="*/ 7561304 w 59"/>
                <a:gd name="T105" fmla="*/ 40322500 h 98"/>
                <a:gd name="T106" fmla="*/ 7561304 w 59"/>
                <a:gd name="T107" fmla="*/ 7561263 h 98"/>
                <a:gd name="T108" fmla="*/ 22682321 w 59"/>
                <a:gd name="T109" fmla="*/ 5040312 h 98"/>
                <a:gd name="T110" fmla="*/ 42843680 w 59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98"/>
                <a:gd name="T170" fmla="*/ 59 w 59"/>
                <a:gd name="T171" fmla="*/ 98 h 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98">
                  <a:moveTo>
                    <a:pt x="17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8" y="25"/>
                  </a:lnTo>
                  <a:lnTo>
                    <a:pt x="53" y="39"/>
                  </a:lnTo>
                  <a:lnTo>
                    <a:pt x="50" y="42"/>
                  </a:lnTo>
                  <a:lnTo>
                    <a:pt x="46" y="45"/>
                  </a:lnTo>
                  <a:lnTo>
                    <a:pt x="40" y="46"/>
                  </a:lnTo>
                  <a:lnTo>
                    <a:pt x="46" y="48"/>
                  </a:lnTo>
                  <a:lnTo>
                    <a:pt x="55" y="54"/>
                  </a:lnTo>
                  <a:lnTo>
                    <a:pt x="58" y="58"/>
                  </a:lnTo>
                  <a:lnTo>
                    <a:pt x="59" y="64"/>
                  </a:lnTo>
                  <a:lnTo>
                    <a:pt x="59" y="77"/>
                  </a:lnTo>
                  <a:lnTo>
                    <a:pt x="58" y="81"/>
                  </a:lnTo>
                  <a:lnTo>
                    <a:pt x="55" y="86"/>
                  </a:lnTo>
                  <a:lnTo>
                    <a:pt x="50" y="90"/>
                  </a:lnTo>
                  <a:lnTo>
                    <a:pt x="40" y="97"/>
                  </a:lnTo>
                  <a:lnTo>
                    <a:pt x="26" y="98"/>
                  </a:lnTo>
                  <a:lnTo>
                    <a:pt x="20" y="98"/>
                  </a:lnTo>
                  <a:lnTo>
                    <a:pt x="14" y="97"/>
                  </a:lnTo>
                  <a:lnTo>
                    <a:pt x="6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18" y="87"/>
                  </a:lnTo>
                  <a:lnTo>
                    <a:pt x="32" y="87"/>
                  </a:lnTo>
                  <a:lnTo>
                    <a:pt x="37" y="86"/>
                  </a:lnTo>
                  <a:lnTo>
                    <a:pt x="41" y="83"/>
                  </a:lnTo>
                  <a:lnTo>
                    <a:pt x="44" y="80"/>
                  </a:lnTo>
                  <a:lnTo>
                    <a:pt x="46" y="75"/>
                  </a:lnTo>
                  <a:lnTo>
                    <a:pt x="47" y="69"/>
                  </a:lnTo>
                  <a:lnTo>
                    <a:pt x="44" y="60"/>
                  </a:lnTo>
                  <a:lnTo>
                    <a:pt x="41" y="55"/>
                  </a:lnTo>
                  <a:lnTo>
                    <a:pt x="37" y="54"/>
                  </a:lnTo>
                  <a:lnTo>
                    <a:pt x="32" y="51"/>
                  </a:lnTo>
                  <a:lnTo>
                    <a:pt x="17" y="51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7" y="39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1"/>
                  </a:lnTo>
                  <a:lnTo>
                    <a:pt x="44" y="22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7" y="13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43" name="Freeform 105"/>
            <p:cNvSpPr>
              <a:spLocks/>
            </p:cNvSpPr>
            <p:nvPr/>
          </p:nvSpPr>
          <p:spPr bwMode="auto">
            <a:xfrm>
              <a:off x="7626350" y="3567113"/>
              <a:ext cx="96838" cy="155575"/>
            </a:xfrm>
            <a:custGeom>
              <a:avLst/>
              <a:gdLst>
                <a:gd name="T0" fmla="*/ 40322711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5120939 h 98"/>
                <a:gd name="T8" fmla="*/ 138610118 w 61"/>
                <a:gd name="T9" fmla="*/ 27722516 h 98"/>
                <a:gd name="T10" fmla="*/ 141129493 w 61"/>
                <a:gd name="T11" fmla="*/ 42843449 h 98"/>
                <a:gd name="T12" fmla="*/ 146169830 w 61"/>
                <a:gd name="T13" fmla="*/ 63003118 h 98"/>
                <a:gd name="T14" fmla="*/ 146169830 w 61"/>
                <a:gd name="T15" fmla="*/ 73083740 h 98"/>
                <a:gd name="T16" fmla="*/ 141129493 w 61"/>
                <a:gd name="T17" fmla="*/ 85685311 h 98"/>
                <a:gd name="T18" fmla="*/ 133569781 w 61"/>
                <a:gd name="T19" fmla="*/ 98286882 h 98"/>
                <a:gd name="T20" fmla="*/ 126008481 w 61"/>
                <a:gd name="T21" fmla="*/ 105846579 h 98"/>
                <a:gd name="T22" fmla="*/ 113408432 w 61"/>
                <a:gd name="T23" fmla="*/ 113407839 h 98"/>
                <a:gd name="T24" fmla="*/ 103327732 w 61"/>
                <a:gd name="T25" fmla="*/ 115927201 h 98"/>
                <a:gd name="T26" fmla="*/ 118448769 w 61"/>
                <a:gd name="T27" fmla="*/ 120967512 h 98"/>
                <a:gd name="T28" fmla="*/ 131048818 w 61"/>
                <a:gd name="T29" fmla="*/ 128527185 h 98"/>
                <a:gd name="T30" fmla="*/ 138610118 w 61"/>
                <a:gd name="T31" fmla="*/ 136088445 h 98"/>
                <a:gd name="T32" fmla="*/ 146169830 w 61"/>
                <a:gd name="T33" fmla="*/ 146169067 h 98"/>
                <a:gd name="T34" fmla="*/ 153731130 w 61"/>
                <a:gd name="T35" fmla="*/ 178931881 h 98"/>
                <a:gd name="T36" fmla="*/ 148690793 w 61"/>
                <a:gd name="T37" fmla="*/ 194052814 h 98"/>
                <a:gd name="T38" fmla="*/ 146169830 w 61"/>
                <a:gd name="T39" fmla="*/ 204133436 h 98"/>
                <a:gd name="T40" fmla="*/ 131048818 w 61"/>
                <a:gd name="T41" fmla="*/ 226814091 h 98"/>
                <a:gd name="T42" fmla="*/ 118448769 w 61"/>
                <a:gd name="T43" fmla="*/ 234375351 h 98"/>
                <a:gd name="T44" fmla="*/ 103327732 w 61"/>
                <a:gd name="T45" fmla="*/ 244455973 h 98"/>
                <a:gd name="T46" fmla="*/ 88206721 w 61"/>
                <a:gd name="T47" fmla="*/ 246975335 h 98"/>
                <a:gd name="T48" fmla="*/ 47884010 w 61"/>
                <a:gd name="T49" fmla="*/ 246975335 h 98"/>
                <a:gd name="T50" fmla="*/ 17641980 w 61"/>
                <a:gd name="T51" fmla="*/ 239415662 h 98"/>
                <a:gd name="T52" fmla="*/ 0 w 61"/>
                <a:gd name="T53" fmla="*/ 234375351 h 98"/>
                <a:gd name="T54" fmla="*/ 0 w 61"/>
                <a:gd name="T55" fmla="*/ 204133436 h 98"/>
                <a:gd name="T56" fmla="*/ 17641980 w 61"/>
                <a:gd name="T57" fmla="*/ 211693158 h 98"/>
                <a:gd name="T58" fmla="*/ 47884010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6733469 h 98"/>
                <a:gd name="T64" fmla="*/ 105847132 w 61"/>
                <a:gd name="T65" fmla="*/ 209173797 h 98"/>
                <a:gd name="T66" fmla="*/ 113408432 w 61"/>
                <a:gd name="T67" fmla="*/ 201612487 h 98"/>
                <a:gd name="T68" fmla="*/ 118448769 w 61"/>
                <a:gd name="T69" fmla="*/ 189012503 h 98"/>
                <a:gd name="T70" fmla="*/ 118448769 w 61"/>
                <a:gd name="T71" fmla="*/ 161289999 h 98"/>
                <a:gd name="T72" fmla="*/ 113408432 w 61"/>
                <a:gd name="T73" fmla="*/ 151209378 h 98"/>
                <a:gd name="T74" fmla="*/ 105847132 w 61"/>
                <a:gd name="T75" fmla="*/ 138607806 h 98"/>
                <a:gd name="T76" fmla="*/ 95766433 w 61"/>
                <a:gd name="T77" fmla="*/ 136088445 h 98"/>
                <a:gd name="T78" fmla="*/ 80645421 w 61"/>
                <a:gd name="T79" fmla="*/ 128527185 h 98"/>
                <a:gd name="T80" fmla="*/ 40322711 w 61"/>
                <a:gd name="T81" fmla="*/ 128527185 h 98"/>
                <a:gd name="T82" fmla="*/ 40322711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8286882 h 98"/>
                <a:gd name="T88" fmla="*/ 98287395 w 61"/>
                <a:gd name="T89" fmla="*/ 93246571 h 98"/>
                <a:gd name="T90" fmla="*/ 105847132 w 61"/>
                <a:gd name="T91" fmla="*/ 85685311 h 98"/>
                <a:gd name="T92" fmla="*/ 110887469 w 61"/>
                <a:gd name="T93" fmla="*/ 78124050 h 98"/>
                <a:gd name="T94" fmla="*/ 113408432 w 61"/>
                <a:gd name="T95" fmla="*/ 65524067 h 98"/>
                <a:gd name="T96" fmla="*/ 105847132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40322500 h 98"/>
                <a:gd name="T108" fmla="*/ 7561303 w 61"/>
                <a:gd name="T109" fmla="*/ 7561263 h 98"/>
                <a:gd name="T110" fmla="*/ 25201693 w 61"/>
                <a:gd name="T111" fmla="*/ 5040312 h 98"/>
                <a:gd name="T112" fmla="*/ 40322711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6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5" y="11"/>
                  </a:lnTo>
                  <a:lnTo>
                    <a:pt x="56" y="17"/>
                  </a:lnTo>
                  <a:lnTo>
                    <a:pt x="58" y="25"/>
                  </a:lnTo>
                  <a:lnTo>
                    <a:pt x="58" y="29"/>
                  </a:lnTo>
                  <a:lnTo>
                    <a:pt x="56" y="34"/>
                  </a:lnTo>
                  <a:lnTo>
                    <a:pt x="53" y="39"/>
                  </a:lnTo>
                  <a:lnTo>
                    <a:pt x="50" y="42"/>
                  </a:lnTo>
                  <a:lnTo>
                    <a:pt x="45" y="45"/>
                  </a:lnTo>
                  <a:lnTo>
                    <a:pt x="41" y="46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5" y="54"/>
                  </a:lnTo>
                  <a:lnTo>
                    <a:pt x="58" y="58"/>
                  </a:lnTo>
                  <a:lnTo>
                    <a:pt x="61" y="71"/>
                  </a:lnTo>
                  <a:lnTo>
                    <a:pt x="59" y="77"/>
                  </a:lnTo>
                  <a:lnTo>
                    <a:pt x="58" y="81"/>
                  </a:lnTo>
                  <a:lnTo>
                    <a:pt x="52" y="90"/>
                  </a:lnTo>
                  <a:lnTo>
                    <a:pt x="47" y="93"/>
                  </a:lnTo>
                  <a:lnTo>
                    <a:pt x="41" y="97"/>
                  </a:lnTo>
                  <a:lnTo>
                    <a:pt x="35" y="98"/>
                  </a:lnTo>
                  <a:lnTo>
                    <a:pt x="19" y="98"/>
                  </a:lnTo>
                  <a:lnTo>
                    <a:pt x="7" y="95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7" y="84"/>
                  </a:lnTo>
                  <a:lnTo>
                    <a:pt x="19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2" y="83"/>
                  </a:lnTo>
                  <a:lnTo>
                    <a:pt x="45" y="80"/>
                  </a:lnTo>
                  <a:lnTo>
                    <a:pt x="47" y="75"/>
                  </a:lnTo>
                  <a:lnTo>
                    <a:pt x="47" y="64"/>
                  </a:lnTo>
                  <a:lnTo>
                    <a:pt x="45" y="60"/>
                  </a:lnTo>
                  <a:lnTo>
                    <a:pt x="42" y="55"/>
                  </a:lnTo>
                  <a:lnTo>
                    <a:pt x="38" y="54"/>
                  </a:lnTo>
                  <a:lnTo>
                    <a:pt x="32" y="51"/>
                  </a:lnTo>
                  <a:lnTo>
                    <a:pt x="16" y="51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6" y="39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1"/>
                  </a:lnTo>
                  <a:lnTo>
                    <a:pt x="45" y="26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44" name="Freeform 106"/>
            <p:cNvSpPr>
              <a:spLocks noEditPoints="1"/>
            </p:cNvSpPr>
            <p:nvPr/>
          </p:nvSpPr>
          <p:spPr bwMode="auto">
            <a:xfrm>
              <a:off x="7785100" y="3613150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45" name="Freeform 107"/>
            <p:cNvSpPr>
              <a:spLocks noEditPoints="1"/>
            </p:cNvSpPr>
            <p:nvPr/>
          </p:nvSpPr>
          <p:spPr bwMode="auto">
            <a:xfrm>
              <a:off x="7875588" y="3567113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0322711 w 61"/>
                <a:gd name="T33" fmla="*/ 50403122 h 98"/>
                <a:gd name="T34" fmla="*/ 32762998 w 61"/>
                <a:gd name="T35" fmla="*/ 80645000 h 98"/>
                <a:gd name="T36" fmla="*/ 30242036 w 61"/>
                <a:gd name="T37" fmla="*/ 123488461 h 98"/>
                <a:gd name="T38" fmla="*/ 32762998 w 61"/>
                <a:gd name="T39" fmla="*/ 166330310 h 98"/>
                <a:gd name="T40" fmla="*/ 40322711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5201561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0968144 w 61"/>
                <a:gd name="T75" fmla="*/ 15120939 h 98"/>
                <a:gd name="T76" fmla="*/ 133569781 w 61"/>
                <a:gd name="T77" fmla="*/ 32761240 h 98"/>
                <a:gd name="T78" fmla="*/ 148690793 w 61"/>
                <a:gd name="T79" fmla="*/ 65524067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0968144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0322711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8931881 h 98"/>
                <a:gd name="T102" fmla="*/ 0 w 61"/>
                <a:gd name="T103" fmla="*/ 123488461 h 98"/>
                <a:gd name="T104" fmla="*/ 2520963 w 61"/>
                <a:gd name="T105" fmla="*/ 65524067 h 98"/>
                <a:gd name="T106" fmla="*/ 17641980 w 61"/>
                <a:gd name="T107" fmla="*/ 32761240 h 98"/>
                <a:gd name="T108" fmla="*/ 30242036 w 61"/>
                <a:gd name="T109" fmla="*/ 15120939 h 98"/>
                <a:gd name="T110" fmla="*/ 40322711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6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6"/>
                  </a:lnTo>
                  <a:lnTo>
                    <a:pt x="16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3" y="13"/>
                  </a:lnTo>
                  <a:lnTo>
                    <a:pt x="59" y="26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8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6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6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46" name="Freeform 108"/>
            <p:cNvSpPr>
              <a:spLocks noEditPoints="1"/>
            </p:cNvSpPr>
            <p:nvPr/>
          </p:nvSpPr>
          <p:spPr bwMode="auto">
            <a:xfrm>
              <a:off x="7997825" y="3567113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100806770 w 61"/>
                <a:gd name="T7" fmla="*/ 123488461 h 98"/>
                <a:gd name="T8" fmla="*/ 93247058 w 61"/>
                <a:gd name="T9" fmla="*/ 138607806 h 98"/>
                <a:gd name="T10" fmla="*/ 85685758 w 61"/>
                <a:gd name="T11" fmla="*/ 143648117 h 98"/>
                <a:gd name="T12" fmla="*/ 70564746 w 61"/>
                <a:gd name="T13" fmla="*/ 143648117 h 98"/>
                <a:gd name="T14" fmla="*/ 63005034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3005034 w 61"/>
                <a:gd name="T21" fmla="*/ 108367528 h 98"/>
                <a:gd name="T22" fmla="*/ 70564746 w 61"/>
                <a:gd name="T23" fmla="*/ 100806243 h 98"/>
                <a:gd name="T24" fmla="*/ 78126046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5443735 w 61"/>
                <a:gd name="T41" fmla="*/ 211693158 h 98"/>
                <a:gd name="T42" fmla="*/ 65524409 w 61"/>
                <a:gd name="T43" fmla="*/ 219254418 h 98"/>
                <a:gd name="T44" fmla="*/ 78126046 w 61"/>
                <a:gd name="T45" fmla="*/ 224294729 h 98"/>
                <a:gd name="T46" fmla="*/ 90726096 w 61"/>
                <a:gd name="T47" fmla="*/ 219254418 h 98"/>
                <a:gd name="T48" fmla="*/ 98287395 w 61"/>
                <a:gd name="T49" fmla="*/ 216733469 h 98"/>
                <a:gd name="T50" fmla="*/ 105847132 w 61"/>
                <a:gd name="T51" fmla="*/ 209173797 h 98"/>
                <a:gd name="T52" fmla="*/ 113408432 w 61"/>
                <a:gd name="T53" fmla="*/ 196572176 h 98"/>
                <a:gd name="T54" fmla="*/ 120968144 w 61"/>
                <a:gd name="T55" fmla="*/ 166330310 h 98"/>
                <a:gd name="T56" fmla="*/ 123489106 w 61"/>
                <a:gd name="T57" fmla="*/ 123488461 h 98"/>
                <a:gd name="T58" fmla="*/ 120968144 w 61"/>
                <a:gd name="T59" fmla="*/ 80645000 h 98"/>
                <a:gd name="T60" fmla="*/ 113408432 w 61"/>
                <a:gd name="T61" fmla="*/ 50403122 h 98"/>
                <a:gd name="T62" fmla="*/ 105847132 w 61"/>
                <a:gd name="T63" fmla="*/ 40322500 h 98"/>
                <a:gd name="T64" fmla="*/ 98287395 w 61"/>
                <a:gd name="T65" fmla="*/ 32761240 h 98"/>
                <a:gd name="T66" fmla="*/ 90726096 w 61"/>
                <a:gd name="T67" fmla="*/ 27722516 h 98"/>
                <a:gd name="T68" fmla="*/ 78126046 w 61"/>
                <a:gd name="T69" fmla="*/ 25201561 h 98"/>
                <a:gd name="T70" fmla="*/ 57964697 w 61"/>
                <a:gd name="T71" fmla="*/ 0 h 98"/>
                <a:gd name="T72" fmla="*/ 98287395 w 61"/>
                <a:gd name="T73" fmla="*/ 0 h 98"/>
                <a:gd name="T74" fmla="*/ 113408432 w 61"/>
                <a:gd name="T75" fmla="*/ 7561263 h 98"/>
                <a:gd name="T76" fmla="*/ 123489106 w 61"/>
                <a:gd name="T77" fmla="*/ 15120939 h 98"/>
                <a:gd name="T78" fmla="*/ 136089156 w 61"/>
                <a:gd name="T79" fmla="*/ 32761240 h 98"/>
                <a:gd name="T80" fmla="*/ 151210168 w 61"/>
                <a:gd name="T81" fmla="*/ 65524067 h 98"/>
                <a:gd name="T82" fmla="*/ 153731130 w 61"/>
                <a:gd name="T83" fmla="*/ 123488461 h 98"/>
                <a:gd name="T84" fmla="*/ 151210168 w 61"/>
                <a:gd name="T85" fmla="*/ 178931881 h 98"/>
                <a:gd name="T86" fmla="*/ 136089156 w 61"/>
                <a:gd name="T87" fmla="*/ 216733469 h 98"/>
                <a:gd name="T88" fmla="*/ 123489106 w 61"/>
                <a:gd name="T89" fmla="*/ 231854402 h 98"/>
                <a:gd name="T90" fmla="*/ 113408432 w 61"/>
                <a:gd name="T91" fmla="*/ 239415662 h 98"/>
                <a:gd name="T92" fmla="*/ 98287395 w 61"/>
                <a:gd name="T93" fmla="*/ 246975335 h 98"/>
                <a:gd name="T94" fmla="*/ 63005034 w 61"/>
                <a:gd name="T95" fmla="*/ 246975335 h 98"/>
                <a:gd name="T96" fmla="*/ 42843673 w 61"/>
                <a:gd name="T97" fmla="*/ 239415662 h 98"/>
                <a:gd name="T98" fmla="*/ 32762998 w 61"/>
                <a:gd name="T99" fmla="*/ 231854402 h 98"/>
                <a:gd name="T100" fmla="*/ 20161355 w 61"/>
                <a:gd name="T101" fmla="*/ 216733469 h 98"/>
                <a:gd name="T102" fmla="*/ 5040339 w 61"/>
                <a:gd name="T103" fmla="*/ 178931881 h 98"/>
                <a:gd name="T104" fmla="*/ 0 w 61"/>
                <a:gd name="T105" fmla="*/ 123488461 h 98"/>
                <a:gd name="T106" fmla="*/ 5040339 w 61"/>
                <a:gd name="T107" fmla="*/ 65524067 h 98"/>
                <a:gd name="T108" fmla="*/ 20161355 w 61"/>
                <a:gd name="T109" fmla="*/ 32761240 h 98"/>
                <a:gd name="T110" fmla="*/ 32762998 w 61"/>
                <a:gd name="T111" fmla="*/ 15120939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40" y="49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5" y="43"/>
                  </a:lnTo>
                  <a:lnTo>
                    <a:pt x="28" y="40"/>
                  </a:lnTo>
                  <a:close/>
                  <a:moveTo>
                    <a:pt x="31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2" y="84"/>
                  </a:lnTo>
                  <a:lnTo>
                    <a:pt x="26" y="87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39" y="86"/>
                  </a:lnTo>
                  <a:lnTo>
                    <a:pt x="42" y="83"/>
                  </a:lnTo>
                  <a:lnTo>
                    <a:pt x="45" y="78"/>
                  </a:lnTo>
                  <a:lnTo>
                    <a:pt x="48" y="66"/>
                  </a:lnTo>
                  <a:lnTo>
                    <a:pt x="49" y="49"/>
                  </a:lnTo>
                  <a:lnTo>
                    <a:pt x="48" y="32"/>
                  </a:lnTo>
                  <a:lnTo>
                    <a:pt x="45" y="20"/>
                  </a:lnTo>
                  <a:lnTo>
                    <a:pt x="42" y="16"/>
                  </a:lnTo>
                  <a:lnTo>
                    <a:pt x="39" y="13"/>
                  </a:lnTo>
                  <a:lnTo>
                    <a:pt x="36" y="11"/>
                  </a:lnTo>
                  <a:lnTo>
                    <a:pt x="31" y="10"/>
                  </a:lnTo>
                  <a:close/>
                  <a:moveTo>
                    <a:pt x="23" y="0"/>
                  </a:moveTo>
                  <a:lnTo>
                    <a:pt x="39" y="0"/>
                  </a:lnTo>
                  <a:lnTo>
                    <a:pt x="45" y="3"/>
                  </a:lnTo>
                  <a:lnTo>
                    <a:pt x="49" y="6"/>
                  </a:lnTo>
                  <a:lnTo>
                    <a:pt x="54" y="13"/>
                  </a:lnTo>
                  <a:lnTo>
                    <a:pt x="60" y="26"/>
                  </a:lnTo>
                  <a:lnTo>
                    <a:pt x="61" y="49"/>
                  </a:lnTo>
                  <a:lnTo>
                    <a:pt x="60" y="71"/>
                  </a:lnTo>
                  <a:lnTo>
                    <a:pt x="54" y="86"/>
                  </a:lnTo>
                  <a:lnTo>
                    <a:pt x="49" y="92"/>
                  </a:lnTo>
                  <a:lnTo>
                    <a:pt x="45" y="95"/>
                  </a:lnTo>
                  <a:lnTo>
                    <a:pt x="39" y="98"/>
                  </a:lnTo>
                  <a:lnTo>
                    <a:pt x="25" y="98"/>
                  </a:lnTo>
                  <a:lnTo>
                    <a:pt x="17" y="95"/>
                  </a:lnTo>
                  <a:lnTo>
                    <a:pt x="13" y="92"/>
                  </a:lnTo>
                  <a:lnTo>
                    <a:pt x="8" y="86"/>
                  </a:lnTo>
                  <a:lnTo>
                    <a:pt x="2" y="71"/>
                  </a:lnTo>
                  <a:lnTo>
                    <a:pt x="0" y="49"/>
                  </a:lnTo>
                  <a:lnTo>
                    <a:pt x="2" y="26"/>
                  </a:lnTo>
                  <a:lnTo>
                    <a:pt x="8" y="13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47" name="Freeform 109"/>
            <p:cNvSpPr>
              <a:spLocks noEditPoints="1"/>
            </p:cNvSpPr>
            <p:nvPr/>
          </p:nvSpPr>
          <p:spPr bwMode="auto">
            <a:xfrm>
              <a:off x="8158163" y="3613150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48" name="Freeform 110"/>
            <p:cNvSpPr>
              <a:spLocks noEditPoints="1"/>
            </p:cNvSpPr>
            <p:nvPr/>
          </p:nvSpPr>
          <p:spPr bwMode="auto">
            <a:xfrm>
              <a:off x="8247063" y="3567113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100806770 w 61"/>
                <a:gd name="T7" fmla="*/ 123488461 h 98"/>
                <a:gd name="T8" fmla="*/ 93247058 w 61"/>
                <a:gd name="T9" fmla="*/ 138607806 h 98"/>
                <a:gd name="T10" fmla="*/ 85685758 w 61"/>
                <a:gd name="T11" fmla="*/ 143648117 h 98"/>
                <a:gd name="T12" fmla="*/ 70564746 w 61"/>
                <a:gd name="T13" fmla="*/ 143648117 h 98"/>
                <a:gd name="T14" fmla="*/ 63005034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3005034 w 61"/>
                <a:gd name="T21" fmla="*/ 108367528 h 98"/>
                <a:gd name="T22" fmla="*/ 70564746 w 61"/>
                <a:gd name="T23" fmla="*/ 100806243 h 98"/>
                <a:gd name="T24" fmla="*/ 78126046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5443735 w 61"/>
                <a:gd name="T41" fmla="*/ 211693158 h 98"/>
                <a:gd name="T42" fmla="*/ 65524409 w 61"/>
                <a:gd name="T43" fmla="*/ 219254418 h 98"/>
                <a:gd name="T44" fmla="*/ 78126046 w 61"/>
                <a:gd name="T45" fmla="*/ 224294729 h 98"/>
                <a:gd name="T46" fmla="*/ 90726096 w 61"/>
                <a:gd name="T47" fmla="*/ 219254418 h 98"/>
                <a:gd name="T48" fmla="*/ 98287395 w 61"/>
                <a:gd name="T49" fmla="*/ 216733469 h 98"/>
                <a:gd name="T50" fmla="*/ 105847132 w 61"/>
                <a:gd name="T51" fmla="*/ 209173797 h 98"/>
                <a:gd name="T52" fmla="*/ 113408432 w 61"/>
                <a:gd name="T53" fmla="*/ 196572176 h 98"/>
                <a:gd name="T54" fmla="*/ 120968144 w 61"/>
                <a:gd name="T55" fmla="*/ 166330310 h 98"/>
                <a:gd name="T56" fmla="*/ 123489106 w 61"/>
                <a:gd name="T57" fmla="*/ 123488461 h 98"/>
                <a:gd name="T58" fmla="*/ 120968144 w 61"/>
                <a:gd name="T59" fmla="*/ 80645000 h 98"/>
                <a:gd name="T60" fmla="*/ 113408432 w 61"/>
                <a:gd name="T61" fmla="*/ 50403122 h 98"/>
                <a:gd name="T62" fmla="*/ 105847132 w 61"/>
                <a:gd name="T63" fmla="*/ 40322500 h 98"/>
                <a:gd name="T64" fmla="*/ 98287395 w 61"/>
                <a:gd name="T65" fmla="*/ 32761240 h 98"/>
                <a:gd name="T66" fmla="*/ 90726096 w 61"/>
                <a:gd name="T67" fmla="*/ 27722516 h 98"/>
                <a:gd name="T68" fmla="*/ 78126046 w 61"/>
                <a:gd name="T69" fmla="*/ 25201561 h 98"/>
                <a:gd name="T70" fmla="*/ 57964697 w 61"/>
                <a:gd name="T71" fmla="*/ 0 h 98"/>
                <a:gd name="T72" fmla="*/ 98287395 w 61"/>
                <a:gd name="T73" fmla="*/ 0 h 98"/>
                <a:gd name="T74" fmla="*/ 113408432 w 61"/>
                <a:gd name="T75" fmla="*/ 7561263 h 98"/>
                <a:gd name="T76" fmla="*/ 123489106 w 61"/>
                <a:gd name="T77" fmla="*/ 15120939 h 98"/>
                <a:gd name="T78" fmla="*/ 136089156 w 61"/>
                <a:gd name="T79" fmla="*/ 32761240 h 98"/>
                <a:gd name="T80" fmla="*/ 151210168 w 61"/>
                <a:gd name="T81" fmla="*/ 65524067 h 98"/>
                <a:gd name="T82" fmla="*/ 153731130 w 61"/>
                <a:gd name="T83" fmla="*/ 123488461 h 98"/>
                <a:gd name="T84" fmla="*/ 151210168 w 61"/>
                <a:gd name="T85" fmla="*/ 178931881 h 98"/>
                <a:gd name="T86" fmla="*/ 136089156 w 61"/>
                <a:gd name="T87" fmla="*/ 216733469 h 98"/>
                <a:gd name="T88" fmla="*/ 123489106 w 61"/>
                <a:gd name="T89" fmla="*/ 231854402 h 98"/>
                <a:gd name="T90" fmla="*/ 113408432 w 61"/>
                <a:gd name="T91" fmla="*/ 239415662 h 98"/>
                <a:gd name="T92" fmla="*/ 98287395 w 61"/>
                <a:gd name="T93" fmla="*/ 246975335 h 98"/>
                <a:gd name="T94" fmla="*/ 63005034 w 61"/>
                <a:gd name="T95" fmla="*/ 246975335 h 98"/>
                <a:gd name="T96" fmla="*/ 42843673 w 61"/>
                <a:gd name="T97" fmla="*/ 239415662 h 98"/>
                <a:gd name="T98" fmla="*/ 32762998 w 61"/>
                <a:gd name="T99" fmla="*/ 231854402 h 98"/>
                <a:gd name="T100" fmla="*/ 20161355 w 61"/>
                <a:gd name="T101" fmla="*/ 216733469 h 98"/>
                <a:gd name="T102" fmla="*/ 5040339 w 61"/>
                <a:gd name="T103" fmla="*/ 178931881 h 98"/>
                <a:gd name="T104" fmla="*/ 0 w 61"/>
                <a:gd name="T105" fmla="*/ 123488461 h 98"/>
                <a:gd name="T106" fmla="*/ 5040339 w 61"/>
                <a:gd name="T107" fmla="*/ 65524067 h 98"/>
                <a:gd name="T108" fmla="*/ 20161355 w 61"/>
                <a:gd name="T109" fmla="*/ 32761240 h 98"/>
                <a:gd name="T110" fmla="*/ 32762998 w 61"/>
                <a:gd name="T111" fmla="*/ 15120939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40" y="49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5" y="43"/>
                  </a:lnTo>
                  <a:lnTo>
                    <a:pt x="28" y="40"/>
                  </a:lnTo>
                  <a:close/>
                  <a:moveTo>
                    <a:pt x="31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2" y="84"/>
                  </a:lnTo>
                  <a:lnTo>
                    <a:pt x="26" y="87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39" y="86"/>
                  </a:lnTo>
                  <a:lnTo>
                    <a:pt x="42" y="83"/>
                  </a:lnTo>
                  <a:lnTo>
                    <a:pt x="45" y="78"/>
                  </a:lnTo>
                  <a:lnTo>
                    <a:pt x="48" y="66"/>
                  </a:lnTo>
                  <a:lnTo>
                    <a:pt x="49" y="49"/>
                  </a:lnTo>
                  <a:lnTo>
                    <a:pt x="48" y="32"/>
                  </a:lnTo>
                  <a:lnTo>
                    <a:pt x="45" y="20"/>
                  </a:lnTo>
                  <a:lnTo>
                    <a:pt x="42" y="16"/>
                  </a:lnTo>
                  <a:lnTo>
                    <a:pt x="39" y="13"/>
                  </a:lnTo>
                  <a:lnTo>
                    <a:pt x="36" y="11"/>
                  </a:lnTo>
                  <a:lnTo>
                    <a:pt x="31" y="10"/>
                  </a:lnTo>
                  <a:close/>
                  <a:moveTo>
                    <a:pt x="23" y="0"/>
                  </a:moveTo>
                  <a:lnTo>
                    <a:pt x="39" y="0"/>
                  </a:lnTo>
                  <a:lnTo>
                    <a:pt x="45" y="3"/>
                  </a:lnTo>
                  <a:lnTo>
                    <a:pt x="49" y="6"/>
                  </a:lnTo>
                  <a:lnTo>
                    <a:pt x="54" y="13"/>
                  </a:lnTo>
                  <a:lnTo>
                    <a:pt x="60" y="26"/>
                  </a:lnTo>
                  <a:lnTo>
                    <a:pt x="61" y="49"/>
                  </a:lnTo>
                  <a:lnTo>
                    <a:pt x="60" y="71"/>
                  </a:lnTo>
                  <a:lnTo>
                    <a:pt x="54" y="86"/>
                  </a:lnTo>
                  <a:lnTo>
                    <a:pt x="49" y="92"/>
                  </a:lnTo>
                  <a:lnTo>
                    <a:pt x="45" y="95"/>
                  </a:lnTo>
                  <a:lnTo>
                    <a:pt x="39" y="98"/>
                  </a:lnTo>
                  <a:lnTo>
                    <a:pt x="25" y="98"/>
                  </a:lnTo>
                  <a:lnTo>
                    <a:pt x="17" y="95"/>
                  </a:lnTo>
                  <a:lnTo>
                    <a:pt x="13" y="92"/>
                  </a:lnTo>
                  <a:lnTo>
                    <a:pt x="8" y="86"/>
                  </a:lnTo>
                  <a:lnTo>
                    <a:pt x="2" y="71"/>
                  </a:lnTo>
                  <a:lnTo>
                    <a:pt x="0" y="49"/>
                  </a:lnTo>
                  <a:lnTo>
                    <a:pt x="2" y="26"/>
                  </a:lnTo>
                  <a:lnTo>
                    <a:pt x="8" y="13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49" name="Freeform 111"/>
            <p:cNvSpPr>
              <a:spLocks noEditPoints="1"/>
            </p:cNvSpPr>
            <p:nvPr/>
          </p:nvSpPr>
          <p:spPr bwMode="auto">
            <a:xfrm>
              <a:off x="8374063" y="3567113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2762998 w 61"/>
                <a:gd name="T35" fmla="*/ 80645000 h 98"/>
                <a:gd name="T36" fmla="*/ 30242036 w 61"/>
                <a:gd name="T37" fmla="*/ 123488461 h 98"/>
                <a:gd name="T38" fmla="*/ 32762998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5201561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2761240 h 98"/>
                <a:gd name="T78" fmla="*/ 148690793 w 61"/>
                <a:gd name="T79" fmla="*/ 65524067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8931881 h 98"/>
                <a:gd name="T102" fmla="*/ 0 w 61"/>
                <a:gd name="T103" fmla="*/ 123488461 h 98"/>
                <a:gd name="T104" fmla="*/ 2520963 w 61"/>
                <a:gd name="T105" fmla="*/ 65524067 h 98"/>
                <a:gd name="T106" fmla="*/ 17641980 w 61"/>
                <a:gd name="T107" fmla="*/ 32761240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9" y="26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6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50" name="Freeform 112"/>
            <p:cNvSpPr>
              <a:spLocks noEditPoints="1"/>
            </p:cNvSpPr>
            <p:nvPr/>
          </p:nvSpPr>
          <p:spPr bwMode="auto">
            <a:xfrm>
              <a:off x="8532813" y="3613150"/>
              <a:ext cx="25400" cy="107950"/>
            </a:xfrm>
            <a:custGeom>
              <a:avLst/>
              <a:gdLst>
                <a:gd name="T0" fmla="*/ 0 w 16"/>
                <a:gd name="T1" fmla="*/ 120967495 h 68"/>
                <a:gd name="T2" fmla="*/ 40322493 w 16"/>
                <a:gd name="T3" fmla="*/ 120967495 h 68"/>
                <a:gd name="T4" fmla="*/ 40322493 w 16"/>
                <a:gd name="T5" fmla="*/ 171370598 h 68"/>
                <a:gd name="T6" fmla="*/ 0 w 16"/>
                <a:gd name="T7" fmla="*/ 171370598 h 68"/>
                <a:gd name="T8" fmla="*/ 0 w 16"/>
                <a:gd name="T9" fmla="*/ 120967495 h 68"/>
                <a:gd name="T10" fmla="*/ 0 w 16"/>
                <a:gd name="T11" fmla="*/ 0 h 68"/>
                <a:gd name="T12" fmla="*/ 40322493 w 16"/>
                <a:gd name="T13" fmla="*/ 0 h 68"/>
                <a:gd name="T14" fmla="*/ 40322493 w 16"/>
                <a:gd name="T15" fmla="*/ 47882166 h 68"/>
                <a:gd name="T16" fmla="*/ 0 w 16"/>
                <a:gd name="T17" fmla="*/ 47882166 h 68"/>
                <a:gd name="T18" fmla="*/ 0 w 16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8"/>
                <a:gd name="T32" fmla="*/ 16 w 16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8">
                  <a:moveTo>
                    <a:pt x="0" y="48"/>
                  </a:moveTo>
                  <a:lnTo>
                    <a:pt x="16" y="48"/>
                  </a:lnTo>
                  <a:lnTo>
                    <a:pt x="16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51" name="Freeform 113"/>
            <p:cNvSpPr>
              <a:spLocks noEditPoints="1"/>
            </p:cNvSpPr>
            <p:nvPr/>
          </p:nvSpPr>
          <p:spPr bwMode="auto">
            <a:xfrm>
              <a:off x="8623300" y="3567113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5201561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2761240 h 98"/>
                <a:gd name="T78" fmla="*/ 148690793 w 61"/>
                <a:gd name="T79" fmla="*/ 65524067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8931881 h 98"/>
                <a:gd name="T102" fmla="*/ 0 w 61"/>
                <a:gd name="T103" fmla="*/ 123488461 h 98"/>
                <a:gd name="T104" fmla="*/ 2520963 w 61"/>
                <a:gd name="T105" fmla="*/ 65524067 h 98"/>
                <a:gd name="T106" fmla="*/ 17641980 w 61"/>
                <a:gd name="T107" fmla="*/ 32761240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9" y="26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6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52" name="Freeform 114"/>
            <p:cNvSpPr>
              <a:spLocks/>
            </p:cNvSpPr>
            <p:nvPr/>
          </p:nvSpPr>
          <p:spPr bwMode="auto">
            <a:xfrm>
              <a:off x="8748713" y="3567113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8367534 w 58"/>
                <a:gd name="T5" fmla="*/ 7559651 h 97"/>
                <a:gd name="T6" fmla="*/ 123488467 w 58"/>
                <a:gd name="T7" fmla="*/ 15120890 h 97"/>
                <a:gd name="T8" fmla="*/ 138609401 w 58"/>
                <a:gd name="T9" fmla="*/ 40322369 h 97"/>
                <a:gd name="T10" fmla="*/ 141128762 w 58"/>
                <a:gd name="T11" fmla="*/ 50402958 h 97"/>
                <a:gd name="T12" fmla="*/ 141128762 w 58"/>
                <a:gd name="T13" fmla="*/ 80644738 h 97"/>
                <a:gd name="T14" fmla="*/ 133569089 w 58"/>
                <a:gd name="T15" fmla="*/ 98284975 h 97"/>
                <a:gd name="T16" fmla="*/ 131048140 w 58"/>
                <a:gd name="T17" fmla="*/ 108365589 h 97"/>
                <a:gd name="T18" fmla="*/ 123488467 w 58"/>
                <a:gd name="T19" fmla="*/ 120967119 h 97"/>
                <a:gd name="T20" fmla="*/ 110886895 w 58"/>
                <a:gd name="T21" fmla="*/ 131047708 h 97"/>
                <a:gd name="T22" fmla="*/ 108367534 w 58"/>
                <a:gd name="T23" fmla="*/ 138607356 h 97"/>
                <a:gd name="T24" fmla="*/ 95765937 w 58"/>
                <a:gd name="T25" fmla="*/ 151208886 h 97"/>
                <a:gd name="T26" fmla="*/ 88206264 w 58"/>
                <a:gd name="T27" fmla="*/ 161289475 h 97"/>
                <a:gd name="T28" fmla="*/ 78124054 w 58"/>
                <a:gd name="T29" fmla="*/ 171370064 h 97"/>
                <a:gd name="T30" fmla="*/ 65524070 w 58"/>
                <a:gd name="T31" fmla="*/ 186490948 h 97"/>
                <a:gd name="T32" fmla="*/ 50403124 w 58"/>
                <a:gd name="T33" fmla="*/ 196571537 h 97"/>
                <a:gd name="T34" fmla="*/ 35282191 w 58"/>
                <a:gd name="T35" fmla="*/ 216732765 h 97"/>
                <a:gd name="T36" fmla="*/ 146169074 w 58"/>
                <a:gd name="T37" fmla="*/ 216732765 h 97"/>
                <a:gd name="T38" fmla="*/ 146169074 w 58"/>
                <a:gd name="T39" fmla="*/ 244453591 h 97"/>
                <a:gd name="T40" fmla="*/ 0 w 58"/>
                <a:gd name="T41" fmla="*/ 244453591 h 97"/>
                <a:gd name="T42" fmla="*/ 0 w 58"/>
                <a:gd name="T43" fmla="*/ 216732765 h 97"/>
                <a:gd name="T44" fmla="*/ 27722518 w 58"/>
                <a:gd name="T45" fmla="*/ 186490948 h 97"/>
                <a:gd name="T46" fmla="*/ 65524070 w 58"/>
                <a:gd name="T47" fmla="*/ 146168592 h 97"/>
                <a:gd name="T48" fmla="*/ 78124054 w 58"/>
                <a:gd name="T49" fmla="*/ 131047708 h 97"/>
                <a:gd name="T50" fmla="*/ 85685315 w 58"/>
                <a:gd name="T51" fmla="*/ 123486472 h 97"/>
                <a:gd name="T52" fmla="*/ 100806248 w 58"/>
                <a:gd name="T53" fmla="*/ 100805916 h 97"/>
                <a:gd name="T54" fmla="*/ 103327198 w 58"/>
                <a:gd name="T55" fmla="*/ 93244680 h 97"/>
                <a:gd name="T56" fmla="*/ 108367534 w 58"/>
                <a:gd name="T57" fmla="*/ 80644738 h 97"/>
                <a:gd name="T58" fmla="*/ 110886895 w 58"/>
                <a:gd name="T59" fmla="*/ 65523854 h 97"/>
                <a:gd name="T60" fmla="*/ 108367534 w 58"/>
                <a:gd name="T61" fmla="*/ 57962618 h 97"/>
                <a:gd name="T62" fmla="*/ 103327198 w 58"/>
                <a:gd name="T63" fmla="*/ 47882017 h 97"/>
                <a:gd name="T64" fmla="*/ 100806248 w 58"/>
                <a:gd name="T65" fmla="*/ 40322369 h 97"/>
                <a:gd name="T66" fmla="*/ 88206264 w 58"/>
                <a:gd name="T67" fmla="*/ 32761133 h 97"/>
                <a:gd name="T68" fmla="*/ 78124054 w 58"/>
                <a:gd name="T69" fmla="*/ 27720839 h 97"/>
                <a:gd name="T70" fmla="*/ 50403124 w 58"/>
                <a:gd name="T71" fmla="*/ 27720839 h 97"/>
                <a:gd name="T72" fmla="*/ 35282191 w 58"/>
                <a:gd name="T73" fmla="*/ 32761133 h 97"/>
                <a:gd name="T74" fmla="*/ 20161251 w 58"/>
                <a:gd name="T75" fmla="*/ 40322369 h 97"/>
                <a:gd name="T76" fmla="*/ 0 w 58"/>
                <a:gd name="T77" fmla="*/ 47882017 h 97"/>
                <a:gd name="T78" fmla="*/ 0 w 58"/>
                <a:gd name="T79" fmla="*/ 15120890 h 97"/>
                <a:gd name="T80" fmla="*/ 20161251 w 58"/>
                <a:gd name="T81" fmla="*/ 7559651 h 97"/>
                <a:gd name="T82" fmla="*/ 50403124 w 58"/>
                <a:gd name="T83" fmla="*/ 0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97"/>
                <a:gd name="T128" fmla="*/ 58 w 58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6"/>
                  </a:lnTo>
                  <a:lnTo>
                    <a:pt x="56" y="20"/>
                  </a:lnTo>
                  <a:lnTo>
                    <a:pt x="56" y="32"/>
                  </a:lnTo>
                  <a:lnTo>
                    <a:pt x="53" y="39"/>
                  </a:lnTo>
                  <a:lnTo>
                    <a:pt x="52" y="43"/>
                  </a:lnTo>
                  <a:lnTo>
                    <a:pt x="49" y="48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60"/>
                  </a:lnTo>
                  <a:lnTo>
                    <a:pt x="35" y="64"/>
                  </a:lnTo>
                  <a:lnTo>
                    <a:pt x="31" y="68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1" y="74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3" y="32"/>
                  </a:lnTo>
                  <a:lnTo>
                    <a:pt x="44" y="26"/>
                  </a:lnTo>
                  <a:lnTo>
                    <a:pt x="43" y="23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0" y="19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53" name="Rectangle 115"/>
            <p:cNvSpPr>
              <a:spLocks noChangeArrowheads="1"/>
            </p:cNvSpPr>
            <p:nvPr/>
          </p:nvSpPr>
          <p:spPr bwMode="auto">
            <a:xfrm>
              <a:off x="6719888" y="3894138"/>
              <a:ext cx="2166938" cy="24288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54" name="Line 116"/>
            <p:cNvSpPr>
              <a:spLocks noChangeShapeType="1"/>
            </p:cNvSpPr>
            <p:nvPr/>
          </p:nvSpPr>
          <p:spPr bwMode="auto">
            <a:xfrm flipH="1">
              <a:off x="6719888" y="4137025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55" name="Line 117"/>
            <p:cNvSpPr>
              <a:spLocks noChangeShapeType="1"/>
            </p:cNvSpPr>
            <p:nvPr/>
          </p:nvSpPr>
          <p:spPr bwMode="auto">
            <a:xfrm flipV="1">
              <a:off x="6719888" y="3894138"/>
              <a:ext cx="1588" cy="242887"/>
            </a:xfrm>
            <a:prstGeom prst="line">
              <a:avLst/>
            </a:prstGeom>
            <a:noFill/>
            <a:ln w="4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56" name="Line 118"/>
            <p:cNvSpPr>
              <a:spLocks noChangeShapeType="1"/>
            </p:cNvSpPr>
            <p:nvPr/>
          </p:nvSpPr>
          <p:spPr bwMode="auto">
            <a:xfrm>
              <a:off x="6719888" y="3894138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57" name="Line 119"/>
            <p:cNvSpPr>
              <a:spLocks noChangeShapeType="1"/>
            </p:cNvSpPr>
            <p:nvPr/>
          </p:nvSpPr>
          <p:spPr bwMode="auto">
            <a:xfrm>
              <a:off x="8886825" y="3894138"/>
              <a:ext cx="1588" cy="2428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58" name="Freeform 120"/>
            <p:cNvSpPr>
              <a:spLocks noEditPoints="1"/>
            </p:cNvSpPr>
            <p:nvPr/>
          </p:nvSpPr>
          <p:spPr bwMode="auto">
            <a:xfrm>
              <a:off x="6754813" y="3935413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5201561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7640301 h 98"/>
                <a:gd name="T76" fmla="*/ 133569781 w 61"/>
                <a:gd name="T77" fmla="*/ 32761240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8931881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2761240 h 98"/>
                <a:gd name="T108" fmla="*/ 30242036 w 61"/>
                <a:gd name="T109" fmla="*/ 17640301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3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59" name="Freeform 121"/>
            <p:cNvSpPr>
              <a:spLocks/>
            </p:cNvSpPr>
            <p:nvPr/>
          </p:nvSpPr>
          <p:spPr bwMode="auto">
            <a:xfrm>
              <a:off x="6880225" y="3935413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8367534 w 58"/>
                <a:gd name="T5" fmla="*/ 7559651 h 97"/>
                <a:gd name="T6" fmla="*/ 123488467 w 58"/>
                <a:gd name="T7" fmla="*/ 17640243 h 97"/>
                <a:gd name="T8" fmla="*/ 138609401 w 58"/>
                <a:gd name="T9" fmla="*/ 40322369 h 97"/>
                <a:gd name="T10" fmla="*/ 143649712 w 58"/>
                <a:gd name="T11" fmla="*/ 50402958 h 97"/>
                <a:gd name="T12" fmla="*/ 143649712 w 58"/>
                <a:gd name="T13" fmla="*/ 80644738 h 97"/>
                <a:gd name="T14" fmla="*/ 133569089 w 58"/>
                <a:gd name="T15" fmla="*/ 98284975 h 97"/>
                <a:gd name="T16" fmla="*/ 131048140 w 58"/>
                <a:gd name="T17" fmla="*/ 108365589 h 97"/>
                <a:gd name="T18" fmla="*/ 123488467 w 58"/>
                <a:gd name="T19" fmla="*/ 120967119 h 97"/>
                <a:gd name="T20" fmla="*/ 110886895 w 58"/>
                <a:gd name="T21" fmla="*/ 131047708 h 97"/>
                <a:gd name="T22" fmla="*/ 108367534 w 58"/>
                <a:gd name="T23" fmla="*/ 138607356 h 97"/>
                <a:gd name="T24" fmla="*/ 95765937 w 58"/>
                <a:gd name="T25" fmla="*/ 151208886 h 97"/>
                <a:gd name="T26" fmla="*/ 88206264 w 58"/>
                <a:gd name="T27" fmla="*/ 163808829 h 97"/>
                <a:gd name="T28" fmla="*/ 78124054 w 58"/>
                <a:gd name="T29" fmla="*/ 171370064 h 97"/>
                <a:gd name="T30" fmla="*/ 65524070 w 58"/>
                <a:gd name="T31" fmla="*/ 186490948 h 97"/>
                <a:gd name="T32" fmla="*/ 50403124 w 58"/>
                <a:gd name="T33" fmla="*/ 196571537 h 97"/>
                <a:gd name="T34" fmla="*/ 35282191 w 58"/>
                <a:gd name="T35" fmla="*/ 216732765 h 97"/>
                <a:gd name="T36" fmla="*/ 146169074 w 58"/>
                <a:gd name="T37" fmla="*/ 216732765 h 97"/>
                <a:gd name="T38" fmla="*/ 146169074 w 58"/>
                <a:gd name="T39" fmla="*/ 244453591 h 97"/>
                <a:gd name="T40" fmla="*/ 0 w 58"/>
                <a:gd name="T41" fmla="*/ 244453591 h 97"/>
                <a:gd name="T42" fmla="*/ 0 w 58"/>
                <a:gd name="T43" fmla="*/ 216732765 h 97"/>
                <a:gd name="T44" fmla="*/ 27722518 w 58"/>
                <a:gd name="T45" fmla="*/ 186490948 h 97"/>
                <a:gd name="T46" fmla="*/ 65524070 w 58"/>
                <a:gd name="T47" fmla="*/ 146168592 h 97"/>
                <a:gd name="T48" fmla="*/ 78124054 w 58"/>
                <a:gd name="T49" fmla="*/ 131047708 h 97"/>
                <a:gd name="T50" fmla="*/ 85685315 w 58"/>
                <a:gd name="T51" fmla="*/ 123486472 h 97"/>
                <a:gd name="T52" fmla="*/ 100806248 w 58"/>
                <a:gd name="T53" fmla="*/ 100805916 h 97"/>
                <a:gd name="T54" fmla="*/ 103327198 w 58"/>
                <a:gd name="T55" fmla="*/ 93244680 h 97"/>
                <a:gd name="T56" fmla="*/ 110886895 w 58"/>
                <a:gd name="T57" fmla="*/ 70564148 h 97"/>
                <a:gd name="T58" fmla="*/ 103327198 w 58"/>
                <a:gd name="T59" fmla="*/ 47882017 h 97"/>
                <a:gd name="T60" fmla="*/ 100806248 w 58"/>
                <a:gd name="T61" fmla="*/ 40322369 h 97"/>
                <a:gd name="T62" fmla="*/ 88206264 w 58"/>
                <a:gd name="T63" fmla="*/ 32761133 h 97"/>
                <a:gd name="T64" fmla="*/ 78124054 w 58"/>
                <a:gd name="T65" fmla="*/ 27720839 h 97"/>
                <a:gd name="T66" fmla="*/ 50403124 w 58"/>
                <a:gd name="T67" fmla="*/ 27720839 h 97"/>
                <a:gd name="T68" fmla="*/ 35282191 w 58"/>
                <a:gd name="T69" fmla="*/ 32761133 h 97"/>
                <a:gd name="T70" fmla="*/ 20161251 w 58"/>
                <a:gd name="T71" fmla="*/ 40322369 h 97"/>
                <a:gd name="T72" fmla="*/ 0 w 58"/>
                <a:gd name="T73" fmla="*/ 47882017 h 97"/>
                <a:gd name="T74" fmla="*/ 0 w 58"/>
                <a:gd name="T75" fmla="*/ 17640243 h 97"/>
                <a:gd name="T76" fmla="*/ 20161251 w 58"/>
                <a:gd name="T77" fmla="*/ 7559651 h 97"/>
                <a:gd name="T78" fmla="*/ 50403124 w 58"/>
                <a:gd name="T79" fmla="*/ 0 h 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7"/>
                <a:gd name="T122" fmla="*/ 58 w 58"/>
                <a:gd name="T123" fmla="*/ 97 h 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7"/>
                  </a:lnTo>
                  <a:lnTo>
                    <a:pt x="55" y="16"/>
                  </a:lnTo>
                  <a:lnTo>
                    <a:pt x="57" y="20"/>
                  </a:lnTo>
                  <a:lnTo>
                    <a:pt x="57" y="32"/>
                  </a:lnTo>
                  <a:lnTo>
                    <a:pt x="53" y="39"/>
                  </a:lnTo>
                  <a:lnTo>
                    <a:pt x="52" y="43"/>
                  </a:lnTo>
                  <a:lnTo>
                    <a:pt x="49" y="48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60"/>
                  </a:lnTo>
                  <a:lnTo>
                    <a:pt x="35" y="65"/>
                  </a:lnTo>
                  <a:lnTo>
                    <a:pt x="31" y="68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1" y="74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4" y="28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0" y="19"/>
                  </a:lnTo>
                  <a:lnTo>
                    <a:pt x="0" y="7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60" name="Freeform 122"/>
            <p:cNvSpPr>
              <a:spLocks noEditPoints="1"/>
            </p:cNvSpPr>
            <p:nvPr/>
          </p:nvSpPr>
          <p:spPr bwMode="auto">
            <a:xfrm>
              <a:off x="7037388" y="3981450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61" name="Freeform 123"/>
            <p:cNvSpPr>
              <a:spLocks/>
            </p:cNvSpPr>
            <p:nvPr/>
          </p:nvSpPr>
          <p:spPr bwMode="auto">
            <a:xfrm>
              <a:off x="7127875" y="3935413"/>
              <a:ext cx="96838" cy="155575"/>
            </a:xfrm>
            <a:custGeom>
              <a:avLst/>
              <a:gdLst>
                <a:gd name="T0" fmla="*/ 40322711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7640301 h 98"/>
                <a:gd name="T8" fmla="*/ 136089156 w 61"/>
                <a:gd name="T9" fmla="*/ 27722516 h 98"/>
                <a:gd name="T10" fmla="*/ 141129493 w 61"/>
                <a:gd name="T11" fmla="*/ 42843449 h 98"/>
                <a:gd name="T12" fmla="*/ 146169830 w 61"/>
                <a:gd name="T13" fmla="*/ 63003118 h 98"/>
                <a:gd name="T14" fmla="*/ 146169830 w 61"/>
                <a:gd name="T15" fmla="*/ 73083740 h 98"/>
                <a:gd name="T16" fmla="*/ 141129493 w 61"/>
                <a:gd name="T17" fmla="*/ 85685311 h 98"/>
                <a:gd name="T18" fmla="*/ 133569781 w 61"/>
                <a:gd name="T19" fmla="*/ 98286882 h 98"/>
                <a:gd name="T20" fmla="*/ 126008481 w 61"/>
                <a:gd name="T21" fmla="*/ 105846579 h 98"/>
                <a:gd name="T22" fmla="*/ 113408432 w 61"/>
                <a:gd name="T23" fmla="*/ 113407839 h 98"/>
                <a:gd name="T24" fmla="*/ 103327732 w 61"/>
                <a:gd name="T25" fmla="*/ 115927201 h 98"/>
                <a:gd name="T26" fmla="*/ 118448769 w 61"/>
                <a:gd name="T27" fmla="*/ 120967512 h 98"/>
                <a:gd name="T28" fmla="*/ 128529444 w 61"/>
                <a:gd name="T29" fmla="*/ 128527185 h 98"/>
                <a:gd name="T30" fmla="*/ 136089156 w 61"/>
                <a:gd name="T31" fmla="*/ 136088445 h 98"/>
                <a:gd name="T32" fmla="*/ 146169830 w 61"/>
                <a:gd name="T33" fmla="*/ 146169067 h 98"/>
                <a:gd name="T34" fmla="*/ 153731130 w 61"/>
                <a:gd name="T35" fmla="*/ 178931881 h 98"/>
                <a:gd name="T36" fmla="*/ 148690793 w 61"/>
                <a:gd name="T37" fmla="*/ 194052814 h 98"/>
                <a:gd name="T38" fmla="*/ 146169830 w 61"/>
                <a:gd name="T39" fmla="*/ 204133436 h 98"/>
                <a:gd name="T40" fmla="*/ 128529444 w 61"/>
                <a:gd name="T41" fmla="*/ 229335040 h 98"/>
                <a:gd name="T42" fmla="*/ 118448769 w 61"/>
                <a:gd name="T43" fmla="*/ 236894713 h 98"/>
                <a:gd name="T44" fmla="*/ 103327732 w 61"/>
                <a:gd name="T45" fmla="*/ 244455973 h 98"/>
                <a:gd name="T46" fmla="*/ 88206721 w 61"/>
                <a:gd name="T47" fmla="*/ 246975335 h 98"/>
                <a:gd name="T48" fmla="*/ 47884010 w 61"/>
                <a:gd name="T49" fmla="*/ 246975335 h 98"/>
                <a:gd name="T50" fmla="*/ 17641980 w 61"/>
                <a:gd name="T51" fmla="*/ 239415662 h 98"/>
                <a:gd name="T52" fmla="*/ 0 w 61"/>
                <a:gd name="T53" fmla="*/ 236894713 h 98"/>
                <a:gd name="T54" fmla="*/ 0 w 61"/>
                <a:gd name="T55" fmla="*/ 204133436 h 98"/>
                <a:gd name="T56" fmla="*/ 17641980 w 61"/>
                <a:gd name="T57" fmla="*/ 211693158 h 98"/>
                <a:gd name="T58" fmla="*/ 47884010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6733469 h 98"/>
                <a:gd name="T64" fmla="*/ 105847132 w 61"/>
                <a:gd name="T65" fmla="*/ 209173797 h 98"/>
                <a:gd name="T66" fmla="*/ 113408432 w 61"/>
                <a:gd name="T67" fmla="*/ 201612487 h 98"/>
                <a:gd name="T68" fmla="*/ 118448769 w 61"/>
                <a:gd name="T69" fmla="*/ 189012503 h 98"/>
                <a:gd name="T70" fmla="*/ 118448769 w 61"/>
                <a:gd name="T71" fmla="*/ 163810949 h 98"/>
                <a:gd name="T72" fmla="*/ 113408432 w 61"/>
                <a:gd name="T73" fmla="*/ 151209378 h 98"/>
                <a:gd name="T74" fmla="*/ 105847132 w 61"/>
                <a:gd name="T75" fmla="*/ 138607806 h 98"/>
                <a:gd name="T76" fmla="*/ 95766433 w 61"/>
                <a:gd name="T77" fmla="*/ 136088445 h 98"/>
                <a:gd name="T78" fmla="*/ 80645421 w 61"/>
                <a:gd name="T79" fmla="*/ 128527185 h 98"/>
                <a:gd name="T80" fmla="*/ 40322711 w 61"/>
                <a:gd name="T81" fmla="*/ 128527185 h 98"/>
                <a:gd name="T82" fmla="*/ 40322711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8286882 h 98"/>
                <a:gd name="T88" fmla="*/ 98287395 w 61"/>
                <a:gd name="T89" fmla="*/ 93246571 h 98"/>
                <a:gd name="T90" fmla="*/ 105847132 w 61"/>
                <a:gd name="T91" fmla="*/ 85685311 h 98"/>
                <a:gd name="T92" fmla="*/ 110887469 w 61"/>
                <a:gd name="T93" fmla="*/ 78124050 h 98"/>
                <a:gd name="T94" fmla="*/ 113408432 w 61"/>
                <a:gd name="T95" fmla="*/ 65524067 h 98"/>
                <a:gd name="T96" fmla="*/ 105847132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40322500 h 98"/>
                <a:gd name="T108" fmla="*/ 7561303 w 61"/>
                <a:gd name="T109" fmla="*/ 7561263 h 98"/>
                <a:gd name="T110" fmla="*/ 25201693 w 61"/>
                <a:gd name="T111" fmla="*/ 5040312 h 98"/>
                <a:gd name="T112" fmla="*/ 40322711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6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7"/>
                  </a:lnTo>
                  <a:lnTo>
                    <a:pt x="54" y="11"/>
                  </a:lnTo>
                  <a:lnTo>
                    <a:pt x="56" y="17"/>
                  </a:lnTo>
                  <a:lnTo>
                    <a:pt x="58" y="25"/>
                  </a:lnTo>
                  <a:lnTo>
                    <a:pt x="58" y="29"/>
                  </a:lnTo>
                  <a:lnTo>
                    <a:pt x="56" y="34"/>
                  </a:lnTo>
                  <a:lnTo>
                    <a:pt x="53" y="39"/>
                  </a:lnTo>
                  <a:lnTo>
                    <a:pt x="50" y="42"/>
                  </a:lnTo>
                  <a:lnTo>
                    <a:pt x="45" y="45"/>
                  </a:lnTo>
                  <a:lnTo>
                    <a:pt x="41" y="46"/>
                  </a:lnTo>
                  <a:lnTo>
                    <a:pt x="47" y="48"/>
                  </a:lnTo>
                  <a:lnTo>
                    <a:pt x="51" y="51"/>
                  </a:lnTo>
                  <a:lnTo>
                    <a:pt x="54" y="54"/>
                  </a:lnTo>
                  <a:lnTo>
                    <a:pt x="58" y="58"/>
                  </a:lnTo>
                  <a:lnTo>
                    <a:pt x="61" y="71"/>
                  </a:lnTo>
                  <a:lnTo>
                    <a:pt x="59" y="77"/>
                  </a:lnTo>
                  <a:lnTo>
                    <a:pt x="58" y="81"/>
                  </a:lnTo>
                  <a:lnTo>
                    <a:pt x="51" y="91"/>
                  </a:lnTo>
                  <a:lnTo>
                    <a:pt x="47" y="94"/>
                  </a:lnTo>
                  <a:lnTo>
                    <a:pt x="41" y="97"/>
                  </a:lnTo>
                  <a:lnTo>
                    <a:pt x="35" y="98"/>
                  </a:lnTo>
                  <a:lnTo>
                    <a:pt x="19" y="98"/>
                  </a:lnTo>
                  <a:lnTo>
                    <a:pt x="7" y="95"/>
                  </a:lnTo>
                  <a:lnTo>
                    <a:pt x="0" y="94"/>
                  </a:lnTo>
                  <a:lnTo>
                    <a:pt x="0" y="81"/>
                  </a:lnTo>
                  <a:lnTo>
                    <a:pt x="7" y="84"/>
                  </a:lnTo>
                  <a:lnTo>
                    <a:pt x="19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2" y="83"/>
                  </a:lnTo>
                  <a:lnTo>
                    <a:pt x="45" y="80"/>
                  </a:lnTo>
                  <a:lnTo>
                    <a:pt x="47" y="75"/>
                  </a:lnTo>
                  <a:lnTo>
                    <a:pt x="47" y="65"/>
                  </a:lnTo>
                  <a:lnTo>
                    <a:pt x="45" y="60"/>
                  </a:lnTo>
                  <a:lnTo>
                    <a:pt x="42" y="55"/>
                  </a:lnTo>
                  <a:lnTo>
                    <a:pt x="38" y="54"/>
                  </a:lnTo>
                  <a:lnTo>
                    <a:pt x="32" y="51"/>
                  </a:lnTo>
                  <a:lnTo>
                    <a:pt x="16" y="51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6" y="39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1"/>
                  </a:lnTo>
                  <a:lnTo>
                    <a:pt x="45" y="26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62" name="Freeform 124"/>
            <p:cNvSpPr>
              <a:spLocks/>
            </p:cNvSpPr>
            <p:nvPr/>
          </p:nvSpPr>
          <p:spPr bwMode="auto">
            <a:xfrm>
              <a:off x="7253288" y="3935413"/>
              <a:ext cx="93663" cy="155575"/>
            </a:xfrm>
            <a:custGeom>
              <a:avLst/>
              <a:gdLst>
                <a:gd name="T0" fmla="*/ 42843680 w 59"/>
                <a:gd name="T1" fmla="*/ 0 h 98"/>
                <a:gd name="T2" fmla="*/ 88206735 w 59"/>
                <a:gd name="T3" fmla="*/ 0 h 98"/>
                <a:gd name="T4" fmla="*/ 108368113 w 59"/>
                <a:gd name="T5" fmla="*/ 7561263 h 98"/>
                <a:gd name="T6" fmla="*/ 123489127 w 59"/>
                <a:gd name="T7" fmla="*/ 17640301 h 98"/>
                <a:gd name="T8" fmla="*/ 133569803 w 59"/>
                <a:gd name="T9" fmla="*/ 27722516 h 98"/>
                <a:gd name="T10" fmla="*/ 141129517 w 59"/>
                <a:gd name="T11" fmla="*/ 42843449 h 98"/>
                <a:gd name="T12" fmla="*/ 146169855 w 59"/>
                <a:gd name="T13" fmla="*/ 63003118 h 98"/>
                <a:gd name="T14" fmla="*/ 133569803 w 59"/>
                <a:gd name="T15" fmla="*/ 98286882 h 98"/>
                <a:gd name="T16" fmla="*/ 126008502 w 59"/>
                <a:gd name="T17" fmla="*/ 105846579 h 98"/>
                <a:gd name="T18" fmla="*/ 115927826 w 59"/>
                <a:gd name="T19" fmla="*/ 113407839 h 98"/>
                <a:gd name="T20" fmla="*/ 100806787 w 59"/>
                <a:gd name="T21" fmla="*/ 115927201 h 98"/>
                <a:gd name="T22" fmla="*/ 115927826 w 59"/>
                <a:gd name="T23" fmla="*/ 120967512 h 98"/>
                <a:gd name="T24" fmla="*/ 138610141 w 59"/>
                <a:gd name="T25" fmla="*/ 136088445 h 98"/>
                <a:gd name="T26" fmla="*/ 146169855 w 59"/>
                <a:gd name="T27" fmla="*/ 146169067 h 98"/>
                <a:gd name="T28" fmla="*/ 148690817 w 59"/>
                <a:gd name="T29" fmla="*/ 163810949 h 98"/>
                <a:gd name="T30" fmla="*/ 148690817 w 59"/>
                <a:gd name="T31" fmla="*/ 194052814 h 98"/>
                <a:gd name="T32" fmla="*/ 146169855 w 59"/>
                <a:gd name="T33" fmla="*/ 204133436 h 98"/>
                <a:gd name="T34" fmla="*/ 138610141 w 59"/>
                <a:gd name="T35" fmla="*/ 216733469 h 98"/>
                <a:gd name="T36" fmla="*/ 126008502 w 59"/>
                <a:gd name="T37" fmla="*/ 229335040 h 98"/>
                <a:gd name="T38" fmla="*/ 100806787 w 59"/>
                <a:gd name="T39" fmla="*/ 244455973 h 98"/>
                <a:gd name="T40" fmla="*/ 65524420 w 59"/>
                <a:gd name="T41" fmla="*/ 246975335 h 98"/>
                <a:gd name="T42" fmla="*/ 50403393 w 59"/>
                <a:gd name="T43" fmla="*/ 246975335 h 98"/>
                <a:gd name="T44" fmla="*/ 35282379 w 59"/>
                <a:gd name="T45" fmla="*/ 244455973 h 98"/>
                <a:gd name="T46" fmla="*/ 15121021 w 59"/>
                <a:gd name="T47" fmla="*/ 239415662 h 98"/>
                <a:gd name="T48" fmla="*/ 0 w 59"/>
                <a:gd name="T49" fmla="*/ 236894713 h 98"/>
                <a:gd name="T50" fmla="*/ 0 w 59"/>
                <a:gd name="T51" fmla="*/ 204133436 h 98"/>
                <a:gd name="T52" fmla="*/ 15121021 w 59"/>
                <a:gd name="T53" fmla="*/ 211693158 h 98"/>
                <a:gd name="T54" fmla="*/ 45363055 w 59"/>
                <a:gd name="T55" fmla="*/ 219254418 h 98"/>
                <a:gd name="T56" fmla="*/ 80645434 w 59"/>
                <a:gd name="T57" fmla="*/ 219254418 h 98"/>
                <a:gd name="T58" fmla="*/ 90726111 w 59"/>
                <a:gd name="T59" fmla="*/ 216733469 h 98"/>
                <a:gd name="T60" fmla="*/ 103327750 w 59"/>
                <a:gd name="T61" fmla="*/ 209173797 h 98"/>
                <a:gd name="T62" fmla="*/ 110887488 w 59"/>
                <a:gd name="T63" fmla="*/ 201612487 h 98"/>
                <a:gd name="T64" fmla="*/ 115927826 w 59"/>
                <a:gd name="T65" fmla="*/ 189012503 h 98"/>
                <a:gd name="T66" fmla="*/ 118448789 w 59"/>
                <a:gd name="T67" fmla="*/ 173891570 h 98"/>
                <a:gd name="T68" fmla="*/ 110887488 w 59"/>
                <a:gd name="T69" fmla="*/ 151209378 h 98"/>
                <a:gd name="T70" fmla="*/ 103327750 w 59"/>
                <a:gd name="T71" fmla="*/ 138607806 h 98"/>
                <a:gd name="T72" fmla="*/ 90726111 w 59"/>
                <a:gd name="T73" fmla="*/ 136088445 h 98"/>
                <a:gd name="T74" fmla="*/ 80645434 w 59"/>
                <a:gd name="T75" fmla="*/ 128527185 h 98"/>
                <a:gd name="T76" fmla="*/ 42843680 w 59"/>
                <a:gd name="T77" fmla="*/ 128527185 h 98"/>
                <a:gd name="T78" fmla="*/ 42843680 w 59"/>
                <a:gd name="T79" fmla="*/ 100806243 h 98"/>
                <a:gd name="T80" fmla="*/ 80645434 w 59"/>
                <a:gd name="T81" fmla="*/ 100806243 h 98"/>
                <a:gd name="T82" fmla="*/ 90726111 w 59"/>
                <a:gd name="T83" fmla="*/ 98286882 h 98"/>
                <a:gd name="T84" fmla="*/ 100806787 w 59"/>
                <a:gd name="T85" fmla="*/ 93246571 h 98"/>
                <a:gd name="T86" fmla="*/ 108368113 w 59"/>
                <a:gd name="T87" fmla="*/ 85685311 h 98"/>
                <a:gd name="T88" fmla="*/ 110887488 w 59"/>
                <a:gd name="T89" fmla="*/ 78124050 h 98"/>
                <a:gd name="T90" fmla="*/ 110887488 w 59"/>
                <a:gd name="T91" fmla="*/ 55443445 h 98"/>
                <a:gd name="T92" fmla="*/ 108368113 w 59"/>
                <a:gd name="T93" fmla="*/ 42843449 h 98"/>
                <a:gd name="T94" fmla="*/ 100806787 w 59"/>
                <a:gd name="T95" fmla="*/ 35282189 h 98"/>
                <a:gd name="T96" fmla="*/ 90726111 w 59"/>
                <a:gd name="T97" fmla="*/ 32761240 h 98"/>
                <a:gd name="T98" fmla="*/ 80645434 w 59"/>
                <a:gd name="T99" fmla="*/ 27722516 h 98"/>
                <a:gd name="T100" fmla="*/ 37803342 w 59"/>
                <a:gd name="T101" fmla="*/ 27722516 h 98"/>
                <a:gd name="T102" fmla="*/ 22682321 w 59"/>
                <a:gd name="T103" fmla="*/ 35282189 h 98"/>
                <a:gd name="T104" fmla="*/ 7561304 w 59"/>
                <a:gd name="T105" fmla="*/ 40322500 h 98"/>
                <a:gd name="T106" fmla="*/ 7561304 w 59"/>
                <a:gd name="T107" fmla="*/ 7561263 h 98"/>
                <a:gd name="T108" fmla="*/ 22682321 w 59"/>
                <a:gd name="T109" fmla="*/ 5040312 h 98"/>
                <a:gd name="T110" fmla="*/ 42843680 w 59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98"/>
                <a:gd name="T170" fmla="*/ 59 w 59"/>
                <a:gd name="T171" fmla="*/ 98 h 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98">
                  <a:moveTo>
                    <a:pt x="17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7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8" y="25"/>
                  </a:lnTo>
                  <a:lnTo>
                    <a:pt x="53" y="39"/>
                  </a:lnTo>
                  <a:lnTo>
                    <a:pt x="50" y="42"/>
                  </a:lnTo>
                  <a:lnTo>
                    <a:pt x="46" y="45"/>
                  </a:lnTo>
                  <a:lnTo>
                    <a:pt x="40" y="46"/>
                  </a:lnTo>
                  <a:lnTo>
                    <a:pt x="46" y="48"/>
                  </a:lnTo>
                  <a:lnTo>
                    <a:pt x="55" y="54"/>
                  </a:lnTo>
                  <a:lnTo>
                    <a:pt x="58" y="58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58" y="81"/>
                  </a:lnTo>
                  <a:lnTo>
                    <a:pt x="55" y="86"/>
                  </a:lnTo>
                  <a:lnTo>
                    <a:pt x="50" y="91"/>
                  </a:lnTo>
                  <a:lnTo>
                    <a:pt x="40" y="97"/>
                  </a:lnTo>
                  <a:lnTo>
                    <a:pt x="26" y="98"/>
                  </a:lnTo>
                  <a:lnTo>
                    <a:pt x="20" y="98"/>
                  </a:lnTo>
                  <a:lnTo>
                    <a:pt x="14" y="97"/>
                  </a:lnTo>
                  <a:lnTo>
                    <a:pt x="6" y="95"/>
                  </a:lnTo>
                  <a:lnTo>
                    <a:pt x="0" y="94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18" y="87"/>
                  </a:lnTo>
                  <a:lnTo>
                    <a:pt x="32" y="87"/>
                  </a:lnTo>
                  <a:lnTo>
                    <a:pt x="36" y="86"/>
                  </a:lnTo>
                  <a:lnTo>
                    <a:pt x="41" y="83"/>
                  </a:lnTo>
                  <a:lnTo>
                    <a:pt x="44" y="80"/>
                  </a:lnTo>
                  <a:lnTo>
                    <a:pt x="46" y="75"/>
                  </a:lnTo>
                  <a:lnTo>
                    <a:pt x="47" y="69"/>
                  </a:lnTo>
                  <a:lnTo>
                    <a:pt x="44" y="60"/>
                  </a:lnTo>
                  <a:lnTo>
                    <a:pt x="41" y="55"/>
                  </a:lnTo>
                  <a:lnTo>
                    <a:pt x="36" y="54"/>
                  </a:lnTo>
                  <a:lnTo>
                    <a:pt x="32" y="51"/>
                  </a:lnTo>
                  <a:lnTo>
                    <a:pt x="17" y="51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6" y="39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1"/>
                  </a:lnTo>
                  <a:lnTo>
                    <a:pt x="44" y="22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63" name="Freeform 125"/>
            <p:cNvSpPr>
              <a:spLocks noEditPoints="1"/>
            </p:cNvSpPr>
            <p:nvPr/>
          </p:nvSpPr>
          <p:spPr bwMode="auto">
            <a:xfrm>
              <a:off x="7413625" y="3981450"/>
              <a:ext cx="23813" cy="107950"/>
            </a:xfrm>
            <a:custGeom>
              <a:avLst/>
              <a:gdLst>
                <a:gd name="T0" fmla="*/ 0 w 15"/>
                <a:gd name="T1" fmla="*/ 120967495 h 68"/>
                <a:gd name="T2" fmla="*/ 37803934 w 15"/>
                <a:gd name="T3" fmla="*/ 120967495 h 68"/>
                <a:gd name="T4" fmla="*/ 37803934 w 15"/>
                <a:gd name="T5" fmla="*/ 171370598 h 68"/>
                <a:gd name="T6" fmla="*/ 0 w 15"/>
                <a:gd name="T7" fmla="*/ 171370598 h 68"/>
                <a:gd name="T8" fmla="*/ 0 w 15"/>
                <a:gd name="T9" fmla="*/ 120967495 h 68"/>
                <a:gd name="T10" fmla="*/ 0 w 15"/>
                <a:gd name="T11" fmla="*/ 0 h 68"/>
                <a:gd name="T12" fmla="*/ 37803934 w 15"/>
                <a:gd name="T13" fmla="*/ 0 h 68"/>
                <a:gd name="T14" fmla="*/ 37803934 w 15"/>
                <a:gd name="T15" fmla="*/ 47882166 h 68"/>
                <a:gd name="T16" fmla="*/ 0 w 15"/>
                <a:gd name="T17" fmla="*/ 47882166 h 68"/>
                <a:gd name="T18" fmla="*/ 0 w 15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8"/>
                <a:gd name="T32" fmla="*/ 15 w 15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8">
                  <a:moveTo>
                    <a:pt x="0" y="48"/>
                  </a:moveTo>
                  <a:lnTo>
                    <a:pt x="15" y="48"/>
                  </a:lnTo>
                  <a:lnTo>
                    <a:pt x="15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64" name="Freeform 126"/>
            <p:cNvSpPr>
              <a:spLocks/>
            </p:cNvSpPr>
            <p:nvPr/>
          </p:nvSpPr>
          <p:spPr bwMode="auto">
            <a:xfrm>
              <a:off x="7502525" y="3935413"/>
              <a:ext cx="93663" cy="155575"/>
            </a:xfrm>
            <a:custGeom>
              <a:avLst/>
              <a:gdLst>
                <a:gd name="T0" fmla="*/ 42843680 w 59"/>
                <a:gd name="T1" fmla="*/ 0 h 98"/>
                <a:gd name="T2" fmla="*/ 88206735 w 59"/>
                <a:gd name="T3" fmla="*/ 0 h 98"/>
                <a:gd name="T4" fmla="*/ 108368113 w 59"/>
                <a:gd name="T5" fmla="*/ 7561263 h 98"/>
                <a:gd name="T6" fmla="*/ 123489127 w 59"/>
                <a:gd name="T7" fmla="*/ 17640301 h 98"/>
                <a:gd name="T8" fmla="*/ 133569803 w 59"/>
                <a:gd name="T9" fmla="*/ 27722516 h 98"/>
                <a:gd name="T10" fmla="*/ 141129517 w 59"/>
                <a:gd name="T11" fmla="*/ 42843449 h 98"/>
                <a:gd name="T12" fmla="*/ 146169855 w 59"/>
                <a:gd name="T13" fmla="*/ 63003118 h 98"/>
                <a:gd name="T14" fmla="*/ 133569803 w 59"/>
                <a:gd name="T15" fmla="*/ 98286882 h 98"/>
                <a:gd name="T16" fmla="*/ 126008502 w 59"/>
                <a:gd name="T17" fmla="*/ 105846579 h 98"/>
                <a:gd name="T18" fmla="*/ 115927826 w 59"/>
                <a:gd name="T19" fmla="*/ 113407839 h 98"/>
                <a:gd name="T20" fmla="*/ 100806787 w 59"/>
                <a:gd name="T21" fmla="*/ 115927201 h 98"/>
                <a:gd name="T22" fmla="*/ 115927826 w 59"/>
                <a:gd name="T23" fmla="*/ 120967512 h 98"/>
                <a:gd name="T24" fmla="*/ 138610141 w 59"/>
                <a:gd name="T25" fmla="*/ 136088445 h 98"/>
                <a:gd name="T26" fmla="*/ 146169855 w 59"/>
                <a:gd name="T27" fmla="*/ 146169067 h 98"/>
                <a:gd name="T28" fmla="*/ 148690817 w 59"/>
                <a:gd name="T29" fmla="*/ 163810949 h 98"/>
                <a:gd name="T30" fmla="*/ 148690817 w 59"/>
                <a:gd name="T31" fmla="*/ 194052814 h 98"/>
                <a:gd name="T32" fmla="*/ 146169855 w 59"/>
                <a:gd name="T33" fmla="*/ 204133436 h 98"/>
                <a:gd name="T34" fmla="*/ 138610141 w 59"/>
                <a:gd name="T35" fmla="*/ 216733469 h 98"/>
                <a:gd name="T36" fmla="*/ 126008502 w 59"/>
                <a:gd name="T37" fmla="*/ 229335040 h 98"/>
                <a:gd name="T38" fmla="*/ 100806787 w 59"/>
                <a:gd name="T39" fmla="*/ 244455973 h 98"/>
                <a:gd name="T40" fmla="*/ 65524420 w 59"/>
                <a:gd name="T41" fmla="*/ 246975335 h 98"/>
                <a:gd name="T42" fmla="*/ 50403393 w 59"/>
                <a:gd name="T43" fmla="*/ 246975335 h 98"/>
                <a:gd name="T44" fmla="*/ 35282379 w 59"/>
                <a:gd name="T45" fmla="*/ 244455973 h 98"/>
                <a:gd name="T46" fmla="*/ 15121021 w 59"/>
                <a:gd name="T47" fmla="*/ 239415662 h 98"/>
                <a:gd name="T48" fmla="*/ 0 w 59"/>
                <a:gd name="T49" fmla="*/ 236894713 h 98"/>
                <a:gd name="T50" fmla="*/ 0 w 59"/>
                <a:gd name="T51" fmla="*/ 204133436 h 98"/>
                <a:gd name="T52" fmla="*/ 15121021 w 59"/>
                <a:gd name="T53" fmla="*/ 211693158 h 98"/>
                <a:gd name="T54" fmla="*/ 45363055 w 59"/>
                <a:gd name="T55" fmla="*/ 219254418 h 98"/>
                <a:gd name="T56" fmla="*/ 80645434 w 59"/>
                <a:gd name="T57" fmla="*/ 219254418 h 98"/>
                <a:gd name="T58" fmla="*/ 93247073 w 59"/>
                <a:gd name="T59" fmla="*/ 216733469 h 98"/>
                <a:gd name="T60" fmla="*/ 103327750 w 59"/>
                <a:gd name="T61" fmla="*/ 209173797 h 98"/>
                <a:gd name="T62" fmla="*/ 110887488 w 59"/>
                <a:gd name="T63" fmla="*/ 201612487 h 98"/>
                <a:gd name="T64" fmla="*/ 115927826 w 59"/>
                <a:gd name="T65" fmla="*/ 189012503 h 98"/>
                <a:gd name="T66" fmla="*/ 118448789 w 59"/>
                <a:gd name="T67" fmla="*/ 173891570 h 98"/>
                <a:gd name="T68" fmla="*/ 110887488 w 59"/>
                <a:gd name="T69" fmla="*/ 151209378 h 98"/>
                <a:gd name="T70" fmla="*/ 103327750 w 59"/>
                <a:gd name="T71" fmla="*/ 138607806 h 98"/>
                <a:gd name="T72" fmla="*/ 93247073 w 59"/>
                <a:gd name="T73" fmla="*/ 136088445 h 98"/>
                <a:gd name="T74" fmla="*/ 80645434 w 59"/>
                <a:gd name="T75" fmla="*/ 128527185 h 98"/>
                <a:gd name="T76" fmla="*/ 42843680 w 59"/>
                <a:gd name="T77" fmla="*/ 128527185 h 98"/>
                <a:gd name="T78" fmla="*/ 42843680 w 59"/>
                <a:gd name="T79" fmla="*/ 100806243 h 98"/>
                <a:gd name="T80" fmla="*/ 80645434 w 59"/>
                <a:gd name="T81" fmla="*/ 100806243 h 98"/>
                <a:gd name="T82" fmla="*/ 93247073 w 59"/>
                <a:gd name="T83" fmla="*/ 98286882 h 98"/>
                <a:gd name="T84" fmla="*/ 100806787 w 59"/>
                <a:gd name="T85" fmla="*/ 93246571 h 98"/>
                <a:gd name="T86" fmla="*/ 108368113 w 59"/>
                <a:gd name="T87" fmla="*/ 85685311 h 98"/>
                <a:gd name="T88" fmla="*/ 110887488 w 59"/>
                <a:gd name="T89" fmla="*/ 78124050 h 98"/>
                <a:gd name="T90" fmla="*/ 110887488 w 59"/>
                <a:gd name="T91" fmla="*/ 55443445 h 98"/>
                <a:gd name="T92" fmla="*/ 108368113 w 59"/>
                <a:gd name="T93" fmla="*/ 42843449 h 98"/>
                <a:gd name="T94" fmla="*/ 100806787 w 59"/>
                <a:gd name="T95" fmla="*/ 35282189 h 98"/>
                <a:gd name="T96" fmla="*/ 93247073 w 59"/>
                <a:gd name="T97" fmla="*/ 32761240 h 98"/>
                <a:gd name="T98" fmla="*/ 80645434 w 59"/>
                <a:gd name="T99" fmla="*/ 27722516 h 98"/>
                <a:gd name="T100" fmla="*/ 37803342 w 59"/>
                <a:gd name="T101" fmla="*/ 27722516 h 98"/>
                <a:gd name="T102" fmla="*/ 22682321 w 59"/>
                <a:gd name="T103" fmla="*/ 35282189 h 98"/>
                <a:gd name="T104" fmla="*/ 7561304 w 59"/>
                <a:gd name="T105" fmla="*/ 40322500 h 98"/>
                <a:gd name="T106" fmla="*/ 7561304 w 59"/>
                <a:gd name="T107" fmla="*/ 7561263 h 98"/>
                <a:gd name="T108" fmla="*/ 22682321 w 59"/>
                <a:gd name="T109" fmla="*/ 5040312 h 98"/>
                <a:gd name="T110" fmla="*/ 42843680 w 59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"/>
                <a:gd name="T169" fmla="*/ 0 h 98"/>
                <a:gd name="T170" fmla="*/ 59 w 59"/>
                <a:gd name="T171" fmla="*/ 98 h 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" h="98">
                  <a:moveTo>
                    <a:pt x="17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7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8" y="25"/>
                  </a:lnTo>
                  <a:lnTo>
                    <a:pt x="53" y="39"/>
                  </a:lnTo>
                  <a:lnTo>
                    <a:pt x="50" y="42"/>
                  </a:lnTo>
                  <a:lnTo>
                    <a:pt x="46" y="45"/>
                  </a:lnTo>
                  <a:lnTo>
                    <a:pt x="40" y="46"/>
                  </a:lnTo>
                  <a:lnTo>
                    <a:pt x="46" y="48"/>
                  </a:lnTo>
                  <a:lnTo>
                    <a:pt x="55" y="54"/>
                  </a:lnTo>
                  <a:lnTo>
                    <a:pt x="58" y="58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58" y="81"/>
                  </a:lnTo>
                  <a:lnTo>
                    <a:pt x="55" y="86"/>
                  </a:lnTo>
                  <a:lnTo>
                    <a:pt x="50" y="91"/>
                  </a:lnTo>
                  <a:lnTo>
                    <a:pt x="40" y="97"/>
                  </a:lnTo>
                  <a:lnTo>
                    <a:pt x="26" y="98"/>
                  </a:lnTo>
                  <a:lnTo>
                    <a:pt x="20" y="98"/>
                  </a:lnTo>
                  <a:lnTo>
                    <a:pt x="14" y="97"/>
                  </a:lnTo>
                  <a:lnTo>
                    <a:pt x="6" y="95"/>
                  </a:lnTo>
                  <a:lnTo>
                    <a:pt x="0" y="94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18" y="87"/>
                  </a:lnTo>
                  <a:lnTo>
                    <a:pt x="32" y="87"/>
                  </a:lnTo>
                  <a:lnTo>
                    <a:pt x="37" y="86"/>
                  </a:lnTo>
                  <a:lnTo>
                    <a:pt x="41" y="83"/>
                  </a:lnTo>
                  <a:lnTo>
                    <a:pt x="44" y="80"/>
                  </a:lnTo>
                  <a:lnTo>
                    <a:pt x="46" y="75"/>
                  </a:lnTo>
                  <a:lnTo>
                    <a:pt x="47" y="69"/>
                  </a:lnTo>
                  <a:lnTo>
                    <a:pt x="44" y="60"/>
                  </a:lnTo>
                  <a:lnTo>
                    <a:pt x="41" y="55"/>
                  </a:lnTo>
                  <a:lnTo>
                    <a:pt x="37" y="54"/>
                  </a:lnTo>
                  <a:lnTo>
                    <a:pt x="32" y="51"/>
                  </a:lnTo>
                  <a:lnTo>
                    <a:pt x="17" y="51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7" y="39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1"/>
                  </a:lnTo>
                  <a:lnTo>
                    <a:pt x="44" y="22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7" y="13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65" name="Freeform 127"/>
            <p:cNvSpPr>
              <a:spLocks/>
            </p:cNvSpPr>
            <p:nvPr/>
          </p:nvSpPr>
          <p:spPr bwMode="auto">
            <a:xfrm>
              <a:off x="7626350" y="3935413"/>
              <a:ext cx="96838" cy="155575"/>
            </a:xfrm>
            <a:custGeom>
              <a:avLst/>
              <a:gdLst>
                <a:gd name="T0" fmla="*/ 40322711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7640301 h 98"/>
                <a:gd name="T8" fmla="*/ 138610118 w 61"/>
                <a:gd name="T9" fmla="*/ 27722516 h 98"/>
                <a:gd name="T10" fmla="*/ 141129493 w 61"/>
                <a:gd name="T11" fmla="*/ 42843449 h 98"/>
                <a:gd name="T12" fmla="*/ 146169830 w 61"/>
                <a:gd name="T13" fmla="*/ 63003118 h 98"/>
                <a:gd name="T14" fmla="*/ 146169830 w 61"/>
                <a:gd name="T15" fmla="*/ 73083740 h 98"/>
                <a:gd name="T16" fmla="*/ 141129493 w 61"/>
                <a:gd name="T17" fmla="*/ 85685311 h 98"/>
                <a:gd name="T18" fmla="*/ 133569781 w 61"/>
                <a:gd name="T19" fmla="*/ 98286882 h 98"/>
                <a:gd name="T20" fmla="*/ 126008481 w 61"/>
                <a:gd name="T21" fmla="*/ 105846579 h 98"/>
                <a:gd name="T22" fmla="*/ 113408432 w 61"/>
                <a:gd name="T23" fmla="*/ 113407839 h 98"/>
                <a:gd name="T24" fmla="*/ 103327732 w 61"/>
                <a:gd name="T25" fmla="*/ 115927201 h 98"/>
                <a:gd name="T26" fmla="*/ 118448769 w 61"/>
                <a:gd name="T27" fmla="*/ 120967512 h 98"/>
                <a:gd name="T28" fmla="*/ 131048818 w 61"/>
                <a:gd name="T29" fmla="*/ 128527185 h 98"/>
                <a:gd name="T30" fmla="*/ 138610118 w 61"/>
                <a:gd name="T31" fmla="*/ 136088445 h 98"/>
                <a:gd name="T32" fmla="*/ 146169830 w 61"/>
                <a:gd name="T33" fmla="*/ 146169067 h 98"/>
                <a:gd name="T34" fmla="*/ 153731130 w 61"/>
                <a:gd name="T35" fmla="*/ 178931881 h 98"/>
                <a:gd name="T36" fmla="*/ 148690793 w 61"/>
                <a:gd name="T37" fmla="*/ 194052814 h 98"/>
                <a:gd name="T38" fmla="*/ 146169830 w 61"/>
                <a:gd name="T39" fmla="*/ 204133436 h 98"/>
                <a:gd name="T40" fmla="*/ 131048818 w 61"/>
                <a:gd name="T41" fmla="*/ 229335040 h 98"/>
                <a:gd name="T42" fmla="*/ 118448769 w 61"/>
                <a:gd name="T43" fmla="*/ 236894713 h 98"/>
                <a:gd name="T44" fmla="*/ 103327732 w 61"/>
                <a:gd name="T45" fmla="*/ 244455973 h 98"/>
                <a:gd name="T46" fmla="*/ 88206721 w 61"/>
                <a:gd name="T47" fmla="*/ 246975335 h 98"/>
                <a:gd name="T48" fmla="*/ 47884010 w 61"/>
                <a:gd name="T49" fmla="*/ 246975335 h 98"/>
                <a:gd name="T50" fmla="*/ 17641980 w 61"/>
                <a:gd name="T51" fmla="*/ 239415662 h 98"/>
                <a:gd name="T52" fmla="*/ 0 w 61"/>
                <a:gd name="T53" fmla="*/ 236894713 h 98"/>
                <a:gd name="T54" fmla="*/ 0 w 61"/>
                <a:gd name="T55" fmla="*/ 204133436 h 98"/>
                <a:gd name="T56" fmla="*/ 17641980 w 61"/>
                <a:gd name="T57" fmla="*/ 211693158 h 98"/>
                <a:gd name="T58" fmla="*/ 47884010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6733469 h 98"/>
                <a:gd name="T64" fmla="*/ 105847132 w 61"/>
                <a:gd name="T65" fmla="*/ 209173797 h 98"/>
                <a:gd name="T66" fmla="*/ 113408432 w 61"/>
                <a:gd name="T67" fmla="*/ 201612487 h 98"/>
                <a:gd name="T68" fmla="*/ 118448769 w 61"/>
                <a:gd name="T69" fmla="*/ 189012503 h 98"/>
                <a:gd name="T70" fmla="*/ 118448769 w 61"/>
                <a:gd name="T71" fmla="*/ 163810949 h 98"/>
                <a:gd name="T72" fmla="*/ 113408432 w 61"/>
                <a:gd name="T73" fmla="*/ 151209378 h 98"/>
                <a:gd name="T74" fmla="*/ 105847132 w 61"/>
                <a:gd name="T75" fmla="*/ 138607806 h 98"/>
                <a:gd name="T76" fmla="*/ 95766433 w 61"/>
                <a:gd name="T77" fmla="*/ 136088445 h 98"/>
                <a:gd name="T78" fmla="*/ 80645421 w 61"/>
                <a:gd name="T79" fmla="*/ 128527185 h 98"/>
                <a:gd name="T80" fmla="*/ 40322711 w 61"/>
                <a:gd name="T81" fmla="*/ 128527185 h 98"/>
                <a:gd name="T82" fmla="*/ 40322711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8286882 h 98"/>
                <a:gd name="T88" fmla="*/ 98287395 w 61"/>
                <a:gd name="T89" fmla="*/ 93246571 h 98"/>
                <a:gd name="T90" fmla="*/ 105847132 w 61"/>
                <a:gd name="T91" fmla="*/ 85685311 h 98"/>
                <a:gd name="T92" fmla="*/ 110887469 w 61"/>
                <a:gd name="T93" fmla="*/ 78124050 h 98"/>
                <a:gd name="T94" fmla="*/ 113408432 w 61"/>
                <a:gd name="T95" fmla="*/ 65524067 h 98"/>
                <a:gd name="T96" fmla="*/ 105847132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40322500 h 98"/>
                <a:gd name="T108" fmla="*/ 7561303 w 61"/>
                <a:gd name="T109" fmla="*/ 7561263 h 98"/>
                <a:gd name="T110" fmla="*/ 25201693 w 61"/>
                <a:gd name="T111" fmla="*/ 5040312 h 98"/>
                <a:gd name="T112" fmla="*/ 40322711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6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7"/>
                  </a:lnTo>
                  <a:lnTo>
                    <a:pt x="55" y="11"/>
                  </a:lnTo>
                  <a:lnTo>
                    <a:pt x="56" y="17"/>
                  </a:lnTo>
                  <a:lnTo>
                    <a:pt x="58" y="25"/>
                  </a:lnTo>
                  <a:lnTo>
                    <a:pt x="58" y="29"/>
                  </a:lnTo>
                  <a:lnTo>
                    <a:pt x="56" y="34"/>
                  </a:lnTo>
                  <a:lnTo>
                    <a:pt x="53" y="39"/>
                  </a:lnTo>
                  <a:lnTo>
                    <a:pt x="50" y="42"/>
                  </a:lnTo>
                  <a:lnTo>
                    <a:pt x="45" y="45"/>
                  </a:lnTo>
                  <a:lnTo>
                    <a:pt x="41" y="46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5" y="54"/>
                  </a:lnTo>
                  <a:lnTo>
                    <a:pt x="58" y="58"/>
                  </a:lnTo>
                  <a:lnTo>
                    <a:pt x="61" y="71"/>
                  </a:lnTo>
                  <a:lnTo>
                    <a:pt x="59" y="77"/>
                  </a:lnTo>
                  <a:lnTo>
                    <a:pt x="58" y="81"/>
                  </a:lnTo>
                  <a:lnTo>
                    <a:pt x="52" y="91"/>
                  </a:lnTo>
                  <a:lnTo>
                    <a:pt x="47" y="94"/>
                  </a:lnTo>
                  <a:lnTo>
                    <a:pt x="41" y="97"/>
                  </a:lnTo>
                  <a:lnTo>
                    <a:pt x="35" y="98"/>
                  </a:lnTo>
                  <a:lnTo>
                    <a:pt x="19" y="98"/>
                  </a:lnTo>
                  <a:lnTo>
                    <a:pt x="7" y="95"/>
                  </a:lnTo>
                  <a:lnTo>
                    <a:pt x="0" y="94"/>
                  </a:lnTo>
                  <a:lnTo>
                    <a:pt x="0" y="81"/>
                  </a:lnTo>
                  <a:lnTo>
                    <a:pt x="7" y="84"/>
                  </a:lnTo>
                  <a:lnTo>
                    <a:pt x="19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2" y="83"/>
                  </a:lnTo>
                  <a:lnTo>
                    <a:pt x="45" y="80"/>
                  </a:lnTo>
                  <a:lnTo>
                    <a:pt x="47" y="75"/>
                  </a:lnTo>
                  <a:lnTo>
                    <a:pt x="47" y="65"/>
                  </a:lnTo>
                  <a:lnTo>
                    <a:pt x="45" y="60"/>
                  </a:lnTo>
                  <a:lnTo>
                    <a:pt x="42" y="55"/>
                  </a:lnTo>
                  <a:lnTo>
                    <a:pt x="38" y="54"/>
                  </a:lnTo>
                  <a:lnTo>
                    <a:pt x="32" y="51"/>
                  </a:lnTo>
                  <a:lnTo>
                    <a:pt x="16" y="51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6" y="39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1"/>
                  </a:lnTo>
                  <a:lnTo>
                    <a:pt x="45" y="26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66" name="Freeform 128"/>
            <p:cNvSpPr>
              <a:spLocks noEditPoints="1"/>
            </p:cNvSpPr>
            <p:nvPr/>
          </p:nvSpPr>
          <p:spPr bwMode="auto">
            <a:xfrm>
              <a:off x="7785100" y="3981450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67" name="Freeform 129"/>
            <p:cNvSpPr>
              <a:spLocks noEditPoints="1"/>
            </p:cNvSpPr>
            <p:nvPr/>
          </p:nvSpPr>
          <p:spPr bwMode="auto">
            <a:xfrm>
              <a:off x="7875588" y="3935413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0322711 w 61"/>
                <a:gd name="T33" fmla="*/ 50403122 h 98"/>
                <a:gd name="T34" fmla="*/ 32762998 w 61"/>
                <a:gd name="T35" fmla="*/ 80645000 h 98"/>
                <a:gd name="T36" fmla="*/ 30242036 w 61"/>
                <a:gd name="T37" fmla="*/ 123488461 h 98"/>
                <a:gd name="T38" fmla="*/ 32762998 w 61"/>
                <a:gd name="T39" fmla="*/ 166330310 h 98"/>
                <a:gd name="T40" fmla="*/ 40322711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5201561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0968144 w 61"/>
                <a:gd name="T75" fmla="*/ 17640301 h 98"/>
                <a:gd name="T76" fmla="*/ 133569781 w 61"/>
                <a:gd name="T77" fmla="*/ 32761240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0968144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0322711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8931881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2761240 h 98"/>
                <a:gd name="T108" fmla="*/ 30242036 w 61"/>
                <a:gd name="T109" fmla="*/ 17640301 h 98"/>
                <a:gd name="T110" fmla="*/ 40322711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6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6"/>
                  </a:lnTo>
                  <a:lnTo>
                    <a:pt x="16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8" y="7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8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6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3"/>
                  </a:lnTo>
                  <a:lnTo>
                    <a:pt x="12" y="7"/>
                  </a:lnTo>
                  <a:lnTo>
                    <a:pt x="16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68" name="Freeform 130"/>
            <p:cNvSpPr>
              <a:spLocks noEditPoints="1"/>
            </p:cNvSpPr>
            <p:nvPr/>
          </p:nvSpPr>
          <p:spPr bwMode="auto">
            <a:xfrm>
              <a:off x="7997825" y="3935413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100806770 w 61"/>
                <a:gd name="T7" fmla="*/ 123488461 h 98"/>
                <a:gd name="T8" fmla="*/ 93247058 w 61"/>
                <a:gd name="T9" fmla="*/ 138607806 h 98"/>
                <a:gd name="T10" fmla="*/ 85685758 w 61"/>
                <a:gd name="T11" fmla="*/ 143648117 h 98"/>
                <a:gd name="T12" fmla="*/ 70564746 w 61"/>
                <a:gd name="T13" fmla="*/ 143648117 h 98"/>
                <a:gd name="T14" fmla="*/ 63005034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3005034 w 61"/>
                <a:gd name="T21" fmla="*/ 108367528 h 98"/>
                <a:gd name="T22" fmla="*/ 70564746 w 61"/>
                <a:gd name="T23" fmla="*/ 100806243 h 98"/>
                <a:gd name="T24" fmla="*/ 78126046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5443735 w 61"/>
                <a:gd name="T41" fmla="*/ 211693158 h 98"/>
                <a:gd name="T42" fmla="*/ 65524409 w 61"/>
                <a:gd name="T43" fmla="*/ 219254418 h 98"/>
                <a:gd name="T44" fmla="*/ 78126046 w 61"/>
                <a:gd name="T45" fmla="*/ 224294729 h 98"/>
                <a:gd name="T46" fmla="*/ 90726096 w 61"/>
                <a:gd name="T47" fmla="*/ 219254418 h 98"/>
                <a:gd name="T48" fmla="*/ 98287395 w 61"/>
                <a:gd name="T49" fmla="*/ 216733469 h 98"/>
                <a:gd name="T50" fmla="*/ 105847132 w 61"/>
                <a:gd name="T51" fmla="*/ 209173797 h 98"/>
                <a:gd name="T52" fmla="*/ 113408432 w 61"/>
                <a:gd name="T53" fmla="*/ 196572176 h 98"/>
                <a:gd name="T54" fmla="*/ 120968144 w 61"/>
                <a:gd name="T55" fmla="*/ 166330310 h 98"/>
                <a:gd name="T56" fmla="*/ 123489106 w 61"/>
                <a:gd name="T57" fmla="*/ 123488461 h 98"/>
                <a:gd name="T58" fmla="*/ 120968144 w 61"/>
                <a:gd name="T59" fmla="*/ 80645000 h 98"/>
                <a:gd name="T60" fmla="*/ 113408432 w 61"/>
                <a:gd name="T61" fmla="*/ 50403122 h 98"/>
                <a:gd name="T62" fmla="*/ 105847132 w 61"/>
                <a:gd name="T63" fmla="*/ 40322500 h 98"/>
                <a:gd name="T64" fmla="*/ 98287395 w 61"/>
                <a:gd name="T65" fmla="*/ 32761240 h 98"/>
                <a:gd name="T66" fmla="*/ 90726096 w 61"/>
                <a:gd name="T67" fmla="*/ 27722516 h 98"/>
                <a:gd name="T68" fmla="*/ 78126046 w 61"/>
                <a:gd name="T69" fmla="*/ 25201561 h 98"/>
                <a:gd name="T70" fmla="*/ 57964697 w 61"/>
                <a:gd name="T71" fmla="*/ 0 h 98"/>
                <a:gd name="T72" fmla="*/ 98287395 w 61"/>
                <a:gd name="T73" fmla="*/ 0 h 98"/>
                <a:gd name="T74" fmla="*/ 113408432 w 61"/>
                <a:gd name="T75" fmla="*/ 7561263 h 98"/>
                <a:gd name="T76" fmla="*/ 123489106 w 61"/>
                <a:gd name="T77" fmla="*/ 17640301 h 98"/>
                <a:gd name="T78" fmla="*/ 136089156 w 61"/>
                <a:gd name="T79" fmla="*/ 32761240 h 98"/>
                <a:gd name="T80" fmla="*/ 151210168 w 61"/>
                <a:gd name="T81" fmla="*/ 70564378 h 98"/>
                <a:gd name="T82" fmla="*/ 153731130 w 61"/>
                <a:gd name="T83" fmla="*/ 123488461 h 98"/>
                <a:gd name="T84" fmla="*/ 151210168 w 61"/>
                <a:gd name="T85" fmla="*/ 178931881 h 98"/>
                <a:gd name="T86" fmla="*/ 136089156 w 61"/>
                <a:gd name="T87" fmla="*/ 216733469 h 98"/>
                <a:gd name="T88" fmla="*/ 123489106 w 61"/>
                <a:gd name="T89" fmla="*/ 231854402 h 98"/>
                <a:gd name="T90" fmla="*/ 113408432 w 61"/>
                <a:gd name="T91" fmla="*/ 239415662 h 98"/>
                <a:gd name="T92" fmla="*/ 98287395 w 61"/>
                <a:gd name="T93" fmla="*/ 246975335 h 98"/>
                <a:gd name="T94" fmla="*/ 63005034 w 61"/>
                <a:gd name="T95" fmla="*/ 246975335 h 98"/>
                <a:gd name="T96" fmla="*/ 42843673 w 61"/>
                <a:gd name="T97" fmla="*/ 239415662 h 98"/>
                <a:gd name="T98" fmla="*/ 32762998 w 61"/>
                <a:gd name="T99" fmla="*/ 231854402 h 98"/>
                <a:gd name="T100" fmla="*/ 20161355 w 61"/>
                <a:gd name="T101" fmla="*/ 216733469 h 98"/>
                <a:gd name="T102" fmla="*/ 5040339 w 61"/>
                <a:gd name="T103" fmla="*/ 178931881 h 98"/>
                <a:gd name="T104" fmla="*/ 0 w 61"/>
                <a:gd name="T105" fmla="*/ 123488461 h 98"/>
                <a:gd name="T106" fmla="*/ 5040339 w 61"/>
                <a:gd name="T107" fmla="*/ 70564378 h 98"/>
                <a:gd name="T108" fmla="*/ 20161355 w 61"/>
                <a:gd name="T109" fmla="*/ 32761240 h 98"/>
                <a:gd name="T110" fmla="*/ 32762998 w 61"/>
                <a:gd name="T111" fmla="*/ 17640301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40" y="49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5" y="43"/>
                  </a:lnTo>
                  <a:lnTo>
                    <a:pt x="28" y="40"/>
                  </a:lnTo>
                  <a:close/>
                  <a:moveTo>
                    <a:pt x="31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2" y="84"/>
                  </a:lnTo>
                  <a:lnTo>
                    <a:pt x="26" y="87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39" y="86"/>
                  </a:lnTo>
                  <a:lnTo>
                    <a:pt x="42" y="83"/>
                  </a:lnTo>
                  <a:lnTo>
                    <a:pt x="45" y="78"/>
                  </a:lnTo>
                  <a:lnTo>
                    <a:pt x="48" y="66"/>
                  </a:lnTo>
                  <a:lnTo>
                    <a:pt x="49" y="49"/>
                  </a:lnTo>
                  <a:lnTo>
                    <a:pt x="48" y="32"/>
                  </a:lnTo>
                  <a:lnTo>
                    <a:pt x="45" y="20"/>
                  </a:lnTo>
                  <a:lnTo>
                    <a:pt x="42" y="16"/>
                  </a:lnTo>
                  <a:lnTo>
                    <a:pt x="39" y="13"/>
                  </a:lnTo>
                  <a:lnTo>
                    <a:pt x="36" y="11"/>
                  </a:lnTo>
                  <a:lnTo>
                    <a:pt x="31" y="10"/>
                  </a:lnTo>
                  <a:close/>
                  <a:moveTo>
                    <a:pt x="23" y="0"/>
                  </a:moveTo>
                  <a:lnTo>
                    <a:pt x="39" y="0"/>
                  </a:lnTo>
                  <a:lnTo>
                    <a:pt x="45" y="3"/>
                  </a:lnTo>
                  <a:lnTo>
                    <a:pt x="49" y="7"/>
                  </a:lnTo>
                  <a:lnTo>
                    <a:pt x="54" y="13"/>
                  </a:lnTo>
                  <a:lnTo>
                    <a:pt x="60" y="28"/>
                  </a:lnTo>
                  <a:lnTo>
                    <a:pt x="61" y="49"/>
                  </a:lnTo>
                  <a:lnTo>
                    <a:pt x="60" y="71"/>
                  </a:lnTo>
                  <a:lnTo>
                    <a:pt x="54" y="86"/>
                  </a:lnTo>
                  <a:lnTo>
                    <a:pt x="49" y="92"/>
                  </a:lnTo>
                  <a:lnTo>
                    <a:pt x="45" y="95"/>
                  </a:lnTo>
                  <a:lnTo>
                    <a:pt x="39" y="98"/>
                  </a:lnTo>
                  <a:lnTo>
                    <a:pt x="25" y="98"/>
                  </a:lnTo>
                  <a:lnTo>
                    <a:pt x="17" y="95"/>
                  </a:lnTo>
                  <a:lnTo>
                    <a:pt x="13" y="92"/>
                  </a:lnTo>
                  <a:lnTo>
                    <a:pt x="8" y="86"/>
                  </a:lnTo>
                  <a:lnTo>
                    <a:pt x="2" y="71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3"/>
                  </a:lnTo>
                  <a:lnTo>
                    <a:pt x="13" y="7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69" name="Freeform 131"/>
            <p:cNvSpPr>
              <a:spLocks noEditPoints="1"/>
            </p:cNvSpPr>
            <p:nvPr/>
          </p:nvSpPr>
          <p:spPr bwMode="auto">
            <a:xfrm>
              <a:off x="8158163" y="3981450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70" name="Freeform 132"/>
            <p:cNvSpPr>
              <a:spLocks noEditPoints="1"/>
            </p:cNvSpPr>
            <p:nvPr/>
          </p:nvSpPr>
          <p:spPr bwMode="auto">
            <a:xfrm>
              <a:off x="8247063" y="3935413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100806770 w 61"/>
                <a:gd name="T7" fmla="*/ 123488461 h 98"/>
                <a:gd name="T8" fmla="*/ 93247058 w 61"/>
                <a:gd name="T9" fmla="*/ 138607806 h 98"/>
                <a:gd name="T10" fmla="*/ 85685758 w 61"/>
                <a:gd name="T11" fmla="*/ 143648117 h 98"/>
                <a:gd name="T12" fmla="*/ 70564746 w 61"/>
                <a:gd name="T13" fmla="*/ 143648117 h 98"/>
                <a:gd name="T14" fmla="*/ 63005034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3005034 w 61"/>
                <a:gd name="T21" fmla="*/ 108367528 h 98"/>
                <a:gd name="T22" fmla="*/ 70564746 w 61"/>
                <a:gd name="T23" fmla="*/ 100806243 h 98"/>
                <a:gd name="T24" fmla="*/ 78126046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5443735 w 61"/>
                <a:gd name="T41" fmla="*/ 211693158 h 98"/>
                <a:gd name="T42" fmla="*/ 65524409 w 61"/>
                <a:gd name="T43" fmla="*/ 219254418 h 98"/>
                <a:gd name="T44" fmla="*/ 78126046 w 61"/>
                <a:gd name="T45" fmla="*/ 224294729 h 98"/>
                <a:gd name="T46" fmla="*/ 90726096 w 61"/>
                <a:gd name="T47" fmla="*/ 219254418 h 98"/>
                <a:gd name="T48" fmla="*/ 98287395 w 61"/>
                <a:gd name="T49" fmla="*/ 216733469 h 98"/>
                <a:gd name="T50" fmla="*/ 105847132 w 61"/>
                <a:gd name="T51" fmla="*/ 209173797 h 98"/>
                <a:gd name="T52" fmla="*/ 113408432 w 61"/>
                <a:gd name="T53" fmla="*/ 196572176 h 98"/>
                <a:gd name="T54" fmla="*/ 120968144 w 61"/>
                <a:gd name="T55" fmla="*/ 166330310 h 98"/>
                <a:gd name="T56" fmla="*/ 123489106 w 61"/>
                <a:gd name="T57" fmla="*/ 123488461 h 98"/>
                <a:gd name="T58" fmla="*/ 120968144 w 61"/>
                <a:gd name="T59" fmla="*/ 80645000 h 98"/>
                <a:gd name="T60" fmla="*/ 113408432 w 61"/>
                <a:gd name="T61" fmla="*/ 50403122 h 98"/>
                <a:gd name="T62" fmla="*/ 105847132 w 61"/>
                <a:gd name="T63" fmla="*/ 40322500 h 98"/>
                <a:gd name="T64" fmla="*/ 98287395 w 61"/>
                <a:gd name="T65" fmla="*/ 32761240 h 98"/>
                <a:gd name="T66" fmla="*/ 90726096 w 61"/>
                <a:gd name="T67" fmla="*/ 27722516 h 98"/>
                <a:gd name="T68" fmla="*/ 78126046 w 61"/>
                <a:gd name="T69" fmla="*/ 25201561 h 98"/>
                <a:gd name="T70" fmla="*/ 57964697 w 61"/>
                <a:gd name="T71" fmla="*/ 0 h 98"/>
                <a:gd name="T72" fmla="*/ 98287395 w 61"/>
                <a:gd name="T73" fmla="*/ 0 h 98"/>
                <a:gd name="T74" fmla="*/ 113408432 w 61"/>
                <a:gd name="T75" fmla="*/ 7561263 h 98"/>
                <a:gd name="T76" fmla="*/ 123489106 w 61"/>
                <a:gd name="T77" fmla="*/ 17640301 h 98"/>
                <a:gd name="T78" fmla="*/ 136089156 w 61"/>
                <a:gd name="T79" fmla="*/ 32761240 h 98"/>
                <a:gd name="T80" fmla="*/ 151210168 w 61"/>
                <a:gd name="T81" fmla="*/ 70564378 h 98"/>
                <a:gd name="T82" fmla="*/ 153731130 w 61"/>
                <a:gd name="T83" fmla="*/ 123488461 h 98"/>
                <a:gd name="T84" fmla="*/ 151210168 w 61"/>
                <a:gd name="T85" fmla="*/ 178931881 h 98"/>
                <a:gd name="T86" fmla="*/ 136089156 w 61"/>
                <a:gd name="T87" fmla="*/ 216733469 h 98"/>
                <a:gd name="T88" fmla="*/ 123489106 w 61"/>
                <a:gd name="T89" fmla="*/ 231854402 h 98"/>
                <a:gd name="T90" fmla="*/ 113408432 w 61"/>
                <a:gd name="T91" fmla="*/ 239415662 h 98"/>
                <a:gd name="T92" fmla="*/ 98287395 w 61"/>
                <a:gd name="T93" fmla="*/ 246975335 h 98"/>
                <a:gd name="T94" fmla="*/ 63005034 w 61"/>
                <a:gd name="T95" fmla="*/ 246975335 h 98"/>
                <a:gd name="T96" fmla="*/ 42843673 w 61"/>
                <a:gd name="T97" fmla="*/ 239415662 h 98"/>
                <a:gd name="T98" fmla="*/ 32762998 w 61"/>
                <a:gd name="T99" fmla="*/ 231854402 h 98"/>
                <a:gd name="T100" fmla="*/ 20161355 w 61"/>
                <a:gd name="T101" fmla="*/ 216733469 h 98"/>
                <a:gd name="T102" fmla="*/ 5040339 w 61"/>
                <a:gd name="T103" fmla="*/ 178931881 h 98"/>
                <a:gd name="T104" fmla="*/ 0 w 61"/>
                <a:gd name="T105" fmla="*/ 123488461 h 98"/>
                <a:gd name="T106" fmla="*/ 5040339 w 61"/>
                <a:gd name="T107" fmla="*/ 70564378 h 98"/>
                <a:gd name="T108" fmla="*/ 20161355 w 61"/>
                <a:gd name="T109" fmla="*/ 32761240 h 98"/>
                <a:gd name="T110" fmla="*/ 32762998 w 61"/>
                <a:gd name="T111" fmla="*/ 17640301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40" y="49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5" y="43"/>
                  </a:lnTo>
                  <a:lnTo>
                    <a:pt x="28" y="40"/>
                  </a:lnTo>
                  <a:close/>
                  <a:moveTo>
                    <a:pt x="31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2" y="84"/>
                  </a:lnTo>
                  <a:lnTo>
                    <a:pt x="26" y="87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39" y="86"/>
                  </a:lnTo>
                  <a:lnTo>
                    <a:pt x="42" y="83"/>
                  </a:lnTo>
                  <a:lnTo>
                    <a:pt x="45" y="78"/>
                  </a:lnTo>
                  <a:lnTo>
                    <a:pt x="48" y="66"/>
                  </a:lnTo>
                  <a:lnTo>
                    <a:pt x="49" y="49"/>
                  </a:lnTo>
                  <a:lnTo>
                    <a:pt x="48" y="32"/>
                  </a:lnTo>
                  <a:lnTo>
                    <a:pt x="45" y="20"/>
                  </a:lnTo>
                  <a:lnTo>
                    <a:pt x="42" y="16"/>
                  </a:lnTo>
                  <a:lnTo>
                    <a:pt x="39" y="13"/>
                  </a:lnTo>
                  <a:lnTo>
                    <a:pt x="36" y="11"/>
                  </a:lnTo>
                  <a:lnTo>
                    <a:pt x="31" y="10"/>
                  </a:lnTo>
                  <a:close/>
                  <a:moveTo>
                    <a:pt x="23" y="0"/>
                  </a:moveTo>
                  <a:lnTo>
                    <a:pt x="39" y="0"/>
                  </a:lnTo>
                  <a:lnTo>
                    <a:pt x="45" y="3"/>
                  </a:lnTo>
                  <a:lnTo>
                    <a:pt x="49" y="7"/>
                  </a:lnTo>
                  <a:lnTo>
                    <a:pt x="54" y="13"/>
                  </a:lnTo>
                  <a:lnTo>
                    <a:pt x="60" y="28"/>
                  </a:lnTo>
                  <a:lnTo>
                    <a:pt x="61" y="49"/>
                  </a:lnTo>
                  <a:lnTo>
                    <a:pt x="60" y="71"/>
                  </a:lnTo>
                  <a:lnTo>
                    <a:pt x="54" y="86"/>
                  </a:lnTo>
                  <a:lnTo>
                    <a:pt x="49" y="92"/>
                  </a:lnTo>
                  <a:lnTo>
                    <a:pt x="45" y="95"/>
                  </a:lnTo>
                  <a:lnTo>
                    <a:pt x="39" y="98"/>
                  </a:lnTo>
                  <a:lnTo>
                    <a:pt x="25" y="98"/>
                  </a:lnTo>
                  <a:lnTo>
                    <a:pt x="17" y="95"/>
                  </a:lnTo>
                  <a:lnTo>
                    <a:pt x="13" y="92"/>
                  </a:lnTo>
                  <a:lnTo>
                    <a:pt x="8" y="86"/>
                  </a:lnTo>
                  <a:lnTo>
                    <a:pt x="2" y="71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3"/>
                  </a:lnTo>
                  <a:lnTo>
                    <a:pt x="13" y="7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71" name="Freeform 133"/>
            <p:cNvSpPr>
              <a:spLocks noEditPoints="1"/>
            </p:cNvSpPr>
            <p:nvPr/>
          </p:nvSpPr>
          <p:spPr bwMode="auto">
            <a:xfrm>
              <a:off x="8374063" y="3935413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2762998 w 61"/>
                <a:gd name="T35" fmla="*/ 80645000 h 98"/>
                <a:gd name="T36" fmla="*/ 30242036 w 61"/>
                <a:gd name="T37" fmla="*/ 123488461 h 98"/>
                <a:gd name="T38" fmla="*/ 32762998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5201561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7640301 h 98"/>
                <a:gd name="T76" fmla="*/ 133569781 w 61"/>
                <a:gd name="T77" fmla="*/ 32761240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8931881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2761240 h 98"/>
                <a:gd name="T108" fmla="*/ 30242036 w 61"/>
                <a:gd name="T109" fmla="*/ 17640301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3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72" name="Freeform 134"/>
            <p:cNvSpPr>
              <a:spLocks noEditPoints="1"/>
            </p:cNvSpPr>
            <p:nvPr/>
          </p:nvSpPr>
          <p:spPr bwMode="auto">
            <a:xfrm>
              <a:off x="8532813" y="3981450"/>
              <a:ext cx="25400" cy="107950"/>
            </a:xfrm>
            <a:custGeom>
              <a:avLst/>
              <a:gdLst>
                <a:gd name="T0" fmla="*/ 0 w 16"/>
                <a:gd name="T1" fmla="*/ 120967495 h 68"/>
                <a:gd name="T2" fmla="*/ 40322493 w 16"/>
                <a:gd name="T3" fmla="*/ 120967495 h 68"/>
                <a:gd name="T4" fmla="*/ 40322493 w 16"/>
                <a:gd name="T5" fmla="*/ 171370598 h 68"/>
                <a:gd name="T6" fmla="*/ 0 w 16"/>
                <a:gd name="T7" fmla="*/ 171370598 h 68"/>
                <a:gd name="T8" fmla="*/ 0 w 16"/>
                <a:gd name="T9" fmla="*/ 120967495 h 68"/>
                <a:gd name="T10" fmla="*/ 0 w 16"/>
                <a:gd name="T11" fmla="*/ 0 h 68"/>
                <a:gd name="T12" fmla="*/ 40322493 w 16"/>
                <a:gd name="T13" fmla="*/ 0 h 68"/>
                <a:gd name="T14" fmla="*/ 40322493 w 16"/>
                <a:gd name="T15" fmla="*/ 47882166 h 68"/>
                <a:gd name="T16" fmla="*/ 0 w 16"/>
                <a:gd name="T17" fmla="*/ 47882166 h 68"/>
                <a:gd name="T18" fmla="*/ 0 w 16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8"/>
                <a:gd name="T32" fmla="*/ 16 w 16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8">
                  <a:moveTo>
                    <a:pt x="0" y="48"/>
                  </a:moveTo>
                  <a:lnTo>
                    <a:pt x="16" y="48"/>
                  </a:lnTo>
                  <a:lnTo>
                    <a:pt x="16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73" name="Freeform 135"/>
            <p:cNvSpPr>
              <a:spLocks noEditPoints="1"/>
            </p:cNvSpPr>
            <p:nvPr/>
          </p:nvSpPr>
          <p:spPr bwMode="auto">
            <a:xfrm>
              <a:off x="8623300" y="3935413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5201561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7640301 h 98"/>
                <a:gd name="T76" fmla="*/ 133569781 w 61"/>
                <a:gd name="T77" fmla="*/ 32761240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8931881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2761240 h 98"/>
                <a:gd name="T108" fmla="*/ 30242036 w 61"/>
                <a:gd name="T109" fmla="*/ 17640301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3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74" name="Freeform 136"/>
            <p:cNvSpPr>
              <a:spLocks/>
            </p:cNvSpPr>
            <p:nvPr/>
          </p:nvSpPr>
          <p:spPr bwMode="auto">
            <a:xfrm>
              <a:off x="8747125" y="3935413"/>
              <a:ext cx="96838" cy="155575"/>
            </a:xfrm>
            <a:custGeom>
              <a:avLst/>
              <a:gdLst>
                <a:gd name="T0" fmla="*/ 40322711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7640301 h 98"/>
                <a:gd name="T8" fmla="*/ 136089156 w 61"/>
                <a:gd name="T9" fmla="*/ 27722516 h 98"/>
                <a:gd name="T10" fmla="*/ 141129493 w 61"/>
                <a:gd name="T11" fmla="*/ 42843449 h 98"/>
                <a:gd name="T12" fmla="*/ 143650455 w 61"/>
                <a:gd name="T13" fmla="*/ 63003118 h 98"/>
                <a:gd name="T14" fmla="*/ 143650455 w 61"/>
                <a:gd name="T15" fmla="*/ 73083740 h 98"/>
                <a:gd name="T16" fmla="*/ 141129493 w 61"/>
                <a:gd name="T17" fmla="*/ 85685311 h 98"/>
                <a:gd name="T18" fmla="*/ 133569781 w 61"/>
                <a:gd name="T19" fmla="*/ 98286882 h 98"/>
                <a:gd name="T20" fmla="*/ 126008481 w 61"/>
                <a:gd name="T21" fmla="*/ 105846579 h 98"/>
                <a:gd name="T22" fmla="*/ 113408432 w 61"/>
                <a:gd name="T23" fmla="*/ 113407839 h 98"/>
                <a:gd name="T24" fmla="*/ 103327732 w 61"/>
                <a:gd name="T25" fmla="*/ 115927201 h 98"/>
                <a:gd name="T26" fmla="*/ 118448769 w 61"/>
                <a:gd name="T27" fmla="*/ 120967512 h 98"/>
                <a:gd name="T28" fmla="*/ 128529444 w 61"/>
                <a:gd name="T29" fmla="*/ 128527185 h 98"/>
                <a:gd name="T30" fmla="*/ 136089156 w 61"/>
                <a:gd name="T31" fmla="*/ 136088445 h 98"/>
                <a:gd name="T32" fmla="*/ 143650455 w 61"/>
                <a:gd name="T33" fmla="*/ 146169067 h 98"/>
                <a:gd name="T34" fmla="*/ 153731130 w 61"/>
                <a:gd name="T35" fmla="*/ 178931881 h 98"/>
                <a:gd name="T36" fmla="*/ 148690793 w 61"/>
                <a:gd name="T37" fmla="*/ 194052814 h 98"/>
                <a:gd name="T38" fmla="*/ 143650455 w 61"/>
                <a:gd name="T39" fmla="*/ 204133436 h 98"/>
                <a:gd name="T40" fmla="*/ 128529444 w 61"/>
                <a:gd name="T41" fmla="*/ 229335040 h 98"/>
                <a:gd name="T42" fmla="*/ 118448769 w 61"/>
                <a:gd name="T43" fmla="*/ 236894713 h 98"/>
                <a:gd name="T44" fmla="*/ 103327732 w 61"/>
                <a:gd name="T45" fmla="*/ 244455973 h 98"/>
                <a:gd name="T46" fmla="*/ 88206721 w 61"/>
                <a:gd name="T47" fmla="*/ 246975335 h 98"/>
                <a:gd name="T48" fmla="*/ 47884010 w 61"/>
                <a:gd name="T49" fmla="*/ 246975335 h 98"/>
                <a:gd name="T50" fmla="*/ 17641980 w 61"/>
                <a:gd name="T51" fmla="*/ 239415662 h 98"/>
                <a:gd name="T52" fmla="*/ 0 w 61"/>
                <a:gd name="T53" fmla="*/ 236894713 h 98"/>
                <a:gd name="T54" fmla="*/ 0 w 61"/>
                <a:gd name="T55" fmla="*/ 204133436 h 98"/>
                <a:gd name="T56" fmla="*/ 17641980 w 61"/>
                <a:gd name="T57" fmla="*/ 211693158 h 98"/>
                <a:gd name="T58" fmla="*/ 47884010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6733469 h 98"/>
                <a:gd name="T64" fmla="*/ 105847132 w 61"/>
                <a:gd name="T65" fmla="*/ 209173797 h 98"/>
                <a:gd name="T66" fmla="*/ 113408432 w 61"/>
                <a:gd name="T67" fmla="*/ 201612487 h 98"/>
                <a:gd name="T68" fmla="*/ 118448769 w 61"/>
                <a:gd name="T69" fmla="*/ 189012503 h 98"/>
                <a:gd name="T70" fmla="*/ 118448769 w 61"/>
                <a:gd name="T71" fmla="*/ 163810949 h 98"/>
                <a:gd name="T72" fmla="*/ 113408432 w 61"/>
                <a:gd name="T73" fmla="*/ 151209378 h 98"/>
                <a:gd name="T74" fmla="*/ 105847132 w 61"/>
                <a:gd name="T75" fmla="*/ 138607806 h 98"/>
                <a:gd name="T76" fmla="*/ 95766433 w 61"/>
                <a:gd name="T77" fmla="*/ 136088445 h 98"/>
                <a:gd name="T78" fmla="*/ 80645421 w 61"/>
                <a:gd name="T79" fmla="*/ 128527185 h 98"/>
                <a:gd name="T80" fmla="*/ 40322711 w 61"/>
                <a:gd name="T81" fmla="*/ 128527185 h 98"/>
                <a:gd name="T82" fmla="*/ 40322711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8286882 h 98"/>
                <a:gd name="T88" fmla="*/ 98287395 w 61"/>
                <a:gd name="T89" fmla="*/ 93246571 h 98"/>
                <a:gd name="T90" fmla="*/ 105847132 w 61"/>
                <a:gd name="T91" fmla="*/ 85685311 h 98"/>
                <a:gd name="T92" fmla="*/ 110887469 w 61"/>
                <a:gd name="T93" fmla="*/ 78124050 h 98"/>
                <a:gd name="T94" fmla="*/ 113408432 w 61"/>
                <a:gd name="T95" fmla="*/ 65524067 h 98"/>
                <a:gd name="T96" fmla="*/ 105847132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40322500 h 98"/>
                <a:gd name="T108" fmla="*/ 7561303 w 61"/>
                <a:gd name="T109" fmla="*/ 7561263 h 98"/>
                <a:gd name="T110" fmla="*/ 25201693 w 61"/>
                <a:gd name="T111" fmla="*/ 5040312 h 98"/>
                <a:gd name="T112" fmla="*/ 40322711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6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7"/>
                  </a:lnTo>
                  <a:lnTo>
                    <a:pt x="54" y="11"/>
                  </a:lnTo>
                  <a:lnTo>
                    <a:pt x="56" y="17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56" y="34"/>
                  </a:lnTo>
                  <a:lnTo>
                    <a:pt x="53" y="39"/>
                  </a:lnTo>
                  <a:lnTo>
                    <a:pt x="50" y="42"/>
                  </a:lnTo>
                  <a:lnTo>
                    <a:pt x="45" y="45"/>
                  </a:lnTo>
                  <a:lnTo>
                    <a:pt x="41" y="46"/>
                  </a:lnTo>
                  <a:lnTo>
                    <a:pt x="47" y="48"/>
                  </a:lnTo>
                  <a:lnTo>
                    <a:pt x="51" y="51"/>
                  </a:lnTo>
                  <a:lnTo>
                    <a:pt x="54" y="54"/>
                  </a:lnTo>
                  <a:lnTo>
                    <a:pt x="57" y="58"/>
                  </a:lnTo>
                  <a:lnTo>
                    <a:pt x="61" y="71"/>
                  </a:lnTo>
                  <a:lnTo>
                    <a:pt x="59" y="77"/>
                  </a:lnTo>
                  <a:lnTo>
                    <a:pt x="57" y="81"/>
                  </a:lnTo>
                  <a:lnTo>
                    <a:pt x="51" y="91"/>
                  </a:lnTo>
                  <a:lnTo>
                    <a:pt x="47" y="94"/>
                  </a:lnTo>
                  <a:lnTo>
                    <a:pt x="41" y="97"/>
                  </a:lnTo>
                  <a:lnTo>
                    <a:pt x="35" y="98"/>
                  </a:lnTo>
                  <a:lnTo>
                    <a:pt x="19" y="98"/>
                  </a:lnTo>
                  <a:lnTo>
                    <a:pt x="7" y="95"/>
                  </a:lnTo>
                  <a:lnTo>
                    <a:pt x="0" y="94"/>
                  </a:lnTo>
                  <a:lnTo>
                    <a:pt x="0" y="81"/>
                  </a:lnTo>
                  <a:lnTo>
                    <a:pt x="7" y="84"/>
                  </a:lnTo>
                  <a:lnTo>
                    <a:pt x="19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2" y="83"/>
                  </a:lnTo>
                  <a:lnTo>
                    <a:pt x="45" y="80"/>
                  </a:lnTo>
                  <a:lnTo>
                    <a:pt x="47" y="75"/>
                  </a:lnTo>
                  <a:lnTo>
                    <a:pt x="47" y="65"/>
                  </a:lnTo>
                  <a:lnTo>
                    <a:pt x="45" y="60"/>
                  </a:lnTo>
                  <a:lnTo>
                    <a:pt x="42" y="55"/>
                  </a:lnTo>
                  <a:lnTo>
                    <a:pt x="38" y="54"/>
                  </a:lnTo>
                  <a:lnTo>
                    <a:pt x="32" y="51"/>
                  </a:lnTo>
                  <a:lnTo>
                    <a:pt x="16" y="51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6" y="39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1"/>
                  </a:lnTo>
                  <a:lnTo>
                    <a:pt x="45" y="26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75" name="Freeform 137"/>
            <p:cNvSpPr>
              <a:spLocks/>
            </p:cNvSpPr>
            <p:nvPr/>
          </p:nvSpPr>
          <p:spPr bwMode="auto">
            <a:xfrm>
              <a:off x="6848475" y="2681288"/>
              <a:ext cx="92075" cy="158750"/>
            </a:xfrm>
            <a:custGeom>
              <a:avLst/>
              <a:gdLst>
                <a:gd name="T0" fmla="*/ 0 w 58"/>
                <a:gd name="T1" fmla="*/ 0 h 100"/>
                <a:gd name="T2" fmla="*/ 30241879 w 58"/>
                <a:gd name="T3" fmla="*/ 0 h 100"/>
                <a:gd name="T4" fmla="*/ 30241879 w 58"/>
                <a:gd name="T5" fmla="*/ 105846580 h 100"/>
                <a:gd name="T6" fmla="*/ 55443448 w 58"/>
                <a:gd name="T7" fmla="*/ 83165949 h 100"/>
                <a:gd name="T8" fmla="*/ 65524070 w 58"/>
                <a:gd name="T9" fmla="*/ 80645000 h 100"/>
                <a:gd name="T10" fmla="*/ 73085331 w 58"/>
                <a:gd name="T11" fmla="*/ 75604689 h 100"/>
                <a:gd name="T12" fmla="*/ 100806248 w 58"/>
                <a:gd name="T13" fmla="*/ 75604689 h 100"/>
                <a:gd name="T14" fmla="*/ 120967518 w 58"/>
                <a:gd name="T15" fmla="*/ 83165949 h 100"/>
                <a:gd name="T16" fmla="*/ 131048140 w 58"/>
                <a:gd name="T17" fmla="*/ 98286882 h 100"/>
                <a:gd name="T18" fmla="*/ 143649712 w 58"/>
                <a:gd name="T19" fmla="*/ 118448151 h 100"/>
                <a:gd name="T20" fmla="*/ 146169074 w 58"/>
                <a:gd name="T21" fmla="*/ 148688429 h 100"/>
                <a:gd name="T22" fmla="*/ 146169074 w 58"/>
                <a:gd name="T23" fmla="*/ 252015647 h 100"/>
                <a:gd name="T24" fmla="*/ 115927207 w 58"/>
                <a:gd name="T25" fmla="*/ 252015647 h 100"/>
                <a:gd name="T26" fmla="*/ 115927207 w 58"/>
                <a:gd name="T27" fmla="*/ 141128757 h 100"/>
                <a:gd name="T28" fmla="*/ 110886895 w 58"/>
                <a:gd name="T29" fmla="*/ 126007824 h 100"/>
                <a:gd name="T30" fmla="*/ 108367534 w 58"/>
                <a:gd name="T31" fmla="*/ 118448151 h 100"/>
                <a:gd name="T32" fmla="*/ 100806248 w 58"/>
                <a:gd name="T33" fmla="*/ 110886891 h 100"/>
                <a:gd name="T34" fmla="*/ 88206264 w 58"/>
                <a:gd name="T35" fmla="*/ 103327193 h 100"/>
                <a:gd name="T36" fmla="*/ 63004708 w 58"/>
                <a:gd name="T37" fmla="*/ 103327193 h 100"/>
                <a:gd name="T38" fmla="*/ 50403124 w 58"/>
                <a:gd name="T39" fmla="*/ 110886891 h 100"/>
                <a:gd name="T40" fmla="*/ 40322502 w 58"/>
                <a:gd name="T41" fmla="*/ 120967513 h 100"/>
                <a:gd name="T42" fmla="*/ 35282191 w 58"/>
                <a:gd name="T43" fmla="*/ 133567496 h 100"/>
                <a:gd name="T44" fmla="*/ 30241879 w 58"/>
                <a:gd name="T45" fmla="*/ 141128757 h 100"/>
                <a:gd name="T46" fmla="*/ 30241879 w 58"/>
                <a:gd name="T47" fmla="*/ 252015647 h 100"/>
                <a:gd name="T48" fmla="*/ 0 w 58"/>
                <a:gd name="T49" fmla="*/ 252015647 h 100"/>
                <a:gd name="T50" fmla="*/ 0 w 58"/>
                <a:gd name="T51" fmla="*/ 0 h 1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100"/>
                <a:gd name="T80" fmla="*/ 58 w 58"/>
                <a:gd name="T81" fmla="*/ 100 h 1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100">
                  <a:moveTo>
                    <a:pt x="0" y="0"/>
                  </a:moveTo>
                  <a:lnTo>
                    <a:pt x="12" y="0"/>
                  </a:lnTo>
                  <a:lnTo>
                    <a:pt x="12" y="42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40" y="30"/>
                  </a:lnTo>
                  <a:lnTo>
                    <a:pt x="48" y="33"/>
                  </a:lnTo>
                  <a:lnTo>
                    <a:pt x="52" y="39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58" y="100"/>
                  </a:lnTo>
                  <a:lnTo>
                    <a:pt x="46" y="100"/>
                  </a:lnTo>
                  <a:lnTo>
                    <a:pt x="46" y="56"/>
                  </a:lnTo>
                  <a:lnTo>
                    <a:pt x="44" y="50"/>
                  </a:lnTo>
                  <a:lnTo>
                    <a:pt x="43" y="47"/>
                  </a:lnTo>
                  <a:lnTo>
                    <a:pt x="40" y="44"/>
                  </a:lnTo>
                  <a:lnTo>
                    <a:pt x="35" y="41"/>
                  </a:lnTo>
                  <a:lnTo>
                    <a:pt x="25" y="41"/>
                  </a:lnTo>
                  <a:lnTo>
                    <a:pt x="20" y="44"/>
                  </a:lnTo>
                  <a:lnTo>
                    <a:pt x="16" y="48"/>
                  </a:lnTo>
                  <a:lnTo>
                    <a:pt x="14" y="53"/>
                  </a:lnTo>
                  <a:lnTo>
                    <a:pt x="12" y="56"/>
                  </a:lnTo>
                  <a:lnTo>
                    <a:pt x="12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76" name="Freeform 138"/>
            <p:cNvSpPr>
              <a:spLocks noEditPoints="1"/>
            </p:cNvSpPr>
            <p:nvPr/>
          </p:nvSpPr>
          <p:spPr bwMode="auto">
            <a:xfrm>
              <a:off x="6964363" y="2728913"/>
              <a:ext cx="107950" cy="114300"/>
            </a:xfrm>
            <a:custGeom>
              <a:avLst/>
              <a:gdLst>
                <a:gd name="T0" fmla="*/ 90725609 w 68"/>
                <a:gd name="T1" fmla="*/ 22682197 h 72"/>
                <a:gd name="T2" fmla="*/ 63003109 w 68"/>
                <a:gd name="T3" fmla="*/ 30241875 h 72"/>
                <a:gd name="T4" fmla="*/ 47882166 w 68"/>
                <a:gd name="T5" fmla="*/ 45362806 h 72"/>
                <a:gd name="T6" fmla="*/ 40322494 w 68"/>
                <a:gd name="T7" fmla="*/ 65524060 h 72"/>
                <a:gd name="T8" fmla="*/ 35282184 w 68"/>
                <a:gd name="T9" fmla="*/ 93244973 h 72"/>
                <a:gd name="T10" fmla="*/ 40322494 w 68"/>
                <a:gd name="T11" fmla="*/ 123486860 h 72"/>
                <a:gd name="T12" fmla="*/ 57962799 w 68"/>
                <a:gd name="T13" fmla="*/ 151209361 h 72"/>
                <a:gd name="T14" fmla="*/ 85685299 w 68"/>
                <a:gd name="T15" fmla="*/ 158769032 h 72"/>
                <a:gd name="T16" fmla="*/ 113406236 w 68"/>
                <a:gd name="T17" fmla="*/ 151209361 h 72"/>
                <a:gd name="T18" fmla="*/ 131048116 w 68"/>
                <a:gd name="T19" fmla="*/ 123486860 h 72"/>
                <a:gd name="T20" fmla="*/ 138607787 w 68"/>
                <a:gd name="T21" fmla="*/ 88206250 h 72"/>
                <a:gd name="T22" fmla="*/ 136088426 w 68"/>
                <a:gd name="T23" fmla="*/ 65524060 h 72"/>
                <a:gd name="T24" fmla="*/ 128527167 w 68"/>
                <a:gd name="T25" fmla="*/ 45362806 h 72"/>
                <a:gd name="T26" fmla="*/ 113406236 w 68"/>
                <a:gd name="T27" fmla="*/ 30241875 h 72"/>
                <a:gd name="T28" fmla="*/ 90725609 w 68"/>
                <a:gd name="T29" fmla="*/ 22682197 h 72"/>
                <a:gd name="T30" fmla="*/ 90725609 w 68"/>
                <a:gd name="T31" fmla="*/ 0 h 72"/>
                <a:gd name="T32" fmla="*/ 123486857 w 68"/>
                <a:gd name="T33" fmla="*/ 5040312 h 72"/>
                <a:gd name="T34" fmla="*/ 146169047 w 68"/>
                <a:gd name="T35" fmla="*/ 22682197 h 72"/>
                <a:gd name="T36" fmla="*/ 166330287 w 68"/>
                <a:gd name="T37" fmla="*/ 52922490 h 72"/>
                <a:gd name="T38" fmla="*/ 171370598 w 68"/>
                <a:gd name="T39" fmla="*/ 88206250 h 72"/>
                <a:gd name="T40" fmla="*/ 166330287 w 68"/>
                <a:gd name="T41" fmla="*/ 131048119 h 72"/>
                <a:gd name="T42" fmla="*/ 143648098 w 68"/>
                <a:gd name="T43" fmla="*/ 158769032 h 72"/>
                <a:gd name="T44" fmla="*/ 115927185 w 68"/>
                <a:gd name="T45" fmla="*/ 176410912 h 72"/>
                <a:gd name="T46" fmla="*/ 85685299 w 68"/>
                <a:gd name="T47" fmla="*/ 181451223 h 72"/>
                <a:gd name="T48" fmla="*/ 50403115 w 68"/>
                <a:gd name="T49" fmla="*/ 173891551 h 72"/>
                <a:gd name="T50" fmla="*/ 27720925 w 68"/>
                <a:gd name="T51" fmla="*/ 158769032 h 72"/>
                <a:gd name="T52" fmla="*/ 10080624 w 68"/>
                <a:gd name="T53" fmla="*/ 131048119 h 72"/>
                <a:gd name="T54" fmla="*/ 0 w 68"/>
                <a:gd name="T55" fmla="*/ 93244973 h 72"/>
                <a:gd name="T56" fmla="*/ 10080624 w 68"/>
                <a:gd name="T57" fmla="*/ 52922490 h 72"/>
                <a:gd name="T58" fmla="*/ 27720925 w 68"/>
                <a:gd name="T59" fmla="*/ 22682197 h 72"/>
                <a:gd name="T60" fmla="*/ 55443437 w 68"/>
                <a:gd name="T61" fmla="*/ 7559675 h 72"/>
                <a:gd name="T62" fmla="*/ 90725609 w 68"/>
                <a:gd name="T63" fmla="*/ 0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72"/>
                <a:gd name="T98" fmla="*/ 68 w 68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72">
                  <a:moveTo>
                    <a:pt x="36" y="9"/>
                  </a:moveTo>
                  <a:lnTo>
                    <a:pt x="25" y="12"/>
                  </a:lnTo>
                  <a:lnTo>
                    <a:pt x="19" y="18"/>
                  </a:lnTo>
                  <a:lnTo>
                    <a:pt x="16" y="26"/>
                  </a:lnTo>
                  <a:lnTo>
                    <a:pt x="14" y="37"/>
                  </a:lnTo>
                  <a:lnTo>
                    <a:pt x="16" y="49"/>
                  </a:lnTo>
                  <a:lnTo>
                    <a:pt x="23" y="60"/>
                  </a:lnTo>
                  <a:lnTo>
                    <a:pt x="34" y="63"/>
                  </a:lnTo>
                  <a:lnTo>
                    <a:pt x="45" y="60"/>
                  </a:lnTo>
                  <a:lnTo>
                    <a:pt x="52" y="49"/>
                  </a:lnTo>
                  <a:lnTo>
                    <a:pt x="55" y="35"/>
                  </a:lnTo>
                  <a:lnTo>
                    <a:pt x="54" y="26"/>
                  </a:lnTo>
                  <a:lnTo>
                    <a:pt x="51" y="18"/>
                  </a:lnTo>
                  <a:lnTo>
                    <a:pt x="45" y="12"/>
                  </a:lnTo>
                  <a:lnTo>
                    <a:pt x="36" y="9"/>
                  </a:lnTo>
                  <a:close/>
                  <a:moveTo>
                    <a:pt x="36" y="0"/>
                  </a:moveTo>
                  <a:lnTo>
                    <a:pt x="49" y="2"/>
                  </a:lnTo>
                  <a:lnTo>
                    <a:pt x="58" y="9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66" y="52"/>
                  </a:lnTo>
                  <a:lnTo>
                    <a:pt x="57" y="63"/>
                  </a:lnTo>
                  <a:lnTo>
                    <a:pt x="46" y="70"/>
                  </a:lnTo>
                  <a:lnTo>
                    <a:pt x="34" y="72"/>
                  </a:lnTo>
                  <a:lnTo>
                    <a:pt x="20" y="69"/>
                  </a:lnTo>
                  <a:lnTo>
                    <a:pt x="11" y="63"/>
                  </a:lnTo>
                  <a:lnTo>
                    <a:pt x="4" y="52"/>
                  </a:lnTo>
                  <a:lnTo>
                    <a:pt x="0" y="37"/>
                  </a:lnTo>
                  <a:lnTo>
                    <a:pt x="4" y="21"/>
                  </a:lnTo>
                  <a:lnTo>
                    <a:pt x="11" y="9"/>
                  </a:lnTo>
                  <a:lnTo>
                    <a:pt x="22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77" name="Freeform 139"/>
            <p:cNvSpPr>
              <a:spLocks/>
            </p:cNvSpPr>
            <p:nvPr/>
          </p:nvSpPr>
          <p:spPr bwMode="auto">
            <a:xfrm>
              <a:off x="7091363" y="2728913"/>
              <a:ext cx="69850" cy="114300"/>
            </a:xfrm>
            <a:custGeom>
              <a:avLst/>
              <a:gdLst>
                <a:gd name="T0" fmla="*/ 65524065 w 44"/>
                <a:gd name="T1" fmla="*/ 0 h 72"/>
                <a:gd name="T2" fmla="*/ 80644997 w 44"/>
                <a:gd name="T3" fmla="*/ 0 h 72"/>
                <a:gd name="T4" fmla="*/ 95765929 w 44"/>
                <a:gd name="T5" fmla="*/ 5040312 h 72"/>
                <a:gd name="T6" fmla="*/ 105846575 w 44"/>
                <a:gd name="T7" fmla="*/ 12599985 h 72"/>
                <a:gd name="T8" fmla="*/ 98286878 w 44"/>
                <a:gd name="T9" fmla="*/ 35282185 h 72"/>
                <a:gd name="T10" fmla="*/ 88206257 w 44"/>
                <a:gd name="T11" fmla="*/ 27720926 h 72"/>
                <a:gd name="T12" fmla="*/ 75604686 w 44"/>
                <a:gd name="T13" fmla="*/ 22682197 h 72"/>
                <a:gd name="T14" fmla="*/ 50403120 w 44"/>
                <a:gd name="T15" fmla="*/ 22682197 h 72"/>
                <a:gd name="T16" fmla="*/ 32761239 w 44"/>
                <a:gd name="T17" fmla="*/ 37801546 h 72"/>
                <a:gd name="T18" fmla="*/ 32761239 w 44"/>
                <a:gd name="T19" fmla="*/ 57962800 h 72"/>
                <a:gd name="T20" fmla="*/ 42843448 w 44"/>
                <a:gd name="T21" fmla="*/ 65524060 h 72"/>
                <a:gd name="T22" fmla="*/ 65524065 w 44"/>
                <a:gd name="T23" fmla="*/ 78124042 h 72"/>
                <a:gd name="T24" fmla="*/ 83165946 w 44"/>
                <a:gd name="T25" fmla="*/ 85685301 h 72"/>
                <a:gd name="T26" fmla="*/ 95765929 w 44"/>
                <a:gd name="T27" fmla="*/ 93244973 h 72"/>
                <a:gd name="T28" fmla="*/ 103327189 w 44"/>
                <a:gd name="T29" fmla="*/ 100806232 h 72"/>
                <a:gd name="T30" fmla="*/ 110886886 w 44"/>
                <a:gd name="T31" fmla="*/ 110886878 h 72"/>
                <a:gd name="T32" fmla="*/ 110886886 w 44"/>
                <a:gd name="T33" fmla="*/ 126007809 h 72"/>
                <a:gd name="T34" fmla="*/ 103327189 w 44"/>
                <a:gd name="T35" fmla="*/ 153728722 h 72"/>
                <a:gd name="T36" fmla="*/ 80644997 w 44"/>
                <a:gd name="T37" fmla="*/ 173891551 h 72"/>
                <a:gd name="T38" fmla="*/ 45362809 w 44"/>
                <a:gd name="T39" fmla="*/ 181451223 h 72"/>
                <a:gd name="T40" fmla="*/ 30241877 w 44"/>
                <a:gd name="T41" fmla="*/ 181451223 h 72"/>
                <a:gd name="T42" fmla="*/ 10080625 w 44"/>
                <a:gd name="T43" fmla="*/ 176410912 h 72"/>
                <a:gd name="T44" fmla="*/ 0 w 44"/>
                <a:gd name="T45" fmla="*/ 168851241 h 72"/>
                <a:gd name="T46" fmla="*/ 7559675 w 44"/>
                <a:gd name="T47" fmla="*/ 146169050 h 72"/>
                <a:gd name="T48" fmla="*/ 17640300 w 44"/>
                <a:gd name="T49" fmla="*/ 151209361 h 72"/>
                <a:gd name="T50" fmla="*/ 50403120 w 44"/>
                <a:gd name="T51" fmla="*/ 158769032 h 72"/>
                <a:gd name="T52" fmla="*/ 60483754 w 44"/>
                <a:gd name="T53" fmla="*/ 158769032 h 72"/>
                <a:gd name="T54" fmla="*/ 68043426 w 44"/>
                <a:gd name="T55" fmla="*/ 153728722 h 72"/>
                <a:gd name="T56" fmla="*/ 75604686 w 44"/>
                <a:gd name="T57" fmla="*/ 146169050 h 72"/>
                <a:gd name="T58" fmla="*/ 80644997 w 44"/>
                <a:gd name="T59" fmla="*/ 138607791 h 72"/>
                <a:gd name="T60" fmla="*/ 80644997 w 44"/>
                <a:gd name="T61" fmla="*/ 123486860 h 72"/>
                <a:gd name="T62" fmla="*/ 73083737 w 44"/>
                <a:gd name="T63" fmla="*/ 110886878 h 72"/>
                <a:gd name="T64" fmla="*/ 17640300 w 44"/>
                <a:gd name="T65" fmla="*/ 85685301 h 72"/>
                <a:gd name="T66" fmla="*/ 2520950 w 44"/>
                <a:gd name="T67" fmla="*/ 60483749 h 72"/>
                <a:gd name="T68" fmla="*/ 2520950 w 44"/>
                <a:gd name="T69" fmla="*/ 50403116 h 72"/>
                <a:gd name="T70" fmla="*/ 10080625 w 44"/>
                <a:gd name="T71" fmla="*/ 22682197 h 72"/>
                <a:gd name="T72" fmla="*/ 30241877 w 44"/>
                <a:gd name="T73" fmla="*/ 7559675 h 72"/>
                <a:gd name="T74" fmla="*/ 65524065 w 44"/>
                <a:gd name="T75" fmla="*/ 0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"/>
                <a:gd name="T115" fmla="*/ 0 h 72"/>
                <a:gd name="T116" fmla="*/ 44 w 44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" h="72">
                  <a:moveTo>
                    <a:pt x="26" y="0"/>
                  </a:moveTo>
                  <a:lnTo>
                    <a:pt x="32" y="0"/>
                  </a:lnTo>
                  <a:lnTo>
                    <a:pt x="38" y="2"/>
                  </a:lnTo>
                  <a:lnTo>
                    <a:pt x="42" y="5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9"/>
                  </a:lnTo>
                  <a:lnTo>
                    <a:pt x="20" y="9"/>
                  </a:lnTo>
                  <a:lnTo>
                    <a:pt x="13" y="15"/>
                  </a:lnTo>
                  <a:lnTo>
                    <a:pt x="13" y="23"/>
                  </a:lnTo>
                  <a:lnTo>
                    <a:pt x="17" y="26"/>
                  </a:lnTo>
                  <a:lnTo>
                    <a:pt x="26" y="31"/>
                  </a:lnTo>
                  <a:lnTo>
                    <a:pt x="33" y="34"/>
                  </a:lnTo>
                  <a:lnTo>
                    <a:pt x="38" y="37"/>
                  </a:lnTo>
                  <a:lnTo>
                    <a:pt x="41" y="40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41" y="61"/>
                  </a:lnTo>
                  <a:lnTo>
                    <a:pt x="32" y="69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4" y="70"/>
                  </a:lnTo>
                  <a:lnTo>
                    <a:pt x="0" y="67"/>
                  </a:lnTo>
                  <a:lnTo>
                    <a:pt x="3" y="58"/>
                  </a:lnTo>
                  <a:lnTo>
                    <a:pt x="7" y="60"/>
                  </a:lnTo>
                  <a:lnTo>
                    <a:pt x="20" y="63"/>
                  </a:lnTo>
                  <a:lnTo>
                    <a:pt x="24" y="63"/>
                  </a:lnTo>
                  <a:lnTo>
                    <a:pt x="27" y="61"/>
                  </a:lnTo>
                  <a:lnTo>
                    <a:pt x="30" y="58"/>
                  </a:lnTo>
                  <a:lnTo>
                    <a:pt x="32" y="55"/>
                  </a:lnTo>
                  <a:lnTo>
                    <a:pt x="32" y="49"/>
                  </a:lnTo>
                  <a:lnTo>
                    <a:pt x="29" y="44"/>
                  </a:lnTo>
                  <a:lnTo>
                    <a:pt x="7" y="34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78" name="Freeform 140"/>
            <p:cNvSpPr>
              <a:spLocks/>
            </p:cNvSpPr>
            <p:nvPr/>
          </p:nvSpPr>
          <p:spPr bwMode="auto">
            <a:xfrm>
              <a:off x="7175500" y="2705100"/>
              <a:ext cx="63500" cy="138112"/>
            </a:xfrm>
            <a:custGeom>
              <a:avLst/>
              <a:gdLst>
                <a:gd name="T0" fmla="*/ 57962803 w 40"/>
                <a:gd name="T1" fmla="*/ 0 h 87"/>
                <a:gd name="T2" fmla="*/ 57962803 w 40"/>
                <a:gd name="T3" fmla="*/ 42841705 h 87"/>
                <a:gd name="T4" fmla="*/ 100806236 w 40"/>
                <a:gd name="T5" fmla="*/ 42841705 h 87"/>
                <a:gd name="T6" fmla="*/ 100806236 w 40"/>
                <a:gd name="T7" fmla="*/ 65523827 h 87"/>
                <a:gd name="T8" fmla="*/ 57962803 w 40"/>
                <a:gd name="T9" fmla="*/ 65523827 h 87"/>
                <a:gd name="T10" fmla="*/ 57962803 w 40"/>
                <a:gd name="T11" fmla="*/ 173889347 h 87"/>
                <a:gd name="T12" fmla="*/ 65524062 w 40"/>
                <a:gd name="T13" fmla="*/ 189010224 h 87"/>
                <a:gd name="T14" fmla="*/ 73083734 w 40"/>
                <a:gd name="T15" fmla="*/ 191531164 h 87"/>
                <a:gd name="T16" fmla="*/ 100806236 w 40"/>
                <a:gd name="T17" fmla="*/ 191531164 h 87"/>
                <a:gd name="T18" fmla="*/ 100806236 w 40"/>
                <a:gd name="T19" fmla="*/ 214211736 h 87"/>
                <a:gd name="T20" fmla="*/ 88206254 w 40"/>
                <a:gd name="T21" fmla="*/ 219252029 h 87"/>
                <a:gd name="T22" fmla="*/ 57962803 w 40"/>
                <a:gd name="T23" fmla="*/ 219252029 h 87"/>
                <a:gd name="T24" fmla="*/ 45362808 w 40"/>
                <a:gd name="T25" fmla="*/ 211692384 h 87"/>
                <a:gd name="T26" fmla="*/ 30241876 w 40"/>
                <a:gd name="T27" fmla="*/ 196571457 h 87"/>
                <a:gd name="T28" fmla="*/ 27720927 w 40"/>
                <a:gd name="T29" fmla="*/ 189010224 h 87"/>
                <a:gd name="T30" fmla="*/ 27720927 w 40"/>
                <a:gd name="T31" fmla="*/ 65523827 h 87"/>
                <a:gd name="T32" fmla="*/ 0 w 40"/>
                <a:gd name="T33" fmla="*/ 65523827 h 87"/>
                <a:gd name="T34" fmla="*/ 0 w 40"/>
                <a:gd name="T35" fmla="*/ 42841705 h 87"/>
                <a:gd name="T36" fmla="*/ 27720927 w 40"/>
                <a:gd name="T37" fmla="*/ 42841705 h 87"/>
                <a:gd name="T38" fmla="*/ 27720927 w 40"/>
                <a:gd name="T39" fmla="*/ 10080588 h 87"/>
                <a:gd name="T40" fmla="*/ 57962803 w 40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87"/>
                <a:gd name="T65" fmla="*/ 40 w 40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87">
                  <a:moveTo>
                    <a:pt x="23" y="0"/>
                  </a:moveTo>
                  <a:lnTo>
                    <a:pt x="23" y="17"/>
                  </a:lnTo>
                  <a:lnTo>
                    <a:pt x="40" y="17"/>
                  </a:lnTo>
                  <a:lnTo>
                    <a:pt x="40" y="26"/>
                  </a:lnTo>
                  <a:lnTo>
                    <a:pt x="23" y="26"/>
                  </a:lnTo>
                  <a:lnTo>
                    <a:pt x="23" y="69"/>
                  </a:lnTo>
                  <a:lnTo>
                    <a:pt x="26" y="75"/>
                  </a:lnTo>
                  <a:lnTo>
                    <a:pt x="29" y="76"/>
                  </a:lnTo>
                  <a:lnTo>
                    <a:pt x="40" y="76"/>
                  </a:lnTo>
                  <a:lnTo>
                    <a:pt x="40" y="85"/>
                  </a:lnTo>
                  <a:lnTo>
                    <a:pt x="35" y="87"/>
                  </a:lnTo>
                  <a:lnTo>
                    <a:pt x="23" y="87"/>
                  </a:lnTo>
                  <a:lnTo>
                    <a:pt x="18" y="84"/>
                  </a:lnTo>
                  <a:lnTo>
                    <a:pt x="12" y="78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11" y="17"/>
                  </a:lnTo>
                  <a:lnTo>
                    <a:pt x="11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79" name="Freeform 141"/>
            <p:cNvSpPr>
              <a:spLocks/>
            </p:cNvSpPr>
            <p:nvPr/>
          </p:nvSpPr>
          <p:spPr bwMode="auto">
            <a:xfrm>
              <a:off x="7254875" y="2728913"/>
              <a:ext cx="71438" cy="114300"/>
            </a:xfrm>
            <a:custGeom>
              <a:avLst/>
              <a:gdLst>
                <a:gd name="T0" fmla="*/ 47884094 w 45"/>
                <a:gd name="T1" fmla="*/ 0 h 72"/>
                <a:gd name="T2" fmla="*/ 80645562 w 45"/>
                <a:gd name="T3" fmla="*/ 0 h 72"/>
                <a:gd name="T4" fmla="*/ 98287567 w 45"/>
                <a:gd name="T5" fmla="*/ 5040312 h 72"/>
                <a:gd name="T6" fmla="*/ 108368284 w 45"/>
                <a:gd name="T7" fmla="*/ 12599985 h 72"/>
                <a:gd name="T8" fmla="*/ 98287567 w 45"/>
                <a:gd name="T9" fmla="*/ 35282185 h 72"/>
                <a:gd name="T10" fmla="*/ 88206875 w 45"/>
                <a:gd name="T11" fmla="*/ 27720926 h 72"/>
                <a:gd name="T12" fmla="*/ 78126183 w 45"/>
                <a:gd name="T13" fmla="*/ 22682197 h 72"/>
                <a:gd name="T14" fmla="*/ 50403473 w 45"/>
                <a:gd name="T15" fmla="*/ 22682197 h 72"/>
                <a:gd name="T16" fmla="*/ 35282435 w 45"/>
                <a:gd name="T17" fmla="*/ 37801546 h 72"/>
                <a:gd name="T18" fmla="*/ 35282435 w 45"/>
                <a:gd name="T19" fmla="*/ 57962800 h 72"/>
                <a:gd name="T20" fmla="*/ 42843748 w 45"/>
                <a:gd name="T21" fmla="*/ 65524060 h 72"/>
                <a:gd name="T22" fmla="*/ 65524524 w 45"/>
                <a:gd name="T23" fmla="*/ 78124042 h 72"/>
                <a:gd name="T24" fmla="*/ 85685908 w 45"/>
                <a:gd name="T25" fmla="*/ 85685301 h 72"/>
                <a:gd name="T26" fmla="*/ 98287567 w 45"/>
                <a:gd name="T27" fmla="*/ 93244973 h 72"/>
                <a:gd name="T28" fmla="*/ 105847317 w 45"/>
                <a:gd name="T29" fmla="*/ 100806232 h 72"/>
                <a:gd name="T30" fmla="*/ 113408630 w 45"/>
                <a:gd name="T31" fmla="*/ 110886878 h 72"/>
                <a:gd name="T32" fmla="*/ 113408630 w 45"/>
                <a:gd name="T33" fmla="*/ 126007809 h 72"/>
                <a:gd name="T34" fmla="*/ 105847317 w 45"/>
                <a:gd name="T35" fmla="*/ 153728722 h 72"/>
                <a:gd name="T36" fmla="*/ 80645562 w 45"/>
                <a:gd name="T37" fmla="*/ 173891551 h 72"/>
                <a:gd name="T38" fmla="*/ 47884094 w 45"/>
                <a:gd name="T39" fmla="*/ 181451223 h 72"/>
                <a:gd name="T40" fmla="*/ 27722710 w 45"/>
                <a:gd name="T41" fmla="*/ 181451223 h 72"/>
                <a:gd name="T42" fmla="*/ 12601662 w 45"/>
                <a:gd name="T43" fmla="*/ 176410912 h 72"/>
                <a:gd name="T44" fmla="*/ 0 w 45"/>
                <a:gd name="T45" fmla="*/ 168851241 h 72"/>
                <a:gd name="T46" fmla="*/ 7561316 w 45"/>
                <a:gd name="T47" fmla="*/ 146169050 h 72"/>
                <a:gd name="T48" fmla="*/ 32763056 w 45"/>
                <a:gd name="T49" fmla="*/ 153728722 h 72"/>
                <a:gd name="T50" fmla="*/ 47884094 w 45"/>
                <a:gd name="T51" fmla="*/ 158769032 h 72"/>
                <a:gd name="T52" fmla="*/ 63005144 w 45"/>
                <a:gd name="T53" fmla="*/ 158769032 h 72"/>
                <a:gd name="T54" fmla="*/ 70564870 w 45"/>
                <a:gd name="T55" fmla="*/ 153728722 h 72"/>
                <a:gd name="T56" fmla="*/ 78126183 w 45"/>
                <a:gd name="T57" fmla="*/ 146169050 h 72"/>
                <a:gd name="T58" fmla="*/ 80645562 w 45"/>
                <a:gd name="T59" fmla="*/ 138607791 h 72"/>
                <a:gd name="T60" fmla="*/ 80645562 w 45"/>
                <a:gd name="T61" fmla="*/ 123486860 h 72"/>
                <a:gd name="T62" fmla="*/ 73085837 w 45"/>
                <a:gd name="T63" fmla="*/ 110886878 h 72"/>
                <a:gd name="T64" fmla="*/ 50403473 w 45"/>
                <a:gd name="T65" fmla="*/ 100806232 h 72"/>
                <a:gd name="T66" fmla="*/ 32763056 w 45"/>
                <a:gd name="T67" fmla="*/ 93244973 h 72"/>
                <a:gd name="T68" fmla="*/ 20161390 w 45"/>
                <a:gd name="T69" fmla="*/ 85685301 h 72"/>
                <a:gd name="T70" fmla="*/ 5040348 w 45"/>
                <a:gd name="T71" fmla="*/ 60483749 h 72"/>
                <a:gd name="T72" fmla="*/ 5040348 w 45"/>
                <a:gd name="T73" fmla="*/ 37801546 h 72"/>
                <a:gd name="T74" fmla="*/ 12601662 w 45"/>
                <a:gd name="T75" fmla="*/ 22682197 h 72"/>
                <a:gd name="T76" fmla="*/ 20161390 w 45"/>
                <a:gd name="T77" fmla="*/ 15120937 h 72"/>
                <a:gd name="T78" fmla="*/ 32763056 w 45"/>
                <a:gd name="T79" fmla="*/ 7559675 h 72"/>
                <a:gd name="T80" fmla="*/ 47884094 w 45"/>
                <a:gd name="T81" fmla="*/ 0 h 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"/>
                <a:gd name="T124" fmla="*/ 0 h 72"/>
                <a:gd name="T125" fmla="*/ 45 w 45"/>
                <a:gd name="T126" fmla="*/ 72 h 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" h="72">
                  <a:moveTo>
                    <a:pt x="19" y="0"/>
                  </a:moveTo>
                  <a:lnTo>
                    <a:pt x="32" y="0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1" y="9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6" y="31"/>
                  </a:lnTo>
                  <a:lnTo>
                    <a:pt x="34" y="34"/>
                  </a:lnTo>
                  <a:lnTo>
                    <a:pt x="39" y="37"/>
                  </a:lnTo>
                  <a:lnTo>
                    <a:pt x="42" y="40"/>
                  </a:lnTo>
                  <a:lnTo>
                    <a:pt x="45" y="44"/>
                  </a:lnTo>
                  <a:lnTo>
                    <a:pt x="45" y="50"/>
                  </a:lnTo>
                  <a:lnTo>
                    <a:pt x="42" y="61"/>
                  </a:lnTo>
                  <a:lnTo>
                    <a:pt x="32" y="69"/>
                  </a:lnTo>
                  <a:lnTo>
                    <a:pt x="19" y="72"/>
                  </a:lnTo>
                  <a:lnTo>
                    <a:pt x="11" y="72"/>
                  </a:lnTo>
                  <a:lnTo>
                    <a:pt x="5" y="70"/>
                  </a:lnTo>
                  <a:lnTo>
                    <a:pt x="0" y="67"/>
                  </a:lnTo>
                  <a:lnTo>
                    <a:pt x="3" y="58"/>
                  </a:lnTo>
                  <a:lnTo>
                    <a:pt x="13" y="61"/>
                  </a:lnTo>
                  <a:lnTo>
                    <a:pt x="19" y="63"/>
                  </a:lnTo>
                  <a:lnTo>
                    <a:pt x="25" y="63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2" y="55"/>
                  </a:lnTo>
                  <a:lnTo>
                    <a:pt x="32" y="49"/>
                  </a:lnTo>
                  <a:lnTo>
                    <a:pt x="29" y="44"/>
                  </a:lnTo>
                  <a:lnTo>
                    <a:pt x="20" y="40"/>
                  </a:lnTo>
                  <a:lnTo>
                    <a:pt x="13" y="37"/>
                  </a:lnTo>
                  <a:lnTo>
                    <a:pt x="8" y="34"/>
                  </a:lnTo>
                  <a:lnTo>
                    <a:pt x="2" y="24"/>
                  </a:lnTo>
                  <a:lnTo>
                    <a:pt x="2" y="15"/>
                  </a:lnTo>
                  <a:lnTo>
                    <a:pt x="5" y="9"/>
                  </a:lnTo>
                  <a:lnTo>
                    <a:pt x="8" y="6"/>
                  </a:lnTo>
                  <a:lnTo>
                    <a:pt x="13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80" name="Rectangle 142"/>
            <p:cNvSpPr>
              <a:spLocks noChangeArrowheads="1"/>
            </p:cNvSpPr>
            <p:nvPr/>
          </p:nvSpPr>
          <p:spPr bwMode="auto">
            <a:xfrm>
              <a:off x="4338638" y="2265363"/>
              <a:ext cx="2166938" cy="24288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81" name="Line 143"/>
            <p:cNvSpPr>
              <a:spLocks noChangeShapeType="1"/>
            </p:cNvSpPr>
            <p:nvPr/>
          </p:nvSpPr>
          <p:spPr bwMode="auto">
            <a:xfrm flipH="1">
              <a:off x="4338638" y="2508250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82" name="Line 144"/>
            <p:cNvSpPr>
              <a:spLocks noChangeShapeType="1"/>
            </p:cNvSpPr>
            <p:nvPr/>
          </p:nvSpPr>
          <p:spPr bwMode="auto">
            <a:xfrm flipV="1">
              <a:off x="4338638" y="2265363"/>
              <a:ext cx="1588" cy="242887"/>
            </a:xfrm>
            <a:prstGeom prst="line">
              <a:avLst/>
            </a:prstGeom>
            <a:noFill/>
            <a:ln w="4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83" name="Line 145"/>
            <p:cNvSpPr>
              <a:spLocks noChangeShapeType="1"/>
            </p:cNvSpPr>
            <p:nvPr/>
          </p:nvSpPr>
          <p:spPr bwMode="auto">
            <a:xfrm>
              <a:off x="4338638" y="2265363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84" name="Line 146"/>
            <p:cNvSpPr>
              <a:spLocks noChangeShapeType="1"/>
            </p:cNvSpPr>
            <p:nvPr/>
          </p:nvSpPr>
          <p:spPr bwMode="auto">
            <a:xfrm>
              <a:off x="6505575" y="2265363"/>
              <a:ext cx="1588" cy="2428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85" name="Freeform 147"/>
            <p:cNvSpPr>
              <a:spLocks noEditPoints="1"/>
            </p:cNvSpPr>
            <p:nvPr/>
          </p:nvSpPr>
          <p:spPr bwMode="auto">
            <a:xfrm>
              <a:off x="4373563" y="2306638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0322711 w 61"/>
                <a:gd name="T33" fmla="*/ 50403122 h 98"/>
                <a:gd name="T34" fmla="*/ 32762998 w 61"/>
                <a:gd name="T35" fmla="*/ 80645000 h 98"/>
                <a:gd name="T36" fmla="*/ 30242036 w 61"/>
                <a:gd name="T37" fmla="*/ 123488461 h 98"/>
                <a:gd name="T38" fmla="*/ 32762998 w 61"/>
                <a:gd name="T39" fmla="*/ 166330310 h 98"/>
                <a:gd name="T40" fmla="*/ 40322711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5201561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0968144 w 61"/>
                <a:gd name="T75" fmla="*/ 15120939 h 98"/>
                <a:gd name="T76" fmla="*/ 133569781 w 61"/>
                <a:gd name="T77" fmla="*/ 32761240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0968144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0322711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8931881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2761240 h 98"/>
                <a:gd name="T108" fmla="*/ 30242036 w 61"/>
                <a:gd name="T109" fmla="*/ 15120939 h 98"/>
                <a:gd name="T110" fmla="*/ 40322711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6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6"/>
                  </a:lnTo>
                  <a:lnTo>
                    <a:pt x="16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8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6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86" name="Freeform 148"/>
            <p:cNvSpPr>
              <a:spLocks/>
            </p:cNvSpPr>
            <p:nvPr/>
          </p:nvSpPr>
          <p:spPr bwMode="auto">
            <a:xfrm>
              <a:off x="4498975" y="2306638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8367534 w 58"/>
                <a:gd name="T5" fmla="*/ 7559651 h 97"/>
                <a:gd name="T6" fmla="*/ 123488467 w 58"/>
                <a:gd name="T7" fmla="*/ 15120890 h 97"/>
                <a:gd name="T8" fmla="*/ 138609401 w 58"/>
                <a:gd name="T9" fmla="*/ 40322369 h 97"/>
                <a:gd name="T10" fmla="*/ 141128762 w 58"/>
                <a:gd name="T11" fmla="*/ 50402958 h 97"/>
                <a:gd name="T12" fmla="*/ 141128762 w 58"/>
                <a:gd name="T13" fmla="*/ 80644738 h 97"/>
                <a:gd name="T14" fmla="*/ 133569089 w 58"/>
                <a:gd name="T15" fmla="*/ 98284975 h 97"/>
                <a:gd name="T16" fmla="*/ 131048140 w 58"/>
                <a:gd name="T17" fmla="*/ 108365589 h 97"/>
                <a:gd name="T18" fmla="*/ 123488467 w 58"/>
                <a:gd name="T19" fmla="*/ 120967119 h 97"/>
                <a:gd name="T20" fmla="*/ 110886895 w 58"/>
                <a:gd name="T21" fmla="*/ 131047708 h 97"/>
                <a:gd name="T22" fmla="*/ 108367534 w 58"/>
                <a:gd name="T23" fmla="*/ 138607356 h 97"/>
                <a:gd name="T24" fmla="*/ 95765937 w 58"/>
                <a:gd name="T25" fmla="*/ 151208886 h 97"/>
                <a:gd name="T26" fmla="*/ 88206264 w 58"/>
                <a:gd name="T27" fmla="*/ 163808829 h 97"/>
                <a:gd name="T28" fmla="*/ 75604692 w 58"/>
                <a:gd name="T29" fmla="*/ 171370064 h 97"/>
                <a:gd name="T30" fmla="*/ 65524070 w 58"/>
                <a:gd name="T31" fmla="*/ 186490948 h 97"/>
                <a:gd name="T32" fmla="*/ 50403124 w 58"/>
                <a:gd name="T33" fmla="*/ 196571537 h 97"/>
                <a:gd name="T34" fmla="*/ 35282191 w 58"/>
                <a:gd name="T35" fmla="*/ 216732765 h 97"/>
                <a:gd name="T36" fmla="*/ 146169074 w 58"/>
                <a:gd name="T37" fmla="*/ 216732765 h 97"/>
                <a:gd name="T38" fmla="*/ 146169074 w 58"/>
                <a:gd name="T39" fmla="*/ 244453591 h 97"/>
                <a:gd name="T40" fmla="*/ 0 w 58"/>
                <a:gd name="T41" fmla="*/ 244453591 h 97"/>
                <a:gd name="T42" fmla="*/ 0 w 58"/>
                <a:gd name="T43" fmla="*/ 216732765 h 97"/>
                <a:gd name="T44" fmla="*/ 27722518 w 58"/>
                <a:gd name="T45" fmla="*/ 186490948 h 97"/>
                <a:gd name="T46" fmla="*/ 65524070 w 58"/>
                <a:gd name="T47" fmla="*/ 146168592 h 97"/>
                <a:gd name="T48" fmla="*/ 75604692 w 58"/>
                <a:gd name="T49" fmla="*/ 131047708 h 97"/>
                <a:gd name="T50" fmla="*/ 85685315 w 58"/>
                <a:gd name="T51" fmla="*/ 123486472 h 97"/>
                <a:gd name="T52" fmla="*/ 100806248 w 58"/>
                <a:gd name="T53" fmla="*/ 100805916 h 97"/>
                <a:gd name="T54" fmla="*/ 103327198 w 58"/>
                <a:gd name="T55" fmla="*/ 93244680 h 97"/>
                <a:gd name="T56" fmla="*/ 110886895 w 58"/>
                <a:gd name="T57" fmla="*/ 70564148 h 97"/>
                <a:gd name="T58" fmla="*/ 103327198 w 58"/>
                <a:gd name="T59" fmla="*/ 47882017 h 97"/>
                <a:gd name="T60" fmla="*/ 100806248 w 58"/>
                <a:gd name="T61" fmla="*/ 40322369 h 97"/>
                <a:gd name="T62" fmla="*/ 88206264 w 58"/>
                <a:gd name="T63" fmla="*/ 32761133 h 97"/>
                <a:gd name="T64" fmla="*/ 75604692 w 58"/>
                <a:gd name="T65" fmla="*/ 27720839 h 97"/>
                <a:gd name="T66" fmla="*/ 50403124 w 58"/>
                <a:gd name="T67" fmla="*/ 27720839 h 97"/>
                <a:gd name="T68" fmla="*/ 35282191 w 58"/>
                <a:gd name="T69" fmla="*/ 32761133 h 97"/>
                <a:gd name="T70" fmla="*/ 20161251 w 58"/>
                <a:gd name="T71" fmla="*/ 40322369 h 97"/>
                <a:gd name="T72" fmla="*/ 0 w 58"/>
                <a:gd name="T73" fmla="*/ 47882017 h 97"/>
                <a:gd name="T74" fmla="*/ 0 w 58"/>
                <a:gd name="T75" fmla="*/ 15120890 h 97"/>
                <a:gd name="T76" fmla="*/ 20161251 w 58"/>
                <a:gd name="T77" fmla="*/ 7559651 h 97"/>
                <a:gd name="T78" fmla="*/ 50403124 w 58"/>
                <a:gd name="T79" fmla="*/ 0 h 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7"/>
                <a:gd name="T122" fmla="*/ 58 w 58"/>
                <a:gd name="T123" fmla="*/ 97 h 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6"/>
                  </a:lnTo>
                  <a:lnTo>
                    <a:pt x="56" y="20"/>
                  </a:lnTo>
                  <a:lnTo>
                    <a:pt x="56" y="32"/>
                  </a:lnTo>
                  <a:lnTo>
                    <a:pt x="53" y="39"/>
                  </a:lnTo>
                  <a:lnTo>
                    <a:pt x="52" y="43"/>
                  </a:lnTo>
                  <a:lnTo>
                    <a:pt x="49" y="48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60"/>
                  </a:lnTo>
                  <a:lnTo>
                    <a:pt x="35" y="65"/>
                  </a:lnTo>
                  <a:lnTo>
                    <a:pt x="30" y="68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1" y="74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4" y="28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0" y="19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87" name="Freeform 149"/>
            <p:cNvSpPr>
              <a:spLocks noEditPoints="1"/>
            </p:cNvSpPr>
            <p:nvPr/>
          </p:nvSpPr>
          <p:spPr bwMode="auto">
            <a:xfrm>
              <a:off x="4656138" y="2352675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88" name="Freeform 150"/>
            <p:cNvSpPr>
              <a:spLocks/>
            </p:cNvSpPr>
            <p:nvPr/>
          </p:nvSpPr>
          <p:spPr bwMode="auto">
            <a:xfrm>
              <a:off x="4748213" y="2306638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8367534 w 58"/>
                <a:gd name="T5" fmla="*/ 7559651 h 97"/>
                <a:gd name="T6" fmla="*/ 123488467 w 58"/>
                <a:gd name="T7" fmla="*/ 15120890 h 97"/>
                <a:gd name="T8" fmla="*/ 138609401 w 58"/>
                <a:gd name="T9" fmla="*/ 40322369 h 97"/>
                <a:gd name="T10" fmla="*/ 141128762 w 58"/>
                <a:gd name="T11" fmla="*/ 50402958 h 97"/>
                <a:gd name="T12" fmla="*/ 141128762 w 58"/>
                <a:gd name="T13" fmla="*/ 80644738 h 97"/>
                <a:gd name="T14" fmla="*/ 133569089 w 58"/>
                <a:gd name="T15" fmla="*/ 98284975 h 97"/>
                <a:gd name="T16" fmla="*/ 131048140 w 58"/>
                <a:gd name="T17" fmla="*/ 108365589 h 97"/>
                <a:gd name="T18" fmla="*/ 123488467 w 58"/>
                <a:gd name="T19" fmla="*/ 120967119 h 97"/>
                <a:gd name="T20" fmla="*/ 110886895 w 58"/>
                <a:gd name="T21" fmla="*/ 131047708 h 97"/>
                <a:gd name="T22" fmla="*/ 108367534 w 58"/>
                <a:gd name="T23" fmla="*/ 138607356 h 97"/>
                <a:gd name="T24" fmla="*/ 95765937 w 58"/>
                <a:gd name="T25" fmla="*/ 151208886 h 97"/>
                <a:gd name="T26" fmla="*/ 88206264 w 58"/>
                <a:gd name="T27" fmla="*/ 163808829 h 97"/>
                <a:gd name="T28" fmla="*/ 75604692 w 58"/>
                <a:gd name="T29" fmla="*/ 171370064 h 97"/>
                <a:gd name="T30" fmla="*/ 65524070 w 58"/>
                <a:gd name="T31" fmla="*/ 186490948 h 97"/>
                <a:gd name="T32" fmla="*/ 50403124 w 58"/>
                <a:gd name="T33" fmla="*/ 196571537 h 97"/>
                <a:gd name="T34" fmla="*/ 35282191 w 58"/>
                <a:gd name="T35" fmla="*/ 216732765 h 97"/>
                <a:gd name="T36" fmla="*/ 146169074 w 58"/>
                <a:gd name="T37" fmla="*/ 216732765 h 97"/>
                <a:gd name="T38" fmla="*/ 146169074 w 58"/>
                <a:gd name="T39" fmla="*/ 244453591 h 97"/>
                <a:gd name="T40" fmla="*/ 0 w 58"/>
                <a:gd name="T41" fmla="*/ 244453591 h 97"/>
                <a:gd name="T42" fmla="*/ 0 w 58"/>
                <a:gd name="T43" fmla="*/ 216732765 h 97"/>
                <a:gd name="T44" fmla="*/ 27722518 w 58"/>
                <a:gd name="T45" fmla="*/ 186490948 h 97"/>
                <a:gd name="T46" fmla="*/ 65524070 w 58"/>
                <a:gd name="T47" fmla="*/ 146168592 h 97"/>
                <a:gd name="T48" fmla="*/ 75604692 w 58"/>
                <a:gd name="T49" fmla="*/ 131047708 h 97"/>
                <a:gd name="T50" fmla="*/ 85685315 w 58"/>
                <a:gd name="T51" fmla="*/ 123486472 h 97"/>
                <a:gd name="T52" fmla="*/ 100806248 w 58"/>
                <a:gd name="T53" fmla="*/ 100805916 h 97"/>
                <a:gd name="T54" fmla="*/ 103327198 w 58"/>
                <a:gd name="T55" fmla="*/ 93244680 h 97"/>
                <a:gd name="T56" fmla="*/ 110886895 w 58"/>
                <a:gd name="T57" fmla="*/ 70564148 h 97"/>
                <a:gd name="T58" fmla="*/ 103327198 w 58"/>
                <a:gd name="T59" fmla="*/ 47882017 h 97"/>
                <a:gd name="T60" fmla="*/ 100806248 w 58"/>
                <a:gd name="T61" fmla="*/ 40322369 h 97"/>
                <a:gd name="T62" fmla="*/ 88206264 w 58"/>
                <a:gd name="T63" fmla="*/ 32761133 h 97"/>
                <a:gd name="T64" fmla="*/ 75604692 w 58"/>
                <a:gd name="T65" fmla="*/ 27720839 h 97"/>
                <a:gd name="T66" fmla="*/ 50403124 w 58"/>
                <a:gd name="T67" fmla="*/ 27720839 h 97"/>
                <a:gd name="T68" fmla="*/ 35282191 w 58"/>
                <a:gd name="T69" fmla="*/ 32761133 h 97"/>
                <a:gd name="T70" fmla="*/ 20161251 w 58"/>
                <a:gd name="T71" fmla="*/ 40322369 h 97"/>
                <a:gd name="T72" fmla="*/ 0 w 58"/>
                <a:gd name="T73" fmla="*/ 47882017 h 97"/>
                <a:gd name="T74" fmla="*/ 0 w 58"/>
                <a:gd name="T75" fmla="*/ 15120890 h 97"/>
                <a:gd name="T76" fmla="*/ 20161251 w 58"/>
                <a:gd name="T77" fmla="*/ 7559651 h 97"/>
                <a:gd name="T78" fmla="*/ 50403124 w 58"/>
                <a:gd name="T79" fmla="*/ 0 h 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7"/>
                <a:gd name="T122" fmla="*/ 58 w 58"/>
                <a:gd name="T123" fmla="*/ 97 h 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6"/>
                  </a:lnTo>
                  <a:lnTo>
                    <a:pt x="56" y="20"/>
                  </a:lnTo>
                  <a:lnTo>
                    <a:pt x="56" y="32"/>
                  </a:lnTo>
                  <a:lnTo>
                    <a:pt x="53" y="39"/>
                  </a:lnTo>
                  <a:lnTo>
                    <a:pt x="52" y="43"/>
                  </a:lnTo>
                  <a:lnTo>
                    <a:pt x="49" y="48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60"/>
                  </a:lnTo>
                  <a:lnTo>
                    <a:pt x="35" y="65"/>
                  </a:lnTo>
                  <a:lnTo>
                    <a:pt x="30" y="68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1" y="74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4" y="28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0" y="19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89" name="Freeform 151"/>
            <p:cNvSpPr>
              <a:spLocks/>
            </p:cNvSpPr>
            <p:nvPr/>
          </p:nvSpPr>
          <p:spPr bwMode="auto">
            <a:xfrm>
              <a:off x="4872038" y="2306638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5846584 w 58"/>
                <a:gd name="T5" fmla="*/ 7559651 h 97"/>
                <a:gd name="T6" fmla="*/ 120967518 w 58"/>
                <a:gd name="T7" fmla="*/ 15120890 h 97"/>
                <a:gd name="T8" fmla="*/ 133569089 w 58"/>
                <a:gd name="T9" fmla="*/ 32761133 h 97"/>
                <a:gd name="T10" fmla="*/ 141128762 w 58"/>
                <a:gd name="T11" fmla="*/ 47882017 h 97"/>
                <a:gd name="T12" fmla="*/ 146169074 w 58"/>
                <a:gd name="T13" fmla="*/ 65523854 h 97"/>
                <a:gd name="T14" fmla="*/ 138609401 w 58"/>
                <a:gd name="T15" fmla="*/ 98284975 h 97"/>
                <a:gd name="T16" fmla="*/ 131048140 w 58"/>
                <a:gd name="T17" fmla="*/ 113405883 h 97"/>
                <a:gd name="T18" fmla="*/ 113407845 w 58"/>
                <a:gd name="T19" fmla="*/ 131047708 h 97"/>
                <a:gd name="T20" fmla="*/ 105846584 w 58"/>
                <a:gd name="T21" fmla="*/ 138607356 h 97"/>
                <a:gd name="T22" fmla="*/ 98286886 w 58"/>
                <a:gd name="T23" fmla="*/ 151208886 h 97"/>
                <a:gd name="T24" fmla="*/ 80645004 w 58"/>
                <a:gd name="T25" fmla="*/ 171370064 h 97"/>
                <a:gd name="T26" fmla="*/ 68045019 w 58"/>
                <a:gd name="T27" fmla="*/ 186490948 h 97"/>
                <a:gd name="T28" fmla="*/ 52924086 w 58"/>
                <a:gd name="T29" fmla="*/ 196571537 h 97"/>
                <a:gd name="T30" fmla="*/ 37801552 w 58"/>
                <a:gd name="T31" fmla="*/ 216732765 h 97"/>
                <a:gd name="T32" fmla="*/ 146169074 w 58"/>
                <a:gd name="T33" fmla="*/ 216732765 h 97"/>
                <a:gd name="T34" fmla="*/ 146169074 w 58"/>
                <a:gd name="T35" fmla="*/ 244453591 h 97"/>
                <a:gd name="T36" fmla="*/ 0 w 58"/>
                <a:gd name="T37" fmla="*/ 244453591 h 97"/>
                <a:gd name="T38" fmla="*/ 0 w 58"/>
                <a:gd name="T39" fmla="*/ 216732765 h 97"/>
                <a:gd name="T40" fmla="*/ 30241879 w 58"/>
                <a:gd name="T41" fmla="*/ 186490948 h 97"/>
                <a:gd name="T42" fmla="*/ 52924086 w 58"/>
                <a:gd name="T43" fmla="*/ 158768534 h 97"/>
                <a:gd name="T44" fmla="*/ 65524070 w 58"/>
                <a:gd name="T45" fmla="*/ 146168592 h 97"/>
                <a:gd name="T46" fmla="*/ 75604692 w 58"/>
                <a:gd name="T47" fmla="*/ 131047708 h 97"/>
                <a:gd name="T48" fmla="*/ 95765937 w 58"/>
                <a:gd name="T49" fmla="*/ 113405883 h 97"/>
                <a:gd name="T50" fmla="*/ 103327198 w 58"/>
                <a:gd name="T51" fmla="*/ 100805916 h 97"/>
                <a:gd name="T52" fmla="*/ 105846584 w 58"/>
                <a:gd name="T53" fmla="*/ 93244680 h 97"/>
                <a:gd name="T54" fmla="*/ 110886895 w 58"/>
                <a:gd name="T55" fmla="*/ 80644738 h 97"/>
                <a:gd name="T56" fmla="*/ 110886895 w 58"/>
                <a:gd name="T57" fmla="*/ 57962618 h 97"/>
                <a:gd name="T58" fmla="*/ 105846584 w 58"/>
                <a:gd name="T59" fmla="*/ 47882017 h 97"/>
                <a:gd name="T60" fmla="*/ 90725626 w 58"/>
                <a:gd name="T61" fmla="*/ 32761133 h 97"/>
                <a:gd name="T62" fmla="*/ 80645004 w 58"/>
                <a:gd name="T63" fmla="*/ 27720839 h 97"/>
                <a:gd name="T64" fmla="*/ 52924086 w 58"/>
                <a:gd name="T65" fmla="*/ 27720839 h 97"/>
                <a:gd name="T66" fmla="*/ 37801552 w 58"/>
                <a:gd name="T67" fmla="*/ 32761133 h 97"/>
                <a:gd name="T68" fmla="*/ 17641889 w 58"/>
                <a:gd name="T69" fmla="*/ 40322369 h 97"/>
                <a:gd name="T70" fmla="*/ 2520950 w 58"/>
                <a:gd name="T71" fmla="*/ 47882017 h 97"/>
                <a:gd name="T72" fmla="*/ 2520950 w 58"/>
                <a:gd name="T73" fmla="*/ 15120890 h 97"/>
                <a:gd name="T74" fmla="*/ 17641889 w 58"/>
                <a:gd name="T75" fmla="*/ 7559651 h 97"/>
                <a:gd name="T76" fmla="*/ 50403124 w 58"/>
                <a:gd name="T77" fmla="*/ 0 h 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"/>
                <a:gd name="T118" fmla="*/ 0 h 97"/>
                <a:gd name="T119" fmla="*/ 58 w 58"/>
                <a:gd name="T120" fmla="*/ 97 h 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2" y="3"/>
                  </a:lnTo>
                  <a:lnTo>
                    <a:pt x="48" y="6"/>
                  </a:lnTo>
                  <a:lnTo>
                    <a:pt x="53" y="13"/>
                  </a:lnTo>
                  <a:lnTo>
                    <a:pt x="56" y="19"/>
                  </a:lnTo>
                  <a:lnTo>
                    <a:pt x="58" y="26"/>
                  </a:lnTo>
                  <a:lnTo>
                    <a:pt x="55" y="39"/>
                  </a:lnTo>
                  <a:lnTo>
                    <a:pt x="52" y="45"/>
                  </a:lnTo>
                  <a:lnTo>
                    <a:pt x="45" y="52"/>
                  </a:lnTo>
                  <a:lnTo>
                    <a:pt x="42" y="55"/>
                  </a:lnTo>
                  <a:lnTo>
                    <a:pt x="39" y="60"/>
                  </a:lnTo>
                  <a:lnTo>
                    <a:pt x="32" y="68"/>
                  </a:lnTo>
                  <a:lnTo>
                    <a:pt x="27" y="74"/>
                  </a:lnTo>
                  <a:lnTo>
                    <a:pt x="21" y="78"/>
                  </a:lnTo>
                  <a:lnTo>
                    <a:pt x="15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2" y="74"/>
                  </a:lnTo>
                  <a:lnTo>
                    <a:pt x="21" y="63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8" y="45"/>
                  </a:lnTo>
                  <a:lnTo>
                    <a:pt x="41" y="40"/>
                  </a:lnTo>
                  <a:lnTo>
                    <a:pt x="42" y="37"/>
                  </a:lnTo>
                  <a:lnTo>
                    <a:pt x="44" y="32"/>
                  </a:lnTo>
                  <a:lnTo>
                    <a:pt x="44" y="23"/>
                  </a:lnTo>
                  <a:lnTo>
                    <a:pt x="42" y="19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1" y="11"/>
                  </a:lnTo>
                  <a:lnTo>
                    <a:pt x="15" y="13"/>
                  </a:lnTo>
                  <a:lnTo>
                    <a:pt x="7" y="16"/>
                  </a:lnTo>
                  <a:lnTo>
                    <a:pt x="1" y="19"/>
                  </a:lnTo>
                  <a:lnTo>
                    <a:pt x="1" y="6"/>
                  </a:lnTo>
                  <a:lnTo>
                    <a:pt x="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90" name="Freeform 152"/>
            <p:cNvSpPr>
              <a:spLocks noEditPoints="1"/>
            </p:cNvSpPr>
            <p:nvPr/>
          </p:nvSpPr>
          <p:spPr bwMode="auto">
            <a:xfrm>
              <a:off x="5030788" y="2352675"/>
              <a:ext cx="25400" cy="107950"/>
            </a:xfrm>
            <a:custGeom>
              <a:avLst/>
              <a:gdLst>
                <a:gd name="T0" fmla="*/ 0 w 16"/>
                <a:gd name="T1" fmla="*/ 120967495 h 68"/>
                <a:gd name="T2" fmla="*/ 40322493 w 16"/>
                <a:gd name="T3" fmla="*/ 120967495 h 68"/>
                <a:gd name="T4" fmla="*/ 40322493 w 16"/>
                <a:gd name="T5" fmla="*/ 171370598 h 68"/>
                <a:gd name="T6" fmla="*/ 0 w 16"/>
                <a:gd name="T7" fmla="*/ 171370598 h 68"/>
                <a:gd name="T8" fmla="*/ 0 w 16"/>
                <a:gd name="T9" fmla="*/ 120967495 h 68"/>
                <a:gd name="T10" fmla="*/ 0 w 16"/>
                <a:gd name="T11" fmla="*/ 0 h 68"/>
                <a:gd name="T12" fmla="*/ 40322493 w 16"/>
                <a:gd name="T13" fmla="*/ 0 h 68"/>
                <a:gd name="T14" fmla="*/ 40322493 w 16"/>
                <a:gd name="T15" fmla="*/ 47882166 h 68"/>
                <a:gd name="T16" fmla="*/ 0 w 16"/>
                <a:gd name="T17" fmla="*/ 47882166 h 68"/>
                <a:gd name="T18" fmla="*/ 0 w 16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8"/>
                <a:gd name="T32" fmla="*/ 16 w 16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8">
                  <a:moveTo>
                    <a:pt x="0" y="48"/>
                  </a:moveTo>
                  <a:lnTo>
                    <a:pt x="16" y="48"/>
                  </a:lnTo>
                  <a:lnTo>
                    <a:pt x="16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91" name="Freeform 153"/>
            <p:cNvSpPr>
              <a:spLocks/>
            </p:cNvSpPr>
            <p:nvPr/>
          </p:nvSpPr>
          <p:spPr bwMode="auto">
            <a:xfrm>
              <a:off x="5121275" y="2306638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5846584 w 58"/>
                <a:gd name="T5" fmla="*/ 7559651 h 97"/>
                <a:gd name="T6" fmla="*/ 123488467 w 58"/>
                <a:gd name="T7" fmla="*/ 15120890 h 97"/>
                <a:gd name="T8" fmla="*/ 133569089 w 58"/>
                <a:gd name="T9" fmla="*/ 32761133 h 97"/>
                <a:gd name="T10" fmla="*/ 141128762 w 58"/>
                <a:gd name="T11" fmla="*/ 47882017 h 97"/>
                <a:gd name="T12" fmla="*/ 146169074 w 58"/>
                <a:gd name="T13" fmla="*/ 65523854 h 97"/>
                <a:gd name="T14" fmla="*/ 138609401 w 58"/>
                <a:gd name="T15" fmla="*/ 98284975 h 97"/>
                <a:gd name="T16" fmla="*/ 131048140 w 58"/>
                <a:gd name="T17" fmla="*/ 113405883 h 97"/>
                <a:gd name="T18" fmla="*/ 113407845 w 58"/>
                <a:gd name="T19" fmla="*/ 131047708 h 97"/>
                <a:gd name="T20" fmla="*/ 105846584 w 58"/>
                <a:gd name="T21" fmla="*/ 138607356 h 97"/>
                <a:gd name="T22" fmla="*/ 98286886 w 58"/>
                <a:gd name="T23" fmla="*/ 151208886 h 97"/>
                <a:gd name="T24" fmla="*/ 80645004 w 58"/>
                <a:gd name="T25" fmla="*/ 171370064 h 97"/>
                <a:gd name="T26" fmla="*/ 68045019 w 58"/>
                <a:gd name="T27" fmla="*/ 186490948 h 97"/>
                <a:gd name="T28" fmla="*/ 52924086 w 58"/>
                <a:gd name="T29" fmla="*/ 196571537 h 97"/>
                <a:gd name="T30" fmla="*/ 37801552 w 58"/>
                <a:gd name="T31" fmla="*/ 216732765 h 97"/>
                <a:gd name="T32" fmla="*/ 146169074 w 58"/>
                <a:gd name="T33" fmla="*/ 216732765 h 97"/>
                <a:gd name="T34" fmla="*/ 146169074 w 58"/>
                <a:gd name="T35" fmla="*/ 244453591 h 97"/>
                <a:gd name="T36" fmla="*/ 0 w 58"/>
                <a:gd name="T37" fmla="*/ 244453591 h 97"/>
                <a:gd name="T38" fmla="*/ 0 w 58"/>
                <a:gd name="T39" fmla="*/ 216732765 h 97"/>
                <a:gd name="T40" fmla="*/ 30241879 w 58"/>
                <a:gd name="T41" fmla="*/ 186490948 h 97"/>
                <a:gd name="T42" fmla="*/ 52924086 w 58"/>
                <a:gd name="T43" fmla="*/ 158768534 h 97"/>
                <a:gd name="T44" fmla="*/ 65524070 w 58"/>
                <a:gd name="T45" fmla="*/ 146168592 h 97"/>
                <a:gd name="T46" fmla="*/ 75604692 w 58"/>
                <a:gd name="T47" fmla="*/ 131047708 h 97"/>
                <a:gd name="T48" fmla="*/ 95765937 w 58"/>
                <a:gd name="T49" fmla="*/ 113405883 h 97"/>
                <a:gd name="T50" fmla="*/ 103327198 w 58"/>
                <a:gd name="T51" fmla="*/ 100805916 h 97"/>
                <a:gd name="T52" fmla="*/ 105846584 w 58"/>
                <a:gd name="T53" fmla="*/ 93244680 h 97"/>
                <a:gd name="T54" fmla="*/ 110886895 w 58"/>
                <a:gd name="T55" fmla="*/ 80644738 h 97"/>
                <a:gd name="T56" fmla="*/ 110886895 w 58"/>
                <a:gd name="T57" fmla="*/ 57962618 h 97"/>
                <a:gd name="T58" fmla="*/ 105846584 w 58"/>
                <a:gd name="T59" fmla="*/ 47882017 h 97"/>
                <a:gd name="T60" fmla="*/ 90725626 w 58"/>
                <a:gd name="T61" fmla="*/ 32761133 h 97"/>
                <a:gd name="T62" fmla="*/ 80645004 w 58"/>
                <a:gd name="T63" fmla="*/ 27720839 h 97"/>
                <a:gd name="T64" fmla="*/ 52924086 w 58"/>
                <a:gd name="T65" fmla="*/ 27720839 h 97"/>
                <a:gd name="T66" fmla="*/ 37801552 w 58"/>
                <a:gd name="T67" fmla="*/ 32761133 h 97"/>
                <a:gd name="T68" fmla="*/ 17641889 w 58"/>
                <a:gd name="T69" fmla="*/ 40322369 h 97"/>
                <a:gd name="T70" fmla="*/ 2520950 w 58"/>
                <a:gd name="T71" fmla="*/ 47882017 h 97"/>
                <a:gd name="T72" fmla="*/ 2520950 w 58"/>
                <a:gd name="T73" fmla="*/ 15120890 h 97"/>
                <a:gd name="T74" fmla="*/ 17641889 w 58"/>
                <a:gd name="T75" fmla="*/ 7559651 h 97"/>
                <a:gd name="T76" fmla="*/ 50403124 w 58"/>
                <a:gd name="T77" fmla="*/ 0 h 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"/>
                <a:gd name="T118" fmla="*/ 0 h 97"/>
                <a:gd name="T119" fmla="*/ 58 w 58"/>
                <a:gd name="T120" fmla="*/ 97 h 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2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6" y="19"/>
                  </a:lnTo>
                  <a:lnTo>
                    <a:pt x="58" y="26"/>
                  </a:lnTo>
                  <a:lnTo>
                    <a:pt x="55" y="39"/>
                  </a:lnTo>
                  <a:lnTo>
                    <a:pt x="52" y="45"/>
                  </a:lnTo>
                  <a:lnTo>
                    <a:pt x="45" y="52"/>
                  </a:lnTo>
                  <a:lnTo>
                    <a:pt x="42" y="55"/>
                  </a:lnTo>
                  <a:lnTo>
                    <a:pt x="39" y="60"/>
                  </a:lnTo>
                  <a:lnTo>
                    <a:pt x="32" y="68"/>
                  </a:lnTo>
                  <a:lnTo>
                    <a:pt x="27" y="74"/>
                  </a:lnTo>
                  <a:lnTo>
                    <a:pt x="21" y="78"/>
                  </a:lnTo>
                  <a:lnTo>
                    <a:pt x="15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2" y="74"/>
                  </a:lnTo>
                  <a:lnTo>
                    <a:pt x="21" y="63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8" y="45"/>
                  </a:lnTo>
                  <a:lnTo>
                    <a:pt x="41" y="40"/>
                  </a:lnTo>
                  <a:lnTo>
                    <a:pt x="42" y="37"/>
                  </a:lnTo>
                  <a:lnTo>
                    <a:pt x="44" y="32"/>
                  </a:lnTo>
                  <a:lnTo>
                    <a:pt x="44" y="23"/>
                  </a:lnTo>
                  <a:lnTo>
                    <a:pt x="42" y="19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1" y="11"/>
                  </a:lnTo>
                  <a:lnTo>
                    <a:pt x="15" y="13"/>
                  </a:lnTo>
                  <a:lnTo>
                    <a:pt x="7" y="16"/>
                  </a:lnTo>
                  <a:lnTo>
                    <a:pt x="1" y="19"/>
                  </a:lnTo>
                  <a:lnTo>
                    <a:pt x="1" y="6"/>
                  </a:lnTo>
                  <a:lnTo>
                    <a:pt x="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92" name="Freeform 154"/>
            <p:cNvSpPr>
              <a:spLocks/>
            </p:cNvSpPr>
            <p:nvPr/>
          </p:nvSpPr>
          <p:spPr bwMode="auto">
            <a:xfrm>
              <a:off x="5246688" y="2306638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8367534 w 58"/>
                <a:gd name="T5" fmla="*/ 7559651 h 97"/>
                <a:gd name="T6" fmla="*/ 123488467 w 58"/>
                <a:gd name="T7" fmla="*/ 15120890 h 97"/>
                <a:gd name="T8" fmla="*/ 138609401 w 58"/>
                <a:gd name="T9" fmla="*/ 40322369 h 97"/>
                <a:gd name="T10" fmla="*/ 141128762 w 58"/>
                <a:gd name="T11" fmla="*/ 50402958 h 97"/>
                <a:gd name="T12" fmla="*/ 141128762 w 58"/>
                <a:gd name="T13" fmla="*/ 80644738 h 97"/>
                <a:gd name="T14" fmla="*/ 133569089 w 58"/>
                <a:gd name="T15" fmla="*/ 98284975 h 97"/>
                <a:gd name="T16" fmla="*/ 131048140 w 58"/>
                <a:gd name="T17" fmla="*/ 108365589 h 97"/>
                <a:gd name="T18" fmla="*/ 123488467 w 58"/>
                <a:gd name="T19" fmla="*/ 120967119 h 97"/>
                <a:gd name="T20" fmla="*/ 110886895 w 58"/>
                <a:gd name="T21" fmla="*/ 131047708 h 97"/>
                <a:gd name="T22" fmla="*/ 108367534 w 58"/>
                <a:gd name="T23" fmla="*/ 138607356 h 97"/>
                <a:gd name="T24" fmla="*/ 95765937 w 58"/>
                <a:gd name="T25" fmla="*/ 151208886 h 97"/>
                <a:gd name="T26" fmla="*/ 88206264 w 58"/>
                <a:gd name="T27" fmla="*/ 163808829 h 97"/>
                <a:gd name="T28" fmla="*/ 75604692 w 58"/>
                <a:gd name="T29" fmla="*/ 171370064 h 97"/>
                <a:gd name="T30" fmla="*/ 65524070 w 58"/>
                <a:gd name="T31" fmla="*/ 186490948 h 97"/>
                <a:gd name="T32" fmla="*/ 50403124 w 58"/>
                <a:gd name="T33" fmla="*/ 196571537 h 97"/>
                <a:gd name="T34" fmla="*/ 35282191 w 58"/>
                <a:gd name="T35" fmla="*/ 216732765 h 97"/>
                <a:gd name="T36" fmla="*/ 146169074 w 58"/>
                <a:gd name="T37" fmla="*/ 216732765 h 97"/>
                <a:gd name="T38" fmla="*/ 146169074 w 58"/>
                <a:gd name="T39" fmla="*/ 244453591 h 97"/>
                <a:gd name="T40" fmla="*/ 0 w 58"/>
                <a:gd name="T41" fmla="*/ 244453591 h 97"/>
                <a:gd name="T42" fmla="*/ 0 w 58"/>
                <a:gd name="T43" fmla="*/ 216732765 h 97"/>
                <a:gd name="T44" fmla="*/ 27722518 w 58"/>
                <a:gd name="T45" fmla="*/ 186490948 h 97"/>
                <a:gd name="T46" fmla="*/ 65524070 w 58"/>
                <a:gd name="T47" fmla="*/ 146168592 h 97"/>
                <a:gd name="T48" fmla="*/ 75604692 w 58"/>
                <a:gd name="T49" fmla="*/ 131047708 h 97"/>
                <a:gd name="T50" fmla="*/ 85685315 w 58"/>
                <a:gd name="T51" fmla="*/ 123486472 h 97"/>
                <a:gd name="T52" fmla="*/ 100806248 w 58"/>
                <a:gd name="T53" fmla="*/ 100805916 h 97"/>
                <a:gd name="T54" fmla="*/ 103327198 w 58"/>
                <a:gd name="T55" fmla="*/ 93244680 h 97"/>
                <a:gd name="T56" fmla="*/ 110886895 w 58"/>
                <a:gd name="T57" fmla="*/ 70564148 h 97"/>
                <a:gd name="T58" fmla="*/ 103327198 w 58"/>
                <a:gd name="T59" fmla="*/ 47882017 h 97"/>
                <a:gd name="T60" fmla="*/ 100806248 w 58"/>
                <a:gd name="T61" fmla="*/ 40322369 h 97"/>
                <a:gd name="T62" fmla="*/ 88206264 w 58"/>
                <a:gd name="T63" fmla="*/ 32761133 h 97"/>
                <a:gd name="T64" fmla="*/ 75604692 w 58"/>
                <a:gd name="T65" fmla="*/ 27720839 h 97"/>
                <a:gd name="T66" fmla="*/ 50403124 w 58"/>
                <a:gd name="T67" fmla="*/ 27720839 h 97"/>
                <a:gd name="T68" fmla="*/ 35282191 w 58"/>
                <a:gd name="T69" fmla="*/ 32761133 h 97"/>
                <a:gd name="T70" fmla="*/ 20161251 w 58"/>
                <a:gd name="T71" fmla="*/ 40322369 h 97"/>
                <a:gd name="T72" fmla="*/ 0 w 58"/>
                <a:gd name="T73" fmla="*/ 47882017 h 97"/>
                <a:gd name="T74" fmla="*/ 0 w 58"/>
                <a:gd name="T75" fmla="*/ 15120890 h 97"/>
                <a:gd name="T76" fmla="*/ 20161251 w 58"/>
                <a:gd name="T77" fmla="*/ 7559651 h 97"/>
                <a:gd name="T78" fmla="*/ 50403124 w 58"/>
                <a:gd name="T79" fmla="*/ 0 h 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7"/>
                <a:gd name="T122" fmla="*/ 58 w 58"/>
                <a:gd name="T123" fmla="*/ 97 h 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6"/>
                  </a:lnTo>
                  <a:lnTo>
                    <a:pt x="56" y="20"/>
                  </a:lnTo>
                  <a:lnTo>
                    <a:pt x="56" y="32"/>
                  </a:lnTo>
                  <a:lnTo>
                    <a:pt x="53" y="39"/>
                  </a:lnTo>
                  <a:lnTo>
                    <a:pt x="52" y="43"/>
                  </a:lnTo>
                  <a:lnTo>
                    <a:pt x="49" y="48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60"/>
                  </a:lnTo>
                  <a:lnTo>
                    <a:pt x="35" y="65"/>
                  </a:lnTo>
                  <a:lnTo>
                    <a:pt x="30" y="68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1" y="74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4" y="28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0" y="19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93" name="Freeform 155"/>
            <p:cNvSpPr>
              <a:spLocks noEditPoints="1"/>
            </p:cNvSpPr>
            <p:nvPr/>
          </p:nvSpPr>
          <p:spPr bwMode="auto">
            <a:xfrm>
              <a:off x="5403850" y="2352675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94" name="Freeform 156"/>
            <p:cNvSpPr>
              <a:spLocks noEditPoints="1"/>
            </p:cNvSpPr>
            <p:nvPr/>
          </p:nvSpPr>
          <p:spPr bwMode="auto">
            <a:xfrm>
              <a:off x="5495925" y="2306638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3247058 w 61"/>
                <a:gd name="T11" fmla="*/ 138607806 h 98"/>
                <a:gd name="T12" fmla="*/ 85685758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8126046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8126046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0806770 w 61"/>
                <a:gd name="T63" fmla="*/ 35282189 h 98"/>
                <a:gd name="T64" fmla="*/ 88206721 w 61"/>
                <a:gd name="T65" fmla="*/ 27722516 h 98"/>
                <a:gd name="T66" fmla="*/ 78126046 w 61"/>
                <a:gd name="T67" fmla="*/ 25201561 h 98"/>
                <a:gd name="T68" fmla="*/ 57964697 w 61"/>
                <a:gd name="T69" fmla="*/ 0 h 98"/>
                <a:gd name="T70" fmla="*/ 93247058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2761240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20161355 w 61"/>
                <a:gd name="T99" fmla="*/ 216733469 h 98"/>
                <a:gd name="T100" fmla="*/ 5040339 w 61"/>
                <a:gd name="T101" fmla="*/ 178931881 h 98"/>
                <a:gd name="T102" fmla="*/ 0 w 61"/>
                <a:gd name="T103" fmla="*/ 123488461 h 98"/>
                <a:gd name="T104" fmla="*/ 5040339 w 61"/>
                <a:gd name="T105" fmla="*/ 70564378 h 98"/>
                <a:gd name="T106" fmla="*/ 20161355 w 61"/>
                <a:gd name="T107" fmla="*/ 32761240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1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1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1" y="10"/>
                  </a:lnTo>
                  <a:close/>
                  <a:moveTo>
                    <a:pt x="23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8" y="86"/>
                  </a:lnTo>
                  <a:lnTo>
                    <a:pt x="2" y="71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95" name="Freeform 157"/>
            <p:cNvSpPr>
              <a:spLocks noEditPoints="1"/>
            </p:cNvSpPr>
            <p:nvPr/>
          </p:nvSpPr>
          <p:spPr bwMode="auto">
            <a:xfrm>
              <a:off x="5619750" y="2306638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8287395 w 61"/>
                <a:gd name="T7" fmla="*/ 123488461 h 98"/>
                <a:gd name="T8" fmla="*/ 90726096 w 61"/>
                <a:gd name="T9" fmla="*/ 138607806 h 98"/>
                <a:gd name="T10" fmla="*/ 83166383 w 61"/>
                <a:gd name="T11" fmla="*/ 143648117 h 98"/>
                <a:gd name="T12" fmla="*/ 68045372 w 61"/>
                <a:gd name="T13" fmla="*/ 143648117 h 98"/>
                <a:gd name="T14" fmla="*/ 60484072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0484072 w 61"/>
                <a:gd name="T21" fmla="*/ 108367528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2924360 w 61"/>
                <a:gd name="T41" fmla="*/ 211693158 h 98"/>
                <a:gd name="T42" fmla="*/ 65524409 w 61"/>
                <a:gd name="T43" fmla="*/ 219254418 h 98"/>
                <a:gd name="T44" fmla="*/ 75605084 w 61"/>
                <a:gd name="T45" fmla="*/ 224294729 h 98"/>
                <a:gd name="T46" fmla="*/ 88206721 w 61"/>
                <a:gd name="T47" fmla="*/ 219254418 h 98"/>
                <a:gd name="T48" fmla="*/ 95766433 w 61"/>
                <a:gd name="T49" fmla="*/ 216733469 h 98"/>
                <a:gd name="T50" fmla="*/ 103327732 w 61"/>
                <a:gd name="T51" fmla="*/ 209173797 h 98"/>
                <a:gd name="T52" fmla="*/ 110887469 w 61"/>
                <a:gd name="T53" fmla="*/ 196572176 h 98"/>
                <a:gd name="T54" fmla="*/ 118448769 w 61"/>
                <a:gd name="T55" fmla="*/ 166330310 h 98"/>
                <a:gd name="T56" fmla="*/ 123489106 w 61"/>
                <a:gd name="T57" fmla="*/ 123488461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3327732 w 61"/>
                <a:gd name="T63" fmla="*/ 40322500 h 98"/>
                <a:gd name="T64" fmla="*/ 95766433 w 61"/>
                <a:gd name="T65" fmla="*/ 32761240 h 98"/>
                <a:gd name="T66" fmla="*/ 88206721 w 61"/>
                <a:gd name="T67" fmla="*/ 27722516 h 98"/>
                <a:gd name="T68" fmla="*/ 75605084 w 61"/>
                <a:gd name="T69" fmla="*/ 25201561 h 98"/>
                <a:gd name="T70" fmla="*/ 57964697 w 61"/>
                <a:gd name="T71" fmla="*/ 0 h 98"/>
                <a:gd name="T72" fmla="*/ 95766433 w 61"/>
                <a:gd name="T73" fmla="*/ 0 h 98"/>
                <a:gd name="T74" fmla="*/ 110887469 w 61"/>
                <a:gd name="T75" fmla="*/ 7561263 h 98"/>
                <a:gd name="T76" fmla="*/ 123489106 w 61"/>
                <a:gd name="T77" fmla="*/ 15120939 h 98"/>
                <a:gd name="T78" fmla="*/ 133569781 w 61"/>
                <a:gd name="T79" fmla="*/ 32761240 h 98"/>
                <a:gd name="T80" fmla="*/ 148690793 w 61"/>
                <a:gd name="T81" fmla="*/ 70564378 h 98"/>
                <a:gd name="T82" fmla="*/ 153731130 w 61"/>
                <a:gd name="T83" fmla="*/ 123488461 h 98"/>
                <a:gd name="T84" fmla="*/ 148690793 w 61"/>
                <a:gd name="T85" fmla="*/ 178931881 h 98"/>
                <a:gd name="T86" fmla="*/ 133569781 w 61"/>
                <a:gd name="T87" fmla="*/ 216733469 h 98"/>
                <a:gd name="T88" fmla="*/ 123489106 w 61"/>
                <a:gd name="T89" fmla="*/ 231854402 h 98"/>
                <a:gd name="T90" fmla="*/ 110887469 w 61"/>
                <a:gd name="T91" fmla="*/ 239415662 h 98"/>
                <a:gd name="T92" fmla="*/ 95766433 w 61"/>
                <a:gd name="T93" fmla="*/ 246975335 h 98"/>
                <a:gd name="T94" fmla="*/ 60484072 w 61"/>
                <a:gd name="T95" fmla="*/ 246975335 h 98"/>
                <a:gd name="T96" fmla="*/ 42843673 w 61"/>
                <a:gd name="T97" fmla="*/ 239415662 h 98"/>
                <a:gd name="T98" fmla="*/ 30242036 w 61"/>
                <a:gd name="T99" fmla="*/ 231854402 h 98"/>
                <a:gd name="T100" fmla="*/ 17641980 w 61"/>
                <a:gd name="T101" fmla="*/ 216733469 h 98"/>
                <a:gd name="T102" fmla="*/ 2520963 w 61"/>
                <a:gd name="T103" fmla="*/ 178931881 h 98"/>
                <a:gd name="T104" fmla="*/ 0 w 61"/>
                <a:gd name="T105" fmla="*/ 123488461 h 98"/>
                <a:gd name="T106" fmla="*/ 2520963 w 61"/>
                <a:gd name="T107" fmla="*/ 70564378 h 98"/>
                <a:gd name="T108" fmla="*/ 17641980 w 61"/>
                <a:gd name="T109" fmla="*/ 32761240 h 98"/>
                <a:gd name="T110" fmla="*/ 30242036 w 61"/>
                <a:gd name="T111" fmla="*/ 15120939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9" y="49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3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9" y="49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1" y="16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4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96" name="Freeform 158"/>
            <p:cNvSpPr>
              <a:spLocks noEditPoints="1"/>
            </p:cNvSpPr>
            <p:nvPr/>
          </p:nvSpPr>
          <p:spPr bwMode="auto">
            <a:xfrm>
              <a:off x="5778500" y="2352675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97" name="Freeform 159"/>
            <p:cNvSpPr>
              <a:spLocks noEditPoints="1"/>
            </p:cNvSpPr>
            <p:nvPr/>
          </p:nvSpPr>
          <p:spPr bwMode="auto">
            <a:xfrm>
              <a:off x="5868988" y="2306638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8287395 w 61"/>
                <a:gd name="T7" fmla="*/ 123488461 h 98"/>
                <a:gd name="T8" fmla="*/ 90726096 w 61"/>
                <a:gd name="T9" fmla="*/ 138607806 h 98"/>
                <a:gd name="T10" fmla="*/ 83166383 w 61"/>
                <a:gd name="T11" fmla="*/ 143648117 h 98"/>
                <a:gd name="T12" fmla="*/ 68045372 w 61"/>
                <a:gd name="T13" fmla="*/ 143648117 h 98"/>
                <a:gd name="T14" fmla="*/ 60484072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0484072 w 61"/>
                <a:gd name="T21" fmla="*/ 108367528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2924360 w 61"/>
                <a:gd name="T41" fmla="*/ 211693158 h 98"/>
                <a:gd name="T42" fmla="*/ 65524409 w 61"/>
                <a:gd name="T43" fmla="*/ 219254418 h 98"/>
                <a:gd name="T44" fmla="*/ 75605084 w 61"/>
                <a:gd name="T45" fmla="*/ 224294729 h 98"/>
                <a:gd name="T46" fmla="*/ 88206721 w 61"/>
                <a:gd name="T47" fmla="*/ 219254418 h 98"/>
                <a:gd name="T48" fmla="*/ 95766433 w 61"/>
                <a:gd name="T49" fmla="*/ 216733469 h 98"/>
                <a:gd name="T50" fmla="*/ 103327732 w 61"/>
                <a:gd name="T51" fmla="*/ 209173797 h 98"/>
                <a:gd name="T52" fmla="*/ 110887469 w 61"/>
                <a:gd name="T53" fmla="*/ 196572176 h 98"/>
                <a:gd name="T54" fmla="*/ 118448769 w 61"/>
                <a:gd name="T55" fmla="*/ 166330310 h 98"/>
                <a:gd name="T56" fmla="*/ 123489106 w 61"/>
                <a:gd name="T57" fmla="*/ 123488461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3327732 w 61"/>
                <a:gd name="T63" fmla="*/ 40322500 h 98"/>
                <a:gd name="T64" fmla="*/ 95766433 w 61"/>
                <a:gd name="T65" fmla="*/ 32761240 h 98"/>
                <a:gd name="T66" fmla="*/ 88206721 w 61"/>
                <a:gd name="T67" fmla="*/ 27722516 h 98"/>
                <a:gd name="T68" fmla="*/ 75605084 w 61"/>
                <a:gd name="T69" fmla="*/ 25201561 h 98"/>
                <a:gd name="T70" fmla="*/ 57964697 w 61"/>
                <a:gd name="T71" fmla="*/ 0 h 98"/>
                <a:gd name="T72" fmla="*/ 95766433 w 61"/>
                <a:gd name="T73" fmla="*/ 0 h 98"/>
                <a:gd name="T74" fmla="*/ 110887469 w 61"/>
                <a:gd name="T75" fmla="*/ 7561263 h 98"/>
                <a:gd name="T76" fmla="*/ 123489106 w 61"/>
                <a:gd name="T77" fmla="*/ 15120939 h 98"/>
                <a:gd name="T78" fmla="*/ 133569781 w 61"/>
                <a:gd name="T79" fmla="*/ 32761240 h 98"/>
                <a:gd name="T80" fmla="*/ 148690793 w 61"/>
                <a:gd name="T81" fmla="*/ 70564378 h 98"/>
                <a:gd name="T82" fmla="*/ 153731130 w 61"/>
                <a:gd name="T83" fmla="*/ 123488461 h 98"/>
                <a:gd name="T84" fmla="*/ 148690793 w 61"/>
                <a:gd name="T85" fmla="*/ 178931881 h 98"/>
                <a:gd name="T86" fmla="*/ 133569781 w 61"/>
                <a:gd name="T87" fmla="*/ 216733469 h 98"/>
                <a:gd name="T88" fmla="*/ 123489106 w 61"/>
                <a:gd name="T89" fmla="*/ 231854402 h 98"/>
                <a:gd name="T90" fmla="*/ 110887469 w 61"/>
                <a:gd name="T91" fmla="*/ 239415662 h 98"/>
                <a:gd name="T92" fmla="*/ 95766433 w 61"/>
                <a:gd name="T93" fmla="*/ 246975335 h 98"/>
                <a:gd name="T94" fmla="*/ 60484072 w 61"/>
                <a:gd name="T95" fmla="*/ 246975335 h 98"/>
                <a:gd name="T96" fmla="*/ 42843673 w 61"/>
                <a:gd name="T97" fmla="*/ 239415662 h 98"/>
                <a:gd name="T98" fmla="*/ 30242036 w 61"/>
                <a:gd name="T99" fmla="*/ 231854402 h 98"/>
                <a:gd name="T100" fmla="*/ 17641980 w 61"/>
                <a:gd name="T101" fmla="*/ 216733469 h 98"/>
                <a:gd name="T102" fmla="*/ 2520963 w 61"/>
                <a:gd name="T103" fmla="*/ 178931881 h 98"/>
                <a:gd name="T104" fmla="*/ 0 w 61"/>
                <a:gd name="T105" fmla="*/ 123488461 h 98"/>
                <a:gd name="T106" fmla="*/ 2520963 w 61"/>
                <a:gd name="T107" fmla="*/ 70564378 h 98"/>
                <a:gd name="T108" fmla="*/ 17641980 w 61"/>
                <a:gd name="T109" fmla="*/ 32761240 h 98"/>
                <a:gd name="T110" fmla="*/ 30242036 w 61"/>
                <a:gd name="T111" fmla="*/ 15120939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9" y="49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3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9" y="49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1" y="16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4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98" name="Freeform 160"/>
            <p:cNvSpPr>
              <a:spLocks noEditPoints="1"/>
            </p:cNvSpPr>
            <p:nvPr/>
          </p:nvSpPr>
          <p:spPr bwMode="auto">
            <a:xfrm>
              <a:off x="5994400" y="2306638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3247058 w 61"/>
                <a:gd name="T11" fmla="*/ 138607806 h 98"/>
                <a:gd name="T12" fmla="*/ 85685758 w 61"/>
                <a:gd name="T13" fmla="*/ 143648117 h 98"/>
                <a:gd name="T14" fmla="*/ 70564746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70564746 w 61"/>
                <a:gd name="T23" fmla="*/ 100806243 h 98"/>
                <a:gd name="T24" fmla="*/ 78126046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8126046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0806770 w 61"/>
                <a:gd name="T63" fmla="*/ 35282189 h 98"/>
                <a:gd name="T64" fmla="*/ 88206721 w 61"/>
                <a:gd name="T65" fmla="*/ 27722516 h 98"/>
                <a:gd name="T66" fmla="*/ 78126046 w 61"/>
                <a:gd name="T67" fmla="*/ 25201561 h 98"/>
                <a:gd name="T68" fmla="*/ 57964697 w 61"/>
                <a:gd name="T69" fmla="*/ 0 h 98"/>
                <a:gd name="T70" fmla="*/ 93247058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2761240 h 98"/>
                <a:gd name="T78" fmla="*/ 151210168 w 61"/>
                <a:gd name="T79" fmla="*/ 70564378 h 98"/>
                <a:gd name="T80" fmla="*/ 153731130 w 61"/>
                <a:gd name="T81" fmla="*/ 123488461 h 98"/>
                <a:gd name="T82" fmla="*/ 151210168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20161355 w 61"/>
                <a:gd name="T99" fmla="*/ 216733469 h 98"/>
                <a:gd name="T100" fmla="*/ 5040339 w 61"/>
                <a:gd name="T101" fmla="*/ 178931881 h 98"/>
                <a:gd name="T102" fmla="*/ 0 w 61"/>
                <a:gd name="T103" fmla="*/ 123488461 h 98"/>
                <a:gd name="T104" fmla="*/ 5040339 w 61"/>
                <a:gd name="T105" fmla="*/ 70564378 h 98"/>
                <a:gd name="T106" fmla="*/ 20161355 w 61"/>
                <a:gd name="T107" fmla="*/ 32761240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8" y="40"/>
                  </a:lnTo>
                  <a:close/>
                  <a:moveTo>
                    <a:pt x="31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1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1" y="10"/>
                  </a:lnTo>
                  <a:close/>
                  <a:moveTo>
                    <a:pt x="23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60" y="28"/>
                  </a:lnTo>
                  <a:lnTo>
                    <a:pt x="61" y="49"/>
                  </a:lnTo>
                  <a:lnTo>
                    <a:pt x="60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8" y="86"/>
                  </a:lnTo>
                  <a:lnTo>
                    <a:pt x="2" y="71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399" name="Freeform 161"/>
            <p:cNvSpPr>
              <a:spLocks noEditPoints="1"/>
            </p:cNvSpPr>
            <p:nvPr/>
          </p:nvSpPr>
          <p:spPr bwMode="auto">
            <a:xfrm>
              <a:off x="6154738" y="2352675"/>
              <a:ext cx="23813" cy="107950"/>
            </a:xfrm>
            <a:custGeom>
              <a:avLst/>
              <a:gdLst>
                <a:gd name="T0" fmla="*/ 0 w 15"/>
                <a:gd name="T1" fmla="*/ 120967495 h 68"/>
                <a:gd name="T2" fmla="*/ 37803934 w 15"/>
                <a:gd name="T3" fmla="*/ 120967495 h 68"/>
                <a:gd name="T4" fmla="*/ 37803934 w 15"/>
                <a:gd name="T5" fmla="*/ 171370598 h 68"/>
                <a:gd name="T6" fmla="*/ 0 w 15"/>
                <a:gd name="T7" fmla="*/ 171370598 h 68"/>
                <a:gd name="T8" fmla="*/ 0 w 15"/>
                <a:gd name="T9" fmla="*/ 120967495 h 68"/>
                <a:gd name="T10" fmla="*/ 0 w 15"/>
                <a:gd name="T11" fmla="*/ 0 h 68"/>
                <a:gd name="T12" fmla="*/ 37803934 w 15"/>
                <a:gd name="T13" fmla="*/ 0 h 68"/>
                <a:gd name="T14" fmla="*/ 37803934 w 15"/>
                <a:gd name="T15" fmla="*/ 47882166 h 68"/>
                <a:gd name="T16" fmla="*/ 0 w 15"/>
                <a:gd name="T17" fmla="*/ 47882166 h 68"/>
                <a:gd name="T18" fmla="*/ 0 w 15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8"/>
                <a:gd name="T32" fmla="*/ 15 w 15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8">
                  <a:moveTo>
                    <a:pt x="0" y="48"/>
                  </a:moveTo>
                  <a:lnTo>
                    <a:pt x="15" y="48"/>
                  </a:lnTo>
                  <a:lnTo>
                    <a:pt x="15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00" name="Freeform 162"/>
            <p:cNvSpPr>
              <a:spLocks noEditPoints="1"/>
            </p:cNvSpPr>
            <p:nvPr/>
          </p:nvSpPr>
          <p:spPr bwMode="auto">
            <a:xfrm>
              <a:off x="6243638" y="2306638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3247058 w 61"/>
                <a:gd name="T11" fmla="*/ 138607806 h 98"/>
                <a:gd name="T12" fmla="*/ 85685758 w 61"/>
                <a:gd name="T13" fmla="*/ 143648117 h 98"/>
                <a:gd name="T14" fmla="*/ 70564746 w 61"/>
                <a:gd name="T15" fmla="*/ 143648117 h 98"/>
                <a:gd name="T16" fmla="*/ 63005034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70564746 w 61"/>
                <a:gd name="T23" fmla="*/ 100806243 h 98"/>
                <a:gd name="T24" fmla="*/ 78126046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3005034 w 61"/>
                <a:gd name="T45" fmla="*/ 219254418 h 98"/>
                <a:gd name="T46" fmla="*/ 78126046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0806770 w 61"/>
                <a:gd name="T63" fmla="*/ 35282189 h 98"/>
                <a:gd name="T64" fmla="*/ 88206721 w 61"/>
                <a:gd name="T65" fmla="*/ 27722516 h 98"/>
                <a:gd name="T66" fmla="*/ 78126046 w 61"/>
                <a:gd name="T67" fmla="*/ 25201561 h 98"/>
                <a:gd name="T68" fmla="*/ 57964697 w 61"/>
                <a:gd name="T69" fmla="*/ 0 h 98"/>
                <a:gd name="T70" fmla="*/ 93247058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2761240 h 98"/>
                <a:gd name="T78" fmla="*/ 151210168 w 61"/>
                <a:gd name="T79" fmla="*/ 70564378 h 98"/>
                <a:gd name="T80" fmla="*/ 153731130 w 61"/>
                <a:gd name="T81" fmla="*/ 123488461 h 98"/>
                <a:gd name="T82" fmla="*/ 151210168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20161355 w 61"/>
                <a:gd name="T99" fmla="*/ 216733469 h 98"/>
                <a:gd name="T100" fmla="*/ 5040339 w 61"/>
                <a:gd name="T101" fmla="*/ 178931881 h 98"/>
                <a:gd name="T102" fmla="*/ 0 w 61"/>
                <a:gd name="T103" fmla="*/ 123488461 h 98"/>
                <a:gd name="T104" fmla="*/ 5040339 w 61"/>
                <a:gd name="T105" fmla="*/ 70564378 h 98"/>
                <a:gd name="T106" fmla="*/ 20161355 w 61"/>
                <a:gd name="T107" fmla="*/ 32761240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8" y="40"/>
                  </a:lnTo>
                  <a:close/>
                  <a:moveTo>
                    <a:pt x="31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5" y="87"/>
                  </a:lnTo>
                  <a:lnTo>
                    <a:pt x="31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1" y="10"/>
                  </a:lnTo>
                  <a:close/>
                  <a:moveTo>
                    <a:pt x="23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60" y="28"/>
                  </a:lnTo>
                  <a:lnTo>
                    <a:pt x="61" y="49"/>
                  </a:lnTo>
                  <a:lnTo>
                    <a:pt x="60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8" y="86"/>
                  </a:lnTo>
                  <a:lnTo>
                    <a:pt x="2" y="71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01" name="Freeform 163"/>
            <p:cNvSpPr>
              <a:spLocks/>
            </p:cNvSpPr>
            <p:nvPr/>
          </p:nvSpPr>
          <p:spPr bwMode="auto">
            <a:xfrm>
              <a:off x="6380163" y="2309813"/>
              <a:ext cx="84138" cy="150812"/>
            </a:xfrm>
            <a:custGeom>
              <a:avLst/>
              <a:gdLst>
                <a:gd name="T0" fmla="*/ 52924399 w 53"/>
                <a:gd name="T1" fmla="*/ 0 h 95"/>
                <a:gd name="T2" fmla="*/ 83166445 w 53"/>
                <a:gd name="T3" fmla="*/ 0 h 95"/>
                <a:gd name="T4" fmla="*/ 83166445 w 53"/>
                <a:gd name="T5" fmla="*/ 211692454 h 95"/>
                <a:gd name="T6" fmla="*/ 133569880 w 53"/>
                <a:gd name="T7" fmla="*/ 211692454 h 95"/>
                <a:gd name="T8" fmla="*/ 133569880 w 53"/>
                <a:gd name="T9" fmla="*/ 239413279 h 95"/>
                <a:gd name="T10" fmla="*/ 2520965 w 53"/>
                <a:gd name="T11" fmla="*/ 239413279 h 95"/>
                <a:gd name="T12" fmla="*/ 2520965 w 53"/>
                <a:gd name="T13" fmla="*/ 211692454 h 95"/>
                <a:gd name="T14" fmla="*/ 52924399 w 53"/>
                <a:gd name="T15" fmla="*/ 211692454 h 95"/>
                <a:gd name="T16" fmla="*/ 52924399 w 53"/>
                <a:gd name="T17" fmla="*/ 27720837 h 95"/>
                <a:gd name="T18" fmla="*/ 0 w 53"/>
                <a:gd name="T19" fmla="*/ 37801425 h 95"/>
                <a:gd name="T20" fmla="*/ 0 w 53"/>
                <a:gd name="T21" fmla="*/ 10080591 h 95"/>
                <a:gd name="T22" fmla="*/ 52924399 w 53"/>
                <a:gd name="T23" fmla="*/ 0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95"/>
                <a:gd name="T38" fmla="*/ 53 w 53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95">
                  <a:moveTo>
                    <a:pt x="21" y="0"/>
                  </a:moveTo>
                  <a:lnTo>
                    <a:pt x="33" y="0"/>
                  </a:lnTo>
                  <a:lnTo>
                    <a:pt x="33" y="84"/>
                  </a:lnTo>
                  <a:lnTo>
                    <a:pt x="53" y="84"/>
                  </a:lnTo>
                  <a:lnTo>
                    <a:pt x="53" y="95"/>
                  </a:lnTo>
                  <a:lnTo>
                    <a:pt x="1" y="95"/>
                  </a:lnTo>
                  <a:lnTo>
                    <a:pt x="1" y="84"/>
                  </a:lnTo>
                  <a:lnTo>
                    <a:pt x="21" y="84"/>
                  </a:lnTo>
                  <a:lnTo>
                    <a:pt x="21" y="11"/>
                  </a:lnTo>
                  <a:lnTo>
                    <a:pt x="0" y="15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02" name="Rectangle 164"/>
            <p:cNvSpPr>
              <a:spLocks noChangeArrowheads="1"/>
            </p:cNvSpPr>
            <p:nvPr/>
          </p:nvSpPr>
          <p:spPr bwMode="auto">
            <a:xfrm>
              <a:off x="4338638" y="2659063"/>
              <a:ext cx="2166938" cy="2413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03" name="Line 165"/>
            <p:cNvSpPr>
              <a:spLocks noChangeShapeType="1"/>
            </p:cNvSpPr>
            <p:nvPr/>
          </p:nvSpPr>
          <p:spPr bwMode="auto">
            <a:xfrm flipH="1">
              <a:off x="4338638" y="2900363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4" name="Line 166"/>
            <p:cNvSpPr>
              <a:spLocks noChangeShapeType="1"/>
            </p:cNvSpPr>
            <p:nvPr/>
          </p:nvSpPr>
          <p:spPr bwMode="auto">
            <a:xfrm flipV="1">
              <a:off x="4338638" y="2659063"/>
              <a:ext cx="1588" cy="241300"/>
            </a:xfrm>
            <a:prstGeom prst="line">
              <a:avLst/>
            </a:prstGeom>
            <a:noFill/>
            <a:ln w="4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5" name="Line 167"/>
            <p:cNvSpPr>
              <a:spLocks noChangeShapeType="1"/>
            </p:cNvSpPr>
            <p:nvPr/>
          </p:nvSpPr>
          <p:spPr bwMode="auto">
            <a:xfrm>
              <a:off x="4338638" y="2659063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6" name="Line 168"/>
            <p:cNvSpPr>
              <a:spLocks noChangeShapeType="1"/>
            </p:cNvSpPr>
            <p:nvPr/>
          </p:nvSpPr>
          <p:spPr bwMode="auto">
            <a:xfrm>
              <a:off x="6505575" y="2659063"/>
              <a:ext cx="1588" cy="24130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7" name="Freeform 169"/>
            <p:cNvSpPr>
              <a:spLocks noEditPoints="1"/>
            </p:cNvSpPr>
            <p:nvPr/>
          </p:nvSpPr>
          <p:spPr bwMode="auto">
            <a:xfrm>
              <a:off x="4373563" y="2700338"/>
              <a:ext cx="96838" cy="153987"/>
            </a:xfrm>
            <a:custGeom>
              <a:avLst/>
              <a:gdLst>
                <a:gd name="T0" fmla="*/ 68045372 w 61"/>
                <a:gd name="T1" fmla="*/ 98284975 h 97"/>
                <a:gd name="T2" fmla="*/ 83166383 w 61"/>
                <a:gd name="T3" fmla="*/ 98284975 h 97"/>
                <a:gd name="T4" fmla="*/ 90726096 w 61"/>
                <a:gd name="T5" fmla="*/ 105846235 h 97"/>
                <a:gd name="T6" fmla="*/ 95766433 w 61"/>
                <a:gd name="T7" fmla="*/ 115926824 h 97"/>
                <a:gd name="T8" fmla="*/ 95766433 w 61"/>
                <a:gd name="T9" fmla="*/ 131047708 h 97"/>
                <a:gd name="T10" fmla="*/ 90726096 w 61"/>
                <a:gd name="T11" fmla="*/ 138607356 h 97"/>
                <a:gd name="T12" fmla="*/ 83166383 w 61"/>
                <a:gd name="T13" fmla="*/ 141128297 h 97"/>
                <a:gd name="T14" fmla="*/ 68045372 w 61"/>
                <a:gd name="T15" fmla="*/ 141128297 h 97"/>
                <a:gd name="T16" fmla="*/ 60484072 w 61"/>
                <a:gd name="T17" fmla="*/ 138607356 h 97"/>
                <a:gd name="T18" fmla="*/ 52924360 w 61"/>
                <a:gd name="T19" fmla="*/ 123486472 h 97"/>
                <a:gd name="T20" fmla="*/ 52924360 w 61"/>
                <a:gd name="T21" fmla="*/ 115926824 h 97"/>
                <a:gd name="T22" fmla="*/ 68045372 w 61"/>
                <a:gd name="T23" fmla="*/ 98284975 h 97"/>
                <a:gd name="T24" fmla="*/ 75605084 w 61"/>
                <a:gd name="T25" fmla="*/ 22680538 h 97"/>
                <a:gd name="T26" fmla="*/ 65524409 w 61"/>
                <a:gd name="T27" fmla="*/ 25201479 h 97"/>
                <a:gd name="T28" fmla="*/ 57964697 w 61"/>
                <a:gd name="T29" fmla="*/ 30241780 h 97"/>
                <a:gd name="T30" fmla="*/ 50403385 w 61"/>
                <a:gd name="T31" fmla="*/ 37801428 h 97"/>
                <a:gd name="T32" fmla="*/ 40322711 w 61"/>
                <a:gd name="T33" fmla="*/ 50402958 h 97"/>
                <a:gd name="T34" fmla="*/ 32762998 w 61"/>
                <a:gd name="T35" fmla="*/ 80644738 h 97"/>
                <a:gd name="T36" fmla="*/ 30242036 w 61"/>
                <a:gd name="T37" fmla="*/ 123486472 h 97"/>
                <a:gd name="T38" fmla="*/ 32762998 w 61"/>
                <a:gd name="T39" fmla="*/ 163808829 h 97"/>
                <a:gd name="T40" fmla="*/ 40322711 w 61"/>
                <a:gd name="T41" fmla="*/ 196571537 h 97"/>
                <a:gd name="T42" fmla="*/ 50403385 w 61"/>
                <a:gd name="T43" fmla="*/ 211692470 h 97"/>
                <a:gd name="T44" fmla="*/ 60484072 w 61"/>
                <a:gd name="T45" fmla="*/ 219252118 h 97"/>
                <a:gd name="T46" fmla="*/ 75605084 w 61"/>
                <a:gd name="T47" fmla="*/ 221773059 h 97"/>
                <a:gd name="T48" fmla="*/ 88206721 w 61"/>
                <a:gd name="T49" fmla="*/ 219252118 h 97"/>
                <a:gd name="T50" fmla="*/ 95766433 w 61"/>
                <a:gd name="T51" fmla="*/ 214211824 h 97"/>
                <a:gd name="T52" fmla="*/ 103327732 w 61"/>
                <a:gd name="T53" fmla="*/ 206652126 h 97"/>
                <a:gd name="T54" fmla="*/ 110887469 w 61"/>
                <a:gd name="T55" fmla="*/ 196571537 h 97"/>
                <a:gd name="T56" fmla="*/ 118448769 w 61"/>
                <a:gd name="T57" fmla="*/ 163808829 h 97"/>
                <a:gd name="T58" fmla="*/ 118448769 w 61"/>
                <a:gd name="T59" fmla="*/ 80644738 h 97"/>
                <a:gd name="T60" fmla="*/ 110887469 w 61"/>
                <a:gd name="T61" fmla="*/ 50402958 h 97"/>
                <a:gd name="T62" fmla="*/ 98287395 w 61"/>
                <a:gd name="T63" fmla="*/ 32761133 h 97"/>
                <a:gd name="T64" fmla="*/ 88206721 w 61"/>
                <a:gd name="T65" fmla="*/ 25201479 h 97"/>
                <a:gd name="T66" fmla="*/ 75605084 w 61"/>
                <a:gd name="T67" fmla="*/ 22680538 h 97"/>
                <a:gd name="T68" fmla="*/ 57964697 w 61"/>
                <a:gd name="T69" fmla="*/ 0 h 97"/>
                <a:gd name="T70" fmla="*/ 90726096 w 61"/>
                <a:gd name="T71" fmla="*/ 0 h 97"/>
                <a:gd name="T72" fmla="*/ 110887469 w 61"/>
                <a:gd name="T73" fmla="*/ 7559651 h 97"/>
                <a:gd name="T74" fmla="*/ 120968144 w 61"/>
                <a:gd name="T75" fmla="*/ 15120890 h 97"/>
                <a:gd name="T76" fmla="*/ 133569781 w 61"/>
                <a:gd name="T77" fmla="*/ 30241780 h 97"/>
                <a:gd name="T78" fmla="*/ 148690793 w 61"/>
                <a:gd name="T79" fmla="*/ 68043207 h 97"/>
                <a:gd name="T80" fmla="*/ 153731130 w 61"/>
                <a:gd name="T81" fmla="*/ 123486472 h 97"/>
                <a:gd name="T82" fmla="*/ 148690793 w 61"/>
                <a:gd name="T83" fmla="*/ 176410359 h 97"/>
                <a:gd name="T84" fmla="*/ 133569781 w 61"/>
                <a:gd name="T85" fmla="*/ 214211824 h 97"/>
                <a:gd name="T86" fmla="*/ 120968144 w 61"/>
                <a:gd name="T87" fmla="*/ 229332707 h 97"/>
                <a:gd name="T88" fmla="*/ 110887469 w 61"/>
                <a:gd name="T89" fmla="*/ 236893943 h 97"/>
                <a:gd name="T90" fmla="*/ 95766433 w 61"/>
                <a:gd name="T91" fmla="*/ 244453591 h 97"/>
                <a:gd name="T92" fmla="*/ 57964697 w 61"/>
                <a:gd name="T93" fmla="*/ 244453591 h 97"/>
                <a:gd name="T94" fmla="*/ 40322711 w 61"/>
                <a:gd name="T95" fmla="*/ 236893943 h 97"/>
                <a:gd name="T96" fmla="*/ 30242036 w 61"/>
                <a:gd name="T97" fmla="*/ 229332707 h 97"/>
                <a:gd name="T98" fmla="*/ 17641980 w 61"/>
                <a:gd name="T99" fmla="*/ 214211824 h 97"/>
                <a:gd name="T100" fmla="*/ 2520963 w 61"/>
                <a:gd name="T101" fmla="*/ 176410359 h 97"/>
                <a:gd name="T102" fmla="*/ 0 w 61"/>
                <a:gd name="T103" fmla="*/ 123486472 h 97"/>
                <a:gd name="T104" fmla="*/ 2520963 w 61"/>
                <a:gd name="T105" fmla="*/ 68043207 h 97"/>
                <a:gd name="T106" fmla="*/ 17641980 w 61"/>
                <a:gd name="T107" fmla="*/ 30241780 h 97"/>
                <a:gd name="T108" fmla="*/ 30242036 w 61"/>
                <a:gd name="T109" fmla="*/ 15120890 h 97"/>
                <a:gd name="T110" fmla="*/ 40322711 w 61"/>
                <a:gd name="T111" fmla="*/ 7559651 h 97"/>
                <a:gd name="T112" fmla="*/ 57964697 w 61"/>
                <a:gd name="T113" fmla="*/ 0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7"/>
                <a:gd name="T173" fmla="*/ 61 w 6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7">
                  <a:moveTo>
                    <a:pt x="27" y="39"/>
                  </a:moveTo>
                  <a:lnTo>
                    <a:pt x="33" y="39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6"/>
                  </a:lnTo>
                  <a:lnTo>
                    <a:pt x="27" y="56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39"/>
                  </a:lnTo>
                  <a:close/>
                  <a:moveTo>
                    <a:pt x="30" y="9"/>
                  </a:moveTo>
                  <a:lnTo>
                    <a:pt x="26" y="10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6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5"/>
                  </a:lnTo>
                  <a:lnTo>
                    <a:pt x="16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8"/>
                  </a:lnTo>
                  <a:lnTo>
                    <a:pt x="35" y="87"/>
                  </a:lnTo>
                  <a:lnTo>
                    <a:pt x="38" y="85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5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3"/>
                  </a:lnTo>
                  <a:lnTo>
                    <a:pt x="35" y="10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3" y="12"/>
                  </a:lnTo>
                  <a:lnTo>
                    <a:pt x="59" y="27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5"/>
                  </a:lnTo>
                  <a:lnTo>
                    <a:pt x="48" y="91"/>
                  </a:lnTo>
                  <a:lnTo>
                    <a:pt x="44" y="94"/>
                  </a:lnTo>
                  <a:lnTo>
                    <a:pt x="38" y="97"/>
                  </a:lnTo>
                  <a:lnTo>
                    <a:pt x="23" y="97"/>
                  </a:lnTo>
                  <a:lnTo>
                    <a:pt x="16" y="94"/>
                  </a:lnTo>
                  <a:lnTo>
                    <a:pt x="12" y="91"/>
                  </a:lnTo>
                  <a:lnTo>
                    <a:pt x="7" y="85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7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08" name="Freeform 170"/>
            <p:cNvSpPr>
              <a:spLocks/>
            </p:cNvSpPr>
            <p:nvPr/>
          </p:nvSpPr>
          <p:spPr bwMode="auto">
            <a:xfrm>
              <a:off x="4498975" y="2700338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8609401 w 58"/>
                <a:gd name="T9" fmla="*/ 37801550 h 96"/>
                <a:gd name="T10" fmla="*/ 141128762 w 58"/>
                <a:gd name="T11" fmla="*/ 50403121 h 96"/>
                <a:gd name="T12" fmla="*/ 141128762 w 58"/>
                <a:gd name="T13" fmla="*/ 80644999 h 96"/>
                <a:gd name="T14" fmla="*/ 133569089 w 58"/>
                <a:gd name="T15" fmla="*/ 95765932 h 96"/>
                <a:gd name="T16" fmla="*/ 131048140 w 58"/>
                <a:gd name="T17" fmla="*/ 105846578 h 96"/>
                <a:gd name="T18" fmla="*/ 123488467 w 58"/>
                <a:gd name="T19" fmla="*/ 118448149 h 96"/>
                <a:gd name="T20" fmla="*/ 110886895 w 58"/>
                <a:gd name="T21" fmla="*/ 131048133 h 96"/>
                <a:gd name="T22" fmla="*/ 108367534 w 58"/>
                <a:gd name="T23" fmla="*/ 138607806 h 96"/>
                <a:gd name="T24" fmla="*/ 95765937 w 58"/>
                <a:gd name="T25" fmla="*/ 148688427 h 96"/>
                <a:gd name="T26" fmla="*/ 88206264 w 58"/>
                <a:gd name="T27" fmla="*/ 161289998 h 96"/>
                <a:gd name="T28" fmla="*/ 75604692 w 58"/>
                <a:gd name="T29" fmla="*/ 168851258 h 96"/>
                <a:gd name="T30" fmla="*/ 65524070 w 58"/>
                <a:gd name="T31" fmla="*/ 183972191 h 96"/>
                <a:gd name="T32" fmla="*/ 50403124 w 58"/>
                <a:gd name="T33" fmla="*/ 196572175 h 96"/>
                <a:gd name="T34" fmla="*/ 35282191 w 58"/>
                <a:gd name="T35" fmla="*/ 214214106 h 96"/>
                <a:gd name="T36" fmla="*/ 146169074 w 58"/>
                <a:gd name="T37" fmla="*/ 214214106 h 96"/>
                <a:gd name="T38" fmla="*/ 146169074 w 58"/>
                <a:gd name="T39" fmla="*/ 241935022 h 96"/>
                <a:gd name="T40" fmla="*/ 0 w 58"/>
                <a:gd name="T41" fmla="*/ 241935022 h 96"/>
                <a:gd name="T42" fmla="*/ 0 w 58"/>
                <a:gd name="T43" fmla="*/ 214214106 h 96"/>
                <a:gd name="T44" fmla="*/ 27722518 w 58"/>
                <a:gd name="T45" fmla="*/ 183972191 h 96"/>
                <a:gd name="T46" fmla="*/ 65524070 w 58"/>
                <a:gd name="T47" fmla="*/ 146169066 h 96"/>
                <a:gd name="T48" fmla="*/ 75604692 w 58"/>
                <a:gd name="T49" fmla="*/ 131048133 h 96"/>
                <a:gd name="T50" fmla="*/ 85685315 w 58"/>
                <a:gd name="T51" fmla="*/ 123486873 h 96"/>
                <a:gd name="T52" fmla="*/ 100806248 w 58"/>
                <a:gd name="T53" fmla="*/ 98286881 h 96"/>
                <a:gd name="T54" fmla="*/ 103327198 w 58"/>
                <a:gd name="T55" fmla="*/ 90725621 h 96"/>
                <a:gd name="T56" fmla="*/ 110886895 w 58"/>
                <a:gd name="T57" fmla="*/ 68043428 h 96"/>
                <a:gd name="T58" fmla="*/ 103327198 w 58"/>
                <a:gd name="T59" fmla="*/ 45362810 h 96"/>
                <a:gd name="T60" fmla="*/ 100806248 w 58"/>
                <a:gd name="T61" fmla="*/ 37801550 h 96"/>
                <a:gd name="T62" fmla="*/ 88206264 w 58"/>
                <a:gd name="T63" fmla="*/ 30241878 h 96"/>
                <a:gd name="T64" fmla="*/ 75604692 w 58"/>
                <a:gd name="T65" fmla="*/ 25201561 h 96"/>
                <a:gd name="T66" fmla="*/ 50403124 w 58"/>
                <a:gd name="T67" fmla="*/ 25201561 h 96"/>
                <a:gd name="T68" fmla="*/ 35282191 w 58"/>
                <a:gd name="T69" fmla="*/ 30241878 h 96"/>
                <a:gd name="T70" fmla="*/ 20161251 w 58"/>
                <a:gd name="T71" fmla="*/ 37801550 h 96"/>
                <a:gd name="T72" fmla="*/ 0 w 58"/>
                <a:gd name="T73" fmla="*/ 45362810 h 96"/>
                <a:gd name="T74" fmla="*/ 0 w 58"/>
                <a:gd name="T75" fmla="*/ 15120939 h 96"/>
                <a:gd name="T76" fmla="*/ 20161251 w 58"/>
                <a:gd name="T77" fmla="*/ 7561263 h 96"/>
                <a:gd name="T78" fmla="*/ 50403124 w 58"/>
                <a:gd name="T79" fmla="*/ 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6"/>
                <a:gd name="T122" fmla="*/ 58 w 58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5"/>
                  </a:lnTo>
                  <a:lnTo>
                    <a:pt x="56" y="20"/>
                  </a:lnTo>
                  <a:lnTo>
                    <a:pt x="56" y="32"/>
                  </a:lnTo>
                  <a:lnTo>
                    <a:pt x="53" y="38"/>
                  </a:lnTo>
                  <a:lnTo>
                    <a:pt x="52" y="42"/>
                  </a:lnTo>
                  <a:lnTo>
                    <a:pt x="49" y="47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59"/>
                  </a:lnTo>
                  <a:lnTo>
                    <a:pt x="35" y="64"/>
                  </a:lnTo>
                  <a:lnTo>
                    <a:pt x="30" y="67"/>
                  </a:lnTo>
                  <a:lnTo>
                    <a:pt x="26" y="73"/>
                  </a:lnTo>
                  <a:lnTo>
                    <a:pt x="20" y="78"/>
                  </a:lnTo>
                  <a:lnTo>
                    <a:pt x="14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1" y="73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40" y="39"/>
                  </a:lnTo>
                  <a:lnTo>
                    <a:pt x="41" y="36"/>
                  </a:lnTo>
                  <a:lnTo>
                    <a:pt x="44" y="27"/>
                  </a:lnTo>
                  <a:lnTo>
                    <a:pt x="41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09" name="Freeform 171"/>
            <p:cNvSpPr>
              <a:spLocks noEditPoints="1"/>
            </p:cNvSpPr>
            <p:nvPr/>
          </p:nvSpPr>
          <p:spPr bwMode="auto">
            <a:xfrm>
              <a:off x="4656138" y="2746375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10" name="Freeform 172"/>
            <p:cNvSpPr>
              <a:spLocks/>
            </p:cNvSpPr>
            <p:nvPr/>
          </p:nvSpPr>
          <p:spPr bwMode="auto">
            <a:xfrm>
              <a:off x="4748213" y="2700338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8609401 w 58"/>
                <a:gd name="T9" fmla="*/ 37801550 h 96"/>
                <a:gd name="T10" fmla="*/ 141128762 w 58"/>
                <a:gd name="T11" fmla="*/ 50403121 h 96"/>
                <a:gd name="T12" fmla="*/ 141128762 w 58"/>
                <a:gd name="T13" fmla="*/ 80644999 h 96"/>
                <a:gd name="T14" fmla="*/ 133569089 w 58"/>
                <a:gd name="T15" fmla="*/ 95765932 h 96"/>
                <a:gd name="T16" fmla="*/ 131048140 w 58"/>
                <a:gd name="T17" fmla="*/ 105846578 h 96"/>
                <a:gd name="T18" fmla="*/ 123488467 w 58"/>
                <a:gd name="T19" fmla="*/ 118448149 h 96"/>
                <a:gd name="T20" fmla="*/ 110886895 w 58"/>
                <a:gd name="T21" fmla="*/ 131048133 h 96"/>
                <a:gd name="T22" fmla="*/ 108367534 w 58"/>
                <a:gd name="T23" fmla="*/ 138607806 h 96"/>
                <a:gd name="T24" fmla="*/ 95765937 w 58"/>
                <a:gd name="T25" fmla="*/ 148688427 h 96"/>
                <a:gd name="T26" fmla="*/ 88206264 w 58"/>
                <a:gd name="T27" fmla="*/ 161289998 h 96"/>
                <a:gd name="T28" fmla="*/ 75604692 w 58"/>
                <a:gd name="T29" fmla="*/ 168851258 h 96"/>
                <a:gd name="T30" fmla="*/ 65524070 w 58"/>
                <a:gd name="T31" fmla="*/ 183972191 h 96"/>
                <a:gd name="T32" fmla="*/ 50403124 w 58"/>
                <a:gd name="T33" fmla="*/ 196572175 h 96"/>
                <a:gd name="T34" fmla="*/ 35282191 w 58"/>
                <a:gd name="T35" fmla="*/ 214214106 h 96"/>
                <a:gd name="T36" fmla="*/ 146169074 w 58"/>
                <a:gd name="T37" fmla="*/ 214214106 h 96"/>
                <a:gd name="T38" fmla="*/ 146169074 w 58"/>
                <a:gd name="T39" fmla="*/ 241935022 h 96"/>
                <a:gd name="T40" fmla="*/ 0 w 58"/>
                <a:gd name="T41" fmla="*/ 241935022 h 96"/>
                <a:gd name="T42" fmla="*/ 0 w 58"/>
                <a:gd name="T43" fmla="*/ 214214106 h 96"/>
                <a:gd name="T44" fmla="*/ 27722518 w 58"/>
                <a:gd name="T45" fmla="*/ 183972191 h 96"/>
                <a:gd name="T46" fmla="*/ 65524070 w 58"/>
                <a:gd name="T47" fmla="*/ 146169066 h 96"/>
                <a:gd name="T48" fmla="*/ 75604692 w 58"/>
                <a:gd name="T49" fmla="*/ 131048133 h 96"/>
                <a:gd name="T50" fmla="*/ 85685315 w 58"/>
                <a:gd name="T51" fmla="*/ 123486873 h 96"/>
                <a:gd name="T52" fmla="*/ 100806248 w 58"/>
                <a:gd name="T53" fmla="*/ 98286881 h 96"/>
                <a:gd name="T54" fmla="*/ 103327198 w 58"/>
                <a:gd name="T55" fmla="*/ 90725621 h 96"/>
                <a:gd name="T56" fmla="*/ 110886895 w 58"/>
                <a:gd name="T57" fmla="*/ 68043428 h 96"/>
                <a:gd name="T58" fmla="*/ 103327198 w 58"/>
                <a:gd name="T59" fmla="*/ 45362810 h 96"/>
                <a:gd name="T60" fmla="*/ 100806248 w 58"/>
                <a:gd name="T61" fmla="*/ 37801550 h 96"/>
                <a:gd name="T62" fmla="*/ 88206264 w 58"/>
                <a:gd name="T63" fmla="*/ 30241878 h 96"/>
                <a:gd name="T64" fmla="*/ 75604692 w 58"/>
                <a:gd name="T65" fmla="*/ 25201561 h 96"/>
                <a:gd name="T66" fmla="*/ 50403124 w 58"/>
                <a:gd name="T67" fmla="*/ 25201561 h 96"/>
                <a:gd name="T68" fmla="*/ 35282191 w 58"/>
                <a:gd name="T69" fmla="*/ 30241878 h 96"/>
                <a:gd name="T70" fmla="*/ 20161251 w 58"/>
                <a:gd name="T71" fmla="*/ 37801550 h 96"/>
                <a:gd name="T72" fmla="*/ 0 w 58"/>
                <a:gd name="T73" fmla="*/ 45362810 h 96"/>
                <a:gd name="T74" fmla="*/ 0 w 58"/>
                <a:gd name="T75" fmla="*/ 15120939 h 96"/>
                <a:gd name="T76" fmla="*/ 20161251 w 58"/>
                <a:gd name="T77" fmla="*/ 7561263 h 96"/>
                <a:gd name="T78" fmla="*/ 50403124 w 58"/>
                <a:gd name="T79" fmla="*/ 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6"/>
                <a:gd name="T122" fmla="*/ 58 w 58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5"/>
                  </a:lnTo>
                  <a:lnTo>
                    <a:pt x="56" y="20"/>
                  </a:lnTo>
                  <a:lnTo>
                    <a:pt x="56" y="32"/>
                  </a:lnTo>
                  <a:lnTo>
                    <a:pt x="53" y="38"/>
                  </a:lnTo>
                  <a:lnTo>
                    <a:pt x="52" y="42"/>
                  </a:lnTo>
                  <a:lnTo>
                    <a:pt x="49" y="47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59"/>
                  </a:lnTo>
                  <a:lnTo>
                    <a:pt x="35" y="64"/>
                  </a:lnTo>
                  <a:lnTo>
                    <a:pt x="30" y="67"/>
                  </a:lnTo>
                  <a:lnTo>
                    <a:pt x="26" y="73"/>
                  </a:lnTo>
                  <a:lnTo>
                    <a:pt x="20" y="78"/>
                  </a:lnTo>
                  <a:lnTo>
                    <a:pt x="14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1" y="73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40" y="39"/>
                  </a:lnTo>
                  <a:lnTo>
                    <a:pt x="41" y="36"/>
                  </a:lnTo>
                  <a:lnTo>
                    <a:pt x="44" y="27"/>
                  </a:lnTo>
                  <a:lnTo>
                    <a:pt x="41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11" name="Freeform 173"/>
            <p:cNvSpPr>
              <a:spLocks/>
            </p:cNvSpPr>
            <p:nvPr/>
          </p:nvSpPr>
          <p:spPr bwMode="auto">
            <a:xfrm>
              <a:off x="4872038" y="2700338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5846584 w 58"/>
                <a:gd name="T5" fmla="*/ 7561263 h 96"/>
                <a:gd name="T6" fmla="*/ 120967518 w 58"/>
                <a:gd name="T7" fmla="*/ 15120939 h 96"/>
                <a:gd name="T8" fmla="*/ 133569089 w 58"/>
                <a:gd name="T9" fmla="*/ 30241878 h 96"/>
                <a:gd name="T10" fmla="*/ 141128762 w 58"/>
                <a:gd name="T11" fmla="*/ 45362810 h 96"/>
                <a:gd name="T12" fmla="*/ 146169074 w 58"/>
                <a:gd name="T13" fmla="*/ 65524066 h 96"/>
                <a:gd name="T14" fmla="*/ 138609401 w 58"/>
                <a:gd name="T15" fmla="*/ 95765932 h 96"/>
                <a:gd name="T16" fmla="*/ 131048140 w 58"/>
                <a:gd name="T17" fmla="*/ 110886889 h 96"/>
                <a:gd name="T18" fmla="*/ 113407845 w 58"/>
                <a:gd name="T19" fmla="*/ 131048133 h 96"/>
                <a:gd name="T20" fmla="*/ 105846584 w 58"/>
                <a:gd name="T21" fmla="*/ 138607806 h 96"/>
                <a:gd name="T22" fmla="*/ 98286886 w 58"/>
                <a:gd name="T23" fmla="*/ 148688427 h 96"/>
                <a:gd name="T24" fmla="*/ 80645004 w 58"/>
                <a:gd name="T25" fmla="*/ 168851258 h 96"/>
                <a:gd name="T26" fmla="*/ 68045019 w 58"/>
                <a:gd name="T27" fmla="*/ 183972191 h 96"/>
                <a:gd name="T28" fmla="*/ 52924086 w 58"/>
                <a:gd name="T29" fmla="*/ 196572175 h 96"/>
                <a:gd name="T30" fmla="*/ 37801552 w 58"/>
                <a:gd name="T31" fmla="*/ 214214106 h 96"/>
                <a:gd name="T32" fmla="*/ 146169074 w 58"/>
                <a:gd name="T33" fmla="*/ 214214106 h 96"/>
                <a:gd name="T34" fmla="*/ 146169074 w 58"/>
                <a:gd name="T35" fmla="*/ 241935022 h 96"/>
                <a:gd name="T36" fmla="*/ 0 w 58"/>
                <a:gd name="T37" fmla="*/ 241935022 h 96"/>
                <a:gd name="T38" fmla="*/ 0 w 58"/>
                <a:gd name="T39" fmla="*/ 214214106 h 96"/>
                <a:gd name="T40" fmla="*/ 30241879 w 58"/>
                <a:gd name="T41" fmla="*/ 183972191 h 96"/>
                <a:gd name="T42" fmla="*/ 52924086 w 58"/>
                <a:gd name="T43" fmla="*/ 156249687 h 96"/>
                <a:gd name="T44" fmla="*/ 65524070 w 58"/>
                <a:gd name="T45" fmla="*/ 146169066 h 96"/>
                <a:gd name="T46" fmla="*/ 75604692 w 58"/>
                <a:gd name="T47" fmla="*/ 131048133 h 96"/>
                <a:gd name="T48" fmla="*/ 95765937 w 58"/>
                <a:gd name="T49" fmla="*/ 110886889 h 96"/>
                <a:gd name="T50" fmla="*/ 103327198 w 58"/>
                <a:gd name="T51" fmla="*/ 98286881 h 96"/>
                <a:gd name="T52" fmla="*/ 105846584 w 58"/>
                <a:gd name="T53" fmla="*/ 90725621 h 96"/>
                <a:gd name="T54" fmla="*/ 110886895 w 58"/>
                <a:gd name="T55" fmla="*/ 80644999 h 96"/>
                <a:gd name="T56" fmla="*/ 110886895 w 58"/>
                <a:gd name="T57" fmla="*/ 57964394 h 96"/>
                <a:gd name="T58" fmla="*/ 105846584 w 58"/>
                <a:gd name="T59" fmla="*/ 45362810 h 96"/>
                <a:gd name="T60" fmla="*/ 90725626 w 58"/>
                <a:gd name="T61" fmla="*/ 30241878 h 96"/>
                <a:gd name="T62" fmla="*/ 80645004 w 58"/>
                <a:gd name="T63" fmla="*/ 25201561 h 96"/>
                <a:gd name="T64" fmla="*/ 52924086 w 58"/>
                <a:gd name="T65" fmla="*/ 25201561 h 96"/>
                <a:gd name="T66" fmla="*/ 37801552 w 58"/>
                <a:gd name="T67" fmla="*/ 30241878 h 96"/>
                <a:gd name="T68" fmla="*/ 17641889 w 58"/>
                <a:gd name="T69" fmla="*/ 37801550 h 96"/>
                <a:gd name="T70" fmla="*/ 2520950 w 58"/>
                <a:gd name="T71" fmla="*/ 45362810 h 96"/>
                <a:gd name="T72" fmla="*/ 2520950 w 58"/>
                <a:gd name="T73" fmla="*/ 15120939 h 96"/>
                <a:gd name="T74" fmla="*/ 17641889 w 58"/>
                <a:gd name="T75" fmla="*/ 7561263 h 96"/>
                <a:gd name="T76" fmla="*/ 50403124 w 58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"/>
                <a:gd name="T118" fmla="*/ 0 h 96"/>
                <a:gd name="T119" fmla="*/ 58 w 58"/>
                <a:gd name="T120" fmla="*/ 96 h 9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2" y="3"/>
                  </a:lnTo>
                  <a:lnTo>
                    <a:pt x="48" y="6"/>
                  </a:lnTo>
                  <a:lnTo>
                    <a:pt x="53" y="12"/>
                  </a:lnTo>
                  <a:lnTo>
                    <a:pt x="56" y="18"/>
                  </a:lnTo>
                  <a:lnTo>
                    <a:pt x="58" y="26"/>
                  </a:lnTo>
                  <a:lnTo>
                    <a:pt x="55" y="38"/>
                  </a:lnTo>
                  <a:lnTo>
                    <a:pt x="52" y="44"/>
                  </a:lnTo>
                  <a:lnTo>
                    <a:pt x="45" y="52"/>
                  </a:lnTo>
                  <a:lnTo>
                    <a:pt x="42" y="55"/>
                  </a:lnTo>
                  <a:lnTo>
                    <a:pt x="39" y="59"/>
                  </a:lnTo>
                  <a:lnTo>
                    <a:pt x="32" y="67"/>
                  </a:lnTo>
                  <a:lnTo>
                    <a:pt x="27" y="73"/>
                  </a:lnTo>
                  <a:lnTo>
                    <a:pt x="21" y="78"/>
                  </a:lnTo>
                  <a:lnTo>
                    <a:pt x="15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2" y="73"/>
                  </a:lnTo>
                  <a:lnTo>
                    <a:pt x="21" y="62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8" y="44"/>
                  </a:lnTo>
                  <a:lnTo>
                    <a:pt x="41" y="39"/>
                  </a:lnTo>
                  <a:lnTo>
                    <a:pt x="42" y="36"/>
                  </a:lnTo>
                  <a:lnTo>
                    <a:pt x="44" y="32"/>
                  </a:lnTo>
                  <a:lnTo>
                    <a:pt x="44" y="23"/>
                  </a:lnTo>
                  <a:lnTo>
                    <a:pt x="42" y="18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1" y="10"/>
                  </a:lnTo>
                  <a:lnTo>
                    <a:pt x="15" y="12"/>
                  </a:lnTo>
                  <a:lnTo>
                    <a:pt x="7" y="15"/>
                  </a:lnTo>
                  <a:lnTo>
                    <a:pt x="1" y="18"/>
                  </a:lnTo>
                  <a:lnTo>
                    <a:pt x="1" y="6"/>
                  </a:lnTo>
                  <a:lnTo>
                    <a:pt x="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12" name="Freeform 174"/>
            <p:cNvSpPr>
              <a:spLocks noEditPoints="1"/>
            </p:cNvSpPr>
            <p:nvPr/>
          </p:nvSpPr>
          <p:spPr bwMode="auto">
            <a:xfrm>
              <a:off x="5030788" y="2746375"/>
              <a:ext cx="25400" cy="106362"/>
            </a:xfrm>
            <a:custGeom>
              <a:avLst/>
              <a:gdLst>
                <a:gd name="T0" fmla="*/ 0 w 16"/>
                <a:gd name="T1" fmla="*/ 118445989 h 67"/>
                <a:gd name="T2" fmla="*/ 40322493 w 16"/>
                <a:gd name="T3" fmla="*/ 118445989 h 67"/>
                <a:gd name="T4" fmla="*/ 40322493 w 16"/>
                <a:gd name="T5" fmla="*/ 168848854 h 67"/>
                <a:gd name="T6" fmla="*/ 0 w 16"/>
                <a:gd name="T7" fmla="*/ 168848854 h 67"/>
                <a:gd name="T8" fmla="*/ 0 w 16"/>
                <a:gd name="T9" fmla="*/ 118445989 h 67"/>
                <a:gd name="T10" fmla="*/ 0 w 16"/>
                <a:gd name="T11" fmla="*/ 0 h 67"/>
                <a:gd name="T12" fmla="*/ 40322493 w 16"/>
                <a:gd name="T13" fmla="*/ 0 h 67"/>
                <a:gd name="T14" fmla="*/ 40322493 w 16"/>
                <a:gd name="T15" fmla="*/ 45362591 h 67"/>
                <a:gd name="T16" fmla="*/ 0 w 16"/>
                <a:gd name="T17" fmla="*/ 45362591 h 67"/>
                <a:gd name="T18" fmla="*/ 0 w 16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7"/>
                <a:gd name="T32" fmla="*/ 16 w 16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7">
                  <a:moveTo>
                    <a:pt x="0" y="47"/>
                  </a:moveTo>
                  <a:lnTo>
                    <a:pt x="16" y="47"/>
                  </a:lnTo>
                  <a:lnTo>
                    <a:pt x="16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13" name="Freeform 175"/>
            <p:cNvSpPr>
              <a:spLocks/>
            </p:cNvSpPr>
            <p:nvPr/>
          </p:nvSpPr>
          <p:spPr bwMode="auto">
            <a:xfrm>
              <a:off x="5121275" y="2700338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5846584 w 58"/>
                <a:gd name="T5" fmla="*/ 7561263 h 96"/>
                <a:gd name="T6" fmla="*/ 123488467 w 58"/>
                <a:gd name="T7" fmla="*/ 15120939 h 96"/>
                <a:gd name="T8" fmla="*/ 133569089 w 58"/>
                <a:gd name="T9" fmla="*/ 30241878 h 96"/>
                <a:gd name="T10" fmla="*/ 141128762 w 58"/>
                <a:gd name="T11" fmla="*/ 45362810 h 96"/>
                <a:gd name="T12" fmla="*/ 146169074 w 58"/>
                <a:gd name="T13" fmla="*/ 65524066 h 96"/>
                <a:gd name="T14" fmla="*/ 138609401 w 58"/>
                <a:gd name="T15" fmla="*/ 95765932 h 96"/>
                <a:gd name="T16" fmla="*/ 131048140 w 58"/>
                <a:gd name="T17" fmla="*/ 110886889 h 96"/>
                <a:gd name="T18" fmla="*/ 113407845 w 58"/>
                <a:gd name="T19" fmla="*/ 131048133 h 96"/>
                <a:gd name="T20" fmla="*/ 105846584 w 58"/>
                <a:gd name="T21" fmla="*/ 138607806 h 96"/>
                <a:gd name="T22" fmla="*/ 98286886 w 58"/>
                <a:gd name="T23" fmla="*/ 148688427 h 96"/>
                <a:gd name="T24" fmla="*/ 80645004 w 58"/>
                <a:gd name="T25" fmla="*/ 168851258 h 96"/>
                <a:gd name="T26" fmla="*/ 68045019 w 58"/>
                <a:gd name="T27" fmla="*/ 183972191 h 96"/>
                <a:gd name="T28" fmla="*/ 52924086 w 58"/>
                <a:gd name="T29" fmla="*/ 196572175 h 96"/>
                <a:gd name="T30" fmla="*/ 37801552 w 58"/>
                <a:gd name="T31" fmla="*/ 214214106 h 96"/>
                <a:gd name="T32" fmla="*/ 146169074 w 58"/>
                <a:gd name="T33" fmla="*/ 214214106 h 96"/>
                <a:gd name="T34" fmla="*/ 146169074 w 58"/>
                <a:gd name="T35" fmla="*/ 241935022 h 96"/>
                <a:gd name="T36" fmla="*/ 0 w 58"/>
                <a:gd name="T37" fmla="*/ 241935022 h 96"/>
                <a:gd name="T38" fmla="*/ 0 w 58"/>
                <a:gd name="T39" fmla="*/ 214214106 h 96"/>
                <a:gd name="T40" fmla="*/ 30241879 w 58"/>
                <a:gd name="T41" fmla="*/ 183972191 h 96"/>
                <a:gd name="T42" fmla="*/ 52924086 w 58"/>
                <a:gd name="T43" fmla="*/ 156249687 h 96"/>
                <a:gd name="T44" fmla="*/ 65524070 w 58"/>
                <a:gd name="T45" fmla="*/ 146169066 h 96"/>
                <a:gd name="T46" fmla="*/ 75604692 w 58"/>
                <a:gd name="T47" fmla="*/ 131048133 h 96"/>
                <a:gd name="T48" fmla="*/ 95765937 w 58"/>
                <a:gd name="T49" fmla="*/ 110886889 h 96"/>
                <a:gd name="T50" fmla="*/ 103327198 w 58"/>
                <a:gd name="T51" fmla="*/ 98286881 h 96"/>
                <a:gd name="T52" fmla="*/ 105846584 w 58"/>
                <a:gd name="T53" fmla="*/ 90725621 h 96"/>
                <a:gd name="T54" fmla="*/ 110886895 w 58"/>
                <a:gd name="T55" fmla="*/ 80644999 h 96"/>
                <a:gd name="T56" fmla="*/ 110886895 w 58"/>
                <a:gd name="T57" fmla="*/ 57964394 h 96"/>
                <a:gd name="T58" fmla="*/ 105846584 w 58"/>
                <a:gd name="T59" fmla="*/ 45362810 h 96"/>
                <a:gd name="T60" fmla="*/ 90725626 w 58"/>
                <a:gd name="T61" fmla="*/ 30241878 h 96"/>
                <a:gd name="T62" fmla="*/ 80645004 w 58"/>
                <a:gd name="T63" fmla="*/ 25201561 h 96"/>
                <a:gd name="T64" fmla="*/ 52924086 w 58"/>
                <a:gd name="T65" fmla="*/ 25201561 h 96"/>
                <a:gd name="T66" fmla="*/ 37801552 w 58"/>
                <a:gd name="T67" fmla="*/ 30241878 h 96"/>
                <a:gd name="T68" fmla="*/ 17641889 w 58"/>
                <a:gd name="T69" fmla="*/ 37801550 h 96"/>
                <a:gd name="T70" fmla="*/ 2520950 w 58"/>
                <a:gd name="T71" fmla="*/ 45362810 h 96"/>
                <a:gd name="T72" fmla="*/ 2520950 w 58"/>
                <a:gd name="T73" fmla="*/ 15120939 h 96"/>
                <a:gd name="T74" fmla="*/ 17641889 w 58"/>
                <a:gd name="T75" fmla="*/ 7561263 h 96"/>
                <a:gd name="T76" fmla="*/ 50403124 w 58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"/>
                <a:gd name="T118" fmla="*/ 0 h 96"/>
                <a:gd name="T119" fmla="*/ 58 w 58"/>
                <a:gd name="T120" fmla="*/ 96 h 9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2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6" y="18"/>
                  </a:lnTo>
                  <a:lnTo>
                    <a:pt x="58" y="26"/>
                  </a:lnTo>
                  <a:lnTo>
                    <a:pt x="55" y="38"/>
                  </a:lnTo>
                  <a:lnTo>
                    <a:pt x="52" y="44"/>
                  </a:lnTo>
                  <a:lnTo>
                    <a:pt x="45" y="52"/>
                  </a:lnTo>
                  <a:lnTo>
                    <a:pt x="42" y="55"/>
                  </a:lnTo>
                  <a:lnTo>
                    <a:pt x="39" y="59"/>
                  </a:lnTo>
                  <a:lnTo>
                    <a:pt x="32" y="67"/>
                  </a:lnTo>
                  <a:lnTo>
                    <a:pt x="27" y="73"/>
                  </a:lnTo>
                  <a:lnTo>
                    <a:pt x="21" y="78"/>
                  </a:lnTo>
                  <a:lnTo>
                    <a:pt x="15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2" y="73"/>
                  </a:lnTo>
                  <a:lnTo>
                    <a:pt x="21" y="62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8" y="44"/>
                  </a:lnTo>
                  <a:lnTo>
                    <a:pt x="41" y="39"/>
                  </a:lnTo>
                  <a:lnTo>
                    <a:pt x="42" y="36"/>
                  </a:lnTo>
                  <a:lnTo>
                    <a:pt x="44" y="32"/>
                  </a:lnTo>
                  <a:lnTo>
                    <a:pt x="44" y="23"/>
                  </a:lnTo>
                  <a:lnTo>
                    <a:pt x="42" y="18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1" y="10"/>
                  </a:lnTo>
                  <a:lnTo>
                    <a:pt x="15" y="12"/>
                  </a:lnTo>
                  <a:lnTo>
                    <a:pt x="7" y="15"/>
                  </a:lnTo>
                  <a:lnTo>
                    <a:pt x="1" y="18"/>
                  </a:lnTo>
                  <a:lnTo>
                    <a:pt x="1" y="6"/>
                  </a:lnTo>
                  <a:lnTo>
                    <a:pt x="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14" name="Freeform 176"/>
            <p:cNvSpPr>
              <a:spLocks/>
            </p:cNvSpPr>
            <p:nvPr/>
          </p:nvSpPr>
          <p:spPr bwMode="auto">
            <a:xfrm>
              <a:off x="5246688" y="2700338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8609401 w 58"/>
                <a:gd name="T9" fmla="*/ 37801550 h 96"/>
                <a:gd name="T10" fmla="*/ 141128762 w 58"/>
                <a:gd name="T11" fmla="*/ 50403121 h 96"/>
                <a:gd name="T12" fmla="*/ 141128762 w 58"/>
                <a:gd name="T13" fmla="*/ 80644999 h 96"/>
                <a:gd name="T14" fmla="*/ 133569089 w 58"/>
                <a:gd name="T15" fmla="*/ 95765932 h 96"/>
                <a:gd name="T16" fmla="*/ 131048140 w 58"/>
                <a:gd name="T17" fmla="*/ 105846578 h 96"/>
                <a:gd name="T18" fmla="*/ 123488467 w 58"/>
                <a:gd name="T19" fmla="*/ 118448149 h 96"/>
                <a:gd name="T20" fmla="*/ 110886895 w 58"/>
                <a:gd name="T21" fmla="*/ 131048133 h 96"/>
                <a:gd name="T22" fmla="*/ 108367534 w 58"/>
                <a:gd name="T23" fmla="*/ 138607806 h 96"/>
                <a:gd name="T24" fmla="*/ 95765937 w 58"/>
                <a:gd name="T25" fmla="*/ 148688427 h 96"/>
                <a:gd name="T26" fmla="*/ 88206264 w 58"/>
                <a:gd name="T27" fmla="*/ 161289998 h 96"/>
                <a:gd name="T28" fmla="*/ 75604692 w 58"/>
                <a:gd name="T29" fmla="*/ 168851258 h 96"/>
                <a:gd name="T30" fmla="*/ 65524070 w 58"/>
                <a:gd name="T31" fmla="*/ 183972191 h 96"/>
                <a:gd name="T32" fmla="*/ 50403124 w 58"/>
                <a:gd name="T33" fmla="*/ 196572175 h 96"/>
                <a:gd name="T34" fmla="*/ 35282191 w 58"/>
                <a:gd name="T35" fmla="*/ 214214106 h 96"/>
                <a:gd name="T36" fmla="*/ 146169074 w 58"/>
                <a:gd name="T37" fmla="*/ 214214106 h 96"/>
                <a:gd name="T38" fmla="*/ 146169074 w 58"/>
                <a:gd name="T39" fmla="*/ 241935022 h 96"/>
                <a:gd name="T40" fmla="*/ 0 w 58"/>
                <a:gd name="T41" fmla="*/ 241935022 h 96"/>
                <a:gd name="T42" fmla="*/ 0 w 58"/>
                <a:gd name="T43" fmla="*/ 214214106 h 96"/>
                <a:gd name="T44" fmla="*/ 27722518 w 58"/>
                <a:gd name="T45" fmla="*/ 183972191 h 96"/>
                <a:gd name="T46" fmla="*/ 65524070 w 58"/>
                <a:gd name="T47" fmla="*/ 146169066 h 96"/>
                <a:gd name="T48" fmla="*/ 75604692 w 58"/>
                <a:gd name="T49" fmla="*/ 131048133 h 96"/>
                <a:gd name="T50" fmla="*/ 85685315 w 58"/>
                <a:gd name="T51" fmla="*/ 123486873 h 96"/>
                <a:gd name="T52" fmla="*/ 100806248 w 58"/>
                <a:gd name="T53" fmla="*/ 98286881 h 96"/>
                <a:gd name="T54" fmla="*/ 103327198 w 58"/>
                <a:gd name="T55" fmla="*/ 90725621 h 96"/>
                <a:gd name="T56" fmla="*/ 110886895 w 58"/>
                <a:gd name="T57" fmla="*/ 68043428 h 96"/>
                <a:gd name="T58" fmla="*/ 103327198 w 58"/>
                <a:gd name="T59" fmla="*/ 45362810 h 96"/>
                <a:gd name="T60" fmla="*/ 100806248 w 58"/>
                <a:gd name="T61" fmla="*/ 37801550 h 96"/>
                <a:gd name="T62" fmla="*/ 88206264 w 58"/>
                <a:gd name="T63" fmla="*/ 30241878 h 96"/>
                <a:gd name="T64" fmla="*/ 75604692 w 58"/>
                <a:gd name="T65" fmla="*/ 25201561 h 96"/>
                <a:gd name="T66" fmla="*/ 50403124 w 58"/>
                <a:gd name="T67" fmla="*/ 25201561 h 96"/>
                <a:gd name="T68" fmla="*/ 35282191 w 58"/>
                <a:gd name="T69" fmla="*/ 30241878 h 96"/>
                <a:gd name="T70" fmla="*/ 20161251 w 58"/>
                <a:gd name="T71" fmla="*/ 37801550 h 96"/>
                <a:gd name="T72" fmla="*/ 0 w 58"/>
                <a:gd name="T73" fmla="*/ 45362810 h 96"/>
                <a:gd name="T74" fmla="*/ 0 w 58"/>
                <a:gd name="T75" fmla="*/ 15120939 h 96"/>
                <a:gd name="T76" fmla="*/ 20161251 w 58"/>
                <a:gd name="T77" fmla="*/ 7561263 h 96"/>
                <a:gd name="T78" fmla="*/ 50403124 w 58"/>
                <a:gd name="T79" fmla="*/ 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6"/>
                <a:gd name="T122" fmla="*/ 58 w 58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5"/>
                  </a:lnTo>
                  <a:lnTo>
                    <a:pt x="56" y="20"/>
                  </a:lnTo>
                  <a:lnTo>
                    <a:pt x="56" y="32"/>
                  </a:lnTo>
                  <a:lnTo>
                    <a:pt x="53" y="38"/>
                  </a:lnTo>
                  <a:lnTo>
                    <a:pt x="52" y="42"/>
                  </a:lnTo>
                  <a:lnTo>
                    <a:pt x="49" y="47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59"/>
                  </a:lnTo>
                  <a:lnTo>
                    <a:pt x="35" y="64"/>
                  </a:lnTo>
                  <a:lnTo>
                    <a:pt x="30" y="67"/>
                  </a:lnTo>
                  <a:lnTo>
                    <a:pt x="26" y="73"/>
                  </a:lnTo>
                  <a:lnTo>
                    <a:pt x="20" y="78"/>
                  </a:lnTo>
                  <a:lnTo>
                    <a:pt x="14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1" y="73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40" y="39"/>
                  </a:lnTo>
                  <a:lnTo>
                    <a:pt x="41" y="36"/>
                  </a:lnTo>
                  <a:lnTo>
                    <a:pt x="44" y="27"/>
                  </a:lnTo>
                  <a:lnTo>
                    <a:pt x="41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0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15" name="Freeform 177"/>
            <p:cNvSpPr>
              <a:spLocks noEditPoints="1"/>
            </p:cNvSpPr>
            <p:nvPr/>
          </p:nvSpPr>
          <p:spPr bwMode="auto">
            <a:xfrm>
              <a:off x="5403850" y="2746375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16" name="Freeform 178"/>
            <p:cNvSpPr>
              <a:spLocks noEditPoints="1"/>
            </p:cNvSpPr>
            <p:nvPr/>
          </p:nvSpPr>
          <p:spPr bwMode="auto">
            <a:xfrm>
              <a:off x="5495925" y="2700338"/>
              <a:ext cx="96838" cy="153987"/>
            </a:xfrm>
            <a:custGeom>
              <a:avLst/>
              <a:gdLst>
                <a:gd name="T0" fmla="*/ 68045372 w 61"/>
                <a:gd name="T1" fmla="*/ 98284975 h 97"/>
                <a:gd name="T2" fmla="*/ 85685758 w 61"/>
                <a:gd name="T3" fmla="*/ 98284975 h 97"/>
                <a:gd name="T4" fmla="*/ 93247058 w 61"/>
                <a:gd name="T5" fmla="*/ 105846235 h 97"/>
                <a:gd name="T6" fmla="*/ 95766433 w 61"/>
                <a:gd name="T7" fmla="*/ 115926824 h 97"/>
                <a:gd name="T8" fmla="*/ 95766433 w 61"/>
                <a:gd name="T9" fmla="*/ 131047708 h 97"/>
                <a:gd name="T10" fmla="*/ 93247058 w 61"/>
                <a:gd name="T11" fmla="*/ 138607356 h 97"/>
                <a:gd name="T12" fmla="*/ 85685758 w 61"/>
                <a:gd name="T13" fmla="*/ 141128297 h 97"/>
                <a:gd name="T14" fmla="*/ 68045372 w 61"/>
                <a:gd name="T15" fmla="*/ 141128297 h 97"/>
                <a:gd name="T16" fmla="*/ 60484072 w 61"/>
                <a:gd name="T17" fmla="*/ 138607356 h 97"/>
                <a:gd name="T18" fmla="*/ 52924360 w 61"/>
                <a:gd name="T19" fmla="*/ 123486472 h 97"/>
                <a:gd name="T20" fmla="*/ 52924360 w 61"/>
                <a:gd name="T21" fmla="*/ 115926824 h 97"/>
                <a:gd name="T22" fmla="*/ 68045372 w 61"/>
                <a:gd name="T23" fmla="*/ 98284975 h 97"/>
                <a:gd name="T24" fmla="*/ 78126046 w 61"/>
                <a:gd name="T25" fmla="*/ 22680538 h 97"/>
                <a:gd name="T26" fmla="*/ 65524409 w 61"/>
                <a:gd name="T27" fmla="*/ 25201479 h 97"/>
                <a:gd name="T28" fmla="*/ 57964697 w 61"/>
                <a:gd name="T29" fmla="*/ 30241780 h 97"/>
                <a:gd name="T30" fmla="*/ 50403385 w 61"/>
                <a:gd name="T31" fmla="*/ 37801428 h 97"/>
                <a:gd name="T32" fmla="*/ 42843673 w 61"/>
                <a:gd name="T33" fmla="*/ 50402958 h 97"/>
                <a:gd name="T34" fmla="*/ 35282373 w 61"/>
                <a:gd name="T35" fmla="*/ 80644738 h 97"/>
                <a:gd name="T36" fmla="*/ 30242036 w 61"/>
                <a:gd name="T37" fmla="*/ 123486472 h 97"/>
                <a:gd name="T38" fmla="*/ 35282373 w 61"/>
                <a:gd name="T39" fmla="*/ 163808829 h 97"/>
                <a:gd name="T40" fmla="*/ 42843673 w 61"/>
                <a:gd name="T41" fmla="*/ 196571537 h 97"/>
                <a:gd name="T42" fmla="*/ 50403385 w 61"/>
                <a:gd name="T43" fmla="*/ 211692470 h 97"/>
                <a:gd name="T44" fmla="*/ 60484072 w 61"/>
                <a:gd name="T45" fmla="*/ 219252118 h 97"/>
                <a:gd name="T46" fmla="*/ 78126046 w 61"/>
                <a:gd name="T47" fmla="*/ 221773059 h 97"/>
                <a:gd name="T48" fmla="*/ 88206721 w 61"/>
                <a:gd name="T49" fmla="*/ 219252118 h 97"/>
                <a:gd name="T50" fmla="*/ 95766433 w 61"/>
                <a:gd name="T51" fmla="*/ 214211824 h 97"/>
                <a:gd name="T52" fmla="*/ 103327732 w 61"/>
                <a:gd name="T53" fmla="*/ 206652126 h 97"/>
                <a:gd name="T54" fmla="*/ 110887469 w 61"/>
                <a:gd name="T55" fmla="*/ 196571537 h 97"/>
                <a:gd name="T56" fmla="*/ 118448769 w 61"/>
                <a:gd name="T57" fmla="*/ 163808829 h 97"/>
                <a:gd name="T58" fmla="*/ 118448769 w 61"/>
                <a:gd name="T59" fmla="*/ 80644738 h 97"/>
                <a:gd name="T60" fmla="*/ 110887469 w 61"/>
                <a:gd name="T61" fmla="*/ 50402958 h 97"/>
                <a:gd name="T62" fmla="*/ 100806770 w 61"/>
                <a:gd name="T63" fmla="*/ 32761133 h 97"/>
                <a:gd name="T64" fmla="*/ 88206721 w 61"/>
                <a:gd name="T65" fmla="*/ 25201479 h 97"/>
                <a:gd name="T66" fmla="*/ 78126046 w 61"/>
                <a:gd name="T67" fmla="*/ 22680538 h 97"/>
                <a:gd name="T68" fmla="*/ 57964697 w 61"/>
                <a:gd name="T69" fmla="*/ 0 h 97"/>
                <a:gd name="T70" fmla="*/ 93247058 w 61"/>
                <a:gd name="T71" fmla="*/ 0 h 97"/>
                <a:gd name="T72" fmla="*/ 110887469 w 61"/>
                <a:gd name="T73" fmla="*/ 7559651 h 97"/>
                <a:gd name="T74" fmla="*/ 123489106 w 61"/>
                <a:gd name="T75" fmla="*/ 15120890 h 97"/>
                <a:gd name="T76" fmla="*/ 133569781 w 61"/>
                <a:gd name="T77" fmla="*/ 30241780 h 97"/>
                <a:gd name="T78" fmla="*/ 148690793 w 61"/>
                <a:gd name="T79" fmla="*/ 68043207 h 97"/>
                <a:gd name="T80" fmla="*/ 153731130 w 61"/>
                <a:gd name="T81" fmla="*/ 123486472 h 97"/>
                <a:gd name="T82" fmla="*/ 148690793 w 61"/>
                <a:gd name="T83" fmla="*/ 176410359 h 97"/>
                <a:gd name="T84" fmla="*/ 133569781 w 61"/>
                <a:gd name="T85" fmla="*/ 214211824 h 97"/>
                <a:gd name="T86" fmla="*/ 123489106 w 61"/>
                <a:gd name="T87" fmla="*/ 229332707 h 97"/>
                <a:gd name="T88" fmla="*/ 110887469 w 61"/>
                <a:gd name="T89" fmla="*/ 236893943 h 97"/>
                <a:gd name="T90" fmla="*/ 95766433 w 61"/>
                <a:gd name="T91" fmla="*/ 244453591 h 97"/>
                <a:gd name="T92" fmla="*/ 57964697 w 61"/>
                <a:gd name="T93" fmla="*/ 244453591 h 97"/>
                <a:gd name="T94" fmla="*/ 42843673 w 61"/>
                <a:gd name="T95" fmla="*/ 236893943 h 97"/>
                <a:gd name="T96" fmla="*/ 30242036 w 61"/>
                <a:gd name="T97" fmla="*/ 229332707 h 97"/>
                <a:gd name="T98" fmla="*/ 20161355 w 61"/>
                <a:gd name="T99" fmla="*/ 214211824 h 97"/>
                <a:gd name="T100" fmla="*/ 5040339 w 61"/>
                <a:gd name="T101" fmla="*/ 176410359 h 97"/>
                <a:gd name="T102" fmla="*/ 0 w 61"/>
                <a:gd name="T103" fmla="*/ 123486472 h 97"/>
                <a:gd name="T104" fmla="*/ 5040339 w 61"/>
                <a:gd name="T105" fmla="*/ 68043207 h 97"/>
                <a:gd name="T106" fmla="*/ 20161355 w 61"/>
                <a:gd name="T107" fmla="*/ 30241780 h 97"/>
                <a:gd name="T108" fmla="*/ 30242036 w 61"/>
                <a:gd name="T109" fmla="*/ 15120890 h 97"/>
                <a:gd name="T110" fmla="*/ 42843673 w 61"/>
                <a:gd name="T111" fmla="*/ 7559651 h 97"/>
                <a:gd name="T112" fmla="*/ 57964697 w 61"/>
                <a:gd name="T113" fmla="*/ 0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7"/>
                <a:gd name="T173" fmla="*/ 61 w 6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7">
                  <a:moveTo>
                    <a:pt x="27" y="39"/>
                  </a:moveTo>
                  <a:lnTo>
                    <a:pt x="34" y="39"/>
                  </a:lnTo>
                  <a:lnTo>
                    <a:pt x="37" y="42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7" y="55"/>
                  </a:lnTo>
                  <a:lnTo>
                    <a:pt x="34" y="56"/>
                  </a:lnTo>
                  <a:lnTo>
                    <a:pt x="27" y="56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39"/>
                  </a:lnTo>
                  <a:close/>
                  <a:moveTo>
                    <a:pt x="31" y="9"/>
                  </a:moveTo>
                  <a:lnTo>
                    <a:pt x="26" y="10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5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1" y="88"/>
                  </a:lnTo>
                  <a:lnTo>
                    <a:pt x="35" y="87"/>
                  </a:lnTo>
                  <a:lnTo>
                    <a:pt x="38" y="85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5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0" y="13"/>
                  </a:lnTo>
                  <a:lnTo>
                    <a:pt x="35" y="10"/>
                  </a:lnTo>
                  <a:lnTo>
                    <a:pt x="31" y="9"/>
                  </a:lnTo>
                  <a:close/>
                  <a:moveTo>
                    <a:pt x="23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9" y="27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5"/>
                  </a:lnTo>
                  <a:lnTo>
                    <a:pt x="49" y="91"/>
                  </a:lnTo>
                  <a:lnTo>
                    <a:pt x="44" y="94"/>
                  </a:lnTo>
                  <a:lnTo>
                    <a:pt x="38" y="97"/>
                  </a:lnTo>
                  <a:lnTo>
                    <a:pt x="23" y="97"/>
                  </a:lnTo>
                  <a:lnTo>
                    <a:pt x="17" y="94"/>
                  </a:lnTo>
                  <a:lnTo>
                    <a:pt x="12" y="91"/>
                  </a:lnTo>
                  <a:lnTo>
                    <a:pt x="8" y="85"/>
                  </a:lnTo>
                  <a:lnTo>
                    <a:pt x="2" y="70"/>
                  </a:lnTo>
                  <a:lnTo>
                    <a:pt x="0" y="49"/>
                  </a:lnTo>
                  <a:lnTo>
                    <a:pt x="2" y="2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17" name="Freeform 179"/>
            <p:cNvSpPr>
              <a:spLocks noEditPoints="1"/>
            </p:cNvSpPr>
            <p:nvPr/>
          </p:nvSpPr>
          <p:spPr bwMode="auto">
            <a:xfrm>
              <a:off x="5619750" y="2700338"/>
              <a:ext cx="96838" cy="153987"/>
            </a:xfrm>
            <a:custGeom>
              <a:avLst/>
              <a:gdLst>
                <a:gd name="T0" fmla="*/ 68045372 w 61"/>
                <a:gd name="T1" fmla="*/ 98284975 h 97"/>
                <a:gd name="T2" fmla="*/ 83166383 w 61"/>
                <a:gd name="T3" fmla="*/ 98284975 h 97"/>
                <a:gd name="T4" fmla="*/ 90726096 w 61"/>
                <a:gd name="T5" fmla="*/ 105846235 h 97"/>
                <a:gd name="T6" fmla="*/ 98287395 w 61"/>
                <a:gd name="T7" fmla="*/ 123486472 h 97"/>
                <a:gd name="T8" fmla="*/ 90726096 w 61"/>
                <a:gd name="T9" fmla="*/ 138607356 h 97"/>
                <a:gd name="T10" fmla="*/ 83166383 w 61"/>
                <a:gd name="T11" fmla="*/ 141128297 h 97"/>
                <a:gd name="T12" fmla="*/ 68045372 w 61"/>
                <a:gd name="T13" fmla="*/ 141128297 h 97"/>
                <a:gd name="T14" fmla="*/ 60484072 w 61"/>
                <a:gd name="T15" fmla="*/ 138607356 h 97"/>
                <a:gd name="T16" fmla="*/ 57964697 w 61"/>
                <a:gd name="T17" fmla="*/ 131047708 h 97"/>
                <a:gd name="T18" fmla="*/ 57964697 w 61"/>
                <a:gd name="T19" fmla="*/ 115926824 h 97"/>
                <a:gd name="T20" fmla="*/ 60484072 w 61"/>
                <a:gd name="T21" fmla="*/ 105846235 h 97"/>
                <a:gd name="T22" fmla="*/ 68045372 w 61"/>
                <a:gd name="T23" fmla="*/ 98284975 h 97"/>
                <a:gd name="T24" fmla="*/ 75605084 w 61"/>
                <a:gd name="T25" fmla="*/ 22680538 h 97"/>
                <a:gd name="T26" fmla="*/ 65524409 w 61"/>
                <a:gd name="T27" fmla="*/ 25201479 h 97"/>
                <a:gd name="T28" fmla="*/ 57964697 w 61"/>
                <a:gd name="T29" fmla="*/ 30241780 h 97"/>
                <a:gd name="T30" fmla="*/ 50403385 w 61"/>
                <a:gd name="T31" fmla="*/ 37801428 h 97"/>
                <a:gd name="T32" fmla="*/ 42843673 w 61"/>
                <a:gd name="T33" fmla="*/ 50402958 h 97"/>
                <a:gd name="T34" fmla="*/ 35282373 w 61"/>
                <a:gd name="T35" fmla="*/ 80644738 h 97"/>
                <a:gd name="T36" fmla="*/ 35282373 w 61"/>
                <a:gd name="T37" fmla="*/ 163808829 h 97"/>
                <a:gd name="T38" fmla="*/ 42843673 w 61"/>
                <a:gd name="T39" fmla="*/ 196571537 h 97"/>
                <a:gd name="T40" fmla="*/ 52924360 w 61"/>
                <a:gd name="T41" fmla="*/ 211692470 h 97"/>
                <a:gd name="T42" fmla="*/ 65524409 w 61"/>
                <a:gd name="T43" fmla="*/ 219252118 h 97"/>
                <a:gd name="T44" fmla="*/ 75605084 w 61"/>
                <a:gd name="T45" fmla="*/ 221773059 h 97"/>
                <a:gd name="T46" fmla="*/ 88206721 w 61"/>
                <a:gd name="T47" fmla="*/ 219252118 h 97"/>
                <a:gd name="T48" fmla="*/ 95766433 w 61"/>
                <a:gd name="T49" fmla="*/ 214211824 h 97"/>
                <a:gd name="T50" fmla="*/ 103327732 w 61"/>
                <a:gd name="T51" fmla="*/ 206652126 h 97"/>
                <a:gd name="T52" fmla="*/ 110887469 w 61"/>
                <a:gd name="T53" fmla="*/ 196571537 h 97"/>
                <a:gd name="T54" fmla="*/ 118448769 w 61"/>
                <a:gd name="T55" fmla="*/ 163808829 h 97"/>
                <a:gd name="T56" fmla="*/ 123489106 w 61"/>
                <a:gd name="T57" fmla="*/ 123486472 h 97"/>
                <a:gd name="T58" fmla="*/ 118448769 w 61"/>
                <a:gd name="T59" fmla="*/ 80644738 h 97"/>
                <a:gd name="T60" fmla="*/ 110887469 w 61"/>
                <a:gd name="T61" fmla="*/ 50402958 h 97"/>
                <a:gd name="T62" fmla="*/ 103327732 w 61"/>
                <a:gd name="T63" fmla="*/ 37801428 h 97"/>
                <a:gd name="T64" fmla="*/ 95766433 w 61"/>
                <a:gd name="T65" fmla="*/ 30241780 h 97"/>
                <a:gd name="T66" fmla="*/ 88206721 w 61"/>
                <a:gd name="T67" fmla="*/ 25201479 h 97"/>
                <a:gd name="T68" fmla="*/ 75605084 w 61"/>
                <a:gd name="T69" fmla="*/ 22680538 h 97"/>
                <a:gd name="T70" fmla="*/ 57964697 w 61"/>
                <a:gd name="T71" fmla="*/ 0 h 97"/>
                <a:gd name="T72" fmla="*/ 95766433 w 61"/>
                <a:gd name="T73" fmla="*/ 0 h 97"/>
                <a:gd name="T74" fmla="*/ 110887469 w 61"/>
                <a:gd name="T75" fmla="*/ 7559651 h 97"/>
                <a:gd name="T76" fmla="*/ 123489106 w 61"/>
                <a:gd name="T77" fmla="*/ 15120890 h 97"/>
                <a:gd name="T78" fmla="*/ 133569781 w 61"/>
                <a:gd name="T79" fmla="*/ 30241780 h 97"/>
                <a:gd name="T80" fmla="*/ 148690793 w 61"/>
                <a:gd name="T81" fmla="*/ 68043207 h 97"/>
                <a:gd name="T82" fmla="*/ 153731130 w 61"/>
                <a:gd name="T83" fmla="*/ 123486472 h 97"/>
                <a:gd name="T84" fmla="*/ 148690793 w 61"/>
                <a:gd name="T85" fmla="*/ 176410359 h 97"/>
                <a:gd name="T86" fmla="*/ 133569781 w 61"/>
                <a:gd name="T87" fmla="*/ 214211824 h 97"/>
                <a:gd name="T88" fmla="*/ 123489106 w 61"/>
                <a:gd name="T89" fmla="*/ 229332707 h 97"/>
                <a:gd name="T90" fmla="*/ 110887469 w 61"/>
                <a:gd name="T91" fmla="*/ 236893943 h 97"/>
                <a:gd name="T92" fmla="*/ 95766433 w 61"/>
                <a:gd name="T93" fmla="*/ 244453591 h 97"/>
                <a:gd name="T94" fmla="*/ 60484072 w 61"/>
                <a:gd name="T95" fmla="*/ 244453591 h 97"/>
                <a:gd name="T96" fmla="*/ 42843673 w 61"/>
                <a:gd name="T97" fmla="*/ 236893943 h 97"/>
                <a:gd name="T98" fmla="*/ 30242036 w 61"/>
                <a:gd name="T99" fmla="*/ 229332707 h 97"/>
                <a:gd name="T100" fmla="*/ 17641980 w 61"/>
                <a:gd name="T101" fmla="*/ 214211824 h 97"/>
                <a:gd name="T102" fmla="*/ 2520963 w 61"/>
                <a:gd name="T103" fmla="*/ 176410359 h 97"/>
                <a:gd name="T104" fmla="*/ 0 w 61"/>
                <a:gd name="T105" fmla="*/ 123486472 h 97"/>
                <a:gd name="T106" fmla="*/ 2520963 w 61"/>
                <a:gd name="T107" fmla="*/ 68043207 h 97"/>
                <a:gd name="T108" fmla="*/ 17641980 w 61"/>
                <a:gd name="T109" fmla="*/ 30241780 h 97"/>
                <a:gd name="T110" fmla="*/ 30242036 w 61"/>
                <a:gd name="T111" fmla="*/ 15120890 h 97"/>
                <a:gd name="T112" fmla="*/ 42843673 w 61"/>
                <a:gd name="T113" fmla="*/ 7559651 h 97"/>
                <a:gd name="T114" fmla="*/ 57964697 w 61"/>
                <a:gd name="T115" fmla="*/ 0 h 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7"/>
                <a:gd name="T176" fmla="*/ 61 w 61"/>
                <a:gd name="T177" fmla="*/ 97 h 9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7">
                  <a:moveTo>
                    <a:pt x="27" y="39"/>
                  </a:moveTo>
                  <a:lnTo>
                    <a:pt x="33" y="39"/>
                  </a:lnTo>
                  <a:lnTo>
                    <a:pt x="36" y="42"/>
                  </a:lnTo>
                  <a:lnTo>
                    <a:pt x="39" y="49"/>
                  </a:lnTo>
                  <a:lnTo>
                    <a:pt x="36" y="55"/>
                  </a:lnTo>
                  <a:lnTo>
                    <a:pt x="33" y="56"/>
                  </a:lnTo>
                  <a:lnTo>
                    <a:pt x="27" y="56"/>
                  </a:lnTo>
                  <a:lnTo>
                    <a:pt x="24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2"/>
                  </a:lnTo>
                  <a:lnTo>
                    <a:pt x="27" y="39"/>
                  </a:lnTo>
                  <a:close/>
                  <a:moveTo>
                    <a:pt x="30" y="9"/>
                  </a:moveTo>
                  <a:lnTo>
                    <a:pt x="26" y="10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5"/>
                  </a:lnTo>
                  <a:lnTo>
                    <a:pt x="17" y="78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0" y="88"/>
                  </a:lnTo>
                  <a:lnTo>
                    <a:pt x="35" y="87"/>
                  </a:lnTo>
                  <a:lnTo>
                    <a:pt x="38" y="85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5"/>
                  </a:lnTo>
                  <a:lnTo>
                    <a:pt x="49" y="49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1" y="15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9" y="27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5"/>
                  </a:lnTo>
                  <a:lnTo>
                    <a:pt x="49" y="91"/>
                  </a:lnTo>
                  <a:lnTo>
                    <a:pt x="44" y="94"/>
                  </a:lnTo>
                  <a:lnTo>
                    <a:pt x="38" y="97"/>
                  </a:lnTo>
                  <a:lnTo>
                    <a:pt x="24" y="97"/>
                  </a:lnTo>
                  <a:lnTo>
                    <a:pt x="17" y="94"/>
                  </a:lnTo>
                  <a:lnTo>
                    <a:pt x="12" y="91"/>
                  </a:lnTo>
                  <a:lnTo>
                    <a:pt x="7" y="85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7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18" name="Freeform 180"/>
            <p:cNvSpPr>
              <a:spLocks noEditPoints="1"/>
            </p:cNvSpPr>
            <p:nvPr/>
          </p:nvSpPr>
          <p:spPr bwMode="auto">
            <a:xfrm>
              <a:off x="5778500" y="2746375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19" name="Freeform 181"/>
            <p:cNvSpPr>
              <a:spLocks noEditPoints="1"/>
            </p:cNvSpPr>
            <p:nvPr/>
          </p:nvSpPr>
          <p:spPr bwMode="auto">
            <a:xfrm>
              <a:off x="5868988" y="2700338"/>
              <a:ext cx="96838" cy="153987"/>
            </a:xfrm>
            <a:custGeom>
              <a:avLst/>
              <a:gdLst>
                <a:gd name="T0" fmla="*/ 68045372 w 61"/>
                <a:gd name="T1" fmla="*/ 98284975 h 97"/>
                <a:gd name="T2" fmla="*/ 83166383 w 61"/>
                <a:gd name="T3" fmla="*/ 98284975 h 97"/>
                <a:gd name="T4" fmla="*/ 90726096 w 61"/>
                <a:gd name="T5" fmla="*/ 105846235 h 97"/>
                <a:gd name="T6" fmla="*/ 98287395 w 61"/>
                <a:gd name="T7" fmla="*/ 123486472 h 97"/>
                <a:gd name="T8" fmla="*/ 90726096 w 61"/>
                <a:gd name="T9" fmla="*/ 138607356 h 97"/>
                <a:gd name="T10" fmla="*/ 83166383 w 61"/>
                <a:gd name="T11" fmla="*/ 141128297 h 97"/>
                <a:gd name="T12" fmla="*/ 68045372 w 61"/>
                <a:gd name="T13" fmla="*/ 141128297 h 97"/>
                <a:gd name="T14" fmla="*/ 60484072 w 61"/>
                <a:gd name="T15" fmla="*/ 138607356 h 97"/>
                <a:gd name="T16" fmla="*/ 57964697 w 61"/>
                <a:gd name="T17" fmla="*/ 131047708 h 97"/>
                <a:gd name="T18" fmla="*/ 57964697 w 61"/>
                <a:gd name="T19" fmla="*/ 115926824 h 97"/>
                <a:gd name="T20" fmla="*/ 60484072 w 61"/>
                <a:gd name="T21" fmla="*/ 105846235 h 97"/>
                <a:gd name="T22" fmla="*/ 68045372 w 61"/>
                <a:gd name="T23" fmla="*/ 98284975 h 97"/>
                <a:gd name="T24" fmla="*/ 75605084 w 61"/>
                <a:gd name="T25" fmla="*/ 22680538 h 97"/>
                <a:gd name="T26" fmla="*/ 65524409 w 61"/>
                <a:gd name="T27" fmla="*/ 25201479 h 97"/>
                <a:gd name="T28" fmla="*/ 57964697 w 61"/>
                <a:gd name="T29" fmla="*/ 30241780 h 97"/>
                <a:gd name="T30" fmla="*/ 50403385 w 61"/>
                <a:gd name="T31" fmla="*/ 37801428 h 97"/>
                <a:gd name="T32" fmla="*/ 42843673 w 61"/>
                <a:gd name="T33" fmla="*/ 50402958 h 97"/>
                <a:gd name="T34" fmla="*/ 35282373 w 61"/>
                <a:gd name="T35" fmla="*/ 80644738 h 97"/>
                <a:gd name="T36" fmla="*/ 35282373 w 61"/>
                <a:gd name="T37" fmla="*/ 163808829 h 97"/>
                <a:gd name="T38" fmla="*/ 42843673 w 61"/>
                <a:gd name="T39" fmla="*/ 196571537 h 97"/>
                <a:gd name="T40" fmla="*/ 52924360 w 61"/>
                <a:gd name="T41" fmla="*/ 211692470 h 97"/>
                <a:gd name="T42" fmla="*/ 65524409 w 61"/>
                <a:gd name="T43" fmla="*/ 219252118 h 97"/>
                <a:gd name="T44" fmla="*/ 75605084 w 61"/>
                <a:gd name="T45" fmla="*/ 221773059 h 97"/>
                <a:gd name="T46" fmla="*/ 88206721 w 61"/>
                <a:gd name="T47" fmla="*/ 219252118 h 97"/>
                <a:gd name="T48" fmla="*/ 95766433 w 61"/>
                <a:gd name="T49" fmla="*/ 214211824 h 97"/>
                <a:gd name="T50" fmla="*/ 103327732 w 61"/>
                <a:gd name="T51" fmla="*/ 206652126 h 97"/>
                <a:gd name="T52" fmla="*/ 110887469 w 61"/>
                <a:gd name="T53" fmla="*/ 196571537 h 97"/>
                <a:gd name="T54" fmla="*/ 118448769 w 61"/>
                <a:gd name="T55" fmla="*/ 163808829 h 97"/>
                <a:gd name="T56" fmla="*/ 123489106 w 61"/>
                <a:gd name="T57" fmla="*/ 123486472 h 97"/>
                <a:gd name="T58" fmla="*/ 118448769 w 61"/>
                <a:gd name="T59" fmla="*/ 80644738 h 97"/>
                <a:gd name="T60" fmla="*/ 110887469 w 61"/>
                <a:gd name="T61" fmla="*/ 50402958 h 97"/>
                <a:gd name="T62" fmla="*/ 103327732 w 61"/>
                <a:gd name="T63" fmla="*/ 37801428 h 97"/>
                <a:gd name="T64" fmla="*/ 95766433 w 61"/>
                <a:gd name="T65" fmla="*/ 30241780 h 97"/>
                <a:gd name="T66" fmla="*/ 88206721 w 61"/>
                <a:gd name="T67" fmla="*/ 25201479 h 97"/>
                <a:gd name="T68" fmla="*/ 75605084 w 61"/>
                <a:gd name="T69" fmla="*/ 22680538 h 97"/>
                <a:gd name="T70" fmla="*/ 57964697 w 61"/>
                <a:gd name="T71" fmla="*/ 0 h 97"/>
                <a:gd name="T72" fmla="*/ 95766433 w 61"/>
                <a:gd name="T73" fmla="*/ 0 h 97"/>
                <a:gd name="T74" fmla="*/ 110887469 w 61"/>
                <a:gd name="T75" fmla="*/ 7559651 h 97"/>
                <a:gd name="T76" fmla="*/ 123489106 w 61"/>
                <a:gd name="T77" fmla="*/ 15120890 h 97"/>
                <a:gd name="T78" fmla="*/ 133569781 w 61"/>
                <a:gd name="T79" fmla="*/ 30241780 h 97"/>
                <a:gd name="T80" fmla="*/ 148690793 w 61"/>
                <a:gd name="T81" fmla="*/ 68043207 h 97"/>
                <a:gd name="T82" fmla="*/ 153731130 w 61"/>
                <a:gd name="T83" fmla="*/ 123486472 h 97"/>
                <a:gd name="T84" fmla="*/ 148690793 w 61"/>
                <a:gd name="T85" fmla="*/ 176410359 h 97"/>
                <a:gd name="T86" fmla="*/ 133569781 w 61"/>
                <a:gd name="T87" fmla="*/ 214211824 h 97"/>
                <a:gd name="T88" fmla="*/ 123489106 w 61"/>
                <a:gd name="T89" fmla="*/ 229332707 h 97"/>
                <a:gd name="T90" fmla="*/ 110887469 w 61"/>
                <a:gd name="T91" fmla="*/ 236893943 h 97"/>
                <a:gd name="T92" fmla="*/ 95766433 w 61"/>
                <a:gd name="T93" fmla="*/ 244453591 h 97"/>
                <a:gd name="T94" fmla="*/ 60484072 w 61"/>
                <a:gd name="T95" fmla="*/ 244453591 h 97"/>
                <a:gd name="T96" fmla="*/ 42843673 w 61"/>
                <a:gd name="T97" fmla="*/ 236893943 h 97"/>
                <a:gd name="T98" fmla="*/ 30242036 w 61"/>
                <a:gd name="T99" fmla="*/ 229332707 h 97"/>
                <a:gd name="T100" fmla="*/ 17641980 w 61"/>
                <a:gd name="T101" fmla="*/ 214211824 h 97"/>
                <a:gd name="T102" fmla="*/ 2520963 w 61"/>
                <a:gd name="T103" fmla="*/ 176410359 h 97"/>
                <a:gd name="T104" fmla="*/ 0 w 61"/>
                <a:gd name="T105" fmla="*/ 123486472 h 97"/>
                <a:gd name="T106" fmla="*/ 2520963 w 61"/>
                <a:gd name="T107" fmla="*/ 68043207 h 97"/>
                <a:gd name="T108" fmla="*/ 17641980 w 61"/>
                <a:gd name="T109" fmla="*/ 30241780 h 97"/>
                <a:gd name="T110" fmla="*/ 30242036 w 61"/>
                <a:gd name="T111" fmla="*/ 15120890 h 97"/>
                <a:gd name="T112" fmla="*/ 42843673 w 61"/>
                <a:gd name="T113" fmla="*/ 7559651 h 97"/>
                <a:gd name="T114" fmla="*/ 57964697 w 61"/>
                <a:gd name="T115" fmla="*/ 0 h 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7"/>
                <a:gd name="T176" fmla="*/ 61 w 61"/>
                <a:gd name="T177" fmla="*/ 97 h 9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7">
                  <a:moveTo>
                    <a:pt x="27" y="39"/>
                  </a:moveTo>
                  <a:lnTo>
                    <a:pt x="33" y="39"/>
                  </a:lnTo>
                  <a:lnTo>
                    <a:pt x="36" y="42"/>
                  </a:lnTo>
                  <a:lnTo>
                    <a:pt x="39" y="49"/>
                  </a:lnTo>
                  <a:lnTo>
                    <a:pt x="36" y="55"/>
                  </a:lnTo>
                  <a:lnTo>
                    <a:pt x="33" y="56"/>
                  </a:lnTo>
                  <a:lnTo>
                    <a:pt x="27" y="56"/>
                  </a:lnTo>
                  <a:lnTo>
                    <a:pt x="24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2"/>
                  </a:lnTo>
                  <a:lnTo>
                    <a:pt x="27" y="39"/>
                  </a:lnTo>
                  <a:close/>
                  <a:moveTo>
                    <a:pt x="30" y="9"/>
                  </a:moveTo>
                  <a:lnTo>
                    <a:pt x="26" y="10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5"/>
                  </a:lnTo>
                  <a:lnTo>
                    <a:pt x="17" y="78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0" y="88"/>
                  </a:lnTo>
                  <a:lnTo>
                    <a:pt x="35" y="87"/>
                  </a:lnTo>
                  <a:lnTo>
                    <a:pt x="38" y="85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5"/>
                  </a:lnTo>
                  <a:lnTo>
                    <a:pt x="49" y="49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1" y="15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9" y="27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5"/>
                  </a:lnTo>
                  <a:lnTo>
                    <a:pt x="49" y="91"/>
                  </a:lnTo>
                  <a:lnTo>
                    <a:pt x="44" y="94"/>
                  </a:lnTo>
                  <a:lnTo>
                    <a:pt x="38" y="97"/>
                  </a:lnTo>
                  <a:lnTo>
                    <a:pt x="24" y="97"/>
                  </a:lnTo>
                  <a:lnTo>
                    <a:pt x="17" y="94"/>
                  </a:lnTo>
                  <a:lnTo>
                    <a:pt x="12" y="91"/>
                  </a:lnTo>
                  <a:lnTo>
                    <a:pt x="7" y="85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7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20" name="Freeform 182"/>
            <p:cNvSpPr>
              <a:spLocks noEditPoints="1"/>
            </p:cNvSpPr>
            <p:nvPr/>
          </p:nvSpPr>
          <p:spPr bwMode="auto">
            <a:xfrm>
              <a:off x="5994400" y="2700338"/>
              <a:ext cx="96838" cy="153987"/>
            </a:xfrm>
            <a:custGeom>
              <a:avLst/>
              <a:gdLst>
                <a:gd name="T0" fmla="*/ 70564746 w 61"/>
                <a:gd name="T1" fmla="*/ 98284975 h 97"/>
                <a:gd name="T2" fmla="*/ 85685758 w 61"/>
                <a:gd name="T3" fmla="*/ 98284975 h 97"/>
                <a:gd name="T4" fmla="*/ 93247058 w 61"/>
                <a:gd name="T5" fmla="*/ 105846235 h 97"/>
                <a:gd name="T6" fmla="*/ 95766433 w 61"/>
                <a:gd name="T7" fmla="*/ 115926824 h 97"/>
                <a:gd name="T8" fmla="*/ 95766433 w 61"/>
                <a:gd name="T9" fmla="*/ 131047708 h 97"/>
                <a:gd name="T10" fmla="*/ 93247058 w 61"/>
                <a:gd name="T11" fmla="*/ 138607356 h 97"/>
                <a:gd name="T12" fmla="*/ 85685758 w 61"/>
                <a:gd name="T13" fmla="*/ 141128297 h 97"/>
                <a:gd name="T14" fmla="*/ 70564746 w 61"/>
                <a:gd name="T15" fmla="*/ 141128297 h 97"/>
                <a:gd name="T16" fmla="*/ 60484072 w 61"/>
                <a:gd name="T17" fmla="*/ 138607356 h 97"/>
                <a:gd name="T18" fmla="*/ 52924360 w 61"/>
                <a:gd name="T19" fmla="*/ 123486472 h 97"/>
                <a:gd name="T20" fmla="*/ 52924360 w 61"/>
                <a:gd name="T21" fmla="*/ 115926824 h 97"/>
                <a:gd name="T22" fmla="*/ 70564746 w 61"/>
                <a:gd name="T23" fmla="*/ 98284975 h 97"/>
                <a:gd name="T24" fmla="*/ 78126046 w 61"/>
                <a:gd name="T25" fmla="*/ 22680538 h 97"/>
                <a:gd name="T26" fmla="*/ 65524409 w 61"/>
                <a:gd name="T27" fmla="*/ 25201479 h 97"/>
                <a:gd name="T28" fmla="*/ 57964697 w 61"/>
                <a:gd name="T29" fmla="*/ 30241780 h 97"/>
                <a:gd name="T30" fmla="*/ 50403385 w 61"/>
                <a:gd name="T31" fmla="*/ 37801428 h 97"/>
                <a:gd name="T32" fmla="*/ 42843673 w 61"/>
                <a:gd name="T33" fmla="*/ 50402958 h 97"/>
                <a:gd name="T34" fmla="*/ 35282373 w 61"/>
                <a:gd name="T35" fmla="*/ 80644738 h 97"/>
                <a:gd name="T36" fmla="*/ 30242036 w 61"/>
                <a:gd name="T37" fmla="*/ 123486472 h 97"/>
                <a:gd name="T38" fmla="*/ 35282373 w 61"/>
                <a:gd name="T39" fmla="*/ 163808829 h 97"/>
                <a:gd name="T40" fmla="*/ 42843673 w 61"/>
                <a:gd name="T41" fmla="*/ 196571537 h 97"/>
                <a:gd name="T42" fmla="*/ 50403385 w 61"/>
                <a:gd name="T43" fmla="*/ 211692470 h 97"/>
                <a:gd name="T44" fmla="*/ 60484072 w 61"/>
                <a:gd name="T45" fmla="*/ 219252118 h 97"/>
                <a:gd name="T46" fmla="*/ 78126046 w 61"/>
                <a:gd name="T47" fmla="*/ 221773059 h 97"/>
                <a:gd name="T48" fmla="*/ 88206721 w 61"/>
                <a:gd name="T49" fmla="*/ 219252118 h 97"/>
                <a:gd name="T50" fmla="*/ 95766433 w 61"/>
                <a:gd name="T51" fmla="*/ 214211824 h 97"/>
                <a:gd name="T52" fmla="*/ 103327732 w 61"/>
                <a:gd name="T53" fmla="*/ 206652126 h 97"/>
                <a:gd name="T54" fmla="*/ 110887469 w 61"/>
                <a:gd name="T55" fmla="*/ 196571537 h 97"/>
                <a:gd name="T56" fmla="*/ 118448769 w 61"/>
                <a:gd name="T57" fmla="*/ 163808829 h 97"/>
                <a:gd name="T58" fmla="*/ 118448769 w 61"/>
                <a:gd name="T59" fmla="*/ 80644738 h 97"/>
                <a:gd name="T60" fmla="*/ 110887469 w 61"/>
                <a:gd name="T61" fmla="*/ 50402958 h 97"/>
                <a:gd name="T62" fmla="*/ 100806770 w 61"/>
                <a:gd name="T63" fmla="*/ 32761133 h 97"/>
                <a:gd name="T64" fmla="*/ 88206721 w 61"/>
                <a:gd name="T65" fmla="*/ 25201479 h 97"/>
                <a:gd name="T66" fmla="*/ 78126046 w 61"/>
                <a:gd name="T67" fmla="*/ 22680538 h 97"/>
                <a:gd name="T68" fmla="*/ 57964697 w 61"/>
                <a:gd name="T69" fmla="*/ 0 h 97"/>
                <a:gd name="T70" fmla="*/ 93247058 w 61"/>
                <a:gd name="T71" fmla="*/ 0 h 97"/>
                <a:gd name="T72" fmla="*/ 110887469 w 61"/>
                <a:gd name="T73" fmla="*/ 7559651 h 97"/>
                <a:gd name="T74" fmla="*/ 123489106 w 61"/>
                <a:gd name="T75" fmla="*/ 15120890 h 97"/>
                <a:gd name="T76" fmla="*/ 133569781 w 61"/>
                <a:gd name="T77" fmla="*/ 30241780 h 97"/>
                <a:gd name="T78" fmla="*/ 151210168 w 61"/>
                <a:gd name="T79" fmla="*/ 68043207 h 97"/>
                <a:gd name="T80" fmla="*/ 153731130 w 61"/>
                <a:gd name="T81" fmla="*/ 123486472 h 97"/>
                <a:gd name="T82" fmla="*/ 151210168 w 61"/>
                <a:gd name="T83" fmla="*/ 176410359 h 97"/>
                <a:gd name="T84" fmla="*/ 133569781 w 61"/>
                <a:gd name="T85" fmla="*/ 214211824 h 97"/>
                <a:gd name="T86" fmla="*/ 123489106 w 61"/>
                <a:gd name="T87" fmla="*/ 229332707 h 97"/>
                <a:gd name="T88" fmla="*/ 110887469 w 61"/>
                <a:gd name="T89" fmla="*/ 236893943 h 97"/>
                <a:gd name="T90" fmla="*/ 95766433 w 61"/>
                <a:gd name="T91" fmla="*/ 244453591 h 97"/>
                <a:gd name="T92" fmla="*/ 57964697 w 61"/>
                <a:gd name="T93" fmla="*/ 244453591 h 97"/>
                <a:gd name="T94" fmla="*/ 42843673 w 61"/>
                <a:gd name="T95" fmla="*/ 236893943 h 97"/>
                <a:gd name="T96" fmla="*/ 30242036 w 61"/>
                <a:gd name="T97" fmla="*/ 229332707 h 97"/>
                <a:gd name="T98" fmla="*/ 20161355 w 61"/>
                <a:gd name="T99" fmla="*/ 214211824 h 97"/>
                <a:gd name="T100" fmla="*/ 5040339 w 61"/>
                <a:gd name="T101" fmla="*/ 176410359 h 97"/>
                <a:gd name="T102" fmla="*/ 0 w 61"/>
                <a:gd name="T103" fmla="*/ 123486472 h 97"/>
                <a:gd name="T104" fmla="*/ 5040339 w 61"/>
                <a:gd name="T105" fmla="*/ 68043207 h 97"/>
                <a:gd name="T106" fmla="*/ 20161355 w 61"/>
                <a:gd name="T107" fmla="*/ 30241780 h 97"/>
                <a:gd name="T108" fmla="*/ 30242036 w 61"/>
                <a:gd name="T109" fmla="*/ 15120890 h 97"/>
                <a:gd name="T110" fmla="*/ 42843673 w 61"/>
                <a:gd name="T111" fmla="*/ 7559651 h 97"/>
                <a:gd name="T112" fmla="*/ 57964697 w 61"/>
                <a:gd name="T113" fmla="*/ 0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7"/>
                <a:gd name="T173" fmla="*/ 61 w 6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7">
                  <a:moveTo>
                    <a:pt x="28" y="39"/>
                  </a:moveTo>
                  <a:lnTo>
                    <a:pt x="34" y="39"/>
                  </a:lnTo>
                  <a:lnTo>
                    <a:pt x="37" y="42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7" y="55"/>
                  </a:lnTo>
                  <a:lnTo>
                    <a:pt x="34" y="56"/>
                  </a:lnTo>
                  <a:lnTo>
                    <a:pt x="28" y="56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8" y="39"/>
                  </a:lnTo>
                  <a:close/>
                  <a:moveTo>
                    <a:pt x="31" y="9"/>
                  </a:moveTo>
                  <a:lnTo>
                    <a:pt x="26" y="10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5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1" y="88"/>
                  </a:lnTo>
                  <a:lnTo>
                    <a:pt x="35" y="87"/>
                  </a:lnTo>
                  <a:lnTo>
                    <a:pt x="38" y="85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5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0" y="13"/>
                  </a:lnTo>
                  <a:lnTo>
                    <a:pt x="35" y="10"/>
                  </a:lnTo>
                  <a:lnTo>
                    <a:pt x="31" y="9"/>
                  </a:lnTo>
                  <a:close/>
                  <a:moveTo>
                    <a:pt x="23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60" y="27"/>
                  </a:lnTo>
                  <a:lnTo>
                    <a:pt x="61" y="49"/>
                  </a:lnTo>
                  <a:lnTo>
                    <a:pt x="60" y="70"/>
                  </a:lnTo>
                  <a:lnTo>
                    <a:pt x="53" y="85"/>
                  </a:lnTo>
                  <a:lnTo>
                    <a:pt x="49" y="91"/>
                  </a:lnTo>
                  <a:lnTo>
                    <a:pt x="44" y="94"/>
                  </a:lnTo>
                  <a:lnTo>
                    <a:pt x="38" y="97"/>
                  </a:lnTo>
                  <a:lnTo>
                    <a:pt x="23" y="97"/>
                  </a:lnTo>
                  <a:lnTo>
                    <a:pt x="17" y="94"/>
                  </a:lnTo>
                  <a:lnTo>
                    <a:pt x="12" y="91"/>
                  </a:lnTo>
                  <a:lnTo>
                    <a:pt x="8" y="85"/>
                  </a:lnTo>
                  <a:lnTo>
                    <a:pt x="2" y="70"/>
                  </a:lnTo>
                  <a:lnTo>
                    <a:pt x="0" y="49"/>
                  </a:lnTo>
                  <a:lnTo>
                    <a:pt x="2" y="2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21" name="Freeform 183"/>
            <p:cNvSpPr>
              <a:spLocks noEditPoints="1"/>
            </p:cNvSpPr>
            <p:nvPr/>
          </p:nvSpPr>
          <p:spPr bwMode="auto">
            <a:xfrm>
              <a:off x="6154738" y="2746375"/>
              <a:ext cx="23813" cy="106362"/>
            </a:xfrm>
            <a:custGeom>
              <a:avLst/>
              <a:gdLst>
                <a:gd name="T0" fmla="*/ 0 w 15"/>
                <a:gd name="T1" fmla="*/ 118445989 h 67"/>
                <a:gd name="T2" fmla="*/ 37803934 w 15"/>
                <a:gd name="T3" fmla="*/ 118445989 h 67"/>
                <a:gd name="T4" fmla="*/ 37803934 w 15"/>
                <a:gd name="T5" fmla="*/ 168848854 h 67"/>
                <a:gd name="T6" fmla="*/ 0 w 15"/>
                <a:gd name="T7" fmla="*/ 168848854 h 67"/>
                <a:gd name="T8" fmla="*/ 0 w 15"/>
                <a:gd name="T9" fmla="*/ 118445989 h 67"/>
                <a:gd name="T10" fmla="*/ 0 w 15"/>
                <a:gd name="T11" fmla="*/ 0 h 67"/>
                <a:gd name="T12" fmla="*/ 37803934 w 15"/>
                <a:gd name="T13" fmla="*/ 0 h 67"/>
                <a:gd name="T14" fmla="*/ 37803934 w 15"/>
                <a:gd name="T15" fmla="*/ 45362591 h 67"/>
                <a:gd name="T16" fmla="*/ 0 w 15"/>
                <a:gd name="T17" fmla="*/ 45362591 h 67"/>
                <a:gd name="T18" fmla="*/ 0 w 15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7"/>
                <a:gd name="T32" fmla="*/ 15 w 15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7">
                  <a:moveTo>
                    <a:pt x="0" y="47"/>
                  </a:moveTo>
                  <a:lnTo>
                    <a:pt x="15" y="47"/>
                  </a:lnTo>
                  <a:lnTo>
                    <a:pt x="15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22" name="Freeform 184"/>
            <p:cNvSpPr>
              <a:spLocks noEditPoints="1"/>
            </p:cNvSpPr>
            <p:nvPr/>
          </p:nvSpPr>
          <p:spPr bwMode="auto">
            <a:xfrm>
              <a:off x="6243638" y="2700338"/>
              <a:ext cx="96838" cy="153987"/>
            </a:xfrm>
            <a:custGeom>
              <a:avLst/>
              <a:gdLst>
                <a:gd name="T0" fmla="*/ 70564746 w 61"/>
                <a:gd name="T1" fmla="*/ 98284975 h 97"/>
                <a:gd name="T2" fmla="*/ 85685758 w 61"/>
                <a:gd name="T3" fmla="*/ 98284975 h 97"/>
                <a:gd name="T4" fmla="*/ 93247058 w 61"/>
                <a:gd name="T5" fmla="*/ 105846235 h 97"/>
                <a:gd name="T6" fmla="*/ 95766433 w 61"/>
                <a:gd name="T7" fmla="*/ 115926824 h 97"/>
                <a:gd name="T8" fmla="*/ 95766433 w 61"/>
                <a:gd name="T9" fmla="*/ 131047708 h 97"/>
                <a:gd name="T10" fmla="*/ 93247058 w 61"/>
                <a:gd name="T11" fmla="*/ 138607356 h 97"/>
                <a:gd name="T12" fmla="*/ 85685758 w 61"/>
                <a:gd name="T13" fmla="*/ 141128297 h 97"/>
                <a:gd name="T14" fmla="*/ 70564746 w 61"/>
                <a:gd name="T15" fmla="*/ 141128297 h 97"/>
                <a:gd name="T16" fmla="*/ 63005034 w 61"/>
                <a:gd name="T17" fmla="*/ 138607356 h 97"/>
                <a:gd name="T18" fmla="*/ 52924360 w 61"/>
                <a:gd name="T19" fmla="*/ 123486472 h 97"/>
                <a:gd name="T20" fmla="*/ 52924360 w 61"/>
                <a:gd name="T21" fmla="*/ 115926824 h 97"/>
                <a:gd name="T22" fmla="*/ 70564746 w 61"/>
                <a:gd name="T23" fmla="*/ 98284975 h 97"/>
                <a:gd name="T24" fmla="*/ 78126046 w 61"/>
                <a:gd name="T25" fmla="*/ 22680538 h 97"/>
                <a:gd name="T26" fmla="*/ 65524409 w 61"/>
                <a:gd name="T27" fmla="*/ 25201479 h 97"/>
                <a:gd name="T28" fmla="*/ 57964697 w 61"/>
                <a:gd name="T29" fmla="*/ 30241780 h 97"/>
                <a:gd name="T30" fmla="*/ 50403385 w 61"/>
                <a:gd name="T31" fmla="*/ 37801428 h 97"/>
                <a:gd name="T32" fmla="*/ 42843673 w 61"/>
                <a:gd name="T33" fmla="*/ 50402958 h 97"/>
                <a:gd name="T34" fmla="*/ 35282373 w 61"/>
                <a:gd name="T35" fmla="*/ 80644738 h 97"/>
                <a:gd name="T36" fmla="*/ 30242036 w 61"/>
                <a:gd name="T37" fmla="*/ 123486472 h 97"/>
                <a:gd name="T38" fmla="*/ 35282373 w 61"/>
                <a:gd name="T39" fmla="*/ 163808829 h 97"/>
                <a:gd name="T40" fmla="*/ 42843673 w 61"/>
                <a:gd name="T41" fmla="*/ 196571537 h 97"/>
                <a:gd name="T42" fmla="*/ 50403385 w 61"/>
                <a:gd name="T43" fmla="*/ 211692470 h 97"/>
                <a:gd name="T44" fmla="*/ 63005034 w 61"/>
                <a:gd name="T45" fmla="*/ 219252118 h 97"/>
                <a:gd name="T46" fmla="*/ 78126046 w 61"/>
                <a:gd name="T47" fmla="*/ 221773059 h 97"/>
                <a:gd name="T48" fmla="*/ 88206721 w 61"/>
                <a:gd name="T49" fmla="*/ 219252118 h 97"/>
                <a:gd name="T50" fmla="*/ 95766433 w 61"/>
                <a:gd name="T51" fmla="*/ 214211824 h 97"/>
                <a:gd name="T52" fmla="*/ 103327732 w 61"/>
                <a:gd name="T53" fmla="*/ 206652126 h 97"/>
                <a:gd name="T54" fmla="*/ 110887469 w 61"/>
                <a:gd name="T55" fmla="*/ 196571537 h 97"/>
                <a:gd name="T56" fmla="*/ 118448769 w 61"/>
                <a:gd name="T57" fmla="*/ 163808829 h 97"/>
                <a:gd name="T58" fmla="*/ 118448769 w 61"/>
                <a:gd name="T59" fmla="*/ 80644738 h 97"/>
                <a:gd name="T60" fmla="*/ 110887469 w 61"/>
                <a:gd name="T61" fmla="*/ 50402958 h 97"/>
                <a:gd name="T62" fmla="*/ 100806770 w 61"/>
                <a:gd name="T63" fmla="*/ 32761133 h 97"/>
                <a:gd name="T64" fmla="*/ 88206721 w 61"/>
                <a:gd name="T65" fmla="*/ 25201479 h 97"/>
                <a:gd name="T66" fmla="*/ 78126046 w 61"/>
                <a:gd name="T67" fmla="*/ 22680538 h 97"/>
                <a:gd name="T68" fmla="*/ 57964697 w 61"/>
                <a:gd name="T69" fmla="*/ 0 h 97"/>
                <a:gd name="T70" fmla="*/ 93247058 w 61"/>
                <a:gd name="T71" fmla="*/ 0 h 97"/>
                <a:gd name="T72" fmla="*/ 110887469 w 61"/>
                <a:gd name="T73" fmla="*/ 7559651 h 97"/>
                <a:gd name="T74" fmla="*/ 123489106 w 61"/>
                <a:gd name="T75" fmla="*/ 15120890 h 97"/>
                <a:gd name="T76" fmla="*/ 133569781 w 61"/>
                <a:gd name="T77" fmla="*/ 30241780 h 97"/>
                <a:gd name="T78" fmla="*/ 151210168 w 61"/>
                <a:gd name="T79" fmla="*/ 68043207 h 97"/>
                <a:gd name="T80" fmla="*/ 153731130 w 61"/>
                <a:gd name="T81" fmla="*/ 123486472 h 97"/>
                <a:gd name="T82" fmla="*/ 151210168 w 61"/>
                <a:gd name="T83" fmla="*/ 176410359 h 97"/>
                <a:gd name="T84" fmla="*/ 133569781 w 61"/>
                <a:gd name="T85" fmla="*/ 214211824 h 97"/>
                <a:gd name="T86" fmla="*/ 123489106 w 61"/>
                <a:gd name="T87" fmla="*/ 229332707 h 97"/>
                <a:gd name="T88" fmla="*/ 110887469 w 61"/>
                <a:gd name="T89" fmla="*/ 236893943 h 97"/>
                <a:gd name="T90" fmla="*/ 95766433 w 61"/>
                <a:gd name="T91" fmla="*/ 244453591 h 97"/>
                <a:gd name="T92" fmla="*/ 57964697 w 61"/>
                <a:gd name="T93" fmla="*/ 244453591 h 97"/>
                <a:gd name="T94" fmla="*/ 42843673 w 61"/>
                <a:gd name="T95" fmla="*/ 236893943 h 97"/>
                <a:gd name="T96" fmla="*/ 30242036 w 61"/>
                <a:gd name="T97" fmla="*/ 229332707 h 97"/>
                <a:gd name="T98" fmla="*/ 20161355 w 61"/>
                <a:gd name="T99" fmla="*/ 214211824 h 97"/>
                <a:gd name="T100" fmla="*/ 5040339 w 61"/>
                <a:gd name="T101" fmla="*/ 176410359 h 97"/>
                <a:gd name="T102" fmla="*/ 0 w 61"/>
                <a:gd name="T103" fmla="*/ 123486472 h 97"/>
                <a:gd name="T104" fmla="*/ 5040339 w 61"/>
                <a:gd name="T105" fmla="*/ 68043207 h 97"/>
                <a:gd name="T106" fmla="*/ 20161355 w 61"/>
                <a:gd name="T107" fmla="*/ 30241780 h 97"/>
                <a:gd name="T108" fmla="*/ 30242036 w 61"/>
                <a:gd name="T109" fmla="*/ 15120890 h 97"/>
                <a:gd name="T110" fmla="*/ 42843673 w 61"/>
                <a:gd name="T111" fmla="*/ 7559651 h 97"/>
                <a:gd name="T112" fmla="*/ 57964697 w 61"/>
                <a:gd name="T113" fmla="*/ 0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7"/>
                <a:gd name="T173" fmla="*/ 61 w 61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7">
                  <a:moveTo>
                    <a:pt x="28" y="39"/>
                  </a:moveTo>
                  <a:lnTo>
                    <a:pt x="34" y="39"/>
                  </a:lnTo>
                  <a:lnTo>
                    <a:pt x="37" y="42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7" y="55"/>
                  </a:lnTo>
                  <a:lnTo>
                    <a:pt x="34" y="56"/>
                  </a:lnTo>
                  <a:lnTo>
                    <a:pt x="28" y="56"/>
                  </a:lnTo>
                  <a:lnTo>
                    <a:pt x="25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8" y="39"/>
                  </a:lnTo>
                  <a:close/>
                  <a:moveTo>
                    <a:pt x="31" y="9"/>
                  </a:moveTo>
                  <a:lnTo>
                    <a:pt x="26" y="10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5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5" y="87"/>
                  </a:lnTo>
                  <a:lnTo>
                    <a:pt x="31" y="88"/>
                  </a:lnTo>
                  <a:lnTo>
                    <a:pt x="35" y="87"/>
                  </a:lnTo>
                  <a:lnTo>
                    <a:pt x="38" y="85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5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0" y="13"/>
                  </a:lnTo>
                  <a:lnTo>
                    <a:pt x="35" y="10"/>
                  </a:lnTo>
                  <a:lnTo>
                    <a:pt x="31" y="9"/>
                  </a:lnTo>
                  <a:close/>
                  <a:moveTo>
                    <a:pt x="23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60" y="27"/>
                  </a:lnTo>
                  <a:lnTo>
                    <a:pt x="61" y="49"/>
                  </a:lnTo>
                  <a:lnTo>
                    <a:pt x="60" y="70"/>
                  </a:lnTo>
                  <a:lnTo>
                    <a:pt x="53" y="85"/>
                  </a:lnTo>
                  <a:lnTo>
                    <a:pt x="49" y="91"/>
                  </a:lnTo>
                  <a:lnTo>
                    <a:pt x="44" y="94"/>
                  </a:lnTo>
                  <a:lnTo>
                    <a:pt x="38" y="97"/>
                  </a:lnTo>
                  <a:lnTo>
                    <a:pt x="23" y="97"/>
                  </a:lnTo>
                  <a:lnTo>
                    <a:pt x="17" y="94"/>
                  </a:lnTo>
                  <a:lnTo>
                    <a:pt x="12" y="91"/>
                  </a:lnTo>
                  <a:lnTo>
                    <a:pt x="8" y="85"/>
                  </a:lnTo>
                  <a:lnTo>
                    <a:pt x="2" y="70"/>
                  </a:lnTo>
                  <a:lnTo>
                    <a:pt x="0" y="49"/>
                  </a:lnTo>
                  <a:lnTo>
                    <a:pt x="2" y="2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23" name="Freeform 185"/>
            <p:cNvSpPr>
              <a:spLocks/>
            </p:cNvSpPr>
            <p:nvPr/>
          </p:nvSpPr>
          <p:spPr bwMode="auto">
            <a:xfrm>
              <a:off x="6369050" y="2700338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8609401 w 58"/>
                <a:gd name="T9" fmla="*/ 37801550 h 96"/>
                <a:gd name="T10" fmla="*/ 143649712 w 58"/>
                <a:gd name="T11" fmla="*/ 50403121 h 96"/>
                <a:gd name="T12" fmla="*/ 143649712 w 58"/>
                <a:gd name="T13" fmla="*/ 80644999 h 96"/>
                <a:gd name="T14" fmla="*/ 136088451 w 58"/>
                <a:gd name="T15" fmla="*/ 95765932 h 96"/>
                <a:gd name="T16" fmla="*/ 131048140 w 58"/>
                <a:gd name="T17" fmla="*/ 105846578 h 96"/>
                <a:gd name="T18" fmla="*/ 123488467 w 58"/>
                <a:gd name="T19" fmla="*/ 118448149 h 96"/>
                <a:gd name="T20" fmla="*/ 113407845 w 58"/>
                <a:gd name="T21" fmla="*/ 131048133 h 96"/>
                <a:gd name="T22" fmla="*/ 108367534 w 58"/>
                <a:gd name="T23" fmla="*/ 138607806 h 96"/>
                <a:gd name="T24" fmla="*/ 98286886 w 58"/>
                <a:gd name="T25" fmla="*/ 148688427 h 96"/>
                <a:gd name="T26" fmla="*/ 88206264 w 58"/>
                <a:gd name="T27" fmla="*/ 161289998 h 96"/>
                <a:gd name="T28" fmla="*/ 78124054 w 58"/>
                <a:gd name="T29" fmla="*/ 168851258 h 96"/>
                <a:gd name="T30" fmla="*/ 65524070 w 58"/>
                <a:gd name="T31" fmla="*/ 183972191 h 96"/>
                <a:gd name="T32" fmla="*/ 50403124 w 58"/>
                <a:gd name="T33" fmla="*/ 196572175 h 96"/>
                <a:gd name="T34" fmla="*/ 35282191 w 58"/>
                <a:gd name="T35" fmla="*/ 214214106 h 96"/>
                <a:gd name="T36" fmla="*/ 146169074 w 58"/>
                <a:gd name="T37" fmla="*/ 214214106 h 96"/>
                <a:gd name="T38" fmla="*/ 146169074 w 58"/>
                <a:gd name="T39" fmla="*/ 241935022 h 96"/>
                <a:gd name="T40" fmla="*/ 0 w 58"/>
                <a:gd name="T41" fmla="*/ 241935022 h 96"/>
                <a:gd name="T42" fmla="*/ 0 w 58"/>
                <a:gd name="T43" fmla="*/ 214214106 h 96"/>
                <a:gd name="T44" fmla="*/ 27722518 w 58"/>
                <a:gd name="T45" fmla="*/ 183972191 h 96"/>
                <a:gd name="T46" fmla="*/ 65524070 w 58"/>
                <a:gd name="T47" fmla="*/ 146169066 h 96"/>
                <a:gd name="T48" fmla="*/ 78124054 w 58"/>
                <a:gd name="T49" fmla="*/ 131048133 h 96"/>
                <a:gd name="T50" fmla="*/ 85685315 w 58"/>
                <a:gd name="T51" fmla="*/ 123486873 h 96"/>
                <a:gd name="T52" fmla="*/ 100806248 w 58"/>
                <a:gd name="T53" fmla="*/ 98286881 h 96"/>
                <a:gd name="T54" fmla="*/ 105846584 w 58"/>
                <a:gd name="T55" fmla="*/ 90725621 h 96"/>
                <a:gd name="T56" fmla="*/ 113407845 w 58"/>
                <a:gd name="T57" fmla="*/ 68043428 h 96"/>
                <a:gd name="T58" fmla="*/ 105846584 w 58"/>
                <a:gd name="T59" fmla="*/ 45362810 h 96"/>
                <a:gd name="T60" fmla="*/ 100806248 w 58"/>
                <a:gd name="T61" fmla="*/ 37801550 h 96"/>
                <a:gd name="T62" fmla="*/ 88206264 w 58"/>
                <a:gd name="T63" fmla="*/ 30241878 h 96"/>
                <a:gd name="T64" fmla="*/ 78124054 w 58"/>
                <a:gd name="T65" fmla="*/ 25201561 h 96"/>
                <a:gd name="T66" fmla="*/ 50403124 w 58"/>
                <a:gd name="T67" fmla="*/ 25201561 h 96"/>
                <a:gd name="T68" fmla="*/ 35282191 w 58"/>
                <a:gd name="T69" fmla="*/ 30241878 h 96"/>
                <a:gd name="T70" fmla="*/ 20161251 w 58"/>
                <a:gd name="T71" fmla="*/ 37801550 h 96"/>
                <a:gd name="T72" fmla="*/ 0 w 58"/>
                <a:gd name="T73" fmla="*/ 45362810 h 96"/>
                <a:gd name="T74" fmla="*/ 0 w 58"/>
                <a:gd name="T75" fmla="*/ 15120939 h 96"/>
                <a:gd name="T76" fmla="*/ 20161251 w 58"/>
                <a:gd name="T77" fmla="*/ 7561263 h 96"/>
                <a:gd name="T78" fmla="*/ 50403124 w 58"/>
                <a:gd name="T79" fmla="*/ 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6"/>
                <a:gd name="T122" fmla="*/ 58 w 58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5"/>
                  </a:lnTo>
                  <a:lnTo>
                    <a:pt x="57" y="20"/>
                  </a:lnTo>
                  <a:lnTo>
                    <a:pt x="57" y="32"/>
                  </a:lnTo>
                  <a:lnTo>
                    <a:pt x="54" y="38"/>
                  </a:lnTo>
                  <a:lnTo>
                    <a:pt x="52" y="42"/>
                  </a:lnTo>
                  <a:lnTo>
                    <a:pt x="49" y="47"/>
                  </a:lnTo>
                  <a:lnTo>
                    <a:pt x="45" y="52"/>
                  </a:lnTo>
                  <a:lnTo>
                    <a:pt x="43" y="55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1" y="67"/>
                  </a:lnTo>
                  <a:lnTo>
                    <a:pt x="26" y="73"/>
                  </a:lnTo>
                  <a:lnTo>
                    <a:pt x="20" y="78"/>
                  </a:lnTo>
                  <a:lnTo>
                    <a:pt x="14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1" y="73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5" y="27"/>
                  </a:lnTo>
                  <a:lnTo>
                    <a:pt x="42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1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24" name="Rectangle 186"/>
            <p:cNvSpPr>
              <a:spLocks noChangeArrowheads="1"/>
            </p:cNvSpPr>
            <p:nvPr/>
          </p:nvSpPr>
          <p:spPr bwMode="auto">
            <a:xfrm>
              <a:off x="4338638" y="3027363"/>
              <a:ext cx="2166938" cy="2444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25" name="Line 187"/>
            <p:cNvSpPr>
              <a:spLocks noChangeShapeType="1"/>
            </p:cNvSpPr>
            <p:nvPr/>
          </p:nvSpPr>
          <p:spPr bwMode="auto">
            <a:xfrm flipH="1">
              <a:off x="4338638" y="3271838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26" name="Line 188"/>
            <p:cNvSpPr>
              <a:spLocks noChangeShapeType="1"/>
            </p:cNvSpPr>
            <p:nvPr/>
          </p:nvSpPr>
          <p:spPr bwMode="auto">
            <a:xfrm flipV="1">
              <a:off x="4338638" y="3027363"/>
              <a:ext cx="1588" cy="244475"/>
            </a:xfrm>
            <a:prstGeom prst="line">
              <a:avLst/>
            </a:prstGeom>
            <a:noFill/>
            <a:ln w="4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27" name="Line 189"/>
            <p:cNvSpPr>
              <a:spLocks noChangeShapeType="1"/>
            </p:cNvSpPr>
            <p:nvPr/>
          </p:nvSpPr>
          <p:spPr bwMode="auto">
            <a:xfrm>
              <a:off x="4338638" y="3027363"/>
              <a:ext cx="2166938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28" name="Line 190"/>
            <p:cNvSpPr>
              <a:spLocks noChangeShapeType="1"/>
            </p:cNvSpPr>
            <p:nvPr/>
          </p:nvSpPr>
          <p:spPr bwMode="auto">
            <a:xfrm>
              <a:off x="6505575" y="3027363"/>
              <a:ext cx="1588" cy="24447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29" name="Freeform 191"/>
            <p:cNvSpPr>
              <a:spLocks noEditPoints="1"/>
            </p:cNvSpPr>
            <p:nvPr/>
          </p:nvSpPr>
          <p:spPr bwMode="auto">
            <a:xfrm>
              <a:off x="4373563" y="3070225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0322711 w 61"/>
                <a:gd name="T33" fmla="*/ 50403122 h 98"/>
                <a:gd name="T34" fmla="*/ 32762998 w 61"/>
                <a:gd name="T35" fmla="*/ 80645000 h 98"/>
                <a:gd name="T36" fmla="*/ 30242036 w 61"/>
                <a:gd name="T37" fmla="*/ 123488461 h 98"/>
                <a:gd name="T38" fmla="*/ 32762998 w 61"/>
                <a:gd name="T39" fmla="*/ 166330310 h 98"/>
                <a:gd name="T40" fmla="*/ 40322711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5201561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0968144 w 61"/>
                <a:gd name="T75" fmla="*/ 15120939 h 98"/>
                <a:gd name="T76" fmla="*/ 133569781 w 61"/>
                <a:gd name="T77" fmla="*/ 32761240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0968144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0322711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6733469 h 98"/>
                <a:gd name="T100" fmla="*/ 2520963 w 61"/>
                <a:gd name="T101" fmla="*/ 178931881 h 98"/>
                <a:gd name="T102" fmla="*/ 0 w 61"/>
                <a:gd name="T103" fmla="*/ 123488461 h 98"/>
                <a:gd name="T104" fmla="*/ 2520963 w 61"/>
                <a:gd name="T105" fmla="*/ 70564378 h 98"/>
                <a:gd name="T106" fmla="*/ 17641980 w 61"/>
                <a:gd name="T107" fmla="*/ 32761240 h 98"/>
                <a:gd name="T108" fmla="*/ 30242036 w 61"/>
                <a:gd name="T109" fmla="*/ 15120939 h 98"/>
                <a:gd name="T110" fmla="*/ 40322711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6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6"/>
                  </a:lnTo>
                  <a:lnTo>
                    <a:pt x="16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8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6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30" name="Freeform 192"/>
            <p:cNvSpPr>
              <a:spLocks/>
            </p:cNvSpPr>
            <p:nvPr/>
          </p:nvSpPr>
          <p:spPr bwMode="auto">
            <a:xfrm>
              <a:off x="4498975" y="3070225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8367534 w 58"/>
                <a:gd name="T5" fmla="*/ 7559651 h 97"/>
                <a:gd name="T6" fmla="*/ 123488467 w 58"/>
                <a:gd name="T7" fmla="*/ 15120890 h 97"/>
                <a:gd name="T8" fmla="*/ 138609401 w 58"/>
                <a:gd name="T9" fmla="*/ 40322369 h 97"/>
                <a:gd name="T10" fmla="*/ 141128762 w 58"/>
                <a:gd name="T11" fmla="*/ 50402958 h 97"/>
                <a:gd name="T12" fmla="*/ 141128762 w 58"/>
                <a:gd name="T13" fmla="*/ 80644738 h 97"/>
                <a:gd name="T14" fmla="*/ 133569089 w 58"/>
                <a:gd name="T15" fmla="*/ 98284975 h 97"/>
                <a:gd name="T16" fmla="*/ 131048140 w 58"/>
                <a:gd name="T17" fmla="*/ 108365589 h 97"/>
                <a:gd name="T18" fmla="*/ 123488467 w 58"/>
                <a:gd name="T19" fmla="*/ 120967119 h 97"/>
                <a:gd name="T20" fmla="*/ 110886895 w 58"/>
                <a:gd name="T21" fmla="*/ 131047708 h 97"/>
                <a:gd name="T22" fmla="*/ 108367534 w 58"/>
                <a:gd name="T23" fmla="*/ 138607356 h 97"/>
                <a:gd name="T24" fmla="*/ 95765937 w 58"/>
                <a:gd name="T25" fmla="*/ 151208886 h 97"/>
                <a:gd name="T26" fmla="*/ 88206264 w 58"/>
                <a:gd name="T27" fmla="*/ 161289475 h 97"/>
                <a:gd name="T28" fmla="*/ 75604692 w 58"/>
                <a:gd name="T29" fmla="*/ 171370064 h 97"/>
                <a:gd name="T30" fmla="*/ 65524070 w 58"/>
                <a:gd name="T31" fmla="*/ 186490948 h 97"/>
                <a:gd name="T32" fmla="*/ 50403124 w 58"/>
                <a:gd name="T33" fmla="*/ 196571537 h 97"/>
                <a:gd name="T34" fmla="*/ 35282191 w 58"/>
                <a:gd name="T35" fmla="*/ 216732765 h 97"/>
                <a:gd name="T36" fmla="*/ 146169074 w 58"/>
                <a:gd name="T37" fmla="*/ 216732765 h 97"/>
                <a:gd name="T38" fmla="*/ 146169074 w 58"/>
                <a:gd name="T39" fmla="*/ 244453591 h 97"/>
                <a:gd name="T40" fmla="*/ 0 w 58"/>
                <a:gd name="T41" fmla="*/ 244453591 h 97"/>
                <a:gd name="T42" fmla="*/ 0 w 58"/>
                <a:gd name="T43" fmla="*/ 216732765 h 97"/>
                <a:gd name="T44" fmla="*/ 27722518 w 58"/>
                <a:gd name="T45" fmla="*/ 186490948 h 97"/>
                <a:gd name="T46" fmla="*/ 65524070 w 58"/>
                <a:gd name="T47" fmla="*/ 146168592 h 97"/>
                <a:gd name="T48" fmla="*/ 75604692 w 58"/>
                <a:gd name="T49" fmla="*/ 131047708 h 97"/>
                <a:gd name="T50" fmla="*/ 85685315 w 58"/>
                <a:gd name="T51" fmla="*/ 123486472 h 97"/>
                <a:gd name="T52" fmla="*/ 100806248 w 58"/>
                <a:gd name="T53" fmla="*/ 100805916 h 97"/>
                <a:gd name="T54" fmla="*/ 103327198 w 58"/>
                <a:gd name="T55" fmla="*/ 93244680 h 97"/>
                <a:gd name="T56" fmla="*/ 110886895 w 58"/>
                <a:gd name="T57" fmla="*/ 70564148 h 97"/>
                <a:gd name="T58" fmla="*/ 103327198 w 58"/>
                <a:gd name="T59" fmla="*/ 47882017 h 97"/>
                <a:gd name="T60" fmla="*/ 100806248 w 58"/>
                <a:gd name="T61" fmla="*/ 40322369 h 97"/>
                <a:gd name="T62" fmla="*/ 88206264 w 58"/>
                <a:gd name="T63" fmla="*/ 32761133 h 97"/>
                <a:gd name="T64" fmla="*/ 75604692 w 58"/>
                <a:gd name="T65" fmla="*/ 27720839 h 97"/>
                <a:gd name="T66" fmla="*/ 50403124 w 58"/>
                <a:gd name="T67" fmla="*/ 27720839 h 97"/>
                <a:gd name="T68" fmla="*/ 35282191 w 58"/>
                <a:gd name="T69" fmla="*/ 32761133 h 97"/>
                <a:gd name="T70" fmla="*/ 20161251 w 58"/>
                <a:gd name="T71" fmla="*/ 40322369 h 97"/>
                <a:gd name="T72" fmla="*/ 0 w 58"/>
                <a:gd name="T73" fmla="*/ 47882017 h 97"/>
                <a:gd name="T74" fmla="*/ 0 w 58"/>
                <a:gd name="T75" fmla="*/ 15120890 h 97"/>
                <a:gd name="T76" fmla="*/ 20161251 w 58"/>
                <a:gd name="T77" fmla="*/ 7559651 h 97"/>
                <a:gd name="T78" fmla="*/ 50403124 w 58"/>
                <a:gd name="T79" fmla="*/ 0 h 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7"/>
                <a:gd name="T122" fmla="*/ 58 w 58"/>
                <a:gd name="T123" fmla="*/ 97 h 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6"/>
                  </a:lnTo>
                  <a:lnTo>
                    <a:pt x="56" y="20"/>
                  </a:lnTo>
                  <a:lnTo>
                    <a:pt x="56" y="32"/>
                  </a:lnTo>
                  <a:lnTo>
                    <a:pt x="53" y="39"/>
                  </a:lnTo>
                  <a:lnTo>
                    <a:pt x="52" y="43"/>
                  </a:lnTo>
                  <a:lnTo>
                    <a:pt x="49" y="48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60"/>
                  </a:lnTo>
                  <a:lnTo>
                    <a:pt x="35" y="64"/>
                  </a:lnTo>
                  <a:lnTo>
                    <a:pt x="30" y="68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1" y="74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4" y="28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0" y="19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31" name="Freeform 193"/>
            <p:cNvSpPr>
              <a:spLocks noEditPoints="1"/>
            </p:cNvSpPr>
            <p:nvPr/>
          </p:nvSpPr>
          <p:spPr bwMode="auto">
            <a:xfrm>
              <a:off x="4656138" y="3116263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32" name="Freeform 194"/>
            <p:cNvSpPr>
              <a:spLocks/>
            </p:cNvSpPr>
            <p:nvPr/>
          </p:nvSpPr>
          <p:spPr bwMode="auto">
            <a:xfrm>
              <a:off x="4748213" y="3070225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8367534 w 58"/>
                <a:gd name="T5" fmla="*/ 7559651 h 97"/>
                <a:gd name="T6" fmla="*/ 123488467 w 58"/>
                <a:gd name="T7" fmla="*/ 15120890 h 97"/>
                <a:gd name="T8" fmla="*/ 138609401 w 58"/>
                <a:gd name="T9" fmla="*/ 40322369 h 97"/>
                <a:gd name="T10" fmla="*/ 141128762 w 58"/>
                <a:gd name="T11" fmla="*/ 50402958 h 97"/>
                <a:gd name="T12" fmla="*/ 141128762 w 58"/>
                <a:gd name="T13" fmla="*/ 80644738 h 97"/>
                <a:gd name="T14" fmla="*/ 133569089 w 58"/>
                <a:gd name="T15" fmla="*/ 98284975 h 97"/>
                <a:gd name="T16" fmla="*/ 131048140 w 58"/>
                <a:gd name="T17" fmla="*/ 108365589 h 97"/>
                <a:gd name="T18" fmla="*/ 123488467 w 58"/>
                <a:gd name="T19" fmla="*/ 120967119 h 97"/>
                <a:gd name="T20" fmla="*/ 110886895 w 58"/>
                <a:gd name="T21" fmla="*/ 131047708 h 97"/>
                <a:gd name="T22" fmla="*/ 108367534 w 58"/>
                <a:gd name="T23" fmla="*/ 138607356 h 97"/>
                <a:gd name="T24" fmla="*/ 95765937 w 58"/>
                <a:gd name="T25" fmla="*/ 151208886 h 97"/>
                <a:gd name="T26" fmla="*/ 88206264 w 58"/>
                <a:gd name="T27" fmla="*/ 161289475 h 97"/>
                <a:gd name="T28" fmla="*/ 75604692 w 58"/>
                <a:gd name="T29" fmla="*/ 171370064 h 97"/>
                <a:gd name="T30" fmla="*/ 65524070 w 58"/>
                <a:gd name="T31" fmla="*/ 186490948 h 97"/>
                <a:gd name="T32" fmla="*/ 50403124 w 58"/>
                <a:gd name="T33" fmla="*/ 196571537 h 97"/>
                <a:gd name="T34" fmla="*/ 35282191 w 58"/>
                <a:gd name="T35" fmla="*/ 216732765 h 97"/>
                <a:gd name="T36" fmla="*/ 146169074 w 58"/>
                <a:gd name="T37" fmla="*/ 216732765 h 97"/>
                <a:gd name="T38" fmla="*/ 146169074 w 58"/>
                <a:gd name="T39" fmla="*/ 244453591 h 97"/>
                <a:gd name="T40" fmla="*/ 0 w 58"/>
                <a:gd name="T41" fmla="*/ 244453591 h 97"/>
                <a:gd name="T42" fmla="*/ 0 w 58"/>
                <a:gd name="T43" fmla="*/ 216732765 h 97"/>
                <a:gd name="T44" fmla="*/ 27722518 w 58"/>
                <a:gd name="T45" fmla="*/ 186490948 h 97"/>
                <a:gd name="T46" fmla="*/ 65524070 w 58"/>
                <a:gd name="T47" fmla="*/ 146168592 h 97"/>
                <a:gd name="T48" fmla="*/ 75604692 w 58"/>
                <a:gd name="T49" fmla="*/ 131047708 h 97"/>
                <a:gd name="T50" fmla="*/ 85685315 w 58"/>
                <a:gd name="T51" fmla="*/ 123486472 h 97"/>
                <a:gd name="T52" fmla="*/ 100806248 w 58"/>
                <a:gd name="T53" fmla="*/ 100805916 h 97"/>
                <a:gd name="T54" fmla="*/ 103327198 w 58"/>
                <a:gd name="T55" fmla="*/ 93244680 h 97"/>
                <a:gd name="T56" fmla="*/ 110886895 w 58"/>
                <a:gd name="T57" fmla="*/ 70564148 h 97"/>
                <a:gd name="T58" fmla="*/ 103327198 w 58"/>
                <a:gd name="T59" fmla="*/ 47882017 h 97"/>
                <a:gd name="T60" fmla="*/ 100806248 w 58"/>
                <a:gd name="T61" fmla="*/ 40322369 h 97"/>
                <a:gd name="T62" fmla="*/ 88206264 w 58"/>
                <a:gd name="T63" fmla="*/ 32761133 h 97"/>
                <a:gd name="T64" fmla="*/ 75604692 w 58"/>
                <a:gd name="T65" fmla="*/ 27720839 h 97"/>
                <a:gd name="T66" fmla="*/ 50403124 w 58"/>
                <a:gd name="T67" fmla="*/ 27720839 h 97"/>
                <a:gd name="T68" fmla="*/ 35282191 w 58"/>
                <a:gd name="T69" fmla="*/ 32761133 h 97"/>
                <a:gd name="T70" fmla="*/ 20161251 w 58"/>
                <a:gd name="T71" fmla="*/ 40322369 h 97"/>
                <a:gd name="T72" fmla="*/ 0 w 58"/>
                <a:gd name="T73" fmla="*/ 47882017 h 97"/>
                <a:gd name="T74" fmla="*/ 0 w 58"/>
                <a:gd name="T75" fmla="*/ 15120890 h 97"/>
                <a:gd name="T76" fmla="*/ 20161251 w 58"/>
                <a:gd name="T77" fmla="*/ 7559651 h 97"/>
                <a:gd name="T78" fmla="*/ 50403124 w 58"/>
                <a:gd name="T79" fmla="*/ 0 h 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7"/>
                <a:gd name="T122" fmla="*/ 58 w 58"/>
                <a:gd name="T123" fmla="*/ 97 h 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6"/>
                  </a:lnTo>
                  <a:lnTo>
                    <a:pt x="56" y="20"/>
                  </a:lnTo>
                  <a:lnTo>
                    <a:pt x="56" y="32"/>
                  </a:lnTo>
                  <a:lnTo>
                    <a:pt x="53" y="39"/>
                  </a:lnTo>
                  <a:lnTo>
                    <a:pt x="52" y="43"/>
                  </a:lnTo>
                  <a:lnTo>
                    <a:pt x="49" y="48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60"/>
                  </a:lnTo>
                  <a:lnTo>
                    <a:pt x="35" y="64"/>
                  </a:lnTo>
                  <a:lnTo>
                    <a:pt x="30" y="68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1" y="74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4" y="28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0" y="19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33" name="Freeform 195"/>
            <p:cNvSpPr>
              <a:spLocks/>
            </p:cNvSpPr>
            <p:nvPr/>
          </p:nvSpPr>
          <p:spPr bwMode="auto">
            <a:xfrm>
              <a:off x="4872038" y="3070225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5846584 w 58"/>
                <a:gd name="T5" fmla="*/ 7559651 h 97"/>
                <a:gd name="T6" fmla="*/ 120967518 w 58"/>
                <a:gd name="T7" fmla="*/ 15120890 h 97"/>
                <a:gd name="T8" fmla="*/ 133569089 w 58"/>
                <a:gd name="T9" fmla="*/ 32761133 h 97"/>
                <a:gd name="T10" fmla="*/ 141128762 w 58"/>
                <a:gd name="T11" fmla="*/ 47882017 h 97"/>
                <a:gd name="T12" fmla="*/ 146169074 w 58"/>
                <a:gd name="T13" fmla="*/ 65523854 h 97"/>
                <a:gd name="T14" fmla="*/ 138609401 w 58"/>
                <a:gd name="T15" fmla="*/ 98284975 h 97"/>
                <a:gd name="T16" fmla="*/ 131048140 w 58"/>
                <a:gd name="T17" fmla="*/ 113405883 h 97"/>
                <a:gd name="T18" fmla="*/ 113407845 w 58"/>
                <a:gd name="T19" fmla="*/ 131047708 h 97"/>
                <a:gd name="T20" fmla="*/ 105846584 w 58"/>
                <a:gd name="T21" fmla="*/ 138607356 h 97"/>
                <a:gd name="T22" fmla="*/ 98286886 w 58"/>
                <a:gd name="T23" fmla="*/ 151208886 h 97"/>
                <a:gd name="T24" fmla="*/ 80645004 w 58"/>
                <a:gd name="T25" fmla="*/ 171370064 h 97"/>
                <a:gd name="T26" fmla="*/ 68045019 w 58"/>
                <a:gd name="T27" fmla="*/ 186490948 h 97"/>
                <a:gd name="T28" fmla="*/ 52924086 w 58"/>
                <a:gd name="T29" fmla="*/ 196571537 h 97"/>
                <a:gd name="T30" fmla="*/ 37801552 w 58"/>
                <a:gd name="T31" fmla="*/ 216732765 h 97"/>
                <a:gd name="T32" fmla="*/ 146169074 w 58"/>
                <a:gd name="T33" fmla="*/ 216732765 h 97"/>
                <a:gd name="T34" fmla="*/ 146169074 w 58"/>
                <a:gd name="T35" fmla="*/ 244453591 h 97"/>
                <a:gd name="T36" fmla="*/ 0 w 58"/>
                <a:gd name="T37" fmla="*/ 244453591 h 97"/>
                <a:gd name="T38" fmla="*/ 0 w 58"/>
                <a:gd name="T39" fmla="*/ 216732765 h 97"/>
                <a:gd name="T40" fmla="*/ 30241879 w 58"/>
                <a:gd name="T41" fmla="*/ 186490948 h 97"/>
                <a:gd name="T42" fmla="*/ 52924086 w 58"/>
                <a:gd name="T43" fmla="*/ 158768534 h 97"/>
                <a:gd name="T44" fmla="*/ 65524070 w 58"/>
                <a:gd name="T45" fmla="*/ 146168592 h 97"/>
                <a:gd name="T46" fmla="*/ 75604692 w 58"/>
                <a:gd name="T47" fmla="*/ 131047708 h 97"/>
                <a:gd name="T48" fmla="*/ 95765937 w 58"/>
                <a:gd name="T49" fmla="*/ 113405883 h 97"/>
                <a:gd name="T50" fmla="*/ 103327198 w 58"/>
                <a:gd name="T51" fmla="*/ 100805916 h 97"/>
                <a:gd name="T52" fmla="*/ 105846584 w 58"/>
                <a:gd name="T53" fmla="*/ 93244680 h 97"/>
                <a:gd name="T54" fmla="*/ 110886895 w 58"/>
                <a:gd name="T55" fmla="*/ 80644738 h 97"/>
                <a:gd name="T56" fmla="*/ 110886895 w 58"/>
                <a:gd name="T57" fmla="*/ 57962618 h 97"/>
                <a:gd name="T58" fmla="*/ 105846584 w 58"/>
                <a:gd name="T59" fmla="*/ 47882017 h 97"/>
                <a:gd name="T60" fmla="*/ 90725626 w 58"/>
                <a:gd name="T61" fmla="*/ 32761133 h 97"/>
                <a:gd name="T62" fmla="*/ 80645004 w 58"/>
                <a:gd name="T63" fmla="*/ 27720839 h 97"/>
                <a:gd name="T64" fmla="*/ 52924086 w 58"/>
                <a:gd name="T65" fmla="*/ 27720839 h 97"/>
                <a:gd name="T66" fmla="*/ 37801552 w 58"/>
                <a:gd name="T67" fmla="*/ 32761133 h 97"/>
                <a:gd name="T68" fmla="*/ 17641889 w 58"/>
                <a:gd name="T69" fmla="*/ 40322369 h 97"/>
                <a:gd name="T70" fmla="*/ 2520950 w 58"/>
                <a:gd name="T71" fmla="*/ 47882017 h 97"/>
                <a:gd name="T72" fmla="*/ 2520950 w 58"/>
                <a:gd name="T73" fmla="*/ 15120890 h 97"/>
                <a:gd name="T74" fmla="*/ 17641889 w 58"/>
                <a:gd name="T75" fmla="*/ 7559651 h 97"/>
                <a:gd name="T76" fmla="*/ 50403124 w 58"/>
                <a:gd name="T77" fmla="*/ 0 h 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"/>
                <a:gd name="T118" fmla="*/ 0 h 97"/>
                <a:gd name="T119" fmla="*/ 58 w 58"/>
                <a:gd name="T120" fmla="*/ 97 h 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2" y="3"/>
                  </a:lnTo>
                  <a:lnTo>
                    <a:pt x="48" y="6"/>
                  </a:lnTo>
                  <a:lnTo>
                    <a:pt x="53" y="13"/>
                  </a:lnTo>
                  <a:lnTo>
                    <a:pt x="56" y="19"/>
                  </a:lnTo>
                  <a:lnTo>
                    <a:pt x="58" y="26"/>
                  </a:lnTo>
                  <a:lnTo>
                    <a:pt x="55" y="39"/>
                  </a:lnTo>
                  <a:lnTo>
                    <a:pt x="52" y="45"/>
                  </a:lnTo>
                  <a:lnTo>
                    <a:pt x="45" y="52"/>
                  </a:lnTo>
                  <a:lnTo>
                    <a:pt x="42" y="55"/>
                  </a:lnTo>
                  <a:lnTo>
                    <a:pt x="39" y="60"/>
                  </a:lnTo>
                  <a:lnTo>
                    <a:pt x="32" y="68"/>
                  </a:lnTo>
                  <a:lnTo>
                    <a:pt x="27" y="74"/>
                  </a:lnTo>
                  <a:lnTo>
                    <a:pt x="21" y="78"/>
                  </a:lnTo>
                  <a:lnTo>
                    <a:pt x="15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2" y="74"/>
                  </a:lnTo>
                  <a:lnTo>
                    <a:pt x="21" y="63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8" y="45"/>
                  </a:lnTo>
                  <a:lnTo>
                    <a:pt x="41" y="40"/>
                  </a:lnTo>
                  <a:lnTo>
                    <a:pt x="42" y="37"/>
                  </a:lnTo>
                  <a:lnTo>
                    <a:pt x="44" y="32"/>
                  </a:lnTo>
                  <a:lnTo>
                    <a:pt x="44" y="23"/>
                  </a:lnTo>
                  <a:lnTo>
                    <a:pt x="42" y="19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1" y="11"/>
                  </a:lnTo>
                  <a:lnTo>
                    <a:pt x="15" y="13"/>
                  </a:lnTo>
                  <a:lnTo>
                    <a:pt x="7" y="16"/>
                  </a:lnTo>
                  <a:lnTo>
                    <a:pt x="1" y="19"/>
                  </a:lnTo>
                  <a:lnTo>
                    <a:pt x="1" y="6"/>
                  </a:lnTo>
                  <a:lnTo>
                    <a:pt x="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34" name="Freeform 196"/>
            <p:cNvSpPr>
              <a:spLocks noEditPoints="1"/>
            </p:cNvSpPr>
            <p:nvPr/>
          </p:nvSpPr>
          <p:spPr bwMode="auto">
            <a:xfrm>
              <a:off x="5030788" y="3116263"/>
              <a:ext cx="25400" cy="107950"/>
            </a:xfrm>
            <a:custGeom>
              <a:avLst/>
              <a:gdLst>
                <a:gd name="T0" fmla="*/ 0 w 16"/>
                <a:gd name="T1" fmla="*/ 120967495 h 68"/>
                <a:gd name="T2" fmla="*/ 40322493 w 16"/>
                <a:gd name="T3" fmla="*/ 120967495 h 68"/>
                <a:gd name="T4" fmla="*/ 40322493 w 16"/>
                <a:gd name="T5" fmla="*/ 171370598 h 68"/>
                <a:gd name="T6" fmla="*/ 0 w 16"/>
                <a:gd name="T7" fmla="*/ 171370598 h 68"/>
                <a:gd name="T8" fmla="*/ 0 w 16"/>
                <a:gd name="T9" fmla="*/ 120967495 h 68"/>
                <a:gd name="T10" fmla="*/ 0 w 16"/>
                <a:gd name="T11" fmla="*/ 0 h 68"/>
                <a:gd name="T12" fmla="*/ 40322493 w 16"/>
                <a:gd name="T13" fmla="*/ 0 h 68"/>
                <a:gd name="T14" fmla="*/ 40322493 w 16"/>
                <a:gd name="T15" fmla="*/ 47882166 h 68"/>
                <a:gd name="T16" fmla="*/ 0 w 16"/>
                <a:gd name="T17" fmla="*/ 47882166 h 68"/>
                <a:gd name="T18" fmla="*/ 0 w 16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8"/>
                <a:gd name="T32" fmla="*/ 16 w 16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8">
                  <a:moveTo>
                    <a:pt x="0" y="48"/>
                  </a:moveTo>
                  <a:lnTo>
                    <a:pt x="16" y="48"/>
                  </a:lnTo>
                  <a:lnTo>
                    <a:pt x="16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35" name="Freeform 197"/>
            <p:cNvSpPr>
              <a:spLocks/>
            </p:cNvSpPr>
            <p:nvPr/>
          </p:nvSpPr>
          <p:spPr bwMode="auto">
            <a:xfrm>
              <a:off x="5121275" y="3070225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5846584 w 58"/>
                <a:gd name="T5" fmla="*/ 7559651 h 97"/>
                <a:gd name="T6" fmla="*/ 123488467 w 58"/>
                <a:gd name="T7" fmla="*/ 15120890 h 97"/>
                <a:gd name="T8" fmla="*/ 133569089 w 58"/>
                <a:gd name="T9" fmla="*/ 32761133 h 97"/>
                <a:gd name="T10" fmla="*/ 141128762 w 58"/>
                <a:gd name="T11" fmla="*/ 47882017 h 97"/>
                <a:gd name="T12" fmla="*/ 146169074 w 58"/>
                <a:gd name="T13" fmla="*/ 65523854 h 97"/>
                <a:gd name="T14" fmla="*/ 138609401 w 58"/>
                <a:gd name="T15" fmla="*/ 98284975 h 97"/>
                <a:gd name="T16" fmla="*/ 131048140 w 58"/>
                <a:gd name="T17" fmla="*/ 113405883 h 97"/>
                <a:gd name="T18" fmla="*/ 113407845 w 58"/>
                <a:gd name="T19" fmla="*/ 131047708 h 97"/>
                <a:gd name="T20" fmla="*/ 105846584 w 58"/>
                <a:gd name="T21" fmla="*/ 138607356 h 97"/>
                <a:gd name="T22" fmla="*/ 98286886 w 58"/>
                <a:gd name="T23" fmla="*/ 151208886 h 97"/>
                <a:gd name="T24" fmla="*/ 80645004 w 58"/>
                <a:gd name="T25" fmla="*/ 171370064 h 97"/>
                <a:gd name="T26" fmla="*/ 68045019 w 58"/>
                <a:gd name="T27" fmla="*/ 186490948 h 97"/>
                <a:gd name="T28" fmla="*/ 52924086 w 58"/>
                <a:gd name="T29" fmla="*/ 196571537 h 97"/>
                <a:gd name="T30" fmla="*/ 37801552 w 58"/>
                <a:gd name="T31" fmla="*/ 216732765 h 97"/>
                <a:gd name="T32" fmla="*/ 146169074 w 58"/>
                <a:gd name="T33" fmla="*/ 216732765 h 97"/>
                <a:gd name="T34" fmla="*/ 146169074 w 58"/>
                <a:gd name="T35" fmla="*/ 244453591 h 97"/>
                <a:gd name="T36" fmla="*/ 0 w 58"/>
                <a:gd name="T37" fmla="*/ 244453591 h 97"/>
                <a:gd name="T38" fmla="*/ 0 w 58"/>
                <a:gd name="T39" fmla="*/ 216732765 h 97"/>
                <a:gd name="T40" fmla="*/ 30241879 w 58"/>
                <a:gd name="T41" fmla="*/ 186490948 h 97"/>
                <a:gd name="T42" fmla="*/ 52924086 w 58"/>
                <a:gd name="T43" fmla="*/ 158768534 h 97"/>
                <a:gd name="T44" fmla="*/ 65524070 w 58"/>
                <a:gd name="T45" fmla="*/ 146168592 h 97"/>
                <a:gd name="T46" fmla="*/ 75604692 w 58"/>
                <a:gd name="T47" fmla="*/ 131047708 h 97"/>
                <a:gd name="T48" fmla="*/ 95765937 w 58"/>
                <a:gd name="T49" fmla="*/ 113405883 h 97"/>
                <a:gd name="T50" fmla="*/ 103327198 w 58"/>
                <a:gd name="T51" fmla="*/ 100805916 h 97"/>
                <a:gd name="T52" fmla="*/ 105846584 w 58"/>
                <a:gd name="T53" fmla="*/ 93244680 h 97"/>
                <a:gd name="T54" fmla="*/ 110886895 w 58"/>
                <a:gd name="T55" fmla="*/ 80644738 h 97"/>
                <a:gd name="T56" fmla="*/ 110886895 w 58"/>
                <a:gd name="T57" fmla="*/ 57962618 h 97"/>
                <a:gd name="T58" fmla="*/ 105846584 w 58"/>
                <a:gd name="T59" fmla="*/ 47882017 h 97"/>
                <a:gd name="T60" fmla="*/ 90725626 w 58"/>
                <a:gd name="T61" fmla="*/ 32761133 h 97"/>
                <a:gd name="T62" fmla="*/ 80645004 w 58"/>
                <a:gd name="T63" fmla="*/ 27720839 h 97"/>
                <a:gd name="T64" fmla="*/ 52924086 w 58"/>
                <a:gd name="T65" fmla="*/ 27720839 h 97"/>
                <a:gd name="T66" fmla="*/ 37801552 w 58"/>
                <a:gd name="T67" fmla="*/ 32761133 h 97"/>
                <a:gd name="T68" fmla="*/ 17641889 w 58"/>
                <a:gd name="T69" fmla="*/ 40322369 h 97"/>
                <a:gd name="T70" fmla="*/ 2520950 w 58"/>
                <a:gd name="T71" fmla="*/ 47882017 h 97"/>
                <a:gd name="T72" fmla="*/ 2520950 w 58"/>
                <a:gd name="T73" fmla="*/ 15120890 h 97"/>
                <a:gd name="T74" fmla="*/ 17641889 w 58"/>
                <a:gd name="T75" fmla="*/ 7559651 h 97"/>
                <a:gd name="T76" fmla="*/ 50403124 w 58"/>
                <a:gd name="T77" fmla="*/ 0 h 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"/>
                <a:gd name="T118" fmla="*/ 0 h 97"/>
                <a:gd name="T119" fmla="*/ 58 w 58"/>
                <a:gd name="T120" fmla="*/ 97 h 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2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6" y="19"/>
                  </a:lnTo>
                  <a:lnTo>
                    <a:pt x="58" y="26"/>
                  </a:lnTo>
                  <a:lnTo>
                    <a:pt x="55" y="39"/>
                  </a:lnTo>
                  <a:lnTo>
                    <a:pt x="52" y="45"/>
                  </a:lnTo>
                  <a:lnTo>
                    <a:pt x="45" y="52"/>
                  </a:lnTo>
                  <a:lnTo>
                    <a:pt x="42" y="55"/>
                  </a:lnTo>
                  <a:lnTo>
                    <a:pt x="39" y="60"/>
                  </a:lnTo>
                  <a:lnTo>
                    <a:pt x="32" y="68"/>
                  </a:lnTo>
                  <a:lnTo>
                    <a:pt x="27" y="74"/>
                  </a:lnTo>
                  <a:lnTo>
                    <a:pt x="21" y="78"/>
                  </a:lnTo>
                  <a:lnTo>
                    <a:pt x="15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2" y="74"/>
                  </a:lnTo>
                  <a:lnTo>
                    <a:pt x="21" y="63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8" y="45"/>
                  </a:lnTo>
                  <a:lnTo>
                    <a:pt x="41" y="40"/>
                  </a:lnTo>
                  <a:lnTo>
                    <a:pt x="42" y="37"/>
                  </a:lnTo>
                  <a:lnTo>
                    <a:pt x="44" y="32"/>
                  </a:lnTo>
                  <a:lnTo>
                    <a:pt x="44" y="23"/>
                  </a:lnTo>
                  <a:lnTo>
                    <a:pt x="42" y="19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1" y="11"/>
                  </a:lnTo>
                  <a:lnTo>
                    <a:pt x="15" y="13"/>
                  </a:lnTo>
                  <a:lnTo>
                    <a:pt x="7" y="16"/>
                  </a:lnTo>
                  <a:lnTo>
                    <a:pt x="1" y="19"/>
                  </a:lnTo>
                  <a:lnTo>
                    <a:pt x="1" y="6"/>
                  </a:lnTo>
                  <a:lnTo>
                    <a:pt x="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36" name="Freeform 198"/>
            <p:cNvSpPr>
              <a:spLocks/>
            </p:cNvSpPr>
            <p:nvPr/>
          </p:nvSpPr>
          <p:spPr bwMode="auto">
            <a:xfrm>
              <a:off x="5246688" y="3070225"/>
              <a:ext cx="92075" cy="153987"/>
            </a:xfrm>
            <a:custGeom>
              <a:avLst/>
              <a:gdLst>
                <a:gd name="T0" fmla="*/ 50403124 w 58"/>
                <a:gd name="T1" fmla="*/ 0 h 97"/>
                <a:gd name="T2" fmla="*/ 88206264 w 58"/>
                <a:gd name="T3" fmla="*/ 0 h 97"/>
                <a:gd name="T4" fmla="*/ 108367534 w 58"/>
                <a:gd name="T5" fmla="*/ 7559651 h 97"/>
                <a:gd name="T6" fmla="*/ 123488467 w 58"/>
                <a:gd name="T7" fmla="*/ 15120890 h 97"/>
                <a:gd name="T8" fmla="*/ 138609401 w 58"/>
                <a:gd name="T9" fmla="*/ 40322369 h 97"/>
                <a:gd name="T10" fmla="*/ 141128762 w 58"/>
                <a:gd name="T11" fmla="*/ 50402958 h 97"/>
                <a:gd name="T12" fmla="*/ 141128762 w 58"/>
                <a:gd name="T13" fmla="*/ 80644738 h 97"/>
                <a:gd name="T14" fmla="*/ 133569089 w 58"/>
                <a:gd name="T15" fmla="*/ 98284975 h 97"/>
                <a:gd name="T16" fmla="*/ 131048140 w 58"/>
                <a:gd name="T17" fmla="*/ 108365589 h 97"/>
                <a:gd name="T18" fmla="*/ 123488467 w 58"/>
                <a:gd name="T19" fmla="*/ 120967119 h 97"/>
                <a:gd name="T20" fmla="*/ 110886895 w 58"/>
                <a:gd name="T21" fmla="*/ 131047708 h 97"/>
                <a:gd name="T22" fmla="*/ 108367534 w 58"/>
                <a:gd name="T23" fmla="*/ 138607356 h 97"/>
                <a:gd name="T24" fmla="*/ 95765937 w 58"/>
                <a:gd name="T25" fmla="*/ 151208886 h 97"/>
                <a:gd name="T26" fmla="*/ 88206264 w 58"/>
                <a:gd name="T27" fmla="*/ 161289475 h 97"/>
                <a:gd name="T28" fmla="*/ 75604692 w 58"/>
                <a:gd name="T29" fmla="*/ 171370064 h 97"/>
                <a:gd name="T30" fmla="*/ 65524070 w 58"/>
                <a:gd name="T31" fmla="*/ 186490948 h 97"/>
                <a:gd name="T32" fmla="*/ 50403124 w 58"/>
                <a:gd name="T33" fmla="*/ 196571537 h 97"/>
                <a:gd name="T34" fmla="*/ 35282191 w 58"/>
                <a:gd name="T35" fmla="*/ 216732765 h 97"/>
                <a:gd name="T36" fmla="*/ 146169074 w 58"/>
                <a:gd name="T37" fmla="*/ 216732765 h 97"/>
                <a:gd name="T38" fmla="*/ 146169074 w 58"/>
                <a:gd name="T39" fmla="*/ 244453591 h 97"/>
                <a:gd name="T40" fmla="*/ 0 w 58"/>
                <a:gd name="T41" fmla="*/ 244453591 h 97"/>
                <a:gd name="T42" fmla="*/ 0 w 58"/>
                <a:gd name="T43" fmla="*/ 216732765 h 97"/>
                <a:gd name="T44" fmla="*/ 27722518 w 58"/>
                <a:gd name="T45" fmla="*/ 186490948 h 97"/>
                <a:gd name="T46" fmla="*/ 65524070 w 58"/>
                <a:gd name="T47" fmla="*/ 146168592 h 97"/>
                <a:gd name="T48" fmla="*/ 75604692 w 58"/>
                <a:gd name="T49" fmla="*/ 131047708 h 97"/>
                <a:gd name="T50" fmla="*/ 85685315 w 58"/>
                <a:gd name="T51" fmla="*/ 123486472 h 97"/>
                <a:gd name="T52" fmla="*/ 100806248 w 58"/>
                <a:gd name="T53" fmla="*/ 100805916 h 97"/>
                <a:gd name="T54" fmla="*/ 103327198 w 58"/>
                <a:gd name="T55" fmla="*/ 93244680 h 97"/>
                <a:gd name="T56" fmla="*/ 110886895 w 58"/>
                <a:gd name="T57" fmla="*/ 70564148 h 97"/>
                <a:gd name="T58" fmla="*/ 103327198 w 58"/>
                <a:gd name="T59" fmla="*/ 47882017 h 97"/>
                <a:gd name="T60" fmla="*/ 100806248 w 58"/>
                <a:gd name="T61" fmla="*/ 40322369 h 97"/>
                <a:gd name="T62" fmla="*/ 88206264 w 58"/>
                <a:gd name="T63" fmla="*/ 32761133 h 97"/>
                <a:gd name="T64" fmla="*/ 75604692 w 58"/>
                <a:gd name="T65" fmla="*/ 27720839 h 97"/>
                <a:gd name="T66" fmla="*/ 50403124 w 58"/>
                <a:gd name="T67" fmla="*/ 27720839 h 97"/>
                <a:gd name="T68" fmla="*/ 35282191 w 58"/>
                <a:gd name="T69" fmla="*/ 32761133 h 97"/>
                <a:gd name="T70" fmla="*/ 20161251 w 58"/>
                <a:gd name="T71" fmla="*/ 40322369 h 97"/>
                <a:gd name="T72" fmla="*/ 0 w 58"/>
                <a:gd name="T73" fmla="*/ 47882017 h 97"/>
                <a:gd name="T74" fmla="*/ 0 w 58"/>
                <a:gd name="T75" fmla="*/ 15120890 h 97"/>
                <a:gd name="T76" fmla="*/ 20161251 w 58"/>
                <a:gd name="T77" fmla="*/ 7559651 h 97"/>
                <a:gd name="T78" fmla="*/ 50403124 w 58"/>
                <a:gd name="T79" fmla="*/ 0 h 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7"/>
                <a:gd name="T122" fmla="*/ 58 w 58"/>
                <a:gd name="T123" fmla="*/ 97 h 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7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6"/>
                  </a:lnTo>
                  <a:lnTo>
                    <a:pt x="56" y="20"/>
                  </a:lnTo>
                  <a:lnTo>
                    <a:pt x="56" y="32"/>
                  </a:lnTo>
                  <a:lnTo>
                    <a:pt x="53" y="39"/>
                  </a:lnTo>
                  <a:lnTo>
                    <a:pt x="52" y="43"/>
                  </a:lnTo>
                  <a:lnTo>
                    <a:pt x="49" y="48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60"/>
                  </a:lnTo>
                  <a:lnTo>
                    <a:pt x="35" y="64"/>
                  </a:lnTo>
                  <a:lnTo>
                    <a:pt x="30" y="68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4" y="86"/>
                  </a:lnTo>
                  <a:lnTo>
                    <a:pt x="58" y="8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1" y="74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4" y="28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0" y="19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37" name="Freeform 199"/>
            <p:cNvSpPr>
              <a:spLocks noEditPoints="1"/>
            </p:cNvSpPr>
            <p:nvPr/>
          </p:nvSpPr>
          <p:spPr bwMode="auto">
            <a:xfrm>
              <a:off x="5403850" y="3116263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38" name="Freeform 200"/>
            <p:cNvSpPr>
              <a:spLocks noEditPoints="1"/>
            </p:cNvSpPr>
            <p:nvPr/>
          </p:nvSpPr>
          <p:spPr bwMode="auto">
            <a:xfrm>
              <a:off x="5495925" y="3070225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3247058 w 61"/>
                <a:gd name="T11" fmla="*/ 138607806 h 98"/>
                <a:gd name="T12" fmla="*/ 85685758 w 61"/>
                <a:gd name="T13" fmla="*/ 143648117 h 98"/>
                <a:gd name="T14" fmla="*/ 68045372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8126046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8126046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0806770 w 61"/>
                <a:gd name="T63" fmla="*/ 35282189 h 98"/>
                <a:gd name="T64" fmla="*/ 88206721 w 61"/>
                <a:gd name="T65" fmla="*/ 27722516 h 98"/>
                <a:gd name="T66" fmla="*/ 78126046 w 61"/>
                <a:gd name="T67" fmla="*/ 25201561 h 98"/>
                <a:gd name="T68" fmla="*/ 57964697 w 61"/>
                <a:gd name="T69" fmla="*/ 0 h 98"/>
                <a:gd name="T70" fmla="*/ 93247058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2761240 h 98"/>
                <a:gd name="T78" fmla="*/ 148690793 w 61"/>
                <a:gd name="T79" fmla="*/ 70564378 h 98"/>
                <a:gd name="T80" fmla="*/ 153731130 w 61"/>
                <a:gd name="T81" fmla="*/ 123488461 h 98"/>
                <a:gd name="T82" fmla="*/ 148690793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20161355 w 61"/>
                <a:gd name="T99" fmla="*/ 216733469 h 98"/>
                <a:gd name="T100" fmla="*/ 5040339 w 61"/>
                <a:gd name="T101" fmla="*/ 178931881 h 98"/>
                <a:gd name="T102" fmla="*/ 0 w 61"/>
                <a:gd name="T103" fmla="*/ 123488461 h 98"/>
                <a:gd name="T104" fmla="*/ 5040339 w 61"/>
                <a:gd name="T105" fmla="*/ 70564378 h 98"/>
                <a:gd name="T106" fmla="*/ 20161355 w 61"/>
                <a:gd name="T107" fmla="*/ 32761240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1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1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1" y="10"/>
                  </a:lnTo>
                  <a:close/>
                  <a:moveTo>
                    <a:pt x="23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8" y="86"/>
                  </a:lnTo>
                  <a:lnTo>
                    <a:pt x="2" y="71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39" name="Freeform 201"/>
            <p:cNvSpPr>
              <a:spLocks noEditPoints="1"/>
            </p:cNvSpPr>
            <p:nvPr/>
          </p:nvSpPr>
          <p:spPr bwMode="auto">
            <a:xfrm>
              <a:off x="5619750" y="3070225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8287395 w 61"/>
                <a:gd name="T7" fmla="*/ 123488461 h 98"/>
                <a:gd name="T8" fmla="*/ 90726096 w 61"/>
                <a:gd name="T9" fmla="*/ 138607806 h 98"/>
                <a:gd name="T10" fmla="*/ 83166383 w 61"/>
                <a:gd name="T11" fmla="*/ 143648117 h 98"/>
                <a:gd name="T12" fmla="*/ 68045372 w 61"/>
                <a:gd name="T13" fmla="*/ 143648117 h 98"/>
                <a:gd name="T14" fmla="*/ 60484072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0484072 w 61"/>
                <a:gd name="T21" fmla="*/ 108367528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2924360 w 61"/>
                <a:gd name="T41" fmla="*/ 211693158 h 98"/>
                <a:gd name="T42" fmla="*/ 65524409 w 61"/>
                <a:gd name="T43" fmla="*/ 219254418 h 98"/>
                <a:gd name="T44" fmla="*/ 75605084 w 61"/>
                <a:gd name="T45" fmla="*/ 224294729 h 98"/>
                <a:gd name="T46" fmla="*/ 88206721 w 61"/>
                <a:gd name="T47" fmla="*/ 219254418 h 98"/>
                <a:gd name="T48" fmla="*/ 95766433 w 61"/>
                <a:gd name="T49" fmla="*/ 216733469 h 98"/>
                <a:gd name="T50" fmla="*/ 103327732 w 61"/>
                <a:gd name="T51" fmla="*/ 209173797 h 98"/>
                <a:gd name="T52" fmla="*/ 110887469 w 61"/>
                <a:gd name="T53" fmla="*/ 196572176 h 98"/>
                <a:gd name="T54" fmla="*/ 118448769 w 61"/>
                <a:gd name="T55" fmla="*/ 166330310 h 98"/>
                <a:gd name="T56" fmla="*/ 123489106 w 61"/>
                <a:gd name="T57" fmla="*/ 123488461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3327732 w 61"/>
                <a:gd name="T63" fmla="*/ 40322500 h 98"/>
                <a:gd name="T64" fmla="*/ 95766433 w 61"/>
                <a:gd name="T65" fmla="*/ 32761240 h 98"/>
                <a:gd name="T66" fmla="*/ 88206721 w 61"/>
                <a:gd name="T67" fmla="*/ 27722516 h 98"/>
                <a:gd name="T68" fmla="*/ 75605084 w 61"/>
                <a:gd name="T69" fmla="*/ 25201561 h 98"/>
                <a:gd name="T70" fmla="*/ 57964697 w 61"/>
                <a:gd name="T71" fmla="*/ 0 h 98"/>
                <a:gd name="T72" fmla="*/ 95766433 w 61"/>
                <a:gd name="T73" fmla="*/ 0 h 98"/>
                <a:gd name="T74" fmla="*/ 110887469 w 61"/>
                <a:gd name="T75" fmla="*/ 7561263 h 98"/>
                <a:gd name="T76" fmla="*/ 123489106 w 61"/>
                <a:gd name="T77" fmla="*/ 15120939 h 98"/>
                <a:gd name="T78" fmla="*/ 133569781 w 61"/>
                <a:gd name="T79" fmla="*/ 32761240 h 98"/>
                <a:gd name="T80" fmla="*/ 148690793 w 61"/>
                <a:gd name="T81" fmla="*/ 70564378 h 98"/>
                <a:gd name="T82" fmla="*/ 153731130 w 61"/>
                <a:gd name="T83" fmla="*/ 123488461 h 98"/>
                <a:gd name="T84" fmla="*/ 148690793 w 61"/>
                <a:gd name="T85" fmla="*/ 178931881 h 98"/>
                <a:gd name="T86" fmla="*/ 133569781 w 61"/>
                <a:gd name="T87" fmla="*/ 216733469 h 98"/>
                <a:gd name="T88" fmla="*/ 123489106 w 61"/>
                <a:gd name="T89" fmla="*/ 231854402 h 98"/>
                <a:gd name="T90" fmla="*/ 110887469 w 61"/>
                <a:gd name="T91" fmla="*/ 239415662 h 98"/>
                <a:gd name="T92" fmla="*/ 95766433 w 61"/>
                <a:gd name="T93" fmla="*/ 246975335 h 98"/>
                <a:gd name="T94" fmla="*/ 60484072 w 61"/>
                <a:gd name="T95" fmla="*/ 246975335 h 98"/>
                <a:gd name="T96" fmla="*/ 42843673 w 61"/>
                <a:gd name="T97" fmla="*/ 239415662 h 98"/>
                <a:gd name="T98" fmla="*/ 30242036 w 61"/>
                <a:gd name="T99" fmla="*/ 231854402 h 98"/>
                <a:gd name="T100" fmla="*/ 17641980 w 61"/>
                <a:gd name="T101" fmla="*/ 216733469 h 98"/>
                <a:gd name="T102" fmla="*/ 2520963 w 61"/>
                <a:gd name="T103" fmla="*/ 178931881 h 98"/>
                <a:gd name="T104" fmla="*/ 0 w 61"/>
                <a:gd name="T105" fmla="*/ 123488461 h 98"/>
                <a:gd name="T106" fmla="*/ 2520963 w 61"/>
                <a:gd name="T107" fmla="*/ 70564378 h 98"/>
                <a:gd name="T108" fmla="*/ 17641980 w 61"/>
                <a:gd name="T109" fmla="*/ 32761240 h 98"/>
                <a:gd name="T110" fmla="*/ 30242036 w 61"/>
                <a:gd name="T111" fmla="*/ 15120939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9" y="49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3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9" y="49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1" y="16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4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40" name="Freeform 202"/>
            <p:cNvSpPr>
              <a:spLocks noEditPoints="1"/>
            </p:cNvSpPr>
            <p:nvPr/>
          </p:nvSpPr>
          <p:spPr bwMode="auto">
            <a:xfrm>
              <a:off x="5778500" y="3116263"/>
              <a:ext cx="26988" cy="107950"/>
            </a:xfrm>
            <a:custGeom>
              <a:avLst/>
              <a:gdLst>
                <a:gd name="T0" fmla="*/ 0 w 17"/>
                <a:gd name="T1" fmla="*/ 120967495 h 68"/>
                <a:gd name="T2" fmla="*/ 42844237 w 17"/>
                <a:gd name="T3" fmla="*/ 120967495 h 68"/>
                <a:gd name="T4" fmla="*/ 42844237 w 17"/>
                <a:gd name="T5" fmla="*/ 171370598 h 68"/>
                <a:gd name="T6" fmla="*/ 0 w 17"/>
                <a:gd name="T7" fmla="*/ 171370598 h 68"/>
                <a:gd name="T8" fmla="*/ 0 w 17"/>
                <a:gd name="T9" fmla="*/ 120967495 h 68"/>
                <a:gd name="T10" fmla="*/ 0 w 17"/>
                <a:gd name="T11" fmla="*/ 0 h 68"/>
                <a:gd name="T12" fmla="*/ 42844237 w 17"/>
                <a:gd name="T13" fmla="*/ 0 h 68"/>
                <a:gd name="T14" fmla="*/ 42844237 w 17"/>
                <a:gd name="T15" fmla="*/ 47882166 h 68"/>
                <a:gd name="T16" fmla="*/ 0 w 17"/>
                <a:gd name="T17" fmla="*/ 47882166 h 68"/>
                <a:gd name="T18" fmla="*/ 0 w 1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0" y="48"/>
                  </a:moveTo>
                  <a:lnTo>
                    <a:pt x="17" y="4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41" name="Freeform 203"/>
            <p:cNvSpPr>
              <a:spLocks noEditPoints="1"/>
            </p:cNvSpPr>
            <p:nvPr/>
          </p:nvSpPr>
          <p:spPr bwMode="auto">
            <a:xfrm>
              <a:off x="5868988" y="3070225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8287395 w 61"/>
                <a:gd name="T7" fmla="*/ 123488461 h 98"/>
                <a:gd name="T8" fmla="*/ 90726096 w 61"/>
                <a:gd name="T9" fmla="*/ 138607806 h 98"/>
                <a:gd name="T10" fmla="*/ 83166383 w 61"/>
                <a:gd name="T11" fmla="*/ 143648117 h 98"/>
                <a:gd name="T12" fmla="*/ 68045372 w 61"/>
                <a:gd name="T13" fmla="*/ 143648117 h 98"/>
                <a:gd name="T14" fmla="*/ 60484072 w 61"/>
                <a:gd name="T15" fmla="*/ 138607806 h 98"/>
                <a:gd name="T16" fmla="*/ 57964697 w 61"/>
                <a:gd name="T17" fmla="*/ 131048134 h 98"/>
                <a:gd name="T18" fmla="*/ 57964697 w 61"/>
                <a:gd name="T19" fmla="*/ 115927201 h 98"/>
                <a:gd name="T20" fmla="*/ 60484072 w 61"/>
                <a:gd name="T21" fmla="*/ 108367528 h 98"/>
                <a:gd name="T22" fmla="*/ 68045372 w 61"/>
                <a:gd name="T23" fmla="*/ 100806243 h 98"/>
                <a:gd name="T24" fmla="*/ 75605084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5282373 w 61"/>
                <a:gd name="T37" fmla="*/ 166330310 h 98"/>
                <a:gd name="T38" fmla="*/ 42843673 w 61"/>
                <a:gd name="T39" fmla="*/ 196572176 h 98"/>
                <a:gd name="T40" fmla="*/ 52924360 w 61"/>
                <a:gd name="T41" fmla="*/ 211693158 h 98"/>
                <a:gd name="T42" fmla="*/ 65524409 w 61"/>
                <a:gd name="T43" fmla="*/ 219254418 h 98"/>
                <a:gd name="T44" fmla="*/ 75605084 w 61"/>
                <a:gd name="T45" fmla="*/ 224294729 h 98"/>
                <a:gd name="T46" fmla="*/ 88206721 w 61"/>
                <a:gd name="T47" fmla="*/ 219254418 h 98"/>
                <a:gd name="T48" fmla="*/ 95766433 w 61"/>
                <a:gd name="T49" fmla="*/ 216733469 h 98"/>
                <a:gd name="T50" fmla="*/ 103327732 w 61"/>
                <a:gd name="T51" fmla="*/ 209173797 h 98"/>
                <a:gd name="T52" fmla="*/ 110887469 w 61"/>
                <a:gd name="T53" fmla="*/ 196572176 h 98"/>
                <a:gd name="T54" fmla="*/ 118448769 w 61"/>
                <a:gd name="T55" fmla="*/ 166330310 h 98"/>
                <a:gd name="T56" fmla="*/ 123489106 w 61"/>
                <a:gd name="T57" fmla="*/ 123488461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3327732 w 61"/>
                <a:gd name="T63" fmla="*/ 40322500 h 98"/>
                <a:gd name="T64" fmla="*/ 95766433 w 61"/>
                <a:gd name="T65" fmla="*/ 32761240 h 98"/>
                <a:gd name="T66" fmla="*/ 88206721 w 61"/>
                <a:gd name="T67" fmla="*/ 27722516 h 98"/>
                <a:gd name="T68" fmla="*/ 75605084 w 61"/>
                <a:gd name="T69" fmla="*/ 25201561 h 98"/>
                <a:gd name="T70" fmla="*/ 57964697 w 61"/>
                <a:gd name="T71" fmla="*/ 0 h 98"/>
                <a:gd name="T72" fmla="*/ 95766433 w 61"/>
                <a:gd name="T73" fmla="*/ 0 h 98"/>
                <a:gd name="T74" fmla="*/ 110887469 w 61"/>
                <a:gd name="T75" fmla="*/ 7561263 h 98"/>
                <a:gd name="T76" fmla="*/ 123489106 w 61"/>
                <a:gd name="T77" fmla="*/ 15120939 h 98"/>
                <a:gd name="T78" fmla="*/ 133569781 w 61"/>
                <a:gd name="T79" fmla="*/ 32761240 h 98"/>
                <a:gd name="T80" fmla="*/ 148690793 w 61"/>
                <a:gd name="T81" fmla="*/ 70564378 h 98"/>
                <a:gd name="T82" fmla="*/ 153731130 w 61"/>
                <a:gd name="T83" fmla="*/ 123488461 h 98"/>
                <a:gd name="T84" fmla="*/ 148690793 w 61"/>
                <a:gd name="T85" fmla="*/ 178931881 h 98"/>
                <a:gd name="T86" fmla="*/ 133569781 w 61"/>
                <a:gd name="T87" fmla="*/ 216733469 h 98"/>
                <a:gd name="T88" fmla="*/ 123489106 w 61"/>
                <a:gd name="T89" fmla="*/ 231854402 h 98"/>
                <a:gd name="T90" fmla="*/ 110887469 w 61"/>
                <a:gd name="T91" fmla="*/ 239415662 h 98"/>
                <a:gd name="T92" fmla="*/ 95766433 w 61"/>
                <a:gd name="T93" fmla="*/ 246975335 h 98"/>
                <a:gd name="T94" fmla="*/ 60484072 w 61"/>
                <a:gd name="T95" fmla="*/ 246975335 h 98"/>
                <a:gd name="T96" fmla="*/ 42843673 w 61"/>
                <a:gd name="T97" fmla="*/ 239415662 h 98"/>
                <a:gd name="T98" fmla="*/ 30242036 w 61"/>
                <a:gd name="T99" fmla="*/ 231854402 h 98"/>
                <a:gd name="T100" fmla="*/ 17641980 w 61"/>
                <a:gd name="T101" fmla="*/ 216733469 h 98"/>
                <a:gd name="T102" fmla="*/ 2520963 w 61"/>
                <a:gd name="T103" fmla="*/ 178931881 h 98"/>
                <a:gd name="T104" fmla="*/ 0 w 61"/>
                <a:gd name="T105" fmla="*/ 123488461 h 98"/>
                <a:gd name="T106" fmla="*/ 2520963 w 61"/>
                <a:gd name="T107" fmla="*/ 70564378 h 98"/>
                <a:gd name="T108" fmla="*/ 17641980 w 61"/>
                <a:gd name="T109" fmla="*/ 32761240 h 98"/>
                <a:gd name="T110" fmla="*/ 30242036 w 61"/>
                <a:gd name="T111" fmla="*/ 15120939 h 98"/>
                <a:gd name="T112" fmla="*/ 42843673 w 61"/>
                <a:gd name="T113" fmla="*/ 7561263 h 98"/>
                <a:gd name="T114" fmla="*/ 57964697 w 61"/>
                <a:gd name="T115" fmla="*/ 0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98"/>
                <a:gd name="T176" fmla="*/ 61 w 6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9" y="49"/>
                  </a:lnTo>
                  <a:lnTo>
                    <a:pt x="36" y="55"/>
                  </a:lnTo>
                  <a:lnTo>
                    <a:pt x="33" y="57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3"/>
                  </a:lnTo>
                  <a:lnTo>
                    <a:pt x="27" y="40"/>
                  </a:lnTo>
                  <a:close/>
                  <a:moveTo>
                    <a:pt x="30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0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9" y="49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1" y="16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23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9" y="28"/>
                  </a:lnTo>
                  <a:lnTo>
                    <a:pt x="61" y="49"/>
                  </a:lnTo>
                  <a:lnTo>
                    <a:pt x="59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4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6"/>
                  </a:lnTo>
                  <a:lnTo>
                    <a:pt x="1" y="71"/>
                  </a:lnTo>
                  <a:lnTo>
                    <a:pt x="0" y="49"/>
                  </a:lnTo>
                  <a:lnTo>
                    <a:pt x="1" y="28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42" name="Freeform 204"/>
            <p:cNvSpPr>
              <a:spLocks noEditPoints="1"/>
            </p:cNvSpPr>
            <p:nvPr/>
          </p:nvSpPr>
          <p:spPr bwMode="auto">
            <a:xfrm>
              <a:off x="5994400" y="3070225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3247058 w 61"/>
                <a:gd name="T11" fmla="*/ 138607806 h 98"/>
                <a:gd name="T12" fmla="*/ 85685758 w 61"/>
                <a:gd name="T13" fmla="*/ 143648117 h 98"/>
                <a:gd name="T14" fmla="*/ 70564746 w 61"/>
                <a:gd name="T15" fmla="*/ 143648117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70564746 w 61"/>
                <a:gd name="T23" fmla="*/ 100806243 h 98"/>
                <a:gd name="T24" fmla="*/ 78126046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8126046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0806770 w 61"/>
                <a:gd name="T63" fmla="*/ 35282189 h 98"/>
                <a:gd name="T64" fmla="*/ 88206721 w 61"/>
                <a:gd name="T65" fmla="*/ 27722516 h 98"/>
                <a:gd name="T66" fmla="*/ 78126046 w 61"/>
                <a:gd name="T67" fmla="*/ 25201561 h 98"/>
                <a:gd name="T68" fmla="*/ 57964697 w 61"/>
                <a:gd name="T69" fmla="*/ 0 h 98"/>
                <a:gd name="T70" fmla="*/ 93247058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2761240 h 98"/>
                <a:gd name="T78" fmla="*/ 151210168 w 61"/>
                <a:gd name="T79" fmla="*/ 70564378 h 98"/>
                <a:gd name="T80" fmla="*/ 153731130 w 61"/>
                <a:gd name="T81" fmla="*/ 123488461 h 98"/>
                <a:gd name="T82" fmla="*/ 151210168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20161355 w 61"/>
                <a:gd name="T99" fmla="*/ 216733469 h 98"/>
                <a:gd name="T100" fmla="*/ 5040339 w 61"/>
                <a:gd name="T101" fmla="*/ 178931881 h 98"/>
                <a:gd name="T102" fmla="*/ 0 w 61"/>
                <a:gd name="T103" fmla="*/ 123488461 h 98"/>
                <a:gd name="T104" fmla="*/ 5040339 w 61"/>
                <a:gd name="T105" fmla="*/ 70564378 h 98"/>
                <a:gd name="T106" fmla="*/ 20161355 w 61"/>
                <a:gd name="T107" fmla="*/ 32761240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8" y="40"/>
                  </a:lnTo>
                  <a:close/>
                  <a:moveTo>
                    <a:pt x="31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1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1" y="10"/>
                  </a:lnTo>
                  <a:close/>
                  <a:moveTo>
                    <a:pt x="23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60" y="28"/>
                  </a:lnTo>
                  <a:lnTo>
                    <a:pt x="61" y="49"/>
                  </a:lnTo>
                  <a:lnTo>
                    <a:pt x="60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8" y="86"/>
                  </a:lnTo>
                  <a:lnTo>
                    <a:pt x="2" y="71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43" name="Freeform 206"/>
            <p:cNvSpPr>
              <a:spLocks noEditPoints="1"/>
            </p:cNvSpPr>
            <p:nvPr/>
          </p:nvSpPr>
          <p:spPr bwMode="auto">
            <a:xfrm>
              <a:off x="6154738" y="3116263"/>
              <a:ext cx="23813" cy="107950"/>
            </a:xfrm>
            <a:custGeom>
              <a:avLst/>
              <a:gdLst>
                <a:gd name="T0" fmla="*/ 0 w 15"/>
                <a:gd name="T1" fmla="*/ 120967495 h 68"/>
                <a:gd name="T2" fmla="*/ 37803934 w 15"/>
                <a:gd name="T3" fmla="*/ 120967495 h 68"/>
                <a:gd name="T4" fmla="*/ 37803934 w 15"/>
                <a:gd name="T5" fmla="*/ 171370598 h 68"/>
                <a:gd name="T6" fmla="*/ 0 w 15"/>
                <a:gd name="T7" fmla="*/ 171370598 h 68"/>
                <a:gd name="T8" fmla="*/ 0 w 15"/>
                <a:gd name="T9" fmla="*/ 120967495 h 68"/>
                <a:gd name="T10" fmla="*/ 0 w 15"/>
                <a:gd name="T11" fmla="*/ 0 h 68"/>
                <a:gd name="T12" fmla="*/ 37803934 w 15"/>
                <a:gd name="T13" fmla="*/ 0 h 68"/>
                <a:gd name="T14" fmla="*/ 37803934 w 15"/>
                <a:gd name="T15" fmla="*/ 47882166 h 68"/>
                <a:gd name="T16" fmla="*/ 0 w 15"/>
                <a:gd name="T17" fmla="*/ 47882166 h 68"/>
                <a:gd name="T18" fmla="*/ 0 w 15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8"/>
                <a:gd name="T32" fmla="*/ 15 w 15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8">
                  <a:moveTo>
                    <a:pt x="0" y="48"/>
                  </a:moveTo>
                  <a:lnTo>
                    <a:pt x="15" y="48"/>
                  </a:lnTo>
                  <a:lnTo>
                    <a:pt x="15" y="68"/>
                  </a:lnTo>
                  <a:lnTo>
                    <a:pt x="0" y="6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44" name="Freeform 207"/>
            <p:cNvSpPr>
              <a:spLocks noEditPoints="1"/>
            </p:cNvSpPr>
            <p:nvPr/>
          </p:nvSpPr>
          <p:spPr bwMode="auto">
            <a:xfrm>
              <a:off x="6243638" y="3070225"/>
              <a:ext cx="96838" cy="155575"/>
            </a:xfrm>
            <a:custGeom>
              <a:avLst/>
              <a:gdLst>
                <a:gd name="T0" fmla="*/ 70564746 w 61"/>
                <a:gd name="T1" fmla="*/ 100806243 h 98"/>
                <a:gd name="T2" fmla="*/ 85685758 w 61"/>
                <a:gd name="T3" fmla="*/ 100806243 h 98"/>
                <a:gd name="T4" fmla="*/ 93247058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3247058 w 61"/>
                <a:gd name="T11" fmla="*/ 138607806 h 98"/>
                <a:gd name="T12" fmla="*/ 85685758 w 61"/>
                <a:gd name="T13" fmla="*/ 143648117 h 98"/>
                <a:gd name="T14" fmla="*/ 70564746 w 61"/>
                <a:gd name="T15" fmla="*/ 143648117 h 98"/>
                <a:gd name="T16" fmla="*/ 63005034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70564746 w 61"/>
                <a:gd name="T23" fmla="*/ 100806243 h 98"/>
                <a:gd name="T24" fmla="*/ 78126046 w 61"/>
                <a:gd name="T25" fmla="*/ 25201561 h 98"/>
                <a:gd name="T26" fmla="*/ 65524409 w 61"/>
                <a:gd name="T27" fmla="*/ 27722516 h 98"/>
                <a:gd name="T28" fmla="*/ 57964697 w 61"/>
                <a:gd name="T29" fmla="*/ 32761240 h 98"/>
                <a:gd name="T30" fmla="*/ 50403385 w 61"/>
                <a:gd name="T31" fmla="*/ 40322500 h 98"/>
                <a:gd name="T32" fmla="*/ 42843673 w 61"/>
                <a:gd name="T33" fmla="*/ 50403122 h 98"/>
                <a:gd name="T34" fmla="*/ 35282373 w 61"/>
                <a:gd name="T35" fmla="*/ 80645000 h 98"/>
                <a:gd name="T36" fmla="*/ 30242036 w 61"/>
                <a:gd name="T37" fmla="*/ 123488461 h 98"/>
                <a:gd name="T38" fmla="*/ 35282373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3005034 w 61"/>
                <a:gd name="T45" fmla="*/ 219254418 h 98"/>
                <a:gd name="T46" fmla="*/ 78126046 w 61"/>
                <a:gd name="T47" fmla="*/ 224294729 h 98"/>
                <a:gd name="T48" fmla="*/ 88206721 w 61"/>
                <a:gd name="T49" fmla="*/ 219254418 h 98"/>
                <a:gd name="T50" fmla="*/ 95766433 w 61"/>
                <a:gd name="T51" fmla="*/ 216733469 h 98"/>
                <a:gd name="T52" fmla="*/ 103327732 w 61"/>
                <a:gd name="T53" fmla="*/ 209173797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100806770 w 61"/>
                <a:gd name="T63" fmla="*/ 35282189 h 98"/>
                <a:gd name="T64" fmla="*/ 88206721 w 61"/>
                <a:gd name="T65" fmla="*/ 27722516 h 98"/>
                <a:gd name="T66" fmla="*/ 78126046 w 61"/>
                <a:gd name="T67" fmla="*/ 25201561 h 98"/>
                <a:gd name="T68" fmla="*/ 57964697 w 61"/>
                <a:gd name="T69" fmla="*/ 0 h 98"/>
                <a:gd name="T70" fmla="*/ 93247058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2761240 h 98"/>
                <a:gd name="T78" fmla="*/ 151210168 w 61"/>
                <a:gd name="T79" fmla="*/ 70564378 h 98"/>
                <a:gd name="T80" fmla="*/ 153731130 w 61"/>
                <a:gd name="T81" fmla="*/ 123488461 h 98"/>
                <a:gd name="T82" fmla="*/ 151210168 w 61"/>
                <a:gd name="T83" fmla="*/ 178931881 h 98"/>
                <a:gd name="T84" fmla="*/ 133569781 w 61"/>
                <a:gd name="T85" fmla="*/ 216733469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20161355 w 61"/>
                <a:gd name="T99" fmla="*/ 216733469 h 98"/>
                <a:gd name="T100" fmla="*/ 5040339 w 61"/>
                <a:gd name="T101" fmla="*/ 178931881 h 98"/>
                <a:gd name="T102" fmla="*/ 0 w 61"/>
                <a:gd name="T103" fmla="*/ 123488461 h 98"/>
                <a:gd name="T104" fmla="*/ 5040339 w 61"/>
                <a:gd name="T105" fmla="*/ 70564378 h 98"/>
                <a:gd name="T106" fmla="*/ 20161355 w 61"/>
                <a:gd name="T107" fmla="*/ 32761240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8" y="40"/>
                  </a:moveTo>
                  <a:lnTo>
                    <a:pt x="34" y="40"/>
                  </a:lnTo>
                  <a:lnTo>
                    <a:pt x="37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7" y="55"/>
                  </a:lnTo>
                  <a:lnTo>
                    <a:pt x="34" y="57"/>
                  </a:lnTo>
                  <a:lnTo>
                    <a:pt x="28" y="57"/>
                  </a:lnTo>
                  <a:lnTo>
                    <a:pt x="25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8" y="40"/>
                  </a:lnTo>
                  <a:close/>
                  <a:moveTo>
                    <a:pt x="31" y="10"/>
                  </a:moveTo>
                  <a:lnTo>
                    <a:pt x="26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4" y="32"/>
                  </a:lnTo>
                  <a:lnTo>
                    <a:pt x="12" y="49"/>
                  </a:lnTo>
                  <a:lnTo>
                    <a:pt x="14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5" y="87"/>
                  </a:lnTo>
                  <a:lnTo>
                    <a:pt x="31" y="89"/>
                  </a:lnTo>
                  <a:lnTo>
                    <a:pt x="35" y="87"/>
                  </a:lnTo>
                  <a:lnTo>
                    <a:pt x="38" y="86"/>
                  </a:lnTo>
                  <a:lnTo>
                    <a:pt x="41" y="83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1" y="10"/>
                  </a:lnTo>
                  <a:close/>
                  <a:moveTo>
                    <a:pt x="23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60" y="28"/>
                  </a:lnTo>
                  <a:lnTo>
                    <a:pt x="61" y="49"/>
                  </a:lnTo>
                  <a:lnTo>
                    <a:pt x="60" y="71"/>
                  </a:lnTo>
                  <a:lnTo>
                    <a:pt x="53" y="86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8" y="86"/>
                  </a:lnTo>
                  <a:lnTo>
                    <a:pt x="2" y="71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8" y="13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45" name="Freeform 208"/>
            <p:cNvSpPr>
              <a:spLocks/>
            </p:cNvSpPr>
            <p:nvPr/>
          </p:nvSpPr>
          <p:spPr bwMode="auto">
            <a:xfrm>
              <a:off x="6367463" y="3070225"/>
              <a:ext cx="96838" cy="155575"/>
            </a:xfrm>
            <a:custGeom>
              <a:avLst/>
              <a:gdLst>
                <a:gd name="T0" fmla="*/ 42843673 w 61"/>
                <a:gd name="T1" fmla="*/ 0 h 98"/>
                <a:gd name="T2" fmla="*/ 90726096 w 61"/>
                <a:gd name="T3" fmla="*/ 0 h 98"/>
                <a:gd name="T4" fmla="*/ 110887469 w 61"/>
                <a:gd name="T5" fmla="*/ 7561263 h 98"/>
                <a:gd name="T6" fmla="*/ 126008481 w 61"/>
                <a:gd name="T7" fmla="*/ 15120939 h 98"/>
                <a:gd name="T8" fmla="*/ 138610118 w 61"/>
                <a:gd name="T9" fmla="*/ 27722516 h 98"/>
                <a:gd name="T10" fmla="*/ 141129493 w 61"/>
                <a:gd name="T11" fmla="*/ 42843449 h 98"/>
                <a:gd name="T12" fmla="*/ 146169830 w 61"/>
                <a:gd name="T13" fmla="*/ 63003118 h 98"/>
                <a:gd name="T14" fmla="*/ 146169830 w 61"/>
                <a:gd name="T15" fmla="*/ 73083740 h 98"/>
                <a:gd name="T16" fmla="*/ 141129493 w 61"/>
                <a:gd name="T17" fmla="*/ 85685311 h 98"/>
                <a:gd name="T18" fmla="*/ 133569781 w 61"/>
                <a:gd name="T19" fmla="*/ 98286882 h 98"/>
                <a:gd name="T20" fmla="*/ 126008481 w 61"/>
                <a:gd name="T21" fmla="*/ 105846579 h 98"/>
                <a:gd name="T22" fmla="*/ 115927807 w 61"/>
                <a:gd name="T23" fmla="*/ 113407839 h 98"/>
                <a:gd name="T24" fmla="*/ 103327732 w 61"/>
                <a:gd name="T25" fmla="*/ 115927201 h 98"/>
                <a:gd name="T26" fmla="*/ 118448769 w 61"/>
                <a:gd name="T27" fmla="*/ 120967512 h 98"/>
                <a:gd name="T28" fmla="*/ 131048818 w 61"/>
                <a:gd name="T29" fmla="*/ 128527185 h 98"/>
                <a:gd name="T30" fmla="*/ 138610118 w 61"/>
                <a:gd name="T31" fmla="*/ 136088445 h 98"/>
                <a:gd name="T32" fmla="*/ 146169830 w 61"/>
                <a:gd name="T33" fmla="*/ 146169067 h 98"/>
                <a:gd name="T34" fmla="*/ 153731130 w 61"/>
                <a:gd name="T35" fmla="*/ 178931881 h 98"/>
                <a:gd name="T36" fmla="*/ 148690793 w 61"/>
                <a:gd name="T37" fmla="*/ 194052814 h 98"/>
                <a:gd name="T38" fmla="*/ 146169830 w 61"/>
                <a:gd name="T39" fmla="*/ 204133436 h 98"/>
                <a:gd name="T40" fmla="*/ 131048818 w 61"/>
                <a:gd name="T41" fmla="*/ 226814091 h 98"/>
                <a:gd name="T42" fmla="*/ 118448769 w 61"/>
                <a:gd name="T43" fmla="*/ 236894713 h 98"/>
                <a:gd name="T44" fmla="*/ 103327732 w 61"/>
                <a:gd name="T45" fmla="*/ 244455973 h 98"/>
                <a:gd name="T46" fmla="*/ 88206721 w 61"/>
                <a:gd name="T47" fmla="*/ 246975335 h 98"/>
                <a:gd name="T48" fmla="*/ 50403385 w 61"/>
                <a:gd name="T49" fmla="*/ 246975335 h 98"/>
                <a:gd name="T50" fmla="*/ 20161355 w 61"/>
                <a:gd name="T51" fmla="*/ 239415662 h 98"/>
                <a:gd name="T52" fmla="*/ 0 w 61"/>
                <a:gd name="T53" fmla="*/ 236894713 h 98"/>
                <a:gd name="T54" fmla="*/ 0 w 61"/>
                <a:gd name="T55" fmla="*/ 204133436 h 98"/>
                <a:gd name="T56" fmla="*/ 20161355 w 61"/>
                <a:gd name="T57" fmla="*/ 211693158 h 98"/>
                <a:gd name="T58" fmla="*/ 50403385 w 61"/>
                <a:gd name="T59" fmla="*/ 219254418 h 98"/>
                <a:gd name="T60" fmla="*/ 80645421 w 61"/>
                <a:gd name="T61" fmla="*/ 219254418 h 98"/>
                <a:gd name="T62" fmla="*/ 95766433 w 61"/>
                <a:gd name="T63" fmla="*/ 216733469 h 98"/>
                <a:gd name="T64" fmla="*/ 108368095 w 61"/>
                <a:gd name="T65" fmla="*/ 209173797 h 98"/>
                <a:gd name="T66" fmla="*/ 115927807 w 61"/>
                <a:gd name="T67" fmla="*/ 201612487 h 98"/>
                <a:gd name="T68" fmla="*/ 118448769 w 61"/>
                <a:gd name="T69" fmla="*/ 189012503 h 98"/>
                <a:gd name="T70" fmla="*/ 118448769 w 61"/>
                <a:gd name="T71" fmla="*/ 161289999 h 98"/>
                <a:gd name="T72" fmla="*/ 115927807 w 61"/>
                <a:gd name="T73" fmla="*/ 151209378 h 98"/>
                <a:gd name="T74" fmla="*/ 108368095 w 61"/>
                <a:gd name="T75" fmla="*/ 138607806 h 98"/>
                <a:gd name="T76" fmla="*/ 95766433 w 61"/>
                <a:gd name="T77" fmla="*/ 136088445 h 98"/>
                <a:gd name="T78" fmla="*/ 80645421 w 61"/>
                <a:gd name="T79" fmla="*/ 128527185 h 98"/>
                <a:gd name="T80" fmla="*/ 42843673 w 61"/>
                <a:gd name="T81" fmla="*/ 128527185 h 98"/>
                <a:gd name="T82" fmla="*/ 42843673 w 61"/>
                <a:gd name="T83" fmla="*/ 100806243 h 98"/>
                <a:gd name="T84" fmla="*/ 80645421 w 61"/>
                <a:gd name="T85" fmla="*/ 100806243 h 98"/>
                <a:gd name="T86" fmla="*/ 90726096 w 61"/>
                <a:gd name="T87" fmla="*/ 98286882 h 98"/>
                <a:gd name="T88" fmla="*/ 100806770 w 61"/>
                <a:gd name="T89" fmla="*/ 93246571 h 98"/>
                <a:gd name="T90" fmla="*/ 108368095 w 61"/>
                <a:gd name="T91" fmla="*/ 85685311 h 98"/>
                <a:gd name="T92" fmla="*/ 110887469 w 61"/>
                <a:gd name="T93" fmla="*/ 78124050 h 98"/>
                <a:gd name="T94" fmla="*/ 115927807 w 61"/>
                <a:gd name="T95" fmla="*/ 65524067 h 98"/>
                <a:gd name="T96" fmla="*/ 108368095 w 61"/>
                <a:gd name="T97" fmla="*/ 42843449 h 98"/>
                <a:gd name="T98" fmla="*/ 103327732 w 61"/>
                <a:gd name="T99" fmla="*/ 35282189 h 98"/>
                <a:gd name="T100" fmla="*/ 80645421 w 61"/>
                <a:gd name="T101" fmla="*/ 27722516 h 98"/>
                <a:gd name="T102" fmla="*/ 37803336 w 61"/>
                <a:gd name="T103" fmla="*/ 27722516 h 98"/>
                <a:gd name="T104" fmla="*/ 22682318 w 61"/>
                <a:gd name="T105" fmla="*/ 35282189 h 98"/>
                <a:gd name="T106" fmla="*/ 7561303 w 61"/>
                <a:gd name="T107" fmla="*/ 40322500 h 98"/>
                <a:gd name="T108" fmla="*/ 7561303 w 61"/>
                <a:gd name="T109" fmla="*/ 7561263 h 98"/>
                <a:gd name="T110" fmla="*/ 27722661 w 61"/>
                <a:gd name="T111" fmla="*/ 5040312 h 98"/>
                <a:gd name="T112" fmla="*/ 42843673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17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5" y="11"/>
                  </a:lnTo>
                  <a:lnTo>
                    <a:pt x="56" y="17"/>
                  </a:lnTo>
                  <a:lnTo>
                    <a:pt x="58" y="25"/>
                  </a:lnTo>
                  <a:lnTo>
                    <a:pt x="58" y="29"/>
                  </a:lnTo>
                  <a:lnTo>
                    <a:pt x="56" y="34"/>
                  </a:lnTo>
                  <a:lnTo>
                    <a:pt x="53" y="39"/>
                  </a:lnTo>
                  <a:lnTo>
                    <a:pt x="50" y="42"/>
                  </a:lnTo>
                  <a:lnTo>
                    <a:pt x="46" y="45"/>
                  </a:lnTo>
                  <a:lnTo>
                    <a:pt x="41" y="46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5" y="54"/>
                  </a:lnTo>
                  <a:lnTo>
                    <a:pt x="58" y="58"/>
                  </a:lnTo>
                  <a:lnTo>
                    <a:pt x="61" y="71"/>
                  </a:lnTo>
                  <a:lnTo>
                    <a:pt x="59" y="77"/>
                  </a:lnTo>
                  <a:lnTo>
                    <a:pt x="58" y="81"/>
                  </a:lnTo>
                  <a:lnTo>
                    <a:pt x="52" y="90"/>
                  </a:lnTo>
                  <a:lnTo>
                    <a:pt x="47" y="94"/>
                  </a:lnTo>
                  <a:lnTo>
                    <a:pt x="41" y="97"/>
                  </a:lnTo>
                  <a:lnTo>
                    <a:pt x="35" y="98"/>
                  </a:lnTo>
                  <a:lnTo>
                    <a:pt x="20" y="98"/>
                  </a:lnTo>
                  <a:lnTo>
                    <a:pt x="8" y="95"/>
                  </a:lnTo>
                  <a:lnTo>
                    <a:pt x="0" y="94"/>
                  </a:lnTo>
                  <a:lnTo>
                    <a:pt x="0" y="81"/>
                  </a:lnTo>
                  <a:lnTo>
                    <a:pt x="8" y="84"/>
                  </a:lnTo>
                  <a:lnTo>
                    <a:pt x="20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3" y="83"/>
                  </a:lnTo>
                  <a:lnTo>
                    <a:pt x="46" y="80"/>
                  </a:lnTo>
                  <a:lnTo>
                    <a:pt x="47" y="75"/>
                  </a:lnTo>
                  <a:lnTo>
                    <a:pt x="47" y="64"/>
                  </a:lnTo>
                  <a:lnTo>
                    <a:pt x="46" y="60"/>
                  </a:lnTo>
                  <a:lnTo>
                    <a:pt x="43" y="55"/>
                  </a:lnTo>
                  <a:lnTo>
                    <a:pt x="38" y="54"/>
                  </a:lnTo>
                  <a:lnTo>
                    <a:pt x="32" y="51"/>
                  </a:lnTo>
                  <a:lnTo>
                    <a:pt x="17" y="51"/>
                  </a:lnTo>
                  <a:lnTo>
                    <a:pt x="17" y="40"/>
                  </a:lnTo>
                  <a:lnTo>
                    <a:pt x="32" y="40"/>
                  </a:lnTo>
                  <a:lnTo>
                    <a:pt x="36" y="39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1"/>
                  </a:lnTo>
                  <a:lnTo>
                    <a:pt x="46" y="26"/>
                  </a:lnTo>
                  <a:lnTo>
                    <a:pt x="43" y="17"/>
                  </a:lnTo>
                  <a:lnTo>
                    <a:pt x="41" y="14"/>
                  </a:lnTo>
                  <a:lnTo>
                    <a:pt x="32" y="11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3" y="3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457FF"/>
            </a:solidFill>
            <a:ln w="0">
              <a:solidFill>
                <a:srgbClr val="2457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46" name="Freeform 209"/>
            <p:cNvSpPr>
              <a:spLocks/>
            </p:cNvSpPr>
            <p:nvPr/>
          </p:nvSpPr>
          <p:spPr bwMode="auto">
            <a:xfrm>
              <a:off x="6783388" y="4684713"/>
              <a:ext cx="26988" cy="30162"/>
            </a:xfrm>
            <a:custGeom>
              <a:avLst/>
              <a:gdLst>
                <a:gd name="T0" fmla="*/ 20161621 w 17"/>
                <a:gd name="T1" fmla="*/ 0 h 19"/>
                <a:gd name="T2" fmla="*/ 30242434 w 17"/>
                <a:gd name="T3" fmla="*/ 5040228 h 19"/>
                <a:gd name="T4" fmla="*/ 42844237 w 17"/>
                <a:gd name="T5" fmla="*/ 15120687 h 19"/>
                <a:gd name="T6" fmla="*/ 42844237 w 17"/>
                <a:gd name="T7" fmla="*/ 30241374 h 19"/>
                <a:gd name="T8" fmla="*/ 35282838 w 17"/>
                <a:gd name="T9" fmla="*/ 40321828 h 19"/>
                <a:gd name="T10" fmla="*/ 30242434 w 17"/>
                <a:gd name="T11" fmla="*/ 47881374 h 19"/>
                <a:gd name="T12" fmla="*/ 12601806 w 17"/>
                <a:gd name="T13" fmla="*/ 47881374 h 19"/>
                <a:gd name="T14" fmla="*/ 5040405 w 17"/>
                <a:gd name="T15" fmla="*/ 40321828 h 19"/>
                <a:gd name="T16" fmla="*/ 0 w 17"/>
                <a:gd name="T17" fmla="*/ 30241374 h 19"/>
                <a:gd name="T18" fmla="*/ 0 w 17"/>
                <a:gd name="T19" fmla="*/ 15120687 h 19"/>
                <a:gd name="T20" fmla="*/ 5040405 w 17"/>
                <a:gd name="T21" fmla="*/ 7559550 h 19"/>
                <a:gd name="T22" fmla="*/ 20161621 w 17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9"/>
                <a:gd name="T38" fmla="*/ 17 w 17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9">
                  <a:moveTo>
                    <a:pt x="8" y="0"/>
                  </a:moveTo>
                  <a:lnTo>
                    <a:pt x="12" y="2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47" name="Freeform 210"/>
            <p:cNvSpPr>
              <a:spLocks/>
            </p:cNvSpPr>
            <p:nvPr/>
          </p:nvSpPr>
          <p:spPr bwMode="auto">
            <a:xfrm>
              <a:off x="6829425" y="4684713"/>
              <a:ext cx="26988" cy="30162"/>
            </a:xfrm>
            <a:custGeom>
              <a:avLst/>
              <a:gdLst>
                <a:gd name="T0" fmla="*/ 22682616 w 17"/>
                <a:gd name="T1" fmla="*/ 0 h 19"/>
                <a:gd name="T2" fmla="*/ 37803833 w 17"/>
                <a:gd name="T3" fmla="*/ 7559550 h 19"/>
                <a:gd name="T4" fmla="*/ 42844237 w 17"/>
                <a:gd name="T5" fmla="*/ 15120687 h 19"/>
                <a:gd name="T6" fmla="*/ 42844237 w 17"/>
                <a:gd name="T7" fmla="*/ 30241374 h 19"/>
                <a:gd name="T8" fmla="*/ 37803833 w 17"/>
                <a:gd name="T9" fmla="*/ 40321828 h 19"/>
                <a:gd name="T10" fmla="*/ 30242434 w 17"/>
                <a:gd name="T11" fmla="*/ 47881374 h 19"/>
                <a:gd name="T12" fmla="*/ 12601806 w 17"/>
                <a:gd name="T13" fmla="*/ 47881374 h 19"/>
                <a:gd name="T14" fmla="*/ 0 w 17"/>
                <a:gd name="T15" fmla="*/ 22680234 h 19"/>
                <a:gd name="T16" fmla="*/ 7561402 w 17"/>
                <a:gd name="T17" fmla="*/ 7559550 h 19"/>
                <a:gd name="T18" fmla="*/ 22682616 w 17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9"/>
                <a:gd name="T32" fmla="*/ 17 w 1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9">
                  <a:moveTo>
                    <a:pt x="9" y="0"/>
                  </a:moveTo>
                  <a:lnTo>
                    <a:pt x="15" y="3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48" name="Freeform 211"/>
            <p:cNvSpPr>
              <a:spLocks/>
            </p:cNvSpPr>
            <p:nvPr/>
          </p:nvSpPr>
          <p:spPr bwMode="auto">
            <a:xfrm>
              <a:off x="6875463" y="4684713"/>
              <a:ext cx="28575" cy="30162"/>
            </a:xfrm>
            <a:custGeom>
              <a:avLst/>
              <a:gdLst>
                <a:gd name="T0" fmla="*/ 22682197 w 18"/>
                <a:gd name="T1" fmla="*/ 0 h 19"/>
                <a:gd name="T2" fmla="*/ 37801546 w 18"/>
                <a:gd name="T3" fmla="*/ 7559550 h 19"/>
                <a:gd name="T4" fmla="*/ 45362806 w 18"/>
                <a:gd name="T5" fmla="*/ 22680234 h 19"/>
                <a:gd name="T6" fmla="*/ 37801546 w 18"/>
                <a:gd name="T7" fmla="*/ 40321828 h 19"/>
                <a:gd name="T8" fmla="*/ 30241875 w 18"/>
                <a:gd name="T9" fmla="*/ 47881374 h 19"/>
                <a:gd name="T10" fmla="*/ 15120937 w 18"/>
                <a:gd name="T11" fmla="*/ 47881374 h 19"/>
                <a:gd name="T12" fmla="*/ 7559675 w 18"/>
                <a:gd name="T13" fmla="*/ 40321828 h 19"/>
                <a:gd name="T14" fmla="*/ 0 w 18"/>
                <a:gd name="T15" fmla="*/ 22680234 h 19"/>
                <a:gd name="T16" fmla="*/ 7559675 w 18"/>
                <a:gd name="T17" fmla="*/ 7559550 h 19"/>
                <a:gd name="T18" fmla="*/ 22682197 w 18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9"/>
                <a:gd name="T32" fmla="*/ 18 w 18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9">
                  <a:moveTo>
                    <a:pt x="9" y="0"/>
                  </a:moveTo>
                  <a:lnTo>
                    <a:pt x="15" y="3"/>
                  </a:lnTo>
                  <a:lnTo>
                    <a:pt x="18" y="9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49" name="Freeform 212"/>
            <p:cNvSpPr>
              <a:spLocks/>
            </p:cNvSpPr>
            <p:nvPr/>
          </p:nvSpPr>
          <p:spPr bwMode="auto">
            <a:xfrm>
              <a:off x="4410075" y="3500438"/>
              <a:ext cx="25400" cy="28575"/>
            </a:xfrm>
            <a:custGeom>
              <a:avLst/>
              <a:gdLst>
                <a:gd name="T0" fmla="*/ 17640298 w 16"/>
                <a:gd name="T1" fmla="*/ 0 h 18"/>
                <a:gd name="T2" fmla="*/ 30241873 w 16"/>
                <a:gd name="T3" fmla="*/ 2520950 h 18"/>
                <a:gd name="T4" fmla="*/ 40322493 w 16"/>
                <a:gd name="T5" fmla="*/ 15120937 h 18"/>
                <a:gd name="T6" fmla="*/ 40322493 w 16"/>
                <a:gd name="T7" fmla="*/ 30241875 h 18"/>
                <a:gd name="T8" fmla="*/ 32761234 w 16"/>
                <a:gd name="T9" fmla="*/ 37801546 h 18"/>
                <a:gd name="T10" fmla="*/ 30241873 w 16"/>
                <a:gd name="T11" fmla="*/ 45362806 h 18"/>
                <a:gd name="T12" fmla="*/ 10080623 w 16"/>
                <a:gd name="T13" fmla="*/ 45362806 h 18"/>
                <a:gd name="T14" fmla="*/ 2520950 w 16"/>
                <a:gd name="T15" fmla="*/ 37801546 h 18"/>
                <a:gd name="T16" fmla="*/ 0 w 16"/>
                <a:gd name="T17" fmla="*/ 30241875 h 18"/>
                <a:gd name="T18" fmla="*/ 0 w 16"/>
                <a:gd name="T19" fmla="*/ 15120937 h 18"/>
                <a:gd name="T20" fmla="*/ 2520950 w 16"/>
                <a:gd name="T21" fmla="*/ 7559675 h 18"/>
                <a:gd name="T22" fmla="*/ 17640298 w 16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18"/>
                <a:gd name="T38" fmla="*/ 16 w 16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18">
                  <a:moveTo>
                    <a:pt x="7" y="0"/>
                  </a:moveTo>
                  <a:lnTo>
                    <a:pt x="12" y="1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3" y="15"/>
                  </a:lnTo>
                  <a:lnTo>
                    <a:pt x="12" y="18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50" name="Freeform 213"/>
            <p:cNvSpPr>
              <a:spLocks/>
            </p:cNvSpPr>
            <p:nvPr/>
          </p:nvSpPr>
          <p:spPr bwMode="auto">
            <a:xfrm>
              <a:off x="4456113" y="3500438"/>
              <a:ext cx="25400" cy="28575"/>
            </a:xfrm>
            <a:custGeom>
              <a:avLst/>
              <a:gdLst>
                <a:gd name="T0" fmla="*/ 22680608 w 16"/>
                <a:gd name="T1" fmla="*/ 0 h 18"/>
                <a:gd name="T2" fmla="*/ 37801544 w 16"/>
                <a:gd name="T3" fmla="*/ 7559675 h 18"/>
                <a:gd name="T4" fmla="*/ 40322493 w 16"/>
                <a:gd name="T5" fmla="*/ 15120937 h 18"/>
                <a:gd name="T6" fmla="*/ 40322493 w 16"/>
                <a:gd name="T7" fmla="*/ 30241875 h 18"/>
                <a:gd name="T8" fmla="*/ 37801544 w 16"/>
                <a:gd name="T9" fmla="*/ 37801546 h 18"/>
                <a:gd name="T10" fmla="*/ 30241873 w 16"/>
                <a:gd name="T11" fmla="*/ 45362806 h 18"/>
                <a:gd name="T12" fmla="*/ 10080623 w 16"/>
                <a:gd name="T13" fmla="*/ 45362806 h 18"/>
                <a:gd name="T14" fmla="*/ 7559674 w 16"/>
                <a:gd name="T15" fmla="*/ 37801546 h 18"/>
                <a:gd name="T16" fmla="*/ 0 w 16"/>
                <a:gd name="T17" fmla="*/ 30241875 h 18"/>
                <a:gd name="T18" fmla="*/ 0 w 16"/>
                <a:gd name="T19" fmla="*/ 22682197 h 18"/>
                <a:gd name="T20" fmla="*/ 7559674 w 16"/>
                <a:gd name="T21" fmla="*/ 7559675 h 18"/>
                <a:gd name="T22" fmla="*/ 22680608 w 16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18"/>
                <a:gd name="T38" fmla="*/ 16 w 16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18">
                  <a:moveTo>
                    <a:pt x="9" y="0"/>
                  </a:moveTo>
                  <a:lnTo>
                    <a:pt x="15" y="3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4" y="18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51" name="Freeform 214"/>
            <p:cNvSpPr>
              <a:spLocks/>
            </p:cNvSpPr>
            <p:nvPr/>
          </p:nvSpPr>
          <p:spPr bwMode="auto">
            <a:xfrm>
              <a:off x="4500563" y="3500438"/>
              <a:ext cx="30163" cy="28575"/>
            </a:xfrm>
            <a:custGeom>
              <a:avLst/>
              <a:gdLst>
                <a:gd name="T0" fmla="*/ 25201976 w 19"/>
                <a:gd name="T1" fmla="*/ 0 h 18"/>
                <a:gd name="T2" fmla="*/ 40323165 w 19"/>
                <a:gd name="T3" fmla="*/ 7559675 h 18"/>
                <a:gd name="T4" fmla="*/ 47884549 w 19"/>
                <a:gd name="T5" fmla="*/ 22682197 h 18"/>
                <a:gd name="T6" fmla="*/ 40323165 w 19"/>
                <a:gd name="T7" fmla="*/ 37801546 h 18"/>
                <a:gd name="T8" fmla="*/ 32763367 w 19"/>
                <a:gd name="T9" fmla="*/ 45362806 h 18"/>
                <a:gd name="T10" fmla="*/ 17642179 w 19"/>
                <a:gd name="T11" fmla="*/ 45362806 h 18"/>
                <a:gd name="T12" fmla="*/ 10080791 w 19"/>
                <a:gd name="T13" fmla="*/ 37801546 h 18"/>
                <a:gd name="T14" fmla="*/ 0 w 19"/>
                <a:gd name="T15" fmla="*/ 22682197 h 18"/>
                <a:gd name="T16" fmla="*/ 10080791 w 19"/>
                <a:gd name="T17" fmla="*/ 7559675 h 18"/>
                <a:gd name="T18" fmla="*/ 25201976 w 1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8"/>
                <a:gd name="T32" fmla="*/ 19 w 1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8">
                  <a:moveTo>
                    <a:pt x="10" y="0"/>
                  </a:moveTo>
                  <a:lnTo>
                    <a:pt x="16" y="3"/>
                  </a:lnTo>
                  <a:lnTo>
                    <a:pt x="19" y="9"/>
                  </a:lnTo>
                  <a:lnTo>
                    <a:pt x="16" y="15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4" y="15"/>
                  </a:lnTo>
                  <a:lnTo>
                    <a:pt x="0" y="9"/>
                  </a:lnTo>
                  <a:lnTo>
                    <a:pt x="4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52" name="Freeform 215"/>
            <p:cNvSpPr>
              <a:spLocks/>
            </p:cNvSpPr>
            <p:nvPr/>
          </p:nvSpPr>
          <p:spPr bwMode="auto">
            <a:xfrm>
              <a:off x="1776413" y="3138488"/>
              <a:ext cx="1071563" cy="12700"/>
            </a:xfrm>
            <a:custGeom>
              <a:avLst/>
              <a:gdLst>
                <a:gd name="T0" fmla="*/ 7561266 w 675"/>
                <a:gd name="T1" fmla="*/ 0 h 8"/>
                <a:gd name="T2" fmla="*/ 1693545971 w 675"/>
                <a:gd name="T3" fmla="*/ 0 h 8"/>
                <a:gd name="T4" fmla="*/ 1701107235 w 675"/>
                <a:gd name="T5" fmla="*/ 7559674 h 8"/>
                <a:gd name="T6" fmla="*/ 1701107235 w 675"/>
                <a:gd name="T7" fmla="*/ 12599985 h 8"/>
                <a:gd name="T8" fmla="*/ 1693545971 w 675"/>
                <a:gd name="T9" fmla="*/ 20161247 h 8"/>
                <a:gd name="T10" fmla="*/ 2520951 w 675"/>
                <a:gd name="T11" fmla="*/ 20161247 h 8"/>
                <a:gd name="T12" fmla="*/ 0 w 675"/>
                <a:gd name="T13" fmla="*/ 15120936 h 8"/>
                <a:gd name="T14" fmla="*/ 0 w 675"/>
                <a:gd name="T15" fmla="*/ 7559674 h 8"/>
                <a:gd name="T16" fmla="*/ 7561266 w 67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5"/>
                <a:gd name="T28" fmla="*/ 0 h 8"/>
                <a:gd name="T29" fmla="*/ 675 w 67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5" h="8">
                  <a:moveTo>
                    <a:pt x="3" y="0"/>
                  </a:moveTo>
                  <a:lnTo>
                    <a:pt x="672" y="0"/>
                  </a:lnTo>
                  <a:lnTo>
                    <a:pt x="675" y="3"/>
                  </a:lnTo>
                  <a:lnTo>
                    <a:pt x="675" y="5"/>
                  </a:lnTo>
                  <a:lnTo>
                    <a:pt x="672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53" name="Rectangle 216"/>
            <p:cNvSpPr>
              <a:spLocks noChangeArrowheads="1"/>
            </p:cNvSpPr>
            <p:nvPr/>
          </p:nvSpPr>
          <p:spPr bwMode="auto">
            <a:xfrm>
              <a:off x="2727325" y="2692400"/>
              <a:ext cx="903288" cy="904875"/>
            </a:xfrm>
            <a:prstGeom prst="rect">
              <a:avLst/>
            </a:prstGeom>
            <a:solidFill>
              <a:srgbClr val="93A7A6"/>
            </a:solidFill>
            <a:ln w="0">
              <a:solidFill>
                <a:srgbClr val="93A7A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54" name="Freeform 217"/>
            <p:cNvSpPr>
              <a:spLocks noEditPoints="1"/>
            </p:cNvSpPr>
            <p:nvPr/>
          </p:nvSpPr>
          <p:spPr bwMode="auto">
            <a:xfrm>
              <a:off x="2719388" y="2686050"/>
              <a:ext cx="920750" cy="920750"/>
            </a:xfrm>
            <a:custGeom>
              <a:avLst/>
              <a:gdLst>
                <a:gd name="T0" fmla="*/ 27720926 w 580"/>
                <a:gd name="T1" fmla="*/ 25201558 h 580"/>
                <a:gd name="T2" fmla="*/ 27720926 w 580"/>
                <a:gd name="T3" fmla="*/ 1433969493 h 580"/>
                <a:gd name="T4" fmla="*/ 1433969493 w 580"/>
                <a:gd name="T5" fmla="*/ 1433969493 h 580"/>
                <a:gd name="T6" fmla="*/ 1433969493 w 580"/>
                <a:gd name="T7" fmla="*/ 25201558 h 580"/>
                <a:gd name="T8" fmla="*/ 27720926 w 580"/>
                <a:gd name="T9" fmla="*/ 25201558 h 580"/>
                <a:gd name="T10" fmla="*/ 0 w 580"/>
                <a:gd name="T11" fmla="*/ 0 h 580"/>
                <a:gd name="T12" fmla="*/ 1461690407 w 580"/>
                <a:gd name="T13" fmla="*/ 0 h 580"/>
                <a:gd name="T14" fmla="*/ 1461690407 w 580"/>
                <a:gd name="T15" fmla="*/ 1461690407 h 580"/>
                <a:gd name="T16" fmla="*/ 0 w 580"/>
                <a:gd name="T17" fmla="*/ 1461690407 h 580"/>
                <a:gd name="T18" fmla="*/ 0 w 580"/>
                <a:gd name="T19" fmla="*/ 0 h 5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0"/>
                <a:gd name="T31" fmla="*/ 0 h 580"/>
                <a:gd name="T32" fmla="*/ 580 w 580"/>
                <a:gd name="T33" fmla="*/ 580 h 5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0" h="580">
                  <a:moveTo>
                    <a:pt x="11" y="10"/>
                  </a:moveTo>
                  <a:lnTo>
                    <a:pt x="11" y="569"/>
                  </a:lnTo>
                  <a:lnTo>
                    <a:pt x="569" y="569"/>
                  </a:lnTo>
                  <a:lnTo>
                    <a:pt x="569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580" y="0"/>
                  </a:lnTo>
                  <a:lnTo>
                    <a:pt x="580" y="580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55" name="Freeform 218"/>
            <p:cNvSpPr>
              <a:spLocks noEditPoints="1"/>
            </p:cNvSpPr>
            <p:nvPr/>
          </p:nvSpPr>
          <p:spPr bwMode="auto">
            <a:xfrm>
              <a:off x="2719388" y="2686050"/>
              <a:ext cx="920750" cy="920750"/>
            </a:xfrm>
            <a:custGeom>
              <a:avLst/>
              <a:gdLst>
                <a:gd name="T0" fmla="*/ 27720926 w 580"/>
                <a:gd name="T1" fmla="*/ 25201558 h 580"/>
                <a:gd name="T2" fmla="*/ 27720926 w 580"/>
                <a:gd name="T3" fmla="*/ 1433969493 h 580"/>
                <a:gd name="T4" fmla="*/ 1433969493 w 580"/>
                <a:gd name="T5" fmla="*/ 1433969493 h 580"/>
                <a:gd name="T6" fmla="*/ 1433969493 w 580"/>
                <a:gd name="T7" fmla="*/ 25201558 h 580"/>
                <a:gd name="T8" fmla="*/ 27720926 w 580"/>
                <a:gd name="T9" fmla="*/ 25201558 h 580"/>
                <a:gd name="T10" fmla="*/ 0 w 580"/>
                <a:gd name="T11" fmla="*/ 0 h 580"/>
                <a:gd name="T12" fmla="*/ 1461690407 w 580"/>
                <a:gd name="T13" fmla="*/ 0 h 580"/>
                <a:gd name="T14" fmla="*/ 1461690407 w 580"/>
                <a:gd name="T15" fmla="*/ 1461690407 h 580"/>
                <a:gd name="T16" fmla="*/ 0 w 580"/>
                <a:gd name="T17" fmla="*/ 1461690407 h 580"/>
                <a:gd name="T18" fmla="*/ 0 w 580"/>
                <a:gd name="T19" fmla="*/ 0 h 5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0"/>
                <a:gd name="T31" fmla="*/ 0 h 580"/>
                <a:gd name="T32" fmla="*/ 580 w 580"/>
                <a:gd name="T33" fmla="*/ 580 h 5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0" h="580">
                  <a:moveTo>
                    <a:pt x="11" y="10"/>
                  </a:moveTo>
                  <a:lnTo>
                    <a:pt x="11" y="569"/>
                  </a:lnTo>
                  <a:lnTo>
                    <a:pt x="569" y="569"/>
                  </a:lnTo>
                  <a:lnTo>
                    <a:pt x="569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580" y="0"/>
                  </a:lnTo>
                  <a:lnTo>
                    <a:pt x="580" y="580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56" name="Freeform 219"/>
            <p:cNvSpPr>
              <a:spLocks/>
            </p:cNvSpPr>
            <p:nvPr/>
          </p:nvSpPr>
          <p:spPr bwMode="auto">
            <a:xfrm>
              <a:off x="2838450" y="2890838"/>
              <a:ext cx="677863" cy="508000"/>
            </a:xfrm>
            <a:custGeom>
              <a:avLst/>
              <a:gdLst>
                <a:gd name="T0" fmla="*/ 264617419 w 427"/>
                <a:gd name="T1" fmla="*/ 0 h 320"/>
                <a:gd name="T2" fmla="*/ 304939937 w 427"/>
                <a:gd name="T3" fmla="*/ 0 h 320"/>
                <a:gd name="T4" fmla="*/ 337701189 w 427"/>
                <a:gd name="T5" fmla="*/ 7559675 h 320"/>
                <a:gd name="T6" fmla="*/ 357862448 w 427"/>
                <a:gd name="T7" fmla="*/ 25201559 h 320"/>
                <a:gd name="T8" fmla="*/ 372983393 w 427"/>
                <a:gd name="T9" fmla="*/ 47883757 h 320"/>
                <a:gd name="T10" fmla="*/ 385584973 w 427"/>
                <a:gd name="T11" fmla="*/ 70564373 h 320"/>
                <a:gd name="T12" fmla="*/ 458668843 w 427"/>
                <a:gd name="T13" fmla="*/ 196572162 h 320"/>
                <a:gd name="T14" fmla="*/ 622479867 w 427"/>
                <a:gd name="T15" fmla="*/ 471268444 h 320"/>
                <a:gd name="T16" fmla="*/ 773689310 w 427"/>
                <a:gd name="T17" fmla="*/ 723285560 h 320"/>
                <a:gd name="T18" fmla="*/ 1045866507 w 427"/>
                <a:gd name="T19" fmla="*/ 723285560 h 320"/>
                <a:gd name="T20" fmla="*/ 1068547130 w 427"/>
                <a:gd name="T21" fmla="*/ 730845232 h 320"/>
                <a:gd name="T22" fmla="*/ 1076108395 w 427"/>
                <a:gd name="T23" fmla="*/ 751006474 h 320"/>
                <a:gd name="T24" fmla="*/ 1071068081 w 427"/>
                <a:gd name="T25" fmla="*/ 771167717 h 320"/>
                <a:gd name="T26" fmla="*/ 1060987451 w 427"/>
                <a:gd name="T27" fmla="*/ 788809598 h 320"/>
                <a:gd name="T28" fmla="*/ 1038305241 w 427"/>
                <a:gd name="T29" fmla="*/ 796369270 h 320"/>
                <a:gd name="T30" fmla="*/ 887095798 w 427"/>
                <a:gd name="T31" fmla="*/ 796369270 h 320"/>
                <a:gd name="T32" fmla="*/ 854334545 w 427"/>
                <a:gd name="T33" fmla="*/ 801409580 h 320"/>
                <a:gd name="T34" fmla="*/ 814011829 w 427"/>
                <a:gd name="T35" fmla="*/ 801409580 h 320"/>
                <a:gd name="T36" fmla="*/ 776208674 w 427"/>
                <a:gd name="T37" fmla="*/ 806449891 h 320"/>
                <a:gd name="T38" fmla="*/ 740926471 w 427"/>
                <a:gd name="T39" fmla="*/ 796369270 h 320"/>
                <a:gd name="T40" fmla="*/ 723286163 w 427"/>
                <a:gd name="T41" fmla="*/ 781248338 h 320"/>
                <a:gd name="T42" fmla="*/ 708165218 w 427"/>
                <a:gd name="T43" fmla="*/ 758567734 h 320"/>
                <a:gd name="T44" fmla="*/ 695563638 w 427"/>
                <a:gd name="T45" fmla="*/ 735885543 h 320"/>
                <a:gd name="T46" fmla="*/ 622479867 w 427"/>
                <a:gd name="T47" fmla="*/ 609877778 h 320"/>
                <a:gd name="T48" fmla="*/ 307459301 w 427"/>
                <a:gd name="T49" fmla="*/ 80644994 h 320"/>
                <a:gd name="T50" fmla="*/ 35282216 w 427"/>
                <a:gd name="T51" fmla="*/ 80644994 h 320"/>
                <a:gd name="T52" fmla="*/ 15120951 w 427"/>
                <a:gd name="T53" fmla="*/ 78124045 h 320"/>
                <a:gd name="T54" fmla="*/ 5040316 w 427"/>
                <a:gd name="T55" fmla="*/ 63003113 h 320"/>
                <a:gd name="T56" fmla="*/ 0 w 427"/>
                <a:gd name="T57" fmla="*/ 42843446 h 320"/>
                <a:gd name="T58" fmla="*/ 7561269 w 427"/>
                <a:gd name="T59" fmla="*/ 27720927 h 320"/>
                <a:gd name="T60" fmla="*/ 20161265 w 427"/>
                <a:gd name="T61" fmla="*/ 12601573 h 320"/>
                <a:gd name="T62" fmla="*/ 42843482 w 427"/>
                <a:gd name="T63" fmla="*/ 7559675 h 320"/>
                <a:gd name="T64" fmla="*/ 191532011 w 427"/>
                <a:gd name="T65" fmla="*/ 7559675 h 320"/>
                <a:gd name="T66" fmla="*/ 226814264 w 427"/>
                <a:gd name="T67" fmla="*/ 5040312 h 320"/>
                <a:gd name="T68" fmla="*/ 264617419 w 427"/>
                <a:gd name="T69" fmla="*/ 0 h 3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7"/>
                <a:gd name="T106" fmla="*/ 0 h 320"/>
                <a:gd name="T107" fmla="*/ 427 w 427"/>
                <a:gd name="T108" fmla="*/ 320 h 3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7" h="320">
                  <a:moveTo>
                    <a:pt x="105" y="0"/>
                  </a:moveTo>
                  <a:lnTo>
                    <a:pt x="121" y="0"/>
                  </a:lnTo>
                  <a:lnTo>
                    <a:pt x="134" y="3"/>
                  </a:lnTo>
                  <a:lnTo>
                    <a:pt x="142" y="10"/>
                  </a:lnTo>
                  <a:lnTo>
                    <a:pt x="148" y="19"/>
                  </a:lnTo>
                  <a:lnTo>
                    <a:pt x="153" y="28"/>
                  </a:lnTo>
                  <a:lnTo>
                    <a:pt x="182" y="78"/>
                  </a:lnTo>
                  <a:lnTo>
                    <a:pt x="247" y="187"/>
                  </a:lnTo>
                  <a:lnTo>
                    <a:pt x="307" y="287"/>
                  </a:lnTo>
                  <a:lnTo>
                    <a:pt x="415" y="287"/>
                  </a:lnTo>
                  <a:lnTo>
                    <a:pt x="424" y="290"/>
                  </a:lnTo>
                  <a:lnTo>
                    <a:pt x="427" y="298"/>
                  </a:lnTo>
                  <a:lnTo>
                    <a:pt x="425" y="306"/>
                  </a:lnTo>
                  <a:lnTo>
                    <a:pt x="421" y="313"/>
                  </a:lnTo>
                  <a:lnTo>
                    <a:pt x="412" y="316"/>
                  </a:lnTo>
                  <a:lnTo>
                    <a:pt x="352" y="316"/>
                  </a:lnTo>
                  <a:lnTo>
                    <a:pt x="339" y="318"/>
                  </a:lnTo>
                  <a:lnTo>
                    <a:pt x="323" y="318"/>
                  </a:lnTo>
                  <a:lnTo>
                    <a:pt x="308" y="320"/>
                  </a:lnTo>
                  <a:lnTo>
                    <a:pt x="294" y="316"/>
                  </a:lnTo>
                  <a:lnTo>
                    <a:pt x="287" y="310"/>
                  </a:lnTo>
                  <a:lnTo>
                    <a:pt x="281" y="301"/>
                  </a:lnTo>
                  <a:lnTo>
                    <a:pt x="276" y="292"/>
                  </a:lnTo>
                  <a:lnTo>
                    <a:pt x="247" y="242"/>
                  </a:lnTo>
                  <a:lnTo>
                    <a:pt x="122" y="32"/>
                  </a:lnTo>
                  <a:lnTo>
                    <a:pt x="14" y="32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5"/>
                  </a:lnTo>
                  <a:lnTo>
                    <a:pt x="17" y="3"/>
                  </a:lnTo>
                  <a:lnTo>
                    <a:pt x="76" y="3"/>
                  </a:lnTo>
                  <a:lnTo>
                    <a:pt x="90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57" name="Freeform 220"/>
            <p:cNvSpPr>
              <a:spLocks/>
            </p:cNvSpPr>
            <p:nvPr/>
          </p:nvSpPr>
          <p:spPr bwMode="auto">
            <a:xfrm>
              <a:off x="2838450" y="2895600"/>
              <a:ext cx="677863" cy="496887"/>
            </a:xfrm>
            <a:custGeom>
              <a:avLst/>
              <a:gdLst>
                <a:gd name="T0" fmla="*/ 745966785 w 427"/>
                <a:gd name="T1" fmla="*/ 0 h 313"/>
                <a:gd name="T2" fmla="*/ 1045866507 w 427"/>
                <a:gd name="T3" fmla="*/ 0 h 313"/>
                <a:gd name="T4" fmla="*/ 1068547130 w 427"/>
                <a:gd name="T5" fmla="*/ 7559668 h 313"/>
                <a:gd name="T6" fmla="*/ 1076108395 w 427"/>
                <a:gd name="T7" fmla="*/ 27720899 h 313"/>
                <a:gd name="T8" fmla="*/ 1071068081 w 427"/>
                <a:gd name="T9" fmla="*/ 47882121 h 313"/>
                <a:gd name="T10" fmla="*/ 1060987451 w 427"/>
                <a:gd name="T11" fmla="*/ 65523996 h 313"/>
                <a:gd name="T12" fmla="*/ 1038305241 w 427"/>
                <a:gd name="T13" fmla="*/ 73083660 h 313"/>
                <a:gd name="T14" fmla="*/ 776208674 w 427"/>
                <a:gd name="T15" fmla="*/ 73083660 h 313"/>
                <a:gd name="T16" fmla="*/ 448588214 w 427"/>
                <a:gd name="T17" fmla="*/ 617436824 h 313"/>
                <a:gd name="T18" fmla="*/ 372983393 w 427"/>
                <a:gd name="T19" fmla="*/ 743444460 h 313"/>
                <a:gd name="T20" fmla="*/ 365423714 w 427"/>
                <a:gd name="T21" fmla="*/ 756046018 h 313"/>
                <a:gd name="T22" fmla="*/ 360383400 w 427"/>
                <a:gd name="T23" fmla="*/ 766126629 h 313"/>
                <a:gd name="T24" fmla="*/ 345262455 w 427"/>
                <a:gd name="T25" fmla="*/ 781247545 h 313"/>
                <a:gd name="T26" fmla="*/ 335181826 w 427"/>
                <a:gd name="T27" fmla="*/ 788807210 h 313"/>
                <a:gd name="T28" fmla="*/ 35282216 w 427"/>
                <a:gd name="T29" fmla="*/ 788807210 h 313"/>
                <a:gd name="T30" fmla="*/ 15120951 w 427"/>
                <a:gd name="T31" fmla="*/ 786287851 h 313"/>
                <a:gd name="T32" fmla="*/ 5040316 w 427"/>
                <a:gd name="T33" fmla="*/ 771166934 h 313"/>
                <a:gd name="T34" fmla="*/ 0 w 427"/>
                <a:gd name="T35" fmla="*/ 751005712 h 313"/>
                <a:gd name="T36" fmla="*/ 7561269 w 427"/>
                <a:gd name="T37" fmla="*/ 735884796 h 313"/>
                <a:gd name="T38" fmla="*/ 20161265 w 427"/>
                <a:gd name="T39" fmla="*/ 720763880 h 313"/>
                <a:gd name="T40" fmla="*/ 42843482 w 427"/>
                <a:gd name="T41" fmla="*/ 715723574 h 313"/>
                <a:gd name="T42" fmla="*/ 299899622 w 427"/>
                <a:gd name="T43" fmla="*/ 715723574 h 313"/>
                <a:gd name="T44" fmla="*/ 461189794 w 427"/>
                <a:gd name="T45" fmla="*/ 451106744 h 313"/>
                <a:gd name="T46" fmla="*/ 630039546 w 427"/>
                <a:gd name="T47" fmla="*/ 173889794 h 313"/>
                <a:gd name="T48" fmla="*/ 703124904 w 427"/>
                <a:gd name="T49" fmla="*/ 47882121 h 313"/>
                <a:gd name="T50" fmla="*/ 710684582 w 427"/>
                <a:gd name="T51" fmla="*/ 35282151 h 313"/>
                <a:gd name="T52" fmla="*/ 715724897 w 427"/>
                <a:gd name="T53" fmla="*/ 27720899 h 313"/>
                <a:gd name="T54" fmla="*/ 723286163 w 427"/>
                <a:gd name="T55" fmla="*/ 20161228 h 313"/>
                <a:gd name="T56" fmla="*/ 725805526 w 427"/>
                <a:gd name="T57" fmla="*/ 12599973 h 313"/>
                <a:gd name="T58" fmla="*/ 733366792 w 427"/>
                <a:gd name="T59" fmla="*/ 5040307 h 313"/>
                <a:gd name="T60" fmla="*/ 745966785 w 427"/>
                <a:gd name="T61" fmla="*/ 0 h 3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27"/>
                <a:gd name="T94" fmla="*/ 0 h 313"/>
                <a:gd name="T95" fmla="*/ 427 w 427"/>
                <a:gd name="T96" fmla="*/ 313 h 3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27" h="313">
                  <a:moveTo>
                    <a:pt x="296" y="0"/>
                  </a:moveTo>
                  <a:lnTo>
                    <a:pt x="415" y="0"/>
                  </a:lnTo>
                  <a:lnTo>
                    <a:pt x="424" y="3"/>
                  </a:lnTo>
                  <a:lnTo>
                    <a:pt x="427" y="11"/>
                  </a:lnTo>
                  <a:lnTo>
                    <a:pt x="425" y="19"/>
                  </a:lnTo>
                  <a:lnTo>
                    <a:pt x="421" y="26"/>
                  </a:lnTo>
                  <a:lnTo>
                    <a:pt x="412" y="29"/>
                  </a:lnTo>
                  <a:lnTo>
                    <a:pt x="308" y="29"/>
                  </a:lnTo>
                  <a:lnTo>
                    <a:pt x="178" y="245"/>
                  </a:lnTo>
                  <a:lnTo>
                    <a:pt x="148" y="295"/>
                  </a:lnTo>
                  <a:lnTo>
                    <a:pt x="145" y="300"/>
                  </a:lnTo>
                  <a:lnTo>
                    <a:pt x="143" y="304"/>
                  </a:lnTo>
                  <a:lnTo>
                    <a:pt x="137" y="310"/>
                  </a:lnTo>
                  <a:lnTo>
                    <a:pt x="133" y="313"/>
                  </a:lnTo>
                  <a:lnTo>
                    <a:pt x="14" y="313"/>
                  </a:lnTo>
                  <a:lnTo>
                    <a:pt x="6" y="312"/>
                  </a:lnTo>
                  <a:lnTo>
                    <a:pt x="2" y="306"/>
                  </a:lnTo>
                  <a:lnTo>
                    <a:pt x="0" y="298"/>
                  </a:lnTo>
                  <a:lnTo>
                    <a:pt x="3" y="292"/>
                  </a:lnTo>
                  <a:lnTo>
                    <a:pt x="8" y="286"/>
                  </a:lnTo>
                  <a:lnTo>
                    <a:pt x="17" y="284"/>
                  </a:lnTo>
                  <a:lnTo>
                    <a:pt x="119" y="284"/>
                  </a:lnTo>
                  <a:lnTo>
                    <a:pt x="183" y="179"/>
                  </a:lnTo>
                  <a:lnTo>
                    <a:pt x="250" y="69"/>
                  </a:lnTo>
                  <a:lnTo>
                    <a:pt x="279" y="19"/>
                  </a:lnTo>
                  <a:lnTo>
                    <a:pt x="282" y="14"/>
                  </a:lnTo>
                  <a:lnTo>
                    <a:pt x="284" y="11"/>
                  </a:lnTo>
                  <a:lnTo>
                    <a:pt x="287" y="8"/>
                  </a:lnTo>
                  <a:lnTo>
                    <a:pt x="288" y="5"/>
                  </a:lnTo>
                  <a:lnTo>
                    <a:pt x="291" y="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58" name="Freeform 221"/>
            <p:cNvSpPr>
              <a:spLocks/>
            </p:cNvSpPr>
            <p:nvPr/>
          </p:nvSpPr>
          <p:spPr bwMode="auto">
            <a:xfrm>
              <a:off x="1100138" y="3721100"/>
              <a:ext cx="73025" cy="117475"/>
            </a:xfrm>
            <a:custGeom>
              <a:avLst/>
              <a:gdLst>
                <a:gd name="T0" fmla="*/ 65524066 w 46"/>
                <a:gd name="T1" fmla="*/ 0 h 74"/>
                <a:gd name="T2" fmla="*/ 85685309 w 46"/>
                <a:gd name="T3" fmla="*/ 2520950 h 74"/>
                <a:gd name="T4" fmla="*/ 100806241 w 46"/>
                <a:gd name="T5" fmla="*/ 7559675 h 74"/>
                <a:gd name="T6" fmla="*/ 113407837 w 46"/>
                <a:gd name="T7" fmla="*/ 10080624 h 74"/>
                <a:gd name="T8" fmla="*/ 100806241 w 46"/>
                <a:gd name="T9" fmla="*/ 32761236 h 74"/>
                <a:gd name="T10" fmla="*/ 93246569 w 46"/>
                <a:gd name="T11" fmla="*/ 30241875 h 74"/>
                <a:gd name="T12" fmla="*/ 80644998 w 46"/>
                <a:gd name="T13" fmla="*/ 25201558 h 74"/>
                <a:gd name="T14" fmla="*/ 55443444 w 46"/>
                <a:gd name="T15" fmla="*/ 25201558 h 74"/>
                <a:gd name="T16" fmla="*/ 42843448 w 46"/>
                <a:gd name="T17" fmla="*/ 32761236 h 74"/>
                <a:gd name="T18" fmla="*/ 35282188 w 46"/>
                <a:gd name="T19" fmla="*/ 47882168 h 74"/>
                <a:gd name="T20" fmla="*/ 40322499 w 46"/>
                <a:gd name="T21" fmla="*/ 60483750 h 74"/>
                <a:gd name="T22" fmla="*/ 42843448 w 46"/>
                <a:gd name="T23" fmla="*/ 68043422 h 74"/>
                <a:gd name="T24" fmla="*/ 55443444 w 46"/>
                <a:gd name="T25" fmla="*/ 73083732 h 74"/>
                <a:gd name="T26" fmla="*/ 100806241 w 46"/>
                <a:gd name="T27" fmla="*/ 95765923 h 74"/>
                <a:gd name="T28" fmla="*/ 115927199 w 46"/>
                <a:gd name="T29" fmla="*/ 118446551 h 74"/>
                <a:gd name="T30" fmla="*/ 115927199 w 46"/>
                <a:gd name="T31" fmla="*/ 133567482 h 74"/>
                <a:gd name="T32" fmla="*/ 108367526 w 46"/>
                <a:gd name="T33" fmla="*/ 161289983 h 74"/>
                <a:gd name="T34" fmla="*/ 85685309 w 46"/>
                <a:gd name="T35" fmla="*/ 178931863 h 74"/>
                <a:gd name="T36" fmla="*/ 50403121 w 46"/>
                <a:gd name="T37" fmla="*/ 186491535 h 74"/>
                <a:gd name="T38" fmla="*/ 32761239 w 46"/>
                <a:gd name="T39" fmla="*/ 186491535 h 74"/>
                <a:gd name="T40" fmla="*/ 17640300 w 46"/>
                <a:gd name="T41" fmla="*/ 183972174 h 74"/>
                <a:gd name="T42" fmla="*/ 0 w 46"/>
                <a:gd name="T43" fmla="*/ 176410914 h 74"/>
                <a:gd name="T44" fmla="*/ 10080625 w 46"/>
                <a:gd name="T45" fmla="*/ 148688413 h 74"/>
                <a:gd name="T46" fmla="*/ 20161250 w 46"/>
                <a:gd name="T47" fmla="*/ 156249673 h 74"/>
                <a:gd name="T48" fmla="*/ 50403121 w 46"/>
                <a:gd name="T49" fmla="*/ 163810932 h 74"/>
                <a:gd name="T50" fmla="*/ 73083738 w 46"/>
                <a:gd name="T51" fmla="*/ 156249673 h 74"/>
                <a:gd name="T52" fmla="*/ 80644998 w 46"/>
                <a:gd name="T53" fmla="*/ 153728724 h 74"/>
                <a:gd name="T54" fmla="*/ 85685309 w 46"/>
                <a:gd name="T55" fmla="*/ 146169052 h 74"/>
                <a:gd name="T56" fmla="*/ 85685309 w 46"/>
                <a:gd name="T57" fmla="*/ 126007810 h 74"/>
                <a:gd name="T58" fmla="*/ 78124049 w 46"/>
                <a:gd name="T59" fmla="*/ 118446551 h 74"/>
                <a:gd name="T60" fmla="*/ 65524066 w 46"/>
                <a:gd name="T61" fmla="*/ 110886879 h 74"/>
                <a:gd name="T62" fmla="*/ 20161250 w 46"/>
                <a:gd name="T63" fmla="*/ 88206251 h 74"/>
                <a:gd name="T64" fmla="*/ 12601574 w 46"/>
                <a:gd name="T65" fmla="*/ 75604681 h 74"/>
                <a:gd name="T66" fmla="*/ 5040312 w 46"/>
                <a:gd name="T67" fmla="*/ 52922490 h 74"/>
                <a:gd name="T68" fmla="*/ 10080625 w 46"/>
                <a:gd name="T69" fmla="*/ 37801547 h 74"/>
                <a:gd name="T70" fmla="*/ 12601574 w 46"/>
                <a:gd name="T71" fmla="*/ 25201558 h 74"/>
                <a:gd name="T72" fmla="*/ 20161250 w 46"/>
                <a:gd name="T73" fmla="*/ 15120937 h 74"/>
                <a:gd name="T74" fmla="*/ 35282188 w 46"/>
                <a:gd name="T75" fmla="*/ 7559675 h 74"/>
                <a:gd name="T76" fmla="*/ 47883759 w 46"/>
                <a:gd name="T77" fmla="*/ 2520950 h 74"/>
                <a:gd name="T78" fmla="*/ 65524066 w 46"/>
                <a:gd name="T79" fmla="*/ 0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6"/>
                <a:gd name="T121" fmla="*/ 0 h 74"/>
                <a:gd name="T122" fmla="*/ 46 w 46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6" h="74">
                  <a:moveTo>
                    <a:pt x="26" y="0"/>
                  </a:moveTo>
                  <a:lnTo>
                    <a:pt x="34" y="1"/>
                  </a:lnTo>
                  <a:lnTo>
                    <a:pt x="40" y="3"/>
                  </a:lnTo>
                  <a:lnTo>
                    <a:pt x="45" y="4"/>
                  </a:lnTo>
                  <a:lnTo>
                    <a:pt x="40" y="13"/>
                  </a:lnTo>
                  <a:lnTo>
                    <a:pt x="37" y="12"/>
                  </a:lnTo>
                  <a:lnTo>
                    <a:pt x="32" y="10"/>
                  </a:lnTo>
                  <a:lnTo>
                    <a:pt x="22" y="10"/>
                  </a:lnTo>
                  <a:lnTo>
                    <a:pt x="17" y="13"/>
                  </a:lnTo>
                  <a:lnTo>
                    <a:pt x="14" y="19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22" y="29"/>
                  </a:lnTo>
                  <a:lnTo>
                    <a:pt x="40" y="38"/>
                  </a:lnTo>
                  <a:lnTo>
                    <a:pt x="46" y="47"/>
                  </a:lnTo>
                  <a:lnTo>
                    <a:pt x="46" y="53"/>
                  </a:lnTo>
                  <a:lnTo>
                    <a:pt x="43" y="64"/>
                  </a:lnTo>
                  <a:lnTo>
                    <a:pt x="34" y="71"/>
                  </a:lnTo>
                  <a:lnTo>
                    <a:pt x="20" y="74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8" y="62"/>
                  </a:lnTo>
                  <a:lnTo>
                    <a:pt x="20" y="65"/>
                  </a:lnTo>
                  <a:lnTo>
                    <a:pt x="29" y="62"/>
                  </a:lnTo>
                  <a:lnTo>
                    <a:pt x="32" y="61"/>
                  </a:lnTo>
                  <a:lnTo>
                    <a:pt x="34" y="58"/>
                  </a:lnTo>
                  <a:lnTo>
                    <a:pt x="34" y="50"/>
                  </a:lnTo>
                  <a:lnTo>
                    <a:pt x="31" y="47"/>
                  </a:lnTo>
                  <a:lnTo>
                    <a:pt x="26" y="44"/>
                  </a:lnTo>
                  <a:lnTo>
                    <a:pt x="8" y="35"/>
                  </a:lnTo>
                  <a:lnTo>
                    <a:pt x="5" y="30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59" name="Freeform 222"/>
            <p:cNvSpPr>
              <a:spLocks/>
            </p:cNvSpPr>
            <p:nvPr/>
          </p:nvSpPr>
          <p:spPr bwMode="auto">
            <a:xfrm>
              <a:off x="1187450" y="3722688"/>
              <a:ext cx="161925" cy="114300"/>
            </a:xfrm>
            <a:custGeom>
              <a:avLst/>
              <a:gdLst>
                <a:gd name="T0" fmla="*/ 0 w 102"/>
                <a:gd name="T1" fmla="*/ 0 h 72"/>
                <a:gd name="T2" fmla="*/ 32761240 w 102"/>
                <a:gd name="T3" fmla="*/ 0 h 72"/>
                <a:gd name="T4" fmla="*/ 57964395 w 102"/>
                <a:gd name="T5" fmla="*/ 93244973 h 72"/>
                <a:gd name="T6" fmla="*/ 65524068 w 102"/>
                <a:gd name="T7" fmla="*/ 123486860 h 72"/>
                <a:gd name="T8" fmla="*/ 70564379 w 102"/>
                <a:gd name="T9" fmla="*/ 151209361 h 72"/>
                <a:gd name="T10" fmla="*/ 78124051 w 102"/>
                <a:gd name="T11" fmla="*/ 123486860 h 72"/>
                <a:gd name="T12" fmla="*/ 88206261 w 102"/>
                <a:gd name="T13" fmla="*/ 93244973 h 72"/>
                <a:gd name="T14" fmla="*/ 115927202 w 102"/>
                <a:gd name="T15" fmla="*/ 0 h 72"/>
                <a:gd name="T16" fmla="*/ 143648119 w 102"/>
                <a:gd name="T17" fmla="*/ 0 h 72"/>
                <a:gd name="T18" fmla="*/ 168851262 w 102"/>
                <a:gd name="T19" fmla="*/ 93244973 h 72"/>
                <a:gd name="T20" fmla="*/ 181451245 w 102"/>
                <a:gd name="T21" fmla="*/ 123486860 h 72"/>
                <a:gd name="T22" fmla="*/ 189012506 w 102"/>
                <a:gd name="T23" fmla="*/ 151209361 h 72"/>
                <a:gd name="T24" fmla="*/ 194052817 w 102"/>
                <a:gd name="T25" fmla="*/ 123486860 h 72"/>
                <a:gd name="T26" fmla="*/ 201612489 w 102"/>
                <a:gd name="T27" fmla="*/ 93244973 h 72"/>
                <a:gd name="T28" fmla="*/ 226814094 w 102"/>
                <a:gd name="T29" fmla="*/ 0 h 72"/>
                <a:gd name="T30" fmla="*/ 257055960 w 102"/>
                <a:gd name="T31" fmla="*/ 0 h 72"/>
                <a:gd name="T32" fmla="*/ 201612489 w 102"/>
                <a:gd name="T33" fmla="*/ 181451223 h 72"/>
                <a:gd name="T34" fmla="*/ 173891573 w 102"/>
                <a:gd name="T35" fmla="*/ 181451223 h 72"/>
                <a:gd name="T36" fmla="*/ 146169068 w 102"/>
                <a:gd name="T37" fmla="*/ 95765922 h 72"/>
                <a:gd name="T38" fmla="*/ 138607808 w 102"/>
                <a:gd name="T39" fmla="*/ 78124042 h 72"/>
                <a:gd name="T40" fmla="*/ 136088446 w 102"/>
                <a:gd name="T41" fmla="*/ 57962800 h 72"/>
                <a:gd name="T42" fmla="*/ 131048135 w 102"/>
                <a:gd name="T43" fmla="*/ 35282185 h 72"/>
                <a:gd name="T44" fmla="*/ 128528774 w 102"/>
                <a:gd name="T45" fmla="*/ 35282185 h 72"/>
                <a:gd name="T46" fmla="*/ 113407841 w 102"/>
                <a:gd name="T47" fmla="*/ 95765922 h 72"/>
                <a:gd name="T48" fmla="*/ 85685312 w 102"/>
                <a:gd name="T49" fmla="*/ 181451223 h 72"/>
                <a:gd name="T50" fmla="*/ 55443446 w 102"/>
                <a:gd name="T51" fmla="*/ 181451223 h 72"/>
                <a:gd name="T52" fmla="*/ 0 w 102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2"/>
                <a:gd name="T82" fmla="*/ 0 h 72"/>
                <a:gd name="T83" fmla="*/ 102 w 102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2" h="72">
                  <a:moveTo>
                    <a:pt x="0" y="0"/>
                  </a:moveTo>
                  <a:lnTo>
                    <a:pt x="13" y="0"/>
                  </a:lnTo>
                  <a:lnTo>
                    <a:pt x="23" y="37"/>
                  </a:lnTo>
                  <a:lnTo>
                    <a:pt x="26" y="49"/>
                  </a:lnTo>
                  <a:lnTo>
                    <a:pt x="28" y="60"/>
                  </a:lnTo>
                  <a:lnTo>
                    <a:pt x="31" y="49"/>
                  </a:lnTo>
                  <a:lnTo>
                    <a:pt x="35" y="37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7" y="37"/>
                  </a:lnTo>
                  <a:lnTo>
                    <a:pt x="72" y="49"/>
                  </a:lnTo>
                  <a:lnTo>
                    <a:pt x="75" y="60"/>
                  </a:lnTo>
                  <a:lnTo>
                    <a:pt x="77" y="49"/>
                  </a:lnTo>
                  <a:lnTo>
                    <a:pt x="80" y="37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80" y="72"/>
                  </a:lnTo>
                  <a:lnTo>
                    <a:pt x="69" y="72"/>
                  </a:lnTo>
                  <a:lnTo>
                    <a:pt x="58" y="38"/>
                  </a:lnTo>
                  <a:lnTo>
                    <a:pt x="55" y="31"/>
                  </a:lnTo>
                  <a:lnTo>
                    <a:pt x="54" y="23"/>
                  </a:lnTo>
                  <a:lnTo>
                    <a:pt x="52" y="14"/>
                  </a:lnTo>
                  <a:lnTo>
                    <a:pt x="51" y="14"/>
                  </a:lnTo>
                  <a:lnTo>
                    <a:pt x="45" y="38"/>
                  </a:lnTo>
                  <a:lnTo>
                    <a:pt x="34" y="72"/>
                  </a:lnTo>
                  <a:lnTo>
                    <a:pt x="2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60" name="Freeform 223"/>
            <p:cNvSpPr>
              <a:spLocks noEditPoints="1"/>
            </p:cNvSpPr>
            <p:nvPr/>
          </p:nvSpPr>
          <p:spPr bwMode="auto">
            <a:xfrm>
              <a:off x="1370013" y="3679825"/>
              <a:ext cx="23813" cy="157162"/>
            </a:xfrm>
            <a:custGeom>
              <a:avLst/>
              <a:gdLst>
                <a:gd name="T0" fmla="*/ 2521003 w 15"/>
                <a:gd name="T1" fmla="*/ 68043212 h 99"/>
                <a:gd name="T2" fmla="*/ 32763517 w 15"/>
                <a:gd name="T3" fmla="*/ 68043212 h 99"/>
                <a:gd name="T4" fmla="*/ 32763517 w 15"/>
                <a:gd name="T5" fmla="*/ 249493904 h 99"/>
                <a:gd name="T6" fmla="*/ 2521003 w 15"/>
                <a:gd name="T7" fmla="*/ 249493904 h 99"/>
                <a:gd name="T8" fmla="*/ 2521003 w 15"/>
                <a:gd name="T9" fmla="*/ 68043212 h 99"/>
                <a:gd name="T10" fmla="*/ 17642260 w 15"/>
                <a:gd name="T11" fmla="*/ 0 h 99"/>
                <a:gd name="T12" fmla="*/ 25202091 w 15"/>
                <a:gd name="T13" fmla="*/ 0 h 99"/>
                <a:gd name="T14" fmla="*/ 37803934 w 15"/>
                <a:gd name="T15" fmla="*/ 10080593 h 99"/>
                <a:gd name="T16" fmla="*/ 37803934 w 15"/>
                <a:gd name="T17" fmla="*/ 25201481 h 99"/>
                <a:gd name="T18" fmla="*/ 32763517 w 15"/>
                <a:gd name="T19" fmla="*/ 32761136 h 99"/>
                <a:gd name="T20" fmla="*/ 17642260 w 15"/>
                <a:gd name="T21" fmla="*/ 40322372 h 99"/>
                <a:gd name="T22" fmla="*/ 2521003 w 15"/>
                <a:gd name="T23" fmla="*/ 32761136 h 99"/>
                <a:gd name="T24" fmla="*/ 0 w 15"/>
                <a:gd name="T25" fmla="*/ 25201481 h 99"/>
                <a:gd name="T26" fmla="*/ 0 w 15"/>
                <a:gd name="T27" fmla="*/ 17640245 h 99"/>
                <a:gd name="T28" fmla="*/ 7561422 w 15"/>
                <a:gd name="T29" fmla="*/ 2519354 h 99"/>
                <a:gd name="T30" fmla="*/ 17642260 w 15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99"/>
                <a:gd name="T50" fmla="*/ 15 w 15"/>
                <a:gd name="T51" fmla="*/ 99 h 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99">
                  <a:moveTo>
                    <a:pt x="1" y="27"/>
                  </a:moveTo>
                  <a:lnTo>
                    <a:pt x="13" y="27"/>
                  </a:lnTo>
                  <a:lnTo>
                    <a:pt x="13" y="99"/>
                  </a:lnTo>
                  <a:lnTo>
                    <a:pt x="1" y="99"/>
                  </a:lnTo>
                  <a:lnTo>
                    <a:pt x="1" y="27"/>
                  </a:lnTo>
                  <a:close/>
                  <a:moveTo>
                    <a:pt x="7" y="0"/>
                  </a:moveTo>
                  <a:lnTo>
                    <a:pt x="10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7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61" name="Freeform 224"/>
            <p:cNvSpPr>
              <a:spLocks/>
            </p:cNvSpPr>
            <p:nvPr/>
          </p:nvSpPr>
          <p:spPr bwMode="auto">
            <a:xfrm>
              <a:off x="1412875" y="3695700"/>
              <a:ext cx="68263" cy="142875"/>
            </a:xfrm>
            <a:custGeom>
              <a:avLst/>
              <a:gdLst>
                <a:gd name="T0" fmla="*/ 63005164 w 43"/>
                <a:gd name="T1" fmla="*/ 0 h 90"/>
                <a:gd name="T2" fmla="*/ 63005164 w 43"/>
                <a:gd name="T3" fmla="*/ 42843448 h 90"/>
                <a:gd name="T4" fmla="*/ 108368317 w 43"/>
                <a:gd name="T5" fmla="*/ 42843448 h 90"/>
                <a:gd name="T6" fmla="*/ 108368317 w 43"/>
                <a:gd name="T7" fmla="*/ 70564376 h 90"/>
                <a:gd name="T8" fmla="*/ 63005164 w 43"/>
                <a:gd name="T9" fmla="*/ 70564376 h 90"/>
                <a:gd name="T10" fmla="*/ 63005164 w 43"/>
                <a:gd name="T11" fmla="*/ 176410927 h 90"/>
                <a:gd name="T12" fmla="*/ 65524544 w 43"/>
                <a:gd name="T13" fmla="*/ 189012498 h 90"/>
                <a:gd name="T14" fmla="*/ 70564892 w 43"/>
                <a:gd name="T15" fmla="*/ 196572170 h 90"/>
                <a:gd name="T16" fmla="*/ 78126207 w 43"/>
                <a:gd name="T17" fmla="*/ 201612481 h 90"/>
                <a:gd name="T18" fmla="*/ 95766630 w 43"/>
                <a:gd name="T19" fmla="*/ 201612481 h 90"/>
                <a:gd name="T20" fmla="*/ 103327945 w 43"/>
                <a:gd name="T21" fmla="*/ 196572170 h 90"/>
                <a:gd name="T22" fmla="*/ 103327945 w 43"/>
                <a:gd name="T23" fmla="*/ 224294723 h 90"/>
                <a:gd name="T24" fmla="*/ 93247250 w 43"/>
                <a:gd name="T25" fmla="*/ 226814085 h 90"/>
                <a:gd name="T26" fmla="*/ 63005164 w 43"/>
                <a:gd name="T27" fmla="*/ 226814085 h 90"/>
                <a:gd name="T28" fmla="*/ 50403489 w 43"/>
                <a:gd name="T29" fmla="*/ 219254412 h 90"/>
                <a:gd name="T30" fmla="*/ 35282446 w 43"/>
                <a:gd name="T31" fmla="*/ 204133430 h 90"/>
                <a:gd name="T32" fmla="*/ 27722718 w 43"/>
                <a:gd name="T33" fmla="*/ 181451238 h 90"/>
                <a:gd name="T34" fmla="*/ 27722718 w 43"/>
                <a:gd name="T35" fmla="*/ 70564376 h 90"/>
                <a:gd name="T36" fmla="*/ 0 w 43"/>
                <a:gd name="T37" fmla="*/ 70564376 h 90"/>
                <a:gd name="T38" fmla="*/ 0 w 43"/>
                <a:gd name="T39" fmla="*/ 42843448 h 90"/>
                <a:gd name="T40" fmla="*/ 27722718 w 43"/>
                <a:gd name="T41" fmla="*/ 42843448 h 90"/>
                <a:gd name="T42" fmla="*/ 27722718 w 43"/>
                <a:gd name="T43" fmla="*/ 12601574 h 90"/>
                <a:gd name="T44" fmla="*/ 63005164 w 43"/>
                <a:gd name="T45" fmla="*/ 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90"/>
                <a:gd name="T71" fmla="*/ 43 w 43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90">
                  <a:moveTo>
                    <a:pt x="25" y="0"/>
                  </a:moveTo>
                  <a:lnTo>
                    <a:pt x="25" y="17"/>
                  </a:lnTo>
                  <a:lnTo>
                    <a:pt x="43" y="17"/>
                  </a:lnTo>
                  <a:lnTo>
                    <a:pt x="43" y="28"/>
                  </a:lnTo>
                  <a:lnTo>
                    <a:pt x="25" y="28"/>
                  </a:lnTo>
                  <a:lnTo>
                    <a:pt x="25" y="70"/>
                  </a:lnTo>
                  <a:lnTo>
                    <a:pt x="26" y="75"/>
                  </a:lnTo>
                  <a:lnTo>
                    <a:pt x="28" y="78"/>
                  </a:lnTo>
                  <a:lnTo>
                    <a:pt x="31" y="80"/>
                  </a:lnTo>
                  <a:lnTo>
                    <a:pt x="38" y="80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7" y="90"/>
                  </a:lnTo>
                  <a:lnTo>
                    <a:pt x="25" y="90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11" y="72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11" y="17"/>
                  </a:lnTo>
                  <a:lnTo>
                    <a:pt x="11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62" name="Freeform 225"/>
            <p:cNvSpPr>
              <a:spLocks/>
            </p:cNvSpPr>
            <p:nvPr/>
          </p:nvSpPr>
          <p:spPr bwMode="auto">
            <a:xfrm>
              <a:off x="1495425" y="3721100"/>
              <a:ext cx="88900" cy="117475"/>
            </a:xfrm>
            <a:custGeom>
              <a:avLst/>
              <a:gdLst>
                <a:gd name="T0" fmla="*/ 95765936 w 56"/>
                <a:gd name="T1" fmla="*/ 0 h 74"/>
                <a:gd name="T2" fmla="*/ 115927206 w 56"/>
                <a:gd name="T3" fmla="*/ 2520950 h 74"/>
                <a:gd name="T4" fmla="*/ 131048139 w 56"/>
                <a:gd name="T5" fmla="*/ 7559675 h 74"/>
                <a:gd name="T6" fmla="*/ 141128761 w 56"/>
                <a:gd name="T7" fmla="*/ 10080624 h 74"/>
                <a:gd name="T8" fmla="*/ 133569088 w 56"/>
                <a:gd name="T9" fmla="*/ 32761236 h 74"/>
                <a:gd name="T10" fmla="*/ 110886894 w 56"/>
                <a:gd name="T11" fmla="*/ 25201558 h 74"/>
                <a:gd name="T12" fmla="*/ 95765936 w 56"/>
                <a:gd name="T13" fmla="*/ 25201558 h 74"/>
                <a:gd name="T14" fmla="*/ 68045019 w 56"/>
                <a:gd name="T15" fmla="*/ 32761236 h 74"/>
                <a:gd name="T16" fmla="*/ 50403124 w 56"/>
                <a:gd name="T17" fmla="*/ 45362806 h 74"/>
                <a:gd name="T18" fmla="*/ 35282190 w 56"/>
                <a:gd name="T19" fmla="*/ 68043422 h 74"/>
                <a:gd name="T20" fmla="*/ 30241879 w 56"/>
                <a:gd name="T21" fmla="*/ 95765923 h 74"/>
                <a:gd name="T22" fmla="*/ 42843451 w 56"/>
                <a:gd name="T23" fmla="*/ 128527172 h 74"/>
                <a:gd name="T24" fmla="*/ 60483758 w 56"/>
                <a:gd name="T25" fmla="*/ 153728724 h 74"/>
                <a:gd name="T26" fmla="*/ 95765936 w 56"/>
                <a:gd name="T27" fmla="*/ 161289983 h 74"/>
                <a:gd name="T28" fmla="*/ 110886894 w 56"/>
                <a:gd name="T29" fmla="*/ 161289983 h 74"/>
                <a:gd name="T30" fmla="*/ 133569088 w 56"/>
                <a:gd name="T31" fmla="*/ 153728724 h 74"/>
                <a:gd name="T32" fmla="*/ 138609399 w 56"/>
                <a:gd name="T33" fmla="*/ 176410914 h 74"/>
                <a:gd name="T34" fmla="*/ 131048139 w 56"/>
                <a:gd name="T35" fmla="*/ 178931863 h 74"/>
                <a:gd name="T36" fmla="*/ 118448155 w 56"/>
                <a:gd name="T37" fmla="*/ 183972174 h 74"/>
                <a:gd name="T38" fmla="*/ 103327197 w 56"/>
                <a:gd name="T39" fmla="*/ 186491535 h 74"/>
                <a:gd name="T40" fmla="*/ 88206263 w 56"/>
                <a:gd name="T41" fmla="*/ 186491535 h 74"/>
                <a:gd name="T42" fmla="*/ 52924085 w 56"/>
                <a:gd name="T43" fmla="*/ 178931863 h 74"/>
                <a:gd name="T44" fmla="*/ 22682200 w 56"/>
                <a:gd name="T45" fmla="*/ 161289983 h 74"/>
                <a:gd name="T46" fmla="*/ 7561264 w 56"/>
                <a:gd name="T47" fmla="*/ 133567482 h 74"/>
                <a:gd name="T48" fmla="*/ 0 w 56"/>
                <a:gd name="T49" fmla="*/ 95765923 h 74"/>
                <a:gd name="T50" fmla="*/ 7561264 w 56"/>
                <a:gd name="T51" fmla="*/ 55443439 h 74"/>
                <a:gd name="T52" fmla="*/ 27722517 w 56"/>
                <a:gd name="T53" fmla="*/ 25201558 h 74"/>
                <a:gd name="T54" fmla="*/ 57964397 w 56"/>
                <a:gd name="T55" fmla="*/ 7559675 h 74"/>
                <a:gd name="T56" fmla="*/ 95765936 w 56"/>
                <a:gd name="T57" fmla="*/ 0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74"/>
                <a:gd name="T89" fmla="*/ 56 w 56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74">
                  <a:moveTo>
                    <a:pt x="38" y="0"/>
                  </a:moveTo>
                  <a:lnTo>
                    <a:pt x="46" y="1"/>
                  </a:lnTo>
                  <a:lnTo>
                    <a:pt x="52" y="3"/>
                  </a:lnTo>
                  <a:lnTo>
                    <a:pt x="56" y="4"/>
                  </a:lnTo>
                  <a:lnTo>
                    <a:pt x="53" y="13"/>
                  </a:lnTo>
                  <a:lnTo>
                    <a:pt x="44" y="10"/>
                  </a:lnTo>
                  <a:lnTo>
                    <a:pt x="38" y="10"/>
                  </a:lnTo>
                  <a:lnTo>
                    <a:pt x="27" y="13"/>
                  </a:lnTo>
                  <a:lnTo>
                    <a:pt x="20" y="18"/>
                  </a:lnTo>
                  <a:lnTo>
                    <a:pt x="14" y="27"/>
                  </a:lnTo>
                  <a:lnTo>
                    <a:pt x="12" y="38"/>
                  </a:lnTo>
                  <a:lnTo>
                    <a:pt x="17" y="51"/>
                  </a:lnTo>
                  <a:lnTo>
                    <a:pt x="24" y="61"/>
                  </a:lnTo>
                  <a:lnTo>
                    <a:pt x="38" y="64"/>
                  </a:lnTo>
                  <a:lnTo>
                    <a:pt x="44" y="64"/>
                  </a:lnTo>
                  <a:lnTo>
                    <a:pt x="53" y="61"/>
                  </a:lnTo>
                  <a:lnTo>
                    <a:pt x="55" y="70"/>
                  </a:lnTo>
                  <a:lnTo>
                    <a:pt x="52" y="71"/>
                  </a:lnTo>
                  <a:lnTo>
                    <a:pt x="47" y="73"/>
                  </a:lnTo>
                  <a:lnTo>
                    <a:pt x="41" y="74"/>
                  </a:lnTo>
                  <a:lnTo>
                    <a:pt x="35" y="74"/>
                  </a:lnTo>
                  <a:lnTo>
                    <a:pt x="21" y="71"/>
                  </a:lnTo>
                  <a:lnTo>
                    <a:pt x="9" y="64"/>
                  </a:lnTo>
                  <a:lnTo>
                    <a:pt x="3" y="53"/>
                  </a:lnTo>
                  <a:lnTo>
                    <a:pt x="0" y="38"/>
                  </a:lnTo>
                  <a:lnTo>
                    <a:pt x="3" y="22"/>
                  </a:lnTo>
                  <a:lnTo>
                    <a:pt x="11" y="10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63" name="Freeform 226"/>
            <p:cNvSpPr>
              <a:spLocks/>
            </p:cNvSpPr>
            <p:nvPr/>
          </p:nvSpPr>
          <p:spPr bwMode="auto">
            <a:xfrm>
              <a:off x="1606550" y="3671888"/>
              <a:ext cx="96838" cy="165100"/>
            </a:xfrm>
            <a:custGeom>
              <a:avLst/>
              <a:gdLst>
                <a:gd name="T0" fmla="*/ 0 w 61"/>
                <a:gd name="T1" fmla="*/ 0 h 104"/>
                <a:gd name="T2" fmla="*/ 35282373 w 61"/>
                <a:gd name="T3" fmla="*/ 0 h 104"/>
                <a:gd name="T4" fmla="*/ 35282373 w 61"/>
                <a:gd name="T5" fmla="*/ 110886892 h 104"/>
                <a:gd name="T6" fmla="*/ 45363048 w 61"/>
                <a:gd name="T7" fmla="*/ 95765934 h 104"/>
                <a:gd name="T8" fmla="*/ 57964697 w 61"/>
                <a:gd name="T9" fmla="*/ 88206261 h 104"/>
                <a:gd name="T10" fmla="*/ 73085709 w 61"/>
                <a:gd name="T11" fmla="*/ 80645001 h 104"/>
                <a:gd name="T12" fmla="*/ 93247058 w 61"/>
                <a:gd name="T13" fmla="*/ 78124052 h 104"/>
                <a:gd name="T14" fmla="*/ 108368095 w 61"/>
                <a:gd name="T15" fmla="*/ 80645001 h 104"/>
                <a:gd name="T16" fmla="*/ 123489106 w 61"/>
                <a:gd name="T17" fmla="*/ 88206261 h 104"/>
                <a:gd name="T18" fmla="*/ 138610118 w 61"/>
                <a:gd name="T19" fmla="*/ 100806245 h 104"/>
                <a:gd name="T20" fmla="*/ 151210168 w 61"/>
                <a:gd name="T21" fmla="*/ 123488463 h 104"/>
                <a:gd name="T22" fmla="*/ 153731130 w 61"/>
                <a:gd name="T23" fmla="*/ 153728742 h 104"/>
                <a:gd name="T24" fmla="*/ 153731130 w 61"/>
                <a:gd name="T25" fmla="*/ 262096272 h 104"/>
                <a:gd name="T26" fmla="*/ 123489106 w 61"/>
                <a:gd name="T27" fmla="*/ 262096272 h 104"/>
                <a:gd name="T28" fmla="*/ 123489106 w 61"/>
                <a:gd name="T29" fmla="*/ 158769053 h 104"/>
                <a:gd name="T30" fmla="*/ 118448769 w 61"/>
                <a:gd name="T31" fmla="*/ 146169069 h 104"/>
                <a:gd name="T32" fmla="*/ 118448769 w 61"/>
                <a:gd name="T33" fmla="*/ 131048136 h 104"/>
                <a:gd name="T34" fmla="*/ 110887469 w 61"/>
                <a:gd name="T35" fmla="*/ 118448152 h 104"/>
                <a:gd name="T36" fmla="*/ 103327732 w 61"/>
                <a:gd name="T37" fmla="*/ 110886892 h 104"/>
                <a:gd name="T38" fmla="*/ 80645421 w 61"/>
                <a:gd name="T39" fmla="*/ 103327194 h 104"/>
                <a:gd name="T40" fmla="*/ 65524409 w 61"/>
                <a:gd name="T41" fmla="*/ 108367530 h 104"/>
                <a:gd name="T42" fmla="*/ 52924360 w 61"/>
                <a:gd name="T43" fmla="*/ 115927203 h 104"/>
                <a:gd name="T44" fmla="*/ 42843673 w 61"/>
                <a:gd name="T45" fmla="*/ 126007825 h 104"/>
                <a:gd name="T46" fmla="*/ 35282373 w 61"/>
                <a:gd name="T47" fmla="*/ 138607809 h 104"/>
                <a:gd name="T48" fmla="*/ 35282373 w 61"/>
                <a:gd name="T49" fmla="*/ 262096272 h 104"/>
                <a:gd name="T50" fmla="*/ 0 w 61"/>
                <a:gd name="T51" fmla="*/ 262096272 h 104"/>
                <a:gd name="T52" fmla="*/ 0 w 61"/>
                <a:gd name="T53" fmla="*/ 0 h 1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"/>
                <a:gd name="T82" fmla="*/ 0 h 104"/>
                <a:gd name="T83" fmla="*/ 61 w 61"/>
                <a:gd name="T84" fmla="*/ 104 h 1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" h="104">
                  <a:moveTo>
                    <a:pt x="0" y="0"/>
                  </a:moveTo>
                  <a:lnTo>
                    <a:pt x="14" y="0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3" y="35"/>
                  </a:lnTo>
                  <a:lnTo>
                    <a:pt x="29" y="32"/>
                  </a:lnTo>
                  <a:lnTo>
                    <a:pt x="37" y="31"/>
                  </a:lnTo>
                  <a:lnTo>
                    <a:pt x="43" y="32"/>
                  </a:lnTo>
                  <a:lnTo>
                    <a:pt x="49" y="35"/>
                  </a:lnTo>
                  <a:lnTo>
                    <a:pt x="55" y="40"/>
                  </a:lnTo>
                  <a:lnTo>
                    <a:pt x="60" y="49"/>
                  </a:lnTo>
                  <a:lnTo>
                    <a:pt x="61" y="61"/>
                  </a:lnTo>
                  <a:lnTo>
                    <a:pt x="61" y="104"/>
                  </a:lnTo>
                  <a:lnTo>
                    <a:pt x="49" y="104"/>
                  </a:lnTo>
                  <a:lnTo>
                    <a:pt x="49" y="63"/>
                  </a:lnTo>
                  <a:lnTo>
                    <a:pt x="47" y="58"/>
                  </a:lnTo>
                  <a:lnTo>
                    <a:pt x="47" y="52"/>
                  </a:lnTo>
                  <a:lnTo>
                    <a:pt x="44" y="47"/>
                  </a:lnTo>
                  <a:lnTo>
                    <a:pt x="41" y="44"/>
                  </a:lnTo>
                  <a:lnTo>
                    <a:pt x="32" y="41"/>
                  </a:lnTo>
                  <a:lnTo>
                    <a:pt x="26" y="43"/>
                  </a:lnTo>
                  <a:lnTo>
                    <a:pt x="21" y="46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14" y="10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64" name="Freeform 227"/>
            <p:cNvSpPr>
              <a:spLocks noEditPoints="1"/>
            </p:cNvSpPr>
            <p:nvPr/>
          </p:nvSpPr>
          <p:spPr bwMode="auto">
            <a:xfrm>
              <a:off x="931863" y="3933825"/>
              <a:ext cx="96838" cy="155575"/>
            </a:xfrm>
            <a:custGeom>
              <a:avLst/>
              <a:gdLst>
                <a:gd name="T0" fmla="*/ 68045372 w 61"/>
                <a:gd name="T1" fmla="*/ 100806243 h 98"/>
                <a:gd name="T2" fmla="*/ 83166383 w 61"/>
                <a:gd name="T3" fmla="*/ 100806243 h 98"/>
                <a:gd name="T4" fmla="*/ 90726096 w 61"/>
                <a:gd name="T5" fmla="*/ 108367528 h 98"/>
                <a:gd name="T6" fmla="*/ 95766433 w 61"/>
                <a:gd name="T7" fmla="*/ 115927201 h 98"/>
                <a:gd name="T8" fmla="*/ 95766433 w 61"/>
                <a:gd name="T9" fmla="*/ 131048134 h 98"/>
                <a:gd name="T10" fmla="*/ 90726096 w 61"/>
                <a:gd name="T11" fmla="*/ 138607806 h 98"/>
                <a:gd name="T12" fmla="*/ 83166383 w 61"/>
                <a:gd name="T13" fmla="*/ 141128756 h 98"/>
                <a:gd name="T14" fmla="*/ 68045372 w 61"/>
                <a:gd name="T15" fmla="*/ 141128756 h 98"/>
                <a:gd name="T16" fmla="*/ 60484072 w 61"/>
                <a:gd name="T17" fmla="*/ 138607806 h 98"/>
                <a:gd name="T18" fmla="*/ 52924360 w 61"/>
                <a:gd name="T19" fmla="*/ 123488461 h 98"/>
                <a:gd name="T20" fmla="*/ 52924360 w 61"/>
                <a:gd name="T21" fmla="*/ 115927201 h 98"/>
                <a:gd name="T22" fmla="*/ 68045372 w 61"/>
                <a:gd name="T23" fmla="*/ 100806243 h 98"/>
                <a:gd name="T24" fmla="*/ 75605084 w 61"/>
                <a:gd name="T25" fmla="*/ 22682199 h 98"/>
                <a:gd name="T26" fmla="*/ 65524409 w 61"/>
                <a:gd name="T27" fmla="*/ 27722516 h 98"/>
                <a:gd name="T28" fmla="*/ 57964697 w 61"/>
                <a:gd name="T29" fmla="*/ 30241878 h 98"/>
                <a:gd name="T30" fmla="*/ 50403385 w 61"/>
                <a:gd name="T31" fmla="*/ 37801551 h 98"/>
                <a:gd name="T32" fmla="*/ 42843673 w 61"/>
                <a:gd name="T33" fmla="*/ 50403122 h 98"/>
                <a:gd name="T34" fmla="*/ 32762998 w 61"/>
                <a:gd name="T35" fmla="*/ 80645000 h 98"/>
                <a:gd name="T36" fmla="*/ 30242036 w 61"/>
                <a:gd name="T37" fmla="*/ 123488461 h 98"/>
                <a:gd name="T38" fmla="*/ 32762998 w 61"/>
                <a:gd name="T39" fmla="*/ 166330310 h 98"/>
                <a:gd name="T40" fmla="*/ 42843673 w 61"/>
                <a:gd name="T41" fmla="*/ 196572176 h 98"/>
                <a:gd name="T42" fmla="*/ 50403385 w 61"/>
                <a:gd name="T43" fmla="*/ 211693158 h 98"/>
                <a:gd name="T44" fmla="*/ 60484072 w 61"/>
                <a:gd name="T45" fmla="*/ 219254418 h 98"/>
                <a:gd name="T46" fmla="*/ 75605084 w 61"/>
                <a:gd name="T47" fmla="*/ 221773780 h 98"/>
                <a:gd name="T48" fmla="*/ 88206721 w 61"/>
                <a:gd name="T49" fmla="*/ 219254418 h 98"/>
                <a:gd name="T50" fmla="*/ 95766433 w 61"/>
                <a:gd name="T51" fmla="*/ 214214108 h 98"/>
                <a:gd name="T52" fmla="*/ 103327732 w 61"/>
                <a:gd name="T53" fmla="*/ 206652798 h 98"/>
                <a:gd name="T54" fmla="*/ 110887469 w 61"/>
                <a:gd name="T55" fmla="*/ 196572176 h 98"/>
                <a:gd name="T56" fmla="*/ 118448769 w 61"/>
                <a:gd name="T57" fmla="*/ 166330310 h 98"/>
                <a:gd name="T58" fmla="*/ 118448769 w 61"/>
                <a:gd name="T59" fmla="*/ 80645000 h 98"/>
                <a:gd name="T60" fmla="*/ 110887469 w 61"/>
                <a:gd name="T61" fmla="*/ 50403122 h 98"/>
                <a:gd name="T62" fmla="*/ 98287395 w 61"/>
                <a:gd name="T63" fmla="*/ 35282189 h 98"/>
                <a:gd name="T64" fmla="*/ 88206721 w 61"/>
                <a:gd name="T65" fmla="*/ 27722516 h 98"/>
                <a:gd name="T66" fmla="*/ 75605084 w 61"/>
                <a:gd name="T67" fmla="*/ 22682199 h 98"/>
                <a:gd name="T68" fmla="*/ 57964697 w 61"/>
                <a:gd name="T69" fmla="*/ 0 h 98"/>
                <a:gd name="T70" fmla="*/ 90726096 w 61"/>
                <a:gd name="T71" fmla="*/ 0 h 98"/>
                <a:gd name="T72" fmla="*/ 110887469 w 61"/>
                <a:gd name="T73" fmla="*/ 7561263 h 98"/>
                <a:gd name="T74" fmla="*/ 123489106 w 61"/>
                <a:gd name="T75" fmla="*/ 15120939 h 98"/>
                <a:gd name="T76" fmla="*/ 133569781 w 61"/>
                <a:gd name="T77" fmla="*/ 30241878 h 98"/>
                <a:gd name="T78" fmla="*/ 148690793 w 61"/>
                <a:gd name="T79" fmla="*/ 68043429 h 98"/>
                <a:gd name="T80" fmla="*/ 153731130 w 61"/>
                <a:gd name="T81" fmla="*/ 123488461 h 98"/>
                <a:gd name="T82" fmla="*/ 148690793 w 61"/>
                <a:gd name="T83" fmla="*/ 176410932 h 98"/>
                <a:gd name="T84" fmla="*/ 133569781 w 61"/>
                <a:gd name="T85" fmla="*/ 214214108 h 98"/>
                <a:gd name="T86" fmla="*/ 123489106 w 61"/>
                <a:gd name="T87" fmla="*/ 231854402 h 98"/>
                <a:gd name="T88" fmla="*/ 110887469 w 61"/>
                <a:gd name="T89" fmla="*/ 239415662 h 98"/>
                <a:gd name="T90" fmla="*/ 95766433 w 61"/>
                <a:gd name="T91" fmla="*/ 246975335 h 98"/>
                <a:gd name="T92" fmla="*/ 57964697 w 61"/>
                <a:gd name="T93" fmla="*/ 246975335 h 98"/>
                <a:gd name="T94" fmla="*/ 42843673 w 61"/>
                <a:gd name="T95" fmla="*/ 239415662 h 98"/>
                <a:gd name="T96" fmla="*/ 30242036 w 61"/>
                <a:gd name="T97" fmla="*/ 231854402 h 98"/>
                <a:gd name="T98" fmla="*/ 17641980 w 61"/>
                <a:gd name="T99" fmla="*/ 214214108 h 98"/>
                <a:gd name="T100" fmla="*/ 2520963 w 61"/>
                <a:gd name="T101" fmla="*/ 176410932 h 98"/>
                <a:gd name="T102" fmla="*/ 0 w 61"/>
                <a:gd name="T103" fmla="*/ 123488461 h 98"/>
                <a:gd name="T104" fmla="*/ 2520963 w 61"/>
                <a:gd name="T105" fmla="*/ 68043429 h 98"/>
                <a:gd name="T106" fmla="*/ 17641980 w 61"/>
                <a:gd name="T107" fmla="*/ 30241878 h 98"/>
                <a:gd name="T108" fmla="*/ 30242036 w 61"/>
                <a:gd name="T109" fmla="*/ 15120939 h 98"/>
                <a:gd name="T110" fmla="*/ 42843673 w 61"/>
                <a:gd name="T111" fmla="*/ 7561263 h 98"/>
                <a:gd name="T112" fmla="*/ 57964697 w 61"/>
                <a:gd name="T113" fmla="*/ 0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"/>
                <a:gd name="T172" fmla="*/ 0 h 98"/>
                <a:gd name="T173" fmla="*/ 61 w 61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" h="98">
                  <a:moveTo>
                    <a:pt x="27" y="40"/>
                  </a:moveTo>
                  <a:lnTo>
                    <a:pt x="33" y="40"/>
                  </a:lnTo>
                  <a:lnTo>
                    <a:pt x="36" y="43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5"/>
                  </a:lnTo>
                  <a:lnTo>
                    <a:pt x="33" y="56"/>
                  </a:lnTo>
                  <a:lnTo>
                    <a:pt x="27" y="56"/>
                  </a:lnTo>
                  <a:lnTo>
                    <a:pt x="24" y="55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7" y="40"/>
                  </a:lnTo>
                  <a:close/>
                  <a:moveTo>
                    <a:pt x="30" y="9"/>
                  </a:move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3" y="32"/>
                  </a:lnTo>
                  <a:lnTo>
                    <a:pt x="12" y="49"/>
                  </a:lnTo>
                  <a:lnTo>
                    <a:pt x="13" y="66"/>
                  </a:lnTo>
                  <a:lnTo>
                    <a:pt x="17" y="78"/>
                  </a:lnTo>
                  <a:lnTo>
                    <a:pt x="20" y="84"/>
                  </a:lnTo>
                  <a:lnTo>
                    <a:pt x="24" y="87"/>
                  </a:lnTo>
                  <a:lnTo>
                    <a:pt x="30" y="88"/>
                  </a:lnTo>
                  <a:lnTo>
                    <a:pt x="35" y="87"/>
                  </a:lnTo>
                  <a:lnTo>
                    <a:pt x="38" y="85"/>
                  </a:lnTo>
                  <a:lnTo>
                    <a:pt x="41" y="82"/>
                  </a:lnTo>
                  <a:lnTo>
                    <a:pt x="44" y="78"/>
                  </a:lnTo>
                  <a:lnTo>
                    <a:pt x="47" y="66"/>
                  </a:lnTo>
                  <a:lnTo>
                    <a:pt x="47" y="32"/>
                  </a:lnTo>
                  <a:lnTo>
                    <a:pt x="44" y="20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0" y="9"/>
                  </a:lnTo>
                  <a:close/>
                  <a:moveTo>
                    <a:pt x="23" y="0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2"/>
                  </a:lnTo>
                  <a:lnTo>
                    <a:pt x="59" y="27"/>
                  </a:lnTo>
                  <a:lnTo>
                    <a:pt x="61" y="49"/>
                  </a:lnTo>
                  <a:lnTo>
                    <a:pt x="59" y="70"/>
                  </a:lnTo>
                  <a:lnTo>
                    <a:pt x="53" y="85"/>
                  </a:lnTo>
                  <a:lnTo>
                    <a:pt x="49" y="92"/>
                  </a:lnTo>
                  <a:lnTo>
                    <a:pt x="44" y="95"/>
                  </a:lnTo>
                  <a:lnTo>
                    <a:pt x="38" y="98"/>
                  </a:lnTo>
                  <a:lnTo>
                    <a:pt x="23" y="98"/>
                  </a:lnTo>
                  <a:lnTo>
                    <a:pt x="17" y="95"/>
                  </a:lnTo>
                  <a:lnTo>
                    <a:pt x="12" y="92"/>
                  </a:lnTo>
                  <a:lnTo>
                    <a:pt x="7" y="85"/>
                  </a:lnTo>
                  <a:lnTo>
                    <a:pt x="1" y="70"/>
                  </a:lnTo>
                  <a:lnTo>
                    <a:pt x="0" y="49"/>
                  </a:lnTo>
                  <a:lnTo>
                    <a:pt x="1" y="27"/>
                  </a:lnTo>
                  <a:lnTo>
                    <a:pt x="7" y="1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65" name="Freeform 228"/>
            <p:cNvSpPr>
              <a:spLocks/>
            </p:cNvSpPr>
            <p:nvPr/>
          </p:nvSpPr>
          <p:spPr bwMode="auto">
            <a:xfrm>
              <a:off x="1057275" y="3933825"/>
              <a:ext cx="92075" cy="152400"/>
            </a:xfrm>
            <a:custGeom>
              <a:avLst/>
              <a:gdLst>
                <a:gd name="T0" fmla="*/ 50403124 w 58"/>
                <a:gd name="T1" fmla="*/ 0 h 96"/>
                <a:gd name="T2" fmla="*/ 88206264 w 58"/>
                <a:gd name="T3" fmla="*/ 0 h 96"/>
                <a:gd name="T4" fmla="*/ 108367534 w 58"/>
                <a:gd name="T5" fmla="*/ 7561263 h 96"/>
                <a:gd name="T6" fmla="*/ 123488467 w 58"/>
                <a:gd name="T7" fmla="*/ 15120939 h 96"/>
                <a:gd name="T8" fmla="*/ 138609401 w 58"/>
                <a:gd name="T9" fmla="*/ 37801550 h 96"/>
                <a:gd name="T10" fmla="*/ 141128762 w 58"/>
                <a:gd name="T11" fmla="*/ 50403121 h 96"/>
                <a:gd name="T12" fmla="*/ 141128762 w 58"/>
                <a:gd name="T13" fmla="*/ 80644999 h 96"/>
                <a:gd name="T14" fmla="*/ 133569089 w 58"/>
                <a:gd name="T15" fmla="*/ 95765932 h 96"/>
                <a:gd name="T16" fmla="*/ 131048140 w 58"/>
                <a:gd name="T17" fmla="*/ 108367528 h 96"/>
                <a:gd name="T18" fmla="*/ 123488467 w 58"/>
                <a:gd name="T19" fmla="*/ 118448149 h 96"/>
                <a:gd name="T20" fmla="*/ 110886895 w 58"/>
                <a:gd name="T21" fmla="*/ 131048133 h 96"/>
                <a:gd name="T22" fmla="*/ 108367534 w 58"/>
                <a:gd name="T23" fmla="*/ 138607806 h 96"/>
                <a:gd name="T24" fmla="*/ 95765937 w 58"/>
                <a:gd name="T25" fmla="*/ 148688427 h 96"/>
                <a:gd name="T26" fmla="*/ 88206264 w 58"/>
                <a:gd name="T27" fmla="*/ 161289998 h 96"/>
                <a:gd name="T28" fmla="*/ 78124054 w 58"/>
                <a:gd name="T29" fmla="*/ 168851258 h 96"/>
                <a:gd name="T30" fmla="*/ 65524070 w 58"/>
                <a:gd name="T31" fmla="*/ 183972191 h 96"/>
                <a:gd name="T32" fmla="*/ 50403124 w 58"/>
                <a:gd name="T33" fmla="*/ 196572175 h 96"/>
                <a:gd name="T34" fmla="*/ 35282191 w 58"/>
                <a:gd name="T35" fmla="*/ 214214106 h 96"/>
                <a:gd name="T36" fmla="*/ 146169074 w 58"/>
                <a:gd name="T37" fmla="*/ 214214106 h 96"/>
                <a:gd name="T38" fmla="*/ 146169074 w 58"/>
                <a:gd name="T39" fmla="*/ 241935022 h 96"/>
                <a:gd name="T40" fmla="*/ 0 w 58"/>
                <a:gd name="T41" fmla="*/ 241935022 h 96"/>
                <a:gd name="T42" fmla="*/ 0 w 58"/>
                <a:gd name="T43" fmla="*/ 214214106 h 96"/>
                <a:gd name="T44" fmla="*/ 27722518 w 58"/>
                <a:gd name="T45" fmla="*/ 183972191 h 96"/>
                <a:gd name="T46" fmla="*/ 65524070 w 58"/>
                <a:gd name="T47" fmla="*/ 146169066 h 96"/>
                <a:gd name="T48" fmla="*/ 78124054 w 58"/>
                <a:gd name="T49" fmla="*/ 131048133 h 96"/>
                <a:gd name="T50" fmla="*/ 85685315 w 58"/>
                <a:gd name="T51" fmla="*/ 123486873 h 96"/>
                <a:gd name="T52" fmla="*/ 100806248 w 58"/>
                <a:gd name="T53" fmla="*/ 100806243 h 96"/>
                <a:gd name="T54" fmla="*/ 103327198 w 58"/>
                <a:gd name="T55" fmla="*/ 93246570 h 96"/>
                <a:gd name="T56" fmla="*/ 110886895 w 58"/>
                <a:gd name="T57" fmla="*/ 68043428 h 96"/>
                <a:gd name="T58" fmla="*/ 103327198 w 58"/>
                <a:gd name="T59" fmla="*/ 45362810 h 96"/>
                <a:gd name="T60" fmla="*/ 100806248 w 58"/>
                <a:gd name="T61" fmla="*/ 37801550 h 96"/>
                <a:gd name="T62" fmla="*/ 88206264 w 58"/>
                <a:gd name="T63" fmla="*/ 30241878 h 96"/>
                <a:gd name="T64" fmla="*/ 78124054 w 58"/>
                <a:gd name="T65" fmla="*/ 27722516 h 96"/>
                <a:gd name="T66" fmla="*/ 50403124 w 58"/>
                <a:gd name="T67" fmla="*/ 27722516 h 96"/>
                <a:gd name="T68" fmla="*/ 35282191 w 58"/>
                <a:gd name="T69" fmla="*/ 30241878 h 96"/>
                <a:gd name="T70" fmla="*/ 20161251 w 58"/>
                <a:gd name="T71" fmla="*/ 37801550 h 96"/>
                <a:gd name="T72" fmla="*/ 0 w 58"/>
                <a:gd name="T73" fmla="*/ 45362810 h 96"/>
                <a:gd name="T74" fmla="*/ 0 w 58"/>
                <a:gd name="T75" fmla="*/ 15120939 h 96"/>
                <a:gd name="T76" fmla="*/ 20161251 w 58"/>
                <a:gd name="T77" fmla="*/ 7561263 h 96"/>
                <a:gd name="T78" fmla="*/ 50403124 w 58"/>
                <a:gd name="T79" fmla="*/ 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96"/>
                <a:gd name="T122" fmla="*/ 58 w 58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96">
                  <a:moveTo>
                    <a:pt x="20" y="0"/>
                  </a:moveTo>
                  <a:lnTo>
                    <a:pt x="35" y="0"/>
                  </a:lnTo>
                  <a:lnTo>
                    <a:pt x="43" y="3"/>
                  </a:lnTo>
                  <a:lnTo>
                    <a:pt x="49" y="6"/>
                  </a:lnTo>
                  <a:lnTo>
                    <a:pt x="55" y="15"/>
                  </a:lnTo>
                  <a:lnTo>
                    <a:pt x="56" y="20"/>
                  </a:lnTo>
                  <a:lnTo>
                    <a:pt x="56" y="32"/>
                  </a:lnTo>
                  <a:lnTo>
                    <a:pt x="53" y="38"/>
                  </a:lnTo>
                  <a:lnTo>
                    <a:pt x="52" y="43"/>
                  </a:lnTo>
                  <a:lnTo>
                    <a:pt x="49" y="47"/>
                  </a:lnTo>
                  <a:lnTo>
                    <a:pt x="44" y="52"/>
                  </a:lnTo>
                  <a:lnTo>
                    <a:pt x="43" y="55"/>
                  </a:lnTo>
                  <a:lnTo>
                    <a:pt x="38" y="59"/>
                  </a:lnTo>
                  <a:lnTo>
                    <a:pt x="35" y="64"/>
                  </a:lnTo>
                  <a:lnTo>
                    <a:pt x="31" y="67"/>
                  </a:lnTo>
                  <a:lnTo>
                    <a:pt x="26" y="73"/>
                  </a:lnTo>
                  <a:lnTo>
                    <a:pt x="20" y="78"/>
                  </a:lnTo>
                  <a:lnTo>
                    <a:pt x="14" y="85"/>
                  </a:lnTo>
                  <a:lnTo>
                    <a:pt x="58" y="85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1" y="73"/>
                  </a:lnTo>
                  <a:lnTo>
                    <a:pt x="26" y="58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40" y="40"/>
                  </a:lnTo>
                  <a:lnTo>
                    <a:pt x="41" y="37"/>
                  </a:lnTo>
                  <a:lnTo>
                    <a:pt x="44" y="27"/>
                  </a:lnTo>
                  <a:lnTo>
                    <a:pt x="41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1" y="11"/>
                  </a:lnTo>
                  <a:lnTo>
                    <a:pt x="20" y="11"/>
                  </a:lnTo>
                  <a:lnTo>
                    <a:pt x="14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0" y="6"/>
                  </a:lnTo>
                  <a:lnTo>
                    <a:pt x="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66" name="Freeform 229"/>
            <p:cNvSpPr>
              <a:spLocks noEditPoints="1"/>
            </p:cNvSpPr>
            <p:nvPr/>
          </p:nvSpPr>
          <p:spPr bwMode="auto">
            <a:xfrm>
              <a:off x="1214438" y="3979863"/>
              <a:ext cx="26988" cy="106362"/>
            </a:xfrm>
            <a:custGeom>
              <a:avLst/>
              <a:gdLst>
                <a:gd name="T0" fmla="*/ 0 w 17"/>
                <a:gd name="T1" fmla="*/ 118445989 h 67"/>
                <a:gd name="T2" fmla="*/ 42844237 w 17"/>
                <a:gd name="T3" fmla="*/ 118445989 h 67"/>
                <a:gd name="T4" fmla="*/ 42844237 w 17"/>
                <a:gd name="T5" fmla="*/ 168848854 h 67"/>
                <a:gd name="T6" fmla="*/ 0 w 17"/>
                <a:gd name="T7" fmla="*/ 168848854 h 67"/>
                <a:gd name="T8" fmla="*/ 0 w 17"/>
                <a:gd name="T9" fmla="*/ 118445989 h 67"/>
                <a:gd name="T10" fmla="*/ 0 w 17"/>
                <a:gd name="T11" fmla="*/ 0 h 67"/>
                <a:gd name="T12" fmla="*/ 42844237 w 17"/>
                <a:gd name="T13" fmla="*/ 0 h 67"/>
                <a:gd name="T14" fmla="*/ 42844237 w 17"/>
                <a:gd name="T15" fmla="*/ 45362591 h 67"/>
                <a:gd name="T16" fmla="*/ 0 w 17"/>
                <a:gd name="T17" fmla="*/ 45362591 h 67"/>
                <a:gd name="T18" fmla="*/ 0 w 1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7"/>
                <a:gd name="T32" fmla="*/ 17 w 1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7">
                  <a:moveTo>
                    <a:pt x="0" y="47"/>
                  </a:moveTo>
                  <a:lnTo>
                    <a:pt x="17" y="47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67" name="Freeform 230"/>
            <p:cNvSpPr>
              <a:spLocks/>
            </p:cNvSpPr>
            <p:nvPr/>
          </p:nvSpPr>
          <p:spPr bwMode="auto">
            <a:xfrm>
              <a:off x="1316038" y="3935413"/>
              <a:ext cx="84138" cy="150812"/>
            </a:xfrm>
            <a:custGeom>
              <a:avLst/>
              <a:gdLst>
                <a:gd name="T0" fmla="*/ 52924399 w 53"/>
                <a:gd name="T1" fmla="*/ 0 h 95"/>
                <a:gd name="T2" fmla="*/ 85685822 w 53"/>
                <a:gd name="T3" fmla="*/ 0 h 95"/>
                <a:gd name="T4" fmla="*/ 85685822 w 53"/>
                <a:gd name="T5" fmla="*/ 211692454 h 95"/>
                <a:gd name="T6" fmla="*/ 133569880 w 53"/>
                <a:gd name="T7" fmla="*/ 211692454 h 95"/>
                <a:gd name="T8" fmla="*/ 133569880 w 53"/>
                <a:gd name="T9" fmla="*/ 239413279 h 95"/>
                <a:gd name="T10" fmla="*/ 5040343 w 53"/>
                <a:gd name="T11" fmla="*/ 239413279 h 95"/>
                <a:gd name="T12" fmla="*/ 5040343 w 53"/>
                <a:gd name="T13" fmla="*/ 211692454 h 95"/>
                <a:gd name="T14" fmla="*/ 52924399 w 53"/>
                <a:gd name="T15" fmla="*/ 211692454 h 95"/>
                <a:gd name="T16" fmla="*/ 52924399 w 53"/>
                <a:gd name="T17" fmla="*/ 27720837 h 95"/>
                <a:gd name="T18" fmla="*/ 0 w 53"/>
                <a:gd name="T19" fmla="*/ 40322366 h 95"/>
                <a:gd name="T20" fmla="*/ 0 w 53"/>
                <a:gd name="T21" fmla="*/ 12599945 h 95"/>
                <a:gd name="T22" fmla="*/ 52924399 w 53"/>
                <a:gd name="T23" fmla="*/ 0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95"/>
                <a:gd name="T38" fmla="*/ 53 w 53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95">
                  <a:moveTo>
                    <a:pt x="21" y="0"/>
                  </a:moveTo>
                  <a:lnTo>
                    <a:pt x="34" y="0"/>
                  </a:lnTo>
                  <a:lnTo>
                    <a:pt x="34" y="84"/>
                  </a:lnTo>
                  <a:lnTo>
                    <a:pt x="53" y="84"/>
                  </a:lnTo>
                  <a:lnTo>
                    <a:pt x="53" y="95"/>
                  </a:lnTo>
                  <a:lnTo>
                    <a:pt x="2" y="95"/>
                  </a:lnTo>
                  <a:lnTo>
                    <a:pt x="2" y="84"/>
                  </a:lnTo>
                  <a:lnTo>
                    <a:pt x="21" y="84"/>
                  </a:lnTo>
                  <a:lnTo>
                    <a:pt x="21" y="1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68" name="Freeform 231"/>
            <p:cNvSpPr>
              <a:spLocks/>
            </p:cNvSpPr>
            <p:nvPr/>
          </p:nvSpPr>
          <p:spPr bwMode="auto">
            <a:xfrm>
              <a:off x="1439863" y="3935413"/>
              <a:ext cx="87313" cy="150812"/>
            </a:xfrm>
            <a:custGeom>
              <a:avLst/>
              <a:gdLst>
                <a:gd name="T0" fmla="*/ 52924388 w 55"/>
                <a:gd name="T1" fmla="*/ 0 h 95"/>
                <a:gd name="T2" fmla="*/ 88206768 w 55"/>
                <a:gd name="T3" fmla="*/ 0 h 95"/>
                <a:gd name="T4" fmla="*/ 88206768 w 55"/>
                <a:gd name="T5" fmla="*/ 211692454 h 95"/>
                <a:gd name="T6" fmla="*/ 138610192 w 55"/>
                <a:gd name="T7" fmla="*/ 211692454 h 95"/>
                <a:gd name="T8" fmla="*/ 138610192 w 55"/>
                <a:gd name="T9" fmla="*/ 239413279 h 95"/>
                <a:gd name="T10" fmla="*/ 2520965 w 55"/>
                <a:gd name="T11" fmla="*/ 239413279 h 95"/>
                <a:gd name="T12" fmla="*/ 2520965 w 55"/>
                <a:gd name="T13" fmla="*/ 211692454 h 95"/>
                <a:gd name="T14" fmla="*/ 52924388 w 55"/>
                <a:gd name="T15" fmla="*/ 211692454 h 95"/>
                <a:gd name="T16" fmla="*/ 52924388 w 55"/>
                <a:gd name="T17" fmla="*/ 27720837 h 95"/>
                <a:gd name="T18" fmla="*/ 0 w 55"/>
                <a:gd name="T19" fmla="*/ 40322366 h 95"/>
                <a:gd name="T20" fmla="*/ 0 w 55"/>
                <a:gd name="T21" fmla="*/ 12599945 h 95"/>
                <a:gd name="T22" fmla="*/ 52924388 w 55"/>
                <a:gd name="T23" fmla="*/ 0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95"/>
                <a:gd name="T38" fmla="*/ 55 w 55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95">
                  <a:moveTo>
                    <a:pt x="21" y="0"/>
                  </a:moveTo>
                  <a:lnTo>
                    <a:pt x="35" y="0"/>
                  </a:lnTo>
                  <a:lnTo>
                    <a:pt x="35" y="84"/>
                  </a:lnTo>
                  <a:lnTo>
                    <a:pt x="55" y="84"/>
                  </a:lnTo>
                  <a:lnTo>
                    <a:pt x="55" y="95"/>
                  </a:lnTo>
                  <a:lnTo>
                    <a:pt x="1" y="95"/>
                  </a:lnTo>
                  <a:lnTo>
                    <a:pt x="1" y="84"/>
                  </a:lnTo>
                  <a:lnTo>
                    <a:pt x="21" y="84"/>
                  </a:lnTo>
                  <a:lnTo>
                    <a:pt x="21" y="1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69" name="Freeform 232"/>
            <p:cNvSpPr>
              <a:spLocks noEditPoints="1"/>
            </p:cNvSpPr>
            <p:nvPr/>
          </p:nvSpPr>
          <p:spPr bwMode="auto">
            <a:xfrm>
              <a:off x="1589088" y="3979863"/>
              <a:ext cx="25400" cy="106362"/>
            </a:xfrm>
            <a:custGeom>
              <a:avLst/>
              <a:gdLst>
                <a:gd name="T0" fmla="*/ 0 w 16"/>
                <a:gd name="T1" fmla="*/ 118445989 h 67"/>
                <a:gd name="T2" fmla="*/ 40322493 w 16"/>
                <a:gd name="T3" fmla="*/ 118445989 h 67"/>
                <a:gd name="T4" fmla="*/ 40322493 w 16"/>
                <a:gd name="T5" fmla="*/ 168848854 h 67"/>
                <a:gd name="T6" fmla="*/ 0 w 16"/>
                <a:gd name="T7" fmla="*/ 168848854 h 67"/>
                <a:gd name="T8" fmla="*/ 0 w 16"/>
                <a:gd name="T9" fmla="*/ 118445989 h 67"/>
                <a:gd name="T10" fmla="*/ 0 w 16"/>
                <a:gd name="T11" fmla="*/ 0 h 67"/>
                <a:gd name="T12" fmla="*/ 40322493 w 16"/>
                <a:gd name="T13" fmla="*/ 0 h 67"/>
                <a:gd name="T14" fmla="*/ 40322493 w 16"/>
                <a:gd name="T15" fmla="*/ 45362591 h 67"/>
                <a:gd name="T16" fmla="*/ 0 w 16"/>
                <a:gd name="T17" fmla="*/ 45362591 h 67"/>
                <a:gd name="T18" fmla="*/ 0 w 16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7"/>
                <a:gd name="T32" fmla="*/ 16 w 16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7">
                  <a:moveTo>
                    <a:pt x="0" y="47"/>
                  </a:moveTo>
                  <a:lnTo>
                    <a:pt x="16" y="47"/>
                  </a:lnTo>
                  <a:lnTo>
                    <a:pt x="16" y="67"/>
                  </a:lnTo>
                  <a:lnTo>
                    <a:pt x="0" y="6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70" name="Freeform 233"/>
            <p:cNvSpPr>
              <a:spLocks/>
            </p:cNvSpPr>
            <p:nvPr/>
          </p:nvSpPr>
          <p:spPr bwMode="auto">
            <a:xfrm>
              <a:off x="1689100" y="3935413"/>
              <a:ext cx="87313" cy="150812"/>
            </a:xfrm>
            <a:custGeom>
              <a:avLst/>
              <a:gdLst>
                <a:gd name="T0" fmla="*/ 52924388 w 55"/>
                <a:gd name="T1" fmla="*/ 0 h 95"/>
                <a:gd name="T2" fmla="*/ 88206768 w 55"/>
                <a:gd name="T3" fmla="*/ 0 h 95"/>
                <a:gd name="T4" fmla="*/ 88206768 w 55"/>
                <a:gd name="T5" fmla="*/ 211692454 h 95"/>
                <a:gd name="T6" fmla="*/ 138610192 w 55"/>
                <a:gd name="T7" fmla="*/ 211692454 h 95"/>
                <a:gd name="T8" fmla="*/ 138610192 w 55"/>
                <a:gd name="T9" fmla="*/ 239413279 h 95"/>
                <a:gd name="T10" fmla="*/ 2520965 w 55"/>
                <a:gd name="T11" fmla="*/ 239413279 h 95"/>
                <a:gd name="T12" fmla="*/ 2520965 w 55"/>
                <a:gd name="T13" fmla="*/ 211692454 h 95"/>
                <a:gd name="T14" fmla="*/ 52924388 w 55"/>
                <a:gd name="T15" fmla="*/ 211692454 h 95"/>
                <a:gd name="T16" fmla="*/ 52924388 w 55"/>
                <a:gd name="T17" fmla="*/ 27720837 h 95"/>
                <a:gd name="T18" fmla="*/ 0 w 55"/>
                <a:gd name="T19" fmla="*/ 40322366 h 95"/>
                <a:gd name="T20" fmla="*/ 0 w 55"/>
                <a:gd name="T21" fmla="*/ 12599945 h 95"/>
                <a:gd name="T22" fmla="*/ 52924388 w 55"/>
                <a:gd name="T23" fmla="*/ 0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95"/>
                <a:gd name="T38" fmla="*/ 55 w 55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95">
                  <a:moveTo>
                    <a:pt x="21" y="0"/>
                  </a:moveTo>
                  <a:lnTo>
                    <a:pt x="35" y="0"/>
                  </a:lnTo>
                  <a:lnTo>
                    <a:pt x="35" y="84"/>
                  </a:lnTo>
                  <a:lnTo>
                    <a:pt x="55" y="84"/>
                  </a:lnTo>
                  <a:lnTo>
                    <a:pt x="55" y="95"/>
                  </a:lnTo>
                  <a:lnTo>
                    <a:pt x="1" y="95"/>
                  </a:lnTo>
                  <a:lnTo>
                    <a:pt x="1" y="84"/>
                  </a:lnTo>
                  <a:lnTo>
                    <a:pt x="21" y="84"/>
                  </a:lnTo>
                  <a:lnTo>
                    <a:pt x="21" y="1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71" name="Freeform 234"/>
            <p:cNvSpPr>
              <a:spLocks/>
            </p:cNvSpPr>
            <p:nvPr/>
          </p:nvSpPr>
          <p:spPr bwMode="auto">
            <a:xfrm>
              <a:off x="1814513" y="3935413"/>
              <a:ext cx="85725" cy="150812"/>
            </a:xfrm>
            <a:custGeom>
              <a:avLst/>
              <a:gdLst>
                <a:gd name="T0" fmla="*/ 55443447 w 54"/>
                <a:gd name="T1" fmla="*/ 0 h 95"/>
                <a:gd name="T2" fmla="*/ 85685313 w 54"/>
                <a:gd name="T3" fmla="*/ 0 h 95"/>
                <a:gd name="T4" fmla="*/ 85685313 w 54"/>
                <a:gd name="T5" fmla="*/ 211692454 h 95"/>
                <a:gd name="T6" fmla="*/ 136088449 w 54"/>
                <a:gd name="T7" fmla="*/ 211692454 h 95"/>
                <a:gd name="T8" fmla="*/ 136088449 w 54"/>
                <a:gd name="T9" fmla="*/ 239413279 h 95"/>
                <a:gd name="T10" fmla="*/ 5040313 w 54"/>
                <a:gd name="T11" fmla="*/ 239413279 h 95"/>
                <a:gd name="T12" fmla="*/ 5040313 w 54"/>
                <a:gd name="T13" fmla="*/ 211692454 h 95"/>
                <a:gd name="T14" fmla="*/ 55443447 w 54"/>
                <a:gd name="T15" fmla="*/ 211692454 h 95"/>
                <a:gd name="T16" fmla="*/ 55443447 w 54"/>
                <a:gd name="T17" fmla="*/ 27720837 h 95"/>
                <a:gd name="T18" fmla="*/ 0 w 54"/>
                <a:gd name="T19" fmla="*/ 40322366 h 95"/>
                <a:gd name="T20" fmla="*/ 0 w 54"/>
                <a:gd name="T21" fmla="*/ 12599945 h 95"/>
                <a:gd name="T22" fmla="*/ 55443447 w 54"/>
                <a:gd name="T23" fmla="*/ 0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95"/>
                <a:gd name="T38" fmla="*/ 54 w 54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95">
                  <a:moveTo>
                    <a:pt x="22" y="0"/>
                  </a:moveTo>
                  <a:lnTo>
                    <a:pt x="34" y="0"/>
                  </a:lnTo>
                  <a:lnTo>
                    <a:pt x="34" y="84"/>
                  </a:lnTo>
                  <a:lnTo>
                    <a:pt x="54" y="84"/>
                  </a:lnTo>
                  <a:lnTo>
                    <a:pt x="54" y="95"/>
                  </a:lnTo>
                  <a:lnTo>
                    <a:pt x="2" y="95"/>
                  </a:lnTo>
                  <a:lnTo>
                    <a:pt x="2" y="84"/>
                  </a:lnTo>
                  <a:lnTo>
                    <a:pt x="22" y="84"/>
                  </a:lnTo>
                  <a:lnTo>
                    <a:pt x="22" y="1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72" name="Rectangle 235"/>
            <p:cNvSpPr>
              <a:spLocks noChangeArrowheads="1"/>
            </p:cNvSpPr>
            <p:nvPr/>
          </p:nvSpPr>
          <p:spPr bwMode="auto">
            <a:xfrm>
              <a:off x="968375" y="2692400"/>
              <a:ext cx="901700" cy="904875"/>
            </a:xfrm>
            <a:prstGeom prst="rect">
              <a:avLst/>
            </a:prstGeom>
            <a:solidFill>
              <a:srgbClr val="93A7A6"/>
            </a:solidFill>
            <a:ln w="0">
              <a:solidFill>
                <a:srgbClr val="93A7A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73" name="Freeform 236"/>
            <p:cNvSpPr>
              <a:spLocks noEditPoints="1"/>
            </p:cNvSpPr>
            <p:nvPr/>
          </p:nvSpPr>
          <p:spPr bwMode="auto">
            <a:xfrm>
              <a:off x="960438" y="2686050"/>
              <a:ext cx="919163" cy="920750"/>
            </a:xfrm>
            <a:custGeom>
              <a:avLst/>
              <a:gdLst>
                <a:gd name="T0" fmla="*/ 27722528 w 579"/>
                <a:gd name="T1" fmla="*/ 25201558 h 580"/>
                <a:gd name="T2" fmla="*/ 27722528 w 579"/>
                <a:gd name="T3" fmla="*/ 1433969493 h 580"/>
                <a:gd name="T4" fmla="*/ 1433970272 w 579"/>
                <a:gd name="T5" fmla="*/ 1433969493 h 580"/>
                <a:gd name="T6" fmla="*/ 1433970272 w 579"/>
                <a:gd name="T7" fmla="*/ 25201558 h 580"/>
                <a:gd name="T8" fmla="*/ 27722528 w 579"/>
                <a:gd name="T9" fmla="*/ 25201558 h 580"/>
                <a:gd name="T10" fmla="*/ 0 w 579"/>
                <a:gd name="T11" fmla="*/ 0 h 580"/>
                <a:gd name="T12" fmla="*/ 1459171838 w 579"/>
                <a:gd name="T13" fmla="*/ 0 h 580"/>
                <a:gd name="T14" fmla="*/ 1459171838 w 579"/>
                <a:gd name="T15" fmla="*/ 1461690407 h 580"/>
                <a:gd name="T16" fmla="*/ 0 w 579"/>
                <a:gd name="T17" fmla="*/ 1461690407 h 580"/>
                <a:gd name="T18" fmla="*/ 0 w 579"/>
                <a:gd name="T19" fmla="*/ 0 h 5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9"/>
                <a:gd name="T31" fmla="*/ 0 h 580"/>
                <a:gd name="T32" fmla="*/ 579 w 579"/>
                <a:gd name="T33" fmla="*/ 580 h 5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9" h="580">
                  <a:moveTo>
                    <a:pt x="11" y="10"/>
                  </a:moveTo>
                  <a:lnTo>
                    <a:pt x="11" y="569"/>
                  </a:lnTo>
                  <a:lnTo>
                    <a:pt x="569" y="569"/>
                  </a:lnTo>
                  <a:lnTo>
                    <a:pt x="569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579" y="0"/>
                  </a:lnTo>
                  <a:lnTo>
                    <a:pt x="579" y="580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74" name="Freeform 237"/>
            <p:cNvSpPr>
              <a:spLocks noEditPoints="1"/>
            </p:cNvSpPr>
            <p:nvPr/>
          </p:nvSpPr>
          <p:spPr bwMode="auto">
            <a:xfrm>
              <a:off x="960438" y="2686050"/>
              <a:ext cx="919163" cy="920750"/>
            </a:xfrm>
            <a:custGeom>
              <a:avLst/>
              <a:gdLst>
                <a:gd name="T0" fmla="*/ 27722528 w 579"/>
                <a:gd name="T1" fmla="*/ 25201558 h 580"/>
                <a:gd name="T2" fmla="*/ 27722528 w 579"/>
                <a:gd name="T3" fmla="*/ 1433969493 h 580"/>
                <a:gd name="T4" fmla="*/ 1433970272 w 579"/>
                <a:gd name="T5" fmla="*/ 1433969493 h 580"/>
                <a:gd name="T6" fmla="*/ 1433970272 w 579"/>
                <a:gd name="T7" fmla="*/ 25201558 h 580"/>
                <a:gd name="T8" fmla="*/ 27722528 w 579"/>
                <a:gd name="T9" fmla="*/ 25201558 h 580"/>
                <a:gd name="T10" fmla="*/ 0 w 579"/>
                <a:gd name="T11" fmla="*/ 0 h 580"/>
                <a:gd name="T12" fmla="*/ 1459171838 w 579"/>
                <a:gd name="T13" fmla="*/ 0 h 580"/>
                <a:gd name="T14" fmla="*/ 1459171838 w 579"/>
                <a:gd name="T15" fmla="*/ 1461690407 h 580"/>
                <a:gd name="T16" fmla="*/ 0 w 579"/>
                <a:gd name="T17" fmla="*/ 1461690407 h 580"/>
                <a:gd name="T18" fmla="*/ 0 w 579"/>
                <a:gd name="T19" fmla="*/ 0 h 5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9"/>
                <a:gd name="T31" fmla="*/ 0 h 580"/>
                <a:gd name="T32" fmla="*/ 579 w 579"/>
                <a:gd name="T33" fmla="*/ 580 h 5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9" h="580">
                  <a:moveTo>
                    <a:pt x="11" y="10"/>
                  </a:moveTo>
                  <a:lnTo>
                    <a:pt x="11" y="569"/>
                  </a:lnTo>
                  <a:lnTo>
                    <a:pt x="569" y="569"/>
                  </a:lnTo>
                  <a:lnTo>
                    <a:pt x="569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579" y="0"/>
                  </a:lnTo>
                  <a:lnTo>
                    <a:pt x="579" y="580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75" name="Freeform 238"/>
            <p:cNvSpPr>
              <a:spLocks/>
            </p:cNvSpPr>
            <p:nvPr/>
          </p:nvSpPr>
          <p:spPr bwMode="auto">
            <a:xfrm>
              <a:off x="1079500" y="2890838"/>
              <a:ext cx="677863" cy="508000"/>
            </a:xfrm>
            <a:custGeom>
              <a:avLst/>
              <a:gdLst>
                <a:gd name="T0" fmla="*/ 259577104 w 427"/>
                <a:gd name="T1" fmla="*/ 0 h 320"/>
                <a:gd name="T2" fmla="*/ 302418986 w 427"/>
                <a:gd name="T3" fmla="*/ 0 h 320"/>
                <a:gd name="T4" fmla="*/ 337701189 w 427"/>
                <a:gd name="T5" fmla="*/ 7559675 h 320"/>
                <a:gd name="T6" fmla="*/ 357862448 w 427"/>
                <a:gd name="T7" fmla="*/ 25201559 h 320"/>
                <a:gd name="T8" fmla="*/ 372983393 w 427"/>
                <a:gd name="T9" fmla="*/ 47883757 h 320"/>
                <a:gd name="T10" fmla="*/ 383064022 w 427"/>
                <a:gd name="T11" fmla="*/ 70564373 h 320"/>
                <a:gd name="T12" fmla="*/ 456149479 w 427"/>
                <a:gd name="T13" fmla="*/ 196572162 h 320"/>
                <a:gd name="T14" fmla="*/ 622479867 w 427"/>
                <a:gd name="T15" fmla="*/ 471268444 h 320"/>
                <a:gd name="T16" fmla="*/ 771168359 w 427"/>
                <a:gd name="T17" fmla="*/ 723285560 h 320"/>
                <a:gd name="T18" fmla="*/ 1043345556 w 427"/>
                <a:gd name="T19" fmla="*/ 723285560 h 320"/>
                <a:gd name="T20" fmla="*/ 1068547130 w 427"/>
                <a:gd name="T21" fmla="*/ 730845232 h 320"/>
                <a:gd name="T22" fmla="*/ 1076108395 w 427"/>
                <a:gd name="T23" fmla="*/ 751006474 h 320"/>
                <a:gd name="T24" fmla="*/ 1071068081 w 427"/>
                <a:gd name="T25" fmla="*/ 771167717 h 320"/>
                <a:gd name="T26" fmla="*/ 1060987451 w 427"/>
                <a:gd name="T27" fmla="*/ 788809598 h 320"/>
                <a:gd name="T28" fmla="*/ 1035785877 w 427"/>
                <a:gd name="T29" fmla="*/ 796369270 h 320"/>
                <a:gd name="T30" fmla="*/ 887095798 w 427"/>
                <a:gd name="T31" fmla="*/ 796369270 h 320"/>
                <a:gd name="T32" fmla="*/ 851813594 w 427"/>
                <a:gd name="T33" fmla="*/ 801409580 h 320"/>
                <a:gd name="T34" fmla="*/ 814011829 w 427"/>
                <a:gd name="T35" fmla="*/ 801409580 h 320"/>
                <a:gd name="T36" fmla="*/ 776208674 w 427"/>
                <a:gd name="T37" fmla="*/ 806449891 h 320"/>
                <a:gd name="T38" fmla="*/ 740926471 w 427"/>
                <a:gd name="T39" fmla="*/ 796369270 h 320"/>
                <a:gd name="T40" fmla="*/ 720765212 w 427"/>
                <a:gd name="T41" fmla="*/ 781248338 h 320"/>
                <a:gd name="T42" fmla="*/ 705644267 w 427"/>
                <a:gd name="T43" fmla="*/ 758567734 h 320"/>
                <a:gd name="T44" fmla="*/ 695563638 w 427"/>
                <a:gd name="T45" fmla="*/ 735885543 h 320"/>
                <a:gd name="T46" fmla="*/ 617439552 w 427"/>
                <a:gd name="T47" fmla="*/ 609877778 h 320"/>
                <a:gd name="T48" fmla="*/ 453628528 w 427"/>
                <a:gd name="T49" fmla="*/ 335181546 h 320"/>
                <a:gd name="T50" fmla="*/ 302418986 w 427"/>
                <a:gd name="T51" fmla="*/ 80644994 h 320"/>
                <a:gd name="T52" fmla="*/ 32762852 w 427"/>
                <a:gd name="T53" fmla="*/ 80644994 h 320"/>
                <a:gd name="T54" fmla="*/ 15120951 w 427"/>
                <a:gd name="T55" fmla="*/ 78124045 h 320"/>
                <a:gd name="T56" fmla="*/ 2520952 w 427"/>
                <a:gd name="T57" fmla="*/ 63003113 h 320"/>
                <a:gd name="T58" fmla="*/ 0 w 427"/>
                <a:gd name="T59" fmla="*/ 42843446 h 320"/>
                <a:gd name="T60" fmla="*/ 7561269 w 427"/>
                <a:gd name="T61" fmla="*/ 27720927 h 320"/>
                <a:gd name="T62" fmla="*/ 17641902 w 427"/>
                <a:gd name="T63" fmla="*/ 12601573 h 320"/>
                <a:gd name="T64" fmla="*/ 37803167 w 427"/>
                <a:gd name="T65" fmla="*/ 7559675 h 320"/>
                <a:gd name="T66" fmla="*/ 186491696 w 427"/>
                <a:gd name="T67" fmla="*/ 7559675 h 320"/>
                <a:gd name="T68" fmla="*/ 221773949 w 427"/>
                <a:gd name="T69" fmla="*/ 5040312 h 320"/>
                <a:gd name="T70" fmla="*/ 259577104 w 427"/>
                <a:gd name="T71" fmla="*/ 0 h 3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7"/>
                <a:gd name="T109" fmla="*/ 0 h 320"/>
                <a:gd name="T110" fmla="*/ 427 w 427"/>
                <a:gd name="T111" fmla="*/ 320 h 3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7" h="320">
                  <a:moveTo>
                    <a:pt x="103" y="0"/>
                  </a:moveTo>
                  <a:lnTo>
                    <a:pt x="120" y="0"/>
                  </a:lnTo>
                  <a:lnTo>
                    <a:pt x="134" y="3"/>
                  </a:lnTo>
                  <a:lnTo>
                    <a:pt x="142" y="10"/>
                  </a:lnTo>
                  <a:lnTo>
                    <a:pt x="148" y="19"/>
                  </a:lnTo>
                  <a:lnTo>
                    <a:pt x="152" y="28"/>
                  </a:lnTo>
                  <a:lnTo>
                    <a:pt x="181" y="78"/>
                  </a:lnTo>
                  <a:lnTo>
                    <a:pt x="247" y="187"/>
                  </a:lnTo>
                  <a:lnTo>
                    <a:pt x="306" y="287"/>
                  </a:lnTo>
                  <a:lnTo>
                    <a:pt x="414" y="287"/>
                  </a:lnTo>
                  <a:lnTo>
                    <a:pt x="424" y="290"/>
                  </a:lnTo>
                  <a:lnTo>
                    <a:pt x="427" y="298"/>
                  </a:lnTo>
                  <a:lnTo>
                    <a:pt x="425" y="306"/>
                  </a:lnTo>
                  <a:lnTo>
                    <a:pt x="421" y="313"/>
                  </a:lnTo>
                  <a:lnTo>
                    <a:pt x="411" y="316"/>
                  </a:lnTo>
                  <a:lnTo>
                    <a:pt x="352" y="316"/>
                  </a:lnTo>
                  <a:lnTo>
                    <a:pt x="338" y="318"/>
                  </a:lnTo>
                  <a:lnTo>
                    <a:pt x="323" y="318"/>
                  </a:lnTo>
                  <a:lnTo>
                    <a:pt x="308" y="320"/>
                  </a:lnTo>
                  <a:lnTo>
                    <a:pt x="294" y="316"/>
                  </a:lnTo>
                  <a:lnTo>
                    <a:pt x="286" y="310"/>
                  </a:lnTo>
                  <a:lnTo>
                    <a:pt x="280" y="301"/>
                  </a:lnTo>
                  <a:lnTo>
                    <a:pt x="276" y="292"/>
                  </a:lnTo>
                  <a:lnTo>
                    <a:pt x="245" y="242"/>
                  </a:lnTo>
                  <a:lnTo>
                    <a:pt x="180" y="133"/>
                  </a:lnTo>
                  <a:lnTo>
                    <a:pt x="120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5"/>
                  </a:lnTo>
                  <a:lnTo>
                    <a:pt x="15" y="3"/>
                  </a:lnTo>
                  <a:lnTo>
                    <a:pt x="74" y="3"/>
                  </a:lnTo>
                  <a:lnTo>
                    <a:pt x="88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0476" name="Freeform 239"/>
            <p:cNvSpPr>
              <a:spLocks/>
            </p:cNvSpPr>
            <p:nvPr/>
          </p:nvSpPr>
          <p:spPr bwMode="auto">
            <a:xfrm>
              <a:off x="1079500" y="2895600"/>
              <a:ext cx="677863" cy="496887"/>
            </a:xfrm>
            <a:custGeom>
              <a:avLst/>
              <a:gdLst>
                <a:gd name="T0" fmla="*/ 743447422 w 427"/>
                <a:gd name="T1" fmla="*/ 0 h 313"/>
                <a:gd name="T2" fmla="*/ 1043345556 w 427"/>
                <a:gd name="T3" fmla="*/ 0 h 313"/>
                <a:gd name="T4" fmla="*/ 1068547130 w 427"/>
                <a:gd name="T5" fmla="*/ 7559668 h 313"/>
                <a:gd name="T6" fmla="*/ 1076108395 w 427"/>
                <a:gd name="T7" fmla="*/ 27720899 h 313"/>
                <a:gd name="T8" fmla="*/ 1071068081 w 427"/>
                <a:gd name="T9" fmla="*/ 47882121 h 313"/>
                <a:gd name="T10" fmla="*/ 1060987451 w 427"/>
                <a:gd name="T11" fmla="*/ 65523996 h 313"/>
                <a:gd name="T12" fmla="*/ 1035785877 w 427"/>
                <a:gd name="T13" fmla="*/ 73083660 h 313"/>
                <a:gd name="T14" fmla="*/ 776208674 w 427"/>
                <a:gd name="T15" fmla="*/ 73083660 h 313"/>
                <a:gd name="T16" fmla="*/ 448588214 w 427"/>
                <a:gd name="T17" fmla="*/ 617436824 h 313"/>
                <a:gd name="T18" fmla="*/ 372983393 w 427"/>
                <a:gd name="T19" fmla="*/ 743444460 h 313"/>
                <a:gd name="T20" fmla="*/ 365423714 w 427"/>
                <a:gd name="T21" fmla="*/ 756046018 h 313"/>
                <a:gd name="T22" fmla="*/ 360383400 w 427"/>
                <a:gd name="T23" fmla="*/ 766126629 h 313"/>
                <a:gd name="T24" fmla="*/ 345262455 w 427"/>
                <a:gd name="T25" fmla="*/ 781247545 h 313"/>
                <a:gd name="T26" fmla="*/ 332660874 w 427"/>
                <a:gd name="T27" fmla="*/ 788807210 h 313"/>
                <a:gd name="T28" fmla="*/ 32762852 w 427"/>
                <a:gd name="T29" fmla="*/ 788807210 h 313"/>
                <a:gd name="T30" fmla="*/ 15120951 w 427"/>
                <a:gd name="T31" fmla="*/ 786287851 h 313"/>
                <a:gd name="T32" fmla="*/ 2520952 w 427"/>
                <a:gd name="T33" fmla="*/ 771166934 h 313"/>
                <a:gd name="T34" fmla="*/ 0 w 427"/>
                <a:gd name="T35" fmla="*/ 751005712 h 313"/>
                <a:gd name="T36" fmla="*/ 7561269 w 427"/>
                <a:gd name="T37" fmla="*/ 735884796 h 313"/>
                <a:gd name="T38" fmla="*/ 17641902 w 427"/>
                <a:gd name="T39" fmla="*/ 720763880 h 313"/>
                <a:gd name="T40" fmla="*/ 37803167 w 427"/>
                <a:gd name="T41" fmla="*/ 715723574 h 313"/>
                <a:gd name="T42" fmla="*/ 299899622 w 427"/>
                <a:gd name="T43" fmla="*/ 715723574 h 313"/>
                <a:gd name="T44" fmla="*/ 630039546 w 427"/>
                <a:gd name="T45" fmla="*/ 173889794 h 313"/>
                <a:gd name="T46" fmla="*/ 703124904 w 427"/>
                <a:gd name="T47" fmla="*/ 47882121 h 313"/>
                <a:gd name="T48" fmla="*/ 710684582 w 427"/>
                <a:gd name="T49" fmla="*/ 35282151 h 313"/>
                <a:gd name="T50" fmla="*/ 713205533 w 427"/>
                <a:gd name="T51" fmla="*/ 27720899 h 313"/>
                <a:gd name="T52" fmla="*/ 720765212 w 427"/>
                <a:gd name="T53" fmla="*/ 20161228 h 313"/>
                <a:gd name="T54" fmla="*/ 725805526 w 427"/>
                <a:gd name="T55" fmla="*/ 12599973 h 313"/>
                <a:gd name="T56" fmla="*/ 733366792 w 427"/>
                <a:gd name="T57" fmla="*/ 5040307 h 313"/>
                <a:gd name="T58" fmla="*/ 743447422 w 427"/>
                <a:gd name="T59" fmla="*/ 0 h 3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7"/>
                <a:gd name="T91" fmla="*/ 0 h 313"/>
                <a:gd name="T92" fmla="*/ 427 w 427"/>
                <a:gd name="T93" fmla="*/ 313 h 3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7" h="313">
                  <a:moveTo>
                    <a:pt x="295" y="0"/>
                  </a:moveTo>
                  <a:lnTo>
                    <a:pt x="414" y="0"/>
                  </a:lnTo>
                  <a:lnTo>
                    <a:pt x="424" y="3"/>
                  </a:lnTo>
                  <a:lnTo>
                    <a:pt x="427" y="11"/>
                  </a:lnTo>
                  <a:lnTo>
                    <a:pt x="425" y="19"/>
                  </a:lnTo>
                  <a:lnTo>
                    <a:pt x="421" y="26"/>
                  </a:lnTo>
                  <a:lnTo>
                    <a:pt x="411" y="29"/>
                  </a:lnTo>
                  <a:lnTo>
                    <a:pt x="308" y="29"/>
                  </a:lnTo>
                  <a:lnTo>
                    <a:pt x="178" y="245"/>
                  </a:lnTo>
                  <a:lnTo>
                    <a:pt x="148" y="295"/>
                  </a:lnTo>
                  <a:lnTo>
                    <a:pt x="145" y="300"/>
                  </a:lnTo>
                  <a:lnTo>
                    <a:pt x="143" y="304"/>
                  </a:lnTo>
                  <a:lnTo>
                    <a:pt x="137" y="310"/>
                  </a:lnTo>
                  <a:lnTo>
                    <a:pt x="132" y="313"/>
                  </a:lnTo>
                  <a:lnTo>
                    <a:pt x="13" y="313"/>
                  </a:lnTo>
                  <a:lnTo>
                    <a:pt x="6" y="312"/>
                  </a:lnTo>
                  <a:lnTo>
                    <a:pt x="1" y="306"/>
                  </a:lnTo>
                  <a:lnTo>
                    <a:pt x="0" y="298"/>
                  </a:lnTo>
                  <a:lnTo>
                    <a:pt x="3" y="292"/>
                  </a:lnTo>
                  <a:lnTo>
                    <a:pt x="7" y="286"/>
                  </a:lnTo>
                  <a:lnTo>
                    <a:pt x="15" y="284"/>
                  </a:lnTo>
                  <a:lnTo>
                    <a:pt x="119" y="284"/>
                  </a:lnTo>
                  <a:lnTo>
                    <a:pt x="250" y="69"/>
                  </a:lnTo>
                  <a:lnTo>
                    <a:pt x="279" y="19"/>
                  </a:lnTo>
                  <a:lnTo>
                    <a:pt x="282" y="14"/>
                  </a:lnTo>
                  <a:lnTo>
                    <a:pt x="283" y="11"/>
                  </a:lnTo>
                  <a:lnTo>
                    <a:pt x="286" y="8"/>
                  </a:lnTo>
                  <a:lnTo>
                    <a:pt x="288" y="5"/>
                  </a:lnTo>
                  <a:lnTo>
                    <a:pt x="291" y="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237" name="Content Placeholder 2"/>
          <p:cNvSpPr>
            <a:spLocks noGrp="1"/>
          </p:cNvSpPr>
          <p:nvPr>
            <p:ph idx="1"/>
          </p:nvPr>
        </p:nvSpPr>
        <p:spPr>
          <a:xfrm>
            <a:off x="384175" y="4286256"/>
            <a:ext cx="8374063" cy="1489069"/>
          </a:xfrm>
        </p:spPr>
        <p:txBody>
          <a:bodyPr anchor="b"/>
          <a:lstStyle/>
          <a:p>
            <a:r>
              <a:rPr lang="en-GB" sz="1800" b="1" dirty="0" smtClean="0"/>
              <a:t>Switches assign each host a MOOSE address = switch ID . host ID</a:t>
            </a:r>
            <a:br>
              <a:rPr lang="en-GB" sz="1800" b="1" dirty="0" smtClean="0"/>
            </a:br>
            <a:r>
              <a:rPr lang="en-GB" sz="1800" dirty="0" smtClean="0"/>
              <a:t>(MOOSE address must form a valid </a:t>
            </a:r>
            <a:r>
              <a:rPr lang="en-GB" sz="1800" dirty="0" err="1" smtClean="0"/>
              <a:t>unicast</a:t>
            </a:r>
            <a:r>
              <a:rPr lang="en-GB" sz="1800" dirty="0" smtClean="0"/>
              <a:t> LAA: two bits in switch ID fixed)</a:t>
            </a:r>
            <a:endParaRPr lang="en-GB" sz="1800" b="1" dirty="0" smtClean="0"/>
          </a:p>
          <a:p>
            <a:r>
              <a:rPr lang="en-GB" sz="1800" dirty="0" smtClean="0"/>
              <a:t>Placed in source field in Ethernet header as each frame enters the network</a:t>
            </a:r>
            <a:br>
              <a:rPr lang="en-GB" sz="1800" dirty="0" smtClean="0"/>
            </a:br>
            <a:r>
              <a:rPr lang="en-GB" sz="1800" dirty="0" smtClean="0"/>
              <a:t>(no encapsulation, therefore no costly rewriting of destination address!)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Allocation of host identifiers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Only the switch which allocates a host ID ever uses it for switching </a:t>
            </a:r>
            <a:r>
              <a:rPr lang="en-GB" sz="2400" dirty="0" smtClean="0"/>
              <a:t>(more distant switches just use the switch ID)</a:t>
            </a:r>
            <a:endParaRPr lang="en-GB" sz="2400" b="1" dirty="0" smtClean="0"/>
          </a:p>
          <a:p>
            <a:r>
              <a:rPr lang="en-GB" sz="2400" dirty="0" smtClean="0"/>
              <a:t>Therefore the detail of how host IDs are allocated can vary between switches</a:t>
            </a:r>
          </a:p>
          <a:p>
            <a:pPr lvl="1"/>
            <a:r>
              <a:rPr lang="en-GB" dirty="0" smtClean="0"/>
              <a:t>Sequential assignment</a:t>
            </a:r>
          </a:p>
          <a:p>
            <a:pPr lvl="1"/>
            <a:r>
              <a:rPr lang="en-GB" dirty="0" smtClean="0"/>
              <a:t>Port number and sequential portion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i="1" dirty="0" smtClean="0"/>
              <a:t>(isolates address exhaustion attacks)</a:t>
            </a:r>
          </a:p>
          <a:p>
            <a:pPr lvl="1"/>
            <a:r>
              <a:rPr lang="en-GB" dirty="0" smtClean="0"/>
              <a:t>Hash of manufacturer-assigned MAC address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i="1" dirty="0" smtClean="0"/>
              <a:t>(deterministic: recoverable after crash)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journey of a frame</a:t>
            </a:r>
            <a:endParaRPr lang="en-US" smtClean="0"/>
          </a:p>
        </p:txBody>
      </p:sp>
      <p:sp>
        <p:nvSpPr>
          <p:cNvPr id="4" name="Oval 3"/>
          <p:cNvSpPr/>
          <p:nvPr/>
        </p:nvSpPr>
        <p:spPr>
          <a:xfrm>
            <a:off x="2911475" y="2486025"/>
            <a:ext cx="1579563" cy="422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 smtClean="0"/>
              <a:t>02:11:11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11475" y="3517900"/>
            <a:ext cx="1579563" cy="4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 smtClean="0"/>
              <a:t>02:22:22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11475" y="4548188"/>
            <a:ext cx="1579563" cy="420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 smtClean="0"/>
              <a:t>02:33:33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95425" y="1479550"/>
            <a:ext cx="2995613" cy="396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/>
              <a:t>Host: “00:16:17:6D:B7:CF”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87488" y="5578475"/>
            <a:ext cx="3003550" cy="396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/>
              <a:t>Host: “00:0C:F1:DF:6A:84”</a:t>
            </a:r>
            <a:endParaRPr lang="en-US" dirty="0"/>
          </a:p>
        </p:txBody>
      </p:sp>
      <p:sp>
        <p:nvSpPr>
          <p:cNvPr id="10" name="Left Arrow Callout 9"/>
          <p:cNvSpPr/>
          <p:nvPr/>
        </p:nvSpPr>
        <p:spPr>
          <a:xfrm>
            <a:off x="4572000" y="1431925"/>
            <a:ext cx="3670300" cy="52863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7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From: 00:16:17:6D:B7:CF</a:t>
            </a:r>
          </a:p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To:   broadcast</a:t>
            </a:r>
          </a:p>
        </p:txBody>
      </p:sp>
      <p:cxnSp>
        <p:nvCxnSpPr>
          <p:cNvPr id="12" name="Straight Connector 11"/>
          <p:cNvCxnSpPr>
            <a:stCxn id="8" idx="2"/>
            <a:endCxn id="4" idx="0"/>
          </p:cNvCxnSpPr>
          <p:nvPr/>
        </p:nvCxnSpPr>
        <p:spPr>
          <a:xfrm rot="16200000" flipH="1">
            <a:off x="3043238" y="1827212"/>
            <a:ext cx="609600" cy="708025"/>
          </a:xfrm>
          <a:prstGeom prst="line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4"/>
            <a:endCxn id="5" idx="0"/>
          </p:cNvCxnSpPr>
          <p:nvPr/>
        </p:nvCxnSpPr>
        <p:spPr>
          <a:xfrm rot="5400000">
            <a:off x="3396457" y="3212306"/>
            <a:ext cx="609600" cy="1587"/>
          </a:xfrm>
          <a:prstGeom prst="line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6" idx="0"/>
          </p:cNvCxnSpPr>
          <p:nvPr/>
        </p:nvCxnSpPr>
        <p:spPr>
          <a:xfrm rot="5400000">
            <a:off x="3396457" y="4242594"/>
            <a:ext cx="609600" cy="1587"/>
          </a:xfrm>
          <a:prstGeom prst="line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9" idx="0"/>
          </p:cNvCxnSpPr>
          <p:nvPr/>
        </p:nvCxnSpPr>
        <p:spPr>
          <a:xfrm rot="5400000">
            <a:off x="3040857" y="4917281"/>
            <a:ext cx="609600" cy="712787"/>
          </a:xfrm>
          <a:prstGeom prst="line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>
            <a:off x="144463" y="2009775"/>
            <a:ext cx="2478087" cy="854075"/>
          </a:xfrm>
          <a:prstGeom prst="cloudCallout">
            <a:avLst>
              <a:gd name="adj1" fmla="val 58525"/>
              <a:gd name="adj2" fmla="val 24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/>
              <a:t>New frame,</a:t>
            </a:r>
          </a:p>
          <a:p>
            <a:pPr algn="ctr" eaLnBrk="0" hangingPunct="0">
              <a:defRPr/>
            </a:pPr>
            <a:r>
              <a:rPr lang="en-GB" dirty="0"/>
              <a:t>so rewrite</a:t>
            </a:r>
            <a:endParaRPr lang="en-US" dirty="0"/>
          </a:p>
        </p:txBody>
      </p:sp>
      <p:sp>
        <p:nvSpPr>
          <p:cNvPr id="25" name="Left Arrow Callout 24"/>
          <p:cNvSpPr/>
          <p:nvPr/>
        </p:nvSpPr>
        <p:spPr>
          <a:xfrm>
            <a:off x="4567238" y="2401888"/>
            <a:ext cx="3670300" cy="5302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7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From: </a:t>
            </a:r>
            <a:r>
              <a:rPr lang="en-GB" sz="1400" dirty="0" smtClean="0">
                <a:solidFill>
                  <a:srgbClr val="FF0000"/>
                </a:solidFill>
                <a:latin typeface="Bitstream Vera Sans Mono" pitchFamily="49" charset="0"/>
              </a:rPr>
              <a:t>02:11:11:00:00:01</a:t>
            </a:r>
            <a:endParaRPr lang="en-GB" sz="1400" dirty="0">
              <a:solidFill>
                <a:srgbClr val="FF0000"/>
              </a:solidFill>
              <a:latin typeface="Bitstream Vera Sans Mono" pitchFamily="49" charset="0"/>
            </a:endParaRPr>
          </a:p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To:   broadcast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L 3.33333E-6 0.14214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439 " pathEditMode="relative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4" grpId="0" animBg="1"/>
      <p:bldP spid="24" grpId="1" animBg="1"/>
      <p:bldP spid="25" grpId="0" animBg="1"/>
      <p:bldP spid="25" grpId="1" animBg="1"/>
      <p:bldP spid="2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eft Arrow Callout 24"/>
          <p:cNvSpPr/>
          <p:nvPr/>
        </p:nvSpPr>
        <p:spPr>
          <a:xfrm>
            <a:off x="4575175" y="4503738"/>
            <a:ext cx="3670300" cy="52863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7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From: </a:t>
            </a:r>
            <a:r>
              <a:rPr lang="en-GB" sz="1400" dirty="0" smtClean="0">
                <a:solidFill>
                  <a:srgbClr val="FF0000"/>
                </a:solidFill>
                <a:latin typeface="Bitstream Vera Sans Mono" pitchFamily="49" charset="0"/>
              </a:rPr>
              <a:t>02:33:33:00:00:01</a:t>
            </a:r>
            <a:endParaRPr lang="en-GB" sz="1400" dirty="0">
              <a:solidFill>
                <a:srgbClr val="FF0000"/>
              </a:solidFill>
              <a:latin typeface="Bitstream Vera Sans Mono" pitchFamily="49" charset="0"/>
            </a:endParaRPr>
          </a:p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To:   </a:t>
            </a:r>
            <a:r>
              <a:rPr lang="en-GB" sz="1400" dirty="0" smtClean="0">
                <a:latin typeface="Bitstream Vera Sans Mono" pitchFamily="49" charset="0"/>
              </a:rPr>
              <a:t>02:11:11:00:00:01</a:t>
            </a:r>
            <a:endParaRPr lang="en-GB" sz="1400" dirty="0">
              <a:latin typeface="Bitstream Vera Sans Mono" pitchFamily="49" charset="0"/>
            </a:endParaRPr>
          </a:p>
        </p:txBody>
      </p:sp>
      <p:sp>
        <p:nvSpPr>
          <p:cNvPr id="17" name="Left Arrow Callout 16"/>
          <p:cNvSpPr/>
          <p:nvPr/>
        </p:nvSpPr>
        <p:spPr>
          <a:xfrm>
            <a:off x="4576763" y="4503738"/>
            <a:ext cx="3668712" cy="5302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7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From: </a:t>
            </a:r>
            <a:r>
              <a:rPr lang="en-GB" sz="1400" dirty="0" smtClean="0">
                <a:solidFill>
                  <a:schemeClr val="tx1"/>
                </a:solidFill>
                <a:latin typeface="Bitstream Vera Sans Mono" pitchFamily="49" charset="0"/>
              </a:rPr>
              <a:t>02:33:33:00:00:01</a:t>
            </a:r>
            <a:endParaRPr lang="en-GB" sz="1400" dirty="0">
              <a:solidFill>
                <a:schemeClr val="tx1"/>
              </a:solidFill>
              <a:latin typeface="Bitstream Vera Sans Mono" pitchFamily="49" charset="0"/>
            </a:endParaRPr>
          </a:p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To:   </a:t>
            </a:r>
            <a:r>
              <a:rPr lang="en-GB" sz="1400" b="1" u="sng" dirty="0" smtClean="0">
                <a:solidFill>
                  <a:schemeClr val="accent1"/>
                </a:solidFill>
                <a:latin typeface="Bitstream Vera Sans Mono" pitchFamily="49" charset="0"/>
              </a:rPr>
              <a:t>02:11:11</a:t>
            </a:r>
            <a:r>
              <a:rPr lang="en-GB" sz="1400" dirty="0" smtClean="0">
                <a:latin typeface="Bitstream Vera Sans Mono" pitchFamily="49" charset="0"/>
              </a:rPr>
              <a:t>:00:00:01</a:t>
            </a:r>
            <a:endParaRPr lang="en-GB" sz="1400" dirty="0">
              <a:latin typeface="Bitstream Vera Sans Mono" pitchFamily="49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144463" y="4102100"/>
            <a:ext cx="2478087" cy="855663"/>
          </a:xfrm>
          <a:prstGeom prst="cloudCallout">
            <a:avLst>
              <a:gd name="adj1" fmla="val 58525"/>
              <a:gd name="adj2" fmla="val 24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/>
              <a:t>New frame,</a:t>
            </a:r>
          </a:p>
          <a:p>
            <a:pPr algn="ctr" eaLnBrk="0" hangingPunct="0">
              <a:defRPr/>
            </a:pPr>
            <a:r>
              <a:rPr lang="en-GB" dirty="0"/>
              <a:t>so rewrite</a:t>
            </a:r>
            <a:endParaRPr lang="en-US" dirty="0"/>
          </a:p>
        </p:txBody>
      </p:sp>
      <p:sp>
        <p:nvSpPr>
          <p:cNvPr id="21" name="Cloud Callout 20"/>
          <p:cNvSpPr/>
          <p:nvPr/>
        </p:nvSpPr>
        <p:spPr>
          <a:xfrm>
            <a:off x="152400" y="4098925"/>
            <a:ext cx="2478088" cy="854075"/>
          </a:xfrm>
          <a:prstGeom prst="cloudCallout">
            <a:avLst>
              <a:gd name="adj1" fmla="val 58525"/>
              <a:gd name="adj2" fmla="val 24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/>
              <a:t>Destination is on </a:t>
            </a:r>
            <a:r>
              <a:rPr lang="en-GB" dirty="0" smtClean="0"/>
              <a:t>02:11:11</a:t>
            </a:r>
            <a:endParaRPr lang="en-US" dirty="0"/>
          </a:p>
        </p:txBody>
      </p:sp>
      <p:sp>
        <p:nvSpPr>
          <p:cNvPr id="122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return journey of a frame</a:t>
            </a:r>
            <a:endParaRPr lang="en-US" smtClean="0"/>
          </a:p>
        </p:txBody>
      </p:sp>
      <p:sp>
        <p:nvSpPr>
          <p:cNvPr id="4" name="Oval 3"/>
          <p:cNvSpPr/>
          <p:nvPr/>
        </p:nvSpPr>
        <p:spPr>
          <a:xfrm>
            <a:off x="2911475" y="2486025"/>
            <a:ext cx="1579563" cy="422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 smtClean="0"/>
              <a:t>02:11:11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11475" y="3517900"/>
            <a:ext cx="1579563" cy="4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 smtClean="0"/>
              <a:t>02:22:22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11475" y="4548188"/>
            <a:ext cx="1579563" cy="420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 smtClean="0"/>
              <a:t>02:33:33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95425" y="1479550"/>
            <a:ext cx="2995613" cy="396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/>
              <a:t>Host: “00:16:17:6D:B7:CF”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87488" y="5578475"/>
            <a:ext cx="3003550" cy="396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/>
              <a:t>Host: “00:0C:F1:DF:6A:84”</a:t>
            </a:r>
            <a:endParaRPr lang="en-US" dirty="0"/>
          </a:p>
        </p:txBody>
      </p:sp>
      <p:sp>
        <p:nvSpPr>
          <p:cNvPr id="10" name="Left Arrow Callout 9"/>
          <p:cNvSpPr/>
          <p:nvPr/>
        </p:nvSpPr>
        <p:spPr>
          <a:xfrm>
            <a:off x="4575175" y="5522913"/>
            <a:ext cx="3670300" cy="52863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7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From: 00:0C:F1:DF:6A:84</a:t>
            </a:r>
          </a:p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To:   </a:t>
            </a:r>
            <a:r>
              <a:rPr lang="en-GB" sz="1400" dirty="0" smtClean="0">
                <a:latin typeface="Bitstream Vera Sans Mono" pitchFamily="49" charset="0"/>
              </a:rPr>
              <a:t>02:11:11:00:00:01</a:t>
            </a:r>
            <a:endParaRPr lang="en-GB" sz="1400" dirty="0">
              <a:latin typeface="Bitstream Vera Sans Mono" pitchFamily="49" charset="0"/>
            </a:endParaRPr>
          </a:p>
        </p:txBody>
      </p:sp>
      <p:cxnSp>
        <p:nvCxnSpPr>
          <p:cNvPr id="12" name="Straight Connector 11"/>
          <p:cNvCxnSpPr>
            <a:stCxn id="8" idx="2"/>
            <a:endCxn id="4" idx="0"/>
          </p:cNvCxnSpPr>
          <p:nvPr/>
        </p:nvCxnSpPr>
        <p:spPr>
          <a:xfrm rot="16200000" flipH="1">
            <a:off x="3043238" y="1827212"/>
            <a:ext cx="609600" cy="708025"/>
          </a:xfrm>
          <a:prstGeom prst="line">
            <a:avLst/>
          </a:prstGeom>
          <a:ln w="381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4"/>
            <a:endCxn id="5" idx="0"/>
          </p:cNvCxnSpPr>
          <p:nvPr/>
        </p:nvCxnSpPr>
        <p:spPr>
          <a:xfrm rot="5400000">
            <a:off x="3396457" y="3212306"/>
            <a:ext cx="609600" cy="1587"/>
          </a:xfrm>
          <a:prstGeom prst="line">
            <a:avLst/>
          </a:prstGeom>
          <a:ln w="381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  <a:endCxn id="6" idx="0"/>
          </p:cNvCxnSpPr>
          <p:nvPr/>
        </p:nvCxnSpPr>
        <p:spPr>
          <a:xfrm rot="5400000">
            <a:off x="3396457" y="4242594"/>
            <a:ext cx="609600" cy="1587"/>
          </a:xfrm>
          <a:prstGeom prst="line">
            <a:avLst/>
          </a:prstGeom>
          <a:ln w="381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9" idx="0"/>
          </p:cNvCxnSpPr>
          <p:nvPr/>
        </p:nvCxnSpPr>
        <p:spPr>
          <a:xfrm rot="5400000">
            <a:off x="3040857" y="4917281"/>
            <a:ext cx="609600" cy="712787"/>
          </a:xfrm>
          <a:prstGeom prst="line">
            <a:avLst/>
          </a:prstGeom>
          <a:ln w="381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Callout 14"/>
          <p:cNvSpPr/>
          <p:nvPr/>
        </p:nvSpPr>
        <p:spPr>
          <a:xfrm>
            <a:off x="152400" y="3063875"/>
            <a:ext cx="2478088" cy="854075"/>
          </a:xfrm>
          <a:prstGeom prst="cloudCallout">
            <a:avLst>
              <a:gd name="adj1" fmla="val 58525"/>
              <a:gd name="adj2" fmla="val 24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/>
              <a:t>Destination is on </a:t>
            </a:r>
            <a:r>
              <a:rPr lang="en-GB" dirty="0" smtClean="0"/>
              <a:t>02:11:11</a:t>
            </a:r>
            <a:endParaRPr lang="en-US" dirty="0"/>
          </a:p>
        </p:txBody>
      </p:sp>
      <p:sp>
        <p:nvSpPr>
          <p:cNvPr id="19" name="Cloud Callout 18"/>
          <p:cNvSpPr/>
          <p:nvPr/>
        </p:nvSpPr>
        <p:spPr>
          <a:xfrm>
            <a:off x="160338" y="2097088"/>
            <a:ext cx="2478087" cy="854075"/>
          </a:xfrm>
          <a:prstGeom prst="cloudCallout">
            <a:avLst>
              <a:gd name="adj1" fmla="val 58525"/>
              <a:gd name="adj2" fmla="val 24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/>
              <a:t>Destination is local</a:t>
            </a:r>
            <a:endParaRPr lang="en-US" dirty="0"/>
          </a:p>
        </p:txBody>
      </p:sp>
      <p:sp>
        <p:nvSpPr>
          <p:cNvPr id="20" name="Left Arrow Callout 19"/>
          <p:cNvSpPr/>
          <p:nvPr/>
        </p:nvSpPr>
        <p:spPr>
          <a:xfrm>
            <a:off x="4564063" y="2425700"/>
            <a:ext cx="3670300" cy="5302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7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From: </a:t>
            </a:r>
            <a:r>
              <a:rPr lang="en-GB" sz="1400" dirty="0" smtClean="0">
                <a:solidFill>
                  <a:schemeClr val="tx1"/>
                </a:solidFill>
                <a:latin typeface="Bitstream Vera Sans Mono" pitchFamily="49" charset="0"/>
              </a:rPr>
              <a:t>02:33:33:00:00:01</a:t>
            </a:r>
            <a:endParaRPr lang="en-GB" sz="1400" dirty="0">
              <a:solidFill>
                <a:schemeClr val="tx1"/>
              </a:solidFill>
              <a:latin typeface="Bitstream Vera Sans Mono" pitchFamily="49" charset="0"/>
            </a:endParaRPr>
          </a:p>
          <a:p>
            <a:pPr eaLnBrk="0" hangingPunct="0">
              <a:defRPr/>
            </a:pPr>
            <a:r>
              <a:rPr lang="en-GB" sz="1400" dirty="0">
                <a:latin typeface="Bitstream Vera Sans Mono" pitchFamily="49" charset="0"/>
              </a:rPr>
              <a:t>To:   </a:t>
            </a:r>
            <a:r>
              <a:rPr lang="en-GB" sz="1400" dirty="0">
                <a:solidFill>
                  <a:srgbClr val="FF0000"/>
                </a:solidFill>
                <a:latin typeface="Bitstream Vera Sans Mono" pitchFamily="49" charset="0"/>
              </a:rPr>
              <a:t>00:16:17:6D:B7:CF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900613" y="2305050"/>
            <a:ext cx="3889375" cy="2827338"/>
          </a:xfrm>
          <a:prstGeom prst="roundRect">
            <a:avLst>
              <a:gd name="adj" fmla="val 804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1000"/>
              </a:spcBef>
              <a:spcAft>
                <a:spcPts val="1000"/>
              </a:spcAft>
              <a:defRPr/>
            </a:pPr>
            <a:r>
              <a:rPr lang="en-GB" sz="2400" dirty="0"/>
              <a:t>Each switch in this setup</a:t>
            </a:r>
            <a:br>
              <a:rPr lang="en-GB" sz="2400" dirty="0"/>
            </a:br>
            <a:r>
              <a:rPr lang="en-GB" sz="2400" b="1" dirty="0"/>
              <a:t>only ever has three address table entries</a:t>
            </a:r>
          </a:p>
          <a:p>
            <a:pPr algn="ctr" eaLnBrk="0" hangingPunct="0">
              <a:spcBef>
                <a:spcPts val="1000"/>
              </a:spcBef>
              <a:spcAft>
                <a:spcPts val="1000"/>
              </a:spcAft>
              <a:defRPr/>
            </a:pPr>
            <a:r>
              <a:rPr lang="en-GB" dirty="0"/>
              <a:t>(regardless of the number of hosts)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231 L 0.00035 -0.14827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579 L -0.00034 -0.30234 " pathEditMode="relative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56 " pathEditMode="relative" ptsTypes="AA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7" grpId="0" animBg="1"/>
      <p:bldP spid="17" grpId="1" animBg="1"/>
      <p:bldP spid="17" grpId="2" animBg="1"/>
      <p:bldP spid="24" grpId="0" animBg="1"/>
      <p:bldP spid="24" grpId="1" animBg="1"/>
      <p:bldP spid="21" grpId="0" animBg="1"/>
      <p:bldP spid="21" grpId="1" animBg="1"/>
      <p:bldP spid="10" grpId="0" animBg="1"/>
      <p:bldP spid="10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490604" y="3929066"/>
            <a:ext cx="4110470" cy="2257422"/>
            <a:chOff x="2399" y="2239"/>
            <a:chExt cx="3019" cy="1658"/>
          </a:xfrm>
        </p:grpSpPr>
        <p:sp>
          <p:nvSpPr>
            <p:cNvPr id="1331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99" y="2239"/>
              <a:ext cx="3019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62" y="2622"/>
              <a:ext cx="46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7" y="3236"/>
              <a:ext cx="76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0" y="2284"/>
              <a:ext cx="90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30" y="2323"/>
              <a:ext cx="447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69" y="2280"/>
              <a:ext cx="83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6" y="3061"/>
              <a:ext cx="85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" y="2514"/>
              <a:ext cx="453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5" y="2324"/>
              <a:ext cx="49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69" y="3157"/>
              <a:ext cx="13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09" y="3017"/>
              <a:ext cx="13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1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79" y="2422"/>
              <a:ext cx="13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63" y="2243"/>
              <a:ext cx="13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1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97" y="2530"/>
              <a:ext cx="12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30" y="3045"/>
              <a:ext cx="185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77" y="3776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35" y="2572"/>
              <a:ext cx="86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5305" y="2839"/>
              <a:ext cx="115" cy="113"/>
            </a:xfrm>
            <a:prstGeom prst="ellipse">
              <a:avLst/>
            </a:pr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4379" y="2461"/>
              <a:ext cx="177" cy="17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V="1">
              <a:off x="4405" y="2485"/>
              <a:ext cx="122" cy="1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Security and isolation benefits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dirty="0" smtClean="0"/>
              <a:t>The number of switch IDs is predictable, unlike the number of MAC addresses</a:t>
            </a:r>
          </a:p>
          <a:p>
            <a:pPr lvl="1"/>
            <a:r>
              <a:rPr lang="en-GB" dirty="0" smtClean="0"/>
              <a:t>Address flooding attacks are ineffective</a:t>
            </a:r>
          </a:p>
          <a:p>
            <a:pPr lvl="1"/>
            <a:r>
              <a:rPr lang="en-GB" dirty="0" smtClean="0"/>
              <a:t>Resilience of dynamic networks (e.g. wireless) is increased</a:t>
            </a:r>
          </a:p>
          <a:p>
            <a:pPr eaLnBrk="1" hangingPunct="1"/>
            <a:endParaRPr lang="en-GB" b="1" dirty="0" smtClean="0"/>
          </a:p>
          <a:p>
            <a:pPr eaLnBrk="1" hangingPunct="1"/>
            <a:r>
              <a:rPr lang="en-GB" sz="2400" b="1" dirty="0" smtClean="0"/>
              <a:t>Host-specified MAC address</a:t>
            </a:r>
            <a:br>
              <a:rPr lang="en-GB" sz="2400" b="1" dirty="0" smtClean="0"/>
            </a:br>
            <a:r>
              <a:rPr lang="en-GB" sz="2400" b="1" dirty="0" smtClean="0"/>
              <a:t>is not used for switching</a:t>
            </a:r>
          </a:p>
          <a:p>
            <a:pPr lvl="1" eaLnBrk="1" hangingPunct="1"/>
            <a:r>
              <a:rPr lang="en-GB" dirty="0" smtClean="0"/>
              <a:t>Spoofing is ineffective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Ethernet in the data centre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1970s protocol; still ubiquitous</a:t>
            </a:r>
          </a:p>
          <a:p>
            <a:pPr lvl="1"/>
            <a:r>
              <a:rPr lang="en-GB" dirty="0" smtClean="0"/>
              <a:t>Usually used with IP, but not always</a:t>
            </a:r>
            <a:br>
              <a:rPr lang="en-GB" dirty="0" smtClean="0"/>
            </a:br>
            <a:r>
              <a:rPr lang="en-GB" dirty="0" smtClean="0"/>
              <a:t>(ATA-over-Ethernet)</a:t>
            </a:r>
            <a:endParaRPr lang="en-GB" sz="2400" dirty="0" smtClean="0"/>
          </a:p>
          <a:p>
            <a:endParaRPr lang="en-GB" sz="1800" b="1" dirty="0" smtClean="0"/>
          </a:p>
          <a:p>
            <a:r>
              <a:rPr lang="en-GB" sz="2400" b="1" dirty="0" smtClean="0"/>
              <a:t>Density of Ethernet addresses is increasing</a:t>
            </a:r>
          </a:p>
          <a:p>
            <a:pPr lvl="1"/>
            <a:r>
              <a:rPr lang="en-GB" dirty="0" smtClean="0"/>
              <a:t>Larger data centres, more devices, more NICs</a:t>
            </a:r>
          </a:p>
          <a:p>
            <a:pPr lvl="1"/>
            <a:r>
              <a:rPr lang="en-GB" dirty="0" smtClean="0"/>
              <a:t>Virtualisation: each VM has a unique Ethernet address</a:t>
            </a:r>
          </a:p>
          <a:p>
            <a:pPr lvl="2"/>
            <a:r>
              <a:rPr lang="en-GB" sz="1800" dirty="0" smtClean="0"/>
              <a:t>(or more than one!)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0141" b="3879"/>
          <a:stretch>
            <a:fillRect/>
          </a:stretch>
        </p:blipFill>
        <p:spPr bwMode="auto">
          <a:xfrm>
            <a:off x="5846884" y="1285860"/>
            <a:ext cx="32971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9124" y="6215082"/>
            <a:ext cx="471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00" dirty="0" smtClean="0">
                <a:solidFill>
                  <a:schemeClr val="bg1"/>
                </a:solidFill>
              </a:rPr>
              <a:t>Photo: “Ethernet Cable” by </a:t>
            </a:r>
            <a:r>
              <a:rPr lang="en-GB" sz="700" dirty="0" err="1" smtClean="0">
                <a:solidFill>
                  <a:schemeClr val="bg1"/>
                </a:solidFill>
              </a:rPr>
              <a:t>pfly</a:t>
            </a:r>
            <a:r>
              <a:rPr lang="en-GB" sz="700" dirty="0" smtClean="0">
                <a:solidFill>
                  <a:schemeClr val="bg1"/>
                </a:solidFill>
              </a:rPr>
              <a:t>. Used under Creative Commons license. http://www.flickr.com/photos/pfly/130659908/</a:t>
            </a:r>
            <a:endParaRPr lang="en-GB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Shortest path routing</a:t>
            </a:r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5143504" y="2500306"/>
            <a:ext cx="3461202" cy="2419358"/>
            <a:chOff x="1603375" y="2152650"/>
            <a:chExt cx="5205413" cy="3638550"/>
          </a:xfrm>
        </p:grpSpPr>
        <p:sp>
          <p:nvSpPr>
            <p:cNvPr id="4" name="Flowchart: Connector 3"/>
            <p:cNvSpPr/>
            <p:nvPr/>
          </p:nvSpPr>
          <p:spPr>
            <a:xfrm>
              <a:off x="4151313" y="5608638"/>
              <a:ext cx="182562" cy="18256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5186363" y="3659188"/>
              <a:ext cx="182562" cy="18256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6626225" y="2152650"/>
              <a:ext cx="182563" cy="18256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629025" y="2208213"/>
              <a:ext cx="182563" cy="18256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349500" y="4248150"/>
              <a:ext cx="182563" cy="18256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603375" y="2462213"/>
              <a:ext cx="182563" cy="18256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>
              <a:stCxn id="9" idx="6"/>
              <a:endCxn id="7" idx="2"/>
            </p:cNvCxnSpPr>
            <p:nvPr/>
          </p:nvCxnSpPr>
          <p:spPr>
            <a:xfrm flipV="1">
              <a:off x="1785938" y="2300288"/>
              <a:ext cx="1843087" cy="2524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6"/>
              <a:endCxn id="6" idx="2"/>
            </p:cNvCxnSpPr>
            <p:nvPr/>
          </p:nvCxnSpPr>
          <p:spPr>
            <a:xfrm flipV="1">
              <a:off x="3811588" y="2243138"/>
              <a:ext cx="2814637" cy="571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7"/>
              <a:endCxn id="6" idx="3"/>
            </p:cNvCxnSpPr>
            <p:nvPr/>
          </p:nvCxnSpPr>
          <p:spPr>
            <a:xfrm rot="5400000" flipH="1" flipV="1">
              <a:off x="5308601" y="2341562"/>
              <a:ext cx="1377950" cy="13112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5"/>
              <a:endCxn id="5" idx="1"/>
            </p:cNvCxnSpPr>
            <p:nvPr/>
          </p:nvCxnSpPr>
          <p:spPr>
            <a:xfrm rot="16200000" flipH="1">
              <a:off x="3838576" y="2312987"/>
              <a:ext cx="1320800" cy="14255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1"/>
              <a:endCxn id="9" idx="4"/>
            </p:cNvCxnSpPr>
            <p:nvPr/>
          </p:nvCxnSpPr>
          <p:spPr>
            <a:xfrm rot="16200000" flipV="1">
              <a:off x="1220787" y="3119438"/>
              <a:ext cx="1630363" cy="6810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3"/>
              <a:endCxn id="8" idx="7"/>
            </p:cNvCxnSpPr>
            <p:nvPr/>
          </p:nvCxnSpPr>
          <p:spPr>
            <a:xfrm rot="5400000">
              <a:off x="2125662" y="2744788"/>
              <a:ext cx="1909763" cy="11509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6"/>
              <a:endCxn id="5" idx="2"/>
            </p:cNvCxnSpPr>
            <p:nvPr/>
          </p:nvCxnSpPr>
          <p:spPr>
            <a:xfrm flipV="1">
              <a:off x="2532063" y="3751263"/>
              <a:ext cx="2654300" cy="5889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5"/>
              <a:endCxn id="4" idx="1"/>
            </p:cNvCxnSpPr>
            <p:nvPr/>
          </p:nvCxnSpPr>
          <p:spPr>
            <a:xfrm rot="16200000" flipH="1">
              <a:off x="2726532" y="4183856"/>
              <a:ext cx="1230312" cy="16732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" idx="7"/>
              <a:endCxn id="5" idx="3"/>
            </p:cNvCxnSpPr>
            <p:nvPr/>
          </p:nvCxnSpPr>
          <p:spPr>
            <a:xfrm rot="5400000" flipH="1" flipV="1">
              <a:off x="3848895" y="4272756"/>
              <a:ext cx="1820862" cy="904875"/>
            </a:xfrm>
            <a:prstGeom prst="line">
              <a:avLst/>
            </a:prstGeom>
            <a:ln w="635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4175" y="1708150"/>
            <a:ext cx="4759329" cy="4067175"/>
          </a:xfrm>
        </p:spPr>
        <p:txBody>
          <a:bodyPr/>
          <a:lstStyle/>
          <a:p>
            <a:r>
              <a:rPr lang="en-GB" sz="2400" b="1" dirty="0" smtClean="0"/>
              <a:t>MOOSE switch ≈ layer 3 router</a:t>
            </a:r>
          </a:p>
          <a:p>
            <a:pPr lvl="1"/>
            <a:r>
              <a:rPr lang="en-GB" dirty="0" smtClean="0"/>
              <a:t>One “subnet” per switch</a:t>
            </a:r>
          </a:p>
          <a:p>
            <a:pPr lvl="2"/>
            <a:r>
              <a:rPr lang="en-GB" sz="1800" dirty="0" smtClean="0">
                <a:latin typeface="Bitstream Vera Sans Mono" pitchFamily="49" charset="0"/>
              </a:rPr>
              <a:t>02:11:11:00:00:00/24</a:t>
            </a:r>
          </a:p>
          <a:p>
            <a:pPr lvl="2"/>
            <a:r>
              <a:rPr lang="en-GB" sz="1800" dirty="0" smtClean="0"/>
              <a:t>Don’t advertise individual MAC addresses!</a:t>
            </a:r>
            <a:endParaRPr lang="en-GB" sz="1800" dirty="0" smtClean="0">
              <a:latin typeface="Bitstream Vera Sans Mono" pitchFamily="49" charset="0"/>
            </a:endParaRPr>
          </a:p>
          <a:p>
            <a:pPr lvl="1"/>
            <a:r>
              <a:rPr lang="en-GB" dirty="0" smtClean="0"/>
              <a:t>Run a routing protocol between switches, e.g. OSPF variant</a:t>
            </a:r>
          </a:p>
          <a:p>
            <a:pPr lvl="2"/>
            <a:r>
              <a:rPr lang="en-GB" sz="1800" dirty="0" smtClean="0"/>
              <a:t>OSPF-OMP may be particularly desirable: optimised multipath routing for increased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Beyond </a:t>
            </a:r>
            <a:r>
              <a:rPr lang="en-GB" dirty="0" err="1" smtClean="0"/>
              <a:t>unicast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dirty="0" smtClean="0"/>
              <a:t>Broadcast: unfortunate legacy</a:t>
            </a:r>
          </a:p>
          <a:p>
            <a:pPr lvl="1"/>
            <a:r>
              <a:rPr lang="en-GB" dirty="0" smtClean="0"/>
              <a:t>DHCP, ARP, NBNS, NTP, plethora of discovery protocols...</a:t>
            </a:r>
          </a:p>
          <a:p>
            <a:pPr lvl="1"/>
            <a:r>
              <a:rPr lang="en-GB" dirty="0" smtClean="0"/>
              <a:t>Deduce spanning tree using reverse path forwarding (PIM): no explicit spanning tree protocol</a:t>
            </a:r>
          </a:p>
          <a:p>
            <a:pPr lvl="1"/>
            <a:r>
              <a:rPr lang="en-GB" dirty="0" smtClean="0"/>
              <a:t>Can optimise away most common sources, however</a:t>
            </a:r>
          </a:p>
          <a:p>
            <a:endParaRPr lang="en-GB" sz="400" b="1" dirty="0" smtClean="0"/>
          </a:p>
          <a:p>
            <a:r>
              <a:rPr lang="en-GB" sz="2400" b="1" dirty="0" smtClean="0"/>
              <a:t>Multicast and </a:t>
            </a:r>
            <a:r>
              <a:rPr lang="en-GB" sz="2400" b="1" dirty="0" err="1" smtClean="0"/>
              <a:t>anycast</a:t>
            </a:r>
            <a:r>
              <a:rPr lang="en-GB" sz="2400" b="1" dirty="0" smtClean="0"/>
              <a:t> for free</a:t>
            </a:r>
          </a:p>
          <a:p>
            <a:pPr lvl="1"/>
            <a:r>
              <a:rPr lang="en-GB" sz="1800" dirty="0" smtClean="0"/>
              <a:t>SEATTLE suggested generalised VLANs (“groups”) to emulate multicast</a:t>
            </a:r>
          </a:p>
          <a:p>
            <a:pPr lvl="1"/>
            <a:r>
              <a:rPr lang="en-GB" sz="1800" dirty="0" smtClean="0"/>
              <a:t>Multicast-aware routing protocol can provide a true L2 multicast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ELK: Enhanced Lookup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dirty="0" smtClean="0"/>
              <a:t>General-purpose directory service</a:t>
            </a:r>
          </a:p>
          <a:p>
            <a:pPr lvl="1"/>
            <a:r>
              <a:rPr lang="en-GB" dirty="0" smtClean="0"/>
              <a:t>Master database: held on one or more</a:t>
            </a:r>
            <a:br>
              <a:rPr lang="en-GB" dirty="0" smtClean="0"/>
            </a:br>
            <a:r>
              <a:rPr lang="en-GB" dirty="0" smtClean="0"/>
              <a:t>servers in core of network</a:t>
            </a:r>
          </a:p>
          <a:p>
            <a:pPr lvl="1"/>
            <a:r>
              <a:rPr lang="en-GB" dirty="0" smtClean="0"/>
              <a:t>Slaves can be held near edge of network</a:t>
            </a:r>
            <a:br>
              <a:rPr lang="en-GB" dirty="0" smtClean="0"/>
            </a:br>
            <a:r>
              <a:rPr lang="en-GB" dirty="0" smtClean="0"/>
              <a:t>to reduce load on masters</a:t>
            </a:r>
          </a:p>
          <a:p>
            <a:pPr lvl="2"/>
            <a:r>
              <a:rPr lang="en-GB" sz="1800" dirty="0" smtClean="0"/>
              <a:t>Read: </a:t>
            </a:r>
            <a:r>
              <a:rPr lang="en-GB" sz="1800" dirty="0" err="1" smtClean="0"/>
              <a:t>anycast</a:t>
            </a:r>
            <a:r>
              <a:rPr lang="en-GB" sz="1800" dirty="0" smtClean="0"/>
              <a:t> to nearest slave</a:t>
            </a:r>
          </a:p>
          <a:p>
            <a:pPr lvl="2"/>
            <a:r>
              <a:rPr lang="en-GB" sz="1800" dirty="0" smtClean="0"/>
              <a:t>Write: multicast to all masters</a:t>
            </a:r>
          </a:p>
          <a:p>
            <a:pPr lvl="2"/>
            <a:r>
              <a:rPr lang="en-GB" sz="1800" dirty="0" smtClean="0"/>
              <a:t>Entire herd of ELK kept in sync by masters</a:t>
            </a:r>
            <a:br>
              <a:rPr lang="en-GB" sz="1800" dirty="0" smtClean="0"/>
            </a:br>
            <a:r>
              <a:rPr lang="en-GB" sz="1800" dirty="0" smtClean="0"/>
              <a:t>via multicast + </a:t>
            </a:r>
            <a:r>
              <a:rPr lang="en-GB" sz="1800" dirty="0" err="1" smtClean="0"/>
              <a:t>unicast</a:t>
            </a:r>
            <a:endParaRPr lang="en-GB" dirty="0" smtClean="0"/>
          </a:p>
          <a:p>
            <a:endParaRPr lang="en-GB" sz="2400" b="1" dirty="0" smtClean="0"/>
          </a:p>
          <a:p>
            <a:endParaRPr lang="en-GB" sz="18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2459" b="1656"/>
          <a:stretch>
            <a:fillRect/>
          </a:stretch>
        </p:blipFill>
        <p:spPr bwMode="auto">
          <a:xfrm flipH="1">
            <a:off x="6572264" y="2434973"/>
            <a:ext cx="2571736" cy="378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9124" y="6215082"/>
            <a:ext cx="471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00" dirty="0" smtClean="0">
                <a:solidFill>
                  <a:schemeClr val="bg1"/>
                </a:solidFill>
              </a:rPr>
              <a:t>Photo: “Majestic Elk” by </a:t>
            </a:r>
            <a:r>
              <a:rPr lang="en-GB" sz="700" dirty="0" err="1" smtClean="0">
                <a:solidFill>
                  <a:schemeClr val="bg1"/>
                </a:solidFill>
              </a:rPr>
              <a:t>CaptPiper</a:t>
            </a:r>
            <a:r>
              <a:rPr lang="en-GB" sz="700" dirty="0" smtClean="0">
                <a:solidFill>
                  <a:schemeClr val="bg1"/>
                </a:solidFill>
              </a:rPr>
              <a:t>. Used under Creative Commons license. http://www.flickr.com/photos/piper/798173545/</a:t>
            </a:r>
            <a:endParaRPr lang="en-GB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ELK: Enhanced Lookup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Primary aim: handle ARP &amp; DHCP without broadcast</a:t>
            </a:r>
          </a:p>
          <a:p>
            <a:pPr lvl="1"/>
            <a:r>
              <a:rPr lang="en-GB" dirty="0" smtClean="0"/>
              <a:t>ELK stores (MAC address, IP address) </a:t>
            </a:r>
            <a:r>
              <a:rPr lang="en-GB" dirty="0" err="1" smtClean="0"/>
              <a:t>tuples</a:t>
            </a:r>
            <a:endParaRPr lang="en-GB" dirty="0" smtClean="0"/>
          </a:p>
          <a:p>
            <a:pPr lvl="2"/>
            <a:r>
              <a:rPr lang="en-GB" sz="1800" dirty="0" smtClean="0"/>
              <a:t>Learned from sources of ARP queries</a:t>
            </a:r>
          </a:p>
          <a:p>
            <a:pPr lvl="2"/>
            <a:r>
              <a:rPr lang="en-GB" sz="1800" dirty="0" smtClean="0"/>
              <a:t>Acts as DHCP server, populating directory as it grants leases</a:t>
            </a:r>
          </a:p>
          <a:p>
            <a:pPr lvl="1"/>
            <a:r>
              <a:rPr lang="en-GB" dirty="0" smtClean="0"/>
              <a:t>Edge switch intercepts broadcast ARP / DHCP query and converts into </a:t>
            </a:r>
            <a:r>
              <a:rPr lang="en-GB" dirty="0" err="1" smtClean="0"/>
              <a:t>anycast</a:t>
            </a:r>
            <a:r>
              <a:rPr lang="en-GB" dirty="0" smtClean="0"/>
              <a:t> ELK query</a:t>
            </a:r>
          </a:p>
          <a:p>
            <a:pPr lvl="1"/>
            <a:r>
              <a:rPr lang="en-GB" dirty="0" smtClean="0"/>
              <a:t>ELK is not guaranteed to know the answer, but it usually will</a:t>
            </a:r>
          </a:p>
          <a:p>
            <a:pPr lvl="2"/>
            <a:r>
              <a:rPr lang="en-GB" sz="1800" dirty="0" smtClean="0"/>
              <a:t>(ARP request for long-idle host that isn’t using DHCP)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01" y="1710000"/>
            <a:ext cx="4043924" cy="406717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If a host moves, it is allocated a new MOOSE address by its new switch</a:t>
            </a:r>
          </a:p>
          <a:p>
            <a:r>
              <a:rPr lang="en-GB" dirty="0" smtClean="0"/>
              <a:t>Other hosts may have the old address in ARP caches</a:t>
            </a:r>
          </a:p>
          <a:p>
            <a:pPr marL="611188" lvl="1" indent="-342900">
              <a:buFont typeface="+mj-lt"/>
              <a:buAutoNum type="arabicParenR"/>
            </a:pPr>
            <a:r>
              <a:rPr lang="en-GB" sz="1800" b="1" dirty="0" smtClean="0"/>
              <a:t>Forward frames</a:t>
            </a:r>
            <a:r>
              <a:rPr lang="en-GB" sz="1800" dirty="0" smtClean="0"/>
              <a:t>, IP Mobility style</a:t>
            </a:r>
            <a:br>
              <a:rPr lang="en-GB" sz="1800" dirty="0" smtClean="0"/>
            </a:br>
            <a:r>
              <a:rPr lang="en-GB" sz="1600" dirty="0" smtClean="0"/>
              <a:t>(new switch discovers host’s old location by querying other switches for its real MAC address)</a:t>
            </a:r>
            <a:endParaRPr lang="en-GB" sz="1800" dirty="0" smtClean="0"/>
          </a:p>
          <a:p>
            <a:pPr marL="611188" lvl="1" indent="-342900">
              <a:buFont typeface="+mj-lt"/>
              <a:buAutoNum type="arabicParenR"/>
            </a:pPr>
            <a:r>
              <a:rPr lang="en-GB" sz="1800" b="1" dirty="0" smtClean="0"/>
              <a:t>Gratuitous ARP</a:t>
            </a:r>
            <a:r>
              <a:rPr lang="en-GB" sz="1800" dirty="0" smtClean="0"/>
              <a:t>,</a:t>
            </a:r>
            <a:br>
              <a:rPr lang="en-GB" sz="1800" dirty="0" smtClean="0"/>
            </a:br>
            <a:r>
              <a:rPr lang="en-GB" sz="1800" dirty="0" err="1" smtClean="0"/>
              <a:t>Xen</a:t>
            </a:r>
            <a:r>
              <a:rPr lang="en-GB" sz="1800" dirty="0" smtClean="0"/>
              <a:t> VM migration style</a:t>
            </a:r>
          </a:p>
        </p:txBody>
      </p:sp>
      <p:pic>
        <p:nvPicPr>
          <p:cNvPr id="2716" name="Picture 668" descr="C:\Users\Malcolm\Documents\svn\papers\moose\MOOSE-roaming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4286280" cy="4278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720000"/>
          <a:lstStyle/>
          <a:p>
            <a:r>
              <a:rPr lang="en-GB" sz="2400" b="1" dirty="0" smtClean="0"/>
              <a:t>Encapsulation</a:t>
            </a:r>
            <a:br>
              <a:rPr lang="en-GB" sz="2400" b="1" dirty="0" smtClean="0"/>
            </a:br>
            <a:r>
              <a:rPr lang="en-GB" sz="1800" dirty="0" smtClean="0"/>
              <a:t>(MPLS-VPLS, IEEE TRILL, ...)</a:t>
            </a:r>
            <a:endParaRPr lang="en-GB" sz="2400" dirty="0" smtClean="0"/>
          </a:p>
          <a:p>
            <a:pPr lvl="1"/>
            <a:r>
              <a:rPr lang="en-GB" dirty="0" smtClean="0"/>
              <a:t>Destination address lookup:</a:t>
            </a:r>
            <a:br>
              <a:rPr lang="en-GB" dirty="0" smtClean="0"/>
            </a:br>
            <a:r>
              <a:rPr lang="en-GB" dirty="0" smtClean="0"/>
              <a:t>Big lookup tables</a:t>
            </a:r>
          </a:p>
          <a:p>
            <a:endParaRPr lang="en-GB" sz="600" b="1" dirty="0" smtClean="0"/>
          </a:p>
          <a:p>
            <a:pPr>
              <a:spcBef>
                <a:spcPts val="3000"/>
              </a:spcBef>
            </a:pPr>
            <a:r>
              <a:rPr lang="en-GB" sz="2400" b="1" dirty="0" smtClean="0"/>
              <a:t>Complete redesign</a:t>
            </a:r>
            <a:br>
              <a:rPr lang="en-GB" sz="2400" b="1" dirty="0" smtClean="0"/>
            </a:br>
            <a:r>
              <a:rPr lang="en-GB" sz="1800" dirty="0" smtClean="0"/>
              <a:t>(Myers </a:t>
            </a:r>
            <a:r>
              <a:rPr lang="en-GB" sz="1800" i="1" dirty="0" smtClean="0"/>
              <a:t>et al</a:t>
            </a:r>
            <a:r>
              <a:rPr lang="en-GB" sz="1800" dirty="0" smtClean="0"/>
              <a:t>.)</a:t>
            </a:r>
            <a:endParaRPr lang="en-GB" dirty="0" smtClean="0"/>
          </a:p>
          <a:p>
            <a:pPr lvl="1"/>
            <a:r>
              <a:rPr lang="en-GB" dirty="0" smtClean="0"/>
              <a:t>To be accepted, must be Ethernet-compatible</a:t>
            </a:r>
          </a:p>
          <a:p>
            <a:r>
              <a:rPr lang="en-GB" sz="2400" b="1" dirty="0" smtClean="0"/>
              <a:t>Domain-narrowing</a:t>
            </a:r>
            <a:br>
              <a:rPr lang="en-GB" sz="2400" b="1" dirty="0" smtClean="0"/>
            </a:br>
            <a:r>
              <a:rPr lang="en-GB" sz="1800" dirty="0" smtClean="0"/>
              <a:t>(</a:t>
            </a:r>
            <a:r>
              <a:rPr lang="en-GB" sz="1800" dirty="0" err="1" smtClean="0"/>
              <a:t>PortLand</a:t>
            </a:r>
            <a:r>
              <a:rPr lang="en-GB" sz="1800" dirty="0" smtClean="0"/>
              <a:t> – Mysore </a:t>
            </a:r>
            <a:r>
              <a:rPr lang="en-GB" sz="1800" i="1" dirty="0" smtClean="0"/>
              <a:t>et al.</a:t>
            </a:r>
            <a:r>
              <a:rPr lang="en-GB" sz="1800" dirty="0" smtClean="0"/>
              <a:t>, UCSD)</a:t>
            </a:r>
            <a:endParaRPr lang="en-GB" sz="2400" dirty="0" smtClean="0"/>
          </a:p>
          <a:p>
            <a:pPr lvl="1"/>
            <a:r>
              <a:rPr lang="en-GB" dirty="0" smtClean="0"/>
              <a:t>Is everything </a:t>
            </a:r>
            <a:r>
              <a:rPr lang="en-GB" i="1" dirty="0" smtClean="0"/>
              <a:t>really</a:t>
            </a:r>
            <a:r>
              <a:rPr lang="en-GB" dirty="0" smtClean="0"/>
              <a:t> a strict tree topology?</a:t>
            </a:r>
          </a:p>
          <a:p>
            <a:endParaRPr lang="en-GB" sz="600" b="1" dirty="0" smtClean="0"/>
          </a:p>
          <a:p>
            <a:pPr>
              <a:spcBef>
                <a:spcPts val="3000"/>
              </a:spcBef>
            </a:pPr>
            <a:r>
              <a:rPr lang="en-GB" sz="2400" b="1" dirty="0" smtClean="0"/>
              <a:t>DHT for host location</a:t>
            </a:r>
            <a:br>
              <a:rPr lang="en-GB" sz="2400" b="1" dirty="0" smtClean="0"/>
            </a:br>
            <a:r>
              <a:rPr lang="en-GB" sz="1800" dirty="0" smtClean="0"/>
              <a:t>(SEATTLE – Kim </a:t>
            </a:r>
            <a:r>
              <a:rPr lang="en-GB" sz="1800" i="1" dirty="0" smtClean="0"/>
              <a:t>et al.</a:t>
            </a:r>
            <a:r>
              <a:rPr lang="en-GB" sz="1800" dirty="0" smtClean="0"/>
              <a:t>, Princeton)</a:t>
            </a:r>
            <a:endParaRPr lang="en-GB" dirty="0" smtClean="0"/>
          </a:p>
          <a:p>
            <a:pPr lvl="1"/>
            <a:r>
              <a:rPr lang="en-GB" dirty="0" smtClean="0"/>
              <a:t>Unpredictable performance; topology changes are costly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20569" b="21121"/>
          <a:stretch>
            <a:fillRect/>
          </a:stretch>
        </p:blipFill>
        <p:spPr bwMode="auto">
          <a:xfrm>
            <a:off x="0" y="5715015"/>
            <a:ext cx="4291128" cy="5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26360" b="46554"/>
          <a:stretch>
            <a:fillRect/>
          </a:stretch>
        </p:blipFill>
        <p:spPr bwMode="auto">
          <a:xfrm>
            <a:off x="4272722" y="5715016"/>
            <a:ext cx="4904192" cy="5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8992" y="6581001"/>
            <a:ext cx="57150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600" dirty="0" smtClean="0">
                <a:solidFill>
                  <a:schemeClr val="bg1"/>
                </a:solidFill>
              </a:rPr>
              <a:t>Left photo: “</a:t>
            </a:r>
            <a:r>
              <a:rPr lang="en-GB" sz="600" dirty="0" err="1" smtClean="0">
                <a:solidFill>
                  <a:schemeClr val="bg1"/>
                </a:solidFill>
              </a:rPr>
              <a:t>Pdx</a:t>
            </a:r>
            <a:r>
              <a:rPr lang="en-GB" sz="600" dirty="0" smtClean="0">
                <a:solidFill>
                  <a:schemeClr val="bg1"/>
                </a:solidFill>
              </a:rPr>
              <a:t> Bridge to Bridge Panorama” by Bob I Am. Used under Creative Commons license. http://www.flickr.com/photos/bobthebritt/219722612/</a:t>
            </a:r>
          </a:p>
          <a:p>
            <a:pPr algn="r"/>
            <a:r>
              <a:rPr lang="en-GB" sz="600" dirty="0" smtClean="0">
                <a:solidFill>
                  <a:schemeClr val="bg1"/>
                </a:solidFill>
              </a:rPr>
              <a:t>Right photo: “Seattle Pan HDR” by </a:t>
            </a:r>
            <a:r>
              <a:rPr lang="en-GB" sz="600" dirty="0" err="1" smtClean="0">
                <a:solidFill>
                  <a:schemeClr val="bg1"/>
                </a:solidFill>
              </a:rPr>
              <a:t>papalars</a:t>
            </a:r>
            <a:r>
              <a:rPr lang="en-GB" sz="600" dirty="0" smtClean="0">
                <a:solidFill>
                  <a:schemeClr val="bg1"/>
                </a:solidFill>
              </a:rPr>
              <a:t>. Used under Creative Commons license. http://www.flickr.com/photos/papalars/2575135046/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Prototype implementation</a:t>
            </a:r>
            <a:endParaRPr lang="en-US" dirty="0" smtClean="0"/>
          </a:p>
        </p:txBody>
      </p:sp>
      <p:pic>
        <p:nvPicPr>
          <p:cNvPr id="14340" name="Picture 4" descr="C:\Documents and Settings\Malcolm\My Documents\My Pictures\new\2008-07-01 Work prototype\CIMG0897_r1.JPG"/>
          <p:cNvPicPr>
            <a:picLocks noChangeAspect="1" noChangeArrowheads="1"/>
          </p:cNvPicPr>
          <p:nvPr/>
        </p:nvPicPr>
        <p:blipFill>
          <a:blip r:embed="rId3" cstate="print"/>
          <a:srcRect t="24786" b="11954"/>
          <a:stretch>
            <a:fillRect/>
          </a:stretch>
        </p:blipFill>
        <p:spPr bwMode="auto">
          <a:xfrm>
            <a:off x="5417256" y="3071810"/>
            <a:ext cx="37267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Proof-of-concept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threaded, object-oriented Python</a:t>
            </a:r>
          </a:p>
          <a:p>
            <a:pPr marL="727075" lvl="1" indent="-269875">
              <a:spcAft>
                <a:spcPct val="75000"/>
              </a:spcAft>
              <a:buFontTx/>
              <a:buChar char="•"/>
            </a:pPr>
            <a:r>
              <a:rPr lang="en-GB" sz="2000" kern="0" dirty="0" smtClean="0">
                <a:latin typeface="+mn-lt"/>
              </a:rPr>
              <a:t>Designed for clarity and to mimic a potential hardware design</a:t>
            </a:r>
          </a:p>
          <a:p>
            <a:pPr marL="1184275" lvl="2" indent="-269875">
              <a:spcAft>
                <a:spcPct val="75000"/>
              </a:spcAft>
              <a:buFontTx/>
              <a:buChar char="•"/>
            </a:pPr>
            <a:r>
              <a:rPr lang="en-GB" kern="0" dirty="0" smtClean="0">
                <a:latin typeface="+mn-lt"/>
              </a:rPr>
              <a:t>Modularity</a:t>
            </a:r>
          </a:p>
          <a:p>
            <a:pPr marL="1184275" lvl="2" indent="-269875">
              <a:spcAft>
                <a:spcPct val="75000"/>
              </a:spcAft>
              <a:buFontTx/>
              <a:buChar char="•"/>
            </a:pPr>
            <a:r>
              <a:rPr lang="en-GB" kern="0" dirty="0" smtClean="0">
                <a:latin typeface="+mn-lt"/>
              </a:rPr>
              <a:t>Separation of control and</a:t>
            </a:r>
            <a:br>
              <a:rPr lang="en-GB" kern="0" dirty="0" smtClean="0">
                <a:latin typeface="+mn-lt"/>
              </a:rPr>
            </a:br>
            <a:r>
              <a:rPr lang="en-GB" kern="0" dirty="0" smtClean="0">
                <a:latin typeface="+mn-lt"/>
              </a:rPr>
              <a:t>data planes</a:t>
            </a:r>
          </a:p>
          <a:p>
            <a:pPr marL="727075" lvl="1" indent="-269875">
              <a:spcAft>
                <a:spcPct val="75000"/>
              </a:spcAft>
              <a:buFontTx/>
              <a:buChar char="•"/>
            </a:pPr>
            <a:r>
              <a:rPr kumimoji="0" lang="en-GB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Capable of up to 100 Mbps</a:t>
            </a:r>
            <a:br>
              <a:rPr kumimoji="0" lang="en-GB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switching on a modern PC</a:t>
            </a:r>
          </a:p>
          <a:p>
            <a:pPr marL="727075" lvl="1" indent="-269875">
              <a:spcAft>
                <a:spcPct val="75000"/>
              </a:spcAft>
              <a:buFontTx/>
              <a:buChar char="•"/>
            </a:pPr>
            <a:r>
              <a:rPr lang="en-GB" sz="2000" kern="0" dirty="0" smtClean="0">
                <a:latin typeface="+mn-lt"/>
              </a:rPr>
              <a:t>Could theoretically handle</a:t>
            </a:r>
            <a:br>
              <a:rPr lang="en-GB" sz="2000" kern="0" dirty="0" smtClean="0">
                <a:latin typeface="+mn-lt"/>
              </a:rPr>
            </a:br>
            <a:r>
              <a:rPr lang="en-GB" sz="2000" kern="0" dirty="0" smtClean="0">
                <a:latin typeface="+mn-lt"/>
              </a:rPr>
              <a:t>very large number of nodes</a:t>
            </a:r>
            <a:endParaRPr kumimoji="0" lang="en-GB" sz="20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6038990" y="1987296"/>
            <a:ext cx="2692400" cy="28635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rPr>
              <a:t>Port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6127890" y="3118654"/>
            <a:ext cx="1231900" cy="16380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36000" tIns="90000" rIns="36000" bIns="90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2"/>
                </a:solidFill>
              </a:rPr>
              <a:t>Frame receiver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423290" y="3118654"/>
            <a:ext cx="1231900" cy="16380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36000" tIns="90000" rIns="36000" bIns="90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Frame transmitter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84" name="Straight Arrow Connector 83"/>
          <p:cNvCxnSpPr>
            <a:endCxn id="97" idx="2"/>
          </p:cNvCxnSpPr>
          <p:nvPr/>
        </p:nvCxnSpPr>
        <p:spPr bwMode="auto">
          <a:xfrm rot="16200000" flipV="1">
            <a:off x="6443951" y="4924989"/>
            <a:ext cx="599652" cy="3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6140590" y="5175762"/>
            <a:ext cx="249299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Network interface card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 rot="5400000">
            <a:off x="7684631" y="4963894"/>
            <a:ext cx="684000" cy="793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>
          <a:xfrm rot="5400000">
            <a:off x="7727745" y="2952462"/>
            <a:ext cx="612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7"/>
          <p:cNvGrpSpPr/>
          <p:nvPr/>
        </p:nvGrpSpPr>
        <p:grpSpPr>
          <a:xfrm>
            <a:off x="7757735" y="3823190"/>
            <a:ext cx="539663" cy="799101"/>
            <a:chOff x="-929640" y="2612910"/>
            <a:chExt cx="794068" cy="1334250"/>
          </a:xfrm>
        </p:grpSpPr>
        <p:sp>
          <p:nvSpPr>
            <p:cNvPr id="89" name="Rectangle 88"/>
            <p:cNvSpPr/>
            <p:nvPr/>
          </p:nvSpPr>
          <p:spPr>
            <a:xfrm>
              <a:off x="-929640" y="3695700"/>
              <a:ext cx="792480" cy="25146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-929640" y="3444240"/>
              <a:ext cx="792480" cy="25146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929640" y="3192780"/>
              <a:ext cx="792480" cy="25146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Straight Connector 91"/>
            <p:cNvCxnSpPr>
              <a:stCxn id="91" idx="1"/>
            </p:cNvCxnSpPr>
            <p:nvPr/>
          </p:nvCxnSpPr>
          <p:spPr>
            <a:xfrm rot="10800000">
              <a:off x="-929640" y="2612910"/>
              <a:ext cx="1588" cy="7056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1" idx="3"/>
            </p:cNvCxnSpPr>
            <p:nvPr/>
          </p:nvCxnSpPr>
          <p:spPr>
            <a:xfrm flipV="1">
              <a:off x="-137160" y="2613660"/>
              <a:ext cx="1588" cy="70485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 bwMode="auto">
          <a:xfrm>
            <a:off x="6132576" y="2455422"/>
            <a:ext cx="2523744" cy="571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Forwarding database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95" name="Straight Arrow Connector 94"/>
          <p:cNvCxnSpPr>
            <a:stCxn id="82" idx="0"/>
          </p:cNvCxnSpPr>
          <p:nvPr/>
        </p:nvCxnSpPr>
        <p:spPr bwMode="auto">
          <a:xfrm rot="16200000" flipV="1">
            <a:off x="6634184" y="3008997"/>
            <a:ext cx="216958" cy="2355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6045652" y="4844938"/>
            <a:ext cx="2699310" cy="3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raw sockets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241604" y="3935618"/>
            <a:ext cx="1004341" cy="68954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GB" dirty="0" smtClean="0"/>
              <a:t>Source rewriting</a:t>
            </a:r>
            <a:endParaRPr lang="en-GB" dirty="0"/>
          </a:p>
        </p:txBody>
      </p:sp>
      <p:sp>
        <p:nvSpPr>
          <p:cNvPr id="102" name="Rectangle 101"/>
          <p:cNvSpPr/>
          <p:nvPr/>
        </p:nvSpPr>
        <p:spPr bwMode="auto">
          <a:xfrm>
            <a:off x="381902" y="1987296"/>
            <a:ext cx="2692400" cy="28635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rPr>
              <a:t>Port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70802" y="3118654"/>
            <a:ext cx="1231900" cy="16380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36000" tIns="90000" rIns="36000" bIns="90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2"/>
                </a:solidFill>
              </a:rPr>
              <a:t>Frame receiver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1766202" y="3118654"/>
            <a:ext cx="1231900" cy="16380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36000" tIns="90000" rIns="36000" bIns="90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Frame transmitter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05" name="Straight Arrow Connector 104"/>
          <p:cNvCxnSpPr>
            <a:endCxn id="123" idx="2"/>
          </p:cNvCxnSpPr>
          <p:nvPr/>
        </p:nvCxnSpPr>
        <p:spPr bwMode="auto">
          <a:xfrm rot="16200000" flipV="1">
            <a:off x="786863" y="4924989"/>
            <a:ext cx="599652" cy="3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483502" y="5175762"/>
            <a:ext cx="249299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Network interface card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 rot="5400000">
            <a:off x="2027543" y="4963894"/>
            <a:ext cx="684000" cy="793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/>
          <p:nvPr/>
        </p:nvCxnSpPr>
        <p:spPr>
          <a:xfrm rot="5400000">
            <a:off x="2070657" y="2952462"/>
            <a:ext cx="612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3"/>
          <p:cNvGrpSpPr/>
          <p:nvPr/>
        </p:nvGrpSpPr>
        <p:grpSpPr>
          <a:xfrm>
            <a:off x="2100647" y="3823190"/>
            <a:ext cx="539663" cy="799101"/>
            <a:chOff x="-929640" y="2612910"/>
            <a:chExt cx="794068" cy="1334250"/>
          </a:xfrm>
        </p:grpSpPr>
        <p:sp>
          <p:nvSpPr>
            <p:cNvPr id="115" name="Rectangle 114"/>
            <p:cNvSpPr/>
            <p:nvPr/>
          </p:nvSpPr>
          <p:spPr>
            <a:xfrm>
              <a:off x="-929640" y="3695700"/>
              <a:ext cx="792480" cy="25146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-929640" y="3444240"/>
              <a:ext cx="792480" cy="25146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-929640" y="3192780"/>
              <a:ext cx="792480" cy="25146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8" name="Straight Connector 117"/>
            <p:cNvCxnSpPr>
              <a:stCxn id="117" idx="1"/>
            </p:cNvCxnSpPr>
            <p:nvPr/>
          </p:nvCxnSpPr>
          <p:spPr>
            <a:xfrm rot="10800000">
              <a:off x="-929640" y="2612910"/>
              <a:ext cx="1588" cy="7056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7" idx="3"/>
            </p:cNvCxnSpPr>
            <p:nvPr/>
          </p:nvCxnSpPr>
          <p:spPr>
            <a:xfrm flipV="1">
              <a:off x="-137160" y="2613660"/>
              <a:ext cx="1588" cy="70485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ectangle 119"/>
          <p:cNvSpPr/>
          <p:nvPr/>
        </p:nvSpPr>
        <p:spPr bwMode="auto">
          <a:xfrm>
            <a:off x="475488" y="2455422"/>
            <a:ext cx="2523744" cy="571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Forwarding database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21" name="Straight Arrow Connector 120"/>
          <p:cNvCxnSpPr>
            <a:stCxn id="103" idx="0"/>
          </p:cNvCxnSpPr>
          <p:nvPr/>
        </p:nvCxnSpPr>
        <p:spPr bwMode="auto">
          <a:xfrm rot="16200000" flipV="1">
            <a:off x="977096" y="3008997"/>
            <a:ext cx="216958" cy="2355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388564" y="4844938"/>
            <a:ext cx="2699310" cy="3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raw sockets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84516" y="3935618"/>
            <a:ext cx="1004341" cy="68954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GB" dirty="0" smtClean="0"/>
              <a:t>Source rewriting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Prototype implementation: Data plane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3222638" y="1987296"/>
            <a:ext cx="2692400" cy="28635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rPr>
              <a:t>Port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311538" y="3118654"/>
            <a:ext cx="1231900" cy="16380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36000" tIns="90000" rIns="36000" bIns="90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2"/>
                </a:solidFill>
              </a:rPr>
              <a:t>Frame receiver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06938" y="3118654"/>
            <a:ext cx="1231900" cy="16380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36000" tIns="90000" rIns="36000" bIns="90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Frame transmitter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endCxn id="152" idx="2"/>
          </p:cNvCxnSpPr>
          <p:nvPr/>
        </p:nvCxnSpPr>
        <p:spPr bwMode="auto">
          <a:xfrm rot="16200000" flipV="1">
            <a:off x="3627599" y="4924989"/>
            <a:ext cx="599652" cy="3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324238" y="5175762"/>
            <a:ext cx="249299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Network interface card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4868279" y="4963894"/>
            <a:ext cx="684000" cy="793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>
          <a:xfrm rot="5400000">
            <a:off x="4911393" y="2952462"/>
            <a:ext cx="612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1"/>
          <p:cNvGrpSpPr/>
          <p:nvPr/>
        </p:nvGrpSpPr>
        <p:grpSpPr>
          <a:xfrm>
            <a:off x="4941383" y="3823190"/>
            <a:ext cx="539663" cy="799101"/>
            <a:chOff x="-929640" y="2612910"/>
            <a:chExt cx="794068" cy="1334250"/>
          </a:xfrm>
        </p:grpSpPr>
        <p:sp>
          <p:nvSpPr>
            <p:cNvPr id="101" name="Rectangle 100"/>
            <p:cNvSpPr/>
            <p:nvPr/>
          </p:nvSpPr>
          <p:spPr>
            <a:xfrm>
              <a:off x="-929640" y="3695700"/>
              <a:ext cx="792480" cy="25146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929640" y="3444240"/>
              <a:ext cx="792480" cy="25146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-929640" y="3192780"/>
              <a:ext cx="792480" cy="25146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9" name="Straight Connector 108"/>
            <p:cNvCxnSpPr>
              <a:stCxn id="107" idx="1"/>
            </p:cNvCxnSpPr>
            <p:nvPr/>
          </p:nvCxnSpPr>
          <p:spPr>
            <a:xfrm rot="10800000">
              <a:off x="-929640" y="2612910"/>
              <a:ext cx="1588" cy="7056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7" idx="3"/>
            </p:cNvCxnSpPr>
            <p:nvPr/>
          </p:nvCxnSpPr>
          <p:spPr>
            <a:xfrm flipV="1">
              <a:off x="-137160" y="2613660"/>
              <a:ext cx="1588" cy="70485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 bwMode="auto">
          <a:xfrm>
            <a:off x="3316224" y="2455422"/>
            <a:ext cx="2523744" cy="571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Forwarding database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>
            <a:stCxn id="6" idx="0"/>
          </p:cNvCxnSpPr>
          <p:nvPr/>
        </p:nvCxnSpPr>
        <p:spPr bwMode="auto">
          <a:xfrm rot="16200000" flipV="1">
            <a:off x="3817832" y="3008997"/>
            <a:ext cx="216958" cy="2355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29300" y="4844938"/>
            <a:ext cx="2699310" cy="3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raw sockets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3425252" y="3935618"/>
            <a:ext cx="1004341" cy="68954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GB" dirty="0" smtClean="0"/>
              <a:t>Source rewriting</a:t>
            </a:r>
            <a:endParaRPr lang="en-GB" dirty="0"/>
          </a:p>
        </p:txBody>
      </p:sp>
      <p:cxnSp>
        <p:nvCxnSpPr>
          <p:cNvPr id="189" name="Straight Arrow Connector 188"/>
          <p:cNvCxnSpPr>
            <a:stCxn id="31" idx="1"/>
            <a:endCxn id="120" idx="3"/>
          </p:cNvCxnSpPr>
          <p:nvPr/>
        </p:nvCxnSpPr>
        <p:spPr bwMode="auto">
          <a:xfrm rot="10800000">
            <a:off x="2999232" y="2741172"/>
            <a:ext cx="316992" cy="1588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94" idx="1"/>
            <a:endCxn id="31" idx="3"/>
          </p:cNvCxnSpPr>
          <p:nvPr/>
        </p:nvCxnSpPr>
        <p:spPr bwMode="auto">
          <a:xfrm rot="10800000">
            <a:off x="5839968" y="2741172"/>
            <a:ext cx="292608" cy="1588"/>
          </a:xfrm>
          <a:prstGeom prst="straightConnector1">
            <a:avLst/>
          </a:prstGeom>
          <a:solidFill>
            <a:srgbClr val="C0C0C0"/>
          </a:solidFill>
          <a:ln w="2857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43" name="Rectangle 142"/>
          <p:cNvSpPr/>
          <p:nvPr/>
        </p:nvSpPr>
        <p:spPr>
          <a:xfrm>
            <a:off x="5943600" y="1901952"/>
            <a:ext cx="2956560" cy="37575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/>
          <p:cNvSpPr/>
          <p:nvPr/>
        </p:nvSpPr>
        <p:spPr>
          <a:xfrm>
            <a:off x="284479" y="1877569"/>
            <a:ext cx="2895601" cy="37819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Prototype implementation: Data plane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forwarding databases</a:t>
            </a:r>
            <a:r>
              <a:rPr lang="en-GB" sz="2400" b="1" kern="0" dirty="0" smtClean="0">
                <a:latin typeface="+mn-lt"/>
              </a:rPr>
              <a:t>:</a:t>
            </a:r>
          </a:p>
          <a:p>
            <a:pPr marL="727075" lvl="1" indent="-269875">
              <a:spcAft>
                <a:spcPts val="600"/>
              </a:spcAft>
              <a:buFontTx/>
              <a:buChar char="•"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Locally</a:t>
            </a:r>
            <a:r>
              <a:rPr lang="en-GB" sz="2000" kern="0" dirty="0" smtClean="0">
                <a:latin typeface="+mn-lt"/>
              </a:rPr>
              <a:t>-</a:t>
            </a:r>
            <a:r>
              <a:rPr kumimoji="0" lang="en-GB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connected hosts (MAC address, host ID, Port)</a:t>
            </a:r>
          </a:p>
          <a:p>
            <a:pPr marL="727075" lvl="1" indent="-269875">
              <a:spcAft>
                <a:spcPct val="75000"/>
              </a:spcAft>
              <a:buFontTx/>
              <a:buChar char="•"/>
            </a:pPr>
            <a:r>
              <a:rPr lang="en-GB" sz="2000" kern="0" baseline="0" dirty="0" smtClean="0">
                <a:latin typeface="+mn-lt"/>
              </a:rPr>
              <a:t>Remote switches (switch ID, Port)</a:t>
            </a:r>
            <a:endParaRPr kumimoji="0" lang="en-GB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Inside the Frame Receiver: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R"/>
            </a:pPr>
            <a:r>
              <a:rPr lang="en-GB" kern="0" dirty="0" smtClean="0">
                <a:latin typeface="+mn-lt"/>
              </a:rPr>
              <a:t>Received frame from raw socket packaged in Frame object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R"/>
            </a:pPr>
            <a:r>
              <a:rPr kumimoji="0" lang="en-GB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DHCP or ARP?  Send to control plane (“software”)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R"/>
            </a:pPr>
            <a:r>
              <a:rPr kumimoji="0" lang="en-GB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Rewrite source if not already MOOSE</a:t>
            </a:r>
          </a:p>
          <a:p>
            <a:pPr marL="1371600" lvl="2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kern="0" dirty="0" smtClean="0">
                <a:latin typeface="+mn-lt"/>
              </a:rPr>
              <a:t>Allocate host ID if necessary: port number, sequential ID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R"/>
            </a:pPr>
            <a:r>
              <a:rPr kumimoji="0" lang="en-GB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Update locally-connected-host forwarding database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R"/>
            </a:pPr>
            <a:r>
              <a:rPr lang="en-GB" kern="0" dirty="0" smtClean="0">
                <a:latin typeface="+mn-lt"/>
              </a:rPr>
              <a:t>Consult relevant forwarding database for output Port; </a:t>
            </a:r>
            <a:r>
              <a:rPr lang="en-GB" kern="0" dirty="0" err="1" smtClean="0">
                <a:latin typeface="+mn-lt"/>
              </a:rPr>
              <a:t>enqueue</a:t>
            </a:r>
            <a:r>
              <a:rPr lang="en-GB" kern="0" dirty="0" smtClean="0">
                <a:latin typeface="+mn-lt"/>
              </a:rPr>
              <a:t> frame with that Port’s Frame Transmitter</a:t>
            </a:r>
            <a:endParaRPr kumimoji="0" lang="en-GB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Prototype implementation: Control plane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dirty="0" smtClean="0"/>
              <a:t>Separate thread</a:t>
            </a:r>
          </a:p>
          <a:p>
            <a:r>
              <a:rPr lang="en-GB" sz="2400" b="1" dirty="0" smtClean="0"/>
              <a:t>Routing protocol: PWOSPF</a:t>
            </a:r>
          </a:p>
          <a:p>
            <a:pPr lvl="1"/>
            <a:r>
              <a:rPr lang="en-GB" dirty="0" smtClean="0"/>
              <a:t>Only for proof-of-concept: real implementation would likely need OSPF’s authentication features etc.</a:t>
            </a:r>
          </a:p>
          <a:p>
            <a:pPr lvl="1"/>
            <a:r>
              <a:rPr lang="en-GB" dirty="0" smtClean="0"/>
              <a:t>Map switch IDs onto PWOSPF’s 4-byte address fields by padding RHS with null bytes</a:t>
            </a:r>
          </a:p>
          <a:p>
            <a:pPr lvl="2"/>
            <a:r>
              <a:rPr lang="en-GB" sz="1600" dirty="0" smtClean="0">
                <a:latin typeface="Bitstream Vera Sans Mono" pitchFamily="49" charset="0"/>
              </a:rPr>
              <a:t>02.11.11.00/24 </a:t>
            </a:r>
          </a:p>
          <a:p>
            <a:pPr lvl="1"/>
            <a:r>
              <a:rPr lang="en-GB" dirty="0" smtClean="0"/>
              <a:t>Maintain Ports’ remote-switches forwarding databases</a:t>
            </a:r>
            <a:br>
              <a:rPr lang="en-GB" dirty="0" smtClean="0"/>
            </a:br>
            <a:r>
              <a:rPr lang="en-GB" i="1" dirty="0" smtClean="0"/>
              <a:t>	(routing tables, really)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Why not Ethernet?</a:t>
            </a:r>
            <a:endParaRPr lang="en-US" dirty="0" smtClean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255713" y="1374776"/>
            <a:ext cx="66325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1255713" y="3286124"/>
            <a:ext cx="2867025" cy="2419350"/>
          </a:xfrm>
          <a:custGeom>
            <a:avLst/>
            <a:gdLst/>
            <a:ahLst/>
            <a:cxnLst>
              <a:cxn ang="0">
                <a:pos x="1866" y="1526"/>
              </a:cxn>
              <a:cxn ang="0">
                <a:pos x="1819" y="1575"/>
              </a:cxn>
              <a:cxn ang="0">
                <a:pos x="47" y="1575"/>
              </a:cxn>
              <a:cxn ang="0">
                <a:pos x="0" y="1526"/>
              </a:cxn>
              <a:cxn ang="0">
                <a:pos x="0" y="49"/>
              </a:cxn>
              <a:cxn ang="0">
                <a:pos x="47" y="0"/>
              </a:cxn>
              <a:cxn ang="0">
                <a:pos x="1819" y="0"/>
              </a:cxn>
              <a:cxn ang="0">
                <a:pos x="1866" y="49"/>
              </a:cxn>
              <a:cxn ang="0">
                <a:pos x="1866" y="1526"/>
              </a:cxn>
            </a:cxnLst>
            <a:rect l="0" t="0" r="r" b="b"/>
            <a:pathLst>
              <a:path w="1866" h="1575">
                <a:moveTo>
                  <a:pt x="1866" y="1526"/>
                </a:moveTo>
                <a:cubicBezTo>
                  <a:pt x="1866" y="1553"/>
                  <a:pt x="1845" y="1575"/>
                  <a:pt x="1819" y="1575"/>
                </a:cubicBezTo>
                <a:cubicBezTo>
                  <a:pt x="47" y="1575"/>
                  <a:pt x="47" y="1575"/>
                  <a:pt x="47" y="1575"/>
                </a:cubicBezTo>
                <a:cubicBezTo>
                  <a:pt x="21" y="1575"/>
                  <a:pt x="0" y="1553"/>
                  <a:pt x="0" y="1526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2"/>
                  <a:pt x="21" y="0"/>
                  <a:pt x="47" y="0"/>
                </a:cubicBezTo>
                <a:cubicBezTo>
                  <a:pt x="1819" y="0"/>
                  <a:pt x="1819" y="0"/>
                  <a:pt x="1819" y="0"/>
                </a:cubicBezTo>
                <a:cubicBezTo>
                  <a:pt x="1845" y="0"/>
                  <a:pt x="1866" y="22"/>
                  <a:pt x="1866" y="49"/>
                </a:cubicBezTo>
                <a:lnTo>
                  <a:pt x="1866" y="1526"/>
                </a:lnTo>
                <a:close/>
              </a:path>
            </a:pathLst>
          </a:custGeom>
          <a:solidFill>
            <a:srgbClr val="FFCFA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685926" y="3379786"/>
            <a:ext cx="21986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1" u="none" strike="noStrike" cap="none" normalizeH="0" baseline="0" smtClean="0">
                <a:ln>
                  <a:noFill/>
                </a:ln>
                <a:solidFill>
                  <a:srgbClr val="330099"/>
                </a:solidFill>
                <a:effectLst/>
                <a:latin typeface="Sabon" pitchFamily="2" charset="0"/>
                <a:cs typeface="Arial" pitchFamily="34" charset="0"/>
              </a:rPr>
              <a:t>Inefficient routing: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922463" y="3673474"/>
            <a:ext cx="116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1" u="none" strike="noStrike" cap="none" normalizeH="0" baseline="0" smtClean="0">
                <a:ln>
                  <a:noFill/>
                </a:ln>
                <a:solidFill>
                  <a:srgbClr val="330099"/>
                </a:solidFill>
                <a:effectLst/>
                <a:latin typeface="Sabon" pitchFamily="2" charset="0"/>
                <a:cs typeface="Arial" pitchFamily="34" charset="0"/>
              </a:rPr>
              <a:t>Spanning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11488" y="3673474"/>
            <a:ext cx="2809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1" u="none" strike="noStrike" cap="none" normalizeH="0" baseline="0" smtClean="0">
                <a:ln>
                  <a:noFill/>
                </a:ln>
                <a:solidFill>
                  <a:srgbClr val="330099"/>
                </a:solidFill>
                <a:effectLst/>
                <a:latin typeface="Sabon" pitchFamily="2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155951" y="3673474"/>
            <a:ext cx="434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1" u="none" strike="noStrike" cap="none" normalizeH="0" baseline="0" smtClean="0">
                <a:ln>
                  <a:noFill/>
                </a:ln>
                <a:solidFill>
                  <a:srgbClr val="330099"/>
                </a:solidFill>
                <a:effectLst/>
                <a:latin typeface="Sabon" pitchFamily="2" charset="0"/>
                <a:cs typeface="Arial" pitchFamily="34" charset="0"/>
              </a:rPr>
              <a:t>ree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870201" y="5016499"/>
            <a:ext cx="1184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1" u="none" strike="noStrike" cap="none" normalizeH="0" baseline="0" smtClean="0">
                <a:ln>
                  <a:noFill/>
                </a:ln>
                <a:solidFill>
                  <a:srgbClr val="BA0000"/>
                </a:solidFill>
                <a:effectLst/>
                <a:latin typeface="Sabon" pitchFamily="2" charset="0"/>
                <a:cs typeface="Arial" pitchFamily="34" charset="0"/>
              </a:rPr>
              <a:t>Shortest path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870201" y="5245099"/>
            <a:ext cx="849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1" u="none" strike="noStrike" cap="none" normalizeH="0" baseline="0" smtClean="0">
                <a:ln>
                  <a:noFill/>
                </a:ln>
                <a:solidFill>
                  <a:srgbClr val="BA0000"/>
                </a:solidFill>
                <a:effectLst/>
                <a:latin typeface="Sabon" pitchFamily="2" charset="0"/>
                <a:cs typeface="Arial" pitchFamily="34" charset="0"/>
              </a:rPr>
              <a:t>disabled!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463676" y="4444999"/>
            <a:ext cx="407988" cy="52863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871663" y="4973636"/>
            <a:ext cx="684213" cy="52228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1463676" y="4189411"/>
            <a:ext cx="825500" cy="25558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289176" y="4189411"/>
            <a:ext cx="379413" cy="66357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2289176" y="4189411"/>
            <a:ext cx="776288" cy="1619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V="1">
            <a:off x="1871663" y="4852986"/>
            <a:ext cx="796925" cy="120650"/>
          </a:xfrm>
          <a:prstGeom prst="line">
            <a:avLst/>
          </a:prstGeom>
          <a:noFill/>
          <a:ln w="25400" cap="flat">
            <a:solidFill>
              <a:srgbClr val="9797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H="1">
            <a:off x="2668588" y="4351336"/>
            <a:ext cx="396875" cy="501650"/>
          </a:xfrm>
          <a:prstGeom prst="line">
            <a:avLst/>
          </a:prstGeom>
          <a:noFill/>
          <a:ln w="25400" cap="flat">
            <a:solidFill>
              <a:srgbClr val="9797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2555876" y="4852986"/>
            <a:ext cx="112713" cy="642938"/>
          </a:xfrm>
          <a:prstGeom prst="line">
            <a:avLst/>
          </a:prstGeom>
          <a:noFill/>
          <a:ln w="25400" cap="flat">
            <a:solidFill>
              <a:srgbClr val="9797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1871663" y="4189411"/>
            <a:ext cx="417513" cy="784225"/>
          </a:xfrm>
          <a:prstGeom prst="line">
            <a:avLst/>
          </a:prstGeom>
          <a:noFill/>
          <a:ln w="25400" cap="flat">
            <a:solidFill>
              <a:srgbClr val="97979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2546351" y="5138736"/>
            <a:ext cx="101600" cy="101600"/>
          </a:xfrm>
          <a:prstGeom prst="line">
            <a:avLst/>
          </a:prstGeom>
          <a:noFill/>
          <a:ln w="25400" cap="flat">
            <a:solidFill>
              <a:srgbClr val="BA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2289176" y="4841874"/>
            <a:ext cx="52388" cy="131763"/>
          </a:xfrm>
          <a:prstGeom prst="line">
            <a:avLst/>
          </a:prstGeom>
          <a:noFill/>
          <a:ln w="25400" cap="flat">
            <a:solidFill>
              <a:srgbClr val="BA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2055813" y="4505324"/>
            <a:ext cx="50800" cy="123825"/>
          </a:xfrm>
          <a:prstGeom prst="line">
            <a:avLst/>
          </a:prstGeom>
          <a:noFill/>
          <a:ln w="25400" cap="flat">
            <a:solidFill>
              <a:srgbClr val="BA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2852738" y="4537074"/>
            <a:ext cx="39688" cy="111125"/>
          </a:xfrm>
          <a:prstGeom prst="line">
            <a:avLst/>
          </a:prstGeom>
          <a:noFill/>
          <a:ln w="25400" cap="flat">
            <a:solidFill>
              <a:srgbClr val="BA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H="1">
            <a:off x="2727326" y="4951411"/>
            <a:ext cx="95250" cy="546100"/>
          </a:xfrm>
          <a:prstGeom prst="line">
            <a:avLst/>
          </a:prstGeom>
          <a:noFill/>
          <a:ln w="25400" cap="flat">
            <a:solidFill>
              <a:srgbClr val="BA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2684463" y="5454649"/>
            <a:ext cx="98425" cy="130175"/>
          </a:xfrm>
          <a:custGeom>
            <a:avLst/>
            <a:gdLst/>
            <a:ahLst/>
            <a:cxnLst>
              <a:cxn ang="0">
                <a:pos x="18" y="82"/>
              </a:cxn>
              <a:cxn ang="0">
                <a:pos x="0" y="0"/>
              </a:cxn>
              <a:cxn ang="0">
                <a:pos x="28" y="24"/>
              </a:cxn>
              <a:cxn ang="0">
                <a:pos x="62" y="11"/>
              </a:cxn>
              <a:cxn ang="0">
                <a:pos x="18" y="82"/>
              </a:cxn>
            </a:cxnLst>
            <a:rect l="0" t="0" r="r" b="b"/>
            <a:pathLst>
              <a:path w="62" h="82">
                <a:moveTo>
                  <a:pt x="18" y="82"/>
                </a:moveTo>
                <a:lnTo>
                  <a:pt x="0" y="0"/>
                </a:lnTo>
                <a:lnTo>
                  <a:pt x="28" y="24"/>
                </a:lnTo>
                <a:lnTo>
                  <a:pt x="62" y="11"/>
                </a:lnTo>
                <a:lnTo>
                  <a:pt x="18" y="82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>
            <a:off x="2767013" y="4867274"/>
            <a:ext cx="98425" cy="1285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62" y="81"/>
              </a:cxn>
              <a:cxn ang="0">
                <a:pos x="35" y="58"/>
              </a:cxn>
              <a:cxn ang="0">
                <a:pos x="0" y="70"/>
              </a:cxn>
              <a:cxn ang="0">
                <a:pos x="45" y="0"/>
              </a:cxn>
            </a:cxnLst>
            <a:rect l="0" t="0" r="r" b="b"/>
            <a:pathLst>
              <a:path w="62" h="81">
                <a:moveTo>
                  <a:pt x="45" y="0"/>
                </a:moveTo>
                <a:lnTo>
                  <a:pt x="62" y="81"/>
                </a:lnTo>
                <a:lnTo>
                  <a:pt x="35" y="58"/>
                </a:lnTo>
                <a:lnTo>
                  <a:pt x="0" y="70"/>
                </a:lnTo>
                <a:lnTo>
                  <a:pt x="45" y="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Oval 28"/>
          <p:cNvSpPr>
            <a:spLocks noChangeArrowheads="1"/>
          </p:cNvSpPr>
          <p:nvPr/>
        </p:nvSpPr>
        <p:spPr bwMode="auto">
          <a:xfrm>
            <a:off x="1824038" y="4926011"/>
            <a:ext cx="96838" cy="968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Oval 29"/>
          <p:cNvSpPr>
            <a:spLocks noChangeArrowheads="1"/>
          </p:cNvSpPr>
          <p:nvPr/>
        </p:nvSpPr>
        <p:spPr bwMode="auto">
          <a:xfrm>
            <a:off x="2508251" y="5448299"/>
            <a:ext cx="96838" cy="968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Oval 30"/>
          <p:cNvSpPr>
            <a:spLocks noChangeArrowheads="1"/>
          </p:cNvSpPr>
          <p:nvPr/>
        </p:nvSpPr>
        <p:spPr bwMode="auto">
          <a:xfrm>
            <a:off x="2620963" y="4803774"/>
            <a:ext cx="96838" cy="968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Oval 31"/>
          <p:cNvSpPr>
            <a:spLocks noChangeArrowheads="1"/>
          </p:cNvSpPr>
          <p:nvPr/>
        </p:nvSpPr>
        <p:spPr bwMode="auto">
          <a:xfrm>
            <a:off x="3017838" y="4303711"/>
            <a:ext cx="96838" cy="968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6" name="Oval 32"/>
          <p:cNvSpPr>
            <a:spLocks noChangeArrowheads="1"/>
          </p:cNvSpPr>
          <p:nvPr/>
        </p:nvSpPr>
        <p:spPr bwMode="auto">
          <a:xfrm>
            <a:off x="2241551" y="4141786"/>
            <a:ext cx="96838" cy="952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Oval 33"/>
          <p:cNvSpPr>
            <a:spLocks noChangeArrowheads="1"/>
          </p:cNvSpPr>
          <p:nvPr/>
        </p:nvSpPr>
        <p:spPr bwMode="auto">
          <a:xfrm>
            <a:off x="1416051" y="4397374"/>
            <a:ext cx="96838" cy="952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Freeform 34"/>
          <p:cNvSpPr>
            <a:spLocks/>
          </p:cNvSpPr>
          <p:nvPr/>
        </p:nvSpPr>
        <p:spPr bwMode="auto">
          <a:xfrm>
            <a:off x="1255713" y="1428736"/>
            <a:ext cx="6634163" cy="1695450"/>
          </a:xfrm>
          <a:custGeom>
            <a:avLst/>
            <a:gdLst/>
            <a:ahLst/>
            <a:cxnLst>
              <a:cxn ang="0">
                <a:pos x="4318" y="1050"/>
              </a:cxn>
              <a:cxn ang="0">
                <a:pos x="4266" y="1103"/>
              </a:cxn>
              <a:cxn ang="0">
                <a:pos x="52" y="1103"/>
              </a:cxn>
              <a:cxn ang="0">
                <a:pos x="0" y="1050"/>
              </a:cxn>
              <a:cxn ang="0">
                <a:pos x="0" y="53"/>
              </a:cxn>
              <a:cxn ang="0">
                <a:pos x="52" y="0"/>
              </a:cxn>
              <a:cxn ang="0">
                <a:pos x="4266" y="0"/>
              </a:cxn>
              <a:cxn ang="0">
                <a:pos x="4318" y="53"/>
              </a:cxn>
              <a:cxn ang="0">
                <a:pos x="4318" y="1050"/>
              </a:cxn>
            </a:cxnLst>
            <a:rect l="0" t="0" r="r" b="b"/>
            <a:pathLst>
              <a:path w="4318" h="1103">
                <a:moveTo>
                  <a:pt x="4318" y="1050"/>
                </a:moveTo>
                <a:cubicBezTo>
                  <a:pt x="4318" y="1079"/>
                  <a:pt x="4294" y="1103"/>
                  <a:pt x="4266" y="1103"/>
                </a:cubicBezTo>
                <a:cubicBezTo>
                  <a:pt x="52" y="1103"/>
                  <a:pt x="52" y="1103"/>
                  <a:pt x="52" y="1103"/>
                </a:cubicBezTo>
                <a:cubicBezTo>
                  <a:pt x="23" y="1103"/>
                  <a:pt x="0" y="1079"/>
                  <a:pt x="0" y="105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24"/>
                  <a:pt x="23" y="0"/>
                  <a:pt x="52" y="0"/>
                </a:cubicBezTo>
                <a:cubicBezTo>
                  <a:pt x="4266" y="0"/>
                  <a:pt x="4266" y="0"/>
                  <a:pt x="4266" y="0"/>
                </a:cubicBezTo>
                <a:cubicBezTo>
                  <a:pt x="4294" y="0"/>
                  <a:pt x="4318" y="24"/>
                  <a:pt x="4318" y="53"/>
                </a:cubicBezTo>
                <a:lnTo>
                  <a:pt x="4318" y="1050"/>
                </a:lnTo>
                <a:close/>
              </a:path>
            </a:pathLst>
          </a:custGeom>
          <a:solidFill>
            <a:srgbClr val="FFCFA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9" name="Freeform 35"/>
          <p:cNvSpPr>
            <a:spLocks/>
          </p:cNvSpPr>
          <p:nvPr/>
        </p:nvSpPr>
        <p:spPr bwMode="auto">
          <a:xfrm>
            <a:off x="4427538" y="2038336"/>
            <a:ext cx="392113" cy="28575"/>
          </a:xfrm>
          <a:custGeom>
            <a:avLst/>
            <a:gdLst/>
            <a:ahLst/>
            <a:cxnLst>
              <a:cxn ang="0">
                <a:pos x="245" y="0"/>
              </a:cxn>
              <a:cxn ang="0">
                <a:pos x="14" y="0"/>
              </a:cxn>
              <a:cxn ang="0">
                <a:pos x="12" y="18"/>
              </a:cxn>
              <a:cxn ang="0">
                <a:pos x="243" y="18"/>
              </a:cxn>
              <a:cxn ang="0">
                <a:pos x="245" y="0"/>
              </a:cxn>
            </a:cxnLst>
            <a:rect l="0" t="0" r="r" b="b"/>
            <a:pathLst>
              <a:path w="256" h="18">
                <a:moveTo>
                  <a:pt x="245" y="0"/>
                </a:moveTo>
                <a:cubicBezTo>
                  <a:pt x="168" y="0"/>
                  <a:pt x="91" y="0"/>
                  <a:pt x="14" y="0"/>
                </a:cubicBezTo>
                <a:cubicBezTo>
                  <a:pt x="2" y="0"/>
                  <a:pt x="0" y="18"/>
                  <a:pt x="12" y="18"/>
                </a:cubicBezTo>
                <a:cubicBezTo>
                  <a:pt x="89" y="18"/>
                  <a:pt x="166" y="18"/>
                  <a:pt x="243" y="18"/>
                </a:cubicBezTo>
                <a:cubicBezTo>
                  <a:pt x="254" y="18"/>
                  <a:pt x="256" y="0"/>
                  <a:pt x="245" y="0"/>
                </a:cubicBezTo>
                <a:close/>
              </a:path>
            </a:pathLst>
          </a:custGeom>
          <a:solidFill>
            <a:srgbClr val="0A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Freeform 36"/>
          <p:cNvSpPr>
            <a:spLocks/>
          </p:cNvSpPr>
          <p:nvPr/>
        </p:nvSpPr>
        <p:spPr bwMode="auto">
          <a:xfrm>
            <a:off x="4772026" y="2011349"/>
            <a:ext cx="101600" cy="82550"/>
          </a:xfrm>
          <a:custGeom>
            <a:avLst/>
            <a:gdLst/>
            <a:ahLst/>
            <a:cxnLst>
              <a:cxn ang="0">
                <a:pos x="64" y="26"/>
              </a:cxn>
              <a:cxn ang="0">
                <a:pos x="0" y="52"/>
              </a:cxn>
              <a:cxn ang="0">
                <a:pos x="15" y="26"/>
              </a:cxn>
              <a:cxn ang="0">
                <a:pos x="0" y="0"/>
              </a:cxn>
              <a:cxn ang="0">
                <a:pos x="64" y="26"/>
              </a:cxn>
            </a:cxnLst>
            <a:rect l="0" t="0" r="r" b="b"/>
            <a:pathLst>
              <a:path w="64" h="52">
                <a:moveTo>
                  <a:pt x="64" y="26"/>
                </a:moveTo>
                <a:lnTo>
                  <a:pt x="0" y="52"/>
                </a:lnTo>
                <a:lnTo>
                  <a:pt x="15" y="26"/>
                </a:lnTo>
                <a:lnTo>
                  <a:pt x="0" y="0"/>
                </a:lnTo>
                <a:lnTo>
                  <a:pt x="64" y="26"/>
                </a:lnTo>
                <a:close/>
              </a:path>
            </a:pathLst>
          </a:custGeom>
          <a:solidFill>
            <a:srgbClr val="0A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Freeform 37"/>
          <p:cNvSpPr>
            <a:spLocks/>
          </p:cNvSpPr>
          <p:nvPr/>
        </p:nvSpPr>
        <p:spPr bwMode="auto">
          <a:xfrm>
            <a:off x="4775201" y="2016111"/>
            <a:ext cx="100013" cy="74613"/>
          </a:xfrm>
          <a:custGeom>
            <a:avLst/>
            <a:gdLst/>
            <a:ahLst/>
            <a:cxnLst>
              <a:cxn ang="0">
                <a:pos x="11" y="24"/>
              </a:cxn>
              <a:cxn ang="0">
                <a:pos x="0" y="0"/>
              </a:cxn>
              <a:cxn ang="0">
                <a:pos x="0" y="0"/>
              </a:cxn>
              <a:cxn ang="0">
                <a:pos x="32" y="15"/>
              </a:cxn>
              <a:cxn ang="0">
                <a:pos x="65" y="24"/>
              </a:cxn>
              <a:cxn ang="0">
                <a:pos x="32" y="33"/>
              </a:cxn>
              <a:cxn ang="0">
                <a:pos x="0" y="49"/>
              </a:cxn>
              <a:cxn ang="0">
                <a:pos x="0" y="48"/>
              </a:cxn>
              <a:cxn ang="0">
                <a:pos x="11" y="24"/>
              </a:cxn>
            </a:cxnLst>
            <a:rect l="0" t="0" r="r" b="b"/>
            <a:pathLst>
              <a:path w="65" h="49">
                <a:moveTo>
                  <a:pt x="11" y="2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2" y="15"/>
                  <a:pt x="32" y="15"/>
                  <a:pt x="32" y="15"/>
                </a:cubicBezTo>
                <a:cubicBezTo>
                  <a:pt x="43" y="18"/>
                  <a:pt x="54" y="21"/>
                  <a:pt x="65" y="24"/>
                </a:cubicBezTo>
                <a:cubicBezTo>
                  <a:pt x="54" y="27"/>
                  <a:pt x="43" y="30"/>
                  <a:pt x="32" y="33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0" y="48"/>
                  <a:pt x="0" y="48"/>
                </a:cubicBezTo>
                <a:lnTo>
                  <a:pt x="11" y="24"/>
                </a:lnTo>
                <a:close/>
              </a:path>
            </a:pathLst>
          </a:custGeom>
          <a:solidFill>
            <a:srgbClr val="0A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2" name="Freeform 38"/>
          <p:cNvSpPr>
            <a:spLocks/>
          </p:cNvSpPr>
          <p:nvPr/>
        </p:nvSpPr>
        <p:spPr bwMode="auto">
          <a:xfrm>
            <a:off x="5376863" y="1579549"/>
            <a:ext cx="714375" cy="266700"/>
          </a:xfrm>
          <a:custGeom>
            <a:avLst/>
            <a:gdLst/>
            <a:ahLst/>
            <a:cxnLst>
              <a:cxn ang="0">
                <a:pos x="445" y="5"/>
              </a:cxn>
              <a:cxn ang="0">
                <a:pos x="12" y="152"/>
              </a:cxn>
              <a:cxn ang="0">
                <a:pos x="21" y="170"/>
              </a:cxn>
              <a:cxn ang="0">
                <a:pos x="453" y="23"/>
              </a:cxn>
              <a:cxn ang="0">
                <a:pos x="445" y="5"/>
              </a:cxn>
            </a:cxnLst>
            <a:rect l="0" t="0" r="r" b="b"/>
            <a:pathLst>
              <a:path w="465" h="174">
                <a:moveTo>
                  <a:pt x="445" y="5"/>
                </a:moveTo>
                <a:cubicBezTo>
                  <a:pt x="300" y="54"/>
                  <a:pt x="156" y="103"/>
                  <a:pt x="12" y="152"/>
                </a:cubicBezTo>
                <a:cubicBezTo>
                  <a:pt x="0" y="156"/>
                  <a:pt x="9" y="174"/>
                  <a:pt x="21" y="170"/>
                </a:cubicBezTo>
                <a:cubicBezTo>
                  <a:pt x="165" y="121"/>
                  <a:pt x="309" y="72"/>
                  <a:pt x="453" y="23"/>
                </a:cubicBezTo>
                <a:cubicBezTo>
                  <a:pt x="465" y="19"/>
                  <a:pt x="457" y="0"/>
                  <a:pt x="445" y="5"/>
                </a:cubicBez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Freeform 39"/>
          <p:cNvSpPr>
            <a:spLocks/>
          </p:cNvSpPr>
          <p:nvPr/>
        </p:nvSpPr>
        <p:spPr bwMode="auto">
          <a:xfrm>
            <a:off x="6024563" y="1570024"/>
            <a:ext cx="109538" cy="79375"/>
          </a:xfrm>
          <a:custGeom>
            <a:avLst/>
            <a:gdLst/>
            <a:ahLst/>
            <a:cxnLst>
              <a:cxn ang="0">
                <a:pos x="69" y="5"/>
              </a:cxn>
              <a:cxn ang="0">
                <a:pos x="17" y="50"/>
              </a:cxn>
              <a:cxn ang="0">
                <a:pos x="23" y="21"/>
              </a:cxn>
              <a:cxn ang="0">
                <a:pos x="0" y="0"/>
              </a:cxn>
              <a:cxn ang="0">
                <a:pos x="69" y="5"/>
              </a:cxn>
            </a:cxnLst>
            <a:rect l="0" t="0" r="r" b="b"/>
            <a:pathLst>
              <a:path w="69" h="50">
                <a:moveTo>
                  <a:pt x="69" y="5"/>
                </a:moveTo>
                <a:lnTo>
                  <a:pt x="17" y="50"/>
                </a:lnTo>
                <a:lnTo>
                  <a:pt x="23" y="21"/>
                </a:lnTo>
                <a:lnTo>
                  <a:pt x="0" y="0"/>
                </a:lnTo>
                <a:lnTo>
                  <a:pt x="69" y="5"/>
                </a:ln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4" name="Freeform 40"/>
          <p:cNvSpPr>
            <a:spLocks/>
          </p:cNvSpPr>
          <p:nvPr/>
        </p:nvSpPr>
        <p:spPr bwMode="auto">
          <a:xfrm>
            <a:off x="5380038" y="1693849"/>
            <a:ext cx="708025" cy="209550"/>
          </a:xfrm>
          <a:custGeom>
            <a:avLst/>
            <a:gdLst/>
            <a:ahLst/>
            <a:cxnLst>
              <a:cxn ang="0">
                <a:pos x="445" y="3"/>
              </a:cxn>
              <a:cxn ang="0">
                <a:pos x="13" y="114"/>
              </a:cxn>
              <a:cxn ang="0">
                <a:pos x="16" y="134"/>
              </a:cxn>
              <a:cxn ang="0">
                <a:pos x="449" y="23"/>
              </a:cxn>
              <a:cxn ang="0">
                <a:pos x="445" y="3"/>
              </a:cxn>
            </a:cxnLst>
            <a:rect l="0" t="0" r="r" b="b"/>
            <a:pathLst>
              <a:path w="461" h="137">
                <a:moveTo>
                  <a:pt x="445" y="3"/>
                </a:moveTo>
                <a:cubicBezTo>
                  <a:pt x="301" y="40"/>
                  <a:pt x="157" y="77"/>
                  <a:pt x="13" y="114"/>
                </a:cubicBezTo>
                <a:cubicBezTo>
                  <a:pt x="0" y="117"/>
                  <a:pt x="4" y="137"/>
                  <a:pt x="16" y="134"/>
                </a:cubicBezTo>
                <a:cubicBezTo>
                  <a:pt x="160" y="97"/>
                  <a:pt x="304" y="60"/>
                  <a:pt x="449" y="23"/>
                </a:cubicBezTo>
                <a:cubicBezTo>
                  <a:pt x="461" y="20"/>
                  <a:pt x="458" y="0"/>
                  <a:pt x="445" y="3"/>
                </a:cubicBez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Freeform 41"/>
          <p:cNvSpPr>
            <a:spLocks/>
          </p:cNvSpPr>
          <p:nvPr/>
        </p:nvSpPr>
        <p:spPr bwMode="auto">
          <a:xfrm>
            <a:off x="6027738" y="1681149"/>
            <a:ext cx="107950" cy="79375"/>
          </a:xfrm>
          <a:custGeom>
            <a:avLst/>
            <a:gdLst/>
            <a:ahLst/>
            <a:cxnLst>
              <a:cxn ang="0">
                <a:pos x="68" y="10"/>
              </a:cxn>
              <a:cxn ang="0">
                <a:pos x="13" y="50"/>
              </a:cxn>
              <a:cxn ang="0">
                <a:pos x="20" y="21"/>
              </a:cxn>
              <a:cxn ang="0">
                <a:pos x="0" y="0"/>
              </a:cxn>
              <a:cxn ang="0">
                <a:pos x="68" y="10"/>
              </a:cxn>
            </a:cxnLst>
            <a:rect l="0" t="0" r="r" b="b"/>
            <a:pathLst>
              <a:path w="68" h="50">
                <a:moveTo>
                  <a:pt x="68" y="10"/>
                </a:moveTo>
                <a:lnTo>
                  <a:pt x="13" y="50"/>
                </a:lnTo>
                <a:lnTo>
                  <a:pt x="20" y="21"/>
                </a:lnTo>
                <a:lnTo>
                  <a:pt x="0" y="0"/>
                </a:lnTo>
                <a:lnTo>
                  <a:pt x="68" y="10"/>
                </a:ln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Freeform 42"/>
          <p:cNvSpPr>
            <a:spLocks/>
          </p:cNvSpPr>
          <p:nvPr/>
        </p:nvSpPr>
        <p:spPr bwMode="auto">
          <a:xfrm>
            <a:off x="5378451" y="2258999"/>
            <a:ext cx="712788" cy="266700"/>
          </a:xfrm>
          <a:custGeom>
            <a:avLst/>
            <a:gdLst/>
            <a:ahLst/>
            <a:cxnLst>
              <a:cxn ang="0">
                <a:pos x="451" y="151"/>
              </a:cxn>
              <a:cxn ang="0">
                <a:pos x="19" y="4"/>
              </a:cxn>
              <a:cxn ang="0">
                <a:pos x="12" y="23"/>
              </a:cxn>
              <a:cxn ang="0">
                <a:pos x="444" y="170"/>
              </a:cxn>
              <a:cxn ang="0">
                <a:pos x="451" y="151"/>
              </a:cxn>
            </a:cxnLst>
            <a:rect l="0" t="0" r="r" b="b"/>
            <a:pathLst>
              <a:path w="464" h="174">
                <a:moveTo>
                  <a:pt x="451" y="151"/>
                </a:moveTo>
                <a:cubicBezTo>
                  <a:pt x="307" y="102"/>
                  <a:pt x="163" y="53"/>
                  <a:pt x="19" y="4"/>
                </a:cubicBezTo>
                <a:cubicBezTo>
                  <a:pt x="7" y="0"/>
                  <a:pt x="0" y="19"/>
                  <a:pt x="12" y="23"/>
                </a:cubicBezTo>
                <a:cubicBezTo>
                  <a:pt x="156" y="72"/>
                  <a:pt x="300" y="121"/>
                  <a:pt x="444" y="170"/>
                </a:cubicBezTo>
                <a:cubicBezTo>
                  <a:pt x="457" y="174"/>
                  <a:pt x="464" y="155"/>
                  <a:pt x="451" y="151"/>
                </a:cubicBez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Freeform 43"/>
          <p:cNvSpPr>
            <a:spLocks/>
          </p:cNvSpPr>
          <p:nvPr/>
        </p:nvSpPr>
        <p:spPr bwMode="auto">
          <a:xfrm>
            <a:off x="6024563" y="2457436"/>
            <a:ext cx="109538" cy="77788"/>
          </a:xfrm>
          <a:custGeom>
            <a:avLst/>
            <a:gdLst/>
            <a:ahLst/>
            <a:cxnLst>
              <a:cxn ang="0">
                <a:pos x="69" y="45"/>
              </a:cxn>
              <a:cxn ang="0">
                <a:pos x="0" y="49"/>
              </a:cxn>
              <a:cxn ang="0">
                <a:pos x="23" y="29"/>
              </a:cxn>
              <a:cxn ang="0">
                <a:pos x="17" y="0"/>
              </a:cxn>
              <a:cxn ang="0">
                <a:pos x="69" y="45"/>
              </a:cxn>
            </a:cxnLst>
            <a:rect l="0" t="0" r="r" b="b"/>
            <a:pathLst>
              <a:path w="69" h="49">
                <a:moveTo>
                  <a:pt x="69" y="45"/>
                </a:moveTo>
                <a:lnTo>
                  <a:pt x="0" y="49"/>
                </a:lnTo>
                <a:lnTo>
                  <a:pt x="23" y="29"/>
                </a:lnTo>
                <a:lnTo>
                  <a:pt x="17" y="0"/>
                </a:lnTo>
                <a:lnTo>
                  <a:pt x="69" y="45"/>
                </a:ln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8" name="Freeform 44"/>
          <p:cNvSpPr>
            <a:spLocks/>
          </p:cNvSpPr>
          <p:nvPr/>
        </p:nvSpPr>
        <p:spPr bwMode="auto">
          <a:xfrm>
            <a:off x="5376863" y="2203436"/>
            <a:ext cx="714375" cy="207963"/>
          </a:xfrm>
          <a:custGeom>
            <a:avLst/>
            <a:gdLst/>
            <a:ahLst/>
            <a:cxnLst>
              <a:cxn ang="0">
                <a:pos x="452" y="114"/>
              </a:cxn>
              <a:cxn ang="0">
                <a:pos x="20" y="3"/>
              </a:cxn>
              <a:cxn ang="0">
                <a:pos x="13" y="22"/>
              </a:cxn>
              <a:cxn ang="0">
                <a:pos x="445" y="132"/>
              </a:cxn>
              <a:cxn ang="0">
                <a:pos x="452" y="114"/>
              </a:cxn>
            </a:cxnLst>
            <a:rect l="0" t="0" r="r" b="b"/>
            <a:pathLst>
              <a:path w="465" h="135">
                <a:moveTo>
                  <a:pt x="452" y="114"/>
                </a:moveTo>
                <a:cubicBezTo>
                  <a:pt x="308" y="77"/>
                  <a:pt x="164" y="40"/>
                  <a:pt x="20" y="3"/>
                </a:cubicBezTo>
                <a:cubicBezTo>
                  <a:pt x="7" y="0"/>
                  <a:pt x="0" y="19"/>
                  <a:pt x="13" y="22"/>
                </a:cubicBezTo>
                <a:cubicBezTo>
                  <a:pt x="157" y="59"/>
                  <a:pt x="301" y="96"/>
                  <a:pt x="445" y="132"/>
                </a:cubicBezTo>
                <a:cubicBezTo>
                  <a:pt x="458" y="135"/>
                  <a:pt x="465" y="117"/>
                  <a:pt x="452" y="114"/>
                </a:cubicBez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9" name="Freeform 45"/>
          <p:cNvSpPr>
            <a:spLocks/>
          </p:cNvSpPr>
          <p:nvPr/>
        </p:nvSpPr>
        <p:spPr bwMode="auto">
          <a:xfrm>
            <a:off x="6027738" y="2344724"/>
            <a:ext cx="107950" cy="79375"/>
          </a:xfrm>
          <a:custGeom>
            <a:avLst/>
            <a:gdLst/>
            <a:ahLst/>
            <a:cxnLst>
              <a:cxn ang="0">
                <a:pos x="68" y="42"/>
              </a:cxn>
              <a:cxn ang="0">
                <a:pos x="0" y="50"/>
              </a:cxn>
              <a:cxn ang="0">
                <a:pos x="20" y="29"/>
              </a:cxn>
              <a:cxn ang="0">
                <a:pos x="13" y="0"/>
              </a:cxn>
              <a:cxn ang="0">
                <a:pos x="68" y="42"/>
              </a:cxn>
            </a:cxnLst>
            <a:rect l="0" t="0" r="r" b="b"/>
            <a:pathLst>
              <a:path w="68" h="50">
                <a:moveTo>
                  <a:pt x="68" y="42"/>
                </a:moveTo>
                <a:lnTo>
                  <a:pt x="0" y="50"/>
                </a:lnTo>
                <a:lnTo>
                  <a:pt x="20" y="29"/>
                </a:lnTo>
                <a:lnTo>
                  <a:pt x="13" y="0"/>
                </a:lnTo>
                <a:lnTo>
                  <a:pt x="68" y="42"/>
                </a:ln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0" name="Freeform 46"/>
          <p:cNvSpPr>
            <a:spLocks/>
          </p:cNvSpPr>
          <p:nvPr/>
        </p:nvSpPr>
        <p:spPr bwMode="auto">
          <a:xfrm>
            <a:off x="5381626" y="2147874"/>
            <a:ext cx="704850" cy="149225"/>
          </a:xfrm>
          <a:custGeom>
            <a:avLst/>
            <a:gdLst/>
            <a:ahLst/>
            <a:cxnLst>
              <a:cxn ang="0">
                <a:pos x="447" y="75"/>
              </a:cxn>
              <a:cxn ang="0">
                <a:pos x="14" y="2"/>
              </a:cxn>
              <a:cxn ang="0">
                <a:pos x="12" y="22"/>
              </a:cxn>
              <a:cxn ang="0">
                <a:pos x="445" y="95"/>
              </a:cxn>
              <a:cxn ang="0">
                <a:pos x="447" y="75"/>
              </a:cxn>
            </a:cxnLst>
            <a:rect l="0" t="0" r="r" b="b"/>
            <a:pathLst>
              <a:path w="459" h="97">
                <a:moveTo>
                  <a:pt x="447" y="75"/>
                </a:moveTo>
                <a:cubicBezTo>
                  <a:pt x="303" y="51"/>
                  <a:pt x="158" y="26"/>
                  <a:pt x="14" y="2"/>
                </a:cubicBezTo>
                <a:cubicBezTo>
                  <a:pt x="2" y="0"/>
                  <a:pt x="0" y="20"/>
                  <a:pt x="12" y="22"/>
                </a:cubicBezTo>
                <a:cubicBezTo>
                  <a:pt x="157" y="46"/>
                  <a:pt x="301" y="71"/>
                  <a:pt x="445" y="95"/>
                </a:cubicBezTo>
                <a:cubicBezTo>
                  <a:pt x="458" y="97"/>
                  <a:pt x="459" y="78"/>
                  <a:pt x="447" y="75"/>
                </a:cubicBez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Freeform 47"/>
          <p:cNvSpPr>
            <a:spLocks/>
          </p:cNvSpPr>
          <p:nvPr/>
        </p:nvSpPr>
        <p:spPr bwMode="auto">
          <a:xfrm>
            <a:off x="6029326" y="2232011"/>
            <a:ext cx="107950" cy="84138"/>
          </a:xfrm>
          <a:custGeom>
            <a:avLst/>
            <a:gdLst/>
            <a:ahLst/>
            <a:cxnLst>
              <a:cxn ang="0">
                <a:pos x="68" y="37"/>
              </a:cxn>
              <a:cxn ang="0">
                <a:pos x="0" y="53"/>
              </a:cxn>
              <a:cxn ang="0">
                <a:pos x="19" y="29"/>
              </a:cxn>
              <a:cxn ang="0">
                <a:pos x="9" y="0"/>
              </a:cxn>
              <a:cxn ang="0">
                <a:pos x="68" y="37"/>
              </a:cxn>
            </a:cxnLst>
            <a:rect l="0" t="0" r="r" b="b"/>
            <a:pathLst>
              <a:path w="68" h="53">
                <a:moveTo>
                  <a:pt x="68" y="37"/>
                </a:moveTo>
                <a:lnTo>
                  <a:pt x="0" y="53"/>
                </a:lnTo>
                <a:lnTo>
                  <a:pt x="19" y="29"/>
                </a:lnTo>
                <a:lnTo>
                  <a:pt x="9" y="0"/>
                </a:lnTo>
                <a:lnTo>
                  <a:pt x="68" y="37"/>
                </a:ln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Freeform 48"/>
          <p:cNvSpPr>
            <a:spLocks/>
          </p:cNvSpPr>
          <p:nvPr/>
        </p:nvSpPr>
        <p:spPr bwMode="auto">
          <a:xfrm>
            <a:off x="5400676" y="1793861"/>
            <a:ext cx="850900" cy="144463"/>
          </a:xfrm>
          <a:custGeom>
            <a:avLst/>
            <a:gdLst/>
            <a:ahLst/>
            <a:cxnLst>
              <a:cxn ang="0">
                <a:pos x="536" y="0"/>
              </a:cxn>
              <a:cxn ang="0">
                <a:pos x="0" y="91"/>
              </a:cxn>
              <a:cxn ang="0">
                <a:pos x="536" y="0"/>
              </a:cxn>
            </a:cxnLst>
            <a:rect l="0" t="0" r="r" b="b"/>
            <a:pathLst>
              <a:path w="536" h="91">
                <a:moveTo>
                  <a:pt x="536" y="0"/>
                </a:moveTo>
                <a:lnTo>
                  <a:pt x="0" y="91"/>
                </a:lnTo>
                <a:lnTo>
                  <a:pt x="53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 flipH="1">
            <a:off x="5400676" y="1793861"/>
            <a:ext cx="850900" cy="14446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Freeform 50"/>
          <p:cNvSpPr>
            <a:spLocks/>
          </p:cNvSpPr>
          <p:nvPr/>
        </p:nvSpPr>
        <p:spPr bwMode="auto">
          <a:xfrm>
            <a:off x="5381626" y="1779574"/>
            <a:ext cx="890588" cy="176213"/>
          </a:xfrm>
          <a:custGeom>
            <a:avLst/>
            <a:gdLst/>
            <a:ahLst/>
            <a:cxnLst>
              <a:cxn ang="0">
                <a:pos x="565" y="1"/>
              </a:cxn>
              <a:cxn ang="0">
                <a:pos x="16" y="95"/>
              </a:cxn>
              <a:cxn ang="0">
                <a:pos x="12" y="96"/>
              </a:cxn>
              <a:cxn ang="0">
                <a:pos x="15" y="113"/>
              </a:cxn>
              <a:cxn ang="0">
                <a:pos x="564" y="20"/>
              </a:cxn>
              <a:cxn ang="0">
                <a:pos x="568" y="19"/>
              </a:cxn>
              <a:cxn ang="0">
                <a:pos x="565" y="1"/>
              </a:cxn>
            </a:cxnLst>
            <a:rect l="0" t="0" r="r" b="b"/>
            <a:pathLst>
              <a:path w="580" h="115">
                <a:moveTo>
                  <a:pt x="565" y="1"/>
                </a:moveTo>
                <a:cubicBezTo>
                  <a:pt x="382" y="33"/>
                  <a:pt x="199" y="64"/>
                  <a:pt x="16" y="95"/>
                </a:cubicBezTo>
                <a:cubicBezTo>
                  <a:pt x="15" y="95"/>
                  <a:pt x="13" y="95"/>
                  <a:pt x="12" y="96"/>
                </a:cubicBezTo>
                <a:cubicBezTo>
                  <a:pt x="0" y="98"/>
                  <a:pt x="3" y="115"/>
                  <a:pt x="15" y="113"/>
                </a:cubicBezTo>
                <a:cubicBezTo>
                  <a:pt x="198" y="82"/>
                  <a:pt x="381" y="51"/>
                  <a:pt x="564" y="20"/>
                </a:cubicBezTo>
                <a:cubicBezTo>
                  <a:pt x="565" y="20"/>
                  <a:pt x="567" y="19"/>
                  <a:pt x="568" y="19"/>
                </a:cubicBezTo>
                <a:cubicBezTo>
                  <a:pt x="580" y="17"/>
                  <a:pt x="576" y="0"/>
                  <a:pt x="565" y="1"/>
                </a:cubicBezTo>
                <a:close/>
              </a:path>
            </a:pathLst>
          </a:custGeom>
          <a:solidFill>
            <a:srgbClr val="0A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" name="Freeform 51"/>
          <p:cNvSpPr>
            <a:spLocks/>
          </p:cNvSpPr>
          <p:nvPr/>
        </p:nvSpPr>
        <p:spPr bwMode="auto">
          <a:xfrm>
            <a:off x="6218238" y="1762111"/>
            <a:ext cx="98425" cy="76200"/>
          </a:xfrm>
          <a:custGeom>
            <a:avLst/>
            <a:gdLst/>
            <a:ahLst/>
            <a:cxnLst>
              <a:cxn ang="0">
                <a:pos x="62" y="14"/>
              </a:cxn>
              <a:cxn ang="0">
                <a:pos x="8" y="48"/>
              </a:cxn>
              <a:cxn ang="0">
                <a:pos x="18" y="21"/>
              </a:cxn>
              <a:cxn ang="0">
                <a:pos x="0" y="0"/>
              </a:cxn>
              <a:cxn ang="0">
                <a:pos x="62" y="14"/>
              </a:cxn>
            </a:cxnLst>
            <a:rect l="0" t="0" r="r" b="b"/>
            <a:pathLst>
              <a:path w="62" h="48">
                <a:moveTo>
                  <a:pt x="62" y="14"/>
                </a:moveTo>
                <a:lnTo>
                  <a:pt x="8" y="48"/>
                </a:lnTo>
                <a:lnTo>
                  <a:pt x="18" y="21"/>
                </a:lnTo>
                <a:lnTo>
                  <a:pt x="0" y="0"/>
                </a:lnTo>
                <a:lnTo>
                  <a:pt x="62" y="14"/>
                </a:lnTo>
                <a:close/>
              </a:path>
            </a:pathLst>
          </a:custGeom>
          <a:solidFill>
            <a:srgbClr val="0A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Freeform 52"/>
          <p:cNvSpPr>
            <a:spLocks/>
          </p:cNvSpPr>
          <p:nvPr/>
        </p:nvSpPr>
        <p:spPr bwMode="auto">
          <a:xfrm>
            <a:off x="5380038" y="1924036"/>
            <a:ext cx="708025" cy="88900"/>
          </a:xfrm>
          <a:custGeom>
            <a:avLst/>
            <a:gdLst/>
            <a:ahLst/>
            <a:cxnLst>
              <a:cxn ang="0">
                <a:pos x="445" y="1"/>
              </a:cxn>
              <a:cxn ang="0">
                <a:pos x="13" y="37"/>
              </a:cxn>
              <a:cxn ang="0">
                <a:pos x="16" y="57"/>
              </a:cxn>
              <a:cxn ang="0">
                <a:pos x="449" y="20"/>
              </a:cxn>
              <a:cxn ang="0">
                <a:pos x="445" y="1"/>
              </a:cxn>
            </a:cxnLst>
            <a:rect l="0" t="0" r="r" b="b"/>
            <a:pathLst>
              <a:path w="461" h="58">
                <a:moveTo>
                  <a:pt x="445" y="1"/>
                </a:moveTo>
                <a:cubicBezTo>
                  <a:pt x="301" y="13"/>
                  <a:pt x="157" y="25"/>
                  <a:pt x="13" y="37"/>
                </a:cubicBezTo>
                <a:cubicBezTo>
                  <a:pt x="0" y="39"/>
                  <a:pt x="3" y="58"/>
                  <a:pt x="16" y="57"/>
                </a:cubicBezTo>
                <a:cubicBezTo>
                  <a:pt x="160" y="45"/>
                  <a:pt x="304" y="33"/>
                  <a:pt x="449" y="20"/>
                </a:cubicBezTo>
                <a:cubicBezTo>
                  <a:pt x="461" y="19"/>
                  <a:pt x="458" y="0"/>
                  <a:pt x="445" y="1"/>
                </a:cubicBez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7" name="Freeform 53"/>
          <p:cNvSpPr>
            <a:spLocks/>
          </p:cNvSpPr>
          <p:nvPr/>
        </p:nvSpPr>
        <p:spPr bwMode="auto">
          <a:xfrm>
            <a:off x="6032501" y="1900224"/>
            <a:ext cx="106363" cy="84138"/>
          </a:xfrm>
          <a:custGeom>
            <a:avLst/>
            <a:gdLst/>
            <a:ahLst/>
            <a:cxnLst>
              <a:cxn ang="0">
                <a:pos x="67" y="22"/>
              </a:cxn>
              <a:cxn ang="0">
                <a:pos x="5" y="53"/>
              </a:cxn>
              <a:cxn ang="0">
                <a:pos x="17" y="25"/>
              </a:cxn>
              <a:cxn ang="0">
                <a:pos x="0" y="0"/>
              </a:cxn>
              <a:cxn ang="0">
                <a:pos x="67" y="22"/>
              </a:cxn>
            </a:cxnLst>
            <a:rect l="0" t="0" r="r" b="b"/>
            <a:pathLst>
              <a:path w="67" h="53">
                <a:moveTo>
                  <a:pt x="67" y="22"/>
                </a:moveTo>
                <a:lnTo>
                  <a:pt x="5" y="53"/>
                </a:lnTo>
                <a:lnTo>
                  <a:pt x="17" y="25"/>
                </a:lnTo>
                <a:lnTo>
                  <a:pt x="0" y="0"/>
                </a:lnTo>
                <a:lnTo>
                  <a:pt x="67" y="22"/>
                </a:ln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8" name="Freeform 54"/>
          <p:cNvSpPr>
            <a:spLocks/>
          </p:cNvSpPr>
          <p:nvPr/>
        </p:nvSpPr>
        <p:spPr bwMode="auto">
          <a:xfrm>
            <a:off x="5381626" y="2036749"/>
            <a:ext cx="706438" cy="31750"/>
          </a:xfrm>
          <a:custGeom>
            <a:avLst/>
            <a:gdLst/>
            <a:ahLst/>
            <a:cxnLst>
              <a:cxn ang="0">
                <a:pos x="447" y="0"/>
              </a:cxn>
              <a:cxn ang="0">
                <a:pos x="14" y="0"/>
              </a:cxn>
              <a:cxn ang="0">
                <a:pos x="12" y="20"/>
              </a:cxn>
              <a:cxn ang="0">
                <a:pos x="445" y="20"/>
              </a:cxn>
              <a:cxn ang="0">
                <a:pos x="447" y="0"/>
              </a:cxn>
            </a:cxnLst>
            <a:rect l="0" t="0" r="r" b="b"/>
            <a:pathLst>
              <a:path w="460" h="20">
                <a:moveTo>
                  <a:pt x="447" y="0"/>
                </a:moveTo>
                <a:cubicBezTo>
                  <a:pt x="303" y="0"/>
                  <a:pt x="158" y="0"/>
                  <a:pt x="14" y="0"/>
                </a:cubicBezTo>
                <a:cubicBezTo>
                  <a:pt x="1" y="0"/>
                  <a:pt x="0" y="20"/>
                  <a:pt x="12" y="20"/>
                </a:cubicBezTo>
                <a:cubicBezTo>
                  <a:pt x="157" y="20"/>
                  <a:pt x="301" y="20"/>
                  <a:pt x="445" y="20"/>
                </a:cubicBezTo>
                <a:cubicBezTo>
                  <a:pt x="458" y="20"/>
                  <a:pt x="460" y="0"/>
                  <a:pt x="447" y="0"/>
                </a:cubicBez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9" name="Freeform 55"/>
          <p:cNvSpPr>
            <a:spLocks/>
          </p:cNvSpPr>
          <p:nvPr/>
        </p:nvSpPr>
        <p:spPr bwMode="auto">
          <a:xfrm>
            <a:off x="6037263" y="2011349"/>
            <a:ext cx="101600" cy="82550"/>
          </a:xfrm>
          <a:custGeom>
            <a:avLst/>
            <a:gdLst/>
            <a:ahLst/>
            <a:cxnLst>
              <a:cxn ang="0">
                <a:pos x="64" y="26"/>
              </a:cxn>
              <a:cxn ang="0">
                <a:pos x="0" y="52"/>
              </a:cxn>
              <a:cxn ang="0">
                <a:pos x="14" y="26"/>
              </a:cxn>
              <a:cxn ang="0">
                <a:pos x="0" y="0"/>
              </a:cxn>
              <a:cxn ang="0">
                <a:pos x="64" y="26"/>
              </a:cxn>
            </a:cxnLst>
            <a:rect l="0" t="0" r="r" b="b"/>
            <a:pathLst>
              <a:path w="64" h="52">
                <a:moveTo>
                  <a:pt x="64" y="26"/>
                </a:moveTo>
                <a:lnTo>
                  <a:pt x="0" y="52"/>
                </a:lnTo>
                <a:lnTo>
                  <a:pt x="14" y="26"/>
                </a:lnTo>
                <a:lnTo>
                  <a:pt x="0" y="0"/>
                </a:lnTo>
                <a:lnTo>
                  <a:pt x="64" y="26"/>
                </a:ln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0" name="Freeform 56"/>
          <p:cNvSpPr>
            <a:spLocks/>
          </p:cNvSpPr>
          <p:nvPr/>
        </p:nvSpPr>
        <p:spPr bwMode="auto">
          <a:xfrm>
            <a:off x="5381626" y="2092311"/>
            <a:ext cx="706438" cy="90488"/>
          </a:xfrm>
          <a:custGeom>
            <a:avLst/>
            <a:gdLst/>
            <a:ahLst/>
            <a:cxnLst>
              <a:cxn ang="0">
                <a:pos x="447" y="38"/>
              </a:cxn>
              <a:cxn ang="0">
                <a:pos x="14" y="1"/>
              </a:cxn>
              <a:cxn ang="0">
                <a:pos x="12" y="21"/>
              </a:cxn>
              <a:cxn ang="0">
                <a:pos x="445" y="58"/>
              </a:cxn>
              <a:cxn ang="0">
                <a:pos x="447" y="38"/>
              </a:cxn>
            </a:cxnLst>
            <a:rect l="0" t="0" r="r" b="b"/>
            <a:pathLst>
              <a:path w="460" h="59">
                <a:moveTo>
                  <a:pt x="447" y="38"/>
                </a:moveTo>
                <a:cubicBezTo>
                  <a:pt x="303" y="25"/>
                  <a:pt x="158" y="13"/>
                  <a:pt x="14" y="1"/>
                </a:cubicBezTo>
                <a:cubicBezTo>
                  <a:pt x="1" y="0"/>
                  <a:pt x="0" y="20"/>
                  <a:pt x="12" y="21"/>
                </a:cubicBezTo>
                <a:cubicBezTo>
                  <a:pt x="157" y="33"/>
                  <a:pt x="301" y="45"/>
                  <a:pt x="445" y="58"/>
                </a:cubicBezTo>
                <a:cubicBezTo>
                  <a:pt x="458" y="59"/>
                  <a:pt x="460" y="39"/>
                  <a:pt x="447" y="38"/>
                </a:cubicBez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1" name="Freeform 57"/>
          <p:cNvSpPr>
            <a:spLocks/>
          </p:cNvSpPr>
          <p:nvPr/>
        </p:nvSpPr>
        <p:spPr bwMode="auto">
          <a:xfrm>
            <a:off x="6032501" y="2122474"/>
            <a:ext cx="106363" cy="82550"/>
          </a:xfrm>
          <a:custGeom>
            <a:avLst/>
            <a:gdLst/>
            <a:ahLst/>
            <a:cxnLst>
              <a:cxn ang="0">
                <a:pos x="67" y="32"/>
              </a:cxn>
              <a:cxn ang="0">
                <a:pos x="0" y="52"/>
              </a:cxn>
              <a:cxn ang="0">
                <a:pos x="17" y="27"/>
              </a:cxn>
              <a:cxn ang="0">
                <a:pos x="5" y="0"/>
              </a:cxn>
              <a:cxn ang="0">
                <a:pos x="67" y="32"/>
              </a:cxn>
            </a:cxnLst>
            <a:rect l="0" t="0" r="r" b="b"/>
            <a:pathLst>
              <a:path w="67" h="52">
                <a:moveTo>
                  <a:pt x="67" y="32"/>
                </a:moveTo>
                <a:lnTo>
                  <a:pt x="0" y="52"/>
                </a:lnTo>
                <a:lnTo>
                  <a:pt x="17" y="27"/>
                </a:lnTo>
                <a:lnTo>
                  <a:pt x="5" y="0"/>
                </a:lnTo>
                <a:lnTo>
                  <a:pt x="67" y="32"/>
                </a:lnTo>
                <a:close/>
              </a:path>
            </a:pathLst>
          </a:custGeom>
          <a:solidFill>
            <a:srgbClr val="FF1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4878388" y="1770049"/>
            <a:ext cx="565150" cy="565150"/>
          </a:xfrm>
          <a:prstGeom prst="rect">
            <a:avLst/>
          </a:prstGeom>
          <a:solidFill>
            <a:srgbClr val="9D9D9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4878388" y="1770049"/>
            <a:ext cx="565150" cy="565150"/>
          </a:xfrm>
          <a:prstGeom prst="rect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4878388" y="1770049"/>
            <a:ext cx="565150" cy="565150"/>
          </a:xfrm>
          <a:prstGeom prst="rect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" name="Freeform 61"/>
          <p:cNvSpPr>
            <a:spLocks/>
          </p:cNvSpPr>
          <p:nvPr/>
        </p:nvSpPr>
        <p:spPr bwMode="auto">
          <a:xfrm>
            <a:off x="4962526" y="1911336"/>
            <a:ext cx="396875" cy="282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0"/>
              </a:cxn>
              <a:cxn ang="0">
                <a:pos x="179" y="178"/>
              </a:cxn>
              <a:cxn ang="0">
                <a:pos x="250" y="178"/>
              </a:cxn>
            </a:cxnLst>
            <a:rect l="0" t="0" r="r" b="b"/>
            <a:pathLst>
              <a:path w="250" h="178">
                <a:moveTo>
                  <a:pt x="0" y="0"/>
                </a:moveTo>
                <a:lnTo>
                  <a:pt x="72" y="0"/>
                </a:lnTo>
                <a:lnTo>
                  <a:pt x="179" y="178"/>
                </a:lnTo>
                <a:lnTo>
                  <a:pt x="250" y="178"/>
                </a:lnTo>
              </a:path>
            </a:pathLst>
          </a:custGeom>
          <a:noFill/>
          <a:ln w="12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6" name="Freeform 62"/>
          <p:cNvSpPr>
            <a:spLocks/>
          </p:cNvSpPr>
          <p:nvPr/>
        </p:nvSpPr>
        <p:spPr bwMode="auto">
          <a:xfrm>
            <a:off x="4937126" y="1889111"/>
            <a:ext cx="447675" cy="328613"/>
          </a:xfrm>
          <a:custGeom>
            <a:avLst/>
            <a:gdLst/>
            <a:ahLst/>
            <a:cxnLst>
              <a:cxn ang="0">
                <a:pos x="16" y="27"/>
              </a:cxn>
              <a:cxn ang="0">
                <a:pos x="90" y="27"/>
              </a:cxn>
              <a:cxn ang="0">
                <a:pos x="80" y="20"/>
              </a:cxn>
              <a:cxn ang="0">
                <a:pos x="165" y="162"/>
              </a:cxn>
              <a:cxn ang="0">
                <a:pos x="185" y="195"/>
              </a:cxn>
              <a:cxn ang="0">
                <a:pos x="197" y="210"/>
              </a:cxn>
              <a:cxn ang="0">
                <a:pos x="233" y="211"/>
              </a:cxn>
              <a:cxn ang="0">
                <a:pos x="274" y="211"/>
              </a:cxn>
              <a:cxn ang="0">
                <a:pos x="276" y="187"/>
              </a:cxn>
              <a:cxn ang="0">
                <a:pos x="202" y="187"/>
              </a:cxn>
              <a:cxn ang="0">
                <a:pos x="212" y="194"/>
              </a:cxn>
              <a:cxn ang="0">
                <a:pos x="127" y="52"/>
              </a:cxn>
              <a:cxn ang="0">
                <a:pos x="107" y="19"/>
              </a:cxn>
              <a:cxn ang="0">
                <a:pos x="95" y="4"/>
              </a:cxn>
              <a:cxn ang="0">
                <a:pos x="59" y="3"/>
              </a:cxn>
              <a:cxn ang="0">
                <a:pos x="18" y="3"/>
              </a:cxn>
              <a:cxn ang="0">
                <a:pos x="16" y="27"/>
              </a:cxn>
            </a:cxnLst>
            <a:rect l="0" t="0" r="r" b="b"/>
            <a:pathLst>
              <a:path w="291" h="214">
                <a:moveTo>
                  <a:pt x="16" y="27"/>
                </a:moveTo>
                <a:cubicBezTo>
                  <a:pt x="40" y="27"/>
                  <a:pt x="65" y="27"/>
                  <a:pt x="90" y="27"/>
                </a:cubicBezTo>
                <a:cubicBezTo>
                  <a:pt x="86" y="25"/>
                  <a:pt x="83" y="22"/>
                  <a:pt x="80" y="20"/>
                </a:cubicBezTo>
                <a:cubicBezTo>
                  <a:pt x="108" y="68"/>
                  <a:pt x="137" y="115"/>
                  <a:pt x="165" y="162"/>
                </a:cubicBezTo>
                <a:cubicBezTo>
                  <a:pt x="172" y="173"/>
                  <a:pt x="178" y="184"/>
                  <a:pt x="185" y="195"/>
                </a:cubicBezTo>
                <a:cubicBezTo>
                  <a:pt x="188" y="200"/>
                  <a:pt x="191" y="208"/>
                  <a:pt x="197" y="210"/>
                </a:cubicBezTo>
                <a:cubicBezTo>
                  <a:pt x="207" y="214"/>
                  <a:pt x="222" y="211"/>
                  <a:pt x="233" y="211"/>
                </a:cubicBezTo>
                <a:cubicBezTo>
                  <a:pt x="246" y="211"/>
                  <a:pt x="260" y="211"/>
                  <a:pt x="274" y="211"/>
                </a:cubicBezTo>
                <a:cubicBezTo>
                  <a:pt x="289" y="211"/>
                  <a:pt x="291" y="187"/>
                  <a:pt x="276" y="187"/>
                </a:cubicBezTo>
                <a:cubicBezTo>
                  <a:pt x="251" y="187"/>
                  <a:pt x="227" y="187"/>
                  <a:pt x="202" y="187"/>
                </a:cubicBezTo>
                <a:cubicBezTo>
                  <a:pt x="206" y="189"/>
                  <a:pt x="209" y="192"/>
                  <a:pt x="212" y="194"/>
                </a:cubicBezTo>
                <a:cubicBezTo>
                  <a:pt x="184" y="147"/>
                  <a:pt x="155" y="99"/>
                  <a:pt x="127" y="52"/>
                </a:cubicBezTo>
                <a:cubicBezTo>
                  <a:pt x="120" y="41"/>
                  <a:pt x="114" y="30"/>
                  <a:pt x="107" y="19"/>
                </a:cubicBezTo>
                <a:cubicBezTo>
                  <a:pt x="104" y="14"/>
                  <a:pt x="101" y="6"/>
                  <a:pt x="95" y="4"/>
                </a:cubicBezTo>
                <a:cubicBezTo>
                  <a:pt x="85" y="0"/>
                  <a:pt x="69" y="3"/>
                  <a:pt x="59" y="3"/>
                </a:cubicBezTo>
                <a:cubicBezTo>
                  <a:pt x="45" y="3"/>
                  <a:pt x="32" y="3"/>
                  <a:pt x="18" y="3"/>
                </a:cubicBezTo>
                <a:cubicBezTo>
                  <a:pt x="3" y="3"/>
                  <a:pt x="0" y="27"/>
                  <a:pt x="16" y="27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7" name="Freeform 63"/>
          <p:cNvSpPr>
            <a:spLocks/>
          </p:cNvSpPr>
          <p:nvPr/>
        </p:nvSpPr>
        <p:spPr bwMode="auto">
          <a:xfrm>
            <a:off x="4962526" y="1911336"/>
            <a:ext cx="396875" cy="282575"/>
          </a:xfrm>
          <a:custGeom>
            <a:avLst/>
            <a:gdLst/>
            <a:ahLst/>
            <a:cxnLst>
              <a:cxn ang="0">
                <a:pos x="250" y="0"/>
              </a:cxn>
              <a:cxn ang="0">
                <a:pos x="179" y="0"/>
              </a:cxn>
              <a:cxn ang="0">
                <a:pos x="72" y="178"/>
              </a:cxn>
              <a:cxn ang="0">
                <a:pos x="0" y="178"/>
              </a:cxn>
            </a:cxnLst>
            <a:rect l="0" t="0" r="r" b="b"/>
            <a:pathLst>
              <a:path w="250" h="178">
                <a:moveTo>
                  <a:pt x="250" y="0"/>
                </a:moveTo>
                <a:lnTo>
                  <a:pt x="179" y="0"/>
                </a:lnTo>
                <a:lnTo>
                  <a:pt x="72" y="178"/>
                </a:lnTo>
                <a:lnTo>
                  <a:pt x="0" y="178"/>
                </a:lnTo>
              </a:path>
            </a:pathLst>
          </a:custGeom>
          <a:noFill/>
          <a:ln w="12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8" name="Freeform 64"/>
          <p:cNvSpPr>
            <a:spLocks/>
          </p:cNvSpPr>
          <p:nvPr/>
        </p:nvSpPr>
        <p:spPr bwMode="auto">
          <a:xfrm>
            <a:off x="4937126" y="1892286"/>
            <a:ext cx="447675" cy="320675"/>
          </a:xfrm>
          <a:custGeom>
            <a:avLst/>
            <a:gdLst/>
            <a:ahLst/>
            <a:cxnLst>
              <a:cxn ang="0">
                <a:pos x="276" y="0"/>
              </a:cxn>
              <a:cxn ang="0">
                <a:pos x="202" y="0"/>
              </a:cxn>
              <a:cxn ang="0">
                <a:pos x="168" y="44"/>
              </a:cxn>
              <a:cxn ang="0">
                <a:pos x="81" y="189"/>
              </a:cxn>
              <a:cxn ang="0">
                <a:pos x="92" y="184"/>
              </a:cxn>
              <a:cxn ang="0">
                <a:pos x="18" y="184"/>
              </a:cxn>
              <a:cxn ang="0">
                <a:pos x="16" y="208"/>
              </a:cxn>
              <a:cxn ang="0">
                <a:pos x="90" y="208"/>
              </a:cxn>
              <a:cxn ang="0">
                <a:pos x="124" y="164"/>
              </a:cxn>
              <a:cxn ang="0">
                <a:pos x="211" y="19"/>
              </a:cxn>
              <a:cxn ang="0">
                <a:pos x="200" y="24"/>
              </a:cxn>
              <a:cxn ang="0">
                <a:pos x="274" y="24"/>
              </a:cxn>
              <a:cxn ang="0">
                <a:pos x="276" y="0"/>
              </a:cxn>
            </a:cxnLst>
            <a:rect l="0" t="0" r="r" b="b"/>
            <a:pathLst>
              <a:path w="291" h="208">
                <a:moveTo>
                  <a:pt x="276" y="0"/>
                </a:moveTo>
                <a:cubicBezTo>
                  <a:pt x="251" y="0"/>
                  <a:pt x="227" y="0"/>
                  <a:pt x="202" y="0"/>
                </a:cubicBezTo>
                <a:cubicBezTo>
                  <a:pt x="187" y="0"/>
                  <a:pt x="174" y="33"/>
                  <a:pt x="168" y="44"/>
                </a:cubicBezTo>
                <a:cubicBezTo>
                  <a:pt x="139" y="92"/>
                  <a:pt x="110" y="141"/>
                  <a:pt x="81" y="189"/>
                </a:cubicBezTo>
                <a:cubicBezTo>
                  <a:pt x="85" y="188"/>
                  <a:pt x="88" y="186"/>
                  <a:pt x="92" y="184"/>
                </a:cubicBezTo>
                <a:cubicBezTo>
                  <a:pt x="67" y="184"/>
                  <a:pt x="43" y="184"/>
                  <a:pt x="18" y="184"/>
                </a:cubicBezTo>
                <a:cubicBezTo>
                  <a:pt x="3" y="184"/>
                  <a:pt x="0" y="208"/>
                  <a:pt x="16" y="208"/>
                </a:cubicBezTo>
                <a:cubicBezTo>
                  <a:pt x="40" y="208"/>
                  <a:pt x="65" y="208"/>
                  <a:pt x="90" y="208"/>
                </a:cubicBezTo>
                <a:cubicBezTo>
                  <a:pt x="105" y="208"/>
                  <a:pt x="117" y="175"/>
                  <a:pt x="124" y="164"/>
                </a:cubicBezTo>
                <a:cubicBezTo>
                  <a:pt x="153" y="116"/>
                  <a:pt x="182" y="67"/>
                  <a:pt x="211" y="19"/>
                </a:cubicBezTo>
                <a:cubicBezTo>
                  <a:pt x="207" y="21"/>
                  <a:pt x="204" y="22"/>
                  <a:pt x="200" y="24"/>
                </a:cubicBezTo>
                <a:cubicBezTo>
                  <a:pt x="225" y="24"/>
                  <a:pt x="249" y="24"/>
                  <a:pt x="274" y="24"/>
                </a:cubicBezTo>
                <a:cubicBezTo>
                  <a:pt x="289" y="24"/>
                  <a:pt x="291" y="0"/>
                  <a:pt x="276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6319838" y="1674799"/>
            <a:ext cx="735013" cy="152400"/>
          </a:xfrm>
          <a:prstGeom prst="rect">
            <a:avLst/>
          </a:prstGeom>
          <a:solidFill>
            <a:srgbClr val="FFFFFF"/>
          </a:solidFill>
          <a:ln w="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6348413" y="1663686"/>
            <a:ext cx="793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destination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4127501" y="1968486"/>
            <a:ext cx="473075" cy="152400"/>
          </a:xfrm>
          <a:prstGeom prst="rect">
            <a:avLst/>
          </a:prstGeom>
          <a:solidFill>
            <a:srgbClr val="FFFFFF"/>
          </a:solidFill>
          <a:ln w="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4171951" y="1957374"/>
            <a:ext cx="487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source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6240463" y="1955786"/>
            <a:ext cx="147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1" u="none" strike="noStrike" cap="none" normalizeH="0" baseline="0" smtClean="0">
                <a:ln>
                  <a:noFill/>
                </a:ln>
                <a:solidFill>
                  <a:srgbClr val="BA0000"/>
                </a:solidFill>
                <a:effectLst/>
                <a:latin typeface="Sabon" pitchFamily="2" charset="0"/>
                <a:cs typeface="Arial" pitchFamily="34" charset="0"/>
              </a:rPr>
              <a:t>Capacity wasted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6240463" y="2184386"/>
            <a:ext cx="1179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1" u="none" strike="noStrike" cap="none" normalizeH="0" baseline="0" smtClean="0">
                <a:ln>
                  <a:noFill/>
                </a:ln>
                <a:solidFill>
                  <a:srgbClr val="BA0000"/>
                </a:solidFill>
                <a:effectLst/>
                <a:latin typeface="Sabon" pitchFamily="2" charset="0"/>
                <a:cs typeface="Arial" pitchFamily="34" charset="0"/>
              </a:rPr>
              <a:t>on needlessly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6240463" y="2412986"/>
            <a:ext cx="1573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1" u="none" strike="noStrike" cap="none" normalizeH="0" baseline="0" smtClean="0">
                <a:ln>
                  <a:noFill/>
                </a:ln>
                <a:solidFill>
                  <a:srgbClr val="BA0000"/>
                </a:solidFill>
                <a:effectLst/>
                <a:latin typeface="Sabon" pitchFamily="2" charset="0"/>
                <a:cs typeface="Arial" pitchFamily="34" charset="0"/>
              </a:rPr>
              <a:t>broadcast frames!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4970463" y="2359011"/>
            <a:ext cx="4905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switch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1416051" y="1527161"/>
            <a:ext cx="26971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1" u="none" strike="noStrike" cap="none" normalizeH="0" baseline="0" smtClean="0">
                <a:ln>
                  <a:noFill/>
                </a:ln>
                <a:solidFill>
                  <a:srgbClr val="330099"/>
                </a:solidFill>
                <a:effectLst/>
                <a:latin typeface="Sabon" pitchFamily="2" charset="0"/>
                <a:cs typeface="Arial" pitchFamily="34" charset="0"/>
              </a:rPr>
              <a:t>Heavy use of broadcast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1435101" y="2055799"/>
            <a:ext cx="2540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Broadcast ARP required for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1843088" y="2300274"/>
            <a:ext cx="17287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interaction with IP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1454151" y="2762236"/>
            <a:ext cx="63103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On large networks, broadcast can overwhelm slower links e.g. wireless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1" name="Freeform 77"/>
          <p:cNvSpPr>
            <a:spLocks/>
          </p:cNvSpPr>
          <p:nvPr/>
        </p:nvSpPr>
        <p:spPr bwMode="auto">
          <a:xfrm>
            <a:off x="4500563" y="3286124"/>
            <a:ext cx="3389313" cy="2755900"/>
          </a:xfrm>
          <a:custGeom>
            <a:avLst/>
            <a:gdLst/>
            <a:ahLst/>
            <a:cxnLst>
              <a:cxn ang="0">
                <a:pos x="2206" y="1743"/>
              </a:cxn>
              <a:cxn ang="0">
                <a:pos x="2157" y="1794"/>
              </a:cxn>
              <a:cxn ang="0">
                <a:pos x="49" y="1794"/>
              </a:cxn>
              <a:cxn ang="0">
                <a:pos x="0" y="1743"/>
              </a:cxn>
              <a:cxn ang="0">
                <a:pos x="0" y="52"/>
              </a:cxn>
              <a:cxn ang="0">
                <a:pos x="49" y="0"/>
              </a:cxn>
              <a:cxn ang="0">
                <a:pos x="2157" y="0"/>
              </a:cxn>
              <a:cxn ang="0">
                <a:pos x="2206" y="52"/>
              </a:cxn>
              <a:cxn ang="0">
                <a:pos x="2206" y="1743"/>
              </a:cxn>
            </a:cxnLst>
            <a:rect l="0" t="0" r="r" b="b"/>
            <a:pathLst>
              <a:path w="2206" h="1794">
                <a:moveTo>
                  <a:pt x="2206" y="1743"/>
                </a:moveTo>
                <a:cubicBezTo>
                  <a:pt x="2206" y="1771"/>
                  <a:pt x="2184" y="1794"/>
                  <a:pt x="2157" y="1794"/>
                </a:cubicBezTo>
                <a:cubicBezTo>
                  <a:pt x="49" y="1794"/>
                  <a:pt x="49" y="1794"/>
                  <a:pt x="49" y="1794"/>
                </a:cubicBezTo>
                <a:cubicBezTo>
                  <a:pt x="22" y="1794"/>
                  <a:pt x="0" y="1771"/>
                  <a:pt x="0" y="174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2" y="0"/>
                  <a:pt x="49" y="0"/>
                </a:cubicBezTo>
                <a:cubicBezTo>
                  <a:pt x="2157" y="0"/>
                  <a:pt x="2157" y="0"/>
                  <a:pt x="2157" y="0"/>
                </a:cubicBezTo>
                <a:cubicBezTo>
                  <a:pt x="2184" y="0"/>
                  <a:pt x="2206" y="23"/>
                  <a:pt x="2206" y="52"/>
                </a:cubicBezTo>
                <a:lnTo>
                  <a:pt x="2206" y="1743"/>
                </a:lnTo>
                <a:close/>
              </a:path>
            </a:pathLst>
          </a:custGeom>
          <a:solidFill>
            <a:srgbClr val="FFCFA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5056188" y="3756024"/>
            <a:ext cx="5064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MAC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5521326" y="3756024"/>
            <a:ext cx="1666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5605463" y="3756024"/>
            <a:ext cx="2730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dd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5795963" y="3756024"/>
            <a:ext cx="144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5861051" y="3756024"/>
            <a:ext cx="1555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5937251" y="3756024"/>
            <a:ext cx="144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6003926" y="3756024"/>
            <a:ext cx="144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6924676" y="3756024"/>
            <a:ext cx="2730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Po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7113588" y="3756024"/>
            <a:ext cx="144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7180263" y="3756024"/>
            <a:ext cx="1349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5056188" y="3990974"/>
            <a:ext cx="16732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Sans Typewriter" pitchFamily="49" charset="0"/>
                <a:cs typeface="Arial" pitchFamily="34" charset="0"/>
              </a:rPr>
              <a:t>01:23:45:67:89:a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6540501" y="3990974"/>
            <a:ext cx="1968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Sans Typewriter" pitchFamily="49" charset="0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6924676" y="3971924"/>
            <a:ext cx="174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7018338" y="3971924"/>
            <a:ext cx="1762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5056188" y="4203699"/>
            <a:ext cx="16732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Sans Typewriter" pitchFamily="49" charset="0"/>
                <a:cs typeface="Arial" pitchFamily="34" charset="0"/>
              </a:rPr>
              <a:t>00:a1:b2:c3:d4:e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6540501" y="4203699"/>
            <a:ext cx="1968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Sans Typewriter" pitchFamily="49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6924676" y="4184649"/>
            <a:ext cx="174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7018338" y="4184649"/>
            <a:ext cx="1762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5056188" y="4397374"/>
            <a:ext cx="25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…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6924676" y="4397374"/>
            <a:ext cx="2524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…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2" name="Line 98"/>
          <p:cNvSpPr>
            <a:spLocks noChangeShapeType="1"/>
          </p:cNvSpPr>
          <p:nvPr/>
        </p:nvSpPr>
        <p:spPr bwMode="auto">
          <a:xfrm>
            <a:off x="5014913" y="3751261"/>
            <a:ext cx="1588" cy="866775"/>
          </a:xfrm>
          <a:prstGeom prst="line">
            <a:avLst/>
          </a:prstGeom>
          <a:noFill/>
          <a:ln w="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5014913" y="3751261"/>
            <a:ext cx="15875" cy="8667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5014913" y="3751261"/>
            <a:ext cx="15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5" name="Line 101"/>
          <p:cNvSpPr>
            <a:spLocks noChangeShapeType="1"/>
          </p:cNvSpPr>
          <p:nvPr/>
        </p:nvSpPr>
        <p:spPr bwMode="auto">
          <a:xfrm>
            <a:off x="6881813" y="3768724"/>
            <a:ext cx="1588" cy="849313"/>
          </a:xfrm>
          <a:prstGeom prst="line">
            <a:avLst/>
          </a:prstGeom>
          <a:noFill/>
          <a:ln w="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" name="Rectangle 102"/>
          <p:cNvSpPr>
            <a:spLocks noChangeArrowheads="1"/>
          </p:cNvSpPr>
          <p:nvPr/>
        </p:nvSpPr>
        <p:spPr bwMode="auto">
          <a:xfrm>
            <a:off x="6881813" y="3768724"/>
            <a:ext cx="17463" cy="8493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" name="Rectangle 103"/>
          <p:cNvSpPr>
            <a:spLocks noChangeArrowheads="1"/>
          </p:cNvSpPr>
          <p:nvPr/>
        </p:nvSpPr>
        <p:spPr bwMode="auto">
          <a:xfrm>
            <a:off x="6881813" y="3768724"/>
            <a:ext cx="17463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>
            <a:off x="7356476" y="3768724"/>
            <a:ext cx="1588" cy="849313"/>
          </a:xfrm>
          <a:prstGeom prst="line">
            <a:avLst/>
          </a:prstGeom>
          <a:noFill/>
          <a:ln w="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7356476" y="3768724"/>
            <a:ext cx="17463" cy="8493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auto">
          <a:xfrm>
            <a:off x="7356476" y="3768724"/>
            <a:ext cx="17463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>
            <a:off x="5030788" y="3751261"/>
            <a:ext cx="2343150" cy="1588"/>
          </a:xfrm>
          <a:prstGeom prst="line">
            <a:avLst/>
          </a:prstGeom>
          <a:noFill/>
          <a:ln w="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5030788" y="3751261"/>
            <a:ext cx="234315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5030788" y="3751261"/>
            <a:ext cx="23431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>
            <a:off x="5030788" y="3963986"/>
            <a:ext cx="2343150" cy="1588"/>
          </a:xfrm>
          <a:prstGeom prst="line">
            <a:avLst/>
          </a:prstGeom>
          <a:noFill/>
          <a:ln w="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5" name="Rectangle 111"/>
          <p:cNvSpPr>
            <a:spLocks noChangeArrowheads="1"/>
          </p:cNvSpPr>
          <p:nvPr/>
        </p:nvSpPr>
        <p:spPr bwMode="auto">
          <a:xfrm>
            <a:off x="5030788" y="3963986"/>
            <a:ext cx="234315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6" name="Rectangle 112"/>
          <p:cNvSpPr>
            <a:spLocks noChangeArrowheads="1"/>
          </p:cNvSpPr>
          <p:nvPr/>
        </p:nvSpPr>
        <p:spPr bwMode="auto">
          <a:xfrm>
            <a:off x="5030788" y="3963986"/>
            <a:ext cx="234315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>
            <a:off x="5030788" y="4176711"/>
            <a:ext cx="2343150" cy="1588"/>
          </a:xfrm>
          <a:prstGeom prst="line">
            <a:avLst/>
          </a:prstGeom>
          <a:noFill/>
          <a:ln w="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8" name="Rectangle 114"/>
          <p:cNvSpPr>
            <a:spLocks noChangeArrowheads="1"/>
          </p:cNvSpPr>
          <p:nvPr/>
        </p:nvSpPr>
        <p:spPr bwMode="auto">
          <a:xfrm>
            <a:off x="5030788" y="4176711"/>
            <a:ext cx="234315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9" name="Rectangle 115"/>
          <p:cNvSpPr>
            <a:spLocks noChangeArrowheads="1"/>
          </p:cNvSpPr>
          <p:nvPr/>
        </p:nvSpPr>
        <p:spPr bwMode="auto">
          <a:xfrm>
            <a:off x="5030788" y="4176711"/>
            <a:ext cx="234315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>
            <a:off x="5030788" y="4389436"/>
            <a:ext cx="2343150" cy="1588"/>
          </a:xfrm>
          <a:prstGeom prst="line">
            <a:avLst/>
          </a:prstGeom>
          <a:noFill/>
          <a:ln w="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1" name="Rectangle 117"/>
          <p:cNvSpPr>
            <a:spLocks noChangeArrowheads="1"/>
          </p:cNvSpPr>
          <p:nvPr/>
        </p:nvSpPr>
        <p:spPr bwMode="auto">
          <a:xfrm>
            <a:off x="5030788" y="4389436"/>
            <a:ext cx="234315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2" name="Rectangle 118"/>
          <p:cNvSpPr>
            <a:spLocks noChangeArrowheads="1"/>
          </p:cNvSpPr>
          <p:nvPr/>
        </p:nvSpPr>
        <p:spPr bwMode="auto">
          <a:xfrm>
            <a:off x="5030788" y="4389436"/>
            <a:ext cx="2343150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>
            <a:off x="5030788" y="4600574"/>
            <a:ext cx="2343150" cy="1588"/>
          </a:xfrm>
          <a:prstGeom prst="line">
            <a:avLst/>
          </a:prstGeom>
          <a:noFill/>
          <a:ln w="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5030788" y="4600574"/>
            <a:ext cx="234315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5" name="Rectangle 121"/>
          <p:cNvSpPr>
            <a:spLocks noChangeArrowheads="1"/>
          </p:cNvSpPr>
          <p:nvPr/>
        </p:nvSpPr>
        <p:spPr bwMode="auto">
          <a:xfrm>
            <a:off x="5030788" y="4600574"/>
            <a:ext cx="23431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4918076" y="3373436"/>
            <a:ext cx="27670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1" u="none" strike="noStrike" cap="none" normalizeH="0" baseline="0" smtClean="0">
                <a:ln>
                  <a:noFill/>
                </a:ln>
                <a:solidFill>
                  <a:srgbClr val="330099"/>
                </a:solidFill>
                <a:effectLst/>
                <a:latin typeface="Sabon" pitchFamily="2" charset="0"/>
                <a:cs typeface="Arial" pitchFamily="34" charset="0"/>
              </a:rPr>
              <a:t>Switches’ address tables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7" name="Rectangle 123"/>
          <p:cNvSpPr>
            <a:spLocks noChangeArrowheads="1"/>
          </p:cNvSpPr>
          <p:nvPr/>
        </p:nvSpPr>
        <p:spPr bwMode="auto">
          <a:xfrm>
            <a:off x="4618038" y="4698999"/>
            <a:ext cx="1889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•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8" name="Rectangle 124"/>
          <p:cNvSpPr>
            <a:spLocks noChangeArrowheads="1"/>
          </p:cNvSpPr>
          <p:nvPr/>
        </p:nvSpPr>
        <p:spPr bwMode="auto">
          <a:xfrm>
            <a:off x="4864101" y="4698999"/>
            <a:ext cx="25193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Maintained by every switch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9" name="Rectangle 125"/>
          <p:cNvSpPr>
            <a:spLocks noChangeArrowheads="1"/>
          </p:cNvSpPr>
          <p:nvPr/>
        </p:nvSpPr>
        <p:spPr bwMode="auto">
          <a:xfrm>
            <a:off x="4618038" y="4946649"/>
            <a:ext cx="1889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•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0" name="Rectangle 126"/>
          <p:cNvSpPr>
            <a:spLocks noChangeArrowheads="1"/>
          </p:cNvSpPr>
          <p:nvPr/>
        </p:nvSpPr>
        <p:spPr bwMode="auto">
          <a:xfrm>
            <a:off x="4864101" y="4946649"/>
            <a:ext cx="20320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Automatically learned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1" name="Rectangle 127"/>
          <p:cNvSpPr>
            <a:spLocks noChangeArrowheads="1"/>
          </p:cNvSpPr>
          <p:nvPr/>
        </p:nvSpPr>
        <p:spPr bwMode="auto">
          <a:xfrm>
            <a:off x="4618038" y="5189536"/>
            <a:ext cx="1889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•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2" name="Rectangle 128"/>
          <p:cNvSpPr>
            <a:spLocks noChangeArrowheads="1"/>
          </p:cNvSpPr>
          <p:nvPr/>
        </p:nvSpPr>
        <p:spPr bwMode="auto">
          <a:xfrm>
            <a:off x="4864101" y="5189536"/>
            <a:ext cx="2333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Rectangle 129"/>
          <p:cNvSpPr>
            <a:spLocks noChangeArrowheads="1"/>
          </p:cNvSpPr>
          <p:nvPr/>
        </p:nvSpPr>
        <p:spPr bwMode="auto">
          <a:xfrm>
            <a:off x="4992688" y="5189536"/>
            <a:ext cx="28437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able capacity: ~16000 addresses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4" name="Rectangle 130"/>
          <p:cNvSpPr>
            <a:spLocks noChangeArrowheads="1"/>
          </p:cNvSpPr>
          <p:nvPr/>
        </p:nvSpPr>
        <p:spPr bwMode="auto">
          <a:xfrm>
            <a:off x="4618038" y="5434011"/>
            <a:ext cx="1889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•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Rectangle 131"/>
          <p:cNvSpPr>
            <a:spLocks noChangeArrowheads="1"/>
          </p:cNvSpPr>
          <p:nvPr/>
        </p:nvSpPr>
        <p:spPr bwMode="auto">
          <a:xfrm>
            <a:off x="4864101" y="5437186"/>
            <a:ext cx="2870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BA0000"/>
                </a:solidFill>
                <a:effectLst/>
                <a:latin typeface="Sabon" pitchFamily="2" charset="0"/>
                <a:cs typeface="Arial" pitchFamily="34" charset="0"/>
              </a:rPr>
              <a:t>Full table results in unreliabilit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6" name="Rectangle 132"/>
          <p:cNvSpPr>
            <a:spLocks noChangeArrowheads="1"/>
          </p:cNvSpPr>
          <p:nvPr/>
        </p:nvSpPr>
        <p:spPr bwMode="auto">
          <a:xfrm>
            <a:off x="7656513" y="5437186"/>
            <a:ext cx="193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BA0000"/>
                </a:solidFill>
                <a:effectLst/>
                <a:latin typeface="Sabon" pitchFamily="2" charset="0"/>
                <a:cs typeface="Arial" pitchFamily="34" charset="0"/>
              </a:rPr>
              <a:t>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7" name="Rectangle 133"/>
          <p:cNvSpPr>
            <a:spLocks noChangeArrowheads="1"/>
          </p:cNvSpPr>
          <p:nvPr/>
        </p:nvSpPr>
        <p:spPr bwMode="auto">
          <a:xfrm>
            <a:off x="7751763" y="5437186"/>
            <a:ext cx="146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,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8" name="Rectangle 134"/>
          <p:cNvSpPr>
            <a:spLocks noChangeArrowheads="1"/>
          </p:cNvSpPr>
          <p:nvPr/>
        </p:nvSpPr>
        <p:spPr bwMode="auto">
          <a:xfrm>
            <a:off x="4864101" y="5681661"/>
            <a:ext cx="2297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abon" pitchFamily="2" charset="0"/>
                <a:cs typeface="Arial" pitchFamily="34" charset="0"/>
              </a:rPr>
              <a:t>or at best heavy flooding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Prototype evaluation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384175" y="1643050"/>
            <a:ext cx="8374063" cy="4132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400" b="1" dirty="0" smtClean="0"/>
              <a:t>Unmodified</a:t>
            </a:r>
            <a:br>
              <a:rPr lang="en-GB" sz="2400" b="1" dirty="0" smtClean="0"/>
            </a:br>
            <a:r>
              <a:rPr lang="en-GB" sz="2400" b="1" dirty="0" smtClean="0"/>
              <a:t>PC’s ARP</a:t>
            </a:r>
            <a:br>
              <a:rPr lang="en-GB" sz="2400" b="1" dirty="0" smtClean="0"/>
            </a:br>
            <a:r>
              <a:rPr lang="en-GB" sz="2400" b="1" dirty="0" smtClean="0"/>
              <a:t>cache:</a:t>
            </a:r>
          </a:p>
          <a:p>
            <a:endParaRPr lang="en-GB" sz="1800" b="1" dirty="0" smtClean="0"/>
          </a:p>
          <a:p>
            <a:r>
              <a:rPr lang="en-GB" sz="2400" b="1" dirty="0" smtClean="0"/>
              <a:t>Virtual network (</a:t>
            </a:r>
            <a:r>
              <a:rPr lang="en-GB" sz="2400" b="1" dirty="0" err="1" smtClean="0"/>
              <a:t>Xen</a:t>
            </a:r>
            <a:r>
              <a:rPr lang="en-GB" sz="2400" b="1" dirty="0" smtClean="0"/>
              <a:t>)</a:t>
            </a:r>
            <a:endParaRPr lang="en-GB" sz="1800" dirty="0" smtClean="0"/>
          </a:p>
          <a:p>
            <a:pPr lvl="1"/>
            <a:r>
              <a:rPr lang="en-GB" dirty="0" smtClean="0"/>
              <a:t>Six virtual switches, 10 VMs each: MOOSE vs. Linux bridging</a:t>
            </a:r>
          </a:p>
          <a:p>
            <a:pPr lvl="2"/>
            <a:r>
              <a:rPr lang="en-GB" sz="1800" dirty="0" smtClean="0"/>
              <a:t>Linux bridge FDBs: 60 entries on each switch: </a:t>
            </a:r>
            <a:r>
              <a:rPr lang="en-GB" sz="1800" b="1" i="1" dirty="0" smtClean="0"/>
              <a:t>O</a:t>
            </a:r>
            <a:r>
              <a:rPr lang="en-GB" sz="1800" b="1" dirty="0" smtClean="0"/>
              <a:t>(hosts)</a:t>
            </a:r>
          </a:p>
          <a:p>
            <a:pPr lvl="2"/>
            <a:r>
              <a:rPr lang="en-GB" sz="1800" dirty="0" smtClean="0"/>
              <a:t>MOOSE FDBs: 5 switch entries + 10 host entries on each switch:</a:t>
            </a:r>
            <a:br>
              <a:rPr lang="en-GB" sz="1800" dirty="0" smtClean="0"/>
            </a:br>
            <a:r>
              <a:rPr lang="en-GB" sz="1800" dirty="0" smtClean="0"/>
              <a:t>the latter will remain constant in larger deployments, so </a:t>
            </a:r>
            <a:r>
              <a:rPr lang="en-GB" sz="1800" b="1" i="1" dirty="0" smtClean="0"/>
              <a:t>O</a:t>
            </a:r>
            <a:r>
              <a:rPr lang="en-GB" sz="1800" b="1" dirty="0" smtClean="0"/>
              <a:t>(switches)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4612" y="1714488"/>
            <a:ext cx="6000792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Bitstream Vera Sans Mono" pitchFamily="49" charset="0"/>
              </a:rPr>
              <a:t>Address       </a:t>
            </a:r>
            <a:r>
              <a:rPr lang="en-GB" sz="1600" dirty="0" err="1" smtClean="0">
                <a:latin typeface="Bitstream Vera Sans Mono" pitchFamily="49" charset="0"/>
              </a:rPr>
              <a:t>HWtype</a:t>
            </a:r>
            <a:r>
              <a:rPr lang="en-GB" sz="1600" dirty="0" smtClean="0">
                <a:latin typeface="Bitstream Vera Sans Mono" pitchFamily="49" charset="0"/>
              </a:rPr>
              <a:t>  </a:t>
            </a:r>
            <a:r>
              <a:rPr lang="en-GB" sz="1600" dirty="0" err="1" smtClean="0">
                <a:latin typeface="Bitstream Vera Sans Mono" pitchFamily="49" charset="0"/>
              </a:rPr>
              <a:t>HWaddress</a:t>
            </a:r>
            <a:r>
              <a:rPr lang="en-GB" sz="1600" dirty="0" smtClean="0">
                <a:latin typeface="Bitstream Vera Sans Mono" pitchFamily="49" charset="0"/>
              </a:rPr>
              <a:t>           </a:t>
            </a:r>
            <a:r>
              <a:rPr lang="en-GB" sz="1600" dirty="0" err="1" smtClean="0">
                <a:latin typeface="Bitstream Vera Sans Mono" pitchFamily="49" charset="0"/>
              </a:rPr>
              <a:t>Iface</a:t>
            </a:r>
            <a:endParaRPr lang="en-GB" sz="1600" dirty="0" smtClean="0">
              <a:latin typeface="Bitstream Vera Sans Mono" pitchFamily="49" charset="0"/>
            </a:endParaRPr>
          </a:p>
          <a:p>
            <a:r>
              <a:rPr lang="en-GB" sz="1600" dirty="0" smtClean="0">
                <a:latin typeface="Bitstream Vera Sans Mono" pitchFamily="49" charset="0"/>
              </a:rPr>
              <a:t>10.100.11.1   ether   02:00:0c:01:00:01   eth1</a:t>
            </a:r>
          </a:p>
          <a:p>
            <a:r>
              <a:rPr lang="en-GB" sz="1600" dirty="0" smtClean="0">
                <a:latin typeface="Bitstream Vera Sans Mono" pitchFamily="49" charset="0"/>
              </a:rPr>
              <a:t>10.100.11.3   ether   02:00:0a:01:00:01   eth1</a:t>
            </a:r>
          </a:p>
          <a:p>
            <a:r>
              <a:rPr lang="en-GB" sz="1600" dirty="0" smtClean="0">
                <a:latin typeface="Bitstream Vera Sans Mono" pitchFamily="49" charset="0"/>
              </a:rPr>
              <a:t>10.100.11.4   ether   02:00:0a:03:00:01   eth1</a:t>
            </a:r>
          </a:p>
          <a:p>
            <a:r>
              <a:rPr lang="en-GB" sz="1600" dirty="0" smtClean="0">
                <a:latin typeface="Bitstream Vera Sans Mono" pitchFamily="49" charset="0"/>
              </a:rPr>
              <a:t>10.100.11.8   ether   02:00:0b:02:00:01   eth1</a:t>
            </a:r>
            <a:endParaRPr lang="en-GB" sz="1600" dirty="0">
              <a:latin typeface="Bitstream Vera Sans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Future work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dirty="0" err="1" smtClean="0"/>
              <a:t>NetFPGA</a:t>
            </a:r>
            <a:r>
              <a:rPr lang="en-GB" sz="2400" b="1" dirty="0" smtClean="0"/>
              <a:t> implementation</a:t>
            </a:r>
          </a:p>
          <a:p>
            <a:pPr lvl="1"/>
            <a:r>
              <a:rPr lang="en-GB" dirty="0" smtClean="0"/>
              <a:t>(Dan Wagner-Hall)</a:t>
            </a:r>
          </a:p>
          <a:p>
            <a:pPr lvl="1"/>
            <a:endParaRPr lang="en-GB" dirty="0" smtClean="0"/>
          </a:p>
          <a:p>
            <a:r>
              <a:rPr lang="en-GB" sz="2400" b="1" dirty="0" smtClean="0"/>
              <a:t>Enterprise Ethernet features</a:t>
            </a:r>
          </a:p>
          <a:p>
            <a:pPr lvl="1"/>
            <a:r>
              <a:rPr lang="en-GB" dirty="0" smtClean="0"/>
              <a:t>Quality-of-Service</a:t>
            </a:r>
          </a:p>
          <a:p>
            <a:pPr lvl="1"/>
            <a:r>
              <a:rPr lang="en-GB" dirty="0" smtClean="0"/>
              <a:t>802.1Q-compatible VLANs: opportunities to explore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oose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89928" y="1428736"/>
            <a:ext cx="6364145" cy="47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Final thoughts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dirty="0" smtClean="0"/>
              <a:t>Ethernet: another 35 years?</a:t>
            </a:r>
          </a:p>
          <a:p>
            <a:pPr lvl="1"/>
            <a:r>
              <a:rPr lang="en-GB" dirty="0" smtClean="0"/>
              <a:t>Not an ideal starting point, but it’s what we’ve got</a:t>
            </a:r>
          </a:p>
          <a:p>
            <a:pPr lvl="1"/>
            <a:r>
              <a:rPr lang="en-GB" dirty="0" smtClean="0"/>
              <a:t>If it is to last, it needs to scale yet remain compatible</a:t>
            </a:r>
          </a:p>
          <a:p>
            <a:pPr lvl="1"/>
            <a:r>
              <a:rPr lang="en-GB" dirty="0" smtClean="0"/>
              <a:t>MOOSE is a simple, novel and easily-implementable approach</a:t>
            </a:r>
          </a:p>
          <a:p>
            <a:pPr lvl="2"/>
            <a:r>
              <a:rPr lang="en-GB" sz="1800" i="1" dirty="0" smtClean="0"/>
              <a:t>Address the cause, not the symptom</a:t>
            </a:r>
          </a:p>
          <a:p>
            <a:endParaRPr lang="en-GB" sz="1800" b="1" dirty="0" smtClean="0"/>
          </a:p>
          <a:p>
            <a:pPr algn="ctr">
              <a:spcAft>
                <a:spcPts val="300"/>
              </a:spcAft>
              <a:buNone/>
            </a:pPr>
            <a:r>
              <a:rPr lang="en-GB" sz="2400" b="1" dirty="0" smtClean="0"/>
              <a:t>“we choose to achieve reliability through simplicity”</a:t>
            </a:r>
          </a:p>
          <a:p>
            <a:pPr algn="r">
              <a:buNone/>
            </a:pPr>
            <a:r>
              <a:rPr lang="en-GB" dirty="0" smtClean="0"/>
              <a:t>– Robert M. Metcalfe and David R. Boggs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b="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4175" y="3143248"/>
            <a:ext cx="8374063" cy="1785950"/>
          </a:xfrm>
        </p:spPr>
        <p:txBody>
          <a:bodyPr anchor="b"/>
          <a:lstStyle/>
          <a:p>
            <a:pPr>
              <a:spcBef>
                <a:spcPts val="0"/>
              </a:spcBef>
              <a:spcAft>
                <a:spcPts val="4000"/>
              </a:spcAft>
            </a:pPr>
            <a:r>
              <a:rPr lang="en-GB" b="0" dirty="0" smtClean="0">
                <a:latin typeface="Bitstream Vera Sans Mono" pitchFamily="49" charset="0"/>
              </a:rPr>
              <a:t>http://www.cl.cam.ac.uk/~mas90/MOOSE/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4175" y="5548313"/>
            <a:ext cx="8374063" cy="261937"/>
          </a:xfrm>
          <a:prstGeom prst="rect">
            <a:avLst/>
          </a:prstGeom>
          <a:noFill/>
          <a:ln w="127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GB" b="1" dirty="0" smtClean="0">
                <a:solidFill>
                  <a:schemeClr val="tx2"/>
                </a:solidFill>
              </a:rPr>
              <a:t>Malcolm.Scott@cl.cam.ac.uk</a:t>
            </a:r>
            <a:endParaRPr lang="en-GB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Encapsulation-based solutions:</a:t>
            </a:r>
            <a:br>
              <a:rPr lang="en-GB" sz="2400" b="1" dirty="0" smtClean="0"/>
            </a:br>
            <a:r>
              <a:rPr lang="en-GB" dirty="0" smtClean="0"/>
              <a:t>(MPLS-VPLS, </a:t>
            </a:r>
            <a:r>
              <a:rPr lang="en-GB" dirty="0" err="1" smtClean="0"/>
              <a:t>Hadžić</a:t>
            </a:r>
            <a:r>
              <a:rPr lang="en-GB" dirty="0" smtClean="0"/>
              <a:t>, </a:t>
            </a:r>
            <a:r>
              <a:rPr lang="en-GB" dirty="0" err="1" smtClean="0"/>
              <a:t>SmartBridge</a:t>
            </a:r>
            <a:r>
              <a:rPr lang="en-GB" dirty="0" smtClean="0"/>
              <a:t>, </a:t>
            </a:r>
            <a:r>
              <a:rPr lang="en-GB" dirty="0" err="1" smtClean="0"/>
              <a:t>Rbridges</a:t>
            </a:r>
            <a:r>
              <a:rPr lang="en-GB" dirty="0" smtClean="0"/>
              <a:t> / IEEE TRILL, ...)</a:t>
            </a:r>
            <a:endParaRPr lang="en-GB" sz="2400" dirty="0" smtClean="0"/>
          </a:p>
          <a:p>
            <a:pPr lvl="1"/>
            <a:r>
              <a:rPr lang="en-GB" dirty="0" smtClean="0"/>
              <a:t>Effective shortest-path routing, but...</a:t>
            </a:r>
          </a:p>
          <a:p>
            <a:pPr lvl="1"/>
            <a:r>
              <a:rPr lang="en-GB" dirty="0" smtClean="0"/>
              <a:t>Big lookup tables everywhere</a:t>
            </a:r>
          </a:p>
          <a:p>
            <a:pPr lvl="1"/>
            <a:r>
              <a:rPr lang="en-GB" dirty="0" smtClean="0"/>
              <a:t>Replace one scalability problem with another</a:t>
            </a:r>
          </a:p>
          <a:p>
            <a:endParaRPr lang="en-GB" sz="600" b="1" dirty="0" smtClean="0"/>
          </a:p>
          <a:p>
            <a:r>
              <a:rPr lang="en-GB" sz="2400" b="1" dirty="0" smtClean="0"/>
              <a:t>Complete redesigns: </a:t>
            </a:r>
            <a:r>
              <a:rPr lang="en-GB" dirty="0" smtClean="0"/>
              <a:t>(Myers et al.)</a:t>
            </a:r>
            <a:endParaRPr lang="en-GB" sz="2400" dirty="0" smtClean="0"/>
          </a:p>
          <a:p>
            <a:pPr lvl="1"/>
            <a:r>
              <a:rPr lang="en-GB" dirty="0" smtClean="0"/>
              <a:t>The only “perfect” solution</a:t>
            </a:r>
          </a:p>
          <a:p>
            <a:pPr lvl="1"/>
            <a:r>
              <a:rPr lang="en-GB" dirty="0" smtClean="0"/>
              <a:t>But to be accepted, must be Ethernet-compatible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work: domain-narrowing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err="1" smtClean="0"/>
              <a:t>PortLand</a:t>
            </a:r>
            <a:r>
              <a:rPr lang="en-GB" sz="2400" b="1" dirty="0" smtClean="0"/>
              <a:t>: </a:t>
            </a:r>
            <a:r>
              <a:rPr lang="en-GB" sz="2400" dirty="0" smtClean="0"/>
              <a:t>(Mysore </a:t>
            </a:r>
            <a:r>
              <a:rPr lang="en-GB" sz="2400" i="1" dirty="0" smtClean="0"/>
              <a:t>et al.</a:t>
            </a:r>
            <a:r>
              <a:rPr lang="en-GB" sz="2400" dirty="0" smtClean="0"/>
              <a:t>, UCSD)</a:t>
            </a:r>
          </a:p>
          <a:p>
            <a:pPr lvl="1"/>
            <a:r>
              <a:rPr lang="en-GB" dirty="0" smtClean="0"/>
              <a:t>Observe that data centres are usually “fat trees”</a:t>
            </a:r>
          </a:p>
          <a:p>
            <a:pPr lvl="1"/>
            <a:r>
              <a:rPr lang="en-GB" dirty="0" smtClean="0"/>
              <a:t>Optimise for strict hierarchical network</a:t>
            </a:r>
          </a:p>
          <a:p>
            <a:pPr lvl="1"/>
            <a:r>
              <a:rPr lang="en-GB" i="1" dirty="0" smtClean="0"/>
              <a:t>No provision for other topologies</a:t>
            </a:r>
          </a:p>
          <a:p>
            <a:pPr lvl="2"/>
            <a:r>
              <a:rPr lang="en-GB" sz="1800" dirty="0" smtClean="0"/>
              <a:t>Real deployments may come unstuck</a:t>
            </a:r>
          </a:p>
          <a:p>
            <a:pPr lvl="1"/>
            <a:r>
              <a:rPr lang="en-GB" dirty="0" smtClean="0"/>
              <a:t>Consider entire network to be a single fabric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6215082"/>
            <a:ext cx="471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00" dirty="0" smtClean="0">
                <a:solidFill>
                  <a:schemeClr val="bg1"/>
                </a:solidFill>
              </a:rPr>
              <a:t>Photo: “</a:t>
            </a:r>
            <a:r>
              <a:rPr lang="en-GB" sz="700" dirty="0" err="1" smtClean="0">
                <a:solidFill>
                  <a:schemeClr val="bg1"/>
                </a:solidFill>
              </a:rPr>
              <a:t>Pdx</a:t>
            </a:r>
            <a:r>
              <a:rPr lang="en-GB" sz="700" dirty="0" smtClean="0">
                <a:solidFill>
                  <a:schemeClr val="bg1"/>
                </a:solidFill>
              </a:rPr>
              <a:t> Bridge to Bridge Panorama” by Bob I Am. Used under Creative Commons license. http://www.flickr.com/photos/bobthebritt/219722612/</a:t>
            </a:r>
            <a:endParaRPr lang="en-GB" sz="7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20569" b="21121"/>
          <a:stretch>
            <a:fillRect/>
          </a:stretch>
        </p:blipFill>
        <p:spPr bwMode="auto">
          <a:xfrm>
            <a:off x="0" y="5072074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work: SEATTLE </a:t>
            </a:r>
            <a:r>
              <a:rPr lang="en-GB" b="0" dirty="0" smtClean="0"/>
              <a:t>(Kim </a:t>
            </a:r>
            <a:r>
              <a:rPr lang="en-GB" b="0" i="1" dirty="0" smtClean="0"/>
              <a:t>et al.</a:t>
            </a:r>
            <a:r>
              <a:rPr lang="en-GB" b="0" dirty="0" smtClean="0"/>
              <a:t>, Princeton)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Forward frames through a Distributed Hash Table (DHT)</a:t>
            </a:r>
          </a:p>
          <a:p>
            <a:pPr lvl="1"/>
            <a:r>
              <a:rPr lang="en-GB" dirty="0" smtClean="0"/>
              <a:t>Elegant idea; effectively solves most of the problems</a:t>
            </a:r>
          </a:p>
          <a:p>
            <a:r>
              <a:rPr lang="en-GB" sz="2400" b="1" dirty="0" smtClean="0"/>
              <a:t>But, likely to cause unpredictable performance</a:t>
            </a:r>
          </a:p>
          <a:p>
            <a:pPr lvl="1"/>
            <a:r>
              <a:rPr lang="en-GB" dirty="0" smtClean="0"/>
              <a:t>DHTs are variable-latency</a:t>
            </a:r>
          </a:p>
          <a:p>
            <a:pPr lvl="1"/>
            <a:r>
              <a:rPr lang="en-GB" dirty="0" smtClean="0"/>
              <a:t>May forward some hosts’ frames through distant, slow switches</a:t>
            </a:r>
          </a:p>
          <a:p>
            <a:pPr lvl="1"/>
            <a:r>
              <a:rPr lang="en-GB" dirty="0" smtClean="0"/>
              <a:t>Cache mitigates this to an extent, but could be flooded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6360" b="46554"/>
          <a:stretch>
            <a:fillRect/>
          </a:stretch>
        </p:blipFill>
        <p:spPr bwMode="auto">
          <a:xfrm>
            <a:off x="0" y="521495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9124" y="6215082"/>
            <a:ext cx="471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00" dirty="0" smtClean="0">
                <a:solidFill>
                  <a:schemeClr val="bg1"/>
                </a:solidFill>
              </a:rPr>
              <a:t>Photo: “Seattle Pan HDR” by </a:t>
            </a:r>
            <a:r>
              <a:rPr lang="en-GB" sz="700" dirty="0" err="1" smtClean="0">
                <a:solidFill>
                  <a:schemeClr val="bg1"/>
                </a:solidFill>
              </a:rPr>
              <a:t>papalars</a:t>
            </a:r>
            <a:r>
              <a:rPr lang="en-GB" sz="700" dirty="0" smtClean="0">
                <a:solidFill>
                  <a:schemeClr val="bg1"/>
                </a:solidFill>
              </a:rPr>
              <a:t>. Used under Creative Commons license. http://www.flickr.com/photos/papalars/2575135046/</a:t>
            </a:r>
            <a:endParaRPr lang="en-GB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work: SEATTLE </a:t>
            </a:r>
            <a:r>
              <a:rPr lang="en-GB" b="0" dirty="0" smtClean="0"/>
              <a:t>(Kim </a:t>
            </a:r>
            <a:r>
              <a:rPr lang="en-GB" b="0" i="1" dirty="0" smtClean="0"/>
              <a:t>et al.</a:t>
            </a:r>
            <a:r>
              <a:rPr lang="en-GB" b="0" dirty="0" smtClean="0"/>
              <a:t>, Princeton)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Topology changes are very expensive</a:t>
            </a:r>
            <a:br>
              <a:rPr lang="en-GB" sz="2400" b="1" dirty="0" smtClean="0"/>
            </a:br>
            <a:r>
              <a:rPr lang="en-GB" dirty="0" smtClean="0"/>
              <a:t>(when the set of reachable switches changes)</a:t>
            </a:r>
            <a:endParaRPr lang="en-GB" sz="2400" dirty="0" smtClean="0"/>
          </a:p>
          <a:p>
            <a:pPr lvl="1"/>
            <a:r>
              <a:rPr lang="en-GB" i="1" dirty="0" smtClean="0"/>
              <a:t>Any</a:t>
            </a:r>
            <a:r>
              <a:rPr lang="en-GB" dirty="0" smtClean="0"/>
              <a:t> such change leads to DHT reorganisation</a:t>
            </a:r>
          </a:p>
          <a:p>
            <a:pPr lvl="1"/>
            <a:r>
              <a:rPr lang="en-GB" dirty="0" smtClean="0"/>
              <a:t>...Which involves switches throughout the network</a:t>
            </a:r>
          </a:p>
          <a:p>
            <a:endParaRPr lang="en-GB" sz="1800" b="1" dirty="0" smtClean="0"/>
          </a:p>
          <a:p>
            <a:r>
              <a:rPr lang="en-GB" sz="2400" b="1" dirty="0" smtClean="0"/>
              <a:t>Data plane complexity:</a:t>
            </a:r>
          </a:p>
          <a:p>
            <a:pPr lvl="1"/>
            <a:r>
              <a:rPr lang="en-GB" dirty="0" smtClean="0"/>
              <a:t>SEATTLE switch must do much more for each frame than Ethernet</a:t>
            </a:r>
          </a:p>
          <a:p>
            <a:pPr lvl="2"/>
            <a:r>
              <a:rPr lang="en-GB" sz="1800" dirty="0" smtClean="0"/>
              <a:t>(MOOSE’s data plane is quite simple)</a:t>
            </a:r>
          </a:p>
          <a:p>
            <a:pPr lvl="2">
              <a:buNone/>
            </a:pP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Spanning tree switching illustrated</a:t>
            </a:r>
            <a:endParaRPr lang="en-US" smtClean="0"/>
          </a:p>
        </p:txBody>
      </p:sp>
      <p:sp>
        <p:nvSpPr>
          <p:cNvPr id="4" name="Flowchart: Connector 3"/>
          <p:cNvSpPr/>
          <p:nvPr/>
        </p:nvSpPr>
        <p:spPr>
          <a:xfrm>
            <a:off x="4151313" y="5608638"/>
            <a:ext cx="182562" cy="1825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186363" y="3659188"/>
            <a:ext cx="182562" cy="1825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626225" y="2152650"/>
            <a:ext cx="182563" cy="1825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629025" y="2208213"/>
            <a:ext cx="182563" cy="1825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349500" y="4248150"/>
            <a:ext cx="182563" cy="1825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603375" y="2462213"/>
            <a:ext cx="182563" cy="1825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1" name="Straight Connector 10"/>
          <p:cNvCxnSpPr>
            <a:stCxn id="9" idx="6"/>
            <a:endCxn id="7" idx="2"/>
          </p:cNvCxnSpPr>
          <p:nvPr/>
        </p:nvCxnSpPr>
        <p:spPr>
          <a:xfrm flipV="1">
            <a:off x="1785938" y="2300288"/>
            <a:ext cx="1843087" cy="252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  <a:endCxn id="6" idx="2"/>
          </p:cNvCxnSpPr>
          <p:nvPr/>
        </p:nvCxnSpPr>
        <p:spPr>
          <a:xfrm flipV="1">
            <a:off x="3811588" y="2243138"/>
            <a:ext cx="2814637" cy="571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7"/>
            <a:endCxn id="6" idx="3"/>
          </p:cNvCxnSpPr>
          <p:nvPr/>
        </p:nvCxnSpPr>
        <p:spPr>
          <a:xfrm rot="5400000" flipH="1" flipV="1">
            <a:off x="5308601" y="2341562"/>
            <a:ext cx="1377950" cy="1311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5"/>
            <a:endCxn id="5" idx="1"/>
          </p:cNvCxnSpPr>
          <p:nvPr/>
        </p:nvCxnSpPr>
        <p:spPr>
          <a:xfrm rot="16200000" flipH="1">
            <a:off x="3838576" y="2312987"/>
            <a:ext cx="1320800" cy="142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  <a:endCxn id="9" idx="4"/>
          </p:cNvCxnSpPr>
          <p:nvPr/>
        </p:nvCxnSpPr>
        <p:spPr>
          <a:xfrm rot="16200000" flipV="1">
            <a:off x="1220787" y="3119438"/>
            <a:ext cx="1630363" cy="681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3"/>
            <a:endCxn id="8" idx="7"/>
          </p:cNvCxnSpPr>
          <p:nvPr/>
        </p:nvCxnSpPr>
        <p:spPr>
          <a:xfrm rot="5400000">
            <a:off x="2125662" y="2744788"/>
            <a:ext cx="1909763" cy="1150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5" idx="2"/>
          </p:cNvCxnSpPr>
          <p:nvPr/>
        </p:nvCxnSpPr>
        <p:spPr>
          <a:xfrm flipV="1">
            <a:off x="2532063" y="3751263"/>
            <a:ext cx="2654300" cy="5889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4" idx="1"/>
          </p:cNvCxnSpPr>
          <p:nvPr/>
        </p:nvCxnSpPr>
        <p:spPr>
          <a:xfrm rot="16200000" flipH="1">
            <a:off x="2726532" y="4183856"/>
            <a:ext cx="1230312" cy="1673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7"/>
            <a:endCxn id="5" idx="3"/>
          </p:cNvCxnSpPr>
          <p:nvPr/>
        </p:nvCxnSpPr>
        <p:spPr>
          <a:xfrm rot="5400000" flipH="1" flipV="1">
            <a:off x="3848895" y="4272756"/>
            <a:ext cx="1820862" cy="904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30838" y="3700463"/>
            <a:ext cx="130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>
                <a:solidFill>
                  <a:schemeClr val="bg1"/>
                </a:solidFill>
              </a:rPr>
              <a:t>destination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Spanning tree switching illustrated</a:t>
            </a:r>
            <a:endParaRPr lang="en-US" smtClean="0"/>
          </a:p>
        </p:txBody>
      </p:sp>
      <p:sp>
        <p:nvSpPr>
          <p:cNvPr id="4" name="Flowchart: Connector 3"/>
          <p:cNvSpPr/>
          <p:nvPr/>
        </p:nvSpPr>
        <p:spPr>
          <a:xfrm>
            <a:off x="4151313" y="5608638"/>
            <a:ext cx="182562" cy="1825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186363" y="3659188"/>
            <a:ext cx="182562" cy="1825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626225" y="2152650"/>
            <a:ext cx="182563" cy="1825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629025" y="2208213"/>
            <a:ext cx="182563" cy="1825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349500" y="4248150"/>
            <a:ext cx="182563" cy="1825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603375" y="2462213"/>
            <a:ext cx="182563" cy="1825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1" name="Straight Connector 10"/>
          <p:cNvCxnSpPr>
            <a:stCxn id="9" idx="6"/>
            <a:endCxn id="7" idx="2"/>
          </p:cNvCxnSpPr>
          <p:nvPr/>
        </p:nvCxnSpPr>
        <p:spPr>
          <a:xfrm flipV="1">
            <a:off x="1785938" y="2300288"/>
            <a:ext cx="1843087" cy="2524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  <a:endCxn id="6" idx="2"/>
          </p:cNvCxnSpPr>
          <p:nvPr/>
        </p:nvCxnSpPr>
        <p:spPr>
          <a:xfrm flipV="1">
            <a:off x="3811588" y="2243138"/>
            <a:ext cx="2814637" cy="571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7"/>
            <a:endCxn id="6" idx="3"/>
          </p:cNvCxnSpPr>
          <p:nvPr/>
        </p:nvCxnSpPr>
        <p:spPr>
          <a:xfrm rot="5400000" flipH="1" flipV="1">
            <a:off x="5308601" y="2341562"/>
            <a:ext cx="1377950" cy="13112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5"/>
            <a:endCxn id="5" idx="1"/>
          </p:cNvCxnSpPr>
          <p:nvPr/>
        </p:nvCxnSpPr>
        <p:spPr>
          <a:xfrm rot="16200000" flipH="1">
            <a:off x="3838576" y="2312987"/>
            <a:ext cx="1320800" cy="1425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  <a:endCxn id="9" idx="4"/>
          </p:cNvCxnSpPr>
          <p:nvPr/>
        </p:nvCxnSpPr>
        <p:spPr>
          <a:xfrm rot="16200000" flipV="1">
            <a:off x="1220787" y="3119438"/>
            <a:ext cx="1630363" cy="6810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3"/>
            <a:endCxn id="8" idx="7"/>
          </p:cNvCxnSpPr>
          <p:nvPr/>
        </p:nvCxnSpPr>
        <p:spPr>
          <a:xfrm rot="5400000">
            <a:off x="2125662" y="2744788"/>
            <a:ext cx="1909763" cy="115093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503488" y="3751263"/>
            <a:ext cx="2654300" cy="5889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4" idx="1"/>
          </p:cNvCxnSpPr>
          <p:nvPr/>
        </p:nvCxnSpPr>
        <p:spPr>
          <a:xfrm rot="16200000" flipH="1">
            <a:off x="2726532" y="4183856"/>
            <a:ext cx="1230312" cy="1673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821907" y="4272756"/>
            <a:ext cx="1820862" cy="9048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Multidocument 17"/>
          <p:cNvSpPr/>
          <p:nvPr/>
        </p:nvSpPr>
        <p:spPr>
          <a:xfrm>
            <a:off x="3911600" y="5402263"/>
            <a:ext cx="758825" cy="604837"/>
          </a:xfrm>
          <a:prstGeom prst="flowChartMultidocument">
            <a:avLst/>
          </a:prstGeom>
          <a:solidFill>
            <a:srgbClr val="0073C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0503 -0.200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04 -0.20093 L -0.28594 -0.46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59 -0.46111 L -0.06458 -0.4946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8 -0.49467 L 0.11042 -0.2858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0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 animBg="1"/>
      <p:bldP spid="18" grpId="1" animBg="1"/>
      <p:bldP spid="18" grpId="2" animBg="1"/>
      <p:bldP spid="18" grpId="3" animBg="1"/>
      <p:bldP spid="18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Ethernet in the data centre: divide and conquer?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Traditional solution: artificially subdivide network</a:t>
            </a:r>
            <a:br>
              <a:rPr lang="en-GB" sz="2400" b="1" dirty="0" smtClean="0"/>
            </a:br>
            <a:r>
              <a:rPr lang="en-GB" sz="2400" dirty="0" smtClean="0"/>
              <a:t>at the IP layer: </a:t>
            </a:r>
            <a:r>
              <a:rPr lang="en-GB" sz="2400" dirty="0" err="1" smtClean="0"/>
              <a:t>subnetting</a:t>
            </a:r>
            <a:r>
              <a:rPr lang="en-GB" sz="2400" dirty="0" smtClean="0"/>
              <a:t> and routing</a:t>
            </a:r>
          </a:p>
          <a:p>
            <a:pPr lvl="1"/>
            <a:r>
              <a:rPr lang="en-GB" dirty="0" smtClean="0"/>
              <a:t>Administrative burden</a:t>
            </a:r>
          </a:p>
          <a:p>
            <a:pPr lvl="1"/>
            <a:r>
              <a:rPr lang="en-GB" dirty="0" smtClean="0"/>
              <a:t>More expensive equipment</a:t>
            </a:r>
          </a:p>
          <a:p>
            <a:pPr lvl="1"/>
            <a:r>
              <a:rPr lang="en-GB" dirty="0" smtClean="0"/>
              <a:t>Hampers mobility</a:t>
            </a:r>
          </a:p>
          <a:p>
            <a:pPr lvl="2"/>
            <a:r>
              <a:rPr lang="en-GB" sz="1800" dirty="0" smtClean="0"/>
              <a:t>IP Mobility has not (yet) taken off</a:t>
            </a:r>
          </a:p>
          <a:p>
            <a:pPr lvl="1"/>
            <a:r>
              <a:rPr lang="en-GB" dirty="0" smtClean="0"/>
              <a:t>Scalability problems remain within</a:t>
            </a:r>
            <a:br>
              <a:rPr lang="en-GB" dirty="0" smtClean="0"/>
            </a:br>
            <a:r>
              <a:rPr lang="en-GB" dirty="0" smtClean="0"/>
              <a:t>each subnet</a:t>
            </a:r>
          </a:p>
        </p:txBody>
      </p:sp>
      <p:sp>
        <p:nvSpPr>
          <p:cNvPr id="5" name="Cloud 4"/>
          <p:cNvSpPr/>
          <p:nvPr/>
        </p:nvSpPr>
        <p:spPr>
          <a:xfrm>
            <a:off x="5357818" y="3286124"/>
            <a:ext cx="3428992" cy="257176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5" idx="2"/>
            <a:endCxn id="5" idx="0"/>
          </p:cNvCxnSpPr>
          <p:nvPr/>
        </p:nvCxnSpPr>
        <p:spPr>
          <a:xfrm rot="10800000" flipH="1">
            <a:off x="5368453" y="4572008"/>
            <a:ext cx="341549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  <a:endCxn id="5" idx="1"/>
          </p:cNvCxnSpPr>
          <p:nvPr/>
        </p:nvCxnSpPr>
        <p:spPr>
          <a:xfrm rot="16200000" flipH="1">
            <a:off x="5861320" y="4644160"/>
            <a:ext cx="242198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786577" y="4286256"/>
            <a:ext cx="643009" cy="642942"/>
            <a:chOff x="4064181" y="7493214"/>
            <a:chExt cx="403162" cy="403120"/>
          </a:xfrm>
        </p:grpSpPr>
        <p:sp>
          <p:nvSpPr>
            <p:cNvPr id="13" name="Rectangle 730"/>
            <p:cNvSpPr>
              <a:spLocks noChangeArrowheads="1"/>
            </p:cNvSpPr>
            <p:nvPr/>
          </p:nvSpPr>
          <p:spPr bwMode="auto">
            <a:xfrm>
              <a:off x="4071934" y="7500966"/>
              <a:ext cx="385072" cy="385031"/>
            </a:xfrm>
            <a:prstGeom prst="rect">
              <a:avLst/>
            </a:prstGeom>
            <a:solidFill>
              <a:srgbClr val="9F9F9F"/>
            </a:solidFill>
            <a:ln w="0">
              <a:solidFill>
                <a:srgbClr val="9F9F9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4" name="Freeform 731"/>
            <p:cNvSpPr>
              <a:spLocks noEditPoints="1"/>
            </p:cNvSpPr>
            <p:nvPr/>
          </p:nvSpPr>
          <p:spPr bwMode="auto">
            <a:xfrm>
              <a:off x="4064181" y="7493214"/>
              <a:ext cx="403162" cy="403120"/>
            </a:xfrm>
            <a:custGeom>
              <a:avLst/>
              <a:gdLst>
                <a:gd name="T0" fmla="*/ 0 w 156"/>
                <a:gd name="T1" fmla="*/ 1014973660 h 156"/>
                <a:gd name="T2" fmla="*/ 0 w 156"/>
                <a:gd name="T3" fmla="*/ 1041682668 h 156"/>
                <a:gd name="T4" fmla="*/ 1041682668 w 156"/>
                <a:gd name="T5" fmla="*/ 1041682668 h 156"/>
                <a:gd name="T6" fmla="*/ 1041682668 w 156"/>
                <a:gd name="T7" fmla="*/ 0 h 156"/>
                <a:gd name="T8" fmla="*/ 0 w 156"/>
                <a:gd name="T9" fmla="*/ 0 h 156"/>
                <a:gd name="T10" fmla="*/ 0 w 156"/>
                <a:gd name="T11" fmla="*/ 20031762 h 156"/>
                <a:gd name="T12" fmla="*/ 0 w 156"/>
                <a:gd name="T13" fmla="*/ 1014973660 h 156"/>
                <a:gd name="T14" fmla="*/ 46743369 w 156"/>
                <a:gd name="T15" fmla="*/ 20031762 h 156"/>
                <a:gd name="T16" fmla="*/ 20031762 w 156"/>
                <a:gd name="T17" fmla="*/ 20031762 h 156"/>
                <a:gd name="T18" fmla="*/ 20031762 w 156"/>
                <a:gd name="T19" fmla="*/ 46743369 h 156"/>
                <a:gd name="T20" fmla="*/ 1014973660 w 156"/>
                <a:gd name="T21" fmla="*/ 46743369 h 156"/>
                <a:gd name="T22" fmla="*/ 1014973660 w 156"/>
                <a:gd name="T23" fmla="*/ 20031762 h 156"/>
                <a:gd name="T24" fmla="*/ 988262067 w 156"/>
                <a:gd name="T25" fmla="*/ 20031762 h 156"/>
                <a:gd name="T26" fmla="*/ 988262067 w 156"/>
                <a:gd name="T27" fmla="*/ 1014973660 h 156"/>
                <a:gd name="T28" fmla="*/ 1014973660 w 156"/>
                <a:gd name="T29" fmla="*/ 1014973660 h 156"/>
                <a:gd name="T30" fmla="*/ 1014973660 w 156"/>
                <a:gd name="T31" fmla="*/ 988262067 h 156"/>
                <a:gd name="T32" fmla="*/ 20031762 w 156"/>
                <a:gd name="T33" fmla="*/ 988262067 h 156"/>
                <a:gd name="T34" fmla="*/ 20031762 w 156"/>
                <a:gd name="T35" fmla="*/ 1014973660 h 156"/>
                <a:gd name="T36" fmla="*/ 46743369 w 156"/>
                <a:gd name="T37" fmla="*/ 1014973660 h 156"/>
                <a:gd name="T38" fmla="*/ 46743369 w 156"/>
                <a:gd name="T39" fmla="*/ 20031762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6"/>
                <a:gd name="T61" fmla="*/ 0 h 156"/>
                <a:gd name="T62" fmla="*/ 156 w 156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6" h="156">
                  <a:moveTo>
                    <a:pt x="0" y="152"/>
                  </a:moveTo>
                  <a:lnTo>
                    <a:pt x="0" y="156"/>
                  </a:lnTo>
                  <a:lnTo>
                    <a:pt x="156" y="15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52"/>
                  </a:lnTo>
                  <a:close/>
                  <a:moveTo>
                    <a:pt x="7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8" y="3"/>
                  </a:lnTo>
                  <a:lnTo>
                    <a:pt x="148" y="152"/>
                  </a:lnTo>
                  <a:lnTo>
                    <a:pt x="152" y="152"/>
                  </a:lnTo>
                  <a:lnTo>
                    <a:pt x="152" y="148"/>
                  </a:lnTo>
                  <a:lnTo>
                    <a:pt x="3" y="148"/>
                  </a:lnTo>
                  <a:lnTo>
                    <a:pt x="3" y="152"/>
                  </a:lnTo>
                  <a:lnTo>
                    <a:pt x="7" y="15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5" name="Freeform 732"/>
            <p:cNvSpPr>
              <a:spLocks noEditPoints="1"/>
            </p:cNvSpPr>
            <p:nvPr/>
          </p:nvSpPr>
          <p:spPr bwMode="auto">
            <a:xfrm>
              <a:off x="4064181" y="7493214"/>
              <a:ext cx="403162" cy="403120"/>
            </a:xfrm>
            <a:custGeom>
              <a:avLst/>
              <a:gdLst>
                <a:gd name="T0" fmla="*/ 0 w 156"/>
                <a:gd name="T1" fmla="*/ 1014973660 h 156"/>
                <a:gd name="T2" fmla="*/ 0 w 156"/>
                <a:gd name="T3" fmla="*/ 1041682668 h 156"/>
                <a:gd name="T4" fmla="*/ 1041682668 w 156"/>
                <a:gd name="T5" fmla="*/ 1041682668 h 156"/>
                <a:gd name="T6" fmla="*/ 1041682668 w 156"/>
                <a:gd name="T7" fmla="*/ 0 h 156"/>
                <a:gd name="T8" fmla="*/ 0 w 156"/>
                <a:gd name="T9" fmla="*/ 0 h 156"/>
                <a:gd name="T10" fmla="*/ 0 w 156"/>
                <a:gd name="T11" fmla="*/ 20031762 h 156"/>
                <a:gd name="T12" fmla="*/ 0 w 156"/>
                <a:gd name="T13" fmla="*/ 1014973660 h 156"/>
                <a:gd name="T14" fmla="*/ 46743369 w 156"/>
                <a:gd name="T15" fmla="*/ 20031762 h 156"/>
                <a:gd name="T16" fmla="*/ 20031762 w 156"/>
                <a:gd name="T17" fmla="*/ 20031762 h 156"/>
                <a:gd name="T18" fmla="*/ 20031762 w 156"/>
                <a:gd name="T19" fmla="*/ 46743369 h 156"/>
                <a:gd name="T20" fmla="*/ 1014973660 w 156"/>
                <a:gd name="T21" fmla="*/ 46743369 h 156"/>
                <a:gd name="T22" fmla="*/ 1014973660 w 156"/>
                <a:gd name="T23" fmla="*/ 20031762 h 156"/>
                <a:gd name="T24" fmla="*/ 988262067 w 156"/>
                <a:gd name="T25" fmla="*/ 20031762 h 156"/>
                <a:gd name="T26" fmla="*/ 988262067 w 156"/>
                <a:gd name="T27" fmla="*/ 1014973660 h 156"/>
                <a:gd name="T28" fmla="*/ 1014973660 w 156"/>
                <a:gd name="T29" fmla="*/ 1014973660 h 156"/>
                <a:gd name="T30" fmla="*/ 1014973660 w 156"/>
                <a:gd name="T31" fmla="*/ 988262067 h 156"/>
                <a:gd name="T32" fmla="*/ 20031762 w 156"/>
                <a:gd name="T33" fmla="*/ 988262067 h 156"/>
                <a:gd name="T34" fmla="*/ 20031762 w 156"/>
                <a:gd name="T35" fmla="*/ 1014973660 h 156"/>
                <a:gd name="T36" fmla="*/ 46743369 w 156"/>
                <a:gd name="T37" fmla="*/ 1014973660 h 156"/>
                <a:gd name="T38" fmla="*/ 46743369 w 156"/>
                <a:gd name="T39" fmla="*/ 20031762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6"/>
                <a:gd name="T61" fmla="*/ 0 h 156"/>
                <a:gd name="T62" fmla="*/ 156 w 156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6" h="156">
                  <a:moveTo>
                    <a:pt x="0" y="152"/>
                  </a:moveTo>
                  <a:lnTo>
                    <a:pt x="0" y="156"/>
                  </a:lnTo>
                  <a:lnTo>
                    <a:pt x="156" y="15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52"/>
                  </a:lnTo>
                  <a:close/>
                  <a:moveTo>
                    <a:pt x="7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8" y="3"/>
                  </a:lnTo>
                  <a:lnTo>
                    <a:pt x="148" y="152"/>
                  </a:lnTo>
                  <a:lnTo>
                    <a:pt x="152" y="152"/>
                  </a:lnTo>
                  <a:lnTo>
                    <a:pt x="152" y="148"/>
                  </a:lnTo>
                  <a:lnTo>
                    <a:pt x="3" y="148"/>
                  </a:lnTo>
                  <a:lnTo>
                    <a:pt x="3" y="152"/>
                  </a:lnTo>
                  <a:lnTo>
                    <a:pt x="7" y="15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6" name="Freeform 733"/>
            <p:cNvSpPr>
              <a:spLocks/>
            </p:cNvSpPr>
            <p:nvPr/>
          </p:nvSpPr>
          <p:spPr bwMode="auto">
            <a:xfrm>
              <a:off x="4136543" y="7565569"/>
              <a:ext cx="167984" cy="167966"/>
            </a:xfrm>
            <a:custGeom>
              <a:avLst/>
              <a:gdLst>
                <a:gd name="T0" fmla="*/ 420679935 w 65"/>
                <a:gd name="T1" fmla="*/ 0 h 65"/>
                <a:gd name="T2" fmla="*/ 360582086 w 65"/>
                <a:gd name="T3" fmla="*/ 0 h 65"/>
                <a:gd name="T4" fmla="*/ 360582086 w 65"/>
                <a:gd name="T5" fmla="*/ 86806896 h 65"/>
                <a:gd name="T6" fmla="*/ 367259338 w 65"/>
                <a:gd name="T7" fmla="*/ 160259248 h 65"/>
                <a:gd name="T8" fmla="*/ 367259338 w 65"/>
                <a:gd name="T9" fmla="*/ 213677301 h 65"/>
                <a:gd name="T10" fmla="*/ 367259338 w 65"/>
                <a:gd name="T11" fmla="*/ 267097898 h 65"/>
                <a:gd name="T12" fmla="*/ 367259338 w 65"/>
                <a:gd name="T13" fmla="*/ 307163992 h 65"/>
                <a:gd name="T14" fmla="*/ 367259338 w 65"/>
                <a:gd name="T15" fmla="*/ 340550331 h 65"/>
                <a:gd name="T16" fmla="*/ 360582086 w 65"/>
                <a:gd name="T17" fmla="*/ 360582086 h 65"/>
                <a:gd name="T18" fmla="*/ 393970928 w 65"/>
                <a:gd name="T19" fmla="*/ 360582086 h 65"/>
                <a:gd name="T20" fmla="*/ 367259338 w 65"/>
                <a:gd name="T21" fmla="*/ 340550331 h 65"/>
                <a:gd name="T22" fmla="*/ 360582086 w 65"/>
                <a:gd name="T23" fmla="*/ 360582086 h 65"/>
                <a:gd name="T24" fmla="*/ 393970928 w 65"/>
                <a:gd name="T25" fmla="*/ 360582086 h 65"/>
                <a:gd name="T26" fmla="*/ 367259338 w 65"/>
                <a:gd name="T27" fmla="*/ 340550331 h 65"/>
                <a:gd name="T28" fmla="*/ 360582086 w 65"/>
                <a:gd name="T29" fmla="*/ 353904834 h 65"/>
                <a:gd name="T30" fmla="*/ 380613841 w 65"/>
                <a:gd name="T31" fmla="*/ 380613841 h 65"/>
                <a:gd name="T32" fmla="*/ 367259338 w 65"/>
                <a:gd name="T33" fmla="*/ 347227583 h 65"/>
                <a:gd name="T34" fmla="*/ 360582086 w 65"/>
                <a:gd name="T35" fmla="*/ 353904834 h 65"/>
                <a:gd name="T36" fmla="*/ 380613841 w 65"/>
                <a:gd name="T37" fmla="*/ 380613841 h 65"/>
                <a:gd name="T38" fmla="*/ 367259338 w 65"/>
                <a:gd name="T39" fmla="*/ 347227583 h 65"/>
                <a:gd name="T40" fmla="*/ 327195747 w 65"/>
                <a:gd name="T41" fmla="*/ 367259338 h 65"/>
                <a:gd name="T42" fmla="*/ 340550331 w 65"/>
                <a:gd name="T43" fmla="*/ 393970928 h 65"/>
                <a:gd name="T44" fmla="*/ 340550331 w 65"/>
                <a:gd name="T45" fmla="*/ 367259338 h 65"/>
                <a:gd name="T46" fmla="*/ 327195747 w 65"/>
                <a:gd name="T47" fmla="*/ 367259338 h 65"/>
                <a:gd name="T48" fmla="*/ 340550331 w 65"/>
                <a:gd name="T49" fmla="*/ 393970928 h 65"/>
                <a:gd name="T50" fmla="*/ 340550331 w 65"/>
                <a:gd name="T51" fmla="*/ 367259338 h 65"/>
                <a:gd name="T52" fmla="*/ 307163992 w 65"/>
                <a:gd name="T53" fmla="*/ 367259338 h 65"/>
                <a:gd name="T54" fmla="*/ 267097898 w 65"/>
                <a:gd name="T55" fmla="*/ 367259338 h 65"/>
                <a:gd name="T56" fmla="*/ 220357137 w 65"/>
                <a:gd name="T57" fmla="*/ 367259338 h 65"/>
                <a:gd name="T58" fmla="*/ 160259248 w 65"/>
                <a:gd name="T59" fmla="*/ 367259338 h 65"/>
                <a:gd name="T60" fmla="*/ 86806896 w 65"/>
                <a:gd name="T61" fmla="*/ 360582086 h 65"/>
                <a:gd name="T62" fmla="*/ 0 w 65"/>
                <a:gd name="T63" fmla="*/ 360582086 h 65"/>
                <a:gd name="T64" fmla="*/ 0 w 65"/>
                <a:gd name="T65" fmla="*/ 420679935 h 65"/>
                <a:gd name="T66" fmla="*/ 86806896 w 65"/>
                <a:gd name="T67" fmla="*/ 420679935 h 65"/>
                <a:gd name="T68" fmla="*/ 160259248 w 65"/>
                <a:gd name="T69" fmla="*/ 427357186 h 65"/>
                <a:gd name="T70" fmla="*/ 220357137 w 65"/>
                <a:gd name="T71" fmla="*/ 427357186 h 65"/>
                <a:gd name="T72" fmla="*/ 267097898 w 65"/>
                <a:gd name="T73" fmla="*/ 434034438 h 65"/>
                <a:gd name="T74" fmla="*/ 307163992 w 65"/>
                <a:gd name="T75" fmla="*/ 434034438 h 65"/>
                <a:gd name="T76" fmla="*/ 340550331 w 65"/>
                <a:gd name="T77" fmla="*/ 427357186 h 65"/>
                <a:gd name="T78" fmla="*/ 353904834 w 65"/>
                <a:gd name="T79" fmla="*/ 427357186 h 65"/>
                <a:gd name="T80" fmla="*/ 407325432 w 65"/>
                <a:gd name="T81" fmla="*/ 400648180 h 65"/>
                <a:gd name="T82" fmla="*/ 414002683 w 65"/>
                <a:gd name="T83" fmla="*/ 387291093 h 65"/>
                <a:gd name="T84" fmla="*/ 420679935 w 65"/>
                <a:gd name="T85" fmla="*/ 360582086 h 65"/>
                <a:gd name="T86" fmla="*/ 427357186 w 65"/>
                <a:gd name="T87" fmla="*/ 340550331 h 65"/>
                <a:gd name="T88" fmla="*/ 434034438 w 65"/>
                <a:gd name="T89" fmla="*/ 307163992 h 65"/>
                <a:gd name="T90" fmla="*/ 434034438 w 65"/>
                <a:gd name="T91" fmla="*/ 267097898 h 65"/>
                <a:gd name="T92" fmla="*/ 427357186 w 65"/>
                <a:gd name="T93" fmla="*/ 213677301 h 65"/>
                <a:gd name="T94" fmla="*/ 427357186 w 65"/>
                <a:gd name="T95" fmla="*/ 160259248 h 65"/>
                <a:gd name="T96" fmla="*/ 420679935 w 65"/>
                <a:gd name="T97" fmla="*/ 86806896 h 65"/>
                <a:gd name="T98" fmla="*/ 420679935 w 65"/>
                <a:gd name="T99" fmla="*/ 0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"/>
                <a:gd name="T151" fmla="*/ 0 h 65"/>
                <a:gd name="T152" fmla="*/ 65 w 65"/>
                <a:gd name="T153" fmla="*/ 65 h 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" h="65">
                  <a:moveTo>
                    <a:pt x="63" y="0"/>
                  </a:moveTo>
                  <a:lnTo>
                    <a:pt x="54" y="0"/>
                  </a:lnTo>
                  <a:lnTo>
                    <a:pt x="54" y="13"/>
                  </a:lnTo>
                  <a:lnTo>
                    <a:pt x="55" y="24"/>
                  </a:lnTo>
                  <a:lnTo>
                    <a:pt x="55" y="32"/>
                  </a:lnTo>
                  <a:lnTo>
                    <a:pt x="55" y="40"/>
                  </a:lnTo>
                  <a:lnTo>
                    <a:pt x="55" y="46"/>
                  </a:lnTo>
                  <a:lnTo>
                    <a:pt x="55" y="51"/>
                  </a:lnTo>
                  <a:lnTo>
                    <a:pt x="54" y="54"/>
                  </a:lnTo>
                  <a:lnTo>
                    <a:pt x="59" y="54"/>
                  </a:lnTo>
                  <a:lnTo>
                    <a:pt x="55" y="51"/>
                  </a:lnTo>
                  <a:lnTo>
                    <a:pt x="54" y="54"/>
                  </a:lnTo>
                  <a:lnTo>
                    <a:pt x="59" y="54"/>
                  </a:lnTo>
                  <a:lnTo>
                    <a:pt x="55" y="51"/>
                  </a:lnTo>
                  <a:lnTo>
                    <a:pt x="54" y="53"/>
                  </a:lnTo>
                  <a:lnTo>
                    <a:pt x="57" y="57"/>
                  </a:lnTo>
                  <a:lnTo>
                    <a:pt x="55" y="52"/>
                  </a:lnTo>
                  <a:lnTo>
                    <a:pt x="54" y="53"/>
                  </a:lnTo>
                  <a:lnTo>
                    <a:pt x="57" y="57"/>
                  </a:lnTo>
                  <a:lnTo>
                    <a:pt x="55" y="52"/>
                  </a:lnTo>
                  <a:lnTo>
                    <a:pt x="49" y="55"/>
                  </a:lnTo>
                  <a:lnTo>
                    <a:pt x="51" y="59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51" y="59"/>
                  </a:lnTo>
                  <a:lnTo>
                    <a:pt x="51" y="55"/>
                  </a:lnTo>
                  <a:lnTo>
                    <a:pt x="46" y="55"/>
                  </a:lnTo>
                  <a:lnTo>
                    <a:pt x="40" y="55"/>
                  </a:lnTo>
                  <a:lnTo>
                    <a:pt x="33" y="55"/>
                  </a:lnTo>
                  <a:lnTo>
                    <a:pt x="24" y="55"/>
                  </a:lnTo>
                  <a:lnTo>
                    <a:pt x="13" y="54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13" y="63"/>
                  </a:lnTo>
                  <a:lnTo>
                    <a:pt x="24" y="64"/>
                  </a:lnTo>
                  <a:lnTo>
                    <a:pt x="33" y="64"/>
                  </a:lnTo>
                  <a:lnTo>
                    <a:pt x="40" y="65"/>
                  </a:lnTo>
                  <a:lnTo>
                    <a:pt x="46" y="65"/>
                  </a:lnTo>
                  <a:lnTo>
                    <a:pt x="51" y="64"/>
                  </a:lnTo>
                  <a:lnTo>
                    <a:pt x="53" y="64"/>
                  </a:lnTo>
                  <a:lnTo>
                    <a:pt x="61" y="60"/>
                  </a:lnTo>
                  <a:lnTo>
                    <a:pt x="62" y="58"/>
                  </a:lnTo>
                  <a:lnTo>
                    <a:pt x="63" y="54"/>
                  </a:lnTo>
                  <a:lnTo>
                    <a:pt x="64" y="51"/>
                  </a:lnTo>
                  <a:lnTo>
                    <a:pt x="65" y="46"/>
                  </a:lnTo>
                  <a:lnTo>
                    <a:pt x="65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63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7" name="Freeform 734"/>
            <p:cNvSpPr>
              <a:spLocks/>
            </p:cNvSpPr>
            <p:nvPr/>
          </p:nvSpPr>
          <p:spPr bwMode="auto">
            <a:xfrm>
              <a:off x="4136543" y="7565569"/>
              <a:ext cx="162815" cy="162798"/>
            </a:xfrm>
            <a:custGeom>
              <a:avLst/>
              <a:gdLst>
                <a:gd name="T0" fmla="*/ 414003169 w 63"/>
                <a:gd name="T1" fmla="*/ 0 h 63"/>
                <a:gd name="T2" fmla="*/ 367259768 w 63"/>
                <a:gd name="T3" fmla="*/ 0 h 63"/>
                <a:gd name="T4" fmla="*/ 367259768 w 63"/>
                <a:gd name="T5" fmla="*/ 86806997 h 63"/>
                <a:gd name="T6" fmla="*/ 373937028 w 63"/>
                <a:gd name="T7" fmla="*/ 160259436 h 63"/>
                <a:gd name="T8" fmla="*/ 373937028 w 63"/>
                <a:gd name="T9" fmla="*/ 213680136 h 63"/>
                <a:gd name="T10" fmla="*/ 380616871 w 63"/>
                <a:gd name="T11" fmla="*/ 267098211 h 63"/>
                <a:gd name="T12" fmla="*/ 380616871 w 63"/>
                <a:gd name="T13" fmla="*/ 307164352 h 63"/>
                <a:gd name="T14" fmla="*/ 373937028 w 63"/>
                <a:gd name="T15" fmla="*/ 340550730 h 63"/>
                <a:gd name="T16" fmla="*/ 367259768 w 63"/>
                <a:gd name="T17" fmla="*/ 360582509 h 63"/>
                <a:gd name="T18" fmla="*/ 393971390 w 63"/>
                <a:gd name="T19" fmla="*/ 360582509 h 63"/>
                <a:gd name="T20" fmla="*/ 373937028 w 63"/>
                <a:gd name="T21" fmla="*/ 347227990 h 63"/>
                <a:gd name="T22" fmla="*/ 367259768 w 63"/>
                <a:gd name="T23" fmla="*/ 360582509 h 63"/>
                <a:gd name="T24" fmla="*/ 393971390 w 63"/>
                <a:gd name="T25" fmla="*/ 360582509 h 63"/>
                <a:gd name="T26" fmla="*/ 373937028 w 63"/>
                <a:gd name="T27" fmla="*/ 347227990 h 63"/>
                <a:gd name="T28" fmla="*/ 367259768 w 63"/>
                <a:gd name="T29" fmla="*/ 367259768 h 63"/>
                <a:gd name="T30" fmla="*/ 347227990 w 63"/>
                <a:gd name="T31" fmla="*/ 373937028 h 63"/>
                <a:gd name="T32" fmla="*/ 367259768 w 63"/>
                <a:gd name="T33" fmla="*/ 393971390 h 63"/>
                <a:gd name="T34" fmla="*/ 367259768 w 63"/>
                <a:gd name="T35" fmla="*/ 367259768 h 63"/>
                <a:gd name="T36" fmla="*/ 347227990 w 63"/>
                <a:gd name="T37" fmla="*/ 373937028 h 63"/>
                <a:gd name="T38" fmla="*/ 367259768 w 63"/>
                <a:gd name="T39" fmla="*/ 393971390 h 63"/>
                <a:gd name="T40" fmla="*/ 367259768 w 63"/>
                <a:gd name="T41" fmla="*/ 367259768 h 63"/>
                <a:gd name="T42" fmla="*/ 340550730 w 63"/>
                <a:gd name="T43" fmla="*/ 373937028 h 63"/>
                <a:gd name="T44" fmla="*/ 307164352 w 63"/>
                <a:gd name="T45" fmla="*/ 380616871 h 63"/>
                <a:gd name="T46" fmla="*/ 267098211 w 63"/>
                <a:gd name="T47" fmla="*/ 380616871 h 63"/>
                <a:gd name="T48" fmla="*/ 220357395 w 63"/>
                <a:gd name="T49" fmla="*/ 373937028 h 63"/>
                <a:gd name="T50" fmla="*/ 160259436 w 63"/>
                <a:gd name="T51" fmla="*/ 373937028 h 63"/>
                <a:gd name="T52" fmla="*/ 86806997 w 63"/>
                <a:gd name="T53" fmla="*/ 367259768 h 63"/>
                <a:gd name="T54" fmla="*/ 0 w 63"/>
                <a:gd name="T55" fmla="*/ 367259768 h 63"/>
                <a:gd name="T56" fmla="*/ 0 w 63"/>
                <a:gd name="T57" fmla="*/ 414003169 h 63"/>
                <a:gd name="T58" fmla="*/ 86806997 w 63"/>
                <a:gd name="T59" fmla="*/ 414003169 h 63"/>
                <a:gd name="T60" fmla="*/ 160259436 w 63"/>
                <a:gd name="T61" fmla="*/ 414003169 h 63"/>
                <a:gd name="T62" fmla="*/ 220357395 w 63"/>
                <a:gd name="T63" fmla="*/ 414003169 h 63"/>
                <a:gd name="T64" fmla="*/ 267098211 w 63"/>
                <a:gd name="T65" fmla="*/ 420680428 h 63"/>
                <a:gd name="T66" fmla="*/ 307164352 w 63"/>
                <a:gd name="T67" fmla="*/ 420680428 h 63"/>
                <a:gd name="T68" fmla="*/ 340550730 w 63"/>
                <a:gd name="T69" fmla="*/ 414003169 h 63"/>
                <a:gd name="T70" fmla="*/ 367259768 w 63"/>
                <a:gd name="T71" fmla="*/ 414003169 h 63"/>
                <a:gd name="T72" fmla="*/ 380616871 w 63"/>
                <a:gd name="T73" fmla="*/ 407325909 h 63"/>
                <a:gd name="T74" fmla="*/ 393971390 w 63"/>
                <a:gd name="T75" fmla="*/ 393971390 h 63"/>
                <a:gd name="T76" fmla="*/ 407325909 w 63"/>
                <a:gd name="T77" fmla="*/ 373937028 h 63"/>
                <a:gd name="T78" fmla="*/ 414003169 w 63"/>
                <a:gd name="T79" fmla="*/ 360582509 h 63"/>
                <a:gd name="T80" fmla="*/ 414003169 w 63"/>
                <a:gd name="T81" fmla="*/ 340550730 h 63"/>
                <a:gd name="T82" fmla="*/ 420680428 w 63"/>
                <a:gd name="T83" fmla="*/ 307164352 h 63"/>
                <a:gd name="T84" fmla="*/ 420680428 w 63"/>
                <a:gd name="T85" fmla="*/ 267098211 h 63"/>
                <a:gd name="T86" fmla="*/ 414003169 w 63"/>
                <a:gd name="T87" fmla="*/ 213680136 h 63"/>
                <a:gd name="T88" fmla="*/ 414003169 w 63"/>
                <a:gd name="T89" fmla="*/ 160259436 h 63"/>
                <a:gd name="T90" fmla="*/ 414003169 w 63"/>
                <a:gd name="T91" fmla="*/ 86806997 h 63"/>
                <a:gd name="T92" fmla="*/ 414003169 w 63"/>
                <a:gd name="T93" fmla="*/ 0 h 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"/>
                <a:gd name="T142" fmla="*/ 0 h 63"/>
                <a:gd name="T143" fmla="*/ 63 w 63"/>
                <a:gd name="T144" fmla="*/ 63 h 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" h="63">
                  <a:moveTo>
                    <a:pt x="62" y="0"/>
                  </a:moveTo>
                  <a:lnTo>
                    <a:pt x="55" y="0"/>
                  </a:lnTo>
                  <a:lnTo>
                    <a:pt x="55" y="13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57" y="40"/>
                  </a:lnTo>
                  <a:lnTo>
                    <a:pt x="57" y="46"/>
                  </a:lnTo>
                  <a:lnTo>
                    <a:pt x="56" y="51"/>
                  </a:lnTo>
                  <a:lnTo>
                    <a:pt x="55" y="54"/>
                  </a:lnTo>
                  <a:lnTo>
                    <a:pt x="59" y="54"/>
                  </a:lnTo>
                  <a:lnTo>
                    <a:pt x="56" y="52"/>
                  </a:lnTo>
                  <a:lnTo>
                    <a:pt x="55" y="54"/>
                  </a:lnTo>
                  <a:lnTo>
                    <a:pt x="59" y="54"/>
                  </a:lnTo>
                  <a:lnTo>
                    <a:pt x="56" y="52"/>
                  </a:lnTo>
                  <a:lnTo>
                    <a:pt x="55" y="55"/>
                  </a:lnTo>
                  <a:lnTo>
                    <a:pt x="52" y="56"/>
                  </a:lnTo>
                  <a:lnTo>
                    <a:pt x="55" y="59"/>
                  </a:lnTo>
                  <a:lnTo>
                    <a:pt x="55" y="55"/>
                  </a:lnTo>
                  <a:lnTo>
                    <a:pt x="52" y="56"/>
                  </a:lnTo>
                  <a:lnTo>
                    <a:pt x="55" y="59"/>
                  </a:lnTo>
                  <a:lnTo>
                    <a:pt x="55" y="55"/>
                  </a:lnTo>
                  <a:lnTo>
                    <a:pt x="51" y="56"/>
                  </a:lnTo>
                  <a:lnTo>
                    <a:pt x="46" y="57"/>
                  </a:lnTo>
                  <a:lnTo>
                    <a:pt x="40" y="57"/>
                  </a:lnTo>
                  <a:lnTo>
                    <a:pt x="33" y="56"/>
                  </a:lnTo>
                  <a:lnTo>
                    <a:pt x="24" y="56"/>
                  </a:lnTo>
                  <a:lnTo>
                    <a:pt x="13" y="5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3" y="62"/>
                  </a:lnTo>
                  <a:lnTo>
                    <a:pt x="24" y="62"/>
                  </a:lnTo>
                  <a:lnTo>
                    <a:pt x="33" y="62"/>
                  </a:lnTo>
                  <a:lnTo>
                    <a:pt x="40" y="63"/>
                  </a:lnTo>
                  <a:lnTo>
                    <a:pt x="46" y="63"/>
                  </a:lnTo>
                  <a:lnTo>
                    <a:pt x="51" y="62"/>
                  </a:lnTo>
                  <a:lnTo>
                    <a:pt x="55" y="62"/>
                  </a:lnTo>
                  <a:lnTo>
                    <a:pt x="57" y="61"/>
                  </a:lnTo>
                  <a:lnTo>
                    <a:pt x="59" y="59"/>
                  </a:lnTo>
                  <a:lnTo>
                    <a:pt x="61" y="56"/>
                  </a:lnTo>
                  <a:lnTo>
                    <a:pt x="62" y="54"/>
                  </a:lnTo>
                  <a:lnTo>
                    <a:pt x="62" y="51"/>
                  </a:lnTo>
                  <a:lnTo>
                    <a:pt x="63" y="46"/>
                  </a:lnTo>
                  <a:lnTo>
                    <a:pt x="63" y="40"/>
                  </a:lnTo>
                  <a:lnTo>
                    <a:pt x="62" y="32"/>
                  </a:lnTo>
                  <a:lnTo>
                    <a:pt x="62" y="24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8" name="Freeform 735"/>
            <p:cNvSpPr>
              <a:spLocks/>
            </p:cNvSpPr>
            <p:nvPr/>
          </p:nvSpPr>
          <p:spPr bwMode="auto">
            <a:xfrm>
              <a:off x="4270930" y="7555233"/>
              <a:ext cx="36181" cy="38761"/>
            </a:xfrm>
            <a:custGeom>
              <a:avLst/>
              <a:gdLst>
                <a:gd name="T0" fmla="*/ 93483967 w 14"/>
                <a:gd name="T1" fmla="*/ 100161023 h 15"/>
                <a:gd name="T2" fmla="*/ 46743276 w 14"/>
                <a:gd name="T3" fmla="*/ 0 h 15"/>
                <a:gd name="T4" fmla="*/ 0 w 14"/>
                <a:gd name="T5" fmla="*/ 100161023 h 15"/>
                <a:gd name="T6" fmla="*/ 93483967 w 14"/>
                <a:gd name="T7" fmla="*/ 100161023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"/>
                <a:gd name="T14" fmla="*/ 14 w 1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">
                  <a:moveTo>
                    <a:pt x="14" y="15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19" name="Freeform 736"/>
            <p:cNvSpPr>
              <a:spLocks noEditPoints="1"/>
            </p:cNvSpPr>
            <p:nvPr/>
          </p:nvSpPr>
          <p:spPr bwMode="auto">
            <a:xfrm>
              <a:off x="4255424" y="7537145"/>
              <a:ext cx="69778" cy="67187"/>
            </a:xfrm>
            <a:custGeom>
              <a:avLst/>
              <a:gdLst>
                <a:gd name="T0" fmla="*/ 106838553 w 27"/>
                <a:gd name="T1" fmla="*/ 40063527 h 26"/>
                <a:gd name="T2" fmla="*/ 86806816 w 27"/>
                <a:gd name="T3" fmla="*/ 0 h 26"/>
                <a:gd name="T4" fmla="*/ 60097814 w 27"/>
                <a:gd name="T5" fmla="*/ 40063527 h 26"/>
                <a:gd name="T6" fmla="*/ 13354496 w 27"/>
                <a:gd name="T7" fmla="*/ 140227518 h 26"/>
                <a:gd name="T8" fmla="*/ 0 w 27"/>
                <a:gd name="T9" fmla="*/ 173613822 h 26"/>
                <a:gd name="T10" fmla="*/ 180290878 w 27"/>
                <a:gd name="T11" fmla="*/ 173613822 h 26"/>
                <a:gd name="T12" fmla="*/ 153581855 w 27"/>
                <a:gd name="T13" fmla="*/ 140227518 h 26"/>
                <a:gd name="T14" fmla="*/ 106838553 w 27"/>
                <a:gd name="T15" fmla="*/ 40063527 h 26"/>
                <a:gd name="T16" fmla="*/ 113515798 w 27"/>
                <a:gd name="T17" fmla="*/ 160259276 h 26"/>
                <a:gd name="T18" fmla="*/ 133547535 w 27"/>
                <a:gd name="T19" fmla="*/ 146904770 h 26"/>
                <a:gd name="T20" fmla="*/ 133547535 w 27"/>
                <a:gd name="T21" fmla="*/ 120193175 h 26"/>
                <a:gd name="T22" fmla="*/ 40063483 w 27"/>
                <a:gd name="T23" fmla="*/ 120193175 h 26"/>
                <a:gd name="T24" fmla="*/ 40063483 w 27"/>
                <a:gd name="T25" fmla="*/ 146904770 h 26"/>
                <a:gd name="T26" fmla="*/ 60097814 w 27"/>
                <a:gd name="T27" fmla="*/ 160259276 h 26"/>
                <a:gd name="T28" fmla="*/ 106838553 w 27"/>
                <a:gd name="T29" fmla="*/ 60097880 h 26"/>
                <a:gd name="T30" fmla="*/ 86806816 w 27"/>
                <a:gd name="T31" fmla="*/ 46743374 h 26"/>
                <a:gd name="T32" fmla="*/ 60097814 w 27"/>
                <a:gd name="T33" fmla="*/ 60097880 h 26"/>
                <a:gd name="T34" fmla="*/ 113515798 w 27"/>
                <a:gd name="T35" fmla="*/ 160259276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26"/>
                <a:gd name="T56" fmla="*/ 27 w 27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26">
                  <a:moveTo>
                    <a:pt x="16" y="6"/>
                  </a:moveTo>
                  <a:lnTo>
                    <a:pt x="13" y="0"/>
                  </a:lnTo>
                  <a:lnTo>
                    <a:pt x="9" y="6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23" y="21"/>
                  </a:lnTo>
                  <a:lnTo>
                    <a:pt x="16" y="6"/>
                  </a:lnTo>
                  <a:close/>
                  <a:moveTo>
                    <a:pt x="17" y="24"/>
                  </a:moveTo>
                  <a:lnTo>
                    <a:pt x="20" y="22"/>
                  </a:lnTo>
                  <a:lnTo>
                    <a:pt x="20" y="18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16" y="9"/>
                  </a:lnTo>
                  <a:lnTo>
                    <a:pt x="13" y="7"/>
                  </a:lnTo>
                  <a:lnTo>
                    <a:pt x="9" y="9"/>
                  </a:lnTo>
                  <a:lnTo>
                    <a:pt x="17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20" name="Freeform 737"/>
            <p:cNvSpPr>
              <a:spLocks/>
            </p:cNvSpPr>
            <p:nvPr/>
          </p:nvSpPr>
          <p:spPr bwMode="auto">
            <a:xfrm>
              <a:off x="4126206" y="7697358"/>
              <a:ext cx="38765" cy="38761"/>
            </a:xfrm>
            <a:custGeom>
              <a:avLst/>
              <a:gdLst>
                <a:gd name="T0" fmla="*/ 100161023 w 15"/>
                <a:gd name="T1" fmla="*/ 0 h 15"/>
                <a:gd name="T2" fmla="*/ 0 w 15"/>
                <a:gd name="T3" fmla="*/ 53420417 h 15"/>
                <a:gd name="T4" fmla="*/ 100161023 w 15"/>
                <a:gd name="T5" fmla="*/ 100161023 h 15"/>
                <a:gd name="T6" fmla="*/ 100161023 w 1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5"/>
                <a:gd name="T14" fmla="*/ 15 w 1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5">
                  <a:moveTo>
                    <a:pt x="15" y="0"/>
                  </a:moveTo>
                  <a:lnTo>
                    <a:pt x="0" y="8"/>
                  </a:lnTo>
                  <a:lnTo>
                    <a:pt x="15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21" name="Freeform 738"/>
            <p:cNvSpPr>
              <a:spLocks noEditPoints="1"/>
            </p:cNvSpPr>
            <p:nvPr/>
          </p:nvSpPr>
          <p:spPr bwMode="auto">
            <a:xfrm>
              <a:off x="4108115" y="7681854"/>
              <a:ext cx="67194" cy="67187"/>
            </a:xfrm>
            <a:custGeom>
              <a:avLst/>
              <a:gdLst>
                <a:gd name="T0" fmla="*/ 40063527 w 26"/>
                <a:gd name="T1" fmla="*/ 66775132 h 26"/>
                <a:gd name="T2" fmla="*/ 0 w 26"/>
                <a:gd name="T3" fmla="*/ 93484164 h 26"/>
                <a:gd name="T4" fmla="*/ 40063527 w 26"/>
                <a:gd name="T5" fmla="*/ 113515922 h 26"/>
                <a:gd name="T6" fmla="*/ 140227518 w 26"/>
                <a:gd name="T7" fmla="*/ 160259276 h 26"/>
                <a:gd name="T8" fmla="*/ 173613822 w 26"/>
                <a:gd name="T9" fmla="*/ 173613822 h 26"/>
                <a:gd name="T10" fmla="*/ 173613822 w 26"/>
                <a:gd name="T11" fmla="*/ 0 h 26"/>
                <a:gd name="T12" fmla="*/ 140227518 w 26"/>
                <a:gd name="T13" fmla="*/ 20031763 h 26"/>
                <a:gd name="T14" fmla="*/ 40063527 w 26"/>
                <a:gd name="T15" fmla="*/ 66775132 h 26"/>
                <a:gd name="T16" fmla="*/ 160259276 w 26"/>
                <a:gd name="T17" fmla="*/ 60097880 h 26"/>
                <a:gd name="T18" fmla="*/ 146904770 w 26"/>
                <a:gd name="T19" fmla="*/ 40063527 h 26"/>
                <a:gd name="T20" fmla="*/ 120193175 w 26"/>
                <a:gd name="T21" fmla="*/ 40063527 h 26"/>
                <a:gd name="T22" fmla="*/ 120193175 w 26"/>
                <a:gd name="T23" fmla="*/ 140227518 h 26"/>
                <a:gd name="T24" fmla="*/ 146904770 w 26"/>
                <a:gd name="T25" fmla="*/ 140227518 h 26"/>
                <a:gd name="T26" fmla="*/ 160259276 w 26"/>
                <a:gd name="T27" fmla="*/ 113515922 h 26"/>
                <a:gd name="T28" fmla="*/ 60097880 w 26"/>
                <a:gd name="T29" fmla="*/ 66775132 h 26"/>
                <a:gd name="T30" fmla="*/ 46743374 w 26"/>
                <a:gd name="T31" fmla="*/ 93484164 h 26"/>
                <a:gd name="T32" fmla="*/ 60097880 w 26"/>
                <a:gd name="T33" fmla="*/ 113515922 h 26"/>
                <a:gd name="T34" fmla="*/ 160259276 w 26"/>
                <a:gd name="T35" fmla="*/ 60097880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6"/>
                <a:gd name="T56" fmla="*/ 26 w 26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6">
                  <a:moveTo>
                    <a:pt x="6" y="10"/>
                  </a:moveTo>
                  <a:lnTo>
                    <a:pt x="0" y="14"/>
                  </a:lnTo>
                  <a:lnTo>
                    <a:pt x="6" y="17"/>
                  </a:lnTo>
                  <a:lnTo>
                    <a:pt x="21" y="24"/>
                  </a:lnTo>
                  <a:lnTo>
                    <a:pt x="26" y="26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6" y="10"/>
                  </a:lnTo>
                  <a:close/>
                  <a:moveTo>
                    <a:pt x="24" y="9"/>
                  </a:moveTo>
                  <a:lnTo>
                    <a:pt x="22" y="6"/>
                  </a:lnTo>
                  <a:lnTo>
                    <a:pt x="18" y="6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22" name="Freeform 739"/>
            <p:cNvSpPr>
              <a:spLocks/>
            </p:cNvSpPr>
            <p:nvPr/>
          </p:nvSpPr>
          <p:spPr bwMode="auto">
            <a:xfrm>
              <a:off x="4234749" y="7658597"/>
              <a:ext cx="167984" cy="167966"/>
            </a:xfrm>
            <a:custGeom>
              <a:avLst/>
              <a:gdLst>
                <a:gd name="T0" fmla="*/ 434034438 w 65"/>
                <a:gd name="T1" fmla="*/ 66775121 h 65"/>
                <a:gd name="T2" fmla="*/ 434034438 w 65"/>
                <a:gd name="T3" fmla="*/ 6677254 h 65"/>
                <a:gd name="T4" fmla="*/ 347227583 w 65"/>
                <a:gd name="T5" fmla="*/ 6677254 h 65"/>
                <a:gd name="T6" fmla="*/ 273775150 w 65"/>
                <a:gd name="T7" fmla="*/ 0 h 65"/>
                <a:gd name="T8" fmla="*/ 93484147 w 65"/>
                <a:gd name="T9" fmla="*/ 0 h 65"/>
                <a:gd name="T10" fmla="*/ 80129624 w 65"/>
                <a:gd name="T11" fmla="*/ 6677254 h 65"/>
                <a:gd name="T12" fmla="*/ 53420617 w 65"/>
                <a:gd name="T13" fmla="*/ 13354508 h 65"/>
                <a:gd name="T14" fmla="*/ 40063520 w 65"/>
                <a:gd name="T15" fmla="*/ 20031760 h 65"/>
                <a:gd name="T16" fmla="*/ 26709017 w 65"/>
                <a:gd name="T17" fmla="*/ 26709017 h 65"/>
                <a:gd name="T18" fmla="*/ 20031760 w 65"/>
                <a:gd name="T19" fmla="*/ 40063520 h 65"/>
                <a:gd name="T20" fmla="*/ 6677254 w 65"/>
                <a:gd name="T21" fmla="*/ 66775121 h 65"/>
                <a:gd name="T22" fmla="*/ 0 w 65"/>
                <a:gd name="T23" fmla="*/ 86806896 h 65"/>
                <a:gd name="T24" fmla="*/ 0 w 65"/>
                <a:gd name="T25" fmla="*/ 267097898 h 65"/>
                <a:gd name="T26" fmla="*/ 6677254 w 65"/>
                <a:gd name="T27" fmla="*/ 347227583 h 65"/>
                <a:gd name="T28" fmla="*/ 6677254 w 65"/>
                <a:gd name="T29" fmla="*/ 434034438 h 65"/>
                <a:gd name="T30" fmla="*/ 66775121 w 65"/>
                <a:gd name="T31" fmla="*/ 434034438 h 65"/>
                <a:gd name="T32" fmla="*/ 66775121 w 65"/>
                <a:gd name="T33" fmla="*/ 347227583 h 65"/>
                <a:gd name="T34" fmla="*/ 66775121 w 65"/>
                <a:gd name="T35" fmla="*/ 267097898 h 65"/>
                <a:gd name="T36" fmla="*/ 66775121 w 65"/>
                <a:gd name="T37" fmla="*/ 86806896 h 65"/>
                <a:gd name="T38" fmla="*/ 66775121 w 65"/>
                <a:gd name="T39" fmla="*/ 66775121 h 65"/>
                <a:gd name="T40" fmla="*/ 40063520 w 65"/>
                <a:gd name="T41" fmla="*/ 66775121 h 65"/>
                <a:gd name="T42" fmla="*/ 66775121 w 65"/>
                <a:gd name="T43" fmla="*/ 86806896 h 65"/>
                <a:gd name="T44" fmla="*/ 66775121 w 65"/>
                <a:gd name="T45" fmla="*/ 66775121 h 65"/>
                <a:gd name="T46" fmla="*/ 40063520 w 65"/>
                <a:gd name="T47" fmla="*/ 66775121 h 65"/>
                <a:gd name="T48" fmla="*/ 66775121 w 65"/>
                <a:gd name="T49" fmla="*/ 86806896 h 65"/>
                <a:gd name="T50" fmla="*/ 73452372 w 65"/>
                <a:gd name="T51" fmla="*/ 73452372 h 65"/>
                <a:gd name="T52" fmla="*/ 46743366 w 65"/>
                <a:gd name="T53" fmla="*/ 46743366 h 65"/>
                <a:gd name="T54" fmla="*/ 66775121 w 65"/>
                <a:gd name="T55" fmla="*/ 80129624 h 65"/>
                <a:gd name="T56" fmla="*/ 73452372 w 65"/>
                <a:gd name="T57" fmla="*/ 73452372 h 65"/>
                <a:gd name="T58" fmla="*/ 46743366 w 65"/>
                <a:gd name="T59" fmla="*/ 46743366 h 65"/>
                <a:gd name="T60" fmla="*/ 66775121 w 65"/>
                <a:gd name="T61" fmla="*/ 80129624 h 65"/>
                <a:gd name="T62" fmla="*/ 80129624 w 65"/>
                <a:gd name="T63" fmla="*/ 66775121 h 65"/>
                <a:gd name="T64" fmla="*/ 106838651 w 65"/>
                <a:gd name="T65" fmla="*/ 60097869 h 65"/>
                <a:gd name="T66" fmla="*/ 93484147 w 65"/>
                <a:gd name="T67" fmla="*/ 33386268 h 65"/>
                <a:gd name="T68" fmla="*/ 93484147 w 65"/>
                <a:gd name="T69" fmla="*/ 60097869 h 65"/>
                <a:gd name="T70" fmla="*/ 106838651 w 65"/>
                <a:gd name="T71" fmla="*/ 60097869 h 65"/>
                <a:gd name="T72" fmla="*/ 93484147 w 65"/>
                <a:gd name="T73" fmla="*/ 33386268 h 65"/>
                <a:gd name="T74" fmla="*/ 93484147 w 65"/>
                <a:gd name="T75" fmla="*/ 60097869 h 65"/>
                <a:gd name="T76" fmla="*/ 273775150 w 65"/>
                <a:gd name="T77" fmla="*/ 60097869 h 65"/>
                <a:gd name="T78" fmla="*/ 347227583 w 65"/>
                <a:gd name="T79" fmla="*/ 66775121 h 65"/>
                <a:gd name="T80" fmla="*/ 434034438 w 65"/>
                <a:gd name="T81" fmla="*/ 66775121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5"/>
                <a:gd name="T124" fmla="*/ 0 h 65"/>
                <a:gd name="T125" fmla="*/ 65 w 65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5" h="65">
                  <a:moveTo>
                    <a:pt x="65" y="10"/>
                  </a:moveTo>
                  <a:lnTo>
                    <a:pt x="65" y="1"/>
                  </a:lnTo>
                  <a:lnTo>
                    <a:pt x="52" y="1"/>
                  </a:lnTo>
                  <a:lnTo>
                    <a:pt x="41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40"/>
                  </a:lnTo>
                  <a:lnTo>
                    <a:pt x="1" y="52"/>
                  </a:lnTo>
                  <a:lnTo>
                    <a:pt x="1" y="65"/>
                  </a:lnTo>
                  <a:lnTo>
                    <a:pt x="10" y="65"/>
                  </a:lnTo>
                  <a:lnTo>
                    <a:pt x="10" y="52"/>
                  </a:lnTo>
                  <a:lnTo>
                    <a:pt x="10" y="40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7" y="7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7" y="7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41" y="9"/>
                  </a:lnTo>
                  <a:lnTo>
                    <a:pt x="52" y="10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23" name="Freeform 740"/>
            <p:cNvSpPr>
              <a:spLocks/>
            </p:cNvSpPr>
            <p:nvPr/>
          </p:nvSpPr>
          <p:spPr bwMode="auto">
            <a:xfrm>
              <a:off x="4239918" y="7663765"/>
              <a:ext cx="162815" cy="162798"/>
            </a:xfrm>
            <a:custGeom>
              <a:avLst/>
              <a:gdLst>
                <a:gd name="T0" fmla="*/ 420680428 w 63"/>
                <a:gd name="T1" fmla="*/ 46743421 h 63"/>
                <a:gd name="T2" fmla="*/ 420680428 w 63"/>
                <a:gd name="T3" fmla="*/ 0 h 63"/>
                <a:gd name="T4" fmla="*/ 333873390 w 63"/>
                <a:gd name="T5" fmla="*/ 0 h 63"/>
                <a:gd name="T6" fmla="*/ 260420952 w 63"/>
                <a:gd name="T7" fmla="*/ 0 h 63"/>
                <a:gd name="T8" fmla="*/ 80129718 w 63"/>
                <a:gd name="T9" fmla="*/ 0 h 63"/>
                <a:gd name="T10" fmla="*/ 53420680 w 63"/>
                <a:gd name="T11" fmla="*/ 0 h 63"/>
                <a:gd name="T12" fmla="*/ 40063567 w 63"/>
                <a:gd name="T13" fmla="*/ 6677262 h 63"/>
                <a:gd name="T14" fmla="*/ 20031783 w 63"/>
                <a:gd name="T15" fmla="*/ 20031783 h 63"/>
                <a:gd name="T16" fmla="*/ 6677262 w 63"/>
                <a:gd name="T17" fmla="*/ 40063567 h 63"/>
                <a:gd name="T18" fmla="*/ 6677262 w 63"/>
                <a:gd name="T19" fmla="*/ 53420680 h 63"/>
                <a:gd name="T20" fmla="*/ 0 w 63"/>
                <a:gd name="T21" fmla="*/ 73452458 h 63"/>
                <a:gd name="T22" fmla="*/ 0 w 63"/>
                <a:gd name="T23" fmla="*/ 253743693 h 63"/>
                <a:gd name="T24" fmla="*/ 6677262 w 63"/>
                <a:gd name="T25" fmla="*/ 333873390 h 63"/>
                <a:gd name="T26" fmla="*/ 6677262 w 63"/>
                <a:gd name="T27" fmla="*/ 420680428 h 63"/>
                <a:gd name="T28" fmla="*/ 46743421 w 63"/>
                <a:gd name="T29" fmla="*/ 420680428 h 63"/>
                <a:gd name="T30" fmla="*/ 46743421 w 63"/>
                <a:gd name="T31" fmla="*/ 333873390 h 63"/>
                <a:gd name="T32" fmla="*/ 40063567 w 63"/>
                <a:gd name="T33" fmla="*/ 253743693 h 63"/>
                <a:gd name="T34" fmla="*/ 40063567 w 63"/>
                <a:gd name="T35" fmla="*/ 73452458 h 63"/>
                <a:gd name="T36" fmla="*/ 46743421 w 63"/>
                <a:gd name="T37" fmla="*/ 53420680 h 63"/>
                <a:gd name="T38" fmla="*/ 26709048 w 63"/>
                <a:gd name="T39" fmla="*/ 53420680 h 63"/>
                <a:gd name="T40" fmla="*/ 40063567 w 63"/>
                <a:gd name="T41" fmla="*/ 66775199 h 63"/>
                <a:gd name="T42" fmla="*/ 46743421 w 63"/>
                <a:gd name="T43" fmla="*/ 53420680 h 63"/>
                <a:gd name="T44" fmla="*/ 26709048 w 63"/>
                <a:gd name="T45" fmla="*/ 53420680 h 63"/>
                <a:gd name="T46" fmla="*/ 40063567 w 63"/>
                <a:gd name="T47" fmla="*/ 66775199 h 63"/>
                <a:gd name="T48" fmla="*/ 53420680 w 63"/>
                <a:gd name="T49" fmla="*/ 46743421 h 63"/>
                <a:gd name="T50" fmla="*/ 73452458 w 63"/>
                <a:gd name="T51" fmla="*/ 40063567 h 63"/>
                <a:gd name="T52" fmla="*/ 53420680 w 63"/>
                <a:gd name="T53" fmla="*/ 20031783 h 63"/>
                <a:gd name="T54" fmla="*/ 53420680 w 63"/>
                <a:gd name="T55" fmla="*/ 46743421 h 63"/>
                <a:gd name="T56" fmla="*/ 73452458 w 63"/>
                <a:gd name="T57" fmla="*/ 40063567 h 63"/>
                <a:gd name="T58" fmla="*/ 53420680 w 63"/>
                <a:gd name="T59" fmla="*/ 20031783 h 63"/>
                <a:gd name="T60" fmla="*/ 53420680 w 63"/>
                <a:gd name="T61" fmla="*/ 46743421 h 63"/>
                <a:gd name="T62" fmla="*/ 80129718 w 63"/>
                <a:gd name="T63" fmla="*/ 40063567 h 63"/>
                <a:gd name="T64" fmla="*/ 260420952 w 63"/>
                <a:gd name="T65" fmla="*/ 40063567 h 63"/>
                <a:gd name="T66" fmla="*/ 333873390 w 63"/>
                <a:gd name="T67" fmla="*/ 46743421 h 63"/>
                <a:gd name="T68" fmla="*/ 420680428 w 63"/>
                <a:gd name="T69" fmla="*/ 46743421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"/>
                <a:gd name="T106" fmla="*/ 0 h 63"/>
                <a:gd name="T107" fmla="*/ 63 w 63"/>
                <a:gd name="T108" fmla="*/ 63 h 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" h="63">
                  <a:moveTo>
                    <a:pt x="63" y="7"/>
                  </a:moveTo>
                  <a:lnTo>
                    <a:pt x="63" y="0"/>
                  </a:lnTo>
                  <a:lnTo>
                    <a:pt x="50" y="0"/>
                  </a:lnTo>
                  <a:lnTo>
                    <a:pt x="3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38"/>
                  </a:lnTo>
                  <a:lnTo>
                    <a:pt x="1" y="50"/>
                  </a:lnTo>
                  <a:lnTo>
                    <a:pt x="1" y="63"/>
                  </a:lnTo>
                  <a:lnTo>
                    <a:pt x="7" y="63"/>
                  </a:lnTo>
                  <a:lnTo>
                    <a:pt x="7" y="50"/>
                  </a:lnTo>
                  <a:lnTo>
                    <a:pt x="6" y="38"/>
                  </a:lnTo>
                  <a:lnTo>
                    <a:pt x="6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7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11" y="6"/>
                  </a:lnTo>
                  <a:lnTo>
                    <a:pt x="8" y="3"/>
                  </a:lnTo>
                  <a:lnTo>
                    <a:pt x="8" y="7"/>
                  </a:lnTo>
                  <a:lnTo>
                    <a:pt x="11" y="6"/>
                  </a:lnTo>
                  <a:lnTo>
                    <a:pt x="8" y="3"/>
                  </a:lnTo>
                  <a:lnTo>
                    <a:pt x="8" y="7"/>
                  </a:lnTo>
                  <a:lnTo>
                    <a:pt x="12" y="6"/>
                  </a:lnTo>
                  <a:lnTo>
                    <a:pt x="39" y="6"/>
                  </a:lnTo>
                  <a:lnTo>
                    <a:pt x="50" y="7"/>
                  </a:lnTo>
                  <a:lnTo>
                    <a:pt x="63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24" name="Freeform 741"/>
            <p:cNvSpPr>
              <a:spLocks/>
            </p:cNvSpPr>
            <p:nvPr/>
          </p:nvSpPr>
          <p:spPr bwMode="auto">
            <a:xfrm>
              <a:off x="4369136" y="7650845"/>
              <a:ext cx="36181" cy="38761"/>
            </a:xfrm>
            <a:custGeom>
              <a:avLst/>
              <a:gdLst>
                <a:gd name="T0" fmla="*/ 0 w 14"/>
                <a:gd name="T1" fmla="*/ 100161023 h 15"/>
                <a:gd name="T2" fmla="*/ 93483967 w 14"/>
                <a:gd name="T3" fmla="*/ 53420417 h 15"/>
                <a:gd name="T4" fmla="*/ 0 w 14"/>
                <a:gd name="T5" fmla="*/ 0 h 15"/>
                <a:gd name="T6" fmla="*/ 0 w 14"/>
                <a:gd name="T7" fmla="*/ 100161023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"/>
                <a:gd name="T14" fmla="*/ 14 w 1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">
                  <a:moveTo>
                    <a:pt x="0" y="15"/>
                  </a:moveTo>
                  <a:lnTo>
                    <a:pt x="14" y="8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25" name="Freeform 742"/>
            <p:cNvSpPr>
              <a:spLocks noEditPoints="1"/>
            </p:cNvSpPr>
            <p:nvPr/>
          </p:nvSpPr>
          <p:spPr bwMode="auto">
            <a:xfrm>
              <a:off x="4358799" y="7635340"/>
              <a:ext cx="67194" cy="72355"/>
            </a:xfrm>
            <a:custGeom>
              <a:avLst/>
              <a:gdLst>
                <a:gd name="T0" fmla="*/ 133550265 w 26"/>
                <a:gd name="T1" fmla="*/ 113515683 h 28"/>
                <a:gd name="T2" fmla="*/ 173613822 w 26"/>
                <a:gd name="T3" fmla="*/ 93483967 h 28"/>
                <a:gd name="T4" fmla="*/ 133550265 w 26"/>
                <a:gd name="T5" fmla="*/ 73452231 h 28"/>
                <a:gd name="T6" fmla="*/ 33386274 w 26"/>
                <a:gd name="T7" fmla="*/ 20031721 h 28"/>
                <a:gd name="T8" fmla="*/ 0 w 26"/>
                <a:gd name="T9" fmla="*/ 0 h 28"/>
                <a:gd name="T10" fmla="*/ 0 w 26"/>
                <a:gd name="T11" fmla="*/ 186967934 h 28"/>
                <a:gd name="T12" fmla="*/ 33386274 w 26"/>
                <a:gd name="T13" fmla="*/ 166936177 h 28"/>
                <a:gd name="T14" fmla="*/ 133550265 w 26"/>
                <a:gd name="T15" fmla="*/ 113515683 h 28"/>
                <a:gd name="T16" fmla="*/ 13354511 w 26"/>
                <a:gd name="T17" fmla="*/ 120192922 h 28"/>
                <a:gd name="T18" fmla="*/ 26709021 w 26"/>
                <a:gd name="T19" fmla="*/ 140227222 h 28"/>
                <a:gd name="T20" fmla="*/ 46743374 w 26"/>
                <a:gd name="T21" fmla="*/ 140227222 h 28"/>
                <a:gd name="T22" fmla="*/ 46743374 w 26"/>
                <a:gd name="T23" fmla="*/ 40063443 h 28"/>
                <a:gd name="T24" fmla="*/ 26709021 w 26"/>
                <a:gd name="T25" fmla="*/ 40063443 h 28"/>
                <a:gd name="T26" fmla="*/ 13354511 w 26"/>
                <a:gd name="T27" fmla="*/ 60097753 h 28"/>
                <a:gd name="T28" fmla="*/ 113515922 w 26"/>
                <a:gd name="T29" fmla="*/ 113515683 h 28"/>
                <a:gd name="T30" fmla="*/ 120193175 w 26"/>
                <a:gd name="T31" fmla="*/ 93483967 h 28"/>
                <a:gd name="T32" fmla="*/ 113515922 w 26"/>
                <a:gd name="T33" fmla="*/ 73452231 h 28"/>
                <a:gd name="T34" fmla="*/ 13354511 w 26"/>
                <a:gd name="T35" fmla="*/ 120192922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"/>
                <a:gd name="T56" fmla="*/ 26 w 2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0" y="17"/>
                  </a:moveTo>
                  <a:lnTo>
                    <a:pt x="26" y="14"/>
                  </a:lnTo>
                  <a:lnTo>
                    <a:pt x="20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20" y="17"/>
                  </a:lnTo>
                  <a:close/>
                  <a:moveTo>
                    <a:pt x="2" y="18"/>
                  </a:moveTo>
                  <a:lnTo>
                    <a:pt x="4" y="21"/>
                  </a:lnTo>
                  <a:lnTo>
                    <a:pt x="7" y="21"/>
                  </a:lnTo>
                  <a:lnTo>
                    <a:pt x="7" y="6"/>
                  </a:lnTo>
                  <a:lnTo>
                    <a:pt x="4" y="6"/>
                  </a:lnTo>
                  <a:lnTo>
                    <a:pt x="2" y="9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26" name="Freeform 743"/>
            <p:cNvSpPr>
              <a:spLocks/>
            </p:cNvSpPr>
            <p:nvPr/>
          </p:nvSpPr>
          <p:spPr bwMode="auto">
            <a:xfrm>
              <a:off x="4226996" y="7792970"/>
              <a:ext cx="38765" cy="38761"/>
            </a:xfrm>
            <a:custGeom>
              <a:avLst/>
              <a:gdLst>
                <a:gd name="T0" fmla="*/ 0 w 15"/>
                <a:gd name="T1" fmla="*/ 0 h 15"/>
                <a:gd name="T2" fmla="*/ 46740606 w 15"/>
                <a:gd name="T3" fmla="*/ 100161023 h 15"/>
                <a:gd name="T4" fmla="*/ 100161023 w 15"/>
                <a:gd name="T5" fmla="*/ 0 h 15"/>
                <a:gd name="T6" fmla="*/ 0 w 1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5"/>
                <a:gd name="T14" fmla="*/ 15 w 1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5">
                  <a:moveTo>
                    <a:pt x="0" y="0"/>
                  </a:moveTo>
                  <a:lnTo>
                    <a:pt x="7" y="15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  <p:sp>
          <p:nvSpPr>
            <p:cNvPr id="27" name="Freeform 744"/>
            <p:cNvSpPr>
              <a:spLocks noEditPoints="1"/>
            </p:cNvSpPr>
            <p:nvPr/>
          </p:nvSpPr>
          <p:spPr bwMode="auto">
            <a:xfrm>
              <a:off x="4214074" y="7782634"/>
              <a:ext cx="67194" cy="69771"/>
            </a:xfrm>
            <a:custGeom>
              <a:avLst/>
              <a:gdLst>
                <a:gd name="T0" fmla="*/ 60097880 w 26"/>
                <a:gd name="T1" fmla="*/ 133547535 h 27"/>
                <a:gd name="T2" fmla="*/ 80129638 w 26"/>
                <a:gd name="T3" fmla="*/ 180290878 h 27"/>
                <a:gd name="T4" fmla="*/ 100161417 w 26"/>
                <a:gd name="T5" fmla="*/ 133547535 h 27"/>
                <a:gd name="T6" fmla="*/ 153582023 w 26"/>
                <a:gd name="T7" fmla="*/ 40063483 h 27"/>
                <a:gd name="T8" fmla="*/ 173613822 w 26"/>
                <a:gd name="T9" fmla="*/ 0 h 27"/>
                <a:gd name="T10" fmla="*/ 0 w 26"/>
                <a:gd name="T11" fmla="*/ 0 h 27"/>
                <a:gd name="T12" fmla="*/ 13354511 w 26"/>
                <a:gd name="T13" fmla="*/ 40063483 h 27"/>
                <a:gd name="T14" fmla="*/ 60097880 w 26"/>
                <a:gd name="T15" fmla="*/ 133547535 h 27"/>
                <a:gd name="T16" fmla="*/ 53420627 w 26"/>
                <a:gd name="T17" fmla="*/ 20031742 h 27"/>
                <a:gd name="T18" fmla="*/ 33386274 w 26"/>
                <a:gd name="T19" fmla="*/ 26708992 h 27"/>
                <a:gd name="T20" fmla="*/ 33386274 w 26"/>
                <a:gd name="T21" fmla="*/ 53420568 h 27"/>
                <a:gd name="T22" fmla="*/ 133550265 w 26"/>
                <a:gd name="T23" fmla="*/ 53420568 h 27"/>
                <a:gd name="T24" fmla="*/ 133550265 w 26"/>
                <a:gd name="T25" fmla="*/ 26708992 h 27"/>
                <a:gd name="T26" fmla="*/ 113515922 w 26"/>
                <a:gd name="T27" fmla="*/ 20031742 h 27"/>
                <a:gd name="T28" fmla="*/ 60097880 w 26"/>
                <a:gd name="T29" fmla="*/ 113515798 h 27"/>
                <a:gd name="T30" fmla="*/ 80129638 w 26"/>
                <a:gd name="T31" fmla="*/ 126870289 h 27"/>
                <a:gd name="T32" fmla="*/ 100161417 w 26"/>
                <a:gd name="T33" fmla="*/ 113515798 h 27"/>
                <a:gd name="T34" fmla="*/ 53420627 w 26"/>
                <a:gd name="T35" fmla="*/ 20031742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7"/>
                <a:gd name="T56" fmla="*/ 26 w 26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7">
                  <a:moveTo>
                    <a:pt x="9" y="20"/>
                  </a:moveTo>
                  <a:lnTo>
                    <a:pt x="12" y="27"/>
                  </a:lnTo>
                  <a:lnTo>
                    <a:pt x="15" y="20"/>
                  </a:lnTo>
                  <a:lnTo>
                    <a:pt x="23" y="6"/>
                  </a:lnTo>
                  <a:lnTo>
                    <a:pt x="26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9" y="20"/>
                  </a:lnTo>
                  <a:close/>
                  <a:moveTo>
                    <a:pt x="8" y="3"/>
                  </a:moveTo>
                  <a:lnTo>
                    <a:pt x="5" y="4"/>
                  </a:lnTo>
                  <a:lnTo>
                    <a:pt x="5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9" y="17"/>
                  </a:lnTo>
                  <a:lnTo>
                    <a:pt x="12" y="19"/>
                  </a:lnTo>
                  <a:lnTo>
                    <a:pt x="15" y="1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Ethernet in the data centre: ...mobility?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Mobility </a:t>
            </a:r>
            <a:r>
              <a:rPr lang="en-GB" sz="2400" b="1" i="1" dirty="0" smtClean="0"/>
              <a:t>is</a:t>
            </a:r>
            <a:r>
              <a:rPr lang="en-GB" sz="2400" b="1" dirty="0" smtClean="0"/>
              <a:t> relevant in the data centre</a:t>
            </a:r>
          </a:p>
          <a:p>
            <a:pPr lvl="1"/>
            <a:r>
              <a:rPr lang="en-GB" dirty="0" smtClean="0"/>
              <a:t>Seamless virtual machine migration</a:t>
            </a:r>
          </a:p>
          <a:p>
            <a:pPr lvl="1"/>
            <a:r>
              <a:rPr lang="en-GB" dirty="0" smtClean="0"/>
              <a:t>Easy deployment:</a:t>
            </a:r>
            <a:br>
              <a:rPr lang="en-GB" dirty="0" smtClean="0"/>
            </a:br>
            <a:r>
              <a:rPr lang="en-GB" dirty="0" smtClean="0"/>
              <a:t>no location-dependent configuration</a:t>
            </a:r>
          </a:p>
          <a:p>
            <a:r>
              <a:rPr lang="en-GB" sz="2400" b="1" dirty="0" smtClean="0"/>
              <a:t>...and between data centres</a:t>
            </a:r>
          </a:p>
          <a:p>
            <a:pPr lvl="1"/>
            <a:r>
              <a:rPr lang="en-GB" dirty="0" smtClean="0"/>
              <a:t>Large multi-data-centre WANs are becoming common</a:t>
            </a:r>
          </a:p>
          <a:p>
            <a:endParaRPr lang="en-GB" sz="1400" b="1" dirty="0" smtClean="0"/>
          </a:p>
          <a:p>
            <a:r>
              <a:rPr lang="en-GB" sz="2400" b="1" dirty="0" smtClean="0"/>
              <a:t>Ethernet is pretty good at mobility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6335355" y="1285860"/>
            <a:ext cx="2647075" cy="2058539"/>
            <a:chOff x="6335355" y="1285860"/>
            <a:chExt cx="2647075" cy="2058539"/>
          </a:xfrm>
        </p:grpSpPr>
        <p:sp>
          <p:nvSpPr>
            <p:cNvPr id="30" name="Freeform 29"/>
            <p:cNvSpPr/>
            <p:nvPr/>
          </p:nvSpPr>
          <p:spPr>
            <a:xfrm>
              <a:off x="7100297" y="1511912"/>
              <a:ext cx="1575635" cy="125789"/>
            </a:xfrm>
            <a:custGeom>
              <a:avLst/>
              <a:gdLst>
                <a:gd name="connsiteX0" fmla="*/ 0 w 2489703"/>
                <a:gd name="connsiteY0" fmla="*/ 380245 h 380245"/>
                <a:gd name="connsiteX1" fmla="*/ 1149790 w 2489703"/>
                <a:gd name="connsiteY1" fmla="*/ 18107 h 380245"/>
                <a:gd name="connsiteX2" fmla="*/ 2489703 w 2489703"/>
                <a:gd name="connsiteY2" fmla="*/ 271604 h 38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9703" h="380245">
                  <a:moveTo>
                    <a:pt x="0" y="380245"/>
                  </a:moveTo>
                  <a:cubicBezTo>
                    <a:pt x="367420" y="208229"/>
                    <a:pt x="734840" y="36214"/>
                    <a:pt x="1149790" y="18107"/>
                  </a:cubicBezTo>
                  <a:cubicBezTo>
                    <a:pt x="1564741" y="0"/>
                    <a:pt x="2249786" y="224828"/>
                    <a:pt x="2489703" y="271604"/>
                  </a:cubicBezTo>
                </a:path>
              </a:pathLst>
            </a:custGeom>
            <a:ln w="635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>
              <a:stCxn id="30" idx="1"/>
            </p:cNvCxnSpPr>
            <p:nvPr/>
          </p:nvCxnSpPr>
          <p:spPr>
            <a:xfrm flipH="1" flipV="1">
              <a:off x="7823662" y="1285860"/>
              <a:ext cx="4293" cy="232042"/>
            </a:xfrm>
            <a:prstGeom prst="line">
              <a:avLst/>
            </a:prstGeom>
            <a:ln w="635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0"/>
              <a:endCxn id="37" idx="1"/>
            </p:cNvCxnSpPr>
            <p:nvPr/>
          </p:nvCxnSpPr>
          <p:spPr>
            <a:xfrm>
              <a:off x="7100297" y="1637700"/>
              <a:ext cx="24787" cy="468111"/>
            </a:xfrm>
            <a:prstGeom prst="line">
              <a:avLst/>
            </a:prstGeom>
            <a:ln w="635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0" idx="2"/>
              <a:endCxn id="134" idx="0"/>
            </p:cNvCxnSpPr>
            <p:nvPr/>
          </p:nvCxnSpPr>
          <p:spPr>
            <a:xfrm flipH="1">
              <a:off x="8672206" y="1601761"/>
              <a:ext cx="3726" cy="501879"/>
            </a:xfrm>
            <a:prstGeom prst="line">
              <a:avLst/>
            </a:prstGeom>
            <a:ln w="635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6512563" y="2099646"/>
              <a:ext cx="1123532" cy="135631"/>
            </a:xfrm>
            <a:custGeom>
              <a:avLst/>
              <a:gdLst>
                <a:gd name="connsiteX0" fmla="*/ 0 w 2489703"/>
                <a:gd name="connsiteY0" fmla="*/ 380245 h 380245"/>
                <a:gd name="connsiteX1" fmla="*/ 1149790 w 2489703"/>
                <a:gd name="connsiteY1" fmla="*/ 18107 h 380245"/>
                <a:gd name="connsiteX2" fmla="*/ 2489703 w 2489703"/>
                <a:gd name="connsiteY2" fmla="*/ 271604 h 380245"/>
                <a:gd name="connsiteX0" fmla="*/ 0 w 2489703"/>
                <a:gd name="connsiteY0" fmla="*/ 398352 h 398352"/>
                <a:gd name="connsiteX1" fmla="*/ 1500198 w 2489703"/>
                <a:gd name="connsiteY1" fmla="*/ 18107 h 398352"/>
                <a:gd name="connsiteX2" fmla="*/ 2489703 w 2489703"/>
                <a:gd name="connsiteY2" fmla="*/ 289711 h 398352"/>
                <a:gd name="connsiteX0" fmla="*/ 0 w 2489703"/>
                <a:gd name="connsiteY0" fmla="*/ 398350 h 398350"/>
                <a:gd name="connsiteX1" fmla="*/ 1357322 w 2489703"/>
                <a:gd name="connsiteY1" fmla="*/ 18107 h 398350"/>
                <a:gd name="connsiteX2" fmla="*/ 2489703 w 2489703"/>
                <a:gd name="connsiteY2" fmla="*/ 289709 h 39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9703" h="398350">
                  <a:moveTo>
                    <a:pt x="0" y="398350"/>
                  </a:moveTo>
                  <a:cubicBezTo>
                    <a:pt x="367420" y="226334"/>
                    <a:pt x="942372" y="36214"/>
                    <a:pt x="1357322" y="18107"/>
                  </a:cubicBezTo>
                  <a:cubicBezTo>
                    <a:pt x="1772273" y="0"/>
                    <a:pt x="2249786" y="242933"/>
                    <a:pt x="2489703" y="289709"/>
                  </a:cubicBezTo>
                </a:path>
              </a:pathLst>
            </a:custGeom>
            <a:ln w="635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>
              <a:stCxn id="37" idx="2"/>
              <a:endCxn id="45" idx="0"/>
            </p:cNvCxnSpPr>
            <p:nvPr/>
          </p:nvCxnSpPr>
          <p:spPr>
            <a:xfrm flipH="1">
              <a:off x="7634410" y="2198286"/>
              <a:ext cx="1685" cy="354510"/>
            </a:xfrm>
            <a:prstGeom prst="line">
              <a:avLst/>
            </a:prstGeom>
            <a:ln w="635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7" idx="0"/>
              <a:endCxn id="78" idx="0"/>
            </p:cNvCxnSpPr>
            <p:nvPr/>
          </p:nvCxnSpPr>
          <p:spPr>
            <a:xfrm flipH="1">
              <a:off x="6509013" y="2235276"/>
              <a:ext cx="3550" cy="285742"/>
            </a:xfrm>
            <a:prstGeom prst="line">
              <a:avLst/>
            </a:prstGeom>
            <a:ln w="635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/>
            <p:nvPr/>
          </p:nvGrpSpPr>
          <p:grpSpPr>
            <a:xfrm>
              <a:off x="7499832" y="2506538"/>
              <a:ext cx="273364" cy="601339"/>
              <a:chOff x="7499832" y="2506538"/>
              <a:chExt cx="273364" cy="601339"/>
            </a:xfrm>
          </p:grpSpPr>
          <p:sp>
            <p:nvSpPr>
              <p:cNvPr id="43" name="Rectangle 846"/>
              <p:cNvSpPr>
                <a:spLocks noChangeArrowheads="1"/>
              </p:cNvSpPr>
              <p:nvPr/>
            </p:nvSpPr>
            <p:spPr bwMode="auto">
              <a:xfrm>
                <a:off x="7512448" y="2519153"/>
                <a:ext cx="248131" cy="576109"/>
              </a:xfrm>
              <a:prstGeom prst="rect">
                <a:avLst/>
              </a:prstGeom>
              <a:solidFill>
                <a:srgbClr val="B3B3B3"/>
              </a:solidFill>
              <a:ln w="0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44" name="Freeform 847"/>
              <p:cNvSpPr>
                <a:spLocks noEditPoints="1"/>
              </p:cNvSpPr>
              <p:nvPr/>
            </p:nvSpPr>
            <p:spPr bwMode="auto">
              <a:xfrm>
                <a:off x="7499832" y="2506538"/>
                <a:ext cx="273364" cy="601339"/>
              </a:xfrm>
              <a:custGeom>
                <a:avLst/>
                <a:gdLst>
                  <a:gd name="T0" fmla="*/ 0 w 65"/>
                  <a:gd name="T1" fmla="*/ 934844017 h 143"/>
                  <a:gd name="T2" fmla="*/ 0 w 65"/>
                  <a:gd name="T3" fmla="*/ 954875772 h 143"/>
                  <a:gd name="T4" fmla="*/ 434034438 w 65"/>
                  <a:gd name="T5" fmla="*/ 954875772 h 143"/>
                  <a:gd name="T6" fmla="*/ 434034438 w 65"/>
                  <a:gd name="T7" fmla="*/ 0 h 143"/>
                  <a:gd name="T8" fmla="*/ 0 w 65"/>
                  <a:gd name="T9" fmla="*/ 0 h 143"/>
                  <a:gd name="T10" fmla="*/ 0 w 65"/>
                  <a:gd name="T11" fmla="*/ 20031761 h 143"/>
                  <a:gd name="T12" fmla="*/ 0 w 65"/>
                  <a:gd name="T13" fmla="*/ 934844017 h 143"/>
                  <a:gd name="T14" fmla="*/ 40063520 w 65"/>
                  <a:gd name="T15" fmla="*/ 20031761 h 143"/>
                  <a:gd name="T16" fmla="*/ 20031760 w 65"/>
                  <a:gd name="T17" fmla="*/ 20031761 h 143"/>
                  <a:gd name="T18" fmla="*/ 20031760 w 65"/>
                  <a:gd name="T19" fmla="*/ 40063522 h 143"/>
                  <a:gd name="T20" fmla="*/ 414002683 w 65"/>
                  <a:gd name="T21" fmla="*/ 40063522 h 143"/>
                  <a:gd name="T22" fmla="*/ 414002683 w 65"/>
                  <a:gd name="T23" fmla="*/ 20031761 h 143"/>
                  <a:gd name="T24" fmla="*/ 393970928 w 65"/>
                  <a:gd name="T25" fmla="*/ 20031761 h 143"/>
                  <a:gd name="T26" fmla="*/ 393970928 w 65"/>
                  <a:gd name="T27" fmla="*/ 934844017 h 143"/>
                  <a:gd name="T28" fmla="*/ 414002683 w 65"/>
                  <a:gd name="T29" fmla="*/ 934844017 h 143"/>
                  <a:gd name="T30" fmla="*/ 414002683 w 65"/>
                  <a:gd name="T31" fmla="*/ 914812261 h 143"/>
                  <a:gd name="T32" fmla="*/ 20031760 w 65"/>
                  <a:gd name="T33" fmla="*/ 914812261 h 143"/>
                  <a:gd name="T34" fmla="*/ 20031760 w 65"/>
                  <a:gd name="T35" fmla="*/ 934844017 h 143"/>
                  <a:gd name="T36" fmla="*/ 40063520 w 65"/>
                  <a:gd name="T37" fmla="*/ 934844017 h 143"/>
                  <a:gd name="T38" fmla="*/ 40063520 w 65"/>
                  <a:gd name="T39" fmla="*/ 20031761 h 1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5"/>
                  <a:gd name="T61" fmla="*/ 0 h 143"/>
                  <a:gd name="T62" fmla="*/ 65 w 65"/>
                  <a:gd name="T63" fmla="*/ 143 h 1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5" h="143">
                    <a:moveTo>
                      <a:pt x="0" y="140"/>
                    </a:moveTo>
                    <a:lnTo>
                      <a:pt x="0" y="143"/>
                    </a:lnTo>
                    <a:lnTo>
                      <a:pt x="65" y="143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40"/>
                    </a:lnTo>
                    <a:close/>
                    <a:moveTo>
                      <a:pt x="6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62" y="6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140"/>
                    </a:lnTo>
                    <a:lnTo>
                      <a:pt x="62" y="140"/>
                    </a:lnTo>
                    <a:lnTo>
                      <a:pt x="62" y="137"/>
                    </a:lnTo>
                    <a:lnTo>
                      <a:pt x="3" y="137"/>
                    </a:lnTo>
                    <a:lnTo>
                      <a:pt x="3" y="140"/>
                    </a:lnTo>
                    <a:lnTo>
                      <a:pt x="6" y="14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45" name="Rectangle 848"/>
              <p:cNvSpPr>
                <a:spLocks noChangeArrowheads="1"/>
              </p:cNvSpPr>
              <p:nvPr/>
            </p:nvSpPr>
            <p:spPr bwMode="auto">
              <a:xfrm>
                <a:off x="7537681" y="2552796"/>
                <a:ext cx="193458" cy="67282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46" name="Rectangle 849"/>
              <p:cNvSpPr>
                <a:spLocks noChangeArrowheads="1"/>
              </p:cNvSpPr>
              <p:nvPr/>
            </p:nvSpPr>
            <p:spPr bwMode="auto">
              <a:xfrm>
                <a:off x="7537681" y="2620078"/>
                <a:ext cx="193458" cy="67282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47" name="Rectangle 850"/>
              <p:cNvSpPr>
                <a:spLocks noChangeArrowheads="1"/>
              </p:cNvSpPr>
              <p:nvPr/>
            </p:nvSpPr>
            <p:spPr bwMode="auto">
              <a:xfrm>
                <a:off x="7537681" y="2687360"/>
                <a:ext cx="193458" cy="63077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48" name="Rectangle 851"/>
              <p:cNvSpPr>
                <a:spLocks noChangeArrowheads="1"/>
              </p:cNvSpPr>
              <p:nvPr/>
            </p:nvSpPr>
            <p:spPr bwMode="auto">
              <a:xfrm>
                <a:off x="7537681" y="2750438"/>
                <a:ext cx="193458" cy="67282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49" name="Rectangle 852"/>
              <p:cNvSpPr>
                <a:spLocks noChangeArrowheads="1"/>
              </p:cNvSpPr>
              <p:nvPr/>
            </p:nvSpPr>
            <p:spPr bwMode="auto">
              <a:xfrm>
                <a:off x="7537681" y="2830337"/>
                <a:ext cx="121961" cy="37847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50" name="Freeform 853"/>
              <p:cNvSpPr>
                <a:spLocks/>
              </p:cNvSpPr>
              <p:nvPr/>
            </p:nvSpPr>
            <p:spPr bwMode="auto">
              <a:xfrm>
                <a:off x="7714317" y="2826131"/>
                <a:ext cx="16822" cy="16820"/>
              </a:xfrm>
              <a:custGeom>
                <a:avLst/>
                <a:gdLst>
                  <a:gd name="T0" fmla="*/ 26708221 w 4"/>
                  <a:gd name="T1" fmla="*/ 20031163 h 4"/>
                  <a:gd name="T2" fmla="*/ 13354111 w 4"/>
                  <a:gd name="T3" fmla="*/ 26708221 h 4"/>
                  <a:gd name="T4" fmla="*/ 6677055 w 4"/>
                  <a:gd name="T5" fmla="*/ 26708221 h 4"/>
                  <a:gd name="T6" fmla="*/ 0 w 4"/>
                  <a:gd name="T7" fmla="*/ 20031163 h 4"/>
                  <a:gd name="T8" fmla="*/ 0 w 4"/>
                  <a:gd name="T9" fmla="*/ 6677055 h 4"/>
                  <a:gd name="T10" fmla="*/ 6677055 w 4"/>
                  <a:gd name="T11" fmla="*/ 0 h 4"/>
                  <a:gd name="T12" fmla="*/ 20031163 w 4"/>
                  <a:gd name="T13" fmla="*/ 0 h 4"/>
                  <a:gd name="T14" fmla="*/ 26708221 w 4"/>
                  <a:gd name="T15" fmla="*/ 6677055 h 4"/>
                  <a:gd name="T16" fmla="*/ 26708221 w 4"/>
                  <a:gd name="T17" fmla="*/ 20031163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3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51" name="Freeform 854"/>
              <p:cNvSpPr>
                <a:spLocks/>
              </p:cNvSpPr>
              <p:nvPr/>
            </p:nvSpPr>
            <p:spPr bwMode="auto">
              <a:xfrm>
                <a:off x="7714317" y="2826131"/>
                <a:ext cx="16822" cy="16820"/>
              </a:xfrm>
              <a:custGeom>
                <a:avLst/>
                <a:gdLst>
                  <a:gd name="T0" fmla="*/ 26708221 w 4"/>
                  <a:gd name="T1" fmla="*/ 20031163 h 4"/>
                  <a:gd name="T2" fmla="*/ 13354111 w 4"/>
                  <a:gd name="T3" fmla="*/ 26708221 h 4"/>
                  <a:gd name="T4" fmla="*/ 6677055 w 4"/>
                  <a:gd name="T5" fmla="*/ 26708221 h 4"/>
                  <a:gd name="T6" fmla="*/ 0 w 4"/>
                  <a:gd name="T7" fmla="*/ 20031163 h 4"/>
                  <a:gd name="T8" fmla="*/ 0 w 4"/>
                  <a:gd name="T9" fmla="*/ 6677055 h 4"/>
                  <a:gd name="T10" fmla="*/ 6677055 w 4"/>
                  <a:gd name="T11" fmla="*/ 0 h 4"/>
                  <a:gd name="T12" fmla="*/ 20031163 w 4"/>
                  <a:gd name="T13" fmla="*/ 0 h 4"/>
                  <a:gd name="T14" fmla="*/ 26708221 w 4"/>
                  <a:gd name="T15" fmla="*/ 6677055 h 4"/>
                  <a:gd name="T16" fmla="*/ 26708221 w 4"/>
                  <a:gd name="T17" fmla="*/ 20031163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3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52" name="Freeform 855"/>
              <p:cNvSpPr>
                <a:spLocks/>
              </p:cNvSpPr>
              <p:nvPr/>
            </p:nvSpPr>
            <p:spPr bwMode="auto">
              <a:xfrm>
                <a:off x="7714317" y="2855567"/>
                <a:ext cx="16822" cy="12615"/>
              </a:xfrm>
              <a:custGeom>
                <a:avLst/>
                <a:gdLst>
                  <a:gd name="T0" fmla="*/ 26708221 w 4"/>
                  <a:gd name="T1" fmla="*/ 13354113 h 3"/>
                  <a:gd name="T2" fmla="*/ 13354111 w 4"/>
                  <a:gd name="T3" fmla="*/ 20031167 h 3"/>
                  <a:gd name="T4" fmla="*/ 6677055 w 4"/>
                  <a:gd name="T5" fmla="*/ 20031167 h 3"/>
                  <a:gd name="T6" fmla="*/ 0 w 4"/>
                  <a:gd name="T7" fmla="*/ 20031167 h 3"/>
                  <a:gd name="T8" fmla="*/ 0 w 4"/>
                  <a:gd name="T9" fmla="*/ 0 h 3"/>
                  <a:gd name="T10" fmla="*/ 6677055 w 4"/>
                  <a:gd name="T11" fmla="*/ 0 h 3"/>
                  <a:gd name="T12" fmla="*/ 20031163 w 4"/>
                  <a:gd name="T13" fmla="*/ 0 h 3"/>
                  <a:gd name="T14" fmla="*/ 26708221 w 4"/>
                  <a:gd name="T15" fmla="*/ 0 h 3"/>
                  <a:gd name="T16" fmla="*/ 26708221 w 4"/>
                  <a:gd name="T17" fmla="*/ 1335411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53" name="Freeform 856"/>
              <p:cNvSpPr>
                <a:spLocks/>
              </p:cNvSpPr>
              <p:nvPr/>
            </p:nvSpPr>
            <p:spPr bwMode="auto">
              <a:xfrm>
                <a:off x="7714317" y="2855567"/>
                <a:ext cx="16822" cy="12615"/>
              </a:xfrm>
              <a:custGeom>
                <a:avLst/>
                <a:gdLst>
                  <a:gd name="T0" fmla="*/ 26708221 w 4"/>
                  <a:gd name="T1" fmla="*/ 13354113 h 3"/>
                  <a:gd name="T2" fmla="*/ 13354111 w 4"/>
                  <a:gd name="T3" fmla="*/ 20031167 h 3"/>
                  <a:gd name="T4" fmla="*/ 6677055 w 4"/>
                  <a:gd name="T5" fmla="*/ 20031167 h 3"/>
                  <a:gd name="T6" fmla="*/ 0 w 4"/>
                  <a:gd name="T7" fmla="*/ 20031167 h 3"/>
                  <a:gd name="T8" fmla="*/ 0 w 4"/>
                  <a:gd name="T9" fmla="*/ 0 h 3"/>
                  <a:gd name="T10" fmla="*/ 6677055 w 4"/>
                  <a:gd name="T11" fmla="*/ 0 h 3"/>
                  <a:gd name="T12" fmla="*/ 20031163 w 4"/>
                  <a:gd name="T13" fmla="*/ 0 h 3"/>
                  <a:gd name="T14" fmla="*/ 26708221 w 4"/>
                  <a:gd name="T15" fmla="*/ 0 h 3"/>
                  <a:gd name="T16" fmla="*/ 26708221 w 4"/>
                  <a:gd name="T17" fmla="*/ 1335411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54" name="Rectangle 857"/>
              <p:cNvSpPr>
                <a:spLocks noChangeArrowheads="1"/>
              </p:cNvSpPr>
              <p:nvPr/>
            </p:nvSpPr>
            <p:spPr bwMode="auto">
              <a:xfrm>
                <a:off x="7672261" y="2842952"/>
                <a:ext cx="29440" cy="2523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55" name="Rectangle 858"/>
              <p:cNvSpPr>
                <a:spLocks noChangeArrowheads="1"/>
              </p:cNvSpPr>
              <p:nvPr/>
            </p:nvSpPr>
            <p:spPr bwMode="auto">
              <a:xfrm>
                <a:off x="7672261" y="2842952"/>
                <a:ext cx="29440" cy="25230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56" name="Line 859"/>
              <p:cNvSpPr>
                <a:spLocks noChangeShapeType="1"/>
              </p:cNvSpPr>
              <p:nvPr/>
            </p:nvSpPr>
            <p:spPr bwMode="auto">
              <a:xfrm>
                <a:off x="7554503" y="2922852"/>
                <a:ext cx="4205" cy="14297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Line 860"/>
              <p:cNvSpPr>
                <a:spLocks noChangeShapeType="1"/>
              </p:cNvSpPr>
              <p:nvPr/>
            </p:nvSpPr>
            <p:spPr bwMode="auto">
              <a:xfrm>
                <a:off x="7596560" y="2922852"/>
                <a:ext cx="4205" cy="14297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Line 861"/>
              <p:cNvSpPr>
                <a:spLocks noChangeShapeType="1"/>
              </p:cNvSpPr>
              <p:nvPr/>
            </p:nvSpPr>
            <p:spPr bwMode="auto">
              <a:xfrm>
                <a:off x="7634411" y="2922852"/>
                <a:ext cx="4205" cy="14297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Line 862"/>
              <p:cNvSpPr>
                <a:spLocks noChangeShapeType="1"/>
              </p:cNvSpPr>
              <p:nvPr/>
            </p:nvSpPr>
            <p:spPr bwMode="auto">
              <a:xfrm>
                <a:off x="7676466" y="2922852"/>
                <a:ext cx="4205" cy="14297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Line 863"/>
              <p:cNvSpPr>
                <a:spLocks noChangeShapeType="1"/>
              </p:cNvSpPr>
              <p:nvPr/>
            </p:nvSpPr>
            <p:spPr bwMode="auto">
              <a:xfrm>
                <a:off x="7718522" y="2922852"/>
                <a:ext cx="4205" cy="14297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Line 864"/>
              <p:cNvSpPr>
                <a:spLocks noChangeShapeType="1"/>
              </p:cNvSpPr>
              <p:nvPr/>
            </p:nvSpPr>
            <p:spPr bwMode="auto">
              <a:xfrm>
                <a:off x="7760579" y="2922852"/>
                <a:ext cx="4205" cy="14297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6335355" y="2461328"/>
              <a:ext cx="352745" cy="775957"/>
              <a:chOff x="6335355" y="2461328"/>
              <a:chExt cx="352745" cy="775957"/>
            </a:xfrm>
          </p:grpSpPr>
          <p:sp>
            <p:nvSpPr>
              <p:cNvPr id="76" name="Rectangle 846"/>
              <p:cNvSpPr>
                <a:spLocks noChangeArrowheads="1"/>
              </p:cNvSpPr>
              <p:nvPr/>
            </p:nvSpPr>
            <p:spPr bwMode="auto">
              <a:xfrm>
                <a:off x="6351635" y="2477606"/>
                <a:ext cx="320184" cy="743401"/>
              </a:xfrm>
              <a:prstGeom prst="rect">
                <a:avLst/>
              </a:prstGeom>
              <a:solidFill>
                <a:srgbClr val="B3B3B3"/>
              </a:solidFill>
              <a:ln w="0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77" name="Freeform 847"/>
              <p:cNvSpPr>
                <a:spLocks noEditPoints="1"/>
              </p:cNvSpPr>
              <p:nvPr/>
            </p:nvSpPr>
            <p:spPr bwMode="auto">
              <a:xfrm>
                <a:off x="6335355" y="2461328"/>
                <a:ext cx="352745" cy="775957"/>
              </a:xfrm>
              <a:custGeom>
                <a:avLst/>
                <a:gdLst>
                  <a:gd name="T0" fmla="*/ 0 w 65"/>
                  <a:gd name="T1" fmla="*/ 934844017 h 143"/>
                  <a:gd name="T2" fmla="*/ 0 w 65"/>
                  <a:gd name="T3" fmla="*/ 954875772 h 143"/>
                  <a:gd name="T4" fmla="*/ 434034438 w 65"/>
                  <a:gd name="T5" fmla="*/ 954875772 h 143"/>
                  <a:gd name="T6" fmla="*/ 434034438 w 65"/>
                  <a:gd name="T7" fmla="*/ 0 h 143"/>
                  <a:gd name="T8" fmla="*/ 0 w 65"/>
                  <a:gd name="T9" fmla="*/ 0 h 143"/>
                  <a:gd name="T10" fmla="*/ 0 w 65"/>
                  <a:gd name="T11" fmla="*/ 20031761 h 143"/>
                  <a:gd name="T12" fmla="*/ 0 w 65"/>
                  <a:gd name="T13" fmla="*/ 934844017 h 143"/>
                  <a:gd name="T14" fmla="*/ 40063520 w 65"/>
                  <a:gd name="T15" fmla="*/ 20031761 h 143"/>
                  <a:gd name="T16" fmla="*/ 20031760 w 65"/>
                  <a:gd name="T17" fmla="*/ 20031761 h 143"/>
                  <a:gd name="T18" fmla="*/ 20031760 w 65"/>
                  <a:gd name="T19" fmla="*/ 40063522 h 143"/>
                  <a:gd name="T20" fmla="*/ 414002683 w 65"/>
                  <a:gd name="T21" fmla="*/ 40063522 h 143"/>
                  <a:gd name="T22" fmla="*/ 414002683 w 65"/>
                  <a:gd name="T23" fmla="*/ 20031761 h 143"/>
                  <a:gd name="T24" fmla="*/ 393970928 w 65"/>
                  <a:gd name="T25" fmla="*/ 20031761 h 143"/>
                  <a:gd name="T26" fmla="*/ 393970928 w 65"/>
                  <a:gd name="T27" fmla="*/ 934844017 h 143"/>
                  <a:gd name="T28" fmla="*/ 414002683 w 65"/>
                  <a:gd name="T29" fmla="*/ 934844017 h 143"/>
                  <a:gd name="T30" fmla="*/ 414002683 w 65"/>
                  <a:gd name="T31" fmla="*/ 914812261 h 143"/>
                  <a:gd name="T32" fmla="*/ 20031760 w 65"/>
                  <a:gd name="T33" fmla="*/ 914812261 h 143"/>
                  <a:gd name="T34" fmla="*/ 20031760 w 65"/>
                  <a:gd name="T35" fmla="*/ 934844017 h 143"/>
                  <a:gd name="T36" fmla="*/ 40063520 w 65"/>
                  <a:gd name="T37" fmla="*/ 934844017 h 143"/>
                  <a:gd name="T38" fmla="*/ 40063520 w 65"/>
                  <a:gd name="T39" fmla="*/ 20031761 h 1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5"/>
                  <a:gd name="T61" fmla="*/ 0 h 143"/>
                  <a:gd name="T62" fmla="*/ 65 w 65"/>
                  <a:gd name="T63" fmla="*/ 143 h 1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5" h="143">
                    <a:moveTo>
                      <a:pt x="0" y="140"/>
                    </a:moveTo>
                    <a:lnTo>
                      <a:pt x="0" y="143"/>
                    </a:lnTo>
                    <a:lnTo>
                      <a:pt x="65" y="143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40"/>
                    </a:lnTo>
                    <a:close/>
                    <a:moveTo>
                      <a:pt x="6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62" y="6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140"/>
                    </a:lnTo>
                    <a:lnTo>
                      <a:pt x="62" y="140"/>
                    </a:lnTo>
                    <a:lnTo>
                      <a:pt x="62" y="137"/>
                    </a:lnTo>
                    <a:lnTo>
                      <a:pt x="3" y="137"/>
                    </a:lnTo>
                    <a:lnTo>
                      <a:pt x="3" y="140"/>
                    </a:lnTo>
                    <a:lnTo>
                      <a:pt x="6" y="14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78" name="Rectangle 848"/>
              <p:cNvSpPr>
                <a:spLocks noChangeArrowheads="1"/>
              </p:cNvSpPr>
              <p:nvPr/>
            </p:nvSpPr>
            <p:spPr bwMode="auto">
              <a:xfrm>
                <a:off x="6384196" y="2521019"/>
                <a:ext cx="249635" cy="86819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79" name="Rectangle 849"/>
              <p:cNvSpPr>
                <a:spLocks noChangeArrowheads="1"/>
              </p:cNvSpPr>
              <p:nvPr/>
            </p:nvSpPr>
            <p:spPr bwMode="auto">
              <a:xfrm>
                <a:off x="6384196" y="2607838"/>
                <a:ext cx="249635" cy="86819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0" name="Rectangle 850"/>
              <p:cNvSpPr>
                <a:spLocks noChangeArrowheads="1"/>
              </p:cNvSpPr>
              <p:nvPr/>
            </p:nvSpPr>
            <p:spPr bwMode="auto">
              <a:xfrm>
                <a:off x="6384196" y="2694657"/>
                <a:ext cx="249635" cy="81393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1" name="Rectangle 851"/>
              <p:cNvSpPr>
                <a:spLocks noChangeArrowheads="1"/>
              </p:cNvSpPr>
              <p:nvPr/>
            </p:nvSpPr>
            <p:spPr bwMode="auto">
              <a:xfrm>
                <a:off x="6384196" y="2776053"/>
                <a:ext cx="249635" cy="86819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2" name="Rectangle 852"/>
              <p:cNvSpPr>
                <a:spLocks noChangeArrowheads="1"/>
              </p:cNvSpPr>
              <p:nvPr/>
            </p:nvSpPr>
            <p:spPr bwMode="auto">
              <a:xfrm>
                <a:off x="6384196" y="2879152"/>
                <a:ext cx="157377" cy="48837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3" name="Freeform 853"/>
              <p:cNvSpPr>
                <a:spLocks/>
              </p:cNvSpPr>
              <p:nvPr/>
            </p:nvSpPr>
            <p:spPr bwMode="auto">
              <a:xfrm>
                <a:off x="6612124" y="2873726"/>
                <a:ext cx="21706" cy="21704"/>
              </a:xfrm>
              <a:custGeom>
                <a:avLst/>
                <a:gdLst>
                  <a:gd name="T0" fmla="*/ 26708221 w 4"/>
                  <a:gd name="T1" fmla="*/ 20031163 h 4"/>
                  <a:gd name="T2" fmla="*/ 13354111 w 4"/>
                  <a:gd name="T3" fmla="*/ 26708221 h 4"/>
                  <a:gd name="T4" fmla="*/ 6677055 w 4"/>
                  <a:gd name="T5" fmla="*/ 26708221 h 4"/>
                  <a:gd name="T6" fmla="*/ 0 w 4"/>
                  <a:gd name="T7" fmla="*/ 20031163 h 4"/>
                  <a:gd name="T8" fmla="*/ 0 w 4"/>
                  <a:gd name="T9" fmla="*/ 6677055 h 4"/>
                  <a:gd name="T10" fmla="*/ 6677055 w 4"/>
                  <a:gd name="T11" fmla="*/ 0 h 4"/>
                  <a:gd name="T12" fmla="*/ 20031163 w 4"/>
                  <a:gd name="T13" fmla="*/ 0 h 4"/>
                  <a:gd name="T14" fmla="*/ 26708221 w 4"/>
                  <a:gd name="T15" fmla="*/ 6677055 h 4"/>
                  <a:gd name="T16" fmla="*/ 26708221 w 4"/>
                  <a:gd name="T17" fmla="*/ 20031163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3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4" name="Freeform 854"/>
              <p:cNvSpPr>
                <a:spLocks/>
              </p:cNvSpPr>
              <p:nvPr/>
            </p:nvSpPr>
            <p:spPr bwMode="auto">
              <a:xfrm>
                <a:off x="6612124" y="2873726"/>
                <a:ext cx="21706" cy="21704"/>
              </a:xfrm>
              <a:custGeom>
                <a:avLst/>
                <a:gdLst>
                  <a:gd name="T0" fmla="*/ 26708221 w 4"/>
                  <a:gd name="T1" fmla="*/ 20031163 h 4"/>
                  <a:gd name="T2" fmla="*/ 13354111 w 4"/>
                  <a:gd name="T3" fmla="*/ 26708221 h 4"/>
                  <a:gd name="T4" fmla="*/ 6677055 w 4"/>
                  <a:gd name="T5" fmla="*/ 26708221 h 4"/>
                  <a:gd name="T6" fmla="*/ 0 w 4"/>
                  <a:gd name="T7" fmla="*/ 20031163 h 4"/>
                  <a:gd name="T8" fmla="*/ 0 w 4"/>
                  <a:gd name="T9" fmla="*/ 6677055 h 4"/>
                  <a:gd name="T10" fmla="*/ 6677055 w 4"/>
                  <a:gd name="T11" fmla="*/ 0 h 4"/>
                  <a:gd name="T12" fmla="*/ 20031163 w 4"/>
                  <a:gd name="T13" fmla="*/ 0 h 4"/>
                  <a:gd name="T14" fmla="*/ 26708221 w 4"/>
                  <a:gd name="T15" fmla="*/ 6677055 h 4"/>
                  <a:gd name="T16" fmla="*/ 26708221 w 4"/>
                  <a:gd name="T17" fmla="*/ 20031163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3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5" name="Freeform 855"/>
              <p:cNvSpPr>
                <a:spLocks/>
              </p:cNvSpPr>
              <p:nvPr/>
            </p:nvSpPr>
            <p:spPr bwMode="auto">
              <a:xfrm>
                <a:off x="6612124" y="2911708"/>
                <a:ext cx="21706" cy="16278"/>
              </a:xfrm>
              <a:custGeom>
                <a:avLst/>
                <a:gdLst>
                  <a:gd name="T0" fmla="*/ 26708221 w 4"/>
                  <a:gd name="T1" fmla="*/ 13354113 h 3"/>
                  <a:gd name="T2" fmla="*/ 13354111 w 4"/>
                  <a:gd name="T3" fmla="*/ 20031167 h 3"/>
                  <a:gd name="T4" fmla="*/ 6677055 w 4"/>
                  <a:gd name="T5" fmla="*/ 20031167 h 3"/>
                  <a:gd name="T6" fmla="*/ 0 w 4"/>
                  <a:gd name="T7" fmla="*/ 20031167 h 3"/>
                  <a:gd name="T8" fmla="*/ 0 w 4"/>
                  <a:gd name="T9" fmla="*/ 0 h 3"/>
                  <a:gd name="T10" fmla="*/ 6677055 w 4"/>
                  <a:gd name="T11" fmla="*/ 0 h 3"/>
                  <a:gd name="T12" fmla="*/ 20031163 w 4"/>
                  <a:gd name="T13" fmla="*/ 0 h 3"/>
                  <a:gd name="T14" fmla="*/ 26708221 w 4"/>
                  <a:gd name="T15" fmla="*/ 0 h 3"/>
                  <a:gd name="T16" fmla="*/ 26708221 w 4"/>
                  <a:gd name="T17" fmla="*/ 1335411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6" name="Freeform 856"/>
              <p:cNvSpPr>
                <a:spLocks/>
              </p:cNvSpPr>
              <p:nvPr/>
            </p:nvSpPr>
            <p:spPr bwMode="auto">
              <a:xfrm>
                <a:off x="6612124" y="2911708"/>
                <a:ext cx="21706" cy="16278"/>
              </a:xfrm>
              <a:custGeom>
                <a:avLst/>
                <a:gdLst>
                  <a:gd name="T0" fmla="*/ 26708221 w 4"/>
                  <a:gd name="T1" fmla="*/ 13354113 h 3"/>
                  <a:gd name="T2" fmla="*/ 13354111 w 4"/>
                  <a:gd name="T3" fmla="*/ 20031167 h 3"/>
                  <a:gd name="T4" fmla="*/ 6677055 w 4"/>
                  <a:gd name="T5" fmla="*/ 20031167 h 3"/>
                  <a:gd name="T6" fmla="*/ 0 w 4"/>
                  <a:gd name="T7" fmla="*/ 20031167 h 3"/>
                  <a:gd name="T8" fmla="*/ 0 w 4"/>
                  <a:gd name="T9" fmla="*/ 0 h 3"/>
                  <a:gd name="T10" fmla="*/ 6677055 w 4"/>
                  <a:gd name="T11" fmla="*/ 0 h 3"/>
                  <a:gd name="T12" fmla="*/ 20031163 w 4"/>
                  <a:gd name="T13" fmla="*/ 0 h 3"/>
                  <a:gd name="T14" fmla="*/ 26708221 w 4"/>
                  <a:gd name="T15" fmla="*/ 0 h 3"/>
                  <a:gd name="T16" fmla="*/ 26708221 w 4"/>
                  <a:gd name="T17" fmla="*/ 1335411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7" name="Rectangle 857"/>
              <p:cNvSpPr>
                <a:spLocks noChangeArrowheads="1"/>
              </p:cNvSpPr>
              <p:nvPr/>
            </p:nvSpPr>
            <p:spPr bwMode="auto">
              <a:xfrm>
                <a:off x="6557855" y="2895430"/>
                <a:ext cx="37989" cy="3255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8" name="Rectangle 858"/>
              <p:cNvSpPr>
                <a:spLocks noChangeArrowheads="1"/>
              </p:cNvSpPr>
              <p:nvPr/>
            </p:nvSpPr>
            <p:spPr bwMode="auto">
              <a:xfrm>
                <a:off x="6557855" y="2895430"/>
                <a:ext cx="37989" cy="32556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89" name="Line 859"/>
              <p:cNvSpPr>
                <a:spLocks noChangeShapeType="1"/>
              </p:cNvSpPr>
              <p:nvPr/>
            </p:nvSpPr>
            <p:spPr bwMode="auto">
              <a:xfrm>
                <a:off x="6405902" y="2998532"/>
                <a:ext cx="5426" cy="18449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" name="Line 860"/>
              <p:cNvSpPr>
                <a:spLocks noChangeShapeType="1"/>
              </p:cNvSpPr>
              <p:nvPr/>
            </p:nvSpPr>
            <p:spPr bwMode="auto">
              <a:xfrm>
                <a:off x="6460171" y="2998532"/>
                <a:ext cx="5426" cy="18449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Line 861"/>
              <p:cNvSpPr>
                <a:spLocks noChangeShapeType="1"/>
              </p:cNvSpPr>
              <p:nvPr/>
            </p:nvSpPr>
            <p:spPr bwMode="auto">
              <a:xfrm>
                <a:off x="6509014" y="2998532"/>
                <a:ext cx="5426" cy="18449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Line 862"/>
              <p:cNvSpPr>
                <a:spLocks noChangeShapeType="1"/>
              </p:cNvSpPr>
              <p:nvPr/>
            </p:nvSpPr>
            <p:spPr bwMode="auto">
              <a:xfrm>
                <a:off x="6563281" y="2998532"/>
                <a:ext cx="5426" cy="18449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Line 863"/>
              <p:cNvSpPr>
                <a:spLocks noChangeShapeType="1"/>
              </p:cNvSpPr>
              <p:nvPr/>
            </p:nvSpPr>
            <p:spPr bwMode="auto">
              <a:xfrm>
                <a:off x="6617550" y="2998532"/>
                <a:ext cx="5426" cy="18449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Line 864"/>
              <p:cNvSpPr>
                <a:spLocks noChangeShapeType="1"/>
              </p:cNvSpPr>
              <p:nvPr/>
            </p:nvSpPr>
            <p:spPr bwMode="auto">
              <a:xfrm>
                <a:off x="6671819" y="2998532"/>
                <a:ext cx="5426" cy="18449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8371385" y="2000240"/>
              <a:ext cx="611045" cy="1344159"/>
              <a:chOff x="8371385" y="2000240"/>
              <a:chExt cx="611045" cy="1344159"/>
            </a:xfrm>
          </p:grpSpPr>
          <p:sp>
            <p:nvSpPr>
              <p:cNvPr id="132" name="Rectangle 846"/>
              <p:cNvSpPr>
                <a:spLocks noChangeArrowheads="1"/>
              </p:cNvSpPr>
              <p:nvPr/>
            </p:nvSpPr>
            <p:spPr bwMode="auto">
              <a:xfrm>
                <a:off x="8399586" y="2028438"/>
                <a:ext cx="554641" cy="1287762"/>
              </a:xfrm>
              <a:prstGeom prst="rect">
                <a:avLst/>
              </a:prstGeom>
              <a:solidFill>
                <a:srgbClr val="B3B3B3"/>
              </a:solidFill>
              <a:ln w="0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33" name="Freeform 847"/>
              <p:cNvSpPr>
                <a:spLocks noEditPoints="1"/>
              </p:cNvSpPr>
              <p:nvPr/>
            </p:nvSpPr>
            <p:spPr bwMode="auto">
              <a:xfrm>
                <a:off x="8371385" y="2000240"/>
                <a:ext cx="611045" cy="1344159"/>
              </a:xfrm>
              <a:custGeom>
                <a:avLst/>
                <a:gdLst>
                  <a:gd name="T0" fmla="*/ 0 w 65"/>
                  <a:gd name="T1" fmla="*/ 934844017 h 143"/>
                  <a:gd name="T2" fmla="*/ 0 w 65"/>
                  <a:gd name="T3" fmla="*/ 954875772 h 143"/>
                  <a:gd name="T4" fmla="*/ 434034438 w 65"/>
                  <a:gd name="T5" fmla="*/ 954875772 h 143"/>
                  <a:gd name="T6" fmla="*/ 434034438 w 65"/>
                  <a:gd name="T7" fmla="*/ 0 h 143"/>
                  <a:gd name="T8" fmla="*/ 0 w 65"/>
                  <a:gd name="T9" fmla="*/ 0 h 143"/>
                  <a:gd name="T10" fmla="*/ 0 w 65"/>
                  <a:gd name="T11" fmla="*/ 20031761 h 143"/>
                  <a:gd name="T12" fmla="*/ 0 w 65"/>
                  <a:gd name="T13" fmla="*/ 934844017 h 143"/>
                  <a:gd name="T14" fmla="*/ 40063520 w 65"/>
                  <a:gd name="T15" fmla="*/ 20031761 h 143"/>
                  <a:gd name="T16" fmla="*/ 20031760 w 65"/>
                  <a:gd name="T17" fmla="*/ 20031761 h 143"/>
                  <a:gd name="T18" fmla="*/ 20031760 w 65"/>
                  <a:gd name="T19" fmla="*/ 40063522 h 143"/>
                  <a:gd name="T20" fmla="*/ 414002683 w 65"/>
                  <a:gd name="T21" fmla="*/ 40063522 h 143"/>
                  <a:gd name="T22" fmla="*/ 414002683 w 65"/>
                  <a:gd name="T23" fmla="*/ 20031761 h 143"/>
                  <a:gd name="T24" fmla="*/ 393970928 w 65"/>
                  <a:gd name="T25" fmla="*/ 20031761 h 143"/>
                  <a:gd name="T26" fmla="*/ 393970928 w 65"/>
                  <a:gd name="T27" fmla="*/ 934844017 h 143"/>
                  <a:gd name="T28" fmla="*/ 414002683 w 65"/>
                  <a:gd name="T29" fmla="*/ 934844017 h 143"/>
                  <a:gd name="T30" fmla="*/ 414002683 w 65"/>
                  <a:gd name="T31" fmla="*/ 914812261 h 143"/>
                  <a:gd name="T32" fmla="*/ 20031760 w 65"/>
                  <a:gd name="T33" fmla="*/ 914812261 h 143"/>
                  <a:gd name="T34" fmla="*/ 20031760 w 65"/>
                  <a:gd name="T35" fmla="*/ 934844017 h 143"/>
                  <a:gd name="T36" fmla="*/ 40063520 w 65"/>
                  <a:gd name="T37" fmla="*/ 934844017 h 143"/>
                  <a:gd name="T38" fmla="*/ 40063520 w 65"/>
                  <a:gd name="T39" fmla="*/ 20031761 h 1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5"/>
                  <a:gd name="T61" fmla="*/ 0 h 143"/>
                  <a:gd name="T62" fmla="*/ 65 w 65"/>
                  <a:gd name="T63" fmla="*/ 143 h 1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5" h="143">
                    <a:moveTo>
                      <a:pt x="0" y="140"/>
                    </a:moveTo>
                    <a:lnTo>
                      <a:pt x="0" y="143"/>
                    </a:lnTo>
                    <a:lnTo>
                      <a:pt x="65" y="143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40"/>
                    </a:lnTo>
                    <a:close/>
                    <a:moveTo>
                      <a:pt x="6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62" y="6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140"/>
                    </a:lnTo>
                    <a:lnTo>
                      <a:pt x="62" y="140"/>
                    </a:lnTo>
                    <a:lnTo>
                      <a:pt x="62" y="137"/>
                    </a:lnTo>
                    <a:lnTo>
                      <a:pt x="3" y="137"/>
                    </a:lnTo>
                    <a:lnTo>
                      <a:pt x="3" y="140"/>
                    </a:lnTo>
                    <a:lnTo>
                      <a:pt x="6" y="14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34" name="Rectangle 848"/>
              <p:cNvSpPr>
                <a:spLocks noChangeArrowheads="1"/>
              </p:cNvSpPr>
              <p:nvPr/>
            </p:nvSpPr>
            <p:spPr bwMode="auto">
              <a:xfrm>
                <a:off x="8455990" y="2103640"/>
                <a:ext cx="432432" cy="150393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35" name="Rectangle 849"/>
              <p:cNvSpPr>
                <a:spLocks noChangeArrowheads="1"/>
              </p:cNvSpPr>
              <p:nvPr/>
            </p:nvSpPr>
            <p:spPr bwMode="auto">
              <a:xfrm>
                <a:off x="8455990" y="2254033"/>
                <a:ext cx="432432" cy="150393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36" name="Rectangle 850"/>
              <p:cNvSpPr>
                <a:spLocks noChangeArrowheads="1"/>
              </p:cNvSpPr>
              <p:nvPr/>
            </p:nvSpPr>
            <p:spPr bwMode="auto">
              <a:xfrm>
                <a:off x="8455990" y="2404427"/>
                <a:ext cx="432432" cy="140994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37" name="Rectangle 851"/>
              <p:cNvSpPr>
                <a:spLocks noChangeArrowheads="1"/>
              </p:cNvSpPr>
              <p:nvPr/>
            </p:nvSpPr>
            <p:spPr bwMode="auto">
              <a:xfrm>
                <a:off x="8455990" y="2545424"/>
                <a:ext cx="432432" cy="150393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38" name="Rectangle 852"/>
              <p:cNvSpPr>
                <a:spLocks noChangeArrowheads="1"/>
              </p:cNvSpPr>
              <p:nvPr/>
            </p:nvSpPr>
            <p:spPr bwMode="auto">
              <a:xfrm>
                <a:off x="8455990" y="2724019"/>
                <a:ext cx="272617" cy="84598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39" name="Freeform 853"/>
              <p:cNvSpPr>
                <a:spLocks/>
              </p:cNvSpPr>
              <p:nvPr/>
            </p:nvSpPr>
            <p:spPr bwMode="auto">
              <a:xfrm>
                <a:off x="8850820" y="2714620"/>
                <a:ext cx="37601" cy="37597"/>
              </a:xfrm>
              <a:custGeom>
                <a:avLst/>
                <a:gdLst>
                  <a:gd name="T0" fmla="*/ 26708221 w 4"/>
                  <a:gd name="T1" fmla="*/ 20031163 h 4"/>
                  <a:gd name="T2" fmla="*/ 13354111 w 4"/>
                  <a:gd name="T3" fmla="*/ 26708221 h 4"/>
                  <a:gd name="T4" fmla="*/ 6677055 w 4"/>
                  <a:gd name="T5" fmla="*/ 26708221 h 4"/>
                  <a:gd name="T6" fmla="*/ 0 w 4"/>
                  <a:gd name="T7" fmla="*/ 20031163 h 4"/>
                  <a:gd name="T8" fmla="*/ 0 w 4"/>
                  <a:gd name="T9" fmla="*/ 6677055 h 4"/>
                  <a:gd name="T10" fmla="*/ 6677055 w 4"/>
                  <a:gd name="T11" fmla="*/ 0 h 4"/>
                  <a:gd name="T12" fmla="*/ 20031163 w 4"/>
                  <a:gd name="T13" fmla="*/ 0 h 4"/>
                  <a:gd name="T14" fmla="*/ 26708221 w 4"/>
                  <a:gd name="T15" fmla="*/ 6677055 h 4"/>
                  <a:gd name="T16" fmla="*/ 26708221 w 4"/>
                  <a:gd name="T17" fmla="*/ 20031163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3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40" name="Freeform 854"/>
              <p:cNvSpPr>
                <a:spLocks/>
              </p:cNvSpPr>
              <p:nvPr/>
            </p:nvSpPr>
            <p:spPr bwMode="auto">
              <a:xfrm>
                <a:off x="8850820" y="2714620"/>
                <a:ext cx="37601" cy="37597"/>
              </a:xfrm>
              <a:custGeom>
                <a:avLst/>
                <a:gdLst>
                  <a:gd name="T0" fmla="*/ 26708221 w 4"/>
                  <a:gd name="T1" fmla="*/ 20031163 h 4"/>
                  <a:gd name="T2" fmla="*/ 13354111 w 4"/>
                  <a:gd name="T3" fmla="*/ 26708221 h 4"/>
                  <a:gd name="T4" fmla="*/ 6677055 w 4"/>
                  <a:gd name="T5" fmla="*/ 26708221 h 4"/>
                  <a:gd name="T6" fmla="*/ 0 w 4"/>
                  <a:gd name="T7" fmla="*/ 20031163 h 4"/>
                  <a:gd name="T8" fmla="*/ 0 w 4"/>
                  <a:gd name="T9" fmla="*/ 6677055 h 4"/>
                  <a:gd name="T10" fmla="*/ 6677055 w 4"/>
                  <a:gd name="T11" fmla="*/ 0 h 4"/>
                  <a:gd name="T12" fmla="*/ 20031163 w 4"/>
                  <a:gd name="T13" fmla="*/ 0 h 4"/>
                  <a:gd name="T14" fmla="*/ 26708221 w 4"/>
                  <a:gd name="T15" fmla="*/ 6677055 h 4"/>
                  <a:gd name="T16" fmla="*/ 26708221 w 4"/>
                  <a:gd name="T17" fmla="*/ 20031163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3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41" name="Freeform 855"/>
              <p:cNvSpPr>
                <a:spLocks/>
              </p:cNvSpPr>
              <p:nvPr/>
            </p:nvSpPr>
            <p:spPr bwMode="auto">
              <a:xfrm>
                <a:off x="8850820" y="2780415"/>
                <a:ext cx="37601" cy="28198"/>
              </a:xfrm>
              <a:custGeom>
                <a:avLst/>
                <a:gdLst>
                  <a:gd name="T0" fmla="*/ 26708221 w 4"/>
                  <a:gd name="T1" fmla="*/ 13354113 h 3"/>
                  <a:gd name="T2" fmla="*/ 13354111 w 4"/>
                  <a:gd name="T3" fmla="*/ 20031167 h 3"/>
                  <a:gd name="T4" fmla="*/ 6677055 w 4"/>
                  <a:gd name="T5" fmla="*/ 20031167 h 3"/>
                  <a:gd name="T6" fmla="*/ 0 w 4"/>
                  <a:gd name="T7" fmla="*/ 20031167 h 3"/>
                  <a:gd name="T8" fmla="*/ 0 w 4"/>
                  <a:gd name="T9" fmla="*/ 0 h 3"/>
                  <a:gd name="T10" fmla="*/ 6677055 w 4"/>
                  <a:gd name="T11" fmla="*/ 0 h 3"/>
                  <a:gd name="T12" fmla="*/ 20031163 w 4"/>
                  <a:gd name="T13" fmla="*/ 0 h 3"/>
                  <a:gd name="T14" fmla="*/ 26708221 w 4"/>
                  <a:gd name="T15" fmla="*/ 0 h 3"/>
                  <a:gd name="T16" fmla="*/ 26708221 w 4"/>
                  <a:gd name="T17" fmla="*/ 1335411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42" name="Freeform 856"/>
              <p:cNvSpPr>
                <a:spLocks/>
              </p:cNvSpPr>
              <p:nvPr/>
            </p:nvSpPr>
            <p:spPr bwMode="auto">
              <a:xfrm>
                <a:off x="8850820" y="2780415"/>
                <a:ext cx="37601" cy="28198"/>
              </a:xfrm>
              <a:custGeom>
                <a:avLst/>
                <a:gdLst>
                  <a:gd name="T0" fmla="*/ 26708221 w 4"/>
                  <a:gd name="T1" fmla="*/ 13354113 h 3"/>
                  <a:gd name="T2" fmla="*/ 13354111 w 4"/>
                  <a:gd name="T3" fmla="*/ 20031167 h 3"/>
                  <a:gd name="T4" fmla="*/ 6677055 w 4"/>
                  <a:gd name="T5" fmla="*/ 20031167 h 3"/>
                  <a:gd name="T6" fmla="*/ 0 w 4"/>
                  <a:gd name="T7" fmla="*/ 20031167 h 3"/>
                  <a:gd name="T8" fmla="*/ 0 w 4"/>
                  <a:gd name="T9" fmla="*/ 0 h 3"/>
                  <a:gd name="T10" fmla="*/ 6677055 w 4"/>
                  <a:gd name="T11" fmla="*/ 0 h 3"/>
                  <a:gd name="T12" fmla="*/ 20031163 w 4"/>
                  <a:gd name="T13" fmla="*/ 0 h 3"/>
                  <a:gd name="T14" fmla="*/ 26708221 w 4"/>
                  <a:gd name="T15" fmla="*/ 0 h 3"/>
                  <a:gd name="T16" fmla="*/ 26708221 w 4"/>
                  <a:gd name="T17" fmla="*/ 1335411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43" name="Rectangle 857"/>
              <p:cNvSpPr>
                <a:spLocks noChangeArrowheads="1"/>
              </p:cNvSpPr>
              <p:nvPr/>
            </p:nvSpPr>
            <p:spPr bwMode="auto">
              <a:xfrm>
                <a:off x="8756812" y="2752217"/>
                <a:ext cx="65806" cy="5639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44" name="Rectangle 858"/>
              <p:cNvSpPr>
                <a:spLocks noChangeArrowheads="1"/>
              </p:cNvSpPr>
              <p:nvPr/>
            </p:nvSpPr>
            <p:spPr bwMode="auto">
              <a:xfrm>
                <a:off x="8756812" y="2752217"/>
                <a:ext cx="65806" cy="56396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45" name="Line 859"/>
              <p:cNvSpPr>
                <a:spLocks noChangeShapeType="1"/>
              </p:cNvSpPr>
              <p:nvPr/>
            </p:nvSpPr>
            <p:spPr bwMode="auto">
              <a:xfrm>
                <a:off x="8493591" y="2930816"/>
                <a:ext cx="9399" cy="31959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Line 860"/>
              <p:cNvSpPr>
                <a:spLocks noChangeShapeType="1"/>
              </p:cNvSpPr>
              <p:nvPr/>
            </p:nvSpPr>
            <p:spPr bwMode="auto">
              <a:xfrm>
                <a:off x="8587599" y="2930816"/>
                <a:ext cx="9399" cy="31959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Line 861"/>
              <p:cNvSpPr>
                <a:spLocks noChangeShapeType="1"/>
              </p:cNvSpPr>
              <p:nvPr/>
            </p:nvSpPr>
            <p:spPr bwMode="auto">
              <a:xfrm>
                <a:off x="8672207" y="2930816"/>
                <a:ext cx="9399" cy="31959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Line 862"/>
              <p:cNvSpPr>
                <a:spLocks noChangeShapeType="1"/>
              </p:cNvSpPr>
              <p:nvPr/>
            </p:nvSpPr>
            <p:spPr bwMode="auto">
              <a:xfrm>
                <a:off x="8766212" y="2930816"/>
                <a:ext cx="9399" cy="31959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Line 863"/>
              <p:cNvSpPr>
                <a:spLocks noChangeShapeType="1"/>
              </p:cNvSpPr>
              <p:nvPr/>
            </p:nvSpPr>
            <p:spPr bwMode="auto">
              <a:xfrm>
                <a:off x="8860220" y="2930816"/>
                <a:ext cx="9399" cy="31959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Line 864"/>
              <p:cNvSpPr>
                <a:spLocks noChangeShapeType="1"/>
              </p:cNvSpPr>
              <p:nvPr/>
            </p:nvSpPr>
            <p:spPr bwMode="auto">
              <a:xfrm>
                <a:off x="8954228" y="2930816"/>
                <a:ext cx="9399" cy="31959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400"/>
              </a:spcAft>
            </a:pPr>
            <a:r>
              <a:rPr lang="en-GB" sz="2400" b="1" dirty="0" smtClean="0"/>
              <a:t>Converged airport network</a:t>
            </a:r>
          </a:p>
          <a:p>
            <a:pPr lvl="1">
              <a:spcAft>
                <a:spcPts val="1400"/>
              </a:spcAft>
            </a:pPr>
            <a:r>
              <a:rPr lang="en-GB" dirty="0" smtClean="0"/>
              <a:t>Must support diverse commodity equipment</a:t>
            </a:r>
          </a:p>
          <a:p>
            <a:pPr lvl="1">
              <a:spcAft>
                <a:spcPts val="1400"/>
              </a:spcAft>
            </a:pPr>
            <a:r>
              <a:rPr lang="en-GB" dirty="0" smtClean="0"/>
              <a:t>Roaming required throughout entire airport complex</a:t>
            </a:r>
          </a:p>
          <a:p>
            <a:pPr lvl="1">
              <a:spcAft>
                <a:spcPts val="1400"/>
              </a:spcAft>
            </a:pPr>
            <a:r>
              <a:rPr lang="en-GB" dirty="0" smtClean="0"/>
              <a:t>Ideally, would use one large Ethernet-like network</a:t>
            </a:r>
          </a:p>
          <a:p>
            <a:pPr lvl="1">
              <a:spcAft>
                <a:spcPts val="1400"/>
              </a:spcAft>
              <a:buNone/>
            </a:pPr>
            <a:endParaRPr lang="en-GB" dirty="0" smtClean="0"/>
          </a:p>
          <a:p>
            <a:pPr>
              <a:spcAft>
                <a:spcPts val="1400"/>
              </a:spcAft>
            </a:pPr>
            <a:r>
              <a:rPr lang="en-GB" sz="1800" dirty="0" smtClean="0"/>
              <a:t>This work funded by “The </a:t>
            </a:r>
            <a:r>
              <a:rPr lang="en-GB" sz="1800" dirty="0" err="1" smtClean="0"/>
              <a:t>INtelligent</a:t>
            </a:r>
            <a:r>
              <a:rPr lang="en-GB" sz="1800" dirty="0" smtClean="0"/>
              <a:t> Airport”</a:t>
            </a:r>
            <a:br>
              <a:rPr lang="en-GB" sz="1800" dirty="0" smtClean="0"/>
            </a:br>
            <a:r>
              <a:rPr lang="en-GB" sz="1800" dirty="0" smtClean="0"/>
              <a:t>UK EPSRC project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95948" y="4000503"/>
            <a:ext cx="3348051" cy="2232033"/>
            <a:chOff x="4574" y="0"/>
            <a:chExt cx="1029" cy="686"/>
          </a:xfrm>
        </p:grpSpPr>
        <p:pic>
          <p:nvPicPr>
            <p:cNvPr id="5" name="Picture 33" descr="bwi-airport-n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4" y="0"/>
              <a:ext cx="1029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4588" y="56"/>
              <a:ext cx="100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1400" b="1" i="1">
                  <a:solidFill>
                    <a:srgbClr val="FFFF00"/>
                  </a:solidFill>
                  <a:latin typeface="Tahoma" pitchFamily="34" charset="0"/>
                </a:rPr>
                <a:t>The INtelligent </a:t>
              </a:r>
            </a:p>
            <a:p>
              <a:pPr eaLnBrk="0" hangingPunct="0">
                <a:defRPr/>
              </a:pPr>
              <a:r>
                <a:rPr lang="en-GB" sz="1400" b="1" i="1">
                  <a:solidFill>
                    <a:srgbClr val="FFFF00"/>
                  </a:solidFill>
                  <a:latin typeface="Tahoma" pitchFamily="34" charset="0"/>
                </a:rPr>
                <a:t>Airport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Airports have surpassed the capabilities of Ethernet</a:t>
            </a:r>
          </a:p>
          <a:p>
            <a:pPr lvl="1"/>
            <a:r>
              <a:rPr lang="en-GB" dirty="0" smtClean="0"/>
              <a:t>London Heathrow Airport: Terminal 5 alone is too big</a:t>
            </a:r>
          </a:p>
          <a:p>
            <a:pPr lvl="1"/>
            <a:r>
              <a:rPr lang="en-GB" dirty="0" smtClean="0"/>
              <a:t>MPLS-VPLS: similar problems to IP </a:t>
            </a:r>
            <a:r>
              <a:rPr lang="en-GB" dirty="0" err="1" smtClean="0"/>
              <a:t>subnetting</a:t>
            </a:r>
            <a:endParaRPr lang="en-GB" dirty="0" smtClean="0"/>
          </a:p>
          <a:p>
            <a:pPr lvl="2"/>
            <a:r>
              <a:rPr lang="en-GB" sz="1800" dirty="0" smtClean="0"/>
              <a:t>VPLS adds more complexity:</a:t>
            </a:r>
          </a:p>
          <a:p>
            <a:pPr lvl="3"/>
            <a:r>
              <a:rPr lang="en-GB" sz="1800" dirty="0" smtClean="0"/>
              <a:t>LERs map every destination MAC address to a LSP: up to </a:t>
            </a:r>
            <a:r>
              <a:rPr lang="en-GB" sz="1800" i="1" dirty="0" smtClean="0"/>
              <a:t>O</a:t>
            </a:r>
            <a:r>
              <a:rPr lang="en-GB" sz="1800" dirty="0" smtClean="0"/>
              <a:t>(hosts)</a:t>
            </a:r>
          </a:p>
          <a:p>
            <a:pPr lvl="3"/>
            <a:r>
              <a:rPr lang="en-GB" sz="1800" dirty="0" smtClean="0"/>
              <a:t>LSRs map every LSP to a next hop: could be </a:t>
            </a:r>
            <a:r>
              <a:rPr lang="en-GB" sz="1800" i="1" dirty="0" smtClean="0"/>
              <a:t>O</a:t>
            </a:r>
            <a:r>
              <a:rPr lang="en-GB" sz="1800" dirty="0" smtClean="0"/>
              <a:t>(hosts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) in core!</a:t>
            </a:r>
          </a:p>
          <a:p>
            <a:pPr lvl="2"/>
            <a:r>
              <a:rPr lang="en-GB" sz="1800" dirty="0" smtClean="0"/>
              <a:t>Encapsulation does not help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oc-800-draft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uoc-800-draft</Template>
  <TotalTime>814</TotalTime>
  <Words>1692</Words>
  <Application>Microsoft Office PowerPoint</Application>
  <PresentationFormat>On-screen Show (4:3)</PresentationFormat>
  <Paragraphs>387</Paragraphs>
  <Slides>37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uoc-800-draft</vt:lpstr>
      <vt:lpstr>Addressing the Scalability of Ethernet with MOOSE</vt:lpstr>
      <vt:lpstr>Ethernet in the data centre</vt:lpstr>
      <vt:lpstr>Why not Ethernet?</vt:lpstr>
      <vt:lpstr>Spanning tree switching illustrated</vt:lpstr>
      <vt:lpstr>Spanning tree switching illustrated</vt:lpstr>
      <vt:lpstr>Ethernet in the data centre: divide and conquer?</vt:lpstr>
      <vt:lpstr>Ethernet in the data centre: ...mobility?</vt:lpstr>
      <vt:lpstr>Large networks</vt:lpstr>
      <vt:lpstr>Large networks</vt:lpstr>
      <vt:lpstr>Geographically-diverse networks</vt:lpstr>
      <vt:lpstr>Geographically-diverse networks</vt:lpstr>
      <vt:lpstr>The underlying problem with Ethernet</vt:lpstr>
      <vt:lpstr>Flat vs. Hierarchical address spaces</vt:lpstr>
      <vt:lpstr>MOOSE:  Multi-level Origin-Organised Scalable Ethernet</vt:lpstr>
      <vt:lpstr>MOOSE:  Multi-level Origin-Organised Scalable Ethernet</vt:lpstr>
      <vt:lpstr>Allocation of host identifiers</vt:lpstr>
      <vt:lpstr>The journey of a frame</vt:lpstr>
      <vt:lpstr>The return journey of a frame</vt:lpstr>
      <vt:lpstr>Security and isolation benefits</vt:lpstr>
      <vt:lpstr>Shortest path routing</vt:lpstr>
      <vt:lpstr>Beyond unicast</vt:lpstr>
      <vt:lpstr>ELK: Enhanced Lookup</vt:lpstr>
      <vt:lpstr>ELK: Enhanced Lookup</vt:lpstr>
      <vt:lpstr>Mobility</vt:lpstr>
      <vt:lpstr>Related work</vt:lpstr>
      <vt:lpstr>Prototype implementation</vt:lpstr>
      <vt:lpstr>Prototype implementation: Data plane</vt:lpstr>
      <vt:lpstr>Prototype implementation: Data plane</vt:lpstr>
      <vt:lpstr>Prototype implementation: Control plane</vt:lpstr>
      <vt:lpstr>Prototype evaluation</vt:lpstr>
      <vt:lpstr>Future work</vt:lpstr>
      <vt:lpstr>Final thoughts</vt:lpstr>
      <vt:lpstr>Thank you</vt:lpstr>
      <vt:lpstr>Related work</vt:lpstr>
      <vt:lpstr>Related work: domain-narrowing</vt:lpstr>
      <vt:lpstr>Related work: SEATTLE (Kim et al., Princeton)</vt:lpstr>
      <vt:lpstr>Related work: SEATTLE (Kim et al., Princeton)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Malcolm</dc:creator>
  <cp:lastModifiedBy> </cp:lastModifiedBy>
  <cp:revision>83</cp:revision>
  <cp:lastPrinted>1601-01-01T00:00:00Z</cp:lastPrinted>
  <dcterms:created xsi:type="dcterms:W3CDTF">2009-05-20T16:39:40Z</dcterms:created>
  <dcterms:modified xsi:type="dcterms:W3CDTF">2009-09-14T06:54:58Z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