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530" r:id="rId3"/>
    <p:sldId id="539" r:id="rId4"/>
    <p:sldId id="264" r:id="rId5"/>
    <p:sldId id="540" r:id="rId6"/>
    <p:sldId id="54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6773" y="1778437"/>
            <a:ext cx="4873575" cy="82391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256937" y="1778437"/>
            <a:ext cx="4897578" cy="823913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1653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457201"/>
            <a:ext cx="6172201" cy="54038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416535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457200">
              <a:buSzTx/>
              <a:buFontTx/>
              <a:buNone/>
              <a:defRPr sz="2000"/>
            </a:lvl2pPr>
            <a:lvl3pPr marL="0" indent="914400">
              <a:buSzTx/>
              <a:buFontTx/>
              <a:buNone/>
              <a:defRPr sz="2000"/>
            </a:lvl3pPr>
            <a:lvl4pPr marL="0" indent="1371600">
              <a:buSzTx/>
              <a:buFontTx/>
              <a:buNone/>
              <a:defRPr sz="2000"/>
            </a:lvl4pPr>
            <a:lvl5pPr marL="0" indent="1828800"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A7DB8A2-0A31-AAE5-CE6C-5B2274FAC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A4357CF-50B7-F90E-B632-FD7F93002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5ED40BA-42B2-1CF6-EA72-C20EEAE3D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78726" y="6400413"/>
            <a:ext cx="27507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27CA-2385-B94E-AF57-9819A460B4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071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GB" dirty="0">
                <a:latin typeface="+mj-lt"/>
              </a:rPr>
              <a:t>When s/w h/w assurance was missing (that we thought must have surely been done, surely ?)</a:t>
            </a:r>
            <a:endParaRPr sz="4000" dirty="0">
              <a:latin typeface="+mj-lt"/>
            </a:endParaRPr>
          </a:p>
        </p:txBody>
      </p:sp>
      <p:sp>
        <p:nvSpPr>
          <p:cNvPr id="93" name="副标题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rPr dirty="0"/>
              <a:t>Jon Crowcroft</a:t>
            </a:r>
            <a:endParaRPr lang="en-GB" dirty="0"/>
          </a:p>
          <a:p>
            <a:r>
              <a:rPr lang="en-GB" dirty="0"/>
              <a:t>20/10/24</a:t>
            </a:r>
            <a:endParaRPr dirty="0"/>
          </a:p>
        </p:txBody>
      </p:sp>
      <p:pic>
        <p:nvPicPr>
          <p:cNvPr id="3" name="Picture 2" descr="A picture containing drawing, sketch, art, illustration&#10;&#10;Description automatically generated">
            <a:extLst>
              <a:ext uri="{FF2B5EF4-FFF2-40B4-BE49-F238E27FC236}">
                <a16:creationId xmlns:a16="http://schemas.microsoft.com/office/drawing/2014/main" id="{79A7116E-20AF-07E2-4070-4C4187653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78" y="3816349"/>
            <a:ext cx="3594100" cy="28829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CF06-E8C0-E6A7-DF2A-BBC58526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2020 Turing Inst. project called Maru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E4B4-3A2A-03E2-0B01-503F7AE4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000000"/>
                </a:solidFill>
                <a:effectLst/>
              </a:rPr>
              <a:t>On running confidential data science on untrusted platforms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</a:rPr>
              <a:t>Depended on getting Spark-R to fit in the Intel SGX enclave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</a:rPr>
              <a:t>We assumed SGX was in some ways verified… … …</a:t>
            </a:r>
          </a:p>
          <a:p>
            <a:pPr lvl="1"/>
            <a:r>
              <a:rPr lang="en-GB" dirty="0"/>
              <a:t>Partners at Turing include Imperial, Cambridge, Intel, NCSC</a:t>
            </a:r>
          </a:p>
          <a:p>
            <a:r>
              <a:rPr lang="en-GB" dirty="0">
                <a:solidFill>
                  <a:srgbClr val="000000"/>
                </a:solidFill>
                <a:effectLst/>
              </a:rPr>
              <a:t>One possible component of the Data Safe Haven </a:t>
            </a:r>
            <a:r>
              <a:rPr lang="en-GB" dirty="0"/>
              <a:t>project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</a:rPr>
              <a:t>Designed by Turing for NHS (HDR UK) and FCA 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</a:rPr>
              <a:t>Has quite a few other moving parts (</a:t>
            </a:r>
            <a:r>
              <a:rPr lang="en-GB" dirty="0" err="1">
                <a:solidFill>
                  <a:srgbClr val="000000"/>
                </a:solidFill>
                <a:effectLst/>
              </a:rPr>
              <a:t>defense</a:t>
            </a:r>
            <a:r>
              <a:rPr lang="en-GB" dirty="0">
                <a:solidFill>
                  <a:srgbClr val="000000"/>
                </a:solidFill>
                <a:effectLst/>
              </a:rPr>
              <a:t> in depth)</a:t>
            </a:r>
          </a:p>
          <a:p>
            <a:pPr lvl="1"/>
            <a:r>
              <a:rPr lang="en-GB" dirty="0"/>
              <a:t>Also similar to Microsoft’s Azure Confidential</a:t>
            </a:r>
          </a:p>
          <a:p>
            <a:pPr lvl="1"/>
            <a:r>
              <a:rPr lang="en-GB" dirty="0"/>
              <a:t>Was very interesting collaborating with national security!</a:t>
            </a:r>
          </a:p>
          <a:p>
            <a:pPr lvl="2"/>
            <a:r>
              <a:rPr lang="en-GB" dirty="0"/>
              <a:t>We commit code, they run, check, improve code, we move on…</a:t>
            </a:r>
          </a:p>
          <a:p>
            <a:pPr lvl="2"/>
            <a:r>
              <a:rPr lang="en-GB" dirty="0"/>
              <a:t>Isolation is useful in many ways…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</a:rPr>
              <a:t>We had useful conversations when…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35"/>
    </mc:Choice>
    <mc:Fallback xmlns="">
      <p:transition spd="slow" advTm="1058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CF06-E8C0-E6A7-DF2A-BBC58526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went </a:t>
            </a:r>
            <a:r>
              <a:rPr lang="en-US" dirty="0" err="1"/>
              <a:t>pearshaped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E4B4-3A2A-03E2-0B01-503F7AE4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SGX got </a:t>
            </a:r>
            <a:r>
              <a:rPr lang="en-US" dirty="0" err="1"/>
              <a:t>totalled</a:t>
            </a:r>
            <a:r>
              <a:rPr lang="en-US" dirty="0"/>
              <a:t> by </a:t>
            </a:r>
            <a:r>
              <a:rPr lang="en-US" dirty="0" err="1"/>
              <a:t>Spectre</a:t>
            </a:r>
            <a:r>
              <a:rPr lang="en-US" dirty="0"/>
              <a:t> and Meltdown</a:t>
            </a:r>
          </a:p>
          <a:p>
            <a:pPr lvl="1"/>
            <a:r>
              <a:rPr lang="en-US" dirty="0"/>
              <a:t>Basically Intel were a victim of massive side channel attacks</a:t>
            </a:r>
          </a:p>
          <a:p>
            <a:pPr lvl="1"/>
            <a:r>
              <a:rPr lang="en-US" dirty="0"/>
              <a:t>Largely overlooked because of the complexity of their CPU arch</a:t>
            </a:r>
          </a:p>
          <a:p>
            <a:pPr lvl="1"/>
            <a:r>
              <a:rPr lang="en-US" dirty="0"/>
              <a:t>Especially very deep, complex pipelines, caches,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While the confidentiality feature was lost, effectively, attestation is still largely unscathed.</a:t>
            </a:r>
          </a:p>
          <a:p>
            <a:r>
              <a:rPr lang="en-US" dirty="0"/>
              <a:t>We’d naively assumed that such an important </a:t>
            </a:r>
            <a:r>
              <a:rPr lang="en-US" dirty="0" err="1"/>
              <a:t>freature</a:t>
            </a:r>
            <a:r>
              <a:rPr lang="en-US" dirty="0"/>
              <a:t> was somehow at least validated to some level of assurance</a:t>
            </a:r>
          </a:p>
        </p:txBody>
      </p:sp>
    </p:spTree>
    <p:extLst>
      <p:ext uri="{BB962C8B-B14F-4D97-AF65-F5344CB8AC3E}">
        <p14:creationId xmlns:p14="http://schemas.microsoft.com/office/powerpoint/2010/main" val="7258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68"/>
    </mc:Choice>
    <mc:Fallback xmlns="">
      <p:transition spd="slow" advTm="927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rPr lang="en-GB" dirty="0"/>
              <a:t>Complexity bites</a:t>
            </a:r>
            <a:endParaRPr dirty="0"/>
          </a:p>
        </p:txBody>
      </p:sp>
      <p:sp>
        <p:nvSpPr>
          <p:cNvPr id="117" name="10 thousand data centres with a million cor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spcBef>
                <a:spcPts val="800"/>
              </a:spcBef>
              <a:defRPr sz="2492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rPr lang="en-GB" dirty="0"/>
              <a:t>Pipelines of knowledge</a:t>
            </a:r>
            <a:endParaRPr dirty="0"/>
          </a:p>
        </p:txBody>
      </p:sp>
      <p:sp>
        <p:nvSpPr>
          <p:cNvPr id="118" name="文本占位符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defTabSz="859536">
              <a:spcBef>
                <a:spcPts val="900"/>
              </a:spcBef>
              <a:buSzTx/>
              <a:buFontTx/>
              <a:buNone/>
              <a:defRPr sz="2632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rPr lang="en-GB" dirty="0"/>
              <a:t>Towers of Models</a:t>
            </a:r>
            <a:endParaRPr dirty="0"/>
          </a:p>
        </p:txBody>
      </p:sp>
      <p:pic>
        <p:nvPicPr>
          <p:cNvPr id="3" name="Picture 2" descr="A pipeline going through a forest&#10;&#10;Description automatically generated">
            <a:extLst>
              <a:ext uri="{FF2B5EF4-FFF2-40B4-BE49-F238E27FC236}">
                <a16:creationId xmlns:a16="http://schemas.microsoft.com/office/drawing/2014/main" id="{8D927A13-08DA-FB72-0F3F-1035C5D3A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3" y="2986088"/>
            <a:ext cx="3810000" cy="2533650"/>
          </a:xfrm>
          <a:prstGeom prst="rect">
            <a:avLst/>
          </a:prstGeom>
        </p:spPr>
      </p:pic>
      <p:pic>
        <p:nvPicPr>
          <p:cNvPr id="6" name="Picture 5" descr="A painting of a tower of babel&#10;&#10;Description automatically generated">
            <a:extLst>
              <a:ext uri="{FF2B5EF4-FFF2-40B4-BE49-F238E27FC236}">
                <a16:creationId xmlns:a16="http://schemas.microsoft.com/office/drawing/2014/main" id="{6CA45A61-EBD1-BD01-A8BE-B403CDB7E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96" y="2986088"/>
            <a:ext cx="3688860" cy="25336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CFDA-192F-111C-DBFD-2BD5EDFC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 == 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55152-4C30-F457-434E-55CC039D965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The narrow waist of the hourglass of memory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Layer other stuff on top as needed, or NOT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Clean APIs means hierarchy/pipeline of peoples’ skills, and layers of software can interact in well understood 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Still to be seen but the original CAP machine is 1970s…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1D632-87D5-1404-325B-56AA6B9AD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Like the minimal constraint of the Internet network layer</a:t>
            </a:r>
          </a:p>
          <a:p>
            <a:r>
              <a:rPr lang="en-US" sz="1400" dirty="0"/>
              <a:t>Layer more complex protocols on top (TCP, TLS, QUIC) or not (UDP)</a:t>
            </a:r>
          </a:p>
          <a:p>
            <a:r>
              <a:rPr lang="en-US" sz="1400" dirty="0"/>
              <a:t>Clean interfaces lets systems evolve and improve independently</a:t>
            </a:r>
          </a:p>
          <a:p>
            <a:r>
              <a:rPr lang="en-US" sz="1400" dirty="0"/>
              <a:t>Withstood test of time for 45+ years</a:t>
            </a:r>
          </a:p>
        </p:txBody>
      </p:sp>
    </p:spTree>
    <p:extLst>
      <p:ext uri="{BB962C8B-B14F-4D97-AF65-F5344CB8AC3E}">
        <p14:creationId xmlns:p14="http://schemas.microsoft.com/office/powerpoint/2010/main" val="38127880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5A182-BFCD-2C65-4488-E40C14D42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11C8-BC9E-06FC-B583-B77A302E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2653-234D-5A8F-0C41-E58B3FC2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Now there’s a far better handle on memory safety</a:t>
            </a:r>
          </a:p>
          <a:p>
            <a:r>
              <a:rPr lang="en-US" dirty="0"/>
              <a:t>Would be </a:t>
            </a:r>
            <a:r>
              <a:rPr lang="en-US" b="1" i="1" dirty="0"/>
              <a:t>really nice</a:t>
            </a:r>
            <a:r>
              <a:rPr lang="en-US" dirty="0"/>
              <a:t> to have temporal safety </a:t>
            </a:r>
          </a:p>
          <a:p>
            <a:pPr lvl="1"/>
            <a:r>
              <a:rPr lang="en-US" dirty="0"/>
              <a:t>Suppress a large class of side channel problems</a:t>
            </a:r>
          </a:p>
          <a:p>
            <a:pPr lvl="1"/>
            <a:r>
              <a:rPr lang="en-US" dirty="0"/>
              <a:t>Cost of mitigating timing attacks is, um, time</a:t>
            </a:r>
          </a:p>
          <a:p>
            <a:pPr lvl="1"/>
            <a:r>
              <a:rPr lang="en-US" dirty="0"/>
              <a:t>So expensive (see all the additional </a:t>
            </a:r>
            <a:r>
              <a:rPr lang="en-US" dirty="0" err="1"/>
              <a:t>lfences</a:t>
            </a:r>
            <a:r>
              <a:rPr lang="en-US" dirty="0"/>
              <a:t> on x86 boxes to mitigate those aforesaid side channel attacks)</a:t>
            </a:r>
          </a:p>
          <a:p>
            <a:pPr lvl="1"/>
            <a:r>
              <a:rPr lang="en-US" dirty="0"/>
              <a:t>Undermines the shared resource model advantage of servers/cloud</a:t>
            </a:r>
          </a:p>
          <a:p>
            <a:r>
              <a:rPr lang="en-US" dirty="0"/>
              <a:t>Is there some unifying simple idea of time (like capabilities) to kickstart this?</a:t>
            </a:r>
          </a:p>
        </p:txBody>
      </p:sp>
    </p:spTree>
    <p:extLst>
      <p:ext uri="{BB962C8B-B14F-4D97-AF65-F5344CB8AC3E}">
        <p14:creationId xmlns:p14="http://schemas.microsoft.com/office/powerpoint/2010/main" val="39394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68"/>
    </mc:Choice>
    <mc:Fallback xmlns="">
      <p:transition spd="slow" advTm="92768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411</Words>
  <Application>Microsoft Macintosh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主题</vt:lpstr>
      <vt:lpstr>When s/w h/w assurance was missing (that we thought must have surely been done, surely ?)</vt:lpstr>
      <vt:lpstr>A 2020 Turing Inst. project called Maru</vt:lpstr>
      <vt:lpstr>Everything went pearshaped</vt:lpstr>
      <vt:lpstr>Complexity bites</vt:lpstr>
      <vt:lpstr>Capabilities == IP</vt:lpstr>
      <vt:lpstr>What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the Edge </dc:title>
  <cp:lastModifiedBy>J.A. Crowcroft</cp:lastModifiedBy>
  <cp:revision>47</cp:revision>
  <cp:lastPrinted>2023-06-23T10:57:05Z</cp:lastPrinted>
  <dcterms:modified xsi:type="dcterms:W3CDTF">2024-10-24T07:56:41Z</dcterms:modified>
</cp:coreProperties>
</file>