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99" r:id="rId4"/>
    <p:sldId id="300" r:id="rId5"/>
    <p:sldId id="301" r:id="rId6"/>
    <p:sldId id="303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24" autoAdjust="0"/>
  </p:normalViewPr>
  <p:slideViewPr>
    <p:cSldViewPr>
      <p:cViewPr>
        <p:scale>
          <a:sx n="102" d="100"/>
          <a:sy n="102" d="100"/>
        </p:scale>
        <p:origin x="-128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68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B6023-D899-422D-89DB-059355FDF98D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DA0E2-709A-4BCF-88F1-3935B4809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83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7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35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6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98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4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35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0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7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00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3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95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23F-3A5D-4925-B929-3A146C9D352B}" type="datetimeFigureOut">
              <a:rPr lang="en-GB" smtClean="0"/>
              <a:t>10/04/2015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6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Bookman Old Style" panose="02050604050505020204" pitchFamily="18" charset="0"/>
              </a:rPr>
              <a:t>Rigorous Engineering of Mainstream Systems</a:t>
            </a:r>
            <a:endParaRPr lang="en-GB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7526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EPSRC Programme Grant</a:t>
            </a:r>
          </a:p>
          <a:p>
            <a:r>
              <a:rPr lang="en-GB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Cambridge, Imperial &amp; others</a:t>
            </a:r>
          </a:p>
          <a:p>
            <a:r>
              <a:rPr lang="en-GB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2014-2020</a:t>
            </a:r>
            <a:endParaRPr lang="en-GB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5241" y="188640"/>
            <a:ext cx="777686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err="1" smtClean="0">
                <a:latin typeface="Bookman Old Style" panose="02050604050505020204" pitchFamily="18" charset="0"/>
              </a:rPr>
              <a:t>iCore</a:t>
            </a:r>
            <a:r>
              <a:rPr lang="en-GB" dirty="0" smtClean="0">
                <a:latin typeface="Bookman Old Style" panose="02050604050505020204" pitchFamily="18" charset="0"/>
              </a:rPr>
              <a:t> --  20 Apr 2015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5877272"/>
            <a:ext cx="2392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Bookman Old Style" panose="02050604050505020204" pitchFamily="18" charset="0"/>
              </a:rPr>
              <a:t>Team </a:t>
            </a:r>
            <a:r>
              <a:rPr lang="en-GB" sz="1600" dirty="0">
                <a:latin typeface="Bookman Old Style" panose="02050604050505020204" pitchFamily="18" charset="0"/>
              </a:rPr>
              <a:t>J</a:t>
            </a:r>
            <a:r>
              <a:rPr lang="en-GB" sz="1600" dirty="0" smtClean="0">
                <a:latin typeface="Bookman Old Style" panose="02050604050505020204" pitchFamily="18" charset="0"/>
              </a:rPr>
              <a:t>on</a:t>
            </a:r>
            <a:endParaRPr lang="en-GB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1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Communications Systems Complexity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/>
          </a:bodyPr>
          <a:lstStyle/>
          <a:p>
            <a:pPr indent="342900">
              <a:lnSpc>
                <a:spcPct val="150000"/>
              </a:lnSpc>
            </a:pPr>
            <a:r>
              <a:rPr lang="en-GB" sz="3000" dirty="0" smtClean="0"/>
              <a:t>The </a:t>
            </a:r>
            <a:r>
              <a:rPr lang="en-GB" sz="3000" dirty="0" err="1" smtClean="0"/>
              <a:t>Internet&amp;Cellular</a:t>
            </a:r>
            <a:r>
              <a:rPr lang="en-GB" sz="3000" dirty="0" smtClean="0"/>
              <a:t> </a:t>
            </a:r>
            <a:r>
              <a:rPr lang="en-GB" sz="3000" dirty="0" smtClean="0"/>
              <a:t>Networks are quite big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They contain many protocols (e.g. &gt;5000 RFCs)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Much code….for each one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Interactions are complex…</a:t>
            </a:r>
          </a:p>
        </p:txBody>
      </p:sp>
    </p:spTree>
    <p:extLst>
      <p:ext uri="{BB962C8B-B14F-4D97-AF65-F5344CB8AC3E}">
        <p14:creationId xmlns:p14="http://schemas.microsoft.com/office/powerpoint/2010/main" val="391339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Programming Languages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48" y="1124744"/>
            <a:ext cx="8244408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Written (at best) in C and Java (and </a:t>
            </a:r>
            <a:r>
              <a:rPr lang="en-GB" sz="2400" dirty="0" err="1" smtClean="0"/>
              <a:t>Javascript</a:t>
            </a:r>
            <a:r>
              <a:rPr lang="en-GB" sz="2400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Very bad idea</a:t>
            </a:r>
            <a:r>
              <a:rPr lang="en-GB" sz="2000" dirty="0" smtClean="0">
                <a:sym typeface="Wingdings"/>
              </a:rPr>
              <a:t></a:t>
            </a:r>
          </a:p>
          <a:p>
            <a:pPr>
              <a:lnSpc>
                <a:spcPct val="120000"/>
              </a:lnSpc>
            </a:pPr>
            <a:r>
              <a:rPr lang="en-GB" sz="2400" dirty="0" smtClean="0">
                <a:sym typeface="Wingdings"/>
              </a:rPr>
              <a:t>E.g. TLS (you know, when https is green 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>
                <a:sym typeface="Wingdings"/>
              </a:rPr>
              <a:t>had &gt;50 vulnerabilities reported in 2014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>
                <a:sym typeface="Wingdings"/>
              </a:rPr>
              <a:t>Most were preventable if….</a:t>
            </a:r>
          </a:p>
          <a:p>
            <a:pPr>
              <a:lnSpc>
                <a:spcPct val="120000"/>
              </a:lnSpc>
            </a:pPr>
            <a:r>
              <a:rPr lang="en-GB" sz="2400" dirty="0" smtClean="0">
                <a:sym typeface="Wingdings"/>
              </a:rPr>
              <a:t>Language Babel 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>
                <a:sym typeface="Wingdings"/>
              </a:rPr>
              <a:t>C doesn’t have type safety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>
                <a:sym typeface="Wingdings"/>
              </a:rPr>
              <a:t>C11 and Java definitions aren’t complete on concurrency (see next)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>
                <a:sym typeface="Wingdings"/>
              </a:rPr>
              <a:t>Prejudice amongst low level engineers is </a:t>
            </a:r>
          </a:p>
          <a:p>
            <a:pPr lvl="2">
              <a:lnSpc>
                <a:spcPct val="120000"/>
              </a:lnSpc>
            </a:pPr>
            <a:r>
              <a:rPr lang="en-GB" sz="1600" dirty="0" smtClean="0">
                <a:sym typeface="Wingdings"/>
              </a:rPr>
              <a:t>functional languages </a:t>
            </a:r>
            <a:r>
              <a:rPr lang="en-GB" sz="1600" dirty="0" err="1" smtClean="0">
                <a:sym typeface="Wingdings"/>
              </a:rPr>
              <a:t>arent</a:t>
            </a:r>
            <a:r>
              <a:rPr lang="en-GB" sz="1600" dirty="0" smtClean="0">
                <a:sym typeface="Wingdings"/>
              </a:rPr>
              <a:t> efficient (wrong)</a:t>
            </a:r>
          </a:p>
          <a:p>
            <a:pPr lvl="2">
              <a:lnSpc>
                <a:spcPct val="120000"/>
              </a:lnSpc>
            </a:pPr>
            <a:r>
              <a:rPr lang="en-GB" sz="1600" dirty="0" smtClean="0">
                <a:sym typeface="Wingdings"/>
              </a:rPr>
              <a:t> even if they are (more verifiable</a:t>
            </a: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4467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Communications and Concurrency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48" y="1124744"/>
            <a:ext cx="8244408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000" dirty="0" smtClean="0"/>
              <a:t>Communications is inherently concurrent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And non-deterministic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And error prone (including fail silent, or out-of-thin-air</a:t>
            </a:r>
            <a:r>
              <a:rPr lang="en-GB" sz="16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GB" sz="2000" dirty="0" smtClean="0"/>
              <a:t>Very hard to test all cases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Even “corner cases” ill defined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Interactions very complex indeed</a:t>
            </a:r>
          </a:p>
          <a:p>
            <a:pPr>
              <a:lnSpc>
                <a:spcPct val="120000"/>
              </a:lnSpc>
            </a:pPr>
            <a:r>
              <a:rPr lang="en-GB" sz="2000" dirty="0" smtClean="0"/>
              <a:t>Disconnect between layers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TCP (IP) meets RAN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Terrible plethora of problems</a:t>
            </a:r>
          </a:p>
          <a:p>
            <a:pPr>
              <a:lnSpc>
                <a:spcPct val="120000"/>
              </a:lnSpc>
            </a:pPr>
            <a:r>
              <a:rPr lang="en-GB" sz="2000" dirty="0" smtClean="0"/>
              <a:t>Interaction between Admin Domains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Intra v. Inter-AS</a:t>
            </a:r>
          </a:p>
          <a:p>
            <a:pPr lvl="1">
              <a:lnSpc>
                <a:spcPct val="120000"/>
              </a:lnSpc>
            </a:pPr>
            <a:r>
              <a:rPr lang="en-GB" sz="1600" dirty="0" smtClean="0"/>
              <a:t>End Systems, Routers, and Middle Boxes…..</a:t>
            </a: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170202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systems specified in “English”</a:t>
            </a:r>
          </a:p>
          <a:p>
            <a:r>
              <a:rPr lang="en-US" dirty="0" smtClean="0"/>
              <a:t>Not exactly </a:t>
            </a:r>
            <a:r>
              <a:rPr lang="en-US" dirty="0" smtClean="0"/>
              <a:t>world’s </a:t>
            </a:r>
            <a:r>
              <a:rPr lang="en-US" dirty="0" smtClean="0"/>
              <a:t>most </a:t>
            </a:r>
            <a:r>
              <a:rPr lang="en-US" dirty="0" smtClean="0"/>
              <a:t>precise definitions</a:t>
            </a:r>
          </a:p>
          <a:p>
            <a:r>
              <a:rPr lang="en-US" dirty="0" smtClean="0"/>
              <a:t>Amenable/Accessible to lots of people</a:t>
            </a:r>
          </a:p>
          <a:p>
            <a:r>
              <a:rPr lang="en-US" dirty="0" smtClean="0"/>
              <a:t>No matter how few skills… (ASN.1)</a:t>
            </a:r>
          </a:p>
          <a:p>
            <a:r>
              <a:rPr lang="en-US" dirty="0" smtClean="0"/>
              <a:t>Or how many (SIP)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1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Clash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better </a:t>
            </a:r>
            <a:r>
              <a:rPr lang="en-US" dirty="0" err="1" smtClean="0"/>
              <a:t>languages&amp;tool</a:t>
            </a:r>
            <a:r>
              <a:rPr lang="en-US" dirty="0" smtClean="0"/>
              <a:t> </a:t>
            </a:r>
            <a:r>
              <a:rPr lang="en-US" dirty="0" smtClean="0"/>
              <a:t>chains:</a:t>
            </a:r>
            <a:endParaRPr lang="en-US" dirty="0" smtClean="0"/>
          </a:p>
          <a:p>
            <a:pPr lvl="1"/>
            <a:r>
              <a:rPr lang="en-US" dirty="0" err="1" smtClean="0"/>
              <a:t>Modelling</a:t>
            </a:r>
            <a:r>
              <a:rPr lang="en-US" dirty="0" smtClean="0"/>
              <a:t> approaches &amp;</a:t>
            </a:r>
          </a:p>
          <a:p>
            <a:pPr lvl="1"/>
            <a:r>
              <a:rPr lang="en-US" dirty="0" smtClean="0"/>
              <a:t>Verification tools</a:t>
            </a:r>
          </a:p>
          <a:p>
            <a:r>
              <a:rPr lang="en-US" dirty="0" smtClean="0"/>
              <a:t>But we have legacy code</a:t>
            </a:r>
          </a:p>
          <a:p>
            <a:pPr lvl="1"/>
            <a:r>
              <a:rPr lang="en-US" dirty="0" smtClean="0"/>
              <a:t>And legacy </a:t>
            </a:r>
            <a:r>
              <a:rPr lang="en-US" dirty="0" smtClean="0"/>
              <a:t>coders</a:t>
            </a:r>
          </a:p>
          <a:p>
            <a:r>
              <a:rPr lang="en-US" dirty="0" smtClean="0"/>
              <a:t>So we’re tackling on both fronts</a:t>
            </a:r>
          </a:p>
          <a:p>
            <a:pPr lvl="1"/>
            <a:r>
              <a:rPr lang="en-US" dirty="0" smtClean="0"/>
              <a:t>Re-engineer systems in safer languages w/ models</a:t>
            </a:r>
          </a:p>
          <a:p>
            <a:pPr lvl="1"/>
            <a:r>
              <a:rPr lang="en-US" dirty="0" smtClean="0"/>
              <a:t>Try to fix languages (&amp;compilers) (C11, JS)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0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It’s very bad out there</a:t>
            </a:r>
          </a:p>
          <a:p>
            <a:r>
              <a:rPr lang="en-GB" dirty="0" smtClean="0"/>
              <a:t>Testing won’t cut it</a:t>
            </a:r>
          </a:p>
          <a:p>
            <a:r>
              <a:rPr lang="en-GB" dirty="0" smtClean="0"/>
              <a:t>Its critical infrastructure</a:t>
            </a:r>
          </a:p>
          <a:p>
            <a:r>
              <a:rPr lang="en-GB" dirty="0" smtClean="0"/>
              <a:t>Stop using </a:t>
            </a:r>
            <a:r>
              <a:rPr lang="en-GB" dirty="0" err="1" smtClean="0"/>
              <a:t>perl</a:t>
            </a:r>
            <a:r>
              <a:rPr lang="en-GB" dirty="0" smtClean="0"/>
              <a:t>, ever </a:t>
            </a:r>
            <a:r>
              <a:rPr lang="en-GB" smtClean="0"/>
              <a:t>ever ever </a:t>
            </a:r>
            <a:r>
              <a:rPr lang="en-GB" dirty="0" smtClean="0">
                <a:sym typeface="Wingdings"/>
              </a:rPr>
              <a:t>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368</Words>
  <Application>Microsoft Macintosh PowerPoint</Application>
  <PresentationFormat>On-screen Show (4:3)</PresentationFormat>
  <Paragraphs>63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Rigorous Engineering of Mainstream Systems</vt:lpstr>
      <vt:lpstr>Communications Systems Complexity</vt:lpstr>
      <vt:lpstr>Programming Languages</vt:lpstr>
      <vt:lpstr>Communications and Concurrency</vt:lpstr>
      <vt:lpstr>Specification and Model</vt:lpstr>
      <vt:lpstr>Culture Clash</vt:lpstr>
      <vt:lpstr>Conclusions</vt:lpstr>
    </vt:vector>
  </TitlesOfParts>
  <Manager/>
  <Company>Queen Mary, University of London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of Things overview for 3 Feb 15 joint team mtg</dc:title>
  <dc:subject/>
  <dc:creator>Guido + Christopher</dc:creator>
  <cp:keywords/>
  <dc:description/>
  <cp:lastModifiedBy>Jon Crowcroft</cp:lastModifiedBy>
  <cp:revision>80</cp:revision>
  <dcterms:created xsi:type="dcterms:W3CDTF">2014-12-10T07:34:05Z</dcterms:created>
  <dcterms:modified xsi:type="dcterms:W3CDTF">2015-04-10T14:12:35Z</dcterms:modified>
  <cp:category/>
</cp:coreProperties>
</file>