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99" r:id="rId4"/>
    <p:sldId id="300" r:id="rId5"/>
    <p:sldId id="301" r:id="rId6"/>
    <p:sldId id="303" r:id="rId7"/>
    <p:sldId id="30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24" autoAdjust="0"/>
  </p:normalViewPr>
  <p:slideViewPr>
    <p:cSldViewPr>
      <p:cViewPr>
        <p:scale>
          <a:sx n="102" d="100"/>
          <a:sy n="102" d="100"/>
        </p:scale>
        <p:origin x="-1288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68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B6023-D899-422D-89DB-059355FDF98D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DA0E2-709A-4BCF-88F1-3935B48093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837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DA0E2-709A-4BCF-88F1-3935B480938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970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Empirical survey on contracts (how far in the chain?)</a:t>
            </a:r>
          </a:p>
          <a:p>
            <a:r>
              <a:rPr lang="en-GB" sz="1200" dirty="0" err="1" smtClean="0"/>
              <a:t>Intoino</a:t>
            </a:r>
            <a:r>
              <a:rPr lang="en-GB" sz="1200" dirty="0" smtClean="0"/>
              <a:t> or alternative?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DA0E2-709A-4BCF-88F1-3935B480938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775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Empirical survey on contracts (how far in the chain?)</a:t>
            </a:r>
          </a:p>
          <a:p>
            <a:r>
              <a:rPr lang="en-GB" sz="1200" dirty="0" err="1" smtClean="0"/>
              <a:t>Intoino</a:t>
            </a:r>
            <a:r>
              <a:rPr lang="en-GB" sz="1200" dirty="0" smtClean="0"/>
              <a:t> or alternative?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DA0E2-709A-4BCF-88F1-3935B480938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775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352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86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983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24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158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35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02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777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00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73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950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CA23F-3A5D-4925-B929-3A146C9D352B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363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70025"/>
          </a:xfrm>
        </p:spPr>
        <p:txBody>
          <a:bodyPr/>
          <a:lstStyle/>
          <a:p>
            <a:r>
              <a:rPr lang="en-GB" b="1" dirty="0" smtClean="0">
                <a:latin typeface="Bookman Old Style" panose="02050604050505020204" pitchFamily="18" charset="0"/>
              </a:rPr>
              <a:t>Internet of Things</a:t>
            </a:r>
            <a:endParaRPr lang="en-GB" b="1" dirty="0">
              <a:latin typeface="Bookman Old Style" panose="0205060405050502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886200"/>
            <a:ext cx="8496944" cy="175260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Preliminary Context for MCCRC Research</a:t>
            </a:r>
            <a:endParaRPr lang="en-GB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5241" y="188640"/>
            <a:ext cx="7776864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dirty="0" smtClean="0">
                <a:latin typeface="Bookman Old Style" panose="02050604050505020204" pitchFamily="18" charset="0"/>
              </a:rPr>
              <a:t>Microsoft Cloud Computing Research Centre</a:t>
            </a:r>
          </a:p>
          <a:p>
            <a:pPr algn="ctr">
              <a:lnSpc>
                <a:spcPct val="150000"/>
              </a:lnSpc>
            </a:pPr>
            <a:r>
              <a:rPr lang="en-GB" dirty="0" smtClean="0">
                <a:latin typeface="Bookman Old Style" panose="02050604050505020204" pitchFamily="18" charset="0"/>
              </a:rPr>
              <a:t>University of Cambridge</a:t>
            </a:r>
            <a:r>
              <a:rPr lang="en-GB" dirty="0">
                <a:latin typeface="Bookman Old Style" panose="02050604050505020204" pitchFamily="18" charset="0"/>
              </a:rPr>
              <a:t> </a:t>
            </a:r>
            <a:r>
              <a:rPr lang="en-GB" dirty="0" smtClean="0">
                <a:latin typeface="Bookman Old Style" panose="02050604050505020204" pitchFamily="18" charset="0"/>
              </a:rPr>
              <a:t>Computer Laboratory – 3 Feb 2015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00192" y="5877272"/>
            <a:ext cx="2392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Bookman Old Style" panose="02050604050505020204" pitchFamily="18" charset="0"/>
              </a:rPr>
              <a:t>Team </a:t>
            </a:r>
            <a:r>
              <a:rPr lang="en-GB" sz="1600" dirty="0">
                <a:latin typeface="Bookman Old Style" panose="02050604050505020204" pitchFamily="18" charset="0"/>
              </a:rPr>
              <a:t>J</a:t>
            </a:r>
            <a:r>
              <a:rPr lang="en-GB" sz="1600" dirty="0" smtClean="0">
                <a:latin typeface="Bookman Old Style" panose="02050604050505020204" pitchFamily="18" charset="0"/>
              </a:rPr>
              <a:t>on</a:t>
            </a:r>
            <a:endParaRPr lang="en-GB" sz="1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716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 #1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5325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indent="342900">
              <a:lnSpc>
                <a:spcPct val="150000"/>
              </a:lnSpc>
            </a:pPr>
            <a:r>
              <a:rPr lang="en-GB" sz="3400" dirty="0" smtClean="0"/>
              <a:t>Scale </a:t>
            </a:r>
          </a:p>
          <a:p>
            <a:pPr lvl="1" indent="342900">
              <a:lnSpc>
                <a:spcPct val="150000"/>
              </a:lnSpc>
            </a:pPr>
            <a:r>
              <a:rPr lang="en-GB" sz="3000" dirty="0" smtClean="0"/>
              <a:t>1000 times size of current internet in complexity</a:t>
            </a:r>
          </a:p>
          <a:p>
            <a:pPr indent="342900">
              <a:lnSpc>
                <a:spcPct val="150000"/>
              </a:lnSpc>
            </a:pPr>
            <a:r>
              <a:rPr lang="en-GB" sz="3400" dirty="0" smtClean="0"/>
              <a:t>Offline-to-Online working</a:t>
            </a:r>
          </a:p>
          <a:p>
            <a:pPr lvl="1" indent="342900">
              <a:lnSpc>
                <a:spcPct val="150000"/>
              </a:lnSpc>
            </a:pPr>
            <a:r>
              <a:rPr lang="en-GB" sz="3000" dirty="0" smtClean="0"/>
              <a:t>Has to work mostly offline</a:t>
            </a:r>
          </a:p>
          <a:p>
            <a:pPr indent="342900">
              <a:lnSpc>
                <a:spcPct val="150000"/>
              </a:lnSpc>
            </a:pPr>
            <a:r>
              <a:rPr lang="en-GB" sz="3400" dirty="0" smtClean="0"/>
              <a:t>Sustainability (batteries not included)</a:t>
            </a:r>
          </a:p>
          <a:p>
            <a:pPr lvl="1" indent="342900">
              <a:lnSpc>
                <a:spcPct val="150000"/>
              </a:lnSpc>
            </a:pPr>
            <a:r>
              <a:rPr lang="en-GB" sz="3000" dirty="0" smtClean="0"/>
              <a:t>“things” last 3-300 times longer than computers</a:t>
            </a:r>
            <a:endParaRPr lang="en-GB" sz="3400" dirty="0" smtClean="0"/>
          </a:p>
          <a:p>
            <a:pPr indent="342900">
              <a:lnSpc>
                <a:spcPct val="150000"/>
              </a:lnSpc>
            </a:pPr>
            <a:r>
              <a:rPr lang="en-GB" sz="3400" dirty="0" smtClean="0"/>
              <a:t>Resilience</a:t>
            </a:r>
          </a:p>
          <a:p>
            <a:pPr lvl="1" indent="342900">
              <a:lnSpc>
                <a:spcPct val="150000"/>
              </a:lnSpc>
            </a:pPr>
            <a:r>
              <a:rPr lang="en-GB" sz="3000" dirty="0" smtClean="0"/>
              <a:t>I have front door, back door, windows for fire escape</a:t>
            </a:r>
          </a:p>
          <a:p>
            <a:pPr lvl="1" indent="342900">
              <a:lnSpc>
                <a:spcPct val="150000"/>
              </a:lnSpc>
            </a:pPr>
            <a:r>
              <a:rPr lang="en-GB" sz="3000" dirty="0" smtClean="0"/>
              <a:t>But only one broadband link – not good enough</a:t>
            </a:r>
          </a:p>
          <a:p>
            <a:pPr indent="342900">
              <a:lnSpc>
                <a:spcPct val="150000"/>
              </a:lnSpc>
            </a:pPr>
            <a:r>
              <a:rPr lang="en-GB" sz="3400" dirty="0" smtClean="0"/>
              <a:t>Security &amp; Safety</a:t>
            </a:r>
          </a:p>
          <a:p>
            <a:pPr lvl="1" indent="342900">
              <a:lnSpc>
                <a:spcPct val="150000"/>
              </a:lnSpc>
            </a:pPr>
            <a:r>
              <a:rPr lang="en-GB" sz="3000" dirty="0" smtClean="0"/>
              <a:t>Probably where MCCRC comes in</a:t>
            </a:r>
          </a:p>
          <a:p>
            <a:pPr lvl="1" indent="342900">
              <a:lnSpc>
                <a:spcPct val="150000"/>
              </a:lnSpc>
            </a:pPr>
            <a:r>
              <a:rPr lang="en-GB" sz="3000" dirty="0" smtClean="0"/>
              <a:t>Liability </a:t>
            </a:r>
            <a:r>
              <a:rPr lang="en-GB" sz="3000" dirty="0" err="1" smtClean="0"/>
              <a:t>etc</a:t>
            </a:r>
            <a:endParaRPr lang="en-GB" sz="3000" dirty="0" smtClean="0"/>
          </a:p>
        </p:txBody>
      </p:sp>
    </p:spTree>
    <p:extLst>
      <p:ext uri="{BB962C8B-B14F-4D97-AF65-F5344CB8AC3E}">
        <p14:creationId xmlns:p14="http://schemas.microsoft.com/office/powerpoint/2010/main" val="3913398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Challenges #2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48" y="1124744"/>
            <a:ext cx="8244408" cy="532859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GB" sz="2400" dirty="0" smtClean="0"/>
              <a:t>Not the Internet as we know it, Jim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E.g. COAP&amp;IPv6&amp;LowPAN not HTTP/TCP/IP/</a:t>
            </a:r>
            <a:r>
              <a:rPr lang="en-GB" sz="2000" dirty="0" err="1" smtClean="0"/>
              <a:t>WiFi</a:t>
            </a:r>
            <a:endParaRPr lang="en-GB" sz="2000" dirty="0" smtClean="0"/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People don’t understand it much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Attacks are all new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Culture in embedded systems engineering is “security free”</a:t>
            </a:r>
          </a:p>
          <a:p>
            <a:pPr>
              <a:lnSpc>
                <a:spcPct val="120000"/>
              </a:lnSpc>
            </a:pPr>
            <a:r>
              <a:rPr lang="en-GB" sz="2400" dirty="0"/>
              <a:t>I</a:t>
            </a:r>
            <a:r>
              <a:rPr lang="en-GB" sz="2400" dirty="0" smtClean="0"/>
              <a:t>nvasive 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sits inside your home, car, office, shoe, bloodstream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Is a Tussle Space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c.f. smart meter – </a:t>
            </a:r>
            <a:r>
              <a:rPr lang="en-GB" sz="2000" dirty="0" err="1" smtClean="0"/>
              <a:t>nano</a:t>
            </a:r>
            <a:r>
              <a:rPr lang="en-GB" sz="2000" dirty="0" smtClean="0"/>
              <a:t>-cloud in home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Utility/provider facing VM, partitions from: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User facing VM, running user apps, accessing: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Some of the shared data, but not all….</a:t>
            </a:r>
          </a:p>
          <a:p>
            <a:pPr>
              <a:lnSpc>
                <a:spcPct val="120000"/>
              </a:lnSpc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44673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Challenges #3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48" y="1124744"/>
            <a:ext cx="8244408" cy="532859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GB" sz="2400" dirty="0" smtClean="0"/>
              <a:t>Human Privacy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Honest-but-curious </a:t>
            </a:r>
            <a:r>
              <a:rPr lang="en-GB" sz="2000" dirty="0" err="1" smtClean="0"/>
              <a:t>IoT</a:t>
            </a:r>
            <a:r>
              <a:rPr lang="en-GB" sz="2000" dirty="0" smtClean="0"/>
              <a:t> companies will look into your life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Will get it wrong – multiple occupancy is v. complex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Using smart phone to disambiguate doesn’t work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e.g. in bath, shower, with babies, visitors </a:t>
            </a:r>
            <a:r>
              <a:rPr lang="en-GB" sz="2000" dirty="0" err="1" smtClean="0"/>
              <a:t>etc</a:t>
            </a:r>
            <a:endParaRPr lang="en-GB" sz="1600" dirty="0" smtClean="0"/>
          </a:p>
          <a:p>
            <a:pPr>
              <a:lnSpc>
                <a:spcPct val="120000"/>
              </a:lnSpc>
            </a:pPr>
            <a:r>
              <a:rPr lang="en-GB" sz="2400" dirty="0" smtClean="0"/>
              <a:t>Human Comprehension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Breaks principle of least astonishment, daily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People work out their own modus operandi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Won’t work for others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Deep customisation run riot</a:t>
            </a:r>
          </a:p>
        </p:txBody>
      </p:sp>
    </p:spTree>
    <p:extLst>
      <p:ext uri="{BB962C8B-B14F-4D97-AF65-F5344CB8AC3E}">
        <p14:creationId xmlns:p14="http://schemas.microsoft.com/office/powerpoint/2010/main" val="1702025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means…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have non-internet things for decades</a:t>
            </a:r>
          </a:p>
          <a:p>
            <a:pPr lvl="1"/>
            <a:r>
              <a:rPr lang="en-US" dirty="0" err="1" smtClean="0"/>
              <a:t>Interop</a:t>
            </a:r>
            <a:r>
              <a:rPr lang="en-US" dirty="0" smtClean="0"/>
              <a:t> is a nightmare</a:t>
            </a:r>
          </a:p>
          <a:p>
            <a:pPr lvl="1"/>
            <a:r>
              <a:rPr lang="en-US" dirty="0" smtClean="0"/>
              <a:t>Appliances, controllers, integration, billing/control</a:t>
            </a:r>
          </a:p>
          <a:p>
            <a:r>
              <a:rPr lang="en-US" dirty="0" smtClean="0"/>
              <a:t>Consider smart or autonomous car</a:t>
            </a:r>
          </a:p>
          <a:p>
            <a:pPr lvl="1"/>
            <a:r>
              <a:rPr lang="en-US" dirty="0" smtClean="0"/>
              <a:t>Choose to go over cliff, or run down children</a:t>
            </a:r>
          </a:p>
          <a:p>
            <a:pPr lvl="1"/>
            <a:r>
              <a:rPr lang="en-US" dirty="0" smtClean="0"/>
              <a:t>Seen with ABS already</a:t>
            </a:r>
          </a:p>
          <a:p>
            <a:pPr lvl="1"/>
            <a:r>
              <a:rPr lang="en-US" dirty="0" smtClean="0"/>
              <a:t>But now we have feature interaction…</a:t>
            </a:r>
          </a:p>
          <a:p>
            <a:pPr lvl="1"/>
            <a:r>
              <a:rPr lang="en-US" dirty="0" smtClean="0"/>
              <a:t>Smart city/roads – insurance companies “driving”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817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Clash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Device Controller s/</a:t>
            </a:r>
            <a:r>
              <a:rPr lang="en-US" dirty="0" err="1" smtClean="0"/>
              <a:t>w&amp;h</a:t>
            </a:r>
            <a:r>
              <a:rPr lang="en-US" dirty="0" smtClean="0"/>
              <a:t>/w embedded systems</a:t>
            </a:r>
          </a:p>
          <a:p>
            <a:pPr lvl="1"/>
            <a:r>
              <a:rPr lang="en-US" dirty="0" err="1" smtClean="0"/>
              <a:t>Dev</a:t>
            </a:r>
            <a:r>
              <a:rPr lang="en-US" smtClean="0"/>
              <a:t> Biz seen </a:t>
            </a:r>
            <a:r>
              <a:rPr lang="en-US" dirty="0" smtClean="0"/>
              <a:t>as Engineering</a:t>
            </a:r>
            <a:r>
              <a:rPr lang="en-US" smtClean="0"/>
              <a:t>, not </a:t>
            </a:r>
            <a:r>
              <a:rPr lang="en-US" dirty="0" smtClean="0"/>
              <a:t>Computer Science</a:t>
            </a:r>
          </a:p>
          <a:p>
            <a:r>
              <a:rPr lang="en-US" dirty="0" smtClean="0"/>
              <a:t>No culture of “secure by default”</a:t>
            </a:r>
          </a:p>
          <a:p>
            <a:pPr lvl="1"/>
            <a:r>
              <a:rPr lang="en-US" dirty="0" smtClean="0"/>
              <a:t>No idea of threat model</a:t>
            </a:r>
          </a:p>
          <a:p>
            <a:pPr lvl="1"/>
            <a:r>
              <a:rPr lang="en-US" dirty="0" smtClean="0"/>
              <a:t>Or existence any threat at all!</a:t>
            </a:r>
          </a:p>
          <a:p>
            <a:pPr lvl="1"/>
            <a:r>
              <a:rPr lang="en-US" dirty="0" smtClean="0"/>
              <a:t>Mostly lack verification (except aerospace)</a:t>
            </a:r>
          </a:p>
          <a:p>
            <a:pPr lvl="1"/>
            <a:r>
              <a:rPr lang="en-US" dirty="0" smtClean="0"/>
              <a:t>Study (E </a:t>
            </a:r>
            <a:r>
              <a:rPr lang="en-US" dirty="0" err="1" smtClean="0"/>
              <a:t>Leverettt</a:t>
            </a:r>
            <a:r>
              <a:rPr lang="en-US" dirty="0" smtClean="0"/>
              <a:t>) showed many HVAC systems </a:t>
            </a:r>
          </a:p>
          <a:p>
            <a:pPr lvl="2"/>
            <a:r>
              <a:rPr lang="en-US" dirty="0" smtClean="0"/>
              <a:t>wide open</a:t>
            </a:r>
          </a:p>
          <a:p>
            <a:pPr lvl="2"/>
            <a:r>
              <a:rPr lang="en-US" dirty="0" smtClean="0"/>
              <a:t>Fragile beyond belief</a:t>
            </a:r>
          </a:p>
          <a:p>
            <a:pPr lvl="2"/>
            <a:r>
              <a:rPr lang="en-US" dirty="0" smtClean="0"/>
              <a:t>Think Windows 3.1/</a:t>
            </a:r>
            <a:r>
              <a:rPr lang="en-US" dirty="0" err="1" smtClean="0"/>
              <a:t>DoS</a:t>
            </a:r>
            <a:r>
              <a:rPr lang="en-US" dirty="0" smtClean="0"/>
              <a:t>, only worse, with </a:t>
            </a:r>
            <a:r>
              <a:rPr lang="en-US" dirty="0" err="1" smtClean="0"/>
              <a:t>tcp</a:t>
            </a:r>
            <a:r>
              <a:rPr lang="en-US" dirty="0" smtClean="0"/>
              <a:t>/</a:t>
            </a:r>
            <a:r>
              <a:rPr lang="en-US" dirty="0" err="1" smtClean="0"/>
              <a:t>ip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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002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</a:t>
            </a:r>
            <a:r>
              <a:rPr lang="fr-FR" dirty="0" smtClean="0"/>
              <a:t>’</a:t>
            </a:r>
            <a:r>
              <a:rPr lang="en-US" dirty="0" smtClean="0"/>
              <a:t>s a minefield</a:t>
            </a:r>
          </a:p>
          <a:p>
            <a:pPr lvl="1"/>
            <a:r>
              <a:rPr lang="en-US" dirty="0" smtClean="0"/>
              <a:t>No clear business cases</a:t>
            </a:r>
          </a:p>
          <a:p>
            <a:pPr lvl="1"/>
            <a:r>
              <a:rPr lang="en-US" dirty="0" smtClean="0"/>
              <a:t>Few considerations of consequences of fails</a:t>
            </a:r>
          </a:p>
          <a:p>
            <a:pPr lvl="1"/>
            <a:r>
              <a:rPr lang="en-US" dirty="0" smtClean="0"/>
              <a:t>Divergence/Diversity of technology</a:t>
            </a:r>
          </a:p>
          <a:p>
            <a:pPr lvl="1"/>
            <a:r>
              <a:rPr lang="en-US" dirty="0" smtClean="0"/>
              <a:t>10s of “complete” solutions</a:t>
            </a:r>
          </a:p>
          <a:p>
            <a:pPr lvl="1"/>
            <a:r>
              <a:rPr lang="en-US" dirty="0" smtClean="0"/>
              <a:t>Some </a:t>
            </a:r>
            <a:r>
              <a:rPr lang="en-US" dirty="0" err="1" smtClean="0"/>
              <a:t>lockin</a:t>
            </a:r>
            <a:r>
              <a:rPr lang="en-US" dirty="0" smtClean="0"/>
              <a:t> (Google/Apple/MS would love to)</a:t>
            </a:r>
          </a:p>
          <a:p>
            <a:pPr lvl="1"/>
            <a:r>
              <a:rPr lang="en-US" dirty="0" smtClean="0"/>
              <a:t>Some open (even the above</a:t>
            </a:r>
            <a:r>
              <a:rPr lang="en-US" dirty="0" smtClean="0">
                <a:sym typeface="Wingdings"/>
              </a:rPr>
              <a:t>)</a:t>
            </a:r>
          </a:p>
          <a:p>
            <a:pPr lvl="1"/>
            <a:r>
              <a:rPr lang="en-US" dirty="0" smtClean="0">
                <a:sym typeface="Wingdings"/>
              </a:rPr>
              <a:t>But no </a:t>
            </a:r>
            <a:r>
              <a:rPr lang="en-US" dirty="0" err="1" smtClean="0">
                <a:sym typeface="Wingdings"/>
              </a:rPr>
              <a:t>interop</a:t>
            </a:r>
            <a:r>
              <a:rPr lang="en-US" dirty="0" smtClean="0">
                <a:sym typeface="Wingdings"/>
              </a:rPr>
              <a:t> at any level </a:t>
            </a:r>
          </a:p>
          <a:p>
            <a:pPr lvl="2"/>
            <a:r>
              <a:rPr lang="en-US" dirty="0" smtClean="0">
                <a:sym typeface="Wingdings"/>
              </a:rPr>
              <a:t>Device id, discovery, ontology, I could go on…. … .. </a:t>
            </a:r>
            <a:r>
              <a:rPr lang="en-US" dirty="0" smtClean="0">
                <a:sym typeface="Wingdings"/>
              </a:rPr>
              <a:t>.</a:t>
            </a:r>
          </a:p>
          <a:p>
            <a:pPr lvl="1"/>
            <a:r>
              <a:rPr lang="en-US" dirty="0" smtClean="0">
                <a:sym typeface="Wingdings"/>
              </a:rPr>
              <a:t>Very poor safety and security models </a:t>
            </a:r>
            <a:r>
              <a:rPr lang="en-US" smtClean="0">
                <a:sym typeface="Wingdings"/>
              </a:rPr>
              <a:t>all over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890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519</Words>
  <Application>Microsoft Macintosh PowerPoint</Application>
  <PresentationFormat>On-screen Show (4:3)</PresentationFormat>
  <Paragraphs>80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Internet of Things</vt:lpstr>
      <vt:lpstr>Challenges #1</vt:lpstr>
      <vt:lpstr>Challenges #2 </vt:lpstr>
      <vt:lpstr>Challenges #3 </vt:lpstr>
      <vt:lpstr>Legacy means…</vt:lpstr>
      <vt:lpstr>Culture Clash</vt:lpstr>
      <vt:lpstr>Conclusions</vt:lpstr>
    </vt:vector>
  </TitlesOfParts>
  <Manager/>
  <Company>Queen Mary, University of London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of Things overview for 3 Feb 15 joint team mtg</dc:title>
  <dc:subject/>
  <dc:creator>Guido + Christopher</dc:creator>
  <cp:keywords/>
  <dc:description/>
  <cp:lastModifiedBy>Jon Crowcroft</cp:lastModifiedBy>
  <cp:revision>73</cp:revision>
  <dcterms:created xsi:type="dcterms:W3CDTF">2014-12-10T07:34:05Z</dcterms:created>
  <dcterms:modified xsi:type="dcterms:W3CDTF">2015-02-03T08:03:09Z</dcterms:modified>
  <cp:category/>
</cp:coreProperties>
</file>