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</p:sldMasterIdLst>
  <p:notesMasterIdLst>
    <p:notesMasterId r:id="rId20"/>
  </p:notesMasterIdLst>
  <p:handoutMasterIdLst>
    <p:handoutMasterId r:id="rId21"/>
  </p:handoutMasterIdLst>
  <p:sldIdLst>
    <p:sldId id="258" r:id="rId5"/>
    <p:sldId id="274" r:id="rId6"/>
    <p:sldId id="275" r:id="rId7"/>
    <p:sldId id="276" r:id="rId8"/>
    <p:sldId id="277" r:id="rId9"/>
    <p:sldId id="278" r:id="rId10"/>
    <p:sldId id="273" r:id="rId11"/>
    <p:sldId id="261" r:id="rId12"/>
    <p:sldId id="262" r:id="rId13"/>
    <p:sldId id="264" r:id="rId14"/>
    <p:sldId id="269" r:id="rId15"/>
    <p:sldId id="268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-424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D2C511-963D-1E4B-BD1F-907EA01A1FDE}" type="datetimeFigureOut">
              <a:rPr lang="en-US" smtClean="0"/>
              <a:t>04/12/16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2C0C2C-898B-2C47-BB51-6A44478FC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200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A50C73-480D-5944-96E9-412D59E66A09}" type="datetimeFigureOut">
              <a:rPr lang="en-US" smtClean="0"/>
              <a:t>04/12/16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A9FF7-A30C-C146-BC4F-8E848FDFE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962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 smtClean="0"/>
              <a:t>Empirical survey on contracts (how far in the chain?)</a:t>
            </a:r>
          </a:p>
          <a:p>
            <a:r>
              <a:rPr lang="en-GB" sz="1200" dirty="0" err="1" smtClean="0"/>
              <a:t>Intoino</a:t>
            </a:r>
            <a:r>
              <a:rPr lang="en-GB" sz="1200" dirty="0" smtClean="0"/>
              <a:t> or alternative?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DA0E2-709A-4BCF-88F1-3935B480938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775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 smtClean="0"/>
              <a:t>Empirical survey on contracts (how far in the chain?)</a:t>
            </a:r>
          </a:p>
          <a:p>
            <a:r>
              <a:rPr lang="en-GB" sz="1200" dirty="0" err="1" smtClean="0"/>
              <a:t>Intoino</a:t>
            </a:r>
            <a:r>
              <a:rPr lang="en-GB" sz="1200" dirty="0" smtClean="0"/>
              <a:t> or alternative?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DA0E2-709A-4BCF-88F1-3935B480938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7752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 smtClean="0"/>
              <a:t>Empirical survey on contracts (how far in the chain?)</a:t>
            </a:r>
          </a:p>
          <a:p>
            <a:r>
              <a:rPr lang="en-GB" sz="1200" dirty="0" err="1" smtClean="0"/>
              <a:t>Intoino</a:t>
            </a:r>
            <a:r>
              <a:rPr lang="en-GB" sz="1200" dirty="0" smtClean="0"/>
              <a:t> or alternative?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DA0E2-709A-4BCF-88F1-3935B480938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775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04/12/16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364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04/12/16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136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04/12/16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919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 with Image Polygon (light bg)"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5050368" y="0"/>
            <a:ext cx="7141633" cy="6096000"/>
          </a:xfrm>
          <a:custGeom>
            <a:avLst/>
            <a:gdLst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0 w 5356225"/>
              <a:gd name="connsiteY6" fmla="*/ 4572000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2925147 w 5356225"/>
              <a:gd name="connsiteY6" fmla="*/ 2430624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3289041 w 5356225"/>
              <a:gd name="connsiteY6" fmla="*/ 2206689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3820886 w 5356225"/>
              <a:gd name="connsiteY6" fmla="*/ 1870787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3359021 w 5356225"/>
              <a:gd name="connsiteY6" fmla="*/ 2006081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3359021 w 5356225"/>
              <a:gd name="connsiteY5" fmla="*/ 2006081 h 4572000"/>
              <a:gd name="connsiteX6" fmla="*/ 0 w 5356225"/>
              <a:gd name="connsiteY6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3399502 w 5356225"/>
              <a:gd name="connsiteY5" fmla="*/ 1975124 h 4572000"/>
              <a:gd name="connsiteX6" fmla="*/ 0 w 5356225"/>
              <a:gd name="connsiteY6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3359020 w 5356225"/>
              <a:gd name="connsiteY5" fmla="*/ 2013224 h 4572000"/>
              <a:gd name="connsiteX6" fmla="*/ 0 w 5356225"/>
              <a:gd name="connsiteY6" fmla="*/ 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56225" h="4572000">
                <a:moveTo>
                  <a:pt x="0" y="0"/>
                </a:moveTo>
                <a:lnTo>
                  <a:pt x="5356225" y="0"/>
                </a:lnTo>
                <a:lnTo>
                  <a:pt x="5356225" y="0"/>
                </a:lnTo>
                <a:lnTo>
                  <a:pt x="5356225" y="4572000"/>
                </a:lnTo>
                <a:lnTo>
                  <a:pt x="5356225" y="4572000"/>
                </a:lnTo>
                <a:lnTo>
                  <a:pt x="3359020" y="2013224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/>
          <a:lstStyle>
            <a:lvl1pPr algn="ctr">
              <a:defRPr b="0"/>
            </a:lvl1pPr>
          </a:lstStyle>
          <a:p>
            <a:r>
              <a:rPr lang="en-GB" smtClean="0"/>
              <a:t>Drag picture to placeholder or click icon to add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17D43A1-07EE-4CBD-A762-FBC234F6E0F8}" type="datetimeFigureOut">
              <a:rPr lang="en-GB" smtClean="0"/>
              <a:t>04/12/16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728000" y="6297600"/>
            <a:ext cx="4800000" cy="1920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Alan Turing Institute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76000" y="6288000"/>
            <a:ext cx="1104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76000" y="2640000"/>
            <a:ext cx="7728000" cy="816000"/>
          </a:xfrm>
        </p:spPr>
        <p:txBody>
          <a:bodyPr/>
          <a:lstStyle>
            <a:lvl1pPr>
              <a:defRPr sz="7333" b="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73616" y="3552000"/>
            <a:ext cx="7728000" cy="720000"/>
          </a:xfrm>
        </p:spPr>
        <p:txBody>
          <a:bodyPr/>
          <a:lstStyle>
            <a:lvl1pPr marL="0" indent="0" algn="l">
              <a:lnSpc>
                <a:spcPct val="85000"/>
              </a:lnSpc>
              <a:buNone/>
              <a:defRPr sz="4533" b="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18" y="579967"/>
            <a:ext cx="1841733" cy="768000"/>
          </a:xfrm>
          <a:prstGeom prst="rect">
            <a:avLst/>
          </a:prstGeom>
        </p:spPr>
      </p:pic>
      <p:sp>
        <p:nvSpPr>
          <p:cNvPr id="18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576000" y="2472000"/>
            <a:ext cx="11040000" cy="38400"/>
          </a:xfrm>
          <a:solidFill>
            <a:schemeClr val="tx1"/>
          </a:solidFill>
        </p:spPr>
        <p:txBody>
          <a:bodyPr/>
          <a:lstStyle>
            <a:lvl1pPr>
              <a:defRPr sz="133" b="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097501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 with Polygon (light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 hasCustomPrompt="1"/>
          </p:nvPr>
        </p:nvSpPr>
        <p:spPr>
          <a:xfrm>
            <a:off x="5050368" y="0"/>
            <a:ext cx="7141633" cy="6096000"/>
          </a:xfrm>
          <a:custGeom>
            <a:avLst/>
            <a:gdLst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0 w 5356225"/>
              <a:gd name="connsiteY6" fmla="*/ 4572000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2925147 w 5356225"/>
              <a:gd name="connsiteY6" fmla="*/ 2430624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3289041 w 5356225"/>
              <a:gd name="connsiteY6" fmla="*/ 2206689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3820886 w 5356225"/>
              <a:gd name="connsiteY6" fmla="*/ 1870787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3359021 w 5356225"/>
              <a:gd name="connsiteY6" fmla="*/ 2006081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3359021 w 5356225"/>
              <a:gd name="connsiteY5" fmla="*/ 2006081 h 4572000"/>
              <a:gd name="connsiteX6" fmla="*/ 0 w 5356225"/>
              <a:gd name="connsiteY6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3399502 w 5356225"/>
              <a:gd name="connsiteY5" fmla="*/ 1975124 h 4572000"/>
              <a:gd name="connsiteX6" fmla="*/ 0 w 5356225"/>
              <a:gd name="connsiteY6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3359020 w 5356225"/>
              <a:gd name="connsiteY5" fmla="*/ 2013224 h 4572000"/>
              <a:gd name="connsiteX6" fmla="*/ 0 w 5356225"/>
              <a:gd name="connsiteY6" fmla="*/ 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56225" h="4572000">
                <a:moveTo>
                  <a:pt x="0" y="0"/>
                </a:moveTo>
                <a:lnTo>
                  <a:pt x="5356225" y="0"/>
                </a:lnTo>
                <a:lnTo>
                  <a:pt x="5356225" y="0"/>
                </a:lnTo>
                <a:lnTo>
                  <a:pt x="5356225" y="4572000"/>
                </a:lnTo>
                <a:lnTo>
                  <a:pt x="5356225" y="4572000"/>
                </a:lnTo>
                <a:lnTo>
                  <a:pt x="3359020" y="20132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</p:spPr>
        <p:txBody>
          <a:bodyPr/>
          <a:lstStyle>
            <a:lvl1pPr algn="r">
              <a:defRPr/>
            </a:lvl1pPr>
          </a:lstStyle>
          <a:p>
            <a:r>
              <a:rPr lang="en-GB" dirty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23/09/2016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Presentation Title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B868178-02AE-42FC-958D-6B8F13B601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728000" y="6297600"/>
            <a:ext cx="4800000" cy="1920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Alan Turing Institute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76000" y="6288000"/>
            <a:ext cx="1104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76000" y="2640000"/>
            <a:ext cx="11040000" cy="816000"/>
          </a:xfrm>
        </p:spPr>
        <p:txBody>
          <a:bodyPr/>
          <a:lstStyle>
            <a:lvl1pPr>
              <a:defRPr sz="7333" b="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76000" y="3552000"/>
            <a:ext cx="11040000" cy="720000"/>
          </a:xfrm>
        </p:spPr>
        <p:txBody>
          <a:bodyPr/>
          <a:lstStyle>
            <a:lvl1pPr marL="0" indent="0" algn="l">
              <a:lnSpc>
                <a:spcPct val="85000"/>
              </a:lnSpc>
              <a:buNone/>
              <a:defRPr sz="4533" b="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18" y="579967"/>
            <a:ext cx="1841733" cy="768000"/>
          </a:xfrm>
          <a:prstGeom prst="rect">
            <a:avLst/>
          </a:prstGeom>
        </p:spPr>
      </p:pic>
      <p:sp>
        <p:nvSpPr>
          <p:cNvPr id="16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576000" y="2472000"/>
            <a:ext cx="11040000" cy="38400"/>
          </a:xfrm>
          <a:solidFill>
            <a:schemeClr val="tx1"/>
          </a:solidFill>
        </p:spPr>
        <p:txBody>
          <a:bodyPr/>
          <a:lstStyle>
            <a:lvl1pPr>
              <a:defRPr sz="133" b="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 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728000" y="6297600"/>
            <a:ext cx="4800000" cy="1920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Alan Turing Institute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576000" y="6288000"/>
            <a:ext cx="1104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18" y="579967"/>
            <a:ext cx="1841733" cy="7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988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 with Polygon (dark bg)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4"/>
          <p:cNvSpPr>
            <a:spLocks noGrp="1"/>
          </p:cNvSpPr>
          <p:nvPr>
            <p:ph type="pic" sz="quarter" idx="13" hasCustomPrompt="1"/>
          </p:nvPr>
        </p:nvSpPr>
        <p:spPr>
          <a:xfrm>
            <a:off x="5050368" y="0"/>
            <a:ext cx="7141633" cy="6096000"/>
          </a:xfrm>
          <a:custGeom>
            <a:avLst/>
            <a:gdLst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0 w 5356225"/>
              <a:gd name="connsiteY6" fmla="*/ 4572000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2925147 w 5356225"/>
              <a:gd name="connsiteY6" fmla="*/ 2430624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3289041 w 5356225"/>
              <a:gd name="connsiteY6" fmla="*/ 2206689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3820886 w 5356225"/>
              <a:gd name="connsiteY6" fmla="*/ 1870787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3359021 w 5356225"/>
              <a:gd name="connsiteY6" fmla="*/ 2006081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3359021 w 5356225"/>
              <a:gd name="connsiteY5" fmla="*/ 2006081 h 4572000"/>
              <a:gd name="connsiteX6" fmla="*/ 0 w 5356225"/>
              <a:gd name="connsiteY6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3399502 w 5356225"/>
              <a:gd name="connsiteY5" fmla="*/ 1975124 h 4572000"/>
              <a:gd name="connsiteX6" fmla="*/ 0 w 5356225"/>
              <a:gd name="connsiteY6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3359020 w 5356225"/>
              <a:gd name="connsiteY5" fmla="*/ 2013224 h 4572000"/>
              <a:gd name="connsiteX6" fmla="*/ 0 w 5356225"/>
              <a:gd name="connsiteY6" fmla="*/ 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56225" h="4572000">
                <a:moveTo>
                  <a:pt x="0" y="0"/>
                </a:moveTo>
                <a:lnTo>
                  <a:pt x="5356225" y="0"/>
                </a:lnTo>
                <a:lnTo>
                  <a:pt x="5356225" y="0"/>
                </a:lnTo>
                <a:lnTo>
                  <a:pt x="5356225" y="4572000"/>
                </a:lnTo>
                <a:lnTo>
                  <a:pt x="5356225" y="4572000"/>
                </a:lnTo>
                <a:lnTo>
                  <a:pt x="3359020" y="20132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</p:spPr>
        <p:txBody>
          <a:bodyPr/>
          <a:lstStyle>
            <a:lvl1pPr algn="r">
              <a:defRPr/>
            </a:lvl1pPr>
          </a:lstStyle>
          <a:p>
            <a:r>
              <a:rPr lang="en-GB" dirty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17D43A1-07EE-4CBD-A762-FBC234F6E0F8}" type="datetimeFigureOut">
              <a:rPr lang="en-GB" smtClean="0"/>
              <a:t>04/12/16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728000" y="6297600"/>
            <a:ext cx="4800000" cy="1920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Alan Turing Institute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76000" y="6288000"/>
            <a:ext cx="11040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76000" y="2640000"/>
            <a:ext cx="11040000" cy="816000"/>
          </a:xfrm>
        </p:spPr>
        <p:txBody>
          <a:bodyPr/>
          <a:lstStyle>
            <a:lvl1pPr>
              <a:defRPr sz="7333" b="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76000" y="3552000"/>
            <a:ext cx="11040000" cy="720000"/>
          </a:xfrm>
        </p:spPr>
        <p:txBody>
          <a:bodyPr/>
          <a:lstStyle>
            <a:lvl1pPr marL="0" indent="0" algn="l">
              <a:lnSpc>
                <a:spcPct val="85000"/>
              </a:lnSpc>
              <a:buNone/>
              <a:defRPr sz="4533" b="0">
                <a:solidFill>
                  <a:schemeClr val="bg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14" name="Picture 13" descr="ATI_logo_white.ai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6001" y="576000"/>
            <a:ext cx="1841732" cy="768000"/>
          </a:xfrm>
          <a:prstGeom prst="rect">
            <a:avLst/>
          </a:prstGeom>
        </p:spPr>
      </p:pic>
      <p:sp>
        <p:nvSpPr>
          <p:cNvPr id="15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576000" y="2472000"/>
            <a:ext cx="11040000" cy="38400"/>
          </a:xfrm>
          <a:solidFill>
            <a:schemeClr val="bg1"/>
          </a:solidFill>
        </p:spPr>
        <p:txBody>
          <a:bodyPr/>
          <a:lstStyle>
            <a:lvl1pPr>
              <a:defRPr sz="133" b="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55340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17D43A1-07EE-4CBD-A762-FBC234F6E0F8}" type="datetimeFigureOut">
              <a:rPr lang="en-GB" smtClean="0"/>
              <a:t>04/12/16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728000" y="6297600"/>
            <a:ext cx="4800000" cy="1920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Alan Turing Institute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76000" y="6288000"/>
            <a:ext cx="11040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76000" y="2640000"/>
            <a:ext cx="11040000" cy="816000"/>
          </a:xfrm>
        </p:spPr>
        <p:txBody>
          <a:bodyPr/>
          <a:lstStyle>
            <a:lvl1pPr>
              <a:defRPr sz="7333" b="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76000" y="3552000"/>
            <a:ext cx="11040000" cy="720000"/>
          </a:xfrm>
        </p:spPr>
        <p:txBody>
          <a:bodyPr/>
          <a:lstStyle>
            <a:lvl1pPr marL="0" indent="0" algn="l">
              <a:lnSpc>
                <a:spcPct val="85000"/>
              </a:lnSpc>
              <a:buNone/>
              <a:defRPr sz="4533" b="0">
                <a:solidFill>
                  <a:schemeClr val="bg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11" name="Picture 10" descr="ATI_logo_white.ai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6001" y="576000"/>
            <a:ext cx="1841732" cy="768000"/>
          </a:xfrm>
          <a:prstGeom prst="rect">
            <a:avLst/>
          </a:prstGeom>
        </p:spPr>
      </p:pic>
      <p:sp>
        <p:nvSpPr>
          <p:cNvPr id="14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576000" y="2472000"/>
            <a:ext cx="11040000" cy="38400"/>
          </a:xfrm>
          <a:solidFill>
            <a:schemeClr val="bg1"/>
          </a:solidFill>
        </p:spPr>
        <p:txBody>
          <a:bodyPr/>
          <a:lstStyle>
            <a:lvl1pPr>
              <a:defRPr sz="133" b="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545559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 with Image (white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17D43A1-07EE-4CBD-A762-FBC234F6E0F8}" type="datetimeFigureOut">
              <a:rPr lang="en-GB" smtClean="0"/>
              <a:t>04/12/16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728000" y="6297600"/>
            <a:ext cx="4800000" cy="1920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Alan Turing Institute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76000" y="6288000"/>
            <a:ext cx="11040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76000" y="2640000"/>
            <a:ext cx="11040000" cy="816000"/>
          </a:xfrm>
        </p:spPr>
        <p:txBody>
          <a:bodyPr/>
          <a:lstStyle>
            <a:lvl1pPr>
              <a:defRPr sz="7333" b="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76000" y="3552000"/>
            <a:ext cx="11040000" cy="720000"/>
          </a:xfrm>
        </p:spPr>
        <p:txBody>
          <a:bodyPr/>
          <a:lstStyle>
            <a:lvl1pPr marL="0" indent="0" algn="l">
              <a:lnSpc>
                <a:spcPct val="85000"/>
              </a:lnSpc>
              <a:buNone/>
              <a:defRPr sz="4533" b="0">
                <a:solidFill>
                  <a:schemeClr val="bg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12" name="Picture 11" descr="ATI_logo_white.ai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6001" y="576000"/>
            <a:ext cx="1841732" cy="768000"/>
          </a:xfrm>
          <a:prstGeom prst="rect">
            <a:avLst/>
          </a:prstGeom>
        </p:spPr>
      </p:pic>
      <p:sp>
        <p:nvSpPr>
          <p:cNvPr id="14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576000" y="2472000"/>
            <a:ext cx="11040000" cy="38400"/>
          </a:xfrm>
          <a:solidFill>
            <a:schemeClr val="bg1"/>
          </a:solidFill>
        </p:spPr>
        <p:txBody>
          <a:bodyPr/>
          <a:lstStyle>
            <a:lvl1pPr>
              <a:defRPr sz="133" b="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468108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Intro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76000" y="576000"/>
            <a:ext cx="7728000" cy="5376000"/>
          </a:xfrm>
        </p:spPr>
        <p:txBody>
          <a:bodyPr/>
          <a:lstStyle>
            <a:lvl1pPr>
              <a:lnSpc>
                <a:spcPct val="85000"/>
              </a:lnSpc>
              <a:defRPr sz="2800" b="0">
                <a:solidFill>
                  <a:schemeClr val="bg1"/>
                </a:solidFill>
              </a:defRPr>
            </a:lvl1pPr>
            <a:lvl3pPr marL="311992" indent="-311992">
              <a:defRPr/>
            </a:lvl3pPr>
            <a:lvl4pPr marL="623984" indent="-311992">
              <a:defRPr/>
            </a:lvl4pPr>
            <a:lvl5pPr marL="935977" indent="-311992">
              <a:defRPr/>
            </a:lvl5pPr>
            <a:lvl6pPr>
              <a:defRPr/>
            </a:lvl6pPr>
          </a:lstStyle>
          <a:p>
            <a:pPr lvl="0"/>
            <a:r>
              <a:rPr lang="en-GB" dirty="0"/>
              <a:t>Click to add Master Intro text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17D43A1-07EE-4CBD-A762-FBC234F6E0F8}" type="datetimeFigureOut">
              <a:rPr lang="en-GB" smtClean="0"/>
              <a:t>04/12/16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576000" y="480000"/>
            <a:ext cx="110400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28000" y="6297600"/>
            <a:ext cx="4800000" cy="1920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Alan Turing Institute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76000" y="6288000"/>
            <a:ext cx="11040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78178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ntr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75999" y="576000"/>
            <a:ext cx="7728000" cy="5376000"/>
          </a:xfrm>
        </p:spPr>
        <p:txBody>
          <a:bodyPr/>
          <a:lstStyle>
            <a:lvl1pPr>
              <a:lnSpc>
                <a:spcPct val="85000"/>
              </a:lnSpc>
              <a:defRPr sz="2800" b="0"/>
            </a:lvl1pPr>
            <a:lvl3pPr marL="311992" indent="-311992">
              <a:defRPr/>
            </a:lvl3pPr>
            <a:lvl4pPr marL="623984" indent="-311992">
              <a:defRPr/>
            </a:lvl4pPr>
            <a:lvl5pPr marL="935977" indent="-311992">
              <a:defRPr/>
            </a:lvl5pPr>
            <a:lvl6pPr>
              <a:defRPr/>
            </a:lvl6pPr>
          </a:lstStyle>
          <a:p>
            <a:pPr lvl="0"/>
            <a:r>
              <a:rPr lang="en-GB" dirty="0"/>
              <a:t>Click to add Master Intro text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04/12/16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20" hasCustomPrompt="1"/>
          </p:nvPr>
        </p:nvSpPr>
        <p:spPr>
          <a:xfrm>
            <a:off x="576000" y="456000"/>
            <a:ext cx="11040000" cy="38400"/>
          </a:xfrm>
          <a:solidFill>
            <a:schemeClr val="tx1"/>
          </a:solidFill>
        </p:spPr>
        <p:txBody>
          <a:bodyPr/>
          <a:lstStyle>
            <a:lvl1pPr>
              <a:defRPr sz="133" b="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967764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Divider Slide Dark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17D43A1-07EE-4CBD-A762-FBC234F6E0F8}" type="datetimeFigureOut">
              <a:rPr lang="en-GB" smtClean="0"/>
              <a:t>04/12/16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728000" y="6297600"/>
            <a:ext cx="4800000" cy="1920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Alan Turing Institute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76000" y="6288000"/>
            <a:ext cx="11040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76000" y="2280000"/>
            <a:ext cx="11040000" cy="816000"/>
          </a:xfrm>
        </p:spPr>
        <p:txBody>
          <a:bodyPr/>
          <a:lstStyle>
            <a:lvl1pPr>
              <a:defRPr sz="4533" b="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576000" y="2136000"/>
            <a:ext cx="11040000" cy="38400"/>
          </a:xfrm>
          <a:solidFill>
            <a:schemeClr val="bg1"/>
          </a:solidFill>
        </p:spPr>
        <p:txBody>
          <a:bodyPr/>
          <a:lstStyle>
            <a:lvl1pPr>
              <a:defRPr sz="133" b="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073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04/12/16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2532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vider Slide Light"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17D43A1-07EE-4CBD-A762-FBC234F6E0F8}" type="datetimeFigureOut">
              <a:rPr lang="en-GB" smtClean="0"/>
              <a:t>04/12/16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76000" y="2280000"/>
            <a:ext cx="11040000" cy="816000"/>
          </a:xfrm>
        </p:spPr>
        <p:txBody>
          <a:bodyPr/>
          <a:lstStyle>
            <a:lvl1pPr>
              <a:defRPr sz="4533" b="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576000" y="2136000"/>
            <a:ext cx="11040000" cy="38400"/>
          </a:xfrm>
          <a:solidFill>
            <a:schemeClr val="tx1"/>
          </a:solidFill>
        </p:spPr>
        <p:txBody>
          <a:bodyPr/>
          <a:lstStyle>
            <a:lvl1pPr>
              <a:defRPr sz="133" b="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80605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00" y="576000"/>
            <a:ext cx="5232000" cy="624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000" y="1632000"/>
            <a:ext cx="5232000" cy="4320000"/>
          </a:xfrm>
        </p:spPr>
        <p:txBody>
          <a:bodyPr/>
          <a:lstStyle>
            <a:lvl1pPr>
              <a:defRPr sz="1733"/>
            </a:lvl1pPr>
            <a:lvl2pPr>
              <a:defRPr sz="1733"/>
            </a:lvl2pPr>
            <a:lvl3pPr indent="-239994">
              <a:defRPr sz="1733"/>
            </a:lvl3pPr>
            <a:lvl4pPr indent="-239994">
              <a:defRPr sz="1733"/>
            </a:lvl4pPr>
            <a:lvl5pPr indent="-239994">
              <a:defRPr sz="1733"/>
            </a:lvl5pPr>
            <a:lvl6pPr indent="-239994">
              <a:defRPr sz="1733" baseline="0"/>
            </a:lvl6pPr>
            <a:lvl7pPr indent="-239994">
              <a:defRPr sz="1733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04/12/16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6384000" y="576000"/>
            <a:ext cx="5232000" cy="5232000"/>
          </a:xfrm>
        </p:spPr>
        <p:txBody>
          <a:bodyPr/>
          <a:lstStyle>
            <a:lvl1pPr>
              <a:defRPr sz="1600" b="0"/>
            </a:lvl1pPr>
          </a:lstStyle>
          <a:p>
            <a:r>
              <a:rPr lang="en-GB" smtClean="0"/>
              <a:t>Drag picture to placeholder or click icon to add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06059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 with Polygon (light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 hasCustomPrompt="1"/>
          </p:nvPr>
        </p:nvSpPr>
        <p:spPr>
          <a:xfrm>
            <a:off x="5050368" y="0"/>
            <a:ext cx="7141633" cy="6096000"/>
          </a:xfrm>
          <a:custGeom>
            <a:avLst/>
            <a:gdLst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0 w 5356225"/>
              <a:gd name="connsiteY6" fmla="*/ 4572000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2925147 w 5356225"/>
              <a:gd name="connsiteY6" fmla="*/ 2430624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3289041 w 5356225"/>
              <a:gd name="connsiteY6" fmla="*/ 2206689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3820886 w 5356225"/>
              <a:gd name="connsiteY6" fmla="*/ 1870787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3359021 w 5356225"/>
              <a:gd name="connsiteY6" fmla="*/ 2006081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3359021 w 5356225"/>
              <a:gd name="connsiteY5" fmla="*/ 2006081 h 4572000"/>
              <a:gd name="connsiteX6" fmla="*/ 0 w 5356225"/>
              <a:gd name="connsiteY6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3399502 w 5356225"/>
              <a:gd name="connsiteY5" fmla="*/ 1975124 h 4572000"/>
              <a:gd name="connsiteX6" fmla="*/ 0 w 5356225"/>
              <a:gd name="connsiteY6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3359020 w 5356225"/>
              <a:gd name="connsiteY5" fmla="*/ 2013224 h 4572000"/>
              <a:gd name="connsiteX6" fmla="*/ 0 w 5356225"/>
              <a:gd name="connsiteY6" fmla="*/ 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56225" h="4572000">
                <a:moveTo>
                  <a:pt x="0" y="0"/>
                </a:moveTo>
                <a:lnTo>
                  <a:pt x="5356225" y="0"/>
                </a:lnTo>
                <a:lnTo>
                  <a:pt x="5356225" y="0"/>
                </a:lnTo>
                <a:lnTo>
                  <a:pt x="5356225" y="4572000"/>
                </a:lnTo>
                <a:lnTo>
                  <a:pt x="5356225" y="4572000"/>
                </a:lnTo>
                <a:lnTo>
                  <a:pt x="3359020" y="20132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</p:spPr>
        <p:txBody>
          <a:bodyPr/>
          <a:lstStyle>
            <a:lvl1pPr algn="r">
              <a:defRPr/>
            </a:lvl1pPr>
          </a:lstStyle>
          <a:p>
            <a:r>
              <a:rPr lang="en-GB" dirty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23/09/2016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B868178-02AE-42FC-958D-6B8F13B601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extBox 4"/>
          <p:cNvSpPr txBox="1"/>
          <p:nvPr userDrawn="1"/>
        </p:nvSpPr>
        <p:spPr>
          <a:xfrm>
            <a:off x="1728000" y="6297600"/>
            <a:ext cx="4800000" cy="1920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Alan Turing Institute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576000" y="6288000"/>
            <a:ext cx="1104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76000" y="2640000"/>
            <a:ext cx="11040000" cy="816000"/>
          </a:xfrm>
        </p:spPr>
        <p:txBody>
          <a:bodyPr/>
          <a:lstStyle>
            <a:lvl1pPr>
              <a:defRPr sz="7333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76000" y="3552000"/>
            <a:ext cx="11040000" cy="720000"/>
          </a:xfrm>
        </p:spPr>
        <p:txBody>
          <a:bodyPr/>
          <a:lstStyle>
            <a:lvl1pPr marL="0" indent="0" algn="l">
              <a:lnSpc>
                <a:spcPct val="85000"/>
              </a:lnSpc>
              <a:buNone/>
              <a:defRPr sz="4533" b="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18" y="579967"/>
            <a:ext cx="1841733" cy="768000"/>
          </a:xfrm>
          <a:prstGeom prst="rect">
            <a:avLst/>
          </a:prstGeom>
        </p:spPr>
      </p:pic>
      <p:sp>
        <p:nvSpPr>
          <p:cNvPr id="16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576000" y="2472000"/>
            <a:ext cx="11040000" cy="38400"/>
          </a:xfrm>
          <a:solidFill>
            <a:schemeClr val="tx1"/>
          </a:solidFill>
        </p:spPr>
        <p:txBody>
          <a:bodyPr/>
          <a:lstStyle>
            <a:lvl1pPr>
              <a:defRPr sz="133" b="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9988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04/12/16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910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04/12/16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546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04/12/16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428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04/12/16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169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04/12/16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405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04/12/16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689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04/12/16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436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D43A1-07EE-4CBD-A762-FBC234F6E0F8}" type="datetimeFigureOut">
              <a:rPr lang="en-GB" smtClean="0"/>
              <a:t>04/12/16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279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0" r:id="rId18"/>
    <p:sldLayoutId id="2147483681" r:id="rId19"/>
    <p:sldLayoutId id="2147483682" r:id="rId20"/>
    <p:sldLayoutId id="2147483683" r:id="rId21"/>
    <p:sldLayoutId id="2147483661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</a:t>
            </a:r>
            <a:r>
              <a:rPr lang="en-US" dirty="0" smtClean="0"/>
              <a:t>/</a:t>
            </a:r>
            <a:r>
              <a:rPr lang="en-US" dirty="0" smtClean="0"/>
              <a:t>12/</a:t>
            </a:r>
            <a:r>
              <a:rPr lang="en-US" dirty="0"/>
              <a:t>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 i="1" dirty="0" smtClean="0"/>
              <a:t>http://</a:t>
            </a:r>
            <a:r>
              <a:rPr lang="en-GB" b="1" i="1" dirty="0" err="1" smtClean="0"/>
              <a:t>www.cl.cam.ac.uk</a:t>
            </a:r>
            <a:r>
              <a:rPr lang="en-GB" b="1" i="1" dirty="0" smtClean="0"/>
              <a:t>/~jac22</a:t>
            </a:r>
            <a:endParaRPr lang="en-GB" b="1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8441" y="3601121"/>
            <a:ext cx="11040000" cy="816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Privacy&amp;Security</a:t>
            </a:r>
            <a:r>
              <a:rPr lang="en-US" dirty="0" smtClean="0"/>
              <a:t> in </a:t>
            </a:r>
            <a:br>
              <a:rPr lang="en-US" dirty="0" smtClean="0"/>
            </a:br>
            <a:r>
              <a:rPr lang="en-US" dirty="0" smtClean="0"/>
              <a:t>Data Science &amp; Cloud-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Jon Crowcroft - “short” talk</a:t>
            </a:r>
            <a:endParaRPr lang="en-GB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2005536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 &amp; Integrity – Use </a:t>
            </a:r>
            <a:r>
              <a:rPr lang="en-US" dirty="0" err="1" smtClean="0"/>
              <a:t>Cases&amp;Law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FCA &amp; Farr use</a:t>
            </a:r>
          </a:p>
          <a:p>
            <a:r>
              <a:rPr lang="en-US" dirty="0" smtClean="0"/>
              <a:t>Currently caught between two forces</a:t>
            </a:r>
          </a:p>
          <a:p>
            <a:pPr lvl="1"/>
            <a:r>
              <a:rPr lang="en-US" dirty="0" smtClean="0"/>
              <a:t>GDPR – General Data Protection Law</a:t>
            </a:r>
          </a:p>
          <a:p>
            <a:pPr lvl="1"/>
            <a:r>
              <a:rPr lang="en-US" dirty="0" smtClean="0"/>
              <a:t>IPB – Lawful intercept++</a:t>
            </a:r>
          </a:p>
          <a:p>
            <a:r>
              <a:rPr lang="en-US" dirty="0" smtClean="0"/>
              <a:t>Add two economies of scale</a:t>
            </a:r>
          </a:p>
          <a:p>
            <a:pPr lvl="1"/>
            <a:r>
              <a:rPr lang="en-US" dirty="0" smtClean="0"/>
              <a:t>Scale out data centers – sub-linear cost in number of </a:t>
            </a:r>
            <a:r>
              <a:rPr lang="en-US" dirty="0" err="1" smtClean="0"/>
              <a:t>cores&amp;memory</a:t>
            </a:r>
            <a:endParaRPr lang="en-US" dirty="0" smtClean="0"/>
          </a:p>
          <a:p>
            <a:pPr lvl="1"/>
            <a:r>
              <a:rPr lang="en-US" dirty="0" smtClean="0"/>
              <a:t>Storage prices falling (1 petabyte of flash for 1M USD)</a:t>
            </a:r>
          </a:p>
          <a:p>
            <a:r>
              <a:rPr lang="en-US" dirty="0" smtClean="0"/>
              <a:t>Currently, </a:t>
            </a:r>
            <a:r>
              <a:rPr lang="en-US" dirty="0" err="1" smtClean="0"/>
              <a:t>Farr&amp;FCA</a:t>
            </a:r>
            <a:r>
              <a:rPr lang="en-US" dirty="0" smtClean="0"/>
              <a:t> own own data centers</a:t>
            </a:r>
          </a:p>
          <a:p>
            <a:pPr lvl="1"/>
            <a:r>
              <a:rPr lang="en-US" dirty="0" smtClean="0"/>
              <a:t>As do commercial equivalents (</a:t>
            </a:r>
            <a:r>
              <a:rPr lang="en-US" dirty="0" err="1" smtClean="0"/>
              <a:t>pharmas</a:t>
            </a:r>
            <a:r>
              <a:rPr lang="en-US" dirty="0" smtClean="0"/>
              <a:t>, banks)</a:t>
            </a:r>
          </a:p>
          <a:p>
            <a:pPr lvl="1"/>
            <a:r>
              <a:rPr lang="en-US" dirty="0" smtClean="0"/>
              <a:t>Use strict (RBAC) access control &amp; audit trails</a:t>
            </a:r>
          </a:p>
          <a:p>
            <a:pPr lvl="1"/>
            <a:r>
              <a:rPr lang="en-US" dirty="0" smtClean="0"/>
              <a:t>Penalties for abuse (lose job, fine, go to prison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marL="0" indent="0" algn="ctr">
              <a:buNone/>
            </a:pPr>
            <a:r>
              <a:rPr lang="en-US" b="1" dirty="0" smtClean="0"/>
              <a:t>				“Privacy: It’s the law. Get Over It”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23002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 &amp; Integrity - Revelation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4414"/>
            <a:ext cx="10515600" cy="4351338"/>
          </a:xfrm>
        </p:spPr>
        <p:txBody>
          <a:bodyPr>
            <a:noAutofit/>
          </a:bodyPr>
          <a:lstStyle/>
          <a:p>
            <a:r>
              <a:rPr lang="en-US" sz="1800" dirty="0" smtClean="0"/>
              <a:t>Queries on federated data in Farr (and FCA) can reveal personal info</a:t>
            </a:r>
          </a:p>
          <a:p>
            <a:pPr lvl="1"/>
            <a:r>
              <a:rPr lang="en-US" sz="1800" dirty="0" smtClean="0"/>
              <a:t>NHS Scotland &amp; Wales linked up all the separate data bases (federated)</a:t>
            </a:r>
          </a:p>
          <a:p>
            <a:pPr lvl="1"/>
            <a:r>
              <a:rPr lang="en-US" sz="1800" dirty="0" smtClean="0"/>
              <a:t>At the Farr, you can run queries across them all</a:t>
            </a:r>
          </a:p>
          <a:p>
            <a:pPr lvl="2"/>
            <a:r>
              <a:rPr lang="en-US" sz="1400" dirty="0" smtClean="0"/>
              <a:t>Who’s in this city block who is over 2 meters tall and has an STD</a:t>
            </a:r>
          </a:p>
          <a:p>
            <a:r>
              <a:rPr lang="en-US" sz="1800" dirty="0" smtClean="0"/>
              <a:t>Lots of more complex examples with joins </a:t>
            </a:r>
          </a:p>
          <a:p>
            <a:pPr lvl="1"/>
            <a:r>
              <a:rPr lang="en-US" sz="1800" dirty="0" smtClean="0"/>
              <a:t>tuple generating queries reveal sensitive stuff not clear from simple analysis </a:t>
            </a:r>
          </a:p>
          <a:p>
            <a:r>
              <a:rPr lang="en-US" sz="1800" dirty="0" smtClean="0"/>
              <a:t>Require analysis of schemas &amp; queries to prevent former</a:t>
            </a:r>
          </a:p>
          <a:p>
            <a:r>
              <a:rPr lang="en-US" sz="1800" dirty="0" smtClean="0"/>
              <a:t>May need Differential privacy to prevent latter</a:t>
            </a:r>
          </a:p>
          <a:p>
            <a:pPr lvl="1"/>
            <a:r>
              <a:rPr lang="en-US" sz="1800" dirty="0" smtClean="0"/>
              <a:t>Differential Privacy comes out of Microsoft Silicon Valley and</a:t>
            </a:r>
          </a:p>
          <a:p>
            <a:pPr lvl="1"/>
            <a:r>
              <a:rPr lang="en-US" sz="1800" dirty="0" smtClean="0"/>
              <a:t>Does clever stats to limit what level of detail is revealed by queries</a:t>
            </a:r>
          </a:p>
          <a:p>
            <a:pPr lvl="1"/>
            <a:r>
              <a:rPr lang="en-US" sz="1800" dirty="0" smtClean="0"/>
              <a:t>Three approaches (all involve knowing database stats – range/max/min)</a:t>
            </a:r>
          </a:p>
          <a:p>
            <a:pPr lvl="2"/>
            <a:r>
              <a:rPr lang="en-US" sz="1800" dirty="0" smtClean="0"/>
              <a:t>Don</a:t>
            </a:r>
            <a:r>
              <a:rPr lang="uk-UA" sz="1800" dirty="0" smtClean="0"/>
              <a:t>’</a:t>
            </a:r>
            <a:r>
              <a:rPr lang="en-US" sz="1800" dirty="0" smtClean="0"/>
              <a:t>t answer if query response too specific</a:t>
            </a:r>
          </a:p>
          <a:p>
            <a:pPr lvl="2"/>
            <a:r>
              <a:rPr lang="en-US" sz="1800" dirty="0" smtClean="0"/>
              <a:t>Add chaff to raw data</a:t>
            </a:r>
          </a:p>
          <a:p>
            <a:pPr lvl="2"/>
            <a:r>
              <a:rPr lang="en-US" sz="1800" dirty="0" smtClean="0"/>
              <a:t>Fuzz responses.</a:t>
            </a:r>
          </a:p>
          <a:p>
            <a:r>
              <a:rPr lang="en-US" sz="1800" dirty="0" smtClean="0"/>
              <a:t>What about known unknowns and unknown unknown 3</a:t>
            </a:r>
            <a:r>
              <a:rPr lang="en-US" sz="1800" baseline="30000" dirty="0" smtClean="0"/>
              <a:t>rd</a:t>
            </a:r>
            <a:r>
              <a:rPr lang="en-US" sz="1800" dirty="0" smtClean="0"/>
              <a:t> party data</a:t>
            </a:r>
          </a:p>
          <a:p>
            <a:pPr lvl="1"/>
            <a:r>
              <a:rPr lang="en-US" sz="1800" dirty="0" smtClean="0"/>
              <a:t>E.g. of re-identifying public figures  in Massachusetts healthcare </a:t>
            </a:r>
          </a:p>
          <a:p>
            <a:pPr lvl="1"/>
            <a:r>
              <a:rPr lang="en-US" sz="1800" dirty="0" smtClean="0"/>
              <a:t>And stars in </a:t>
            </a:r>
            <a:r>
              <a:rPr lang="en-US" sz="1800" dirty="0" err="1" smtClean="0"/>
              <a:t>Uber</a:t>
            </a:r>
            <a:r>
              <a:rPr lang="en-US" sz="1800" dirty="0" smtClean="0"/>
              <a:t>/Yellow cab ride data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89508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 &amp; Integrity- Outsource 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want to reduce costs, move out to cloud</a:t>
            </a:r>
          </a:p>
          <a:p>
            <a:pPr lvl="1"/>
            <a:r>
              <a:rPr lang="en-US" dirty="0" smtClean="0"/>
              <a:t>But still meet GDPR requirements</a:t>
            </a:r>
          </a:p>
          <a:p>
            <a:pPr lvl="1"/>
            <a:r>
              <a:rPr lang="en-US" dirty="0" smtClean="0"/>
              <a:t>Need to solve various problems with isolation</a:t>
            </a:r>
          </a:p>
          <a:p>
            <a:r>
              <a:rPr lang="en-US" dirty="0" smtClean="0"/>
              <a:t>Problem: Cloud operator normally has privileges</a:t>
            </a:r>
          </a:p>
          <a:p>
            <a:pPr lvl="1"/>
            <a:r>
              <a:rPr lang="en-US" dirty="0" smtClean="0"/>
              <a:t>Access to h/w, OS, NAS,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Honest but curious (aka mission creep, shareholder value)</a:t>
            </a:r>
          </a:p>
          <a:p>
            <a:pPr lvl="1"/>
            <a:r>
              <a:rPr lang="en-US" dirty="0" smtClean="0"/>
              <a:t>Or just exploited - even a hypervisor </a:t>
            </a:r>
            <a:r>
              <a:rPr lang="en-US" dirty="0" err="1" smtClean="0"/>
              <a:t>haz</a:t>
            </a:r>
            <a:r>
              <a:rPr lang="en-US" dirty="0" smtClean="0"/>
              <a:t> </a:t>
            </a:r>
            <a:r>
              <a:rPr lang="en-US" dirty="0" err="1" smtClean="0"/>
              <a:t>bugz</a:t>
            </a:r>
            <a:r>
              <a:rPr lang="en-US" dirty="0" smtClean="0">
                <a:sym typeface="Wingdings"/>
              </a:rPr>
              <a:t> </a:t>
            </a:r>
          </a:p>
          <a:p>
            <a:pPr lvl="2"/>
            <a:r>
              <a:rPr lang="en-US" dirty="0" smtClean="0">
                <a:sym typeface="Wingdings"/>
              </a:rPr>
              <a:t>Lets operator, bad guys outside or in other tenants access data/computation</a:t>
            </a:r>
          </a:p>
          <a:p>
            <a:r>
              <a:rPr lang="en-US" dirty="0" smtClean="0">
                <a:sym typeface="Wingdings"/>
              </a:rPr>
              <a:t>So rules/regulations/law don’t let you run on bare cloud platform</a:t>
            </a:r>
          </a:p>
          <a:p>
            <a:pPr lvl="1"/>
            <a:r>
              <a:rPr lang="en-US" dirty="0" smtClean="0">
                <a:sym typeface="Wingdings"/>
              </a:rPr>
              <a:t>Need new tech to fix this</a:t>
            </a:r>
            <a:r>
              <a:rPr lang="is-IS" dirty="0" smtClean="0">
                <a:sym typeface="Wingdings"/>
              </a:rPr>
              <a:t>….</a:t>
            </a:r>
            <a:endParaRPr lang="en-US" dirty="0" smtClean="0">
              <a:sym typeface="Wingdings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346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 &amp; Integrity making safe havens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Use of </a:t>
            </a:r>
            <a:r>
              <a:rPr lang="en-US" dirty="0" err="1" smtClean="0"/>
              <a:t>intel’s</a:t>
            </a:r>
            <a:r>
              <a:rPr lang="en-US" dirty="0" smtClean="0"/>
              <a:t> SGX with Containers or Hypervisor (</a:t>
            </a:r>
            <a:r>
              <a:rPr lang="en-US" dirty="0" err="1" smtClean="0"/>
              <a:t>virtualisation</a:t>
            </a:r>
            <a:r>
              <a:rPr lang="en-US" dirty="0" smtClean="0"/>
              <a:t> technologies) </a:t>
            </a:r>
            <a:endParaRPr lang="en-US" dirty="0"/>
          </a:p>
          <a:p>
            <a:pPr lvl="1"/>
            <a:r>
              <a:rPr lang="en-US" dirty="0" smtClean="0"/>
              <a:t>Run part of OS, or container or hypervisor in SGX domain</a:t>
            </a:r>
          </a:p>
          <a:p>
            <a:pPr lvl="1"/>
            <a:r>
              <a:rPr lang="en-US" dirty="0" smtClean="0"/>
              <a:t>TCB, with keys managed elsewise</a:t>
            </a:r>
          </a:p>
          <a:p>
            <a:r>
              <a:rPr lang="en-US" dirty="0" smtClean="0"/>
              <a:t>Can be used for enforcing isolation (if you trust </a:t>
            </a:r>
            <a:r>
              <a:rPr lang="en-US" dirty="0" err="1" smtClean="0"/>
              <a:t>intel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See Imperial Scone work recently </a:t>
            </a:r>
          </a:p>
          <a:p>
            <a:pPr lvl="1"/>
            <a:r>
              <a:rPr lang="en-US" dirty="0" smtClean="0"/>
              <a:t>Equivalent to Apple Enclave on IoS9/ARM (trust zone)  </a:t>
            </a:r>
          </a:p>
          <a:p>
            <a:pPr lvl="1"/>
            <a:r>
              <a:rPr lang="en-US" dirty="0" smtClean="0"/>
              <a:t>note possible  IPB conflict (witness FBI frustration)</a:t>
            </a:r>
          </a:p>
          <a:p>
            <a:r>
              <a:rPr lang="en-US" dirty="0" smtClean="0"/>
              <a:t>Can be used for integrity checking too</a:t>
            </a:r>
            <a:r>
              <a:rPr lang="is-IS" dirty="0" smtClean="0"/>
              <a:t>….</a:t>
            </a:r>
            <a:endParaRPr lang="en-US" dirty="0" smtClean="0"/>
          </a:p>
          <a:p>
            <a:pPr lvl="1"/>
            <a:r>
              <a:rPr lang="en-US" dirty="0" smtClean="0"/>
              <a:t>c.f. Microsoft VC3, </a:t>
            </a:r>
            <a:r>
              <a:rPr lang="en-US" dirty="0" err="1" smtClean="0"/>
              <a:t>Hadoop</a:t>
            </a:r>
            <a:r>
              <a:rPr lang="en-US" dirty="0" smtClean="0"/>
              <a:t> on SGX</a:t>
            </a:r>
          </a:p>
          <a:p>
            <a:r>
              <a:rPr lang="en-US" dirty="0" smtClean="0"/>
              <a:t>However, law may not comprehend this yet</a:t>
            </a:r>
          </a:p>
          <a:p>
            <a:pPr lvl="1"/>
            <a:r>
              <a:rPr lang="en-US" dirty="0" smtClean="0"/>
              <a:t>“storage” = processing in legal terms</a:t>
            </a:r>
          </a:p>
          <a:p>
            <a:pPr lvl="1"/>
            <a:r>
              <a:rPr lang="en-US" dirty="0" err="1" smtClean="0"/>
              <a:t>Crypted</a:t>
            </a:r>
            <a:r>
              <a:rPr lang="en-US" dirty="0" smtClean="0"/>
              <a:t> storage doesn’t get you off the hook (yet) even with keys managed by user</a:t>
            </a:r>
          </a:p>
          <a:p>
            <a:r>
              <a:rPr lang="en-US" dirty="0" smtClean="0"/>
              <a:t>Last step is add a </a:t>
            </a:r>
            <a:r>
              <a:rPr lang="en-US" dirty="0" err="1" smtClean="0"/>
              <a:t>blockchain</a:t>
            </a:r>
            <a:r>
              <a:rPr lang="en-US" dirty="0" smtClean="0"/>
              <a:t>/distributed ledger for tamper proof audit trail</a:t>
            </a:r>
            <a:r>
              <a:rPr lang="is-IS" dirty="0" smtClean="0"/>
              <a:t>…..</a:t>
            </a:r>
          </a:p>
          <a:p>
            <a:pPr lvl="1"/>
            <a:r>
              <a:rPr lang="en-US" dirty="0" smtClean="0"/>
              <a:t>May allow re-identification too</a:t>
            </a:r>
            <a:r>
              <a:rPr lang="is-IS" dirty="0" smtClean="0"/>
              <a:t>….needs care</a:t>
            </a:r>
          </a:p>
          <a:p>
            <a:pPr marL="0" indent="0" algn="ctr">
              <a:buNone/>
            </a:pPr>
            <a:r>
              <a:rPr lang="is-IS" b="1" dirty="0" smtClean="0"/>
              <a:t>Privacy: It’s hard, but we’re working on it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717372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 &amp; Transparency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GDPR </a:t>
            </a:r>
            <a:r>
              <a:rPr lang="en-US" b="1" i="1" dirty="0" smtClean="0"/>
              <a:t>also</a:t>
            </a:r>
            <a:r>
              <a:rPr lang="en-US" dirty="0" smtClean="0"/>
              <a:t> requires explicable ML</a:t>
            </a:r>
          </a:p>
          <a:p>
            <a:r>
              <a:rPr lang="en-US" dirty="0" smtClean="0"/>
              <a:t>If decision/output might discriminate -1</a:t>
            </a:r>
          </a:p>
          <a:p>
            <a:pPr lvl="1"/>
            <a:r>
              <a:rPr lang="en-US" dirty="0" smtClean="0"/>
              <a:t>Race, gender, age </a:t>
            </a:r>
            <a:r>
              <a:rPr lang="en-US" dirty="0" err="1" smtClean="0"/>
              <a:t>etc</a:t>
            </a:r>
            <a:r>
              <a:rPr lang="is-IS" dirty="0" smtClean="0"/>
              <a:t>….</a:t>
            </a:r>
          </a:p>
          <a:p>
            <a:pPr lvl="1"/>
            <a:r>
              <a:rPr lang="en-US" dirty="0" smtClean="0"/>
              <a:t>E</a:t>
            </a:r>
            <a:r>
              <a:rPr lang="is-IS" dirty="0" smtClean="0"/>
              <a:t>.g. ML determining what hotel/travel/insurance to offer customer....</a:t>
            </a:r>
          </a:p>
          <a:p>
            <a:r>
              <a:rPr lang="is-IS" dirty="0" smtClean="0"/>
              <a:t>Transparency may require ML include trace/audit of training set -2</a:t>
            </a:r>
          </a:p>
          <a:p>
            <a:pPr lvl="1"/>
            <a:r>
              <a:rPr lang="is-IS" dirty="0" smtClean="0"/>
              <a:t>Contradiction- training data might include ground truth </a:t>
            </a:r>
          </a:p>
          <a:p>
            <a:pPr lvl="1"/>
            <a:r>
              <a:rPr lang="is-IS" dirty="0" smtClean="0"/>
              <a:t>so allows re-identification of customers</a:t>
            </a:r>
          </a:p>
          <a:p>
            <a:r>
              <a:rPr lang="en-US" dirty="0" smtClean="0"/>
              <a:t>H</a:t>
            </a:r>
            <a:r>
              <a:rPr lang="is-IS" dirty="0" smtClean="0"/>
              <a:t>ard to fix in some ML for 1&amp;2</a:t>
            </a:r>
          </a:p>
          <a:p>
            <a:pPr lvl="1"/>
            <a:r>
              <a:rPr lang="en-US" dirty="0" smtClean="0"/>
              <a:t>E</a:t>
            </a:r>
            <a:r>
              <a:rPr lang="is-IS" dirty="0" smtClean="0"/>
              <a:t>specially trickier in deep learning</a:t>
            </a:r>
          </a:p>
          <a:p>
            <a:pPr lvl="1"/>
            <a:r>
              <a:rPr lang="en-US" dirty="0" smtClean="0"/>
              <a:t>L</a:t>
            </a:r>
            <a:r>
              <a:rPr lang="is-IS" dirty="0" smtClean="0"/>
              <a:t>ess so for ML classic (radom forrest, bayesian inference)</a:t>
            </a:r>
          </a:p>
          <a:p>
            <a:pPr lvl="1"/>
            <a:r>
              <a:rPr lang="en-US" dirty="0" smtClean="0"/>
              <a:t>E</a:t>
            </a:r>
            <a:r>
              <a:rPr lang="is-IS" dirty="0" smtClean="0"/>
              <a:t>.g. </a:t>
            </a:r>
            <a:r>
              <a:rPr lang="en-US" dirty="0" smtClean="0"/>
              <a:t>I</a:t>
            </a:r>
            <a:r>
              <a:rPr lang="is-IS" dirty="0" smtClean="0"/>
              <a:t>f infer rule that is equivalent to a gender bias, can supress it explicitly</a:t>
            </a:r>
          </a:p>
          <a:p>
            <a:pPr lvl="1"/>
            <a:r>
              <a:rPr lang="en-US" dirty="0" smtClean="0"/>
              <a:t>E</a:t>
            </a:r>
            <a:r>
              <a:rPr lang="is-IS" dirty="0" smtClean="0"/>
              <a:t>.g. </a:t>
            </a:r>
            <a:r>
              <a:rPr lang="en-US" dirty="0" smtClean="0"/>
              <a:t>P</a:t>
            </a:r>
            <a:r>
              <a:rPr lang="is-IS" dirty="0" smtClean="0"/>
              <a:t>ink cars used for school run might be correlated with women driver</a:t>
            </a:r>
          </a:p>
          <a:p>
            <a:pPr lvl="1"/>
            <a:r>
              <a:rPr lang="en-US" dirty="0" smtClean="0"/>
              <a:t>S</a:t>
            </a:r>
            <a:r>
              <a:rPr lang="is-IS" dirty="0" smtClean="0"/>
              <a:t>o don’t allow a priori discount....</a:t>
            </a:r>
            <a:r>
              <a:rPr lang="is-IS" dirty="0" smtClean="0">
                <a:sym typeface="Wingdings"/>
              </a:rPr>
              <a:t></a:t>
            </a:r>
            <a:endParaRPr lang="is-IS" dirty="0" smtClean="0"/>
          </a:p>
        </p:txBody>
      </p:sp>
    </p:spTree>
    <p:extLst>
      <p:ext uri="{BB962C8B-B14F-4D97-AF65-F5344CB8AC3E}">
        <p14:creationId xmlns:p14="http://schemas.microsoft.com/office/powerpoint/2010/main" val="33209512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more could I possibly say?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</a:p>
          <a:p>
            <a:pPr lvl="1"/>
            <a:r>
              <a:rPr lang="en-US" dirty="0" smtClean="0"/>
              <a:t>Now with added </a:t>
            </a:r>
            <a:r>
              <a:rPr lang="en-US" dirty="0" err="1" smtClean="0"/>
              <a:t>brexit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Or we could talk about Zero Knowledge Systems (harder</a:t>
            </a:r>
            <a:r>
              <a:rPr lang="en-US" dirty="0" smtClean="0">
                <a:sym typeface="Wingdings"/>
              </a:rPr>
              <a:t> )</a:t>
            </a:r>
            <a:endParaRPr lang="en-US" dirty="0" smtClean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“Privacy: It’s complicated, but Real Soon Now”</a:t>
            </a:r>
          </a:p>
        </p:txBody>
      </p:sp>
    </p:spTree>
    <p:extLst>
      <p:ext uri="{BB962C8B-B14F-4D97-AF65-F5344CB8AC3E}">
        <p14:creationId xmlns:p14="http://schemas.microsoft.com/office/powerpoint/2010/main" val="616998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am 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Professor of CS in Cambridge since 2001</a:t>
            </a:r>
          </a:p>
          <a:p>
            <a:pPr lvl="1"/>
            <a:r>
              <a:rPr lang="en-US" dirty="0" smtClean="0"/>
              <a:t>Cloud – from </a:t>
            </a:r>
            <a:r>
              <a:rPr lang="en-US" dirty="0" err="1" smtClean="0"/>
              <a:t>Xen</a:t>
            </a:r>
            <a:r>
              <a:rPr lang="en-US" dirty="0" smtClean="0"/>
              <a:t> to </a:t>
            </a:r>
            <a:r>
              <a:rPr lang="en-US" dirty="0" err="1" smtClean="0"/>
              <a:t>Docker</a:t>
            </a:r>
            <a:endParaRPr lang="en-US" dirty="0" smtClean="0"/>
          </a:p>
          <a:p>
            <a:pPr lvl="1"/>
            <a:r>
              <a:rPr lang="en-US" dirty="0" err="1" smtClean="0"/>
              <a:t>IoT</a:t>
            </a:r>
            <a:r>
              <a:rPr lang="en-US" dirty="0" smtClean="0"/>
              <a:t> &amp; Kids – Raspberry Pi to Computing at Schools</a:t>
            </a:r>
          </a:p>
          <a:p>
            <a:pPr lvl="1"/>
            <a:r>
              <a:rPr lang="en-US" dirty="0" smtClean="0"/>
              <a:t>Also into community networks &amp; social media</a:t>
            </a:r>
          </a:p>
          <a:p>
            <a:r>
              <a:rPr lang="en-US" dirty="0" smtClean="0"/>
              <a:t>Previously at UCL since 1980, building the internet</a:t>
            </a:r>
          </a:p>
          <a:p>
            <a:r>
              <a:rPr lang="en-US" dirty="0" smtClean="0"/>
              <a:t>Previously in Cambridge in the 1970s</a:t>
            </a:r>
            <a:r>
              <a:rPr lang="is-IS" dirty="0" smtClean="0"/>
              <a:t>….</a:t>
            </a:r>
          </a:p>
          <a:p>
            <a:endParaRPr lang="is-IS" dirty="0"/>
          </a:p>
          <a:p>
            <a:r>
              <a:rPr lang="is-IS" dirty="0" smtClean="0"/>
              <a:t>Currently also 50% at the Alan Turing Institute for Data Science</a:t>
            </a:r>
          </a:p>
          <a:p>
            <a:pPr lvl="1"/>
            <a:r>
              <a:rPr lang="en-US" dirty="0" smtClean="0"/>
              <a:t>T</a:t>
            </a:r>
            <a:r>
              <a:rPr lang="is-IS" dirty="0" smtClean="0"/>
              <a:t>he national data science research institute</a:t>
            </a:r>
          </a:p>
          <a:p>
            <a:pPr lvl="1"/>
            <a:r>
              <a:rPr lang="en-US" dirty="0" smtClean="0"/>
              <a:t>Partners include Lloyds, HSBC, GCHQ, Intel,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Next up – some projects I like to dabble  in</a:t>
            </a:r>
            <a:r>
              <a:rPr lang="is-I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221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</a:t>
            </a:r>
            <a:r>
              <a:rPr lang="en-US" dirty="0" err="1" smtClean="0"/>
              <a:t>Throughput&amp;Low</a:t>
            </a:r>
            <a:r>
              <a:rPr lang="en-US" dirty="0" smtClean="0"/>
              <a:t> Latency inside pet data centers (even just rack) not </a:t>
            </a:r>
            <a:r>
              <a:rPr lang="en-US" b="1" i="1" dirty="0" smtClean="0"/>
              <a:t>all</a:t>
            </a:r>
            <a:r>
              <a:rPr lang="en-US" dirty="0" smtClean="0"/>
              <a:t> solved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Layered composition is a bad idea</a:t>
            </a:r>
            <a:r>
              <a:rPr lang="is-IS" dirty="0" smtClean="0"/>
              <a:t>…</a:t>
            </a:r>
          </a:p>
          <a:p>
            <a:pPr lvl="1"/>
            <a:r>
              <a:rPr lang="is-IS" dirty="0" smtClean="0"/>
              <a:t>Ousterhout (stanford)</a:t>
            </a:r>
          </a:p>
          <a:p>
            <a:pPr lvl="1"/>
            <a:r>
              <a:rPr lang="is-IS" dirty="0" smtClean="0"/>
              <a:t>100x speedups hand crafted today</a:t>
            </a:r>
          </a:p>
          <a:p>
            <a:r>
              <a:rPr lang="is-IS" dirty="0" smtClean="0"/>
              <a:t>But one of the ways we simplify complex sys</a:t>
            </a:r>
          </a:p>
          <a:p>
            <a:pPr lvl="1"/>
            <a:r>
              <a:rPr lang="en-US" dirty="0" smtClean="0"/>
              <a:t>I</a:t>
            </a:r>
            <a:r>
              <a:rPr lang="is-IS" dirty="0" smtClean="0"/>
              <a:t>s abstraction through layering....</a:t>
            </a:r>
          </a:p>
          <a:p>
            <a:r>
              <a:rPr lang="is-IS" dirty="0" smtClean="0"/>
              <a:t>Need better approaches, simply too slow</a:t>
            </a:r>
          </a:p>
          <a:p>
            <a:pPr lvl="1"/>
            <a:r>
              <a:rPr lang="en-US" dirty="0" smtClean="0"/>
              <a:t>S</a:t>
            </a:r>
            <a:r>
              <a:rPr lang="is-IS" dirty="0" smtClean="0"/>
              <a:t>pecialisation – unikernels</a:t>
            </a:r>
          </a:p>
          <a:p>
            <a:pPr lvl="1"/>
            <a:r>
              <a:rPr lang="en-US" dirty="0" smtClean="0"/>
              <a:t>P</a:t>
            </a:r>
            <a:r>
              <a:rPr lang="is-IS" dirty="0" smtClean="0"/>
              <a:t>ass thru/offload fpga/gpu</a:t>
            </a:r>
          </a:p>
          <a:p>
            <a:pPr lvl="1"/>
            <a:r>
              <a:rPr lang="en-US" dirty="0" smtClean="0"/>
              <a:t>I</a:t>
            </a:r>
            <a:r>
              <a:rPr lang="is-IS" dirty="0" smtClean="0"/>
              <a:t>n network processing</a:t>
            </a:r>
          </a:p>
          <a:p>
            <a:pPr lvl="1"/>
            <a:r>
              <a:rPr lang="is-IS" dirty="0" smtClean="0"/>
              <a:t>Cross layer – remove cruft:-</a:t>
            </a:r>
          </a:p>
          <a:p>
            <a:pPr lvl="2"/>
            <a:r>
              <a:rPr lang="en-US" dirty="0" smtClean="0"/>
              <a:t>H</a:t>
            </a:r>
            <a:r>
              <a:rPr lang="is-IS" dirty="0" smtClean="0"/>
              <a:t>adoop or SparkR or graphx-&gt;linux-&gt;GPU/NIC/Switch-&gt;fabric....</a:t>
            </a:r>
          </a:p>
          <a:p>
            <a:pPr lvl="2"/>
            <a:endParaRPr lang="is-IS" dirty="0" smtClean="0"/>
          </a:p>
          <a:p>
            <a:pPr marL="0" indent="0">
              <a:buNone/>
            </a:pPr>
            <a:r>
              <a:rPr lang="en-US" dirty="0" smtClean="0"/>
              <a:t>S</a:t>
            </a:r>
            <a:r>
              <a:rPr lang="is-IS" dirty="0" smtClean="0"/>
              <a:t>ee </a:t>
            </a:r>
            <a:r>
              <a:rPr lang="en-US" sz="2600" b="1" i="1" dirty="0"/>
              <a:t>https://</a:t>
            </a:r>
            <a:r>
              <a:rPr lang="en-US" sz="2600" b="1" i="1" dirty="0" err="1"/>
              <a:t>www.dagstuhl.de</a:t>
            </a:r>
            <a:r>
              <a:rPr lang="en-US" sz="2600" b="1" i="1" dirty="0"/>
              <a:t>/en/program/calendar/</a:t>
            </a:r>
            <a:r>
              <a:rPr lang="en-US" sz="2600" b="1" i="1" dirty="0" err="1"/>
              <a:t>semhp</a:t>
            </a:r>
            <a:r>
              <a:rPr lang="en-US" sz="2600" b="1" i="1" dirty="0"/>
              <a:t>/?</a:t>
            </a:r>
            <a:r>
              <a:rPr lang="en-US" sz="2600" b="1" i="1" dirty="0" err="1"/>
              <a:t>semnr</a:t>
            </a:r>
            <a:r>
              <a:rPr lang="en-US" sz="2600" b="1" i="1" dirty="0"/>
              <a:t>=16281</a:t>
            </a:r>
            <a:endParaRPr lang="is-IS" sz="2600" b="1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623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0"/>
            <a:ext cx="10972800" cy="1143000"/>
          </a:xfrm>
        </p:spPr>
        <p:txBody>
          <a:bodyPr>
            <a:normAutofit/>
          </a:bodyPr>
          <a:lstStyle/>
          <a:p>
            <a:r>
              <a:rPr lang="en-GB" sz="4000" dirty="0" smtClean="0"/>
              <a:t>Decentralised – </a:t>
            </a:r>
            <a:r>
              <a:rPr lang="en-GB" sz="4000" dirty="0" err="1" smtClean="0"/>
              <a:t>IoT</a:t>
            </a:r>
            <a:r>
              <a:rPr lang="en-GB" sz="4000" dirty="0" smtClean="0"/>
              <a:t>/Smart-X pet warning</a:t>
            </a:r>
            <a:r>
              <a:rPr lang="is-IS" sz="4000" dirty="0" smtClean="0"/>
              <a:t>…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064" y="1124744"/>
            <a:ext cx="10992544" cy="532859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GB" sz="2000" dirty="0" smtClean="0"/>
              <a:t>Much of the data </a:t>
            </a:r>
            <a:r>
              <a:rPr lang="en-GB" sz="2000" dirty="0" err="1" smtClean="0"/>
              <a:t>doesn</a:t>
            </a:r>
            <a:r>
              <a:rPr lang="uk-UA" sz="2000" dirty="0" smtClean="0"/>
              <a:t>’</a:t>
            </a:r>
            <a:r>
              <a:rPr lang="en-GB" sz="2000" dirty="0" smtClean="0"/>
              <a:t>t need to go to cloud</a:t>
            </a:r>
          </a:p>
          <a:p>
            <a:pPr lvl="1">
              <a:lnSpc>
                <a:spcPct val="120000"/>
              </a:lnSpc>
            </a:pPr>
            <a:r>
              <a:rPr lang="en-GB" sz="2000" dirty="0" smtClean="0"/>
              <a:t>Stay-at-home, in office, in built environment infrastructure</a:t>
            </a:r>
          </a:p>
          <a:p>
            <a:pPr lvl="1">
              <a:lnSpc>
                <a:spcPct val="120000"/>
              </a:lnSpc>
            </a:pPr>
            <a:r>
              <a:rPr lang="en-GB" sz="2000" dirty="0" smtClean="0"/>
              <a:t>Smart home, transport, energy, even governance</a:t>
            </a:r>
          </a:p>
          <a:p>
            <a:pPr lvl="1">
              <a:lnSpc>
                <a:spcPct val="120000"/>
              </a:lnSpc>
            </a:pPr>
            <a:r>
              <a:rPr lang="en-GB" sz="2000" dirty="0" smtClean="0"/>
              <a:t>Aggregation is your friend in many ways</a:t>
            </a:r>
            <a:r>
              <a:rPr lang="is-IS" sz="2000" dirty="0" smtClean="0"/>
              <a:t>….</a:t>
            </a:r>
          </a:p>
          <a:p>
            <a:pPr lvl="1">
              <a:lnSpc>
                <a:spcPct val="120000"/>
              </a:lnSpc>
            </a:pPr>
            <a:r>
              <a:rPr lang="is-IS" sz="2000" dirty="0" smtClean="0"/>
              <a:t>Relevance </a:t>
            </a:r>
          </a:p>
          <a:p>
            <a:pPr lvl="2">
              <a:lnSpc>
                <a:spcPct val="120000"/>
              </a:lnSpc>
            </a:pPr>
            <a:r>
              <a:rPr lang="is-IS" dirty="0" smtClean="0"/>
              <a:t>cyberphysical data becomes exponentially irrelevant with distance&amp;age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T</a:t>
            </a:r>
            <a:r>
              <a:rPr lang="is-IS" dirty="0" smtClean="0"/>
              <a:t>hink inverse square laws (or path loss coefficients</a:t>
            </a:r>
            <a:r>
              <a:rPr lang="is-IS" dirty="0" smtClean="0">
                <a:sym typeface="Wingdings"/>
              </a:rPr>
              <a:t></a:t>
            </a:r>
          </a:p>
          <a:p>
            <a:pPr>
              <a:lnSpc>
                <a:spcPct val="120000"/>
              </a:lnSpc>
            </a:pPr>
            <a:r>
              <a:rPr lang="is-IS" sz="2000" dirty="0" smtClean="0">
                <a:sym typeface="Wingdings"/>
              </a:rPr>
              <a:t>But there’s still plenty of centralised stuff</a:t>
            </a:r>
          </a:p>
          <a:p>
            <a:pPr lvl="1">
              <a:lnSpc>
                <a:spcPct val="120000"/>
              </a:lnSpc>
            </a:pPr>
            <a:r>
              <a:rPr lang="is-IS" sz="2000" dirty="0" smtClean="0">
                <a:sym typeface="Wingdings"/>
              </a:rPr>
              <a:t> that is inherently gathered together in a cloud (and grooving with a pict )</a:t>
            </a:r>
          </a:p>
          <a:p>
            <a:pPr>
              <a:lnSpc>
                <a:spcPct val="120000"/>
              </a:lnSpc>
            </a:pPr>
            <a:r>
              <a:rPr lang="is-IS" sz="2000" dirty="0" smtClean="0">
                <a:sym typeface="Wingdings"/>
              </a:rPr>
              <a:t>Community mesh networks with data in developing coutries (GAIA)</a:t>
            </a:r>
          </a:p>
          <a:p>
            <a:pPr lvl="1">
              <a:lnSpc>
                <a:spcPct val="120000"/>
              </a:lnSpc>
            </a:pPr>
            <a:r>
              <a:rPr lang="is-IS" sz="2000" dirty="0" smtClean="0">
                <a:sym typeface="Wingdings"/>
              </a:rPr>
              <a:t>100 bucks gets you long range wifi &amp;a terabyte...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235914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Jon’s own pet nets are data science too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Measure Nets</a:t>
            </a:r>
          </a:p>
          <a:p>
            <a:pPr lvl="1"/>
            <a:r>
              <a:rPr lang="en-US" dirty="0" smtClean="0"/>
              <a:t>Traffic, topology, dynamics</a:t>
            </a:r>
          </a:p>
          <a:p>
            <a:pPr lvl="1"/>
            <a:r>
              <a:rPr lang="en-US" dirty="0" smtClean="0"/>
              <a:t>Lots of kinds of nets (tech, social, transport, eco, neurological </a:t>
            </a:r>
            <a:r>
              <a:rPr lang="en-US" dirty="0" err="1" smtClean="0"/>
              <a:t>etc</a:t>
            </a:r>
            <a:r>
              <a:rPr lang="en-US" dirty="0"/>
              <a:t>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Data sets scale</a:t>
            </a:r>
          </a:p>
          <a:p>
            <a:pPr lvl="1"/>
            <a:r>
              <a:rPr lang="en-US" dirty="0" smtClean="0"/>
              <a:t>Log every packet, need net back to retrieve/process! </a:t>
            </a:r>
            <a:r>
              <a:rPr lang="en-US" dirty="0" smtClean="0">
                <a:sym typeface="Wingdings"/>
              </a:rPr>
              <a:t></a:t>
            </a:r>
            <a:endParaRPr lang="en-US" dirty="0" smtClean="0"/>
          </a:p>
          <a:p>
            <a:r>
              <a:rPr lang="en-US" dirty="0" smtClean="0"/>
              <a:t>Privacy,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Traffic is confidential, traffic matrix is confidential</a:t>
            </a:r>
          </a:p>
          <a:p>
            <a:pPr lvl="1"/>
            <a:r>
              <a:rPr lang="en-US" dirty="0" smtClean="0"/>
              <a:t>Traffic analysis can infer identity even if data de-identified</a:t>
            </a:r>
          </a:p>
          <a:p>
            <a:pPr lvl="1"/>
            <a:r>
              <a:rPr lang="en-US" dirty="0" err="1" smtClean="0"/>
              <a:t>Anonymizing</a:t>
            </a:r>
            <a:r>
              <a:rPr lang="en-US" dirty="0" smtClean="0"/>
              <a:t> graphs is not really solved problem</a:t>
            </a:r>
            <a:r>
              <a:rPr lang="is-IS" dirty="0" smtClean="0"/>
              <a:t>….</a:t>
            </a:r>
          </a:p>
          <a:p>
            <a:pPr lvl="1"/>
            <a:endParaRPr lang="is-IS" dirty="0" smtClean="0"/>
          </a:p>
          <a:p>
            <a:pPr marL="0" indent="0">
              <a:buNone/>
            </a:pPr>
            <a:r>
              <a:rPr lang="is-IS" dirty="0" smtClean="0"/>
              <a:t>Examples:- </a:t>
            </a:r>
            <a:r>
              <a:rPr lang="en-US" b="1" i="1" dirty="0"/>
              <a:t>http://</a:t>
            </a:r>
            <a:r>
              <a:rPr lang="en-US" b="1" i="1" dirty="0" err="1"/>
              <a:t>conferences.sigcomm.org</a:t>
            </a:r>
            <a:r>
              <a:rPr lang="en-US" b="1" i="1" dirty="0"/>
              <a:t>/</a:t>
            </a:r>
            <a:r>
              <a:rPr lang="en-US" b="1" i="1" dirty="0" err="1"/>
              <a:t>imc</a:t>
            </a:r>
            <a:r>
              <a:rPr lang="en-US" b="1" i="1" dirty="0"/>
              <a:t>/2016/</a:t>
            </a:r>
            <a:r>
              <a:rPr lang="en-US" b="1" i="1" dirty="0" err="1"/>
              <a:t>program.html</a:t>
            </a:r>
            <a:endParaRPr lang="is-IS" b="1" i="1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863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Jon’s pet(small) project ideas</a:t>
            </a:r>
            <a:r>
              <a:rPr lang="is-IS" dirty="0" smtClean="0"/>
              <a:t>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Zika</a:t>
            </a:r>
            <a:r>
              <a:rPr lang="en-US" dirty="0" smtClean="0"/>
              <a:t> –two2 population epidemic – infer model with partial data</a:t>
            </a:r>
            <a:r>
              <a:rPr lang="en-US" dirty="0" smtClean="0">
                <a:sym typeface="Wingdings"/>
              </a:rPr>
              <a:t></a:t>
            </a:r>
          </a:p>
          <a:p>
            <a:pPr lvl="1"/>
            <a:r>
              <a:rPr lang="en-US" dirty="0" err="1" smtClean="0">
                <a:sym typeface="Wingdings"/>
              </a:rPr>
              <a:t>Zipfian</a:t>
            </a:r>
            <a:r>
              <a:rPr lang="en-US" dirty="0" smtClean="0">
                <a:sym typeface="Wingdings"/>
              </a:rPr>
              <a:t> multi-graphs? Parsimonious model?</a:t>
            </a:r>
          </a:p>
          <a:p>
            <a:r>
              <a:rPr lang="en-US" dirty="0" smtClean="0"/>
              <a:t>Highly distributed analytics (</a:t>
            </a:r>
            <a:r>
              <a:rPr lang="en-US" dirty="0" err="1" smtClean="0"/>
              <a:t>databox</a:t>
            </a:r>
            <a:r>
              <a:rPr lang="en-US" dirty="0" smtClean="0"/>
              <a:t>/hat)</a:t>
            </a:r>
          </a:p>
          <a:p>
            <a:pPr lvl="1"/>
            <a:r>
              <a:rPr lang="en-US" dirty="0" smtClean="0"/>
              <a:t>Privacy/ by aggregation (</a:t>
            </a:r>
            <a:r>
              <a:rPr lang="en-US" dirty="0" err="1" smtClean="0"/>
              <a:t>diffpriv</a:t>
            </a:r>
            <a:r>
              <a:rPr lang="en-US" dirty="0" smtClean="0"/>
              <a:t> structurally enforced)</a:t>
            </a:r>
          </a:p>
          <a:p>
            <a:r>
              <a:rPr lang="en-US" dirty="0" smtClean="0"/>
              <a:t>UK industrial trading graph resilience</a:t>
            </a:r>
          </a:p>
          <a:p>
            <a:pPr lvl="1"/>
            <a:r>
              <a:rPr lang="en-US" dirty="0" smtClean="0"/>
              <a:t>We design resilience into utilities – why not commerce too?</a:t>
            </a:r>
          </a:p>
          <a:p>
            <a:pPr lvl="1"/>
            <a:r>
              <a:rPr lang="en-US" dirty="0" smtClean="0"/>
              <a:t>Risk/Expected loss in transaction if ID-theft or privacy invasion</a:t>
            </a:r>
          </a:p>
          <a:p>
            <a:r>
              <a:rPr lang="en-US" dirty="0" smtClean="0"/>
              <a:t>Is it human?</a:t>
            </a:r>
          </a:p>
          <a:p>
            <a:pPr lvl="1"/>
            <a:r>
              <a:rPr lang="en-US" dirty="0" smtClean="0"/>
              <a:t>There’s increasing machine traffic on the net- </a:t>
            </a:r>
            <a:r>
              <a:rPr lang="en-US" dirty="0" err="1" smtClean="0"/>
              <a:t>twitterbots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r>
              <a:rPr lang="is-IS" dirty="0" smtClean="0"/>
              <a:t>…how to tell?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411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we 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Cloud/analytics ecosystem -&gt; Big Data Hype</a:t>
            </a:r>
          </a:p>
          <a:p>
            <a:pPr lvl="1"/>
            <a:r>
              <a:rPr lang="en-US" dirty="0" smtClean="0"/>
              <a:t>Big Data (storage/processing) affordable</a:t>
            </a:r>
          </a:p>
          <a:p>
            <a:pPr lvl="1"/>
            <a:r>
              <a:rPr lang="en-US" dirty="0" smtClean="0"/>
              <a:t>ML tools pretty reliable (but care with </a:t>
            </a:r>
            <a:r>
              <a:rPr lang="en-US" dirty="0" err="1" smtClean="0"/>
              <a:t>reproduceable</a:t>
            </a:r>
            <a:r>
              <a:rPr lang="en-US" dirty="0" smtClean="0"/>
              <a:t>!)</a:t>
            </a:r>
          </a:p>
          <a:p>
            <a:pPr lvl="1"/>
            <a:r>
              <a:rPr lang="en-US" dirty="0" smtClean="0"/>
              <a:t>E.g. Netflix prize</a:t>
            </a:r>
          </a:p>
          <a:p>
            <a:r>
              <a:rPr lang="en-US" dirty="0" smtClean="0"/>
              <a:t>Accidentally discovered by Google =&gt;</a:t>
            </a:r>
          </a:p>
          <a:p>
            <a:pPr lvl="1"/>
            <a:r>
              <a:rPr lang="en-US" dirty="0" smtClean="0"/>
              <a:t>Had to build big data center to index web</a:t>
            </a:r>
          </a:p>
          <a:p>
            <a:pPr lvl="2"/>
            <a:r>
              <a:rPr lang="en-US" dirty="0" smtClean="0"/>
              <a:t>Store pages from </a:t>
            </a:r>
            <a:r>
              <a:rPr lang="en-US" dirty="0" err="1"/>
              <a:t>S</a:t>
            </a:r>
            <a:r>
              <a:rPr lang="en-US" dirty="0" err="1" smtClean="0"/>
              <a:t>piders&amp;Robots</a:t>
            </a:r>
            <a:endParaRPr lang="en-US" dirty="0" smtClean="0"/>
          </a:p>
          <a:p>
            <a:pPr lvl="2"/>
            <a:r>
              <a:rPr lang="en-US" dirty="0" smtClean="0"/>
              <a:t>Run </a:t>
            </a:r>
            <a:r>
              <a:rPr lang="en-US" dirty="0" err="1" smtClean="0"/>
              <a:t>Pagerank</a:t>
            </a:r>
            <a:r>
              <a:rPr lang="en-US" dirty="0" smtClean="0"/>
              <a:t> (and 200{ special sauce heuristics) fast</a:t>
            </a:r>
          </a:p>
          <a:p>
            <a:r>
              <a:rPr lang="en-US" dirty="0" smtClean="0"/>
              <a:t>Light bulb moment – click through value</a:t>
            </a:r>
            <a:r>
              <a:rPr lang="is-IS" dirty="0" smtClean="0"/>
              <a:t>….</a:t>
            </a:r>
          </a:p>
          <a:p>
            <a:pPr lvl="1"/>
            <a:r>
              <a:rPr lang="is-IS" dirty="0" smtClean="0"/>
              <a:t>Best market research engine since Nielsson</a:t>
            </a:r>
          </a:p>
          <a:p>
            <a:pPr lvl="1"/>
            <a:r>
              <a:rPr lang="is-IS" dirty="0" smtClean="0"/>
              <a:t>Landgrab on entire advertising business</a:t>
            </a:r>
          </a:p>
          <a:p>
            <a:pPr lvl="1"/>
            <a:r>
              <a:rPr lang="is-IS" dirty="0" smtClean="0"/>
              <a:t>=&gt; Gold Rush!!!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375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0"/>
            <a:ext cx="10972800" cy="1143000"/>
          </a:xfrm>
        </p:spPr>
        <p:txBody>
          <a:bodyPr>
            <a:normAutofit/>
          </a:bodyPr>
          <a:lstStyle/>
          <a:p>
            <a:r>
              <a:rPr lang="en-GB" sz="4000" dirty="0" err="1" smtClean="0"/>
              <a:t>Hyperscale</a:t>
            </a:r>
            <a:r>
              <a:rPr lang="en-GB" sz="4000" dirty="0" smtClean="0"/>
              <a:t> is cheap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064" y="1124744"/>
            <a:ext cx="10992544" cy="532859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GB" sz="2400" dirty="0" smtClean="0"/>
              <a:t>“Quantity has a quality all of its own” -- </a:t>
            </a:r>
            <a:r>
              <a:rPr lang="en-US" sz="2400" dirty="0" err="1"/>
              <a:t>Iosif</a:t>
            </a:r>
            <a:r>
              <a:rPr lang="en-US" sz="2400" dirty="0"/>
              <a:t> </a:t>
            </a:r>
            <a:r>
              <a:rPr lang="en-US" sz="2400" dirty="0" err="1"/>
              <a:t>Vissarionovich</a:t>
            </a:r>
            <a:r>
              <a:rPr lang="en-US" sz="2400" dirty="0"/>
              <a:t> </a:t>
            </a:r>
            <a:r>
              <a:rPr lang="en-US" sz="2400" dirty="0" err="1"/>
              <a:t>Dzhugashvili</a:t>
            </a:r>
            <a:endParaRPr lang="en-GB" sz="2400" dirty="0" smtClean="0"/>
          </a:p>
          <a:p>
            <a:pPr>
              <a:lnSpc>
                <a:spcPct val="120000"/>
              </a:lnSpc>
            </a:pPr>
            <a:r>
              <a:rPr lang="en-GB" sz="2400" dirty="0" smtClean="0"/>
              <a:t>Cloud/data </a:t>
            </a:r>
            <a:r>
              <a:rPr lang="en-GB" sz="2400" dirty="0" err="1" smtClean="0"/>
              <a:t>center</a:t>
            </a:r>
            <a:r>
              <a:rPr lang="en-GB" sz="2400" dirty="0" smtClean="0"/>
              <a:t> v. HPC</a:t>
            </a:r>
          </a:p>
          <a:p>
            <a:pPr lvl="1">
              <a:lnSpc>
                <a:spcPct val="120000"/>
              </a:lnSpc>
            </a:pPr>
            <a:r>
              <a:rPr lang="en-GB" sz="2000" dirty="0" smtClean="0"/>
              <a:t>Cloud is affordable/scale out – </a:t>
            </a:r>
            <a:r>
              <a:rPr lang="en-GB" sz="2000" dirty="0" err="1" smtClean="0"/>
              <a:t>hadoop</a:t>
            </a:r>
            <a:r>
              <a:rPr lang="en-GB" sz="2000" dirty="0" smtClean="0"/>
              <a:t>/spark/</a:t>
            </a:r>
            <a:r>
              <a:rPr lang="en-GB" sz="2000" dirty="0" err="1" smtClean="0"/>
              <a:t>graphx</a:t>
            </a:r>
            <a:r>
              <a:rPr lang="en-GB" sz="2000" dirty="0" smtClean="0"/>
              <a:t> EC2 Azure </a:t>
            </a:r>
            <a:r>
              <a:rPr lang="en-GB" sz="2000" dirty="0" err="1" smtClean="0"/>
              <a:t>etc</a:t>
            </a:r>
            <a:r>
              <a:rPr lang="en-GB" sz="2000" dirty="0" smtClean="0"/>
              <a:t> </a:t>
            </a:r>
            <a:r>
              <a:rPr lang="en-GB" sz="2000" dirty="0" err="1" smtClean="0"/>
              <a:t>etc</a:t>
            </a:r>
            <a:endParaRPr lang="en-GB" sz="2000" dirty="0" smtClean="0"/>
          </a:p>
          <a:p>
            <a:pPr lvl="1">
              <a:lnSpc>
                <a:spcPct val="120000"/>
              </a:lnSpc>
            </a:pPr>
            <a:r>
              <a:rPr lang="en-GB" sz="2000" dirty="0" smtClean="0"/>
              <a:t>HPC specialised capability – specialised stacks/libs </a:t>
            </a:r>
            <a:r>
              <a:rPr lang="en-GB" sz="2000" dirty="0" err="1" smtClean="0"/>
              <a:t>mpi</a:t>
            </a:r>
            <a:r>
              <a:rPr lang="en-GB" sz="2000" dirty="0" smtClean="0"/>
              <a:t> </a:t>
            </a:r>
            <a:r>
              <a:rPr lang="en-GB" sz="2000" dirty="0" err="1" smtClean="0"/>
              <a:t>etc</a:t>
            </a:r>
            <a:r>
              <a:rPr lang="en-GB" sz="2000" dirty="0" smtClean="0"/>
              <a:t> – talk to your provider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44673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0"/>
            <a:ext cx="10972800" cy="1143000"/>
          </a:xfrm>
        </p:spPr>
        <p:txBody>
          <a:bodyPr>
            <a:normAutofit/>
          </a:bodyPr>
          <a:lstStyle/>
          <a:p>
            <a:r>
              <a:rPr lang="en-GB" sz="4000" dirty="0" err="1" smtClean="0"/>
              <a:t>Hyperscale</a:t>
            </a:r>
            <a:r>
              <a:rPr lang="en-GB" sz="4000" dirty="0" smtClean="0"/>
              <a:t> is Easy </a:t>
            </a:r>
            <a:r>
              <a:rPr lang="en-GB" sz="4000" dirty="0" err="1" smtClean="0"/>
              <a:t>Peasy</a:t>
            </a:r>
            <a:r>
              <a:rPr lang="en-GB" sz="4000" dirty="0" smtClean="0"/>
              <a:t> Programmable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064" y="1124744"/>
            <a:ext cx="10992544" cy="532859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GB" dirty="0" err="1" smtClean="0"/>
              <a:t>Python&amp;SQL</a:t>
            </a:r>
            <a:r>
              <a:rPr lang="en-GB" dirty="0" smtClean="0"/>
              <a:t> v. </a:t>
            </a:r>
            <a:r>
              <a:rPr lang="en-GB" dirty="0" err="1" smtClean="0"/>
              <a:t>SparkR</a:t>
            </a:r>
            <a:r>
              <a:rPr lang="en-GB" dirty="0" smtClean="0"/>
              <a:t> v. </a:t>
            </a:r>
            <a:r>
              <a:rPr lang="en-GB" dirty="0" err="1" smtClean="0"/>
              <a:t>Hadoop</a:t>
            </a:r>
            <a:r>
              <a:rPr lang="en-GB" dirty="0" smtClean="0"/>
              <a:t>, </a:t>
            </a:r>
            <a:r>
              <a:rPr lang="en-GB" dirty="0" err="1" smtClean="0"/>
              <a:t>etc</a:t>
            </a:r>
            <a:r>
              <a:rPr lang="en-GB" dirty="0" smtClean="0"/>
              <a:t> </a:t>
            </a:r>
            <a:r>
              <a:rPr lang="en-GB" dirty="0" err="1" smtClean="0"/>
              <a:t>etc</a:t>
            </a:r>
            <a:endParaRPr lang="en-GB" dirty="0" smtClean="0"/>
          </a:p>
          <a:p>
            <a:pPr lvl="1">
              <a:lnSpc>
                <a:spcPct val="120000"/>
              </a:lnSpc>
            </a:pPr>
            <a:r>
              <a:rPr lang="en-GB" dirty="0" smtClean="0"/>
              <a:t>Democratised data science</a:t>
            </a:r>
          </a:p>
          <a:p>
            <a:pPr>
              <a:lnSpc>
                <a:spcPct val="120000"/>
              </a:lnSpc>
            </a:pPr>
            <a:r>
              <a:rPr lang="is-IS" dirty="0" smtClean="0"/>
              <a:t>Domain Specific Languages </a:t>
            </a:r>
          </a:p>
          <a:p>
            <a:pPr lvl="1">
              <a:lnSpc>
                <a:spcPct val="120000"/>
              </a:lnSpc>
            </a:pPr>
            <a:r>
              <a:rPr lang="is-IS" dirty="0" smtClean="0"/>
              <a:t>even spreadsheet&amp;visual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I</a:t>
            </a:r>
            <a:r>
              <a:rPr lang="is-IS" dirty="0" smtClean="0"/>
              <a:t>ntegrate with map/reduce, stream, query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</a:t>
            </a:r>
            <a:r>
              <a:rPr lang="is-IS" dirty="0" smtClean="0"/>
              <a:t>pply/cross compile to exotic hardware</a:t>
            </a:r>
          </a:p>
          <a:p>
            <a:pPr>
              <a:lnSpc>
                <a:spcPct val="120000"/>
              </a:lnSpc>
            </a:pPr>
            <a:endParaRPr lang="is-IS" sz="2000" dirty="0" smtClean="0"/>
          </a:p>
          <a:p>
            <a:pPr>
              <a:lnSpc>
                <a:spcPct val="120000"/>
              </a:lnSpc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702025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Template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606BB7AFC7FA4F8EA5911A517C9017" ma:contentTypeVersion="" ma:contentTypeDescription="Create a new document." ma:contentTypeScope="" ma:versionID="cf063a2f858533e5955d8928fda69b0b">
  <xsd:schema xmlns:xsd="http://www.w3.org/2001/XMLSchema" xmlns:xs="http://www.w3.org/2001/XMLSchema" xmlns:p="http://schemas.microsoft.com/office/2006/metadata/properties" xmlns:ns2="ddc16f2e-ac79-420b-bf02-152a3fab2b22" targetNamespace="http://schemas.microsoft.com/office/2006/metadata/properties" ma:root="true" ma:fieldsID="77275a00a6318e9872495dd60aac7f6b" ns2:_="">
    <xsd:import namespace="ddc16f2e-ac79-420b-bf02-152a3fab2b2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c16f2e-ac79-420b-bf02-152a3fab2b2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87B7656-0056-4057-AE84-96F009335C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dc16f2e-ac79-420b-bf02-152a3fab2b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9E0017-F547-4E8A-833D-44CA2AC829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A2E22E-B31E-479C-886B-06658C2D603F}">
  <ds:schemaRefs>
    <ds:schemaRef ds:uri="http://schemas.openxmlformats.org/package/2006/metadata/core-properties"/>
    <ds:schemaRef ds:uri="http://schemas.microsoft.com/office/2006/documentManagement/types"/>
    <ds:schemaRef ds:uri="ddc16f2e-ac79-420b-bf02-152a3fab2b22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1.pptx</Template>
  <TotalTime>104</TotalTime>
  <Words>1499</Words>
  <Application>Microsoft Macintosh PowerPoint</Application>
  <PresentationFormat>Custom</PresentationFormat>
  <Paragraphs>178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PowerPoint Template 1</vt:lpstr>
      <vt:lpstr>Privacy&amp;Security in  Data Science &amp; Cloud-  Jon Crowcroft - “short” talk</vt:lpstr>
      <vt:lpstr>Who am I?</vt:lpstr>
      <vt:lpstr>High Throughput&amp;Low Latency inside pet data centers (even just rack) not all solved</vt:lpstr>
      <vt:lpstr>Decentralised – IoT/Smart-X pet warning…</vt:lpstr>
      <vt:lpstr>Jon’s own pet nets are data science too</vt:lpstr>
      <vt:lpstr>Jon’s pet(small) project ideas….</vt:lpstr>
      <vt:lpstr>Why are we here?</vt:lpstr>
      <vt:lpstr>Hyperscale is cheap</vt:lpstr>
      <vt:lpstr>Hyperscale is Easy Peasy Programmable</vt:lpstr>
      <vt:lpstr>Confidentiality &amp; Integrity – Use Cases&amp;Law</vt:lpstr>
      <vt:lpstr>Confidentiality &amp; Integrity - Revelation</vt:lpstr>
      <vt:lpstr>Confidentiality &amp; Integrity- Outsource Limits</vt:lpstr>
      <vt:lpstr>Confidentiality &amp; Integrity making safe havens</vt:lpstr>
      <vt:lpstr>Confidentiality &amp; Transparency </vt:lpstr>
      <vt:lpstr>What more could I possibly say?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Jessie Wand</dc:creator>
  <cp:lastModifiedBy>Jon Crowcroft</cp:lastModifiedBy>
  <cp:revision>29</cp:revision>
  <cp:lastPrinted>2016-12-02T13:40:30Z</cp:lastPrinted>
  <dcterms:created xsi:type="dcterms:W3CDTF">2016-10-06T15:03:03Z</dcterms:created>
  <dcterms:modified xsi:type="dcterms:W3CDTF">2016-12-04T10:26:23Z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0x01010026606BB7AFC7FA4F8EA5911A517C9017</vt:lpwstr>
  </property>
</Properties>
</file>