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</p:sldMasterIdLst>
  <p:notesMasterIdLst>
    <p:notesMasterId r:id="rId55"/>
  </p:notesMasterIdLst>
  <p:handoutMasterIdLst>
    <p:handoutMasterId r:id="rId56"/>
  </p:handoutMasterIdLst>
  <p:sldIdLst>
    <p:sldId id="261" r:id="rId6"/>
    <p:sldId id="269" r:id="rId7"/>
    <p:sldId id="382" r:id="rId8"/>
    <p:sldId id="271" r:id="rId9"/>
    <p:sldId id="325" r:id="rId10"/>
    <p:sldId id="326" r:id="rId11"/>
    <p:sldId id="327" r:id="rId12"/>
    <p:sldId id="328" r:id="rId13"/>
    <p:sldId id="329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7" r:id="rId33"/>
    <p:sldId id="358" r:id="rId34"/>
    <p:sldId id="359" r:id="rId35"/>
    <p:sldId id="360" r:id="rId36"/>
    <p:sldId id="361" r:id="rId37"/>
    <p:sldId id="362" r:id="rId38"/>
    <p:sldId id="363" r:id="rId39"/>
    <p:sldId id="364" r:id="rId40"/>
    <p:sldId id="365" r:id="rId41"/>
    <p:sldId id="366" r:id="rId42"/>
    <p:sldId id="367" r:id="rId43"/>
    <p:sldId id="368" r:id="rId44"/>
    <p:sldId id="369" r:id="rId45"/>
    <p:sldId id="370" r:id="rId46"/>
    <p:sldId id="371" r:id="rId47"/>
    <p:sldId id="372" r:id="rId48"/>
    <p:sldId id="373" r:id="rId49"/>
    <p:sldId id="374" r:id="rId50"/>
    <p:sldId id="375" r:id="rId51"/>
    <p:sldId id="376" r:id="rId52"/>
    <p:sldId id="381" r:id="rId53"/>
    <p:sldId id="273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F899"/>
    <a:srgbClr val="F02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30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28" Type="http://schemas.microsoft.com/office/2015/10/relationships/revisionInfo" Target="revisionInfo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E8DCE-AF8F-C640-AEB8-467283C02EFC}" type="datetimeFigureOut">
              <a:rPr lang="en-US" smtClean="0"/>
              <a:t>30/05/18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D86B3-1AE1-2547-A7B4-06599F55F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95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28BE7-2C0A-2042-A5A9-73DB2F9CBB23}" type="datetimeFigureOut">
              <a:rPr lang="en-US" smtClean="0"/>
              <a:t>30/05/18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902C6-E055-8940-AAA0-8A09608B2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35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398F7D-A7C7-6644-A7B3-7C9786277C8B}" type="slidenum">
              <a:rPr lang="fr-FR"/>
              <a:pPr>
                <a:defRPr/>
              </a:pPr>
              <a:t>1</a:t>
            </a:fld>
            <a:endParaRPr lang="fr-FR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898" y="4372195"/>
            <a:ext cx="5036949" cy="254164"/>
          </a:xfrm>
        </p:spPr>
        <p:txBody>
          <a:bodyPr/>
          <a:lstStyle/>
          <a:p>
            <a:pPr>
              <a:defRPr/>
            </a:pPr>
            <a:endParaRPr lang="fr-FR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9898" y="4372196"/>
            <a:ext cx="5036949" cy="427524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GDPR 101 for internal use - https://docs.google.com/spreadsheets/d/1Z4kct1PH3scJ1f2WolNEUODP2Afjp9I8yiwFMLRc5ec/edit#gid=0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120D81-956E-794E-9D77-61442968010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Shape 5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Shape 5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Shape 6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Shape 6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Shape 6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Shape 6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Shape 6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Shape 6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Shape 6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Shape 6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Shape 6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Shape 7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Shape 7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Shape 7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Shape 7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Shape 7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Shape 7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1" name="Shape 7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Shape 7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Shape 7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Shape 8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Shape 8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Shape 8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Shape 8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Shape 8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Shape 8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Shape 8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Shape 8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Shape 8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Shape 8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Shape 8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hape 8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Shape 8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Shape 9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Shape 9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20F265-9321-4E3C-B999-043C27875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D0B76D2-BF80-4A20-BED3-2B6A9CE41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0C2AA2-D1C4-460E-9465-CFC19477D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30/05/18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C323B6B-9326-49F5-A6C8-2A54CA44E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799EA4-8231-41DB-9792-8D855FBD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58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8F0814-0A2B-443E-8C24-7BA32EB2C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E2A87A0-67AE-4292-B7C9-7CFBCA27D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679869-8E50-45DD-A110-39A4A9D4E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30/05/18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68C262-BE6B-4B41-8BDD-B47BB2169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2B09C88-69B4-4E12-8EAD-321FAEA2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81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9960975-A2FC-473E-8690-9A075CC126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DECCACC-E4BE-4855-B498-8F7667F22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70D092-0357-47C0-ADD3-C5A7FFAB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30/05/18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753BBB-4573-48EE-81C1-69CE5734B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206A76-AEFB-4231-99E1-BB791A410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990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75"/>
          </a:xfrm>
          <a:prstGeom prst="rect">
            <a:avLst/>
          </a:prstGeom>
        </p:spPr>
        <p:txBody>
          <a:bodyPr spcFirstLastPara="1" wrap="square" lIns="121897" tIns="121897" rIns="121897" bIns="121897" anchor="t" anchorCtr="0"/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SzPts val="3000"/>
              <a:buChar char="●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7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26035" cy="4967575"/>
          </a:xfrm>
          <a:prstGeom prst="rect">
            <a:avLst/>
          </a:prstGeom>
        </p:spPr>
        <p:txBody>
          <a:bodyPr spcFirstLastPara="1" wrap="square" lIns="121897" tIns="121897" rIns="121897" bIns="121897" anchor="t" anchorCtr="0"/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SzPts val="3000"/>
              <a:buChar char="●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6256365" y="1600201"/>
            <a:ext cx="5326035" cy="4967575"/>
          </a:xfrm>
          <a:prstGeom prst="rect">
            <a:avLst/>
          </a:prstGeom>
        </p:spPr>
        <p:txBody>
          <a:bodyPr spcFirstLastPara="1" wrap="square" lIns="121897" tIns="121897" rIns="121897" bIns="121897" anchor="t" anchorCtr="0"/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SzPts val="3000"/>
              <a:buChar char="●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7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7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09600" y="5875079"/>
            <a:ext cx="10972800" cy="692693"/>
          </a:xfrm>
          <a:prstGeom prst="rect">
            <a:avLst/>
          </a:prstGeom>
        </p:spPr>
        <p:txBody>
          <a:bodyPr spcFirstLastPara="1" wrap="square" lIns="121897" tIns="121897" rIns="121897" bIns="121897" anchor="t" anchorCtr="0"/>
          <a:lstStyle>
            <a:lvl1pPr marL="609585" lvl="0" indent="-304792" algn="ctr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7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7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uk-UA" smtClean="0">
                <a:solidFill>
                  <a:srgbClr val="000000"/>
                </a:solidFill>
              </a:rPr>
              <a:pPr/>
              <a:t>‹#›</a:t>
            </a:fld>
            <a:endParaRPr lang="uk-UA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9CEBCA-14C0-446D-B1ED-16FDC1EC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16D249-7C04-4523-9E93-0C0CE43D3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F5A0B2-17ED-4C2A-849C-A9FDCE8B8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30/05/18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44908A-5B58-4D91-AF04-67B10C295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91F810-37CE-418A-A953-A88BD13D4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10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92F9AF-3732-47F2-AF2C-D91889216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FA9223-9197-4249-B3AA-E4DAC2B05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209E3D-4FA1-4607-8D3B-1A8B0C50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30/05/18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10C787-FE47-45C0-97EA-2D18C548A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093C64-7C36-4819-A29F-43815841E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2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96987-649D-4286-BB1B-81FF0BAC9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7FE5AE-0973-4E56-B6D0-B1785B2F2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C48D422-19A7-4266-9CEF-373C34390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65BA6DF-4044-43A3-BDBC-C102B1C35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30/05/18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B62644-CB33-4001-9026-65DA5AAAF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D01403C-C478-403A-A8FB-2DA65926C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5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4112F3-5998-4744-B633-796E01F3A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C6D16D-846B-4E52-B9AD-95FA2E6D6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393523-CDF7-4B92-AD7E-378585FC8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D449D99-6CA1-4F74-B286-FC7A6F0B5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159A69B-4762-4491-81C5-B35EE5E7AA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25E0824-F49D-4133-A109-0FEDE604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30/05/18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5A72011-80B7-4111-9FF5-A69A247B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BE7B9C4-41B2-42FD-928E-139DD5DFC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51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767B3-8DE3-4621-87F4-F26A84A42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03FA8D-EA17-4319-9619-73048EBBD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30/05/18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91F3D02-6525-4D1D-81E6-7E5AE8E9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A929615-2C65-48E0-ACA4-E56E3931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79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BF8AD30-C2B3-427B-BF34-59E00BF43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30/05/18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1AE2A8A-4876-4BC4-95B9-72BBD66BC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F37243-E14B-4D45-B396-4EF28F936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005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93402C-E2C4-43BD-B83A-D7EA7A99D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86008E-F0A9-4C28-BDB8-AD458F55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9721266-2D3C-4CE1-B0F3-190526AE8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06F7B9C-F4AB-4121-99BA-E0682198D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30/05/18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4F350C-29A7-405D-B512-B1C615A44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9867CA-82CC-4673-8423-48BC974C0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58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CA8569-CFEE-40D8-A0C4-6CED27B93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5ECF223-5748-4C89-AA07-EDFC06BE4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61E3AFE-5BAC-404F-9C1C-4C27A8BBF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4761509-8DF0-4BBF-86BB-C375EFDC8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C9469-A9B4-44C8-B308-3A9D9D3E6EF5}" type="datetimeFigureOut">
              <a:rPr lang="en-GB" smtClean="0"/>
              <a:t>30/05/18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75C3CBA-19E4-4E98-A9DE-829E34996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799DE0-1141-4D2F-B599-62BDB8527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05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AECD920-4C29-4DEE-AAAE-E4E1B7D02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6AADE6-D695-4095-9223-7786C87EE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691D5B-BA4B-4F31-9A94-4B51052E9D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C9469-A9B4-44C8-B308-3A9D9D3E6EF5}" type="datetimeFigureOut">
              <a:rPr lang="en-GB" smtClean="0"/>
              <a:t>30/05/18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1395BF-B281-494C-9227-B9C2A749B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F97E0A-88E5-44D8-9029-70448916D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FEA94-101F-4DC9-9123-C6B264CD10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3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700">
                <a:solidFill>
                  <a:schemeClr val="dk1"/>
                </a:solidFill>
              </a:defRPr>
            </a:lvl1pPr>
            <a:lvl2pPr lvl="1" algn="r">
              <a:spcBef>
                <a:spcPts val="0"/>
              </a:spcBef>
              <a:buNone/>
              <a:defRPr sz="1700">
                <a:solidFill>
                  <a:schemeClr val="dk1"/>
                </a:solidFill>
              </a:defRPr>
            </a:lvl2pPr>
            <a:lvl3pPr lvl="2" algn="r">
              <a:spcBef>
                <a:spcPts val="0"/>
              </a:spcBef>
              <a:buNone/>
              <a:defRPr sz="1700">
                <a:solidFill>
                  <a:schemeClr val="dk1"/>
                </a:solidFill>
              </a:defRPr>
            </a:lvl3pPr>
            <a:lvl4pPr lvl="3" algn="r">
              <a:spcBef>
                <a:spcPts val="0"/>
              </a:spcBef>
              <a:buNone/>
              <a:defRPr sz="1700">
                <a:solidFill>
                  <a:schemeClr val="dk1"/>
                </a:solidFill>
              </a:defRPr>
            </a:lvl4pPr>
            <a:lvl5pPr lvl="4" algn="r">
              <a:spcBef>
                <a:spcPts val="0"/>
              </a:spcBef>
              <a:buNone/>
              <a:defRPr sz="1700">
                <a:solidFill>
                  <a:schemeClr val="dk1"/>
                </a:solidFill>
              </a:defRPr>
            </a:lvl5pPr>
            <a:lvl6pPr lvl="5" algn="r">
              <a:spcBef>
                <a:spcPts val="0"/>
              </a:spcBef>
              <a:buNone/>
              <a:defRPr sz="1700">
                <a:solidFill>
                  <a:schemeClr val="dk1"/>
                </a:solidFill>
              </a:defRPr>
            </a:lvl6pPr>
            <a:lvl7pPr lvl="6" algn="r">
              <a:spcBef>
                <a:spcPts val="0"/>
              </a:spcBef>
              <a:buNone/>
              <a:defRPr sz="1700">
                <a:solidFill>
                  <a:schemeClr val="dk1"/>
                </a:solidFill>
              </a:defRPr>
            </a:lvl7pPr>
            <a:lvl8pPr lvl="7" algn="r">
              <a:spcBef>
                <a:spcPts val="0"/>
              </a:spcBef>
              <a:buNone/>
              <a:defRPr sz="1700">
                <a:solidFill>
                  <a:schemeClr val="dk1"/>
                </a:solidFill>
              </a:defRPr>
            </a:lvl8pPr>
            <a:lvl9pPr lvl="8" algn="r">
              <a:spcBef>
                <a:spcPts val="0"/>
              </a:spcBef>
              <a:buNone/>
              <a:defRPr sz="1700">
                <a:solidFill>
                  <a:schemeClr val="dk1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 kern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uk-UA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cl.cam.ac.uk/~jac22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gif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7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8.png"/><Relationship Id="rId5" Type="http://schemas.openxmlformats.org/officeDocument/2006/relationships/image" Target="../media/image17.gi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3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4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5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1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3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4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4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dex.org/wp-content/uploads/2016/06/hatdex-briefing-Issue-2_FINAL.pdf" TargetMode="External"/><Relationship Id="rId4" Type="http://schemas.openxmlformats.org/officeDocument/2006/relationships/hyperlink" Target="http://hatcommunity.org/other-resource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g"/><Relationship Id="rId12" Type="http://schemas.openxmlformats.org/officeDocument/2006/relationships/image" Target="../media/image10.png"/><Relationship Id="rId13" Type="http://schemas.openxmlformats.org/officeDocument/2006/relationships/image" Target="../media/image11.jp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2133600"/>
            <a:ext cx="103632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e</a:t>
            </a:r>
            <a:r>
              <a:rPr lang="en-US" dirty="0" smtClean="0"/>
              <a:t>dge </a:t>
            </a:r>
            <a:r>
              <a:rPr lang="en-US" dirty="0" err="1" smtClean="0"/>
              <a:t>ai</a:t>
            </a:r>
            <a:endParaRPr lang="en-GB" dirty="0" smtClean="0">
              <a:cs typeface="+mj-cs"/>
            </a:endParaRP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16000" y="4343400"/>
            <a:ext cx="10160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Jon Crowcroft,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  <a:hlinkClick r:id="rId3"/>
              </a:rPr>
              <a:t>http://www.cl.cam.ac.uk/~jac22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Shape 222" descr="psp_11 (2).png"/>
          <p:cNvPicPr preferRelativeResize="0"/>
          <p:nvPr/>
        </p:nvPicPr>
        <p:blipFill rotWithShape="1">
          <a:blip r:embed="rId3">
            <a:alphaModFix/>
          </a:blip>
          <a:srcRect l="2573" t="8876" r="19191" b="5440"/>
          <a:stretch/>
        </p:blipFill>
        <p:spPr>
          <a:xfrm>
            <a:off x="609601" y="1531467"/>
            <a:ext cx="6666803" cy="383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Parallel and Distributed Computing</a:t>
            </a:r>
            <a:endParaRPr sz="4000"/>
          </a:p>
        </p:txBody>
      </p:sp>
      <p:cxnSp>
        <p:nvCxnSpPr>
          <p:cNvPr id="224" name="Shape 224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25" name="Shape 225"/>
          <p:cNvSpPr/>
          <p:nvPr/>
        </p:nvSpPr>
        <p:spPr>
          <a:xfrm>
            <a:off x="694049" y="4637685"/>
            <a:ext cx="1323200" cy="6012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5648687" y="2763093"/>
            <a:ext cx="1323200" cy="601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7" name="Shape 227"/>
          <p:cNvCxnSpPr>
            <a:stCxn id="225" idx="3"/>
            <a:endCxn id="226" idx="1"/>
          </p:cNvCxnSpPr>
          <p:nvPr/>
        </p:nvCxnSpPr>
        <p:spPr>
          <a:xfrm rot="10800000" flipH="1">
            <a:off x="2017249" y="3063885"/>
            <a:ext cx="3631600" cy="1874400"/>
          </a:xfrm>
          <a:prstGeom prst="bentConnector3">
            <a:avLst>
              <a:gd name="adj1" fmla="val 49998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228" name="Shape 228"/>
          <p:cNvSpPr/>
          <p:nvPr/>
        </p:nvSpPr>
        <p:spPr>
          <a:xfrm>
            <a:off x="2061859" y="2186291"/>
            <a:ext cx="1323200" cy="6012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5648687" y="4036493"/>
            <a:ext cx="1323200" cy="601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0" name="Shape 230"/>
          <p:cNvCxnSpPr>
            <a:stCxn id="228" idx="3"/>
            <a:endCxn id="229" idx="1"/>
          </p:cNvCxnSpPr>
          <p:nvPr/>
        </p:nvCxnSpPr>
        <p:spPr>
          <a:xfrm>
            <a:off x="3385059" y="2486891"/>
            <a:ext cx="2263600" cy="1850400"/>
          </a:xfrm>
          <a:prstGeom prst="bentConnector3">
            <a:avLst>
              <a:gd name="adj1" fmla="val 50001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231" name="Shape 231"/>
          <p:cNvSpPr/>
          <p:nvPr/>
        </p:nvSpPr>
        <p:spPr>
          <a:xfrm>
            <a:off x="5648687" y="2090363"/>
            <a:ext cx="1323200" cy="601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2" name="Shape 232"/>
          <p:cNvCxnSpPr>
            <a:stCxn id="228" idx="3"/>
            <a:endCxn id="231" idx="1"/>
          </p:cNvCxnSpPr>
          <p:nvPr/>
        </p:nvCxnSpPr>
        <p:spPr>
          <a:xfrm rot="10800000" flipH="1">
            <a:off x="3385059" y="2390891"/>
            <a:ext cx="2263600" cy="96000"/>
          </a:xfrm>
          <a:prstGeom prst="bentConnector3">
            <a:avLst>
              <a:gd name="adj1" fmla="val 50001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7626767" y="1344367"/>
            <a:ext cx="4377200" cy="46512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1900"/>
              <a:t>Parallel and distributed computing is achieved by composing the different data structures in Owl’s core library with specific engines in Actor system.</a:t>
            </a:r>
            <a:endParaRPr sz="1900"/>
          </a:p>
        </p:txBody>
      </p:sp>
      <p:sp>
        <p:nvSpPr>
          <p:cNvPr id="234" name="Shape 234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10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235" name="Shape 235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1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Owl + Actor : Ndarray Example</a:t>
            </a:r>
            <a:endParaRPr sz="4000"/>
          </a:p>
        </p:txBody>
      </p:sp>
      <p:cxnSp>
        <p:nvCxnSpPr>
          <p:cNvPr id="241" name="Shape 241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42" name="Shape 242"/>
          <p:cNvSpPr txBox="1"/>
          <p:nvPr/>
        </p:nvSpPr>
        <p:spPr>
          <a:xfrm>
            <a:off x="677367" y="1406633"/>
            <a:ext cx="10988800" cy="6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map</a:t>
            </a: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function on local ndarray 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Owl looks like this  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841467" y="1857900"/>
            <a:ext cx="10437200" cy="8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Dense.Ndarray.S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.map sin x</a:t>
            </a:r>
            <a:endParaRPr sz="19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44" name="Shape 244" descr="psp_11 (2).png"/>
          <p:cNvPicPr preferRelativeResize="0"/>
          <p:nvPr/>
        </p:nvPicPr>
        <p:blipFill rotWithShape="1">
          <a:blip r:embed="rId3">
            <a:alphaModFix/>
          </a:blip>
          <a:srcRect l="2573" t="8876" r="19191" b="5440"/>
          <a:stretch/>
        </p:blipFill>
        <p:spPr>
          <a:xfrm>
            <a:off x="7855236" y="3627567"/>
            <a:ext cx="3745801" cy="21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/>
          <p:nvPr/>
        </p:nvSpPr>
        <p:spPr>
          <a:xfrm>
            <a:off x="7884385" y="5362308"/>
            <a:ext cx="768800" cy="3540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Shape 246"/>
          <p:cNvSpPr txBox="1"/>
          <p:nvPr/>
        </p:nvSpPr>
        <p:spPr>
          <a:xfrm>
            <a:off x="677367" y="2727433"/>
            <a:ext cx="10988800" cy="6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to implement a distributed 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map</a:t>
            </a: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distributed ndarray?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11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248" name="Shape 248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Owl + Actor : Ndarray Example</a:t>
            </a:r>
            <a:endParaRPr sz="4000"/>
          </a:p>
        </p:txBody>
      </p:sp>
      <p:cxnSp>
        <p:nvCxnSpPr>
          <p:cNvPr id="254" name="Shape 254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55" name="Shape 255"/>
          <p:cNvSpPr txBox="1"/>
          <p:nvPr/>
        </p:nvSpPr>
        <p:spPr>
          <a:xfrm>
            <a:off x="677367" y="1406633"/>
            <a:ext cx="10988800" cy="6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Like playing LEGO, we plug Ndarray into Distribution Engine to make a distributed Ndarray.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677367" y="2727433"/>
            <a:ext cx="10988800" cy="6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Composed by a functor in 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Owl_parallel</a:t>
            </a: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module, which connects two systems and hides details.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841467" y="1857900"/>
            <a:ext cx="10437200" cy="8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module M = Owl.Parallel.Make (</a:t>
            </a:r>
            <a:r>
              <a:rPr lang="en" sz="1900" ker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Dense.Ndarray.S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(</a:t>
            </a:r>
            <a:r>
              <a:rPr lang="en" sz="1900" ker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Actor.Mapre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9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58" name="Shape 258" descr="psp_11 (2).png"/>
          <p:cNvPicPr preferRelativeResize="0"/>
          <p:nvPr/>
        </p:nvPicPr>
        <p:blipFill rotWithShape="1">
          <a:blip r:embed="rId3">
            <a:alphaModFix/>
          </a:blip>
          <a:srcRect l="2573" t="8876" r="19191" b="5440"/>
          <a:stretch/>
        </p:blipFill>
        <p:spPr>
          <a:xfrm>
            <a:off x="7855236" y="3627567"/>
            <a:ext cx="3745801" cy="21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/>
          <p:nvPr/>
        </p:nvSpPr>
        <p:spPr>
          <a:xfrm>
            <a:off x="7884385" y="5362308"/>
            <a:ext cx="768800" cy="3540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10678039" y="4302028"/>
            <a:ext cx="768800" cy="354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1" name="Shape 261"/>
          <p:cNvCxnSpPr>
            <a:stCxn id="259" idx="3"/>
            <a:endCxn id="260" idx="1"/>
          </p:cNvCxnSpPr>
          <p:nvPr/>
        </p:nvCxnSpPr>
        <p:spPr>
          <a:xfrm rot="10800000" flipH="1">
            <a:off x="8653185" y="4478908"/>
            <a:ext cx="2024800" cy="1060400"/>
          </a:xfrm>
          <a:prstGeom prst="bentConnector3">
            <a:avLst>
              <a:gd name="adj1" fmla="val 50001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262" name="Shape 262"/>
          <p:cNvSpPr txBox="1"/>
          <p:nvPr/>
        </p:nvSpPr>
        <p:spPr>
          <a:xfrm>
            <a:off x="841467" y="3077100"/>
            <a:ext cx="10437200" cy="8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.map sin x</a:t>
            </a:r>
            <a:endParaRPr sz="19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3" name="Shape 263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12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264" name="Shape 264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Owl + Actor : Neural Network Example</a:t>
            </a:r>
            <a:endParaRPr sz="4000"/>
          </a:p>
        </p:txBody>
      </p:sp>
      <p:cxnSp>
        <p:nvCxnSpPr>
          <p:cNvPr id="270" name="Shape 270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71" name="Shape 271"/>
          <p:cNvSpPr txBox="1"/>
          <p:nvPr/>
        </p:nvSpPr>
        <p:spPr>
          <a:xfrm>
            <a:off x="841467" y="5109100"/>
            <a:ext cx="6724400" cy="8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Owl.Neural.S.Graph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.train network</a:t>
            </a:r>
            <a:endParaRPr sz="19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713833" y="2192964"/>
            <a:ext cx="7231600" cy="2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let network =</a:t>
            </a:r>
            <a:endParaRPr sz="16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input [|28;28;1|]</a:t>
            </a:r>
            <a:endParaRPr sz="16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|&gt; lambda (fun x -&gt; Maths.(x / F 256.))</a:t>
            </a:r>
            <a:endParaRPr sz="16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|&gt; conv2d [|5;5;1;32|] [|1;1|] ~act_typ:Activation.Relu</a:t>
            </a:r>
            <a:endParaRPr sz="16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|&gt; max_pool2d [|2;2|] [|2;2|]</a:t>
            </a:r>
            <a:endParaRPr sz="16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|&gt; dropout 0.1</a:t>
            </a:r>
            <a:endParaRPr sz="16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|&gt; fully_connected 1024 ~act_typ:Activation.Relu</a:t>
            </a:r>
            <a:endParaRPr sz="16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|&gt; linear 10 ~act_typ:Activation.Softmax</a:t>
            </a:r>
            <a:endParaRPr sz="16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|&gt; get_network</a:t>
            </a:r>
            <a:endParaRPr sz="16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73" name="Shape 273" descr="psp_11 (2).png"/>
          <p:cNvPicPr preferRelativeResize="0"/>
          <p:nvPr/>
        </p:nvPicPr>
        <p:blipFill rotWithShape="1">
          <a:blip r:embed="rId3">
            <a:alphaModFix/>
          </a:blip>
          <a:srcRect l="2573" t="8876" r="19191" b="5440"/>
          <a:stretch/>
        </p:blipFill>
        <p:spPr>
          <a:xfrm>
            <a:off x="7855236" y="3627567"/>
            <a:ext cx="3745801" cy="21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/>
          <p:nvPr/>
        </p:nvSpPr>
        <p:spPr>
          <a:xfrm>
            <a:off x="8656600" y="3992697"/>
            <a:ext cx="768800" cy="3540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Shape 275"/>
          <p:cNvSpPr txBox="1"/>
          <p:nvPr/>
        </p:nvSpPr>
        <p:spPr>
          <a:xfrm>
            <a:off x="677367" y="1406633"/>
            <a:ext cx="10988800" cy="8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Similarly, this also applies to more advanced and complicated data structures such as neural network. This is how we define a NN in Owl: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Shape 276"/>
          <p:cNvSpPr txBox="1"/>
          <p:nvPr/>
        </p:nvSpPr>
        <p:spPr>
          <a:xfrm>
            <a:off x="677367" y="4657833"/>
            <a:ext cx="68272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Then we can perform training locally as below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13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278" name="Shape 278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Owl + Actor : Neural Network Example</a:t>
            </a:r>
            <a:endParaRPr sz="4000"/>
          </a:p>
        </p:txBody>
      </p:sp>
      <p:cxnSp>
        <p:nvCxnSpPr>
          <p:cNvPr id="284" name="Shape 284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85" name="Shape 285"/>
          <p:cNvSpPr txBox="1"/>
          <p:nvPr/>
        </p:nvSpPr>
        <p:spPr>
          <a:xfrm>
            <a:off x="841467" y="1857900"/>
            <a:ext cx="10437200" cy="8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module M = Owl.Parallel.Make (</a:t>
            </a:r>
            <a:r>
              <a:rPr lang="en" sz="1900" ker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Owl.Neural.S.Graph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(</a:t>
            </a:r>
            <a:r>
              <a:rPr lang="en" sz="1900" kern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Actor.Param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9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6" name="Shape 286"/>
          <p:cNvSpPr txBox="1"/>
          <p:nvPr/>
        </p:nvSpPr>
        <p:spPr>
          <a:xfrm>
            <a:off x="409033" y="3322767"/>
            <a:ext cx="7231600" cy="6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 algn="ctr">
              <a:buClr>
                <a:srgbClr val="000000"/>
              </a:buClr>
              <a:buSzPts val="1100"/>
              <a:buFont typeface="Arial"/>
              <a:buNone/>
            </a:pPr>
            <a:r>
              <a:rPr lang="en" sz="1900" ker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.train network</a:t>
            </a:r>
            <a:endParaRPr sz="19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287" name="Shape 287" descr="psp_11 (2).png"/>
          <p:cNvPicPr preferRelativeResize="0"/>
          <p:nvPr/>
        </p:nvPicPr>
        <p:blipFill rotWithShape="1">
          <a:blip r:embed="rId3">
            <a:alphaModFix/>
          </a:blip>
          <a:srcRect l="2573" t="8876" r="19191" b="5440"/>
          <a:stretch/>
        </p:blipFill>
        <p:spPr>
          <a:xfrm>
            <a:off x="7855236" y="3627567"/>
            <a:ext cx="3745801" cy="21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/>
          <p:nvPr/>
        </p:nvSpPr>
        <p:spPr>
          <a:xfrm>
            <a:off x="8656600" y="3992697"/>
            <a:ext cx="768800" cy="3540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Shape 289"/>
          <p:cNvSpPr/>
          <p:nvPr/>
        </p:nvSpPr>
        <p:spPr>
          <a:xfrm>
            <a:off x="10678039" y="4671819"/>
            <a:ext cx="768800" cy="3540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Shape 290"/>
          <p:cNvSpPr txBox="1"/>
          <p:nvPr/>
        </p:nvSpPr>
        <p:spPr>
          <a:xfrm>
            <a:off x="677367" y="1406633"/>
            <a:ext cx="10988800" cy="6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enable the parallel training on a computer cluster, we can combine 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Graph</a:t>
            </a: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Param</a:t>
            </a: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engine. 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677367" y="2727433"/>
            <a:ext cx="10988800" cy="6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only write code once, Owl’s functor stack generates both sequential and parallel version for us!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2" name="Shape 292"/>
          <p:cNvCxnSpPr>
            <a:stCxn id="288" idx="3"/>
            <a:endCxn id="289" idx="1"/>
          </p:cNvCxnSpPr>
          <p:nvPr/>
        </p:nvCxnSpPr>
        <p:spPr>
          <a:xfrm>
            <a:off x="9425400" y="4169697"/>
            <a:ext cx="1252800" cy="679200"/>
          </a:xfrm>
          <a:prstGeom prst="bentConnector3">
            <a:avLst>
              <a:gd name="adj1" fmla="val 49994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293" name="Shape 293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14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294" name="Shape 294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Key to Scalability</a:t>
            </a:r>
            <a:endParaRPr sz="4000"/>
          </a:p>
        </p:txBody>
      </p:sp>
      <p:cxnSp>
        <p:nvCxnSpPr>
          <p:cNvPr id="300" name="Shape 300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01" name="Shape 301"/>
          <p:cNvSpPr txBox="1"/>
          <p:nvPr/>
        </p:nvSpPr>
        <p:spPr>
          <a:xfrm>
            <a:off x="677367" y="1406633"/>
            <a:ext cx="10988800" cy="12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Actor implements three engines, maybe more in future. 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reply on a module called </a:t>
            </a:r>
            <a:r>
              <a:rPr lang="en" sz="19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Synchronous Parallel</a:t>
            </a: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which handles synchronisation.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Shape 302" descr="psp_11 (2).png"/>
          <p:cNvPicPr preferRelativeResize="0"/>
          <p:nvPr/>
        </p:nvPicPr>
        <p:blipFill rotWithShape="1">
          <a:blip r:embed="rId3">
            <a:alphaModFix/>
          </a:blip>
          <a:srcRect l="2573" t="8876" r="19191" b="5440"/>
          <a:stretch/>
        </p:blipFill>
        <p:spPr>
          <a:xfrm>
            <a:off x="3330833" y="3069035"/>
            <a:ext cx="4723032" cy="2719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Shape 303"/>
          <p:cNvSpPr/>
          <p:nvPr/>
        </p:nvSpPr>
        <p:spPr>
          <a:xfrm>
            <a:off x="6858528" y="5281957"/>
            <a:ext cx="1024400" cy="4704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Shape 304"/>
          <p:cNvSpPr txBox="1"/>
          <p:nvPr/>
        </p:nvSpPr>
        <p:spPr>
          <a:xfrm>
            <a:off x="8466567" y="4955367"/>
            <a:ext cx="3402800" cy="11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Corner stone of large scale distributed learning :)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15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306" name="Shape 306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Synchronous Parallel Machine</a:t>
            </a:r>
            <a:endParaRPr sz="4000"/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09600" y="1344567"/>
            <a:ext cx="10972800" cy="5121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 indent="-474109">
              <a:lnSpc>
                <a:spcPct val="150000"/>
              </a:lnSpc>
              <a:buSzPts val="2000"/>
            </a:pPr>
            <a:r>
              <a:rPr lang="en" sz="2700"/>
              <a:t>An abstract computer for designing parallel algorithms.</a:t>
            </a:r>
            <a:endParaRPr sz="2700"/>
          </a:p>
          <a:p>
            <a:pPr indent="-474109">
              <a:lnSpc>
                <a:spcPct val="150000"/>
              </a:lnSpc>
              <a:spcBef>
                <a:spcPts val="0"/>
              </a:spcBef>
              <a:buSzPts val="2000"/>
            </a:pPr>
            <a:r>
              <a:rPr lang="en" sz="2700"/>
              <a:t>Three components:</a:t>
            </a:r>
            <a:endParaRPr sz="2700"/>
          </a:p>
          <a:p>
            <a:pPr lvl="1" indent="-474109">
              <a:lnSpc>
                <a:spcPct val="150000"/>
              </a:lnSpc>
              <a:buSzPts val="2000"/>
            </a:pPr>
            <a:r>
              <a:rPr lang="en" sz="2700"/>
              <a:t>A local </a:t>
            </a:r>
            <a:r>
              <a:rPr lang="en" sz="2700">
                <a:solidFill>
                  <a:srgbClr val="0000FF"/>
                </a:solidFill>
              </a:rPr>
              <a:t>processor</a:t>
            </a:r>
            <a:r>
              <a:rPr lang="en" sz="2700"/>
              <a:t> equipped with fast </a:t>
            </a:r>
            <a:r>
              <a:rPr lang="en" sz="2700">
                <a:solidFill>
                  <a:srgbClr val="0000FF"/>
                </a:solidFill>
              </a:rPr>
              <a:t>memory;</a:t>
            </a:r>
            <a:endParaRPr sz="2700">
              <a:solidFill>
                <a:srgbClr val="0000FF"/>
              </a:solidFill>
            </a:endParaRPr>
          </a:p>
          <a:p>
            <a:pPr lvl="1" indent="-474109">
              <a:lnSpc>
                <a:spcPct val="150000"/>
              </a:lnSpc>
              <a:buSzPts val="2000"/>
            </a:pPr>
            <a:r>
              <a:rPr lang="en" sz="2700"/>
              <a:t>A </a:t>
            </a:r>
            <a:r>
              <a:rPr lang="en" sz="2700">
                <a:solidFill>
                  <a:srgbClr val="0000FF"/>
                </a:solidFill>
              </a:rPr>
              <a:t>network</a:t>
            </a:r>
            <a:r>
              <a:rPr lang="en" sz="2700"/>
              <a:t> that routes messages between computers;</a:t>
            </a:r>
            <a:endParaRPr sz="2700"/>
          </a:p>
          <a:p>
            <a:pPr lvl="1" indent="-474109">
              <a:lnSpc>
                <a:spcPct val="150000"/>
              </a:lnSpc>
              <a:buSzPts val="2000"/>
            </a:pPr>
            <a:r>
              <a:rPr lang="en" sz="2700"/>
              <a:t>A (hw/sw) component to </a:t>
            </a:r>
            <a:r>
              <a:rPr lang="en" sz="2700">
                <a:solidFill>
                  <a:srgbClr val="0000FF"/>
                </a:solidFill>
              </a:rPr>
              <a:t>synchronise</a:t>
            </a:r>
            <a:r>
              <a:rPr lang="en" sz="2700"/>
              <a:t> all computers;</a:t>
            </a:r>
            <a:endParaRPr sz="2700"/>
          </a:p>
          <a:p>
            <a:pPr indent="-474109">
              <a:lnSpc>
                <a:spcPct val="150000"/>
              </a:lnSpc>
              <a:spcBef>
                <a:spcPts val="0"/>
              </a:spcBef>
              <a:buSzPts val="2000"/>
            </a:pPr>
            <a:r>
              <a:rPr lang="en" sz="2700"/>
              <a:t>Powerful model for designing and programming parallel systems, building block of Apache Hadoop, Spark, Hama, etc.</a:t>
            </a:r>
            <a:endParaRPr sz="2700"/>
          </a:p>
        </p:txBody>
      </p:sp>
      <p:cxnSp>
        <p:nvCxnSpPr>
          <p:cNvPr id="313" name="Shape 313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16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315" name="Shape 315" descr="604px-University_of_Cambridge_logo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Barrier Synchronisation</a:t>
            </a:r>
            <a:endParaRPr sz="4000"/>
          </a:p>
        </p:txBody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09600" y="1242967"/>
            <a:ext cx="10972800" cy="11472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 marL="0" indent="0">
              <a:buNone/>
            </a:pPr>
            <a:r>
              <a:rPr lang="en" sz="2100"/>
              <a:t>The third component </a:t>
            </a:r>
            <a:r>
              <a:rPr lang="en" sz="2100">
                <a:solidFill>
                  <a:srgbClr val="0000FF"/>
                </a:solidFill>
              </a:rPr>
              <a:t>barrier synchronisation</a:t>
            </a:r>
            <a:r>
              <a:rPr lang="en" sz="2100"/>
              <a:t>, is the core of SPM. It’s all about how to coordinate computation on different computers to achieve certain </a:t>
            </a:r>
            <a:r>
              <a:rPr lang="en" sz="2100">
                <a:solidFill>
                  <a:srgbClr val="0000FF"/>
                </a:solidFill>
              </a:rPr>
              <a:t>consistency</a:t>
            </a:r>
            <a:r>
              <a:rPr lang="en" sz="2100"/>
              <a:t>.</a:t>
            </a:r>
            <a:endParaRPr sz="2100"/>
          </a:p>
        </p:txBody>
      </p:sp>
      <p:cxnSp>
        <p:nvCxnSpPr>
          <p:cNvPr id="322" name="Shape 322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17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324" name="Shape 324" descr="604px-University_of_Cambridge_logo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5" name="Shape 325"/>
          <p:cNvCxnSpPr/>
          <p:nvPr/>
        </p:nvCxnSpPr>
        <p:spPr>
          <a:xfrm>
            <a:off x="1768400" y="4132833"/>
            <a:ext cx="4766800" cy="0"/>
          </a:xfrm>
          <a:prstGeom prst="straightConnector1">
            <a:avLst/>
          </a:prstGeom>
          <a:noFill/>
          <a:ln w="76200" cap="flat" cmpd="sng">
            <a:solidFill>
              <a:srgbClr val="1155C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6" name="Shape 326"/>
          <p:cNvCxnSpPr/>
          <p:nvPr/>
        </p:nvCxnSpPr>
        <p:spPr>
          <a:xfrm>
            <a:off x="1768400" y="4640833"/>
            <a:ext cx="4766800" cy="0"/>
          </a:xfrm>
          <a:prstGeom prst="straightConnector1">
            <a:avLst/>
          </a:prstGeom>
          <a:noFill/>
          <a:ln w="76200" cap="flat" cmpd="sng">
            <a:solidFill>
              <a:srgbClr val="1155C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7" name="Shape 327"/>
          <p:cNvCxnSpPr/>
          <p:nvPr/>
        </p:nvCxnSpPr>
        <p:spPr>
          <a:xfrm>
            <a:off x="1768400" y="5148833"/>
            <a:ext cx="4766800" cy="0"/>
          </a:xfrm>
          <a:prstGeom prst="straightConnector1">
            <a:avLst/>
          </a:prstGeom>
          <a:noFill/>
          <a:ln w="76200" cap="flat" cmpd="sng">
            <a:solidFill>
              <a:srgbClr val="1155C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28" name="Shape 328"/>
          <p:cNvCxnSpPr/>
          <p:nvPr/>
        </p:nvCxnSpPr>
        <p:spPr>
          <a:xfrm>
            <a:off x="1768400" y="5656833"/>
            <a:ext cx="4766800" cy="0"/>
          </a:xfrm>
          <a:prstGeom prst="straightConnector1">
            <a:avLst/>
          </a:prstGeom>
          <a:noFill/>
          <a:ln w="76200" cap="flat" cmpd="sng">
            <a:solidFill>
              <a:srgbClr val="1155CC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29" name="Shape 329"/>
          <p:cNvSpPr/>
          <p:nvPr/>
        </p:nvSpPr>
        <p:spPr>
          <a:xfrm>
            <a:off x="3343200" y="3824951"/>
            <a:ext cx="56400" cy="1858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Shape 3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6335" y="3598316"/>
            <a:ext cx="330135" cy="34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1369" y="3785400"/>
            <a:ext cx="655399" cy="65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1369" y="4293402"/>
            <a:ext cx="655399" cy="65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1369" y="4801402"/>
            <a:ext cx="655399" cy="65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Shape 3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81369" y="5309402"/>
            <a:ext cx="655399" cy="655399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/>
          <p:nvPr/>
        </p:nvSpPr>
        <p:spPr>
          <a:xfrm>
            <a:off x="4830717" y="3824951"/>
            <a:ext cx="56400" cy="1858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Shape 3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3853" y="3598316"/>
            <a:ext cx="330135" cy="346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/>
          <p:nvPr/>
        </p:nvSpPr>
        <p:spPr>
          <a:xfrm>
            <a:off x="1776944" y="3851933"/>
            <a:ext cx="56400" cy="18584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Shape 3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0079" y="3625300"/>
            <a:ext cx="330135" cy="346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 txBox="1"/>
          <p:nvPr/>
        </p:nvSpPr>
        <p:spPr>
          <a:xfrm>
            <a:off x="1868600" y="3680967"/>
            <a:ext cx="488800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1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 0</a:t>
            </a:r>
            <a:endParaRPr sz="11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Shape 340"/>
          <p:cNvSpPr txBox="1"/>
          <p:nvPr/>
        </p:nvSpPr>
        <p:spPr>
          <a:xfrm>
            <a:off x="3443400" y="3653984"/>
            <a:ext cx="488800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1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 1</a:t>
            </a:r>
            <a:endParaRPr sz="11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Shape 341"/>
          <p:cNvSpPr txBox="1"/>
          <p:nvPr/>
        </p:nvSpPr>
        <p:spPr>
          <a:xfrm>
            <a:off x="4930917" y="3653984"/>
            <a:ext cx="488800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1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 2</a:t>
            </a:r>
            <a:endParaRPr sz="11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Shape 342"/>
          <p:cNvSpPr txBox="1"/>
          <p:nvPr/>
        </p:nvSpPr>
        <p:spPr>
          <a:xfrm>
            <a:off x="5458497" y="6062616"/>
            <a:ext cx="2082000" cy="4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3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Barrier Synchronisation</a:t>
            </a:r>
            <a:endParaRPr sz="13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6181267" y="3680967"/>
            <a:ext cx="655600" cy="22836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Shape 3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4667" y="3308990"/>
            <a:ext cx="488800" cy="51307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Shape 345"/>
          <p:cNvSpPr txBox="1"/>
          <p:nvPr/>
        </p:nvSpPr>
        <p:spPr>
          <a:xfrm>
            <a:off x="5551067" y="3479152"/>
            <a:ext cx="798400" cy="3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1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Global state</a:t>
            </a:r>
            <a:endParaRPr sz="11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Shape 346"/>
          <p:cNvSpPr txBox="1"/>
          <p:nvPr/>
        </p:nvSpPr>
        <p:spPr>
          <a:xfrm>
            <a:off x="1307833" y="4015233"/>
            <a:ext cx="488800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1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P#0</a:t>
            </a:r>
            <a:endParaRPr sz="11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Shape 347"/>
          <p:cNvSpPr txBox="1"/>
          <p:nvPr/>
        </p:nvSpPr>
        <p:spPr>
          <a:xfrm>
            <a:off x="1307833" y="4523233"/>
            <a:ext cx="488800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1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P#1</a:t>
            </a:r>
            <a:endParaRPr sz="11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Shape 348"/>
          <p:cNvSpPr txBox="1"/>
          <p:nvPr/>
        </p:nvSpPr>
        <p:spPr>
          <a:xfrm>
            <a:off x="1307833" y="5031233"/>
            <a:ext cx="488800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1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P#2</a:t>
            </a:r>
            <a:endParaRPr sz="11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Shape 349"/>
          <p:cNvSpPr txBox="1"/>
          <p:nvPr/>
        </p:nvSpPr>
        <p:spPr>
          <a:xfrm>
            <a:off x="1307833" y="5539233"/>
            <a:ext cx="488800" cy="2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1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P#3</a:t>
            </a:r>
            <a:endParaRPr sz="11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Shape 350"/>
          <p:cNvSpPr txBox="1"/>
          <p:nvPr/>
        </p:nvSpPr>
        <p:spPr>
          <a:xfrm>
            <a:off x="3545000" y="3253633"/>
            <a:ext cx="11020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3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Progress</a:t>
            </a:r>
            <a:endParaRPr sz="13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Shape 351"/>
          <p:cNvSpPr txBox="1"/>
          <p:nvPr/>
        </p:nvSpPr>
        <p:spPr>
          <a:xfrm>
            <a:off x="7543300" y="4359733"/>
            <a:ext cx="43252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 may happen here, to ensure the consistency through the global state.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2" name="Shape 352"/>
          <p:cNvCxnSpPr>
            <a:stCxn id="351" idx="1"/>
          </p:cNvCxnSpPr>
          <p:nvPr/>
        </p:nvCxnSpPr>
        <p:spPr>
          <a:xfrm rot="10800000">
            <a:off x="6874100" y="4754333"/>
            <a:ext cx="6692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53" name="Shape 353"/>
          <p:cNvCxnSpPr>
            <a:stCxn id="354" idx="1"/>
          </p:cNvCxnSpPr>
          <p:nvPr/>
        </p:nvCxnSpPr>
        <p:spPr>
          <a:xfrm rot="10800000">
            <a:off x="6845316" y="3497931"/>
            <a:ext cx="698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54" name="Shape 354"/>
          <p:cNvSpPr txBox="1"/>
          <p:nvPr/>
        </p:nvSpPr>
        <p:spPr>
          <a:xfrm>
            <a:off x="7543316" y="3103331"/>
            <a:ext cx="4325200" cy="7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That’s where we need a central server, in order to maintain the global state.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Shape 355"/>
          <p:cNvSpPr txBox="1"/>
          <p:nvPr/>
        </p:nvSpPr>
        <p:spPr>
          <a:xfrm>
            <a:off x="6198600" y="2477367"/>
            <a:ext cx="5485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Progress is measured by supersteps (iterations).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6" name="Shape 356"/>
          <p:cNvCxnSpPr>
            <a:stCxn id="355" idx="1"/>
          </p:cNvCxnSpPr>
          <p:nvPr/>
        </p:nvCxnSpPr>
        <p:spPr>
          <a:xfrm rot="10800000">
            <a:off x="4063400" y="2737767"/>
            <a:ext cx="2135200" cy="20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57" name="Shape 357"/>
          <p:cNvSpPr txBox="1"/>
          <p:nvPr/>
        </p:nvSpPr>
        <p:spPr>
          <a:xfrm>
            <a:off x="131200" y="4710567"/>
            <a:ext cx="11020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3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Processes</a:t>
            </a:r>
            <a:endParaRPr sz="13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8" name="Shape 358"/>
          <p:cNvCxnSpPr/>
          <p:nvPr/>
        </p:nvCxnSpPr>
        <p:spPr>
          <a:xfrm>
            <a:off x="4063400" y="2737767"/>
            <a:ext cx="0" cy="530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Consistency Is Not Free Lunch</a:t>
            </a:r>
            <a:endParaRPr sz="4000"/>
          </a:p>
        </p:txBody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09600" y="1344567"/>
            <a:ext cx="10972800" cy="47720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 indent="-457178">
              <a:lnSpc>
                <a:spcPct val="200000"/>
              </a:lnSpc>
              <a:buSzPts val="1800"/>
            </a:pPr>
            <a:r>
              <a:rPr lang="en" sz="2400"/>
              <a:t>Real world iterative learning algorithm aims fast convergence.</a:t>
            </a:r>
            <a:endParaRPr sz="2400"/>
          </a:p>
          <a:p>
            <a:pPr indent="-457178">
              <a:lnSpc>
                <a:spcPct val="200000"/>
              </a:lnSpc>
              <a:spcBef>
                <a:spcPts val="0"/>
              </a:spcBef>
              <a:buSzPts val="1800"/>
            </a:pPr>
            <a:r>
              <a:rPr lang="en" sz="2400"/>
              <a:t>Convergence rate decreases if </a:t>
            </a:r>
            <a:r>
              <a:rPr lang="en" sz="2400">
                <a:solidFill>
                  <a:srgbClr val="FF0000"/>
                </a:solidFill>
              </a:rPr>
              <a:t>iteration rate is slow</a:t>
            </a:r>
            <a:r>
              <a:rPr lang="en" sz="2400"/>
              <a:t> or </a:t>
            </a:r>
            <a:r>
              <a:rPr lang="en" sz="2400">
                <a:solidFill>
                  <a:srgbClr val="FF0000"/>
                </a:solidFill>
              </a:rPr>
              <a:t>updates are noisy</a:t>
            </a:r>
            <a:r>
              <a:rPr lang="en" sz="2400"/>
              <a:t>.</a:t>
            </a:r>
            <a:endParaRPr sz="2400"/>
          </a:p>
          <a:p>
            <a:pPr indent="-457178">
              <a:lnSpc>
                <a:spcPct val="200000"/>
              </a:lnSpc>
              <a:spcBef>
                <a:spcPts val="0"/>
              </a:spcBef>
              <a:buSzPts val="1800"/>
            </a:pPr>
            <a:r>
              <a:rPr lang="en" sz="2400"/>
              <a:t>Synchronisation can reduce the noise in updates (improved consistency).</a:t>
            </a:r>
            <a:endParaRPr sz="2400"/>
          </a:p>
          <a:p>
            <a:pPr indent="-457178">
              <a:lnSpc>
                <a:spcPct val="200000"/>
              </a:lnSpc>
              <a:spcBef>
                <a:spcPts val="0"/>
              </a:spcBef>
              <a:buSzPts val="1800"/>
            </a:pPr>
            <a:r>
              <a:rPr lang="en" sz="2400"/>
              <a:t>Tight synchronisation is sensitive to stragglers and has poor scalability.</a:t>
            </a:r>
            <a:endParaRPr sz="2400"/>
          </a:p>
          <a:p>
            <a:pPr indent="-457178">
              <a:lnSpc>
                <a:spcPct val="200000"/>
              </a:lnSpc>
              <a:spcBef>
                <a:spcPts val="0"/>
              </a:spcBef>
              <a:buSzPts val="1800"/>
            </a:pPr>
            <a:r>
              <a:rPr lang="en" sz="2400"/>
              <a:t>Tight synchronisation renders high communication cost in large systems.</a:t>
            </a:r>
            <a:endParaRPr sz="2400"/>
          </a:p>
        </p:txBody>
      </p:sp>
      <p:cxnSp>
        <p:nvCxnSpPr>
          <p:cNvPr id="365" name="Shape 365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66" name="Shape 366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18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367" name="Shape 367" descr="604px-University_of_Cambridge_logo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Existing Models in Use</a:t>
            </a:r>
            <a:endParaRPr sz="4000"/>
          </a:p>
        </p:txBody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09600" y="1242967"/>
            <a:ext cx="10972800" cy="20624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 indent="-457178">
              <a:lnSpc>
                <a:spcPct val="150000"/>
              </a:lnSpc>
              <a:buSzPts val="1800"/>
            </a:pPr>
            <a:r>
              <a:rPr lang="en" sz="2400"/>
              <a:t>Bulk synchronous parallel (BSP)</a:t>
            </a:r>
            <a:endParaRPr sz="2400"/>
          </a:p>
          <a:p>
            <a:pPr indent="-457178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" sz="2400"/>
              <a:t>Stale Synchronous parallel (SSP)</a:t>
            </a:r>
            <a:endParaRPr sz="2400"/>
          </a:p>
          <a:p>
            <a:pPr indent="-457178">
              <a:lnSpc>
                <a:spcPct val="150000"/>
              </a:lnSpc>
              <a:spcBef>
                <a:spcPts val="0"/>
              </a:spcBef>
              <a:buSzPts val="1800"/>
            </a:pPr>
            <a:r>
              <a:rPr lang="en" sz="2400"/>
              <a:t>Asynchronous parallel (ASP)</a:t>
            </a:r>
            <a:endParaRPr sz="2400"/>
          </a:p>
        </p:txBody>
      </p:sp>
      <p:cxnSp>
        <p:nvCxnSpPr>
          <p:cNvPr id="374" name="Shape 374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75" name="Shape 375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19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376" name="Shape 376"/>
          <p:cNvSpPr txBox="1"/>
          <p:nvPr/>
        </p:nvSpPr>
        <p:spPr>
          <a:xfrm>
            <a:off x="711200" y="5506956"/>
            <a:ext cx="3258400" cy="6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3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Hadoop, Spark, Parameter Server, Pregel, Owl+Actor ...</a:t>
            </a:r>
            <a:endParaRPr sz="13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Shape 377"/>
          <p:cNvSpPr txBox="1"/>
          <p:nvPr/>
        </p:nvSpPr>
        <p:spPr>
          <a:xfrm>
            <a:off x="4267200" y="5506956"/>
            <a:ext cx="3258400" cy="6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3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Parameter Server, Hogwild!, Cyclic Delay, Yahoo! LDA, Owl+Actor ...</a:t>
            </a:r>
            <a:endParaRPr sz="13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Shape 378"/>
          <p:cNvSpPr txBox="1"/>
          <p:nvPr/>
        </p:nvSpPr>
        <p:spPr>
          <a:xfrm>
            <a:off x="7924800" y="5506956"/>
            <a:ext cx="3258400" cy="6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3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Parameter Server, Hogwild!, Yahoo! LDA, Owl+Actor ...</a:t>
            </a:r>
            <a:endParaRPr sz="13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Shape 379" descr="604px-University_of_Cambridge_logo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0" name="Shape 380"/>
          <p:cNvGrpSpPr/>
          <p:nvPr/>
        </p:nvGrpSpPr>
        <p:grpSpPr>
          <a:xfrm>
            <a:off x="342139" y="3440569"/>
            <a:ext cx="11304512" cy="2062567"/>
            <a:chOff x="170704" y="2592575"/>
            <a:chExt cx="8478384" cy="1546925"/>
          </a:xfrm>
        </p:grpSpPr>
        <p:grpSp>
          <p:nvGrpSpPr>
            <p:cNvPr id="381" name="Shape 381"/>
            <p:cNvGrpSpPr/>
            <p:nvPr/>
          </p:nvGrpSpPr>
          <p:grpSpPr>
            <a:xfrm>
              <a:off x="170704" y="2592575"/>
              <a:ext cx="2670871" cy="1546925"/>
              <a:chOff x="170704" y="2592575"/>
              <a:chExt cx="2670871" cy="1546925"/>
            </a:xfrm>
          </p:grpSpPr>
          <p:grpSp>
            <p:nvGrpSpPr>
              <p:cNvPr id="382" name="Shape 382"/>
              <p:cNvGrpSpPr/>
              <p:nvPr/>
            </p:nvGrpSpPr>
            <p:grpSpPr>
              <a:xfrm>
                <a:off x="170704" y="2592575"/>
                <a:ext cx="2670871" cy="1546925"/>
                <a:chOff x="551704" y="2592575"/>
                <a:chExt cx="2670871" cy="1546925"/>
              </a:xfrm>
            </p:grpSpPr>
            <p:cxnSp>
              <p:nvCxnSpPr>
                <p:cNvPr id="383" name="Shape 383"/>
                <p:cNvCxnSpPr/>
                <p:nvPr/>
              </p:nvCxnSpPr>
              <p:spPr>
                <a:xfrm>
                  <a:off x="878600" y="3100250"/>
                  <a:ext cx="21831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384" name="Shape 384"/>
                <p:cNvCxnSpPr/>
                <p:nvPr/>
              </p:nvCxnSpPr>
              <p:spPr>
                <a:xfrm>
                  <a:off x="878600" y="3370767"/>
                  <a:ext cx="21831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385" name="Shape 385"/>
                <p:cNvCxnSpPr/>
                <p:nvPr/>
              </p:nvCxnSpPr>
              <p:spPr>
                <a:xfrm>
                  <a:off x="878600" y="3641283"/>
                  <a:ext cx="21831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386" name="Shape 386"/>
                <p:cNvCxnSpPr/>
                <p:nvPr/>
              </p:nvCxnSpPr>
              <p:spPr>
                <a:xfrm>
                  <a:off x="878600" y="3911800"/>
                  <a:ext cx="21831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pic>
              <p:nvPicPr>
                <p:cNvPr id="387" name="Shape 387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2873570" y="2915250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88" name="Shape 388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2873570" y="3185765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89" name="Shape 38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2873570" y="3456279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0" name="Shape 39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2873570" y="3726794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91" name="Shape 391"/>
                <p:cNvSpPr txBox="1"/>
                <p:nvPr/>
              </p:nvSpPr>
              <p:spPr>
                <a:xfrm>
                  <a:off x="551704" y="3011150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P#0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2" name="Shape 392"/>
                <p:cNvSpPr txBox="1"/>
                <p:nvPr/>
              </p:nvSpPr>
              <p:spPr>
                <a:xfrm>
                  <a:off x="551704" y="3285511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P#1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3" name="Shape 393"/>
                <p:cNvSpPr txBox="1"/>
                <p:nvPr/>
              </p:nvSpPr>
              <p:spPr>
                <a:xfrm>
                  <a:off x="551704" y="3553702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P#2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4" name="Shape 394"/>
                <p:cNvSpPr txBox="1"/>
                <p:nvPr/>
              </p:nvSpPr>
              <p:spPr>
                <a:xfrm>
                  <a:off x="551704" y="3831046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P#3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5" name="Shape 395"/>
                <p:cNvSpPr/>
                <p:nvPr/>
              </p:nvSpPr>
              <p:spPr>
                <a:xfrm>
                  <a:off x="2873625" y="2745700"/>
                  <a:ext cx="348900" cy="13938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9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396" name="Shape 396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2922725" y="2592575"/>
                  <a:ext cx="250721" cy="2631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397" name="Shape 397"/>
              <p:cNvSpPr txBox="1"/>
              <p:nvPr/>
            </p:nvSpPr>
            <p:spPr>
              <a:xfrm>
                <a:off x="1309342" y="2846625"/>
                <a:ext cx="393600" cy="17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"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BSP</a:t>
                </a:r>
                <a:endParaRPr sz="1100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" name="Shape 398"/>
            <p:cNvGrpSpPr/>
            <p:nvPr/>
          </p:nvGrpSpPr>
          <p:grpSpPr>
            <a:xfrm>
              <a:off x="3021479" y="2593438"/>
              <a:ext cx="2670896" cy="1545187"/>
              <a:chOff x="3021479" y="2593438"/>
              <a:chExt cx="2670896" cy="1545187"/>
            </a:xfrm>
          </p:grpSpPr>
          <p:grpSp>
            <p:nvGrpSpPr>
              <p:cNvPr id="399" name="Shape 399"/>
              <p:cNvGrpSpPr/>
              <p:nvPr/>
            </p:nvGrpSpPr>
            <p:grpSpPr>
              <a:xfrm>
                <a:off x="3021479" y="2593438"/>
                <a:ext cx="2670896" cy="1545187"/>
                <a:chOff x="3675904" y="2594313"/>
                <a:chExt cx="2670896" cy="1545187"/>
              </a:xfrm>
            </p:grpSpPr>
            <p:sp>
              <p:nvSpPr>
                <p:cNvPr id="400" name="Shape 400"/>
                <p:cNvSpPr/>
                <p:nvPr/>
              </p:nvSpPr>
              <p:spPr>
                <a:xfrm>
                  <a:off x="5628900" y="2745700"/>
                  <a:ext cx="717900" cy="13938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9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01" name="Shape 401"/>
                <p:cNvCxnSpPr/>
                <p:nvPr/>
              </p:nvCxnSpPr>
              <p:spPr>
                <a:xfrm>
                  <a:off x="4002800" y="3100250"/>
                  <a:ext cx="21831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402" name="Shape 402"/>
                <p:cNvCxnSpPr/>
                <p:nvPr/>
              </p:nvCxnSpPr>
              <p:spPr>
                <a:xfrm>
                  <a:off x="4002800" y="3370767"/>
                  <a:ext cx="18087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403" name="Shape 403"/>
                <p:cNvCxnSpPr/>
                <p:nvPr/>
              </p:nvCxnSpPr>
              <p:spPr>
                <a:xfrm>
                  <a:off x="4002800" y="3641283"/>
                  <a:ext cx="21108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404" name="Shape 404"/>
                <p:cNvCxnSpPr/>
                <p:nvPr/>
              </p:nvCxnSpPr>
              <p:spPr>
                <a:xfrm>
                  <a:off x="4002800" y="3911800"/>
                  <a:ext cx="19461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pic>
              <p:nvPicPr>
                <p:cNvPr id="405" name="Shape 405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5997770" y="2915250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6" name="Shape 406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5628905" y="3185765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7" name="Shape 407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5921570" y="3456279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8" name="Shape 408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5769170" y="3726794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09" name="Shape 409"/>
                <p:cNvSpPr txBox="1"/>
                <p:nvPr/>
              </p:nvSpPr>
              <p:spPr>
                <a:xfrm>
                  <a:off x="3675904" y="3011150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P#0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0" name="Shape 410"/>
                <p:cNvSpPr txBox="1"/>
                <p:nvPr/>
              </p:nvSpPr>
              <p:spPr>
                <a:xfrm>
                  <a:off x="3675904" y="3285511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P#1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1" name="Shape 411"/>
                <p:cNvSpPr txBox="1"/>
                <p:nvPr/>
              </p:nvSpPr>
              <p:spPr>
                <a:xfrm>
                  <a:off x="3675904" y="3553702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P#2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2" name="Shape 412"/>
                <p:cNvSpPr txBox="1"/>
                <p:nvPr/>
              </p:nvSpPr>
              <p:spPr>
                <a:xfrm>
                  <a:off x="3675904" y="3831046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P#3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413" name="Shape 413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5862483" y="2594313"/>
                  <a:ext cx="250721" cy="2631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414" name="Shape 414"/>
              <p:cNvSpPr txBox="1"/>
              <p:nvPr/>
            </p:nvSpPr>
            <p:spPr>
              <a:xfrm>
                <a:off x="4160117" y="2837986"/>
                <a:ext cx="393600" cy="17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"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SSP</a:t>
                </a:r>
                <a:endParaRPr sz="1100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5" name="Shape 415"/>
            <p:cNvGrpSpPr/>
            <p:nvPr/>
          </p:nvGrpSpPr>
          <p:grpSpPr>
            <a:xfrm>
              <a:off x="5872279" y="2886729"/>
              <a:ext cx="2776809" cy="1244235"/>
              <a:chOff x="5872279" y="2886729"/>
              <a:chExt cx="2776809" cy="1244235"/>
            </a:xfrm>
          </p:grpSpPr>
          <p:grpSp>
            <p:nvGrpSpPr>
              <p:cNvPr id="416" name="Shape 416"/>
              <p:cNvGrpSpPr/>
              <p:nvPr/>
            </p:nvGrpSpPr>
            <p:grpSpPr>
              <a:xfrm>
                <a:off x="5872279" y="2970415"/>
                <a:ext cx="2776809" cy="1160550"/>
                <a:chOff x="6110229" y="2915250"/>
                <a:chExt cx="2776809" cy="1160550"/>
              </a:xfrm>
            </p:grpSpPr>
            <p:cxnSp>
              <p:nvCxnSpPr>
                <p:cNvPr id="417" name="Shape 417"/>
                <p:cNvCxnSpPr/>
                <p:nvPr/>
              </p:nvCxnSpPr>
              <p:spPr>
                <a:xfrm>
                  <a:off x="6437125" y="3100250"/>
                  <a:ext cx="19188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418" name="Shape 418"/>
                <p:cNvCxnSpPr/>
                <p:nvPr/>
              </p:nvCxnSpPr>
              <p:spPr>
                <a:xfrm>
                  <a:off x="6437125" y="3370767"/>
                  <a:ext cx="12690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419" name="Shape 419"/>
                <p:cNvCxnSpPr/>
                <p:nvPr/>
              </p:nvCxnSpPr>
              <p:spPr>
                <a:xfrm>
                  <a:off x="6437125" y="3641283"/>
                  <a:ext cx="21831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420" name="Shape 420"/>
                <p:cNvCxnSpPr/>
                <p:nvPr/>
              </p:nvCxnSpPr>
              <p:spPr>
                <a:xfrm>
                  <a:off x="6437125" y="3911800"/>
                  <a:ext cx="17541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pic>
              <p:nvPicPr>
                <p:cNvPr id="421" name="Shape 42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173056" y="2915250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2" name="Shape 422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7517695" y="3185765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3" name="Shape 423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432095" y="3456279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4" name="Shape 424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011504" y="3726794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25" name="Shape 425"/>
                <p:cNvSpPr txBox="1"/>
                <p:nvPr/>
              </p:nvSpPr>
              <p:spPr>
                <a:xfrm>
                  <a:off x="6110229" y="3011150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P#0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6" name="Shape 426"/>
                <p:cNvSpPr txBox="1"/>
                <p:nvPr/>
              </p:nvSpPr>
              <p:spPr>
                <a:xfrm>
                  <a:off x="6110229" y="3285511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P#1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7" name="Shape 427"/>
                <p:cNvSpPr txBox="1"/>
                <p:nvPr/>
              </p:nvSpPr>
              <p:spPr>
                <a:xfrm>
                  <a:off x="6110229" y="3553702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P#2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8" name="Shape 428"/>
                <p:cNvSpPr txBox="1"/>
                <p:nvPr/>
              </p:nvSpPr>
              <p:spPr>
                <a:xfrm>
                  <a:off x="6110229" y="3831046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P#3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429" name="Shape 429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8458199" y="3000650"/>
                  <a:ext cx="169800" cy="1781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0" name="Shape 430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7802839" y="3271162"/>
                  <a:ext cx="169800" cy="1781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1" name="Shape 431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8717239" y="3541700"/>
                  <a:ext cx="169800" cy="1781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2" name="Shape 432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8296647" y="3794113"/>
                  <a:ext cx="169800" cy="1781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433" name="Shape 433"/>
              <p:cNvSpPr txBox="1"/>
              <p:nvPr/>
            </p:nvSpPr>
            <p:spPr>
              <a:xfrm>
                <a:off x="6923317" y="2886729"/>
                <a:ext cx="393600" cy="17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"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ASP</a:t>
                </a:r>
                <a:endParaRPr sz="1100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2. Distributed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Motives e.g.</a:t>
            </a:r>
          </a:p>
          <a:p>
            <a:pPr lvl="1">
              <a:defRPr/>
            </a:pPr>
            <a:r>
              <a:rPr lang="en-US" dirty="0" smtClean="0"/>
              <a:t>Move code to data</a:t>
            </a:r>
          </a:p>
          <a:p>
            <a:pPr lvl="1">
              <a:defRPr/>
            </a:pPr>
            <a:r>
              <a:rPr lang="en-US" dirty="0" smtClean="0"/>
              <a:t>Keep data close to owner/primary user</a:t>
            </a:r>
          </a:p>
          <a:p>
            <a:pPr lvl="1">
              <a:defRPr/>
            </a:pPr>
            <a:r>
              <a:rPr lang="en-US" dirty="0" smtClean="0"/>
              <a:t>Guarantee can audit trail access</a:t>
            </a:r>
          </a:p>
          <a:p>
            <a:pPr lvl="1">
              <a:defRPr/>
            </a:pPr>
            <a:r>
              <a:rPr lang="en-US" dirty="0" smtClean="0"/>
              <a:t>Add yours here</a:t>
            </a:r>
          </a:p>
          <a:p>
            <a:pPr>
              <a:defRPr/>
            </a:pPr>
            <a:r>
              <a:rPr lang="en-US" dirty="0" smtClean="0"/>
              <a:t>Challenges</a:t>
            </a:r>
          </a:p>
          <a:p>
            <a:pPr lvl="1">
              <a:defRPr/>
            </a:pPr>
            <a:r>
              <a:rPr lang="en-US" dirty="0" smtClean="0"/>
              <a:t>Depends on ML technology of choice &amp; goal</a:t>
            </a:r>
          </a:p>
          <a:p>
            <a:pPr lvl="2">
              <a:defRPr/>
            </a:pPr>
            <a:r>
              <a:rPr lang="en-US" dirty="0" smtClean="0"/>
              <a:t>PCA/Clustering, random forests </a:t>
            </a:r>
          </a:p>
          <a:p>
            <a:pPr lvl="2">
              <a:defRPr/>
            </a:pPr>
            <a:r>
              <a:rPr lang="en-US" dirty="0" smtClean="0"/>
              <a:t>Curve </a:t>
            </a:r>
            <a:r>
              <a:rPr lang="en-US" dirty="0" err="1" smtClean="0"/>
              <a:t>fittign</a:t>
            </a:r>
            <a:r>
              <a:rPr lang="en-US" dirty="0" smtClean="0"/>
              <a:t> (regression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2">
              <a:defRPr/>
            </a:pPr>
            <a:r>
              <a:rPr lang="en-US" dirty="0" smtClean="0"/>
              <a:t>Model </a:t>
            </a:r>
            <a:r>
              <a:rPr lang="en-US" dirty="0" err="1" smtClean="0"/>
              <a:t>Inferencing</a:t>
            </a:r>
            <a:r>
              <a:rPr lang="en-US" dirty="0" smtClean="0"/>
              <a:t> – e.g. Bayesian inference</a:t>
            </a:r>
          </a:p>
          <a:p>
            <a:pPr lvl="1">
              <a:defRPr/>
            </a:pPr>
            <a:r>
              <a:rPr lang="en-US" dirty="0" err="1" smtClean="0"/>
              <a:t>Distrubuted</a:t>
            </a:r>
            <a:r>
              <a:rPr lang="en-US" dirty="0" smtClean="0"/>
              <a:t> differential privacy tricky</a:t>
            </a:r>
          </a:p>
          <a:p>
            <a:pPr lvl="1">
              <a:defRPr/>
            </a:pPr>
            <a:r>
              <a:rPr lang="en-US" dirty="0" smtClean="0"/>
              <a:t>Hierarchical versus P2P?</a:t>
            </a:r>
          </a:p>
          <a:p>
            <a:pPr lvl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A 10,000 Foot View</a:t>
            </a:r>
            <a:endParaRPr sz="4000"/>
          </a:p>
        </p:txBody>
      </p:sp>
      <p:cxnSp>
        <p:nvCxnSpPr>
          <p:cNvPr id="439" name="Shape 439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40" name="Shape 440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20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441" name="Shape 441"/>
          <p:cNvSpPr txBox="1"/>
          <p:nvPr/>
        </p:nvSpPr>
        <p:spPr>
          <a:xfrm>
            <a:off x="398400" y="3603239"/>
            <a:ext cx="3599600" cy="22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strict lockstep synchronisation; all the nodes are coordinated by a central server. 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BSP is sensitive to stragglers so is very slow. But it is simple due to its deterministic nature, easy to write application on top of it.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Shape 442"/>
          <p:cNvSpPr txBox="1"/>
          <p:nvPr/>
        </p:nvSpPr>
        <p:spPr>
          <a:xfrm>
            <a:off x="4107500" y="3603239"/>
            <a:ext cx="3599600" cy="22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SSP relaxes consistency by allowing difference in iteration rate. The difference is controlled by the bounded staleness. 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SSP is supposed to mitigate the negative effects of stragglers. But the server still requires global state.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Shape 443"/>
          <p:cNvSpPr txBox="1"/>
          <p:nvPr/>
        </p:nvSpPr>
        <p:spPr>
          <a:xfrm>
            <a:off x="7925233" y="3603239"/>
            <a:ext cx="3826000" cy="22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Least strict synchronisation, no communication among workers for barrier synchronisation all all. 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Every computer can progress as fast as it can. It is fast and scalable, but often produces noisy updates. No theoretical guarantees on consistency and algorithm’s convergence.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4" name="Shape 444" descr="604px-University_of_Cambridge_logo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5" name="Shape 445"/>
          <p:cNvGrpSpPr/>
          <p:nvPr/>
        </p:nvGrpSpPr>
        <p:grpSpPr>
          <a:xfrm>
            <a:off x="443739" y="1372053"/>
            <a:ext cx="11304512" cy="2062567"/>
            <a:chOff x="170704" y="2592575"/>
            <a:chExt cx="8478384" cy="1546925"/>
          </a:xfrm>
        </p:grpSpPr>
        <p:grpSp>
          <p:nvGrpSpPr>
            <p:cNvPr id="446" name="Shape 446"/>
            <p:cNvGrpSpPr/>
            <p:nvPr/>
          </p:nvGrpSpPr>
          <p:grpSpPr>
            <a:xfrm>
              <a:off x="170704" y="2592575"/>
              <a:ext cx="2670871" cy="1546925"/>
              <a:chOff x="170704" y="2592575"/>
              <a:chExt cx="2670871" cy="1546925"/>
            </a:xfrm>
          </p:grpSpPr>
          <p:grpSp>
            <p:nvGrpSpPr>
              <p:cNvPr id="447" name="Shape 447"/>
              <p:cNvGrpSpPr/>
              <p:nvPr/>
            </p:nvGrpSpPr>
            <p:grpSpPr>
              <a:xfrm>
                <a:off x="170704" y="2592575"/>
                <a:ext cx="2670871" cy="1546925"/>
                <a:chOff x="551704" y="2592575"/>
                <a:chExt cx="2670871" cy="1546925"/>
              </a:xfrm>
            </p:grpSpPr>
            <p:cxnSp>
              <p:nvCxnSpPr>
                <p:cNvPr id="448" name="Shape 448"/>
                <p:cNvCxnSpPr/>
                <p:nvPr/>
              </p:nvCxnSpPr>
              <p:spPr>
                <a:xfrm>
                  <a:off x="878600" y="3100250"/>
                  <a:ext cx="21831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449" name="Shape 449"/>
                <p:cNvCxnSpPr/>
                <p:nvPr/>
              </p:nvCxnSpPr>
              <p:spPr>
                <a:xfrm>
                  <a:off x="878600" y="3370767"/>
                  <a:ext cx="21831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450" name="Shape 450"/>
                <p:cNvCxnSpPr/>
                <p:nvPr/>
              </p:nvCxnSpPr>
              <p:spPr>
                <a:xfrm>
                  <a:off x="878600" y="3641283"/>
                  <a:ext cx="21831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451" name="Shape 451"/>
                <p:cNvCxnSpPr/>
                <p:nvPr/>
              </p:nvCxnSpPr>
              <p:spPr>
                <a:xfrm>
                  <a:off x="878600" y="3911800"/>
                  <a:ext cx="21831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pic>
              <p:nvPicPr>
                <p:cNvPr id="452" name="Shape 452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2873570" y="2915250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53" name="Shape 453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2873570" y="3185765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54" name="Shape 454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2873570" y="3456279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55" name="Shape 455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2873570" y="3726794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56" name="Shape 456"/>
                <p:cNvSpPr txBox="1"/>
                <p:nvPr/>
              </p:nvSpPr>
              <p:spPr>
                <a:xfrm>
                  <a:off x="551704" y="3011150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P#0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Shape 457"/>
                <p:cNvSpPr txBox="1"/>
                <p:nvPr/>
              </p:nvSpPr>
              <p:spPr>
                <a:xfrm>
                  <a:off x="551704" y="3285511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P#1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Shape 458"/>
                <p:cNvSpPr txBox="1"/>
                <p:nvPr/>
              </p:nvSpPr>
              <p:spPr>
                <a:xfrm>
                  <a:off x="551704" y="3553702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P#2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Shape 459"/>
                <p:cNvSpPr txBox="1"/>
                <p:nvPr/>
              </p:nvSpPr>
              <p:spPr>
                <a:xfrm>
                  <a:off x="551704" y="3831046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P#3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Shape 460"/>
                <p:cNvSpPr/>
                <p:nvPr/>
              </p:nvSpPr>
              <p:spPr>
                <a:xfrm>
                  <a:off x="2873625" y="2745700"/>
                  <a:ext cx="348900" cy="13938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9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461" name="Shape 461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2922725" y="2592575"/>
                  <a:ext cx="250721" cy="2631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462" name="Shape 462"/>
              <p:cNvSpPr txBox="1"/>
              <p:nvPr/>
            </p:nvSpPr>
            <p:spPr>
              <a:xfrm>
                <a:off x="1309342" y="2846625"/>
                <a:ext cx="393600" cy="17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"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BSP</a:t>
                </a:r>
                <a:endParaRPr sz="1100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3" name="Shape 463"/>
            <p:cNvGrpSpPr/>
            <p:nvPr/>
          </p:nvGrpSpPr>
          <p:grpSpPr>
            <a:xfrm>
              <a:off x="3021479" y="2593438"/>
              <a:ext cx="2670896" cy="1545187"/>
              <a:chOff x="3021479" y="2593438"/>
              <a:chExt cx="2670896" cy="1545187"/>
            </a:xfrm>
          </p:grpSpPr>
          <p:grpSp>
            <p:nvGrpSpPr>
              <p:cNvPr id="464" name="Shape 464"/>
              <p:cNvGrpSpPr/>
              <p:nvPr/>
            </p:nvGrpSpPr>
            <p:grpSpPr>
              <a:xfrm>
                <a:off x="3021479" y="2593438"/>
                <a:ext cx="2670896" cy="1545187"/>
                <a:chOff x="3675904" y="2594313"/>
                <a:chExt cx="2670896" cy="1545187"/>
              </a:xfrm>
            </p:grpSpPr>
            <p:sp>
              <p:nvSpPr>
                <p:cNvPr id="465" name="Shape 465"/>
                <p:cNvSpPr/>
                <p:nvPr/>
              </p:nvSpPr>
              <p:spPr>
                <a:xfrm>
                  <a:off x="5628900" y="2745700"/>
                  <a:ext cx="717900" cy="139380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900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66" name="Shape 466"/>
                <p:cNvCxnSpPr/>
                <p:nvPr/>
              </p:nvCxnSpPr>
              <p:spPr>
                <a:xfrm>
                  <a:off x="4002800" y="3100250"/>
                  <a:ext cx="21831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467" name="Shape 467"/>
                <p:cNvCxnSpPr/>
                <p:nvPr/>
              </p:nvCxnSpPr>
              <p:spPr>
                <a:xfrm>
                  <a:off x="4002800" y="3370767"/>
                  <a:ext cx="18087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468" name="Shape 468"/>
                <p:cNvCxnSpPr/>
                <p:nvPr/>
              </p:nvCxnSpPr>
              <p:spPr>
                <a:xfrm>
                  <a:off x="4002800" y="3641283"/>
                  <a:ext cx="21108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469" name="Shape 469"/>
                <p:cNvCxnSpPr/>
                <p:nvPr/>
              </p:nvCxnSpPr>
              <p:spPr>
                <a:xfrm>
                  <a:off x="4002800" y="3911800"/>
                  <a:ext cx="19461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pic>
              <p:nvPicPr>
                <p:cNvPr id="470" name="Shape 470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5997770" y="2915250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1" name="Shape 471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5628905" y="3185765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2" name="Shape 472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5921570" y="3456279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73" name="Shape 473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5769170" y="3726794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74" name="Shape 474"/>
                <p:cNvSpPr txBox="1"/>
                <p:nvPr/>
              </p:nvSpPr>
              <p:spPr>
                <a:xfrm>
                  <a:off x="3675904" y="3011150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P#0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5" name="Shape 475"/>
                <p:cNvSpPr txBox="1"/>
                <p:nvPr/>
              </p:nvSpPr>
              <p:spPr>
                <a:xfrm>
                  <a:off x="3675904" y="3285511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P#1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" name="Shape 476"/>
                <p:cNvSpPr txBox="1"/>
                <p:nvPr/>
              </p:nvSpPr>
              <p:spPr>
                <a:xfrm>
                  <a:off x="3675904" y="3553702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P#2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" name="Shape 477"/>
                <p:cNvSpPr txBox="1"/>
                <p:nvPr/>
              </p:nvSpPr>
              <p:spPr>
                <a:xfrm>
                  <a:off x="3675904" y="3831046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P#3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478" name="Shape 478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5862483" y="2594313"/>
                  <a:ext cx="250721" cy="26315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479" name="Shape 479"/>
              <p:cNvSpPr txBox="1"/>
              <p:nvPr/>
            </p:nvSpPr>
            <p:spPr>
              <a:xfrm>
                <a:off x="4160117" y="2837986"/>
                <a:ext cx="393600" cy="17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"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SSP</a:t>
                </a:r>
                <a:endParaRPr sz="1100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0" name="Shape 480"/>
            <p:cNvGrpSpPr/>
            <p:nvPr/>
          </p:nvGrpSpPr>
          <p:grpSpPr>
            <a:xfrm>
              <a:off x="5872279" y="2886729"/>
              <a:ext cx="2776809" cy="1244235"/>
              <a:chOff x="5872279" y="2886729"/>
              <a:chExt cx="2776809" cy="1244235"/>
            </a:xfrm>
          </p:grpSpPr>
          <p:grpSp>
            <p:nvGrpSpPr>
              <p:cNvPr id="481" name="Shape 481"/>
              <p:cNvGrpSpPr/>
              <p:nvPr/>
            </p:nvGrpSpPr>
            <p:grpSpPr>
              <a:xfrm>
                <a:off x="5872279" y="2970415"/>
                <a:ext cx="2776809" cy="1160550"/>
                <a:chOff x="6110229" y="2915250"/>
                <a:chExt cx="2776809" cy="1160550"/>
              </a:xfrm>
            </p:grpSpPr>
            <p:cxnSp>
              <p:nvCxnSpPr>
                <p:cNvPr id="482" name="Shape 482"/>
                <p:cNvCxnSpPr/>
                <p:nvPr/>
              </p:nvCxnSpPr>
              <p:spPr>
                <a:xfrm>
                  <a:off x="6437125" y="3100250"/>
                  <a:ext cx="19188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483" name="Shape 483"/>
                <p:cNvCxnSpPr/>
                <p:nvPr/>
              </p:nvCxnSpPr>
              <p:spPr>
                <a:xfrm>
                  <a:off x="6437125" y="3370767"/>
                  <a:ext cx="12690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484" name="Shape 484"/>
                <p:cNvCxnSpPr/>
                <p:nvPr/>
              </p:nvCxnSpPr>
              <p:spPr>
                <a:xfrm>
                  <a:off x="6437125" y="3641283"/>
                  <a:ext cx="21831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cxnSp>
              <p:nvCxnSpPr>
                <p:cNvPr id="485" name="Shape 485"/>
                <p:cNvCxnSpPr/>
                <p:nvPr/>
              </p:nvCxnSpPr>
              <p:spPr>
                <a:xfrm>
                  <a:off x="6437125" y="3911800"/>
                  <a:ext cx="1754100" cy="0"/>
                </a:xfrm>
                <a:prstGeom prst="straightConnector1">
                  <a:avLst/>
                </a:prstGeom>
                <a:noFill/>
                <a:ln w="76200" cap="flat" cmpd="sng">
                  <a:solidFill>
                    <a:srgbClr val="3C78D8"/>
                  </a:solidFill>
                  <a:prstDash val="solid"/>
                  <a:round/>
                  <a:headEnd type="none" w="lg" len="lg"/>
                  <a:tailEnd type="none" w="lg" len="lg"/>
                </a:ln>
              </p:spPr>
            </p:cxnSp>
            <p:pic>
              <p:nvPicPr>
                <p:cNvPr id="486" name="Shape 486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173056" y="2915250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87" name="Shape 487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7517695" y="3185765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88" name="Shape 488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432095" y="3456279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89" name="Shape 489"/>
                <p:cNvPicPr preferRelativeResize="0"/>
                <p:nvPr/>
              </p:nvPicPr>
              <p:blipFill>
                <a:blip r:embed="rId4">
                  <a:alphaModFix/>
                </a:blip>
                <a:stretch>
                  <a:fillRect/>
                </a:stretch>
              </p:blipFill>
              <p:spPr>
                <a:xfrm>
                  <a:off x="8011504" y="3726794"/>
                  <a:ext cx="349005" cy="34900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90" name="Shape 490"/>
                <p:cNvSpPr txBox="1"/>
                <p:nvPr/>
              </p:nvSpPr>
              <p:spPr>
                <a:xfrm>
                  <a:off x="6110229" y="3011150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P#0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1" name="Shape 491"/>
                <p:cNvSpPr txBox="1"/>
                <p:nvPr/>
              </p:nvSpPr>
              <p:spPr>
                <a:xfrm>
                  <a:off x="6110229" y="3285511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P#1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2" name="Shape 492"/>
                <p:cNvSpPr txBox="1"/>
                <p:nvPr/>
              </p:nvSpPr>
              <p:spPr>
                <a:xfrm>
                  <a:off x="6110229" y="3553702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P#2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3" name="Shape 493"/>
                <p:cNvSpPr txBox="1"/>
                <p:nvPr/>
              </p:nvSpPr>
              <p:spPr>
                <a:xfrm>
                  <a:off x="6110229" y="3831046"/>
                  <a:ext cx="393600" cy="178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r>
                    <a:rPr lang="en" sz="1100" b="1" kern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P#3</a:t>
                  </a:r>
                  <a:endParaRPr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494" name="Shape 494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8458199" y="3000650"/>
                  <a:ext cx="169800" cy="1781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95" name="Shape 495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7802839" y="3271162"/>
                  <a:ext cx="169800" cy="1781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96" name="Shape 496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8717239" y="3541700"/>
                  <a:ext cx="169800" cy="1781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97" name="Shape 497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8296647" y="3794113"/>
                  <a:ext cx="169800" cy="1781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498" name="Shape 498"/>
              <p:cNvSpPr txBox="1"/>
              <p:nvPr/>
            </p:nvSpPr>
            <p:spPr>
              <a:xfrm>
                <a:off x="6923317" y="2886729"/>
                <a:ext cx="393600" cy="178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" sz="1100" b="1" kern="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ASP</a:t>
                </a:r>
                <a:endParaRPr sz="1100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Consistency vs. Iteration Rate</a:t>
            </a:r>
            <a:endParaRPr sz="4000"/>
          </a:p>
        </p:txBody>
      </p:sp>
      <p:cxnSp>
        <p:nvCxnSpPr>
          <p:cNvPr id="504" name="Shape 504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05" name="Shape 505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21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06" name="Shape 506"/>
          <p:cNvSpPr txBox="1"/>
          <p:nvPr/>
        </p:nvSpPr>
        <p:spPr>
          <a:xfrm>
            <a:off x="5494333" y="1482500"/>
            <a:ext cx="6289200" cy="2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must balance </a:t>
            </a:r>
            <a:r>
              <a:rPr lang="en" sz="19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consistency vs. iteration rate</a:t>
            </a: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, we can think in the following way to understand the trade-off: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9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Convergence      Consistency Degree </a:t>
            </a:r>
            <a:r>
              <a:rPr lang="en" sz="19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" sz="19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Iteration Rate</a:t>
            </a:r>
            <a:endParaRPr sz="19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SSP aims to cover this spectrum between BSP and ASP by parameterising the staleness.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Shape 507"/>
          <p:cNvSpPr txBox="1"/>
          <p:nvPr/>
        </p:nvSpPr>
        <p:spPr>
          <a:xfrm>
            <a:off x="1605100" y="5125567"/>
            <a:ext cx="9065600" cy="10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Question</a:t>
            </a: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Is SSP really a generalisation of of BSP and ASP?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BSP and SSP are both centralised whereas ASP are fully distributed. It feels like SSP has missed something in this spectrum. </a:t>
            </a:r>
            <a:r>
              <a:rPr lang="en" sz="19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What is it?</a:t>
            </a:r>
            <a:endParaRPr sz="19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8" name="Shape 508" descr="Screen Shot 2017-11-13 at 13.34.52.png"/>
          <p:cNvPicPr preferRelativeResize="0"/>
          <p:nvPr/>
        </p:nvPicPr>
        <p:blipFill rotWithShape="1">
          <a:blip r:embed="rId3">
            <a:alphaModFix/>
          </a:blip>
          <a:srcRect l="2793" t="15530" r="8230" b="8453"/>
          <a:stretch/>
        </p:blipFill>
        <p:spPr>
          <a:xfrm>
            <a:off x="7187391" y="2513835"/>
            <a:ext cx="252600" cy="1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Shape 509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0" name="Shape 510"/>
          <p:cNvGrpSpPr/>
          <p:nvPr/>
        </p:nvGrpSpPr>
        <p:grpSpPr>
          <a:xfrm>
            <a:off x="524933" y="1607699"/>
            <a:ext cx="4733475" cy="3213319"/>
            <a:chOff x="622300" y="1129573"/>
            <a:chExt cx="3550106" cy="2409989"/>
          </a:xfrm>
        </p:grpSpPr>
        <p:cxnSp>
          <p:nvCxnSpPr>
            <p:cNvPr id="511" name="Shape 511"/>
            <p:cNvCxnSpPr/>
            <p:nvPr/>
          </p:nvCxnSpPr>
          <p:spPr>
            <a:xfrm>
              <a:off x="1025938" y="3056773"/>
              <a:ext cx="30831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cxnSp>
          <p:nvCxnSpPr>
            <p:cNvPr id="512" name="Shape 512"/>
            <p:cNvCxnSpPr/>
            <p:nvPr/>
          </p:nvCxnSpPr>
          <p:spPr>
            <a:xfrm rot="10800000">
              <a:off x="1022557" y="1129573"/>
              <a:ext cx="0" cy="19272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triangle" w="lg" len="lg"/>
              <a:tailEnd type="triangle" w="lg" len="lg"/>
            </a:ln>
          </p:spPr>
        </p:cxnSp>
        <p:sp>
          <p:nvSpPr>
            <p:cNvPr id="513" name="Shape 513"/>
            <p:cNvSpPr txBox="1"/>
            <p:nvPr/>
          </p:nvSpPr>
          <p:spPr>
            <a:xfrm>
              <a:off x="2913006" y="3114162"/>
              <a:ext cx="1259400" cy="42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300" kern="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Strong</a:t>
              </a:r>
              <a:r>
                <a:rPr lang="en" sz="13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consistency</a:t>
              </a:r>
              <a:endParaRPr sz="13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300" kern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Slow</a:t>
              </a:r>
              <a:r>
                <a:rPr lang="en" sz="13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iteration rate</a:t>
              </a:r>
              <a:endParaRPr sz="13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Shape 514"/>
            <p:cNvSpPr txBox="1"/>
            <p:nvPr/>
          </p:nvSpPr>
          <p:spPr>
            <a:xfrm>
              <a:off x="880249" y="3110086"/>
              <a:ext cx="1259400" cy="42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300" kern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Weak</a:t>
              </a:r>
              <a:r>
                <a:rPr lang="en" sz="13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consistency</a:t>
              </a:r>
              <a:endParaRPr sz="13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300" kern="0">
                  <a:solidFill>
                    <a:srgbClr val="0000FF"/>
                  </a:solidFill>
                  <a:latin typeface="Arial"/>
                  <a:ea typeface="Arial"/>
                  <a:cs typeface="Arial"/>
                  <a:sym typeface="Arial"/>
                </a:rPr>
                <a:t>Fast</a:t>
              </a:r>
              <a:r>
                <a:rPr lang="en" sz="13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iteration rate</a:t>
              </a:r>
              <a:endParaRPr sz="13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Shape 515"/>
            <p:cNvSpPr txBox="1"/>
            <p:nvPr/>
          </p:nvSpPr>
          <p:spPr>
            <a:xfrm rot="5400000">
              <a:off x="121600" y="2022775"/>
              <a:ext cx="13863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3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Convergence rate</a:t>
              </a:r>
              <a:endParaRPr sz="13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Shape 516"/>
            <p:cNvSpPr/>
            <p:nvPr/>
          </p:nvSpPr>
          <p:spPr>
            <a:xfrm>
              <a:off x="1156218" y="1667837"/>
              <a:ext cx="2744458" cy="1276052"/>
            </a:xfrm>
            <a:custGeom>
              <a:avLst/>
              <a:gdLst/>
              <a:ahLst/>
              <a:cxnLst/>
              <a:rect l="0" t="0" r="0" b="0"/>
              <a:pathLst>
                <a:path w="150753" h="70132" extrusionOk="0">
                  <a:moveTo>
                    <a:pt x="0" y="67269"/>
                  </a:moveTo>
                  <a:cubicBezTo>
                    <a:pt x="12324" y="56058"/>
                    <a:pt x="48819" y="-474"/>
                    <a:pt x="73945" y="3"/>
                  </a:cubicBezTo>
                  <a:cubicBezTo>
                    <a:pt x="99070" y="480"/>
                    <a:pt x="137951" y="58443"/>
                    <a:pt x="150753" y="70132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517" name="Shape 517"/>
            <p:cNvSpPr txBox="1"/>
            <p:nvPr/>
          </p:nvSpPr>
          <p:spPr>
            <a:xfrm>
              <a:off x="3212668" y="2739916"/>
              <a:ext cx="678600" cy="2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600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BSP</a:t>
              </a:r>
              <a:endParaRPr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Shape 518"/>
            <p:cNvSpPr txBox="1"/>
            <p:nvPr/>
          </p:nvSpPr>
          <p:spPr>
            <a:xfrm>
              <a:off x="1159586" y="2739916"/>
              <a:ext cx="678600" cy="2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600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ASP</a:t>
              </a:r>
              <a:endParaRPr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Shape 519"/>
            <p:cNvSpPr txBox="1"/>
            <p:nvPr/>
          </p:nvSpPr>
          <p:spPr>
            <a:xfrm>
              <a:off x="1638294" y="2131495"/>
              <a:ext cx="17517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600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SSP</a:t>
              </a:r>
              <a:r>
                <a:rPr lang="en" sz="1300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parameterises the consistency by staleness.</a:t>
              </a:r>
              <a:endParaRPr sz="13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20" name="Shape 520"/>
            <p:cNvCxnSpPr/>
            <p:nvPr/>
          </p:nvCxnSpPr>
          <p:spPr>
            <a:xfrm>
              <a:off x="1576061" y="2649564"/>
              <a:ext cx="1893600" cy="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dot"/>
              <a:round/>
              <a:headEnd type="triangle" w="lg" len="lg"/>
              <a:tailEnd type="triangle" w="lg" len="lg"/>
            </a:ln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Analytical Model</a:t>
            </a:r>
            <a:endParaRPr sz="4000"/>
          </a:p>
        </p:txBody>
      </p:sp>
      <p:cxnSp>
        <p:nvCxnSpPr>
          <p:cNvPr id="526" name="Shape 526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27" name="Shape 527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22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28" name="Shape 528"/>
          <p:cNvSpPr txBox="1"/>
          <p:nvPr/>
        </p:nvSpPr>
        <p:spPr>
          <a:xfrm>
            <a:off x="8316700" y="4039379"/>
            <a:ext cx="3622000" cy="1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model is simple: a sequence of updates applying to an initial global state </a:t>
            </a: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x0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The updates can be “noisy” hence are divided into two sets.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Although simple, it can model most iterative learning algorithms.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9" name="Shape 529" descr="psp_09.png"/>
          <p:cNvPicPr preferRelativeResize="0"/>
          <p:nvPr/>
        </p:nvPicPr>
        <p:blipFill rotWithShape="1">
          <a:blip r:embed="rId3">
            <a:alphaModFix/>
          </a:blip>
          <a:srcRect l="4223" t="9739" r="28094" b="54996"/>
          <a:stretch/>
        </p:blipFill>
        <p:spPr>
          <a:xfrm>
            <a:off x="1020019" y="1327950"/>
            <a:ext cx="9542367" cy="2605167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Shape 530"/>
          <p:cNvSpPr txBox="1"/>
          <p:nvPr/>
        </p:nvSpPr>
        <p:spPr>
          <a:xfrm>
            <a:off x="1020033" y="5700767"/>
            <a:ext cx="6804400" cy="7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u(p,t)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" sz="16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update(node id, timestamp)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sum over all the nodes and clock ticks ...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1" name="Shape 531" descr="Screen Shot 2017-11-13 at 17.03.0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0035" y="4477245"/>
            <a:ext cx="6703071" cy="1014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Shape 532" descr="604px-University_of_Cambridge_logo.sv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Decompose Synchronous Parallel Machine</a:t>
            </a:r>
            <a:endParaRPr sz="4000"/>
          </a:p>
        </p:txBody>
      </p:sp>
      <p:cxnSp>
        <p:nvCxnSpPr>
          <p:cNvPr id="538" name="Shape 538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39" name="Shape 539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23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40" name="Shape 540"/>
          <p:cNvSpPr txBox="1"/>
          <p:nvPr/>
        </p:nvSpPr>
        <p:spPr>
          <a:xfrm>
            <a:off x="7346233" y="2322433"/>
            <a:ext cx="45732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Then we use the analytical model to express each synchronous parallel machine on the left.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formulation reveals some very interesting structures from a system design perspective.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Let’s decompose these machines.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1" name="Shape 541" descr="psp_09.png"/>
          <p:cNvPicPr preferRelativeResize="0"/>
          <p:nvPr/>
        </p:nvPicPr>
        <p:blipFill rotWithShape="1">
          <a:blip r:embed="rId3">
            <a:alphaModFix/>
          </a:blip>
          <a:srcRect l="4223" t="22652" r="28094" b="54997"/>
          <a:stretch/>
        </p:blipFill>
        <p:spPr>
          <a:xfrm>
            <a:off x="7403967" y="1424722"/>
            <a:ext cx="4191200" cy="72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Shape 542" descr="psp_1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02" y="1406636"/>
            <a:ext cx="6939833" cy="52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Shape 543" descr="604px-University_of_Cambridge_logo.sv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Decompose Synchronous Parallel Machine</a:t>
            </a:r>
            <a:endParaRPr sz="4000"/>
          </a:p>
        </p:txBody>
      </p:sp>
      <p:cxnSp>
        <p:nvCxnSpPr>
          <p:cNvPr id="549" name="Shape 549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50" name="Shape 550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24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51" name="Shape 551"/>
          <p:cNvSpPr txBox="1"/>
          <p:nvPr/>
        </p:nvSpPr>
        <p:spPr>
          <a:xfrm>
            <a:off x="7346233" y="2322433"/>
            <a:ext cx="45732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Left part deals with the Consistency. </a:t>
            </a:r>
            <a:r>
              <a:rPr lang="en" sz="19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+=</a:t>
            </a: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operator is the server logic about how to incorporate updates submitted to the central server into the global state.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Right part deals with synchronisation, computers either communicate to each other or contact the central server to coordinate their progress.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2" name="Shape 552" descr="psp_09.png"/>
          <p:cNvPicPr preferRelativeResize="0"/>
          <p:nvPr/>
        </p:nvPicPr>
        <p:blipFill rotWithShape="1">
          <a:blip r:embed="rId3">
            <a:alphaModFix/>
          </a:blip>
          <a:srcRect l="4223" t="22652" r="28094" b="54997"/>
          <a:stretch/>
        </p:blipFill>
        <p:spPr>
          <a:xfrm>
            <a:off x="7403967" y="1424722"/>
            <a:ext cx="4191200" cy="72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Shape 553" descr="psp_1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02" y="1406636"/>
            <a:ext cx="6939833" cy="52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Shape 554" descr="604px-University_of_Cambridge_logo.sv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Decompose Synchronous Parallel Machine</a:t>
            </a:r>
            <a:endParaRPr sz="4000"/>
          </a:p>
        </p:txBody>
      </p:sp>
      <p:cxnSp>
        <p:nvCxnSpPr>
          <p:cNvPr id="560" name="Shape 560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61" name="Shape 561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25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62" name="Shape 562"/>
          <p:cNvSpPr txBox="1"/>
          <p:nvPr/>
        </p:nvSpPr>
        <p:spPr>
          <a:xfrm>
            <a:off x="7346233" y="2322433"/>
            <a:ext cx="45732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Inside the synchronisation part, the synchronous parallel machine processes two types of updates.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deterministic one is those we always expect if everything goes well as in BSP. 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probabilistic one is those out of order updates due to packet loss, network delay, node failure, and etc.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3" name="Shape 563" descr="psp_09.png"/>
          <p:cNvPicPr preferRelativeResize="0"/>
          <p:nvPr/>
        </p:nvPicPr>
        <p:blipFill rotWithShape="1">
          <a:blip r:embed="rId3">
            <a:alphaModFix/>
          </a:blip>
          <a:srcRect l="4223" t="22652" r="28094" b="54997"/>
          <a:stretch/>
        </p:blipFill>
        <p:spPr>
          <a:xfrm>
            <a:off x="7403967" y="1424722"/>
            <a:ext cx="4191200" cy="72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Shape 564" descr="psp_1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02" y="1406636"/>
            <a:ext cx="6939833" cy="52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Shape 565" descr="604px-University_of_Cambridge_logo.sv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Decompose Synchronous Parallel Machine</a:t>
            </a:r>
            <a:endParaRPr sz="4000"/>
          </a:p>
        </p:txBody>
      </p:sp>
      <p:cxnSp>
        <p:nvCxnSpPr>
          <p:cNvPr id="571" name="Shape 571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72" name="Shape 572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26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73" name="Shape 573"/>
          <p:cNvSpPr txBox="1"/>
          <p:nvPr/>
        </p:nvSpPr>
        <p:spPr>
          <a:xfrm>
            <a:off x="7346233" y="2322433"/>
            <a:ext cx="45732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global state is maintained by a logic central server. In a distributed system, this is often the bottleneck and single point of failure.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Moreover, note that the server </a:t>
            </a:r>
            <a:r>
              <a:rPr lang="en" sz="19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couples</a:t>
            </a: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en" sz="19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consistency</a:t>
            </a: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the </a:t>
            </a:r>
            <a:r>
              <a:rPr lang="en" sz="19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synchronisation</a:t>
            </a: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two parts, for BSP and SSP.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ASP avoids such coupling by giving up synchronisation, consistency completely.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4" name="Shape 574" descr="psp_09.png"/>
          <p:cNvPicPr preferRelativeResize="0"/>
          <p:nvPr/>
        </p:nvPicPr>
        <p:blipFill rotWithShape="1">
          <a:blip r:embed="rId3">
            <a:alphaModFix/>
          </a:blip>
          <a:srcRect l="4223" t="22652" r="28094" b="54997"/>
          <a:stretch/>
        </p:blipFill>
        <p:spPr>
          <a:xfrm>
            <a:off x="7403967" y="1424722"/>
            <a:ext cx="4191200" cy="72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Shape 575" descr="psp_14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02" y="1406636"/>
            <a:ext cx="6939833" cy="52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Shape 576" descr="604px-University_of_Cambridge_logo.sv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Missing Dimension in Design Space</a:t>
            </a:r>
            <a:endParaRPr sz="4000"/>
          </a:p>
        </p:txBody>
      </p:sp>
      <p:cxnSp>
        <p:nvCxnSpPr>
          <p:cNvPr id="582" name="Shape 582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83" name="Shape 583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27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584" name="Shape 584"/>
          <p:cNvSpPr/>
          <p:nvPr/>
        </p:nvSpPr>
        <p:spPr>
          <a:xfrm>
            <a:off x="7138667" y="1965667"/>
            <a:ext cx="4356400" cy="3644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Shape 585"/>
          <p:cNvSpPr txBox="1"/>
          <p:nvPr/>
        </p:nvSpPr>
        <p:spPr>
          <a:xfrm>
            <a:off x="9451121" y="2051157"/>
            <a:ext cx="21760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Strong consistency</a:t>
            </a:r>
            <a:endParaRPr sz="1600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Slow iteration rate</a:t>
            </a:r>
            <a:endParaRPr sz="1600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Fully centralised</a:t>
            </a: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Shape 586"/>
          <p:cNvSpPr txBox="1"/>
          <p:nvPr/>
        </p:nvSpPr>
        <p:spPr>
          <a:xfrm>
            <a:off x="7226401" y="4557020"/>
            <a:ext cx="21760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Weak consistency</a:t>
            </a:r>
            <a:endParaRPr sz="1600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Fast iteration rate</a:t>
            </a:r>
            <a:endParaRPr sz="1600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Fully distributed</a:t>
            </a: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Shape 587"/>
          <p:cNvSpPr/>
          <p:nvPr/>
        </p:nvSpPr>
        <p:spPr>
          <a:xfrm>
            <a:off x="11334788" y="1846605"/>
            <a:ext cx="252000" cy="252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Shape 588"/>
          <p:cNvSpPr/>
          <p:nvPr/>
        </p:nvSpPr>
        <p:spPr>
          <a:xfrm>
            <a:off x="9183849" y="1846605"/>
            <a:ext cx="252000" cy="252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Shape 589"/>
          <p:cNvSpPr/>
          <p:nvPr/>
        </p:nvSpPr>
        <p:spPr>
          <a:xfrm>
            <a:off x="7031777" y="5450139"/>
            <a:ext cx="252000" cy="252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Shape 590"/>
          <p:cNvSpPr txBox="1"/>
          <p:nvPr/>
        </p:nvSpPr>
        <p:spPr>
          <a:xfrm>
            <a:off x="11078821" y="1517400"/>
            <a:ext cx="731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BSP</a:t>
            </a:r>
            <a:endParaRPr sz="16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Shape 591"/>
          <p:cNvSpPr txBox="1"/>
          <p:nvPr/>
        </p:nvSpPr>
        <p:spPr>
          <a:xfrm>
            <a:off x="8911652" y="1517400"/>
            <a:ext cx="731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SSP</a:t>
            </a:r>
            <a:endParaRPr sz="16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Shape 592"/>
          <p:cNvSpPr txBox="1"/>
          <p:nvPr/>
        </p:nvSpPr>
        <p:spPr>
          <a:xfrm>
            <a:off x="6814661" y="5772397"/>
            <a:ext cx="731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ASP</a:t>
            </a:r>
            <a:endParaRPr sz="16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3" name="Shape 593"/>
          <p:cNvCxnSpPr/>
          <p:nvPr/>
        </p:nvCxnSpPr>
        <p:spPr>
          <a:xfrm>
            <a:off x="7565767" y="3795100"/>
            <a:ext cx="3490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594" name="Shape 594"/>
          <p:cNvCxnSpPr/>
          <p:nvPr/>
        </p:nvCxnSpPr>
        <p:spPr>
          <a:xfrm rot="10800000">
            <a:off x="9310767" y="2294033"/>
            <a:ext cx="0" cy="30264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595" name="Shape 595"/>
          <p:cNvSpPr txBox="1"/>
          <p:nvPr/>
        </p:nvSpPr>
        <p:spPr>
          <a:xfrm>
            <a:off x="9367332" y="3699343"/>
            <a:ext cx="14592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Consistency</a:t>
            </a:r>
            <a:endParaRPr sz="1600" b="1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Shape 596"/>
          <p:cNvSpPr txBox="1"/>
          <p:nvPr/>
        </p:nvSpPr>
        <p:spPr>
          <a:xfrm>
            <a:off x="7158001" y="2068200"/>
            <a:ext cx="19064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??? the missing dimension in synchronisation</a:t>
            </a:r>
            <a:endParaRPr sz="1600" b="1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7" name="Shape 597" descr="psp_1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202" y="1406636"/>
            <a:ext cx="6939833" cy="52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Shape 598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Key Insights from Decomposition</a:t>
            </a:r>
            <a:endParaRPr sz="4000"/>
          </a:p>
        </p:txBody>
      </p:sp>
      <p:sp>
        <p:nvSpPr>
          <p:cNvPr id="604" name="Shape 604"/>
          <p:cNvSpPr txBox="1">
            <a:spLocks noGrp="1"/>
          </p:cNvSpPr>
          <p:nvPr>
            <p:ph type="body" idx="1"/>
          </p:nvPr>
        </p:nvSpPr>
        <p:spPr>
          <a:xfrm>
            <a:off x="609600" y="1344567"/>
            <a:ext cx="10972800" cy="5121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 indent="-474109">
              <a:lnSpc>
                <a:spcPct val="150000"/>
              </a:lnSpc>
              <a:buSzPts val="2000"/>
            </a:pPr>
            <a:r>
              <a:rPr lang="en" sz="2700"/>
              <a:t>Is it necessary to couple the consistency with synchronisation? </a:t>
            </a:r>
            <a:r>
              <a:rPr lang="en" sz="2700">
                <a:solidFill>
                  <a:srgbClr val="FF0000"/>
                </a:solidFill>
              </a:rPr>
              <a:t>No</a:t>
            </a:r>
            <a:endParaRPr sz="2700">
              <a:solidFill>
                <a:srgbClr val="FF0000"/>
              </a:solidFill>
            </a:endParaRPr>
          </a:p>
          <a:p>
            <a:pPr indent="-474109">
              <a:lnSpc>
                <a:spcPct val="150000"/>
              </a:lnSpc>
              <a:spcBef>
                <a:spcPts val="0"/>
              </a:spcBef>
              <a:buSzPts val="2000"/>
            </a:pPr>
            <a:r>
              <a:rPr lang="en" sz="2700"/>
              <a:t>Is it necessary to give up synchronisation completely in order to decouple consistency and synchronisation? </a:t>
            </a:r>
            <a:r>
              <a:rPr lang="en" sz="2700">
                <a:solidFill>
                  <a:srgbClr val="FF0000"/>
                </a:solidFill>
              </a:rPr>
              <a:t>No</a:t>
            </a:r>
            <a:endParaRPr sz="2700">
              <a:solidFill>
                <a:srgbClr val="FF0000"/>
              </a:solidFill>
            </a:endParaRPr>
          </a:p>
          <a:p>
            <a:pPr indent="-474109">
              <a:lnSpc>
                <a:spcPct val="150000"/>
              </a:lnSpc>
              <a:spcBef>
                <a:spcPts val="0"/>
              </a:spcBef>
              <a:buSzPts val="2000"/>
            </a:pPr>
            <a:r>
              <a:rPr lang="en" sz="2700"/>
              <a:t>Is it necessary to divide the updates into deterministic and probabilistic two parts? </a:t>
            </a:r>
            <a:r>
              <a:rPr lang="en" sz="2700">
                <a:solidFill>
                  <a:srgbClr val="FF0000"/>
                </a:solidFill>
              </a:rPr>
              <a:t>No</a:t>
            </a:r>
            <a:endParaRPr sz="2700">
              <a:solidFill>
                <a:srgbClr val="FF0000"/>
              </a:solidFill>
            </a:endParaRPr>
          </a:p>
          <a:p>
            <a:pPr indent="-474109">
              <a:lnSpc>
                <a:spcPct val="150000"/>
              </a:lnSpc>
              <a:spcBef>
                <a:spcPts val="0"/>
              </a:spcBef>
              <a:buSzPts val="2000"/>
            </a:pPr>
            <a:r>
              <a:rPr lang="en" sz="2700"/>
              <a:t>Is SSP really a generalisation of BSP and ASP, then what is the missing dimension in the design space? </a:t>
            </a:r>
            <a:r>
              <a:rPr lang="en" sz="2700">
                <a:solidFill>
                  <a:srgbClr val="FF0000"/>
                </a:solidFill>
              </a:rPr>
              <a:t>Completeness</a:t>
            </a:r>
            <a:endParaRPr sz="2700">
              <a:solidFill>
                <a:srgbClr val="FF0000"/>
              </a:solidFill>
            </a:endParaRPr>
          </a:p>
        </p:txBody>
      </p:sp>
      <p:cxnSp>
        <p:nvCxnSpPr>
          <p:cNvPr id="605" name="Shape 605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06" name="Shape 606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28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607" name="Shape 607" descr="604px-University_of_Cambridge_logo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Probabilistic Synchronous Parallel</a:t>
            </a:r>
            <a:endParaRPr sz="4000"/>
          </a:p>
        </p:txBody>
      </p:sp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609600" y="1242967"/>
            <a:ext cx="10972800" cy="25744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 indent="-465643">
              <a:lnSpc>
                <a:spcPct val="115000"/>
              </a:lnSpc>
              <a:buSzPts val="1900"/>
            </a:pPr>
            <a:r>
              <a:rPr lang="en" sz="2500"/>
              <a:t>Core idea: combine both deterministic and probabilistic components, replace it with a sample distribution.</a:t>
            </a:r>
            <a:endParaRPr sz="2500"/>
          </a:p>
          <a:p>
            <a:pPr indent="-465643">
              <a:lnSpc>
                <a:spcPct val="115000"/>
              </a:lnSpc>
              <a:spcBef>
                <a:spcPts val="0"/>
              </a:spcBef>
              <a:buSzPts val="1900"/>
            </a:pPr>
            <a:r>
              <a:rPr lang="en" sz="2500"/>
              <a:t>Each computer synchronises with a small group of others and the consistency is only enforced within the group.</a:t>
            </a:r>
            <a:endParaRPr sz="2500"/>
          </a:p>
          <a:p>
            <a:pPr indent="-465643">
              <a:lnSpc>
                <a:spcPct val="115000"/>
              </a:lnSpc>
              <a:spcBef>
                <a:spcPts val="0"/>
              </a:spcBef>
              <a:buSzPts val="1900"/>
            </a:pPr>
            <a:r>
              <a:rPr lang="en" sz="2500"/>
              <a:t>The server decides how to incorporate the submitted updates.</a:t>
            </a:r>
            <a:endParaRPr sz="2500"/>
          </a:p>
        </p:txBody>
      </p:sp>
      <p:cxnSp>
        <p:nvCxnSpPr>
          <p:cNvPr id="614" name="Shape 614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15" name="Shape 615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29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616" name="Shape 616" descr="psp_01.png"/>
          <p:cNvPicPr preferRelativeResize="0"/>
          <p:nvPr/>
        </p:nvPicPr>
        <p:blipFill rotWithShape="1">
          <a:blip r:embed="rId3">
            <a:alphaModFix/>
          </a:blip>
          <a:srcRect l="51397" t="63946" r="11475" b="9459"/>
          <a:stretch/>
        </p:blipFill>
        <p:spPr>
          <a:xfrm>
            <a:off x="683836" y="3946700"/>
            <a:ext cx="5923317" cy="2187432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Shape 617"/>
          <p:cNvSpPr txBox="1"/>
          <p:nvPr/>
        </p:nvSpPr>
        <p:spPr>
          <a:xfrm>
            <a:off x="6941067" y="4412000"/>
            <a:ext cx="4468000" cy="12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central server to coordinate them, instead each node synchronises within their groups. The consistency “propagates” by the possible overlapping of different groups.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8" name="Shape 618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word on edges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Just inside the network is not “edge” </a:t>
            </a:r>
          </a:p>
          <a:p>
            <a:pPr lvl="1"/>
            <a:r>
              <a:rPr lang="en-US" dirty="0" smtClean="0"/>
              <a:t>True edge to edge is end to end</a:t>
            </a:r>
          </a:p>
          <a:p>
            <a:r>
              <a:rPr lang="en-US" dirty="0" smtClean="0"/>
              <a:t>A cloud is already distributed – </a:t>
            </a:r>
          </a:p>
          <a:p>
            <a:pPr lvl="1"/>
            <a:r>
              <a:rPr lang="en-US" dirty="0" smtClean="0"/>
              <a:t>small data centers in cell towers are just more cloud – no use.</a:t>
            </a:r>
          </a:p>
          <a:p>
            <a:r>
              <a:rPr lang="en-US" dirty="0" smtClean="0"/>
              <a:t>Barriers to true edge include:</a:t>
            </a:r>
          </a:p>
          <a:p>
            <a:pPr lvl="1"/>
            <a:r>
              <a:rPr lang="en-US" dirty="0" smtClean="0"/>
              <a:t>NATs/lack of v4 or v6 addresses</a:t>
            </a:r>
          </a:p>
          <a:p>
            <a:pPr lvl="1"/>
            <a:r>
              <a:rPr lang="en-US" dirty="0" smtClean="0"/>
              <a:t>Asymmetric bandwidth</a:t>
            </a:r>
          </a:p>
          <a:p>
            <a:pPr lvl="1"/>
            <a:r>
              <a:rPr lang="en-US" dirty="0" smtClean="0"/>
              <a:t>Misguided firewall or other middle box tech/limiters</a:t>
            </a:r>
            <a:endParaRPr lang="en-US" dirty="0"/>
          </a:p>
          <a:p>
            <a:pPr lvl="1"/>
            <a:r>
              <a:rPr lang="en-US" dirty="0" smtClean="0"/>
              <a:t>Ossification</a:t>
            </a:r>
          </a:p>
          <a:p>
            <a:r>
              <a:rPr lang="en-US" dirty="0" smtClean="0"/>
              <a:t>Motives for edge include</a:t>
            </a:r>
          </a:p>
          <a:p>
            <a:pPr lvl="1"/>
            <a:r>
              <a:rPr lang="en-US" smtClean="0"/>
              <a:t>Better privacy</a:t>
            </a:r>
            <a:r>
              <a:rPr lang="en-US" dirty="0" smtClean="0"/>
              <a:t>, </a:t>
            </a:r>
            <a:r>
              <a:rPr lang="en-US" dirty="0" err="1" smtClean="0"/>
              <a:t>energy,latency,availability</a:t>
            </a:r>
            <a:r>
              <a:rPr lang="en-US" dirty="0" smtClean="0"/>
              <a:t>, and the law.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791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Sampling Primitive</a:t>
            </a:r>
            <a:endParaRPr sz="4000"/>
          </a:p>
        </p:txBody>
      </p:sp>
      <p:sp>
        <p:nvSpPr>
          <p:cNvPr id="624" name="Shape 624"/>
          <p:cNvSpPr txBox="1">
            <a:spLocks noGrp="1"/>
          </p:cNvSpPr>
          <p:nvPr>
            <p:ph type="body" idx="1"/>
          </p:nvPr>
        </p:nvSpPr>
        <p:spPr>
          <a:xfrm>
            <a:off x="609600" y="1344567"/>
            <a:ext cx="10972800" cy="20480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 indent="-474109">
              <a:buSzPts val="2000"/>
            </a:pPr>
            <a:r>
              <a:rPr lang="en" sz="2700"/>
              <a:t>How to implement PSP atop of current data analytics frameworks?</a:t>
            </a:r>
            <a:endParaRPr sz="2700"/>
          </a:p>
          <a:p>
            <a:pPr lvl="1" indent="-474109">
              <a:buSzPts val="2000"/>
            </a:pPr>
            <a:r>
              <a:rPr lang="en" sz="2700"/>
              <a:t>Quite straightforward, add a new primitive - </a:t>
            </a:r>
            <a:r>
              <a:rPr lang="en" sz="27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sample</a:t>
            </a:r>
            <a:endParaRPr sz="270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474109">
              <a:spcBef>
                <a:spcPts val="0"/>
              </a:spcBef>
              <a:buSzPts val="2000"/>
              <a:buFont typeface="Courier New"/>
              <a:buChar char="●"/>
            </a:pPr>
            <a:r>
              <a:rPr lang="en" sz="2700"/>
              <a:t>How to guarantee the random sampling?</a:t>
            </a:r>
            <a:endParaRPr sz="2700"/>
          </a:p>
          <a:p>
            <a:pPr lvl="1" indent="-474109">
              <a:buSzPts val="2000"/>
            </a:pPr>
            <a:r>
              <a:rPr lang="en" sz="2700"/>
              <a:t>Organise the nodes into a structural overlay, e.g. DHT</a:t>
            </a:r>
            <a:endParaRPr sz="2700"/>
          </a:p>
        </p:txBody>
      </p:sp>
      <p:cxnSp>
        <p:nvCxnSpPr>
          <p:cNvPr id="625" name="Shape 625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26" name="Shape 626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30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627" name="Shape 627" descr="psp_10.png"/>
          <p:cNvPicPr preferRelativeResize="0"/>
          <p:nvPr/>
        </p:nvPicPr>
        <p:blipFill rotWithShape="1">
          <a:blip r:embed="rId3">
            <a:alphaModFix/>
          </a:blip>
          <a:srcRect l="11648" t="13591" r="46102" b="7207"/>
          <a:stretch/>
        </p:blipFill>
        <p:spPr>
          <a:xfrm>
            <a:off x="940002" y="3392569"/>
            <a:ext cx="3415767" cy="3272665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Shape 628"/>
          <p:cNvSpPr txBox="1"/>
          <p:nvPr/>
        </p:nvSpPr>
        <p:spPr>
          <a:xfrm>
            <a:off x="4638100" y="3843733"/>
            <a:ext cx="7003600" cy="2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random sampling is based on the fact that node identifiers are uniformly distributed in a name space.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Node can estimate the population size based on the allocated ID density in the name space.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9" name="Shape 629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As A Higher-Order Function</a:t>
            </a:r>
            <a:endParaRPr sz="4000"/>
          </a:p>
        </p:txBody>
      </p:sp>
      <p:sp>
        <p:nvSpPr>
          <p:cNvPr id="635" name="Shape 635"/>
          <p:cNvSpPr txBox="1">
            <a:spLocks noGrp="1"/>
          </p:cNvSpPr>
          <p:nvPr>
            <p:ph type="body" idx="1"/>
          </p:nvPr>
        </p:nvSpPr>
        <p:spPr>
          <a:xfrm>
            <a:off x="609600" y="1242967"/>
            <a:ext cx="10972800" cy="14012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 indent="-440245">
              <a:buSzPts val="1600"/>
            </a:pPr>
            <a:r>
              <a:rPr lang="en" sz="2100"/>
              <a:t>PSP is a generalisation of BSP, SSP, ASP.</a:t>
            </a:r>
            <a:endParaRPr sz="2100"/>
          </a:p>
          <a:p>
            <a:pPr indent="-440245">
              <a:spcBef>
                <a:spcPts val="0"/>
              </a:spcBef>
              <a:buSzPts val="1600"/>
            </a:pPr>
            <a:r>
              <a:rPr lang="en" sz="2100"/>
              <a:t>PSP can be applied to other synchronous machine as a higher-order function, to further derive a fully distributed version.</a:t>
            </a:r>
            <a:endParaRPr sz="2100"/>
          </a:p>
        </p:txBody>
      </p:sp>
      <p:cxnSp>
        <p:nvCxnSpPr>
          <p:cNvPr id="636" name="Shape 636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37" name="Shape 637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31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638" name="Shape 638" descr="Screen Shot 2017-11-04 at 13.11.04.png"/>
          <p:cNvPicPr preferRelativeResize="0"/>
          <p:nvPr/>
        </p:nvPicPr>
        <p:blipFill rotWithShape="1">
          <a:blip r:embed="rId3">
            <a:alphaModFix/>
          </a:blip>
          <a:srcRect r="25423"/>
          <a:stretch/>
        </p:blipFill>
        <p:spPr>
          <a:xfrm>
            <a:off x="1094002" y="2745768"/>
            <a:ext cx="3931228" cy="3217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Shape 639" descr="Screen Shot 2017-11-04 at 13.11.04.png"/>
          <p:cNvPicPr preferRelativeResize="0"/>
          <p:nvPr/>
        </p:nvPicPr>
        <p:blipFill rotWithShape="1">
          <a:blip r:embed="rId3">
            <a:alphaModFix/>
          </a:blip>
          <a:srcRect r="25423"/>
          <a:stretch/>
        </p:blipFill>
        <p:spPr>
          <a:xfrm>
            <a:off x="6851042" y="2745768"/>
            <a:ext cx="3931228" cy="3217435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Shape 640"/>
          <p:cNvSpPr txBox="1"/>
          <p:nvPr/>
        </p:nvSpPr>
        <p:spPr>
          <a:xfrm>
            <a:off x="9790632" y="2794567"/>
            <a:ext cx="991600" cy="20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2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pBSP</a:t>
            </a:r>
            <a:endParaRPr sz="1200" b="1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Shape 641"/>
          <p:cNvSpPr txBox="1"/>
          <p:nvPr/>
        </p:nvSpPr>
        <p:spPr>
          <a:xfrm>
            <a:off x="9790632" y="4420167"/>
            <a:ext cx="991600" cy="20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2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pSSP</a:t>
            </a:r>
            <a:endParaRPr sz="1200" b="1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Shape 642"/>
          <p:cNvSpPr txBox="1"/>
          <p:nvPr/>
        </p:nvSpPr>
        <p:spPr>
          <a:xfrm>
            <a:off x="7528867" y="3325400"/>
            <a:ext cx="2579200" cy="20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2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Local state of sampled nodes V</a:t>
            </a:r>
            <a:endParaRPr sz="1200" b="1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Shape 643"/>
          <p:cNvSpPr txBox="1"/>
          <p:nvPr/>
        </p:nvSpPr>
        <p:spPr>
          <a:xfrm>
            <a:off x="7528867" y="4951000"/>
            <a:ext cx="2579200" cy="20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2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Local state of sampled nodes V</a:t>
            </a:r>
            <a:endParaRPr sz="1200" b="1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4" name="Shape 644"/>
          <p:cNvCxnSpPr/>
          <p:nvPr/>
        </p:nvCxnSpPr>
        <p:spPr>
          <a:xfrm>
            <a:off x="5255440" y="4456084"/>
            <a:ext cx="14940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sp>
        <p:nvSpPr>
          <p:cNvPr id="645" name="Shape 645"/>
          <p:cNvSpPr txBox="1"/>
          <p:nvPr/>
        </p:nvSpPr>
        <p:spPr>
          <a:xfrm>
            <a:off x="3835033" y="4061000"/>
            <a:ext cx="4334800" cy="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300" b="1" kern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Sample function</a:t>
            </a:r>
            <a:r>
              <a:rPr lang="en" sz="13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300" b="1" kern="0">
                <a:solidFill>
                  <a:srgbClr val="0000FF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○ </a:t>
            </a:r>
            <a:r>
              <a:rPr lang="en" sz="1300" b="1" kern="0">
                <a:solidFill>
                  <a:srgbClr val="00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Barrier function</a:t>
            </a:r>
            <a:endParaRPr sz="1300" b="1" kern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46" name="Shape 646"/>
          <p:cNvSpPr txBox="1"/>
          <p:nvPr/>
        </p:nvSpPr>
        <p:spPr>
          <a:xfrm>
            <a:off x="3201833" y="6174933"/>
            <a:ext cx="56012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Fully compatible with existing systems due to its generality.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7" name="Shape 647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hape 652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A Newly Discovered Dimension</a:t>
            </a:r>
            <a:endParaRPr sz="4000"/>
          </a:p>
        </p:txBody>
      </p:sp>
      <p:cxnSp>
        <p:nvCxnSpPr>
          <p:cNvPr id="653" name="Shape 653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54" name="Shape 654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32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55" name="Shape 655"/>
          <p:cNvSpPr txBox="1"/>
          <p:nvPr/>
        </p:nvSpPr>
        <p:spPr>
          <a:xfrm>
            <a:off x="612233" y="1387133"/>
            <a:ext cx="10972800" cy="2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 marL="609570" indent="-431779">
              <a:lnSpc>
                <a:spcPct val="150000"/>
              </a:lnSpc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" sz="2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degree of consistency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en" sz="20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enforced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upon a </a:t>
            </a:r>
            <a:r>
              <a:rPr lang="en" sz="2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sample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rather than the </a:t>
            </a:r>
            <a:r>
              <a:rPr lang="en" sz="2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whole population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70" indent="-431779">
              <a:lnSpc>
                <a:spcPct val="150000"/>
              </a:lnSpc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PSP adds a new dimension to the existing synchronous parallel models, i.e. the </a:t>
            </a:r>
            <a:r>
              <a:rPr lang="en" sz="2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degree of completeness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a sample, which renders a </a:t>
            </a:r>
            <a:r>
              <a:rPr lang="en" sz="2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distribution of degree of consistency.</a:t>
            </a:r>
            <a:endParaRPr sz="20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70" indent="-431779">
              <a:lnSpc>
                <a:spcPct val="150000"/>
              </a:lnSpc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PSP allows us to parameterise the degree of completeness (or level of coordination), ranging from a fully </a:t>
            </a:r>
            <a:r>
              <a:rPr lang="en" sz="2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centralised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system to a fully </a:t>
            </a:r>
            <a:r>
              <a:rPr lang="en" sz="20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distributed</a:t>
            </a:r>
            <a:r>
              <a:rPr lang="en" sz="20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one.</a:t>
            </a:r>
            <a:endParaRPr sz="20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Shape 656"/>
          <p:cNvSpPr txBox="1"/>
          <p:nvPr/>
        </p:nvSpPr>
        <p:spPr>
          <a:xfrm>
            <a:off x="860400" y="4794100"/>
            <a:ext cx="2948400" cy="7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Complete view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Centralised global state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Shape 657"/>
          <p:cNvSpPr txBox="1"/>
          <p:nvPr/>
        </p:nvSpPr>
        <p:spPr>
          <a:xfrm>
            <a:off x="8091600" y="4794100"/>
            <a:ext cx="2948400" cy="7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Partial view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Distributed local state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8" name="Shape 658"/>
          <p:cNvCxnSpPr>
            <a:stCxn id="656" idx="3"/>
            <a:endCxn id="657" idx="1"/>
          </p:cNvCxnSpPr>
          <p:nvPr/>
        </p:nvCxnSpPr>
        <p:spPr>
          <a:xfrm>
            <a:off x="3808800" y="5184500"/>
            <a:ext cx="4282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659" name="Shape 659"/>
          <p:cNvSpPr txBox="1"/>
          <p:nvPr/>
        </p:nvSpPr>
        <p:spPr>
          <a:xfrm>
            <a:off x="3960200" y="4396333"/>
            <a:ext cx="3980000" cy="7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PSP parameterised completeness by adjusting the sample size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0" name="Shape 660" descr="604px-University_of_Cambridge_logo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Factorise Consistency by Completeness</a:t>
            </a:r>
            <a:endParaRPr sz="4000"/>
          </a:p>
        </p:txBody>
      </p:sp>
      <p:cxnSp>
        <p:nvCxnSpPr>
          <p:cNvPr id="666" name="Shape 666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67" name="Shape 667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33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68" name="Shape 668"/>
          <p:cNvSpPr txBox="1"/>
          <p:nvPr/>
        </p:nvSpPr>
        <p:spPr>
          <a:xfrm>
            <a:off x="860400" y="1949300"/>
            <a:ext cx="2948400" cy="7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Complete view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Centralised global state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Shape 669"/>
          <p:cNvSpPr txBox="1"/>
          <p:nvPr/>
        </p:nvSpPr>
        <p:spPr>
          <a:xfrm>
            <a:off x="8091600" y="1949300"/>
            <a:ext cx="2948400" cy="7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Partial view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Distributed local state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0" name="Shape 670"/>
          <p:cNvCxnSpPr>
            <a:stCxn id="668" idx="3"/>
            <a:endCxn id="669" idx="1"/>
          </p:cNvCxnSpPr>
          <p:nvPr/>
        </p:nvCxnSpPr>
        <p:spPr>
          <a:xfrm>
            <a:off x="3808800" y="2339700"/>
            <a:ext cx="4282800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671" name="Shape 671"/>
          <p:cNvSpPr txBox="1"/>
          <p:nvPr/>
        </p:nvSpPr>
        <p:spPr>
          <a:xfrm>
            <a:off x="3960200" y="1551533"/>
            <a:ext cx="3980000" cy="7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PSP parameterised completeness by adjusting the sample size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Shape 672"/>
          <p:cNvSpPr txBox="1"/>
          <p:nvPr/>
        </p:nvSpPr>
        <p:spPr>
          <a:xfrm>
            <a:off x="567200" y="5304767"/>
            <a:ext cx="10766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Convergence       Consistency Degree </a:t>
            </a:r>
            <a:r>
              <a:rPr lang="en" sz="19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 Sample</a:t>
            </a:r>
            <a:r>
              <a:rPr lang="en" sz="19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9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" sz="19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9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Completeness of Sample</a:t>
            </a:r>
            <a:r>
              <a:rPr lang="en" sz="19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9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" sz="19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Iteration Rate</a:t>
            </a:r>
            <a:endParaRPr sz="19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Shape 673"/>
          <p:cNvSpPr txBox="1"/>
          <p:nvPr/>
        </p:nvSpPr>
        <p:spPr>
          <a:xfrm>
            <a:off x="2748000" y="4245100"/>
            <a:ext cx="64044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Convergence      Consistency Degree </a:t>
            </a:r>
            <a:r>
              <a:rPr lang="en" sz="19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" sz="19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Iteration Rate</a:t>
            </a:r>
            <a:endParaRPr sz="19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4" name="Shape 674"/>
          <p:cNvCxnSpPr>
            <a:stCxn id="673" idx="2"/>
            <a:endCxn id="672" idx="0"/>
          </p:cNvCxnSpPr>
          <p:nvPr/>
        </p:nvCxnSpPr>
        <p:spPr>
          <a:xfrm>
            <a:off x="5950200" y="4696700"/>
            <a:ext cx="0" cy="608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75" name="Shape 675"/>
          <p:cNvSpPr txBox="1"/>
          <p:nvPr/>
        </p:nvSpPr>
        <p:spPr>
          <a:xfrm>
            <a:off x="2073800" y="3112233"/>
            <a:ext cx="8044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i="1" ker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Because of this new dimension, Consistency Degree is now factorised into two parts.</a:t>
            </a:r>
            <a:endParaRPr sz="1600" i="1" kern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6" name="Shape 676" descr="Screen Shot 2017-11-13 at 13.34.52.png"/>
          <p:cNvPicPr preferRelativeResize="0"/>
          <p:nvPr/>
        </p:nvPicPr>
        <p:blipFill rotWithShape="1">
          <a:blip r:embed="rId3">
            <a:alphaModFix/>
          </a:blip>
          <a:srcRect l="2793" t="15530" r="8230" b="8453"/>
          <a:stretch/>
        </p:blipFill>
        <p:spPr>
          <a:xfrm>
            <a:off x="4547879" y="4392351"/>
            <a:ext cx="252600" cy="1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Shape 677" descr="Screen Shot 2017-11-13 at 13.34.52.png"/>
          <p:cNvPicPr preferRelativeResize="0"/>
          <p:nvPr/>
        </p:nvPicPr>
        <p:blipFill rotWithShape="1">
          <a:blip r:embed="rId3">
            <a:alphaModFix/>
          </a:blip>
          <a:srcRect l="2793" t="15530" r="8230" b="8453"/>
          <a:stretch/>
        </p:blipFill>
        <p:spPr>
          <a:xfrm>
            <a:off x="2410091" y="5452018"/>
            <a:ext cx="252600" cy="1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Shape 678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Trade-off in a Larger Design Space</a:t>
            </a:r>
            <a:endParaRPr sz="4000"/>
          </a:p>
        </p:txBody>
      </p:sp>
      <p:cxnSp>
        <p:nvCxnSpPr>
          <p:cNvPr id="684" name="Shape 684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85" name="Shape 685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34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686" name="Shape 686"/>
          <p:cNvSpPr txBox="1"/>
          <p:nvPr/>
        </p:nvSpPr>
        <p:spPr>
          <a:xfrm>
            <a:off x="651000" y="1342367"/>
            <a:ext cx="10766000" cy="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Convergence = Consistency Degree </a:t>
            </a:r>
            <a:r>
              <a:rPr lang="en" sz="19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 Sample</a:t>
            </a:r>
            <a:r>
              <a:rPr lang="en" sz="19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9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" sz="19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9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Completeness of Sample</a:t>
            </a:r>
            <a:r>
              <a:rPr lang="en" sz="19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9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r>
              <a:rPr lang="en" sz="19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Iteration Rate</a:t>
            </a:r>
            <a:endParaRPr sz="19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Shape 687"/>
          <p:cNvSpPr txBox="1"/>
          <p:nvPr/>
        </p:nvSpPr>
        <p:spPr>
          <a:xfrm>
            <a:off x="7144633" y="2238567"/>
            <a:ext cx="4470800" cy="34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7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new dimension allows us to explore a larger design space, which further makes it possible to find better a trade-off to achieve better convergence rate.</a:t>
            </a:r>
            <a:endParaRPr sz="17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7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ASP doesn’t really fall on the same </a:t>
            </a:r>
            <a:r>
              <a:rPr lang="en" sz="1700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Convergence - Consistency</a:t>
            </a:r>
            <a:r>
              <a:rPr lang="en" sz="17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plane.</a:t>
            </a:r>
            <a:endParaRPr sz="17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7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Degree of consistency along the new dimension becomes a distribution now.</a:t>
            </a:r>
            <a:endParaRPr sz="17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Shape 688"/>
          <p:cNvSpPr txBox="1"/>
          <p:nvPr/>
        </p:nvSpPr>
        <p:spPr>
          <a:xfrm>
            <a:off x="44000" y="6443933"/>
            <a:ext cx="2475600" cy="3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100" kern="0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Note this figure is plotted with Owl.</a:t>
            </a:r>
            <a:endParaRPr sz="1100" kern="0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9" name="Shape 689" descr="604px-University_of_Cambridge_logo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0" name="Shape 690"/>
          <p:cNvGrpSpPr/>
          <p:nvPr/>
        </p:nvGrpSpPr>
        <p:grpSpPr>
          <a:xfrm>
            <a:off x="651002" y="2115801"/>
            <a:ext cx="6145671" cy="4217331"/>
            <a:chOff x="488250" y="1586850"/>
            <a:chExt cx="4609253" cy="3162998"/>
          </a:xfrm>
        </p:grpSpPr>
        <p:pic>
          <p:nvPicPr>
            <p:cNvPr id="691" name="Shape 691"/>
            <p:cNvPicPr preferRelativeResize="0"/>
            <p:nvPr/>
          </p:nvPicPr>
          <p:blipFill rotWithShape="1">
            <a:blip r:embed="rId4">
              <a:alphaModFix/>
            </a:blip>
            <a:srcRect l="7459" t="14769" r="15159" b="9335"/>
            <a:stretch/>
          </p:blipFill>
          <p:spPr>
            <a:xfrm>
              <a:off x="488250" y="1586850"/>
              <a:ext cx="4560354" cy="31629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2" name="Shape 692"/>
            <p:cNvSpPr/>
            <p:nvPr/>
          </p:nvSpPr>
          <p:spPr>
            <a:xfrm>
              <a:off x="2875175" y="4191975"/>
              <a:ext cx="341700" cy="188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Shape 693"/>
            <p:cNvSpPr/>
            <p:nvPr/>
          </p:nvSpPr>
          <p:spPr>
            <a:xfrm>
              <a:off x="3490075" y="4091025"/>
              <a:ext cx="341700" cy="188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Shape 694"/>
            <p:cNvSpPr/>
            <p:nvPr/>
          </p:nvSpPr>
          <p:spPr>
            <a:xfrm>
              <a:off x="4166850" y="3984175"/>
              <a:ext cx="341700" cy="188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Shape 695"/>
            <p:cNvSpPr/>
            <p:nvPr/>
          </p:nvSpPr>
          <p:spPr>
            <a:xfrm>
              <a:off x="2145200" y="4260325"/>
              <a:ext cx="341700" cy="14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Shape 696"/>
            <p:cNvSpPr/>
            <p:nvPr/>
          </p:nvSpPr>
          <p:spPr>
            <a:xfrm>
              <a:off x="2241625" y="4330250"/>
              <a:ext cx="341700" cy="14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Shape 697"/>
            <p:cNvSpPr/>
            <p:nvPr/>
          </p:nvSpPr>
          <p:spPr>
            <a:xfrm>
              <a:off x="1621675" y="3984175"/>
              <a:ext cx="341700" cy="14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Shape 698"/>
            <p:cNvSpPr/>
            <p:nvPr/>
          </p:nvSpPr>
          <p:spPr>
            <a:xfrm>
              <a:off x="1774600" y="4066500"/>
              <a:ext cx="341700" cy="14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Shape 699"/>
            <p:cNvSpPr/>
            <p:nvPr/>
          </p:nvSpPr>
          <p:spPr>
            <a:xfrm>
              <a:off x="1320166" y="3806446"/>
              <a:ext cx="341700" cy="14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Shape 700"/>
            <p:cNvSpPr/>
            <p:nvPr/>
          </p:nvSpPr>
          <p:spPr>
            <a:xfrm>
              <a:off x="1263397" y="3749699"/>
              <a:ext cx="212400" cy="107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Shape 701"/>
            <p:cNvSpPr/>
            <p:nvPr/>
          </p:nvSpPr>
          <p:spPr>
            <a:xfrm>
              <a:off x="652850" y="3018693"/>
              <a:ext cx="341700" cy="257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Shape 702"/>
            <p:cNvSpPr/>
            <p:nvPr/>
          </p:nvSpPr>
          <p:spPr>
            <a:xfrm>
              <a:off x="652850" y="2029718"/>
              <a:ext cx="341700" cy="944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Shape 703"/>
            <p:cNvSpPr/>
            <p:nvPr/>
          </p:nvSpPr>
          <p:spPr>
            <a:xfrm>
              <a:off x="652850" y="2743631"/>
              <a:ext cx="341700" cy="257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Shape 704"/>
            <p:cNvSpPr/>
            <p:nvPr/>
          </p:nvSpPr>
          <p:spPr>
            <a:xfrm>
              <a:off x="4654475" y="3476125"/>
              <a:ext cx="188700" cy="188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Shape 705"/>
            <p:cNvSpPr/>
            <p:nvPr/>
          </p:nvSpPr>
          <p:spPr>
            <a:xfrm>
              <a:off x="3911325" y="3052900"/>
              <a:ext cx="188700" cy="188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Shape 706"/>
            <p:cNvSpPr/>
            <p:nvPr/>
          </p:nvSpPr>
          <p:spPr>
            <a:xfrm>
              <a:off x="1131475" y="3275800"/>
              <a:ext cx="188700" cy="188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Shape 707"/>
            <p:cNvSpPr txBox="1"/>
            <p:nvPr/>
          </p:nvSpPr>
          <p:spPr>
            <a:xfrm>
              <a:off x="894794" y="3012991"/>
              <a:ext cx="678600" cy="2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600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ASP</a:t>
              </a:r>
              <a:endParaRPr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Shape 708"/>
            <p:cNvSpPr txBox="1"/>
            <p:nvPr/>
          </p:nvSpPr>
          <p:spPr>
            <a:xfrm>
              <a:off x="3674186" y="3232467"/>
              <a:ext cx="678600" cy="2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600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SSP</a:t>
              </a:r>
              <a:endParaRPr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Shape 709"/>
            <p:cNvSpPr txBox="1"/>
            <p:nvPr/>
          </p:nvSpPr>
          <p:spPr>
            <a:xfrm>
              <a:off x="4418903" y="3683382"/>
              <a:ext cx="678600" cy="2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600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BSP</a:t>
              </a:r>
              <a:endParaRPr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Shape 710"/>
            <p:cNvSpPr/>
            <p:nvPr/>
          </p:nvSpPr>
          <p:spPr>
            <a:xfrm>
              <a:off x="3811558" y="2642834"/>
              <a:ext cx="188700" cy="188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Shape 711"/>
            <p:cNvSpPr/>
            <p:nvPr/>
          </p:nvSpPr>
          <p:spPr>
            <a:xfrm>
              <a:off x="3149325" y="2367100"/>
              <a:ext cx="188700" cy="188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Shape 712"/>
            <p:cNvSpPr txBox="1"/>
            <p:nvPr/>
          </p:nvSpPr>
          <p:spPr>
            <a:xfrm>
              <a:off x="3228769" y="2599300"/>
              <a:ext cx="678600" cy="2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600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pBSP</a:t>
              </a:r>
              <a:endParaRPr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Shape 713"/>
            <p:cNvSpPr txBox="1"/>
            <p:nvPr/>
          </p:nvSpPr>
          <p:spPr>
            <a:xfrm>
              <a:off x="2560252" y="2329850"/>
              <a:ext cx="678600" cy="2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600" b="1" kern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pSSP</a:t>
              </a:r>
              <a:endParaRPr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Shape 714"/>
            <p:cNvSpPr/>
            <p:nvPr/>
          </p:nvSpPr>
          <p:spPr>
            <a:xfrm>
              <a:off x="2344783" y="4012073"/>
              <a:ext cx="188700" cy="188700"/>
            </a:xfrm>
            <a:prstGeom prst="ellipse">
              <a:avLst/>
            </a:prstGeom>
            <a:solidFill>
              <a:srgbClr val="EFEFEF"/>
            </a:solidFill>
            <a:ln w="9525" cap="flat" cmpd="sng">
              <a:solidFill>
                <a:srgbClr val="000000"/>
              </a:solidFill>
              <a:prstDash val="dot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715" name="Shape 715"/>
            <p:cNvCxnSpPr>
              <a:stCxn id="706" idx="5"/>
              <a:endCxn id="714" idx="1"/>
            </p:cNvCxnSpPr>
            <p:nvPr/>
          </p:nvCxnSpPr>
          <p:spPr>
            <a:xfrm>
              <a:off x="1292541" y="3436866"/>
              <a:ext cx="1080000" cy="602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dot"/>
              <a:round/>
              <a:headEnd type="none" w="lg" len="lg"/>
              <a:tailEnd type="triangle" w="lg" len="lg"/>
            </a:ln>
          </p:spPr>
        </p:cxnSp>
        <p:sp>
          <p:nvSpPr>
            <p:cNvPr id="716" name="Shape 716"/>
            <p:cNvSpPr txBox="1"/>
            <p:nvPr/>
          </p:nvSpPr>
          <p:spPr>
            <a:xfrm>
              <a:off x="2113994" y="3763208"/>
              <a:ext cx="678600" cy="26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" sz="1600" b="1" kern="0">
                  <a:solidFill>
                    <a:srgbClr val="B7B7B7"/>
                  </a:solidFill>
                  <a:latin typeface="Arial"/>
                  <a:ea typeface="Arial"/>
                  <a:cs typeface="Arial"/>
                  <a:sym typeface="Arial"/>
                </a:rPr>
                <a:t>ASP</a:t>
              </a:r>
              <a:endParaRPr sz="1600" b="1" kern="0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Shape 721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Effects of Sampling Primitive</a:t>
            </a:r>
            <a:endParaRPr sz="4000"/>
          </a:p>
        </p:txBody>
      </p:sp>
      <p:cxnSp>
        <p:nvCxnSpPr>
          <p:cNvPr id="722" name="Shape 722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23" name="Shape 723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35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724" name="Shape 724" descr="psp_09a.png"/>
          <p:cNvPicPr preferRelativeResize="0"/>
          <p:nvPr/>
        </p:nvPicPr>
        <p:blipFill rotWithShape="1">
          <a:blip r:embed="rId3">
            <a:alphaModFix/>
          </a:blip>
          <a:srcRect t="9593" b="17895"/>
          <a:stretch/>
        </p:blipFill>
        <p:spPr>
          <a:xfrm>
            <a:off x="1531253" y="1482800"/>
            <a:ext cx="9129503" cy="3468733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Shape 725"/>
          <p:cNvSpPr txBox="1"/>
          <p:nvPr/>
        </p:nvSpPr>
        <p:spPr>
          <a:xfrm>
            <a:off x="2283000" y="2740267"/>
            <a:ext cx="7626000" cy="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5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Sampling</a:t>
            </a:r>
            <a:r>
              <a:rPr lang="en" sz="1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primitive decomposes the original sequence into multiple sampling processes (assuming no replacement for simplicity), and each has a partial view of the original one</a:t>
            </a:r>
            <a:endParaRPr sz="15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Shape 726"/>
          <p:cNvSpPr/>
          <p:nvPr/>
        </p:nvSpPr>
        <p:spPr>
          <a:xfrm>
            <a:off x="745733" y="2400321"/>
            <a:ext cx="1187200" cy="2176000"/>
          </a:xfrm>
          <a:prstGeom prst="curvedRightArrow">
            <a:avLst>
              <a:gd name="adj1" fmla="val 16626"/>
              <a:gd name="adj2" fmla="val 46603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PSP</a:t>
            </a:r>
            <a:endParaRPr sz="19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Shape 727"/>
          <p:cNvSpPr txBox="1"/>
          <p:nvPr/>
        </p:nvSpPr>
        <p:spPr>
          <a:xfrm>
            <a:off x="10183467" y="3722333"/>
            <a:ext cx="1533600" cy="3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#0:A</a:t>
            </a:r>
            <a:r>
              <a:rPr lang="en" sz="13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B</a:t>
            </a:r>
            <a:r>
              <a:rPr lang="en" sz="13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3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Shape 728"/>
          <p:cNvSpPr txBox="1"/>
          <p:nvPr/>
        </p:nvSpPr>
        <p:spPr>
          <a:xfrm>
            <a:off x="10183467" y="4481900"/>
            <a:ext cx="1533600" cy="3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#1:A</a:t>
            </a:r>
            <a:r>
              <a:rPr lang="en" sz="13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B</a:t>
            </a:r>
            <a:r>
              <a:rPr lang="en" sz="13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3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9" name="Shape 729" descr="Screen Shot 2017-11-13 at 23.45.4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1935" y="5474002"/>
            <a:ext cx="5528132" cy="713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Shape 730" descr="604px-University_of_Cambridge_logo.sv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Effects of Smaller Samples</a:t>
            </a:r>
            <a:endParaRPr sz="4000"/>
          </a:p>
        </p:txBody>
      </p:sp>
      <p:cxnSp>
        <p:nvCxnSpPr>
          <p:cNvPr id="736" name="Shape 736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37" name="Shape 737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36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738" name="Shape 738" descr="psp_09b.png"/>
          <p:cNvPicPr preferRelativeResize="0"/>
          <p:nvPr/>
        </p:nvPicPr>
        <p:blipFill rotWithShape="1">
          <a:blip r:embed="rId3">
            <a:alphaModFix/>
          </a:blip>
          <a:srcRect t="10724" b="6521"/>
          <a:stretch/>
        </p:blipFill>
        <p:spPr>
          <a:xfrm>
            <a:off x="1531253" y="1385500"/>
            <a:ext cx="9129503" cy="3958600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Shape 739"/>
          <p:cNvSpPr txBox="1"/>
          <p:nvPr/>
        </p:nvSpPr>
        <p:spPr>
          <a:xfrm>
            <a:off x="2283000" y="2537067"/>
            <a:ext cx="7626000" cy="8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Smaller sample size results in more sampling processes, each has even less complete view of the original one (i.e. less completeness), further reduces synchronisation level.</a:t>
            </a:r>
            <a:endParaRPr sz="15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Shape 740"/>
          <p:cNvSpPr/>
          <p:nvPr/>
        </p:nvSpPr>
        <p:spPr>
          <a:xfrm>
            <a:off x="745733" y="2400321"/>
            <a:ext cx="1187200" cy="2176000"/>
          </a:xfrm>
          <a:prstGeom prst="curvedRightArrow">
            <a:avLst>
              <a:gd name="adj1" fmla="val 16626"/>
              <a:gd name="adj2" fmla="val 46603"/>
              <a:gd name="adj3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PSP</a:t>
            </a:r>
            <a:endParaRPr sz="19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Shape 741"/>
          <p:cNvSpPr txBox="1"/>
          <p:nvPr/>
        </p:nvSpPr>
        <p:spPr>
          <a:xfrm>
            <a:off x="10183467" y="3501600"/>
            <a:ext cx="1520000" cy="3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#0:A</a:t>
            </a:r>
            <a:r>
              <a:rPr lang="en" sz="13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B</a:t>
            </a:r>
            <a:r>
              <a:rPr lang="en" sz="13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3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Shape 742"/>
          <p:cNvSpPr txBox="1"/>
          <p:nvPr/>
        </p:nvSpPr>
        <p:spPr>
          <a:xfrm>
            <a:off x="10183467" y="3965245"/>
            <a:ext cx="1520000" cy="3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#1:A</a:t>
            </a:r>
            <a:r>
              <a:rPr lang="en" sz="13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B</a:t>
            </a:r>
            <a:r>
              <a:rPr lang="en" sz="13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3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Shape 743"/>
          <p:cNvSpPr txBox="1"/>
          <p:nvPr/>
        </p:nvSpPr>
        <p:spPr>
          <a:xfrm>
            <a:off x="10183467" y="4428869"/>
            <a:ext cx="1520000" cy="3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#2:A</a:t>
            </a:r>
            <a:r>
              <a:rPr lang="en" sz="13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B</a:t>
            </a:r>
            <a:r>
              <a:rPr lang="en" sz="13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sz="13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4" name="Shape 744"/>
          <p:cNvSpPr txBox="1"/>
          <p:nvPr/>
        </p:nvSpPr>
        <p:spPr>
          <a:xfrm>
            <a:off x="10183467" y="4892500"/>
            <a:ext cx="1520000" cy="3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#3:A</a:t>
            </a:r>
            <a:r>
              <a:rPr lang="en" sz="13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en" sz="19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 B</a:t>
            </a:r>
            <a:r>
              <a:rPr lang="en" sz="13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3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5" name="Shape 745" descr="Screen Shot 2017-11-13 at 23.45.4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1935" y="5474002"/>
            <a:ext cx="5528132" cy="713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Shape 746" descr="604px-University_of_Cambridge_logo.sv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Revisit System Decomposition</a:t>
            </a:r>
            <a:endParaRPr sz="4000"/>
          </a:p>
        </p:txBody>
      </p:sp>
      <p:cxnSp>
        <p:nvCxnSpPr>
          <p:cNvPr id="752" name="Shape 752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53" name="Shape 753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37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754" name="Shape 754"/>
          <p:cNvSpPr txBox="1"/>
          <p:nvPr/>
        </p:nvSpPr>
        <p:spPr>
          <a:xfrm>
            <a:off x="7346233" y="2322433"/>
            <a:ext cx="45732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PSP now bridges the gap between SSP and ASP by unifying the deterministic and probabilistic components with the updates of a distribution of clock ticks.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5" name="Shape 755" descr="psp_09.png"/>
          <p:cNvPicPr preferRelativeResize="0"/>
          <p:nvPr/>
        </p:nvPicPr>
        <p:blipFill rotWithShape="1">
          <a:blip r:embed="rId3">
            <a:alphaModFix/>
          </a:blip>
          <a:srcRect l="4223" t="22652" r="28094" b="54997"/>
          <a:stretch/>
        </p:blipFill>
        <p:spPr>
          <a:xfrm>
            <a:off x="7403967" y="1424722"/>
            <a:ext cx="4191200" cy="72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Shape 756" descr="psp_12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02" y="1406636"/>
            <a:ext cx="6939833" cy="52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7" name="Shape 757" descr="604px-University_of_Cambridge_logo.sv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Revisit System Decomposition</a:t>
            </a:r>
            <a:endParaRPr sz="4000"/>
          </a:p>
        </p:txBody>
      </p:sp>
      <p:cxnSp>
        <p:nvCxnSpPr>
          <p:cNvPr id="763" name="Shape 763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64" name="Shape 764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38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765" name="Shape 765"/>
          <p:cNvSpPr txBox="1"/>
          <p:nvPr/>
        </p:nvSpPr>
        <p:spPr>
          <a:xfrm>
            <a:off x="7346233" y="2322433"/>
            <a:ext cx="45732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First two (BSP, SSP) are centralised; whereas last two (PSP, ASP) are distributed.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Unlike SSP, PSP decouples the consistency and the synchronisation.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Unlike ASP, PSP does not give up synchronisation because of decoupling.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6" name="Shape 766" descr="psp_09.png"/>
          <p:cNvPicPr preferRelativeResize="0"/>
          <p:nvPr/>
        </p:nvPicPr>
        <p:blipFill rotWithShape="1">
          <a:blip r:embed="rId3">
            <a:alphaModFix/>
          </a:blip>
          <a:srcRect l="4223" t="22652" r="28094" b="54997"/>
          <a:stretch/>
        </p:blipFill>
        <p:spPr>
          <a:xfrm>
            <a:off x="7403967" y="1424722"/>
            <a:ext cx="4191200" cy="72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Shape 767" descr="psp_12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02" y="1406636"/>
            <a:ext cx="6939833" cy="52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Shape 768" descr="604px-University_of_Cambridge_logo.sv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Indication on System Design</a:t>
            </a:r>
            <a:endParaRPr sz="4000"/>
          </a:p>
        </p:txBody>
      </p:sp>
      <p:cxnSp>
        <p:nvCxnSpPr>
          <p:cNvPr id="774" name="Shape 774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75" name="Shape 775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39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776" name="Shape 776"/>
          <p:cNvSpPr txBox="1"/>
          <p:nvPr/>
        </p:nvSpPr>
        <p:spPr>
          <a:xfrm>
            <a:off x="7346233" y="2322433"/>
            <a:ext cx="4573200" cy="36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decoupling, the server becomes a stream server, i.e. processes a sequence of submitted updates only, much easier to implement an efficient system.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Nodes coordination is fully distributed, mitigates bottleneck and single point failure to some extent.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Increment deployment as a higher-order function, compatible with existing data analytics frameworks.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7" name="Shape 777" descr="psp_09.png"/>
          <p:cNvPicPr preferRelativeResize="0"/>
          <p:nvPr/>
        </p:nvPicPr>
        <p:blipFill rotWithShape="1">
          <a:blip r:embed="rId3">
            <a:alphaModFix/>
          </a:blip>
          <a:srcRect l="4223" t="22652" r="28094" b="54997"/>
          <a:stretch/>
        </p:blipFill>
        <p:spPr>
          <a:xfrm>
            <a:off x="7403967" y="1424722"/>
            <a:ext cx="4191200" cy="72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Shape 778" descr="psp_12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202" y="1406636"/>
            <a:ext cx="6939833" cy="520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Shape 779" descr="604px-University_of_Cambridge_logo.svg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7800"/>
            <a:ext cx="10515600" cy="711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Future Proof for GDPR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9000"/>
            <a:ext cx="10515600" cy="54673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1467" dirty="0"/>
              <a:t>Privacy by Design and by Default – HAT address all GDPR privacy requirement from its design principle to its security solution.</a:t>
            </a:r>
          </a:p>
          <a:p>
            <a:pPr lvl="1">
              <a:defRPr/>
            </a:pPr>
            <a:r>
              <a:rPr lang="en-GB" sz="1467" dirty="0"/>
              <a:t>HAT ecosystem data exchange is based on fully specified privacy terms - time specific, recipient specific, minimum data points</a:t>
            </a:r>
            <a:r>
              <a:rPr lang="en-GB" sz="1467" b="1" dirty="0"/>
              <a:t> specific</a:t>
            </a:r>
            <a:r>
              <a:rPr lang="en-GB" sz="1467" dirty="0"/>
              <a:t> with </a:t>
            </a:r>
            <a:r>
              <a:rPr lang="en-GB" sz="1467" b="1" dirty="0"/>
              <a:t>full intention disclosed. </a:t>
            </a:r>
            <a:r>
              <a:rPr lang="en-GB" sz="1467" dirty="0"/>
              <a:t>Violation against any of such terms may result a ban from the Ecosystem.</a:t>
            </a:r>
          </a:p>
          <a:p>
            <a:pPr>
              <a:defRPr/>
            </a:pPr>
            <a:r>
              <a:rPr lang="en-GB" sz="1467" dirty="0"/>
              <a:t>Consent by design and by default - </a:t>
            </a:r>
          </a:p>
          <a:p>
            <a:pPr lvl="1">
              <a:defRPr/>
            </a:pPr>
            <a:r>
              <a:rPr lang="en-GB" sz="1467" dirty="0"/>
              <a:t>the PCST </a:t>
            </a:r>
            <a:r>
              <a:rPr lang="en-GB" sz="1467" dirty="0" err="1"/>
              <a:t>PoC</a:t>
            </a:r>
            <a:r>
              <a:rPr lang="en-GB" sz="1467" dirty="0"/>
              <a:t> mandates a “specific, informed and freely given and unambiguous” intension disclosure of data usage, for every single personal data access instances. </a:t>
            </a:r>
          </a:p>
          <a:p>
            <a:pPr lvl="1">
              <a:defRPr/>
            </a:pPr>
            <a:r>
              <a:rPr lang="en-GB" sz="1467" dirty="0"/>
              <a:t>HAT technology ensures that an exchange is only authorised and kept valid by individual’s case specific consent</a:t>
            </a:r>
          </a:p>
          <a:p>
            <a:pPr>
              <a:defRPr/>
            </a:pPr>
            <a:r>
              <a:rPr lang="en-GB" sz="1467" dirty="0"/>
              <a:t>Rights for Individuals by design and by default – encapsulated personal data containers isolated for each individual, allows an individual is in full control of its HAT, hence inherently owns all of the following: </a:t>
            </a:r>
          </a:p>
          <a:p>
            <a:pPr lvl="1">
              <a:defRPr/>
            </a:pPr>
            <a:r>
              <a:rPr lang="en-GB" sz="1467" dirty="0"/>
              <a:t>Right to Access | Right to be informed | Right to rectification | Right to restrict processing | Right to object to market</a:t>
            </a:r>
          </a:p>
          <a:p>
            <a:pPr lvl="1">
              <a:defRPr/>
            </a:pPr>
            <a:r>
              <a:rPr lang="en-GB" sz="1467" dirty="0"/>
              <a:t>Right of data portability | Right to be forgotten | Right to object to automated decision making and profiling</a:t>
            </a:r>
          </a:p>
          <a:p>
            <a:pPr>
              <a:defRPr/>
            </a:pPr>
            <a:r>
              <a:rPr lang="en-GB" sz="1467" dirty="0"/>
              <a:t>Accountability and governance - PCST </a:t>
            </a:r>
            <a:r>
              <a:rPr lang="en-GB" sz="1467" dirty="0" err="1"/>
              <a:t>CoP</a:t>
            </a:r>
            <a:r>
              <a:rPr lang="en-GB" sz="1467" dirty="0"/>
              <a:t> mandates every ecosystem member to higher level of accountability and governance practice.</a:t>
            </a:r>
          </a:p>
          <a:p>
            <a:pPr lvl="1">
              <a:defRPr/>
            </a:pPr>
            <a:r>
              <a:rPr lang="en-GB" sz="1467" dirty="0"/>
              <a:t>Record keeping – HAT ecosystem automatically tracks data exchange, even at a much more granular level than GDPR requires – it documents the exchange parties, time of access, detailed data points, intension and T&amp;C, for every single transaction.</a:t>
            </a:r>
          </a:p>
          <a:p>
            <a:pPr lvl="1">
              <a:defRPr/>
            </a:pPr>
            <a:r>
              <a:rPr lang="en-GB" sz="1467" dirty="0"/>
              <a:t>Data protection by design and by default - The </a:t>
            </a:r>
            <a:r>
              <a:rPr lang="en-GB" sz="1467" dirty="0" err="1"/>
              <a:t>HATDeX</a:t>
            </a:r>
            <a:r>
              <a:rPr lang="en-GB" sz="1467" dirty="0"/>
              <a:t>-serviced HAT is designed with multiple layers of protection, covering Data at Rest, Data in Transit and Data in Use. ( </a:t>
            </a:r>
            <a:r>
              <a:rPr lang="en-GB" sz="1467" dirty="0">
                <a:hlinkClick r:id="rId3"/>
              </a:rPr>
              <a:t>http://www.hatdex.org/wp-content/uploads/2016/06/hatdex-briefing-Issue-2_FINAL.pdf</a:t>
            </a:r>
            <a:r>
              <a:rPr lang="en-GB" sz="1467" dirty="0"/>
              <a:t>)</a:t>
            </a:r>
          </a:p>
          <a:p>
            <a:pPr>
              <a:defRPr/>
            </a:pPr>
            <a:r>
              <a:rPr lang="en-GB" sz="1467" dirty="0"/>
              <a:t>Mandatory breach notification - HAT’s API driven ecosystem automatically records all exchanges breach tracking and investigation</a:t>
            </a:r>
          </a:p>
          <a:p>
            <a:pPr marL="0" indent="0">
              <a:buFont typeface="Wingdings" charset="0"/>
              <a:buNone/>
              <a:defRPr/>
            </a:pPr>
            <a:r>
              <a:rPr lang="en-GB" sz="1200" b="1" dirty="0"/>
              <a:t>GDPR Roundtable discussion consulted a few HAT research team members </a:t>
            </a:r>
            <a:r>
              <a:rPr lang="en-GB" sz="1200" dirty="0"/>
              <a:t>for the design of the legislation. HAT ecosystem can ensure GDPR compliance, and further</a:t>
            </a:r>
            <a:r>
              <a:rPr lang="en-GB" sz="1200" b="1" dirty="0"/>
              <a:t> </a:t>
            </a:r>
            <a:r>
              <a:rPr lang="en-GB" sz="1200" dirty="0"/>
              <a:t>mandates tighter terms than GDPR as entry requirements from all parties who wish to operate within this ecosystem following its PCST (Privacy, Confidentiality, Security and Trust) Code of Practice (</a:t>
            </a:r>
            <a:r>
              <a:rPr lang="en-GB" sz="1200" dirty="0">
                <a:hlinkClick r:id="rId4"/>
              </a:rPr>
              <a:t>http://hatcommunity.org/other-resources/</a:t>
            </a:r>
            <a:r>
              <a:rPr lang="en-GB" sz="1200" dirty="0"/>
              <a:t>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http://hatdex.org / http://hatcommunity.org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DF1A2-EEB1-0442-B683-AD9CDBEF234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Comparison Summary</a:t>
            </a:r>
            <a:endParaRPr sz="4000"/>
          </a:p>
        </p:txBody>
      </p:sp>
      <p:sp>
        <p:nvSpPr>
          <p:cNvPr id="785" name="Shape 785"/>
          <p:cNvSpPr txBox="1">
            <a:spLocks noGrp="1"/>
          </p:cNvSpPr>
          <p:nvPr>
            <p:ph type="body" idx="1"/>
          </p:nvPr>
        </p:nvSpPr>
        <p:spPr>
          <a:xfrm>
            <a:off x="612233" y="1369433"/>
            <a:ext cx="6087200" cy="5121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" sz="2100"/>
              <a:t>PSP vs BSP: faster iteration, faster convergence, decentralised.</a:t>
            </a:r>
            <a:endParaRPr sz="2100"/>
          </a:p>
          <a:p>
            <a:pPr marL="0" indent="0">
              <a:lnSpc>
                <a:spcPct val="115000"/>
              </a:lnSpc>
              <a:buNone/>
            </a:pPr>
            <a:endParaRPr sz="2100"/>
          </a:p>
          <a:p>
            <a:pPr marL="0" indent="0">
              <a:lnSpc>
                <a:spcPct val="115000"/>
              </a:lnSpc>
              <a:buNone/>
            </a:pPr>
            <a:r>
              <a:rPr lang="en" sz="2100"/>
              <a:t>PSP vs SSP : faster iteration, faster convergence, decentralised.</a:t>
            </a:r>
            <a:endParaRPr sz="2100"/>
          </a:p>
          <a:p>
            <a:pPr marL="0" indent="0">
              <a:lnSpc>
                <a:spcPct val="115000"/>
              </a:lnSpc>
              <a:buSzPts val="1100"/>
              <a:buNone/>
            </a:pPr>
            <a:endParaRPr sz="2100"/>
          </a:p>
          <a:p>
            <a:pPr marL="0" indent="0">
              <a:lnSpc>
                <a:spcPct val="115000"/>
              </a:lnSpc>
              <a:buNone/>
            </a:pPr>
            <a:r>
              <a:rPr lang="en" sz="2100"/>
              <a:t>PSP vs ASP: stronger consistency with synchronisation, stronger guarantees on convergence.</a:t>
            </a:r>
            <a:endParaRPr sz="2100" b="1">
              <a:solidFill>
                <a:srgbClr val="FF0000"/>
              </a:solidFill>
            </a:endParaRPr>
          </a:p>
        </p:txBody>
      </p:sp>
      <p:cxnSp>
        <p:nvCxnSpPr>
          <p:cNvPr id="786" name="Shape 786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87" name="Shape 787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40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788" name="Shape 788"/>
          <p:cNvSpPr/>
          <p:nvPr/>
        </p:nvSpPr>
        <p:spPr>
          <a:xfrm>
            <a:off x="7138667" y="1965667"/>
            <a:ext cx="4356400" cy="3644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9" name="Shape 789"/>
          <p:cNvSpPr/>
          <p:nvPr/>
        </p:nvSpPr>
        <p:spPr>
          <a:xfrm>
            <a:off x="7892267" y="2424885"/>
            <a:ext cx="2833200" cy="2833200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0" name="Shape 790"/>
          <p:cNvSpPr txBox="1"/>
          <p:nvPr/>
        </p:nvSpPr>
        <p:spPr>
          <a:xfrm>
            <a:off x="9461601" y="2095577"/>
            <a:ext cx="21760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Strong consistency</a:t>
            </a:r>
            <a:endParaRPr sz="1600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Slow iteration rate</a:t>
            </a:r>
            <a:endParaRPr sz="1600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Fully centralised</a:t>
            </a: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Shape 791"/>
          <p:cNvSpPr txBox="1"/>
          <p:nvPr/>
        </p:nvSpPr>
        <p:spPr>
          <a:xfrm>
            <a:off x="7179267" y="4667000"/>
            <a:ext cx="21760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Weak consistency</a:t>
            </a:r>
            <a:endParaRPr sz="1600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Fast iteration rate</a:t>
            </a:r>
            <a:endParaRPr sz="1600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Fully distributed</a:t>
            </a: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Shape 792"/>
          <p:cNvSpPr/>
          <p:nvPr/>
        </p:nvSpPr>
        <p:spPr>
          <a:xfrm>
            <a:off x="11366211" y="1846605"/>
            <a:ext cx="252000" cy="252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Shape 793"/>
          <p:cNvSpPr/>
          <p:nvPr/>
        </p:nvSpPr>
        <p:spPr>
          <a:xfrm>
            <a:off x="9183849" y="1846605"/>
            <a:ext cx="252000" cy="252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Shape 794"/>
          <p:cNvSpPr/>
          <p:nvPr/>
        </p:nvSpPr>
        <p:spPr>
          <a:xfrm>
            <a:off x="7031777" y="5465851"/>
            <a:ext cx="252000" cy="2520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Shape 795"/>
          <p:cNvSpPr txBox="1"/>
          <p:nvPr/>
        </p:nvSpPr>
        <p:spPr>
          <a:xfrm>
            <a:off x="11110244" y="1517400"/>
            <a:ext cx="731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BSP</a:t>
            </a:r>
            <a:endParaRPr sz="16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6" name="Shape 796"/>
          <p:cNvSpPr txBox="1"/>
          <p:nvPr/>
        </p:nvSpPr>
        <p:spPr>
          <a:xfrm>
            <a:off x="8911652" y="1517400"/>
            <a:ext cx="731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SSP</a:t>
            </a:r>
            <a:endParaRPr sz="16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Shape 797"/>
          <p:cNvSpPr txBox="1"/>
          <p:nvPr/>
        </p:nvSpPr>
        <p:spPr>
          <a:xfrm>
            <a:off x="6814661" y="5788108"/>
            <a:ext cx="731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ASP</a:t>
            </a:r>
            <a:endParaRPr sz="16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8" name="Shape 798"/>
          <p:cNvCxnSpPr/>
          <p:nvPr/>
        </p:nvCxnSpPr>
        <p:spPr>
          <a:xfrm>
            <a:off x="7565767" y="3795100"/>
            <a:ext cx="3490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799" name="Shape 799"/>
          <p:cNvCxnSpPr/>
          <p:nvPr/>
        </p:nvCxnSpPr>
        <p:spPr>
          <a:xfrm rot="10800000">
            <a:off x="9310767" y="2294033"/>
            <a:ext cx="0" cy="30264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800" name="Shape 800"/>
          <p:cNvSpPr txBox="1"/>
          <p:nvPr/>
        </p:nvSpPr>
        <p:spPr>
          <a:xfrm>
            <a:off x="9312867" y="3683631"/>
            <a:ext cx="1459200" cy="4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Consistency</a:t>
            </a:r>
            <a:endParaRPr sz="1600" b="1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1" name="Shape 801"/>
          <p:cNvSpPr txBox="1"/>
          <p:nvPr/>
        </p:nvSpPr>
        <p:spPr>
          <a:xfrm rot="5400000">
            <a:off x="8239563" y="2788605"/>
            <a:ext cx="1751200" cy="4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Completeness</a:t>
            </a:r>
            <a:endParaRPr sz="1600" b="1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Shape 802"/>
          <p:cNvSpPr txBox="1"/>
          <p:nvPr/>
        </p:nvSpPr>
        <p:spPr>
          <a:xfrm>
            <a:off x="9373881" y="3398988"/>
            <a:ext cx="7316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PSP</a:t>
            </a:r>
            <a:endParaRPr sz="16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3" name="Shape 803" descr="604px-University_of_Cambridge_logo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Step Distribution</a:t>
            </a:r>
            <a:endParaRPr sz="4000"/>
          </a:p>
        </p:txBody>
      </p:sp>
      <p:cxnSp>
        <p:nvCxnSpPr>
          <p:cNvPr id="809" name="Shape 809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10" name="Shape 810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41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811" name="Shape 811" descr="Screen Shot 2017-11-04 at 14.33.3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800" y="1406633"/>
            <a:ext cx="5144965" cy="4710968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Shape 812"/>
          <p:cNvSpPr txBox="1"/>
          <p:nvPr/>
        </p:nvSpPr>
        <p:spPr>
          <a:xfrm>
            <a:off x="6321067" y="1549733"/>
            <a:ext cx="5261200" cy="4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Let’s look at a system of 1000 nodes, running stochastic gradient descent algorithm for a linear regression task.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distribution reflects the level of coordination, or how tightly the nodes are synchronised, or degree of consistency ...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size is 10, and staleness is 4. PSP trade-off reasonable consistency for much faster iteration rate.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 the trade-off betw. the </a:t>
            </a:r>
            <a:r>
              <a:rPr lang="en" sz="19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speed</a:t>
            </a: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sz="19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spread</a:t>
            </a: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3" name="Shape 813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Shape 818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Reduce </a:t>
            </a:r>
            <a:r>
              <a:rPr lang="en" sz="4000">
                <a:solidFill>
                  <a:srgbClr val="292929"/>
                </a:solidFill>
                <a:highlight>
                  <a:srgbClr val="FFFFFF"/>
                </a:highlight>
              </a:rPr>
              <a:t>Discrepancy</a:t>
            </a:r>
            <a:r>
              <a:rPr lang="en" sz="4000"/>
              <a:t> </a:t>
            </a:r>
            <a:endParaRPr sz="4000"/>
          </a:p>
        </p:txBody>
      </p:sp>
      <p:cxnSp>
        <p:nvCxnSpPr>
          <p:cNvPr id="819" name="Shape 819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20" name="Shape 820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42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821" name="Shape 821" descr="Screen Shot 2017-11-04 at 14.42.54.png"/>
          <p:cNvPicPr preferRelativeResize="0"/>
          <p:nvPr/>
        </p:nvPicPr>
        <p:blipFill rotWithShape="1">
          <a:blip r:embed="rId3">
            <a:alphaModFix/>
          </a:blip>
          <a:srcRect b="37903"/>
          <a:stretch/>
        </p:blipFill>
        <p:spPr>
          <a:xfrm>
            <a:off x="2521534" y="1349600"/>
            <a:ext cx="7148929" cy="2340432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Shape 822"/>
          <p:cNvSpPr txBox="1"/>
          <p:nvPr/>
        </p:nvSpPr>
        <p:spPr>
          <a:xfrm>
            <a:off x="1330800" y="3917133"/>
            <a:ext cx="9530400" cy="18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CDF of step distribution at a given time in the system, we experimented with different sample size from 0 to 64. Increasing the sample size make the curves shift from right to left with decreasing spread, covering the whole spectrum from the most lenient ASP to the most strict BSP.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smaller spread is at the price of slower iteration rate. Small sample sets seem very effective in reducing the spread.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3" name="Shape 823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Shape 828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Tighten the Bounds</a:t>
            </a:r>
            <a:endParaRPr sz="4000"/>
          </a:p>
        </p:txBody>
      </p:sp>
      <p:cxnSp>
        <p:nvCxnSpPr>
          <p:cNvPr id="829" name="Shape 829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30" name="Shape 830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43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831" name="Shape 831" descr="Screen Shot 2017-11-04 at 14.48.49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2" y="1508236"/>
            <a:ext cx="7623335" cy="4167001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Shape 832"/>
          <p:cNvSpPr txBox="1"/>
          <p:nvPr/>
        </p:nvSpPr>
        <p:spPr>
          <a:xfrm>
            <a:off x="8310133" y="1651333"/>
            <a:ext cx="3272000" cy="12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smaller the area below the curve is, the tighter the bound becomes, leads to stronger guarantee on convergence.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3" name="Shape 833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Shape 838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Scalability</a:t>
            </a:r>
            <a:endParaRPr sz="4000"/>
          </a:p>
        </p:txBody>
      </p:sp>
      <p:cxnSp>
        <p:nvCxnSpPr>
          <p:cNvPr id="839" name="Shape 839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40" name="Shape 840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44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841" name="Shape 841" descr="Screen Shot 2017-11-04 at 14.04.3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4033" y="1382233"/>
            <a:ext cx="4663299" cy="4380267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Shape 842"/>
          <p:cNvSpPr txBox="1"/>
          <p:nvPr/>
        </p:nvSpPr>
        <p:spPr>
          <a:xfrm>
            <a:off x="5759733" y="1549733"/>
            <a:ext cx="5822400" cy="3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Now, we increase the system size step by step, then check how much it will degrade the performance. </a:t>
            </a: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(Note sample size is fixed as 10.)</a:t>
            </a:r>
            <a:endParaRPr sz="1600" kern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Performance degradation is measured by checking the percent of changes regarding the accuracy of regression model at a fixed timestamp in each experiment (with varying system sizes).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ASP is a straight line as expected, due to no synchronisation is need so the system is very scalable. On the other hand, BSP and SSP are both degraded.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Interestingly, PSP improves the performance. </a:t>
            </a: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Why is that?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3" name="Shape 843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Shape 848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Robustness against Stragglers</a:t>
            </a:r>
            <a:endParaRPr sz="4000"/>
          </a:p>
        </p:txBody>
      </p:sp>
      <p:cxnSp>
        <p:nvCxnSpPr>
          <p:cNvPr id="849" name="Shape 849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50" name="Shape 850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45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851" name="Shape 851" descr="Screen Shot 2017-11-04 at 14.00.2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935" y="1406635"/>
            <a:ext cx="9981407" cy="4506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Shape 852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Convergence Rate</a:t>
            </a:r>
            <a:endParaRPr sz="4000"/>
          </a:p>
        </p:txBody>
      </p:sp>
      <p:cxnSp>
        <p:nvCxnSpPr>
          <p:cNvPr id="858" name="Shape 858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59" name="Shape 859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46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860" name="Shape 860" descr="Screen Shot 2017-11-04 at 14.06.4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703" y="1406636"/>
            <a:ext cx="5525735" cy="4786065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Shape 861"/>
          <p:cNvSpPr txBox="1"/>
          <p:nvPr/>
        </p:nvSpPr>
        <p:spPr>
          <a:xfrm>
            <a:off x="6406500" y="1549733"/>
            <a:ext cx="5175600" cy="4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PSP can effectively accelerate convergence rate due to both increased iteration rate and improved consistency.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number of submitted updates increases due to PSP’s faster iteration rate.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2" name="Shape 862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Shape 867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Implementation in Actor</a:t>
            </a:r>
            <a:endParaRPr sz="4000"/>
          </a:p>
        </p:txBody>
      </p:sp>
      <p:cxnSp>
        <p:nvCxnSpPr>
          <p:cNvPr id="868" name="Shape 868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69" name="Shape 869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47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870" name="Shape 870"/>
          <p:cNvSpPr txBox="1"/>
          <p:nvPr/>
        </p:nvSpPr>
        <p:spPr>
          <a:xfrm>
            <a:off x="612233" y="1305700"/>
            <a:ext cx="7196800" cy="50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5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type barrier =</a:t>
            </a: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5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| ASP    (* Asynchronous Parallel *)</a:t>
            </a: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5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| BSP    (* Bulk Synchronous Parallel *)</a:t>
            </a: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5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| SSP    (* Stale Synchronous Parallel *)</a:t>
            </a: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5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| PSP    (* Probabilistic Synchronous Parallel *)</a:t>
            </a: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" sz="15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val start : ?barrier:barrier -&gt; string -&gt; string -&gt; unit</a:t>
            </a: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" sz="15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(** start running the model loop *)</a:t>
            </a: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" sz="15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val register_barrier : ps_barrier_typ -&gt; unit</a:t>
            </a: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" sz="15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(** register user-defined barrier function at p2p server *)</a:t>
            </a: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" sz="15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val register_schedule : ('a, 'b, 'c) ps_schedule_typ -&gt; unit</a:t>
            </a: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" sz="15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(** register user-defined scheduler *)</a:t>
            </a: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" sz="15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val register_pull : ('a, 'b, 'c) ps_pull_typ -&gt; unit</a:t>
            </a: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5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(** register user-defined pull function executed at master *)</a:t>
            </a: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n" sz="15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…….</a:t>
            </a: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500" kern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71" name="Shape 871"/>
          <p:cNvSpPr txBox="1"/>
          <p:nvPr/>
        </p:nvSpPr>
        <p:spPr>
          <a:xfrm>
            <a:off x="7712200" y="1549733"/>
            <a:ext cx="3870000" cy="4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PSP and other synchronous parallel machines are implemented in Actor system in a very modular way.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They can be plugged into different engines (Parameter Sever, Mapreduce) with </a:t>
            </a:r>
            <a:r>
              <a:rPr lang="en" sz="1600" kern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register_barrier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function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2" name="Shape 872" descr="604px-University_of_Cambridge_logo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Shape 925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Owl’s Performance</a:t>
            </a:r>
            <a:endParaRPr sz="4000"/>
          </a:p>
        </p:txBody>
      </p:sp>
      <p:cxnSp>
        <p:nvCxnSpPr>
          <p:cNvPr id="926" name="Shape 926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27" name="Shape 927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48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928" name="Shape 928" descr="604px-University_of_Cambridge_logo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Shape 9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7351" y="1432968"/>
            <a:ext cx="7557301" cy="4454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Who Am I? &amp; lets not </a:t>
            </a:r>
            <a:r>
              <a:rPr lang="en-US" smtClean="0">
                <a:cs typeface="+mj-cs"/>
              </a:rPr>
              <a:t>speculate further </a:t>
            </a:r>
            <a:r>
              <a:rPr lang="en-US" smtClean="0">
                <a:cs typeface="+mj-cs"/>
                <a:sym typeface="Wingdings"/>
              </a:rPr>
              <a:t></a:t>
            </a:r>
            <a:endParaRPr lang="en-US" dirty="0" smtClean="0"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Thanks to EPSRC/</a:t>
            </a:r>
            <a:r>
              <a:rPr lang="en-US" dirty="0" err="1" smtClean="0"/>
              <a:t>databox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b="0" dirty="0"/>
              <a:t>&amp;</a:t>
            </a:r>
            <a:r>
              <a:rPr lang="en-US" b="0" dirty="0" smtClean="0"/>
              <a:t>Liang Wang, Cambridge</a:t>
            </a:r>
            <a:endParaRPr lang="en-US" b="0" dirty="0"/>
          </a:p>
        </p:txBody>
      </p:sp>
      <p:pic>
        <p:nvPicPr>
          <p:cNvPr id="4" name="Content Placeholder 3" descr="MV5BMTI4MDM0NjM2Ml5BMl5BanBnXkFtZTcwMTcwNjUxMQ@@._V1_SX214_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18" b="27318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Thanks to Turing/</a:t>
            </a:r>
            <a:r>
              <a:rPr lang="en-US" dirty="0" err="1" smtClean="0"/>
              <a:t>Maru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&amp;Peter </a:t>
            </a:r>
            <a:r>
              <a:rPr lang="en-US" dirty="0" err="1" smtClean="0"/>
              <a:t>Pietzuch</a:t>
            </a:r>
            <a:r>
              <a:rPr lang="en-US" dirty="0" smtClean="0"/>
              <a:t>, Imperial </a:t>
            </a:r>
            <a:endParaRPr lang="en-US" dirty="0"/>
          </a:p>
        </p:txBody>
      </p:sp>
      <p:pic>
        <p:nvPicPr>
          <p:cNvPr id="7" name="Picture 6" descr="1000102_10151454310636691_1966830169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120" y="3016396"/>
            <a:ext cx="5332486" cy="3188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-GB" sz="4000" dirty="0" smtClean="0"/>
              <a:t>Distributed Analytics outline</a:t>
            </a:r>
            <a:endParaRPr sz="4000" dirty="0"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09600" y="1344567"/>
            <a:ext cx="10972800" cy="5121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 indent="-491042">
              <a:lnSpc>
                <a:spcPct val="200000"/>
              </a:lnSpc>
              <a:buSzPts val="2200"/>
            </a:pPr>
            <a:r>
              <a:rPr lang="en" sz="2900"/>
              <a:t>Part I: Quick Overview of Owl</a:t>
            </a:r>
            <a:endParaRPr sz="2900"/>
          </a:p>
          <a:p>
            <a:pPr indent="-491042">
              <a:lnSpc>
                <a:spcPct val="200000"/>
              </a:lnSpc>
              <a:spcBef>
                <a:spcPts val="0"/>
              </a:spcBef>
              <a:buSzPts val="2200"/>
            </a:pPr>
            <a:r>
              <a:rPr lang="en" sz="2900"/>
              <a:t>Part II: Probabilistic Synchronous Parallel</a:t>
            </a:r>
            <a:endParaRPr sz="2900"/>
          </a:p>
        </p:txBody>
      </p:sp>
      <p:cxnSp>
        <p:nvCxnSpPr>
          <p:cNvPr id="44" name="Shape 44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5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46" name="Shape 46" descr="604px-University_of_Cambridge_logo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What Is Owl</a:t>
            </a:r>
            <a:endParaRPr sz="4000"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09600" y="1344567"/>
            <a:ext cx="10972800" cy="5121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 indent="-474109">
              <a:lnSpc>
                <a:spcPct val="150000"/>
              </a:lnSpc>
              <a:spcBef>
                <a:spcPts val="0"/>
              </a:spcBef>
              <a:buSzPts val="2000"/>
            </a:pPr>
            <a:r>
              <a:rPr lang="en" sz="2700"/>
              <a:t>An experimental and above all scientific computing system.</a:t>
            </a:r>
            <a:endParaRPr sz="2700"/>
          </a:p>
          <a:p>
            <a:pPr indent="-474109">
              <a:lnSpc>
                <a:spcPct val="150000"/>
              </a:lnSpc>
              <a:spcBef>
                <a:spcPts val="0"/>
              </a:spcBef>
              <a:buSzPts val="2000"/>
            </a:pPr>
            <a:r>
              <a:rPr lang="en" sz="2700"/>
              <a:t>Designed in functional programming paradigm.</a:t>
            </a:r>
            <a:endParaRPr sz="2700"/>
          </a:p>
          <a:p>
            <a:pPr indent="-474109">
              <a:lnSpc>
                <a:spcPct val="150000"/>
              </a:lnSpc>
              <a:spcBef>
                <a:spcPts val="0"/>
              </a:spcBef>
              <a:buSzPts val="2000"/>
            </a:pPr>
            <a:r>
              <a:rPr lang="en" sz="2700"/>
              <a:t>Goal: as concise as Python yet as fast as C, and safe.</a:t>
            </a:r>
            <a:endParaRPr sz="2700"/>
          </a:p>
          <a:p>
            <a:pPr indent="-474109">
              <a:lnSpc>
                <a:spcPct val="150000"/>
              </a:lnSpc>
              <a:spcBef>
                <a:spcPts val="0"/>
              </a:spcBef>
              <a:buSzPts val="2000"/>
            </a:pPr>
            <a:r>
              <a:rPr lang="en" sz="2700"/>
              <a:t>A comprehensive set of classic numerical functions.</a:t>
            </a:r>
            <a:endParaRPr sz="2700"/>
          </a:p>
          <a:p>
            <a:pPr indent="-474109">
              <a:lnSpc>
                <a:spcPct val="150000"/>
              </a:lnSpc>
              <a:spcBef>
                <a:spcPts val="0"/>
              </a:spcBef>
              <a:buSzPts val="2000"/>
            </a:pPr>
            <a:r>
              <a:rPr lang="en" sz="2700"/>
              <a:t>A fundamental tooling for modern data analytics (ML &amp; DNN).</a:t>
            </a:r>
            <a:endParaRPr sz="2700"/>
          </a:p>
          <a:p>
            <a:pPr indent="-474109">
              <a:lnSpc>
                <a:spcPct val="150000"/>
              </a:lnSpc>
              <a:spcBef>
                <a:spcPts val="0"/>
              </a:spcBef>
              <a:buSzPts val="2000"/>
            </a:pPr>
            <a:r>
              <a:rPr lang="en" sz="2700"/>
              <a:t>Native support for algorithmic differentiation, distributed &amp; parallel computing, and GPGPU computing.</a:t>
            </a:r>
            <a:endParaRPr sz="2700"/>
          </a:p>
        </p:txBody>
      </p:sp>
      <p:cxnSp>
        <p:nvCxnSpPr>
          <p:cNvPr id="53" name="Shape 53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6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55" name="Shape 55" descr="604px-University_of_Cambridge_logo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Vision Beyond Research Prototype</a:t>
            </a:r>
            <a:endParaRPr sz="4000"/>
          </a:p>
        </p:txBody>
      </p:sp>
      <p:cxnSp>
        <p:nvCxnSpPr>
          <p:cNvPr id="61" name="Shape 61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7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63" name="Shape 63" descr="604px-University_of_Cambridge_logo.sv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/>
          <p:nvPr/>
        </p:nvSpPr>
        <p:spPr>
          <a:xfrm>
            <a:off x="3780267" y="3020000"/>
            <a:ext cx="2559200" cy="1384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3200" b="1" kern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Owl</a:t>
            </a:r>
            <a:endParaRPr sz="3200" b="1" kern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6086" y="5005125"/>
            <a:ext cx="905049" cy="90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72140" y="5005125"/>
            <a:ext cx="905045" cy="905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526711" y="5005125"/>
            <a:ext cx="905048" cy="90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485056" y="5005126"/>
            <a:ext cx="942757" cy="905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33386" y="2589471"/>
            <a:ext cx="942759" cy="974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062881" y="1308983"/>
            <a:ext cx="942759" cy="94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844300" y="1308967"/>
            <a:ext cx="942757" cy="942752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/>
          <p:nvPr/>
        </p:nvSpPr>
        <p:spPr>
          <a:xfrm>
            <a:off x="10331620" y="1420391"/>
            <a:ext cx="993600" cy="720000"/>
          </a:xfrm>
          <a:prstGeom prst="rect">
            <a:avLst/>
          </a:prstGeom>
          <a:solidFill>
            <a:srgbClr val="0B539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300" b="1" kern="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MirageOS</a:t>
            </a:r>
            <a:endParaRPr sz="1300" b="1" kern="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300" b="1" kern="0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Unikernel</a:t>
            </a:r>
            <a:endParaRPr sz="1300" b="1" kern="0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73" name="Shape 7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394500" y="2589465"/>
            <a:ext cx="566689" cy="974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390754" y="2580117"/>
            <a:ext cx="993527" cy="993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732633" y="3769698"/>
            <a:ext cx="993525" cy="993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827772" y="3813937"/>
            <a:ext cx="1493485" cy="905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478385" y="3813935"/>
            <a:ext cx="905048" cy="905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 flipH="1">
            <a:off x="981067" y="3080502"/>
            <a:ext cx="1185068" cy="1185068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/>
          <p:nvPr/>
        </p:nvSpPr>
        <p:spPr>
          <a:xfrm>
            <a:off x="2416167" y="3465600"/>
            <a:ext cx="1167600" cy="4932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Shape 8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630779" y="3016205"/>
            <a:ext cx="524800" cy="5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/>
          <p:nvPr/>
        </p:nvSpPr>
        <p:spPr>
          <a:xfrm>
            <a:off x="6535952" y="3426433"/>
            <a:ext cx="1167600" cy="4932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612233" y="1366733"/>
            <a:ext cx="5955200" cy="6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Write code once, then deploy it everywhere … 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 txBox="1"/>
          <p:nvPr/>
        </p:nvSpPr>
        <p:spPr>
          <a:xfrm>
            <a:off x="612233" y="5227533"/>
            <a:ext cx="7091200" cy="11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Owl system provides us a complete set of tooling from the powerful numerical supports in </a:t>
            </a:r>
            <a:r>
              <a:rPr lang="en" sz="19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development</a:t>
            </a: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the </a:t>
            </a:r>
            <a:r>
              <a:rPr lang="en" sz="19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deployment</a:t>
            </a:r>
            <a:r>
              <a:rPr lang="en" sz="19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various platforms.</a:t>
            </a:r>
            <a:endParaRPr sz="19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Owl’s Architecture</a:t>
            </a:r>
            <a:endParaRPr sz="4000"/>
          </a:p>
        </p:txBody>
      </p:sp>
      <p:cxnSp>
        <p:nvCxnSpPr>
          <p:cNvPr id="89" name="Shape 89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8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7429200" y="1549733"/>
            <a:ext cx="4388800" cy="4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Owl + Actor = Distributed &amp; Parallel Analytics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Owl provides numerical backend; whereas Actor implements the mechanisms of distributed and parallel computing. Two parts are connected with functors.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Various system backends allows us to write code once, then run it from cloud to edge devices, even in browsers.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Same code can run in both sequential and parallel mode with Actor engine.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Shape 92" descr="psp_11 (2).png"/>
          <p:cNvPicPr preferRelativeResize="0"/>
          <p:nvPr/>
        </p:nvPicPr>
        <p:blipFill rotWithShape="1">
          <a:blip r:embed="rId3">
            <a:alphaModFix/>
          </a:blip>
          <a:srcRect l="2573" t="8876" r="19191" b="5440"/>
          <a:stretch/>
        </p:blipFill>
        <p:spPr>
          <a:xfrm>
            <a:off x="609601" y="1531467"/>
            <a:ext cx="6666803" cy="383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 descr="psp_11 (2).png"/>
          <p:cNvPicPr preferRelativeResize="0"/>
          <p:nvPr/>
        </p:nvPicPr>
        <p:blipFill rotWithShape="1">
          <a:blip r:embed="rId3">
            <a:alphaModFix/>
          </a:blip>
          <a:srcRect l="2573" t="8876" r="19191" b="5440"/>
          <a:stretch/>
        </p:blipFill>
        <p:spPr>
          <a:xfrm>
            <a:off x="609601" y="1531467"/>
            <a:ext cx="6666803" cy="3839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609600" y="274635"/>
            <a:ext cx="10972800" cy="928800"/>
          </a:xfrm>
          <a:prstGeom prst="rect">
            <a:avLst/>
          </a:prstGeom>
        </p:spPr>
        <p:txBody>
          <a:bodyPr spcFirstLastPara="1" wrap="square" lIns="121894" tIns="121894" rIns="121894" bIns="121894" anchor="b" anchorCtr="0">
            <a:noAutofit/>
          </a:bodyPr>
          <a:lstStyle/>
          <a:p>
            <a:r>
              <a:rPr lang="en" sz="4000"/>
              <a:t>Research</a:t>
            </a:r>
            <a:endParaRPr sz="4000"/>
          </a:p>
        </p:txBody>
      </p:sp>
      <p:cxnSp>
        <p:nvCxnSpPr>
          <p:cNvPr id="100" name="Shape 100"/>
          <p:cNvCxnSpPr/>
          <p:nvPr/>
        </p:nvCxnSpPr>
        <p:spPr>
          <a:xfrm>
            <a:off x="612233" y="1215233"/>
            <a:ext cx="10988800" cy="0"/>
          </a:xfrm>
          <a:prstGeom prst="straightConnector1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11409055" y="6333135"/>
            <a:ext cx="731600" cy="524800"/>
          </a:xfrm>
          <a:prstGeom prst="rect">
            <a:avLst/>
          </a:prstGeom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9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7376233" y="1391733"/>
            <a:ext cx="4388800" cy="4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Jiaxin Zhao - C</a:t>
            </a:r>
            <a:r>
              <a:rPr lang="en" sz="1600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omposable Analytical Services using Session Types for Distributed Personal Data</a:t>
            </a:r>
            <a:endParaRPr sz="1600" i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i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Ben Catterall - </a:t>
            </a:r>
            <a:r>
              <a:rPr lang="en" sz="1600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Probabilistic Synchronous Parallel - A New Barrier Control Method for Distributed Machine Learning</a:t>
            </a:r>
            <a:endParaRPr sz="1600" i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i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D.S.R Royson - </a:t>
            </a:r>
            <a:r>
              <a:rPr lang="en" sz="1600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Optimising Adaptive Learning in Distributed Machine Learning</a:t>
            </a:r>
            <a:endParaRPr sz="1600" i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i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Dhruv Makwana - </a:t>
            </a:r>
            <a:r>
              <a:rPr lang="en" sz="1600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Memory Management using Linear Types for High-Performance GPGPU Numerical Computing</a:t>
            </a:r>
            <a:endParaRPr sz="1600" i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endParaRPr sz="1600" i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Tudor Tiplea - </a:t>
            </a:r>
            <a:r>
              <a:rPr lang="en" sz="1600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Deploying Browser-based Data Analytics at Network Edge</a:t>
            </a:r>
            <a:endParaRPr sz="1600" i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Shape 103"/>
          <p:cNvSpPr/>
          <p:nvPr/>
        </p:nvSpPr>
        <p:spPr>
          <a:xfrm>
            <a:off x="1588733" y="4422500"/>
            <a:ext cx="493200" cy="493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600" b="1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4422233" y="2030233"/>
            <a:ext cx="493200" cy="493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600" b="1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6712667" y="4569200"/>
            <a:ext cx="493200" cy="493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600" b="1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4422233" y="4422500"/>
            <a:ext cx="493200" cy="493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600" b="1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6712652" y="3314145"/>
            <a:ext cx="493200" cy="493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600" b="1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 txBox="1"/>
          <p:nvPr/>
        </p:nvSpPr>
        <p:spPr>
          <a:xfrm>
            <a:off x="609600" y="5455367"/>
            <a:ext cx="6570800" cy="7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Liang Wang - </a:t>
            </a:r>
            <a:r>
              <a:rPr lang="en" sz="1600" i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Owl: A General-Purpose Numerical Library in OCaml</a:t>
            </a:r>
            <a:endParaRPr sz="1600" i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Presented in ICFP’17 OCaml meeting, tutorial in CUFP’17.</a:t>
            </a: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2987800" y="1329852"/>
            <a:ext cx="493200" cy="4932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b="1" ker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600" b="1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Shape 110" descr="604px-University_of_Cambridge_logo.sv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31100" y="6116765"/>
            <a:ext cx="2383533" cy="49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AA62DCEA4FAE4394823B509BA2709F" ma:contentTypeVersion="" ma:contentTypeDescription="Create a new document." ma:contentTypeScope="" ma:versionID="e51086be0336218012c31f81e91801a5">
  <xsd:schema xmlns:xsd="http://www.w3.org/2001/XMLSchema" xmlns:xs="http://www.w3.org/2001/XMLSchema" xmlns:p="http://schemas.microsoft.com/office/2006/metadata/properties" xmlns:ns2="ddc16f2e-ac79-420b-bf02-152a3fab2b22" xmlns:ns3="e5618448-e42b-40ea-80d2-fe7c2030a18b" targetNamespace="http://schemas.microsoft.com/office/2006/metadata/properties" ma:root="true" ma:fieldsID="faa6553ecd3524e9c2e43f207bb0ea63" ns2:_="" ns3:_="">
    <xsd:import namespace="ddc16f2e-ac79-420b-bf02-152a3fab2b22"/>
    <xsd:import namespace="e5618448-e42b-40ea-80d2-fe7c2030a18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c16f2e-ac79-420b-bf02-152a3fab2b2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18448-e42b-40ea-80d2-fe7c2030a1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E2BAD2-F03D-469D-98A6-45357B8382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04437C-E839-4733-A734-82DD58764992}">
  <ds:schemaRefs>
    <ds:schemaRef ds:uri="http://schemas.openxmlformats.org/package/2006/metadata/core-properties"/>
    <ds:schemaRef ds:uri="http://schemas.microsoft.com/office/2006/documentManagement/types"/>
    <ds:schemaRef ds:uri="ddc16f2e-ac79-420b-bf02-152a3fab2b22"/>
    <ds:schemaRef ds:uri="e5618448-e42b-40ea-80d2-fe7c2030a18b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5FA049A-5521-40FE-BD5C-778BB20A5D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c16f2e-ac79-420b-bf02-152a3fab2b22"/>
    <ds:schemaRef ds:uri="e5618448-e42b-40ea-80d2-fe7c2030a1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3382</Words>
  <Application>Microsoft Macintosh PowerPoint</Application>
  <PresentationFormat>Custom</PresentationFormat>
  <Paragraphs>467</Paragraphs>
  <Slides>49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Simple Light</vt:lpstr>
      <vt:lpstr>edge ai</vt:lpstr>
      <vt:lpstr>2. Distributed Analytics</vt:lpstr>
      <vt:lpstr>A word on edges</vt:lpstr>
      <vt:lpstr>Future Proof for GDPR</vt:lpstr>
      <vt:lpstr>Distributed Analytics outline</vt:lpstr>
      <vt:lpstr>What Is Owl</vt:lpstr>
      <vt:lpstr>Vision Beyond Research Prototype</vt:lpstr>
      <vt:lpstr>Owl’s Architecture</vt:lpstr>
      <vt:lpstr>Research</vt:lpstr>
      <vt:lpstr>Parallel and Distributed Computing</vt:lpstr>
      <vt:lpstr>Owl + Actor : Ndarray Example</vt:lpstr>
      <vt:lpstr>Owl + Actor : Ndarray Example</vt:lpstr>
      <vt:lpstr>Owl + Actor : Neural Network Example</vt:lpstr>
      <vt:lpstr>Owl + Actor : Neural Network Example</vt:lpstr>
      <vt:lpstr>Key to Scalability</vt:lpstr>
      <vt:lpstr>Synchronous Parallel Machine</vt:lpstr>
      <vt:lpstr>Barrier Synchronisation</vt:lpstr>
      <vt:lpstr>Consistency Is Not Free Lunch</vt:lpstr>
      <vt:lpstr>Existing Models in Use</vt:lpstr>
      <vt:lpstr>A 10,000 Foot View</vt:lpstr>
      <vt:lpstr>Consistency vs. Iteration Rate</vt:lpstr>
      <vt:lpstr>Analytical Model</vt:lpstr>
      <vt:lpstr>Decompose Synchronous Parallel Machine</vt:lpstr>
      <vt:lpstr>Decompose Synchronous Parallel Machine</vt:lpstr>
      <vt:lpstr>Decompose Synchronous Parallel Machine</vt:lpstr>
      <vt:lpstr>Decompose Synchronous Parallel Machine</vt:lpstr>
      <vt:lpstr>Missing Dimension in Design Space</vt:lpstr>
      <vt:lpstr>Key Insights from Decomposition</vt:lpstr>
      <vt:lpstr>Probabilistic Synchronous Parallel</vt:lpstr>
      <vt:lpstr>Sampling Primitive</vt:lpstr>
      <vt:lpstr>As A Higher-Order Function</vt:lpstr>
      <vt:lpstr>A Newly Discovered Dimension</vt:lpstr>
      <vt:lpstr>Factorise Consistency by Completeness</vt:lpstr>
      <vt:lpstr>Trade-off in a Larger Design Space</vt:lpstr>
      <vt:lpstr>Effects of Sampling Primitive</vt:lpstr>
      <vt:lpstr>Effects of Smaller Samples</vt:lpstr>
      <vt:lpstr>Revisit System Decomposition</vt:lpstr>
      <vt:lpstr>Revisit System Decomposition</vt:lpstr>
      <vt:lpstr>Indication on System Design</vt:lpstr>
      <vt:lpstr>Comparison Summary</vt:lpstr>
      <vt:lpstr>Step Distribution</vt:lpstr>
      <vt:lpstr>Reduce Discrepancy </vt:lpstr>
      <vt:lpstr>Tighten the Bounds</vt:lpstr>
      <vt:lpstr>Scalability</vt:lpstr>
      <vt:lpstr>Robustness against Stragglers</vt:lpstr>
      <vt:lpstr>Convergence Rate</vt:lpstr>
      <vt:lpstr>Implementation in Actor</vt:lpstr>
      <vt:lpstr>Owl’s Performance</vt:lpstr>
      <vt:lpstr>Who Am I? &amp; lets not speculate further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McIvor</dc:creator>
  <cp:lastModifiedBy>Jon Crowcroft</cp:lastModifiedBy>
  <cp:revision>21</cp:revision>
  <cp:lastPrinted>2018-02-07T11:00:10Z</cp:lastPrinted>
  <dcterms:created xsi:type="dcterms:W3CDTF">2017-09-19T11:05:16Z</dcterms:created>
  <dcterms:modified xsi:type="dcterms:W3CDTF">2018-05-30T07:54:39Z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0x01010059AA62DCEA4FAE4394823B509BA2709F</vt:lpwstr>
  </property>
</Properties>
</file>