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00" r:id="rId2"/>
    <p:sldId id="301" r:id="rId3"/>
    <p:sldId id="302" r:id="rId4"/>
    <p:sldId id="304"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310" r:id="rId23"/>
    <p:sldId id="306" r:id="rId24"/>
    <p:sldId id="307" r:id="rId25"/>
    <p:sldId id="308" r:id="rId26"/>
    <p:sldId id="309" r:id="rId27"/>
    <p:sldId id="295" r:id="rId28"/>
    <p:sldId id="296" r:id="rId29"/>
    <p:sldId id="297" r:id="rId30"/>
    <p:sldId id="298" r:id="rId31"/>
    <p:sldId id="299" r:id="rId32"/>
    <p:sldId id="256" r:id="rId33"/>
    <p:sldId id="257" r:id="rId34"/>
    <p:sldId id="259" r:id="rId35"/>
    <p:sldId id="260" r:id="rId36"/>
    <p:sldId id="267" r:id="rId37"/>
    <p:sldId id="263" r:id="rId38"/>
    <p:sldId id="271" r:id="rId39"/>
    <p:sldId id="264" r:id="rId40"/>
    <p:sldId id="276" r:id="rId41"/>
    <p:sldId id="270" r:id="rId42"/>
    <p:sldId id="272" r:id="rId43"/>
    <p:sldId id="265" r:id="rId44"/>
    <p:sldId id="274" r:id="rId45"/>
    <p:sldId id="275" r:id="rId46"/>
    <p:sldId id="266" r:id="rId47"/>
    <p:sldId id="311" r:id="rId48"/>
    <p:sldId id="305"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66" autoAdjust="0"/>
  </p:normalViewPr>
  <p:slideViewPr>
    <p:cSldViewPr>
      <p:cViewPr varScale="1">
        <p:scale>
          <a:sx n="46" d="100"/>
          <a:sy n="46" d="100"/>
        </p:scale>
        <p:origin x="-68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29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Desktop\JohnMilSync\NetGames2010\Mine\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Desktop\JohnMilSync\NetGames2010\Mine\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Desktop\JohnMilSync\NetGames2010\Mine\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hn\Desktop\JohnMilSync\NetGames2010\Mine\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3"/>
  <c:chart>
    <c:view3D>
      <c:rAngAx val="1"/>
    </c:view3D>
    <c:plotArea>
      <c:layout/>
      <c:bar3DChart>
        <c:barDir val="col"/>
        <c:grouping val="stacked"/>
        <c:ser>
          <c:idx val="0"/>
          <c:order val="0"/>
          <c:tx>
            <c:strRef>
              <c:f>Sheet1!$B$1</c:f>
              <c:strCache>
                <c:ptCount val="1"/>
                <c:pt idx="0">
                  <c:v>Parsed</c:v>
                </c:pt>
              </c:strCache>
            </c:strRef>
          </c:tx>
          <c:cat>
            <c:strRef>
              <c:f>Sheet1!$A$2:$A$6</c:f>
              <c:strCache>
                <c:ptCount val="5"/>
                <c:pt idx="0">
                  <c:v>Capital</c:v>
                </c:pt>
                <c:pt idx="1">
                  <c:v>Raid</c:v>
                </c:pt>
                <c:pt idx="2">
                  <c:v>Dungeon</c:v>
                </c:pt>
                <c:pt idx="3">
                  <c:v>PVP</c:v>
                </c:pt>
                <c:pt idx="4">
                  <c:v>Questing</c:v>
                </c:pt>
              </c:strCache>
            </c:strRef>
          </c:cat>
          <c:val>
            <c:numRef>
              <c:f>Sheet1!$B$2:$B$6</c:f>
              <c:numCache>
                <c:formatCode>0%</c:formatCode>
                <c:ptCount val="5"/>
                <c:pt idx="0">
                  <c:v>0.37000000000000011</c:v>
                </c:pt>
                <c:pt idx="1">
                  <c:v>0.26</c:v>
                </c:pt>
                <c:pt idx="2">
                  <c:v>0.31000000000000011</c:v>
                </c:pt>
                <c:pt idx="3">
                  <c:v>0.4200000000000001</c:v>
                </c:pt>
                <c:pt idx="4">
                  <c:v>0.25</c:v>
                </c:pt>
              </c:numCache>
            </c:numRef>
          </c:val>
        </c:ser>
        <c:ser>
          <c:idx val="1"/>
          <c:order val="1"/>
          <c:tx>
            <c:strRef>
              <c:f>Sheet1!$C$1</c:f>
              <c:strCache>
                <c:ptCount val="1"/>
                <c:pt idx="0">
                  <c:v>Attributed</c:v>
                </c:pt>
              </c:strCache>
            </c:strRef>
          </c:tx>
          <c:spPr>
            <a:solidFill>
              <a:srgbClr val="99FF33"/>
            </a:solidFill>
          </c:spPr>
          <c:cat>
            <c:strRef>
              <c:f>Sheet1!$A$2:$A$6</c:f>
              <c:strCache>
                <c:ptCount val="5"/>
                <c:pt idx="0">
                  <c:v>Capital</c:v>
                </c:pt>
                <c:pt idx="1">
                  <c:v>Raid</c:v>
                </c:pt>
                <c:pt idx="2">
                  <c:v>Dungeon</c:v>
                </c:pt>
                <c:pt idx="3">
                  <c:v>PVP</c:v>
                </c:pt>
                <c:pt idx="4">
                  <c:v>Questing</c:v>
                </c:pt>
              </c:strCache>
            </c:strRef>
          </c:cat>
          <c:val>
            <c:numRef>
              <c:f>Sheet1!$C$2:$C$6</c:f>
              <c:numCache>
                <c:formatCode>0%</c:formatCode>
                <c:ptCount val="5"/>
                <c:pt idx="0">
                  <c:v>0.39000000000000012</c:v>
                </c:pt>
                <c:pt idx="1">
                  <c:v>0.66000000000000025</c:v>
                </c:pt>
                <c:pt idx="2">
                  <c:v>0.58000000000000007</c:v>
                </c:pt>
                <c:pt idx="3">
                  <c:v>0.51</c:v>
                </c:pt>
                <c:pt idx="4">
                  <c:v>0.3000000000000001</c:v>
                </c:pt>
              </c:numCache>
            </c:numRef>
          </c:val>
        </c:ser>
        <c:ser>
          <c:idx val="2"/>
          <c:order val="2"/>
          <c:tx>
            <c:strRef>
              <c:f>Sheet1!$D$1</c:f>
              <c:strCache>
                <c:ptCount val="1"/>
                <c:pt idx="0">
                  <c:v>Discarded</c:v>
                </c:pt>
              </c:strCache>
            </c:strRef>
          </c:tx>
          <c:spPr>
            <a:solidFill>
              <a:srgbClr val="FF0000"/>
            </a:solidFill>
          </c:spPr>
          <c:cat>
            <c:strRef>
              <c:f>Sheet1!$A$2:$A$6</c:f>
              <c:strCache>
                <c:ptCount val="5"/>
                <c:pt idx="0">
                  <c:v>Capital</c:v>
                </c:pt>
                <c:pt idx="1">
                  <c:v>Raid</c:v>
                </c:pt>
                <c:pt idx="2">
                  <c:v>Dungeon</c:v>
                </c:pt>
                <c:pt idx="3">
                  <c:v>PVP</c:v>
                </c:pt>
                <c:pt idx="4">
                  <c:v>Questing</c:v>
                </c:pt>
              </c:strCache>
            </c:strRef>
          </c:cat>
          <c:val>
            <c:numRef>
              <c:f>Sheet1!$D$2:$D$6</c:f>
              <c:numCache>
                <c:formatCode>0%</c:formatCode>
                <c:ptCount val="5"/>
                <c:pt idx="0">
                  <c:v>0.24000000000000005</c:v>
                </c:pt>
                <c:pt idx="1">
                  <c:v>8.0000000000000029E-2</c:v>
                </c:pt>
                <c:pt idx="2">
                  <c:v>0.11000000000000001</c:v>
                </c:pt>
                <c:pt idx="3">
                  <c:v>7.0000000000000021E-2</c:v>
                </c:pt>
                <c:pt idx="4">
                  <c:v>0.45</c:v>
                </c:pt>
              </c:numCache>
            </c:numRef>
          </c:val>
        </c:ser>
        <c:shape val="box"/>
        <c:axId val="37004416"/>
        <c:axId val="37005952"/>
        <c:axId val="0"/>
      </c:bar3DChart>
      <c:catAx>
        <c:axId val="37004416"/>
        <c:scaling>
          <c:orientation val="minMax"/>
        </c:scaling>
        <c:axPos val="b"/>
        <c:tickLblPos val="nextTo"/>
        <c:txPr>
          <a:bodyPr/>
          <a:lstStyle/>
          <a:p>
            <a:pPr>
              <a:defRPr sz="2000" b="1"/>
            </a:pPr>
            <a:endParaRPr lang="en-US"/>
          </a:p>
        </c:txPr>
        <c:crossAx val="37005952"/>
        <c:crosses val="autoZero"/>
        <c:auto val="1"/>
        <c:lblAlgn val="ctr"/>
        <c:lblOffset val="100"/>
      </c:catAx>
      <c:valAx>
        <c:axId val="37005952"/>
        <c:scaling>
          <c:orientation val="minMax"/>
        </c:scaling>
        <c:axPos val="l"/>
        <c:majorGridlines/>
        <c:numFmt formatCode="0%" sourceLinked="1"/>
        <c:tickLblPos val="nextTo"/>
        <c:txPr>
          <a:bodyPr/>
          <a:lstStyle/>
          <a:p>
            <a:pPr>
              <a:defRPr b="1"/>
            </a:pPr>
            <a:endParaRPr lang="en-US"/>
          </a:p>
        </c:txPr>
        <c:crossAx val="37004416"/>
        <c:crosses val="autoZero"/>
        <c:crossBetween val="between"/>
      </c:valAx>
    </c:plotArea>
    <c:legend>
      <c:legendPos val="r"/>
      <c:txPr>
        <a:bodyPr/>
        <a:lstStyle/>
        <a:p>
          <a:pPr>
            <a:defRPr sz="20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a:t>Average Upload (kbps)</a:t>
            </a:r>
          </a:p>
        </c:rich>
      </c:tx>
      <c:layout>
        <c:manualLayout>
          <c:xMode val="edge"/>
          <c:yMode val="edge"/>
          <c:x val="0.16344521180662511"/>
          <c:y val="3.0940806312254408E-2"/>
        </c:manualLayout>
      </c:layout>
    </c:title>
    <c:view3D>
      <c:rAngAx val="1"/>
    </c:view3D>
    <c:plotArea>
      <c:layout/>
      <c:bar3DChart>
        <c:barDir val="col"/>
        <c:grouping val="clustered"/>
        <c:ser>
          <c:idx val="0"/>
          <c:order val="0"/>
          <c:tx>
            <c:strRef>
              <c:f>Sheet1!$J$15</c:f>
              <c:strCache>
                <c:ptCount val="1"/>
                <c:pt idx="0">
                  <c:v>Client/Server</c:v>
                </c:pt>
              </c:strCache>
            </c:strRef>
          </c:tx>
          <c:spPr>
            <a:solidFill>
              <a:srgbClr val="00B050"/>
            </a:solidFill>
          </c:spPr>
          <c:cat>
            <c:strRef>
              <c:f>Sheet1!$I$16:$I$20</c:f>
              <c:strCache>
                <c:ptCount val="5"/>
                <c:pt idx="0">
                  <c:v>Capital</c:v>
                </c:pt>
                <c:pt idx="1">
                  <c:v>Raid</c:v>
                </c:pt>
                <c:pt idx="2">
                  <c:v>Dungeon</c:v>
                </c:pt>
                <c:pt idx="3">
                  <c:v>PVP</c:v>
                </c:pt>
                <c:pt idx="4">
                  <c:v>Quest</c:v>
                </c:pt>
              </c:strCache>
            </c:strRef>
          </c:cat>
          <c:val>
            <c:numRef>
              <c:f>Sheet1!$J$16:$J$20</c:f>
              <c:numCache>
                <c:formatCode>General</c:formatCode>
                <c:ptCount val="5"/>
                <c:pt idx="0">
                  <c:v>1.8</c:v>
                </c:pt>
                <c:pt idx="1">
                  <c:v>5.2</c:v>
                </c:pt>
                <c:pt idx="2">
                  <c:v>4.0999999999999996</c:v>
                </c:pt>
                <c:pt idx="3">
                  <c:v>3.2</c:v>
                </c:pt>
                <c:pt idx="4">
                  <c:v>2.7</c:v>
                </c:pt>
              </c:numCache>
            </c:numRef>
          </c:val>
        </c:ser>
        <c:ser>
          <c:idx val="1"/>
          <c:order val="1"/>
          <c:tx>
            <c:strRef>
              <c:f>Sheet1!$K$15</c:f>
              <c:strCache>
                <c:ptCount val="1"/>
                <c:pt idx="0">
                  <c:v>P2P Pub-Sub</c:v>
                </c:pt>
              </c:strCache>
            </c:strRef>
          </c:tx>
          <c:spPr>
            <a:solidFill>
              <a:srgbClr val="FF0000"/>
            </a:solidFill>
          </c:spPr>
          <c:dLbls>
            <c:dLbl>
              <c:idx val="2"/>
              <c:layout>
                <c:manualLayout>
                  <c:x val="1.1173184357542002E-2"/>
                  <c:y val="0"/>
                </c:manualLayout>
              </c:layout>
              <c:showVal val="1"/>
            </c:dLbl>
            <c:dLbl>
              <c:idx val="3"/>
              <c:layout>
                <c:manualLayout>
                  <c:x val="1.4897579143389203E-2"/>
                  <c:y val="0"/>
                </c:manualLayout>
              </c:layout>
              <c:showVal val="1"/>
            </c:dLbl>
            <c:showVal val="1"/>
          </c:dLbls>
          <c:cat>
            <c:strRef>
              <c:f>Sheet1!$I$16:$I$20</c:f>
              <c:strCache>
                <c:ptCount val="5"/>
                <c:pt idx="0">
                  <c:v>Capital</c:v>
                </c:pt>
                <c:pt idx="1">
                  <c:v>Raid</c:v>
                </c:pt>
                <c:pt idx="2">
                  <c:v>Dungeon</c:v>
                </c:pt>
                <c:pt idx="3">
                  <c:v>PVP</c:v>
                </c:pt>
                <c:pt idx="4">
                  <c:v>Quest</c:v>
                </c:pt>
              </c:strCache>
            </c:strRef>
          </c:cat>
          <c:val>
            <c:numRef>
              <c:f>Sheet1!$K$16:$K$20</c:f>
              <c:numCache>
                <c:formatCode>General</c:formatCode>
                <c:ptCount val="5"/>
                <c:pt idx="0">
                  <c:v>167.2</c:v>
                </c:pt>
                <c:pt idx="1">
                  <c:v>102.2</c:v>
                </c:pt>
                <c:pt idx="2">
                  <c:v>38.6</c:v>
                </c:pt>
                <c:pt idx="3">
                  <c:v>83.2</c:v>
                </c:pt>
                <c:pt idx="4">
                  <c:v>5.8</c:v>
                </c:pt>
              </c:numCache>
            </c:numRef>
          </c:val>
        </c:ser>
        <c:dLbls>
          <c:showVal val="1"/>
        </c:dLbls>
        <c:shape val="box"/>
        <c:axId val="37193600"/>
        <c:axId val="37195136"/>
        <c:axId val="0"/>
      </c:bar3DChart>
      <c:catAx>
        <c:axId val="37193600"/>
        <c:scaling>
          <c:orientation val="minMax"/>
        </c:scaling>
        <c:axPos val="b"/>
        <c:majorTickMark val="none"/>
        <c:tickLblPos val="nextTo"/>
        <c:txPr>
          <a:bodyPr/>
          <a:lstStyle/>
          <a:p>
            <a:pPr>
              <a:defRPr sz="1400"/>
            </a:pPr>
            <a:endParaRPr lang="en-US"/>
          </a:p>
        </c:txPr>
        <c:crossAx val="37195136"/>
        <c:crosses val="autoZero"/>
        <c:auto val="1"/>
        <c:lblAlgn val="ctr"/>
        <c:lblOffset val="100"/>
      </c:catAx>
      <c:valAx>
        <c:axId val="37195136"/>
        <c:scaling>
          <c:orientation val="minMax"/>
        </c:scaling>
        <c:delete val="1"/>
        <c:axPos val="l"/>
        <c:numFmt formatCode="General" sourceLinked="1"/>
        <c:tickLblPos val="none"/>
        <c:crossAx val="37193600"/>
        <c:crosses val="autoZero"/>
        <c:crossBetween val="between"/>
      </c:valAx>
    </c:plotArea>
    <c:legend>
      <c:legendPos val="t"/>
      <c:txPr>
        <a:bodyPr/>
        <a:lstStyle/>
        <a:p>
          <a:pPr>
            <a:defRPr sz="12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a:t>Average Download (kbps)</a:t>
            </a:r>
          </a:p>
        </c:rich>
      </c:tx>
    </c:title>
    <c:view3D>
      <c:rAngAx val="1"/>
    </c:view3D>
    <c:plotArea>
      <c:layout/>
      <c:bar3DChart>
        <c:barDir val="col"/>
        <c:grouping val="clustered"/>
        <c:ser>
          <c:idx val="0"/>
          <c:order val="0"/>
          <c:tx>
            <c:strRef>
              <c:f>Sheet1!$N$15</c:f>
              <c:strCache>
                <c:ptCount val="1"/>
                <c:pt idx="0">
                  <c:v>Client/Server</c:v>
                </c:pt>
              </c:strCache>
            </c:strRef>
          </c:tx>
          <c:spPr>
            <a:solidFill>
              <a:srgbClr val="00B050"/>
            </a:solidFill>
          </c:spPr>
          <c:cat>
            <c:strRef>
              <c:f>Sheet1!$M$16:$M$20</c:f>
              <c:strCache>
                <c:ptCount val="5"/>
                <c:pt idx="0">
                  <c:v>Capital</c:v>
                </c:pt>
                <c:pt idx="1">
                  <c:v>Raid</c:v>
                </c:pt>
                <c:pt idx="2">
                  <c:v>Dungeon</c:v>
                </c:pt>
                <c:pt idx="3">
                  <c:v>PVP</c:v>
                </c:pt>
                <c:pt idx="4">
                  <c:v>Quest</c:v>
                </c:pt>
              </c:strCache>
            </c:strRef>
          </c:cat>
          <c:val>
            <c:numRef>
              <c:f>Sheet1!$N$16:$N$20</c:f>
              <c:numCache>
                <c:formatCode>General</c:formatCode>
                <c:ptCount val="5"/>
                <c:pt idx="0">
                  <c:v>84.3</c:v>
                </c:pt>
                <c:pt idx="1">
                  <c:v>80.400000000000006</c:v>
                </c:pt>
                <c:pt idx="2">
                  <c:v>35.700000000000003</c:v>
                </c:pt>
                <c:pt idx="3">
                  <c:v>48.8</c:v>
                </c:pt>
                <c:pt idx="4">
                  <c:v>5.5</c:v>
                </c:pt>
              </c:numCache>
            </c:numRef>
          </c:val>
        </c:ser>
        <c:ser>
          <c:idx val="1"/>
          <c:order val="1"/>
          <c:tx>
            <c:strRef>
              <c:f>Sheet1!$O$15</c:f>
              <c:strCache>
                <c:ptCount val="1"/>
                <c:pt idx="0">
                  <c:v>P2P Pub-Sub</c:v>
                </c:pt>
              </c:strCache>
            </c:strRef>
          </c:tx>
          <c:spPr>
            <a:solidFill>
              <a:srgbClr val="FF0000"/>
            </a:solidFill>
          </c:spPr>
          <c:dLbls>
            <c:dLbl>
              <c:idx val="0"/>
              <c:layout>
                <c:manualLayout>
                  <c:x val="2.0356234096692107E-2"/>
                  <c:y val="0"/>
                </c:manualLayout>
              </c:layout>
              <c:showVal val="1"/>
            </c:dLbl>
            <c:dLbl>
              <c:idx val="1"/>
              <c:layout>
                <c:manualLayout>
                  <c:x val="2.7141645462256218E-2"/>
                  <c:y val="-1.5384615384615408E-2"/>
                </c:manualLayout>
              </c:layout>
              <c:showVal val="1"/>
            </c:dLbl>
            <c:dLbl>
              <c:idx val="2"/>
              <c:layout>
                <c:manualLayout>
                  <c:x val="2.0356234096692107E-2"/>
                  <c:y val="-1.5384615384615408E-2"/>
                </c:manualLayout>
              </c:layout>
              <c:showVal val="1"/>
            </c:dLbl>
            <c:dLbl>
              <c:idx val="3"/>
              <c:layout>
                <c:manualLayout>
                  <c:x val="1.3570822731128109E-2"/>
                  <c:y val="-2.0512820512820506E-2"/>
                </c:manualLayout>
              </c:layout>
              <c:showVal val="1"/>
            </c:dLbl>
            <c:dLbl>
              <c:idx val="4"/>
              <c:layout>
                <c:manualLayout>
                  <c:x val="3.0534351145038205E-2"/>
                  <c:y val="-1.5384615384615408E-2"/>
                </c:manualLayout>
              </c:layout>
              <c:showVal val="1"/>
            </c:dLbl>
            <c:showVal val="1"/>
          </c:dLbls>
          <c:cat>
            <c:strRef>
              <c:f>Sheet1!$M$16:$M$20</c:f>
              <c:strCache>
                <c:ptCount val="5"/>
                <c:pt idx="0">
                  <c:v>Capital</c:v>
                </c:pt>
                <c:pt idx="1">
                  <c:v>Raid</c:v>
                </c:pt>
                <c:pt idx="2">
                  <c:v>Dungeon</c:v>
                </c:pt>
                <c:pt idx="3">
                  <c:v>PVP</c:v>
                </c:pt>
                <c:pt idx="4">
                  <c:v>Quest</c:v>
                </c:pt>
              </c:strCache>
            </c:strRef>
          </c:cat>
          <c:val>
            <c:numRef>
              <c:f>Sheet1!$O$16:$O$20</c:f>
              <c:numCache>
                <c:formatCode>General</c:formatCode>
                <c:ptCount val="5"/>
                <c:pt idx="0">
                  <c:v>79.2</c:v>
                </c:pt>
                <c:pt idx="1">
                  <c:v>77.599999999999994</c:v>
                </c:pt>
                <c:pt idx="2">
                  <c:v>32.700000000000003</c:v>
                </c:pt>
                <c:pt idx="3">
                  <c:v>48.3</c:v>
                </c:pt>
                <c:pt idx="4">
                  <c:v>4.4000000000000004</c:v>
                </c:pt>
              </c:numCache>
            </c:numRef>
          </c:val>
        </c:ser>
        <c:dLbls>
          <c:showVal val="1"/>
        </c:dLbls>
        <c:shape val="box"/>
        <c:axId val="37258368"/>
        <c:axId val="37259904"/>
        <c:axId val="0"/>
      </c:bar3DChart>
      <c:catAx>
        <c:axId val="37258368"/>
        <c:scaling>
          <c:orientation val="minMax"/>
        </c:scaling>
        <c:axPos val="b"/>
        <c:majorTickMark val="none"/>
        <c:tickLblPos val="nextTo"/>
        <c:txPr>
          <a:bodyPr/>
          <a:lstStyle/>
          <a:p>
            <a:pPr>
              <a:defRPr sz="1400"/>
            </a:pPr>
            <a:endParaRPr lang="en-US"/>
          </a:p>
        </c:txPr>
        <c:crossAx val="37259904"/>
        <c:crosses val="autoZero"/>
        <c:auto val="1"/>
        <c:lblAlgn val="ctr"/>
        <c:lblOffset val="100"/>
      </c:catAx>
      <c:valAx>
        <c:axId val="37259904"/>
        <c:scaling>
          <c:orientation val="minMax"/>
        </c:scaling>
        <c:delete val="1"/>
        <c:axPos val="l"/>
        <c:numFmt formatCode="General" sourceLinked="1"/>
        <c:tickLblPos val="none"/>
        <c:crossAx val="37258368"/>
        <c:crosses val="autoZero"/>
        <c:crossBetween val="between"/>
      </c:valAx>
    </c:plotArea>
    <c:legend>
      <c:legendPos val="t"/>
      <c:txPr>
        <a:bodyPr/>
        <a:lstStyle/>
        <a:p>
          <a:pPr>
            <a:defRPr sz="12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a:t>Average Latency (S)</a:t>
            </a:r>
          </a:p>
        </c:rich>
      </c:tx>
    </c:title>
    <c:view3D>
      <c:rAngAx val="1"/>
    </c:view3D>
    <c:plotArea>
      <c:layout/>
      <c:bar3DChart>
        <c:barDir val="col"/>
        <c:grouping val="clustered"/>
        <c:ser>
          <c:idx val="0"/>
          <c:order val="0"/>
          <c:tx>
            <c:strRef>
              <c:f>Sheet1!$H$44</c:f>
              <c:strCache>
                <c:ptCount val="1"/>
                <c:pt idx="0">
                  <c:v>Client/Server</c:v>
                </c:pt>
              </c:strCache>
            </c:strRef>
          </c:tx>
          <c:spPr>
            <a:solidFill>
              <a:srgbClr val="00B050"/>
            </a:solidFill>
          </c:spPr>
          <c:dLbls>
            <c:txPr>
              <a:bodyPr rot="-2700000"/>
              <a:lstStyle/>
              <a:p>
                <a:pPr>
                  <a:defRPr/>
                </a:pPr>
                <a:endParaRPr lang="en-US"/>
              </a:p>
            </c:txPr>
            <c:showVal val="1"/>
          </c:dLbls>
          <c:cat>
            <c:strRef>
              <c:f>Sheet1!$G$45:$G$49</c:f>
              <c:strCache>
                <c:ptCount val="5"/>
                <c:pt idx="0">
                  <c:v>Capital</c:v>
                </c:pt>
                <c:pt idx="1">
                  <c:v>Raid</c:v>
                </c:pt>
                <c:pt idx="2">
                  <c:v>Dungeon</c:v>
                </c:pt>
                <c:pt idx="3">
                  <c:v>PVP</c:v>
                </c:pt>
                <c:pt idx="4">
                  <c:v>Quest</c:v>
                </c:pt>
              </c:strCache>
            </c:strRef>
          </c:cat>
          <c:val>
            <c:numRef>
              <c:f>Sheet1!$H$45:$H$49</c:f>
              <c:numCache>
                <c:formatCode>General</c:formatCode>
                <c:ptCount val="5"/>
                <c:pt idx="0">
                  <c:v>4.7000000000000014E-2</c:v>
                </c:pt>
                <c:pt idx="1">
                  <c:v>5.1000000000000004E-2</c:v>
                </c:pt>
                <c:pt idx="2">
                  <c:v>4.6000000000000013E-2</c:v>
                </c:pt>
                <c:pt idx="3">
                  <c:v>4.9000000000000016E-2</c:v>
                </c:pt>
                <c:pt idx="4">
                  <c:v>3.6000000000000011E-2</c:v>
                </c:pt>
              </c:numCache>
            </c:numRef>
          </c:val>
        </c:ser>
        <c:ser>
          <c:idx val="1"/>
          <c:order val="1"/>
          <c:tx>
            <c:strRef>
              <c:f>Sheet1!$I$44</c:f>
              <c:strCache>
                <c:ptCount val="1"/>
                <c:pt idx="0">
                  <c:v>P2P Pub-Sub</c:v>
                </c:pt>
              </c:strCache>
            </c:strRef>
          </c:tx>
          <c:spPr>
            <a:solidFill>
              <a:srgbClr val="FF0000"/>
            </a:solidFill>
          </c:spPr>
          <c:dLbls>
            <c:dLbl>
              <c:idx val="0"/>
              <c:layout>
                <c:manualLayout>
                  <c:x val="2.7141645462256218E-2"/>
                  <c:y val="0"/>
                </c:manualLayout>
              </c:layout>
              <c:showVal val="1"/>
            </c:dLbl>
            <c:dLbl>
              <c:idx val="1"/>
              <c:layout>
                <c:manualLayout>
                  <c:x val="3.0534351145038205E-2"/>
                  <c:y val="0"/>
                </c:manualLayout>
              </c:layout>
              <c:showVal val="1"/>
            </c:dLbl>
            <c:dLbl>
              <c:idx val="2"/>
              <c:layout>
                <c:manualLayout>
                  <c:x val="2.3748939779474107E-2"/>
                  <c:y val="0"/>
                </c:manualLayout>
              </c:layout>
              <c:showVal val="1"/>
            </c:dLbl>
            <c:dLbl>
              <c:idx val="3"/>
              <c:layout>
                <c:manualLayout>
                  <c:x val="2.0356234096692107E-2"/>
                  <c:y val="0"/>
                </c:manualLayout>
              </c:layout>
              <c:showVal val="1"/>
            </c:dLbl>
            <c:dLbl>
              <c:idx val="4"/>
              <c:layout>
                <c:manualLayout>
                  <c:x val="2.3748939779474107E-2"/>
                  <c:y val="0"/>
                </c:manualLayout>
              </c:layout>
              <c:showVal val="1"/>
            </c:dLbl>
            <c:txPr>
              <a:bodyPr rot="-2700000"/>
              <a:lstStyle/>
              <a:p>
                <a:pPr>
                  <a:defRPr/>
                </a:pPr>
                <a:endParaRPr lang="en-US"/>
              </a:p>
            </c:txPr>
            <c:showVal val="1"/>
          </c:dLbls>
          <c:cat>
            <c:strRef>
              <c:f>Sheet1!$G$45:$G$49</c:f>
              <c:strCache>
                <c:ptCount val="5"/>
                <c:pt idx="0">
                  <c:v>Capital</c:v>
                </c:pt>
                <c:pt idx="1">
                  <c:v>Raid</c:v>
                </c:pt>
                <c:pt idx="2">
                  <c:v>Dungeon</c:v>
                </c:pt>
                <c:pt idx="3">
                  <c:v>PVP</c:v>
                </c:pt>
                <c:pt idx="4">
                  <c:v>Quest</c:v>
                </c:pt>
              </c:strCache>
            </c:strRef>
          </c:cat>
          <c:val>
            <c:numRef>
              <c:f>Sheet1!$I$45:$I$49</c:f>
              <c:numCache>
                <c:formatCode>General</c:formatCode>
                <c:ptCount val="5"/>
                <c:pt idx="0">
                  <c:v>4.4669999999999996</c:v>
                </c:pt>
                <c:pt idx="1">
                  <c:v>9.07</c:v>
                </c:pt>
                <c:pt idx="2">
                  <c:v>1.163</c:v>
                </c:pt>
                <c:pt idx="3">
                  <c:v>1.42</c:v>
                </c:pt>
                <c:pt idx="4">
                  <c:v>3.3000000000000002E-2</c:v>
                </c:pt>
              </c:numCache>
            </c:numRef>
          </c:val>
        </c:ser>
        <c:dLbls>
          <c:showVal val="1"/>
        </c:dLbls>
        <c:shape val="box"/>
        <c:axId val="37325056"/>
        <c:axId val="37339136"/>
        <c:axId val="0"/>
      </c:bar3DChart>
      <c:catAx>
        <c:axId val="37325056"/>
        <c:scaling>
          <c:orientation val="minMax"/>
        </c:scaling>
        <c:axPos val="b"/>
        <c:majorTickMark val="none"/>
        <c:tickLblPos val="nextTo"/>
        <c:txPr>
          <a:bodyPr/>
          <a:lstStyle/>
          <a:p>
            <a:pPr>
              <a:defRPr sz="1400"/>
            </a:pPr>
            <a:endParaRPr lang="en-US"/>
          </a:p>
        </c:txPr>
        <c:crossAx val="37339136"/>
        <c:crosses val="autoZero"/>
        <c:auto val="1"/>
        <c:lblAlgn val="ctr"/>
        <c:lblOffset val="100"/>
      </c:catAx>
      <c:valAx>
        <c:axId val="37339136"/>
        <c:scaling>
          <c:orientation val="minMax"/>
        </c:scaling>
        <c:delete val="1"/>
        <c:axPos val="l"/>
        <c:numFmt formatCode="General" sourceLinked="1"/>
        <c:tickLblPos val="none"/>
        <c:crossAx val="37325056"/>
        <c:crosses val="autoZero"/>
        <c:crossBetween val="between"/>
      </c:valAx>
    </c:plotArea>
    <c:legend>
      <c:legendPos val="t"/>
      <c:txPr>
        <a:bodyPr/>
        <a:lstStyle/>
        <a:p>
          <a:pPr>
            <a:defRPr sz="12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a:t>Peak Latency (S)</a:t>
            </a:r>
          </a:p>
        </c:rich>
      </c:tx>
    </c:title>
    <c:view3D>
      <c:rAngAx val="1"/>
    </c:view3D>
    <c:plotArea>
      <c:layout/>
      <c:bar3DChart>
        <c:barDir val="col"/>
        <c:grouping val="clustered"/>
        <c:ser>
          <c:idx val="0"/>
          <c:order val="0"/>
          <c:tx>
            <c:strRef>
              <c:f>Sheet1!$M$44</c:f>
              <c:strCache>
                <c:ptCount val="1"/>
                <c:pt idx="0">
                  <c:v>Client/Server</c:v>
                </c:pt>
              </c:strCache>
            </c:strRef>
          </c:tx>
          <c:spPr>
            <a:solidFill>
              <a:srgbClr val="00B050"/>
            </a:solidFill>
          </c:spPr>
          <c:dLbls>
            <c:dLbl>
              <c:idx val="3"/>
              <c:layout>
                <c:manualLayout>
                  <c:x val="0"/>
                  <c:y val="-2.7777777777777821E-2"/>
                </c:manualLayout>
              </c:layout>
              <c:showVal val="1"/>
            </c:dLbl>
            <c:showVal val="1"/>
          </c:dLbls>
          <c:cat>
            <c:strRef>
              <c:f>Sheet1!$L$45:$L$49</c:f>
              <c:strCache>
                <c:ptCount val="5"/>
                <c:pt idx="0">
                  <c:v>Capital</c:v>
                </c:pt>
                <c:pt idx="1">
                  <c:v>Raid</c:v>
                </c:pt>
                <c:pt idx="2">
                  <c:v>Dungeon</c:v>
                </c:pt>
                <c:pt idx="3">
                  <c:v>PVP</c:v>
                </c:pt>
                <c:pt idx="4">
                  <c:v>Quest</c:v>
                </c:pt>
              </c:strCache>
            </c:strRef>
          </c:cat>
          <c:val>
            <c:numRef>
              <c:f>Sheet1!$M$45:$M$49</c:f>
              <c:numCache>
                <c:formatCode>General</c:formatCode>
                <c:ptCount val="5"/>
                <c:pt idx="0">
                  <c:v>0.26900000000000002</c:v>
                </c:pt>
                <c:pt idx="1">
                  <c:v>0.65800000000000025</c:v>
                </c:pt>
                <c:pt idx="2">
                  <c:v>0.34200000000000008</c:v>
                </c:pt>
                <c:pt idx="3">
                  <c:v>0.15000000000000005</c:v>
                </c:pt>
                <c:pt idx="4">
                  <c:v>7.9000000000000029E-2</c:v>
                </c:pt>
              </c:numCache>
            </c:numRef>
          </c:val>
        </c:ser>
        <c:ser>
          <c:idx val="1"/>
          <c:order val="1"/>
          <c:tx>
            <c:strRef>
              <c:f>Sheet1!$N$44</c:f>
              <c:strCache>
                <c:ptCount val="1"/>
                <c:pt idx="0">
                  <c:v>P2P Pub-Sub</c:v>
                </c:pt>
              </c:strCache>
            </c:strRef>
          </c:tx>
          <c:spPr>
            <a:solidFill>
              <a:srgbClr val="FF0000"/>
            </a:solidFill>
          </c:spPr>
          <c:dLbls>
            <c:dLbl>
              <c:idx val="0"/>
              <c:layout>
                <c:manualLayout>
                  <c:x val="2.5000000000000008E-2"/>
                  <c:y val="0"/>
                </c:manualLayout>
              </c:layout>
              <c:showVal val="1"/>
            </c:dLbl>
            <c:dLbl>
              <c:idx val="1"/>
              <c:layout>
                <c:manualLayout>
                  <c:x val="2.5000000000000008E-2"/>
                  <c:y val="-1.8518518518518507E-2"/>
                </c:manualLayout>
              </c:layout>
              <c:showVal val="1"/>
            </c:dLbl>
            <c:dLbl>
              <c:idx val="2"/>
              <c:layout>
                <c:manualLayout>
                  <c:x val="2.8170934093466608E-2"/>
                  <c:y val="-4.6296296296296315E-2"/>
                </c:manualLayout>
              </c:layout>
              <c:showVal val="1"/>
            </c:dLbl>
            <c:dLbl>
              <c:idx val="3"/>
              <c:layout>
                <c:manualLayout>
                  <c:x val="3.055555555555561E-2"/>
                  <c:y val="-4.1666666666666713E-2"/>
                </c:manualLayout>
              </c:layout>
              <c:showVal val="1"/>
            </c:dLbl>
            <c:dLbl>
              <c:idx val="4"/>
              <c:layout>
                <c:manualLayout>
                  <c:x val="1.6666570959260413E-2"/>
                  <c:y val="-5.0925925925925902E-2"/>
                </c:manualLayout>
              </c:layout>
              <c:showVal val="1"/>
            </c:dLbl>
            <c:showVal val="1"/>
          </c:dLbls>
          <c:cat>
            <c:strRef>
              <c:f>Sheet1!$L$45:$L$49</c:f>
              <c:strCache>
                <c:ptCount val="5"/>
                <c:pt idx="0">
                  <c:v>Capital</c:v>
                </c:pt>
                <c:pt idx="1">
                  <c:v>Raid</c:v>
                </c:pt>
                <c:pt idx="2">
                  <c:v>Dungeon</c:v>
                </c:pt>
                <c:pt idx="3">
                  <c:v>PVP</c:v>
                </c:pt>
                <c:pt idx="4">
                  <c:v>Quest</c:v>
                </c:pt>
              </c:strCache>
            </c:strRef>
          </c:cat>
          <c:val>
            <c:numRef>
              <c:f>Sheet1!$N$45:$N$49</c:f>
              <c:numCache>
                <c:formatCode>General</c:formatCode>
                <c:ptCount val="5"/>
                <c:pt idx="0">
                  <c:v>119.697</c:v>
                </c:pt>
                <c:pt idx="1">
                  <c:v>92.708000000000013</c:v>
                </c:pt>
                <c:pt idx="2">
                  <c:v>12.763</c:v>
                </c:pt>
                <c:pt idx="3">
                  <c:v>24.711000000000006</c:v>
                </c:pt>
                <c:pt idx="4">
                  <c:v>0.12100000000000002</c:v>
                </c:pt>
              </c:numCache>
            </c:numRef>
          </c:val>
        </c:ser>
        <c:dLbls>
          <c:showVal val="1"/>
        </c:dLbls>
        <c:shape val="box"/>
        <c:axId val="37381632"/>
        <c:axId val="37383168"/>
        <c:axId val="0"/>
      </c:bar3DChart>
      <c:catAx>
        <c:axId val="37381632"/>
        <c:scaling>
          <c:orientation val="minMax"/>
        </c:scaling>
        <c:axPos val="b"/>
        <c:majorTickMark val="none"/>
        <c:tickLblPos val="nextTo"/>
        <c:txPr>
          <a:bodyPr/>
          <a:lstStyle/>
          <a:p>
            <a:pPr>
              <a:defRPr sz="1600"/>
            </a:pPr>
            <a:endParaRPr lang="en-US"/>
          </a:p>
        </c:txPr>
        <c:crossAx val="37383168"/>
        <c:crosses val="autoZero"/>
        <c:auto val="1"/>
        <c:lblAlgn val="ctr"/>
        <c:lblOffset val="100"/>
      </c:catAx>
      <c:valAx>
        <c:axId val="37383168"/>
        <c:scaling>
          <c:orientation val="minMax"/>
        </c:scaling>
        <c:delete val="1"/>
        <c:axPos val="l"/>
        <c:numFmt formatCode="General" sourceLinked="1"/>
        <c:tickLblPos val="none"/>
        <c:crossAx val="37381632"/>
        <c:crosses val="autoZero"/>
        <c:crossBetween val="between"/>
      </c:valAx>
    </c:plotArea>
    <c:legend>
      <c:legendPos val="t"/>
      <c:txPr>
        <a:bodyPr/>
        <a:lstStyle/>
        <a:p>
          <a:pPr>
            <a:defRPr sz="1200"/>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013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72" charset="0"/>
                <a:ea typeface="ＭＳ Ｐゴシック" pitchFamily="-72" charset="-128"/>
                <a:cs typeface="ＭＳ Ｐゴシック" pitchFamily="-72" charset="-128"/>
              </a:defRPr>
            </a:lvl1pPr>
          </a:lstStyle>
          <a:p>
            <a:pPr>
              <a:defRPr/>
            </a:pPr>
            <a:fld id="{73A1CCDC-52E5-4F72-BD7D-9FA397A2AD63}" type="datetimeFigureOut">
              <a:rPr lang="en-US"/>
              <a:pPr>
                <a:defRPr/>
              </a:pPr>
              <a:t>2/18/2012</a:t>
            </a:fld>
            <a:endParaRPr lang="en-US"/>
          </a:p>
        </p:txBody>
      </p:sp>
      <p:sp>
        <p:nvSpPr>
          <p:cNvPr id="1013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72" charset="0"/>
                <a:ea typeface="ＭＳ Ｐゴシック" pitchFamily="-72" charset="-128"/>
                <a:cs typeface="ＭＳ Ｐゴシック" pitchFamily="-72" charset="-128"/>
              </a:defRPr>
            </a:lvl1pPr>
          </a:lstStyle>
          <a:p>
            <a:pPr>
              <a:defRPr/>
            </a:pPr>
            <a:endParaRPr lang="en-US"/>
          </a:p>
        </p:txBody>
      </p:sp>
      <p:sp>
        <p:nvSpPr>
          <p:cNvPr id="1013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72" charset="0"/>
                <a:ea typeface="ＭＳ Ｐゴシック" pitchFamily="-72" charset="-128"/>
                <a:cs typeface="ＭＳ Ｐゴシック" pitchFamily="-72" charset="-128"/>
              </a:defRPr>
            </a:lvl1pPr>
          </a:lstStyle>
          <a:p>
            <a:pPr>
              <a:defRPr/>
            </a:pPr>
            <a:fld id="{65519096-0FDB-4496-85D1-73FF23A17C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2C10999-FE18-4A39-B1EE-4AB2665C7FD9}" type="datetimeFigureOut">
              <a:rPr lang="en-US"/>
              <a:pPr>
                <a:defRPr/>
              </a:pPr>
              <a:t>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196FB6-C28E-4F0D-BE58-32AC87E675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75088" y="8913813"/>
            <a:ext cx="2944812" cy="254000"/>
          </a:xfrm>
          <a:prstGeom prst="rect">
            <a:avLst/>
          </a:prstGeom>
          <a:noFill/>
          <a:ln w="9525">
            <a:noFill/>
            <a:miter lim="800000"/>
            <a:headEnd/>
            <a:tailEnd/>
          </a:ln>
        </p:spPr>
        <p:txBody>
          <a:bodyPr anchor="b">
            <a:spAutoFit/>
          </a:bodyPr>
          <a:lstStyle/>
          <a:p>
            <a:pPr algn="r">
              <a:spcBef>
                <a:spcPct val="40000"/>
              </a:spcBef>
              <a:buClr>
                <a:schemeClr val="hlink"/>
              </a:buClr>
              <a:buFont typeface="Wingdings" pitchFamily="2" charset="2"/>
              <a:buChar char="§"/>
            </a:pPr>
            <a:fld id="{5CEA4EE1-D260-4ADF-A104-BB6594FE2F8C}" type="slidenum">
              <a:rPr lang="fr-FR" sz="1200">
                <a:latin typeface="Comic Sans MS" pitchFamily="66" charset="0"/>
              </a:rPr>
              <a:pPr algn="r">
                <a:spcBef>
                  <a:spcPct val="40000"/>
                </a:spcBef>
                <a:buClr>
                  <a:schemeClr val="hlink"/>
                </a:buClr>
                <a:buFont typeface="Wingdings" pitchFamily="2" charset="2"/>
                <a:buChar char="§"/>
              </a:pPr>
              <a:t>1</a:t>
            </a:fld>
            <a:endParaRPr lang="fr-FR" sz="1200">
              <a:latin typeface="Comic Sans MS" pitchFamily="66" charset="0"/>
            </a:endParaRPr>
          </a:p>
        </p:txBody>
      </p:sp>
      <p:sp>
        <p:nvSpPr>
          <p:cNvPr id="15362" name="Rectangle 2"/>
          <p:cNvSpPr>
            <a:spLocks noGrp="1" noRot="1" noChangeArrowheads="1" noTextEdit="1"/>
          </p:cNvSpPr>
          <p:nvPr>
            <p:ph type="sldImg"/>
          </p:nvPr>
        </p:nvSpPr>
        <p:spPr bwMode="auto">
          <a:xfrm>
            <a:off x="1192213" y="704850"/>
            <a:ext cx="4513262" cy="3384550"/>
          </a:xfr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30275" y="4371975"/>
            <a:ext cx="5037138" cy="284163"/>
          </a:xfrm>
          <a:solidFill>
            <a:srgbClr val="FFFFFF"/>
          </a:solidFill>
          <a:ln>
            <a:solidFill>
              <a:srgbClr val="000000"/>
            </a:solidFill>
            <a:miter lim="800000"/>
            <a:headEnd/>
            <a:tailEnd/>
          </a:ln>
        </p:spPr>
        <p:txBody>
          <a:bodyPr wrap="square" numCol="1" anchor="t" anchorCtr="0" compatLnSpc="1">
            <a:prstTxWarp prst="textNoShape">
              <a:avLst/>
            </a:prstTxWarp>
            <a:spAutoFit/>
          </a:bodyPr>
          <a:lstStyle/>
          <a:p>
            <a:pPr eaLnBrk="1" hangingPunct="1"/>
            <a:endParaRPr lang="fr-FR"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We ran our simulator across the set of all data captures we took, approximately 62 hours of captured data covering thousands of unique avatars.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found that in general a pure P2P solution – where nodes are responsible for propagating messages originated by their avatar – cannot work, even for a relatively efficient MMOG like WoW. The overall bandwidth requirements are too great in most scenarios.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 common occurrence in the simulation was that most nodes were able to keep up most of the time, but then during a period of heavy activity – many avatars converging, or concerted efforts with a sustained higher message rate for heavy combat – message propagation falls behind. Assuming messages cannot be dropped, the node then has to not only continue transmitting its messages, but clear out its message backlog.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Previous work has suggested that messages can be dropped without penalty. This is true for some types of messages, but certainly not all. Even dropping messages which *can* be safely dropped (such as a subset of movement messages) can reduce experience fidelity.  A priority scheme for dropping messages is worth investigating, but at the end of the day the simulation requires reasonable data fidelity to create a good experience for the user.</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One surprising result from our simulations that we will discuss later: aggregating messages improves overall performance. In other words, if each node waits a short period before transmitting messages, and combines together the messages awaiting transmission during that interval, the reduction in packet framing overheads can actually result in the message being transmitted and received with less latency, and reduced bandwidth consumption.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7AF0C-C483-4B1E-A928-702DD0E5B385}" type="slidenum">
              <a:rPr lang="en-US">
                <a:ea typeface="ＭＳ Ｐゴシック" pitchFamily="-72" charset="-128"/>
                <a:cs typeface="ＭＳ Ｐゴシック" pitchFamily="-72" charset="-128"/>
              </a:rPr>
              <a:pPr fontAlgn="base">
                <a:spcBef>
                  <a:spcPct val="0"/>
                </a:spcBef>
                <a:spcAft>
                  <a:spcPct val="0"/>
                </a:spcAft>
                <a:defRPr/>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These two figures show the average upload and download bandwidth consumption for client-server (green) vs. peer-to-peer pub-sub (red) for the simulation traces by category.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Again, the main difference is: in peer-to-peer scenarios, the avatar’s node is responsible for transmitting each message to every other node which needs it. In the client-server model, the client only transmits a single copy of the message, and the Server does message fanout. In our simulation we assume the server has 1 Gbps symmetric bandwidth available for the simulation.</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In the left table, we see that the highest average upload rate is for Capital cities (trading), raids, and PvP. For capital cities and raids this is primarily a function of a large number of avatars being within each others AoI. For raids, the number of avatars is a little smaller, but periods of peak activity tend to be heavier, with a large number of both player and AI avatars partaking in a large variety of activities (spells, combat, etc.) resulting in very heavy peak activity. To get an idea how much of a category’s bandwidth is from activity vs. number of nearby nodes, look at the client-server upload figures, as those reflect the level of activity per node.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see a small difference between client-server and peer-to-peer download rates, where P2P download rates are slightly lower. This is because in the client-server model the server models and transmits AI behavior to the client, but in the peer-to-peer model, AI is modeled on the closest peer, and that peer doesn’t need to transmit the AI’s behavior to itself, just to other nodes. As a result, it requires slightly less data be received overall.</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6C065C-7F25-467E-969E-77CFD7C36482}" type="slidenum">
              <a:rPr lang="en-US">
                <a:ea typeface="ＭＳ Ｐゴシック" pitchFamily="-72" charset="-128"/>
                <a:cs typeface="ＭＳ Ｐゴシック" pitchFamily="-72" charset="-128"/>
              </a:rPr>
              <a:pPr fontAlgn="base">
                <a:spcBef>
                  <a:spcPct val="0"/>
                </a:spcBef>
                <a:spcAft>
                  <a:spcPct val="0"/>
                </a:spcAft>
                <a:defRPr/>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These figures shows the average latency in seconds for each scenario, please note the left and right diagrams are to different scales. Again we find that client-server latency is relatively small, while peer-to-peer latency can be as high as 9 seconds on average. If you look at the peak average latency (average of the peak latency encountered at each node) in the figure to the right for P2P, you can see that at its worst, latency is quite extreme, as high as two minutes.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Some of the worst problems come when a node in the smallest bandwidth category (e.g. &lt; 2 Mbps download capacity) happens to also be in an area with heavy activity and a high concentration of nodes.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As expected, Questing doesn’t see many problems, as it involves relatively little inter-node messaging.</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782A8-B872-4FA6-9113-7B6611FCDDAF}" type="slidenum">
              <a:rPr lang="en-US">
                <a:ea typeface="ＭＳ Ｐゴシック" pitchFamily="-72" charset="-128"/>
                <a:cs typeface="ＭＳ Ｐゴシック" pitchFamily="-72" charset="-128"/>
              </a:rPr>
              <a:pPr fontAlgn="base">
                <a:spcBef>
                  <a:spcPct val="0"/>
                </a:spcBef>
                <a:spcAft>
                  <a:spcPct val="0"/>
                </a:spcAft>
                <a:defRPr/>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As an experiment, we introduced message aggregation to try to reduce the impact of transmitting a large number of messages between pairs of nodes. In aggregation, a client buffers messages intended for a specific destination address for a short period, combining their payloads together before transmission. Typical WoW message payloads are small, typically a couple dozen bytes. If we manage to aggregate even two messages together, this can result in transmitting a smaller overall message, e.g. 64 bytes instead of 104 bytes. (40 byte IP + TCP overhead per packet).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The small delay in sending the message should intuitively increase latency, but since there is less data to transmit – and less contention to transmit it – the net effect tends to be a decrease in end-to-end latency of the message.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It’s worth mentioning that our traces don’t provide perfect information for this evaluation. Messages which are attributed rather than parsed – as well as some of the parsed messages – don’t have game timestamps, so we use their packet capture time as their origination time.  The WoW server does some aggregation, which means we can wind up stamping several messages as having identical transmit timestamps.  For future work we hope to get higher-fidelity data which doesn’t include this artifact.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049A33-96EE-4787-A0FA-9AC0B277CEBE}" type="slidenum">
              <a:rPr lang="en-US">
                <a:ea typeface="ＭＳ Ｐゴシック" pitchFamily="-72" charset="-128"/>
                <a:cs typeface="ＭＳ Ｐゴシック" pitchFamily="-72" charset="-128"/>
              </a:rPr>
              <a:pPr fontAlgn="base">
                <a:spcBef>
                  <a:spcPct val="0"/>
                </a:spcBef>
                <a:spcAft>
                  <a:spcPct val="0"/>
                </a:spcAft>
                <a:defRPr/>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table shows the impact of doing a single MS of aggregation on the sender. Upload and download bandwidth are both reduced, as expected. However, the big surprise is the massive reduction in latency in most scenarios. In particular, raids which are characterized by the heaviest per-user activity, benefits the most, with latency dropping to a quarter of its previous value. While this still results in too much latency to be playable, it is promising, and suggests that aggregation can be used to allow P2P to be deployed earlier in the lifecycle of residential broadband improvements than would be possible without it.</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EE5D7-BF96-4D1B-838F-DBDC1FA0B262}" type="slidenum">
              <a:rPr lang="en-US">
                <a:ea typeface="ＭＳ Ｐゴシック" pitchFamily="-72" charset="-128"/>
                <a:cs typeface="ＭＳ Ｐゴシック" pitchFamily="-72" charset="-128"/>
              </a:rPr>
              <a:pPr fontAlgn="base">
                <a:spcBef>
                  <a:spcPct val="0"/>
                </a:spcBef>
                <a:spcAft>
                  <a:spcPct val="0"/>
                </a:spcAft>
                <a:defRPr/>
              </a:pPr>
              <a:t>44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table shows the impact of message aggregation on client-server transmissions. What we find is that, as in the peer-to-peer case, message aggregation can significantly reduce bandwidth consumption. The patterns are different because while a P2P node can aggregate only messages its avatar creates and needs to propagate, the server in a client-server model can aggregate messages across all avatars which happen to be destined for a given node.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Despite the reduction in bandwidth requirements using client-server aggregation, latency still goes up, as the simulated server is sufficiently provisioned and inter-node latency dominates compared to transmission size for relatively small messages.</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CD86B4-B98F-4A84-808B-47AEA0E10F7F}" type="slidenum">
              <a:rPr lang="en-US">
                <a:ea typeface="ＭＳ Ｐゴシック" pitchFamily="-72" charset="-128"/>
                <a:cs typeface="ＭＳ Ｐゴシック" pitchFamily="-72" charset="-128"/>
              </a:rPr>
              <a:pPr fontAlgn="base">
                <a:spcBef>
                  <a:spcPct val="0"/>
                </a:spcBef>
                <a:spcAft>
                  <a:spcPct val="0"/>
                </a:spcAft>
                <a:defRPr/>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In conclusion, we believe we’ve shown that pure peer-to-peer MMOG’s are simply not feasible given the state of todays residential broadband. Typical home nodes lack the upload capacity to keep up with peak – and in some cases, average – messaging requirements. Our simulation was performed with World of Warcraft, a relatively efficient protocol which typically requires less than 10 kbps upload and less than 20 kbps download capacity for the client-server scenario.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find that message aggregation can help mitigate bandwidth consumption and latency, especially when bandwidth capacity is saturated (e.g. in P2P). Even in the client-server case, aggregation reduces bandwidth requirements with relatively little cost in terms of latency.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recommend that research intended for near-term adoption by DVEs and MMOG’s do not focus on pure peer-to-peer solutions, as these are not feasible with todays network characteristics.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It might also be worth performing additional research to estimate the bandwidth requirements to enable P2P messaging solutions for MMOG’s, to help forecast when typical residential broadband might meet those requirements.</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9B1F15-CBAF-4657-A0A8-7ABD0595F50E}" type="slidenum">
              <a:rPr lang="en-US">
                <a:ea typeface="ＭＳ Ｐゴシック" pitchFamily="-72" charset="-128"/>
                <a:cs typeface="ＭＳ Ｐゴシック" pitchFamily="-72" charset="-128"/>
              </a:rPr>
              <a:pPr fontAlgn="base">
                <a:spcBef>
                  <a:spcPct val="0"/>
                </a:spcBef>
                <a:spcAft>
                  <a:spcPct val="0"/>
                </a:spcAft>
                <a:defRPr/>
              </a:pPr>
              <a:t>46</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a:cs typeface="ＭＳ Ｐゴシック"/>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FED53-4273-4DFA-8BF1-3B8606A01492}"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In discussing this work, we’ll start with the motivation behind the research.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Our results are based on simulation, which in turn is based upon captured World of Warcraft data. We describe the capturing and processing of World of Warcraft data at a high level, outline some of our simulation assumptions, then describe the operation of our simulator.</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Finally, we discuss the main results of our simulation work, and finish up with conclusions and suggested future work.</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F91CC-CFDD-45F9-964E-153E5F82581A}"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DVE and MMOG research has been around for a while. The problems in the space are fairly well understood.</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Areas for work can be characterized as scalability – enabling larger-scale experiences; latency, ensuring clients receive up-to-date information and propagate their changes into the system with a minimum of delay; and security, helping ensure system integrity and preventing attacks and cheating.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We’ve seen a fair amount of research in each of these areas over the years, yet little – if any – of it has found its way into industry or large-scale deployment. Why could this be? There are any number of answers. One possibility which occurred to us is that perhaps the technologies being proposed simply aren’t viable, given the state of typical consumer’s connections today.</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To investigate this hypothesis, we decided to work with a practical example. The most broadly deployed DVE’s today are World of Warcraft, an MMOG, and Second Life, a social virtual reality experience.  We chose to evaluate World of Warcraft and the MMOG environment, in part because of the more highly interactive nature of the experience.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An important part of our evaluation is to use realistic network measurements which are relevant, such as host broadband capacity and inter-node latency.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114FC-9ED7-4897-92EA-1A26E7646A38}"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Rather than generating a synthetic data workload, we wanted to base our evaluation on actual message streams from World of Warcraft. Some of our previous work provided us ways to extract Avatar positions and other relevant data from World of Warcraft data streams. We extend that work by applying it to scenarios other than World of Warcraft battlegrounds.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wanted to obtain captures from third parties to diversify our data set. Unfortunately we found people were not in general willing to run the required software to capture network traces for us, and then return the traces to us. We believe this is due to the commonplace event of ‘account hacking,’ where peoples accounts are compromised, and their avatars possessions (and sometimes the avatars themselves!) are hijacked. To our surprise, even online affiliation did little to mitigate these fears. John Miller had been a member of a particular guild for more than three years and was an officer in that guild who knew many of the 400+ other members through online contact. Despite this fact, none were willing to capture data for study, even given in-game incentives such as virtual currency. As a result, the traces studied were taken primarily by John and his wife over the course of a few months.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Once the traces were acquired, converting them was still a substantial amount of work. The WoW protocol is very pithy – which is to say, requires a small number of bytes to communicate fairly complex concepts. Message headers which include the message type and message length are encrypted, complicating parsing.  We had to focus on parsing complex message types based upon inter-relationships of their data fields, and ‘known good’ value ranges. Smaller messages – some of which were as small as the encrypted header, just four bytes – we generally couldn’t parse.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used another technique – attribution – to assign unparsed parts of byte streams to a particular avatar. As long as we know the position of each avatar over time – which we do, with high confidence – then as long as we know which avatar originates a given message, we know the radius it needs to be propagated to, effectively that avatars AoI, 250 yards for our simulation.  Using parsing plus attribution, we were able to assign most bytes to specific avatars for transmission. Any bytes which couldn’t be either parsed or attributed were discarded, to keep from biasing the simulation.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C4697-52EB-45B3-9BD5-7C6E1FF05243}"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chart shows our success at parsing or attributing data in the traces we captured. Earlier research, such as the 2009 paper by Suznjevic, Dobrijevic, and Matijasevic, propose five categories of player activity. We captured data in all five categories, then parsed the captured data.  The blue part of each bar shows the percent we successfully parsed with high confidence. The green segment of the bar shows bytes which were not fully parsed, but which were attributed based on the presence of a given avatar’s unique identifier in the message stream. The red bar shows the fraction of captured messages which were neither parsed nor attributed, and were instead discarded to keep from biasing the simulation.</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Out of all the scenarios, Questing is the least interesting from our point of view. Traffic demands (as will be shown later) are extremely light, and it tends to be a largely solo activity taking place out of range of other avatars. Capital cities (trading) and Raids are the two most interesting categories, and we got good fidelity information for both of them. PVP and Dungeons (5-person instances) are also quite interesting, so we were happy to get high fidelity parses of those activities.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9A2A4-DC6A-44AC-98BD-B81E79F27089}"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Like any work, we had to make a number of assumptions to enable our simulation to move forward. Some of the more significant assumptions are listed here.</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First, we are most interested in people playing from their residence, not from universities or work. University nodes tend to be disproportionately well connected, and indeed there are examples in earlier literature of peer-to-peer solutions surviving on the backs of University networks: rather than being purely peer-to-peer, I would argue these are de-facto super-node solutions with the university footing the bill. We’re interested in simulating pure peer-to-peer solutions in this work.</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Fortunately there has been renewed interest in the UK in characterizing actual – as opposed to advertised or ‘headline’ – broadband speeds in the past year or two. We rely upon OfCom statistics (shown on the next slide) to characterize users actual speeds.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For message propagation, we assume that messages on behalf of a given Avatar originate at that avatar’s position, and must be propagated to all other Avatars based on distance. Avatars have an ‘area of interest’ or AoI that dictates a game distance they’re interested in events. Each avatar’s node is responsible for propagating its messages to all other avatars within AoI of itself. To simplify the simulation – and to error on the side of saying P2P is possible – we assume perfect information is available to each node as to which other nodes should receive a given message, and that this information requires no resources to maintain.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Finally, we assume TCP/IP as the game transport. TCP-like guarantees are required for the majority of game traffic, and the easiest way to get those guarantees is to use TCP, as (for example) World of Warcraft does.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B1F46B-6963-46FE-BB63-89204EDE070A}"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slide shows select tables taken directly from the UK Office of Communication 2009 report on broadband speeds. This report reflects the measured characteristics of ISP’s covering 90% of the UK’s broadband subscribers.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Figure 4.3 shows the percentage of UK subscribers in each of three categories OfCom uses to describe its users. 29% of users have broadband advertised with a download speed of 2 Mbps or less. 57% have a subscription with advertised speed between 2 and 8 Mbps, and 14% have connections with greater than 8 Mbps advertised speed.</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The purple bars in Figure 4.4 show the actual speeds these users are receiving: 4.1 Mbps download on average. Broken down by category, we see that the 2 Mbps subscribers actually get about 1.7 Mbps, 8 Mbps subscribers get 3.9 Mbps actual download speed, and the remaining subscribers get an average of 9.3 Mbps. In general users received about 60% of their advertised bandwidth for downloads.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Figure 8.2 shows the limiting factor for P2P networks, actual upload bandwidth. Across all users, we find the average upload bandwidth available is 420 kilobits per second, with the breakdown per category shown to the right of the first bar.</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In addition to these figures, OfCom also provides latency figures which show average user-to-server latency of 55 MS in the UK. We used this figure to design our latency space. Individual nodes are scattered in a cartesian ‘latency space’ where inter-node latency is calculated by their distance from each other in that space. We configure the space so the average distance of nodes to the center is 55 unit (MS), and if any servers are present, they are placed in the center of the space. While not a perfect latency model, this provides at least a first-order approximation of inter-node latency.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Our simulation is based upon these figures, and so can be considered as modeling potential P2P behavior in a network similar to the UK, circa 2009.</a:t>
            </a:r>
          </a:p>
          <a:p>
            <a:pPr eaLnBrk="1" hangingPunct="1">
              <a:spcBef>
                <a:spcPct val="0"/>
              </a:spcBef>
            </a:pPr>
            <a:endParaRPr lang="en-US" smtClean="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02E23-9D78-407C-899D-566D3AAB6BB1}"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We wrote a network simulator which accepted our WoW network traces and node bandwidth and latency models, and executed message transmission until all messages had been received. The simulator evaluates transfers in one millisecond slices, and includes modeling of TCP windowing – which impacts maximum throughput for very fast nodes such as servers – and the overheads involved in packet framing.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We model bandwidth constraints on the first- and last- hop of each message – but assume infinite cloud capacity between those hops. The first and last hops are typically the constrained hops for residential broadband users, so we feel this is an accurate model.  We model standard NIC transmission and receipt of packets, namely that packets are transmitted or received in the order they appear, regardless of sender. Each packet must be completely transmitted or received before processing of the next packet can begin. Packet transmission is based upon the order the local TCP stack for each node passed them down to the NIC in our simulation. Packet receipt is based upon the order packets arrive at the last hop, after taking into account transmission latency and inter-node latency modeling.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Bandwidth characteristics from each node are selected with weighted probability from the set of bandwidth characteristics suggested by the OfCom survey mentioned earlier.</a:t>
            </a:r>
          </a:p>
          <a:p>
            <a:pPr eaLnBrk="1" hangingPunct="1">
              <a:spcBef>
                <a:spcPct val="0"/>
              </a:spcBef>
            </a:pPr>
            <a:endParaRPr lang="en-US" smtClean="0">
              <a:ea typeface="ＭＳ Ｐゴシック"/>
              <a:cs typeface="ＭＳ Ｐゴシック"/>
            </a:endParaRP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3F58DF-358F-436B-9C45-7F6472D94AD5}"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F9F33AF-8B38-405D-843D-36B2558A23CF}" type="datetime1">
              <a:rPr lang="en-US"/>
              <a:pPr>
                <a:defRPr/>
              </a:pPr>
              <a:t>2/18/2012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F8597B-C878-442F-BA71-340CC27F9C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7598FA-F6C8-41C7-BEC0-8295A0216B10}" type="datetime1">
              <a:rPr lang="en-US"/>
              <a:pPr>
                <a:defRPr/>
              </a:pPr>
              <a:t>2/18/2012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D83B95-3B2B-442F-8088-509955EC8C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B9CA80F-154B-498B-B7B8-CB6606AE7CFB}" type="datetime1">
              <a:rPr lang="en-US"/>
              <a:pPr>
                <a:defRPr/>
              </a:pPr>
              <a:t>2/18/2012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B8AAC2-7410-4C58-B812-40EA581BC8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2FA5219-2E92-4530-9B2F-9912B7C6FCA3}" type="datetime1">
              <a:rPr lang="en-US"/>
              <a:pPr>
                <a:defRPr/>
              </a:pPr>
              <a:t>2/18/2012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946CE44-1139-4FA0-A658-23AC098028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A6FE0FC-36E2-4453-975D-EF34951A0588}" type="datetime1">
              <a:rPr lang="en-US"/>
              <a:pPr>
                <a:defRPr/>
              </a:pPr>
              <a:t>2/18/2012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8238C26-80FD-490D-98F4-AEB33ADD30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377439A-1E0A-4F88-8160-EE73A3669046}" type="datetime1">
              <a:rPr lang="en-US"/>
              <a:pPr>
                <a:defRPr/>
              </a:pPr>
              <a:t>2/18/2012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6E1A0F2-7CE0-4181-8076-580C6329E4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61149C4-6788-45E8-A862-280E5500A308}" type="datetime1">
              <a:rPr lang="en-US"/>
              <a:pPr>
                <a:defRPr/>
              </a:pPr>
              <a:t>2/18/2012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BE39159-7A57-41D9-A450-6E7F2B5F37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48E4344-31E4-410A-9211-B3AFA017887E}" type="datetime1">
              <a:rPr lang="en-US"/>
              <a:pPr>
                <a:defRPr/>
              </a:pPr>
              <a:t>2/18/2012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5DF7A0D-0E66-4E45-A740-D9F0E2BB69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11C2381-3E63-46EB-B4D1-5166ACEE507D}" type="datetime1">
              <a:rPr lang="en-US"/>
              <a:pPr>
                <a:defRPr/>
              </a:pPr>
              <a:t>2/18/2012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8E2DC59-836A-45A8-9253-6E73A914B7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4864E7C-60C7-4216-AC8A-A4491776ED9F}" type="datetime1">
              <a:rPr lang="en-US"/>
              <a:pPr>
                <a:defRPr/>
              </a:pPr>
              <a:t>2/18/2012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A493C6-0E1F-4446-8621-DCD0CD5B13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A80CC2ED-6D55-45C1-AE43-5791FDA83D09}" type="datetime1">
              <a:rPr lang="en-US"/>
              <a:pPr>
                <a:defRPr/>
              </a:pPr>
              <a:t>2/18/2012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21E3FB2C-5501-4C11-8046-CD2ED57F3A9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5pPr>
      <a:lvl6pPr marL="4572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6pPr>
      <a:lvl7pPr marL="9144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7pPr>
      <a:lvl8pPr marL="13716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8pPr>
      <a:lvl9pPr marL="18288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pitchFamily="-72" charset="-128"/>
          <a:cs typeface="ＭＳ Ｐゴシック" pitchFamily="-72" charset="-128"/>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pitchFamily="-72" charset="-128"/>
          <a:cs typeface="ＭＳ Ｐゴシック"/>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pitchFamily="-72" charset="-128"/>
          <a:cs typeface="ＭＳ Ｐゴシック"/>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pitchFamily="-72" charset="-128"/>
          <a:cs typeface="ＭＳ Ｐゴシック"/>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pitchFamily="-72" charset="-128"/>
          <a:cs typeface="ＭＳ Ｐゴシック"/>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cam.ac.uk/~jac22"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hyperlink" Target="http://www.mmogchart.com/Chart7.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bin/DrawPositions.exe" TargetMode="External"/><Relationship Id="rId2" Type="http://schemas.openxmlformats.org/officeDocument/2006/relationships/hyperlink" Target="ZarkABExample.wmv"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idx="4294967295"/>
          </p:nvPr>
        </p:nvSpPr>
        <p:spPr bwMode="auto">
          <a:xfrm>
            <a:off x="990600" y="1828800"/>
            <a:ext cx="7772400" cy="1143000"/>
          </a:xfrm>
        </p:spPr>
        <p:txBody>
          <a:bodyPr wrap="square" lIns="91440" tIns="45720" rIns="91440" bIns="45720" numCol="1" anchor="b" anchorCtr="0" compatLnSpc="1">
            <a:prstTxWarp prst="textNoShape">
              <a:avLst/>
            </a:prstTxWarp>
          </a:bodyPr>
          <a:lstStyle/>
          <a:p>
            <a:pPr eaLnBrk="1" hangingPunct="1">
              <a:defRPr/>
            </a:pPr>
            <a:r>
              <a:rPr lang="en-GB">
                <a:ln>
                  <a:noFill/>
                </a:ln>
                <a:solidFill>
                  <a:schemeClr val="tx1"/>
                </a:solidFill>
                <a:effectLst/>
              </a:rPr>
              <a:t>Games &amp; P2P-&gt;Social-&gt;P2P :-</a:t>
            </a:r>
            <a:br>
              <a:rPr lang="en-GB">
                <a:ln>
                  <a:noFill/>
                </a:ln>
                <a:solidFill>
                  <a:schemeClr val="tx1"/>
                </a:solidFill>
                <a:effectLst/>
              </a:rPr>
            </a:br>
            <a:r>
              <a:rPr lang="en-GB" sz="2500">
                <a:ln>
                  <a:noFill/>
                </a:ln>
                <a:solidFill>
                  <a:schemeClr val="tx1"/>
                </a:solidFill>
                <a:effectLst/>
              </a:rPr>
              <a:t>Some historical observations</a:t>
            </a:r>
            <a:endParaRPr lang="en-GB">
              <a:ln>
                <a:noFill/>
              </a:ln>
              <a:solidFill>
                <a:schemeClr val="tx1"/>
              </a:solidFill>
              <a:effectLst/>
            </a:endParaRPr>
          </a:p>
        </p:txBody>
      </p:sp>
      <p:sp>
        <p:nvSpPr>
          <p:cNvPr id="14338" name="Rectangle 3"/>
          <p:cNvSpPr>
            <a:spLocks noGrp="1" noChangeArrowheads="1"/>
          </p:cNvSpPr>
          <p:nvPr>
            <p:ph type="subTitle" idx="4294967295"/>
          </p:nvPr>
        </p:nvSpPr>
        <p:spPr>
          <a:xfrm>
            <a:off x="685800" y="3530600"/>
            <a:ext cx="7620000" cy="1774825"/>
          </a:xfrm>
        </p:spPr>
        <p:txBody>
          <a:bodyPr/>
          <a:lstStyle/>
          <a:p>
            <a:pPr marL="0" indent="0" algn="ctr" eaLnBrk="1" hangingPunct="1">
              <a:buFont typeface="Wingdings 2" pitchFamily="18" charset="2"/>
              <a:buNone/>
            </a:pPr>
            <a:r>
              <a:rPr lang="en-US" smtClean="0">
                <a:ea typeface="ＭＳ Ｐゴシック"/>
                <a:cs typeface="ＭＳ Ｐゴシック"/>
              </a:rPr>
              <a:t>Jon Crowcroft, </a:t>
            </a:r>
          </a:p>
          <a:p>
            <a:pPr marL="0" indent="0" algn="ctr" eaLnBrk="1" hangingPunct="1">
              <a:buFont typeface="Wingdings 2" pitchFamily="18" charset="2"/>
              <a:buNone/>
            </a:pPr>
            <a:r>
              <a:rPr lang="en-US" smtClean="0">
                <a:ea typeface="ＭＳ Ｐゴシック"/>
                <a:cs typeface="ＭＳ Ｐゴシック"/>
                <a:hlinkClick r:id="rId3"/>
              </a:rPr>
              <a:t>http://www.cl.cam.ac.uk/~jac22</a:t>
            </a:r>
            <a:endParaRPr lang="en-US" smtClean="0">
              <a:ea typeface="ＭＳ Ｐゴシック"/>
              <a:cs typeface="ＭＳ Ｐゴシック"/>
            </a:endParaRPr>
          </a:p>
          <a:p>
            <a:pPr marL="0" indent="0" algn="ctr" eaLnBrk="1" hangingPunct="1">
              <a:buFont typeface="Wingdings 2" pitchFamily="18" charset="2"/>
              <a:buNone/>
            </a:pPr>
            <a:r>
              <a:rPr lang="en-US" smtClean="0">
                <a:ea typeface="ＭＳ Ｐゴシック"/>
                <a:cs typeface="ＭＳ Ｐゴシック"/>
              </a:rPr>
              <a:t>Feb 23 2012</a:t>
            </a:r>
          </a:p>
          <a:p>
            <a:pPr marL="0" indent="0" algn="ctr" eaLnBrk="1" hangingPunct="1">
              <a:buFont typeface="Wingdings 2" pitchFamily="18" charset="2"/>
              <a:buNone/>
            </a:pP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Capture data using Windows Network Monitor 3.3</a:t>
            </a:r>
          </a:p>
          <a:p>
            <a:pPr marL="273050" indent="-273050" eaLnBrk="1" hangingPunct="1"/>
            <a:r>
              <a:rPr lang="en-US" smtClean="0">
                <a:ea typeface="ＭＳ Ｐゴシック"/>
                <a:cs typeface="ＭＳ Ｐゴシック"/>
              </a:rPr>
              <a:t>Custom move extraction library</a:t>
            </a:r>
          </a:p>
          <a:p>
            <a:pPr marL="639763" lvl="1" indent="-273050" eaLnBrk="1" hangingPunct="1"/>
            <a:r>
              <a:rPr lang="en-US" smtClean="0">
                <a:ea typeface="ＭＳ Ｐゴシック"/>
              </a:rPr>
              <a:t>Parse .cap files into TCP payloads</a:t>
            </a:r>
          </a:p>
          <a:p>
            <a:pPr marL="639763" lvl="1" indent="-273050" eaLnBrk="1" hangingPunct="1"/>
            <a:r>
              <a:rPr lang="en-US" smtClean="0">
                <a:ea typeface="ＭＳ Ｐゴシック"/>
              </a:rPr>
              <a:t>Process payloads and extract movement data</a:t>
            </a:r>
          </a:p>
          <a:p>
            <a:pPr marL="639763" lvl="1" indent="-273050" eaLnBrk="1" hangingPunct="1"/>
            <a:r>
              <a:rPr lang="en-US" smtClean="0">
                <a:ea typeface="ＭＳ Ｐゴシック"/>
              </a:rPr>
              <a:t>Output .csv movement trace</a:t>
            </a:r>
          </a:p>
          <a:p>
            <a:pPr marL="273050" indent="-273050" eaLnBrk="1" hangingPunct="1"/>
            <a:r>
              <a:rPr lang="en-US" smtClean="0">
                <a:ea typeface="ＭＳ Ｐゴシック"/>
                <a:cs typeface="ＭＳ Ｐゴシック"/>
              </a:rPr>
              <a:t>Gather landmark data</a:t>
            </a:r>
          </a:p>
          <a:p>
            <a:pPr marL="639763" lvl="1" indent="-273050" eaLnBrk="1" hangingPunct="1"/>
            <a:r>
              <a:rPr lang="en-US" smtClean="0">
                <a:ea typeface="ＭＳ Ｐゴシック"/>
                <a:sym typeface="Wingdings" pitchFamily="2" charset="2"/>
              </a:rPr>
              <a:t>Join battle, circle around landmarks </a:t>
            </a:r>
          </a:p>
          <a:p>
            <a:pPr marL="273050" indent="-273050" eaLnBrk="1" hangingPunct="1">
              <a:buFont typeface="Wingdings 2" pitchFamily="18" charset="2"/>
              <a:buNone/>
            </a:pPr>
            <a:endParaRPr lang="en-US" smtClean="0">
              <a:ea typeface="ＭＳ Ｐゴシック"/>
              <a:cs typeface="ＭＳ Ｐゴシック"/>
              <a:sym typeface="Wingdings" pitchFamily="2" charset="2"/>
            </a:endParaRPr>
          </a:p>
          <a:p>
            <a:pPr marL="639763" lvl="1" indent="-273050" eaLnBrk="1" hangingPunct="1"/>
            <a:endParaRPr lang="en-US" smtClean="0">
              <a:ea typeface="ＭＳ Ｐゴシック"/>
            </a:endParaRPr>
          </a:p>
        </p:txBody>
      </p:sp>
      <p:pic>
        <p:nvPicPr>
          <p:cNvPr id="29698"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29699"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7C93DC2-02D7-4C75-A2AE-91634D0C5E9A}" type="slidenum">
              <a:rPr lang="en-GB" sz="1600">
                <a:solidFill>
                  <a:schemeClr val="tx2"/>
                </a:solidFill>
                <a:latin typeface="Constantia" pitchFamily="18" charset="0"/>
              </a:rPr>
              <a:pPr algn="ctr"/>
              <a:t>10</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Join battleground with two grouped Avatars</a:t>
            </a:r>
          </a:p>
          <a:p>
            <a:pPr marL="639763" lvl="1" indent="-273050" eaLnBrk="1" hangingPunct="1"/>
            <a:r>
              <a:rPr lang="en-US" smtClean="0">
                <a:ea typeface="ＭＳ Ｐゴシック"/>
              </a:rPr>
              <a:t>Ensures they join the same battleground</a:t>
            </a:r>
          </a:p>
          <a:p>
            <a:pPr marL="273050" indent="-273050" eaLnBrk="1" hangingPunct="1"/>
            <a:r>
              <a:rPr lang="en-US" smtClean="0">
                <a:ea typeface="ＭＳ Ｐゴシック"/>
                <a:cs typeface="ＭＳ Ｐゴシック"/>
              </a:rPr>
              <a:t>Move to opposite ends of the map, stealth</a:t>
            </a:r>
            <a:endParaRPr lang="en-GB" smtClean="0">
              <a:ea typeface="ＭＳ Ｐゴシック"/>
              <a:cs typeface="ＭＳ Ｐゴシック"/>
            </a:endParaRPr>
          </a:p>
          <a:p>
            <a:pPr marL="273050" indent="-273050" eaLnBrk="1" hangingPunct="1"/>
            <a:r>
              <a:rPr lang="en-US" smtClean="0">
                <a:ea typeface="ＭＳ Ｐゴシック"/>
                <a:cs typeface="ＭＳ Ｐゴシック"/>
              </a:rPr>
              <a:t>Try not to fight or die</a:t>
            </a:r>
          </a:p>
          <a:p>
            <a:pPr marL="639763" lvl="1" indent="-273050" eaLnBrk="1" hangingPunct="1"/>
            <a:r>
              <a:rPr lang="en-US" smtClean="0">
                <a:ea typeface="ＭＳ Ｐゴシック"/>
              </a:rPr>
              <a:t>Team-mates don’t like this</a:t>
            </a:r>
          </a:p>
          <a:p>
            <a:pPr marL="273050" indent="-273050" eaLnBrk="1" hangingPunct="1"/>
            <a:r>
              <a:rPr lang="en-US" smtClean="0">
                <a:ea typeface="ＭＳ Ｐゴシック"/>
                <a:cs typeface="ＭＳ Ｐゴシック"/>
              </a:rPr>
              <a:t>Save resulting capture, filter observers</a:t>
            </a:r>
          </a:p>
        </p:txBody>
      </p:sp>
      <p:pic>
        <p:nvPicPr>
          <p:cNvPr id="30722"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0723"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46C14B6B-4B62-4308-B446-D0A683008046}" type="slidenum">
              <a:rPr lang="en-GB" sz="1600">
                <a:solidFill>
                  <a:schemeClr val="tx2"/>
                </a:solidFill>
                <a:latin typeface="Constantia" pitchFamily="18" charset="0"/>
              </a:rPr>
              <a:pPr algn="ctr"/>
              <a:t>11</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Analyzed 13 Battles</a:t>
            </a:r>
          </a:p>
          <a:p>
            <a:pPr marL="639763" lvl="1" indent="-273050" eaLnBrk="1" hangingPunct="1"/>
            <a:r>
              <a:rPr lang="en-US" smtClean="0">
                <a:ea typeface="ＭＳ Ｐゴシック"/>
              </a:rPr>
              <a:t>Scores from 1600-0 to 1600-1590</a:t>
            </a:r>
          </a:p>
          <a:p>
            <a:pPr marL="639763" lvl="1" indent="-273050" eaLnBrk="1" hangingPunct="1"/>
            <a:r>
              <a:rPr lang="en-US" smtClean="0">
                <a:ea typeface="ＭＳ Ｐゴシック"/>
              </a:rPr>
              <a:t>Observer team won 6, lost 7</a:t>
            </a:r>
          </a:p>
          <a:p>
            <a:pPr marL="273050" indent="-273050" eaLnBrk="1" hangingPunct="1"/>
            <a:r>
              <a:rPr lang="en-US" smtClean="0">
                <a:ea typeface="ＭＳ Ｐゴシック"/>
                <a:cs typeface="ＭＳ Ｐゴシック"/>
              </a:rPr>
              <a:t>392 unique avatars, 456 avatar instances</a:t>
            </a:r>
          </a:p>
          <a:p>
            <a:pPr marL="273050" indent="-273050" eaLnBrk="1" hangingPunct="1"/>
            <a:r>
              <a:rPr lang="en-US" smtClean="0">
                <a:ea typeface="ＭＳ Ｐゴシック"/>
                <a:cs typeface="ＭＳ Ｐゴシック"/>
              </a:rPr>
              <a:t>Average avatar play interval: 69% of battle</a:t>
            </a:r>
          </a:p>
          <a:p>
            <a:pPr marL="273050" indent="-273050" eaLnBrk="1" hangingPunct="1"/>
            <a:r>
              <a:rPr lang="en-US" smtClean="0">
                <a:ea typeface="ＭＳ Ｐゴシック"/>
                <a:cs typeface="ＭＳ Ｐゴシック"/>
              </a:rPr>
              <a:t>Average data continuity: 73% of interval</a:t>
            </a:r>
          </a:p>
          <a:p>
            <a:pPr marL="273050" indent="-273050" eaLnBrk="1" hangingPunct="1"/>
            <a:endParaRPr lang="en-GB" smtClean="0">
              <a:ea typeface="ＭＳ Ｐゴシック"/>
              <a:cs typeface="ＭＳ Ｐゴシック"/>
            </a:endParaRPr>
          </a:p>
        </p:txBody>
      </p:sp>
      <p:pic>
        <p:nvPicPr>
          <p:cNvPr id="31746"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1747"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0F81D4CC-FE1D-4FE6-976D-C8C0DF18C63B}" type="slidenum">
              <a:rPr lang="en-GB" sz="1600">
                <a:solidFill>
                  <a:schemeClr val="tx2"/>
                </a:solidFill>
                <a:latin typeface="Constantia" pitchFamily="18" charset="0"/>
              </a:rPr>
              <a:pPr algn="ctr"/>
              <a:t>12</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Expecting:</a:t>
            </a:r>
          </a:p>
          <a:p>
            <a:pPr marL="639763" lvl="1" indent="-273050" eaLnBrk="1" hangingPunct="1"/>
            <a:r>
              <a:rPr lang="en-US" b="1" smtClean="0">
                <a:ea typeface="ＭＳ Ｐゴシック"/>
              </a:rPr>
              <a:t>Hotspots.</a:t>
            </a:r>
            <a:r>
              <a:rPr lang="en-US" smtClean="0">
                <a:ea typeface="ＭＳ Ｐゴシック"/>
              </a:rPr>
              <a:t> Avatars spend most of their time concentrated in a few common areas</a:t>
            </a:r>
          </a:p>
          <a:p>
            <a:pPr marL="639763" lvl="1" indent="-273050" eaLnBrk="1" hangingPunct="1"/>
            <a:r>
              <a:rPr lang="en-US" b="1" smtClean="0">
                <a:ea typeface="ＭＳ Ｐゴシック"/>
              </a:rPr>
              <a:t>Waypoint navigation</a:t>
            </a:r>
            <a:r>
              <a:rPr lang="en-US" smtClean="0">
                <a:ea typeface="ＭＳ Ｐゴシック"/>
              </a:rPr>
              <a:t>. Avatars move along well-defined paths to well-defined destinations</a:t>
            </a:r>
          </a:p>
          <a:p>
            <a:pPr marL="639763" lvl="1" indent="-273050" eaLnBrk="1" hangingPunct="1"/>
            <a:r>
              <a:rPr lang="en-US" b="1" smtClean="0">
                <a:ea typeface="ＭＳ Ｐゴシック"/>
              </a:rPr>
              <a:t>Grouping</a:t>
            </a:r>
            <a:r>
              <a:rPr lang="en-US" smtClean="0">
                <a:ea typeface="ＭＳ Ｐゴシック"/>
              </a:rPr>
              <a:t>. Avatars move together to their destination</a:t>
            </a:r>
          </a:p>
          <a:p>
            <a:pPr marL="1004888" lvl="2" eaLnBrk="1" hangingPunct="1"/>
            <a:r>
              <a:rPr lang="en-US" smtClean="0">
                <a:ea typeface="ＭＳ Ｐゴシック"/>
              </a:rPr>
              <a:t>Avatars start together: this should be a no-brainer</a:t>
            </a:r>
          </a:p>
          <a:p>
            <a:pPr marL="273050" indent="-273050" eaLnBrk="1" hangingPunct="1">
              <a:buFont typeface="Wingdings 2" pitchFamily="18" charset="2"/>
              <a:buNone/>
            </a:pPr>
            <a:endParaRPr lang="en-GB" smtClean="0">
              <a:ea typeface="ＭＳ Ｐゴシック"/>
              <a:cs typeface="ＭＳ Ｐゴシック"/>
            </a:endParaRPr>
          </a:p>
        </p:txBody>
      </p:sp>
      <p:pic>
        <p:nvPicPr>
          <p:cNvPr id="32770"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2771"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9322A291-F54B-4E6C-B495-409212A39082}" type="slidenum">
              <a:rPr lang="en-GB" sz="1600">
                <a:solidFill>
                  <a:schemeClr val="tx2"/>
                </a:solidFill>
                <a:latin typeface="Constantia" pitchFamily="18" charset="0"/>
              </a:rPr>
              <a:pPr algn="ctr"/>
              <a:t>13</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Determine hotspots by counting seconds spent at each location in the battleground</a:t>
            </a:r>
          </a:p>
          <a:p>
            <a:pPr marL="639763" lvl="1" indent="-273050" eaLnBrk="1" hangingPunct="1"/>
            <a:r>
              <a:rPr lang="en-US" smtClean="0">
                <a:ea typeface="ＭＳ Ｐゴシック"/>
              </a:rPr>
              <a:t>Divide battleground into a grid</a:t>
            </a:r>
          </a:p>
          <a:p>
            <a:pPr marL="639763" lvl="1" indent="-273050" eaLnBrk="1" hangingPunct="1"/>
            <a:r>
              <a:rPr lang="en-US" smtClean="0">
                <a:ea typeface="ＭＳ Ｐゴシック"/>
              </a:rPr>
              <a:t>Sum avatar seconds spent in each cell</a:t>
            </a:r>
          </a:p>
          <a:p>
            <a:pPr marL="639763" lvl="1" indent="-273050" eaLnBrk="1" hangingPunct="1"/>
            <a:r>
              <a:rPr lang="en-US" smtClean="0">
                <a:ea typeface="ＭＳ Ｐゴシック"/>
              </a:rPr>
              <a:t>Cells with highest count are hotspots for that battle</a:t>
            </a:r>
          </a:p>
          <a:p>
            <a:pPr marL="273050" indent="-273050" eaLnBrk="1" hangingPunct="1"/>
            <a:r>
              <a:rPr lang="en-US" smtClean="0">
                <a:ea typeface="ＭＳ Ｐゴシック"/>
                <a:cs typeface="ＭＳ Ｐゴシック"/>
              </a:rPr>
              <a:t>Hotspots were found where expected, but not in every battle</a:t>
            </a:r>
          </a:p>
          <a:p>
            <a:pPr marL="639763" lvl="1" indent="-273050" eaLnBrk="1" hangingPunct="1"/>
            <a:r>
              <a:rPr lang="en-US" smtClean="0">
                <a:ea typeface="ＭＳ Ｐゴシック"/>
              </a:rPr>
              <a:t>Hotspots typically at flags and graveyards</a:t>
            </a:r>
          </a:p>
          <a:p>
            <a:pPr marL="273050" indent="-273050" eaLnBrk="1" hangingPunct="1"/>
            <a:r>
              <a:rPr lang="en-US" smtClean="0">
                <a:ea typeface="ＭＳ Ｐゴシック"/>
                <a:cs typeface="ＭＳ Ｐゴシック"/>
              </a:rPr>
              <a:t>Some hotspots on heavy travel paths: ambush!</a:t>
            </a:r>
          </a:p>
          <a:p>
            <a:pPr marL="273050" indent="-273050" eaLnBrk="1" hangingPunct="1"/>
            <a:r>
              <a:rPr lang="en-US" smtClean="0">
                <a:ea typeface="ＭＳ Ｐゴシック"/>
                <a:cs typeface="ＭＳ Ｐゴシック"/>
              </a:rPr>
              <a:t>Top five hotspots vary battle to battle</a:t>
            </a:r>
          </a:p>
          <a:p>
            <a:pPr marL="273050" indent="-273050" eaLnBrk="1" hangingPunct="1"/>
            <a:endParaRPr lang="en-GB" smtClean="0">
              <a:ea typeface="ＭＳ Ｐゴシック"/>
              <a:cs typeface="ＭＳ Ｐゴシック"/>
            </a:endParaRPr>
          </a:p>
        </p:txBody>
      </p:sp>
      <p:pic>
        <p:nvPicPr>
          <p:cNvPr id="33794"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3795"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38079BC1-3173-435B-96C0-EF03610780E7}" type="slidenum">
              <a:rPr lang="en-GB" sz="1600">
                <a:solidFill>
                  <a:schemeClr val="tx2"/>
                </a:solidFill>
                <a:latin typeface="Constantia" pitchFamily="18" charset="0"/>
              </a:rPr>
              <a:pPr algn="ctr"/>
              <a:t>14</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pic>
        <p:nvPicPr>
          <p:cNvPr id="34818" name="Picture 2" descr="D:\Technology\user\Johnmil\PhD\write\WowBattleground\Density-650-1600.png"/>
          <p:cNvPicPr>
            <a:picLocks noChangeAspect="1" noChangeArrowheads="1"/>
          </p:cNvPicPr>
          <p:nvPr/>
        </p:nvPicPr>
        <p:blipFill>
          <a:blip r:embed="rId3"/>
          <a:srcRect/>
          <a:stretch>
            <a:fillRect/>
          </a:stretch>
        </p:blipFill>
        <p:spPr bwMode="auto">
          <a:xfrm>
            <a:off x="152400" y="1447800"/>
            <a:ext cx="4386263" cy="4557713"/>
          </a:xfrm>
          <a:prstGeom prst="rect">
            <a:avLst/>
          </a:prstGeom>
          <a:noFill/>
          <a:ln w="9525">
            <a:noFill/>
            <a:miter lim="800000"/>
            <a:headEnd/>
            <a:tailEnd/>
          </a:ln>
        </p:spPr>
      </p:pic>
      <p:pic>
        <p:nvPicPr>
          <p:cNvPr id="34819" name="Picture 3" descr="D:\Technology\user\Johnmil\PhD\write\WowBattleground\Density-1600-210.png"/>
          <p:cNvPicPr>
            <a:picLocks noChangeAspect="1" noChangeArrowheads="1"/>
          </p:cNvPicPr>
          <p:nvPr/>
        </p:nvPicPr>
        <p:blipFill>
          <a:blip r:embed="rId4"/>
          <a:srcRect/>
          <a:stretch>
            <a:fillRect/>
          </a:stretch>
        </p:blipFill>
        <p:spPr bwMode="auto">
          <a:xfrm>
            <a:off x="4800600" y="1600200"/>
            <a:ext cx="4200525" cy="4386263"/>
          </a:xfrm>
          <a:prstGeom prst="rect">
            <a:avLst/>
          </a:prstGeom>
          <a:noFill/>
          <a:ln w="9525">
            <a:noFill/>
            <a:miter lim="800000"/>
            <a:headEnd/>
            <a:tailEnd/>
          </a:ln>
        </p:spPr>
      </p:pic>
      <p:sp>
        <p:nvSpPr>
          <p:cNvPr id="34820" name="Slide Number Placeholder 4"/>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7DC08DF-813A-48BA-88AF-B5C6269F47D8}" type="slidenum">
              <a:rPr lang="en-GB" sz="1600">
                <a:solidFill>
                  <a:schemeClr val="tx2"/>
                </a:solidFill>
                <a:latin typeface="Constantia" pitchFamily="18" charset="0"/>
              </a:rPr>
              <a:pPr algn="ctr"/>
              <a:t>15</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Waypoint movement should follow fixed paths</a:t>
            </a:r>
          </a:p>
          <a:p>
            <a:pPr marL="273050" indent="-273050" eaLnBrk="1" hangingPunct="1"/>
            <a:r>
              <a:rPr lang="en-US" smtClean="0">
                <a:ea typeface="ＭＳ Ｐゴシック"/>
                <a:cs typeface="ＭＳ Ｐゴシック"/>
              </a:rPr>
              <a:t>Movement geographically constrained</a:t>
            </a:r>
          </a:p>
          <a:p>
            <a:pPr marL="639763" lvl="1" indent="-273050" eaLnBrk="1" hangingPunct="1"/>
            <a:r>
              <a:rPr lang="en-US" smtClean="0">
                <a:ea typeface="ＭＳ Ｐゴシック"/>
              </a:rPr>
              <a:t>Avoid water, which slows to 25% of riding speed</a:t>
            </a:r>
          </a:p>
          <a:p>
            <a:pPr marL="639763" lvl="1" indent="-273050" eaLnBrk="1" hangingPunct="1"/>
            <a:r>
              <a:rPr lang="en-US" smtClean="0">
                <a:ea typeface="ＭＳ Ｐゴシック"/>
              </a:rPr>
              <a:t>Cliffs / hills / rivers channel movement</a:t>
            </a:r>
          </a:p>
          <a:p>
            <a:pPr marL="273050" indent="-273050" eaLnBrk="1" hangingPunct="1"/>
            <a:r>
              <a:rPr lang="en-US" smtClean="0">
                <a:ea typeface="ＭＳ Ｐゴシック"/>
                <a:cs typeface="ＭＳ Ｐゴシック"/>
              </a:rPr>
              <a:t>We found many paths used between hotspots</a:t>
            </a:r>
          </a:p>
          <a:p>
            <a:pPr marL="639763" lvl="1" indent="-273050" eaLnBrk="1" hangingPunct="1"/>
            <a:r>
              <a:rPr lang="en-US" smtClean="0">
                <a:ea typeface="ＭＳ Ｐゴシック"/>
              </a:rPr>
              <a:t>‘Patrollers’ (16% of avatars) follow waypoints</a:t>
            </a:r>
          </a:p>
          <a:p>
            <a:pPr marL="639763" lvl="1" indent="-273050" eaLnBrk="1" hangingPunct="1"/>
            <a:r>
              <a:rPr lang="en-US" smtClean="0">
                <a:ea typeface="ＭＳ Ｐゴシック"/>
              </a:rPr>
              <a:t>‘Guards’ (12%) move around a preferred area</a:t>
            </a:r>
          </a:p>
          <a:p>
            <a:pPr marL="639763" lvl="1" indent="-273050" eaLnBrk="1" hangingPunct="1"/>
            <a:r>
              <a:rPr lang="en-US" smtClean="0">
                <a:ea typeface="ＭＳ Ｐゴシック"/>
              </a:rPr>
              <a:t>‘Wanderers’ (49%) move throughout the map</a:t>
            </a:r>
          </a:p>
          <a:p>
            <a:pPr marL="639763" lvl="1" indent="-273050" eaLnBrk="1" hangingPunct="1"/>
            <a:r>
              <a:rPr lang="en-US" smtClean="0">
                <a:ea typeface="ＭＳ Ｐゴシック"/>
              </a:rPr>
              <a:t>(23% of avatars observed too little to classify)</a:t>
            </a:r>
          </a:p>
          <a:p>
            <a:pPr marL="273050" indent="-273050" eaLnBrk="1" hangingPunct="1"/>
            <a:r>
              <a:rPr lang="en-US" smtClean="0">
                <a:ea typeface="ＭＳ Ｐゴシック"/>
                <a:cs typeface="ＭＳ Ｐゴシック"/>
              </a:rPr>
              <a:t>Waypoints useful, but not sufficient</a:t>
            </a:r>
          </a:p>
          <a:p>
            <a:pPr marL="639763" lvl="1" indent="-273050" eaLnBrk="1" hangingPunct="1">
              <a:buFont typeface="Wingdings 2" pitchFamily="18" charset="2"/>
              <a:buNone/>
            </a:pPr>
            <a:endParaRPr lang="en-US" smtClean="0">
              <a:ea typeface="ＭＳ Ｐゴシック"/>
            </a:endParaRPr>
          </a:p>
        </p:txBody>
      </p:sp>
      <p:pic>
        <p:nvPicPr>
          <p:cNvPr id="35842"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5843"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5904D8B0-E9A8-4929-B3F0-164B2391ECD9}" type="slidenum">
              <a:rPr lang="en-GB" sz="1600">
                <a:solidFill>
                  <a:schemeClr val="tx2"/>
                </a:solidFill>
                <a:latin typeface="Constantia" pitchFamily="18" charset="0"/>
              </a:rPr>
              <a:pPr algn="ctr"/>
              <a:t>16</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Technology\user\Johnmil\PhD\write\WowBattleground\980-Paths.png"/>
          <p:cNvPicPr>
            <a:picLocks noChangeAspect="1" noChangeArrowheads="1"/>
          </p:cNvPicPr>
          <p:nvPr/>
        </p:nvPicPr>
        <p:blipFill>
          <a:blip r:embed="rId2"/>
          <a:srcRect/>
          <a:stretch>
            <a:fillRect/>
          </a:stretch>
        </p:blipFill>
        <p:spPr bwMode="auto">
          <a:xfrm>
            <a:off x="1216025" y="0"/>
            <a:ext cx="6861175" cy="6807200"/>
          </a:xfrm>
          <a:prstGeom prst="rect">
            <a:avLst/>
          </a:prstGeom>
          <a:noFill/>
          <a:ln w="9525">
            <a:noFill/>
            <a:miter lim="800000"/>
            <a:headEnd/>
            <a:tailEnd/>
          </a:ln>
        </p:spPr>
      </p:pic>
      <p:sp>
        <p:nvSpPr>
          <p:cNvPr id="36866"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5DEF4E81-4CE3-4F69-AF50-4DE88B6E26F7}" type="slidenum">
              <a:rPr lang="en-GB" sz="1600">
                <a:solidFill>
                  <a:schemeClr val="tx2"/>
                </a:solidFill>
                <a:latin typeface="Constantia" pitchFamily="18" charset="0"/>
              </a:rPr>
              <a:pPr algn="ctr"/>
              <a:t>17</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Technology\user\Johnmil\PhD\write\WowBattleground\WanderGuardPatrol.png"/>
          <p:cNvPicPr>
            <a:picLocks noChangeAspect="1" noChangeArrowheads="1"/>
          </p:cNvPicPr>
          <p:nvPr/>
        </p:nvPicPr>
        <p:blipFill>
          <a:blip r:embed="rId2"/>
          <a:srcRect/>
          <a:stretch>
            <a:fillRect/>
          </a:stretch>
        </p:blipFill>
        <p:spPr bwMode="auto">
          <a:xfrm>
            <a:off x="1049338" y="0"/>
            <a:ext cx="7027862" cy="6858000"/>
          </a:xfrm>
          <a:prstGeom prst="rect">
            <a:avLst/>
          </a:prstGeom>
          <a:noFill/>
          <a:ln w="9525">
            <a:noFill/>
            <a:miter lim="800000"/>
            <a:headEnd/>
            <a:tailEnd/>
          </a:ln>
        </p:spPr>
      </p:pic>
      <p:sp>
        <p:nvSpPr>
          <p:cNvPr id="37890" name="Slide Number Placeholder 2"/>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886D826-C399-4C12-80AD-CE61972C4732}" type="slidenum">
              <a:rPr lang="en-GB" sz="1600">
                <a:solidFill>
                  <a:schemeClr val="tx2"/>
                </a:solidFill>
                <a:latin typeface="Constantia" pitchFamily="18" charset="0"/>
              </a:rPr>
              <a:pPr algn="ctr"/>
              <a:t>18</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Logically, Avatars should stick together</a:t>
            </a:r>
          </a:p>
          <a:p>
            <a:pPr marL="639763" lvl="1" indent="-273050" eaLnBrk="1" hangingPunct="1"/>
            <a:r>
              <a:rPr lang="en-US" smtClean="0">
                <a:ea typeface="ＭＳ Ｐゴシック"/>
              </a:rPr>
              <a:t>They start together, and resurrect together</a:t>
            </a:r>
          </a:p>
          <a:p>
            <a:pPr marL="639763" lvl="1" indent="-273050" eaLnBrk="1" hangingPunct="1"/>
            <a:r>
              <a:rPr lang="en-US" smtClean="0">
                <a:ea typeface="ＭＳ Ｐゴシック"/>
              </a:rPr>
              <a:t>Outnumber the enemy to stay alive</a:t>
            </a:r>
          </a:p>
          <a:p>
            <a:pPr marL="273050" indent="-273050" eaLnBrk="1" hangingPunct="1"/>
            <a:r>
              <a:rPr lang="en-US" smtClean="0">
                <a:ea typeface="ＭＳ Ｐゴシック"/>
                <a:cs typeface="ＭＳ Ｐゴシック"/>
              </a:rPr>
              <a:t>In fact, they seem to go out of their way NOT to stick together</a:t>
            </a:r>
          </a:p>
          <a:p>
            <a:pPr marL="273050" indent="-273050" eaLnBrk="1" hangingPunct="1"/>
            <a:r>
              <a:rPr lang="en-US" smtClean="0">
                <a:ea typeface="ＭＳ Ｐゴシック"/>
                <a:cs typeface="ＭＳ Ｐゴシック"/>
              </a:rPr>
              <a:t>Analysis: sum up all player seconds where avatar is within 30 yards of another avatar</a:t>
            </a:r>
          </a:p>
          <a:p>
            <a:pPr marL="639763" lvl="1" indent="-273050" eaLnBrk="1" hangingPunct="1"/>
            <a:r>
              <a:rPr lang="en-US" smtClean="0">
                <a:ea typeface="ＭＳ Ｐゴシック"/>
              </a:rPr>
              <a:t>Ideally, should include movement requirement, but this is a much looser / more generous metric.</a:t>
            </a:r>
          </a:p>
          <a:p>
            <a:pPr marL="639763" lvl="1" indent="-273050" eaLnBrk="1" hangingPunct="1"/>
            <a:endParaRPr lang="en-US" smtClean="0">
              <a:ea typeface="ＭＳ Ｐゴシック"/>
            </a:endParaRPr>
          </a:p>
          <a:p>
            <a:pPr marL="639763" lvl="1" indent="-273050" eaLnBrk="1" hangingPunct="1"/>
            <a:endParaRPr lang="en-US" smtClean="0">
              <a:ea typeface="ＭＳ Ｐゴシック"/>
            </a:endParaRPr>
          </a:p>
          <a:p>
            <a:pPr marL="639763" lvl="1" indent="-273050" eaLnBrk="1" hangingPunct="1"/>
            <a:endParaRPr lang="en-US" smtClean="0">
              <a:ea typeface="ＭＳ Ｐゴシック"/>
            </a:endParaRPr>
          </a:p>
          <a:p>
            <a:pPr marL="273050" indent="-273050" eaLnBrk="1" hangingPunct="1"/>
            <a:endParaRPr lang="en-GB" smtClean="0">
              <a:ea typeface="ＭＳ Ｐゴシック"/>
              <a:cs typeface="ＭＳ Ｐゴシック"/>
            </a:endParaRPr>
          </a:p>
        </p:txBody>
      </p:sp>
      <p:pic>
        <p:nvPicPr>
          <p:cNvPr id="38914"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38915"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4D23F9F9-B8D8-4373-9994-954247B74D19}" type="slidenum">
              <a:rPr lang="en-GB" sz="1600">
                <a:solidFill>
                  <a:schemeClr val="tx2"/>
                </a:solidFill>
                <a:latin typeface="Constantia" pitchFamily="18" charset="0"/>
              </a:rPr>
              <a:pPr algn="ctr"/>
              <a:t>19</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bwMode="auto"/>
        <p:txBody>
          <a:bodyPr wrap="square" lIns="91440" tIns="45720" rIns="91440" bIns="45720" numCol="1" anchor="b" anchorCtr="0" compatLnSpc="1">
            <a:prstTxWarp prst="textNoShape">
              <a:avLst/>
            </a:prstTxWarp>
          </a:bodyPr>
          <a:lstStyle/>
          <a:p>
            <a:pPr eaLnBrk="1" hangingPunct="1">
              <a:defRPr/>
            </a:pPr>
            <a:r>
              <a:rPr lang="en-US">
                <a:ln>
                  <a:noFill/>
                </a:ln>
                <a:solidFill>
                  <a:schemeClr val="tx1"/>
                </a:solidFill>
                <a:effectLst/>
              </a:rPr>
              <a:t>Outline</a:t>
            </a:r>
          </a:p>
        </p:txBody>
      </p:sp>
      <p:sp>
        <p:nvSpPr>
          <p:cNvPr id="16386" name="Rectangle 3"/>
          <p:cNvSpPr>
            <a:spLocks noGrp="1" noChangeArrowheads="1"/>
          </p:cNvSpPr>
          <p:nvPr>
            <p:ph type="body" idx="4294967295"/>
          </p:nvPr>
        </p:nvSpPr>
        <p:spPr>
          <a:xfrm>
            <a:off x="468313" y="1628775"/>
            <a:ext cx="8229600" cy="4708525"/>
          </a:xfrm>
        </p:spPr>
        <p:txBody>
          <a:bodyPr/>
          <a:lstStyle/>
          <a:p>
            <a:pPr marL="609600" indent="-609600" eaLnBrk="1" hangingPunct="1">
              <a:lnSpc>
                <a:spcPct val="90000"/>
              </a:lnSpc>
            </a:pPr>
            <a:endParaRPr lang="en-US" i="1" smtClean="0">
              <a:solidFill>
                <a:schemeClr val="hlink"/>
              </a:solidFill>
              <a:ea typeface="ＭＳ Ｐゴシック"/>
              <a:cs typeface="ＭＳ Ｐゴシック"/>
            </a:endParaRPr>
          </a:p>
          <a:p>
            <a:pPr marL="609600" indent="-609600" eaLnBrk="1" hangingPunct="1">
              <a:lnSpc>
                <a:spcPct val="90000"/>
              </a:lnSpc>
            </a:pPr>
            <a:r>
              <a:rPr lang="en-US" smtClean="0">
                <a:ea typeface="ＭＳ Ｐゴシック"/>
                <a:cs typeface="ＭＳ Ｐゴシック"/>
              </a:rPr>
              <a:t>Brief History of VR, P2P, OSNs</a:t>
            </a:r>
          </a:p>
          <a:p>
            <a:pPr marL="609600" indent="-609600" eaLnBrk="1" hangingPunct="1">
              <a:lnSpc>
                <a:spcPct val="90000"/>
              </a:lnSpc>
            </a:pPr>
            <a:r>
              <a:rPr lang="en-US" smtClean="0">
                <a:ea typeface="ＭＳ Ｐゴシック"/>
                <a:cs typeface="ＭＳ Ｐゴシック"/>
              </a:rPr>
              <a:t>Two Main Tech. Items</a:t>
            </a:r>
          </a:p>
          <a:p>
            <a:pPr marL="914400" lvl="1" indent="-457200" eaLnBrk="1" hangingPunct="1">
              <a:lnSpc>
                <a:spcPct val="90000"/>
              </a:lnSpc>
              <a:buFont typeface="Wingdings 2" pitchFamily="18" charset="2"/>
              <a:buAutoNum type="arabicPeriod"/>
            </a:pPr>
            <a:r>
              <a:rPr lang="en-US" smtClean="0">
                <a:ea typeface="ＭＳ Ｐゴシック"/>
              </a:rPr>
              <a:t>Real Life and Virtual Space/Affinity</a:t>
            </a:r>
          </a:p>
          <a:p>
            <a:pPr marL="914400" lvl="1" indent="-457200" eaLnBrk="1" hangingPunct="1">
              <a:lnSpc>
                <a:spcPct val="90000"/>
              </a:lnSpc>
              <a:buFont typeface="Wingdings 2" pitchFamily="18" charset="2"/>
              <a:buAutoNum type="arabicPeriod"/>
            </a:pPr>
            <a:r>
              <a:rPr lang="en-US" smtClean="0">
                <a:ea typeface="ＭＳ Ｐゴシック"/>
              </a:rPr>
              <a:t>P2P Capacity Lessons for Games etc</a:t>
            </a:r>
          </a:p>
          <a:p>
            <a:pPr marL="609600" indent="-609600" eaLnBrk="1" hangingPunct="1">
              <a:lnSpc>
                <a:spcPct val="90000"/>
              </a:lnSpc>
            </a:pPr>
            <a:r>
              <a:rPr lang="en-US" smtClean="0">
                <a:ea typeface="ＭＳ Ｐゴシック"/>
                <a:cs typeface="ＭＳ Ｐゴシック"/>
              </a:rPr>
              <a:t>AOB</a:t>
            </a:r>
          </a:p>
        </p:txBody>
      </p:sp>
      <p:sp>
        <p:nvSpPr>
          <p:cNvPr id="16387" name="Text Box 4"/>
          <p:cNvSpPr txBox="1">
            <a:spLocks noChangeArrowheads="1"/>
          </p:cNvSpPr>
          <p:nvPr/>
        </p:nvSpPr>
        <p:spPr bwMode="auto">
          <a:xfrm>
            <a:off x="2651125" y="2713038"/>
            <a:ext cx="3597275" cy="457200"/>
          </a:xfrm>
          <a:prstGeom prst="rect">
            <a:avLst/>
          </a:prstGeom>
          <a:noFill/>
          <a:ln w="9525">
            <a:noFill/>
            <a:miter lim="800000"/>
            <a:headEnd/>
            <a:tailEnd/>
          </a:ln>
        </p:spPr>
        <p:txBody>
          <a:bodyPr>
            <a:spAutoFit/>
          </a:bodyPr>
          <a:lstStyle/>
          <a:p>
            <a:pPr>
              <a:spcBef>
                <a:spcPct val="40000"/>
              </a:spcBef>
              <a:buClr>
                <a:schemeClr val="hlink"/>
              </a:buClr>
              <a:buFont typeface="Wingdings" pitchFamily="2" charset="2"/>
              <a:buChar char="§"/>
            </a:pPr>
            <a:endParaRPr lang="en-GB">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pic>
        <p:nvPicPr>
          <p:cNvPr id="39938" name="Picture 2" descr="D:\Technology\user\Johnmil\PhD\write\WowBattleground\Affinity-30yds.png"/>
          <p:cNvPicPr>
            <a:picLocks noChangeAspect="1" noChangeArrowheads="1"/>
          </p:cNvPicPr>
          <p:nvPr/>
        </p:nvPicPr>
        <p:blipFill>
          <a:blip r:embed="rId3"/>
          <a:srcRect/>
          <a:stretch>
            <a:fillRect/>
          </a:stretch>
        </p:blipFill>
        <p:spPr bwMode="auto">
          <a:xfrm>
            <a:off x="533400" y="1720850"/>
            <a:ext cx="3814763" cy="3841750"/>
          </a:xfrm>
          <a:prstGeom prst="rect">
            <a:avLst/>
          </a:prstGeom>
          <a:noFill/>
          <a:ln w="9525">
            <a:noFill/>
            <a:miter lim="800000"/>
            <a:headEnd/>
            <a:tailEnd/>
          </a:ln>
        </p:spPr>
      </p:pic>
      <p:sp>
        <p:nvSpPr>
          <p:cNvPr id="39939" name="TextBox 4"/>
          <p:cNvSpPr txBox="1">
            <a:spLocks noChangeArrowheads="1"/>
          </p:cNvSpPr>
          <p:nvPr/>
        </p:nvSpPr>
        <p:spPr bwMode="auto">
          <a:xfrm>
            <a:off x="1368425" y="5791200"/>
            <a:ext cx="2276475" cy="519113"/>
          </a:xfrm>
          <a:prstGeom prst="rect">
            <a:avLst/>
          </a:prstGeom>
          <a:noFill/>
          <a:ln w="9525">
            <a:noFill/>
            <a:miter lim="800000"/>
            <a:headEnd/>
            <a:tailEnd/>
          </a:ln>
        </p:spPr>
        <p:txBody>
          <a:bodyPr wrap="none">
            <a:spAutoFit/>
          </a:bodyPr>
          <a:lstStyle/>
          <a:p>
            <a:r>
              <a:rPr lang="en-US" sz="2800" b="1">
                <a:latin typeface="Constantia" pitchFamily="18" charset="0"/>
              </a:rPr>
              <a:t>Affinity Map</a:t>
            </a:r>
            <a:endParaRPr lang="en-GB" sz="2800" b="1">
              <a:latin typeface="Constantia" pitchFamily="18" charset="0"/>
            </a:endParaRPr>
          </a:p>
        </p:txBody>
      </p:sp>
      <p:pic>
        <p:nvPicPr>
          <p:cNvPr id="39940" name="Picture 3" descr="D:\Technology\user\Johnmil\PhD\write\WowBattleground\Non-Affinity-30yds.png"/>
          <p:cNvPicPr>
            <a:picLocks noChangeAspect="1" noChangeArrowheads="1"/>
          </p:cNvPicPr>
          <p:nvPr/>
        </p:nvPicPr>
        <p:blipFill>
          <a:blip r:embed="rId4"/>
          <a:srcRect/>
          <a:stretch>
            <a:fillRect/>
          </a:stretch>
        </p:blipFill>
        <p:spPr bwMode="auto">
          <a:xfrm>
            <a:off x="4800600" y="1733550"/>
            <a:ext cx="3810000" cy="3829050"/>
          </a:xfrm>
          <a:prstGeom prst="rect">
            <a:avLst/>
          </a:prstGeom>
          <a:noFill/>
          <a:ln w="9525">
            <a:noFill/>
            <a:miter lim="800000"/>
            <a:headEnd/>
            <a:tailEnd/>
          </a:ln>
        </p:spPr>
      </p:pic>
      <p:sp>
        <p:nvSpPr>
          <p:cNvPr id="39941" name="TextBox 6"/>
          <p:cNvSpPr txBox="1">
            <a:spLocks noChangeArrowheads="1"/>
          </p:cNvSpPr>
          <p:nvPr/>
        </p:nvSpPr>
        <p:spPr bwMode="auto">
          <a:xfrm>
            <a:off x="5284788" y="5791200"/>
            <a:ext cx="3109912" cy="519113"/>
          </a:xfrm>
          <a:prstGeom prst="rect">
            <a:avLst/>
          </a:prstGeom>
          <a:noFill/>
          <a:ln w="9525">
            <a:noFill/>
            <a:miter lim="800000"/>
            <a:headEnd/>
            <a:tailEnd/>
          </a:ln>
        </p:spPr>
        <p:txBody>
          <a:bodyPr wrap="none">
            <a:spAutoFit/>
          </a:bodyPr>
          <a:lstStyle/>
          <a:p>
            <a:r>
              <a:rPr lang="en-US" sz="2800" b="1">
                <a:latin typeface="Constantia" pitchFamily="18" charset="0"/>
              </a:rPr>
              <a:t>Non-Affinity Map</a:t>
            </a:r>
            <a:endParaRPr lang="en-GB" sz="2800" b="1">
              <a:latin typeface="Constantia" pitchFamily="18" charset="0"/>
            </a:endParaRPr>
          </a:p>
        </p:txBody>
      </p:sp>
      <p:sp>
        <p:nvSpPr>
          <p:cNvPr id="39942" name="Slide Number Placeholder 7"/>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CEEFBAC3-9A8A-483D-B409-9DA29A7C249D}" type="slidenum">
              <a:rPr lang="en-GB" sz="1600">
                <a:solidFill>
                  <a:schemeClr val="tx2"/>
                </a:solidFill>
                <a:latin typeface="Constantia" pitchFamily="18" charset="0"/>
              </a:rPr>
              <a:pPr algn="ctr"/>
              <a:t>20</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Existing Avatar movement models insufficient</a:t>
            </a:r>
          </a:p>
          <a:p>
            <a:pPr marL="639763" lvl="1" indent="-273050" eaLnBrk="1" hangingPunct="1"/>
            <a:r>
              <a:rPr lang="en-US" smtClean="0">
                <a:ea typeface="ＭＳ Ｐゴシック"/>
              </a:rPr>
              <a:t>Hotspots useful, but not consistent</a:t>
            </a:r>
          </a:p>
          <a:p>
            <a:pPr marL="639763" lvl="1" indent="-273050" eaLnBrk="1" hangingPunct="1"/>
            <a:r>
              <a:rPr lang="en-US" smtClean="0">
                <a:ea typeface="ＭＳ Ｐゴシック"/>
              </a:rPr>
              <a:t>Waypoints useful for a (small) subset of avatars</a:t>
            </a:r>
          </a:p>
          <a:p>
            <a:pPr marL="639763" lvl="1" indent="-273050" eaLnBrk="1" hangingPunct="1"/>
            <a:r>
              <a:rPr lang="en-US" smtClean="0">
                <a:ea typeface="ＭＳ Ｐゴシック"/>
              </a:rPr>
              <a:t>Grouping / flocking useful for a minority of avatars</a:t>
            </a:r>
          </a:p>
          <a:p>
            <a:pPr marL="273050" indent="-273050" eaLnBrk="1" hangingPunct="1"/>
            <a:r>
              <a:rPr lang="en-US" smtClean="0">
                <a:ea typeface="ＭＳ Ｐゴシック"/>
                <a:cs typeface="ＭＳ Ｐゴシック"/>
              </a:rPr>
              <a:t>A new synthetic movement model is needed</a:t>
            </a:r>
          </a:p>
          <a:p>
            <a:pPr marL="639763" lvl="1" indent="-273050" eaLnBrk="1" hangingPunct="1"/>
            <a:r>
              <a:rPr lang="en-US" smtClean="0">
                <a:ea typeface="ＭＳ Ｐゴシック"/>
              </a:rPr>
              <a:t>In the meantime, use real data</a:t>
            </a:r>
          </a:p>
          <a:p>
            <a:pPr marL="273050" indent="-273050" eaLnBrk="1" hangingPunct="1"/>
            <a:endParaRPr lang="en-GB" smtClean="0">
              <a:ea typeface="ＭＳ Ｐゴシック"/>
              <a:cs typeface="ＭＳ Ｐゴシック"/>
            </a:endParaRPr>
          </a:p>
        </p:txBody>
      </p:sp>
      <p:pic>
        <p:nvPicPr>
          <p:cNvPr id="40962"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40963"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9FB82023-1BE4-4F0C-8E86-703D8FCE255B}" type="slidenum">
              <a:rPr lang="en-GB" sz="1600">
                <a:solidFill>
                  <a:schemeClr val="tx2"/>
                </a:solidFill>
                <a:latin typeface="Constantia" pitchFamily="18" charset="0"/>
              </a:rPr>
              <a:pPr algn="ctr"/>
              <a:t>21</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GB" smtClean="0">
                <a:ln>
                  <a:noFill/>
                </a:ln>
                <a:solidFill>
                  <a:schemeClr val="tx1"/>
                </a:solidFill>
                <a:effectLst/>
                <a:ea typeface="ＭＳ Ｐゴシック"/>
                <a:cs typeface="ＭＳ Ｐゴシック"/>
              </a:rPr>
              <a:t>Now what about Social Nets</a:t>
            </a:r>
          </a:p>
        </p:txBody>
      </p:sp>
      <p:sp>
        <p:nvSpPr>
          <p:cNvPr id="82947" name="Rectangle 3"/>
          <p:cNvSpPr>
            <a:spLocks noGrp="1"/>
          </p:cNvSpPr>
          <p:nvPr>
            <p:ph type="body" idx="1"/>
          </p:nvPr>
        </p:nvSpPr>
        <p:spPr/>
        <p:txBody>
          <a:bodyPr/>
          <a:lstStyle/>
          <a:p>
            <a:r>
              <a:rPr lang="en-GB" smtClean="0">
                <a:ea typeface="ＭＳ Ｐゴシック"/>
                <a:cs typeface="ＭＳ Ｐゴシック"/>
              </a:rPr>
              <a:t>Lets look at movement in the real world</a:t>
            </a:r>
          </a:p>
          <a:p>
            <a:r>
              <a:rPr lang="en-GB" smtClean="0">
                <a:ea typeface="ＭＳ Ｐゴシック"/>
                <a:cs typeface="ＭＳ Ｐゴシック"/>
              </a:rPr>
              <a:t>4 examples – </a:t>
            </a:r>
          </a:p>
          <a:p>
            <a:pPr lvl="1"/>
            <a:r>
              <a:rPr lang="en-GB" smtClean="0">
                <a:ea typeface="ＭＳ Ｐゴシック"/>
              </a:rPr>
              <a:t>Conference</a:t>
            </a:r>
          </a:p>
          <a:p>
            <a:pPr lvl="1"/>
            <a:r>
              <a:rPr lang="en-GB" smtClean="0">
                <a:ea typeface="ＭＳ Ｐゴシック"/>
              </a:rPr>
              <a:t>Building</a:t>
            </a:r>
          </a:p>
          <a:p>
            <a:pPr lvl="1"/>
            <a:r>
              <a:rPr lang="en-GB" smtClean="0">
                <a:ea typeface="ＭＳ Ｐゴシック"/>
              </a:rPr>
              <a:t>Disaster</a:t>
            </a:r>
          </a:p>
          <a:p>
            <a:pPr lvl="1"/>
            <a:r>
              <a:rPr lang="en-GB" smtClean="0">
                <a:ea typeface="ＭＳ Ｐゴシック"/>
              </a:rPr>
              <a:t>Epidemic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5"/>
          <p:cNvPicPr>
            <a:picLocks noChangeAspect="1" noChangeArrowheads="1"/>
          </p:cNvPicPr>
          <p:nvPr/>
        </p:nvPicPr>
        <p:blipFill>
          <a:blip r:embed="rId2"/>
          <a:srcRect/>
          <a:stretch>
            <a:fillRect/>
          </a:stretch>
        </p:blipFill>
        <p:spPr bwMode="auto">
          <a:xfrm>
            <a:off x="1524000" y="533400"/>
            <a:ext cx="4300538" cy="62626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0" y="922338"/>
            <a:ext cx="8705850" cy="45132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noChangeArrowheads="1"/>
          </p:cNvPicPr>
          <p:nvPr/>
        </p:nvPicPr>
        <p:blipFill>
          <a:blip r:embed="rId2"/>
          <a:srcRect/>
          <a:stretch>
            <a:fillRect/>
          </a:stretch>
        </p:blipFill>
        <p:spPr bwMode="auto">
          <a:xfrm>
            <a:off x="2111375" y="1190625"/>
            <a:ext cx="4927600" cy="447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a:ln>
                  <a:noFill/>
                </a:ln>
                <a:solidFill>
                  <a:schemeClr val="tx1"/>
                </a:solidFill>
                <a:effectLst/>
              </a:rPr>
              <a:t>Ghost Maps</a:t>
            </a:r>
          </a:p>
        </p:txBody>
      </p:sp>
      <p:pic>
        <p:nvPicPr>
          <p:cNvPr id="81923" name="Picture 4" descr="Snow-cholera-map-1"/>
          <p:cNvPicPr>
            <a:picLocks noChangeAspect="1" noChangeArrowheads="1"/>
          </p:cNvPicPr>
          <p:nvPr/>
        </p:nvPicPr>
        <p:blipFill>
          <a:blip r:embed="rId2"/>
          <a:srcRect/>
          <a:stretch>
            <a:fillRect/>
          </a:stretch>
        </p:blipFill>
        <p:spPr bwMode="auto">
          <a:xfrm>
            <a:off x="1905000" y="1981200"/>
            <a:ext cx="4764088" cy="44434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Title 1"/>
          <p:cNvPicPr>
            <a:picLocks noGrp="1" noChangeArrowheads="1"/>
          </p:cNvPicPr>
          <p:nvPr>
            <p:ph type="title" idx="4294967295"/>
          </p:nvPr>
        </p:nvPicPr>
        <p:blipFill>
          <a:blip r:embed="rId2"/>
          <a:srcRect/>
          <a:stretch>
            <a:fillRect/>
          </a:stretch>
        </p:blipFill>
        <p:spPr bwMode="auto">
          <a:xfrm>
            <a:off x="749300" y="274638"/>
            <a:ext cx="7645400" cy="1143000"/>
          </a:xfrm>
        </p:spPr>
      </p:pic>
      <p:sp>
        <p:nvSpPr>
          <p:cNvPr id="41989" name="Rectangle 5"/>
          <p:cNvSpPr>
            <a:spLocks noGrp="1"/>
          </p:cNvSpPr>
          <p:nvPr>
            <p:ph type="body" idx="4294967295"/>
          </p:nvPr>
        </p:nvSpPr>
        <p:spPr/>
        <p:txBody>
          <a:bodyPr/>
          <a:lstStyle/>
          <a:p>
            <a:r>
              <a:rPr lang="en-GB" smtClean="0">
                <a:ea typeface="ＭＳ Ｐゴシック"/>
                <a:cs typeface="ＭＳ Ｐゴシック"/>
              </a:rPr>
              <a:t>Look similar???</a:t>
            </a:r>
          </a:p>
        </p:txBody>
      </p:sp>
      <p:sp>
        <p:nvSpPr>
          <p:cNvPr id="41987"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0C7E612B-ACA5-4B07-936B-97DDC0C35FEA}" type="slidenum">
              <a:rPr lang="en-GB" sz="1600">
                <a:solidFill>
                  <a:schemeClr val="tx2"/>
                </a:solidFill>
                <a:latin typeface="Constantia" pitchFamily="18" charset="0"/>
              </a:rPr>
              <a:pPr algn="ctr"/>
              <a:t>27</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4294967295"/>
          </p:nvPr>
        </p:nvSpPr>
        <p:spPr>
          <a:xfrm>
            <a:off x="457200" y="1676400"/>
            <a:ext cx="8229600" cy="4602163"/>
          </a:xfrm>
        </p:spPr>
        <p:txBody>
          <a:bodyPr/>
          <a:lstStyle/>
          <a:p>
            <a:pPr marL="273050" indent="-273050" eaLnBrk="1" hangingPunct="1">
              <a:lnSpc>
                <a:spcPct val="80000"/>
              </a:lnSpc>
            </a:pPr>
            <a:r>
              <a:rPr lang="en-US" sz="2400" smtClean="0">
                <a:ea typeface="ＭＳ Ｐゴシック"/>
                <a:cs typeface="ＭＳ Ｐゴシック"/>
              </a:rPr>
              <a:t>Pittman / GauthierDickey: “Measurement Study of Virtual Populations” (WoW Census+)</a:t>
            </a:r>
          </a:p>
          <a:p>
            <a:pPr marL="273050" indent="-273050" eaLnBrk="1" hangingPunct="1">
              <a:lnSpc>
                <a:spcPct val="80000"/>
              </a:lnSpc>
            </a:pPr>
            <a:r>
              <a:rPr lang="en-US" sz="2400" smtClean="0">
                <a:ea typeface="ＭＳ Ｐゴシック"/>
                <a:cs typeface="ＭＳ Ｐゴシック"/>
              </a:rPr>
              <a:t>Suznjevic et. al. “Action specific MMORPG traffic analysis: Case study of World of Warcraft”</a:t>
            </a:r>
          </a:p>
          <a:p>
            <a:pPr marL="273050" indent="-273050" eaLnBrk="1" hangingPunct="1">
              <a:lnSpc>
                <a:spcPct val="80000"/>
              </a:lnSpc>
            </a:pPr>
            <a:r>
              <a:rPr lang="en-US" sz="2400" smtClean="0">
                <a:ea typeface="ＭＳ Ｐゴシック"/>
                <a:cs typeface="ＭＳ Ｐゴシック"/>
              </a:rPr>
              <a:t>Svoboda et. al. “Traffic Analysis and Modeling for World of Warcraft” (mobile packet traces)</a:t>
            </a:r>
          </a:p>
          <a:p>
            <a:pPr marL="273050" indent="-273050" eaLnBrk="1" hangingPunct="1">
              <a:lnSpc>
                <a:spcPct val="80000"/>
              </a:lnSpc>
            </a:pPr>
            <a:r>
              <a:rPr lang="en-US" sz="2400" smtClean="0">
                <a:ea typeface="ＭＳ Ｐゴシック"/>
                <a:cs typeface="ＭＳ Ｐゴシック"/>
              </a:rPr>
              <a:t>Thawonmas et. al. “Detection of Landmarks for Clustering of Online-Game Players” (ICE / Angel’s Love)</a:t>
            </a:r>
          </a:p>
          <a:p>
            <a:pPr marL="273050" indent="-273050" eaLnBrk="1" hangingPunct="1">
              <a:lnSpc>
                <a:spcPct val="80000"/>
              </a:lnSpc>
            </a:pPr>
            <a:r>
              <a:rPr lang="en-US" sz="2400" smtClean="0">
                <a:ea typeface="ＭＳ Ｐゴシック"/>
                <a:cs typeface="ＭＳ Ｐゴシック"/>
              </a:rPr>
              <a:t>Chen and Lei – “Network game design: hints and implications of Player Interaction” (ShenZou network traces)</a:t>
            </a:r>
          </a:p>
          <a:p>
            <a:pPr marL="273050" indent="-273050" eaLnBrk="1" hangingPunct="1">
              <a:lnSpc>
                <a:spcPct val="80000"/>
              </a:lnSpc>
            </a:pPr>
            <a:r>
              <a:rPr lang="en-US" sz="2400" smtClean="0">
                <a:ea typeface="ＭＳ Ｐゴシック"/>
                <a:cs typeface="ＭＳ Ｐゴシック"/>
              </a:rPr>
              <a:t>La and Michiardi – “Characterizing user mobility in second life”</a:t>
            </a:r>
          </a:p>
          <a:p>
            <a:pPr marL="273050" indent="-273050" eaLnBrk="1" hangingPunct="1">
              <a:lnSpc>
                <a:spcPct val="80000"/>
              </a:lnSpc>
            </a:pPr>
            <a:r>
              <a:rPr lang="en-US" sz="2400" smtClean="0">
                <a:ea typeface="ＭＳ Ｐゴシック"/>
                <a:cs typeface="ＭＳ Ｐゴシック"/>
              </a:rPr>
              <a:t>Liang et al. – “Avatar Mobility in Networked Virtual Environments: Measurements, Analysis, and Implications” (second life)</a:t>
            </a:r>
          </a:p>
          <a:p>
            <a:pPr marL="273050" indent="-273050" eaLnBrk="1" hangingPunct="1">
              <a:lnSpc>
                <a:spcPct val="80000"/>
              </a:lnSpc>
            </a:pPr>
            <a:endParaRPr lang="en-US" sz="2400" smtClean="0">
              <a:ea typeface="ＭＳ Ｐゴシック"/>
              <a:cs typeface="ＭＳ Ｐゴシック"/>
            </a:endParaRPr>
          </a:p>
          <a:p>
            <a:pPr marL="273050" indent="-273050" eaLnBrk="1" hangingPunct="1">
              <a:lnSpc>
                <a:spcPct val="80000"/>
              </a:lnSpc>
            </a:pPr>
            <a:endParaRPr lang="en-GB" sz="2400" smtClean="0">
              <a:ea typeface="ＭＳ Ｐゴシック"/>
              <a:cs typeface="ＭＳ Ｐゴシック"/>
            </a:endParaRPr>
          </a:p>
        </p:txBody>
      </p:sp>
      <p:pic>
        <p:nvPicPr>
          <p:cNvPr id="43010"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43011"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06C6983-BED5-43CE-BEE3-57928A3C1A34}" type="slidenum">
              <a:rPr lang="en-GB" sz="1600">
                <a:solidFill>
                  <a:schemeClr val="tx2"/>
                </a:solidFill>
                <a:latin typeface="Constantia" pitchFamily="18" charset="0"/>
              </a:rPr>
              <a:pPr algn="ctr"/>
              <a:t>28</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Further analysis of network traces</a:t>
            </a:r>
          </a:p>
          <a:p>
            <a:pPr marL="639763" lvl="1" indent="-273050" eaLnBrk="1" hangingPunct="1"/>
            <a:r>
              <a:rPr lang="en-US" smtClean="0">
                <a:ea typeface="ＭＳ Ｐゴシック"/>
              </a:rPr>
              <a:t>Message attribution</a:t>
            </a:r>
          </a:p>
          <a:p>
            <a:pPr marL="273050" indent="-273050" eaLnBrk="1" hangingPunct="1"/>
            <a:r>
              <a:rPr lang="en-US" smtClean="0">
                <a:ea typeface="ＭＳ Ｐゴシック"/>
                <a:cs typeface="ＭＳ Ｐゴシック"/>
              </a:rPr>
              <a:t>Simulate proposed DVE architectures</a:t>
            </a:r>
          </a:p>
          <a:p>
            <a:pPr marL="639763" lvl="1" indent="-273050" eaLnBrk="1" hangingPunct="1"/>
            <a:r>
              <a:rPr lang="en-US" smtClean="0">
                <a:ea typeface="ＭＳ Ｐゴシック"/>
              </a:rPr>
              <a:t>Client-server, application-layer multicast, mesh</a:t>
            </a:r>
          </a:p>
          <a:p>
            <a:pPr marL="639763" lvl="1" indent="-273050" eaLnBrk="1" hangingPunct="1"/>
            <a:r>
              <a:rPr lang="en-US" smtClean="0">
                <a:ea typeface="ＭＳ Ｐゴシック"/>
              </a:rPr>
              <a:t>Aggregation / per message transmission</a:t>
            </a:r>
          </a:p>
          <a:p>
            <a:pPr marL="273050" indent="-273050" eaLnBrk="1" hangingPunct="1"/>
            <a:r>
              <a:rPr lang="en-US" smtClean="0">
                <a:ea typeface="ＭＳ Ｐゴシック"/>
                <a:cs typeface="ＭＳ Ｐゴシック"/>
              </a:rPr>
              <a:t>Capture Wintergrasp data</a:t>
            </a:r>
          </a:p>
          <a:p>
            <a:pPr marL="639763" lvl="1" indent="-273050" eaLnBrk="1" hangingPunct="1"/>
            <a:r>
              <a:rPr lang="en-US" smtClean="0">
                <a:ea typeface="ＭＳ Ｐゴシック"/>
              </a:rPr>
              <a:t>Most challenges are practical, not technical</a:t>
            </a:r>
          </a:p>
          <a:p>
            <a:pPr marL="273050" indent="-273050" eaLnBrk="1" hangingPunct="1"/>
            <a:endParaRPr lang="en-US" smtClean="0">
              <a:ea typeface="ＭＳ Ｐゴシック"/>
              <a:cs typeface="ＭＳ Ｐゴシック"/>
            </a:endParaRPr>
          </a:p>
          <a:p>
            <a:pPr marL="273050" indent="-273050" eaLnBrk="1" hangingPunct="1"/>
            <a:r>
              <a:rPr lang="en-US" smtClean="0">
                <a:ea typeface="ＭＳ Ｐゴシック"/>
                <a:cs typeface="ＭＳ Ｐゴシック"/>
              </a:rPr>
              <a:t>Contact me for access to anonymized traces: </a:t>
            </a:r>
            <a:r>
              <a:rPr lang="en-US" i="1" smtClean="0">
                <a:ea typeface="ＭＳ Ｐゴシック"/>
                <a:cs typeface="ＭＳ Ｐゴシック"/>
              </a:rPr>
              <a:t>johnmil@microsoft.com</a:t>
            </a:r>
            <a:endParaRPr lang="en-GB" i="1" smtClean="0">
              <a:ea typeface="ＭＳ Ｐゴシック"/>
              <a:cs typeface="ＭＳ Ｐゴシック"/>
            </a:endParaRPr>
          </a:p>
        </p:txBody>
      </p:sp>
      <p:pic>
        <p:nvPicPr>
          <p:cNvPr id="44034"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44035"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20B73968-E85D-4FE1-9811-4E1F9A8275C5}" type="slidenum">
              <a:rPr lang="en-GB" sz="1600">
                <a:solidFill>
                  <a:schemeClr val="tx2"/>
                </a:solidFill>
                <a:latin typeface="Constantia" pitchFamily="18" charset="0"/>
              </a:rPr>
              <a:pPr algn="ctr"/>
              <a:t>29</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bwMode="auto"/>
        <p:txBody>
          <a:bodyPr wrap="square" lIns="91440" tIns="45720" rIns="91440" bIns="45720" numCol="1" anchor="b" anchorCtr="0" compatLnSpc="1">
            <a:prstTxWarp prst="textNoShape">
              <a:avLst/>
            </a:prstTxWarp>
          </a:bodyPr>
          <a:lstStyle/>
          <a:p>
            <a:pPr eaLnBrk="1" hangingPunct="1">
              <a:defRPr/>
            </a:pPr>
            <a:r>
              <a:rPr lang="en-US">
                <a:ln>
                  <a:noFill/>
                </a:ln>
                <a:solidFill>
                  <a:schemeClr val="tx1"/>
                </a:solidFill>
                <a:effectLst/>
              </a:rPr>
              <a:t>What I do…</a:t>
            </a:r>
          </a:p>
        </p:txBody>
      </p:sp>
      <p:sp>
        <p:nvSpPr>
          <p:cNvPr id="17410" name="Rectangle 3"/>
          <p:cNvSpPr>
            <a:spLocks noGrp="1" noChangeArrowheads="1"/>
          </p:cNvSpPr>
          <p:nvPr>
            <p:ph type="body" idx="4294967295"/>
          </p:nvPr>
        </p:nvSpPr>
        <p:spPr/>
        <p:txBody>
          <a:bodyPr/>
          <a:lstStyle/>
          <a:p>
            <a:pPr marL="609600" indent="-609600" eaLnBrk="1" hangingPunct="1">
              <a:buFont typeface="Arial" charset="0"/>
              <a:buAutoNum type="arabicPeriod"/>
            </a:pPr>
            <a:r>
              <a:rPr lang="en-US" smtClean="0">
                <a:ea typeface="ＭＳ Ｐゴシック"/>
                <a:cs typeface="ＭＳ Ｐゴシック"/>
              </a:rPr>
              <a:t>I don’t play games</a:t>
            </a:r>
          </a:p>
          <a:p>
            <a:pPr marL="609600" indent="-609600" eaLnBrk="1" hangingPunct="1">
              <a:buFont typeface="Arial" charset="0"/>
              <a:buAutoNum type="arabicPeriod"/>
            </a:pPr>
            <a:r>
              <a:rPr lang="en-US" smtClean="0">
                <a:ea typeface="ＭＳ Ｐゴシック"/>
                <a:cs typeface="ＭＳ Ｐゴシック"/>
              </a:rPr>
              <a:t>I don’t download of P2P systems</a:t>
            </a:r>
          </a:p>
          <a:p>
            <a:pPr marL="609600" indent="-609600" eaLnBrk="1" hangingPunct="1">
              <a:buFont typeface="Arial" charset="0"/>
              <a:buAutoNum type="arabicPeriod"/>
            </a:pPr>
            <a:r>
              <a:rPr lang="en-US" smtClean="0">
                <a:ea typeface="ＭＳ Ｐゴシック"/>
                <a:cs typeface="ＭＳ Ｐゴシック"/>
              </a:rPr>
              <a:t>I don’t like Online Social Networks</a:t>
            </a:r>
          </a:p>
          <a:p>
            <a:pPr marL="609600" indent="-609600" eaLnBrk="1" hangingPunct="1">
              <a:buFont typeface="Arial" charset="0"/>
              <a:buAutoNum type="arabicPeriod"/>
            </a:pPr>
            <a:r>
              <a:rPr lang="en-US" smtClean="0">
                <a:ea typeface="ＭＳ Ｐゴシック"/>
                <a:cs typeface="ＭＳ Ｐゴシック"/>
              </a:rPr>
              <a:t>I’ve done extensive research on both</a:t>
            </a:r>
          </a:p>
          <a:p>
            <a:pPr marL="609600" indent="-609600" eaLnBrk="1" hangingPunct="1">
              <a:buFont typeface="Arial" charset="0"/>
              <a:buAutoNum type="arabicPeriod"/>
            </a:pPr>
            <a:r>
              <a:rPr lang="en-US" smtClean="0">
                <a:ea typeface="ＭＳ Ｐゴシック"/>
                <a:cs typeface="ＭＳ Ｐゴシック"/>
              </a:rPr>
              <a:t>Since 1981…I’ve mostly mucked about with IP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graphicFrame>
        <p:nvGraphicFramePr>
          <p:cNvPr id="4" name="Table 3"/>
          <p:cNvGraphicFramePr>
            <a:graphicFrameLocks noGrp="1"/>
          </p:cNvGraphicFramePr>
          <p:nvPr/>
        </p:nvGraphicFramePr>
        <p:xfrm>
          <a:off x="685800" y="1752600"/>
          <a:ext cx="7772400" cy="4541838"/>
        </p:xfrm>
        <a:graphic>
          <a:graphicData uri="http://schemas.openxmlformats.org/drawingml/2006/table">
            <a:tbl>
              <a:tblPr/>
              <a:tblGrid>
                <a:gridCol w="3303588"/>
                <a:gridCol w="1262062"/>
                <a:gridCol w="32067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rPr>
                        <a:t>Battleground</a:t>
                      </a:r>
                      <a:endParaRPr kumimoji="0" lang="en-GB"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rPr>
                        <a:t>Players</a:t>
                      </a:r>
                      <a:endParaRPr kumimoji="0" lang="en-GB"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rPr>
                        <a:t>Type</a:t>
                      </a:r>
                      <a:endParaRPr kumimoji="0" lang="en-GB" sz="2500" b="1" i="0" u="none" strike="noStrike" cap="none" normalizeH="0" baseline="0" smtClean="0">
                        <a:ln>
                          <a:noFill/>
                        </a:ln>
                        <a:solidFill>
                          <a:srgbClr val="FFFFFF"/>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Warsong Gulch</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20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Flag Capture</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Arathi Basin</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30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Territory</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Alterac Valley</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80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Kill the General</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Eye of the Storm</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30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Territory + Flag Capture</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Strand of the Ancients</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30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Assault</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Isle of Conquest</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80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Kill the General</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Wintergrasp</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240</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rPr>
                        <a:t>Assault</a:t>
                      </a:r>
                      <a:endParaRPr kumimoji="0" lang="en-GB" sz="2500" b="0" i="0" u="none" strike="noStrike" cap="none" normalizeH="0" baseline="0" smtClean="0">
                        <a:ln>
                          <a:noFill/>
                        </a:ln>
                        <a:solidFill>
                          <a:srgbClr val="000000"/>
                        </a:solidFill>
                        <a:effectLst/>
                        <a:latin typeface="Book Antiqua"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bl>
          </a:graphicData>
        </a:graphic>
      </p:graphicFrame>
      <p:sp>
        <p:nvSpPr>
          <p:cNvPr id="45096" name="Slide Number Placeholder 4"/>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54D6927-6202-4838-AAC8-08DBE64D74AE}" type="slidenum">
              <a:rPr lang="en-GB" sz="1600">
                <a:solidFill>
                  <a:schemeClr val="tx2"/>
                </a:solidFill>
                <a:latin typeface="Constantia" pitchFamily="18" charset="0"/>
              </a:rPr>
              <a:pPr algn="ctr"/>
              <a:t>30</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pic>
        <p:nvPicPr>
          <p:cNvPr id="46082" name="Picture 1" descr="MMOG Subscriptions Market Share - April 2008"/>
          <p:cNvPicPr>
            <a:picLocks noChangeAspect="1" noChangeArrowheads="1"/>
          </p:cNvPicPr>
          <p:nvPr/>
        </p:nvPicPr>
        <p:blipFill>
          <a:blip r:embed="rId3"/>
          <a:srcRect/>
          <a:stretch>
            <a:fillRect/>
          </a:stretch>
        </p:blipFill>
        <p:spPr bwMode="auto">
          <a:xfrm>
            <a:off x="1143000" y="1295400"/>
            <a:ext cx="6869113" cy="4697413"/>
          </a:xfrm>
          <a:prstGeom prst="rect">
            <a:avLst/>
          </a:prstGeom>
          <a:noFill/>
          <a:ln w="9525">
            <a:noFill/>
            <a:miter lim="800000"/>
            <a:headEnd/>
            <a:tailEnd/>
          </a:ln>
        </p:spPr>
      </p:pic>
      <p:sp>
        <p:nvSpPr>
          <p:cNvPr id="5" name="TextBox 4"/>
          <p:cNvSpPr txBox="1"/>
          <p:nvPr/>
        </p:nvSpPr>
        <p:spPr>
          <a:xfrm>
            <a:off x="609600" y="6172200"/>
            <a:ext cx="7391400" cy="366713"/>
          </a:xfrm>
          <a:prstGeom prst="rect">
            <a:avLst/>
          </a:prstGeom>
          <a:noFill/>
        </p:spPr>
        <p:txBody>
          <a:bodyPr>
            <a:spAutoFit/>
          </a:bodyPr>
          <a:lstStyle/>
          <a:p>
            <a:pPr fontAlgn="auto">
              <a:spcBef>
                <a:spcPts val="0"/>
              </a:spcBef>
              <a:spcAft>
                <a:spcPts val="0"/>
              </a:spcAft>
              <a:defRPr/>
            </a:pPr>
            <a:r>
              <a:rPr lang="en-US" sz="1800" dirty="0">
                <a:latin typeface="+mn-lt"/>
                <a:ea typeface="+mn-ea"/>
                <a:cs typeface="+mn-cs"/>
              </a:rPr>
              <a:t>Source: </a:t>
            </a:r>
            <a:r>
              <a:rPr lang="en-US" sz="1800" dirty="0">
                <a:solidFill>
                  <a:schemeClr val="tx2">
                    <a:lumMod val="75000"/>
                  </a:schemeClr>
                </a:solidFill>
                <a:latin typeface="+mn-lt"/>
                <a:ea typeface="+mn-ea"/>
                <a:cs typeface="+mn-cs"/>
                <a:hlinkClick r:id="rId4"/>
              </a:rPr>
              <a:t>www.mmogchart.com/Chart7.html</a:t>
            </a:r>
            <a:r>
              <a:rPr lang="en-US" sz="1800" dirty="0">
                <a:solidFill>
                  <a:schemeClr val="tx2">
                    <a:lumMod val="75000"/>
                  </a:schemeClr>
                </a:solidFill>
                <a:latin typeface="+mn-lt"/>
                <a:ea typeface="+mn-ea"/>
                <a:cs typeface="+mn-cs"/>
              </a:rPr>
              <a:t>  </a:t>
            </a:r>
            <a:r>
              <a:rPr lang="en-US" sz="1800" dirty="0">
                <a:latin typeface="+mn-lt"/>
                <a:ea typeface="+mn-ea"/>
                <a:cs typeface="+mn-cs"/>
              </a:rPr>
              <a:t>(Bruce Woodcock)</a:t>
            </a:r>
            <a:endParaRPr lang="en-GB" sz="1800" dirty="0">
              <a:latin typeface="+mn-lt"/>
              <a:ea typeface="+mn-ea"/>
              <a:cs typeface="+mn-cs"/>
            </a:endParaRPr>
          </a:p>
        </p:txBody>
      </p:sp>
      <p:sp>
        <p:nvSpPr>
          <p:cNvPr id="46084" name="Slide Number Placeholder 5"/>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3240950B-128E-444E-A4EC-C0860C3F9648}" type="slidenum">
              <a:rPr lang="en-GB" sz="1600">
                <a:solidFill>
                  <a:schemeClr val="tx2"/>
                </a:solidFill>
                <a:latin typeface="Constantia" pitchFamily="18" charset="0"/>
              </a:rPr>
              <a:pPr algn="ctr"/>
              <a:t>31</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a:ea typeface="+mj-ea"/>
                <a:cs typeface="+mj-cs"/>
              </a:rPr>
              <a:t>The Near-Term </a:t>
            </a:r>
            <a:r>
              <a:rPr lang="en-US" dirty="0" smtClean="0">
                <a:ea typeface="+mj-ea"/>
                <a:cs typeface="+mj-cs"/>
              </a:rPr>
              <a:t>(in)Feasibility </a:t>
            </a:r>
            <a:r>
              <a:rPr lang="en-US" dirty="0">
                <a:ea typeface="+mj-ea"/>
                <a:cs typeface="+mj-cs"/>
              </a:rPr>
              <a:t>of P2P MMOG’s</a:t>
            </a:r>
          </a:p>
        </p:txBody>
      </p:sp>
      <p:sp>
        <p:nvSpPr>
          <p:cNvPr id="47106" name="Subtitle 2"/>
          <p:cNvSpPr>
            <a:spLocks noGrp="1"/>
          </p:cNvSpPr>
          <p:nvPr>
            <p:ph type="subTitle" idx="1"/>
          </p:nvPr>
        </p:nvSpPr>
        <p:spPr>
          <a:xfrm>
            <a:off x="304800" y="4767263"/>
            <a:ext cx="6400800" cy="1785937"/>
          </a:xfrm>
        </p:spPr>
        <p:txBody>
          <a:bodyPr/>
          <a:lstStyle/>
          <a:p>
            <a:pPr algn="l" eaLnBrk="1" hangingPunct="1"/>
            <a:r>
              <a:rPr lang="en-US" smtClean="0">
                <a:ea typeface="ＭＳ Ｐゴシック"/>
                <a:cs typeface="ＭＳ Ｐゴシック"/>
              </a:rPr>
              <a:t>2. John L. Miller and Jon Crowcroft</a:t>
            </a:r>
          </a:p>
          <a:p>
            <a:pPr algn="l" eaLnBrk="1" hangingPunct="1"/>
            <a:r>
              <a:rPr lang="en-US" smtClean="0">
                <a:ea typeface="ＭＳ Ｐゴシック"/>
                <a:cs typeface="ＭＳ Ｐゴシック"/>
              </a:rPr>
              <a:t>From NetGames 2010</a:t>
            </a:r>
          </a:p>
          <a:p>
            <a:pPr algn="l" eaLnBrk="1" hangingPunct="1"/>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F25E65F1-BCE8-4626-B1EF-300C0ACBF019}" type="slidenum">
              <a:rPr lang="en-US"/>
              <a:pPr>
                <a:defRPr/>
              </a:pPr>
              <a:t>32</a:t>
            </a:fld>
            <a:endParaRPr lang="en-US"/>
          </a:p>
        </p:txBody>
      </p:sp>
      <p:sp>
        <p:nvSpPr>
          <p:cNvPr id="5" name="Oval 4"/>
          <p:cNvSpPr/>
          <p:nvPr/>
        </p:nvSpPr>
        <p:spPr>
          <a:xfrm>
            <a:off x="6405563" y="4005263"/>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Oval 5"/>
          <p:cNvSpPr/>
          <p:nvPr/>
        </p:nvSpPr>
        <p:spPr>
          <a:xfrm>
            <a:off x="6629400" y="5105400"/>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Oval 6"/>
          <p:cNvSpPr/>
          <p:nvPr/>
        </p:nvSpPr>
        <p:spPr>
          <a:xfrm>
            <a:off x="7353300" y="4200525"/>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7"/>
          <p:cNvSpPr/>
          <p:nvPr/>
        </p:nvSpPr>
        <p:spPr>
          <a:xfrm>
            <a:off x="6210300" y="6096000"/>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Oval 8"/>
          <p:cNvSpPr/>
          <p:nvPr/>
        </p:nvSpPr>
        <p:spPr>
          <a:xfrm>
            <a:off x="8077200" y="5562600"/>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9"/>
          <p:cNvSpPr/>
          <p:nvPr/>
        </p:nvSpPr>
        <p:spPr>
          <a:xfrm>
            <a:off x="7658100" y="3352800"/>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2" name="Straight Connector 11"/>
          <p:cNvCxnSpPr>
            <a:stCxn id="10" idx="2"/>
            <a:endCxn id="5" idx="7"/>
          </p:cNvCxnSpPr>
          <p:nvPr/>
        </p:nvCxnSpPr>
        <p:spPr>
          <a:xfrm flipH="1">
            <a:off x="6600825" y="3467100"/>
            <a:ext cx="1057275" cy="57150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3"/>
            <a:endCxn id="8" idx="0"/>
          </p:cNvCxnSpPr>
          <p:nvPr/>
        </p:nvCxnSpPr>
        <p:spPr>
          <a:xfrm flipH="1">
            <a:off x="6324600" y="5300663"/>
            <a:ext cx="338138" cy="795337"/>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6" idx="1"/>
          </p:cNvCxnSpPr>
          <p:nvPr/>
        </p:nvCxnSpPr>
        <p:spPr>
          <a:xfrm>
            <a:off x="6519863" y="4233863"/>
            <a:ext cx="142875" cy="904875"/>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5" idx="5"/>
          </p:cNvCxnSpPr>
          <p:nvPr/>
        </p:nvCxnSpPr>
        <p:spPr>
          <a:xfrm flipH="1" flipV="1">
            <a:off x="6600825" y="4200525"/>
            <a:ext cx="752475" cy="11430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6" idx="7"/>
          </p:cNvCxnSpPr>
          <p:nvPr/>
        </p:nvCxnSpPr>
        <p:spPr>
          <a:xfrm flipH="1">
            <a:off x="6824663" y="4395788"/>
            <a:ext cx="561975" cy="74295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4"/>
            <a:endCxn id="7" idx="7"/>
          </p:cNvCxnSpPr>
          <p:nvPr/>
        </p:nvCxnSpPr>
        <p:spPr>
          <a:xfrm flipH="1">
            <a:off x="7548563" y="3581400"/>
            <a:ext cx="223837" cy="652463"/>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5"/>
            <a:endCxn id="9" idx="0"/>
          </p:cNvCxnSpPr>
          <p:nvPr/>
        </p:nvCxnSpPr>
        <p:spPr>
          <a:xfrm>
            <a:off x="7548563" y="4395788"/>
            <a:ext cx="642937" cy="1166812"/>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2"/>
            <a:endCxn id="6" idx="5"/>
          </p:cNvCxnSpPr>
          <p:nvPr/>
        </p:nvCxnSpPr>
        <p:spPr>
          <a:xfrm flipH="1" flipV="1">
            <a:off x="6824663" y="5300663"/>
            <a:ext cx="1252537" cy="376237"/>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5" idx="4"/>
            <a:endCxn id="9" idx="7"/>
          </p:cNvCxnSpPr>
          <p:nvPr/>
        </p:nvCxnSpPr>
        <p:spPr>
          <a:xfrm flipH="1">
            <a:off x="8272463" y="4648200"/>
            <a:ext cx="223837" cy="947738"/>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82000" y="4419600"/>
            <a:ext cx="228600" cy="2286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9" name="Straight Connector 48"/>
          <p:cNvCxnSpPr>
            <a:stCxn id="45" idx="2"/>
            <a:endCxn id="7" idx="6"/>
          </p:cNvCxnSpPr>
          <p:nvPr/>
        </p:nvCxnSpPr>
        <p:spPr>
          <a:xfrm flipH="1" flipV="1">
            <a:off x="7581900" y="4314825"/>
            <a:ext cx="800100" cy="219075"/>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815138" y="3752850"/>
            <a:ext cx="1490662" cy="1527175"/>
          </a:xfrm>
          <a:prstGeom prst="ellipse">
            <a:avLst/>
          </a:prstGeom>
          <a:noFill/>
          <a:ln w="190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4" name="Straight Connector 53"/>
          <p:cNvCxnSpPr>
            <a:stCxn id="52" idx="7"/>
            <a:endCxn id="52" idx="3"/>
          </p:cNvCxnSpPr>
          <p:nvPr/>
        </p:nvCxnSpPr>
        <p:spPr>
          <a:xfrm flipH="1">
            <a:off x="7034213" y="3976688"/>
            <a:ext cx="1054100" cy="1079500"/>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9" idx="3"/>
            <a:endCxn id="8" idx="6"/>
          </p:cNvCxnSpPr>
          <p:nvPr/>
        </p:nvCxnSpPr>
        <p:spPr>
          <a:xfrm flipH="1">
            <a:off x="6438900" y="5757863"/>
            <a:ext cx="1671638" cy="452437"/>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45" idx="6"/>
          </p:cNvCxnSpPr>
          <p:nvPr/>
        </p:nvCxnSpPr>
        <p:spPr>
          <a:xfrm flipH="1">
            <a:off x="8610600" y="4533900"/>
            <a:ext cx="304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0" idx="6"/>
          </p:cNvCxnSpPr>
          <p:nvPr/>
        </p:nvCxnSpPr>
        <p:spPr>
          <a:xfrm flipH="1" flipV="1">
            <a:off x="7886700" y="3467100"/>
            <a:ext cx="1028700" cy="403225"/>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7"/>
          </p:cNvCxnSpPr>
          <p:nvPr/>
        </p:nvCxnSpPr>
        <p:spPr>
          <a:xfrm flipH="1">
            <a:off x="7853363" y="3352800"/>
            <a:ext cx="1062037" cy="33338"/>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 idx="5"/>
          </p:cNvCxnSpPr>
          <p:nvPr/>
        </p:nvCxnSpPr>
        <p:spPr>
          <a:xfrm>
            <a:off x="8272463" y="5757863"/>
            <a:ext cx="642937" cy="566737"/>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Outline</a:t>
            </a:r>
            <a:endParaRPr lang="en-US" dirty="0">
              <a:ea typeface="+mj-ea"/>
              <a:cs typeface="+mj-cs"/>
            </a:endParaRPr>
          </a:p>
        </p:txBody>
      </p:sp>
      <p:sp>
        <p:nvSpPr>
          <p:cNvPr id="49154" name="Content Placeholder 2"/>
          <p:cNvSpPr>
            <a:spLocks noGrp="1"/>
          </p:cNvSpPr>
          <p:nvPr>
            <p:ph idx="1"/>
          </p:nvPr>
        </p:nvSpPr>
        <p:spPr/>
        <p:txBody>
          <a:bodyPr/>
          <a:lstStyle/>
          <a:p>
            <a:pPr eaLnBrk="1" hangingPunct="1"/>
            <a:r>
              <a:rPr lang="en-US" smtClean="0">
                <a:ea typeface="ＭＳ Ｐゴシック"/>
                <a:cs typeface="ＭＳ Ｐゴシック"/>
              </a:rPr>
              <a:t>Motivation</a:t>
            </a:r>
          </a:p>
          <a:p>
            <a:pPr eaLnBrk="1" hangingPunct="1"/>
            <a:r>
              <a:rPr lang="en-US" smtClean="0">
                <a:ea typeface="ＭＳ Ｐゴシック"/>
                <a:cs typeface="ＭＳ Ｐゴシック"/>
              </a:rPr>
              <a:t>Data Capture and Processing</a:t>
            </a:r>
          </a:p>
          <a:p>
            <a:pPr eaLnBrk="1" hangingPunct="1"/>
            <a:r>
              <a:rPr lang="en-US" smtClean="0">
                <a:ea typeface="ＭＳ Ｐゴシック"/>
                <a:cs typeface="ＭＳ Ｐゴシック"/>
              </a:rPr>
              <a:t>Operational Assumptions</a:t>
            </a:r>
          </a:p>
          <a:p>
            <a:pPr eaLnBrk="1" hangingPunct="1"/>
            <a:r>
              <a:rPr lang="en-US" smtClean="0">
                <a:ea typeface="ＭＳ Ｐゴシック"/>
                <a:cs typeface="ＭＳ Ｐゴシック"/>
              </a:rPr>
              <a:t>Simulator</a:t>
            </a:r>
          </a:p>
          <a:p>
            <a:pPr eaLnBrk="1" hangingPunct="1"/>
            <a:r>
              <a:rPr lang="en-US" smtClean="0">
                <a:ea typeface="ＭＳ Ｐゴシック"/>
                <a:cs typeface="ＭＳ Ｐゴシック"/>
              </a:rPr>
              <a:t>Results</a:t>
            </a:r>
          </a:p>
          <a:p>
            <a:pPr eaLnBrk="1" hangingPunct="1"/>
            <a:r>
              <a:rPr lang="en-US" smtClean="0">
                <a:ea typeface="ＭＳ Ｐゴシック"/>
                <a:cs typeface="ＭＳ Ｐゴシック"/>
              </a:rPr>
              <a:t>Conclusions</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07D2BE71-B9F3-489D-B088-4210882860E1}"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Paper Motivation</a:t>
            </a:r>
            <a:endParaRPr lang="en-US" dirty="0">
              <a:ea typeface="+mj-ea"/>
              <a:cs typeface="+mj-cs"/>
            </a:endParaRPr>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Challenges in DVE’s well known</a:t>
            </a:r>
          </a:p>
          <a:p>
            <a:pPr marL="868680" lvl="1" indent="-283464" eaLnBrk="1" fontAlgn="auto" hangingPunct="1">
              <a:spcAft>
                <a:spcPts val="0"/>
              </a:spcAft>
              <a:buFont typeface="Wingdings 2"/>
              <a:buChar char=""/>
              <a:defRPr/>
            </a:pPr>
            <a:r>
              <a:rPr lang="en-US" dirty="0" smtClean="0">
                <a:ea typeface="+mn-ea"/>
                <a:cs typeface="+mn-cs"/>
              </a:rPr>
              <a:t>Scalability, latency, security</a:t>
            </a: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Lots of great proposals, especially P2P</a:t>
            </a:r>
          </a:p>
          <a:p>
            <a:pPr marL="868680" lvl="1" indent="-283464" eaLnBrk="1" fontAlgn="auto" hangingPunct="1">
              <a:spcAft>
                <a:spcPts val="0"/>
              </a:spcAft>
              <a:buFont typeface="Wingdings 2"/>
              <a:buChar char=""/>
              <a:defRPr/>
            </a:pPr>
            <a:r>
              <a:rPr lang="en-US" dirty="0" smtClean="0">
                <a:ea typeface="+mn-ea"/>
                <a:cs typeface="+mn-cs"/>
              </a:rPr>
              <a:t>No significant adoption. Why?</a:t>
            </a: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sym typeface="Wingdings" pitchFamily="2" charset="2"/>
              </a:rPr>
              <a:t></a:t>
            </a:r>
            <a:r>
              <a:rPr lang="en-US" dirty="0" smtClean="0">
                <a:ea typeface="+mn-ea"/>
                <a:cs typeface="+mn-cs"/>
              </a:rPr>
              <a:t>Search real examples for answers</a:t>
            </a:r>
          </a:p>
          <a:p>
            <a:pPr marL="868680" lvl="1" indent="-283464" eaLnBrk="1" fontAlgn="auto" hangingPunct="1">
              <a:spcAft>
                <a:spcPts val="0"/>
              </a:spcAft>
              <a:buFont typeface="Wingdings 2"/>
              <a:buChar char=""/>
              <a:defRPr/>
            </a:pPr>
            <a:r>
              <a:rPr lang="en-US" dirty="0" smtClean="0">
                <a:ea typeface="+mn-ea"/>
                <a:cs typeface="+mn-cs"/>
              </a:rPr>
              <a:t>World of Warcraft or Second Life</a:t>
            </a:r>
          </a:p>
          <a:p>
            <a:pPr marL="868680" lvl="1" indent="-283464" eaLnBrk="1" fontAlgn="auto" hangingPunct="1">
              <a:spcAft>
                <a:spcPts val="0"/>
              </a:spcAft>
              <a:buFont typeface="Wingdings 2"/>
              <a:buChar char=""/>
              <a:defRPr/>
            </a:pPr>
            <a:r>
              <a:rPr lang="en-US" dirty="0" smtClean="0">
                <a:ea typeface="+mn-ea"/>
                <a:cs typeface="+mn-cs"/>
              </a:rPr>
              <a:t>Realistic network conditions</a:t>
            </a:r>
          </a:p>
          <a:p>
            <a:pPr marL="1133856" lvl="2" eaLnBrk="1" fontAlgn="auto" hangingPunct="1">
              <a:spcAft>
                <a:spcPts val="0"/>
              </a:spcAft>
              <a:buFont typeface="Wingdings"/>
              <a:buChar char=""/>
              <a:defRPr/>
            </a:pPr>
            <a:r>
              <a:rPr lang="en-US" dirty="0" smtClean="0">
                <a:ea typeface="+mn-ea"/>
                <a:cs typeface="+mn-cs"/>
              </a:rPr>
              <a:t>Everything works differently in the real world</a:t>
            </a:r>
          </a:p>
          <a:p>
            <a:pPr marL="137160" indent="0" eaLnBrk="1" fontAlgn="auto" hangingPunct="1">
              <a:spcAft>
                <a:spcPts val="0"/>
              </a:spcAft>
              <a:buClr>
                <a:schemeClr val="tx1">
                  <a:shade val="95000"/>
                </a:schemeClr>
              </a:buClr>
              <a:buFont typeface="Wingdings 2"/>
              <a:buNone/>
              <a:defRPr/>
            </a:pPr>
            <a:endParaRPr lang="en-US" dirty="0">
              <a:ea typeface="+mn-ea"/>
              <a:cs typeface="+mn-cs"/>
            </a:endParaRPr>
          </a:p>
          <a:p>
            <a:pPr marL="1133856" lvl="2" eaLnBrk="1" fontAlgn="auto" hangingPunct="1">
              <a:spcAft>
                <a:spcPts val="0"/>
              </a:spcAft>
              <a:buFont typeface="Wingdings"/>
              <a:buChar char=""/>
              <a:defRPr/>
            </a:pP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C73762F1-3562-4554-9AA7-59AB4A0AFDB6}" type="slidenum">
              <a:rPr lang="en-US"/>
              <a:pPr>
                <a:defRPr/>
              </a:pPr>
              <a:t>34</a:t>
            </a:fld>
            <a:endParaRPr lang="en-US"/>
          </a:p>
        </p:txBody>
      </p:sp>
      <p:pic>
        <p:nvPicPr>
          <p:cNvPr id="51204" name="Picture 2" descr="C:\Users\John\AppData\Local\Microsoft\Windows\Temporary Internet Files\Content.IE5\A2NK0671\MC900078622[1].wmf"/>
          <p:cNvPicPr>
            <a:picLocks noChangeAspect="1" noChangeArrowheads="1"/>
          </p:cNvPicPr>
          <p:nvPr/>
        </p:nvPicPr>
        <p:blipFill>
          <a:blip r:embed="rId3"/>
          <a:srcRect/>
          <a:stretch>
            <a:fillRect/>
          </a:stretch>
        </p:blipFill>
        <p:spPr bwMode="auto">
          <a:xfrm>
            <a:off x="7239000" y="228600"/>
            <a:ext cx="1690688" cy="36369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Data Acquisition</a:t>
            </a:r>
            <a:endParaRPr lang="en-US" dirty="0">
              <a:ea typeface="+mj-ea"/>
              <a:cs typeface="+mj-cs"/>
            </a:endParaRPr>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Getting network traces is hard</a:t>
            </a:r>
          </a:p>
          <a:p>
            <a:pPr marL="868680" lvl="1" indent="-283464" eaLnBrk="1" fontAlgn="auto" hangingPunct="1">
              <a:spcAft>
                <a:spcPts val="0"/>
              </a:spcAft>
              <a:buFont typeface="Wingdings 2"/>
              <a:buChar char=""/>
              <a:defRPr/>
            </a:pPr>
            <a:r>
              <a:rPr lang="en-US" dirty="0" smtClean="0">
                <a:ea typeface="+mn-ea"/>
                <a:cs typeface="+mn-cs"/>
              </a:rPr>
              <a:t>Players are (rightly) paranoid</a:t>
            </a:r>
          </a:p>
          <a:p>
            <a:pPr marL="868680" lvl="1" indent="-283464" eaLnBrk="1" fontAlgn="auto" hangingPunct="1">
              <a:spcAft>
                <a:spcPts val="0"/>
              </a:spcAft>
              <a:buFont typeface="Wingdings 2"/>
              <a:buChar char=""/>
              <a:defRPr/>
            </a:pPr>
            <a:r>
              <a:rPr lang="en-US" dirty="0" smtClean="0">
                <a:ea typeface="+mn-ea"/>
                <a:cs typeface="+mn-cs"/>
              </a:rPr>
              <a:t>Even online affiliation provided little incentive</a:t>
            </a: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Interpreting network traces is hard</a:t>
            </a:r>
          </a:p>
          <a:p>
            <a:pPr marL="868680" lvl="1" indent="-283464" eaLnBrk="1" fontAlgn="auto" hangingPunct="1">
              <a:spcAft>
                <a:spcPts val="0"/>
              </a:spcAft>
              <a:buFont typeface="Wingdings 2"/>
              <a:buChar char=""/>
              <a:defRPr/>
            </a:pPr>
            <a:r>
              <a:rPr lang="en-US" dirty="0" smtClean="0">
                <a:ea typeface="+mn-ea"/>
                <a:cs typeface="+mn-cs"/>
              </a:rPr>
              <a:t>WoW protocol is pithy and partly secured</a:t>
            </a:r>
            <a:endParaRPr lang="en-US" dirty="0">
              <a:ea typeface="+mn-ea"/>
              <a:cs typeface="+mn-cs"/>
            </a:endParaRPr>
          </a:p>
          <a:p>
            <a:pPr marL="868680" lvl="1" indent="-283464" eaLnBrk="1" fontAlgn="auto" hangingPunct="1">
              <a:spcAft>
                <a:spcPts val="0"/>
              </a:spcAft>
              <a:buFont typeface="Wingdings 2"/>
              <a:buChar char=""/>
              <a:defRPr/>
            </a:pPr>
            <a:r>
              <a:rPr lang="en-US" dirty="0" smtClean="0">
                <a:ea typeface="+mn-ea"/>
                <a:cs typeface="+mn-cs"/>
              </a:rPr>
              <a:t>Mitigation: internet is a treasure trove of information</a:t>
            </a:r>
          </a:p>
          <a:p>
            <a:pPr marL="868680" lvl="1" indent="-283464" eaLnBrk="1" fontAlgn="auto" hangingPunct="1">
              <a:spcAft>
                <a:spcPts val="0"/>
              </a:spcAft>
              <a:buFont typeface="Wingdings 2"/>
              <a:buChar char=""/>
              <a:defRPr/>
            </a:pPr>
            <a:endParaRPr lang="en-US" dirty="0" smtClean="0">
              <a:ea typeface="+mn-ea"/>
              <a:cs typeface="+mn-cs"/>
            </a:endParaRP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End result: simulation input traces which include:</a:t>
            </a:r>
          </a:p>
          <a:p>
            <a:pPr marL="868680" lvl="1" indent="-283464" eaLnBrk="1" fontAlgn="auto" hangingPunct="1">
              <a:spcAft>
                <a:spcPts val="0"/>
              </a:spcAft>
              <a:buFont typeface="Wingdings 2"/>
              <a:buChar char=""/>
              <a:defRPr/>
            </a:pPr>
            <a:r>
              <a:rPr lang="en-US" dirty="0" smtClean="0">
                <a:ea typeface="+mn-ea"/>
                <a:cs typeface="+mn-cs"/>
              </a:rPr>
              <a:t>Avatar position, movement, and some activities</a:t>
            </a:r>
          </a:p>
          <a:p>
            <a:pPr marL="868680" lvl="1" indent="-283464" eaLnBrk="1" fontAlgn="auto" hangingPunct="1">
              <a:spcAft>
                <a:spcPts val="0"/>
              </a:spcAft>
              <a:buFont typeface="Wingdings 2"/>
              <a:buChar char=""/>
              <a:defRPr/>
            </a:pPr>
            <a:r>
              <a:rPr lang="en-US" dirty="0" smtClean="0">
                <a:ea typeface="+mn-ea"/>
                <a:cs typeface="+mn-cs"/>
              </a:rPr>
              <a:t>‘Attribution’ of most message bytes which were not successfully parsed</a:t>
            </a:r>
          </a:p>
          <a:p>
            <a:pPr marL="868680" lvl="1" indent="-283464" eaLnBrk="1" fontAlgn="auto" hangingPunct="1">
              <a:spcAft>
                <a:spcPts val="0"/>
              </a:spcAft>
              <a:buFont typeface="Wingdings 2"/>
              <a:buChar char=""/>
              <a:defRPr/>
            </a:pPr>
            <a:r>
              <a:rPr lang="en-US" dirty="0" smtClean="0">
                <a:ea typeface="+mn-ea"/>
                <a:cs typeface="+mn-cs"/>
              </a:rPr>
              <a:t>Non-parsed, non-attributed bytes discarded</a:t>
            </a:r>
          </a:p>
          <a:p>
            <a:pPr marL="548640" indent="-411480" eaLnBrk="1" fontAlgn="auto" hangingPunct="1">
              <a:spcAft>
                <a:spcPts val="0"/>
              </a:spcAft>
              <a:buClr>
                <a:schemeClr val="tx1">
                  <a:shade val="95000"/>
                </a:schemeClr>
              </a:buClr>
              <a:buFont typeface="Wingdings 2"/>
              <a:buChar char=""/>
              <a:defRPr/>
            </a:pP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9420B5CF-6729-46FF-B779-32CFA663BE5D}" type="slidenum">
              <a:rPr lang="en-US"/>
              <a:pPr>
                <a:defRPr/>
              </a:pPr>
              <a:t>35</a:t>
            </a:fld>
            <a:endParaRPr lang="en-US"/>
          </a:p>
        </p:txBody>
      </p:sp>
      <p:pic>
        <p:nvPicPr>
          <p:cNvPr id="53252" name="Picture 4" descr="C:\Users\John\AppData\Local\Microsoft\Windows\Temporary Internet Files\Content.IE5\ZEA0OEGI\MC900281124[1].wmf"/>
          <p:cNvPicPr>
            <a:picLocks noChangeAspect="1" noChangeArrowheads="1"/>
          </p:cNvPicPr>
          <p:nvPr/>
        </p:nvPicPr>
        <p:blipFill>
          <a:blip r:embed="rId3"/>
          <a:srcRect/>
          <a:stretch>
            <a:fillRect/>
          </a:stretch>
        </p:blipFill>
        <p:spPr bwMode="auto">
          <a:xfrm>
            <a:off x="7086600" y="457200"/>
            <a:ext cx="1720850" cy="1447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Data Parsing Results</a:t>
            </a:r>
            <a:endParaRPr lang="en-US" dirty="0">
              <a:ea typeface="+mj-ea"/>
              <a:cs typeface="+mj-cs"/>
            </a:endParaRPr>
          </a:p>
        </p:txBody>
      </p:sp>
      <p:sp>
        <p:nvSpPr>
          <p:cNvPr id="4" name="Slide Number Placeholder 3"/>
          <p:cNvSpPr>
            <a:spLocks noGrp="1"/>
          </p:cNvSpPr>
          <p:nvPr>
            <p:ph type="sldNum" sz="quarter" idx="12"/>
          </p:nvPr>
        </p:nvSpPr>
        <p:spPr/>
        <p:txBody>
          <a:bodyPr/>
          <a:lstStyle/>
          <a:p>
            <a:pPr>
              <a:defRPr/>
            </a:pPr>
            <a:fld id="{04CC0DA1-E304-412C-A0DD-BDDBC63FAD1F}" type="slidenum">
              <a:rPr lang="en-US"/>
              <a:pPr>
                <a:defRPr/>
              </a:pPr>
              <a:t>36</a:t>
            </a:fld>
            <a:endParaRPr lang="en-US"/>
          </a:p>
        </p:txBody>
      </p:sp>
      <p:graphicFrame>
        <p:nvGraphicFramePr>
          <p:cNvPr id="10" name="Chart 9"/>
          <p:cNvGraphicFramePr>
            <a:graphicFrameLocks/>
          </p:cNvGraphicFramePr>
          <p:nvPr/>
        </p:nvGraphicFramePr>
        <p:xfrm>
          <a:off x="1295400" y="1600200"/>
          <a:ext cx="5638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TextBox 2"/>
          <p:cNvSpPr txBox="1">
            <a:spLocks noChangeArrowheads="1"/>
          </p:cNvSpPr>
          <p:nvPr/>
        </p:nvSpPr>
        <p:spPr bwMode="auto">
          <a:xfrm>
            <a:off x="3386138" y="5791200"/>
            <a:ext cx="5410200" cy="641350"/>
          </a:xfrm>
          <a:prstGeom prst="rect">
            <a:avLst/>
          </a:prstGeom>
          <a:noFill/>
          <a:ln w="9525">
            <a:noFill/>
            <a:miter lim="800000"/>
            <a:headEnd/>
            <a:tailEnd/>
          </a:ln>
        </p:spPr>
        <p:txBody>
          <a:bodyPr>
            <a:spAutoFit/>
          </a:bodyPr>
          <a:lstStyle/>
          <a:p>
            <a:r>
              <a:rPr lang="en-US" sz="1800">
                <a:latin typeface="Book Antiqua" pitchFamily="18" charset="0"/>
              </a:rPr>
              <a:t>Categories as proposed in earlier research, e.g. Suznjevic, Dobrijevic, Matijasevic, 2009</a:t>
            </a:r>
            <a:endParaRPr lang="en-GB" sz="1800">
              <a:latin typeface="Book Antiqu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978" y="274638"/>
            <a:ext cx="7165822" cy="1143000"/>
          </a:xfrm>
        </p:spPr>
        <p:txBody>
          <a:bodyPr/>
          <a:lstStyle/>
          <a:p>
            <a:pPr eaLnBrk="1" fontAlgn="auto" hangingPunct="1">
              <a:spcAft>
                <a:spcPts val="0"/>
              </a:spcAft>
              <a:defRPr/>
            </a:pPr>
            <a:r>
              <a:rPr lang="en-US" dirty="0" smtClean="0">
                <a:ea typeface="+mj-ea"/>
                <a:cs typeface="+mj-cs"/>
              </a:rPr>
              <a:t>Operational Assumptions</a:t>
            </a:r>
            <a:endParaRPr lang="en-GB" dirty="0">
              <a:ea typeface="+mj-ea"/>
              <a:cs typeface="+mj-cs"/>
            </a:endParaRPr>
          </a:p>
        </p:txBody>
      </p:sp>
      <p:sp>
        <p:nvSpPr>
          <p:cNvPr id="57346" name="Content Placeholder 2"/>
          <p:cNvSpPr>
            <a:spLocks noGrp="1"/>
          </p:cNvSpPr>
          <p:nvPr>
            <p:ph idx="1"/>
          </p:nvPr>
        </p:nvSpPr>
        <p:spPr/>
        <p:txBody>
          <a:bodyPr/>
          <a:lstStyle/>
          <a:p>
            <a:pPr eaLnBrk="1" hangingPunct="1"/>
            <a:r>
              <a:rPr lang="en-GB" smtClean="0">
                <a:ea typeface="ＭＳ Ｐゴシック"/>
                <a:cs typeface="ＭＳ Ｐゴシック"/>
              </a:rPr>
              <a:t>Residential players with typical broadband</a:t>
            </a:r>
          </a:p>
          <a:p>
            <a:pPr lvl="1" eaLnBrk="1" hangingPunct="1"/>
            <a:r>
              <a:rPr lang="en-GB" smtClean="0">
                <a:ea typeface="ＭＳ Ｐゴシック"/>
              </a:rPr>
              <a:t>Actual, not advertised speeds</a:t>
            </a:r>
          </a:p>
          <a:p>
            <a:pPr eaLnBrk="1" hangingPunct="1"/>
            <a:r>
              <a:rPr lang="en-GB" smtClean="0">
                <a:ea typeface="ＭＳ Ｐゴシック"/>
                <a:cs typeface="ＭＳ Ｐゴシック"/>
              </a:rPr>
              <a:t>Messages </a:t>
            </a:r>
          </a:p>
          <a:p>
            <a:pPr lvl="1" eaLnBrk="1" hangingPunct="1"/>
            <a:r>
              <a:rPr lang="en-GB" smtClean="0">
                <a:ea typeface="ＭＳ Ｐゴシック"/>
              </a:rPr>
              <a:t>Originate at ‘sender’ Avatar position</a:t>
            </a:r>
          </a:p>
          <a:p>
            <a:pPr lvl="1" eaLnBrk="1" hangingPunct="1"/>
            <a:r>
              <a:rPr lang="en-GB" smtClean="0">
                <a:ea typeface="ＭＳ Ｐゴシック"/>
              </a:rPr>
              <a:t>Transmitted by originator to each receiver</a:t>
            </a:r>
          </a:p>
          <a:p>
            <a:pPr eaLnBrk="1" hangingPunct="1"/>
            <a:r>
              <a:rPr lang="en-GB" smtClean="0">
                <a:ea typeface="ＭＳ Ｐゴシック"/>
                <a:cs typeface="ＭＳ Ｐゴシック"/>
              </a:rPr>
              <a:t>Propagation determined by Area of Interest (AoI)</a:t>
            </a:r>
          </a:p>
          <a:p>
            <a:pPr lvl="1" eaLnBrk="1" hangingPunct="1"/>
            <a:r>
              <a:rPr lang="en-GB" smtClean="0">
                <a:ea typeface="ＭＳ Ｐゴシック"/>
              </a:rPr>
              <a:t>(Optimistic) perfect, zero-cost knowledge available</a:t>
            </a:r>
          </a:p>
          <a:p>
            <a:pPr eaLnBrk="1" hangingPunct="1"/>
            <a:r>
              <a:rPr lang="en-GB" smtClean="0">
                <a:ea typeface="ＭＳ Ｐゴシック"/>
                <a:cs typeface="ＭＳ Ｐゴシック"/>
              </a:rPr>
              <a:t>Transport is TCP/IP</a:t>
            </a:r>
          </a:p>
          <a:p>
            <a:pPr lvl="1" eaLnBrk="1" hangingPunct="1"/>
            <a:r>
              <a:rPr lang="en-GB" smtClean="0">
                <a:ea typeface="ＭＳ Ｐゴシック"/>
              </a:rPr>
              <a:t>Guaranteed once, in-order message delivery</a:t>
            </a:r>
          </a:p>
          <a:p>
            <a:pPr lvl="1" eaLnBrk="1" hangingPunct="1"/>
            <a:endParaRPr lang="en-GB" smtClean="0">
              <a:ea typeface="ＭＳ Ｐゴシック"/>
            </a:endParaRPr>
          </a:p>
          <a:p>
            <a:pPr eaLnBrk="1" hangingPunct="1"/>
            <a:endParaRPr lang="en-GB" smtClean="0">
              <a:ea typeface="ＭＳ Ｐゴシック"/>
              <a:cs typeface="ＭＳ Ｐゴシック"/>
            </a:endParaRPr>
          </a:p>
          <a:p>
            <a:pPr lvl="1" eaLnBrk="1" hangingPunct="1"/>
            <a:endParaRPr lang="en-GB" smtClean="0">
              <a:ea typeface="ＭＳ Ｐゴシック"/>
            </a:endParaRPr>
          </a:p>
          <a:p>
            <a:pPr marL="904875" lvl="2" indent="0" eaLnBrk="1" hangingPunct="1">
              <a:buFont typeface="Wingdings" pitchFamily="2" charset="2"/>
              <a:buNone/>
            </a:pPr>
            <a:endParaRPr lang="en-GB" smtClean="0">
              <a:ea typeface="ＭＳ Ｐゴシック"/>
            </a:endParaRPr>
          </a:p>
        </p:txBody>
      </p:sp>
      <p:sp>
        <p:nvSpPr>
          <p:cNvPr id="4" name="Slide Number Placeholder 3"/>
          <p:cNvSpPr>
            <a:spLocks noGrp="1"/>
          </p:cNvSpPr>
          <p:nvPr>
            <p:ph type="sldNum" sz="quarter" idx="12"/>
          </p:nvPr>
        </p:nvSpPr>
        <p:spPr/>
        <p:txBody>
          <a:bodyPr/>
          <a:lstStyle/>
          <a:p>
            <a:pPr>
              <a:defRPr/>
            </a:pPr>
            <a:fld id="{495DFCF0-E091-4C17-BB46-FD122925A94D}" type="slidenum">
              <a:rPr lang="en-US"/>
              <a:pPr>
                <a:defRPr/>
              </a:pPr>
              <a:t>37</a:t>
            </a:fld>
            <a:endParaRPr lang="en-US"/>
          </a:p>
        </p:txBody>
      </p:sp>
      <p:pic>
        <p:nvPicPr>
          <p:cNvPr id="57348" name="Picture 2" descr="C:\Users\John\AppData\Local\Microsoft\Windows\Temporary Internet Files\Content.IE5\9UGWMCIX\MC900229563[1].wmf"/>
          <p:cNvPicPr>
            <a:picLocks noChangeAspect="1" noChangeArrowheads="1"/>
          </p:cNvPicPr>
          <p:nvPr/>
        </p:nvPicPr>
        <p:blipFill>
          <a:blip r:embed="rId3"/>
          <a:srcRect/>
          <a:stretch>
            <a:fillRect/>
          </a:stretch>
        </p:blipFill>
        <p:spPr bwMode="auto">
          <a:xfrm>
            <a:off x="228600" y="381000"/>
            <a:ext cx="1292225" cy="762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pPr eaLnBrk="1" fontAlgn="auto" hangingPunct="1">
              <a:spcAft>
                <a:spcPts val="0"/>
              </a:spcAft>
              <a:defRPr/>
            </a:pPr>
            <a:r>
              <a:rPr lang="en-US" dirty="0" smtClean="0">
                <a:ea typeface="+mj-ea"/>
                <a:cs typeface="+mj-cs"/>
              </a:rPr>
              <a:t>Node Profiles from                  </a:t>
            </a:r>
            <a:endParaRPr lang="en-US" dirty="0">
              <a:ea typeface="+mj-ea"/>
              <a:cs typeface="+mj-cs"/>
            </a:endParaRPr>
          </a:p>
        </p:txBody>
      </p:sp>
      <p:sp>
        <p:nvSpPr>
          <p:cNvPr id="4" name="Slide Number Placeholder 3"/>
          <p:cNvSpPr>
            <a:spLocks noGrp="1"/>
          </p:cNvSpPr>
          <p:nvPr>
            <p:ph type="sldNum" sz="quarter" idx="12"/>
          </p:nvPr>
        </p:nvSpPr>
        <p:spPr/>
        <p:txBody>
          <a:bodyPr/>
          <a:lstStyle/>
          <a:p>
            <a:pPr>
              <a:defRPr/>
            </a:pPr>
            <a:fld id="{86E64D14-1632-4DC5-9CAF-86954AAB5823}" type="slidenum">
              <a:rPr lang="en-US"/>
              <a:pPr>
                <a:defRPr/>
              </a:pPr>
              <a:t>38</a:t>
            </a:fld>
            <a:endParaRPr lang="en-US"/>
          </a:p>
        </p:txBody>
      </p:sp>
      <p:pic>
        <p:nvPicPr>
          <p:cNvPr id="59395" name="Picture 2"/>
          <p:cNvPicPr>
            <a:picLocks noChangeAspect="1" noChangeArrowheads="1"/>
          </p:cNvPicPr>
          <p:nvPr/>
        </p:nvPicPr>
        <p:blipFill>
          <a:blip r:embed="rId3"/>
          <a:srcRect/>
          <a:stretch>
            <a:fillRect/>
          </a:stretch>
        </p:blipFill>
        <p:spPr bwMode="auto">
          <a:xfrm>
            <a:off x="457200" y="4343400"/>
            <a:ext cx="4565650" cy="2133600"/>
          </a:xfrm>
          <a:prstGeom prst="rect">
            <a:avLst/>
          </a:prstGeom>
          <a:noFill/>
          <a:ln w="9525">
            <a:noFill/>
            <a:miter lim="800000"/>
            <a:headEnd/>
            <a:tailEnd/>
          </a:ln>
        </p:spPr>
      </p:pic>
      <p:pic>
        <p:nvPicPr>
          <p:cNvPr id="59396" name="Picture 6"/>
          <p:cNvPicPr>
            <a:picLocks noChangeAspect="1" noChangeArrowheads="1"/>
          </p:cNvPicPr>
          <p:nvPr/>
        </p:nvPicPr>
        <p:blipFill>
          <a:blip r:embed="rId4"/>
          <a:srcRect/>
          <a:stretch>
            <a:fillRect/>
          </a:stretch>
        </p:blipFill>
        <p:spPr bwMode="auto">
          <a:xfrm>
            <a:off x="6396038" y="452438"/>
            <a:ext cx="2595562" cy="690562"/>
          </a:xfrm>
          <a:prstGeom prst="rect">
            <a:avLst/>
          </a:prstGeom>
          <a:noFill/>
          <a:ln w="9525">
            <a:noFill/>
            <a:miter lim="800000"/>
            <a:headEnd/>
            <a:tailEnd/>
          </a:ln>
        </p:spPr>
      </p:pic>
      <p:pic>
        <p:nvPicPr>
          <p:cNvPr id="59397" name="Picture 2"/>
          <p:cNvPicPr>
            <a:picLocks noChangeAspect="1" noChangeArrowheads="1"/>
          </p:cNvPicPr>
          <p:nvPr/>
        </p:nvPicPr>
        <p:blipFill>
          <a:blip r:embed="rId5"/>
          <a:srcRect/>
          <a:stretch>
            <a:fillRect/>
          </a:stretch>
        </p:blipFill>
        <p:spPr bwMode="auto">
          <a:xfrm>
            <a:off x="625475" y="1371600"/>
            <a:ext cx="4229100" cy="1765300"/>
          </a:xfrm>
          <a:prstGeom prst="rect">
            <a:avLst/>
          </a:prstGeom>
          <a:noFill/>
          <a:ln w="9525">
            <a:noFill/>
            <a:miter lim="800000"/>
            <a:headEnd/>
            <a:tailEnd/>
          </a:ln>
        </p:spPr>
      </p:pic>
      <p:pic>
        <p:nvPicPr>
          <p:cNvPr id="59398" name="Picture 3"/>
          <p:cNvPicPr>
            <a:picLocks noChangeAspect="1" noChangeArrowheads="1"/>
          </p:cNvPicPr>
          <p:nvPr/>
        </p:nvPicPr>
        <p:blipFill>
          <a:blip r:embed="rId6"/>
          <a:srcRect/>
          <a:stretch>
            <a:fillRect/>
          </a:stretch>
        </p:blipFill>
        <p:spPr bwMode="auto">
          <a:xfrm>
            <a:off x="4267200" y="2717800"/>
            <a:ext cx="4775200" cy="2057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Simulator</a:t>
            </a:r>
            <a:endParaRPr lang="en-GB" dirty="0">
              <a:ea typeface="+mj-ea"/>
              <a:cs typeface="+mj-cs"/>
            </a:endParaRPr>
          </a:p>
        </p:txBody>
      </p:sp>
      <p:sp>
        <p:nvSpPr>
          <p:cNvPr id="61442" name="Content Placeholder 2"/>
          <p:cNvSpPr>
            <a:spLocks noGrp="1"/>
          </p:cNvSpPr>
          <p:nvPr>
            <p:ph idx="1"/>
          </p:nvPr>
        </p:nvSpPr>
        <p:spPr/>
        <p:txBody>
          <a:bodyPr/>
          <a:lstStyle/>
          <a:p>
            <a:pPr eaLnBrk="1" hangingPunct="1"/>
            <a:r>
              <a:rPr lang="en-GB" smtClean="0">
                <a:ea typeface="ＭＳ Ｐゴシック"/>
                <a:cs typeface="ＭＳ Ｐゴシック"/>
              </a:rPr>
              <a:t>Accepts our WoW simulation traces as input</a:t>
            </a:r>
          </a:p>
          <a:p>
            <a:pPr eaLnBrk="1" hangingPunct="1"/>
            <a:r>
              <a:rPr lang="en-GB" smtClean="0">
                <a:ea typeface="ＭＳ Ｐゴシック"/>
                <a:cs typeface="ＭＳ Ｐゴシック"/>
              </a:rPr>
              <a:t>Time resolution: 1 millisecond</a:t>
            </a:r>
          </a:p>
          <a:p>
            <a:pPr eaLnBrk="1" hangingPunct="1"/>
            <a:r>
              <a:rPr lang="en-GB" smtClean="0">
                <a:ea typeface="ＭＳ Ｐゴシック"/>
                <a:cs typeface="ＭＳ Ｐゴシック"/>
              </a:rPr>
              <a:t>Includes modelling of</a:t>
            </a:r>
          </a:p>
          <a:p>
            <a:pPr lvl="1" eaLnBrk="1" hangingPunct="1"/>
            <a:r>
              <a:rPr lang="en-GB" smtClean="0">
                <a:ea typeface="ＭＳ Ｐゴシック"/>
              </a:rPr>
              <a:t>TCP Windowing, packet framing</a:t>
            </a:r>
          </a:p>
          <a:p>
            <a:pPr lvl="1" eaLnBrk="1" hangingPunct="1"/>
            <a:r>
              <a:rPr lang="en-GB" smtClean="0">
                <a:ea typeface="ＭＳ Ｐゴシック"/>
              </a:rPr>
              <a:t>Last hop uplink, downlink capacity and contention</a:t>
            </a:r>
          </a:p>
          <a:p>
            <a:pPr lvl="1" eaLnBrk="1" hangingPunct="1"/>
            <a:r>
              <a:rPr lang="en-GB" smtClean="0">
                <a:ea typeface="ＭＳ Ｐゴシック"/>
              </a:rPr>
              <a:t>Latency</a:t>
            </a:r>
          </a:p>
          <a:p>
            <a:pPr eaLnBrk="1" hangingPunct="1"/>
            <a:r>
              <a:rPr lang="en-GB" smtClean="0">
                <a:ea typeface="ＭＳ Ｐゴシック"/>
                <a:cs typeface="ＭＳ Ｐゴシック"/>
              </a:rPr>
              <a:t>Node bandwidth assignments based upon OfCom 2009 UK survey</a:t>
            </a:r>
          </a:p>
          <a:p>
            <a:pPr lvl="1" eaLnBrk="1" hangingPunct="1"/>
            <a:endParaRPr lang="en-GB" smtClean="0">
              <a:ea typeface="ＭＳ Ｐゴシック"/>
            </a:endParaRPr>
          </a:p>
        </p:txBody>
      </p:sp>
      <p:sp>
        <p:nvSpPr>
          <p:cNvPr id="4" name="Slide Number Placeholder 3"/>
          <p:cNvSpPr>
            <a:spLocks noGrp="1"/>
          </p:cNvSpPr>
          <p:nvPr>
            <p:ph type="sldNum" sz="quarter" idx="12"/>
          </p:nvPr>
        </p:nvSpPr>
        <p:spPr/>
        <p:txBody>
          <a:bodyPr/>
          <a:lstStyle/>
          <a:p>
            <a:pPr>
              <a:defRPr/>
            </a:pPr>
            <a:fld id="{ED3EB0DD-D757-49E0-A73D-B63DB1B37E68}"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a:ln>
                  <a:noFill/>
                </a:ln>
                <a:solidFill>
                  <a:schemeClr val="tx1"/>
                </a:solidFill>
                <a:effectLst/>
              </a:rPr>
              <a:t>Before the Internet</a:t>
            </a:r>
          </a:p>
        </p:txBody>
      </p:sp>
      <p:sp>
        <p:nvSpPr>
          <p:cNvPr id="23554" name="Rectangle 3"/>
          <p:cNvSpPr>
            <a:spLocks noGrp="1"/>
          </p:cNvSpPr>
          <p:nvPr>
            <p:ph type="body" idx="1"/>
          </p:nvPr>
        </p:nvSpPr>
        <p:spPr/>
        <p:txBody>
          <a:bodyPr/>
          <a:lstStyle/>
          <a:p>
            <a:pPr eaLnBrk="1" hangingPunct="1"/>
            <a:r>
              <a:rPr lang="en-US" smtClean="0">
                <a:ea typeface="ＭＳ Ｐゴシック"/>
                <a:cs typeface="ＭＳ Ｐゴシック"/>
              </a:rPr>
              <a:t>Lots of proprietary, closed nets</a:t>
            </a:r>
          </a:p>
          <a:p>
            <a:pPr eaLnBrk="1" hangingPunct="1"/>
            <a:r>
              <a:rPr lang="en-US" smtClean="0">
                <a:ea typeface="ＭＳ Ｐゴシック"/>
                <a:cs typeface="ＭＳ Ｐゴシック"/>
              </a:rPr>
              <a:t>And Usenet (UUCP ++ ) </a:t>
            </a:r>
          </a:p>
          <a:p>
            <a:pPr eaLnBrk="1" hangingPunct="1"/>
            <a:r>
              <a:rPr lang="en-US" i="1" smtClean="0">
                <a:solidFill>
                  <a:schemeClr val="hlink"/>
                </a:solidFill>
                <a:ea typeface="ＭＳ Ｐゴシック"/>
                <a:cs typeface="ＭＳ Ｐゴシック"/>
              </a:rPr>
              <a:t>Muds, and Moos and Usenet</a:t>
            </a:r>
          </a:p>
          <a:p>
            <a:pPr eaLnBrk="1" hangingPunct="1"/>
            <a:r>
              <a:rPr lang="en-US" i="1" smtClean="0">
                <a:solidFill>
                  <a:schemeClr val="hlink"/>
                </a:solidFill>
                <a:ea typeface="ＭＳ Ｐゴシック"/>
                <a:cs typeface="ＭＳ Ｐゴシック"/>
              </a:rPr>
              <a:t>HLA – first go at multicast/p2p games</a:t>
            </a:r>
          </a:p>
          <a:p>
            <a:pPr eaLnBrk="1" hangingPunct="1"/>
            <a:r>
              <a:rPr lang="en-US" i="1" smtClean="0">
                <a:solidFill>
                  <a:schemeClr val="hlink"/>
                </a:solidFill>
                <a:ea typeface="ＭＳ Ｐゴシック"/>
                <a:cs typeface="ＭＳ Ｐゴシック"/>
              </a:rPr>
              <a:t>Napster and Freenet</a:t>
            </a:r>
          </a:p>
          <a:p>
            <a:pPr eaLnBrk="1" hangingPunct="1"/>
            <a:r>
              <a:rPr lang="en-US" i="1" smtClean="0">
                <a:solidFill>
                  <a:schemeClr val="hlink"/>
                </a:solidFill>
                <a:ea typeface="ＭＳ Ｐゴシック"/>
                <a:cs typeface="ＭＳ Ｐゴシック"/>
              </a:rPr>
              <a:t>MMORPG – mostly Big Iron Server</a:t>
            </a:r>
          </a:p>
          <a:p>
            <a:pPr eaLnBrk="1" hangingPunct="1"/>
            <a:r>
              <a:rPr lang="en-US" i="1" smtClean="0">
                <a:solidFill>
                  <a:schemeClr val="hlink"/>
                </a:solidFill>
                <a:ea typeface="ＭＳ Ｐゴシック"/>
                <a:cs typeface="ＭＳ Ｐゴシック"/>
              </a:rPr>
              <a:t>Facebook, Peerson, Diaspora – P2P OSNs</a:t>
            </a:r>
          </a:p>
          <a:p>
            <a:pPr eaLnBrk="1" hangingPunct="1"/>
            <a:r>
              <a:rPr lang="en-US" i="1" smtClean="0">
                <a:solidFill>
                  <a:schemeClr val="hlink"/>
                </a:solidFill>
                <a:ea typeface="ＭＳ Ｐゴシック"/>
                <a:cs typeface="ＭＳ Ｐゴシック"/>
              </a:rPr>
              <a:t>Angry Birds and Ed Milliband</a:t>
            </a:r>
          </a:p>
          <a:p>
            <a:pPr eaLnBrk="1" hangingPunct="1"/>
            <a:r>
              <a:rPr lang="en-US" i="1" smtClean="0">
                <a:solidFill>
                  <a:schemeClr val="hlink"/>
                </a:solidFill>
                <a:ea typeface="ＭＳ Ｐゴシック"/>
                <a:cs typeface="ＭＳ Ｐゴシック"/>
              </a:rPr>
              <a:t>Trust, Clouds and Fiber to the Home</a:t>
            </a:r>
            <a:endParaRPr lang="en-US" smtClean="0">
              <a:ea typeface="ＭＳ Ｐゴシック"/>
              <a:cs typeface="ＭＳ Ｐゴシック"/>
            </a:endParaRPr>
          </a:p>
          <a:p>
            <a:pPr eaLnBrk="1" hangingPunct="1"/>
            <a:endParaRPr lang="en-US" smtClean="0">
              <a:ea typeface="ＭＳ Ｐゴシック"/>
              <a:cs typeface="ＭＳ Ｐゴシック"/>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Results</a:t>
            </a:r>
            <a:endParaRPr lang="en-US" dirty="0">
              <a:ea typeface="+mj-ea"/>
              <a:cs typeface="+mj-cs"/>
            </a:endParaRPr>
          </a:p>
        </p:txBody>
      </p:sp>
      <p:sp>
        <p:nvSpPr>
          <p:cNvPr id="63490" name="Content Placeholder 2"/>
          <p:cNvSpPr>
            <a:spLocks noGrp="1"/>
          </p:cNvSpPr>
          <p:nvPr>
            <p:ph idx="1"/>
          </p:nvPr>
        </p:nvSpPr>
        <p:spPr/>
        <p:txBody>
          <a:bodyPr/>
          <a:lstStyle/>
          <a:p>
            <a:pPr eaLnBrk="1" hangingPunct="1"/>
            <a:r>
              <a:rPr lang="en-US" smtClean="0">
                <a:ea typeface="ＭＳ Ｐゴシック"/>
                <a:cs typeface="ＭＳ Ｐゴシック"/>
              </a:rPr>
              <a:t>Even without overhead, P2P protocols consume too many resources</a:t>
            </a:r>
          </a:p>
          <a:p>
            <a:pPr lvl="1" eaLnBrk="1" hangingPunct="1"/>
            <a:r>
              <a:rPr lang="en-US" smtClean="0">
                <a:ea typeface="ＭＳ Ｐゴシック"/>
              </a:rPr>
              <a:t>For intense scenarios, nodes can ‘fall behind’</a:t>
            </a:r>
          </a:p>
          <a:p>
            <a:pPr lvl="1" eaLnBrk="1" hangingPunct="1"/>
            <a:r>
              <a:rPr lang="en-US" smtClean="0">
                <a:ea typeface="ＭＳ Ｐゴシック"/>
              </a:rPr>
              <a:t>Most messages important and difficult to discard</a:t>
            </a:r>
          </a:p>
          <a:p>
            <a:pPr eaLnBrk="1" hangingPunct="1"/>
            <a:r>
              <a:rPr lang="en-US" smtClean="0">
                <a:ea typeface="ＭＳ Ｐゴシック"/>
                <a:cs typeface="ＭＳ Ｐゴシック"/>
              </a:rPr>
              <a:t>‘Falling behind’ increases node load</a:t>
            </a:r>
          </a:p>
          <a:p>
            <a:pPr lvl="1" eaLnBrk="1" hangingPunct="1"/>
            <a:r>
              <a:rPr lang="en-US" smtClean="0">
                <a:ea typeface="ＭＳ Ｐゴシック"/>
              </a:rPr>
              <a:t>new messages + catch-up</a:t>
            </a:r>
          </a:p>
          <a:p>
            <a:pPr eaLnBrk="1" hangingPunct="1"/>
            <a:r>
              <a:rPr lang="en-US" smtClean="0">
                <a:ea typeface="ＭＳ Ｐゴシック"/>
                <a:cs typeface="ＭＳ Ｐゴシック"/>
              </a:rPr>
              <a:t>Aggregation of messages useful</a:t>
            </a:r>
          </a:p>
          <a:p>
            <a:pPr lvl="1" eaLnBrk="1" hangingPunct="1"/>
            <a:r>
              <a:rPr lang="en-US" smtClean="0">
                <a:ea typeface="ＭＳ Ｐゴシック"/>
              </a:rPr>
              <a:t>Introduces sender delay</a:t>
            </a:r>
          </a:p>
          <a:p>
            <a:pPr lvl="1" eaLnBrk="1" hangingPunct="1"/>
            <a:r>
              <a:rPr lang="en-US" smtClean="0">
                <a:ea typeface="ＭＳ Ｐゴシック"/>
              </a:rPr>
              <a:t>Offset by fewer bytes to transmit</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11BA2A4D-1041-4DF5-88E1-AD0D145AA3DD}"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Results: Bandwidth</a:t>
            </a:r>
            <a:endParaRPr lang="en-US" dirty="0">
              <a:ea typeface="+mj-ea"/>
              <a:cs typeface="+mj-cs"/>
            </a:endParaRPr>
          </a:p>
        </p:txBody>
      </p:sp>
      <p:sp>
        <p:nvSpPr>
          <p:cNvPr id="4" name="Slide Number Placeholder 3"/>
          <p:cNvSpPr>
            <a:spLocks noGrp="1"/>
          </p:cNvSpPr>
          <p:nvPr>
            <p:ph type="sldNum" sz="quarter" idx="12"/>
          </p:nvPr>
        </p:nvSpPr>
        <p:spPr/>
        <p:txBody>
          <a:bodyPr/>
          <a:lstStyle/>
          <a:p>
            <a:pPr>
              <a:defRPr/>
            </a:pPr>
            <a:fld id="{11608712-2AFA-4B85-81EE-AA8F231B374F}" type="slidenum">
              <a:rPr lang="en-US"/>
              <a:pPr>
                <a:defRPr/>
              </a:pPr>
              <a:t>41</a:t>
            </a:fld>
            <a:endParaRPr lang="en-US"/>
          </a:p>
        </p:txBody>
      </p:sp>
      <p:sp>
        <p:nvSpPr>
          <p:cNvPr id="65539" name="TextBox 2"/>
          <p:cNvSpPr txBox="1">
            <a:spLocks noChangeArrowheads="1"/>
          </p:cNvSpPr>
          <p:nvPr/>
        </p:nvSpPr>
        <p:spPr bwMode="auto">
          <a:xfrm>
            <a:off x="1295400" y="4953000"/>
            <a:ext cx="6324600" cy="1465263"/>
          </a:xfrm>
          <a:prstGeom prst="rect">
            <a:avLst/>
          </a:prstGeom>
          <a:noFill/>
          <a:ln w="9525">
            <a:noFill/>
            <a:miter lim="800000"/>
            <a:headEnd/>
            <a:tailEnd/>
          </a:ln>
        </p:spPr>
        <p:txBody>
          <a:bodyPr>
            <a:spAutoFit/>
          </a:bodyPr>
          <a:lstStyle/>
          <a:p>
            <a:pPr marL="285750" indent="-285750">
              <a:buFont typeface="Arial" charset="0"/>
              <a:buChar char="•"/>
            </a:pPr>
            <a:r>
              <a:rPr lang="en-US" sz="1800">
                <a:latin typeface="Book Antiqua" pitchFamily="18" charset="0"/>
              </a:rPr>
              <a:t>P2P Upload bandwidth scales with number of peers in AoI, 10 x to 100 x the Client-server load on average</a:t>
            </a:r>
          </a:p>
          <a:p>
            <a:pPr marL="285750" indent="-285750">
              <a:buFont typeface="Arial" charset="0"/>
              <a:buChar char="•"/>
            </a:pPr>
            <a:r>
              <a:rPr lang="en-US" sz="1800">
                <a:latin typeface="Book Antiqua" pitchFamily="18" charset="0"/>
              </a:rPr>
              <a:t>Client-server Download slightly larger because nearby AI is communicated from server rather than locally calculated</a:t>
            </a:r>
          </a:p>
        </p:txBody>
      </p:sp>
      <p:graphicFrame>
        <p:nvGraphicFramePr>
          <p:cNvPr id="7" name="Chart 6"/>
          <p:cNvGraphicFramePr>
            <a:graphicFrameLocks/>
          </p:cNvGraphicFramePr>
          <p:nvPr/>
        </p:nvGraphicFramePr>
        <p:xfrm>
          <a:off x="1066800" y="1524000"/>
          <a:ext cx="3409950" cy="3067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4419600" y="2133600"/>
          <a:ext cx="3743325" cy="2476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Results: Latency</a:t>
            </a:r>
            <a:endParaRPr lang="en-US" dirty="0">
              <a:ea typeface="+mj-ea"/>
              <a:cs typeface="+mj-cs"/>
            </a:endParaRPr>
          </a:p>
        </p:txBody>
      </p:sp>
      <p:sp>
        <p:nvSpPr>
          <p:cNvPr id="3" name="Content Placeholder 2"/>
          <p:cNvSpPr>
            <a:spLocks noGrp="1"/>
          </p:cNvSpPr>
          <p:nvPr>
            <p:ph idx="1"/>
          </p:nvPr>
        </p:nvSpPr>
        <p:spPr>
          <a:xfrm>
            <a:off x="457200" y="4800600"/>
            <a:ext cx="8229600" cy="1752600"/>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Latency is usually a function of message creation, upload bandwidth, and neighbors</a:t>
            </a: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Average latency OK with small number of neighbors, but as expected, scenarios with large number of neighbors and high message rates have highest latency</a:t>
            </a:r>
          </a:p>
          <a:p>
            <a:pPr marL="548640" indent="-411480" eaLnBrk="1" fontAlgn="auto" hangingPunct="1">
              <a:spcAft>
                <a:spcPts val="0"/>
              </a:spcAft>
              <a:buClr>
                <a:schemeClr val="tx1">
                  <a:shade val="95000"/>
                </a:schemeClr>
              </a:buClr>
              <a:buFont typeface="Wingdings 2"/>
              <a:buChar char=""/>
              <a:defRPr/>
            </a:pPr>
            <a:r>
              <a:rPr lang="en-US" dirty="0" smtClean="0">
                <a:ea typeface="+mn-ea"/>
                <a:cs typeface="+mn-cs"/>
              </a:rPr>
              <a:t>Differences from Client: server: Ignoring questing, 40:1 to 445:1</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871828B4-1E66-4084-B4FA-60322BA4BB07}" type="slidenum">
              <a:rPr lang="en-US"/>
              <a:pPr>
                <a:defRPr/>
              </a:pPr>
              <a:t>42</a:t>
            </a:fld>
            <a:endParaRPr lang="en-US"/>
          </a:p>
        </p:txBody>
      </p:sp>
      <p:graphicFrame>
        <p:nvGraphicFramePr>
          <p:cNvPr id="7" name="Chart 6"/>
          <p:cNvGraphicFramePr>
            <a:graphicFrameLocks/>
          </p:cNvGraphicFramePr>
          <p:nvPr/>
        </p:nvGraphicFramePr>
        <p:xfrm>
          <a:off x="609600" y="1828800"/>
          <a:ext cx="3990974" cy="2724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4800600" y="1905000"/>
          <a:ext cx="4005263"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4724400" y="1752600"/>
            <a:ext cx="0" cy="26670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Message Aggregation</a:t>
            </a:r>
            <a:endParaRPr lang="en-GB" dirty="0">
              <a:ea typeface="+mj-ea"/>
              <a:cs typeface="+mj-cs"/>
            </a:endParaRPr>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GB" dirty="0" smtClean="0">
                <a:ea typeface="+mn-ea"/>
                <a:cs typeface="+mn-cs"/>
              </a:rPr>
              <a:t>Message aggregation: bundling together time-proximate messages to send together</a:t>
            </a:r>
          </a:p>
          <a:p>
            <a:pPr marL="868680" lvl="1" indent="-283464" eaLnBrk="1" fontAlgn="auto" hangingPunct="1">
              <a:spcAft>
                <a:spcPts val="0"/>
              </a:spcAft>
              <a:buFont typeface="Wingdings 2"/>
              <a:buChar char=""/>
              <a:defRPr/>
            </a:pPr>
            <a:r>
              <a:rPr lang="en-GB" dirty="0" smtClean="0">
                <a:ea typeface="+mn-ea"/>
                <a:cs typeface="+mn-cs"/>
              </a:rPr>
              <a:t>Reduces overhead by up to a factor of 10</a:t>
            </a:r>
          </a:p>
          <a:p>
            <a:pPr marL="548640" indent="-411480" eaLnBrk="1" fontAlgn="auto" hangingPunct="1">
              <a:spcAft>
                <a:spcPts val="0"/>
              </a:spcAft>
              <a:buClr>
                <a:schemeClr val="tx1">
                  <a:shade val="95000"/>
                </a:schemeClr>
              </a:buClr>
              <a:buFont typeface="Wingdings 2"/>
              <a:buChar char=""/>
              <a:defRPr/>
            </a:pPr>
            <a:r>
              <a:rPr lang="en-GB" dirty="0" smtClean="0">
                <a:ea typeface="+mn-ea"/>
                <a:cs typeface="+mn-cs"/>
              </a:rPr>
              <a:t>Delays message transmission, but mitigated by shorter transmission time and smaller transmission queue</a:t>
            </a:r>
          </a:p>
          <a:p>
            <a:pPr marL="548640" indent="-411480" eaLnBrk="1" fontAlgn="auto" hangingPunct="1">
              <a:spcAft>
                <a:spcPts val="0"/>
              </a:spcAft>
              <a:buClr>
                <a:schemeClr val="tx1">
                  <a:shade val="95000"/>
                </a:schemeClr>
              </a:buClr>
              <a:buFont typeface="Wingdings 2"/>
              <a:buChar char=""/>
              <a:defRPr/>
            </a:pPr>
            <a:endParaRPr lang="en-GB" dirty="0">
              <a:ea typeface="+mn-ea"/>
              <a:cs typeface="+mn-cs"/>
            </a:endParaRPr>
          </a:p>
          <a:p>
            <a:pPr marL="548640" indent="-411480" eaLnBrk="1" fontAlgn="auto" hangingPunct="1">
              <a:spcAft>
                <a:spcPts val="0"/>
              </a:spcAft>
              <a:buClr>
                <a:schemeClr val="tx1">
                  <a:shade val="95000"/>
                </a:schemeClr>
              </a:buClr>
              <a:buFont typeface="Wingdings 2"/>
              <a:buChar char=""/>
              <a:defRPr/>
            </a:pPr>
            <a:r>
              <a:rPr lang="en-GB" dirty="0" smtClean="0">
                <a:ea typeface="+mn-ea"/>
                <a:cs typeface="+mn-cs"/>
              </a:rPr>
              <a:t>Note: some ‘bundling’ </a:t>
            </a:r>
            <a:r>
              <a:rPr lang="en-GB" dirty="0" err="1" smtClean="0">
                <a:ea typeface="+mn-ea"/>
                <a:cs typeface="+mn-cs"/>
              </a:rPr>
              <a:t>artifacts</a:t>
            </a:r>
            <a:r>
              <a:rPr lang="en-GB" dirty="0" smtClean="0">
                <a:ea typeface="+mn-ea"/>
                <a:cs typeface="+mn-cs"/>
              </a:rPr>
              <a:t> in traces</a:t>
            </a:r>
          </a:p>
          <a:p>
            <a:pPr marL="868680" lvl="1" indent="-283464" eaLnBrk="1" fontAlgn="auto" hangingPunct="1">
              <a:spcAft>
                <a:spcPts val="0"/>
              </a:spcAft>
              <a:buFont typeface="Wingdings 2"/>
              <a:buChar char=""/>
              <a:defRPr/>
            </a:pPr>
            <a:r>
              <a:rPr lang="en-GB" dirty="0" smtClean="0">
                <a:ea typeface="+mn-ea"/>
                <a:cs typeface="+mn-cs"/>
              </a:rPr>
              <a:t>Many message types lack internal timestamp, so we used capture time as timestamp</a:t>
            </a:r>
          </a:p>
          <a:p>
            <a:pPr marL="868680" lvl="1" indent="-283464" eaLnBrk="1" fontAlgn="auto" hangingPunct="1">
              <a:spcAft>
                <a:spcPts val="0"/>
              </a:spcAft>
              <a:buFont typeface="Wingdings 2"/>
              <a:buChar char=""/>
              <a:defRPr/>
            </a:pPr>
            <a:r>
              <a:rPr lang="en-GB" dirty="0" smtClean="0">
                <a:ea typeface="+mn-ea"/>
                <a:cs typeface="+mn-cs"/>
              </a:rPr>
              <a:t>Wow client-server does some aggregation, biases our measurement with bundles of messages</a:t>
            </a:r>
          </a:p>
        </p:txBody>
      </p:sp>
      <p:sp>
        <p:nvSpPr>
          <p:cNvPr id="4" name="Slide Number Placeholder 3"/>
          <p:cNvSpPr>
            <a:spLocks noGrp="1"/>
          </p:cNvSpPr>
          <p:nvPr>
            <p:ph type="sldNum" sz="quarter" idx="12"/>
          </p:nvPr>
        </p:nvSpPr>
        <p:spPr/>
        <p:txBody>
          <a:bodyPr/>
          <a:lstStyle/>
          <a:p>
            <a:pPr>
              <a:defRPr/>
            </a:pPr>
            <a:fld id="{A428C33D-23AD-4FB9-943F-B47CAA28B012}"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P2P Message Aggregation</a:t>
            </a:r>
            <a:endParaRPr lang="en-US" dirty="0">
              <a:ea typeface="+mj-ea"/>
              <a:cs typeface="+mj-cs"/>
            </a:endParaRPr>
          </a:p>
        </p:txBody>
      </p:sp>
      <p:sp>
        <p:nvSpPr>
          <p:cNvPr id="3" name="Content Placeholder 2"/>
          <p:cNvSpPr>
            <a:spLocks noGrp="1"/>
          </p:cNvSpPr>
          <p:nvPr>
            <p:ph idx="1"/>
          </p:nvPr>
        </p:nvSpPr>
        <p:spPr>
          <a:xfrm>
            <a:off x="457200" y="1600200"/>
            <a:ext cx="8229600" cy="838200"/>
          </a:xfrm>
        </p:spPr>
        <p:txBody>
          <a:bodyPr>
            <a:normAutofit fontScale="85000" lnSpcReduction="10000"/>
          </a:bodyPr>
          <a:lstStyle/>
          <a:p>
            <a:pPr marL="137160" indent="0" eaLnBrk="1" fontAlgn="auto" hangingPunct="1">
              <a:spcAft>
                <a:spcPts val="0"/>
              </a:spcAft>
              <a:buClr>
                <a:schemeClr val="tx1">
                  <a:shade val="95000"/>
                </a:schemeClr>
              </a:buClr>
              <a:buFont typeface="Wingdings 2"/>
              <a:buNone/>
              <a:defRPr/>
            </a:pPr>
            <a:r>
              <a:rPr lang="en-US" dirty="0" smtClean="0">
                <a:ea typeface="+mn-ea"/>
                <a:cs typeface="+mn-cs"/>
              </a:rPr>
              <a:t>Impact of 1 millisecond of aggregation on </a:t>
            </a:r>
            <a:r>
              <a:rPr lang="en-US" b="1" dirty="0" smtClean="0">
                <a:ea typeface="+mn-ea"/>
                <a:cs typeface="+mn-cs"/>
              </a:rPr>
              <a:t>average</a:t>
            </a:r>
            <a:r>
              <a:rPr lang="en-US" dirty="0" smtClean="0">
                <a:ea typeface="+mn-ea"/>
                <a:cs typeface="+mn-cs"/>
              </a:rPr>
              <a:t> latency measurements, relative to original measurements</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2A1717B5-AA02-4EF1-934A-788A511773D6}" type="slidenum">
              <a:rPr lang="en-US"/>
              <a:pPr>
                <a:defRPr/>
              </a:pPr>
              <a:t>44</a:t>
            </a:fld>
            <a:endParaRPr lang="en-US"/>
          </a:p>
        </p:txBody>
      </p:sp>
      <p:graphicFrame>
        <p:nvGraphicFramePr>
          <p:cNvPr id="6" name="Table 5"/>
          <p:cNvGraphicFramePr>
            <a:graphicFrameLocks noGrp="1"/>
          </p:cNvGraphicFramePr>
          <p:nvPr/>
        </p:nvGraphicFramePr>
        <p:xfrm>
          <a:off x="2057400" y="2971800"/>
          <a:ext cx="4876800" cy="2895600"/>
        </p:xfrm>
        <a:graphic>
          <a:graphicData uri="http://schemas.openxmlformats.org/drawingml/2006/table">
            <a:tbl>
              <a:tblPr>
                <a:tableStyleId>{5C22544A-7EE6-4342-B048-85BDC9FD1C3A}</a:tableStyleId>
              </a:tblPr>
              <a:tblGrid>
                <a:gridCol w="1143000"/>
                <a:gridCol w="1219200"/>
                <a:gridCol w="1295400"/>
                <a:gridCol w="1219200"/>
              </a:tblGrid>
              <a:tr h="769609">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smtClean="0">
                          <a:effectLst/>
                        </a:rPr>
                        <a:t>Upload</a:t>
                      </a:r>
                      <a:r>
                        <a:rPr lang="en-US" sz="1800" b="1" u="none" strike="noStrike" baseline="0" dirty="0" smtClean="0">
                          <a:effectLst/>
                        </a:rPr>
                        <a:t> Bandwidth</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Download </a:t>
                      </a:r>
                      <a:r>
                        <a:rPr lang="en-US" sz="1800" b="1" u="none" strike="noStrike" dirty="0" smtClean="0">
                          <a:effectLst/>
                        </a:rPr>
                        <a:t>Bandwidth</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Latency</a:t>
                      </a:r>
                      <a:endParaRPr lang="en-US" sz="1800" b="1" i="0" u="none" strike="noStrike" dirty="0">
                        <a:solidFill>
                          <a:srgbClr val="000000"/>
                        </a:solidFill>
                        <a:effectLst/>
                        <a:latin typeface="Calibri"/>
                      </a:endParaRPr>
                    </a:p>
                  </a:txBody>
                  <a:tcPr marL="9525" marR="9525" marT="9525" marB="0" anchor="b"/>
                </a:tc>
              </a:tr>
              <a:tr h="425198">
                <a:tc>
                  <a:txBody>
                    <a:bodyPr/>
                    <a:lstStyle/>
                    <a:p>
                      <a:pPr algn="l" fontAlgn="b"/>
                      <a:r>
                        <a:rPr lang="en-US" sz="2000" b="1" u="none" strike="noStrike">
                          <a:effectLst/>
                        </a:rPr>
                        <a:t>Capital</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latin typeface="Calibri" pitchFamily="34" charset="0"/>
                          <a:cs typeface="Calibri" pitchFamily="34" charset="0"/>
                        </a:rPr>
                        <a:t>-6.50%</a:t>
                      </a:r>
                      <a:endParaRPr lang="en-US" sz="16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-7.10%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-22.30%</a:t>
                      </a:r>
                      <a:endParaRPr lang="en-US" sz="1600" b="0" i="0" u="none" strike="noStrike">
                        <a:solidFill>
                          <a:srgbClr val="000000"/>
                        </a:solidFill>
                        <a:effectLst/>
                        <a:latin typeface="Calibri" pitchFamily="34" charset="0"/>
                        <a:cs typeface="Calibri" pitchFamily="34" charset="0"/>
                      </a:endParaRPr>
                    </a:p>
                  </a:txBody>
                  <a:tcPr marL="9525" marR="9525" marT="9525" marB="0" anchor="b"/>
                </a:tc>
              </a:tr>
              <a:tr h="425198">
                <a:tc>
                  <a:txBody>
                    <a:bodyPr/>
                    <a:lstStyle/>
                    <a:p>
                      <a:pPr algn="l" fontAlgn="b"/>
                      <a:r>
                        <a:rPr lang="en-US" sz="2000" b="1" u="none" strike="noStrike">
                          <a:effectLst/>
                        </a:rPr>
                        <a:t>Raid</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-34.30%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-35.70%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-76.90%</a:t>
                      </a:r>
                      <a:endParaRPr lang="en-US" sz="1600" b="0" i="0" u="none" strike="noStrike">
                        <a:solidFill>
                          <a:srgbClr val="000000"/>
                        </a:solidFill>
                        <a:effectLst/>
                        <a:latin typeface="Calibri" pitchFamily="34" charset="0"/>
                        <a:cs typeface="Calibri" pitchFamily="34" charset="0"/>
                      </a:endParaRPr>
                    </a:p>
                  </a:txBody>
                  <a:tcPr marL="9525" marR="9525" marT="9525" marB="0" anchor="b"/>
                </a:tc>
              </a:tr>
              <a:tr h="425198">
                <a:tc>
                  <a:txBody>
                    <a:bodyPr/>
                    <a:lstStyle/>
                    <a:p>
                      <a:pPr algn="l" fontAlgn="b"/>
                      <a:r>
                        <a:rPr lang="en-US" sz="2000" b="1" u="none" strike="noStrike" dirty="0" smtClean="0">
                          <a:effectLst/>
                        </a:rPr>
                        <a:t>Dungeon</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-28.80%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-29.00%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-60.20%</a:t>
                      </a:r>
                      <a:endParaRPr lang="en-US" sz="1600" b="0" i="0" u="none" strike="noStrike">
                        <a:solidFill>
                          <a:srgbClr val="000000"/>
                        </a:solidFill>
                        <a:effectLst/>
                        <a:latin typeface="Calibri" pitchFamily="34" charset="0"/>
                        <a:cs typeface="Calibri" pitchFamily="34" charset="0"/>
                      </a:endParaRPr>
                    </a:p>
                  </a:txBody>
                  <a:tcPr marL="9525" marR="9525" marT="9525" marB="0" anchor="b"/>
                </a:tc>
              </a:tr>
              <a:tr h="425198">
                <a:tc>
                  <a:txBody>
                    <a:bodyPr/>
                    <a:lstStyle/>
                    <a:p>
                      <a:pPr algn="l" fontAlgn="b"/>
                      <a:r>
                        <a:rPr lang="en-US" sz="2000" b="1" u="none" strike="noStrike">
                          <a:effectLst/>
                        </a:rPr>
                        <a:t>PVP</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-17.50%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-18.60%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-52.50%</a:t>
                      </a:r>
                      <a:endParaRPr lang="en-US" sz="1600" b="0" i="0" u="none" strike="noStrike">
                        <a:solidFill>
                          <a:srgbClr val="000000"/>
                        </a:solidFill>
                        <a:effectLst/>
                        <a:latin typeface="Calibri" pitchFamily="34" charset="0"/>
                        <a:cs typeface="Calibri" pitchFamily="34" charset="0"/>
                      </a:endParaRPr>
                    </a:p>
                  </a:txBody>
                  <a:tcPr marL="9525" marR="9525" marT="9525" marB="0" anchor="b"/>
                </a:tc>
              </a:tr>
              <a:tr h="425198">
                <a:tc>
                  <a:txBody>
                    <a:bodyPr/>
                    <a:lstStyle/>
                    <a:p>
                      <a:pPr algn="l" fontAlgn="b"/>
                      <a:r>
                        <a:rPr lang="en-US" sz="2000" b="1" u="none" strike="noStrike" dirty="0">
                          <a:effectLst/>
                        </a:rPr>
                        <a:t>Quest</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-10.20%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a:effectLst/>
                          <a:latin typeface="Calibri" pitchFamily="34" charset="0"/>
                          <a:cs typeface="Calibri" pitchFamily="34" charset="0"/>
                        </a:rPr>
                        <a:t>-13.60%</a:t>
                      </a:r>
                      <a:endParaRPr lang="en-US" sz="1600" b="0" i="0" u="none" strike="noStrike">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600" u="none" strike="noStrike" dirty="0">
                          <a:effectLst/>
                          <a:latin typeface="Calibri" pitchFamily="34" charset="0"/>
                          <a:cs typeface="Calibri" pitchFamily="34" charset="0"/>
                        </a:rPr>
                        <a:t>2.20%</a:t>
                      </a:r>
                      <a:endParaRPr lang="en-US" sz="1600" b="0" i="0" u="none" strike="noStrike" dirty="0">
                        <a:solidFill>
                          <a:srgbClr val="000000"/>
                        </a:solidFill>
                        <a:effectLst/>
                        <a:latin typeface="Calibri" pitchFamily="34" charset="0"/>
                        <a:cs typeface="Calibri" pitchFamily="34" charset="0"/>
                      </a:endParaRPr>
                    </a:p>
                  </a:txBody>
                  <a:tcPr marL="9525" marR="9525" marT="9525" marB="0" anchor="b"/>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Client-Server Aggregation</a:t>
            </a:r>
            <a:endParaRPr lang="en-US" dirty="0">
              <a:ea typeface="+mj-ea"/>
              <a:cs typeface="+mj-cs"/>
            </a:endParaRPr>
          </a:p>
        </p:txBody>
      </p:sp>
      <p:sp>
        <p:nvSpPr>
          <p:cNvPr id="4" name="Slide Number Placeholder 3"/>
          <p:cNvSpPr>
            <a:spLocks noGrp="1"/>
          </p:cNvSpPr>
          <p:nvPr>
            <p:ph type="sldNum" sz="quarter" idx="12"/>
          </p:nvPr>
        </p:nvSpPr>
        <p:spPr/>
        <p:txBody>
          <a:bodyPr/>
          <a:lstStyle/>
          <a:p>
            <a:pPr>
              <a:defRPr/>
            </a:pPr>
            <a:fld id="{7C9DDBDF-DD53-4545-AAD1-F5CBB23DD6AB}" type="slidenum">
              <a:rPr lang="en-US"/>
              <a:pPr>
                <a:defRPr/>
              </a:pPr>
              <a:t>45</a:t>
            </a:fld>
            <a:endParaRPr lang="en-US"/>
          </a:p>
        </p:txBody>
      </p:sp>
      <p:sp>
        <p:nvSpPr>
          <p:cNvPr id="5" name="Content Placeholder 2"/>
          <p:cNvSpPr>
            <a:spLocks noGrp="1"/>
          </p:cNvSpPr>
          <p:nvPr>
            <p:ph idx="1"/>
          </p:nvPr>
        </p:nvSpPr>
        <p:spPr>
          <a:xfrm>
            <a:off x="457200" y="1600200"/>
            <a:ext cx="8229600" cy="838200"/>
          </a:xfrm>
        </p:spPr>
        <p:txBody>
          <a:bodyPr>
            <a:normAutofit fontScale="85000" lnSpcReduction="10000"/>
          </a:bodyPr>
          <a:lstStyle/>
          <a:p>
            <a:pPr marL="137160" indent="0" eaLnBrk="1" fontAlgn="auto" hangingPunct="1">
              <a:spcAft>
                <a:spcPts val="0"/>
              </a:spcAft>
              <a:buClr>
                <a:schemeClr val="tx1">
                  <a:shade val="95000"/>
                </a:schemeClr>
              </a:buClr>
              <a:buFont typeface="Wingdings 2"/>
              <a:buNone/>
              <a:defRPr/>
            </a:pPr>
            <a:r>
              <a:rPr lang="en-US" dirty="0" smtClean="0">
                <a:ea typeface="+mn-ea"/>
                <a:cs typeface="+mn-cs"/>
              </a:rPr>
              <a:t>Impact of 1 millisecond of aggregation on </a:t>
            </a:r>
            <a:r>
              <a:rPr lang="en-US" b="1" dirty="0" smtClean="0">
                <a:ea typeface="+mn-ea"/>
                <a:cs typeface="+mn-cs"/>
              </a:rPr>
              <a:t>average</a:t>
            </a:r>
            <a:r>
              <a:rPr lang="en-US" dirty="0" smtClean="0">
                <a:ea typeface="+mn-ea"/>
                <a:cs typeface="+mn-cs"/>
              </a:rPr>
              <a:t> latency measurements, relative to original measurements</a:t>
            </a:r>
            <a:endParaRPr lang="en-US" dirty="0">
              <a:ea typeface="+mn-ea"/>
              <a:cs typeface="+mn-cs"/>
            </a:endParaRPr>
          </a:p>
        </p:txBody>
      </p:sp>
      <p:graphicFrame>
        <p:nvGraphicFramePr>
          <p:cNvPr id="6" name="Table 5"/>
          <p:cNvGraphicFramePr>
            <a:graphicFrameLocks noGrp="1"/>
          </p:cNvGraphicFramePr>
          <p:nvPr/>
        </p:nvGraphicFramePr>
        <p:xfrm>
          <a:off x="2057400" y="2971800"/>
          <a:ext cx="4876800" cy="2895600"/>
        </p:xfrm>
        <a:graphic>
          <a:graphicData uri="http://schemas.openxmlformats.org/drawingml/2006/table">
            <a:tbl>
              <a:tblPr>
                <a:tableStyleId>{5C22544A-7EE6-4342-B048-85BDC9FD1C3A}</a:tableStyleId>
              </a:tblPr>
              <a:tblGrid>
                <a:gridCol w="1143000"/>
                <a:gridCol w="1219200"/>
                <a:gridCol w="1295400"/>
                <a:gridCol w="1219200"/>
              </a:tblGrid>
              <a:tr h="769609">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smtClean="0">
                          <a:effectLst/>
                        </a:rPr>
                        <a:t>Upload</a:t>
                      </a:r>
                      <a:r>
                        <a:rPr lang="en-US" sz="1800" b="1" u="none" strike="noStrike" baseline="0" dirty="0" smtClean="0">
                          <a:effectLst/>
                        </a:rPr>
                        <a:t> Bandwidth</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Download </a:t>
                      </a:r>
                      <a:r>
                        <a:rPr lang="en-US" sz="1800" b="1" u="none" strike="noStrike" dirty="0" smtClean="0">
                          <a:effectLst/>
                        </a:rPr>
                        <a:t>Bandwidth</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Latency</a:t>
                      </a:r>
                      <a:endParaRPr lang="en-US" sz="1800" b="1" i="0" u="none" strike="noStrike" dirty="0">
                        <a:solidFill>
                          <a:srgbClr val="000000"/>
                        </a:solidFill>
                        <a:effectLst/>
                        <a:latin typeface="Calibri"/>
                      </a:endParaRPr>
                    </a:p>
                  </a:txBody>
                  <a:tcPr marL="9525" marR="9525" marT="9525" marB="0" anchor="b"/>
                </a:tc>
              </a:tr>
              <a:tr h="425198">
                <a:tc>
                  <a:txBody>
                    <a:bodyPr/>
                    <a:lstStyle/>
                    <a:p>
                      <a:pPr algn="l" fontAlgn="b"/>
                      <a:r>
                        <a:rPr lang="en-US" sz="2000" b="1" u="none" strike="noStrike">
                          <a:effectLst/>
                        </a:rPr>
                        <a:t>Capital</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-25.00%</a:t>
                      </a:r>
                    </a:p>
                  </a:txBody>
                  <a:tcPr marL="9525" marR="9525" marT="9525" marB="0" anchor="b"/>
                </a:tc>
                <a:tc>
                  <a:txBody>
                    <a:bodyPr/>
                    <a:lstStyle/>
                    <a:p>
                      <a:pPr algn="r" fontAlgn="b"/>
                      <a:r>
                        <a:rPr lang="en-US" sz="1600" b="0" i="0" u="none" strike="noStrike">
                          <a:solidFill>
                            <a:srgbClr val="000000"/>
                          </a:solidFill>
                          <a:effectLst/>
                          <a:latin typeface="Calibri"/>
                        </a:rPr>
                        <a:t>-31.80%</a:t>
                      </a:r>
                    </a:p>
                  </a:txBody>
                  <a:tcPr marL="9525" marR="9525" marT="9525" marB="0" anchor="b"/>
                </a:tc>
                <a:tc>
                  <a:txBody>
                    <a:bodyPr/>
                    <a:lstStyle/>
                    <a:p>
                      <a:pPr algn="r" fontAlgn="b"/>
                      <a:r>
                        <a:rPr lang="en-US" sz="1600" b="0" i="0" u="none" strike="noStrike">
                          <a:solidFill>
                            <a:srgbClr val="000000"/>
                          </a:solidFill>
                          <a:effectLst/>
                          <a:latin typeface="Calibri"/>
                        </a:rPr>
                        <a:t>0.80%</a:t>
                      </a:r>
                    </a:p>
                  </a:txBody>
                  <a:tcPr marL="9525" marR="9525" marT="9525" marB="0" anchor="b"/>
                </a:tc>
              </a:tr>
              <a:tr h="425198">
                <a:tc>
                  <a:txBody>
                    <a:bodyPr/>
                    <a:lstStyle/>
                    <a:p>
                      <a:pPr algn="l" fontAlgn="b"/>
                      <a:r>
                        <a:rPr lang="en-US" sz="2000" b="1" u="none" strike="noStrike">
                          <a:effectLst/>
                        </a:rPr>
                        <a:t>Raid</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-6.10%</a:t>
                      </a:r>
                    </a:p>
                  </a:txBody>
                  <a:tcPr marL="9525" marR="9525" marT="9525" marB="0" anchor="b"/>
                </a:tc>
                <a:tc>
                  <a:txBody>
                    <a:bodyPr/>
                    <a:lstStyle/>
                    <a:p>
                      <a:pPr algn="r" fontAlgn="b"/>
                      <a:r>
                        <a:rPr lang="en-US" sz="1600" b="0" i="0" u="none" strike="noStrike">
                          <a:solidFill>
                            <a:srgbClr val="000000"/>
                          </a:solidFill>
                          <a:effectLst/>
                          <a:latin typeface="Calibri"/>
                        </a:rPr>
                        <a:t>-17.70%</a:t>
                      </a:r>
                    </a:p>
                  </a:txBody>
                  <a:tcPr marL="9525" marR="9525" marT="9525" marB="0" anchor="b"/>
                </a:tc>
                <a:tc>
                  <a:txBody>
                    <a:bodyPr/>
                    <a:lstStyle/>
                    <a:p>
                      <a:pPr algn="r" fontAlgn="b"/>
                      <a:r>
                        <a:rPr lang="en-US" sz="1600" b="0" i="0" u="none" strike="noStrike">
                          <a:solidFill>
                            <a:srgbClr val="000000"/>
                          </a:solidFill>
                          <a:effectLst/>
                          <a:latin typeface="Calibri"/>
                        </a:rPr>
                        <a:t>0.20%</a:t>
                      </a:r>
                    </a:p>
                  </a:txBody>
                  <a:tcPr marL="9525" marR="9525" marT="9525" marB="0" anchor="b"/>
                </a:tc>
              </a:tr>
              <a:tr h="425198">
                <a:tc>
                  <a:txBody>
                    <a:bodyPr/>
                    <a:lstStyle/>
                    <a:p>
                      <a:pPr algn="l" fontAlgn="b"/>
                      <a:r>
                        <a:rPr lang="en-US" sz="2000" b="1" u="none" strike="noStrike" dirty="0" smtClean="0">
                          <a:effectLst/>
                        </a:rPr>
                        <a:t>Dungeon</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a:solidFill>
                            <a:srgbClr val="000000"/>
                          </a:solidFill>
                          <a:effectLst/>
                          <a:latin typeface="Calibri"/>
                        </a:rPr>
                        <a:t>-17.60%</a:t>
                      </a:r>
                    </a:p>
                  </a:txBody>
                  <a:tcPr marL="9525" marR="9525" marT="9525" marB="0" anchor="b"/>
                </a:tc>
                <a:tc>
                  <a:txBody>
                    <a:bodyPr/>
                    <a:lstStyle/>
                    <a:p>
                      <a:pPr algn="r" fontAlgn="b"/>
                      <a:r>
                        <a:rPr lang="en-US" sz="1600" b="0" i="0" u="none" strike="noStrike">
                          <a:solidFill>
                            <a:srgbClr val="000000"/>
                          </a:solidFill>
                          <a:effectLst/>
                          <a:latin typeface="Calibri"/>
                        </a:rPr>
                        <a:t>-20.40%</a:t>
                      </a:r>
                    </a:p>
                  </a:txBody>
                  <a:tcPr marL="9525" marR="9525" marT="9525" marB="0" anchor="b"/>
                </a:tc>
                <a:tc>
                  <a:txBody>
                    <a:bodyPr/>
                    <a:lstStyle/>
                    <a:p>
                      <a:pPr algn="r" fontAlgn="b"/>
                      <a:r>
                        <a:rPr lang="en-US" sz="1600" b="0" i="0" u="none" strike="noStrike">
                          <a:solidFill>
                            <a:srgbClr val="000000"/>
                          </a:solidFill>
                          <a:effectLst/>
                          <a:latin typeface="Calibri"/>
                        </a:rPr>
                        <a:t>0.60%</a:t>
                      </a:r>
                    </a:p>
                  </a:txBody>
                  <a:tcPr marL="9525" marR="9525" marT="9525" marB="0" anchor="b"/>
                </a:tc>
              </a:tr>
              <a:tr h="425198">
                <a:tc>
                  <a:txBody>
                    <a:bodyPr/>
                    <a:lstStyle/>
                    <a:p>
                      <a:pPr algn="l" fontAlgn="b"/>
                      <a:r>
                        <a:rPr lang="en-US" sz="2000" b="1" u="none" strike="noStrike">
                          <a:effectLst/>
                        </a:rPr>
                        <a:t>PVP</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1600" b="0" i="0" u="none" strike="noStrike">
                          <a:solidFill>
                            <a:srgbClr val="000000"/>
                          </a:solidFill>
                          <a:effectLst/>
                          <a:latin typeface="Calibri"/>
                        </a:rPr>
                        <a:t>-31.70%</a:t>
                      </a:r>
                    </a:p>
                  </a:txBody>
                  <a:tcPr marL="9525" marR="9525" marT="9525" marB="0" anchor="b"/>
                </a:tc>
                <a:tc>
                  <a:txBody>
                    <a:bodyPr/>
                    <a:lstStyle/>
                    <a:p>
                      <a:pPr algn="r" fontAlgn="b"/>
                      <a:r>
                        <a:rPr lang="en-US" sz="1600" b="0" i="0" u="none" strike="noStrike">
                          <a:solidFill>
                            <a:srgbClr val="000000"/>
                          </a:solidFill>
                          <a:effectLst/>
                          <a:latin typeface="Calibri"/>
                        </a:rPr>
                        <a:t>-38.60%</a:t>
                      </a:r>
                    </a:p>
                  </a:txBody>
                  <a:tcPr marL="9525" marR="9525" marT="9525" marB="0" anchor="b"/>
                </a:tc>
                <a:tc>
                  <a:txBody>
                    <a:bodyPr/>
                    <a:lstStyle/>
                    <a:p>
                      <a:pPr algn="r" fontAlgn="b"/>
                      <a:r>
                        <a:rPr lang="en-US" sz="1600" b="0" i="0" u="none" strike="noStrike">
                          <a:solidFill>
                            <a:srgbClr val="000000"/>
                          </a:solidFill>
                          <a:effectLst/>
                          <a:latin typeface="Calibri"/>
                        </a:rPr>
                        <a:t>-0.30%</a:t>
                      </a:r>
                    </a:p>
                  </a:txBody>
                  <a:tcPr marL="9525" marR="9525" marT="9525" marB="0" anchor="b"/>
                </a:tc>
              </a:tr>
              <a:tr h="425198">
                <a:tc>
                  <a:txBody>
                    <a:bodyPr/>
                    <a:lstStyle/>
                    <a:p>
                      <a:pPr algn="l" fontAlgn="b"/>
                      <a:r>
                        <a:rPr lang="en-US" sz="2000" b="1" u="none" strike="noStrike" dirty="0">
                          <a:effectLst/>
                        </a:rPr>
                        <a:t>Quest</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a:solidFill>
                            <a:srgbClr val="000000"/>
                          </a:solidFill>
                          <a:effectLst/>
                          <a:latin typeface="Calibri"/>
                        </a:rPr>
                        <a:t>-9.00%</a:t>
                      </a:r>
                    </a:p>
                  </a:txBody>
                  <a:tcPr marL="9525" marR="9525" marT="9525" marB="0" anchor="b"/>
                </a:tc>
                <a:tc>
                  <a:txBody>
                    <a:bodyPr/>
                    <a:lstStyle/>
                    <a:p>
                      <a:pPr algn="r" fontAlgn="b"/>
                      <a:r>
                        <a:rPr lang="en-US" sz="1600" b="0" i="0" u="none" strike="noStrike">
                          <a:solidFill>
                            <a:srgbClr val="000000"/>
                          </a:solidFill>
                          <a:effectLst/>
                          <a:latin typeface="Calibri"/>
                        </a:rPr>
                        <a:t>-14.30%</a:t>
                      </a:r>
                    </a:p>
                  </a:txBody>
                  <a:tcPr marL="9525" marR="9525" marT="9525" marB="0" anchor="b"/>
                </a:tc>
                <a:tc>
                  <a:txBody>
                    <a:bodyPr/>
                    <a:lstStyle/>
                    <a:p>
                      <a:pPr algn="r" fontAlgn="b"/>
                      <a:r>
                        <a:rPr lang="en-US" sz="1600" b="0" i="0" u="none" strike="noStrike" dirty="0">
                          <a:solidFill>
                            <a:srgbClr val="000000"/>
                          </a:solidFill>
                          <a:effectLst/>
                          <a:latin typeface="Calibri"/>
                        </a:rPr>
                        <a:t>0.00%</a:t>
                      </a:r>
                    </a:p>
                  </a:txBody>
                  <a:tcPr marL="9525" marR="9525" marT="9525" marB="0" anchor="b"/>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Conclusions</a:t>
            </a:r>
            <a:endParaRPr lang="en-GB" dirty="0">
              <a:ea typeface="+mj-ea"/>
              <a:cs typeface="+mj-cs"/>
            </a:endParaRPr>
          </a:p>
        </p:txBody>
      </p:sp>
      <p:sp>
        <p:nvSpPr>
          <p:cNvPr id="75778" name="Content Placeholder 2"/>
          <p:cNvSpPr>
            <a:spLocks noGrp="1"/>
          </p:cNvSpPr>
          <p:nvPr>
            <p:ph idx="1"/>
          </p:nvPr>
        </p:nvSpPr>
        <p:spPr/>
        <p:txBody>
          <a:bodyPr/>
          <a:lstStyle/>
          <a:p>
            <a:pPr eaLnBrk="1" hangingPunct="1"/>
            <a:r>
              <a:rPr lang="en-GB" smtClean="0">
                <a:ea typeface="ＭＳ Ｐゴシック"/>
                <a:cs typeface="ＭＳ Ｐゴシック"/>
              </a:rPr>
              <a:t>P2P wow-like MMOG’s are not feasible with today’s residential broadband</a:t>
            </a:r>
          </a:p>
          <a:p>
            <a:pPr lvl="1" eaLnBrk="1" hangingPunct="1"/>
            <a:r>
              <a:rPr lang="en-GB" smtClean="0">
                <a:ea typeface="ＭＳ Ｐゴシック"/>
              </a:rPr>
              <a:t>Hybrid solutions </a:t>
            </a:r>
            <a:r>
              <a:rPr lang="en-GB" i="1" smtClean="0">
                <a:ea typeface="ＭＳ Ｐゴシック"/>
              </a:rPr>
              <a:t>may</a:t>
            </a:r>
            <a:r>
              <a:rPr lang="en-GB" smtClean="0">
                <a:ea typeface="ＭＳ Ｐゴシック"/>
              </a:rPr>
              <a:t> be possible</a:t>
            </a:r>
          </a:p>
          <a:p>
            <a:pPr eaLnBrk="1" hangingPunct="1"/>
            <a:r>
              <a:rPr lang="en-GB" smtClean="0">
                <a:ea typeface="ＭＳ Ｐゴシック"/>
                <a:cs typeface="ＭＳ Ｐゴシック"/>
              </a:rPr>
              <a:t>Message aggregation useful</a:t>
            </a:r>
          </a:p>
          <a:p>
            <a:pPr lvl="1" eaLnBrk="1" hangingPunct="1"/>
            <a:r>
              <a:rPr lang="en-GB" smtClean="0">
                <a:ea typeface="ＭＳ Ｐゴシック"/>
              </a:rPr>
              <a:t>Reduce bandwidth and in many cases latency</a:t>
            </a:r>
          </a:p>
          <a:p>
            <a:pPr lvl="1" eaLnBrk="1" hangingPunct="1"/>
            <a:endParaRPr lang="en-GB" smtClean="0">
              <a:ea typeface="ＭＳ Ｐゴシック"/>
            </a:endParaRPr>
          </a:p>
          <a:p>
            <a:pPr eaLnBrk="1" hangingPunct="1"/>
            <a:r>
              <a:rPr lang="en-GB" smtClean="0">
                <a:ea typeface="ＭＳ Ｐゴシック"/>
                <a:cs typeface="ＭＳ Ｐゴシック"/>
              </a:rPr>
              <a:t>Future work:</a:t>
            </a:r>
          </a:p>
          <a:p>
            <a:pPr lvl="1" eaLnBrk="1" hangingPunct="1"/>
            <a:r>
              <a:rPr lang="en-GB" smtClean="0">
                <a:ea typeface="ＭＳ Ｐゴシック"/>
              </a:rPr>
              <a:t>Recommend focus on non-P2P solutions</a:t>
            </a:r>
          </a:p>
          <a:p>
            <a:pPr lvl="1" eaLnBrk="1" hangingPunct="1"/>
            <a:r>
              <a:rPr lang="en-GB" smtClean="0">
                <a:ea typeface="ＭＳ Ｐゴシック"/>
              </a:rPr>
              <a:t>Identify ‘average’ node attributes required to support P2P</a:t>
            </a:r>
          </a:p>
        </p:txBody>
      </p:sp>
      <p:sp>
        <p:nvSpPr>
          <p:cNvPr id="4" name="Slide Number Placeholder 3"/>
          <p:cNvSpPr>
            <a:spLocks noGrp="1"/>
          </p:cNvSpPr>
          <p:nvPr>
            <p:ph type="sldNum" sz="quarter" idx="12"/>
          </p:nvPr>
        </p:nvSpPr>
        <p:spPr/>
        <p:txBody>
          <a:bodyPr/>
          <a:lstStyle/>
          <a:p>
            <a:pPr>
              <a:defRPr/>
            </a:pPr>
            <a:fld id="{383C7BE7-69DC-434D-BEAC-A5F9664BCF4E}"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GB" smtClean="0">
                <a:ln>
                  <a:noFill/>
                </a:ln>
                <a:solidFill>
                  <a:schemeClr val="tx1"/>
                </a:solidFill>
                <a:effectLst/>
                <a:ea typeface="ＭＳ Ｐゴシック"/>
                <a:cs typeface="ＭＳ Ｐゴシック"/>
              </a:rPr>
              <a:t>How do P2P OSNs do?</a:t>
            </a:r>
          </a:p>
        </p:txBody>
      </p:sp>
      <p:sp>
        <p:nvSpPr>
          <p:cNvPr id="84995" name="Rectangle 3"/>
          <p:cNvSpPr>
            <a:spLocks noGrp="1"/>
          </p:cNvSpPr>
          <p:nvPr>
            <p:ph type="body" idx="1"/>
          </p:nvPr>
        </p:nvSpPr>
        <p:spPr/>
        <p:txBody>
          <a:bodyPr/>
          <a:lstStyle/>
          <a:p>
            <a:pPr>
              <a:lnSpc>
                <a:spcPct val="90000"/>
              </a:lnSpc>
            </a:pPr>
            <a:r>
              <a:rPr lang="en-GB" sz="2400" smtClean="0">
                <a:ea typeface="ＭＳ Ｐゴシック"/>
                <a:cs typeface="ＭＳ Ｐゴシック"/>
              </a:rPr>
              <a:t>3 main attempts</a:t>
            </a:r>
          </a:p>
          <a:p>
            <a:pPr>
              <a:lnSpc>
                <a:spcPct val="90000"/>
              </a:lnSpc>
            </a:pPr>
            <a:r>
              <a:rPr lang="en-GB" sz="2400" smtClean="0">
                <a:ea typeface="ＭＳ Ｐゴシック"/>
                <a:cs typeface="ＭＳ Ｐゴシック"/>
              </a:rPr>
              <a:t>Diaspora, Peerson and Safebook</a:t>
            </a:r>
          </a:p>
          <a:p>
            <a:pPr>
              <a:lnSpc>
                <a:spcPct val="90000"/>
              </a:lnSpc>
            </a:pPr>
            <a:r>
              <a:rPr lang="en-GB" sz="2400" smtClean="0">
                <a:ea typeface="ＭＳ Ｐゴシック"/>
                <a:cs typeface="ＭＳ Ｐゴシック"/>
              </a:rPr>
              <a:t>Complexity is high</a:t>
            </a:r>
          </a:p>
          <a:p>
            <a:pPr>
              <a:lnSpc>
                <a:spcPct val="90000"/>
              </a:lnSpc>
            </a:pPr>
            <a:r>
              <a:rPr lang="en-GB" sz="2400" smtClean="0">
                <a:ea typeface="ＭＳ Ｐゴシック"/>
                <a:cs typeface="ＭＳ Ｐゴシック"/>
              </a:rPr>
              <a:t>Reliability is low</a:t>
            </a:r>
          </a:p>
          <a:p>
            <a:pPr>
              <a:lnSpc>
                <a:spcPct val="90000"/>
              </a:lnSpc>
            </a:pPr>
            <a:r>
              <a:rPr lang="en-GB" sz="2400" smtClean="0">
                <a:ea typeface="ＭＳ Ｐゴシック"/>
                <a:cs typeface="ＭＳ Ｐゴシック"/>
              </a:rPr>
              <a:t>Downlink capacity not, yet, a problem, compared to games</a:t>
            </a:r>
          </a:p>
          <a:p>
            <a:pPr>
              <a:lnSpc>
                <a:spcPct val="90000"/>
              </a:lnSpc>
            </a:pPr>
            <a:r>
              <a:rPr lang="en-GB" sz="2400" smtClean="0">
                <a:ea typeface="ＭＳ Ｐゴシック"/>
                <a:cs typeface="ＭＳ Ｐゴシック"/>
              </a:rPr>
              <a:t>Gamers (FPS) have to cope with field of view/realestate, so natural limit on total players</a:t>
            </a:r>
          </a:p>
          <a:p>
            <a:pPr>
              <a:lnSpc>
                <a:spcPct val="90000"/>
              </a:lnSpc>
            </a:pPr>
            <a:r>
              <a:rPr lang="en-GB" sz="2400" smtClean="0">
                <a:ea typeface="ＭＳ Ｐゴシック"/>
                <a:cs typeface="ＭＳ Ｐゴシック"/>
              </a:rPr>
              <a:t>C.f. regions in first part of talk, gives scale</a:t>
            </a:r>
          </a:p>
          <a:p>
            <a:pPr>
              <a:lnSpc>
                <a:spcPct val="90000"/>
              </a:lnSpc>
            </a:pPr>
            <a:r>
              <a:rPr lang="en-GB" sz="2400" smtClean="0">
                <a:ea typeface="ＭＳ Ｐゴシック"/>
                <a:cs typeface="ＭＳ Ｐゴシック"/>
              </a:rPr>
              <a:t>Would same region idea work for OSNs</a:t>
            </a:r>
          </a:p>
          <a:p>
            <a:pPr>
              <a:lnSpc>
                <a:spcPct val="90000"/>
              </a:lnSpc>
            </a:pPr>
            <a:r>
              <a:rPr lang="en-GB" sz="2400" smtClean="0">
                <a:ea typeface="ＭＳ Ｐゴシック"/>
                <a:cs typeface="ＭＳ Ｐゴシック"/>
              </a:rPr>
              <a:t>i.e. spatial affinity in real world, for relevance</a:t>
            </a:r>
          </a:p>
          <a:p>
            <a:pPr>
              <a:lnSpc>
                <a:spcPct val="90000"/>
              </a:lnSpc>
            </a:pPr>
            <a:r>
              <a:rPr lang="en-GB" sz="2400" smtClean="0">
                <a:ea typeface="ＭＳ Ｐゴシック"/>
                <a:cs typeface="ＭＳ Ｐゴシック"/>
              </a:rPr>
              <a:t>Research (out there recently) says YES!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bwMode="auto"/>
        <p:txBody>
          <a:bodyPr wrap="square" lIns="91440" tIns="45720" rIns="91440" bIns="45720" numCol="1" anchor="b" anchorCtr="0" compatLnSpc="1">
            <a:prstTxWarp prst="textNoShape">
              <a:avLst/>
            </a:prstTxWarp>
          </a:bodyPr>
          <a:lstStyle/>
          <a:p>
            <a:pPr eaLnBrk="1" hangingPunct="1">
              <a:defRPr/>
            </a:pPr>
            <a:r>
              <a:rPr lang="en-US">
                <a:ln>
                  <a:noFill/>
                </a:ln>
                <a:solidFill>
                  <a:schemeClr val="tx1"/>
                </a:solidFill>
                <a:effectLst/>
              </a:rPr>
              <a:t>Take Home</a:t>
            </a:r>
          </a:p>
        </p:txBody>
      </p:sp>
      <p:sp>
        <p:nvSpPr>
          <p:cNvPr id="77826" name="Rectangle 3"/>
          <p:cNvSpPr>
            <a:spLocks noGrp="1" noChangeArrowheads="1"/>
          </p:cNvSpPr>
          <p:nvPr>
            <p:ph type="body" idx="4294967295"/>
          </p:nvPr>
        </p:nvSpPr>
        <p:spPr/>
        <p:txBody>
          <a:bodyPr/>
          <a:lstStyle/>
          <a:p>
            <a:pPr marL="609600" indent="-609600" eaLnBrk="1" hangingPunct="1">
              <a:lnSpc>
                <a:spcPct val="90000"/>
              </a:lnSpc>
              <a:buFont typeface="Wingdings 2" pitchFamily="18" charset="2"/>
              <a:buNone/>
            </a:pPr>
            <a:endParaRPr lang="en-US" sz="2400" smtClean="0">
              <a:ea typeface="ＭＳ Ｐゴシック"/>
              <a:cs typeface="ＭＳ Ｐゴシック"/>
            </a:endParaRPr>
          </a:p>
          <a:p>
            <a:pPr marL="609600" indent="-609600" eaLnBrk="1" hangingPunct="1">
              <a:lnSpc>
                <a:spcPct val="90000"/>
              </a:lnSpc>
              <a:buFont typeface="Arial" charset="0"/>
              <a:buAutoNum type="arabicPeriod"/>
            </a:pPr>
            <a:r>
              <a:rPr lang="en-US" sz="2400" smtClean="0">
                <a:ea typeface="ＭＳ Ｐゴシック"/>
                <a:cs typeface="ＭＳ Ｐゴシック"/>
              </a:rPr>
              <a:t>We’re not there yet…</a:t>
            </a:r>
          </a:p>
          <a:p>
            <a:pPr marL="609600" indent="-609600" eaLnBrk="1" hangingPunct="1">
              <a:lnSpc>
                <a:spcPct val="90000"/>
              </a:lnSpc>
              <a:buFont typeface="Arial" charset="0"/>
              <a:buAutoNum type="arabicPeriod"/>
            </a:pPr>
            <a:r>
              <a:rPr lang="en-US" sz="2400" smtClean="0">
                <a:ea typeface="ＭＳ Ｐゴシック"/>
                <a:cs typeface="ＭＳ Ｐゴシック"/>
              </a:rPr>
              <a:t>Server based systems for many-to-many Games and OSNs</a:t>
            </a:r>
          </a:p>
          <a:p>
            <a:pPr marL="990600" lvl="1" indent="-533400" eaLnBrk="1" hangingPunct="1">
              <a:lnSpc>
                <a:spcPct val="90000"/>
              </a:lnSpc>
              <a:buFont typeface="Arial" charset="0"/>
              <a:buAutoNum type="arabicPeriod"/>
            </a:pPr>
            <a:r>
              <a:rPr lang="en-US" sz="2000" smtClean="0">
                <a:ea typeface="ＭＳ Ｐゴシック"/>
              </a:rPr>
              <a:t>+ve ordering/cheat proofing</a:t>
            </a:r>
          </a:p>
          <a:p>
            <a:pPr marL="990600" lvl="1" indent="-533400" eaLnBrk="1" hangingPunct="1">
              <a:lnSpc>
                <a:spcPct val="90000"/>
              </a:lnSpc>
              <a:buFont typeface="Arial" charset="0"/>
              <a:buAutoNum type="arabicPeriod"/>
            </a:pPr>
            <a:r>
              <a:rPr lang="en-US" sz="2000" smtClean="0">
                <a:ea typeface="ＭＳ Ｐゴシック"/>
              </a:rPr>
              <a:t>+ve mix/filter</a:t>
            </a:r>
          </a:p>
          <a:p>
            <a:pPr marL="990600" lvl="1" indent="-533400" eaLnBrk="1" hangingPunct="1">
              <a:lnSpc>
                <a:spcPct val="90000"/>
              </a:lnSpc>
              <a:buFont typeface="Arial" charset="0"/>
              <a:buAutoNum type="arabicPeriod"/>
            </a:pPr>
            <a:r>
              <a:rPr lang="en-US" sz="2000" smtClean="0">
                <a:ea typeface="ＭＳ Ｐゴシック"/>
              </a:rPr>
              <a:t>-ve scale of server</a:t>
            </a:r>
          </a:p>
          <a:p>
            <a:pPr marL="990600" lvl="1" indent="-533400" eaLnBrk="1" hangingPunct="1">
              <a:lnSpc>
                <a:spcPct val="90000"/>
              </a:lnSpc>
              <a:buFont typeface="Arial" charset="0"/>
              <a:buAutoNum type="arabicPeriod"/>
            </a:pPr>
            <a:r>
              <a:rPr lang="en-US" sz="2000" smtClean="0">
                <a:ea typeface="ＭＳ Ｐゴシック"/>
              </a:rPr>
              <a:t>-ve control/privacy</a:t>
            </a:r>
          </a:p>
          <a:p>
            <a:pPr marL="609600" indent="-609600" eaLnBrk="1" hangingPunct="1">
              <a:lnSpc>
                <a:spcPct val="90000"/>
              </a:lnSpc>
              <a:buFont typeface="Arial" charset="0"/>
              <a:buAutoNum type="arabicPeriod"/>
            </a:pPr>
            <a:r>
              <a:rPr lang="en-US" sz="2400" smtClean="0">
                <a:ea typeface="ＭＳ Ｐゴシック"/>
                <a:cs typeface="ＭＳ Ｐゴシック"/>
              </a:rPr>
              <a:t>With fiber roll-out happening, this will work (as well as lower latency)</a:t>
            </a:r>
          </a:p>
          <a:p>
            <a:pPr marL="609600" indent="-609600" eaLnBrk="1" hangingPunct="1">
              <a:lnSpc>
                <a:spcPct val="90000"/>
              </a:lnSpc>
              <a:buFont typeface="Arial" charset="0"/>
              <a:buAutoNum type="arabicPeriod"/>
            </a:pPr>
            <a:r>
              <a:rPr lang="en-US" sz="2400" smtClean="0">
                <a:ea typeface="ＭＳ Ｐゴシック"/>
                <a:cs typeface="ＭＳ Ｐゴシック"/>
              </a:rPr>
              <a:t>Using Affinity for relevance filtering in OSN update traffic could work too</a:t>
            </a:r>
            <a:r>
              <a:rPr lang="en-US" sz="2400" smtClean="0">
                <a:ea typeface="ＭＳ Ｐゴシック"/>
                <a:cs typeface="ＭＳ Ｐゴシック"/>
                <a:sym typeface="Wingdings" pitchFamily="2" charset="2"/>
              </a:rPr>
              <a:t></a:t>
            </a:r>
            <a:endParaRPr lang="en-US" sz="2400" smtClean="0">
              <a:ea typeface="ＭＳ Ｐゴシック"/>
              <a:cs typeface="ＭＳ Ｐゴシック"/>
            </a:endParaRPr>
          </a:p>
          <a:p>
            <a:pPr marL="990600" lvl="1" indent="-533400" eaLnBrk="1" hangingPunct="1">
              <a:lnSpc>
                <a:spcPct val="90000"/>
              </a:lnSpc>
              <a:buFont typeface="Arial" charset="0"/>
              <a:buAutoNum type="arabicPeriod"/>
            </a:pPr>
            <a:endParaRPr lang="en-US" sz="2000" smtClean="0">
              <a:ea typeface="ＭＳ Ｐゴシック"/>
            </a:endParaRPr>
          </a:p>
          <a:p>
            <a:pPr marL="990600" lvl="1" indent="-533400" eaLnBrk="1" hangingPunct="1">
              <a:lnSpc>
                <a:spcPct val="90000"/>
              </a:lnSpc>
              <a:buFont typeface="Arial" charset="0"/>
              <a:buAutoNum type="arabicPeriod"/>
            </a:pPr>
            <a:endParaRPr lang="en-US" sz="2000" smtClean="0">
              <a:ea typeface="ＭＳ Ｐゴシック"/>
            </a:endParaRPr>
          </a:p>
          <a:p>
            <a:pPr marL="990600" lvl="1" indent="-533400" eaLnBrk="1" hangingPunct="1">
              <a:lnSpc>
                <a:spcPct val="90000"/>
              </a:lnSpc>
              <a:buFont typeface="Arial" charset="0"/>
              <a:buAutoNum type="arabicPeriod"/>
            </a:pPr>
            <a:endParaRPr lang="en-US" sz="2000" smtClean="0">
              <a:ea typeface="ＭＳ Ｐ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ubtitle 2"/>
          <p:cNvSpPr>
            <a:spLocks noGrp="1"/>
          </p:cNvSpPr>
          <p:nvPr>
            <p:ph type="subTitle" idx="4294967295"/>
          </p:nvPr>
        </p:nvSpPr>
        <p:spPr>
          <a:xfrm>
            <a:off x="457200" y="3700463"/>
            <a:ext cx="8305800" cy="1143000"/>
          </a:xfrm>
        </p:spPr>
        <p:txBody>
          <a:bodyPr/>
          <a:lstStyle/>
          <a:p>
            <a:pPr marL="0" indent="0" algn="ctr" eaLnBrk="1" hangingPunct="1">
              <a:buFont typeface="Wingdings 2" pitchFamily="18" charset="2"/>
              <a:buNone/>
            </a:pPr>
            <a:r>
              <a:rPr lang="en-US" sz="2400" smtClean="0">
                <a:solidFill>
                  <a:schemeClr val="tx2"/>
                </a:solidFill>
                <a:ea typeface="ＭＳ Ｐゴシック"/>
                <a:cs typeface="ＭＳ Ｐゴシック"/>
              </a:rPr>
              <a:t>1. John L. Miller and Jon Crowcroft</a:t>
            </a:r>
          </a:p>
          <a:p>
            <a:pPr marL="0" indent="0" algn="ctr" eaLnBrk="1" hangingPunct="1">
              <a:buFont typeface="Wingdings 2" pitchFamily="18" charset="2"/>
              <a:buNone/>
            </a:pPr>
            <a:r>
              <a:rPr lang="en-US" sz="2400" smtClean="0">
                <a:solidFill>
                  <a:schemeClr val="tx2"/>
                </a:solidFill>
                <a:ea typeface="ＭＳ Ｐゴシック"/>
                <a:cs typeface="ＭＳ Ｐゴシック"/>
              </a:rPr>
              <a:t>from at NetGames 2009</a:t>
            </a:r>
          </a:p>
        </p:txBody>
      </p:sp>
      <p:pic>
        <p:nvPicPr>
          <p:cNvPr id="24578" name="Title 1"/>
          <p:cNvPicPr>
            <a:picLocks noGrp="1" noChangeArrowheads="1"/>
          </p:cNvPicPr>
          <p:nvPr>
            <p:ph type="ctrTitle" idx="4294967295"/>
          </p:nvPr>
        </p:nvPicPr>
        <p:blipFill>
          <a:blip r:embed="rId2"/>
          <a:srcRect/>
          <a:stretch>
            <a:fillRect/>
          </a:stretch>
        </p:blipFill>
        <p:spPr bwMode="auto">
          <a:xfrm>
            <a:off x="450850" y="1427163"/>
            <a:ext cx="8315325" cy="1998662"/>
          </a:xfrm>
        </p:spPr>
      </p:pic>
      <p:sp>
        <p:nvSpPr>
          <p:cNvPr id="24579"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81B20DE2-D292-4CBC-914B-DDEC82DCF135}" type="slidenum">
              <a:rPr lang="en-GB" sz="1600">
                <a:solidFill>
                  <a:schemeClr val="tx2"/>
                </a:solidFill>
                <a:latin typeface="Constantia" pitchFamily="18" charset="0"/>
              </a:rPr>
              <a:pPr algn="ctr"/>
              <a:t>5</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Lots of Online Game / DVE research proposing new message propagation models</a:t>
            </a:r>
          </a:p>
          <a:p>
            <a:pPr marL="273050" indent="-273050" eaLnBrk="1" hangingPunct="1"/>
            <a:r>
              <a:rPr lang="en-US" smtClean="0">
                <a:ea typeface="ＭＳ Ｐゴシック"/>
                <a:cs typeface="ＭＳ Ｐゴシック"/>
              </a:rPr>
              <a:t>Typically evaluated against synthetic workloads</a:t>
            </a:r>
          </a:p>
          <a:p>
            <a:pPr marL="639763" lvl="1" indent="-273050" eaLnBrk="1" hangingPunct="1"/>
            <a:r>
              <a:rPr lang="en-US" smtClean="0">
                <a:ea typeface="ＭＳ Ｐゴシック"/>
              </a:rPr>
              <a:t>How do these compare to real workloads?</a:t>
            </a:r>
          </a:p>
          <a:p>
            <a:pPr marL="273050" indent="-273050" eaLnBrk="1" hangingPunct="1"/>
            <a:r>
              <a:rPr lang="en-US" smtClean="0">
                <a:ea typeface="ＭＳ Ｐゴシック"/>
                <a:cs typeface="ＭＳ Ｐゴシック"/>
              </a:rPr>
              <a:t>Most DVE users play World of Warcraft (WoW)</a:t>
            </a:r>
          </a:p>
          <a:p>
            <a:pPr marL="639763" lvl="1" indent="-273050" eaLnBrk="1" hangingPunct="1"/>
            <a:r>
              <a:rPr lang="en-US" smtClean="0">
                <a:ea typeface="ＭＳ Ｐゴシック"/>
              </a:rPr>
              <a:t>Battlegrounds are a tractable, dynamic scenario</a:t>
            </a:r>
            <a:endParaRPr lang="en-GB" smtClean="0">
              <a:ea typeface="ＭＳ Ｐゴシック"/>
            </a:endParaRPr>
          </a:p>
        </p:txBody>
      </p:sp>
      <p:pic>
        <p:nvPicPr>
          <p:cNvPr id="25602"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25603"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94F5733E-2F35-4184-B54F-259BBF1CC54B}" type="slidenum">
              <a:rPr lang="en-GB" sz="1600">
                <a:solidFill>
                  <a:schemeClr val="tx2"/>
                </a:solidFill>
                <a:latin typeface="Constantia" pitchFamily="18" charset="0"/>
              </a:rPr>
              <a:pPr algn="ctr"/>
              <a:t>6</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rPr>
              <a:t>Based in a fantasy environment: knights and wizards…</a:t>
            </a:r>
          </a:p>
          <a:p>
            <a:pPr marL="273050" indent="-273050" eaLnBrk="1" hangingPunct="1"/>
            <a:r>
              <a:rPr lang="en-US" smtClean="0">
                <a:ea typeface="ＭＳ Ｐゴシック"/>
                <a:cs typeface="ＭＳ Ｐゴシック"/>
              </a:rPr>
              <a:t>Avatars organized into two teams: ‘factions’</a:t>
            </a:r>
          </a:p>
          <a:p>
            <a:pPr marL="273050" indent="-273050" eaLnBrk="1" hangingPunct="1"/>
            <a:r>
              <a:rPr lang="en-US" smtClean="0">
                <a:ea typeface="ＭＳ Ｐゴシック"/>
                <a:cs typeface="ＭＳ Ｐゴシック"/>
              </a:rPr>
              <a:t>Compete over resources or objectives</a:t>
            </a:r>
          </a:p>
          <a:p>
            <a:pPr marL="639763" lvl="1" indent="-273050" eaLnBrk="1" hangingPunct="1"/>
            <a:r>
              <a:rPr lang="en-US" smtClean="0">
                <a:ea typeface="ＭＳ Ｐゴシック"/>
              </a:rPr>
              <a:t>Dominate combat and geography</a:t>
            </a:r>
          </a:p>
          <a:p>
            <a:pPr marL="639763" lvl="1" indent="-273050" eaLnBrk="1" hangingPunct="1"/>
            <a:r>
              <a:rPr lang="en-US" smtClean="0">
                <a:ea typeface="ＭＳ Ｐゴシック"/>
              </a:rPr>
              <a:t>Mixtures of melee and spell/missile combat</a:t>
            </a:r>
          </a:p>
          <a:p>
            <a:pPr marL="273050" indent="-273050" eaLnBrk="1" hangingPunct="1"/>
            <a:r>
              <a:rPr lang="en-US" smtClean="0">
                <a:ea typeface="ＭＳ Ｐゴシック"/>
                <a:cs typeface="ＭＳ Ｐゴシック"/>
              </a:rPr>
              <a:t>Battle duration: ~5 to ~30 minutes</a:t>
            </a:r>
          </a:p>
          <a:p>
            <a:pPr marL="273050" indent="-273050" eaLnBrk="1" hangingPunct="1"/>
            <a:r>
              <a:rPr lang="en-US" smtClean="0">
                <a:ea typeface="ＭＳ Ｐゴシック"/>
                <a:cs typeface="ＭＳ Ｐゴシック"/>
              </a:rPr>
              <a:t>Battle participants: 10 - 240</a:t>
            </a:r>
          </a:p>
          <a:p>
            <a:pPr marL="273050" indent="-273050" eaLnBrk="1" hangingPunct="1"/>
            <a:r>
              <a:rPr lang="en-US" smtClean="0">
                <a:ea typeface="ＭＳ Ｐゴシック"/>
                <a:cs typeface="ＭＳ Ｐゴシック"/>
              </a:rPr>
              <a:t>Both sides rewarded, winner &gt; loser</a:t>
            </a:r>
            <a:endParaRPr lang="en-GB" smtClean="0">
              <a:ea typeface="ＭＳ Ｐゴシック"/>
              <a:cs typeface="ＭＳ Ｐゴシック"/>
            </a:endParaRPr>
          </a:p>
        </p:txBody>
      </p:sp>
      <p:pic>
        <p:nvPicPr>
          <p:cNvPr id="26626"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sp>
        <p:nvSpPr>
          <p:cNvPr id="26627"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EB9B0B44-E6F3-457D-BA13-EE42FF8C5EAA}" type="slidenum">
              <a:rPr lang="en-GB" sz="1600">
                <a:solidFill>
                  <a:schemeClr val="tx2"/>
                </a:solidFill>
                <a:latin typeface="Constantia" pitchFamily="18" charset="0"/>
              </a:rPr>
              <a:pPr algn="ctr"/>
              <a:t>7</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Title 1"/>
          <p:cNvPicPr>
            <a:picLocks noGrp="1" noChangeArrowheads="1"/>
          </p:cNvPicPr>
          <p:nvPr>
            <p:ph type="title" idx="4294967295"/>
          </p:nvPr>
        </p:nvPicPr>
        <p:blipFill>
          <a:blip r:embed="rId2"/>
          <a:srcRect/>
          <a:stretch>
            <a:fillRect/>
          </a:stretch>
        </p:blipFill>
        <p:spPr bwMode="auto">
          <a:xfrm>
            <a:off x="450850" y="146050"/>
            <a:ext cx="8242300" cy="1231900"/>
          </a:xfrm>
        </p:spPr>
      </p:pic>
      <p:pic>
        <p:nvPicPr>
          <p:cNvPr id="27650" name="Picture 2" descr="http://www.worldofwarcraft.com/pvp/battlegrounds/images/arathibasin/map/map.jpg"/>
          <p:cNvPicPr>
            <a:picLocks noChangeAspect="1" noChangeArrowheads="1"/>
          </p:cNvPicPr>
          <p:nvPr/>
        </p:nvPicPr>
        <p:blipFill>
          <a:blip r:embed="rId3"/>
          <a:srcRect/>
          <a:stretch>
            <a:fillRect/>
          </a:stretch>
        </p:blipFill>
        <p:spPr bwMode="auto">
          <a:xfrm>
            <a:off x="1524000" y="1600200"/>
            <a:ext cx="3751263" cy="4038600"/>
          </a:xfrm>
          <a:prstGeom prst="rect">
            <a:avLst/>
          </a:prstGeom>
          <a:noFill/>
          <a:ln w="9525">
            <a:noFill/>
            <a:miter lim="800000"/>
            <a:headEnd/>
            <a:tailEnd/>
          </a:ln>
        </p:spPr>
      </p:pic>
      <p:cxnSp>
        <p:nvCxnSpPr>
          <p:cNvPr id="6" name="Straight Connector 5"/>
          <p:cNvCxnSpPr/>
          <p:nvPr/>
        </p:nvCxnSpPr>
        <p:spPr>
          <a:xfrm>
            <a:off x="2514600" y="5878513"/>
            <a:ext cx="1792288"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652" name="TextBox 7"/>
          <p:cNvSpPr txBox="1">
            <a:spLocks noChangeArrowheads="1"/>
          </p:cNvSpPr>
          <p:nvPr/>
        </p:nvSpPr>
        <p:spPr bwMode="auto">
          <a:xfrm>
            <a:off x="2895600" y="6030913"/>
            <a:ext cx="1125538" cy="366712"/>
          </a:xfrm>
          <a:prstGeom prst="rect">
            <a:avLst/>
          </a:prstGeom>
          <a:noFill/>
          <a:ln w="9525">
            <a:noFill/>
            <a:miter lim="800000"/>
            <a:headEnd/>
            <a:tailEnd/>
          </a:ln>
        </p:spPr>
        <p:txBody>
          <a:bodyPr wrap="none">
            <a:spAutoFit/>
          </a:bodyPr>
          <a:lstStyle/>
          <a:p>
            <a:r>
              <a:rPr lang="en-US" sz="1800">
                <a:latin typeface="Constantia" pitchFamily="18" charset="0"/>
              </a:rPr>
              <a:t>500 yards</a:t>
            </a:r>
            <a:endParaRPr lang="en-GB" sz="1800">
              <a:latin typeface="Constantia" pitchFamily="18" charset="0"/>
            </a:endParaRPr>
          </a:p>
        </p:txBody>
      </p:sp>
      <p:sp>
        <p:nvSpPr>
          <p:cNvPr id="27653" name="TextBox 8"/>
          <p:cNvSpPr txBox="1">
            <a:spLocks noChangeArrowheads="1"/>
          </p:cNvSpPr>
          <p:nvPr/>
        </p:nvSpPr>
        <p:spPr bwMode="auto">
          <a:xfrm>
            <a:off x="5791200" y="1905000"/>
            <a:ext cx="2505075" cy="915988"/>
          </a:xfrm>
          <a:prstGeom prst="rect">
            <a:avLst/>
          </a:prstGeom>
          <a:noFill/>
          <a:ln w="9525">
            <a:noFill/>
            <a:miter lim="800000"/>
            <a:headEnd/>
            <a:tailEnd/>
          </a:ln>
        </p:spPr>
        <p:txBody>
          <a:bodyPr wrap="none">
            <a:spAutoFit/>
          </a:bodyPr>
          <a:lstStyle/>
          <a:p>
            <a:r>
              <a:rPr lang="en-US" sz="1800">
                <a:latin typeface="Constantia" pitchFamily="18" charset="0"/>
              </a:rPr>
              <a:t>10-30 players</a:t>
            </a:r>
          </a:p>
          <a:p>
            <a:r>
              <a:rPr lang="en-US" sz="1800">
                <a:latin typeface="Constantia" pitchFamily="18" charset="0"/>
              </a:rPr>
              <a:t>Control stationary flags</a:t>
            </a:r>
          </a:p>
          <a:p>
            <a:r>
              <a:rPr lang="en-US" sz="1800">
                <a:latin typeface="Constantia" pitchFamily="18" charset="0"/>
              </a:rPr>
              <a:t>First team to 1600 wins</a:t>
            </a:r>
            <a:endParaRPr lang="en-GB" sz="1800">
              <a:latin typeface="Constantia" pitchFamily="18" charset="0"/>
            </a:endParaRPr>
          </a:p>
        </p:txBody>
      </p:sp>
      <p:sp>
        <p:nvSpPr>
          <p:cNvPr id="27654" name="TextBox 9"/>
          <p:cNvSpPr txBox="1">
            <a:spLocks noChangeArrowheads="1"/>
          </p:cNvSpPr>
          <p:nvPr/>
        </p:nvSpPr>
        <p:spPr bwMode="auto">
          <a:xfrm>
            <a:off x="5791200" y="3170238"/>
            <a:ext cx="1978025" cy="641350"/>
          </a:xfrm>
          <a:prstGeom prst="rect">
            <a:avLst/>
          </a:prstGeom>
          <a:noFill/>
          <a:ln w="9525">
            <a:noFill/>
            <a:miter lim="800000"/>
            <a:headEnd/>
            <a:tailEnd/>
          </a:ln>
        </p:spPr>
        <p:txBody>
          <a:bodyPr wrap="none">
            <a:spAutoFit/>
          </a:bodyPr>
          <a:lstStyle/>
          <a:p>
            <a:r>
              <a:rPr lang="en-US" sz="1800">
                <a:latin typeface="Constantia" pitchFamily="18" charset="0"/>
              </a:rPr>
              <a:t>7 yards/s Running</a:t>
            </a:r>
          </a:p>
          <a:p>
            <a:r>
              <a:rPr lang="en-US" sz="1800">
                <a:latin typeface="Constantia" pitchFamily="18" charset="0"/>
              </a:rPr>
              <a:t>14 yards/s Riding</a:t>
            </a:r>
            <a:endParaRPr lang="en-GB" sz="1800">
              <a:latin typeface="Constantia" pitchFamily="18" charset="0"/>
            </a:endParaRPr>
          </a:p>
        </p:txBody>
      </p:sp>
      <p:sp>
        <p:nvSpPr>
          <p:cNvPr id="27655" name="TextBox 11"/>
          <p:cNvSpPr txBox="1">
            <a:spLocks noChangeArrowheads="1"/>
          </p:cNvSpPr>
          <p:nvPr/>
        </p:nvSpPr>
        <p:spPr bwMode="auto">
          <a:xfrm>
            <a:off x="5791200" y="4237038"/>
            <a:ext cx="2395538" cy="2014537"/>
          </a:xfrm>
          <a:prstGeom prst="rect">
            <a:avLst/>
          </a:prstGeom>
          <a:noFill/>
          <a:ln w="9525">
            <a:noFill/>
            <a:miter lim="800000"/>
            <a:headEnd/>
            <a:tailEnd/>
          </a:ln>
        </p:spPr>
        <p:txBody>
          <a:bodyPr>
            <a:spAutoFit/>
          </a:bodyPr>
          <a:lstStyle/>
          <a:p>
            <a:r>
              <a:rPr lang="en-US" sz="1800">
                <a:latin typeface="Constantia" pitchFamily="18" charset="0"/>
              </a:rPr>
              <a:t>~5 yard Melee range</a:t>
            </a:r>
          </a:p>
          <a:p>
            <a:r>
              <a:rPr lang="en-US" sz="1800">
                <a:latin typeface="Constantia" pitchFamily="18" charset="0"/>
              </a:rPr>
              <a:t>30 (45) yard Spell range</a:t>
            </a:r>
          </a:p>
          <a:p>
            <a:r>
              <a:rPr lang="en-US" sz="1800">
                <a:latin typeface="Constantia" pitchFamily="18" charset="0"/>
              </a:rPr>
              <a:t>~500 yard visual range</a:t>
            </a:r>
            <a:endParaRPr lang="en-GB" sz="1800">
              <a:latin typeface="Constantia" pitchFamily="18" charset="0"/>
            </a:endParaRPr>
          </a:p>
          <a:p>
            <a:endParaRPr lang="en-GB" sz="1800">
              <a:latin typeface="Constantia" pitchFamily="18" charset="0"/>
            </a:endParaRPr>
          </a:p>
          <a:p>
            <a:endParaRPr lang="en-GB" sz="1800">
              <a:latin typeface="Constantia" pitchFamily="18" charset="0"/>
            </a:endParaRPr>
          </a:p>
        </p:txBody>
      </p:sp>
      <p:sp>
        <p:nvSpPr>
          <p:cNvPr id="27656" name="TextBox 14"/>
          <p:cNvSpPr txBox="1">
            <a:spLocks noChangeArrowheads="1"/>
          </p:cNvSpPr>
          <p:nvPr/>
        </p:nvSpPr>
        <p:spPr bwMode="auto">
          <a:xfrm>
            <a:off x="5562600" y="2906713"/>
            <a:ext cx="1347788" cy="366712"/>
          </a:xfrm>
          <a:prstGeom prst="rect">
            <a:avLst/>
          </a:prstGeom>
          <a:noFill/>
          <a:ln w="9525">
            <a:noFill/>
            <a:miter lim="800000"/>
            <a:headEnd/>
            <a:tailEnd/>
          </a:ln>
        </p:spPr>
        <p:txBody>
          <a:bodyPr wrap="none">
            <a:spAutoFit/>
          </a:bodyPr>
          <a:lstStyle/>
          <a:p>
            <a:r>
              <a:rPr lang="en-US" sz="1800" b="1">
                <a:latin typeface="Constantia" pitchFamily="18" charset="0"/>
              </a:rPr>
              <a:t>Movement</a:t>
            </a:r>
            <a:endParaRPr lang="en-GB" sz="1800" b="1">
              <a:latin typeface="Constantia" pitchFamily="18" charset="0"/>
            </a:endParaRPr>
          </a:p>
        </p:txBody>
      </p:sp>
      <p:sp>
        <p:nvSpPr>
          <p:cNvPr id="27657" name="TextBox 15"/>
          <p:cNvSpPr txBox="1">
            <a:spLocks noChangeArrowheads="1"/>
          </p:cNvSpPr>
          <p:nvPr/>
        </p:nvSpPr>
        <p:spPr bwMode="auto">
          <a:xfrm>
            <a:off x="5562600" y="3932238"/>
            <a:ext cx="1411288" cy="366712"/>
          </a:xfrm>
          <a:prstGeom prst="rect">
            <a:avLst/>
          </a:prstGeom>
          <a:noFill/>
          <a:ln w="9525">
            <a:noFill/>
            <a:miter lim="800000"/>
            <a:headEnd/>
            <a:tailEnd/>
          </a:ln>
        </p:spPr>
        <p:txBody>
          <a:bodyPr wrap="none">
            <a:spAutoFit/>
          </a:bodyPr>
          <a:lstStyle/>
          <a:p>
            <a:r>
              <a:rPr lang="en-US" sz="1800" b="1">
                <a:latin typeface="Constantia" pitchFamily="18" charset="0"/>
              </a:rPr>
              <a:t>Interaction</a:t>
            </a:r>
            <a:endParaRPr lang="en-GB" sz="1800" b="1">
              <a:latin typeface="Constantia" pitchFamily="18" charset="0"/>
            </a:endParaRPr>
          </a:p>
        </p:txBody>
      </p:sp>
      <p:cxnSp>
        <p:nvCxnSpPr>
          <p:cNvPr id="18" name="Straight Connector 17"/>
          <p:cNvCxnSpPr/>
          <p:nvPr/>
        </p:nvCxnSpPr>
        <p:spPr>
          <a:xfrm rot="5400000">
            <a:off x="2400300" y="59055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06875" y="59055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660" name="TextBox 12"/>
          <p:cNvSpPr txBox="1">
            <a:spLocks noChangeArrowheads="1"/>
          </p:cNvSpPr>
          <p:nvPr/>
        </p:nvSpPr>
        <p:spPr bwMode="auto">
          <a:xfrm>
            <a:off x="5562600" y="1600200"/>
            <a:ext cx="1119188" cy="366713"/>
          </a:xfrm>
          <a:prstGeom prst="rect">
            <a:avLst/>
          </a:prstGeom>
          <a:noFill/>
          <a:ln w="9525">
            <a:noFill/>
            <a:miter lim="800000"/>
            <a:headEnd/>
            <a:tailEnd/>
          </a:ln>
        </p:spPr>
        <p:txBody>
          <a:bodyPr wrap="none">
            <a:spAutoFit/>
          </a:bodyPr>
          <a:lstStyle/>
          <a:p>
            <a:r>
              <a:rPr lang="en-US" sz="1800" b="1">
                <a:latin typeface="Constantia" pitchFamily="18" charset="0"/>
              </a:rPr>
              <a:t>Scenario</a:t>
            </a:r>
            <a:endParaRPr lang="en-GB" sz="1800" b="1">
              <a:latin typeface="Constantia" pitchFamily="18" charset="0"/>
            </a:endParaRPr>
          </a:p>
        </p:txBody>
      </p:sp>
      <p:sp>
        <p:nvSpPr>
          <p:cNvPr id="27661" name="Slide Number Placeholder 1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62F2C4DD-3E25-4F6E-98E2-29F92F033914}" type="slidenum">
              <a:rPr lang="en-GB" sz="1600">
                <a:solidFill>
                  <a:schemeClr val="tx2"/>
                </a:solidFill>
                <a:latin typeface="Constantia" pitchFamily="18" charset="0"/>
              </a:rPr>
              <a:pPr algn="ctr"/>
              <a:t>8</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4294967295"/>
          </p:nvPr>
        </p:nvSpPr>
        <p:spPr>
          <a:xfrm>
            <a:off x="457200" y="1676400"/>
            <a:ext cx="8229600" cy="4602163"/>
          </a:xfrm>
        </p:spPr>
        <p:txBody>
          <a:bodyPr/>
          <a:lstStyle/>
          <a:p>
            <a:pPr marL="273050" indent="-273050" eaLnBrk="1" hangingPunct="1"/>
            <a:r>
              <a:rPr lang="en-US" smtClean="0">
                <a:ea typeface="ＭＳ Ｐゴシック"/>
                <a:cs typeface="ＭＳ Ｐゴシック"/>
                <a:hlinkClick r:id="rId2" action="ppaction://hlinkfile"/>
              </a:rPr>
              <a:t>Battle Excerpt Video</a:t>
            </a:r>
            <a:endParaRPr lang="en-US" smtClean="0">
              <a:ea typeface="ＭＳ Ｐゴシック"/>
              <a:cs typeface="ＭＳ Ｐゴシック"/>
            </a:endParaRPr>
          </a:p>
          <a:p>
            <a:pPr marL="273050" indent="-273050" eaLnBrk="1" hangingPunct="1"/>
            <a:r>
              <a:rPr lang="en-US" smtClean="0">
                <a:ea typeface="ＭＳ Ｐゴシック"/>
                <a:cs typeface="ＭＳ Ｐゴシック"/>
                <a:hlinkClick r:id="rId3" action="ppaction://program"/>
              </a:rPr>
              <a:t>Abstracted Moves (8x speed)</a:t>
            </a:r>
            <a:endParaRPr lang="en-GB" smtClean="0">
              <a:ea typeface="ＭＳ Ｐゴシック"/>
              <a:cs typeface="ＭＳ Ｐゴシック"/>
            </a:endParaRPr>
          </a:p>
        </p:txBody>
      </p:sp>
      <p:pic>
        <p:nvPicPr>
          <p:cNvPr id="28674" name="Title 2"/>
          <p:cNvPicPr>
            <a:picLocks noGrp="1" noChangeArrowheads="1"/>
          </p:cNvPicPr>
          <p:nvPr>
            <p:ph type="title" idx="4294967295"/>
          </p:nvPr>
        </p:nvPicPr>
        <p:blipFill>
          <a:blip r:embed="rId4"/>
          <a:srcRect/>
          <a:stretch>
            <a:fillRect/>
          </a:stretch>
        </p:blipFill>
        <p:spPr bwMode="auto">
          <a:xfrm>
            <a:off x="450850" y="146050"/>
            <a:ext cx="8242300" cy="1231900"/>
          </a:xfrm>
        </p:spPr>
      </p:pic>
      <p:sp>
        <p:nvSpPr>
          <p:cNvPr id="28675" name="Slide Number Placeholder 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491BB9F5-D1AE-4287-87E1-83E42FA47EB7}" type="slidenum">
              <a:rPr lang="en-GB" sz="1600">
                <a:solidFill>
                  <a:schemeClr val="tx2"/>
                </a:solidFill>
                <a:latin typeface="Constantia" pitchFamily="18" charset="0"/>
              </a:rPr>
              <a:pPr algn="ctr"/>
              <a:t>9</a:t>
            </a:fld>
            <a:endParaRPr lang="en-GB" sz="1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501</TotalTime>
  <Words>4426</Words>
  <Application>Microsoft Office PowerPoint</Application>
  <PresentationFormat>On-screen Show (4:3)</PresentationFormat>
  <Paragraphs>442</Paragraphs>
  <Slides>48</Slides>
  <Notes>16</Notes>
  <HiddenSlides>0</HiddenSlides>
  <MMClips>0</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48</vt:i4>
      </vt:variant>
    </vt:vector>
  </HeadingPairs>
  <TitlesOfParts>
    <vt:vector size="59" baseType="lpstr">
      <vt:lpstr>Arial</vt:lpstr>
      <vt:lpstr>ＭＳ Ｐゴシック</vt:lpstr>
      <vt:lpstr>Lucida Sans</vt:lpstr>
      <vt:lpstr>Book Antiqua</vt:lpstr>
      <vt:lpstr>Wingdings 2</vt:lpstr>
      <vt:lpstr>Wingdings</vt:lpstr>
      <vt:lpstr>Wingdings 3</vt:lpstr>
      <vt:lpstr>Calibri</vt:lpstr>
      <vt:lpstr>Comic Sans MS</vt:lpstr>
      <vt:lpstr>Constantia</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Now what about Social Nets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How do P2P OSNs do?</vt:lpstr>
      <vt:lpstr>Slide 48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Near-Term (in)Feasibility of P2P MMOG’s</dc:title>
  <dc:creator>John L. Miller</dc:creator>
  <cp:lastModifiedBy>Noreen McKeever</cp:lastModifiedBy>
  <cp:revision>54</cp:revision>
  <cp:lastPrinted>2012-01-23T10:00:57Z</cp:lastPrinted>
  <dcterms:created xsi:type="dcterms:W3CDTF">2010-11-10T03:36:45Z</dcterms:created>
  <dcterms:modified xsi:type="dcterms:W3CDTF">2012-02-18T12:28:03Z</dcterms:modified>
</cp:coreProperties>
</file>