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300" r:id="rId2"/>
    <p:sldId id="531" r:id="rId3"/>
    <p:sldId id="532" r:id="rId4"/>
    <p:sldId id="533" r:id="rId5"/>
    <p:sldId id="536" r:id="rId6"/>
    <p:sldId id="519" r:id="rId7"/>
    <p:sldId id="538" r:id="rId8"/>
    <p:sldId id="539" r:id="rId9"/>
    <p:sldId id="528" r:id="rId10"/>
  </p:sldIdLst>
  <p:sldSz cx="9144000" cy="6858000" type="screen4x3"/>
  <p:notesSz cx="6743700" cy="98806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7"/>
    <p:restoredTop sz="94658"/>
  </p:normalViewPr>
  <p:slideViewPr>
    <p:cSldViewPr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6515B4D6-6768-28FD-61C9-7AAA15BD3D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3A27C80B-33EB-3BA2-0A68-61278AB7D51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7460" name="Rectangle 4">
            <a:extLst>
              <a:ext uri="{FF2B5EF4-FFF2-40B4-BE49-F238E27FC236}">
                <a16:creationId xmlns:a16="http://schemas.microsoft.com/office/drawing/2014/main" id="{913BB6F3-7053-1A39-CF42-994FCD49AE0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7461" name="Rectangle 5">
            <a:extLst>
              <a:ext uri="{FF2B5EF4-FFF2-40B4-BE49-F238E27FC236}">
                <a16:creationId xmlns:a16="http://schemas.microsoft.com/office/drawing/2014/main" id="{C4CF3A6B-2B2A-55CE-B12C-AE3DE66B145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1200" smtClean="0"/>
            </a:lvl1pPr>
          </a:lstStyle>
          <a:p>
            <a:pPr>
              <a:defRPr/>
            </a:pPr>
            <a:fld id="{E66B850C-ED82-114C-BA3F-D27DCF4E93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BFDA9920-00AF-1A85-504E-ECA5D1334B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68908EDE-D0A4-9F28-28F4-9A5D79849C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E8D2286-8168-2BF1-7A91-496316664A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>
            <a:extLst>
              <a:ext uri="{FF2B5EF4-FFF2-40B4-BE49-F238E27FC236}">
                <a16:creationId xmlns:a16="http://schemas.microsoft.com/office/drawing/2014/main" id="{7A60E858-CD35-F058-C92A-4C93C4F164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1227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en-US" noProof="0"/>
              <a:t>Cliquez pour modifier les styles du texte du masque</a:t>
            </a:r>
          </a:p>
          <a:p>
            <a:pPr lvl="1"/>
            <a:r>
              <a:rPr lang="fr-FR" altLang="en-US" noProof="0"/>
              <a:t>Deuxième niveau</a:t>
            </a:r>
          </a:p>
          <a:p>
            <a:pPr lvl="2"/>
            <a:r>
              <a:rPr lang="fr-FR" altLang="en-US" noProof="0"/>
              <a:t>Troisième niveau</a:t>
            </a:r>
          </a:p>
          <a:p>
            <a:pPr lvl="3"/>
            <a:r>
              <a:rPr lang="fr-FR" altLang="en-US" noProof="0"/>
              <a:t>Quatrième niveau</a:t>
            </a:r>
          </a:p>
          <a:p>
            <a:pPr lvl="4"/>
            <a:r>
              <a:rPr lang="fr-FR" altLang="en-US" noProof="0"/>
              <a:t>Cinquième niveau</a:t>
            </a:r>
          </a:p>
        </p:txBody>
      </p:sp>
      <p:sp>
        <p:nvSpPr>
          <p:cNvPr id="148486" name="Rectangle 6">
            <a:extLst>
              <a:ext uri="{FF2B5EF4-FFF2-40B4-BE49-F238E27FC236}">
                <a16:creationId xmlns:a16="http://schemas.microsoft.com/office/drawing/2014/main" id="{C90E6570-433E-47F0-4FFD-096314F6AF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8956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spcBef>
                <a:spcPct val="40000"/>
              </a:spcBef>
              <a:buClr>
                <a:schemeClr val="hlink"/>
              </a:buClr>
              <a:buFont typeface="Wingdings" charset="0"/>
              <a:buChar char="§"/>
              <a:defRPr sz="1200">
                <a:latin typeface="Comic Sans M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8487" name="Rectangle 7">
            <a:extLst>
              <a:ext uri="{FF2B5EF4-FFF2-40B4-BE49-F238E27FC236}">
                <a16:creationId xmlns:a16="http://schemas.microsoft.com/office/drawing/2014/main" id="{F1575C05-4434-8DE4-95AC-D6BEAF7D90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631363"/>
            <a:ext cx="28956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1200" smtClean="0"/>
            </a:lvl1pPr>
          </a:lstStyle>
          <a:p>
            <a:pPr>
              <a:defRPr/>
            </a:pPr>
            <a:fld id="{EF41769F-6838-2540-A605-E342CE9F6FC3}" type="slidenum">
              <a:rPr lang="fr-FR" altLang="en-US"/>
              <a:pPr>
                <a:defRPr/>
              </a:pPr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1F2B283C-DC27-74A6-CDD9-ACA85ADA72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40000"/>
              </a:spcBef>
            </a:pPr>
            <a:fld id="{44B73E21-1E20-FE41-A10F-3FE1F5283E0F}" type="slidenum">
              <a:rPr kumimoji="0" lang="fr-FR" altLang="en-US">
                <a:latin typeface="Comic Sans MS" panose="030F0902030302020204" pitchFamily="66" charset="0"/>
              </a:rPr>
              <a:pPr>
                <a:spcBef>
                  <a:spcPct val="40000"/>
                </a:spcBef>
              </a:pPr>
              <a:t>1</a:t>
            </a:fld>
            <a:endParaRPr kumimoji="0" lang="fr-FR" altLang="en-US">
              <a:latin typeface="Comic Sans MS" panose="030F0902030302020204" pitchFamily="66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D3BAB03-B970-3CDB-6B93-DE9AB3415F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13B401F5-FCEA-CD20-000A-007F900C9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53000" cy="274638"/>
          </a:xfrm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AF6480-8644-8082-17DF-1ADCCC9E5DDF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69DFD06D-80F9-CFEB-5942-B930DF351C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484C0DCD-EC8A-FBBB-29FD-02283470A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600AF07D-9F92-1B35-06D9-A0A102BC5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3773D441-5CAB-C8AD-4037-C6E7CDA5E7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F2444C4-5315-B123-946F-62F7618AE0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211E02C-660B-7E16-5E51-6269111AF8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40000"/>
                  </a:spcBef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4348D74F-6AEE-06D7-21ED-8B6BC4C94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F4205F26-9C5D-BC17-14A4-6576F8011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16A14E77-81E9-BA27-3871-D7CABD98E74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4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C81E8D51-7C84-8956-044C-CC5784E0D3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E38E76AA-9226-FC91-A1D3-2E9BCA2C5E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CB35E105-826C-6F64-35CF-005BCEDF97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4376978-3CA3-694E-8F8E-B77A3E68E0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477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F74DC14-50CF-2713-7F69-CF72AA670B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62599C7-AC0D-CC8D-F00A-4795F213AF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EF3A327-E643-1647-3C85-460980F4F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EC654-EB36-2047-B2F3-9F597102F9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342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5325" y="76200"/>
            <a:ext cx="2119313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6207125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EBB6883-9014-0894-711F-EE0B21190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1AB6A8E-EDAE-8A80-D8A0-054F7830AE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79D7226-ED78-5479-6674-EA8DB1D37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4E16B-F5D7-FA43-820C-A7A119A61B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28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A7DB8A2-0A31-AAE5-CE6C-5B2274FAC8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A4357CF-50B7-F90E-B632-FD7F930022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5ED40BA-42B2-1CF6-EA72-C20EEAE3D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D27CA-2385-B94E-AF57-9819A460B44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91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F393C77-A542-37EB-3DD6-7D880DB01F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B4EEC89-FC58-E5E8-1CB8-34A049869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16F3F24-ED6F-9711-524C-58E57E7631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21734-D1AE-AF47-A308-FFC2D1B333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044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A766BDD-8B79-22FD-07FC-F8ACF612A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5065111-0064-5943-C9D2-7BC8B79A1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B178E8E-9361-CCBF-FBC0-C1FE27F0F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00058-0956-7E4D-9DA9-812009EFE2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054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F4DEEFA-4A3F-A284-E4BC-B48DA965A4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00140174-7AF8-FFE3-3F21-D9B85D2FC0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578C8FB-D0A4-D700-9F04-F5E7DAD9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AAE0B-E680-A946-AAFC-4A272A21DA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267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8C8B1AB1-AC4F-17F9-F94C-60278F9ACD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890D60F1-B651-FC84-F408-932C284A39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79B93B5B-39B6-70B6-9E9C-55B02662DE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B2661-BA9D-634F-AB4F-168D77B1B0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576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FA5D24F9-5C2B-B818-31CF-CEEE382DF2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A88E6025-1FE3-0108-CB0E-CE04832AB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C5432F32-BD52-900D-837C-8E09E1702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E360-EA05-AC4B-942B-FF6355DCEA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956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EC47563-2E0F-A368-F060-7705583825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98AA6F7-352B-ABBD-3338-B8A2AD187F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92D51B1-6315-3987-E40A-D0260F6A15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4DED-DF31-394E-AD6A-69F0ED2A12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009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E79DA84-7C01-D2A1-6E6C-5B75A4E1C7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3095EBB-343F-77E2-1DB2-D016E9681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1C362FD-AE0A-9458-1871-2A3B53DDF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6739B-CE0F-2942-9117-C1F6F1426C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126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3424A-7972-F2A8-DA0D-063EA4B9A0D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F9C718E-F96C-DC0B-5B89-F87D1936B03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5A42DE-A245-0837-5C66-12FCD1C93FF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7AE0512-031D-DF0C-93A6-1D7D3F2CF37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8A5E32-011D-900E-29CB-48E51983B76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E1AFBDE-D2D2-8DD6-2DDD-B4D64212F0B0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2A9E80B8-EA4B-44FD-6D04-AF40A1AEF75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4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fr-FR" altLang="en-US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4EDDFD7A-EF37-889C-7B67-09BED523F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0D341FC3-870B-FEA8-D63F-FF4A8B870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D8452067-7D34-4620-41A6-75C0905931F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4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4524" name="Rectangle 12">
            <a:extLst>
              <a:ext uri="{FF2B5EF4-FFF2-40B4-BE49-F238E27FC236}">
                <a16:creationId xmlns:a16="http://schemas.microsoft.com/office/drawing/2014/main" id="{1C5F0B6C-11DD-F8F0-6E10-EF3002D1B2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4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4525" name="Rectangle 13">
            <a:extLst>
              <a:ext uri="{FF2B5EF4-FFF2-40B4-BE49-F238E27FC236}">
                <a16:creationId xmlns:a16="http://schemas.microsoft.com/office/drawing/2014/main" id="{AD83A7C1-A030-3DD8-3FAC-CA527341C9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400" smtClean="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AEBDF87-8557-9646-9B31-4211DCCC49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.cam.ac.uk/~jac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D5AEFE53-4472-661F-E7E9-5B1A775550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3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cs typeface="+mj-cs"/>
              </a:rPr>
              <a:t>CSAP research -&gt; policy 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D562AFF8-F321-CAE1-FA06-FEF0BD2C5E9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4343400"/>
            <a:ext cx="7620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Jon Crowcroft</a:t>
            </a:r>
          </a:p>
          <a:p>
            <a:pPr eaLnBrk="1" hangingPunct="1">
              <a:defRPr/>
            </a:pPr>
            <a:r>
              <a:rPr lang="en-US" dirty="0">
                <a:cs typeface="+mn-cs"/>
                <a:hlinkClick r:id="rId3"/>
              </a:rPr>
              <a:t>http://www.cl.cam.ac.uk/~jac22</a:t>
            </a: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9</a:t>
            </a:r>
            <a:r>
              <a:rPr lang="en-US" baseline="30000" dirty="0">
                <a:cs typeface="+mn-cs"/>
              </a:rPr>
              <a:t>th</a:t>
            </a:r>
            <a:r>
              <a:rPr lang="en-US" dirty="0">
                <a:cs typeface="+mn-cs"/>
              </a:rPr>
              <a:t> June 2026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768"/>
    </mc:Choice>
    <mc:Fallback xmlns="">
      <p:transition spd="slow" advTm="9776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20B0-F57B-F238-CEF1-67C08F5E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Trustworthiness of Digital 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92731-6E3A-7716-AB26-4301CD1FA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Gates funded work in Global South</a:t>
            </a:r>
          </a:p>
          <a:p>
            <a:r>
              <a:rPr lang="en-US" dirty="0"/>
              <a:t>Interesting breadth of culture</a:t>
            </a:r>
          </a:p>
          <a:p>
            <a:r>
              <a:rPr lang="en-US" dirty="0"/>
              <a:t>Citizens versus Government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63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701"/>
    </mc:Choice>
    <mc:Fallback xmlns="">
      <p:transition spd="slow" advTm="14470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7302D-DAAA-CEB1-B1A7-942774DE0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Minimisation</a:t>
            </a:r>
            <a:r>
              <a:rPr lang="en-US" dirty="0"/>
              <a:t> - </a:t>
            </a:r>
            <a:r>
              <a:rPr lang="en-US" b="1" dirty="0"/>
              <a:t>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BBED-8B98-C8AD-6132-C13919E4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Verification</a:t>
            </a:r>
          </a:p>
          <a:p>
            <a:r>
              <a:rPr lang="en-US" dirty="0"/>
              <a:t>Just want to check a fact about a person</a:t>
            </a:r>
          </a:p>
          <a:p>
            <a:pPr lvl="1"/>
            <a:r>
              <a:rPr lang="en-US" dirty="0"/>
              <a:t>Need to link </a:t>
            </a:r>
            <a:r>
              <a:rPr lang="en-US" dirty="0" err="1"/>
              <a:t>person&amp;fact</a:t>
            </a:r>
            <a:endParaRPr lang="en-US" dirty="0"/>
          </a:p>
          <a:p>
            <a:pPr lvl="1"/>
            <a:r>
              <a:rPr lang="en-US" dirty="0"/>
              <a:t>Do not need to identify person</a:t>
            </a:r>
          </a:p>
          <a:p>
            <a:pPr lvl="1"/>
            <a:r>
              <a:rPr lang="en-US" dirty="0"/>
              <a:t>Nearly zero knowledge techniques</a:t>
            </a:r>
          </a:p>
          <a:p>
            <a:pPr lvl="1"/>
            <a:r>
              <a:rPr lang="en-US" dirty="0"/>
              <a:t>Two Tech Examples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Decentralized Service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Feature Phone based verified credentials</a:t>
            </a:r>
          </a:p>
        </p:txBody>
      </p:sp>
    </p:spTree>
    <p:extLst>
      <p:ext uri="{BB962C8B-B14F-4D97-AF65-F5344CB8AC3E}">
        <p14:creationId xmlns:p14="http://schemas.microsoft.com/office/powerpoint/2010/main" val="308303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433"/>
    </mc:Choice>
    <mc:Fallback xmlns="">
      <p:transition spd="slow" advTm="7243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386FB-5963-E3E4-F81B-58DBCB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1.0 “Where” are Id </a:t>
            </a:r>
            <a:r>
              <a:rPr lang="en-US" b="1" dirty="0"/>
              <a:t>Services?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2409F-10E1-FAC5-94DE-3DF321BB9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Spectrum of Id Services</a:t>
            </a:r>
          </a:p>
          <a:p>
            <a:pPr lvl="1"/>
            <a:r>
              <a:rPr lang="en-US" dirty="0"/>
              <a:t>To date, most Centralized </a:t>
            </a:r>
          </a:p>
          <a:p>
            <a:pPr lvl="2"/>
            <a:r>
              <a:rPr lang="en-US" dirty="0"/>
              <a:t>usually somewhat replicated/distributed</a:t>
            </a:r>
          </a:p>
          <a:p>
            <a:pPr lvl="1"/>
            <a:r>
              <a:rPr lang="en-US" dirty="0"/>
              <a:t>Some Federated</a:t>
            </a:r>
          </a:p>
          <a:p>
            <a:pPr lvl="1"/>
            <a:r>
              <a:rPr lang="en-US" dirty="0"/>
              <a:t>Few Decentralized</a:t>
            </a:r>
          </a:p>
          <a:p>
            <a:r>
              <a:rPr lang="en-US" dirty="0" err="1"/>
              <a:t>Decentralised</a:t>
            </a:r>
            <a:r>
              <a:rPr lang="en-US" dirty="0"/>
              <a:t> minimizes risk</a:t>
            </a:r>
          </a:p>
          <a:p>
            <a:pPr lvl="1"/>
            <a:r>
              <a:rPr lang="en-US" dirty="0"/>
              <a:t>Can also be used to federate</a:t>
            </a:r>
          </a:p>
          <a:p>
            <a:pPr lvl="1"/>
            <a:r>
              <a:rPr lang="en-US" dirty="0"/>
              <a:t>Disintermediates government (which they don’t like)</a:t>
            </a:r>
          </a:p>
        </p:txBody>
      </p:sp>
    </p:spTree>
    <p:extLst>
      <p:ext uri="{BB962C8B-B14F-4D97-AF65-F5344CB8AC3E}">
        <p14:creationId xmlns:p14="http://schemas.microsoft.com/office/powerpoint/2010/main" val="24974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701"/>
    </mc:Choice>
    <mc:Fallback xmlns="">
      <p:transition spd="slow" advTm="16970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386FB-5963-E3E4-F81B-58DBCBD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6200"/>
            <a:ext cx="7793038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1.1 Central v. </a:t>
            </a:r>
            <a:r>
              <a:rPr lang="en-US" dirty="0" err="1"/>
              <a:t>Decentralised</a:t>
            </a:r>
            <a:r>
              <a:rPr lang="en-US" dirty="0"/>
              <a:t> spectrum</a:t>
            </a:r>
            <a:endParaRPr lang="en-US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A3988F-5CB7-1BC6-DF98-11F733C18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29508"/>
            <a:ext cx="8229600" cy="4589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497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033"/>
    </mc:Choice>
    <mc:Fallback xmlns="">
      <p:transition spd="slow" advTm="6503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F925B1DF-CDC8-981B-5396-39782EC08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2.0 Client verification tech - </a:t>
            </a:r>
            <a:r>
              <a:rPr lang="en-US" altLang="en-US" b="1" dirty="0"/>
              <a:t>Users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CAFB0626-615C-A69C-B7E3-3034F4063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We want to verify a person’s attribute</a:t>
            </a:r>
          </a:p>
          <a:p>
            <a:pPr lvl="1"/>
            <a:r>
              <a:rPr lang="en-US" altLang="en-US" dirty="0"/>
              <a:t>Over 18, Has a vote, E.g. food discount</a:t>
            </a:r>
          </a:p>
          <a:p>
            <a:r>
              <a:rPr lang="en-US" altLang="en-US" dirty="0"/>
              <a:t>Could use biometric + database look up (bad idea!)</a:t>
            </a:r>
          </a:p>
          <a:p>
            <a:r>
              <a:rPr lang="en-US" altLang="en-US" dirty="0"/>
              <a:t>Or Client provide OTP/token</a:t>
            </a:r>
          </a:p>
          <a:p>
            <a:pPr lvl="1"/>
            <a:r>
              <a:rPr lang="en-US" altLang="en-US" dirty="0"/>
              <a:t>only encodes attribute type and a right to one lookup – much better</a:t>
            </a:r>
          </a:p>
          <a:p>
            <a:pPr lvl="1"/>
            <a:r>
              <a:rPr lang="en-US" altLang="en-US" dirty="0"/>
              <a:t>Can do via smart card or </a:t>
            </a:r>
          </a:p>
          <a:p>
            <a:pPr lvl="1"/>
            <a:r>
              <a:rPr lang="en-US" altLang="en-US" dirty="0"/>
              <a:t>Or phone SIM (secure co-processor!)</a:t>
            </a:r>
          </a:p>
          <a:p>
            <a:pPr lvl="2"/>
            <a:r>
              <a:rPr lang="en-US" altLang="en-US" dirty="0"/>
              <a:t>Cheaper than a smart card!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0"/>
    </mc:Choice>
    <mc:Fallback xmlns="">
      <p:transition spd="slow" advTm="9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F925B1DF-CDC8-981B-5396-39782EC08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2.1 e.g. </a:t>
            </a:r>
            <a:r>
              <a:rPr lang="en-US" altLang="en-US" dirty="0" err="1"/>
              <a:t>SIMple</a:t>
            </a:r>
            <a:r>
              <a:rPr lang="en-US" altLang="en-US" dirty="0"/>
              <a:t> Id app</a:t>
            </a:r>
            <a:endParaRPr lang="en-US" altLang="en-US" b="1" dirty="0"/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CAFB0626-615C-A69C-B7E3-3034F4063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Use SIM on feature phone</a:t>
            </a:r>
          </a:p>
          <a:p>
            <a:pPr lvl="1"/>
            <a:r>
              <a:rPr lang="en-US" altLang="en-US" dirty="0"/>
              <a:t>Similar cost to smart card</a:t>
            </a:r>
          </a:p>
          <a:p>
            <a:pPr lvl="1"/>
            <a:r>
              <a:rPr lang="en-US" altLang="en-US" dirty="0"/>
              <a:t>More useful..</a:t>
            </a:r>
          </a:p>
          <a:p>
            <a:pPr lvl="1"/>
            <a:r>
              <a:rPr lang="en-US" altLang="en-US" dirty="0"/>
              <a:t>Don’t need always on connection</a:t>
            </a:r>
          </a:p>
          <a:p>
            <a:pPr lvl="1"/>
            <a:r>
              <a:rPr lang="en-US" altLang="en-US" dirty="0"/>
              <a:t>Verifier may need net access</a:t>
            </a:r>
          </a:p>
          <a:p>
            <a:pPr lvl="1"/>
            <a:r>
              <a:rPr lang="en-US" altLang="en-US" dirty="0"/>
              <a:t>Comms via screen/QR code</a:t>
            </a:r>
          </a:p>
          <a:p>
            <a:pPr lvl="1"/>
            <a:r>
              <a:rPr lang="en-US" altLang="en-US" dirty="0"/>
              <a:t>User check via photo or remote voice</a:t>
            </a:r>
          </a:p>
        </p:txBody>
      </p:sp>
    </p:spTree>
    <p:extLst>
      <p:ext uri="{BB962C8B-B14F-4D97-AF65-F5344CB8AC3E}">
        <p14:creationId xmlns:p14="http://schemas.microsoft.com/office/powerpoint/2010/main" val="274433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601"/>
    </mc:Choice>
    <mc:Fallback xmlns="">
      <p:transition spd="slow" advTm="8260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55785-284E-4A26-0C5C-42A9E67B7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F1E8A71B-267B-D154-7539-8CBD969FC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Lessons for Tech &gt; Policy</a:t>
            </a:r>
            <a:endParaRPr lang="en-US" altLang="en-US" b="1" dirty="0"/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E133F900-44D2-114D-531F-69FB547EEF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Takes a long time (decade) for policy maker and citizens to understand/internalize trade-offs</a:t>
            </a:r>
          </a:p>
          <a:p>
            <a:r>
              <a:rPr lang="en-US" altLang="en-US" dirty="0"/>
              <a:t>Large scale infrastructures take a long time (decades) to deploy to near 100%</a:t>
            </a:r>
          </a:p>
        </p:txBody>
      </p:sp>
    </p:spTree>
    <p:extLst>
      <p:ext uri="{BB962C8B-B14F-4D97-AF65-F5344CB8AC3E}">
        <p14:creationId xmlns:p14="http://schemas.microsoft.com/office/powerpoint/2010/main" val="234877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2601"/>
    </mc:Choice>
    <mc:Fallback>
      <p:transition spd="slow" advTm="8260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963AF22-4DA8-FA57-9621-1F05B7E3A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Acknowledgements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BBD43B1A-8C89-A2FB-DF04-6ED3A89978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Bill&amp;Melinda</a:t>
            </a:r>
            <a:r>
              <a:rPr lang="en-US" altLang="en-US" dirty="0"/>
              <a:t> Gates Foundation</a:t>
            </a:r>
          </a:p>
          <a:p>
            <a:r>
              <a:rPr lang="en-US" altLang="en-US" dirty="0"/>
              <a:t>Turing Institute</a:t>
            </a:r>
          </a:p>
          <a:p>
            <a:r>
              <a:rPr lang="en-US" altLang="en-US"/>
              <a:t>IETF, ITU, W3C, et al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001"/>
    </mc:Choice>
    <mc:Fallback xmlns="">
      <p:transition spd="slow" advTm="137001"/>
    </mc:Fallback>
  </mc:AlternateContent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/>
          </a:buClr>
          <a:buSzTx/>
          <a:buFont typeface="Wingdings" charset="0"/>
          <a:buChar char="§"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/>
          </a:buClr>
          <a:buSzTx/>
          <a:buFont typeface="Wingdings" charset="0"/>
          <a:buChar char="§"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7707</TotalTime>
  <Words>304</Words>
  <Application>Microsoft Macintosh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Comic Sans MS</vt:lpstr>
      <vt:lpstr>Tahoma</vt:lpstr>
      <vt:lpstr>Wingdings</vt:lpstr>
      <vt:lpstr>Blends</vt:lpstr>
      <vt:lpstr>CSAP research -&gt; policy </vt:lpstr>
      <vt:lpstr>Trustworthiness of Digital Id</vt:lpstr>
      <vt:lpstr>Data Minimisation - Principle</vt:lpstr>
      <vt:lpstr>1.0 “Where” are Id Services?</vt:lpstr>
      <vt:lpstr>1.1 Central v. Decentralised spectrum</vt:lpstr>
      <vt:lpstr>2.0 Client verification tech - Users</vt:lpstr>
      <vt:lpstr>2.1 e.g. SIMple Id app</vt:lpstr>
      <vt:lpstr>Lessons for Tech &gt; Policy</vt:lpstr>
      <vt:lpstr>Acknowledgements</vt:lpstr>
    </vt:vector>
  </TitlesOfParts>
  <Company>Microsoft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is communication</dc:title>
  <dc:creator>Simon Peyton Jones</dc:creator>
  <cp:lastModifiedBy>J.A. Crowcroft</cp:lastModifiedBy>
  <cp:revision>185</cp:revision>
  <cp:lastPrinted>2017-09-25T08:40:00Z</cp:lastPrinted>
  <dcterms:created xsi:type="dcterms:W3CDTF">1999-10-29T16:05:42Z</dcterms:created>
  <dcterms:modified xsi:type="dcterms:W3CDTF">2026-05-28T06:17:03Z</dcterms:modified>
</cp:coreProperties>
</file>