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6" r:id="rId3"/>
    <p:sldId id="259" r:id="rId4"/>
    <p:sldId id="257" r:id="rId5"/>
    <p:sldId id="258" r:id="rId6"/>
    <p:sldId id="264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4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52C86D-56BA-4E16-A6DE-C688AF90A1DF}" type="datetimeFigureOut">
              <a:rPr lang="en-US" smtClean="0"/>
              <a:t>2019-11-29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31C79D-6530-43E3-8811-F4F4E8D73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267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31C79D-6530-43E3-8811-F4F4E8D7373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872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2539-558C-4BDE-BF02-C8E4B9EDBBD3}" type="datetimeFigureOut">
              <a:rPr lang="en-US" smtClean="0"/>
              <a:t>2019-11-29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6B6E-F070-4BE2-9DA4-5A93E6FCF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13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2539-558C-4BDE-BF02-C8E4B9EDBBD3}" type="datetimeFigureOut">
              <a:rPr lang="en-US" smtClean="0"/>
              <a:t>2019-11-29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6B6E-F070-4BE2-9DA4-5A93E6FCF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486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2539-558C-4BDE-BF02-C8E4B9EDBBD3}" type="datetimeFigureOut">
              <a:rPr lang="en-US" smtClean="0"/>
              <a:t>2019-11-29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6B6E-F070-4BE2-9DA4-5A93E6FCF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6528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2539-558C-4BDE-BF02-C8E4B9EDBBD3}" type="datetimeFigureOut">
              <a:rPr lang="en-US" smtClean="0"/>
              <a:t>2019-11-29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6B6E-F070-4BE2-9DA4-5A93E6FCF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9815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2539-558C-4BDE-BF02-C8E4B9EDBBD3}" type="datetimeFigureOut">
              <a:rPr lang="en-US" smtClean="0"/>
              <a:t>2019-11-29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6B6E-F070-4BE2-9DA4-5A93E6FCF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2673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2539-558C-4BDE-BF02-C8E4B9EDBBD3}" type="datetimeFigureOut">
              <a:rPr lang="en-US" smtClean="0"/>
              <a:t>2019-11-29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6B6E-F070-4BE2-9DA4-5A93E6FCF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7986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2539-558C-4BDE-BF02-C8E4B9EDBBD3}" type="datetimeFigureOut">
              <a:rPr lang="en-US" smtClean="0"/>
              <a:t>2019-11-29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6B6E-F070-4BE2-9DA4-5A93E6FCF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4001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2539-558C-4BDE-BF02-C8E4B9EDBBD3}" type="datetimeFigureOut">
              <a:rPr lang="en-US" smtClean="0"/>
              <a:t>2019-11-29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6B6E-F070-4BE2-9DA4-5A93E6FCF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2842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2539-558C-4BDE-BF02-C8E4B9EDBBD3}" type="datetimeFigureOut">
              <a:rPr lang="en-US" smtClean="0"/>
              <a:t>2019-11-29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6B6E-F070-4BE2-9DA4-5A93E6FCF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144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2539-558C-4BDE-BF02-C8E4B9EDBBD3}" type="datetimeFigureOut">
              <a:rPr lang="en-US" smtClean="0"/>
              <a:t>2019-11-29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2F736B6E-F070-4BE2-9DA4-5A93E6FCF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425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2539-558C-4BDE-BF02-C8E4B9EDBBD3}" type="datetimeFigureOut">
              <a:rPr lang="en-US" smtClean="0"/>
              <a:t>2019-11-29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6B6E-F070-4BE2-9DA4-5A93E6FCF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356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2539-558C-4BDE-BF02-C8E4B9EDBBD3}" type="datetimeFigureOut">
              <a:rPr lang="en-US" smtClean="0"/>
              <a:t>2019-11-29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6B6E-F070-4BE2-9DA4-5A93E6FCF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533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2539-558C-4BDE-BF02-C8E4B9EDBBD3}" type="datetimeFigureOut">
              <a:rPr lang="en-US" smtClean="0"/>
              <a:t>2019-11-29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6B6E-F070-4BE2-9DA4-5A93E6FCF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028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2539-558C-4BDE-BF02-C8E4B9EDBBD3}" type="datetimeFigureOut">
              <a:rPr lang="en-US" smtClean="0"/>
              <a:t>2019-11-29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6B6E-F070-4BE2-9DA4-5A93E6FCF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352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2539-558C-4BDE-BF02-C8E4B9EDBBD3}" type="datetimeFigureOut">
              <a:rPr lang="en-US" smtClean="0"/>
              <a:t>2019-11-29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6B6E-F070-4BE2-9DA4-5A93E6FCF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922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2539-558C-4BDE-BF02-C8E4B9EDBBD3}" type="datetimeFigureOut">
              <a:rPr lang="en-US" smtClean="0"/>
              <a:t>2019-11-29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6B6E-F070-4BE2-9DA4-5A93E6FCF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411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A2539-558C-4BDE-BF02-C8E4B9EDBBD3}" type="datetimeFigureOut">
              <a:rPr lang="en-US" smtClean="0"/>
              <a:t>2019-11-29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36B6E-F070-4BE2-9DA4-5A93E6FCF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345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E4A2539-558C-4BDE-BF02-C8E4B9EDBBD3}" type="datetimeFigureOut">
              <a:rPr lang="en-US" smtClean="0"/>
              <a:t>2019-11-29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F736B6E-F070-4BE2-9DA4-5A93E6FCF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660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kubernetes.io/docs/concepts/overview/what-is-kubernetes/" TargetMode="External"/><Relationship Id="rId2" Type="http://schemas.openxmlformats.org/officeDocument/2006/relationships/hyperlink" Target="https://kubernetes.io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id="{E5A92FE9-DB05-4D0D-AF5A-BE8664B9FF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1" name="Group 9">
            <a:extLst>
              <a:ext uri="{FF2B5EF4-FFF2-40B4-BE49-F238E27FC236}">
                <a16:creationId xmlns:a16="http://schemas.microsoft.com/office/drawing/2014/main" id="{53D9B26A-5143-49A7-BA98-D871D5BD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526211" y="1"/>
            <a:ext cx="5014912" cy="6857999"/>
            <a:chOff x="2928938" y="-4763"/>
            <a:chExt cx="5014912" cy="6862763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68B85E55-A2A1-4682-B891-F201358A92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45EF6EDB-9B5D-49E9-96FA-1AE08BF95E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38338226-D6E2-4EEE-B271-DB4BD096DB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23" name="Freeform 13">
              <a:extLst>
                <a:ext uri="{FF2B5EF4-FFF2-40B4-BE49-F238E27FC236}">
                  <a16:creationId xmlns:a16="http://schemas.microsoft.com/office/drawing/2014/main" id="{4878FB48-17B3-4A11-8025-DE0945CD4E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4150A21C-DD6D-4D3C-9E95-7A3CA263B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4" name="Freeform 15">
              <a:extLst>
                <a:ext uri="{FF2B5EF4-FFF2-40B4-BE49-F238E27FC236}">
                  <a16:creationId xmlns:a16="http://schemas.microsoft.com/office/drawing/2014/main" id="{7505BF04-104D-4180-A284-42FCD6B04D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E0FA5CA-0171-4D9D-8091-A7660DA3FA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8190" y="924232"/>
            <a:ext cx="8667348" cy="3285866"/>
          </a:xfrm>
        </p:spPr>
        <p:txBody>
          <a:bodyPr>
            <a:noAutofit/>
          </a:bodyPr>
          <a:lstStyle/>
          <a:p>
            <a:pPr algn="l"/>
            <a:r>
              <a:rPr lang="en-US" dirty="0"/>
              <a:t>Deployment Environment for Machine Learning Models with Kubernetes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9B82F3-7DCB-47D6-9C0C-957377B8AD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8190" y="4210098"/>
            <a:ext cx="2417468" cy="863348"/>
          </a:xfrm>
        </p:spPr>
        <p:txBody>
          <a:bodyPr>
            <a:normAutofit/>
          </a:bodyPr>
          <a:lstStyle/>
          <a:p>
            <a:pPr algn="l"/>
            <a:r>
              <a:rPr lang="en-US" sz="3000" i="1" dirty="0"/>
              <a:t>Stefan Ivanov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3D1FB21F-697C-471E-AC4B-C472BD0D349E}"/>
              </a:ext>
            </a:extLst>
          </p:cNvPr>
          <p:cNvSpPr txBox="1">
            <a:spLocks/>
          </p:cNvSpPr>
          <p:nvPr/>
        </p:nvSpPr>
        <p:spPr>
          <a:xfrm>
            <a:off x="4453848" y="4259330"/>
            <a:ext cx="3742411" cy="8633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Open Source Project Study</a:t>
            </a:r>
          </a:p>
        </p:txBody>
      </p:sp>
    </p:spTree>
    <p:extLst>
      <p:ext uri="{BB962C8B-B14F-4D97-AF65-F5344CB8AC3E}">
        <p14:creationId xmlns:p14="http://schemas.microsoft.com/office/powerpoint/2010/main" val="16749861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9CAC3B1-4879-424D-8F15-2062771961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" name="Group 9">
            <a:extLst>
              <a:ext uri="{FF2B5EF4-FFF2-40B4-BE49-F238E27FC236}">
                <a16:creationId xmlns:a16="http://schemas.microsoft.com/office/drawing/2014/main" id="{4B8492CB-DFBA-4A82-9778-F21493DA36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526211" y="0"/>
            <a:ext cx="5014912" cy="6862763"/>
            <a:chOff x="2928938" y="-4763"/>
            <a:chExt cx="5014912" cy="6862763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E34CC1C8-EBDD-4AEA-83E6-B27575B62E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35" name="Freeform 7">
              <a:extLst>
                <a:ext uri="{FF2B5EF4-FFF2-40B4-BE49-F238E27FC236}">
                  <a16:creationId xmlns:a16="http://schemas.microsoft.com/office/drawing/2014/main" id="{D6B38644-B85D-4211-9526-5B4C2A662B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A8B2820-6B8F-4C19-BFC5-D28EE44E54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36" name="Freeform 13">
              <a:extLst>
                <a:ext uri="{FF2B5EF4-FFF2-40B4-BE49-F238E27FC236}">
                  <a16:creationId xmlns:a16="http://schemas.microsoft.com/office/drawing/2014/main" id="{773528ED-4D37-4A77-A8CA-86B6221C5E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8A58A902-E944-4399-9A93-A91A6A82B1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4EDB1155-2E8E-4FB8-AD42-101FE43832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780243A-02E7-4B7A-93C1-894ED904A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8191" y="685800"/>
            <a:ext cx="7411825" cy="1752599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6000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2DD68-499A-48F5-8ECD-41BABE6FED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423" y="2587625"/>
            <a:ext cx="7274315" cy="2719193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1800" dirty="0"/>
              <a:t>[1] D. Baylor et al.: TFX: A TensorFlow-Based Production-Scale Machine Learning Platform, KDD, 2017.</a:t>
            </a:r>
          </a:p>
          <a:p>
            <a:pPr marL="0" indent="0">
              <a:buNone/>
            </a:pPr>
            <a:r>
              <a:rPr lang="en-US" sz="1800" dirty="0"/>
              <a:t>[2] Kubernetes: </a:t>
            </a:r>
            <a:r>
              <a:rPr lang="en-US" sz="1800" dirty="0">
                <a:hlinkClick r:id="rId2"/>
              </a:rPr>
              <a:t>https://kubernetes.io/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[3] What is Kubernetes: </a:t>
            </a:r>
            <a:r>
              <a:rPr lang="en-US" sz="1800" dirty="0">
                <a:hlinkClick r:id="rId3"/>
              </a:rPr>
              <a:t>https://kubernetes.io/docs/concepts/overview/what-is-kubernetes/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[4] M. Abadi et al. </a:t>
            </a:r>
            <a:r>
              <a:rPr lang="en-US" sz="1800" dirty="0" err="1"/>
              <a:t>Tensorflow</a:t>
            </a:r>
            <a:r>
              <a:rPr lang="en-US" sz="1800" dirty="0"/>
              <a:t>: A system for large-scale machine learning. OSDI, 2016.</a:t>
            </a:r>
          </a:p>
        </p:txBody>
      </p:sp>
    </p:spTree>
    <p:extLst>
      <p:ext uri="{BB962C8B-B14F-4D97-AF65-F5344CB8AC3E}">
        <p14:creationId xmlns:p14="http://schemas.microsoft.com/office/powerpoint/2010/main" val="10357630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9CAC3B1-4879-424D-8F15-2062771961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B8492CB-DFBA-4A82-9778-F21493DA36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526211" y="0"/>
            <a:ext cx="5014912" cy="6862763"/>
            <a:chOff x="2928938" y="-4763"/>
            <a:chExt cx="5014912" cy="6862763"/>
          </a:xfrm>
        </p:grpSpPr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E34CC1C8-EBDD-4AEA-83E6-B27575B62E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D6B38644-B85D-4211-9526-5B4C2A662B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8A8B2820-6B8F-4C19-BFC5-D28EE44E54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773528ED-4D37-4A77-A8CA-86B6221C5E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8A58A902-E944-4399-9A93-A91A6A82B1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4EDB1155-2E8E-4FB8-AD42-101FE43832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001FA30-A45C-45CD-8BAD-BDC2F022D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9314" y="639964"/>
            <a:ext cx="7411825" cy="1527983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6000" dirty="0"/>
              <a:t>Motivation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F0292F8-0645-4353-AF1F-59C8D3B0FD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735" y="2170329"/>
            <a:ext cx="9205878" cy="2945880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3BE872C-93CD-42A4-A8A0-2D96840DB1F1}"/>
              </a:ext>
            </a:extLst>
          </p:cNvPr>
          <p:cNvSpPr txBox="1"/>
          <p:nvPr/>
        </p:nvSpPr>
        <p:spPr>
          <a:xfrm>
            <a:off x="416735" y="5220984"/>
            <a:ext cx="71016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High-level component overview of a machine learning platform.</a:t>
            </a:r>
          </a:p>
          <a:p>
            <a:r>
              <a:rPr lang="en-US" dirty="0"/>
              <a:t>Figure taken from [1] on TensorFlow Extended (TFX).</a:t>
            </a:r>
          </a:p>
        </p:txBody>
      </p:sp>
    </p:spTree>
    <p:extLst>
      <p:ext uri="{BB962C8B-B14F-4D97-AF65-F5344CB8AC3E}">
        <p14:creationId xmlns:p14="http://schemas.microsoft.com/office/powerpoint/2010/main" val="30271671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1FA30-A45C-45CD-8BAD-BDC2F022D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24563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6000" dirty="0"/>
              <a:t>Significance of Project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3C2E06-60D1-4835-B190-0DCB3EB40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3894" y="1931437"/>
            <a:ext cx="9596761" cy="4926563"/>
          </a:xfrm>
        </p:spPr>
        <p:txBody>
          <a:bodyPr/>
          <a:lstStyle/>
          <a:p>
            <a:r>
              <a:rPr lang="en-US" b="1" dirty="0"/>
              <a:t>Setting</a:t>
            </a:r>
            <a:r>
              <a:rPr lang="en-US" dirty="0"/>
              <a:t>: Existing production environment handling inference requests</a:t>
            </a:r>
          </a:p>
          <a:p>
            <a:r>
              <a:rPr lang="en-US" dirty="0"/>
              <a:t>Training, comparing and deploying new machine learning models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en-US" sz="2400" dirty="0"/>
              <a:t> </a:t>
            </a:r>
            <a:r>
              <a:rPr lang="en-US" sz="2400" b="1" dirty="0"/>
              <a:t>non-trivial </a:t>
            </a:r>
            <a:r>
              <a:rPr lang="en-US" sz="2400" dirty="0"/>
              <a:t>in a high-availability environment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en-US" sz="2400" dirty="0"/>
              <a:t> </a:t>
            </a:r>
            <a:r>
              <a:rPr lang="en-US" sz="2400" b="1" dirty="0"/>
              <a:t>non-trivial</a:t>
            </a:r>
            <a:r>
              <a:rPr lang="en-US" sz="2400" dirty="0"/>
              <a:t> even when iterating on a single design [1]</a:t>
            </a:r>
          </a:p>
          <a:p>
            <a:r>
              <a:rPr lang="en-US" b="1" dirty="0"/>
              <a:t>Challenges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No downtime for the deployed model</a:t>
            </a:r>
          </a:p>
          <a:p>
            <a:pPr lvl="1"/>
            <a:r>
              <a:rPr lang="en-US" dirty="0"/>
              <a:t>Models comparison should be easy and consistent</a:t>
            </a:r>
          </a:p>
          <a:p>
            <a:pPr lvl="1"/>
            <a:r>
              <a:rPr lang="en-US" dirty="0"/>
              <a:t>Consistent use of training data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2879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9CAC3B1-4879-424D-8F15-2062771961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B8492CB-DFBA-4A82-9778-F21493DA36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526211" y="0"/>
            <a:ext cx="5014912" cy="6862763"/>
            <a:chOff x="2928938" y="-4763"/>
            <a:chExt cx="5014912" cy="6862763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E34CC1C8-EBDD-4AEA-83E6-B27575B62E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D6B38644-B85D-4211-9526-5B4C2A662B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A8B2820-6B8F-4C19-BFC5-D28EE44E54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773528ED-4D37-4A77-A8CA-86B6221C5E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8A58A902-E944-4399-9A93-A91A6A82B1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4EDB1155-2E8E-4FB8-AD42-101FE43832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001FA30-A45C-45CD-8BAD-BDC2F022D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8191" y="685800"/>
            <a:ext cx="7411825" cy="1752599"/>
          </a:xfrm>
        </p:spPr>
        <p:txBody>
          <a:bodyPr>
            <a:normAutofit/>
          </a:bodyPr>
          <a:lstStyle/>
          <a:p>
            <a:pPr algn="l"/>
            <a:r>
              <a:rPr lang="en-US" sz="6000" dirty="0"/>
              <a:t>Goals of the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11877-66B1-46FB-9CD1-7D107C610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8190" y="2666998"/>
            <a:ext cx="7495495" cy="340532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1800" dirty="0"/>
              <a:t>The goal of the project is to build a minimal platform/microservice application on top of Kubernetes allow a researcher to: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Train a new machine learning model on a specific data set  in a controlled environment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Comparison between previous models in the same environment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Deploy the new model without downtime for users of the model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* Be as minimal as possible</a:t>
            </a:r>
          </a:p>
        </p:txBody>
      </p:sp>
    </p:spTree>
    <p:extLst>
      <p:ext uri="{BB962C8B-B14F-4D97-AF65-F5344CB8AC3E}">
        <p14:creationId xmlns:p14="http://schemas.microsoft.com/office/powerpoint/2010/main" val="11091657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1FA30-A45C-45CD-8BAD-BDC2F022D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6000" dirty="0"/>
              <a:t>Kubernetes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DC67B3-A677-4D7D-B03E-B58265C1A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6140" y="2438399"/>
            <a:ext cx="6134471" cy="398015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Kubernetes [2] is an open-source container orchestration system for automating application deployment, scaling, and management.</a:t>
            </a:r>
          </a:p>
          <a:p>
            <a:r>
              <a:rPr lang="en-US" b="1" dirty="0"/>
              <a:t>Use in the project:</a:t>
            </a:r>
            <a:endParaRPr lang="en-US" dirty="0"/>
          </a:p>
          <a:p>
            <a:pPr lvl="1"/>
            <a:r>
              <a:rPr lang="en-US" dirty="0"/>
              <a:t>Start containers for training models</a:t>
            </a:r>
          </a:p>
          <a:p>
            <a:pPr lvl="1"/>
            <a:r>
              <a:rPr lang="en-US" dirty="0"/>
              <a:t>Keep track of previously trained models</a:t>
            </a:r>
          </a:p>
          <a:p>
            <a:pPr lvl="1"/>
            <a:r>
              <a:rPr lang="en-US" dirty="0"/>
              <a:t>Manage high availability of the deployed model</a:t>
            </a:r>
          </a:p>
          <a:p>
            <a:pPr lvl="1"/>
            <a:r>
              <a:rPr lang="en-US" dirty="0"/>
              <a:t>Scaling and monitoring of the pipeline</a:t>
            </a:r>
            <a:br>
              <a:rPr lang="en-US" dirty="0"/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7C2C58-4924-466F-B9AA-B3374F6EF056}"/>
              </a:ext>
            </a:extLst>
          </p:cNvPr>
          <p:cNvSpPr txBox="1"/>
          <p:nvPr/>
        </p:nvSpPr>
        <p:spPr>
          <a:xfrm>
            <a:off x="7389488" y="5710923"/>
            <a:ext cx="45834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Visualization of the Container Deployment [3]	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A4DAB59-ED6B-4939-AF9B-265507B847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89488" y="1903446"/>
            <a:ext cx="4583459" cy="3807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8441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9CAC3B1-4879-424D-8F15-2062771961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B8492CB-DFBA-4A82-9778-F21493DA36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526211" y="0"/>
            <a:ext cx="5014912" cy="6862763"/>
            <a:chOff x="2928938" y="-4763"/>
            <a:chExt cx="5014912" cy="6862763"/>
          </a:xfrm>
        </p:grpSpPr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E34CC1C8-EBDD-4AEA-83E6-B27575B62E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D6B38644-B85D-4211-9526-5B4C2A662B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8A8B2820-6B8F-4C19-BFC5-D28EE44E54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773528ED-4D37-4A77-A8CA-86B6221C5E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8A58A902-E944-4399-9A93-A91A6A82B1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4EDB1155-2E8E-4FB8-AD42-101FE43832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001FA30-A45C-45CD-8BAD-BDC2F022D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8191" y="685800"/>
            <a:ext cx="7411825" cy="1752599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6000" dirty="0"/>
              <a:t>TensorFlow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DC67B3-A677-4D7D-B03E-B58265C1A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8190" y="2666999"/>
            <a:ext cx="7243603" cy="2719193"/>
          </a:xfrm>
        </p:spPr>
        <p:txBody>
          <a:bodyPr anchor="t"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TensorFlow [4] is an end-to-end open source platform for machine learning.</a:t>
            </a:r>
          </a:p>
          <a:p>
            <a:pPr>
              <a:lnSpc>
                <a:spcPct val="90000"/>
              </a:lnSpc>
            </a:pPr>
            <a:r>
              <a:rPr lang="en-US" b="1" dirty="0"/>
              <a:t>Use in the project: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sz="2400" dirty="0"/>
              <a:t>Entirety of the training microservices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Distributed learning of models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Handling online inference requirements</a:t>
            </a:r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323175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1FA30-A45C-45CD-8BAD-BDC2F022D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391575"/>
          </a:xfrm>
        </p:spPr>
        <p:txBody>
          <a:bodyPr>
            <a:normAutofit/>
          </a:bodyPr>
          <a:lstStyle/>
          <a:p>
            <a:r>
              <a:rPr lang="en-US" sz="6000" dirty="0"/>
              <a:t>Progress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B02057-F922-4F9B-98D9-916599C4559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Researched data science/machine learning company requirements</a:t>
            </a:r>
          </a:p>
          <a:p>
            <a:r>
              <a:rPr lang="en-US" dirty="0"/>
              <a:t>Explored basic capabilities of Kubernetes</a:t>
            </a:r>
          </a:p>
          <a:p>
            <a:pPr lvl="1"/>
            <a:r>
              <a:rPr lang="en-US" dirty="0"/>
              <a:t>Pods, Nodes, Deployments, Services</a:t>
            </a:r>
          </a:p>
          <a:p>
            <a:r>
              <a:rPr lang="en-US" dirty="0"/>
              <a:t>Tested simple distributed TensorFlow 2 model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C254D22-D03E-4667-8F33-ACBDE8BF01C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Explore </a:t>
            </a:r>
            <a:r>
              <a:rPr lang="en-US" dirty="0" err="1"/>
              <a:t>Kubeflow</a:t>
            </a:r>
            <a:r>
              <a:rPr lang="en-US" dirty="0"/>
              <a:t>, TensorFlow Extended (TFX) and other similar project</a:t>
            </a:r>
          </a:p>
          <a:p>
            <a:r>
              <a:rPr lang="en-US" dirty="0"/>
              <a:t>Choose reasonable baseline inference tasks for a high-availability service (image recognition API, Tweet sentiment analysis, etc.)</a:t>
            </a:r>
          </a:p>
          <a:p>
            <a:r>
              <a:rPr lang="en-US" dirty="0"/>
              <a:t>Design Kubernetes deployments and services for the main components of the framework: storage, training, inference</a:t>
            </a:r>
          </a:p>
          <a:p>
            <a:r>
              <a:rPr lang="en-US" dirty="0"/>
              <a:t>Set up a simulated user – continuous queries</a:t>
            </a:r>
          </a:p>
          <a:p>
            <a:r>
              <a:rPr lang="en-US" dirty="0"/>
              <a:t>Benchmark on several iterations of the model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0CBCF9-B859-4E62-98D2-ED1A9805C080}"/>
              </a:ext>
            </a:extLst>
          </p:cNvPr>
          <p:cNvSpPr txBox="1"/>
          <p:nvPr/>
        </p:nvSpPr>
        <p:spPr>
          <a:xfrm>
            <a:off x="1484311" y="2080331"/>
            <a:ext cx="4895055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dirty="0"/>
              <a:t>Current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C98BCF7-B2E6-4BA9-A784-7CA794B4996B}"/>
              </a:ext>
            </a:extLst>
          </p:cNvPr>
          <p:cNvSpPr txBox="1"/>
          <p:nvPr/>
        </p:nvSpPr>
        <p:spPr>
          <a:xfrm>
            <a:off x="6607968" y="2080331"/>
            <a:ext cx="4895055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dirty="0"/>
              <a:t>Future </a:t>
            </a:r>
            <a:r>
              <a:rPr lang="en-US" sz="2800" baseline="30000" dirty="0"/>
              <a:t>TM</a:t>
            </a:r>
          </a:p>
        </p:txBody>
      </p:sp>
    </p:spTree>
    <p:extLst>
      <p:ext uri="{BB962C8B-B14F-4D97-AF65-F5344CB8AC3E}">
        <p14:creationId xmlns:p14="http://schemas.microsoft.com/office/powerpoint/2010/main" val="38188748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8">
            <a:extLst>
              <a:ext uri="{FF2B5EF4-FFF2-40B4-BE49-F238E27FC236}">
                <a16:creationId xmlns:a16="http://schemas.microsoft.com/office/drawing/2014/main" id="{E9D059B6-ADD8-488A-B346-63289E90D1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F69B42B4-BC82-4495-A6F9-A28167B56A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83CC168C-2AD4-4FFB-9F25-420ED6514C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6C9F369A-6158-4AE8-BA04-138A9DFFAE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FC7B1DF4-AD98-42A8-820F-667A3DCC40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61C58B74-3656-4FD5-AC47-EE3A59EBB8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8B349A01-D803-4A18-B608-47BFCED434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 useBgFill="1">
        <p:nvSpPr>
          <p:cNvPr id="28" name="Rectangle 16">
            <a:extLst>
              <a:ext uri="{FF2B5EF4-FFF2-40B4-BE49-F238E27FC236}">
                <a16:creationId xmlns:a16="http://schemas.microsoft.com/office/drawing/2014/main" id="{E67A1FC6-22FB-4EA7-B90A-C9F18FBEF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: Shape 18">
            <a:extLst>
              <a:ext uri="{FF2B5EF4-FFF2-40B4-BE49-F238E27FC236}">
                <a16:creationId xmlns:a16="http://schemas.microsoft.com/office/drawing/2014/main" id="{6246FDC4-DD97-431A-914A-9EB57A4A3C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912130" cy="6858000"/>
          </a:xfrm>
          <a:custGeom>
            <a:avLst/>
            <a:gdLst>
              <a:gd name="connsiteX0" fmla="*/ 1073044 w 7912130"/>
              <a:gd name="connsiteY0" fmla="*/ 3032931 h 6858000"/>
              <a:gd name="connsiteX1" fmla="*/ 1073044 w 7912130"/>
              <a:gd name="connsiteY1" fmla="*/ 3035810 h 6858000"/>
              <a:gd name="connsiteX2" fmla="*/ 1076802 w 7912130"/>
              <a:gd name="connsiteY2" fmla="*/ 3035810 h 6858000"/>
              <a:gd name="connsiteX3" fmla="*/ 1170738 w 7912130"/>
              <a:gd name="connsiteY3" fmla="*/ 1248347 h 6858000"/>
              <a:gd name="connsiteX4" fmla="*/ 1170738 w 7912130"/>
              <a:gd name="connsiteY4" fmla="*/ 1273486 h 6858000"/>
              <a:gd name="connsiteX5" fmla="*/ 1183895 w 7912130"/>
              <a:gd name="connsiteY5" fmla="*/ 1248347 h 6858000"/>
              <a:gd name="connsiteX6" fmla="*/ 0 w 7912130"/>
              <a:gd name="connsiteY6" fmla="*/ 0 h 6858000"/>
              <a:gd name="connsiteX7" fmla="*/ 2133906 w 7912130"/>
              <a:gd name="connsiteY7" fmla="*/ 0 h 6858000"/>
              <a:gd name="connsiteX8" fmla="*/ 2629909 w 7912130"/>
              <a:gd name="connsiteY8" fmla="*/ 0 h 6858000"/>
              <a:gd name="connsiteX9" fmla="*/ 1227479 w 7912130"/>
              <a:gd name="connsiteY9" fmla="*/ 2669551 h 6858000"/>
              <a:gd name="connsiteX10" fmla="*/ 1235349 w 7912130"/>
              <a:gd name="connsiteY10" fmla="*/ 2673350 h 6858000"/>
              <a:gd name="connsiteX11" fmla="*/ 1353755 w 7912130"/>
              <a:gd name="connsiteY11" fmla="*/ 2754312 h 6858000"/>
              <a:gd name="connsiteX12" fmla="*/ 7912130 w 7912130"/>
              <a:gd name="connsiteY12" fmla="*/ 6858000 h 6858000"/>
              <a:gd name="connsiteX13" fmla="*/ 6066970 w 7912130"/>
              <a:gd name="connsiteY13" fmla="*/ 6858000 h 6858000"/>
              <a:gd name="connsiteX14" fmla="*/ 6059889 w 7912130"/>
              <a:gd name="connsiteY14" fmla="*/ 6852577 h 6858000"/>
              <a:gd name="connsiteX15" fmla="*/ 6059889 w 7912130"/>
              <a:gd name="connsiteY15" fmla="*/ 6857999 h 6858000"/>
              <a:gd name="connsiteX16" fmla="*/ 1707025 w 7912130"/>
              <a:gd name="connsiteY16" fmla="*/ 6857999 h 6858000"/>
              <a:gd name="connsiteX17" fmla="*/ 1707025 w 7912130"/>
              <a:gd name="connsiteY17" fmla="*/ 6858000 h 6858000"/>
              <a:gd name="connsiteX18" fmla="*/ 1073044 w 7912130"/>
              <a:gd name="connsiteY18" fmla="*/ 6858000 h 6858000"/>
              <a:gd name="connsiteX19" fmla="*/ 536592 w 7912130"/>
              <a:gd name="connsiteY19" fmla="*/ 6858000 h 6858000"/>
              <a:gd name="connsiteX20" fmla="*/ 0 w 7912130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912130" h="6858000">
                <a:moveTo>
                  <a:pt x="1073044" y="3032931"/>
                </a:moveTo>
                <a:lnTo>
                  <a:pt x="1073044" y="3035810"/>
                </a:lnTo>
                <a:lnTo>
                  <a:pt x="1076802" y="3035810"/>
                </a:lnTo>
                <a:close/>
                <a:moveTo>
                  <a:pt x="1170738" y="1248347"/>
                </a:moveTo>
                <a:lnTo>
                  <a:pt x="1170738" y="1273486"/>
                </a:lnTo>
                <a:lnTo>
                  <a:pt x="1183895" y="1248347"/>
                </a:lnTo>
                <a:close/>
                <a:moveTo>
                  <a:pt x="0" y="0"/>
                </a:moveTo>
                <a:lnTo>
                  <a:pt x="2133906" y="0"/>
                </a:lnTo>
                <a:lnTo>
                  <a:pt x="2629909" y="0"/>
                </a:lnTo>
                <a:lnTo>
                  <a:pt x="1227479" y="2669551"/>
                </a:lnTo>
                <a:lnTo>
                  <a:pt x="1235349" y="2673350"/>
                </a:lnTo>
                <a:lnTo>
                  <a:pt x="1353755" y="2754312"/>
                </a:lnTo>
                <a:lnTo>
                  <a:pt x="7912130" y="6858000"/>
                </a:lnTo>
                <a:lnTo>
                  <a:pt x="6066970" y="6858000"/>
                </a:lnTo>
                <a:lnTo>
                  <a:pt x="6059889" y="6852577"/>
                </a:lnTo>
                <a:lnTo>
                  <a:pt x="6059889" y="6857999"/>
                </a:lnTo>
                <a:lnTo>
                  <a:pt x="1707025" y="6857999"/>
                </a:lnTo>
                <a:lnTo>
                  <a:pt x="1707025" y="6858000"/>
                </a:lnTo>
                <a:lnTo>
                  <a:pt x="1073044" y="6858000"/>
                </a:lnTo>
                <a:lnTo>
                  <a:pt x="53659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CD4E68A2-74B0-42F5-BB75-2E1A7C2018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7535917" cy="6858000"/>
          </a:xfrm>
          <a:custGeom>
            <a:avLst/>
            <a:gdLst>
              <a:gd name="connsiteX0" fmla="*/ 696831 w 7535917"/>
              <a:gd name="connsiteY0" fmla="*/ 3032931 h 6858000"/>
              <a:gd name="connsiteX1" fmla="*/ 696831 w 7535917"/>
              <a:gd name="connsiteY1" fmla="*/ 3035810 h 6858000"/>
              <a:gd name="connsiteX2" fmla="*/ 700589 w 7535917"/>
              <a:gd name="connsiteY2" fmla="*/ 3035810 h 6858000"/>
              <a:gd name="connsiteX3" fmla="*/ 794525 w 7535917"/>
              <a:gd name="connsiteY3" fmla="*/ 1248347 h 6858000"/>
              <a:gd name="connsiteX4" fmla="*/ 794525 w 7535917"/>
              <a:gd name="connsiteY4" fmla="*/ 1273486 h 6858000"/>
              <a:gd name="connsiteX5" fmla="*/ 807682 w 7535917"/>
              <a:gd name="connsiteY5" fmla="*/ 1248347 h 6858000"/>
              <a:gd name="connsiteX6" fmla="*/ 0 w 7535917"/>
              <a:gd name="connsiteY6" fmla="*/ 0 h 6858000"/>
              <a:gd name="connsiteX7" fmla="*/ 1757693 w 7535917"/>
              <a:gd name="connsiteY7" fmla="*/ 0 h 6858000"/>
              <a:gd name="connsiteX8" fmla="*/ 2253696 w 7535917"/>
              <a:gd name="connsiteY8" fmla="*/ 0 h 6858000"/>
              <a:gd name="connsiteX9" fmla="*/ 851266 w 7535917"/>
              <a:gd name="connsiteY9" fmla="*/ 2669551 h 6858000"/>
              <a:gd name="connsiteX10" fmla="*/ 859136 w 7535917"/>
              <a:gd name="connsiteY10" fmla="*/ 2673350 h 6858000"/>
              <a:gd name="connsiteX11" fmla="*/ 977542 w 7535917"/>
              <a:gd name="connsiteY11" fmla="*/ 2754312 h 6858000"/>
              <a:gd name="connsiteX12" fmla="*/ 7535917 w 7535917"/>
              <a:gd name="connsiteY12" fmla="*/ 6858000 h 6858000"/>
              <a:gd name="connsiteX13" fmla="*/ 5690757 w 7535917"/>
              <a:gd name="connsiteY13" fmla="*/ 6858000 h 6858000"/>
              <a:gd name="connsiteX14" fmla="*/ 5683676 w 7535917"/>
              <a:gd name="connsiteY14" fmla="*/ 6852577 h 6858000"/>
              <a:gd name="connsiteX15" fmla="*/ 5683676 w 7535917"/>
              <a:gd name="connsiteY15" fmla="*/ 6857999 h 6858000"/>
              <a:gd name="connsiteX16" fmla="*/ 1330812 w 7535917"/>
              <a:gd name="connsiteY16" fmla="*/ 6857999 h 6858000"/>
              <a:gd name="connsiteX17" fmla="*/ 1330812 w 7535917"/>
              <a:gd name="connsiteY17" fmla="*/ 6858000 h 6858000"/>
              <a:gd name="connsiteX18" fmla="*/ 696831 w 7535917"/>
              <a:gd name="connsiteY18" fmla="*/ 6858000 h 6858000"/>
              <a:gd name="connsiteX19" fmla="*/ 160379 w 7535917"/>
              <a:gd name="connsiteY19" fmla="*/ 6858000 h 6858000"/>
              <a:gd name="connsiteX20" fmla="*/ 0 w 7535917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535917" h="6858000">
                <a:moveTo>
                  <a:pt x="696831" y="3032931"/>
                </a:moveTo>
                <a:lnTo>
                  <a:pt x="696831" y="3035810"/>
                </a:lnTo>
                <a:lnTo>
                  <a:pt x="700589" y="3035810"/>
                </a:lnTo>
                <a:close/>
                <a:moveTo>
                  <a:pt x="794525" y="1248347"/>
                </a:moveTo>
                <a:lnTo>
                  <a:pt x="794525" y="1273486"/>
                </a:lnTo>
                <a:lnTo>
                  <a:pt x="807682" y="1248347"/>
                </a:lnTo>
                <a:close/>
                <a:moveTo>
                  <a:pt x="0" y="0"/>
                </a:moveTo>
                <a:lnTo>
                  <a:pt x="1757693" y="0"/>
                </a:lnTo>
                <a:lnTo>
                  <a:pt x="2253696" y="0"/>
                </a:lnTo>
                <a:lnTo>
                  <a:pt x="851266" y="2669551"/>
                </a:lnTo>
                <a:lnTo>
                  <a:pt x="859136" y="2673350"/>
                </a:lnTo>
                <a:lnTo>
                  <a:pt x="977542" y="2754312"/>
                </a:lnTo>
                <a:lnTo>
                  <a:pt x="7535917" y="6858000"/>
                </a:lnTo>
                <a:lnTo>
                  <a:pt x="5690757" y="6858000"/>
                </a:lnTo>
                <a:lnTo>
                  <a:pt x="5683676" y="6852577"/>
                </a:lnTo>
                <a:lnTo>
                  <a:pt x="5683676" y="6857999"/>
                </a:lnTo>
                <a:lnTo>
                  <a:pt x="1330812" y="6857999"/>
                </a:lnTo>
                <a:lnTo>
                  <a:pt x="1330812" y="6858000"/>
                </a:lnTo>
                <a:lnTo>
                  <a:pt x="696831" y="6858000"/>
                </a:lnTo>
                <a:lnTo>
                  <a:pt x="160379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9B1AA21-A175-472E-BECC-D6408585F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4658" y="755904"/>
            <a:ext cx="7711025" cy="308457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6000" dirty="0"/>
              <a:t>Questions and Suggestions</a:t>
            </a:r>
          </a:p>
        </p:txBody>
      </p:sp>
    </p:spTree>
    <p:extLst>
      <p:ext uri="{BB962C8B-B14F-4D97-AF65-F5344CB8AC3E}">
        <p14:creationId xmlns:p14="http://schemas.microsoft.com/office/powerpoint/2010/main" val="9943746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roup 54">
            <a:extLst>
              <a:ext uri="{FF2B5EF4-FFF2-40B4-BE49-F238E27FC236}">
                <a16:creationId xmlns:a16="http://schemas.microsoft.com/office/drawing/2014/main" id="{E9D059B6-ADD8-488A-B346-63289E90D1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56" name="Freeform 6">
              <a:extLst>
                <a:ext uri="{FF2B5EF4-FFF2-40B4-BE49-F238E27FC236}">
                  <a16:creationId xmlns:a16="http://schemas.microsoft.com/office/drawing/2014/main" id="{F69B42B4-BC82-4495-A6F9-A28167B56A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57" name="Freeform 7">
              <a:extLst>
                <a:ext uri="{FF2B5EF4-FFF2-40B4-BE49-F238E27FC236}">
                  <a16:creationId xmlns:a16="http://schemas.microsoft.com/office/drawing/2014/main" id="{83CC168C-2AD4-4FFB-9F25-420ED6514C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58" name="Freeform 9">
              <a:extLst>
                <a:ext uri="{FF2B5EF4-FFF2-40B4-BE49-F238E27FC236}">
                  <a16:creationId xmlns:a16="http://schemas.microsoft.com/office/drawing/2014/main" id="{6C9F369A-6158-4AE8-BA04-138A9DFFAE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59" name="Freeform 10">
              <a:extLst>
                <a:ext uri="{FF2B5EF4-FFF2-40B4-BE49-F238E27FC236}">
                  <a16:creationId xmlns:a16="http://schemas.microsoft.com/office/drawing/2014/main" id="{FC7B1DF4-AD98-42A8-820F-667A3DCC40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60" name="Freeform 11">
              <a:extLst>
                <a:ext uri="{FF2B5EF4-FFF2-40B4-BE49-F238E27FC236}">
                  <a16:creationId xmlns:a16="http://schemas.microsoft.com/office/drawing/2014/main" id="{61C58B74-3656-4FD5-AC47-EE3A59EBB8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61" name="Freeform 12">
              <a:extLst>
                <a:ext uri="{FF2B5EF4-FFF2-40B4-BE49-F238E27FC236}">
                  <a16:creationId xmlns:a16="http://schemas.microsoft.com/office/drawing/2014/main" id="{8B349A01-D803-4A18-B608-47BFCED434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 useBgFill="1">
        <p:nvSpPr>
          <p:cNvPr id="63" name="Rectangle 62">
            <a:extLst>
              <a:ext uri="{FF2B5EF4-FFF2-40B4-BE49-F238E27FC236}">
                <a16:creationId xmlns:a16="http://schemas.microsoft.com/office/drawing/2014/main" id="{CE3D4922-3D1C-4679-9A86-15BFC1A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6">
            <a:extLst>
              <a:ext uri="{FF2B5EF4-FFF2-40B4-BE49-F238E27FC236}">
                <a16:creationId xmlns:a16="http://schemas.microsoft.com/office/drawing/2014/main" id="{93667F4D-F2CD-4E50-BACC-24766910F7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382913" y="0"/>
            <a:ext cx="1122363" cy="5329238"/>
          </a:xfrm>
          <a:custGeom>
            <a:avLst/>
            <a:gdLst/>
            <a:ahLst/>
            <a:cxnLst/>
            <a:rect l="0" t="0" r="r" b="b"/>
            <a:pathLst>
              <a:path w="707" h="3357">
                <a:moveTo>
                  <a:pt x="0" y="3330"/>
                </a:moveTo>
                <a:lnTo>
                  <a:pt x="156" y="3357"/>
                </a:lnTo>
                <a:lnTo>
                  <a:pt x="707" y="0"/>
                </a:lnTo>
                <a:lnTo>
                  <a:pt x="547" y="0"/>
                </a:lnTo>
                <a:lnTo>
                  <a:pt x="0" y="333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67" name="Freeform 7">
            <a:extLst>
              <a:ext uri="{FF2B5EF4-FFF2-40B4-BE49-F238E27FC236}">
                <a16:creationId xmlns:a16="http://schemas.microsoft.com/office/drawing/2014/main" id="{20CAAE25-D2F2-493F-9569-EC552C1ADD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076525" y="0"/>
            <a:ext cx="1117600" cy="5276850"/>
          </a:xfrm>
          <a:custGeom>
            <a:avLst/>
            <a:gdLst/>
            <a:ahLst/>
            <a:cxnLst/>
            <a:rect l="0" t="0" r="r" b="b"/>
            <a:pathLst>
              <a:path w="704" h="3324">
                <a:moveTo>
                  <a:pt x="704" y="0"/>
                </a:moveTo>
                <a:lnTo>
                  <a:pt x="545" y="0"/>
                </a:lnTo>
                <a:lnTo>
                  <a:pt x="0" y="3300"/>
                </a:lnTo>
                <a:lnTo>
                  <a:pt x="157" y="3324"/>
                </a:lnTo>
                <a:lnTo>
                  <a:pt x="704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9" name="Freeform 10">
            <a:extLst>
              <a:ext uri="{FF2B5EF4-FFF2-40B4-BE49-F238E27FC236}">
                <a16:creationId xmlns:a16="http://schemas.microsoft.com/office/drawing/2014/main" id="{92FDEA97-0861-44C0-9B26-4BB5F777AE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382913" y="5286375"/>
            <a:ext cx="2130425" cy="1571625"/>
          </a:xfrm>
          <a:custGeom>
            <a:avLst/>
            <a:gdLst/>
            <a:ahLst/>
            <a:cxnLst/>
            <a:rect l="0" t="0" r="r" b="b"/>
            <a:pathLst>
              <a:path w="1342" h="990">
                <a:moveTo>
                  <a:pt x="0" y="3"/>
                </a:moveTo>
                <a:lnTo>
                  <a:pt x="942" y="990"/>
                </a:lnTo>
                <a:lnTo>
                  <a:pt x="1342" y="990"/>
                </a:lnTo>
                <a:lnTo>
                  <a:pt x="156" y="27"/>
                </a:lnTo>
                <a:lnTo>
                  <a:pt x="0" y="0"/>
                </a:lnTo>
                <a:lnTo>
                  <a:pt x="0" y="3"/>
                </a:lnTo>
                <a:close/>
              </a:path>
            </a:pathLst>
          </a:custGeom>
          <a:solidFill>
            <a:schemeClr val="tx2">
              <a:lumMod val="25000"/>
              <a:alpha val="80000"/>
            </a:schemeClr>
          </a:solidFill>
          <a:ln>
            <a:noFill/>
          </a:ln>
        </p:spPr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0FC953F9-A744-406B-9DCA-1E7B5D4713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076525" y="5238750"/>
            <a:ext cx="1695450" cy="1619250"/>
          </a:xfrm>
          <a:custGeom>
            <a:avLst/>
            <a:gdLst>
              <a:gd name="connsiteX0" fmla="*/ 0 w 1695450"/>
              <a:gd name="connsiteY0" fmla="*/ 0 h 1619250"/>
              <a:gd name="connsiteX1" fmla="*/ 10414 w 1695450"/>
              <a:gd name="connsiteY1" fmla="*/ 1623 h 1619250"/>
              <a:gd name="connsiteX2" fmla="*/ 9236 w 1695450"/>
              <a:gd name="connsiteY2" fmla="*/ 0 h 1619250"/>
              <a:gd name="connsiteX3" fmla="*/ 10475 w 1695450"/>
              <a:gd name="connsiteY3" fmla="*/ 1633 h 1619250"/>
              <a:gd name="connsiteX4" fmla="*/ 244475 w 1695450"/>
              <a:gd name="connsiteY4" fmla="*/ 38100 h 1619250"/>
              <a:gd name="connsiteX5" fmla="*/ 249238 w 1695450"/>
              <a:gd name="connsiteY5" fmla="*/ 38100 h 1619250"/>
              <a:gd name="connsiteX6" fmla="*/ 249238 w 1695450"/>
              <a:gd name="connsiteY6" fmla="*/ 42863 h 1619250"/>
              <a:gd name="connsiteX7" fmla="*/ 244475 w 1695450"/>
              <a:gd name="connsiteY7" fmla="*/ 42863 h 1619250"/>
              <a:gd name="connsiteX8" fmla="*/ 292100 w 1695450"/>
              <a:gd name="connsiteY8" fmla="*/ 95250 h 1619250"/>
              <a:gd name="connsiteX9" fmla="*/ 1695450 w 1695450"/>
              <a:gd name="connsiteY9" fmla="*/ 1619250 h 1619250"/>
              <a:gd name="connsiteX10" fmla="*/ 1237961 w 1695450"/>
              <a:gd name="connsiteY10" fmla="*/ 1619250 h 1619250"/>
              <a:gd name="connsiteX11" fmla="*/ 1228725 w 1695450"/>
              <a:gd name="connsiteY11" fmla="*/ 1619250 h 1619250"/>
              <a:gd name="connsiteX12" fmla="*/ 1183986 w 1695450"/>
              <a:gd name="connsiteY12" fmla="*/ 1619250 h 1619250"/>
              <a:gd name="connsiteX13" fmla="*/ 210255 w 1695450"/>
              <a:gd name="connsiteY13" fmla="*/ 277080 h 1619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695450" h="1619250">
                <a:moveTo>
                  <a:pt x="0" y="0"/>
                </a:moveTo>
                <a:lnTo>
                  <a:pt x="10414" y="1623"/>
                </a:lnTo>
                <a:lnTo>
                  <a:pt x="9236" y="0"/>
                </a:lnTo>
                <a:lnTo>
                  <a:pt x="10475" y="1633"/>
                </a:lnTo>
                <a:lnTo>
                  <a:pt x="244475" y="38100"/>
                </a:lnTo>
                <a:lnTo>
                  <a:pt x="249238" y="38100"/>
                </a:lnTo>
                <a:lnTo>
                  <a:pt x="249238" y="42863"/>
                </a:lnTo>
                <a:lnTo>
                  <a:pt x="244475" y="42863"/>
                </a:lnTo>
                <a:lnTo>
                  <a:pt x="292100" y="95250"/>
                </a:lnTo>
                <a:lnTo>
                  <a:pt x="1695450" y="1619250"/>
                </a:lnTo>
                <a:lnTo>
                  <a:pt x="1237961" y="1619250"/>
                </a:lnTo>
                <a:lnTo>
                  <a:pt x="1228725" y="1619250"/>
                </a:lnTo>
                <a:lnTo>
                  <a:pt x="1183986" y="1619250"/>
                </a:lnTo>
                <a:lnTo>
                  <a:pt x="210255" y="277080"/>
                </a:lnTo>
                <a:close/>
              </a:path>
            </a:pathLst>
          </a:custGeom>
          <a:solidFill>
            <a:schemeClr val="accent1">
              <a:lumMod val="75000"/>
              <a:alpha val="80000"/>
            </a:schemeClr>
          </a:solidFill>
          <a:ln>
            <a:noFill/>
          </a:ln>
        </p:spPr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859003D2-E7D2-4253-9EF1-1F513027A8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8143384" cy="6858000"/>
          </a:xfrm>
          <a:custGeom>
            <a:avLst/>
            <a:gdLst>
              <a:gd name="connsiteX0" fmla="*/ 0 w 8143384"/>
              <a:gd name="connsiteY0" fmla="*/ 0 h 6858001"/>
              <a:gd name="connsiteX1" fmla="*/ 3861881 w 8143384"/>
              <a:gd name="connsiteY1" fmla="*/ 0 h 6858001"/>
              <a:gd name="connsiteX2" fmla="*/ 3861881 w 8143384"/>
              <a:gd name="connsiteY2" fmla="*/ 1 h 6858001"/>
              <a:gd name="connsiteX3" fmla="*/ 6963565 w 8143384"/>
              <a:gd name="connsiteY3" fmla="*/ 1 h 6858001"/>
              <a:gd name="connsiteX4" fmla="*/ 6963565 w 8143384"/>
              <a:gd name="connsiteY4" fmla="*/ 0 h 6858001"/>
              <a:gd name="connsiteX5" fmla="*/ 7841583 w 8143384"/>
              <a:gd name="connsiteY5" fmla="*/ 0 h 6858001"/>
              <a:gd name="connsiteX6" fmla="*/ 6994625 w 8143384"/>
              <a:gd name="connsiteY6" fmla="*/ 5258645 h 6858001"/>
              <a:gd name="connsiteX7" fmla="*/ 6994625 w 8143384"/>
              <a:gd name="connsiteY7" fmla="*/ 5263939 h 6858001"/>
              <a:gd name="connsiteX8" fmla="*/ 8143384 w 8143384"/>
              <a:gd name="connsiteY8" fmla="*/ 6858001 h 6858001"/>
              <a:gd name="connsiteX9" fmla="*/ 6994625 w 8143384"/>
              <a:gd name="connsiteY9" fmla="*/ 6858001 h 6858001"/>
              <a:gd name="connsiteX10" fmla="*/ 6643195 w 8143384"/>
              <a:gd name="connsiteY10" fmla="*/ 6858001 h 6858001"/>
              <a:gd name="connsiteX11" fmla="*/ 3861881 w 8143384"/>
              <a:gd name="connsiteY11" fmla="*/ 6858001 h 6858001"/>
              <a:gd name="connsiteX12" fmla="*/ 3739675 w 8143384"/>
              <a:gd name="connsiteY12" fmla="*/ 6858001 h 6858001"/>
              <a:gd name="connsiteX13" fmla="*/ 0 w 8143384"/>
              <a:gd name="connsiteY13" fmla="*/ 685800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143384" h="6858001">
                <a:moveTo>
                  <a:pt x="0" y="0"/>
                </a:moveTo>
                <a:lnTo>
                  <a:pt x="3861881" y="0"/>
                </a:lnTo>
                <a:lnTo>
                  <a:pt x="3861881" y="1"/>
                </a:lnTo>
                <a:lnTo>
                  <a:pt x="6963565" y="1"/>
                </a:lnTo>
                <a:lnTo>
                  <a:pt x="6963565" y="0"/>
                </a:lnTo>
                <a:lnTo>
                  <a:pt x="7841583" y="0"/>
                </a:lnTo>
                <a:lnTo>
                  <a:pt x="6994625" y="5258645"/>
                </a:lnTo>
                <a:lnTo>
                  <a:pt x="6994625" y="5263939"/>
                </a:lnTo>
                <a:lnTo>
                  <a:pt x="8143384" y="6858001"/>
                </a:lnTo>
                <a:lnTo>
                  <a:pt x="6994625" y="6858001"/>
                </a:lnTo>
                <a:lnTo>
                  <a:pt x="6643195" y="6858001"/>
                </a:lnTo>
                <a:lnTo>
                  <a:pt x="3861881" y="6858001"/>
                </a:lnTo>
                <a:lnTo>
                  <a:pt x="3739675" y="6858001"/>
                </a:lnTo>
                <a:lnTo>
                  <a:pt x="0" y="6858001"/>
                </a:lnTo>
                <a:close/>
              </a:path>
            </a:pathLst>
          </a:custGeom>
          <a:solidFill>
            <a:schemeClr val="bg1">
              <a:lumMod val="75000"/>
              <a:lumOff val="2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9B1AA21-A175-472E-BECC-D6408585F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397" y="643467"/>
            <a:ext cx="6269128" cy="459528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7000" dirty="0"/>
              <a:t>Thank you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38986066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434</Words>
  <Application>Microsoft Office PowerPoint</Application>
  <PresentationFormat>Widescreen</PresentationFormat>
  <Paragraphs>55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Corbel</vt:lpstr>
      <vt:lpstr>Wingdings</vt:lpstr>
      <vt:lpstr>Parallax</vt:lpstr>
      <vt:lpstr>Deployment Environment for Machine Learning Models with Kubernetes</vt:lpstr>
      <vt:lpstr>Motivation</vt:lpstr>
      <vt:lpstr>Significance of Project</vt:lpstr>
      <vt:lpstr>Goals of the Project</vt:lpstr>
      <vt:lpstr>Kubernetes</vt:lpstr>
      <vt:lpstr>TensorFlow</vt:lpstr>
      <vt:lpstr>Progress</vt:lpstr>
      <vt:lpstr>Questions and Suggestions</vt:lpstr>
      <vt:lpstr>Thank you for your attention!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Deployment Environment for Machine Learning Models with Kubernetes</dc:title>
  <dc:creator>S.T. Ivanov</dc:creator>
  <cp:lastModifiedBy>S.T. Ivanov</cp:lastModifiedBy>
  <cp:revision>6</cp:revision>
  <dcterms:created xsi:type="dcterms:W3CDTF">2019-11-29T00:47:34Z</dcterms:created>
  <dcterms:modified xsi:type="dcterms:W3CDTF">2019-11-29T15:44:55Z</dcterms:modified>
</cp:coreProperties>
</file>