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9" r:id="rId4"/>
    <p:sldId id="257" r:id="rId5"/>
    <p:sldId id="258" r:id="rId6"/>
    <p:sldId id="264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2C86D-56BA-4E16-A6DE-C688AF90A1DF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1C79D-6530-43E3-8811-F4F4E8D7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1C79D-6530-43E3-8811-F4F4E8D73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8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52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8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8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4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2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2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4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4A2539-558C-4BDE-BF02-C8E4B9EDBBD3}" type="datetimeFigureOut">
              <a:rPr lang="en-US" smtClean="0"/>
              <a:t>2019-11-29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736B6E-F070-4BE2-9DA4-5A93E6FC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concepts/overview/what-is-kubernetes/" TargetMode="External"/><Relationship Id="rId2" Type="http://schemas.openxmlformats.org/officeDocument/2006/relationships/hyperlink" Target="https://kubernetes.i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0FA5CA-0171-4D9D-8091-A7660DA3F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667348" cy="3285866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Deployment Environment for Machine Learning Models with Kubernetes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B82F3-7DCB-47D6-9C0C-957377B8A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2417468" cy="863348"/>
          </a:xfrm>
        </p:spPr>
        <p:txBody>
          <a:bodyPr>
            <a:normAutofit/>
          </a:bodyPr>
          <a:lstStyle/>
          <a:p>
            <a:pPr algn="l"/>
            <a:r>
              <a:rPr lang="en-US" sz="3000" i="1" dirty="0"/>
              <a:t>Stefan Ivanov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D1FB21F-697C-471E-AC4B-C472BD0D349E}"/>
              </a:ext>
            </a:extLst>
          </p:cNvPr>
          <p:cNvSpPr txBox="1">
            <a:spLocks/>
          </p:cNvSpPr>
          <p:nvPr/>
        </p:nvSpPr>
        <p:spPr>
          <a:xfrm>
            <a:off x="4453848" y="4259330"/>
            <a:ext cx="3742411" cy="863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Open Source Project Study</a:t>
            </a:r>
          </a:p>
        </p:txBody>
      </p:sp>
    </p:spTree>
    <p:extLst>
      <p:ext uri="{BB962C8B-B14F-4D97-AF65-F5344CB8AC3E}">
        <p14:creationId xmlns:p14="http://schemas.microsoft.com/office/powerpoint/2010/main" val="1674986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9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780243A-02E7-4B7A-93C1-894ED904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2DD68-499A-48F5-8ECD-41BABE6FE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23" y="2587625"/>
            <a:ext cx="7274315" cy="271919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[1] D. Baylor et al.: TFX: A TensorFlow-Based Production-Scale Machine Learning Platform, KDD, 2017.</a:t>
            </a:r>
          </a:p>
          <a:p>
            <a:pPr marL="0" indent="0">
              <a:buNone/>
            </a:pPr>
            <a:r>
              <a:rPr lang="en-US" sz="1800" dirty="0"/>
              <a:t>[2] Kubernetes: </a:t>
            </a:r>
            <a:r>
              <a:rPr lang="en-US" sz="1800" dirty="0">
                <a:hlinkClick r:id="rId2"/>
              </a:rPr>
              <a:t>https://kubernetes.io/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[3] What is Kubernetes: </a:t>
            </a:r>
            <a:r>
              <a:rPr lang="en-US" sz="1800" dirty="0">
                <a:hlinkClick r:id="rId3"/>
              </a:rPr>
              <a:t>https://kubernetes.io/docs/concepts/overview/what-is-kubernetes/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[4] M. Abadi et al. </a:t>
            </a:r>
            <a:r>
              <a:rPr lang="en-US" sz="1800" dirty="0" err="1"/>
              <a:t>Tensorflow</a:t>
            </a:r>
            <a:r>
              <a:rPr lang="en-US" sz="1800" dirty="0"/>
              <a:t>: A system for large-scale machine learning. OSDI, 2016.</a:t>
            </a:r>
          </a:p>
        </p:txBody>
      </p:sp>
    </p:spTree>
    <p:extLst>
      <p:ext uri="{BB962C8B-B14F-4D97-AF65-F5344CB8AC3E}">
        <p14:creationId xmlns:p14="http://schemas.microsoft.com/office/powerpoint/2010/main" val="1035763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314" y="639964"/>
            <a:ext cx="7411825" cy="152798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000" dirty="0"/>
              <a:t>Motivation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0292F8-0645-4353-AF1F-59C8D3B0F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35" y="2170329"/>
            <a:ext cx="9205878" cy="294588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BE872C-93CD-42A4-A8A0-2D96840DB1F1}"/>
              </a:ext>
            </a:extLst>
          </p:cNvPr>
          <p:cNvSpPr txBox="1"/>
          <p:nvPr/>
        </p:nvSpPr>
        <p:spPr>
          <a:xfrm>
            <a:off x="416735" y="5220984"/>
            <a:ext cx="710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High-level component overview of a machine learning platform.</a:t>
            </a:r>
          </a:p>
          <a:p>
            <a:r>
              <a:rPr lang="en-US" dirty="0"/>
              <a:t>Figure taken from [1] on TensorFlow Extended (TFX).</a:t>
            </a:r>
          </a:p>
        </p:txBody>
      </p:sp>
    </p:spTree>
    <p:extLst>
      <p:ext uri="{BB962C8B-B14F-4D97-AF65-F5344CB8AC3E}">
        <p14:creationId xmlns:p14="http://schemas.microsoft.com/office/powerpoint/2010/main" val="3027167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456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/>
              <a:t>Significance of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C2E06-60D1-4835-B190-0DCB3EB40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894" y="1931437"/>
            <a:ext cx="9596761" cy="4926563"/>
          </a:xfrm>
        </p:spPr>
        <p:txBody>
          <a:bodyPr/>
          <a:lstStyle/>
          <a:p>
            <a:r>
              <a:rPr lang="en-US" b="1" dirty="0"/>
              <a:t>Setting</a:t>
            </a:r>
            <a:r>
              <a:rPr lang="en-US" dirty="0"/>
              <a:t>: Existing production environment handling inference requests</a:t>
            </a:r>
          </a:p>
          <a:p>
            <a:r>
              <a:rPr lang="en-US" dirty="0"/>
              <a:t>Training, comparing and deploying new machine learning models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2400" dirty="0"/>
              <a:t> </a:t>
            </a:r>
            <a:r>
              <a:rPr lang="en-US" sz="2400" b="1" dirty="0"/>
              <a:t>non-trivial </a:t>
            </a:r>
            <a:r>
              <a:rPr lang="en-US" sz="2400" dirty="0"/>
              <a:t>in a high-availability environment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2400" dirty="0"/>
              <a:t> </a:t>
            </a:r>
            <a:r>
              <a:rPr lang="en-US" sz="2400" b="1" dirty="0"/>
              <a:t>non-trivial</a:t>
            </a:r>
            <a:r>
              <a:rPr lang="en-US" sz="2400" dirty="0"/>
              <a:t> even when iterating on a single design [1]</a:t>
            </a:r>
          </a:p>
          <a:p>
            <a:r>
              <a:rPr lang="en-US" b="1" dirty="0"/>
              <a:t>Challenges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No downtime for the deployed model</a:t>
            </a:r>
          </a:p>
          <a:p>
            <a:pPr lvl="1"/>
            <a:r>
              <a:rPr lang="en-US" dirty="0"/>
              <a:t>Models comparison should be easy and consistent</a:t>
            </a:r>
          </a:p>
          <a:p>
            <a:pPr lvl="1"/>
            <a:r>
              <a:rPr lang="en-US" dirty="0"/>
              <a:t>Consistent use of training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87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Goals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1877-66B1-46FB-9CD1-7D107C610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8"/>
            <a:ext cx="7495495" cy="34053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The goal of the project is to build a minimal platform/microservice application on top of Kubernetes allow a researcher to: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Train a new machine learning model on a specific data set  in a controlled environment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Comparison between previous models in the same environment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Deploy the new model without downtime for users of the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* Be as minimal as possible</a:t>
            </a:r>
          </a:p>
        </p:txBody>
      </p:sp>
    </p:spTree>
    <p:extLst>
      <p:ext uri="{BB962C8B-B14F-4D97-AF65-F5344CB8AC3E}">
        <p14:creationId xmlns:p14="http://schemas.microsoft.com/office/powerpoint/2010/main" val="1109165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/>
              <a:t>Kubernetes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C67B3-A677-4D7D-B03E-B58265C1A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40" y="2438399"/>
            <a:ext cx="6134471" cy="39801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Kubernetes [2] is an open-source container orchestration system for automating application deployment, scaling, and management.</a:t>
            </a:r>
          </a:p>
          <a:p>
            <a:r>
              <a:rPr lang="en-US" b="1" dirty="0"/>
              <a:t>Use in the project:</a:t>
            </a:r>
            <a:endParaRPr lang="en-US" dirty="0"/>
          </a:p>
          <a:p>
            <a:pPr lvl="1"/>
            <a:r>
              <a:rPr lang="en-US" dirty="0"/>
              <a:t>Start containers for training models</a:t>
            </a:r>
          </a:p>
          <a:p>
            <a:pPr lvl="1"/>
            <a:r>
              <a:rPr lang="en-US" dirty="0"/>
              <a:t>Keep track of previously trained models</a:t>
            </a:r>
          </a:p>
          <a:p>
            <a:pPr lvl="1"/>
            <a:r>
              <a:rPr lang="en-US" dirty="0"/>
              <a:t>Manage high availability of the deployed model</a:t>
            </a:r>
          </a:p>
          <a:p>
            <a:pPr lvl="1"/>
            <a:r>
              <a:rPr lang="en-US" dirty="0"/>
              <a:t>Scaling and monitoring of the pipeline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7C2C58-4924-466F-B9AA-B3374F6EF056}"/>
              </a:ext>
            </a:extLst>
          </p:cNvPr>
          <p:cNvSpPr txBox="1"/>
          <p:nvPr/>
        </p:nvSpPr>
        <p:spPr>
          <a:xfrm>
            <a:off x="7389488" y="5710923"/>
            <a:ext cx="4583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Visualization of the Container Deployment [3]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4DAB59-ED6B-4939-AF9B-265507B84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488" y="1903446"/>
            <a:ext cx="4583459" cy="380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44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000" dirty="0"/>
              <a:t>TensorFlow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C67B3-A677-4D7D-B03E-B58265C1A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TensorFlow [4] is an end-to-end open source platform for machine learning.</a:t>
            </a:r>
          </a:p>
          <a:p>
            <a:pPr>
              <a:lnSpc>
                <a:spcPct val="90000"/>
              </a:lnSpc>
            </a:pPr>
            <a:r>
              <a:rPr lang="en-US" b="1" dirty="0"/>
              <a:t>Use in the project: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Entirety of the training microservices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Distributed learning of models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Handling online inference requirements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2317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FA30-A45C-45CD-8BAD-BDC2F022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91575"/>
          </a:xfrm>
        </p:spPr>
        <p:txBody>
          <a:bodyPr>
            <a:normAutofit/>
          </a:bodyPr>
          <a:lstStyle/>
          <a:p>
            <a:r>
              <a:rPr lang="en-US" sz="6000" dirty="0"/>
              <a:t>Progress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02057-F922-4F9B-98D9-916599C455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Researched data science/machine learning company requirements</a:t>
            </a:r>
          </a:p>
          <a:p>
            <a:r>
              <a:rPr lang="en-US" dirty="0"/>
              <a:t>Explored basic capabilities of Kubernetes</a:t>
            </a:r>
          </a:p>
          <a:p>
            <a:pPr lvl="1"/>
            <a:r>
              <a:rPr lang="en-US" dirty="0"/>
              <a:t>Pods, Nodes, Deployments, Services</a:t>
            </a:r>
          </a:p>
          <a:p>
            <a:r>
              <a:rPr lang="en-US" dirty="0"/>
              <a:t>Tested simple distributed TensorFlow 2 model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254D22-D03E-4667-8F33-ACBDE8BF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Explore </a:t>
            </a:r>
            <a:r>
              <a:rPr lang="en-US" dirty="0" err="1"/>
              <a:t>Kubeflow</a:t>
            </a:r>
            <a:r>
              <a:rPr lang="en-US" dirty="0"/>
              <a:t>, TensorFlow Extended (TFX) and other similar project</a:t>
            </a:r>
          </a:p>
          <a:p>
            <a:r>
              <a:rPr lang="en-US" dirty="0"/>
              <a:t>Choose reasonable baseline inference tasks for a high-availability service (image recognition API, Tweet sentiment analysis, etc.)</a:t>
            </a:r>
          </a:p>
          <a:p>
            <a:r>
              <a:rPr lang="en-US" dirty="0"/>
              <a:t>Design Kubernetes deployments and services for the main components of the framework: storage, training, inference</a:t>
            </a:r>
          </a:p>
          <a:p>
            <a:r>
              <a:rPr lang="en-US" dirty="0"/>
              <a:t>Set up a simulated user – continuous queries</a:t>
            </a:r>
          </a:p>
          <a:p>
            <a:r>
              <a:rPr lang="en-US" dirty="0"/>
              <a:t>Benchmark on several iterations of the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CBCF9-B859-4E62-98D2-ED1A9805C080}"/>
              </a:ext>
            </a:extLst>
          </p:cNvPr>
          <p:cNvSpPr txBox="1"/>
          <p:nvPr/>
        </p:nvSpPr>
        <p:spPr>
          <a:xfrm>
            <a:off x="1484311" y="2080331"/>
            <a:ext cx="489505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Current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98BCF7-B2E6-4BA9-A784-7CA794B4996B}"/>
              </a:ext>
            </a:extLst>
          </p:cNvPr>
          <p:cNvSpPr txBox="1"/>
          <p:nvPr/>
        </p:nvSpPr>
        <p:spPr>
          <a:xfrm>
            <a:off x="6607968" y="2080331"/>
            <a:ext cx="489505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Future </a:t>
            </a:r>
            <a:r>
              <a:rPr lang="en-US" sz="2800" baseline="30000" dirty="0"/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3818874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8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8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12130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5917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B1AA21-A175-472E-BECC-D6408585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658" y="755904"/>
            <a:ext cx="7711025" cy="3084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/>
              <a:t>Questions and Suggestions</a:t>
            </a:r>
          </a:p>
        </p:txBody>
      </p:sp>
    </p:spTree>
    <p:extLst>
      <p:ext uri="{BB962C8B-B14F-4D97-AF65-F5344CB8AC3E}">
        <p14:creationId xmlns:p14="http://schemas.microsoft.com/office/powerpoint/2010/main" val="99437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id="{93667F4D-F2CD-4E50-BACC-24766910F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2913" y="0"/>
            <a:ext cx="1122363" cy="5329238"/>
          </a:xfrm>
          <a:custGeom>
            <a:avLst/>
            <a:gdLst/>
            <a:ahLst/>
            <a:cxnLst/>
            <a:rect l="0" t="0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Freeform 7">
            <a:extLst>
              <a:ext uri="{FF2B5EF4-FFF2-40B4-BE49-F238E27FC236}">
                <a16:creationId xmlns:a16="http://schemas.microsoft.com/office/drawing/2014/main" id="{20CAAE25-D2F2-493F-9569-EC552C1A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76525" y="0"/>
            <a:ext cx="1117600" cy="5276850"/>
          </a:xfrm>
          <a:custGeom>
            <a:avLst/>
            <a:gdLst/>
            <a:ahLst/>
            <a:cxnLst/>
            <a:rect l="0" t="0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9" name="Freeform 10">
            <a:extLst>
              <a:ext uri="{FF2B5EF4-FFF2-40B4-BE49-F238E27FC236}">
                <a16:creationId xmlns:a16="http://schemas.microsoft.com/office/drawing/2014/main" id="{92FDEA97-0861-44C0-9B26-4BB5F777A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2913" y="5286375"/>
            <a:ext cx="2130425" cy="1571625"/>
          </a:xfrm>
          <a:custGeom>
            <a:avLst/>
            <a:gdLst/>
            <a:ahLst/>
            <a:cxnLst/>
            <a:rect l="0" t="0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lumMod val="25000"/>
              <a:alpha val="80000"/>
            </a:schemeClr>
          </a:solidFill>
          <a:ln>
            <a:noFill/>
          </a:ln>
        </p:spPr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FC953F9-A744-406B-9DCA-1E7B5D471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76525" y="5238750"/>
            <a:ext cx="1695450" cy="1619250"/>
          </a:xfrm>
          <a:custGeom>
            <a:avLst/>
            <a:gdLst>
              <a:gd name="connsiteX0" fmla="*/ 0 w 1695450"/>
              <a:gd name="connsiteY0" fmla="*/ 0 h 1619250"/>
              <a:gd name="connsiteX1" fmla="*/ 10414 w 1695450"/>
              <a:gd name="connsiteY1" fmla="*/ 1623 h 1619250"/>
              <a:gd name="connsiteX2" fmla="*/ 9236 w 1695450"/>
              <a:gd name="connsiteY2" fmla="*/ 0 h 1619250"/>
              <a:gd name="connsiteX3" fmla="*/ 10475 w 1695450"/>
              <a:gd name="connsiteY3" fmla="*/ 1633 h 1619250"/>
              <a:gd name="connsiteX4" fmla="*/ 244475 w 1695450"/>
              <a:gd name="connsiteY4" fmla="*/ 38100 h 1619250"/>
              <a:gd name="connsiteX5" fmla="*/ 249238 w 1695450"/>
              <a:gd name="connsiteY5" fmla="*/ 38100 h 1619250"/>
              <a:gd name="connsiteX6" fmla="*/ 249238 w 1695450"/>
              <a:gd name="connsiteY6" fmla="*/ 42863 h 1619250"/>
              <a:gd name="connsiteX7" fmla="*/ 244475 w 1695450"/>
              <a:gd name="connsiteY7" fmla="*/ 42863 h 1619250"/>
              <a:gd name="connsiteX8" fmla="*/ 292100 w 1695450"/>
              <a:gd name="connsiteY8" fmla="*/ 95250 h 1619250"/>
              <a:gd name="connsiteX9" fmla="*/ 1695450 w 1695450"/>
              <a:gd name="connsiteY9" fmla="*/ 1619250 h 1619250"/>
              <a:gd name="connsiteX10" fmla="*/ 1237961 w 1695450"/>
              <a:gd name="connsiteY10" fmla="*/ 1619250 h 1619250"/>
              <a:gd name="connsiteX11" fmla="*/ 1228725 w 1695450"/>
              <a:gd name="connsiteY11" fmla="*/ 1619250 h 1619250"/>
              <a:gd name="connsiteX12" fmla="*/ 1183986 w 1695450"/>
              <a:gd name="connsiteY12" fmla="*/ 1619250 h 1619250"/>
              <a:gd name="connsiteX13" fmla="*/ 210255 w 1695450"/>
              <a:gd name="connsiteY13" fmla="*/ 27708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5450" h="1619250">
                <a:moveTo>
                  <a:pt x="0" y="0"/>
                </a:moveTo>
                <a:lnTo>
                  <a:pt x="10414" y="1623"/>
                </a:lnTo>
                <a:lnTo>
                  <a:pt x="9236" y="0"/>
                </a:lnTo>
                <a:lnTo>
                  <a:pt x="10475" y="1633"/>
                </a:lnTo>
                <a:lnTo>
                  <a:pt x="244475" y="38100"/>
                </a:lnTo>
                <a:lnTo>
                  <a:pt x="249238" y="38100"/>
                </a:lnTo>
                <a:lnTo>
                  <a:pt x="249238" y="42863"/>
                </a:lnTo>
                <a:lnTo>
                  <a:pt x="244475" y="42863"/>
                </a:lnTo>
                <a:lnTo>
                  <a:pt x="292100" y="95250"/>
                </a:lnTo>
                <a:lnTo>
                  <a:pt x="1695450" y="1619250"/>
                </a:lnTo>
                <a:lnTo>
                  <a:pt x="1237961" y="1619250"/>
                </a:lnTo>
                <a:lnTo>
                  <a:pt x="1228725" y="1619250"/>
                </a:lnTo>
                <a:lnTo>
                  <a:pt x="1183986" y="1619250"/>
                </a:lnTo>
                <a:lnTo>
                  <a:pt x="210255" y="277080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59003D2-E7D2-4253-9EF1-1F513027A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8143384" cy="6858000"/>
          </a:xfrm>
          <a:custGeom>
            <a:avLst/>
            <a:gdLst>
              <a:gd name="connsiteX0" fmla="*/ 0 w 8143384"/>
              <a:gd name="connsiteY0" fmla="*/ 0 h 6858001"/>
              <a:gd name="connsiteX1" fmla="*/ 3861881 w 8143384"/>
              <a:gd name="connsiteY1" fmla="*/ 0 h 6858001"/>
              <a:gd name="connsiteX2" fmla="*/ 3861881 w 8143384"/>
              <a:gd name="connsiteY2" fmla="*/ 1 h 6858001"/>
              <a:gd name="connsiteX3" fmla="*/ 6963565 w 8143384"/>
              <a:gd name="connsiteY3" fmla="*/ 1 h 6858001"/>
              <a:gd name="connsiteX4" fmla="*/ 6963565 w 8143384"/>
              <a:gd name="connsiteY4" fmla="*/ 0 h 6858001"/>
              <a:gd name="connsiteX5" fmla="*/ 7841583 w 8143384"/>
              <a:gd name="connsiteY5" fmla="*/ 0 h 6858001"/>
              <a:gd name="connsiteX6" fmla="*/ 6994625 w 8143384"/>
              <a:gd name="connsiteY6" fmla="*/ 5258645 h 6858001"/>
              <a:gd name="connsiteX7" fmla="*/ 6994625 w 8143384"/>
              <a:gd name="connsiteY7" fmla="*/ 5263939 h 6858001"/>
              <a:gd name="connsiteX8" fmla="*/ 8143384 w 8143384"/>
              <a:gd name="connsiteY8" fmla="*/ 6858001 h 6858001"/>
              <a:gd name="connsiteX9" fmla="*/ 6994625 w 8143384"/>
              <a:gd name="connsiteY9" fmla="*/ 6858001 h 6858001"/>
              <a:gd name="connsiteX10" fmla="*/ 6643195 w 8143384"/>
              <a:gd name="connsiteY10" fmla="*/ 6858001 h 6858001"/>
              <a:gd name="connsiteX11" fmla="*/ 3861881 w 8143384"/>
              <a:gd name="connsiteY11" fmla="*/ 6858001 h 6858001"/>
              <a:gd name="connsiteX12" fmla="*/ 3739675 w 8143384"/>
              <a:gd name="connsiteY12" fmla="*/ 6858001 h 6858001"/>
              <a:gd name="connsiteX13" fmla="*/ 0 w 8143384"/>
              <a:gd name="connsiteY1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43384" h="6858001">
                <a:moveTo>
                  <a:pt x="0" y="0"/>
                </a:moveTo>
                <a:lnTo>
                  <a:pt x="3861881" y="0"/>
                </a:lnTo>
                <a:lnTo>
                  <a:pt x="3861881" y="1"/>
                </a:lnTo>
                <a:lnTo>
                  <a:pt x="6963565" y="1"/>
                </a:lnTo>
                <a:lnTo>
                  <a:pt x="6963565" y="0"/>
                </a:lnTo>
                <a:lnTo>
                  <a:pt x="7841583" y="0"/>
                </a:lnTo>
                <a:lnTo>
                  <a:pt x="6994625" y="5258645"/>
                </a:lnTo>
                <a:lnTo>
                  <a:pt x="6994625" y="5263939"/>
                </a:lnTo>
                <a:lnTo>
                  <a:pt x="8143384" y="6858001"/>
                </a:lnTo>
                <a:lnTo>
                  <a:pt x="6994625" y="6858001"/>
                </a:lnTo>
                <a:lnTo>
                  <a:pt x="6643195" y="6858001"/>
                </a:lnTo>
                <a:lnTo>
                  <a:pt x="3861881" y="6858001"/>
                </a:lnTo>
                <a:lnTo>
                  <a:pt x="3739675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B1AA21-A175-472E-BECC-D6408585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643467"/>
            <a:ext cx="6269128" cy="4595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7000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898606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434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Parallax</vt:lpstr>
      <vt:lpstr>Deployment Environment for Machine Learning Models with Kubernetes</vt:lpstr>
      <vt:lpstr>Motivation</vt:lpstr>
      <vt:lpstr>Significance of Project</vt:lpstr>
      <vt:lpstr>Goals of the Project</vt:lpstr>
      <vt:lpstr>Kubernetes</vt:lpstr>
      <vt:lpstr>TensorFlow</vt:lpstr>
      <vt:lpstr>Progress</vt:lpstr>
      <vt:lpstr>Questions and Suggestions</vt:lpstr>
      <vt:lpstr>Thank you for your attention!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Environment for Machine Learning Models with Kubernetes</dc:title>
  <dc:creator>S.T. Ivanov</dc:creator>
  <cp:lastModifiedBy>S.T. Ivanov</cp:lastModifiedBy>
  <cp:revision>6</cp:revision>
  <dcterms:created xsi:type="dcterms:W3CDTF">2019-11-29T00:47:34Z</dcterms:created>
  <dcterms:modified xsi:type="dcterms:W3CDTF">2019-11-29T15:44:55Z</dcterms:modified>
</cp:coreProperties>
</file>