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.T. Ivanov" initials="SI" lastIdx="1" clrIdx="0">
    <p:extLst>
      <p:ext uri="{19B8F6BF-5375-455C-9EA6-DF929625EA0E}">
        <p15:presenceInfo xmlns:p15="http://schemas.microsoft.com/office/powerpoint/2012/main" userId="S.T. Iva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A8EAE-B8AC-4293-A8B3-10C45F6BE04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D5DD4E-C190-4CAB-85DE-19C4B7C14DA6}">
      <dgm:prSet/>
      <dgm:spPr/>
      <dgm:t>
        <a:bodyPr/>
        <a:lstStyle/>
        <a:p>
          <a:r>
            <a:rPr lang="en-US" dirty="0"/>
            <a:t>Evaluation of the function optimized can be very expensive</a:t>
          </a:r>
        </a:p>
      </dgm:t>
    </dgm:pt>
    <dgm:pt modelId="{5287D90E-5616-4011-BF77-3E4346B01AF1}" type="parTrans" cxnId="{31D5D833-017D-4561-957D-898A5641D6B2}">
      <dgm:prSet/>
      <dgm:spPr/>
      <dgm:t>
        <a:bodyPr/>
        <a:lstStyle/>
        <a:p>
          <a:endParaRPr lang="en-US"/>
        </a:p>
      </dgm:t>
    </dgm:pt>
    <dgm:pt modelId="{A760A7B7-0986-4C38-9EB8-5F76BF985B43}" type="sibTrans" cxnId="{31D5D833-017D-4561-957D-898A5641D6B2}">
      <dgm:prSet/>
      <dgm:spPr/>
      <dgm:t>
        <a:bodyPr/>
        <a:lstStyle/>
        <a:p>
          <a:endParaRPr lang="en-US"/>
        </a:p>
      </dgm:t>
    </dgm:pt>
    <dgm:pt modelId="{414A7471-1073-4C48-872F-DB32C6EAC5A2}">
      <dgm:prSet/>
      <dgm:spPr/>
      <dgm:t>
        <a:bodyPr/>
        <a:lstStyle/>
        <a:p>
          <a:r>
            <a:rPr lang="en-US" dirty="0"/>
            <a:t>Large datasets required for the performance of the underlying system might even be unoptimizable</a:t>
          </a:r>
        </a:p>
      </dgm:t>
    </dgm:pt>
    <dgm:pt modelId="{12ADEBFC-611A-4FF9-B2C6-784007BE22EA}" type="parTrans" cxnId="{202F5A2E-97E2-4083-AF35-56BFA02EEE24}">
      <dgm:prSet/>
      <dgm:spPr/>
      <dgm:t>
        <a:bodyPr/>
        <a:lstStyle/>
        <a:p>
          <a:endParaRPr lang="en-US"/>
        </a:p>
      </dgm:t>
    </dgm:pt>
    <dgm:pt modelId="{262B3CAD-9D67-4746-A6EF-D7CA48DED7E6}" type="sibTrans" cxnId="{202F5A2E-97E2-4083-AF35-56BFA02EEE24}">
      <dgm:prSet/>
      <dgm:spPr/>
      <dgm:t>
        <a:bodyPr/>
        <a:lstStyle/>
        <a:p>
          <a:endParaRPr lang="en-US"/>
        </a:p>
      </dgm:t>
    </dgm:pt>
    <dgm:pt modelId="{FFB4937E-3182-47FE-AD06-72A249E5A630}">
      <dgm:prSet/>
      <dgm:spPr/>
      <dgm:t>
        <a:bodyPr/>
        <a:lstStyle/>
        <a:p>
          <a:r>
            <a:rPr lang="en-US" dirty="0"/>
            <a:t>No notion of good result on a small data set</a:t>
          </a:r>
        </a:p>
      </dgm:t>
    </dgm:pt>
    <dgm:pt modelId="{C1EFE604-F648-44E8-A315-1671D7EAAC5C}" type="parTrans" cxnId="{7F216C02-4210-42BA-A2C4-DD9BFCD8C5C3}">
      <dgm:prSet/>
      <dgm:spPr/>
      <dgm:t>
        <a:bodyPr/>
        <a:lstStyle/>
        <a:p>
          <a:endParaRPr lang="en-US"/>
        </a:p>
      </dgm:t>
    </dgm:pt>
    <dgm:pt modelId="{EE336ECF-954D-411A-B598-BA2A2F8CE4F6}" type="sibTrans" cxnId="{7F216C02-4210-42BA-A2C4-DD9BFCD8C5C3}">
      <dgm:prSet/>
      <dgm:spPr/>
      <dgm:t>
        <a:bodyPr/>
        <a:lstStyle/>
        <a:p>
          <a:endParaRPr lang="en-US"/>
        </a:p>
      </dgm:t>
    </dgm:pt>
    <dgm:pt modelId="{536CEF38-3BA6-4628-AE27-2539261EB564}" type="pres">
      <dgm:prSet presAssocID="{B6BA8EAE-B8AC-4293-A8B3-10C45F6BE041}" presName="linear" presStyleCnt="0">
        <dgm:presLayoutVars>
          <dgm:animLvl val="lvl"/>
          <dgm:resizeHandles val="exact"/>
        </dgm:presLayoutVars>
      </dgm:prSet>
      <dgm:spPr/>
    </dgm:pt>
    <dgm:pt modelId="{4A57ADBA-D2CD-4BC8-B862-2C17C2587C1B}" type="pres">
      <dgm:prSet presAssocID="{ECD5DD4E-C190-4CAB-85DE-19C4B7C14D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F6BE9ED-E0A7-40F7-84BF-CE91093B7CF6}" type="pres">
      <dgm:prSet presAssocID="{A760A7B7-0986-4C38-9EB8-5F76BF985B43}" presName="spacer" presStyleCnt="0"/>
      <dgm:spPr/>
    </dgm:pt>
    <dgm:pt modelId="{BD9840D8-263A-418B-A494-F754A3D185E4}" type="pres">
      <dgm:prSet presAssocID="{414A7471-1073-4C48-872F-DB32C6EAC5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C0DEAE-2709-408A-A970-24D4838AFBEF}" type="pres">
      <dgm:prSet presAssocID="{262B3CAD-9D67-4746-A6EF-D7CA48DED7E6}" presName="spacer" presStyleCnt="0"/>
      <dgm:spPr/>
    </dgm:pt>
    <dgm:pt modelId="{D01E5133-EA29-44DF-B5B8-2751A8545FFA}" type="pres">
      <dgm:prSet presAssocID="{FFB4937E-3182-47FE-AD06-72A249E5A63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216C02-4210-42BA-A2C4-DD9BFCD8C5C3}" srcId="{B6BA8EAE-B8AC-4293-A8B3-10C45F6BE041}" destId="{FFB4937E-3182-47FE-AD06-72A249E5A630}" srcOrd="2" destOrd="0" parTransId="{C1EFE604-F648-44E8-A315-1671D7EAAC5C}" sibTransId="{EE336ECF-954D-411A-B598-BA2A2F8CE4F6}"/>
    <dgm:cxn modelId="{FEA9FB24-70AF-47AD-BFA2-091CA3BA0739}" type="presOf" srcId="{FFB4937E-3182-47FE-AD06-72A249E5A630}" destId="{D01E5133-EA29-44DF-B5B8-2751A8545FFA}" srcOrd="0" destOrd="0" presId="urn:microsoft.com/office/officeart/2005/8/layout/vList2"/>
    <dgm:cxn modelId="{202F5A2E-97E2-4083-AF35-56BFA02EEE24}" srcId="{B6BA8EAE-B8AC-4293-A8B3-10C45F6BE041}" destId="{414A7471-1073-4C48-872F-DB32C6EAC5A2}" srcOrd="1" destOrd="0" parTransId="{12ADEBFC-611A-4FF9-B2C6-784007BE22EA}" sibTransId="{262B3CAD-9D67-4746-A6EF-D7CA48DED7E6}"/>
    <dgm:cxn modelId="{31D5D833-017D-4561-957D-898A5641D6B2}" srcId="{B6BA8EAE-B8AC-4293-A8B3-10C45F6BE041}" destId="{ECD5DD4E-C190-4CAB-85DE-19C4B7C14DA6}" srcOrd="0" destOrd="0" parTransId="{5287D90E-5616-4011-BF77-3E4346B01AF1}" sibTransId="{A760A7B7-0986-4C38-9EB8-5F76BF985B43}"/>
    <dgm:cxn modelId="{B94EAE3E-719D-46B5-A3DF-9EA5BB733289}" type="presOf" srcId="{B6BA8EAE-B8AC-4293-A8B3-10C45F6BE041}" destId="{536CEF38-3BA6-4628-AE27-2539261EB564}" srcOrd="0" destOrd="0" presId="urn:microsoft.com/office/officeart/2005/8/layout/vList2"/>
    <dgm:cxn modelId="{41FC546F-15F6-4190-B18D-7F72F376EAD4}" type="presOf" srcId="{414A7471-1073-4C48-872F-DB32C6EAC5A2}" destId="{BD9840D8-263A-418B-A494-F754A3D185E4}" srcOrd="0" destOrd="0" presId="urn:microsoft.com/office/officeart/2005/8/layout/vList2"/>
    <dgm:cxn modelId="{B5ACC5F9-2797-40F8-9E35-E7FC893BB7D1}" type="presOf" srcId="{ECD5DD4E-C190-4CAB-85DE-19C4B7C14DA6}" destId="{4A57ADBA-D2CD-4BC8-B862-2C17C2587C1B}" srcOrd="0" destOrd="0" presId="urn:microsoft.com/office/officeart/2005/8/layout/vList2"/>
    <dgm:cxn modelId="{16E81ABE-C7D9-4D92-9569-F2C9AA6AC1B8}" type="presParOf" srcId="{536CEF38-3BA6-4628-AE27-2539261EB564}" destId="{4A57ADBA-D2CD-4BC8-B862-2C17C2587C1B}" srcOrd="0" destOrd="0" presId="urn:microsoft.com/office/officeart/2005/8/layout/vList2"/>
    <dgm:cxn modelId="{36DF448B-BEB3-43CF-8586-0E2CAA911B76}" type="presParOf" srcId="{536CEF38-3BA6-4628-AE27-2539261EB564}" destId="{5F6BE9ED-E0A7-40F7-84BF-CE91093B7CF6}" srcOrd="1" destOrd="0" presId="urn:microsoft.com/office/officeart/2005/8/layout/vList2"/>
    <dgm:cxn modelId="{DB0B23ED-5190-412E-861B-BCDB6C040671}" type="presParOf" srcId="{536CEF38-3BA6-4628-AE27-2539261EB564}" destId="{BD9840D8-263A-418B-A494-F754A3D185E4}" srcOrd="2" destOrd="0" presId="urn:microsoft.com/office/officeart/2005/8/layout/vList2"/>
    <dgm:cxn modelId="{BD96ED1B-E708-46B2-9B1A-7D3579BFE987}" type="presParOf" srcId="{536CEF38-3BA6-4628-AE27-2539261EB564}" destId="{F1C0DEAE-2709-408A-A970-24D4838AFBEF}" srcOrd="3" destOrd="0" presId="urn:microsoft.com/office/officeart/2005/8/layout/vList2"/>
    <dgm:cxn modelId="{DCCCA404-3385-4074-BDC0-4E6363A1D517}" type="presParOf" srcId="{536CEF38-3BA6-4628-AE27-2539261EB564}" destId="{D01E5133-EA29-44DF-B5B8-2751A8545F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7E0519-278D-47C3-BC28-E5AD7D40E9A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157515-9EA8-40EF-B3FD-BB4050F4C1BA}">
      <dgm:prSet/>
      <dgm:spPr/>
      <dgm:t>
        <a:bodyPr/>
        <a:lstStyle/>
        <a:p>
          <a:r>
            <a:rPr lang="en-US" dirty="0"/>
            <a:t>Very little discussion on how the data set is divided for subset evaluation and whether that is important</a:t>
          </a:r>
        </a:p>
      </dgm:t>
    </dgm:pt>
    <dgm:pt modelId="{152D108D-1997-47AC-9F83-19CA9F2A7B1C}" type="parTrans" cxnId="{95B879E2-1525-4813-A0C1-CD68FF381866}">
      <dgm:prSet/>
      <dgm:spPr/>
      <dgm:t>
        <a:bodyPr/>
        <a:lstStyle/>
        <a:p>
          <a:endParaRPr lang="en-US"/>
        </a:p>
      </dgm:t>
    </dgm:pt>
    <dgm:pt modelId="{45943378-CECB-4234-94BC-106EB8C4051A}" type="sibTrans" cxnId="{95B879E2-1525-4813-A0C1-CD68FF381866}">
      <dgm:prSet/>
      <dgm:spPr/>
      <dgm:t>
        <a:bodyPr/>
        <a:lstStyle/>
        <a:p>
          <a:endParaRPr lang="en-US"/>
        </a:p>
      </dgm:t>
    </dgm:pt>
    <dgm:pt modelId="{B1584CB3-ECB1-4B5C-8949-C122463ED20A}">
      <dgm:prSet/>
      <dgm:spPr/>
      <dgm:t>
        <a:bodyPr/>
        <a:lstStyle/>
        <a:p>
          <a:r>
            <a:rPr lang="en-US" dirty="0"/>
            <a:t>Insufficient comparisons to other methods. In particular, no comparison to </a:t>
          </a:r>
          <a:r>
            <a:rPr lang="en-US" i="1" dirty="0"/>
            <a:t>Extrapolation of learning curves </a:t>
          </a:r>
          <a:r>
            <a:rPr lang="en-US" dirty="0"/>
            <a:t>[2] which showed superior performance to methods in its evaluation</a:t>
          </a:r>
        </a:p>
      </dgm:t>
    </dgm:pt>
    <dgm:pt modelId="{252395C3-1A4B-46E7-8436-59C4972AB911}" type="parTrans" cxnId="{95C374A2-28D8-461C-BD56-F832EB30D0B4}">
      <dgm:prSet/>
      <dgm:spPr/>
      <dgm:t>
        <a:bodyPr/>
        <a:lstStyle/>
        <a:p>
          <a:endParaRPr lang="en-US"/>
        </a:p>
      </dgm:t>
    </dgm:pt>
    <dgm:pt modelId="{4D909AF3-3BAE-42BF-B90F-F8716916A565}" type="sibTrans" cxnId="{95C374A2-28D8-461C-BD56-F832EB30D0B4}">
      <dgm:prSet/>
      <dgm:spPr/>
      <dgm:t>
        <a:bodyPr/>
        <a:lstStyle/>
        <a:p>
          <a:endParaRPr lang="en-US"/>
        </a:p>
      </dgm:t>
    </dgm:pt>
    <dgm:pt modelId="{C622A2BD-DA4C-462F-A2D0-A28D8A45022B}">
      <dgm:prSet/>
      <dgm:spPr/>
      <dgm:t>
        <a:bodyPr/>
        <a:lstStyle/>
        <a:p>
          <a:r>
            <a:rPr lang="en-US" dirty="0"/>
            <a:t>Greater performance error in the long run on CIFAR10 is never explained or analyzed</a:t>
          </a:r>
        </a:p>
      </dgm:t>
    </dgm:pt>
    <dgm:pt modelId="{9D954F2F-0B53-4BD6-8ABC-C49372CDC7D7}" type="parTrans" cxnId="{CCD09A3F-94C2-4BED-8CCB-6ACB13258D41}">
      <dgm:prSet/>
      <dgm:spPr/>
      <dgm:t>
        <a:bodyPr/>
        <a:lstStyle/>
        <a:p>
          <a:endParaRPr lang="en-US"/>
        </a:p>
      </dgm:t>
    </dgm:pt>
    <dgm:pt modelId="{F774D844-0EB5-4D13-9BC3-4BBE50C025A3}" type="sibTrans" cxnId="{CCD09A3F-94C2-4BED-8CCB-6ACB13258D41}">
      <dgm:prSet/>
      <dgm:spPr/>
      <dgm:t>
        <a:bodyPr/>
        <a:lstStyle/>
        <a:p>
          <a:endParaRPr lang="en-US"/>
        </a:p>
      </dgm:t>
    </dgm:pt>
    <dgm:pt modelId="{63CFA3CF-A82A-4E43-85E6-1A6FB8E94A23}">
      <dgm:prSet phldrT="[Text]"/>
      <dgm:spPr/>
      <dgm:t>
        <a:bodyPr/>
        <a:lstStyle/>
        <a:p>
          <a:r>
            <a:rPr lang="en-US" dirty="0"/>
            <a:t>The way the environment parameter s (the relative size of the subset evaluated on) is based on evaluation and intuition on </a:t>
          </a:r>
          <a:r>
            <a:rPr lang="en-US"/>
            <a:t>one example</a:t>
          </a:r>
          <a:endParaRPr lang="en-US" dirty="0"/>
        </a:p>
      </dgm:t>
    </dgm:pt>
    <dgm:pt modelId="{EB3DF278-70F2-4604-8B61-6264C4A2901D}" type="parTrans" cxnId="{A33A18A3-803A-4BAE-9808-C4F492B2F068}">
      <dgm:prSet/>
      <dgm:spPr/>
      <dgm:t>
        <a:bodyPr/>
        <a:lstStyle/>
        <a:p>
          <a:endParaRPr lang="en-US"/>
        </a:p>
      </dgm:t>
    </dgm:pt>
    <dgm:pt modelId="{2827E820-9AA6-41C1-8A5E-D7E7C9E69485}" type="sibTrans" cxnId="{A33A18A3-803A-4BAE-9808-C4F492B2F068}">
      <dgm:prSet/>
      <dgm:spPr/>
      <dgm:t>
        <a:bodyPr/>
        <a:lstStyle/>
        <a:p>
          <a:endParaRPr lang="en-US"/>
        </a:p>
      </dgm:t>
    </dgm:pt>
    <dgm:pt modelId="{49216795-E920-4DBD-B52F-97D0D3F5F778}" type="pres">
      <dgm:prSet presAssocID="{837E0519-278D-47C3-BC28-E5AD7D40E9A1}" presName="linear" presStyleCnt="0">
        <dgm:presLayoutVars>
          <dgm:animLvl val="lvl"/>
          <dgm:resizeHandles val="exact"/>
        </dgm:presLayoutVars>
      </dgm:prSet>
      <dgm:spPr/>
    </dgm:pt>
    <dgm:pt modelId="{E3378B71-AC97-4059-A7BF-9C2B41046069}" type="pres">
      <dgm:prSet presAssocID="{99157515-9EA8-40EF-B3FD-BB4050F4C1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F89207-B028-46BA-B2A0-3153A3B74DC4}" type="pres">
      <dgm:prSet presAssocID="{45943378-CECB-4234-94BC-106EB8C4051A}" presName="spacer" presStyleCnt="0"/>
      <dgm:spPr/>
    </dgm:pt>
    <dgm:pt modelId="{88577ED1-C18B-4613-A985-7F4126023CE8}" type="pres">
      <dgm:prSet presAssocID="{B1584CB3-ECB1-4B5C-8949-C122463ED2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1F327E-5B8D-436F-8F49-BE31E506CD64}" type="pres">
      <dgm:prSet presAssocID="{4D909AF3-3BAE-42BF-B90F-F8716916A565}" presName="spacer" presStyleCnt="0"/>
      <dgm:spPr/>
    </dgm:pt>
    <dgm:pt modelId="{154FB5E1-6718-4C1A-AA47-73C9057372C5}" type="pres">
      <dgm:prSet presAssocID="{C622A2BD-DA4C-462F-A2D0-A28D8A4502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AA56A7-0DB6-4906-AAF8-759C046EF122}" type="pres">
      <dgm:prSet presAssocID="{F774D844-0EB5-4D13-9BC3-4BBE50C025A3}" presName="spacer" presStyleCnt="0"/>
      <dgm:spPr/>
    </dgm:pt>
    <dgm:pt modelId="{0D208527-6E57-46CD-83E7-8EB0636E567F}" type="pres">
      <dgm:prSet presAssocID="{63CFA3CF-A82A-4E43-85E6-1A6FB8E94A2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CD09A3F-94C2-4BED-8CCB-6ACB13258D41}" srcId="{837E0519-278D-47C3-BC28-E5AD7D40E9A1}" destId="{C622A2BD-DA4C-462F-A2D0-A28D8A45022B}" srcOrd="2" destOrd="0" parTransId="{9D954F2F-0B53-4BD6-8ABC-C49372CDC7D7}" sibTransId="{F774D844-0EB5-4D13-9BC3-4BBE50C025A3}"/>
    <dgm:cxn modelId="{AD411D54-81E9-436A-9F37-1FEE3763686C}" type="presOf" srcId="{C622A2BD-DA4C-462F-A2D0-A28D8A45022B}" destId="{154FB5E1-6718-4C1A-AA47-73C9057372C5}" srcOrd="0" destOrd="0" presId="urn:microsoft.com/office/officeart/2005/8/layout/vList2"/>
    <dgm:cxn modelId="{D410F777-2C92-4993-AE6B-A848F81772A7}" type="presOf" srcId="{B1584CB3-ECB1-4B5C-8949-C122463ED20A}" destId="{88577ED1-C18B-4613-A985-7F4126023CE8}" srcOrd="0" destOrd="0" presId="urn:microsoft.com/office/officeart/2005/8/layout/vList2"/>
    <dgm:cxn modelId="{10404658-EC1D-4BC1-8AF8-69AAB4B11DF3}" type="presOf" srcId="{837E0519-278D-47C3-BC28-E5AD7D40E9A1}" destId="{49216795-E920-4DBD-B52F-97D0D3F5F778}" srcOrd="0" destOrd="0" presId="urn:microsoft.com/office/officeart/2005/8/layout/vList2"/>
    <dgm:cxn modelId="{95C374A2-28D8-461C-BD56-F832EB30D0B4}" srcId="{837E0519-278D-47C3-BC28-E5AD7D40E9A1}" destId="{B1584CB3-ECB1-4B5C-8949-C122463ED20A}" srcOrd="1" destOrd="0" parTransId="{252395C3-1A4B-46E7-8436-59C4972AB911}" sibTransId="{4D909AF3-3BAE-42BF-B90F-F8716916A565}"/>
    <dgm:cxn modelId="{A33A18A3-803A-4BAE-9808-C4F492B2F068}" srcId="{837E0519-278D-47C3-BC28-E5AD7D40E9A1}" destId="{63CFA3CF-A82A-4E43-85E6-1A6FB8E94A23}" srcOrd="3" destOrd="0" parTransId="{EB3DF278-70F2-4604-8B61-6264C4A2901D}" sibTransId="{2827E820-9AA6-41C1-8A5E-D7E7C9E69485}"/>
    <dgm:cxn modelId="{173C41AC-ED28-41D1-956A-219795EB1E81}" type="presOf" srcId="{99157515-9EA8-40EF-B3FD-BB4050F4C1BA}" destId="{E3378B71-AC97-4059-A7BF-9C2B41046069}" srcOrd="0" destOrd="0" presId="urn:microsoft.com/office/officeart/2005/8/layout/vList2"/>
    <dgm:cxn modelId="{95B879E2-1525-4813-A0C1-CD68FF381866}" srcId="{837E0519-278D-47C3-BC28-E5AD7D40E9A1}" destId="{99157515-9EA8-40EF-B3FD-BB4050F4C1BA}" srcOrd="0" destOrd="0" parTransId="{152D108D-1997-47AC-9F83-19CA9F2A7B1C}" sibTransId="{45943378-CECB-4234-94BC-106EB8C4051A}"/>
    <dgm:cxn modelId="{AACBACFA-9607-4451-974C-C413AAE52789}" type="presOf" srcId="{63CFA3CF-A82A-4E43-85E6-1A6FB8E94A23}" destId="{0D208527-6E57-46CD-83E7-8EB0636E567F}" srcOrd="0" destOrd="0" presId="urn:microsoft.com/office/officeart/2005/8/layout/vList2"/>
    <dgm:cxn modelId="{84A8FEDB-5AC0-439F-AE51-13980D297F8A}" type="presParOf" srcId="{49216795-E920-4DBD-B52F-97D0D3F5F778}" destId="{E3378B71-AC97-4059-A7BF-9C2B41046069}" srcOrd="0" destOrd="0" presId="urn:microsoft.com/office/officeart/2005/8/layout/vList2"/>
    <dgm:cxn modelId="{9F010C40-1950-45C3-B5C6-DEBE76E73730}" type="presParOf" srcId="{49216795-E920-4DBD-B52F-97D0D3F5F778}" destId="{5EF89207-B028-46BA-B2A0-3153A3B74DC4}" srcOrd="1" destOrd="0" presId="urn:microsoft.com/office/officeart/2005/8/layout/vList2"/>
    <dgm:cxn modelId="{15C0E60D-40EC-456A-BA34-2ADE073B02B3}" type="presParOf" srcId="{49216795-E920-4DBD-B52F-97D0D3F5F778}" destId="{88577ED1-C18B-4613-A985-7F4126023CE8}" srcOrd="2" destOrd="0" presId="urn:microsoft.com/office/officeart/2005/8/layout/vList2"/>
    <dgm:cxn modelId="{C463BCA6-1EB7-4925-82D6-BFA2CFFBE1E5}" type="presParOf" srcId="{49216795-E920-4DBD-B52F-97D0D3F5F778}" destId="{E81F327E-5B8D-436F-8F49-BE31E506CD64}" srcOrd="3" destOrd="0" presId="urn:microsoft.com/office/officeart/2005/8/layout/vList2"/>
    <dgm:cxn modelId="{70A40845-0549-496E-9E6B-7DC44E926728}" type="presParOf" srcId="{49216795-E920-4DBD-B52F-97D0D3F5F778}" destId="{154FB5E1-6718-4C1A-AA47-73C9057372C5}" srcOrd="4" destOrd="0" presId="urn:microsoft.com/office/officeart/2005/8/layout/vList2"/>
    <dgm:cxn modelId="{87E0A74C-0CEE-4C0E-99EB-64268D9F69BF}" type="presParOf" srcId="{49216795-E920-4DBD-B52F-97D0D3F5F778}" destId="{E0AA56A7-0DB6-4906-AAF8-759C046EF122}" srcOrd="5" destOrd="0" presId="urn:microsoft.com/office/officeart/2005/8/layout/vList2"/>
    <dgm:cxn modelId="{C8B29F0C-D42D-4624-9473-9E2B71AC3A22}" type="presParOf" srcId="{49216795-E920-4DBD-B52F-97D0D3F5F778}" destId="{0D208527-6E57-46CD-83E7-8EB0636E56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7ADBA-D2CD-4BC8-B862-2C17C2587C1B}">
      <dsp:nvSpPr>
        <dsp:cNvPr id="0" name=""/>
        <dsp:cNvSpPr/>
      </dsp:nvSpPr>
      <dsp:spPr>
        <a:xfrm>
          <a:off x="0" y="29435"/>
          <a:ext cx="6496050" cy="14544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Evaluation of the function optimized can be very expensive</a:t>
          </a:r>
        </a:p>
      </dsp:txBody>
      <dsp:txXfrm>
        <a:off x="71001" y="100436"/>
        <a:ext cx="6354048" cy="1312454"/>
      </dsp:txXfrm>
    </dsp:sp>
    <dsp:sp modelId="{BD9840D8-263A-418B-A494-F754A3D185E4}">
      <dsp:nvSpPr>
        <dsp:cNvPr id="0" name=""/>
        <dsp:cNvSpPr/>
      </dsp:nvSpPr>
      <dsp:spPr>
        <a:xfrm>
          <a:off x="0" y="1558771"/>
          <a:ext cx="6496050" cy="1454456"/>
        </a:xfrm>
        <a:prstGeom prst="round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Large datasets required for the performance of the underlying system might even be unoptimizable</a:t>
          </a:r>
        </a:p>
      </dsp:txBody>
      <dsp:txXfrm>
        <a:off x="71001" y="1629772"/>
        <a:ext cx="6354048" cy="1312454"/>
      </dsp:txXfrm>
    </dsp:sp>
    <dsp:sp modelId="{D01E5133-EA29-44DF-B5B8-2751A8545FFA}">
      <dsp:nvSpPr>
        <dsp:cNvPr id="0" name=""/>
        <dsp:cNvSpPr/>
      </dsp:nvSpPr>
      <dsp:spPr>
        <a:xfrm>
          <a:off x="0" y="3088108"/>
          <a:ext cx="6496050" cy="1454456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 notion of good result on a small data set</a:t>
          </a:r>
        </a:p>
      </dsp:txBody>
      <dsp:txXfrm>
        <a:off x="71001" y="3159109"/>
        <a:ext cx="6354048" cy="131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78B71-AC97-4059-A7BF-9C2B41046069}">
      <dsp:nvSpPr>
        <dsp:cNvPr id="0" name=""/>
        <dsp:cNvSpPr/>
      </dsp:nvSpPr>
      <dsp:spPr>
        <a:xfrm>
          <a:off x="0" y="310578"/>
          <a:ext cx="6496050" cy="950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Very little discussion on how the data set is divided for subset evaluation and whether that is important</a:t>
          </a:r>
        </a:p>
      </dsp:txBody>
      <dsp:txXfrm>
        <a:off x="46424" y="357002"/>
        <a:ext cx="6403202" cy="858142"/>
      </dsp:txXfrm>
    </dsp:sp>
    <dsp:sp modelId="{88577ED1-C18B-4613-A985-7F4126023CE8}">
      <dsp:nvSpPr>
        <dsp:cNvPr id="0" name=""/>
        <dsp:cNvSpPr/>
      </dsp:nvSpPr>
      <dsp:spPr>
        <a:xfrm>
          <a:off x="0" y="1310529"/>
          <a:ext cx="6496050" cy="950990"/>
        </a:xfrm>
        <a:prstGeom prst="roundRect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Insufficient comparisons to other methods. In particular, no comparison to </a:t>
          </a:r>
          <a:r>
            <a:rPr lang="en-US" sz="1700" i="1" kern="1200" dirty="0"/>
            <a:t>Extrapolation of learning curves </a:t>
          </a:r>
          <a:r>
            <a:rPr lang="en-US" sz="1700" kern="1200" dirty="0"/>
            <a:t>[2] which showed superior performance to methods in its evaluation</a:t>
          </a:r>
        </a:p>
      </dsp:txBody>
      <dsp:txXfrm>
        <a:off x="46424" y="1356953"/>
        <a:ext cx="6403202" cy="858142"/>
      </dsp:txXfrm>
    </dsp:sp>
    <dsp:sp modelId="{154FB5E1-6718-4C1A-AA47-73C9057372C5}">
      <dsp:nvSpPr>
        <dsp:cNvPr id="0" name=""/>
        <dsp:cNvSpPr/>
      </dsp:nvSpPr>
      <dsp:spPr>
        <a:xfrm>
          <a:off x="0" y="2310480"/>
          <a:ext cx="6496050" cy="950990"/>
        </a:xfrm>
        <a:prstGeom prst="roundRect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Greater performance error in the long run on CIFAR10 is never explained or analyzed</a:t>
          </a:r>
        </a:p>
      </dsp:txBody>
      <dsp:txXfrm>
        <a:off x="46424" y="2356904"/>
        <a:ext cx="6403202" cy="858142"/>
      </dsp:txXfrm>
    </dsp:sp>
    <dsp:sp modelId="{0D208527-6E57-46CD-83E7-8EB0636E567F}">
      <dsp:nvSpPr>
        <dsp:cNvPr id="0" name=""/>
        <dsp:cNvSpPr/>
      </dsp:nvSpPr>
      <dsp:spPr>
        <a:xfrm>
          <a:off x="0" y="3310430"/>
          <a:ext cx="6496050" cy="950990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way the environment parameter s (the relative size of the subset evaluated on) is based on evaluation and intuition on </a:t>
          </a:r>
          <a:r>
            <a:rPr lang="en-US" sz="1700" kern="1200"/>
            <a:t>one example</a:t>
          </a:r>
          <a:endParaRPr lang="en-US" sz="1700" kern="1200" dirty="0"/>
        </a:p>
      </dsp:txBody>
      <dsp:txXfrm>
        <a:off x="46424" y="3356854"/>
        <a:ext cx="6403202" cy="85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3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7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5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34591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49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1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22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9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0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6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6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3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4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8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2019-11-19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06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5nqEHpdyo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E89C-83B4-4F56-B975-A7CF199BF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882090" cy="3329581"/>
          </a:xfrm>
        </p:spPr>
        <p:txBody>
          <a:bodyPr/>
          <a:lstStyle/>
          <a:p>
            <a:r>
              <a:rPr lang="en-US" sz="4000" dirty="0"/>
              <a:t>Fast Bayesian Optimization of Machine Learning Hyperparameters on Large Datasets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6B37-C741-48BC-87FA-F39A0ABF4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5664945" cy="861420"/>
          </a:xfrm>
        </p:spPr>
        <p:txBody>
          <a:bodyPr>
            <a:normAutofit/>
          </a:bodyPr>
          <a:lstStyle/>
          <a:p>
            <a:r>
              <a:rPr lang="en-US" dirty="0"/>
              <a:t>Aaron Klein, Stefan </a:t>
            </a:r>
            <a:r>
              <a:rPr lang="en-US" dirty="0" err="1"/>
              <a:t>Falknet</a:t>
            </a:r>
            <a:r>
              <a:rPr lang="en-US" dirty="0"/>
              <a:t>, Simon Bartels, Philipp Henning, Frank </a:t>
            </a:r>
            <a:r>
              <a:rPr lang="en-US" dirty="0" err="1"/>
              <a:t>Hutter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77C5E92-F487-4492-8953-C9FCAA86439D}"/>
              </a:ext>
            </a:extLst>
          </p:cNvPr>
          <p:cNvSpPr txBox="1">
            <a:spLocks/>
          </p:cNvSpPr>
          <p:nvPr/>
        </p:nvSpPr>
        <p:spPr>
          <a:xfrm>
            <a:off x="6819900" y="4830360"/>
            <a:ext cx="5664945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Presented by: Stefan Ivanov</a:t>
            </a:r>
          </a:p>
        </p:txBody>
      </p:sp>
    </p:spTree>
    <p:extLst>
      <p:ext uri="{BB962C8B-B14F-4D97-AF65-F5344CB8AC3E}">
        <p14:creationId xmlns:p14="http://schemas.microsoft.com/office/powerpoint/2010/main" val="362118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A3118-7D4C-4C67-8EB0-B84927BC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Critique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3D9EDE0-00A7-4D98-AEDD-8FC082667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04561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8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F3BA71-DA12-4EBA-BBAA-B48A40C48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9832" b="51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49120A-A90E-4E06-8988-E5D05827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tx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2604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3118-7D4C-4C67-8EB0-B84927BC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References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8FAAC5F-EF8B-4E6E-931E-47F74FBB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1191237"/>
            <a:ext cx="6399930" cy="55031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[1] </a:t>
            </a:r>
            <a:r>
              <a:rPr lang="en-GB" sz="1800" dirty="0"/>
              <a:t>A. Klein, S. Falkner, S. Bartels, P. Hennig, F. </a:t>
            </a:r>
            <a:r>
              <a:rPr lang="en-GB" sz="1800" dirty="0" err="1"/>
              <a:t>Hutter</a:t>
            </a:r>
            <a:r>
              <a:rPr lang="en-GB" sz="1800" dirty="0"/>
              <a:t>: Fast Bayesian Optimization of Machine Learning Hyperparameters on Large Datasets, AISTAS, 2017.</a:t>
            </a:r>
          </a:p>
          <a:p>
            <a:pPr marL="0" indent="0">
              <a:buNone/>
            </a:pPr>
            <a:r>
              <a:rPr lang="en-US" sz="1800" dirty="0"/>
              <a:t>[2] T. </a:t>
            </a:r>
            <a:r>
              <a:rPr lang="en-US" sz="1800" dirty="0" err="1"/>
              <a:t>Domhan</a:t>
            </a:r>
            <a:r>
              <a:rPr lang="en-US" sz="1800" dirty="0"/>
              <a:t>, J. T. </a:t>
            </a:r>
            <a:r>
              <a:rPr lang="en-US" sz="1800" dirty="0" err="1"/>
              <a:t>Springenberg</a:t>
            </a:r>
            <a:r>
              <a:rPr lang="en-US" sz="1800" dirty="0"/>
              <a:t>, F. </a:t>
            </a:r>
            <a:r>
              <a:rPr lang="en-US" sz="1800" dirty="0" err="1"/>
              <a:t>Hutter</a:t>
            </a:r>
            <a:r>
              <a:rPr lang="en-US" sz="1800" dirty="0"/>
              <a:t>: Speeding up automatic hyperparameter optimization of deep neural networks by extrapolation of learning curves, IJCAI, 2015.</a:t>
            </a:r>
          </a:p>
          <a:p>
            <a:pPr marL="0" indent="0">
              <a:buNone/>
            </a:pPr>
            <a:r>
              <a:rPr lang="en-US" sz="1800" dirty="0"/>
              <a:t>[3] F. </a:t>
            </a:r>
            <a:r>
              <a:rPr lang="en-US" sz="1800" dirty="0" err="1"/>
              <a:t>Hutter</a:t>
            </a:r>
            <a:r>
              <a:rPr lang="en-US" sz="1800" dirty="0"/>
              <a:t> et al.: Algorithm runtime prediction: Methods &amp; evaluation, Elsevier J. AI, 2014.</a:t>
            </a:r>
          </a:p>
          <a:p>
            <a:pPr marL="0" indent="0">
              <a:buNone/>
            </a:pPr>
            <a:r>
              <a:rPr lang="en-US" sz="1800" dirty="0"/>
              <a:t>[4] Li, Lisha, et al.: Hyperband: A novel bandit-based approach to hyperparameter optimization, </a:t>
            </a:r>
            <a:r>
              <a:rPr lang="en-US" sz="1800" dirty="0" err="1"/>
              <a:t>arXiv</a:t>
            </a:r>
            <a:r>
              <a:rPr lang="en-US" sz="1800" dirty="0"/>
              <a:t> preprint arXiv:1603.06560, 2016.</a:t>
            </a:r>
          </a:p>
          <a:p>
            <a:pPr marL="0" indent="0">
              <a:buNone/>
            </a:pPr>
            <a:r>
              <a:rPr lang="en-US" sz="1800" dirty="0"/>
              <a:t>[5] K, </a:t>
            </a:r>
            <a:r>
              <a:rPr lang="en-US" sz="1800" dirty="0" err="1"/>
              <a:t>Swersky</a:t>
            </a:r>
            <a:r>
              <a:rPr lang="en-US" sz="1800" dirty="0"/>
              <a:t>, J. Snoek, R. Adams: Multi-task Bayesian Optimization, NIPS, 2013</a:t>
            </a:r>
          </a:p>
          <a:p>
            <a:pPr marL="0" indent="0">
              <a:buNone/>
            </a:pPr>
            <a:r>
              <a:rPr lang="en-US" sz="1800" dirty="0"/>
              <a:t>[6] M. Hoffman: Bayesian Optimization with extensions, applications and other sundry items, UAI 2018, </a:t>
            </a:r>
            <a:r>
              <a:rPr lang="en-US" sz="1800" dirty="0">
                <a:hlinkClick r:id="rId3"/>
              </a:rPr>
              <a:t>https://youtu.be/C5nqEHpdyoE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75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3118-7D4C-4C67-8EB0-B84927BC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Hyperparameter Black-Box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FAAC5F-EF8B-4E6E-931E-47F74FBBF3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r>
                  <a:rPr lang="en-US" dirty="0"/>
                  <a:t>Hyperparameter: A parameter that is set before the learning phase which can substantially affect the performance of the model or algorithm</a:t>
                </a:r>
              </a:p>
              <a:p>
                <a:pPr fontAlgn="ctr"/>
                <a:r>
                  <a:rPr lang="en-US" dirty="0"/>
                  <a:t>Hyperparameter optimization: Finding a tuple of hyperparameters optimizing a learning algorithm for a specific goal</a:t>
                </a:r>
              </a:p>
              <a:p>
                <a:pPr fontAlgn="ctr"/>
                <a:r>
                  <a:rPr lang="en-US" dirty="0"/>
                  <a:t>Solving optimization problems of the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 fontAlgn="ctr"/>
                <a:r>
                  <a:rPr lang="en-US" dirty="0"/>
                  <a:t>Observe </a:t>
                </a:r>
                <a:r>
                  <a:rPr lang="en-US" b="1" dirty="0"/>
                  <a:t>only </a:t>
                </a:r>
                <a:r>
                  <a:rPr lang="en-US" dirty="0"/>
                  <a:t>function </a:t>
                </a:r>
                <a:r>
                  <a:rPr lang="en-US" b="1" dirty="0"/>
                  <a:t>values</a:t>
                </a:r>
              </a:p>
              <a:p>
                <a:pPr lvl="1" fontAlgn="ctr"/>
                <a:r>
                  <a:rPr lang="en-US" dirty="0"/>
                  <a:t>Evaluation of f is </a:t>
                </a:r>
                <a:r>
                  <a:rPr lang="en-US" b="1" dirty="0"/>
                  <a:t>expensive</a:t>
                </a:r>
              </a:p>
              <a:p>
                <a:pPr lvl="1" fontAlgn="ctr"/>
                <a:r>
                  <a:rPr lang="en-US" dirty="0"/>
                  <a:t>Observation may be </a:t>
                </a:r>
                <a:r>
                  <a:rPr lang="en-US" b="1" dirty="0"/>
                  <a:t>noisy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FAAC5F-EF8B-4E6E-931E-47F74FBBF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02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3118-7D4C-4C67-8EB0-B84927BC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US" dirty="0"/>
              <a:t>Bayesian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AAC5F-EF8B-4E6E-931E-47F74FBB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 fontScale="92500" lnSpcReduction="20000"/>
          </a:bodyPr>
          <a:lstStyle/>
          <a:p>
            <a:pPr fontAlgn="ctr">
              <a:lnSpc>
                <a:spcPct val="90000"/>
              </a:lnSpc>
            </a:pPr>
            <a:r>
              <a:rPr lang="en-US" dirty="0"/>
              <a:t>Black-box optimization technique involving  Gaussian Processes</a:t>
            </a:r>
          </a:p>
          <a:p>
            <a:pPr fontAlgn="ctr">
              <a:lnSpc>
                <a:spcPct val="90000"/>
              </a:lnSpc>
            </a:pPr>
            <a:r>
              <a:rPr lang="en-US" dirty="0"/>
              <a:t>Requires prior over the function being optimized and acquisition function quantifying the utility of evaluation the function at some configuration</a:t>
            </a:r>
          </a:p>
          <a:p>
            <a:pPr fontAlgn="ctr">
              <a:lnSpc>
                <a:spcPct val="90000"/>
              </a:lnSpc>
            </a:pPr>
            <a:r>
              <a:rPr lang="en-US" dirty="0"/>
              <a:t>Prior </a:t>
            </a:r>
            <a:r>
              <a:rPr lang="en-US" dirty="0">
                <a:sym typeface="Wingdings" panose="05000000000000000000" pitchFamily="2" charset="2"/>
              </a:rPr>
              <a:t> a Gaussian Process</a:t>
            </a:r>
            <a:endParaRPr lang="en-US" dirty="0"/>
          </a:p>
          <a:p>
            <a:pPr fontAlgn="ctr">
              <a:lnSpc>
                <a:spcPct val="90000"/>
              </a:lnSpc>
            </a:pPr>
            <a:r>
              <a:rPr lang="en-US" dirty="0"/>
              <a:t>Acquisition functions</a:t>
            </a:r>
          </a:p>
          <a:p>
            <a:pPr marL="457200" lvl="1" indent="0" fontAlgn="ctr">
              <a:lnSpc>
                <a:spcPct val="9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	 “exploration vs. exploitation”</a:t>
            </a:r>
            <a:endParaRPr lang="en-US" dirty="0"/>
          </a:p>
          <a:p>
            <a:pPr lvl="1" fontAlgn="ctr">
              <a:lnSpc>
                <a:spcPct val="90000"/>
              </a:lnSpc>
            </a:pPr>
            <a:r>
              <a:rPr lang="en-US" dirty="0"/>
              <a:t>Entropy Search (ES)</a:t>
            </a:r>
          </a:p>
          <a:p>
            <a:pPr lvl="1" fontAlgn="ctr">
              <a:lnSpc>
                <a:spcPct val="90000"/>
              </a:lnSpc>
            </a:pPr>
            <a:r>
              <a:rPr lang="en-US" dirty="0"/>
              <a:t>Expected Improvement (EI)</a:t>
            </a:r>
          </a:p>
          <a:p>
            <a:pPr lvl="1" fontAlgn="ctr">
              <a:lnSpc>
                <a:spcPct val="90000"/>
              </a:lnSpc>
            </a:pPr>
            <a:r>
              <a:rPr lang="en-US" dirty="0"/>
              <a:t>Upper Confidence Bound (UCB)</a:t>
            </a:r>
          </a:p>
          <a:p>
            <a:pPr lvl="1" fontAlgn="ctr">
              <a:lnSpc>
                <a:spcPct val="90000"/>
              </a:lnSpc>
            </a:pPr>
            <a:r>
              <a:rPr lang="en-US" dirty="0"/>
              <a:t>Predictive Entropy Search (PES)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A8C86-F339-468A-B163-AAAF287C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315" y="1616364"/>
            <a:ext cx="4857435" cy="3837373"/>
          </a:xfrm>
          <a:prstGeom prst="rect">
            <a:avLst/>
          </a:prstGeom>
          <a:effectLst/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698C6-7D2A-4D32-9602-909339A4C8D9}"/>
              </a:ext>
            </a:extLst>
          </p:cNvPr>
          <p:cNvSpPr txBox="1"/>
          <p:nvPr/>
        </p:nvSpPr>
        <p:spPr>
          <a:xfrm>
            <a:off x="7009314" y="5453737"/>
            <a:ext cx="4857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Positioning of Bayesian optimization among</a:t>
            </a:r>
          </a:p>
          <a:p>
            <a:r>
              <a:rPr lang="en-US" sz="1500" dirty="0">
                <a:solidFill>
                  <a:schemeClr val="bg1"/>
                </a:solidFill>
              </a:rPr>
              <a:t>Other black-box optimizers. Image courtesy of [6].</a:t>
            </a:r>
          </a:p>
        </p:txBody>
      </p:sp>
    </p:spTree>
    <p:extLst>
      <p:ext uri="{BB962C8B-B14F-4D97-AF65-F5344CB8AC3E}">
        <p14:creationId xmlns:p14="http://schemas.microsoft.com/office/powerpoint/2010/main" val="89977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BE197-88C8-4D64-A719-9E9D6611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Problems with Regular Bayesian Optimization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BE393A-B039-4433-A790-402AFBA75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17511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05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3118-7D4C-4C67-8EB0-B84927BC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Bayesian Optimization for Large Data Sets -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FAAC5F-EF8B-4E6E-931E-47F74FBBF3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9181591" cy="4195481"/>
              </a:xfrm>
            </p:spPr>
            <p:txBody>
              <a:bodyPr>
                <a:normAutofit lnSpcReduction="10000"/>
              </a:bodyPr>
              <a:lstStyle/>
              <a:p>
                <a:pPr fontAlgn="ctr"/>
                <a:r>
                  <a:rPr lang="en-US" sz="2400" dirty="0" err="1"/>
                  <a:t>FAst</a:t>
                </a:r>
                <a:r>
                  <a:rPr lang="en-US" sz="2400" dirty="0"/>
                  <a:t> Bayesian Optimization on </a:t>
                </a:r>
                <a:r>
                  <a:rPr lang="en-US" sz="2400" dirty="0" err="1"/>
                  <a:t>LArge</a:t>
                </a:r>
                <a:r>
                  <a:rPr lang="en-US" sz="2400" dirty="0"/>
                  <a:t> data Sets (FABOLAS).</a:t>
                </a:r>
              </a:p>
              <a:p>
                <a:pPr fontAlgn="ctr"/>
                <a:r>
                  <a:rPr lang="en-US" sz="2400" dirty="0"/>
                  <a:t>Motivation: Human experts study algorithm performance on smaller data sets to determine optimal hyperparameters (i.e. prune bad ones) before using larger sets of data</a:t>
                </a:r>
              </a:p>
              <a:p>
                <a:pPr fontAlgn="ctr"/>
                <a:r>
                  <a:rPr lang="en-US" sz="2400" dirty="0"/>
                  <a:t>The subsampled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𝑠𝑢𝑏</m:t>
                        </m:r>
                      </m:sub>
                    </m:sSub>
                  </m:oMath>
                </a14:m>
                <a:r>
                  <a:rPr lang="en-US" sz="2400" dirty="0"/>
                  <a:t> is an additional input to the black box function and the optimizer is free to choose it at each step.</a:t>
                </a:r>
              </a:p>
              <a:p>
                <a:pPr fontAlgn="ctr"/>
                <a:r>
                  <a:rPr lang="en-US" sz="2400" dirty="0"/>
                  <a:t>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𝑠𝑢𝑏</m:t>
                        </m:r>
                      </m:sub>
                    </m:sSub>
                  </m:oMath>
                </a14:m>
                <a:r>
                  <a:rPr lang="en-US" sz="2400" dirty="0"/>
                  <a:t> is not  hyperparameter</a:t>
                </a:r>
              </a:p>
              <a:p>
                <a:pPr lvl="1" fontAlgn="ctr"/>
                <a:r>
                  <a:rPr lang="en-US" sz="2200" dirty="0"/>
                  <a:t>The goal is to optimize performance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𝑠𝑢𝑏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,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FAAC5F-EF8B-4E6E-931E-47F74FBBF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9181591" cy="4195481"/>
              </a:xfrm>
              <a:blipFill>
                <a:blip r:embed="rId2"/>
                <a:stretch>
                  <a:fillRect l="-531" t="-1744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92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3118-7D4C-4C67-8EB0-B84927BC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Fast Bayesian Optimization for Large Data Sets -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FAAC5F-EF8B-4E6E-931E-47F74FBBF3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931" y="2438400"/>
                <a:ext cx="5616216" cy="3785419"/>
              </a:xfrm>
            </p:spPr>
            <p:txBody>
              <a:bodyPr>
                <a:normAutofit/>
              </a:bodyPr>
              <a:lstStyle/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Environment variable for the model:</a:t>
                </a:r>
              </a:p>
              <a:p>
                <a:pPr lvl="1" font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𝑠𝑢𝑏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 fontAlgn="ctr"/>
                <a:r>
                  <a:rPr lang="en-US" dirty="0"/>
                  <a:t>Changed during optimization but set to 1 during evaluation</a:t>
                </a:r>
              </a:p>
              <a:p>
                <a:pPr fontAlgn="ctr"/>
                <a:r>
                  <a:rPr lang="en-US" dirty="0"/>
                  <a:t>Extend GP by the extra dimension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fontAlgn="ctr"/>
                <a:r>
                  <a:rPr lang="en-US" dirty="0"/>
                  <a:t>Encode the </a:t>
                </a:r>
                <a:r>
                  <a:rPr lang="en-GB" dirty="0"/>
                  <a:t>behaviour</a:t>
                </a:r>
                <a:r>
                  <a:rPr lang="en-US" dirty="0"/>
                  <a:t> that the loss function of a machine learning algorithm decreases with more data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FAAC5F-EF8B-4E6E-931E-47F74FBBF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931" y="2438400"/>
                <a:ext cx="5616216" cy="3785419"/>
              </a:xfrm>
              <a:blipFill>
                <a:blip r:embed="rId3"/>
                <a:stretch>
                  <a:fillRect l="-434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A1B02-A075-40CB-9FE9-C3412851E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011" y="2170283"/>
            <a:ext cx="3980139" cy="2517437"/>
          </a:xfrm>
          <a:prstGeom prst="rect">
            <a:avLst/>
          </a:prstGeom>
          <a:effectLst/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8ED6E-EB68-40F9-8A1F-160145F15D73}"/>
              </a:ext>
            </a:extLst>
          </p:cNvPr>
          <p:cNvSpPr txBox="1"/>
          <p:nvPr/>
        </p:nvSpPr>
        <p:spPr>
          <a:xfrm>
            <a:off x="7026093" y="4687717"/>
            <a:ext cx="4524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The FABOLAS algorithm as see in the paper. [1]</a:t>
            </a:r>
          </a:p>
        </p:txBody>
      </p:sp>
    </p:spTree>
    <p:extLst>
      <p:ext uri="{BB962C8B-B14F-4D97-AF65-F5344CB8AC3E}">
        <p14:creationId xmlns:p14="http://schemas.microsoft.com/office/powerpoint/2010/main" val="380578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3118-7D4C-4C67-8EB0-B84927BC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Techniques for Hyperparameter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AAC5F-EF8B-4E6E-931E-47F74FBB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ctr"/>
            <a:r>
              <a:rPr lang="en-US" dirty="0"/>
              <a:t>Standard Bayesian Optimization (using Entropy Search  or Expected Improvement)</a:t>
            </a:r>
          </a:p>
          <a:p>
            <a:pPr fontAlgn="ctr"/>
            <a:r>
              <a:rPr lang="en-US" dirty="0"/>
              <a:t>Multi-task Bayesian Optimization (MTBO) [5]</a:t>
            </a:r>
          </a:p>
          <a:p>
            <a:pPr lvl="1" fontAlgn="ctr"/>
            <a:r>
              <a:rPr lang="en-US" dirty="0"/>
              <a:t>Optimization for different by correlated tasks</a:t>
            </a:r>
          </a:p>
          <a:p>
            <a:pPr lvl="1" fontAlgn="ctr"/>
            <a:r>
              <a:rPr lang="en-US" dirty="0"/>
              <a:t>Can model the current approach but the number of tasks is discrete and evaluation on the full data set is required for correlation</a:t>
            </a:r>
          </a:p>
          <a:p>
            <a:pPr fontAlgn="ctr"/>
            <a:r>
              <a:rPr lang="en-US" dirty="0"/>
              <a:t>Hyperband [4]</a:t>
            </a:r>
          </a:p>
          <a:p>
            <a:pPr lvl="1" fontAlgn="ctr"/>
            <a:r>
              <a:rPr lang="en-US" dirty="0"/>
              <a:t>Multi-arm bandit strategy</a:t>
            </a:r>
          </a:p>
          <a:p>
            <a:pPr lvl="1" fontAlgn="ctr"/>
            <a:r>
              <a:rPr lang="en-US" dirty="0"/>
              <a:t>Dynamically allocates resources to better performing configurations</a:t>
            </a:r>
          </a:p>
          <a:p>
            <a:pPr fontAlgn="ctr"/>
            <a:r>
              <a:rPr lang="en-US" dirty="0"/>
              <a:t>SMAC (Random forests of regression trees) [3]</a:t>
            </a:r>
          </a:p>
          <a:p>
            <a:pPr fontAlgn="ctr"/>
            <a:r>
              <a:rPr lang="en-US" dirty="0"/>
              <a:t>Extrapolation of learning curves [2]</a:t>
            </a:r>
          </a:p>
          <a:p>
            <a:pPr lvl="1" fontAlgn="ctr"/>
            <a:r>
              <a:rPr lang="en-US" dirty="0"/>
              <a:t>Cancel configurations if after some evaluation time they are deemed to be insufficient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7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3118-7D4C-4C67-8EB0-B84927BC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838807"/>
          </a:xfrm>
        </p:spPr>
        <p:txBody>
          <a:bodyPr>
            <a:normAutofit/>
          </a:bodyPr>
          <a:lstStyle/>
          <a:p>
            <a:r>
              <a:rPr lang="en-US" dirty="0"/>
              <a:t>Assessment,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AAC5F-EF8B-4E6E-931E-47F74FBB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1560353"/>
            <a:ext cx="6080727" cy="4983060"/>
          </a:xfrm>
        </p:spPr>
        <p:txBody>
          <a:bodyPr>
            <a:normAutofit/>
          </a:bodyPr>
          <a:lstStyle/>
          <a:p>
            <a:pPr fontAlgn="ctr">
              <a:lnSpc>
                <a:spcPct val="90000"/>
              </a:lnSpc>
            </a:pPr>
            <a:r>
              <a:rPr lang="en-US" sz="1600" dirty="0"/>
              <a:t>Compared to (1) BO with EI, (2) BO with ES, (3) MTBO and (4) Hyperband</a:t>
            </a:r>
          </a:p>
          <a:p>
            <a:pPr fontAlgn="ctr">
              <a:lnSpc>
                <a:spcPct val="90000"/>
              </a:lnSpc>
            </a:pPr>
            <a:r>
              <a:rPr lang="en-US" sz="1600" dirty="0"/>
              <a:t>Tracked wall clock time relative to validation error</a:t>
            </a:r>
          </a:p>
          <a:p>
            <a:pPr fontAlgn="ctr">
              <a:lnSpc>
                <a:spcPct val="90000"/>
              </a:lnSpc>
            </a:pPr>
            <a:r>
              <a:rPr lang="en-US" sz="1600" dirty="0"/>
              <a:t>Experiments, ML models and data:</a:t>
            </a:r>
          </a:p>
          <a:p>
            <a:pPr lvl="1" fontAlgn="ctr">
              <a:lnSpc>
                <a:spcPct val="90000"/>
              </a:lnSpc>
            </a:pPr>
            <a:r>
              <a:rPr lang="en-US" sz="1600" dirty="0"/>
              <a:t>Support vector machine grid on MNIST</a:t>
            </a:r>
          </a:p>
          <a:p>
            <a:pPr lvl="1" fontAlgn="ctr">
              <a:lnSpc>
                <a:spcPct val="90000"/>
              </a:lnSpc>
            </a:pPr>
            <a:r>
              <a:rPr lang="en-US" sz="1600" dirty="0"/>
              <a:t>Support vector machines on various datasets </a:t>
            </a:r>
          </a:p>
          <a:p>
            <a:pPr lvl="1" fontAlgn="ctr">
              <a:lnSpc>
                <a:spcPct val="90000"/>
              </a:lnSpc>
            </a:pPr>
            <a:r>
              <a:rPr lang="en-US" sz="1600" dirty="0"/>
              <a:t>Convolutional neural networks on CIFAR-10 and SVHN</a:t>
            </a:r>
          </a:p>
          <a:p>
            <a:pPr lvl="1" fontAlgn="ctr">
              <a:lnSpc>
                <a:spcPct val="90000"/>
              </a:lnSpc>
            </a:pPr>
            <a:r>
              <a:rPr lang="en-US" sz="1600" dirty="0"/>
              <a:t>Residual neural network on CIFAR-10</a:t>
            </a:r>
          </a:p>
          <a:p>
            <a:pPr fontAlgn="ctr">
              <a:lnSpc>
                <a:spcPct val="90000"/>
              </a:lnSpc>
            </a:pPr>
            <a:r>
              <a:rPr lang="en-US" sz="1600" dirty="0"/>
              <a:t>General results</a:t>
            </a:r>
          </a:p>
          <a:p>
            <a:pPr lvl="1" fontAlgn="ctr">
              <a:lnSpc>
                <a:spcPct val="90000"/>
              </a:lnSpc>
            </a:pPr>
            <a:r>
              <a:rPr lang="en-US" sz="1600" dirty="0"/>
              <a:t>Hyperband performs well, if it actually proposes something (could not be used on the last experiment)</a:t>
            </a:r>
          </a:p>
          <a:p>
            <a:pPr lvl="1" fontAlgn="ctr">
              <a:lnSpc>
                <a:spcPct val="90000"/>
              </a:lnSpc>
            </a:pPr>
            <a:r>
              <a:rPr lang="en-US" sz="1600" dirty="0"/>
              <a:t>FABOLAS achieved superior performance when it comes to finding decent parameters quickly</a:t>
            </a:r>
          </a:p>
          <a:p>
            <a:pPr lvl="1" fontAlgn="ctr">
              <a:lnSpc>
                <a:spcPct val="90000"/>
              </a:lnSpc>
            </a:pPr>
            <a:r>
              <a:rPr lang="en-US" sz="1600" dirty="0"/>
              <a:t>All methods converge to a common test error</a:t>
            </a:r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B04D9-65A3-4433-80ED-3BD445283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315" y="1735371"/>
            <a:ext cx="5112504" cy="3847158"/>
          </a:xfrm>
          <a:prstGeom prst="rect">
            <a:avLst/>
          </a:prstGeom>
          <a:effectLst/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94D90-0C58-411A-9B60-55D3B8ACF322}"/>
              </a:ext>
            </a:extLst>
          </p:cNvPr>
          <p:cNvSpPr txBox="1"/>
          <p:nvPr/>
        </p:nvSpPr>
        <p:spPr>
          <a:xfrm>
            <a:off x="7005057" y="5644061"/>
            <a:ext cx="4907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SVM hyperparameter optimization on the datasets </a:t>
            </a:r>
            <a:r>
              <a:rPr lang="en-US" sz="1500" dirty="0" err="1">
                <a:solidFill>
                  <a:schemeClr val="bg1"/>
                </a:solidFill>
              </a:rPr>
              <a:t>covertype</a:t>
            </a:r>
            <a:r>
              <a:rPr lang="en-US" sz="1500" dirty="0">
                <a:solidFill>
                  <a:schemeClr val="bg1"/>
                </a:solidFill>
              </a:rPr>
              <a:t>. [1]</a:t>
            </a:r>
          </a:p>
        </p:txBody>
      </p:sp>
    </p:spTree>
    <p:extLst>
      <p:ext uri="{BB962C8B-B14F-4D97-AF65-F5344CB8AC3E}">
        <p14:creationId xmlns:p14="http://schemas.microsoft.com/office/powerpoint/2010/main" val="355378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>
            <a:extLst>
              <a:ext uri="{FF2B5EF4-FFF2-40B4-BE49-F238E27FC236}">
                <a16:creationId xmlns:a16="http://schemas.microsoft.com/office/drawing/2014/main" id="{B92096A1-6AC3-46FB-979A-18F4AE8B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728CD29-58B3-4F21-B30F-28798953D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74E4178E-1E41-4E39-8171-5EEC297F4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ED4CF93-A4AC-4FA3-BE1C-E27B351DF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150C84B-F28C-46CF-A2DB-070F52404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0421F718-8F86-42C4-86D6-42E6DB597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A3118-7D4C-4C67-8EB0-B84927BC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517893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500" dirty="0"/>
              <a:t>Assessment, II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00715AB-7ED4-4111-974E-379EE249C4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758" b="-3"/>
          <a:stretch/>
        </p:blipFill>
        <p:spPr>
          <a:xfrm>
            <a:off x="635458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2A26E-5653-491E-941D-BD0CE0D085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80" r="-3" b="-3"/>
          <a:stretch/>
        </p:blipFill>
        <p:spPr>
          <a:xfrm>
            <a:off x="5788509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E079F3-8D39-4F46-BBAE-8FA92E733CB1}"/>
              </a:ext>
            </a:extLst>
          </p:cNvPr>
          <p:cNvSpPr txBox="1"/>
          <p:nvPr/>
        </p:nvSpPr>
        <p:spPr>
          <a:xfrm>
            <a:off x="635458" y="4425356"/>
            <a:ext cx="451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Test performance of a convolutional neural network on CIFAR10. [1]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E8E089-34FB-48A4-B75B-A55C76D5EB30}"/>
              </a:ext>
            </a:extLst>
          </p:cNvPr>
          <p:cNvSpPr txBox="1"/>
          <p:nvPr/>
        </p:nvSpPr>
        <p:spPr>
          <a:xfrm>
            <a:off x="5788509" y="4426058"/>
            <a:ext cx="451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Test performance of a convolutional neural network on SVHN. [1]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57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859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Century Gothic</vt:lpstr>
      <vt:lpstr>Wingdings 3</vt:lpstr>
      <vt:lpstr>Ion</vt:lpstr>
      <vt:lpstr>Fast Bayesian Optimization of Machine Learning Hyperparameters on Large Datasets</vt:lpstr>
      <vt:lpstr>Background – Hyperparameter Black-Box Optimization</vt:lpstr>
      <vt:lpstr>Bayesian Optimization</vt:lpstr>
      <vt:lpstr>Problems with Regular Bayesian Optimization</vt:lpstr>
      <vt:lpstr>Fast Bayesian Optimization for Large Data Sets - Idea</vt:lpstr>
      <vt:lpstr>Fast Bayesian Optimization for Large Data Sets - Design</vt:lpstr>
      <vt:lpstr>Alternative Techniques for Hyperparameter Optimization</vt:lpstr>
      <vt:lpstr>Assessment, I</vt:lpstr>
      <vt:lpstr>Assessment, II</vt:lpstr>
      <vt:lpstr>Critique</vt:lpstr>
      <vt:lpstr>Questions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Bayesian Optimization of Machine Learning Hyperparameters on Large Datasets</dc:title>
  <dc:creator>S.T. Ivanov</dc:creator>
  <cp:lastModifiedBy>S.T. Ivanov</cp:lastModifiedBy>
  <cp:revision>5</cp:revision>
  <dcterms:created xsi:type="dcterms:W3CDTF">2019-11-18T16:49:23Z</dcterms:created>
  <dcterms:modified xsi:type="dcterms:W3CDTF">2019-11-19T04:45:51Z</dcterms:modified>
</cp:coreProperties>
</file>