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9" r:id="rId6"/>
    <p:sldId id="270" r:id="rId7"/>
    <p:sldId id="272" r:id="rId8"/>
    <p:sldId id="260" r:id="rId9"/>
    <p:sldId id="261" r:id="rId10"/>
    <p:sldId id="262" r:id="rId11"/>
    <p:sldId id="263" r:id="rId12"/>
    <p:sldId id="264" r:id="rId13"/>
    <p:sldId id="271" r:id="rId14"/>
    <p:sldId id="266" r:id="rId15"/>
    <p:sldId id="27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4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3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9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7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2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0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4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7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8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8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40FC1-C7A3-43D1-8A1E-3C1B71B83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9B596-88B1-44D9-80E0-4B89A0152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352442"/>
            <a:ext cx="10058400" cy="2972670"/>
          </a:xfrm>
        </p:spPr>
        <p:txBody>
          <a:bodyPr>
            <a:normAutofit/>
          </a:bodyPr>
          <a:lstStyle/>
          <a:p>
            <a:r>
              <a:rPr lang="en-US" sz="4800" dirty="0"/>
              <a:t>TVM: An Automated End-to-End Optimizing Compiler for Deep Learning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5F141-FCC7-4B8A-8B4A-FBE284359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791" y="4628799"/>
            <a:ext cx="10782066" cy="16734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T. Chen, T. Moreau, Z. Jiang, L. Zheng, S. Jiao, E. Yan, H. Shen, M. Cowan, L. Wang, Y. Hu, L. </a:t>
            </a:r>
            <a:r>
              <a:rPr lang="en-US" dirty="0" err="1"/>
              <a:t>Ceze</a:t>
            </a:r>
            <a:r>
              <a:rPr lang="en-US" dirty="0"/>
              <a:t>, C. </a:t>
            </a:r>
            <a:r>
              <a:rPr lang="en-US" dirty="0" err="1"/>
              <a:t>Guestrin</a:t>
            </a:r>
            <a:r>
              <a:rPr lang="en-US" dirty="0"/>
              <a:t>, and A. Krishnamurthy					</a:t>
            </a:r>
          </a:p>
          <a:p>
            <a:r>
              <a:rPr lang="en-US" dirty="0"/>
              <a:t>                                                               Presentation by Grzegorz </a:t>
            </a:r>
            <a:r>
              <a:rPr lang="en-US" dirty="0" err="1"/>
              <a:t>wilk</a:t>
            </a:r>
            <a:br>
              <a:rPr lang="en-US" dirty="0"/>
            </a:b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29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D8D31-0193-4683-BABB-AC532E27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Latency hiding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03BAF-5D5E-49F9-A22E-1C6744E9C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07109"/>
            <a:ext cx="6583227" cy="41803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1799-3B19-4F6D-A67C-F934BE68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 marL="201168" lvl="1" indent="0">
              <a:buClr>
                <a:schemeClr val="tx1"/>
              </a:buClr>
              <a:buNone/>
            </a:pPr>
            <a:r>
              <a:rPr lang="en-US" dirty="0"/>
              <a:t>Takes advantage of rearranging memory transfer operations to overlap computation with waiting on memory.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65E1E6-76DA-46A7-87B0-0A3F9791A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069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8D31-0193-4683-BABB-AC532E27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optimization search space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1799-3B19-4F6D-A67C-F934BE68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</a:pPr>
            <a:r>
              <a:rPr lang="en-US" dirty="0"/>
              <a:t>Cost model estimated using machine learning.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Used to predict the strategies performance.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Guides the automatic optimization exploration.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Runs experiments which then feedback to the cost model.</a:t>
            </a:r>
          </a:p>
          <a:p>
            <a:pPr lvl="1"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9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8D31-0193-4683-BABB-AC532E27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Evaluation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30834-342A-41D1-AF51-89EB03D13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20" y="1935316"/>
            <a:ext cx="5809451" cy="4467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CB84ED-578F-4C7C-85A7-0D9FA778A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771" y="3590015"/>
            <a:ext cx="5227229" cy="3267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945C3-A813-47A5-9BFC-171173E65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771" y="88647"/>
            <a:ext cx="5227229" cy="36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9DC7B-EFE2-4FA0-981B-1551D06A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49098"/>
            <a:ext cx="5291666" cy="3902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072ED5-C085-4F5B-B5CD-330BAD5F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2128838"/>
            <a:ext cx="5291666" cy="2143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BC3489-C3CF-4390-987A-9726B968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548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80BC-748A-476A-8C97-41139D51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47310-837E-4B12-B8AC-294D902E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033398"/>
            <a:ext cx="4925714" cy="3317533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Solves the problem it poses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Evaluates each proposed optimization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 …as well as the end-to-end computational pipeline across 4 hardware platforms across 5 ML workloads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…including specific operators within these workloads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D4CCD2-A50F-4093-BE36-C75D49F3DD22}"/>
              </a:ext>
            </a:extLst>
          </p:cNvPr>
          <p:cNvSpPr txBox="1">
            <a:spLocks/>
          </p:cNvSpPr>
          <p:nvPr/>
        </p:nvSpPr>
        <p:spPr>
          <a:xfrm>
            <a:off x="1097280" y="144648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Positives                      Negatives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CD91AE-3519-446B-A8CF-BB51B9401A20}"/>
              </a:ext>
            </a:extLst>
          </p:cNvPr>
          <p:cNvSpPr txBox="1">
            <a:spLocks/>
          </p:cNvSpPr>
          <p:nvPr/>
        </p:nvSpPr>
        <p:spPr>
          <a:xfrm>
            <a:off x="6358274" y="3033397"/>
            <a:ext cx="4925714" cy="331753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Optimization search limited to one device, can’t take advantage of multi-GPU.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Missing descriptions of the operation optimizations which are included in TVM but weren’t introduced by it.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Limited evaluation of how long it takes to explore the optimization search space to produce the chosen strategy (example on just one conv2d operator).</a:t>
            </a:r>
          </a:p>
        </p:txBody>
      </p:sp>
    </p:spTree>
    <p:extLst>
      <p:ext uri="{BB962C8B-B14F-4D97-AF65-F5344CB8AC3E}">
        <p14:creationId xmlns:p14="http://schemas.microsoft.com/office/powerpoint/2010/main" val="397294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80BC-748A-476A-8C97-41139D51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47310-837E-4B12-B8AC-294D902E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033398"/>
            <a:ext cx="4925714" cy="3317533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Solves the problem it poses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Evaluates each proposed optimization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 …as well as the end-to-end computational pipeline across 4 hardware platforms across 5 ML workloads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…including specific operators within these workloads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D4CCD2-A50F-4093-BE36-C75D49F3DD22}"/>
              </a:ext>
            </a:extLst>
          </p:cNvPr>
          <p:cNvSpPr txBox="1">
            <a:spLocks/>
          </p:cNvSpPr>
          <p:nvPr/>
        </p:nvSpPr>
        <p:spPr>
          <a:xfrm>
            <a:off x="1097280" y="144648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Positives                      Negatives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CD91AE-3519-446B-A8CF-BB51B9401A20}"/>
              </a:ext>
            </a:extLst>
          </p:cNvPr>
          <p:cNvSpPr txBox="1">
            <a:spLocks/>
          </p:cNvSpPr>
          <p:nvPr/>
        </p:nvSpPr>
        <p:spPr>
          <a:xfrm>
            <a:off x="6358274" y="3033397"/>
            <a:ext cx="4925714" cy="331753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Optimization search limited to one device, can’t take advantage of multi-GPU.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Missing descriptions of the operation optimizations which are included in TVM but weren’t introduced by it.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Limited evaluation of how long it takes to explore the optimization search space to produce the chosen strategy (example on just one conv2d operator).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5758A-E660-48B2-8EBB-90B5D2C3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274" y="1351232"/>
            <a:ext cx="4999246" cy="48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E316-9B6A-4E6E-8FA4-C7E6484A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771" y="2120879"/>
            <a:ext cx="1700674" cy="1450757"/>
          </a:xfrm>
        </p:spPr>
        <p:txBody>
          <a:bodyPr/>
          <a:lstStyle/>
          <a:p>
            <a:r>
              <a:rPr lang="en-US" i="1" dirty="0">
                <a:latin typeface="CommercialScript BT" panose="03030803040807090C04" pitchFamily="66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0623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66A6-6D69-47AD-9F7D-5D6C7BBD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A0662-F9D1-4C4E-B5D6-95FFC24E3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 </a:t>
            </a:r>
          </a:p>
          <a:p>
            <a:r>
              <a:rPr lang="en-US" dirty="0"/>
              <a:t>Rewrite the computational graphs to functionally equivalent, but more efficient ones.</a:t>
            </a:r>
          </a:p>
          <a:p>
            <a:r>
              <a:rPr lang="en-US" dirty="0"/>
              <a:t>Subject to what hardware backend we are running on.</a:t>
            </a:r>
          </a:p>
          <a:p>
            <a:r>
              <a:rPr lang="en-US" dirty="0"/>
              <a:t>High level computation graph optimizations as well as operator level optimizations.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374F1-E4AA-4590-8742-4729968EA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41" y="4219208"/>
            <a:ext cx="6877165" cy="21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3328F-E5DF-4FB2-804B-4261955F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400" dirty="0"/>
              <a:t>TVM Computational Graph Optimizations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81BC-B263-47F8-8E88-C71A871C1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Fuses whichever operators it can to reduce memory operations </a:t>
            </a:r>
          </a:p>
          <a:p>
            <a:pPr lvl="1"/>
            <a:r>
              <a:rPr lang="en-US" dirty="0"/>
              <a:t>Transforms the shapes of intermediate tensor data to allow for more efficient execution on the used hardware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BA2AF-4F7D-4A0D-842C-B2AF9BA10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" r="2" b="2"/>
          <a:stretch/>
        </p:blipFill>
        <p:spPr>
          <a:xfrm>
            <a:off x="4648201" y="640081"/>
            <a:ext cx="6909801" cy="53144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676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D8D31-0193-4683-BABB-AC532E27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4000338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But what about low-level?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43676-7D8B-4752-AD7E-46D636FAD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330545"/>
            <a:ext cx="6583227" cy="39334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1799-3B19-4F6D-A67C-F934BE68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ML computational graphs are often too high level to allow for hardware back-end speciﬁc operator-level optimizations. </a:t>
            </a:r>
          </a:p>
          <a:p>
            <a:pPr>
              <a:lnSpc>
                <a:spcPct val="100000"/>
              </a:lnSpc>
            </a:pPr>
            <a:r>
              <a:rPr lang="en-US" dirty="0"/>
              <a:t>Tensor-Flow, </a:t>
            </a:r>
            <a:r>
              <a:rPr lang="en-US" dirty="0" err="1"/>
              <a:t>PyTorch</a:t>
            </a:r>
            <a:r>
              <a:rPr lang="en-US" dirty="0"/>
              <a:t>, </a:t>
            </a:r>
            <a:r>
              <a:rPr lang="en-US" dirty="0" err="1"/>
              <a:t>MXNet</a:t>
            </a:r>
            <a:r>
              <a:rPr lang="en-US" dirty="0"/>
              <a:t> all leave it to vendor libraries.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65E1E6-76DA-46A7-87B0-0A3F9791A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207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8D31-0193-4683-BABB-AC532E27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computation definition and low-level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1799-3B19-4F6D-A67C-F934BE68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Halide’s approach extended with new optimizations.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40F3E-FCC6-459F-BAED-F80A4FCA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61" y="3001252"/>
            <a:ext cx="10073038" cy="26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9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283B6-FBF0-462C-8F4F-E7E3DA2E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dirty="0"/>
              <a:t>Operator-level optimizations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0AA9A-BA9D-492D-9271-C57633E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loop transformations</a:t>
            </a:r>
          </a:p>
          <a:p>
            <a:pPr lvl="1"/>
            <a:r>
              <a:rPr lang="en-US" dirty="0"/>
              <a:t>thread binding</a:t>
            </a:r>
          </a:p>
          <a:p>
            <a:pPr lvl="1"/>
            <a:r>
              <a:rPr lang="en-US" dirty="0"/>
              <a:t>locality computation</a:t>
            </a:r>
          </a:p>
          <a:p>
            <a:pPr lvl="1"/>
            <a:r>
              <a:rPr lang="en-US" dirty="0"/>
              <a:t>special memory scope</a:t>
            </a:r>
          </a:p>
          <a:p>
            <a:pPr lvl="1"/>
            <a:r>
              <a:rPr lang="en-US" dirty="0"/>
              <a:t>tensorization </a:t>
            </a:r>
          </a:p>
          <a:p>
            <a:pPr lvl="1"/>
            <a:r>
              <a:rPr lang="en-US" dirty="0"/>
              <a:t>latency hiding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BBDE5-6A3F-4470-B2C8-6DF4A809C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749107"/>
            <a:ext cx="6892560" cy="50143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CF30C0-9394-4459-976E-2AA223FB1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293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283B6-FBF0-462C-8F4F-E7E3DA2E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dirty="0"/>
              <a:t>Operator-level optimizations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0AA9A-BA9D-492D-9271-C57633E9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loop transformations</a:t>
            </a:r>
          </a:p>
          <a:p>
            <a:pPr lvl="1"/>
            <a:r>
              <a:rPr lang="en-US" dirty="0"/>
              <a:t>thread binding</a:t>
            </a:r>
          </a:p>
          <a:p>
            <a:pPr lvl="1"/>
            <a:r>
              <a:rPr lang="en-US" dirty="0"/>
              <a:t>locality computation</a:t>
            </a:r>
          </a:p>
          <a:p>
            <a:pPr lvl="1"/>
            <a:r>
              <a:rPr lang="en-US" dirty="0"/>
              <a:t>special memory scope</a:t>
            </a:r>
          </a:p>
          <a:p>
            <a:pPr lvl="1"/>
            <a:r>
              <a:rPr lang="en-US" dirty="0"/>
              <a:t>tensorization </a:t>
            </a:r>
          </a:p>
          <a:p>
            <a:pPr lvl="1"/>
            <a:r>
              <a:rPr lang="en-US" dirty="0"/>
              <a:t>latency hiding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CF30C0-9394-4459-976E-2AA223FB1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C059E-5D23-448C-B40E-97EB500A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941" y="-1"/>
            <a:ext cx="4331301" cy="64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8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D8D31-0193-4683-BABB-AC532E27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Memory scoping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1799-3B19-4F6D-A67C-F934BE68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marL="201168" lvl="1" indent="0">
              <a:buClr>
                <a:schemeClr val="tx1"/>
              </a:buClr>
              <a:buNone/>
            </a:pPr>
            <a:r>
              <a:rPr lang="en-US" dirty="0"/>
              <a:t>Take advantage of memory locality in parallel settings (e.g. GPUs).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DEE55-6C78-4304-AF35-91C5A4CC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848" y="643466"/>
            <a:ext cx="5529758" cy="52256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CF30C0-9394-4459-976E-2AA223FB1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647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D8D31-0193-4683-BABB-AC532E27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Tensorization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E94DA-422B-402F-917B-F0B843C16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US" dirty="0"/>
              <a:t>Means of generically describing arbitrary tensor operations, to allow for seamlessly using TVM with new hardware capabilities.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44AC62-0183-4FB1-A2D5-8A803582D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843302"/>
            <a:ext cx="6892560" cy="28259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5CF30C0-9394-4459-976E-2AA223FB1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0141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C41"/>
      </a:dk2>
      <a:lt2>
        <a:srgbClr val="E3E8E2"/>
      </a:lt2>
      <a:accent1>
        <a:srgbClr val="CF75E7"/>
      </a:accent1>
      <a:accent2>
        <a:srgbClr val="8A57E2"/>
      </a:accent2>
      <a:accent3>
        <a:srgbClr val="757BE7"/>
      </a:accent3>
      <a:accent4>
        <a:srgbClr val="5797E2"/>
      </a:accent4>
      <a:accent5>
        <a:srgbClr val="3FB2C2"/>
      </a:accent5>
      <a:accent6>
        <a:srgbClr val="46B594"/>
      </a:accent6>
      <a:hlink>
        <a:srgbClr val="638F56"/>
      </a:hlink>
      <a:folHlink>
        <a:srgbClr val="828282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492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CommercialScript BT</vt:lpstr>
      <vt:lpstr>Tw Cen MT</vt:lpstr>
      <vt:lpstr>Wingdings</vt:lpstr>
      <vt:lpstr>RetrospectVTI</vt:lpstr>
      <vt:lpstr>TVM: An Automated End-to-End Optimizing Compiler for Deep Learning</vt:lpstr>
      <vt:lpstr>Background</vt:lpstr>
      <vt:lpstr>TVM Computational Graph Optimizations</vt:lpstr>
      <vt:lpstr>But what about low-level?</vt:lpstr>
      <vt:lpstr>Separation of computation definition and low-level scheduling</vt:lpstr>
      <vt:lpstr>Operator-level optimizations</vt:lpstr>
      <vt:lpstr>Operator-level optimizations</vt:lpstr>
      <vt:lpstr>Memory scoping</vt:lpstr>
      <vt:lpstr>Tensorization</vt:lpstr>
      <vt:lpstr>Latency hiding</vt:lpstr>
      <vt:lpstr>Automatic optimization search space exploration</vt:lpstr>
      <vt:lpstr>Evaluation</vt:lpstr>
      <vt:lpstr>PowerPoint Presentation</vt:lpstr>
      <vt:lpstr>Critique</vt:lpstr>
      <vt:lpstr>Critique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TVM: An Automated End-to-End Optimizing Compiler for Deep Learning</dc:title>
  <dc:creator>Grzegorz Wilk</dc:creator>
  <cp:lastModifiedBy>Grzegorz Wilk</cp:lastModifiedBy>
  <cp:revision>17</cp:revision>
  <dcterms:created xsi:type="dcterms:W3CDTF">2019-11-08T09:55:24Z</dcterms:created>
  <dcterms:modified xsi:type="dcterms:W3CDTF">2019-11-19T08:51:47Z</dcterms:modified>
</cp:coreProperties>
</file>