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charts/chart1.xml" ContentType="application/vnd.openxmlformats-officedocument.drawingml.chart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charts/chart2.xml" ContentType="application/vnd.openxmlformats-officedocument.drawingml.chart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charts/chart3.xml" ContentType="application/vnd.openxmlformats-officedocument.drawingml.chart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style2.xml" ContentType="application/vnd.ms-office.chartstyle+xml"/>
  <Override PartName="/ppt/charts/colors3.xml" ContentType="application/vnd.ms-office.chartcolorstyle+xml"/>
  <Override PartName="/ppt/charts/style3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41"/>
  </p:notesMasterIdLst>
  <p:handoutMasterIdLst>
    <p:handoutMasterId r:id="rId42"/>
  </p:handoutMasterIdLst>
  <p:sldIdLst>
    <p:sldId id="433" r:id="rId2"/>
    <p:sldId id="431" r:id="rId3"/>
    <p:sldId id="396" r:id="rId4"/>
    <p:sldId id="432" r:id="rId5"/>
    <p:sldId id="443" r:id="rId6"/>
    <p:sldId id="377" r:id="rId7"/>
    <p:sldId id="405" r:id="rId8"/>
    <p:sldId id="407" r:id="rId9"/>
    <p:sldId id="376" r:id="rId10"/>
    <p:sldId id="440" r:id="rId11"/>
    <p:sldId id="446" r:id="rId12"/>
    <p:sldId id="452" r:id="rId13"/>
    <p:sldId id="437" r:id="rId14"/>
    <p:sldId id="408" r:id="rId15"/>
    <p:sldId id="453" r:id="rId16"/>
    <p:sldId id="410" r:id="rId17"/>
    <p:sldId id="448" r:id="rId18"/>
    <p:sldId id="401" r:id="rId19"/>
    <p:sldId id="402" r:id="rId20"/>
    <p:sldId id="420" r:id="rId21"/>
    <p:sldId id="430" r:id="rId22"/>
    <p:sldId id="417" r:id="rId23"/>
    <p:sldId id="456" r:id="rId24"/>
    <p:sldId id="458" r:id="rId25"/>
    <p:sldId id="428" r:id="rId26"/>
    <p:sldId id="403" r:id="rId27"/>
    <p:sldId id="404" r:id="rId28"/>
    <p:sldId id="447" r:id="rId29"/>
    <p:sldId id="455" r:id="rId30"/>
    <p:sldId id="454" r:id="rId31"/>
    <p:sldId id="388" r:id="rId32"/>
    <p:sldId id="393" r:id="rId33"/>
    <p:sldId id="375" r:id="rId34"/>
    <p:sldId id="368" r:id="rId35"/>
    <p:sldId id="390" r:id="rId36"/>
    <p:sldId id="369" r:id="rId37"/>
    <p:sldId id="391" r:id="rId38"/>
    <p:sldId id="392" r:id="rId39"/>
    <p:sldId id="445" r:id="rId40"/>
  </p:sldIdLst>
  <p:sldSz cx="15122525" cy="9144000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784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5DCEAF"/>
    <a:srgbClr val="D9D9D9"/>
    <a:srgbClr val="41719C"/>
    <a:srgbClr val="8FAA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2000" autoAdjust="0"/>
  </p:normalViewPr>
  <p:slideViewPr>
    <p:cSldViewPr showGuides="1">
      <p:cViewPr>
        <p:scale>
          <a:sx n="50" d="100"/>
          <a:sy n="50" d="100"/>
        </p:scale>
        <p:origin x="-168" y="-144"/>
      </p:cViewPr>
      <p:guideLst>
        <p:guide orient="horz" pos="2784"/>
        <p:guide pos="4764"/>
      </p:guideLst>
    </p:cSldViewPr>
  </p:slideViewPr>
  <p:outlineViewPr>
    <p:cViewPr>
      <p:scale>
        <a:sx n="33" d="100"/>
        <a:sy n="33" d="100"/>
      </p:scale>
      <p:origin x="0" y="-1440"/>
    </p:cViewPr>
  </p:outlin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oleObject" Target="file:///C:\NaiadLINQ\documents\Presentations\SOSP%20presentation%20figures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oleObject" Target="file:///C:\NaiadLINQ\documents\Presentations\SOSP%20presentation%20figures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oleObject" Target="file:///C:\NaiadLINQ\documents\Presentations\SOSP%20presentation%20figure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'SOSP presentation figures'!$H$1</c:f>
              <c:strCache>
                <c:ptCount val="1"/>
                <c:pt idx="0">
                  <c:v>Median</c:v>
                </c:pt>
              </c:strCache>
            </c:strRef>
          </c:tx>
          <c:spPr>
            <a:ln w="57150" cap="rnd">
              <a:solidFill>
                <a:schemeClr val="accent1"/>
              </a:solidFill>
              <a:round/>
            </a:ln>
            <a:effectLst/>
          </c:spPr>
          <c:marker>
            <c:symbol val="diamond"/>
            <c:size val="11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errBars>
            <c:errDir val="y"/>
            <c:errBarType val="plus"/>
            <c:errValType val="cust"/>
            <c:noEndCap val="0"/>
            <c:plus>
              <c:numRef>
                <c:f>'SOSP presentation figures'!$O$2:$O$12</c:f>
                <c:numCache>
                  <c:formatCode>General</c:formatCode>
                  <c:ptCount val="11"/>
                  <c:pt idx="0">
                    <c:v>0.15798874476479402</c:v>
                  </c:pt>
                  <c:pt idx="1">
                    <c:v>0.15750112518218701</c:v>
                  </c:pt>
                  <c:pt idx="2">
                    <c:v>0.15506302726915</c:v>
                  </c:pt>
                  <c:pt idx="3">
                    <c:v>3.1695272869481039E-2</c:v>
                  </c:pt>
                  <c:pt idx="4">
                    <c:v>6.3390545738961024E-2</c:v>
                  </c:pt>
                  <c:pt idx="5">
                    <c:v>0.11702869982577396</c:v>
                  </c:pt>
                  <c:pt idx="6">
                    <c:v>0.13312014605181804</c:v>
                  </c:pt>
                  <c:pt idx="7">
                    <c:v>0.15213730977350604</c:v>
                  </c:pt>
                  <c:pt idx="8">
                    <c:v>0.68705599189381594</c:v>
                  </c:pt>
                  <c:pt idx="9">
                    <c:v>1.132252670814355</c:v>
                  </c:pt>
                  <c:pt idx="10">
                    <c:v>1.4277501378744399</c:v>
                  </c:pt>
                </c:numCache>
              </c:numRef>
            </c:plus>
            <c:minus>
              <c:numRef>
                <c:f>'SOSP presentation figures'!$N$2:$N$12</c:f>
                <c:numCache>
                  <c:formatCode>General</c:formatCode>
                  <c:ptCount val="11"/>
                  <c:pt idx="0">
                    <c:v>5.1200056173775807E-2</c:v>
                  </c:pt>
                  <c:pt idx="1">
                    <c:v>5.3638154086811995E-2</c:v>
                  </c:pt>
                  <c:pt idx="2">
                    <c:v>4.2910523269450995E-2</c:v>
                  </c:pt>
                  <c:pt idx="3">
                    <c:v>0.13848396146049796</c:v>
                  </c:pt>
                  <c:pt idx="4">
                    <c:v>9.752391652147796E-2</c:v>
                  </c:pt>
                  <c:pt idx="5">
                    <c:v>5.0224817008560962E-2</c:v>
                  </c:pt>
                  <c:pt idx="6">
                    <c:v>5.2662914921598025E-2</c:v>
                  </c:pt>
                  <c:pt idx="7">
                    <c:v>6.9241980730249009E-2</c:v>
                  </c:pt>
                  <c:pt idx="8">
                    <c:v>7.5581035304145949E-2</c:v>
                  </c:pt>
                  <c:pt idx="9">
                    <c:v>8.3870568208471052E-2</c:v>
                  </c:pt>
                  <c:pt idx="10">
                    <c:v>9.4110579443226983E-2</c:v>
                  </c:pt>
                </c:numCache>
              </c:numRef>
            </c:minus>
            <c:spPr>
              <a:noFill/>
              <a:ln w="19050" cap="sq" cmpd="sng" algn="ctr">
                <a:solidFill>
                  <a:schemeClr val="accent6"/>
                </a:solidFill>
                <a:round/>
              </a:ln>
              <a:effectLst/>
            </c:spPr>
          </c:errBars>
          <c:xVal>
            <c:numRef>
              <c:f>'SOSP presentation figures'!$B$2:$B$12</c:f>
              <c:numCache>
                <c:formatCode>General</c:formatCode>
                <c:ptCount val="11"/>
                <c:pt idx="0">
                  <c:v>1</c:v>
                </c:pt>
                <c:pt idx="1">
                  <c:v>2</c:v>
                </c:pt>
                <c:pt idx="2">
                  <c:v>4</c:v>
                </c:pt>
                <c:pt idx="3">
                  <c:v>8</c:v>
                </c:pt>
                <c:pt idx="4">
                  <c:v>16</c:v>
                </c:pt>
                <c:pt idx="5">
                  <c:v>24</c:v>
                </c:pt>
                <c:pt idx="6">
                  <c:v>32</c:v>
                </c:pt>
                <c:pt idx="7">
                  <c:v>40</c:v>
                </c:pt>
                <c:pt idx="8">
                  <c:v>48</c:v>
                </c:pt>
                <c:pt idx="9">
                  <c:v>56</c:v>
                </c:pt>
                <c:pt idx="10">
                  <c:v>64</c:v>
                </c:pt>
              </c:numCache>
            </c:numRef>
          </c:xVal>
          <c:yVal>
            <c:numRef>
              <c:f>'SOSP presentation figures'!$H$2:$H$12</c:f>
              <c:numCache>
                <c:formatCode>General</c:formatCode>
                <c:ptCount val="11"/>
                <c:pt idx="0">
                  <c:v>0.11654108024316601</c:v>
                </c:pt>
                <c:pt idx="1">
                  <c:v>0.26087647669495301</c:v>
                </c:pt>
                <c:pt idx="2">
                  <c:v>0.27501744459056798</c:v>
                </c:pt>
                <c:pt idx="3">
                  <c:v>0.41691474312931798</c:v>
                </c:pt>
                <c:pt idx="4">
                  <c:v>0.43398142852057697</c:v>
                </c:pt>
                <c:pt idx="5">
                  <c:v>0.44958525516401299</c:v>
                </c:pt>
                <c:pt idx="6">
                  <c:v>0.49347101759867801</c:v>
                </c:pt>
                <c:pt idx="7">
                  <c:v>0.55101012834634999</c:v>
                </c:pt>
                <c:pt idx="8">
                  <c:v>0.63634355530264397</c:v>
                </c:pt>
                <c:pt idx="9">
                  <c:v>0.68656837231120504</c:v>
                </c:pt>
                <c:pt idx="10">
                  <c:v>0.75288463554580998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91928832"/>
        <c:axId val="103275904"/>
      </c:scatterChart>
      <c:valAx>
        <c:axId val="9192883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+mj-lt"/>
                    <a:ea typeface="+mn-ea"/>
                    <a:cs typeface="+mn-cs"/>
                  </a:defRPr>
                </a:pPr>
                <a:r>
                  <a:rPr lang="en-US"/>
                  <a:t>Number of computers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accent1">
                <a:shade val="5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pPr>
            <a:endParaRPr lang="en-US"/>
          </a:p>
        </c:txPr>
        <c:crossAx val="103275904"/>
        <c:crosses val="autoZero"/>
        <c:crossBetween val="midCat"/>
      </c:valAx>
      <c:valAx>
        <c:axId val="1032759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+mj-lt"/>
                    <a:ea typeface="+mn-ea"/>
                    <a:cs typeface="+mn-cs"/>
                  </a:defRPr>
                </a:pPr>
                <a:r>
                  <a:rPr lang="en-US"/>
                  <a:t>Iteration latency (ms)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accent1">
                <a:shade val="5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pPr>
            <a:endParaRPr lang="en-US"/>
          </a:p>
        </c:txPr>
        <c:crossAx val="9192883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>
          <a:solidFill>
            <a:schemeClr val="tx1"/>
          </a:solidFill>
          <a:latin typeface="+mj-lt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Sheet1!$A$1</c:f>
              <c:strCache>
                <c:ptCount val="1"/>
                <c:pt idx="0">
                  <c:v>Pregel</c:v>
                </c:pt>
              </c:strCache>
            </c:strRef>
          </c:tx>
          <c:spPr>
            <a:ln w="57150" cap="rnd">
              <a:solidFill>
                <a:schemeClr val="accent6"/>
              </a:solidFill>
              <a:round/>
            </a:ln>
            <a:effectLst/>
          </c:spPr>
          <c:marker>
            <c:symbol val="circle"/>
            <c:size val="10"/>
            <c:spPr>
              <a:solidFill>
                <a:schemeClr val="accent6"/>
              </a:solidFill>
              <a:ln w="9525">
                <a:solidFill>
                  <a:schemeClr val="accent6"/>
                </a:solidFill>
              </a:ln>
              <a:effectLst/>
            </c:spPr>
          </c:marker>
          <c:xVal>
            <c:numRef>
              <c:f>Sheet1!$A$2:$A$9</c:f>
              <c:numCache>
                <c:formatCode>General</c:formatCode>
                <c:ptCount val="8"/>
                <c:pt idx="0">
                  <c:v>8</c:v>
                </c:pt>
                <c:pt idx="1">
                  <c:v>16</c:v>
                </c:pt>
                <c:pt idx="2">
                  <c:v>24</c:v>
                </c:pt>
                <c:pt idx="3">
                  <c:v>32</c:v>
                </c:pt>
                <c:pt idx="4">
                  <c:v>40</c:v>
                </c:pt>
                <c:pt idx="5">
                  <c:v>48</c:v>
                </c:pt>
                <c:pt idx="6">
                  <c:v>56</c:v>
                </c:pt>
                <c:pt idx="7">
                  <c:v>64</c:v>
                </c:pt>
              </c:numCache>
            </c:numRef>
          </c:xVal>
          <c:yVal>
            <c:numRef>
              <c:f>Sheet1!$J$2:$J$9</c:f>
              <c:numCache>
                <c:formatCode>General</c:formatCode>
                <c:ptCount val="8"/>
                <c:pt idx="0">
                  <c:v>46.0366</c:v>
                </c:pt>
                <c:pt idx="1">
                  <c:v>27.427099999999999</c:v>
                </c:pt>
                <c:pt idx="2">
                  <c:v>21.9344</c:v>
                </c:pt>
                <c:pt idx="3">
                  <c:v>16.770099999999999</c:v>
                </c:pt>
                <c:pt idx="4">
                  <c:v>19.934699999999999</c:v>
                </c:pt>
                <c:pt idx="5">
                  <c:v>16.849299999999999</c:v>
                </c:pt>
                <c:pt idx="6">
                  <c:v>13.508700000000001</c:v>
                </c:pt>
                <c:pt idx="7">
                  <c:v>14.3545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Sheet1!$A$11</c:f>
              <c:strCache>
                <c:ptCount val="1"/>
                <c:pt idx="0">
                  <c:v>Vanilla</c:v>
                </c:pt>
              </c:strCache>
            </c:strRef>
          </c:tx>
          <c:spPr>
            <a:ln w="57150" cap="rnd">
              <a:solidFill>
                <a:srgbClr val="FFC000"/>
              </a:solidFill>
              <a:round/>
            </a:ln>
            <a:effectLst/>
          </c:spPr>
          <c:marker>
            <c:symbol val="circle"/>
            <c:size val="10"/>
            <c:spPr>
              <a:solidFill>
                <a:srgbClr val="FFC000"/>
              </a:solidFill>
              <a:ln w="9525">
                <a:solidFill>
                  <a:srgbClr val="FFC000"/>
                </a:solidFill>
              </a:ln>
              <a:effectLst/>
            </c:spPr>
          </c:marker>
          <c:xVal>
            <c:numRef>
              <c:f>Sheet1!$A$12:$A$21</c:f>
              <c:numCache>
                <c:formatCode>General</c:formatCode>
                <c:ptCount val="10"/>
                <c:pt idx="0">
                  <c:v>2</c:v>
                </c:pt>
                <c:pt idx="1">
                  <c:v>4</c:v>
                </c:pt>
                <c:pt idx="2">
                  <c:v>8</c:v>
                </c:pt>
                <c:pt idx="3">
                  <c:v>16</c:v>
                </c:pt>
                <c:pt idx="4">
                  <c:v>24</c:v>
                </c:pt>
                <c:pt idx="5">
                  <c:v>32</c:v>
                </c:pt>
                <c:pt idx="6">
                  <c:v>40</c:v>
                </c:pt>
                <c:pt idx="7">
                  <c:v>48</c:v>
                </c:pt>
                <c:pt idx="8">
                  <c:v>56</c:v>
                </c:pt>
                <c:pt idx="9">
                  <c:v>64</c:v>
                </c:pt>
              </c:numCache>
            </c:numRef>
          </c:xVal>
          <c:yVal>
            <c:numRef>
              <c:f>Sheet1!$J$12:$J$21</c:f>
              <c:numCache>
                <c:formatCode>General</c:formatCode>
                <c:ptCount val="10"/>
                <c:pt idx="0">
                  <c:v>33.557000000000002</c:v>
                </c:pt>
                <c:pt idx="1">
                  <c:v>19.5884</c:v>
                </c:pt>
                <c:pt idx="2">
                  <c:v>12.8203</c:v>
                </c:pt>
                <c:pt idx="3">
                  <c:v>9.1310000000000002</c:v>
                </c:pt>
                <c:pt idx="4">
                  <c:v>7.4258999999999995</c:v>
                </c:pt>
                <c:pt idx="5">
                  <c:v>6.6021999999999998</c:v>
                </c:pt>
                <c:pt idx="6">
                  <c:v>9.2669999999999995</c:v>
                </c:pt>
                <c:pt idx="7">
                  <c:v>7.96</c:v>
                </c:pt>
                <c:pt idx="8">
                  <c:v>5.5590000000000002</c:v>
                </c:pt>
                <c:pt idx="9">
                  <c:v>5.5466000000000006</c:v>
                </c:pt>
              </c:numCache>
            </c:numRef>
          </c:yVal>
          <c:smooth val="0"/>
        </c:ser>
        <c:ser>
          <c:idx val="2"/>
          <c:order val="2"/>
          <c:tx>
            <c:strRef>
              <c:f>Sheet1!$A$23</c:f>
              <c:strCache>
                <c:ptCount val="1"/>
                <c:pt idx="0">
                  <c:v>Unicorn</c:v>
                </c:pt>
              </c:strCache>
            </c:strRef>
          </c:tx>
          <c:spPr>
            <a:ln w="57150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10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xVal>
            <c:numRef>
              <c:f>Sheet1!$A$24:$A$30</c:f>
              <c:numCache>
                <c:formatCode>General</c:formatCode>
                <c:ptCount val="7"/>
                <c:pt idx="0">
                  <c:v>4</c:v>
                </c:pt>
                <c:pt idx="1">
                  <c:v>9</c:v>
                </c:pt>
                <c:pt idx="2">
                  <c:v>16</c:v>
                </c:pt>
                <c:pt idx="3">
                  <c:v>25</c:v>
                </c:pt>
                <c:pt idx="4">
                  <c:v>36</c:v>
                </c:pt>
                <c:pt idx="5">
                  <c:v>49</c:v>
                </c:pt>
                <c:pt idx="6">
                  <c:v>64</c:v>
                </c:pt>
              </c:numCache>
            </c:numRef>
          </c:xVal>
          <c:yVal>
            <c:numRef>
              <c:f>Sheet1!$B$24:$B$30</c:f>
              <c:numCache>
                <c:formatCode>General</c:formatCode>
                <c:ptCount val="7"/>
                <c:pt idx="0">
                  <c:v>4.6033299999999997</c:v>
                </c:pt>
                <c:pt idx="1">
                  <c:v>2.3991099999999999</c:v>
                </c:pt>
                <c:pt idx="2">
                  <c:v>1.6662999999999999</c:v>
                </c:pt>
                <c:pt idx="3">
                  <c:v>1.25657</c:v>
                </c:pt>
                <c:pt idx="4">
                  <c:v>1.2207300000000001</c:v>
                </c:pt>
                <c:pt idx="5">
                  <c:v>1.03304</c:v>
                </c:pt>
                <c:pt idx="6">
                  <c:v>1.35829</c:v>
                </c:pt>
              </c:numCache>
            </c:numRef>
          </c:yVal>
          <c:smooth val="0"/>
        </c:ser>
        <c:ser>
          <c:idx val="3"/>
          <c:order val="3"/>
          <c:tx>
            <c:strRef>
              <c:f>Sheet1!$A$32</c:f>
              <c:strCache>
                <c:ptCount val="1"/>
                <c:pt idx="0">
                  <c:v>PowerGraph</c:v>
                </c:pt>
              </c:strCache>
            </c:strRef>
          </c:tx>
          <c:spPr>
            <a:ln w="57150" cap="rnd">
              <a:solidFill>
                <a:schemeClr val="tx1"/>
              </a:solidFill>
              <a:prstDash val="sysDash"/>
              <a:round/>
            </a:ln>
            <a:effectLst/>
          </c:spPr>
          <c:marker>
            <c:symbol val="circle"/>
            <c:size val="10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Sheet1!$A$33:$A$37</c:f>
              <c:numCache>
                <c:formatCode>General</c:formatCode>
                <c:ptCount val="5"/>
                <c:pt idx="0">
                  <c:v>8</c:v>
                </c:pt>
                <c:pt idx="1">
                  <c:v>16</c:v>
                </c:pt>
                <c:pt idx="2">
                  <c:v>32</c:v>
                </c:pt>
                <c:pt idx="3">
                  <c:v>48</c:v>
                </c:pt>
                <c:pt idx="4">
                  <c:v>64</c:v>
                </c:pt>
              </c:numCache>
            </c:numRef>
          </c:xVal>
          <c:yVal>
            <c:numRef>
              <c:f>Sheet1!$D$33:$D$37</c:f>
              <c:numCache>
                <c:formatCode>General</c:formatCode>
                <c:ptCount val="5"/>
                <c:pt idx="0">
                  <c:v>16.394200000000001</c:v>
                </c:pt>
                <c:pt idx="1">
                  <c:v>9.6430699999999998</c:v>
                </c:pt>
                <c:pt idx="2">
                  <c:v>6.5910500000000001</c:v>
                </c:pt>
                <c:pt idx="3">
                  <c:v>5.4720500000000003</c:v>
                </c:pt>
                <c:pt idx="4">
                  <c:v>5.2513500000000004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4336256"/>
        <c:axId val="149750144"/>
      </c:scatterChart>
      <c:valAx>
        <c:axId val="15433625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+mj-lt"/>
                    <a:ea typeface="+mn-ea"/>
                    <a:cs typeface="+mn-cs"/>
                  </a:defRPr>
                </a:pPr>
                <a:r>
                  <a:rPr lang="en-US" dirty="0" smtClean="0">
                    <a:solidFill>
                      <a:schemeClr val="tx1"/>
                    </a:solidFill>
                  </a:rPr>
                  <a:t>Number of computers</a:t>
                </a:r>
                <a:endParaRPr lang="en-US" dirty="0">
                  <a:solidFill>
                    <a:schemeClr val="tx1"/>
                  </a:solidFill>
                </a:endParaRP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pPr>
            <a:endParaRPr lang="en-US"/>
          </a:p>
        </c:txPr>
        <c:crossAx val="149750144"/>
        <c:crosses val="autoZero"/>
        <c:crossBetween val="midCat"/>
      </c:valAx>
      <c:valAx>
        <c:axId val="149750144"/>
        <c:scaling>
          <c:logBase val="10"/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+mj-lt"/>
                    <a:ea typeface="+mn-ea"/>
                    <a:cs typeface="+mn-cs"/>
                  </a:defRPr>
                </a:pPr>
                <a:r>
                  <a:rPr lang="en-US" dirty="0" smtClean="0">
                    <a:solidFill>
                      <a:schemeClr val="tx1"/>
                    </a:solidFill>
                  </a:rPr>
                  <a:t>Iteration length (s)</a:t>
                </a:r>
                <a:endParaRPr lang="en-US" dirty="0">
                  <a:solidFill>
                    <a:schemeClr val="tx1"/>
                  </a:solidFill>
                </a:endParaRP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pPr>
            <a:endParaRPr lang="en-US"/>
          </a:p>
        </c:txPr>
        <c:crossAx val="15433625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>
          <a:latin typeface="+mj-lt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1"/>
          <c:order val="0"/>
          <c:tx>
            <c:strRef>
              <c:f>'Appealing dataflow'!$E$1</c:f>
              <c:strCache>
                <c:ptCount val="1"/>
                <c:pt idx="0">
                  <c:v>Stale query latency (ms)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'Appealing dataflow'!$D$2:$D$202</c:f>
              <c:numCache>
                <c:formatCode>General</c:formatCode>
                <c:ptCount val="201"/>
                <c:pt idx="0">
                  <c:v>30000</c:v>
                </c:pt>
                <c:pt idx="1">
                  <c:v>30100</c:v>
                </c:pt>
                <c:pt idx="2">
                  <c:v>30200</c:v>
                </c:pt>
                <c:pt idx="3">
                  <c:v>30300</c:v>
                </c:pt>
                <c:pt idx="4">
                  <c:v>30400</c:v>
                </c:pt>
                <c:pt idx="5">
                  <c:v>30500</c:v>
                </c:pt>
                <c:pt idx="6">
                  <c:v>30600</c:v>
                </c:pt>
                <c:pt idx="7">
                  <c:v>30700</c:v>
                </c:pt>
                <c:pt idx="8">
                  <c:v>30800</c:v>
                </c:pt>
                <c:pt idx="9">
                  <c:v>30900</c:v>
                </c:pt>
                <c:pt idx="10">
                  <c:v>31000</c:v>
                </c:pt>
                <c:pt idx="11">
                  <c:v>31100</c:v>
                </c:pt>
                <c:pt idx="12">
                  <c:v>31200</c:v>
                </c:pt>
                <c:pt idx="13">
                  <c:v>31300</c:v>
                </c:pt>
                <c:pt idx="14">
                  <c:v>31400</c:v>
                </c:pt>
                <c:pt idx="15">
                  <c:v>31500</c:v>
                </c:pt>
                <c:pt idx="16">
                  <c:v>31600</c:v>
                </c:pt>
                <c:pt idx="17">
                  <c:v>31700</c:v>
                </c:pt>
                <c:pt idx="18">
                  <c:v>31800</c:v>
                </c:pt>
                <c:pt idx="19">
                  <c:v>31900</c:v>
                </c:pt>
                <c:pt idx="20">
                  <c:v>32000</c:v>
                </c:pt>
                <c:pt idx="21">
                  <c:v>32100</c:v>
                </c:pt>
                <c:pt idx="22">
                  <c:v>32200</c:v>
                </c:pt>
                <c:pt idx="23">
                  <c:v>32300</c:v>
                </c:pt>
                <c:pt idx="24">
                  <c:v>32400</c:v>
                </c:pt>
                <c:pt idx="25">
                  <c:v>32500</c:v>
                </c:pt>
                <c:pt idx="26">
                  <c:v>32600</c:v>
                </c:pt>
                <c:pt idx="27">
                  <c:v>32700</c:v>
                </c:pt>
                <c:pt idx="28">
                  <c:v>32800</c:v>
                </c:pt>
                <c:pt idx="29">
                  <c:v>32900</c:v>
                </c:pt>
                <c:pt idx="30">
                  <c:v>33000</c:v>
                </c:pt>
                <c:pt idx="31">
                  <c:v>33100</c:v>
                </c:pt>
                <c:pt idx="32">
                  <c:v>33200</c:v>
                </c:pt>
                <c:pt idx="33">
                  <c:v>33300</c:v>
                </c:pt>
                <c:pt idx="34">
                  <c:v>33400</c:v>
                </c:pt>
                <c:pt idx="35">
                  <c:v>33500</c:v>
                </c:pt>
                <c:pt idx="36">
                  <c:v>33600</c:v>
                </c:pt>
                <c:pt idx="37">
                  <c:v>33700</c:v>
                </c:pt>
                <c:pt idx="38">
                  <c:v>33800</c:v>
                </c:pt>
                <c:pt idx="39">
                  <c:v>33900</c:v>
                </c:pt>
                <c:pt idx="40">
                  <c:v>34000</c:v>
                </c:pt>
                <c:pt idx="41">
                  <c:v>34100</c:v>
                </c:pt>
                <c:pt idx="42">
                  <c:v>34200</c:v>
                </c:pt>
                <c:pt idx="43">
                  <c:v>34300</c:v>
                </c:pt>
                <c:pt idx="44">
                  <c:v>34400</c:v>
                </c:pt>
                <c:pt idx="45">
                  <c:v>34500</c:v>
                </c:pt>
                <c:pt idx="46">
                  <c:v>34600</c:v>
                </c:pt>
                <c:pt idx="47">
                  <c:v>34700</c:v>
                </c:pt>
                <c:pt idx="48">
                  <c:v>34800</c:v>
                </c:pt>
                <c:pt idx="49">
                  <c:v>34900</c:v>
                </c:pt>
                <c:pt idx="50">
                  <c:v>35000</c:v>
                </c:pt>
                <c:pt idx="51">
                  <c:v>35100</c:v>
                </c:pt>
                <c:pt idx="52">
                  <c:v>35200</c:v>
                </c:pt>
                <c:pt idx="53">
                  <c:v>35300</c:v>
                </c:pt>
                <c:pt idx="54">
                  <c:v>35400</c:v>
                </c:pt>
                <c:pt idx="55">
                  <c:v>35500</c:v>
                </c:pt>
                <c:pt idx="56">
                  <c:v>35600</c:v>
                </c:pt>
                <c:pt idx="57">
                  <c:v>35700</c:v>
                </c:pt>
                <c:pt idx="58">
                  <c:v>35800</c:v>
                </c:pt>
                <c:pt idx="59">
                  <c:v>35900</c:v>
                </c:pt>
                <c:pt idx="60">
                  <c:v>36000</c:v>
                </c:pt>
                <c:pt idx="61">
                  <c:v>36100</c:v>
                </c:pt>
                <c:pt idx="62">
                  <c:v>36200</c:v>
                </c:pt>
                <c:pt idx="63">
                  <c:v>36300</c:v>
                </c:pt>
                <c:pt idx="64">
                  <c:v>36400</c:v>
                </c:pt>
                <c:pt idx="65">
                  <c:v>36500</c:v>
                </c:pt>
                <c:pt idx="66">
                  <c:v>36600</c:v>
                </c:pt>
                <c:pt idx="67">
                  <c:v>36700</c:v>
                </c:pt>
                <c:pt idx="68">
                  <c:v>36800</c:v>
                </c:pt>
                <c:pt idx="69">
                  <c:v>36900</c:v>
                </c:pt>
                <c:pt idx="70">
                  <c:v>37000</c:v>
                </c:pt>
                <c:pt idx="71">
                  <c:v>37100</c:v>
                </c:pt>
                <c:pt idx="72">
                  <c:v>37200</c:v>
                </c:pt>
                <c:pt idx="73">
                  <c:v>37300</c:v>
                </c:pt>
                <c:pt idx="74">
                  <c:v>37400</c:v>
                </c:pt>
                <c:pt idx="75">
                  <c:v>37500</c:v>
                </c:pt>
                <c:pt idx="76">
                  <c:v>37600</c:v>
                </c:pt>
                <c:pt idx="77">
                  <c:v>37700</c:v>
                </c:pt>
                <c:pt idx="78">
                  <c:v>37800</c:v>
                </c:pt>
                <c:pt idx="79">
                  <c:v>37900</c:v>
                </c:pt>
                <c:pt idx="80">
                  <c:v>38000</c:v>
                </c:pt>
                <c:pt idx="81">
                  <c:v>38100</c:v>
                </c:pt>
                <c:pt idx="82">
                  <c:v>38200</c:v>
                </c:pt>
                <c:pt idx="83">
                  <c:v>38300</c:v>
                </c:pt>
                <c:pt idx="84">
                  <c:v>38400</c:v>
                </c:pt>
                <c:pt idx="85">
                  <c:v>38500</c:v>
                </c:pt>
                <c:pt idx="86">
                  <c:v>38600</c:v>
                </c:pt>
                <c:pt idx="87">
                  <c:v>38700</c:v>
                </c:pt>
                <c:pt idx="88">
                  <c:v>38800</c:v>
                </c:pt>
                <c:pt idx="89">
                  <c:v>38900</c:v>
                </c:pt>
                <c:pt idx="90">
                  <c:v>39000</c:v>
                </c:pt>
                <c:pt idx="91">
                  <c:v>39100</c:v>
                </c:pt>
                <c:pt idx="92">
                  <c:v>39200</c:v>
                </c:pt>
                <c:pt idx="93">
                  <c:v>39300</c:v>
                </c:pt>
                <c:pt idx="94">
                  <c:v>39400</c:v>
                </c:pt>
                <c:pt idx="95">
                  <c:v>39500</c:v>
                </c:pt>
                <c:pt idx="96">
                  <c:v>39600</c:v>
                </c:pt>
                <c:pt idx="97">
                  <c:v>39700</c:v>
                </c:pt>
                <c:pt idx="98">
                  <c:v>39800</c:v>
                </c:pt>
                <c:pt idx="99">
                  <c:v>39900</c:v>
                </c:pt>
                <c:pt idx="100">
                  <c:v>40000</c:v>
                </c:pt>
                <c:pt idx="101">
                  <c:v>40100</c:v>
                </c:pt>
                <c:pt idx="102">
                  <c:v>40200</c:v>
                </c:pt>
                <c:pt idx="103">
                  <c:v>40300</c:v>
                </c:pt>
                <c:pt idx="104">
                  <c:v>40400</c:v>
                </c:pt>
                <c:pt idx="105">
                  <c:v>40500</c:v>
                </c:pt>
                <c:pt idx="106">
                  <c:v>40600</c:v>
                </c:pt>
                <c:pt idx="107">
                  <c:v>40700</c:v>
                </c:pt>
                <c:pt idx="108">
                  <c:v>40800</c:v>
                </c:pt>
                <c:pt idx="109">
                  <c:v>40900</c:v>
                </c:pt>
                <c:pt idx="110">
                  <c:v>41000</c:v>
                </c:pt>
                <c:pt idx="111">
                  <c:v>41100</c:v>
                </c:pt>
                <c:pt idx="112">
                  <c:v>41200</c:v>
                </c:pt>
                <c:pt idx="113">
                  <c:v>41300</c:v>
                </c:pt>
                <c:pt idx="114">
                  <c:v>41400</c:v>
                </c:pt>
                <c:pt idx="115">
                  <c:v>41500</c:v>
                </c:pt>
                <c:pt idx="116">
                  <c:v>41600</c:v>
                </c:pt>
                <c:pt idx="117">
                  <c:v>41700</c:v>
                </c:pt>
                <c:pt idx="118">
                  <c:v>41800</c:v>
                </c:pt>
                <c:pt idx="119">
                  <c:v>41900</c:v>
                </c:pt>
                <c:pt idx="120">
                  <c:v>42000</c:v>
                </c:pt>
                <c:pt idx="121">
                  <c:v>42100</c:v>
                </c:pt>
                <c:pt idx="122">
                  <c:v>42200</c:v>
                </c:pt>
                <c:pt idx="123">
                  <c:v>42300</c:v>
                </c:pt>
                <c:pt idx="124">
                  <c:v>42400</c:v>
                </c:pt>
                <c:pt idx="125">
                  <c:v>42500</c:v>
                </c:pt>
                <c:pt idx="126">
                  <c:v>42600</c:v>
                </c:pt>
                <c:pt idx="127">
                  <c:v>42700</c:v>
                </c:pt>
                <c:pt idx="128">
                  <c:v>42800</c:v>
                </c:pt>
                <c:pt idx="129">
                  <c:v>42900</c:v>
                </c:pt>
                <c:pt idx="130">
                  <c:v>43000</c:v>
                </c:pt>
                <c:pt idx="131">
                  <c:v>43100</c:v>
                </c:pt>
                <c:pt idx="132">
                  <c:v>43200</c:v>
                </c:pt>
                <c:pt idx="133">
                  <c:v>43300</c:v>
                </c:pt>
                <c:pt idx="134">
                  <c:v>43400</c:v>
                </c:pt>
                <c:pt idx="135">
                  <c:v>43500</c:v>
                </c:pt>
                <c:pt idx="136">
                  <c:v>43600</c:v>
                </c:pt>
                <c:pt idx="137">
                  <c:v>43700</c:v>
                </c:pt>
                <c:pt idx="138">
                  <c:v>43800</c:v>
                </c:pt>
                <c:pt idx="139">
                  <c:v>43900</c:v>
                </c:pt>
                <c:pt idx="140">
                  <c:v>44000</c:v>
                </c:pt>
                <c:pt idx="141">
                  <c:v>44100</c:v>
                </c:pt>
                <c:pt idx="142">
                  <c:v>44200</c:v>
                </c:pt>
                <c:pt idx="143">
                  <c:v>44300</c:v>
                </c:pt>
                <c:pt idx="144">
                  <c:v>44400</c:v>
                </c:pt>
                <c:pt idx="145">
                  <c:v>44500</c:v>
                </c:pt>
                <c:pt idx="146">
                  <c:v>44600</c:v>
                </c:pt>
                <c:pt idx="147">
                  <c:v>44700</c:v>
                </c:pt>
                <c:pt idx="148">
                  <c:v>44800</c:v>
                </c:pt>
                <c:pt idx="149">
                  <c:v>44900</c:v>
                </c:pt>
                <c:pt idx="150">
                  <c:v>45000</c:v>
                </c:pt>
                <c:pt idx="151">
                  <c:v>45100</c:v>
                </c:pt>
                <c:pt idx="152">
                  <c:v>45200</c:v>
                </c:pt>
                <c:pt idx="153">
                  <c:v>45300</c:v>
                </c:pt>
                <c:pt idx="154">
                  <c:v>45400</c:v>
                </c:pt>
                <c:pt idx="155">
                  <c:v>45500</c:v>
                </c:pt>
                <c:pt idx="156">
                  <c:v>45600</c:v>
                </c:pt>
                <c:pt idx="157">
                  <c:v>45700</c:v>
                </c:pt>
                <c:pt idx="158">
                  <c:v>45800</c:v>
                </c:pt>
                <c:pt idx="159">
                  <c:v>45900</c:v>
                </c:pt>
                <c:pt idx="160">
                  <c:v>46000</c:v>
                </c:pt>
                <c:pt idx="161">
                  <c:v>46100</c:v>
                </c:pt>
                <c:pt idx="162">
                  <c:v>46200</c:v>
                </c:pt>
                <c:pt idx="163">
                  <c:v>46300</c:v>
                </c:pt>
                <c:pt idx="164">
                  <c:v>46400</c:v>
                </c:pt>
                <c:pt idx="165">
                  <c:v>46500</c:v>
                </c:pt>
                <c:pt idx="166">
                  <c:v>46600</c:v>
                </c:pt>
                <c:pt idx="167">
                  <c:v>46700</c:v>
                </c:pt>
                <c:pt idx="168">
                  <c:v>46800</c:v>
                </c:pt>
                <c:pt idx="169">
                  <c:v>46900</c:v>
                </c:pt>
                <c:pt idx="170">
                  <c:v>47000</c:v>
                </c:pt>
                <c:pt idx="171">
                  <c:v>47100</c:v>
                </c:pt>
                <c:pt idx="172">
                  <c:v>47200</c:v>
                </c:pt>
                <c:pt idx="173">
                  <c:v>47300</c:v>
                </c:pt>
                <c:pt idx="174">
                  <c:v>47400</c:v>
                </c:pt>
                <c:pt idx="175">
                  <c:v>47500</c:v>
                </c:pt>
                <c:pt idx="176">
                  <c:v>47600</c:v>
                </c:pt>
                <c:pt idx="177">
                  <c:v>47700</c:v>
                </c:pt>
                <c:pt idx="178">
                  <c:v>47800</c:v>
                </c:pt>
                <c:pt idx="179">
                  <c:v>47900</c:v>
                </c:pt>
                <c:pt idx="180">
                  <c:v>48000</c:v>
                </c:pt>
                <c:pt idx="181">
                  <c:v>48100</c:v>
                </c:pt>
                <c:pt idx="182">
                  <c:v>48200</c:v>
                </c:pt>
                <c:pt idx="183">
                  <c:v>48300</c:v>
                </c:pt>
                <c:pt idx="184">
                  <c:v>48400</c:v>
                </c:pt>
                <c:pt idx="185">
                  <c:v>48500</c:v>
                </c:pt>
                <c:pt idx="186">
                  <c:v>48600</c:v>
                </c:pt>
                <c:pt idx="187">
                  <c:v>48700</c:v>
                </c:pt>
                <c:pt idx="188">
                  <c:v>48800</c:v>
                </c:pt>
                <c:pt idx="189">
                  <c:v>48900</c:v>
                </c:pt>
                <c:pt idx="190">
                  <c:v>49000</c:v>
                </c:pt>
                <c:pt idx="191">
                  <c:v>49100</c:v>
                </c:pt>
                <c:pt idx="192">
                  <c:v>49200</c:v>
                </c:pt>
                <c:pt idx="193">
                  <c:v>49300</c:v>
                </c:pt>
                <c:pt idx="194">
                  <c:v>49400</c:v>
                </c:pt>
                <c:pt idx="195">
                  <c:v>49500</c:v>
                </c:pt>
                <c:pt idx="196">
                  <c:v>49600</c:v>
                </c:pt>
                <c:pt idx="197">
                  <c:v>49700</c:v>
                </c:pt>
                <c:pt idx="198">
                  <c:v>49800</c:v>
                </c:pt>
                <c:pt idx="199">
                  <c:v>49900</c:v>
                </c:pt>
                <c:pt idx="200">
                  <c:v>50000</c:v>
                </c:pt>
              </c:numCache>
            </c:numRef>
          </c:xVal>
          <c:yVal>
            <c:numRef>
              <c:f>'Appealing dataflow'!$E$2:$E$202</c:f>
              <c:numCache>
                <c:formatCode>General</c:formatCode>
                <c:ptCount val="201"/>
                <c:pt idx="0">
                  <c:v>52.244537319720898</c:v>
                </c:pt>
                <c:pt idx="1">
                  <c:v>9.1716367292623904</c:v>
                </c:pt>
                <c:pt idx="2">
                  <c:v>5.5725165900372504</c:v>
                </c:pt>
                <c:pt idx="3">
                  <c:v>6.5555576685737504</c:v>
                </c:pt>
                <c:pt idx="4">
                  <c:v>14.1268269277187</c:v>
                </c:pt>
                <c:pt idx="5">
                  <c:v>4.0852768630847098</c:v>
                </c:pt>
                <c:pt idx="6">
                  <c:v>4.6309231760223799</c:v>
                </c:pt>
                <c:pt idx="7">
                  <c:v>4.3173837844058296</c:v>
                </c:pt>
                <c:pt idx="8">
                  <c:v>4.1686598117105698</c:v>
                </c:pt>
                <c:pt idx="9">
                  <c:v>4.8649805756739299</c:v>
                </c:pt>
                <c:pt idx="10">
                  <c:v>140.286691057398</c:v>
                </c:pt>
                <c:pt idx="11">
                  <c:v>45.895242734590099</c:v>
                </c:pt>
                <c:pt idx="12">
                  <c:v>7.4883739301016803</c:v>
                </c:pt>
                <c:pt idx="13">
                  <c:v>6.0118618339665097</c:v>
                </c:pt>
                <c:pt idx="14">
                  <c:v>4.1808503012757603</c:v>
                </c:pt>
                <c:pt idx="15">
                  <c:v>36.072146242964301</c:v>
                </c:pt>
                <c:pt idx="16">
                  <c:v>5.30822677626404</c:v>
                </c:pt>
                <c:pt idx="17">
                  <c:v>4.0725987539369202</c:v>
                </c:pt>
                <c:pt idx="18">
                  <c:v>4.9683559271866899</c:v>
                </c:pt>
                <c:pt idx="19">
                  <c:v>5.3111524937596899</c:v>
                </c:pt>
                <c:pt idx="20">
                  <c:v>48.742453477434701</c:v>
                </c:pt>
                <c:pt idx="21">
                  <c:v>8.6537847325333406</c:v>
                </c:pt>
                <c:pt idx="22">
                  <c:v>7.7697304292661498</c:v>
                </c:pt>
                <c:pt idx="23">
                  <c:v>6.0221018452012602</c:v>
                </c:pt>
                <c:pt idx="24">
                  <c:v>4.6289726976919496</c:v>
                </c:pt>
                <c:pt idx="25">
                  <c:v>52.915989484971298</c:v>
                </c:pt>
                <c:pt idx="26">
                  <c:v>5.1687675756383298</c:v>
                </c:pt>
                <c:pt idx="27">
                  <c:v>4.3939400588751898</c:v>
                </c:pt>
                <c:pt idx="28">
                  <c:v>4.2686218261450897</c:v>
                </c:pt>
                <c:pt idx="29">
                  <c:v>3.9297262162329498</c:v>
                </c:pt>
                <c:pt idx="30">
                  <c:v>69.095207235884502</c:v>
                </c:pt>
                <c:pt idx="31">
                  <c:v>4.9132549143520601</c:v>
                </c:pt>
                <c:pt idx="32">
                  <c:v>7.0802363394593</c:v>
                </c:pt>
                <c:pt idx="33">
                  <c:v>5.4701164776897002</c:v>
                </c:pt>
                <c:pt idx="34">
                  <c:v>5.0551522128908104</c:v>
                </c:pt>
                <c:pt idx="35">
                  <c:v>5.1673047168905102</c:v>
                </c:pt>
                <c:pt idx="36">
                  <c:v>8.0145154597350601</c:v>
                </c:pt>
                <c:pt idx="37">
                  <c:v>5.4764555322635902</c:v>
                </c:pt>
                <c:pt idx="38">
                  <c:v>4.4129572225968801</c:v>
                </c:pt>
                <c:pt idx="39">
                  <c:v>4.6045917185615801</c:v>
                </c:pt>
                <c:pt idx="40">
                  <c:v>55.027869897243903</c:v>
                </c:pt>
                <c:pt idx="41">
                  <c:v>7.6361226636317197</c:v>
                </c:pt>
                <c:pt idx="42">
                  <c:v>5.9036102866276696</c:v>
                </c:pt>
                <c:pt idx="43">
                  <c:v>5.7514729768541599</c:v>
                </c:pt>
                <c:pt idx="44">
                  <c:v>6.15961056749655</c:v>
                </c:pt>
                <c:pt idx="45">
                  <c:v>4.3266485564753703</c:v>
                </c:pt>
                <c:pt idx="46">
                  <c:v>4.5041420845444602</c:v>
                </c:pt>
                <c:pt idx="47">
                  <c:v>4.4002791134490797</c:v>
                </c:pt>
                <c:pt idx="48">
                  <c:v>4.8479138902826699</c:v>
                </c:pt>
                <c:pt idx="49">
                  <c:v>4.4778106270836604</c:v>
                </c:pt>
                <c:pt idx="50">
                  <c:v>45.267188712191803</c:v>
                </c:pt>
                <c:pt idx="51">
                  <c:v>9.3696102798009893</c:v>
                </c:pt>
                <c:pt idx="52">
                  <c:v>8.7449695944809296</c:v>
                </c:pt>
                <c:pt idx="53">
                  <c:v>4.5880126527529299</c:v>
                </c:pt>
                <c:pt idx="54">
                  <c:v>5.22191811014254</c:v>
                </c:pt>
                <c:pt idx="55">
                  <c:v>4.6201955452050196</c:v>
                </c:pt>
                <c:pt idx="56">
                  <c:v>55.527679969416504</c:v>
                </c:pt>
                <c:pt idx="57">
                  <c:v>4.7099175484047802</c:v>
                </c:pt>
                <c:pt idx="58">
                  <c:v>4.6562793943179601</c:v>
                </c:pt>
                <c:pt idx="59">
                  <c:v>4.66798226430054</c:v>
                </c:pt>
                <c:pt idx="60">
                  <c:v>60.298062346064597</c:v>
                </c:pt>
                <c:pt idx="61">
                  <c:v>9.0833775848104494</c:v>
                </c:pt>
                <c:pt idx="62">
                  <c:v>4.8118300411697197</c:v>
                </c:pt>
                <c:pt idx="63">
                  <c:v>4.6655441663874999</c:v>
                </c:pt>
                <c:pt idx="64">
                  <c:v>17.349504749170901</c:v>
                </c:pt>
                <c:pt idx="65">
                  <c:v>4.8898491743869004</c:v>
                </c:pt>
                <c:pt idx="66">
                  <c:v>4.8815596414825801</c:v>
                </c:pt>
                <c:pt idx="67">
                  <c:v>4.6748089384570504</c:v>
                </c:pt>
                <c:pt idx="68">
                  <c:v>4.7323480492047203</c:v>
                </c:pt>
                <c:pt idx="69">
                  <c:v>4.7386871037786102</c:v>
                </c:pt>
                <c:pt idx="70">
                  <c:v>46.958741044256797</c:v>
                </c:pt>
                <c:pt idx="71">
                  <c:v>8.5357807935423597</c:v>
                </c:pt>
                <c:pt idx="72">
                  <c:v>5.7519605964367697</c:v>
                </c:pt>
                <c:pt idx="73">
                  <c:v>5.3428477666291698</c:v>
                </c:pt>
                <c:pt idx="74">
                  <c:v>9.7631192829651603</c:v>
                </c:pt>
                <c:pt idx="75">
                  <c:v>18.012667381517002</c:v>
                </c:pt>
                <c:pt idx="76">
                  <c:v>5.0488131583169098</c:v>
                </c:pt>
                <c:pt idx="77">
                  <c:v>8.9643984066542508</c:v>
                </c:pt>
                <c:pt idx="78">
                  <c:v>4.9293463605780996</c:v>
                </c:pt>
                <c:pt idx="79">
                  <c:v>4.8727824889956404</c:v>
                </c:pt>
                <c:pt idx="80">
                  <c:v>36.673868807901798</c:v>
                </c:pt>
                <c:pt idx="81">
                  <c:v>5.8802045466625099</c:v>
                </c:pt>
                <c:pt idx="82">
                  <c:v>6.32296312767002</c:v>
                </c:pt>
                <c:pt idx="83">
                  <c:v>5.4062383123681297</c:v>
                </c:pt>
                <c:pt idx="84">
                  <c:v>4.8240205307349102</c:v>
                </c:pt>
                <c:pt idx="85">
                  <c:v>4.8903367939695102</c:v>
                </c:pt>
                <c:pt idx="86">
                  <c:v>5.0005388196387797</c:v>
                </c:pt>
                <c:pt idx="87">
                  <c:v>4.9342225564041797</c:v>
                </c:pt>
                <c:pt idx="88">
                  <c:v>4.9981007217257396</c:v>
                </c:pt>
                <c:pt idx="89">
                  <c:v>5.1273199111167003</c:v>
                </c:pt>
                <c:pt idx="90">
                  <c:v>47.028470644569701</c:v>
                </c:pt>
                <c:pt idx="91">
                  <c:v>6.7866893507296497</c:v>
                </c:pt>
                <c:pt idx="92">
                  <c:v>4.62750983894413</c:v>
                </c:pt>
                <c:pt idx="93">
                  <c:v>6.8734856364337604</c:v>
                </c:pt>
                <c:pt idx="94">
                  <c:v>32.138031450487802</c:v>
                </c:pt>
                <c:pt idx="95">
                  <c:v>4.11014546179769</c:v>
                </c:pt>
                <c:pt idx="96">
                  <c:v>4.2227855853799898</c:v>
                </c:pt>
                <c:pt idx="97">
                  <c:v>4.2691094457277003</c:v>
                </c:pt>
                <c:pt idx="98">
                  <c:v>4.5104811391183501</c:v>
                </c:pt>
                <c:pt idx="99">
                  <c:v>4.2944656640232797</c:v>
                </c:pt>
                <c:pt idx="100">
                  <c:v>32.973811415076902</c:v>
                </c:pt>
                <c:pt idx="101">
                  <c:v>4.1023435484759698</c:v>
                </c:pt>
                <c:pt idx="102">
                  <c:v>6.1483953170965799</c:v>
                </c:pt>
                <c:pt idx="103">
                  <c:v>5.5983604279154404</c:v>
                </c:pt>
                <c:pt idx="104">
                  <c:v>9.4568941850877195</c:v>
                </c:pt>
                <c:pt idx="105">
                  <c:v>4.3349380893796896</c:v>
                </c:pt>
                <c:pt idx="106">
                  <c:v>4.23058749870171</c:v>
                </c:pt>
                <c:pt idx="107">
                  <c:v>4.4173457988403397</c:v>
                </c:pt>
                <c:pt idx="108">
                  <c:v>5.5744670683676798</c:v>
                </c:pt>
                <c:pt idx="109">
                  <c:v>4.4778106270836604</c:v>
                </c:pt>
                <c:pt idx="110">
                  <c:v>77.384740140210099</c:v>
                </c:pt>
                <c:pt idx="111">
                  <c:v>8.3890072991775302</c:v>
                </c:pt>
                <c:pt idx="112">
                  <c:v>6.45413279539141</c:v>
                </c:pt>
                <c:pt idx="113">
                  <c:v>6.3166240730961301</c:v>
                </c:pt>
                <c:pt idx="114">
                  <c:v>5.2302076430468603</c:v>
                </c:pt>
                <c:pt idx="115">
                  <c:v>5.4559755097940803</c:v>
                </c:pt>
                <c:pt idx="116">
                  <c:v>48.883375536808202</c:v>
                </c:pt>
                <c:pt idx="117">
                  <c:v>4.4441648758837502</c:v>
                </c:pt>
                <c:pt idx="118">
                  <c:v>4.4768353879184399</c:v>
                </c:pt>
                <c:pt idx="119">
                  <c:v>16.5005590558515</c:v>
                </c:pt>
                <c:pt idx="120">
                  <c:v>67.303692889385005</c:v>
                </c:pt>
                <c:pt idx="121">
                  <c:v>6.3775765209220499</c:v>
                </c:pt>
                <c:pt idx="122">
                  <c:v>7.1338744935461103</c:v>
                </c:pt>
                <c:pt idx="123">
                  <c:v>5.7977968372018598</c:v>
                </c:pt>
                <c:pt idx="124">
                  <c:v>5.78804444554972</c:v>
                </c:pt>
                <c:pt idx="125">
                  <c:v>29.194759649869599</c:v>
                </c:pt>
                <c:pt idx="126">
                  <c:v>4.8659558148391397</c:v>
                </c:pt>
                <c:pt idx="127">
                  <c:v>4.6187326864571903</c:v>
                </c:pt>
                <c:pt idx="128">
                  <c:v>4.7060165917439196</c:v>
                </c:pt>
                <c:pt idx="129">
                  <c:v>4.5841116960920703</c:v>
                </c:pt>
                <c:pt idx="130">
                  <c:v>51.578936589461897</c:v>
                </c:pt>
                <c:pt idx="131">
                  <c:v>9.6397515285654904</c:v>
                </c:pt>
                <c:pt idx="132">
                  <c:v>7.6366102832143303</c:v>
                </c:pt>
                <c:pt idx="133">
                  <c:v>4.9976131021431396</c:v>
                </c:pt>
                <c:pt idx="134">
                  <c:v>6.2273896894789704</c:v>
                </c:pt>
                <c:pt idx="135">
                  <c:v>6.4468185016522996</c:v>
                </c:pt>
                <c:pt idx="136">
                  <c:v>47.243510880499599</c:v>
                </c:pt>
                <c:pt idx="137">
                  <c:v>4.7001651567526297</c:v>
                </c:pt>
                <c:pt idx="138">
                  <c:v>4.78208524663067</c:v>
                </c:pt>
                <c:pt idx="139">
                  <c:v>4.8254833894827298</c:v>
                </c:pt>
                <c:pt idx="140">
                  <c:v>44.869291132784198</c:v>
                </c:pt>
                <c:pt idx="141">
                  <c:v>7.20019075678072</c:v>
                </c:pt>
                <c:pt idx="142">
                  <c:v>9.1360404997320508</c:v>
                </c:pt>
                <c:pt idx="143">
                  <c:v>5.2053390443338801</c:v>
                </c:pt>
                <c:pt idx="144">
                  <c:v>5.1687675756383298</c:v>
                </c:pt>
                <c:pt idx="145">
                  <c:v>4.3017799577623901</c:v>
                </c:pt>
                <c:pt idx="146">
                  <c:v>39.978954338814702</c:v>
                </c:pt>
                <c:pt idx="147">
                  <c:v>4.7445385387699002</c:v>
                </c:pt>
                <c:pt idx="148">
                  <c:v>4.7533156912568302</c:v>
                </c:pt>
                <c:pt idx="149">
                  <c:v>5.0444245820734501</c:v>
                </c:pt>
                <c:pt idx="150">
                  <c:v>57.951636914557803</c:v>
                </c:pt>
                <c:pt idx="151">
                  <c:v>5.3428477666291698</c:v>
                </c:pt>
                <c:pt idx="152">
                  <c:v>5.5837318404372196</c:v>
                </c:pt>
                <c:pt idx="153">
                  <c:v>6.7881522094774702</c:v>
                </c:pt>
                <c:pt idx="154">
                  <c:v>4.4334372450663899</c:v>
                </c:pt>
                <c:pt idx="155">
                  <c:v>5.1477999335862101</c:v>
                </c:pt>
                <c:pt idx="156">
                  <c:v>4.6143441102137297</c:v>
                </c:pt>
                <c:pt idx="157">
                  <c:v>4.6718832209613996</c:v>
                </c:pt>
                <c:pt idx="158">
                  <c:v>5.1809580652035203</c:v>
                </c:pt>
                <c:pt idx="159">
                  <c:v>4.4641572787706503</c:v>
                </c:pt>
                <c:pt idx="160">
                  <c:v>36.767979387345001</c:v>
                </c:pt>
                <c:pt idx="161">
                  <c:v>10.575981127171699</c:v>
                </c:pt>
                <c:pt idx="162">
                  <c:v>6.2161744390790004</c:v>
                </c:pt>
                <c:pt idx="163">
                  <c:v>4.9678683076040899</c:v>
                </c:pt>
                <c:pt idx="164">
                  <c:v>4.9985883413083503</c:v>
                </c:pt>
                <c:pt idx="165">
                  <c:v>4.92544540391724</c:v>
                </c:pt>
                <c:pt idx="166">
                  <c:v>4.2398522707712498</c:v>
                </c:pt>
                <c:pt idx="167">
                  <c:v>4.2720351632233404</c:v>
                </c:pt>
                <c:pt idx="168">
                  <c:v>4.2276617812060699</c:v>
                </c:pt>
                <c:pt idx="169">
                  <c:v>4.6172698277093698</c:v>
                </c:pt>
                <c:pt idx="170">
                  <c:v>37.599858395273202</c:v>
                </c:pt>
                <c:pt idx="171">
                  <c:v>5.2063142834990996</c:v>
                </c:pt>
                <c:pt idx="172">
                  <c:v>3.9194862049982002</c:v>
                </c:pt>
                <c:pt idx="173">
                  <c:v>7.0105067391464404</c:v>
                </c:pt>
                <c:pt idx="174">
                  <c:v>17.582586909657302</c:v>
                </c:pt>
                <c:pt idx="175">
                  <c:v>4.2052312804061298</c:v>
                </c:pt>
                <c:pt idx="176">
                  <c:v>4.3524923943535603</c:v>
                </c:pt>
                <c:pt idx="177">
                  <c:v>4.3602943076752796</c:v>
                </c:pt>
                <c:pt idx="178">
                  <c:v>4.4256353317446697</c:v>
                </c:pt>
                <c:pt idx="179">
                  <c:v>4.7889119207871698</c:v>
                </c:pt>
                <c:pt idx="180">
                  <c:v>36.380321819172103</c:v>
                </c:pt>
                <c:pt idx="181">
                  <c:v>4.5060925628748896</c:v>
                </c:pt>
                <c:pt idx="182">
                  <c:v>4.35883144892746</c:v>
                </c:pt>
                <c:pt idx="183">
                  <c:v>6.9305371275988303</c:v>
                </c:pt>
                <c:pt idx="184">
                  <c:v>5.89385789497552</c:v>
                </c:pt>
                <c:pt idx="185">
                  <c:v>5.2326457409599003</c:v>
                </c:pt>
                <c:pt idx="186">
                  <c:v>4.65091557890928</c:v>
                </c:pt>
                <c:pt idx="187">
                  <c:v>4.5173078132748596</c:v>
                </c:pt>
                <c:pt idx="188">
                  <c:v>12.555716632557701</c:v>
                </c:pt>
                <c:pt idx="189">
                  <c:v>4.7152813638134603</c:v>
                </c:pt>
                <c:pt idx="190">
                  <c:v>48.457196021609299</c:v>
                </c:pt>
                <c:pt idx="191">
                  <c:v>5.8787416879146903</c:v>
                </c:pt>
                <c:pt idx="192">
                  <c:v>5.5583756221416296</c:v>
                </c:pt>
                <c:pt idx="193">
                  <c:v>5.2867715146293204</c:v>
                </c:pt>
                <c:pt idx="194">
                  <c:v>4.5494907057269502</c:v>
                </c:pt>
                <c:pt idx="195">
                  <c:v>4.6392127089267099</c:v>
                </c:pt>
                <c:pt idx="196">
                  <c:v>4.6889499063526596</c:v>
                </c:pt>
                <c:pt idx="197">
                  <c:v>12.7410120739485</c:v>
                </c:pt>
                <c:pt idx="198">
                  <c:v>4.5319364007530796</c:v>
                </c:pt>
                <c:pt idx="199">
                  <c:v>4.7874490620393502</c:v>
                </c:pt>
                <c:pt idx="200">
                  <c:v>39.617140608520003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49803392"/>
        <c:axId val="149805696"/>
      </c:scatterChart>
      <c:valAx>
        <c:axId val="149803392"/>
        <c:scaling>
          <c:orientation val="minMax"/>
          <c:max val="50000"/>
          <c:min val="300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+mj-lt"/>
                    <a:ea typeface="+mn-ea"/>
                    <a:cs typeface="+mn-cs"/>
                  </a:defRPr>
                </a:pPr>
                <a:r>
                  <a:rPr lang="en-US" dirty="0" smtClean="0">
                    <a:solidFill>
                      <a:schemeClr val="tx1"/>
                    </a:solidFill>
                  </a:rPr>
                  <a:t>Experiment time (s)</a:t>
                </a:r>
                <a:endParaRPr lang="en-US" dirty="0">
                  <a:solidFill>
                    <a:schemeClr val="tx1"/>
                  </a:solidFill>
                </a:endParaRP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pPr>
            <a:endParaRPr lang="en-US"/>
          </a:p>
        </c:txPr>
        <c:crossAx val="149805696"/>
        <c:crosses val="autoZero"/>
        <c:crossBetween val="midCat"/>
        <c:dispUnits>
          <c:builtInUnit val="thousands"/>
        </c:dispUnits>
      </c:valAx>
      <c:valAx>
        <c:axId val="149805696"/>
        <c:scaling>
          <c:logBase val="10"/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+mj-lt"/>
                    <a:ea typeface="+mn-ea"/>
                    <a:cs typeface="+mn-cs"/>
                  </a:defRPr>
                </a:pPr>
                <a:r>
                  <a:rPr lang="en-US" dirty="0" smtClean="0">
                    <a:solidFill>
                      <a:schemeClr val="tx1"/>
                    </a:solidFill>
                  </a:rPr>
                  <a:t>Query latency (</a:t>
                </a:r>
                <a:r>
                  <a:rPr lang="en-US" dirty="0" err="1" smtClean="0">
                    <a:solidFill>
                      <a:schemeClr val="tx1"/>
                    </a:solidFill>
                  </a:rPr>
                  <a:t>ms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)</a:t>
                </a:r>
                <a:endParaRPr lang="en-US" dirty="0">
                  <a:solidFill>
                    <a:schemeClr val="tx1"/>
                  </a:solidFill>
                </a:endParaRP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pPr>
            <a:endParaRPr lang="en-US"/>
          </a:p>
        </c:txPr>
        <c:crossAx val="14980339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>
          <a:latin typeface="+mj-lt"/>
        </a:defRPr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  <a:prstGeom prst="rect">
            <a:avLst/>
          </a:prstGeom>
        </p:spPr>
        <p:txBody>
          <a:bodyPr vert="horz" lIns="99038" tIns="49519" rIns="99038" bIns="49519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9038" tIns="49519" rIns="99038" bIns="49519" rtlCol="0"/>
          <a:lstStyle>
            <a:lvl1pPr algn="r">
              <a:defRPr sz="1300"/>
            </a:lvl1pPr>
          </a:lstStyle>
          <a:p>
            <a:fld id="{0E7A3DCC-DD1E-4D24-A245-5B88DC989D7B}" type="datetimeFigureOut">
              <a:rPr lang="en-US" smtClean="0"/>
              <a:t>2/4/2014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1107"/>
            <a:ext cx="3076363" cy="513506"/>
          </a:xfrm>
          <a:prstGeom prst="rect">
            <a:avLst/>
          </a:prstGeom>
        </p:spPr>
        <p:txBody>
          <a:bodyPr vert="horz" lIns="99038" tIns="49519" rIns="99038" bIns="49519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294" y="9721107"/>
            <a:ext cx="3076363" cy="513506"/>
          </a:xfrm>
          <a:prstGeom prst="rect">
            <a:avLst/>
          </a:prstGeom>
        </p:spPr>
        <p:txBody>
          <a:bodyPr vert="horz" lIns="99038" tIns="49519" rIns="99038" bIns="49519" rtlCol="0" anchor="b"/>
          <a:lstStyle>
            <a:lvl1pPr algn="r">
              <a:defRPr sz="1300"/>
            </a:lvl1pPr>
          </a:lstStyle>
          <a:p>
            <a:fld id="{EA659527-622B-45CE-8305-16F0223C1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8255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  <a:prstGeom prst="rect">
            <a:avLst/>
          </a:prstGeom>
        </p:spPr>
        <p:txBody>
          <a:bodyPr vert="horz" lIns="99038" tIns="49519" rIns="99038" bIns="49519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9038" tIns="49519" rIns="99038" bIns="49519" rtlCol="0"/>
          <a:lstStyle>
            <a:lvl1pPr algn="r">
              <a:defRPr sz="1300"/>
            </a:lvl1pPr>
          </a:lstStyle>
          <a:p>
            <a:fld id="{40B48313-206D-457B-914A-F5CE3E6CA47D}" type="datetimeFigureOut">
              <a:rPr lang="en-US" smtClean="0"/>
              <a:t>2/4/2014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1279525"/>
            <a:ext cx="5708650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38" tIns="49519" rIns="99038" bIns="4951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925407"/>
            <a:ext cx="5679440" cy="4029879"/>
          </a:xfrm>
          <a:prstGeom prst="rect">
            <a:avLst/>
          </a:prstGeom>
        </p:spPr>
        <p:txBody>
          <a:bodyPr vert="horz" lIns="99038" tIns="49519" rIns="99038" bIns="4951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6363" cy="513506"/>
          </a:xfrm>
          <a:prstGeom prst="rect">
            <a:avLst/>
          </a:prstGeom>
        </p:spPr>
        <p:txBody>
          <a:bodyPr vert="horz" lIns="99038" tIns="49519" rIns="99038" bIns="49519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7"/>
            <a:ext cx="3076363" cy="513506"/>
          </a:xfrm>
          <a:prstGeom prst="rect">
            <a:avLst/>
          </a:prstGeom>
        </p:spPr>
        <p:txBody>
          <a:bodyPr vert="horz" lIns="99038" tIns="49519" rIns="99038" bIns="49519" rtlCol="0" anchor="b"/>
          <a:lstStyle>
            <a:lvl1pPr algn="r">
              <a:defRPr sz="1300"/>
            </a:lvl1pPr>
          </a:lstStyle>
          <a:p>
            <a:fld id="{EE6EDAAF-DF08-43E8-BF31-7EA4EDEC0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1521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95325" y="1279525"/>
            <a:ext cx="5708650" cy="34528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6EDAAF-DF08-43E8-BF31-7EA4EDEC065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41475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95325" y="1279525"/>
            <a:ext cx="5708650" cy="34528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6EDAAF-DF08-43E8-BF31-7EA4EDEC065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00183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95325" y="1279525"/>
            <a:ext cx="5708650" cy="34528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6EDAAF-DF08-43E8-BF31-7EA4EDEC065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08606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95325" y="1279525"/>
            <a:ext cx="5708650" cy="34528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6EDAAF-DF08-43E8-BF31-7EA4EDEC065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70344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95325" y="1279525"/>
            <a:ext cx="5708650" cy="34528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6EDAAF-DF08-43E8-BF31-7EA4EDEC065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70837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95325" y="1279525"/>
            <a:ext cx="5708650" cy="34528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6EDAAF-DF08-43E8-BF31-7EA4EDEC065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03416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95325" y="1279525"/>
            <a:ext cx="5708650" cy="34528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6EDAAF-DF08-43E8-BF31-7EA4EDEC0650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96992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95325" y="1279525"/>
            <a:ext cx="5708650" cy="34528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6EDAAF-DF08-43E8-BF31-7EA4EDEC0650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10085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95325" y="1279525"/>
            <a:ext cx="5708650" cy="34528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6EDAAF-DF08-43E8-BF31-7EA4EDEC0650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84884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95325" y="1279525"/>
            <a:ext cx="5708650" cy="34528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6EDAAF-DF08-43E8-BF31-7EA4EDEC0650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16898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95325" y="1279525"/>
            <a:ext cx="5708650" cy="34528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6EDAAF-DF08-43E8-BF31-7EA4EDEC0650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0409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95325" y="1279525"/>
            <a:ext cx="5708650" cy="34528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6EDAAF-DF08-43E8-BF31-7EA4EDEC065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51387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95325" y="1279525"/>
            <a:ext cx="5708650" cy="34528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6EDAAF-DF08-43E8-BF31-7EA4EDEC0650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39458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95325" y="1279525"/>
            <a:ext cx="5708650" cy="34528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6EDAAF-DF08-43E8-BF31-7EA4EDEC0650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96193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95325" y="1279525"/>
            <a:ext cx="5708650" cy="34528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6EDAAF-DF08-43E8-BF31-7EA4EDEC0650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1573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95325" y="1279525"/>
            <a:ext cx="5708650" cy="34528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6EDAAF-DF08-43E8-BF31-7EA4EDEC0650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78027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95325" y="1279525"/>
            <a:ext cx="5708650" cy="34528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6EDAAF-DF08-43E8-BF31-7EA4EDEC0650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10181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95325" y="1279525"/>
            <a:ext cx="5708650" cy="34528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6EDAAF-DF08-43E8-BF31-7EA4EDEC0650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1148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95325" y="1279525"/>
            <a:ext cx="5708650" cy="34528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6EDAAF-DF08-43E8-BF31-7EA4EDEC0650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17015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95325" y="1279525"/>
            <a:ext cx="5708650" cy="34528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6EDAAF-DF08-43E8-BF31-7EA4EDEC0650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53229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95325" y="1279525"/>
            <a:ext cx="5708650" cy="34528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6EDAAF-DF08-43E8-BF31-7EA4EDEC0650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19439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95325" y="1279525"/>
            <a:ext cx="5708650" cy="34528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6EDAAF-DF08-43E8-BF31-7EA4EDEC0650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3943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95325" y="1279525"/>
            <a:ext cx="5708650" cy="34528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6EDAAF-DF08-43E8-BF31-7EA4EDEC065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07783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95325" y="1279525"/>
            <a:ext cx="5708650" cy="34528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6EDAAF-DF08-43E8-BF31-7EA4EDEC0650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26711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95325" y="1279525"/>
            <a:ext cx="5708650" cy="34528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6EDAAF-DF08-43E8-BF31-7EA4EDEC0650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150252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95325" y="1279525"/>
            <a:ext cx="5708650" cy="34528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6EDAAF-DF08-43E8-BF31-7EA4EDEC0650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24843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95325" y="1279525"/>
            <a:ext cx="5708650" cy="34528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6EDAAF-DF08-43E8-BF31-7EA4EDEC0650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638803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95325" y="1279525"/>
            <a:ext cx="5708650" cy="34528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6EDAAF-DF08-43E8-BF31-7EA4EDEC0650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444720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95325" y="1279525"/>
            <a:ext cx="5708650" cy="34528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6EDAAF-DF08-43E8-BF31-7EA4EDEC0650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099054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95325" y="1279525"/>
            <a:ext cx="5708650" cy="34528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6EDAAF-DF08-43E8-BF31-7EA4EDEC0650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012653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95325" y="1279525"/>
            <a:ext cx="5708650" cy="34528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91059D-EEB8-4669-9F3A-BBCAD89F314C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930886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95325" y="1279525"/>
            <a:ext cx="5708650" cy="34528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91059D-EEB8-4669-9F3A-BBCAD89F314C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818973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95325" y="1279525"/>
            <a:ext cx="5708650" cy="34528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6EDAAF-DF08-43E8-BF31-7EA4EDEC0650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4586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95325" y="1279525"/>
            <a:ext cx="5708650" cy="34528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6EDAAF-DF08-43E8-BF31-7EA4EDEC065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0834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95325" y="1279525"/>
            <a:ext cx="5708650" cy="34528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6EDAAF-DF08-43E8-BF31-7EA4EDEC065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8271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95325" y="1279525"/>
            <a:ext cx="5708650" cy="34528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6EDAAF-DF08-43E8-BF31-7EA4EDEC065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3860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95325" y="1279525"/>
            <a:ext cx="5708650" cy="34528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6EDAAF-DF08-43E8-BF31-7EA4EDEC065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2698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95325" y="1279525"/>
            <a:ext cx="5708650" cy="34528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6EDAAF-DF08-43E8-BF31-7EA4EDEC065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52649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95325" y="1279525"/>
            <a:ext cx="5708650" cy="34528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6EDAAF-DF08-43E8-BF31-7EA4EDEC065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5196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4192" y="1496484"/>
            <a:ext cx="12854146" cy="3183467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90318" y="4802718"/>
            <a:ext cx="11341894" cy="2207683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5451E-0B3E-49BA-B501-06944F61C871}" type="datetime1">
              <a:rPr lang="en-US" smtClean="0"/>
              <a:t>2/4/2014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83560-1135-4E03-AB8E-280110187EB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3312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9FFCC-D68B-43ED-B5B4-C32835A1A9D9}" type="datetime1">
              <a:rPr lang="en-US" smtClean="0"/>
              <a:t>2/4/2014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83560-1135-4E03-AB8E-280110187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341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822058" y="486834"/>
            <a:ext cx="3260794" cy="774911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9675" y="486834"/>
            <a:ext cx="9593352" cy="77491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1216F-2580-4112-B9CA-3A493172C9A2}" type="datetime1">
              <a:rPr lang="en-US" smtClean="0"/>
              <a:t>2/4/2014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83560-1135-4E03-AB8E-280110187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043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12EA8-F442-48DA-8D89-EA38A6AA99D4}" type="datetime1">
              <a:rPr lang="en-US" smtClean="0"/>
              <a:t>2/4/2014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83560-1135-4E03-AB8E-280110187E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17649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1800" y="2279658"/>
            <a:ext cx="13043177" cy="3803649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1800" y="6119291"/>
            <a:ext cx="13043177" cy="200024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48A73-7E61-44D9-94FA-071377D1A2C5}" type="datetime1">
              <a:rPr lang="en-US" smtClean="0"/>
              <a:t>2/4/2014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83560-1135-4E03-AB8E-280110187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5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9675" y="2434167"/>
            <a:ext cx="6427072" cy="5801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55780" y="2434167"/>
            <a:ext cx="6427072" cy="5801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86C71-40EC-4B51-95F2-D61D5212EBAF}" type="datetime1">
              <a:rPr lang="en-US" smtClean="0"/>
              <a:t>2/4/2014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83560-1135-4E03-AB8E-280110187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364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645" y="486838"/>
            <a:ext cx="13043177" cy="17674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1647" y="2241556"/>
            <a:ext cx="6397535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647" y="3340100"/>
            <a:ext cx="6397535" cy="4912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655781" y="2241556"/>
            <a:ext cx="6429043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655781" y="3340100"/>
            <a:ext cx="6429043" cy="4912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C3350-2DE4-4F28-9631-D9609E1DC681}" type="datetime1">
              <a:rPr lang="en-US" smtClean="0"/>
              <a:t>2/4/2014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83560-1135-4E03-AB8E-280110187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549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74424-C846-4BCB-86B8-80A5138A68DE}" type="datetime1">
              <a:rPr lang="en-US" smtClean="0"/>
              <a:t>2/4/2014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83560-1135-4E03-AB8E-280110187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008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5B55D-1347-46E3-AE7E-835592065CFB}" type="datetime1">
              <a:rPr lang="en-US" smtClean="0"/>
              <a:t>2/4/2014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83560-1135-4E03-AB8E-280110187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155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645" y="609600"/>
            <a:ext cx="4877408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9046" y="1316569"/>
            <a:ext cx="7655778" cy="6498167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645" y="2743201"/>
            <a:ext cx="4877408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8D41C-9580-475B-8539-1F3A31F84E09}" type="datetime1">
              <a:rPr lang="en-US" smtClean="0"/>
              <a:t>2/4/2014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83560-1135-4E03-AB8E-280110187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106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645" y="609600"/>
            <a:ext cx="4877408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29046" y="1316569"/>
            <a:ext cx="7655778" cy="6498167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645" y="2743201"/>
            <a:ext cx="4877408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525F-2901-4FCF-B8CE-B1ED0DEB221C}" type="datetime1">
              <a:rPr lang="en-US" smtClean="0"/>
              <a:t>2/4/2014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83560-1135-4E03-AB8E-280110187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440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39676" y="486838"/>
            <a:ext cx="13043177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9676" y="2434167"/>
            <a:ext cx="13043177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9674" y="8475141"/>
            <a:ext cx="3402568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17C7F7-8D3A-468D-91A2-284F688A3810}" type="datetime1">
              <a:rPr lang="en-US" smtClean="0"/>
              <a:t>2/4/2014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09338" y="8475141"/>
            <a:ext cx="5103854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80284" y="8475141"/>
            <a:ext cx="3402568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183560-1135-4E03-AB8E-280110187EB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739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" y="2265363"/>
            <a:ext cx="15122525" cy="2387600"/>
          </a:xfrm>
        </p:spPr>
        <p:txBody>
          <a:bodyPr>
            <a:normAutofit/>
          </a:bodyPr>
          <a:lstStyle/>
          <a:p>
            <a:r>
              <a:rPr lang="en-US" sz="7200" b="1" dirty="0" smtClean="0">
                <a:latin typeface="Segoe UI Semibold" panose="020B0702040204020203" pitchFamily="34" charset="0"/>
                <a:cs typeface="Segoe UI Semibold" panose="020B0702040204020203" pitchFamily="34" charset="0"/>
              </a:rPr>
              <a:t>Naiad: </a:t>
            </a:r>
            <a:br>
              <a:rPr lang="en-US" sz="7200" b="1" dirty="0" smtClean="0">
                <a:latin typeface="Segoe UI Semibold" panose="020B0702040204020203" pitchFamily="34" charset="0"/>
                <a:cs typeface="Segoe UI Semibold" panose="020B0702040204020203" pitchFamily="34" charset="0"/>
              </a:rPr>
            </a:br>
            <a:r>
              <a:rPr lang="en-US" sz="7200" b="1" dirty="0" smtClean="0">
                <a:latin typeface="Segoe UI Semibold" panose="020B0702040204020203" pitchFamily="34" charset="0"/>
                <a:cs typeface="Segoe UI Semibold" panose="020B0702040204020203" pitchFamily="34" charset="0"/>
              </a:rPr>
              <a:t>A Timely Dataflow System</a:t>
            </a:r>
            <a:endParaRPr lang="en-US" sz="7200" b="1" dirty="0"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numCol="3"/>
          <a:lstStyle/>
          <a:p>
            <a:r>
              <a:rPr lang="en-US" dirty="0" smtClean="0"/>
              <a:t>Derek G. Murray</a:t>
            </a:r>
          </a:p>
          <a:p>
            <a:r>
              <a:rPr lang="en-US" dirty="0" smtClean="0"/>
              <a:t>Michael Isard</a:t>
            </a:r>
          </a:p>
          <a:p>
            <a:endParaRPr lang="en-US" dirty="0"/>
          </a:p>
          <a:p>
            <a:r>
              <a:rPr lang="en-US" dirty="0" smtClean="0"/>
              <a:t>Frank McSherry</a:t>
            </a:r>
          </a:p>
          <a:p>
            <a:r>
              <a:rPr lang="en-US" dirty="0" smtClean="0"/>
              <a:t>Paul Barham</a:t>
            </a:r>
          </a:p>
          <a:p>
            <a:endParaRPr lang="en-US" dirty="0"/>
          </a:p>
          <a:p>
            <a:r>
              <a:rPr lang="en-US" dirty="0" smtClean="0"/>
              <a:t>Rebecca Isaacs</a:t>
            </a:r>
          </a:p>
          <a:p>
            <a:r>
              <a:rPr lang="en-US" dirty="0" smtClean="0"/>
              <a:t>Martín Abadi</a:t>
            </a:r>
            <a:endParaRPr lang="en-US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890318" y="6116638"/>
            <a:ext cx="11341894" cy="1655762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/>
              <a:t>Microsoft Research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83560-1135-4E03-AB8E-280110187EBF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2787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Circular Arrow 31"/>
          <p:cNvSpPr/>
          <p:nvPr/>
        </p:nvSpPr>
        <p:spPr>
          <a:xfrm rot="20774394">
            <a:off x="5097558" y="2590758"/>
            <a:ext cx="4927424" cy="3962486"/>
          </a:xfrm>
          <a:prstGeom prst="circularArrow">
            <a:avLst>
              <a:gd name="adj1" fmla="val 5391"/>
              <a:gd name="adj2" fmla="val 857794"/>
              <a:gd name="adj3" fmla="val 3276017"/>
              <a:gd name="adj4" fmla="val 4548790"/>
              <a:gd name="adj5" fmla="val 8537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Batch iteration</a:t>
            </a:r>
            <a:endParaRPr lang="en-US" dirty="0"/>
          </a:p>
        </p:txBody>
      </p:sp>
      <p:cxnSp>
        <p:nvCxnSpPr>
          <p:cNvPr id="29" name="Straight Arrow Connector 28"/>
          <p:cNvCxnSpPr>
            <a:stCxn id="5" idx="3"/>
            <a:endCxn id="6" idx="1"/>
          </p:cNvCxnSpPr>
          <p:nvPr/>
        </p:nvCxnSpPr>
        <p:spPr>
          <a:xfrm flipV="1">
            <a:off x="2740958" y="3577702"/>
            <a:ext cx="2900801" cy="994303"/>
          </a:xfrm>
          <a:prstGeom prst="curvedConnector3">
            <a:avLst>
              <a:gd name="adj1" fmla="val 50000"/>
            </a:avLst>
          </a:prstGeom>
          <a:ln w="228600">
            <a:solidFill>
              <a:schemeClr val="tx1"/>
            </a:solidFill>
            <a:tailEnd type="triangle" w="med" len="sm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34" idx="3"/>
            <a:endCxn id="42" idx="1"/>
          </p:cNvCxnSpPr>
          <p:nvPr/>
        </p:nvCxnSpPr>
        <p:spPr>
          <a:xfrm>
            <a:off x="9436984" y="3577702"/>
            <a:ext cx="2944583" cy="994303"/>
          </a:xfrm>
          <a:prstGeom prst="curvedConnector3">
            <a:avLst>
              <a:gd name="adj1" fmla="val 50000"/>
            </a:avLst>
          </a:prstGeom>
          <a:ln w="228600">
            <a:solidFill>
              <a:schemeClr val="tx1"/>
            </a:solidFill>
            <a:tailEnd type="triangle" w="med" len="sm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" name="Rounded Rectangle 4"/>
          <p:cNvSpPr/>
          <p:nvPr/>
        </p:nvSpPr>
        <p:spPr>
          <a:xfrm>
            <a:off x="1890318" y="3695700"/>
            <a:ext cx="850642" cy="1752600"/>
          </a:xfrm>
          <a:prstGeom prst="roundRect">
            <a:avLst/>
          </a:prstGeom>
          <a:solidFill>
            <a:srgbClr val="FFFFFF"/>
          </a:solidFill>
          <a:ln w="38100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dirty="0">
              <a:latin typeface="+mj-lt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5641760" y="2701397"/>
            <a:ext cx="850642" cy="1752600"/>
          </a:xfrm>
          <a:prstGeom prst="roundRect">
            <a:avLst/>
          </a:prstGeom>
          <a:solidFill>
            <a:srgbClr val="FFFFFF"/>
          </a:solidFill>
          <a:ln w="38100">
            <a:solidFill>
              <a:schemeClr val="tx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dirty="0">
              <a:latin typeface="+mj-lt"/>
            </a:endParaRPr>
          </a:p>
        </p:txBody>
      </p:sp>
      <p:sp>
        <p:nvSpPr>
          <p:cNvPr id="34" name="Rounded Rectangle 33"/>
          <p:cNvSpPr/>
          <p:nvPr/>
        </p:nvSpPr>
        <p:spPr>
          <a:xfrm>
            <a:off x="8586343" y="2701397"/>
            <a:ext cx="850642" cy="1752600"/>
          </a:xfrm>
          <a:prstGeom prst="roundRect">
            <a:avLst/>
          </a:prstGeom>
          <a:solidFill>
            <a:srgbClr val="FFFFFF"/>
          </a:solidFill>
          <a:ln w="38100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dirty="0">
              <a:latin typeface="+mj-lt"/>
            </a:endParaRPr>
          </a:p>
        </p:txBody>
      </p:sp>
      <p:sp>
        <p:nvSpPr>
          <p:cNvPr id="41" name="Rounded Rectangle 40"/>
          <p:cNvSpPr/>
          <p:nvPr/>
        </p:nvSpPr>
        <p:spPr>
          <a:xfrm>
            <a:off x="7135944" y="4690003"/>
            <a:ext cx="850642" cy="1752600"/>
          </a:xfrm>
          <a:prstGeom prst="roundRect">
            <a:avLst/>
          </a:prstGeom>
          <a:solidFill>
            <a:srgbClr val="FFFFFF"/>
          </a:solidFill>
          <a:ln w="3810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dirty="0">
              <a:latin typeface="+mj-lt"/>
            </a:endParaRPr>
          </a:p>
        </p:txBody>
      </p:sp>
      <p:sp>
        <p:nvSpPr>
          <p:cNvPr id="42" name="Rounded Rectangle 41"/>
          <p:cNvSpPr/>
          <p:nvPr/>
        </p:nvSpPr>
        <p:spPr>
          <a:xfrm>
            <a:off x="12381569" y="3695700"/>
            <a:ext cx="850642" cy="1752600"/>
          </a:xfrm>
          <a:prstGeom prst="roundRect">
            <a:avLst/>
          </a:prstGeom>
          <a:solidFill>
            <a:srgbClr val="FFFFFF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dirty="0">
              <a:latin typeface="+mj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798757" y="4156505"/>
            <a:ext cx="10337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ym typeface="Wingdings" panose="05000000000000000000" pitchFamily="2" charset="2"/>
              </a:rPr>
              <a:t></a:t>
            </a:r>
            <a:endParaRPr lang="en-US" sz="48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12290010" y="4156505"/>
            <a:ext cx="10337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ym typeface="Wingdings" panose="05000000000000000000" pitchFamily="2" charset="2"/>
              </a:rPr>
              <a:t></a:t>
            </a:r>
            <a:endParaRPr lang="en-US" sz="4800" b="1" dirty="0"/>
          </a:p>
        </p:txBody>
      </p:sp>
      <p:sp>
        <p:nvSpPr>
          <p:cNvPr id="33" name="Rectangle 32"/>
          <p:cNvSpPr/>
          <p:nvPr/>
        </p:nvSpPr>
        <p:spPr>
          <a:xfrm>
            <a:off x="4577266" y="2438400"/>
            <a:ext cx="5967999" cy="4267200"/>
          </a:xfrm>
          <a:prstGeom prst="rect">
            <a:avLst/>
          </a:prstGeom>
          <a:noFill/>
          <a:ln w="381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27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14124"/>
                                      </p:to>
                                    </p:animClr>
                                    <p:set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  <p:set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8021"/>
                                      </p:to>
                                    </p:animClr>
                                    <p:set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  <p:set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DCEAF"/>
                                      </p:to>
                                    </p:animClr>
                                    <p:set>
                                      <p:cBhvr>
                                        <p:cTn id="3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  <p:set>
                                      <p:cBhvr>
                                        <p:cTn id="4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5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ECCF3"/>
                                      </p:to>
                                    </p:animClr>
                                    <p:set>
                                      <p:cBhvr>
                                        <p:cTn id="46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7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1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  <p:set>
                                      <p:cBhvr>
                                        <p:cTn id="52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3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8021"/>
                                      </p:to>
                                    </p:animClr>
                                    <p:set>
                                      <p:cBhvr>
                                        <p:cTn id="5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  <p:set>
                                      <p:cBhvr>
                                        <p:cTn id="6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DCEAF"/>
                                      </p:to>
                                    </p:animClr>
                                    <p:set>
                                      <p:cBhvr>
                                        <p:cTn id="6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  <p:set>
                                      <p:cBhvr>
                                        <p:cTn id="7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6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7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"/>
                            </p:stCondLst>
                            <p:childTnLst>
                              <p:par>
                                <p:cTn id="84" presetID="2" presetClass="exit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3" grpId="1"/>
      <p:bldP spid="14" grpId="0"/>
      <p:bldP spid="14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Circular Arrow 31"/>
          <p:cNvSpPr/>
          <p:nvPr/>
        </p:nvSpPr>
        <p:spPr>
          <a:xfrm rot="20774394">
            <a:off x="5097558" y="2590760"/>
            <a:ext cx="4927425" cy="3962487"/>
          </a:xfrm>
          <a:prstGeom prst="circularArrow">
            <a:avLst>
              <a:gd name="adj1" fmla="val 5391"/>
              <a:gd name="adj2" fmla="val 857794"/>
              <a:gd name="adj3" fmla="val 3276017"/>
              <a:gd name="adj4" fmla="val 4548790"/>
              <a:gd name="adj5" fmla="val 8537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Streaming iteration</a:t>
            </a:r>
            <a:endParaRPr lang="en-US" dirty="0"/>
          </a:p>
        </p:txBody>
      </p:sp>
      <p:cxnSp>
        <p:nvCxnSpPr>
          <p:cNvPr id="29" name="Straight Arrow Connector 28"/>
          <p:cNvCxnSpPr>
            <a:stCxn id="5" idx="3"/>
            <a:endCxn id="6" idx="1"/>
          </p:cNvCxnSpPr>
          <p:nvPr/>
        </p:nvCxnSpPr>
        <p:spPr>
          <a:xfrm flipV="1">
            <a:off x="2740960" y="3577703"/>
            <a:ext cx="2900801" cy="994303"/>
          </a:xfrm>
          <a:prstGeom prst="curvedConnector3">
            <a:avLst>
              <a:gd name="adj1" fmla="val 50000"/>
            </a:avLst>
          </a:prstGeom>
          <a:ln w="228600">
            <a:solidFill>
              <a:schemeClr val="tx1"/>
            </a:solidFill>
            <a:tailEnd type="triangle" w="med" len="sm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34" idx="3"/>
            <a:endCxn id="42" idx="1"/>
          </p:cNvCxnSpPr>
          <p:nvPr/>
        </p:nvCxnSpPr>
        <p:spPr>
          <a:xfrm>
            <a:off x="9436987" y="3577703"/>
            <a:ext cx="2944584" cy="994303"/>
          </a:xfrm>
          <a:prstGeom prst="curvedConnector3">
            <a:avLst>
              <a:gd name="adj1" fmla="val 50000"/>
            </a:avLst>
          </a:prstGeom>
          <a:ln w="228600">
            <a:solidFill>
              <a:schemeClr val="tx1"/>
            </a:solidFill>
            <a:tailEnd type="triangle" w="med" len="sm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" name="Rounded Rectangle 4"/>
          <p:cNvSpPr/>
          <p:nvPr/>
        </p:nvSpPr>
        <p:spPr>
          <a:xfrm>
            <a:off x="1890318" y="3695700"/>
            <a:ext cx="850642" cy="1752600"/>
          </a:xfrm>
          <a:prstGeom prst="round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dirty="0">
              <a:latin typeface="+mj-lt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5641760" y="2701397"/>
            <a:ext cx="850642" cy="1752600"/>
          </a:xfrm>
          <a:prstGeom prst="round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dirty="0">
              <a:latin typeface="+mj-lt"/>
            </a:endParaRPr>
          </a:p>
        </p:txBody>
      </p:sp>
      <p:sp>
        <p:nvSpPr>
          <p:cNvPr id="34" name="Rounded Rectangle 33"/>
          <p:cNvSpPr/>
          <p:nvPr/>
        </p:nvSpPr>
        <p:spPr>
          <a:xfrm>
            <a:off x="8586344" y="2701397"/>
            <a:ext cx="850642" cy="1752600"/>
          </a:xfrm>
          <a:prstGeom prst="round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dirty="0">
              <a:latin typeface="+mj-lt"/>
            </a:endParaRPr>
          </a:p>
        </p:txBody>
      </p:sp>
      <p:sp>
        <p:nvSpPr>
          <p:cNvPr id="41" name="Rounded Rectangle 40"/>
          <p:cNvSpPr/>
          <p:nvPr/>
        </p:nvSpPr>
        <p:spPr>
          <a:xfrm>
            <a:off x="7135944" y="4690003"/>
            <a:ext cx="850642" cy="1752600"/>
          </a:xfrm>
          <a:prstGeom prst="round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dirty="0">
              <a:latin typeface="+mj-lt"/>
            </a:endParaRPr>
          </a:p>
        </p:txBody>
      </p:sp>
      <p:sp>
        <p:nvSpPr>
          <p:cNvPr id="42" name="Rounded Rectangle 41"/>
          <p:cNvSpPr/>
          <p:nvPr/>
        </p:nvSpPr>
        <p:spPr>
          <a:xfrm>
            <a:off x="12381569" y="3695700"/>
            <a:ext cx="850642" cy="1752600"/>
          </a:xfrm>
          <a:prstGeom prst="round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dirty="0">
              <a:latin typeface="+mj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798758" y="4156505"/>
            <a:ext cx="10337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ym typeface="Wingdings" panose="05000000000000000000" pitchFamily="2" charset="2"/>
              </a:rPr>
              <a:t></a:t>
            </a:r>
            <a:endParaRPr lang="en-US" sz="48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12290011" y="4156505"/>
            <a:ext cx="10337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ym typeface="Wingdings" panose="05000000000000000000" pitchFamily="2" charset="2"/>
              </a:rPr>
              <a:t></a:t>
            </a:r>
            <a:endParaRPr lang="en-US" sz="4800" b="1" dirty="0"/>
          </a:p>
        </p:txBody>
      </p:sp>
      <p:sp>
        <p:nvSpPr>
          <p:cNvPr id="33" name="Rectangle 32"/>
          <p:cNvSpPr/>
          <p:nvPr/>
        </p:nvSpPr>
        <p:spPr>
          <a:xfrm>
            <a:off x="4577266" y="2438400"/>
            <a:ext cx="5967999" cy="4267200"/>
          </a:xfrm>
          <a:prstGeom prst="rect">
            <a:avLst/>
          </a:prstGeom>
          <a:noFill/>
          <a:ln w="381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4625234" y="2505324"/>
            <a:ext cx="10337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ym typeface="Wingdings" panose="05000000000000000000" pitchFamily="2" charset="2"/>
              </a:rPr>
              <a:t></a:t>
            </a:r>
            <a:endParaRPr 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3361207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1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path" presetSubtype="0" repeatCount="indefinite" fill="hold" grpId="0" nodeType="withEffect">
                                  <p:stCondLst>
                                    <p:cond delay="15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00035 0.00047 C 0.06684 -0.11134 0.19271 -0.12523 0.27986 -0.0324 C 0.36597 0.06181 0.38212 0.22848 0.31389 0.34005 C 0.24653 0.45209 0.12083 0.46621 0.03438 0.37246 C -0.05295 0.27871 -0.06823 0.11297 -0.00035 0.00047 Z " pathEditMode="relative" rAng="18540000" ptsTypes="AAAAA">
                                      <p:cBhvr>
                                        <p:cTn id="1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712" y="169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500"/>
                            </p:stCondLst>
                            <p:childTnLst>
                              <p:par>
                                <p:cTn id="18" presetID="2" presetClass="exit" presetSubtype="2" repeatCount="indefinite" fill="hold" grpId="1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lin" valueType="num">
                                      <p:cBhvr additive="base">
                                        <p:cTn id="19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4" grpId="1"/>
      <p:bldP spid="16" grpId="0"/>
      <p:bldP spid="16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Circular Arrow 31"/>
          <p:cNvSpPr/>
          <p:nvPr/>
        </p:nvSpPr>
        <p:spPr>
          <a:xfrm rot="20774394">
            <a:off x="5097558" y="2590760"/>
            <a:ext cx="4927425" cy="3962487"/>
          </a:xfrm>
          <a:prstGeom prst="circularArrow">
            <a:avLst>
              <a:gd name="adj1" fmla="val 5391"/>
              <a:gd name="adj2" fmla="val 857794"/>
              <a:gd name="adj3" fmla="val 3276017"/>
              <a:gd name="adj4" fmla="val 4548790"/>
              <a:gd name="adj5" fmla="val 8537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Timely dataflow</a:t>
            </a:r>
            <a:endParaRPr lang="en-US" dirty="0"/>
          </a:p>
        </p:txBody>
      </p:sp>
      <p:cxnSp>
        <p:nvCxnSpPr>
          <p:cNvPr id="29" name="Straight Arrow Connector 28"/>
          <p:cNvCxnSpPr>
            <a:stCxn id="5" idx="3"/>
            <a:endCxn id="6" idx="1"/>
          </p:cNvCxnSpPr>
          <p:nvPr/>
        </p:nvCxnSpPr>
        <p:spPr>
          <a:xfrm flipV="1">
            <a:off x="2740960" y="3577703"/>
            <a:ext cx="2900801" cy="994303"/>
          </a:xfrm>
          <a:prstGeom prst="curvedConnector3">
            <a:avLst>
              <a:gd name="adj1" fmla="val 50000"/>
            </a:avLst>
          </a:prstGeom>
          <a:ln w="228600">
            <a:solidFill>
              <a:schemeClr val="tx1"/>
            </a:solidFill>
            <a:tailEnd type="triangle" w="med" len="sm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34" idx="3"/>
            <a:endCxn id="42" idx="1"/>
          </p:cNvCxnSpPr>
          <p:nvPr/>
        </p:nvCxnSpPr>
        <p:spPr>
          <a:xfrm>
            <a:off x="9436987" y="3577703"/>
            <a:ext cx="2944584" cy="994303"/>
          </a:xfrm>
          <a:prstGeom prst="curvedConnector3">
            <a:avLst>
              <a:gd name="adj1" fmla="val 50000"/>
            </a:avLst>
          </a:prstGeom>
          <a:ln w="228600">
            <a:solidFill>
              <a:schemeClr val="tx1"/>
            </a:solidFill>
            <a:tailEnd type="triangle" w="med" len="sm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" name="Rounded Rectangle 4"/>
          <p:cNvSpPr/>
          <p:nvPr/>
        </p:nvSpPr>
        <p:spPr>
          <a:xfrm>
            <a:off x="1890318" y="3695700"/>
            <a:ext cx="850642" cy="1752600"/>
          </a:xfrm>
          <a:prstGeom prst="round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dirty="0">
              <a:latin typeface="+mj-lt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5641760" y="2701397"/>
            <a:ext cx="850642" cy="1752600"/>
          </a:xfrm>
          <a:prstGeom prst="round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dirty="0">
              <a:latin typeface="+mj-lt"/>
            </a:endParaRPr>
          </a:p>
        </p:txBody>
      </p:sp>
      <p:sp>
        <p:nvSpPr>
          <p:cNvPr id="34" name="Rounded Rectangle 33"/>
          <p:cNvSpPr/>
          <p:nvPr/>
        </p:nvSpPr>
        <p:spPr>
          <a:xfrm>
            <a:off x="8586344" y="2701397"/>
            <a:ext cx="850642" cy="1752600"/>
          </a:xfrm>
          <a:prstGeom prst="round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dirty="0">
              <a:latin typeface="+mj-lt"/>
            </a:endParaRPr>
          </a:p>
        </p:txBody>
      </p:sp>
      <p:sp>
        <p:nvSpPr>
          <p:cNvPr id="41" name="Rounded Rectangle 40"/>
          <p:cNvSpPr/>
          <p:nvPr/>
        </p:nvSpPr>
        <p:spPr>
          <a:xfrm>
            <a:off x="7135944" y="4690003"/>
            <a:ext cx="850642" cy="1752600"/>
          </a:xfrm>
          <a:prstGeom prst="round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dirty="0">
              <a:latin typeface="+mj-lt"/>
            </a:endParaRPr>
          </a:p>
        </p:txBody>
      </p:sp>
      <p:sp>
        <p:nvSpPr>
          <p:cNvPr id="42" name="Rounded Rectangle 41"/>
          <p:cNvSpPr/>
          <p:nvPr/>
        </p:nvSpPr>
        <p:spPr>
          <a:xfrm>
            <a:off x="12381569" y="3695700"/>
            <a:ext cx="850642" cy="1752600"/>
          </a:xfrm>
          <a:prstGeom prst="round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dirty="0">
              <a:latin typeface="+mj-lt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4577266" y="2438400"/>
            <a:ext cx="5967999" cy="4267200"/>
          </a:xfrm>
          <a:prstGeom prst="rect">
            <a:avLst/>
          </a:prstGeom>
          <a:noFill/>
          <a:ln w="381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1039677" y="6934200"/>
            <a:ext cx="13043177" cy="156966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800" dirty="0" smtClean="0"/>
              <a:t>Supports</a:t>
            </a:r>
            <a:r>
              <a:rPr lang="en-US" sz="4800" dirty="0" smtClean="0">
                <a:latin typeface="+mj-lt"/>
              </a:rPr>
              <a:t> asynchronous </a:t>
            </a:r>
            <a:r>
              <a:rPr lang="en-US" sz="4800" dirty="0" smtClean="0"/>
              <a:t>and</a:t>
            </a:r>
            <a:r>
              <a:rPr lang="en-US" sz="4800" dirty="0" smtClean="0">
                <a:latin typeface="+mj-lt"/>
              </a:rPr>
              <a:t> </a:t>
            </a:r>
            <a:br>
              <a:rPr lang="en-US" sz="4800" dirty="0" smtClean="0">
                <a:latin typeface="+mj-lt"/>
              </a:rPr>
            </a:br>
            <a:r>
              <a:rPr lang="en-US" sz="4800" dirty="0" smtClean="0">
                <a:latin typeface="+mj-lt"/>
              </a:rPr>
              <a:t>fine-grained synchronous </a:t>
            </a:r>
            <a:r>
              <a:rPr lang="en-US" sz="4800" dirty="0" smtClean="0"/>
              <a:t>execution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411907" y="1692745"/>
            <a:ext cx="10467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ym typeface="Wingdings" panose="05000000000000000000" pitchFamily="2" charset="2"/>
              </a:rPr>
              <a:t></a:t>
            </a:r>
            <a:endParaRPr lang="en-US" sz="48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9341920" y="1692983"/>
            <a:ext cx="59930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ym typeface="Wingdings" panose="05000000000000000000" pitchFamily="2" charset="2"/>
              </a:rPr>
              <a:t></a:t>
            </a:r>
            <a:r>
              <a:rPr lang="en-US" sz="3600" dirty="0" smtClean="0">
                <a:sym typeface="Wingdings" panose="05000000000000000000" pitchFamily="2" charset="2"/>
              </a:rPr>
              <a:t> </a:t>
            </a:r>
            <a:r>
              <a:rPr lang="en-US" sz="4800" dirty="0" smtClean="0">
                <a:sym typeface="Wingdings" panose="05000000000000000000" pitchFamily="2" charset="2"/>
              </a:rPr>
              <a:t>– </a:t>
            </a:r>
            <a:r>
              <a:rPr lang="en-US" sz="3600" dirty="0" smtClean="0">
                <a:sym typeface="Wingdings" panose="05000000000000000000" pitchFamily="2" charset="2"/>
              </a:rPr>
              <a:t>timestamp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908999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1"/>
      <p:bldP spid="2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9674" y="486838"/>
            <a:ext cx="14082851" cy="1767417"/>
          </a:xfrm>
        </p:spPr>
        <p:txBody>
          <a:bodyPr/>
          <a:lstStyle/>
          <a:p>
            <a:r>
              <a:rPr lang="en-US" dirty="0" smtClean="0"/>
              <a:t>How to achieve low latency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9674" y="2434169"/>
            <a:ext cx="14082851" cy="6252633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US" sz="3600" dirty="0" smtClean="0">
                <a:latin typeface="+mj-lt"/>
              </a:rPr>
              <a:t>Programming model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3600" dirty="0" smtClean="0">
                <a:solidFill>
                  <a:schemeClr val="bg1"/>
                </a:solidFill>
              </a:rPr>
              <a:t> 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sz="3600" dirty="0" smtClean="0">
                <a:latin typeface="+mj-lt"/>
              </a:rPr>
              <a:t>Distributed progress tracking protocol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3600" dirty="0" smtClean="0">
                <a:solidFill>
                  <a:schemeClr val="bg1"/>
                </a:solidFill>
              </a:rPr>
              <a:t> 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sz="3600" dirty="0" smtClean="0">
                <a:latin typeface="+mj-lt"/>
              </a:rPr>
              <a:t>System performance engineering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3600" dirty="0" smtClean="0">
                <a:solidFill>
                  <a:schemeClr val="bg1"/>
                </a:solidFill>
              </a:rPr>
              <a:t> 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3099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Programming model</a:t>
            </a:r>
            <a:endParaRPr lang="en-US" dirty="0"/>
          </a:p>
        </p:txBody>
      </p:sp>
      <p:grpSp>
        <p:nvGrpSpPr>
          <p:cNvPr id="15" name="Group 14"/>
          <p:cNvGrpSpPr/>
          <p:nvPr/>
        </p:nvGrpSpPr>
        <p:grpSpPr>
          <a:xfrm>
            <a:off x="3213538" y="3695700"/>
            <a:ext cx="8695453" cy="1752600"/>
            <a:chOff x="2438400" y="3695700"/>
            <a:chExt cx="7010400" cy="1752600"/>
          </a:xfrm>
        </p:grpSpPr>
        <p:cxnSp>
          <p:nvCxnSpPr>
            <p:cNvPr id="9" name="Straight Arrow Connector 8"/>
            <p:cNvCxnSpPr>
              <a:stCxn id="11" idx="3"/>
              <a:endCxn id="12" idx="1"/>
            </p:cNvCxnSpPr>
            <p:nvPr/>
          </p:nvCxnSpPr>
          <p:spPr>
            <a:xfrm>
              <a:off x="3124200" y="4572000"/>
              <a:ext cx="2476500" cy="0"/>
            </a:xfrm>
            <a:prstGeom prst="straightConnector1">
              <a:avLst/>
            </a:prstGeom>
            <a:ln w="228600">
              <a:solidFill>
                <a:schemeClr val="tx1"/>
              </a:solidFill>
              <a:tailEnd type="triangle" w="med" len="sm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>
              <a:stCxn id="12" idx="3"/>
              <a:endCxn id="13" idx="1"/>
            </p:cNvCxnSpPr>
            <p:nvPr/>
          </p:nvCxnSpPr>
          <p:spPr>
            <a:xfrm>
              <a:off x="6286500" y="4572000"/>
              <a:ext cx="2476500" cy="0"/>
            </a:xfrm>
            <a:prstGeom prst="straightConnector1">
              <a:avLst/>
            </a:prstGeom>
            <a:ln w="228600">
              <a:solidFill>
                <a:schemeClr val="tx1"/>
              </a:solidFill>
              <a:tailEnd type="triangle" w="med" len="sm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11" name="Rounded Rectangle 10"/>
            <p:cNvSpPr/>
            <p:nvPr/>
          </p:nvSpPr>
          <p:spPr>
            <a:xfrm>
              <a:off x="2438400" y="3695700"/>
              <a:ext cx="685800" cy="1752600"/>
            </a:xfrm>
            <a:prstGeom prst="roundRect">
              <a:avLst/>
            </a:prstGeom>
            <a:ln w="38100">
              <a:solidFill>
                <a:schemeClr val="tx1"/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dirty="0">
                  <a:latin typeface="+mj-lt"/>
                </a:rPr>
                <a:t>B</a:t>
              </a:r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5600700" y="3695700"/>
              <a:ext cx="685800" cy="1752600"/>
            </a:xfrm>
            <a:prstGeom prst="roundRect">
              <a:avLst/>
            </a:prstGeom>
            <a:ln w="38100">
              <a:solidFill>
                <a:schemeClr val="tx1"/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dirty="0" smtClean="0">
                  <a:latin typeface="+mj-lt"/>
                </a:rPr>
                <a:t>C</a:t>
              </a:r>
              <a:endParaRPr lang="en-US" sz="3600" dirty="0">
                <a:latin typeface="+mj-lt"/>
              </a:endParaRPr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8763000" y="3695700"/>
              <a:ext cx="685800" cy="1752600"/>
            </a:xfrm>
            <a:prstGeom prst="roundRect">
              <a:avLst/>
            </a:prstGeom>
            <a:ln w="38100">
              <a:solidFill>
                <a:schemeClr val="tx1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dirty="0" smtClean="0">
                  <a:latin typeface="+mj-lt"/>
                </a:rPr>
                <a:t>D</a:t>
              </a:r>
              <a:endParaRPr lang="en-US" sz="3600" dirty="0">
                <a:latin typeface="+mj-lt"/>
              </a:endParaRPr>
            </a:p>
          </p:txBody>
        </p:sp>
      </p:grpSp>
      <p:sp>
        <p:nvSpPr>
          <p:cNvPr id="16" name="Rounded Rectangular Callout 15"/>
          <p:cNvSpPr/>
          <p:nvPr/>
        </p:nvSpPr>
        <p:spPr>
          <a:xfrm>
            <a:off x="6710621" y="2362200"/>
            <a:ext cx="5103854" cy="793390"/>
          </a:xfrm>
          <a:prstGeom prst="wedgeRoundRectCallout">
            <a:avLst>
              <a:gd name="adj1" fmla="val -33301"/>
              <a:gd name="adj2" fmla="val 105308"/>
              <a:gd name="adj3" fmla="val 16667"/>
            </a:avLst>
          </a:prstGeom>
          <a:ln w="381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err="1" smtClean="0"/>
              <a:t>C.</a:t>
            </a:r>
            <a:r>
              <a:rPr lang="en-US" sz="3600" cap="small" dirty="0" err="1" smtClean="0">
                <a:latin typeface="+mj-lt"/>
              </a:rPr>
              <a:t>Operation</a:t>
            </a:r>
            <a:r>
              <a:rPr lang="en-US" sz="3600" dirty="0" smtClean="0"/>
              <a:t>(x, y, z)</a:t>
            </a:r>
            <a:endParaRPr lang="en-US" sz="3600" dirty="0"/>
          </a:p>
        </p:txBody>
      </p:sp>
      <p:sp>
        <p:nvSpPr>
          <p:cNvPr id="18" name="Rounded Rectangular Callout 17"/>
          <p:cNvSpPr/>
          <p:nvPr/>
        </p:nvSpPr>
        <p:spPr>
          <a:xfrm>
            <a:off x="6710621" y="6064610"/>
            <a:ext cx="5103854" cy="793390"/>
          </a:xfrm>
          <a:prstGeom prst="wedgeRoundRectCallout">
            <a:avLst>
              <a:gd name="adj1" fmla="val -30943"/>
              <a:gd name="adj2" fmla="val -102455"/>
              <a:gd name="adj3" fmla="val 16667"/>
            </a:avLst>
          </a:prstGeom>
          <a:ln w="38100">
            <a:prstDash val="dash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err="1" smtClean="0"/>
              <a:t>C.</a:t>
            </a:r>
            <a:r>
              <a:rPr lang="en-US" sz="3600" cap="small" dirty="0" err="1" smtClean="0">
                <a:latin typeface="+mj-lt"/>
              </a:rPr>
              <a:t>OnCallback</a:t>
            </a:r>
            <a:r>
              <a:rPr lang="en-US" sz="3600" dirty="0" smtClean="0"/>
              <a:t>(u, v)</a:t>
            </a:r>
            <a:endParaRPr lang="en-US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5576432" y="6045811"/>
            <a:ext cx="19848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latin typeface="+mj-lt"/>
              </a:rPr>
              <a:t>2</a:t>
            </a:r>
            <a:r>
              <a:rPr lang="en-US" sz="4800" dirty="0" smtClean="0">
                <a:latin typeface="+mj-lt"/>
                <a:cs typeface="Segoe UI Semibold" panose="020B0702040204020203" pitchFamily="34" charset="0"/>
              </a:rPr>
              <a:t>×</a:t>
            </a:r>
            <a:endParaRPr lang="en-US" sz="4800" dirty="0">
              <a:latin typeface="+mj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572263" y="2378869"/>
            <a:ext cx="19848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latin typeface="+mj-lt"/>
              </a:rPr>
              <a:t>2</a:t>
            </a:r>
            <a:r>
              <a:rPr lang="en-US" sz="4800" dirty="0" smtClean="0">
                <a:latin typeface="+mj-lt"/>
                <a:cs typeface="Segoe UI Semibold" panose="020B0702040204020203" pitchFamily="34" charset="0"/>
              </a:rPr>
              <a:t>×</a:t>
            </a:r>
            <a:endParaRPr lang="en-US" sz="4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91357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8" grpId="0" animBg="1"/>
      <p:bldP spid="3" grpId="0"/>
      <p:bldP spid="1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Messages</a:t>
            </a:r>
            <a:endParaRPr lang="en-US" dirty="0"/>
          </a:p>
        </p:txBody>
      </p:sp>
      <p:grpSp>
        <p:nvGrpSpPr>
          <p:cNvPr id="15" name="Group 14"/>
          <p:cNvGrpSpPr/>
          <p:nvPr/>
        </p:nvGrpSpPr>
        <p:grpSpPr>
          <a:xfrm>
            <a:off x="3213538" y="3695700"/>
            <a:ext cx="8695453" cy="1752600"/>
            <a:chOff x="2438400" y="3695700"/>
            <a:chExt cx="7010400" cy="1752600"/>
          </a:xfrm>
        </p:grpSpPr>
        <p:cxnSp>
          <p:nvCxnSpPr>
            <p:cNvPr id="9" name="Straight Arrow Connector 8"/>
            <p:cNvCxnSpPr>
              <a:stCxn id="11" idx="3"/>
              <a:endCxn id="12" idx="1"/>
            </p:cNvCxnSpPr>
            <p:nvPr/>
          </p:nvCxnSpPr>
          <p:spPr>
            <a:xfrm>
              <a:off x="3124200" y="4572000"/>
              <a:ext cx="2476500" cy="0"/>
            </a:xfrm>
            <a:prstGeom prst="straightConnector1">
              <a:avLst/>
            </a:prstGeom>
            <a:ln w="228600">
              <a:solidFill>
                <a:schemeClr val="tx1"/>
              </a:solidFill>
              <a:tailEnd type="triangle" w="med" len="sm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>
              <a:stCxn id="12" idx="3"/>
              <a:endCxn id="13" idx="1"/>
            </p:cNvCxnSpPr>
            <p:nvPr/>
          </p:nvCxnSpPr>
          <p:spPr>
            <a:xfrm>
              <a:off x="6286500" y="4572000"/>
              <a:ext cx="2476500" cy="0"/>
            </a:xfrm>
            <a:prstGeom prst="straightConnector1">
              <a:avLst/>
            </a:prstGeom>
            <a:ln w="228600">
              <a:solidFill>
                <a:schemeClr val="tx1"/>
              </a:solidFill>
              <a:tailEnd type="triangle" w="med" len="sm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11" name="Rounded Rectangle 10"/>
            <p:cNvSpPr/>
            <p:nvPr/>
          </p:nvSpPr>
          <p:spPr>
            <a:xfrm>
              <a:off x="2438400" y="3695700"/>
              <a:ext cx="685800" cy="1752600"/>
            </a:xfrm>
            <a:prstGeom prst="roundRect">
              <a:avLst/>
            </a:prstGeom>
            <a:ln w="38100">
              <a:solidFill>
                <a:schemeClr val="tx1"/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dirty="0">
                  <a:latin typeface="+mj-lt"/>
                </a:rPr>
                <a:t>B</a:t>
              </a:r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5600700" y="3695700"/>
              <a:ext cx="685800" cy="1752600"/>
            </a:xfrm>
            <a:prstGeom prst="roundRect">
              <a:avLst/>
            </a:prstGeom>
            <a:ln w="38100">
              <a:solidFill>
                <a:schemeClr val="tx1"/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dirty="0" smtClean="0">
                  <a:latin typeface="+mj-lt"/>
                </a:rPr>
                <a:t>C</a:t>
              </a:r>
              <a:endParaRPr lang="en-US" sz="3600" dirty="0">
                <a:latin typeface="+mj-lt"/>
              </a:endParaRPr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8763000" y="3695700"/>
              <a:ext cx="685800" cy="1752600"/>
            </a:xfrm>
            <a:prstGeom prst="roundRect">
              <a:avLst/>
            </a:prstGeom>
            <a:ln w="38100">
              <a:solidFill>
                <a:schemeClr val="tx1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dirty="0" smtClean="0">
                  <a:latin typeface="+mj-lt"/>
                </a:rPr>
                <a:t>D</a:t>
              </a:r>
              <a:endParaRPr lang="en-US" sz="3600" dirty="0">
                <a:latin typeface="+mj-lt"/>
              </a:endParaRPr>
            </a:p>
          </p:txBody>
        </p:sp>
      </p:grpSp>
      <p:sp>
        <p:nvSpPr>
          <p:cNvPr id="16" name="Rounded Rectangular Callout 15"/>
          <p:cNvSpPr/>
          <p:nvPr/>
        </p:nvSpPr>
        <p:spPr>
          <a:xfrm>
            <a:off x="2268379" y="2362200"/>
            <a:ext cx="8317389" cy="793390"/>
          </a:xfrm>
          <a:prstGeom prst="wedgeRoundRectCallout">
            <a:avLst>
              <a:gd name="adj1" fmla="val -33301"/>
              <a:gd name="adj2" fmla="val 105308"/>
              <a:gd name="adj3" fmla="val 16667"/>
            </a:avLst>
          </a:prstGeom>
          <a:ln w="381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err="1" smtClean="0"/>
              <a:t>B.</a:t>
            </a:r>
            <a:r>
              <a:rPr lang="en-US" sz="3600" cap="small" dirty="0" err="1" smtClean="0">
                <a:latin typeface="+mj-lt"/>
              </a:rPr>
              <a:t>SendBy</a:t>
            </a:r>
            <a:r>
              <a:rPr lang="en-US" sz="3600" dirty="0" smtClean="0"/>
              <a:t>(edge, message, time)</a:t>
            </a:r>
            <a:endParaRPr lang="en-US" sz="3600" dirty="0"/>
          </a:p>
        </p:txBody>
      </p:sp>
      <p:sp>
        <p:nvSpPr>
          <p:cNvPr id="18" name="Rounded Rectangular Callout 17"/>
          <p:cNvSpPr/>
          <p:nvPr/>
        </p:nvSpPr>
        <p:spPr>
          <a:xfrm>
            <a:off x="6143526" y="5988410"/>
            <a:ext cx="8317389" cy="793390"/>
          </a:xfrm>
          <a:prstGeom prst="wedgeRoundRectCallout">
            <a:avLst>
              <a:gd name="adj1" fmla="val -33337"/>
              <a:gd name="adj2" fmla="val -98853"/>
              <a:gd name="adj3" fmla="val 16667"/>
            </a:avLst>
          </a:prstGeom>
          <a:ln w="38100">
            <a:prstDash val="dash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err="1" smtClean="0"/>
              <a:t>C.</a:t>
            </a:r>
            <a:r>
              <a:rPr lang="en-US" sz="3600" cap="small" dirty="0" err="1" smtClean="0">
                <a:latin typeface="+mj-lt"/>
              </a:rPr>
              <a:t>OnRecv</a:t>
            </a:r>
            <a:r>
              <a:rPr lang="en-US" sz="3600" dirty="0" smtClean="0"/>
              <a:t>(edge, message, time)</a:t>
            </a:r>
            <a:endParaRPr lang="en-US" sz="3600" dirty="0"/>
          </a:p>
        </p:txBody>
      </p:sp>
      <p:sp>
        <p:nvSpPr>
          <p:cNvPr id="19" name="TextBox 18"/>
          <p:cNvSpPr txBox="1"/>
          <p:nvPr/>
        </p:nvSpPr>
        <p:spPr>
          <a:xfrm>
            <a:off x="3121977" y="4655408"/>
            <a:ext cx="10337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ym typeface="Wingdings" panose="05000000000000000000" pitchFamily="2" charset="2"/>
              </a:rPr>
              <a:t></a:t>
            </a:r>
            <a:endParaRPr lang="en-US" sz="48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1039677" y="7086604"/>
            <a:ext cx="13043177" cy="83099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latin typeface="+mj-lt"/>
              </a:rPr>
              <a:t>Messages</a:t>
            </a:r>
            <a:r>
              <a:rPr lang="en-US" sz="4800" dirty="0" smtClean="0"/>
              <a:t> are delivered asynchronously</a:t>
            </a:r>
            <a:endParaRPr lang="en-US" sz="4800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27279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9167E-6 -3.88889E-6 L 0.25951 -3.88889E-6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96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8" grpId="0" animBg="1"/>
      <p:bldP spid="19" grpId="0"/>
      <p:bldP spid="19" grpId="1"/>
      <p:bldP spid="19" grpId="2"/>
      <p:bldP spid="2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Notifications</a:t>
            </a:r>
            <a:endParaRPr lang="en-US" dirty="0"/>
          </a:p>
        </p:txBody>
      </p:sp>
      <p:grpSp>
        <p:nvGrpSpPr>
          <p:cNvPr id="15" name="Group 14"/>
          <p:cNvGrpSpPr/>
          <p:nvPr/>
        </p:nvGrpSpPr>
        <p:grpSpPr>
          <a:xfrm>
            <a:off x="3213538" y="3695700"/>
            <a:ext cx="8695453" cy="1752600"/>
            <a:chOff x="2438400" y="3695700"/>
            <a:chExt cx="7010400" cy="1752600"/>
          </a:xfrm>
        </p:grpSpPr>
        <p:cxnSp>
          <p:nvCxnSpPr>
            <p:cNvPr id="9" name="Straight Arrow Connector 8"/>
            <p:cNvCxnSpPr>
              <a:stCxn id="11" idx="3"/>
              <a:endCxn id="12" idx="1"/>
            </p:cNvCxnSpPr>
            <p:nvPr/>
          </p:nvCxnSpPr>
          <p:spPr>
            <a:xfrm>
              <a:off x="3124200" y="4572000"/>
              <a:ext cx="2476500" cy="0"/>
            </a:xfrm>
            <a:prstGeom prst="straightConnector1">
              <a:avLst/>
            </a:prstGeom>
            <a:ln w="228600">
              <a:solidFill>
                <a:schemeClr val="tx1"/>
              </a:solidFill>
              <a:tailEnd type="triangle" w="med" len="sm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>
              <a:stCxn id="12" idx="3"/>
              <a:endCxn id="13" idx="1"/>
            </p:cNvCxnSpPr>
            <p:nvPr/>
          </p:nvCxnSpPr>
          <p:spPr>
            <a:xfrm>
              <a:off x="6286500" y="4572000"/>
              <a:ext cx="2476500" cy="0"/>
            </a:xfrm>
            <a:prstGeom prst="straightConnector1">
              <a:avLst/>
            </a:prstGeom>
            <a:ln w="228600">
              <a:solidFill>
                <a:schemeClr val="tx1"/>
              </a:solidFill>
              <a:tailEnd type="triangle" w="med" len="sm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11" name="Rounded Rectangle 10"/>
            <p:cNvSpPr/>
            <p:nvPr/>
          </p:nvSpPr>
          <p:spPr>
            <a:xfrm>
              <a:off x="2438400" y="3695700"/>
              <a:ext cx="685800" cy="1752600"/>
            </a:xfrm>
            <a:prstGeom prst="roundRect">
              <a:avLst/>
            </a:prstGeom>
            <a:ln w="38100">
              <a:solidFill>
                <a:schemeClr val="tx1"/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dirty="0">
                  <a:latin typeface="+mj-lt"/>
                </a:rPr>
                <a:t>B</a:t>
              </a:r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5600700" y="3695700"/>
              <a:ext cx="685800" cy="1752600"/>
            </a:xfrm>
            <a:prstGeom prst="roundRect">
              <a:avLst/>
            </a:prstGeom>
            <a:ln w="38100">
              <a:solidFill>
                <a:schemeClr val="tx1"/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dirty="0" smtClean="0">
                  <a:latin typeface="+mj-lt"/>
                </a:rPr>
                <a:t>C</a:t>
              </a:r>
              <a:endParaRPr lang="en-US" sz="3600" dirty="0">
                <a:latin typeface="+mj-lt"/>
              </a:endParaRPr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8763000" y="3695700"/>
              <a:ext cx="685800" cy="1752600"/>
            </a:xfrm>
            <a:prstGeom prst="roundRect">
              <a:avLst/>
            </a:prstGeom>
            <a:ln w="38100">
              <a:solidFill>
                <a:schemeClr val="tx1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dirty="0" smtClean="0">
                  <a:latin typeface="+mj-lt"/>
                </a:rPr>
                <a:t>D</a:t>
              </a:r>
              <a:endParaRPr lang="en-US" sz="3600" dirty="0">
                <a:latin typeface="+mj-lt"/>
              </a:endParaRPr>
            </a:p>
          </p:txBody>
        </p:sp>
      </p:grpSp>
      <p:sp>
        <p:nvSpPr>
          <p:cNvPr id="14" name="Rounded Rectangular Callout 13"/>
          <p:cNvSpPr/>
          <p:nvPr/>
        </p:nvSpPr>
        <p:spPr>
          <a:xfrm>
            <a:off x="10491251" y="2362200"/>
            <a:ext cx="4347726" cy="793390"/>
          </a:xfrm>
          <a:prstGeom prst="wedgeRoundRectCallout">
            <a:avLst>
              <a:gd name="adj1" fmla="val -27199"/>
              <a:gd name="adj2" fmla="val 102275"/>
              <a:gd name="adj3" fmla="val 16667"/>
            </a:avLst>
          </a:prstGeom>
          <a:ln w="38100">
            <a:solidFill>
              <a:schemeClr val="accent2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err="1" smtClean="0"/>
              <a:t>D.</a:t>
            </a:r>
            <a:r>
              <a:rPr lang="en-US" sz="3600" cap="small" dirty="0" err="1" smtClean="0">
                <a:latin typeface="+mj-lt"/>
              </a:rPr>
              <a:t>NotifyAt</a:t>
            </a:r>
            <a:r>
              <a:rPr lang="en-US" sz="3600" dirty="0" smtClean="0"/>
              <a:t>(time)</a:t>
            </a:r>
            <a:endParaRPr lang="en-US" sz="3600" dirty="0"/>
          </a:p>
        </p:txBody>
      </p:sp>
      <p:sp>
        <p:nvSpPr>
          <p:cNvPr id="17" name="Rounded Rectangular Callout 16"/>
          <p:cNvSpPr/>
          <p:nvPr/>
        </p:nvSpPr>
        <p:spPr>
          <a:xfrm>
            <a:off x="10207705" y="5988410"/>
            <a:ext cx="4725789" cy="793390"/>
          </a:xfrm>
          <a:prstGeom prst="wedgeRoundRectCallout">
            <a:avLst>
              <a:gd name="adj1" fmla="val -22069"/>
              <a:gd name="adj2" fmla="val -101186"/>
              <a:gd name="adj3" fmla="val 16667"/>
            </a:avLst>
          </a:prstGeom>
          <a:ln w="38100">
            <a:solidFill>
              <a:schemeClr val="accent2"/>
            </a:solidFill>
            <a:prstDash val="dash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err="1" smtClean="0"/>
              <a:t>D.</a:t>
            </a:r>
            <a:r>
              <a:rPr lang="en-US" sz="3600" cap="small" dirty="0" err="1" smtClean="0">
                <a:latin typeface="+mj-lt"/>
              </a:rPr>
              <a:t>OnNotify</a:t>
            </a:r>
            <a:r>
              <a:rPr lang="en-US" sz="3600" dirty="0" smtClean="0"/>
              <a:t>(time)</a:t>
            </a:r>
            <a:endParaRPr lang="en-US" sz="3600" dirty="0"/>
          </a:p>
        </p:txBody>
      </p:sp>
      <p:sp>
        <p:nvSpPr>
          <p:cNvPr id="20" name="TextBox 19"/>
          <p:cNvSpPr txBox="1"/>
          <p:nvPr/>
        </p:nvSpPr>
        <p:spPr>
          <a:xfrm>
            <a:off x="2362896" y="7086605"/>
            <a:ext cx="10396740" cy="83099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latin typeface="+mj-lt"/>
              </a:rPr>
              <a:t>Notifications</a:t>
            </a:r>
            <a:r>
              <a:rPr lang="en-US" sz="4800" dirty="0" smtClean="0"/>
              <a:t> support batching</a:t>
            </a:r>
            <a:endParaRPr lang="en-US" sz="4800" dirty="0" smtClean="0">
              <a:latin typeface="+mj-lt"/>
            </a:endParaRPr>
          </a:p>
        </p:txBody>
      </p:sp>
      <p:sp>
        <p:nvSpPr>
          <p:cNvPr id="21" name="Rounded Rectangular Callout 20"/>
          <p:cNvSpPr/>
          <p:nvPr/>
        </p:nvSpPr>
        <p:spPr>
          <a:xfrm>
            <a:off x="3780632" y="2362200"/>
            <a:ext cx="5198367" cy="793390"/>
          </a:xfrm>
          <a:prstGeom prst="wedgeRoundRectCallout">
            <a:avLst>
              <a:gd name="adj1" fmla="val 22988"/>
              <a:gd name="adj2" fmla="val 100258"/>
              <a:gd name="adj3" fmla="val 16667"/>
            </a:avLst>
          </a:prstGeom>
          <a:ln w="38100">
            <a:solidFill>
              <a:schemeClr val="accent4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err="1" smtClean="0"/>
              <a:t>C.</a:t>
            </a:r>
            <a:r>
              <a:rPr lang="en-US" sz="3600" cap="small" dirty="0" err="1" smtClean="0">
                <a:latin typeface="+mj-lt"/>
              </a:rPr>
              <a:t>SendBy</a:t>
            </a:r>
            <a:r>
              <a:rPr lang="en-US" sz="3600" dirty="0" smtClean="0"/>
              <a:t>(_, _, time)</a:t>
            </a:r>
            <a:endParaRPr lang="en-US" sz="3600" dirty="0"/>
          </a:p>
        </p:txBody>
      </p:sp>
      <p:sp>
        <p:nvSpPr>
          <p:cNvPr id="22" name="TextBox 21"/>
          <p:cNvSpPr txBox="1"/>
          <p:nvPr/>
        </p:nvSpPr>
        <p:spPr>
          <a:xfrm>
            <a:off x="7044383" y="4655408"/>
            <a:ext cx="10337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ym typeface="Wingdings" panose="05000000000000000000" pitchFamily="2" charset="2"/>
              </a:rPr>
              <a:t></a:t>
            </a:r>
            <a:endParaRPr lang="en-US" sz="4800" b="1" dirty="0"/>
          </a:p>
        </p:txBody>
      </p:sp>
      <p:grpSp>
        <p:nvGrpSpPr>
          <p:cNvPr id="7" name="Group 6"/>
          <p:cNvGrpSpPr/>
          <p:nvPr/>
        </p:nvGrpSpPr>
        <p:grpSpPr>
          <a:xfrm>
            <a:off x="2" y="5988410"/>
            <a:ext cx="10207703" cy="793390"/>
            <a:chOff x="0" y="5988410"/>
            <a:chExt cx="8229600" cy="793390"/>
          </a:xfrm>
        </p:grpSpPr>
        <p:sp>
          <p:nvSpPr>
            <p:cNvPr id="16" name="Rounded Rectangular Callout 15"/>
            <p:cNvSpPr/>
            <p:nvPr/>
          </p:nvSpPr>
          <p:spPr>
            <a:xfrm>
              <a:off x="0" y="5988410"/>
              <a:ext cx="7543800" cy="793390"/>
            </a:xfrm>
            <a:prstGeom prst="wedgeRoundRectCallout">
              <a:avLst>
                <a:gd name="adj1" fmla="val -22069"/>
                <a:gd name="adj2" fmla="val -101186"/>
                <a:gd name="adj3" fmla="val 16667"/>
              </a:avLst>
            </a:prstGeom>
            <a:ln w="38100">
              <a:noFill/>
              <a:prstDash val="dash"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sz="3600" dirty="0" smtClean="0"/>
                <a:t>No more messages at </a:t>
              </a:r>
              <a:r>
                <a:rPr lang="en-US" sz="3600" dirty="0" smtClean="0">
                  <a:latin typeface="+mj-lt"/>
                </a:rPr>
                <a:t>time</a:t>
              </a:r>
              <a:r>
                <a:rPr lang="en-US" sz="3600" dirty="0" smtClean="0"/>
                <a:t> or earlier</a:t>
              </a:r>
              <a:endParaRPr lang="en-US" sz="3600" dirty="0"/>
            </a:p>
          </p:txBody>
        </p:sp>
        <p:cxnSp>
          <p:nvCxnSpPr>
            <p:cNvPr id="4" name="Straight Connector 3"/>
            <p:cNvCxnSpPr>
              <a:stCxn id="16" idx="3"/>
              <a:endCxn id="17" idx="1"/>
            </p:cNvCxnSpPr>
            <p:nvPr/>
          </p:nvCxnSpPr>
          <p:spPr>
            <a:xfrm>
              <a:off x="7543800" y="6385105"/>
              <a:ext cx="6858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Rounded Rectangular Callout 22"/>
          <p:cNvSpPr/>
          <p:nvPr/>
        </p:nvSpPr>
        <p:spPr>
          <a:xfrm>
            <a:off x="7561263" y="5988410"/>
            <a:ext cx="5481916" cy="793390"/>
          </a:xfrm>
          <a:prstGeom prst="wedgeRoundRectCallout">
            <a:avLst>
              <a:gd name="adj1" fmla="val 22381"/>
              <a:gd name="adj2" fmla="val -98853"/>
              <a:gd name="adj3" fmla="val 16667"/>
            </a:avLst>
          </a:prstGeom>
          <a:ln w="38100">
            <a:prstDash val="dash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err="1" smtClean="0"/>
              <a:t>D.</a:t>
            </a:r>
            <a:r>
              <a:rPr lang="en-US" sz="3600" cap="small" dirty="0" err="1" smtClean="0">
                <a:latin typeface="+mj-lt"/>
              </a:rPr>
              <a:t>OnRecv</a:t>
            </a:r>
            <a:r>
              <a:rPr lang="en-US" sz="3600" dirty="0" smtClean="0"/>
              <a:t>(_, _, time)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807899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42" presetClass="path" presetSubtype="0" repeatCount="300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88889E-6 L 0.25951 -3.88889E-6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969" y="0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22" presetClass="entr" presetSubtype="1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7" grpId="2" animBg="1"/>
      <p:bldP spid="20" grpId="0" animBg="1"/>
      <p:bldP spid="21" grpId="0" animBg="1"/>
      <p:bldP spid="21" grpId="1" animBg="1"/>
      <p:bldP spid="22" grpId="0"/>
      <p:bldP spid="22" grpId="1"/>
      <p:bldP spid="22" grpId="2"/>
      <p:bldP spid="23" grpId="0" animBg="1"/>
      <p:bldP spid="23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Programming frameworks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654029" y="6874496"/>
            <a:ext cx="11814472" cy="9144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sz="3600" dirty="0" smtClean="0">
                <a:latin typeface="+mj-lt"/>
              </a:rPr>
              <a:t>Timely dataflow API</a:t>
            </a:r>
            <a:endParaRPr lang="en-US" sz="3600" dirty="0"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54029" y="8001000"/>
            <a:ext cx="11814472" cy="9144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sz="3600" dirty="0" smtClean="0">
                <a:latin typeface="+mj-lt"/>
              </a:rPr>
              <a:t>Distributed runtime</a:t>
            </a:r>
            <a:endParaRPr lang="en-US" sz="3600" dirty="0"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54028" y="4376393"/>
            <a:ext cx="8969547" cy="22860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sz="3600" dirty="0" smtClean="0">
                <a:latin typeface="+mj-lt"/>
              </a:rPr>
              <a:t>Frameworks</a:t>
            </a:r>
            <a:endParaRPr lang="en-US" sz="3600" dirty="0">
              <a:latin typeface="+mj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984832" y="4568267"/>
            <a:ext cx="61435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LINQ</a:t>
            </a:r>
            <a:endParaRPr lang="en-US" sz="3600" dirty="0"/>
          </a:p>
        </p:txBody>
      </p:sp>
      <p:sp>
        <p:nvSpPr>
          <p:cNvPr id="11" name="TextBox 10"/>
          <p:cNvSpPr txBox="1"/>
          <p:nvPr/>
        </p:nvSpPr>
        <p:spPr>
          <a:xfrm>
            <a:off x="1392866" y="4391507"/>
            <a:ext cx="61435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600" dirty="0" err="1" smtClean="0"/>
              <a:t>GraphLINQ</a:t>
            </a:r>
            <a:endParaRPr lang="en-US" sz="3600" dirty="0"/>
          </a:p>
        </p:txBody>
      </p:sp>
      <p:sp>
        <p:nvSpPr>
          <p:cNvPr id="12" name="TextBox 11"/>
          <p:cNvSpPr txBox="1"/>
          <p:nvPr/>
        </p:nvSpPr>
        <p:spPr>
          <a:xfrm>
            <a:off x="2268380" y="5876327"/>
            <a:ext cx="61435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Differential dataflow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372226" y="5762767"/>
            <a:ext cx="61435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600" dirty="0"/>
              <a:t>BSP (</a:t>
            </a:r>
            <a:r>
              <a:rPr lang="en-US" sz="3600" dirty="0" err="1"/>
              <a:t>Pregel</a:t>
            </a:r>
            <a:r>
              <a:rPr lang="en-US" sz="3600" dirty="0"/>
              <a:t>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206332" y="4543406"/>
            <a:ext cx="24432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BLOOM</a:t>
            </a:r>
            <a:endParaRPr lang="en-US" sz="3600" dirty="0"/>
          </a:p>
        </p:txBody>
      </p:sp>
      <p:sp>
        <p:nvSpPr>
          <p:cNvPr id="23" name="TextBox 22"/>
          <p:cNvSpPr txBox="1"/>
          <p:nvPr/>
        </p:nvSpPr>
        <p:spPr>
          <a:xfrm>
            <a:off x="1778558" y="5274981"/>
            <a:ext cx="26636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/>
              <a:t>AllReduce</a:t>
            </a:r>
            <a:endParaRPr lang="en-US" sz="3600" dirty="0"/>
          </a:p>
        </p:txBody>
      </p:sp>
      <p:sp>
        <p:nvSpPr>
          <p:cNvPr id="4" name="Cloud Callout 3"/>
          <p:cNvSpPr/>
          <p:nvPr/>
        </p:nvSpPr>
        <p:spPr>
          <a:xfrm>
            <a:off x="1039674" y="1905004"/>
            <a:ext cx="13704788" cy="2523527"/>
          </a:xfrm>
          <a:prstGeom prst="cloudCallout">
            <a:avLst>
              <a:gd name="adj1" fmla="val -31868"/>
              <a:gd name="adj2" fmla="val 56520"/>
            </a:avLst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r>
              <a:rPr lang="en-US" sz="3600" dirty="0" err="1" smtClean="0">
                <a:solidFill>
                  <a:sysClr val="windowText" lastClr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input.SelectMany</a:t>
            </a:r>
            <a:r>
              <a:rPr lang="en-US" sz="3600" dirty="0" smtClean="0">
                <a:solidFill>
                  <a:sysClr val="windowText" lastClr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(x =&gt; </a:t>
            </a:r>
            <a:r>
              <a:rPr lang="en-US" sz="3600" dirty="0" err="1" smtClean="0">
                <a:solidFill>
                  <a:sysClr val="windowText" lastClr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x.Split</a:t>
            </a:r>
            <a:r>
              <a:rPr lang="en-US" sz="3600" dirty="0" smtClean="0">
                <a:solidFill>
                  <a:sysClr val="windowText" lastClr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())</a:t>
            </a:r>
          </a:p>
          <a:p>
            <a:r>
              <a:rPr lang="en-US" sz="3600" dirty="0">
                <a:solidFill>
                  <a:sysClr val="windowText" lastClr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3600" dirty="0" smtClean="0">
                <a:solidFill>
                  <a:sysClr val="windowText" lastClr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.Where(x =&gt; </a:t>
            </a:r>
            <a:r>
              <a:rPr lang="en-US" sz="3600" dirty="0" err="1" smtClean="0">
                <a:solidFill>
                  <a:sysClr val="windowText" lastClr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x.StartsWith</a:t>
            </a:r>
            <a:r>
              <a:rPr lang="en-US" sz="3600" dirty="0" smtClean="0">
                <a:solidFill>
                  <a:sysClr val="windowText" lastClr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("#</a:t>
            </a:r>
            <a:r>
              <a:rPr lang="en-US" sz="3600" dirty="0">
                <a:solidFill>
                  <a:sysClr val="windowText" lastClr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</a:t>
            </a:r>
            <a:r>
              <a:rPr lang="en-US" sz="3600" dirty="0" smtClean="0">
                <a:solidFill>
                  <a:sysClr val="windowText" lastClr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))</a:t>
            </a:r>
          </a:p>
          <a:p>
            <a:r>
              <a:rPr lang="en-US" sz="3600" dirty="0">
                <a:solidFill>
                  <a:sysClr val="windowText" lastClr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3600" dirty="0" smtClean="0">
                <a:solidFill>
                  <a:sysClr val="windowText" lastClr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.Count(x =&gt; x);</a:t>
            </a:r>
            <a:endParaRPr lang="en-US" sz="3600" dirty="0">
              <a:solidFill>
                <a:sysClr val="windowText" lastClr="0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11341895" y="3672419"/>
            <a:ext cx="1606768" cy="298997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199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/>
      <p:bldP spid="11" grpId="0"/>
      <p:bldP spid="12" grpId="0"/>
      <p:bldP spid="13" grpId="0"/>
      <p:bldP spid="14" grpId="0"/>
      <p:bldP spid="23" grpId="0"/>
      <p:bldP spid="4" grpId="0" animBg="1"/>
      <p:bldP spid="4" grpId="1" animBg="1"/>
      <p:bldP spid="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9674" y="486838"/>
            <a:ext cx="14082851" cy="1767417"/>
          </a:xfrm>
        </p:spPr>
        <p:txBody>
          <a:bodyPr/>
          <a:lstStyle/>
          <a:p>
            <a:r>
              <a:rPr lang="en-US" dirty="0" smtClean="0"/>
              <a:t>How to achieve low latency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9674" y="2434169"/>
            <a:ext cx="14082851" cy="6252633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US" sz="3600" dirty="0" smtClean="0">
                <a:latin typeface="+mj-lt"/>
              </a:rPr>
              <a:t>Programming model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3600" dirty="0" smtClean="0"/>
              <a:t>Asynchronous and fine-grained synchronous execution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sz="3600" dirty="0" smtClean="0">
                <a:solidFill>
                  <a:schemeClr val="bg1">
                    <a:lumMod val="65000"/>
                  </a:schemeClr>
                </a:solidFill>
                <a:latin typeface="+mj-lt"/>
              </a:rPr>
              <a:t>Distributed progress tracking protocol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3600" dirty="0" smtClean="0"/>
              <a:t> 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sz="3600" dirty="0" smtClean="0">
                <a:solidFill>
                  <a:schemeClr val="bg1">
                    <a:lumMod val="65000"/>
                  </a:schemeClr>
                </a:solidFill>
                <a:latin typeface="+mj-lt"/>
              </a:rPr>
              <a:t>System performance engineering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3600" dirty="0" smtClean="0"/>
              <a:t>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382064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9674" y="486838"/>
            <a:ext cx="14082851" cy="1767417"/>
          </a:xfrm>
        </p:spPr>
        <p:txBody>
          <a:bodyPr/>
          <a:lstStyle/>
          <a:p>
            <a:r>
              <a:rPr lang="en-US" dirty="0" smtClean="0"/>
              <a:t>How to achieve low latency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9674" y="2434169"/>
            <a:ext cx="14082851" cy="6252633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US" sz="3600" dirty="0" smtClean="0">
                <a:latin typeface="+mj-lt"/>
              </a:rPr>
              <a:t>Programming model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3600" dirty="0" smtClean="0"/>
              <a:t>Asynchronous and fine-grained synchronous execution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sz="3600" dirty="0" smtClean="0">
                <a:latin typeface="+mj-lt"/>
              </a:rPr>
              <a:t>Distributed progress tracking protocol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3600" dirty="0" smtClean="0"/>
              <a:t> 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sz="3600" dirty="0" smtClean="0">
                <a:solidFill>
                  <a:schemeClr val="bg1">
                    <a:lumMod val="65000"/>
                  </a:schemeClr>
                </a:solidFill>
                <a:latin typeface="+mj-lt"/>
              </a:rPr>
              <a:t>System performance engineering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3600" dirty="0" smtClean="0"/>
              <a:t>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95411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472581" y="1524000"/>
            <a:ext cx="4342710" cy="4419600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lvl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4800" kern="1200" dirty="0" smtClean="0"/>
              <a:t>Batch processing</a:t>
            </a:r>
            <a:endParaRPr lang="en-US" sz="4800" kern="1200" dirty="0"/>
          </a:p>
        </p:txBody>
      </p:sp>
      <p:sp>
        <p:nvSpPr>
          <p:cNvPr id="8" name="Rounded Rectangle 7"/>
          <p:cNvSpPr/>
          <p:nvPr/>
        </p:nvSpPr>
        <p:spPr>
          <a:xfrm>
            <a:off x="5389910" y="1524000"/>
            <a:ext cx="4342710" cy="4419600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lvl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4800" kern="1200" dirty="0" smtClean="0"/>
              <a:t>Stream processing</a:t>
            </a:r>
            <a:endParaRPr lang="en-US" sz="4800" kern="1200" dirty="0"/>
          </a:p>
        </p:txBody>
      </p:sp>
      <p:sp>
        <p:nvSpPr>
          <p:cNvPr id="9" name="Rounded Rectangle 8"/>
          <p:cNvSpPr/>
          <p:nvPr/>
        </p:nvSpPr>
        <p:spPr>
          <a:xfrm>
            <a:off x="10307235" y="1524001"/>
            <a:ext cx="4342710" cy="4419599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lvl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4800" kern="1200" dirty="0" smtClean="0"/>
              <a:t>Graph processing</a:t>
            </a:r>
            <a:endParaRPr lang="en-US" sz="4800" kern="1200" dirty="0"/>
          </a:p>
        </p:txBody>
      </p:sp>
      <p:sp>
        <p:nvSpPr>
          <p:cNvPr id="11" name="TextBox 10"/>
          <p:cNvSpPr txBox="1"/>
          <p:nvPr/>
        </p:nvSpPr>
        <p:spPr>
          <a:xfrm>
            <a:off x="1654029" y="6874496"/>
            <a:ext cx="11814472" cy="9144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sz="4800" dirty="0" smtClean="0">
                <a:latin typeface="+mj-lt"/>
              </a:rPr>
              <a:t>Timely dataflow</a:t>
            </a:r>
            <a:endParaRPr lang="en-US" sz="4800" dirty="0">
              <a:latin typeface="+mj-l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029582" y="6874496"/>
            <a:ext cx="1228705" cy="321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946912" y="6874496"/>
            <a:ext cx="1228705" cy="321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1864237" y="6874496"/>
            <a:ext cx="1228705" cy="321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Arrow Connector 4"/>
          <p:cNvCxnSpPr>
            <a:stCxn id="7" idx="2"/>
            <a:endCxn id="3" idx="0"/>
          </p:cNvCxnSpPr>
          <p:nvPr/>
        </p:nvCxnSpPr>
        <p:spPr>
          <a:xfrm flipH="1">
            <a:off x="2643936" y="5943600"/>
            <a:ext cx="1" cy="930896"/>
          </a:xfrm>
          <a:prstGeom prst="straightConnector1">
            <a:avLst/>
          </a:prstGeom>
          <a:ln w="114300">
            <a:headEnd type="triangle" w="lg" len="sm"/>
            <a:tailEnd type="triangle" w="lg" len="sm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8" idx="2"/>
            <a:endCxn id="10" idx="0"/>
          </p:cNvCxnSpPr>
          <p:nvPr/>
        </p:nvCxnSpPr>
        <p:spPr>
          <a:xfrm>
            <a:off x="7561265" y="5943600"/>
            <a:ext cx="0" cy="930896"/>
          </a:xfrm>
          <a:prstGeom prst="straightConnector1">
            <a:avLst/>
          </a:prstGeom>
          <a:ln w="114300">
            <a:headEnd type="triangle" w="lg" len="sm"/>
            <a:tailEnd type="triangle" w="lg" len="sm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9" idx="2"/>
            <a:endCxn id="12" idx="0"/>
          </p:cNvCxnSpPr>
          <p:nvPr/>
        </p:nvCxnSpPr>
        <p:spPr>
          <a:xfrm flipH="1">
            <a:off x="12478591" y="5943604"/>
            <a:ext cx="1" cy="930897"/>
          </a:xfrm>
          <a:prstGeom prst="straightConnector1">
            <a:avLst/>
          </a:prstGeom>
          <a:ln w="114300">
            <a:headEnd type="triangle" w="lg" len="sm"/>
            <a:tailEnd type="triangle" w="lg" len="sm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5098840" y="990600"/>
            <a:ext cx="12197552" cy="5105400"/>
          </a:xfrm>
          <a:prstGeom prst="rect">
            <a:avLst/>
          </a:prstGeom>
          <a:solidFill>
            <a:srgbClr val="FFFFF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858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1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1" grpId="0" animBg="1"/>
      <p:bldP spid="4" grpId="0" animBg="1"/>
      <p:bldP spid="4" grpId="1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9674" y="486838"/>
            <a:ext cx="13515757" cy="1767417"/>
          </a:xfrm>
        </p:spPr>
        <p:txBody>
          <a:bodyPr/>
          <a:lstStyle/>
          <a:p>
            <a:r>
              <a:rPr lang="en-US" dirty="0" smtClean="0"/>
              <a:t>Progress tracking</a:t>
            </a:r>
            <a:endParaRPr lang="en-US" dirty="0"/>
          </a:p>
        </p:txBody>
      </p:sp>
      <p:sp>
        <p:nvSpPr>
          <p:cNvPr id="15" name="Rounded Rectangular Callout 14"/>
          <p:cNvSpPr/>
          <p:nvPr/>
        </p:nvSpPr>
        <p:spPr>
          <a:xfrm>
            <a:off x="11016202" y="2391682"/>
            <a:ext cx="3539229" cy="793390"/>
          </a:xfrm>
          <a:prstGeom prst="wedgeRoundRectCallout">
            <a:avLst>
              <a:gd name="adj1" fmla="val 1087"/>
              <a:gd name="adj2" fmla="val 88847"/>
              <a:gd name="adj3" fmla="val 16667"/>
            </a:avLst>
          </a:prstGeom>
          <a:ln w="38100">
            <a:solidFill>
              <a:schemeClr val="accent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err="1" smtClean="0"/>
              <a:t>E.</a:t>
            </a:r>
            <a:r>
              <a:rPr lang="en-US" sz="3600" cap="small" dirty="0" err="1" smtClean="0">
                <a:latin typeface="+mj-lt"/>
              </a:rPr>
              <a:t>NotifyAt</a:t>
            </a:r>
            <a:r>
              <a:rPr lang="en-US" sz="3600" dirty="0" smtClean="0"/>
              <a:t>(t)</a:t>
            </a:r>
            <a:endParaRPr lang="en-US" sz="3600" dirty="0"/>
          </a:p>
        </p:txBody>
      </p:sp>
      <p:cxnSp>
        <p:nvCxnSpPr>
          <p:cNvPr id="16" name="Straight Arrow Connector 15"/>
          <p:cNvCxnSpPr>
            <a:stCxn id="21" idx="3"/>
            <a:endCxn id="22" idx="1"/>
          </p:cNvCxnSpPr>
          <p:nvPr/>
        </p:nvCxnSpPr>
        <p:spPr>
          <a:xfrm>
            <a:off x="2740960" y="4572000"/>
            <a:ext cx="1772171" cy="0"/>
          </a:xfrm>
          <a:prstGeom prst="straightConnector1">
            <a:avLst/>
          </a:prstGeom>
          <a:ln w="228600">
            <a:solidFill>
              <a:schemeClr val="tx1"/>
            </a:solidFill>
            <a:tailEnd type="triangle" w="med" len="sm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22" idx="3"/>
            <a:endCxn id="23" idx="1"/>
          </p:cNvCxnSpPr>
          <p:nvPr/>
        </p:nvCxnSpPr>
        <p:spPr>
          <a:xfrm>
            <a:off x="5363773" y="4572000"/>
            <a:ext cx="1772171" cy="0"/>
          </a:xfrm>
          <a:prstGeom prst="straightConnector1">
            <a:avLst/>
          </a:prstGeom>
          <a:ln w="228600">
            <a:solidFill>
              <a:schemeClr val="tx1"/>
            </a:solidFill>
            <a:tailEnd type="triangle" w="med" len="sm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23" idx="3"/>
            <a:endCxn id="24" idx="1"/>
          </p:cNvCxnSpPr>
          <p:nvPr/>
        </p:nvCxnSpPr>
        <p:spPr>
          <a:xfrm>
            <a:off x="7986585" y="4572000"/>
            <a:ext cx="1772171" cy="0"/>
          </a:xfrm>
          <a:prstGeom prst="straightConnector1">
            <a:avLst/>
          </a:prstGeom>
          <a:ln w="228600">
            <a:solidFill>
              <a:schemeClr val="tx1"/>
            </a:solidFill>
            <a:tailEnd type="triangle" w="med" len="sm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24" idx="3"/>
            <a:endCxn id="25" idx="1"/>
          </p:cNvCxnSpPr>
          <p:nvPr/>
        </p:nvCxnSpPr>
        <p:spPr>
          <a:xfrm>
            <a:off x="10609398" y="4572000"/>
            <a:ext cx="1772171" cy="0"/>
          </a:xfrm>
          <a:prstGeom prst="straightConnector1">
            <a:avLst/>
          </a:prstGeom>
          <a:ln w="228600">
            <a:solidFill>
              <a:schemeClr val="tx1"/>
            </a:solidFill>
            <a:tailEnd type="triangle" w="med" len="sm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1" name="Rounded Rectangle 20"/>
          <p:cNvSpPr/>
          <p:nvPr/>
        </p:nvSpPr>
        <p:spPr>
          <a:xfrm>
            <a:off x="1890318" y="3695700"/>
            <a:ext cx="850642" cy="1752600"/>
          </a:xfrm>
          <a:prstGeom prst="round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latin typeface="+mj-lt"/>
              </a:rPr>
              <a:t>A</a:t>
            </a:r>
            <a:endParaRPr lang="en-US" sz="3600" dirty="0">
              <a:latin typeface="+mj-lt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4513130" y="3695700"/>
            <a:ext cx="850642" cy="1752600"/>
          </a:xfrm>
          <a:prstGeom prst="round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latin typeface="+mj-lt"/>
              </a:rPr>
              <a:t>B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7135944" y="3695700"/>
            <a:ext cx="850642" cy="1752600"/>
          </a:xfrm>
          <a:prstGeom prst="round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latin typeface="+mj-lt"/>
              </a:rPr>
              <a:t>C</a:t>
            </a:r>
            <a:endParaRPr lang="en-US" sz="3600" dirty="0">
              <a:latin typeface="+mj-lt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9758756" y="3695700"/>
            <a:ext cx="850642" cy="1752600"/>
          </a:xfrm>
          <a:prstGeom prst="round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latin typeface="+mj-lt"/>
              </a:rPr>
              <a:t>D</a:t>
            </a:r>
            <a:endParaRPr lang="en-US" sz="3600" dirty="0">
              <a:latin typeface="+mj-lt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12381569" y="3695700"/>
            <a:ext cx="850642" cy="1752600"/>
          </a:xfrm>
          <a:prstGeom prst="round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latin typeface="+mj-lt"/>
              </a:rPr>
              <a:t>E</a:t>
            </a:r>
            <a:endParaRPr lang="en-US" sz="3600" dirty="0">
              <a:latin typeface="+mj-lt"/>
            </a:endParaRPr>
          </a:p>
        </p:txBody>
      </p:sp>
      <p:sp>
        <p:nvSpPr>
          <p:cNvPr id="26" name="Rounded Rectangular Callout 25"/>
          <p:cNvSpPr/>
          <p:nvPr/>
        </p:nvSpPr>
        <p:spPr>
          <a:xfrm>
            <a:off x="5131701" y="6000384"/>
            <a:ext cx="4671827" cy="793390"/>
          </a:xfrm>
          <a:prstGeom prst="wedgeRoundRectCallout">
            <a:avLst>
              <a:gd name="adj1" fmla="val 1377"/>
              <a:gd name="adj2" fmla="val -101446"/>
              <a:gd name="adj3" fmla="val 16667"/>
            </a:avLst>
          </a:prstGeom>
          <a:ln w="38100">
            <a:solidFill>
              <a:schemeClr val="accent4"/>
            </a:solidFill>
            <a:prstDash val="dash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err="1" smtClean="0"/>
              <a:t>C.</a:t>
            </a:r>
            <a:r>
              <a:rPr lang="en-US" sz="3600" cap="small" dirty="0" err="1" smtClean="0">
                <a:latin typeface="+mj-lt"/>
              </a:rPr>
              <a:t>OnRecv</a:t>
            </a:r>
            <a:r>
              <a:rPr lang="en-US" sz="3600" dirty="0" smtClean="0"/>
              <a:t>(_, _, </a:t>
            </a:r>
            <a:r>
              <a:rPr lang="en-US" sz="3600" dirty="0" smtClean="0">
                <a:latin typeface="+mj-lt"/>
              </a:rPr>
              <a:t>t</a:t>
            </a:r>
            <a:r>
              <a:rPr lang="en-US" sz="3600" dirty="0" smtClean="0"/>
              <a:t>)</a:t>
            </a:r>
            <a:endParaRPr lang="en-US" sz="3600" dirty="0"/>
          </a:p>
        </p:txBody>
      </p:sp>
      <p:sp>
        <p:nvSpPr>
          <p:cNvPr id="27" name="Rounded Rectangular Callout 26"/>
          <p:cNvSpPr/>
          <p:nvPr/>
        </p:nvSpPr>
        <p:spPr>
          <a:xfrm>
            <a:off x="5076006" y="7428767"/>
            <a:ext cx="4727521" cy="793390"/>
          </a:xfrm>
          <a:prstGeom prst="wedgeRoundRectCallout">
            <a:avLst>
              <a:gd name="adj1" fmla="val 3503"/>
              <a:gd name="adj2" fmla="val -104479"/>
              <a:gd name="adj3" fmla="val 16667"/>
            </a:avLst>
          </a:prstGeom>
          <a:ln w="38100">
            <a:solidFill>
              <a:schemeClr val="accent4"/>
            </a:solidFill>
            <a:prstDash val="soli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err="1" smtClean="0"/>
              <a:t>C.</a:t>
            </a:r>
            <a:r>
              <a:rPr lang="en-US" sz="3600" cap="small" dirty="0" err="1" smtClean="0">
                <a:latin typeface="+mj-lt"/>
              </a:rPr>
              <a:t>SendBy</a:t>
            </a:r>
            <a:r>
              <a:rPr lang="en-US" sz="3600" dirty="0" smtClean="0"/>
              <a:t>(_, _, </a:t>
            </a:r>
            <a:r>
              <a:rPr lang="en-US" sz="3600" dirty="0" smtClean="0">
                <a:latin typeface="+mj-lt"/>
              </a:rPr>
              <a:t>t</a:t>
            </a:r>
            <a:r>
              <a:rPr lang="en-US" sz="3600" dirty="0" smtClean="0">
                <a:latin typeface="+mj-lt"/>
                <a:cs typeface="Segoe UI Light" panose="020B0502040204020203" pitchFamily="34" charset="0"/>
              </a:rPr>
              <a:t>ʹ</a:t>
            </a:r>
            <a:r>
              <a:rPr lang="en-US" sz="3600" dirty="0" smtClean="0"/>
              <a:t>)</a:t>
            </a:r>
            <a:endParaRPr lang="en-US" sz="3600" dirty="0"/>
          </a:p>
        </p:txBody>
      </p:sp>
      <p:sp>
        <p:nvSpPr>
          <p:cNvPr id="28" name="Rounded Rectangular Callout 27"/>
          <p:cNvSpPr/>
          <p:nvPr/>
        </p:nvSpPr>
        <p:spPr>
          <a:xfrm>
            <a:off x="10184078" y="7428767"/>
            <a:ext cx="2197491" cy="793390"/>
          </a:xfrm>
          <a:prstGeom prst="wedgeRoundRectCallout">
            <a:avLst>
              <a:gd name="adj1" fmla="val 3503"/>
              <a:gd name="adj2" fmla="val -104479"/>
              <a:gd name="adj3" fmla="val 16667"/>
            </a:avLst>
          </a:prstGeom>
          <a:ln w="38100">
            <a:noFill/>
            <a:prstDash val="soli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latin typeface="+mj-lt"/>
              </a:rPr>
              <a:t>t</a:t>
            </a:r>
            <a:r>
              <a:rPr lang="en-US" sz="3600" dirty="0" smtClean="0">
                <a:latin typeface="+mj-lt"/>
                <a:cs typeface="Segoe UI Light" panose="020B0502040204020203" pitchFamily="34" charset="0"/>
              </a:rPr>
              <a:t>ʹ</a:t>
            </a:r>
            <a:r>
              <a:rPr lang="en-US" sz="3600" dirty="0" smtClean="0">
                <a:latin typeface="+mj-lt"/>
              </a:rPr>
              <a:t> </a:t>
            </a:r>
            <a:r>
              <a:rPr lang="en-US" sz="3600" dirty="0" smtClean="0">
                <a:latin typeface="+mj-lt"/>
                <a:cs typeface="Segoe UI Light" panose="020B0502040204020203" pitchFamily="34" charset="0"/>
              </a:rPr>
              <a:t>≥ </a:t>
            </a:r>
            <a:r>
              <a:rPr lang="en-US" sz="3600" dirty="0" smtClean="0">
                <a:latin typeface="+mj-lt"/>
              </a:rPr>
              <a:t>t</a:t>
            </a:r>
            <a:endParaRPr lang="en-US" sz="3600" dirty="0">
              <a:latin typeface="+mj-lt"/>
            </a:endParaRPr>
          </a:p>
        </p:txBody>
      </p:sp>
      <p:sp>
        <p:nvSpPr>
          <p:cNvPr id="30" name="Rounded Rectangular Callout 29"/>
          <p:cNvSpPr/>
          <p:nvPr/>
        </p:nvSpPr>
        <p:spPr>
          <a:xfrm>
            <a:off x="546022" y="2295539"/>
            <a:ext cx="5786536" cy="848081"/>
          </a:xfrm>
          <a:prstGeom prst="wedgeRoundRectCallout">
            <a:avLst>
              <a:gd name="adj1" fmla="val -52666"/>
              <a:gd name="adj2" fmla="val 87415"/>
              <a:gd name="adj3" fmla="val 16667"/>
            </a:avLst>
          </a:prstGeom>
          <a:ln w="38100">
            <a:solidFill>
              <a:schemeClr val="tx1"/>
            </a:solidFill>
            <a:prstDash val="sysDot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Epoch t is complete</a:t>
            </a:r>
            <a:endParaRPr lang="en-US" sz="3600" dirty="0"/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-756126" y="4572000"/>
            <a:ext cx="2646443" cy="0"/>
          </a:xfrm>
          <a:prstGeom prst="straightConnector1">
            <a:avLst/>
          </a:prstGeom>
          <a:ln w="228600">
            <a:solidFill>
              <a:schemeClr val="tx1"/>
            </a:solidFill>
            <a:tailEnd type="triangle" w="med" len="sm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6624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6" grpId="0" animBg="1"/>
      <p:bldP spid="27" grpId="0" animBg="1"/>
      <p:bldP spid="28" grpId="0" animBg="1"/>
      <p:bldP spid="3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Circular Arrow 31"/>
          <p:cNvSpPr/>
          <p:nvPr/>
        </p:nvSpPr>
        <p:spPr>
          <a:xfrm rot="20774394">
            <a:off x="5097558" y="2590758"/>
            <a:ext cx="4927424" cy="3962486"/>
          </a:xfrm>
          <a:prstGeom prst="circularArrow">
            <a:avLst>
              <a:gd name="adj1" fmla="val 5391"/>
              <a:gd name="adj2" fmla="val 857794"/>
              <a:gd name="adj3" fmla="val 3276017"/>
              <a:gd name="adj4" fmla="val 4548790"/>
              <a:gd name="adj5" fmla="val 8537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9674" y="486838"/>
            <a:ext cx="13515757" cy="1767417"/>
          </a:xfrm>
        </p:spPr>
        <p:txBody>
          <a:bodyPr/>
          <a:lstStyle/>
          <a:p>
            <a:r>
              <a:rPr lang="en-US" dirty="0" smtClean="0"/>
              <a:t>Progress tracking</a:t>
            </a:r>
            <a:endParaRPr lang="en-US" dirty="0"/>
          </a:p>
        </p:txBody>
      </p:sp>
      <p:cxnSp>
        <p:nvCxnSpPr>
          <p:cNvPr id="29" name="Straight Arrow Connector 28"/>
          <p:cNvCxnSpPr>
            <a:stCxn id="5" idx="3"/>
            <a:endCxn id="6" idx="1"/>
          </p:cNvCxnSpPr>
          <p:nvPr/>
        </p:nvCxnSpPr>
        <p:spPr>
          <a:xfrm flipV="1">
            <a:off x="2740958" y="3577702"/>
            <a:ext cx="2900801" cy="994303"/>
          </a:xfrm>
          <a:prstGeom prst="curvedConnector3">
            <a:avLst>
              <a:gd name="adj1" fmla="val 50000"/>
            </a:avLst>
          </a:prstGeom>
          <a:ln w="228600">
            <a:solidFill>
              <a:schemeClr val="tx1"/>
            </a:solidFill>
            <a:tailEnd type="triangle" w="med" len="sm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34" idx="3"/>
            <a:endCxn id="42" idx="1"/>
          </p:cNvCxnSpPr>
          <p:nvPr/>
        </p:nvCxnSpPr>
        <p:spPr>
          <a:xfrm>
            <a:off x="9436984" y="3577702"/>
            <a:ext cx="2944583" cy="994303"/>
          </a:xfrm>
          <a:prstGeom prst="curvedConnector3">
            <a:avLst>
              <a:gd name="adj1" fmla="val 50000"/>
            </a:avLst>
          </a:prstGeom>
          <a:ln w="228600">
            <a:solidFill>
              <a:schemeClr val="tx1"/>
            </a:solidFill>
            <a:tailEnd type="triangle" w="med" len="sm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" name="Rounded Rectangle 4"/>
          <p:cNvSpPr/>
          <p:nvPr/>
        </p:nvSpPr>
        <p:spPr>
          <a:xfrm>
            <a:off x="1890318" y="3695700"/>
            <a:ext cx="850642" cy="1752600"/>
          </a:xfrm>
          <a:prstGeom prst="round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latin typeface="+mj-lt"/>
              </a:rPr>
              <a:t>A</a:t>
            </a:r>
            <a:endParaRPr lang="en-US" sz="3600" dirty="0">
              <a:latin typeface="+mj-lt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5641760" y="2701397"/>
            <a:ext cx="850642" cy="1752600"/>
          </a:xfrm>
          <a:prstGeom prst="round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latin typeface="+mj-lt"/>
              </a:rPr>
              <a:t>B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8586343" y="2701397"/>
            <a:ext cx="850642" cy="1752600"/>
          </a:xfrm>
          <a:prstGeom prst="round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latin typeface="+mj-lt"/>
              </a:rPr>
              <a:t>C</a:t>
            </a:r>
            <a:endParaRPr lang="en-US" sz="3600" dirty="0">
              <a:latin typeface="+mj-lt"/>
            </a:endParaRPr>
          </a:p>
        </p:txBody>
      </p:sp>
      <p:sp>
        <p:nvSpPr>
          <p:cNvPr id="41" name="Rounded Rectangle 40"/>
          <p:cNvSpPr/>
          <p:nvPr/>
        </p:nvSpPr>
        <p:spPr>
          <a:xfrm>
            <a:off x="7135944" y="4690003"/>
            <a:ext cx="850642" cy="1752600"/>
          </a:xfrm>
          <a:prstGeom prst="round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latin typeface="+mj-lt"/>
              </a:rPr>
              <a:t>D</a:t>
            </a:r>
            <a:endParaRPr lang="en-US" sz="3600" dirty="0">
              <a:latin typeface="+mj-lt"/>
            </a:endParaRPr>
          </a:p>
        </p:txBody>
      </p:sp>
      <p:sp>
        <p:nvSpPr>
          <p:cNvPr id="42" name="Rounded Rectangle 41"/>
          <p:cNvSpPr/>
          <p:nvPr/>
        </p:nvSpPr>
        <p:spPr>
          <a:xfrm>
            <a:off x="12381569" y="3695700"/>
            <a:ext cx="850642" cy="1752600"/>
          </a:xfrm>
          <a:prstGeom prst="round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latin typeface="+mj-lt"/>
              </a:rPr>
              <a:t>E</a:t>
            </a:r>
            <a:endParaRPr lang="en-US" sz="3600" dirty="0">
              <a:latin typeface="+mj-lt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4577266" y="2438400"/>
            <a:ext cx="5967999" cy="4267200"/>
          </a:xfrm>
          <a:prstGeom prst="rect">
            <a:avLst/>
          </a:prstGeom>
          <a:noFill/>
          <a:ln w="381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740600" y="8069764"/>
            <a:ext cx="13641329" cy="83099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800" dirty="0" smtClean="0"/>
              <a:t>Problem: </a:t>
            </a:r>
            <a:r>
              <a:rPr lang="en-US" sz="4800" dirty="0" smtClean="0">
                <a:latin typeface="+mj-lt"/>
              </a:rPr>
              <a:t>C</a:t>
            </a:r>
            <a:r>
              <a:rPr lang="en-US" sz="4800" dirty="0" smtClean="0"/>
              <a:t> depends </a:t>
            </a:r>
            <a:r>
              <a:rPr lang="en-US" sz="4800" u="sng" dirty="0" smtClean="0"/>
              <a:t>on its own output</a:t>
            </a:r>
            <a:endParaRPr lang="en-US" sz="4800" u="sng" dirty="0" smtClean="0">
              <a:latin typeface="+mj-lt"/>
            </a:endParaRPr>
          </a:p>
        </p:txBody>
      </p:sp>
      <p:sp>
        <p:nvSpPr>
          <p:cNvPr id="15" name="Rounded Rectangular Callout 14"/>
          <p:cNvSpPr/>
          <p:nvPr/>
        </p:nvSpPr>
        <p:spPr>
          <a:xfrm>
            <a:off x="9436984" y="1370544"/>
            <a:ext cx="3795226" cy="793390"/>
          </a:xfrm>
          <a:prstGeom prst="wedgeRoundRectCallout">
            <a:avLst>
              <a:gd name="adj1" fmla="val -57795"/>
              <a:gd name="adj2" fmla="val 108282"/>
              <a:gd name="adj3" fmla="val 16667"/>
            </a:avLst>
          </a:prstGeom>
          <a:ln w="38100">
            <a:solidFill>
              <a:schemeClr val="accent4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err="1" smtClean="0"/>
              <a:t>C.</a:t>
            </a:r>
            <a:r>
              <a:rPr lang="en-US" sz="3600" cap="small" dirty="0" err="1" smtClean="0">
                <a:latin typeface="+mj-lt"/>
              </a:rPr>
              <a:t>NotifyAt</a:t>
            </a:r>
            <a:r>
              <a:rPr lang="en-US" sz="3600" dirty="0" smtClean="0"/>
              <a:t>(t)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534140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/>
          <p:cNvSpPr/>
          <p:nvPr/>
        </p:nvSpPr>
        <p:spPr>
          <a:xfrm>
            <a:off x="4577266" y="2438400"/>
            <a:ext cx="5967999" cy="4267200"/>
          </a:xfrm>
          <a:prstGeom prst="rect">
            <a:avLst/>
          </a:prstGeom>
          <a:noFill/>
          <a:ln w="381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Circular Arrow 31"/>
          <p:cNvSpPr/>
          <p:nvPr/>
        </p:nvSpPr>
        <p:spPr>
          <a:xfrm rot="20774394">
            <a:off x="5097558" y="2590758"/>
            <a:ext cx="4927424" cy="3962486"/>
          </a:xfrm>
          <a:prstGeom prst="circularArrow">
            <a:avLst>
              <a:gd name="adj1" fmla="val 5391"/>
              <a:gd name="adj2" fmla="val 857794"/>
              <a:gd name="adj3" fmla="val 3276017"/>
              <a:gd name="adj4" fmla="val 4548790"/>
              <a:gd name="adj5" fmla="val 8537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9674" y="486838"/>
            <a:ext cx="13515757" cy="1767417"/>
          </a:xfrm>
        </p:spPr>
        <p:txBody>
          <a:bodyPr/>
          <a:lstStyle/>
          <a:p>
            <a:endParaRPr lang="en-US" dirty="0"/>
          </a:p>
        </p:txBody>
      </p:sp>
      <p:cxnSp>
        <p:nvCxnSpPr>
          <p:cNvPr id="29" name="Straight Arrow Connector 28"/>
          <p:cNvCxnSpPr>
            <a:stCxn id="5" idx="3"/>
            <a:endCxn id="6" idx="1"/>
          </p:cNvCxnSpPr>
          <p:nvPr/>
        </p:nvCxnSpPr>
        <p:spPr>
          <a:xfrm flipV="1">
            <a:off x="2740958" y="3577702"/>
            <a:ext cx="2900801" cy="994303"/>
          </a:xfrm>
          <a:prstGeom prst="curvedConnector3">
            <a:avLst>
              <a:gd name="adj1" fmla="val 50000"/>
            </a:avLst>
          </a:prstGeom>
          <a:ln w="228600">
            <a:solidFill>
              <a:schemeClr val="tx1"/>
            </a:solidFill>
            <a:tailEnd type="triangle" w="med" len="sm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34" idx="3"/>
            <a:endCxn id="42" idx="1"/>
          </p:cNvCxnSpPr>
          <p:nvPr/>
        </p:nvCxnSpPr>
        <p:spPr>
          <a:xfrm>
            <a:off x="9436984" y="3577702"/>
            <a:ext cx="2944583" cy="994303"/>
          </a:xfrm>
          <a:prstGeom prst="curvedConnector3">
            <a:avLst>
              <a:gd name="adj1" fmla="val 50000"/>
            </a:avLst>
          </a:prstGeom>
          <a:ln w="228600">
            <a:solidFill>
              <a:schemeClr val="tx1"/>
            </a:solidFill>
            <a:tailEnd type="triangle" w="med" len="sm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" name="Rounded Rectangle 4"/>
          <p:cNvSpPr/>
          <p:nvPr/>
        </p:nvSpPr>
        <p:spPr>
          <a:xfrm>
            <a:off x="1890318" y="3695700"/>
            <a:ext cx="850642" cy="1752600"/>
          </a:xfrm>
          <a:prstGeom prst="round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latin typeface="+mj-lt"/>
              </a:rPr>
              <a:t>A</a:t>
            </a:r>
            <a:endParaRPr lang="en-US" sz="3600" dirty="0">
              <a:latin typeface="+mj-lt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5641760" y="2701397"/>
            <a:ext cx="850642" cy="1752600"/>
          </a:xfrm>
          <a:prstGeom prst="round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latin typeface="+mj-lt"/>
              </a:rPr>
              <a:t>B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8586343" y="2701397"/>
            <a:ext cx="850642" cy="1752600"/>
          </a:xfrm>
          <a:prstGeom prst="round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latin typeface="+mj-lt"/>
              </a:rPr>
              <a:t>C</a:t>
            </a:r>
            <a:endParaRPr lang="en-US" sz="3600" dirty="0">
              <a:latin typeface="+mj-lt"/>
            </a:endParaRPr>
          </a:p>
        </p:txBody>
      </p:sp>
      <p:sp>
        <p:nvSpPr>
          <p:cNvPr id="41" name="Rounded Rectangle 40"/>
          <p:cNvSpPr/>
          <p:nvPr/>
        </p:nvSpPr>
        <p:spPr>
          <a:xfrm>
            <a:off x="7135944" y="4690003"/>
            <a:ext cx="850642" cy="1752600"/>
          </a:xfrm>
          <a:prstGeom prst="round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latin typeface="+mj-lt"/>
              </a:rPr>
              <a:t>D</a:t>
            </a:r>
            <a:endParaRPr lang="en-US" sz="3600" dirty="0">
              <a:latin typeface="+mj-lt"/>
            </a:endParaRPr>
          </a:p>
        </p:txBody>
      </p:sp>
      <p:sp>
        <p:nvSpPr>
          <p:cNvPr id="42" name="Rounded Rectangle 41"/>
          <p:cNvSpPr/>
          <p:nvPr/>
        </p:nvSpPr>
        <p:spPr>
          <a:xfrm>
            <a:off x="12381569" y="3695700"/>
            <a:ext cx="850642" cy="1752600"/>
          </a:xfrm>
          <a:prstGeom prst="round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latin typeface="+mj-lt"/>
              </a:rPr>
              <a:t>E</a:t>
            </a:r>
            <a:endParaRPr lang="en-US" sz="3600" dirty="0">
              <a:latin typeface="+mj-lt"/>
            </a:endParaRPr>
          </a:p>
        </p:txBody>
      </p:sp>
      <p:sp>
        <p:nvSpPr>
          <p:cNvPr id="17" name="Rounded Rectangular Callout 16"/>
          <p:cNvSpPr/>
          <p:nvPr/>
        </p:nvSpPr>
        <p:spPr>
          <a:xfrm>
            <a:off x="9436986" y="1370544"/>
            <a:ext cx="4471429" cy="793390"/>
          </a:xfrm>
          <a:prstGeom prst="wedgeRoundRectCallout">
            <a:avLst>
              <a:gd name="adj1" fmla="val -57795"/>
              <a:gd name="adj2" fmla="val 108282"/>
              <a:gd name="adj3" fmla="val 16667"/>
            </a:avLst>
          </a:prstGeom>
          <a:ln w="38100">
            <a:solidFill>
              <a:schemeClr val="accent4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err="1" smtClean="0"/>
              <a:t>C.</a:t>
            </a:r>
            <a:r>
              <a:rPr lang="en-US" sz="3600" cap="small" dirty="0" err="1" smtClean="0">
                <a:latin typeface="+mj-lt"/>
              </a:rPr>
              <a:t>NotifyAt</a:t>
            </a:r>
            <a:r>
              <a:rPr lang="en-US" sz="3600" dirty="0" smtClean="0"/>
              <a:t>((</a:t>
            </a:r>
            <a:r>
              <a:rPr lang="en-US" sz="3600" dirty="0" smtClean="0">
                <a:latin typeface="+mj-lt"/>
              </a:rPr>
              <a:t>1, </a:t>
            </a:r>
            <a:r>
              <a:rPr lang="en-US" sz="3600" dirty="0">
                <a:latin typeface="+mj-lt"/>
              </a:rPr>
              <a:t>6</a:t>
            </a:r>
            <a:r>
              <a:rPr lang="en-US" sz="3600" dirty="0" smtClean="0"/>
              <a:t>))</a:t>
            </a:r>
            <a:endParaRPr lang="en-US" sz="3600" dirty="0"/>
          </a:p>
        </p:txBody>
      </p:sp>
      <p:sp>
        <p:nvSpPr>
          <p:cNvPr id="19" name="Rounded Rectangular Callout 18"/>
          <p:cNvSpPr/>
          <p:nvPr/>
        </p:nvSpPr>
        <p:spPr>
          <a:xfrm>
            <a:off x="6492404" y="6979010"/>
            <a:ext cx="4253210" cy="793390"/>
          </a:xfrm>
          <a:prstGeom prst="wedgeRoundRectCallout">
            <a:avLst>
              <a:gd name="adj1" fmla="val -26236"/>
              <a:gd name="adj2" fmla="val -104788"/>
              <a:gd name="adj3" fmla="val 16667"/>
            </a:avLst>
          </a:prstGeom>
          <a:ln w="38100">
            <a:solidFill>
              <a:schemeClr val="accent2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err="1" smtClean="0"/>
              <a:t>D.</a:t>
            </a:r>
            <a:r>
              <a:rPr lang="en-US" sz="3600" cap="small" dirty="0" err="1" smtClean="0">
                <a:latin typeface="+mj-lt"/>
              </a:rPr>
              <a:t>SendBy</a:t>
            </a:r>
            <a:r>
              <a:rPr lang="en-US" sz="3600" dirty="0" smtClean="0"/>
              <a:t>(</a:t>
            </a:r>
            <a:r>
              <a:rPr lang="en-US" sz="3600" dirty="0" smtClean="0">
                <a:latin typeface="+mj-lt"/>
              </a:rPr>
              <a:t>1, 6</a:t>
            </a:r>
            <a:r>
              <a:rPr lang="en-US" sz="3600" dirty="0" smtClean="0"/>
              <a:t>)</a:t>
            </a:r>
            <a:endParaRPr lang="en-US" sz="3600" dirty="0"/>
          </a:p>
        </p:txBody>
      </p:sp>
      <p:sp>
        <p:nvSpPr>
          <p:cNvPr id="20" name="Rounded Rectangular Callout 19"/>
          <p:cNvSpPr/>
          <p:nvPr/>
        </p:nvSpPr>
        <p:spPr>
          <a:xfrm>
            <a:off x="567107" y="1539092"/>
            <a:ext cx="4773048" cy="793390"/>
          </a:xfrm>
          <a:prstGeom prst="wedgeRoundRectCallout">
            <a:avLst>
              <a:gd name="adj1" fmla="val -13768"/>
              <a:gd name="adj2" fmla="val 193589"/>
              <a:gd name="adj3" fmla="val 16667"/>
            </a:avLst>
          </a:prstGeom>
          <a:ln w="38100">
            <a:solidFill>
              <a:schemeClr val="accent6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err="1" smtClean="0"/>
              <a:t>A.</a:t>
            </a:r>
            <a:r>
              <a:rPr lang="en-US" sz="3600" cap="small" dirty="0" err="1" smtClean="0">
                <a:latin typeface="+mj-lt"/>
              </a:rPr>
              <a:t>SendBy</a:t>
            </a:r>
            <a:r>
              <a:rPr lang="en-US" sz="3600" dirty="0" smtClean="0"/>
              <a:t>(_, _, </a:t>
            </a:r>
            <a:r>
              <a:rPr lang="en-US" sz="3600" dirty="0" smtClean="0">
                <a:latin typeface="+mj-lt"/>
              </a:rPr>
              <a:t>1</a:t>
            </a:r>
            <a:r>
              <a:rPr lang="en-US" sz="3600" dirty="0" smtClean="0"/>
              <a:t>)</a:t>
            </a:r>
            <a:endParaRPr lang="en-US" sz="3600" dirty="0"/>
          </a:p>
        </p:txBody>
      </p:sp>
      <p:sp>
        <p:nvSpPr>
          <p:cNvPr id="21" name="Rounded Rectangular Callout 20"/>
          <p:cNvSpPr/>
          <p:nvPr/>
        </p:nvSpPr>
        <p:spPr>
          <a:xfrm>
            <a:off x="11462596" y="2437344"/>
            <a:ext cx="3539229" cy="793390"/>
          </a:xfrm>
          <a:prstGeom prst="wedgeRoundRectCallout">
            <a:avLst>
              <a:gd name="adj1" fmla="val -10252"/>
              <a:gd name="adj2" fmla="val 97212"/>
              <a:gd name="adj3" fmla="val 16667"/>
            </a:avLst>
          </a:prstGeom>
          <a:ln w="38100">
            <a:solidFill>
              <a:schemeClr val="accent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err="1" smtClean="0"/>
              <a:t>E.</a:t>
            </a:r>
            <a:r>
              <a:rPr lang="en-US" sz="3600" cap="small" dirty="0" err="1" smtClean="0">
                <a:latin typeface="+mj-lt"/>
              </a:rPr>
              <a:t>NotifyAt</a:t>
            </a:r>
            <a:r>
              <a:rPr lang="en-US" sz="3600" dirty="0" smtClean="0"/>
              <a:t>(</a:t>
            </a:r>
            <a:r>
              <a:rPr lang="en-US" sz="3600" dirty="0" smtClean="0">
                <a:latin typeface="+mj-lt"/>
              </a:rPr>
              <a:t>?</a:t>
            </a:r>
            <a:r>
              <a:rPr lang="en-US" sz="3600" dirty="0" smtClean="0"/>
              <a:t>)</a:t>
            </a:r>
            <a:endParaRPr lang="en-US" sz="3600" dirty="0"/>
          </a:p>
        </p:txBody>
      </p:sp>
      <p:sp>
        <p:nvSpPr>
          <p:cNvPr id="22" name="Rounded Rectangular Callout 21"/>
          <p:cNvSpPr/>
          <p:nvPr/>
        </p:nvSpPr>
        <p:spPr>
          <a:xfrm>
            <a:off x="4536760" y="381000"/>
            <a:ext cx="5165703" cy="793390"/>
          </a:xfrm>
          <a:prstGeom prst="wedgeRoundRectCallout">
            <a:avLst>
              <a:gd name="adj1" fmla="val -19981"/>
              <a:gd name="adj2" fmla="val 229811"/>
              <a:gd name="adj3" fmla="val 16667"/>
            </a:avLst>
          </a:prstGeom>
          <a:ln w="38100">
            <a:solidFill>
              <a:schemeClr val="accent5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err="1" smtClean="0"/>
              <a:t>B.</a:t>
            </a:r>
            <a:r>
              <a:rPr lang="en-US" sz="3600" cap="small" dirty="0" err="1" smtClean="0">
                <a:latin typeface="+mj-lt"/>
              </a:rPr>
              <a:t>SendBy</a:t>
            </a:r>
            <a:r>
              <a:rPr lang="en-US" sz="3600" dirty="0" smtClean="0"/>
              <a:t>(_, _, (</a:t>
            </a:r>
            <a:r>
              <a:rPr lang="en-US" sz="3600" dirty="0" smtClean="0">
                <a:latin typeface="+mj-lt"/>
              </a:rPr>
              <a:t>1, 7</a:t>
            </a:r>
            <a:r>
              <a:rPr lang="en-US" sz="3600" dirty="0" smtClean="0"/>
              <a:t>))</a:t>
            </a:r>
            <a:endParaRPr lang="en-US" sz="3600" dirty="0"/>
          </a:p>
        </p:txBody>
      </p:sp>
      <p:sp>
        <p:nvSpPr>
          <p:cNvPr id="18" name="Rounded Rectangle 17"/>
          <p:cNvSpPr/>
          <p:nvPr/>
        </p:nvSpPr>
        <p:spPr>
          <a:xfrm>
            <a:off x="5641760" y="5041210"/>
            <a:ext cx="850642" cy="1283390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  <a:latin typeface="+mj-lt"/>
              </a:rPr>
              <a:t>F</a:t>
            </a:r>
            <a:endParaRPr lang="en-US" sz="36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4518" y="5622024"/>
            <a:ext cx="42532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600" dirty="0" smtClean="0"/>
              <a:t>Advances timestamp</a:t>
            </a:r>
            <a:endParaRPr lang="en-US" sz="3600" dirty="0"/>
          </a:p>
        </p:txBody>
      </p:sp>
      <p:cxnSp>
        <p:nvCxnSpPr>
          <p:cNvPr id="7" name="Straight Connector 6"/>
          <p:cNvCxnSpPr/>
          <p:nvPr/>
        </p:nvCxnSpPr>
        <p:spPr>
          <a:xfrm flipH="1">
            <a:off x="4362565" y="5983604"/>
            <a:ext cx="127273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88052" y="5622024"/>
            <a:ext cx="42532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600" dirty="0" smtClean="0"/>
              <a:t>Advances </a:t>
            </a:r>
            <a:br>
              <a:rPr lang="en-US" sz="3600" dirty="0" smtClean="0"/>
            </a:br>
            <a:r>
              <a:rPr lang="en-US" sz="3600" dirty="0" smtClean="0">
                <a:latin typeface="+mj-lt"/>
              </a:rPr>
              <a:t>loop counter</a:t>
            </a:r>
            <a:endParaRPr lang="en-US" sz="3600" dirty="0">
              <a:latin typeface="+mj-lt"/>
            </a:endParaRPr>
          </a:p>
        </p:txBody>
      </p:sp>
      <p:sp>
        <p:nvSpPr>
          <p:cNvPr id="26" name="Rounded Rectangular Callout 25"/>
          <p:cNvSpPr/>
          <p:nvPr/>
        </p:nvSpPr>
        <p:spPr>
          <a:xfrm>
            <a:off x="11456132" y="2446614"/>
            <a:ext cx="3539229" cy="793390"/>
          </a:xfrm>
          <a:prstGeom prst="wedgeRoundRectCallout">
            <a:avLst>
              <a:gd name="adj1" fmla="val -10252"/>
              <a:gd name="adj2" fmla="val 97212"/>
              <a:gd name="adj3" fmla="val 16667"/>
            </a:avLst>
          </a:prstGeom>
          <a:ln w="38100">
            <a:solidFill>
              <a:schemeClr val="accent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err="1" smtClean="0"/>
              <a:t>E.</a:t>
            </a:r>
            <a:r>
              <a:rPr lang="en-US" sz="3600" cap="small" dirty="0" err="1" smtClean="0">
                <a:latin typeface="+mj-lt"/>
              </a:rPr>
              <a:t>NotifyAt</a:t>
            </a:r>
            <a:r>
              <a:rPr lang="en-US" sz="3600" dirty="0" smtClean="0"/>
              <a:t>(</a:t>
            </a:r>
            <a:r>
              <a:rPr lang="en-US" sz="3600" dirty="0" smtClean="0">
                <a:latin typeface="+mj-lt"/>
              </a:rPr>
              <a:t>1</a:t>
            </a:r>
            <a:r>
              <a:rPr lang="en-US" sz="3600" dirty="0" smtClean="0"/>
              <a:t>)</a:t>
            </a:r>
            <a:endParaRPr lang="en-US" sz="3600" dirty="0"/>
          </a:p>
        </p:txBody>
      </p:sp>
      <p:sp>
        <p:nvSpPr>
          <p:cNvPr id="27" name="TextBox 26"/>
          <p:cNvSpPr txBox="1"/>
          <p:nvPr/>
        </p:nvSpPr>
        <p:spPr>
          <a:xfrm>
            <a:off x="653849" y="8069764"/>
            <a:ext cx="13814833" cy="83099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800" dirty="0" smtClean="0"/>
              <a:t>Solution: </a:t>
            </a:r>
            <a:r>
              <a:rPr lang="en-US" sz="4800" dirty="0" smtClean="0">
                <a:latin typeface="+mj-lt"/>
              </a:rPr>
              <a:t>structured timestamps</a:t>
            </a:r>
            <a:r>
              <a:rPr lang="en-US" sz="4800" dirty="0" smtClean="0"/>
              <a:t> in loops</a:t>
            </a:r>
            <a:endParaRPr lang="en-US" sz="4800" u="sng" dirty="0" smtClean="0">
              <a:latin typeface="+mj-lt"/>
            </a:endParaRPr>
          </a:p>
        </p:txBody>
      </p:sp>
      <p:sp>
        <p:nvSpPr>
          <p:cNvPr id="28" name="Rounded Rectangular Callout 27"/>
          <p:cNvSpPr/>
          <p:nvPr/>
        </p:nvSpPr>
        <p:spPr>
          <a:xfrm>
            <a:off x="9436984" y="1370544"/>
            <a:ext cx="3795226" cy="793390"/>
          </a:xfrm>
          <a:prstGeom prst="wedgeRoundRectCallout">
            <a:avLst>
              <a:gd name="adj1" fmla="val -57795"/>
              <a:gd name="adj2" fmla="val 108282"/>
              <a:gd name="adj3" fmla="val 16667"/>
            </a:avLst>
          </a:prstGeom>
          <a:ln w="38100">
            <a:solidFill>
              <a:schemeClr val="accent4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err="1" smtClean="0"/>
              <a:t>C.</a:t>
            </a:r>
            <a:r>
              <a:rPr lang="en-US" sz="3600" cap="small" dirty="0" err="1" smtClean="0">
                <a:latin typeface="+mj-lt"/>
              </a:rPr>
              <a:t>NotifyAt</a:t>
            </a:r>
            <a:r>
              <a:rPr lang="en-US" sz="3600" dirty="0" smtClean="0"/>
              <a:t>(t)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030830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"/>
                            </p:stCondLst>
                            <p:childTnLst>
                              <p:par>
                                <p:cTn id="1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5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4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9" grpId="0" animBg="1"/>
      <p:bldP spid="20" grpId="0" animBg="1"/>
      <p:bldP spid="21" grpId="0" animBg="1"/>
      <p:bldP spid="22" grpId="0" animBg="1"/>
      <p:bldP spid="18" grpId="0" animBg="1"/>
      <p:bldP spid="3" grpId="0"/>
      <p:bldP spid="3" grpId="1"/>
      <p:bldP spid="26" grpId="0" animBg="1"/>
      <p:bldP spid="27" grpId="0" animBg="1"/>
      <p:bldP spid="28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Rounded Rectangular Callout 56"/>
          <p:cNvSpPr/>
          <p:nvPr/>
        </p:nvSpPr>
        <p:spPr>
          <a:xfrm>
            <a:off x="6448620" y="7390478"/>
            <a:ext cx="2137724" cy="793390"/>
          </a:xfrm>
          <a:prstGeom prst="wedgeRoundRectCallout">
            <a:avLst>
              <a:gd name="adj1" fmla="val -17070"/>
              <a:gd name="adj2" fmla="val -29154"/>
              <a:gd name="adj3" fmla="val 16667"/>
            </a:avLst>
          </a:prstGeom>
          <a:ln w="38100">
            <a:solidFill>
              <a:schemeClr val="accent2"/>
            </a:solidFill>
            <a:prstDash val="dash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latin typeface="+mj-lt"/>
              </a:rPr>
              <a:t>(1, 6)</a:t>
            </a:r>
            <a:endParaRPr lang="en-US" sz="3600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9675" y="609600"/>
            <a:ext cx="13421240" cy="5801784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en-US" sz="4000" dirty="0" smtClean="0">
                <a:latin typeface="+mj-lt"/>
              </a:rPr>
              <a:t>Graph structure leads to an order on events</a:t>
            </a:r>
            <a:endParaRPr lang="en-US" sz="4000" dirty="0" smtClean="0"/>
          </a:p>
        </p:txBody>
      </p:sp>
      <p:sp>
        <p:nvSpPr>
          <p:cNvPr id="18" name="Rectangle 17"/>
          <p:cNvSpPr/>
          <p:nvPr/>
        </p:nvSpPr>
        <p:spPr>
          <a:xfrm>
            <a:off x="4577266" y="2447073"/>
            <a:ext cx="5967999" cy="4267200"/>
          </a:xfrm>
          <a:prstGeom prst="rect">
            <a:avLst/>
          </a:prstGeom>
          <a:noFill/>
          <a:ln w="381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ircular Arrow 18"/>
          <p:cNvSpPr/>
          <p:nvPr/>
        </p:nvSpPr>
        <p:spPr>
          <a:xfrm rot="20774394">
            <a:off x="5097558" y="2599431"/>
            <a:ext cx="4927424" cy="3962486"/>
          </a:xfrm>
          <a:prstGeom prst="circularArrow">
            <a:avLst>
              <a:gd name="adj1" fmla="val 5391"/>
              <a:gd name="adj2" fmla="val 857794"/>
              <a:gd name="adj3" fmla="val 3276017"/>
              <a:gd name="adj4" fmla="val 4548790"/>
              <a:gd name="adj5" fmla="val 8537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20" name="Straight Arrow Connector 28"/>
          <p:cNvCxnSpPr>
            <a:stCxn id="22" idx="3"/>
            <a:endCxn id="23" idx="1"/>
          </p:cNvCxnSpPr>
          <p:nvPr/>
        </p:nvCxnSpPr>
        <p:spPr>
          <a:xfrm flipV="1">
            <a:off x="2740958" y="3586375"/>
            <a:ext cx="2900801" cy="994303"/>
          </a:xfrm>
          <a:prstGeom prst="curvedConnector3">
            <a:avLst>
              <a:gd name="adj1" fmla="val 50000"/>
            </a:avLst>
          </a:prstGeom>
          <a:ln w="228600">
            <a:solidFill>
              <a:schemeClr val="tx1"/>
            </a:solidFill>
            <a:tailEnd type="triangle" w="med" len="sm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1" name="Straight Arrow Connector 45"/>
          <p:cNvCxnSpPr>
            <a:stCxn id="24" idx="3"/>
            <a:endCxn id="26" idx="1"/>
          </p:cNvCxnSpPr>
          <p:nvPr/>
        </p:nvCxnSpPr>
        <p:spPr>
          <a:xfrm>
            <a:off x="9436984" y="3586375"/>
            <a:ext cx="2944583" cy="994303"/>
          </a:xfrm>
          <a:prstGeom prst="curvedConnector3">
            <a:avLst>
              <a:gd name="adj1" fmla="val 50000"/>
            </a:avLst>
          </a:prstGeom>
          <a:ln w="228600">
            <a:solidFill>
              <a:schemeClr val="tx1"/>
            </a:solidFill>
            <a:tailEnd type="triangle" w="med" len="sm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2" name="Rounded Rectangle 21"/>
          <p:cNvSpPr/>
          <p:nvPr/>
        </p:nvSpPr>
        <p:spPr>
          <a:xfrm>
            <a:off x="1890318" y="3704373"/>
            <a:ext cx="850642" cy="1752600"/>
          </a:xfrm>
          <a:prstGeom prst="round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latin typeface="+mj-lt"/>
              </a:rPr>
              <a:t>A</a:t>
            </a:r>
            <a:endParaRPr lang="en-US" sz="3600" dirty="0">
              <a:latin typeface="+mj-lt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5641760" y="2710070"/>
            <a:ext cx="850642" cy="1752600"/>
          </a:xfrm>
          <a:prstGeom prst="round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latin typeface="+mj-lt"/>
              </a:rPr>
              <a:t>B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8586343" y="2710070"/>
            <a:ext cx="850642" cy="1752600"/>
          </a:xfrm>
          <a:prstGeom prst="round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latin typeface="+mj-lt"/>
              </a:rPr>
              <a:t>C</a:t>
            </a:r>
            <a:endParaRPr lang="en-US" sz="3600" dirty="0">
              <a:latin typeface="+mj-lt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7135944" y="4698676"/>
            <a:ext cx="850642" cy="1752600"/>
          </a:xfrm>
          <a:prstGeom prst="round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latin typeface="+mj-lt"/>
              </a:rPr>
              <a:t>D</a:t>
            </a:r>
            <a:endParaRPr lang="en-US" sz="3600" dirty="0">
              <a:latin typeface="+mj-lt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12381569" y="3704373"/>
            <a:ext cx="850642" cy="1752600"/>
          </a:xfrm>
          <a:prstGeom prst="round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latin typeface="+mj-lt"/>
              </a:rPr>
              <a:t>E</a:t>
            </a:r>
            <a:endParaRPr lang="en-US" sz="3600" dirty="0">
              <a:latin typeface="+mj-lt"/>
            </a:endParaRPr>
          </a:p>
        </p:txBody>
      </p:sp>
      <p:sp>
        <p:nvSpPr>
          <p:cNvPr id="27" name="Rounded Rectangular Callout 26"/>
          <p:cNvSpPr/>
          <p:nvPr/>
        </p:nvSpPr>
        <p:spPr>
          <a:xfrm>
            <a:off x="6492403" y="6521810"/>
            <a:ext cx="2137724" cy="793390"/>
          </a:xfrm>
          <a:prstGeom prst="wedgeRoundRectCallout">
            <a:avLst>
              <a:gd name="adj1" fmla="val -17070"/>
              <a:gd name="adj2" fmla="val -29154"/>
              <a:gd name="adj3" fmla="val 16667"/>
            </a:avLst>
          </a:prstGeom>
          <a:ln w="38100">
            <a:solidFill>
              <a:schemeClr val="accent2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latin typeface="+mj-lt"/>
              </a:rPr>
              <a:t>(1, 5)</a:t>
            </a:r>
            <a:endParaRPr lang="en-US" sz="3600" dirty="0">
              <a:latin typeface="+mj-lt"/>
            </a:endParaRPr>
          </a:p>
        </p:txBody>
      </p:sp>
      <p:sp>
        <p:nvSpPr>
          <p:cNvPr id="35" name="Rounded Rectangular Callout 34"/>
          <p:cNvSpPr/>
          <p:nvPr/>
        </p:nvSpPr>
        <p:spPr>
          <a:xfrm>
            <a:off x="4974588" y="1817458"/>
            <a:ext cx="2137724" cy="793390"/>
          </a:xfrm>
          <a:prstGeom prst="wedgeRoundRectCallout">
            <a:avLst>
              <a:gd name="adj1" fmla="val -17070"/>
              <a:gd name="adj2" fmla="val -29154"/>
              <a:gd name="adj3" fmla="val 16667"/>
            </a:avLst>
          </a:prstGeom>
          <a:ln w="38100">
            <a:solidFill>
              <a:schemeClr val="accent5"/>
            </a:solidFill>
            <a:prstDash val="dash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latin typeface="+mj-lt"/>
              </a:rPr>
              <a:t>(1, 6)</a:t>
            </a:r>
            <a:endParaRPr lang="en-US" sz="3600" dirty="0">
              <a:latin typeface="+mj-lt"/>
            </a:endParaRPr>
          </a:p>
        </p:txBody>
      </p:sp>
      <p:sp>
        <p:nvSpPr>
          <p:cNvPr id="36" name="Rounded Rectangular Callout 35"/>
          <p:cNvSpPr/>
          <p:nvPr/>
        </p:nvSpPr>
        <p:spPr>
          <a:xfrm>
            <a:off x="7942801" y="1826723"/>
            <a:ext cx="2137724" cy="793390"/>
          </a:xfrm>
          <a:prstGeom prst="wedgeRoundRectCallout">
            <a:avLst>
              <a:gd name="adj1" fmla="val -17070"/>
              <a:gd name="adj2" fmla="val -29154"/>
              <a:gd name="adj3" fmla="val 16667"/>
            </a:avLst>
          </a:prstGeom>
          <a:ln w="38100">
            <a:solidFill>
              <a:schemeClr val="accent4"/>
            </a:solidFill>
            <a:prstDash val="dash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latin typeface="+mj-lt"/>
              </a:rPr>
              <a:t>(1, 6)</a:t>
            </a:r>
            <a:endParaRPr lang="en-US" sz="3600" dirty="0">
              <a:latin typeface="+mj-lt"/>
            </a:endParaRPr>
          </a:p>
        </p:txBody>
      </p:sp>
      <p:sp>
        <p:nvSpPr>
          <p:cNvPr id="37" name="Rounded Rectangular Callout 36"/>
          <p:cNvSpPr/>
          <p:nvPr/>
        </p:nvSpPr>
        <p:spPr>
          <a:xfrm>
            <a:off x="11738027" y="2792980"/>
            <a:ext cx="2137724" cy="793390"/>
          </a:xfrm>
          <a:prstGeom prst="wedgeRoundRectCallout">
            <a:avLst>
              <a:gd name="adj1" fmla="val -17070"/>
              <a:gd name="adj2" fmla="val -29154"/>
              <a:gd name="adj3" fmla="val 16667"/>
            </a:avLst>
          </a:prstGeom>
          <a:ln w="38100">
            <a:solidFill>
              <a:schemeClr val="accent1"/>
            </a:solidFill>
            <a:prstDash val="dash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latin typeface="+mj-lt"/>
              </a:rPr>
              <a:t>1</a:t>
            </a:r>
            <a:endParaRPr lang="en-US" sz="3600" dirty="0">
              <a:latin typeface="+mj-lt"/>
            </a:endParaRPr>
          </a:p>
        </p:txBody>
      </p:sp>
      <p:sp>
        <p:nvSpPr>
          <p:cNvPr id="38" name="Rounded Rectangular Callout 37"/>
          <p:cNvSpPr/>
          <p:nvPr/>
        </p:nvSpPr>
        <p:spPr>
          <a:xfrm>
            <a:off x="1246777" y="2821026"/>
            <a:ext cx="2137724" cy="793390"/>
          </a:xfrm>
          <a:prstGeom prst="wedgeRoundRectCallout">
            <a:avLst>
              <a:gd name="adj1" fmla="val -17070"/>
              <a:gd name="adj2" fmla="val -29154"/>
              <a:gd name="adj3" fmla="val 16667"/>
            </a:avLst>
          </a:prstGeom>
          <a:ln w="38100">
            <a:solidFill>
              <a:schemeClr val="accent6"/>
            </a:solidFill>
            <a:prstDash val="dash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latin typeface="Lucida Sans Unicode" panose="020B0602030504020204" pitchFamily="34" charset="0"/>
                <a:cs typeface="Lucida Sans Unicode" panose="020B0602030504020204" pitchFamily="34" charset="0"/>
              </a:rPr>
              <a:t>⊤</a:t>
            </a:r>
            <a:endParaRPr lang="en-US" sz="3600" b="1" dirty="0">
              <a:latin typeface="+mj-lt"/>
            </a:endParaRPr>
          </a:p>
        </p:txBody>
      </p:sp>
      <p:sp>
        <p:nvSpPr>
          <p:cNvPr id="41" name="Rounded Rectangle 40"/>
          <p:cNvSpPr/>
          <p:nvPr/>
        </p:nvSpPr>
        <p:spPr>
          <a:xfrm>
            <a:off x="5641760" y="5041210"/>
            <a:ext cx="850642" cy="1283390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  <a:latin typeface="+mj-lt"/>
              </a:rPr>
              <a:t>F</a:t>
            </a:r>
            <a:endParaRPr lang="en-US" sz="3600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04173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 animBg="1"/>
      <p:bldP spid="27" grpId="0" animBg="1"/>
      <p:bldP spid="35" grpId="0" animBg="1"/>
      <p:bldP spid="36" grpId="0" animBg="1"/>
      <p:bldP spid="37" grpId="0" animBg="1"/>
      <p:bldP spid="38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Rounded Rectangular Callout 56"/>
          <p:cNvSpPr/>
          <p:nvPr/>
        </p:nvSpPr>
        <p:spPr>
          <a:xfrm>
            <a:off x="6448620" y="7390478"/>
            <a:ext cx="2137724" cy="793390"/>
          </a:xfrm>
          <a:prstGeom prst="wedgeRoundRectCallout">
            <a:avLst>
              <a:gd name="adj1" fmla="val -17070"/>
              <a:gd name="adj2" fmla="val -29154"/>
              <a:gd name="adj3" fmla="val 16667"/>
            </a:avLst>
          </a:prstGeom>
          <a:ln w="38100">
            <a:solidFill>
              <a:schemeClr val="accent2"/>
            </a:solidFill>
            <a:prstDash val="dash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latin typeface="+mj-lt"/>
              </a:rPr>
              <a:t>(1, 6)</a:t>
            </a:r>
            <a:endParaRPr lang="en-US" sz="3600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9675" y="609600"/>
            <a:ext cx="13421240" cy="5801784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en-US" sz="4000" dirty="0" smtClean="0">
                <a:latin typeface="+mj-lt"/>
              </a:rPr>
              <a:t>Graph structure leads to an order on events</a:t>
            </a:r>
            <a:endParaRPr lang="en-US" sz="4000" dirty="0" smtClean="0"/>
          </a:p>
        </p:txBody>
      </p:sp>
      <p:sp>
        <p:nvSpPr>
          <p:cNvPr id="18" name="Rectangle 17"/>
          <p:cNvSpPr/>
          <p:nvPr/>
        </p:nvSpPr>
        <p:spPr>
          <a:xfrm>
            <a:off x="4577266" y="2447073"/>
            <a:ext cx="5967999" cy="4267200"/>
          </a:xfrm>
          <a:prstGeom prst="rect">
            <a:avLst/>
          </a:prstGeom>
          <a:noFill/>
          <a:ln w="381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ircular Arrow 18"/>
          <p:cNvSpPr/>
          <p:nvPr/>
        </p:nvSpPr>
        <p:spPr>
          <a:xfrm rot="20774394">
            <a:off x="5097558" y="2599431"/>
            <a:ext cx="4927424" cy="3962486"/>
          </a:xfrm>
          <a:prstGeom prst="circularArrow">
            <a:avLst>
              <a:gd name="adj1" fmla="val 5391"/>
              <a:gd name="adj2" fmla="val 857794"/>
              <a:gd name="adj3" fmla="val 3276017"/>
              <a:gd name="adj4" fmla="val 4548790"/>
              <a:gd name="adj5" fmla="val 8537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20" name="Straight Arrow Connector 28"/>
          <p:cNvCxnSpPr>
            <a:stCxn id="22" idx="3"/>
            <a:endCxn id="23" idx="1"/>
          </p:cNvCxnSpPr>
          <p:nvPr/>
        </p:nvCxnSpPr>
        <p:spPr>
          <a:xfrm flipV="1">
            <a:off x="2740958" y="3586375"/>
            <a:ext cx="2900801" cy="994303"/>
          </a:xfrm>
          <a:prstGeom prst="curvedConnector3">
            <a:avLst>
              <a:gd name="adj1" fmla="val 50000"/>
            </a:avLst>
          </a:prstGeom>
          <a:ln w="228600">
            <a:solidFill>
              <a:schemeClr val="tx1"/>
            </a:solidFill>
            <a:tailEnd type="triangle" w="med" len="sm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1" name="Straight Arrow Connector 45"/>
          <p:cNvCxnSpPr>
            <a:stCxn id="24" idx="3"/>
            <a:endCxn id="26" idx="1"/>
          </p:cNvCxnSpPr>
          <p:nvPr/>
        </p:nvCxnSpPr>
        <p:spPr>
          <a:xfrm>
            <a:off x="9436984" y="3586375"/>
            <a:ext cx="2944583" cy="994303"/>
          </a:xfrm>
          <a:prstGeom prst="curvedConnector3">
            <a:avLst>
              <a:gd name="adj1" fmla="val 50000"/>
            </a:avLst>
          </a:prstGeom>
          <a:ln w="228600">
            <a:solidFill>
              <a:schemeClr val="tx1"/>
            </a:solidFill>
            <a:tailEnd type="triangle" w="med" len="sm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2" name="Rounded Rectangle 21"/>
          <p:cNvSpPr/>
          <p:nvPr/>
        </p:nvSpPr>
        <p:spPr>
          <a:xfrm>
            <a:off x="1890318" y="3704373"/>
            <a:ext cx="850642" cy="1752600"/>
          </a:xfrm>
          <a:prstGeom prst="round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latin typeface="+mj-lt"/>
              </a:rPr>
              <a:t>A</a:t>
            </a:r>
            <a:endParaRPr lang="en-US" sz="3600" dirty="0">
              <a:latin typeface="+mj-lt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5641760" y="2710070"/>
            <a:ext cx="850642" cy="1752600"/>
          </a:xfrm>
          <a:prstGeom prst="round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latin typeface="+mj-lt"/>
              </a:rPr>
              <a:t>B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8586343" y="2710070"/>
            <a:ext cx="850642" cy="1752600"/>
          </a:xfrm>
          <a:prstGeom prst="round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latin typeface="+mj-lt"/>
              </a:rPr>
              <a:t>C</a:t>
            </a:r>
            <a:endParaRPr lang="en-US" sz="3600" dirty="0">
              <a:latin typeface="+mj-lt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7135944" y="4698676"/>
            <a:ext cx="850642" cy="1752600"/>
          </a:xfrm>
          <a:prstGeom prst="round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latin typeface="+mj-lt"/>
              </a:rPr>
              <a:t>D</a:t>
            </a:r>
            <a:endParaRPr lang="en-US" sz="3600" dirty="0">
              <a:latin typeface="+mj-lt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12381569" y="3704373"/>
            <a:ext cx="850642" cy="1752600"/>
          </a:xfrm>
          <a:prstGeom prst="round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latin typeface="+mj-lt"/>
              </a:rPr>
              <a:t>E</a:t>
            </a:r>
            <a:endParaRPr lang="en-US" sz="3600" dirty="0">
              <a:latin typeface="+mj-lt"/>
            </a:endParaRPr>
          </a:p>
        </p:txBody>
      </p:sp>
      <p:sp>
        <p:nvSpPr>
          <p:cNvPr id="27" name="Rounded Rectangular Callout 26"/>
          <p:cNvSpPr/>
          <p:nvPr/>
        </p:nvSpPr>
        <p:spPr>
          <a:xfrm>
            <a:off x="6492403" y="6521810"/>
            <a:ext cx="2137724" cy="793390"/>
          </a:xfrm>
          <a:prstGeom prst="wedgeRoundRectCallout">
            <a:avLst>
              <a:gd name="adj1" fmla="val -17070"/>
              <a:gd name="adj2" fmla="val -29154"/>
              <a:gd name="adj3" fmla="val 16667"/>
            </a:avLst>
          </a:prstGeom>
          <a:ln w="38100">
            <a:solidFill>
              <a:schemeClr val="accent2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latin typeface="+mj-lt"/>
              </a:rPr>
              <a:t>(1, 5)</a:t>
            </a:r>
            <a:endParaRPr lang="en-US" sz="3600" dirty="0">
              <a:latin typeface="+mj-lt"/>
            </a:endParaRPr>
          </a:p>
        </p:txBody>
      </p:sp>
      <p:sp>
        <p:nvSpPr>
          <p:cNvPr id="35" name="Rounded Rectangular Callout 34"/>
          <p:cNvSpPr/>
          <p:nvPr/>
        </p:nvSpPr>
        <p:spPr>
          <a:xfrm>
            <a:off x="4974588" y="1817458"/>
            <a:ext cx="2137724" cy="793390"/>
          </a:xfrm>
          <a:prstGeom prst="wedgeRoundRectCallout">
            <a:avLst>
              <a:gd name="adj1" fmla="val -17070"/>
              <a:gd name="adj2" fmla="val -29154"/>
              <a:gd name="adj3" fmla="val 16667"/>
            </a:avLst>
          </a:prstGeom>
          <a:ln w="38100">
            <a:solidFill>
              <a:schemeClr val="accent5"/>
            </a:solidFill>
            <a:prstDash val="dash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latin typeface="+mj-lt"/>
              </a:rPr>
              <a:t>(1, 6)</a:t>
            </a:r>
            <a:endParaRPr lang="en-US" sz="3600" dirty="0">
              <a:latin typeface="+mj-lt"/>
            </a:endParaRPr>
          </a:p>
        </p:txBody>
      </p:sp>
      <p:sp>
        <p:nvSpPr>
          <p:cNvPr id="36" name="Rounded Rectangular Callout 35"/>
          <p:cNvSpPr/>
          <p:nvPr/>
        </p:nvSpPr>
        <p:spPr>
          <a:xfrm>
            <a:off x="7942801" y="1826723"/>
            <a:ext cx="2137724" cy="793390"/>
          </a:xfrm>
          <a:prstGeom prst="wedgeRoundRectCallout">
            <a:avLst>
              <a:gd name="adj1" fmla="val -17070"/>
              <a:gd name="adj2" fmla="val -29154"/>
              <a:gd name="adj3" fmla="val 16667"/>
            </a:avLst>
          </a:prstGeom>
          <a:ln w="38100">
            <a:solidFill>
              <a:schemeClr val="accent4"/>
            </a:solidFill>
            <a:prstDash val="dash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latin typeface="+mj-lt"/>
              </a:rPr>
              <a:t>(1, 6)</a:t>
            </a:r>
            <a:endParaRPr lang="en-US" sz="3600" dirty="0">
              <a:latin typeface="+mj-lt"/>
            </a:endParaRPr>
          </a:p>
        </p:txBody>
      </p:sp>
      <p:sp>
        <p:nvSpPr>
          <p:cNvPr id="37" name="Rounded Rectangular Callout 36"/>
          <p:cNvSpPr/>
          <p:nvPr/>
        </p:nvSpPr>
        <p:spPr>
          <a:xfrm>
            <a:off x="11738027" y="2792980"/>
            <a:ext cx="2137724" cy="793390"/>
          </a:xfrm>
          <a:prstGeom prst="wedgeRoundRectCallout">
            <a:avLst>
              <a:gd name="adj1" fmla="val -17070"/>
              <a:gd name="adj2" fmla="val -29154"/>
              <a:gd name="adj3" fmla="val 16667"/>
            </a:avLst>
          </a:prstGeom>
          <a:ln w="38100">
            <a:solidFill>
              <a:schemeClr val="accent1"/>
            </a:solidFill>
            <a:prstDash val="dash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latin typeface="+mj-lt"/>
              </a:rPr>
              <a:t>1</a:t>
            </a:r>
            <a:endParaRPr lang="en-US" sz="3600" dirty="0">
              <a:latin typeface="+mj-lt"/>
            </a:endParaRPr>
          </a:p>
        </p:txBody>
      </p:sp>
      <p:sp>
        <p:nvSpPr>
          <p:cNvPr id="38" name="Rounded Rectangular Callout 37"/>
          <p:cNvSpPr/>
          <p:nvPr/>
        </p:nvSpPr>
        <p:spPr>
          <a:xfrm>
            <a:off x="1246777" y="2821026"/>
            <a:ext cx="2137724" cy="793390"/>
          </a:xfrm>
          <a:prstGeom prst="wedgeRoundRectCallout">
            <a:avLst>
              <a:gd name="adj1" fmla="val -17070"/>
              <a:gd name="adj2" fmla="val -29154"/>
              <a:gd name="adj3" fmla="val 16667"/>
            </a:avLst>
          </a:prstGeom>
          <a:ln w="38100">
            <a:solidFill>
              <a:schemeClr val="accent6"/>
            </a:solidFill>
            <a:prstDash val="dash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latin typeface="Lucida Sans Unicode" panose="020B0602030504020204" pitchFamily="34" charset="0"/>
                <a:cs typeface="Lucida Sans Unicode" panose="020B0602030504020204" pitchFamily="34" charset="0"/>
              </a:rPr>
              <a:t>⊤</a:t>
            </a:r>
            <a:endParaRPr lang="en-US" sz="3600" b="1" dirty="0">
              <a:latin typeface="+mj-lt"/>
            </a:endParaRPr>
          </a:p>
        </p:txBody>
      </p:sp>
      <p:sp>
        <p:nvSpPr>
          <p:cNvPr id="41" name="Rounded Rectangle 40"/>
          <p:cNvSpPr/>
          <p:nvPr/>
        </p:nvSpPr>
        <p:spPr>
          <a:xfrm>
            <a:off x="5641760" y="5041210"/>
            <a:ext cx="850642" cy="1283390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  <a:latin typeface="+mj-lt"/>
              </a:rPr>
              <a:t>F</a:t>
            </a:r>
            <a:endParaRPr lang="en-US" sz="36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-1417735" y="1834037"/>
            <a:ext cx="17107357" cy="6661503"/>
          </a:xfrm>
          <a:prstGeom prst="rect">
            <a:avLst/>
          </a:prstGeom>
          <a:solidFill>
            <a:srgbClr val="FFFFFF">
              <a:alpha val="74902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9" name="Group 48"/>
          <p:cNvGrpSpPr/>
          <p:nvPr/>
        </p:nvGrpSpPr>
        <p:grpSpPr>
          <a:xfrm>
            <a:off x="1039674" y="5614873"/>
            <a:ext cx="6903128" cy="1719752"/>
            <a:chOff x="838200" y="5614873"/>
            <a:chExt cx="5565403" cy="1719752"/>
          </a:xfrm>
        </p:grpSpPr>
        <p:sp>
          <p:nvSpPr>
            <p:cNvPr id="43" name="TextBox 42"/>
            <p:cNvSpPr txBox="1"/>
            <p:nvPr/>
          </p:nvSpPr>
          <p:spPr>
            <a:xfrm>
              <a:off x="838200" y="6134296"/>
              <a:ext cx="5565402" cy="1200329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sz="3600" cap="small" dirty="0" err="1" smtClean="0">
                  <a:latin typeface="+mj-lt"/>
                </a:rPr>
                <a:t>OnNotify</a:t>
              </a:r>
              <a:r>
                <a:rPr lang="en-US" sz="3600" dirty="0" smtClean="0"/>
                <a:t>(t) is called </a:t>
              </a:r>
              <a:r>
                <a:rPr lang="en-US" sz="3600" dirty="0" smtClean="0">
                  <a:latin typeface="+mj-lt"/>
                </a:rPr>
                <a:t>after</a:t>
              </a:r>
              <a:r>
                <a:rPr lang="en-US" sz="3600" dirty="0" smtClean="0"/>
                <a:t> all calls to </a:t>
              </a:r>
              <a:r>
                <a:rPr lang="en-US" sz="3600" cap="small" dirty="0" err="1" smtClean="0">
                  <a:latin typeface="+mj-lt"/>
                </a:rPr>
                <a:t>OnRecv</a:t>
              </a:r>
              <a:r>
                <a:rPr lang="en-US" sz="3600" dirty="0" smtClean="0"/>
                <a:t>(_, _, t)</a:t>
              </a:r>
              <a:endParaRPr lang="en-US" sz="3600" dirty="0"/>
            </a:p>
          </p:txBody>
        </p:sp>
        <p:cxnSp>
          <p:nvCxnSpPr>
            <p:cNvPr id="45" name="Straight Connector 44"/>
            <p:cNvCxnSpPr/>
            <p:nvPr/>
          </p:nvCxnSpPr>
          <p:spPr>
            <a:xfrm flipV="1">
              <a:off x="838200" y="5614873"/>
              <a:ext cx="2540934" cy="534503"/>
            </a:xfrm>
            <a:prstGeom prst="line">
              <a:avLst/>
            </a:prstGeom>
            <a:ln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flipH="1" flipV="1">
              <a:off x="6087259" y="5614873"/>
              <a:ext cx="316344" cy="517711"/>
            </a:xfrm>
            <a:prstGeom prst="line">
              <a:avLst/>
            </a:prstGeom>
            <a:ln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Content Placeholder 2"/>
          <p:cNvSpPr txBox="1">
            <a:spLocks/>
          </p:cNvSpPr>
          <p:nvPr/>
        </p:nvSpPr>
        <p:spPr>
          <a:xfrm>
            <a:off x="1039675" y="2434172"/>
            <a:ext cx="13421240" cy="319574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spAutoFit/>
          </a:bodyPr>
          <a:lstStyle>
            <a:lvl1pPr marL="304792" indent="-304792" algn="l" defTabSz="1219170" rtl="0" eaLnBrk="1" latinLnBrk="0" hangingPunct="1">
              <a:lnSpc>
                <a:spcPct val="90000"/>
              </a:lnSpc>
              <a:spcBef>
                <a:spcPts val="1333"/>
              </a:spcBef>
              <a:buFont typeface="Arial" panose="020B0604020202020204" pitchFamily="34" charset="0"/>
              <a:buChar char="•"/>
              <a:defRPr sz="37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4377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523962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133547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743131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42950" indent="-742950">
              <a:lnSpc>
                <a:spcPct val="150000"/>
              </a:lnSpc>
              <a:buFont typeface="Arial" panose="020B0604020202020204" pitchFamily="34" charset="0"/>
              <a:buAutoNum type="arabicPeriod"/>
            </a:pPr>
            <a:r>
              <a:rPr lang="en-US" sz="4000" dirty="0" smtClean="0"/>
              <a:t>Maintain the set of outstanding events</a:t>
            </a:r>
          </a:p>
          <a:p>
            <a:pPr marL="742950" indent="-742950">
              <a:lnSpc>
                <a:spcPct val="150000"/>
              </a:lnSpc>
              <a:buFont typeface="Arial" panose="020B0604020202020204" pitchFamily="34" charset="0"/>
              <a:buAutoNum type="arabicPeriod"/>
            </a:pPr>
            <a:r>
              <a:rPr lang="en-US" sz="4000" dirty="0" smtClean="0"/>
              <a:t>Sort events by </a:t>
            </a:r>
            <a:r>
              <a:rPr lang="en-US" sz="4000" dirty="0" smtClean="0">
                <a:latin typeface="+mj-lt"/>
              </a:rPr>
              <a:t>could-result-in</a:t>
            </a:r>
            <a:r>
              <a:rPr lang="en-US" sz="4000" dirty="0" smtClean="0"/>
              <a:t> (partial) order</a:t>
            </a:r>
          </a:p>
          <a:p>
            <a:pPr marL="742950" indent="-742950">
              <a:lnSpc>
                <a:spcPct val="150000"/>
              </a:lnSpc>
              <a:buFont typeface="Arial" panose="020B0604020202020204" pitchFamily="34" charset="0"/>
              <a:buAutoNum type="arabicPeriod"/>
            </a:pPr>
            <a:r>
              <a:rPr lang="en-US" sz="4000" dirty="0" smtClean="0"/>
              <a:t>Deliver </a:t>
            </a:r>
            <a:r>
              <a:rPr lang="en-US" sz="4000" dirty="0" smtClean="0">
                <a:latin typeface="+mj-lt"/>
              </a:rPr>
              <a:t>notifications</a:t>
            </a:r>
            <a:r>
              <a:rPr lang="en-US" sz="4000" dirty="0" smtClean="0"/>
              <a:t> in the </a:t>
            </a:r>
            <a:r>
              <a:rPr lang="en-US" sz="4000" dirty="0" smtClean="0">
                <a:latin typeface="+mj-lt"/>
              </a:rPr>
              <a:t>frontier </a:t>
            </a:r>
            <a:r>
              <a:rPr lang="en-US" sz="4000" dirty="0" smtClean="0"/>
              <a:t>of the set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990333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 animBg="1"/>
      <p:bldP spid="27" grpId="0" animBg="1"/>
      <p:bldP spid="35" grpId="0" animBg="1"/>
      <p:bldP spid="36" grpId="0" animBg="1"/>
      <p:bldP spid="37" grpId="0" animBg="1"/>
      <p:bldP spid="38" grpId="0" animBg="1"/>
      <p:bldP spid="51" grpId="0" animBg="1"/>
      <p:bldP spid="42" grpId="0" build="p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Straight Connector 14"/>
          <p:cNvCxnSpPr/>
          <p:nvPr/>
        </p:nvCxnSpPr>
        <p:spPr>
          <a:xfrm>
            <a:off x="7561265" y="1029255"/>
            <a:ext cx="0" cy="8876745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3119022" y="1066800"/>
            <a:ext cx="0" cy="9220200"/>
          </a:xfrm>
          <a:prstGeom prst="straightConnector1">
            <a:avLst/>
          </a:prstGeom>
          <a:ln w="38100">
            <a:solidFill>
              <a:schemeClr val="bg1">
                <a:lumMod val="75000"/>
              </a:schemeClr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ounded Rectangle 27"/>
          <p:cNvSpPr/>
          <p:nvPr/>
        </p:nvSpPr>
        <p:spPr>
          <a:xfrm>
            <a:off x="238182" y="6217010"/>
            <a:ext cx="5761681" cy="793390"/>
          </a:xfrm>
          <a:prstGeom prst="roundRect">
            <a:avLst/>
          </a:prstGeom>
          <a:ln w="38100">
            <a:solidFill>
              <a:schemeClr val="accent2"/>
            </a:solidFill>
            <a:prstDash val="dash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err="1" smtClean="0"/>
              <a:t>D.</a:t>
            </a:r>
            <a:r>
              <a:rPr lang="en-US" sz="3600" cap="small" dirty="0" err="1" smtClean="0">
                <a:latin typeface="+mj-lt"/>
              </a:rPr>
              <a:t>OnRecv</a:t>
            </a:r>
            <a:r>
              <a:rPr lang="en-US" sz="3600" dirty="0" smtClean="0"/>
              <a:t>(_, _, (</a:t>
            </a:r>
            <a:r>
              <a:rPr lang="en-US" sz="3600" dirty="0" smtClean="0">
                <a:latin typeface="+mj-lt"/>
              </a:rPr>
              <a:t>1, 5</a:t>
            </a:r>
            <a:r>
              <a:rPr lang="en-US" sz="3600" dirty="0" smtClean="0"/>
              <a:t>))</a:t>
            </a:r>
            <a:endParaRPr lang="en-US" sz="36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8707" y="685800"/>
            <a:ext cx="3780631" cy="3048000"/>
          </a:xfrm>
          <a:prstGeom prst="rect">
            <a:avLst/>
          </a:prstGeom>
        </p:spPr>
      </p:pic>
      <p:cxnSp>
        <p:nvCxnSpPr>
          <p:cNvPr id="19" name="Straight Connector 18"/>
          <p:cNvCxnSpPr/>
          <p:nvPr/>
        </p:nvCxnSpPr>
        <p:spPr>
          <a:xfrm>
            <a:off x="12003503" y="1066800"/>
            <a:ext cx="0" cy="922020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3191" y="685800"/>
            <a:ext cx="3780631" cy="3048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0949" y="648255"/>
            <a:ext cx="3780631" cy="3048000"/>
          </a:xfrm>
          <a:prstGeom prst="rect">
            <a:avLst/>
          </a:prstGeom>
        </p:spPr>
      </p:pic>
      <p:sp>
        <p:nvSpPr>
          <p:cNvPr id="27" name="Rounded Rectangle 26"/>
          <p:cNvSpPr/>
          <p:nvPr/>
        </p:nvSpPr>
        <p:spPr>
          <a:xfrm>
            <a:off x="9120774" y="4845410"/>
            <a:ext cx="5765461" cy="793390"/>
          </a:xfrm>
          <a:prstGeom prst="roundRect">
            <a:avLst/>
          </a:prstGeom>
          <a:ln w="38100">
            <a:solidFill>
              <a:schemeClr val="accent4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err="1" smtClean="0"/>
              <a:t>C.</a:t>
            </a:r>
            <a:r>
              <a:rPr lang="en-US" sz="3600" cap="small" dirty="0" err="1" smtClean="0">
                <a:latin typeface="+mj-lt"/>
              </a:rPr>
              <a:t>SendBy</a:t>
            </a:r>
            <a:r>
              <a:rPr lang="en-US" sz="3600" dirty="0" smtClean="0"/>
              <a:t>(_, _, (</a:t>
            </a:r>
            <a:r>
              <a:rPr lang="en-US" sz="3600" dirty="0" smtClean="0">
                <a:latin typeface="+mj-lt"/>
              </a:rPr>
              <a:t>1, 5</a:t>
            </a:r>
            <a:r>
              <a:rPr lang="en-US" sz="3600" dirty="0" smtClean="0"/>
              <a:t>))</a:t>
            </a:r>
            <a:endParaRPr lang="en-US" sz="3600" dirty="0"/>
          </a:p>
        </p:txBody>
      </p:sp>
      <p:sp>
        <p:nvSpPr>
          <p:cNvPr id="30" name="Rounded Rectangle 29"/>
          <p:cNvSpPr/>
          <p:nvPr/>
        </p:nvSpPr>
        <p:spPr>
          <a:xfrm>
            <a:off x="5670949" y="7283810"/>
            <a:ext cx="3780631" cy="793390"/>
          </a:xfrm>
          <a:prstGeom prst="roundRect">
            <a:avLst/>
          </a:prstGeom>
          <a:ln w="38100">
            <a:solidFill>
              <a:schemeClr val="accent1"/>
            </a:solidFill>
            <a:prstDash val="dash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err="1" smtClean="0"/>
              <a:t>E.</a:t>
            </a:r>
            <a:r>
              <a:rPr lang="en-US" sz="3600" cap="small" dirty="0" err="1" smtClean="0">
                <a:latin typeface="+mj-lt"/>
              </a:rPr>
              <a:t>OnNotify</a:t>
            </a:r>
            <a:r>
              <a:rPr lang="en-US" sz="3600" dirty="0" smtClean="0"/>
              <a:t>(</a:t>
            </a:r>
            <a:r>
              <a:rPr lang="en-US" sz="3600" dirty="0" smtClean="0">
                <a:latin typeface="+mj-lt"/>
              </a:rPr>
              <a:t>1</a:t>
            </a:r>
            <a:r>
              <a:rPr lang="en-US" sz="3600" dirty="0" smtClean="0"/>
              <a:t>)</a:t>
            </a:r>
            <a:endParaRPr lang="en-US" sz="3600" dirty="0"/>
          </a:p>
        </p:txBody>
      </p:sp>
      <p:sp>
        <p:nvSpPr>
          <p:cNvPr id="38" name="Rectangle 37"/>
          <p:cNvSpPr/>
          <p:nvPr/>
        </p:nvSpPr>
        <p:spPr>
          <a:xfrm>
            <a:off x="7154486" y="4132202"/>
            <a:ext cx="660665" cy="7933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5791650" y="3792565"/>
            <a:ext cx="3539229" cy="793390"/>
          </a:xfrm>
          <a:prstGeom prst="roundRect">
            <a:avLst/>
          </a:prstGeom>
          <a:ln w="38100">
            <a:solidFill>
              <a:schemeClr val="accent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err="1" smtClean="0"/>
              <a:t>E.</a:t>
            </a:r>
            <a:r>
              <a:rPr lang="en-US" sz="3600" cap="small" dirty="0" err="1" smtClean="0">
                <a:latin typeface="+mj-lt"/>
              </a:rPr>
              <a:t>NotifyAt</a:t>
            </a:r>
            <a:r>
              <a:rPr lang="en-US" sz="3600" dirty="0" smtClean="0"/>
              <a:t>(</a:t>
            </a:r>
            <a:r>
              <a:rPr lang="en-US" sz="3600" dirty="0" smtClean="0">
                <a:latin typeface="+mj-lt"/>
              </a:rPr>
              <a:t>1</a:t>
            </a:r>
            <a:r>
              <a:rPr lang="en-US" sz="3600" dirty="0" smtClean="0"/>
              <a:t>)</a:t>
            </a:r>
            <a:endParaRPr lang="en-US" sz="3600" dirty="0"/>
          </a:p>
        </p:txBody>
      </p:sp>
      <p:grpSp>
        <p:nvGrpSpPr>
          <p:cNvPr id="4" name="Group 3"/>
          <p:cNvGrpSpPr/>
          <p:nvPr/>
        </p:nvGrpSpPr>
        <p:grpSpPr>
          <a:xfrm>
            <a:off x="3119024" y="6613710"/>
            <a:ext cx="8884482" cy="1392737"/>
            <a:chOff x="2514600" y="6613705"/>
            <a:chExt cx="7162799" cy="1392737"/>
          </a:xfrm>
        </p:grpSpPr>
        <p:cxnSp>
          <p:nvCxnSpPr>
            <p:cNvPr id="62" name="Straight Arrow Connector 61"/>
            <p:cNvCxnSpPr>
              <a:stCxn id="28" idx="3"/>
            </p:cNvCxnSpPr>
            <p:nvPr/>
          </p:nvCxnSpPr>
          <p:spPr>
            <a:xfrm>
              <a:off x="4837176" y="6613705"/>
              <a:ext cx="1258824" cy="534200"/>
            </a:xfrm>
            <a:prstGeom prst="straightConnector1">
              <a:avLst/>
            </a:prstGeom>
            <a:ln w="38100">
              <a:solidFill>
                <a:schemeClr val="accent4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Arrow Connector 64"/>
            <p:cNvCxnSpPr>
              <a:stCxn id="28" idx="3"/>
            </p:cNvCxnSpPr>
            <p:nvPr/>
          </p:nvCxnSpPr>
          <p:spPr>
            <a:xfrm>
              <a:off x="4837176" y="6613705"/>
              <a:ext cx="4840223" cy="854923"/>
            </a:xfrm>
            <a:prstGeom prst="straightConnector1">
              <a:avLst/>
            </a:prstGeom>
            <a:ln w="38100">
              <a:solidFill>
                <a:schemeClr val="accent4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/>
            <p:cNvCxnSpPr>
              <a:stCxn id="30" idx="3"/>
            </p:cNvCxnSpPr>
            <p:nvPr/>
          </p:nvCxnSpPr>
          <p:spPr>
            <a:xfrm>
              <a:off x="7620000" y="7680505"/>
              <a:ext cx="2057399" cy="325937"/>
            </a:xfrm>
            <a:prstGeom prst="straightConnector1">
              <a:avLst/>
            </a:prstGeom>
            <a:ln w="38100">
              <a:solidFill>
                <a:schemeClr val="accent4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Arrow Connector 79"/>
            <p:cNvCxnSpPr>
              <a:stCxn id="30" idx="1"/>
            </p:cNvCxnSpPr>
            <p:nvPr/>
          </p:nvCxnSpPr>
          <p:spPr>
            <a:xfrm flipH="1">
              <a:off x="2514600" y="7680505"/>
              <a:ext cx="2057400" cy="325937"/>
            </a:xfrm>
            <a:prstGeom prst="straightConnector1">
              <a:avLst/>
            </a:prstGeom>
            <a:ln w="38100">
              <a:solidFill>
                <a:schemeClr val="accent4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2"/>
          <p:cNvGrpSpPr/>
          <p:nvPr/>
        </p:nvGrpSpPr>
        <p:grpSpPr>
          <a:xfrm>
            <a:off x="3119024" y="4189260"/>
            <a:ext cx="8884482" cy="1985291"/>
            <a:chOff x="2514600" y="4189260"/>
            <a:chExt cx="7162799" cy="1985291"/>
          </a:xfrm>
        </p:grpSpPr>
        <p:cxnSp>
          <p:nvCxnSpPr>
            <p:cNvPr id="51" name="Straight Arrow Connector 50"/>
            <p:cNvCxnSpPr>
              <a:stCxn id="10" idx="1"/>
            </p:cNvCxnSpPr>
            <p:nvPr/>
          </p:nvCxnSpPr>
          <p:spPr>
            <a:xfrm flipH="1">
              <a:off x="2514600" y="4189260"/>
              <a:ext cx="2154711" cy="1832891"/>
            </a:xfrm>
            <a:prstGeom prst="straightConnector1">
              <a:avLst/>
            </a:prstGeom>
            <a:ln w="38100">
              <a:solidFill>
                <a:schemeClr val="accent6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/>
            <p:cNvCxnSpPr>
              <a:stCxn id="10" idx="3"/>
            </p:cNvCxnSpPr>
            <p:nvPr/>
          </p:nvCxnSpPr>
          <p:spPr>
            <a:xfrm>
              <a:off x="7522689" y="4189260"/>
              <a:ext cx="2154710" cy="306540"/>
            </a:xfrm>
            <a:prstGeom prst="straightConnector1">
              <a:avLst/>
            </a:prstGeom>
            <a:ln w="38100">
              <a:solidFill>
                <a:schemeClr val="accent6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>
              <a:stCxn id="27" idx="1"/>
            </p:cNvCxnSpPr>
            <p:nvPr/>
          </p:nvCxnSpPr>
          <p:spPr>
            <a:xfrm flipH="1">
              <a:off x="2514600" y="5242105"/>
              <a:ext cx="4838700" cy="451820"/>
            </a:xfrm>
            <a:prstGeom prst="straightConnector1">
              <a:avLst/>
            </a:prstGeom>
            <a:ln w="38100">
              <a:solidFill>
                <a:schemeClr val="accent6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>
              <a:stCxn id="27" idx="1"/>
            </p:cNvCxnSpPr>
            <p:nvPr/>
          </p:nvCxnSpPr>
          <p:spPr>
            <a:xfrm flipH="1">
              <a:off x="6096000" y="5242105"/>
              <a:ext cx="1257300" cy="932446"/>
            </a:xfrm>
            <a:prstGeom prst="straightConnector1">
              <a:avLst/>
            </a:prstGeom>
            <a:ln w="38100">
              <a:solidFill>
                <a:schemeClr val="accent6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Cloud Callout 5"/>
          <p:cNvSpPr/>
          <p:nvPr/>
        </p:nvSpPr>
        <p:spPr>
          <a:xfrm>
            <a:off x="2079351" y="193718"/>
            <a:ext cx="2740957" cy="1028145"/>
          </a:xfrm>
          <a:prstGeom prst="cloudCallou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3686117" y="404727"/>
            <a:ext cx="301617" cy="24316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3307939" y="834530"/>
            <a:ext cx="301617" cy="243168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Cloud Callout 40"/>
          <p:cNvSpPr/>
          <p:nvPr/>
        </p:nvSpPr>
        <p:spPr>
          <a:xfrm>
            <a:off x="6427076" y="193718"/>
            <a:ext cx="2740957" cy="1028145"/>
          </a:xfrm>
          <a:prstGeom prst="cloudCallou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8033843" y="404727"/>
            <a:ext cx="301617" cy="24316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7655664" y="834530"/>
            <a:ext cx="301617" cy="243168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Cloud Callout 52"/>
          <p:cNvSpPr/>
          <p:nvPr/>
        </p:nvSpPr>
        <p:spPr>
          <a:xfrm>
            <a:off x="11058347" y="193718"/>
            <a:ext cx="2740957" cy="1028145"/>
          </a:xfrm>
          <a:prstGeom prst="cloudCallou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/>
          <p:cNvSpPr/>
          <p:nvPr/>
        </p:nvSpPr>
        <p:spPr>
          <a:xfrm>
            <a:off x="12665114" y="404727"/>
            <a:ext cx="301617" cy="24316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/>
          <p:cNvSpPr/>
          <p:nvPr/>
        </p:nvSpPr>
        <p:spPr>
          <a:xfrm>
            <a:off x="12286935" y="834530"/>
            <a:ext cx="301617" cy="243168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9780494" y="5867400"/>
            <a:ext cx="5105744" cy="230832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4800" dirty="0" smtClean="0">
                <a:latin typeface="+mj-lt"/>
              </a:rPr>
              <a:t>Optimizations </a:t>
            </a:r>
            <a:r>
              <a:rPr lang="en-US" sz="4800" dirty="0" smtClean="0"/>
              <a:t>make doing this</a:t>
            </a:r>
            <a:r>
              <a:rPr lang="en-US" sz="4800" dirty="0" smtClean="0">
                <a:latin typeface="+mj-lt"/>
              </a:rPr>
              <a:t> practical</a:t>
            </a:r>
            <a:endParaRPr lang="en-US" sz="4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84693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7" grpId="0" animBg="1"/>
      <p:bldP spid="30" grpId="0" animBg="1"/>
      <p:bldP spid="10" grpId="0" animBg="1"/>
      <p:bldP spid="6" grpId="0" animBg="1"/>
      <p:bldP spid="7" grpId="0" animBg="1"/>
      <p:bldP spid="7" grpId="1" animBg="1"/>
      <p:bldP spid="36" grpId="0" animBg="1"/>
      <p:bldP spid="36" grpId="1" animBg="1"/>
      <p:bldP spid="41" grpId="0" animBg="1"/>
      <p:bldP spid="42" grpId="0" animBg="1"/>
      <p:bldP spid="42" grpId="1" animBg="1"/>
      <p:bldP spid="44" grpId="0" animBg="1"/>
      <p:bldP spid="44" grpId="1" animBg="1"/>
      <p:bldP spid="53" grpId="0" animBg="1"/>
      <p:bldP spid="54" grpId="0" animBg="1"/>
      <p:bldP spid="54" grpId="1" animBg="1"/>
      <p:bldP spid="57" grpId="0" animBg="1"/>
      <p:bldP spid="57" grpId="1" animBg="1"/>
      <p:bldP spid="13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9674" y="486838"/>
            <a:ext cx="14082851" cy="1767417"/>
          </a:xfrm>
        </p:spPr>
        <p:txBody>
          <a:bodyPr/>
          <a:lstStyle/>
          <a:p>
            <a:r>
              <a:rPr lang="en-US" dirty="0" smtClean="0"/>
              <a:t>How to achieve low latency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9674" y="2434169"/>
            <a:ext cx="14082851" cy="6252633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US" sz="3600" dirty="0" smtClean="0">
                <a:latin typeface="+mj-lt"/>
              </a:rPr>
              <a:t>Programming model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3600" dirty="0" smtClean="0"/>
              <a:t>Asynchronous and fine-grained synchronous execution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sz="3600" dirty="0" smtClean="0">
                <a:latin typeface="+mj-lt"/>
              </a:rPr>
              <a:t>Distributed progress tracking protocol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3600" dirty="0"/>
              <a:t>Enables </a:t>
            </a:r>
            <a:r>
              <a:rPr lang="en-US" sz="3600" dirty="0" smtClean="0"/>
              <a:t>processes to deliver notifications promptly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sz="3600" dirty="0" smtClean="0">
                <a:solidFill>
                  <a:schemeClr val="bg1">
                    <a:lumMod val="65000"/>
                  </a:schemeClr>
                </a:solidFill>
                <a:latin typeface="+mj-lt"/>
              </a:rPr>
              <a:t>System performance engineering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3600" dirty="0" smtClean="0"/>
              <a:t>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9322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9674" y="486838"/>
            <a:ext cx="14082851" cy="1767417"/>
          </a:xfrm>
        </p:spPr>
        <p:txBody>
          <a:bodyPr/>
          <a:lstStyle/>
          <a:p>
            <a:r>
              <a:rPr lang="en-US" dirty="0" smtClean="0"/>
              <a:t>How to achieve low latency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9674" y="2434169"/>
            <a:ext cx="14082851" cy="6252633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US" sz="3600" dirty="0" smtClean="0">
                <a:latin typeface="+mj-lt"/>
              </a:rPr>
              <a:t>Programming model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3600" dirty="0" smtClean="0"/>
              <a:t>Asynchronous and fine-grained synchronous execution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sz="3600" dirty="0" smtClean="0">
                <a:latin typeface="+mj-lt"/>
              </a:rPr>
              <a:t>Distributed progress tracking protocol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3600" dirty="0"/>
              <a:t>Enables </a:t>
            </a:r>
            <a:r>
              <a:rPr lang="en-US" sz="3600" dirty="0" smtClean="0"/>
              <a:t>processes to deliver notifications promptly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sz="3600" dirty="0" smtClean="0">
                <a:latin typeface="+mj-lt"/>
              </a:rPr>
              <a:t>System performance engineering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3600" dirty="0" smtClean="0"/>
              <a:t>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501965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engineering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9675" y="2434167"/>
            <a:ext cx="13421240" cy="5801784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US" sz="3600" dirty="0" err="1" smtClean="0">
                <a:latin typeface="+mj-lt"/>
              </a:rPr>
              <a:t>Microstragglers</a:t>
            </a:r>
            <a:r>
              <a:rPr lang="en-US" sz="3600" dirty="0" smtClean="0">
                <a:latin typeface="+mj-lt"/>
              </a:rPr>
              <a:t> </a:t>
            </a:r>
            <a:r>
              <a:rPr lang="en-US" sz="3600" dirty="0" smtClean="0"/>
              <a:t>are the primary challenge</a:t>
            </a:r>
          </a:p>
          <a:p>
            <a:pPr marL="0" indent="0">
              <a:buNone/>
            </a:pPr>
            <a:r>
              <a:rPr lang="en-US" sz="3600" dirty="0" smtClean="0"/>
              <a:t>Garbage collection			O(1–10 s)</a:t>
            </a:r>
          </a:p>
          <a:p>
            <a:pPr marL="0" indent="0">
              <a:buNone/>
            </a:pPr>
            <a:r>
              <a:rPr lang="en-US" sz="3600" dirty="0" smtClean="0"/>
              <a:t>TCP timeouts			O(10–100 </a:t>
            </a:r>
            <a:r>
              <a:rPr lang="en-US" sz="3600" dirty="0" err="1" smtClean="0"/>
              <a:t>ms</a:t>
            </a:r>
            <a:r>
              <a:rPr lang="en-US" sz="3600" dirty="0" smtClean="0"/>
              <a:t>)</a:t>
            </a:r>
          </a:p>
          <a:p>
            <a:pPr marL="0" indent="0">
              <a:buNone/>
            </a:pPr>
            <a:r>
              <a:rPr lang="en-US" sz="3600" dirty="0" smtClean="0"/>
              <a:t>Data structure contention		O(1 </a:t>
            </a:r>
            <a:r>
              <a:rPr lang="en-US" sz="3600" dirty="0" err="1" smtClean="0"/>
              <a:t>ms</a:t>
            </a:r>
            <a:r>
              <a:rPr lang="en-US" sz="3600" dirty="0" smtClean="0"/>
              <a:t>)</a:t>
            </a:r>
            <a:endParaRPr lang="en-US" sz="3600" dirty="0" smtClean="0">
              <a:latin typeface="+mj-lt"/>
            </a:endParaRPr>
          </a:p>
          <a:p>
            <a:pPr marL="0" indent="0">
              <a:lnSpc>
                <a:spcPct val="200000"/>
              </a:lnSpc>
              <a:buNone/>
            </a:pPr>
            <a:r>
              <a:rPr lang="en-US" sz="3600" dirty="0" smtClean="0"/>
              <a:t>For detail on how we handled these, see paper (Sec. 3)</a:t>
            </a:r>
          </a:p>
        </p:txBody>
      </p:sp>
    </p:spTree>
    <p:extLst>
      <p:ext uri="{BB962C8B-B14F-4D97-AF65-F5344CB8AC3E}">
        <p14:creationId xmlns:p14="http://schemas.microsoft.com/office/powerpoint/2010/main" val="314592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9674" y="486838"/>
            <a:ext cx="14082851" cy="1767417"/>
          </a:xfrm>
        </p:spPr>
        <p:txBody>
          <a:bodyPr/>
          <a:lstStyle/>
          <a:p>
            <a:r>
              <a:rPr lang="en-US" dirty="0" smtClean="0"/>
              <a:t>How to achieve low latency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9674" y="2434169"/>
            <a:ext cx="14082851" cy="6252633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US" sz="3600" dirty="0" smtClean="0">
                <a:latin typeface="+mj-lt"/>
              </a:rPr>
              <a:t>Programming model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3600" dirty="0" smtClean="0"/>
              <a:t>Asynchronous and fine-grained synchronous execution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sz="3600" dirty="0" smtClean="0">
                <a:latin typeface="+mj-lt"/>
              </a:rPr>
              <a:t>Distributed progress tracking protocol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3600" dirty="0"/>
              <a:t>Enables </a:t>
            </a:r>
            <a:r>
              <a:rPr lang="en-US" sz="3600" dirty="0" smtClean="0"/>
              <a:t>processes to deliver notifications promptly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sz="3600" dirty="0" smtClean="0">
                <a:latin typeface="+mj-lt"/>
              </a:rPr>
              <a:t>System performance engineering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3600" dirty="0" smtClean="0"/>
              <a:t>Mitigates the effect of </a:t>
            </a:r>
            <a:r>
              <a:rPr lang="en-US" sz="3600" dirty="0" err="1" smtClean="0"/>
              <a:t>microstragglers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734484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Oval 208"/>
          <p:cNvSpPr/>
          <p:nvPr/>
        </p:nvSpPr>
        <p:spPr>
          <a:xfrm>
            <a:off x="11096602" y="4038600"/>
            <a:ext cx="850642" cy="685800"/>
          </a:xfrm>
          <a:prstGeom prst="ellipse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600" dirty="0"/>
          </a:p>
        </p:txBody>
      </p:sp>
      <p:sp>
        <p:nvSpPr>
          <p:cNvPr id="207" name="Oval 206"/>
          <p:cNvSpPr/>
          <p:nvPr/>
        </p:nvSpPr>
        <p:spPr>
          <a:xfrm>
            <a:off x="11058349" y="6477000"/>
            <a:ext cx="850642" cy="685800"/>
          </a:xfrm>
          <a:prstGeom prst="ellipse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600" dirty="0"/>
          </a:p>
        </p:txBody>
      </p:sp>
      <p:sp>
        <p:nvSpPr>
          <p:cNvPr id="204" name="Oval 203"/>
          <p:cNvSpPr/>
          <p:nvPr/>
        </p:nvSpPr>
        <p:spPr>
          <a:xfrm>
            <a:off x="13466610" y="4419600"/>
            <a:ext cx="850642" cy="685800"/>
          </a:xfrm>
          <a:prstGeom prst="ellipse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600" dirty="0"/>
          </a:p>
        </p:txBody>
      </p:sp>
      <p:grpSp>
        <p:nvGrpSpPr>
          <p:cNvPr id="5" name="Group 4"/>
          <p:cNvGrpSpPr/>
          <p:nvPr/>
        </p:nvGrpSpPr>
        <p:grpSpPr>
          <a:xfrm>
            <a:off x="5449409" y="3586314"/>
            <a:ext cx="4317228" cy="2010490"/>
            <a:chOff x="6561574" y="1875601"/>
            <a:chExt cx="4434480" cy="2241133"/>
          </a:xfrm>
        </p:grpSpPr>
        <p:sp>
          <p:nvSpPr>
            <p:cNvPr id="7" name="Oval 6"/>
            <p:cNvSpPr/>
            <p:nvPr/>
          </p:nvSpPr>
          <p:spPr>
            <a:xfrm>
              <a:off x="6561574" y="2502040"/>
              <a:ext cx="130629" cy="112123"/>
            </a:xfrm>
            <a:prstGeom prst="ellipse">
              <a:avLst/>
            </a:prstGeom>
            <a:ln>
              <a:solidFill>
                <a:schemeClr val="accent6"/>
              </a:solidFill>
              <a:tailEnd w="lg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Oval 7"/>
            <p:cNvSpPr/>
            <p:nvPr/>
          </p:nvSpPr>
          <p:spPr>
            <a:xfrm>
              <a:off x="6692203" y="3355085"/>
              <a:ext cx="130629" cy="112123"/>
            </a:xfrm>
            <a:prstGeom prst="ellipse">
              <a:avLst/>
            </a:prstGeom>
            <a:ln>
              <a:solidFill>
                <a:schemeClr val="accent6"/>
              </a:solidFill>
              <a:tailEnd w="lg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Oval 8"/>
            <p:cNvSpPr/>
            <p:nvPr/>
          </p:nvSpPr>
          <p:spPr>
            <a:xfrm>
              <a:off x="7506119" y="2591427"/>
              <a:ext cx="130629" cy="112123"/>
            </a:xfrm>
            <a:prstGeom prst="ellipse">
              <a:avLst/>
            </a:prstGeom>
            <a:ln>
              <a:solidFill>
                <a:schemeClr val="accent6"/>
              </a:solidFill>
              <a:tailEnd w="lg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Oval 9"/>
            <p:cNvSpPr/>
            <p:nvPr/>
          </p:nvSpPr>
          <p:spPr>
            <a:xfrm>
              <a:off x="7911451" y="3037555"/>
              <a:ext cx="130629" cy="112123"/>
            </a:xfrm>
            <a:prstGeom prst="ellipse">
              <a:avLst/>
            </a:prstGeom>
            <a:ln>
              <a:solidFill>
                <a:schemeClr val="accent6"/>
              </a:solidFill>
              <a:tailEnd w="lg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Oval 10"/>
            <p:cNvSpPr/>
            <p:nvPr/>
          </p:nvSpPr>
          <p:spPr>
            <a:xfrm>
              <a:off x="7171174" y="3111640"/>
              <a:ext cx="130629" cy="112123"/>
            </a:xfrm>
            <a:prstGeom prst="ellipse">
              <a:avLst/>
            </a:prstGeom>
            <a:ln>
              <a:solidFill>
                <a:schemeClr val="accent6"/>
              </a:solidFill>
              <a:tailEnd w="lg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Oval 11"/>
            <p:cNvSpPr/>
            <p:nvPr/>
          </p:nvSpPr>
          <p:spPr>
            <a:xfrm>
              <a:off x="8408795" y="3320448"/>
              <a:ext cx="130629" cy="112123"/>
            </a:xfrm>
            <a:prstGeom prst="ellipse">
              <a:avLst/>
            </a:prstGeom>
            <a:ln>
              <a:solidFill>
                <a:schemeClr val="accent6"/>
              </a:solidFill>
              <a:tailEnd w="lg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Oval 12"/>
            <p:cNvSpPr/>
            <p:nvPr/>
          </p:nvSpPr>
          <p:spPr>
            <a:xfrm>
              <a:off x="8278167" y="2614247"/>
              <a:ext cx="130629" cy="112123"/>
            </a:xfrm>
            <a:prstGeom prst="ellipse">
              <a:avLst/>
            </a:prstGeom>
            <a:ln>
              <a:solidFill>
                <a:schemeClr val="accent6"/>
              </a:solidFill>
              <a:tailEnd w="lg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Oval 13"/>
            <p:cNvSpPr/>
            <p:nvPr/>
          </p:nvSpPr>
          <p:spPr>
            <a:xfrm>
              <a:off x="7537939" y="3611317"/>
              <a:ext cx="130629" cy="112123"/>
            </a:xfrm>
            <a:prstGeom prst="ellipse">
              <a:avLst/>
            </a:prstGeom>
            <a:ln>
              <a:solidFill>
                <a:schemeClr val="accent6"/>
              </a:solidFill>
              <a:tailEnd w="lg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Oval 14"/>
            <p:cNvSpPr/>
            <p:nvPr/>
          </p:nvSpPr>
          <p:spPr>
            <a:xfrm>
              <a:off x="9299341" y="2522582"/>
              <a:ext cx="130629" cy="112123"/>
            </a:xfrm>
            <a:prstGeom prst="ellipse">
              <a:avLst/>
            </a:prstGeom>
            <a:ln>
              <a:solidFill>
                <a:schemeClr val="accent4"/>
              </a:solidFill>
              <a:tailEnd w="lg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Oval 15"/>
            <p:cNvSpPr/>
            <p:nvPr/>
          </p:nvSpPr>
          <p:spPr>
            <a:xfrm>
              <a:off x="6997002" y="3659885"/>
              <a:ext cx="130629" cy="112123"/>
            </a:xfrm>
            <a:prstGeom prst="ellipse">
              <a:avLst/>
            </a:prstGeom>
            <a:ln>
              <a:solidFill>
                <a:schemeClr val="accent6"/>
              </a:solidFill>
              <a:tailEnd w="lg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Oval 16"/>
            <p:cNvSpPr/>
            <p:nvPr/>
          </p:nvSpPr>
          <p:spPr>
            <a:xfrm>
              <a:off x="9168713" y="3291785"/>
              <a:ext cx="130629" cy="112123"/>
            </a:xfrm>
            <a:prstGeom prst="ellipse">
              <a:avLst/>
            </a:prstGeom>
            <a:ln>
              <a:solidFill>
                <a:schemeClr val="accent4"/>
              </a:solidFill>
              <a:tailEnd w="lg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Oval 17"/>
            <p:cNvSpPr/>
            <p:nvPr/>
          </p:nvSpPr>
          <p:spPr>
            <a:xfrm>
              <a:off x="8718619" y="4004611"/>
              <a:ext cx="130629" cy="112123"/>
            </a:xfrm>
            <a:prstGeom prst="ellipse">
              <a:avLst/>
            </a:prstGeom>
            <a:ln>
              <a:solidFill>
                <a:schemeClr val="accent6"/>
              </a:solidFill>
              <a:tailEnd w="lg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Oval 18"/>
            <p:cNvSpPr/>
            <p:nvPr/>
          </p:nvSpPr>
          <p:spPr>
            <a:xfrm>
              <a:off x="7666387" y="3969108"/>
              <a:ext cx="130629" cy="112123"/>
            </a:xfrm>
            <a:prstGeom prst="ellipse">
              <a:avLst/>
            </a:prstGeom>
            <a:ln>
              <a:solidFill>
                <a:schemeClr val="accent6"/>
              </a:solidFill>
              <a:tailEnd w="lg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" name="Oval 19"/>
            <p:cNvSpPr/>
            <p:nvPr/>
          </p:nvSpPr>
          <p:spPr>
            <a:xfrm>
              <a:off x="8849248" y="2087153"/>
              <a:ext cx="130629" cy="112123"/>
            </a:xfrm>
            <a:prstGeom prst="ellipse">
              <a:avLst/>
            </a:prstGeom>
            <a:ln>
              <a:solidFill>
                <a:schemeClr val="accent1"/>
              </a:solidFill>
              <a:tailEnd w="lg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Oval 20"/>
            <p:cNvSpPr/>
            <p:nvPr/>
          </p:nvSpPr>
          <p:spPr>
            <a:xfrm>
              <a:off x="10049726" y="3102586"/>
              <a:ext cx="130629" cy="112123"/>
            </a:xfrm>
            <a:prstGeom prst="ellipse">
              <a:avLst/>
            </a:prstGeom>
            <a:ln>
              <a:solidFill>
                <a:schemeClr val="accent4"/>
              </a:solidFill>
              <a:tailEnd w="lg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Oval 21"/>
            <p:cNvSpPr/>
            <p:nvPr/>
          </p:nvSpPr>
          <p:spPr>
            <a:xfrm>
              <a:off x="9716706" y="3725199"/>
              <a:ext cx="130629" cy="112123"/>
            </a:xfrm>
            <a:prstGeom prst="ellipse">
              <a:avLst/>
            </a:prstGeom>
            <a:ln>
              <a:solidFill>
                <a:schemeClr val="accent4"/>
              </a:solidFill>
              <a:tailEnd w="lg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Oval 22"/>
            <p:cNvSpPr/>
            <p:nvPr/>
          </p:nvSpPr>
          <p:spPr>
            <a:xfrm>
              <a:off x="10865425" y="3013078"/>
              <a:ext cx="130629" cy="112123"/>
            </a:xfrm>
            <a:prstGeom prst="ellipse">
              <a:avLst/>
            </a:prstGeom>
            <a:ln>
              <a:solidFill>
                <a:schemeClr val="accent4"/>
              </a:solidFill>
              <a:tailEnd w="lg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24" name="Straight Arrow Connector 23"/>
            <p:cNvCxnSpPr>
              <a:stCxn id="7" idx="6"/>
              <a:endCxn id="9" idx="2"/>
            </p:cNvCxnSpPr>
            <p:nvPr/>
          </p:nvCxnSpPr>
          <p:spPr>
            <a:xfrm>
              <a:off x="6692203" y="2558101"/>
              <a:ext cx="813917" cy="89387"/>
            </a:xfrm>
            <a:prstGeom prst="straightConnector1">
              <a:avLst/>
            </a:prstGeom>
            <a:ln>
              <a:solidFill>
                <a:schemeClr val="accent6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>
              <a:stCxn id="7" idx="5"/>
              <a:endCxn id="11" idx="1"/>
            </p:cNvCxnSpPr>
            <p:nvPr/>
          </p:nvCxnSpPr>
          <p:spPr>
            <a:xfrm>
              <a:off x="6673073" y="2597743"/>
              <a:ext cx="517231" cy="530317"/>
            </a:xfrm>
            <a:prstGeom prst="straightConnector1">
              <a:avLst/>
            </a:prstGeom>
            <a:ln>
              <a:solidFill>
                <a:schemeClr val="accent6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>
              <a:stCxn id="7" idx="4"/>
              <a:endCxn id="8" idx="0"/>
            </p:cNvCxnSpPr>
            <p:nvPr/>
          </p:nvCxnSpPr>
          <p:spPr>
            <a:xfrm>
              <a:off x="6626888" y="2614163"/>
              <a:ext cx="130629" cy="740922"/>
            </a:xfrm>
            <a:prstGeom prst="straightConnector1">
              <a:avLst/>
            </a:prstGeom>
            <a:ln>
              <a:solidFill>
                <a:schemeClr val="accent6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>
              <a:stCxn id="8" idx="5"/>
              <a:endCxn id="16" idx="1"/>
            </p:cNvCxnSpPr>
            <p:nvPr/>
          </p:nvCxnSpPr>
          <p:spPr>
            <a:xfrm>
              <a:off x="6803701" y="3450788"/>
              <a:ext cx="212430" cy="225517"/>
            </a:xfrm>
            <a:prstGeom prst="straightConnector1">
              <a:avLst/>
            </a:prstGeom>
            <a:ln>
              <a:solidFill>
                <a:schemeClr val="accent6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>
              <a:stCxn id="16" idx="0"/>
              <a:endCxn id="11" idx="4"/>
            </p:cNvCxnSpPr>
            <p:nvPr/>
          </p:nvCxnSpPr>
          <p:spPr>
            <a:xfrm flipV="1">
              <a:off x="7062316" y="3223763"/>
              <a:ext cx="174172" cy="436122"/>
            </a:xfrm>
            <a:prstGeom prst="straightConnector1">
              <a:avLst/>
            </a:prstGeom>
            <a:ln>
              <a:solidFill>
                <a:schemeClr val="accent6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>
              <a:stCxn id="11" idx="6"/>
              <a:endCxn id="10" idx="2"/>
            </p:cNvCxnSpPr>
            <p:nvPr/>
          </p:nvCxnSpPr>
          <p:spPr>
            <a:xfrm flipV="1">
              <a:off x="7301802" y="3093616"/>
              <a:ext cx="609649" cy="74085"/>
            </a:xfrm>
            <a:prstGeom prst="straightConnector1">
              <a:avLst/>
            </a:prstGeom>
            <a:ln>
              <a:solidFill>
                <a:schemeClr val="accent6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>
              <a:stCxn id="9" idx="5"/>
              <a:endCxn id="10" idx="1"/>
            </p:cNvCxnSpPr>
            <p:nvPr/>
          </p:nvCxnSpPr>
          <p:spPr>
            <a:xfrm>
              <a:off x="7617618" y="2687130"/>
              <a:ext cx="312963" cy="366844"/>
            </a:xfrm>
            <a:prstGeom prst="straightConnector1">
              <a:avLst/>
            </a:prstGeom>
            <a:ln>
              <a:solidFill>
                <a:schemeClr val="accent6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>
              <a:stCxn id="9" idx="6"/>
              <a:endCxn id="13" idx="2"/>
            </p:cNvCxnSpPr>
            <p:nvPr/>
          </p:nvCxnSpPr>
          <p:spPr>
            <a:xfrm>
              <a:off x="7636748" y="2647489"/>
              <a:ext cx="641419" cy="22819"/>
            </a:xfrm>
            <a:prstGeom prst="straightConnector1">
              <a:avLst/>
            </a:prstGeom>
            <a:ln>
              <a:solidFill>
                <a:schemeClr val="accent6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Arrow Connector 34"/>
            <p:cNvCxnSpPr>
              <a:stCxn id="15" idx="6"/>
              <a:endCxn id="23" idx="2"/>
            </p:cNvCxnSpPr>
            <p:nvPr/>
          </p:nvCxnSpPr>
          <p:spPr>
            <a:xfrm>
              <a:off x="9429970" y="2578644"/>
              <a:ext cx="1435455" cy="490496"/>
            </a:xfrm>
            <a:prstGeom prst="straightConnector1">
              <a:avLst/>
            </a:prstGeom>
            <a:ln>
              <a:solidFill>
                <a:schemeClr val="accent4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>
              <a:stCxn id="15" idx="5"/>
              <a:endCxn id="21" idx="1"/>
            </p:cNvCxnSpPr>
            <p:nvPr/>
          </p:nvCxnSpPr>
          <p:spPr>
            <a:xfrm>
              <a:off x="9410840" y="2618285"/>
              <a:ext cx="658016" cy="500721"/>
            </a:xfrm>
            <a:prstGeom prst="straightConnector1">
              <a:avLst/>
            </a:prstGeom>
            <a:ln>
              <a:solidFill>
                <a:schemeClr val="accent4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/>
            <p:cNvCxnSpPr>
              <a:stCxn id="15" idx="4"/>
              <a:endCxn id="17" idx="0"/>
            </p:cNvCxnSpPr>
            <p:nvPr/>
          </p:nvCxnSpPr>
          <p:spPr>
            <a:xfrm flipH="1">
              <a:off x="9234027" y="2634705"/>
              <a:ext cx="130629" cy="657079"/>
            </a:xfrm>
            <a:prstGeom prst="straightConnector1">
              <a:avLst/>
            </a:prstGeom>
            <a:ln>
              <a:solidFill>
                <a:schemeClr val="accent4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Arrow Connector 38"/>
            <p:cNvCxnSpPr>
              <a:stCxn id="13" idx="3"/>
              <a:endCxn id="10" idx="7"/>
            </p:cNvCxnSpPr>
            <p:nvPr/>
          </p:nvCxnSpPr>
          <p:spPr>
            <a:xfrm flipH="1">
              <a:off x="8022950" y="2709950"/>
              <a:ext cx="274347" cy="344025"/>
            </a:xfrm>
            <a:prstGeom prst="straightConnector1">
              <a:avLst/>
            </a:prstGeom>
            <a:ln>
              <a:solidFill>
                <a:schemeClr val="accent6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>
              <a:stCxn id="13" idx="4"/>
              <a:endCxn id="12" idx="0"/>
            </p:cNvCxnSpPr>
            <p:nvPr/>
          </p:nvCxnSpPr>
          <p:spPr>
            <a:xfrm>
              <a:off x="8343481" y="2726369"/>
              <a:ext cx="130629" cy="594079"/>
            </a:xfrm>
            <a:prstGeom prst="straightConnector1">
              <a:avLst/>
            </a:prstGeom>
            <a:ln>
              <a:solidFill>
                <a:schemeClr val="accent6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>
              <a:stCxn id="16" idx="6"/>
              <a:endCxn id="14" idx="2"/>
            </p:cNvCxnSpPr>
            <p:nvPr/>
          </p:nvCxnSpPr>
          <p:spPr>
            <a:xfrm flipV="1">
              <a:off x="7127630" y="3667379"/>
              <a:ext cx="410309" cy="48567"/>
            </a:xfrm>
            <a:prstGeom prst="straightConnector1">
              <a:avLst/>
            </a:prstGeom>
            <a:ln>
              <a:solidFill>
                <a:schemeClr val="accent6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>
              <a:stCxn id="14" idx="4"/>
              <a:endCxn id="19" idx="0"/>
            </p:cNvCxnSpPr>
            <p:nvPr/>
          </p:nvCxnSpPr>
          <p:spPr>
            <a:xfrm>
              <a:off x="7603253" y="3723440"/>
              <a:ext cx="128449" cy="245667"/>
            </a:xfrm>
            <a:prstGeom prst="straightConnector1">
              <a:avLst/>
            </a:prstGeom>
            <a:ln>
              <a:solidFill>
                <a:schemeClr val="accent6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>
              <a:stCxn id="19" idx="6"/>
              <a:endCxn id="18" idx="2"/>
            </p:cNvCxnSpPr>
            <p:nvPr/>
          </p:nvCxnSpPr>
          <p:spPr>
            <a:xfrm>
              <a:off x="7797016" y="4025170"/>
              <a:ext cx="921603" cy="35503"/>
            </a:xfrm>
            <a:prstGeom prst="straightConnector1">
              <a:avLst/>
            </a:prstGeom>
            <a:ln>
              <a:solidFill>
                <a:schemeClr val="accent6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/>
            <p:cNvCxnSpPr>
              <a:stCxn id="12" idx="5"/>
              <a:endCxn id="18" idx="1"/>
            </p:cNvCxnSpPr>
            <p:nvPr/>
          </p:nvCxnSpPr>
          <p:spPr>
            <a:xfrm>
              <a:off x="8520294" y="3416152"/>
              <a:ext cx="217455" cy="604879"/>
            </a:xfrm>
            <a:prstGeom prst="straightConnector1">
              <a:avLst/>
            </a:prstGeom>
            <a:ln>
              <a:solidFill>
                <a:schemeClr val="accent6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>
              <a:stCxn id="14" idx="6"/>
              <a:endCxn id="12" idx="2"/>
            </p:cNvCxnSpPr>
            <p:nvPr/>
          </p:nvCxnSpPr>
          <p:spPr>
            <a:xfrm flipV="1">
              <a:off x="7668567" y="3376510"/>
              <a:ext cx="740228" cy="290869"/>
            </a:xfrm>
            <a:prstGeom prst="straightConnector1">
              <a:avLst/>
            </a:prstGeom>
            <a:ln>
              <a:solidFill>
                <a:schemeClr val="accent6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/>
            <p:cNvCxnSpPr>
              <a:stCxn id="19" idx="7"/>
              <a:endCxn id="10" idx="4"/>
            </p:cNvCxnSpPr>
            <p:nvPr/>
          </p:nvCxnSpPr>
          <p:spPr>
            <a:xfrm flipV="1">
              <a:off x="7777886" y="3149678"/>
              <a:ext cx="198880" cy="835850"/>
            </a:xfrm>
            <a:prstGeom prst="straightConnector1">
              <a:avLst/>
            </a:prstGeom>
            <a:ln>
              <a:solidFill>
                <a:schemeClr val="accent6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>
              <a:stCxn id="17" idx="5"/>
              <a:endCxn id="22" idx="1"/>
            </p:cNvCxnSpPr>
            <p:nvPr/>
          </p:nvCxnSpPr>
          <p:spPr>
            <a:xfrm>
              <a:off x="9280211" y="3387488"/>
              <a:ext cx="455624" cy="354131"/>
            </a:xfrm>
            <a:prstGeom prst="straightConnector1">
              <a:avLst/>
            </a:prstGeom>
            <a:ln>
              <a:solidFill>
                <a:schemeClr val="accent4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Arrow Connector 49"/>
            <p:cNvCxnSpPr>
              <a:stCxn id="17" idx="6"/>
              <a:endCxn id="21" idx="3"/>
            </p:cNvCxnSpPr>
            <p:nvPr/>
          </p:nvCxnSpPr>
          <p:spPr>
            <a:xfrm flipV="1">
              <a:off x="9299341" y="3198290"/>
              <a:ext cx="769515" cy="149556"/>
            </a:xfrm>
            <a:prstGeom prst="straightConnector1">
              <a:avLst/>
            </a:prstGeom>
            <a:ln>
              <a:solidFill>
                <a:schemeClr val="accent4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Arrow Connector 50"/>
            <p:cNvCxnSpPr>
              <a:stCxn id="23" idx="3"/>
              <a:endCxn id="22" idx="7"/>
            </p:cNvCxnSpPr>
            <p:nvPr/>
          </p:nvCxnSpPr>
          <p:spPr>
            <a:xfrm flipH="1">
              <a:off x="9828204" y="3108781"/>
              <a:ext cx="1056351" cy="632838"/>
            </a:xfrm>
            <a:prstGeom prst="straightConnector1">
              <a:avLst/>
            </a:prstGeom>
            <a:ln>
              <a:solidFill>
                <a:schemeClr val="accent4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Oval 52"/>
            <p:cNvSpPr/>
            <p:nvPr/>
          </p:nvSpPr>
          <p:spPr>
            <a:xfrm>
              <a:off x="10291066" y="2250884"/>
              <a:ext cx="130629" cy="112123"/>
            </a:xfrm>
            <a:prstGeom prst="ellipse">
              <a:avLst/>
            </a:prstGeom>
            <a:ln>
              <a:solidFill>
                <a:schemeClr val="accent4"/>
              </a:solidFill>
              <a:tailEnd w="lg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54" name="Straight Arrow Connector 53"/>
            <p:cNvCxnSpPr>
              <a:stCxn id="21" idx="0"/>
              <a:endCxn id="53" idx="4"/>
            </p:cNvCxnSpPr>
            <p:nvPr/>
          </p:nvCxnSpPr>
          <p:spPr>
            <a:xfrm flipV="1">
              <a:off x="10115041" y="2363007"/>
              <a:ext cx="241340" cy="739580"/>
            </a:xfrm>
            <a:prstGeom prst="straightConnector1">
              <a:avLst/>
            </a:prstGeom>
            <a:ln>
              <a:solidFill>
                <a:schemeClr val="accent4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Arrow Connector 55"/>
            <p:cNvCxnSpPr>
              <a:stCxn id="53" idx="5"/>
              <a:endCxn id="23" idx="1"/>
            </p:cNvCxnSpPr>
            <p:nvPr/>
          </p:nvCxnSpPr>
          <p:spPr>
            <a:xfrm>
              <a:off x="10402565" y="2346587"/>
              <a:ext cx="481990" cy="682911"/>
            </a:xfrm>
            <a:prstGeom prst="straightConnector1">
              <a:avLst/>
            </a:prstGeom>
            <a:ln>
              <a:solidFill>
                <a:schemeClr val="accent4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Oval 56"/>
            <p:cNvSpPr/>
            <p:nvPr/>
          </p:nvSpPr>
          <p:spPr>
            <a:xfrm>
              <a:off x="7647991" y="1875601"/>
              <a:ext cx="130629" cy="112123"/>
            </a:xfrm>
            <a:prstGeom prst="ellipse">
              <a:avLst/>
            </a:prstGeom>
            <a:ln>
              <a:solidFill>
                <a:schemeClr val="accent1"/>
              </a:solidFill>
              <a:tailEnd w="lg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60" name="Straight Arrow Connector 59"/>
            <p:cNvCxnSpPr>
              <a:stCxn id="57" idx="6"/>
              <a:endCxn id="20" idx="2"/>
            </p:cNvCxnSpPr>
            <p:nvPr/>
          </p:nvCxnSpPr>
          <p:spPr>
            <a:xfrm>
              <a:off x="7778620" y="1931662"/>
              <a:ext cx="1070628" cy="211552"/>
            </a:xfrm>
            <a:prstGeom prst="straightConnector1">
              <a:avLst/>
            </a:prstGeom>
            <a:ln>
              <a:solidFill>
                <a:schemeClr val="accent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3" name="Rounded Rectangle 62"/>
          <p:cNvSpPr/>
          <p:nvPr/>
        </p:nvSpPr>
        <p:spPr>
          <a:xfrm>
            <a:off x="5271658" y="3462868"/>
            <a:ext cx="4672721" cy="2273976"/>
          </a:xfrm>
          <a:prstGeom prst="roundRect">
            <a:avLst>
              <a:gd name="adj" fmla="val 30816"/>
            </a:avLst>
          </a:prstGeom>
          <a:noFill/>
          <a:ln w="381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6" name="Straight Arrow Connector 65"/>
          <p:cNvCxnSpPr>
            <a:stCxn id="72" idx="6"/>
            <a:endCxn id="128" idx="2"/>
          </p:cNvCxnSpPr>
          <p:nvPr/>
        </p:nvCxnSpPr>
        <p:spPr>
          <a:xfrm flipV="1">
            <a:off x="2419757" y="4599861"/>
            <a:ext cx="1417846" cy="1707"/>
          </a:xfrm>
          <a:prstGeom prst="straightConnector1">
            <a:avLst/>
          </a:prstGeom>
          <a:ln w="1143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>
            <a:stCxn id="63" idx="3"/>
            <a:endCxn id="74" idx="2"/>
          </p:cNvCxnSpPr>
          <p:nvPr/>
        </p:nvCxnSpPr>
        <p:spPr>
          <a:xfrm>
            <a:off x="9944383" y="4599856"/>
            <a:ext cx="1076393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Oval 71"/>
          <p:cNvSpPr/>
          <p:nvPr/>
        </p:nvSpPr>
        <p:spPr>
          <a:xfrm>
            <a:off x="1569115" y="4258663"/>
            <a:ext cx="850642" cy="6858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/>
              <a:t>In</a:t>
            </a:r>
          </a:p>
        </p:txBody>
      </p:sp>
      <p:sp>
        <p:nvSpPr>
          <p:cNvPr id="74" name="Oval 73"/>
          <p:cNvSpPr/>
          <p:nvPr/>
        </p:nvSpPr>
        <p:spPr>
          <a:xfrm>
            <a:off x="11020772" y="4256956"/>
            <a:ext cx="850642" cy="6858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⋈</a:t>
            </a:r>
            <a:endParaRPr lang="en-US" sz="3600" dirty="0"/>
          </a:p>
        </p:txBody>
      </p:sp>
      <p:cxnSp>
        <p:nvCxnSpPr>
          <p:cNvPr id="78" name="Curved Connector 77"/>
          <p:cNvCxnSpPr>
            <a:stCxn id="72" idx="6"/>
            <a:endCxn id="118" idx="2"/>
          </p:cNvCxnSpPr>
          <p:nvPr/>
        </p:nvCxnSpPr>
        <p:spPr>
          <a:xfrm flipV="1">
            <a:off x="2419757" y="2177799"/>
            <a:ext cx="1417846" cy="2423764"/>
          </a:xfrm>
          <a:prstGeom prst="curvedConnector3">
            <a:avLst/>
          </a:prstGeom>
          <a:ln w="1143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urved Connector 78"/>
          <p:cNvCxnSpPr>
            <a:stCxn id="118" idx="6"/>
            <a:endCxn id="209" idx="2"/>
          </p:cNvCxnSpPr>
          <p:nvPr/>
        </p:nvCxnSpPr>
        <p:spPr>
          <a:xfrm>
            <a:off x="4688246" y="2177804"/>
            <a:ext cx="6408354" cy="2203701"/>
          </a:xfrm>
          <a:prstGeom prst="curvedConnector3">
            <a:avLst>
              <a:gd name="adj1" fmla="val 84689"/>
            </a:avLst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>
            <a:endCxn id="72" idx="2"/>
          </p:cNvCxnSpPr>
          <p:nvPr/>
        </p:nvCxnSpPr>
        <p:spPr>
          <a:xfrm>
            <a:off x="-1119500" y="4572000"/>
            <a:ext cx="2688617" cy="0"/>
          </a:xfrm>
          <a:prstGeom prst="straightConnector1">
            <a:avLst/>
          </a:prstGeom>
          <a:ln w="2286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Oval 117"/>
          <p:cNvSpPr/>
          <p:nvPr/>
        </p:nvSpPr>
        <p:spPr>
          <a:xfrm>
            <a:off x="3837604" y="1834899"/>
            <a:ext cx="850642" cy="6858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US" sz="2400" dirty="0"/>
              <a:t>#x</a:t>
            </a:r>
          </a:p>
        </p:txBody>
      </p:sp>
      <p:sp>
        <p:nvSpPr>
          <p:cNvPr id="128" name="Oval 127"/>
          <p:cNvSpPr/>
          <p:nvPr/>
        </p:nvSpPr>
        <p:spPr>
          <a:xfrm>
            <a:off x="3837604" y="4256956"/>
            <a:ext cx="850642" cy="6858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US" sz="2400" dirty="0"/>
              <a:t>@y</a:t>
            </a:r>
          </a:p>
        </p:txBody>
      </p:sp>
      <p:cxnSp>
        <p:nvCxnSpPr>
          <p:cNvPr id="133" name="Straight Arrow Connector 132"/>
          <p:cNvCxnSpPr>
            <a:stCxn id="128" idx="6"/>
            <a:endCxn id="63" idx="1"/>
          </p:cNvCxnSpPr>
          <p:nvPr/>
        </p:nvCxnSpPr>
        <p:spPr>
          <a:xfrm>
            <a:off x="4688246" y="4599856"/>
            <a:ext cx="583413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6" name="Oval 145"/>
          <p:cNvSpPr/>
          <p:nvPr/>
        </p:nvSpPr>
        <p:spPr>
          <a:xfrm>
            <a:off x="3837604" y="6679692"/>
            <a:ext cx="850642" cy="6858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/>
              <a:t>z?</a:t>
            </a:r>
          </a:p>
        </p:txBody>
      </p:sp>
      <p:cxnSp>
        <p:nvCxnSpPr>
          <p:cNvPr id="155" name="Straight Arrow Connector 154"/>
          <p:cNvCxnSpPr>
            <a:endCxn id="146" idx="2"/>
          </p:cNvCxnSpPr>
          <p:nvPr/>
        </p:nvCxnSpPr>
        <p:spPr>
          <a:xfrm>
            <a:off x="-1318426" y="7020356"/>
            <a:ext cx="5156028" cy="2236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2" name="Oval 161"/>
          <p:cNvSpPr/>
          <p:nvPr/>
        </p:nvSpPr>
        <p:spPr>
          <a:xfrm>
            <a:off x="13421175" y="4256965"/>
            <a:ext cx="850642" cy="6858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⋈</a:t>
            </a:r>
            <a:endParaRPr lang="en-US" sz="3600" dirty="0"/>
          </a:p>
        </p:txBody>
      </p:sp>
      <p:sp>
        <p:nvSpPr>
          <p:cNvPr id="166" name="Oval 165"/>
          <p:cNvSpPr/>
          <p:nvPr/>
        </p:nvSpPr>
        <p:spPr>
          <a:xfrm>
            <a:off x="12220973" y="4256956"/>
            <a:ext cx="850642" cy="6858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US" dirty="0">
                <a:cs typeface="Lucida Sans Unicode" panose="020B0602030504020204" pitchFamily="34" charset="0"/>
              </a:rPr>
              <a:t>max</a:t>
            </a:r>
            <a:endParaRPr lang="en-US" dirty="0"/>
          </a:p>
        </p:txBody>
      </p:sp>
      <p:cxnSp>
        <p:nvCxnSpPr>
          <p:cNvPr id="169" name="Straight Arrow Connector 168"/>
          <p:cNvCxnSpPr>
            <a:stCxn id="74" idx="6"/>
            <a:endCxn id="166" idx="2"/>
          </p:cNvCxnSpPr>
          <p:nvPr/>
        </p:nvCxnSpPr>
        <p:spPr>
          <a:xfrm>
            <a:off x="11871414" y="4599856"/>
            <a:ext cx="349560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Arrow Connector 173"/>
          <p:cNvCxnSpPr>
            <a:stCxn id="166" idx="6"/>
            <a:endCxn id="162" idx="2"/>
          </p:cNvCxnSpPr>
          <p:nvPr/>
        </p:nvCxnSpPr>
        <p:spPr>
          <a:xfrm>
            <a:off x="13071614" y="4599860"/>
            <a:ext cx="349560" cy="9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Arrow Connector 183"/>
          <p:cNvCxnSpPr>
            <a:stCxn id="162" idx="6"/>
          </p:cNvCxnSpPr>
          <p:nvPr/>
        </p:nvCxnSpPr>
        <p:spPr>
          <a:xfrm>
            <a:off x="14271816" y="4599865"/>
            <a:ext cx="699119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7" name="Oval 186"/>
          <p:cNvSpPr/>
          <p:nvPr/>
        </p:nvSpPr>
        <p:spPr>
          <a:xfrm>
            <a:off x="11020772" y="6679692"/>
            <a:ext cx="850642" cy="6858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⋈</a:t>
            </a:r>
            <a:endParaRPr lang="en-US" sz="3600" dirty="0"/>
          </a:p>
        </p:txBody>
      </p:sp>
      <p:cxnSp>
        <p:nvCxnSpPr>
          <p:cNvPr id="188" name="Straight Arrow Connector 187"/>
          <p:cNvCxnSpPr>
            <a:stCxn id="146" idx="6"/>
            <a:endCxn id="187" idx="2"/>
          </p:cNvCxnSpPr>
          <p:nvPr/>
        </p:nvCxnSpPr>
        <p:spPr>
          <a:xfrm>
            <a:off x="4688246" y="7022592"/>
            <a:ext cx="6332525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Curved Connector 190"/>
          <p:cNvCxnSpPr>
            <a:stCxn id="63" idx="3"/>
            <a:endCxn id="207" idx="2"/>
          </p:cNvCxnSpPr>
          <p:nvPr/>
        </p:nvCxnSpPr>
        <p:spPr>
          <a:xfrm>
            <a:off x="9944380" y="4599856"/>
            <a:ext cx="1113968" cy="2220044"/>
          </a:xfrm>
          <a:prstGeom prst="curvedConnector3">
            <a:avLst>
              <a:gd name="adj1" fmla="val 50000"/>
            </a:avLst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Curved Connector 197"/>
          <p:cNvCxnSpPr>
            <a:stCxn id="187" idx="6"/>
            <a:endCxn id="204" idx="2"/>
          </p:cNvCxnSpPr>
          <p:nvPr/>
        </p:nvCxnSpPr>
        <p:spPr>
          <a:xfrm flipV="1">
            <a:off x="11871413" y="4762500"/>
            <a:ext cx="1595198" cy="2260092"/>
          </a:xfrm>
          <a:prstGeom prst="curvedConnector3">
            <a:avLst>
              <a:gd name="adj1" fmla="val 50000"/>
            </a:avLst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4781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5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000"/>
                            </p:stCondLst>
                            <p:childTnLst>
                              <p:par>
                                <p:cTn id="7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500"/>
                            </p:stCondLst>
                            <p:childTnLst>
                              <p:par>
                                <p:cTn id="8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2000"/>
                            </p:stCondLst>
                            <p:childTnLst>
                              <p:par>
                                <p:cTn id="8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 animBg="1"/>
      <p:bldP spid="74" grpId="0" animBg="1"/>
      <p:bldP spid="118" grpId="0" animBg="1"/>
      <p:bldP spid="128" grpId="0" animBg="1"/>
      <p:bldP spid="146" grpId="0" animBg="1"/>
      <p:bldP spid="162" grpId="0" animBg="1"/>
      <p:bldP spid="166" grpId="0" animBg="1"/>
      <p:bldP spid="187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9674" y="486838"/>
            <a:ext cx="14082851" cy="1767417"/>
          </a:xfrm>
        </p:spPr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9674" y="2434169"/>
            <a:ext cx="14082851" cy="6252633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US" sz="3600" dirty="0" smtClean="0">
                <a:latin typeface="+mj-lt"/>
              </a:rPr>
              <a:t>Revisiting dataflow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3600" dirty="0" smtClean="0">
                <a:solidFill>
                  <a:schemeClr val="bg1"/>
                </a:solidFill>
              </a:rPr>
              <a:t> 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sz="3600" dirty="0" smtClean="0">
                <a:latin typeface="+mj-lt"/>
              </a:rPr>
              <a:t>How to achieve low latency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3600" dirty="0" smtClean="0">
                <a:solidFill>
                  <a:schemeClr val="bg1"/>
                </a:solidFill>
              </a:rPr>
              <a:t> 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sz="3600" dirty="0" smtClean="0">
                <a:latin typeface="+mj-lt"/>
              </a:rPr>
              <a:t>Evaluation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3600" dirty="0" smtClean="0">
                <a:solidFill>
                  <a:schemeClr val="bg1"/>
                </a:solidFill>
              </a:rPr>
              <a:t> 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4765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9676" y="6452373"/>
            <a:ext cx="13043177" cy="23473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  <a:latin typeface="+mj-lt"/>
              </a:rPr>
              <a:t>Limitation:</a:t>
            </a:r>
          </a:p>
          <a:p>
            <a:pPr marL="0" indent="0">
              <a:buNone/>
            </a:pPr>
            <a:r>
              <a:rPr lang="en-US" sz="3600" dirty="0" smtClean="0"/>
              <a:t>Fault tolerance via </a:t>
            </a:r>
            <a:r>
              <a:rPr lang="en-US" sz="3600" dirty="0" err="1" smtClean="0"/>
              <a:t>checkpointing</a:t>
            </a:r>
            <a:r>
              <a:rPr lang="en-US" sz="3600" dirty="0"/>
              <a:t>/</a:t>
            </a:r>
            <a:r>
              <a:rPr lang="en-US" sz="3600" dirty="0" smtClean="0"/>
              <a:t>logging (see paper)</a:t>
            </a:r>
            <a:endParaRPr lang="en-US" sz="3600" dirty="0"/>
          </a:p>
        </p:txBody>
      </p:sp>
      <p:sp>
        <p:nvSpPr>
          <p:cNvPr id="4" name="Rectangle 3"/>
          <p:cNvSpPr/>
          <p:nvPr/>
        </p:nvSpPr>
        <p:spPr>
          <a:xfrm>
            <a:off x="696563" y="2231712"/>
            <a:ext cx="5555677" cy="3940491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919122" y="2374548"/>
            <a:ext cx="1122695" cy="294090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1185108" y="2506672"/>
            <a:ext cx="590724" cy="476251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1185108" y="3050103"/>
            <a:ext cx="590724" cy="476251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185108" y="4136964"/>
            <a:ext cx="590724" cy="47625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1185108" y="3593534"/>
            <a:ext cx="590724" cy="476251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1185108" y="4679716"/>
            <a:ext cx="590724" cy="47625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i="1" dirty="0"/>
              <a:t>S</a:t>
            </a:r>
          </a:p>
        </p:txBody>
      </p:sp>
      <p:sp>
        <p:nvSpPr>
          <p:cNvPr id="43" name="Rounded Rectangle 42"/>
          <p:cNvSpPr/>
          <p:nvPr/>
        </p:nvSpPr>
        <p:spPr>
          <a:xfrm>
            <a:off x="2248410" y="2374548"/>
            <a:ext cx="1122695" cy="294090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2514400" y="2506674"/>
            <a:ext cx="590724" cy="476251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2514400" y="3050105"/>
            <a:ext cx="590724" cy="476251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2514400" y="4136964"/>
            <a:ext cx="590724" cy="47625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2514400" y="3593536"/>
            <a:ext cx="590724" cy="476251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2514400" y="4679718"/>
            <a:ext cx="590724" cy="47625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i="1" dirty="0"/>
              <a:t>S</a:t>
            </a:r>
          </a:p>
        </p:txBody>
      </p:sp>
      <p:sp>
        <p:nvSpPr>
          <p:cNvPr id="50" name="Rounded Rectangle 49"/>
          <p:cNvSpPr/>
          <p:nvPr/>
        </p:nvSpPr>
        <p:spPr>
          <a:xfrm>
            <a:off x="3577700" y="2374548"/>
            <a:ext cx="1122695" cy="294090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/>
          <p:nvPr/>
        </p:nvSpPr>
        <p:spPr>
          <a:xfrm>
            <a:off x="3843688" y="2506674"/>
            <a:ext cx="590724" cy="476251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>
            <a:off x="3843688" y="3050105"/>
            <a:ext cx="590724" cy="476251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/>
          <p:cNvSpPr/>
          <p:nvPr/>
        </p:nvSpPr>
        <p:spPr>
          <a:xfrm>
            <a:off x="3843688" y="4136964"/>
            <a:ext cx="590724" cy="47625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3843688" y="3593536"/>
            <a:ext cx="590724" cy="476251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/>
          <p:cNvSpPr/>
          <p:nvPr/>
        </p:nvSpPr>
        <p:spPr>
          <a:xfrm>
            <a:off x="3843688" y="4679718"/>
            <a:ext cx="590724" cy="47625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i="1" dirty="0"/>
              <a:t>S</a:t>
            </a:r>
          </a:p>
        </p:txBody>
      </p:sp>
      <p:sp>
        <p:nvSpPr>
          <p:cNvPr id="57" name="Rounded Rectangle 56"/>
          <p:cNvSpPr/>
          <p:nvPr/>
        </p:nvSpPr>
        <p:spPr>
          <a:xfrm>
            <a:off x="4906989" y="2374548"/>
            <a:ext cx="1122695" cy="294090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/>
          <p:nvPr/>
        </p:nvSpPr>
        <p:spPr>
          <a:xfrm>
            <a:off x="5172978" y="2506674"/>
            <a:ext cx="590724" cy="476251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/>
          <p:nvPr/>
        </p:nvSpPr>
        <p:spPr>
          <a:xfrm>
            <a:off x="5172978" y="3050105"/>
            <a:ext cx="590724" cy="476251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/>
          <p:nvPr/>
        </p:nvSpPr>
        <p:spPr>
          <a:xfrm>
            <a:off x="5172978" y="4136964"/>
            <a:ext cx="590724" cy="47625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/>
          <p:nvPr/>
        </p:nvSpPr>
        <p:spPr>
          <a:xfrm>
            <a:off x="5172978" y="3593536"/>
            <a:ext cx="590724" cy="476251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/>
          <p:cNvSpPr/>
          <p:nvPr/>
        </p:nvSpPr>
        <p:spPr>
          <a:xfrm>
            <a:off x="5172978" y="4679718"/>
            <a:ext cx="590724" cy="47625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i="1" dirty="0"/>
              <a:t>S</a:t>
            </a:r>
          </a:p>
        </p:txBody>
      </p:sp>
      <p:sp>
        <p:nvSpPr>
          <p:cNvPr id="65" name="Rectangle 64"/>
          <p:cNvSpPr/>
          <p:nvPr/>
        </p:nvSpPr>
        <p:spPr>
          <a:xfrm>
            <a:off x="919122" y="5447576"/>
            <a:ext cx="5110559" cy="58521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Progress tracker</a:t>
            </a:r>
          </a:p>
        </p:txBody>
      </p:sp>
      <p:sp>
        <p:nvSpPr>
          <p:cNvPr id="69" name="Rectangle 68"/>
          <p:cNvSpPr/>
          <p:nvPr/>
        </p:nvSpPr>
        <p:spPr>
          <a:xfrm>
            <a:off x="8870290" y="2231714"/>
            <a:ext cx="5555677" cy="3940491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ounded Rectangle 72"/>
          <p:cNvSpPr/>
          <p:nvPr/>
        </p:nvSpPr>
        <p:spPr>
          <a:xfrm>
            <a:off x="9092846" y="2374548"/>
            <a:ext cx="1122695" cy="294090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val 96"/>
          <p:cNvSpPr/>
          <p:nvPr/>
        </p:nvSpPr>
        <p:spPr>
          <a:xfrm>
            <a:off x="9358836" y="2506674"/>
            <a:ext cx="590724" cy="476251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8" name="Oval 97"/>
          <p:cNvSpPr/>
          <p:nvPr/>
        </p:nvSpPr>
        <p:spPr>
          <a:xfrm>
            <a:off x="9358836" y="3050105"/>
            <a:ext cx="590724" cy="476251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Oval 98"/>
          <p:cNvSpPr/>
          <p:nvPr/>
        </p:nvSpPr>
        <p:spPr>
          <a:xfrm>
            <a:off x="9358836" y="4136964"/>
            <a:ext cx="590724" cy="47625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Oval 99"/>
          <p:cNvSpPr/>
          <p:nvPr/>
        </p:nvSpPr>
        <p:spPr>
          <a:xfrm>
            <a:off x="9358836" y="3593536"/>
            <a:ext cx="590724" cy="476251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/>
          <p:cNvSpPr/>
          <p:nvPr/>
        </p:nvSpPr>
        <p:spPr>
          <a:xfrm>
            <a:off x="9358836" y="4679718"/>
            <a:ext cx="590724" cy="47625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i="1" dirty="0"/>
              <a:t>S</a:t>
            </a:r>
          </a:p>
        </p:txBody>
      </p:sp>
      <p:sp>
        <p:nvSpPr>
          <p:cNvPr id="76" name="Rounded Rectangle 75"/>
          <p:cNvSpPr/>
          <p:nvPr/>
        </p:nvSpPr>
        <p:spPr>
          <a:xfrm>
            <a:off x="10422135" y="2374548"/>
            <a:ext cx="1122695" cy="294090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Oval 92"/>
          <p:cNvSpPr/>
          <p:nvPr/>
        </p:nvSpPr>
        <p:spPr>
          <a:xfrm>
            <a:off x="10688124" y="2506674"/>
            <a:ext cx="590724" cy="476251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Oval 93"/>
          <p:cNvSpPr/>
          <p:nvPr/>
        </p:nvSpPr>
        <p:spPr>
          <a:xfrm>
            <a:off x="10688124" y="3050105"/>
            <a:ext cx="590724" cy="476251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Oval 94"/>
          <p:cNvSpPr/>
          <p:nvPr/>
        </p:nvSpPr>
        <p:spPr>
          <a:xfrm>
            <a:off x="10688124" y="4136964"/>
            <a:ext cx="590724" cy="47625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Oval 95"/>
          <p:cNvSpPr/>
          <p:nvPr/>
        </p:nvSpPr>
        <p:spPr>
          <a:xfrm>
            <a:off x="10688124" y="3593536"/>
            <a:ext cx="590724" cy="476251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/>
          <p:cNvSpPr/>
          <p:nvPr/>
        </p:nvSpPr>
        <p:spPr>
          <a:xfrm>
            <a:off x="10688124" y="4679718"/>
            <a:ext cx="590724" cy="47625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i="1" dirty="0"/>
              <a:t>S</a:t>
            </a:r>
          </a:p>
        </p:txBody>
      </p:sp>
      <p:sp>
        <p:nvSpPr>
          <p:cNvPr id="79" name="Rounded Rectangle 78"/>
          <p:cNvSpPr/>
          <p:nvPr/>
        </p:nvSpPr>
        <p:spPr>
          <a:xfrm>
            <a:off x="11751424" y="2374548"/>
            <a:ext cx="1122695" cy="294090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Oval 88"/>
          <p:cNvSpPr/>
          <p:nvPr/>
        </p:nvSpPr>
        <p:spPr>
          <a:xfrm>
            <a:off x="12017412" y="2506674"/>
            <a:ext cx="590724" cy="476251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Oval 89"/>
          <p:cNvSpPr/>
          <p:nvPr/>
        </p:nvSpPr>
        <p:spPr>
          <a:xfrm>
            <a:off x="12017412" y="3050105"/>
            <a:ext cx="590724" cy="476251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Oval 90"/>
          <p:cNvSpPr/>
          <p:nvPr/>
        </p:nvSpPr>
        <p:spPr>
          <a:xfrm>
            <a:off x="12017412" y="4136964"/>
            <a:ext cx="590724" cy="47625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Oval 91"/>
          <p:cNvSpPr/>
          <p:nvPr/>
        </p:nvSpPr>
        <p:spPr>
          <a:xfrm>
            <a:off x="12017412" y="3593536"/>
            <a:ext cx="590724" cy="476251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/>
          <p:cNvSpPr/>
          <p:nvPr/>
        </p:nvSpPr>
        <p:spPr>
          <a:xfrm>
            <a:off x="12017412" y="4679718"/>
            <a:ext cx="590724" cy="47625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i="1" dirty="0"/>
              <a:t>S</a:t>
            </a:r>
          </a:p>
        </p:txBody>
      </p:sp>
      <p:sp>
        <p:nvSpPr>
          <p:cNvPr id="82" name="Rounded Rectangle 81"/>
          <p:cNvSpPr/>
          <p:nvPr/>
        </p:nvSpPr>
        <p:spPr>
          <a:xfrm>
            <a:off x="13080712" y="2374548"/>
            <a:ext cx="1122695" cy="294090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Oval 84"/>
          <p:cNvSpPr/>
          <p:nvPr/>
        </p:nvSpPr>
        <p:spPr>
          <a:xfrm>
            <a:off x="13346700" y="2506672"/>
            <a:ext cx="590724" cy="476251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Oval 85"/>
          <p:cNvSpPr/>
          <p:nvPr/>
        </p:nvSpPr>
        <p:spPr>
          <a:xfrm>
            <a:off x="13346700" y="3050103"/>
            <a:ext cx="590724" cy="476251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Oval 86"/>
          <p:cNvSpPr/>
          <p:nvPr/>
        </p:nvSpPr>
        <p:spPr>
          <a:xfrm>
            <a:off x="13346700" y="4136964"/>
            <a:ext cx="590724" cy="47625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Oval 87"/>
          <p:cNvSpPr/>
          <p:nvPr/>
        </p:nvSpPr>
        <p:spPr>
          <a:xfrm>
            <a:off x="13346700" y="3593534"/>
            <a:ext cx="590724" cy="476251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Rectangle 83"/>
          <p:cNvSpPr/>
          <p:nvPr/>
        </p:nvSpPr>
        <p:spPr>
          <a:xfrm>
            <a:off x="13346700" y="4679716"/>
            <a:ext cx="590724" cy="47625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i="1" dirty="0"/>
              <a:t>S</a:t>
            </a:r>
          </a:p>
        </p:txBody>
      </p:sp>
      <p:sp>
        <p:nvSpPr>
          <p:cNvPr id="72" name="Rectangle 71"/>
          <p:cNvSpPr/>
          <p:nvPr/>
        </p:nvSpPr>
        <p:spPr>
          <a:xfrm>
            <a:off x="9092848" y="5447576"/>
            <a:ext cx="5110559" cy="58521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Progress tracker</a:t>
            </a:r>
          </a:p>
        </p:txBody>
      </p:sp>
      <p:cxnSp>
        <p:nvCxnSpPr>
          <p:cNvPr id="5" name="Straight Arrow Connector 4"/>
          <p:cNvCxnSpPr>
            <a:stCxn id="65" idx="3"/>
            <a:endCxn id="72" idx="1"/>
          </p:cNvCxnSpPr>
          <p:nvPr/>
        </p:nvCxnSpPr>
        <p:spPr>
          <a:xfrm>
            <a:off x="6029683" y="5740184"/>
            <a:ext cx="3063164" cy="0"/>
          </a:xfrm>
          <a:prstGeom prst="curvedConnector3">
            <a:avLst>
              <a:gd name="adj1" fmla="val 50000"/>
            </a:avLst>
          </a:prstGeom>
          <a:ln w="38100">
            <a:solidFill>
              <a:schemeClr val="bg1">
                <a:lumMod val="50000"/>
              </a:schemeClr>
            </a:solidFill>
            <a:headEnd type="triangle" w="lg" len="sm"/>
            <a:tailEnd type="triangle" w="lg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Left-Right Arrow 63"/>
          <p:cNvSpPr/>
          <p:nvPr/>
        </p:nvSpPr>
        <p:spPr>
          <a:xfrm>
            <a:off x="6446476" y="2323638"/>
            <a:ext cx="2201254" cy="2356077"/>
          </a:xfrm>
          <a:prstGeom prst="leftRightArrow">
            <a:avLst>
              <a:gd name="adj1" fmla="val 46684"/>
              <a:gd name="adj2" fmla="val 25131"/>
            </a:avLst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Data</a:t>
            </a:r>
            <a:endParaRPr lang="en-US" sz="3600" dirty="0"/>
          </a:p>
        </p:txBody>
      </p:sp>
      <p:sp>
        <p:nvSpPr>
          <p:cNvPr id="19" name="TextBox 18"/>
          <p:cNvSpPr txBox="1"/>
          <p:nvPr/>
        </p:nvSpPr>
        <p:spPr>
          <a:xfrm>
            <a:off x="6356439" y="4992471"/>
            <a:ext cx="24096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Control</a:t>
            </a:r>
            <a:endParaRPr lang="en-US" sz="3600" dirty="0"/>
          </a:p>
        </p:txBody>
      </p:sp>
      <p:sp>
        <p:nvSpPr>
          <p:cNvPr id="66" name="TextBox 65"/>
          <p:cNvSpPr txBox="1"/>
          <p:nvPr/>
        </p:nvSpPr>
        <p:spPr>
          <a:xfrm>
            <a:off x="9092848" y="323674"/>
            <a:ext cx="5840649" cy="120032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/>
              <a:t>64 </a:t>
            </a:r>
            <a:r>
              <a:rPr lang="en-US" sz="2400" dirty="0">
                <a:sym typeface="Symbol" panose="05050102010706020507" pitchFamily="18" charset="2"/>
              </a:rPr>
              <a:t> 8-core 2.1 GHz AMD Opteron</a:t>
            </a:r>
          </a:p>
          <a:p>
            <a:r>
              <a:rPr lang="en-US" sz="2400" dirty="0">
                <a:sym typeface="Symbol" panose="05050102010706020507" pitchFamily="18" charset="2"/>
              </a:rPr>
              <a:t>16 GB RAM per server</a:t>
            </a:r>
          </a:p>
          <a:p>
            <a:r>
              <a:rPr lang="en-US" sz="2400" dirty="0">
                <a:sym typeface="Symbol" panose="05050102010706020507" pitchFamily="18" charset="2"/>
              </a:rPr>
              <a:t>Gigabit Ethernet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68604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3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5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7" grpId="0" animBg="1"/>
      <p:bldP spid="12" grpId="0" animBg="1"/>
      <p:bldP spid="13" grpId="0" animBg="1"/>
      <p:bldP spid="14" grpId="0" animBg="1"/>
      <p:bldP spid="16" grpId="0" animBg="1"/>
      <p:bldP spid="35" grpId="0" animBg="1"/>
      <p:bldP spid="43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5" grpId="0" animBg="1"/>
      <p:bldP spid="73" grpId="0" animBg="1"/>
      <p:bldP spid="97" grpId="0" animBg="1"/>
      <p:bldP spid="98" grpId="0" animBg="1"/>
      <p:bldP spid="99" grpId="0" animBg="1"/>
      <p:bldP spid="100" grpId="0" animBg="1"/>
      <p:bldP spid="75" grpId="0" animBg="1"/>
      <p:bldP spid="76" grpId="0" animBg="1"/>
      <p:bldP spid="93" grpId="0" animBg="1"/>
      <p:bldP spid="94" grpId="0" animBg="1"/>
      <p:bldP spid="95" grpId="0" animBg="1"/>
      <p:bldP spid="96" grpId="0" animBg="1"/>
      <p:bldP spid="78" grpId="0" animBg="1"/>
      <p:bldP spid="79" grpId="0" animBg="1"/>
      <p:bldP spid="89" grpId="0" animBg="1"/>
      <p:bldP spid="90" grpId="0" animBg="1"/>
      <p:bldP spid="91" grpId="0" animBg="1"/>
      <p:bldP spid="92" grpId="0" animBg="1"/>
      <p:bldP spid="81" grpId="0" animBg="1"/>
      <p:bldP spid="82" grpId="0" animBg="1"/>
      <p:bldP spid="85" grpId="0" animBg="1"/>
      <p:bldP spid="86" grpId="0" animBg="1"/>
      <p:bldP spid="87" grpId="0" animBg="1"/>
      <p:bldP spid="88" grpId="0" animBg="1"/>
      <p:bldP spid="84" grpId="0" animBg="1"/>
      <p:bldP spid="72" grpId="0" animBg="1"/>
      <p:bldP spid="64" grpId="0" animBg="1"/>
      <p:bldP spid="19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Iteration latency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59560611"/>
              </p:ext>
            </p:extLst>
          </p:nvPr>
        </p:nvGraphicFramePr>
        <p:xfrm>
          <a:off x="1039676" y="2968629"/>
          <a:ext cx="13043177" cy="43513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9126941" y="323674"/>
            <a:ext cx="5806555" cy="120032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/>
              <a:t>64 </a:t>
            </a:r>
            <a:r>
              <a:rPr lang="en-US" sz="2400" dirty="0">
                <a:sym typeface="Symbol" panose="05050102010706020507" pitchFamily="18" charset="2"/>
              </a:rPr>
              <a:t> 8-core 2.1 GHz AMD Opteron</a:t>
            </a:r>
          </a:p>
          <a:p>
            <a:r>
              <a:rPr lang="en-US" sz="2400" dirty="0">
                <a:sym typeface="Symbol" panose="05050102010706020507" pitchFamily="18" charset="2"/>
              </a:rPr>
              <a:t>16 GB RAM per server</a:t>
            </a:r>
          </a:p>
          <a:p>
            <a:r>
              <a:rPr lang="en-US" sz="2400" dirty="0">
                <a:sym typeface="Symbol" panose="05050102010706020507" pitchFamily="18" charset="2"/>
              </a:rPr>
              <a:t>Gigabit Ethernet</a:t>
            </a:r>
            <a:endParaRPr lang="en-US" sz="2400" dirty="0"/>
          </a:p>
        </p:txBody>
      </p:sp>
      <p:sp>
        <p:nvSpPr>
          <p:cNvPr id="10" name="TextBox 1"/>
          <p:cNvSpPr txBox="1"/>
          <p:nvPr/>
        </p:nvSpPr>
        <p:spPr>
          <a:xfrm>
            <a:off x="9262548" y="5410200"/>
            <a:ext cx="4442243" cy="60960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3600" dirty="0" smtClean="0">
                <a:solidFill>
                  <a:schemeClr val="accent1"/>
                </a:solidFill>
                <a:latin typeface="+mj-lt"/>
              </a:rPr>
              <a:t>Median: 750</a:t>
            </a:r>
            <a:r>
              <a:rPr lang="en-US" sz="3600" dirty="0" smtClean="0">
                <a:solidFill>
                  <a:schemeClr val="accent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l-GR" sz="3600" dirty="0" smtClean="0">
                <a:solidFill>
                  <a:schemeClr val="accent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μ</a:t>
            </a:r>
            <a:r>
              <a:rPr lang="en-US" sz="3600" dirty="0" smtClean="0">
                <a:solidFill>
                  <a:schemeClr val="accent1"/>
                </a:solidFill>
                <a:latin typeface="+mj-lt"/>
              </a:rPr>
              <a:t>s</a:t>
            </a:r>
            <a:endParaRPr lang="en-US" sz="360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11" name="TextBox 2"/>
          <p:cNvSpPr txBox="1"/>
          <p:nvPr/>
        </p:nvSpPr>
        <p:spPr>
          <a:xfrm>
            <a:off x="7372232" y="2895600"/>
            <a:ext cx="6332559" cy="60960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3600" dirty="0" smtClean="0">
                <a:solidFill>
                  <a:schemeClr val="accent6"/>
                </a:solidFill>
                <a:latin typeface="+mj-lt"/>
              </a:rPr>
              <a:t>95</a:t>
            </a:r>
            <a:r>
              <a:rPr lang="en-US" sz="3600" baseline="30000" dirty="0" smtClean="0">
                <a:solidFill>
                  <a:schemeClr val="accent6"/>
                </a:solidFill>
                <a:latin typeface="+mj-lt"/>
              </a:rPr>
              <a:t>th</a:t>
            </a:r>
            <a:r>
              <a:rPr lang="en-US" sz="3600" dirty="0" smtClean="0">
                <a:solidFill>
                  <a:schemeClr val="accent6"/>
                </a:solidFill>
                <a:latin typeface="+mj-lt"/>
              </a:rPr>
              <a:t> percentile: 2.2 </a:t>
            </a:r>
            <a:r>
              <a:rPr lang="en-US" sz="3600" dirty="0" err="1" smtClean="0">
                <a:solidFill>
                  <a:schemeClr val="accent6"/>
                </a:solidFill>
                <a:latin typeface="+mj-lt"/>
              </a:rPr>
              <a:t>ms</a:t>
            </a:r>
            <a:endParaRPr lang="en-US" sz="3600" dirty="0">
              <a:solidFill>
                <a:schemeClr val="accent6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39025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 uiExpand="1">
        <p:bldSub>
          <a:bldChart bld="series"/>
        </p:bldSub>
      </p:bldGraphic>
      <p:bldP spid="10" grpId="0"/>
      <p:bldP spid="11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10869315" y="2017700"/>
            <a:ext cx="2599185" cy="464469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3600" dirty="0">
              <a:latin typeface="+mj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54029" y="6874496"/>
            <a:ext cx="11814472" cy="9144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sz="3600" dirty="0" smtClean="0">
                <a:latin typeface="+mj-lt"/>
              </a:rPr>
              <a:t>Timely dataflow API</a:t>
            </a:r>
            <a:endParaRPr lang="en-US" sz="3600" dirty="0"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54029" y="8001000"/>
            <a:ext cx="11814472" cy="9144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sz="3600" dirty="0" smtClean="0">
                <a:latin typeface="+mj-lt"/>
              </a:rPr>
              <a:t>Distributed runtime</a:t>
            </a:r>
            <a:endParaRPr lang="en-US" sz="3600" dirty="0"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54028" y="4376393"/>
            <a:ext cx="8969547" cy="22860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sz="3600" dirty="0" smtClean="0">
                <a:latin typeface="+mj-lt"/>
              </a:rPr>
              <a:t>Frameworks</a:t>
            </a:r>
            <a:endParaRPr lang="en-US" sz="3600" dirty="0">
              <a:latin typeface="+mj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984832" y="4568267"/>
            <a:ext cx="61435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LINQ</a:t>
            </a:r>
            <a:endParaRPr lang="en-US" sz="3600" dirty="0"/>
          </a:p>
        </p:txBody>
      </p:sp>
      <p:sp>
        <p:nvSpPr>
          <p:cNvPr id="11" name="TextBox 10"/>
          <p:cNvSpPr txBox="1"/>
          <p:nvPr/>
        </p:nvSpPr>
        <p:spPr>
          <a:xfrm>
            <a:off x="1392866" y="4391507"/>
            <a:ext cx="61435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600" dirty="0" err="1" smtClean="0"/>
              <a:t>GraphLINQ</a:t>
            </a:r>
            <a:endParaRPr lang="en-US" sz="3600" dirty="0"/>
          </a:p>
        </p:txBody>
      </p:sp>
      <p:sp>
        <p:nvSpPr>
          <p:cNvPr id="12" name="TextBox 11"/>
          <p:cNvSpPr txBox="1"/>
          <p:nvPr/>
        </p:nvSpPr>
        <p:spPr>
          <a:xfrm>
            <a:off x="2268380" y="5876327"/>
            <a:ext cx="61435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Differential dataflow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372226" y="5762767"/>
            <a:ext cx="61435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600" dirty="0"/>
              <a:t>BSP (</a:t>
            </a:r>
            <a:r>
              <a:rPr lang="en-US" sz="3600" dirty="0" err="1"/>
              <a:t>Pregel</a:t>
            </a:r>
            <a:r>
              <a:rPr lang="en-US" sz="3600" dirty="0"/>
              <a:t>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206332" y="4543406"/>
            <a:ext cx="24432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BLOOM</a:t>
            </a:r>
            <a:endParaRPr lang="en-US" sz="3600" dirty="0"/>
          </a:p>
        </p:txBody>
      </p:sp>
      <p:sp>
        <p:nvSpPr>
          <p:cNvPr id="17" name="TextBox 16"/>
          <p:cNvSpPr txBox="1"/>
          <p:nvPr/>
        </p:nvSpPr>
        <p:spPr>
          <a:xfrm>
            <a:off x="1654029" y="1865299"/>
            <a:ext cx="11814472" cy="2286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sz="3600" dirty="0" smtClean="0">
                <a:latin typeface="+mj-lt"/>
              </a:rPr>
              <a:t>Applications</a:t>
            </a:r>
            <a:endParaRPr lang="en-US" sz="3600" dirty="0">
              <a:latin typeface="+mj-lt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268380" y="3048001"/>
            <a:ext cx="64270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Word count</a:t>
            </a:r>
            <a:endParaRPr lang="en-US" sz="3600" dirty="0"/>
          </a:p>
        </p:txBody>
      </p:sp>
      <p:sp>
        <p:nvSpPr>
          <p:cNvPr id="20" name="TextBox 19"/>
          <p:cNvSpPr txBox="1"/>
          <p:nvPr/>
        </p:nvSpPr>
        <p:spPr>
          <a:xfrm>
            <a:off x="6769695" y="1961215"/>
            <a:ext cx="645070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Iterative machine learning</a:t>
            </a:r>
          </a:p>
          <a:p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2013189" y="2057984"/>
            <a:ext cx="64270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PageRank</a:t>
            </a:r>
            <a:endParaRPr lang="en-US" sz="3600" dirty="0"/>
          </a:p>
        </p:txBody>
      </p:sp>
      <p:sp>
        <p:nvSpPr>
          <p:cNvPr id="22" name="TextBox 21"/>
          <p:cNvSpPr txBox="1"/>
          <p:nvPr/>
        </p:nvSpPr>
        <p:spPr>
          <a:xfrm>
            <a:off x="6903029" y="3338067"/>
            <a:ext cx="64034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Interactive graph analysis</a:t>
            </a:r>
            <a:endParaRPr lang="en-US" sz="3600" dirty="0"/>
          </a:p>
        </p:txBody>
      </p:sp>
      <p:sp>
        <p:nvSpPr>
          <p:cNvPr id="23" name="TextBox 22"/>
          <p:cNvSpPr txBox="1"/>
          <p:nvPr/>
        </p:nvSpPr>
        <p:spPr>
          <a:xfrm>
            <a:off x="1778558" y="5274981"/>
            <a:ext cx="26636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/>
              <a:t>AllReduce</a:t>
            </a:r>
            <a:endParaRPr lang="en-US" sz="36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190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8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1"/>
      <p:bldP spid="22" grpId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PageRank 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41912784"/>
              </p:ext>
            </p:extLst>
          </p:nvPr>
        </p:nvGraphicFramePr>
        <p:xfrm>
          <a:off x="1039676" y="2057400"/>
          <a:ext cx="13043177" cy="6705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957399" y="3957940"/>
            <a:ext cx="4347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 err="1" smtClean="0">
                <a:solidFill>
                  <a:schemeClr val="accent6"/>
                </a:solidFill>
                <a:latin typeface="+mj-lt"/>
              </a:rPr>
              <a:t>Pregel</a:t>
            </a:r>
            <a:r>
              <a:rPr lang="en-US" sz="2400" dirty="0" smtClean="0">
                <a:solidFill>
                  <a:schemeClr val="accent6"/>
                </a:solidFill>
                <a:latin typeface="+mj-lt"/>
              </a:rPr>
              <a:t> (Naiad)</a:t>
            </a:r>
            <a:endParaRPr lang="en-US" sz="2400" dirty="0">
              <a:solidFill>
                <a:schemeClr val="accent6"/>
              </a:solidFill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957399" y="4953005"/>
            <a:ext cx="4347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 err="1">
                <a:solidFill>
                  <a:srgbClr val="FFC000"/>
                </a:solidFill>
                <a:latin typeface="+mj-lt"/>
              </a:rPr>
              <a:t>GraphLINQ</a:t>
            </a:r>
            <a:endParaRPr lang="en-US" sz="2400" dirty="0">
              <a:solidFill>
                <a:srgbClr val="FFC000"/>
              </a:solidFill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12238" y="6701140"/>
            <a:ext cx="52928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smtClean="0">
                <a:solidFill>
                  <a:schemeClr val="accent4"/>
                </a:solidFill>
                <a:latin typeface="+mj-lt"/>
              </a:rPr>
              <a:t>GAS (Naiad)</a:t>
            </a:r>
            <a:endParaRPr lang="en-US" sz="24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033842" y="5710540"/>
            <a:ext cx="52928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 smtClean="0">
                <a:latin typeface="+mj-lt"/>
              </a:rPr>
              <a:t>GAS (</a:t>
            </a:r>
            <a:r>
              <a:rPr lang="en-US" sz="2400" dirty="0" err="1" smtClean="0">
                <a:latin typeface="+mj-lt"/>
              </a:rPr>
              <a:t>PowerGraph</a:t>
            </a:r>
            <a:r>
              <a:rPr lang="en-US" sz="2400" dirty="0" smtClean="0">
                <a:latin typeface="+mj-lt"/>
              </a:rPr>
              <a:t>)</a:t>
            </a:r>
            <a:endParaRPr lang="en-US" sz="2400" dirty="0">
              <a:latin typeface="+mj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813720" y="319984"/>
            <a:ext cx="3143679" cy="11978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/>
              <a:t>Twitter graph</a:t>
            </a:r>
          </a:p>
          <a:p>
            <a:r>
              <a:rPr lang="en-US" sz="2400" dirty="0" smtClean="0"/>
              <a:t>42 </a:t>
            </a:r>
            <a:r>
              <a:rPr lang="en-US" sz="2400" dirty="0"/>
              <a:t>million nodes</a:t>
            </a:r>
          </a:p>
          <a:p>
            <a:r>
              <a:rPr lang="en-US" sz="2400" dirty="0"/>
              <a:t>1.5 billion edges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26941" y="319984"/>
            <a:ext cx="5806555" cy="120032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/>
              <a:t>64 </a:t>
            </a:r>
            <a:r>
              <a:rPr lang="en-US" sz="2400" dirty="0">
                <a:sym typeface="Symbol" panose="05050102010706020507" pitchFamily="18" charset="2"/>
              </a:rPr>
              <a:t> 8-core 2.1 GHz AMD Opteron</a:t>
            </a:r>
          </a:p>
          <a:p>
            <a:r>
              <a:rPr lang="en-US" sz="2400" dirty="0">
                <a:sym typeface="Symbol" panose="05050102010706020507" pitchFamily="18" charset="2"/>
              </a:rPr>
              <a:t>16 GB RAM per server</a:t>
            </a:r>
          </a:p>
          <a:p>
            <a:r>
              <a:rPr lang="en-US" sz="2400" dirty="0">
                <a:sym typeface="Symbol" panose="05050102010706020507" pitchFamily="18" charset="2"/>
              </a:rPr>
              <a:t>Gigabit Ethernet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26882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5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5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 uiExpand="1">
        <p:bldSub>
          <a:bldChart bld="series"/>
        </p:bldSub>
      </p:bldGraphic>
      <p:bldP spid="6" grpId="0"/>
      <p:bldP spid="7" grpId="0"/>
      <p:bldP spid="8" grpId="0"/>
      <p:bldP spid="9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TextBox 82"/>
          <p:cNvSpPr txBox="1"/>
          <p:nvPr/>
        </p:nvSpPr>
        <p:spPr>
          <a:xfrm>
            <a:off x="113968" y="3653140"/>
            <a:ext cx="2383648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32K tweets/s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68611" y="6472537"/>
            <a:ext cx="2383648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10 queries/s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Interactive graph analysis</a:t>
            </a:r>
            <a:endParaRPr lang="en-US" dirty="0"/>
          </a:p>
        </p:txBody>
      </p:sp>
      <p:sp>
        <p:nvSpPr>
          <p:cNvPr id="87" name="Oval 86"/>
          <p:cNvSpPr/>
          <p:nvPr/>
        </p:nvSpPr>
        <p:spPr>
          <a:xfrm>
            <a:off x="11096602" y="4038600"/>
            <a:ext cx="850642" cy="685800"/>
          </a:xfrm>
          <a:prstGeom prst="ellipse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600" dirty="0"/>
          </a:p>
        </p:txBody>
      </p:sp>
      <p:sp>
        <p:nvSpPr>
          <p:cNvPr id="88" name="Oval 87"/>
          <p:cNvSpPr/>
          <p:nvPr/>
        </p:nvSpPr>
        <p:spPr>
          <a:xfrm>
            <a:off x="11058349" y="6477000"/>
            <a:ext cx="850642" cy="685800"/>
          </a:xfrm>
          <a:prstGeom prst="ellipse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600" dirty="0"/>
          </a:p>
        </p:txBody>
      </p:sp>
      <p:sp>
        <p:nvSpPr>
          <p:cNvPr id="89" name="Oval 88"/>
          <p:cNvSpPr/>
          <p:nvPr/>
        </p:nvSpPr>
        <p:spPr>
          <a:xfrm>
            <a:off x="13466610" y="4419600"/>
            <a:ext cx="850642" cy="685800"/>
          </a:xfrm>
          <a:prstGeom prst="ellipse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600" dirty="0"/>
          </a:p>
        </p:txBody>
      </p:sp>
      <p:grpSp>
        <p:nvGrpSpPr>
          <p:cNvPr id="90" name="Group 89"/>
          <p:cNvGrpSpPr/>
          <p:nvPr/>
        </p:nvGrpSpPr>
        <p:grpSpPr>
          <a:xfrm>
            <a:off x="5449409" y="3586314"/>
            <a:ext cx="4317228" cy="2010490"/>
            <a:chOff x="6561574" y="1875601"/>
            <a:chExt cx="4434480" cy="2241133"/>
          </a:xfrm>
        </p:grpSpPr>
        <p:sp>
          <p:nvSpPr>
            <p:cNvPr id="91" name="Oval 90"/>
            <p:cNvSpPr/>
            <p:nvPr/>
          </p:nvSpPr>
          <p:spPr>
            <a:xfrm>
              <a:off x="6561574" y="2502040"/>
              <a:ext cx="130629" cy="112123"/>
            </a:xfrm>
            <a:prstGeom prst="ellipse">
              <a:avLst/>
            </a:prstGeom>
            <a:ln>
              <a:solidFill>
                <a:schemeClr val="accent6"/>
              </a:solidFill>
              <a:tailEnd w="lg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2" name="Oval 91"/>
            <p:cNvSpPr/>
            <p:nvPr/>
          </p:nvSpPr>
          <p:spPr>
            <a:xfrm>
              <a:off x="6692203" y="3355085"/>
              <a:ext cx="130629" cy="112123"/>
            </a:xfrm>
            <a:prstGeom prst="ellipse">
              <a:avLst/>
            </a:prstGeom>
            <a:ln>
              <a:solidFill>
                <a:schemeClr val="accent6"/>
              </a:solidFill>
              <a:tailEnd w="lg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3" name="Oval 92"/>
            <p:cNvSpPr/>
            <p:nvPr/>
          </p:nvSpPr>
          <p:spPr>
            <a:xfrm>
              <a:off x="7506119" y="2591427"/>
              <a:ext cx="130629" cy="112123"/>
            </a:xfrm>
            <a:prstGeom prst="ellipse">
              <a:avLst/>
            </a:prstGeom>
            <a:ln>
              <a:solidFill>
                <a:schemeClr val="accent6"/>
              </a:solidFill>
              <a:tailEnd w="lg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4" name="Oval 93"/>
            <p:cNvSpPr/>
            <p:nvPr/>
          </p:nvSpPr>
          <p:spPr>
            <a:xfrm>
              <a:off x="7911451" y="3037555"/>
              <a:ext cx="130629" cy="112123"/>
            </a:xfrm>
            <a:prstGeom prst="ellipse">
              <a:avLst/>
            </a:prstGeom>
            <a:ln>
              <a:solidFill>
                <a:schemeClr val="accent6"/>
              </a:solidFill>
              <a:tailEnd w="lg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Oval 94"/>
            <p:cNvSpPr/>
            <p:nvPr/>
          </p:nvSpPr>
          <p:spPr>
            <a:xfrm>
              <a:off x="7171174" y="3111640"/>
              <a:ext cx="130629" cy="112123"/>
            </a:xfrm>
            <a:prstGeom prst="ellipse">
              <a:avLst/>
            </a:prstGeom>
            <a:ln>
              <a:solidFill>
                <a:schemeClr val="accent6"/>
              </a:solidFill>
              <a:tailEnd w="lg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Oval 95"/>
            <p:cNvSpPr/>
            <p:nvPr/>
          </p:nvSpPr>
          <p:spPr>
            <a:xfrm>
              <a:off x="8408795" y="3320448"/>
              <a:ext cx="130629" cy="112123"/>
            </a:xfrm>
            <a:prstGeom prst="ellipse">
              <a:avLst/>
            </a:prstGeom>
            <a:ln>
              <a:solidFill>
                <a:schemeClr val="accent6"/>
              </a:solidFill>
              <a:tailEnd w="lg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Oval 96"/>
            <p:cNvSpPr/>
            <p:nvPr/>
          </p:nvSpPr>
          <p:spPr>
            <a:xfrm>
              <a:off x="8278167" y="2614247"/>
              <a:ext cx="130629" cy="112123"/>
            </a:xfrm>
            <a:prstGeom prst="ellipse">
              <a:avLst/>
            </a:prstGeom>
            <a:ln>
              <a:solidFill>
                <a:schemeClr val="accent6"/>
              </a:solidFill>
              <a:tailEnd w="lg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Oval 97"/>
            <p:cNvSpPr/>
            <p:nvPr/>
          </p:nvSpPr>
          <p:spPr>
            <a:xfrm>
              <a:off x="7537939" y="3611317"/>
              <a:ext cx="130629" cy="112123"/>
            </a:xfrm>
            <a:prstGeom prst="ellipse">
              <a:avLst/>
            </a:prstGeom>
            <a:ln>
              <a:solidFill>
                <a:schemeClr val="accent6"/>
              </a:solidFill>
              <a:tailEnd w="lg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Oval 98"/>
            <p:cNvSpPr/>
            <p:nvPr/>
          </p:nvSpPr>
          <p:spPr>
            <a:xfrm>
              <a:off x="9299341" y="2522582"/>
              <a:ext cx="130629" cy="112123"/>
            </a:xfrm>
            <a:prstGeom prst="ellipse">
              <a:avLst/>
            </a:prstGeom>
            <a:ln>
              <a:solidFill>
                <a:schemeClr val="accent4"/>
              </a:solidFill>
              <a:tailEnd w="lg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Oval 99"/>
            <p:cNvSpPr/>
            <p:nvPr/>
          </p:nvSpPr>
          <p:spPr>
            <a:xfrm>
              <a:off x="6997002" y="3659885"/>
              <a:ext cx="130629" cy="112123"/>
            </a:xfrm>
            <a:prstGeom prst="ellipse">
              <a:avLst/>
            </a:prstGeom>
            <a:ln>
              <a:solidFill>
                <a:schemeClr val="accent6"/>
              </a:solidFill>
              <a:tailEnd w="lg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1" name="Oval 100"/>
            <p:cNvSpPr/>
            <p:nvPr/>
          </p:nvSpPr>
          <p:spPr>
            <a:xfrm>
              <a:off x="9168713" y="3291785"/>
              <a:ext cx="130629" cy="112123"/>
            </a:xfrm>
            <a:prstGeom prst="ellipse">
              <a:avLst/>
            </a:prstGeom>
            <a:ln>
              <a:solidFill>
                <a:schemeClr val="accent4"/>
              </a:solidFill>
              <a:tailEnd w="lg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2" name="Oval 101"/>
            <p:cNvSpPr/>
            <p:nvPr/>
          </p:nvSpPr>
          <p:spPr>
            <a:xfrm>
              <a:off x="8718619" y="4004611"/>
              <a:ext cx="130629" cy="112123"/>
            </a:xfrm>
            <a:prstGeom prst="ellipse">
              <a:avLst/>
            </a:prstGeom>
            <a:ln>
              <a:solidFill>
                <a:schemeClr val="accent6"/>
              </a:solidFill>
              <a:tailEnd w="lg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3" name="Oval 102"/>
            <p:cNvSpPr/>
            <p:nvPr/>
          </p:nvSpPr>
          <p:spPr>
            <a:xfrm>
              <a:off x="7666387" y="3969108"/>
              <a:ext cx="130629" cy="112123"/>
            </a:xfrm>
            <a:prstGeom prst="ellipse">
              <a:avLst/>
            </a:prstGeom>
            <a:ln>
              <a:solidFill>
                <a:schemeClr val="accent6"/>
              </a:solidFill>
              <a:tailEnd w="lg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4" name="Oval 103"/>
            <p:cNvSpPr/>
            <p:nvPr/>
          </p:nvSpPr>
          <p:spPr>
            <a:xfrm>
              <a:off x="8849248" y="2087153"/>
              <a:ext cx="130629" cy="112123"/>
            </a:xfrm>
            <a:prstGeom prst="ellipse">
              <a:avLst/>
            </a:prstGeom>
            <a:ln>
              <a:solidFill>
                <a:schemeClr val="accent1"/>
              </a:solidFill>
              <a:tailEnd w="lg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5" name="Oval 104"/>
            <p:cNvSpPr/>
            <p:nvPr/>
          </p:nvSpPr>
          <p:spPr>
            <a:xfrm>
              <a:off x="10049726" y="3102586"/>
              <a:ext cx="130629" cy="112123"/>
            </a:xfrm>
            <a:prstGeom prst="ellipse">
              <a:avLst/>
            </a:prstGeom>
            <a:ln>
              <a:solidFill>
                <a:schemeClr val="accent4"/>
              </a:solidFill>
              <a:tailEnd w="lg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6" name="Oval 105"/>
            <p:cNvSpPr/>
            <p:nvPr/>
          </p:nvSpPr>
          <p:spPr>
            <a:xfrm>
              <a:off x="9716706" y="3725199"/>
              <a:ext cx="130629" cy="112123"/>
            </a:xfrm>
            <a:prstGeom prst="ellipse">
              <a:avLst/>
            </a:prstGeom>
            <a:ln>
              <a:solidFill>
                <a:schemeClr val="accent4"/>
              </a:solidFill>
              <a:tailEnd w="lg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7" name="Oval 106"/>
            <p:cNvSpPr/>
            <p:nvPr/>
          </p:nvSpPr>
          <p:spPr>
            <a:xfrm>
              <a:off x="10865425" y="3013078"/>
              <a:ext cx="130629" cy="112123"/>
            </a:xfrm>
            <a:prstGeom prst="ellipse">
              <a:avLst/>
            </a:prstGeom>
            <a:ln>
              <a:solidFill>
                <a:schemeClr val="accent4"/>
              </a:solidFill>
              <a:tailEnd w="lg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08" name="Straight Arrow Connector 107"/>
            <p:cNvCxnSpPr>
              <a:stCxn id="91" idx="6"/>
              <a:endCxn id="93" idx="2"/>
            </p:cNvCxnSpPr>
            <p:nvPr/>
          </p:nvCxnSpPr>
          <p:spPr>
            <a:xfrm>
              <a:off x="6692203" y="2558101"/>
              <a:ext cx="813917" cy="89387"/>
            </a:xfrm>
            <a:prstGeom prst="straightConnector1">
              <a:avLst/>
            </a:prstGeom>
            <a:ln>
              <a:solidFill>
                <a:schemeClr val="accent6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Arrow Connector 108"/>
            <p:cNvCxnSpPr>
              <a:stCxn id="91" idx="5"/>
              <a:endCxn id="95" idx="1"/>
            </p:cNvCxnSpPr>
            <p:nvPr/>
          </p:nvCxnSpPr>
          <p:spPr>
            <a:xfrm>
              <a:off x="6673073" y="2597743"/>
              <a:ext cx="517231" cy="530317"/>
            </a:xfrm>
            <a:prstGeom prst="straightConnector1">
              <a:avLst/>
            </a:prstGeom>
            <a:ln>
              <a:solidFill>
                <a:schemeClr val="accent6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Arrow Connector 109"/>
            <p:cNvCxnSpPr>
              <a:stCxn id="91" idx="4"/>
              <a:endCxn id="92" idx="0"/>
            </p:cNvCxnSpPr>
            <p:nvPr/>
          </p:nvCxnSpPr>
          <p:spPr>
            <a:xfrm>
              <a:off x="6626888" y="2614163"/>
              <a:ext cx="130629" cy="740922"/>
            </a:xfrm>
            <a:prstGeom prst="straightConnector1">
              <a:avLst/>
            </a:prstGeom>
            <a:ln>
              <a:solidFill>
                <a:schemeClr val="accent6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Arrow Connector 110"/>
            <p:cNvCxnSpPr>
              <a:stCxn id="92" idx="5"/>
              <a:endCxn id="100" idx="1"/>
            </p:cNvCxnSpPr>
            <p:nvPr/>
          </p:nvCxnSpPr>
          <p:spPr>
            <a:xfrm>
              <a:off x="6803701" y="3450788"/>
              <a:ext cx="212430" cy="225517"/>
            </a:xfrm>
            <a:prstGeom prst="straightConnector1">
              <a:avLst/>
            </a:prstGeom>
            <a:ln>
              <a:solidFill>
                <a:schemeClr val="accent6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Arrow Connector 111"/>
            <p:cNvCxnSpPr>
              <a:stCxn id="100" idx="0"/>
              <a:endCxn id="95" idx="4"/>
            </p:cNvCxnSpPr>
            <p:nvPr/>
          </p:nvCxnSpPr>
          <p:spPr>
            <a:xfrm flipV="1">
              <a:off x="7062316" y="3223763"/>
              <a:ext cx="174172" cy="436122"/>
            </a:xfrm>
            <a:prstGeom prst="straightConnector1">
              <a:avLst/>
            </a:prstGeom>
            <a:ln>
              <a:solidFill>
                <a:schemeClr val="accent6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Arrow Connector 112"/>
            <p:cNvCxnSpPr>
              <a:stCxn id="95" idx="6"/>
              <a:endCxn id="94" idx="2"/>
            </p:cNvCxnSpPr>
            <p:nvPr/>
          </p:nvCxnSpPr>
          <p:spPr>
            <a:xfrm flipV="1">
              <a:off x="7301802" y="3093616"/>
              <a:ext cx="609649" cy="74085"/>
            </a:xfrm>
            <a:prstGeom prst="straightConnector1">
              <a:avLst/>
            </a:prstGeom>
            <a:ln>
              <a:solidFill>
                <a:schemeClr val="accent6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Arrow Connector 113"/>
            <p:cNvCxnSpPr>
              <a:stCxn id="93" idx="5"/>
              <a:endCxn id="94" idx="1"/>
            </p:cNvCxnSpPr>
            <p:nvPr/>
          </p:nvCxnSpPr>
          <p:spPr>
            <a:xfrm>
              <a:off x="7617618" y="2687130"/>
              <a:ext cx="312963" cy="366844"/>
            </a:xfrm>
            <a:prstGeom prst="straightConnector1">
              <a:avLst/>
            </a:prstGeom>
            <a:ln>
              <a:solidFill>
                <a:schemeClr val="accent6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Arrow Connector 114"/>
            <p:cNvCxnSpPr>
              <a:stCxn id="93" idx="6"/>
              <a:endCxn id="97" idx="2"/>
            </p:cNvCxnSpPr>
            <p:nvPr/>
          </p:nvCxnSpPr>
          <p:spPr>
            <a:xfrm>
              <a:off x="7636748" y="2647489"/>
              <a:ext cx="641419" cy="22819"/>
            </a:xfrm>
            <a:prstGeom prst="straightConnector1">
              <a:avLst/>
            </a:prstGeom>
            <a:ln>
              <a:solidFill>
                <a:schemeClr val="accent6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Arrow Connector 115"/>
            <p:cNvCxnSpPr>
              <a:stCxn id="99" idx="6"/>
              <a:endCxn id="107" idx="2"/>
            </p:cNvCxnSpPr>
            <p:nvPr/>
          </p:nvCxnSpPr>
          <p:spPr>
            <a:xfrm>
              <a:off x="9429970" y="2578644"/>
              <a:ext cx="1435455" cy="490496"/>
            </a:xfrm>
            <a:prstGeom prst="straightConnector1">
              <a:avLst/>
            </a:prstGeom>
            <a:ln>
              <a:solidFill>
                <a:schemeClr val="accent4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Arrow Connector 116"/>
            <p:cNvCxnSpPr>
              <a:stCxn id="99" idx="5"/>
              <a:endCxn id="105" idx="1"/>
            </p:cNvCxnSpPr>
            <p:nvPr/>
          </p:nvCxnSpPr>
          <p:spPr>
            <a:xfrm>
              <a:off x="9410840" y="2618285"/>
              <a:ext cx="658016" cy="500721"/>
            </a:xfrm>
            <a:prstGeom prst="straightConnector1">
              <a:avLst/>
            </a:prstGeom>
            <a:ln>
              <a:solidFill>
                <a:schemeClr val="accent4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Arrow Connector 118"/>
            <p:cNvCxnSpPr>
              <a:stCxn id="99" idx="4"/>
              <a:endCxn id="101" idx="0"/>
            </p:cNvCxnSpPr>
            <p:nvPr/>
          </p:nvCxnSpPr>
          <p:spPr>
            <a:xfrm flipH="1">
              <a:off x="9234027" y="2634705"/>
              <a:ext cx="130629" cy="657079"/>
            </a:xfrm>
            <a:prstGeom prst="straightConnector1">
              <a:avLst/>
            </a:prstGeom>
            <a:ln>
              <a:solidFill>
                <a:schemeClr val="accent4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Arrow Connector 119"/>
            <p:cNvCxnSpPr>
              <a:stCxn id="97" idx="3"/>
              <a:endCxn id="94" idx="7"/>
            </p:cNvCxnSpPr>
            <p:nvPr/>
          </p:nvCxnSpPr>
          <p:spPr>
            <a:xfrm flipH="1">
              <a:off x="8022950" y="2709950"/>
              <a:ext cx="274347" cy="344025"/>
            </a:xfrm>
            <a:prstGeom prst="straightConnector1">
              <a:avLst/>
            </a:prstGeom>
            <a:ln>
              <a:solidFill>
                <a:schemeClr val="accent6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Arrow Connector 120"/>
            <p:cNvCxnSpPr>
              <a:stCxn id="97" idx="4"/>
              <a:endCxn id="96" idx="0"/>
            </p:cNvCxnSpPr>
            <p:nvPr/>
          </p:nvCxnSpPr>
          <p:spPr>
            <a:xfrm>
              <a:off x="8343481" y="2726370"/>
              <a:ext cx="130629" cy="594079"/>
            </a:xfrm>
            <a:prstGeom prst="straightConnector1">
              <a:avLst/>
            </a:prstGeom>
            <a:ln>
              <a:solidFill>
                <a:schemeClr val="accent6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Arrow Connector 121"/>
            <p:cNvCxnSpPr>
              <a:stCxn id="100" idx="6"/>
              <a:endCxn id="98" idx="2"/>
            </p:cNvCxnSpPr>
            <p:nvPr/>
          </p:nvCxnSpPr>
          <p:spPr>
            <a:xfrm flipV="1">
              <a:off x="7127630" y="3667379"/>
              <a:ext cx="410309" cy="48567"/>
            </a:xfrm>
            <a:prstGeom prst="straightConnector1">
              <a:avLst/>
            </a:prstGeom>
            <a:ln>
              <a:solidFill>
                <a:schemeClr val="accent6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Arrow Connector 122"/>
            <p:cNvCxnSpPr>
              <a:stCxn id="98" idx="4"/>
              <a:endCxn id="103" idx="0"/>
            </p:cNvCxnSpPr>
            <p:nvPr/>
          </p:nvCxnSpPr>
          <p:spPr>
            <a:xfrm>
              <a:off x="7603253" y="3723440"/>
              <a:ext cx="128449" cy="245667"/>
            </a:xfrm>
            <a:prstGeom prst="straightConnector1">
              <a:avLst/>
            </a:prstGeom>
            <a:ln>
              <a:solidFill>
                <a:schemeClr val="accent6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Arrow Connector 123"/>
            <p:cNvCxnSpPr>
              <a:stCxn id="103" idx="6"/>
              <a:endCxn id="102" idx="2"/>
            </p:cNvCxnSpPr>
            <p:nvPr/>
          </p:nvCxnSpPr>
          <p:spPr>
            <a:xfrm>
              <a:off x="7797016" y="4025170"/>
              <a:ext cx="921603" cy="35503"/>
            </a:xfrm>
            <a:prstGeom prst="straightConnector1">
              <a:avLst/>
            </a:prstGeom>
            <a:ln>
              <a:solidFill>
                <a:schemeClr val="accent6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Arrow Connector 124"/>
            <p:cNvCxnSpPr>
              <a:stCxn id="96" idx="5"/>
              <a:endCxn id="102" idx="1"/>
            </p:cNvCxnSpPr>
            <p:nvPr/>
          </p:nvCxnSpPr>
          <p:spPr>
            <a:xfrm>
              <a:off x="8520294" y="3416152"/>
              <a:ext cx="217455" cy="604879"/>
            </a:xfrm>
            <a:prstGeom prst="straightConnector1">
              <a:avLst/>
            </a:prstGeom>
            <a:ln>
              <a:solidFill>
                <a:schemeClr val="accent6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Arrow Connector 125"/>
            <p:cNvCxnSpPr>
              <a:stCxn id="98" idx="6"/>
              <a:endCxn id="96" idx="2"/>
            </p:cNvCxnSpPr>
            <p:nvPr/>
          </p:nvCxnSpPr>
          <p:spPr>
            <a:xfrm flipV="1">
              <a:off x="7668567" y="3376510"/>
              <a:ext cx="740228" cy="290868"/>
            </a:xfrm>
            <a:prstGeom prst="straightConnector1">
              <a:avLst/>
            </a:prstGeom>
            <a:ln>
              <a:solidFill>
                <a:schemeClr val="accent6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Arrow Connector 126"/>
            <p:cNvCxnSpPr>
              <a:stCxn id="103" idx="7"/>
              <a:endCxn id="94" idx="4"/>
            </p:cNvCxnSpPr>
            <p:nvPr/>
          </p:nvCxnSpPr>
          <p:spPr>
            <a:xfrm flipV="1">
              <a:off x="7777886" y="3149678"/>
              <a:ext cx="198880" cy="835850"/>
            </a:xfrm>
            <a:prstGeom prst="straightConnector1">
              <a:avLst/>
            </a:prstGeom>
            <a:ln>
              <a:solidFill>
                <a:schemeClr val="accent6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Straight Arrow Connector 128"/>
            <p:cNvCxnSpPr>
              <a:stCxn id="101" idx="5"/>
              <a:endCxn id="106" idx="1"/>
            </p:cNvCxnSpPr>
            <p:nvPr/>
          </p:nvCxnSpPr>
          <p:spPr>
            <a:xfrm>
              <a:off x="9280211" y="3387488"/>
              <a:ext cx="455624" cy="354131"/>
            </a:xfrm>
            <a:prstGeom prst="straightConnector1">
              <a:avLst/>
            </a:prstGeom>
            <a:ln>
              <a:solidFill>
                <a:schemeClr val="accent4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Straight Arrow Connector 129"/>
            <p:cNvCxnSpPr>
              <a:stCxn id="101" idx="6"/>
              <a:endCxn id="105" idx="3"/>
            </p:cNvCxnSpPr>
            <p:nvPr/>
          </p:nvCxnSpPr>
          <p:spPr>
            <a:xfrm flipV="1">
              <a:off x="9299341" y="3198290"/>
              <a:ext cx="769515" cy="149556"/>
            </a:xfrm>
            <a:prstGeom prst="straightConnector1">
              <a:avLst/>
            </a:prstGeom>
            <a:ln>
              <a:solidFill>
                <a:schemeClr val="accent4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Straight Arrow Connector 130"/>
            <p:cNvCxnSpPr>
              <a:stCxn id="107" idx="3"/>
              <a:endCxn id="106" idx="7"/>
            </p:cNvCxnSpPr>
            <p:nvPr/>
          </p:nvCxnSpPr>
          <p:spPr>
            <a:xfrm flipH="1">
              <a:off x="9828204" y="3108781"/>
              <a:ext cx="1056351" cy="632838"/>
            </a:xfrm>
            <a:prstGeom prst="straightConnector1">
              <a:avLst/>
            </a:prstGeom>
            <a:ln>
              <a:solidFill>
                <a:schemeClr val="accent4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2" name="Oval 131"/>
            <p:cNvSpPr/>
            <p:nvPr/>
          </p:nvSpPr>
          <p:spPr>
            <a:xfrm>
              <a:off x="10291066" y="2250884"/>
              <a:ext cx="130629" cy="112123"/>
            </a:xfrm>
            <a:prstGeom prst="ellipse">
              <a:avLst/>
            </a:prstGeom>
            <a:ln>
              <a:solidFill>
                <a:schemeClr val="accent4"/>
              </a:solidFill>
              <a:tailEnd w="lg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34" name="Straight Arrow Connector 133"/>
            <p:cNvCxnSpPr>
              <a:stCxn id="105" idx="0"/>
              <a:endCxn id="132" idx="4"/>
            </p:cNvCxnSpPr>
            <p:nvPr/>
          </p:nvCxnSpPr>
          <p:spPr>
            <a:xfrm flipV="1">
              <a:off x="10115041" y="2363007"/>
              <a:ext cx="241340" cy="739580"/>
            </a:xfrm>
            <a:prstGeom prst="straightConnector1">
              <a:avLst/>
            </a:prstGeom>
            <a:ln>
              <a:solidFill>
                <a:schemeClr val="accent4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Straight Arrow Connector 134"/>
            <p:cNvCxnSpPr>
              <a:stCxn id="132" idx="5"/>
              <a:endCxn id="107" idx="1"/>
            </p:cNvCxnSpPr>
            <p:nvPr/>
          </p:nvCxnSpPr>
          <p:spPr>
            <a:xfrm>
              <a:off x="10402565" y="2346587"/>
              <a:ext cx="481990" cy="682911"/>
            </a:xfrm>
            <a:prstGeom prst="straightConnector1">
              <a:avLst/>
            </a:prstGeom>
            <a:ln>
              <a:solidFill>
                <a:schemeClr val="accent4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6" name="Oval 135"/>
            <p:cNvSpPr/>
            <p:nvPr/>
          </p:nvSpPr>
          <p:spPr>
            <a:xfrm>
              <a:off x="7647991" y="1875601"/>
              <a:ext cx="130629" cy="112123"/>
            </a:xfrm>
            <a:prstGeom prst="ellipse">
              <a:avLst/>
            </a:prstGeom>
            <a:ln>
              <a:solidFill>
                <a:schemeClr val="accent1"/>
              </a:solidFill>
              <a:tailEnd w="lg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37" name="Straight Arrow Connector 136"/>
            <p:cNvCxnSpPr>
              <a:stCxn id="136" idx="6"/>
              <a:endCxn id="104" idx="2"/>
            </p:cNvCxnSpPr>
            <p:nvPr/>
          </p:nvCxnSpPr>
          <p:spPr>
            <a:xfrm>
              <a:off x="7778620" y="1931662"/>
              <a:ext cx="1070628" cy="211552"/>
            </a:xfrm>
            <a:prstGeom prst="straightConnector1">
              <a:avLst/>
            </a:prstGeom>
            <a:ln>
              <a:solidFill>
                <a:schemeClr val="accent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8" name="Rounded Rectangle 137"/>
          <p:cNvSpPr/>
          <p:nvPr/>
        </p:nvSpPr>
        <p:spPr>
          <a:xfrm>
            <a:off x="5271658" y="3462868"/>
            <a:ext cx="4672721" cy="2273976"/>
          </a:xfrm>
          <a:prstGeom prst="roundRect">
            <a:avLst>
              <a:gd name="adj" fmla="val 30816"/>
            </a:avLst>
          </a:prstGeom>
          <a:noFill/>
          <a:ln w="381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9" name="Straight Arrow Connector 138"/>
          <p:cNvCxnSpPr>
            <a:stCxn id="141" idx="6"/>
            <a:endCxn id="148" idx="2"/>
          </p:cNvCxnSpPr>
          <p:nvPr/>
        </p:nvCxnSpPr>
        <p:spPr>
          <a:xfrm flipV="1">
            <a:off x="2419757" y="4599861"/>
            <a:ext cx="1417846" cy="1707"/>
          </a:xfrm>
          <a:prstGeom prst="straightConnector1">
            <a:avLst/>
          </a:prstGeom>
          <a:ln w="1143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Arrow Connector 139"/>
          <p:cNvCxnSpPr>
            <a:stCxn id="138" idx="3"/>
            <a:endCxn id="142" idx="2"/>
          </p:cNvCxnSpPr>
          <p:nvPr/>
        </p:nvCxnSpPr>
        <p:spPr>
          <a:xfrm>
            <a:off x="9944383" y="4599856"/>
            <a:ext cx="1076393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1" name="Oval 140"/>
          <p:cNvSpPr/>
          <p:nvPr/>
        </p:nvSpPr>
        <p:spPr>
          <a:xfrm>
            <a:off x="1569115" y="4258663"/>
            <a:ext cx="850642" cy="6858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/>
              <a:t>In</a:t>
            </a:r>
          </a:p>
        </p:txBody>
      </p:sp>
      <p:sp>
        <p:nvSpPr>
          <p:cNvPr id="142" name="Oval 141"/>
          <p:cNvSpPr/>
          <p:nvPr/>
        </p:nvSpPr>
        <p:spPr>
          <a:xfrm>
            <a:off x="11020772" y="4256956"/>
            <a:ext cx="850642" cy="6858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⋈</a:t>
            </a:r>
            <a:endParaRPr lang="en-US" sz="3600" dirty="0"/>
          </a:p>
        </p:txBody>
      </p:sp>
      <p:cxnSp>
        <p:nvCxnSpPr>
          <p:cNvPr id="143" name="Curved Connector 142"/>
          <p:cNvCxnSpPr>
            <a:stCxn id="141" idx="6"/>
            <a:endCxn id="147" idx="2"/>
          </p:cNvCxnSpPr>
          <p:nvPr/>
        </p:nvCxnSpPr>
        <p:spPr>
          <a:xfrm flipV="1">
            <a:off x="2419757" y="2177799"/>
            <a:ext cx="1417846" cy="2423764"/>
          </a:xfrm>
          <a:prstGeom prst="curvedConnector3">
            <a:avLst/>
          </a:prstGeom>
          <a:ln w="1143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Curved Connector 143"/>
          <p:cNvCxnSpPr>
            <a:stCxn id="147" idx="6"/>
            <a:endCxn id="87" idx="2"/>
          </p:cNvCxnSpPr>
          <p:nvPr/>
        </p:nvCxnSpPr>
        <p:spPr>
          <a:xfrm>
            <a:off x="4688246" y="2177804"/>
            <a:ext cx="6408354" cy="2203701"/>
          </a:xfrm>
          <a:prstGeom prst="curvedConnector3">
            <a:avLst>
              <a:gd name="adj1" fmla="val 84689"/>
            </a:avLst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Arrow Connector 144"/>
          <p:cNvCxnSpPr>
            <a:endCxn id="141" idx="2"/>
          </p:cNvCxnSpPr>
          <p:nvPr/>
        </p:nvCxnSpPr>
        <p:spPr>
          <a:xfrm>
            <a:off x="-1119500" y="4572000"/>
            <a:ext cx="2688617" cy="0"/>
          </a:xfrm>
          <a:prstGeom prst="straightConnector1">
            <a:avLst/>
          </a:prstGeom>
          <a:ln w="2286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7" name="Oval 146"/>
          <p:cNvSpPr/>
          <p:nvPr/>
        </p:nvSpPr>
        <p:spPr>
          <a:xfrm>
            <a:off x="3837604" y="1834899"/>
            <a:ext cx="850642" cy="6858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US" sz="2400" dirty="0"/>
              <a:t>#x</a:t>
            </a:r>
          </a:p>
        </p:txBody>
      </p:sp>
      <p:sp>
        <p:nvSpPr>
          <p:cNvPr id="148" name="Oval 147"/>
          <p:cNvSpPr/>
          <p:nvPr/>
        </p:nvSpPr>
        <p:spPr>
          <a:xfrm>
            <a:off x="3837604" y="4256956"/>
            <a:ext cx="850642" cy="6858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US" sz="2400" dirty="0"/>
              <a:t>@y</a:t>
            </a:r>
          </a:p>
        </p:txBody>
      </p:sp>
      <p:cxnSp>
        <p:nvCxnSpPr>
          <p:cNvPr id="149" name="Straight Arrow Connector 148"/>
          <p:cNvCxnSpPr>
            <a:stCxn id="148" idx="6"/>
            <a:endCxn id="138" idx="1"/>
          </p:cNvCxnSpPr>
          <p:nvPr/>
        </p:nvCxnSpPr>
        <p:spPr>
          <a:xfrm>
            <a:off x="4688246" y="4599856"/>
            <a:ext cx="583413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0" name="Oval 149"/>
          <p:cNvSpPr/>
          <p:nvPr/>
        </p:nvSpPr>
        <p:spPr>
          <a:xfrm>
            <a:off x="3837604" y="6679692"/>
            <a:ext cx="850642" cy="6858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/>
              <a:t>z?</a:t>
            </a:r>
          </a:p>
        </p:txBody>
      </p:sp>
      <p:cxnSp>
        <p:nvCxnSpPr>
          <p:cNvPr id="151" name="Straight Arrow Connector 150"/>
          <p:cNvCxnSpPr>
            <a:endCxn id="150" idx="2"/>
          </p:cNvCxnSpPr>
          <p:nvPr/>
        </p:nvCxnSpPr>
        <p:spPr>
          <a:xfrm>
            <a:off x="-1318426" y="7020356"/>
            <a:ext cx="5156028" cy="2236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2" name="Oval 151"/>
          <p:cNvSpPr/>
          <p:nvPr/>
        </p:nvSpPr>
        <p:spPr>
          <a:xfrm>
            <a:off x="13421175" y="4256965"/>
            <a:ext cx="850642" cy="6858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⋈</a:t>
            </a:r>
            <a:endParaRPr lang="en-US" sz="3600" dirty="0"/>
          </a:p>
        </p:txBody>
      </p:sp>
      <p:sp>
        <p:nvSpPr>
          <p:cNvPr id="153" name="Oval 152"/>
          <p:cNvSpPr/>
          <p:nvPr/>
        </p:nvSpPr>
        <p:spPr>
          <a:xfrm>
            <a:off x="12220973" y="4256956"/>
            <a:ext cx="850642" cy="6858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US" dirty="0">
                <a:cs typeface="Lucida Sans Unicode" panose="020B0602030504020204" pitchFamily="34" charset="0"/>
              </a:rPr>
              <a:t>max</a:t>
            </a:r>
            <a:endParaRPr lang="en-US" dirty="0"/>
          </a:p>
        </p:txBody>
      </p:sp>
      <p:cxnSp>
        <p:nvCxnSpPr>
          <p:cNvPr id="154" name="Straight Arrow Connector 153"/>
          <p:cNvCxnSpPr>
            <a:stCxn id="142" idx="6"/>
            <a:endCxn id="153" idx="2"/>
          </p:cNvCxnSpPr>
          <p:nvPr/>
        </p:nvCxnSpPr>
        <p:spPr>
          <a:xfrm>
            <a:off x="11871414" y="4599856"/>
            <a:ext cx="349560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Straight Arrow Connector 155"/>
          <p:cNvCxnSpPr>
            <a:stCxn id="153" idx="6"/>
            <a:endCxn id="152" idx="2"/>
          </p:cNvCxnSpPr>
          <p:nvPr/>
        </p:nvCxnSpPr>
        <p:spPr>
          <a:xfrm>
            <a:off x="13071614" y="4599860"/>
            <a:ext cx="349560" cy="9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Straight Arrow Connector 156"/>
          <p:cNvCxnSpPr>
            <a:stCxn id="152" idx="6"/>
          </p:cNvCxnSpPr>
          <p:nvPr/>
        </p:nvCxnSpPr>
        <p:spPr>
          <a:xfrm>
            <a:off x="14271816" y="4599865"/>
            <a:ext cx="699119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8" name="Oval 157"/>
          <p:cNvSpPr/>
          <p:nvPr/>
        </p:nvSpPr>
        <p:spPr>
          <a:xfrm>
            <a:off x="11020772" y="6679692"/>
            <a:ext cx="850642" cy="6858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⋈</a:t>
            </a:r>
            <a:endParaRPr lang="en-US" sz="3600" dirty="0"/>
          </a:p>
        </p:txBody>
      </p:sp>
      <p:cxnSp>
        <p:nvCxnSpPr>
          <p:cNvPr id="159" name="Straight Arrow Connector 158"/>
          <p:cNvCxnSpPr>
            <a:stCxn id="150" idx="6"/>
            <a:endCxn id="158" idx="2"/>
          </p:cNvCxnSpPr>
          <p:nvPr/>
        </p:nvCxnSpPr>
        <p:spPr>
          <a:xfrm>
            <a:off x="4688246" y="7022592"/>
            <a:ext cx="6332525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Curved Connector 159"/>
          <p:cNvCxnSpPr>
            <a:stCxn id="138" idx="3"/>
            <a:endCxn id="88" idx="2"/>
          </p:cNvCxnSpPr>
          <p:nvPr/>
        </p:nvCxnSpPr>
        <p:spPr>
          <a:xfrm>
            <a:off x="9944380" y="4599856"/>
            <a:ext cx="1113968" cy="2220044"/>
          </a:xfrm>
          <a:prstGeom prst="curvedConnector3">
            <a:avLst>
              <a:gd name="adj1" fmla="val 50000"/>
            </a:avLst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Curved Connector 160"/>
          <p:cNvCxnSpPr>
            <a:stCxn id="158" idx="6"/>
            <a:endCxn id="89" idx="2"/>
          </p:cNvCxnSpPr>
          <p:nvPr/>
        </p:nvCxnSpPr>
        <p:spPr>
          <a:xfrm flipV="1">
            <a:off x="11871413" y="4762500"/>
            <a:ext cx="1595198" cy="2260092"/>
          </a:xfrm>
          <a:prstGeom prst="curvedConnector3">
            <a:avLst>
              <a:gd name="adj1" fmla="val 50000"/>
            </a:avLst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4812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" grpId="0" animBg="1"/>
      <p:bldP spid="85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Query latency</a:t>
            </a:r>
            <a:endParaRPr lang="en-US" dirty="0"/>
          </a:p>
        </p:txBody>
      </p:sp>
      <p:graphicFrame>
        <p:nvGraphicFramePr>
          <p:cNvPr id="10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73875"/>
              </p:ext>
            </p:extLst>
          </p:nvPr>
        </p:nvGraphicFramePr>
        <p:xfrm>
          <a:off x="1039676" y="2433638"/>
          <a:ext cx="13043177" cy="5802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9126941" y="323674"/>
            <a:ext cx="5806555" cy="120032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/>
              <a:t>32 </a:t>
            </a:r>
            <a:r>
              <a:rPr lang="en-US" sz="2400" dirty="0">
                <a:sym typeface="Symbol" panose="05050102010706020507" pitchFamily="18" charset="2"/>
              </a:rPr>
              <a:t> 8-core 2.1 GHz AMD Opteron</a:t>
            </a:r>
          </a:p>
          <a:p>
            <a:r>
              <a:rPr lang="en-US" sz="2400" dirty="0">
                <a:sym typeface="Symbol" panose="05050102010706020507" pitchFamily="18" charset="2"/>
              </a:rPr>
              <a:t>16 GB RAM per server</a:t>
            </a:r>
          </a:p>
          <a:p>
            <a:r>
              <a:rPr lang="en-US" sz="2400" dirty="0">
                <a:sym typeface="Symbol" panose="05050102010706020507" pitchFamily="18" charset="2"/>
              </a:rPr>
              <a:t>Gigabit Ethernet</a:t>
            </a:r>
            <a:endParaRPr lang="en-US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7561263" y="2057400"/>
            <a:ext cx="699416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  <a:latin typeface="+mj-lt"/>
              </a:rPr>
              <a:t>Max: 			140 </a:t>
            </a:r>
            <a:r>
              <a:rPr lang="en-US" sz="3600" dirty="0" err="1" smtClean="0">
                <a:solidFill>
                  <a:srgbClr val="FF0000"/>
                </a:solidFill>
                <a:latin typeface="+mj-lt"/>
              </a:rPr>
              <a:t>ms</a:t>
            </a:r>
            <a:endParaRPr lang="en-US" sz="3600" dirty="0" smtClean="0">
              <a:solidFill>
                <a:srgbClr val="FF0000"/>
              </a:solidFill>
              <a:latin typeface="+mj-lt"/>
            </a:endParaRPr>
          </a:p>
          <a:p>
            <a:r>
              <a:rPr lang="en-US" sz="3600" dirty="0" smtClean="0">
                <a:solidFill>
                  <a:schemeClr val="accent5"/>
                </a:solidFill>
                <a:latin typeface="+mj-lt"/>
              </a:rPr>
              <a:t>99</a:t>
            </a:r>
            <a:r>
              <a:rPr lang="en-US" sz="3600" baseline="30000" dirty="0" smtClean="0">
                <a:solidFill>
                  <a:schemeClr val="accent5"/>
                </a:solidFill>
                <a:latin typeface="+mj-lt"/>
              </a:rPr>
              <a:t>th</a:t>
            </a:r>
            <a:r>
              <a:rPr lang="en-US" sz="3600" dirty="0" smtClean="0">
                <a:solidFill>
                  <a:schemeClr val="accent5"/>
                </a:solidFill>
                <a:latin typeface="+mj-lt"/>
              </a:rPr>
              <a:t> percentile: 	70 </a:t>
            </a:r>
            <a:r>
              <a:rPr lang="en-US" sz="3600" dirty="0" err="1" smtClean="0">
                <a:solidFill>
                  <a:schemeClr val="accent5"/>
                </a:solidFill>
                <a:latin typeface="+mj-lt"/>
              </a:rPr>
              <a:t>ms</a:t>
            </a:r>
            <a:endParaRPr lang="en-US" sz="3600" dirty="0" smtClean="0">
              <a:solidFill>
                <a:schemeClr val="accent5"/>
              </a:solidFill>
              <a:latin typeface="+mj-lt"/>
            </a:endParaRPr>
          </a:p>
          <a:p>
            <a:r>
              <a:rPr lang="en-US" sz="3600" dirty="0" smtClean="0">
                <a:solidFill>
                  <a:schemeClr val="accent4"/>
                </a:solidFill>
                <a:latin typeface="+mj-lt"/>
              </a:rPr>
              <a:t>Median: 			5.2 </a:t>
            </a:r>
            <a:r>
              <a:rPr lang="en-US" sz="3600" dirty="0" err="1" smtClean="0">
                <a:solidFill>
                  <a:schemeClr val="accent4"/>
                </a:solidFill>
                <a:latin typeface="+mj-lt"/>
              </a:rPr>
              <a:t>ms</a:t>
            </a:r>
            <a:endParaRPr lang="en-US" sz="3600" dirty="0">
              <a:solidFill>
                <a:schemeClr val="accent4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49466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9674" y="2434167"/>
            <a:ext cx="13515757" cy="5801784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3600" dirty="0" smtClean="0">
                <a:latin typeface="+mj-lt"/>
              </a:rPr>
              <a:t>Low-latency</a:t>
            </a:r>
            <a:r>
              <a:rPr lang="en-US" sz="3600" dirty="0" smtClean="0"/>
              <a:t> distributed computation enables Naiad to:</a:t>
            </a:r>
            <a:endParaRPr lang="en-US" sz="3600" dirty="0"/>
          </a:p>
          <a:p>
            <a:pPr>
              <a:lnSpc>
                <a:spcPct val="100000"/>
              </a:lnSpc>
            </a:pPr>
            <a:r>
              <a:rPr lang="en-US" sz="3600" dirty="0"/>
              <a:t>achieve the </a:t>
            </a:r>
            <a:r>
              <a:rPr lang="en-US" sz="3600" dirty="0">
                <a:solidFill>
                  <a:schemeClr val="accent1"/>
                </a:solidFill>
                <a:latin typeface="+mj-lt"/>
              </a:rPr>
              <a:t>performance</a:t>
            </a:r>
            <a:r>
              <a:rPr lang="en-US" sz="3600" dirty="0">
                <a:solidFill>
                  <a:schemeClr val="accent1"/>
                </a:solidFill>
              </a:rPr>
              <a:t> </a:t>
            </a:r>
            <a:r>
              <a:rPr lang="en-US" sz="3600" dirty="0"/>
              <a:t>of specialized frameworks</a:t>
            </a:r>
          </a:p>
          <a:p>
            <a:pPr>
              <a:lnSpc>
                <a:spcPct val="100000"/>
              </a:lnSpc>
            </a:pPr>
            <a:r>
              <a:rPr lang="en-US" sz="3600" dirty="0"/>
              <a:t>provide the </a:t>
            </a:r>
            <a:r>
              <a:rPr lang="en-US" sz="3600" dirty="0">
                <a:solidFill>
                  <a:schemeClr val="accent2"/>
                </a:solidFill>
                <a:latin typeface="+mj-lt"/>
              </a:rPr>
              <a:t>flexibility</a:t>
            </a:r>
            <a:r>
              <a:rPr lang="en-US" sz="3600" dirty="0">
                <a:solidFill>
                  <a:schemeClr val="accent2"/>
                </a:solidFill>
              </a:rPr>
              <a:t> </a:t>
            </a:r>
            <a:r>
              <a:rPr lang="en-US" sz="3600" dirty="0"/>
              <a:t>of </a:t>
            </a:r>
            <a:r>
              <a:rPr lang="en-US" sz="3600" dirty="0" smtClean="0"/>
              <a:t>a generic framework</a:t>
            </a:r>
            <a:endParaRPr lang="en-US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1606781" y="6400805"/>
            <a:ext cx="11908978" cy="120032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latin typeface="+mj-lt"/>
              </a:rPr>
              <a:t>Now available for download:</a:t>
            </a:r>
          </a:p>
          <a:p>
            <a:pPr algn="ctr"/>
            <a:r>
              <a:rPr lang="en-US" sz="3600" u="sng" dirty="0">
                <a:solidFill>
                  <a:schemeClr val="accent1"/>
                </a:solidFill>
              </a:rPr>
              <a:t>http://github.com/MicrosoftResearchSVC/naiad/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" y="5172670"/>
            <a:ext cx="151225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The </a:t>
            </a:r>
            <a:r>
              <a:rPr lang="en-US" sz="3600" dirty="0" smtClean="0">
                <a:latin typeface="+mj-lt"/>
              </a:rPr>
              <a:t>timely </a:t>
            </a:r>
            <a:r>
              <a:rPr lang="en-US" sz="3600" dirty="0">
                <a:latin typeface="+mj-lt"/>
              </a:rPr>
              <a:t>dataflow</a:t>
            </a:r>
            <a:r>
              <a:rPr lang="en-US" sz="3600" dirty="0"/>
              <a:t> API enables </a:t>
            </a:r>
            <a:r>
              <a:rPr lang="en-US" sz="3600" dirty="0">
                <a:solidFill>
                  <a:srgbClr val="FF0000"/>
                </a:solidFill>
                <a:latin typeface="+mj-lt"/>
              </a:rPr>
              <a:t>parallel innovation</a:t>
            </a:r>
          </a:p>
          <a:p>
            <a:pPr algn="ctr"/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61539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 more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lnSpc>
                <a:spcPct val="150000"/>
              </a:lnSpc>
              <a:spcAft>
                <a:spcPts val="2400"/>
              </a:spcAft>
              <a:buNone/>
            </a:pPr>
            <a:r>
              <a:rPr lang="en-US" sz="3600" dirty="0" smtClean="0">
                <a:latin typeface="+mj-lt"/>
              </a:rPr>
              <a:t>Visit the project website and blog</a:t>
            </a:r>
          </a:p>
          <a:p>
            <a:pPr marL="0" indent="0">
              <a:lnSpc>
                <a:spcPct val="150000"/>
              </a:lnSpc>
              <a:spcAft>
                <a:spcPts val="2400"/>
              </a:spcAft>
              <a:buNone/>
            </a:pPr>
            <a:r>
              <a:rPr lang="en-US" sz="3600" u="sng" dirty="0" smtClean="0">
                <a:solidFill>
                  <a:schemeClr val="accent1"/>
                </a:solidFill>
              </a:rPr>
              <a:t>http://research.microsoft.com/naiad/</a:t>
            </a:r>
            <a:br>
              <a:rPr lang="en-US" sz="3600" u="sng" dirty="0" smtClean="0">
                <a:solidFill>
                  <a:schemeClr val="accent1"/>
                </a:solidFill>
              </a:rPr>
            </a:br>
            <a:r>
              <a:rPr lang="en-US" sz="3600" u="sng" dirty="0" smtClean="0">
                <a:solidFill>
                  <a:schemeClr val="accent1"/>
                </a:solidFill>
              </a:rPr>
              <a:t>http://bigdataatsvc.wordpress.com/</a:t>
            </a:r>
          </a:p>
          <a:p>
            <a:pPr marL="0" indent="0">
              <a:lnSpc>
                <a:spcPct val="100000"/>
              </a:lnSpc>
              <a:spcAft>
                <a:spcPts val="2400"/>
              </a:spcAft>
              <a:buNone/>
            </a:pPr>
            <a:endParaRPr lang="en-US" sz="3600" dirty="0">
              <a:solidFill>
                <a:schemeClr val="accent1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-100000"/>
                    </a14:imgEffect>
                    <a14:imgEffect>
                      <a14:saturation sat="35000"/>
                    </a14:imgEffect>
                    <a14:imgEffect>
                      <a14:brightnessContrast bright="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60798" y="-783740"/>
            <a:ext cx="5038655" cy="4856795"/>
          </a:xfrm>
          <a:prstGeom prst="rect">
            <a:avLst/>
          </a:prstGeom>
          <a:noFill/>
          <a:ln>
            <a:noFill/>
          </a:ln>
          <a:effectLst/>
          <a:scene3d>
            <a:camera prst="isometricOffAxis2Left"/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606781" y="6400805"/>
            <a:ext cx="11908978" cy="120032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latin typeface="+mj-lt"/>
              </a:rPr>
              <a:t>Now available for download:</a:t>
            </a:r>
          </a:p>
          <a:p>
            <a:pPr algn="ctr"/>
            <a:r>
              <a:rPr lang="en-US" sz="3600" u="sng" dirty="0">
                <a:solidFill>
                  <a:schemeClr val="accent1"/>
                </a:solidFill>
              </a:rPr>
              <a:t>http://github.com/MicrosoftResearchSVC/naiad/</a:t>
            </a:r>
          </a:p>
        </p:txBody>
      </p:sp>
    </p:spTree>
    <p:extLst>
      <p:ext uri="{BB962C8B-B14F-4D97-AF65-F5344CB8AC3E}">
        <p14:creationId xmlns:p14="http://schemas.microsoft.com/office/powerpoint/2010/main" val="755904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Circular Arrow 31"/>
          <p:cNvSpPr/>
          <p:nvPr/>
        </p:nvSpPr>
        <p:spPr>
          <a:xfrm rot="20774394">
            <a:off x="5097558" y="2590760"/>
            <a:ext cx="4927425" cy="3962487"/>
          </a:xfrm>
          <a:prstGeom prst="circularArrow">
            <a:avLst>
              <a:gd name="adj1" fmla="val 5391"/>
              <a:gd name="adj2" fmla="val 857794"/>
              <a:gd name="adj3" fmla="val 3276017"/>
              <a:gd name="adj4" fmla="val 4548790"/>
              <a:gd name="adj5" fmla="val 8537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Naiad</a:t>
            </a:r>
            <a:endParaRPr lang="en-US" dirty="0"/>
          </a:p>
        </p:txBody>
      </p:sp>
      <p:cxnSp>
        <p:nvCxnSpPr>
          <p:cNvPr id="29" name="Straight Arrow Connector 28"/>
          <p:cNvCxnSpPr>
            <a:stCxn id="5" idx="3"/>
            <a:endCxn id="6" idx="1"/>
          </p:cNvCxnSpPr>
          <p:nvPr/>
        </p:nvCxnSpPr>
        <p:spPr>
          <a:xfrm flipV="1">
            <a:off x="2740960" y="3577703"/>
            <a:ext cx="2900801" cy="994303"/>
          </a:xfrm>
          <a:prstGeom prst="curvedConnector3">
            <a:avLst>
              <a:gd name="adj1" fmla="val 50000"/>
            </a:avLst>
          </a:prstGeom>
          <a:ln w="228600">
            <a:solidFill>
              <a:schemeClr val="tx1"/>
            </a:solidFill>
            <a:tailEnd type="triangle" w="med" len="sm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34" idx="3"/>
            <a:endCxn id="42" idx="1"/>
          </p:cNvCxnSpPr>
          <p:nvPr/>
        </p:nvCxnSpPr>
        <p:spPr>
          <a:xfrm>
            <a:off x="9436987" y="3577703"/>
            <a:ext cx="2944584" cy="994303"/>
          </a:xfrm>
          <a:prstGeom prst="curvedConnector3">
            <a:avLst>
              <a:gd name="adj1" fmla="val 50000"/>
            </a:avLst>
          </a:prstGeom>
          <a:ln w="228600">
            <a:solidFill>
              <a:schemeClr val="tx1"/>
            </a:solidFill>
            <a:tailEnd type="triangle" w="med" len="sm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" name="Rounded Rectangle 4"/>
          <p:cNvSpPr/>
          <p:nvPr/>
        </p:nvSpPr>
        <p:spPr>
          <a:xfrm>
            <a:off x="1890318" y="3695700"/>
            <a:ext cx="850642" cy="1752600"/>
          </a:xfrm>
          <a:prstGeom prst="round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dirty="0">
              <a:latin typeface="+mj-lt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5641760" y="2701397"/>
            <a:ext cx="850642" cy="1752600"/>
          </a:xfrm>
          <a:prstGeom prst="round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dirty="0">
              <a:latin typeface="+mj-lt"/>
            </a:endParaRPr>
          </a:p>
        </p:txBody>
      </p:sp>
      <p:sp>
        <p:nvSpPr>
          <p:cNvPr id="34" name="Rounded Rectangle 33"/>
          <p:cNvSpPr/>
          <p:nvPr/>
        </p:nvSpPr>
        <p:spPr>
          <a:xfrm>
            <a:off x="8586344" y="2701397"/>
            <a:ext cx="850642" cy="1752600"/>
          </a:xfrm>
          <a:prstGeom prst="round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dirty="0">
              <a:latin typeface="+mj-lt"/>
            </a:endParaRPr>
          </a:p>
        </p:txBody>
      </p:sp>
      <p:sp>
        <p:nvSpPr>
          <p:cNvPr id="41" name="Rounded Rectangle 40"/>
          <p:cNvSpPr/>
          <p:nvPr/>
        </p:nvSpPr>
        <p:spPr>
          <a:xfrm>
            <a:off x="7135944" y="4690003"/>
            <a:ext cx="850642" cy="1752600"/>
          </a:xfrm>
          <a:prstGeom prst="round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dirty="0">
              <a:latin typeface="+mj-lt"/>
            </a:endParaRPr>
          </a:p>
        </p:txBody>
      </p:sp>
      <p:sp>
        <p:nvSpPr>
          <p:cNvPr id="42" name="Rounded Rectangle 41"/>
          <p:cNvSpPr/>
          <p:nvPr/>
        </p:nvSpPr>
        <p:spPr>
          <a:xfrm>
            <a:off x="12381569" y="3695700"/>
            <a:ext cx="850642" cy="1752600"/>
          </a:xfrm>
          <a:prstGeom prst="round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dirty="0">
              <a:latin typeface="+mj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798758" y="4156505"/>
            <a:ext cx="10337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ym typeface="Wingdings" panose="05000000000000000000" pitchFamily="2" charset="2"/>
              </a:rPr>
              <a:t></a:t>
            </a:r>
            <a:endParaRPr lang="en-US" sz="48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12290011" y="4156505"/>
            <a:ext cx="10337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ym typeface="Wingdings" panose="05000000000000000000" pitchFamily="2" charset="2"/>
              </a:rPr>
              <a:t></a:t>
            </a:r>
            <a:endParaRPr lang="en-US" sz="4800" b="1" dirty="0"/>
          </a:p>
        </p:txBody>
      </p:sp>
      <p:sp>
        <p:nvSpPr>
          <p:cNvPr id="33" name="Rectangle 32"/>
          <p:cNvSpPr/>
          <p:nvPr/>
        </p:nvSpPr>
        <p:spPr>
          <a:xfrm>
            <a:off x="4577266" y="2438400"/>
            <a:ext cx="5967999" cy="4267200"/>
          </a:xfrm>
          <a:prstGeom prst="rect">
            <a:avLst/>
          </a:prstGeom>
          <a:noFill/>
          <a:ln w="381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4625234" y="2505324"/>
            <a:ext cx="10337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ym typeface="Wingdings" panose="05000000000000000000" pitchFamily="2" charset="2"/>
              </a:rPr>
              <a:t></a:t>
            </a:r>
            <a:endParaRPr lang="en-US" sz="4800" b="1" dirty="0"/>
          </a:p>
        </p:txBody>
      </p:sp>
      <p:grpSp>
        <p:nvGrpSpPr>
          <p:cNvPr id="7" name="Group 6"/>
          <p:cNvGrpSpPr/>
          <p:nvPr/>
        </p:nvGrpSpPr>
        <p:grpSpPr>
          <a:xfrm rot="1433923">
            <a:off x="7088334" y="898680"/>
            <a:ext cx="3846663" cy="1676400"/>
            <a:chOff x="8582790" y="6172200"/>
            <a:chExt cx="3101237" cy="1676400"/>
          </a:xfrm>
        </p:grpSpPr>
        <p:sp>
          <p:nvSpPr>
            <p:cNvPr id="3" name="Rectangle 2"/>
            <p:cNvSpPr/>
            <p:nvPr/>
          </p:nvSpPr>
          <p:spPr>
            <a:xfrm>
              <a:off x="9525000" y="6172200"/>
              <a:ext cx="1216819" cy="1676400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" name="Rectangle 3"/>
            <p:cNvSpPr/>
            <p:nvPr/>
          </p:nvSpPr>
          <p:spPr>
            <a:xfrm>
              <a:off x="8582790" y="7599574"/>
              <a:ext cx="3101237" cy="24902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8" name="U-Turn Arrow 7"/>
          <p:cNvSpPr/>
          <p:nvPr/>
        </p:nvSpPr>
        <p:spPr>
          <a:xfrm rot="19876602">
            <a:off x="4144239" y="4790526"/>
            <a:ext cx="2686948" cy="4125447"/>
          </a:xfrm>
          <a:prstGeom prst="uturnArrow">
            <a:avLst>
              <a:gd name="adj1" fmla="val 16830"/>
              <a:gd name="adj2" fmla="val 25000"/>
              <a:gd name="adj3" fmla="val 0"/>
              <a:gd name="adj4" fmla="val 43750"/>
              <a:gd name="adj5" fmla="val 32105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914823" y="7179819"/>
            <a:ext cx="10207703" cy="107721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+mj-lt"/>
              </a:rPr>
              <a:t>Now available for download:</a:t>
            </a:r>
          </a:p>
          <a:p>
            <a:pPr algn="ctr"/>
            <a:r>
              <a:rPr lang="en-US" sz="3200" u="sng" dirty="0">
                <a:solidFill>
                  <a:schemeClr val="accent1"/>
                </a:solidFill>
              </a:rPr>
              <a:t>http://</a:t>
            </a:r>
            <a:r>
              <a:rPr lang="en-US" sz="3200" u="sng" dirty="0" smtClean="0">
                <a:solidFill>
                  <a:schemeClr val="accent1"/>
                </a:solidFill>
              </a:rPr>
              <a:t>github.com/MicrosoftResearchSVC/naiad</a:t>
            </a:r>
            <a:endParaRPr lang="en-US" sz="3200" u="sng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8576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8" repeatCount="indefinite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1000" fill="hold"/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1000" fill="hold"/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1" presetClass="entr" presetSubtype="0" fill="hold" grpId="1" nodeType="withEffect">
                                      <p:stCondLst>
                                        <p:cond delay="125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11" presetID="1" presetClass="path" presetSubtype="0" repeatCount="indefinite" fill="hold" grpId="0" nodeType="withEffect">
                                      <p:stCondLst>
                                        <p:cond delay="1500"/>
                                      </p:stCondLst>
                                      <p:childTnLst>
                                        <p:animMotion origin="layout" path="M -0.00035 0.00047 C 0.06684 -0.11134 0.19271 -0.12523 0.27986 -0.0324 C 0.36597 0.06181 0.38212 0.22848 0.31389 0.34005 C 0.24653 0.45209 0.12083 0.46621 0.03438 0.37246 C -0.05295 0.27871 -0.06823 0.11297 -0.00035 0.00047 Z " pathEditMode="relative" rAng="18540000" ptsTypes="AAAAA">
                                          <p:cBhvr>
                                            <p:cTn id="12" dur="2000" fill="hold"/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15712" y="16944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3" fill="hold">
                                <p:stCondLst>
                                  <p:cond delay="3500"/>
                                </p:stCondLst>
                                <p:childTnLst>
                                  <p:par>
                                    <p:cTn id="14" presetID="10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6" dur="1000"/>
                                            <p:tgtEl>
                                              <p:spTgt spid="1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7" presetID="2" presetClass="exit" presetSubtype="2" repeatCount="indefinite" fill="hold" grpId="1" nodeType="withEffect">
                                      <p:stCondLst>
                                        <p:cond delay="1900"/>
                                      </p:stCondLst>
                                      <p:childTnLst>
                                        <p:anim calcmode="lin" valueType="num">
                                          <p:cBhvr additive="base">
                                            <p:cTn id="18" dur="1000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1+ppt_w/2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9" dur="1000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ppt_y"/>
                                              </p:val>
                                            </p:tav>
                                          </p:tavLst>
                                        </p:anim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999"/>
                                              </p:stCondLst>
                                            </p:cTn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1" fill="hold">
                                <p:stCondLst>
                                  <p:cond delay="6400"/>
                                </p:stCondLst>
                                <p:childTnLst>
                                  <p:par>
                                    <p:cTn id="22" presetID="10" presetClass="entr" presetSubtype="0" fill="hold" nodeType="afterEffect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4" dur="500"/>
                                            <p:tgtEl>
                                              <p:spTgt spid="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5" fill="hold">
                                <p:stCondLst>
                                  <p:cond delay="7900"/>
                                </p:stCondLst>
                                <p:childTnLst>
                                  <p:par>
                                    <p:cTn id="26" presetID="42" presetClass="path" presetSubtype="0" repeatCount="indefinite" accel="50000" decel="50000" autoRev="1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-3.33333E-6 -5.55556E-7 L 0.02826 -0.06076 " pathEditMode="relative" rAng="0" ptsTypes="AA">
                                          <p:cBhvr>
                                            <p:cTn id="27" dur="1000" fill="hold"/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1406" y="-4844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8" fill="hold">
                                <p:stCondLst>
                                  <p:cond delay="9900"/>
                                </p:stCondLst>
                                <p:childTnLst>
                                  <p:par>
                                    <p:cTn id="29" presetID="10" presetClass="entr" presetSubtype="0" fill="hold" grpId="1" nodeType="after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3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1" dur="500"/>
                                            <p:tgtEl>
                                              <p:spTgt spid="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32" fill="hold">
                                <p:stCondLst>
                                  <p:cond delay="10900"/>
                                </p:stCondLst>
                                <p:childTnLst>
                                  <p:par>
                                    <p:cTn id="33" presetID="42" presetClass="path" presetSubtype="0" repeatCount="indefinite" accel="12500" autoRev="1" fill="hold" grpId="0" nodeType="afterEffect" p14:presetBounceEnd="5000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2.77778E-6 4.44444E-6 L -0.02327 -0.05487 " pathEditMode="relative" rAng="0" ptsTypes="AA" p14:bounceEnd="5000">
                                          <p:cBhvr>
                                            <p:cTn id="34" dur="1000" fill="hold"/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1163" y="-2755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3" grpId="0"/>
          <p:bldP spid="14" grpId="0"/>
          <p:bldP spid="14" grpId="1"/>
          <p:bldP spid="16" grpId="0"/>
          <p:bldP spid="16" grpId="1"/>
          <p:bldP spid="8" grpId="0" animBg="1"/>
          <p:bldP spid="8" grpId="1" animBg="1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8" repeatCount="indefinite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1000" fill="hold"/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1000" fill="hold"/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1" presetClass="entr" presetSubtype="0" fill="hold" grpId="1" nodeType="withEffect">
                                      <p:stCondLst>
                                        <p:cond delay="125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11" presetID="1" presetClass="path" presetSubtype="0" repeatCount="indefinite" fill="hold" grpId="0" nodeType="withEffect">
                                      <p:stCondLst>
                                        <p:cond delay="1500"/>
                                      </p:stCondLst>
                                      <p:childTnLst>
                                        <p:animMotion origin="layout" path="M -0.00035 0.00047 C 0.06684 -0.11134 0.19271 -0.12523 0.27986 -0.0324 C 0.36597 0.06181 0.38212 0.22848 0.31389 0.34005 C 0.24653 0.45209 0.12083 0.46621 0.03438 0.37246 C -0.05295 0.27871 -0.06823 0.11297 -0.00035 0.00047 Z " pathEditMode="relative" rAng="18540000" ptsTypes="AAAAA">
                                          <p:cBhvr>
                                            <p:cTn id="12" dur="2000" fill="hold"/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15712" y="16944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3" fill="hold">
                                <p:stCondLst>
                                  <p:cond delay="3500"/>
                                </p:stCondLst>
                                <p:childTnLst>
                                  <p:par>
                                    <p:cTn id="14" presetID="10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6" dur="1000"/>
                                            <p:tgtEl>
                                              <p:spTgt spid="1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7" presetID="2" presetClass="exit" presetSubtype="2" repeatCount="indefinite" fill="hold" grpId="1" nodeType="withEffect">
                                      <p:stCondLst>
                                        <p:cond delay="1900"/>
                                      </p:stCondLst>
                                      <p:childTnLst>
                                        <p:anim calcmode="lin" valueType="num">
                                          <p:cBhvr additive="base">
                                            <p:cTn id="18" dur="1000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1+ppt_w/2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9" dur="1000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ppt_y"/>
                                              </p:val>
                                            </p:tav>
                                          </p:tavLst>
                                        </p:anim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999"/>
                                              </p:stCondLst>
                                            </p:cTn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1" fill="hold">
                                <p:stCondLst>
                                  <p:cond delay="6400"/>
                                </p:stCondLst>
                                <p:childTnLst>
                                  <p:par>
                                    <p:cTn id="22" presetID="10" presetClass="entr" presetSubtype="0" fill="hold" nodeType="afterEffect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4" dur="500"/>
                                            <p:tgtEl>
                                              <p:spTgt spid="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5" fill="hold">
                                <p:stCondLst>
                                  <p:cond delay="7900"/>
                                </p:stCondLst>
                                <p:childTnLst>
                                  <p:par>
                                    <p:cTn id="26" presetID="42" presetClass="path" presetSubtype="0" repeatCount="indefinite" accel="50000" decel="50000" autoRev="1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-3.33333E-6 -5.55556E-7 L 0.02826 -0.06076 " pathEditMode="relative" rAng="0" ptsTypes="AA">
                                          <p:cBhvr>
                                            <p:cTn id="27" dur="1000" fill="hold"/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1406" y="-4844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8" fill="hold">
                                <p:stCondLst>
                                  <p:cond delay="9900"/>
                                </p:stCondLst>
                                <p:childTnLst>
                                  <p:par>
                                    <p:cTn id="29" presetID="10" presetClass="entr" presetSubtype="0" fill="hold" grpId="1" nodeType="after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3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1" dur="500"/>
                                            <p:tgtEl>
                                              <p:spTgt spid="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32" fill="hold">
                                <p:stCondLst>
                                  <p:cond delay="10900"/>
                                </p:stCondLst>
                                <p:childTnLst>
                                  <p:par>
                                    <p:cTn id="33" presetID="42" presetClass="path" presetSubtype="0" repeatCount="indefinite" accel="12500" autoRev="1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2.77778E-6 4.44444E-6 L -0.02327 -0.05487 " pathEditMode="relative" rAng="0" ptsTypes="AA">
                                          <p:cBhvr>
                                            <p:cTn id="34" dur="1000" fill="hold"/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1163" y="-2755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3" grpId="0"/>
          <p:bldP spid="14" grpId="0"/>
          <p:bldP spid="14" grpId="1"/>
          <p:bldP spid="16" grpId="0"/>
          <p:bldP spid="16" grpId="1"/>
          <p:bldP spid="8" grpId="0" animBg="1"/>
          <p:bldP spid="8" grpId="1" animBg="1"/>
        </p:bldLst>
      </p:timing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Oval 208"/>
          <p:cNvSpPr/>
          <p:nvPr/>
        </p:nvSpPr>
        <p:spPr>
          <a:xfrm>
            <a:off x="11096602" y="4038600"/>
            <a:ext cx="850642" cy="685800"/>
          </a:xfrm>
          <a:prstGeom prst="ellipse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600" dirty="0"/>
          </a:p>
        </p:txBody>
      </p:sp>
      <p:sp>
        <p:nvSpPr>
          <p:cNvPr id="207" name="Oval 206"/>
          <p:cNvSpPr/>
          <p:nvPr/>
        </p:nvSpPr>
        <p:spPr>
          <a:xfrm>
            <a:off x="11058349" y="6477000"/>
            <a:ext cx="850642" cy="685800"/>
          </a:xfrm>
          <a:prstGeom prst="ellipse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600" dirty="0"/>
          </a:p>
        </p:txBody>
      </p:sp>
      <p:sp>
        <p:nvSpPr>
          <p:cNvPr id="204" name="Oval 203"/>
          <p:cNvSpPr/>
          <p:nvPr/>
        </p:nvSpPr>
        <p:spPr>
          <a:xfrm>
            <a:off x="13466610" y="4419600"/>
            <a:ext cx="850642" cy="685800"/>
          </a:xfrm>
          <a:prstGeom prst="ellipse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600" dirty="0"/>
          </a:p>
        </p:txBody>
      </p:sp>
      <p:grpSp>
        <p:nvGrpSpPr>
          <p:cNvPr id="5" name="Group 4"/>
          <p:cNvGrpSpPr/>
          <p:nvPr/>
        </p:nvGrpSpPr>
        <p:grpSpPr>
          <a:xfrm>
            <a:off x="5449409" y="3586314"/>
            <a:ext cx="4317228" cy="2010490"/>
            <a:chOff x="6561574" y="1875601"/>
            <a:chExt cx="4434480" cy="2241133"/>
          </a:xfrm>
        </p:grpSpPr>
        <p:sp>
          <p:nvSpPr>
            <p:cNvPr id="7" name="Oval 6"/>
            <p:cNvSpPr/>
            <p:nvPr/>
          </p:nvSpPr>
          <p:spPr>
            <a:xfrm>
              <a:off x="6561574" y="2502040"/>
              <a:ext cx="130629" cy="112123"/>
            </a:xfrm>
            <a:prstGeom prst="ellipse">
              <a:avLst/>
            </a:prstGeom>
            <a:ln>
              <a:solidFill>
                <a:schemeClr val="accent6"/>
              </a:solidFill>
              <a:tailEnd w="lg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Oval 7"/>
            <p:cNvSpPr/>
            <p:nvPr/>
          </p:nvSpPr>
          <p:spPr>
            <a:xfrm>
              <a:off x="6692203" y="3355085"/>
              <a:ext cx="130629" cy="112123"/>
            </a:xfrm>
            <a:prstGeom prst="ellipse">
              <a:avLst/>
            </a:prstGeom>
            <a:ln>
              <a:solidFill>
                <a:schemeClr val="accent6"/>
              </a:solidFill>
              <a:tailEnd w="lg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Oval 8"/>
            <p:cNvSpPr/>
            <p:nvPr/>
          </p:nvSpPr>
          <p:spPr>
            <a:xfrm>
              <a:off x="7506119" y="2591427"/>
              <a:ext cx="130629" cy="112123"/>
            </a:xfrm>
            <a:prstGeom prst="ellipse">
              <a:avLst/>
            </a:prstGeom>
            <a:ln>
              <a:solidFill>
                <a:schemeClr val="accent6"/>
              </a:solidFill>
              <a:tailEnd w="lg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Oval 9"/>
            <p:cNvSpPr/>
            <p:nvPr/>
          </p:nvSpPr>
          <p:spPr>
            <a:xfrm>
              <a:off x="7911451" y="3037555"/>
              <a:ext cx="130629" cy="112123"/>
            </a:xfrm>
            <a:prstGeom prst="ellipse">
              <a:avLst/>
            </a:prstGeom>
            <a:ln>
              <a:solidFill>
                <a:schemeClr val="accent6"/>
              </a:solidFill>
              <a:tailEnd w="lg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Oval 10"/>
            <p:cNvSpPr/>
            <p:nvPr/>
          </p:nvSpPr>
          <p:spPr>
            <a:xfrm>
              <a:off x="7171174" y="3111640"/>
              <a:ext cx="130629" cy="112123"/>
            </a:xfrm>
            <a:prstGeom prst="ellipse">
              <a:avLst/>
            </a:prstGeom>
            <a:ln>
              <a:solidFill>
                <a:schemeClr val="accent6"/>
              </a:solidFill>
              <a:tailEnd w="lg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Oval 11"/>
            <p:cNvSpPr/>
            <p:nvPr/>
          </p:nvSpPr>
          <p:spPr>
            <a:xfrm>
              <a:off x="8408795" y="3320448"/>
              <a:ext cx="130629" cy="112123"/>
            </a:xfrm>
            <a:prstGeom prst="ellipse">
              <a:avLst/>
            </a:prstGeom>
            <a:ln>
              <a:solidFill>
                <a:schemeClr val="accent6"/>
              </a:solidFill>
              <a:tailEnd w="lg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Oval 12"/>
            <p:cNvSpPr/>
            <p:nvPr/>
          </p:nvSpPr>
          <p:spPr>
            <a:xfrm>
              <a:off x="8278167" y="2614247"/>
              <a:ext cx="130629" cy="112123"/>
            </a:xfrm>
            <a:prstGeom prst="ellipse">
              <a:avLst/>
            </a:prstGeom>
            <a:ln>
              <a:solidFill>
                <a:schemeClr val="accent6"/>
              </a:solidFill>
              <a:tailEnd w="lg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Oval 13"/>
            <p:cNvSpPr/>
            <p:nvPr/>
          </p:nvSpPr>
          <p:spPr>
            <a:xfrm>
              <a:off x="7537939" y="3611317"/>
              <a:ext cx="130629" cy="112123"/>
            </a:xfrm>
            <a:prstGeom prst="ellipse">
              <a:avLst/>
            </a:prstGeom>
            <a:ln>
              <a:solidFill>
                <a:schemeClr val="accent6"/>
              </a:solidFill>
              <a:tailEnd w="lg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Oval 14"/>
            <p:cNvSpPr/>
            <p:nvPr/>
          </p:nvSpPr>
          <p:spPr>
            <a:xfrm>
              <a:off x="9299341" y="2522582"/>
              <a:ext cx="130629" cy="112123"/>
            </a:xfrm>
            <a:prstGeom prst="ellipse">
              <a:avLst/>
            </a:prstGeom>
            <a:ln>
              <a:solidFill>
                <a:schemeClr val="accent4"/>
              </a:solidFill>
              <a:tailEnd w="lg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Oval 15"/>
            <p:cNvSpPr/>
            <p:nvPr/>
          </p:nvSpPr>
          <p:spPr>
            <a:xfrm>
              <a:off x="6997002" y="3659885"/>
              <a:ext cx="130629" cy="112123"/>
            </a:xfrm>
            <a:prstGeom prst="ellipse">
              <a:avLst/>
            </a:prstGeom>
            <a:ln>
              <a:solidFill>
                <a:schemeClr val="accent6"/>
              </a:solidFill>
              <a:tailEnd w="lg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Oval 16"/>
            <p:cNvSpPr/>
            <p:nvPr/>
          </p:nvSpPr>
          <p:spPr>
            <a:xfrm>
              <a:off x="9168713" y="3291785"/>
              <a:ext cx="130629" cy="112123"/>
            </a:xfrm>
            <a:prstGeom prst="ellipse">
              <a:avLst/>
            </a:prstGeom>
            <a:ln>
              <a:solidFill>
                <a:schemeClr val="accent4"/>
              </a:solidFill>
              <a:tailEnd w="lg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Oval 17"/>
            <p:cNvSpPr/>
            <p:nvPr/>
          </p:nvSpPr>
          <p:spPr>
            <a:xfrm>
              <a:off x="8718619" y="4004611"/>
              <a:ext cx="130629" cy="112123"/>
            </a:xfrm>
            <a:prstGeom prst="ellipse">
              <a:avLst/>
            </a:prstGeom>
            <a:ln>
              <a:solidFill>
                <a:schemeClr val="accent6"/>
              </a:solidFill>
              <a:tailEnd w="lg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Oval 18"/>
            <p:cNvSpPr/>
            <p:nvPr/>
          </p:nvSpPr>
          <p:spPr>
            <a:xfrm>
              <a:off x="7666387" y="3969108"/>
              <a:ext cx="130629" cy="112123"/>
            </a:xfrm>
            <a:prstGeom prst="ellipse">
              <a:avLst/>
            </a:prstGeom>
            <a:ln>
              <a:solidFill>
                <a:schemeClr val="accent6"/>
              </a:solidFill>
              <a:tailEnd w="lg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" name="Oval 19"/>
            <p:cNvSpPr/>
            <p:nvPr/>
          </p:nvSpPr>
          <p:spPr>
            <a:xfrm>
              <a:off x="8849248" y="2087153"/>
              <a:ext cx="130629" cy="112123"/>
            </a:xfrm>
            <a:prstGeom prst="ellipse">
              <a:avLst/>
            </a:prstGeom>
            <a:ln>
              <a:solidFill>
                <a:schemeClr val="accent1"/>
              </a:solidFill>
              <a:tailEnd w="lg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Oval 20"/>
            <p:cNvSpPr/>
            <p:nvPr/>
          </p:nvSpPr>
          <p:spPr>
            <a:xfrm>
              <a:off x="10049726" y="3102586"/>
              <a:ext cx="130629" cy="112123"/>
            </a:xfrm>
            <a:prstGeom prst="ellipse">
              <a:avLst/>
            </a:prstGeom>
            <a:ln>
              <a:solidFill>
                <a:schemeClr val="accent4"/>
              </a:solidFill>
              <a:tailEnd w="lg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Oval 21"/>
            <p:cNvSpPr/>
            <p:nvPr/>
          </p:nvSpPr>
          <p:spPr>
            <a:xfrm>
              <a:off x="9716706" y="3725199"/>
              <a:ext cx="130629" cy="112123"/>
            </a:xfrm>
            <a:prstGeom prst="ellipse">
              <a:avLst/>
            </a:prstGeom>
            <a:ln>
              <a:solidFill>
                <a:schemeClr val="accent4"/>
              </a:solidFill>
              <a:tailEnd w="lg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Oval 22"/>
            <p:cNvSpPr/>
            <p:nvPr/>
          </p:nvSpPr>
          <p:spPr>
            <a:xfrm>
              <a:off x="10865425" y="3013078"/>
              <a:ext cx="130629" cy="112123"/>
            </a:xfrm>
            <a:prstGeom prst="ellipse">
              <a:avLst/>
            </a:prstGeom>
            <a:ln>
              <a:solidFill>
                <a:schemeClr val="accent4"/>
              </a:solidFill>
              <a:tailEnd w="lg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24" name="Straight Arrow Connector 23"/>
            <p:cNvCxnSpPr>
              <a:stCxn id="7" idx="6"/>
              <a:endCxn id="9" idx="2"/>
            </p:cNvCxnSpPr>
            <p:nvPr/>
          </p:nvCxnSpPr>
          <p:spPr>
            <a:xfrm>
              <a:off x="6692203" y="2558101"/>
              <a:ext cx="813917" cy="89387"/>
            </a:xfrm>
            <a:prstGeom prst="straightConnector1">
              <a:avLst/>
            </a:prstGeom>
            <a:ln>
              <a:solidFill>
                <a:schemeClr val="accent6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>
              <a:stCxn id="7" idx="5"/>
              <a:endCxn id="11" idx="1"/>
            </p:cNvCxnSpPr>
            <p:nvPr/>
          </p:nvCxnSpPr>
          <p:spPr>
            <a:xfrm>
              <a:off x="6673073" y="2597743"/>
              <a:ext cx="517231" cy="530317"/>
            </a:xfrm>
            <a:prstGeom prst="straightConnector1">
              <a:avLst/>
            </a:prstGeom>
            <a:ln>
              <a:solidFill>
                <a:schemeClr val="accent6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>
              <a:stCxn id="7" idx="4"/>
              <a:endCxn id="8" idx="0"/>
            </p:cNvCxnSpPr>
            <p:nvPr/>
          </p:nvCxnSpPr>
          <p:spPr>
            <a:xfrm>
              <a:off x="6626888" y="2614163"/>
              <a:ext cx="130629" cy="740922"/>
            </a:xfrm>
            <a:prstGeom prst="straightConnector1">
              <a:avLst/>
            </a:prstGeom>
            <a:ln>
              <a:solidFill>
                <a:schemeClr val="accent6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>
              <a:stCxn id="8" idx="5"/>
              <a:endCxn id="16" idx="1"/>
            </p:cNvCxnSpPr>
            <p:nvPr/>
          </p:nvCxnSpPr>
          <p:spPr>
            <a:xfrm>
              <a:off x="6803701" y="3450788"/>
              <a:ext cx="212430" cy="225517"/>
            </a:xfrm>
            <a:prstGeom prst="straightConnector1">
              <a:avLst/>
            </a:prstGeom>
            <a:ln>
              <a:solidFill>
                <a:schemeClr val="accent6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>
              <a:stCxn id="16" idx="0"/>
              <a:endCxn id="11" idx="4"/>
            </p:cNvCxnSpPr>
            <p:nvPr/>
          </p:nvCxnSpPr>
          <p:spPr>
            <a:xfrm flipV="1">
              <a:off x="7062316" y="3223763"/>
              <a:ext cx="174172" cy="436122"/>
            </a:xfrm>
            <a:prstGeom prst="straightConnector1">
              <a:avLst/>
            </a:prstGeom>
            <a:ln>
              <a:solidFill>
                <a:schemeClr val="accent6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>
              <a:stCxn id="11" idx="6"/>
              <a:endCxn id="10" idx="2"/>
            </p:cNvCxnSpPr>
            <p:nvPr/>
          </p:nvCxnSpPr>
          <p:spPr>
            <a:xfrm flipV="1">
              <a:off x="7301802" y="3093616"/>
              <a:ext cx="609649" cy="74085"/>
            </a:xfrm>
            <a:prstGeom prst="straightConnector1">
              <a:avLst/>
            </a:prstGeom>
            <a:ln>
              <a:solidFill>
                <a:schemeClr val="accent6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>
              <a:stCxn id="9" idx="5"/>
              <a:endCxn id="10" idx="1"/>
            </p:cNvCxnSpPr>
            <p:nvPr/>
          </p:nvCxnSpPr>
          <p:spPr>
            <a:xfrm>
              <a:off x="7617618" y="2687130"/>
              <a:ext cx="312963" cy="366844"/>
            </a:xfrm>
            <a:prstGeom prst="straightConnector1">
              <a:avLst/>
            </a:prstGeom>
            <a:ln>
              <a:solidFill>
                <a:schemeClr val="accent6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>
              <a:stCxn id="9" idx="6"/>
              <a:endCxn id="13" idx="2"/>
            </p:cNvCxnSpPr>
            <p:nvPr/>
          </p:nvCxnSpPr>
          <p:spPr>
            <a:xfrm>
              <a:off x="7636748" y="2647489"/>
              <a:ext cx="641419" cy="22819"/>
            </a:xfrm>
            <a:prstGeom prst="straightConnector1">
              <a:avLst/>
            </a:prstGeom>
            <a:ln>
              <a:solidFill>
                <a:schemeClr val="accent6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Arrow Connector 34"/>
            <p:cNvCxnSpPr>
              <a:stCxn id="15" idx="6"/>
              <a:endCxn id="23" idx="2"/>
            </p:cNvCxnSpPr>
            <p:nvPr/>
          </p:nvCxnSpPr>
          <p:spPr>
            <a:xfrm>
              <a:off x="9429970" y="2578644"/>
              <a:ext cx="1435455" cy="490496"/>
            </a:xfrm>
            <a:prstGeom prst="straightConnector1">
              <a:avLst/>
            </a:prstGeom>
            <a:ln>
              <a:solidFill>
                <a:schemeClr val="accent4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>
              <a:stCxn id="15" idx="5"/>
              <a:endCxn id="21" idx="1"/>
            </p:cNvCxnSpPr>
            <p:nvPr/>
          </p:nvCxnSpPr>
          <p:spPr>
            <a:xfrm>
              <a:off x="9410840" y="2618285"/>
              <a:ext cx="658016" cy="500721"/>
            </a:xfrm>
            <a:prstGeom prst="straightConnector1">
              <a:avLst/>
            </a:prstGeom>
            <a:ln>
              <a:solidFill>
                <a:schemeClr val="accent4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/>
            <p:cNvCxnSpPr>
              <a:stCxn id="15" idx="4"/>
              <a:endCxn id="17" idx="0"/>
            </p:cNvCxnSpPr>
            <p:nvPr/>
          </p:nvCxnSpPr>
          <p:spPr>
            <a:xfrm flipH="1">
              <a:off x="9234027" y="2634705"/>
              <a:ext cx="130629" cy="657079"/>
            </a:xfrm>
            <a:prstGeom prst="straightConnector1">
              <a:avLst/>
            </a:prstGeom>
            <a:ln>
              <a:solidFill>
                <a:schemeClr val="accent4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Arrow Connector 38"/>
            <p:cNvCxnSpPr>
              <a:stCxn id="13" idx="3"/>
              <a:endCxn id="10" idx="7"/>
            </p:cNvCxnSpPr>
            <p:nvPr/>
          </p:nvCxnSpPr>
          <p:spPr>
            <a:xfrm flipH="1">
              <a:off x="8022950" y="2709950"/>
              <a:ext cx="274347" cy="344025"/>
            </a:xfrm>
            <a:prstGeom prst="straightConnector1">
              <a:avLst/>
            </a:prstGeom>
            <a:ln>
              <a:solidFill>
                <a:schemeClr val="accent6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>
              <a:stCxn id="13" idx="4"/>
              <a:endCxn id="12" idx="0"/>
            </p:cNvCxnSpPr>
            <p:nvPr/>
          </p:nvCxnSpPr>
          <p:spPr>
            <a:xfrm>
              <a:off x="8343481" y="2726369"/>
              <a:ext cx="130629" cy="594079"/>
            </a:xfrm>
            <a:prstGeom prst="straightConnector1">
              <a:avLst/>
            </a:prstGeom>
            <a:ln>
              <a:solidFill>
                <a:schemeClr val="accent6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>
              <a:stCxn id="16" idx="6"/>
              <a:endCxn id="14" idx="2"/>
            </p:cNvCxnSpPr>
            <p:nvPr/>
          </p:nvCxnSpPr>
          <p:spPr>
            <a:xfrm flipV="1">
              <a:off x="7127630" y="3667379"/>
              <a:ext cx="410309" cy="48567"/>
            </a:xfrm>
            <a:prstGeom prst="straightConnector1">
              <a:avLst/>
            </a:prstGeom>
            <a:ln>
              <a:solidFill>
                <a:schemeClr val="accent6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>
              <a:stCxn id="14" idx="4"/>
              <a:endCxn id="19" idx="0"/>
            </p:cNvCxnSpPr>
            <p:nvPr/>
          </p:nvCxnSpPr>
          <p:spPr>
            <a:xfrm>
              <a:off x="7603253" y="3723440"/>
              <a:ext cx="128449" cy="245667"/>
            </a:xfrm>
            <a:prstGeom prst="straightConnector1">
              <a:avLst/>
            </a:prstGeom>
            <a:ln>
              <a:solidFill>
                <a:schemeClr val="accent6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>
              <a:stCxn id="19" idx="6"/>
              <a:endCxn id="18" idx="2"/>
            </p:cNvCxnSpPr>
            <p:nvPr/>
          </p:nvCxnSpPr>
          <p:spPr>
            <a:xfrm>
              <a:off x="7797016" y="4025170"/>
              <a:ext cx="921603" cy="35503"/>
            </a:xfrm>
            <a:prstGeom prst="straightConnector1">
              <a:avLst/>
            </a:prstGeom>
            <a:ln>
              <a:solidFill>
                <a:schemeClr val="accent6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/>
            <p:cNvCxnSpPr>
              <a:stCxn id="12" idx="5"/>
              <a:endCxn id="18" idx="1"/>
            </p:cNvCxnSpPr>
            <p:nvPr/>
          </p:nvCxnSpPr>
          <p:spPr>
            <a:xfrm>
              <a:off x="8520294" y="3416152"/>
              <a:ext cx="217455" cy="604879"/>
            </a:xfrm>
            <a:prstGeom prst="straightConnector1">
              <a:avLst/>
            </a:prstGeom>
            <a:ln>
              <a:solidFill>
                <a:schemeClr val="accent6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>
              <a:stCxn id="14" idx="6"/>
              <a:endCxn id="12" idx="2"/>
            </p:cNvCxnSpPr>
            <p:nvPr/>
          </p:nvCxnSpPr>
          <p:spPr>
            <a:xfrm flipV="1">
              <a:off x="7668567" y="3376510"/>
              <a:ext cx="740228" cy="290869"/>
            </a:xfrm>
            <a:prstGeom prst="straightConnector1">
              <a:avLst/>
            </a:prstGeom>
            <a:ln>
              <a:solidFill>
                <a:schemeClr val="accent6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/>
            <p:cNvCxnSpPr>
              <a:stCxn id="19" idx="7"/>
              <a:endCxn id="10" idx="4"/>
            </p:cNvCxnSpPr>
            <p:nvPr/>
          </p:nvCxnSpPr>
          <p:spPr>
            <a:xfrm flipV="1">
              <a:off x="7777886" y="3149678"/>
              <a:ext cx="198880" cy="835850"/>
            </a:xfrm>
            <a:prstGeom prst="straightConnector1">
              <a:avLst/>
            </a:prstGeom>
            <a:ln>
              <a:solidFill>
                <a:schemeClr val="accent6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>
              <a:stCxn id="17" idx="5"/>
              <a:endCxn id="22" idx="1"/>
            </p:cNvCxnSpPr>
            <p:nvPr/>
          </p:nvCxnSpPr>
          <p:spPr>
            <a:xfrm>
              <a:off x="9280211" y="3387488"/>
              <a:ext cx="455624" cy="354131"/>
            </a:xfrm>
            <a:prstGeom prst="straightConnector1">
              <a:avLst/>
            </a:prstGeom>
            <a:ln>
              <a:solidFill>
                <a:schemeClr val="accent4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Arrow Connector 49"/>
            <p:cNvCxnSpPr>
              <a:stCxn id="17" idx="6"/>
              <a:endCxn id="21" idx="3"/>
            </p:cNvCxnSpPr>
            <p:nvPr/>
          </p:nvCxnSpPr>
          <p:spPr>
            <a:xfrm flipV="1">
              <a:off x="9299341" y="3198290"/>
              <a:ext cx="769515" cy="149556"/>
            </a:xfrm>
            <a:prstGeom prst="straightConnector1">
              <a:avLst/>
            </a:prstGeom>
            <a:ln>
              <a:solidFill>
                <a:schemeClr val="accent4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Arrow Connector 50"/>
            <p:cNvCxnSpPr>
              <a:stCxn id="23" idx="3"/>
              <a:endCxn id="22" idx="7"/>
            </p:cNvCxnSpPr>
            <p:nvPr/>
          </p:nvCxnSpPr>
          <p:spPr>
            <a:xfrm flipH="1">
              <a:off x="9828204" y="3108781"/>
              <a:ext cx="1056351" cy="632838"/>
            </a:xfrm>
            <a:prstGeom prst="straightConnector1">
              <a:avLst/>
            </a:prstGeom>
            <a:ln>
              <a:solidFill>
                <a:schemeClr val="accent4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Oval 52"/>
            <p:cNvSpPr/>
            <p:nvPr/>
          </p:nvSpPr>
          <p:spPr>
            <a:xfrm>
              <a:off x="10291066" y="2250884"/>
              <a:ext cx="130629" cy="112123"/>
            </a:xfrm>
            <a:prstGeom prst="ellipse">
              <a:avLst/>
            </a:prstGeom>
            <a:ln>
              <a:solidFill>
                <a:schemeClr val="accent4"/>
              </a:solidFill>
              <a:tailEnd w="lg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54" name="Straight Arrow Connector 53"/>
            <p:cNvCxnSpPr>
              <a:stCxn id="21" idx="0"/>
              <a:endCxn id="53" idx="4"/>
            </p:cNvCxnSpPr>
            <p:nvPr/>
          </p:nvCxnSpPr>
          <p:spPr>
            <a:xfrm flipV="1">
              <a:off x="10115041" y="2363007"/>
              <a:ext cx="241340" cy="739580"/>
            </a:xfrm>
            <a:prstGeom prst="straightConnector1">
              <a:avLst/>
            </a:prstGeom>
            <a:ln>
              <a:solidFill>
                <a:schemeClr val="accent4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Arrow Connector 55"/>
            <p:cNvCxnSpPr>
              <a:stCxn id="53" idx="5"/>
              <a:endCxn id="23" idx="1"/>
            </p:cNvCxnSpPr>
            <p:nvPr/>
          </p:nvCxnSpPr>
          <p:spPr>
            <a:xfrm>
              <a:off x="10402565" y="2346587"/>
              <a:ext cx="481990" cy="682911"/>
            </a:xfrm>
            <a:prstGeom prst="straightConnector1">
              <a:avLst/>
            </a:prstGeom>
            <a:ln>
              <a:solidFill>
                <a:schemeClr val="accent4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Oval 56"/>
            <p:cNvSpPr/>
            <p:nvPr/>
          </p:nvSpPr>
          <p:spPr>
            <a:xfrm>
              <a:off x="7647991" y="1875601"/>
              <a:ext cx="130629" cy="112123"/>
            </a:xfrm>
            <a:prstGeom prst="ellipse">
              <a:avLst/>
            </a:prstGeom>
            <a:ln>
              <a:solidFill>
                <a:schemeClr val="accent1"/>
              </a:solidFill>
              <a:tailEnd w="lg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60" name="Straight Arrow Connector 59"/>
            <p:cNvCxnSpPr>
              <a:stCxn id="57" idx="6"/>
              <a:endCxn id="20" idx="2"/>
            </p:cNvCxnSpPr>
            <p:nvPr/>
          </p:nvCxnSpPr>
          <p:spPr>
            <a:xfrm>
              <a:off x="7778620" y="1931662"/>
              <a:ext cx="1070628" cy="211552"/>
            </a:xfrm>
            <a:prstGeom prst="straightConnector1">
              <a:avLst/>
            </a:prstGeom>
            <a:ln>
              <a:solidFill>
                <a:schemeClr val="accent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3" name="Rounded Rectangle 62"/>
          <p:cNvSpPr/>
          <p:nvPr/>
        </p:nvSpPr>
        <p:spPr>
          <a:xfrm>
            <a:off x="5271658" y="3462868"/>
            <a:ext cx="4672721" cy="2273976"/>
          </a:xfrm>
          <a:prstGeom prst="roundRect">
            <a:avLst>
              <a:gd name="adj" fmla="val 30816"/>
            </a:avLst>
          </a:prstGeom>
          <a:noFill/>
          <a:ln w="381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6" name="Straight Arrow Connector 65"/>
          <p:cNvCxnSpPr>
            <a:stCxn id="72" idx="6"/>
            <a:endCxn id="128" idx="2"/>
          </p:cNvCxnSpPr>
          <p:nvPr/>
        </p:nvCxnSpPr>
        <p:spPr>
          <a:xfrm flipV="1">
            <a:off x="2419757" y="4599861"/>
            <a:ext cx="1417846" cy="1707"/>
          </a:xfrm>
          <a:prstGeom prst="straightConnector1">
            <a:avLst/>
          </a:prstGeom>
          <a:ln w="1143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>
            <a:stCxn id="63" idx="3"/>
            <a:endCxn id="74" idx="2"/>
          </p:cNvCxnSpPr>
          <p:nvPr/>
        </p:nvCxnSpPr>
        <p:spPr>
          <a:xfrm>
            <a:off x="9944383" y="4599856"/>
            <a:ext cx="1076393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Oval 71"/>
          <p:cNvSpPr/>
          <p:nvPr/>
        </p:nvSpPr>
        <p:spPr>
          <a:xfrm>
            <a:off x="1569115" y="4258663"/>
            <a:ext cx="850642" cy="6858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/>
              <a:t>In</a:t>
            </a:r>
          </a:p>
        </p:txBody>
      </p:sp>
      <p:sp>
        <p:nvSpPr>
          <p:cNvPr id="74" name="Oval 73"/>
          <p:cNvSpPr/>
          <p:nvPr/>
        </p:nvSpPr>
        <p:spPr>
          <a:xfrm>
            <a:off x="11020772" y="4256956"/>
            <a:ext cx="850642" cy="6858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⋈</a:t>
            </a:r>
            <a:endParaRPr lang="en-US" sz="3600" dirty="0"/>
          </a:p>
        </p:txBody>
      </p:sp>
      <p:cxnSp>
        <p:nvCxnSpPr>
          <p:cNvPr id="78" name="Curved Connector 77"/>
          <p:cNvCxnSpPr>
            <a:stCxn id="72" idx="6"/>
            <a:endCxn id="118" idx="2"/>
          </p:cNvCxnSpPr>
          <p:nvPr/>
        </p:nvCxnSpPr>
        <p:spPr>
          <a:xfrm flipV="1">
            <a:off x="2419757" y="2177799"/>
            <a:ext cx="1417846" cy="2423764"/>
          </a:xfrm>
          <a:prstGeom prst="curvedConnector3">
            <a:avLst/>
          </a:prstGeom>
          <a:ln w="1143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urved Connector 78"/>
          <p:cNvCxnSpPr>
            <a:stCxn id="118" idx="6"/>
            <a:endCxn id="209" idx="2"/>
          </p:cNvCxnSpPr>
          <p:nvPr/>
        </p:nvCxnSpPr>
        <p:spPr>
          <a:xfrm>
            <a:off x="4688246" y="2177804"/>
            <a:ext cx="6408354" cy="2203701"/>
          </a:xfrm>
          <a:prstGeom prst="curvedConnector3">
            <a:avLst>
              <a:gd name="adj1" fmla="val 84689"/>
            </a:avLst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>
            <a:endCxn id="72" idx="2"/>
          </p:cNvCxnSpPr>
          <p:nvPr/>
        </p:nvCxnSpPr>
        <p:spPr>
          <a:xfrm>
            <a:off x="-1119500" y="4572000"/>
            <a:ext cx="2688617" cy="0"/>
          </a:xfrm>
          <a:prstGeom prst="straightConnector1">
            <a:avLst/>
          </a:prstGeom>
          <a:ln w="2286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Oval 117"/>
          <p:cNvSpPr/>
          <p:nvPr/>
        </p:nvSpPr>
        <p:spPr>
          <a:xfrm>
            <a:off x="3837604" y="1834899"/>
            <a:ext cx="850642" cy="6858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US" sz="2400" dirty="0"/>
              <a:t>#x</a:t>
            </a:r>
          </a:p>
        </p:txBody>
      </p:sp>
      <p:sp>
        <p:nvSpPr>
          <p:cNvPr id="128" name="Oval 127"/>
          <p:cNvSpPr/>
          <p:nvPr/>
        </p:nvSpPr>
        <p:spPr>
          <a:xfrm>
            <a:off x="3837604" y="4256956"/>
            <a:ext cx="850642" cy="6858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US" sz="2400" dirty="0"/>
              <a:t>@y</a:t>
            </a:r>
          </a:p>
        </p:txBody>
      </p:sp>
      <p:cxnSp>
        <p:nvCxnSpPr>
          <p:cNvPr id="133" name="Straight Arrow Connector 132"/>
          <p:cNvCxnSpPr>
            <a:stCxn id="128" idx="6"/>
            <a:endCxn id="63" idx="1"/>
          </p:cNvCxnSpPr>
          <p:nvPr/>
        </p:nvCxnSpPr>
        <p:spPr>
          <a:xfrm>
            <a:off x="4688246" y="4599856"/>
            <a:ext cx="583413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6" name="Oval 145"/>
          <p:cNvSpPr/>
          <p:nvPr/>
        </p:nvSpPr>
        <p:spPr>
          <a:xfrm>
            <a:off x="3837604" y="6679692"/>
            <a:ext cx="850642" cy="6858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/>
              <a:t>z?</a:t>
            </a:r>
          </a:p>
        </p:txBody>
      </p:sp>
      <p:cxnSp>
        <p:nvCxnSpPr>
          <p:cNvPr id="155" name="Straight Arrow Connector 154"/>
          <p:cNvCxnSpPr>
            <a:endCxn id="146" idx="2"/>
          </p:cNvCxnSpPr>
          <p:nvPr/>
        </p:nvCxnSpPr>
        <p:spPr>
          <a:xfrm>
            <a:off x="-1318426" y="7020356"/>
            <a:ext cx="5156028" cy="2236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2" name="Oval 161"/>
          <p:cNvSpPr/>
          <p:nvPr/>
        </p:nvSpPr>
        <p:spPr>
          <a:xfrm>
            <a:off x="13421175" y="4256965"/>
            <a:ext cx="850642" cy="6858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⋈</a:t>
            </a:r>
            <a:endParaRPr lang="en-US" sz="3600" dirty="0"/>
          </a:p>
        </p:txBody>
      </p:sp>
      <p:sp>
        <p:nvSpPr>
          <p:cNvPr id="166" name="Oval 165"/>
          <p:cNvSpPr/>
          <p:nvPr/>
        </p:nvSpPr>
        <p:spPr>
          <a:xfrm>
            <a:off x="12220973" y="4256956"/>
            <a:ext cx="850642" cy="6858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US" dirty="0">
                <a:cs typeface="Lucida Sans Unicode" panose="020B0602030504020204" pitchFamily="34" charset="0"/>
              </a:rPr>
              <a:t>max</a:t>
            </a:r>
            <a:endParaRPr lang="en-US" dirty="0"/>
          </a:p>
        </p:txBody>
      </p:sp>
      <p:cxnSp>
        <p:nvCxnSpPr>
          <p:cNvPr id="169" name="Straight Arrow Connector 168"/>
          <p:cNvCxnSpPr>
            <a:stCxn id="74" idx="6"/>
            <a:endCxn id="166" idx="2"/>
          </p:cNvCxnSpPr>
          <p:nvPr/>
        </p:nvCxnSpPr>
        <p:spPr>
          <a:xfrm>
            <a:off x="11871414" y="4599856"/>
            <a:ext cx="349560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Arrow Connector 173"/>
          <p:cNvCxnSpPr>
            <a:stCxn id="166" idx="6"/>
            <a:endCxn id="162" idx="2"/>
          </p:cNvCxnSpPr>
          <p:nvPr/>
        </p:nvCxnSpPr>
        <p:spPr>
          <a:xfrm>
            <a:off x="13071614" y="4599860"/>
            <a:ext cx="349560" cy="9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Arrow Connector 183"/>
          <p:cNvCxnSpPr>
            <a:stCxn id="162" idx="6"/>
          </p:cNvCxnSpPr>
          <p:nvPr/>
        </p:nvCxnSpPr>
        <p:spPr>
          <a:xfrm>
            <a:off x="14271816" y="4599865"/>
            <a:ext cx="699119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7" name="Oval 186"/>
          <p:cNvSpPr/>
          <p:nvPr/>
        </p:nvSpPr>
        <p:spPr>
          <a:xfrm>
            <a:off x="11020772" y="6679692"/>
            <a:ext cx="850642" cy="6858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⋈</a:t>
            </a:r>
            <a:endParaRPr lang="en-US" sz="3600" dirty="0"/>
          </a:p>
        </p:txBody>
      </p:sp>
      <p:cxnSp>
        <p:nvCxnSpPr>
          <p:cNvPr id="188" name="Straight Arrow Connector 187"/>
          <p:cNvCxnSpPr>
            <a:stCxn id="146" idx="6"/>
            <a:endCxn id="187" idx="2"/>
          </p:cNvCxnSpPr>
          <p:nvPr/>
        </p:nvCxnSpPr>
        <p:spPr>
          <a:xfrm>
            <a:off x="4688246" y="7022592"/>
            <a:ext cx="6332525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Curved Connector 190"/>
          <p:cNvCxnSpPr>
            <a:stCxn id="63" idx="3"/>
            <a:endCxn id="207" idx="2"/>
          </p:cNvCxnSpPr>
          <p:nvPr/>
        </p:nvCxnSpPr>
        <p:spPr>
          <a:xfrm>
            <a:off x="9944380" y="4599856"/>
            <a:ext cx="1113968" cy="2220044"/>
          </a:xfrm>
          <a:prstGeom prst="curvedConnector3">
            <a:avLst>
              <a:gd name="adj1" fmla="val 50000"/>
            </a:avLst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Curved Connector 197"/>
          <p:cNvCxnSpPr>
            <a:stCxn id="187" idx="6"/>
            <a:endCxn id="204" idx="2"/>
          </p:cNvCxnSpPr>
          <p:nvPr/>
        </p:nvCxnSpPr>
        <p:spPr>
          <a:xfrm flipV="1">
            <a:off x="11871413" y="4762500"/>
            <a:ext cx="1595198" cy="2260092"/>
          </a:xfrm>
          <a:prstGeom prst="curvedConnector3">
            <a:avLst>
              <a:gd name="adj1" fmla="val 50000"/>
            </a:avLst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"/>
          <p:cNvGrpSpPr/>
          <p:nvPr/>
        </p:nvGrpSpPr>
        <p:grpSpPr>
          <a:xfrm>
            <a:off x="1569117" y="457200"/>
            <a:ext cx="11502498" cy="1143000"/>
            <a:chOff x="1265043" y="457200"/>
            <a:chExt cx="9273482" cy="1143000"/>
          </a:xfrm>
        </p:grpSpPr>
        <p:sp>
          <p:nvSpPr>
            <p:cNvPr id="2" name="TextBox 1"/>
            <p:cNvSpPr txBox="1"/>
            <p:nvPr/>
          </p:nvSpPr>
          <p:spPr>
            <a:xfrm>
              <a:off x="1265043" y="457200"/>
              <a:ext cx="927348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 smtClean="0">
                  <a:solidFill>
                    <a:schemeClr val="accent4">
                      <a:lumMod val="50000"/>
                    </a:schemeClr>
                  </a:solidFill>
                  <a:latin typeface="+mj-lt"/>
                </a:rPr>
                <a:t>&lt; 1s batch updates</a:t>
              </a:r>
              <a:endParaRPr lang="en-US" sz="3600" dirty="0">
                <a:solidFill>
                  <a:schemeClr val="accent4">
                    <a:lumMod val="50000"/>
                  </a:schemeClr>
                </a:solidFill>
                <a:latin typeface="+mj-lt"/>
              </a:endParaRPr>
            </a:p>
          </p:txBody>
        </p:sp>
        <p:sp>
          <p:nvSpPr>
            <p:cNvPr id="3" name="Left Brace 2"/>
            <p:cNvSpPr/>
            <p:nvPr/>
          </p:nvSpPr>
          <p:spPr>
            <a:xfrm rot="5400000">
              <a:off x="5722467" y="-3215858"/>
              <a:ext cx="358634" cy="9273481"/>
            </a:xfrm>
            <a:prstGeom prst="leftBrace">
              <a:avLst>
                <a:gd name="adj1" fmla="val 231430"/>
                <a:gd name="adj2" fmla="val 50000"/>
              </a:avLst>
            </a:prstGeom>
            <a:ln w="38100">
              <a:solidFill>
                <a:schemeClr val="accent4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accent4">
                    <a:lumMod val="50000"/>
                  </a:schemeClr>
                </a:solidFill>
              </a:endParaRPr>
            </a:p>
          </p:txBody>
        </p:sp>
      </p:grpSp>
      <p:sp>
        <p:nvSpPr>
          <p:cNvPr id="75" name="TextBox 74"/>
          <p:cNvSpPr txBox="1"/>
          <p:nvPr/>
        </p:nvSpPr>
        <p:spPr>
          <a:xfrm>
            <a:off x="5271658" y="5791205"/>
            <a:ext cx="46727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solidFill>
                  <a:schemeClr val="accent4">
                    <a:lumMod val="50000"/>
                  </a:schemeClr>
                </a:solidFill>
                <a:latin typeface="+mj-lt"/>
              </a:rPr>
              <a:t>&lt; 1ms iterations</a:t>
            </a:r>
            <a:endParaRPr lang="en-US" sz="3600" dirty="0">
              <a:solidFill>
                <a:schemeClr val="accent4">
                  <a:lumMod val="50000"/>
                </a:schemeClr>
              </a:solidFill>
              <a:latin typeface="+mj-lt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3306610" y="7642365"/>
            <a:ext cx="8944341" cy="1157366"/>
            <a:chOff x="2665836" y="7642365"/>
            <a:chExt cx="7211058" cy="1157366"/>
          </a:xfrm>
        </p:grpSpPr>
        <p:sp>
          <p:nvSpPr>
            <p:cNvPr id="76" name="Left Brace 75"/>
            <p:cNvSpPr/>
            <p:nvPr/>
          </p:nvSpPr>
          <p:spPr>
            <a:xfrm rot="16200000" flipV="1">
              <a:off x="6092048" y="4644247"/>
              <a:ext cx="358634" cy="6354870"/>
            </a:xfrm>
            <a:prstGeom prst="leftBrace">
              <a:avLst>
                <a:gd name="adj1" fmla="val 231430"/>
                <a:gd name="adj2" fmla="val 50000"/>
              </a:avLst>
            </a:prstGeom>
            <a:ln w="38100">
              <a:solidFill>
                <a:schemeClr val="accent4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accent4">
                    <a:lumMod val="50000"/>
                  </a:schemeClr>
                </a:solidFill>
              </a:endParaRP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2665836" y="8153400"/>
              <a:ext cx="721105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 smtClean="0">
                  <a:solidFill>
                    <a:schemeClr val="accent4">
                      <a:lumMod val="50000"/>
                    </a:schemeClr>
                  </a:solidFill>
                  <a:latin typeface="+mj-lt"/>
                </a:rPr>
                <a:t>&lt; 100ms interactive queries</a:t>
              </a:r>
              <a:endParaRPr lang="en-US" sz="3600" dirty="0">
                <a:solidFill>
                  <a:schemeClr val="accent4">
                    <a:lumMod val="50000"/>
                  </a:schemeClr>
                </a:solidFill>
                <a:latin typeface="+mj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42633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9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9674" y="486838"/>
            <a:ext cx="14082851" cy="1767417"/>
          </a:xfrm>
        </p:spPr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9674" y="2434169"/>
            <a:ext cx="14082851" cy="6252633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US" sz="3600" dirty="0" smtClean="0">
                <a:latin typeface="+mj-lt"/>
              </a:rPr>
              <a:t>Revisiting dataflow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3600" dirty="0" smtClean="0">
                <a:solidFill>
                  <a:schemeClr val="bg1"/>
                </a:solidFill>
              </a:rPr>
              <a:t> 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sz="3600" dirty="0" smtClean="0">
                <a:latin typeface="+mj-lt"/>
              </a:rPr>
              <a:t>How to achieve low latency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3600" dirty="0" smtClean="0">
                <a:solidFill>
                  <a:schemeClr val="bg1"/>
                </a:solidFill>
              </a:rPr>
              <a:t> 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sz="3600" dirty="0" smtClean="0">
                <a:latin typeface="+mj-lt"/>
              </a:rPr>
              <a:t>Evaluation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3600" dirty="0" smtClean="0">
                <a:solidFill>
                  <a:schemeClr val="bg1"/>
                </a:solidFill>
              </a:rPr>
              <a:t> 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6695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Dataflow</a:t>
            </a:r>
            <a:endParaRPr lang="en-US" dirty="0"/>
          </a:p>
        </p:txBody>
      </p:sp>
      <p:cxnSp>
        <p:nvCxnSpPr>
          <p:cNvPr id="29" name="Straight Arrow Connector 28"/>
          <p:cNvCxnSpPr>
            <a:stCxn id="5" idx="3"/>
            <a:endCxn id="6" idx="1"/>
          </p:cNvCxnSpPr>
          <p:nvPr/>
        </p:nvCxnSpPr>
        <p:spPr>
          <a:xfrm>
            <a:off x="2740960" y="4572000"/>
            <a:ext cx="1772171" cy="0"/>
          </a:xfrm>
          <a:prstGeom prst="straightConnector1">
            <a:avLst/>
          </a:prstGeom>
          <a:ln w="228600">
            <a:solidFill>
              <a:schemeClr val="tx1"/>
            </a:solidFill>
            <a:tailEnd type="triangle" w="med" len="sm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6" idx="3"/>
            <a:endCxn id="34" idx="1"/>
          </p:cNvCxnSpPr>
          <p:nvPr/>
        </p:nvCxnSpPr>
        <p:spPr>
          <a:xfrm>
            <a:off x="5363773" y="4572000"/>
            <a:ext cx="1772171" cy="0"/>
          </a:xfrm>
          <a:prstGeom prst="straightConnector1">
            <a:avLst/>
          </a:prstGeom>
          <a:ln w="228600">
            <a:solidFill>
              <a:schemeClr val="tx1"/>
            </a:solidFill>
            <a:tailEnd type="triangle" w="med" len="sm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34" idx="3"/>
            <a:endCxn id="41" idx="1"/>
          </p:cNvCxnSpPr>
          <p:nvPr/>
        </p:nvCxnSpPr>
        <p:spPr>
          <a:xfrm>
            <a:off x="7986585" y="4572000"/>
            <a:ext cx="1772171" cy="0"/>
          </a:xfrm>
          <a:prstGeom prst="straightConnector1">
            <a:avLst/>
          </a:prstGeom>
          <a:ln w="228600">
            <a:solidFill>
              <a:schemeClr val="tx1"/>
            </a:solidFill>
            <a:tailEnd type="triangle" w="med" len="sm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41" idx="3"/>
            <a:endCxn id="42" idx="1"/>
          </p:cNvCxnSpPr>
          <p:nvPr/>
        </p:nvCxnSpPr>
        <p:spPr>
          <a:xfrm>
            <a:off x="10609398" y="4572000"/>
            <a:ext cx="1772171" cy="0"/>
          </a:xfrm>
          <a:prstGeom prst="straightConnector1">
            <a:avLst/>
          </a:prstGeom>
          <a:ln w="228600">
            <a:solidFill>
              <a:schemeClr val="tx1"/>
            </a:solidFill>
            <a:tailEnd type="triangle" w="med" len="sm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" name="Rounded Rectangle 4"/>
          <p:cNvSpPr/>
          <p:nvPr/>
        </p:nvSpPr>
        <p:spPr>
          <a:xfrm>
            <a:off x="1890318" y="3695700"/>
            <a:ext cx="850642" cy="1752600"/>
          </a:xfrm>
          <a:prstGeom prst="round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dirty="0">
              <a:latin typeface="+mj-lt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4513130" y="3695700"/>
            <a:ext cx="850642" cy="1752600"/>
          </a:xfrm>
          <a:prstGeom prst="round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dirty="0">
              <a:latin typeface="+mj-lt"/>
            </a:endParaRPr>
          </a:p>
        </p:txBody>
      </p:sp>
      <p:sp>
        <p:nvSpPr>
          <p:cNvPr id="34" name="Rounded Rectangle 33"/>
          <p:cNvSpPr/>
          <p:nvPr/>
        </p:nvSpPr>
        <p:spPr>
          <a:xfrm>
            <a:off x="7135944" y="3695700"/>
            <a:ext cx="850642" cy="1752600"/>
          </a:xfrm>
          <a:prstGeom prst="round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dirty="0">
              <a:latin typeface="+mj-lt"/>
            </a:endParaRPr>
          </a:p>
        </p:txBody>
      </p:sp>
      <p:sp>
        <p:nvSpPr>
          <p:cNvPr id="41" name="Rounded Rectangle 40"/>
          <p:cNvSpPr/>
          <p:nvPr/>
        </p:nvSpPr>
        <p:spPr>
          <a:xfrm>
            <a:off x="9758756" y="3695700"/>
            <a:ext cx="850642" cy="1752600"/>
          </a:xfrm>
          <a:prstGeom prst="round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dirty="0">
              <a:latin typeface="+mj-lt"/>
            </a:endParaRPr>
          </a:p>
        </p:txBody>
      </p:sp>
      <p:sp>
        <p:nvSpPr>
          <p:cNvPr id="42" name="Rounded Rectangle 41"/>
          <p:cNvSpPr/>
          <p:nvPr/>
        </p:nvSpPr>
        <p:spPr>
          <a:xfrm>
            <a:off x="12381569" y="3695700"/>
            <a:ext cx="850642" cy="1752600"/>
          </a:xfrm>
          <a:prstGeom prst="round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dirty="0">
              <a:latin typeface="+mj-lt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5139298" y="2450074"/>
            <a:ext cx="4843934" cy="1245631"/>
            <a:chOff x="4143375" y="2450069"/>
            <a:chExt cx="3905250" cy="1245631"/>
          </a:xfrm>
        </p:grpSpPr>
        <p:sp>
          <p:nvSpPr>
            <p:cNvPr id="3" name="TextBox 2"/>
            <p:cNvSpPr txBox="1"/>
            <p:nvPr/>
          </p:nvSpPr>
          <p:spPr>
            <a:xfrm>
              <a:off x="4143375" y="2450069"/>
              <a:ext cx="390525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 smtClean="0"/>
                <a:t>Stage</a:t>
              </a:r>
              <a:endParaRPr lang="en-US" sz="3600" dirty="0"/>
            </a:p>
          </p:txBody>
        </p:sp>
        <p:cxnSp>
          <p:nvCxnSpPr>
            <p:cNvPr id="7" name="Straight Connector 6"/>
            <p:cNvCxnSpPr>
              <a:stCxn id="3" idx="2"/>
              <a:endCxn id="34" idx="0"/>
            </p:cNvCxnSpPr>
            <p:nvPr/>
          </p:nvCxnSpPr>
          <p:spPr>
            <a:xfrm>
              <a:off x="6096000" y="3096400"/>
              <a:ext cx="0" cy="5993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6238043" y="4572005"/>
            <a:ext cx="4843934" cy="2121931"/>
            <a:chOff x="5029200" y="4572000"/>
            <a:chExt cx="3905250" cy="2121931"/>
          </a:xfrm>
        </p:grpSpPr>
        <p:sp>
          <p:nvSpPr>
            <p:cNvPr id="16" name="TextBox 15"/>
            <p:cNvSpPr txBox="1"/>
            <p:nvPr/>
          </p:nvSpPr>
          <p:spPr>
            <a:xfrm>
              <a:off x="5029200" y="6047600"/>
              <a:ext cx="390525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 smtClean="0"/>
                <a:t>Connector</a:t>
              </a:r>
              <a:endParaRPr lang="en-US" sz="3600" dirty="0"/>
            </a:p>
          </p:txBody>
        </p:sp>
        <p:cxnSp>
          <p:nvCxnSpPr>
            <p:cNvPr id="17" name="Straight Connector 16"/>
            <p:cNvCxnSpPr>
              <a:endCxn id="16" idx="0"/>
            </p:cNvCxnSpPr>
            <p:nvPr/>
          </p:nvCxnSpPr>
          <p:spPr>
            <a:xfrm>
              <a:off x="6981825" y="4572000"/>
              <a:ext cx="0" cy="14756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038058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Dataflow: parallelism</a:t>
            </a:r>
            <a:endParaRPr lang="en-US" dirty="0"/>
          </a:p>
        </p:txBody>
      </p:sp>
      <p:cxnSp>
        <p:nvCxnSpPr>
          <p:cNvPr id="29" name="Straight Arrow Connector 28"/>
          <p:cNvCxnSpPr>
            <a:stCxn id="5" idx="3"/>
            <a:endCxn id="6" idx="1"/>
          </p:cNvCxnSpPr>
          <p:nvPr/>
        </p:nvCxnSpPr>
        <p:spPr>
          <a:xfrm>
            <a:off x="2740960" y="4572000"/>
            <a:ext cx="1772171" cy="0"/>
          </a:xfrm>
          <a:prstGeom prst="straightConnector1">
            <a:avLst/>
          </a:prstGeom>
          <a:ln w="228600">
            <a:solidFill>
              <a:schemeClr val="tx1"/>
            </a:solidFill>
            <a:tailEnd type="triangle" w="med" len="sm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6" idx="3"/>
            <a:endCxn id="34" idx="1"/>
          </p:cNvCxnSpPr>
          <p:nvPr/>
        </p:nvCxnSpPr>
        <p:spPr>
          <a:xfrm>
            <a:off x="5363773" y="4572000"/>
            <a:ext cx="1772171" cy="0"/>
          </a:xfrm>
          <a:prstGeom prst="straightConnector1">
            <a:avLst/>
          </a:prstGeom>
          <a:ln w="228600">
            <a:solidFill>
              <a:schemeClr val="tx1"/>
            </a:solidFill>
            <a:tailEnd type="triangle" w="med" len="sm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34" idx="3"/>
            <a:endCxn id="41" idx="1"/>
          </p:cNvCxnSpPr>
          <p:nvPr/>
        </p:nvCxnSpPr>
        <p:spPr>
          <a:xfrm>
            <a:off x="7986585" y="4572000"/>
            <a:ext cx="1772171" cy="0"/>
          </a:xfrm>
          <a:prstGeom prst="straightConnector1">
            <a:avLst/>
          </a:prstGeom>
          <a:ln w="228600">
            <a:solidFill>
              <a:schemeClr val="tx1"/>
            </a:solidFill>
            <a:tailEnd type="triangle" w="med" len="sm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41" idx="3"/>
            <a:endCxn id="42" idx="1"/>
          </p:cNvCxnSpPr>
          <p:nvPr/>
        </p:nvCxnSpPr>
        <p:spPr>
          <a:xfrm>
            <a:off x="10609398" y="4572000"/>
            <a:ext cx="1772171" cy="0"/>
          </a:xfrm>
          <a:prstGeom prst="straightConnector1">
            <a:avLst/>
          </a:prstGeom>
          <a:ln w="228600">
            <a:solidFill>
              <a:schemeClr val="tx1"/>
            </a:solidFill>
            <a:tailEnd type="triangle" w="med" len="sm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" name="Rounded Rectangle 4"/>
          <p:cNvSpPr/>
          <p:nvPr/>
        </p:nvSpPr>
        <p:spPr>
          <a:xfrm>
            <a:off x="1890318" y="3695700"/>
            <a:ext cx="850642" cy="1752600"/>
          </a:xfrm>
          <a:prstGeom prst="round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dirty="0">
              <a:latin typeface="+mj-lt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4513130" y="3695700"/>
            <a:ext cx="850642" cy="1752600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latin typeface="+mj-lt"/>
              </a:rPr>
              <a:t>B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7135944" y="3695700"/>
            <a:ext cx="850642" cy="1752600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latin typeface="+mj-lt"/>
              </a:rPr>
              <a:t>C</a:t>
            </a:r>
            <a:endParaRPr lang="en-US" sz="3600" dirty="0">
              <a:latin typeface="+mj-lt"/>
            </a:endParaRPr>
          </a:p>
        </p:txBody>
      </p:sp>
      <p:sp>
        <p:nvSpPr>
          <p:cNvPr id="41" name="Rounded Rectangle 40"/>
          <p:cNvSpPr/>
          <p:nvPr/>
        </p:nvSpPr>
        <p:spPr>
          <a:xfrm>
            <a:off x="9758756" y="3695700"/>
            <a:ext cx="850642" cy="1752600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dirty="0">
              <a:latin typeface="+mj-lt"/>
            </a:endParaRPr>
          </a:p>
        </p:txBody>
      </p:sp>
      <p:sp>
        <p:nvSpPr>
          <p:cNvPr id="42" name="Rounded Rectangle 41"/>
          <p:cNvSpPr/>
          <p:nvPr/>
        </p:nvSpPr>
        <p:spPr>
          <a:xfrm>
            <a:off x="12381569" y="3695700"/>
            <a:ext cx="850642" cy="1752600"/>
          </a:xfrm>
          <a:prstGeom prst="round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dirty="0">
              <a:latin typeface="+mj-lt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4749419" y="3848100"/>
            <a:ext cx="378062" cy="1447800"/>
            <a:chOff x="4191000" y="3848100"/>
            <a:chExt cx="304800" cy="1447800"/>
          </a:xfrm>
        </p:grpSpPr>
        <p:sp>
          <p:nvSpPr>
            <p:cNvPr id="13" name="Oval 12"/>
            <p:cNvSpPr/>
            <p:nvPr/>
          </p:nvSpPr>
          <p:spPr>
            <a:xfrm>
              <a:off x="4191000" y="3848100"/>
              <a:ext cx="304800" cy="304800"/>
            </a:xfrm>
            <a:prstGeom prst="ellipse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4191000" y="4229100"/>
              <a:ext cx="304800" cy="304800"/>
            </a:xfrm>
            <a:prstGeom prst="ellipse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4191000" y="4610100"/>
              <a:ext cx="304800" cy="304800"/>
            </a:xfrm>
            <a:prstGeom prst="ellipse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4191000" y="4991100"/>
              <a:ext cx="304800" cy="304800"/>
            </a:xfrm>
            <a:prstGeom prst="ellipse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Oval 17"/>
          <p:cNvSpPr/>
          <p:nvPr/>
        </p:nvSpPr>
        <p:spPr>
          <a:xfrm>
            <a:off x="7372234" y="3848100"/>
            <a:ext cx="378062" cy="30480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7372234" y="4229100"/>
            <a:ext cx="378062" cy="30480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7372234" y="4610100"/>
            <a:ext cx="378062" cy="30480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7372234" y="4991100"/>
            <a:ext cx="378062" cy="30480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6" name="Group 55"/>
          <p:cNvGrpSpPr/>
          <p:nvPr/>
        </p:nvGrpSpPr>
        <p:grpSpPr>
          <a:xfrm>
            <a:off x="9995045" y="3848100"/>
            <a:ext cx="378062" cy="1447800"/>
            <a:chOff x="8001000" y="3848100"/>
            <a:chExt cx="304800" cy="1447800"/>
          </a:xfrm>
        </p:grpSpPr>
        <p:sp>
          <p:nvSpPr>
            <p:cNvPr id="22" name="Oval 21"/>
            <p:cNvSpPr/>
            <p:nvPr/>
          </p:nvSpPr>
          <p:spPr>
            <a:xfrm>
              <a:off x="8001000" y="3848100"/>
              <a:ext cx="304800" cy="304800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/>
            <p:cNvSpPr/>
            <p:nvPr/>
          </p:nvSpPr>
          <p:spPr>
            <a:xfrm>
              <a:off x="8001000" y="4229100"/>
              <a:ext cx="304800" cy="304800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/>
            <p:cNvSpPr/>
            <p:nvPr/>
          </p:nvSpPr>
          <p:spPr>
            <a:xfrm>
              <a:off x="8001000" y="4610100"/>
              <a:ext cx="304800" cy="304800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/>
            <p:cNvSpPr/>
            <p:nvPr/>
          </p:nvSpPr>
          <p:spPr>
            <a:xfrm>
              <a:off x="8001000" y="4991100"/>
              <a:ext cx="304800" cy="304800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7750294" y="4000500"/>
            <a:ext cx="2244750" cy="1143000"/>
            <a:chOff x="6248400" y="2857500"/>
            <a:chExt cx="1809750" cy="1143000"/>
          </a:xfrm>
        </p:grpSpPr>
        <p:cxnSp>
          <p:nvCxnSpPr>
            <p:cNvPr id="27" name="Straight Arrow Connector 26"/>
            <p:cNvCxnSpPr>
              <a:stCxn id="18" idx="6"/>
              <a:endCxn id="22" idx="2"/>
            </p:cNvCxnSpPr>
            <p:nvPr/>
          </p:nvCxnSpPr>
          <p:spPr>
            <a:xfrm>
              <a:off x="6248400" y="2857500"/>
              <a:ext cx="180975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>
              <a:stCxn id="18" idx="6"/>
              <a:endCxn id="23" idx="2"/>
            </p:cNvCxnSpPr>
            <p:nvPr/>
          </p:nvCxnSpPr>
          <p:spPr>
            <a:xfrm>
              <a:off x="6248400" y="2857500"/>
              <a:ext cx="1809750" cy="38100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>
              <a:stCxn id="18" idx="6"/>
              <a:endCxn id="24" idx="2"/>
            </p:cNvCxnSpPr>
            <p:nvPr/>
          </p:nvCxnSpPr>
          <p:spPr>
            <a:xfrm>
              <a:off x="6248400" y="2857500"/>
              <a:ext cx="1809750" cy="76200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>
              <a:stCxn id="18" idx="6"/>
              <a:endCxn id="25" idx="2"/>
            </p:cNvCxnSpPr>
            <p:nvPr/>
          </p:nvCxnSpPr>
          <p:spPr>
            <a:xfrm>
              <a:off x="6248400" y="2857500"/>
              <a:ext cx="1809750" cy="114300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>
              <a:stCxn id="19" idx="6"/>
              <a:endCxn id="22" idx="2"/>
            </p:cNvCxnSpPr>
            <p:nvPr/>
          </p:nvCxnSpPr>
          <p:spPr>
            <a:xfrm flipV="1">
              <a:off x="6248400" y="2857500"/>
              <a:ext cx="1809750" cy="38100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>
              <a:stCxn id="19" idx="6"/>
              <a:endCxn id="23" idx="2"/>
            </p:cNvCxnSpPr>
            <p:nvPr/>
          </p:nvCxnSpPr>
          <p:spPr>
            <a:xfrm>
              <a:off x="6248400" y="3238500"/>
              <a:ext cx="180975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Arrow Connector 34"/>
            <p:cNvCxnSpPr>
              <a:stCxn id="20" idx="6"/>
              <a:endCxn id="24" idx="2"/>
            </p:cNvCxnSpPr>
            <p:nvPr/>
          </p:nvCxnSpPr>
          <p:spPr>
            <a:xfrm>
              <a:off x="6248400" y="3619500"/>
              <a:ext cx="180975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>
              <a:stCxn id="21" idx="6"/>
              <a:endCxn id="25" idx="2"/>
            </p:cNvCxnSpPr>
            <p:nvPr/>
          </p:nvCxnSpPr>
          <p:spPr>
            <a:xfrm>
              <a:off x="6248400" y="4000500"/>
              <a:ext cx="180975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Arrow Connector 37"/>
            <p:cNvCxnSpPr>
              <a:stCxn id="21" idx="6"/>
              <a:endCxn id="24" idx="2"/>
            </p:cNvCxnSpPr>
            <p:nvPr/>
          </p:nvCxnSpPr>
          <p:spPr>
            <a:xfrm flipV="1">
              <a:off x="6248400" y="3619500"/>
              <a:ext cx="1809750" cy="38100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Arrow Connector 38"/>
            <p:cNvCxnSpPr>
              <a:stCxn id="20" idx="6"/>
              <a:endCxn id="23" idx="2"/>
            </p:cNvCxnSpPr>
            <p:nvPr/>
          </p:nvCxnSpPr>
          <p:spPr>
            <a:xfrm flipV="1">
              <a:off x="6248400" y="3238500"/>
              <a:ext cx="1809750" cy="38100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>
              <a:stCxn id="19" idx="6"/>
              <a:endCxn id="25" idx="2"/>
            </p:cNvCxnSpPr>
            <p:nvPr/>
          </p:nvCxnSpPr>
          <p:spPr>
            <a:xfrm>
              <a:off x="6248400" y="3238500"/>
              <a:ext cx="1809750" cy="76200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>
              <a:stCxn id="20" idx="6"/>
              <a:endCxn id="25" idx="2"/>
            </p:cNvCxnSpPr>
            <p:nvPr/>
          </p:nvCxnSpPr>
          <p:spPr>
            <a:xfrm>
              <a:off x="6248400" y="3619500"/>
              <a:ext cx="1809750" cy="38100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Arrow Connector 44"/>
            <p:cNvCxnSpPr>
              <a:stCxn id="21" idx="6"/>
              <a:endCxn id="23" idx="2"/>
            </p:cNvCxnSpPr>
            <p:nvPr/>
          </p:nvCxnSpPr>
          <p:spPr>
            <a:xfrm flipV="1">
              <a:off x="6248400" y="3238500"/>
              <a:ext cx="1809750" cy="76200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Arrow Connector 46"/>
            <p:cNvCxnSpPr>
              <a:stCxn id="20" idx="6"/>
              <a:endCxn id="22" idx="2"/>
            </p:cNvCxnSpPr>
            <p:nvPr/>
          </p:nvCxnSpPr>
          <p:spPr>
            <a:xfrm flipV="1">
              <a:off x="6248400" y="2857500"/>
              <a:ext cx="1809750" cy="76200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>
              <a:stCxn id="21" idx="6"/>
              <a:endCxn id="22" idx="2"/>
            </p:cNvCxnSpPr>
            <p:nvPr/>
          </p:nvCxnSpPr>
          <p:spPr>
            <a:xfrm flipV="1">
              <a:off x="6248400" y="2857500"/>
              <a:ext cx="1809750" cy="114300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>
              <a:stCxn id="19" idx="6"/>
              <a:endCxn id="24" idx="2"/>
            </p:cNvCxnSpPr>
            <p:nvPr/>
          </p:nvCxnSpPr>
          <p:spPr>
            <a:xfrm>
              <a:off x="6248400" y="3238500"/>
              <a:ext cx="1809750" cy="38100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57" name="Group 56"/>
          <p:cNvGrpSpPr/>
          <p:nvPr/>
        </p:nvGrpSpPr>
        <p:grpSpPr>
          <a:xfrm>
            <a:off x="5127483" y="4000500"/>
            <a:ext cx="2244750" cy="1143000"/>
            <a:chOff x="4495800" y="2857500"/>
            <a:chExt cx="1447800" cy="1143000"/>
          </a:xfrm>
        </p:grpSpPr>
        <p:cxnSp>
          <p:nvCxnSpPr>
            <p:cNvPr id="58" name="Straight Arrow Connector 57"/>
            <p:cNvCxnSpPr/>
            <p:nvPr/>
          </p:nvCxnSpPr>
          <p:spPr>
            <a:xfrm>
              <a:off x="4495800" y="2857500"/>
              <a:ext cx="14478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Straight Arrow Connector 58"/>
            <p:cNvCxnSpPr/>
            <p:nvPr/>
          </p:nvCxnSpPr>
          <p:spPr>
            <a:xfrm>
              <a:off x="4495800" y="3238500"/>
              <a:ext cx="14478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Straight Arrow Connector 59"/>
            <p:cNvCxnSpPr/>
            <p:nvPr/>
          </p:nvCxnSpPr>
          <p:spPr>
            <a:xfrm>
              <a:off x="4495800" y="3619500"/>
              <a:ext cx="14478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Straight Arrow Connector 60"/>
            <p:cNvCxnSpPr/>
            <p:nvPr/>
          </p:nvCxnSpPr>
          <p:spPr>
            <a:xfrm>
              <a:off x="4495800" y="4000500"/>
              <a:ext cx="14478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50" name="Group 49"/>
          <p:cNvGrpSpPr/>
          <p:nvPr/>
        </p:nvGrpSpPr>
        <p:grpSpPr>
          <a:xfrm>
            <a:off x="5139298" y="2450074"/>
            <a:ext cx="4843934" cy="1398031"/>
            <a:chOff x="4143375" y="2450069"/>
            <a:chExt cx="3905250" cy="1398031"/>
          </a:xfrm>
        </p:grpSpPr>
        <p:sp>
          <p:nvSpPr>
            <p:cNvPr id="51" name="TextBox 50"/>
            <p:cNvSpPr txBox="1"/>
            <p:nvPr/>
          </p:nvSpPr>
          <p:spPr>
            <a:xfrm>
              <a:off x="4143375" y="2450069"/>
              <a:ext cx="390525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 smtClean="0"/>
                <a:t>Vertex</a:t>
              </a:r>
              <a:endParaRPr lang="en-US" sz="3600" dirty="0"/>
            </a:p>
          </p:txBody>
        </p:sp>
        <p:cxnSp>
          <p:nvCxnSpPr>
            <p:cNvPr id="52" name="Straight Connector 51"/>
            <p:cNvCxnSpPr>
              <a:stCxn id="51" idx="2"/>
              <a:endCxn id="18" idx="0"/>
            </p:cNvCxnSpPr>
            <p:nvPr/>
          </p:nvCxnSpPr>
          <p:spPr>
            <a:xfrm>
              <a:off x="6096000" y="3096400"/>
              <a:ext cx="0" cy="7517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3" name="Group 52"/>
          <p:cNvGrpSpPr/>
          <p:nvPr/>
        </p:nvGrpSpPr>
        <p:grpSpPr>
          <a:xfrm>
            <a:off x="3827891" y="5148821"/>
            <a:ext cx="4843934" cy="1550431"/>
            <a:chOff x="5029200" y="5143500"/>
            <a:chExt cx="3905250" cy="1550431"/>
          </a:xfrm>
        </p:grpSpPr>
        <p:sp>
          <p:nvSpPr>
            <p:cNvPr id="54" name="TextBox 53"/>
            <p:cNvSpPr txBox="1"/>
            <p:nvPr/>
          </p:nvSpPr>
          <p:spPr>
            <a:xfrm>
              <a:off x="5029200" y="6047600"/>
              <a:ext cx="390525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 smtClean="0"/>
                <a:t>Edge</a:t>
              </a:r>
              <a:endParaRPr lang="en-US" sz="3600" dirty="0"/>
            </a:p>
          </p:txBody>
        </p:sp>
        <p:cxnSp>
          <p:nvCxnSpPr>
            <p:cNvPr id="55" name="Straight Connector 54"/>
            <p:cNvCxnSpPr>
              <a:endCxn id="54" idx="0"/>
            </p:cNvCxnSpPr>
            <p:nvPr/>
          </p:nvCxnSpPr>
          <p:spPr>
            <a:xfrm>
              <a:off x="6981825" y="5143500"/>
              <a:ext cx="0" cy="9041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542142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BFBFBF"/>
                                      </p:to>
                                    </p:animClr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BFBFBF"/>
                                      </p:to>
                                    </p:animClr>
                                    <p:set>
                                      <p:cBhvr>
                                        <p:cTn id="4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0" grpId="0" animBg="1"/>
      <p:bldP spid="2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Circular Arrow 31"/>
          <p:cNvSpPr/>
          <p:nvPr/>
        </p:nvSpPr>
        <p:spPr>
          <a:xfrm rot="20774394">
            <a:off x="5097558" y="2590758"/>
            <a:ext cx="4927424" cy="3962486"/>
          </a:xfrm>
          <a:prstGeom prst="circularArrow">
            <a:avLst>
              <a:gd name="adj1" fmla="val 5391"/>
              <a:gd name="adj2" fmla="val 857794"/>
              <a:gd name="adj3" fmla="val 3276017"/>
              <a:gd name="adj4" fmla="val 4548790"/>
              <a:gd name="adj5" fmla="val 8537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Dataflow: iteration</a:t>
            </a:r>
            <a:endParaRPr lang="en-US" dirty="0"/>
          </a:p>
        </p:txBody>
      </p:sp>
      <p:cxnSp>
        <p:nvCxnSpPr>
          <p:cNvPr id="29" name="Straight Arrow Connector 28"/>
          <p:cNvCxnSpPr>
            <a:stCxn id="5" idx="3"/>
            <a:endCxn id="6" idx="1"/>
          </p:cNvCxnSpPr>
          <p:nvPr/>
        </p:nvCxnSpPr>
        <p:spPr>
          <a:xfrm flipV="1">
            <a:off x="2740958" y="3577702"/>
            <a:ext cx="2900801" cy="994303"/>
          </a:xfrm>
          <a:prstGeom prst="curvedConnector3">
            <a:avLst>
              <a:gd name="adj1" fmla="val 50000"/>
            </a:avLst>
          </a:prstGeom>
          <a:ln w="228600">
            <a:solidFill>
              <a:schemeClr val="tx1"/>
            </a:solidFill>
            <a:tailEnd type="triangle" w="med" len="sm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34" idx="3"/>
            <a:endCxn id="42" idx="1"/>
          </p:cNvCxnSpPr>
          <p:nvPr/>
        </p:nvCxnSpPr>
        <p:spPr>
          <a:xfrm>
            <a:off x="9436984" y="3577702"/>
            <a:ext cx="2944583" cy="994303"/>
          </a:xfrm>
          <a:prstGeom prst="curvedConnector3">
            <a:avLst>
              <a:gd name="adj1" fmla="val 50000"/>
            </a:avLst>
          </a:prstGeom>
          <a:ln w="228600">
            <a:solidFill>
              <a:schemeClr val="tx1"/>
            </a:solidFill>
            <a:tailEnd type="triangle" w="med" len="sm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" name="Rounded Rectangle 4"/>
          <p:cNvSpPr/>
          <p:nvPr/>
        </p:nvSpPr>
        <p:spPr>
          <a:xfrm>
            <a:off x="1890318" y="3695700"/>
            <a:ext cx="850642" cy="1752600"/>
          </a:xfrm>
          <a:prstGeom prst="round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dirty="0">
              <a:latin typeface="+mj-lt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5641760" y="2701397"/>
            <a:ext cx="850642" cy="1752600"/>
          </a:xfrm>
          <a:prstGeom prst="round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dirty="0">
              <a:latin typeface="+mj-lt"/>
            </a:endParaRPr>
          </a:p>
        </p:txBody>
      </p:sp>
      <p:sp>
        <p:nvSpPr>
          <p:cNvPr id="34" name="Rounded Rectangle 33"/>
          <p:cNvSpPr/>
          <p:nvPr/>
        </p:nvSpPr>
        <p:spPr>
          <a:xfrm>
            <a:off x="8586343" y="2701397"/>
            <a:ext cx="850642" cy="1752600"/>
          </a:xfrm>
          <a:prstGeom prst="round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dirty="0">
              <a:latin typeface="+mj-lt"/>
            </a:endParaRPr>
          </a:p>
        </p:txBody>
      </p:sp>
      <p:sp>
        <p:nvSpPr>
          <p:cNvPr id="41" name="Rounded Rectangle 40"/>
          <p:cNvSpPr/>
          <p:nvPr/>
        </p:nvSpPr>
        <p:spPr>
          <a:xfrm>
            <a:off x="7135944" y="4690003"/>
            <a:ext cx="850642" cy="1752600"/>
          </a:xfrm>
          <a:prstGeom prst="round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dirty="0">
              <a:latin typeface="+mj-lt"/>
            </a:endParaRPr>
          </a:p>
        </p:txBody>
      </p:sp>
      <p:sp>
        <p:nvSpPr>
          <p:cNvPr id="42" name="Rounded Rectangle 41"/>
          <p:cNvSpPr/>
          <p:nvPr/>
        </p:nvSpPr>
        <p:spPr>
          <a:xfrm>
            <a:off x="12381569" y="3695700"/>
            <a:ext cx="850642" cy="1752600"/>
          </a:xfrm>
          <a:prstGeom prst="round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dirty="0">
              <a:latin typeface="+mj-lt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4577266" y="2438400"/>
            <a:ext cx="5967999" cy="4267200"/>
          </a:xfrm>
          <a:prstGeom prst="rect">
            <a:avLst/>
          </a:prstGeom>
          <a:noFill/>
          <a:ln w="381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360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" y="875790"/>
            <a:ext cx="15122517" cy="960436"/>
          </a:xfrm>
        </p:spPr>
        <p:txBody>
          <a:bodyPr numCol="2">
            <a:normAutofit/>
          </a:bodyPr>
          <a:lstStyle/>
          <a:p>
            <a:pPr algn="ctr"/>
            <a:r>
              <a:rPr lang="en-US" sz="5870" dirty="0" smtClean="0"/>
              <a:t>Batching</a:t>
            </a:r>
            <a:r>
              <a:rPr lang="en-US" sz="5870" dirty="0"/>
              <a:t/>
            </a:r>
            <a:br>
              <a:rPr lang="en-US" sz="5870" dirty="0"/>
            </a:br>
            <a:r>
              <a:rPr lang="en-US" sz="5870" dirty="0" smtClean="0"/>
              <a:t>Streaming</a:t>
            </a:r>
            <a:endParaRPr lang="en-US" sz="5870" dirty="0"/>
          </a:p>
        </p:txBody>
      </p:sp>
      <p:sp>
        <p:nvSpPr>
          <p:cNvPr id="5" name="Rounded Rectangle 4"/>
          <p:cNvSpPr/>
          <p:nvPr/>
        </p:nvSpPr>
        <p:spPr>
          <a:xfrm>
            <a:off x="1937574" y="4133785"/>
            <a:ext cx="3686116" cy="914400"/>
          </a:xfrm>
          <a:prstGeom prst="roundRect">
            <a:avLst/>
          </a:prstGeom>
          <a:solidFill>
            <a:srgbClr val="FFFFFF"/>
          </a:solidFill>
          <a:ln w="38100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dirty="0"/>
          </a:p>
        </p:txBody>
      </p:sp>
      <p:grpSp>
        <p:nvGrpSpPr>
          <p:cNvPr id="19" name="Group 18"/>
          <p:cNvGrpSpPr/>
          <p:nvPr/>
        </p:nvGrpSpPr>
        <p:grpSpPr>
          <a:xfrm>
            <a:off x="2032092" y="2629322"/>
            <a:ext cx="3497085" cy="1128712"/>
            <a:chOff x="1828799" y="1690688"/>
            <a:chExt cx="2819401" cy="1128712"/>
          </a:xfrm>
        </p:grpSpPr>
        <p:cxnSp>
          <p:nvCxnSpPr>
            <p:cNvPr id="9" name="Straight Arrow Connector 8"/>
            <p:cNvCxnSpPr/>
            <p:nvPr/>
          </p:nvCxnSpPr>
          <p:spPr>
            <a:xfrm>
              <a:off x="1828799" y="1766888"/>
              <a:ext cx="304800" cy="1052512"/>
            </a:xfrm>
            <a:prstGeom prst="straightConnector1">
              <a:avLst/>
            </a:prstGeom>
            <a:ln w="152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>
              <a:off x="3238500" y="1690688"/>
              <a:ext cx="0" cy="1059656"/>
            </a:xfrm>
            <a:prstGeom prst="straightConnector1">
              <a:avLst/>
            </a:prstGeom>
            <a:ln w="152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>
            <a:xfrm flipH="1">
              <a:off x="4343400" y="1766888"/>
              <a:ext cx="304800" cy="1052512"/>
            </a:xfrm>
            <a:prstGeom prst="straightConnector1">
              <a:avLst/>
            </a:prstGeom>
            <a:ln w="152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 5"/>
          <p:cNvGrpSpPr/>
          <p:nvPr/>
        </p:nvGrpSpPr>
        <p:grpSpPr>
          <a:xfrm>
            <a:off x="2032091" y="5410200"/>
            <a:ext cx="3497085" cy="1143000"/>
            <a:chOff x="1600199" y="5283928"/>
            <a:chExt cx="2819401" cy="1143000"/>
          </a:xfrm>
        </p:grpSpPr>
        <p:cxnSp>
          <p:nvCxnSpPr>
            <p:cNvPr id="21" name="Straight Arrow Connector 20"/>
            <p:cNvCxnSpPr/>
            <p:nvPr/>
          </p:nvCxnSpPr>
          <p:spPr>
            <a:xfrm flipH="1">
              <a:off x="1600199" y="5283928"/>
              <a:ext cx="304800" cy="1052512"/>
            </a:xfrm>
            <a:prstGeom prst="straightConnector1">
              <a:avLst/>
            </a:prstGeom>
            <a:ln w="152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/>
            <p:nvPr/>
          </p:nvCxnSpPr>
          <p:spPr>
            <a:xfrm>
              <a:off x="3009900" y="5367272"/>
              <a:ext cx="0" cy="1059656"/>
            </a:xfrm>
            <a:prstGeom prst="straightConnector1">
              <a:avLst/>
            </a:prstGeom>
            <a:ln w="152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/>
            <p:nvPr/>
          </p:nvCxnSpPr>
          <p:spPr>
            <a:xfrm>
              <a:off x="4114800" y="5283928"/>
              <a:ext cx="304800" cy="1052512"/>
            </a:xfrm>
            <a:prstGeom prst="straightConnector1">
              <a:avLst/>
            </a:prstGeom>
            <a:ln w="152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Rectangle 23"/>
          <p:cNvSpPr/>
          <p:nvPr/>
        </p:nvSpPr>
        <p:spPr>
          <a:xfrm>
            <a:off x="1622636" y="2583862"/>
            <a:ext cx="1512254" cy="1355727"/>
          </a:xfrm>
          <a:prstGeom prst="rect">
            <a:avLst/>
          </a:prstGeom>
          <a:solidFill>
            <a:srgbClr val="FFFFF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3252695" y="2531405"/>
            <a:ext cx="1512254" cy="1355727"/>
          </a:xfrm>
          <a:prstGeom prst="rect">
            <a:avLst/>
          </a:prstGeom>
          <a:solidFill>
            <a:srgbClr val="FFFFF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4757515" y="2492194"/>
            <a:ext cx="1456882" cy="1355727"/>
          </a:xfrm>
          <a:prstGeom prst="rect">
            <a:avLst/>
          </a:prstGeom>
          <a:solidFill>
            <a:srgbClr val="FFFFF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1252839" y="5292980"/>
            <a:ext cx="4701657" cy="1385889"/>
          </a:xfrm>
          <a:prstGeom prst="rect">
            <a:avLst/>
          </a:prstGeom>
          <a:solidFill>
            <a:srgbClr val="FFFFF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ounded Rectangle 41"/>
          <p:cNvSpPr/>
          <p:nvPr/>
        </p:nvSpPr>
        <p:spPr>
          <a:xfrm>
            <a:off x="9509648" y="4114800"/>
            <a:ext cx="3686116" cy="914400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dirty="0"/>
          </a:p>
        </p:txBody>
      </p:sp>
      <p:grpSp>
        <p:nvGrpSpPr>
          <p:cNvPr id="43" name="Group 42"/>
          <p:cNvGrpSpPr/>
          <p:nvPr/>
        </p:nvGrpSpPr>
        <p:grpSpPr>
          <a:xfrm>
            <a:off x="9593353" y="2629322"/>
            <a:ext cx="3497085" cy="1128712"/>
            <a:chOff x="1828799" y="1690688"/>
            <a:chExt cx="2819401" cy="1128712"/>
          </a:xfrm>
        </p:grpSpPr>
        <p:cxnSp>
          <p:nvCxnSpPr>
            <p:cNvPr id="44" name="Straight Arrow Connector 43"/>
            <p:cNvCxnSpPr/>
            <p:nvPr/>
          </p:nvCxnSpPr>
          <p:spPr>
            <a:xfrm>
              <a:off x="1828799" y="1766888"/>
              <a:ext cx="304800" cy="1052512"/>
            </a:xfrm>
            <a:prstGeom prst="straightConnector1">
              <a:avLst/>
            </a:prstGeom>
            <a:ln w="152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/>
            <p:cNvCxnSpPr/>
            <p:nvPr/>
          </p:nvCxnSpPr>
          <p:spPr>
            <a:xfrm>
              <a:off x="3238500" y="1690688"/>
              <a:ext cx="0" cy="1059656"/>
            </a:xfrm>
            <a:prstGeom prst="straightConnector1">
              <a:avLst/>
            </a:prstGeom>
            <a:ln w="152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/>
            <p:nvPr/>
          </p:nvCxnSpPr>
          <p:spPr>
            <a:xfrm flipH="1">
              <a:off x="4343400" y="1766888"/>
              <a:ext cx="304800" cy="1052512"/>
            </a:xfrm>
            <a:prstGeom prst="straightConnector1">
              <a:avLst/>
            </a:prstGeom>
            <a:ln w="152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6"/>
          <p:cNvGrpSpPr/>
          <p:nvPr/>
        </p:nvGrpSpPr>
        <p:grpSpPr>
          <a:xfrm>
            <a:off x="9604166" y="5410200"/>
            <a:ext cx="3497085" cy="1143000"/>
            <a:chOff x="7772399" y="5257800"/>
            <a:chExt cx="2819401" cy="1143000"/>
          </a:xfrm>
        </p:grpSpPr>
        <p:cxnSp>
          <p:nvCxnSpPr>
            <p:cNvPr id="47" name="Straight Arrow Connector 46"/>
            <p:cNvCxnSpPr/>
            <p:nvPr/>
          </p:nvCxnSpPr>
          <p:spPr>
            <a:xfrm flipH="1">
              <a:off x="7772399" y="5257800"/>
              <a:ext cx="304800" cy="1052512"/>
            </a:xfrm>
            <a:prstGeom prst="straightConnector1">
              <a:avLst/>
            </a:prstGeom>
            <a:ln w="152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/>
            <p:nvPr/>
          </p:nvCxnSpPr>
          <p:spPr>
            <a:xfrm>
              <a:off x="9182100" y="5341144"/>
              <a:ext cx="0" cy="1059656"/>
            </a:xfrm>
            <a:prstGeom prst="straightConnector1">
              <a:avLst/>
            </a:prstGeom>
            <a:ln w="152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/>
            <p:nvPr/>
          </p:nvCxnSpPr>
          <p:spPr>
            <a:xfrm>
              <a:off x="10287000" y="5257800"/>
              <a:ext cx="304800" cy="1052512"/>
            </a:xfrm>
            <a:prstGeom prst="straightConnector1">
              <a:avLst/>
            </a:prstGeom>
            <a:ln w="152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0" name="Rectangle 49"/>
          <p:cNvSpPr/>
          <p:nvPr/>
        </p:nvSpPr>
        <p:spPr>
          <a:xfrm>
            <a:off x="8963134" y="2602321"/>
            <a:ext cx="1196637" cy="1355727"/>
          </a:xfrm>
          <a:prstGeom prst="rect">
            <a:avLst/>
          </a:prstGeom>
          <a:solidFill>
            <a:srgbClr val="FFFFF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/>
          <p:cNvSpPr/>
          <p:nvPr/>
        </p:nvSpPr>
        <p:spPr>
          <a:xfrm>
            <a:off x="10569564" y="2546167"/>
            <a:ext cx="1512254" cy="1355727"/>
          </a:xfrm>
          <a:prstGeom prst="rect">
            <a:avLst/>
          </a:prstGeom>
          <a:solidFill>
            <a:srgbClr val="FFFFF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12302579" y="2550521"/>
            <a:ext cx="1197654" cy="1355727"/>
          </a:xfrm>
          <a:prstGeom prst="rect">
            <a:avLst/>
          </a:prstGeom>
          <a:solidFill>
            <a:srgbClr val="FFFFF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12145281" y="5167321"/>
            <a:ext cx="1086931" cy="1385889"/>
          </a:xfrm>
          <a:prstGeom prst="rect">
            <a:avLst/>
          </a:prstGeom>
          <a:solidFill>
            <a:srgbClr val="FFFFF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/>
          <p:cNvSpPr/>
          <p:nvPr/>
        </p:nvSpPr>
        <p:spPr>
          <a:xfrm>
            <a:off x="10615132" y="5400689"/>
            <a:ext cx="1937572" cy="1385889"/>
          </a:xfrm>
          <a:prstGeom prst="rect">
            <a:avLst/>
          </a:prstGeom>
          <a:solidFill>
            <a:srgbClr val="FFFFF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9179840" y="5243516"/>
            <a:ext cx="1264811" cy="1385889"/>
          </a:xfrm>
          <a:prstGeom prst="rect">
            <a:avLst/>
          </a:prstGeom>
          <a:solidFill>
            <a:srgbClr val="FFFFF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itle 1"/>
          <p:cNvSpPr txBox="1">
            <a:spLocks/>
          </p:cNvSpPr>
          <p:nvPr/>
        </p:nvSpPr>
        <p:spPr>
          <a:xfrm>
            <a:off x="0" y="857599"/>
            <a:ext cx="15122517" cy="960436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5870" dirty="0"/>
              <a:t>vs.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25323" y="7105475"/>
            <a:ext cx="6710621" cy="120032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Ins="0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"/>
            </a:pPr>
            <a:r>
              <a:rPr lang="en-US" sz="3600" dirty="0" smtClean="0"/>
              <a:t>Requires coordination</a:t>
            </a:r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en-US" sz="3600" dirty="0" smtClean="0"/>
              <a:t>Supports aggregation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7970382" y="7105475"/>
            <a:ext cx="6710621" cy="120032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Ins="0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ü"/>
            </a:pPr>
            <a:r>
              <a:rPr lang="en-US" sz="3600" dirty="0" smtClean="0"/>
              <a:t>No coordination needed</a:t>
            </a:r>
          </a:p>
          <a:p>
            <a:pPr marL="571500" indent="-571500">
              <a:buFont typeface="Wingdings" panose="05000000000000000000" pitchFamily="2" charset="2"/>
              <a:buChar char=""/>
            </a:pPr>
            <a:r>
              <a:rPr lang="en-US" sz="3600" dirty="0" smtClean="0"/>
              <a:t>Aggregation is difficult</a:t>
            </a:r>
          </a:p>
        </p:txBody>
      </p:sp>
      <p:sp>
        <p:nvSpPr>
          <p:cNvPr id="36" name="Title 1"/>
          <p:cNvSpPr txBox="1">
            <a:spLocks/>
          </p:cNvSpPr>
          <p:nvPr/>
        </p:nvSpPr>
        <p:spPr>
          <a:xfrm>
            <a:off x="10" y="1600200"/>
            <a:ext cx="15122517" cy="960436"/>
          </a:xfrm>
          <a:prstGeom prst="rect">
            <a:avLst/>
          </a:prstGeom>
        </p:spPr>
        <p:txBody>
          <a:bodyPr vert="horz" lIns="91440" tIns="45720" rIns="91440" bIns="45720" numCol="2" rtlCol="0" anchor="ctr">
            <a:normAutofit/>
          </a:bodyPr>
          <a:lstStyle>
            <a:lvl1pPr algn="l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867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dirty="0" smtClean="0">
                <a:solidFill>
                  <a:schemeClr val="accent6"/>
                </a:solidFill>
              </a:rPr>
              <a:t>(synchronous)</a:t>
            </a:r>
          </a:p>
          <a:p>
            <a:pPr algn="ctr"/>
            <a:r>
              <a:rPr lang="en-US" sz="3600" dirty="0" smtClean="0">
                <a:solidFill>
                  <a:schemeClr val="accent4"/>
                </a:solidFill>
              </a:rPr>
              <a:t>(asynchronous)</a:t>
            </a:r>
            <a:endParaRPr lang="en-US" sz="3600" dirty="0">
              <a:solidFill>
                <a:schemeClr val="accent4"/>
              </a:solidFill>
            </a:endParaRPr>
          </a:p>
        </p:txBody>
      </p:sp>
      <p:sp>
        <p:nvSpPr>
          <p:cNvPr id="37" name="Title 1"/>
          <p:cNvSpPr txBox="1">
            <a:spLocks/>
          </p:cNvSpPr>
          <p:nvPr/>
        </p:nvSpPr>
        <p:spPr>
          <a:xfrm>
            <a:off x="-4" y="868364"/>
            <a:ext cx="15122517" cy="960436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5870" dirty="0"/>
          </a:p>
        </p:txBody>
      </p:sp>
    </p:spTree>
    <p:extLst>
      <p:ext uri="{BB962C8B-B14F-4D97-AF65-F5344CB8AC3E}">
        <p14:creationId xmlns:p14="http://schemas.microsoft.com/office/powerpoint/2010/main" val="4196505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14124"/>
                                      </p:to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DCEAF"/>
                                      </p:to>
                                    </p:animClr>
                                    <p:set>
                                      <p:cBhvr>
                                        <p:cTn id="6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  <p:bldP spid="28" grpId="0" animBg="1"/>
      <p:bldP spid="28" grpId="1" animBg="1"/>
      <p:bldP spid="50" grpId="0" animBg="1"/>
      <p:bldP spid="50" grpId="1" animBg="1"/>
      <p:bldP spid="50" grpId="2" animBg="1"/>
      <p:bldP spid="50" grpId="3" animBg="1"/>
      <p:bldP spid="51" grpId="0" animBg="1"/>
      <p:bldP spid="51" grpId="1" animBg="1"/>
      <p:bldP spid="52" grpId="0" animBg="1"/>
      <p:bldP spid="52" grpId="1" animBg="1"/>
      <p:bldP spid="54" grpId="0" animBg="1"/>
      <p:bldP spid="54" grpId="1" animBg="1"/>
      <p:bldP spid="56" grpId="0" animBg="1"/>
      <p:bldP spid="56" grpId="1" animBg="1"/>
      <p:bldP spid="56" grpId="2" animBg="1"/>
      <p:bldP spid="56" grpId="3" animBg="1"/>
      <p:bldP spid="57" grpId="0" animBg="1"/>
      <p:bldP spid="57" grpId="1" animBg="1"/>
      <p:bldP spid="11" grpId="0" animBg="1"/>
      <p:bldP spid="3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Custom 1">
      <a:majorFont>
        <a:latin typeface="Segoe UI Semibold"/>
        <a:ea typeface=""/>
        <a:cs typeface=""/>
      </a:majorFont>
      <a:minorFont>
        <a:latin typeface="Segoe UI Light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908</Words>
  <Application>Microsoft Office PowerPoint</Application>
  <PresentationFormat>Custom</PresentationFormat>
  <Paragraphs>364</Paragraphs>
  <Slides>39</Slides>
  <Notes>39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0" baseType="lpstr">
      <vt:lpstr>Office Theme</vt:lpstr>
      <vt:lpstr>Naiad:  A Timely Dataflow System</vt:lpstr>
      <vt:lpstr>PowerPoint Presentation</vt:lpstr>
      <vt:lpstr>PowerPoint Presentation</vt:lpstr>
      <vt:lpstr>PowerPoint Presentation</vt:lpstr>
      <vt:lpstr>Outline</vt:lpstr>
      <vt:lpstr>Dataflow</vt:lpstr>
      <vt:lpstr>Dataflow: parallelism</vt:lpstr>
      <vt:lpstr>Dataflow: iteration</vt:lpstr>
      <vt:lpstr>Batching Streaming</vt:lpstr>
      <vt:lpstr>Batch iteration</vt:lpstr>
      <vt:lpstr>Streaming iteration</vt:lpstr>
      <vt:lpstr>Timely dataflow</vt:lpstr>
      <vt:lpstr>How to achieve low latency</vt:lpstr>
      <vt:lpstr>Programming model</vt:lpstr>
      <vt:lpstr>Messages</vt:lpstr>
      <vt:lpstr>Notifications</vt:lpstr>
      <vt:lpstr>Programming frameworks</vt:lpstr>
      <vt:lpstr>How to achieve low latency</vt:lpstr>
      <vt:lpstr>How to achieve low latency</vt:lpstr>
      <vt:lpstr>Progress tracking</vt:lpstr>
      <vt:lpstr>Progress tracking</vt:lpstr>
      <vt:lpstr>PowerPoint Presentation</vt:lpstr>
      <vt:lpstr>PowerPoint Presentation</vt:lpstr>
      <vt:lpstr>PowerPoint Presentation</vt:lpstr>
      <vt:lpstr>PowerPoint Presentation</vt:lpstr>
      <vt:lpstr>How to achieve low latency</vt:lpstr>
      <vt:lpstr>How to achieve low latency</vt:lpstr>
      <vt:lpstr>Performance engineering</vt:lpstr>
      <vt:lpstr>How to achieve low latency</vt:lpstr>
      <vt:lpstr>Outline</vt:lpstr>
      <vt:lpstr>System design</vt:lpstr>
      <vt:lpstr>Iteration latency</vt:lpstr>
      <vt:lpstr>PowerPoint Presentation</vt:lpstr>
      <vt:lpstr>PageRank </vt:lpstr>
      <vt:lpstr>Interactive graph analysis</vt:lpstr>
      <vt:lpstr>Query latency</vt:lpstr>
      <vt:lpstr>Conclusions</vt:lpstr>
      <vt:lpstr>For more information</vt:lpstr>
      <vt:lpstr>Naiad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2013-11-07T06:30:04Z</dcterms:created>
  <dcterms:modified xsi:type="dcterms:W3CDTF">2014-02-04T12:27:54Z</dcterms:modified>
</cp:coreProperties>
</file>