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6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CAA8C-A4F9-4FB4-8498-823D871607BE}" type="datetimeFigureOut">
              <a:rPr lang="en-GB" smtClean="0"/>
              <a:t>23/11/2010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E3FC3-84DB-4ECA-B3A7-7786163B7A2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020610"/>
          </a:xfrm>
        </p:spPr>
        <p:txBody>
          <a:bodyPr>
            <a:normAutofit fontScale="70000" lnSpcReduction="20000"/>
          </a:bodyPr>
          <a:lstStyle/>
          <a:p>
            <a:pPr marL="0" indent="14288">
              <a:buNone/>
            </a:pPr>
            <a:r>
              <a:rPr lang="en-GB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Data Analysts Captivated by R’s Power</a:t>
            </a:r>
          </a:p>
          <a:p>
            <a:pPr marL="0" indent="14288">
              <a:buNone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 January 2009</a:t>
            </a:r>
          </a:p>
          <a:p>
            <a:pPr marL="0" indent="14288">
              <a:buNone/>
            </a:pPr>
            <a:endParaRPr lang="en-GB" dirty="0" smtClean="0"/>
          </a:p>
          <a:p>
            <a:pPr marL="0" indent="14288">
              <a:buNone/>
            </a:pPr>
            <a:r>
              <a:rPr lang="en-GB" dirty="0" smtClean="0"/>
              <a:t>“R is ... becoming their lingua franca partly because data mining has entered a golden age, whether being used to set ad prices, find new drugs more quickly or fine-tune financial models. Companies as diverse as Google, Pfizer, Merck, Bank of America, the InterContinental Hotels Group and Shell use it.</a:t>
            </a:r>
          </a:p>
          <a:p>
            <a:pPr marL="0" indent="14288">
              <a:buNone/>
            </a:pPr>
            <a:endParaRPr lang="en-GB" dirty="0" smtClean="0"/>
          </a:p>
          <a:p>
            <a:pPr marL="0" indent="14288">
              <a:buNone/>
            </a:pPr>
            <a:r>
              <a:rPr lang="en-GB" dirty="0" smtClean="0"/>
              <a:t>“‘R </a:t>
            </a:r>
            <a:r>
              <a:rPr lang="en-GB" dirty="0" smtClean="0"/>
              <a:t>is really important to the point that it’s hard to overvalue it’, said Daryl </a:t>
            </a:r>
            <a:r>
              <a:rPr lang="en-GB" dirty="0" err="1" smtClean="0"/>
              <a:t>Pregibon</a:t>
            </a:r>
            <a:r>
              <a:rPr lang="en-GB" dirty="0" smtClean="0"/>
              <a:t>, a research scientist at Google, which uses the software widely. ‘It allows statisticians to do very intricate and complicated analyses without knowing the blood and guts of computing systems.’</a:t>
            </a:r>
          </a:p>
          <a:p>
            <a:pPr marL="0" indent="14288">
              <a:buNone/>
            </a:pPr>
            <a:endParaRPr lang="en-GB" dirty="0" smtClean="0"/>
          </a:p>
          <a:p>
            <a:pPr marL="0" indent="14288">
              <a:buNone/>
            </a:pPr>
            <a:r>
              <a:rPr lang="en-GB" dirty="0" smtClean="0"/>
              <a:t>“The </a:t>
            </a:r>
            <a:r>
              <a:rPr lang="en-GB" dirty="0" smtClean="0"/>
              <a:t>financial services community has demonstrated a particular affinity for R; dozens of packages exist for derivatives analysis alone.”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0"/>
            <a:ext cx="60452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 very senior Microsoft developer who moved to Google told me that Google works and thinks at a higher level of abstraction than Microsoft. “Google uses Bayesian filtering the way Microsoft uses the </a:t>
            </a:r>
            <a:r>
              <a:rPr lang="en-GB" b="1" dirty="0" smtClean="0"/>
              <a:t>if</a:t>
            </a:r>
            <a:r>
              <a:rPr lang="en-GB" dirty="0" smtClean="0"/>
              <a:t> statement”, he said.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1808" y="4927906"/>
            <a:ext cx="4122192" cy="193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98884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98884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060848"/>
            <a:ext cx="161070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72610" y="1844824"/>
            <a:ext cx="1563886" cy="1665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1844823"/>
            <a:ext cx="1512168" cy="1571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076056" y="1628800"/>
            <a:ext cx="1008112" cy="221599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3800" dirty="0">
                <a:solidFill>
                  <a:srgbClr val="C00000"/>
                </a:solidFill>
              </a:rPr>
              <a:t>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3.7037E-7 C 0.00121 -0.00926 0.00364 -0.01666 0.00538 -0.02546 C 0.00746 -0.03588 0.00868 -0.04676 0.0118 -0.05671 C 0.01371 -0.07129 0.01736 -0.08541 0.02343 -0.09768 C 0.02864 -0.1199 0.04322 -0.13611 0.05642 -0.15023 C 0.0644 -0.15879 0.07065 -0.16852 0.0809 -0.17291 C 0.08715 -0.17847 0.09288 -0.18379 0.09999 -0.18703 C 0.10694 -0.19375 0.11718 -0.19652 0.12552 -0.19838 C 0.1342 -0.19745 0.14236 -0.19745 0.14999 -0.19143 C 0.15381 -0.18842 0.1618 -0.18287 0.1618 -0.18287 C 0.16614 -0.17708 0.16996 -0.1706 0.17239 -0.16296 C 0.17378 -0.15833 0.17534 -0.1537 0.17656 -0.14884 C 0.17725 -0.14606 0.17881 -0.14027 0.17881 -0.14027 C 0.18246 -0.10578 0.18333 -0.07129 0.18611 -0.0368 C 0.18836 -0.00926 0.19513 -0.00972 0.18732 -0.00972 " pathEditMode="relative" ptsTypes="ffffffffffffffA">
                                      <p:cBhvr>
                                        <p:cTn id="6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33 -0.00972 C 0.18906 -0.03171 0.19184 -0.05023 0.19792 -0.0706 C 0.2 -0.07755 0.20122 -0.08681 0.20538 -0.0919 C 0.20677 -0.09746 0.20868 -0.10185 0.21163 -0.10625 C 0.21406 -0.11435 0.21979 -0.12153 0.22344 -0.12894 C 0.24201 -0.16713 0.27205 -0.19329 0.30434 -0.20695 C 0.30747 -0.20556 0.31059 -0.20394 0.31389 -0.20255 C 0.31823 -0.19861 0.32899 -0.18843 0.33195 -0.18264 C 0.33281 -0.18102 0.33316 -0.17894 0.33403 -0.17708 C 0.33507 -0.175 0.33629 -0.17315 0.33733 -0.1713 C 0.33854 -0.16435 0.34132 -0.1588 0.34254 -0.15162 C 0.34792 -0.11945 0.35365 -0.08727 0.35955 -0.05509 C 0.36146 -0.04468 0.3658 -0.03449 0.36701 -0.02384 C 0.36806 -0.01458 0.36962 -0.01736 0.36701 -0.01389 " pathEditMode="relative" ptsTypes="fffffffffffffA">
                                      <p:cBhvr>
                                        <p:cTn id="14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noAutofit/>
          </a:bodyPr>
          <a:lstStyle/>
          <a:p>
            <a:pPr algn="l"/>
            <a:r>
              <a:rPr lang="en-US" sz="36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itchFamily="18" charset="0"/>
              </a:rPr>
              <a:t>R is a language for knowledgeable interactive exploration, visualization and analysis of moderate-size data sets.</a:t>
            </a:r>
            <a:endParaRPr lang="en-GB" sz="3600" i="1" dirty="0">
              <a:solidFill>
                <a:schemeClr val="accent1">
                  <a:lumMod val="60000"/>
                  <a:lumOff val="4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988840"/>
            <a:ext cx="6995120" cy="48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R is a language</a:t>
            </a:r>
          </a:p>
          <a:p>
            <a:pPr>
              <a:buNone/>
            </a:pPr>
            <a:r>
              <a:rPr lang="en-US" sz="2400" dirty="0" smtClean="0"/>
              <a:t>R is for interactive exploration</a:t>
            </a:r>
          </a:p>
          <a:p>
            <a:pPr>
              <a:buNone/>
            </a:pPr>
            <a:r>
              <a:rPr lang="en-US" sz="2400" dirty="0" smtClean="0"/>
              <a:t>R is for moderate-size data sets</a:t>
            </a:r>
          </a:p>
          <a:p>
            <a:pPr>
              <a:buNone/>
            </a:pPr>
            <a:r>
              <a:rPr lang="en-US" sz="2400" dirty="0" smtClean="0"/>
              <a:t>R is for data sets</a:t>
            </a:r>
          </a:p>
          <a:p>
            <a:pPr>
              <a:buNone/>
            </a:pPr>
            <a:r>
              <a:rPr lang="en-US" sz="2400" dirty="0" smtClean="0"/>
              <a:t>R is for knowledgeable use</a:t>
            </a:r>
          </a:p>
          <a:p>
            <a:pPr>
              <a:buNone/>
            </a:pPr>
            <a:r>
              <a:rPr lang="en-US" sz="2400" dirty="0" smtClean="0"/>
              <a:t>R is for analysis</a:t>
            </a:r>
          </a:p>
          <a:p>
            <a:pPr>
              <a:buNone/>
            </a:pPr>
            <a:r>
              <a:rPr lang="en-US" sz="2400" dirty="0" smtClean="0"/>
              <a:t>R is for visualization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67544" y="5661248"/>
            <a:ext cx="6772572" cy="720080"/>
            <a:chOff x="467544" y="5661248"/>
            <a:chExt cx="6772572" cy="72008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7544" y="5666953"/>
              <a:ext cx="714375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reflection blurRad="6350" stA="52000" endA="300" endPos="35000" dir="5400000" sy="-100000" algn="bl" rotWithShape="0"/>
              <a:softEdge rad="31750"/>
            </a:effectLst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31640" y="5661248"/>
              <a:ext cx="714375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reflection blurRad="6350" stA="52000" endA="300" endPos="35000" dir="5400000" sy="-100000" algn="bl" rotWithShape="0"/>
              <a:softEdge rad="31750"/>
            </a:effec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95736" y="5666953"/>
              <a:ext cx="714375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reflection blurRad="6350" stA="52000" endA="300" endPos="35000" dir="5400000" sy="-100000" algn="bl" rotWithShape="0"/>
              <a:softEdge rad="31750"/>
            </a:effectLst>
          </p:spPr>
        </p:pic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59832" y="5666953"/>
              <a:ext cx="714375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reflection blurRad="6350" stA="52000" endA="300" endPos="35000" dir="5400000" sy="-100000" algn="bl" rotWithShape="0"/>
              <a:softEdge rad="31750"/>
            </a:effectLst>
          </p:spPr>
        </p:pic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793729" y="5661248"/>
              <a:ext cx="714375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reflection blurRad="6350" stA="52000" endA="300" endPos="35000" dir="5400000" sy="-100000" algn="bl" rotWithShape="0"/>
              <a:softEdge rad="31750"/>
            </a:effectLst>
          </p:spPr>
        </p:pic>
        <p:pic>
          <p:nvPicPr>
            <p:cNvPr id="4104" name="Picture 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657825" y="5666953"/>
              <a:ext cx="714375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reflection blurRad="6350" stA="52000" endA="300" endPos="35000" dir="5400000" sy="-100000" algn="bl" rotWithShape="0"/>
              <a:softEdge rad="31750"/>
            </a:effectLst>
          </p:spPr>
        </p:pic>
        <p:pic>
          <p:nvPicPr>
            <p:cNvPr id="4105" name="Picture 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516216" y="5676478"/>
              <a:ext cx="72390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reflection blurRad="6350" stA="52000" endA="300" endPos="35000" dir="5400000" sy="-100000" algn="bl" rotWithShape="0"/>
              <a:softEdge rad="31750"/>
            </a:effectLst>
          </p:spPr>
        </p:pic>
        <p:pic>
          <p:nvPicPr>
            <p:cNvPr id="4107" name="Picture 1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23928" y="5666953"/>
              <a:ext cx="714375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reflection blurRad="6350" stA="52000" endA="300" endPos="35000" dir="5400000" sy="-100000" algn="bl" rotWithShape="0"/>
              <a:softEdge rad="3175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DJW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234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R is a language for knowledgeable interactive exploration, visualization and analysis of moderate-size data sets.</vt:lpstr>
    </vt:vector>
  </TitlesOfParts>
  <Company>UCL Computer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djw</dc:creator>
  <cp:lastModifiedBy>djw</cp:lastModifiedBy>
  <cp:revision>1</cp:revision>
  <dcterms:created xsi:type="dcterms:W3CDTF">2010-11-23T01:35:10Z</dcterms:created>
  <dcterms:modified xsi:type="dcterms:W3CDTF">2010-11-23T02:26:45Z</dcterms:modified>
</cp:coreProperties>
</file>