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58" r:id="rId2"/>
    <p:sldId id="262" r:id="rId3"/>
    <p:sldId id="259" r:id="rId4"/>
    <p:sldId id="260" r:id="rId5"/>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670" autoAdjust="0"/>
  </p:normalViewPr>
  <p:slideViewPr>
    <p:cSldViewPr>
      <p:cViewPr varScale="1">
        <p:scale>
          <a:sx n="103" d="100"/>
          <a:sy n="103" d="100"/>
        </p:scale>
        <p:origin x="-51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9048" tIns="49524" rIns="99048" bIns="49524"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sz="quarter" idx="1"/>
          </p:nvPr>
        </p:nvSpPr>
        <p:spPr>
          <a:xfrm>
            <a:off x="4021138" y="0"/>
            <a:ext cx="3076575" cy="511175"/>
          </a:xfrm>
          <a:prstGeom prst="rect">
            <a:avLst/>
          </a:prstGeom>
        </p:spPr>
        <p:txBody>
          <a:bodyPr vert="horz" lIns="99048" tIns="49524" rIns="99048" bIns="49524" rtlCol="0"/>
          <a:lstStyle>
            <a:lvl1pPr algn="r" fontAlgn="auto">
              <a:spcBef>
                <a:spcPts val="0"/>
              </a:spcBef>
              <a:spcAft>
                <a:spcPts val="0"/>
              </a:spcAft>
              <a:defRPr sz="1300" smtClean="0">
                <a:latin typeface="+mn-lt"/>
                <a:cs typeface="+mn-cs"/>
              </a:defRPr>
            </a:lvl1pPr>
          </a:lstStyle>
          <a:p>
            <a:pPr>
              <a:defRPr/>
            </a:pPr>
            <a:fld id="{7FA70CDE-ADBC-453C-80C2-F187715B199C}" type="datetimeFigureOut">
              <a:rPr lang="en-US"/>
              <a:pPr>
                <a:defRPr/>
              </a:pPr>
              <a:t>11/25/2011</a:t>
            </a:fld>
            <a:endParaRPr lang="en-US"/>
          </a:p>
        </p:txBody>
      </p:sp>
      <p:sp>
        <p:nvSpPr>
          <p:cNvPr id="4" name="Footer Placeholder 3"/>
          <p:cNvSpPr>
            <a:spLocks noGrp="1"/>
          </p:cNvSpPr>
          <p:nvPr>
            <p:ph type="ftr" sz="quarter" idx="2"/>
          </p:nvPr>
        </p:nvSpPr>
        <p:spPr>
          <a:xfrm>
            <a:off x="0" y="9721850"/>
            <a:ext cx="3076575" cy="511175"/>
          </a:xfrm>
          <a:prstGeom prst="rect">
            <a:avLst/>
          </a:prstGeom>
        </p:spPr>
        <p:txBody>
          <a:bodyPr vert="horz" lIns="99048" tIns="49524" rIns="99048" bIns="49524" rtlCol="0" anchor="b"/>
          <a:lstStyle>
            <a:lvl1pPr algn="l" fontAlgn="auto">
              <a:spcBef>
                <a:spcPts val="0"/>
              </a:spcBef>
              <a:spcAft>
                <a:spcPts val="0"/>
              </a:spcAft>
              <a:defRPr sz="13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9048" tIns="49524" rIns="99048" bIns="49524" rtlCol="0" anchor="b"/>
          <a:lstStyle>
            <a:lvl1pPr algn="r" fontAlgn="auto">
              <a:spcBef>
                <a:spcPts val="0"/>
              </a:spcBef>
              <a:spcAft>
                <a:spcPts val="0"/>
              </a:spcAft>
              <a:defRPr sz="1300" smtClean="0">
                <a:latin typeface="+mn-lt"/>
                <a:cs typeface="+mn-cs"/>
              </a:defRPr>
            </a:lvl1pPr>
          </a:lstStyle>
          <a:p>
            <a:pPr>
              <a:defRPr/>
            </a:pPr>
            <a:fld id="{F6393EE5-5BAF-4425-9941-147C2A9EF80D}" type="slidenum">
              <a:rPr lang="en-US"/>
              <a:pPr>
                <a:defRPr/>
              </a:pPr>
              <a:t>‹#›</a:t>
            </a:fld>
            <a:endParaRPr lang="en-US"/>
          </a:p>
        </p:txBody>
      </p:sp>
    </p:spTree>
    <p:extLst>
      <p:ext uri="{BB962C8B-B14F-4D97-AF65-F5344CB8AC3E}">
        <p14:creationId xmlns:p14="http://schemas.microsoft.com/office/powerpoint/2010/main" val="2470093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9048" tIns="49524" rIns="99048" bIns="49524"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4021138" y="0"/>
            <a:ext cx="3076575" cy="511175"/>
          </a:xfrm>
          <a:prstGeom prst="rect">
            <a:avLst/>
          </a:prstGeom>
        </p:spPr>
        <p:txBody>
          <a:bodyPr vert="horz" lIns="99048" tIns="49524" rIns="99048" bIns="49524" rtlCol="0"/>
          <a:lstStyle>
            <a:lvl1pPr algn="r" fontAlgn="auto">
              <a:spcBef>
                <a:spcPts val="0"/>
              </a:spcBef>
              <a:spcAft>
                <a:spcPts val="0"/>
              </a:spcAft>
              <a:defRPr sz="1300" smtClean="0">
                <a:latin typeface="+mn-lt"/>
                <a:cs typeface="+mn-cs"/>
              </a:defRPr>
            </a:lvl1pPr>
          </a:lstStyle>
          <a:p>
            <a:pPr>
              <a:defRPr/>
            </a:pPr>
            <a:fld id="{3312C5D4-020F-4F87-BD7C-0D9B3B644A2C}" type="datetimeFigureOut">
              <a:rPr lang="en-US"/>
              <a:pPr>
                <a:defRPr/>
              </a:pPr>
              <a:t>11/25/2011</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en-US" noProof="0" smtClean="0"/>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9048" tIns="49524" rIns="99048" bIns="49524" rtlCol="0" anchor="b"/>
          <a:lstStyle>
            <a:lvl1pPr algn="r" fontAlgn="auto">
              <a:spcBef>
                <a:spcPts val="0"/>
              </a:spcBef>
              <a:spcAft>
                <a:spcPts val="0"/>
              </a:spcAft>
              <a:defRPr sz="1300" smtClean="0">
                <a:latin typeface="+mn-lt"/>
                <a:cs typeface="+mn-cs"/>
              </a:defRPr>
            </a:lvl1pPr>
          </a:lstStyle>
          <a:p>
            <a:pPr>
              <a:defRPr/>
            </a:pPr>
            <a:fld id="{3D4BE78D-4DFB-4EFB-8707-97F50E4B7830}" type="slidenum">
              <a:rPr lang="en-US"/>
              <a:pPr>
                <a:defRPr/>
              </a:pPr>
              <a:t>‹#›</a:t>
            </a:fld>
            <a:endParaRPr lang="en-US"/>
          </a:p>
        </p:txBody>
      </p:sp>
    </p:spTree>
    <p:extLst>
      <p:ext uri="{BB962C8B-B14F-4D97-AF65-F5344CB8AC3E}">
        <p14:creationId xmlns:p14="http://schemas.microsoft.com/office/powerpoint/2010/main" val="30889460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C16934-0C7B-4E09-B94B-A7A0D22BAC1A}" type="slidenum">
              <a:rPr lang="en-US"/>
              <a:pPr fontAlgn="base">
                <a:spcBef>
                  <a:spcPct val="0"/>
                </a:spcBef>
                <a:spcAft>
                  <a:spcPct val="0"/>
                </a:spcAft>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C16934-0C7B-4E09-B94B-A7A0D22BAC1A}" type="slidenum">
              <a:rPr lang="en-US"/>
              <a:pPr fontAlgn="base">
                <a:spcBef>
                  <a:spcPct val="0"/>
                </a:spcBef>
                <a:spcAft>
                  <a:spcPct val="0"/>
                </a:spcAft>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It networking research, it’s like having the LHC for free in that we can inspect in detail the exact code that runs in real life. Physicists and biologists only ever have imperfect knowledge about the details of how the world works.</a:t>
            </a:r>
          </a:p>
          <a:p>
            <a:pPr>
              <a:spcBef>
                <a:spcPct val="0"/>
              </a:spcBef>
            </a:pPr>
            <a:endParaRPr lang="en-US" smtClean="0"/>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D59A2D-EE12-4889-B82A-6884DC6EBA9D}" type="slidenum">
              <a:rPr lang="en-US"/>
              <a:pPr fontAlgn="base">
                <a:spcBef>
                  <a:spcPct val="0"/>
                </a:spcBef>
                <a:spcAft>
                  <a:spcPct val="0"/>
                </a:spcAft>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C9C5AEF-3C47-47FD-BB8E-149F4FB952E2}" type="datetimeFigureOut">
              <a:rPr lang="en-US"/>
              <a:pPr>
                <a:defRPr/>
              </a:pPr>
              <a:t>11/25/2011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5EC1BA-C035-4D83-AE95-5135E39BE43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3D9784-D688-46D3-BEB8-6017B40FBDD1}" type="datetimeFigureOut">
              <a:rPr lang="en-US"/>
              <a:pPr>
                <a:defRPr/>
              </a:pPr>
              <a:t>11/25/2011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6B02B1-AD0D-4F6E-B170-353573B5E20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B54840-1EFC-4350-9294-DF2EE20DA39B}" type="datetimeFigureOut">
              <a:rPr lang="en-US"/>
              <a:pPr>
                <a:defRPr/>
              </a:pPr>
              <a:t>11/25/2011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C1FE03-850B-4FA1-AD41-71FAD8E322A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71437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0" y="857232"/>
            <a:ext cx="9144000" cy="60007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0" y="0"/>
            <a:ext cx="9144000" cy="714356"/>
          </a:xfrm>
        </p:spPr>
        <p:txBody>
          <a:bodyPr/>
          <a:lstStyle>
            <a:lvl1pPr>
              <a:defRPr>
                <a:solidFill>
                  <a:schemeClr val="bg1"/>
                </a:solidFill>
                <a:latin typeface="Bookman Old Style" pitchFamily="18" charset="0"/>
              </a:defRPr>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17CEA8C-2EDC-4207-84C8-581673A2A23F}" type="datetimeFigureOut">
              <a:rPr lang="en-US"/>
              <a:pPr>
                <a:defRPr/>
              </a:pPr>
              <a:t>11/25/2011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5FA296-15CC-46CC-B889-2DED40ACCC0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0" y="0"/>
            <a:ext cx="9144000" cy="71437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sz="half" idx="1"/>
          </p:nvPr>
        </p:nvSpPr>
        <p:spPr>
          <a:xfrm>
            <a:off x="0" y="928670"/>
            <a:ext cx="4495800" cy="58579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28670"/>
            <a:ext cx="4495800" cy="58579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0" y="0"/>
            <a:ext cx="9144000" cy="714356"/>
          </a:xfrm>
        </p:spPr>
        <p:txBody>
          <a:bodyPr/>
          <a:lstStyle>
            <a:lvl1pPr>
              <a:defRPr>
                <a:solidFill>
                  <a:schemeClr val="bg1"/>
                </a:solidFill>
                <a:latin typeface="Bookman Old Style" pitchFamily="18" charset="0"/>
              </a:defRPr>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444C65A-3F06-4DDD-8CE0-DA410BF8D619}" type="datetimeFigureOut">
              <a:rPr lang="en-US"/>
              <a:pPr>
                <a:defRPr/>
              </a:pPr>
              <a:t>11/25/2011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20741A7-FE8A-48A1-AB3A-133F7C6CDF2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E67DB0D-5B72-45C6-8A11-5D82A5C236B2}" type="datetimeFigureOut">
              <a:rPr lang="en-US"/>
              <a:pPr>
                <a:defRPr/>
              </a:pPr>
              <a:t>11/25/2011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9F95FED-FA90-4423-A6E2-8A4C4A02388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C202B01-6B6D-40DB-905D-5C55D6C77EFD}" type="datetimeFigureOut">
              <a:rPr lang="en-US"/>
              <a:pPr>
                <a:defRPr/>
              </a:pPr>
              <a:t>11/25/2011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AEFB723-47B8-470E-A532-17F09038EAE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590CB61-A9B0-4E0D-AA46-3BA7C2147127}" type="datetimeFigureOut">
              <a:rPr lang="en-US"/>
              <a:pPr>
                <a:defRPr/>
              </a:pPr>
              <a:t>11/25/2011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93E01A-84D4-422D-A7C5-75623C338E2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D5D86FC-77B9-4309-AC33-397EE82819B6}" type="datetimeFigureOut">
              <a:rPr lang="en-US"/>
              <a:pPr>
                <a:defRPr/>
              </a:pPr>
              <a:t>11/25/2011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840EE6-C167-47FB-BA46-C888CF696FB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0C3FA32-7A1B-4DB5-A5DF-4535EF614821}" type="datetimeFigureOut">
              <a:rPr lang="en-US"/>
              <a:pPr>
                <a:defRPr/>
              </a:pPr>
              <a:t>11/25/2011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9815114-BC5C-4783-A6A3-71D97EE692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71" r:id="rId2"/>
    <p:sldLayoutId id="2147483663" r:id="rId3"/>
    <p:sldLayoutId id="2147483672"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oleObject2.bin"/><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rot="5400000">
            <a:off x="4649713" y="2055144"/>
            <a:ext cx="4429125" cy="3000375"/>
          </a:xfrm>
          <a:prstGeom prst="homePlate">
            <a:avLst>
              <a:gd name="adj" fmla="val 12499"/>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Pentagon 6"/>
          <p:cNvSpPr/>
          <p:nvPr/>
        </p:nvSpPr>
        <p:spPr>
          <a:xfrm rot="5400000">
            <a:off x="-5134" y="1912269"/>
            <a:ext cx="4429125" cy="3286125"/>
          </a:xfrm>
          <a:prstGeom prst="homePlate">
            <a:avLst>
              <a:gd name="adj" fmla="val 9454"/>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9" name="Title 1"/>
          <p:cNvSpPr>
            <a:spLocks noGrp="1"/>
          </p:cNvSpPr>
          <p:nvPr>
            <p:ph type="title"/>
          </p:nvPr>
        </p:nvSpPr>
        <p:spPr>
          <a:xfrm>
            <a:off x="0" y="0"/>
            <a:ext cx="9144000" cy="714375"/>
          </a:xfrm>
        </p:spPr>
        <p:txBody>
          <a:bodyPr/>
          <a:lstStyle/>
          <a:p>
            <a:r>
              <a:rPr lang="en-GB" dirty="0" smtClean="0"/>
              <a:t>What </a:t>
            </a:r>
            <a:r>
              <a:rPr lang="en-GB" dirty="0" smtClean="0"/>
              <a:t>have we </a:t>
            </a:r>
            <a:r>
              <a:rPr lang="en-GB" dirty="0" err="1" smtClean="0"/>
              <a:t>modeled</a:t>
            </a:r>
            <a:r>
              <a:rPr lang="en-GB" dirty="0" smtClean="0"/>
              <a:t>?</a:t>
            </a:r>
            <a:endParaRPr lang="en-US" dirty="0" smtClean="0"/>
          </a:p>
        </p:txBody>
      </p:sp>
      <p:sp>
        <p:nvSpPr>
          <p:cNvPr id="4" name="TextBox 3"/>
          <p:cNvSpPr txBox="1"/>
          <p:nvPr/>
        </p:nvSpPr>
        <p:spPr>
          <a:xfrm>
            <a:off x="566366" y="1340769"/>
            <a:ext cx="3357562" cy="2800767"/>
          </a:xfrm>
          <a:prstGeom prst="rect">
            <a:avLst/>
          </a:prstGeom>
          <a:noFill/>
        </p:spPr>
        <p:txBody>
          <a:bodyPr>
            <a:spAutoFit/>
          </a:bodyPr>
          <a:lstStyle/>
          <a:p>
            <a:pPr fontAlgn="auto">
              <a:spcBef>
                <a:spcPts val="0"/>
              </a:spcBef>
              <a:spcAft>
                <a:spcPts val="0"/>
              </a:spcAft>
              <a:defRPr/>
            </a:pPr>
            <a:r>
              <a:rPr lang="en-GB" sz="1600" b="1" dirty="0">
                <a:latin typeface="+mn-lt"/>
                <a:cs typeface="+mn-cs"/>
              </a:rPr>
              <a:t>Is it unstable?</a:t>
            </a:r>
            <a:r>
              <a:rPr lang="en-GB" sz="1600" dirty="0">
                <a:solidFill>
                  <a:schemeClr val="tx1">
                    <a:lumMod val="50000"/>
                    <a:lumOff val="50000"/>
                  </a:schemeClr>
                </a:solidFill>
                <a:latin typeface="+mn-lt"/>
                <a:cs typeface="+mn-cs"/>
              </a:rPr>
              <a:t/>
            </a:r>
            <a:br>
              <a:rPr lang="en-GB" sz="1600" dirty="0">
                <a:solidFill>
                  <a:schemeClr val="tx1">
                    <a:lumMod val="50000"/>
                    <a:lumOff val="50000"/>
                  </a:schemeClr>
                </a:solidFill>
                <a:latin typeface="+mn-lt"/>
                <a:cs typeface="+mn-cs"/>
              </a:rPr>
            </a:br>
            <a:r>
              <a:rPr lang="en-GB" sz="1600" dirty="0">
                <a:solidFill>
                  <a:schemeClr val="tx1">
                    <a:lumMod val="50000"/>
                    <a:lumOff val="50000"/>
                  </a:schemeClr>
                </a:solidFill>
                <a:latin typeface="+mn-lt"/>
                <a:cs typeface="+mn-cs"/>
              </a:rPr>
              <a:t>e.g. processor sharing when </a:t>
            </a:r>
            <a:r>
              <a:rPr lang="el-GR" sz="1600" i="1" dirty="0">
                <a:solidFill>
                  <a:schemeClr val="tx1">
                    <a:lumMod val="50000"/>
                    <a:lumOff val="50000"/>
                  </a:schemeClr>
                </a:solidFill>
                <a:latin typeface="+mn-lt"/>
                <a:cs typeface="+mn-cs"/>
              </a:rPr>
              <a:t>ρ</a:t>
            </a:r>
            <a:r>
              <a:rPr lang="en-GB" sz="1600" dirty="0">
                <a:solidFill>
                  <a:schemeClr val="tx1">
                    <a:lumMod val="50000"/>
                    <a:lumOff val="50000"/>
                  </a:schemeClr>
                </a:solidFill>
                <a:latin typeface="+mn-lt"/>
                <a:cs typeface="+mn-cs"/>
              </a:rPr>
              <a:t>&gt;1</a:t>
            </a:r>
            <a:br>
              <a:rPr lang="en-GB" sz="1600" dirty="0">
                <a:solidFill>
                  <a:schemeClr val="tx1">
                    <a:lumMod val="50000"/>
                    <a:lumOff val="50000"/>
                  </a:schemeClr>
                </a:solidFill>
                <a:latin typeface="+mn-lt"/>
                <a:cs typeface="+mn-cs"/>
              </a:rPr>
            </a:br>
            <a:r>
              <a:rPr lang="en-GB" sz="1600" dirty="0">
                <a:solidFill>
                  <a:schemeClr val="tx1">
                    <a:lumMod val="50000"/>
                    <a:lumOff val="50000"/>
                  </a:schemeClr>
                </a:solidFill>
                <a:latin typeface="+mn-lt"/>
                <a:cs typeface="+mn-cs"/>
              </a:rPr>
              <a:t>If the system is unstable then it’s useless to take measurements; we need to think about control systems to keep it stable.</a:t>
            </a:r>
          </a:p>
          <a:p>
            <a:pPr fontAlgn="auto">
              <a:spcBef>
                <a:spcPts val="0"/>
              </a:spcBef>
              <a:spcAft>
                <a:spcPts val="0"/>
              </a:spcAft>
              <a:defRPr/>
            </a:pPr>
            <a:endParaRPr lang="en-GB" sz="1600" b="1" dirty="0">
              <a:latin typeface="+mn-lt"/>
              <a:cs typeface="+mn-cs"/>
            </a:endParaRPr>
          </a:p>
          <a:p>
            <a:pPr fontAlgn="auto">
              <a:spcBef>
                <a:spcPts val="0"/>
              </a:spcBef>
              <a:spcAft>
                <a:spcPts val="0"/>
              </a:spcAft>
              <a:defRPr/>
            </a:pPr>
            <a:r>
              <a:rPr lang="en-GB" sz="1600" b="1" dirty="0">
                <a:latin typeface="+mn-lt"/>
                <a:cs typeface="+mn-cs"/>
              </a:rPr>
              <a:t>Is it bistable?</a:t>
            </a:r>
            <a:r>
              <a:rPr lang="en-GB" sz="1600" dirty="0">
                <a:solidFill>
                  <a:schemeClr val="tx1">
                    <a:lumMod val="50000"/>
                    <a:lumOff val="50000"/>
                  </a:schemeClr>
                </a:solidFill>
                <a:latin typeface="+mn-lt"/>
                <a:cs typeface="+mn-cs"/>
              </a:rPr>
              <a:t/>
            </a:r>
            <a:br>
              <a:rPr lang="en-GB" sz="1600" dirty="0">
                <a:solidFill>
                  <a:schemeClr val="tx1">
                    <a:lumMod val="50000"/>
                    <a:lumOff val="50000"/>
                  </a:schemeClr>
                </a:solidFill>
                <a:latin typeface="+mn-lt"/>
                <a:cs typeface="+mn-cs"/>
              </a:rPr>
            </a:br>
            <a:r>
              <a:rPr lang="en-GB" sz="1600" dirty="0">
                <a:solidFill>
                  <a:schemeClr val="tx1">
                    <a:lumMod val="50000"/>
                    <a:lumOff val="50000"/>
                  </a:schemeClr>
                </a:solidFill>
                <a:latin typeface="+mn-lt"/>
                <a:cs typeface="+mn-cs"/>
              </a:rPr>
              <a:t>e.g. dynamic alternative routing. Then there is unpredictable flapping, and the network can be hard to manage.</a:t>
            </a:r>
            <a:endParaRPr lang="en-US" sz="1600" dirty="0">
              <a:solidFill>
                <a:schemeClr val="tx1">
                  <a:lumMod val="50000"/>
                  <a:lumOff val="50000"/>
                </a:schemeClr>
              </a:solidFill>
              <a:latin typeface="+mn-lt"/>
              <a:cs typeface="+mn-cs"/>
            </a:endParaRPr>
          </a:p>
        </p:txBody>
      </p:sp>
      <p:sp>
        <p:nvSpPr>
          <p:cNvPr id="6" name="TextBox 5"/>
          <p:cNvSpPr txBox="1"/>
          <p:nvPr/>
        </p:nvSpPr>
        <p:spPr>
          <a:xfrm>
            <a:off x="5506963" y="1412207"/>
            <a:ext cx="2643188" cy="4032250"/>
          </a:xfrm>
          <a:prstGeom prst="rect">
            <a:avLst/>
          </a:prstGeom>
          <a:noFill/>
        </p:spPr>
        <p:txBody>
          <a:bodyPr>
            <a:spAutoFit/>
          </a:bodyPr>
          <a:lstStyle/>
          <a:p>
            <a:pPr fontAlgn="auto">
              <a:spcBef>
                <a:spcPts val="0"/>
              </a:spcBef>
              <a:spcAft>
                <a:spcPts val="0"/>
              </a:spcAft>
              <a:defRPr/>
            </a:pPr>
            <a:r>
              <a:rPr lang="en-GB" sz="1600" b="1" dirty="0">
                <a:latin typeface="+mn-lt"/>
                <a:cs typeface="+mn-cs"/>
              </a:rPr>
              <a:t>What are the parameters that matter?</a:t>
            </a:r>
            <a:br>
              <a:rPr lang="en-GB" sz="1600" b="1" dirty="0">
                <a:latin typeface="+mn-lt"/>
                <a:cs typeface="+mn-cs"/>
              </a:rPr>
            </a:br>
            <a:r>
              <a:rPr lang="en-GB" sz="1600" dirty="0">
                <a:solidFill>
                  <a:schemeClr val="tx1">
                    <a:lumMod val="50000"/>
                    <a:lumOff val="50000"/>
                  </a:schemeClr>
                </a:solidFill>
                <a:latin typeface="+mn-lt"/>
                <a:cs typeface="+mn-cs"/>
              </a:rPr>
              <a:t>e.g. for TCP, we decided that the relevant parameter is </a:t>
            </a:r>
            <a:r>
              <a:rPr lang="en-GB" sz="1600" i="1" dirty="0">
                <a:solidFill>
                  <a:schemeClr val="tx1">
                    <a:lumMod val="50000"/>
                    <a:lumOff val="50000"/>
                  </a:schemeClr>
                </a:solidFill>
                <a:latin typeface="+mn-lt"/>
                <a:cs typeface="+mn-cs"/>
              </a:rPr>
              <a:t>wnd</a:t>
            </a:r>
            <a:r>
              <a:rPr lang="en-GB" sz="1600" dirty="0">
                <a:solidFill>
                  <a:schemeClr val="tx1">
                    <a:lumMod val="50000"/>
                    <a:lumOff val="50000"/>
                  </a:schemeClr>
                </a:solidFill>
                <a:latin typeface="+mn-lt"/>
                <a:cs typeface="+mn-cs"/>
              </a:rPr>
              <a:t>=</a:t>
            </a:r>
            <a:r>
              <a:rPr lang="en-GB" sz="1600" i="1" dirty="0">
                <a:solidFill>
                  <a:schemeClr val="tx1">
                    <a:lumMod val="50000"/>
                    <a:lumOff val="50000"/>
                  </a:schemeClr>
                </a:solidFill>
                <a:latin typeface="+mn-lt"/>
                <a:cs typeface="+mn-cs"/>
              </a:rPr>
              <a:t>RTT</a:t>
            </a:r>
            <a:r>
              <a:rPr lang="en-GB" sz="1600" dirty="0">
                <a:solidFill>
                  <a:schemeClr val="tx1">
                    <a:lumMod val="50000"/>
                    <a:lumOff val="50000"/>
                  </a:schemeClr>
                </a:solidFill>
                <a:latin typeface="+mn-lt"/>
                <a:cs typeface="+mn-cs"/>
              </a:rPr>
              <a:t> </a:t>
            </a:r>
            <a:r>
              <a:rPr lang="en-GB" sz="1600" i="1" dirty="0">
                <a:solidFill>
                  <a:schemeClr val="tx1">
                    <a:lumMod val="50000"/>
                    <a:lumOff val="50000"/>
                  </a:schemeClr>
                </a:solidFill>
                <a:latin typeface="+mn-lt"/>
                <a:cs typeface="+mn-cs"/>
              </a:rPr>
              <a:t>C</a:t>
            </a:r>
            <a:r>
              <a:rPr lang="en-GB" sz="1600" dirty="0">
                <a:solidFill>
                  <a:schemeClr val="tx1">
                    <a:lumMod val="50000"/>
                    <a:lumOff val="50000"/>
                  </a:schemeClr>
                </a:solidFill>
                <a:latin typeface="+mn-lt"/>
                <a:cs typeface="+mn-cs"/>
              </a:rPr>
              <a:t>/</a:t>
            </a:r>
            <a:r>
              <a:rPr lang="en-GB" sz="1600" i="1" dirty="0">
                <a:solidFill>
                  <a:schemeClr val="tx1">
                    <a:lumMod val="50000"/>
                    <a:lumOff val="50000"/>
                  </a:schemeClr>
                </a:solidFill>
                <a:latin typeface="+mn-lt"/>
                <a:cs typeface="+mn-cs"/>
              </a:rPr>
              <a:t>N</a:t>
            </a:r>
            <a:r>
              <a:rPr lang="en-GB" sz="1600" dirty="0">
                <a:solidFill>
                  <a:schemeClr val="tx1">
                    <a:lumMod val="50000"/>
                    <a:lumOff val="50000"/>
                  </a:schemeClr>
                </a:solidFill>
                <a:latin typeface="+mn-lt"/>
                <a:cs typeface="+mn-cs"/>
              </a:rPr>
              <a:t>. This saves us from having to explore all three parameters separately.</a:t>
            </a:r>
          </a:p>
          <a:p>
            <a:pPr fontAlgn="auto">
              <a:spcBef>
                <a:spcPts val="0"/>
              </a:spcBef>
              <a:spcAft>
                <a:spcPts val="0"/>
              </a:spcAft>
              <a:defRPr/>
            </a:pPr>
            <a:endParaRPr lang="en-GB" sz="1600" dirty="0">
              <a:solidFill>
                <a:schemeClr val="tx1">
                  <a:lumMod val="50000"/>
                  <a:lumOff val="50000"/>
                </a:schemeClr>
              </a:solidFill>
              <a:latin typeface="+mn-lt"/>
              <a:cs typeface="+mn-cs"/>
            </a:endParaRPr>
          </a:p>
          <a:p>
            <a:pPr fontAlgn="auto">
              <a:spcBef>
                <a:spcPts val="0"/>
              </a:spcBef>
              <a:spcAft>
                <a:spcPts val="0"/>
              </a:spcAft>
              <a:defRPr/>
            </a:pPr>
            <a:r>
              <a:rPr lang="en-GB" sz="1600" b="1" dirty="0">
                <a:latin typeface="+mn-lt"/>
                <a:cs typeface="+mn-cs"/>
              </a:rPr>
              <a:t>What parameters should we investigate?</a:t>
            </a:r>
            <a:br>
              <a:rPr lang="en-GB" sz="1600" b="1" dirty="0">
                <a:latin typeface="+mn-lt"/>
                <a:cs typeface="+mn-cs"/>
              </a:rPr>
            </a:br>
            <a:r>
              <a:rPr lang="en-GB" sz="1600" dirty="0">
                <a:solidFill>
                  <a:schemeClr val="tx1">
                    <a:lumMod val="50000"/>
                    <a:lumOff val="50000"/>
                  </a:schemeClr>
                </a:solidFill>
                <a:latin typeface="+mn-lt"/>
                <a:cs typeface="+mn-cs"/>
              </a:rPr>
              <a:t>e.g. for what parameter values do we predict the system becomes unstable? What is the behaviour when the system is too large to simulate?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itle 1"/>
          <p:cNvSpPr>
            <a:spLocks noGrp="1"/>
          </p:cNvSpPr>
          <p:nvPr>
            <p:ph type="title"/>
          </p:nvPr>
        </p:nvSpPr>
        <p:spPr>
          <a:xfrm>
            <a:off x="0" y="0"/>
            <a:ext cx="9144000" cy="714375"/>
          </a:xfrm>
        </p:spPr>
        <p:txBody>
          <a:bodyPr/>
          <a:lstStyle/>
          <a:p>
            <a:r>
              <a:rPr lang="en-GB" smtClean="0"/>
              <a:t>What is modelling good for?</a:t>
            </a:r>
            <a:endParaRPr lang="en-US" smtClean="0"/>
          </a:p>
        </p:txBody>
      </p:sp>
      <p:sp>
        <p:nvSpPr>
          <p:cNvPr id="6150" name="Content Placeholder 2"/>
          <p:cNvSpPr>
            <a:spLocks noGrp="1"/>
          </p:cNvSpPr>
          <p:nvPr>
            <p:ph idx="1"/>
          </p:nvPr>
        </p:nvSpPr>
        <p:spPr>
          <a:xfrm>
            <a:off x="0" y="972344"/>
            <a:ext cx="7092280" cy="5885656"/>
          </a:xfrm>
        </p:spPr>
        <p:txBody>
          <a:bodyPr/>
          <a:lstStyle/>
          <a:p>
            <a:pPr>
              <a:spcBef>
                <a:spcPts val="2400"/>
              </a:spcBef>
            </a:pPr>
            <a:r>
              <a:rPr lang="en-GB" sz="2400" dirty="0" smtClean="0"/>
              <a:t>Hacker insight is </a:t>
            </a:r>
            <a:r>
              <a:rPr lang="en-GB" sz="2400" dirty="0" smtClean="0"/>
              <a:t>great </a:t>
            </a:r>
            <a:r>
              <a:rPr lang="en-GB" sz="2400" dirty="0" smtClean="0"/>
              <a:t>for some problems.</a:t>
            </a:r>
          </a:p>
          <a:p>
            <a:pPr>
              <a:spcBef>
                <a:spcPts val="2400"/>
              </a:spcBef>
            </a:pPr>
            <a:r>
              <a:rPr lang="en-US" sz="2400" dirty="0" smtClean="0"/>
              <a:t>But as we build cleverer more adaptive systems, there can be surprising emergent </a:t>
            </a:r>
            <a:r>
              <a:rPr lang="en-US" sz="2400" dirty="0" err="1" smtClean="0"/>
              <a:t>behaviour</a:t>
            </a:r>
            <a:r>
              <a:rPr lang="en-US" sz="2400" dirty="0" smtClean="0"/>
              <a:t>.</a:t>
            </a:r>
          </a:p>
          <a:p>
            <a:pPr>
              <a:spcBef>
                <a:spcPts val="2400"/>
              </a:spcBef>
            </a:pPr>
            <a:r>
              <a:rPr lang="en-US" sz="2400" dirty="0" smtClean="0"/>
              <a:t>Modeling can suggest where problems are likely to occur, and you can then check these out with more detailed models or simulation or experiment.</a:t>
            </a:r>
          </a:p>
          <a:p>
            <a:pPr>
              <a:spcBef>
                <a:spcPts val="2400"/>
              </a:spcBef>
            </a:pPr>
            <a:r>
              <a:rPr lang="en-US" sz="2400" dirty="0" smtClean="0"/>
              <a:t>Modeling can also suggest how to avoid these problems.</a:t>
            </a:r>
          </a:p>
        </p:txBody>
      </p:sp>
      <p:sp>
        <p:nvSpPr>
          <p:cNvPr id="12" name="Oval Callout 11"/>
          <p:cNvSpPr/>
          <p:nvPr/>
        </p:nvSpPr>
        <p:spPr>
          <a:xfrm>
            <a:off x="5724128" y="5013176"/>
            <a:ext cx="3168352" cy="1448544"/>
          </a:xfrm>
          <a:prstGeom prst="wedgeEllipseCallout">
            <a:avLst>
              <a:gd name="adj1" fmla="val -38748"/>
              <a:gd name="adj2" fmla="val -85793"/>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2"/>
                </a:solidFill>
              </a:rPr>
              <a:t>TCP works so well because it’s solving a sensible optimization problem</a:t>
            </a:r>
            <a:endParaRPr lang="en-GB" dirty="0">
              <a:solidFill>
                <a:schemeClr val="tx2"/>
              </a:solidFill>
            </a:endParaRPr>
          </a:p>
        </p:txBody>
      </p:sp>
      <p:sp>
        <p:nvSpPr>
          <p:cNvPr id="13" name="Oval Callout 12"/>
          <p:cNvSpPr/>
          <p:nvPr/>
        </p:nvSpPr>
        <p:spPr>
          <a:xfrm>
            <a:off x="7092280" y="1340768"/>
            <a:ext cx="1944216" cy="1440160"/>
          </a:xfrm>
          <a:prstGeom prst="wedgeEllipseCallout">
            <a:avLst>
              <a:gd name="adj1" fmla="val -88735"/>
              <a:gd name="adj2" fmla="val 23652"/>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accent2">
                    <a:lumMod val="75000"/>
                  </a:schemeClr>
                </a:solidFill>
              </a:rPr>
              <a:t>bistability</a:t>
            </a:r>
            <a:r>
              <a:rPr lang="en-GB" dirty="0" smtClean="0">
                <a:solidFill>
                  <a:schemeClr val="accent2">
                    <a:lumMod val="75000"/>
                  </a:schemeClr>
                </a:solidFill>
              </a:rPr>
              <a:t> of dynamic alternative routing</a:t>
            </a:r>
            <a:endParaRPr lang="en-GB"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9144000" cy="714375"/>
          </a:xfrm>
        </p:spPr>
        <p:txBody>
          <a:bodyPr/>
          <a:lstStyle/>
          <a:p>
            <a:r>
              <a:rPr lang="en-GB" smtClean="0"/>
              <a:t>What should we model?</a:t>
            </a:r>
            <a:endParaRPr lang="en-US" smtClean="0"/>
          </a:p>
        </p:txBody>
      </p:sp>
      <p:sp>
        <p:nvSpPr>
          <p:cNvPr id="7171" name="Content Placeholder 2"/>
          <p:cNvSpPr>
            <a:spLocks noGrp="1"/>
          </p:cNvSpPr>
          <p:nvPr>
            <p:ph idx="1"/>
          </p:nvPr>
        </p:nvSpPr>
        <p:spPr>
          <a:xfrm>
            <a:off x="3071813" y="1714500"/>
            <a:ext cx="2214562" cy="3357563"/>
          </a:xfrm>
        </p:spPr>
        <p:txBody>
          <a:bodyPr/>
          <a:lstStyle/>
          <a:p>
            <a:pPr marL="0" indent="0">
              <a:buFont typeface="Arial" charset="0"/>
              <a:buNone/>
            </a:pPr>
            <a:r>
              <a:rPr lang="en-GB" sz="1800" dirty="0" smtClean="0"/>
              <a:t>We need to go back and forth between different levels of detail. That is the only way to understand which aspects of the system truly make a difference and which parts can be simplified out.</a:t>
            </a:r>
            <a:endParaRPr lang="en-US" sz="1800" dirty="0" smtClean="0"/>
          </a:p>
        </p:txBody>
      </p:sp>
      <p:sp>
        <p:nvSpPr>
          <p:cNvPr id="4" name="U-Turn Arrow 3"/>
          <p:cNvSpPr/>
          <p:nvPr/>
        </p:nvSpPr>
        <p:spPr>
          <a:xfrm flipV="1">
            <a:off x="2357438" y="1500188"/>
            <a:ext cx="4214812" cy="4500562"/>
          </a:xfrm>
          <a:prstGeom prst="uturnArrow">
            <a:avLst>
              <a:gd name="adj1" fmla="val 11797"/>
              <a:gd name="adj2" fmla="val 19292"/>
              <a:gd name="adj3" fmla="val 17647"/>
              <a:gd name="adj4" fmla="val 43750"/>
              <a:gd name="adj5" fmla="val 100000"/>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7173" name="TextBox 4"/>
          <p:cNvSpPr txBox="1">
            <a:spLocks noChangeArrowheads="1"/>
          </p:cNvSpPr>
          <p:nvPr/>
        </p:nvSpPr>
        <p:spPr bwMode="auto">
          <a:xfrm>
            <a:off x="285750" y="2571750"/>
            <a:ext cx="1857375" cy="646113"/>
          </a:xfrm>
          <a:prstGeom prst="rect">
            <a:avLst/>
          </a:prstGeom>
          <a:noFill/>
          <a:ln w="9525">
            <a:noFill/>
            <a:miter lim="800000"/>
            <a:headEnd/>
            <a:tailEnd/>
          </a:ln>
        </p:spPr>
        <p:txBody>
          <a:bodyPr>
            <a:spAutoFit/>
          </a:bodyPr>
          <a:lstStyle/>
          <a:p>
            <a:pPr algn="r"/>
            <a:r>
              <a:rPr lang="en-GB">
                <a:latin typeface="Calibri" pitchFamily="34" charset="0"/>
              </a:rPr>
              <a:t>implementation / operations</a:t>
            </a:r>
            <a:endParaRPr lang="en-US">
              <a:latin typeface="Calibri" pitchFamily="34" charset="0"/>
            </a:endParaRPr>
          </a:p>
        </p:txBody>
      </p:sp>
      <p:sp>
        <p:nvSpPr>
          <p:cNvPr id="7174" name="TextBox 5"/>
          <p:cNvSpPr txBox="1">
            <a:spLocks noChangeArrowheads="1"/>
          </p:cNvSpPr>
          <p:nvPr/>
        </p:nvSpPr>
        <p:spPr bwMode="auto">
          <a:xfrm>
            <a:off x="357188" y="3630613"/>
            <a:ext cx="1857375" cy="369887"/>
          </a:xfrm>
          <a:prstGeom prst="rect">
            <a:avLst/>
          </a:prstGeom>
          <a:noFill/>
          <a:ln w="9525">
            <a:noFill/>
            <a:miter lim="800000"/>
            <a:headEnd/>
            <a:tailEnd/>
          </a:ln>
        </p:spPr>
        <p:txBody>
          <a:bodyPr>
            <a:spAutoFit/>
          </a:bodyPr>
          <a:lstStyle/>
          <a:p>
            <a:pPr algn="r"/>
            <a:r>
              <a:rPr lang="en-GB">
                <a:latin typeface="Calibri" pitchFamily="34" charset="0"/>
              </a:rPr>
              <a:t>measurements</a:t>
            </a:r>
            <a:endParaRPr lang="en-US">
              <a:latin typeface="Calibri" pitchFamily="34" charset="0"/>
            </a:endParaRPr>
          </a:p>
        </p:txBody>
      </p:sp>
      <p:sp>
        <p:nvSpPr>
          <p:cNvPr id="7175" name="TextBox 6"/>
          <p:cNvSpPr txBox="1">
            <a:spLocks noChangeArrowheads="1"/>
          </p:cNvSpPr>
          <p:nvPr/>
        </p:nvSpPr>
        <p:spPr bwMode="auto">
          <a:xfrm>
            <a:off x="500063" y="4354513"/>
            <a:ext cx="1857375" cy="646112"/>
          </a:xfrm>
          <a:prstGeom prst="rect">
            <a:avLst/>
          </a:prstGeom>
          <a:noFill/>
          <a:ln w="9525">
            <a:noFill/>
            <a:miter lim="800000"/>
            <a:headEnd/>
            <a:tailEnd/>
          </a:ln>
        </p:spPr>
        <p:txBody>
          <a:bodyPr>
            <a:spAutoFit/>
          </a:bodyPr>
          <a:lstStyle/>
          <a:p>
            <a:pPr algn="r"/>
            <a:r>
              <a:rPr lang="en-GB">
                <a:latin typeface="Calibri" pitchFamily="34" charset="0"/>
              </a:rPr>
              <a:t>testbed experiments</a:t>
            </a:r>
            <a:endParaRPr lang="en-US">
              <a:latin typeface="Calibri" pitchFamily="34" charset="0"/>
            </a:endParaRPr>
          </a:p>
        </p:txBody>
      </p:sp>
      <p:sp>
        <p:nvSpPr>
          <p:cNvPr id="7176" name="TextBox 7"/>
          <p:cNvSpPr txBox="1">
            <a:spLocks noChangeArrowheads="1"/>
          </p:cNvSpPr>
          <p:nvPr/>
        </p:nvSpPr>
        <p:spPr bwMode="auto">
          <a:xfrm>
            <a:off x="1214438" y="5640388"/>
            <a:ext cx="1857375" cy="646112"/>
          </a:xfrm>
          <a:prstGeom prst="rect">
            <a:avLst/>
          </a:prstGeom>
          <a:noFill/>
          <a:ln w="9525">
            <a:noFill/>
            <a:miter lim="800000"/>
            <a:headEnd/>
            <a:tailEnd/>
          </a:ln>
        </p:spPr>
        <p:txBody>
          <a:bodyPr>
            <a:spAutoFit/>
          </a:bodyPr>
          <a:lstStyle/>
          <a:p>
            <a:pPr algn="r"/>
            <a:r>
              <a:rPr lang="en-GB">
                <a:latin typeface="Calibri" pitchFamily="34" charset="0"/>
              </a:rPr>
              <a:t>detailed simulation (ns2)</a:t>
            </a:r>
            <a:endParaRPr lang="en-US">
              <a:latin typeface="Calibri" pitchFamily="34" charset="0"/>
            </a:endParaRPr>
          </a:p>
        </p:txBody>
      </p:sp>
      <p:sp>
        <p:nvSpPr>
          <p:cNvPr id="7177" name="TextBox 8"/>
          <p:cNvSpPr txBox="1">
            <a:spLocks noChangeArrowheads="1"/>
          </p:cNvSpPr>
          <p:nvPr/>
        </p:nvSpPr>
        <p:spPr bwMode="auto">
          <a:xfrm>
            <a:off x="6081713" y="5000625"/>
            <a:ext cx="1428750" cy="923925"/>
          </a:xfrm>
          <a:prstGeom prst="rect">
            <a:avLst/>
          </a:prstGeom>
          <a:noFill/>
          <a:ln w="9525">
            <a:noFill/>
            <a:miter lim="800000"/>
            <a:headEnd/>
            <a:tailEnd/>
          </a:ln>
        </p:spPr>
        <p:txBody>
          <a:bodyPr>
            <a:spAutoFit/>
          </a:bodyPr>
          <a:lstStyle/>
          <a:p>
            <a:r>
              <a:rPr lang="en-GB">
                <a:latin typeface="Calibri" pitchFamily="34" charset="0"/>
              </a:rPr>
              <a:t>simple customized simulation</a:t>
            </a:r>
            <a:endParaRPr lang="en-US">
              <a:latin typeface="Calibri" pitchFamily="34" charset="0"/>
            </a:endParaRPr>
          </a:p>
        </p:txBody>
      </p:sp>
      <p:sp>
        <p:nvSpPr>
          <p:cNvPr id="10" name="TextBox 9"/>
          <p:cNvSpPr txBox="1"/>
          <p:nvPr/>
        </p:nvSpPr>
        <p:spPr>
          <a:xfrm>
            <a:off x="6224588" y="3571875"/>
            <a:ext cx="2205037" cy="1107996"/>
          </a:xfrm>
          <a:prstGeom prst="rect">
            <a:avLst/>
          </a:prstGeom>
          <a:noFill/>
        </p:spPr>
        <p:txBody>
          <a:bodyPr>
            <a:spAutoFit/>
          </a:bodyPr>
          <a:lstStyle/>
          <a:p>
            <a:pPr fontAlgn="auto">
              <a:spcBef>
                <a:spcPts val="0"/>
              </a:spcBef>
              <a:spcAft>
                <a:spcPts val="0"/>
              </a:spcAft>
              <a:defRPr/>
            </a:pPr>
            <a:r>
              <a:rPr lang="en-GB" dirty="0">
                <a:latin typeface="+mn-lt"/>
                <a:cs typeface="+mn-cs"/>
              </a:rPr>
              <a:t>computation</a:t>
            </a:r>
            <a:br>
              <a:rPr lang="en-GB" dirty="0">
                <a:latin typeface="+mn-lt"/>
                <a:cs typeface="+mn-cs"/>
              </a:rPr>
            </a:br>
            <a:r>
              <a:rPr lang="en-GB" sz="1600" dirty="0">
                <a:solidFill>
                  <a:schemeClr val="tx1">
                    <a:lumMod val="50000"/>
                    <a:lumOff val="50000"/>
                  </a:schemeClr>
                </a:solidFill>
                <a:latin typeface="+mn-lt"/>
                <a:cs typeface="+mn-cs"/>
              </a:rPr>
              <a:t>e.g. using a computer to </a:t>
            </a:r>
            <a:r>
              <a:rPr lang="en-GB" sz="1600" dirty="0" smtClean="0">
                <a:solidFill>
                  <a:schemeClr val="tx1">
                    <a:lumMod val="50000"/>
                    <a:lumOff val="50000"/>
                  </a:schemeClr>
                </a:solidFill>
                <a:latin typeface="+mn-lt"/>
                <a:cs typeface="+mn-cs"/>
              </a:rPr>
              <a:t>solve the fixed point equations</a:t>
            </a:r>
            <a:endParaRPr lang="en-US" dirty="0">
              <a:solidFill>
                <a:schemeClr val="tx1">
                  <a:lumMod val="50000"/>
                  <a:lumOff val="50000"/>
                </a:schemeClr>
              </a:solidFill>
              <a:latin typeface="+mn-lt"/>
              <a:cs typeface="+mn-cs"/>
            </a:endParaRPr>
          </a:p>
        </p:txBody>
      </p:sp>
      <p:sp>
        <p:nvSpPr>
          <p:cNvPr id="11" name="TextBox 10"/>
          <p:cNvSpPr txBox="1"/>
          <p:nvPr/>
        </p:nvSpPr>
        <p:spPr>
          <a:xfrm>
            <a:off x="6296025" y="2606675"/>
            <a:ext cx="1571625" cy="646113"/>
          </a:xfrm>
          <a:prstGeom prst="rect">
            <a:avLst/>
          </a:prstGeom>
          <a:noFill/>
        </p:spPr>
        <p:txBody>
          <a:bodyPr>
            <a:spAutoFit/>
          </a:bodyPr>
          <a:lstStyle/>
          <a:p>
            <a:pPr fontAlgn="auto">
              <a:spcBef>
                <a:spcPts val="0"/>
              </a:spcBef>
              <a:spcAft>
                <a:spcPts val="0"/>
              </a:spcAft>
              <a:defRPr/>
            </a:pPr>
            <a:r>
              <a:rPr lang="en-GB" dirty="0">
                <a:latin typeface="+mn-lt"/>
                <a:cs typeface="+mn-cs"/>
              </a:rPr>
              <a:t>mathematical analysis</a:t>
            </a:r>
            <a:endParaRPr lang="en-US" dirty="0">
              <a:solidFill>
                <a:schemeClr val="tx1">
                  <a:lumMod val="50000"/>
                  <a:lumOff val="50000"/>
                </a:schemeClr>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468313" y="1357313"/>
          <a:ext cx="2122487" cy="2359025"/>
        </p:xfrm>
        <a:graphic>
          <a:graphicData uri="http://schemas.openxmlformats.org/presentationml/2006/ole">
            <mc:AlternateContent xmlns:mc="http://schemas.openxmlformats.org/markup-compatibility/2006">
              <mc:Choice xmlns:v="urn:schemas-microsoft-com:vml" Requires="v">
                <p:oleObj spid="_x0000_s1036" name="Image" r:id="rId3" imgW="2286005" imgH="2774857" progId="Photoshop.Image.7">
                  <p:embed/>
                </p:oleObj>
              </mc:Choice>
              <mc:Fallback>
                <p:oleObj name="Image" r:id="rId3" imgW="2286005" imgH="2774857" progId="Photoshop.Image.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r="7153" b="14989"/>
                      <a:stretch>
                        <a:fillRect/>
                      </a:stretch>
                    </p:blipFill>
                    <p:spPr bwMode="auto">
                      <a:xfrm>
                        <a:off x="468313" y="1357313"/>
                        <a:ext cx="2122487" cy="2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3"/>
          <p:cNvGraphicFramePr>
            <a:graphicFrameLocks noChangeAspect="1"/>
          </p:cNvGraphicFramePr>
          <p:nvPr>
            <p:extLst>
              <p:ext uri="{D42A27DB-BD31-4B8C-83A1-F6EECF244321}">
                <p14:modId xmlns:p14="http://schemas.microsoft.com/office/powerpoint/2010/main" val="1955468240"/>
              </p:ext>
            </p:extLst>
          </p:nvPr>
        </p:nvGraphicFramePr>
        <p:xfrm>
          <a:off x="3205187" y="2636912"/>
          <a:ext cx="1887537" cy="2349500"/>
        </p:xfrm>
        <a:graphic>
          <a:graphicData uri="http://schemas.openxmlformats.org/presentationml/2006/ole">
            <mc:AlternateContent xmlns:mc="http://schemas.openxmlformats.org/markup-compatibility/2006">
              <mc:Choice xmlns:v="urn:schemas-microsoft-com:vml" Requires="v">
                <p:oleObj spid="_x0000_s1037" name="Image" r:id="rId5" imgW="3314286" imgH="4126984" progId="Photoshop.Image.7">
                  <p:embed/>
                </p:oleObj>
              </mc:Choice>
              <mc:Fallback>
                <p:oleObj name="Image" r:id="rId5" imgW="3314286" imgH="4126984" progId="Photoshop.Image.7">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5187" y="2636912"/>
                        <a:ext cx="1887537"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4"/>
          <p:cNvGraphicFramePr>
            <a:graphicFrameLocks noChangeAspect="1"/>
          </p:cNvGraphicFramePr>
          <p:nvPr>
            <p:extLst>
              <p:ext uri="{D42A27DB-BD31-4B8C-83A1-F6EECF244321}">
                <p14:modId xmlns:p14="http://schemas.microsoft.com/office/powerpoint/2010/main" val="3591124522"/>
              </p:ext>
            </p:extLst>
          </p:nvPr>
        </p:nvGraphicFramePr>
        <p:xfrm>
          <a:off x="5869384" y="3652858"/>
          <a:ext cx="2103437" cy="2303462"/>
        </p:xfrm>
        <a:graphic>
          <a:graphicData uri="http://schemas.openxmlformats.org/presentationml/2006/ole">
            <mc:AlternateContent xmlns:mc="http://schemas.openxmlformats.org/markup-compatibility/2006">
              <mc:Choice xmlns:v="urn:schemas-microsoft-com:vml" Requires="v">
                <p:oleObj spid="_x0000_s1038" name="Image" r:id="rId7" imgW="2666667" imgH="2920635" progId="Photoshop.Image.7">
                  <p:embed/>
                </p:oleObj>
              </mc:Choice>
              <mc:Fallback>
                <p:oleObj name="Image" r:id="rId7" imgW="2666667" imgH="2920635" progId="Photoshop.Image.7">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9384" y="3652858"/>
                        <a:ext cx="2103437" cy="230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0" name="Rectangle 9"/>
          <p:cNvSpPr>
            <a:spLocks noGrp="1" noChangeArrowheads="1"/>
          </p:cNvSpPr>
          <p:nvPr>
            <p:ph idx="1"/>
          </p:nvPr>
        </p:nvSpPr>
        <p:spPr>
          <a:xfrm>
            <a:off x="0" y="857250"/>
            <a:ext cx="9144000" cy="6000750"/>
          </a:xfrm>
        </p:spPr>
        <p:txBody>
          <a:bodyPr/>
          <a:lstStyle/>
          <a:p>
            <a:pPr>
              <a:buFontTx/>
              <a:buNone/>
            </a:pPr>
            <a:r>
              <a:rPr lang="en-GB" smtClean="0">
                <a:solidFill>
                  <a:schemeClr val="bg1"/>
                </a:solidFill>
                <a:latin typeface="Book Antiqua" pitchFamily="18" charset="0"/>
              </a:rPr>
              <a:t>There is no such thing as a correct model.</a:t>
            </a:r>
          </a:p>
        </p:txBody>
      </p:sp>
      <p:sp>
        <p:nvSpPr>
          <p:cNvPr id="1031" name="Title 13"/>
          <p:cNvSpPr>
            <a:spLocks noGrp="1"/>
          </p:cNvSpPr>
          <p:nvPr>
            <p:ph type="title"/>
          </p:nvPr>
        </p:nvSpPr>
        <p:spPr>
          <a:xfrm>
            <a:off x="0" y="0"/>
            <a:ext cx="9144000" cy="714375"/>
          </a:xfrm>
        </p:spPr>
        <p:txBody>
          <a:bodyPr/>
          <a:lstStyle/>
          <a:p>
            <a:r>
              <a:rPr lang="en-GB" sz="3200" smtClean="0"/>
              <a:t>There is no such thing as a correct model</a:t>
            </a:r>
            <a:endParaRPr lang="en-US" smtClean="0"/>
          </a:p>
        </p:txBody>
      </p:sp>
      <p:sp>
        <p:nvSpPr>
          <p:cNvPr id="1032" name="Text Box 10"/>
          <p:cNvSpPr txBox="1">
            <a:spLocks noChangeArrowheads="1"/>
          </p:cNvSpPr>
          <p:nvPr/>
        </p:nvSpPr>
        <p:spPr bwMode="auto">
          <a:xfrm>
            <a:off x="395536" y="3717032"/>
            <a:ext cx="2159000" cy="338554"/>
          </a:xfrm>
          <a:prstGeom prst="rect">
            <a:avLst/>
          </a:prstGeom>
          <a:noFill/>
          <a:ln w="9525">
            <a:noFill/>
            <a:miter lim="800000"/>
            <a:headEnd/>
            <a:tailEnd/>
          </a:ln>
        </p:spPr>
        <p:txBody>
          <a:bodyPr>
            <a:spAutoFit/>
          </a:bodyPr>
          <a:lstStyle/>
          <a:p>
            <a:pPr>
              <a:spcBef>
                <a:spcPct val="50000"/>
              </a:spcBef>
            </a:pPr>
            <a:r>
              <a:rPr lang="en-US" sz="1600" dirty="0" smtClean="0">
                <a:latin typeface="Calibri" pitchFamily="34" charset="0"/>
              </a:rPr>
              <a:t>Real-world experiments</a:t>
            </a:r>
            <a:endParaRPr lang="en-GB" sz="1600" dirty="0">
              <a:latin typeface="Calibri" pitchFamily="34" charset="0"/>
            </a:endParaRPr>
          </a:p>
        </p:txBody>
      </p:sp>
      <p:sp>
        <p:nvSpPr>
          <p:cNvPr id="1033" name="Text Box 11"/>
          <p:cNvSpPr txBox="1">
            <a:spLocks noChangeArrowheads="1"/>
          </p:cNvSpPr>
          <p:nvPr/>
        </p:nvSpPr>
        <p:spPr bwMode="auto">
          <a:xfrm>
            <a:off x="5796136" y="5940569"/>
            <a:ext cx="2159000" cy="584775"/>
          </a:xfrm>
          <a:prstGeom prst="rect">
            <a:avLst/>
          </a:prstGeom>
          <a:noFill/>
          <a:ln w="9525">
            <a:noFill/>
            <a:miter lim="800000"/>
            <a:headEnd/>
            <a:tailEnd/>
          </a:ln>
        </p:spPr>
        <p:txBody>
          <a:bodyPr>
            <a:spAutoFit/>
          </a:bodyPr>
          <a:lstStyle/>
          <a:p>
            <a:pPr>
              <a:spcBef>
                <a:spcPct val="50000"/>
              </a:spcBef>
            </a:pPr>
            <a:r>
              <a:rPr lang="en-GB" sz="1600" dirty="0" smtClean="0">
                <a:latin typeface="Calibri" pitchFamily="34" charset="0"/>
              </a:rPr>
              <a:t>Models which pick out a distinctive feature</a:t>
            </a:r>
            <a:endParaRPr lang="en-GB" sz="1600" dirty="0">
              <a:latin typeface="Calibri" pitchFamily="34" charset="0"/>
            </a:endParaRPr>
          </a:p>
        </p:txBody>
      </p:sp>
      <p:sp>
        <p:nvSpPr>
          <p:cNvPr id="1034" name="Text Box 12"/>
          <p:cNvSpPr txBox="1">
            <a:spLocks noChangeArrowheads="1"/>
          </p:cNvSpPr>
          <p:nvPr/>
        </p:nvSpPr>
        <p:spPr bwMode="auto">
          <a:xfrm>
            <a:off x="3132162" y="4941813"/>
            <a:ext cx="1944687" cy="830997"/>
          </a:xfrm>
          <a:prstGeom prst="rect">
            <a:avLst/>
          </a:prstGeom>
          <a:noFill/>
          <a:ln w="9525">
            <a:noFill/>
            <a:miter lim="800000"/>
            <a:headEnd/>
            <a:tailEnd/>
          </a:ln>
        </p:spPr>
        <p:txBody>
          <a:bodyPr>
            <a:spAutoFit/>
          </a:bodyPr>
          <a:lstStyle/>
          <a:p>
            <a:pPr>
              <a:spcBef>
                <a:spcPct val="50000"/>
              </a:spcBef>
            </a:pPr>
            <a:r>
              <a:rPr lang="en-GB" sz="1600" dirty="0" smtClean="0">
                <a:latin typeface="Calibri" pitchFamily="34" charset="0"/>
              </a:rPr>
              <a:t>Simplified systems models of an entire system</a:t>
            </a:r>
            <a:endParaRPr lang="en-GB" sz="1600" dirty="0">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579</TotalTime>
  <Words>239</Words>
  <Application>Microsoft Office PowerPoint</Application>
  <PresentationFormat>On-screen Show (4:3)</PresentationFormat>
  <Paragraphs>32</Paragraphs>
  <Slides>4</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vt:i4>
      </vt:variant>
    </vt:vector>
  </HeadingPairs>
  <TitlesOfParts>
    <vt:vector size="6" baseType="lpstr">
      <vt:lpstr>Office Theme</vt:lpstr>
      <vt:lpstr>Image</vt:lpstr>
      <vt:lpstr>What have we modeled?</vt:lpstr>
      <vt:lpstr>What is modelling good for?</vt:lpstr>
      <vt:lpstr>What should we model?</vt:lpstr>
      <vt:lpstr>There is no such thing as a correct model</vt:lpstr>
    </vt:vector>
  </TitlesOfParts>
  <Company>UCL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modelling?</dc:title>
  <dc:creator>DJW</dc:creator>
  <cp:lastModifiedBy>djw</cp:lastModifiedBy>
  <cp:revision>63</cp:revision>
  <dcterms:created xsi:type="dcterms:W3CDTF">2008-12-11T11:46:43Z</dcterms:created>
  <dcterms:modified xsi:type="dcterms:W3CDTF">2011-11-25T07:43:13Z</dcterms:modified>
</cp:coreProperties>
</file>