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56" r:id="rId4"/>
    <p:sldId id="257"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8" y="-14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683568" y="3861048"/>
            <a:ext cx="7776864" cy="1752600"/>
          </a:xfrm>
        </p:spPr>
        <p:txBody>
          <a:bodyPr/>
          <a:lstStyle>
            <a:lvl1pPr marL="0" indent="0" algn="ctr">
              <a:buNone/>
              <a:defRPr>
                <a:solidFill>
                  <a:schemeClr val="tx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Tree>
    <p:extLst>
      <p:ext uri="{BB962C8B-B14F-4D97-AF65-F5344CB8AC3E}">
        <p14:creationId xmlns:p14="http://schemas.microsoft.com/office/powerpoint/2010/main" val="2448134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09150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DD144BAF-3048-4DB4-9659-DE4469836438}" type="datetimeFigureOut">
              <a:rPr lang="en-GB" smtClean="0"/>
              <a:t>14/10/2011</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B73A17B-0F4A-4AEA-9B10-0B936AE7C6BD}" type="slidenum">
              <a:rPr lang="en-GB" smtClean="0"/>
              <a:t>‹#›</a:t>
            </a:fld>
            <a:endParaRPr lang="en-GB"/>
          </a:p>
        </p:txBody>
      </p:sp>
    </p:spTree>
    <p:extLst>
      <p:ext uri="{BB962C8B-B14F-4D97-AF65-F5344CB8AC3E}">
        <p14:creationId xmlns:p14="http://schemas.microsoft.com/office/powerpoint/2010/main" val="396448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8195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971550" y="1268759"/>
            <a:ext cx="7200900" cy="503996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613058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4" y="0"/>
            <a:ext cx="9149583"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0" y="1268760"/>
            <a:ext cx="9144000" cy="5589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43868804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3200" kern="1200">
          <a:solidFill>
            <a:schemeClr val="tx1"/>
          </a:solidFill>
          <a:latin typeface="+mn-lt"/>
          <a:ea typeface="+mn-ea"/>
          <a:cs typeface="+mn-cs"/>
        </a:defRPr>
      </a:lvl1pPr>
      <a:lvl2pPr marL="2857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Performance</a:t>
            </a:r>
            <a:endParaRPr lang="en-GB" dirty="0"/>
          </a:p>
        </p:txBody>
      </p:sp>
      <p:sp>
        <p:nvSpPr>
          <p:cNvPr id="3" name="Subtitle 2"/>
          <p:cNvSpPr>
            <a:spLocks noGrp="1"/>
          </p:cNvSpPr>
          <p:nvPr>
            <p:ph type="subTitle" idx="1"/>
          </p:nvPr>
        </p:nvSpPr>
        <p:spPr/>
        <p:txBody>
          <a:bodyPr/>
          <a:lstStyle/>
          <a:p>
            <a:r>
              <a:rPr lang="en-US" dirty="0" err="1" smtClean="0"/>
              <a:t>Dr</a:t>
            </a:r>
            <a:r>
              <a:rPr lang="en-US" dirty="0" smtClean="0"/>
              <a:t> D. J. </a:t>
            </a:r>
            <a:r>
              <a:rPr lang="en-US" dirty="0" err="1" smtClean="0"/>
              <a:t>Wischik</a:t>
            </a:r>
            <a:endParaRPr lang="en-GB" dirty="0"/>
          </a:p>
        </p:txBody>
      </p:sp>
    </p:spTree>
    <p:extLst>
      <p:ext uri="{BB962C8B-B14F-4D97-AF65-F5344CB8AC3E}">
        <p14:creationId xmlns:p14="http://schemas.microsoft.com/office/powerpoint/2010/main" val="3358355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brief history of society</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554328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jesuschristsavior.net/God.jpe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232456" y="310278"/>
            <a:ext cx="2520280" cy="199873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upload.wikimedia.org/wikipedia/commons/b/b8/Portrait_of_King_Henry_VIII.jpg"/>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856" y="2580871"/>
            <a:ext cx="2476880" cy="192824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1.bp.blogspot.com/-Hqn3Tfwl5Vc/Tfn6yBjbTXI/AAAAAAAAAtA/l_4jltUMOOo/s1600/holy+grail+4.jpg"/>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275856" y="4747389"/>
            <a:ext cx="2476880" cy="1849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156176" y="5301208"/>
            <a:ext cx="2160240" cy="523220"/>
          </a:xfrm>
          <a:prstGeom prst="rect">
            <a:avLst/>
          </a:prstGeom>
          <a:noFill/>
        </p:spPr>
        <p:txBody>
          <a:bodyPr wrap="square" rtlCol="0">
            <a:spAutoFit/>
          </a:bodyPr>
          <a:lstStyle/>
          <a:p>
            <a:r>
              <a:rPr lang="en-US" sz="2800" b="1" dirty="0" smtClean="0">
                <a:solidFill>
                  <a:schemeClr val="bg1"/>
                </a:solidFill>
              </a:rPr>
              <a:t>peons</a:t>
            </a:r>
            <a:endParaRPr lang="en-GB" sz="2800" b="1" dirty="0">
              <a:solidFill>
                <a:schemeClr val="bg1"/>
              </a:solidFill>
            </a:endParaRPr>
          </a:p>
        </p:txBody>
      </p:sp>
    </p:spTree>
    <p:extLst>
      <p:ext uri="{BB962C8B-B14F-4D97-AF65-F5344CB8AC3E}">
        <p14:creationId xmlns:p14="http://schemas.microsoft.com/office/powerpoint/2010/main" val="2022927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4.bp.blogspot.com/_-Q_cCDEqDWA/TJHS0RwzNGI/AAAAAAAAAdA/IwGiUw86h4M/s1600/capitalist+pig.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987824" y="332656"/>
            <a:ext cx="2329420" cy="327928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histclo.com/imagef/date/2008/01/ir01s.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339752" y="3839445"/>
            <a:ext cx="3384376" cy="292506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156176" y="5301208"/>
            <a:ext cx="2160240" cy="523220"/>
          </a:xfrm>
          <a:prstGeom prst="rect">
            <a:avLst/>
          </a:prstGeom>
          <a:noFill/>
        </p:spPr>
        <p:txBody>
          <a:bodyPr wrap="square" rtlCol="0">
            <a:spAutoFit/>
          </a:bodyPr>
          <a:lstStyle/>
          <a:p>
            <a:r>
              <a:rPr lang="en-US" sz="2800" b="1" dirty="0" smtClean="0">
                <a:solidFill>
                  <a:schemeClr val="bg1"/>
                </a:solidFill>
              </a:rPr>
              <a:t>proletariat</a:t>
            </a:r>
            <a:endParaRPr lang="en-GB" sz="2800" b="1" dirty="0">
              <a:solidFill>
                <a:schemeClr val="bg1"/>
              </a:solidFill>
            </a:endParaRPr>
          </a:p>
        </p:txBody>
      </p:sp>
    </p:spTree>
    <p:extLst>
      <p:ext uri="{BB962C8B-B14F-4D97-AF65-F5344CB8AC3E}">
        <p14:creationId xmlns:p14="http://schemas.microsoft.com/office/powerpoint/2010/main" val="2642043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ipad.tecnopt.com/wp-content/uploads/2011/03/bb86d4678edGrady.jpg.jpg"/>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3019816" y="4583686"/>
            <a:ext cx="2704312" cy="215768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156176" y="5301208"/>
            <a:ext cx="3096344" cy="1384995"/>
          </a:xfrm>
          <a:prstGeom prst="rect">
            <a:avLst/>
          </a:prstGeom>
          <a:noFill/>
        </p:spPr>
        <p:txBody>
          <a:bodyPr wrap="square" rtlCol="0">
            <a:spAutoFit/>
          </a:bodyPr>
          <a:lstStyle/>
          <a:p>
            <a:r>
              <a:rPr lang="en-US" sz="2800" b="1" dirty="0" smtClean="0">
                <a:solidFill>
                  <a:schemeClr val="bg1"/>
                </a:solidFill>
              </a:rPr>
              <a:t>programmed</a:t>
            </a:r>
            <a:br>
              <a:rPr lang="en-US" sz="2800" b="1" dirty="0" smtClean="0">
                <a:solidFill>
                  <a:schemeClr val="bg1"/>
                </a:solidFill>
              </a:rPr>
            </a:br>
            <a:r>
              <a:rPr lang="en-US" sz="2800" b="1" dirty="0" smtClean="0">
                <a:solidFill>
                  <a:schemeClr val="bg1"/>
                </a:solidFill>
              </a:rPr>
              <a:t/>
            </a:r>
            <a:br>
              <a:rPr lang="en-US" sz="2800" b="1" dirty="0" smtClean="0">
                <a:solidFill>
                  <a:schemeClr val="bg1"/>
                </a:solidFill>
              </a:rPr>
            </a:br>
            <a:r>
              <a:rPr lang="en-US" sz="2800" b="1" dirty="0" smtClean="0">
                <a:solidFill>
                  <a:schemeClr val="bg1"/>
                </a:solidFill>
              </a:rPr>
              <a:t>(dumb consumers)</a:t>
            </a:r>
            <a:endParaRPr lang="en-GB" sz="2800" b="1" dirty="0">
              <a:solidFill>
                <a:schemeClr val="bg1"/>
              </a:solidFill>
            </a:endParaRPr>
          </a:p>
        </p:txBody>
      </p:sp>
      <p:pic>
        <p:nvPicPr>
          <p:cNvPr id="3076" name="Picture 4" descr="http://www.datacenterknowledge.com/wp-content/uploads/2009/10/Chicago-Inside-Container-10.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019816" y="2434225"/>
            <a:ext cx="2704312" cy="1930879"/>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www.chriseargle.com/image.axd?picture=DvX_ShellBase_2.png"/>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019816" y="227049"/>
            <a:ext cx="2704312" cy="2049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239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47091" y="2924944"/>
            <a:ext cx="995709" cy="8640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0" y="1268760"/>
            <a:ext cx="6647688" cy="5589240"/>
          </a:xfrm>
        </p:spPr>
        <p:txBody>
          <a:bodyPr>
            <a:normAutofit fontScale="92500" lnSpcReduction="10000"/>
          </a:bodyPr>
          <a:lstStyle/>
          <a:p>
            <a:pPr>
              <a:spcAft>
                <a:spcPts val="5400"/>
              </a:spcAft>
            </a:pPr>
            <a:r>
              <a:rPr lang="en-US" sz="2800" dirty="0" smtClean="0"/>
              <a:t>Be an expert in the aesthetics and psychology of design.</a:t>
            </a:r>
          </a:p>
          <a:p>
            <a:pPr>
              <a:spcAft>
                <a:spcPts val="5400"/>
              </a:spcAft>
            </a:pPr>
            <a:r>
              <a:rPr lang="en-US" sz="2800" dirty="0" smtClean="0"/>
              <a:t>Data is smarter than algorithms. The smartest data is about how things relate to each other, i.e. about networks. Learn to listen to data.</a:t>
            </a:r>
          </a:p>
          <a:p>
            <a:pPr>
              <a:spcAft>
                <a:spcPts val="5400"/>
              </a:spcAft>
            </a:pPr>
            <a:r>
              <a:rPr lang="en-US" sz="2800" dirty="0" smtClean="0"/>
              <a:t>Turn the richness of the world into APIs.</a:t>
            </a:r>
          </a:p>
          <a:p>
            <a:pPr>
              <a:spcAft>
                <a:spcPts val="5400"/>
              </a:spcAft>
            </a:pPr>
            <a:r>
              <a:rPr lang="en-US" sz="2800" dirty="0" smtClean="0"/>
              <a:t>Never ever do repetitive tasks on the computer.</a:t>
            </a:r>
          </a:p>
          <a:p>
            <a:pPr>
              <a:spcAft>
                <a:spcPts val="5400"/>
              </a:spcAft>
            </a:pPr>
            <a:endParaRPr lang="en-US" sz="2800" dirty="0"/>
          </a:p>
        </p:txBody>
      </p:sp>
      <p:pic>
        <p:nvPicPr>
          <p:cNvPr id="4098" name="Picture 2" descr="http://fc04.deviantart.net/fs70/f/2011/007/9/f/apple_logo_by_dragonflayer-d36ockf.jpg"/>
          <p:cNvPicPr>
            <a:picLocks noChangeAspect="1" noChangeArrowheads="1"/>
          </p:cNvPicPr>
          <p:nvPr/>
        </p:nvPicPr>
        <p:blipFill rotWithShape="1">
          <a:blip r:embed="rId2" cstate="screen">
            <a:clrChange>
              <a:clrFrom>
                <a:srgbClr val="020202"/>
              </a:clrFrom>
              <a:clrTo>
                <a:srgbClr val="020202">
                  <a:alpha val="0"/>
                </a:srgbClr>
              </a:clrTo>
            </a:clrChange>
            <a:extLst>
              <a:ext uri="{28A0092B-C50C-407E-A947-70E740481C1C}">
                <a14:useLocalDpi xmlns:a14="http://schemas.microsoft.com/office/drawing/2010/main"/>
              </a:ext>
            </a:extLst>
          </a:blip>
          <a:srcRect/>
          <a:stretch/>
        </p:blipFill>
        <p:spPr bwMode="auto">
          <a:xfrm>
            <a:off x="6843469" y="692696"/>
            <a:ext cx="1199331" cy="1368152"/>
          </a:xfrm>
          <a:prstGeom prst="rect">
            <a:avLst/>
          </a:prstGeom>
          <a:noFill/>
          <a:effectLst>
            <a:glow rad="101600">
              <a:schemeClr val="tx1">
                <a:lumMod val="65000"/>
                <a:alpha val="40000"/>
              </a:schemeClr>
            </a:glow>
          </a:effectLst>
          <a:extLst>
            <a:ext uri="{909E8E84-426E-40DD-AFC4-6F175D3DCCD1}">
              <a14:hiddenFill xmlns:a14="http://schemas.microsoft.com/office/drawing/2010/main">
                <a:solidFill>
                  <a:srgbClr val="FFFFFF"/>
                </a:solidFill>
              </a14:hiddenFill>
            </a:ext>
          </a:extLst>
        </p:spPr>
      </p:pic>
      <p:pic>
        <p:nvPicPr>
          <p:cNvPr id="4100" name="Picture 4" descr="http://www.xanapus.com/blog/wp-content/uploads/2011/07/google_plus_logo-e1310645552616.jpg"/>
          <p:cNvPicPr>
            <a:picLocks noChangeAspect="1" noChangeArrowheads="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6759059" y="2564904"/>
            <a:ext cx="1296144" cy="1296144"/>
          </a:xfrm>
          <a:prstGeom prst="rect">
            <a:avLst/>
          </a:prstGeom>
          <a:noFill/>
          <a:effectLst>
            <a:glow rad="101600">
              <a:schemeClr val="tx1">
                <a:lumMod val="50000"/>
                <a:alpha val="60000"/>
              </a:schemeClr>
            </a:glow>
          </a:effectLst>
          <a:extLst>
            <a:ext uri="{909E8E84-426E-40DD-AFC4-6F175D3DCCD1}">
              <a14:hiddenFill xmlns:a14="http://schemas.microsoft.com/office/drawing/2010/main">
                <a:solidFill>
                  <a:srgbClr val="FFFFFF"/>
                </a:solidFill>
              </a14:hiddenFill>
            </a:ext>
          </a:extLst>
        </p:spPr>
      </p:pic>
      <p:pic>
        <p:nvPicPr>
          <p:cNvPr id="4102" name="Picture 6" descr="http://ts3.mm.bing.net/images/thumbnail.aspx?q=1230889032518&amp;id=ba10ca75c40cea269f0ec9e12449c573&amp;url=http%3a%2f%2f1.bp.blogspot.com%2f_3Iw71z-5esY%2fTRxT6VxlMCI%2fAAAAAAAAAJc%2f3hr0C2tRtO0%2fs1600%2ffacebook_logo.jpg"/>
          <p:cNvPicPr>
            <a:picLocks noChangeAspect="1" noChangeArrowheads="1"/>
          </p:cNvPicPr>
          <p:nvPr/>
        </p:nvPicPr>
        <p:blipFill>
          <a:blip r:embed="rId4" cstate="screen">
            <a:clrChange>
              <a:clrFrom>
                <a:srgbClr val="000000"/>
              </a:clrFrom>
              <a:clrTo>
                <a:srgbClr val="000000">
                  <a:alpha val="0"/>
                </a:srgbClr>
              </a:clrTo>
            </a:clrChange>
            <a:extLst>
              <a:ext uri="{28A0092B-C50C-407E-A947-70E740481C1C}">
                <a14:useLocalDpi xmlns:a14="http://schemas.microsoft.com/office/drawing/2010/main"/>
              </a:ext>
            </a:extLst>
          </a:blip>
          <a:srcRect/>
          <a:stretch>
            <a:fillRect/>
          </a:stretch>
        </p:blipFill>
        <p:spPr bwMode="auto">
          <a:xfrm>
            <a:off x="6687051" y="4224596"/>
            <a:ext cx="1440160" cy="1440160"/>
          </a:xfrm>
          <a:prstGeom prst="rect">
            <a:avLst/>
          </a:prstGeom>
          <a:noFill/>
          <a:effectLst>
            <a:glow rad="101600">
              <a:schemeClr val="tx1">
                <a:lumMod val="50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89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 y="0"/>
            <a:ext cx="9036496" cy="1628800"/>
          </a:xfrm>
        </p:spPr>
        <p:txBody>
          <a:bodyPr>
            <a:noAutofit/>
          </a:bodyPr>
          <a:lstStyle/>
          <a:p>
            <a:pPr algn="l"/>
            <a:r>
              <a:rPr lang="en-US" sz="3200" dirty="0" err="1" smtClean="0"/>
              <a:t>Zadie</a:t>
            </a:r>
            <a:r>
              <a:rPr lang="en-US" sz="3200" dirty="0" smtClean="0"/>
              <a:t> Smith’s comments on </a:t>
            </a:r>
            <a:br>
              <a:rPr lang="en-US" sz="3200" dirty="0" smtClean="0"/>
            </a:br>
            <a:r>
              <a:rPr lang="en-US" sz="3200" dirty="0" smtClean="0"/>
              <a:t>‘</a:t>
            </a:r>
            <a:r>
              <a:rPr lang="en-US" sz="3200" i="1" dirty="0" smtClean="0"/>
              <a:t>You are not a gadget: a manifesto’</a:t>
            </a:r>
            <a:r>
              <a:rPr lang="en-US" sz="3200" dirty="0" smtClean="0"/>
              <a:t> by </a:t>
            </a:r>
            <a:r>
              <a:rPr lang="en-US" sz="3200" dirty="0" err="1" smtClean="0"/>
              <a:t>Jaron</a:t>
            </a:r>
            <a:r>
              <a:rPr lang="en-US" sz="3200" dirty="0" smtClean="0"/>
              <a:t> Lanier</a:t>
            </a:r>
            <a:br>
              <a:rPr lang="en-US" sz="3200" dirty="0" smtClean="0"/>
            </a:br>
            <a:r>
              <a:rPr lang="en-US" sz="3200" dirty="0" smtClean="0"/>
              <a:t>in the New York Review of Books</a:t>
            </a:r>
            <a:endParaRPr lang="en-GB" sz="3200" dirty="0"/>
          </a:p>
        </p:txBody>
      </p:sp>
      <p:sp>
        <p:nvSpPr>
          <p:cNvPr id="6" name="Text Placeholder 5"/>
          <p:cNvSpPr>
            <a:spLocks noGrp="1"/>
          </p:cNvSpPr>
          <p:nvPr>
            <p:ph idx="1"/>
          </p:nvPr>
        </p:nvSpPr>
        <p:spPr>
          <a:xfrm>
            <a:off x="755576" y="2348880"/>
            <a:ext cx="7488832" cy="4509120"/>
          </a:xfrm>
        </p:spPr>
        <p:txBody>
          <a:bodyPr>
            <a:normAutofit lnSpcReduction="10000"/>
          </a:bodyPr>
          <a:lstStyle/>
          <a:p>
            <a:pPr fontAlgn="base"/>
            <a:r>
              <a:rPr lang="en-GB" sz="2400" dirty="0" smtClean="0"/>
              <a:t>‘Information systems’, </a:t>
            </a:r>
            <a:r>
              <a:rPr lang="en-GB" sz="2400" dirty="0"/>
              <a:t>he writes, </a:t>
            </a:r>
            <a:r>
              <a:rPr lang="en-GB" sz="2400" dirty="0" smtClean="0"/>
              <a:t>‘need </a:t>
            </a:r>
            <a:r>
              <a:rPr lang="en-GB" sz="2400" dirty="0"/>
              <a:t>to have information in order to run, but information underrepresents </a:t>
            </a:r>
            <a:r>
              <a:rPr lang="en-GB" sz="2400" dirty="0" smtClean="0"/>
              <a:t>reality’. </a:t>
            </a:r>
            <a:r>
              <a:rPr lang="en-GB" sz="2400" dirty="0"/>
              <a:t>In Lanier’s view, there is no perfect computer analogue for what we call a </a:t>
            </a:r>
            <a:r>
              <a:rPr lang="en-GB" sz="2400" dirty="0" smtClean="0"/>
              <a:t>‘person’. </a:t>
            </a:r>
            <a:r>
              <a:rPr lang="en-GB" sz="2400" dirty="0"/>
              <a:t>In life, we all profess to know this, but when we get online it becomes easy to forget. In Facebook, as it is with other online social networks, life is turned into a database, and this is a degradation, Lanier argues, which is</a:t>
            </a:r>
          </a:p>
          <a:p>
            <a:pPr marL="711200"/>
            <a:r>
              <a:rPr lang="en-GB" sz="2400" dirty="0"/>
              <a:t>based on [a] philosophical mistake…the belief that computers can presently represent human thought or human relationships. These are things computers cannot currently do.</a:t>
            </a:r>
          </a:p>
        </p:txBody>
      </p:sp>
    </p:spTree>
    <p:extLst>
      <p:ext uri="{BB962C8B-B14F-4D97-AF65-F5344CB8AC3E}">
        <p14:creationId xmlns:p14="http://schemas.microsoft.com/office/powerpoint/2010/main" val="2339417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 y="0"/>
            <a:ext cx="9036496" cy="1628800"/>
          </a:xfrm>
        </p:spPr>
        <p:txBody>
          <a:bodyPr>
            <a:noAutofit/>
          </a:bodyPr>
          <a:lstStyle/>
          <a:p>
            <a:pPr algn="l"/>
            <a:r>
              <a:rPr lang="en-US" sz="3200" dirty="0" err="1" smtClean="0"/>
              <a:t>Zadie</a:t>
            </a:r>
            <a:r>
              <a:rPr lang="en-US" sz="3200" dirty="0" smtClean="0"/>
              <a:t> Smith’s review of</a:t>
            </a:r>
            <a:br>
              <a:rPr lang="en-US" sz="3200" dirty="0" smtClean="0"/>
            </a:br>
            <a:r>
              <a:rPr lang="en-US" sz="3200" dirty="0" smtClean="0"/>
              <a:t>‘</a:t>
            </a:r>
            <a:r>
              <a:rPr lang="en-US" sz="3200" i="1" dirty="0" smtClean="0"/>
              <a:t>The social network’,</a:t>
            </a:r>
            <a:r>
              <a:rPr lang="en-US" sz="3200" dirty="0" smtClean="0"/>
              <a:t> screenplay by Aaron </a:t>
            </a:r>
            <a:r>
              <a:rPr lang="en-US" sz="3200" dirty="0" err="1" smtClean="0"/>
              <a:t>Sorkin</a:t>
            </a:r>
            <a:r>
              <a:rPr lang="en-US" sz="3200" dirty="0" smtClean="0"/>
              <a:t>,</a:t>
            </a:r>
            <a:br>
              <a:rPr lang="en-US" sz="3200" dirty="0" smtClean="0"/>
            </a:br>
            <a:r>
              <a:rPr lang="en-US" sz="3200" dirty="0" smtClean="0"/>
              <a:t>in the New York Review of Books</a:t>
            </a:r>
            <a:endParaRPr lang="en-GB" sz="3200" dirty="0"/>
          </a:p>
        </p:txBody>
      </p:sp>
      <p:sp>
        <p:nvSpPr>
          <p:cNvPr id="6" name="Text Placeholder 5"/>
          <p:cNvSpPr>
            <a:spLocks noGrp="1"/>
          </p:cNvSpPr>
          <p:nvPr>
            <p:ph idx="1"/>
          </p:nvPr>
        </p:nvSpPr>
        <p:spPr>
          <a:xfrm>
            <a:off x="755576" y="2348880"/>
            <a:ext cx="7488832" cy="4509120"/>
          </a:xfrm>
        </p:spPr>
        <p:txBody>
          <a:bodyPr>
            <a:normAutofit/>
          </a:bodyPr>
          <a:lstStyle/>
          <a:p>
            <a:pPr fontAlgn="base"/>
            <a:r>
              <a:rPr lang="en-GB" sz="2400" dirty="0"/>
              <a:t>Watching this movie, even though you know </a:t>
            </a:r>
            <a:r>
              <a:rPr lang="en-GB" sz="2400" dirty="0" err="1"/>
              <a:t>Sorkin</a:t>
            </a:r>
            <a:r>
              <a:rPr lang="en-GB" sz="2400" dirty="0"/>
              <a:t> wants your disapproval, you can’t help feel a little swell of pride in this 2.0 generation. They’ve spent a decade being berated for not making the right sorts of paintings or novels or music or politics. Turns out the brightest 2.0 kids have been doing something else extraordinary. They’ve been making a world.</a:t>
            </a:r>
          </a:p>
        </p:txBody>
      </p:sp>
    </p:spTree>
    <p:extLst>
      <p:ext uri="{BB962C8B-B14F-4D97-AF65-F5344CB8AC3E}">
        <p14:creationId xmlns:p14="http://schemas.microsoft.com/office/powerpoint/2010/main" val="2807088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have to do with you?</a:t>
            </a:r>
            <a:endParaRPr lang="en-GB" dirty="0"/>
          </a:p>
        </p:txBody>
      </p:sp>
      <p:sp>
        <p:nvSpPr>
          <p:cNvPr id="3" name="Content Placeholder 2"/>
          <p:cNvSpPr>
            <a:spLocks noGrp="1"/>
          </p:cNvSpPr>
          <p:nvPr>
            <p:ph idx="1"/>
          </p:nvPr>
        </p:nvSpPr>
        <p:spPr>
          <a:xfrm>
            <a:off x="0" y="1556792"/>
            <a:ext cx="9144000" cy="5301208"/>
          </a:xfrm>
        </p:spPr>
        <p:txBody>
          <a:bodyPr>
            <a:normAutofit fontScale="92500" lnSpcReduction="20000"/>
          </a:bodyPr>
          <a:lstStyle/>
          <a:p>
            <a:r>
              <a:rPr lang="en-US" dirty="0" smtClean="0"/>
              <a:t>`How everything is related to everything else’ is too big a problem. The most interesting tractable network in the world today is the Internet. Let’s hone our tools by working out how it works.</a:t>
            </a:r>
          </a:p>
          <a:p>
            <a:endParaRPr lang="en-US" dirty="0"/>
          </a:p>
          <a:p>
            <a:r>
              <a:rPr lang="en-US" dirty="0" smtClean="0"/>
              <a:t>Communications networks and big data will change society as fundamentally as the invention of agriculture or the industrial revolution. This change has barely begun. Be part of it.</a:t>
            </a:r>
          </a:p>
          <a:p>
            <a:endParaRPr lang="en-US" dirty="0"/>
          </a:p>
          <a:p>
            <a:r>
              <a:rPr lang="en-US" dirty="0" smtClean="0"/>
              <a:t>The UCL networks group is above all a systems research group. Learn from us how to be systems builders.</a:t>
            </a:r>
            <a:endParaRPr lang="en-GB" dirty="0"/>
          </a:p>
        </p:txBody>
      </p:sp>
    </p:spTree>
    <p:extLst>
      <p:ext uri="{BB962C8B-B14F-4D97-AF65-F5344CB8AC3E}">
        <p14:creationId xmlns:p14="http://schemas.microsoft.com/office/powerpoint/2010/main" val="291520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268</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Network Performance</vt:lpstr>
      <vt:lpstr>A brief history of society</vt:lpstr>
      <vt:lpstr>PowerPoint Presentation</vt:lpstr>
      <vt:lpstr>PowerPoint Presentation</vt:lpstr>
      <vt:lpstr>PowerPoint Presentation</vt:lpstr>
      <vt:lpstr>PowerPoint Presentation</vt:lpstr>
      <vt:lpstr>Zadie Smith’s comments on  ‘You are not a gadget: a manifesto’ by Jaron Lanier in the New York Review of Books</vt:lpstr>
      <vt:lpstr>Zadie Smith’s review of ‘The social network’, screenplay by Aaron Sorkin, in the New York Review of Books</vt:lpstr>
      <vt:lpstr>What does this have to do with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djw</dc:creator>
  <cp:lastModifiedBy>djw</cp:lastModifiedBy>
  <cp:revision>12</cp:revision>
  <dcterms:created xsi:type="dcterms:W3CDTF">2011-10-13T22:25:55Z</dcterms:created>
  <dcterms:modified xsi:type="dcterms:W3CDTF">2011-10-14T02:38:22Z</dcterms:modified>
</cp:coreProperties>
</file>