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80" r:id="rId3"/>
    <p:sldId id="257" r:id="rId4"/>
    <p:sldId id="286" r:id="rId5"/>
    <p:sldId id="260" r:id="rId6"/>
    <p:sldId id="298" r:id="rId7"/>
    <p:sldId id="258" r:id="rId8"/>
    <p:sldId id="289" r:id="rId9"/>
    <p:sldId id="290" r:id="rId10"/>
    <p:sldId id="287" r:id="rId11"/>
    <p:sldId id="259" r:id="rId12"/>
    <p:sldId id="261" r:id="rId13"/>
    <p:sldId id="262" r:id="rId14"/>
    <p:sldId id="267" r:id="rId15"/>
    <p:sldId id="268" r:id="rId16"/>
    <p:sldId id="292" r:id="rId17"/>
    <p:sldId id="291" r:id="rId18"/>
    <p:sldId id="269" r:id="rId19"/>
    <p:sldId id="296" r:id="rId20"/>
    <p:sldId id="294" r:id="rId21"/>
    <p:sldId id="297" r:id="rId22"/>
    <p:sldId id="300" r:id="rId23"/>
    <p:sldId id="301" r:id="rId24"/>
    <p:sldId id="295" r:id="rId25"/>
    <p:sldId id="270" r:id="rId26"/>
    <p:sldId id="265" r:id="rId27"/>
    <p:sldId id="271" r:id="rId28"/>
    <p:sldId id="272" r:id="rId29"/>
    <p:sldId id="276" r:id="rId30"/>
    <p:sldId id="274" r:id="rId31"/>
    <p:sldId id="279" r:id="rId32"/>
    <p:sldId id="277" r:id="rId33"/>
    <p:sldId id="278" r:id="rId34"/>
    <p:sldId id="273" r:id="rId35"/>
    <p:sldId id="281" r:id="rId36"/>
    <p:sldId id="283" r:id="rId37"/>
    <p:sldId id="299" r:id="rId38"/>
    <p:sldId id="282"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3B669B"/>
    <a:srgbClr val="37609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53" autoAdjust="0"/>
  </p:normalViewPr>
  <p:slideViewPr>
    <p:cSldViewPr>
      <p:cViewPr>
        <p:scale>
          <a:sx n="100" d="100"/>
          <a:sy n="100" d="100"/>
        </p:scale>
        <p:origin x="-60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F9D6FC9-DA40-4C87-8EDC-B1D205BCDC9D}" type="datetimeFigureOut">
              <a:rPr lang="en-US"/>
              <a:pPr>
                <a:defRPr/>
              </a:pPr>
              <a:t>11/13/2009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9987798-F748-4E2F-AB08-F716942E21BD}"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And of course I chose UCL because it has the best networks department in the UK, and I am “all about” the Internet!</a:t>
            </a:r>
            <a:endParaRPr lang="en-GB"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235D4F-D068-48BE-BC7A-A55577B6D3DE}" type="slidenum">
              <a:rPr lang="en-GB" smtClean="0"/>
              <a:pPr fontAlgn="base">
                <a:spcBef>
                  <a:spcPct val="0"/>
                </a:spcBef>
                <a:spcAft>
                  <a:spcPct val="0"/>
                </a:spcAft>
                <a:defRPr/>
              </a:pPr>
              <a:t>2</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B0A2E7-B2BB-47FC-9C31-866545C0E50E}" type="slidenum">
              <a:rPr lang="en-GB" smtClean="0"/>
              <a:pPr fontAlgn="base">
                <a:spcBef>
                  <a:spcPct val="0"/>
                </a:spcBef>
                <a:spcAft>
                  <a:spcPct val="0"/>
                </a:spcAft>
                <a:defRPr/>
              </a:pPr>
              <a:t>21</a:t>
            </a:fld>
            <a:endParaRPr lang="en-GB"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Drop probability formula was proposed by Srikant.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8C636-5F08-4228-AB66-CF9EF744B640}" type="slidenum">
              <a:rPr lang="en-GB" smtClean="0"/>
              <a:pPr fontAlgn="base">
                <a:spcBef>
                  <a:spcPct val="0"/>
                </a:spcBef>
                <a:spcAft>
                  <a:spcPct val="0"/>
                </a:spcAft>
                <a:defRPr/>
              </a:pPr>
              <a:t>22</a:t>
            </a:fld>
            <a:endParaRPr lang="en-GB"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Drop probability formula was proposed by Srikant.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8C636-5F08-4228-AB66-CF9EF744B640}" type="slidenum">
              <a:rPr lang="en-GB" smtClean="0"/>
              <a:pPr fontAlgn="base">
                <a:spcBef>
                  <a:spcPct val="0"/>
                </a:spcBef>
                <a:spcAft>
                  <a:spcPct val="0"/>
                </a:spcAft>
                <a:defRPr/>
              </a:pPr>
              <a:t>23</a:t>
            </a:fld>
            <a:endParaRPr lang="en-GB"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Drop probability formula was proposed by Srikant.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8C636-5F08-4228-AB66-CF9EF744B640}" type="slidenum">
              <a:rPr lang="en-GB" smtClean="0"/>
              <a:pPr fontAlgn="base">
                <a:spcBef>
                  <a:spcPct val="0"/>
                </a:spcBef>
                <a:spcAft>
                  <a:spcPct val="0"/>
                </a:spcAft>
                <a:defRPr/>
              </a:pPr>
              <a:t>24</a:t>
            </a:fld>
            <a:endParaRPr lang="en-GB"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Drop probability formula was proposed by Srikant.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74B5EA-1E2E-455B-A618-666436F52D50}" type="slidenum">
              <a:rPr lang="en-GB" smtClean="0"/>
              <a:pPr fontAlgn="base">
                <a:spcBef>
                  <a:spcPct val="0"/>
                </a:spcBef>
                <a:spcAft>
                  <a:spcPct val="0"/>
                </a:spcAft>
                <a:defRPr/>
              </a:pPr>
              <a:t>25</a:t>
            </a:fld>
            <a:endParaRPr lang="en-GB"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Drop probability formula was proposed by Srikant.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marL="342900" indent="-342900" eaLnBrk="1" hangingPunct="1">
              <a:spcBef>
                <a:spcPct val="20000"/>
              </a:spcBef>
            </a:pPr>
            <a:endParaRPr lang="en-GB"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0AEC6A-B9F7-42DC-9234-DC6D0CEE6DD0}" type="slidenum">
              <a:rPr lang="en-GB" smtClean="0"/>
              <a:pPr fontAlgn="base">
                <a:spcBef>
                  <a:spcPct val="0"/>
                </a:spcBef>
                <a:spcAft>
                  <a:spcPct val="0"/>
                </a:spcAft>
                <a:defRPr/>
              </a:pPr>
              <a:t>27</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 it’s no use looking at queue size to detect when we’re on the verge of congestion. We can only detect that we’re on the verge of congestion by looking at the arrival rate. We therefore need to be sure that the queue sends back feedback when it’s on the verge of congestion.</a:t>
            </a:r>
            <a:endParaRPr lang="en-GB"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A064ED-66B9-480F-B0B5-0E903C86F9C1}" type="slidenum">
              <a:rPr lang="en-GB" smtClean="0"/>
              <a:pPr fontAlgn="base">
                <a:spcBef>
                  <a:spcPct val="0"/>
                </a:spcBef>
                <a:spcAft>
                  <a:spcPct val="0"/>
                </a:spcAft>
                <a:defRPr/>
              </a:pPr>
              <a:t>30</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7BEA2F-A9DF-479E-BD0D-698F8B8D1AC1}" type="slidenum">
              <a:rPr lang="en-GB" smtClean="0"/>
              <a:pPr fontAlgn="base">
                <a:spcBef>
                  <a:spcPct val="0"/>
                </a:spcBef>
                <a:spcAft>
                  <a:spcPct val="0"/>
                </a:spcAft>
                <a:defRPr/>
              </a:pPr>
              <a:t>32</a:t>
            </a:fld>
            <a:endParaRPr lang="en-GB" smtClean="0"/>
          </a:p>
        </p:txBody>
      </p:sp>
      <p:sp>
        <p:nvSpPr>
          <p:cNvPr id="63491" name="Rectangle 2"/>
          <p:cNvSpPr>
            <a:spLocks noGrp="1" noRot="1" noChangeAspect="1" noChangeArrowheads="1" noTextEdit="1"/>
          </p:cNvSpPr>
          <p:nvPr>
            <p:ph type="sldImg"/>
          </p:nvPr>
        </p:nvSpPr>
        <p:spPr bwMode="auto">
          <a:xfrm>
            <a:off x="1095375" y="647700"/>
            <a:ext cx="4603750" cy="3452813"/>
          </a:xfrm>
          <a:noFill/>
          <a:ln>
            <a:solidFill>
              <a:srgbClr val="000000"/>
            </a:solidFill>
            <a:miter lim="800000"/>
            <a:headEnd/>
            <a:tailEnd/>
          </a:ln>
        </p:spPr>
      </p:sp>
      <p:sp>
        <p:nvSpPr>
          <p:cNvPr id="63492" name="Rectangle 3"/>
          <p:cNvSpPr>
            <a:spLocks noGrp="1" noChangeArrowheads="1"/>
          </p:cNvSpPr>
          <p:nvPr>
            <p:ph type="body" idx="1"/>
          </p:nvPr>
        </p:nvSpPr>
        <p:spPr bwMode="auto">
          <a:xfrm>
            <a:off x="906463" y="4316413"/>
            <a:ext cx="4984750" cy="4098925"/>
          </a:xfrm>
          <a:noFill/>
        </p:spPr>
        <p:txBody>
          <a:bodyPr wrap="square" numCol="1" anchor="t" anchorCtr="0" compatLnSpc="1">
            <a:prstTxWarp prst="textNoShape">
              <a:avLst/>
            </a:prstTxWarp>
          </a:bodyPr>
          <a:lstStyle/>
          <a:p>
            <a:pPr eaLnBrk="1" hangingPunct="1">
              <a:spcBef>
                <a:spcPct val="0"/>
              </a:spcBef>
            </a:pPr>
            <a:r>
              <a:rPr lang="en-GB" smtClean="0"/>
              <a:t>Note: predictability at fluid level (diffeq for TCP) AND at stochastic level (Poisson limit)</a:t>
            </a:r>
          </a:p>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endParaRPr lang="en-GB"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20176B-285C-4AD9-A522-EED438137FFC}" type="slidenum">
              <a:rPr lang="en-GB" smtClean="0"/>
              <a:pPr fontAlgn="base">
                <a:spcBef>
                  <a:spcPct val="0"/>
                </a:spcBef>
                <a:spcAft>
                  <a:spcPct val="0"/>
                </a:spcAft>
                <a:defRPr/>
              </a:pPr>
              <a:t>35</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71EBF4-6DFD-420D-8AD4-D962E6C43654}" type="slidenum">
              <a:rPr lang="en-GB" smtClean="0"/>
              <a:pPr fontAlgn="base">
                <a:spcBef>
                  <a:spcPct val="0"/>
                </a:spcBef>
                <a:spcAft>
                  <a:spcPct val="0"/>
                </a:spcAft>
                <a:defRPr/>
              </a:pPr>
              <a:t>36</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sui2 ji1</a:t>
            </a:r>
            <a:endParaRPr lang="en-GB" smtClean="0"/>
          </a:p>
        </p:txBody>
      </p:sp>
      <p:sp>
        <p:nvSpPr>
          <p:cNvPr id="4" name="Slide Number Placeholder 3"/>
          <p:cNvSpPr>
            <a:spLocks noGrp="1"/>
          </p:cNvSpPr>
          <p:nvPr>
            <p:ph type="sldNum" sz="quarter" idx="5"/>
          </p:nvPr>
        </p:nvSpPr>
        <p:spPr/>
        <p:txBody>
          <a:bodyPr/>
          <a:lstStyle/>
          <a:p>
            <a:pPr>
              <a:defRPr/>
            </a:pPr>
            <a:fld id="{DE6515E2-8256-40E0-BF8C-569C5F8DB822}" type="slidenum">
              <a:rPr lang="en-GB" smtClean="0"/>
              <a:pPr>
                <a:defRPr/>
              </a:pPr>
              <a:t>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Custom simulator by Mark Handley, v. fast</a:t>
            </a:r>
          </a:p>
          <a:p>
            <a:pPr eaLnBrk="1" hangingPunct="1">
              <a:spcBef>
                <a:spcPct val="0"/>
              </a:spcBef>
            </a:pPr>
            <a:endParaRPr lang="en-US" smtClean="0"/>
          </a:p>
          <a:p>
            <a:pPr eaLnBrk="1" hangingPunct="1">
              <a:spcBef>
                <a:spcPct val="0"/>
              </a:spcBef>
            </a:pPr>
            <a:r>
              <a:rPr lang="en-US" smtClean="0"/>
              <a:t>Everyone gets different answers from simulations. It’s very delicate…</a:t>
            </a:r>
            <a:endParaRPr lang="en-GB"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9E2479-972A-4AE4-AC15-E605B9255BA0}" type="slidenum">
              <a:rPr lang="en-GB" smtClean="0"/>
              <a:pPr fontAlgn="base">
                <a:spcBef>
                  <a:spcPct val="0"/>
                </a:spcBef>
                <a:spcAft>
                  <a:spcPct val="0"/>
                </a:spcAft>
                <a:defRPr/>
              </a:pPr>
              <a:t>11</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BF5281-4BAF-4413-9A34-E97D58BD8F8F}" type="slidenum">
              <a:rPr lang="en-GB" smtClean="0"/>
              <a:pPr fontAlgn="base">
                <a:spcBef>
                  <a:spcPct val="0"/>
                </a:spcBef>
                <a:spcAft>
                  <a:spcPct val="0"/>
                </a:spcAft>
                <a:defRPr/>
              </a:pPr>
              <a:t>14</a:t>
            </a:fld>
            <a:endParaRPr lang="en-GB"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Drop probability formula was proposed by Srikant.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9FA966-AF7B-4D87-8DF9-97B281BF8BDE}" type="slidenum">
              <a:rPr lang="en-GB" smtClean="0"/>
              <a:pPr fontAlgn="base">
                <a:spcBef>
                  <a:spcPct val="0"/>
                </a:spcBef>
                <a:spcAft>
                  <a:spcPct val="0"/>
                </a:spcAft>
                <a:defRPr/>
              </a:pPr>
              <a:t>15</a:t>
            </a:fld>
            <a:endParaRPr lang="en-GB"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like a M</a:t>
            </a:r>
            <a:r>
              <a:rPr lang="en-US" baseline="-25000" smtClean="0"/>
              <a:t>x</a:t>
            </a:r>
            <a:r>
              <a:rPr lang="en-US" smtClean="0"/>
              <a:t>/D</a:t>
            </a:r>
            <a:r>
              <a:rPr lang="en-US" baseline="-25000" smtClean="0"/>
              <a:t>C</a:t>
            </a:r>
            <a:r>
              <a:rPr lang="en-US" smtClean="0"/>
              <a:t>/1/B√N queue, but running N times faster. Hence busy cycles are O(1/N).</a:t>
            </a:r>
          </a:p>
          <a:p>
            <a:pPr eaLnBrk="1" hangingPunct="1">
              <a:spcBef>
                <a:spcPct val="0"/>
              </a:spcBef>
            </a:pPr>
            <a:r>
              <a:rPr lang="en-US" smtClean="0"/>
              <a:t>When x&lt;C, the queue size never gets much more than 30 pkts, even at r=0.95. When x&gt;C, the loss rate is (x-C)/x.</a:t>
            </a:r>
          </a:p>
          <a:p>
            <a:pPr eaLnBrk="1" hangingPunct="1">
              <a:spcBef>
                <a:spcPct val="0"/>
              </a:spcBef>
            </a:pPr>
            <a:r>
              <a:rPr lang="en-US" smtClean="0"/>
              <a:t>If the queue is empty and suddenly x goes &gt;C, how long does it take to fill up? B√N/(Nx-NC) = O(1/√N). So it flips near-instantaneously.</a:t>
            </a:r>
          </a:p>
          <a:p>
            <a:pPr eaLnBrk="1" hangingPunct="1">
              <a:spcBef>
                <a:spcPct val="0"/>
              </a:spcBef>
            </a:pPr>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0F2822-CFEE-4607-83CD-65DB138038FA}" type="slidenum">
              <a:rPr lang="en-GB" smtClean="0"/>
              <a:pPr fontAlgn="base">
                <a:spcBef>
                  <a:spcPct val="0"/>
                </a:spcBef>
                <a:spcAft>
                  <a:spcPct val="0"/>
                </a:spcAft>
                <a:defRPr/>
              </a:pPr>
              <a:t>17</a:t>
            </a:fld>
            <a:endParaRPr lang="en-GB"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like a M</a:t>
            </a:r>
            <a:r>
              <a:rPr lang="en-US" baseline="-25000" smtClean="0"/>
              <a:t>x</a:t>
            </a:r>
            <a:r>
              <a:rPr lang="en-US" smtClean="0"/>
              <a:t>/D</a:t>
            </a:r>
            <a:r>
              <a:rPr lang="en-US" baseline="-25000" smtClean="0"/>
              <a:t>C</a:t>
            </a:r>
            <a:r>
              <a:rPr lang="en-US" smtClean="0"/>
              <a:t>/1/B√N queue, but running N times faster. Hence busy cycles are O(1/N).</a:t>
            </a:r>
          </a:p>
          <a:p>
            <a:pPr eaLnBrk="1" hangingPunct="1">
              <a:spcBef>
                <a:spcPct val="0"/>
              </a:spcBef>
            </a:pPr>
            <a:r>
              <a:rPr lang="en-US" smtClean="0"/>
              <a:t>When x&lt;C, the queue size never gets much more than 30 pkts, even at r=0.95. When x&gt;C, the loss rate is (x-C)/x.</a:t>
            </a:r>
          </a:p>
          <a:p>
            <a:pPr eaLnBrk="1" hangingPunct="1">
              <a:spcBef>
                <a:spcPct val="0"/>
              </a:spcBef>
            </a:pPr>
            <a:r>
              <a:rPr lang="en-US" smtClean="0"/>
              <a:t>If the queue is empty and suddenly x goes &gt;C, how long does it take to fill up? B√N/(Nx-NC) = O(1/√N). So it flips near-instantaneously.</a:t>
            </a:r>
          </a:p>
          <a:p>
            <a:pPr eaLnBrk="1" hangingPunct="1">
              <a:spcBef>
                <a:spcPct val="0"/>
              </a:spcBef>
            </a:pP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5132E7-1E32-4CAC-9A2E-B997B6AD6D95}" type="slidenum">
              <a:rPr lang="en-GB" smtClean="0"/>
              <a:pPr fontAlgn="base">
                <a:spcBef>
                  <a:spcPct val="0"/>
                </a:spcBef>
                <a:spcAft>
                  <a:spcPct val="0"/>
                </a:spcAft>
                <a:defRPr/>
              </a:pPr>
              <a:t>18</a:t>
            </a:fld>
            <a:endParaRPr lang="en-GB"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Drop probability formula was proposed by Srikant.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7B034F-85BD-44AA-9728-883371FAF129}" type="slidenum">
              <a:rPr lang="en-GB" smtClean="0"/>
              <a:pPr fontAlgn="base">
                <a:spcBef>
                  <a:spcPct val="0"/>
                </a:spcBef>
                <a:spcAft>
                  <a:spcPct val="0"/>
                </a:spcAft>
                <a:defRPr/>
              </a:pPr>
              <a:t>19</a:t>
            </a:fld>
            <a:endParaRPr lang="en-GB"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Drop probability formula was proposed by Srikant.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63B740-04F8-4484-85F7-B7599FF73D99}" type="slidenum">
              <a:rPr lang="en-GB" smtClean="0"/>
              <a:pPr fontAlgn="base">
                <a:spcBef>
                  <a:spcPct val="0"/>
                </a:spcBef>
                <a:spcAft>
                  <a:spcPct val="0"/>
                </a:spcAft>
                <a:defRPr/>
              </a:pPr>
              <a:t>20</a:t>
            </a:fld>
            <a:endParaRPr lang="en-GB"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Drop probability formula was proposed by Srikant.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28625"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5E24DC-7F20-44D4-AC87-E26CEDCC0BF4}" type="datetimeFigureOut">
              <a:rPr lang="en-US"/>
              <a:pPr>
                <a:defRPr/>
              </a:pPr>
              <a:t>11/13/2009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40780D5-26A6-4A4A-8D78-09487940AE74}"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28625"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18AC73A-726B-4833-8C15-FFE0854D18FB}" type="datetimeFigureOut">
              <a:rPr lang="en-US"/>
              <a:pPr>
                <a:defRPr/>
              </a:pPr>
              <a:t>11/13/2009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1382F09-04BE-4DD1-BA0C-C3DB17A218DB}"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28625"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898FA94-5B2B-4EDD-A72D-8188A48663D9}" type="datetimeFigureOut">
              <a:rPr lang="en-US"/>
              <a:pPr>
                <a:defRPr/>
              </a:pPr>
              <a:t>11/13/2009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6C11526-7920-423A-B47E-DA3ED068C4B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a:defRPr/>
            </a:lvl1pPr>
          </a:lstStyle>
          <a:p>
            <a:pPr>
              <a:defRPr/>
            </a:pPr>
            <a:fld id="{21A14476-EFBD-4BC1-86AF-C25291D0C9C7}"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28625"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71C6DB2-8207-4954-8507-094DBC38E139}" type="datetimeFigureOut">
              <a:rPr lang="en-US"/>
              <a:pPr>
                <a:defRPr/>
              </a:pPr>
              <a:t>11/13/2009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A6F76D7-81FF-463C-88A4-502FB163C0D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28625"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AA9C53B-6773-4317-A450-5D553253FD98}" type="datetimeFigureOut">
              <a:rPr lang="en-US"/>
              <a:pPr>
                <a:defRPr/>
              </a:pPr>
              <a:t>11/13/2009</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4F50557E-5069-444D-9DC7-5F4DCD952B4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28625"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B78EF91-184E-4841-9922-796B0801BB3F}" type="datetimeFigureOut">
              <a:rPr lang="en-US"/>
              <a:pPr>
                <a:defRPr/>
              </a:pPr>
              <a:t>11/13/2009</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pPr>
              <a:defRPr/>
            </a:pPr>
            <a:fld id="{8035F206-02DE-4470-B493-4501D5277CD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28625"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36F4192-3A94-4F3D-85E8-87B762152985}" type="datetimeFigureOut">
              <a:rPr lang="en-US"/>
              <a:pPr>
                <a:defRPr/>
              </a:pPr>
              <a:t>11/13/2009</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8B32F100-207D-45F5-8F2E-806B4F0C0A3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28625"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52734D-44E7-4DD9-91EC-D7732C6862F7}" type="datetimeFigureOut">
              <a:rPr lang="en-US"/>
              <a:pPr>
                <a:defRPr/>
              </a:pPr>
              <a:t>11/13/2009</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pPr>
              <a:defRPr/>
            </a:pPr>
            <a:fld id="{943F62ED-EC37-4ACA-905F-C8F9DAA94FF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28625"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D5C4C04-5342-41C0-B93D-FD160E6FC9AD}" type="datetimeFigureOut">
              <a:rPr lang="en-US"/>
              <a:pPr>
                <a:defRPr/>
              </a:pPr>
              <a:t>11/13/2009</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26848F2D-7368-43FE-8DF6-90030E64BEF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28625"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DA79878-382F-4793-9BC6-E1788A98EE89}" type="datetimeFigureOut">
              <a:rPr lang="en-US"/>
              <a:pPr>
                <a:defRPr/>
              </a:pPr>
              <a:t>11/13/2009</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357DB6E0-6F07-400E-B055-C6C08EA8AAE7}"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714375"/>
          </a:xfrm>
          <a:prstGeom prst="rect">
            <a:avLst/>
          </a:prstGeom>
          <a:solidFill>
            <a:schemeClr val="tx1">
              <a:lumMod val="50000"/>
            </a:schemeClr>
          </a:solidFill>
          <a:effectLst>
            <a:outerShdw blurRad="50800" dist="139700" dir="2700000" algn="tl" rotWithShape="0">
              <a:schemeClr val="bg1">
                <a:lumMod val="50000"/>
                <a:lumOff val="50000"/>
                <a:alpha val="40000"/>
              </a:schemeClr>
            </a:outerShdw>
          </a:effectLst>
        </p:spPr>
        <p:txBody>
          <a:bodyPr vert="horz" lIns="91440" tIns="45720" rIns="91440" bIns="45720" rtlCol="0" anchor="ctr">
            <a:normAutofit/>
          </a:bodyPr>
          <a:lstStyle/>
          <a:p>
            <a:r>
              <a:rPr lang="en-US" smtClean="0"/>
              <a:t>Click to edit Master title style</a:t>
            </a:r>
            <a:endParaRPr lang="en-GB"/>
          </a:p>
        </p:txBody>
      </p:sp>
      <p:sp>
        <p:nvSpPr>
          <p:cNvPr id="18435" name="Text Placeholder 2"/>
          <p:cNvSpPr>
            <a:spLocks noGrp="1"/>
          </p:cNvSpPr>
          <p:nvPr>
            <p:ph type="body" idx="1"/>
          </p:nvPr>
        </p:nvSpPr>
        <p:spPr bwMode="auto">
          <a:xfrm>
            <a:off x="0" y="857250"/>
            <a:ext cx="9144000" cy="6000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Slide Number Placeholder 5"/>
          <p:cNvSpPr>
            <a:spLocks noGrp="1"/>
          </p:cNvSpPr>
          <p:nvPr>
            <p:ph type="sldNum" sz="quarter" idx="4"/>
          </p:nvPr>
        </p:nvSpPr>
        <p:spPr>
          <a:xfrm>
            <a:off x="8572500" y="0"/>
            <a:ext cx="5715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2E0D524-51E6-4448-8DEB-927143B3CB8C}"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713" r:id="rId1"/>
    <p:sldLayoutId id="2147483712"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marL="179388" indent="-179388" algn="l" rtl="0" eaLnBrk="0" fontAlgn="base" hangingPunct="0">
        <a:spcBef>
          <a:spcPct val="0"/>
        </a:spcBef>
        <a:spcAft>
          <a:spcPct val="0"/>
        </a:spcAft>
        <a:defRPr sz="3600" i="1" kern="1200">
          <a:solidFill>
            <a:schemeClr val="tx1"/>
          </a:solidFill>
          <a:latin typeface="Bookman Old Style" pitchFamily="18" charset="0"/>
          <a:ea typeface="+mj-ea"/>
          <a:cs typeface="+mj-cs"/>
        </a:defRPr>
      </a:lvl1pPr>
      <a:lvl2pPr marL="179388" indent="-179388" algn="l" rtl="0" eaLnBrk="0" fontAlgn="base" hangingPunct="0">
        <a:spcBef>
          <a:spcPct val="0"/>
        </a:spcBef>
        <a:spcAft>
          <a:spcPct val="0"/>
        </a:spcAft>
        <a:defRPr sz="3600" i="1">
          <a:solidFill>
            <a:schemeClr val="tx1"/>
          </a:solidFill>
          <a:latin typeface="Bookman Old Style" pitchFamily="18" charset="0"/>
        </a:defRPr>
      </a:lvl2pPr>
      <a:lvl3pPr marL="179388" indent="-179388" algn="l" rtl="0" eaLnBrk="0" fontAlgn="base" hangingPunct="0">
        <a:spcBef>
          <a:spcPct val="0"/>
        </a:spcBef>
        <a:spcAft>
          <a:spcPct val="0"/>
        </a:spcAft>
        <a:defRPr sz="3600" i="1">
          <a:solidFill>
            <a:schemeClr val="tx1"/>
          </a:solidFill>
          <a:latin typeface="Bookman Old Style" pitchFamily="18" charset="0"/>
        </a:defRPr>
      </a:lvl3pPr>
      <a:lvl4pPr marL="179388" indent="-179388" algn="l" rtl="0" eaLnBrk="0" fontAlgn="base" hangingPunct="0">
        <a:spcBef>
          <a:spcPct val="0"/>
        </a:spcBef>
        <a:spcAft>
          <a:spcPct val="0"/>
        </a:spcAft>
        <a:defRPr sz="3600" i="1">
          <a:solidFill>
            <a:schemeClr val="tx1"/>
          </a:solidFill>
          <a:latin typeface="Bookman Old Style" pitchFamily="18" charset="0"/>
        </a:defRPr>
      </a:lvl4pPr>
      <a:lvl5pPr marL="179388" indent="-179388" algn="l" rtl="0" eaLnBrk="0" fontAlgn="base" hangingPunct="0">
        <a:spcBef>
          <a:spcPct val="0"/>
        </a:spcBef>
        <a:spcAft>
          <a:spcPct val="0"/>
        </a:spcAft>
        <a:defRPr sz="3600" i="1">
          <a:solidFill>
            <a:schemeClr val="tx1"/>
          </a:solidFill>
          <a:latin typeface="Bookman Old Style" pitchFamily="18" charset="0"/>
        </a:defRPr>
      </a:lvl5pPr>
      <a:lvl6pPr marL="636588" indent="-179388" algn="l" rtl="0" fontAlgn="base">
        <a:spcBef>
          <a:spcPct val="0"/>
        </a:spcBef>
        <a:spcAft>
          <a:spcPct val="0"/>
        </a:spcAft>
        <a:defRPr sz="3600" i="1">
          <a:solidFill>
            <a:schemeClr val="tx1"/>
          </a:solidFill>
          <a:latin typeface="Bookman Old Style" pitchFamily="18" charset="0"/>
        </a:defRPr>
      </a:lvl6pPr>
      <a:lvl7pPr marL="1093788" indent="-179388" algn="l" rtl="0" fontAlgn="base">
        <a:spcBef>
          <a:spcPct val="0"/>
        </a:spcBef>
        <a:spcAft>
          <a:spcPct val="0"/>
        </a:spcAft>
        <a:defRPr sz="3600" i="1">
          <a:solidFill>
            <a:schemeClr val="tx1"/>
          </a:solidFill>
          <a:latin typeface="Bookman Old Style" pitchFamily="18" charset="0"/>
        </a:defRPr>
      </a:lvl7pPr>
      <a:lvl8pPr marL="1550988" indent="-179388" algn="l" rtl="0" fontAlgn="base">
        <a:spcBef>
          <a:spcPct val="0"/>
        </a:spcBef>
        <a:spcAft>
          <a:spcPct val="0"/>
        </a:spcAft>
        <a:defRPr sz="3600" i="1">
          <a:solidFill>
            <a:schemeClr val="tx1"/>
          </a:solidFill>
          <a:latin typeface="Bookman Old Style" pitchFamily="18" charset="0"/>
        </a:defRPr>
      </a:lvl8pPr>
      <a:lvl9pPr marL="2008188" indent="-179388" algn="l" rtl="0" fontAlgn="base">
        <a:spcBef>
          <a:spcPct val="0"/>
        </a:spcBef>
        <a:spcAft>
          <a:spcPct val="0"/>
        </a:spcAft>
        <a:defRPr sz="3600" i="1">
          <a:solidFill>
            <a:schemeClr val="tx1"/>
          </a:solidFill>
          <a:latin typeface="Bookman Old Style"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3.xml"/><Relationship Id="rId7" Type="http://schemas.openxmlformats.org/officeDocument/2006/relationships/image" Target="../media/image1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7.xml"/><Relationship Id="rId5" Type="http://schemas.openxmlformats.org/officeDocument/2006/relationships/slideLayout" Target="../slideLayouts/slideLayout2.xml"/><Relationship Id="rId10" Type="http://schemas.openxmlformats.org/officeDocument/2006/relationships/image" Target="../media/image20.png"/><Relationship Id="rId4" Type="http://schemas.openxmlformats.org/officeDocument/2006/relationships/tags" Target="../tags/tag4.xml"/><Relationship Id="rId9"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wrap="square" numCol="1" anchorCtr="0" compatLnSpc="1">
            <a:prstTxWarp prst="textNoShape">
              <a:avLst/>
            </a:prstTxWarp>
          </a:bodyPr>
          <a:lstStyle/>
          <a:p>
            <a:pPr marL="180975" indent="-1588" eaLnBrk="1" hangingPunct="1">
              <a:defRPr/>
            </a:pPr>
            <a:r>
              <a:rPr lang="en-US" dirty="0" smtClean="0"/>
              <a:t>Queueing theory and </a:t>
            </a:r>
            <a:br>
              <a:rPr lang="en-US" dirty="0" smtClean="0"/>
            </a:br>
            <a:r>
              <a:rPr lang="en-US" dirty="0" smtClean="0"/>
              <a:t>Internet congestion control</a:t>
            </a:r>
            <a:endParaRPr lang="en-GB" dirty="0" smtClean="0"/>
          </a:p>
        </p:txBody>
      </p:sp>
      <p:sp>
        <p:nvSpPr>
          <p:cNvPr id="3" name="Subtitle 2"/>
          <p:cNvSpPr>
            <a:spLocks noGrp="1"/>
          </p:cNvSpPr>
          <p:nvPr>
            <p:ph type="subTitle" idx="1"/>
          </p:nvPr>
        </p:nvSpPr>
        <p:spPr>
          <a:xfrm>
            <a:off x="885825" y="3962400"/>
            <a:ext cx="6400800" cy="1752600"/>
          </a:xfrm>
        </p:spPr>
        <p:txBody>
          <a:bodyPr rtlCol="0">
            <a:normAutofit/>
          </a:bodyPr>
          <a:lstStyle/>
          <a:p>
            <a:pPr algn="l" eaLnBrk="1" fontAlgn="auto" hangingPunct="1">
              <a:spcAft>
                <a:spcPts val="0"/>
              </a:spcAft>
              <a:defRPr/>
            </a:pPr>
            <a:r>
              <a:rPr lang="en-US" sz="2000" dirty="0" smtClean="0"/>
              <a:t>Damon </a:t>
            </a:r>
            <a:r>
              <a:rPr lang="en-US" sz="2000" dirty="0" err="1" smtClean="0"/>
              <a:t>Wischik</a:t>
            </a:r>
            <a:r>
              <a:rPr lang="en-GB" sz="2000" dirty="0" smtClean="0"/>
              <a:t>, UCL</a:t>
            </a:r>
          </a:p>
          <a:p>
            <a:pPr algn="l" eaLnBrk="1" fontAlgn="auto" hangingPunct="1">
              <a:spcAft>
                <a:spcPts val="0"/>
              </a:spcAft>
              <a:defRPr/>
            </a:pPr>
            <a:r>
              <a:rPr lang="en-US" sz="2000" dirty="0" smtClean="0"/>
              <a:t>Mark Handley, UCL</a:t>
            </a:r>
          </a:p>
          <a:p>
            <a:pPr algn="l" eaLnBrk="1" fontAlgn="auto" hangingPunct="1">
              <a:spcAft>
                <a:spcPts val="0"/>
              </a:spcAft>
              <a:defRPr/>
            </a:pPr>
            <a:r>
              <a:rPr lang="en-US" sz="2000" dirty="0" err="1" smtClean="0"/>
              <a:t>Gaurav</a:t>
            </a:r>
            <a:r>
              <a:rPr lang="en-US" sz="2000" dirty="0" smtClean="0"/>
              <a:t> </a:t>
            </a:r>
            <a:r>
              <a:rPr lang="en-US" sz="2000" dirty="0" err="1" smtClean="0"/>
              <a:t>Raina</a:t>
            </a:r>
            <a:r>
              <a:rPr lang="en-US" sz="2000" dirty="0" smtClean="0"/>
              <a:t>, Cambridge / IIT Madras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flipV="1">
            <a:off x="0" y="1928813"/>
            <a:ext cx="1857375" cy="414337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a:xfrm>
            <a:off x="0" y="0"/>
            <a:ext cx="9144000" cy="1000125"/>
          </a:xfrm>
        </p:spPr>
        <p:txBody>
          <a:bodyPr>
            <a:noAutofit/>
          </a:bodyPr>
          <a:lstStyle/>
          <a:p>
            <a:pPr marL="180000" indent="0" eaLnBrk="1" fontAlgn="auto" hangingPunct="1">
              <a:spcAft>
                <a:spcPts val="0"/>
              </a:spcAft>
              <a:defRPr/>
            </a:pPr>
            <a:r>
              <a:rPr lang="en-US" sz="2800" dirty="0" smtClean="0"/>
              <a:t>What previous work might be relevant? </a:t>
            </a:r>
            <a:br>
              <a:rPr lang="en-US" sz="2800" dirty="0" smtClean="0"/>
            </a:br>
            <a:r>
              <a:rPr lang="en-US" sz="2800" dirty="0" smtClean="0"/>
              <a:t>What questions might we hope to answer?</a:t>
            </a:r>
            <a:endParaRPr lang="en-GB" sz="2800" dirty="0" smtClean="0"/>
          </a:p>
        </p:txBody>
      </p:sp>
      <p:pic>
        <p:nvPicPr>
          <p:cNvPr id="33796" name="Picture 3"/>
          <p:cNvPicPr>
            <a:picLocks noChangeAspect="1" noChangeArrowheads="1"/>
          </p:cNvPicPr>
          <p:nvPr/>
        </p:nvPicPr>
        <p:blipFill>
          <a:blip r:embed="rId2" cstate="print"/>
          <a:srcRect/>
          <a:stretch>
            <a:fillRect/>
          </a:stretch>
        </p:blipFill>
        <p:spPr bwMode="auto">
          <a:xfrm>
            <a:off x="214313" y="4214813"/>
            <a:ext cx="1368425" cy="1643062"/>
          </a:xfrm>
          <a:prstGeom prst="rect">
            <a:avLst/>
          </a:prstGeom>
          <a:noFill/>
          <a:ln w="9525">
            <a:noFill/>
            <a:miter lim="800000"/>
            <a:headEnd/>
            <a:tailEnd/>
          </a:ln>
        </p:spPr>
      </p:pic>
      <p:sp>
        <p:nvSpPr>
          <p:cNvPr id="16" name="TextBox 15"/>
          <p:cNvSpPr txBox="1"/>
          <p:nvPr/>
        </p:nvSpPr>
        <p:spPr>
          <a:xfrm>
            <a:off x="4000500" y="1484313"/>
            <a:ext cx="3643313" cy="1016000"/>
          </a:xfrm>
          <a:prstGeom prst="rect">
            <a:avLst/>
          </a:prstGeom>
          <a:noFill/>
        </p:spPr>
        <p:txBody>
          <a:bodyPr>
            <a:spAutoFit/>
          </a:bodyPr>
          <a:lstStyle/>
          <a:p>
            <a:pPr fontAlgn="auto">
              <a:spcBef>
                <a:spcPts val="0"/>
              </a:spcBef>
              <a:spcAft>
                <a:spcPts val="0"/>
              </a:spcAft>
              <a:defRPr/>
            </a:pPr>
            <a:r>
              <a:rPr lang="en-US" sz="2000" b="1" dirty="0">
                <a:solidFill>
                  <a:schemeClr val="tx1">
                    <a:lumMod val="65000"/>
                  </a:schemeClr>
                </a:solidFill>
                <a:latin typeface="Candara" pitchFamily="34" charset="0"/>
                <a:cs typeface="+mn-cs"/>
              </a:rPr>
              <a:t>Is this fluid &amp; stochastic theory consistent with the result of </a:t>
            </a:r>
            <a:r>
              <a:rPr lang="en-US" sz="2000" b="1" dirty="0" err="1">
                <a:solidFill>
                  <a:schemeClr val="tx1">
                    <a:lumMod val="65000"/>
                  </a:schemeClr>
                </a:solidFill>
                <a:latin typeface="Candara" pitchFamily="34" charset="0"/>
                <a:cs typeface="+mn-cs"/>
              </a:rPr>
              <a:t>Appenzeller</a:t>
            </a:r>
            <a:r>
              <a:rPr lang="en-US" sz="2000" b="1" dirty="0">
                <a:solidFill>
                  <a:schemeClr val="tx1">
                    <a:lumMod val="65000"/>
                  </a:schemeClr>
                </a:solidFill>
                <a:latin typeface="Candara" pitchFamily="34" charset="0"/>
                <a:cs typeface="+mn-cs"/>
              </a:rPr>
              <a:t> et al.?</a:t>
            </a:r>
            <a:endParaRPr lang="en-GB" sz="2000" b="1" dirty="0">
              <a:solidFill>
                <a:schemeClr val="tx1">
                  <a:lumMod val="65000"/>
                </a:schemeClr>
              </a:solidFill>
              <a:latin typeface="Candara" pitchFamily="34" charset="0"/>
              <a:cs typeface="+mn-cs"/>
            </a:endParaRPr>
          </a:p>
        </p:txBody>
      </p:sp>
      <p:sp>
        <p:nvSpPr>
          <p:cNvPr id="17" name="TextBox 16"/>
          <p:cNvSpPr txBox="1">
            <a:spLocks noChangeArrowheads="1"/>
          </p:cNvSpPr>
          <p:nvPr/>
        </p:nvSpPr>
        <p:spPr bwMode="auto">
          <a:xfrm>
            <a:off x="2786063" y="2428875"/>
            <a:ext cx="2928937" cy="1200150"/>
          </a:xfrm>
          <a:prstGeom prst="rect">
            <a:avLst/>
          </a:prstGeom>
          <a:noFill/>
          <a:ln w="9525">
            <a:noFill/>
            <a:miter lim="800000"/>
            <a:headEnd/>
            <a:tailEnd/>
          </a:ln>
        </p:spPr>
        <p:txBody>
          <a:bodyPr>
            <a:spAutoFit/>
          </a:bodyPr>
          <a:lstStyle/>
          <a:p>
            <a:r>
              <a:rPr lang="en-US" b="1">
                <a:latin typeface="Courier New" pitchFamily="49" charset="0"/>
                <a:cs typeface="Courier New" pitchFamily="49" charset="0"/>
              </a:rPr>
              <a:t>Does it suggest alternatives? Can we make the buffer even smaller?</a:t>
            </a:r>
            <a:endParaRPr lang="en-GB" b="1">
              <a:latin typeface="Courier New" pitchFamily="49" charset="0"/>
              <a:cs typeface="Courier New" pitchFamily="49" charset="0"/>
            </a:endParaRPr>
          </a:p>
        </p:txBody>
      </p:sp>
      <p:sp>
        <p:nvSpPr>
          <p:cNvPr id="18" name="TextBox 17"/>
          <p:cNvSpPr txBox="1"/>
          <p:nvPr/>
        </p:nvSpPr>
        <p:spPr>
          <a:xfrm>
            <a:off x="5143500" y="5786438"/>
            <a:ext cx="2928938" cy="830262"/>
          </a:xfrm>
          <a:prstGeom prst="rect">
            <a:avLst/>
          </a:prstGeom>
          <a:noFill/>
        </p:spPr>
        <p:txBody>
          <a:bodyPr>
            <a:spAutoFit/>
          </a:bodyPr>
          <a:lstStyle/>
          <a:p>
            <a:pPr fontAlgn="auto">
              <a:spcBef>
                <a:spcPts val="0"/>
              </a:spcBef>
              <a:spcAft>
                <a:spcPts val="0"/>
              </a:spcAft>
              <a:defRPr/>
            </a:pPr>
            <a:r>
              <a:rPr lang="en-US" sz="2400" dirty="0">
                <a:solidFill>
                  <a:schemeClr val="tx1">
                    <a:lumMod val="85000"/>
                  </a:schemeClr>
                </a:solidFill>
                <a:latin typeface="Arial Narrow" pitchFamily="34" charset="0"/>
                <a:cs typeface="+mn-cs"/>
              </a:rPr>
              <a:t>What about other types of congestion control?</a:t>
            </a:r>
            <a:endParaRPr lang="en-GB" sz="2400" dirty="0">
              <a:solidFill>
                <a:schemeClr val="tx1">
                  <a:lumMod val="85000"/>
                </a:schemeClr>
              </a:solidFill>
              <a:latin typeface="Arial Narrow" pitchFamily="34" charset="0"/>
              <a:cs typeface="+mn-cs"/>
            </a:endParaRPr>
          </a:p>
        </p:txBody>
      </p:sp>
      <p:sp>
        <p:nvSpPr>
          <p:cNvPr id="20" name="TextBox 19"/>
          <p:cNvSpPr txBox="1">
            <a:spLocks noChangeArrowheads="1"/>
          </p:cNvSpPr>
          <p:nvPr/>
        </p:nvSpPr>
        <p:spPr bwMode="auto">
          <a:xfrm>
            <a:off x="5715000" y="2928938"/>
            <a:ext cx="2928938" cy="1754187"/>
          </a:xfrm>
          <a:prstGeom prst="rect">
            <a:avLst/>
          </a:prstGeom>
          <a:noFill/>
          <a:ln w="9525">
            <a:noFill/>
            <a:miter lim="800000"/>
            <a:headEnd/>
            <a:tailEnd/>
          </a:ln>
        </p:spPr>
        <p:txBody>
          <a:bodyPr>
            <a:spAutoFit/>
          </a:bodyPr>
          <a:lstStyle/>
          <a:p>
            <a:r>
              <a:rPr lang="en-US" i="1">
                <a:latin typeface="Euphemia" pitchFamily="34" charset="0"/>
              </a:rPr>
              <a:t>We need buffers to absorb bursts in traffic. How can a router tell the difference between short bursts and long-term overload?</a:t>
            </a:r>
            <a:endParaRPr lang="en-GB" i="1">
              <a:latin typeface="Euphemia" pitchFamily="34" charset="0"/>
            </a:endParaRPr>
          </a:p>
        </p:txBody>
      </p:sp>
      <p:sp>
        <p:nvSpPr>
          <p:cNvPr id="21" name="TextBox 20"/>
          <p:cNvSpPr txBox="1"/>
          <p:nvPr/>
        </p:nvSpPr>
        <p:spPr>
          <a:xfrm>
            <a:off x="4286250" y="4643438"/>
            <a:ext cx="2928938" cy="923925"/>
          </a:xfrm>
          <a:prstGeom prst="rect">
            <a:avLst/>
          </a:prstGeom>
          <a:noFill/>
        </p:spPr>
        <p:txBody>
          <a:bodyPr>
            <a:spAutoFit/>
          </a:bodyPr>
          <a:lstStyle/>
          <a:p>
            <a:pPr fontAlgn="auto">
              <a:spcBef>
                <a:spcPts val="0"/>
              </a:spcBef>
              <a:spcAft>
                <a:spcPts val="0"/>
              </a:spcAft>
              <a:defRPr/>
            </a:pPr>
            <a:r>
              <a:rPr lang="en-US" dirty="0">
                <a:solidFill>
                  <a:schemeClr val="tx1">
                    <a:lumMod val="50000"/>
                  </a:schemeClr>
                </a:solidFill>
                <a:latin typeface="Aharoni" pitchFamily="2" charset="-79"/>
                <a:cs typeface="Aharoni" pitchFamily="2" charset="-79"/>
              </a:rPr>
              <a:t>What causes synchronization between TCP flows?</a:t>
            </a:r>
            <a:endParaRPr lang="en-GB" dirty="0">
              <a:solidFill>
                <a:schemeClr val="tx1">
                  <a:lumMod val="50000"/>
                </a:schemeClr>
              </a:solidFill>
              <a:latin typeface="Aharoni" pitchFamily="2" charset="-79"/>
              <a:cs typeface="Aharoni" pitchFamily="2" charset="-79"/>
            </a:endParaRPr>
          </a:p>
        </p:txBody>
      </p:sp>
      <p:pic>
        <p:nvPicPr>
          <p:cNvPr id="33802" name="Picture 14" descr="fluid.png"/>
          <p:cNvPicPr>
            <a:picLocks noChangeAspect="1"/>
          </p:cNvPicPr>
          <p:nvPr/>
        </p:nvPicPr>
        <p:blipFill>
          <a:blip r:embed="rId3" cstate="print"/>
          <a:srcRect/>
          <a:stretch>
            <a:fillRect/>
          </a:stretch>
        </p:blipFill>
        <p:spPr bwMode="auto">
          <a:xfrm>
            <a:off x="0" y="2143125"/>
            <a:ext cx="1785938" cy="1785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0125"/>
          </a:xfrm>
        </p:spPr>
        <p:txBody>
          <a:bodyPr>
            <a:noAutofit/>
          </a:bodyPr>
          <a:lstStyle/>
          <a:p>
            <a:pPr marL="180000" indent="0" eaLnBrk="1" fontAlgn="auto" hangingPunct="1">
              <a:spcAft>
                <a:spcPts val="0"/>
              </a:spcAft>
              <a:defRPr/>
            </a:pPr>
            <a:r>
              <a:rPr lang="en-US" sz="2400" dirty="0" smtClean="0"/>
              <a:t>We simulated a simple dumbbell topology with different buffer sizes, and saw very different types of behaviour</a:t>
            </a:r>
            <a:endParaRPr lang="en-GB" sz="2400" dirty="0" smtClean="0"/>
          </a:p>
        </p:txBody>
      </p:sp>
      <p:sp>
        <p:nvSpPr>
          <p:cNvPr id="32" name="Text Box 4"/>
          <p:cNvSpPr txBox="1">
            <a:spLocks noChangeArrowheads="1"/>
          </p:cNvSpPr>
          <p:nvPr/>
        </p:nvSpPr>
        <p:spPr bwMode="auto">
          <a:xfrm>
            <a:off x="506413" y="4783138"/>
            <a:ext cx="779462" cy="646112"/>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GB" sz="1200" i="1" kern="0" dirty="0">
                <a:latin typeface="+mn-lt"/>
                <a:cs typeface="+mn-cs"/>
              </a:rPr>
              <a:t>queue</a:t>
            </a:r>
            <a:br>
              <a:rPr lang="en-GB" sz="1200" i="1" kern="0" dirty="0">
                <a:latin typeface="+mn-lt"/>
                <a:cs typeface="+mn-cs"/>
              </a:rPr>
            </a:br>
            <a:r>
              <a:rPr lang="en-GB" sz="1200" i="1" kern="0" dirty="0">
                <a:latin typeface="+mn-lt"/>
                <a:cs typeface="+mn-cs"/>
              </a:rPr>
              <a:t>size</a:t>
            </a:r>
            <a:br>
              <a:rPr lang="en-GB" sz="1200" i="1" kern="0" dirty="0">
                <a:latin typeface="+mn-lt"/>
                <a:cs typeface="+mn-cs"/>
              </a:rPr>
            </a:br>
            <a:r>
              <a:rPr lang="en-GB" sz="1200" i="1" kern="0" dirty="0">
                <a:latin typeface="+mn-lt"/>
                <a:cs typeface="+mn-cs"/>
              </a:rPr>
              <a:t>[0–100%]</a:t>
            </a:r>
            <a:endParaRPr lang="en-US" sz="1200" i="1" kern="0" dirty="0">
              <a:latin typeface="+mn-lt"/>
              <a:cs typeface="+mn-cs"/>
            </a:endParaRPr>
          </a:p>
        </p:txBody>
      </p:sp>
      <p:sp>
        <p:nvSpPr>
          <p:cNvPr id="33" name="Text Box 5"/>
          <p:cNvSpPr txBox="1">
            <a:spLocks noChangeArrowheads="1"/>
          </p:cNvSpPr>
          <p:nvPr/>
        </p:nvSpPr>
        <p:spPr bwMode="auto">
          <a:xfrm>
            <a:off x="428625" y="3986213"/>
            <a:ext cx="855663" cy="646112"/>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GB" sz="1200" i="1" kern="0" dirty="0">
                <a:latin typeface="+mn-lt"/>
                <a:cs typeface="+mn-cs"/>
              </a:rPr>
              <a:t>drop</a:t>
            </a:r>
            <a:br>
              <a:rPr lang="en-GB" sz="1200" i="1" kern="0" dirty="0">
                <a:latin typeface="+mn-lt"/>
                <a:cs typeface="+mn-cs"/>
              </a:rPr>
            </a:br>
            <a:r>
              <a:rPr lang="en-GB" sz="1200" i="1" kern="0" dirty="0">
                <a:latin typeface="+mn-lt"/>
                <a:cs typeface="+mn-cs"/>
              </a:rPr>
              <a:t>probability</a:t>
            </a:r>
            <a:br>
              <a:rPr lang="en-GB" sz="1200" i="1" kern="0" dirty="0">
                <a:latin typeface="+mn-lt"/>
                <a:cs typeface="+mn-cs"/>
              </a:rPr>
            </a:br>
            <a:r>
              <a:rPr lang="en-GB" sz="1200" i="1" kern="0" dirty="0">
                <a:latin typeface="+mn-lt"/>
                <a:cs typeface="+mn-cs"/>
              </a:rPr>
              <a:t>[0–30%]</a:t>
            </a:r>
            <a:endParaRPr lang="en-US" sz="1200" i="1" kern="0" dirty="0">
              <a:latin typeface="+mn-lt"/>
              <a:cs typeface="+mn-cs"/>
            </a:endParaRPr>
          </a:p>
        </p:txBody>
      </p:sp>
      <p:sp>
        <p:nvSpPr>
          <p:cNvPr id="34" name="Text Box 6"/>
          <p:cNvSpPr txBox="1">
            <a:spLocks noChangeArrowheads="1"/>
          </p:cNvSpPr>
          <p:nvPr/>
        </p:nvSpPr>
        <p:spPr bwMode="auto">
          <a:xfrm>
            <a:off x="481013" y="5497513"/>
            <a:ext cx="803275" cy="646112"/>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GB" sz="1200" i="1" kern="0" dirty="0">
                <a:latin typeface="+mn-lt"/>
                <a:cs typeface="+mn-cs"/>
              </a:rPr>
              <a:t>link</a:t>
            </a:r>
            <a:br>
              <a:rPr lang="en-GB" sz="1200" i="1" kern="0" dirty="0">
                <a:latin typeface="+mn-lt"/>
                <a:cs typeface="+mn-cs"/>
              </a:rPr>
            </a:br>
            <a:r>
              <a:rPr lang="en-GB" sz="1200" i="1" kern="0" dirty="0">
                <a:latin typeface="+mn-lt"/>
                <a:cs typeface="+mn-cs"/>
              </a:rPr>
              <a:t>utilization</a:t>
            </a:r>
            <a:br>
              <a:rPr lang="en-GB" sz="1200" i="1" kern="0" dirty="0">
                <a:latin typeface="+mn-lt"/>
                <a:cs typeface="+mn-cs"/>
              </a:rPr>
            </a:br>
            <a:r>
              <a:rPr lang="en-GB" sz="1200" i="1" kern="0" dirty="0">
                <a:latin typeface="+mn-lt"/>
                <a:cs typeface="+mn-cs"/>
              </a:rPr>
              <a:t>[0–100%]</a:t>
            </a:r>
            <a:endParaRPr lang="en-US" sz="1200" i="1" kern="0" dirty="0">
              <a:latin typeface="+mn-lt"/>
              <a:cs typeface="+mn-cs"/>
            </a:endParaRPr>
          </a:p>
        </p:txBody>
      </p:sp>
      <p:sp>
        <p:nvSpPr>
          <p:cNvPr id="35" name="Text Box 7"/>
          <p:cNvSpPr txBox="1">
            <a:spLocks noChangeArrowheads="1"/>
          </p:cNvSpPr>
          <p:nvPr/>
        </p:nvSpPr>
        <p:spPr bwMode="auto">
          <a:xfrm>
            <a:off x="8255000" y="5938838"/>
            <a:ext cx="889000" cy="276225"/>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GB" sz="1200" i="1" kern="0" dirty="0">
                <a:latin typeface="+mn-lt"/>
                <a:cs typeface="+mn-cs"/>
              </a:rPr>
              <a:t>time [0–5s]</a:t>
            </a:r>
            <a:endParaRPr lang="en-US" sz="1200" i="1" kern="0" dirty="0">
              <a:latin typeface="+mn-lt"/>
              <a:cs typeface="+mn-cs"/>
            </a:endParaRPr>
          </a:p>
        </p:txBody>
      </p:sp>
      <p:sp>
        <p:nvSpPr>
          <p:cNvPr id="36" name="Text Box 8"/>
          <p:cNvSpPr txBox="1">
            <a:spLocks noChangeArrowheads="1"/>
          </p:cNvSpPr>
          <p:nvPr/>
        </p:nvSpPr>
        <p:spPr bwMode="auto">
          <a:xfrm>
            <a:off x="1474788" y="6143625"/>
            <a:ext cx="1728787" cy="400050"/>
          </a:xfrm>
          <a:prstGeom prst="rect">
            <a:avLst/>
          </a:prstGeom>
          <a:noFill/>
          <a:ln w="9525">
            <a:noFill/>
            <a:miter lim="800000"/>
            <a:headEnd/>
            <a:tailEnd/>
          </a:ln>
        </p:spPr>
        <p:txBody>
          <a:bodyPr>
            <a:spAutoFit/>
          </a:bodyPr>
          <a:lstStyle/>
          <a:p>
            <a:pPr algn="ctr" fontAlgn="auto">
              <a:spcBef>
                <a:spcPts val="0"/>
              </a:spcBef>
              <a:spcAft>
                <a:spcPts val="0"/>
              </a:spcAft>
              <a:defRPr/>
            </a:pPr>
            <a:r>
              <a:rPr lang="en-GB" sz="2000" i="1" kern="0" dirty="0">
                <a:latin typeface="+mn-lt"/>
                <a:cs typeface="+mn-cs"/>
              </a:rPr>
              <a:t>buff = 25 </a:t>
            </a:r>
            <a:r>
              <a:rPr lang="en-GB" sz="2000" i="1" kern="0" dirty="0" err="1">
                <a:latin typeface="+mn-lt"/>
                <a:cs typeface="+mn-cs"/>
              </a:rPr>
              <a:t>pkt</a:t>
            </a:r>
            <a:endParaRPr lang="en-GB" sz="2000" i="1" kern="0" dirty="0">
              <a:latin typeface="+mn-lt"/>
              <a:cs typeface="+mn-cs"/>
            </a:endParaRPr>
          </a:p>
        </p:txBody>
      </p:sp>
      <p:sp>
        <p:nvSpPr>
          <p:cNvPr id="37" name="Text Box 9"/>
          <p:cNvSpPr txBox="1">
            <a:spLocks noChangeArrowheads="1"/>
          </p:cNvSpPr>
          <p:nvPr/>
        </p:nvSpPr>
        <p:spPr bwMode="auto">
          <a:xfrm>
            <a:off x="6000750" y="6143625"/>
            <a:ext cx="2286000" cy="615950"/>
          </a:xfrm>
          <a:prstGeom prst="rect">
            <a:avLst/>
          </a:prstGeom>
          <a:noFill/>
          <a:ln w="9525">
            <a:noFill/>
            <a:miter lim="800000"/>
            <a:headEnd/>
            <a:tailEnd/>
          </a:ln>
        </p:spPr>
        <p:txBody>
          <a:bodyPr>
            <a:spAutoFit/>
          </a:bodyPr>
          <a:lstStyle/>
          <a:p>
            <a:pPr marL="636588" lvl="1" indent="-457200" algn="ctr" fontAlgn="auto">
              <a:spcBef>
                <a:spcPts val="0"/>
              </a:spcBef>
              <a:spcAft>
                <a:spcPts val="0"/>
              </a:spcAft>
              <a:defRPr/>
            </a:pPr>
            <a:r>
              <a:rPr lang="en-GB" sz="2000" i="1" kern="0" dirty="0">
                <a:latin typeface="+mn-lt"/>
                <a:cs typeface="+mn-cs"/>
              </a:rPr>
              <a:t>buff = 44</a:t>
            </a:r>
            <a:r>
              <a:rPr lang="en-GB" sz="1400" i="1" kern="0" dirty="0">
                <a:latin typeface="+mn-lt"/>
                <a:cs typeface="+mn-cs"/>
              </a:rPr>
              <a:t> </a:t>
            </a:r>
            <a:r>
              <a:rPr lang="en-GB" sz="2000" i="1" kern="0" dirty="0">
                <a:latin typeface="+mn-lt"/>
                <a:cs typeface="+mn-cs"/>
              </a:rPr>
              <a:t>000 </a:t>
            </a:r>
            <a:r>
              <a:rPr lang="en-GB" sz="2000" i="1" kern="0" dirty="0" err="1">
                <a:latin typeface="+mn-lt"/>
                <a:cs typeface="+mn-cs"/>
              </a:rPr>
              <a:t>pkt</a:t>
            </a:r>
            <a:endParaRPr lang="en-GB" sz="2000" i="1" kern="0" dirty="0">
              <a:latin typeface="+mn-lt"/>
              <a:cs typeface="+mn-cs"/>
            </a:endParaRPr>
          </a:p>
          <a:p>
            <a:pPr marL="636588" lvl="1" indent="-457200" algn="ctr" fontAlgn="auto">
              <a:spcBef>
                <a:spcPts val="0"/>
              </a:spcBef>
              <a:spcAft>
                <a:spcPts val="0"/>
              </a:spcAft>
              <a:defRPr/>
            </a:pPr>
            <a:r>
              <a:rPr lang="en-GB" sz="1400" i="1" kern="0" dirty="0">
                <a:latin typeface="+mn-lt"/>
                <a:cs typeface="+mn-cs"/>
              </a:rPr>
              <a:t>(conventional wisdom)</a:t>
            </a:r>
          </a:p>
        </p:txBody>
      </p:sp>
      <p:sp>
        <p:nvSpPr>
          <p:cNvPr id="38" name="Text Box 10"/>
          <p:cNvSpPr txBox="1">
            <a:spLocks noChangeArrowheads="1"/>
          </p:cNvSpPr>
          <p:nvPr/>
        </p:nvSpPr>
        <p:spPr bwMode="auto">
          <a:xfrm>
            <a:off x="3357563" y="6159500"/>
            <a:ext cx="2857500" cy="585788"/>
          </a:xfrm>
          <a:prstGeom prst="rect">
            <a:avLst/>
          </a:prstGeom>
          <a:noFill/>
          <a:ln w="9525">
            <a:noFill/>
            <a:miter lim="800000"/>
            <a:headEnd/>
            <a:tailEnd/>
          </a:ln>
        </p:spPr>
        <p:txBody>
          <a:bodyPr>
            <a:spAutoFit/>
          </a:bodyPr>
          <a:lstStyle/>
          <a:p>
            <a:pPr algn="ctr" fontAlgn="auto">
              <a:spcBef>
                <a:spcPts val="0"/>
              </a:spcBef>
              <a:spcAft>
                <a:spcPts val="0"/>
              </a:spcAft>
              <a:defRPr/>
            </a:pPr>
            <a:r>
              <a:rPr lang="en-GB" sz="2000" i="1" kern="0" dirty="0">
                <a:latin typeface="+mn-lt"/>
                <a:cs typeface="+mn-cs"/>
              </a:rPr>
              <a:t>buff = 619 </a:t>
            </a:r>
            <a:r>
              <a:rPr lang="en-GB" sz="2000" i="1" kern="0" dirty="0" err="1">
                <a:latin typeface="+mn-lt"/>
                <a:cs typeface="+mn-cs"/>
              </a:rPr>
              <a:t>pkt</a:t>
            </a:r>
            <a:endParaRPr lang="en-GB" sz="2000" i="1" kern="0" dirty="0">
              <a:latin typeface="+mn-lt"/>
              <a:cs typeface="+mn-cs"/>
            </a:endParaRPr>
          </a:p>
          <a:p>
            <a:pPr algn="ctr" fontAlgn="auto">
              <a:spcBef>
                <a:spcPts val="0"/>
              </a:spcBef>
              <a:spcAft>
                <a:spcPts val="0"/>
              </a:spcAft>
              <a:defRPr/>
            </a:pPr>
            <a:r>
              <a:rPr lang="en-US" sz="1200" i="1" kern="0" dirty="0">
                <a:latin typeface="cmmi12"/>
                <a:cs typeface="Times New Roman" pitchFamily="18" charset="0"/>
              </a:rPr>
              <a:t>(as </a:t>
            </a:r>
            <a:r>
              <a:rPr lang="en-US" sz="1200" i="1" kern="0" dirty="0" err="1">
                <a:latin typeface="cmmi12"/>
                <a:cs typeface="Times New Roman" pitchFamily="18" charset="0"/>
              </a:rPr>
              <a:t>Appenzeller</a:t>
            </a:r>
            <a:r>
              <a:rPr lang="en-US" sz="1200" i="1" kern="0" dirty="0">
                <a:latin typeface="cmmi12"/>
                <a:cs typeface="Times New Roman" pitchFamily="18" charset="0"/>
              </a:rPr>
              <a:t> et al. suggest)</a:t>
            </a:r>
          </a:p>
        </p:txBody>
      </p:sp>
      <p:sp>
        <p:nvSpPr>
          <p:cNvPr id="40" name="Freeform 12"/>
          <p:cNvSpPr>
            <a:spLocks/>
          </p:cNvSpPr>
          <p:nvPr/>
        </p:nvSpPr>
        <p:spPr bwMode="auto">
          <a:xfrm>
            <a:off x="2627313" y="1768475"/>
            <a:ext cx="3154362" cy="1246188"/>
          </a:xfrm>
          <a:custGeom>
            <a:avLst/>
            <a:gdLst>
              <a:gd name="T0" fmla="*/ 547 w 1987"/>
              <a:gd name="T1" fmla="*/ 777 h 785"/>
              <a:gd name="T2" fmla="*/ 754 w 1987"/>
              <a:gd name="T3" fmla="*/ 748 h 785"/>
              <a:gd name="T4" fmla="*/ 1117 w 1987"/>
              <a:gd name="T5" fmla="*/ 748 h 785"/>
              <a:gd name="T6" fmla="*/ 1843 w 1987"/>
              <a:gd name="T7" fmla="*/ 658 h 785"/>
              <a:gd name="T8" fmla="*/ 1843 w 1987"/>
              <a:gd name="T9" fmla="*/ 295 h 785"/>
              <a:gd name="T10" fmla="*/ 981 w 1987"/>
              <a:gd name="T11" fmla="*/ 23 h 785"/>
              <a:gd name="T12" fmla="*/ 210 w 1987"/>
              <a:gd name="T13" fmla="*/ 159 h 785"/>
              <a:gd name="T14" fmla="*/ 24 w 1987"/>
              <a:gd name="T15" fmla="*/ 595 h 785"/>
              <a:gd name="T16" fmla="*/ 357 w 1987"/>
              <a:gd name="T17" fmla="*/ 785 h 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7"/>
              <a:gd name="T28" fmla="*/ 0 h 785"/>
              <a:gd name="T29" fmla="*/ 1987 w 1987"/>
              <a:gd name="T30" fmla="*/ 785 h 7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7" h="785">
                <a:moveTo>
                  <a:pt x="547" y="777"/>
                </a:moveTo>
                <a:cubicBezTo>
                  <a:pt x="583" y="772"/>
                  <a:pt x="659" y="753"/>
                  <a:pt x="754" y="748"/>
                </a:cubicBezTo>
                <a:cubicBezTo>
                  <a:pt x="849" y="743"/>
                  <a:pt x="936" y="763"/>
                  <a:pt x="1117" y="748"/>
                </a:cubicBezTo>
                <a:cubicBezTo>
                  <a:pt x="1298" y="733"/>
                  <a:pt x="1722" y="733"/>
                  <a:pt x="1843" y="658"/>
                </a:cubicBezTo>
                <a:cubicBezTo>
                  <a:pt x="1964" y="583"/>
                  <a:pt x="1987" y="401"/>
                  <a:pt x="1843" y="295"/>
                </a:cubicBezTo>
                <a:cubicBezTo>
                  <a:pt x="1699" y="189"/>
                  <a:pt x="1253" y="46"/>
                  <a:pt x="981" y="23"/>
                </a:cubicBezTo>
                <a:cubicBezTo>
                  <a:pt x="709" y="0"/>
                  <a:pt x="369" y="64"/>
                  <a:pt x="210" y="159"/>
                </a:cubicBezTo>
                <a:cubicBezTo>
                  <a:pt x="51" y="254"/>
                  <a:pt x="0" y="491"/>
                  <a:pt x="24" y="595"/>
                </a:cubicBezTo>
                <a:cubicBezTo>
                  <a:pt x="48" y="699"/>
                  <a:pt x="288" y="746"/>
                  <a:pt x="357" y="785"/>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41" name="Freeform 13"/>
          <p:cNvSpPr>
            <a:spLocks/>
          </p:cNvSpPr>
          <p:nvPr/>
        </p:nvSpPr>
        <p:spPr bwMode="auto">
          <a:xfrm>
            <a:off x="2759075" y="1876425"/>
            <a:ext cx="2865438" cy="960438"/>
          </a:xfrm>
          <a:custGeom>
            <a:avLst/>
            <a:gdLst>
              <a:gd name="T0" fmla="*/ 308 w 1805"/>
              <a:gd name="T1" fmla="*/ 590 h 605"/>
              <a:gd name="T2" fmla="*/ 853 w 1805"/>
              <a:gd name="T3" fmla="*/ 590 h 605"/>
              <a:gd name="T4" fmla="*/ 1397 w 1805"/>
              <a:gd name="T5" fmla="*/ 590 h 605"/>
              <a:gd name="T6" fmla="*/ 1714 w 1805"/>
              <a:gd name="T7" fmla="*/ 499 h 605"/>
              <a:gd name="T8" fmla="*/ 1714 w 1805"/>
              <a:gd name="T9" fmla="*/ 317 h 605"/>
              <a:gd name="T10" fmla="*/ 1170 w 1805"/>
              <a:gd name="T11" fmla="*/ 91 h 605"/>
              <a:gd name="T12" fmla="*/ 399 w 1805"/>
              <a:gd name="T13" fmla="*/ 45 h 605"/>
              <a:gd name="T14" fmla="*/ 36 w 1805"/>
              <a:gd name="T15" fmla="*/ 363 h 605"/>
              <a:gd name="T16" fmla="*/ 184 w 1805"/>
              <a:gd name="T17" fmla="*/ 527 h 6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5"/>
              <a:gd name="T28" fmla="*/ 0 h 605"/>
              <a:gd name="T29" fmla="*/ 1805 w 1805"/>
              <a:gd name="T30" fmla="*/ 605 h 6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5" h="605">
                <a:moveTo>
                  <a:pt x="308" y="590"/>
                </a:moveTo>
                <a:cubicBezTo>
                  <a:pt x="490" y="590"/>
                  <a:pt x="672" y="590"/>
                  <a:pt x="853" y="590"/>
                </a:cubicBezTo>
                <a:cubicBezTo>
                  <a:pt x="1034" y="590"/>
                  <a:pt x="1253" y="605"/>
                  <a:pt x="1397" y="590"/>
                </a:cubicBezTo>
                <a:cubicBezTo>
                  <a:pt x="1541" y="575"/>
                  <a:pt x="1661" y="544"/>
                  <a:pt x="1714" y="499"/>
                </a:cubicBezTo>
                <a:cubicBezTo>
                  <a:pt x="1767" y="454"/>
                  <a:pt x="1805" y="385"/>
                  <a:pt x="1714" y="317"/>
                </a:cubicBezTo>
                <a:cubicBezTo>
                  <a:pt x="1623" y="249"/>
                  <a:pt x="1389" y="136"/>
                  <a:pt x="1170" y="91"/>
                </a:cubicBezTo>
                <a:cubicBezTo>
                  <a:pt x="951" y="46"/>
                  <a:pt x="588" y="0"/>
                  <a:pt x="399" y="45"/>
                </a:cubicBezTo>
                <a:cubicBezTo>
                  <a:pt x="210" y="90"/>
                  <a:pt x="72" y="283"/>
                  <a:pt x="36" y="363"/>
                </a:cubicBezTo>
                <a:cubicBezTo>
                  <a:pt x="0" y="443"/>
                  <a:pt x="153" y="493"/>
                  <a:pt x="184" y="527"/>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42" name="Freeform 14"/>
          <p:cNvSpPr>
            <a:spLocks/>
          </p:cNvSpPr>
          <p:nvPr/>
        </p:nvSpPr>
        <p:spPr bwMode="auto">
          <a:xfrm>
            <a:off x="3122613" y="2055813"/>
            <a:ext cx="2238375" cy="720725"/>
          </a:xfrm>
          <a:custGeom>
            <a:avLst/>
            <a:gdLst>
              <a:gd name="T0" fmla="*/ 170 w 1410"/>
              <a:gd name="T1" fmla="*/ 341 h 454"/>
              <a:gd name="T2" fmla="*/ 397 w 1410"/>
              <a:gd name="T3" fmla="*/ 431 h 454"/>
              <a:gd name="T4" fmla="*/ 941 w 1410"/>
              <a:gd name="T5" fmla="*/ 431 h 454"/>
              <a:gd name="T6" fmla="*/ 1168 w 1410"/>
              <a:gd name="T7" fmla="*/ 431 h 454"/>
              <a:gd name="T8" fmla="*/ 1395 w 1410"/>
              <a:gd name="T9" fmla="*/ 295 h 454"/>
              <a:gd name="T10" fmla="*/ 1259 w 1410"/>
              <a:gd name="T11" fmla="*/ 159 h 454"/>
              <a:gd name="T12" fmla="*/ 669 w 1410"/>
              <a:gd name="T13" fmla="*/ 23 h 454"/>
              <a:gd name="T14" fmla="*/ 306 w 1410"/>
              <a:gd name="T15" fmla="*/ 23 h 454"/>
              <a:gd name="T16" fmla="*/ 34 w 1410"/>
              <a:gd name="T17" fmla="*/ 114 h 454"/>
              <a:gd name="T18" fmla="*/ 99 w 1410"/>
              <a:gd name="T19" fmla="*/ 278 h 4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0"/>
              <a:gd name="T31" fmla="*/ 0 h 454"/>
              <a:gd name="T32" fmla="*/ 1410 w 1410"/>
              <a:gd name="T33" fmla="*/ 454 h 4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0" h="454">
                <a:moveTo>
                  <a:pt x="170" y="341"/>
                </a:moveTo>
                <a:cubicBezTo>
                  <a:pt x="219" y="378"/>
                  <a:pt x="269" y="416"/>
                  <a:pt x="397" y="431"/>
                </a:cubicBezTo>
                <a:cubicBezTo>
                  <a:pt x="525" y="446"/>
                  <a:pt x="813" y="431"/>
                  <a:pt x="941" y="431"/>
                </a:cubicBezTo>
                <a:cubicBezTo>
                  <a:pt x="1069" y="431"/>
                  <a:pt x="1092" y="454"/>
                  <a:pt x="1168" y="431"/>
                </a:cubicBezTo>
                <a:cubicBezTo>
                  <a:pt x="1244" y="408"/>
                  <a:pt x="1380" y="340"/>
                  <a:pt x="1395" y="295"/>
                </a:cubicBezTo>
                <a:cubicBezTo>
                  <a:pt x="1410" y="250"/>
                  <a:pt x="1380" y="204"/>
                  <a:pt x="1259" y="159"/>
                </a:cubicBezTo>
                <a:cubicBezTo>
                  <a:pt x="1138" y="114"/>
                  <a:pt x="828" y="46"/>
                  <a:pt x="669" y="23"/>
                </a:cubicBezTo>
                <a:cubicBezTo>
                  <a:pt x="510" y="0"/>
                  <a:pt x="412" y="8"/>
                  <a:pt x="306" y="23"/>
                </a:cubicBezTo>
                <a:cubicBezTo>
                  <a:pt x="200" y="38"/>
                  <a:pt x="68" y="72"/>
                  <a:pt x="34" y="114"/>
                </a:cubicBezTo>
                <a:cubicBezTo>
                  <a:pt x="0" y="156"/>
                  <a:pt x="86" y="244"/>
                  <a:pt x="99" y="278"/>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43" name="Rectangle 15"/>
          <p:cNvSpPr>
            <a:spLocks noChangeArrowheads="1"/>
          </p:cNvSpPr>
          <p:nvPr/>
        </p:nvSpPr>
        <p:spPr bwMode="auto">
          <a:xfrm>
            <a:off x="4040188" y="2668588"/>
            <a:ext cx="936625" cy="360362"/>
          </a:xfrm>
          <a:prstGeom prst="rect">
            <a:avLst/>
          </a:prstGeom>
          <a:solidFill>
            <a:srgbClr val="000000"/>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grpSp>
        <p:nvGrpSpPr>
          <p:cNvPr id="34830" name="Group 18"/>
          <p:cNvGrpSpPr>
            <a:grpSpLocks/>
          </p:cNvGrpSpPr>
          <p:nvPr/>
        </p:nvGrpSpPr>
        <p:grpSpPr bwMode="auto">
          <a:xfrm>
            <a:off x="3824288" y="2625725"/>
            <a:ext cx="995362" cy="417513"/>
            <a:chOff x="839" y="1253"/>
            <a:chExt cx="726" cy="317"/>
          </a:xfrm>
        </p:grpSpPr>
        <p:sp>
          <p:nvSpPr>
            <p:cNvPr id="54" name="Line 19"/>
            <p:cNvSpPr>
              <a:spLocks noChangeShapeType="1"/>
            </p:cNvSpPr>
            <p:nvPr/>
          </p:nvSpPr>
          <p:spPr bwMode="auto">
            <a:xfrm>
              <a:off x="839" y="1253"/>
              <a:ext cx="726" cy="0"/>
            </a:xfrm>
            <a:prstGeom prst="line">
              <a:avLst/>
            </a:prstGeom>
            <a:noFill/>
            <a:ln w="19050">
              <a:solidFill>
                <a:schemeClr val="tx1"/>
              </a:solidFill>
              <a:round/>
              <a:headEnd/>
              <a:tailEnd/>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55" name="Line 20"/>
            <p:cNvSpPr>
              <a:spLocks noChangeShapeType="1"/>
            </p:cNvSpPr>
            <p:nvPr/>
          </p:nvSpPr>
          <p:spPr bwMode="auto">
            <a:xfrm>
              <a:off x="1565" y="1253"/>
              <a:ext cx="0" cy="317"/>
            </a:xfrm>
            <a:prstGeom prst="line">
              <a:avLst/>
            </a:prstGeom>
            <a:noFill/>
            <a:ln w="19050">
              <a:solidFill>
                <a:schemeClr val="tx1"/>
              </a:solidFill>
              <a:round/>
              <a:headEnd/>
              <a:tailEnd/>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56" name="Line 21"/>
            <p:cNvSpPr>
              <a:spLocks noChangeShapeType="1"/>
            </p:cNvSpPr>
            <p:nvPr/>
          </p:nvSpPr>
          <p:spPr bwMode="auto">
            <a:xfrm flipH="1">
              <a:off x="839" y="1570"/>
              <a:ext cx="726" cy="0"/>
            </a:xfrm>
            <a:prstGeom prst="line">
              <a:avLst/>
            </a:prstGeom>
            <a:noFill/>
            <a:ln w="19050">
              <a:solidFill>
                <a:schemeClr val="tx1"/>
              </a:solidFill>
              <a:round/>
              <a:headEnd/>
              <a:tailEnd/>
            </a:ln>
          </p:spPr>
          <p:txBody>
            <a:bodyPr/>
            <a:lstStyle/>
            <a:p>
              <a:pPr fontAlgn="auto">
                <a:spcBef>
                  <a:spcPts val="0"/>
                </a:spcBef>
                <a:spcAft>
                  <a:spcPts val="0"/>
                </a:spcAft>
                <a:defRPr/>
              </a:pPr>
              <a:endParaRPr lang="en-GB" kern="0">
                <a:solidFill>
                  <a:sysClr val="windowText" lastClr="000000"/>
                </a:solidFill>
                <a:latin typeface="+mn-lt"/>
                <a:cs typeface="+mn-cs"/>
              </a:endParaRPr>
            </a:p>
          </p:txBody>
        </p:sp>
      </p:grpSp>
      <p:sp>
        <p:nvSpPr>
          <p:cNvPr id="53" name="Oval 22"/>
          <p:cNvSpPr>
            <a:spLocks noChangeArrowheads="1"/>
          </p:cNvSpPr>
          <p:nvPr/>
        </p:nvSpPr>
        <p:spPr bwMode="auto">
          <a:xfrm>
            <a:off x="4819650" y="2641600"/>
            <a:ext cx="373063" cy="358775"/>
          </a:xfrm>
          <a:prstGeom prst="ellipse">
            <a:avLst/>
          </a:prstGeom>
          <a:solidFill>
            <a:schemeClr val="bg1"/>
          </a:solidFill>
          <a:ln w="19050">
            <a:solidFill>
              <a:schemeClr val="tx1"/>
            </a:solidFill>
            <a:round/>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49" name="Rectangle 23"/>
          <p:cNvSpPr>
            <a:spLocks noChangeArrowheads="1"/>
          </p:cNvSpPr>
          <p:nvPr/>
        </p:nvSpPr>
        <p:spPr bwMode="auto">
          <a:xfrm>
            <a:off x="4632325" y="2700338"/>
            <a:ext cx="123825" cy="239712"/>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50" name="Rectangle 24"/>
          <p:cNvSpPr>
            <a:spLocks noChangeArrowheads="1"/>
          </p:cNvSpPr>
          <p:nvPr/>
        </p:nvSpPr>
        <p:spPr bwMode="auto">
          <a:xfrm>
            <a:off x="4445000" y="2700338"/>
            <a:ext cx="125413" cy="239712"/>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51" name="Rectangle 25"/>
          <p:cNvSpPr>
            <a:spLocks noChangeArrowheads="1"/>
          </p:cNvSpPr>
          <p:nvPr/>
        </p:nvSpPr>
        <p:spPr bwMode="auto">
          <a:xfrm>
            <a:off x="4259263" y="2700338"/>
            <a:ext cx="123825" cy="239712"/>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pic>
        <p:nvPicPr>
          <p:cNvPr id="57" name="Picture 56" descr="sims.png"/>
          <p:cNvPicPr>
            <a:picLocks noChangeAspect="1"/>
          </p:cNvPicPr>
          <p:nvPr/>
        </p:nvPicPr>
        <p:blipFill>
          <a:blip r:embed="rId3" cstate="print"/>
          <a:srcRect/>
          <a:stretch>
            <a:fillRect/>
          </a:stretch>
        </p:blipFill>
        <p:spPr bwMode="auto">
          <a:xfrm>
            <a:off x="1214438" y="3929063"/>
            <a:ext cx="7143750" cy="2351087"/>
          </a:xfrm>
          <a:prstGeom prst="rect">
            <a:avLst/>
          </a:prstGeom>
          <a:noFill/>
          <a:ln w="9525">
            <a:noFill/>
            <a:miter lim="800000"/>
            <a:headEnd/>
            <a:tailEnd/>
          </a:ln>
        </p:spPr>
      </p:pic>
      <p:sp>
        <p:nvSpPr>
          <p:cNvPr id="61" name="Text Box 5"/>
          <p:cNvSpPr txBox="1">
            <a:spLocks noChangeArrowheads="1"/>
          </p:cNvSpPr>
          <p:nvPr/>
        </p:nvSpPr>
        <p:spPr bwMode="auto">
          <a:xfrm>
            <a:off x="1585913" y="2427288"/>
            <a:ext cx="985837" cy="584200"/>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GB" sz="1600" i="1" kern="0" dirty="0">
                <a:latin typeface="+mn-lt"/>
                <a:cs typeface="+mn-cs"/>
              </a:rPr>
              <a:t>5000 </a:t>
            </a:r>
            <a:br>
              <a:rPr lang="en-GB" sz="1600" i="1" kern="0" dirty="0">
                <a:latin typeface="+mn-lt"/>
                <a:cs typeface="+mn-cs"/>
              </a:rPr>
            </a:br>
            <a:r>
              <a:rPr lang="en-GB" sz="1600" i="1" kern="0" dirty="0">
                <a:latin typeface="+mn-lt"/>
                <a:cs typeface="+mn-cs"/>
              </a:rPr>
              <a:t>TCP flows</a:t>
            </a:r>
            <a:endParaRPr lang="en-US" sz="1600" i="1" kern="0" dirty="0">
              <a:latin typeface="+mn-lt"/>
              <a:cs typeface="+mn-cs"/>
            </a:endParaRPr>
          </a:p>
        </p:txBody>
      </p:sp>
      <p:sp>
        <p:nvSpPr>
          <p:cNvPr id="62" name="Text Box 5"/>
          <p:cNvSpPr txBox="1">
            <a:spLocks noChangeArrowheads="1"/>
          </p:cNvSpPr>
          <p:nvPr/>
        </p:nvSpPr>
        <p:spPr bwMode="auto">
          <a:xfrm>
            <a:off x="3079750" y="1500188"/>
            <a:ext cx="1595438" cy="338137"/>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GB" sz="1600" i="1" kern="0" dirty="0">
                <a:latin typeface="+mn-lt"/>
                <a:cs typeface="+mn-cs"/>
              </a:rPr>
              <a:t>RTT 150—200ms</a:t>
            </a:r>
            <a:endParaRPr lang="en-US" sz="1600" i="1" kern="0" dirty="0">
              <a:latin typeface="+mn-lt"/>
              <a:cs typeface="+mn-cs"/>
            </a:endParaRPr>
          </a:p>
        </p:txBody>
      </p:sp>
      <p:sp>
        <p:nvSpPr>
          <p:cNvPr id="63" name="Text Box 5"/>
          <p:cNvSpPr txBox="1">
            <a:spLocks noChangeArrowheads="1"/>
          </p:cNvSpPr>
          <p:nvPr/>
        </p:nvSpPr>
        <p:spPr bwMode="auto">
          <a:xfrm>
            <a:off x="4857750" y="3009900"/>
            <a:ext cx="1760538" cy="58420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600" i="1" kern="0" dirty="0">
                <a:latin typeface="+mn-lt"/>
                <a:cs typeface="+mn-cs"/>
              </a:rPr>
              <a:t>link speed</a:t>
            </a:r>
          </a:p>
          <a:p>
            <a:pPr fontAlgn="auto">
              <a:spcBef>
                <a:spcPts val="0"/>
              </a:spcBef>
              <a:spcAft>
                <a:spcPts val="0"/>
              </a:spcAft>
              <a:defRPr/>
            </a:pPr>
            <a:r>
              <a:rPr lang="en-US" sz="1600" i="1" kern="0" dirty="0">
                <a:latin typeface="+mn-lt"/>
                <a:cs typeface="+mn-cs"/>
              </a:rPr>
              <a:t>3Gb/s = 250k </a:t>
            </a:r>
            <a:r>
              <a:rPr lang="en-US" sz="1600" i="1" kern="0" dirty="0" err="1">
                <a:latin typeface="+mn-lt"/>
                <a:cs typeface="+mn-cs"/>
              </a:rPr>
              <a:t>pkt</a:t>
            </a:r>
            <a:r>
              <a:rPr lang="en-US" sz="1600" i="1" kern="0" dirty="0">
                <a:latin typeface="+mn-lt"/>
                <a:cs typeface="+mn-cs"/>
              </a:rPr>
              <a:t>/s</a:t>
            </a:r>
          </a:p>
        </p:txBody>
      </p:sp>
      <p:sp>
        <p:nvSpPr>
          <p:cNvPr id="67" name="Oval 66"/>
          <p:cNvSpPr/>
          <p:nvPr/>
        </p:nvSpPr>
        <p:spPr>
          <a:xfrm>
            <a:off x="3286125" y="2428875"/>
            <a:ext cx="214313" cy="214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8" name="Oval 67"/>
          <p:cNvSpPr/>
          <p:nvPr/>
        </p:nvSpPr>
        <p:spPr>
          <a:xfrm>
            <a:off x="3214688" y="2714625"/>
            <a:ext cx="214312" cy="214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9" name="Oval 68"/>
          <p:cNvSpPr/>
          <p:nvPr/>
        </p:nvSpPr>
        <p:spPr>
          <a:xfrm>
            <a:off x="3357563" y="2928938"/>
            <a:ext cx="214312" cy="214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0313" y="725488"/>
            <a:ext cx="6357937" cy="6002337"/>
          </a:xfrm>
          <a:prstGeom prst="rect">
            <a:avLst/>
          </a:prstGeom>
          <a:noFill/>
        </p:spPr>
        <p:txBody>
          <a:bodyPr>
            <a:spAutoFit/>
          </a:bodyPr>
          <a:lstStyle/>
          <a:p>
            <a:pPr fontAlgn="auto">
              <a:spcBef>
                <a:spcPts val="0"/>
              </a:spcBef>
              <a:spcAft>
                <a:spcPts val="0"/>
              </a:spcAft>
              <a:defRPr/>
            </a:pPr>
            <a:r>
              <a:rPr lang="en-US" sz="2400" dirty="0">
                <a:latin typeface="+mn-lt"/>
                <a:cs typeface="+mn-cs"/>
              </a:rPr>
              <a:t>I shall develop a </a:t>
            </a:r>
            <a:r>
              <a:rPr lang="en-US" sz="2400" dirty="0">
                <a:solidFill>
                  <a:schemeClr val="accent1">
                    <a:lumMod val="60000"/>
                    <a:lumOff val="40000"/>
                  </a:schemeClr>
                </a:solidFill>
                <a:latin typeface="+mn-lt"/>
                <a:cs typeface="+mn-cs"/>
              </a:rPr>
              <a:t>theoretical model for queueing behaviour at a queue fed by TCP flows</a:t>
            </a:r>
            <a:r>
              <a:rPr lang="en-US" sz="2400" dirty="0">
                <a:latin typeface="+mn-lt"/>
                <a:cs typeface="+mn-cs"/>
              </a:rPr>
              <a:t>. I will only model a simple topology, with long-lived flows.</a:t>
            </a:r>
          </a:p>
          <a:p>
            <a:pPr fontAlgn="auto">
              <a:spcBef>
                <a:spcPts val="0"/>
              </a:spcBef>
              <a:spcAft>
                <a:spcPts val="0"/>
              </a:spcAft>
              <a:defRPr/>
            </a:pPr>
            <a:endParaRPr lang="en-US" sz="2400" dirty="0">
              <a:latin typeface="+mn-lt"/>
              <a:cs typeface="+mn-cs"/>
            </a:endParaRPr>
          </a:p>
          <a:p>
            <a:pPr fontAlgn="auto">
              <a:spcBef>
                <a:spcPts val="0"/>
              </a:spcBef>
              <a:spcAft>
                <a:spcPts val="0"/>
              </a:spcAft>
              <a:defRPr/>
            </a:pPr>
            <a:endParaRPr lang="en-US" sz="2400" dirty="0">
              <a:latin typeface="+mn-lt"/>
              <a:cs typeface="+mn-cs"/>
            </a:endParaRPr>
          </a:p>
          <a:p>
            <a:pPr fontAlgn="auto">
              <a:spcBef>
                <a:spcPts val="0"/>
              </a:spcBef>
              <a:spcAft>
                <a:spcPts val="0"/>
              </a:spcAft>
              <a:defRPr/>
            </a:pPr>
            <a:r>
              <a:rPr lang="en-US" sz="2400" dirty="0">
                <a:latin typeface="+mn-lt"/>
                <a:cs typeface="+mn-cs"/>
              </a:rPr>
              <a:t>The model </a:t>
            </a:r>
            <a:r>
              <a:rPr lang="en-US" sz="2400" dirty="0">
                <a:solidFill>
                  <a:schemeClr val="accent1">
                    <a:lumMod val="60000"/>
                    <a:lumOff val="40000"/>
                  </a:schemeClr>
                </a:solidFill>
                <a:latin typeface="+mn-lt"/>
                <a:cs typeface="+mn-cs"/>
              </a:rPr>
              <a:t>only applies to a queue serving many flows</a:t>
            </a:r>
            <a:r>
              <a:rPr lang="en-US" sz="2400" dirty="0">
                <a:latin typeface="+mn-lt"/>
                <a:cs typeface="+mn-cs"/>
              </a:rPr>
              <a:t>. It is based on the </a:t>
            </a:r>
            <a:r>
              <a:rPr lang="en-US" sz="2400" dirty="0" smtClean="0">
                <a:latin typeface="+mn-lt"/>
                <a:cs typeface="+mn-cs"/>
              </a:rPr>
              <a:t>statistical regularities that are seen in any large aggregate population.</a:t>
            </a:r>
            <a:endParaRPr lang="en-US" sz="2400" dirty="0">
              <a:latin typeface="+mn-lt"/>
              <a:cs typeface="+mn-cs"/>
            </a:endParaRPr>
          </a:p>
          <a:p>
            <a:pPr fontAlgn="auto">
              <a:spcBef>
                <a:spcPts val="0"/>
              </a:spcBef>
              <a:spcAft>
                <a:spcPts val="0"/>
              </a:spcAft>
              <a:defRPr/>
            </a:pPr>
            <a:endParaRPr lang="en-US" sz="2400" dirty="0">
              <a:latin typeface="+mn-lt"/>
              <a:cs typeface="+mn-cs"/>
            </a:endParaRPr>
          </a:p>
          <a:p>
            <a:pPr fontAlgn="auto">
              <a:spcBef>
                <a:spcPts val="0"/>
              </a:spcBef>
              <a:spcAft>
                <a:spcPts val="0"/>
              </a:spcAft>
              <a:defRPr/>
            </a:pPr>
            <a:endParaRPr lang="en-US" sz="2400" dirty="0">
              <a:latin typeface="+mn-lt"/>
              <a:cs typeface="+mn-cs"/>
            </a:endParaRPr>
          </a:p>
          <a:p>
            <a:pPr fontAlgn="auto">
              <a:spcBef>
                <a:spcPts val="0"/>
              </a:spcBef>
              <a:spcAft>
                <a:spcPts val="0"/>
              </a:spcAft>
              <a:defRPr/>
            </a:pPr>
            <a:r>
              <a:rPr lang="en-US" sz="2400" dirty="0">
                <a:latin typeface="+mn-lt"/>
                <a:cs typeface="+mn-cs"/>
              </a:rPr>
              <a:t>The model proposes that buffers should be no more than 150 packets or so, no matter what the link speed. It also gives useful insight into the interpretation of fluid models of congestion control, and the controllability of queues in the Internet.</a:t>
            </a:r>
            <a:endParaRPr lang="en-GB" sz="2400" dirty="0">
              <a:latin typeface="+mn-lt"/>
              <a:cs typeface="+mn-cs"/>
            </a:endParaRPr>
          </a:p>
        </p:txBody>
      </p:sp>
      <p:grpSp>
        <p:nvGrpSpPr>
          <p:cNvPr id="35843" name="Group 23"/>
          <p:cNvGrpSpPr>
            <a:grpSpLocks/>
          </p:cNvGrpSpPr>
          <p:nvPr/>
        </p:nvGrpSpPr>
        <p:grpSpPr bwMode="auto">
          <a:xfrm>
            <a:off x="857250" y="4643438"/>
            <a:ext cx="1214438" cy="1546225"/>
            <a:chOff x="357158" y="4168777"/>
            <a:chExt cx="1500198" cy="1732272"/>
          </a:xfrm>
        </p:grpSpPr>
        <p:sp>
          <p:nvSpPr>
            <p:cNvPr id="6" name="Rectangle 5"/>
            <p:cNvSpPr/>
            <p:nvPr/>
          </p:nvSpPr>
          <p:spPr>
            <a:xfrm>
              <a:off x="357158" y="4168777"/>
              <a:ext cx="1500198" cy="1714487"/>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35863" name="Picture 4" descr="bistability.png"/>
            <p:cNvPicPr>
              <a:picLocks noChangeAspect="1"/>
            </p:cNvPicPr>
            <p:nvPr/>
          </p:nvPicPr>
          <p:blipFill>
            <a:blip r:embed="rId2" cstate="print">
              <a:clrChange>
                <a:clrFrom>
                  <a:srgbClr val="141516"/>
                </a:clrFrom>
                <a:clrTo>
                  <a:srgbClr val="141516">
                    <a:alpha val="0"/>
                  </a:srgbClr>
                </a:clrTo>
              </a:clrChange>
            </a:blip>
            <a:srcRect/>
            <a:stretch>
              <a:fillRect/>
            </a:stretch>
          </p:blipFill>
          <p:spPr bwMode="auto">
            <a:xfrm>
              <a:off x="357158" y="4168777"/>
              <a:ext cx="1500198" cy="1732272"/>
            </a:xfrm>
            <a:prstGeom prst="rect">
              <a:avLst/>
            </a:prstGeom>
            <a:noFill/>
            <a:ln w="9525">
              <a:noFill/>
              <a:miter lim="800000"/>
              <a:headEnd/>
              <a:tailEnd/>
            </a:ln>
          </p:spPr>
        </p:pic>
      </p:grpSp>
      <p:grpSp>
        <p:nvGrpSpPr>
          <p:cNvPr id="35844" name="Group 21"/>
          <p:cNvGrpSpPr>
            <a:grpSpLocks/>
          </p:cNvGrpSpPr>
          <p:nvPr/>
        </p:nvGrpSpPr>
        <p:grpSpPr bwMode="auto">
          <a:xfrm>
            <a:off x="0" y="642938"/>
            <a:ext cx="2444750" cy="1143000"/>
            <a:chOff x="2627313" y="1768472"/>
            <a:chExt cx="3154362" cy="1374776"/>
          </a:xfrm>
        </p:grpSpPr>
        <p:sp>
          <p:nvSpPr>
            <p:cNvPr id="7" name="Freeform 12"/>
            <p:cNvSpPr>
              <a:spLocks/>
            </p:cNvSpPr>
            <p:nvPr/>
          </p:nvSpPr>
          <p:spPr bwMode="auto">
            <a:xfrm>
              <a:off x="2627313" y="1768472"/>
              <a:ext cx="3154362" cy="1246845"/>
            </a:xfrm>
            <a:custGeom>
              <a:avLst/>
              <a:gdLst>
                <a:gd name="T0" fmla="*/ 547 w 1987"/>
                <a:gd name="T1" fmla="*/ 777 h 785"/>
                <a:gd name="T2" fmla="*/ 754 w 1987"/>
                <a:gd name="T3" fmla="*/ 748 h 785"/>
                <a:gd name="T4" fmla="*/ 1117 w 1987"/>
                <a:gd name="T5" fmla="*/ 748 h 785"/>
                <a:gd name="T6" fmla="*/ 1843 w 1987"/>
                <a:gd name="T7" fmla="*/ 658 h 785"/>
                <a:gd name="T8" fmla="*/ 1843 w 1987"/>
                <a:gd name="T9" fmla="*/ 295 h 785"/>
                <a:gd name="T10" fmla="*/ 981 w 1987"/>
                <a:gd name="T11" fmla="*/ 23 h 785"/>
                <a:gd name="T12" fmla="*/ 210 w 1987"/>
                <a:gd name="T13" fmla="*/ 159 h 785"/>
                <a:gd name="T14" fmla="*/ 24 w 1987"/>
                <a:gd name="T15" fmla="*/ 595 h 785"/>
                <a:gd name="T16" fmla="*/ 357 w 1987"/>
                <a:gd name="T17" fmla="*/ 785 h 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7"/>
                <a:gd name="T28" fmla="*/ 0 h 785"/>
                <a:gd name="T29" fmla="*/ 1987 w 1987"/>
                <a:gd name="T30" fmla="*/ 785 h 7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7" h="785">
                  <a:moveTo>
                    <a:pt x="547" y="777"/>
                  </a:moveTo>
                  <a:cubicBezTo>
                    <a:pt x="583" y="772"/>
                    <a:pt x="659" y="753"/>
                    <a:pt x="754" y="748"/>
                  </a:cubicBezTo>
                  <a:cubicBezTo>
                    <a:pt x="849" y="743"/>
                    <a:pt x="936" y="763"/>
                    <a:pt x="1117" y="748"/>
                  </a:cubicBezTo>
                  <a:cubicBezTo>
                    <a:pt x="1298" y="733"/>
                    <a:pt x="1722" y="733"/>
                    <a:pt x="1843" y="658"/>
                  </a:cubicBezTo>
                  <a:cubicBezTo>
                    <a:pt x="1964" y="583"/>
                    <a:pt x="1987" y="401"/>
                    <a:pt x="1843" y="295"/>
                  </a:cubicBezTo>
                  <a:cubicBezTo>
                    <a:pt x="1699" y="189"/>
                    <a:pt x="1253" y="46"/>
                    <a:pt x="981" y="23"/>
                  </a:cubicBezTo>
                  <a:cubicBezTo>
                    <a:pt x="709" y="0"/>
                    <a:pt x="369" y="64"/>
                    <a:pt x="210" y="159"/>
                  </a:cubicBezTo>
                  <a:cubicBezTo>
                    <a:pt x="51" y="254"/>
                    <a:pt x="0" y="491"/>
                    <a:pt x="24" y="595"/>
                  </a:cubicBezTo>
                  <a:cubicBezTo>
                    <a:pt x="48" y="699"/>
                    <a:pt x="288" y="746"/>
                    <a:pt x="357" y="785"/>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8" name="Freeform 13"/>
            <p:cNvSpPr>
              <a:spLocks/>
            </p:cNvSpPr>
            <p:nvPr/>
          </p:nvSpPr>
          <p:spPr bwMode="auto">
            <a:xfrm>
              <a:off x="2758403" y="1877308"/>
              <a:ext cx="2865554" cy="960434"/>
            </a:xfrm>
            <a:custGeom>
              <a:avLst/>
              <a:gdLst>
                <a:gd name="T0" fmla="*/ 308 w 1805"/>
                <a:gd name="T1" fmla="*/ 590 h 605"/>
                <a:gd name="T2" fmla="*/ 853 w 1805"/>
                <a:gd name="T3" fmla="*/ 590 h 605"/>
                <a:gd name="T4" fmla="*/ 1397 w 1805"/>
                <a:gd name="T5" fmla="*/ 590 h 605"/>
                <a:gd name="T6" fmla="*/ 1714 w 1805"/>
                <a:gd name="T7" fmla="*/ 499 h 605"/>
                <a:gd name="T8" fmla="*/ 1714 w 1805"/>
                <a:gd name="T9" fmla="*/ 317 h 605"/>
                <a:gd name="T10" fmla="*/ 1170 w 1805"/>
                <a:gd name="T11" fmla="*/ 91 h 605"/>
                <a:gd name="T12" fmla="*/ 399 w 1805"/>
                <a:gd name="T13" fmla="*/ 45 h 605"/>
                <a:gd name="T14" fmla="*/ 36 w 1805"/>
                <a:gd name="T15" fmla="*/ 363 h 605"/>
                <a:gd name="T16" fmla="*/ 184 w 1805"/>
                <a:gd name="T17" fmla="*/ 527 h 6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5"/>
                <a:gd name="T28" fmla="*/ 0 h 605"/>
                <a:gd name="T29" fmla="*/ 1805 w 1805"/>
                <a:gd name="T30" fmla="*/ 605 h 6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5" h="605">
                  <a:moveTo>
                    <a:pt x="308" y="590"/>
                  </a:moveTo>
                  <a:cubicBezTo>
                    <a:pt x="490" y="590"/>
                    <a:pt x="672" y="590"/>
                    <a:pt x="853" y="590"/>
                  </a:cubicBezTo>
                  <a:cubicBezTo>
                    <a:pt x="1034" y="590"/>
                    <a:pt x="1253" y="605"/>
                    <a:pt x="1397" y="590"/>
                  </a:cubicBezTo>
                  <a:cubicBezTo>
                    <a:pt x="1541" y="575"/>
                    <a:pt x="1661" y="544"/>
                    <a:pt x="1714" y="499"/>
                  </a:cubicBezTo>
                  <a:cubicBezTo>
                    <a:pt x="1767" y="454"/>
                    <a:pt x="1805" y="385"/>
                    <a:pt x="1714" y="317"/>
                  </a:cubicBezTo>
                  <a:cubicBezTo>
                    <a:pt x="1623" y="249"/>
                    <a:pt x="1389" y="136"/>
                    <a:pt x="1170" y="91"/>
                  </a:cubicBezTo>
                  <a:cubicBezTo>
                    <a:pt x="951" y="46"/>
                    <a:pt x="588" y="0"/>
                    <a:pt x="399" y="45"/>
                  </a:cubicBezTo>
                  <a:cubicBezTo>
                    <a:pt x="210" y="90"/>
                    <a:pt x="72" y="283"/>
                    <a:pt x="36" y="363"/>
                  </a:cubicBezTo>
                  <a:cubicBezTo>
                    <a:pt x="0" y="443"/>
                    <a:pt x="153" y="493"/>
                    <a:pt x="184" y="527"/>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9" name="Freeform 14"/>
            <p:cNvSpPr>
              <a:spLocks/>
            </p:cNvSpPr>
            <p:nvPr/>
          </p:nvSpPr>
          <p:spPr bwMode="auto">
            <a:xfrm>
              <a:off x="3122998" y="2054884"/>
              <a:ext cx="2238778" cy="721757"/>
            </a:xfrm>
            <a:custGeom>
              <a:avLst/>
              <a:gdLst>
                <a:gd name="T0" fmla="*/ 170 w 1410"/>
                <a:gd name="T1" fmla="*/ 341 h 454"/>
                <a:gd name="T2" fmla="*/ 397 w 1410"/>
                <a:gd name="T3" fmla="*/ 431 h 454"/>
                <a:gd name="T4" fmla="*/ 941 w 1410"/>
                <a:gd name="T5" fmla="*/ 431 h 454"/>
                <a:gd name="T6" fmla="*/ 1168 w 1410"/>
                <a:gd name="T7" fmla="*/ 431 h 454"/>
                <a:gd name="T8" fmla="*/ 1395 w 1410"/>
                <a:gd name="T9" fmla="*/ 295 h 454"/>
                <a:gd name="T10" fmla="*/ 1259 w 1410"/>
                <a:gd name="T11" fmla="*/ 159 h 454"/>
                <a:gd name="T12" fmla="*/ 669 w 1410"/>
                <a:gd name="T13" fmla="*/ 23 h 454"/>
                <a:gd name="T14" fmla="*/ 306 w 1410"/>
                <a:gd name="T15" fmla="*/ 23 h 454"/>
                <a:gd name="T16" fmla="*/ 34 w 1410"/>
                <a:gd name="T17" fmla="*/ 114 h 454"/>
                <a:gd name="T18" fmla="*/ 99 w 1410"/>
                <a:gd name="T19" fmla="*/ 278 h 4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0"/>
                <a:gd name="T31" fmla="*/ 0 h 454"/>
                <a:gd name="T32" fmla="*/ 1410 w 1410"/>
                <a:gd name="T33" fmla="*/ 454 h 4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0" h="454">
                  <a:moveTo>
                    <a:pt x="170" y="341"/>
                  </a:moveTo>
                  <a:cubicBezTo>
                    <a:pt x="219" y="378"/>
                    <a:pt x="269" y="416"/>
                    <a:pt x="397" y="431"/>
                  </a:cubicBezTo>
                  <a:cubicBezTo>
                    <a:pt x="525" y="446"/>
                    <a:pt x="813" y="431"/>
                    <a:pt x="941" y="431"/>
                  </a:cubicBezTo>
                  <a:cubicBezTo>
                    <a:pt x="1069" y="431"/>
                    <a:pt x="1092" y="454"/>
                    <a:pt x="1168" y="431"/>
                  </a:cubicBezTo>
                  <a:cubicBezTo>
                    <a:pt x="1244" y="408"/>
                    <a:pt x="1380" y="340"/>
                    <a:pt x="1395" y="295"/>
                  </a:cubicBezTo>
                  <a:cubicBezTo>
                    <a:pt x="1410" y="250"/>
                    <a:pt x="1380" y="204"/>
                    <a:pt x="1259" y="159"/>
                  </a:cubicBezTo>
                  <a:cubicBezTo>
                    <a:pt x="1138" y="114"/>
                    <a:pt x="828" y="46"/>
                    <a:pt x="669" y="23"/>
                  </a:cubicBezTo>
                  <a:cubicBezTo>
                    <a:pt x="510" y="0"/>
                    <a:pt x="412" y="8"/>
                    <a:pt x="306" y="23"/>
                  </a:cubicBezTo>
                  <a:cubicBezTo>
                    <a:pt x="200" y="38"/>
                    <a:pt x="68" y="72"/>
                    <a:pt x="34" y="114"/>
                  </a:cubicBezTo>
                  <a:cubicBezTo>
                    <a:pt x="0" y="156"/>
                    <a:pt x="86" y="244"/>
                    <a:pt x="99" y="278"/>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10" name="Rectangle 15"/>
            <p:cNvSpPr>
              <a:spLocks noChangeArrowheads="1"/>
            </p:cNvSpPr>
            <p:nvPr/>
          </p:nvSpPr>
          <p:spPr bwMode="auto">
            <a:xfrm>
              <a:off x="4040631" y="2667804"/>
              <a:ext cx="936068" cy="360879"/>
            </a:xfrm>
            <a:prstGeom prst="rect">
              <a:avLst/>
            </a:prstGeom>
            <a:solidFill>
              <a:srgbClr val="000000"/>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grpSp>
          <p:nvGrpSpPr>
            <p:cNvPr id="35851" name="Group 18"/>
            <p:cNvGrpSpPr>
              <a:grpSpLocks/>
            </p:cNvGrpSpPr>
            <p:nvPr/>
          </p:nvGrpSpPr>
          <p:grpSpPr bwMode="auto">
            <a:xfrm>
              <a:off x="3824288" y="2624944"/>
              <a:ext cx="995467" cy="417840"/>
              <a:chOff x="839" y="1253"/>
              <a:chExt cx="726" cy="317"/>
            </a:xfrm>
          </p:grpSpPr>
          <p:sp>
            <p:nvSpPr>
              <p:cNvPr id="12" name="Line 19"/>
              <p:cNvSpPr>
                <a:spLocks noChangeShapeType="1"/>
              </p:cNvSpPr>
              <p:nvPr/>
            </p:nvSpPr>
            <p:spPr bwMode="auto">
              <a:xfrm>
                <a:off x="837" y="1255"/>
                <a:ext cx="726" cy="0"/>
              </a:xfrm>
              <a:prstGeom prst="line">
                <a:avLst/>
              </a:prstGeom>
              <a:noFill/>
              <a:ln w="19050">
                <a:solidFill>
                  <a:schemeClr val="tx1"/>
                </a:solidFill>
                <a:round/>
                <a:headEnd/>
                <a:tailEnd/>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13" name="Line 20"/>
              <p:cNvSpPr>
                <a:spLocks noChangeShapeType="1"/>
              </p:cNvSpPr>
              <p:nvPr/>
            </p:nvSpPr>
            <p:spPr bwMode="auto">
              <a:xfrm>
                <a:off x="1563" y="1255"/>
                <a:ext cx="0" cy="313"/>
              </a:xfrm>
              <a:prstGeom prst="line">
                <a:avLst/>
              </a:prstGeom>
              <a:noFill/>
              <a:ln w="19050">
                <a:solidFill>
                  <a:schemeClr val="tx1"/>
                </a:solidFill>
                <a:round/>
                <a:headEnd/>
                <a:tailEnd/>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14" name="Line 21"/>
              <p:cNvSpPr>
                <a:spLocks noChangeShapeType="1"/>
              </p:cNvSpPr>
              <p:nvPr/>
            </p:nvSpPr>
            <p:spPr bwMode="auto">
              <a:xfrm flipH="1">
                <a:off x="837" y="1568"/>
                <a:ext cx="726" cy="0"/>
              </a:xfrm>
              <a:prstGeom prst="line">
                <a:avLst/>
              </a:prstGeom>
              <a:noFill/>
              <a:ln w="19050">
                <a:solidFill>
                  <a:schemeClr val="tx1"/>
                </a:solidFill>
                <a:round/>
                <a:headEnd/>
                <a:tailEnd/>
              </a:ln>
            </p:spPr>
            <p:txBody>
              <a:bodyPr/>
              <a:lstStyle/>
              <a:p>
                <a:pPr fontAlgn="auto">
                  <a:spcBef>
                    <a:spcPts val="0"/>
                  </a:spcBef>
                  <a:spcAft>
                    <a:spcPts val="0"/>
                  </a:spcAft>
                  <a:defRPr/>
                </a:pPr>
                <a:endParaRPr lang="en-GB" kern="0">
                  <a:solidFill>
                    <a:sysClr val="windowText" lastClr="000000"/>
                  </a:solidFill>
                  <a:latin typeface="+mn-lt"/>
                  <a:cs typeface="+mn-cs"/>
                </a:endParaRPr>
              </a:p>
            </p:txBody>
          </p:sp>
        </p:grpSp>
        <p:sp>
          <p:nvSpPr>
            <p:cNvPr id="15" name="Oval 22"/>
            <p:cNvSpPr>
              <a:spLocks noChangeArrowheads="1"/>
            </p:cNvSpPr>
            <p:nvPr/>
          </p:nvSpPr>
          <p:spPr bwMode="auto">
            <a:xfrm>
              <a:off x="4818980" y="2641072"/>
              <a:ext cx="372788" cy="358969"/>
            </a:xfrm>
            <a:prstGeom prst="ellipse">
              <a:avLst/>
            </a:prstGeom>
            <a:solidFill>
              <a:schemeClr val="bg1"/>
            </a:solidFill>
            <a:ln w="19050">
              <a:solidFill>
                <a:schemeClr val="tx1"/>
              </a:solidFill>
              <a:round/>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16" name="Rectangle 23"/>
            <p:cNvSpPr>
              <a:spLocks noChangeArrowheads="1"/>
            </p:cNvSpPr>
            <p:nvPr/>
          </p:nvSpPr>
          <p:spPr bwMode="auto">
            <a:xfrm>
              <a:off x="4632587" y="2700265"/>
              <a:ext cx="124945" cy="240586"/>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17" name="Rectangle 24"/>
            <p:cNvSpPr>
              <a:spLocks noChangeArrowheads="1"/>
            </p:cNvSpPr>
            <p:nvPr/>
          </p:nvSpPr>
          <p:spPr bwMode="auto">
            <a:xfrm>
              <a:off x="4446192" y="2700265"/>
              <a:ext cx="124946" cy="240586"/>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18" name="Rectangle 25"/>
            <p:cNvSpPr>
              <a:spLocks noChangeArrowheads="1"/>
            </p:cNvSpPr>
            <p:nvPr/>
          </p:nvSpPr>
          <p:spPr bwMode="auto">
            <a:xfrm>
              <a:off x="4259798" y="2700265"/>
              <a:ext cx="124945" cy="240586"/>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19" name="Oval 18"/>
            <p:cNvSpPr/>
            <p:nvPr/>
          </p:nvSpPr>
          <p:spPr>
            <a:xfrm>
              <a:off x="3286861" y="2429128"/>
              <a:ext cx="213022" cy="213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Oval 19"/>
            <p:cNvSpPr/>
            <p:nvPr/>
          </p:nvSpPr>
          <p:spPr>
            <a:xfrm>
              <a:off x="3215172" y="2715540"/>
              <a:ext cx="213022" cy="213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Oval 20"/>
            <p:cNvSpPr/>
            <p:nvPr/>
          </p:nvSpPr>
          <p:spPr>
            <a:xfrm>
              <a:off x="3358552" y="2929394"/>
              <a:ext cx="213022" cy="213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pic>
        <p:nvPicPr>
          <p:cNvPr id="35845" name="Picture 3"/>
          <p:cNvPicPr>
            <a:picLocks noChangeAspect="1" noChangeArrowheads="1"/>
          </p:cNvPicPr>
          <p:nvPr/>
        </p:nvPicPr>
        <p:blipFill>
          <a:blip r:embed="rId3" cstate="print"/>
          <a:srcRect/>
          <a:stretch>
            <a:fillRect/>
          </a:stretch>
        </p:blipFill>
        <p:spPr bwMode="auto">
          <a:xfrm>
            <a:off x="1131888" y="2643188"/>
            <a:ext cx="939800" cy="1143000"/>
          </a:xfrm>
          <a:prstGeom prst="rect">
            <a:avLst/>
          </a:prstGeom>
          <a:noFill/>
          <a:ln w="9525">
            <a:noFill/>
            <a:miter lim="800000"/>
            <a:headEnd/>
            <a:tailEnd/>
          </a:ln>
        </p:spPr>
      </p:pic>
      <p:sp>
        <p:nvSpPr>
          <p:cNvPr id="35846" name="TextBox 24"/>
          <p:cNvSpPr txBox="1">
            <a:spLocks noChangeArrowheads="1"/>
          </p:cNvSpPr>
          <p:nvPr/>
        </p:nvSpPr>
        <p:spPr bwMode="auto">
          <a:xfrm>
            <a:off x="142875" y="2714625"/>
            <a:ext cx="928688" cy="830263"/>
          </a:xfrm>
          <a:prstGeom prst="rect">
            <a:avLst/>
          </a:prstGeom>
          <a:noFill/>
          <a:ln w="9525">
            <a:noFill/>
            <a:miter lim="800000"/>
            <a:headEnd/>
            <a:tailEnd/>
          </a:ln>
        </p:spPr>
        <p:txBody>
          <a:bodyPr>
            <a:spAutoFit/>
          </a:bodyPr>
          <a:lstStyle/>
          <a:p>
            <a:pPr algn="r"/>
            <a:r>
              <a:rPr lang="fr-FR" sz="1200" i="1">
                <a:latin typeface="Calibri" pitchFamily="34" charset="0"/>
              </a:rPr>
              <a:t>Siméon-Denis Poisson 1781–1840 </a:t>
            </a:r>
            <a:endParaRPr lang="en-GB" sz="1200" i="1">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71625"/>
          </a:xfrm>
        </p:spPr>
        <p:txBody>
          <a:bodyPr>
            <a:normAutofit fontScale="90000"/>
          </a:bodyPr>
          <a:lstStyle/>
          <a:p>
            <a:pPr marL="180000" indent="0" eaLnBrk="1" fontAlgn="auto" hangingPunct="1">
              <a:spcAft>
                <a:spcPts val="0"/>
              </a:spcAft>
              <a:defRPr/>
            </a:pPr>
            <a:r>
              <a:rPr lang="en-US" sz="2800" dirty="0" smtClean="0"/>
              <a:t>We will start by modeling a simple topology with one bottleneck link. What is the limiting behaviour of this system as the number of flows → ∞? </a:t>
            </a:r>
            <a:br>
              <a:rPr lang="en-US" sz="2800" dirty="0" smtClean="0"/>
            </a:br>
            <a:r>
              <a:rPr lang="en-US" sz="2800" dirty="0" smtClean="0"/>
              <a:t>(And why is this an appropriate limit?)</a:t>
            </a:r>
            <a:endParaRPr lang="en-GB" sz="2800" dirty="0" smtClean="0"/>
          </a:p>
        </p:txBody>
      </p:sp>
      <p:sp>
        <p:nvSpPr>
          <p:cNvPr id="16" name="Text Box 5"/>
          <p:cNvSpPr txBox="1">
            <a:spLocks noChangeArrowheads="1"/>
          </p:cNvSpPr>
          <p:nvPr/>
        </p:nvSpPr>
        <p:spPr bwMode="auto">
          <a:xfrm>
            <a:off x="1643063" y="3143250"/>
            <a:ext cx="876300" cy="1187450"/>
          </a:xfrm>
          <a:prstGeom prst="rect">
            <a:avLst/>
          </a:prstGeom>
          <a:noFill/>
          <a:ln w="9525">
            <a:noFill/>
            <a:miter lim="800000"/>
            <a:headEnd/>
            <a:tailEnd/>
          </a:ln>
        </p:spPr>
        <p:txBody>
          <a:bodyPr>
            <a:spAutoFit/>
          </a:bodyPr>
          <a:lstStyle/>
          <a:p>
            <a:pPr algn="r" fontAlgn="auto">
              <a:spcBef>
                <a:spcPts val="0"/>
              </a:spcBef>
              <a:spcAft>
                <a:spcPts val="0"/>
              </a:spcAft>
              <a:defRPr/>
            </a:pPr>
            <a:r>
              <a:rPr lang="en-GB" i="1" kern="0" dirty="0">
                <a:latin typeface="+mn-lt"/>
                <a:cs typeface="+mn-cs"/>
              </a:rPr>
              <a:t>N </a:t>
            </a:r>
            <a:br>
              <a:rPr lang="en-GB" i="1" kern="0" dirty="0">
                <a:latin typeface="+mn-lt"/>
                <a:cs typeface="+mn-cs"/>
              </a:rPr>
            </a:br>
            <a:r>
              <a:rPr lang="en-GB" i="1" kern="0" dirty="0">
                <a:latin typeface="+mn-lt"/>
                <a:cs typeface="+mn-cs"/>
              </a:rPr>
              <a:t>TCP flows</a:t>
            </a:r>
            <a:endParaRPr lang="en-US" i="1" kern="0" dirty="0">
              <a:latin typeface="+mn-lt"/>
              <a:cs typeface="+mn-cs"/>
            </a:endParaRPr>
          </a:p>
        </p:txBody>
      </p:sp>
      <p:sp>
        <p:nvSpPr>
          <p:cNvPr id="17" name="Text Box 5"/>
          <p:cNvSpPr txBox="1">
            <a:spLocks noChangeArrowheads="1"/>
          </p:cNvSpPr>
          <p:nvPr/>
        </p:nvSpPr>
        <p:spPr bwMode="auto">
          <a:xfrm>
            <a:off x="3438525" y="1857375"/>
            <a:ext cx="2062163" cy="830263"/>
          </a:xfrm>
          <a:prstGeom prst="rect">
            <a:avLst/>
          </a:prstGeom>
          <a:noFill/>
          <a:ln w="9525">
            <a:noFill/>
            <a:miter lim="800000"/>
            <a:headEnd/>
            <a:tailEnd/>
          </a:ln>
        </p:spPr>
        <p:txBody>
          <a:bodyPr>
            <a:spAutoFit/>
          </a:bodyPr>
          <a:lstStyle/>
          <a:p>
            <a:pPr algn="ctr" fontAlgn="auto">
              <a:spcBef>
                <a:spcPts val="0"/>
              </a:spcBef>
              <a:spcAft>
                <a:spcPts val="0"/>
              </a:spcAft>
              <a:defRPr/>
            </a:pPr>
            <a:r>
              <a:rPr lang="en-GB" i="1" kern="0" dirty="0">
                <a:latin typeface="+mn-lt"/>
                <a:cs typeface="+mn-cs"/>
              </a:rPr>
              <a:t>common round trip time RTT</a:t>
            </a:r>
            <a:endParaRPr lang="en-US" i="1" kern="0" dirty="0">
              <a:latin typeface="+mn-lt"/>
              <a:cs typeface="+mn-cs"/>
            </a:endParaRPr>
          </a:p>
        </p:txBody>
      </p:sp>
      <p:sp>
        <p:nvSpPr>
          <p:cNvPr id="18" name="Text Box 5"/>
          <p:cNvSpPr txBox="1">
            <a:spLocks noChangeArrowheads="1"/>
          </p:cNvSpPr>
          <p:nvPr/>
        </p:nvSpPr>
        <p:spPr bwMode="auto">
          <a:xfrm>
            <a:off x="6115050" y="4521200"/>
            <a:ext cx="1314450" cy="830263"/>
          </a:xfrm>
          <a:prstGeom prst="rect">
            <a:avLst/>
          </a:prstGeom>
          <a:noFill/>
          <a:ln w="9525">
            <a:noFill/>
            <a:miter lim="800000"/>
            <a:headEnd/>
            <a:tailEnd/>
          </a:ln>
        </p:spPr>
        <p:txBody>
          <a:bodyPr>
            <a:spAutoFit/>
          </a:bodyPr>
          <a:lstStyle/>
          <a:p>
            <a:pPr fontAlgn="auto">
              <a:spcBef>
                <a:spcPts val="0"/>
              </a:spcBef>
              <a:spcAft>
                <a:spcPts val="0"/>
              </a:spcAft>
              <a:defRPr/>
            </a:pPr>
            <a:r>
              <a:rPr lang="en-US" i="1" kern="0" dirty="0">
                <a:latin typeface="+mn-lt"/>
                <a:cs typeface="+mn-cs"/>
              </a:rPr>
              <a:t>link speed NC</a:t>
            </a:r>
          </a:p>
        </p:txBody>
      </p:sp>
      <p:grpSp>
        <p:nvGrpSpPr>
          <p:cNvPr id="6186" name="Group 21"/>
          <p:cNvGrpSpPr>
            <a:grpSpLocks/>
          </p:cNvGrpSpPr>
          <p:nvPr/>
        </p:nvGrpSpPr>
        <p:grpSpPr bwMode="auto">
          <a:xfrm>
            <a:off x="2587625" y="2570163"/>
            <a:ext cx="4676775" cy="2135187"/>
            <a:chOff x="2627313" y="1768472"/>
            <a:chExt cx="3154362" cy="1374776"/>
          </a:xfrm>
        </p:grpSpPr>
        <p:sp>
          <p:nvSpPr>
            <p:cNvPr id="4" name="Freeform 12"/>
            <p:cNvSpPr>
              <a:spLocks/>
            </p:cNvSpPr>
            <p:nvPr/>
          </p:nvSpPr>
          <p:spPr bwMode="auto">
            <a:xfrm>
              <a:off x="2627313" y="1768472"/>
              <a:ext cx="3154362" cy="1245987"/>
            </a:xfrm>
            <a:custGeom>
              <a:avLst/>
              <a:gdLst>
                <a:gd name="T0" fmla="*/ 547 w 1987"/>
                <a:gd name="T1" fmla="*/ 777 h 785"/>
                <a:gd name="T2" fmla="*/ 754 w 1987"/>
                <a:gd name="T3" fmla="*/ 748 h 785"/>
                <a:gd name="T4" fmla="*/ 1117 w 1987"/>
                <a:gd name="T5" fmla="*/ 748 h 785"/>
                <a:gd name="T6" fmla="*/ 1843 w 1987"/>
                <a:gd name="T7" fmla="*/ 658 h 785"/>
                <a:gd name="T8" fmla="*/ 1843 w 1987"/>
                <a:gd name="T9" fmla="*/ 295 h 785"/>
                <a:gd name="T10" fmla="*/ 981 w 1987"/>
                <a:gd name="T11" fmla="*/ 23 h 785"/>
                <a:gd name="T12" fmla="*/ 210 w 1987"/>
                <a:gd name="T13" fmla="*/ 159 h 785"/>
                <a:gd name="T14" fmla="*/ 24 w 1987"/>
                <a:gd name="T15" fmla="*/ 595 h 785"/>
                <a:gd name="T16" fmla="*/ 357 w 1987"/>
                <a:gd name="T17" fmla="*/ 785 h 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7"/>
                <a:gd name="T28" fmla="*/ 0 h 785"/>
                <a:gd name="T29" fmla="*/ 1987 w 1987"/>
                <a:gd name="T30" fmla="*/ 785 h 7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7" h="785">
                  <a:moveTo>
                    <a:pt x="547" y="777"/>
                  </a:moveTo>
                  <a:cubicBezTo>
                    <a:pt x="583" y="772"/>
                    <a:pt x="659" y="753"/>
                    <a:pt x="754" y="748"/>
                  </a:cubicBezTo>
                  <a:cubicBezTo>
                    <a:pt x="849" y="743"/>
                    <a:pt x="936" y="763"/>
                    <a:pt x="1117" y="748"/>
                  </a:cubicBezTo>
                  <a:cubicBezTo>
                    <a:pt x="1298" y="733"/>
                    <a:pt x="1722" y="733"/>
                    <a:pt x="1843" y="658"/>
                  </a:cubicBezTo>
                  <a:cubicBezTo>
                    <a:pt x="1964" y="583"/>
                    <a:pt x="1987" y="401"/>
                    <a:pt x="1843" y="295"/>
                  </a:cubicBezTo>
                  <a:cubicBezTo>
                    <a:pt x="1699" y="189"/>
                    <a:pt x="1253" y="46"/>
                    <a:pt x="981" y="23"/>
                  </a:cubicBezTo>
                  <a:cubicBezTo>
                    <a:pt x="709" y="0"/>
                    <a:pt x="369" y="64"/>
                    <a:pt x="210" y="159"/>
                  </a:cubicBezTo>
                  <a:cubicBezTo>
                    <a:pt x="51" y="254"/>
                    <a:pt x="0" y="491"/>
                    <a:pt x="24" y="595"/>
                  </a:cubicBezTo>
                  <a:cubicBezTo>
                    <a:pt x="48" y="699"/>
                    <a:pt x="288" y="746"/>
                    <a:pt x="357" y="785"/>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5" name="Freeform 13"/>
            <p:cNvSpPr>
              <a:spLocks/>
            </p:cNvSpPr>
            <p:nvPr/>
          </p:nvSpPr>
          <p:spPr bwMode="auto">
            <a:xfrm>
              <a:off x="2759013" y="1876819"/>
              <a:ext cx="2865266" cy="959788"/>
            </a:xfrm>
            <a:custGeom>
              <a:avLst/>
              <a:gdLst>
                <a:gd name="T0" fmla="*/ 308 w 1805"/>
                <a:gd name="T1" fmla="*/ 590 h 605"/>
                <a:gd name="T2" fmla="*/ 853 w 1805"/>
                <a:gd name="T3" fmla="*/ 590 h 605"/>
                <a:gd name="T4" fmla="*/ 1397 w 1805"/>
                <a:gd name="T5" fmla="*/ 590 h 605"/>
                <a:gd name="T6" fmla="*/ 1714 w 1805"/>
                <a:gd name="T7" fmla="*/ 499 h 605"/>
                <a:gd name="T8" fmla="*/ 1714 w 1805"/>
                <a:gd name="T9" fmla="*/ 317 h 605"/>
                <a:gd name="T10" fmla="*/ 1170 w 1805"/>
                <a:gd name="T11" fmla="*/ 91 h 605"/>
                <a:gd name="T12" fmla="*/ 399 w 1805"/>
                <a:gd name="T13" fmla="*/ 45 h 605"/>
                <a:gd name="T14" fmla="*/ 36 w 1805"/>
                <a:gd name="T15" fmla="*/ 363 h 605"/>
                <a:gd name="T16" fmla="*/ 184 w 1805"/>
                <a:gd name="T17" fmla="*/ 527 h 6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5"/>
                <a:gd name="T28" fmla="*/ 0 h 605"/>
                <a:gd name="T29" fmla="*/ 1805 w 1805"/>
                <a:gd name="T30" fmla="*/ 605 h 6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5" h="605">
                  <a:moveTo>
                    <a:pt x="308" y="590"/>
                  </a:moveTo>
                  <a:cubicBezTo>
                    <a:pt x="490" y="590"/>
                    <a:pt x="672" y="590"/>
                    <a:pt x="853" y="590"/>
                  </a:cubicBezTo>
                  <a:cubicBezTo>
                    <a:pt x="1034" y="590"/>
                    <a:pt x="1253" y="605"/>
                    <a:pt x="1397" y="590"/>
                  </a:cubicBezTo>
                  <a:cubicBezTo>
                    <a:pt x="1541" y="575"/>
                    <a:pt x="1661" y="544"/>
                    <a:pt x="1714" y="499"/>
                  </a:cubicBezTo>
                  <a:cubicBezTo>
                    <a:pt x="1767" y="454"/>
                    <a:pt x="1805" y="385"/>
                    <a:pt x="1714" y="317"/>
                  </a:cubicBezTo>
                  <a:cubicBezTo>
                    <a:pt x="1623" y="249"/>
                    <a:pt x="1389" y="136"/>
                    <a:pt x="1170" y="91"/>
                  </a:cubicBezTo>
                  <a:cubicBezTo>
                    <a:pt x="951" y="46"/>
                    <a:pt x="588" y="0"/>
                    <a:pt x="399" y="45"/>
                  </a:cubicBezTo>
                  <a:cubicBezTo>
                    <a:pt x="210" y="90"/>
                    <a:pt x="72" y="283"/>
                    <a:pt x="36" y="363"/>
                  </a:cubicBezTo>
                  <a:cubicBezTo>
                    <a:pt x="0" y="443"/>
                    <a:pt x="153" y="493"/>
                    <a:pt x="184" y="527"/>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6" name="Freeform 14"/>
            <p:cNvSpPr>
              <a:spLocks/>
            </p:cNvSpPr>
            <p:nvPr/>
          </p:nvSpPr>
          <p:spPr bwMode="auto">
            <a:xfrm>
              <a:off x="3123060" y="2055693"/>
              <a:ext cx="2237820" cy="720608"/>
            </a:xfrm>
            <a:custGeom>
              <a:avLst/>
              <a:gdLst>
                <a:gd name="T0" fmla="*/ 170 w 1410"/>
                <a:gd name="T1" fmla="*/ 341 h 454"/>
                <a:gd name="T2" fmla="*/ 397 w 1410"/>
                <a:gd name="T3" fmla="*/ 431 h 454"/>
                <a:gd name="T4" fmla="*/ 941 w 1410"/>
                <a:gd name="T5" fmla="*/ 431 h 454"/>
                <a:gd name="T6" fmla="*/ 1168 w 1410"/>
                <a:gd name="T7" fmla="*/ 431 h 454"/>
                <a:gd name="T8" fmla="*/ 1395 w 1410"/>
                <a:gd name="T9" fmla="*/ 295 h 454"/>
                <a:gd name="T10" fmla="*/ 1259 w 1410"/>
                <a:gd name="T11" fmla="*/ 159 h 454"/>
                <a:gd name="T12" fmla="*/ 669 w 1410"/>
                <a:gd name="T13" fmla="*/ 23 h 454"/>
                <a:gd name="T14" fmla="*/ 306 w 1410"/>
                <a:gd name="T15" fmla="*/ 23 h 454"/>
                <a:gd name="T16" fmla="*/ 34 w 1410"/>
                <a:gd name="T17" fmla="*/ 114 h 454"/>
                <a:gd name="T18" fmla="*/ 99 w 1410"/>
                <a:gd name="T19" fmla="*/ 278 h 4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0"/>
                <a:gd name="T31" fmla="*/ 0 h 454"/>
                <a:gd name="T32" fmla="*/ 1410 w 1410"/>
                <a:gd name="T33" fmla="*/ 454 h 4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0" h="454">
                  <a:moveTo>
                    <a:pt x="170" y="341"/>
                  </a:moveTo>
                  <a:cubicBezTo>
                    <a:pt x="219" y="378"/>
                    <a:pt x="269" y="416"/>
                    <a:pt x="397" y="431"/>
                  </a:cubicBezTo>
                  <a:cubicBezTo>
                    <a:pt x="525" y="446"/>
                    <a:pt x="813" y="431"/>
                    <a:pt x="941" y="431"/>
                  </a:cubicBezTo>
                  <a:cubicBezTo>
                    <a:pt x="1069" y="431"/>
                    <a:pt x="1092" y="454"/>
                    <a:pt x="1168" y="431"/>
                  </a:cubicBezTo>
                  <a:cubicBezTo>
                    <a:pt x="1244" y="408"/>
                    <a:pt x="1380" y="340"/>
                    <a:pt x="1395" y="295"/>
                  </a:cubicBezTo>
                  <a:cubicBezTo>
                    <a:pt x="1410" y="250"/>
                    <a:pt x="1380" y="204"/>
                    <a:pt x="1259" y="159"/>
                  </a:cubicBezTo>
                  <a:cubicBezTo>
                    <a:pt x="1138" y="114"/>
                    <a:pt x="828" y="46"/>
                    <a:pt x="669" y="23"/>
                  </a:cubicBezTo>
                  <a:cubicBezTo>
                    <a:pt x="510" y="0"/>
                    <a:pt x="412" y="8"/>
                    <a:pt x="306" y="23"/>
                  </a:cubicBezTo>
                  <a:cubicBezTo>
                    <a:pt x="200" y="38"/>
                    <a:pt x="68" y="72"/>
                    <a:pt x="34" y="114"/>
                  </a:cubicBezTo>
                  <a:cubicBezTo>
                    <a:pt x="0" y="156"/>
                    <a:pt x="86" y="244"/>
                    <a:pt x="99" y="278"/>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7" name="Rectangle 15"/>
            <p:cNvSpPr>
              <a:spLocks noChangeArrowheads="1"/>
            </p:cNvSpPr>
            <p:nvPr/>
          </p:nvSpPr>
          <p:spPr bwMode="auto">
            <a:xfrm>
              <a:off x="4040673" y="2668976"/>
              <a:ext cx="935815" cy="359793"/>
            </a:xfrm>
            <a:prstGeom prst="rect">
              <a:avLst/>
            </a:prstGeom>
            <a:solidFill>
              <a:srgbClr val="000000"/>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grpSp>
          <p:nvGrpSpPr>
            <p:cNvPr id="6192" name="Group 18"/>
            <p:cNvGrpSpPr>
              <a:grpSpLocks/>
            </p:cNvGrpSpPr>
            <p:nvPr/>
          </p:nvGrpSpPr>
          <p:grpSpPr bwMode="auto">
            <a:xfrm>
              <a:off x="3824288" y="2624944"/>
              <a:ext cx="995467" cy="417840"/>
              <a:chOff x="839" y="1253"/>
              <a:chExt cx="726" cy="317"/>
            </a:xfrm>
          </p:grpSpPr>
          <p:sp>
            <p:nvSpPr>
              <p:cNvPr id="9" name="Line 19"/>
              <p:cNvSpPr>
                <a:spLocks noChangeShapeType="1"/>
              </p:cNvSpPr>
              <p:nvPr/>
            </p:nvSpPr>
            <p:spPr bwMode="auto">
              <a:xfrm>
                <a:off x="839" y="1253"/>
                <a:ext cx="726" cy="0"/>
              </a:xfrm>
              <a:prstGeom prst="line">
                <a:avLst/>
              </a:prstGeom>
              <a:noFill/>
              <a:ln w="28575">
                <a:solidFill>
                  <a:schemeClr val="tx1"/>
                </a:solidFill>
                <a:round/>
                <a:headEnd/>
                <a:tailEnd/>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10" name="Line 20"/>
              <p:cNvSpPr>
                <a:spLocks noChangeShapeType="1"/>
              </p:cNvSpPr>
              <p:nvPr/>
            </p:nvSpPr>
            <p:spPr bwMode="auto">
              <a:xfrm>
                <a:off x="1565" y="1253"/>
                <a:ext cx="0" cy="317"/>
              </a:xfrm>
              <a:prstGeom prst="line">
                <a:avLst/>
              </a:prstGeom>
              <a:noFill/>
              <a:ln w="28575">
                <a:solidFill>
                  <a:schemeClr val="tx1"/>
                </a:solidFill>
                <a:round/>
                <a:headEnd/>
                <a:tailEnd/>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11" name="Line 21"/>
              <p:cNvSpPr>
                <a:spLocks noChangeShapeType="1"/>
              </p:cNvSpPr>
              <p:nvPr/>
            </p:nvSpPr>
            <p:spPr bwMode="auto">
              <a:xfrm flipH="1">
                <a:off x="839" y="1570"/>
                <a:ext cx="726" cy="0"/>
              </a:xfrm>
              <a:prstGeom prst="line">
                <a:avLst/>
              </a:prstGeom>
              <a:noFill/>
              <a:ln w="28575">
                <a:solidFill>
                  <a:schemeClr val="tx1"/>
                </a:solidFill>
                <a:round/>
                <a:headEnd/>
                <a:tailEnd/>
              </a:ln>
            </p:spPr>
            <p:txBody>
              <a:bodyPr/>
              <a:lstStyle/>
              <a:p>
                <a:pPr fontAlgn="auto">
                  <a:spcBef>
                    <a:spcPts val="0"/>
                  </a:spcBef>
                  <a:spcAft>
                    <a:spcPts val="0"/>
                  </a:spcAft>
                  <a:defRPr/>
                </a:pPr>
                <a:endParaRPr lang="en-GB" kern="0">
                  <a:solidFill>
                    <a:sysClr val="windowText" lastClr="000000"/>
                  </a:solidFill>
                  <a:latin typeface="+mn-lt"/>
                  <a:cs typeface="+mn-cs"/>
                </a:endParaRPr>
              </a:p>
            </p:txBody>
          </p:sp>
        </p:grpSp>
        <p:sp>
          <p:nvSpPr>
            <p:cNvPr id="12" name="Oval 22"/>
            <p:cNvSpPr>
              <a:spLocks noChangeArrowheads="1"/>
            </p:cNvSpPr>
            <p:nvPr/>
          </p:nvSpPr>
          <p:spPr bwMode="auto">
            <a:xfrm>
              <a:off x="4820162" y="2641378"/>
              <a:ext cx="372613" cy="358770"/>
            </a:xfrm>
            <a:prstGeom prst="ellipse">
              <a:avLst/>
            </a:prstGeom>
            <a:solidFill>
              <a:schemeClr val="bg1"/>
            </a:solidFill>
            <a:ln w="28575">
              <a:solidFill>
                <a:schemeClr val="tx1"/>
              </a:solidFill>
              <a:round/>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13" name="Rectangle 23"/>
            <p:cNvSpPr>
              <a:spLocks noChangeArrowheads="1"/>
            </p:cNvSpPr>
            <p:nvPr/>
          </p:nvSpPr>
          <p:spPr bwMode="auto">
            <a:xfrm>
              <a:off x="4631714" y="2700662"/>
              <a:ext cx="125275" cy="240202"/>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14" name="Rectangle 24"/>
            <p:cNvSpPr>
              <a:spLocks noChangeArrowheads="1"/>
            </p:cNvSpPr>
            <p:nvPr/>
          </p:nvSpPr>
          <p:spPr bwMode="auto">
            <a:xfrm>
              <a:off x="4445408" y="2700662"/>
              <a:ext cx="125275" cy="240202"/>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15" name="Rectangle 25"/>
            <p:cNvSpPr>
              <a:spLocks noChangeArrowheads="1"/>
            </p:cNvSpPr>
            <p:nvPr/>
          </p:nvSpPr>
          <p:spPr bwMode="auto">
            <a:xfrm>
              <a:off x="4259101" y="2700662"/>
              <a:ext cx="124204" cy="240202"/>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19" name="Oval 18"/>
            <p:cNvSpPr/>
            <p:nvPr/>
          </p:nvSpPr>
          <p:spPr>
            <a:xfrm>
              <a:off x="3285810" y="2428773"/>
              <a:ext cx="214145" cy="2146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Oval 19"/>
            <p:cNvSpPr/>
            <p:nvPr/>
          </p:nvSpPr>
          <p:spPr>
            <a:xfrm>
              <a:off x="3215143" y="2714972"/>
              <a:ext cx="214145" cy="213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Oval 20"/>
            <p:cNvSpPr/>
            <p:nvPr/>
          </p:nvSpPr>
          <p:spPr>
            <a:xfrm>
              <a:off x="3357549" y="2928599"/>
              <a:ext cx="214145" cy="2146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23" name="Text Box 5"/>
          <p:cNvSpPr txBox="1">
            <a:spLocks noChangeArrowheads="1"/>
          </p:cNvSpPr>
          <p:nvPr/>
        </p:nvSpPr>
        <p:spPr bwMode="auto">
          <a:xfrm>
            <a:off x="4171950" y="4527550"/>
            <a:ext cx="1065213" cy="1187450"/>
          </a:xfrm>
          <a:prstGeom prst="rect">
            <a:avLst/>
          </a:prstGeom>
          <a:noFill/>
          <a:ln w="9525">
            <a:noFill/>
            <a:miter lim="800000"/>
            <a:headEnd/>
            <a:tailEnd/>
          </a:ln>
        </p:spPr>
        <p:txBody>
          <a:bodyPr>
            <a:spAutoFit/>
          </a:bodyPr>
          <a:lstStyle/>
          <a:p>
            <a:pPr algn="ctr" fontAlgn="auto">
              <a:spcBef>
                <a:spcPts val="0"/>
              </a:spcBef>
              <a:spcAft>
                <a:spcPts val="0"/>
              </a:spcAft>
              <a:defRPr/>
            </a:pPr>
            <a:r>
              <a:rPr lang="en-US" i="1" kern="0" dirty="0">
                <a:latin typeface="+mn-lt"/>
                <a:cs typeface="+mn-cs"/>
              </a:rPr>
              <a:t>buffer size B√N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inkTgt spid="_x0000_s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inkTgt spid="_x0000_s61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inkTgt spid="_x0000_s6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0" y="0"/>
            <a:ext cx="9144000" cy="928688"/>
          </a:xfrm>
        </p:spPr>
        <p:txBody>
          <a:bodyPr>
            <a:normAutofit fontScale="90000"/>
          </a:bodyPr>
          <a:lstStyle/>
          <a:p>
            <a:pPr marL="180000" indent="0" eaLnBrk="1" fontAlgn="auto" hangingPunct="1">
              <a:spcAft>
                <a:spcPts val="0"/>
              </a:spcAft>
              <a:defRPr/>
            </a:pPr>
            <a:r>
              <a:rPr lang="en-GB" sz="2800" dirty="0" smtClean="0"/>
              <a:t>To gain intuition, it is useful to look first at an open-loop version of the system</a:t>
            </a:r>
            <a:endParaRPr lang="en-GB" sz="1400" dirty="0" smtClean="0">
              <a:solidFill>
                <a:schemeClr val="bg2"/>
              </a:solidFill>
              <a:cs typeface="Times New Roman" pitchFamily="18" charset="0"/>
            </a:endParaRPr>
          </a:p>
        </p:txBody>
      </p:sp>
      <p:sp>
        <p:nvSpPr>
          <p:cNvPr id="124" name="Content Placeholder 123"/>
          <p:cNvSpPr>
            <a:spLocks noGrp="1"/>
          </p:cNvSpPr>
          <p:nvPr>
            <p:ph idx="1"/>
          </p:nvPr>
        </p:nvSpPr>
        <p:spPr>
          <a:xfrm>
            <a:off x="0" y="4786313"/>
            <a:ext cx="9144000" cy="2071687"/>
          </a:xfrm>
        </p:spPr>
        <p:txBody>
          <a:bodyPr rtlCol="0">
            <a:normAutofit/>
          </a:bodyPr>
          <a:lstStyle/>
          <a:p>
            <a:pPr eaLnBrk="1" fontAlgn="auto" hangingPunct="1">
              <a:spcAft>
                <a:spcPts val="0"/>
              </a:spcAft>
              <a:defRPr/>
            </a:pPr>
            <a:r>
              <a:rPr lang="en-US" sz="2800" dirty="0" smtClean="0"/>
              <a:t>Let us remove the control loop and assume that the </a:t>
            </a:r>
            <a:r>
              <a:rPr lang="en-US" sz="2800" i="1" dirty="0" smtClean="0"/>
              <a:t>N</a:t>
            </a:r>
            <a:r>
              <a:rPr lang="en-US" sz="2800" dirty="0" smtClean="0"/>
              <a:t> traffic sources each generate Poisson traffic at rate </a:t>
            </a:r>
            <a:r>
              <a:rPr lang="en-US" sz="2800" i="1" dirty="0" smtClean="0"/>
              <a:t>x</a:t>
            </a:r>
            <a:br>
              <a:rPr lang="en-US" sz="2800" i="1" dirty="0" smtClean="0"/>
            </a:br>
            <a:r>
              <a:rPr lang="en-US" sz="2400" dirty="0" smtClean="0">
                <a:solidFill>
                  <a:schemeClr val="tx1">
                    <a:lumMod val="50000"/>
                  </a:schemeClr>
                </a:solidFill>
              </a:rPr>
              <a:t>(We’ll bring back the control loop later!)</a:t>
            </a:r>
            <a:endParaRPr lang="en-US" sz="2800" dirty="0" smtClean="0">
              <a:solidFill>
                <a:schemeClr val="tx1">
                  <a:lumMod val="50000"/>
                </a:schemeClr>
              </a:solidFill>
            </a:endParaRPr>
          </a:p>
          <a:p>
            <a:pPr eaLnBrk="1" fontAlgn="auto" hangingPunct="1">
              <a:spcAft>
                <a:spcPts val="0"/>
              </a:spcAft>
              <a:defRPr/>
            </a:pPr>
            <a:r>
              <a:rPr lang="en-US" sz="2800" dirty="0" smtClean="0"/>
              <a:t>Then this is a classic </a:t>
            </a:r>
            <a:r>
              <a:rPr lang="en-US" sz="2800" i="1" dirty="0" smtClean="0"/>
              <a:t>M</a:t>
            </a:r>
            <a:r>
              <a:rPr lang="en-US" sz="2800" i="1" baseline="-25000" dirty="0" smtClean="0"/>
              <a:t>Nx</a:t>
            </a:r>
            <a:r>
              <a:rPr lang="en-US" sz="2800" dirty="0" smtClean="0"/>
              <a:t>/</a:t>
            </a:r>
            <a:r>
              <a:rPr lang="en-US" sz="2800" i="1" dirty="0" smtClean="0"/>
              <a:t>D</a:t>
            </a:r>
            <a:r>
              <a:rPr lang="en-US" sz="2800" i="1" baseline="-25000" dirty="0" smtClean="0"/>
              <a:t>NC </a:t>
            </a:r>
            <a:r>
              <a:rPr lang="en-US" sz="2800" dirty="0" smtClean="0"/>
              <a:t>/1/</a:t>
            </a:r>
            <a:r>
              <a:rPr lang="en-US" sz="2800" i="1" dirty="0" smtClean="0"/>
              <a:t>B</a:t>
            </a:r>
            <a:r>
              <a:rPr lang="en-US" sz="2800" dirty="0" smtClean="0"/>
              <a:t>√</a:t>
            </a:r>
            <a:r>
              <a:rPr lang="en-US" sz="2800" i="1" dirty="0" smtClean="0"/>
              <a:t>N</a:t>
            </a:r>
            <a:r>
              <a:rPr lang="en-US" sz="2800" dirty="0" smtClean="0"/>
              <a:t> queue</a:t>
            </a:r>
          </a:p>
        </p:txBody>
      </p:sp>
      <p:sp>
        <p:nvSpPr>
          <p:cNvPr id="80" name="Freeform 12"/>
          <p:cNvSpPr>
            <a:spLocks/>
          </p:cNvSpPr>
          <p:nvPr/>
        </p:nvSpPr>
        <p:spPr bwMode="auto">
          <a:xfrm>
            <a:off x="5214938" y="1357313"/>
            <a:ext cx="3441700" cy="1423987"/>
          </a:xfrm>
          <a:custGeom>
            <a:avLst/>
            <a:gdLst>
              <a:gd name="T0" fmla="*/ 547 w 1987"/>
              <a:gd name="T1" fmla="*/ 777 h 785"/>
              <a:gd name="T2" fmla="*/ 754 w 1987"/>
              <a:gd name="T3" fmla="*/ 748 h 785"/>
              <a:gd name="T4" fmla="*/ 1117 w 1987"/>
              <a:gd name="T5" fmla="*/ 748 h 785"/>
              <a:gd name="T6" fmla="*/ 1843 w 1987"/>
              <a:gd name="T7" fmla="*/ 658 h 785"/>
              <a:gd name="T8" fmla="*/ 1843 w 1987"/>
              <a:gd name="T9" fmla="*/ 295 h 785"/>
              <a:gd name="T10" fmla="*/ 981 w 1987"/>
              <a:gd name="T11" fmla="*/ 23 h 785"/>
              <a:gd name="T12" fmla="*/ 210 w 1987"/>
              <a:gd name="T13" fmla="*/ 159 h 785"/>
              <a:gd name="T14" fmla="*/ 24 w 1987"/>
              <a:gd name="T15" fmla="*/ 595 h 785"/>
              <a:gd name="T16" fmla="*/ 357 w 1987"/>
              <a:gd name="T17" fmla="*/ 785 h 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7"/>
              <a:gd name="T28" fmla="*/ 0 h 785"/>
              <a:gd name="T29" fmla="*/ 1987 w 1987"/>
              <a:gd name="T30" fmla="*/ 785 h 7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7" h="785">
                <a:moveTo>
                  <a:pt x="547" y="777"/>
                </a:moveTo>
                <a:cubicBezTo>
                  <a:pt x="583" y="772"/>
                  <a:pt x="659" y="753"/>
                  <a:pt x="754" y="748"/>
                </a:cubicBezTo>
                <a:cubicBezTo>
                  <a:pt x="849" y="743"/>
                  <a:pt x="936" y="763"/>
                  <a:pt x="1117" y="748"/>
                </a:cubicBezTo>
                <a:cubicBezTo>
                  <a:pt x="1298" y="733"/>
                  <a:pt x="1722" y="733"/>
                  <a:pt x="1843" y="658"/>
                </a:cubicBezTo>
                <a:cubicBezTo>
                  <a:pt x="1964" y="583"/>
                  <a:pt x="1987" y="401"/>
                  <a:pt x="1843" y="295"/>
                </a:cubicBezTo>
                <a:cubicBezTo>
                  <a:pt x="1699" y="189"/>
                  <a:pt x="1253" y="46"/>
                  <a:pt x="981" y="23"/>
                </a:cubicBezTo>
                <a:cubicBezTo>
                  <a:pt x="709" y="0"/>
                  <a:pt x="369" y="64"/>
                  <a:pt x="210" y="159"/>
                </a:cubicBezTo>
                <a:cubicBezTo>
                  <a:pt x="51" y="254"/>
                  <a:pt x="0" y="491"/>
                  <a:pt x="24" y="595"/>
                </a:cubicBezTo>
                <a:cubicBezTo>
                  <a:pt x="48" y="699"/>
                  <a:pt x="288" y="746"/>
                  <a:pt x="357" y="785"/>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81" name="Freeform 13"/>
          <p:cNvSpPr>
            <a:spLocks/>
          </p:cNvSpPr>
          <p:nvPr/>
        </p:nvSpPr>
        <p:spPr bwMode="auto">
          <a:xfrm>
            <a:off x="5359400" y="1481138"/>
            <a:ext cx="3125788" cy="1096962"/>
          </a:xfrm>
          <a:custGeom>
            <a:avLst/>
            <a:gdLst>
              <a:gd name="T0" fmla="*/ 308 w 1805"/>
              <a:gd name="T1" fmla="*/ 590 h 605"/>
              <a:gd name="T2" fmla="*/ 853 w 1805"/>
              <a:gd name="T3" fmla="*/ 590 h 605"/>
              <a:gd name="T4" fmla="*/ 1397 w 1805"/>
              <a:gd name="T5" fmla="*/ 590 h 605"/>
              <a:gd name="T6" fmla="*/ 1714 w 1805"/>
              <a:gd name="T7" fmla="*/ 499 h 605"/>
              <a:gd name="T8" fmla="*/ 1714 w 1805"/>
              <a:gd name="T9" fmla="*/ 317 h 605"/>
              <a:gd name="T10" fmla="*/ 1170 w 1805"/>
              <a:gd name="T11" fmla="*/ 91 h 605"/>
              <a:gd name="T12" fmla="*/ 399 w 1805"/>
              <a:gd name="T13" fmla="*/ 45 h 605"/>
              <a:gd name="T14" fmla="*/ 36 w 1805"/>
              <a:gd name="T15" fmla="*/ 363 h 605"/>
              <a:gd name="T16" fmla="*/ 184 w 1805"/>
              <a:gd name="T17" fmla="*/ 527 h 6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5"/>
              <a:gd name="T28" fmla="*/ 0 h 605"/>
              <a:gd name="T29" fmla="*/ 1805 w 1805"/>
              <a:gd name="T30" fmla="*/ 605 h 6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5" h="605">
                <a:moveTo>
                  <a:pt x="308" y="590"/>
                </a:moveTo>
                <a:cubicBezTo>
                  <a:pt x="490" y="590"/>
                  <a:pt x="672" y="590"/>
                  <a:pt x="853" y="590"/>
                </a:cubicBezTo>
                <a:cubicBezTo>
                  <a:pt x="1034" y="590"/>
                  <a:pt x="1253" y="605"/>
                  <a:pt x="1397" y="590"/>
                </a:cubicBezTo>
                <a:cubicBezTo>
                  <a:pt x="1541" y="575"/>
                  <a:pt x="1661" y="544"/>
                  <a:pt x="1714" y="499"/>
                </a:cubicBezTo>
                <a:cubicBezTo>
                  <a:pt x="1767" y="454"/>
                  <a:pt x="1805" y="385"/>
                  <a:pt x="1714" y="317"/>
                </a:cubicBezTo>
                <a:cubicBezTo>
                  <a:pt x="1623" y="249"/>
                  <a:pt x="1389" y="136"/>
                  <a:pt x="1170" y="91"/>
                </a:cubicBezTo>
                <a:cubicBezTo>
                  <a:pt x="951" y="46"/>
                  <a:pt x="588" y="0"/>
                  <a:pt x="399" y="45"/>
                </a:cubicBezTo>
                <a:cubicBezTo>
                  <a:pt x="210" y="90"/>
                  <a:pt x="72" y="283"/>
                  <a:pt x="36" y="363"/>
                </a:cubicBezTo>
                <a:cubicBezTo>
                  <a:pt x="0" y="443"/>
                  <a:pt x="153" y="493"/>
                  <a:pt x="184" y="527"/>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82" name="Freeform 14"/>
          <p:cNvSpPr>
            <a:spLocks/>
          </p:cNvSpPr>
          <p:nvPr/>
        </p:nvSpPr>
        <p:spPr bwMode="auto">
          <a:xfrm>
            <a:off x="5754688" y="1685925"/>
            <a:ext cx="2443162" cy="823913"/>
          </a:xfrm>
          <a:custGeom>
            <a:avLst/>
            <a:gdLst>
              <a:gd name="T0" fmla="*/ 170 w 1410"/>
              <a:gd name="T1" fmla="*/ 341 h 454"/>
              <a:gd name="T2" fmla="*/ 397 w 1410"/>
              <a:gd name="T3" fmla="*/ 431 h 454"/>
              <a:gd name="T4" fmla="*/ 941 w 1410"/>
              <a:gd name="T5" fmla="*/ 431 h 454"/>
              <a:gd name="T6" fmla="*/ 1168 w 1410"/>
              <a:gd name="T7" fmla="*/ 431 h 454"/>
              <a:gd name="T8" fmla="*/ 1395 w 1410"/>
              <a:gd name="T9" fmla="*/ 295 h 454"/>
              <a:gd name="T10" fmla="*/ 1259 w 1410"/>
              <a:gd name="T11" fmla="*/ 159 h 454"/>
              <a:gd name="T12" fmla="*/ 669 w 1410"/>
              <a:gd name="T13" fmla="*/ 23 h 454"/>
              <a:gd name="T14" fmla="*/ 306 w 1410"/>
              <a:gd name="T15" fmla="*/ 23 h 454"/>
              <a:gd name="T16" fmla="*/ 34 w 1410"/>
              <a:gd name="T17" fmla="*/ 114 h 454"/>
              <a:gd name="T18" fmla="*/ 99 w 1410"/>
              <a:gd name="T19" fmla="*/ 278 h 4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0"/>
              <a:gd name="T31" fmla="*/ 0 h 454"/>
              <a:gd name="T32" fmla="*/ 1410 w 1410"/>
              <a:gd name="T33" fmla="*/ 454 h 4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0" h="454">
                <a:moveTo>
                  <a:pt x="170" y="341"/>
                </a:moveTo>
                <a:cubicBezTo>
                  <a:pt x="219" y="378"/>
                  <a:pt x="269" y="416"/>
                  <a:pt x="397" y="431"/>
                </a:cubicBezTo>
                <a:cubicBezTo>
                  <a:pt x="525" y="446"/>
                  <a:pt x="813" y="431"/>
                  <a:pt x="941" y="431"/>
                </a:cubicBezTo>
                <a:cubicBezTo>
                  <a:pt x="1069" y="431"/>
                  <a:pt x="1092" y="454"/>
                  <a:pt x="1168" y="431"/>
                </a:cubicBezTo>
                <a:cubicBezTo>
                  <a:pt x="1244" y="408"/>
                  <a:pt x="1380" y="340"/>
                  <a:pt x="1395" y="295"/>
                </a:cubicBezTo>
                <a:cubicBezTo>
                  <a:pt x="1410" y="250"/>
                  <a:pt x="1380" y="204"/>
                  <a:pt x="1259" y="159"/>
                </a:cubicBezTo>
                <a:cubicBezTo>
                  <a:pt x="1138" y="114"/>
                  <a:pt x="828" y="46"/>
                  <a:pt x="669" y="23"/>
                </a:cubicBezTo>
                <a:cubicBezTo>
                  <a:pt x="510" y="0"/>
                  <a:pt x="412" y="8"/>
                  <a:pt x="306" y="23"/>
                </a:cubicBezTo>
                <a:cubicBezTo>
                  <a:pt x="200" y="38"/>
                  <a:pt x="68" y="72"/>
                  <a:pt x="34" y="114"/>
                </a:cubicBezTo>
                <a:cubicBezTo>
                  <a:pt x="0" y="156"/>
                  <a:pt x="86" y="244"/>
                  <a:pt x="99" y="278"/>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83" name="Rectangle 15"/>
          <p:cNvSpPr>
            <a:spLocks noChangeArrowheads="1"/>
          </p:cNvSpPr>
          <p:nvPr/>
        </p:nvSpPr>
        <p:spPr bwMode="auto">
          <a:xfrm>
            <a:off x="6756400" y="2386013"/>
            <a:ext cx="1022350" cy="412750"/>
          </a:xfrm>
          <a:prstGeom prst="rect">
            <a:avLst/>
          </a:prstGeom>
          <a:solidFill>
            <a:srgbClr val="000000"/>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85" name="Oval 22"/>
          <p:cNvSpPr>
            <a:spLocks noChangeArrowheads="1"/>
          </p:cNvSpPr>
          <p:nvPr/>
        </p:nvSpPr>
        <p:spPr bwMode="auto">
          <a:xfrm>
            <a:off x="7607300" y="2355850"/>
            <a:ext cx="406400" cy="409575"/>
          </a:xfrm>
          <a:prstGeom prst="ellipse">
            <a:avLst/>
          </a:prstGeom>
          <a:solidFill>
            <a:schemeClr val="bg1"/>
          </a:solidFill>
          <a:ln w="19050">
            <a:solidFill>
              <a:schemeClr val="tx1"/>
            </a:solidFill>
            <a:round/>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86" name="Rectangle 23"/>
          <p:cNvSpPr>
            <a:spLocks noChangeArrowheads="1"/>
          </p:cNvSpPr>
          <p:nvPr/>
        </p:nvSpPr>
        <p:spPr bwMode="auto">
          <a:xfrm>
            <a:off x="7402513" y="2422525"/>
            <a:ext cx="136525" cy="274638"/>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87" name="Rectangle 24"/>
          <p:cNvSpPr>
            <a:spLocks noChangeArrowheads="1"/>
          </p:cNvSpPr>
          <p:nvPr/>
        </p:nvSpPr>
        <p:spPr bwMode="auto">
          <a:xfrm>
            <a:off x="7199313" y="2422525"/>
            <a:ext cx="136525" cy="274638"/>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88" name="Rectangle 25"/>
          <p:cNvSpPr>
            <a:spLocks noChangeArrowheads="1"/>
          </p:cNvSpPr>
          <p:nvPr/>
        </p:nvSpPr>
        <p:spPr bwMode="auto">
          <a:xfrm>
            <a:off x="6996113" y="2422525"/>
            <a:ext cx="134937" cy="274638"/>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89" name="Oval 88"/>
          <p:cNvSpPr/>
          <p:nvPr/>
        </p:nvSpPr>
        <p:spPr>
          <a:xfrm>
            <a:off x="5934075" y="2112963"/>
            <a:ext cx="233363" cy="244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0" name="Oval 89"/>
          <p:cNvSpPr/>
          <p:nvPr/>
        </p:nvSpPr>
        <p:spPr>
          <a:xfrm>
            <a:off x="5856288" y="2438400"/>
            <a:ext cx="233362" cy="246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1" name="Oval 90"/>
          <p:cNvSpPr/>
          <p:nvPr/>
        </p:nvSpPr>
        <p:spPr>
          <a:xfrm>
            <a:off x="6011863" y="2684463"/>
            <a:ext cx="233362" cy="244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1" name="Freeform 100"/>
          <p:cNvSpPr/>
          <p:nvPr/>
        </p:nvSpPr>
        <p:spPr>
          <a:xfrm>
            <a:off x="6780213" y="2347913"/>
            <a:ext cx="825500" cy="436562"/>
          </a:xfrm>
          <a:custGeom>
            <a:avLst/>
            <a:gdLst>
              <a:gd name="connsiteX0" fmla="*/ 0 w 3073101"/>
              <a:gd name="connsiteY0" fmla="*/ 381897 h 2022438"/>
              <a:gd name="connsiteX1" fmla="*/ 1495313 w 3073101"/>
              <a:gd name="connsiteY1" fmla="*/ 564777 h 2022438"/>
              <a:gd name="connsiteX2" fmla="*/ 2861534 w 3073101"/>
              <a:gd name="connsiteY2" fmla="*/ 199017 h 2022438"/>
              <a:gd name="connsiteX3" fmla="*/ 2764715 w 3073101"/>
              <a:gd name="connsiteY3" fmla="*/ 1758876 h 2022438"/>
              <a:gd name="connsiteX4" fmla="*/ 2883049 w 3073101"/>
              <a:gd name="connsiteY4" fmla="*/ 1780391 h 2022438"/>
              <a:gd name="connsiteX0" fmla="*/ 0 w 3064526"/>
              <a:gd name="connsiteY0" fmla="*/ 370748 h 2011289"/>
              <a:gd name="connsiteX1" fmla="*/ 1546765 w 3064526"/>
              <a:gd name="connsiteY1" fmla="*/ 620518 h 2011289"/>
              <a:gd name="connsiteX2" fmla="*/ 2861534 w 3064526"/>
              <a:gd name="connsiteY2" fmla="*/ 187868 h 2011289"/>
              <a:gd name="connsiteX3" fmla="*/ 2764715 w 3064526"/>
              <a:gd name="connsiteY3" fmla="*/ 1747727 h 2011289"/>
              <a:gd name="connsiteX4" fmla="*/ 2883049 w 3064526"/>
              <a:gd name="connsiteY4" fmla="*/ 1769242 h 2011289"/>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04339"/>
              <a:gd name="connsiteX1" fmla="*/ 2861534 w 3322320"/>
              <a:gd name="connsiteY1" fmla="*/ 229496 h 2004339"/>
              <a:gd name="connsiteX2" fmla="*/ 2764715 w 3322320"/>
              <a:gd name="connsiteY2" fmla="*/ 1789355 h 2004339"/>
              <a:gd name="connsiteX3" fmla="*/ 1261013 w 3322320"/>
              <a:gd name="connsiteY3" fmla="*/ 1519402 h 2004339"/>
              <a:gd name="connsiteX0" fmla="*/ 0 w 2861534"/>
              <a:gd name="connsiteY0" fmla="*/ 412376 h 2004339"/>
              <a:gd name="connsiteX1" fmla="*/ 2861534 w 2861534"/>
              <a:gd name="connsiteY1" fmla="*/ 229496 h 2004339"/>
              <a:gd name="connsiteX2" fmla="*/ 2764715 w 2861534"/>
              <a:gd name="connsiteY2" fmla="*/ 1789355 h 2004339"/>
              <a:gd name="connsiteX3" fmla="*/ 1261013 w 2861534"/>
              <a:gd name="connsiteY3" fmla="*/ 1519402 h 2004339"/>
              <a:gd name="connsiteX0" fmla="*/ 0 w 2861534"/>
              <a:gd name="connsiteY0" fmla="*/ 182880 h 1774843"/>
              <a:gd name="connsiteX1" fmla="*/ 2861534 w 2861534"/>
              <a:gd name="connsiteY1" fmla="*/ 0 h 1774843"/>
              <a:gd name="connsiteX2" fmla="*/ 2764715 w 2861534"/>
              <a:gd name="connsiteY2" fmla="*/ 1559859 h 1774843"/>
              <a:gd name="connsiteX3" fmla="*/ 1261013 w 2861534"/>
              <a:gd name="connsiteY3" fmla="*/ 1289906 h 1774843"/>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667813 w 3529347"/>
              <a:gd name="connsiteY0" fmla="*/ 182880 h 2218600"/>
              <a:gd name="connsiteX1" fmla="*/ 0 w 3529347"/>
              <a:gd name="connsiteY1" fmla="*/ 2218600 h 2218600"/>
              <a:gd name="connsiteX2" fmla="*/ 3529347 w 3529347"/>
              <a:gd name="connsiteY2" fmla="*/ 0 h 2218600"/>
              <a:gd name="connsiteX3" fmla="*/ 3432528 w 3529347"/>
              <a:gd name="connsiteY3" fmla="*/ 1559859 h 2218600"/>
              <a:gd name="connsiteX4" fmla="*/ 1928826 w 3529347"/>
              <a:gd name="connsiteY4" fmla="*/ 1289906 h 2218600"/>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667813 w 3529347"/>
              <a:gd name="connsiteY0" fmla="*/ 182880 h 2361476"/>
              <a:gd name="connsiteX1" fmla="*/ 0 w 3529347"/>
              <a:gd name="connsiteY1" fmla="*/ 2361476 h 2361476"/>
              <a:gd name="connsiteX2" fmla="*/ 3529347 w 3529347"/>
              <a:gd name="connsiteY2" fmla="*/ 0 h 2361476"/>
              <a:gd name="connsiteX3" fmla="*/ 3432528 w 3529347"/>
              <a:gd name="connsiteY3" fmla="*/ 1559859 h 2361476"/>
              <a:gd name="connsiteX4" fmla="*/ 1928826 w 3529347"/>
              <a:gd name="connsiteY4" fmla="*/ 1289906 h 2361476"/>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382061 w 3243595"/>
              <a:gd name="connsiteY0" fmla="*/ 182880 h 1932848"/>
              <a:gd name="connsiteX1" fmla="*/ 0 w 3243595"/>
              <a:gd name="connsiteY1" fmla="*/ 1932848 h 1932848"/>
              <a:gd name="connsiteX2" fmla="*/ 3243595 w 3243595"/>
              <a:gd name="connsiteY2" fmla="*/ 0 h 1932848"/>
              <a:gd name="connsiteX3" fmla="*/ 3146776 w 3243595"/>
              <a:gd name="connsiteY3" fmla="*/ 1559859 h 1932848"/>
              <a:gd name="connsiteX4" fmla="*/ 1643074 w 3243595"/>
              <a:gd name="connsiteY4" fmla="*/ 1289906 h 1932848"/>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310623 w 3172157"/>
              <a:gd name="connsiteY0" fmla="*/ 182880 h 1559859"/>
              <a:gd name="connsiteX1" fmla="*/ 0 w 3172157"/>
              <a:gd name="connsiteY1" fmla="*/ 1361344 h 1559859"/>
              <a:gd name="connsiteX2" fmla="*/ 3172157 w 3172157"/>
              <a:gd name="connsiteY2" fmla="*/ 0 h 1559859"/>
              <a:gd name="connsiteX3" fmla="*/ 3075338 w 3172157"/>
              <a:gd name="connsiteY3" fmla="*/ 1559859 h 1559859"/>
              <a:gd name="connsiteX4" fmla="*/ 1571636 w 3172157"/>
              <a:gd name="connsiteY4" fmla="*/ 1289906 h 1559859"/>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0 w 3457909"/>
              <a:gd name="connsiteY0" fmla="*/ 2218600 h 2218600"/>
              <a:gd name="connsiteX1" fmla="*/ 3457909 w 3457909"/>
              <a:gd name="connsiteY1" fmla="*/ 0 h 2218600"/>
              <a:gd name="connsiteX2" fmla="*/ 3361090 w 3457909"/>
              <a:gd name="connsiteY2" fmla="*/ 1559859 h 2218600"/>
              <a:gd name="connsiteX3" fmla="*/ 1857388 w 3457909"/>
              <a:gd name="connsiteY3" fmla="*/ 1289906 h 2218600"/>
              <a:gd name="connsiteX0" fmla="*/ 0 w 3361090"/>
              <a:gd name="connsiteY0" fmla="*/ 928694 h 928694"/>
              <a:gd name="connsiteX1" fmla="*/ 928695 w 3361090"/>
              <a:gd name="connsiteY1" fmla="*/ 928693 h 928694"/>
              <a:gd name="connsiteX2" fmla="*/ 3361090 w 3361090"/>
              <a:gd name="connsiteY2" fmla="*/ 269953 h 928694"/>
              <a:gd name="connsiteX3" fmla="*/ 1857388 w 3361090"/>
              <a:gd name="connsiteY3" fmla="*/ 0 h 928694"/>
              <a:gd name="connsiteX0" fmla="*/ 0 w 1857388"/>
              <a:gd name="connsiteY0" fmla="*/ 928694 h 1571635"/>
              <a:gd name="connsiteX1" fmla="*/ 928695 w 1857388"/>
              <a:gd name="connsiteY1" fmla="*/ 928693 h 1571635"/>
              <a:gd name="connsiteX2" fmla="*/ 928695 w 1857388"/>
              <a:gd name="connsiteY2" fmla="*/ 1571635 h 1571635"/>
              <a:gd name="connsiteX3" fmla="*/ 1857388 w 1857388"/>
              <a:gd name="connsiteY3" fmla="*/ 0 h 1571635"/>
              <a:gd name="connsiteX0" fmla="*/ 0 w 928695"/>
              <a:gd name="connsiteY0" fmla="*/ 1 h 642942"/>
              <a:gd name="connsiteX1" fmla="*/ 928695 w 928695"/>
              <a:gd name="connsiteY1" fmla="*/ 0 h 642942"/>
              <a:gd name="connsiteX2" fmla="*/ 928695 w 928695"/>
              <a:gd name="connsiteY2" fmla="*/ 642942 h 642942"/>
              <a:gd name="connsiteX3" fmla="*/ 1 w 928695"/>
              <a:gd name="connsiteY3" fmla="*/ 642942 h 642942"/>
              <a:gd name="connsiteX0" fmla="*/ 0 w 928695"/>
              <a:gd name="connsiteY0" fmla="*/ 1 h 642942"/>
              <a:gd name="connsiteX1" fmla="*/ 928695 w 928695"/>
              <a:gd name="connsiteY1" fmla="*/ 0 h 642942"/>
              <a:gd name="connsiteX2" fmla="*/ 928695 w 928695"/>
              <a:gd name="connsiteY2" fmla="*/ 642942 h 642942"/>
              <a:gd name="connsiteX3" fmla="*/ 2 w 928695"/>
              <a:gd name="connsiteY3" fmla="*/ 642941 h 642942"/>
            </a:gdLst>
            <a:ahLst/>
            <a:cxnLst>
              <a:cxn ang="0">
                <a:pos x="connsiteX0" y="connsiteY0"/>
              </a:cxn>
              <a:cxn ang="0">
                <a:pos x="connsiteX1" y="connsiteY1"/>
              </a:cxn>
              <a:cxn ang="0">
                <a:pos x="connsiteX2" y="connsiteY2"/>
              </a:cxn>
              <a:cxn ang="0">
                <a:pos x="connsiteX3" y="connsiteY3"/>
              </a:cxn>
            </a:cxnLst>
            <a:rect l="l" t="t" r="r" b="b"/>
            <a:pathLst>
              <a:path w="928695" h="642942">
                <a:moveTo>
                  <a:pt x="0" y="1"/>
                </a:moveTo>
                <a:lnTo>
                  <a:pt x="928695" y="0"/>
                </a:lnTo>
                <a:lnTo>
                  <a:pt x="928695" y="642942"/>
                </a:lnTo>
                <a:lnTo>
                  <a:pt x="2" y="642941"/>
                </a:ln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107" name="Rectangle 15"/>
          <p:cNvSpPr>
            <a:spLocks noChangeArrowheads="1"/>
          </p:cNvSpPr>
          <p:nvPr/>
        </p:nvSpPr>
        <p:spPr bwMode="auto">
          <a:xfrm>
            <a:off x="1970088" y="2386013"/>
            <a:ext cx="1022350" cy="412750"/>
          </a:xfrm>
          <a:prstGeom prst="rect">
            <a:avLst/>
          </a:prstGeom>
          <a:solidFill>
            <a:srgbClr val="000000"/>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108" name="Oval 22"/>
          <p:cNvSpPr>
            <a:spLocks noChangeArrowheads="1"/>
          </p:cNvSpPr>
          <p:nvPr/>
        </p:nvSpPr>
        <p:spPr bwMode="auto">
          <a:xfrm>
            <a:off x="2820988" y="2355850"/>
            <a:ext cx="406400" cy="409575"/>
          </a:xfrm>
          <a:prstGeom prst="ellipse">
            <a:avLst/>
          </a:prstGeom>
          <a:solidFill>
            <a:schemeClr val="bg1"/>
          </a:solidFill>
          <a:ln w="19050">
            <a:solidFill>
              <a:schemeClr val="tx1"/>
            </a:solidFill>
            <a:round/>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109" name="Rectangle 23"/>
          <p:cNvSpPr>
            <a:spLocks noChangeArrowheads="1"/>
          </p:cNvSpPr>
          <p:nvPr/>
        </p:nvSpPr>
        <p:spPr bwMode="auto">
          <a:xfrm>
            <a:off x="2616200" y="2422525"/>
            <a:ext cx="136525" cy="274638"/>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110" name="Rectangle 24"/>
          <p:cNvSpPr>
            <a:spLocks noChangeArrowheads="1"/>
          </p:cNvSpPr>
          <p:nvPr/>
        </p:nvSpPr>
        <p:spPr bwMode="auto">
          <a:xfrm>
            <a:off x="2413000" y="2422525"/>
            <a:ext cx="136525" cy="274638"/>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111" name="Rectangle 25"/>
          <p:cNvSpPr>
            <a:spLocks noChangeArrowheads="1"/>
          </p:cNvSpPr>
          <p:nvPr/>
        </p:nvSpPr>
        <p:spPr bwMode="auto">
          <a:xfrm>
            <a:off x="2209800" y="2422525"/>
            <a:ext cx="134938" cy="274638"/>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112" name="Oval 111"/>
          <p:cNvSpPr/>
          <p:nvPr/>
        </p:nvSpPr>
        <p:spPr>
          <a:xfrm>
            <a:off x="1147763" y="2112963"/>
            <a:ext cx="233362" cy="244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3" name="Oval 112"/>
          <p:cNvSpPr/>
          <p:nvPr/>
        </p:nvSpPr>
        <p:spPr>
          <a:xfrm>
            <a:off x="1069975" y="2438400"/>
            <a:ext cx="233363" cy="246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4" name="Oval 113"/>
          <p:cNvSpPr/>
          <p:nvPr/>
        </p:nvSpPr>
        <p:spPr>
          <a:xfrm>
            <a:off x="1225550" y="2684463"/>
            <a:ext cx="233363" cy="244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5" name="Freeform 114"/>
          <p:cNvSpPr/>
          <p:nvPr/>
        </p:nvSpPr>
        <p:spPr>
          <a:xfrm>
            <a:off x="1993900" y="2347913"/>
            <a:ext cx="825500" cy="436562"/>
          </a:xfrm>
          <a:custGeom>
            <a:avLst/>
            <a:gdLst>
              <a:gd name="connsiteX0" fmla="*/ 0 w 3073101"/>
              <a:gd name="connsiteY0" fmla="*/ 381897 h 2022438"/>
              <a:gd name="connsiteX1" fmla="*/ 1495313 w 3073101"/>
              <a:gd name="connsiteY1" fmla="*/ 564777 h 2022438"/>
              <a:gd name="connsiteX2" fmla="*/ 2861534 w 3073101"/>
              <a:gd name="connsiteY2" fmla="*/ 199017 h 2022438"/>
              <a:gd name="connsiteX3" fmla="*/ 2764715 w 3073101"/>
              <a:gd name="connsiteY3" fmla="*/ 1758876 h 2022438"/>
              <a:gd name="connsiteX4" fmla="*/ 2883049 w 3073101"/>
              <a:gd name="connsiteY4" fmla="*/ 1780391 h 2022438"/>
              <a:gd name="connsiteX0" fmla="*/ 0 w 3064526"/>
              <a:gd name="connsiteY0" fmla="*/ 370748 h 2011289"/>
              <a:gd name="connsiteX1" fmla="*/ 1546765 w 3064526"/>
              <a:gd name="connsiteY1" fmla="*/ 620518 h 2011289"/>
              <a:gd name="connsiteX2" fmla="*/ 2861534 w 3064526"/>
              <a:gd name="connsiteY2" fmla="*/ 187868 h 2011289"/>
              <a:gd name="connsiteX3" fmla="*/ 2764715 w 3064526"/>
              <a:gd name="connsiteY3" fmla="*/ 1747727 h 2011289"/>
              <a:gd name="connsiteX4" fmla="*/ 2883049 w 3064526"/>
              <a:gd name="connsiteY4" fmla="*/ 1769242 h 2011289"/>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04339"/>
              <a:gd name="connsiteX1" fmla="*/ 2861534 w 3322320"/>
              <a:gd name="connsiteY1" fmla="*/ 229496 h 2004339"/>
              <a:gd name="connsiteX2" fmla="*/ 2764715 w 3322320"/>
              <a:gd name="connsiteY2" fmla="*/ 1789355 h 2004339"/>
              <a:gd name="connsiteX3" fmla="*/ 1261013 w 3322320"/>
              <a:gd name="connsiteY3" fmla="*/ 1519402 h 2004339"/>
              <a:gd name="connsiteX0" fmla="*/ 0 w 2861534"/>
              <a:gd name="connsiteY0" fmla="*/ 412376 h 2004339"/>
              <a:gd name="connsiteX1" fmla="*/ 2861534 w 2861534"/>
              <a:gd name="connsiteY1" fmla="*/ 229496 h 2004339"/>
              <a:gd name="connsiteX2" fmla="*/ 2764715 w 2861534"/>
              <a:gd name="connsiteY2" fmla="*/ 1789355 h 2004339"/>
              <a:gd name="connsiteX3" fmla="*/ 1261013 w 2861534"/>
              <a:gd name="connsiteY3" fmla="*/ 1519402 h 2004339"/>
              <a:gd name="connsiteX0" fmla="*/ 0 w 2861534"/>
              <a:gd name="connsiteY0" fmla="*/ 182880 h 1774843"/>
              <a:gd name="connsiteX1" fmla="*/ 2861534 w 2861534"/>
              <a:gd name="connsiteY1" fmla="*/ 0 h 1774843"/>
              <a:gd name="connsiteX2" fmla="*/ 2764715 w 2861534"/>
              <a:gd name="connsiteY2" fmla="*/ 1559859 h 1774843"/>
              <a:gd name="connsiteX3" fmla="*/ 1261013 w 2861534"/>
              <a:gd name="connsiteY3" fmla="*/ 1289906 h 1774843"/>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667813 w 3529347"/>
              <a:gd name="connsiteY0" fmla="*/ 182880 h 2218600"/>
              <a:gd name="connsiteX1" fmla="*/ 0 w 3529347"/>
              <a:gd name="connsiteY1" fmla="*/ 2218600 h 2218600"/>
              <a:gd name="connsiteX2" fmla="*/ 3529347 w 3529347"/>
              <a:gd name="connsiteY2" fmla="*/ 0 h 2218600"/>
              <a:gd name="connsiteX3" fmla="*/ 3432528 w 3529347"/>
              <a:gd name="connsiteY3" fmla="*/ 1559859 h 2218600"/>
              <a:gd name="connsiteX4" fmla="*/ 1928826 w 3529347"/>
              <a:gd name="connsiteY4" fmla="*/ 1289906 h 2218600"/>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667813 w 3529347"/>
              <a:gd name="connsiteY0" fmla="*/ 182880 h 2361476"/>
              <a:gd name="connsiteX1" fmla="*/ 0 w 3529347"/>
              <a:gd name="connsiteY1" fmla="*/ 2361476 h 2361476"/>
              <a:gd name="connsiteX2" fmla="*/ 3529347 w 3529347"/>
              <a:gd name="connsiteY2" fmla="*/ 0 h 2361476"/>
              <a:gd name="connsiteX3" fmla="*/ 3432528 w 3529347"/>
              <a:gd name="connsiteY3" fmla="*/ 1559859 h 2361476"/>
              <a:gd name="connsiteX4" fmla="*/ 1928826 w 3529347"/>
              <a:gd name="connsiteY4" fmla="*/ 1289906 h 2361476"/>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382061 w 3243595"/>
              <a:gd name="connsiteY0" fmla="*/ 182880 h 1932848"/>
              <a:gd name="connsiteX1" fmla="*/ 0 w 3243595"/>
              <a:gd name="connsiteY1" fmla="*/ 1932848 h 1932848"/>
              <a:gd name="connsiteX2" fmla="*/ 3243595 w 3243595"/>
              <a:gd name="connsiteY2" fmla="*/ 0 h 1932848"/>
              <a:gd name="connsiteX3" fmla="*/ 3146776 w 3243595"/>
              <a:gd name="connsiteY3" fmla="*/ 1559859 h 1932848"/>
              <a:gd name="connsiteX4" fmla="*/ 1643074 w 3243595"/>
              <a:gd name="connsiteY4" fmla="*/ 1289906 h 1932848"/>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310623 w 3172157"/>
              <a:gd name="connsiteY0" fmla="*/ 182880 h 1559859"/>
              <a:gd name="connsiteX1" fmla="*/ 0 w 3172157"/>
              <a:gd name="connsiteY1" fmla="*/ 1361344 h 1559859"/>
              <a:gd name="connsiteX2" fmla="*/ 3172157 w 3172157"/>
              <a:gd name="connsiteY2" fmla="*/ 0 h 1559859"/>
              <a:gd name="connsiteX3" fmla="*/ 3075338 w 3172157"/>
              <a:gd name="connsiteY3" fmla="*/ 1559859 h 1559859"/>
              <a:gd name="connsiteX4" fmla="*/ 1571636 w 3172157"/>
              <a:gd name="connsiteY4" fmla="*/ 1289906 h 1559859"/>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0 w 3457909"/>
              <a:gd name="connsiteY0" fmla="*/ 2218600 h 2218600"/>
              <a:gd name="connsiteX1" fmla="*/ 3457909 w 3457909"/>
              <a:gd name="connsiteY1" fmla="*/ 0 h 2218600"/>
              <a:gd name="connsiteX2" fmla="*/ 3361090 w 3457909"/>
              <a:gd name="connsiteY2" fmla="*/ 1559859 h 2218600"/>
              <a:gd name="connsiteX3" fmla="*/ 1857388 w 3457909"/>
              <a:gd name="connsiteY3" fmla="*/ 1289906 h 2218600"/>
              <a:gd name="connsiteX0" fmla="*/ 0 w 3361090"/>
              <a:gd name="connsiteY0" fmla="*/ 928694 h 928694"/>
              <a:gd name="connsiteX1" fmla="*/ 928695 w 3361090"/>
              <a:gd name="connsiteY1" fmla="*/ 928693 h 928694"/>
              <a:gd name="connsiteX2" fmla="*/ 3361090 w 3361090"/>
              <a:gd name="connsiteY2" fmla="*/ 269953 h 928694"/>
              <a:gd name="connsiteX3" fmla="*/ 1857388 w 3361090"/>
              <a:gd name="connsiteY3" fmla="*/ 0 h 928694"/>
              <a:gd name="connsiteX0" fmla="*/ 0 w 1857388"/>
              <a:gd name="connsiteY0" fmla="*/ 928694 h 1571635"/>
              <a:gd name="connsiteX1" fmla="*/ 928695 w 1857388"/>
              <a:gd name="connsiteY1" fmla="*/ 928693 h 1571635"/>
              <a:gd name="connsiteX2" fmla="*/ 928695 w 1857388"/>
              <a:gd name="connsiteY2" fmla="*/ 1571635 h 1571635"/>
              <a:gd name="connsiteX3" fmla="*/ 1857388 w 1857388"/>
              <a:gd name="connsiteY3" fmla="*/ 0 h 1571635"/>
              <a:gd name="connsiteX0" fmla="*/ 0 w 928695"/>
              <a:gd name="connsiteY0" fmla="*/ 1 h 642942"/>
              <a:gd name="connsiteX1" fmla="*/ 928695 w 928695"/>
              <a:gd name="connsiteY1" fmla="*/ 0 h 642942"/>
              <a:gd name="connsiteX2" fmla="*/ 928695 w 928695"/>
              <a:gd name="connsiteY2" fmla="*/ 642942 h 642942"/>
              <a:gd name="connsiteX3" fmla="*/ 1 w 928695"/>
              <a:gd name="connsiteY3" fmla="*/ 642942 h 642942"/>
              <a:gd name="connsiteX0" fmla="*/ 0 w 928695"/>
              <a:gd name="connsiteY0" fmla="*/ 1 h 642942"/>
              <a:gd name="connsiteX1" fmla="*/ 928695 w 928695"/>
              <a:gd name="connsiteY1" fmla="*/ 0 h 642942"/>
              <a:gd name="connsiteX2" fmla="*/ 928695 w 928695"/>
              <a:gd name="connsiteY2" fmla="*/ 642942 h 642942"/>
              <a:gd name="connsiteX3" fmla="*/ 2 w 928695"/>
              <a:gd name="connsiteY3" fmla="*/ 642941 h 642942"/>
            </a:gdLst>
            <a:ahLst/>
            <a:cxnLst>
              <a:cxn ang="0">
                <a:pos x="connsiteX0" y="connsiteY0"/>
              </a:cxn>
              <a:cxn ang="0">
                <a:pos x="connsiteX1" y="connsiteY1"/>
              </a:cxn>
              <a:cxn ang="0">
                <a:pos x="connsiteX2" y="connsiteY2"/>
              </a:cxn>
              <a:cxn ang="0">
                <a:pos x="connsiteX3" y="connsiteY3"/>
              </a:cxn>
            </a:cxnLst>
            <a:rect l="l" t="t" r="r" b="b"/>
            <a:pathLst>
              <a:path w="928695" h="642942">
                <a:moveTo>
                  <a:pt x="0" y="1"/>
                </a:moveTo>
                <a:lnTo>
                  <a:pt x="928695" y="0"/>
                </a:lnTo>
                <a:lnTo>
                  <a:pt x="928695" y="642942"/>
                </a:lnTo>
                <a:lnTo>
                  <a:pt x="2" y="642941"/>
                </a:ln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116" name="Freeform 12"/>
          <p:cNvSpPr>
            <a:spLocks/>
          </p:cNvSpPr>
          <p:nvPr/>
        </p:nvSpPr>
        <p:spPr bwMode="auto">
          <a:xfrm flipV="1">
            <a:off x="1000125" y="2638425"/>
            <a:ext cx="3000375" cy="433388"/>
          </a:xfrm>
          <a:custGeom>
            <a:avLst/>
            <a:gdLst>
              <a:gd name="T0" fmla="*/ 547 w 1987"/>
              <a:gd name="T1" fmla="*/ 777 h 785"/>
              <a:gd name="T2" fmla="*/ 754 w 1987"/>
              <a:gd name="T3" fmla="*/ 748 h 785"/>
              <a:gd name="T4" fmla="*/ 1117 w 1987"/>
              <a:gd name="T5" fmla="*/ 748 h 785"/>
              <a:gd name="T6" fmla="*/ 1843 w 1987"/>
              <a:gd name="T7" fmla="*/ 658 h 785"/>
              <a:gd name="T8" fmla="*/ 1843 w 1987"/>
              <a:gd name="T9" fmla="*/ 295 h 785"/>
              <a:gd name="T10" fmla="*/ 981 w 1987"/>
              <a:gd name="T11" fmla="*/ 23 h 785"/>
              <a:gd name="T12" fmla="*/ 210 w 1987"/>
              <a:gd name="T13" fmla="*/ 159 h 785"/>
              <a:gd name="T14" fmla="*/ 24 w 1987"/>
              <a:gd name="T15" fmla="*/ 595 h 785"/>
              <a:gd name="T16" fmla="*/ 357 w 1987"/>
              <a:gd name="T17" fmla="*/ 785 h 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7"/>
              <a:gd name="T28" fmla="*/ 0 h 785"/>
              <a:gd name="T29" fmla="*/ 1987 w 1987"/>
              <a:gd name="T30" fmla="*/ 785 h 785"/>
              <a:gd name="connsiteX0" fmla="*/ 3736 w 10983"/>
              <a:gd name="connsiteY0" fmla="*/ 20424 h 20424"/>
              <a:gd name="connsiteX1" fmla="*/ 4778 w 10983"/>
              <a:gd name="connsiteY1" fmla="*/ 20055 h 20424"/>
              <a:gd name="connsiteX2" fmla="*/ 6605 w 10983"/>
              <a:gd name="connsiteY2" fmla="*/ 20055 h 20424"/>
              <a:gd name="connsiteX3" fmla="*/ 10258 w 10983"/>
              <a:gd name="connsiteY3" fmla="*/ 18908 h 20424"/>
              <a:gd name="connsiteX4" fmla="*/ 10258 w 10983"/>
              <a:gd name="connsiteY4" fmla="*/ 14284 h 20424"/>
              <a:gd name="connsiteX5" fmla="*/ 5920 w 10983"/>
              <a:gd name="connsiteY5" fmla="*/ 10819 h 20424"/>
              <a:gd name="connsiteX6" fmla="*/ 2040 w 10983"/>
              <a:gd name="connsiteY6" fmla="*/ 12551 h 20424"/>
              <a:gd name="connsiteX7" fmla="*/ 1104 w 10983"/>
              <a:gd name="connsiteY7" fmla="*/ 18106 h 20424"/>
              <a:gd name="connsiteX8" fmla="*/ 8662 w 10983"/>
              <a:gd name="connsiteY8" fmla="*/ 497 h 20424"/>
              <a:gd name="connsiteX0" fmla="*/ 2069 w 9316"/>
              <a:gd name="connsiteY0" fmla="*/ 20424 h 20424"/>
              <a:gd name="connsiteX1" fmla="*/ 3111 w 9316"/>
              <a:gd name="connsiteY1" fmla="*/ 20055 h 20424"/>
              <a:gd name="connsiteX2" fmla="*/ 4938 w 9316"/>
              <a:gd name="connsiteY2" fmla="*/ 20055 h 20424"/>
              <a:gd name="connsiteX3" fmla="*/ 8591 w 9316"/>
              <a:gd name="connsiteY3" fmla="*/ 18908 h 20424"/>
              <a:gd name="connsiteX4" fmla="*/ 8591 w 9316"/>
              <a:gd name="connsiteY4" fmla="*/ 14284 h 20424"/>
              <a:gd name="connsiteX5" fmla="*/ 4253 w 9316"/>
              <a:gd name="connsiteY5" fmla="*/ 10819 h 20424"/>
              <a:gd name="connsiteX6" fmla="*/ 373 w 9316"/>
              <a:gd name="connsiteY6" fmla="*/ 12551 h 20424"/>
              <a:gd name="connsiteX7" fmla="*/ 2014 w 9316"/>
              <a:gd name="connsiteY7" fmla="*/ 3004 h 20424"/>
              <a:gd name="connsiteX8" fmla="*/ 6995 w 9316"/>
              <a:gd name="connsiteY8" fmla="*/ 497 h 20424"/>
              <a:gd name="connsiteX0" fmla="*/ 2464 w 10243"/>
              <a:gd name="connsiteY0" fmla="*/ 10639 h 10639"/>
              <a:gd name="connsiteX1" fmla="*/ 3582 w 10243"/>
              <a:gd name="connsiteY1" fmla="*/ 10458 h 10639"/>
              <a:gd name="connsiteX2" fmla="*/ 5544 w 10243"/>
              <a:gd name="connsiteY2" fmla="*/ 10458 h 10639"/>
              <a:gd name="connsiteX3" fmla="*/ 9465 w 10243"/>
              <a:gd name="connsiteY3" fmla="*/ 9897 h 10639"/>
              <a:gd name="connsiteX4" fmla="*/ 9465 w 10243"/>
              <a:gd name="connsiteY4" fmla="*/ 7633 h 10639"/>
              <a:gd name="connsiteX5" fmla="*/ 4808 w 10243"/>
              <a:gd name="connsiteY5" fmla="*/ 5936 h 10639"/>
              <a:gd name="connsiteX6" fmla="*/ 400 w 10243"/>
              <a:gd name="connsiteY6" fmla="*/ 637 h 10639"/>
              <a:gd name="connsiteX7" fmla="*/ 2405 w 10243"/>
              <a:gd name="connsiteY7" fmla="*/ 2110 h 10639"/>
              <a:gd name="connsiteX8" fmla="*/ 7752 w 10243"/>
              <a:gd name="connsiteY8" fmla="*/ 882 h 10639"/>
              <a:gd name="connsiteX0" fmla="*/ 5357 w 14166"/>
              <a:gd name="connsiteY0" fmla="*/ 11168 h 11168"/>
              <a:gd name="connsiteX1" fmla="*/ 6475 w 14166"/>
              <a:gd name="connsiteY1" fmla="*/ 10987 h 11168"/>
              <a:gd name="connsiteX2" fmla="*/ 8437 w 14166"/>
              <a:gd name="connsiteY2" fmla="*/ 10987 h 11168"/>
              <a:gd name="connsiteX3" fmla="*/ 12358 w 14166"/>
              <a:gd name="connsiteY3" fmla="*/ 10426 h 11168"/>
              <a:gd name="connsiteX4" fmla="*/ 12358 w 14166"/>
              <a:gd name="connsiteY4" fmla="*/ 8162 h 11168"/>
              <a:gd name="connsiteX5" fmla="*/ 1511 w 14166"/>
              <a:gd name="connsiteY5" fmla="*/ 1166 h 11168"/>
              <a:gd name="connsiteX6" fmla="*/ 3293 w 14166"/>
              <a:gd name="connsiteY6" fmla="*/ 1166 h 11168"/>
              <a:gd name="connsiteX7" fmla="*/ 5298 w 14166"/>
              <a:gd name="connsiteY7" fmla="*/ 2639 h 11168"/>
              <a:gd name="connsiteX8" fmla="*/ 10645 w 14166"/>
              <a:gd name="connsiteY8" fmla="*/ 1411 h 11168"/>
              <a:gd name="connsiteX0" fmla="*/ 5357 w 13512"/>
              <a:gd name="connsiteY0" fmla="*/ 11545 h 12440"/>
              <a:gd name="connsiteX1" fmla="*/ 6475 w 13512"/>
              <a:gd name="connsiteY1" fmla="*/ 11364 h 12440"/>
              <a:gd name="connsiteX2" fmla="*/ 8437 w 13512"/>
              <a:gd name="connsiteY2" fmla="*/ 11364 h 12440"/>
              <a:gd name="connsiteX3" fmla="*/ 12358 w 13512"/>
              <a:gd name="connsiteY3" fmla="*/ 10803 h 12440"/>
              <a:gd name="connsiteX4" fmla="*/ 1511 w 13512"/>
              <a:gd name="connsiteY4" fmla="*/ 1543 h 12440"/>
              <a:gd name="connsiteX5" fmla="*/ 3293 w 13512"/>
              <a:gd name="connsiteY5" fmla="*/ 1543 h 12440"/>
              <a:gd name="connsiteX6" fmla="*/ 5298 w 13512"/>
              <a:gd name="connsiteY6" fmla="*/ 3016 h 12440"/>
              <a:gd name="connsiteX7" fmla="*/ 10645 w 13512"/>
              <a:gd name="connsiteY7" fmla="*/ 1788 h 12440"/>
              <a:gd name="connsiteX0" fmla="*/ 5331 w 13332"/>
              <a:gd name="connsiteY0" fmla="*/ 11557 h 12522"/>
              <a:gd name="connsiteX1" fmla="*/ 6449 w 13332"/>
              <a:gd name="connsiteY1" fmla="*/ 11376 h 12522"/>
              <a:gd name="connsiteX2" fmla="*/ 8411 w 13332"/>
              <a:gd name="connsiteY2" fmla="*/ 11376 h 12522"/>
              <a:gd name="connsiteX3" fmla="*/ 12178 w 13332"/>
              <a:gd name="connsiteY3" fmla="*/ 10885 h 12522"/>
              <a:gd name="connsiteX4" fmla="*/ 1485 w 13332"/>
              <a:gd name="connsiteY4" fmla="*/ 1555 h 12522"/>
              <a:gd name="connsiteX5" fmla="*/ 3267 w 13332"/>
              <a:gd name="connsiteY5" fmla="*/ 1555 h 12522"/>
              <a:gd name="connsiteX6" fmla="*/ 5272 w 13332"/>
              <a:gd name="connsiteY6" fmla="*/ 3028 h 12522"/>
              <a:gd name="connsiteX7" fmla="*/ 10619 w 13332"/>
              <a:gd name="connsiteY7" fmla="*/ 1800 h 12522"/>
              <a:gd name="connsiteX0" fmla="*/ 4703 w 9991"/>
              <a:gd name="connsiteY0" fmla="*/ 11639 h 13095"/>
              <a:gd name="connsiteX1" fmla="*/ 5821 w 9991"/>
              <a:gd name="connsiteY1" fmla="*/ 11458 h 13095"/>
              <a:gd name="connsiteX2" fmla="*/ 7783 w 9991"/>
              <a:gd name="connsiteY2" fmla="*/ 11458 h 13095"/>
              <a:gd name="connsiteX3" fmla="*/ 857 w 9991"/>
              <a:gd name="connsiteY3" fmla="*/ 1637 h 13095"/>
              <a:gd name="connsiteX4" fmla="*/ 2639 w 9991"/>
              <a:gd name="connsiteY4" fmla="*/ 1637 h 13095"/>
              <a:gd name="connsiteX5" fmla="*/ 4644 w 9991"/>
              <a:gd name="connsiteY5" fmla="*/ 3110 h 13095"/>
              <a:gd name="connsiteX6" fmla="*/ 9991 w 9991"/>
              <a:gd name="connsiteY6" fmla="*/ 1882 h 13095"/>
              <a:gd name="connsiteX0" fmla="*/ 4380 w 9673"/>
              <a:gd name="connsiteY0" fmla="*/ 8888 h 10023"/>
              <a:gd name="connsiteX1" fmla="*/ 5499 w 9673"/>
              <a:gd name="connsiteY1" fmla="*/ 8750 h 10023"/>
              <a:gd name="connsiteX2" fmla="*/ 531 w 9673"/>
              <a:gd name="connsiteY2" fmla="*/ 1250 h 10023"/>
              <a:gd name="connsiteX3" fmla="*/ 2314 w 9673"/>
              <a:gd name="connsiteY3" fmla="*/ 1250 h 10023"/>
              <a:gd name="connsiteX4" fmla="*/ 4321 w 9673"/>
              <a:gd name="connsiteY4" fmla="*/ 2375 h 10023"/>
              <a:gd name="connsiteX5" fmla="*/ 9673 w 9673"/>
              <a:gd name="connsiteY5" fmla="*/ 1437 h 10023"/>
              <a:gd name="connsiteX0" fmla="*/ 4335 w 9807"/>
              <a:gd name="connsiteY0" fmla="*/ 8891 h 8891"/>
              <a:gd name="connsiteX1" fmla="*/ 356 w 9807"/>
              <a:gd name="connsiteY1" fmla="*/ 1270 h 8891"/>
              <a:gd name="connsiteX2" fmla="*/ 2199 w 9807"/>
              <a:gd name="connsiteY2" fmla="*/ 1270 h 8891"/>
              <a:gd name="connsiteX3" fmla="*/ 4274 w 9807"/>
              <a:gd name="connsiteY3" fmla="*/ 2393 h 8891"/>
              <a:gd name="connsiteX4" fmla="*/ 9807 w 9807"/>
              <a:gd name="connsiteY4" fmla="*/ 1457 h 8891"/>
              <a:gd name="connsiteX0" fmla="*/ 363 w 10000"/>
              <a:gd name="connsiteY0" fmla="*/ 1428 h 2725"/>
              <a:gd name="connsiteX1" fmla="*/ 2242 w 10000"/>
              <a:gd name="connsiteY1" fmla="*/ 1428 h 2725"/>
              <a:gd name="connsiteX2" fmla="*/ 4358 w 10000"/>
              <a:gd name="connsiteY2" fmla="*/ 2691 h 2725"/>
              <a:gd name="connsiteX3" fmla="*/ 10000 w 10000"/>
              <a:gd name="connsiteY3" fmla="*/ 1639 h 2725"/>
              <a:gd name="connsiteX0" fmla="*/ 0 w 9637"/>
              <a:gd name="connsiteY0" fmla="*/ 770 h 5530"/>
              <a:gd name="connsiteX1" fmla="*/ 1879 w 9637"/>
              <a:gd name="connsiteY1" fmla="*/ 770 h 5530"/>
              <a:gd name="connsiteX2" fmla="*/ 3995 w 9637"/>
              <a:gd name="connsiteY2" fmla="*/ 5405 h 5530"/>
              <a:gd name="connsiteX3" fmla="*/ 9637 w 9637"/>
              <a:gd name="connsiteY3" fmla="*/ 1545 h 5530"/>
              <a:gd name="connsiteX0" fmla="*/ 326 w 10326"/>
              <a:gd name="connsiteY0" fmla="*/ 4184 h 12792"/>
              <a:gd name="connsiteX1" fmla="*/ 325 w 10326"/>
              <a:gd name="connsiteY1" fmla="*/ 0 h 12792"/>
              <a:gd name="connsiteX2" fmla="*/ 2276 w 10326"/>
              <a:gd name="connsiteY2" fmla="*/ 4184 h 12792"/>
              <a:gd name="connsiteX3" fmla="*/ 4471 w 10326"/>
              <a:gd name="connsiteY3" fmla="*/ 12566 h 12792"/>
              <a:gd name="connsiteX4" fmla="*/ 10326 w 10326"/>
              <a:gd name="connsiteY4" fmla="*/ 5586 h 12792"/>
              <a:gd name="connsiteX0" fmla="*/ 0 w 10001"/>
              <a:gd name="connsiteY0" fmla="*/ 0 h 12792"/>
              <a:gd name="connsiteX1" fmla="*/ 1951 w 10001"/>
              <a:gd name="connsiteY1" fmla="*/ 4184 h 12792"/>
              <a:gd name="connsiteX2" fmla="*/ 4146 w 10001"/>
              <a:gd name="connsiteY2" fmla="*/ 12566 h 12792"/>
              <a:gd name="connsiteX3" fmla="*/ 10001 w 10001"/>
              <a:gd name="connsiteY3" fmla="*/ 5586 h 12792"/>
              <a:gd name="connsiteX0" fmla="*/ 0 w 10001"/>
              <a:gd name="connsiteY0" fmla="*/ 0 h 12792"/>
              <a:gd name="connsiteX1" fmla="*/ 1951 w 10001"/>
              <a:gd name="connsiteY1" fmla="*/ 4184 h 12792"/>
              <a:gd name="connsiteX2" fmla="*/ 4146 w 10001"/>
              <a:gd name="connsiteY2" fmla="*/ 12566 h 12792"/>
              <a:gd name="connsiteX3" fmla="*/ 10001 w 10001"/>
              <a:gd name="connsiteY3" fmla="*/ 5586 h 12792"/>
              <a:gd name="connsiteX0" fmla="*/ 0 w 10001"/>
              <a:gd name="connsiteY0" fmla="*/ 0 h 12792"/>
              <a:gd name="connsiteX1" fmla="*/ 1951 w 10001"/>
              <a:gd name="connsiteY1" fmla="*/ 4184 h 12792"/>
              <a:gd name="connsiteX2" fmla="*/ 4146 w 10001"/>
              <a:gd name="connsiteY2" fmla="*/ 12566 h 12792"/>
              <a:gd name="connsiteX3" fmla="*/ 10001 w 10001"/>
              <a:gd name="connsiteY3" fmla="*/ 5586 h 12792"/>
              <a:gd name="connsiteX0" fmla="*/ 0 w 10001"/>
              <a:gd name="connsiteY0" fmla="*/ 0 h 12799"/>
              <a:gd name="connsiteX1" fmla="*/ 1708 w 10001"/>
              <a:gd name="connsiteY1" fmla="*/ 4189 h 12799"/>
              <a:gd name="connsiteX2" fmla="*/ 4146 w 10001"/>
              <a:gd name="connsiteY2" fmla="*/ 12566 h 12799"/>
              <a:gd name="connsiteX3" fmla="*/ 10001 w 10001"/>
              <a:gd name="connsiteY3" fmla="*/ 5586 h 12799"/>
              <a:gd name="connsiteX0" fmla="*/ 0 w 10001"/>
              <a:gd name="connsiteY0" fmla="*/ 0 h 8610"/>
              <a:gd name="connsiteX1" fmla="*/ 1708 w 10001"/>
              <a:gd name="connsiteY1" fmla="*/ 4189 h 8610"/>
              <a:gd name="connsiteX2" fmla="*/ 4147 w 10001"/>
              <a:gd name="connsiteY2" fmla="*/ 8377 h 8610"/>
              <a:gd name="connsiteX3" fmla="*/ 10001 w 10001"/>
              <a:gd name="connsiteY3" fmla="*/ 5586 h 8610"/>
              <a:gd name="connsiteX0" fmla="*/ 0 w 10975"/>
              <a:gd name="connsiteY0" fmla="*/ 0 h 9999"/>
              <a:gd name="connsiteX1" fmla="*/ 1708 w 10975"/>
              <a:gd name="connsiteY1" fmla="*/ 4865 h 9999"/>
              <a:gd name="connsiteX2" fmla="*/ 4147 w 10975"/>
              <a:gd name="connsiteY2" fmla="*/ 9729 h 9999"/>
              <a:gd name="connsiteX3" fmla="*/ 10975 w 10975"/>
              <a:gd name="connsiteY3" fmla="*/ 6486 h 9999"/>
              <a:gd name="connsiteX0" fmla="*/ 0 w 10000"/>
              <a:gd name="connsiteY0" fmla="*/ 0 h 10000"/>
              <a:gd name="connsiteX1" fmla="*/ 1556 w 10000"/>
              <a:gd name="connsiteY1" fmla="*/ 4865 h 10000"/>
              <a:gd name="connsiteX2" fmla="*/ 3779 w 10000"/>
              <a:gd name="connsiteY2" fmla="*/ 9730 h 10000"/>
              <a:gd name="connsiteX3" fmla="*/ 10000 w 10000"/>
              <a:gd name="connsiteY3" fmla="*/ 6487 h 10000"/>
              <a:gd name="connsiteX0" fmla="*/ 0 w 10000"/>
              <a:gd name="connsiteY0" fmla="*/ 0 h 9730"/>
              <a:gd name="connsiteX1" fmla="*/ 1556 w 10000"/>
              <a:gd name="connsiteY1" fmla="*/ 4865 h 9730"/>
              <a:gd name="connsiteX2" fmla="*/ 3779 w 10000"/>
              <a:gd name="connsiteY2" fmla="*/ 9730 h 9730"/>
              <a:gd name="connsiteX3" fmla="*/ 10000 w 10000"/>
              <a:gd name="connsiteY3" fmla="*/ 4865 h 9730"/>
              <a:gd name="connsiteX0" fmla="*/ 0 w 10000"/>
              <a:gd name="connsiteY0" fmla="*/ 0 h 8692"/>
              <a:gd name="connsiteX1" fmla="*/ 1556 w 10000"/>
              <a:gd name="connsiteY1" fmla="*/ 5000 h 8692"/>
              <a:gd name="connsiteX2" fmla="*/ 4445 w 10000"/>
              <a:gd name="connsiteY2" fmla="*/ 8334 h 8692"/>
              <a:gd name="connsiteX3" fmla="*/ 10000 w 10000"/>
              <a:gd name="connsiteY3" fmla="*/ 5000 h 8692"/>
              <a:gd name="connsiteX0" fmla="*/ 0 w 10000"/>
              <a:gd name="connsiteY0" fmla="*/ 6712 h 16712"/>
              <a:gd name="connsiteX1" fmla="*/ 889 w 10000"/>
              <a:gd name="connsiteY1" fmla="*/ 959 h 16712"/>
              <a:gd name="connsiteX2" fmla="*/ 1556 w 10000"/>
              <a:gd name="connsiteY2" fmla="*/ 12464 h 16712"/>
              <a:gd name="connsiteX3" fmla="*/ 4445 w 10000"/>
              <a:gd name="connsiteY3" fmla="*/ 16300 h 16712"/>
              <a:gd name="connsiteX4" fmla="*/ 10000 w 10000"/>
              <a:gd name="connsiteY4" fmla="*/ 12464 h 16712"/>
              <a:gd name="connsiteX0" fmla="*/ 60 w 9171"/>
              <a:gd name="connsiteY0" fmla="*/ 0 h 15753"/>
              <a:gd name="connsiteX1" fmla="*/ 727 w 9171"/>
              <a:gd name="connsiteY1" fmla="*/ 11505 h 15753"/>
              <a:gd name="connsiteX2" fmla="*/ 3616 w 9171"/>
              <a:gd name="connsiteY2" fmla="*/ 15341 h 15753"/>
              <a:gd name="connsiteX3" fmla="*/ 9171 w 9171"/>
              <a:gd name="connsiteY3" fmla="*/ 11505 h 15753"/>
              <a:gd name="connsiteX0" fmla="*/ 65 w 10000"/>
              <a:gd name="connsiteY0" fmla="*/ 0 h 10000"/>
              <a:gd name="connsiteX1" fmla="*/ 793 w 10000"/>
              <a:gd name="connsiteY1" fmla="*/ 7303 h 10000"/>
              <a:gd name="connsiteX2" fmla="*/ 3943 w 10000"/>
              <a:gd name="connsiteY2" fmla="*/ 9738 h 10000"/>
              <a:gd name="connsiteX3" fmla="*/ 10000 w 10000"/>
              <a:gd name="connsiteY3" fmla="*/ 7303 h 10000"/>
              <a:gd name="connsiteX0" fmla="*/ 0 w 10419"/>
              <a:gd name="connsiteY0" fmla="*/ 0 h 10000"/>
              <a:gd name="connsiteX1" fmla="*/ 1212 w 10419"/>
              <a:gd name="connsiteY1" fmla="*/ 7303 h 10000"/>
              <a:gd name="connsiteX2" fmla="*/ 4362 w 10419"/>
              <a:gd name="connsiteY2" fmla="*/ 9738 h 10000"/>
              <a:gd name="connsiteX3" fmla="*/ 10419 w 10419"/>
              <a:gd name="connsiteY3" fmla="*/ 7303 h 10000"/>
              <a:gd name="connsiteX0" fmla="*/ 0 w 10419"/>
              <a:gd name="connsiteY0" fmla="*/ 0 h 10144"/>
              <a:gd name="connsiteX1" fmla="*/ 1453 w 10419"/>
              <a:gd name="connsiteY1" fmla="*/ 4869 h 10144"/>
              <a:gd name="connsiteX2" fmla="*/ 4362 w 10419"/>
              <a:gd name="connsiteY2" fmla="*/ 9738 h 10144"/>
              <a:gd name="connsiteX3" fmla="*/ 10419 w 10419"/>
              <a:gd name="connsiteY3" fmla="*/ 7303 h 10144"/>
              <a:gd name="connsiteX0" fmla="*/ 0 w 10419"/>
              <a:gd name="connsiteY0" fmla="*/ 0 h 10144"/>
              <a:gd name="connsiteX1" fmla="*/ 1453 w 10419"/>
              <a:gd name="connsiteY1" fmla="*/ 4869 h 10144"/>
              <a:gd name="connsiteX2" fmla="*/ 4362 w 10419"/>
              <a:gd name="connsiteY2" fmla="*/ 9738 h 10144"/>
              <a:gd name="connsiteX3" fmla="*/ 10419 w 10419"/>
              <a:gd name="connsiteY3" fmla="*/ 7303 h 10144"/>
              <a:gd name="connsiteX0" fmla="*/ 0 w 10419"/>
              <a:gd name="connsiteY0" fmla="*/ 0 h 10144"/>
              <a:gd name="connsiteX1" fmla="*/ 1453 w 10419"/>
              <a:gd name="connsiteY1" fmla="*/ 4869 h 10144"/>
              <a:gd name="connsiteX2" fmla="*/ 4362 w 10419"/>
              <a:gd name="connsiteY2" fmla="*/ 9738 h 10144"/>
              <a:gd name="connsiteX3" fmla="*/ 10419 w 10419"/>
              <a:gd name="connsiteY3" fmla="*/ 7303 h 10144"/>
              <a:gd name="connsiteX0" fmla="*/ 0 w 10419"/>
              <a:gd name="connsiteY0" fmla="*/ 0 h 10144"/>
              <a:gd name="connsiteX1" fmla="*/ 485 w 10419"/>
              <a:gd name="connsiteY1" fmla="*/ 2840 h 10144"/>
              <a:gd name="connsiteX2" fmla="*/ 1453 w 10419"/>
              <a:gd name="connsiteY2" fmla="*/ 4869 h 10144"/>
              <a:gd name="connsiteX3" fmla="*/ 4362 w 10419"/>
              <a:gd name="connsiteY3" fmla="*/ 9738 h 10144"/>
              <a:gd name="connsiteX4" fmla="*/ 10419 w 10419"/>
              <a:gd name="connsiteY4" fmla="*/ 7303 h 10144"/>
              <a:gd name="connsiteX0" fmla="*/ 0 w 10419"/>
              <a:gd name="connsiteY0" fmla="*/ 0 h 9701"/>
              <a:gd name="connsiteX1" fmla="*/ 485 w 10419"/>
              <a:gd name="connsiteY1" fmla="*/ 2840 h 9701"/>
              <a:gd name="connsiteX2" fmla="*/ 1453 w 10419"/>
              <a:gd name="connsiteY2" fmla="*/ 4869 h 9701"/>
              <a:gd name="connsiteX3" fmla="*/ 4361 w 10419"/>
              <a:gd name="connsiteY3" fmla="*/ 8927 h 9701"/>
              <a:gd name="connsiteX4" fmla="*/ 10419 w 10419"/>
              <a:gd name="connsiteY4" fmla="*/ 7303 h 9701"/>
              <a:gd name="connsiteX0" fmla="*/ 0 w 10233"/>
              <a:gd name="connsiteY0" fmla="*/ 0 h 9272"/>
              <a:gd name="connsiteX1" fmla="*/ 465 w 10233"/>
              <a:gd name="connsiteY1" fmla="*/ 2928 h 9272"/>
              <a:gd name="connsiteX2" fmla="*/ 1395 w 10233"/>
              <a:gd name="connsiteY2" fmla="*/ 5019 h 9272"/>
              <a:gd name="connsiteX3" fmla="*/ 4186 w 10233"/>
              <a:gd name="connsiteY3" fmla="*/ 9202 h 9272"/>
              <a:gd name="connsiteX4" fmla="*/ 10233 w 10233"/>
              <a:gd name="connsiteY4" fmla="*/ 5438 h 9272"/>
              <a:gd name="connsiteX0" fmla="*/ 0 w 10000"/>
              <a:gd name="connsiteY0" fmla="*/ 0 h 10000"/>
              <a:gd name="connsiteX1" fmla="*/ 455 w 10000"/>
              <a:gd name="connsiteY1" fmla="*/ 1805 h 10000"/>
              <a:gd name="connsiteX2" fmla="*/ 1363 w 10000"/>
              <a:gd name="connsiteY2" fmla="*/ 5413 h 10000"/>
              <a:gd name="connsiteX3" fmla="*/ 4091 w 10000"/>
              <a:gd name="connsiteY3" fmla="*/ 9925 h 10000"/>
              <a:gd name="connsiteX4" fmla="*/ 10000 w 10000"/>
              <a:gd name="connsiteY4" fmla="*/ 5865 h 10000"/>
              <a:gd name="connsiteX0" fmla="*/ 0 w 10000"/>
              <a:gd name="connsiteY0" fmla="*/ 0 h 10000"/>
              <a:gd name="connsiteX1" fmla="*/ 1363 w 10000"/>
              <a:gd name="connsiteY1" fmla="*/ 5413 h 10000"/>
              <a:gd name="connsiteX2" fmla="*/ 4091 w 10000"/>
              <a:gd name="connsiteY2" fmla="*/ 9925 h 10000"/>
              <a:gd name="connsiteX3" fmla="*/ 10000 w 10000"/>
              <a:gd name="connsiteY3" fmla="*/ 5865 h 10000"/>
              <a:gd name="connsiteX0" fmla="*/ 0 w 9545"/>
              <a:gd name="connsiteY0" fmla="*/ 0 h 8195"/>
              <a:gd name="connsiteX1" fmla="*/ 908 w 9545"/>
              <a:gd name="connsiteY1" fmla="*/ 3608 h 8195"/>
              <a:gd name="connsiteX2" fmla="*/ 3636 w 9545"/>
              <a:gd name="connsiteY2" fmla="*/ 8120 h 8195"/>
              <a:gd name="connsiteX3" fmla="*/ 9545 w 9545"/>
              <a:gd name="connsiteY3" fmla="*/ 4060 h 8195"/>
            </a:gdLst>
            <a:ahLst/>
            <a:cxnLst>
              <a:cxn ang="0">
                <a:pos x="connsiteX0" y="connsiteY0"/>
              </a:cxn>
              <a:cxn ang="0">
                <a:pos x="connsiteX1" y="connsiteY1"/>
              </a:cxn>
              <a:cxn ang="0">
                <a:pos x="connsiteX2" y="connsiteY2"/>
              </a:cxn>
              <a:cxn ang="0">
                <a:pos x="connsiteX3" y="connsiteY3"/>
              </a:cxn>
            </a:cxnLst>
            <a:rect l="l" t="t" r="r" b="b"/>
            <a:pathLst>
              <a:path w="9545" h="8195">
                <a:moveTo>
                  <a:pt x="0" y="0"/>
                </a:moveTo>
                <a:cubicBezTo>
                  <a:pt x="284" y="1128"/>
                  <a:pt x="302" y="2255"/>
                  <a:pt x="908" y="3608"/>
                </a:cubicBezTo>
                <a:cubicBezTo>
                  <a:pt x="1514" y="4961"/>
                  <a:pt x="2196" y="8044"/>
                  <a:pt x="3636" y="8120"/>
                </a:cubicBezTo>
                <a:cubicBezTo>
                  <a:pt x="5075" y="8195"/>
                  <a:pt x="8576" y="6726"/>
                  <a:pt x="9545" y="4060"/>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104" name="Freeform 12"/>
          <p:cNvSpPr>
            <a:spLocks/>
          </p:cNvSpPr>
          <p:nvPr/>
        </p:nvSpPr>
        <p:spPr bwMode="auto">
          <a:xfrm>
            <a:off x="857250" y="1928813"/>
            <a:ext cx="3071813" cy="595312"/>
          </a:xfrm>
          <a:custGeom>
            <a:avLst/>
            <a:gdLst>
              <a:gd name="T0" fmla="*/ 547 w 1987"/>
              <a:gd name="T1" fmla="*/ 777 h 785"/>
              <a:gd name="T2" fmla="*/ 754 w 1987"/>
              <a:gd name="T3" fmla="*/ 748 h 785"/>
              <a:gd name="T4" fmla="*/ 1117 w 1987"/>
              <a:gd name="T5" fmla="*/ 748 h 785"/>
              <a:gd name="T6" fmla="*/ 1843 w 1987"/>
              <a:gd name="T7" fmla="*/ 658 h 785"/>
              <a:gd name="T8" fmla="*/ 1843 w 1987"/>
              <a:gd name="T9" fmla="*/ 295 h 785"/>
              <a:gd name="T10" fmla="*/ 981 w 1987"/>
              <a:gd name="T11" fmla="*/ 23 h 785"/>
              <a:gd name="T12" fmla="*/ 210 w 1987"/>
              <a:gd name="T13" fmla="*/ 159 h 785"/>
              <a:gd name="T14" fmla="*/ 24 w 1987"/>
              <a:gd name="T15" fmla="*/ 595 h 785"/>
              <a:gd name="T16" fmla="*/ 357 w 1987"/>
              <a:gd name="T17" fmla="*/ 785 h 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7"/>
              <a:gd name="T28" fmla="*/ 0 h 785"/>
              <a:gd name="T29" fmla="*/ 1987 w 1987"/>
              <a:gd name="T30" fmla="*/ 785 h 785"/>
              <a:gd name="connsiteX0" fmla="*/ 3736 w 10983"/>
              <a:gd name="connsiteY0" fmla="*/ 20424 h 20424"/>
              <a:gd name="connsiteX1" fmla="*/ 4778 w 10983"/>
              <a:gd name="connsiteY1" fmla="*/ 20055 h 20424"/>
              <a:gd name="connsiteX2" fmla="*/ 6605 w 10983"/>
              <a:gd name="connsiteY2" fmla="*/ 20055 h 20424"/>
              <a:gd name="connsiteX3" fmla="*/ 10258 w 10983"/>
              <a:gd name="connsiteY3" fmla="*/ 18908 h 20424"/>
              <a:gd name="connsiteX4" fmla="*/ 10258 w 10983"/>
              <a:gd name="connsiteY4" fmla="*/ 14284 h 20424"/>
              <a:gd name="connsiteX5" fmla="*/ 5920 w 10983"/>
              <a:gd name="connsiteY5" fmla="*/ 10819 h 20424"/>
              <a:gd name="connsiteX6" fmla="*/ 2040 w 10983"/>
              <a:gd name="connsiteY6" fmla="*/ 12551 h 20424"/>
              <a:gd name="connsiteX7" fmla="*/ 1104 w 10983"/>
              <a:gd name="connsiteY7" fmla="*/ 18106 h 20424"/>
              <a:gd name="connsiteX8" fmla="*/ 8662 w 10983"/>
              <a:gd name="connsiteY8" fmla="*/ 497 h 20424"/>
              <a:gd name="connsiteX0" fmla="*/ 2069 w 9316"/>
              <a:gd name="connsiteY0" fmla="*/ 20424 h 20424"/>
              <a:gd name="connsiteX1" fmla="*/ 3111 w 9316"/>
              <a:gd name="connsiteY1" fmla="*/ 20055 h 20424"/>
              <a:gd name="connsiteX2" fmla="*/ 4938 w 9316"/>
              <a:gd name="connsiteY2" fmla="*/ 20055 h 20424"/>
              <a:gd name="connsiteX3" fmla="*/ 8591 w 9316"/>
              <a:gd name="connsiteY3" fmla="*/ 18908 h 20424"/>
              <a:gd name="connsiteX4" fmla="*/ 8591 w 9316"/>
              <a:gd name="connsiteY4" fmla="*/ 14284 h 20424"/>
              <a:gd name="connsiteX5" fmla="*/ 4253 w 9316"/>
              <a:gd name="connsiteY5" fmla="*/ 10819 h 20424"/>
              <a:gd name="connsiteX6" fmla="*/ 373 w 9316"/>
              <a:gd name="connsiteY6" fmla="*/ 12551 h 20424"/>
              <a:gd name="connsiteX7" fmla="*/ 2014 w 9316"/>
              <a:gd name="connsiteY7" fmla="*/ 3004 h 20424"/>
              <a:gd name="connsiteX8" fmla="*/ 6995 w 9316"/>
              <a:gd name="connsiteY8" fmla="*/ 497 h 20424"/>
              <a:gd name="connsiteX0" fmla="*/ 2464 w 10243"/>
              <a:gd name="connsiteY0" fmla="*/ 10639 h 10639"/>
              <a:gd name="connsiteX1" fmla="*/ 3582 w 10243"/>
              <a:gd name="connsiteY1" fmla="*/ 10458 h 10639"/>
              <a:gd name="connsiteX2" fmla="*/ 5544 w 10243"/>
              <a:gd name="connsiteY2" fmla="*/ 10458 h 10639"/>
              <a:gd name="connsiteX3" fmla="*/ 9465 w 10243"/>
              <a:gd name="connsiteY3" fmla="*/ 9897 h 10639"/>
              <a:gd name="connsiteX4" fmla="*/ 9465 w 10243"/>
              <a:gd name="connsiteY4" fmla="*/ 7633 h 10639"/>
              <a:gd name="connsiteX5" fmla="*/ 4808 w 10243"/>
              <a:gd name="connsiteY5" fmla="*/ 5936 h 10639"/>
              <a:gd name="connsiteX6" fmla="*/ 400 w 10243"/>
              <a:gd name="connsiteY6" fmla="*/ 637 h 10639"/>
              <a:gd name="connsiteX7" fmla="*/ 2405 w 10243"/>
              <a:gd name="connsiteY7" fmla="*/ 2110 h 10639"/>
              <a:gd name="connsiteX8" fmla="*/ 7752 w 10243"/>
              <a:gd name="connsiteY8" fmla="*/ 882 h 10639"/>
              <a:gd name="connsiteX0" fmla="*/ 5357 w 14166"/>
              <a:gd name="connsiteY0" fmla="*/ 11168 h 11168"/>
              <a:gd name="connsiteX1" fmla="*/ 6475 w 14166"/>
              <a:gd name="connsiteY1" fmla="*/ 10987 h 11168"/>
              <a:gd name="connsiteX2" fmla="*/ 8437 w 14166"/>
              <a:gd name="connsiteY2" fmla="*/ 10987 h 11168"/>
              <a:gd name="connsiteX3" fmla="*/ 12358 w 14166"/>
              <a:gd name="connsiteY3" fmla="*/ 10426 h 11168"/>
              <a:gd name="connsiteX4" fmla="*/ 12358 w 14166"/>
              <a:gd name="connsiteY4" fmla="*/ 8162 h 11168"/>
              <a:gd name="connsiteX5" fmla="*/ 1511 w 14166"/>
              <a:gd name="connsiteY5" fmla="*/ 1166 h 11168"/>
              <a:gd name="connsiteX6" fmla="*/ 3293 w 14166"/>
              <a:gd name="connsiteY6" fmla="*/ 1166 h 11168"/>
              <a:gd name="connsiteX7" fmla="*/ 5298 w 14166"/>
              <a:gd name="connsiteY7" fmla="*/ 2639 h 11168"/>
              <a:gd name="connsiteX8" fmla="*/ 10645 w 14166"/>
              <a:gd name="connsiteY8" fmla="*/ 1411 h 11168"/>
              <a:gd name="connsiteX0" fmla="*/ 5357 w 13512"/>
              <a:gd name="connsiteY0" fmla="*/ 11545 h 12440"/>
              <a:gd name="connsiteX1" fmla="*/ 6475 w 13512"/>
              <a:gd name="connsiteY1" fmla="*/ 11364 h 12440"/>
              <a:gd name="connsiteX2" fmla="*/ 8437 w 13512"/>
              <a:gd name="connsiteY2" fmla="*/ 11364 h 12440"/>
              <a:gd name="connsiteX3" fmla="*/ 12358 w 13512"/>
              <a:gd name="connsiteY3" fmla="*/ 10803 h 12440"/>
              <a:gd name="connsiteX4" fmla="*/ 1511 w 13512"/>
              <a:gd name="connsiteY4" fmla="*/ 1543 h 12440"/>
              <a:gd name="connsiteX5" fmla="*/ 3293 w 13512"/>
              <a:gd name="connsiteY5" fmla="*/ 1543 h 12440"/>
              <a:gd name="connsiteX6" fmla="*/ 5298 w 13512"/>
              <a:gd name="connsiteY6" fmla="*/ 3016 h 12440"/>
              <a:gd name="connsiteX7" fmla="*/ 10645 w 13512"/>
              <a:gd name="connsiteY7" fmla="*/ 1788 h 12440"/>
              <a:gd name="connsiteX0" fmla="*/ 5331 w 13332"/>
              <a:gd name="connsiteY0" fmla="*/ 11557 h 12522"/>
              <a:gd name="connsiteX1" fmla="*/ 6449 w 13332"/>
              <a:gd name="connsiteY1" fmla="*/ 11376 h 12522"/>
              <a:gd name="connsiteX2" fmla="*/ 8411 w 13332"/>
              <a:gd name="connsiteY2" fmla="*/ 11376 h 12522"/>
              <a:gd name="connsiteX3" fmla="*/ 12178 w 13332"/>
              <a:gd name="connsiteY3" fmla="*/ 10885 h 12522"/>
              <a:gd name="connsiteX4" fmla="*/ 1485 w 13332"/>
              <a:gd name="connsiteY4" fmla="*/ 1555 h 12522"/>
              <a:gd name="connsiteX5" fmla="*/ 3267 w 13332"/>
              <a:gd name="connsiteY5" fmla="*/ 1555 h 12522"/>
              <a:gd name="connsiteX6" fmla="*/ 5272 w 13332"/>
              <a:gd name="connsiteY6" fmla="*/ 3028 h 12522"/>
              <a:gd name="connsiteX7" fmla="*/ 10619 w 13332"/>
              <a:gd name="connsiteY7" fmla="*/ 1800 h 12522"/>
              <a:gd name="connsiteX0" fmla="*/ 4703 w 9991"/>
              <a:gd name="connsiteY0" fmla="*/ 11639 h 13095"/>
              <a:gd name="connsiteX1" fmla="*/ 5821 w 9991"/>
              <a:gd name="connsiteY1" fmla="*/ 11458 h 13095"/>
              <a:gd name="connsiteX2" fmla="*/ 7783 w 9991"/>
              <a:gd name="connsiteY2" fmla="*/ 11458 h 13095"/>
              <a:gd name="connsiteX3" fmla="*/ 857 w 9991"/>
              <a:gd name="connsiteY3" fmla="*/ 1637 h 13095"/>
              <a:gd name="connsiteX4" fmla="*/ 2639 w 9991"/>
              <a:gd name="connsiteY4" fmla="*/ 1637 h 13095"/>
              <a:gd name="connsiteX5" fmla="*/ 4644 w 9991"/>
              <a:gd name="connsiteY5" fmla="*/ 3110 h 13095"/>
              <a:gd name="connsiteX6" fmla="*/ 9991 w 9991"/>
              <a:gd name="connsiteY6" fmla="*/ 1882 h 13095"/>
              <a:gd name="connsiteX0" fmla="*/ 4380 w 9673"/>
              <a:gd name="connsiteY0" fmla="*/ 8888 h 10023"/>
              <a:gd name="connsiteX1" fmla="*/ 5499 w 9673"/>
              <a:gd name="connsiteY1" fmla="*/ 8750 h 10023"/>
              <a:gd name="connsiteX2" fmla="*/ 531 w 9673"/>
              <a:gd name="connsiteY2" fmla="*/ 1250 h 10023"/>
              <a:gd name="connsiteX3" fmla="*/ 2314 w 9673"/>
              <a:gd name="connsiteY3" fmla="*/ 1250 h 10023"/>
              <a:gd name="connsiteX4" fmla="*/ 4321 w 9673"/>
              <a:gd name="connsiteY4" fmla="*/ 2375 h 10023"/>
              <a:gd name="connsiteX5" fmla="*/ 9673 w 9673"/>
              <a:gd name="connsiteY5" fmla="*/ 1437 h 10023"/>
              <a:gd name="connsiteX0" fmla="*/ 4335 w 9807"/>
              <a:gd name="connsiteY0" fmla="*/ 8891 h 8891"/>
              <a:gd name="connsiteX1" fmla="*/ 356 w 9807"/>
              <a:gd name="connsiteY1" fmla="*/ 1270 h 8891"/>
              <a:gd name="connsiteX2" fmla="*/ 2199 w 9807"/>
              <a:gd name="connsiteY2" fmla="*/ 1270 h 8891"/>
              <a:gd name="connsiteX3" fmla="*/ 4274 w 9807"/>
              <a:gd name="connsiteY3" fmla="*/ 2393 h 8891"/>
              <a:gd name="connsiteX4" fmla="*/ 9807 w 9807"/>
              <a:gd name="connsiteY4" fmla="*/ 1457 h 8891"/>
              <a:gd name="connsiteX0" fmla="*/ 363 w 10000"/>
              <a:gd name="connsiteY0" fmla="*/ 1428 h 2725"/>
              <a:gd name="connsiteX1" fmla="*/ 2242 w 10000"/>
              <a:gd name="connsiteY1" fmla="*/ 1428 h 2725"/>
              <a:gd name="connsiteX2" fmla="*/ 4358 w 10000"/>
              <a:gd name="connsiteY2" fmla="*/ 2691 h 2725"/>
              <a:gd name="connsiteX3" fmla="*/ 10000 w 10000"/>
              <a:gd name="connsiteY3" fmla="*/ 1639 h 2725"/>
              <a:gd name="connsiteX0" fmla="*/ 0 w 9637"/>
              <a:gd name="connsiteY0" fmla="*/ 770 h 5530"/>
              <a:gd name="connsiteX1" fmla="*/ 1879 w 9637"/>
              <a:gd name="connsiteY1" fmla="*/ 770 h 5530"/>
              <a:gd name="connsiteX2" fmla="*/ 3995 w 9637"/>
              <a:gd name="connsiteY2" fmla="*/ 5405 h 5530"/>
              <a:gd name="connsiteX3" fmla="*/ 9637 w 9637"/>
              <a:gd name="connsiteY3" fmla="*/ 1545 h 5530"/>
              <a:gd name="connsiteX0" fmla="*/ 326 w 10326"/>
              <a:gd name="connsiteY0" fmla="*/ 4184 h 12792"/>
              <a:gd name="connsiteX1" fmla="*/ 325 w 10326"/>
              <a:gd name="connsiteY1" fmla="*/ 0 h 12792"/>
              <a:gd name="connsiteX2" fmla="*/ 2276 w 10326"/>
              <a:gd name="connsiteY2" fmla="*/ 4184 h 12792"/>
              <a:gd name="connsiteX3" fmla="*/ 4471 w 10326"/>
              <a:gd name="connsiteY3" fmla="*/ 12566 h 12792"/>
              <a:gd name="connsiteX4" fmla="*/ 10326 w 10326"/>
              <a:gd name="connsiteY4" fmla="*/ 5586 h 12792"/>
              <a:gd name="connsiteX0" fmla="*/ 0 w 10001"/>
              <a:gd name="connsiteY0" fmla="*/ 0 h 12792"/>
              <a:gd name="connsiteX1" fmla="*/ 1951 w 10001"/>
              <a:gd name="connsiteY1" fmla="*/ 4184 h 12792"/>
              <a:gd name="connsiteX2" fmla="*/ 4146 w 10001"/>
              <a:gd name="connsiteY2" fmla="*/ 12566 h 12792"/>
              <a:gd name="connsiteX3" fmla="*/ 10001 w 10001"/>
              <a:gd name="connsiteY3" fmla="*/ 5586 h 12792"/>
              <a:gd name="connsiteX0" fmla="*/ 0 w 10001"/>
              <a:gd name="connsiteY0" fmla="*/ 0 h 12792"/>
              <a:gd name="connsiteX1" fmla="*/ 1951 w 10001"/>
              <a:gd name="connsiteY1" fmla="*/ 4184 h 12792"/>
              <a:gd name="connsiteX2" fmla="*/ 4146 w 10001"/>
              <a:gd name="connsiteY2" fmla="*/ 12566 h 12792"/>
              <a:gd name="connsiteX3" fmla="*/ 10001 w 10001"/>
              <a:gd name="connsiteY3" fmla="*/ 5586 h 12792"/>
              <a:gd name="connsiteX0" fmla="*/ 0 w 10001"/>
              <a:gd name="connsiteY0" fmla="*/ 0 h 12792"/>
              <a:gd name="connsiteX1" fmla="*/ 1951 w 10001"/>
              <a:gd name="connsiteY1" fmla="*/ 4184 h 12792"/>
              <a:gd name="connsiteX2" fmla="*/ 4146 w 10001"/>
              <a:gd name="connsiteY2" fmla="*/ 12566 h 12792"/>
              <a:gd name="connsiteX3" fmla="*/ 10001 w 10001"/>
              <a:gd name="connsiteY3" fmla="*/ 5586 h 12792"/>
              <a:gd name="connsiteX0" fmla="*/ 0 w 10001"/>
              <a:gd name="connsiteY0" fmla="*/ 0 h 12799"/>
              <a:gd name="connsiteX1" fmla="*/ 1708 w 10001"/>
              <a:gd name="connsiteY1" fmla="*/ 4189 h 12799"/>
              <a:gd name="connsiteX2" fmla="*/ 4146 w 10001"/>
              <a:gd name="connsiteY2" fmla="*/ 12566 h 12799"/>
              <a:gd name="connsiteX3" fmla="*/ 10001 w 10001"/>
              <a:gd name="connsiteY3" fmla="*/ 5586 h 12799"/>
              <a:gd name="connsiteX0" fmla="*/ 0 w 10001"/>
              <a:gd name="connsiteY0" fmla="*/ 0 h 8610"/>
              <a:gd name="connsiteX1" fmla="*/ 1708 w 10001"/>
              <a:gd name="connsiteY1" fmla="*/ 4189 h 8610"/>
              <a:gd name="connsiteX2" fmla="*/ 4147 w 10001"/>
              <a:gd name="connsiteY2" fmla="*/ 8377 h 8610"/>
              <a:gd name="connsiteX3" fmla="*/ 10001 w 10001"/>
              <a:gd name="connsiteY3" fmla="*/ 5586 h 8610"/>
              <a:gd name="connsiteX0" fmla="*/ 0 w 10975"/>
              <a:gd name="connsiteY0" fmla="*/ 0 h 9999"/>
              <a:gd name="connsiteX1" fmla="*/ 1708 w 10975"/>
              <a:gd name="connsiteY1" fmla="*/ 4865 h 9999"/>
              <a:gd name="connsiteX2" fmla="*/ 4147 w 10975"/>
              <a:gd name="connsiteY2" fmla="*/ 9729 h 9999"/>
              <a:gd name="connsiteX3" fmla="*/ 10975 w 10975"/>
              <a:gd name="connsiteY3" fmla="*/ 6486 h 9999"/>
              <a:gd name="connsiteX0" fmla="*/ 0 w 10000"/>
              <a:gd name="connsiteY0" fmla="*/ 0 h 10000"/>
              <a:gd name="connsiteX1" fmla="*/ 1556 w 10000"/>
              <a:gd name="connsiteY1" fmla="*/ 4865 h 10000"/>
              <a:gd name="connsiteX2" fmla="*/ 3779 w 10000"/>
              <a:gd name="connsiteY2" fmla="*/ 9730 h 10000"/>
              <a:gd name="connsiteX3" fmla="*/ 10000 w 10000"/>
              <a:gd name="connsiteY3" fmla="*/ 6487 h 10000"/>
              <a:gd name="connsiteX0" fmla="*/ 0 w 10000"/>
              <a:gd name="connsiteY0" fmla="*/ 0 h 9730"/>
              <a:gd name="connsiteX1" fmla="*/ 1556 w 10000"/>
              <a:gd name="connsiteY1" fmla="*/ 4865 h 9730"/>
              <a:gd name="connsiteX2" fmla="*/ 3779 w 10000"/>
              <a:gd name="connsiteY2" fmla="*/ 9730 h 9730"/>
              <a:gd name="connsiteX3" fmla="*/ 10000 w 10000"/>
              <a:gd name="connsiteY3" fmla="*/ 4865 h 9730"/>
              <a:gd name="connsiteX0" fmla="*/ 0 w 10000"/>
              <a:gd name="connsiteY0" fmla="*/ 0 h 8692"/>
              <a:gd name="connsiteX1" fmla="*/ 1556 w 10000"/>
              <a:gd name="connsiteY1" fmla="*/ 5000 h 8692"/>
              <a:gd name="connsiteX2" fmla="*/ 4445 w 10000"/>
              <a:gd name="connsiteY2" fmla="*/ 8334 h 8692"/>
              <a:gd name="connsiteX3" fmla="*/ 10000 w 10000"/>
              <a:gd name="connsiteY3" fmla="*/ 5000 h 8692"/>
              <a:gd name="connsiteX0" fmla="*/ 0 w 10000"/>
              <a:gd name="connsiteY0" fmla="*/ 6712 h 16712"/>
              <a:gd name="connsiteX1" fmla="*/ 889 w 10000"/>
              <a:gd name="connsiteY1" fmla="*/ 959 h 16712"/>
              <a:gd name="connsiteX2" fmla="*/ 1556 w 10000"/>
              <a:gd name="connsiteY2" fmla="*/ 12464 h 16712"/>
              <a:gd name="connsiteX3" fmla="*/ 4445 w 10000"/>
              <a:gd name="connsiteY3" fmla="*/ 16300 h 16712"/>
              <a:gd name="connsiteX4" fmla="*/ 10000 w 10000"/>
              <a:gd name="connsiteY4" fmla="*/ 12464 h 16712"/>
              <a:gd name="connsiteX0" fmla="*/ 60 w 9171"/>
              <a:gd name="connsiteY0" fmla="*/ 0 h 15753"/>
              <a:gd name="connsiteX1" fmla="*/ 727 w 9171"/>
              <a:gd name="connsiteY1" fmla="*/ 11505 h 15753"/>
              <a:gd name="connsiteX2" fmla="*/ 3616 w 9171"/>
              <a:gd name="connsiteY2" fmla="*/ 15341 h 15753"/>
              <a:gd name="connsiteX3" fmla="*/ 9171 w 9171"/>
              <a:gd name="connsiteY3" fmla="*/ 11505 h 15753"/>
              <a:gd name="connsiteX0" fmla="*/ 65 w 10000"/>
              <a:gd name="connsiteY0" fmla="*/ 0 h 10000"/>
              <a:gd name="connsiteX1" fmla="*/ 793 w 10000"/>
              <a:gd name="connsiteY1" fmla="*/ 7303 h 10000"/>
              <a:gd name="connsiteX2" fmla="*/ 3943 w 10000"/>
              <a:gd name="connsiteY2" fmla="*/ 9738 h 10000"/>
              <a:gd name="connsiteX3" fmla="*/ 10000 w 10000"/>
              <a:gd name="connsiteY3" fmla="*/ 7303 h 10000"/>
              <a:gd name="connsiteX0" fmla="*/ 0 w 10419"/>
              <a:gd name="connsiteY0" fmla="*/ 0 h 10000"/>
              <a:gd name="connsiteX1" fmla="*/ 1212 w 10419"/>
              <a:gd name="connsiteY1" fmla="*/ 7303 h 10000"/>
              <a:gd name="connsiteX2" fmla="*/ 4362 w 10419"/>
              <a:gd name="connsiteY2" fmla="*/ 9738 h 10000"/>
              <a:gd name="connsiteX3" fmla="*/ 10419 w 10419"/>
              <a:gd name="connsiteY3" fmla="*/ 7303 h 10000"/>
              <a:gd name="connsiteX0" fmla="*/ 0 w 10419"/>
              <a:gd name="connsiteY0" fmla="*/ 0 h 10144"/>
              <a:gd name="connsiteX1" fmla="*/ 1453 w 10419"/>
              <a:gd name="connsiteY1" fmla="*/ 4869 h 10144"/>
              <a:gd name="connsiteX2" fmla="*/ 4362 w 10419"/>
              <a:gd name="connsiteY2" fmla="*/ 9738 h 10144"/>
              <a:gd name="connsiteX3" fmla="*/ 10419 w 10419"/>
              <a:gd name="connsiteY3" fmla="*/ 7303 h 10144"/>
              <a:gd name="connsiteX0" fmla="*/ 0 w 10419"/>
              <a:gd name="connsiteY0" fmla="*/ 0 h 10144"/>
              <a:gd name="connsiteX1" fmla="*/ 1453 w 10419"/>
              <a:gd name="connsiteY1" fmla="*/ 4869 h 10144"/>
              <a:gd name="connsiteX2" fmla="*/ 4362 w 10419"/>
              <a:gd name="connsiteY2" fmla="*/ 9738 h 10144"/>
              <a:gd name="connsiteX3" fmla="*/ 10419 w 10419"/>
              <a:gd name="connsiteY3" fmla="*/ 7303 h 10144"/>
              <a:gd name="connsiteX0" fmla="*/ 0 w 10419"/>
              <a:gd name="connsiteY0" fmla="*/ 0 h 10144"/>
              <a:gd name="connsiteX1" fmla="*/ 1453 w 10419"/>
              <a:gd name="connsiteY1" fmla="*/ 4869 h 10144"/>
              <a:gd name="connsiteX2" fmla="*/ 4362 w 10419"/>
              <a:gd name="connsiteY2" fmla="*/ 9738 h 10144"/>
              <a:gd name="connsiteX3" fmla="*/ 10419 w 10419"/>
              <a:gd name="connsiteY3" fmla="*/ 7303 h 10144"/>
            </a:gdLst>
            <a:ahLst/>
            <a:cxnLst>
              <a:cxn ang="0">
                <a:pos x="connsiteX0" y="connsiteY0"/>
              </a:cxn>
              <a:cxn ang="0">
                <a:pos x="connsiteX1" y="connsiteY1"/>
              </a:cxn>
              <a:cxn ang="0">
                <a:pos x="connsiteX2" y="connsiteY2"/>
              </a:cxn>
              <a:cxn ang="0">
                <a:pos x="connsiteX3" y="connsiteY3"/>
              </a:cxn>
            </a:cxnLst>
            <a:rect l="l" t="t" r="r" b="b"/>
            <a:pathLst>
              <a:path w="10419" h="10144">
                <a:moveTo>
                  <a:pt x="0" y="0"/>
                </a:moveTo>
                <a:cubicBezTo>
                  <a:pt x="356" y="2288"/>
                  <a:pt x="508" y="2375"/>
                  <a:pt x="1453" y="4869"/>
                </a:cubicBezTo>
                <a:cubicBezTo>
                  <a:pt x="2481" y="7566"/>
                  <a:pt x="2868" y="9332"/>
                  <a:pt x="4362" y="9738"/>
                </a:cubicBezTo>
                <a:cubicBezTo>
                  <a:pt x="5856" y="10144"/>
                  <a:pt x="9385" y="9701"/>
                  <a:pt x="10419" y="7303"/>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117" name="Freeform 12"/>
          <p:cNvSpPr>
            <a:spLocks/>
          </p:cNvSpPr>
          <p:nvPr/>
        </p:nvSpPr>
        <p:spPr bwMode="auto">
          <a:xfrm>
            <a:off x="714375" y="2559050"/>
            <a:ext cx="3357563" cy="114300"/>
          </a:xfrm>
          <a:custGeom>
            <a:avLst/>
            <a:gdLst>
              <a:gd name="T0" fmla="*/ 547 w 1987"/>
              <a:gd name="T1" fmla="*/ 777 h 785"/>
              <a:gd name="T2" fmla="*/ 754 w 1987"/>
              <a:gd name="T3" fmla="*/ 748 h 785"/>
              <a:gd name="T4" fmla="*/ 1117 w 1987"/>
              <a:gd name="T5" fmla="*/ 748 h 785"/>
              <a:gd name="T6" fmla="*/ 1843 w 1987"/>
              <a:gd name="T7" fmla="*/ 658 h 785"/>
              <a:gd name="T8" fmla="*/ 1843 w 1987"/>
              <a:gd name="T9" fmla="*/ 295 h 785"/>
              <a:gd name="T10" fmla="*/ 981 w 1987"/>
              <a:gd name="T11" fmla="*/ 23 h 785"/>
              <a:gd name="T12" fmla="*/ 210 w 1987"/>
              <a:gd name="T13" fmla="*/ 159 h 785"/>
              <a:gd name="T14" fmla="*/ 24 w 1987"/>
              <a:gd name="T15" fmla="*/ 595 h 785"/>
              <a:gd name="T16" fmla="*/ 357 w 1987"/>
              <a:gd name="T17" fmla="*/ 785 h 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7"/>
              <a:gd name="T28" fmla="*/ 0 h 785"/>
              <a:gd name="T29" fmla="*/ 1987 w 1987"/>
              <a:gd name="T30" fmla="*/ 785 h 785"/>
              <a:gd name="connsiteX0" fmla="*/ 3736 w 10983"/>
              <a:gd name="connsiteY0" fmla="*/ 20424 h 20424"/>
              <a:gd name="connsiteX1" fmla="*/ 4778 w 10983"/>
              <a:gd name="connsiteY1" fmla="*/ 20055 h 20424"/>
              <a:gd name="connsiteX2" fmla="*/ 6605 w 10983"/>
              <a:gd name="connsiteY2" fmla="*/ 20055 h 20424"/>
              <a:gd name="connsiteX3" fmla="*/ 10258 w 10983"/>
              <a:gd name="connsiteY3" fmla="*/ 18908 h 20424"/>
              <a:gd name="connsiteX4" fmla="*/ 10258 w 10983"/>
              <a:gd name="connsiteY4" fmla="*/ 14284 h 20424"/>
              <a:gd name="connsiteX5" fmla="*/ 5920 w 10983"/>
              <a:gd name="connsiteY5" fmla="*/ 10819 h 20424"/>
              <a:gd name="connsiteX6" fmla="*/ 2040 w 10983"/>
              <a:gd name="connsiteY6" fmla="*/ 12551 h 20424"/>
              <a:gd name="connsiteX7" fmla="*/ 1104 w 10983"/>
              <a:gd name="connsiteY7" fmla="*/ 18106 h 20424"/>
              <a:gd name="connsiteX8" fmla="*/ 8662 w 10983"/>
              <a:gd name="connsiteY8" fmla="*/ 497 h 20424"/>
              <a:gd name="connsiteX0" fmla="*/ 2069 w 9316"/>
              <a:gd name="connsiteY0" fmla="*/ 20424 h 20424"/>
              <a:gd name="connsiteX1" fmla="*/ 3111 w 9316"/>
              <a:gd name="connsiteY1" fmla="*/ 20055 h 20424"/>
              <a:gd name="connsiteX2" fmla="*/ 4938 w 9316"/>
              <a:gd name="connsiteY2" fmla="*/ 20055 h 20424"/>
              <a:gd name="connsiteX3" fmla="*/ 8591 w 9316"/>
              <a:gd name="connsiteY3" fmla="*/ 18908 h 20424"/>
              <a:gd name="connsiteX4" fmla="*/ 8591 w 9316"/>
              <a:gd name="connsiteY4" fmla="*/ 14284 h 20424"/>
              <a:gd name="connsiteX5" fmla="*/ 4253 w 9316"/>
              <a:gd name="connsiteY5" fmla="*/ 10819 h 20424"/>
              <a:gd name="connsiteX6" fmla="*/ 373 w 9316"/>
              <a:gd name="connsiteY6" fmla="*/ 12551 h 20424"/>
              <a:gd name="connsiteX7" fmla="*/ 2014 w 9316"/>
              <a:gd name="connsiteY7" fmla="*/ 3004 h 20424"/>
              <a:gd name="connsiteX8" fmla="*/ 6995 w 9316"/>
              <a:gd name="connsiteY8" fmla="*/ 497 h 20424"/>
              <a:gd name="connsiteX0" fmla="*/ 2464 w 10243"/>
              <a:gd name="connsiteY0" fmla="*/ 10639 h 10639"/>
              <a:gd name="connsiteX1" fmla="*/ 3582 w 10243"/>
              <a:gd name="connsiteY1" fmla="*/ 10458 h 10639"/>
              <a:gd name="connsiteX2" fmla="*/ 5544 w 10243"/>
              <a:gd name="connsiteY2" fmla="*/ 10458 h 10639"/>
              <a:gd name="connsiteX3" fmla="*/ 9465 w 10243"/>
              <a:gd name="connsiteY3" fmla="*/ 9897 h 10639"/>
              <a:gd name="connsiteX4" fmla="*/ 9465 w 10243"/>
              <a:gd name="connsiteY4" fmla="*/ 7633 h 10639"/>
              <a:gd name="connsiteX5" fmla="*/ 4808 w 10243"/>
              <a:gd name="connsiteY5" fmla="*/ 5936 h 10639"/>
              <a:gd name="connsiteX6" fmla="*/ 400 w 10243"/>
              <a:gd name="connsiteY6" fmla="*/ 637 h 10639"/>
              <a:gd name="connsiteX7" fmla="*/ 2405 w 10243"/>
              <a:gd name="connsiteY7" fmla="*/ 2110 h 10639"/>
              <a:gd name="connsiteX8" fmla="*/ 7752 w 10243"/>
              <a:gd name="connsiteY8" fmla="*/ 882 h 10639"/>
              <a:gd name="connsiteX0" fmla="*/ 5357 w 14166"/>
              <a:gd name="connsiteY0" fmla="*/ 11168 h 11168"/>
              <a:gd name="connsiteX1" fmla="*/ 6475 w 14166"/>
              <a:gd name="connsiteY1" fmla="*/ 10987 h 11168"/>
              <a:gd name="connsiteX2" fmla="*/ 8437 w 14166"/>
              <a:gd name="connsiteY2" fmla="*/ 10987 h 11168"/>
              <a:gd name="connsiteX3" fmla="*/ 12358 w 14166"/>
              <a:gd name="connsiteY3" fmla="*/ 10426 h 11168"/>
              <a:gd name="connsiteX4" fmla="*/ 12358 w 14166"/>
              <a:gd name="connsiteY4" fmla="*/ 8162 h 11168"/>
              <a:gd name="connsiteX5" fmla="*/ 1511 w 14166"/>
              <a:gd name="connsiteY5" fmla="*/ 1166 h 11168"/>
              <a:gd name="connsiteX6" fmla="*/ 3293 w 14166"/>
              <a:gd name="connsiteY6" fmla="*/ 1166 h 11168"/>
              <a:gd name="connsiteX7" fmla="*/ 5298 w 14166"/>
              <a:gd name="connsiteY7" fmla="*/ 2639 h 11168"/>
              <a:gd name="connsiteX8" fmla="*/ 10645 w 14166"/>
              <a:gd name="connsiteY8" fmla="*/ 1411 h 11168"/>
              <a:gd name="connsiteX0" fmla="*/ 5357 w 13512"/>
              <a:gd name="connsiteY0" fmla="*/ 11545 h 12440"/>
              <a:gd name="connsiteX1" fmla="*/ 6475 w 13512"/>
              <a:gd name="connsiteY1" fmla="*/ 11364 h 12440"/>
              <a:gd name="connsiteX2" fmla="*/ 8437 w 13512"/>
              <a:gd name="connsiteY2" fmla="*/ 11364 h 12440"/>
              <a:gd name="connsiteX3" fmla="*/ 12358 w 13512"/>
              <a:gd name="connsiteY3" fmla="*/ 10803 h 12440"/>
              <a:gd name="connsiteX4" fmla="*/ 1511 w 13512"/>
              <a:gd name="connsiteY4" fmla="*/ 1543 h 12440"/>
              <a:gd name="connsiteX5" fmla="*/ 3293 w 13512"/>
              <a:gd name="connsiteY5" fmla="*/ 1543 h 12440"/>
              <a:gd name="connsiteX6" fmla="*/ 5298 w 13512"/>
              <a:gd name="connsiteY6" fmla="*/ 3016 h 12440"/>
              <a:gd name="connsiteX7" fmla="*/ 10645 w 13512"/>
              <a:gd name="connsiteY7" fmla="*/ 1788 h 12440"/>
              <a:gd name="connsiteX0" fmla="*/ 5331 w 13332"/>
              <a:gd name="connsiteY0" fmla="*/ 11557 h 12522"/>
              <a:gd name="connsiteX1" fmla="*/ 6449 w 13332"/>
              <a:gd name="connsiteY1" fmla="*/ 11376 h 12522"/>
              <a:gd name="connsiteX2" fmla="*/ 8411 w 13332"/>
              <a:gd name="connsiteY2" fmla="*/ 11376 h 12522"/>
              <a:gd name="connsiteX3" fmla="*/ 12178 w 13332"/>
              <a:gd name="connsiteY3" fmla="*/ 10885 h 12522"/>
              <a:gd name="connsiteX4" fmla="*/ 1485 w 13332"/>
              <a:gd name="connsiteY4" fmla="*/ 1555 h 12522"/>
              <a:gd name="connsiteX5" fmla="*/ 3267 w 13332"/>
              <a:gd name="connsiteY5" fmla="*/ 1555 h 12522"/>
              <a:gd name="connsiteX6" fmla="*/ 5272 w 13332"/>
              <a:gd name="connsiteY6" fmla="*/ 3028 h 12522"/>
              <a:gd name="connsiteX7" fmla="*/ 10619 w 13332"/>
              <a:gd name="connsiteY7" fmla="*/ 1800 h 12522"/>
              <a:gd name="connsiteX0" fmla="*/ 4703 w 9991"/>
              <a:gd name="connsiteY0" fmla="*/ 11639 h 13095"/>
              <a:gd name="connsiteX1" fmla="*/ 5821 w 9991"/>
              <a:gd name="connsiteY1" fmla="*/ 11458 h 13095"/>
              <a:gd name="connsiteX2" fmla="*/ 7783 w 9991"/>
              <a:gd name="connsiteY2" fmla="*/ 11458 h 13095"/>
              <a:gd name="connsiteX3" fmla="*/ 857 w 9991"/>
              <a:gd name="connsiteY3" fmla="*/ 1637 h 13095"/>
              <a:gd name="connsiteX4" fmla="*/ 2639 w 9991"/>
              <a:gd name="connsiteY4" fmla="*/ 1637 h 13095"/>
              <a:gd name="connsiteX5" fmla="*/ 4644 w 9991"/>
              <a:gd name="connsiteY5" fmla="*/ 3110 h 13095"/>
              <a:gd name="connsiteX6" fmla="*/ 9991 w 9991"/>
              <a:gd name="connsiteY6" fmla="*/ 1882 h 13095"/>
              <a:gd name="connsiteX0" fmla="*/ 4380 w 9673"/>
              <a:gd name="connsiteY0" fmla="*/ 8888 h 10023"/>
              <a:gd name="connsiteX1" fmla="*/ 5499 w 9673"/>
              <a:gd name="connsiteY1" fmla="*/ 8750 h 10023"/>
              <a:gd name="connsiteX2" fmla="*/ 531 w 9673"/>
              <a:gd name="connsiteY2" fmla="*/ 1250 h 10023"/>
              <a:gd name="connsiteX3" fmla="*/ 2314 w 9673"/>
              <a:gd name="connsiteY3" fmla="*/ 1250 h 10023"/>
              <a:gd name="connsiteX4" fmla="*/ 4321 w 9673"/>
              <a:gd name="connsiteY4" fmla="*/ 2375 h 10023"/>
              <a:gd name="connsiteX5" fmla="*/ 9673 w 9673"/>
              <a:gd name="connsiteY5" fmla="*/ 1437 h 10023"/>
              <a:gd name="connsiteX0" fmla="*/ 4335 w 9807"/>
              <a:gd name="connsiteY0" fmla="*/ 8891 h 8891"/>
              <a:gd name="connsiteX1" fmla="*/ 356 w 9807"/>
              <a:gd name="connsiteY1" fmla="*/ 1270 h 8891"/>
              <a:gd name="connsiteX2" fmla="*/ 2199 w 9807"/>
              <a:gd name="connsiteY2" fmla="*/ 1270 h 8891"/>
              <a:gd name="connsiteX3" fmla="*/ 4274 w 9807"/>
              <a:gd name="connsiteY3" fmla="*/ 2393 h 8891"/>
              <a:gd name="connsiteX4" fmla="*/ 9807 w 9807"/>
              <a:gd name="connsiteY4" fmla="*/ 1457 h 8891"/>
              <a:gd name="connsiteX0" fmla="*/ 363 w 10000"/>
              <a:gd name="connsiteY0" fmla="*/ 1428 h 2725"/>
              <a:gd name="connsiteX1" fmla="*/ 2242 w 10000"/>
              <a:gd name="connsiteY1" fmla="*/ 1428 h 2725"/>
              <a:gd name="connsiteX2" fmla="*/ 4358 w 10000"/>
              <a:gd name="connsiteY2" fmla="*/ 2691 h 2725"/>
              <a:gd name="connsiteX3" fmla="*/ 10000 w 10000"/>
              <a:gd name="connsiteY3" fmla="*/ 1639 h 2725"/>
              <a:gd name="connsiteX0" fmla="*/ 0 w 9637"/>
              <a:gd name="connsiteY0" fmla="*/ 770 h 5530"/>
              <a:gd name="connsiteX1" fmla="*/ 1879 w 9637"/>
              <a:gd name="connsiteY1" fmla="*/ 770 h 5530"/>
              <a:gd name="connsiteX2" fmla="*/ 3995 w 9637"/>
              <a:gd name="connsiteY2" fmla="*/ 5405 h 5530"/>
              <a:gd name="connsiteX3" fmla="*/ 9637 w 9637"/>
              <a:gd name="connsiteY3" fmla="*/ 1545 h 5530"/>
              <a:gd name="connsiteX0" fmla="*/ 326 w 10326"/>
              <a:gd name="connsiteY0" fmla="*/ 4184 h 12792"/>
              <a:gd name="connsiteX1" fmla="*/ 325 w 10326"/>
              <a:gd name="connsiteY1" fmla="*/ 0 h 12792"/>
              <a:gd name="connsiteX2" fmla="*/ 2276 w 10326"/>
              <a:gd name="connsiteY2" fmla="*/ 4184 h 12792"/>
              <a:gd name="connsiteX3" fmla="*/ 4471 w 10326"/>
              <a:gd name="connsiteY3" fmla="*/ 12566 h 12792"/>
              <a:gd name="connsiteX4" fmla="*/ 10326 w 10326"/>
              <a:gd name="connsiteY4" fmla="*/ 5586 h 12792"/>
              <a:gd name="connsiteX0" fmla="*/ 0 w 10001"/>
              <a:gd name="connsiteY0" fmla="*/ 0 h 12792"/>
              <a:gd name="connsiteX1" fmla="*/ 1951 w 10001"/>
              <a:gd name="connsiteY1" fmla="*/ 4184 h 12792"/>
              <a:gd name="connsiteX2" fmla="*/ 4146 w 10001"/>
              <a:gd name="connsiteY2" fmla="*/ 12566 h 12792"/>
              <a:gd name="connsiteX3" fmla="*/ 10001 w 10001"/>
              <a:gd name="connsiteY3" fmla="*/ 5586 h 12792"/>
              <a:gd name="connsiteX0" fmla="*/ 0 w 10001"/>
              <a:gd name="connsiteY0" fmla="*/ 0 h 12792"/>
              <a:gd name="connsiteX1" fmla="*/ 1951 w 10001"/>
              <a:gd name="connsiteY1" fmla="*/ 4184 h 12792"/>
              <a:gd name="connsiteX2" fmla="*/ 4146 w 10001"/>
              <a:gd name="connsiteY2" fmla="*/ 12566 h 12792"/>
              <a:gd name="connsiteX3" fmla="*/ 10001 w 10001"/>
              <a:gd name="connsiteY3" fmla="*/ 5586 h 12792"/>
              <a:gd name="connsiteX0" fmla="*/ 0 w 10001"/>
              <a:gd name="connsiteY0" fmla="*/ 0 h 12792"/>
              <a:gd name="connsiteX1" fmla="*/ 1951 w 10001"/>
              <a:gd name="connsiteY1" fmla="*/ 4184 h 12792"/>
              <a:gd name="connsiteX2" fmla="*/ 4146 w 10001"/>
              <a:gd name="connsiteY2" fmla="*/ 12566 h 12792"/>
              <a:gd name="connsiteX3" fmla="*/ 10001 w 10001"/>
              <a:gd name="connsiteY3" fmla="*/ 5586 h 12792"/>
              <a:gd name="connsiteX0" fmla="*/ 0 w 10001"/>
              <a:gd name="connsiteY0" fmla="*/ 0 h 12799"/>
              <a:gd name="connsiteX1" fmla="*/ 1708 w 10001"/>
              <a:gd name="connsiteY1" fmla="*/ 4189 h 12799"/>
              <a:gd name="connsiteX2" fmla="*/ 4146 w 10001"/>
              <a:gd name="connsiteY2" fmla="*/ 12566 h 12799"/>
              <a:gd name="connsiteX3" fmla="*/ 10001 w 10001"/>
              <a:gd name="connsiteY3" fmla="*/ 5586 h 12799"/>
              <a:gd name="connsiteX0" fmla="*/ 0 w 10001"/>
              <a:gd name="connsiteY0" fmla="*/ 0 h 8610"/>
              <a:gd name="connsiteX1" fmla="*/ 1708 w 10001"/>
              <a:gd name="connsiteY1" fmla="*/ 4189 h 8610"/>
              <a:gd name="connsiteX2" fmla="*/ 4147 w 10001"/>
              <a:gd name="connsiteY2" fmla="*/ 8377 h 8610"/>
              <a:gd name="connsiteX3" fmla="*/ 10001 w 10001"/>
              <a:gd name="connsiteY3" fmla="*/ 5586 h 8610"/>
              <a:gd name="connsiteX0" fmla="*/ 0 w 10975"/>
              <a:gd name="connsiteY0" fmla="*/ 0 h 9999"/>
              <a:gd name="connsiteX1" fmla="*/ 1708 w 10975"/>
              <a:gd name="connsiteY1" fmla="*/ 4865 h 9999"/>
              <a:gd name="connsiteX2" fmla="*/ 4147 w 10975"/>
              <a:gd name="connsiteY2" fmla="*/ 9729 h 9999"/>
              <a:gd name="connsiteX3" fmla="*/ 10975 w 10975"/>
              <a:gd name="connsiteY3" fmla="*/ 6486 h 9999"/>
              <a:gd name="connsiteX0" fmla="*/ 0 w 10000"/>
              <a:gd name="connsiteY0" fmla="*/ 0 h 10000"/>
              <a:gd name="connsiteX1" fmla="*/ 1556 w 10000"/>
              <a:gd name="connsiteY1" fmla="*/ 4865 h 10000"/>
              <a:gd name="connsiteX2" fmla="*/ 3779 w 10000"/>
              <a:gd name="connsiteY2" fmla="*/ 9730 h 10000"/>
              <a:gd name="connsiteX3" fmla="*/ 10000 w 10000"/>
              <a:gd name="connsiteY3" fmla="*/ 6487 h 10000"/>
              <a:gd name="connsiteX0" fmla="*/ 0 w 10000"/>
              <a:gd name="connsiteY0" fmla="*/ 0 h 9730"/>
              <a:gd name="connsiteX1" fmla="*/ 1556 w 10000"/>
              <a:gd name="connsiteY1" fmla="*/ 4865 h 9730"/>
              <a:gd name="connsiteX2" fmla="*/ 3779 w 10000"/>
              <a:gd name="connsiteY2" fmla="*/ 9730 h 9730"/>
              <a:gd name="connsiteX3" fmla="*/ 10000 w 10000"/>
              <a:gd name="connsiteY3" fmla="*/ 4865 h 9730"/>
              <a:gd name="connsiteX0" fmla="*/ 0 w 10000"/>
              <a:gd name="connsiteY0" fmla="*/ 0 h 8692"/>
              <a:gd name="connsiteX1" fmla="*/ 1556 w 10000"/>
              <a:gd name="connsiteY1" fmla="*/ 5000 h 8692"/>
              <a:gd name="connsiteX2" fmla="*/ 4445 w 10000"/>
              <a:gd name="connsiteY2" fmla="*/ 8334 h 8692"/>
              <a:gd name="connsiteX3" fmla="*/ 10000 w 10000"/>
              <a:gd name="connsiteY3" fmla="*/ 5000 h 8692"/>
              <a:gd name="connsiteX0" fmla="*/ 0 w 10000"/>
              <a:gd name="connsiteY0" fmla="*/ 6712 h 16712"/>
              <a:gd name="connsiteX1" fmla="*/ 889 w 10000"/>
              <a:gd name="connsiteY1" fmla="*/ 959 h 16712"/>
              <a:gd name="connsiteX2" fmla="*/ 1556 w 10000"/>
              <a:gd name="connsiteY2" fmla="*/ 12464 h 16712"/>
              <a:gd name="connsiteX3" fmla="*/ 4445 w 10000"/>
              <a:gd name="connsiteY3" fmla="*/ 16300 h 16712"/>
              <a:gd name="connsiteX4" fmla="*/ 10000 w 10000"/>
              <a:gd name="connsiteY4" fmla="*/ 12464 h 16712"/>
              <a:gd name="connsiteX0" fmla="*/ 60 w 9171"/>
              <a:gd name="connsiteY0" fmla="*/ 0 h 15753"/>
              <a:gd name="connsiteX1" fmla="*/ 727 w 9171"/>
              <a:gd name="connsiteY1" fmla="*/ 11505 h 15753"/>
              <a:gd name="connsiteX2" fmla="*/ 3616 w 9171"/>
              <a:gd name="connsiteY2" fmla="*/ 15341 h 15753"/>
              <a:gd name="connsiteX3" fmla="*/ 9171 w 9171"/>
              <a:gd name="connsiteY3" fmla="*/ 11505 h 15753"/>
              <a:gd name="connsiteX0" fmla="*/ 65 w 10000"/>
              <a:gd name="connsiteY0" fmla="*/ 0 h 10000"/>
              <a:gd name="connsiteX1" fmla="*/ 793 w 10000"/>
              <a:gd name="connsiteY1" fmla="*/ 7303 h 10000"/>
              <a:gd name="connsiteX2" fmla="*/ 3943 w 10000"/>
              <a:gd name="connsiteY2" fmla="*/ 9738 h 10000"/>
              <a:gd name="connsiteX3" fmla="*/ 10000 w 10000"/>
              <a:gd name="connsiteY3" fmla="*/ 7303 h 10000"/>
              <a:gd name="connsiteX0" fmla="*/ 0 w 10419"/>
              <a:gd name="connsiteY0" fmla="*/ 0 h 10000"/>
              <a:gd name="connsiteX1" fmla="*/ 1212 w 10419"/>
              <a:gd name="connsiteY1" fmla="*/ 7303 h 10000"/>
              <a:gd name="connsiteX2" fmla="*/ 4362 w 10419"/>
              <a:gd name="connsiteY2" fmla="*/ 9738 h 10000"/>
              <a:gd name="connsiteX3" fmla="*/ 10419 w 10419"/>
              <a:gd name="connsiteY3" fmla="*/ 7303 h 10000"/>
              <a:gd name="connsiteX0" fmla="*/ 0 w 10419"/>
              <a:gd name="connsiteY0" fmla="*/ 0 h 10144"/>
              <a:gd name="connsiteX1" fmla="*/ 1453 w 10419"/>
              <a:gd name="connsiteY1" fmla="*/ 4869 h 10144"/>
              <a:gd name="connsiteX2" fmla="*/ 4362 w 10419"/>
              <a:gd name="connsiteY2" fmla="*/ 9738 h 10144"/>
              <a:gd name="connsiteX3" fmla="*/ 10419 w 10419"/>
              <a:gd name="connsiteY3" fmla="*/ 7303 h 10144"/>
              <a:gd name="connsiteX0" fmla="*/ 0 w 10419"/>
              <a:gd name="connsiteY0" fmla="*/ 0 h 10144"/>
              <a:gd name="connsiteX1" fmla="*/ 1453 w 10419"/>
              <a:gd name="connsiteY1" fmla="*/ 4869 h 10144"/>
              <a:gd name="connsiteX2" fmla="*/ 4362 w 10419"/>
              <a:gd name="connsiteY2" fmla="*/ 9738 h 10144"/>
              <a:gd name="connsiteX3" fmla="*/ 10419 w 10419"/>
              <a:gd name="connsiteY3" fmla="*/ 7303 h 10144"/>
              <a:gd name="connsiteX0" fmla="*/ 0 w 10419"/>
              <a:gd name="connsiteY0" fmla="*/ 0 h 10144"/>
              <a:gd name="connsiteX1" fmla="*/ 1453 w 10419"/>
              <a:gd name="connsiteY1" fmla="*/ 4869 h 10144"/>
              <a:gd name="connsiteX2" fmla="*/ 4362 w 10419"/>
              <a:gd name="connsiteY2" fmla="*/ 9738 h 10144"/>
              <a:gd name="connsiteX3" fmla="*/ 10419 w 10419"/>
              <a:gd name="connsiteY3" fmla="*/ 7303 h 10144"/>
              <a:gd name="connsiteX0" fmla="*/ 0 w 10387"/>
              <a:gd name="connsiteY0" fmla="*/ 0 h 12136"/>
              <a:gd name="connsiteX1" fmla="*/ 1453 w 10387"/>
              <a:gd name="connsiteY1" fmla="*/ 4869 h 12136"/>
              <a:gd name="connsiteX2" fmla="*/ 4362 w 10387"/>
              <a:gd name="connsiteY2" fmla="*/ 9738 h 12136"/>
              <a:gd name="connsiteX3" fmla="*/ 10387 w 10387"/>
              <a:gd name="connsiteY3" fmla="*/ 9738 h 12136"/>
              <a:gd name="connsiteX0" fmla="*/ 0 w 10387"/>
              <a:gd name="connsiteY0" fmla="*/ 0 h 11002"/>
              <a:gd name="connsiteX1" fmla="*/ 1453 w 10387"/>
              <a:gd name="connsiteY1" fmla="*/ 4869 h 11002"/>
              <a:gd name="connsiteX2" fmla="*/ 4362 w 10387"/>
              <a:gd name="connsiteY2" fmla="*/ 9738 h 11002"/>
              <a:gd name="connsiteX3" fmla="*/ 10387 w 10387"/>
              <a:gd name="connsiteY3" fmla="*/ 9738 h 11002"/>
              <a:gd name="connsiteX0" fmla="*/ 0 w 10387"/>
              <a:gd name="connsiteY0" fmla="*/ 0 h 12435"/>
              <a:gd name="connsiteX1" fmla="*/ 1179 w 10387"/>
              <a:gd name="connsiteY1" fmla="*/ 9738 h 12435"/>
              <a:gd name="connsiteX2" fmla="*/ 4362 w 10387"/>
              <a:gd name="connsiteY2" fmla="*/ 9738 h 12435"/>
              <a:gd name="connsiteX3" fmla="*/ 10387 w 10387"/>
              <a:gd name="connsiteY3" fmla="*/ 9738 h 12435"/>
              <a:gd name="connsiteX0" fmla="*/ 0 w 11146"/>
              <a:gd name="connsiteY0" fmla="*/ 1277 h 5191"/>
              <a:gd name="connsiteX1" fmla="*/ 1938 w 11146"/>
              <a:gd name="connsiteY1" fmla="*/ 2494 h 5191"/>
              <a:gd name="connsiteX2" fmla="*/ 5121 w 11146"/>
              <a:gd name="connsiteY2" fmla="*/ 2494 h 5191"/>
              <a:gd name="connsiteX3" fmla="*/ 11146 w 11146"/>
              <a:gd name="connsiteY3" fmla="*/ 2494 h 5191"/>
              <a:gd name="connsiteX0" fmla="*/ 0 w 10000"/>
              <a:gd name="connsiteY0" fmla="*/ 2460 h 10000"/>
              <a:gd name="connsiteX1" fmla="*/ 1739 w 10000"/>
              <a:gd name="connsiteY1" fmla="*/ 4804 h 10000"/>
              <a:gd name="connsiteX2" fmla="*/ 4594 w 10000"/>
              <a:gd name="connsiteY2" fmla="*/ 4804 h 10000"/>
              <a:gd name="connsiteX3" fmla="*/ 10000 w 10000"/>
              <a:gd name="connsiteY3" fmla="*/ 4804 h 10000"/>
              <a:gd name="connsiteX0" fmla="*/ 0 w 10000"/>
              <a:gd name="connsiteY0" fmla="*/ 114 h 10000"/>
              <a:gd name="connsiteX1" fmla="*/ 1087 w 10000"/>
              <a:gd name="connsiteY1" fmla="*/ 4804 h 10000"/>
              <a:gd name="connsiteX2" fmla="*/ 4594 w 10000"/>
              <a:gd name="connsiteY2" fmla="*/ 2458 h 10000"/>
              <a:gd name="connsiteX3" fmla="*/ 10000 w 10000"/>
              <a:gd name="connsiteY3" fmla="*/ 2458 h 10000"/>
              <a:gd name="connsiteX0" fmla="*/ 0 w 10000"/>
              <a:gd name="connsiteY0" fmla="*/ 0 h 9886"/>
              <a:gd name="connsiteX1" fmla="*/ 1087 w 10000"/>
              <a:gd name="connsiteY1" fmla="*/ 4690 h 9886"/>
              <a:gd name="connsiteX2" fmla="*/ 4594 w 10000"/>
              <a:gd name="connsiteY2" fmla="*/ 2344 h 9886"/>
              <a:gd name="connsiteX3" fmla="*/ 10000 w 10000"/>
              <a:gd name="connsiteY3" fmla="*/ 2344 h 9886"/>
              <a:gd name="connsiteX0" fmla="*/ 0 w 10000"/>
              <a:gd name="connsiteY0" fmla="*/ 0 h 7628"/>
              <a:gd name="connsiteX1" fmla="*/ 1304 w 10000"/>
              <a:gd name="connsiteY1" fmla="*/ 2372 h 7628"/>
              <a:gd name="connsiteX2" fmla="*/ 4594 w 10000"/>
              <a:gd name="connsiteY2" fmla="*/ 2371 h 7628"/>
              <a:gd name="connsiteX3" fmla="*/ 10000 w 10000"/>
              <a:gd name="connsiteY3" fmla="*/ 2371 h 7628"/>
              <a:gd name="connsiteX0" fmla="*/ 0 w 10000"/>
              <a:gd name="connsiteY0" fmla="*/ 0 h 13109"/>
              <a:gd name="connsiteX1" fmla="*/ 1304 w 10000"/>
              <a:gd name="connsiteY1" fmla="*/ 6219 h 13109"/>
              <a:gd name="connsiteX2" fmla="*/ 4594 w 10000"/>
              <a:gd name="connsiteY2" fmla="*/ 3108 h 13109"/>
              <a:gd name="connsiteX3" fmla="*/ 10000 w 10000"/>
              <a:gd name="connsiteY3" fmla="*/ 3108 h 13109"/>
              <a:gd name="connsiteX0" fmla="*/ 0 w 10000"/>
              <a:gd name="connsiteY0" fmla="*/ 671 h 13780"/>
              <a:gd name="connsiteX1" fmla="*/ 1304 w 10000"/>
              <a:gd name="connsiteY1" fmla="*/ 6890 h 13780"/>
              <a:gd name="connsiteX2" fmla="*/ 4594 w 10000"/>
              <a:gd name="connsiteY2" fmla="*/ 3779 h 13780"/>
              <a:gd name="connsiteX3" fmla="*/ 10000 w 10000"/>
              <a:gd name="connsiteY3" fmla="*/ 3779 h 13780"/>
              <a:gd name="connsiteX0" fmla="*/ 0 w 10000"/>
              <a:gd name="connsiteY0" fmla="*/ 671 h 7773"/>
              <a:gd name="connsiteX1" fmla="*/ 1304 w 10000"/>
              <a:gd name="connsiteY1" fmla="*/ 6890 h 7773"/>
              <a:gd name="connsiteX2" fmla="*/ 4594 w 10000"/>
              <a:gd name="connsiteY2" fmla="*/ 3779 h 7773"/>
              <a:gd name="connsiteX3" fmla="*/ 10000 w 10000"/>
              <a:gd name="connsiteY3" fmla="*/ 3779 h 7773"/>
              <a:gd name="connsiteX0" fmla="*/ 3546 w 13546"/>
              <a:gd name="connsiteY0" fmla="*/ 0 h 9137"/>
              <a:gd name="connsiteX1" fmla="*/ 4850 w 13546"/>
              <a:gd name="connsiteY1" fmla="*/ 8001 h 9137"/>
              <a:gd name="connsiteX2" fmla="*/ 8140 w 13546"/>
              <a:gd name="connsiteY2" fmla="*/ 3999 h 9137"/>
              <a:gd name="connsiteX3" fmla="*/ 13546 w 13546"/>
              <a:gd name="connsiteY3" fmla="*/ 3999 h 9137"/>
              <a:gd name="connsiteX0" fmla="*/ 0 w 7382"/>
              <a:gd name="connsiteY0" fmla="*/ 0 h 10000"/>
              <a:gd name="connsiteX1" fmla="*/ 962 w 7382"/>
              <a:gd name="connsiteY1" fmla="*/ 8757 h 10000"/>
              <a:gd name="connsiteX2" fmla="*/ 3391 w 7382"/>
              <a:gd name="connsiteY2" fmla="*/ 4377 h 10000"/>
              <a:gd name="connsiteX3" fmla="*/ 7382 w 7382"/>
              <a:gd name="connsiteY3" fmla="*/ 4377 h 10000"/>
              <a:gd name="connsiteX0" fmla="*/ 0 w 10218"/>
              <a:gd name="connsiteY0" fmla="*/ 731 h 6624"/>
              <a:gd name="connsiteX1" fmla="*/ 1521 w 10218"/>
              <a:gd name="connsiteY1" fmla="*/ 5110 h 6624"/>
              <a:gd name="connsiteX2" fmla="*/ 4812 w 10218"/>
              <a:gd name="connsiteY2" fmla="*/ 730 h 6624"/>
              <a:gd name="connsiteX3" fmla="*/ 10218 w 10218"/>
              <a:gd name="connsiteY3" fmla="*/ 730 h 6624"/>
              <a:gd name="connsiteX0" fmla="*/ 0 w 10000"/>
              <a:gd name="connsiteY0" fmla="*/ 7713 h 16609"/>
              <a:gd name="connsiteX1" fmla="*/ 1489 w 10000"/>
              <a:gd name="connsiteY1" fmla="*/ 7714 h 16609"/>
              <a:gd name="connsiteX2" fmla="*/ 4709 w 10000"/>
              <a:gd name="connsiteY2" fmla="*/ 1102 h 16609"/>
              <a:gd name="connsiteX3" fmla="*/ 10000 w 10000"/>
              <a:gd name="connsiteY3" fmla="*/ 1102 h 16609"/>
              <a:gd name="connsiteX0" fmla="*/ 0 w 10000"/>
              <a:gd name="connsiteY0" fmla="*/ 7713 h 10450"/>
              <a:gd name="connsiteX1" fmla="*/ 1489 w 10000"/>
              <a:gd name="connsiteY1" fmla="*/ 7714 h 10450"/>
              <a:gd name="connsiteX2" fmla="*/ 4709 w 10000"/>
              <a:gd name="connsiteY2" fmla="*/ 1102 h 10450"/>
              <a:gd name="connsiteX3" fmla="*/ 10000 w 10000"/>
              <a:gd name="connsiteY3" fmla="*/ 1102 h 10450"/>
            </a:gdLst>
            <a:ahLst/>
            <a:cxnLst>
              <a:cxn ang="0">
                <a:pos x="connsiteX0" y="connsiteY0"/>
              </a:cxn>
              <a:cxn ang="0">
                <a:pos x="connsiteX1" y="connsiteY1"/>
              </a:cxn>
              <a:cxn ang="0">
                <a:pos x="connsiteX2" y="connsiteY2"/>
              </a:cxn>
              <a:cxn ang="0">
                <a:pos x="connsiteX3" y="connsiteY3"/>
              </a:cxn>
            </a:cxnLst>
            <a:rect l="l" t="t" r="r" b="b"/>
            <a:pathLst>
              <a:path w="10000" h="10450">
                <a:moveTo>
                  <a:pt x="0" y="7713"/>
                </a:moveTo>
                <a:cubicBezTo>
                  <a:pt x="663" y="10450"/>
                  <a:pt x="651" y="7043"/>
                  <a:pt x="1489" y="7714"/>
                </a:cubicBezTo>
                <a:cubicBezTo>
                  <a:pt x="2210" y="9591"/>
                  <a:pt x="3290" y="2203"/>
                  <a:pt x="4709" y="1102"/>
                </a:cubicBezTo>
                <a:cubicBezTo>
                  <a:pt x="6127" y="0"/>
                  <a:pt x="8606" y="7965"/>
                  <a:pt x="10000" y="1102"/>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118" name="Text Box 5"/>
          <p:cNvSpPr txBox="1">
            <a:spLocks noChangeArrowheads="1"/>
          </p:cNvSpPr>
          <p:nvPr/>
        </p:nvSpPr>
        <p:spPr bwMode="auto">
          <a:xfrm>
            <a:off x="5043488" y="2857500"/>
            <a:ext cx="1090612" cy="646113"/>
          </a:xfrm>
          <a:prstGeom prst="rect">
            <a:avLst/>
          </a:prstGeom>
          <a:noFill/>
          <a:ln w="9525">
            <a:noFill/>
            <a:miter lim="800000"/>
            <a:headEnd/>
            <a:tailEnd/>
          </a:ln>
        </p:spPr>
        <p:txBody>
          <a:bodyPr>
            <a:spAutoFit/>
          </a:bodyPr>
          <a:lstStyle/>
          <a:p>
            <a:pPr algn="r" fontAlgn="auto">
              <a:spcBef>
                <a:spcPts val="0"/>
              </a:spcBef>
              <a:spcAft>
                <a:spcPts val="0"/>
              </a:spcAft>
              <a:defRPr/>
            </a:pPr>
            <a:r>
              <a:rPr lang="en-GB" i="1" kern="0" dirty="0">
                <a:latin typeface="+mn-lt"/>
                <a:cs typeface="+mn-cs"/>
              </a:rPr>
              <a:t>N </a:t>
            </a:r>
            <a:br>
              <a:rPr lang="en-GB" i="1" kern="0" dirty="0">
                <a:latin typeface="+mn-lt"/>
                <a:cs typeface="+mn-cs"/>
              </a:rPr>
            </a:br>
            <a:r>
              <a:rPr lang="en-GB" i="1" kern="0" dirty="0">
                <a:latin typeface="+mn-lt"/>
                <a:cs typeface="+mn-cs"/>
              </a:rPr>
              <a:t>TCP flows</a:t>
            </a:r>
            <a:endParaRPr lang="en-US" i="1" kern="0" dirty="0">
              <a:latin typeface="+mn-lt"/>
              <a:cs typeface="+mn-cs"/>
            </a:endParaRPr>
          </a:p>
        </p:txBody>
      </p:sp>
      <p:sp>
        <p:nvSpPr>
          <p:cNvPr id="119" name="Text Box 5"/>
          <p:cNvSpPr txBox="1">
            <a:spLocks noChangeArrowheads="1"/>
          </p:cNvSpPr>
          <p:nvPr/>
        </p:nvSpPr>
        <p:spPr bwMode="auto">
          <a:xfrm>
            <a:off x="7829550" y="2786063"/>
            <a:ext cx="1314450" cy="830262"/>
          </a:xfrm>
          <a:prstGeom prst="rect">
            <a:avLst/>
          </a:prstGeom>
          <a:noFill/>
          <a:ln w="9525">
            <a:noFill/>
            <a:miter lim="800000"/>
            <a:headEnd/>
            <a:tailEnd/>
          </a:ln>
        </p:spPr>
        <p:txBody>
          <a:bodyPr>
            <a:spAutoFit/>
          </a:bodyPr>
          <a:lstStyle/>
          <a:p>
            <a:pPr fontAlgn="auto">
              <a:spcBef>
                <a:spcPts val="0"/>
              </a:spcBef>
              <a:spcAft>
                <a:spcPts val="0"/>
              </a:spcAft>
              <a:defRPr/>
            </a:pPr>
            <a:r>
              <a:rPr lang="en-US" i="1" kern="0" dirty="0">
                <a:latin typeface="+mn-lt"/>
                <a:cs typeface="+mn-cs"/>
              </a:rPr>
              <a:t>link speed NC</a:t>
            </a:r>
          </a:p>
        </p:txBody>
      </p:sp>
      <p:sp>
        <p:nvSpPr>
          <p:cNvPr id="120" name="Text Box 5"/>
          <p:cNvSpPr txBox="1">
            <a:spLocks noChangeArrowheads="1"/>
          </p:cNvSpPr>
          <p:nvPr/>
        </p:nvSpPr>
        <p:spPr bwMode="auto">
          <a:xfrm>
            <a:off x="6686550" y="2857500"/>
            <a:ext cx="1065213" cy="1187450"/>
          </a:xfrm>
          <a:prstGeom prst="rect">
            <a:avLst/>
          </a:prstGeom>
          <a:noFill/>
          <a:ln w="9525">
            <a:noFill/>
            <a:miter lim="800000"/>
            <a:headEnd/>
            <a:tailEnd/>
          </a:ln>
        </p:spPr>
        <p:txBody>
          <a:bodyPr>
            <a:spAutoFit/>
          </a:bodyPr>
          <a:lstStyle/>
          <a:p>
            <a:pPr algn="ctr" fontAlgn="auto">
              <a:spcBef>
                <a:spcPts val="0"/>
              </a:spcBef>
              <a:spcAft>
                <a:spcPts val="0"/>
              </a:spcAft>
              <a:defRPr/>
            </a:pPr>
            <a:r>
              <a:rPr lang="en-US" i="1" kern="0" dirty="0">
                <a:latin typeface="+mn-lt"/>
                <a:cs typeface="+mn-cs"/>
              </a:rPr>
              <a:t>buffer size B√N</a:t>
            </a:r>
          </a:p>
        </p:txBody>
      </p:sp>
      <p:sp>
        <p:nvSpPr>
          <p:cNvPr id="121" name="Text Box 5"/>
          <p:cNvSpPr txBox="1">
            <a:spLocks noChangeArrowheads="1"/>
          </p:cNvSpPr>
          <p:nvPr/>
        </p:nvSpPr>
        <p:spPr bwMode="auto">
          <a:xfrm>
            <a:off x="0" y="2928938"/>
            <a:ext cx="1643063" cy="923925"/>
          </a:xfrm>
          <a:prstGeom prst="rect">
            <a:avLst/>
          </a:prstGeom>
          <a:noFill/>
          <a:ln w="9525">
            <a:noFill/>
            <a:miter lim="800000"/>
            <a:headEnd/>
            <a:tailEnd/>
          </a:ln>
        </p:spPr>
        <p:txBody>
          <a:bodyPr>
            <a:spAutoFit/>
          </a:bodyPr>
          <a:lstStyle/>
          <a:p>
            <a:pPr algn="r" fontAlgn="auto">
              <a:spcBef>
                <a:spcPts val="0"/>
              </a:spcBef>
              <a:spcAft>
                <a:spcPts val="0"/>
              </a:spcAft>
              <a:defRPr/>
            </a:pPr>
            <a:r>
              <a:rPr lang="en-GB" i="1" kern="0" dirty="0">
                <a:latin typeface="+mn-lt"/>
                <a:cs typeface="+mn-cs"/>
              </a:rPr>
              <a:t>N Poisson sources, each with rate x</a:t>
            </a:r>
            <a:endParaRPr lang="en-US" i="1" kern="0" dirty="0">
              <a:latin typeface="+mn-lt"/>
              <a:cs typeface="+mn-cs"/>
            </a:endParaRPr>
          </a:p>
        </p:txBody>
      </p:sp>
      <p:sp>
        <p:nvSpPr>
          <p:cNvPr id="122" name="Text Box 5"/>
          <p:cNvSpPr txBox="1">
            <a:spLocks noChangeArrowheads="1"/>
          </p:cNvSpPr>
          <p:nvPr/>
        </p:nvSpPr>
        <p:spPr bwMode="auto">
          <a:xfrm>
            <a:off x="3071813" y="2857500"/>
            <a:ext cx="1314450" cy="830263"/>
          </a:xfrm>
          <a:prstGeom prst="rect">
            <a:avLst/>
          </a:prstGeom>
          <a:noFill/>
          <a:ln w="9525">
            <a:noFill/>
            <a:miter lim="800000"/>
            <a:headEnd/>
            <a:tailEnd/>
          </a:ln>
        </p:spPr>
        <p:txBody>
          <a:bodyPr>
            <a:spAutoFit/>
          </a:bodyPr>
          <a:lstStyle/>
          <a:p>
            <a:pPr fontAlgn="auto">
              <a:spcBef>
                <a:spcPts val="0"/>
              </a:spcBef>
              <a:spcAft>
                <a:spcPts val="0"/>
              </a:spcAft>
              <a:defRPr/>
            </a:pPr>
            <a:r>
              <a:rPr lang="en-US" i="1" kern="0" dirty="0">
                <a:latin typeface="+mn-lt"/>
                <a:cs typeface="+mn-cs"/>
              </a:rPr>
              <a:t>link speed NC</a:t>
            </a:r>
          </a:p>
        </p:txBody>
      </p:sp>
      <p:sp>
        <p:nvSpPr>
          <p:cNvPr id="123" name="Text Box 5"/>
          <p:cNvSpPr txBox="1">
            <a:spLocks noChangeArrowheads="1"/>
          </p:cNvSpPr>
          <p:nvPr/>
        </p:nvSpPr>
        <p:spPr bwMode="auto">
          <a:xfrm>
            <a:off x="1928813" y="2928938"/>
            <a:ext cx="1065212" cy="1187450"/>
          </a:xfrm>
          <a:prstGeom prst="rect">
            <a:avLst/>
          </a:prstGeom>
          <a:noFill/>
          <a:ln w="9525">
            <a:noFill/>
            <a:miter lim="800000"/>
            <a:headEnd/>
            <a:tailEnd/>
          </a:ln>
        </p:spPr>
        <p:txBody>
          <a:bodyPr>
            <a:spAutoFit/>
          </a:bodyPr>
          <a:lstStyle/>
          <a:p>
            <a:pPr algn="ctr" fontAlgn="auto">
              <a:spcBef>
                <a:spcPts val="0"/>
              </a:spcBef>
              <a:spcAft>
                <a:spcPts val="0"/>
              </a:spcAft>
              <a:defRPr/>
            </a:pPr>
            <a:r>
              <a:rPr lang="en-US" i="1" kern="0" dirty="0">
                <a:latin typeface="+mn-lt"/>
                <a:cs typeface="+mn-cs"/>
              </a:rPr>
              <a:t>buffer size B√N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1" descr="poisson.png"/>
          <p:cNvPicPr>
            <a:picLocks noChangeAspect="1"/>
          </p:cNvPicPr>
          <p:nvPr/>
        </p:nvPicPr>
        <p:blipFill>
          <a:blip r:embed="rId3" cstate="print"/>
          <a:srcRect t="4546"/>
          <a:stretch>
            <a:fillRect/>
          </a:stretch>
        </p:blipFill>
        <p:spPr bwMode="auto">
          <a:xfrm>
            <a:off x="1357313" y="3429000"/>
            <a:ext cx="7358062" cy="3000375"/>
          </a:xfrm>
          <a:prstGeom prst="rect">
            <a:avLst/>
          </a:prstGeom>
          <a:noFill/>
          <a:ln w="9525">
            <a:noFill/>
            <a:miter lim="800000"/>
            <a:headEnd/>
            <a:tailEnd/>
          </a:ln>
        </p:spPr>
      </p:pic>
      <p:sp>
        <p:nvSpPr>
          <p:cNvPr id="3076" name="Rectangle 2"/>
          <p:cNvSpPr>
            <a:spLocks noGrp="1" noChangeArrowheads="1"/>
          </p:cNvSpPr>
          <p:nvPr>
            <p:ph type="title"/>
          </p:nvPr>
        </p:nvSpPr>
        <p:spPr>
          <a:xfrm>
            <a:off x="0" y="0"/>
            <a:ext cx="9144000" cy="1357313"/>
          </a:xfrm>
        </p:spPr>
        <p:txBody>
          <a:bodyPr>
            <a:normAutofit fontScale="90000"/>
          </a:bodyPr>
          <a:lstStyle/>
          <a:p>
            <a:pPr marL="180000" indent="0" eaLnBrk="1" fontAlgn="auto" hangingPunct="1">
              <a:spcAft>
                <a:spcPts val="0"/>
              </a:spcAft>
              <a:defRPr/>
            </a:pPr>
            <a:r>
              <a:rPr lang="en-US" sz="2800" dirty="0" smtClean="0"/>
              <a:t>Simulation shows that when there are many flows, the queue has two different modes of operation: </a:t>
            </a:r>
            <a:br>
              <a:rPr lang="en-US" sz="2800" dirty="0" smtClean="0"/>
            </a:br>
            <a:r>
              <a:rPr lang="en-US" sz="2800" dirty="0" smtClean="0"/>
              <a:t>near-empty and near-full.</a:t>
            </a:r>
            <a:endParaRPr lang="en-GB" sz="1400" dirty="0" smtClean="0">
              <a:solidFill>
                <a:schemeClr val="bg2"/>
              </a:solidFill>
              <a:cs typeface="Times New Roman" pitchFamily="18" charset="0"/>
            </a:endParaRPr>
          </a:p>
        </p:txBody>
      </p:sp>
      <p:sp>
        <p:nvSpPr>
          <p:cNvPr id="107" name="Rectangle 15"/>
          <p:cNvSpPr>
            <a:spLocks noChangeArrowheads="1"/>
          </p:cNvSpPr>
          <p:nvPr/>
        </p:nvSpPr>
        <p:spPr bwMode="auto">
          <a:xfrm>
            <a:off x="1970088" y="2386013"/>
            <a:ext cx="1022350" cy="412750"/>
          </a:xfrm>
          <a:prstGeom prst="rect">
            <a:avLst/>
          </a:prstGeom>
          <a:solidFill>
            <a:srgbClr val="000000"/>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108" name="Oval 22"/>
          <p:cNvSpPr>
            <a:spLocks noChangeArrowheads="1"/>
          </p:cNvSpPr>
          <p:nvPr/>
        </p:nvSpPr>
        <p:spPr bwMode="auto">
          <a:xfrm>
            <a:off x="2820988" y="2355850"/>
            <a:ext cx="406400" cy="409575"/>
          </a:xfrm>
          <a:prstGeom prst="ellipse">
            <a:avLst/>
          </a:prstGeom>
          <a:solidFill>
            <a:schemeClr val="bg1"/>
          </a:solidFill>
          <a:ln w="19050">
            <a:solidFill>
              <a:schemeClr val="tx1"/>
            </a:solidFill>
            <a:round/>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109" name="Rectangle 23"/>
          <p:cNvSpPr>
            <a:spLocks noChangeArrowheads="1"/>
          </p:cNvSpPr>
          <p:nvPr/>
        </p:nvSpPr>
        <p:spPr bwMode="auto">
          <a:xfrm>
            <a:off x="2616200" y="2422525"/>
            <a:ext cx="136525" cy="274638"/>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110" name="Rectangle 24"/>
          <p:cNvSpPr>
            <a:spLocks noChangeArrowheads="1"/>
          </p:cNvSpPr>
          <p:nvPr/>
        </p:nvSpPr>
        <p:spPr bwMode="auto">
          <a:xfrm>
            <a:off x="2413000" y="2422525"/>
            <a:ext cx="136525" cy="274638"/>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111" name="Rectangle 25"/>
          <p:cNvSpPr>
            <a:spLocks noChangeArrowheads="1"/>
          </p:cNvSpPr>
          <p:nvPr/>
        </p:nvSpPr>
        <p:spPr bwMode="auto">
          <a:xfrm>
            <a:off x="2209800" y="2422525"/>
            <a:ext cx="134938" cy="274638"/>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112" name="Oval 111"/>
          <p:cNvSpPr/>
          <p:nvPr/>
        </p:nvSpPr>
        <p:spPr>
          <a:xfrm>
            <a:off x="1147763" y="2112963"/>
            <a:ext cx="233362" cy="244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3" name="Oval 112"/>
          <p:cNvSpPr/>
          <p:nvPr/>
        </p:nvSpPr>
        <p:spPr>
          <a:xfrm>
            <a:off x="1069975" y="2438400"/>
            <a:ext cx="233363" cy="246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4" name="Oval 113"/>
          <p:cNvSpPr/>
          <p:nvPr/>
        </p:nvSpPr>
        <p:spPr>
          <a:xfrm>
            <a:off x="1225550" y="2684463"/>
            <a:ext cx="233363" cy="244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5" name="Freeform 114"/>
          <p:cNvSpPr/>
          <p:nvPr/>
        </p:nvSpPr>
        <p:spPr>
          <a:xfrm>
            <a:off x="1993900" y="2347913"/>
            <a:ext cx="825500" cy="436562"/>
          </a:xfrm>
          <a:custGeom>
            <a:avLst/>
            <a:gdLst>
              <a:gd name="connsiteX0" fmla="*/ 0 w 3073101"/>
              <a:gd name="connsiteY0" fmla="*/ 381897 h 2022438"/>
              <a:gd name="connsiteX1" fmla="*/ 1495313 w 3073101"/>
              <a:gd name="connsiteY1" fmla="*/ 564777 h 2022438"/>
              <a:gd name="connsiteX2" fmla="*/ 2861534 w 3073101"/>
              <a:gd name="connsiteY2" fmla="*/ 199017 h 2022438"/>
              <a:gd name="connsiteX3" fmla="*/ 2764715 w 3073101"/>
              <a:gd name="connsiteY3" fmla="*/ 1758876 h 2022438"/>
              <a:gd name="connsiteX4" fmla="*/ 2883049 w 3073101"/>
              <a:gd name="connsiteY4" fmla="*/ 1780391 h 2022438"/>
              <a:gd name="connsiteX0" fmla="*/ 0 w 3064526"/>
              <a:gd name="connsiteY0" fmla="*/ 370748 h 2011289"/>
              <a:gd name="connsiteX1" fmla="*/ 1546765 w 3064526"/>
              <a:gd name="connsiteY1" fmla="*/ 620518 h 2011289"/>
              <a:gd name="connsiteX2" fmla="*/ 2861534 w 3064526"/>
              <a:gd name="connsiteY2" fmla="*/ 187868 h 2011289"/>
              <a:gd name="connsiteX3" fmla="*/ 2764715 w 3064526"/>
              <a:gd name="connsiteY3" fmla="*/ 1747727 h 2011289"/>
              <a:gd name="connsiteX4" fmla="*/ 2883049 w 3064526"/>
              <a:gd name="connsiteY4" fmla="*/ 1769242 h 2011289"/>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04339"/>
              <a:gd name="connsiteX1" fmla="*/ 2861534 w 3322320"/>
              <a:gd name="connsiteY1" fmla="*/ 229496 h 2004339"/>
              <a:gd name="connsiteX2" fmla="*/ 2764715 w 3322320"/>
              <a:gd name="connsiteY2" fmla="*/ 1789355 h 2004339"/>
              <a:gd name="connsiteX3" fmla="*/ 1261013 w 3322320"/>
              <a:gd name="connsiteY3" fmla="*/ 1519402 h 2004339"/>
              <a:gd name="connsiteX0" fmla="*/ 0 w 2861534"/>
              <a:gd name="connsiteY0" fmla="*/ 412376 h 2004339"/>
              <a:gd name="connsiteX1" fmla="*/ 2861534 w 2861534"/>
              <a:gd name="connsiteY1" fmla="*/ 229496 h 2004339"/>
              <a:gd name="connsiteX2" fmla="*/ 2764715 w 2861534"/>
              <a:gd name="connsiteY2" fmla="*/ 1789355 h 2004339"/>
              <a:gd name="connsiteX3" fmla="*/ 1261013 w 2861534"/>
              <a:gd name="connsiteY3" fmla="*/ 1519402 h 2004339"/>
              <a:gd name="connsiteX0" fmla="*/ 0 w 2861534"/>
              <a:gd name="connsiteY0" fmla="*/ 182880 h 1774843"/>
              <a:gd name="connsiteX1" fmla="*/ 2861534 w 2861534"/>
              <a:gd name="connsiteY1" fmla="*/ 0 h 1774843"/>
              <a:gd name="connsiteX2" fmla="*/ 2764715 w 2861534"/>
              <a:gd name="connsiteY2" fmla="*/ 1559859 h 1774843"/>
              <a:gd name="connsiteX3" fmla="*/ 1261013 w 2861534"/>
              <a:gd name="connsiteY3" fmla="*/ 1289906 h 1774843"/>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667813 w 3529347"/>
              <a:gd name="connsiteY0" fmla="*/ 182880 h 2218600"/>
              <a:gd name="connsiteX1" fmla="*/ 0 w 3529347"/>
              <a:gd name="connsiteY1" fmla="*/ 2218600 h 2218600"/>
              <a:gd name="connsiteX2" fmla="*/ 3529347 w 3529347"/>
              <a:gd name="connsiteY2" fmla="*/ 0 h 2218600"/>
              <a:gd name="connsiteX3" fmla="*/ 3432528 w 3529347"/>
              <a:gd name="connsiteY3" fmla="*/ 1559859 h 2218600"/>
              <a:gd name="connsiteX4" fmla="*/ 1928826 w 3529347"/>
              <a:gd name="connsiteY4" fmla="*/ 1289906 h 2218600"/>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667813 w 3529347"/>
              <a:gd name="connsiteY0" fmla="*/ 182880 h 2361476"/>
              <a:gd name="connsiteX1" fmla="*/ 0 w 3529347"/>
              <a:gd name="connsiteY1" fmla="*/ 2361476 h 2361476"/>
              <a:gd name="connsiteX2" fmla="*/ 3529347 w 3529347"/>
              <a:gd name="connsiteY2" fmla="*/ 0 h 2361476"/>
              <a:gd name="connsiteX3" fmla="*/ 3432528 w 3529347"/>
              <a:gd name="connsiteY3" fmla="*/ 1559859 h 2361476"/>
              <a:gd name="connsiteX4" fmla="*/ 1928826 w 3529347"/>
              <a:gd name="connsiteY4" fmla="*/ 1289906 h 2361476"/>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382061 w 3243595"/>
              <a:gd name="connsiteY0" fmla="*/ 182880 h 1932848"/>
              <a:gd name="connsiteX1" fmla="*/ 0 w 3243595"/>
              <a:gd name="connsiteY1" fmla="*/ 1932848 h 1932848"/>
              <a:gd name="connsiteX2" fmla="*/ 3243595 w 3243595"/>
              <a:gd name="connsiteY2" fmla="*/ 0 h 1932848"/>
              <a:gd name="connsiteX3" fmla="*/ 3146776 w 3243595"/>
              <a:gd name="connsiteY3" fmla="*/ 1559859 h 1932848"/>
              <a:gd name="connsiteX4" fmla="*/ 1643074 w 3243595"/>
              <a:gd name="connsiteY4" fmla="*/ 1289906 h 1932848"/>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310623 w 3172157"/>
              <a:gd name="connsiteY0" fmla="*/ 182880 h 1559859"/>
              <a:gd name="connsiteX1" fmla="*/ 0 w 3172157"/>
              <a:gd name="connsiteY1" fmla="*/ 1361344 h 1559859"/>
              <a:gd name="connsiteX2" fmla="*/ 3172157 w 3172157"/>
              <a:gd name="connsiteY2" fmla="*/ 0 h 1559859"/>
              <a:gd name="connsiteX3" fmla="*/ 3075338 w 3172157"/>
              <a:gd name="connsiteY3" fmla="*/ 1559859 h 1559859"/>
              <a:gd name="connsiteX4" fmla="*/ 1571636 w 3172157"/>
              <a:gd name="connsiteY4" fmla="*/ 1289906 h 1559859"/>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0 w 3457909"/>
              <a:gd name="connsiteY0" fmla="*/ 2218600 h 2218600"/>
              <a:gd name="connsiteX1" fmla="*/ 3457909 w 3457909"/>
              <a:gd name="connsiteY1" fmla="*/ 0 h 2218600"/>
              <a:gd name="connsiteX2" fmla="*/ 3361090 w 3457909"/>
              <a:gd name="connsiteY2" fmla="*/ 1559859 h 2218600"/>
              <a:gd name="connsiteX3" fmla="*/ 1857388 w 3457909"/>
              <a:gd name="connsiteY3" fmla="*/ 1289906 h 2218600"/>
              <a:gd name="connsiteX0" fmla="*/ 0 w 3361090"/>
              <a:gd name="connsiteY0" fmla="*/ 928694 h 928694"/>
              <a:gd name="connsiteX1" fmla="*/ 928695 w 3361090"/>
              <a:gd name="connsiteY1" fmla="*/ 928693 h 928694"/>
              <a:gd name="connsiteX2" fmla="*/ 3361090 w 3361090"/>
              <a:gd name="connsiteY2" fmla="*/ 269953 h 928694"/>
              <a:gd name="connsiteX3" fmla="*/ 1857388 w 3361090"/>
              <a:gd name="connsiteY3" fmla="*/ 0 h 928694"/>
              <a:gd name="connsiteX0" fmla="*/ 0 w 1857388"/>
              <a:gd name="connsiteY0" fmla="*/ 928694 h 1571635"/>
              <a:gd name="connsiteX1" fmla="*/ 928695 w 1857388"/>
              <a:gd name="connsiteY1" fmla="*/ 928693 h 1571635"/>
              <a:gd name="connsiteX2" fmla="*/ 928695 w 1857388"/>
              <a:gd name="connsiteY2" fmla="*/ 1571635 h 1571635"/>
              <a:gd name="connsiteX3" fmla="*/ 1857388 w 1857388"/>
              <a:gd name="connsiteY3" fmla="*/ 0 h 1571635"/>
              <a:gd name="connsiteX0" fmla="*/ 0 w 928695"/>
              <a:gd name="connsiteY0" fmla="*/ 1 h 642942"/>
              <a:gd name="connsiteX1" fmla="*/ 928695 w 928695"/>
              <a:gd name="connsiteY1" fmla="*/ 0 h 642942"/>
              <a:gd name="connsiteX2" fmla="*/ 928695 w 928695"/>
              <a:gd name="connsiteY2" fmla="*/ 642942 h 642942"/>
              <a:gd name="connsiteX3" fmla="*/ 1 w 928695"/>
              <a:gd name="connsiteY3" fmla="*/ 642942 h 642942"/>
              <a:gd name="connsiteX0" fmla="*/ 0 w 928695"/>
              <a:gd name="connsiteY0" fmla="*/ 1 h 642942"/>
              <a:gd name="connsiteX1" fmla="*/ 928695 w 928695"/>
              <a:gd name="connsiteY1" fmla="*/ 0 h 642942"/>
              <a:gd name="connsiteX2" fmla="*/ 928695 w 928695"/>
              <a:gd name="connsiteY2" fmla="*/ 642942 h 642942"/>
              <a:gd name="connsiteX3" fmla="*/ 2 w 928695"/>
              <a:gd name="connsiteY3" fmla="*/ 642941 h 642942"/>
            </a:gdLst>
            <a:ahLst/>
            <a:cxnLst>
              <a:cxn ang="0">
                <a:pos x="connsiteX0" y="connsiteY0"/>
              </a:cxn>
              <a:cxn ang="0">
                <a:pos x="connsiteX1" y="connsiteY1"/>
              </a:cxn>
              <a:cxn ang="0">
                <a:pos x="connsiteX2" y="connsiteY2"/>
              </a:cxn>
              <a:cxn ang="0">
                <a:pos x="connsiteX3" y="connsiteY3"/>
              </a:cxn>
            </a:cxnLst>
            <a:rect l="l" t="t" r="r" b="b"/>
            <a:pathLst>
              <a:path w="928695" h="642942">
                <a:moveTo>
                  <a:pt x="0" y="1"/>
                </a:moveTo>
                <a:lnTo>
                  <a:pt x="928695" y="0"/>
                </a:lnTo>
                <a:lnTo>
                  <a:pt x="928695" y="642942"/>
                </a:lnTo>
                <a:lnTo>
                  <a:pt x="2" y="642941"/>
                </a:ln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116" name="Freeform 12"/>
          <p:cNvSpPr>
            <a:spLocks/>
          </p:cNvSpPr>
          <p:nvPr/>
        </p:nvSpPr>
        <p:spPr bwMode="auto">
          <a:xfrm flipV="1">
            <a:off x="1000125" y="2638425"/>
            <a:ext cx="3000375" cy="433388"/>
          </a:xfrm>
          <a:custGeom>
            <a:avLst/>
            <a:gdLst>
              <a:gd name="T0" fmla="*/ 547 w 1987"/>
              <a:gd name="T1" fmla="*/ 777 h 785"/>
              <a:gd name="T2" fmla="*/ 754 w 1987"/>
              <a:gd name="T3" fmla="*/ 748 h 785"/>
              <a:gd name="T4" fmla="*/ 1117 w 1987"/>
              <a:gd name="T5" fmla="*/ 748 h 785"/>
              <a:gd name="T6" fmla="*/ 1843 w 1987"/>
              <a:gd name="T7" fmla="*/ 658 h 785"/>
              <a:gd name="T8" fmla="*/ 1843 w 1987"/>
              <a:gd name="T9" fmla="*/ 295 h 785"/>
              <a:gd name="T10" fmla="*/ 981 w 1987"/>
              <a:gd name="T11" fmla="*/ 23 h 785"/>
              <a:gd name="T12" fmla="*/ 210 w 1987"/>
              <a:gd name="T13" fmla="*/ 159 h 785"/>
              <a:gd name="T14" fmla="*/ 24 w 1987"/>
              <a:gd name="T15" fmla="*/ 595 h 785"/>
              <a:gd name="T16" fmla="*/ 357 w 1987"/>
              <a:gd name="T17" fmla="*/ 785 h 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7"/>
              <a:gd name="T28" fmla="*/ 0 h 785"/>
              <a:gd name="T29" fmla="*/ 1987 w 1987"/>
              <a:gd name="T30" fmla="*/ 785 h 785"/>
              <a:gd name="connsiteX0" fmla="*/ 3736 w 10983"/>
              <a:gd name="connsiteY0" fmla="*/ 20424 h 20424"/>
              <a:gd name="connsiteX1" fmla="*/ 4778 w 10983"/>
              <a:gd name="connsiteY1" fmla="*/ 20055 h 20424"/>
              <a:gd name="connsiteX2" fmla="*/ 6605 w 10983"/>
              <a:gd name="connsiteY2" fmla="*/ 20055 h 20424"/>
              <a:gd name="connsiteX3" fmla="*/ 10258 w 10983"/>
              <a:gd name="connsiteY3" fmla="*/ 18908 h 20424"/>
              <a:gd name="connsiteX4" fmla="*/ 10258 w 10983"/>
              <a:gd name="connsiteY4" fmla="*/ 14284 h 20424"/>
              <a:gd name="connsiteX5" fmla="*/ 5920 w 10983"/>
              <a:gd name="connsiteY5" fmla="*/ 10819 h 20424"/>
              <a:gd name="connsiteX6" fmla="*/ 2040 w 10983"/>
              <a:gd name="connsiteY6" fmla="*/ 12551 h 20424"/>
              <a:gd name="connsiteX7" fmla="*/ 1104 w 10983"/>
              <a:gd name="connsiteY7" fmla="*/ 18106 h 20424"/>
              <a:gd name="connsiteX8" fmla="*/ 8662 w 10983"/>
              <a:gd name="connsiteY8" fmla="*/ 497 h 20424"/>
              <a:gd name="connsiteX0" fmla="*/ 2069 w 9316"/>
              <a:gd name="connsiteY0" fmla="*/ 20424 h 20424"/>
              <a:gd name="connsiteX1" fmla="*/ 3111 w 9316"/>
              <a:gd name="connsiteY1" fmla="*/ 20055 h 20424"/>
              <a:gd name="connsiteX2" fmla="*/ 4938 w 9316"/>
              <a:gd name="connsiteY2" fmla="*/ 20055 h 20424"/>
              <a:gd name="connsiteX3" fmla="*/ 8591 w 9316"/>
              <a:gd name="connsiteY3" fmla="*/ 18908 h 20424"/>
              <a:gd name="connsiteX4" fmla="*/ 8591 w 9316"/>
              <a:gd name="connsiteY4" fmla="*/ 14284 h 20424"/>
              <a:gd name="connsiteX5" fmla="*/ 4253 w 9316"/>
              <a:gd name="connsiteY5" fmla="*/ 10819 h 20424"/>
              <a:gd name="connsiteX6" fmla="*/ 373 w 9316"/>
              <a:gd name="connsiteY6" fmla="*/ 12551 h 20424"/>
              <a:gd name="connsiteX7" fmla="*/ 2014 w 9316"/>
              <a:gd name="connsiteY7" fmla="*/ 3004 h 20424"/>
              <a:gd name="connsiteX8" fmla="*/ 6995 w 9316"/>
              <a:gd name="connsiteY8" fmla="*/ 497 h 20424"/>
              <a:gd name="connsiteX0" fmla="*/ 2464 w 10243"/>
              <a:gd name="connsiteY0" fmla="*/ 10639 h 10639"/>
              <a:gd name="connsiteX1" fmla="*/ 3582 w 10243"/>
              <a:gd name="connsiteY1" fmla="*/ 10458 h 10639"/>
              <a:gd name="connsiteX2" fmla="*/ 5544 w 10243"/>
              <a:gd name="connsiteY2" fmla="*/ 10458 h 10639"/>
              <a:gd name="connsiteX3" fmla="*/ 9465 w 10243"/>
              <a:gd name="connsiteY3" fmla="*/ 9897 h 10639"/>
              <a:gd name="connsiteX4" fmla="*/ 9465 w 10243"/>
              <a:gd name="connsiteY4" fmla="*/ 7633 h 10639"/>
              <a:gd name="connsiteX5" fmla="*/ 4808 w 10243"/>
              <a:gd name="connsiteY5" fmla="*/ 5936 h 10639"/>
              <a:gd name="connsiteX6" fmla="*/ 400 w 10243"/>
              <a:gd name="connsiteY6" fmla="*/ 637 h 10639"/>
              <a:gd name="connsiteX7" fmla="*/ 2405 w 10243"/>
              <a:gd name="connsiteY7" fmla="*/ 2110 h 10639"/>
              <a:gd name="connsiteX8" fmla="*/ 7752 w 10243"/>
              <a:gd name="connsiteY8" fmla="*/ 882 h 10639"/>
              <a:gd name="connsiteX0" fmla="*/ 5357 w 14166"/>
              <a:gd name="connsiteY0" fmla="*/ 11168 h 11168"/>
              <a:gd name="connsiteX1" fmla="*/ 6475 w 14166"/>
              <a:gd name="connsiteY1" fmla="*/ 10987 h 11168"/>
              <a:gd name="connsiteX2" fmla="*/ 8437 w 14166"/>
              <a:gd name="connsiteY2" fmla="*/ 10987 h 11168"/>
              <a:gd name="connsiteX3" fmla="*/ 12358 w 14166"/>
              <a:gd name="connsiteY3" fmla="*/ 10426 h 11168"/>
              <a:gd name="connsiteX4" fmla="*/ 12358 w 14166"/>
              <a:gd name="connsiteY4" fmla="*/ 8162 h 11168"/>
              <a:gd name="connsiteX5" fmla="*/ 1511 w 14166"/>
              <a:gd name="connsiteY5" fmla="*/ 1166 h 11168"/>
              <a:gd name="connsiteX6" fmla="*/ 3293 w 14166"/>
              <a:gd name="connsiteY6" fmla="*/ 1166 h 11168"/>
              <a:gd name="connsiteX7" fmla="*/ 5298 w 14166"/>
              <a:gd name="connsiteY7" fmla="*/ 2639 h 11168"/>
              <a:gd name="connsiteX8" fmla="*/ 10645 w 14166"/>
              <a:gd name="connsiteY8" fmla="*/ 1411 h 11168"/>
              <a:gd name="connsiteX0" fmla="*/ 5357 w 13512"/>
              <a:gd name="connsiteY0" fmla="*/ 11545 h 12440"/>
              <a:gd name="connsiteX1" fmla="*/ 6475 w 13512"/>
              <a:gd name="connsiteY1" fmla="*/ 11364 h 12440"/>
              <a:gd name="connsiteX2" fmla="*/ 8437 w 13512"/>
              <a:gd name="connsiteY2" fmla="*/ 11364 h 12440"/>
              <a:gd name="connsiteX3" fmla="*/ 12358 w 13512"/>
              <a:gd name="connsiteY3" fmla="*/ 10803 h 12440"/>
              <a:gd name="connsiteX4" fmla="*/ 1511 w 13512"/>
              <a:gd name="connsiteY4" fmla="*/ 1543 h 12440"/>
              <a:gd name="connsiteX5" fmla="*/ 3293 w 13512"/>
              <a:gd name="connsiteY5" fmla="*/ 1543 h 12440"/>
              <a:gd name="connsiteX6" fmla="*/ 5298 w 13512"/>
              <a:gd name="connsiteY6" fmla="*/ 3016 h 12440"/>
              <a:gd name="connsiteX7" fmla="*/ 10645 w 13512"/>
              <a:gd name="connsiteY7" fmla="*/ 1788 h 12440"/>
              <a:gd name="connsiteX0" fmla="*/ 5331 w 13332"/>
              <a:gd name="connsiteY0" fmla="*/ 11557 h 12522"/>
              <a:gd name="connsiteX1" fmla="*/ 6449 w 13332"/>
              <a:gd name="connsiteY1" fmla="*/ 11376 h 12522"/>
              <a:gd name="connsiteX2" fmla="*/ 8411 w 13332"/>
              <a:gd name="connsiteY2" fmla="*/ 11376 h 12522"/>
              <a:gd name="connsiteX3" fmla="*/ 12178 w 13332"/>
              <a:gd name="connsiteY3" fmla="*/ 10885 h 12522"/>
              <a:gd name="connsiteX4" fmla="*/ 1485 w 13332"/>
              <a:gd name="connsiteY4" fmla="*/ 1555 h 12522"/>
              <a:gd name="connsiteX5" fmla="*/ 3267 w 13332"/>
              <a:gd name="connsiteY5" fmla="*/ 1555 h 12522"/>
              <a:gd name="connsiteX6" fmla="*/ 5272 w 13332"/>
              <a:gd name="connsiteY6" fmla="*/ 3028 h 12522"/>
              <a:gd name="connsiteX7" fmla="*/ 10619 w 13332"/>
              <a:gd name="connsiteY7" fmla="*/ 1800 h 12522"/>
              <a:gd name="connsiteX0" fmla="*/ 4703 w 9991"/>
              <a:gd name="connsiteY0" fmla="*/ 11639 h 13095"/>
              <a:gd name="connsiteX1" fmla="*/ 5821 w 9991"/>
              <a:gd name="connsiteY1" fmla="*/ 11458 h 13095"/>
              <a:gd name="connsiteX2" fmla="*/ 7783 w 9991"/>
              <a:gd name="connsiteY2" fmla="*/ 11458 h 13095"/>
              <a:gd name="connsiteX3" fmla="*/ 857 w 9991"/>
              <a:gd name="connsiteY3" fmla="*/ 1637 h 13095"/>
              <a:gd name="connsiteX4" fmla="*/ 2639 w 9991"/>
              <a:gd name="connsiteY4" fmla="*/ 1637 h 13095"/>
              <a:gd name="connsiteX5" fmla="*/ 4644 w 9991"/>
              <a:gd name="connsiteY5" fmla="*/ 3110 h 13095"/>
              <a:gd name="connsiteX6" fmla="*/ 9991 w 9991"/>
              <a:gd name="connsiteY6" fmla="*/ 1882 h 13095"/>
              <a:gd name="connsiteX0" fmla="*/ 4380 w 9673"/>
              <a:gd name="connsiteY0" fmla="*/ 8888 h 10023"/>
              <a:gd name="connsiteX1" fmla="*/ 5499 w 9673"/>
              <a:gd name="connsiteY1" fmla="*/ 8750 h 10023"/>
              <a:gd name="connsiteX2" fmla="*/ 531 w 9673"/>
              <a:gd name="connsiteY2" fmla="*/ 1250 h 10023"/>
              <a:gd name="connsiteX3" fmla="*/ 2314 w 9673"/>
              <a:gd name="connsiteY3" fmla="*/ 1250 h 10023"/>
              <a:gd name="connsiteX4" fmla="*/ 4321 w 9673"/>
              <a:gd name="connsiteY4" fmla="*/ 2375 h 10023"/>
              <a:gd name="connsiteX5" fmla="*/ 9673 w 9673"/>
              <a:gd name="connsiteY5" fmla="*/ 1437 h 10023"/>
              <a:gd name="connsiteX0" fmla="*/ 4335 w 9807"/>
              <a:gd name="connsiteY0" fmla="*/ 8891 h 8891"/>
              <a:gd name="connsiteX1" fmla="*/ 356 w 9807"/>
              <a:gd name="connsiteY1" fmla="*/ 1270 h 8891"/>
              <a:gd name="connsiteX2" fmla="*/ 2199 w 9807"/>
              <a:gd name="connsiteY2" fmla="*/ 1270 h 8891"/>
              <a:gd name="connsiteX3" fmla="*/ 4274 w 9807"/>
              <a:gd name="connsiteY3" fmla="*/ 2393 h 8891"/>
              <a:gd name="connsiteX4" fmla="*/ 9807 w 9807"/>
              <a:gd name="connsiteY4" fmla="*/ 1457 h 8891"/>
              <a:gd name="connsiteX0" fmla="*/ 363 w 10000"/>
              <a:gd name="connsiteY0" fmla="*/ 1428 h 2725"/>
              <a:gd name="connsiteX1" fmla="*/ 2242 w 10000"/>
              <a:gd name="connsiteY1" fmla="*/ 1428 h 2725"/>
              <a:gd name="connsiteX2" fmla="*/ 4358 w 10000"/>
              <a:gd name="connsiteY2" fmla="*/ 2691 h 2725"/>
              <a:gd name="connsiteX3" fmla="*/ 10000 w 10000"/>
              <a:gd name="connsiteY3" fmla="*/ 1639 h 2725"/>
              <a:gd name="connsiteX0" fmla="*/ 0 w 9637"/>
              <a:gd name="connsiteY0" fmla="*/ 770 h 5530"/>
              <a:gd name="connsiteX1" fmla="*/ 1879 w 9637"/>
              <a:gd name="connsiteY1" fmla="*/ 770 h 5530"/>
              <a:gd name="connsiteX2" fmla="*/ 3995 w 9637"/>
              <a:gd name="connsiteY2" fmla="*/ 5405 h 5530"/>
              <a:gd name="connsiteX3" fmla="*/ 9637 w 9637"/>
              <a:gd name="connsiteY3" fmla="*/ 1545 h 5530"/>
              <a:gd name="connsiteX0" fmla="*/ 326 w 10326"/>
              <a:gd name="connsiteY0" fmla="*/ 4184 h 12792"/>
              <a:gd name="connsiteX1" fmla="*/ 325 w 10326"/>
              <a:gd name="connsiteY1" fmla="*/ 0 h 12792"/>
              <a:gd name="connsiteX2" fmla="*/ 2276 w 10326"/>
              <a:gd name="connsiteY2" fmla="*/ 4184 h 12792"/>
              <a:gd name="connsiteX3" fmla="*/ 4471 w 10326"/>
              <a:gd name="connsiteY3" fmla="*/ 12566 h 12792"/>
              <a:gd name="connsiteX4" fmla="*/ 10326 w 10326"/>
              <a:gd name="connsiteY4" fmla="*/ 5586 h 12792"/>
              <a:gd name="connsiteX0" fmla="*/ 0 w 10001"/>
              <a:gd name="connsiteY0" fmla="*/ 0 h 12792"/>
              <a:gd name="connsiteX1" fmla="*/ 1951 w 10001"/>
              <a:gd name="connsiteY1" fmla="*/ 4184 h 12792"/>
              <a:gd name="connsiteX2" fmla="*/ 4146 w 10001"/>
              <a:gd name="connsiteY2" fmla="*/ 12566 h 12792"/>
              <a:gd name="connsiteX3" fmla="*/ 10001 w 10001"/>
              <a:gd name="connsiteY3" fmla="*/ 5586 h 12792"/>
              <a:gd name="connsiteX0" fmla="*/ 0 w 10001"/>
              <a:gd name="connsiteY0" fmla="*/ 0 h 12792"/>
              <a:gd name="connsiteX1" fmla="*/ 1951 w 10001"/>
              <a:gd name="connsiteY1" fmla="*/ 4184 h 12792"/>
              <a:gd name="connsiteX2" fmla="*/ 4146 w 10001"/>
              <a:gd name="connsiteY2" fmla="*/ 12566 h 12792"/>
              <a:gd name="connsiteX3" fmla="*/ 10001 w 10001"/>
              <a:gd name="connsiteY3" fmla="*/ 5586 h 12792"/>
              <a:gd name="connsiteX0" fmla="*/ 0 w 10001"/>
              <a:gd name="connsiteY0" fmla="*/ 0 h 12792"/>
              <a:gd name="connsiteX1" fmla="*/ 1951 w 10001"/>
              <a:gd name="connsiteY1" fmla="*/ 4184 h 12792"/>
              <a:gd name="connsiteX2" fmla="*/ 4146 w 10001"/>
              <a:gd name="connsiteY2" fmla="*/ 12566 h 12792"/>
              <a:gd name="connsiteX3" fmla="*/ 10001 w 10001"/>
              <a:gd name="connsiteY3" fmla="*/ 5586 h 12792"/>
              <a:gd name="connsiteX0" fmla="*/ 0 w 10001"/>
              <a:gd name="connsiteY0" fmla="*/ 0 h 12799"/>
              <a:gd name="connsiteX1" fmla="*/ 1708 w 10001"/>
              <a:gd name="connsiteY1" fmla="*/ 4189 h 12799"/>
              <a:gd name="connsiteX2" fmla="*/ 4146 w 10001"/>
              <a:gd name="connsiteY2" fmla="*/ 12566 h 12799"/>
              <a:gd name="connsiteX3" fmla="*/ 10001 w 10001"/>
              <a:gd name="connsiteY3" fmla="*/ 5586 h 12799"/>
              <a:gd name="connsiteX0" fmla="*/ 0 w 10001"/>
              <a:gd name="connsiteY0" fmla="*/ 0 h 8610"/>
              <a:gd name="connsiteX1" fmla="*/ 1708 w 10001"/>
              <a:gd name="connsiteY1" fmla="*/ 4189 h 8610"/>
              <a:gd name="connsiteX2" fmla="*/ 4147 w 10001"/>
              <a:gd name="connsiteY2" fmla="*/ 8377 h 8610"/>
              <a:gd name="connsiteX3" fmla="*/ 10001 w 10001"/>
              <a:gd name="connsiteY3" fmla="*/ 5586 h 8610"/>
              <a:gd name="connsiteX0" fmla="*/ 0 w 10975"/>
              <a:gd name="connsiteY0" fmla="*/ 0 h 9999"/>
              <a:gd name="connsiteX1" fmla="*/ 1708 w 10975"/>
              <a:gd name="connsiteY1" fmla="*/ 4865 h 9999"/>
              <a:gd name="connsiteX2" fmla="*/ 4147 w 10975"/>
              <a:gd name="connsiteY2" fmla="*/ 9729 h 9999"/>
              <a:gd name="connsiteX3" fmla="*/ 10975 w 10975"/>
              <a:gd name="connsiteY3" fmla="*/ 6486 h 9999"/>
              <a:gd name="connsiteX0" fmla="*/ 0 w 10000"/>
              <a:gd name="connsiteY0" fmla="*/ 0 h 10000"/>
              <a:gd name="connsiteX1" fmla="*/ 1556 w 10000"/>
              <a:gd name="connsiteY1" fmla="*/ 4865 h 10000"/>
              <a:gd name="connsiteX2" fmla="*/ 3779 w 10000"/>
              <a:gd name="connsiteY2" fmla="*/ 9730 h 10000"/>
              <a:gd name="connsiteX3" fmla="*/ 10000 w 10000"/>
              <a:gd name="connsiteY3" fmla="*/ 6487 h 10000"/>
              <a:gd name="connsiteX0" fmla="*/ 0 w 10000"/>
              <a:gd name="connsiteY0" fmla="*/ 0 h 9730"/>
              <a:gd name="connsiteX1" fmla="*/ 1556 w 10000"/>
              <a:gd name="connsiteY1" fmla="*/ 4865 h 9730"/>
              <a:gd name="connsiteX2" fmla="*/ 3779 w 10000"/>
              <a:gd name="connsiteY2" fmla="*/ 9730 h 9730"/>
              <a:gd name="connsiteX3" fmla="*/ 10000 w 10000"/>
              <a:gd name="connsiteY3" fmla="*/ 4865 h 9730"/>
              <a:gd name="connsiteX0" fmla="*/ 0 w 10000"/>
              <a:gd name="connsiteY0" fmla="*/ 0 h 8692"/>
              <a:gd name="connsiteX1" fmla="*/ 1556 w 10000"/>
              <a:gd name="connsiteY1" fmla="*/ 5000 h 8692"/>
              <a:gd name="connsiteX2" fmla="*/ 4445 w 10000"/>
              <a:gd name="connsiteY2" fmla="*/ 8334 h 8692"/>
              <a:gd name="connsiteX3" fmla="*/ 10000 w 10000"/>
              <a:gd name="connsiteY3" fmla="*/ 5000 h 8692"/>
              <a:gd name="connsiteX0" fmla="*/ 0 w 10000"/>
              <a:gd name="connsiteY0" fmla="*/ 6712 h 16712"/>
              <a:gd name="connsiteX1" fmla="*/ 889 w 10000"/>
              <a:gd name="connsiteY1" fmla="*/ 959 h 16712"/>
              <a:gd name="connsiteX2" fmla="*/ 1556 w 10000"/>
              <a:gd name="connsiteY2" fmla="*/ 12464 h 16712"/>
              <a:gd name="connsiteX3" fmla="*/ 4445 w 10000"/>
              <a:gd name="connsiteY3" fmla="*/ 16300 h 16712"/>
              <a:gd name="connsiteX4" fmla="*/ 10000 w 10000"/>
              <a:gd name="connsiteY4" fmla="*/ 12464 h 16712"/>
              <a:gd name="connsiteX0" fmla="*/ 60 w 9171"/>
              <a:gd name="connsiteY0" fmla="*/ 0 h 15753"/>
              <a:gd name="connsiteX1" fmla="*/ 727 w 9171"/>
              <a:gd name="connsiteY1" fmla="*/ 11505 h 15753"/>
              <a:gd name="connsiteX2" fmla="*/ 3616 w 9171"/>
              <a:gd name="connsiteY2" fmla="*/ 15341 h 15753"/>
              <a:gd name="connsiteX3" fmla="*/ 9171 w 9171"/>
              <a:gd name="connsiteY3" fmla="*/ 11505 h 15753"/>
              <a:gd name="connsiteX0" fmla="*/ 65 w 10000"/>
              <a:gd name="connsiteY0" fmla="*/ 0 h 10000"/>
              <a:gd name="connsiteX1" fmla="*/ 793 w 10000"/>
              <a:gd name="connsiteY1" fmla="*/ 7303 h 10000"/>
              <a:gd name="connsiteX2" fmla="*/ 3943 w 10000"/>
              <a:gd name="connsiteY2" fmla="*/ 9738 h 10000"/>
              <a:gd name="connsiteX3" fmla="*/ 10000 w 10000"/>
              <a:gd name="connsiteY3" fmla="*/ 7303 h 10000"/>
              <a:gd name="connsiteX0" fmla="*/ 0 w 10419"/>
              <a:gd name="connsiteY0" fmla="*/ 0 h 10000"/>
              <a:gd name="connsiteX1" fmla="*/ 1212 w 10419"/>
              <a:gd name="connsiteY1" fmla="*/ 7303 h 10000"/>
              <a:gd name="connsiteX2" fmla="*/ 4362 w 10419"/>
              <a:gd name="connsiteY2" fmla="*/ 9738 h 10000"/>
              <a:gd name="connsiteX3" fmla="*/ 10419 w 10419"/>
              <a:gd name="connsiteY3" fmla="*/ 7303 h 10000"/>
              <a:gd name="connsiteX0" fmla="*/ 0 w 10419"/>
              <a:gd name="connsiteY0" fmla="*/ 0 h 10144"/>
              <a:gd name="connsiteX1" fmla="*/ 1453 w 10419"/>
              <a:gd name="connsiteY1" fmla="*/ 4869 h 10144"/>
              <a:gd name="connsiteX2" fmla="*/ 4362 w 10419"/>
              <a:gd name="connsiteY2" fmla="*/ 9738 h 10144"/>
              <a:gd name="connsiteX3" fmla="*/ 10419 w 10419"/>
              <a:gd name="connsiteY3" fmla="*/ 7303 h 10144"/>
              <a:gd name="connsiteX0" fmla="*/ 0 w 10419"/>
              <a:gd name="connsiteY0" fmla="*/ 0 h 10144"/>
              <a:gd name="connsiteX1" fmla="*/ 1453 w 10419"/>
              <a:gd name="connsiteY1" fmla="*/ 4869 h 10144"/>
              <a:gd name="connsiteX2" fmla="*/ 4362 w 10419"/>
              <a:gd name="connsiteY2" fmla="*/ 9738 h 10144"/>
              <a:gd name="connsiteX3" fmla="*/ 10419 w 10419"/>
              <a:gd name="connsiteY3" fmla="*/ 7303 h 10144"/>
              <a:gd name="connsiteX0" fmla="*/ 0 w 10419"/>
              <a:gd name="connsiteY0" fmla="*/ 0 h 10144"/>
              <a:gd name="connsiteX1" fmla="*/ 1453 w 10419"/>
              <a:gd name="connsiteY1" fmla="*/ 4869 h 10144"/>
              <a:gd name="connsiteX2" fmla="*/ 4362 w 10419"/>
              <a:gd name="connsiteY2" fmla="*/ 9738 h 10144"/>
              <a:gd name="connsiteX3" fmla="*/ 10419 w 10419"/>
              <a:gd name="connsiteY3" fmla="*/ 7303 h 10144"/>
              <a:gd name="connsiteX0" fmla="*/ 0 w 10419"/>
              <a:gd name="connsiteY0" fmla="*/ 0 h 10144"/>
              <a:gd name="connsiteX1" fmla="*/ 485 w 10419"/>
              <a:gd name="connsiteY1" fmla="*/ 2840 h 10144"/>
              <a:gd name="connsiteX2" fmla="*/ 1453 w 10419"/>
              <a:gd name="connsiteY2" fmla="*/ 4869 h 10144"/>
              <a:gd name="connsiteX3" fmla="*/ 4362 w 10419"/>
              <a:gd name="connsiteY3" fmla="*/ 9738 h 10144"/>
              <a:gd name="connsiteX4" fmla="*/ 10419 w 10419"/>
              <a:gd name="connsiteY4" fmla="*/ 7303 h 10144"/>
              <a:gd name="connsiteX0" fmla="*/ 0 w 10419"/>
              <a:gd name="connsiteY0" fmla="*/ 0 h 9701"/>
              <a:gd name="connsiteX1" fmla="*/ 485 w 10419"/>
              <a:gd name="connsiteY1" fmla="*/ 2840 h 9701"/>
              <a:gd name="connsiteX2" fmla="*/ 1453 w 10419"/>
              <a:gd name="connsiteY2" fmla="*/ 4869 h 9701"/>
              <a:gd name="connsiteX3" fmla="*/ 4361 w 10419"/>
              <a:gd name="connsiteY3" fmla="*/ 8927 h 9701"/>
              <a:gd name="connsiteX4" fmla="*/ 10419 w 10419"/>
              <a:gd name="connsiteY4" fmla="*/ 7303 h 9701"/>
              <a:gd name="connsiteX0" fmla="*/ 0 w 10233"/>
              <a:gd name="connsiteY0" fmla="*/ 0 h 9272"/>
              <a:gd name="connsiteX1" fmla="*/ 465 w 10233"/>
              <a:gd name="connsiteY1" fmla="*/ 2928 h 9272"/>
              <a:gd name="connsiteX2" fmla="*/ 1395 w 10233"/>
              <a:gd name="connsiteY2" fmla="*/ 5019 h 9272"/>
              <a:gd name="connsiteX3" fmla="*/ 4186 w 10233"/>
              <a:gd name="connsiteY3" fmla="*/ 9202 h 9272"/>
              <a:gd name="connsiteX4" fmla="*/ 10233 w 10233"/>
              <a:gd name="connsiteY4" fmla="*/ 5438 h 9272"/>
              <a:gd name="connsiteX0" fmla="*/ 0 w 10000"/>
              <a:gd name="connsiteY0" fmla="*/ 0 h 10000"/>
              <a:gd name="connsiteX1" fmla="*/ 455 w 10000"/>
              <a:gd name="connsiteY1" fmla="*/ 1805 h 10000"/>
              <a:gd name="connsiteX2" fmla="*/ 1363 w 10000"/>
              <a:gd name="connsiteY2" fmla="*/ 5413 h 10000"/>
              <a:gd name="connsiteX3" fmla="*/ 4091 w 10000"/>
              <a:gd name="connsiteY3" fmla="*/ 9925 h 10000"/>
              <a:gd name="connsiteX4" fmla="*/ 10000 w 10000"/>
              <a:gd name="connsiteY4" fmla="*/ 5865 h 10000"/>
              <a:gd name="connsiteX0" fmla="*/ 0 w 10000"/>
              <a:gd name="connsiteY0" fmla="*/ 0 h 10000"/>
              <a:gd name="connsiteX1" fmla="*/ 1363 w 10000"/>
              <a:gd name="connsiteY1" fmla="*/ 5413 h 10000"/>
              <a:gd name="connsiteX2" fmla="*/ 4091 w 10000"/>
              <a:gd name="connsiteY2" fmla="*/ 9925 h 10000"/>
              <a:gd name="connsiteX3" fmla="*/ 10000 w 10000"/>
              <a:gd name="connsiteY3" fmla="*/ 5865 h 10000"/>
              <a:gd name="connsiteX0" fmla="*/ 0 w 9545"/>
              <a:gd name="connsiteY0" fmla="*/ 0 h 8195"/>
              <a:gd name="connsiteX1" fmla="*/ 908 w 9545"/>
              <a:gd name="connsiteY1" fmla="*/ 3608 h 8195"/>
              <a:gd name="connsiteX2" fmla="*/ 3636 w 9545"/>
              <a:gd name="connsiteY2" fmla="*/ 8120 h 8195"/>
              <a:gd name="connsiteX3" fmla="*/ 9545 w 9545"/>
              <a:gd name="connsiteY3" fmla="*/ 4060 h 8195"/>
            </a:gdLst>
            <a:ahLst/>
            <a:cxnLst>
              <a:cxn ang="0">
                <a:pos x="connsiteX0" y="connsiteY0"/>
              </a:cxn>
              <a:cxn ang="0">
                <a:pos x="connsiteX1" y="connsiteY1"/>
              </a:cxn>
              <a:cxn ang="0">
                <a:pos x="connsiteX2" y="connsiteY2"/>
              </a:cxn>
              <a:cxn ang="0">
                <a:pos x="connsiteX3" y="connsiteY3"/>
              </a:cxn>
            </a:cxnLst>
            <a:rect l="l" t="t" r="r" b="b"/>
            <a:pathLst>
              <a:path w="9545" h="8195">
                <a:moveTo>
                  <a:pt x="0" y="0"/>
                </a:moveTo>
                <a:cubicBezTo>
                  <a:pt x="284" y="1128"/>
                  <a:pt x="302" y="2255"/>
                  <a:pt x="908" y="3608"/>
                </a:cubicBezTo>
                <a:cubicBezTo>
                  <a:pt x="1514" y="4961"/>
                  <a:pt x="2196" y="8044"/>
                  <a:pt x="3636" y="8120"/>
                </a:cubicBezTo>
                <a:cubicBezTo>
                  <a:pt x="5075" y="8195"/>
                  <a:pt x="8576" y="6726"/>
                  <a:pt x="9545" y="4060"/>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104" name="Freeform 12"/>
          <p:cNvSpPr>
            <a:spLocks/>
          </p:cNvSpPr>
          <p:nvPr/>
        </p:nvSpPr>
        <p:spPr bwMode="auto">
          <a:xfrm>
            <a:off x="857250" y="1928813"/>
            <a:ext cx="3071813" cy="595312"/>
          </a:xfrm>
          <a:custGeom>
            <a:avLst/>
            <a:gdLst>
              <a:gd name="T0" fmla="*/ 547 w 1987"/>
              <a:gd name="T1" fmla="*/ 777 h 785"/>
              <a:gd name="T2" fmla="*/ 754 w 1987"/>
              <a:gd name="T3" fmla="*/ 748 h 785"/>
              <a:gd name="T4" fmla="*/ 1117 w 1987"/>
              <a:gd name="T5" fmla="*/ 748 h 785"/>
              <a:gd name="T6" fmla="*/ 1843 w 1987"/>
              <a:gd name="T7" fmla="*/ 658 h 785"/>
              <a:gd name="T8" fmla="*/ 1843 w 1987"/>
              <a:gd name="T9" fmla="*/ 295 h 785"/>
              <a:gd name="T10" fmla="*/ 981 w 1987"/>
              <a:gd name="T11" fmla="*/ 23 h 785"/>
              <a:gd name="T12" fmla="*/ 210 w 1987"/>
              <a:gd name="T13" fmla="*/ 159 h 785"/>
              <a:gd name="T14" fmla="*/ 24 w 1987"/>
              <a:gd name="T15" fmla="*/ 595 h 785"/>
              <a:gd name="T16" fmla="*/ 357 w 1987"/>
              <a:gd name="T17" fmla="*/ 785 h 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7"/>
              <a:gd name="T28" fmla="*/ 0 h 785"/>
              <a:gd name="T29" fmla="*/ 1987 w 1987"/>
              <a:gd name="T30" fmla="*/ 785 h 785"/>
              <a:gd name="connsiteX0" fmla="*/ 3736 w 10983"/>
              <a:gd name="connsiteY0" fmla="*/ 20424 h 20424"/>
              <a:gd name="connsiteX1" fmla="*/ 4778 w 10983"/>
              <a:gd name="connsiteY1" fmla="*/ 20055 h 20424"/>
              <a:gd name="connsiteX2" fmla="*/ 6605 w 10983"/>
              <a:gd name="connsiteY2" fmla="*/ 20055 h 20424"/>
              <a:gd name="connsiteX3" fmla="*/ 10258 w 10983"/>
              <a:gd name="connsiteY3" fmla="*/ 18908 h 20424"/>
              <a:gd name="connsiteX4" fmla="*/ 10258 w 10983"/>
              <a:gd name="connsiteY4" fmla="*/ 14284 h 20424"/>
              <a:gd name="connsiteX5" fmla="*/ 5920 w 10983"/>
              <a:gd name="connsiteY5" fmla="*/ 10819 h 20424"/>
              <a:gd name="connsiteX6" fmla="*/ 2040 w 10983"/>
              <a:gd name="connsiteY6" fmla="*/ 12551 h 20424"/>
              <a:gd name="connsiteX7" fmla="*/ 1104 w 10983"/>
              <a:gd name="connsiteY7" fmla="*/ 18106 h 20424"/>
              <a:gd name="connsiteX8" fmla="*/ 8662 w 10983"/>
              <a:gd name="connsiteY8" fmla="*/ 497 h 20424"/>
              <a:gd name="connsiteX0" fmla="*/ 2069 w 9316"/>
              <a:gd name="connsiteY0" fmla="*/ 20424 h 20424"/>
              <a:gd name="connsiteX1" fmla="*/ 3111 w 9316"/>
              <a:gd name="connsiteY1" fmla="*/ 20055 h 20424"/>
              <a:gd name="connsiteX2" fmla="*/ 4938 w 9316"/>
              <a:gd name="connsiteY2" fmla="*/ 20055 h 20424"/>
              <a:gd name="connsiteX3" fmla="*/ 8591 w 9316"/>
              <a:gd name="connsiteY3" fmla="*/ 18908 h 20424"/>
              <a:gd name="connsiteX4" fmla="*/ 8591 w 9316"/>
              <a:gd name="connsiteY4" fmla="*/ 14284 h 20424"/>
              <a:gd name="connsiteX5" fmla="*/ 4253 w 9316"/>
              <a:gd name="connsiteY5" fmla="*/ 10819 h 20424"/>
              <a:gd name="connsiteX6" fmla="*/ 373 w 9316"/>
              <a:gd name="connsiteY6" fmla="*/ 12551 h 20424"/>
              <a:gd name="connsiteX7" fmla="*/ 2014 w 9316"/>
              <a:gd name="connsiteY7" fmla="*/ 3004 h 20424"/>
              <a:gd name="connsiteX8" fmla="*/ 6995 w 9316"/>
              <a:gd name="connsiteY8" fmla="*/ 497 h 20424"/>
              <a:gd name="connsiteX0" fmla="*/ 2464 w 10243"/>
              <a:gd name="connsiteY0" fmla="*/ 10639 h 10639"/>
              <a:gd name="connsiteX1" fmla="*/ 3582 w 10243"/>
              <a:gd name="connsiteY1" fmla="*/ 10458 h 10639"/>
              <a:gd name="connsiteX2" fmla="*/ 5544 w 10243"/>
              <a:gd name="connsiteY2" fmla="*/ 10458 h 10639"/>
              <a:gd name="connsiteX3" fmla="*/ 9465 w 10243"/>
              <a:gd name="connsiteY3" fmla="*/ 9897 h 10639"/>
              <a:gd name="connsiteX4" fmla="*/ 9465 w 10243"/>
              <a:gd name="connsiteY4" fmla="*/ 7633 h 10639"/>
              <a:gd name="connsiteX5" fmla="*/ 4808 w 10243"/>
              <a:gd name="connsiteY5" fmla="*/ 5936 h 10639"/>
              <a:gd name="connsiteX6" fmla="*/ 400 w 10243"/>
              <a:gd name="connsiteY6" fmla="*/ 637 h 10639"/>
              <a:gd name="connsiteX7" fmla="*/ 2405 w 10243"/>
              <a:gd name="connsiteY7" fmla="*/ 2110 h 10639"/>
              <a:gd name="connsiteX8" fmla="*/ 7752 w 10243"/>
              <a:gd name="connsiteY8" fmla="*/ 882 h 10639"/>
              <a:gd name="connsiteX0" fmla="*/ 5357 w 14166"/>
              <a:gd name="connsiteY0" fmla="*/ 11168 h 11168"/>
              <a:gd name="connsiteX1" fmla="*/ 6475 w 14166"/>
              <a:gd name="connsiteY1" fmla="*/ 10987 h 11168"/>
              <a:gd name="connsiteX2" fmla="*/ 8437 w 14166"/>
              <a:gd name="connsiteY2" fmla="*/ 10987 h 11168"/>
              <a:gd name="connsiteX3" fmla="*/ 12358 w 14166"/>
              <a:gd name="connsiteY3" fmla="*/ 10426 h 11168"/>
              <a:gd name="connsiteX4" fmla="*/ 12358 w 14166"/>
              <a:gd name="connsiteY4" fmla="*/ 8162 h 11168"/>
              <a:gd name="connsiteX5" fmla="*/ 1511 w 14166"/>
              <a:gd name="connsiteY5" fmla="*/ 1166 h 11168"/>
              <a:gd name="connsiteX6" fmla="*/ 3293 w 14166"/>
              <a:gd name="connsiteY6" fmla="*/ 1166 h 11168"/>
              <a:gd name="connsiteX7" fmla="*/ 5298 w 14166"/>
              <a:gd name="connsiteY7" fmla="*/ 2639 h 11168"/>
              <a:gd name="connsiteX8" fmla="*/ 10645 w 14166"/>
              <a:gd name="connsiteY8" fmla="*/ 1411 h 11168"/>
              <a:gd name="connsiteX0" fmla="*/ 5357 w 13512"/>
              <a:gd name="connsiteY0" fmla="*/ 11545 h 12440"/>
              <a:gd name="connsiteX1" fmla="*/ 6475 w 13512"/>
              <a:gd name="connsiteY1" fmla="*/ 11364 h 12440"/>
              <a:gd name="connsiteX2" fmla="*/ 8437 w 13512"/>
              <a:gd name="connsiteY2" fmla="*/ 11364 h 12440"/>
              <a:gd name="connsiteX3" fmla="*/ 12358 w 13512"/>
              <a:gd name="connsiteY3" fmla="*/ 10803 h 12440"/>
              <a:gd name="connsiteX4" fmla="*/ 1511 w 13512"/>
              <a:gd name="connsiteY4" fmla="*/ 1543 h 12440"/>
              <a:gd name="connsiteX5" fmla="*/ 3293 w 13512"/>
              <a:gd name="connsiteY5" fmla="*/ 1543 h 12440"/>
              <a:gd name="connsiteX6" fmla="*/ 5298 w 13512"/>
              <a:gd name="connsiteY6" fmla="*/ 3016 h 12440"/>
              <a:gd name="connsiteX7" fmla="*/ 10645 w 13512"/>
              <a:gd name="connsiteY7" fmla="*/ 1788 h 12440"/>
              <a:gd name="connsiteX0" fmla="*/ 5331 w 13332"/>
              <a:gd name="connsiteY0" fmla="*/ 11557 h 12522"/>
              <a:gd name="connsiteX1" fmla="*/ 6449 w 13332"/>
              <a:gd name="connsiteY1" fmla="*/ 11376 h 12522"/>
              <a:gd name="connsiteX2" fmla="*/ 8411 w 13332"/>
              <a:gd name="connsiteY2" fmla="*/ 11376 h 12522"/>
              <a:gd name="connsiteX3" fmla="*/ 12178 w 13332"/>
              <a:gd name="connsiteY3" fmla="*/ 10885 h 12522"/>
              <a:gd name="connsiteX4" fmla="*/ 1485 w 13332"/>
              <a:gd name="connsiteY4" fmla="*/ 1555 h 12522"/>
              <a:gd name="connsiteX5" fmla="*/ 3267 w 13332"/>
              <a:gd name="connsiteY5" fmla="*/ 1555 h 12522"/>
              <a:gd name="connsiteX6" fmla="*/ 5272 w 13332"/>
              <a:gd name="connsiteY6" fmla="*/ 3028 h 12522"/>
              <a:gd name="connsiteX7" fmla="*/ 10619 w 13332"/>
              <a:gd name="connsiteY7" fmla="*/ 1800 h 12522"/>
              <a:gd name="connsiteX0" fmla="*/ 4703 w 9991"/>
              <a:gd name="connsiteY0" fmla="*/ 11639 h 13095"/>
              <a:gd name="connsiteX1" fmla="*/ 5821 w 9991"/>
              <a:gd name="connsiteY1" fmla="*/ 11458 h 13095"/>
              <a:gd name="connsiteX2" fmla="*/ 7783 w 9991"/>
              <a:gd name="connsiteY2" fmla="*/ 11458 h 13095"/>
              <a:gd name="connsiteX3" fmla="*/ 857 w 9991"/>
              <a:gd name="connsiteY3" fmla="*/ 1637 h 13095"/>
              <a:gd name="connsiteX4" fmla="*/ 2639 w 9991"/>
              <a:gd name="connsiteY4" fmla="*/ 1637 h 13095"/>
              <a:gd name="connsiteX5" fmla="*/ 4644 w 9991"/>
              <a:gd name="connsiteY5" fmla="*/ 3110 h 13095"/>
              <a:gd name="connsiteX6" fmla="*/ 9991 w 9991"/>
              <a:gd name="connsiteY6" fmla="*/ 1882 h 13095"/>
              <a:gd name="connsiteX0" fmla="*/ 4380 w 9673"/>
              <a:gd name="connsiteY0" fmla="*/ 8888 h 10023"/>
              <a:gd name="connsiteX1" fmla="*/ 5499 w 9673"/>
              <a:gd name="connsiteY1" fmla="*/ 8750 h 10023"/>
              <a:gd name="connsiteX2" fmla="*/ 531 w 9673"/>
              <a:gd name="connsiteY2" fmla="*/ 1250 h 10023"/>
              <a:gd name="connsiteX3" fmla="*/ 2314 w 9673"/>
              <a:gd name="connsiteY3" fmla="*/ 1250 h 10023"/>
              <a:gd name="connsiteX4" fmla="*/ 4321 w 9673"/>
              <a:gd name="connsiteY4" fmla="*/ 2375 h 10023"/>
              <a:gd name="connsiteX5" fmla="*/ 9673 w 9673"/>
              <a:gd name="connsiteY5" fmla="*/ 1437 h 10023"/>
              <a:gd name="connsiteX0" fmla="*/ 4335 w 9807"/>
              <a:gd name="connsiteY0" fmla="*/ 8891 h 8891"/>
              <a:gd name="connsiteX1" fmla="*/ 356 w 9807"/>
              <a:gd name="connsiteY1" fmla="*/ 1270 h 8891"/>
              <a:gd name="connsiteX2" fmla="*/ 2199 w 9807"/>
              <a:gd name="connsiteY2" fmla="*/ 1270 h 8891"/>
              <a:gd name="connsiteX3" fmla="*/ 4274 w 9807"/>
              <a:gd name="connsiteY3" fmla="*/ 2393 h 8891"/>
              <a:gd name="connsiteX4" fmla="*/ 9807 w 9807"/>
              <a:gd name="connsiteY4" fmla="*/ 1457 h 8891"/>
              <a:gd name="connsiteX0" fmla="*/ 363 w 10000"/>
              <a:gd name="connsiteY0" fmla="*/ 1428 h 2725"/>
              <a:gd name="connsiteX1" fmla="*/ 2242 w 10000"/>
              <a:gd name="connsiteY1" fmla="*/ 1428 h 2725"/>
              <a:gd name="connsiteX2" fmla="*/ 4358 w 10000"/>
              <a:gd name="connsiteY2" fmla="*/ 2691 h 2725"/>
              <a:gd name="connsiteX3" fmla="*/ 10000 w 10000"/>
              <a:gd name="connsiteY3" fmla="*/ 1639 h 2725"/>
              <a:gd name="connsiteX0" fmla="*/ 0 w 9637"/>
              <a:gd name="connsiteY0" fmla="*/ 770 h 5530"/>
              <a:gd name="connsiteX1" fmla="*/ 1879 w 9637"/>
              <a:gd name="connsiteY1" fmla="*/ 770 h 5530"/>
              <a:gd name="connsiteX2" fmla="*/ 3995 w 9637"/>
              <a:gd name="connsiteY2" fmla="*/ 5405 h 5530"/>
              <a:gd name="connsiteX3" fmla="*/ 9637 w 9637"/>
              <a:gd name="connsiteY3" fmla="*/ 1545 h 5530"/>
              <a:gd name="connsiteX0" fmla="*/ 326 w 10326"/>
              <a:gd name="connsiteY0" fmla="*/ 4184 h 12792"/>
              <a:gd name="connsiteX1" fmla="*/ 325 w 10326"/>
              <a:gd name="connsiteY1" fmla="*/ 0 h 12792"/>
              <a:gd name="connsiteX2" fmla="*/ 2276 w 10326"/>
              <a:gd name="connsiteY2" fmla="*/ 4184 h 12792"/>
              <a:gd name="connsiteX3" fmla="*/ 4471 w 10326"/>
              <a:gd name="connsiteY3" fmla="*/ 12566 h 12792"/>
              <a:gd name="connsiteX4" fmla="*/ 10326 w 10326"/>
              <a:gd name="connsiteY4" fmla="*/ 5586 h 12792"/>
              <a:gd name="connsiteX0" fmla="*/ 0 w 10001"/>
              <a:gd name="connsiteY0" fmla="*/ 0 h 12792"/>
              <a:gd name="connsiteX1" fmla="*/ 1951 w 10001"/>
              <a:gd name="connsiteY1" fmla="*/ 4184 h 12792"/>
              <a:gd name="connsiteX2" fmla="*/ 4146 w 10001"/>
              <a:gd name="connsiteY2" fmla="*/ 12566 h 12792"/>
              <a:gd name="connsiteX3" fmla="*/ 10001 w 10001"/>
              <a:gd name="connsiteY3" fmla="*/ 5586 h 12792"/>
              <a:gd name="connsiteX0" fmla="*/ 0 w 10001"/>
              <a:gd name="connsiteY0" fmla="*/ 0 h 12792"/>
              <a:gd name="connsiteX1" fmla="*/ 1951 w 10001"/>
              <a:gd name="connsiteY1" fmla="*/ 4184 h 12792"/>
              <a:gd name="connsiteX2" fmla="*/ 4146 w 10001"/>
              <a:gd name="connsiteY2" fmla="*/ 12566 h 12792"/>
              <a:gd name="connsiteX3" fmla="*/ 10001 w 10001"/>
              <a:gd name="connsiteY3" fmla="*/ 5586 h 12792"/>
              <a:gd name="connsiteX0" fmla="*/ 0 w 10001"/>
              <a:gd name="connsiteY0" fmla="*/ 0 h 12792"/>
              <a:gd name="connsiteX1" fmla="*/ 1951 w 10001"/>
              <a:gd name="connsiteY1" fmla="*/ 4184 h 12792"/>
              <a:gd name="connsiteX2" fmla="*/ 4146 w 10001"/>
              <a:gd name="connsiteY2" fmla="*/ 12566 h 12792"/>
              <a:gd name="connsiteX3" fmla="*/ 10001 w 10001"/>
              <a:gd name="connsiteY3" fmla="*/ 5586 h 12792"/>
              <a:gd name="connsiteX0" fmla="*/ 0 w 10001"/>
              <a:gd name="connsiteY0" fmla="*/ 0 h 12799"/>
              <a:gd name="connsiteX1" fmla="*/ 1708 w 10001"/>
              <a:gd name="connsiteY1" fmla="*/ 4189 h 12799"/>
              <a:gd name="connsiteX2" fmla="*/ 4146 w 10001"/>
              <a:gd name="connsiteY2" fmla="*/ 12566 h 12799"/>
              <a:gd name="connsiteX3" fmla="*/ 10001 w 10001"/>
              <a:gd name="connsiteY3" fmla="*/ 5586 h 12799"/>
              <a:gd name="connsiteX0" fmla="*/ 0 w 10001"/>
              <a:gd name="connsiteY0" fmla="*/ 0 h 8610"/>
              <a:gd name="connsiteX1" fmla="*/ 1708 w 10001"/>
              <a:gd name="connsiteY1" fmla="*/ 4189 h 8610"/>
              <a:gd name="connsiteX2" fmla="*/ 4147 w 10001"/>
              <a:gd name="connsiteY2" fmla="*/ 8377 h 8610"/>
              <a:gd name="connsiteX3" fmla="*/ 10001 w 10001"/>
              <a:gd name="connsiteY3" fmla="*/ 5586 h 8610"/>
              <a:gd name="connsiteX0" fmla="*/ 0 w 10975"/>
              <a:gd name="connsiteY0" fmla="*/ 0 h 9999"/>
              <a:gd name="connsiteX1" fmla="*/ 1708 w 10975"/>
              <a:gd name="connsiteY1" fmla="*/ 4865 h 9999"/>
              <a:gd name="connsiteX2" fmla="*/ 4147 w 10975"/>
              <a:gd name="connsiteY2" fmla="*/ 9729 h 9999"/>
              <a:gd name="connsiteX3" fmla="*/ 10975 w 10975"/>
              <a:gd name="connsiteY3" fmla="*/ 6486 h 9999"/>
              <a:gd name="connsiteX0" fmla="*/ 0 w 10000"/>
              <a:gd name="connsiteY0" fmla="*/ 0 h 10000"/>
              <a:gd name="connsiteX1" fmla="*/ 1556 w 10000"/>
              <a:gd name="connsiteY1" fmla="*/ 4865 h 10000"/>
              <a:gd name="connsiteX2" fmla="*/ 3779 w 10000"/>
              <a:gd name="connsiteY2" fmla="*/ 9730 h 10000"/>
              <a:gd name="connsiteX3" fmla="*/ 10000 w 10000"/>
              <a:gd name="connsiteY3" fmla="*/ 6487 h 10000"/>
              <a:gd name="connsiteX0" fmla="*/ 0 w 10000"/>
              <a:gd name="connsiteY0" fmla="*/ 0 h 9730"/>
              <a:gd name="connsiteX1" fmla="*/ 1556 w 10000"/>
              <a:gd name="connsiteY1" fmla="*/ 4865 h 9730"/>
              <a:gd name="connsiteX2" fmla="*/ 3779 w 10000"/>
              <a:gd name="connsiteY2" fmla="*/ 9730 h 9730"/>
              <a:gd name="connsiteX3" fmla="*/ 10000 w 10000"/>
              <a:gd name="connsiteY3" fmla="*/ 4865 h 9730"/>
              <a:gd name="connsiteX0" fmla="*/ 0 w 10000"/>
              <a:gd name="connsiteY0" fmla="*/ 0 h 8692"/>
              <a:gd name="connsiteX1" fmla="*/ 1556 w 10000"/>
              <a:gd name="connsiteY1" fmla="*/ 5000 h 8692"/>
              <a:gd name="connsiteX2" fmla="*/ 4445 w 10000"/>
              <a:gd name="connsiteY2" fmla="*/ 8334 h 8692"/>
              <a:gd name="connsiteX3" fmla="*/ 10000 w 10000"/>
              <a:gd name="connsiteY3" fmla="*/ 5000 h 8692"/>
              <a:gd name="connsiteX0" fmla="*/ 0 w 10000"/>
              <a:gd name="connsiteY0" fmla="*/ 6712 h 16712"/>
              <a:gd name="connsiteX1" fmla="*/ 889 w 10000"/>
              <a:gd name="connsiteY1" fmla="*/ 959 h 16712"/>
              <a:gd name="connsiteX2" fmla="*/ 1556 w 10000"/>
              <a:gd name="connsiteY2" fmla="*/ 12464 h 16712"/>
              <a:gd name="connsiteX3" fmla="*/ 4445 w 10000"/>
              <a:gd name="connsiteY3" fmla="*/ 16300 h 16712"/>
              <a:gd name="connsiteX4" fmla="*/ 10000 w 10000"/>
              <a:gd name="connsiteY4" fmla="*/ 12464 h 16712"/>
              <a:gd name="connsiteX0" fmla="*/ 60 w 9171"/>
              <a:gd name="connsiteY0" fmla="*/ 0 h 15753"/>
              <a:gd name="connsiteX1" fmla="*/ 727 w 9171"/>
              <a:gd name="connsiteY1" fmla="*/ 11505 h 15753"/>
              <a:gd name="connsiteX2" fmla="*/ 3616 w 9171"/>
              <a:gd name="connsiteY2" fmla="*/ 15341 h 15753"/>
              <a:gd name="connsiteX3" fmla="*/ 9171 w 9171"/>
              <a:gd name="connsiteY3" fmla="*/ 11505 h 15753"/>
              <a:gd name="connsiteX0" fmla="*/ 65 w 10000"/>
              <a:gd name="connsiteY0" fmla="*/ 0 h 10000"/>
              <a:gd name="connsiteX1" fmla="*/ 793 w 10000"/>
              <a:gd name="connsiteY1" fmla="*/ 7303 h 10000"/>
              <a:gd name="connsiteX2" fmla="*/ 3943 w 10000"/>
              <a:gd name="connsiteY2" fmla="*/ 9738 h 10000"/>
              <a:gd name="connsiteX3" fmla="*/ 10000 w 10000"/>
              <a:gd name="connsiteY3" fmla="*/ 7303 h 10000"/>
              <a:gd name="connsiteX0" fmla="*/ 0 w 10419"/>
              <a:gd name="connsiteY0" fmla="*/ 0 h 10000"/>
              <a:gd name="connsiteX1" fmla="*/ 1212 w 10419"/>
              <a:gd name="connsiteY1" fmla="*/ 7303 h 10000"/>
              <a:gd name="connsiteX2" fmla="*/ 4362 w 10419"/>
              <a:gd name="connsiteY2" fmla="*/ 9738 h 10000"/>
              <a:gd name="connsiteX3" fmla="*/ 10419 w 10419"/>
              <a:gd name="connsiteY3" fmla="*/ 7303 h 10000"/>
              <a:gd name="connsiteX0" fmla="*/ 0 w 10419"/>
              <a:gd name="connsiteY0" fmla="*/ 0 h 10144"/>
              <a:gd name="connsiteX1" fmla="*/ 1453 w 10419"/>
              <a:gd name="connsiteY1" fmla="*/ 4869 h 10144"/>
              <a:gd name="connsiteX2" fmla="*/ 4362 w 10419"/>
              <a:gd name="connsiteY2" fmla="*/ 9738 h 10144"/>
              <a:gd name="connsiteX3" fmla="*/ 10419 w 10419"/>
              <a:gd name="connsiteY3" fmla="*/ 7303 h 10144"/>
              <a:gd name="connsiteX0" fmla="*/ 0 w 10419"/>
              <a:gd name="connsiteY0" fmla="*/ 0 h 10144"/>
              <a:gd name="connsiteX1" fmla="*/ 1453 w 10419"/>
              <a:gd name="connsiteY1" fmla="*/ 4869 h 10144"/>
              <a:gd name="connsiteX2" fmla="*/ 4362 w 10419"/>
              <a:gd name="connsiteY2" fmla="*/ 9738 h 10144"/>
              <a:gd name="connsiteX3" fmla="*/ 10419 w 10419"/>
              <a:gd name="connsiteY3" fmla="*/ 7303 h 10144"/>
              <a:gd name="connsiteX0" fmla="*/ 0 w 10419"/>
              <a:gd name="connsiteY0" fmla="*/ 0 h 10144"/>
              <a:gd name="connsiteX1" fmla="*/ 1453 w 10419"/>
              <a:gd name="connsiteY1" fmla="*/ 4869 h 10144"/>
              <a:gd name="connsiteX2" fmla="*/ 4362 w 10419"/>
              <a:gd name="connsiteY2" fmla="*/ 9738 h 10144"/>
              <a:gd name="connsiteX3" fmla="*/ 10419 w 10419"/>
              <a:gd name="connsiteY3" fmla="*/ 7303 h 10144"/>
            </a:gdLst>
            <a:ahLst/>
            <a:cxnLst>
              <a:cxn ang="0">
                <a:pos x="connsiteX0" y="connsiteY0"/>
              </a:cxn>
              <a:cxn ang="0">
                <a:pos x="connsiteX1" y="connsiteY1"/>
              </a:cxn>
              <a:cxn ang="0">
                <a:pos x="connsiteX2" y="connsiteY2"/>
              </a:cxn>
              <a:cxn ang="0">
                <a:pos x="connsiteX3" y="connsiteY3"/>
              </a:cxn>
            </a:cxnLst>
            <a:rect l="l" t="t" r="r" b="b"/>
            <a:pathLst>
              <a:path w="10419" h="10144">
                <a:moveTo>
                  <a:pt x="0" y="0"/>
                </a:moveTo>
                <a:cubicBezTo>
                  <a:pt x="356" y="2288"/>
                  <a:pt x="508" y="2375"/>
                  <a:pt x="1453" y="4869"/>
                </a:cubicBezTo>
                <a:cubicBezTo>
                  <a:pt x="2481" y="7566"/>
                  <a:pt x="2868" y="9332"/>
                  <a:pt x="4362" y="9738"/>
                </a:cubicBezTo>
                <a:cubicBezTo>
                  <a:pt x="5856" y="10144"/>
                  <a:pt x="9385" y="9701"/>
                  <a:pt x="10419" y="7303"/>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117" name="Freeform 12"/>
          <p:cNvSpPr>
            <a:spLocks/>
          </p:cNvSpPr>
          <p:nvPr/>
        </p:nvSpPr>
        <p:spPr bwMode="auto">
          <a:xfrm>
            <a:off x="714375" y="2559050"/>
            <a:ext cx="3357563" cy="114300"/>
          </a:xfrm>
          <a:custGeom>
            <a:avLst/>
            <a:gdLst>
              <a:gd name="T0" fmla="*/ 547 w 1987"/>
              <a:gd name="T1" fmla="*/ 777 h 785"/>
              <a:gd name="T2" fmla="*/ 754 w 1987"/>
              <a:gd name="T3" fmla="*/ 748 h 785"/>
              <a:gd name="T4" fmla="*/ 1117 w 1987"/>
              <a:gd name="T5" fmla="*/ 748 h 785"/>
              <a:gd name="T6" fmla="*/ 1843 w 1987"/>
              <a:gd name="T7" fmla="*/ 658 h 785"/>
              <a:gd name="T8" fmla="*/ 1843 w 1987"/>
              <a:gd name="T9" fmla="*/ 295 h 785"/>
              <a:gd name="T10" fmla="*/ 981 w 1987"/>
              <a:gd name="T11" fmla="*/ 23 h 785"/>
              <a:gd name="T12" fmla="*/ 210 w 1987"/>
              <a:gd name="T13" fmla="*/ 159 h 785"/>
              <a:gd name="T14" fmla="*/ 24 w 1987"/>
              <a:gd name="T15" fmla="*/ 595 h 785"/>
              <a:gd name="T16" fmla="*/ 357 w 1987"/>
              <a:gd name="T17" fmla="*/ 785 h 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7"/>
              <a:gd name="T28" fmla="*/ 0 h 785"/>
              <a:gd name="T29" fmla="*/ 1987 w 1987"/>
              <a:gd name="T30" fmla="*/ 785 h 785"/>
              <a:gd name="connsiteX0" fmla="*/ 3736 w 10983"/>
              <a:gd name="connsiteY0" fmla="*/ 20424 h 20424"/>
              <a:gd name="connsiteX1" fmla="*/ 4778 w 10983"/>
              <a:gd name="connsiteY1" fmla="*/ 20055 h 20424"/>
              <a:gd name="connsiteX2" fmla="*/ 6605 w 10983"/>
              <a:gd name="connsiteY2" fmla="*/ 20055 h 20424"/>
              <a:gd name="connsiteX3" fmla="*/ 10258 w 10983"/>
              <a:gd name="connsiteY3" fmla="*/ 18908 h 20424"/>
              <a:gd name="connsiteX4" fmla="*/ 10258 w 10983"/>
              <a:gd name="connsiteY4" fmla="*/ 14284 h 20424"/>
              <a:gd name="connsiteX5" fmla="*/ 5920 w 10983"/>
              <a:gd name="connsiteY5" fmla="*/ 10819 h 20424"/>
              <a:gd name="connsiteX6" fmla="*/ 2040 w 10983"/>
              <a:gd name="connsiteY6" fmla="*/ 12551 h 20424"/>
              <a:gd name="connsiteX7" fmla="*/ 1104 w 10983"/>
              <a:gd name="connsiteY7" fmla="*/ 18106 h 20424"/>
              <a:gd name="connsiteX8" fmla="*/ 8662 w 10983"/>
              <a:gd name="connsiteY8" fmla="*/ 497 h 20424"/>
              <a:gd name="connsiteX0" fmla="*/ 2069 w 9316"/>
              <a:gd name="connsiteY0" fmla="*/ 20424 h 20424"/>
              <a:gd name="connsiteX1" fmla="*/ 3111 w 9316"/>
              <a:gd name="connsiteY1" fmla="*/ 20055 h 20424"/>
              <a:gd name="connsiteX2" fmla="*/ 4938 w 9316"/>
              <a:gd name="connsiteY2" fmla="*/ 20055 h 20424"/>
              <a:gd name="connsiteX3" fmla="*/ 8591 w 9316"/>
              <a:gd name="connsiteY3" fmla="*/ 18908 h 20424"/>
              <a:gd name="connsiteX4" fmla="*/ 8591 w 9316"/>
              <a:gd name="connsiteY4" fmla="*/ 14284 h 20424"/>
              <a:gd name="connsiteX5" fmla="*/ 4253 w 9316"/>
              <a:gd name="connsiteY5" fmla="*/ 10819 h 20424"/>
              <a:gd name="connsiteX6" fmla="*/ 373 w 9316"/>
              <a:gd name="connsiteY6" fmla="*/ 12551 h 20424"/>
              <a:gd name="connsiteX7" fmla="*/ 2014 w 9316"/>
              <a:gd name="connsiteY7" fmla="*/ 3004 h 20424"/>
              <a:gd name="connsiteX8" fmla="*/ 6995 w 9316"/>
              <a:gd name="connsiteY8" fmla="*/ 497 h 20424"/>
              <a:gd name="connsiteX0" fmla="*/ 2464 w 10243"/>
              <a:gd name="connsiteY0" fmla="*/ 10639 h 10639"/>
              <a:gd name="connsiteX1" fmla="*/ 3582 w 10243"/>
              <a:gd name="connsiteY1" fmla="*/ 10458 h 10639"/>
              <a:gd name="connsiteX2" fmla="*/ 5544 w 10243"/>
              <a:gd name="connsiteY2" fmla="*/ 10458 h 10639"/>
              <a:gd name="connsiteX3" fmla="*/ 9465 w 10243"/>
              <a:gd name="connsiteY3" fmla="*/ 9897 h 10639"/>
              <a:gd name="connsiteX4" fmla="*/ 9465 w 10243"/>
              <a:gd name="connsiteY4" fmla="*/ 7633 h 10639"/>
              <a:gd name="connsiteX5" fmla="*/ 4808 w 10243"/>
              <a:gd name="connsiteY5" fmla="*/ 5936 h 10639"/>
              <a:gd name="connsiteX6" fmla="*/ 400 w 10243"/>
              <a:gd name="connsiteY6" fmla="*/ 637 h 10639"/>
              <a:gd name="connsiteX7" fmla="*/ 2405 w 10243"/>
              <a:gd name="connsiteY7" fmla="*/ 2110 h 10639"/>
              <a:gd name="connsiteX8" fmla="*/ 7752 w 10243"/>
              <a:gd name="connsiteY8" fmla="*/ 882 h 10639"/>
              <a:gd name="connsiteX0" fmla="*/ 5357 w 14166"/>
              <a:gd name="connsiteY0" fmla="*/ 11168 h 11168"/>
              <a:gd name="connsiteX1" fmla="*/ 6475 w 14166"/>
              <a:gd name="connsiteY1" fmla="*/ 10987 h 11168"/>
              <a:gd name="connsiteX2" fmla="*/ 8437 w 14166"/>
              <a:gd name="connsiteY2" fmla="*/ 10987 h 11168"/>
              <a:gd name="connsiteX3" fmla="*/ 12358 w 14166"/>
              <a:gd name="connsiteY3" fmla="*/ 10426 h 11168"/>
              <a:gd name="connsiteX4" fmla="*/ 12358 w 14166"/>
              <a:gd name="connsiteY4" fmla="*/ 8162 h 11168"/>
              <a:gd name="connsiteX5" fmla="*/ 1511 w 14166"/>
              <a:gd name="connsiteY5" fmla="*/ 1166 h 11168"/>
              <a:gd name="connsiteX6" fmla="*/ 3293 w 14166"/>
              <a:gd name="connsiteY6" fmla="*/ 1166 h 11168"/>
              <a:gd name="connsiteX7" fmla="*/ 5298 w 14166"/>
              <a:gd name="connsiteY7" fmla="*/ 2639 h 11168"/>
              <a:gd name="connsiteX8" fmla="*/ 10645 w 14166"/>
              <a:gd name="connsiteY8" fmla="*/ 1411 h 11168"/>
              <a:gd name="connsiteX0" fmla="*/ 5357 w 13512"/>
              <a:gd name="connsiteY0" fmla="*/ 11545 h 12440"/>
              <a:gd name="connsiteX1" fmla="*/ 6475 w 13512"/>
              <a:gd name="connsiteY1" fmla="*/ 11364 h 12440"/>
              <a:gd name="connsiteX2" fmla="*/ 8437 w 13512"/>
              <a:gd name="connsiteY2" fmla="*/ 11364 h 12440"/>
              <a:gd name="connsiteX3" fmla="*/ 12358 w 13512"/>
              <a:gd name="connsiteY3" fmla="*/ 10803 h 12440"/>
              <a:gd name="connsiteX4" fmla="*/ 1511 w 13512"/>
              <a:gd name="connsiteY4" fmla="*/ 1543 h 12440"/>
              <a:gd name="connsiteX5" fmla="*/ 3293 w 13512"/>
              <a:gd name="connsiteY5" fmla="*/ 1543 h 12440"/>
              <a:gd name="connsiteX6" fmla="*/ 5298 w 13512"/>
              <a:gd name="connsiteY6" fmla="*/ 3016 h 12440"/>
              <a:gd name="connsiteX7" fmla="*/ 10645 w 13512"/>
              <a:gd name="connsiteY7" fmla="*/ 1788 h 12440"/>
              <a:gd name="connsiteX0" fmla="*/ 5331 w 13332"/>
              <a:gd name="connsiteY0" fmla="*/ 11557 h 12522"/>
              <a:gd name="connsiteX1" fmla="*/ 6449 w 13332"/>
              <a:gd name="connsiteY1" fmla="*/ 11376 h 12522"/>
              <a:gd name="connsiteX2" fmla="*/ 8411 w 13332"/>
              <a:gd name="connsiteY2" fmla="*/ 11376 h 12522"/>
              <a:gd name="connsiteX3" fmla="*/ 12178 w 13332"/>
              <a:gd name="connsiteY3" fmla="*/ 10885 h 12522"/>
              <a:gd name="connsiteX4" fmla="*/ 1485 w 13332"/>
              <a:gd name="connsiteY4" fmla="*/ 1555 h 12522"/>
              <a:gd name="connsiteX5" fmla="*/ 3267 w 13332"/>
              <a:gd name="connsiteY5" fmla="*/ 1555 h 12522"/>
              <a:gd name="connsiteX6" fmla="*/ 5272 w 13332"/>
              <a:gd name="connsiteY6" fmla="*/ 3028 h 12522"/>
              <a:gd name="connsiteX7" fmla="*/ 10619 w 13332"/>
              <a:gd name="connsiteY7" fmla="*/ 1800 h 12522"/>
              <a:gd name="connsiteX0" fmla="*/ 4703 w 9991"/>
              <a:gd name="connsiteY0" fmla="*/ 11639 h 13095"/>
              <a:gd name="connsiteX1" fmla="*/ 5821 w 9991"/>
              <a:gd name="connsiteY1" fmla="*/ 11458 h 13095"/>
              <a:gd name="connsiteX2" fmla="*/ 7783 w 9991"/>
              <a:gd name="connsiteY2" fmla="*/ 11458 h 13095"/>
              <a:gd name="connsiteX3" fmla="*/ 857 w 9991"/>
              <a:gd name="connsiteY3" fmla="*/ 1637 h 13095"/>
              <a:gd name="connsiteX4" fmla="*/ 2639 w 9991"/>
              <a:gd name="connsiteY4" fmla="*/ 1637 h 13095"/>
              <a:gd name="connsiteX5" fmla="*/ 4644 w 9991"/>
              <a:gd name="connsiteY5" fmla="*/ 3110 h 13095"/>
              <a:gd name="connsiteX6" fmla="*/ 9991 w 9991"/>
              <a:gd name="connsiteY6" fmla="*/ 1882 h 13095"/>
              <a:gd name="connsiteX0" fmla="*/ 4380 w 9673"/>
              <a:gd name="connsiteY0" fmla="*/ 8888 h 10023"/>
              <a:gd name="connsiteX1" fmla="*/ 5499 w 9673"/>
              <a:gd name="connsiteY1" fmla="*/ 8750 h 10023"/>
              <a:gd name="connsiteX2" fmla="*/ 531 w 9673"/>
              <a:gd name="connsiteY2" fmla="*/ 1250 h 10023"/>
              <a:gd name="connsiteX3" fmla="*/ 2314 w 9673"/>
              <a:gd name="connsiteY3" fmla="*/ 1250 h 10023"/>
              <a:gd name="connsiteX4" fmla="*/ 4321 w 9673"/>
              <a:gd name="connsiteY4" fmla="*/ 2375 h 10023"/>
              <a:gd name="connsiteX5" fmla="*/ 9673 w 9673"/>
              <a:gd name="connsiteY5" fmla="*/ 1437 h 10023"/>
              <a:gd name="connsiteX0" fmla="*/ 4335 w 9807"/>
              <a:gd name="connsiteY0" fmla="*/ 8891 h 8891"/>
              <a:gd name="connsiteX1" fmla="*/ 356 w 9807"/>
              <a:gd name="connsiteY1" fmla="*/ 1270 h 8891"/>
              <a:gd name="connsiteX2" fmla="*/ 2199 w 9807"/>
              <a:gd name="connsiteY2" fmla="*/ 1270 h 8891"/>
              <a:gd name="connsiteX3" fmla="*/ 4274 w 9807"/>
              <a:gd name="connsiteY3" fmla="*/ 2393 h 8891"/>
              <a:gd name="connsiteX4" fmla="*/ 9807 w 9807"/>
              <a:gd name="connsiteY4" fmla="*/ 1457 h 8891"/>
              <a:gd name="connsiteX0" fmla="*/ 363 w 10000"/>
              <a:gd name="connsiteY0" fmla="*/ 1428 h 2725"/>
              <a:gd name="connsiteX1" fmla="*/ 2242 w 10000"/>
              <a:gd name="connsiteY1" fmla="*/ 1428 h 2725"/>
              <a:gd name="connsiteX2" fmla="*/ 4358 w 10000"/>
              <a:gd name="connsiteY2" fmla="*/ 2691 h 2725"/>
              <a:gd name="connsiteX3" fmla="*/ 10000 w 10000"/>
              <a:gd name="connsiteY3" fmla="*/ 1639 h 2725"/>
              <a:gd name="connsiteX0" fmla="*/ 0 w 9637"/>
              <a:gd name="connsiteY0" fmla="*/ 770 h 5530"/>
              <a:gd name="connsiteX1" fmla="*/ 1879 w 9637"/>
              <a:gd name="connsiteY1" fmla="*/ 770 h 5530"/>
              <a:gd name="connsiteX2" fmla="*/ 3995 w 9637"/>
              <a:gd name="connsiteY2" fmla="*/ 5405 h 5530"/>
              <a:gd name="connsiteX3" fmla="*/ 9637 w 9637"/>
              <a:gd name="connsiteY3" fmla="*/ 1545 h 5530"/>
              <a:gd name="connsiteX0" fmla="*/ 326 w 10326"/>
              <a:gd name="connsiteY0" fmla="*/ 4184 h 12792"/>
              <a:gd name="connsiteX1" fmla="*/ 325 w 10326"/>
              <a:gd name="connsiteY1" fmla="*/ 0 h 12792"/>
              <a:gd name="connsiteX2" fmla="*/ 2276 w 10326"/>
              <a:gd name="connsiteY2" fmla="*/ 4184 h 12792"/>
              <a:gd name="connsiteX3" fmla="*/ 4471 w 10326"/>
              <a:gd name="connsiteY3" fmla="*/ 12566 h 12792"/>
              <a:gd name="connsiteX4" fmla="*/ 10326 w 10326"/>
              <a:gd name="connsiteY4" fmla="*/ 5586 h 12792"/>
              <a:gd name="connsiteX0" fmla="*/ 0 w 10001"/>
              <a:gd name="connsiteY0" fmla="*/ 0 h 12792"/>
              <a:gd name="connsiteX1" fmla="*/ 1951 w 10001"/>
              <a:gd name="connsiteY1" fmla="*/ 4184 h 12792"/>
              <a:gd name="connsiteX2" fmla="*/ 4146 w 10001"/>
              <a:gd name="connsiteY2" fmla="*/ 12566 h 12792"/>
              <a:gd name="connsiteX3" fmla="*/ 10001 w 10001"/>
              <a:gd name="connsiteY3" fmla="*/ 5586 h 12792"/>
              <a:gd name="connsiteX0" fmla="*/ 0 w 10001"/>
              <a:gd name="connsiteY0" fmla="*/ 0 h 12792"/>
              <a:gd name="connsiteX1" fmla="*/ 1951 w 10001"/>
              <a:gd name="connsiteY1" fmla="*/ 4184 h 12792"/>
              <a:gd name="connsiteX2" fmla="*/ 4146 w 10001"/>
              <a:gd name="connsiteY2" fmla="*/ 12566 h 12792"/>
              <a:gd name="connsiteX3" fmla="*/ 10001 w 10001"/>
              <a:gd name="connsiteY3" fmla="*/ 5586 h 12792"/>
              <a:gd name="connsiteX0" fmla="*/ 0 w 10001"/>
              <a:gd name="connsiteY0" fmla="*/ 0 h 12792"/>
              <a:gd name="connsiteX1" fmla="*/ 1951 w 10001"/>
              <a:gd name="connsiteY1" fmla="*/ 4184 h 12792"/>
              <a:gd name="connsiteX2" fmla="*/ 4146 w 10001"/>
              <a:gd name="connsiteY2" fmla="*/ 12566 h 12792"/>
              <a:gd name="connsiteX3" fmla="*/ 10001 w 10001"/>
              <a:gd name="connsiteY3" fmla="*/ 5586 h 12792"/>
              <a:gd name="connsiteX0" fmla="*/ 0 w 10001"/>
              <a:gd name="connsiteY0" fmla="*/ 0 h 12799"/>
              <a:gd name="connsiteX1" fmla="*/ 1708 w 10001"/>
              <a:gd name="connsiteY1" fmla="*/ 4189 h 12799"/>
              <a:gd name="connsiteX2" fmla="*/ 4146 w 10001"/>
              <a:gd name="connsiteY2" fmla="*/ 12566 h 12799"/>
              <a:gd name="connsiteX3" fmla="*/ 10001 w 10001"/>
              <a:gd name="connsiteY3" fmla="*/ 5586 h 12799"/>
              <a:gd name="connsiteX0" fmla="*/ 0 w 10001"/>
              <a:gd name="connsiteY0" fmla="*/ 0 h 8610"/>
              <a:gd name="connsiteX1" fmla="*/ 1708 w 10001"/>
              <a:gd name="connsiteY1" fmla="*/ 4189 h 8610"/>
              <a:gd name="connsiteX2" fmla="*/ 4147 w 10001"/>
              <a:gd name="connsiteY2" fmla="*/ 8377 h 8610"/>
              <a:gd name="connsiteX3" fmla="*/ 10001 w 10001"/>
              <a:gd name="connsiteY3" fmla="*/ 5586 h 8610"/>
              <a:gd name="connsiteX0" fmla="*/ 0 w 10975"/>
              <a:gd name="connsiteY0" fmla="*/ 0 h 9999"/>
              <a:gd name="connsiteX1" fmla="*/ 1708 w 10975"/>
              <a:gd name="connsiteY1" fmla="*/ 4865 h 9999"/>
              <a:gd name="connsiteX2" fmla="*/ 4147 w 10975"/>
              <a:gd name="connsiteY2" fmla="*/ 9729 h 9999"/>
              <a:gd name="connsiteX3" fmla="*/ 10975 w 10975"/>
              <a:gd name="connsiteY3" fmla="*/ 6486 h 9999"/>
              <a:gd name="connsiteX0" fmla="*/ 0 w 10000"/>
              <a:gd name="connsiteY0" fmla="*/ 0 h 10000"/>
              <a:gd name="connsiteX1" fmla="*/ 1556 w 10000"/>
              <a:gd name="connsiteY1" fmla="*/ 4865 h 10000"/>
              <a:gd name="connsiteX2" fmla="*/ 3779 w 10000"/>
              <a:gd name="connsiteY2" fmla="*/ 9730 h 10000"/>
              <a:gd name="connsiteX3" fmla="*/ 10000 w 10000"/>
              <a:gd name="connsiteY3" fmla="*/ 6487 h 10000"/>
              <a:gd name="connsiteX0" fmla="*/ 0 w 10000"/>
              <a:gd name="connsiteY0" fmla="*/ 0 h 9730"/>
              <a:gd name="connsiteX1" fmla="*/ 1556 w 10000"/>
              <a:gd name="connsiteY1" fmla="*/ 4865 h 9730"/>
              <a:gd name="connsiteX2" fmla="*/ 3779 w 10000"/>
              <a:gd name="connsiteY2" fmla="*/ 9730 h 9730"/>
              <a:gd name="connsiteX3" fmla="*/ 10000 w 10000"/>
              <a:gd name="connsiteY3" fmla="*/ 4865 h 9730"/>
              <a:gd name="connsiteX0" fmla="*/ 0 w 10000"/>
              <a:gd name="connsiteY0" fmla="*/ 0 h 8692"/>
              <a:gd name="connsiteX1" fmla="*/ 1556 w 10000"/>
              <a:gd name="connsiteY1" fmla="*/ 5000 h 8692"/>
              <a:gd name="connsiteX2" fmla="*/ 4445 w 10000"/>
              <a:gd name="connsiteY2" fmla="*/ 8334 h 8692"/>
              <a:gd name="connsiteX3" fmla="*/ 10000 w 10000"/>
              <a:gd name="connsiteY3" fmla="*/ 5000 h 8692"/>
              <a:gd name="connsiteX0" fmla="*/ 0 w 10000"/>
              <a:gd name="connsiteY0" fmla="*/ 6712 h 16712"/>
              <a:gd name="connsiteX1" fmla="*/ 889 w 10000"/>
              <a:gd name="connsiteY1" fmla="*/ 959 h 16712"/>
              <a:gd name="connsiteX2" fmla="*/ 1556 w 10000"/>
              <a:gd name="connsiteY2" fmla="*/ 12464 h 16712"/>
              <a:gd name="connsiteX3" fmla="*/ 4445 w 10000"/>
              <a:gd name="connsiteY3" fmla="*/ 16300 h 16712"/>
              <a:gd name="connsiteX4" fmla="*/ 10000 w 10000"/>
              <a:gd name="connsiteY4" fmla="*/ 12464 h 16712"/>
              <a:gd name="connsiteX0" fmla="*/ 60 w 9171"/>
              <a:gd name="connsiteY0" fmla="*/ 0 h 15753"/>
              <a:gd name="connsiteX1" fmla="*/ 727 w 9171"/>
              <a:gd name="connsiteY1" fmla="*/ 11505 h 15753"/>
              <a:gd name="connsiteX2" fmla="*/ 3616 w 9171"/>
              <a:gd name="connsiteY2" fmla="*/ 15341 h 15753"/>
              <a:gd name="connsiteX3" fmla="*/ 9171 w 9171"/>
              <a:gd name="connsiteY3" fmla="*/ 11505 h 15753"/>
              <a:gd name="connsiteX0" fmla="*/ 65 w 10000"/>
              <a:gd name="connsiteY0" fmla="*/ 0 h 10000"/>
              <a:gd name="connsiteX1" fmla="*/ 793 w 10000"/>
              <a:gd name="connsiteY1" fmla="*/ 7303 h 10000"/>
              <a:gd name="connsiteX2" fmla="*/ 3943 w 10000"/>
              <a:gd name="connsiteY2" fmla="*/ 9738 h 10000"/>
              <a:gd name="connsiteX3" fmla="*/ 10000 w 10000"/>
              <a:gd name="connsiteY3" fmla="*/ 7303 h 10000"/>
              <a:gd name="connsiteX0" fmla="*/ 0 w 10419"/>
              <a:gd name="connsiteY0" fmla="*/ 0 h 10000"/>
              <a:gd name="connsiteX1" fmla="*/ 1212 w 10419"/>
              <a:gd name="connsiteY1" fmla="*/ 7303 h 10000"/>
              <a:gd name="connsiteX2" fmla="*/ 4362 w 10419"/>
              <a:gd name="connsiteY2" fmla="*/ 9738 h 10000"/>
              <a:gd name="connsiteX3" fmla="*/ 10419 w 10419"/>
              <a:gd name="connsiteY3" fmla="*/ 7303 h 10000"/>
              <a:gd name="connsiteX0" fmla="*/ 0 w 10419"/>
              <a:gd name="connsiteY0" fmla="*/ 0 h 10144"/>
              <a:gd name="connsiteX1" fmla="*/ 1453 w 10419"/>
              <a:gd name="connsiteY1" fmla="*/ 4869 h 10144"/>
              <a:gd name="connsiteX2" fmla="*/ 4362 w 10419"/>
              <a:gd name="connsiteY2" fmla="*/ 9738 h 10144"/>
              <a:gd name="connsiteX3" fmla="*/ 10419 w 10419"/>
              <a:gd name="connsiteY3" fmla="*/ 7303 h 10144"/>
              <a:gd name="connsiteX0" fmla="*/ 0 w 10419"/>
              <a:gd name="connsiteY0" fmla="*/ 0 h 10144"/>
              <a:gd name="connsiteX1" fmla="*/ 1453 w 10419"/>
              <a:gd name="connsiteY1" fmla="*/ 4869 h 10144"/>
              <a:gd name="connsiteX2" fmla="*/ 4362 w 10419"/>
              <a:gd name="connsiteY2" fmla="*/ 9738 h 10144"/>
              <a:gd name="connsiteX3" fmla="*/ 10419 w 10419"/>
              <a:gd name="connsiteY3" fmla="*/ 7303 h 10144"/>
              <a:gd name="connsiteX0" fmla="*/ 0 w 10419"/>
              <a:gd name="connsiteY0" fmla="*/ 0 h 10144"/>
              <a:gd name="connsiteX1" fmla="*/ 1453 w 10419"/>
              <a:gd name="connsiteY1" fmla="*/ 4869 h 10144"/>
              <a:gd name="connsiteX2" fmla="*/ 4362 w 10419"/>
              <a:gd name="connsiteY2" fmla="*/ 9738 h 10144"/>
              <a:gd name="connsiteX3" fmla="*/ 10419 w 10419"/>
              <a:gd name="connsiteY3" fmla="*/ 7303 h 10144"/>
              <a:gd name="connsiteX0" fmla="*/ 0 w 10387"/>
              <a:gd name="connsiteY0" fmla="*/ 0 h 12136"/>
              <a:gd name="connsiteX1" fmla="*/ 1453 w 10387"/>
              <a:gd name="connsiteY1" fmla="*/ 4869 h 12136"/>
              <a:gd name="connsiteX2" fmla="*/ 4362 w 10387"/>
              <a:gd name="connsiteY2" fmla="*/ 9738 h 12136"/>
              <a:gd name="connsiteX3" fmla="*/ 10387 w 10387"/>
              <a:gd name="connsiteY3" fmla="*/ 9738 h 12136"/>
              <a:gd name="connsiteX0" fmla="*/ 0 w 10387"/>
              <a:gd name="connsiteY0" fmla="*/ 0 h 11002"/>
              <a:gd name="connsiteX1" fmla="*/ 1453 w 10387"/>
              <a:gd name="connsiteY1" fmla="*/ 4869 h 11002"/>
              <a:gd name="connsiteX2" fmla="*/ 4362 w 10387"/>
              <a:gd name="connsiteY2" fmla="*/ 9738 h 11002"/>
              <a:gd name="connsiteX3" fmla="*/ 10387 w 10387"/>
              <a:gd name="connsiteY3" fmla="*/ 9738 h 11002"/>
              <a:gd name="connsiteX0" fmla="*/ 0 w 10387"/>
              <a:gd name="connsiteY0" fmla="*/ 0 h 12435"/>
              <a:gd name="connsiteX1" fmla="*/ 1179 w 10387"/>
              <a:gd name="connsiteY1" fmla="*/ 9738 h 12435"/>
              <a:gd name="connsiteX2" fmla="*/ 4362 w 10387"/>
              <a:gd name="connsiteY2" fmla="*/ 9738 h 12435"/>
              <a:gd name="connsiteX3" fmla="*/ 10387 w 10387"/>
              <a:gd name="connsiteY3" fmla="*/ 9738 h 12435"/>
              <a:gd name="connsiteX0" fmla="*/ 0 w 11146"/>
              <a:gd name="connsiteY0" fmla="*/ 1277 h 5191"/>
              <a:gd name="connsiteX1" fmla="*/ 1938 w 11146"/>
              <a:gd name="connsiteY1" fmla="*/ 2494 h 5191"/>
              <a:gd name="connsiteX2" fmla="*/ 5121 w 11146"/>
              <a:gd name="connsiteY2" fmla="*/ 2494 h 5191"/>
              <a:gd name="connsiteX3" fmla="*/ 11146 w 11146"/>
              <a:gd name="connsiteY3" fmla="*/ 2494 h 5191"/>
              <a:gd name="connsiteX0" fmla="*/ 0 w 10000"/>
              <a:gd name="connsiteY0" fmla="*/ 2460 h 10000"/>
              <a:gd name="connsiteX1" fmla="*/ 1739 w 10000"/>
              <a:gd name="connsiteY1" fmla="*/ 4804 h 10000"/>
              <a:gd name="connsiteX2" fmla="*/ 4594 w 10000"/>
              <a:gd name="connsiteY2" fmla="*/ 4804 h 10000"/>
              <a:gd name="connsiteX3" fmla="*/ 10000 w 10000"/>
              <a:gd name="connsiteY3" fmla="*/ 4804 h 10000"/>
              <a:gd name="connsiteX0" fmla="*/ 0 w 10000"/>
              <a:gd name="connsiteY0" fmla="*/ 114 h 10000"/>
              <a:gd name="connsiteX1" fmla="*/ 1087 w 10000"/>
              <a:gd name="connsiteY1" fmla="*/ 4804 h 10000"/>
              <a:gd name="connsiteX2" fmla="*/ 4594 w 10000"/>
              <a:gd name="connsiteY2" fmla="*/ 2458 h 10000"/>
              <a:gd name="connsiteX3" fmla="*/ 10000 w 10000"/>
              <a:gd name="connsiteY3" fmla="*/ 2458 h 10000"/>
              <a:gd name="connsiteX0" fmla="*/ 0 w 10000"/>
              <a:gd name="connsiteY0" fmla="*/ 0 h 9886"/>
              <a:gd name="connsiteX1" fmla="*/ 1087 w 10000"/>
              <a:gd name="connsiteY1" fmla="*/ 4690 h 9886"/>
              <a:gd name="connsiteX2" fmla="*/ 4594 w 10000"/>
              <a:gd name="connsiteY2" fmla="*/ 2344 h 9886"/>
              <a:gd name="connsiteX3" fmla="*/ 10000 w 10000"/>
              <a:gd name="connsiteY3" fmla="*/ 2344 h 9886"/>
              <a:gd name="connsiteX0" fmla="*/ 0 w 10000"/>
              <a:gd name="connsiteY0" fmla="*/ 0 h 7628"/>
              <a:gd name="connsiteX1" fmla="*/ 1304 w 10000"/>
              <a:gd name="connsiteY1" fmla="*/ 2372 h 7628"/>
              <a:gd name="connsiteX2" fmla="*/ 4594 w 10000"/>
              <a:gd name="connsiteY2" fmla="*/ 2371 h 7628"/>
              <a:gd name="connsiteX3" fmla="*/ 10000 w 10000"/>
              <a:gd name="connsiteY3" fmla="*/ 2371 h 7628"/>
              <a:gd name="connsiteX0" fmla="*/ 0 w 10000"/>
              <a:gd name="connsiteY0" fmla="*/ 0 h 13109"/>
              <a:gd name="connsiteX1" fmla="*/ 1304 w 10000"/>
              <a:gd name="connsiteY1" fmla="*/ 6219 h 13109"/>
              <a:gd name="connsiteX2" fmla="*/ 4594 w 10000"/>
              <a:gd name="connsiteY2" fmla="*/ 3108 h 13109"/>
              <a:gd name="connsiteX3" fmla="*/ 10000 w 10000"/>
              <a:gd name="connsiteY3" fmla="*/ 3108 h 13109"/>
              <a:gd name="connsiteX0" fmla="*/ 0 w 10000"/>
              <a:gd name="connsiteY0" fmla="*/ 671 h 13780"/>
              <a:gd name="connsiteX1" fmla="*/ 1304 w 10000"/>
              <a:gd name="connsiteY1" fmla="*/ 6890 h 13780"/>
              <a:gd name="connsiteX2" fmla="*/ 4594 w 10000"/>
              <a:gd name="connsiteY2" fmla="*/ 3779 h 13780"/>
              <a:gd name="connsiteX3" fmla="*/ 10000 w 10000"/>
              <a:gd name="connsiteY3" fmla="*/ 3779 h 13780"/>
              <a:gd name="connsiteX0" fmla="*/ 0 w 10000"/>
              <a:gd name="connsiteY0" fmla="*/ 671 h 7773"/>
              <a:gd name="connsiteX1" fmla="*/ 1304 w 10000"/>
              <a:gd name="connsiteY1" fmla="*/ 6890 h 7773"/>
              <a:gd name="connsiteX2" fmla="*/ 4594 w 10000"/>
              <a:gd name="connsiteY2" fmla="*/ 3779 h 7773"/>
              <a:gd name="connsiteX3" fmla="*/ 10000 w 10000"/>
              <a:gd name="connsiteY3" fmla="*/ 3779 h 7773"/>
              <a:gd name="connsiteX0" fmla="*/ 3546 w 13546"/>
              <a:gd name="connsiteY0" fmla="*/ 0 h 9137"/>
              <a:gd name="connsiteX1" fmla="*/ 4850 w 13546"/>
              <a:gd name="connsiteY1" fmla="*/ 8001 h 9137"/>
              <a:gd name="connsiteX2" fmla="*/ 8140 w 13546"/>
              <a:gd name="connsiteY2" fmla="*/ 3999 h 9137"/>
              <a:gd name="connsiteX3" fmla="*/ 13546 w 13546"/>
              <a:gd name="connsiteY3" fmla="*/ 3999 h 9137"/>
              <a:gd name="connsiteX0" fmla="*/ 0 w 7382"/>
              <a:gd name="connsiteY0" fmla="*/ 0 h 10000"/>
              <a:gd name="connsiteX1" fmla="*/ 962 w 7382"/>
              <a:gd name="connsiteY1" fmla="*/ 8757 h 10000"/>
              <a:gd name="connsiteX2" fmla="*/ 3391 w 7382"/>
              <a:gd name="connsiteY2" fmla="*/ 4377 h 10000"/>
              <a:gd name="connsiteX3" fmla="*/ 7382 w 7382"/>
              <a:gd name="connsiteY3" fmla="*/ 4377 h 10000"/>
              <a:gd name="connsiteX0" fmla="*/ 0 w 10218"/>
              <a:gd name="connsiteY0" fmla="*/ 731 h 6624"/>
              <a:gd name="connsiteX1" fmla="*/ 1521 w 10218"/>
              <a:gd name="connsiteY1" fmla="*/ 5110 h 6624"/>
              <a:gd name="connsiteX2" fmla="*/ 4812 w 10218"/>
              <a:gd name="connsiteY2" fmla="*/ 730 h 6624"/>
              <a:gd name="connsiteX3" fmla="*/ 10218 w 10218"/>
              <a:gd name="connsiteY3" fmla="*/ 730 h 6624"/>
              <a:gd name="connsiteX0" fmla="*/ 0 w 10000"/>
              <a:gd name="connsiteY0" fmla="*/ 7713 h 16609"/>
              <a:gd name="connsiteX1" fmla="*/ 1489 w 10000"/>
              <a:gd name="connsiteY1" fmla="*/ 7714 h 16609"/>
              <a:gd name="connsiteX2" fmla="*/ 4709 w 10000"/>
              <a:gd name="connsiteY2" fmla="*/ 1102 h 16609"/>
              <a:gd name="connsiteX3" fmla="*/ 10000 w 10000"/>
              <a:gd name="connsiteY3" fmla="*/ 1102 h 16609"/>
              <a:gd name="connsiteX0" fmla="*/ 0 w 10000"/>
              <a:gd name="connsiteY0" fmla="*/ 7713 h 10450"/>
              <a:gd name="connsiteX1" fmla="*/ 1489 w 10000"/>
              <a:gd name="connsiteY1" fmla="*/ 7714 h 10450"/>
              <a:gd name="connsiteX2" fmla="*/ 4709 w 10000"/>
              <a:gd name="connsiteY2" fmla="*/ 1102 h 10450"/>
              <a:gd name="connsiteX3" fmla="*/ 10000 w 10000"/>
              <a:gd name="connsiteY3" fmla="*/ 1102 h 10450"/>
            </a:gdLst>
            <a:ahLst/>
            <a:cxnLst>
              <a:cxn ang="0">
                <a:pos x="connsiteX0" y="connsiteY0"/>
              </a:cxn>
              <a:cxn ang="0">
                <a:pos x="connsiteX1" y="connsiteY1"/>
              </a:cxn>
              <a:cxn ang="0">
                <a:pos x="connsiteX2" y="connsiteY2"/>
              </a:cxn>
              <a:cxn ang="0">
                <a:pos x="connsiteX3" y="connsiteY3"/>
              </a:cxn>
            </a:cxnLst>
            <a:rect l="l" t="t" r="r" b="b"/>
            <a:pathLst>
              <a:path w="10000" h="10450">
                <a:moveTo>
                  <a:pt x="0" y="7713"/>
                </a:moveTo>
                <a:cubicBezTo>
                  <a:pt x="663" y="10450"/>
                  <a:pt x="651" y="7043"/>
                  <a:pt x="1489" y="7714"/>
                </a:cubicBezTo>
                <a:cubicBezTo>
                  <a:pt x="2210" y="9591"/>
                  <a:pt x="3290" y="2203"/>
                  <a:pt x="4709" y="1102"/>
                </a:cubicBezTo>
                <a:cubicBezTo>
                  <a:pt x="6127" y="0"/>
                  <a:pt x="8606" y="7965"/>
                  <a:pt x="10000" y="1102"/>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121" name="Text Box 5"/>
          <p:cNvSpPr txBox="1">
            <a:spLocks noChangeArrowheads="1"/>
          </p:cNvSpPr>
          <p:nvPr/>
        </p:nvSpPr>
        <p:spPr bwMode="auto">
          <a:xfrm>
            <a:off x="0" y="2928938"/>
            <a:ext cx="1643063" cy="1477328"/>
          </a:xfrm>
          <a:prstGeom prst="rect">
            <a:avLst/>
          </a:prstGeom>
          <a:noFill/>
          <a:ln w="9525">
            <a:noFill/>
            <a:miter lim="800000"/>
            <a:headEnd/>
            <a:tailEnd/>
          </a:ln>
        </p:spPr>
        <p:txBody>
          <a:bodyPr>
            <a:spAutoFit/>
          </a:bodyPr>
          <a:lstStyle/>
          <a:p>
            <a:pPr algn="r" fontAlgn="auto">
              <a:spcBef>
                <a:spcPts val="0"/>
              </a:spcBef>
              <a:spcAft>
                <a:spcPts val="0"/>
              </a:spcAft>
              <a:defRPr/>
            </a:pPr>
            <a:r>
              <a:rPr lang="en-GB" i="1" kern="0" dirty="0">
                <a:latin typeface="+mn-lt"/>
                <a:cs typeface="+mn-cs"/>
              </a:rPr>
              <a:t>N Poisson sources, </a:t>
            </a:r>
            <a:r>
              <a:rPr lang="en-GB" i="1" kern="0" dirty="0" smtClean="0">
                <a:latin typeface="+mn-lt"/>
                <a:cs typeface="+mn-cs"/>
              </a:rPr>
              <a:t>each with </a:t>
            </a:r>
            <a:r>
              <a:rPr lang="en-GB" i="1" kern="0" dirty="0">
                <a:latin typeface="+mn-lt"/>
                <a:cs typeface="+mn-cs"/>
              </a:rPr>
              <a:t>rate x,</a:t>
            </a:r>
          </a:p>
          <a:p>
            <a:pPr algn="r" fontAlgn="auto">
              <a:spcBef>
                <a:spcPts val="0"/>
              </a:spcBef>
              <a:spcAft>
                <a:spcPts val="0"/>
              </a:spcAft>
              <a:defRPr/>
            </a:pPr>
            <a:r>
              <a:rPr lang="en-US" i="1" kern="0" dirty="0">
                <a:latin typeface="+mn-lt"/>
                <a:cs typeface="+mn-cs"/>
              </a:rPr>
              <a:t>x=0.95 then 1.05 </a:t>
            </a:r>
            <a:r>
              <a:rPr lang="en-US" i="1" kern="0" dirty="0" err="1">
                <a:latin typeface="+mn-lt"/>
                <a:cs typeface="+mn-cs"/>
              </a:rPr>
              <a:t>pkt</a:t>
            </a:r>
            <a:r>
              <a:rPr lang="en-US" i="1" kern="0" dirty="0">
                <a:latin typeface="+mn-lt"/>
                <a:cs typeface="+mn-cs"/>
              </a:rPr>
              <a:t>/s</a:t>
            </a:r>
          </a:p>
        </p:txBody>
      </p:sp>
      <p:sp>
        <p:nvSpPr>
          <p:cNvPr id="122" name="Text Box 5"/>
          <p:cNvSpPr txBox="1">
            <a:spLocks noChangeArrowheads="1"/>
          </p:cNvSpPr>
          <p:nvPr/>
        </p:nvSpPr>
        <p:spPr bwMode="auto">
          <a:xfrm>
            <a:off x="3071813" y="2928938"/>
            <a:ext cx="1500187" cy="646112"/>
          </a:xfrm>
          <a:prstGeom prst="rect">
            <a:avLst/>
          </a:prstGeom>
          <a:noFill/>
          <a:ln w="9525">
            <a:noFill/>
            <a:miter lim="800000"/>
            <a:headEnd/>
            <a:tailEnd/>
          </a:ln>
        </p:spPr>
        <p:txBody>
          <a:bodyPr>
            <a:spAutoFit/>
          </a:bodyPr>
          <a:lstStyle/>
          <a:p>
            <a:pPr fontAlgn="auto">
              <a:spcBef>
                <a:spcPts val="0"/>
              </a:spcBef>
              <a:spcAft>
                <a:spcPts val="0"/>
              </a:spcAft>
              <a:defRPr/>
            </a:pPr>
            <a:r>
              <a:rPr lang="en-US" i="1" kern="0" dirty="0">
                <a:latin typeface="+mn-lt"/>
                <a:cs typeface="+mn-cs"/>
              </a:rPr>
              <a:t>link speed NC, C = 1 </a:t>
            </a:r>
            <a:r>
              <a:rPr lang="en-US" i="1" kern="0" dirty="0" err="1">
                <a:latin typeface="+mn-lt"/>
                <a:cs typeface="+mn-cs"/>
              </a:rPr>
              <a:t>pkt</a:t>
            </a:r>
            <a:r>
              <a:rPr lang="en-US" i="1" kern="0" dirty="0">
                <a:latin typeface="+mn-lt"/>
                <a:cs typeface="+mn-cs"/>
              </a:rPr>
              <a:t>/s</a:t>
            </a:r>
          </a:p>
        </p:txBody>
      </p:sp>
      <p:sp>
        <p:nvSpPr>
          <p:cNvPr id="123" name="Text Box 5"/>
          <p:cNvSpPr txBox="1">
            <a:spLocks noChangeArrowheads="1"/>
          </p:cNvSpPr>
          <p:nvPr/>
        </p:nvSpPr>
        <p:spPr bwMode="auto">
          <a:xfrm>
            <a:off x="1857375" y="2928938"/>
            <a:ext cx="1214438" cy="923925"/>
          </a:xfrm>
          <a:prstGeom prst="rect">
            <a:avLst/>
          </a:prstGeom>
          <a:noFill/>
          <a:ln w="9525">
            <a:noFill/>
            <a:miter lim="800000"/>
            <a:headEnd/>
            <a:tailEnd/>
          </a:ln>
        </p:spPr>
        <p:txBody>
          <a:bodyPr>
            <a:spAutoFit/>
          </a:bodyPr>
          <a:lstStyle/>
          <a:p>
            <a:pPr algn="ctr" fontAlgn="auto">
              <a:spcBef>
                <a:spcPts val="0"/>
              </a:spcBef>
              <a:spcAft>
                <a:spcPts val="0"/>
              </a:spcAft>
              <a:defRPr/>
            </a:pPr>
            <a:r>
              <a:rPr lang="en-US" i="1" kern="0" dirty="0">
                <a:latin typeface="+mn-lt"/>
                <a:cs typeface="+mn-cs"/>
              </a:rPr>
              <a:t>buffer size B√N,</a:t>
            </a:r>
          </a:p>
          <a:p>
            <a:pPr algn="ctr" fontAlgn="auto">
              <a:spcBef>
                <a:spcPts val="0"/>
              </a:spcBef>
              <a:spcAft>
                <a:spcPts val="0"/>
              </a:spcAft>
              <a:defRPr/>
            </a:pPr>
            <a:r>
              <a:rPr lang="en-US" i="1" kern="0" dirty="0">
                <a:latin typeface="+mn-lt"/>
                <a:cs typeface="+mn-cs"/>
              </a:rPr>
              <a:t>B = 3 </a:t>
            </a:r>
            <a:r>
              <a:rPr lang="en-US" i="1" kern="0" dirty="0" err="1">
                <a:latin typeface="+mn-lt"/>
                <a:cs typeface="+mn-cs"/>
              </a:rPr>
              <a:t>pkt</a:t>
            </a:r>
            <a:endParaRPr lang="en-US" i="1" kern="0" dirty="0">
              <a:latin typeface="+mn-lt"/>
              <a:cs typeface="+mn-cs"/>
            </a:endParaRPr>
          </a:p>
        </p:txBody>
      </p:sp>
      <p:sp>
        <p:nvSpPr>
          <p:cNvPr id="37907" name="Text Box 4"/>
          <p:cNvSpPr txBox="1">
            <a:spLocks noChangeArrowheads="1"/>
          </p:cNvSpPr>
          <p:nvPr/>
        </p:nvSpPr>
        <p:spPr bwMode="auto">
          <a:xfrm>
            <a:off x="1676400" y="6427788"/>
            <a:ext cx="954088" cy="457200"/>
          </a:xfrm>
          <a:prstGeom prst="rect">
            <a:avLst/>
          </a:prstGeom>
          <a:noFill/>
          <a:ln w="9525">
            <a:noFill/>
            <a:miter lim="800000"/>
            <a:headEnd/>
            <a:tailEnd/>
          </a:ln>
        </p:spPr>
        <p:txBody>
          <a:bodyPr wrap="none">
            <a:spAutoFit/>
          </a:bodyPr>
          <a:lstStyle/>
          <a:p>
            <a:r>
              <a:rPr lang="en-GB" sz="2400" i="1">
                <a:latin typeface="cmmi12"/>
              </a:rPr>
              <a:t>N</a:t>
            </a:r>
            <a:r>
              <a:rPr lang="en-GB" sz="2400">
                <a:latin typeface="cmr12"/>
              </a:rPr>
              <a:t>=50</a:t>
            </a:r>
          </a:p>
        </p:txBody>
      </p:sp>
      <p:sp>
        <p:nvSpPr>
          <p:cNvPr id="37908" name="Text Box 5"/>
          <p:cNvSpPr txBox="1">
            <a:spLocks noChangeArrowheads="1"/>
          </p:cNvSpPr>
          <p:nvPr/>
        </p:nvSpPr>
        <p:spPr bwMode="auto">
          <a:xfrm>
            <a:off x="3521075" y="6427788"/>
            <a:ext cx="1103313" cy="457200"/>
          </a:xfrm>
          <a:prstGeom prst="rect">
            <a:avLst/>
          </a:prstGeom>
          <a:noFill/>
          <a:ln w="9525">
            <a:noFill/>
            <a:miter lim="800000"/>
            <a:headEnd/>
            <a:tailEnd/>
          </a:ln>
        </p:spPr>
        <p:txBody>
          <a:bodyPr wrap="none">
            <a:spAutoFit/>
          </a:bodyPr>
          <a:lstStyle/>
          <a:p>
            <a:r>
              <a:rPr lang="en-GB" sz="2400" i="1">
                <a:latin typeface="cmmi12"/>
              </a:rPr>
              <a:t>N</a:t>
            </a:r>
            <a:r>
              <a:rPr lang="en-GB" sz="2400">
                <a:latin typeface="cmr12"/>
              </a:rPr>
              <a:t>=100</a:t>
            </a:r>
          </a:p>
        </p:txBody>
      </p:sp>
      <p:sp>
        <p:nvSpPr>
          <p:cNvPr id="37909" name="Text Box 6"/>
          <p:cNvSpPr txBox="1">
            <a:spLocks noChangeArrowheads="1"/>
          </p:cNvSpPr>
          <p:nvPr/>
        </p:nvSpPr>
        <p:spPr bwMode="auto">
          <a:xfrm>
            <a:off x="5349875" y="6427788"/>
            <a:ext cx="1103313" cy="457200"/>
          </a:xfrm>
          <a:prstGeom prst="rect">
            <a:avLst/>
          </a:prstGeom>
          <a:noFill/>
          <a:ln w="9525">
            <a:noFill/>
            <a:miter lim="800000"/>
            <a:headEnd/>
            <a:tailEnd/>
          </a:ln>
        </p:spPr>
        <p:txBody>
          <a:bodyPr wrap="none">
            <a:spAutoFit/>
          </a:bodyPr>
          <a:lstStyle/>
          <a:p>
            <a:r>
              <a:rPr lang="en-GB" sz="2400" i="1">
                <a:latin typeface="cmmi12"/>
              </a:rPr>
              <a:t>N</a:t>
            </a:r>
            <a:r>
              <a:rPr lang="en-GB" sz="2400">
                <a:latin typeface="cmr12"/>
              </a:rPr>
              <a:t>=500</a:t>
            </a:r>
          </a:p>
        </p:txBody>
      </p:sp>
      <p:sp>
        <p:nvSpPr>
          <p:cNvPr id="37910" name="Text Box 7"/>
          <p:cNvSpPr txBox="1">
            <a:spLocks noChangeArrowheads="1"/>
          </p:cNvSpPr>
          <p:nvPr/>
        </p:nvSpPr>
        <p:spPr bwMode="auto">
          <a:xfrm>
            <a:off x="7127875" y="6427788"/>
            <a:ext cx="1271588" cy="461962"/>
          </a:xfrm>
          <a:prstGeom prst="rect">
            <a:avLst/>
          </a:prstGeom>
          <a:noFill/>
          <a:ln w="9525">
            <a:noFill/>
            <a:miter lim="800000"/>
            <a:headEnd/>
            <a:tailEnd/>
          </a:ln>
        </p:spPr>
        <p:txBody>
          <a:bodyPr wrap="none">
            <a:spAutoFit/>
          </a:bodyPr>
          <a:lstStyle/>
          <a:p>
            <a:pPr algn="ctr"/>
            <a:r>
              <a:rPr lang="en-GB" sz="2400" i="1">
                <a:latin typeface="cmmi12"/>
              </a:rPr>
              <a:t>N</a:t>
            </a:r>
            <a:r>
              <a:rPr lang="en-GB" sz="2400">
                <a:latin typeface="cmr12"/>
              </a:rPr>
              <a:t>=1000</a:t>
            </a:r>
          </a:p>
        </p:txBody>
      </p:sp>
      <p:sp>
        <p:nvSpPr>
          <p:cNvPr id="37911" name="Text Box 9"/>
          <p:cNvSpPr txBox="1">
            <a:spLocks noChangeArrowheads="1"/>
          </p:cNvSpPr>
          <p:nvPr/>
        </p:nvSpPr>
        <p:spPr bwMode="auto">
          <a:xfrm>
            <a:off x="234950" y="5268913"/>
            <a:ext cx="952500" cy="517525"/>
          </a:xfrm>
          <a:prstGeom prst="rect">
            <a:avLst/>
          </a:prstGeom>
          <a:noFill/>
          <a:ln w="9525">
            <a:noFill/>
            <a:miter lim="800000"/>
            <a:headEnd/>
            <a:tailEnd/>
          </a:ln>
        </p:spPr>
        <p:txBody>
          <a:bodyPr>
            <a:spAutoFit/>
          </a:bodyPr>
          <a:lstStyle/>
          <a:p>
            <a:pPr algn="r"/>
            <a:r>
              <a:rPr lang="en-GB" sz="1400" i="1">
                <a:latin typeface="Calibri" pitchFamily="34" charset="0"/>
              </a:rPr>
              <a:t>queue</a:t>
            </a:r>
            <a:br>
              <a:rPr lang="en-GB" sz="1400" i="1">
                <a:latin typeface="Calibri" pitchFamily="34" charset="0"/>
              </a:rPr>
            </a:br>
            <a:r>
              <a:rPr lang="en-GB" sz="1400" i="1">
                <a:latin typeface="Calibri" pitchFamily="34" charset="0"/>
              </a:rPr>
              <a:t>size</a:t>
            </a:r>
            <a:endParaRPr lang="en-US" sz="1400" i="1">
              <a:latin typeface="Calibri" pitchFamily="34" charset="0"/>
            </a:endParaRPr>
          </a:p>
        </p:txBody>
      </p:sp>
      <p:sp>
        <p:nvSpPr>
          <p:cNvPr id="37912" name="Text Box 10"/>
          <p:cNvSpPr txBox="1">
            <a:spLocks noChangeArrowheads="1"/>
          </p:cNvSpPr>
          <p:nvPr/>
        </p:nvSpPr>
        <p:spPr bwMode="auto">
          <a:xfrm>
            <a:off x="0" y="5907088"/>
            <a:ext cx="1228725" cy="307975"/>
          </a:xfrm>
          <a:prstGeom prst="rect">
            <a:avLst/>
          </a:prstGeom>
          <a:noFill/>
          <a:ln w="9525">
            <a:noFill/>
            <a:miter lim="800000"/>
            <a:headEnd/>
            <a:tailEnd/>
          </a:ln>
        </p:spPr>
        <p:txBody>
          <a:bodyPr>
            <a:spAutoFit/>
          </a:bodyPr>
          <a:lstStyle/>
          <a:p>
            <a:pPr algn="r"/>
            <a:r>
              <a:rPr lang="en-US" sz="1400" i="1">
                <a:latin typeface="Calibri" pitchFamily="34" charset="0"/>
              </a:rPr>
              <a:t>Nx / NC</a:t>
            </a:r>
          </a:p>
        </p:txBody>
      </p:sp>
      <p:sp>
        <p:nvSpPr>
          <p:cNvPr id="37913" name="Text Box 11"/>
          <p:cNvSpPr txBox="1">
            <a:spLocks noChangeArrowheads="1"/>
          </p:cNvSpPr>
          <p:nvPr/>
        </p:nvSpPr>
        <p:spPr bwMode="auto">
          <a:xfrm>
            <a:off x="8001000" y="6211888"/>
            <a:ext cx="1143000" cy="307975"/>
          </a:xfrm>
          <a:prstGeom prst="rect">
            <a:avLst/>
          </a:prstGeom>
          <a:noFill/>
          <a:ln w="9525">
            <a:noFill/>
            <a:miter lim="800000"/>
            <a:headEnd/>
            <a:tailEnd/>
          </a:ln>
        </p:spPr>
        <p:txBody>
          <a:bodyPr>
            <a:spAutoFit/>
          </a:bodyPr>
          <a:lstStyle/>
          <a:p>
            <a:pPr algn="r"/>
            <a:r>
              <a:rPr lang="en-GB" sz="1400" i="1">
                <a:latin typeface="Calibri" pitchFamily="34" charset="0"/>
              </a:rPr>
              <a:t>time [0—80]</a:t>
            </a:r>
            <a:endParaRPr lang="en-US" sz="1400" i="1">
              <a:latin typeface="Calibri" pitchFamily="34" charset="0"/>
            </a:endParaRPr>
          </a:p>
        </p:txBody>
      </p:sp>
      <p:sp>
        <p:nvSpPr>
          <p:cNvPr id="37914" name="TextBox 42"/>
          <p:cNvSpPr txBox="1">
            <a:spLocks noChangeArrowheads="1"/>
          </p:cNvSpPr>
          <p:nvPr/>
        </p:nvSpPr>
        <p:spPr bwMode="auto">
          <a:xfrm>
            <a:off x="1285875" y="6162675"/>
            <a:ext cx="288925" cy="338138"/>
          </a:xfrm>
          <a:prstGeom prst="rect">
            <a:avLst/>
          </a:prstGeom>
          <a:noFill/>
          <a:ln w="9525">
            <a:noFill/>
            <a:miter lim="800000"/>
            <a:headEnd/>
            <a:tailEnd/>
          </a:ln>
        </p:spPr>
        <p:txBody>
          <a:bodyPr wrap="none">
            <a:spAutoFit/>
          </a:bodyPr>
          <a:lstStyle/>
          <a:p>
            <a:r>
              <a:rPr lang="en-US" sz="1600">
                <a:latin typeface="Calibri" pitchFamily="34" charset="0"/>
              </a:rPr>
              <a:t>0</a:t>
            </a:r>
            <a:endParaRPr lang="en-GB" sz="1600">
              <a:latin typeface="Calibri" pitchFamily="34" charset="0"/>
            </a:endParaRPr>
          </a:p>
        </p:txBody>
      </p:sp>
      <p:sp>
        <p:nvSpPr>
          <p:cNvPr id="37915" name="TextBox 43"/>
          <p:cNvSpPr txBox="1">
            <a:spLocks noChangeArrowheads="1"/>
          </p:cNvSpPr>
          <p:nvPr/>
        </p:nvSpPr>
        <p:spPr bwMode="auto">
          <a:xfrm>
            <a:off x="3192463" y="5634038"/>
            <a:ext cx="288925" cy="338137"/>
          </a:xfrm>
          <a:prstGeom prst="rect">
            <a:avLst/>
          </a:prstGeom>
          <a:noFill/>
          <a:ln w="9525">
            <a:noFill/>
            <a:miter lim="800000"/>
            <a:headEnd/>
            <a:tailEnd/>
          </a:ln>
        </p:spPr>
        <p:txBody>
          <a:bodyPr wrap="none">
            <a:spAutoFit/>
          </a:bodyPr>
          <a:lstStyle/>
          <a:p>
            <a:r>
              <a:rPr lang="en-US" sz="1600">
                <a:latin typeface="Calibri" pitchFamily="34" charset="0"/>
              </a:rPr>
              <a:t>0</a:t>
            </a:r>
            <a:endParaRPr lang="en-GB" sz="1600">
              <a:latin typeface="Calibri" pitchFamily="34" charset="0"/>
            </a:endParaRPr>
          </a:p>
        </p:txBody>
      </p:sp>
      <p:sp>
        <p:nvSpPr>
          <p:cNvPr id="37916" name="TextBox 44"/>
          <p:cNvSpPr txBox="1">
            <a:spLocks noChangeArrowheads="1"/>
          </p:cNvSpPr>
          <p:nvPr/>
        </p:nvSpPr>
        <p:spPr bwMode="auto">
          <a:xfrm>
            <a:off x="5053013" y="5591175"/>
            <a:ext cx="288925" cy="338138"/>
          </a:xfrm>
          <a:prstGeom prst="rect">
            <a:avLst/>
          </a:prstGeom>
          <a:noFill/>
          <a:ln w="9525">
            <a:noFill/>
            <a:miter lim="800000"/>
            <a:headEnd/>
            <a:tailEnd/>
          </a:ln>
        </p:spPr>
        <p:txBody>
          <a:bodyPr wrap="none">
            <a:spAutoFit/>
          </a:bodyPr>
          <a:lstStyle/>
          <a:p>
            <a:r>
              <a:rPr lang="en-US" sz="1600">
                <a:latin typeface="Calibri" pitchFamily="34" charset="0"/>
              </a:rPr>
              <a:t>0</a:t>
            </a:r>
            <a:endParaRPr lang="en-GB" sz="1600">
              <a:latin typeface="Calibri" pitchFamily="34" charset="0"/>
            </a:endParaRPr>
          </a:p>
        </p:txBody>
      </p:sp>
      <p:sp>
        <p:nvSpPr>
          <p:cNvPr id="37917" name="TextBox 45"/>
          <p:cNvSpPr txBox="1">
            <a:spLocks noChangeArrowheads="1"/>
          </p:cNvSpPr>
          <p:nvPr/>
        </p:nvSpPr>
        <p:spPr bwMode="auto">
          <a:xfrm>
            <a:off x="6931025" y="5557838"/>
            <a:ext cx="288925" cy="339725"/>
          </a:xfrm>
          <a:prstGeom prst="rect">
            <a:avLst/>
          </a:prstGeom>
          <a:noFill/>
          <a:ln w="9525">
            <a:noFill/>
            <a:miter lim="800000"/>
            <a:headEnd/>
            <a:tailEnd/>
          </a:ln>
        </p:spPr>
        <p:txBody>
          <a:bodyPr wrap="none">
            <a:spAutoFit/>
          </a:bodyPr>
          <a:lstStyle/>
          <a:p>
            <a:r>
              <a:rPr lang="en-US" sz="1600">
                <a:latin typeface="Calibri" pitchFamily="34" charset="0"/>
              </a:rPr>
              <a:t>0</a:t>
            </a:r>
            <a:endParaRPr lang="en-GB" sz="1600">
              <a:latin typeface="Calibri" pitchFamily="34" charset="0"/>
            </a:endParaRPr>
          </a:p>
        </p:txBody>
      </p:sp>
      <p:sp>
        <p:nvSpPr>
          <p:cNvPr id="37918" name="TextBox 46"/>
          <p:cNvSpPr txBox="1">
            <a:spLocks noChangeArrowheads="1"/>
          </p:cNvSpPr>
          <p:nvPr/>
        </p:nvSpPr>
        <p:spPr bwMode="auto">
          <a:xfrm>
            <a:off x="1214438" y="5162550"/>
            <a:ext cx="393700" cy="338138"/>
          </a:xfrm>
          <a:prstGeom prst="rect">
            <a:avLst/>
          </a:prstGeom>
          <a:noFill/>
          <a:ln w="9525">
            <a:noFill/>
            <a:miter lim="800000"/>
            <a:headEnd/>
            <a:tailEnd/>
          </a:ln>
        </p:spPr>
        <p:txBody>
          <a:bodyPr wrap="none">
            <a:spAutoFit/>
          </a:bodyPr>
          <a:lstStyle/>
          <a:p>
            <a:pPr algn="r"/>
            <a:r>
              <a:rPr lang="en-US" sz="1600">
                <a:latin typeface="Calibri" pitchFamily="34" charset="0"/>
              </a:rPr>
              <a:t>21</a:t>
            </a:r>
            <a:endParaRPr lang="en-GB" sz="1600">
              <a:latin typeface="Calibri" pitchFamily="34" charset="0"/>
            </a:endParaRPr>
          </a:p>
        </p:txBody>
      </p:sp>
      <p:sp>
        <p:nvSpPr>
          <p:cNvPr id="37919" name="TextBox 47"/>
          <p:cNvSpPr txBox="1">
            <a:spLocks noChangeArrowheads="1"/>
          </p:cNvSpPr>
          <p:nvPr/>
        </p:nvSpPr>
        <p:spPr bwMode="auto">
          <a:xfrm>
            <a:off x="3100388" y="4926013"/>
            <a:ext cx="392112" cy="338137"/>
          </a:xfrm>
          <a:prstGeom prst="rect">
            <a:avLst/>
          </a:prstGeom>
          <a:noFill/>
          <a:ln w="9525">
            <a:noFill/>
            <a:miter lim="800000"/>
            <a:headEnd/>
            <a:tailEnd/>
          </a:ln>
        </p:spPr>
        <p:txBody>
          <a:bodyPr wrap="none">
            <a:spAutoFit/>
          </a:bodyPr>
          <a:lstStyle/>
          <a:p>
            <a:r>
              <a:rPr lang="en-US" sz="1600">
                <a:latin typeface="Calibri" pitchFamily="34" charset="0"/>
              </a:rPr>
              <a:t>30</a:t>
            </a:r>
            <a:endParaRPr lang="en-GB" sz="1600">
              <a:latin typeface="Calibri" pitchFamily="34" charset="0"/>
            </a:endParaRPr>
          </a:p>
        </p:txBody>
      </p:sp>
      <p:sp>
        <p:nvSpPr>
          <p:cNvPr id="37920" name="TextBox 48"/>
          <p:cNvSpPr txBox="1">
            <a:spLocks noChangeArrowheads="1"/>
          </p:cNvSpPr>
          <p:nvPr/>
        </p:nvSpPr>
        <p:spPr bwMode="auto">
          <a:xfrm>
            <a:off x="4972050" y="3929063"/>
            <a:ext cx="393700" cy="338137"/>
          </a:xfrm>
          <a:prstGeom prst="rect">
            <a:avLst/>
          </a:prstGeom>
          <a:noFill/>
          <a:ln w="9525">
            <a:noFill/>
            <a:miter lim="800000"/>
            <a:headEnd/>
            <a:tailEnd/>
          </a:ln>
        </p:spPr>
        <p:txBody>
          <a:bodyPr wrap="none">
            <a:spAutoFit/>
          </a:bodyPr>
          <a:lstStyle/>
          <a:p>
            <a:r>
              <a:rPr lang="en-US" sz="1600">
                <a:latin typeface="Calibri" pitchFamily="34" charset="0"/>
              </a:rPr>
              <a:t>67</a:t>
            </a:r>
            <a:endParaRPr lang="en-GB" sz="1600">
              <a:latin typeface="Calibri" pitchFamily="34" charset="0"/>
            </a:endParaRPr>
          </a:p>
        </p:txBody>
      </p:sp>
      <p:sp>
        <p:nvSpPr>
          <p:cNvPr id="37921" name="TextBox 49"/>
          <p:cNvSpPr txBox="1">
            <a:spLocks noChangeArrowheads="1"/>
          </p:cNvSpPr>
          <p:nvPr/>
        </p:nvSpPr>
        <p:spPr bwMode="auto">
          <a:xfrm>
            <a:off x="6838950" y="3286125"/>
            <a:ext cx="393700" cy="338138"/>
          </a:xfrm>
          <a:prstGeom prst="rect">
            <a:avLst/>
          </a:prstGeom>
          <a:noFill/>
          <a:ln w="9525">
            <a:noFill/>
            <a:miter lim="800000"/>
            <a:headEnd/>
            <a:tailEnd/>
          </a:ln>
        </p:spPr>
        <p:txBody>
          <a:bodyPr wrap="none">
            <a:spAutoFit/>
          </a:bodyPr>
          <a:lstStyle/>
          <a:p>
            <a:r>
              <a:rPr lang="en-US" sz="1600">
                <a:latin typeface="Calibri" pitchFamily="34" charset="0"/>
              </a:rPr>
              <a:t>95</a:t>
            </a:r>
            <a:endParaRPr lang="en-GB" sz="1600">
              <a:latin typeface="Calibri" pitchFamily="34" charset="0"/>
            </a:endParaRPr>
          </a:p>
        </p:txBody>
      </p:sp>
      <p:sp>
        <p:nvSpPr>
          <p:cNvPr id="37922" name="TextBox 50"/>
          <p:cNvSpPr txBox="1">
            <a:spLocks noChangeArrowheads="1"/>
          </p:cNvSpPr>
          <p:nvPr/>
        </p:nvSpPr>
        <p:spPr bwMode="auto">
          <a:xfrm>
            <a:off x="1285875" y="5624513"/>
            <a:ext cx="288925" cy="338137"/>
          </a:xfrm>
          <a:prstGeom prst="rect">
            <a:avLst/>
          </a:prstGeom>
          <a:noFill/>
          <a:ln w="9525">
            <a:noFill/>
            <a:miter lim="800000"/>
            <a:headEnd/>
            <a:tailEnd/>
          </a:ln>
        </p:spPr>
        <p:txBody>
          <a:bodyPr wrap="none">
            <a:spAutoFit/>
          </a:bodyPr>
          <a:lstStyle/>
          <a:p>
            <a:r>
              <a:rPr lang="en-US" sz="1600">
                <a:latin typeface="Calibri" pitchFamily="34" charset="0"/>
              </a:rPr>
              <a:t>0</a:t>
            </a:r>
            <a:endParaRPr lang="en-GB" sz="1600">
              <a:latin typeface="Calibri" pitchFamily="34" charset="0"/>
            </a:endParaRPr>
          </a:p>
        </p:txBody>
      </p:sp>
      <p:sp>
        <p:nvSpPr>
          <p:cNvPr id="37923" name="TextBox 51"/>
          <p:cNvSpPr txBox="1">
            <a:spLocks noChangeArrowheads="1"/>
          </p:cNvSpPr>
          <p:nvPr/>
        </p:nvSpPr>
        <p:spPr bwMode="auto">
          <a:xfrm>
            <a:off x="1285875" y="5786438"/>
            <a:ext cx="288925" cy="338137"/>
          </a:xfrm>
          <a:prstGeom prst="rect">
            <a:avLst/>
          </a:prstGeom>
          <a:noFill/>
          <a:ln w="9525">
            <a:noFill/>
            <a:miter lim="800000"/>
            <a:headEnd/>
            <a:tailEnd/>
          </a:ln>
        </p:spPr>
        <p:txBody>
          <a:bodyPr wrap="none">
            <a:spAutoFit/>
          </a:bodyPr>
          <a:lstStyle/>
          <a:p>
            <a:r>
              <a:rPr lang="en-US" sz="1600">
                <a:latin typeface="Calibri" pitchFamily="34" charset="0"/>
              </a:rPr>
              <a:t>1</a:t>
            </a:r>
            <a:endParaRPr lang="en-GB" sz="1600">
              <a:latin typeface="Calibri" pitchFamily="34" charset="0"/>
            </a:endParaRPr>
          </a:p>
        </p:txBody>
      </p:sp>
      <p:sp>
        <p:nvSpPr>
          <p:cNvPr id="37924" name="Rectangle 53"/>
          <p:cNvSpPr>
            <a:spLocks noChangeArrowheads="1"/>
          </p:cNvSpPr>
          <p:nvPr/>
        </p:nvSpPr>
        <p:spPr bwMode="auto">
          <a:xfrm>
            <a:off x="1500188" y="1785938"/>
            <a:ext cx="2330450" cy="369887"/>
          </a:xfrm>
          <a:prstGeom prst="rect">
            <a:avLst/>
          </a:prstGeom>
          <a:noFill/>
          <a:ln w="9525">
            <a:noFill/>
            <a:miter lim="800000"/>
            <a:headEnd/>
            <a:tailEnd/>
          </a:ln>
        </p:spPr>
        <p:txBody>
          <a:bodyPr wrap="none">
            <a:spAutoFit/>
          </a:bodyPr>
          <a:lstStyle/>
          <a:p>
            <a:r>
              <a:rPr lang="en-US" i="1">
                <a:latin typeface="Calibri" pitchFamily="34" charset="0"/>
              </a:rPr>
              <a:t>M</a:t>
            </a:r>
            <a:r>
              <a:rPr lang="en-US" i="1" baseline="-25000">
                <a:latin typeface="Calibri" pitchFamily="34" charset="0"/>
              </a:rPr>
              <a:t>Nx</a:t>
            </a:r>
            <a:r>
              <a:rPr lang="en-US">
                <a:latin typeface="Calibri" pitchFamily="34" charset="0"/>
              </a:rPr>
              <a:t>/</a:t>
            </a:r>
            <a:r>
              <a:rPr lang="en-US" i="1">
                <a:latin typeface="Calibri" pitchFamily="34" charset="0"/>
              </a:rPr>
              <a:t>D</a:t>
            </a:r>
            <a:r>
              <a:rPr lang="en-US" i="1" baseline="-25000">
                <a:latin typeface="Calibri" pitchFamily="34" charset="0"/>
              </a:rPr>
              <a:t>NC </a:t>
            </a:r>
            <a:r>
              <a:rPr lang="en-US">
                <a:latin typeface="Calibri" pitchFamily="34" charset="0"/>
              </a:rPr>
              <a:t>/1/</a:t>
            </a:r>
            <a:r>
              <a:rPr lang="en-US" i="1">
                <a:latin typeface="Calibri" pitchFamily="34" charset="0"/>
              </a:rPr>
              <a:t>B</a:t>
            </a:r>
            <a:r>
              <a:rPr lang="en-US">
                <a:latin typeface="Calibri" pitchFamily="34" charset="0"/>
              </a:rPr>
              <a:t>√</a:t>
            </a:r>
            <a:r>
              <a:rPr lang="en-US" i="1">
                <a:latin typeface="Calibri" pitchFamily="34" charset="0"/>
              </a:rPr>
              <a:t>N</a:t>
            </a:r>
            <a:r>
              <a:rPr lang="en-US">
                <a:latin typeface="Calibri" pitchFamily="34" charset="0"/>
              </a:rPr>
              <a:t> queue</a:t>
            </a:r>
            <a:endParaRPr lang="en-GB">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9" name="Picture 2"/>
          <p:cNvPicPr>
            <a:picLocks noChangeAspect="1" noChangeArrowheads="1"/>
          </p:cNvPicPr>
          <p:nvPr/>
        </p:nvPicPr>
        <p:blipFill>
          <a:blip r:embed="rId3" cstate="print"/>
          <a:srcRect/>
          <a:stretch>
            <a:fillRect/>
          </a:stretch>
        </p:blipFill>
        <p:spPr bwMode="auto">
          <a:xfrm>
            <a:off x="1643063" y="642938"/>
            <a:ext cx="7532687"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1" descr="poisson.png"/>
          <p:cNvPicPr>
            <a:picLocks noChangeAspect="1"/>
          </p:cNvPicPr>
          <p:nvPr/>
        </p:nvPicPr>
        <p:blipFill>
          <a:blip r:embed="rId3" cstate="print"/>
          <a:srcRect l="77670" t="4546"/>
          <a:stretch>
            <a:fillRect/>
          </a:stretch>
        </p:blipFill>
        <p:spPr bwMode="auto">
          <a:xfrm>
            <a:off x="7072313" y="3429000"/>
            <a:ext cx="1643062" cy="3000375"/>
          </a:xfrm>
          <a:prstGeom prst="rect">
            <a:avLst/>
          </a:prstGeom>
          <a:noFill/>
          <a:ln w="9525">
            <a:noFill/>
            <a:miter lim="800000"/>
            <a:headEnd/>
            <a:tailEnd/>
          </a:ln>
        </p:spPr>
      </p:pic>
      <p:sp>
        <p:nvSpPr>
          <p:cNvPr id="3076" name="Rectangle 2"/>
          <p:cNvSpPr>
            <a:spLocks noGrp="1" noChangeArrowheads="1"/>
          </p:cNvSpPr>
          <p:nvPr>
            <p:ph type="title"/>
          </p:nvPr>
        </p:nvSpPr>
        <p:spPr>
          <a:xfrm>
            <a:off x="0" y="0"/>
            <a:ext cx="9144000" cy="1357313"/>
          </a:xfrm>
        </p:spPr>
        <p:txBody>
          <a:bodyPr>
            <a:normAutofit fontScale="90000"/>
          </a:bodyPr>
          <a:lstStyle/>
          <a:p>
            <a:pPr marL="180000" indent="0" eaLnBrk="1" fontAlgn="auto" hangingPunct="1">
              <a:spcAft>
                <a:spcPts val="0"/>
              </a:spcAft>
              <a:defRPr/>
            </a:pPr>
            <a:r>
              <a:rPr lang="en-GB" sz="2800" dirty="0" smtClean="0"/>
              <a:t>Busy periods at the queue last for time O(1/N). </a:t>
            </a:r>
            <a:br>
              <a:rPr lang="en-GB" sz="2800" dirty="0" smtClean="0"/>
            </a:br>
            <a:r>
              <a:rPr lang="en-GB" sz="2800" dirty="0" smtClean="0"/>
              <a:t>The queue is very sensitive to traffic intensity </a:t>
            </a:r>
            <a:r>
              <a:rPr lang="en-US" sz="2800" dirty="0" err="1" smtClean="0"/>
              <a:t>Nx</a:t>
            </a:r>
            <a:r>
              <a:rPr lang="en-US" sz="2800" dirty="0" smtClean="0"/>
              <a:t> / NC</a:t>
            </a:r>
            <a:r>
              <a:rPr lang="en-GB" sz="2800" dirty="0" smtClean="0"/>
              <a:t>, </a:t>
            </a:r>
            <a:br>
              <a:rPr lang="en-GB" sz="2800" dirty="0" smtClean="0"/>
            </a:br>
            <a:r>
              <a:rPr lang="en-GB" sz="2800" dirty="0" smtClean="0"/>
              <a:t>and the loss rate is </a:t>
            </a:r>
            <a:r>
              <a:rPr lang="en-GB" sz="2800" i="0" dirty="0" smtClean="0"/>
              <a:t>max(0</a:t>
            </a:r>
            <a:r>
              <a:rPr lang="en-GB" sz="2800" dirty="0" smtClean="0"/>
              <a:t>,</a:t>
            </a:r>
            <a:r>
              <a:rPr lang="en-GB" sz="2800" i="0" dirty="0" smtClean="0"/>
              <a:t>(</a:t>
            </a:r>
            <a:r>
              <a:rPr lang="en-GB" sz="2800" dirty="0" smtClean="0"/>
              <a:t>x</a:t>
            </a:r>
            <a:r>
              <a:rPr lang="en-GB" sz="2800" i="0" dirty="0" smtClean="0"/>
              <a:t>-</a:t>
            </a:r>
            <a:r>
              <a:rPr lang="en-GB" sz="2800" dirty="0" smtClean="0"/>
              <a:t>C</a:t>
            </a:r>
            <a:r>
              <a:rPr lang="en-GB" sz="2800" i="0" dirty="0" smtClean="0"/>
              <a:t>)/</a:t>
            </a:r>
            <a:r>
              <a:rPr lang="en-GB" sz="2800" dirty="0" smtClean="0"/>
              <a:t>x</a:t>
            </a:r>
            <a:r>
              <a:rPr lang="en-GB" sz="2800" i="0" dirty="0" smtClean="0"/>
              <a:t>)</a:t>
            </a:r>
            <a:endParaRPr lang="en-GB" sz="1400" dirty="0" smtClean="0">
              <a:solidFill>
                <a:schemeClr val="bg2"/>
              </a:solidFill>
              <a:cs typeface="Times New Roman" pitchFamily="18" charset="0"/>
            </a:endParaRPr>
          </a:p>
        </p:txBody>
      </p:sp>
      <p:sp>
        <p:nvSpPr>
          <p:cNvPr id="107" name="Rectangle 15"/>
          <p:cNvSpPr>
            <a:spLocks noChangeArrowheads="1"/>
          </p:cNvSpPr>
          <p:nvPr/>
        </p:nvSpPr>
        <p:spPr bwMode="auto">
          <a:xfrm>
            <a:off x="1970088" y="2386013"/>
            <a:ext cx="1022350" cy="412750"/>
          </a:xfrm>
          <a:prstGeom prst="rect">
            <a:avLst/>
          </a:prstGeom>
          <a:solidFill>
            <a:srgbClr val="000000"/>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108" name="Oval 22"/>
          <p:cNvSpPr>
            <a:spLocks noChangeArrowheads="1"/>
          </p:cNvSpPr>
          <p:nvPr/>
        </p:nvSpPr>
        <p:spPr bwMode="auto">
          <a:xfrm>
            <a:off x="2820988" y="2355850"/>
            <a:ext cx="406400" cy="409575"/>
          </a:xfrm>
          <a:prstGeom prst="ellipse">
            <a:avLst/>
          </a:prstGeom>
          <a:solidFill>
            <a:schemeClr val="bg1"/>
          </a:solidFill>
          <a:ln w="19050">
            <a:solidFill>
              <a:schemeClr val="tx1"/>
            </a:solidFill>
            <a:round/>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109" name="Rectangle 23"/>
          <p:cNvSpPr>
            <a:spLocks noChangeArrowheads="1"/>
          </p:cNvSpPr>
          <p:nvPr/>
        </p:nvSpPr>
        <p:spPr bwMode="auto">
          <a:xfrm>
            <a:off x="2616200" y="2422525"/>
            <a:ext cx="136525" cy="274638"/>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110" name="Rectangle 24"/>
          <p:cNvSpPr>
            <a:spLocks noChangeArrowheads="1"/>
          </p:cNvSpPr>
          <p:nvPr/>
        </p:nvSpPr>
        <p:spPr bwMode="auto">
          <a:xfrm>
            <a:off x="2413000" y="2422525"/>
            <a:ext cx="136525" cy="274638"/>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111" name="Rectangle 25"/>
          <p:cNvSpPr>
            <a:spLocks noChangeArrowheads="1"/>
          </p:cNvSpPr>
          <p:nvPr/>
        </p:nvSpPr>
        <p:spPr bwMode="auto">
          <a:xfrm>
            <a:off x="2209800" y="2422525"/>
            <a:ext cx="134938" cy="274638"/>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112" name="Oval 111"/>
          <p:cNvSpPr/>
          <p:nvPr/>
        </p:nvSpPr>
        <p:spPr>
          <a:xfrm>
            <a:off x="1147763" y="2112963"/>
            <a:ext cx="233362" cy="244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3" name="Oval 112"/>
          <p:cNvSpPr/>
          <p:nvPr/>
        </p:nvSpPr>
        <p:spPr>
          <a:xfrm>
            <a:off x="1069975" y="2438400"/>
            <a:ext cx="233363" cy="246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4" name="Oval 113"/>
          <p:cNvSpPr/>
          <p:nvPr/>
        </p:nvSpPr>
        <p:spPr>
          <a:xfrm>
            <a:off x="1225550" y="2684463"/>
            <a:ext cx="233363" cy="244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5" name="Freeform 114"/>
          <p:cNvSpPr/>
          <p:nvPr/>
        </p:nvSpPr>
        <p:spPr>
          <a:xfrm>
            <a:off x="1993900" y="2347913"/>
            <a:ext cx="825500" cy="436562"/>
          </a:xfrm>
          <a:custGeom>
            <a:avLst/>
            <a:gdLst>
              <a:gd name="connsiteX0" fmla="*/ 0 w 3073101"/>
              <a:gd name="connsiteY0" fmla="*/ 381897 h 2022438"/>
              <a:gd name="connsiteX1" fmla="*/ 1495313 w 3073101"/>
              <a:gd name="connsiteY1" fmla="*/ 564777 h 2022438"/>
              <a:gd name="connsiteX2" fmla="*/ 2861534 w 3073101"/>
              <a:gd name="connsiteY2" fmla="*/ 199017 h 2022438"/>
              <a:gd name="connsiteX3" fmla="*/ 2764715 w 3073101"/>
              <a:gd name="connsiteY3" fmla="*/ 1758876 h 2022438"/>
              <a:gd name="connsiteX4" fmla="*/ 2883049 w 3073101"/>
              <a:gd name="connsiteY4" fmla="*/ 1780391 h 2022438"/>
              <a:gd name="connsiteX0" fmla="*/ 0 w 3064526"/>
              <a:gd name="connsiteY0" fmla="*/ 370748 h 2011289"/>
              <a:gd name="connsiteX1" fmla="*/ 1546765 w 3064526"/>
              <a:gd name="connsiteY1" fmla="*/ 620518 h 2011289"/>
              <a:gd name="connsiteX2" fmla="*/ 2861534 w 3064526"/>
              <a:gd name="connsiteY2" fmla="*/ 187868 h 2011289"/>
              <a:gd name="connsiteX3" fmla="*/ 2764715 w 3064526"/>
              <a:gd name="connsiteY3" fmla="*/ 1747727 h 2011289"/>
              <a:gd name="connsiteX4" fmla="*/ 2883049 w 3064526"/>
              <a:gd name="connsiteY4" fmla="*/ 1769242 h 2011289"/>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04339"/>
              <a:gd name="connsiteX1" fmla="*/ 2861534 w 3322320"/>
              <a:gd name="connsiteY1" fmla="*/ 229496 h 2004339"/>
              <a:gd name="connsiteX2" fmla="*/ 2764715 w 3322320"/>
              <a:gd name="connsiteY2" fmla="*/ 1789355 h 2004339"/>
              <a:gd name="connsiteX3" fmla="*/ 1261013 w 3322320"/>
              <a:gd name="connsiteY3" fmla="*/ 1519402 h 2004339"/>
              <a:gd name="connsiteX0" fmla="*/ 0 w 2861534"/>
              <a:gd name="connsiteY0" fmla="*/ 412376 h 2004339"/>
              <a:gd name="connsiteX1" fmla="*/ 2861534 w 2861534"/>
              <a:gd name="connsiteY1" fmla="*/ 229496 h 2004339"/>
              <a:gd name="connsiteX2" fmla="*/ 2764715 w 2861534"/>
              <a:gd name="connsiteY2" fmla="*/ 1789355 h 2004339"/>
              <a:gd name="connsiteX3" fmla="*/ 1261013 w 2861534"/>
              <a:gd name="connsiteY3" fmla="*/ 1519402 h 2004339"/>
              <a:gd name="connsiteX0" fmla="*/ 0 w 2861534"/>
              <a:gd name="connsiteY0" fmla="*/ 182880 h 1774843"/>
              <a:gd name="connsiteX1" fmla="*/ 2861534 w 2861534"/>
              <a:gd name="connsiteY1" fmla="*/ 0 h 1774843"/>
              <a:gd name="connsiteX2" fmla="*/ 2764715 w 2861534"/>
              <a:gd name="connsiteY2" fmla="*/ 1559859 h 1774843"/>
              <a:gd name="connsiteX3" fmla="*/ 1261013 w 2861534"/>
              <a:gd name="connsiteY3" fmla="*/ 1289906 h 1774843"/>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667813 w 3529347"/>
              <a:gd name="connsiteY0" fmla="*/ 182880 h 2218600"/>
              <a:gd name="connsiteX1" fmla="*/ 0 w 3529347"/>
              <a:gd name="connsiteY1" fmla="*/ 2218600 h 2218600"/>
              <a:gd name="connsiteX2" fmla="*/ 3529347 w 3529347"/>
              <a:gd name="connsiteY2" fmla="*/ 0 h 2218600"/>
              <a:gd name="connsiteX3" fmla="*/ 3432528 w 3529347"/>
              <a:gd name="connsiteY3" fmla="*/ 1559859 h 2218600"/>
              <a:gd name="connsiteX4" fmla="*/ 1928826 w 3529347"/>
              <a:gd name="connsiteY4" fmla="*/ 1289906 h 2218600"/>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667813 w 3529347"/>
              <a:gd name="connsiteY0" fmla="*/ 182880 h 2361476"/>
              <a:gd name="connsiteX1" fmla="*/ 0 w 3529347"/>
              <a:gd name="connsiteY1" fmla="*/ 2361476 h 2361476"/>
              <a:gd name="connsiteX2" fmla="*/ 3529347 w 3529347"/>
              <a:gd name="connsiteY2" fmla="*/ 0 h 2361476"/>
              <a:gd name="connsiteX3" fmla="*/ 3432528 w 3529347"/>
              <a:gd name="connsiteY3" fmla="*/ 1559859 h 2361476"/>
              <a:gd name="connsiteX4" fmla="*/ 1928826 w 3529347"/>
              <a:gd name="connsiteY4" fmla="*/ 1289906 h 2361476"/>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382061 w 3243595"/>
              <a:gd name="connsiteY0" fmla="*/ 182880 h 1932848"/>
              <a:gd name="connsiteX1" fmla="*/ 0 w 3243595"/>
              <a:gd name="connsiteY1" fmla="*/ 1932848 h 1932848"/>
              <a:gd name="connsiteX2" fmla="*/ 3243595 w 3243595"/>
              <a:gd name="connsiteY2" fmla="*/ 0 h 1932848"/>
              <a:gd name="connsiteX3" fmla="*/ 3146776 w 3243595"/>
              <a:gd name="connsiteY3" fmla="*/ 1559859 h 1932848"/>
              <a:gd name="connsiteX4" fmla="*/ 1643074 w 3243595"/>
              <a:gd name="connsiteY4" fmla="*/ 1289906 h 1932848"/>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310623 w 3172157"/>
              <a:gd name="connsiteY0" fmla="*/ 182880 h 1559859"/>
              <a:gd name="connsiteX1" fmla="*/ 0 w 3172157"/>
              <a:gd name="connsiteY1" fmla="*/ 1361344 h 1559859"/>
              <a:gd name="connsiteX2" fmla="*/ 3172157 w 3172157"/>
              <a:gd name="connsiteY2" fmla="*/ 0 h 1559859"/>
              <a:gd name="connsiteX3" fmla="*/ 3075338 w 3172157"/>
              <a:gd name="connsiteY3" fmla="*/ 1559859 h 1559859"/>
              <a:gd name="connsiteX4" fmla="*/ 1571636 w 3172157"/>
              <a:gd name="connsiteY4" fmla="*/ 1289906 h 1559859"/>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0 w 3457909"/>
              <a:gd name="connsiteY0" fmla="*/ 2218600 h 2218600"/>
              <a:gd name="connsiteX1" fmla="*/ 3457909 w 3457909"/>
              <a:gd name="connsiteY1" fmla="*/ 0 h 2218600"/>
              <a:gd name="connsiteX2" fmla="*/ 3361090 w 3457909"/>
              <a:gd name="connsiteY2" fmla="*/ 1559859 h 2218600"/>
              <a:gd name="connsiteX3" fmla="*/ 1857388 w 3457909"/>
              <a:gd name="connsiteY3" fmla="*/ 1289906 h 2218600"/>
              <a:gd name="connsiteX0" fmla="*/ 0 w 3361090"/>
              <a:gd name="connsiteY0" fmla="*/ 928694 h 928694"/>
              <a:gd name="connsiteX1" fmla="*/ 928695 w 3361090"/>
              <a:gd name="connsiteY1" fmla="*/ 928693 h 928694"/>
              <a:gd name="connsiteX2" fmla="*/ 3361090 w 3361090"/>
              <a:gd name="connsiteY2" fmla="*/ 269953 h 928694"/>
              <a:gd name="connsiteX3" fmla="*/ 1857388 w 3361090"/>
              <a:gd name="connsiteY3" fmla="*/ 0 h 928694"/>
              <a:gd name="connsiteX0" fmla="*/ 0 w 1857388"/>
              <a:gd name="connsiteY0" fmla="*/ 928694 h 1571635"/>
              <a:gd name="connsiteX1" fmla="*/ 928695 w 1857388"/>
              <a:gd name="connsiteY1" fmla="*/ 928693 h 1571635"/>
              <a:gd name="connsiteX2" fmla="*/ 928695 w 1857388"/>
              <a:gd name="connsiteY2" fmla="*/ 1571635 h 1571635"/>
              <a:gd name="connsiteX3" fmla="*/ 1857388 w 1857388"/>
              <a:gd name="connsiteY3" fmla="*/ 0 h 1571635"/>
              <a:gd name="connsiteX0" fmla="*/ 0 w 928695"/>
              <a:gd name="connsiteY0" fmla="*/ 1 h 642942"/>
              <a:gd name="connsiteX1" fmla="*/ 928695 w 928695"/>
              <a:gd name="connsiteY1" fmla="*/ 0 h 642942"/>
              <a:gd name="connsiteX2" fmla="*/ 928695 w 928695"/>
              <a:gd name="connsiteY2" fmla="*/ 642942 h 642942"/>
              <a:gd name="connsiteX3" fmla="*/ 1 w 928695"/>
              <a:gd name="connsiteY3" fmla="*/ 642942 h 642942"/>
              <a:gd name="connsiteX0" fmla="*/ 0 w 928695"/>
              <a:gd name="connsiteY0" fmla="*/ 1 h 642942"/>
              <a:gd name="connsiteX1" fmla="*/ 928695 w 928695"/>
              <a:gd name="connsiteY1" fmla="*/ 0 h 642942"/>
              <a:gd name="connsiteX2" fmla="*/ 928695 w 928695"/>
              <a:gd name="connsiteY2" fmla="*/ 642942 h 642942"/>
              <a:gd name="connsiteX3" fmla="*/ 2 w 928695"/>
              <a:gd name="connsiteY3" fmla="*/ 642941 h 642942"/>
            </a:gdLst>
            <a:ahLst/>
            <a:cxnLst>
              <a:cxn ang="0">
                <a:pos x="connsiteX0" y="connsiteY0"/>
              </a:cxn>
              <a:cxn ang="0">
                <a:pos x="connsiteX1" y="connsiteY1"/>
              </a:cxn>
              <a:cxn ang="0">
                <a:pos x="connsiteX2" y="connsiteY2"/>
              </a:cxn>
              <a:cxn ang="0">
                <a:pos x="connsiteX3" y="connsiteY3"/>
              </a:cxn>
            </a:cxnLst>
            <a:rect l="l" t="t" r="r" b="b"/>
            <a:pathLst>
              <a:path w="928695" h="642942">
                <a:moveTo>
                  <a:pt x="0" y="1"/>
                </a:moveTo>
                <a:lnTo>
                  <a:pt x="928695" y="0"/>
                </a:lnTo>
                <a:lnTo>
                  <a:pt x="928695" y="642942"/>
                </a:lnTo>
                <a:lnTo>
                  <a:pt x="2" y="642941"/>
                </a:ln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116" name="Freeform 12"/>
          <p:cNvSpPr>
            <a:spLocks/>
          </p:cNvSpPr>
          <p:nvPr/>
        </p:nvSpPr>
        <p:spPr bwMode="auto">
          <a:xfrm flipV="1">
            <a:off x="1000125" y="2638425"/>
            <a:ext cx="3000375" cy="433388"/>
          </a:xfrm>
          <a:custGeom>
            <a:avLst/>
            <a:gdLst>
              <a:gd name="T0" fmla="*/ 547 w 1987"/>
              <a:gd name="T1" fmla="*/ 777 h 785"/>
              <a:gd name="T2" fmla="*/ 754 w 1987"/>
              <a:gd name="T3" fmla="*/ 748 h 785"/>
              <a:gd name="T4" fmla="*/ 1117 w 1987"/>
              <a:gd name="T5" fmla="*/ 748 h 785"/>
              <a:gd name="T6" fmla="*/ 1843 w 1987"/>
              <a:gd name="T7" fmla="*/ 658 h 785"/>
              <a:gd name="T8" fmla="*/ 1843 w 1987"/>
              <a:gd name="T9" fmla="*/ 295 h 785"/>
              <a:gd name="T10" fmla="*/ 981 w 1987"/>
              <a:gd name="T11" fmla="*/ 23 h 785"/>
              <a:gd name="T12" fmla="*/ 210 w 1987"/>
              <a:gd name="T13" fmla="*/ 159 h 785"/>
              <a:gd name="T14" fmla="*/ 24 w 1987"/>
              <a:gd name="T15" fmla="*/ 595 h 785"/>
              <a:gd name="T16" fmla="*/ 357 w 1987"/>
              <a:gd name="T17" fmla="*/ 785 h 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7"/>
              <a:gd name="T28" fmla="*/ 0 h 785"/>
              <a:gd name="T29" fmla="*/ 1987 w 1987"/>
              <a:gd name="T30" fmla="*/ 785 h 785"/>
              <a:gd name="connsiteX0" fmla="*/ 3736 w 10983"/>
              <a:gd name="connsiteY0" fmla="*/ 20424 h 20424"/>
              <a:gd name="connsiteX1" fmla="*/ 4778 w 10983"/>
              <a:gd name="connsiteY1" fmla="*/ 20055 h 20424"/>
              <a:gd name="connsiteX2" fmla="*/ 6605 w 10983"/>
              <a:gd name="connsiteY2" fmla="*/ 20055 h 20424"/>
              <a:gd name="connsiteX3" fmla="*/ 10258 w 10983"/>
              <a:gd name="connsiteY3" fmla="*/ 18908 h 20424"/>
              <a:gd name="connsiteX4" fmla="*/ 10258 w 10983"/>
              <a:gd name="connsiteY4" fmla="*/ 14284 h 20424"/>
              <a:gd name="connsiteX5" fmla="*/ 5920 w 10983"/>
              <a:gd name="connsiteY5" fmla="*/ 10819 h 20424"/>
              <a:gd name="connsiteX6" fmla="*/ 2040 w 10983"/>
              <a:gd name="connsiteY6" fmla="*/ 12551 h 20424"/>
              <a:gd name="connsiteX7" fmla="*/ 1104 w 10983"/>
              <a:gd name="connsiteY7" fmla="*/ 18106 h 20424"/>
              <a:gd name="connsiteX8" fmla="*/ 8662 w 10983"/>
              <a:gd name="connsiteY8" fmla="*/ 497 h 20424"/>
              <a:gd name="connsiteX0" fmla="*/ 2069 w 9316"/>
              <a:gd name="connsiteY0" fmla="*/ 20424 h 20424"/>
              <a:gd name="connsiteX1" fmla="*/ 3111 w 9316"/>
              <a:gd name="connsiteY1" fmla="*/ 20055 h 20424"/>
              <a:gd name="connsiteX2" fmla="*/ 4938 w 9316"/>
              <a:gd name="connsiteY2" fmla="*/ 20055 h 20424"/>
              <a:gd name="connsiteX3" fmla="*/ 8591 w 9316"/>
              <a:gd name="connsiteY3" fmla="*/ 18908 h 20424"/>
              <a:gd name="connsiteX4" fmla="*/ 8591 w 9316"/>
              <a:gd name="connsiteY4" fmla="*/ 14284 h 20424"/>
              <a:gd name="connsiteX5" fmla="*/ 4253 w 9316"/>
              <a:gd name="connsiteY5" fmla="*/ 10819 h 20424"/>
              <a:gd name="connsiteX6" fmla="*/ 373 w 9316"/>
              <a:gd name="connsiteY6" fmla="*/ 12551 h 20424"/>
              <a:gd name="connsiteX7" fmla="*/ 2014 w 9316"/>
              <a:gd name="connsiteY7" fmla="*/ 3004 h 20424"/>
              <a:gd name="connsiteX8" fmla="*/ 6995 w 9316"/>
              <a:gd name="connsiteY8" fmla="*/ 497 h 20424"/>
              <a:gd name="connsiteX0" fmla="*/ 2464 w 10243"/>
              <a:gd name="connsiteY0" fmla="*/ 10639 h 10639"/>
              <a:gd name="connsiteX1" fmla="*/ 3582 w 10243"/>
              <a:gd name="connsiteY1" fmla="*/ 10458 h 10639"/>
              <a:gd name="connsiteX2" fmla="*/ 5544 w 10243"/>
              <a:gd name="connsiteY2" fmla="*/ 10458 h 10639"/>
              <a:gd name="connsiteX3" fmla="*/ 9465 w 10243"/>
              <a:gd name="connsiteY3" fmla="*/ 9897 h 10639"/>
              <a:gd name="connsiteX4" fmla="*/ 9465 w 10243"/>
              <a:gd name="connsiteY4" fmla="*/ 7633 h 10639"/>
              <a:gd name="connsiteX5" fmla="*/ 4808 w 10243"/>
              <a:gd name="connsiteY5" fmla="*/ 5936 h 10639"/>
              <a:gd name="connsiteX6" fmla="*/ 400 w 10243"/>
              <a:gd name="connsiteY6" fmla="*/ 637 h 10639"/>
              <a:gd name="connsiteX7" fmla="*/ 2405 w 10243"/>
              <a:gd name="connsiteY7" fmla="*/ 2110 h 10639"/>
              <a:gd name="connsiteX8" fmla="*/ 7752 w 10243"/>
              <a:gd name="connsiteY8" fmla="*/ 882 h 10639"/>
              <a:gd name="connsiteX0" fmla="*/ 5357 w 14166"/>
              <a:gd name="connsiteY0" fmla="*/ 11168 h 11168"/>
              <a:gd name="connsiteX1" fmla="*/ 6475 w 14166"/>
              <a:gd name="connsiteY1" fmla="*/ 10987 h 11168"/>
              <a:gd name="connsiteX2" fmla="*/ 8437 w 14166"/>
              <a:gd name="connsiteY2" fmla="*/ 10987 h 11168"/>
              <a:gd name="connsiteX3" fmla="*/ 12358 w 14166"/>
              <a:gd name="connsiteY3" fmla="*/ 10426 h 11168"/>
              <a:gd name="connsiteX4" fmla="*/ 12358 w 14166"/>
              <a:gd name="connsiteY4" fmla="*/ 8162 h 11168"/>
              <a:gd name="connsiteX5" fmla="*/ 1511 w 14166"/>
              <a:gd name="connsiteY5" fmla="*/ 1166 h 11168"/>
              <a:gd name="connsiteX6" fmla="*/ 3293 w 14166"/>
              <a:gd name="connsiteY6" fmla="*/ 1166 h 11168"/>
              <a:gd name="connsiteX7" fmla="*/ 5298 w 14166"/>
              <a:gd name="connsiteY7" fmla="*/ 2639 h 11168"/>
              <a:gd name="connsiteX8" fmla="*/ 10645 w 14166"/>
              <a:gd name="connsiteY8" fmla="*/ 1411 h 11168"/>
              <a:gd name="connsiteX0" fmla="*/ 5357 w 13512"/>
              <a:gd name="connsiteY0" fmla="*/ 11545 h 12440"/>
              <a:gd name="connsiteX1" fmla="*/ 6475 w 13512"/>
              <a:gd name="connsiteY1" fmla="*/ 11364 h 12440"/>
              <a:gd name="connsiteX2" fmla="*/ 8437 w 13512"/>
              <a:gd name="connsiteY2" fmla="*/ 11364 h 12440"/>
              <a:gd name="connsiteX3" fmla="*/ 12358 w 13512"/>
              <a:gd name="connsiteY3" fmla="*/ 10803 h 12440"/>
              <a:gd name="connsiteX4" fmla="*/ 1511 w 13512"/>
              <a:gd name="connsiteY4" fmla="*/ 1543 h 12440"/>
              <a:gd name="connsiteX5" fmla="*/ 3293 w 13512"/>
              <a:gd name="connsiteY5" fmla="*/ 1543 h 12440"/>
              <a:gd name="connsiteX6" fmla="*/ 5298 w 13512"/>
              <a:gd name="connsiteY6" fmla="*/ 3016 h 12440"/>
              <a:gd name="connsiteX7" fmla="*/ 10645 w 13512"/>
              <a:gd name="connsiteY7" fmla="*/ 1788 h 12440"/>
              <a:gd name="connsiteX0" fmla="*/ 5331 w 13332"/>
              <a:gd name="connsiteY0" fmla="*/ 11557 h 12522"/>
              <a:gd name="connsiteX1" fmla="*/ 6449 w 13332"/>
              <a:gd name="connsiteY1" fmla="*/ 11376 h 12522"/>
              <a:gd name="connsiteX2" fmla="*/ 8411 w 13332"/>
              <a:gd name="connsiteY2" fmla="*/ 11376 h 12522"/>
              <a:gd name="connsiteX3" fmla="*/ 12178 w 13332"/>
              <a:gd name="connsiteY3" fmla="*/ 10885 h 12522"/>
              <a:gd name="connsiteX4" fmla="*/ 1485 w 13332"/>
              <a:gd name="connsiteY4" fmla="*/ 1555 h 12522"/>
              <a:gd name="connsiteX5" fmla="*/ 3267 w 13332"/>
              <a:gd name="connsiteY5" fmla="*/ 1555 h 12522"/>
              <a:gd name="connsiteX6" fmla="*/ 5272 w 13332"/>
              <a:gd name="connsiteY6" fmla="*/ 3028 h 12522"/>
              <a:gd name="connsiteX7" fmla="*/ 10619 w 13332"/>
              <a:gd name="connsiteY7" fmla="*/ 1800 h 12522"/>
              <a:gd name="connsiteX0" fmla="*/ 4703 w 9991"/>
              <a:gd name="connsiteY0" fmla="*/ 11639 h 13095"/>
              <a:gd name="connsiteX1" fmla="*/ 5821 w 9991"/>
              <a:gd name="connsiteY1" fmla="*/ 11458 h 13095"/>
              <a:gd name="connsiteX2" fmla="*/ 7783 w 9991"/>
              <a:gd name="connsiteY2" fmla="*/ 11458 h 13095"/>
              <a:gd name="connsiteX3" fmla="*/ 857 w 9991"/>
              <a:gd name="connsiteY3" fmla="*/ 1637 h 13095"/>
              <a:gd name="connsiteX4" fmla="*/ 2639 w 9991"/>
              <a:gd name="connsiteY4" fmla="*/ 1637 h 13095"/>
              <a:gd name="connsiteX5" fmla="*/ 4644 w 9991"/>
              <a:gd name="connsiteY5" fmla="*/ 3110 h 13095"/>
              <a:gd name="connsiteX6" fmla="*/ 9991 w 9991"/>
              <a:gd name="connsiteY6" fmla="*/ 1882 h 13095"/>
              <a:gd name="connsiteX0" fmla="*/ 4380 w 9673"/>
              <a:gd name="connsiteY0" fmla="*/ 8888 h 10023"/>
              <a:gd name="connsiteX1" fmla="*/ 5499 w 9673"/>
              <a:gd name="connsiteY1" fmla="*/ 8750 h 10023"/>
              <a:gd name="connsiteX2" fmla="*/ 531 w 9673"/>
              <a:gd name="connsiteY2" fmla="*/ 1250 h 10023"/>
              <a:gd name="connsiteX3" fmla="*/ 2314 w 9673"/>
              <a:gd name="connsiteY3" fmla="*/ 1250 h 10023"/>
              <a:gd name="connsiteX4" fmla="*/ 4321 w 9673"/>
              <a:gd name="connsiteY4" fmla="*/ 2375 h 10023"/>
              <a:gd name="connsiteX5" fmla="*/ 9673 w 9673"/>
              <a:gd name="connsiteY5" fmla="*/ 1437 h 10023"/>
              <a:gd name="connsiteX0" fmla="*/ 4335 w 9807"/>
              <a:gd name="connsiteY0" fmla="*/ 8891 h 8891"/>
              <a:gd name="connsiteX1" fmla="*/ 356 w 9807"/>
              <a:gd name="connsiteY1" fmla="*/ 1270 h 8891"/>
              <a:gd name="connsiteX2" fmla="*/ 2199 w 9807"/>
              <a:gd name="connsiteY2" fmla="*/ 1270 h 8891"/>
              <a:gd name="connsiteX3" fmla="*/ 4274 w 9807"/>
              <a:gd name="connsiteY3" fmla="*/ 2393 h 8891"/>
              <a:gd name="connsiteX4" fmla="*/ 9807 w 9807"/>
              <a:gd name="connsiteY4" fmla="*/ 1457 h 8891"/>
              <a:gd name="connsiteX0" fmla="*/ 363 w 10000"/>
              <a:gd name="connsiteY0" fmla="*/ 1428 h 2725"/>
              <a:gd name="connsiteX1" fmla="*/ 2242 w 10000"/>
              <a:gd name="connsiteY1" fmla="*/ 1428 h 2725"/>
              <a:gd name="connsiteX2" fmla="*/ 4358 w 10000"/>
              <a:gd name="connsiteY2" fmla="*/ 2691 h 2725"/>
              <a:gd name="connsiteX3" fmla="*/ 10000 w 10000"/>
              <a:gd name="connsiteY3" fmla="*/ 1639 h 2725"/>
              <a:gd name="connsiteX0" fmla="*/ 0 w 9637"/>
              <a:gd name="connsiteY0" fmla="*/ 770 h 5530"/>
              <a:gd name="connsiteX1" fmla="*/ 1879 w 9637"/>
              <a:gd name="connsiteY1" fmla="*/ 770 h 5530"/>
              <a:gd name="connsiteX2" fmla="*/ 3995 w 9637"/>
              <a:gd name="connsiteY2" fmla="*/ 5405 h 5530"/>
              <a:gd name="connsiteX3" fmla="*/ 9637 w 9637"/>
              <a:gd name="connsiteY3" fmla="*/ 1545 h 5530"/>
              <a:gd name="connsiteX0" fmla="*/ 326 w 10326"/>
              <a:gd name="connsiteY0" fmla="*/ 4184 h 12792"/>
              <a:gd name="connsiteX1" fmla="*/ 325 w 10326"/>
              <a:gd name="connsiteY1" fmla="*/ 0 h 12792"/>
              <a:gd name="connsiteX2" fmla="*/ 2276 w 10326"/>
              <a:gd name="connsiteY2" fmla="*/ 4184 h 12792"/>
              <a:gd name="connsiteX3" fmla="*/ 4471 w 10326"/>
              <a:gd name="connsiteY3" fmla="*/ 12566 h 12792"/>
              <a:gd name="connsiteX4" fmla="*/ 10326 w 10326"/>
              <a:gd name="connsiteY4" fmla="*/ 5586 h 12792"/>
              <a:gd name="connsiteX0" fmla="*/ 0 w 10001"/>
              <a:gd name="connsiteY0" fmla="*/ 0 h 12792"/>
              <a:gd name="connsiteX1" fmla="*/ 1951 w 10001"/>
              <a:gd name="connsiteY1" fmla="*/ 4184 h 12792"/>
              <a:gd name="connsiteX2" fmla="*/ 4146 w 10001"/>
              <a:gd name="connsiteY2" fmla="*/ 12566 h 12792"/>
              <a:gd name="connsiteX3" fmla="*/ 10001 w 10001"/>
              <a:gd name="connsiteY3" fmla="*/ 5586 h 12792"/>
              <a:gd name="connsiteX0" fmla="*/ 0 w 10001"/>
              <a:gd name="connsiteY0" fmla="*/ 0 h 12792"/>
              <a:gd name="connsiteX1" fmla="*/ 1951 w 10001"/>
              <a:gd name="connsiteY1" fmla="*/ 4184 h 12792"/>
              <a:gd name="connsiteX2" fmla="*/ 4146 w 10001"/>
              <a:gd name="connsiteY2" fmla="*/ 12566 h 12792"/>
              <a:gd name="connsiteX3" fmla="*/ 10001 w 10001"/>
              <a:gd name="connsiteY3" fmla="*/ 5586 h 12792"/>
              <a:gd name="connsiteX0" fmla="*/ 0 w 10001"/>
              <a:gd name="connsiteY0" fmla="*/ 0 h 12792"/>
              <a:gd name="connsiteX1" fmla="*/ 1951 w 10001"/>
              <a:gd name="connsiteY1" fmla="*/ 4184 h 12792"/>
              <a:gd name="connsiteX2" fmla="*/ 4146 w 10001"/>
              <a:gd name="connsiteY2" fmla="*/ 12566 h 12792"/>
              <a:gd name="connsiteX3" fmla="*/ 10001 w 10001"/>
              <a:gd name="connsiteY3" fmla="*/ 5586 h 12792"/>
              <a:gd name="connsiteX0" fmla="*/ 0 w 10001"/>
              <a:gd name="connsiteY0" fmla="*/ 0 h 12799"/>
              <a:gd name="connsiteX1" fmla="*/ 1708 w 10001"/>
              <a:gd name="connsiteY1" fmla="*/ 4189 h 12799"/>
              <a:gd name="connsiteX2" fmla="*/ 4146 w 10001"/>
              <a:gd name="connsiteY2" fmla="*/ 12566 h 12799"/>
              <a:gd name="connsiteX3" fmla="*/ 10001 w 10001"/>
              <a:gd name="connsiteY3" fmla="*/ 5586 h 12799"/>
              <a:gd name="connsiteX0" fmla="*/ 0 w 10001"/>
              <a:gd name="connsiteY0" fmla="*/ 0 h 8610"/>
              <a:gd name="connsiteX1" fmla="*/ 1708 w 10001"/>
              <a:gd name="connsiteY1" fmla="*/ 4189 h 8610"/>
              <a:gd name="connsiteX2" fmla="*/ 4147 w 10001"/>
              <a:gd name="connsiteY2" fmla="*/ 8377 h 8610"/>
              <a:gd name="connsiteX3" fmla="*/ 10001 w 10001"/>
              <a:gd name="connsiteY3" fmla="*/ 5586 h 8610"/>
              <a:gd name="connsiteX0" fmla="*/ 0 w 10975"/>
              <a:gd name="connsiteY0" fmla="*/ 0 h 9999"/>
              <a:gd name="connsiteX1" fmla="*/ 1708 w 10975"/>
              <a:gd name="connsiteY1" fmla="*/ 4865 h 9999"/>
              <a:gd name="connsiteX2" fmla="*/ 4147 w 10975"/>
              <a:gd name="connsiteY2" fmla="*/ 9729 h 9999"/>
              <a:gd name="connsiteX3" fmla="*/ 10975 w 10975"/>
              <a:gd name="connsiteY3" fmla="*/ 6486 h 9999"/>
              <a:gd name="connsiteX0" fmla="*/ 0 w 10000"/>
              <a:gd name="connsiteY0" fmla="*/ 0 h 10000"/>
              <a:gd name="connsiteX1" fmla="*/ 1556 w 10000"/>
              <a:gd name="connsiteY1" fmla="*/ 4865 h 10000"/>
              <a:gd name="connsiteX2" fmla="*/ 3779 w 10000"/>
              <a:gd name="connsiteY2" fmla="*/ 9730 h 10000"/>
              <a:gd name="connsiteX3" fmla="*/ 10000 w 10000"/>
              <a:gd name="connsiteY3" fmla="*/ 6487 h 10000"/>
              <a:gd name="connsiteX0" fmla="*/ 0 w 10000"/>
              <a:gd name="connsiteY0" fmla="*/ 0 h 9730"/>
              <a:gd name="connsiteX1" fmla="*/ 1556 w 10000"/>
              <a:gd name="connsiteY1" fmla="*/ 4865 h 9730"/>
              <a:gd name="connsiteX2" fmla="*/ 3779 w 10000"/>
              <a:gd name="connsiteY2" fmla="*/ 9730 h 9730"/>
              <a:gd name="connsiteX3" fmla="*/ 10000 w 10000"/>
              <a:gd name="connsiteY3" fmla="*/ 4865 h 9730"/>
              <a:gd name="connsiteX0" fmla="*/ 0 w 10000"/>
              <a:gd name="connsiteY0" fmla="*/ 0 h 8692"/>
              <a:gd name="connsiteX1" fmla="*/ 1556 w 10000"/>
              <a:gd name="connsiteY1" fmla="*/ 5000 h 8692"/>
              <a:gd name="connsiteX2" fmla="*/ 4445 w 10000"/>
              <a:gd name="connsiteY2" fmla="*/ 8334 h 8692"/>
              <a:gd name="connsiteX3" fmla="*/ 10000 w 10000"/>
              <a:gd name="connsiteY3" fmla="*/ 5000 h 8692"/>
              <a:gd name="connsiteX0" fmla="*/ 0 w 10000"/>
              <a:gd name="connsiteY0" fmla="*/ 6712 h 16712"/>
              <a:gd name="connsiteX1" fmla="*/ 889 w 10000"/>
              <a:gd name="connsiteY1" fmla="*/ 959 h 16712"/>
              <a:gd name="connsiteX2" fmla="*/ 1556 w 10000"/>
              <a:gd name="connsiteY2" fmla="*/ 12464 h 16712"/>
              <a:gd name="connsiteX3" fmla="*/ 4445 w 10000"/>
              <a:gd name="connsiteY3" fmla="*/ 16300 h 16712"/>
              <a:gd name="connsiteX4" fmla="*/ 10000 w 10000"/>
              <a:gd name="connsiteY4" fmla="*/ 12464 h 16712"/>
              <a:gd name="connsiteX0" fmla="*/ 60 w 9171"/>
              <a:gd name="connsiteY0" fmla="*/ 0 h 15753"/>
              <a:gd name="connsiteX1" fmla="*/ 727 w 9171"/>
              <a:gd name="connsiteY1" fmla="*/ 11505 h 15753"/>
              <a:gd name="connsiteX2" fmla="*/ 3616 w 9171"/>
              <a:gd name="connsiteY2" fmla="*/ 15341 h 15753"/>
              <a:gd name="connsiteX3" fmla="*/ 9171 w 9171"/>
              <a:gd name="connsiteY3" fmla="*/ 11505 h 15753"/>
              <a:gd name="connsiteX0" fmla="*/ 65 w 10000"/>
              <a:gd name="connsiteY0" fmla="*/ 0 h 10000"/>
              <a:gd name="connsiteX1" fmla="*/ 793 w 10000"/>
              <a:gd name="connsiteY1" fmla="*/ 7303 h 10000"/>
              <a:gd name="connsiteX2" fmla="*/ 3943 w 10000"/>
              <a:gd name="connsiteY2" fmla="*/ 9738 h 10000"/>
              <a:gd name="connsiteX3" fmla="*/ 10000 w 10000"/>
              <a:gd name="connsiteY3" fmla="*/ 7303 h 10000"/>
              <a:gd name="connsiteX0" fmla="*/ 0 w 10419"/>
              <a:gd name="connsiteY0" fmla="*/ 0 h 10000"/>
              <a:gd name="connsiteX1" fmla="*/ 1212 w 10419"/>
              <a:gd name="connsiteY1" fmla="*/ 7303 h 10000"/>
              <a:gd name="connsiteX2" fmla="*/ 4362 w 10419"/>
              <a:gd name="connsiteY2" fmla="*/ 9738 h 10000"/>
              <a:gd name="connsiteX3" fmla="*/ 10419 w 10419"/>
              <a:gd name="connsiteY3" fmla="*/ 7303 h 10000"/>
              <a:gd name="connsiteX0" fmla="*/ 0 w 10419"/>
              <a:gd name="connsiteY0" fmla="*/ 0 h 10144"/>
              <a:gd name="connsiteX1" fmla="*/ 1453 w 10419"/>
              <a:gd name="connsiteY1" fmla="*/ 4869 h 10144"/>
              <a:gd name="connsiteX2" fmla="*/ 4362 w 10419"/>
              <a:gd name="connsiteY2" fmla="*/ 9738 h 10144"/>
              <a:gd name="connsiteX3" fmla="*/ 10419 w 10419"/>
              <a:gd name="connsiteY3" fmla="*/ 7303 h 10144"/>
              <a:gd name="connsiteX0" fmla="*/ 0 w 10419"/>
              <a:gd name="connsiteY0" fmla="*/ 0 h 10144"/>
              <a:gd name="connsiteX1" fmla="*/ 1453 w 10419"/>
              <a:gd name="connsiteY1" fmla="*/ 4869 h 10144"/>
              <a:gd name="connsiteX2" fmla="*/ 4362 w 10419"/>
              <a:gd name="connsiteY2" fmla="*/ 9738 h 10144"/>
              <a:gd name="connsiteX3" fmla="*/ 10419 w 10419"/>
              <a:gd name="connsiteY3" fmla="*/ 7303 h 10144"/>
              <a:gd name="connsiteX0" fmla="*/ 0 w 10419"/>
              <a:gd name="connsiteY0" fmla="*/ 0 h 10144"/>
              <a:gd name="connsiteX1" fmla="*/ 1453 w 10419"/>
              <a:gd name="connsiteY1" fmla="*/ 4869 h 10144"/>
              <a:gd name="connsiteX2" fmla="*/ 4362 w 10419"/>
              <a:gd name="connsiteY2" fmla="*/ 9738 h 10144"/>
              <a:gd name="connsiteX3" fmla="*/ 10419 w 10419"/>
              <a:gd name="connsiteY3" fmla="*/ 7303 h 10144"/>
              <a:gd name="connsiteX0" fmla="*/ 0 w 10419"/>
              <a:gd name="connsiteY0" fmla="*/ 0 h 10144"/>
              <a:gd name="connsiteX1" fmla="*/ 485 w 10419"/>
              <a:gd name="connsiteY1" fmla="*/ 2840 h 10144"/>
              <a:gd name="connsiteX2" fmla="*/ 1453 w 10419"/>
              <a:gd name="connsiteY2" fmla="*/ 4869 h 10144"/>
              <a:gd name="connsiteX3" fmla="*/ 4362 w 10419"/>
              <a:gd name="connsiteY3" fmla="*/ 9738 h 10144"/>
              <a:gd name="connsiteX4" fmla="*/ 10419 w 10419"/>
              <a:gd name="connsiteY4" fmla="*/ 7303 h 10144"/>
              <a:gd name="connsiteX0" fmla="*/ 0 w 10419"/>
              <a:gd name="connsiteY0" fmla="*/ 0 h 9701"/>
              <a:gd name="connsiteX1" fmla="*/ 485 w 10419"/>
              <a:gd name="connsiteY1" fmla="*/ 2840 h 9701"/>
              <a:gd name="connsiteX2" fmla="*/ 1453 w 10419"/>
              <a:gd name="connsiteY2" fmla="*/ 4869 h 9701"/>
              <a:gd name="connsiteX3" fmla="*/ 4361 w 10419"/>
              <a:gd name="connsiteY3" fmla="*/ 8927 h 9701"/>
              <a:gd name="connsiteX4" fmla="*/ 10419 w 10419"/>
              <a:gd name="connsiteY4" fmla="*/ 7303 h 9701"/>
              <a:gd name="connsiteX0" fmla="*/ 0 w 10233"/>
              <a:gd name="connsiteY0" fmla="*/ 0 h 9272"/>
              <a:gd name="connsiteX1" fmla="*/ 465 w 10233"/>
              <a:gd name="connsiteY1" fmla="*/ 2928 h 9272"/>
              <a:gd name="connsiteX2" fmla="*/ 1395 w 10233"/>
              <a:gd name="connsiteY2" fmla="*/ 5019 h 9272"/>
              <a:gd name="connsiteX3" fmla="*/ 4186 w 10233"/>
              <a:gd name="connsiteY3" fmla="*/ 9202 h 9272"/>
              <a:gd name="connsiteX4" fmla="*/ 10233 w 10233"/>
              <a:gd name="connsiteY4" fmla="*/ 5438 h 9272"/>
              <a:gd name="connsiteX0" fmla="*/ 0 w 10000"/>
              <a:gd name="connsiteY0" fmla="*/ 0 h 10000"/>
              <a:gd name="connsiteX1" fmla="*/ 455 w 10000"/>
              <a:gd name="connsiteY1" fmla="*/ 1805 h 10000"/>
              <a:gd name="connsiteX2" fmla="*/ 1363 w 10000"/>
              <a:gd name="connsiteY2" fmla="*/ 5413 h 10000"/>
              <a:gd name="connsiteX3" fmla="*/ 4091 w 10000"/>
              <a:gd name="connsiteY3" fmla="*/ 9925 h 10000"/>
              <a:gd name="connsiteX4" fmla="*/ 10000 w 10000"/>
              <a:gd name="connsiteY4" fmla="*/ 5865 h 10000"/>
              <a:gd name="connsiteX0" fmla="*/ 0 w 10000"/>
              <a:gd name="connsiteY0" fmla="*/ 0 h 10000"/>
              <a:gd name="connsiteX1" fmla="*/ 1363 w 10000"/>
              <a:gd name="connsiteY1" fmla="*/ 5413 h 10000"/>
              <a:gd name="connsiteX2" fmla="*/ 4091 w 10000"/>
              <a:gd name="connsiteY2" fmla="*/ 9925 h 10000"/>
              <a:gd name="connsiteX3" fmla="*/ 10000 w 10000"/>
              <a:gd name="connsiteY3" fmla="*/ 5865 h 10000"/>
              <a:gd name="connsiteX0" fmla="*/ 0 w 9545"/>
              <a:gd name="connsiteY0" fmla="*/ 0 h 8195"/>
              <a:gd name="connsiteX1" fmla="*/ 908 w 9545"/>
              <a:gd name="connsiteY1" fmla="*/ 3608 h 8195"/>
              <a:gd name="connsiteX2" fmla="*/ 3636 w 9545"/>
              <a:gd name="connsiteY2" fmla="*/ 8120 h 8195"/>
              <a:gd name="connsiteX3" fmla="*/ 9545 w 9545"/>
              <a:gd name="connsiteY3" fmla="*/ 4060 h 8195"/>
            </a:gdLst>
            <a:ahLst/>
            <a:cxnLst>
              <a:cxn ang="0">
                <a:pos x="connsiteX0" y="connsiteY0"/>
              </a:cxn>
              <a:cxn ang="0">
                <a:pos x="connsiteX1" y="connsiteY1"/>
              </a:cxn>
              <a:cxn ang="0">
                <a:pos x="connsiteX2" y="connsiteY2"/>
              </a:cxn>
              <a:cxn ang="0">
                <a:pos x="connsiteX3" y="connsiteY3"/>
              </a:cxn>
            </a:cxnLst>
            <a:rect l="l" t="t" r="r" b="b"/>
            <a:pathLst>
              <a:path w="9545" h="8195">
                <a:moveTo>
                  <a:pt x="0" y="0"/>
                </a:moveTo>
                <a:cubicBezTo>
                  <a:pt x="284" y="1128"/>
                  <a:pt x="302" y="2255"/>
                  <a:pt x="908" y="3608"/>
                </a:cubicBezTo>
                <a:cubicBezTo>
                  <a:pt x="1514" y="4961"/>
                  <a:pt x="2196" y="8044"/>
                  <a:pt x="3636" y="8120"/>
                </a:cubicBezTo>
                <a:cubicBezTo>
                  <a:pt x="5075" y="8195"/>
                  <a:pt x="8576" y="6726"/>
                  <a:pt x="9545" y="4060"/>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104" name="Freeform 12"/>
          <p:cNvSpPr>
            <a:spLocks/>
          </p:cNvSpPr>
          <p:nvPr/>
        </p:nvSpPr>
        <p:spPr bwMode="auto">
          <a:xfrm>
            <a:off x="857250" y="1928813"/>
            <a:ext cx="3071813" cy="595312"/>
          </a:xfrm>
          <a:custGeom>
            <a:avLst/>
            <a:gdLst>
              <a:gd name="T0" fmla="*/ 547 w 1987"/>
              <a:gd name="T1" fmla="*/ 777 h 785"/>
              <a:gd name="T2" fmla="*/ 754 w 1987"/>
              <a:gd name="T3" fmla="*/ 748 h 785"/>
              <a:gd name="T4" fmla="*/ 1117 w 1987"/>
              <a:gd name="T5" fmla="*/ 748 h 785"/>
              <a:gd name="T6" fmla="*/ 1843 w 1987"/>
              <a:gd name="T7" fmla="*/ 658 h 785"/>
              <a:gd name="T8" fmla="*/ 1843 w 1987"/>
              <a:gd name="T9" fmla="*/ 295 h 785"/>
              <a:gd name="T10" fmla="*/ 981 w 1987"/>
              <a:gd name="T11" fmla="*/ 23 h 785"/>
              <a:gd name="T12" fmla="*/ 210 w 1987"/>
              <a:gd name="T13" fmla="*/ 159 h 785"/>
              <a:gd name="T14" fmla="*/ 24 w 1987"/>
              <a:gd name="T15" fmla="*/ 595 h 785"/>
              <a:gd name="T16" fmla="*/ 357 w 1987"/>
              <a:gd name="T17" fmla="*/ 785 h 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7"/>
              <a:gd name="T28" fmla="*/ 0 h 785"/>
              <a:gd name="T29" fmla="*/ 1987 w 1987"/>
              <a:gd name="T30" fmla="*/ 785 h 785"/>
              <a:gd name="connsiteX0" fmla="*/ 3736 w 10983"/>
              <a:gd name="connsiteY0" fmla="*/ 20424 h 20424"/>
              <a:gd name="connsiteX1" fmla="*/ 4778 w 10983"/>
              <a:gd name="connsiteY1" fmla="*/ 20055 h 20424"/>
              <a:gd name="connsiteX2" fmla="*/ 6605 w 10983"/>
              <a:gd name="connsiteY2" fmla="*/ 20055 h 20424"/>
              <a:gd name="connsiteX3" fmla="*/ 10258 w 10983"/>
              <a:gd name="connsiteY3" fmla="*/ 18908 h 20424"/>
              <a:gd name="connsiteX4" fmla="*/ 10258 w 10983"/>
              <a:gd name="connsiteY4" fmla="*/ 14284 h 20424"/>
              <a:gd name="connsiteX5" fmla="*/ 5920 w 10983"/>
              <a:gd name="connsiteY5" fmla="*/ 10819 h 20424"/>
              <a:gd name="connsiteX6" fmla="*/ 2040 w 10983"/>
              <a:gd name="connsiteY6" fmla="*/ 12551 h 20424"/>
              <a:gd name="connsiteX7" fmla="*/ 1104 w 10983"/>
              <a:gd name="connsiteY7" fmla="*/ 18106 h 20424"/>
              <a:gd name="connsiteX8" fmla="*/ 8662 w 10983"/>
              <a:gd name="connsiteY8" fmla="*/ 497 h 20424"/>
              <a:gd name="connsiteX0" fmla="*/ 2069 w 9316"/>
              <a:gd name="connsiteY0" fmla="*/ 20424 h 20424"/>
              <a:gd name="connsiteX1" fmla="*/ 3111 w 9316"/>
              <a:gd name="connsiteY1" fmla="*/ 20055 h 20424"/>
              <a:gd name="connsiteX2" fmla="*/ 4938 w 9316"/>
              <a:gd name="connsiteY2" fmla="*/ 20055 h 20424"/>
              <a:gd name="connsiteX3" fmla="*/ 8591 w 9316"/>
              <a:gd name="connsiteY3" fmla="*/ 18908 h 20424"/>
              <a:gd name="connsiteX4" fmla="*/ 8591 w 9316"/>
              <a:gd name="connsiteY4" fmla="*/ 14284 h 20424"/>
              <a:gd name="connsiteX5" fmla="*/ 4253 w 9316"/>
              <a:gd name="connsiteY5" fmla="*/ 10819 h 20424"/>
              <a:gd name="connsiteX6" fmla="*/ 373 w 9316"/>
              <a:gd name="connsiteY6" fmla="*/ 12551 h 20424"/>
              <a:gd name="connsiteX7" fmla="*/ 2014 w 9316"/>
              <a:gd name="connsiteY7" fmla="*/ 3004 h 20424"/>
              <a:gd name="connsiteX8" fmla="*/ 6995 w 9316"/>
              <a:gd name="connsiteY8" fmla="*/ 497 h 20424"/>
              <a:gd name="connsiteX0" fmla="*/ 2464 w 10243"/>
              <a:gd name="connsiteY0" fmla="*/ 10639 h 10639"/>
              <a:gd name="connsiteX1" fmla="*/ 3582 w 10243"/>
              <a:gd name="connsiteY1" fmla="*/ 10458 h 10639"/>
              <a:gd name="connsiteX2" fmla="*/ 5544 w 10243"/>
              <a:gd name="connsiteY2" fmla="*/ 10458 h 10639"/>
              <a:gd name="connsiteX3" fmla="*/ 9465 w 10243"/>
              <a:gd name="connsiteY3" fmla="*/ 9897 h 10639"/>
              <a:gd name="connsiteX4" fmla="*/ 9465 w 10243"/>
              <a:gd name="connsiteY4" fmla="*/ 7633 h 10639"/>
              <a:gd name="connsiteX5" fmla="*/ 4808 w 10243"/>
              <a:gd name="connsiteY5" fmla="*/ 5936 h 10639"/>
              <a:gd name="connsiteX6" fmla="*/ 400 w 10243"/>
              <a:gd name="connsiteY6" fmla="*/ 637 h 10639"/>
              <a:gd name="connsiteX7" fmla="*/ 2405 w 10243"/>
              <a:gd name="connsiteY7" fmla="*/ 2110 h 10639"/>
              <a:gd name="connsiteX8" fmla="*/ 7752 w 10243"/>
              <a:gd name="connsiteY8" fmla="*/ 882 h 10639"/>
              <a:gd name="connsiteX0" fmla="*/ 5357 w 14166"/>
              <a:gd name="connsiteY0" fmla="*/ 11168 h 11168"/>
              <a:gd name="connsiteX1" fmla="*/ 6475 w 14166"/>
              <a:gd name="connsiteY1" fmla="*/ 10987 h 11168"/>
              <a:gd name="connsiteX2" fmla="*/ 8437 w 14166"/>
              <a:gd name="connsiteY2" fmla="*/ 10987 h 11168"/>
              <a:gd name="connsiteX3" fmla="*/ 12358 w 14166"/>
              <a:gd name="connsiteY3" fmla="*/ 10426 h 11168"/>
              <a:gd name="connsiteX4" fmla="*/ 12358 w 14166"/>
              <a:gd name="connsiteY4" fmla="*/ 8162 h 11168"/>
              <a:gd name="connsiteX5" fmla="*/ 1511 w 14166"/>
              <a:gd name="connsiteY5" fmla="*/ 1166 h 11168"/>
              <a:gd name="connsiteX6" fmla="*/ 3293 w 14166"/>
              <a:gd name="connsiteY6" fmla="*/ 1166 h 11168"/>
              <a:gd name="connsiteX7" fmla="*/ 5298 w 14166"/>
              <a:gd name="connsiteY7" fmla="*/ 2639 h 11168"/>
              <a:gd name="connsiteX8" fmla="*/ 10645 w 14166"/>
              <a:gd name="connsiteY8" fmla="*/ 1411 h 11168"/>
              <a:gd name="connsiteX0" fmla="*/ 5357 w 13512"/>
              <a:gd name="connsiteY0" fmla="*/ 11545 h 12440"/>
              <a:gd name="connsiteX1" fmla="*/ 6475 w 13512"/>
              <a:gd name="connsiteY1" fmla="*/ 11364 h 12440"/>
              <a:gd name="connsiteX2" fmla="*/ 8437 w 13512"/>
              <a:gd name="connsiteY2" fmla="*/ 11364 h 12440"/>
              <a:gd name="connsiteX3" fmla="*/ 12358 w 13512"/>
              <a:gd name="connsiteY3" fmla="*/ 10803 h 12440"/>
              <a:gd name="connsiteX4" fmla="*/ 1511 w 13512"/>
              <a:gd name="connsiteY4" fmla="*/ 1543 h 12440"/>
              <a:gd name="connsiteX5" fmla="*/ 3293 w 13512"/>
              <a:gd name="connsiteY5" fmla="*/ 1543 h 12440"/>
              <a:gd name="connsiteX6" fmla="*/ 5298 w 13512"/>
              <a:gd name="connsiteY6" fmla="*/ 3016 h 12440"/>
              <a:gd name="connsiteX7" fmla="*/ 10645 w 13512"/>
              <a:gd name="connsiteY7" fmla="*/ 1788 h 12440"/>
              <a:gd name="connsiteX0" fmla="*/ 5331 w 13332"/>
              <a:gd name="connsiteY0" fmla="*/ 11557 h 12522"/>
              <a:gd name="connsiteX1" fmla="*/ 6449 w 13332"/>
              <a:gd name="connsiteY1" fmla="*/ 11376 h 12522"/>
              <a:gd name="connsiteX2" fmla="*/ 8411 w 13332"/>
              <a:gd name="connsiteY2" fmla="*/ 11376 h 12522"/>
              <a:gd name="connsiteX3" fmla="*/ 12178 w 13332"/>
              <a:gd name="connsiteY3" fmla="*/ 10885 h 12522"/>
              <a:gd name="connsiteX4" fmla="*/ 1485 w 13332"/>
              <a:gd name="connsiteY4" fmla="*/ 1555 h 12522"/>
              <a:gd name="connsiteX5" fmla="*/ 3267 w 13332"/>
              <a:gd name="connsiteY5" fmla="*/ 1555 h 12522"/>
              <a:gd name="connsiteX6" fmla="*/ 5272 w 13332"/>
              <a:gd name="connsiteY6" fmla="*/ 3028 h 12522"/>
              <a:gd name="connsiteX7" fmla="*/ 10619 w 13332"/>
              <a:gd name="connsiteY7" fmla="*/ 1800 h 12522"/>
              <a:gd name="connsiteX0" fmla="*/ 4703 w 9991"/>
              <a:gd name="connsiteY0" fmla="*/ 11639 h 13095"/>
              <a:gd name="connsiteX1" fmla="*/ 5821 w 9991"/>
              <a:gd name="connsiteY1" fmla="*/ 11458 h 13095"/>
              <a:gd name="connsiteX2" fmla="*/ 7783 w 9991"/>
              <a:gd name="connsiteY2" fmla="*/ 11458 h 13095"/>
              <a:gd name="connsiteX3" fmla="*/ 857 w 9991"/>
              <a:gd name="connsiteY3" fmla="*/ 1637 h 13095"/>
              <a:gd name="connsiteX4" fmla="*/ 2639 w 9991"/>
              <a:gd name="connsiteY4" fmla="*/ 1637 h 13095"/>
              <a:gd name="connsiteX5" fmla="*/ 4644 w 9991"/>
              <a:gd name="connsiteY5" fmla="*/ 3110 h 13095"/>
              <a:gd name="connsiteX6" fmla="*/ 9991 w 9991"/>
              <a:gd name="connsiteY6" fmla="*/ 1882 h 13095"/>
              <a:gd name="connsiteX0" fmla="*/ 4380 w 9673"/>
              <a:gd name="connsiteY0" fmla="*/ 8888 h 10023"/>
              <a:gd name="connsiteX1" fmla="*/ 5499 w 9673"/>
              <a:gd name="connsiteY1" fmla="*/ 8750 h 10023"/>
              <a:gd name="connsiteX2" fmla="*/ 531 w 9673"/>
              <a:gd name="connsiteY2" fmla="*/ 1250 h 10023"/>
              <a:gd name="connsiteX3" fmla="*/ 2314 w 9673"/>
              <a:gd name="connsiteY3" fmla="*/ 1250 h 10023"/>
              <a:gd name="connsiteX4" fmla="*/ 4321 w 9673"/>
              <a:gd name="connsiteY4" fmla="*/ 2375 h 10023"/>
              <a:gd name="connsiteX5" fmla="*/ 9673 w 9673"/>
              <a:gd name="connsiteY5" fmla="*/ 1437 h 10023"/>
              <a:gd name="connsiteX0" fmla="*/ 4335 w 9807"/>
              <a:gd name="connsiteY0" fmla="*/ 8891 h 8891"/>
              <a:gd name="connsiteX1" fmla="*/ 356 w 9807"/>
              <a:gd name="connsiteY1" fmla="*/ 1270 h 8891"/>
              <a:gd name="connsiteX2" fmla="*/ 2199 w 9807"/>
              <a:gd name="connsiteY2" fmla="*/ 1270 h 8891"/>
              <a:gd name="connsiteX3" fmla="*/ 4274 w 9807"/>
              <a:gd name="connsiteY3" fmla="*/ 2393 h 8891"/>
              <a:gd name="connsiteX4" fmla="*/ 9807 w 9807"/>
              <a:gd name="connsiteY4" fmla="*/ 1457 h 8891"/>
              <a:gd name="connsiteX0" fmla="*/ 363 w 10000"/>
              <a:gd name="connsiteY0" fmla="*/ 1428 h 2725"/>
              <a:gd name="connsiteX1" fmla="*/ 2242 w 10000"/>
              <a:gd name="connsiteY1" fmla="*/ 1428 h 2725"/>
              <a:gd name="connsiteX2" fmla="*/ 4358 w 10000"/>
              <a:gd name="connsiteY2" fmla="*/ 2691 h 2725"/>
              <a:gd name="connsiteX3" fmla="*/ 10000 w 10000"/>
              <a:gd name="connsiteY3" fmla="*/ 1639 h 2725"/>
              <a:gd name="connsiteX0" fmla="*/ 0 w 9637"/>
              <a:gd name="connsiteY0" fmla="*/ 770 h 5530"/>
              <a:gd name="connsiteX1" fmla="*/ 1879 w 9637"/>
              <a:gd name="connsiteY1" fmla="*/ 770 h 5530"/>
              <a:gd name="connsiteX2" fmla="*/ 3995 w 9637"/>
              <a:gd name="connsiteY2" fmla="*/ 5405 h 5530"/>
              <a:gd name="connsiteX3" fmla="*/ 9637 w 9637"/>
              <a:gd name="connsiteY3" fmla="*/ 1545 h 5530"/>
              <a:gd name="connsiteX0" fmla="*/ 326 w 10326"/>
              <a:gd name="connsiteY0" fmla="*/ 4184 h 12792"/>
              <a:gd name="connsiteX1" fmla="*/ 325 w 10326"/>
              <a:gd name="connsiteY1" fmla="*/ 0 h 12792"/>
              <a:gd name="connsiteX2" fmla="*/ 2276 w 10326"/>
              <a:gd name="connsiteY2" fmla="*/ 4184 h 12792"/>
              <a:gd name="connsiteX3" fmla="*/ 4471 w 10326"/>
              <a:gd name="connsiteY3" fmla="*/ 12566 h 12792"/>
              <a:gd name="connsiteX4" fmla="*/ 10326 w 10326"/>
              <a:gd name="connsiteY4" fmla="*/ 5586 h 12792"/>
              <a:gd name="connsiteX0" fmla="*/ 0 w 10001"/>
              <a:gd name="connsiteY0" fmla="*/ 0 h 12792"/>
              <a:gd name="connsiteX1" fmla="*/ 1951 w 10001"/>
              <a:gd name="connsiteY1" fmla="*/ 4184 h 12792"/>
              <a:gd name="connsiteX2" fmla="*/ 4146 w 10001"/>
              <a:gd name="connsiteY2" fmla="*/ 12566 h 12792"/>
              <a:gd name="connsiteX3" fmla="*/ 10001 w 10001"/>
              <a:gd name="connsiteY3" fmla="*/ 5586 h 12792"/>
              <a:gd name="connsiteX0" fmla="*/ 0 w 10001"/>
              <a:gd name="connsiteY0" fmla="*/ 0 h 12792"/>
              <a:gd name="connsiteX1" fmla="*/ 1951 w 10001"/>
              <a:gd name="connsiteY1" fmla="*/ 4184 h 12792"/>
              <a:gd name="connsiteX2" fmla="*/ 4146 w 10001"/>
              <a:gd name="connsiteY2" fmla="*/ 12566 h 12792"/>
              <a:gd name="connsiteX3" fmla="*/ 10001 w 10001"/>
              <a:gd name="connsiteY3" fmla="*/ 5586 h 12792"/>
              <a:gd name="connsiteX0" fmla="*/ 0 w 10001"/>
              <a:gd name="connsiteY0" fmla="*/ 0 h 12792"/>
              <a:gd name="connsiteX1" fmla="*/ 1951 w 10001"/>
              <a:gd name="connsiteY1" fmla="*/ 4184 h 12792"/>
              <a:gd name="connsiteX2" fmla="*/ 4146 w 10001"/>
              <a:gd name="connsiteY2" fmla="*/ 12566 h 12792"/>
              <a:gd name="connsiteX3" fmla="*/ 10001 w 10001"/>
              <a:gd name="connsiteY3" fmla="*/ 5586 h 12792"/>
              <a:gd name="connsiteX0" fmla="*/ 0 w 10001"/>
              <a:gd name="connsiteY0" fmla="*/ 0 h 12799"/>
              <a:gd name="connsiteX1" fmla="*/ 1708 w 10001"/>
              <a:gd name="connsiteY1" fmla="*/ 4189 h 12799"/>
              <a:gd name="connsiteX2" fmla="*/ 4146 w 10001"/>
              <a:gd name="connsiteY2" fmla="*/ 12566 h 12799"/>
              <a:gd name="connsiteX3" fmla="*/ 10001 w 10001"/>
              <a:gd name="connsiteY3" fmla="*/ 5586 h 12799"/>
              <a:gd name="connsiteX0" fmla="*/ 0 w 10001"/>
              <a:gd name="connsiteY0" fmla="*/ 0 h 8610"/>
              <a:gd name="connsiteX1" fmla="*/ 1708 w 10001"/>
              <a:gd name="connsiteY1" fmla="*/ 4189 h 8610"/>
              <a:gd name="connsiteX2" fmla="*/ 4147 w 10001"/>
              <a:gd name="connsiteY2" fmla="*/ 8377 h 8610"/>
              <a:gd name="connsiteX3" fmla="*/ 10001 w 10001"/>
              <a:gd name="connsiteY3" fmla="*/ 5586 h 8610"/>
              <a:gd name="connsiteX0" fmla="*/ 0 w 10975"/>
              <a:gd name="connsiteY0" fmla="*/ 0 h 9999"/>
              <a:gd name="connsiteX1" fmla="*/ 1708 w 10975"/>
              <a:gd name="connsiteY1" fmla="*/ 4865 h 9999"/>
              <a:gd name="connsiteX2" fmla="*/ 4147 w 10975"/>
              <a:gd name="connsiteY2" fmla="*/ 9729 h 9999"/>
              <a:gd name="connsiteX3" fmla="*/ 10975 w 10975"/>
              <a:gd name="connsiteY3" fmla="*/ 6486 h 9999"/>
              <a:gd name="connsiteX0" fmla="*/ 0 w 10000"/>
              <a:gd name="connsiteY0" fmla="*/ 0 h 10000"/>
              <a:gd name="connsiteX1" fmla="*/ 1556 w 10000"/>
              <a:gd name="connsiteY1" fmla="*/ 4865 h 10000"/>
              <a:gd name="connsiteX2" fmla="*/ 3779 w 10000"/>
              <a:gd name="connsiteY2" fmla="*/ 9730 h 10000"/>
              <a:gd name="connsiteX3" fmla="*/ 10000 w 10000"/>
              <a:gd name="connsiteY3" fmla="*/ 6487 h 10000"/>
              <a:gd name="connsiteX0" fmla="*/ 0 w 10000"/>
              <a:gd name="connsiteY0" fmla="*/ 0 h 9730"/>
              <a:gd name="connsiteX1" fmla="*/ 1556 w 10000"/>
              <a:gd name="connsiteY1" fmla="*/ 4865 h 9730"/>
              <a:gd name="connsiteX2" fmla="*/ 3779 w 10000"/>
              <a:gd name="connsiteY2" fmla="*/ 9730 h 9730"/>
              <a:gd name="connsiteX3" fmla="*/ 10000 w 10000"/>
              <a:gd name="connsiteY3" fmla="*/ 4865 h 9730"/>
              <a:gd name="connsiteX0" fmla="*/ 0 w 10000"/>
              <a:gd name="connsiteY0" fmla="*/ 0 h 8692"/>
              <a:gd name="connsiteX1" fmla="*/ 1556 w 10000"/>
              <a:gd name="connsiteY1" fmla="*/ 5000 h 8692"/>
              <a:gd name="connsiteX2" fmla="*/ 4445 w 10000"/>
              <a:gd name="connsiteY2" fmla="*/ 8334 h 8692"/>
              <a:gd name="connsiteX3" fmla="*/ 10000 w 10000"/>
              <a:gd name="connsiteY3" fmla="*/ 5000 h 8692"/>
              <a:gd name="connsiteX0" fmla="*/ 0 w 10000"/>
              <a:gd name="connsiteY0" fmla="*/ 6712 h 16712"/>
              <a:gd name="connsiteX1" fmla="*/ 889 w 10000"/>
              <a:gd name="connsiteY1" fmla="*/ 959 h 16712"/>
              <a:gd name="connsiteX2" fmla="*/ 1556 w 10000"/>
              <a:gd name="connsiteY2" fmla="*/ 12464 h 16712"/>
              <a:gd name="connsiteX3" fmla="*/ 4445 w 10000"/>
              <a:gd name="connsiteY3" fmla="*/ 16300 h 16712"/>
              <a:gd name="connsiteX4" fmla="*/ 10000 w 10000"/>
              <a:gd name="connsiteY4" fmla="*/ 12464 h 16712"/>
              <a:gd name="connsiteX0" fmla="*/ 60 w 9171"/>
              <a:gd name="connsiteY0" fmla="*/ 0 h 15753"/>
              <a:gd name="connsiteX1" fmla="*/ 727 w 9171"/>
              <a:gd name="connsiteY1" fmla="*/ 11505 h 15753"/>
              <a:gd name="connsiteX2" fmla="*/ 3616 w 9171"/>
              <a:gd name="connsiteY2" fmla="*/ 15341 h 15753"/>
              <a:gd name="connsiteX3" fmla="*/ 9171 w 9171"/>
              <a:gd name="connsiteY3" fmla="*/ 11505 h 15753"/>
              <a:gd name="connsiteX0" fmla="*/ 65 w 10000"/>
              <a:gd name="connsiteY0" fmla="*/ 0 h 10000"/>
              <a:gd name="connsiteX1" fmla="*/ 793 w 10000"/>
              <a:gd name="connsiteY1" fmla="*/ 7303 h 10000"/>
              <a:gd name="connsiteX2" fmla="*/ 3943 w 10000"/>
              <a:gd name="connsiteY2" fmla="*/ 9738 h 10000"/>
              <a:gd name="connsiteX3" fmla="*/ 10000 w 10000"/>
              <a:gd name="connsiteY3" fmla="*/ 7303 h 10000"/>
              <a:gd name="connsiteX0" fmla="*/ 0 w 10419"/>
              <a:gd name="connsiteY0" fmla="*/ 0 h 10000"/>
              <a:gd name="connsiteX1" fmla="*/ 1212 w 10419"/>
              <a:gd name="connsiteY1" fmla="*/ 7303 h 10000"/>
              <a:gd name="connsiteX2" fmla="*/ 4362 w 10419"/>
              <a:gd name="connsiteY2" fmla="*/ 9738 h 10000"/>
              <a:gd name="connsiteX3" fmla="*/ 10419 w 10419"/>
              <a:gd name="connsiteY3" fmla="*/ 7303 h 10000"/>
              <a:gd name="connsiteX0" fmla="*/ 0 w 10419"/>
              <a:gd name="connsiteY0" fmla="*/ 0 h 10144"/>
              <a:gd name="connsiteX1" fmla="*/ 1453 w 10419"/>
              <a:gd name="connsiteY1" fmla="*/ 4869 h 10144"/>
              <a:gd name="connsiteX2" fmla="*/ 4362 w 10419"/>
              <a:gd name="connsiteY2" fmla="*/ 9738 h 10144"/>
              <a:gd name="connsiteX3" fmla="*/ 10419 w 10419"/>
              <a:gd name="connsiteY3" fmla="*/ 7303 h 10144"/>
              <a:gd name="connsiteX0" fmla="*/ 0 w 10419"/>
              <a:gd name="connsiteY0" fmla="*/ 0 h 10144"/>
              <a:gd name="connsiteX1" fmla="*/ 1453 w 10419"/>
              <a:gd name="connsiteY1" fmla="*/ 4869 h 10144"/>
              <a:gd name="connsiteX2" fmla="*/ 4362 w 10419"/>
              <a:gd name="connsiteY2" fmla="*/ 9738 h 10144"/>
              <a:gd name="connsiteX3" fmla="*/ 10419 w 10419"/>
              <a:gd name="connsiteY3" fmla="*/ 7303 h 10144"/>
              <a:gd name="connsiteX0" fmla="*/ 0 w 10419"/>
              <a:gd name="connsiteY0" fmla="*/ 0 h 10144"/>
              <a:gd name="connsiteX1" fmla="*/ 1453 w 10419"/>
              <a:gd name="connsiteY1" fmla="*/ 4869 h 10144"/>
              <a:gd name="connsiteX2" fmla="*/ 4362 w 10419"/>
              <a:gd name="connsiteY2" fmla="*/ 9738 h 10144"/>
              <a:gd name="connsiteX3" fmla="*/ 10419 w 10419"/>
              <a:gd name="connsiteY3" fmla="*/ 7303 h 10144"/>
            </a:gdLst>
            <a:ahLst/>
            <a:cxnLst>
              <a:cxn ang="0">
                <a:pos x="connsiteX0" y="connsiteY0"/>
              </a:cxn>
              <a:cxn ang="0">
                <a:pos x="connsiteX1" y="connsiteY1"/>
              </a:cxn>
              <a:cxn ang="0">
                <a:pos x="connsiteX2" y="connsiteY2"/>
              </a:cxn>
              <a:cxn ang="0">
                <a:pos x="connsiteX3" y="connsiteY3"/>
              </a:cxn>
            </a:cxnLst>
            <a:rect l="l" t="t" r="r" b="b"/>
            <a:pathLst>
              <a:path w="10419" h="10144">
                <a:moveTo>
                  <a:pt x="0" y="0"/>
                </a:moveTo>
                <a:cubicBezTo>
                  <a:pt x="356" y="2288"/>
                  <a:pt x="508" y="2375"/>
                  <a:pt x="1453" y="4869"/>
                </a:cubicBezTo>
                <a:cubicBezTo>
                  <a:pt x="2481" y="7566"/>
                  <a:pt x="2868" y="9332"/>
                  <a:pt x="4362" y="9738"/>
                </a:cubicBezTo>
                <a:cubicBezTo>
                  <a:pt x="5856" y="10144"/>
                  <a:pt x="9385" y="9701"/>
                  <a:pt x="10419" y="7303"/>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117" name="Freeform 12"/>
          <p:cNvSpPr>
            <a:spLocks/>
          </p:cNvSpPr>
          <p:nvPr/>
        </p:nvSpPr>
        <p:spPr bwMode="auto">
          <a:xfrm>
            <a:off x="714375" y="2559050"/>
            <a:ext cx="3357563" cy="114300"/>
          </a:xfrm>
          <a:custGeom>
            <a:avLst/>
            <a:gdLst>
              <a:gd name="T0" fmla="*/ 547 w 1987"/>
              <a:gd name="T1" fmla="*/ 777 h 785"/>
              <a:gd name="T2" fmla="*/ 754 w 1987"/>
              <a:gd name="T3" fmla="*/ 748 h 785"/>
              <a:gd name="T4" fmla="*/ 1117 w 1987"/>
              <a:gd name="T5" fmla="*/ 748 h 785"/>
              <a:gd name="T6" fmla="*/ 1843 w 1987"/>
              <a:gd name="T7" fmla="*/ 658 h 785"/>
              <a:gd name="T8" fmla="*/ 1843 w 1987"/>
              <a:gd name="T9" fmla="*/ 295 h 785"/>
              <a:gd name="T10" fmla="*/ 981 w 1987"/>
              <a:gd name="T11" fmla="*/ 23 h 785"/>
              <a:gd name="T12" fmla="*/ 210 w 1987"/>
              <a:gd name="T13" fmla="*/ 159 h 785"/>
              <a:gd name="T14" fmla="*/ 24 w 1987"/>
              <a:gd name="T15" fmla="*/ 595 h 785"/>
              <a:gd name="T16" fmla="*/ 357 w 1987"/>
              <a:gd name="T17" fmla="*/ 785 h 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7"/>
              <a:gd name="T28" fmla="*/ 0 h 785"/>
              <a:gd name="T29" fmla="*/ 1987 w 1987"/>
              <a:gd name="T30" fmla="*/ 785 h 785"/>
              <a:gd name="connsiteX0" fmla="*/ 3736 w 10983"/>
              <a:gd name="connsiteY0" fmla="*/ 20424 h 20424"/>
              <a:gd name="connsiteX1" fmla="*/ 4778 w 10983"/>
              <a:gd name="connsiteY1" fmla="*/ 20055 h 20424"/>
              <a:gd name="connsiteX2" fmla="*/ 6605 w 10983"/>
              <a:gd name="connsiteY2" fmla="*/ 20055 h 20424"/>
              <a:gd name="connsiteX3" fmla="*/ 10258 w 10983"/>
              <a:gd name="connsiteY3" fmla="*/ 18908 h 20424"/>
              <a:gd name="connsiteX4" fmla="*/ 10258 w 10983"/>
              <a:gd name="connsiteY4" fmla="*/ 14284 h 20424"/>
              <a:gd name="connsiteX5" fmla="*/ 5920 w 10983"/>
              <a:gd name="connsiteY5" fmla="*/ 10819 h 20424"/>
              <a:gd name="connsiteX6" fmla="*/ 2040 w 10983"/>
              <a:gd name="connsiteY6" fmla="*/ 12551 h 20424"/>
              <a:gd name="connsiteX7" fmla="*/ 1104 w 10983"/>
              <a:gd name="connsiteY7" fmla="*/ 18106 h 20424"/>
              <a:gd name="connsiteX8" fmla="*/ 8662 w 10983"/>
              <a:gd name="connsiteY8" fmla="*/ 497 h 20424"/>
              <a:gd name="connsiteX0" fmla="*/ 2069 w 9316"/>
              <a:gd name="connsiteY0" fmla="*/ 20424 h 20424"/>
              <a:gd name="connsiteX1" fmla="*/ 3111 w 9316"/>
              <a:gd name="connsiteY1" fmla="*/ 20055 h 20424"/>
              <a:gd name="connsiteX2" fmla="*/ 4938 w 9316"/>
              <a:gd name="connsiteY2" fmla="*/ 20055 h 20424"/>
              <a:gd name="connsiteX3" fmla="*/ 8591 w 9316"/>
              <a:gd name="connsiteY3" fmla="*/ 18908 h 20424"/>
              <a:gd name="connsiteX4" fmla="*/ 8591 w 9316"/>
              <a:gd name="connsiteY4" fmla="*/ 14284 h 20424"/>
              <a:gd name="connsiteX5" fmla="*/ 4253 w 9316"/>
              <a:gd name="connsiteY5" fmla="*/ 10819 h 20424"/>
              <a:gd name="connsiteX6" fmla="*/ 373 w 9316"/>
              <a:gd name="connsiteY6" fmla="*/ 12551 h 20424"/>
              <a:gd name="connsiteX7" fmla="*/ 2014 w 9316"/>
              <a:gd name="connsiteY7" fmla="*/ 3004 h 20424"/>
              <a:gd name="connsiteX8" fmla="*/ 6995 w 9316"/>
              <a:gd name="connsiteY8" fmla="*/ 497 h 20424"/>
              <a:gd name="connsiteX0" fmla="*/ 2464 w 10243"/>
              <a:gd name="connsiteY0" fmla="*/ 10639 h 10639"/>
              <a:gd name="connsiteX1" fmla="*/ 3582 w 10243"/>
              <a:gd name="connsiteY1" fmla="*/ 10458 h 10639"/>
              <a:gd name="connsiteX2" fmla="*/ 5544 w 10243"/>
              <a:gd name="connsiteY2" fmla="*/ 10458 h 10639"/>
              <a:gd name="connsiteX3" fmla="*/ 9465 w 10243"/>
              <a:gd name="connsiteY3" fmla="*/ 9897 h 10639"/>
              <a:gd name="connsiteX4" fmla="*/ 9465 w 10243"/>
              <a:gd name="connsiteY4" fmla="*/ 7633 h 10639"/>
              <a:gd name="connsiteX5" fmla="*/ 4808 w 10243"/>
              <a:gd name="connsiteY5" fmla="*/ 5936 h 10639"/>
              <a:gd name="connsiteX6" fmla="*/ 400 w 10243"/>
              <a:gd name="connsiteY6" fmla="*/ 637 h 10639"/>
              <a:gd name="connsiteX7" fmla="*/ 2405 w 10243"/>
              <a:gd name="connsiteY7" fmla="*/ 2110 h 10639"/>
              <a:gd name="connsiteX8" fmla="*/ 7752 w 10243"/>
              <a:gd name="connsiteY8" fmla="*/ 882 h 10639"/>
              <a:gd name="connsiteX0" fmla="*/ 5357 w 14166"/>
              <a:gd name="connsiteY0" fmla="*/ 11168 h 11168"/>
              <a:gd name="connsiteX1" fmla="*/ 6475 w 14166"/>
              <a:gd name="connsiteY1" fmla="*/ 10987 h 11168"/>
              <a:gd name="connsiteX2" fmla="*/ 8437 w 14166"/>
              <a:gd name="connsiteY2" fmla="*/ 10987 h 11168"/>
              <a:gd name="connsiteX3" fmla="*/ 12358 w 14166"/>
              <a:gd name="connsiteY3" fmla="*/ 10426 h 11168"/>
              <a:gd name="connsiteX4" fmla="*/ 12358 w 14166"/>
              <a:gd name="connsiteY4" fmla="*/ 8162 h 11168"/>
              <a:gd name="connsiteX5" fmla="*/ 1511 w 14166"/>
              <a:gd name="connsiteY5" fmla="*/ 1166 h 11168"/>
              <a:gd name="connsiteX6" fmla="*/ 3293 w 14166"/>
              <a:gd name="connsiteY6" fmla="*/ 1166 h 11168"/>
              <a:gd name="connsiteX7" fmla="*/ 5298 w 14166"/>
              <a:gd name="connsiteY7" fmla="*/ 2639 h 11168"/>
              <a:gd name="connsiteX8" fmla="*/ 10645 w 14166"/>
              <a:gd name="connsiteY8" fmla="*/ 1411 h 11168"/>
              <a:gd name="connsiteX0" fmla="*/ 5357 w 13512"/>
              <a:gd name="connsiteY0" fmla="*/ 11545 h 12440"/>
              <a:gd name="connsiteX1" fmla="*/ 6475 w 13512"/>
              <a:gd name="connsiteY1" fmla="*/ 11364 h 12440"/>
              <a:gd name="connsiteX2" fmla="*/ 8437 w 13512"/>
              <a:gd name="connsiteY2" fmla="*/ 11364 h 12440"/>
              <a:gd name="connsiteX3" fmla="*/ 12358 w 13512"/>
              <a:gd name="connsiteY3" fmla="*/ 10803 h 12440"/>
              <a:gd name="connsiteX4" fmla="*/ 1511 w 13512"/>
              <a:gd name="connsiteY4" fmla="*/ 1543 h 12440"/>
              <a:gd name="connsiteX5" fmla="*/ 3293 w 13512"/>
              <a:gd name="connsiteY5" fmla="*/ 1543 h 12440"/>
              <a:gd name="connsiteX6" fmla="*/ 5298 w 13512"/>
              <a:gd name="connsiteY6" fmla="*/ 3016 h 12440"/>
              <a:gd name="connsiteX7" fmla="*/ 10645 w 13512"/>
              <a:gd name="connsiteY7" fmla="*/ 1788 h 12440"/>
              <a:gd name="connsiteX0" fmla="*/ 5331 w 13332"/>
              <a:gd name="connsiteY0" fmla="*/ 11557 h 12522"/>
              <a:gd name="connsiteX1" fmla="*/ 6449 w 13332"/>
              <a:gd name="connsiteY1" fmla="*/ 11376 h 12522"/>
              <a:gd name="connsiteX2" fmla="*/ 8411 w 13332"/>
              <a:gd name="connsiteY2" fmla="*/ 11376 h 12522"/>
              <a:gd name="connsiteX3" fmla="*/ 12178 w 13332"/>
              <a:gd name="connsiteY3" fmla="*/ 10885 h 12522"/>
              <a:gd name="connsiteX4" fmla="*/ 1485 w 13332"/>
              <a:gd name="connsiteY4" fmla="*/ 1555 h 12522"/>
              <a:gd name="connsiteX5" fmla="*/ 3267 w 13332"/>
              <a:gd name="connsiteY5" fmla="*/ 1555 h 12522"/>
              <a:gd name="connsiteX6" fmla="*/ 5272 w 13332"/>
              <a:gd name="connsiteY6" fmla="*/ 3028 h 12522"/>
              <a:gd name="connsiteX7" fmla="*/ 10619 w 13332"/>
              <a:gd name="connsiteY7" fmla="*/ 1800 h 12522"/>
              <a:gd name="connsiteX0" fmla="*/ 4703 w 9991"/>
              <a:gd name="connsiteY0" fmla="*/ 11639 h 13095"/>
              <a:gd name="connsiteX1" fmla="*/ 5821 w 9991"/>
              <a:gd name="connsiteY1" fmla="*/ 11458 h 13095"/>
              <a:gd name="connsiteX2" fmla="*/ 7783 w 9991"/>
              <a:gd name="connsiteY2" fmla="*/ 11458 h 13095"/>
              <a:gd name="connsiteX3" fmla="*/ 857 w 9991"/>
              <a:gd name="connsiteY3" fmla="*/ 1637 h 13095"/>
              <a:gd name="connsiteX4" fmla="*/ 2639 w 9991"/>
              <a:gd name="connsiteY4" fmla="*/ 1637 h 13095"/>
              <a:gd name="connsiteX5" fmla="*/ 4644 w 9991"/>
              <a:gd name="connsiteY5" fmla="*/ 3110 h 13095"/>
              <a:gd name="connsiteX6" fmla="*/ 9991 w 9991"/>
              <a:gd name="connsiteY6" fmla="*/ 1882 h 13095"/>
              <a:gd name="connsiteX0" fmla="*/ 4380 w 9673"/>
              <a:gd name="connsiteY0" fmla="*/ 8888 h 10023"/>
              <a:gd name="connsiteX1" fmla="*/ 5499 w 9673"/>
              <a:gd name="connsiteY1" fmla="*/ 8750 h 10023"/>
              <a:gd name="connsiteX2" fmla="*/ 531 w 9673"/>
              <a:gd name="connsiteY2" fmla="*/ 1250 h 10023"/>
              <a:gd name="connsiteX3" fmla="*/ 2314 w 9673"/>
              <a:gd name="connsiteY3" fmla="*/ 1250 h 10023"/>
              <a:gd name="connsiteX4" fmla="*/ 4321 w 9673"/>
              <a:gd name="connsiteY4" fmla="*/ 2375 h 10023"/>
              <a:gd name="connsiteX5" fmla="*/ 9673 w 9673"/>
              <a:gd name="connsiteY5" fmla="*/ 1437 h 10023"/>
              <a:gd name="connsiteX0" fmla="*/ 4335 w 9807"/>
              <a:gd name="connsiteY0" fmla="*/ 8891 h 8891"/>
              <a:gd name="connsiteX1" fmla="*/ 356 w 9807"/>
              <a:gd name="connsiteY1" fmla="*/ 1270 h 8891"/>
              <a:gd name="connsiteX2" fmla="*/ 2199 w 9807"/>
              <a:gd name="connsiteY2" fmla="*/ 1270 h 8891"/>
              <a:gd name="connsiteX3" fmla="*/ 4274 w 9807"/>
              <a:gd name="connsiteY3" fmla="*/ 2393 h 8891"/>
              <a:gd name="connsiteX4" fmla="*/ 9807 w 9807"/>
              <a:gd name="connsiteY4" fmla="*/ 1457 h 8891"/>
              <a:gd name="connsiteX0" fmla="*/ 363 w 10000"/>
              <a:gd name="connsiteY0" fmla="*/ 1428 h 2725"/>
              <a:gd name="connsiteX1" fmla="*/ 2242 w 10000"/>
              <a:gd name="connsiteY1" fmla="*/ 1428 h 2725"/>
              <a:gd name="connsiteX2" fmla="*/ 4358 w 10000"/>
              <a:gd name="connsiteY2" fmla="*/ 2691 h 2725"/>
              <a:gd name="connsiteX3" fmla="*/ 10000 w 10000"/>
              <a:gd name="connsiteY3" fmla="*/ 1639 h 2725"/>
              <a:gd name="connsiteX0" fmla="*/ 0 w 9637"/>
              <a:gd name="connsiteY0" fmla="*/ 770 h 5530"/>
              <a:gd name="connsiteX1" fmla="*/ 1879 w 9637"/>
              <a:gd name="connsiteY1" fmla="*/ 770 h 5530"/>
              <a:gd name="connsiteX2" fmla="*/ 3995 w 9637"/>
              <a:gd name="connsiteY2" fmla="*/ 5405 h 5530"/>
              <a:gd name="connsiteX3" fmla="*/ 9637 w 9637"/>
              <a:gd name="connsiteY3" fmla="*/ 1545 h 5530"/>
              <a:gd name="connsiteX0" fmla="*/ 326 w 10326"/>
              <a:gd name="connsiteY0" fmla="*/ 4184 h 12792"/>
              <a:gd name="connsiteX1" fmla="*/ 325 w 10326"/>
              <a:gd name="connsiteY1" fmla="*/ 0 h 12792"/>
              <a:gd name="connsiteX2" fmla="*/ 2276 w 10326"/>
              <a:gd name="connsiteY2" fmla="*/ 4184 h 12792"/>
              <a:gd name="connsiteX3" fmla="*/ 4471 w 10326"/>
              <a:gd name="connsiteY3" fmla="*/ 12566 h 12792"/>
              <a:gd name="connsiteX4" fmla="*/ 10326 w 10326"/>
              <a:gd name="connsiteY4" fmla="*/ 5586 h 12792"/>
              <a:gd name="connsiteX0" fmla="*/ 0 w 10001"/>
              <a:gd name="connsiteY0" fmla="*/ 0 h 12792"/>
              <a:gd name="connsiteX1" fmla="*/ 1951 w 10001"/>
              <a:gd name="connsiteY1" fmla="*/ 4184 h 12792"/>
              <a:gd name="connsiteX2" fmla="*/ 4146 w 10001"/>
              <a:gd name="connsiteY2" fmla="*/ 12566 h 12792"/>
              <a:gd name="connsiteX3" fmla="*/ 10001 w 10001"/>
              <a:gd name="connsiteY3" fmla="*/ 5586 h 12792"/>
              <a:gd name="connsiteX0" fmla="*/ 0 w 10001"/>
              <a:gd name="connsiteY0" fmla="*/ 0 h 12792"/>
              <a:gd name="connsiteX1" fmla="*/ 1951 w 10001"/>
              <a:gd name="connsiteY1" fmla="*/ 4184 h 12792"/>
              <a:gd name="connsiteX2" fmla="*/ 4146 w 10001"/>
              <a:gd name="connsiteY2" fmla="*/ 12566 h 12792"/>
              <a:gd name="connsiteX3" fmla="*/ 10001 w 10001"/>
              <a:gd name="connsiteY3" fmla="*/ 5586 h 12792"/>
              <a:gd name="connsiteX0" fmla="*/ 0 w 10001"/>
              <a:gd name="connsiteY0" fmla="*/ 0 h 12792"/>
              <a:gd name="connsiteX1" fmla="*/ 1951 w 10001"/>
              <a:gd name="connsiteY1" fmla="*/ 4184 h 12792"/>
              <a:gd name="connsiteX2" fmla="*/ 4146 w 10001"/>
              <a:gd name="connsiteY2" fmla="*/ 12566 h 12792"/>
              <a:gd name="connsiteX3" fmla="*/ 10001 w 10001"/>
              <a:gd name="connsiteY3" fmla="*/ 5586 h 12792"/>
              <a:gd name="connsiteX0" fmla="*/ 0 w 10001"/>
              <a:gd name="connsiteY0" fmla="*/ 0 h 12799"/>
              <a:gd name="connsiteX1" fmla="*/ 1708 w 10001"/>
              <a:gd name="connsiteY1" fmla="*/ 4189 h 12799"/>
              <a:gd name="connsiteX2" fmla="*/ 4146 w 10001"/>
              <a:gd name="connsiteY2" fmla="*/ 12566 h 12799"/>
              <a:gd name="connsiteX3" fmla="*/ 10001 w 10001"/>
              <a:gd name="connsiteY3" fmla="*/ 5586 h 12799"/>
              <a:gd name="connsiteX0" fmla="*/ 0 w 10001"/>
              <a:gd name="connsiteY0" fmla="*/ 0 h 8610"/>
              <a:gd name="connsiteX1" fmla="*/ 1708 w 10001"/>
              <a:gd name="connsiteY1" fmla="*/ 4189 h 8610"/>
              <a:gd name="connsiteX2" fmla="*/ 4147 w 10001"/>
              <a:gd name="connsiteY2" fmla="*/ 8377 h 8610"/>
              <a:gd name="connsiteX3" fmla="*/ 10001 w 10001"/>
              <a:gd name="connsiteY3" fmla="*/ 5586 h 8610"/>
              <a:gd name="connsiteX0" fmla="*/ 0 w 10975"/>
              <a:gd name="connsiteY0" fmla="*/ 0 h 9999"/>
              <a:gd name="connsiteX1" fmla="*/ 1708 w 10975"/>
              <a:gd name="connsiteY1" fmla="*/ 4865 h 9999"/>
              <a:gd name="connsiteX2" fmla="*/ 4147 w 10975"/>
              <a:gd name="connsiteY2" fmla="*/ 9729 h 9999"/>
              <a:gd name="connsiteX3" fmla="*/ 10975 w 10975"/>
              <a:gd name="connsiteY3" fmla="*/ 6486 h 9999"/>
              <a:gd name="connsiteX0" fmla="*/ 0 w 10000"/>
              <a:gd name="connsiteY0" fmla="*/ 0 h 10000"/>
              <a:gd name="connsiteX1" fmla="*/ 1556 w 10000"/>
              <a:gd name="connsiteY1" fmla="*/ 4865 h 10000"/>
              <a:gd name="connsiteX2" fmla="*/ 3779 w 10000"/>
              <a:gd name="connsiteY2" fmla="*/ 9730 h 10000"/>
              <a:gd name="connsiteX3" fmla="*/ 10000 w 10000"/>
              <a:gd name="connsiteY3" fmla="*/ 6487 h 10000"/>
              <a:gd name="connsiteX0" fmla="*/ 0 w 10000"/>
              <a:gd name="connsiteY0" fmla="*/ 0 h 9730"/>
              <a:gd name="connsiteX1" fmla="*/ 1556 w 10000"/>
              <a:gd name="connsiteY1" fmla="*/ 4865 h 9730"/>
              <a:gd name="connsiteX2" fmla="*/ 3779 w 10000"/>
              <a:gd name="connsiteY2" fmla="*/ 9730 h 9730"/>
              <a:gd name="connsiteX3" fmla="*/ 10000 w 10000"/>
              <a:gd name="connsiteY3" fmla="*/ 4865 h 9730"/>
              <a:gd name="connsiteX0" fmla="*/ 0 w 10000"/>
              <a:gd name="connsiteY0" fmla="*/ 0 h 8692"/>
              <a:gd name="connsiteX1" fmla="*/ 1556 w 10000"/>
              <a:gd name="connsiteY1" fmla="*/ 5000 h 8692"/>
              <a:gd name="connsiteX2" fmla="*/ 4445 w 10000"/>
              <a:gd name="connsiteY2" fmla="*/ 8334 h 8692"/>
              <a:gd name="connsiteX3" fmla="*/ 10000 w 10000"/>
              <a:gd name="connsiteY3" fmla="*/ 5000 h 8692"/>
              <a:gd name="connsiteX0" fmla="*/ 0 w 10000"/>
              <a:gd name="connsiteY0" fmla="*/ 6712 h 16712"/>
              <a:gd name="connsiteX1" fmla="*/ 889 w 10000"/>
              <a:gd name="connsiteY1" fmla="*/ 959 h 16712"/>
              <a:gd name="connsiteX2" fmla="*/ 1556 w 10000"/>
              <a:gd name="connsiteY2" fmla="*/ 12464 h 16712"/>
              <a:gd name="connsiteX3" fmla="*/ 4445 w 10000"/>
              <a:gd name="connsiteY3" fmla="*/ 16300 h 16712"/>
              <a:gd name="connsiteX4" fmla="*/ 10000 w 10000"/>
              <a:gd name="connsiteY4" fmla="*/ 12464 h 16712"/>
              <a:gd name="connsiteX0" fmla="*/ 60 w 9171"/>
              <a:gd name="connsiteY0" fmla="*/ 0 h 15753"/>
              <a:gd name="connsiteX1" fmla="*/ 727 w 9171"/>
              <a:gd name="connsiteY1" fmla="*/ 11505 h 15753"/>
              <a:gd name="connsiteX2" fmla="*/ 3616 w 9171"/>
              <a:gd name="connsiteY2" fmla="*/ 15341 h 15753"/>
              <a:gd name="connsiteX3" fmla="*/ 9171 w 9171"/>
              <a:gd name="connsiteY3" fmla="*/ 11505 h 15753"/>
              <a:gd name="connsiteX0" fmla="*/ 65 w 10000"/>
              <a:gd name="connsiteY0" fmla="*/ 0 h 10000"/>
              <a:gd name="connsiteX1" fmla="*/ 793 w 10000"/>
              <a:gd name="connsiteY1" fmla="*/ 7303 h 10000"/>
              <a:gd name="connsiteX2" fmla="*/ 3943 w 10000"/>
              <a:gd name="connsiteY2" fmla="*/ 9738 h 10000"/>
              <a:gd name="connsiteX3" fmla="*/ 10000 w 10000"/>
              <a:gd name="connsiteY3" fmla="*/ 7303 h 10000"/>
              <a:gd name="connsiteX0" fmla="*/ 0 w 10419"/>
              <a:gd name="connsiteY0" fmla="*/ 0 h 10000"/>
              <a:gd name="connsiteX1" fmla="*/ 1212 w 10419"/>
              <a:gd name="connsiteY1" fmla="*/ 7303 h 10000"/>
              <a:gd name="connsiteX2" fmla="*/ 4362 w 10419"/>
              <a:gd name="connsiteY2" fmla="*/ 9738 h 10000"/>
              <a:gd name="connsiteX3" fmla="*/ 10419 w 10419"/>
              <a:gd name="connsiteY3" fmla="*/ 7303 h 10000"/>
              <a:gd name="connsiteX0" fmla="*/ 0 w 10419"/>
              <a:gd name="connsiteY0" fmla="*/ 0 h 10144"/>
              <a:gd name="connsiteX1" fmla="*/ 1453 w 10419"/>
              <a:gd name="connsiteY1" fmla="*/ 4869 h 10144"/>
              <a:gd name="connsiteX2" fmla="*/ 4362 w 10419"/>
              <a:gd name="connsiteY2" fmla="*/ 9738 h 10144"/>
              <a:gd name="connsiteX3" fmla="*/ 10419 w 10419"/>
              <a:gd name="connsiteY3" fmla="*/ 7303 h 10144"/>
              <a:gd name="connsiteX0" fmla="*/ 0 w 10419"/>
              <a:gd name="connsiteY0" fmla="*/ 0 h 10144"/>
              <a:gd name="connsiteX1" fmla="*/ 1453 w 10419"/>
              <a:gd name="connsiteY1" fmla="*/ 4869 h 10144"/>
              <a:gd name="connsiteX2" fmla="*/ 4362 w 10419"/>
              <a:gd name="connsiteY2" fmla="*/ 9738 h 10144"/>
              <a:gd name="connsiteX3" fmla="*/ 10419 w 10419"/>
              <a:gd name="connsiteY3" fmla="*/ 7303 h 10144"/>
              <a:gd name="connsiteX0" fmla="*/ 0 w 10419"/>
              <a:gd name="connsiteY0" fmla="*/ 0 h 10144"/>
              <a:gd name="connsiteX1" fmla="*/ 1453 w 10419"/>
              <a:gd name="connsiteY1" fmla="*/ 4869 h 10144"/>
              <a:gd name="connsiteX2" fmla="*/ 4362 w 10419"/>
              <a:gd name="connsiteY2" fmla="*/ 9738 h 10144"/>
              <a:gd name="connsiteX3" fmla="*/ 10419 w 10419"/>
              <a:gd name="connsiteY3" fmla="*/ 7303 h 10144"/>
              <a:gd name="connsiteX0" fmla="*/ 0 w 10387"/>
              <a:gd name="connsiteY0" fmla="*/ 0 h 12136"/>
              <a:gd name="connsiteX1" fmla="*/ 1453 w 10387"/>
              <a:gd name="connsiteY1" fmla="*/ 4869 h 12136"/>
              <a:gd name="connsiteX2" fmla="*/ 4362 w 10387"/>
              <a:gd name="connsiteY2" fmla="*/ 9738 h 12136"/>
              <a:gd name="connsiteX3" fmla="*/ 10387 w 10387"/>
              <a:gd name="connsiteY3" fmla="*/ 9738 h 12136"/>
              <a:gd name="connsiteX0" fmla="*/ 0 w 10387"/>
              <a:gd name="connsiteY0" fmla="*/ 0 h 11002"/>
              <a:gd name="connsiteX1" fmla="*/ 1453 w 10387"/>
              <a:gd name="connsiteY1" fmla="*/ 4869 h 11002"/>
              <a:gd name="connsiteX2" fmla="*/ 4362 w 10387"/>
              <a:gd name="connsiteY2" fmla="*/ 9738 h 11002"/>
              <a:gd name="connsiteX3" fmla="*/ 10387 w 10387"/>
              <a:gd name="connsiteY3" fmla="*/ 9738 h 11002"/>
              <a:gd name="connsiteX0" fmla="*/ 0 w 10387"/>
              <a:gd name="connsiteY0" fmla="*/ 0 h 12435"/>
              <a:gd name="connsiteX1" fmla="*/ 1179 w 10387"/>
              <a:gd name="connsiteY1" fmla="*/ 9738 h 12435"/>
              <a:gd name="connsiteX2" fmla="*/ 4362 w 10387"/>
              <a:gd name="connsiteY2" fmla="*/ 9738 h 12435"/>
              <a:gd name="connsiteX3" fmla="*/ 10387 w 10387"/>
              <a:gd name="connsiteY3" fmla="*/ 9738 h 12435"/>
              <a:gd name="connsiteX0" fmla="*/ 0 w 11146"/>
              <a:gd name="connsiteY0" fmla="*/ 1277 h 5191"/>
              <a:gd name="connsiteX1" fmla="*/ 1938 w 11146"/>
              <a:gd name="connsiteY1" fmla="*/ 2494 h 5191"/>
              <a:gd name="connsiteX2" fmla="*/ 5121 w 11146"/>
              <a:gd name="connsiteY2" fmla="*/ 2494 h 5191"/>
              <a:gd name="connsiteX3" fmla="*/ 11146 w 11146"/>
              <a:gd name="connsiteY3" fmla="*/ 2494 h 5191"/>
              <a:gd name="connsiteX0" fmla="*/ 0 w 10000"/>
              <a:gd name="connsiteY0" fmla="*/ 2460 h 10000"/>
              <a:gd name="connsiteX1" fmla="*/ 1739 w 10000"/>
              <a:gd name="connsiteY1" fmla="*/ 4804 h 10000"/>
              <a:gd name="connsiteX2" fmla="*/ 4594 w 10000"/>
              <a:gd name="connsiteY2" fmla="*/ 4804 h 10000"/>
              <a:gd name="connsiteX3" fmla="*/ 10000 w 10000"/>
              <a:gd name="connsiteY3" fmla="*/ 4804 h 10000"/>
              <a:gd name="connsiteX0" fmla="*/ 0 w 10000"/>
              <a:gd name="connsiteY0" fmla="*/ 114 h 10000"/>
              <a:gd name="connsiteX1" fmla="*/ 1087 w 10000"/>
              <a:gd name="connsiteY1" fmla="*/ 4804 h 10000"/>
              <a:gd name="connsiteX2" fmla="*/ 4594 w 10000"/>
              <a:gd name="connsiteY2" fmla="*/ 2458 h 10000"/>
              <a:gd name="connsiteX3" fmla="*/ 10000 w 10000"/>
              <a:gd name="connsiteY3" fmla="*/ 2458 h 10000"/>
              <a:gd name="connsiteX0" fmla="*/ 0 w 10000"/>
              <a:gd name="connsiteY0" fmla="*/ 0 h 9886"/>
              <a:gd name="connsiteX1" fmla="*/ 1087 w 10000"/>
              <a:gd name="connsiteY1" fmla="*/ 4690 h 9886"/>
              <a:gd name="connsiteX2" fmla="*/ 4594 w 10000"/>
              <a:gd name="connsiteY2" fmla="*/ 2344 h 9886"/>
              <a:gd name="connsiteX3" fmla="*/ 10000 w 10000"/>
              <a:gd name="connsiteY3" fmla="*/ 2344 h 9886"/>
              <a:gd name="connsiteX0" fmla="*/ 0 w 10000"/>
              <a:gd name="connsiteY0" fmla="*/ 0 h 7628"/>
              <a:gd name="connsiteX1" fmla="*/ 1304 w 10000"/>
              <a:gd name="connsiteY1" fmla="*/ 2372 h 7628"/>
              <a:gd name="connsiteX2" fmla="*/ 4594 w 10000"/>
              <a:gd name="connsiteY2" fmla="*/ 2371 h 7628"/>
              <a:gd name="connsiteX3" fmla="*/ 10000 w 10000"/>
              <a:gd name="connsiteY3" fmla="*/ 2371 h 7628"/>
              <a:gd name="connsiteX0" fmla="*/ 0 w 10000"/>
              <a:gd name="connsiteY0" fmla="*/ 0 h 13109"/>
              <a:gd name="connsiteX1" fmla="*/ 1304 w 10000"/>
              <a:gd name="connsiteY1" fmla="*/ 6219 h 13109"/>
              <a:gd name="connsiteX2" fmla="*/ 4594 w 10000"/>
              <a:gd name="connsiteY2" fmla="*/ 3108 h 13109"/>
              <a:gd name="connsiteX3" fmla="*/ 10000 w 10000"/>
              <a:gd name="connsiteY3" fmla="*/ 3108 h 13109"/>
              <a:gd name="connsiteX0" fmla="*/ 0 w 10000"/>
              <a:gd name="connsiteY0" fmla="*/ 671 h 13780"/>
              <a:gd name="connsiteX1" fmla="*/ 1304 w 10000"/>
              <a:gd name="connsiteY1" fmla="*/ 6890 h 13780"/>
              <a:gd name="connsiteX2" fmla="*/ 4594 w 10000"/>
              <a:gd name="connsiteY2" fmla="*/ 3779 h 13780"/>
              <a:gd name="connsiteX3" fmla="*/ 10000 w 10000"/>
              <a:gd name="connsiteY3" fmla="*/ 3779 h 13780"/>
              <a:gd name="connsiteX0" fmla="*/ 0 w 10000"/>
              <a:gd name="connsiteY0" fmla="*/ 671 h 7773"/>
              <a:gd name="connsiteX1" fmla="*/ 1304 w 10000"/>
              <a:gd name="connsiteY1" fmla="*/ 6890 h 7773"/>
              <a:gd name="connsiteX2" fmla="*/ 4594 w 10000"/>
              <a:gd name="connsiteY2" fmla="*/ 3779 h 7773"/>
              <a:gd name="connsiteX3" fmla="*/ 10000 w 10000"/>
              <a:gd name="connsiteY3" fmla="*/ 3779 h 7773"/>
              <a:gd name="connsiteX0" fmla="*/ 3546 w 13546"/>
              <a:gd name="connsiteY0" fmla="*/ 0 h 9137"/>
              <a:gd name="connsiteX1" fmla="*/ 4850 w 13546"/>
              <a:gd name="connsiteY1" fmla="*/ 8001 h 9137"/>
              <a:gd name="connsiteX2" fmla="*/ 8140 w 13546"/>
              <a:gd name="connsiteY2" fmla="*/ 3999 h 9137"/>
              <a:gd name="connsiteX3" fmla="*/ 13546 w 13546"/>
              <a:gd name="connsiteY3" fmla="*/ 3999 h 9137"/>
              <a:gd name="connsiteX0" fmla="*/ 0 w 7382"/>
              <a:gd name="connsiteY0" fmla="*/ 0 h 10000"/>
              <a:gd name="connsiteX1" fmla="*/ 962 w 7382"/>
              <a:gd name="connsiteY1" fmla="*/ 8757 h 10000"/>
              <a:gd name="connsiteX2" fmla="*/ 3391 w 7382"/>
              <a:gd name="connsiteY2" fmla="*/ 4377 h 10000"/>
              <a:gd name="connsiteX3" fmla="*/ 7382 w 7382"/>
              <a:gd name="connsiteY3" fmla="*/ 4377 h 10000"/>
              <a:gd name="connsiteX0" fmla="*/ 0 w 10218"/>
              <a:gd name="connsiteY0" fmla="*/ 731 h 6624"/>
              <a:gd name="connsiteX1" fmla="*/ 1521 w 10218"/>
              <a:gd name="connsiteY1" fmla="*/ 5110 h 6624"/>
              <a:gd name="connsiteX2" fmla="*/ 4812 w 10218"/>
              <a:gd name="connsiteY2" fmla="*/ 730 h 6624"/>
              <a:gd name="connsiteX3" fmla="*/ 10218 w 10218"/>
              <a:gd name="connsiteY3" fmla="*/ 730 h 6624"/>
              <a:gd name="connsiteX0" fmla="*/ 0 w 10000"/>
              <a:gd name="connsiteY0" fmla="*/ 7713 h 16609"/>
              <a:gd name="connsiteX1" fmla="*/ 1489 w 10000"/>
              <a:gd name="connsiteY1" fmla="*/ 7714 h 16609"/>
              <a:gd name="connsiteX2" fmla="*/ 4709 w 10000"/>
              <a:gd name="connsiteY2" fmla="*/ 1102 h 16609"/>
              <a:gd name="connsiteX3" fmla="*/ 10000 w 10000"/>
              <a:gd name="connsiteY3" fmla="*/ 1102 h 16609"/>
              <a:gd name="connsiteX0" fmla="*/ 0 w 10000"/>
              <a:gd name="connsiteY0" fmla="*/ 7713 h 10450"/>
              <a:gd name="connsiteX1" fmla="*/ 1489 w 10000"/>
              <a:gd name="connsiteY1" fmla="*/ 7714 h 10450"/>
              <a:gd name="connsiteX2" fmla="*/ 4709 w 10000"/>
              <a:gd name="connsiteY2" fmla="*/ 1102 h 10450"/>
              <a:gd name="connsiteX3" fmla="*/ 10000 w 10000"/>
              <a:gd name="connsiteY3" fmla="*/ 1102 h 10450"/>
            </a:gdLst>
            <a:ahLst/>
            <a:cxnLst>
              <a:cxn ang="0">
                <a:pos x="connsiteX0" y="connsiteY0"/>
              </a:cxn>
              <a:cxn ang="0">
                <a:pos x="connsiteX1" y="connsiteY1"/>
              </a:cxn>
              <a:cxn ang="0">
                <a:pos x="connsiteX2" y="connsiteY2"/>
              </a:cxn>
              <a:cxn ang="0">
                <a:pos x="connsiteX3" y="connsiteY3"/>
              </a:cxn>
            </a:cxnLst>
            <a:rect l="l" t="t" r="r" b="b"/>
            <a:pathLst>
              <a:path w="10000" h="10450">
                <a:moveTo>
                  <a:pt x="0" y="7713"/>
                </a:moveTo>
                <a:cubicBezTo>
                  <a:pt x="663" y="10450"/>
                  <a:pt x="651" y="7043"/>
                  <a:pt x="1489" y="7714"/>
                </a:cubicBezTo>
                <a:cubicBezTo>
                  <a:pt x="2210" y="9591"/>
                  <a:pt x="3290" y="2203"/>
                  <a:pt x="4709" y="1102"/>
                </a:cubicBezTo>
                <a:cubicBezTo>
                  <a:pt x="6127" y="0"/>
                  <a:pt x="8606" y="7965"/>
                  <a:pt x="10000" y="1102"/>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121" name="Text Box 5"/>
          <p:cNvSpPr txBox="1">
            <a:spLocks noChangeArrowheads="1"/>
          </p:cNvSpPr>
          <p:nvPr/>
        </p:nvSpPr>
        <p:spPr bwMode="auto">
          <a:xfrm>
            <a:off x="0" y="2928938"/>
            <a:ext cx="1643063" cy="1477962"/>
          </a:xfrm>
          <a:prstGeom prst="rect">
            <a:avLst/>
          </a:prstGeom>
          <a:noFill/>
          <a:ln w="9525">
            <a:noFill/>
            <a:miter lim="800000"/>
            <a:headEnd/>
            <a:tailEnd/>
          </a:ln>
        </p:spPr>
        <p:txBody>
          <a:bodyPr>
            <a:spAutoFit/>
          </a:bodyPr>
          <a:lstStyle/>
          <a:p>
            <a:pPr algn="r" fontAlgn="auto">
              <a:spcBef>
                <a:spcPts val="0"/>
              </a:spcBef>
              <a:spcAft>
                <a:spcPts val="0"/>
              </a:spcAft>
              <a:defRPr/>
            </a:pPr>
            <a:r>
              <a:rPr lang="en-GB" i="1" kern="0" dirty="0">
                <a:latin typeface="+mn-lt"/>
                <a:cs typeface="+mn-cs"/>
              </a:rPr>
              <a:t>N Poisson sources, average rate x,</a:t>
            </a:r>
          </a:p>
          <a:p>
            <a:pPr algn="r" fontAlgn="auto">
              <a:spcBef>
                <a:spcPts val="0"/>
              </a:spcBef>
              <a:spcAft>
                <a:spcPts val="0"/>
              </a:spcAft>
              <a:defRPr/>
            </a:pPr>
            <a:r>
              <a:rPr lang="en-US" i="1" kern="0" dirty="0">
                <a:latin typeface="+mn-lt"/>
                <a:cs typeface="+mn-cs"/>
              </a:rPr>
              <a:t>x=0.95 then 1.05 </a:t>
            </a:r>
            <a:r>
              <a:rPr lang="en-US" i="1" kern="0" dirty="0" err="1">
                <a:latin typeface="+mn-lt"/>
                <a:cs typeface="+mn-cs"/>
              </a:rPr>
              <a:t>pkt</a:t>
            </a:r>
            <a:r>
              <a:rPr lang="en-US" i="1" kern="0" dirty="0">
                <a:latin typeface="+mn-lt"/>
                <a:cs typeface="+mn-cs"/>
              </a:rPr>
              <a:t>/s</a:t>
            </a:r>
          </a:p>
        </p:txBody>
      </p:sp>
      <p:sp>
        <p:nvSpPr>
          <p:cNvPr id="122" name="Text Box 5"/>
          <p:cNvSpPr txBox="1">
            <a:spLocks noChangeArrowheads="1"/>
          </p:cNvSpPr>
          <p:nvPr/>
        </p:nvSpPr>
        <p:spPr bwMode="auto">
          <a:xfrm>
            <a:off x="3071813" y="2928938"/>
            <a:ext cx="1500187" cy="646112"/>
          </a:xfrm>
          <a:prstGeom prst="rect">
            <a:avLst/>
          </a:prstGeom>
          <a:noFill/>
          <a:ln w="9525">
            <a:noFill/>
            <a:miter lim="800000"/>
            <a:headEnd/>
            <a:tailEnd/>
          </a:ln>
        </p:spPr>
        <p:txBody>
          <a:bodyPr>
            <a:spAutoFit/>
          </a:bodyPr>
          <a:lstStyle/>
          <a:p>
            <a:pPr fontAlgn="auto">
              <a:spcBef>
                <a:spcPts val="0"/>
              </a:spcBef>
              <a:spcAft>
                <a:spcPts val="0"/>
              </a:spcAft>
              <a:defRPr/>
            </a:pPr>
            <a:r>
              <a:rPr lang="en-US" i="1" kern="0" dirty="0">
                <a:latin typeface="+mn-lt"/>
                <a:cs typeface="+mn-cs"/>
              </a:rPr>
              <a:t>link speed NC, C = 1 </a:t>
            </a:r>
            <a:r>
              <a:rPr lang="en-US" i="1" kern="0" dirty="0" err="1">
                <a:latin typeface="+mn-lt"/>
                <a:cs typeface="+mn-cs"/>
              </a:rPr>
              <a:t>pkt</a:t>
            </a:r>
            <a:r>
              <a:rPr lang="en-US" i="1" kern="0" dirty="0">
                <a:latin typeface="+mn-lt"/>
                <a:cs typeface="+mn-cs"/>
              </a:rPr>
              <a:t>/s</a:t>
            </a:r>
          </a:p>
        </p:txBody>
      </p:sp>
      <p:sp>
        <p:nvSpPr>
          <p:cNvPr id="123" name="Text Box 5"/>
          <p:cNvSpPr txBox="1">
            <a:spLocks noChangeArrowheads="1"/>
          </p:cNvSpPr>
          <p:nvPr/>
        </p:nvSpPr>
        <p:spPr bwMode="auto">
          <a:xfrm>
            <a:off x="1857375" y="2928938"/>
            <a:ext cx="1214438" cy="923925"/>
          </a:xfrm>
          <a:prstGeom prst="rect">
            <a:avLst/>
          </a:prstGeom>
          <a:noFill/>
          <a:ln w="9525">
            <a:noFill/>
            <a:miter lim="800000"/>
            <a:headEnd/>
            <a:tailEnd/>
          </a:ln>
        </p:spPr>
        <p:txBody>
          <a:bodyPr>
            <a:spAutoFit/>
          </a:bodyPr>
          <a:lstStyle/>
          <a:p>
            <a:pPr algn="ctr" fontAlgn="auto">
              <a:spcBef>
                <a:spcPts val="0"/>
              </a:spcBef>
              <a:spcAft>
                <a:spcPts val="0"/>
              </a:spcAft>
              <a:defRPr/>
            </a:pPr>
            <a:r>
              <a:rPr lang="en-US" i="1" kern="0" dirty="0">
                <a:latin typeface="+mn-lt"/>
                <a:cs typeface="+mn-cs"/>
              </a:rPr>
              <a:t>buffer size B√N,</a:t>
            </a:r>
          </a:p>
          <a:p>
            <a:pPr algn="ctr" fontAlgn="auto">
              <a:spcBef>
                <a:spcPts val="0"/>
              </a:spcBef>
              <a:spcAft>
                <a:spcPts val="0"/>
              </a:spcAft>
              <a:defRPr/>
            </a:pPr>
            <a:r>
              <a:rPr lang="en-US" i="1" kern="0" dirty="0">
                <a:latin typeface="+mn-lt"/>
                <a:cs typeface="+mn-cs"/>
              </a:rPr>
              <a:t>B = 3 </a:t>
            </a:r>
            <a:r>
              <a:rPr lang="en-US" i="1" kern="0" dirty="0" err="1">
                <a:latin typeface="+mn-lt"/>
                <a:cs typeface="+mn-cs"/>
              </a:rPr>
              <a:t>pkt</a:t>
            </a:r>
            <a:endParaRPr lang="en-US" i="1" kern="0" dirty="0">
              <a:latin typeface="+mn-lt"/>
              <a:cs typeface="+mn-cs"/>
            </a:endParaRPr>
          </a:p>
        </p:txBody>
      </p:sp>
      <p:sp>
        <p:nvSpPr>
          <p:cNvPr id="38931" name="Text Box 7"/>
          <p:cNvSpPr txBox="1">
            <a:spLocks noChangeArrowheads="1"/>
          </p:cNvSpPr>
          <p:nvPr/>
        </p:nvSpPr>
        <p:spPr bwMode="auto">
          <a:xfrm>
            <a:off x="7127875" y="6427788"/>
            <a:ext cx="1271588" cy="461962"/>
          </a:xfrm>
          <a:prstGeom prst="rect">
            <a:avLst/>
          </a:prstGeom>
          <a:noFill/>
          <a:ln w="9525">
            <a:noFill/>
            <a:miter lim="800000"/>
            <a:headEnd/>
            <a:tailEnd/>
          </a:ln>
        </p:spPr>
        <p:txBody>
          <a:bodyPr wrap="none">
            <a:spAutoFit/>
          </a:bodyPr>
          <a:lstStyle/>
          <a:p>
            <a:pPr algn="ctr"/>
            <a:r>
              <a:rPr lang="en-GB" sz="2400" i="1">
                <a:latin typeface="cmmi12"/>
              </a:rPr>
              <a:t>N</a:t>
            </a:r>
            <a:r>
              <a:rPr lang="en-GB" sz="2400">
                <a:latin typeface="cmr12"/>
              </a:rPr>
              <a:t>=1000</a:t>
            </a:r>
          </a:p>
        </p:txBody>
      </p:sp>
      <p:sp>
        <p:nvSpPr>
          <p:cNvPr id="38932" name="Text Box 9"/>
          <p:cNvSpPr txBox="1">
            <a:spLocks noChangeArrowheads="1"/>
          </p:cNvSpPr>
          <p:nvPr/>
        </p:nvSpPr>
        <p:spPr bwMode="auto">
          <a:xfrm>
            <a:off x="6078538" y="3929063"/>
            <a:ext cx="952500" cy="517525"/>
          </a:xfrm>
          <a:prstGeom prst="rect">
            <a:avLst/>
          </a:prstGeom>
          <a:noFill/>
          <a:ln w="9525">
            <a:noFill/>
            <a:miter lim="800000"/>
            <a:headEnd/>
            <a:tailEnd/>
          </a:ln>
        </p:spPr>
        <p:txBody>
          <a:bodyPr>
            <a:spAutoFit/>
          </a:bodyPr>
          <a:lstStyle/>
          <a:p>
            <a:pPr algn="r"/>
            <a:r>
              <a:rPr lang="en-GB" sz="1400" i="1">
                <a:latin typeface="Calibri" pitchFamily="34" charset="0"/>
              </a:rPr>
              <a:t>queue</a:t>
            </a:r>
            <a:br>
              <a:rPr lang="en-GB" sz="1400" i="1">
                <a:latin typeface="Calibri" pitchFamily="34" charset="0"/>
              </a:rPr>
            </a:br>
            <a:r>
              <a:rPr lang="en-GB" sz="1400" i="1">
                <a:latin typeface="Calibri" pitchFamily="34" charset="0"/>
              </a:rPr>
              <a:t>size</a:t>
            </a:r>
            <a:endParaRPr lang="en-US" sz="1400" i="1">
              <a:latin typeface="Calibri" pitchFamily="34" charset="0"/>
            </a:endParaRPr>
          </a:p>
        </p:txBody>
      </p:sp>
      <p:sp>
        <p:nvSpPr>
          <p:cNvPr id="38933" name="Text Box 10"/>
          <p:cNvSpPr txBox="1">
            <a:spLocks noChangeArrowheads="1"/>
          </p:cNvSpPr>
          <p:nvPr/>
        </p:nvSpPr>
        <p:spPr bwMode="auto">
          <a:xfrm>
            <a:off x="5843588" y="5834063"/>
            <a:ext cx="1228725" cy="307975"/>
          </a:xfrm>
          <a:prstGeom prst="rect">
            <a:avLst/>
          </a:prstGeom>
          <a:noFill/>
          <a:ln w="9525">
            <a:noFill/>
            <a:miter lim="800000"/>
            <a:headEnd/>
            <a:tailEnd/>
          </a:ln>
        </p:spPr>
        <p:txBody>
          <a:bodyPr>
            <a:spAutoFit/>
          </a:bodyPr>
          <a:lstStyle/>
          <a:p>
            <a:pPr algn="r"/>
            <a:r>
              <a:rPr lang="en-US" sz="1400" i="1">
                <a:latin typeface="Calibri" pitchFamily="34" charset="0"/>
              </a:rPr>
              <a:t>Nx / NC</a:t>
            </a:r>
          </a:p>
        </p:txBody>
      </p:sp>
      <p:sp>
        <p:nvSpPr>
          <p:cNvPr id="38934" name="Text Box 11"/>
          <p:cNvSpPr txBox="1">
            <a:spLocks noChangeArrowheads="1"/>
          </p:cNvSpPr>
          <p:nvPr/>
        </p:nvSpPr>
        <p:spPr bwMode="auto">
          <a:xfrm>
            <a:off x="8001000" y="6211888"/>
            <a:ext cx="1143000" cy="307975"/>
          </a:xfrm>
          <a:prstGeom prst="rect">
            <a:avLst/>
          </a:prstGeom>
          <a:noFill/>
          <a:ln w="9525">
            <a:noFill/>
            <a:miter lim="800000"/>
            <a:headEnd/>
            <a:tailEnd/>
          </a:ln>
        </p:spPr>
        <p:txBody>
          <a:bodyPr>
            <a:spAutoFit/>
          </a:bodyPr>
          <a:lstStyle/>
          <a:p>
            <a:pPr algn="r"/>
            <a:r>
              <a:rPr lang="en-GB" sz="1400" i="1">
                <a:latin typeface="Calibri" pitchFamily="34" charset="0"/>
              </a:rPr>
              <a:t>time [0—80]</a:t>
            </a:r>
            <a:endParaRPr lang="en-US" sz="1400" i="1">
              <a:latin typeface="Calibri" pitchFamily="34" charset="0"/>
            </a:endParaRPr>
          </a:p>
        </p:txBody>
      </p:sp>
      <p:sp>
        <p:nvSpPr>
          <p:cNvPr id="38935" name="TextBox 45"/>
          <p:cNvSpPr txBox="1">
            <a:spLocks noChangeArrowheads="1"/>
          </p:cNvSpPr>
          <p:nvPr/>
        </p:nvSpPr>
        <p:spPr bwMode="auto">
          <a:xfrm>
            <a:off x="6931025" y="5557838"/>
            <a:ext cx="288925" cy="339725"/>
          </a:xfrm>
          <a:prstGeom prst="rect">
            <a:avLst/>
          </a:prstGeom>
          <a:noFill/>
          <a:ln w="9525">
            <a:noFill/>
            <a:miter lim="800000"/>
            <a:headEnd/>
            <a:tailEnd/>
          </a:ln>
        </p:spPr>
        <p:txBody>
          <a:bodyPr wrap="none">
            <a:spAutoFit/>
          </a:bodyPr>
          <a:lstStyle/>
          <a:p>
            <a:r>
              <a:rPr lang="en-US" sz="1600">
                <a:latin typeface="Calibri" pitchFamily="34" charset="0"/>
              </a:rPr>
              <a:t>0</a:t>
            </a:r>
            <a:endParaRPr lang="en-GB" sz="1600">
              <a:latin typeface="Calibri" pitchFamily="34" charset="0"/>
            </a:endParaRPr>
          </a:p>
        </p:txBody>
      </p:sp>
      <p:sp>
        <p:nvSpPr>
          <p:cNvPr id="38936" name="TextBox 49"/>
          <p:cNvSpPr txBox="1">
            <a:spLocks noChangeArrowheads="1"/>
          </p:cNvSpPr>
          <p:nvPr/>
        </p:nvSpPr>
        <p:spPr bwMode="auto">
          <a:xfrm>
            <a:off x="6838950" y="3286125"/>
            <a:ext cx="393700" cy="338138"/>
          </a:xfrm>
          <a:prstGeom prst="rect">
            <a:avLst/>
          </a:prstGeom>
          <a:noFill/>
          <a:ln w="9525">
            <a:noFill/>
            <a:miter lim="800000"/>
            <a:headEnd/>
            <a:tailEnd/>
          </a:ln>
        </p:spPr>
        <p:txBody>
          <a:bodyPr wrap="none">
            <a:spAutoFit/>
          </a:bodyPr>
          <a:lstStyle/>
          <a:p>
            <a:r>
              <a:rPr lang="en-US" sz="1600">
                <a:latin typeface="Calibri" pitchFamily="34" charset="0"/>
              </a:rPr>
              <a:t>95</a:t>
            </a:r>
            <a:endParaRPr lang="en-GB" sz="1600">
              <a:latin typeface="Calibri" pitchFamily="34" charset="0"/>
            </a:endParaRPr>
          </a:p>
        </p:txBody>
      </p:sp>
      <p:sp>
        <p:nvSpPr>
          <p:cNvPr id="38937" name="Rectangle 53"/>
          <p:cNvSpPr>
            <a:spLocks noChangeArrowheads="1"/>
          </p:cNvSpPr>
          <p:nvPr/>
        </p:nvSpPr>
        <p:spPr bwMode="auto">
          <a:xfrm>
            <a:off x="1500188" y="1785938"/>
            <a:ext cx="2330450" cy="369887"/>
          </a:xfrm>
          <a:prstGeom prst="rect">
            <a:avLst/>
          </a:prstGeom>
          <a:noFill/>
          <a:ln w="9525">
            <a:noFill/>
            <a:miter lim="800000"/>
            <a:headEnd/>
            <a:tailEnd/>
          </a:ln>
        </p:spPr>
        <p:txBody>
          <a:bodyPr wrap="none">
            <a:spAutoFit/>
          </a:bodyPr>
          <a:lstStyle/>
          <a:p>
            <a:r>
              <a:rPr lang="en-US" i="1">
                <a:latin typeface="Calibri" pitchFamily="34" charset="0"/>
              </a:rPr>
              <a:t>M</a:t>
            </a:r>
            <a:r>
              <a:rPr lang="en-US" i="1" baseline="-25000">
                <a:latin typeface="Calibri" pitchFamily="34" charset="0"/>
              </a:rPr>
              <a:t>Nx</a:t>
            </a:r>
            <a:r>
              <a:rPr lang="en-US">
                <a:latin typeface="Calibri" pitchFamily="34" charset="0"/>
              </a:rPr>
              <a:t>/</a:t>
            </a:r>
            <a:r>
              <a:rPr lang="en-US" i="1">
                <a:latin typeface="Calibri" pitchFamily="34" charset="0"/>
              </a:rPr>
              <a:t>D</a:t>
            </a:r>
            <a:r>
              <a:rPr lang="en-US" i="1" baseline="-25000">
                <a:latin typeface="Calibri" pitchFamily="34" charset="0"/>
              </a:rPr>
              <a:t>NC </a:t>
            </a:r>
            <a:r>
              <a:rPr lang="en-US">
                <a:latin typeface="Calibri" pitchFamily="34" charset="0"/>
              </a:rPr>
              <a:t>/1/</a:t>
            </a:r>
            <a:r>
              <a:rPr lang="en-US" i="1">
                <a:latin typeface="Calibri" pitchFamily="34" charset="0"/>
              </a:rPr>
              <a:t>B</a:t>
            </a:r>
            <a:r>
              <a:rPr lang="en-US">
                <a:latin typeface="Calibri" pitchFamily="34" charset="0"/>
              </a:rPr>
              <a:t>√</a:t>
            </a:r>
            <a:r>
              <a:rPr lang="en-US" i="1">
                <a:latin typeface="Calibri" pitchFamily="34" charset="0"/>
              </a:rPr>
              <a:t>N</a:t>
            </a:r>
            <a:r>
              <a:rPr lang="en-US">
                <a:latin typeface="Calibri" pitchFamily="34" charset="0"/>
              </a:rPr>
              <a:t> queue</a:t>
            </a:r>
            <a:endParaRPr lang="en-GB">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0" y="0"/>
            <a:ext cx="9144000" cy="1000125"/>
          </a:xfrm>
        </p:spPr>
        <p:txBody>
          <a:bodyPr>
            <a:noAutofit/>
          </a:bodyPr>
          <a:lstStyle/>
          <a:p>
            <a:pPr marL="180000" indent="0" eaLnBrk="1" fontAlgn="auto" hangingPunct="1">
              <a:spcAft>
                <a:spcPts val="0"/>
              </a:spcAft>
              <a:defRPr/>
            </a:pPr>
            <a:r>
              <a:rPr lang="en-GB" sz="2400" dirty="0" smtClean="0"/>
              <a:t>In the closed-loop system, does TCP have any chance of preventing overflow at the queue?</a:t>
            </a:r>
            <a:endParaRPr lang="en-GB" sz="1200" dirty="0" smtClean="0">
              <a:solidFill>
                <a:schemeClr val="bg2"/>
              </a:solidFill>
              <a:cs typeface="Times New Roman" pitchFamily="18" charset="0"/>
            </a:endParaRPr>
          </a:p>
        </p:txBody>
      </p:sp>
      <p:sp>
        <p:nvSpPr>
          <p:cNvPr id="27" name="Content Placeholder 26"/>
          <p:cNvSpPr>
            <a:spLocks noGrp="1"/>
          </p:cNvSpPr>
          <p:nvPr>
            <p:ph idx="1"/>
          </p:nvPr>
        </p:nvSpPr>
        <p:spPr>
          <a:xfrm>
            <a:off x="0" y="6072188"/>
            <a:ext cx="9144000" cy="785812"/>
          </a:xfrm>
        </p:spPr>
        <p:txBody>
          <a:bodyPr/>
          <a:lstStyle/>
          <a:p>
            <a:pPr marL="0" indent="0">
              <a:buFont typeface="Arial" charset="0"/>
              <a:buNone/>
              <a:defRPr/>
            </a:pPr>
            <a:r>
              <a:rPr lang="en-US" sz="2400" dirty="0" smtClean="0"/>
              <a:t>We know that the aggregate traffic rate </a:t>
            </a:r>
            <a:r>
              <a:rPr lang="en-US" sz="2400" i="1" dirty="0" smtClean="0">
                <a:solidFill>
                  <a:schemeClr val="accent1">
                    <a:lumMod val="60000"/>
                    <a:lumOff val="40000"/>
                  </a:schemeClr>
                </a:solidFill>
              </a:rPr>
              <a:t>x(t</a:t>
            </a:r>
            <a:r>
              <a:rPr lang="en-US" sz="2400" dirty="0" smtClean="0">
                <a:solidFill>
                  <a:schemeClr val="accent1">
                    <a:lumMod val="60000"/>
                    <a:lumOff val="40000"/>
                  </a:schemeClr>
                </a:solidFill>
              </a:rPr>
              <a:t>)</a:t>
            </a:r>
            <a:r>
              <a:rPr lang="en-US" sz="2400" dirty="0" smtClean="0"/>
              <a:t> varies smoothly, according to a differential equation. Suppose it goes just above </a:t>
            </a:r>
            <a:r>
              <a:rPr lang="en-US" sz="2400" i="1" dirty="0" smtClean="0">
                <a:solidFill>
                  <a:schemeClr val="accent1">
                    <a:lumMod val="60000"/>
                    <a:lumOff val="40000"/>
                  </a:schemeClr>
                </a:solidFill>
              </a:rPr>
              <a:t>C</a:t>
            </a:r>
            <a:r>
              <a:rPr lang="en-US" sz="2400" dirty="0" smtClean="0"/>
              <a:t>.</a:t>
            </a:r>
            <a:endParaRPr lang="en-GB" sz="2400" dirty="0"/>
          </a:p>
        </p:txBody>
      </p:sp>
      <p:sp>
        <p:nvSpPr>
          <p:cNvPr id="80" name="Freeform 12"/>
          <p:cNvSpPr>
            <a:spLocks/>
          </p:cNvSpPr>
          <p:nvPr/>
        </p:nvSpPr>
        <p:spPr bwMode="auto">
          <a:xfrm>
            <a:off x="428625" y="1500188"/>
            <a:ext cx="8213725" cy="3408362"/>
          </a:xfrm>
          <a:custGeom>
            <a:avLst/>
            <a:gdLst>
              <a:gd name="T0" fmla="*/ 547 w 1987"/>
              <a:gd name="T1" fmla="*/ 777 h 785"/>
              <a:gd name="T2" fmla="*/ 754 w 1987"/>
              <a:gd name="T3" fmla="*/ 748 h 785"/>
              <a:gd name="T4" fmla="*/ 1117 w 1987"/>
              <a:gd name="T5" fmla="*/ 748 h 785"/>
              <a:gd name="T6" fmla="*/ 1843 w 1987"/>
              <a:gd name="T7" fmla="*/ 658 h 785"/>
              <a:gd name="T8" fmla="*/ 1843 w 1987"/>
              <a:gd name="T9" fmla="*/ 295 h 785"/>
              <a:gd name="T10" fmla="*/ 981 w 1987"/>
              <a:gd name="T11" fmla="*/ 23 h 785"/>
              <a:gd name="T12" fmla="*/ 210 w 1987"/>
              <a:gd name="T13" fmla="*/ 159 h 785"/>
              <a:gd name="T14" fmla="*/ 24 w 1987"/>
              <a:gd name="T15" fmla="*/ 595 h 785"/>
              <a:gd name="T16" fmla="*/ 357 w 1987"/>
              <a:gd name="T17" fmla="*/ 785 h 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7"/>
              <a:gd name="T28" fmla="*/ 0 h 785"/>
              <a:gd name="T29" fmla="*/ 1987 w 1987"/>
              <a:gd name="T30" fmla="*/ 785 h 7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7" h="785">
                <a:moveTo>
                  <a:pt x="547" y="777"/>
                </a:moveTo>
                <a:cubicBezTo>
                  <a:pt x="583" y="772"/>
                  <a:pt x="659" y="753"/>
                  <a:pt x="754" y="748"/>
                </a:cubicBezTo>
                <a:cubicBezTo>
                  <a:pt x="849" y="743"/>
                  <a:pt x="936" y="763"/>
                  <a:pt x="1117" y="748"/>
                </a:cubicBezTo>
                <a:cubicBezTo>
                  <a:pt x="1298" y="733"/>
                  <a:pt x="1722" y="733"/>
                  <a:pt x="1843" y="658"/>
                </a:cubicBezTo>
                <a:cubicBezTo>
                  <a:pt x="1964" y="583"/>
                  <a:pt x="1987" y="401"/>
                  <a:pt x="1843" y="295"/>
                </a:cubicBezTo>
                <a:cubicBezTo>
                  <a:pt x="1699" y="189"/>
                  <a:pt x="1253" y="46"/>
                  <a:pt x="981" y="23"/>
                </a:cubicBezTo>
                <a:cubicBezTo>
                  <a:pt x="709" y="0"/>
                  <a:pt x="369" y="64"/>
                  <a:pt x="210" y="159"/>
                </a:cubicBezTo>
                <a:cubicBezTo>
                  <a:pt x="51" y="254"/>
                  <a:pt x="0" y="491"/>
                  <a:pt x="24" y="595"/>
                </a:cubicBezTo>
                <a:cubicBezTo>
                  <a:pt x="48" y="699"/>
                  <a:pt x="288" y="746"/>
                  <a:pt x="357" y="785"/>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81" name="Freeform 13"/>
          <p:cNvSpPr>
            <a:spLocks/>
          </p:cNvSpPr>
          <p:nvPr/>
        </p:nvSpPr>
        <p:spPr bwMode="auto">
          <a:xfrm>
            <a:off x="773113" y="1792288"/>
            <a:ext cx="7459662" cy="2628900"/>
          </a:xfrm>
          <a:custGeom>
            <a:avLst/>
            <a:gdLst>
              <a:gd name="T0" fmla="*/ 308 w 1805"/>
              <a:gd name="T1" fmla="*/ 590 h 605"/>
              <a:gd name="T2" fmla="*/ 853 w 1805"/>
              <a:gd name="T3" fmla="*/ 590 h 605"/>
              <a:gd name="T4" fmla="*/ 1397 w 1805"/>
              <a:gd name="T5" fmla="*/ 590 h 605"/>
              <a:gd name="T6" fmla="*/ 1714 w 1805"/>
              <a:gd name="T7" fmla="*/ 499 h 605"/>
              <a:gd name="T8" fmla="*/ 1714 w 1805"/>
              <a:gd name="T9" fmla="*/ 317 h 605"/>
              <a:gd name="T10" fmla="*/ 1170 w 1805"/>
              <a:gd name="T11" fmla="*/ 91 h 605"/>
              <a:gd name="T12" fmla="*/ 399 w 1805"/>
              <a:gd name="T13" fmla="*/ 45 h 605"/>
              <a:gd name="T14" fmla="*/ 36 w 1805"/>
              <a:gd name="T15" fmla="*/ 363 h 605"/>
              <a:gd name="T16" fmla="*/ 184 w 1805"/>
              <a:gd name="T17" fmla="*/ 527 h 6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5"/>
              <a:gd name="T28" fmla="*/ 0 h 605"/>
              <a:gd name="T29" fmla="*/ 1805 w 1805"/>
              <a:gd name="T30" fmla="*/ 605 h 6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5" h="605">
                <a:moveTo>
                  <a:pt x="308" y="590"/>
                </a:moveTo>
                <a:cubicBezTo>
                  <a:pt x="490" y="590"/>
                  <a:pt x="672" y="590"/>
                  <a:pt x="853" y="590"/>
                </a:cubicBezTo>
                <a:cubicBezTo>
                  <a:pt x="1034" y="590"/>
                  <a:pt x="1253" y="605"/>
                  <a:pt x="1397" y="590"/>
                </a:cubicBezTo>
                <a:cubicBezTo>
                  <a:pt x="1541" y="575"/>
                  <a:pt x="1661" y="544"/>
                  <a:pt x="1714" y="499"/>
                </a:cubicBezTo>
                <a:cubicBezTo>
                  <a:pt x="1767" y="454"/>
                  <a:pt x="1805" y="385"/>
                  <a:pt x="1714" y="317"/>
                </a:cubicBezTo>
                <a:cubicBezTo>
                  <a:pt x="1623" y="249"/>
                  <a:pt x="1389" y="136"/>
                  <a:pt x="1170" y="91"/>
                </a:cubicBezTo>
                <a:cubicBezTo>
                  <a:pt x="951" y="46"/>
                  <a:pt x="588" y="0"/>
                  <a:pt x="399" y="45"/>
                </a:cubicBezTo>
                <a:cubicBezTo>
                  <a:pt x="210" y="90"/>
                  <a:pt x="72" y="283"/>
                  <a:pt x="36" y="363"/>
                </a:cubicBezTo>
                <a:cubicBezTo>
                  <a:pt x="0" y="443"/>
                  <a:pt x="153" y="493"/>
                  <a:pt x="184" y="527"/>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82" name="Freeform 14"/>
          <p:cNvSpPr>
            <a:spLocks/>
          </p:cNvSpPr>
          <p:nvPr/>
        </p:nvSpPr>
        <p:spPr bwMode="auto">
          <a:xfrm>
            <a:off x="1716088" y="2286000"/>
            <a:ext cx="5830887" cy="1971675"/>
          </a:xfrm>
          <a:custGeom>
            <a:avLst/>
            <a:gdLst>
              <a:gd name="T0" fmla="*/ 170 w 1410"/>
              <a:gd name="T1" fmla="*/ 341 h 454"/>
              <a:gd name="T2" fmla="*/ 397 w 1410"/>
              <a:gd name="T3" fmla="*/ 431 h 454"/>
              <a:gd name="T4" fmla="*/ 941 w 1410"/>
              <a:gd name="T5" fmla="*/ 431 h 454"/>
              <a:gd name="T6" fmla="*/ 1168 w 1410"/>
              <a:gd name="T7" fmla="*/ 431 h 454"/>
              <a:gd name="T8" fmla="*/ 1395 w 1410"/>
              <a:gd name="T9" fmla="*/ 295 h 454"/>
              <a:gd name="T10" fmla="*/ 1259 w 1410"/>
              <a:gd name="T11" fmla="*/ 159 h 454"/>
              <a:gd name="T12" fmla="*/ 669 w 1410"/>
              <a:gd name="T13" fmla="*/ 23 h 454"/>
              <a:gd name="T14" fmla="*/ 306 w 1410"/>
              <a:gd name="T15" fmla="*/ 23 h 454"/>
              <a:gd name="T16" fmla="*/ 34 w 1410"/>
              <a:gd name="T17" fmla="*/ 114 h 454"/>
              <a:gd name="T18" fmla="*/ 99 w 1410"/>
              <a:gd name="T19" fmla="*/ 278 h 4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0"/>
              <a:gd name="T31" fmla="*/ 0 h 454"/>
              <a:gd name="T32" fmla="*/ 1410 w 1410"/>
              <a:gd name="T33" fmla="*/ 454 h 4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0" h="454">
                <a:moveTo>
                  <a:pt x="170" y="341"/>
                </a:moveTo>
                <a:cubicBezTo>
                  <a:pt x="219" y="378"/>
                  <a:pt x="269" y="416"/>
                  <a:pt x="397" y="431"/>
                </a:cubicBezTo>
                <a:cubicBezTo>
                  <a:pt x="525" y="446"/>
                  <a:pt x="813" y="431"/>
                  <a:pt x="941" y="431"/>
                </a:cubicBezTo>
                <a:cubicBezTo>
                  <a:pt x="1069" y="431"/>
                  <a:pt x="1092" y="454"/>
                  <a:pt x="1168" y="431"/>
                </a:cubicBezTo>
                <a:cubicBezTo>
                  <a:pt x="1244" y="408"/>
                  <a:pt x="1380" y="340"/>
                  <a:pt x="1395" y="295"/>
                </a:cubicBezTo>
                <a:cubicBezTo>
                  <a:pt x="1410" y="250"/>
                  <a:pt x="1380" y="204"/>
                  <a:pt x="1259" y="159"/>
                </a:cubicBezTo>
                <a:cubicBezTo>
                  <a:pt x="1138" y="114"/>
                  <a:pt x="828" y="46"/>
                  <a:pt x="669" y="23"/>
                </a:cubicBezTo>
                <a:cubicBezTo>
                  <a:pt x="510" y="0"/>
                  <a:pt x="412" y="8"/>
                  <a:pt x="306" y="23"/>
                </a:cubicBezTo>
                <a:cubicBezTo>
                  <a:pt x="200" y="38"/>
                  <a:pt x="68" y="72"/>
                  <a:pt x="34" y="114"/>
                </a:cubicBezTo>
                <a:cubicBezTo>
                  <a:pt x="0" y="156"/>
                  <a:pt x="86" y="244"/>
                  <a:pt x="99" y="278"/>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83" name="Rectangle 15"/>
          <p:cNvSpPr>
            <a:spLocks noChangeArrowheads="1"/>
          </p:cNvSpPr>
          <p:nvPr/>
        </p:nvSpPr>
        <p:spPr bwMode="auto">
          <a:xfrm>
            <a:off x="4106863" y="3962400"/>
            <a:ext cx="2439987" cy="982663"/>
          </a:xfrm>
          <a:prstGeom prst="rect">
            <a:avLst/>
          </a:prstGeom>
          <a:solidFill>
            <a:srgbClr val="000000"/>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85" name="Oval 22"/>
          <p:cNvSpPr>
            <a:spLocks noChangeArrowheads="1"/>
          </p:cNvSpPr>
          <p:nvPr/>
        </p:nvSpPr>
        <p:spPr bwMode="auto">
          <a:xfrm>
            <a:off x="6138863" y="3886200"/>
            <a:ext cx="969962" cy="984250"/>
          </a:xfrm>
          <a:prstGeom prst="ellipse">
            <a:avLst/>
          </a:prstGeom>
          <a:solidFill>
            <a:schemeClr val="bg1"/>
          </a:solidFill>
          <a:ln w="19050">
            <a:solidFill>
              <a:schemeClr val="tx1"/>
            </a:solidFill>
            <a:round/>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89" name="Oval 88"/>
          <p:cNvSpPr/>
          <p:nvPr/>
        </p:nvSpPr>
        <p:spPr>
          <a:xfrm>
            <a:off x="2144713" y="3305175"/>
            <a:ext cx="557212" cy="588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0" name="Oval 89"/>
          <p:cNvSpPr/>
          <p:nvPr/>
        </p:nvSpPr>
        <p:spPr>
          <a:xfrm>
            <a:off x="1958975" y="4087813"/>
            <a:ext cx="557213" cy="584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1" name="Oval 90"/>
          <p:cNvSpPr/>
          <p:nvPr/>
        </p:nvSpPr>
        <p:spPr>
          <a:xfrm>
            <a:off x="2330450" y="4672013"/>
            <a:ext cx="557213" cy="588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1" name="Freeform 100"/>
          <p:cNvSpPr/>
          <p:nvPr/>
        </p:nvSpPr>
        <p:spPr>
          <a:xfrm>
            <a:off x="4857750" y="3867150"/>
            <a:ext cx="1276350" cy="1044575"/>
          </a:xfrm>
          <a:custGeom>
            <a:avLst/>
            <a:gdLst>
              <a:gd name="connsiteX0" fmla="*/ 0 w 3073101"/>
              <a:gd name="connsiteY0" fmla="*/ 381897 h 2022438"/>
              <a:gd name="connsiteX1" fmla="*/ 1495313 w 3073101"/>
              <a:gd name="connsiteY1" fmla="*/ 564777 h 2022438"/>
              <a:gd name="connsiteX2" fmla="*/ 2861534 w 3073101"/>
              <a:gd name="connsiteY2" fmla="*/ 199017 h 2022438"/>
              <a:gd name="connsiteX3" fmla="*/ 2764715 w 3073101"/>
              <a:gd name="connsiteY3" fmla="*/ 1758876 h 2022438"/>
              <a:gd name="connsiteX4" fmla="*/ 2883049 w 3073101"/>
              <a:gd name="connsiteY4" fmla="*/ 1780391 h 2022438"/>
              <a:gd name="connsiteX0" fmla="*/ 0 w 3064526"/>
              <a:gd name="connsiteY0" fmla="*/ 370748 h 2011289"/>
              <a:gd name="connsiteX1" fmla="*/ 1546765 w 3064526"/>
              <a:gd name="connsiteY1" fmla="*/ 620518 h 2011289"/>
              <a:gd name="connsiteX2" fmla="*/ 2861534 w 3064526"/>
              <a:gd name="connsiteY2" fmla="*/ 187868 h 2011289"/>
              <a:gd name="connsiteX3" fmla="*/ 2764715 w 3064526"/>
              <a:gd name="connsiteY3" fmla="*/ 1747727 h 2011289"/>
              <a:gd name="connsiteX4" fmla="*/ 2883049 w 3064526"/>
              <a:gd name="connsiteY4" fmla="*/ 1769242 h 2011289"/>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04339"/>
              <a:gd name="connsiteX1" fmla="*/ 2861534 w 3322320"/>
              <a:gd name="connsiteY1" fmla="*/ 229496 h 2004339"/>
              <a:gd name="connsiteX2" fmla="*/ 2764715 w 3322320"/>
              <a:gd name="connsiteY2" fmla="*/ 1789355 h 2004339"/>
              <a:gd name="connsiteX3" fmla="*/ 1261013 w 3322320"/>
              <a:gd name="connsiteY3" fmla="*/ 1519402 h 2004339"/>
              <a:gd name="connsiteX0" fmla="*/ 0 w 2861534"/>
              <a:gd name="connsiteY0" fmla="*/ 412376 h 2004339"/>
              <a:gd name="connsiteX1" fmla="*/ 2861534 w 2861534"/>
              <a:gd name="connsiteY1" fmla="*/ 229496 h 2004339"/>
              <a:gd name="connsiteX2" fmla="*/ 2764715 w 2861534"/>
              <a:gd name="connsiteY2" fmla="*/ 1789355 h 2004339"/>
              <a:gd name="connsiteX3" fmla="*/ 1261013 w 2861534"/>
              <a:gd name="connsiteY3" fmla="*/ 1519402 h 2004339"/>
              <a:gd name="connsiteX0" fmla="*/ 0 w 2861534"/>
              <a:gd name="connsiteY0" fmla="*/ 182880 h 1774843"/>
              <a:gd name="connsiteX1" fmla="*/ 2861534 w 2861534"/>
              <a:gd name="connsiteY1" fmla="*/ 0 h 1774843"/>
              <a:gd name="connsiteX2" fmla="*/ 2764715 w 2861534"/>
              <a:gd name="connsiteY2" fmla="*/ 1559859 h 1774843"/>
              <a:gd name="connsiteX3" fmla="*/ 1261013 w 2861534"/>
              <a:gd name="connsiteY3" fmla="*/ 1289906 h 1774843"/>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667813 w 3529347"/>
              <a:gd name="connsiteY0" fmla="*/ 182880 h 2218600"/>
              <a:gd name="connsiteX1" fmla="*/ 0 w 3529347"/>
              <a:gd name="connsiteY1" fmla="*/ 2218600 h 2218600"/>
              <a:gd name="connsiteX2" fmla="*/ 3529347 w 3529347"/>
              <a:gd name="connsiteY2" fmla="*/ 0 h 2218600"/>
              <a:gd name="connsiteX3" fmla="*/ 3432528 w 3529347"/>
              <a:gd name="connsiteY3" fmla="*/ 1559859 h 2218600"/>
              <a:gd name="connsiteX4" fmla="*/ 1928826 w 3529347"/>
              <a:gd name="connsiteY4" fmla="*/ 1289906 h 2218600"/>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667813 w 3529347"/>
              <a:gd name="connsiteY0" fmla="*/ 182880 h 2361476"/>
              <a:gd name="connsiteX1" fmla="*/ 0 w 3529347"/>
              <a:gd name="connsiteY1" fmla="*/ 2361476 h 2361476"/>
              <a:gd name="connsiteX2" fmla="*/ 3529347 w 3529347"/>
              <a:gd name="connsiteY2" fmla="*/ 0 h 2361476"/>
              <a:gd name="connsiteX3" fmla="*/ 3432528 w 3529347"/>
              <a:gd name="connsiteY3" fmla="*/ 1559859 h 2361476"/>
              <a:gd name="connsiteX4" fmla="*/ 1928826 w 3529347"/>
              <a:gd name="connsiteY4" fmla="*/ 1289906 h 2361476"/>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382061 w 3243595"/>
              <a:gd name="connsiteY0" fmla="*/ 182880 h 1932848"/>
              <a:gd name="connsiteX1" fmla="*/ 0 w 3243595"/>
              <a:gd name="connsiteY1" fmla="*/ 1932848 h 1932848"/>
              <a:gd name="connsiteX2" fmla="*/ 3243595 w 3243595"/>
              <a:gd name="connsiteY2" fmla="*/ 0 h 1932848"/>
              <a:gd name="connsiteX3" fmla="*/ 3146776 w 3243595"/>
              <a:gd name="connsiteY3" fmla="*/ 1559859 h 1932848"/>
              <a:gd name="connsiteX4" fmla="*/ 1643074 w 3243595"/>
              <a:gd name="connsiteY4" fmla="*/ 1289906 h 1932848"/>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310623 w 3172157"/>
              <a:gd name="connsiteY0" fmla="*/ 182880 h 1559859"/>
              <a:gd name="connsiteX1" fmla="*/ 0 w 3172157"/>
              <a:gd name="connsiteY1" fmla="*/ 1361344 h 1559859"/>
              <a:gd name="connsiteX2" fmla="*/ 3172157 w 3172157"/>
              <a:gd name="connsiteY2" fmla="*/ 0 h 1559859"/>
              <a:gd name="connsiteX3" fmla="*/ 3075338 w 3172157"/>
              <a:gd name="connsiteY3" fmla="*/ 1559859 h 1559859"/>
              <a:gd name="connsiteX4" fmla="*/ 1571636 w 3172157"/>
              <a:gd name="connsiteY4" fmla="*/ 1289906 h 1559859"/>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0 w 3457909"/>
              <a:gd name="connsiteY0" fmla="*/ 2218600 h 2218600"/>
              <a:gd name="connsiteX1" fmla="*/ 3457909 w 3457909"/>
              <a:gd name="connsiteY1" fmla="*/ 0 h 2218600"/>
              <a:gd name="connsiteX2" fmla="*/ 3361090 w 3457909"/>
              <a:gd name="connsiteY2" fmla="*/ 1559859 h 2218600"/>
              <a:gd name="connsiteX3" fmla="*/ 1857388 w 3457909"/>
              <a:gd name="connsiteY3" fmla="*/ 1289906 h 2218600"/>
              <a:gd name="connsiteX0" fmla="*/ 0 w 3361090"/>
              <a:gd name="connsiteY0" fmla="*/ 928694 h 928694"/>
              <a:gd name="connsiteX1" fmla="*/ 928695 w 3361090"/>
              <a:gd name="connsiteY1" fmla="*/ 928693 h 928694"/>
              <a:gd name="connsiteX2" fmla="*/ 3361090 w 3361090"/>
              <a:gd name="connsiteY2" fmla="*/ 269953 h 928694"/>
              <a:gd name="connsiteX3" fmla="*/ 1857388 w 3361090"/>
              <a:gd name="connsiteY3" fmla="*/ 0 h 928694"/>
              <a:gd name="connsiteX0" fmla="*/ 0 w 1857388"/>
              <a:gd name="connsiteY0" fmla="*/ 928694 h 1571635"/>
              <a:gd name="connsiteX1" fmla="*/ 928695 w 1857388"/>
              <a:gd name="connsiteY1" fmla="*/ 928693 h 1571635"/>
              <a:gd name="connsiteX2" fmla="*/ 928695 w 1857388"/>
              <a:gd name="connsiteY2" fmla="*/ 1571635 h 1571635"/>
              <a:gd name="connsiteX3" fmla="*/ 1857388 w 1857388"/>
              <a:gd name="connsiteY3" fmla="*/ 0 h 1571635"/>
              <a:gd name="connsiteX0" fmla="*/ 0 w 928695"/>
              <a:gd name="connsiteY0" fmla="*/ 1 h 642942"/>
              <a:gd name="connsiteX1" fmla="*/ 928695 w 928695"/>
              <a:gd name="connsiteY1" fmla="*/ 0 h 642942"/>
              <a:gd name="connsiteX2" fmla="*/ 928695 w 928695"/>
              <a:gd name="connsiteY2" fmla="*/ 642942 h 642942"/>
              <a:gd name="connsiteX3" fmla="*/ 1 w 928695"/>
              <a:gd name="connsiteY3" fmla="*/ 642942 h 642942"/>
              <a:gd name="connsiteX0" fmla="*/ 0 w 928695"/>
              <a:gd name="connsiteY0" fmla="*/ 1 h 642942"/>
              <a:gd name="connsiteX1" fmla="*/ 928695 w 928695"/>
              <a:gd name="connsiteY1" fmla="*/ 0 h 642942"/>
              <a:gd name="connsiteX2" fmla="*/ 928695 w 928695"/>
              <a:gd name="connsiteY2" fmla="*/ 642942 h 642942"/>
              <a:gd name="connsiteX3" fmla="*/ 2 w 928695"/>
              <a:gd name="connsiteY3" fmla="*/ 642941 h 642942"/>
            </a:gdLst>
            <a:ahLst/>
            <a:cxnLst>
              <a:cxn ang="0">
                <a:pos x="connsiteX0" y="connsiteY0"/>
              </a:cxn>
              <a:cxn ang="0">
                <a:pos x="connsiteX1" y="connsiteY1"/>
              </a:cxn>
              <a:cxn ang="0">
                <a:pos x="connsiteX2" y="connsiteY2"/>
              </a:cxn>
              <a:cxn ang="0">
                <a:pos x="connsiteX3" y="connsiteY3"/>
              </a:cxn>
            </a:cxnLst>
            <a:rect l="l" t="t" r="r" b="b"/>
            <a:pathLst>
              <a:path w="928695" h="642942">
                <a:moveTo>
                  <a:pt x="0" y="1"/>
                </a:moveTo>
                <a:lnTo>
                  <a:pt x="928695" y="0"/>
                </a:lnTo>
                <a:lnTo>
                  <a:pt x="928695" y="642942"/>
                </a:lnTo>
                <a:lnTo>
                  <a:pt x="2" y="642941"/>
                </a:ln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0" y="0"/>
            <a:ext cx="9144000" cy="1000125"/>
          </a:xfrm>
        </p:spPr>
        <p:txBody>
          <a:bodyPr>
            <a:noAutofit/>
          </a:bodyPr>
          <a:lstStyle/>
          <a:p>
            <a:pPr marL="180000" indent="0" eaLnBrk="1" fontAlgn="auto" hangingPunct="1">
              <a:spcAft>
                <a:spcPts val="0"/>
              </a:spcAft>
              <a:defRPr/>
            </a:pPr>
            <a:r>
              <a:rPr lang="en-GB" sz="2400" dirty="0" smtClean="0"/>
              <a:t>In the closed-loop system, does TCP have any chance of preventing overflow at the queue?</a:t>
            </a:r>
            <a:endParaRPr lang="en-GB" sz="1200" dirty="0" smtClean="0">
              <a:solidFill>
                <a:schemeClr val="bg2"/>
              </a:solidFill>
              <a:cs typeface="Times New Roman" pitchFamily="18" charset="0"/>
            </a:endParaRPr>
          </a:p>
        </p:txBody>
      </p:sp>
      <p:sp>
        <p:nvSpPr>
          <p:cNvPr id="27" name="Content Placeholder 26"/>
          <p:cNvSpPr>
            <a:spLocks noGrp="1"/>
          </p:cNvSpPr>
          <p:nvPr>
            <p:ph idx="1"/>
          </p:nvPr>
        </p:nvSpPr>
        <p:spPr>
          <a:xfrm>
            <a:off x="0" y="6072188"/>
            <a:ext cx="9144000" cy="785812"/>
          </a:xfrm>
        </p:spPr>
        <p:txBody>
          <a:bodyPr/>
          <a:lstStyle/>
          <a:p>
            <a:pPr marL="0" indent="0">
              <a:buFont typeface="Arial" charset="0"/>
              <a:buNone/>
              <a:defRPr/>
            </a:pPr>
            <a:r>
              <a:rPr lang="en-US" sz="2400" dirty="0" smtClean="0"/>
              <a:t>Over short intervals of time, the aggregate traffic can be approximated by a Poisson process </a:t>
            </a:r>
            <a:r>
              <a:rPr lang="en-US" sz="2000" dirty="0" smtClean="0">
                <a:solidFill>
                  <a:schemeClr val="tx1">
                    <a:lumMod val="50000"/>
                  </a:schemeClr>
                </a:solidFill>
              </a:rPr>
              <a:t>[Cao and </a:t>
            </a:r>
            <a:r>
              <a:rPr lang="en-US" sz="2000" dirty="0" err="1" smtClean="0">
                <a:solidFill>
                  <a:schemeClr val="tx1">
                    <a:lumMod val="50000"/>
                  </a:schemeClr>
                </a:solidFill>
              </a:rPr>
              <a:t>Ramanan</a:t>
            </a:r>
            <a:r>
              <a:rPr lang="en-US" sz="2000" dirty="0" smtClean="0">
                <a:solidFill>
                  <a:schemeClr val="tx1">
                    <a:lumMod val="50000"/>
                  </a:schemeClr>
                </a:solidFill>
              </a:rPr>
              <a:t> 2002]</a:t>
            </a:r>
            <a:endParaRPr lang="en-GB" sz="2400" dirty="0"/>
          </a:p>
        </p:txBody>
      </p:sp>
      <p:sp>
        <p:nvSpPr>
          <p:cNvPr id="80" name="Freeform 12"/>
          <p:cNvSpPr>
            <a:spLocks/>
          </p:cNvSpPr>
          <p:nvPr/>
        </p:nvSpPr>
        <p:spPr bwMode="auto">
          <a:xfrm>
            <a:off x="428625" y="1500188"/>
            <a:ext cx="8213725" cy="3408362"/>
          </a:xfrm>
          <a:custGeom>
            <a:avLst/>
            <a:gdLst>
              <a:gd name="T0" fmla="*/ 547 w 1987"/>
              <a:gd name="T1" fmla="*/ 777 h 785"/>
              <a:gd name="T2" fmla="*/ 754 w 1987"/>
              <a:gd name="T3" fmla="*/ 748 h 785"/>
              <a:gd name="T4" fmla="*/ 1117 w 1987"/>
              <a:gd name="T5" fmla="*/ 748 h 785"/>
              <a:gd name="T6" fmla="*/ 1843 w 1987"/>
              <a:gd name="T7" fmla="*/ 658 h 785"/>
              <a:gd name="T8" fmla="*/ 1843 w 1987"/>
              <a:gd name="T9" fmla="*/ 295 h 785"/>
              <a:gd name="T10" fmla="*/ 981 w 1987"/>
              <a:gd name="T11" fmla="*/ 23 h 785"/>
              <a:gd name="T12" fmla="*/ 210 w 1987"/>
              <a:gd name="T13" fmla="*/ 159 h 785"/>
              <a:gd name="T14" fmla="*/ 24 w 1987"/>
              <a:gd name="T15" fmla="*/ 595 h 785"/>
              <a:gd name="T16" fmla="*/ 357 w 1987"/>
              <a:gd name="T17" fmla="*/ 785 h 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7"/>
              <a:gd name="T28" fmla="*/ 0 h 785"/>
              <a:gd name="T29" fmla="*/ 1987 w 1987"/>
              <a:gd name="T30" fmla="*/ 785 h 7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7" h="785">
                <a:moveTo>
                  <a:pt x="547" y="777"/>
                </a:moveTo>
                <a:cubicBezTo>
                  <a:pt x="583" y="772"/>
                  <a:pt x="659" y="753"/>
                  <a:pt x="754" y="748"/>
                </a:cubicBezTo>
                <a:cubicBezTo>
                  <a:pt x="849" y="743"/>
                  <a:pt x="936" y="763"/>
                  <a:pt x="1117" y="748"/>
                </a:cubicBezTo>
                <a:cubicBezTo>
                  <a:pt x="1298" y="733"/>
                  <a:pt x="1722" y="733"/>
                  <a:pt x="1843" y="658"/>
                </a:cubicBezTo>
                <a:cubicBezTo>
                  <a:pt x="1964" y="583"/>
                  <a:pt x="1987" y="401"/>
                  <a:pt x="1843" y="295"/>
                </a:cubicBezTo>
                <a:cubicBezTo>
                  <a:pt x="1699" y="189"/>
                  <a:pt x="1253" y="46"/>
                  <a:pt x="981" y="23"/>
                </a:cubicBezTo>
                <a:cubicBezTo>
                  <a:pt x="709" y="0"/>
                  <a:pt x="369" y="64"/>
                  <a:pt x="210" y="159"/>
                </a:cubicBezTo>
                <a:cubicBezTo>
                  <a:pt x="51" y="254"/>
                  <a:pt x="0" y="491"/>
                  <a:pt x="24" y="595"/>
                </a:cubicBezTo>
                <a:cubicBezTo>
                  <a:pt x="48" y="699"/>
                  <a:pt x="288" y="746"/>
                  <a:pt x="357" y="785"/>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81" name="Freeform 13"/>
          <p:cNvSpPr>
            <a:spLocks/>
          </p:cNvSpPr>
          <p:nvPr/>
        </p:nvSpPr>
        <p:spPr bwMode="auto">
          <a:xfrm>
            <a:off x="773113" y="1792288"/>
            <a:ext cx="7459662" cy="2628900"/>
          </a:xfrm>
          <a:custGeom>
            <a:avLst/>
            <a:gdLst>
              <a:gd name="T0" fmla="*/ 308 w 1805"/>
              <a:gd name="T1" fmla="*/ 590 h 605"/>
              <a:gd name="T2" fmla="*/ 853 w 1805"/>
              <a:gd name="T3" fmla="*/ 590 h 605"/>
              <a:gd name="T4" fmla="*/ 1397 w 1805"/>
              <a:gd name="T5" fmla="*/ 590 h 605"/>
              <a:gd name="T6" fmla="*/ 1714 w 1805"/>
              <a:gd name="T7" fmla="*/ 499 h 605"/>
              <a:gd name="T8" fmla="*/ 1714 w 1805"/>
              <a:gd name="T9" fmla="*/ 317 h 605"/>
              <a:gd name="T10" fmla="*/ 1170 w 1805"/>
              <a:gd name="T11" fmla="*/ 91 h 605"/>
              <a:gd name="T12" fmla="*/ 399 w 1805"/>
              <a:gd name="T13" fmla="*/ 45 h 605"/>
              <a:gd name="T14" fmla="*/ 36 w 1805"/>
              <a:gd name="T15" fmla="*/ 363 h 605"/>
              <a:gd name="T16" fmla="*/ 184 w 1805"/>
              <a:gd name="T17" fmla="*/ 527 h 6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5"/>
              <a:gd name="T28" fmla="*/ 0 h 605"/>
              <a:gd name="T29" fmla="*/ 1805 w 1805"/>
              <a:gd name="T30" fmla="*/ 605 h 6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5" h="605">
                <a:moveTo>
                  <a:pt x="308" y="590"/>
                </a:moveTo>
                <a:cubicBezTo>
                  <a:pt x="490" y="590"/>
                  <a:pt x="672" y="590"/>
                  <a:pt x="853" y="590"/>
                </a:cubicBezTo>
                <a:cubicBezTo>
                  <a:pt x="1034" y="590"/>
                  <a:pt x="1253" y="605"/>
                  <a:pt x="1397" y="590"/>
                </a:cubicBezTo>
                <a:cubicBezTo>
                  <a:pt x="1541" y="575"/>
                  <a:pt x="1661" y="544"/>
                  <a:pt x="1714" y="499"/>
                </a:cubicBezTo>
                <a:cubicBezTo>
                  <a:pt x="1767" y="454"/>
                  <a:pt x="1805" y="385"/>
                  <a:pt x="1714" y="317"/>
                </a:cubicBezTo>
                <a:cubicBezTo>
                  <a:pt x="1623" y="249"/>
                  <a:pt x="1389" y="136"/>
                  <a:pt x="1170" y="91"/>
                </a:cubicBezTo>
                <a:cubicBezTo>
                  <a:pt x="951" y="46"/>
                  <a:pt x="588" y="0"/>
                  <a:pt x="399" y="45"/>
                </a:cubicBezTo>
                <a:cubicBezTo>
                  <a:pt x="210" y="90"/>
                  <a:pt x="72" y="283"/>
                  <a:pt x="36" y="363"/>
                </a:cubicBezTo>
                <a:cubicBezTo>
                  <a:pt x="0" y="443"/>
                  <a:pt x="153" y="493"/>
                  <a:pt x="184" y="527"/>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82" name="Freeform 14"/>
          <p:cNvSpPr>
            <a:spLocks/>
          </p:cNvSpPr>
          <p:nvPr/>
        </p:nvSpPr>
        <p:spPr bwMode="auto">
          <a:xfrm>
            <a:off x="1716088" y="2286000"/>
            <a:ext cx="5830887" cy="1971675"/>
          </a:xfrm>
          <a:custGeom>
            <a:avLst/>
            <a:gdLst>
              <a:gd name="T0" fmla="*/ 170 w 1410"/>
              <a:gd name="T1" fmla="*/ 341 h 454"/>
              <a:gd name="T2" fmla="*/ 397 w 1410"/>
              <a:gd name="T3" fmla="*/ 431 h 454"/>
              <a:gd name="T4" fmla="*/ 941 w 1410"/>
              <a:gd name="T5" fmla="*/ 431 h 454"/>
              <a:gd name="T6" fmla="*/ 1168 w 1410"/>
              <a:gd name="T7" fmla="*/ 431 h 454"/>
              <a:gd name="T8" fmla="*/ 1395 w 1410"/>
              <a:gd name="T9" fmla="*/ 295 h 454"/>
              <a:gd name="T10" fmla="*/ 1259 w 1410"/>
              <a:gd name="T11" fmla="*/ 159 h 454"/>
              <a:gd name="T12" fmla="*/ 669 w 1410"/>
              <a:gd name="T13" fmla="*/ 23 h 454"/>
              <a:gd name="T14" fmla="*/ 306 w 1410"/>
              <a:gd name="T15" fmla="*/ 23 h 454"/>
              <a:gd name="T16" fmla="*/ 34 w 1410"/>
              <a:gd name="T17" fmla="*/ 114 h 454"/>
              <a:gd name="T18" fmla="*/ 99 w 1410"/>
              <a:gd name="T19" fmla="*/ 278 h 4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0"/>
              <a:gd name="T31" fmla="*/ 0 h 454"/>
              <a:gd name="T32" fmla="*/ 1410 w 1410"/>
              <a:gd name="T33" fmla="*/ 454 h 4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0" h="454">
                <a:moveTo>
                  <a:pt x="170" y="341"/>
                </a:moveTo>
                <a:cubicBezTo>
                  <a:pt x="219" y="378"/>
                  <a:pt x="269" y="416"/>
                  <a:pt x="397" y="431"/>
                </a:cubicBezTo>
                <a:cubicBezTo>
                  <a:pt x="525" y="446"/>
                  <a:pt x="813" y="431"/>
                  <a:pt x="941" y="431"/>
                </a:cubicBezTo>
                <a:cubicBezTo>
                  <a:pt x="1069" y="431"/>
                  <a:pt x="1092" y="454"/>
                  <a:pt x="1168" y="431"/>
                </a:cubicBezTo>
                <a:cubicBezTo>
                  <a:pt x="1244" y="408"/>
                  <a:pt x="1380" y="340"/>
                  <a:pt x="1395" y="295"/>
                </a:cubicBezTo>
                <a:cubicBezTo>
                  <a:pt x="1410" y="250"/>
                  <a:pt x="1380" y="204"/>
                  <a:pt x="1259" y="159"/>
                </a:cubicBezTo>
                <a:cubicBezTo>
                  <a:pt x="1138" y="114"/>
                  <a:pt x="828" y="46"/>
                  <a:pt x="669" y="23"/>
                </a:cubicBezTo>
                <a:cubicBezTo>
                  <a:pt x="510" y="0"/>
                  <a:pt x="412" y="8"/>
                  <a:pt x="306" y="23"/>
                </a:cubicBezTo>
                <a:cubicBezTo>
                  <a:pt x="200" y="38"/>
                  <a:pt x="68" y="72"/>
                  <a:pt x="34" y="114"/>
                </a:cubicBezTo>
                <a:cubicBezTo>
                  <a:pt x="0" y="156"/>
                  <a:pt x="86" y="244"/>
                  <a:pt x="99" y="278"/>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83" name="Rectangle 15"/>
          <p:cNvSpPr>
            <a:spLocks noChangeArrowheads="1"/>
          </p:cNvSpPr>
          <p:nvPr/>
        </p:nvSpPr>
        <p:spPr bwMode="auto">
          <a:xfrm>
            <a:off x="4106863" y="3962400"/>
            <a:ext cx="2439987" cy="982663"/>
          </a:xfrm>
          <a:prstGeom prst="rect">
            <a:avLst/>
          </a:prstGeom>
          <a:solidFill>
            <a:srgbClr val="000000"/>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85" name="Oval 22"/>
          <p:cNvSpPr>
            <a:spLocks noChangeArrowheads="1"/>
          </p:cNvSpPr>
          <p:nvPr/>
        </p:nvSpPr>
        <p:spPr bwMode="auto">
          <a:xfrm>
            <a:off x="6138863" y="3886200"/>
            <a:ext cx="969962" cy="984250"/>
          </a:xfrm>
          <a:prstGeom prst="ellipse">
            <a:avLst/>
          </a:prstGeom>
          <a:solidFill>
            <a:schemeClr val="bg1"/>
          </a:solidFill>
          <a:ln w="19050">
            <a:solidFill>
              <a:schemeClr val="tx1"/>
            </a:solidFill>
            <a:round/>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89" name="Oval 88"/>
          <p:cNvSpPr/>
          <p:nvPr/>
        </p:nvSpPr>
        <p:spPr>
          <a:xfrm>
            <a:off x="2144713" y="3305175"/>
            <a:ext cx="557212" cy="588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0" name="Oval 89"/>
          <p:cNvSpPr/>
          <p:nvPr/>
        </p:nvSpPr>
        <p:spPr>
          <a:xfrm>
            <a:off x="1958975" y="4087813"/>
            <a:ext cx="557213" cy="584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1" name="Oval 90"/>
          <p:cNvSpPr/>
          <p:nvPr/>
        </p:nvSpPr>
        <p:spPr>
          <a:xfrm>
            <a:off x="2330450" y="4672013"/>
            <a:ext cx="557213" cy="588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1" name="Freeform 100"/>
          <p:cNvSpPr/>
          <p:nvPr/>
        </p:nvSpPr>
        <p:spPr>
          <a:xfrm>
            <a:off x="4857750" y="3867150"/>
            <a:ext cx="1276350" cy="1044575"/>
          </a:xfrm>
          <a:custGeom>
            <a:avLst/>
            <a:gdLst>
              <a:gd name="connsiteX0" fmla="*/ 0 w 3073101"/>
              <a:gd name="connsiteY0" fmla="*/ 381897 h 2022438"/>
              <a:gd name="connsiteX1" fmla="*/ 1495313 w 3073101"/>
              <a:gd name="connsiteY1" fmla="*/ 564777 h 2022438"/>
              <a:gd name="connsiteX2" fmla="*/ 2861534 w 3073101"/>
              <a:gd name="connsiteY2" fmla="*/ 199017 h 2022438"/>
              <a:gd name="connsiteX3" fmla="*/ 2764715 w 3073101"/>
              <a:gd name="connsiteY3" fmla="*/ 1758876 h 2022438"/>
              <a:gd name="connsiteX4" fmla="*/ 2883049 w 3073101"/>
              <a:gd name="connsiteY4" fmla="*/ 1780391 h 2022438"/>
              <a:gd name="connsiteX0" fmla="*/ 0 w 3064526"/>
              <a:gd name="connsiteY0" fmla="*/ 370748 h 2011289"/>
              <a:gd name="connsiteX1" fmla="*/ 1546765 w 3064526"/>
              <a:gd name="connsiteY1" fmla="*/ 620518 h 2011289"/>
              <a:gd name="connsiteX2" fmla="*/ 2861534 w 3064526"/>
              <a:gd name="connsiteY2" fmla="*/ 187868 h 2011289"/>
              <a:gd name="connsiteX3" fmla="*/ 2764715 w 3064526"/>
              <a:gd name="connsiteY3" fmla="*/ 1747727 h 2011289"/>
              <a:gd name="connsiteX4" fmla="*/ 2883049 w 3064526"/>
              <a:gd name="connsiteY4" fmla="*/ 1769242 h 2011289"/>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04339"/>
              <a:gd name="connsiteX1" fmla="*/ 2861534 w 3322320"/>
              <a:gd name="connsiteY1" fmla="*/ 229496 h 2004339"/>
              <a:gd name="connsiteX2" fmla="*/ 2764715 w 3322320"/>
              <a:gd name="connsiteY2" fmla="*/ 1789355 h 2004339"/>
              <a:gd name="connsiteX3" fmla="*/ 1261013 w 3322320"/>
              <a:gd name="connsiteY3" fmla="*/ 1519402 h 2004339"/>
              <a:gd name="connsiteX0" fmla="*/ 0 w 2861534"/>
              <a:gd name="connsiteY0" fmla="*/ 412376 h 2004339"/>
              <a:gd name="connsiteX1" fmla="*/ 2861534 w 2861534"/>
              <a:gd name="connsiteY1" fmla="*/ 229496 h 2004339"/>
              <a:gd name="connsiteX2" fmla="*/ 2764715 w 2861534"/>
              <a:gd name="connsiteY2" fmla="*/ 1789355 h 2004339"/>
              <a:gd name="connsiteX3" fmla="*/ 1261013 w 2861534"/>
              <a:gd name="connsiteY3" fmla="*/ 1519402 h 2004339"/>
              <a:gd name="connsiteX0" fmla="*/ 0 w 2861534"/>
              <a:gd name="connsiteY0" fmla="*/ 182880 h 1774843"/>
              <a:gd name="connsiteX1" fmla="*/ 2861534 w 2861534"/>
              <a:gd name="connsiteY1" fmla="*/ 0 h 1774843"/>
              <a:gd name="connsiteX2" fmla="*/ 2764715 w 2861534"/>
              <a:gd name="connsiteY2" fmla="*/ 1559859 h 1774843"/>
              <a:gd name="connsiteX3" fmla="*/ 1261013 w 2861534"/>
              <a:gd name="connsiteY3" fmla="*/ 1289906 h 1774843"/>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667813 w 3529347"/>
              <a:gd name="connsiteY0" fmla="*/ 182880 h 2218600"/>
              <a:gd name="connsiteX1" fmla="*/ 0 w 3529347"/>
              <a:gd name="connsiteY1" fmla="*/ 2218600 h 2218600"/>
              <a:gd name="connsiteX2" fmla="*/ 3529347 w 3529347"/>
              <a:gd name="connsiteY2" fmla="*/ 0 h 2218600"/>
              <a:gd name="connsiteX3" fmla="*/ 3432528 w 3529347"/>
              <a:gd name="connsiteY3" fmla="*/ 1559859 h 2218600"/>
              <a:gd name="connsiteX4" fmla="*/ 1928826 w 3529347"/>
              <a:gd name="connsiteY4" fmla="*/ 1289906 h 2218600"/>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667813 w 3529347"/>
              <a:gd name="connsiteY0" fmla="*/ 182880 h 2361476"/>
              <a:gd name="connsiteX1" fmla="*/ 0 w 3529347"/>
              <a:gd name="connsiteY1" fmla="*/ 2361476 h 2361476"/>
              <a:gd name="connsiteX2" fmla="*/ 3529347 w 3529347"/>
              <a:gd name="connsiteY2" fmla="*/ 0 h 2361476"/>
              <a:gd name="connsiteX3" fmla="*/ 3432528 w 3529347"/>
              <a:gd name="connsiteY3" fmla="*/ 1559859 h 2361476"/>
              <a:gd name="connsiteX4" fmla="*/ 1928826 w 3529347"/>
              <a:gd name="connsiteY4" fmla="*/ 1289906 h 2361476"/>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382061 w 3243595"/>
              <a:gd name="connsiteY0" fmla="*/ 182880 h 1932848"/>
              <a:gd name="connsiteX1" fmla="*/ 0 w 3243595"/>
              <a:gd name="connsiteY1" fmla="*/ 1932848 h 1932848"/>
              <a:gd name="connsiteX2" fmla="*/ 3243595 w 3243595"/>
              <a:gd name="connsiteY2" fmla="*/ 0 h 1932848"/>
              <a:gd name="connsiteX3" fmla="*/ 3146776 w 3243595"/>
              <a:gd name="connsiteY3" fmla="*/ 1559859 h 1932848"/>
              <a:gd name="connsiteX4" fmla="*/ 1643074 w 3243595"/>
              <a:gd name="connsiteY4" fmla="*/ 1289906 h 1932848"/>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310623 w 3172157"/>
              <a:gd name="connsiteY0" fmla="*/ 182880 h 1559859"/>
              <a:gd name="connsiteX1" fmla="*/ 0 w 3172157"/>
              <a:gd name="connsiteY1" fmla="*/ 1361344 h 1559859"/>
              <a:gd name="connsiteX2" fmla="*/ 3172157 w 3172157"/>
              <a:gd name="connsiteY2" fmla="*/ 0 h 1559859"/>
              <a:gd name="connsiteX3" fmla="*/ 3075338 w 3172157"/>
              <a:gd name="connsiteY3" fmla="*/ 1559859 h 1559859"/>
              <a:gd name="connsiteX4" fmla="*/ 1571636 w 3172157"/>
              <a:gd name="connsiteY4" fmla="*/ 1289906 h 1559859"/>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0 w 3457909"/>
              <a:gd name="connsiteY0" fmla="*/ 2218600 h 2218600"/>
              <a:gd name="connsiteX1" fmla="*/ 3457909 w 3457909"/>
              <a:gd name="connsiteY1" fmla="*/ 0 h 2218600"/>
              <a:gd name="connsiteX2" fmla="*/ 3361090 w 3457909"/>
              <a:gd name="connsiteY2" fmla="*/ 1559859 h 2218600"/>
              <a:gd name="connsiteX3" fmla="*/ 1857388 w 3457909"/>
              <a:gd name="connsiteY3" fmla="*/ 1289906 h 2218600"/>
              <a:gd name="connsiteX0" fmla="*/ 0 w 3361090"/>
              <a:gd name="connsiteY0" fmla="*/ 928694 h 928694"/>
              <a:gd name="connsiteX1" fmla="*/ 928695 w 3361090"/>
              <a:gd name="connsiteY1" fmla="*/ 928693 h 928694"/>
              <a:gd name="connsiteX2" fmla="*/ 3361090 w 3361090"/>
              <a:gd name="connsiteY2" fmla="*/ 269953 h 928694"/>
              <a:gd name="connsiteX3" fmla="*/ 1857388 w 3361090"/>
              <a:gd name="connsiteY3" fmla="*/ 0 h 928694"/>
              <a:gd name="connsiteX0" fmla="*/ 0 w 1857388"/>
              <a:gd name="connsiteY0" fmla="*/ 928694 h 1571635"/>
              <a:gd name="connsiteX1" fmla="*/ 928695 w 1857388"/>
              <a:gd name="connsiteY1" fmla="*/ 928693 h 1571635"/>
              <a:gd name="connsiteX2" fmla="*/ 928695 w 1857388"/>
              <a:gd name="connsiteY2" fmla="*/ 1571635 h 1571635"/>
              <a:gd name="connsiteX3" fmla="*/ 1857388 w 1857388"/>
              <a:gd name="connsiteY3" fmla="*/ 0 h 1571635"/>
              <a:gd name="connsiteX0" fmla="*/ 0 w 928695"/>
              <a:gd name="connsiteY0" fmla="*/ 1 h 642942"/>
              <a:gd name="connsiteX1" fmla="*/ 928695 w 928695"/>
              <a:gd name="connsiteY1" fmla="*/ 0 h 642942"/>
              <a:gd name="connsiteX2" fmla="*/ 928695 w 928695"/>
              <a:gd name="connsiteY2" fmla="*/ 642942 h 642942"/>
              <a:gd name="connsiteX3" fmla="*/ 1 w 928695"/>
              <a:gd name="connsiteY3" fmla="*/ 642942 h 642942"/>
              <a:gd name="connsiteX0" fmla="*/ 0 w 928695"/>
              <a:gd name="connsiteY0" fmla="*/ 1 h 642942"/>
              <a:gd name="connsiteX1" fmla="*/ 928695 w 928695"/>
              <a:gd name="connsiteY1" fmla="*/ 0 h 642942"/>
              <a:gd name="connsiteX2" fmla="*/ 928695 w 928695"/>
              <a:gd name="connsiteY2" fmla="*/ 642942 h 642942"/>
              <a:gd name="connsiteX3" fmla="*/ 2 w 928695"/>
              <a:gd name="connsiteY3" fmla="*/ 642941 h 642942"/>
            </a:gdLst>
            <a:ahLst/>
            <a:cxnLst>
              <a:cxn ang="0">
                <a:pos x="connsiteX0" y="connsiteY0"/>
              </a:cxn>
              <a:cxn ang="0">
                <a:pos x="connsiteX1" y="connsiteY1"/>
              </a:cxn>
              <a:cxn ang="0">
                <a:pos x="connsiteX2" y="connsiteY2"/>
              </a:cxn>
              <a:cxn ang="0">
                <a:pos x="connsiteX3" y="connsiteY3"/>
              </a:cxn>
            </a:cxnLst>
            <a:rect l="l" t="t" r="r" b="b"/>
            <a:pathLst>
              <a:path w="928695" h="642942">
                <a:moveTo>
                  <a:pt x="0" y="1"/>
                </a:moveTo>
                <a:lnTo>
                  <a:pt x="928695" y="0"/>
                </a:lnTo>
                <a:lnTo>
                  <a:pt x="928695" y="642942"/>
                </a:lnTo>
                <a:lnTo>
                  <a:pt x="2" y="642941"/>
                </a:ln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80000" indent="0" eaLnBrk="1" fontAlgn="auto" hangingPunct="1">
              <a:spcAft>
                <a:spcPts val="0"/>
              </a:spcAft>
              <a:defRPr/>
            </a:pPr>
            <a:r>
              <a:rPr lang="en-US" dirty="0" smtClean="0"/>
              <a:t>A little bit about me</a:t>
            </a:r>
            <a:endParaRPr lang="en-GB" dirty="0" smtClean="0"/>
          </a:p>
        </p:txBody>
      </p:sp>
      <p:pic>
        <p:nvPicPr>
          <p:cNvPr id="30723" name="Picture 2"/>
          <p:cNvPicPr>
            <a:picLocks noChangeAspect="1" noChangeArrowheads="1"/>
          </p:cNvPicPr>
          <p:nvPr/>
        </p:nvPicPr>
        <p:blipFill>
          <a:blip r:embed="rId3" cstate="print"/>
          <a:srcRect/>
          <a:stretch>
            <a:fillRect/>
          </a:stretch>
        </p:blipFill>
        <p:spPr bwMode="auto">
          <a:xfrm>
            <a:off x="500063" y="857250"/>
            <a:ext cx="2051050" cy="1714500"/>
          </a:xfrm>
          <a:prstGeom prst="rect">
            <a:avLst/>
          </a:prstGeom>
          <a:noFill/>
          <a:ln w="9525">
            <a:noFill/>
            <a:miter lim="800000"/>
            <a:headEnd/>
            <a:tailEnd/>
          </a:ln>
        </p:spPr>
      </p:pic>
      <p:pic>
        <p:nvPicPr>
          <p:cNvPr id="30724" name="Picture 3"/>
          <p:cNvPicPr>
            <a:picLocks noChangeAspect="1" noChangeArrowheads="1"/>
          </p:cNvPicPr>
          <p:nvPr/>
        </p:nvPicPr>
        <p:blipFill>
          <a:blip r:embed="rId4" cstate="print"/>
          <a:srcRect/>
          <a:stretch>
            <a:fillRect/>
          </a:stretch>
        </p:blipFill>
        <p:spPr bwMode="auto">
          <a:xfrm>
            <a:off x="5786438" y="2428875"/>
            <a:ext cx="1785937" cy="1339850"/>
          </a:xfrm>
          <a:prstGeom prst="rect">
            <a:avLst/>
          </a:prstGeom>
          <a:noFill/>
          <a:ln w="9525">
            <a:noFill/>
            <a:miter lim="800000"/>
            <a:headEnd/>
            <a:tailEnd/>
          </a:ln>
        </p:spPr>
      </p:pic>
      <p:sp>
        <p:nvSpPr>
          <p:cNvPr id="30725" name="TextBox 5"/>
          <p:cNvSpPr txBox="1">
            <a:spLocks noChangeArrowheads="1"/>
          </p:cNvSpPr>
          <p:nvPr/>
        </p:nvSpPr>
        <p:spPr bwMode="auto">
          <a:xfrm>
            <a:off x="2643188" y="1157288"/>
            <a:ext cx="5000625" cy="1200150"/>
          </a:xfrm>
          <a:prstGeom prst="rect">
            <a:avLst/>
          </a:prstGeom>
          <a:noFill/>
          <a:ln w="9525">
            <a:noFill/>
            <a:miter lim="800000"/>
            <a:headEnd/>
            <a:tailEnd/>
          </a:ln>
        </p:spPr>
        <p:txBody>
          <a:bodyPr>
            <a:spAutoFit/>
          </a:bodyPr>
          <a:lstStyle/>
          <a:p>
            <a:r>
              <a:rPr lang="en-US" sz="2400">
                <a:latin typeface="Calibri" pitchFamily="34" charset="0"/>
              </a:rPr>
              <a:t>I did a PhD in mathematics at Cambridge and I continued there afterwards as a research fellow</a:t>
            </a:r>
            <a:endParaRPr lang="en-GB" sz="2400">
              <a:latin typeface="Calibri" pitchFamily="34" charset="0"/>
            </a:endParaRPr>
          </a:p>
        </p:txBody>
      </p:sp>
      <p:sp>
        <p:nvSpPr>
          <p:cNvPr id="30726" name="TextBox 8"/>
          <p:cNvSpPr txBox="1">
            <a:spLocks noChangeArrowheads="1"/>
          </p:cNvSpPr>
          <p:nvPr/>
        </p:nvSpPr>
        <p:spPr bwMode="auto">
          <a:xfrm>
            <a:off x="2643188" y="2268538"/>
            <a:ext cx="3143250" cy="1570037"/>
          </a:xfrm>
          <a:prstGeom prst="rect">
            <a:avLst/>
          </a:prstGeom>
          <a:noFill/>
          <a:ln w="9525">
            <a:noFill/>
            <a:miter lim="800000"/>
            <a:headEnd/>
            <a:tailEnd/>
          </a:ln>
        </p:spPr>
        <p:txBody>
          <a:bodyPr>
            <a:spAutoFit/>
          </a:bodyPr>
          <a:lstStyle/>
          <a:p>
            <a:r>
              <a:rPr lang="en-US" sz="2400">
                <a:latin typeface="Calibri" pitchFamily="34" charset="0"/>
              </a:rPr>
              <a:t>except for a year at Stanford, in the Electrical Engineering department.</a:t>
            </a:r>
            <a:endParaRPr lang="en-GB" sz="2400">
              <a:latin typeface="Calibri" pitchFamily="34" charset="0"/>
            </a:endParaRPr>
          </a:p>
        </p:txBody>
      </p:sp>
      <p:pic>
        <p:nvPicPr>
          <p:cNvPr id="30727" name="Picture 4"/>
          <p:cNvPicPr>
            <a:picLocks noChangeAspect="1" noChangeArrowheads="1"/>
          </p:cNvPicPr>
          <p:nvPr/>
        </p:nvPicPr>
        <p:blipFill>
          <a:blip r:embed="rId5" cstate="print"/>
          <a:srcRect/>
          <a:stretch>
            <a:fillRect/>
          </a:stretch>
        </p:blipFill>
        <p:spPr bwMode="auto">
          <a:xfrm>
            <a:off x="1143000" y="3929063"/>
            <a:ext cx="2071688" cy="1689100"/>
          </a:xfrm>
          <a:prstGeom prst="rect">
            <a:avLst/>
          </a:prstGeom>
          <a:noFill/>
          <a:ln w="9525">
            <a:noFill/>
            <a:miter lim="800000"/>
            <a:headEnd/>
            <a:tailEnd/>
          </a:ln>
        </p:spPr>
      </p:pic>
      <p:sp>
        <p:nvSpPr>
          <p:cNvPr id="30728" name="TextBox 10"/>
          <p:cNvSpPr txBox="1">
            <a:spLocks noChangeArrowheads="1"/>
          </p:cNvSpPr>
          <p:nvPr/>
        </p:nvSpPr>
        <p:spPr bwMode="auto">
          <a:xfrm>
            <a:off x="3357563" y="3757613"/>
            <a:ext cx="3500437" cy="1938337"/>
          </a:xfrm>
          <a:prstGeom prst="rect">
            <a:avLst/>
          </a:prstGeom>
          <a:noFill/>
          <a:ln w="9525">
            <a:noFill/>
            <a:miter lim="800000"/>
            <a:headEnd/>
            <a:tailEnd/>
          </a:ln>
        </p:spPr>
        <p:txBody>
          <a:bodyPr>
            <a:spAutoFit/>
          </a:bodyPr>
          <a:lstStyle/>
          <a:p>
            <a:r>
              <a:rPr lang="en-US" sz="2400">
                <a:latin typeface="Calibri" pitchFamily="34" charset="0"/>
              </a:rPr>
              <a:t>I decided to change to a computer science department, because this is where all the exciting problems come from,</a:t>
            </a:r>
            <a:endParaRPr lang="en-GB" sz="2400">
              <a:latin typeface="Calibri" pitchFamily="34" charset="0"/>
            </a:endParaRPr>
          </a:p>
        </p:txBody>
      </p:sp>
      <p:pic>
        <p:nvPicPr>
          <p:cNvPr id="20489" name="Picture 5"/>
          <p:cNvPicPr>
            <a:picLocks noChangeAspect="1" noChangeArrowheads="1"/>
          </p:cNvPicPr>
          <p:nvPr/>
        </p:nvPicPr>
        <p:blipFill>
          <a:blip r:embed="rId6" cstate="print"/>
          <a:srcRect/>
          <a:stretch>
            <a:fillRect/>
          </a:stretch>
        </p:blipFill>
        <p:spPr bwMode="auto">
          <a:xfrm>
            <a:off x="6500813" y="5275263"/>
            <a:ext cx="2214562" cy="1582737"/>
          </a:xfrm>
          <a:prstGeom prst="rect">
            <a:avLst/>
          </a:prstGeom>
          <a:noFill/>
          <a:ln w="9525">
            <a:noFill/>
            <a:miter lim="800000"/>
            <a:headEnd/>
            <a:tailEnd/>
          </a:ln>
        </p:spPr>
      </p:pic>
      <p:sp>
        <p:nvSpPr>
          <p:cNvPr id="30730" name="TextBox 12"/>
          <p:cNvSpPr txBox="1">
            <a:spLocks noChangeArrowheads="1"/>
          </p:cNvSpPr>
          <p:nvPr/>
        </p:nvSpPr>
        <p:spPr bwMode="auto">
          <a:xfrm>
            <a:off x="2643188" y="5610225"/>
            <a:ext cx="3500437" cy="830263"/>
          </a:xfrm>
          <a:prstGeom prst="rect">
            <a:avLst/>
          </a:prstGeom>
          <a:noFill/>
          <a:ln w="9525">
            <a:noFill/>
            <a:miter lim="800000"/>
            <a:headEnd/>
            <a:tailEnd/>
          </a:ln>
        </p:spPr>
        <p:txBody>
          <a:bodyPr>
            <a:spAutoFit/>
          </a:bodyPr>
          <a:lstStyle/>
          <a:p>
            <a:r>
              <a:rPr lang="en-US" sz="2400">
                <a:latin typeface="Calibri" pitchFamily="34" charset="0"/>
              </a:rPr>
              <a:t>and where theory can have an impact.</a:t>
            </a:r>
            <a:endParaRPr lang="en-GB" sz="2400">
              <a:latin typeface="Calibri" pitchFamily="34" charset="0"/>
            </a:endParaRPr>
          </a:p>
        </p:txBody>
      </p:sp>
      <p:sp>
        <p:nvSpPr>
          <p:cNvPr id="11" name="TextBox 12"/>
          <p:cNvSpPr txBox="1">
            <a:spLocks noChangeArrowheads="1"/>
          </p:cNvSpPr>
          <p:nvPr/>
        </p:nvSpPr>
        <p:spPr bwMode="auto">
          <a:xfrm>
            <a:off x="2643188" y="6348413"/>
            <a:ext cx="3500437" cy="461962"/>
          </a:xfrm>
          <a:prstGeom prst="rect">
            <a:avLst/>
          </a:prstGeom>
          <a:noFill/>
          <a:ln w="9525">
            <a:noFill/>
            <a:miter lim="800000"/>
            <a:headEnd/>
            <a:tailEnd/>
          </a:ln>
        </p:spPr>
        <p:txBody>
          <a:bodyPr>
            <a:spAutoFit/>
          </a:bodyPr>
          <a:lstStyle/>
          <a:p>
            <a:r>
              <a:rPr lang="en-US" sz="2400">
                <a:latin typeface="Calibri" pitchFamily="34" charset="0"/>
              </a:rPr>
              <a:t>I still like equations.</a:t>
            </a:r>
            <a:endParaRPr lang="en-GB"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0" y="0"/>
            <a:ext cx="9144000" cy="1000125"/>
          </a:xfrm>
        </p:spPr>
        <p:txBody>
          <a:bodyPr>
            <a:noAutofit/>
          </a:bodyPr>
          <a:lstStyle/>
          <a:p>
            <a:pPr marL="180000" indent="0" eaLnBrk="1" fontAlgn="auto" hangingPunct="1">
              <a:spcAft>
                <a:spcPts val="0"/>
              </a:spcAft>
              <a:defRPr/>
            </a:pPr>
            <a:r>
              <a:rPr lang="en-GB" sz="2400" dirty="0" smtClean="0"/>
              <a:t>In the closed-loop system, does TCP have any chance of preventing overflow at the queue?</a:t>
            </a:r>
            <a:endParaRPr lang="en-GB" sz="1200" dirty="0" smtClean="0">
              <a:solidFill>
                <a:schemeClr val="bg2"/>
              </a:solidFill>
              <a:cs typeface="Times New Roman" pitchFamily="18" charset="0"/>
            </a:endParaRPr>
          </a:p>
        </p:txBody>
      </p:sp>
      <p:sp>
        <p:nvSpPr>
          <p:cNvPr id="10246" name="Content Placeholder 26"/>
          <p:cNvSpPr>
            <a:spLocks noGrp="1"/>
          </p:cNvSpPr>
          <p:nvPr>
            <p:ph idx="1"/>
          </p:nvPr>
        </p:nvSpPr>
        <p:spPr>
          <a:xfrm>
            <a:off x="0" y="6357938"/>
            <a:ext cx="9144000" cy="500062"/>
          </a:xfrm>
        </p:spPr>
        <p:txBody>
          <a:bodyPr/>
          <a:lstStyle/>
          <a:p>
            <a:pPr marL="0" indent="0">
              <a:buFont typeface="Arial" pitchFamily="34" charset="0"/>
              <a:buNone/>
            </a:pPr>
            <a:r>
              <a:rPr lang="en-US" sz="2400" smtClean="0"/>
              <a:t>The queue will quickly flip from empty to full.</a:t>
            </a:r>
            <a:endParaRPr lang="en-GB" sz="2400" smtClean="0"/>
          </a:p>
        </p:txBody>
      </p:sp>
      <p:sp>
        <p:nvSpPr>
          <p:cNvPr id="80" name="Freeform 12"/>
          <p:cNvSpPr>
            <a:spLocks/>
          </p:cNvSpPr>
          <p:nvPr/>
        </p:nvSpPr>
        <p:spPr bwMode="auto">
          <a:xfrm>
            <a:off x="428625" y="1500188"/>
            <a:ext cx="8213725" cy="3408362"/>
          </a:xfrm>
          <a:custGeom>
            <a:avLst/>
            <a:gdLst>
              <a:gd name="T0" fmla="*/ 547 w 1987"/>
              <a:gd name="T1" fmla="*/ 777 h 785"/>
              <a:gd name="T2" fmla="*/ 754 w 1987"/>
              <a:gd name="T3" fmla="*/ 748 h 785"/>
              <a:gd name="T4" fmla="*/ 1117 w 1987"/>
              <a:gd name="T5" fmla="*/ 748 h 785"/>
              <a:gd name="T6" fmla="*/ 1843 w 1987"/>
              <a:gd name="T7" fmla="*/ 658 h 785"/>
              <a:gd name="T8" fmla="*/ 1843 w 1987"/>
              <a:gd name="T9" fmla="*/ 295 h 785"/>
              <a:gd name="T10" fmla="*/ 981 w 1987"/>
              <a:gd name="T11" fmla="*/ 23 h 785"/>
              <a:gd name="T12" fmla="*/ 210 w 1987"/>
              <a:gd name="T13" fmla="*/ 159 h 785"/>
              <a:gd name="T14" fmla="*/ 24 w 1987"/>
              <a:gd name="T15" fmla="*/ 595 h 785"/>
              <a:gd name="T16" fmla="*/ 357 w 1987"/>
              <a:gd name="T17" fmla="*/ 785 h 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7"/>
              <a:gd name="T28" fmla="*/ 0 h 785"/>
              <a:gd name="T29" fmla="*/ 1987 w 1987"/>
              <a:gd name="T30" fmla="*/ 785 h 7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7" h="785">
                <a:moveTo>
                  <a:pt x="547" y="777"/>
                </a:moveTo>
                <a:cubicBezTo>
                  <a:pt x="583" y="772"/>
                  <a:pt x="659" y="753"/>
                  <a:pt x="754" y="748"/>
                </a:cubicBezTo>
                <a:cubicBezTo>
                  <a:pt x="849" y="743"/>
                  <a:pt x="936" y="763"/>
                  <a:pt x="1117" y="748"/>
                </a:cubicBezTo>
                <a:cubicBezTo>
                  <a:pt x="1298" y="733"/>
                  <a:pt x="1722" y="733"/>
                  <a:pt x="1843" y="658"/>
                </a:cubicBezTo>
                <a:cubicBezTo>
                  <a:pt x="1964" y="583"/>
                  <a:pt x="1987" y="401"/>
                  <a:pt x="1843" y="295"/>
                </a:cubicBezTo>
                <a:cubicBezTo>
                  <a:pt x="1699" y="189"/>
                  <a:pt x="1253" y="46"/>
                  <a:pt x="981" y="23"/>
                </a:cubicBezTo>
                <a:cubicBezTo>
                  <a:pt x="709" y="0"/>
                  <a:pt x="369" y="64"/>
                  <a:pt x="210" y="159"/>
                </a:cubicBezTo>
                <a:cubicBezTo>
                  <a:pt x="51" y="254"/>
                  <a:pt x="0" y="491"/>
                  <a:pt x="24" y="595"/>
                </a:cubicBezTo>
                <a:cubicBezTo>
                  <a:pt x="48" y="699"/>
                  <a:pt x="288" y="746"/>
                  <a:pt x="357" y="785"/>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81" name="Freeform 13"/>
          <p:cNvSpPr>
            <a:spLocks/>
          </p:cNvSpPr>
          <p:nvPr/>
        </p:nvSpPr>
        <p:spPr bwMode="auto">
          <a:xfrm>
            <a:off x="773113" y="1792288"/>
            <a:ext cx="7459662" cy="2628900"/>
          </a:xfrm>
          <a:custGeom>
            <a:avLst/>
            <a:gdLst>
              <a:gd name="T0" fmla="*/ 308 w 1805"/>
              <a:gd name="T1" fmla="*/ 590 h 605"/>
              <a:gd name="T2" fmla="*/ 853 w 1805"/>
              <a:gd name="T3" fmla="*/ 590 h 605"/>
              <a:gd name="T4" fmla="*/ 1397 w 1805"/>
              <a:gd name="T5" fmla="*/ 590 h 605"/>
              <a:gd name="T6" fmla="*/ 1714 w 1805"/>
              <a:gd name="T7" fmla="*/ 499 h 605"/>
              <a:gd name="T8" fmla="*/ 1714 w 1805"/>
              <a:gd name="T9" fmla="*/ 317 h 605"/>
              <a:gd name="T10" fmla="*/ 1170 w 1805"/>
              <a:gd name="T11" fmla="*/ 91 h 605"/>
              <a:gd name="T12" fmla="*/ 399 w 1805"/>
              <a:gd name="T13" fmla="*/ 45 h 605"/>
              <a:gd name="T14" fmla="*/ 36 w 1805"/>
              <a:gd name="T15" fmla="*/ 363 h 605"/>
              <a:gd name="T16" fmla="*/ 184 w 1805"/>
              <a:gd name="T17" fmla="*/ 527 h 6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5"/>
              <a:gd name="T28" fmla="*/ 0 h 605"/>
              <a:gd name="T29" fmla="*/ 1805 w 1805"/>
              <a:gd name="T30" fmla="*/ 605 h 6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5" h="605">
                <a:moveTo>
                  <a:pt x="308" y="590"/>
                </a:moveTo>
                <a:cubicBezTo>
                  <a:pt x="490" y="590"/>
                  <a:pt x="672" y="590"/>
                  <a:pt x="853" y="590"/>
                </a:cubicBezTo>
                <a:cubicBezTo>
                  <a:pt x="1034" y="590"/>
                  <a:pt x="1253" y="605"/>
                  <a:pt x="1397" y="590"/>
                </a:cubicBezTo>
                <a:cubicBezTo>
                  <a:pt x="1541" y="575"/>
                  <a:pt x="1661" y="544"/>
                  <a:pt x="1714" y="499"/>
                </a:cubicBezTo>
                <a:cubicBezTo>
                  <a:pt x="1767" y="454"/>
                  <a:pt x="1805" y="385"/>
                  <a:pt x="1714" y="317"/>
                </a:cubicBezTo>
                <a:cubicBezTo>
                  <a:pt x="1623" y="249"/>
                  <a:pt x="1389" y="136"/>
                  <a:pt x="1170" y="91"/>
                </a:cubicBezTo>
                <a:cubicBezTo>
                  <a:pt x="951" y="46"/>
                  <a:pt x="588" y="0"/>
                  <a:pt x="399" y="45"/>
                </a:cubicBezTo>
                <a:cubicBezTo>
                  <a:pt x="210" y="90"/>
                  <a:pt x="72" y="283"/>
                  <a:pt x="36" y="363"/>
                </a:cubicBezTo>
                <a:cubicBezTo>
                  <a:pt x="0" y="443"/>
                  <a:pt x="153" y="493"/>
                  <a:pt x="184" y="527"/>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82" name="Freeform 14"/>
          <p:cNvSpPr>
            <a:spLocks/>
          </p:cNvSpPr>
          <p:nvPr/>
        </p:nvSpPr>
        <p:spPr bwMode="auto">
          <a:xfrm>
            <a:off x="1716088" y="2286000"/>
            <a:ext cx="5830887" cy="1971675"/>
          </a:xfrm>
          <a:custGeom>
            <a:avLst/>
            <a:gdLst>
              <a:gd name="T0" fmla="*/ 170 w 1410"/>
              <a:gd name="T1" fmla="*/ 341 h 454"/>
              <a:gd name="T2" fmla="*/ 397 w 1410"/>
              <a:gd name="T3" fmla="*/ 431 h 454"/>
              <a:gd name="T4" fmla="*/ 941 w 1410"/>
              <a:gd name="T5" fmla="*/ 431 h 454"/>
              <a:gd name="T6" fmla="*/ 1168 w 1410"/>
              <a:gd name="T7" fmla="*/ 431 h 454"/>
              <a:gd name="T8" fmla="*/ 1395 w 1410"/>
              <a:gd name="T9" fmla="*/ 295 h 454"/>
              <a:gd name="T10" fmla="*/ 1259 w 1410"/>
              <a:gd name="T11" fmla="*/ 159 h 454"/>
              <a:gd name="T12" fmla="*/ 669 w 1410"/>
              <a:gd name="T13" fmla="*/ 23 h 454"/>
              <a:gd name="T14" fmla="*/ 306 w 1410"/>
              <a:gd name="T15" fmla="*/ 23 h 454"/>
              <a:gd name="T16" fmla="*/ 34 w 1410"/>
              <a:gd name="T17" fmla="*/ 114 h 454"/>
              <a:gd name="T18" fmla="*/ 99 w 1410"/>
              <a:gd name="T19" fmla="*/ 278 h 4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0"/>
              <a:gd name="T31" fmla="*/ 0 h 454"/>
              <a:gd name="T32" fmla="*/ 1410 w 1410"/>
              <a:gd name="T33" fmla="*/ 454 h 4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0" h="454">
                <a:moveTo>
                  <a:pt x="170" y="341"/>
                </a:moveTo>
                <a:cubicBezTo>
                  <a:pt x="219" y="378"/>
                  <a:pt x="269" y="416"/>
                  <a:pt x="397" y="431"/>
                </a:cubicBezTo>
                <a:cubicBezTo>
                  <a:pt x="525" y="446"/>
                  <a:pt x="813" y="431"/>
                  <a:pt x="941" y="431"/>
                </a:cubicBezTo>
                <a:cubicBezTo>
                  <a:pt x="1069" y="431"/>
                  <a:pt x="1092" y="454"/>
                  <a:pt x="1168" y="431"/>
                </a:cubicBezTo>
                <a:cubicBezTo>
                  <a:pt x="1244" y="408"/>
                  <a:pt x="1380" y="340"/>
                  <a:pt x="1395" y="295"/>
                </a:cubicBezTo>
                <a:cubicBezTo>
                  <a:pt x="1410" y="250"/>
                  <a:pt x="1380" y="204"/>
                  <a:pt x="1259" y="159"/>
                </a:cubicBezTo>
                <a:cubicBezTo>
                  <a:pt x="1138" y="114"/>
                  <a:pt x="828" y="46"/>
                  <a:pt x="669" y="23"/>
                </a:cubicBezTo>
                <a:cubicBezTo>
                  <a:pt x="510" y="0"/>
                  <a:pt x="412" y="8"/>
                  <a:pt x="306" y="23"/>
                </a:cubicBezTo>
                <a:cubicBezTo>
                  <a:pt x="200" y="38"/>
                  <a:pt x="68" y="72"/>
                  <a:pt x="34" y="114"/>
                </a:cubicBezTo>
                <a:cubicBezTo>
                  <a:pt x="0" y="156"/>
                  <a:pt x="86" y="244"/>
                  <a:pt x="99" y="278"/>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83" name="Rectangle 15"/>
          <p:cNvSpPr>
            <a:spLocks noChangeArrowheads="1"/>
          </p:cNvSpPr>
          <p:nvPr/>
        </p:nvSpPr>
        <p:spPr bwMode="auto">
          <a:xfrm>
            <a:off x="4106863" y="3962400"/>
            <a:ext cx="2439987" cy="982663"/>
          </a:xfrm>
          <a:prstGeom prst="rect">
            <a:avLst/>
          </a:prstGeom>
          <a:solidFill>
            <a:srgbClr val="000000"/>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85" name="Oval 22"/>
          <p:cNvSpPr>
            <a:spLocks noChangeArrowheads="1"/>
          </p:cNvSpPr>
          <p:nvPr/>
        </p:nvSpPr>
        <p:spPr bwMode="auto">
          <a:xfrm>
            <a:off x="6138863" y="3886200"/>
            <a:ext cx="969962" cy="984250"/>
          </a:xfrm>
          <a:prstGeom prst="ellipse">
            <a:avLst/>
          </a:prstGeom>
          <a:solidFill>
            <a:schemeClr val="bg1"/>
          </a:solidFill>
          <a:ln w="19050">
            <a:solidFill>
              <a:schemeClr val="tx1"/>
            </a:solidFill>
            <a:round/>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89" name="Oval 88"/>
          <p:cNvSpPr/>
          <p:nvPr/>
        </p:nvSpPr>
        <p:spPr>
          <a:xfrm>
            <a:off x="2144713" y="3305175"/>
            <a:ext cx="557212" cy="588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0" name="Oval 89"/>
          <p:cNvSpPr/>
          <p:nvPr/>
        </p:nvSpPr>
        <p:spPr>
          <a:xfrm>
            <a:off x="1958975" y="4087813"/>
            <a:ext cx="557213" cy="584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1" name="Oval 90"/>
          <p:cNvSpPr/>
          <p:nvPr/>
        </p:nvSpPr>
        <p:spPr>
          <a:xfrm>
            <a:off x="2330450" y="4672013"/>
            <a:ext cx="557213" cy="588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1" name="Freeform 100"/>
          <p:cNvSpPr/>
          <p:nvPr/>
        </p:nvSpPr>
        <p:spPr>
          <a:xfrm>
            <a:off x="4857750" y="3867150"/>
            <a:ext cx="1276350" cy="1044575"/>
          </a:xfrm>
          <a:custGeom>
            <a:avLst/>
            <a:gdLst>
              <a:gd name="connsiteX0" fmla="*/ 0 w 3073101"/>
              <a:gd name="connsiteY0" fmla="*/ 381897 h 2022438"/>
              <a:gd name="connsiteX1" fmla="*/ 1495313 w 3073101"/>
              <a:gd name="connsiteY1" fmla="*/ 564777 h 2022438"/>
              <a:gd name="connsiteX2" fmla="*/ 2861534 w 3073101"/>
              <a:gd name="connsiteY2" fmla="*/ 199017 h 2022438"/>
              <a:gd name="connsiteX3" fmla="*/ 2764715 w 3073101"/>
              <a:gd name="connsiteY3" fmla="*/ 1758876 h 2022438"/>
              <a:gd name="connsiteX4" fmla="*/ 2883049 w 3073101"/>
              <a:gd name="connsiteY4" fmla="*/ 1780391 h 2022438"/>
              <a:gd name="connsiteX0" fmla="*/ 0 w 3064526"/>
              <a:gd name="connsiteY0" fmla="*/ 370748 h 2011289"/>
              <a:gd name="connsiteX1" fmla="*/ 1546765 w 3064526"/>
              <a:gd name="connsiteY1" fmla="*/ 620518 h 2011289"/>
              <a:gd name="connsiteX2" fmla="*/ 2861534 w 3064526"/>
              <a:gd name="connsiteY2" fmla="*/ 187868 h 2011289"/>
              <a:gd name="connsiteX3" fmla="*/ 2764715 w 3064526"/>
              <a:gd name="connsiteY3" fmla="*/ 1747727 h 2011289"/>
              <a:gd name="connsiteX4" fmla="*/ 2883049 w 3064526"/>
              <a:gd name="connsiteY4" fmla="*/ 1769242 h 2011289"/>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04339"/>
              <a:gd name="connsiteX1" fmla="*/ 2861534 w 3322320"/>
              <a:gd name="connsiteY1" fmla="*/ 229496 h 2004339"/>
              <a:gd name="connsiteX2" fmla="*/ 2764715 w 3322320"/>
              <a:gd name="connsiteY2" fmla="*/ 1789355 h 2004339"/>
              <a:gd name="connsiteX3" fmla="*/ 1261013 w 3322320"/>
              <a:gd name="connsiteY3" fmla="*/ 1519402 h 2004339"/>
              <a:gd name="connsiteX0" fmla="*/ 0 w 2861534"/>
              <a:gd name="connsiteY0" fmla="*/ 412376 h 2004339"/>
              <a:gd name="connsiteX1" fmla="*/ 2861534 w 2861534"/>
              <a:gd name="connsiteY1" fmla="*/ 229496 h 2004339"/>
              <a:gd name="connsiteX2" fmla="*/ 2764715 w 2861534"/>
              <a:gd name="connsiteY2" fmla="*/ 1789355 h 2004339"/>
              <a:gd name="connsiteX3" fmla="*/ 1261013 w 2861534"/>
              <a:gd name="connsiteY3" fmla="*/ 1519402 h 2004339"/>
              <a:gd name="connsiteX0" fmla="*/ 0 w 2861534"/>
              <a:gd name="connsiteY0" fmla="*/ 182880 h 1774843"/>
              <a:gd name="connsiteX1" fmla="*/ 2861534 w 2861534"/>
              <a:gd name="connsiteY1" fmla="*/ 0 h 1774843"/>
              <a:gd name="connsiteX2" fmla="*/ 2764715 w 2861534"/>
              <a:gd name="connsiteY2" fmla="*/ 1559859 h 1774843"/>
              <a:gd name="connsiteX3" fmla="*/ 1261013 w 2861534"/>
              <a:gd name="connsiteY3" fmla="*/ 1289906 h 1774843"/>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667813 w 3529347"/>
              <a:gd name="connsiteY0" fmla="*/ 182880 h 2218600"/>
              <a:gd name="connsiteX1" fmla="*/ 0 w 3529347"/>
              <a:gd name="connsiteY1" fmla="*/ 2218600 h 2218600"/>
              <a:gd name="connsiteX2" fmla="*/ 3529347 w 3529347"/>
              <a:gd name="connsiteY2" fmla="*/ 0 h 2218600"/>
              <a:gd name="connsiteX3" fmla="*/ 3432528 w 3529347"/>
              <a:gd name="connsiteY3" fmla="*/ 1559859 h 2218600"/>
              <a:gd name="connsiteX4" fmla="*/ 1928826 w 3529347"/>
              <a:gd name="connsiteY4" fmla="*/ 1289906 h 2218600"/>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667813 w 3529347"/>
              <a:gd name="connsiteY0" fmla="*/ 182880 h 2361476"/>
              <a:gd name="connsiteX1" fmla="*/ 0 w 3529347"/>
              <a:gd name="connsiteY1" fmla="*/ 2361476 h 2361476"/>
              <a:gd name="connsiteX2" fmla="*/ 3529347 w 3529347"/>
              <a:gd name="connsiteY2" fmla="*/ 0 h 2361476"/>
              <a:gd name="connsiteX3" fmla="*/ 3432528 w 3529347"/>
              <a:gd name="connsiteY3" fmla="*/ 1559859 h 2361476"/>
              <a:gd name="connsiteX4" fmla="*/ 1928826 w 3529347"/>
              <a:gd name="connsiteY4" fmla="*/ 1289906 h 2361476"/>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382061 w 3243595"/>
              <a:gd name="connsiteY0" fmla="*/ 182880 h 1932848"/>
              <a:gd name="connsiteX1" fmla="*/ 0 w 3243595"/>
              <a:gd name="connsiteY1" fmla="*/ 1932848 h 1932848"/>
              <a:gd name="connsiteX2" fmla="*/ 3243595 w 3243595"/>
              <a:gd name="connsiteY2" fmla="*/ 0 h 1932848"/>
              <a:gd name="connsiteX3" fmla="*/ 3146776 w 3243595"/>
              <a:gd name="connsiteY3" fmla="*/ 1559859 h 1932848"/>
              <a:gd name="connsiteX4" fmla="*/ 1643074 w 3243595"/>
              <a:gd name="connsiteY4" fmla="*/ 1289906 h 1932848"/>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310623 w 3172157"/>
              <a:gd name="connsiteY0" fmla="*/ 182880 h 1559859"/>
              <a:gd name="connsiteX1" fmla="*/ 0 w 3172157"/>
              <a:gd name="connsiteY1" fmla="*/ 1361344 h 1559859"/>
              <a:gd name="connsiteX2" fmla="*/ 3172157 w 3172157"/>
              <a:gd name="connsiteY2" fmla="*/ 0 h 1559859"/>
              <a:gd name="connsiteX3" fmla="*/ 3075338 w 3172157"/>
              <a:gd name="connsiteY3" fmla="*/ 1559859 h 1559859"/>
              <a:gd name="connsiteX4" fmla="*/ 1571636 w 3172157"/>
              <a:gd name="connsiteY4" fmla="*/ 1289906 h 1559859"/>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0 w 3457909"/>
              <a:gd name="connsiteY0" fmla="*/ 2218600 h 2218600"/>
              <a:gd name="connsiteX1" fmla="*/ 3457909 w 3457909"/>
              <a:gd name="connsiteY1" fmla="*/ 0 h 2218600"/>
              <a:gd name="connsiteX2" fmla="*/ 3361090 w 3457909"/>
              <a:gd name="connsiteY2" fmla="*/ 1559859 h 2218600"/>
              <a:gd name="connsiteX3" fmla="*/ 1857388 w 3457909"/>
              <a:gd name="connsiteY3" fmla="*/ 1289906 h 2218600"/>
              <a:gd name="connsiteX0" fmla="*/ 0 w 3361090"/>
              <a:gd name="connsiteY0" fmla="*/ 928694 h 928694"/>
              <a:gd name="connsiteX1" fmla="*/ 928695 w 3361090"/>
              <a:gd name="connsiteY1" fmla="*/ 928693 h 928694"/>
              <a:gd name="connsiteX2" fmla="*/ 3361090 w 3361090"/>
              <a:gd name="connsiteY2" fmla="*/ 269953 h 928694"/>
              <a:gd name="connsiteX3" fmla="*/ 1857388 w 3361090"/>
              <a:gd name="connsiteY3" fmla="*/ 0 h 928694"/>
              <a:gd name="connsiteX0" fmla="*/ 0 w 1857388"/>
              <a:gd name="connsiteY0" fmla="*/ 928694 h 1571635"/>
              <a:gd name="connsiteX1" fmla="*/ 928695 w 1857388"/>
              <a:gd name="connsiteY1" fmla="*/ 928693 h 1571635"/>
              <a:gd name="connsiteX2" fmla="*/ 928695 w 1857388"/>
              <a:gd name="connsiteY2" fmla="*/ 1571635 h 1571635"/>
              <a:gd name="connsiteX3" fmla="*/ 1857388 w 1857388"/>
              <a:gd name="connsiteY3" fmla="*/ 0 h 1571635"/>
              <a:gd name="connsiteX0" fmla="*/ 0 w 928695"/>
              <a:gd name="connsiteY0" fmla="*/ 1 h 642942"/>
              <a:gd name="connsiteX1" fmla="*/ 928695 w 928695"/>
              <a:gd name="connsiteY1" fmla="*/ 0 h 642942"/>
              <a:gd name="connsiteX2" fmla="*/ 928695 w 928695"/>
              <a:gd name="connsiteY2" fmla="*/ 642942 h 642942"/>
              <a:gd name="connsiteX3" fmla="*/ 1 w 928695"/>
              <a:gd name="connsiteY3" fmla="*/ 642942 h 642942"/>
              <a:gd name="connsiteX0" fmla="*/ 0 w 928695"/>
              <a:gd name="connsiteY0" fmla="*/ 1 h 642942"/>
              <a:gd name="connsiteX1" fmla="*/ 928695 w 928695"/>
              <a:gd name="connsiteY1" fmla="*/ 0 h 642942"/>
              <a:gd name="connsiteX2" fmla="*/ 928695 w 928695"/>
              <a:gd name="connsiteY2" fmla="*/ 642942 h 642942"/>
              <a:gd name="connsiteX3" fmla="*/ 2 w 928695"/>
              <a:gd name="connsiteY3" fmla="*/ 642941 h 642942"/>
            </a:gdLst>
            <a:ahLst/>
            <a:cxnLst>
              <a:cxn ang="0">
                <a:pos x="connsiteX0" y="connsiteY0"/>
              </a:cxn>
              <a:cxn ang="0">
                <a:pos x="connsiteX1" y="connsiteY1"/>
              </a:cxn>
              <a:cxn ang="0">
                <a:pos x="connsiteX2" y="connsiteY2"/>
              </a:cxn>
              <a:cxn ang="0">
                <a:pos x="connsiteX3" y="connsiteY3"/>
              </a:cxn>
            </a:cxnLst>
            <a:rect l="l" t="t" r="r" b="b"/>
            <a:pathLst>
              <a:path w="928695" h="642942">
                <a:moveTo>
                  <a:pt x="0" y="1"/>
                </a:moveTo>
                <a:lnTo>
                  <a:pt x="928695" y="0"/>
                </a:lnTo>
                <a:lnTo>
                  <a:pt x="928695" y="642942"/>
                </a:lnTo>
                <a:lnTo>
                  <a:pt x="2" y="642941"/>
                </a:ln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0" y="0"/>
            <a:ext cx="9144000" cy="1000125"/>
          </a:xfrm>
        </p:spPr>
        <p:txBody>
          <a:bodyPr>
            <a:noAutofit/>
          </a:bodyPr>
          <a:lstStyle/>
          <a:p>
            <a:pPr marL="180000" indent="0" eaLnBrk="1" fontAlgn="auto" hangingPunct="1">
              <a:spcAft>
                <a:spcPts val="0"/>
              </a:spcAft>
              <a:defRPr/>
            </a:pPr>
            <a:r>
              <a:rPr lang="en-GB" sz="2400" dirty="0" smtClean="0"/>
              <a:t>In the closed-loop system, does TCP have any chance of preventing overflow at the queue?</a:t>
            </a:r>
            <a:endParaRPr lang="en-GB" sz="1200" dirty="0" smtClean="0">
              <a:solidFill>
                <a:schemeClr val="bg2"/>
              </a:solidFill>
              <a:cs typeface="Times New Roman" pitchFamily="18" charset="0"/>
            </a:endParaRPr>
          </a:p>
        </p:txBody>
      </p:sp>
      <p:sp>
        <p:nvSpPr>
          <p:cNvPr id="11272" name="Content Placeholder 26"/>
          <p:cNvSpPr>
            <a:spLocks noGrp="1"/>
          </p:cNvSpPr>
          <p:nvPr>
            <p:ph idx="1"/>
          </p:nvPr>
        </p:nvSpPr>
        <p:spPr>
          <a:xfrm>
            <a:off x="0" y="6072188"/>
            <a:ext cx="9144000" cy="785812"/>
          </a:xfrm>
        </p:spPr>
        <p:txBody>
          <a:bodyPr/>
          <a:lstStyle/>
          <a:p>
            <a:pPr marL="0" indent="0">
              <a:buFont typeface="Arial" pitchFamily="34" charset="0"/>
              <a:buNone/>
            </a:pPr>
            <a:r>
              <a:rPr lang="en-US" sz="2400" smtClean="0"/>
              <a:t>There will be no drops at first, then all of a sudden the packet loss rate will be high.</a:t>
            </a:r>
            <a:endParaRPr lang="en-GB" sz="2400" smtClean="0"/>
          </a:p>
        </p:txBody>
      </p:sp>
      <p:sp>
        <p:nvSpPr>
          <p:cNvPr id="80" name="Freeform 12"/>
          <p:cNvSpPr>
            <a:spLocks/>
          </p:cNvSpPr>
          <p:nvPr/>
        </p:nvSpPr>
        <p:spPr bwMode="auto">
          <a:xfrm>
            <a:off x="428625" y="1500188"/>
            <a:ext cx="8213725" cy="3408362"/>
          </a:xfrm>
          <a:custGeom>
            <a:avLst/>
            <a:gdLst>
              <a:gd name="T0" fmla="*/ 547 w 1987"/>
              <a:gd name="T1" fmla="*/ 777 h 785"/>
              <a:gd name="T2" fmla="*/ 754 w 1987"/>
              <a:gd name="T3" fmla="*/ 748 h 785"/>
              <a:gd name="T4" fmla="*/ 1117 w 1987"/>
              <a:gd name="T5" fmla="*/ 748 h 785"/>
              <a:gd name="T6" fmla="*/ 1843 w 1987"/>
              <a:gd name="T7" fmla="*/ 658 h 785"/>
              <a:gd name="T8" fmla="*/ 1843 w 1987"/>
              <a:gd name="T9" fmla="*/ 295 h 785"/>
              <a:gd name="T10" fmla="*/ 981 w 1987"/>
              <a:gd name="T11" fmla="*/ 23 h 785"/>
              <a:gd name="T12" fmla="*/ 210 w 1987"/>
              <a:gd name="T13" fmla="*/ 159 h 785"/>
              <a:gd name="T14" fmla="*/ 24 w 1987"/>
              <a:gd name="T15" fmla="*/ 595 h 785"/>
              <a:gd name="T16" fmla="*/ 357 w 1987"/>
              <a:gd name="T17" fmla="*/ 785 h 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7"/>
              <a:gd name="T28" fmla="*/ 0 h 785"/>
              <a:gd name="T29" fmla="*/ 1987 w 1987"/>
              <a:gd name="T30" fmla="*/ 785 h 7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7" h="785">
                <a:moveTo>
                  <a:pt x="547" y="777"/>
                </a:moveTo>
                <a:cubicBezTo>
                  <a:pt x="583" y="772"/>
                  <a:pt x="659" y="753"/>
                  <a:pt x="754" y="748"/>
                </a:cubicBezTo>
                <a:cubicBezTo>
                  <a:pt x="849" y="743"/>
                  <a:pt x="936" y="763"/>
                  <a:pt x="1117" y="748"/>
                </a:cubicBezTo>
                <a:cubicBezTo>
                  <a:pt x="1298" y="733"/>
                  <a:pt x="1722" y="733"/>
                  <a:pt x="1843" y="658"/>
                </a:cubicBezTo>
                <a:cubicBezTo>
                  <a:pt x="1964" y="583"/>
                  <a:pt x="1987" y="401"/>
                  <a:pt x="1843" y="295"/>
                </a:cubicBezTo>
                <a:cubicBezTo>
                  <a:pt x="1699" y="189"/>
                  <a:pt x="1253" y="46"/>
                  <a:pt x="981" y="23"/>
                </a:cubicBezTo>
                <a:cubicBezTo>
                  <a:pt x="709" y="0"/>
                  <a:pt x="369" y="64"/>
                  <a:pt x="210" y="159"/>
                </a:cubicBezTo>
                <a:cubicBezTo>
                  <a:pt x="51" y="254"/>
                  <a:pt x="0" y="491"/>
                  <a:pt x="24" y="595"/>
                </a:cubicBezTo>
                <a:cubicBezTo>
                  <a:pt x="48" y="699"/>
                  <a:pt x="288" y="746"/>
                  <a:pt x="357" y="785"/>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81" name="Freeform 13"/>
          <p:cNvSpPr>
            <a:spLocks/>
          </p:cNvSpPr>
          <p:nvPr/>
        </p:nvSpPr>
        <p:spPr bwMode="auto">
          <a:xfrm>
            <a:off x="773113" y="1792288"/>
            <a:ext cx="7459662" cy="2628900"/>
          </a:xfrm>
          <a:custGeom>
            <a:avLst/>
            <a:gdLst>
              <a:gd name="T0" fmla="*/ 308 w 1805"/>
              <a:gd name="T1" fmla="*/ 590 h 605"/>
              <a:gd name="T2" fmla="*/ 853 w 1805"/>
              <a:gd name="T3" fmla="*/ 590 h 605"/>
              <a:gd name="T4" fmla="*/ 1397 w 1805"/>
              <a:gd name="T5" fmla="*/ 590 h 605"/>
              <a:gd name="T6" fmla="*/ 1714 w 1805"/>
              <a:gd name="T7" fmla="*/ 499 h 605"/>
              <a:gd name="T8" fmla="*/ 1714 w 1805"/>
              <a:gd name="T9" fmla="*/ 317 h 605"/>
              <a:gd name="T10" fmla="*/ 1170 w 1805"/>
              <a:gd name="T11" fmla="*/ 91 h 605"/>
              <a:gd name="T12" fmla="*/ 399 w 1805"/>
              <a:gd name="T13" fmla="*/ 45 h 605"/>
              <a:gd name="T14" fmla="*/ 36 w 1805"/>
              <a:gd name="T15" fmla="*/ 363 h 605"/>
              <a:gd name="T16" fmla="*/ 184 w 1805"/>
              <a:gd name="T17" fmla="*/ 527 h 6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5"/>
              <a:gd name="T28" fmla="*/ 0 h 605"/>
              <a:gd name="T29" fmla="*/ 1805 w 1805"/>
              <a:gd name="T30" fmla="*/ 605 h 6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5" h="605">
                <a:moveTo>
                  <a:pt x="308" y="590"/>
                </a:moveTo>
                <a:cubicBezTo>
                  <a:pt x="490" y="590"/>
                  <a:pt x="672" y="590"/>
                  <a:pt x="853" y="590"/>
                </a:cubicBezTo>
                <a:cubicBezTo>
                  <a:pt x="1034" y="590"/>
                  <a:pt x="1253" y="605"/>
                  <a:pt x="1397" y="590"/>
                </a:cubicBezTo>
                <a:cubicBezTo>
                  <a:pt x="1541" y="575"/>
                  <a:pt x="1661" y="544"/>
                  <a:pt x="1714" y="499"/>
                </a:cubicBezTo>
                <a:cubicBezTo>
                  <a:pt x="1767" y="454"/>
                  <a:pt x="1805" y="385"/>
                  <a:pt x="1714" y="317"/>
                </a:cubicBezTo>
                <a:cubicBezTo>
                  <a:pt x="1623" y="249"/>
                  <a:pt x="1389" y="136"/>
                  <a:pt x="1170" y="91"/>
                </a:cubicBezTo>
                <a:cubicBezTo>
                  <a:pt x="951" y="46"/>
                  <a:pt x="588" y="0"/>
                  <a:pt x="399" y="45"/>
                </a:cubicBezTo>
                <a:cubicBezTo>
                  <a:pt x="210" y="90"/>
                  <a:pt x="72" y="283"/>
                  <a:pt x="36" y="363"/>
                </a:cubicBezTo>
                <a:cubicBezTo>
                  <a:pt x="0" y="443"/>
                  <a:pt x="153" y="493"/>
                  <a:pt x="184" y="527"/>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82" name="Freeform 14"/>
          <p:cNvSpPr>
            <a:spLocks/>
          </p:cNvSpPr>
          <p:nvPr/>
        </p:nvSpPr>
        <p:spPr bwMode="auto">
          <a:xfrm>
            <a:off x="1716088" y="2286000"/>
            <a:ext cx="5830887" cy="1971675"/>
          </a:xfrm>
          <a:custGeom>
            <a:avLst/>
            <a:gdLst>
              <a:gd name="T0" fmla="*/ 170 w 1410"/>
              <a:gd name="T1" fmla="*/ 341 h 454"/>
              <a:gd name="T2" fmla="*/ 397 w 1410"/>
              <a:gd name="T3" fmla="*/ 431 h 454"/>
              <a:gd name="T4" fmla="*/ 941 w 1410"/>
              <a:gd name="T5" fmla="*/ 431 h 454"/>
              <a:gd name="T6" fmla="*/ 1168 w 1410"/>
              <a:gd name="T7" fmla="*/ 431 h 454"/>
              <a:gd name="T8" fmla="*/ 1395 w 1410"/>
              <a:gd name="T9" fmla="*/ 295 h 454"/>
              <a:gd name="T10" fmla="*/ 1259 w 1410"/>
              <a:gd name="T11" fmla="*/ 159 h 454"/>
              <a:gd name="T12" fmla="*/ 669 w 1410"/>
              <a:gd name="T13" fmla="*/ 23 h 454"/>
              <a:gd name="T14" fmla="*/ 306 w 1410"/>
              <a:gd name="T15" fmla="*/ 23 h 454"/>
              <a:gd name="T16" fmla="*/ 34 w 1410"/>
              <a:gd name="T17" fmla="*/ 114 h 454"/>
              <a:gd name="T18" fmla="*/ 99 w 1410"/>
              <a:gd name="T19" fmla="*/ 278 h 4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0"/>
              <a:gd name="T31" fmla="*/ 0 h 454"/>
              <a:gd name="T32" fmla="*/ 1410 w 1410"/>
              <a:gd name="T33" fmla="*/ 454 h 4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0" h="454">
                <a:moveTo>
                  <a:pt x="170" y="341"/>
                </a:moveTo>
                <a:cubicBezTo>
                  <a:pt x="219" y="378"/>
                  <a:pt x="269" y="416"/>
                  <a:pt x="397" y="431"/>
                </a:cubicBezTo>
                <a:cubicBezTo>
                  <a:pt x="525" y="446"/>
                  <a:pt x="813" y="431"/>
                  <a:pt x="941" y="431"/>
                </a:cubicBezTo>
                <a:cubicBezTo>
                  <a:pt x="1069" y="431"/>
                  <a:pt x="1092" y="454"/>
                  <a:pt x="1168" y="431"/>
                </a:cubicBezTo>
                <a:cubicBezTo>
                  <a:pt x="1244" y="408"/>
                  <a:pt x="1380" y="340"/>
                  <a:pt x="1395" y="295"/>
                </a:cubicBezTo>
                <a:cubicBezTo>
                  <a:pt x="1410" y="250"/>
                  <a:pt x="1380" y="204"/>
                  <a:pt x="1259" y="159"/>
                </a:cubicBezTo>
                <a:cubicBezTo>
                  <a:pt x="1138" y="114"/>
                  <a:pt x="828" y="46"/>
                  <a:pt x="669" y="23"/>
                </a:cubicBezTo>
                <a:cubicBezTo>
                  <a:pt x="510" y="0"/>
                  <a:pt x="412" y="8"/>
                  <a:pt x="306" y="23"/>
                </a:cubicBezTo>
                <a:cubicBezTo>
                  <a:pt x="200" y="38"/>
                  <a:pt x="68" y="72"/>
                  <a:pt x="34" y="114"/>
                </a:cubicBezTo>
                <a:cubicBezTo>
                  <a:pt x="0" y="156"/>
                  <a:pt x="86" y="244"/>
                  <a:pt x="99" y="278"/>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83" name="Rectangle 15"/>
          <p:cNvSpPr>
            <a:spLocks noChangeArrowheads="1"/>
          </p:cNvSpPr>
          <p:nvPr/>
        </p:nvSpPr>
        <p:spPr bwMode="auto">
          <a:xfrm>
            <a:off x="4106863" y="3962400"/>
            <a:ext cx="2439987" cy="982663"/>
          </a:xfrm>
          <a:prstGeom prst="rect">
            <a:avLst/>
          </a:prstGeom>
          <a:solidFill>
            <a:srgbClr val="000000"/>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85" name="Oval 22"/>
          <p:cNvSpPr>
            <a:spLocks noChangeArrowheads="1"/>
          </p:cNvSpPr>
          <p:nvPr/>
        </p:nvSpPr>
        <p:spPr bwMode="auto">
          <a:xfrm>
            <a:off x="6138863" y="3886200"/>
            <a:ext cx="969962" cy="984250"/>
          </a:xfrm>
          <a:prstGeom prst="ellipse">
            <a:avLst/>
          </a:prstGeom>
          <a:solidFill>
            <a:schemeClr val="bg1"/>
          </a:solidFill>
          <a:ln w="19050">
            <a:solidFill>
              <a:schemeClr val="tx1"/>
            </a:solidFill>
            <a:round/>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89" name="Oval 88"/>
          <p:cNvSpPr/>
          <p:nvPr/>
        </p:nvSpPr>
        <p:spPr>
          <a:xfrm>
            <a:off x="2144713" y="3305175"/>
            <a:ext cx="557212" cy="588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0" name="Oval 89"/>
          <p:cNvSpPr/>
          <p:nvPr/>
        </p:nvSpPr>
        <p:spPr>
          <a:xfrm>
            <a:off x="1958975" y="4087813"/>
            <a:ext cx="557213" cy="584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1" name="Oval 90"/>
          <p:cNvSpPr/>
          <p:nvPr/>
        </p:nvSpPr>
        <p:spPr>
          <a:xfrm>
            <a:off x="2330450" y="4672013"/>
            <a:ext cx="557213" cy="588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1" name="Freeform 100"/>
          <p:cNvSpPr/>
          <p:nvPr/>
        </p:nvSpPr>
        <p:spPr>
          <a:xfrm>
            <a:off x="4857750" y="3867150"/>
            <a:ext cx="1276350" cy="1044575"/>
          </a:xfrm>
          <a:custGeom>
            <a:avLst/>
            <a:gdLst>
              <a:gd name="connsiteX0" fmla="*/ 0 w 3073101"/>
              <a:gd name="connsiteY0" fmla="*/ 381897 h 2022438"/>
              <a:gd name="connsiteX1" fmla="*/ 1495313 w 3073101"/>
              <a:gd name="connsiteY1" fmla="*/ 564777 h 2022438"/>
              <a:gd name="connsiteX2" fmla="*/ 2861534 w 3073101"/>
              <a:gd name="connsiteY2" fmla="*/ 199017 h 2022438"/>
              <a:gd name="connsiteX3" fmla="*/ 2764715 w 3073101"/>
              <a:gd name="connsiteY3" fmla="*/ 1758876 h 2022438"/>
              <a:gd name="connsiteX4" fmla="*/ 2883049 w 3073101"/>
              <a:gd name="connsiteY4" fmla="*/ 1780391 h 2022438"/>
              <a:gd name="connsiteX0" fmla="*/ 0 w 3064526"/>
              <a:gd name="connsiteY0" fmla="*/ 370748 h 2011289"/>
              <a:gd name="connsiteX1" fmla="*/ 1546765 w 3064526"/>
              <a:gd name="connsiteY1" fmla="*/ 620518 h 2011289"/>
              <a:gd name="connsiteX2" fmla="*/ 2861534 w 3064526"/>
              <a:gd name="connsiteY2" fmla="*/ 187868 h 2011289"/>
              <a:gd name="connsiteX3" fmla="*/ 2764715 w 3064526"/>
              <a:gd name="connsiteY3" fmla="*/ 1747727 h 2011289"/>
              <a:gd name="connsiteX4" fmla="*/ 2883049 w 3064526"/>
              <a:gd name="connsiteY4" fmla="*/ 1769242 h 2011289"/>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04339"/>
              <a:gd name="connsiteX1" fmla="*/ 2861534 w 3322320"/>
              <a:gd name="connsiteY1" fmla="*/ 229496 h 2004339"/>
              <a:gd name="connsiteX2" fmla="*/ 2764715 w 3322320"/>
              <a:gd name="connsiteY2" fmla="*/ 1789355 h 2004339"/>
              <a:gd name="connsiteX3" fmla="*/ 1261013 w 3322320"/>
              <a:gd name="connsiteY3" fmla="*/ 1519402 h 2004339"/>
              <a:gd name="connsiteX0" fmla="*/ 0 w 2861534"/>
              <a:gd name="connsiteY0" fmla="*/ 412376 h 2004339"/>
              <a:gd name="connsiteX1" fmla="*/ 2861534 w 2861534"/>
              <a:gd name="connsiteY1" fmla="*/ 229496 h 2004339"/>
              <a:gd name="connsiteX2" fmla="*/ 2764715 w 2861534"/>
              <a:gd name="connsiteY2" fmla="*/ 1789355 h 2004339"/>
              <a:gd name="connsiteX3" fmla="*/ 1261013 w 2861534"/>
              <a:gd name="connsiteY3" fmla="*/ 1519402 h 2004339"/>
              <a:gd name="connsiteX0" fmla="*/ 0 w 2861534"/>
              <a:gd name="connsiteY0" fmla="*/ 182880 h 1774843"/>
              <a:gd name="connsiteX1" fmla="*/ 2861534 w 2861534"/>
              <a:gd name="connsiteY1" fmla="*/ 0 h 1774843"/>
              <a:gd name="connsiteX2" fmla="*/ 2764715 w 2861534"/>
              <a:gd name="connsiteY2" fmla="*/ 1559859 h 1774843"/>
              <a:gd name="connsiteX3" fmla="*/ 1261013 w 2861534"/>
              <a:gd name="connsiteY3" fmla="*/ 1289906 h 1774843"/>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667813 w 3529347"/>
              <a:gd name="connsiteY0" fmla="*/ 182880 h 2218600"/>
              <a:gd name="connsiteX1" fmla="*/ 0 w 3529347"/>
              <a:gd name="connsiteY1" fmla="*/ 2218600 h 2218600"/>
              <a:gd name="connsiteX2" fmla="*/ 3529347 w 3529347"/>
              <a:gd name="connsiteY2" fmla="*/ 0 h 2218600"/>
              <a:gd name="connsiteX3" fmla="*/ 3432528 w 3529347"/>
              <a:gd name="connsiteY3" fmla="*/ 1559859 h 2218600"/>
              <a:gd name="connsiteX4" fmla="*/ 1928826 w 3529347"/>
              <a:gd name="connsiteY4" fmla="*/ 1289906 h 2218600"/>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667813 w 3529347"/>
              <a:gd name="connsiteY0" fmla="*/ 182880 h 2361476"/>
              <a:gd name="connsiteX1" fmla="*/ 0 w 3529347"/>
              <a:gd name="connsiteY1" fmla="*/ 2361476 h 2361476"/>
              <a:gd name="connsiteX2" fmla="*/ 3529347 w 3529347"/>
              <a:gd name="connsiteY2" fmla="*/ 0 h 2361476"/>
              <a:gd name="connsiteX3" fmla="*/ 3432528 w 3529347"/>
              <a:gd name="connsiteY3" fmla="*/ 1559859 h 2361476"/>
              <a:gd name="connsiteX4" fmla="*/ 1928826 w 3529347"/>
              <a:gd name="connsiteY4" fmla="*/ 1289906 h 2361476"/>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382061 w 3243595"/>
              <a:gd name="connsiteY0" fmla="*/ 182880 h 1932848"/>
              <a:gd name="connsiteX1" fmla="*/ 0 w 3243595"/>
              <a:gd name="connsiteY1" fmla="*/ 1932848 h 1932848"/>
              <a:gd name="connsiteX2" fmla="*/ 3243595 w 3243595"/>
              <a:gd name="connsiteY2" fmla="*/ 0 h 1932848"/>
              <a:gd name="connsiteX3" fmla="*/ 3146776 w 3243595"/>
              <a:gd name="connsiteY3" fmla="*/ 1559859 h 1932848"/>
              <a:gd name="connsiteX4" fmla="*/ 1643074 w 3243595"/>
              <a:gd name="connsiteY4" fmla="*/ 1289906 h 1932848"/>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310623 w 3172157"/>
              <a:gd name="connsiteY0" fmla="*/ 182880 h 1559859"/>
              <a:gd name="connsiteX1" fmla="*/ 0 w 3172157"/>
              <a:gd name="connsiteY1" fmla="*/ 1361344 h 1559859"/>
              <a:gd name="connsiteX2" fmla="*/ 3172157 w 3172157"/>
              <a:gd name="connsiteY2" fmla="*/ 0 h 1559859"/>
              <a:gd name="connsiteX3" fmla="*/ 3075338 w 3172157"/>
              <a:gd name="connsiteY3" fmla="*/ 1559859 h 1559859"/>
              <a:gd name="connsiteX4" fmla="*/ 1571636 w 3172157"/>
              <a:gd name="connsiteY4" fmla="*/ 1289906 h 1559859"/>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0 w 3457909"/>
              <a:gd name="connsiteY0" fmla="*/ 2218600 h 2218600"/>
              <a:gd name="connsiteX1" fmla="*/ 3457909 w 3457909"/>
              <a:gd name="connsiteY1" fmla="*/ 0 h 2218600"/>
              <a:gd name="connsiteX2" fmla="*/ 3361090 w 3457909"/>
              <a:gd name="connsiteY2" fmla="*/ 1559859 h 2218600"/>
              <a:gd name="connsiteX3" fmla="*/ 1857388 w 3457909"/>
              <a:gd name="connsiteY3" fmla="*/ 1289906 h 2218600"/>
              <a:gd name="connsiteX0" fmla="*/ 0 w 3361090"/>
              <a:gd name="connsiteY0" fmla="*/ 928694 h 928694"/>
              <a:gd name="connsiteX1" fmla="*/ 928695 w 3361090"/>
              <a:gd name="connsiteY1" fmla="*/ 928693 h 928694"/>
              <a:gd name="connsiteX2" fmla="*/ 3361090 w 3361090"/>
              <a:gd name="connsiteY2" fmla="*/ 269953 h 928694"/>
              <a:gd name="connsiteX3" fmla="*/ 1857388 w 3361090"/>
              <a:gd name="connsiteY3" fmla="*/ 0 h 928694"/>
              <a:gd name="connsiteX0" fmla="*/ 0 w 1857388"/>
              <a:gd name="connsiteY0" fmla="*/ 928694 h 1571635"/>
              <a:gd name="connsiteX1" fmla="*/ 928695 w 1857388"/>
              <a:gd name="connsiteY1" fmla="*/ 928693 h 1571635"/>
              <a:gd name="connsiteX2" fmla="*/ 928695 w 1857388"/>
              <a:gd name="connsiteY2" fmla="*/ 1571635 h 1571635"/>
              <a:gd name="connsiteX3" fmla="*/ 1857388 w 1857388"/>
              <a:gd name="connsiteY3" fmla="*/ 0 h 1571635"/>
              <a:gd name="connsiteX0" fmla="*/ 0 w 928695"/>
              <a:gd name="connsiteY0" fmla="*/ 1 h 642942"/>
              <a:gd name="connsiteX1" fmla="*/ 928695 w 928695"/>
              <a:gd name="connsiteY1" fmla="*/ 0 h 642942"/>
              <a:gd name="connsiteX2" fmla="*/ 928695 w 928695"/>
              <a:gd name="connsiteY2" fmla="*/ 642942 h 642942"/>
              <a:gd name="connsiteX3" fmla="*/ 1 w 928695"/>
              <a:gd name="connsiteY3" fmla="*/ 642942 h 642942"/>
              <a:gd name="connsiteX0" fmla="*/ 0 w 928695"/>
              <a:gd name="connsiteY0" fmla="*/ 1 h 642942"/>
              <a:gd name="connsiteX1" fmla="*/ 928695 w 928695"/>
              <a:gd name="connsiteY1" fmla="*/ 0 h 642942"/>
              <a:gd name="connsiteX2" fmla="*/ 928695 w 928695"/>
              <a:gd name="connsiteY2" fmla="*/ 642942 h 642942"/>
              <a:gd name="connsiteX3" fmla="*/ 2 w 928695"/>
              <a:gd name="connsiteY3" fmla="*/ 642941 h 642942"/>
            </a:gdLst>
            <a:ahLst/>
            <a:cxnLst>
              <a:cxn ang="0">
                <a:pos x="connsiteX0" y="connsiteY0"/>
              </a:cxn>
              <a:cxn ang="0">
                <a:pos x="connsiteX1" y="connsiteY1"/>
              </a:cxn>
              <a:cxn ang="0">
                <a:pos x="connsiteX2" y="connsiteY2"/>
              </a:cxn>
              <a:cxn ang="0">
                <a:pos x="connsiteX3" y="connsiteY3"/>
              </a:cxn>
            </a:cxnLst>
            <a:rect l="l" t="t" r="r" b="b"/>
            <a:pathLst>
              <a:path w="928695" h="642942">
                <a:moveTo>
                  <a:pt x="0" y="1"/>
                </a:moveTo>
                <a:lnTo>
                  <a:pt x="928695" y="0"/>
                </a:lnTo>
                <a:lnTo>
                  <a:pt x="928695" y="642942"/>
                </a:lnTo>
                <a:lnTo>
                  <a:pt x="2" y="642941"/>
                </a:ln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0" y="0"/>
            <a:ext cx="9144000" cy="1000125"/>
          </a:xfrm>
        </p:spPr>
        <p:txBody>
          <a:bodyPr>
            <a:noAutofit/>
          </a:bodyPr>
          <a:lstStyle/>
          <a:p>
            <a:pPr marL="180000" indent="0" eaLnBrk="1" fontAlgn="auto" hangingPunct="1">
              <a:spcAft>
                <a:spcPts val="0"/>
              </a:spcAft>
              <a:defRPr/>
            </a:pPr>
            <a:r>
              <a:rPr lang="en-GB" sz="2400" dirty="0" smtClean="0"/>
              <a:t>In the closed-loop system, does TCP have any chance of preventing overflow at the queue?</a:t>
            </a:r>
            <a:endParaRPr lang="en-GB" sz="1200" dirty="0" smtClean="0">
              <a:solidFill>
                <a:schemeClr val="bg2"/>
              </a:solidFill>
              <a:cs typeface="Times New Roman" pitchFamily="18" charset="0"/>
            </a:endParaRPr>
          </a:p>
        </p:txBody>
      </p:sp>
      <p:sp>
        <p:nvSpPr>
          <p:cNvPr id="12296" name="Content Placeholder 26"/>
          <p:cNvSpPr>
            <a:spLocks noGrp="1"/>
          </p:cNvSpPr>
          <p:nvPr>
            <p:ph idx="1"/>
          </p:nvPr>
        </p:nvSpPr>
        <p:spPr>
          <a:xfrm>
            <a:off x="0" y="6286520"/>
            <a:ext cx="9144000" cy="571480"/>
          </a:xfrm>
        </p:spPr>
        <p:txBody>
          <a:bodyPr/>
          <a:lstStyle/>
          <a:p>
            <a:pPr marL="0" indent="0">
              <a:buFont typeface="Arial" pitchFamily="34" charset="0"/>
              <a:buNone/>
            </a:pPr>
            <a:r>
              <a:rPr lang="en-US" sz="2400" dirty="0" smtClean="0"/>
              <a:t>The congestion signal goes back to the TCP sources.</a:t>
            </a:r>
            <a:endParaRPr lang="en-GB" sz="2400" dirty="0" smtClean="0"/>
          </a:p>
        </p:txBody>
      </p:sp>
      <p:sp>
        <p:nvSpPr>
          <p:cNvPr id="80" name="Freeform 12"/>
          <p:cNvSpPr>
            <a:spLocks/>
          </p:cNvSpPr>
          <p:nvPr/>
        </p:nvSpPr>
        <p:spPr bwMode="auto">
          <a:xfrm>
            <a:off x="428625" y="1500188"/>
            <a:ext cx="8213725" cy="3408362"/>
          </a:xfrm>
          <a:custGeom>
            <a:avLst/>
            <a:gdLst>
              <a:gd name="T0" fmla="*/ 547 w 1987"/>
              <a:gd name="T1" fmla="*/ 777 h 785"/>
              <a:gd name="T2" fmla="*/ 754 w 1987"/>
              <a:gd name="T3" fmla="*/ 748 h 785"/>
              <a:gd name="T4" fmla="*/ 1117 w 1987"/>
              <a:gd name="T5" fmla="*/ 748 h 785"/>
              <a:gd name="T6" fmla="*/ 1843 w 1987"/>
              <a:gd name="T7" fmla="*/ 658 h 785"/>
              <a:gd name="T8" fmla="*/ 1843 w 1987"/>
              <a:gd name="T9" fmla="*/ 295 h 785"/>
              <a:gd name="T10" fmla="*/ 981 w 1987"/>
              <a:gd name="T11" fmla="*/ 23 h 785"/>
              <a:gd name="T12" fmla="*/ 210 w 1987"/>
              <a:gd name="T13" fmla="*/ 159 h 785"/>
              <a:gd name="T14" fmla="*/ 24 w 1987"/>
              <a:gd name="T15" fmla="*/ 595 h 785"/>
              <a:gd name="T16" fmla="*/ 357 w 1987"/>
              <a:gd name="T17" fmla="*/ 785 h 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7"/>
              <a:gd name="T28" fmla="*/ 0 h 785"/>
              <a:gd name="T29" fmla="*/ 1987 w 1987"/>
              <a:gd name="T30" fmla="*/ 785 h 7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7" h="785">
                <a:moveTo>
                  <a:pt x="547" y="777"/>
                </a:moveTo>
                <a:cubicBezTo>
                  <a:pt x="583" y="772"/>
                  <a:pt x="659" y="753"/>
                  <a:pt x="754" y="748"/>
                </a:cubicBezTo>
                <a:cubicBezTo>
                  <a:pt x="849" y="743"/>
                  <a:pt x="936" y="763"/>
                  <a:pt x="1117" y="748"/>
                </a:cubicBezTo>
                <a:cubicBezTo>
                  <a:pt x="1298" y="733"/>
                  <a:pt x="1722" y="733"/>
                  <a:pt x="1843" y="658"/>
                </a:cubicBezTo>
                <a:cubicBezTo>
                  <a:pt x="1964" y="583"/>
                  <a:pt x="1987" y="401"/>
                  <a:pt x="1843" y="295"/>
                </a:cubicBezTo>
                <a:cubicBezTo>
                  <a:pt x="1699" y="189"/>
                  <a:pt x="1253" y="46"/>
                  <a:pt x="981" y="23"/>
                </a:cubicBezTo>
                <a:cubicBezTo>
                  <a:pt x="709" y="0"/>
                  <a:pt x="369" y="64"/>
                  <a:pt x="210" y="159"/>
                </a:cubicBezTo>
                <a:cubicBezTo>
                  <a:pt x="51" y="254"/>
                  <a:pt x="0" y="491"/>
                  <a:pt x="24" y="595"/>
                </a:cubicBezTo>
                <a:cubicBezTo>
                  <a:pt x="48" y="699"/>
                  <a:pt x="288" y="746"/>
                  <a:pt x="357" y="785"/>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81" name="Freeform 13"/>
          <p:cNvSpPr>
            <a:spLocks/>
          </p:cNvSpPr>
          <p:nvPr/>
        </p:nvSpPr>
        <p:spPr bwMode="auto">
          <a:xfrm>
            <a:off x="773113" y="1792288"/>
            <a:ext cx="7459662" cy="2628900"/>
          </a:xfrm>
          <a:custGeom>
            <a:avLst/>
            <a:gdLst>
              <a:gd name="T0" fmla="*/ 308 w 1805"/>
              <a:gd name="T1" fmla="*/ 590 h 605"/>
              <a:gd name="T2" fmla="*/ 853 w 1805"/>
              <a:gd name="T3" fmla="*/ 590 h 605"/>
              <a:gd name="T4" fmla="*/ 1397 w 1805"/>
              <a:gd name="T5" fmla="*/ 590 h 605"/>
              <a:gd name="T6" fmla="*/ 1714 w 1805"/>
              <a:gd name="T7" fmla="*/ 499 h 605"/>
              <a:gd name="T8" fmla="*/ 1714 w 1805"/>
              <a:gd name="T9" fmla="*/ 317 h 605"/>
              <a:gd name="T10" fmla="*/ 1170 w 1805"/>
              <a:gd name="T11" fmla="*/ 91 h 605"/>
              <a:gd name="T12" fmla="*/ 399 w 1805"/>
              <a:gd name="T13" fmla="*/ 45 h 605"/>
              <a:gd name="T14" fmla="*/ 36 w 1805"/>
              <a:gd name="T15" fmla="*/ 363 h 605"/>
              <a:gd name="T16" fmla="*/ 184 w 1805"/>
              <a:gd name="T17" fmla="*/ 527 h 6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5"/>
              <a:gd name="T28" fmla="*/ 0 h 605"/>
              <a:gd name="T29" fmla="*/ 1805 w 1805"/>
              <a:gd name="T30" fmla="*/ 605 h 6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5" h="605">
                <a:moveTo>
                  <a:pt x="308" y="590"/>
                </a:moveTo>
                <a:cubicBezTo>
                  <a:pt x="490" y="590"/>
                  <a:pt x="672" y="590"/>
                  <a:pt x="853" y="590"/>
                </a:cubicBezTo>
                <a:cubicBezTo>
                  <a:pt x="1034" y="590"/>
                  <a:pt x="1253" y="605"/>
                  <a:pt x="1397" y="590"/>
                </a:cubicBezTo>
                <a:cubicBezTo>
                  <a:pt x="1541" y="575"/>
                  <a:pt x="1661" y="544"/>
                  <a:pt x="1714" y="499"/>
                </a:cubicBezTo>
                <a:cubicBezTo>
                  <a:pt x="1767" y="454"/>
                  <a:pt x="1805" y="385"/>
                  <a:pt x="1714" y="317"/>
                </a:cubicBezTo>
                <a:cubicBezTo>
                  <a:pt x="1623" y="249"/>
                  <a:pt x="1389" y="136"/>
                  <a:pt x="1170" y="91"/>
                </a:cubicBezTo>
                <a:cubicBezTo>
                  <a:pt x="951" y="46"/>
                  <a:pt x="588" y="0"/>
                  <a:pt x="399" y="45"/>
                </a:cubicBezTo>
                <a:cubicBezTo>
                  <a:pt x="210" y="90"/>
                  <a:pt x="72" y="283"/>
                  <a:pt x="36" y="363"/>
                </a:cubicBezTo>
                <a:cubicBezTo>
                  <a:pt x="0" y="443"/>
                  <a:pt x="153" y="493"/>
                  <a:pt x="184" y="527"/>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82" name="Freeform 14"/>
          <p:cNvSpPr>
            <a:spLocks/>
          </p:cNvSpPr>
          <p:nvPr/>
        </p:nvSpPr>
        <p:spPr bwMode="auto">
          <a:xfrm>
            <a:off x="1716088" y="2286000"/>
            <a:ext cx="5830887" cy="1971675"/>
          </a:xfrm>
          <a:custGeom>
            <a:avLst/>
            <a:gdLst>
              <a:gd name="T0" fmla="*/ 170 w 1410"/>
              <a:gd name="T1" fmla="*/ 341 h 454"/>
              <a:gd name="T2" fmla="*/ 397 w 1410"/>
              <a:gd name="T3" fmla="*/ 431 h 454"/>
              <a:gd name="T4" fmla="*/ 941 w 1410"/>
              <a:gd name="T5" fmla="*/ 431 h 454"/>
              <a:gd name="T6" fmla="*/ 1168 w 1410"/>
              <a:gd name="T7" fmla="*/ 431 h 454"/>
              <a:gd name="T8" fmla="*/ 1395 w 1410"/>
              <a:gd name="T9" fmla="*/ 295 h 454"/>
              <a:gd name="T10" fmla="*/ 1259 w 1410"/>
              <a:gd name="T11" fmla="*/ 159 h 454"/>
              <a:gd name="T12" fmla="*/ 669 w 1410"/>
              <a:gd name="T13" fmla="*/ 23 h 454"/>
              <a:gd name="T14" fmla="*/ 306 w 1410"/>
              <a:gd name="T15" fmla="*/ 23 h 454"/>
              <a:gd name="T16" fmla="*/ 34 w 1410"/>
              <a:gd name="T17" fmla="*/ 114 h 454"/>
              <a:gd name="T18" fmla="*/ 99 w 1410"/>
              <a:gd name="T19" fmla="*/ 278 h 4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0"/>
              <a:gd name="T31" fmla="*/ 0 h 454"/>
              <a:gd name="T32" fmla="*/ 1410 w 1410"/>
              <a:gd name="T33" fmla="*/ 454 h 4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0" h="454">
                <a:moveTo>
                  <a:pt x="170" y="341"/>
                </a:moveTo>
                <a:cubicBezTo>
                  <a:pt x="219" y="378"/>
                  <a:pt x="269" y="416"/>
                  <a:pt x="397" y="431"/>
                </a:cubicBezTo>
                <a:cubicBezTo>
                  <a:pt x="525" y="446"/>
                  <a:pt x="813" y="431"/>
                  <a:pt x="941" y="431"/>
                </a:cubicBezTo>
                <a:cubicBezTo>
                  <a:pt x="1069" y="431"/>
                  <a:pt x="1092" y="454"/>
                  <a:pt x="1168" y="431"/>
                </a:cubicBezTo>
                <a:cubicBezTo>
                  <a:pt x="1244" y="408"/>
                  <a:pt x="1380" y="340"/>
                  <a:pt x="1395" y="295"/>
                </a:cubicBezTo>
                <a:cubicBezTo>
                  <a:pt x="1410" y="250"/>
                  <a:pt x="1380" y="204"/>
                  <a:pt x="1259" y="159"/>
                </a:cubicBezTo>
                <a:cubicBezTo>
                  <a:pt x="1138" y="114"/>
                  <a:pt x="828" y="46"/>
                  <a:pt x="669" y="23"/>
                </a:cubicBezTo>
                <a:cubicBezTo>
                  <a:pt x="510" y="0"/>
                  <a:pt x="412" y="8"/>
                  <a:pt x="306" y="23"/>
                </a:cubicBezTo>
                <a:cubicBezTo>
                  <a:pt x="200" y="38"/>
                  <a:pt x="68" y="72"/>
                  <a:pt x="34" y="114"/>
                </a:cubicBezTo>
                <a:cubicBezTo>
                  <a:pt x="0" y="156"/>
                  <a:pt x="86" y="244"/>
                  <a:pt x="99" y="278"/>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83" name="Rectangle 15"/>
          <p:cNvSpPr>
            <a:spLocks noChangeArrowheads="1"/>
          </p:cNvSpPr>
          <p:nvPr/>
        </p:nvSpPr>
        <p:spPr bwMode="auto">
          <a:xfrm>
            <a:off x="4106863" y="3962400"/>
            <a:ext cx="2439987" cy="982663"/>
          </a:xfrm>
          <a:prstGeom prst="rect">
            <a:avLst/>
          </a:prstGeom>
          <a:solidFill>
            <a:srgbClr val="000000"/>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85" name="Oval 22"/>
          <p:cNvSpPr>
            <a:spLocks noChangeArrowheads="1"/>
          </p:cNvSpPr>
          <p:nvPr/>
        </p:nvSpPr>
        <p:spPr bwMode="auto">
          <a:xfrm>
            <a:off x="6138863" y="3886200"/>
            <a:ext cx="969962" cy="984250"/>
          </a:xfrm>
          <a:prstGeom prst="ellipse">
            <a:avLst/>
          </a:prstGeom>
          <a:solidFill>
            <a:schemeClr val="bg1"/>
          </a:solidFill>
          <a:ln w="19050">
            <a:solidFill>
              <a:schemeClr val="tx1"/>
            </a:solidFill>
            <a:round/>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89" name="Oval 88"/>
          <p:cNvSpPr/>
          <p:nvPr/>
        </p:nvSpPr>
        <p:spPr>
          <a:xfrm>
            <a:off x="2144713" y="3305175"/>
            <a:ext cx="557212" cy="588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0" name="Oval 89"/>
          <p:cNvSpPr/>
          <p:nvPr/>
        </p:nvSpPr>
        <p:spPr>
          <a:xfrm>
            <a:off x="1958975" y="4087813"/>
            <a:ext cx="557213" cy="584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1" name="Oval 90"/>
          <p:cNvSpPr/>
          <p:nvPr/>
        </p:nvSpPr>
        <p:spPr>
          <a:xfrm>
            <a:off x="2330450" y="4672013"/>
            <a:ext cx="557213" cy="588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1" name="Freeform 100"/>
          <p:cNvSpPr/>
          <p:nvPr/>
        </p:nvSpPr>
        <p:spPr>
          <a:xfrm>
            <a:off x="4857750" y="3867150"/>
            <a:ext cx="1276350" cy="1044575"/>
          </a:xfrm>
          <a:custGeom>
            <a:avLst/>
            <a:gdLst>
              <a:gd name="connsiteX0" fmla="*/ 0 w 3073101"/>
              <a:gd name="connsiteY0" fmla="*/ 381897 h 2022438"/>
              <a:gd name="connsiteX1" fmla="*/ 1495313 w 3073101"/>
              <a:gd name="connsiteY1" fmla="*/ 564777 h 2022438"/>
              <a:gd name="connsiteX2" fmla="*/ 2861534 w 3073101"/>
              <a:gd name="connsiteY2" fmla="*/ 199017 h 2022438"/>
              <a:gd name="connsiteX3" fmla="*/ 2764715 w 3073101"/>
              <a:gd name="connsiteY3" fmla="*/ 1758876 h 2022438"/>
              <a:gd name="connsiteX4" fmla="*/ 2883049 w 3073101"/>
              <a:gd name="connsiteY4" fmla="*/ 1780391 h 2022438"/>
              <a:gd name="connsiteX0" fmla="*/ 0 w 3064526"/>
              <a:gd name="connsiteY0" fmla="*/ 370748 h 2011289"/>
              <a:gd name="connsiteX1" fmla="*/ 1546765 w 3064526"/>
              <a:gd name="connsiteY1" fmla="*/ 620518 h 2011289"/>
              <a:gd name="connsiteX2" fmla="*/ 2861534 w 3064526"/>
              <a:gd name="connsiteY2" fmla="*/ 187868 h 2011289"/>
              <a:gd name="connsiteX3" fmla="*/ 2764715 w 3064526"/>
              <a:gd name="connsiteY3" fmla="*/ 1747727 h 2011289"/>
              <a:gd name="connsiteX4" fmla="*/ 2883049 w 3064526"/>
              <a:gd name="connsiteY4" fmla="*/ 1769242 h 2011289"/>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04339"/>
              <a:gd name="connsiteX1" fmla="*/ 2861534 w 3322320"/>
              <a:gd name="connsiteY1" fmla="*/ 229496 h 2004339"/>
              <a:gd name="connsiteX2" fmla="*/ 2764715 w 3322320"/>
              <a:gd name="connsiteY2" fmla="*/ 1789355 h 2004339"/>
              <a:gd name="connsiteX3" fmla="*/ 1261013 w 3322320"/>
              <a:gd name="connsiteY3" fmla="*/ 1519402 h 2004339"/>
              <a:gd name="connsiteX0" fmla="*/ 0 w 2861534"/>
              <a:gd name="connsiteY0" fmla="*/ 412376 h 2004339"/>
              <a:gd name="connsiteX1" fmla="*/ 2861534 w 2861534"/>
              <a:gd name="connsiteY1" fmla="*/ 229496 h 2004339"/>
              <a:gd name="connsiteX2" fmla="*/ 2764715 w 2861534"/>
              <a:gd name="connsiteY2" fmla="*/ 1789355 h 2004339"/>
              <a:gd name="connsiteX3" fmla="*/ 1261013 w 2861534"/>
              <a:gd name="connsiteY3" fmla="*/ 1519402 h 2004339"/>
              <a:gd name="connsiteX0" fmla="*/ 0 w 2861534"/>
              <a:gd name="connsiteY0" fmla="*/ 182880 h 1774843"/>
              <a:gd name="connsiteX1" fmla="*/ 2861534 w 2861534"/>
              <a:gd name="connsiteY1" fmla="*/ 0 h 1774843"/>
              <a:gd name="connsiteX2" fmla="*/ 2764715 w 2861534"/>
              <a:gd name="connsiteY2" fmla="*/ 1559859 h 1774843"/>
              <a:gd name="connsiteX3" fmla="*/ 1261013 w 2861534"/>
              <a:gd name="connsiteY3" fmla="*/ 1289906 h 1774843"/>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667813 w 3529347"/>
              <a:gd name="connsiteY0" fmla="*/ 182880 h 2218600"/>
              <a:gd name="connsiteX1" fmla="*/ 0 w 3529347"/>
              <a:gd name="connsiteY1" fmla="*/ 2218600 h 2218600"/>
              <a:gd name="connsiteX2" fmla="*/ 3529347 w 3529347"/>
              <a:gd name="connsiteY2" fmla="*/ 0 h 2218600"/>
              <a:gd name="connsiteX3" fmla="*/ 3432528 w 3529347"/>
              <a:gd name="connsiteY3" fmla="*/ 1559859 h 2218600"/>
              <a:gd name="connsiteX4" fmla="*/ 1928826 w 3529347"/>
              <a:gd name="connsiteY4" fmla="*/ 1289906 h 2218600"/>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667813 w 3529347"/>
              <a:gd name="connsiteY0" fmla="*/ 182880 h 2361476"/>
              <a:gd name="connsiteX1" fmla="*/ 0 w 3529347"/>
              <a:gd name="connsiteY1" fmla="*/ 2361476 h 2361476"/>
              <a:gd name="connsiteX2" fmla="*/ 3529347 w 3529347"/>
              <a:gd name="connsiteY2" fmla="*/ 0 h 2361476"/>
              <a:gd name="connsiteX3" fmla="*/ 3432528 w 3529347"/>
              <a:gd name="connsiteY3" fmla="*/ 1559859 h 2361476"/>
              <a:gd name="connsiteX4" fmla="*/ 1928826 w 3529347"/>
              <a:gd name="connsiteY4" fmla="*/ 1289906 h 2361476"/>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382061 w 3243595"/>
              <a:gd name="connsiteY0" fmla="*/ 182880 h 1932848"/>
              <a:gd name="connsiteX1" fmla="*/ 0 w 3243595"/>
              <a:gd name="connsiteY1" fmla="*/ 1932848 h 1932848"/>
              <a:gd name="connsiteX2" fmla="*/ 3243595 w 3243595"/>
              <a:gd name="connsiteY2" fmla="*/ 0 h 1932848"/>
              <a:gd name="connsiteX3" fmla="*/ 3146776 w 3243595"/>
              <a:gd name="connsiteY3" fmla="*/ 1559859 h 1932848"/>
              <a:gd name="connsiteX4" fmla="*/ 1643074 w 3243595"/>
              <a:gd name="connsiteY4" fmla="*/ 1289906 h 1932848"/>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310623 w 3172157"/>
              <a:gd name="connsiteY0" fmla="*/ 182880 h 1559859"/>
              <a:gd name="connsiteX1" fmla="*/ 0 w 3172157"/>
              <a:gd name="connsiteY1" fmla="*/ 1361344 h 1559859"/>
              <a:gd name="connsiteX2" fmla="*/ 3172157 w 3172157"/>
              <a:gd name="connsiteY2" fmla="*/ 0 h 1559859"/>
              <a:gd name="connsiteX3" fmla="*/ 3075338 w 3172157"/>
              <a:gd name="connsiteY3" fmla="*/ 1559859 h 1559859"/>
              <a:gd name="connsiteX4" fmla="*/ 1571636 w 3172157"/>
              <a:gd name="connsiteY4" fmla="*/ 1289906 h 1559859"/>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0 w 3457909"/>
              <a:gd name="connsiteY0" fmla="*/ 2218600 h 2218600"/>
              <a:gd name="connsiteX1" fmla="*/ 3457909 w 3457909"/>
              <a:gd name="connsiteY1" fmla="*/ 0 h 2218600"/>
              <a:gd name="connsiteX2" fmla="*/ 3361090 w 3457909"/>
              <a:gd name="connsiteY2" fmla="*/ 1559859 h 2218600"/>
              <a:gd name="connsiteX3" fmla="*/ 1857388 w 3457909"/>
              <a:gd name="connsiteY3" fmla="*/ 1289906 h 2218600"/>
              <a:gd name="connsiteX0" fmla="*/ 0 w 3361090"/>
              <a:gd name="connsiteY0" fmla="*/ 928694 h 928694"/>
              <a:gd name="connsiteX1" fmla="*/ 928695 w 3361090"/>
              <a:gd name="connsiteY1" fmla="*/ 928693 h 928694"/>
              <a:gd name="connsiteX2" fmla="*/ 3361090 w 3361090"/>
              <a:gd name="connsiteY2" fmla="*/ 269953 h 928694"/>
              <a:gd name="connsiteX3" fmla="*/ 1857388 w 3361090"/>
              <a:gd name="connsiteY3" fmla="*/ 0 h 928694"/>
              <a:gd name="connsiteX0" fmla="*/ 0 w 1857388"/>
              <a:gd name="connsiteY0" fmla="*/ 928694 h 1571635"/>
              <a:gd name="connsiteX1" fmla="*/ 928695 w 1857388"/>
              <a:gd name="connsiteY1" fmla="*/ 928693 h 1571635"/>
              <a:gd name="connsiteX2" fmla="*/ 928695 w 1857388"/>
              <a:gd name="connsiteY2" fmla="*/ 1571635 h 1571635"/>
              <a:gd name="connsiteX3" fmla="*/ 1857388 w 1857388"/>
              <a:gd name="connsiteY3" fmla="*/ 0 h 1571635"/>
              <a:gd name="connsiteX0" fmla="*/ 0 w 928695"/>
              <a:gd name="connsiteY0" fmla="*/ 1 h 642942"/>
              <a:gd name="connsiteX1" fmla="*/ 928695 w 928695"/>
              <a:gd name="connsiteY1" fmla="*/ 0 h 642942"/>
              <a:gd name="connsiteX2" fmla="*/ 928695 w 928695"/>
              <a:gd name="connsiteY2" fmla="*/ 642942 h 642942"/>
              <a:gd name="connsiteX3" fmla="*/ 1 w 928695"/>
              <a:gd name="connsiteY3" fmla="*/ 642942 h 642942"/>
              <a:gd name="connsiteX0" fmla="*/ 0 w 928695"/>
              <a:gd name="connsiteY0" fmla="*/ 1 h 642942"/>
              <a:gd name="connsiteX1" fmla="*/ 928695 w 928695"/>
              <a:gd name="connsiteY1" fmla="*/ 0 h 642942"/>
              <a:gd name="connsiteX2" fmla="*/ 928695 w 928695"/>
              <a:gd name="connsiteY2" fmla="*/ 642942 h 642942"/>
              <a:gd name="connsiteX3" fmla="*/ 2 w 928695"/>
              <a:gd name="connsiteY3" fmla="*/ 642941 h 642942"/>
            </a:gdLst>
            <a:ahLst/>
            <a:cxnLst>
              <a:cxn ang="0">
                <a:pos x="connsiteX0" y="connsiteY0"/>
              </a:cxn>
              <a:cxn ang="0">
                <a:pos x="connsiteX1" y="connsiteY1"/>
              </a:cxn>
              <a:cxn ang="0">
                <a:pos x="connsiteX2" y="connsiteY2"/>
              </a:cxn>
              <a:cxn ang="0">
                <a:pos x="connsiteX3" y="connsiteY3"/>
              </a:cxn>
            </a:cxnLst>
            <a:rect l="l" t="t" r="r" b="b"/>
            <a:pathLst>
              <a:path w="928695" h="642942">
                <a:moveTo>
                  <a:pt x="0" y="1"/>
                </a:moveTo>
                <a:lnTo>
                  <a:pt x="928695" y="0"/>
                </a:lnTo>
                <a:lnTo>
                  <a:pt x="928695" y="642942"/>
                </a:lnTo>
                <a:lnTo>
                  <a:pt x="2" y="642941"/>
                </a:ln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0" y="0"/>
            <a:ext cx="9144000" cy="1000125"/>
          </a:xfrm>
        </p:spPr>
        <p:txBody>
          <a:bodyPr>
            <a:noAutofit/>
          </a:bodyPr>
          <a:lstStyle/>
          <a:p>
            <a:pPr marL="180000" indent="0" eaLnBrk="1" fontAlgn="auto" hangingPunct="1">
              <a:spcAft>
                <a:spcPts val="0"/>
              </a:spcAft>
              <a:defRPr/>
            </a:pPr>
            <a:r>
              <a:rPr lang="en-GB" sz="2400" dirty="0" smtClean="0"/>
              <a:t>In the closed-loop system, does TCP have any chance of preventing overflow at the queue?</a:t>
            </a:r>
            <a:endParaRPr lang="en-GB" sz="1200" dirty="0" smtClean="0">
              <a:solidFill>
                <a:schemeClr val="bg2"/>
              </a:solidFill>
              <a:cs typeface="Times New Roman" pitchFamily="18" charset="0"/>
            </a:endParaRPr>
          </a:p>
        </p:txBody>
      </p:sp>
      <p:sp>
        <p:nvSpPr>
          <p:cNvPr id="12296" name="Content Placeholder 26"/>
          <p:cNvSpPr>
            <a:spLocks noGrp="1"/>
          </p:cNvSpPr>
          <p:nvPr>
            <p:ph idx="1"/>
          </p:nvPr>
        </p:nvSpPr>
        <p:spPr>
          <a:xfrm>
            <a:off x="0" y="6072206"/>
            <a:ext cx="9144000" cy="785794"/>
          </a:xfrm>
        </p:spPr>
        <p:txBody>
          <a:bodyPr/>
          <a:lstStyle/>
          <a:p>
            <a:pPr marL="0" indent="0">
              <a:buNone/>
            </a:pPr>
            <a:r>
              <a:rPr lang="en-US" sz="2400" dirty="0" smtClean="0"/>
              <a:t>One round trip time later, the sources will react. </a:t>
            </a:r>
            <a:r>
              <a:rPr lang="en-US" sz="2400" dirty="0" smtClean="0"/>
              <a:t/>
            </a:r>
            <a:br>
              <a:rPr lang="en-US" sz="2400" dirty="0" smtClean="0"/>
            </a:br>
            <a:r>
              <a:rPr lang="en-US" sz="2400" dirty="0" smtClean="0"/>
              <a:t>(</a:t>
            </a:r>
            <a:r>
              <a:rPr lang="en-US" sz="2400" dirty="0" smtClean="0"/>
              <a:t>They will probably over-react.)</a:t>
            </a:r>
            <a:endParaRPr lang="en-GB" sz="2400" dirty="0" smtClean="0"/>
          </a:p>
        </p:txBody>
      </p:sp>
      <p:sp>
        <p:nvSpPr>
          <p:cNvPr id="80" name="Freeform 12"/>
          <p:cNvSpPr>
            <a:spLocks/>
          </p:cNvSpPr>
          <p:nvPr/>
        </p:nvSpPr>
        <p:spPr bwMode="auto">
          <a:xfrm>
            <a:off x="428625" y="1500188"/>
            <a:ext cx="8213725" cy="3408362"/>
          </a:xfrm>
          <a:custGeom>
            <a:avLst/>
            <a:gdLst>
              <a:gd name="T0" fmla="*/ 547 w 1987"/>
              <a:gd name="T1" fmla="*/ 777 h 785"/>
              <a:gd name="T2" fmla="*/ 754 w 1987"/>
              <a:gd name="T3" fmla="*/ 748 h 785"/>
              <a:gd name="T4" fmla="*/ 1117 w 1987"/>
              <a:gd name="T5" fmla="*/ 748 h 785"/>
              <a:gd name="T6" fmla="*/ 1843 w 1987"/>
              <a:gd name="T7" fmla="*/ 658 h 785"/>
              <a:gd name="T8" fmla="*/ 1843 w 1987"/>
              <a:gd name="T9" fmla="*/ 295 h 785"/>
              <a:gd name="T10" fmla="*/ 981 w 1987"/>
              <a:gd name="T11" fmla="*/ 23 h 785"/>
              <a:gd name="T12" fmla="*/ 210 w 1987"/>
              <a:gd name="T13" fmla="*/ 159 h 785"/>
              <a:gd name="T14" fmla="*/ 24 w 1987"/>
              <a:gd name="T15" fmla="*/ 595 h 785"/>
              <a:gd name="T16" fmla="*/ 357 w 1987"/>
              <a:gd name="T17" fmla="*/ 785 h 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7"/>
              <a:gd name="T28" fmla="*/ 0 h 785"/>
              <a:gd name="T29" fmla="*/ 1987 w 1987"/>
              <a:gd name="T30" fmla="*/ 785 h 7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7" h="785">
                <a:moveTo>
                  <a:pt x="547" y="777"/>
                </a:moveTo>
                <a:cubicBezTo>
                  <a:pt x="583" y="772"/>
                  <a:pt x="659" y="753"/>
                  <a:pt x="754" y="748"/>
                </a:cubicBezTo>
                <a:cubicBezTo>
                  <a:pt x="849" y="743"/>
                  <a:pt x="936" y="763"/>
                  <a:pt x="1117" y="748"/>
                </a:cubicBezTo>
                <a:cubicBezTo>
                  <a:pt x="1298" y="733"/>
                  <a:pt x="1722" y="733"/>
                  <a:pt x="1843" y="658"/>
                </a:cubicBezTo>
                <a:cubicBezTo>
                  <a:pt x="1964" y="583"/>
                  <a:pt x="1987" y="401"/>
                  <a:pt x="1843" y="295"/>
                </a:cubicBezTo>
                <a:cubicBezTo>
                  <a:pt x="1699" y="189"/>
                  <a:pt x="1253" y="46"/>
                  <a:pt x="981" y="23"/>
                </a:cubicBezTo>
                <a:cubicBezTo>
                  <a:pt x="709" y="0"/>
                  <a:pt x="369" y="64"/>
                  <a:pt x="210" y="159"/>
                </a:cubicBezTo>
                <a:cubicBezTo>
                  <a:pt x="51" y="254"/>
                  <a:pt x="0" y="491"/>
                  <a:pt x="24" y="595"/>
                </a:cubicBezTo>
                <a:cubicBezTo>
                  <a:pt x="48" y="699"/>
                  <a:pt x="288" y="746"/>
                  <a:pt x="357" y="785"/>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81" name="Freeform 13"/>
          <p:cNvSpPr>
            <a:spLocks/>
          </p:cNvSpPr>
          <p:nvPr/>
        </p:nvSpPr>
        <p:spPr bwMode="auto">
          <a:xfrm>
            <a:off x="773113" y="1792288"/>
            <a:ext cx="7459662" cy="2628900"/>
          </a:xfrm>
          <a:custGeom>
            <a:avLst/>
            <a:gdLst>
              <a:gd name="T0" fmla="*/ 308 w 1805"/>
              <a:gd name="T1" fmla="*/ 590 h 605"/>
              <a:gd name="T2" fmla="*/ 853 w 1805"/>
              <a:gd name="T3" fmla="*/ 590 h 605"/>
              <a:gd name="T4" fmla="*/ 1397 w 1805"/>
              <a:gd name="T5" fmla="*/ 590 h 605"/>
              <a:gd name="T6" fmla="*/ 1714 w 1805"/>
              <a:gd name="T7" fmla="*/ 499 h 605"/>
              <a:gd name="T8" fmla="*/ 1714 w 1805"/>
              <a:gd name="T9" fmla="*/ 317 h 605"/>
              <a:gd name="T10" fmla="*/ 1170 w 1805"/>
              <a:gd name="T11" fmla="*/ 91 h 605"/>
              <a:gd name="T12" fmla="*/ 399 w 1805"/>
              <a:gd name="T13" fmla="*/ 45 h 605"/>
              <a:gd name="T14" fmla="*/ 36 w 1805"/>
              <a:gd name="T15" fmla="*/ 363 h 605"/>
              <a:gd name="T16" fmla="*/ 184 w 1805"/>
              <a:gd name="T17" fmla="*/ 527 h 6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5"/>
              <a:gd name="T28" fmla="*/ 0 h 605"/>
              <a:gd name="T29" fmla="*/ 1805 w 1805"/>
              <a:gd name="T30" fmla="*/ 605 h 6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5" h="605">
                <a:moveTo>
                  <a:pt x="308" y="590"/>
                </a:moveTo>
                <a:cubicBezTo>
                  <a:pt x="490" y="590"/>
                  <a:pt x="672" y="590"/>
                  <a:pt x="853" y="590"/>
                </a:cubicBezTo>
                <a:cubicBezTo>
                  <a:pt x="1034" y="590"/>
                  <a:pt x="1253" y="605"/>
                  <a:pt x="1397" y="590"/>
                </a:cubicBezTo>
                <a:cubicBezTo>
                  <a:pt x="1541" y="575"/>
                  <a:pt x="1661" y="544"/>
                  <a:pt x="1714" y="499"/>
                </a:cubicBezTo>
                <a:cubicBezTo>
                  <a:pt x="1767" y="454"/>
                  <a:pt x="1805" y="385"/>
                  <a:pt x="1714" y="317"/>
                </a:cubicBezTo>
                <a:cubicBezTo>
                  <a:pt x="1623" y="249"/>
                  <a:pt x="1389" y="136"/>
                  <a:pt x="1170" y="91"/>
                </a:cubicBezTo>
                <a:cubicBezTo>
                  <a:pt x="951" y="46"/>
                  <a:pt x="588" y="0"/>
                  <a:pt x="399" y="45"/>
                </a:cubicBezTo>
                <a:cubicBezTo>
                  <a:pt x="210" y="90"/>
                  <a:pt x="72" y="283"/>
                  <a:pt x="36" y="363"/>
                </a:cubicBezTo>
                <a:cubicBezTo>
                  <a:pt x="0" y="443"/>
                  <a:pt x="153" y="493"/>
                  <a:pt x="184" y="527"/>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82" name="Freeform 14"/>
          <p:cNvSpPr>
            <a:spLocks/>
          </p:cNvSpPr>
          <p:nvPr/>
        </p:nvSpPr>
        <p:spPr bwMode="auto">
          <a:xfrm>
            <a:off x="1716088" y="2286000"/>
            <a:ext cx="5830887" cy="1971675"/>
          </a:xfrm>
          <a:custGeom>
            <a:avLst/>
            <a:gdLst>
              <a:gd name="T0" fmla="*/ 170 w 1410"/>
              <a:gd name="T1" fmla="*/ 341 h 454"/>
              <a:gd name="T2" fmla="*/ 397 w 1410"/>
              <a:gd name="T3" fmla="*/ 431 h 454"/>
              <a:gd name="T4" fmla="*/ 941 w 1410"/>
              <a:gd name="T5" fmla="*/ 431 h 454"/>
              <a:gd name="T6" fmla="*/ 1168 w 1410"/>
              <a:gd name="T7" fmla="*/ 431 h 454"/>
              <a:gd name="T8" fmla="*/ 1395 w 1410"/>
              <a:gd name="T9" fmla="*/ 295 h 454"/>
              <a:gd name="T10" fmla="*/ 1259 w 1410"/>
              <a:gd name="T11" fmla="*/ 159 h 454"/>
              <a:gd name="T12" fmla="*/ 669 w 1410"/>
              <a:gd name="T13" fmla="*/ 23 h 454"/>
              <a:gd name="T14" fmla="*/ 306 w 1410"/>
              <a:gd name="T15" fmla="*/ 23 h 454"/>
              <a:gd name="T16" fmla="*/ 34 w 1410"/>
              <a:gd name="T17" fmla="*/ 114 h 454"/>
              <a:gd name="T18" fmla="*/ 99 w 1410"/>
              <a:gd name="T19" fmla="*/ 278 h 4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0"/>
              <a:gd name="T31" fmla="*/ 0 h 454"/>
              <a:gd name="T32" fmla="*/ 1410 w 1410"/>
              <a:gd name="T33" fmla="*/ 454 h 4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0" h="454">
                <a:moveTo>
                  <a:pt x="170" y="341"/>
                </a:moveTo>
                <a:cubicBezTo>
                  <a:pt x="219" y="378"/>
                  <a:pt x="269" y="416"/>
                  <a:pt x="397" y="431"/>
                </a:cubicBezTo>
                <a:cubicBezTo>
                  <a:pt x="525" y="446"/>
                  <a:pt x="813" y="431"/>
                  <a:pt x="941" y="431"/>
                </a:cubicBezTo>
                <a:cubicBezTo>
                  <a:pt x="1069" y="431"/>
                  <a:pt x="1092" y="454"/>
                  <a:pt x="1168" y="431"/>
                </a:cubicBezTo>
                <a:cubicBezTo>
                  <a:pt x="1244" y="408"/>
                  <a:pt x="1380" y="340"/>
                  <a:pt x="1395" y="295"/>
                </a:cubicBezTo>
                <a:cubicBezTo>
                  <a:pt x="1410" y="250"/>
                  <a:pt x="1380" y="204"/>
                  <a:pt x="1259" y="159"/>
                </a:cubicBezTo>
                <a:cubicBezTo>
                  <a:pt x="1138" y="114"/>
                  <a:pt x="828" y="46"/>
                  <a:pt x="669" y="23"/>
                </a:cubicBezTo>
                <a:cubicBezTo>
                  <a:pt x="510" y="0"/>
                  <a:pt x="412" y="8"/>
                  <a:pt x="306" y="23"/>
                </a:cubicBezTo>
                <a:cubicBezTo>
                  <a:pt x="200" y="38"/>
                  <a:pt x="68" y="72"/>
                  <a:pt x="34" y="114"/>
                </a:cubicBezTo>
                <a:cubicBezTo>
                  <a:pt x="0" y="156"/>
                  <a:pt x="86" y="244"/>
                  <a:pt x="99" y="278"/>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83" name="Rectangle 15"/>
          <p:cNvSpPr>
            <a:spLocks noChangeArrowheads="1"/>
          </p:cNvSpPr>
          <p:nvPr/>
        </p:nvSpPr>
        <p:spPr bwMode="auto">
          <a:xfrm>
            <a:off x="4106863" y="3962400"/>
            <a:ext cx="2439987" cy="982663"/>
          </a:xfrm>
          <a:prstGeom prst="rect">
            <a:avLst/>
          </a:prstGeom>
          <a:solidFill>
            <a:srgbClr val="000000"/>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85" name="Oval 22"/>
          <p:cNvSpPr>
            <a:spLocks noChangeArrowheads="1"/>
          </p:cNvSpPr>
          <p:nvPr/>
        </p:nvSpPr>
        <p:spPr bwMode="auto">
          <a:xfrm>
            <a:off x="6138863" y="3886200"/>
            <a:ext cx="969962" cy="984250"/>
          </a:xfrm>
          <a:prstGeom prst="ellipse">
            <a:avLst/>
          </a:prstGeom>
          <a:solidFill>
            <a:schemeClr val="bg1"/>
          </a:solidFill>
          <a:ln w="19050">
            <a:solidFill>
              <a:schemeClr val="tx1"/>
            </a:solidFill>
            <a:round/>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89" name="Oval 88"/>
          <p:cNvSpPr/>
          <p:nvPr/>
        </p:nvSpPr>
        <p:spPr>
          <a:xfrm>
            <a:off x="2144713" y="3305175"/>
            <a:ext cx="557212" cy="588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0" name="Oval 89"/>
          <p:cNvSpPr/>
          <p:nvPr/>
        </p:nvSpPr>
        <p:spPr>
          <a:xfrm>
            <a:off x="1958975" y="4087813"/>
            <a:ext cx="557213" cy="584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1" name="Oval 90"/>
          <p:cNvSpPr/>
          <p:nvPr/>
        </p:nvSpPr>
        <p:spPr>
          <a:xfrm>
            <a:off x="2330450" y="4672013"/>
            <a:ext cx="557213" cy="588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1" name="Freeform 100"/>
          <p:cNvSpPr/>
          <p:nvPr/>
        </p:nvSpPr>
        <p:spPr>
          <a:xfrm>
            <a:off x="4857750" y="3867150"/>
            <a:ext cx="1276350" cy="1044575"/>
          </a:xfrm>
          <a:custGeom>
            <a:avLst/>
            <a:gdLst>
              <a:gd name="connsiteX0" fmla="*/ 0 w 3073101"/>
              <a:gd name="connsiteY0" fmla="*/ 381897 h 2022438"/>
              <a:gd name="connsiteX1" fmla="*/ 1495313 w 3073101"/>
              <a:gd name="connsiteY1" fmla="*/ 564777 h 2022438"/>
              <a:gd name="connsiteX2" fmla="*/ 2861534 w 3073101"/>
              <a:gd name="connsiteY2" fmla="*/ 199017 h 2022438"/>
              <a:gd name="connsiteX3" fmla="*/ 2764715 w 3073101"/>
              <a:gd name="connsiteY3" fmla="*/ 1758876 h 2022438"/>
              <a:gd name="connsiteX4" fmla="*/ 2883049 w 3073101"/>
              <a:gd name="connsiteY4" fmla="*/ 1780391 h 2022438"/>
              <a:gd name="connsiteX0" fmla="*/ 0 w 3064526"/>
              <a:gd name="connsiteY0" fmla="*/ 370748 h 2011289"/>
              <a:gd name="connsiteX1" fmla="*/ 1546765 w 3064526"/>
              <a:gd name="connsiteY1" fmla="*/ 620518 h 2011289"/>
              <a:gd name="connsiteX2" fmla="*/ 2861534 w 3064526"/>
              <a:gd name="connsiteY2" fmla="*/ 187868 h 2011289"/>
              <a:gd name="connsiteX3" fmla="*/ 2764715 w 3064526"/>
              <a:gd name="connsiteY3" fmla="*/ 1747727 h 2011289"/>
              <a:gd name="connsiteX4" fmla="*/ 2883049 w 3064526"/>
              <a:gd name="connsiteY4" fmla="*/ 1769242 h 2011289"/>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04339"/>
              <a:gd name="connsiteX1" fmla="*/ 2861534 w 3322320"/>
              <a:gd name="connsiteY1" fmla="*/ 229496 h 2004339"/>
              <a:gd name="connsiteX2" fmla="*/ 2764715 w 3322320"/>
              <a:gd name="connsiteY2" fmla="*/ 1789355 h 2004339"/>
              <a:gd name="connsiteX3" fmla="*/ 1261013 w 3322320"/>
              <a:gd name="connsiteY3" fmla="*/ 1519402 h 2004339"/>
              <a:gd name="connsiteX0" fmla="*/ 0 w 2861534"/>
              <a:gd name="connsiteY0" fmla="*/ 412376 h 2004339"/>
              <a:gd name="connsiteX1" fmla="*/ 2861534 w 2861534"/>
              <a:gd name="connsiteY1" fmla="*/ 229496 h 2004339"/>
              <a:gd name="connsiteX2" fmla="*/ 2764715 w 2861534"/>
              <a:gd name="connsiteY2" fmla="*/ 1789355 h 2004339"/>
              <a:gd name="connsiteX3" fmla="*/ 1261013 w 2861534"/>
              <a:gd name="connsiteY3" fmla="*/ 1519402 h 2004339"/>
              <a:gd name="connsiteX0" fmla="*/ 0 w 2861534"/>
              <a:gd name="connsiteY0" fmla="*/ 182880 h 1774843"/>
              <a:gd name="connsiteX1" fmla="*/ 2861534 w 2861534"/>
              <a:gd name="connsiteY1" fmla="*/ 0 h 1774843"/>
              <a:gd name="connsiteX2" fmla="*/ 2764715 w 2861534"/>
              <a:gd name="connsiteY2" fmla="*/ 1559859 h 1774843"/>
              <a:gd name="connsiteX3" fmla="*/ 1261013 w 2861534"/>
              <a:gd name="connsiteY3" fmla="*/ 1289906 h 1774843"/>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667813 w 3529347"/>
              <a:gd name="connsiteY0" fmla="*/ 182880 h 2218600"/>
              <a:gd name="connsiteX1" fmla="*/ 0 w 3529347"/>
              <a:gd name="connsiteY1" fmla="*/ 2218600 h 2218600"/>
              <a:gd name="connsiteX2" fmla="*/ 3529347 w 3529347"/>
              <a:gd name="connsiteY2" fmla="*/ 0 h 2218600"/>
              <a:gd name="connsiteX3" fmla="*/ 3432528 w 3529347"/>
              <a:gd name="connsiteY3" fmla="*/ 1559859 h 2218600"/>
              <a:gd name="connsiteX4" fmla="*/ 1928826 w 3529347"/>
              <a:gd name="connsiteY4" fmla="*/ 1289906 h 2218600"/>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667813 w 3529347"/>
              <a:gd name="connsiteY0" fmla="*/ 182880 h 2361476"/>
              <a:gd name="connsiteX1" fmla="*/ 0 w 3529347"/>
              <a:gd name="connsiteY1" fmla="*/ 2361476 h 2361476"/>
              <a:gd name="connsiteX2" fmla="*/ 3529347 w 3529347"/>
              <a:gd name="connsiteY2" fmla="*/ 0 h 2361476"/>
              <a:gd name="connsiteX3" fmla="*/ 3432528 w 3529347"/>
              <a:gd name="connsiteY3" fmla="*/ 1559859 h 2361476"/>
              <a:gd name="connsiteX4" fmla="*/ 1928826 w 3529347"/>
              <a:gd name="connsiteY4" fmla="*/ 1289906 h 2361476"/>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382061 w 3243595"/>
              <a:gd name="connsiteY0" fmla="*/ 182880 h 1932848"/>
              <a:gd name="connsiteX1" fmla="*/ 0 w 3243595"/>
              <a:gd name="connsiteY1" fmla="*/ 1932848 h 1932848"/>
              <a:gd name="connsiteX2" fmla="*/ 3243595 w 3243595"/>
              <a:gd name="connsiteY2" fmla="*/ 0 h 1932848"/>
              <a:gd name="connsiteX3" fmla="*/ 3146776 w 3243595"/>
              <a:gd name="connsiteY3" fmla="*/ 1559859 h 1932848"/>
              <a:gd name="connsiteX4" fmla="*/ 1643074 w 3243595"/>
              <a:gd name="connsiteY4" fmla="*/ 1289906 h 1932848"/>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310623 w 3172157"/>
              <a:gd name="connsiteY0" fmla="*/ 182880 h 1559859"/>
              <a:gd name="connsiteX1" fmla="*/ 0 w 3172157"/>
              <a:gd name="connsiteY1" fmla="*/ 1361344 h 1559859"/>
              <a:gd name="connsiteX2" fmla="*/ 3172157 w 3172157"/>
              <a:gd name="connsiteY2" fmla="*/ 0 h 1559859"/>
              <a:gd name="connsiteX3" fmla="*/ 3075338 w 3172157"/>
              <a:gd name="connsiteY3" fmla="*/ 1559859 h 1559859"/>
              <a:gd name="connsiteX4" fmla="*/ 1571636 w 3172157"/>
              <a:gd name="connsiteY4" fmla="*/ 1289906 h 1559859"/>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0 w 3457909"/>
              <a:gd name="connsiteY0" fmla="*/ 2218600 h 2218600"/>
              <a:gd name="connsiteX1" fmla="*/ 3457909 w 3457909"/>
              <a:gd name="connsiteY1" fmla="*/ 0 h 2218600"/>
              <a:gd name="connsiteX2" fmla="*/ 3361090 w 3457909"/>
              <a:gd name="connsiteY2" fmla="*/ 1559859 h 2218600"/>
              <a:gd name="connsiteX3" fmla="*/ 1857388 w 3457909"/>
              <a:gd name="connsiteY3" fmla="*/ 1289906 h 2218600"/>
              <a:gd name="connsiteX0" fmla="*/ 0 w 3361090"/>
              <a:gd name="connsiteY0" fmla="*/ 928694 h 928694"/>
              <a:gd name="connsiteX1" fmla="*/ 928695 w 3361090"/>
              <a:gd name="connsiteY1" fmla="*/ 928693 h 928694"/>
              <a:gd name="connsiteX2" fmla="*/ 3361090 w 3361090"/>
              <a:gd name="connsiteY2" fmla="*/ 269953 h 928694"/>
              <a:gd name="connsiteX3" fmla="*/ 1857388 w 3361090"/>
              <a:gd name="connsiteY3" fmla="*/ 0 h 928694"/>
              <a:gd name="connsiteX0" fmla="*/ 0 w 1857388"/>
              <a:gd name="connsiteY0" fmla="*/ 928694 h 1571635"/>
              <a:gd name="connsiteX1" fmla="*/ 928695 w 1857388"/>
              <a:gd name="connsiteY1" fmla="*/ 928693 h 1571635"/>
              <a:gd name="connsiteX2" fmla="*/ 928695 w 1857388"/>
              <a:gd name="connsiteY2" fmla="*/ 1571635 h 1571635"/>
              <a:gd name="connsiteX3" fmla="*/ 1857388 w 1857388"/>
              <a:gd name="connsiteY3" fmla="*/ 0 h 1571635"/>
              <a:gd name="connsiteX0" fmla="*/ 0 w 928695"/>
              <a:gd name="connsiteY0" fmla="*/ 1 h 642942"/>
              <a:gd name="connsiteX1" fmla="*/ 928695 w 928695"/>
              <a:gd name="connsiteY1" fmla="*/ 0 h 642942"/>
              <a:gd name="connsiteX2" fmla="*/ 928695 w 928695"/>
              <a:gd name="connsiteY2" fmla="*/ 642942 h 642942"/>
              <a:gd name="connsiteX3" fmla="*/ 1 w 928695"/>
              <a:gd name="connsiteY3" fmla="*/ 642942 h 642942"/>
              <a:gd name="connsiteX0" fmla="*/ 0 w 928695"/>
              <a:gd name="connsiteY0" fmla="*/ 1 h 642942"/>
              <a:gd name="connsiteX1" fmla="*/ 928695 w 928695"/>
              <a:gd name="connsiteY1" fmla="*/ 0 h 642942"/>
              <a:gd name="connsiteX2" fmla="*/ 928695 w 928695"/>
              <a:gd name="connsiteY2" fmla="*/ 642942 h 642942"/>
              <a:gd name="connsiteX3" fmla="*/ 2 w 928695"/>
              <a:gd name="connsiteY3" fmla="*/ 642941 h 642942"/>
            </a:gdLst>
            <a:ahLst/>
            <a:cxnLst>
              <a:cxn ang="0">
                <a:pos x="connsiteX0" y="connsiteY0"/>
              </a:cxn>
              <a:cxn ang="0">
                <a:pos x="connsiteX1" y="connsiteY1"/>
              </a:cxn>
              <a:cxn ang="0">
                <a:pos x="connsiteX2" y="connsiteY2"/>
              </a:cxn>
              <a:cxn ang="0">
                <a:pos x="connsiteX3" y="connsiteY3"/>
              </a:cxn>
            </a:cxnLst>
            <a:rect l="l" t="t" r="r" b="b"/>
            <a:pathLst>
              <a:path w="928695" h="642942">
                <a:moveTo>
                  <a:pt x="0" y="1"/>
                </a:moveTo>
                <a:lnTo>
                  <a:pt x="928695" y="0"/>
                </a:lnTo>
                <a:lnTo>
                  <a:pt x="928695" y="642942"/>
                </a:lnTo>
                <a:lnTo>
                  <a:pt x="2" y="642941"/>
                </a:ln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0" y="0"/>
            <a:ext cx="9144000" cy="1214422"/>
          </a:xfrm>
        </p:spPr>
        <p:txBody>
          <a:bodyPr>
            <a:noAutofit/>
          </a:bodyPr>
          <a:lstStyle/>
          <a:p>
            <a:pPr marL="180000" indent="0" eaLnBrk="1" fontAlgn="auto" hangingPunct="1">
              <a:spcAft>
                <a:spcPts val="0"/>
              </a:spcAft>
              <a:defRPr/>
            </a:pPr>
            <a:r>
              <a:rPr lang="en-US" sz="3200" dirty="0" smtClean="0"/>
              <a:t>The queue fluctuates very quickly, and TCP reacts too slowly to be able to stabilize it.</a:t>
            </a:r>
            <a:endParaRPr lang="en-GB" sz="1600" dirty="0" smtClean="0">
              <a:solidFill>
                <a:schemeClr val="bg2"/>
              </a:solidFill>
              <a:cs typeface="Times New Roman" pitchFamily="18" charset="0"/>
            </a:endParaRPr>
          </a:p>
        </p:txBody>
      </p:sp>
      <p:sp>
        <p:nvSpPr>
          <p:cNvPr id="12296" name="Content Placeholder 26"/>
          <p:cNvSpPr>
            <a:spLocks noGrp="1"/>
          </p:cNvSpPr>
          <p:nvPr>
            <p:ph idx="1"/>
          </p:nvPr>
        </p:nvSpPr>
        <p:spPr>
          <a:xfrm>
            <a:off x="0" y="6072188"/>
            <a:ext cx="9144000" cy="785812"/>
          </a:xfrm>
        </p:spPr>
        <p:txBody>
          <a:bodyPr/>
          <a:lstStyle/>
          <a:p>
            <a:pPr marL="0" indent="0">
              <a:buFont typeface="Arial" pitchFamily="34" charset="0"/>
              <a:buNone/>
            </a:pPr>
            <a:r>
              <a:rPr lang="en-US" sz="2400" dirty="0" smtClean="0"/>
              <a:t>One round trip time later, the sources will react. </a:t>
            </a:r>
            <a:r>
              <a:rPr lang="en-US" sz="2400" dirty="0" smtClean="0"/>
              <a:t/>
            </a:r>
            <a:br>
              <a:rPr lang="en-US" sz="2400" dirty="0" smtClean="0"/>
            </a:br>
            <a:r>
              <a:rPr lang="en-US" sz="2400" dirty="0" smtClean="0"/>
              <a:t>(</a:t>
            </a:r>
            <a:r>
              <a:rPr lang="en-US" sz="2400" dirty="0" smtClean="0"/>
              <a:t>They will probably over-react.)</a:t>
            </a:r>
            <a:endParaRPr lang="en-GB" sz="2400" dirty="0" smtClean="0"/>
          </a:p>
        </p:txBody>
      </p:sp>
      <p:sp>
        <p:nvSpPr>
          <p:cNvPr id="80" name="Freeform 12"/>
          <p:cNvSpPr>
            <a:spLocks/>
          </p:cNvSpPr>
          <p:nvPr/>
        </p:nvSpPr>
        <p:spPr bwMode="auto">
          <a:xfrm>
            <a:off x="428625" y="1500188"/>
            <a:ext cx="8213725" cy="3408362"/>
          </a:xfrm>
          <a:custGeom>
            <a:avLst/>
            <a:gdLst>
              <a:gd name="T0" fmla="*/ 547 w 1987"/>
              <a:gd name="T1" fmla="*/ 777 h 785"/>
              <a:gd name="T2" fmla="*/ 754 w 1987"/>
              <a:gd name="T3" fmla="*/ 748 h 785"/>
              <a:gd name="T4" fmla="*/ 1117 w 1987"/>
              <a:gd name="T5" fmla="*/ 748 h 785"/>
              <a:gd name="T6" fmla="*/ 1843 w 1987"/>
              <a:gd name="T7" fmla="*/ 658 h 785"/>
              <a:gd name="T8" fmla="*/ 1843 w 1987"/>
              <a:gd name="T9" fmla="*/ 295 h 785"/>
              <a:gd name="T10" fmla="*/ 981 w 1987"/>
              <a:gd name="T11" fmla="*/ 23 h 785"/>
              <a:gd name="T12" fmla="*/ 210 w 1987"/>
              <a:gd name="T13" fmla="*/ 159 h 785"/>
              <a:gd name="T14" fmla="*/ 24 w 1987"/>
              <a:gd name="T15" fmla="*/ 595 h 785"/>
              <a:gd name="T16" fmla="*/ 357 w 1987"/>
              <a:gd name="T17" fmla="*/ 785 h 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7"/>
              <a:gd name="T28" fmla="*/ 0 h 785"/>
              <a:gd name="T29" fmla="*/ 1987 w 1987"/>
              <a:gd name="T30" fmla="*/ 785 h 7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7" h="785">
                <a:moveTo>
                  <a:pt x="547" y="777"/>
                </a:moveTo>
                <a:cubicBezTo>
                  <a:pt x="583" y="772"/>
                  <a:pt x="659" y="753"/>
                  <a:pt x="754" y="748"/>
                </a:cubicBezTo>
                <a:cubicBezTo>
                  <a:pt x="849" y="743"/>
                  <a:pt x="936" y="763"/>
                  <a:pt x="1117" y="748"/>
                </a:cubicBezTo>
                <a:cubicBezTo>
                  <a:pt x="1298" y="733"/>
                  <a:pt x="1722" y="733"/>
                  <a:pt x="1843" y="658"/>
                </a:cubicBezTo>
                <a:cubicBezTo>
                  <a:pt x="1964" y="583"/>
                  <a:pt x="1987" y="401"/>
                  <a:pt x="1843" y="295"/>
                </a:cubicBezTo>
                <a:cubicBezTo>
                  <a:pt x="1699" y="189"/>
                  <a:pt x="1253" y="46"/>
                  <a:pt x="981" y="23"/>
                </a:cubicBezTo>
                <a:cubicBezTo>
                  <a:pt x="709" y="0"/>
                  <a:pt x="369" y="64"/>
                  <a:pt x="210" y="159"/>
                </a:cubicBezTo>
                <a:cubicBezTo>
                  <a:pt x="51" y="254"/>
                  <a:pt x="0" y="491"/>
                  <a:pt x="24" y="595"/>
                </a:cubicBezTo>
                <a:cubicBezTo>
                  <a:pt x="48" y="699"/>
                  <a:pt x="288" y="746"/>
                  <a:pt x="357" y="785"/>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81" name="Freeform 13"/>
          <p:cNvSpPr>
            <a:spLocks/>
          </p:cNvSpPr>
          <p:nvPr/>
        </p:nvSpPr>
        <p:spPr bwMode="auto">
          <a:xfrm>
            <a:off x="773113" y="1792288"/>
            <a:ext cx="7459662" cy="2628900"/>
          </a:xfrm>
          <a:custGeom>
            <a:avLst/>
            <a:gdLst>
              <a:gd name="T0" fmla="*/ 308 w 1805"/>
              <a:gd name="T1" fmla="*/ 590 h 605"/>
              <a:gd name="T2" fmla="*/ 853 w 1805"/>
              <a:gd name="T3" fmla="*/ 590 h 605"/>
              <a:gd name="T4" fmla="*/ 1397 w 1805"/>
              <a:gd name="T5" fmla="*/ 590 h 605"/>
              <a:gd name="T6" fmla="*/ 1714 w 1805"/>
              <a:gd name="T7" fmla="*/ 499 h 605"/>
              <a:gd name="T8" fmla="*/ 1714 w 1805"/>
              <a:gd name="T9" fmla="*/ 317 h 605"/>
              <a:gd name="T10" fmla="*/ 1170 w 1805"/>
              <a:gd name="T11" fmla="*/ 91 h 605"/>
              <a:gd name="T12" fmla="*/ 399 w 1805"/>
              <a:gd name="T13" fmla="*/ 45 h 605"/>
              <a:gd name="T14" fmla="*/ 36 w 1805"/>
              <a:gd name="T15" fmla="*/ 363 h 605"/>
              <a:gd name="T16" fmla="*/ 184 w 1805"/>
              <a:gd name="T17" fmla="*/ 527 h 6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5"/>
              <a:gd name="T28" fmla="*/ 0 h 605"/>
              <a:gd name="T29" fmla="*/ 1805 w 1805"/>
              <a:gd name="T30" fmla="*/ 605 h 6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5" h="605">
                <a:moveTo>
                  <a:pt x="308" y="590"/>
                </a:moveTo>
                <a:cubicBezTo>
                  <a:pt x="490" y="590"/>
                  <a:pt x="672" y="590"/>
                  <a:pt x="853" y="590"/>
                </a:cubicBezTo>
                <a:cubicBezTo>
                  <a:pt x="1034" y="590"/>
                  <a:pt x="1253" y="605"/>
                  <a:pt x="1397" y="590"/>
                </a:cubicBezTo>
                <a:cubicBezTo>
                  <a:pt x="1541" y="575"/>
                  <a:pt x="1661" y="544"/>
                  <a:pt x="1714" y="499"/>
                </a:cubicBezTo>
                <a:cubicBezTo>
                  <a:pt x="1767" y="454"/>
                  <a:pt x="1805" y="385"/>
                  <a:pt x="1714" y="317"/>
                </a:cubicBezTo>
                <a:cubicBezTo>
                  <a:pt x="1623" y="249"/>
                  <a:pt x="1389" y="136"/>
                  <a:pt x="1170" y="91"/>
                </a:cubicBezTo>
                <a:cubicBezTo>
                  <a:pt x="951" y="46"/>
                  <a:pt x="588" y="0"/>
                  <a:pt x="399" y="45"/>
                </a:cubicBezTo>
                <a:cubicBezTo>
                  <a:pt x="210" y="90"/>
                  <a:pt x="72" y="283"/>
                  <a:pt x="36" y="363"/>
                </a:cubicBezTo>
                <a:cubicBezTo>
                  <a:pt x="0" y="443"/>
                  <a:pt x="153" y="493"/>
                  <a:pt x="184" y="527"/>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82" name="Freeform 14"/>
          <p:cNvSpPr>
            <a:spLocks/>
          </p:cNvSpPr>
          <p:nvPr/>
        </p:nvSpPr>
        <p:spPr bwMode="auto">
          <a:xfrm>
            <a:off x="1716088" y="2286000"/>
            <a:ext cx="5830887" cy="1971675"/>
          </a:xfrm>
          <a:custGeom>
            <a:avLst/>
            <a:gdLst>
              <a:gd name="T0" fmla="*/ 170 w 1410"/>
              <a:gd name="T1" fmla="*/ 341 h 454"/>
              <a:gd name="T2" fmla="*/ 397 w 1410"/>
              <a:gd name="T3" fmla="*/ 431 h 454"/>
              <a:gd name="T4" fmla="*/ 941 w 1410"/>
              <a:gd name="T5" fmla="*/ 431 h 454"/>
              <a:gd name="T6" fmla="*/ 1168 w 1410"/>
              <a:gd name="T7" fmla="*/ 431 h 454"/>
              <a:gd name="T8" fmla="*/ 1395 w 1410"/>
              <a:gd name="T9" fmla="*/ 295 h 454"/>
              <a:gd name="T10" fmla="*/ 1259 w 1410"/>
              <a:gd name="T11" fmla="*/ 159 h 454"/>
              <a:gd name="T12" fmla="*/ 669 w 1410"/>
              <a:gd name="T13" fmla="*/ 23 h 454"/>
              <a:gd name="T14" fmla="*/ 306 w 1410"/>
              <a:gd name="T15" fmla="*/ 23 h 454"/>
              <a:gd name="T16" fmla="*/ 34 w 1410"/>
              <a:gd name="T17" fmla="*/ 114 h 454"/>
              <a:gd name="T18" fmla="*/ 99 w 1410"/>
              <a:gd name="T19" fmla="*/ 278 h 4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0"/>
              <a:gd name="T31" fmla="*/ 0 h 454"/>
              <a:gd name="T32" fmla="*/ 1410 w 1410"/>
              <a:gd name="T33" fmla="*/ 454 h 4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0" h="454">
                <a:moveTo>
                  <a:pt x="170" y="341"/>
                </a:moveTo>
                <a:cubicBezTo>
                  <a:pt x="219" y="378"/>
                  <a:pt x="269" y="416"/>
                  <a:pt x="397" y="431"/>
                </a:cubicBezTo>
                <a:cubicBezTo>
                  <a:pt x="525" y="446"/>
                  <a:pt x="813" y="431"/>
                  <a:pt x="941" y="431"/>
                </a:cubicBezTo>
                <a:cubicBezTo>
                  <a:pt x="1069" y="431"/>
                  <a:pt x="1092" y="454"/>
                  <a:pt x="1168" y="431"/>
                </a:cubicBezTo>
                <a:cubicBezTo>
                  <a:pt x="1244" y="408"/>
                  <a:pt x="1380" y="340"/>
                  <a:pt x="1395" y="295"/>
                </a:cubicBezTo>
                <a:cubicBezTo>
                  <a:pt x="1410" y="250"/>
                  <a:pt x="1380" y="204"/>
                  <a:pt x="1259" y="159"/>
                </a:cubicBezTo>
                <a:cubicBezTo>
                  <a:pt x="1138" y="114"/>
                  <a:pt x="828" y="46"/>
                  <a:pt x="669" y="23"/>
                </a:cubicBezTo>
                <a:cubicBezTo>
                  <a:pt x="510" y="0"/>
                  <a:pt x="412" y="8"/>
                  <a:pt x="306" y="23"/>
                </a:cubicBezTo>
                <a:cubicBezTo>
                  <a:pt x="200" y="38"/>
                  <a:pt x="68" y="72"/>
                  <a:pt x="34" y="114"/>
                </a:cubicBezTo>
                <a:cubicBezTo>
                  <a:pt x="0" y="156"/>
                  <a:pt x="86" y="244"/>
                  <a:pt x="99" y="278"/>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83" name="Rectangle 15"/>
          <p:cNvSpPr>
            <a:spLocks noChangeArrowheads="1"/>
          </p:cNvSpPr>
          <p:nvPr/>
        </p:nvSpPr>
        <p:spPr bwMode="auto">
          <a:xfrm>
            <a:off x="4106863" y="3962400"/>
            <a:ext cx="2439987" cy="982663"/>
          </a:xfrm>
          <a:prstGeom prst="rect">
            <a:avLst/>
          </a:prstGeom>
          <a:solidFill>
            <a:srgbClr val="000000"/>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85" name="Oval 22"/>
          <p:cNvSpPr>
            <a:spLocks noChangeArrowheads="1"/>
          </p:cNvSpPr>
          <p:nvPr/>
        </p:nvSpPr>
        <p:spPr bwMode="auto">
          <a:xfrm>
            <a:off x="6138863" y="3886200"/>
            <a:ext cx="969962" cy="984250"/>
          </a:xfrm>
          <a:prstGeom prst="ellipse">
            <a:avLst/>
          </a:prstGeom>
          <a:solidFill>
            <a:schemeClr val="bg1"/>
          </a:solidFill>
          <a:ln w="19050">
            <a:solidFill>
              <a:schemeClr val="tx1"/>
            </a:solidFill>
            <a:round/>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89" name="Oval 88"/>
          <p:cNvSpPr/>
          <p:nvPr/>
        </p:nvSpPr>
        <p:spPr>
          <a:xfrm>
            <a:off x="2144713" y="3305175"/>
            <a:ext cx="557212" cy="588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0" name="Oval 89"/>
          <p:cNvSpPr/>
          <p:nvPr/>
        </p:nvSpPr>
        <p:spPr>
          <a:xfrm>
            <a:off x="1958975" y="4087813"/>
            <a:ext cx="557213" cy="584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1" name="Oval 90"/>
          <p:cNvSpPr/>
          <p:nvPr/>
        </p:nvSpPr>
        <p:spPr>
          <a:xfrm>
            <a:off x="2330450" y="4672013"/>
            <a:ext cx="557213" cy="588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1" name="Freeform 100"/>
          <p:cNvSpPr/>
          <p:nvPr/>
        </p:nvSpPr>
        <p:spPr>
          <a:xfrm>
            <a:off x="4857750" y="3867150"/>
            <a:ext cx="1276350" cy="1044575"/>
          </a:xfrm>
          <a:custGeom>
            <a:avLst/>
            <a:gdLst>
              <a:gd name="connsiteX0" fmla="*/ 0 w 3073101"/>
              <a:gd name="connsiteY0" fmla="*/ 381897 h 2022438"/>
              <a:gd name="connsiteX1" fmla="*/ 1495313 w 3073101"/>
              <a:gd name="connsiteY1" fmla="*/ 564777 h 2022438"/>
              <a:gd name="connsiteX2" fmla="*/ 2861534 w 3073101"/>
              <a:gd name="connsiteY2" fmla="*/ 199017 h 2022438"/>
              <a:gd name="connsiteX3" fmla="*/ 2764715 w 3073101"/>
              <a:gd name="connsiteY3" fmla="*/ 1758876 h 2022438"/>
              <a:gd name="connsiteX4" fmla="*/ 2883049 w 3073101"/>
              <a:gd name="connsiteY4" fmla="*/ 1780391 h 2022438"/>
              <a:gd name="connsiteX0" fmla="*/ 0 w 3064526"/>
              <a:gd name="connsiteY0" fmla="*/ 370748 h 2011289"/>
              <a:gd name="connsiteX1" fmla="*/ 1546765 w 3064526"/>
              <a:gd name="connsiteY1" fmla="*/ 620518 h 2011289"/>
              <a:gd name="connsiteX2" fmla="*/ 2861534 w 3064526"/>
              <a:gd name="connsiteY2" fmla="*/ 187868 h 2011289"/>
              <a:gd name="connsiteX3" fmla="*/ 2764715 w 3064526"/>
              <a:gd name="connsiteY3" fmla="*/ 1747727 h 2011289"/>
              <a:gd name="connsiteX4" fmla="*/ 2883049 w 3064526"/>
              <a:gd name="connsiteY4" fmla="*/ 1769242 h 2011289"/>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04339"/>
              <a:gd name="connsiteX1" fmla="*/ 2861534 w 3322320"/>
              <a:gd name="connsiteY1" fmla="*/ 229496 h 2004339"/>
              <a:gd name="connsiteX2" fmla="*/ 2764715 w 3322320"/>
              <a:gd name="connsiteY2" fmla="*/ 1789355 h 2004339"/>
              <a:gd name="connsiteX3" fmla="*/ 1261013 w 3322320"/>
              <a:gd name="connsiteY3" fmla="*/ 1519402 h 2004339"/>
              <a:gd name="connsiteX0" fmla="*/ 0 w 2861534"/>
              <a:gd name="connsiteY0" fmla="*/ 412376 h 2004339"/>
              <a:gd name="connsiteX1" fmla="*/ 2861534 w 2861534"/>
              <a:gd name="connsiteY1" fmla="*/ 229496 h 2004339"/>
              <a:gd name="connsiteX2" fmla="*/ 2764715 w 2861534"/>
              <a:gd name="connsiteY2" fmla="*/ 1789355 h 2004339"/>
              <a:gd name="connsiteX3" fmla="*/ 1261013 w 2861534"/>
              <a:gd name="connsiteY3" fmla="*/ 1519402 h 2004339"/>
              <a:gd name="connsiteX0" fmla="*/ 0 w 2861534"/>
              <a:gd name="connsiteY0" fmla="*/ 182880 h 1774843"/>
              <a:gd name="connsiteX1" fmla="*/ 2861534 w 2861534"/>
              <a:gd name="connsiteY1" fmla="*/ 0 h 1774843"/>
              <a:gd name="connsiteX2" fmla="*/ 2764715 w 2861534"/>
              <a:gd name="connsiteY2" fmla="*/ 1559859 h 1774843"/>
              <a:gd name="connsiteX3" fmla="*/ 1261013 w 2861534"/>
              <a:gd name="connsiteY3" fmla="*/ 1289906 h 1774843"/>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667813 w 3529347"/>
              <a:gd name="connsiteY0" fmla="*/ 182880 h 2218600"/>
              <a:gd name="connsiteX1" fmla="*/ 0 w 3529347"/>
              <a:gd name="connsiteY1" fmla="*/ 2218600 h 2218600"/>
              <a:gd name="connsiteX2" fmla="*/ 3529347 w 3529347"/>
              <a:gd name="connsiteY2" fmla="*/ 0 h 2218600"/>
              <a:gd name="connsiteX3" fmla="*/ 3432528 w 3529347"/>
              <a:gd name="connsiteY3" fmla="*/ 1559859 h 2218600"/>
              <a:gd name="connsiteX4" fmla="*/ 1928826 w 3529347"/>
              <a:gd name="connsiteY4" fmla="*/ 1289906 h 2218600"/>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667813 w 3529347"/>
              <a:gd name="connsiteY0" fmla="*/ 182880 h 2361476"/>
              <a:gd name="connsiteX1" fmla="*/ 0 w 3529347"/>
              <a:gd name="connsiteY1" fmla="*/ 2361476 h 2361476"/>
              <a:gd name="connsiteX2" fmla="*/ 3529347 w 3529347"/>
              <a:gd name="connsiteY2" fmla="*/ 0 h 2361476"/>
              <a:gd name="connsiteX3" fmla="*/ 3432528 w 3529347"/>
              <a:gd name="connsiteY3" fmla="*/ 1559859 h 2361476"/>
              <a:gd name="connsiteX4" fmla="*/ 1928826 w 3529347"/>
              <a:gd name="connsiteY4" fmla="*/ 1289906 h 2361476"/>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382061 w 3243595"/>
              <a:gd name="connsiteY0" fmla="*/ 182880 h 1932848"/>
              <a:gd name="connsiteX1" fmla="*/ 0 w 3243595"/>
              <a:gd name="connsiteY1" fmla="*/ 1932848 h 1932848"/>
              <a:gd name="connsiteX2" fmla="*/ 3243595 w 3243595"/>
              <a:gd name="connsiteY2" fmla="*/ 0 h 1932848"/>
              <a:gd name="connsiteX3" fmla="*/ 3146776 w 3243595"/>
              <a:gd name="connsiteY3" fmla="*/ 1559859 h 1932848"/>
              <a:gd name="connsiteX4" fmla="*/ 1643074 w 3243595"/>
              <a:gd name="connsiteY4" fmla="*/ 1289906 h 1932848"/>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310623 w 3172157"/>
              <a:gd name="connsiteY0" fmla="*/ 182880 h 1559859"/>
              <a:gd name="connsiteX1" fmla="*/ 0 w 3172157"/>
              <a:gd name="connsiteY1" fmla="*/ 1361344 h 1559859"/>
              <a:gd name="connsiteX2" fmla="*/ 3172157 w 3172157"/>
              <a:gd name="connsiteY2" fmla="*/ 0 h 1559859"/>
              <a:gd name="connsiteX3" fmla="*/ 3075338 w 3172157"/>
              <a:gd name="connsiteY3" fmla="*/ 1559859 h 1559859"/>
              <a:gd name="connsiteX4" fmla="*/ 1571636 w 3172157"/>
              <a:gd name="connsiteY4" fmla="*/ 1289906 h 1559859"/>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0 w 3457909"/>
              <a:gd name="connsiteY0" fmla="*/ 2218600 h 2218600"/>
              <a:gd name="connsiteX1" fmla="*/ 3457909 w 3457909"/>
              <a:gd name="connsiteY1" fmla="*/ 0 h 2218600"/>
              <a:gd name="connsiteX2" fmla="*/ 3361090 w 3457909"/>
              <a:gd name="connsiteY2" fmla="*/ 1559859 h 2218600"/>
              <a:gd name="connsiteX3" fmla="*/ 1857388 w 3457909"/>
              <a:gd name="connsiteY3" fmla="*/ 1289906 h 2218600"/>
              <a:gd name="connsiteX0" fmla="*/ 0 w 3361090"/>
              <a:gd name="connsiteY0" fmla="*/ 928694 h 928694"/>
              <a:gd name="connsiteX1" fmla="*/ 928695 w 3361090"/>
              <a:gd name="connsiteY1" fmla="*/ 928693 h 928694"/>
              <a:gd name="connsiteX2" fmla="*/ 3361090 w 3361090"/>
              <a:gd name="connsiteY2" fmla="*/ 269953 h 928694"/>
              <a:gd name="connsiteX3" fmla="*/ 1857388 w 3361090"/>
              <a:gd name="connsiteY3" fmla="*/ 0 h 928694"/>
              <a:gd name="connsiteX0" fmla="*/ 0 w 1857388"/>
              <a:gd name="connsiteY0" fmla="*/ 928694 h 1571635"/>
              <a:gd name="connsiteX1" fmla="*/ 928695 w 1857388"/>
              <a:gd name="connsiteY1" fmla="*/ 928693 h 1571635"/>
              <a:gd name="connsiteX2" fmla="*/ 928695 w 1857388"/>
              <a:gd name="connsiteY2" fmla="*/ 1571635 h 1571635"/>
              <a:gd name="connsiteX3" fmla="*/ 1857388 w 1857388"/>
              <a:gd name="connsiteY3" fmla="*/ 0 h 1571635"/>
              <a:gd name="connsiteX0" fmla="*/ 0 w 928695"/>
              <a:gd name="connsiteY0" fmla="*/ 1 h 642942"/>
              <a:gd name="connsiteX1" fmla="*/ 928695 w 928695"/>
              <a:gd name="connsiteY1" fmla="*/ 0 h 642942"/>
              <a:gd name="connsiteX2" fmla="*/ 928695 w 928695"/>
              <a:gd name="connsiteY2" fmla="*/ 642942 h 642942"/>
              <a:gd name="connsiteX3" fmla="*/ 1 w 928695"/>
              <a:gd name="connsiteY3" fmla="*/ 642942 h 642942"/>
              <a:gd name="connsiteX0" fmla="*/ 0 w 928695"/>
              <a:gd name="connsiteY0" fmla="*/ 1 h 642942"/>
              <a:gd name="connsiteX1" fmla="*/ 928695 w 928695"/>
              <a:gd name="connsiteY1" fmla="*/ 0 h 642942"/>
              <a:gd name="connsiteX2" fmla="*/ 928695 w 928695"/>
              <a:gd name="connsiteY2" fmla="*/ 642942 h 642942"/>
              <a:gd name="connsiteX3" fmla="*/ 2 w 928695"/>
              <a:gd name="connsiteY3" fmla="*/ 642941 h 642942"/>
            </a:gdLst>
            <a:ahLst/>
            <a:cxnLst>
              <a:cxn ang="0">
                <a:pos x="connsiteX0" y="connsiteY0"/>
              </a:cxn>
              <a:cxn ang="0">
                <a:pos x="connsiteX1" y="connsiteY1"/>
              </a:cxn>
              <a:cxn ang="0">
                <a:pos x="connsiteX2" y="connsiteY2"/>
              </a:cxn>
              <a:cxn ang="0">
                <a:pos x="connsiteX3" y="connsiteY3"/>
              </a:cxn>
            </a:cxnLst>
            <a:rect l="l" t="t" r="r" b="b"/>
            <a:pathLst>
              <a:path w="928695" h="642942">
                <a:moveTo>
                  <a:pt x="0" y="1"/>
                </a:moveTo>
                <a:lnTo>
                  <a:pt x="928695" y="0"/>
                </a:lnTo>
                <a:lnTo>
                  <a:pt x="928695" y="642942"/>
                </a:lnTo>
                <a:lnTo>
                  <a:pt x="2" y="642941"/>
                </a:ln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0" y="0"/>
            <a:ext cx="9144000" cy="1357298"/>
          </a:xfrm>
        </p:spPr>
        <p:txBody>
          <a:bodyPr>
            <a:noAutofit/>
          </a:bodyPr>
          <a:lstStyle/>
          <a:p>
            <a:pPr marL="180000" indent="0" eaLnBrk="1" fontAlgn="auto" hangingPunct="1">
              <a:spcAft>
                <a:spcPts val="0"/>
              </a:spcAft>
              <a:defRPr/>
            </a:pPr>
            <a:r>
              <a:rPr lang="en-GB" sz="2400" dirty="0" smtClean="0"/>
              <a:t>We have derived the formula for packet drop probability, to put into the differential equation for TCP. The formula relies on the fact that the queue changes much faster than TCP.</a:t>
            </a:r>
            <a:br>
              <a:rPr lang="en-GB" sz="2400" dirty="0" smtClean="0"/>
            </a:br>
            <a:endParaRPr lang="en-GB" sz="1200" dirty="0" smtClean="0">
              <a:solidFill>
                <a:schemeClr val="bg2"/>
              </a:solidFill>
              <a:cs typeface="Times New Roman" pitchFamily="18" charset="0"/>
            </a:endParaRPr>
          </a:p>
        </p:txBody>
      </p:sp>
      <p:sp>
        <p:nvSpPr>
          <p:cNvPr id="124" name="Content Placeholder 123"/>
          <p:cNvSpPr>
            <a:spLocks noGrp="1"/>
          </p:cNvSpPr>
          <p:nvPr>
            <p:ph idx="1"/>
          </p:nvPr>
        </p:nvSpPr>
        <p:spPr>
          <a:xfrm>
            <a:off x="0" y="4286250"/>
            <a:ext cx="9144000" cy="2571750"/>
          </a:xfrm>
        </p:spPr>
        <p:txBody>
          <a:bodyPr rtlCol="0">
            <a:normAutofit/>
          </a:bodyPr>
          <a:lstStyle/>
          <a:p>
            <a:pPr eaLnBrk="1" fontAlgn="auto" hangingPunct="1">
              <a:spcAft>
                <a:spcPts val="0"/>
              </a:spcAft>
              <a:buFont typeface="Arial" pitchFamily="34" charset="0"/>
              <a:buNone/>
              <a:defRPr/>
            </a:pPr>
            <a:r>
              <a:rPr lang="en-US" sz="2000" dirty="0" smtClean="0"/>
              <a:t>Let </a:t>
            </a:r>
            <a:r>
              <a:rPr lang="en-US" sz="2000" i="1" dirty="0" smtClean="0">
                <a:solidFill>
                  <a:schemeClr val="accent1">
                    <a:lumMod val="60000"/>
                    <a:lumOff val="40000"/>
                  </a:schemeClr>
                </a:solidFill>
              </a:rPr>
              <a:t>x</a:t>
            </a:r>
            <a:r>
              <a:rPr lang="en-US" sz="2000" dirty="0" smtClean="0">
                <a:solidFill>
                  <a:schemeClr val="accent1">
                    <a:lumMod val="60000"/>
                    <a:lumOff val="40000"/>
                  </a:schemeClr>
                </a:solidFill>
              </a:rPr>
              <a:t>(</a:t>
            </a:r>
            <a:r>
              <a:rPr lang="en-US" sz="2000" i="1" dirty="0" smtClean="0">
                <a:solidFill>
                  <a:schemeClr val="accent1">
                    <a:lumMod val="60000"/>
                    <a:lumOff val="40000"/>
                  </a:schemeClr>
                </a:solidFill>
              </a:rPr>
              <a:t>t</a:t>
            </a:r>
            <a:r>
              <a:rPr lang="en-US" sz="2000" dirty="0" smtClean="0">
                <a:solidFill>
                  <a:schemeClr val="accent1">
                    <a:lumMod val="60000"/>
                    <a:lumOff val="40000"/>
                  </a:schemeClr>
                </a:solidFill>
              </a:rPr>
              <a:t>)</a:t>
            </a:r>
            <a:r>
              <a:rPr lang="en-US" sz="2000" dirty="0" smtClean="0"/>
              <a:t> be the average transmission rate of the </a:t>
            </a:r>
            <a:r>
              <a:rPr lang="en-US" sz="2000" i="1" dirty="0" smtClean="0">
                <a:solidFill>
                  <a:schemeClr val="accent1">
                    <a:lumMod val="60000"/>
                    <a:lumOff val="40000"/>
                  </a:schemeClr>
                </a:solidFill>
              </a:rPr>
              <a:t>N</a:t>
            </a:r>
            <a:r>
              <a:rPr lang="en-US" sz="2000" dirty="0" smtClean="0"/>
              <a:t> flows at time </a:t>
            </a:r>
            <a:r>
              <a:rPr lang="en-US" sz="2000" i="1" dirty="0" smtClean="0">
                <a:solidFill>
                  <a:schemeClr val="accent1">
                    <a:lumMod val="60000"/>
                    <a:lumOff val="40000"/>
                  </a:schemeClr>
                </a:solidFill>
              </a:rPr>
              <a:t>t</a:t>
            </a:r>
            <a:r>
              <a:rPr lang="en-US" sz="2000" dirty="0" smtClean="0"/>
              <a:t> .</a:t>
            </a:r>
          </a:p>
          <a:p>
            <a:pPr eaLnBrk="1" fontAlgn="auto" hangingPunct="1">
              <a:spcAft>
                <a:spcPts val="0"/>
              </a:spcAft>
              <a:defRPr/>
            </a:pPr>
            <a:r>
              <a:rPr lang="en-US" sz="2000" i="1" dirty="0" smtClean="0">
                <a:solidFill>
                  <a:schemeClr val="accent1">
                    <a:lumMod val="60000"/>
                    <a:lumOff val="40000"/>
                  </a:schemeClr>
                </a:solidFill>
              </a:rPr>
              <a:t>x</a:t>
            </a:r>
            <a:r>
              <a:rPr lang="en-US" sz="2000" dirty="0" smtClean="0">
                <a:solidFill>
                  <a:schemeClr val="accent1">
                    <a:lumMod val="60000"/>
                    <a:lumOff val="40000"/>
                  </a:schemeClr>
                </a:solidFill>
              </a:rPr>
              <a:t>(</a:t>
            </a:r>
            <a:r>
              <a:rPr lang="en-US" sz="2000" i="1" dirty="0" smtClean="0">
                <a:solidFill>
                  <a:schemeClr val="accent1">
                    <a:lumMod val="60000"/>
                    <a:lumOff val="40000"/>
                  </a:schemeClr>
                </a:solidFill>
              </a:rPr>
              <a:t>t</a:t>
            </a:r>
            <a:r>
              <a:rPr lang="en-US" sz="2000" dirty="0" smtClean="0">
                <a:solidFill>
                  <a:schemeClr val="accent1">
                    <a:lumMod val="60000"/>
                    <a:lumOff val="40000"/>
                  </a:schemeClr>
                </a:solidFill>
              </a:rPr>
              <a:t>)</a:t>
            </a:r>
            <a:r>
              <a:rPr lang="en-US" sz="2000" dirty="0" smtClean="0"/>
              <a:t> evolves according to the standard differential equation for TCP</a:t>
            </a:r>
          </a:p>
          <a:p>
            <a:pPr eaLnBrk="1" fontAlgn="auto" hangingPunct="1">
              <a:spcAft>
                <a:spcPts val="0"/>
              </a:spcAft>
              <a:defRPr/>
            </a:pPr>
            <a:endParaRPr lang="en-US" sz="2000" dirty="0" smtClean="0"/>
          </a:p>
          <a:p>
            <a:pPr eaLnBrk="1" fontAlgn="auto" hangingPunct="1">
              <a:spcAft>
                <a:spcPts val="0"/>
              </a:spcAft>
              <a:defRPr/>
            </a:pPr>
            <a:endParaRPr lang="en-US" sz="2000" dirty="0" smtClean="0"/>
          </a:p>
          <a:p>
            <a:pPr eaLnBrk="1" fontAlgn="auto" hangingPunct="1">
              <a:spcAft>
                <a:spcPts val="0"/>
              </a:spcAft>
              <a:defRPr/>
            </a:pPr>
            <a:r>
              <a:rPr lang="en-US" sz="2000" dirty="0" smtClean="0"/>
              <a:t>The loss rate is</a:t>
            </a:r>
            <a:endParaRPr lang="en-US" sz="2000" dirty="0" smtClean="0">
              <a:solidFill>
                <a:schemeClr val="accent1">
                  <a:lumMod val="60000"/>
                  <a:lumOff val="40000"/>
                </a:schemeClr>
              </a:solidFill>
            </a:endParaRPr>
          </a:p>
        </p:txBody>
      </p:sp>
      <p:sp>
        <p:nvSpPr>
          <p:cNvPr id="80" name="Freeform 12"/>
          <p:cNvSpPr>
            <a:spLocks/>
          </p:cNvSpPr>
          <p:nvPr/>
        </p:nvSpPr>
        <p:spPr bwMode="auto">
          <a:xfrm>
            <a:off x="5214938" y="1625600"/>
            <a:ext cx="3441700" cy="1423988"/>
          </a:xfrm>
          <a:custGeom>
            <a:avLst/>
            <a:gdLst>
              <a:gd name="T0" fmla="*/ 547 w 1987"/>
              <a:gd name="T1" fmla="*/ 777 h 785"/>
              <a:gd name="T2" fmla="*/ 754 w 1987"/>
              <a:gd name="T3" fmla="*/ 748 h 785"/>
              <a:gd name="T4" fmla="*/ 1117 w 1987"/>
              <a:gd name="T5" fmla="*/ 748 h 785"/>
              <a:gd name="T6" fmla="*/ 1843 w 1987"/>
              <a:gd name="T7" fmla="*/ 658 h 785"/>
              <a:gd name="T8" fmla="*/ 1843 w 1987"/>
              <a:gd name="T9" fmla="*/ 295 h 785"/>
              <a:gd name="T10" fmla="*/ 981 w 1987"/>
              <a:gd name="T11" fmla="*/ 23 h 785"/>
              <a:gd name="T12" fmla="*/ 210 w 1987"/>
              <a:gd name="T13" fmla="*/ 159 h 785"/>
              <a:gd name="T14" fmla="*/ 24 w 1987"/>
              <a:gd name="T15" fmla="*/ 595 h 785"/>
              <a:gd name="T16" fmla="*/ 357 w 1987"/>
              <a:gd name="T17" fmla="*/ 785 h 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7"/>
              <a:gd name="T28" fmla="*/ 0 h 785"/>
              <a:gd name="T29" fmla="*/ 1987 w 1987"/>
              <a:gd name="T30" fmla="*/ 785 h 7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7" h="785">
                <a:moveTo>
                  <a:pt x="547" y="777"/>
                </a:moveTo>
                <a:cubicBezTo>
                  <a:pt x="583" y="772"/>
                  <a:pt x="659" y="753"/>
                  <a:pt x="754" y="748"/>
                </a:cubicBezTo>
                <a:cubicBezTo>
                  <a:pt x="849" y="743"/>
                  <a:pt x="936" y="763"/>
                  <a:pt x="1117" y="748"/>
                </a:cubicBezTo>
                <a:cubicBezTo>
                  <a:pt x="1298" y="733"/>
                  <a:pt x="1722" y="733"/>
                  <a:pt x="1843" y="658"/>
                </a:cubicBezTo>
                <a:cubicBezTo>
                  <a:pt x="1964" y="583"/>
                  <a:pt x="1987" y="401"/>
                  <a:pt x="1843" y="295"/>
                </a:cubicBezTo>
                <a:cubicBezTo>
                  <a:pt x="1699" y="189"/>
                  <a:pt x="1253" y="46"/>
                  <a:pt x="981" y="23"/>
                </a:cubicBezTo>
                <a:cubicBezTo>
                  <a:pt x="709" y="0"/>
                  <a:pt x="369" y="64"/>
                  <a:pt x="210" y="159"/>
                </a:cubicBezTo>
                <a:cubicBezTo>
                  <a:pt x="51" y="254"/>
                  <a:pt x="0" y="491"/>
                  <a:pt x="24" y="595"/>
                </a:cubicBezTo>
                <a:cubicBezTo>
                  <a:pt x="48" y="699"/>
                  <a:pt x="288" y="746"/>
                  <a:pt x="357" y="785"/>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81" name="Freeform 13"/>
          <p:cNvSpPr>
            <a:spLocks/>
          </p:cNvSpPr>
          <p:nvPr/>
        </p:nvSpPr>
        <p:spPr bwMode="auto">
          <a:xfrm>
            <a:off x="5359400" y="1747838"/>
            <a:ext cx="3125788" cy="1098550"/>
          </a:xfrm>
          <a:custGeom>
            <a:avLst/>
            <a:gdLst>
              <a:gd name="T0" fmla="*/ 308 w 1805"/>
              <a:gd name="T1" fmla="*/ 590 h 605"/>
              <a:gd name="T2" fmla="*/ 853 w 1805"/>
              <a:gd name="T3" fmla="*/ 590 h 605"/>
              <a:gd name="T4" fmla="*/ 1397 w 1805"/>
              <a:gd name="T5" fmla="*/ 590 h 605"/>
              <a:gd name="T6" fmla="*/ 1714 w 1805"/>
              <a:gd name="T7" fmla="*/ 499 h 605"/>
              <a:gd name="T8" fmla="*/ 1714 w 1805"/>
              <a:gd name="T9" fmla="*/ 317 h 605"/>
              <a:gd name="T10" fmla="*/ 1170 w 1805"/>
              <a:gd name="T11" fmla="*/ 91 h 605"/>
              <a:gd name="T12" fmla="*/ 399 w 1805"/>
              <a:gd name="T13" fmla="*/ 45 h 605"/>
              <a:gd name="T14" fmla="*/ 36 w 1805"/>
              <a:gd name="T15" fmla="*/ 363 h 605"/>
              <a:gd name="T16" fmla="*/ 184 w 1805"/>
              <a:gd name="T17" fmla="*/ 527 h 6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5"/>
              <a:gd name="T28" fmla="*/ 0 h 605"/>
              <a:gd name="T29" fmla="*/ 1805 w 1805"/>
              <a:gd name="T30" fmla="*/ 605 h 6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5" h="605">
                <a:moveTo>
                  <a:pt x="308" y="590"/>
                </a:moveTo>
                <a:cubicBezTo>
                  <a:pt x="490" y="590"/>
                  <a:pt x="672" y="590"/>
                  <a:pt x="853" y="590"/>
                </a:cubicBezTo>
                <a:cubicBezTo>
                  <a:pt x="1034" y="590"/>
                  <a:pt x="1253" y="605"/>
                  <a:pt x="1397" y="590"/>
                </a:cubicBezTo>
                <a:cubicBezTo>
                  <a:pt x="1541" y="575"/>
                  <a:pt x="1661" y="544"/>
                  <a:pt x="1714" y="499"/>
                </a:cubicBezTo>
                <a:cubicBezTo>
                  <a:pt x="1767" y="454"/>
                  <a:pt x="1805" y="385"/>
                  <a:pt x="1714" y="317"/>
                </a:cubicBezTo>
                <a:cubicBezTo>
                  <a:pt x="1623" y="249"/>
                  <a:pt x="1389" y="136"/>
                  <a:pt x="1170" y="91"/>
                </a:cubicBezTo>
                <a:cubicBezTo>
                  <a:pt x="951" y="46"/>
                  <a:pt x="588" y="0"/>
                  <a:pt x="399" y="45"/>
                </a:cubicBezTo>
                <a:cubicBezTo>
                  <a:pt x="210" y="90"/>
                  <a:pt x="72" y="283"/>
                  <a:pt x="36" y="363"/>
                </a:cubicBezTo>
                <a:cubicBezTo>
                  <a:pt x="0" y="443"/>
                  <a:pt x="153" y="493"/>
                  <a:pt x="184" y="527"/>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82" name="Freeform 14"/>
          <p:cNvSpPr>
            <a:spLocks/>
          </p:cNvSpPr>
          <p:nvPr/>
        </p:nvSpPr>
        <p:spPr bwMode="auto">
          <a:xfrm>
            <a:off x="5754688" y="1954213"/>
            <a:ext cx="2443162" cy="823912"/>
          </a:xfrm>
          <a:custGeom>
            <a:avLst/>
            <a:gdLst>
              <a:gd name="T0" fmla="*/ 170 w 1410"/>
              <a:gd name="T1" fmla="*/ 341 h 454"/>
              <a:gd name="T2" fmla="*/ 397 w 1410"/>
              <a:gd name="T3" fmla="*/ 431 h 454"/>
              <a:gd name="T4" fmla="*/ 941 w 1410"/>
              <a:gd name="T5" fmla="*/ 431 h 454"/>
              <a:gd name="T6" fmla="*/ 1168 w 1410"/>
              <a:gd name="T7" fmla="*/ 431 h 454"/>
              <a:gd name="T8" fmla="*/ 1395 w 1410"/>
              <a:gd name="T9" fmla="*/ 295 h 454"/>
              <a:gd name="T10" fmla="*/ 1259 w 1410"/>
              <a:gd name="T11" fmla="*/ 159 h 454"/>
              <a:gd name="T12" fmla="*/ 669 w 1410"/>
              <a:gd name="T13" fmla="*/ 23 h 454"/>
              <a:gd name="T14" fmla="*/ 306 w 1410"/>
              <a:gd name="T15" fmla="*/ 23 h 454"/>
              <a:gd name="T16" fmla="*/ 34 w 1410"/>
              <a:gd name="T17" fmla="*/ 114 h 454"/>
              <a:gd name="T18" fmla="*/ 99 w 1410"/>
              <a:gd name="T19" fmla="*/ 278 h 4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0"/>
              <a:gd name="T31" fmla="*/ 0 h 454"/>
              <a:gd name="T32" fmla="*/ 1410 w 1410"/>
              <a:gd name="T33" fmla="*/ 454 h 4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0" h="454">
                <a:moveTo>
                  <a:pt x="170" y="341"/>
                </a:moveTo>
                <a:cubicBezTo>
                  <a:pt x="219" y="378"/>
                  <a:pt x="269" y="416"/>
                  <a:pt x="397" y="431"/>
                </a:cubicBezTo>
                <a:cubicBezTo>
                  <a:pt x="525" y="446"/>
                  <a:pt x="813" y="431"/>
                  <a:pt x="941" y="431"/>
                </a:cubicBezTo>
                <a:cubicBezTo>
                  <a:pt x="1069" y="431"/>
                  <a:pt x="1092" y="454"/>
                  <a:pt x="1168" y="431"/>
                </a:cubicBezTo>
                <a:cubicBezTo>
                  <a:pt x="1244" y="408"/>
                  <a:pt x="1380" y="340"/>
                  <a:pt x="1395" y="295"/>
                </a:cubicBezTo>
                <a:cubicBezTo>
                  <a:pt x="1410" y="250"/>
                  <a:pt x="1380" y="204"/>
                  <a:pt x="1259" y="159"/>
                </a:cubicBezTo>
                <a:cubicBezTo>
                  <a:pt x="1138" y="114"/>
                  <a:pt x="828" y="46"/>
                  <a:pt x="669" y="23"/>
                </a:cubicBezTo>
                <a:cubicBezTo>
                  <a:pt x="510" y="0"/>
                  <a:pt x="412" y="8"/>
                  <a:pt x="306" y="23"/>
                </a:cubicBezTo>
                <a:cubicBezTo>
                  <a:pt x="200" y="38"/>
                  <a:pt x="68" y="72"/>
                  <a:pt x="34" y="114"/>
                </a:cubicBezTo>
                <a:cubicBezTo>
                  <a:pt x="0" y="156"/>
                  <a:pt x="86" y="244"/>
                  <a:pt x="99" y="278"/>
                </a:cubicBezTo>
              </a:path>
            </a:pathLst>
          </a:custGeom>
          <a:noFill/>
          <a:ln w="19050">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83" name="Rectangle 15"/>
          <p:cNvSpPr>
            <a:spLocks noChangeArrowheads="1"/>
          </p:cNvSpPr>
          <p:nvPr/>
        </p:nvSpPr>
        <p:spPr bwMode="auto">
          <a:xfrm>
            <a:off x="6756400" y="2654300"/>
            <a:ext cx="1022350" cy="411163"/>
          </a:xfrm>
          <a:prstGeom prst="rect">
            <a:avLst/>
          </a:prstGeom>
          <a:solidFill>
            <a:srgbClr val="000000"/>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85" name="Oval 22"/>
          <p:cNvSpPr>
            <a:spLocks noChangeArrowheads="1"/>
          </p:cNvSpPr>
          <p:nvPr/>
        </p:nvSpPr>
        <p:spPr bwMode="auto">
          <a:xfrm>
            <a:off x="7607300" y="2622550"/>
            <a:ext cx="406400" cy="411163"/>
          </a:xfrm>
          <a:prstGeom prst="ellipse">
            <a:avLst/>
          </a:prstGeom>
          <a:solidFill>
            <a:schemeClr val="bg1"/>
          </a:solidFill>
          <a:ln w="19050">
            <a:solidFill>
              <a:schemeClr val="tx1"/>
            </a:solidFill>
            <a:round/>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86" name="Rectangle 23"/>
          <p:cNvSpPr>
            <a:spLocks noChangeArrowheads="1"/>
          </p:cNvSpPr>
          <p:nvPr/>
        </p:nvSpPr>
        <p:spPr bwMode="auto">
          <a:xfrm>
            <a:off x="7402513" y="2690813"/>
            <a:ext cx="136525" cy="274637"/>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87" name="Rectangle 24"/>
          <p:cNvSpPr>
            <a:spLocks noChangeArrowheads="1"/>
          </p:cNvSpPr>
          <p:nvPr/>
        </p:nvSpPr>
        <p:spPr bwMode="auto">
          <a:xfrm>
            <a:off x="7199313" y="2690813"/>
            <a:ext cx="136525" cy="274637"/>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88" name="Rectangle 25"/>
          <p:cNvSpPr>
            <a:spLocks noChangeArrowheads="1"/>
          </p:cNvSpPr>
          <p:nvPr/>
        </p:nvSpPr>
        <p:spPr bwMode="auto">
          <a:xfrm>
            <a:off x="6996113" y="2690813"/>
            <a:ext cx="134937" cy="274637"/>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89" name="Oval 88"/>
          <p:cNvSpPr/>
          <p:nvPr/>
        </p:nvSpPr>
        <p:spPr>
          <a:xfrm>
            <a:off x="5934075" y="2379663"/>
            <a:ext cx="233363" cy="246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0" name="Oval 89"/>
          <p:cNvSpPr/>
          <p:nvPr/>
        </p:nvSpPr>
        <p:spPr>
          <a:xfrm>
            <a:off x="5856288" y="2706688"/>
            <a:ext cx="233362" cy="244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1" name="Oval 90"/>
          <p:cNvSpPr/>
          <p:nvPr/>
        </p:nvSpPr>
        <p:spPr>
          <a:xfrm>
            <a:off x="6011863" y="2951163"/>
            <a:ext cx="233362" cy="246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1" name="Freeform 100"/>
          <p:cNvSpPr/>
          <p:nvPr/>
        </p:nvSpPr>
        <p:spPr>
          <a:xfrm>
            <a:off x="6780213" y="2614613"/>
            <a:ext cx="825500" cy="436562"/>
          </a:xfrm>
          <a:custGeom>
            <a:avLst/>
            <a:gdLst>
              <a:gd name="connsiteX0" fmla="*/ 0 w 3073101"/>
              <a:gd name="connsiteY0" fmla="*/ 381897 h 2022438"/>
              <a:gd name="connsiteX1" fmla="*/ 1495313 w 3073101"/>
              <a:gd name="connsiteY1" fmla="*/ 564777 h 2022438"/>
              <a:gd name="connsiteX2" fmla="*/ 2861534 w 3073101"/>
              <a:gd name="connsiteY2" fmla="*/ 199017 h 2022438"/>
              <a:gd name="connsiteX3" fmla="*/ 2764715 w 3073101"/>
              <a:gd name="connsiteY3" fmla="*/ 1758876 h 2022438"/>
              <a:gd name="connsiteX4" fmla="*/ 2883049 w 3073101"/>
              <a:gd name="connsiteY4" fmla="*/ 1780391 h 2022438"/>
              <a:gd name="connsiteX0" fmla="*/ 0 w 3064526"/>
              <a:gd name="connsiteY0" fmla="*/ 370748 h 2011289"/>
              <a:gd name="connsiteX1" fmla="*/ 1546765 w 3064526"/>
              <a:gd name="connsiteY1" fmla="*/ 620518 h 2011289"/>
              <a:gd name="connsiteX2" fmla="*/ 2861534 w 3064526"/>
              <a:gd name="connsiteY2" fmla="*/ 187868 h 2011289"/>
              <a:gd name="connsiteX3" fmla="*/ 2764715 w 3064526"/>
              <a:gd name="connsiteY3" fmla="*/ 1747727 h 2011289"/>
              <a:gd name="connsiteX4" fmla="*/ 2883049 w 3064526"/>
              <a:gd name="connsiteY4" fmla="*/ 1769242 h 2011289"/>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52917"/>
              <a:gd name="connsiteX1" fmla="*/ 2861534 w 3322320"/>
              <a:gd name="connsiteY1" fmla="*/ 229496 h 2052917"/>
              <a:gd name="connsiteX2" fmla="*/ 2764715 w 3322320"/>
              <a:gd name="connsiteY2" fmla="*/ 1789355 h 2052917"/>
              <a:gd name="connsiteX3" fmla="*/ 2883049 w 3322320"/>
              <a:gd name="connsiteY3" fmla="*/ 1810870 h 2052917"/>
              <a:gd name="connsiteX0" fmla="*/ 0 w 3322320"/>
              <a:gd name="connsiteY0" fmla="*/ 412376 h 2004339"/>
              <a:gd name="connsiteX1" fmla="*/ 2861534 w 3322320"/>
              <a:gd name="connsiteY1" fmla="*/ 229496 h 2004339"/>
              <a:gd name="connsiteX2" fmla="*/ 2764715 w 3322320"/>
              <a:gd name="connsiteY2" fmla="*/ 1789355 h 2004339"/>
              <a:gd name="connsiteX3" fmla="*/ 1261013 w 3322320"/>
              <a:gd name="connsiteY3" fmla="*/ 1519402 h 2004339"/>
              <a:gd name="connsiteX0" fmla="*/ 0 w 2861534"/>
              <a:gd name="connsiteY0" fmla="*/ 412376 h 2004339"/>
              <a:gd name="connsiteX1" fmla="*/ 2861534 w 2861534"/>
              <a:gd name="connsiteY1" fmla="*/ 229496 h 2004339"/>
              <a:gd name="connsiteX2" fmla="*/ 2764715 w 2861534"/>
              <a:gd name="connsiteY2" fmla="*/ 1789355 h 2004339"/>
              <a:gd name="connsiteX3" fmla="*/ 1261013 w 2861534"/>
              <a:gd name="connsiteY3" fmla="*/ 1519402 h 2004339"/>
              <a:gd name="connsiteX0" fmla="*/ 0 w 2861534"/>
              <a:gd name="connsiteY0" fmla="*/ 182880 h 1774843"/>
              <a:gd name="connsiteX1" fmla="*/ 2861534 w 2861534"/>
              <a:gd name="connsiteY1" fmla="*/ 0 h 1774843"/>
              <a:gd name="connsiteX2" fmla="*/ 2764715 w 2861534"/>
              <a:gd name="connsiteY2" fmla="*/ 1559859 h 1774843"/>
              <a:gd name="connsiteX3" fmla="*/ 1261013 w 2861534"/>
              <a:gd name="connsiteY3" fmla="*/ 1289906 h 1774843"/>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667813 w 3529347"/>
              <a:gd name="connsiteY0" fmla="*/ 182880 h 2218600"/>
              <a:gd name="connsiteX1" fmla="*/ 0 w 3529347"/>
              <a:gd name="connsiteY1" fmla="*/ 2218600 h 2218600"/>
              <a:gd name="connsiteX2" fmla="*/ 3529347 w 3529347"/>
              <a:gd name="connsiteY2" fmla="*/ 0 h 2218600"/>
              <a:gd name="connsiteX3" fmla="*/ 3432528 w 3529347"/>
              <a:gd name="connsiteY3" fmla="*/ 1559859 h 2218600"/>
              <a:gd name="connsiteX4" fmla="*/ 1928826 w 3529347"/>
              <a:gd name="connsiteY4" fmla="*/ 1289906 h 2218600"/>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667813 w 3529347"/>
              <a:gd name="connsiteY0" fmla="*/ 182880 h 2361476"/>
              <a:gd name="connsiteX1" fmla="*/ 0 w 3529347"/>
              <a:gd name="connsiteY1" fmla="*/ 2361476 h 2361476"/>
              <a:gd name="connsiteX2" fmla="*/ 3529347 w 3529347"/>
              <a:gd name="connsiteY2" fmla="*/ 0 h 2361476"/>
              <a:gd name="connsiteX3" fmla="*/ 3432528 w 3529347"/>
              <a:gd name="connsiteY3" fmla="*/ 1559859 h 2361476"/>
              <a:gd name="connsiteX4" fmla="*/ 1928826 w 3529347"/>
              <a:gd name="connsiteY4" fmla="*/ 1289906 h 2361476"/>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382061 w 3243595"/>
              <a:gd name="connsiteY0" fmla="*/ 182880 h 1932848"/>
              <a:gd name="connsiteX1" fmla="*/ 0 w 3243595"/>
              <a:gd name="connsiteY1" fmla="*/ 1932848 h 1932848"/>
              <a:gd name="connsiteX2" fmla="*/ 3243595 w 3243595"/>
              <a:gd name="connsiteY2" fmla="*/ 0 h 1932848"/>
              <a:gd name="connsiteX3" fmla="*/ 3146776 w 3243595"/>
              <a:gd name="connsiteY3" fmla="*/ 1559859 h 1932848"/>
              <a:gd name="connsiteX4" fmla="*/ 1643074 w 3243595"/>
              <a:gd name="connsiteY4" fmla="*/ 1289906 h 1932848"/>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310623 w 3172157"/>
              <a:gd name="connsiteY0" fmla="*/ 182880 h 1559859"/>
              <a:gd name="connsiteX1" fmla="*/ 0 w 3172157"/>
              <a:gd name="connsiteY1" fmla="*/ 1361344 h 1559859"/>
              <a:gd name="connsiteX2" fmla="*/ 3172157 w 3172157"/>
              <a:gd name="connsiteY2" fmla="*/ 0 h 1559859"/>
              <a:gd name="connsiteX3" fmla="*/ 3075338 w 3172157"/>
              <a:gd name="connsiteY3" fmla="*/ 1559859 h 1559859"/>
              <a:gd name="connsiteX4" fmla="*/ 1571636 w 3172157"/>
              <a:gd name="connsiteY4" fmla="*/ 1289906 h 1559859"/>
              <a:gd name="connsiteX0" fmla="*/ 0 w 2861534"/>
              <a:gd name="connsiteY0" fmla="*/ 182880 h 1559859"/>
              <a:gd name="connsiteX1" fmla="*/ 2861534 w 2861534"/>
              <a:gd name="connsiteY1" fmla="*/ 0 h 1559859"/>
              <a:gd name="connsiteX2" fmla="*/ 2764715 w 2861534"/>
              <a:gd name="connsiteY2" fmla="*/ 1559859 h 1559859"/>
              <a:gd name="connsiteX3" fmla="*/ 1261013 w 2861534"/>
              <a:gd name="connsiteY3" fmla="*/ 1289906 h 1559859"/>
              <a:gd name="connsiteX0" fmla="*/ 0 w 3457909"/>
              <a:gd name="connsiteY0" fmla="*/ 2218600 h 2218600"/>
              <a:gd name="connsiteX1" fmla="*/ 3457909 w 3457909"/>
              <a:gd name="connsiteY1" fmla="*/ 0 h 2218600"/>
              <a:gd name="connsiteX2" fmla="*/ 3361090 w 3457909"/>
              <a:gd name="connsiteY2" fmla="*/ 1559859 h 2218600"/>
              <a:gd name="connsiteX3" fmla="*/ 1857388 w 3457909"/>
              <a:gd name="connsiteY3" fmla="*/ 1289906 h 2218600"/>
              <a:gd name="connsiteX0" fmla="*/ 0 w 3361090"/>
              <a:gd name="connsiteY0" fmla="*/ 928694 h 928694"/>
              <a:gd name="connsiteX1" fmla="*/ 928695 w 3361090"/>
              <a:gd name="connsiteY1" fmla="*/ 928693 h 928694"/>
              <a:gd name="connsiteX2" fmla="*/ 3361090 w 3361090"/>
              <a:gd name="connsiteY2" fmla="*/ 269953 h 928694"/>
              <a:gd name="connsiteX3" fmla="*/ 1857388 w 3361090"/>
              <a:gd name="connsiteY3" fmla="*/ 0 h 928694"/>
              <a:gd name="connsiteX0" fmla="*/ 0 w 1857388"/>
              <a:gd name="connsiteY0" fmla="*/ 928694 h 1571635"/>
              <a:gd name="connsiteX1" fmla="*/ 928695 w 1857388"/>
              <a:gd name="connsiteY1" fmla="*/ 928693 h 1571635"/>
              <a:gd name="connsiteX2" fmla="*/ 928695 w 1857388"/>
              <a:gd name="connsiteY2" fmla="*/ 1571635 h 1571635"/>
              <a:gd name="connsiteX3" fmla="*/ 1857388 w 1857388"/>
              <a:gd name="connsiteY3" fmla="*/ 0 h 1571635"/>
              <a:gd name="connsiteX0" fmla="*/ 0 w 928695"/>
              <a:gd name="connsiteY0" fmla="*/ 1 h 642942"/>
              <a:gd name="connsiteX1" fmla="*/ 928695 w 928695"/>
              <a:gd name="connsiteY1" fmla="*/ 0 h 642942"/>
              <a:gd name="connsiteX2" fmla="*/ 928695 w 928695"/>
              <a:gd name="connsiteY2" fmla="*/ 642942 h 642942"/>
              <a:gd name="connsiteX3" fmla="*/ 1 w 928695"/>
              <a:gd name="connsiteY3" fmla="*/ 642942 h 642942"/>
              <a:gd name="connsiteX0" fmla="*/ 0 w 928695"/>
              <a:gd name="connsiteY0" fmla="*/ 1 h 642942"/>
              <a:gd name="connsiteX1" fmla="*/ 928695 w 928695"/>
              <a:gd name="connsiteY1" fmla="*/ 0 h 642942"/>
              <a:gd name="connsiteX2" fmla="*/ 928695 w 928695"/>
              <a:gd name="connsiteY2" fmla="*/ 642942 h 642942"/>
              <a:gd name="connsiteX3" fmla="*/ 2 w 928695"/>
              <a:gd name="connsiteY3" fmla="*/ 642941 h 642942"/>
            </a:gdLst>
            <a:ahLst/>
            <a:cxnLst>
              <a:cxn ang="0">
                <a:pos x="connsiteX0" y="connsiteY0"/>
              </a:cxn>
              <a:cxn ang="0">
                <a:pos x="connsiteX1" y="connsiteY1"/>
              </a:cxn>
              <a:cxn ang="0">
                <a:pos x="connsiteX2" y="connsiteY2"/>
              </a:cxn>
              <a:cxn ang="0">
                <a:pos x="connsiteX3" y="connsiteY3"/>
              </a:cxn>
            </a:cxnLst>
            <a:rect l="l" t="t" r="r" b="b"/>
            <a:pathLst>
              <a:path w="928695" h="642942">
                <a:moveTo>
                  <a:pt x="0" y="1"/>
                </a:moveTo>
                <a:lnTo>
                  <a:pt x="928695" y="0"/>
                </a:lnTo>
                <a:lnTo>
                  <a:pt x="928695" y="642942"/>
                </a:lnTo>
                <a:lnTo>
                  <a:pt x="2" y="642941"/>
                </a:ln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118" name="Text Box 5"/>
          <p:cNvSpPr txBox="1">
            <a:spLocks noChangeArrowheads="1"/>
          </p:cNvSpPr>
          <p:nvPr/>
        </p:nvSpPr>
        <p:spPr bwMode="auto">
          <a:xfrm>
            <a:off x="5043488" y="3125788"/>
            <a:ext cx="1090612" cy="646112"/>
          </a:xfrm>
          <a:prstGeom prst="rect">
            <a:avLst/>
          </a:prstGeom>
          <a:noFill/>
          <a:ln w="9525">
            <a:noFill/>
            <a:miter lim="800000"/>
            <a:headEnd/>
            <a:tailEnd/>
          </a:ln>
        </p:spPr>
        <p:txBody>
          <a:bodyPr>
            <a:spAutoFit/>
          </a:bodyPr>
          <a:lstStyle/>
          <a:p>
            <a:pPr algn="r" fontAlgn="auto">
              <a:spcBef>
                <a:spcPts val="0"/>
              </a:spcBef>
              <a:spcAft>
                <a:spcPts val="0"/>
              </a:spcAft>
              <a:defRPr/>
            </a:pPr>
            <a:r>
              <a:rPr lang="en-GB" i="1" kern="0" dirty="0">
                <a:latin typeface="+mn-lt"/>
                <a:cs typeface="+mn-cs"/>
              </a:rPr>
              <a:t>N </a:t>
            </a:r>
            <a:br>
              <a:rPr lang="en-GB" i="1" kern="0" dirty="0">
                <a:latin typeface="+mn-lt"/>
                <a:cs typeface="+mn-cs"/>
              </a:rPr>
            </a:br>
            <a:r>
              <a:rPr lang="en-GB" i="1" kern="0" dirty="0">
                <a:latin typeface="+mn-lt"/>
                <a:cs typeface="+mn-cs"/>
              </a:rPr>
              <a:t>TCP flows</a:t>
            </a:r>
            <a:endParaRPr lang="en-US" i="1" kern="0" dirty="0">
              <a:latin typeface="+mn-lt"/>
              <a:cs typeface="+mn-cs"/>
            </a:endParaRPr>
          </a:p>
        </p:txBody>
      </p:sp>
      <p:sp>
        <p:nvSpPr>
          <p:cNvPr id="119" name="Text Box 5"/>
          <p:cNvSpPr txBox="1">
            <a:spLocks noChangeArrowheads="1"/>
          </p:cNvSpPr>
          <p:nvPr/>
        </p:nvSpPr>
        <p:spPr bwMode="auto">
          <a:xfrm>
            <a:off x="7829550" y="3054350"/>
            <a:ext cx="1314450" cy="830263"/>
          </a:xfrm>
          <a:prstGeom prst="rect">
            <a:avLst/>
          </a:prstGeom>
          <a:noFill/>
          <a:ln w="9525">
            <a:noFill/>
            <a:miter lim="800000"/>
            <a:headEnd/>
            <a:tailEnd/>
          </a:ln>
        </p:spPr>
        <p:txBody>
          <a:bodyPr>
            <a:spAutoFit/>
          </a:bodyPr>
          <a:lstStyle/>
          <a:p>
            <a:pPr fontAlgn="auto">
              <a:spcBef>
                <a:spcPts val="0"/>
              </a:spcBef>
              <a:spcAft>
                <a:spcPts val="0"/>
              </a:spcAft>
              <a:defRPr/>
            </a:pPr>
            <a:r>
              <a:rPr lang="en-US" i="1" kern="0" dirty="0">
                <a:latin typeface="+mn-lt"/>
                <a:cs typeface="+mn-cs"/>
              </a:rPr>
              <a:t>link speed NC</a:t>
            </a:r>
          </a:p>
        </p:txBody>
      </p:sp>
      <p:sp>
        <p:nvSpPr>
          <p:cNvPr id="120" name="Text Box 5"/>
          <p:cNvSpPr txBox="1">
            <a:spLocks noChangeArrowheads="1"/>
          </p:cNvSpPr>
          <p:nvPr/>
        </p:nvSpPr>
        <p:spPr bwMode="auto">
          <a:xfrm>
            <a:off x="6686550" y="3098800"/>
            <a:ext cx="1065213" cy="1187450"/>
          </a:xfrm>
          <a:prstGeom prst="rect">
            <a:avLst/>
          </a:prstGeom>
          <a:noFill/>
          <a:ln w="9525">
            <a:noFill/>
            <a:miter lim="800000"/>
            <a:headEnd/>
            <a:tailEnd/>
          </a:ln>
        </p:spPr>
        <p:txBody>
          <a:bodyPr>
            <a:spAutoFit/>
          </a:bodyPr>
          <a:lstStyle/>
          <a:p>
            <a:pPr algn="ctr" fontAlgn="auto">
              <a:spcBef>
                <a:spcPts val="0"/>
              </a:spcBef>
              <a:spcAft>
                <a:spcPts val="0"/>
              </a:spcAft>
              <a:defRPr/>
            </a:pPr>
            <a:r>
              <a:rPr lang="en-US" i="1" kern="0" dirty="0">
                <a:latin typeface="+mn-lt"/>
                <a:cs typeface="+mn-cs"/>
              </a:rPr>
              <a:t>buffer size B√N</a:t>
            </a:r>
          </a:p>
        </p:txBody>
      </p:sp>
      <p:pic>
        <p:nvPicPr>
          <p:cNvPr id="13352" name="Picture 33" descr="poisson.png"/>
          <p:cNvPicPr>
            <a:picLocks noChangeAspect="1"/>
          </p:cNvPicPr>
          <p:nvPr/>
        </p:nvPicPr>
        <p:blipFill>
          <a:blip r:embed="rId4" cstate="print">
            <a:lum bright="10000"/>
          </a:blip>
          <a:srcRect t="4546"/>
          <a:stretch>
            <a:fillRect/>
          </a:stretch>
        </p:blipFill>
        <p:spPr bwMode="auto">
          <a:xfrm>
            <a:off x="285750" y="2054225"/>
            <a:ext cx="3786188" cy="154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0" y="0"/>
            <a:ext cx="9144000" cy="1071563"/>
          </a:xfrm>
        </p:spPr>
        <p:txBody>
          <a:bodyPr>
            <a:noAutofit/>
          </a:bodyPr>
          <a:lstStyle/>
          <a:p>
            <a:pPr marL="180000" indent="0" eaLnBrk="1" fontAlgn="auto" hangingPunct="1">
              <a:spcAft>
                <a:spcPts val="0"/>
              </a:spcAft>
              <a:defRPr/>
            </a:pPr>
            <a:r>
              <a:rPr lang="en-GB" sz="2400" dirty="0" smtClean="0"/>
              <a:t>A simulation of the closed-loop dumbbell topology confirms our theoretical prediction about how the queue size fluctuates</a:t>
            </a:r>
            <a:endParaRPr lang="en-US" sz="1200" dirty="0" smtClean="0">
              <a:solidFill>
                <a:schemeClr val="bg2"/>
              </a:solidFill>
              <a:cs typeface="Times New Roman" pitchFamily="18" charset="0"/>
            </a:endParaRPr>
          </a:p>
        </p:txBody>
      </p:sp>
      <p:grpSp>
        <p:nvGrpSpPr>
          <p:cNvPr id="39939" name="Group 33"/>
          <p:cNvGrpSpPr>
            <a:grpSpLocks/>
          </p:cNvGrpSpPr>
          <p:nvPr/>
        </p:nvGrpSpPr>
        <p:grpSpPr bwMode="auto">
          <a:xfrm>
            <a:off x="4786313" y="2786063"/>
            <a:ext cx="4176712" cy="4021137"/>
            <a:chOff x="323850" y="1143008"/>
            <a:chExt cx="4819654" cy="5092692"/>
          </a:xfrm>
        </p:grpSpPr>
        <p:sp>
          <p:nvSpPr>
            <p:cNvPr id="39959" name="Text Box 4"/>
            <p:cNvSpPr txBox="1">
              <a:spLocks noChangeArrowheads="1"/>
            </p:cNvSpPr>
            <p:nvPr/>
          </p:nvSpPr>
          <p:spPr bwMode="auto">
            <a:xfrm>
              <a:off x="323850" y="2541588"/>
              <a:ext cx="1011238" cy="730250"/>
            </a:xfrm>
            <a:prstGeom prst="rect">
              <a:avLst/>
            </a:prstGeom>
            <a:noFill/>
            <a:ln w="9525">
              <a:noFill/>
              <a:miter lim="800000"/>
              <a:headEnd/>
              <a:tailEnd/>
            </a:ln>
          </p:spPr>
          <p:txBody>
            <a:bodyPr wrap="none">
              <a:spAutoFit/>
            </a:bodyPr>
            <a:lstStyle/>
            <a:p>
              <a:pPr algn="r"/>
              <a:r>
                <a:rPr lang="en-GB" sz="1400" i="1">
                  <a:latin typeface="Calibri" pitchFamily="34" charset="0"/>
                </a:rPr>
                <a:t>queue</a:t>
              </a:r>
              <a:br>
                <a:rPr lang="en-GB" sz="1400" i="1">
                  <a:latin typeface="Calibri" pitchFamily="34" charset="0"/>
                </a:rPr>
              </a:br>
              <a:r>
                <a:rPr lang="en-GB" sz="1400" i="1">
                  <a:latin typeface="Calibri" pitchFamily="34" charset="0"/>
                </a:rPr>
                <a:t>size</a:t>
              </a:r>
              <a:br>
                <a:rPr lang="en-GB" sz="1400" i="1">
                  <a:latin typeface="Calibri" pitchFamily="34" charset="0"/>
                </a:rPr>
              </a:br>
              <a:r>
                <a:rPr lang="en-GB" sz="1400" i="1">
                  <a:latin typeface="Calibri" pitchFamily="34" charset="0"/>
                </a:rPr>
                <a:t>[0–619pkt]</a:t>
              </a:r>
              <a:endParaRPr lang="en-US" sz="1400" i="1">
                <a:latin typeface="Calibri" pitchFamily="34" charset="0"/>
              </a:endParaRPr>
            </a:p>
          </p:txBody>
        </p:sp>
        <p:sp>
          <p:nvSpPr>
            <p:cNvPr id="39960" name="Text Box 5"/>
            <p:cNvSpPr txBox="1">
              <a:spLocks noChangeArrowheads="1"/>
            </p:cNvSpPr>
            <p:nvPr/>
          </p:nvSpPr>
          <p:spPr bwMode="auto">
            <a:xfrm>
              <a:off x="341313" y="1412875"/>
              <a:ext cx="993775" cy="730250"/>
            </a:xfrm>
            <a:prstGeom prst="rect">
              <a:avLst/>
            </a:prstGeom>
            <a:noFill/>
            <a:ln w="9525">
              <a:noFill/>
              <a:miter lim="800000"/>
              <a:headEnd/>
              <a:tailEnd/>
            </a:ln>
          </p:spPr>
          <p:txBody>
            <a:bodyPr wrap="none">
              <a:spAutoFit/>
            </a:bodyPr>
            <a:lstStyle/>
            <a:p>
              <a:pPr algn="r"/>
              <a:r>
                <a:rPr lang="en-GB" sz="1400" i="1">
                  <a:latin typeface="Calibri" pitchFamily="34" charset="0"/>
                </a:rPr>
                <a:t>drop</a:t>
              </a:r>
              <a:br>
                <a:rPr lang="en-GB" sz="1400" i="1">
                  <a:latin typeface="Calibri" pitchFamily="34" charset="0"/>
                </a:rPr>
              </a:br>
              <a:r>
                <a:rPr lang="en-GB" sz="1400" i="1">
                  <a:latin typeface="Calibri" pitchFamily="34" charset="0"/>
                </a:rPr>
                <a:t>probability</a:t>
              </a:r>
              <a:br>
                <a:rPr lang="en-GB" sz="1400" i="1">
                  <a:latin typeface="Calibri" pitchFamily="34" charset="0"/>
                </a:rPr>
              </a:br>
              <a:r>
                <a:rPr lang="en-GB" sz="1400" i="1">
                  <a:latin typeface="Calibri" pitchFamily="34" charset="0"/>
                </a:rPr>
                <a:t>[0–30%]</a:t>
              </a:r>
              <a:endParaRPr lang="en-US" sz="1400" i="1">
                <a:latin typeface="Calibri" pitchFamily="34" charset="0"/>
              </a:endParaRPr>
            </a:p>
          </p:txBody>
        </p:sp>
        <p:sp>
          <p:nvSpPr>
            <p:cNvPr id="39961" name="Text Box 6"/>
            <p:cNvSpPr txBox="1">
              <a:spLocks noChangeArrowheads="1"/>
            </p:cNvSpPr>
            <p:nvPr/>
          </p:nvSpPr>
          <p:spPr bwMode="auto">
            <a:xfrm>
              <a:off x="401638" y="3657600"/>
              <a:ext cx="933450" cy="730250"/>
            </a:xfrm>
            <a:prstGeom prst="rect">
              <a:avLst/>
            </a:prstGeom>
            <a:noFill/>
            <a:ln w="9525">
              <a:noFill/>
              <a:miter lim="800000"/>
              <a:headEnd/>
              <a:tailEnd/>
            </a:ln>
          </p:spPr>
          <p:txBody>
            <a:bodyPr wrap="none">
              <a:spAutoFit/>
            </a:bodyPr>
            <a:lstStyle/>
            <a:p>
              <a:pPr algn="r"/>
              <a:r>
                <a:rPr lang="en-GB" sz="1400" i="1">
                  <a:latin typeface="Calibri" pitchFamily="34" charset="0"/>
                </a:rPr>
                <a:t>traffic</a:t>
              </a:r>
              <a:br>
                <a:rPr lang="en-GB" sz="1400" i="1">
                  <a:latin typeface="Calibri" pitchFamily="34" charset="0"/>
                </a:rPr>
              </a:br>
              <a:r>
                <a:rPr lang="en-GB" sz="1400" i="1">
                  <a:latin typeface="Calibri" pitchFamily="34" charset="0"/>
                </a:rPr>
                <a:t>intensity</a:t>
              </a:r>
              <a:br>
                <a:rPr lang="en-GB" sz="1400" i="1">
                  <a:latin typeface="Calibri" pitchFamily="34" charset="0"/>
                </a:rPr>
              </a:br>
              <a:r>
                <a:rPr lang="en-GB" sz="1400" i="1">
                  <a:latin typeface="Calibri" pitchFamily="34" charset="0"/>
                </a:rPr>
                <a:t>[0–100%]</a:t>
              </a:r>
              <a:endParaRPr lang="en-US" sz="1400" i="1">
                <a:latin typeface="Calibri" pitchFamily="34" charset="0"/>
              </a:endParaRPr>
            </a:p>
          </p:txBody>
        </p:sp>
        <p:sp>
          <p:nvSpPr>
            <p:cNvPr id="39962" name="Text Box 7"/>
            <p:cNvSpPr txBox="1">
              <a:spLocks noChangeArrowheads="1"/>
            </p:cNvSpPr>
            <p:nvPr/>
          </p:nvSpPr>
          <p:spPr bwMode="auto">
            <a:xfrm>
              <a:off x="688975" y="5113338"/>
              <a:ext cx="1208088" cy="730250"/>
            </a:xfrm>
            <a:prstGeom prst="rect">
              <a:avLst/>
            </a:prstGeom>
            <a:noFill/>
            <a:ln w="9525">
              <a:noFill/>
              <a:miter lim="800000"/>
              <a:headEnd/>
              <a:tailEnd/>
            </a:ln>
          </p:spPr>
          <p:txBody>
            <a:bodyPr wrap="none">
              <a:spAutoFit/>
            </a:bodyPr>
            <a:lstStyle/>
            <a:p>
              <a:pPr algn="r"/>
              <a:r>
                <a:rPr lang="en-GB" sz="1400" i="1">
                  <a:latin typeface="Calibri" pitchFamily="34" charset="0"/>
                </a:rPr>
                <a:t>queue</a:t>
              </a:r>
              <a:br>
                <a:rPr lang="en-GB" sz="1400" i="1">
                  <a:latin typeface="Calibri" pitchFamily="34" charset="0"/>
                </a:rPr>
              </a:br>
              <a:r>
                <a:rPr lang="en-GB" sz="1400" i="1">
                  <a:latin typeface="Calibri" pitchFamily="34" charset="0"/>
                </a:rPr>
                <a:t>size</a:t>
              </a:r>
              <a:br>
                <a:rPr lang="en-GB" sz="1400" i="1">
                  <a:latin typeface="Calibri" pitchFamily="34" charset="0"/>
                </a:rPr>
              </a:br>
              <a:r>
                <a:rPr lang="en-GB" sz="1400" i="1">
                  <a:latin typeface="Calibri" pitchFamily="34" charset="0"/>
                </a:rPr>
                <a:t>[594–619pkt]</a:t>
              </a:r>
              <a:endParaRPr lang="en-US" sz="1400" i="1">
                <a:latin typeface="Calibri" pitchFamily="34" charset="0"/>
              </a:endParaRPr>
            </a:p>
          </p:txBody>
        </p:sp>
        <p:sp>
          <p:nvSpPr>
            <p:cNvPr id="39963" name="Text Box 8"/>
            <p:cNvSpPr txBox="1">
              <a:spLocks noChangeArrowheads="1"/>
            </p:cNvSpPr>
            <p:nvPr/>
          </p:nvSpPr>
          <p:spPr bwMode="auto">
            <a:xfrm>
              <a:off x="3779838" y="4473575"/>
              <a:ext cx="1052512" cy="304800"/>
            </a:xfrm>
            <a:prstGeom prst="rect">
              <a:avLst/>
            </a:prstGeom>
            <a:noFill/>
            <a:ln w="9525">
              <a:noFill/>
              <a:miter lim="800000"/>
              <a:headEnd/>
              <a:tailEnd/>
            </a:ln>
          </p:spPr>
          <p:txBody>
            <a:bodyPr wrap="none">
              <a:spAutoFit/>
            </a:bodyPr>
            <a:lstStyle/>
            <a:p>
              <a:pPr algn="r"/>
              <a:r>
                <a:rPr lang="en-GB" sz="1400" i="1">
                  <a:latin typeface="Calibri" pitchFamily="34" charset="0"/>
                </a:rPr>
                <a:t>time [0–5s]</a:t>
              </a:r>
              <a:endParaRPr lang="en-US" sz="1400" i="1">
                <a:latin typeface="Calibri" pitchFamily="34" charset="0"/>
              </a:endParaRPr>
            </a:p>
          </p:txBody>
        </p:sp>
        <p:sp>
          <p:nvSpPr>
            <p:cNvPr id="39964" name="Text Box 9"/>
            <p:cNvSpPr txBox="1">
              <a:spLocks noChangeArrowheads="1"/>
            </p:cNvSpPr>
            <p:nvPr/>
          </p:nvSpPr>
          <p:spPr bwMode="auto">
            <a:xfrm>
              <a:off x="3259138" y="5930900"/>
              <a:ext cx="1312862" cy="304800"/>
            </a:xfrm>
            <a:prstGeom prst="rect">
              <a:avLst/>
            </a:prstGeom>
            <a:noFill/>
            <a:ln w="9525">
              <a:noFill/>
              <a:miter lim="800000"/>
              <a:headEnd/>
              <a:tailEnd/>
            </a:ln>
          </p:spPr>
          <p:txBody>
            <a:bodyPr>
              <a:spAutoFit/>
            </a:bodyPr>
            <a:lstStyle/>
            <a:p>
              <a:pPr algn="r"/>
              <a:r>
                <a:rPr lang="en-GB" sz="1400" i="1">
                  <a:latin typeface="Calibri" pitchFamily="34" charset="0"/>
                </a:rPr>
                <a:t>time [50ms]</a:t>
              </a:r>
              <a:endParaRPr lang="en-US" sz="1400" i="1">
                <a:latin typeface="Calibri" pitchFamily="34" charset="0"/>
              </a:endParaRPr>
            </a:p>
          </p:txBody>
        </p:sp>
        <p:pic>
          <p:nvPicPr>
            <p:cNvPr id="39965" name="Picture 12" descr="intbuff.png"/>
            <p:cNvPicPr>
              <a:picLocks noChangeAspect="1"/>
            </p:cNvPicPr>
            <p:nvPr/>
          </p:nvPicPr>
          <p:blipFill>
            <a:blip r:embed="rId2" cstate="print"/>
            <a:srcRect/>
            <a:stretch>
              <a:fillRect/>
            </a:stretch>
          </p:blipFill>
          <p:spPr bwMode="auto">
            <a:xfrm>
              <a:off x="1311708" y="1143008"/>
              <a:ext cx="3831796" cy="4857760"/>
            </a:xfrm>
            <a:prstGeom prst="rect">
              <a:avLst/>
            </a:prstGeom>
            <a:noFill/>
            <a:ln w="9525">
              <a:noFill/>
              <a:miter lim="800000"/>
              <a:headEnd/>
              <a:tailEnd/>
            </a:ln>
          </p:spPr>
        </p:pic>
      </p:grpSp>
      <p:sp>
        <p:nvSpPr>
          <p:cNvPr id="14" name="Freeform 12"/>
          <p:cNvSpPr>
            <a:spLocks/>
          </p:cNvSpPr>
          <p:nvPr/>
        </p:nvSpPr>
        <p:spPr bwMode="auto">
          <a:xfrm>
            <a:off x="1290638" y="1714500"/>
            <a:ext cx="2178050" cy="860425"/>
          </a:xfrm>
          <a:custGeom>
            <a:avLst/>
            <a:gdLst>
              <a:gd name="T0" fmla="*/ 547 w 1987"/>
              <a:gd name="T1" fmla="*/ 777 h 785"/>
              <a:gd name="T2" fmla="*/ 754 w 1987"/>
              <a:gd name="T3" fmla="*/ 748 h 785"/>
              <a:gd name="T4" fmla="*/ 1117 w 1987"/>
              <a:gd name="T5" fmla="*/ 748 h 785"/>
              <a:gd name="T6" fmla="*/ 1843 w 1987"/>
              <a:gd name="T7" fmla="*/ 658 h 785"/>
              <a:gd name="T8" fmla="*/ 1843 w 1987"/>
              <a:gd name="T9" fmla="*/ 295 h 785"/>
              <a:gd name="T10" fmla="*/ 981 w 1987"/>
              <a:gd name="T11" fmla="*/ 23 h 785"/>
              <a:gd name="T12" fmla="*/ 210 w 1987"/>
              <a:gd name="T13" fmla="*/ 159 h 785"/>
              <a:gd name="T14" fmla="*/ 24 w 1987"/>
              <a:gd name="T15" fmla="*/ 595 h 785"/>
              <a:gd name="T16" fmla="*/ 357 w 1987"/>
              <a:gd name="T17" fmla="*/ 785 h 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7"/>
              <a:gd name="T28" fmla="*/ 0 h 785"/>
              <a:gd name="T29" fmla="*/ 1987 w 1987"/>
              <a:gd name="T30" fmla="*/ 785 h 7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7" h="785">
                <a:moveTo>
                  <a:pt x="547" y="777"/>
                </a:moveTo>
                <a:cubicBezTo>
                  <a:pt x="583" y="772"/>
                  <a:pt x="659" y="753"/>
                  <a:pt x="754" y="748"/>
                </a:cubicBezTo>
                <a:cubicBezTo>
                  <a:pt x="849" y="743"/>
                  <a:pt x="936" y="763"/>
                  <a:pt x="1117" y="748"/>
                </a:cubicBezTo>
                <a:cubicBezTo>
                  <a:pt x="1298" y="733"/>
                  <a:pt x="1722" y="733"/>
                  <a:pt x="1843" y="658"/>
                </a:cubicBezTo>
                <a:cubicBezTo>
                  <a:pt x="1964" y="583"/>
                  <a:pt x="1987" y="401"/>
                  <a:pt x="1843" y="295"/>
                </a:cubicBezTo>
                <a:cubicBezTo>
                  <a:pt x="1699" y="189"/>
                  <a:pt x="1253" y="46"/>
                  <a:pt x="981" y="23"/>
                </a:cubicBezTo>
                <a:cubicBezTo>
                  <a:pt x="709" y="0"/>
                  <a:pt x="369" y="64"/>
                  <a:pt x="210" y="159"/>
                </a:cubicBezTo>
                <a:cubicBezTo>
                  <a:pt x="51" y="254"/>
                  <a:pt x="0" y="491"/>
                  <a:pt x="24" y="595"/>
                </a:cubicBezTo>
                <a:cubicBezTo>
                  <a:pt x="48" y="699"/>
                  <a:pt x="288" y="746"/>
                  <a:pt x="357" y="785"/>
                </a:cubicBezTo>
              </a:path>
            </a:pathLst>
          </a:custGeom>
          <a:noFill/>
          <a:ln w="9525">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15" name="Freeform 13"/>
          <p:cNvSpPr>
            <a:spLocks/>
          </p:cNvSpPr>
          <p:nvPr/>
        </p:nvSpPr>
        <p:spPr bwMode="auto">
          <a:xfrm>
            <a:off x="1381125" y="1789113"/>
            <a:ext cx="1979613" cy="663575"/>
          </a:xfrm>
          <a:custGeom>
            <a:avLst/>
            <a:gdLst>
              <a:gd name="T0" fmla="*/ 308 w 1805"/>
              <a:gd name="T1" fmla="*/ 590 h 605"/>
              <a:gd name="T2" fmla="*/ 853 w 1805"/>
              <a:gd name="T3" fmla="*/ 590 h 605"/>
              <a:gd name="T4" fmla="*/ 1397 w 1805"/>
              <a:gd name="T5" fmla="*/ 590 h 605"/>
              <a:gd name="T6" fmla="*/ 1714 w 1805"/>
              <a:gd name="T7" fmla="*/ 499 h 605"/>
              <a:gd name="T8" fmla="*/ 1714 w 1805"/>
              <a:gd name="T9" fmla="*/ 317 h 605"/>
              <a:gd name="T10" fmla="*/ 1170 w 1805"/>
              <a:gd name="T11" fmla="*/ 91 h 605"/>
              <a:gd name="T12" fmla="*/ 399 w 1805"/>
              <a:gd name="T13" fmla="*/ 45 h 605"/>
              <a:gd name="T14" fmla="*/ 36 w 1805"/>
              <a:gd name="T15" fmla="*/ 363 h 605"/>
              <a:gd name="T16" fmla="*/ 184 w 1805"/>
              <a:gd name="T17" fmla="*/ 527 h 6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5"/>
              <a:gd name="T28" fmla="*/ 0 h 605"/>
              <a:gd name="T29" fmla="*/ 1805 w 1805"/>
              <a:gd name="T30" fmla="*/ 605 h 6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5" h="605">
                <a:moveTo>
                  <a:pt x="308" y="590"/>
                </a:moveTo>
                <a:cubicBezTo>
                  <a:pt x="490" y="590"/>
                  <a:pt x="672" y="590"/>
                  <a:pt x="853" y="590"/>
                </a:cubicBezTo>
                <a:cubicBezTo>
                  <a:pt x="1034" y="590"/>
                  <a:pt x="1253" y="605"/>
                  <a:pt x="1397" y="590"/>
                </a:cubicBezTo>
                <a:cubicBezTo>
                  <a:pt x="1541" y="575"/>
                  <a:pt x="1661" y="544"/>
                  <a:pt x="1714" y="499"/>
                </a:cubicBezTo>
                <a:cubicBezTo>
                  <a:pt x="1767" y="454"/>
                  <a:pt x="1805" y="385"/>
                  <a:pt x="1714" y="317"/>
                </a:cubicBezTo>
                <a:cubicBezTo>
                  <a:pt x="1623" y="249"/>
                  <a:pt x="1389" y="136"/>
                  <a:pt x="1170" y="91"/>
                </a:cubicBezTo>
                <a:cubicBezTo>
                  <a:pt x="951" y="46"/>
                  <a:pt x="588" y="0"/>
                  <a:pt x="399" y="45"/>
                </a:cubicBezTo>
                <a:cubicBezTo>
                  <a:pt x="210" y="90"/>
                  <a:pt x="72" y="283"/>
                  <a:pt x="36" y="363"/>
                </a:cubicBezTo>
                <a:cubicBezTo>
                  <a:pt x="0" y="443"/>
                  <a:pt x="153" y="493"/>
                  <a:pt x="184" y="527"/>
                </a:cubicBezTo>
              </a:path>
            </a:pathLst>
          </a:custGeom>
          <a:noFill/>
          <a:ln w="9525">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16" name="Freeform 14"/>
          <p:cNvSpPr>
            <a:spLocks/>
          </p:cNvSpPr>
          <p:nvPr/>
        </p:nvSpPr>
        <p:spPr bwMode="auto">
          <a:xfrm>
            <a:off x="1633538" y="1912938"/>
            <a:ext cx="1544637" cy="496887"/>
          </a:xfrm>
          <a:custGeom>
            <a:avLst/>
            <a:gdLst>
              <a:gd name="T0" fmla="*/ 170 w 1410"/>
              <a:gd name="T1" fmla="*/ 341 h 454"/>
              <a:gd name="T2" fmla="*/ 397 w 1410"/>
              <a:gd name="T3" fmla="*/ 431 h 454"/>
              <a:gd name="T4" fmla="*/ 941 w 1410"/>
              <a:gd name="T5" fmla="*/ 431 h 454"/>
              <a:gd name="T6" fmla="*/ 1168 w 1410"/>
              <a:gd name="T7" fmla="*/ 431 h 454"/>
              <a:gd name="T8" fmla="*/ 1395 w 1410"/>
              <a:gd name="T9" fmla="*/ 295 h 454"/>
              <a:gd name="T10" fmla="*/ 1259 w 1410"/>
              <a:gd name="T11" fmla="*/ 159 h 454"/>
              <a:gd name="T12" fmla="*/ 669 w 1410"/>
              <a:gd name="T13" fmla="*/ 23 h 454"/>
              <a:gd name="T14" fmla="*/ 306 w 1410"/>
              <a:gd name="T15" fmla="*/ 23 h 454"/>
              <a:gd name="T16" fmla="*/ 34 w 1410"/>
              <a:gd name="T17" fmla="*/ 114 h 454"/>
              <a:gd name="T18" fmla="*/ 99 w 1410"/>
              <a:gd name="T19" fmla="*/ 278 h 4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0"/>
              <a:gd name="T31" fmla="*/ 0 h 454"/>
              <a:gd name="T32" fmla="*/ 1410 w 1410"/>
              <a:gd name="T33" fmla="*/ 454 h 4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0" h="454">
                <a:moveTo>
                  <a:pt x="170" y="341"/>
                </a:moveTo>
                <a:cubicBezTo>
                  <a:pt x="219" y="378"/>
                  <a:pt x="269" y="416"/>
                  <a:pt x="397" y="431"/>
                </a:cubicBezTo>
                <a:cubicBezTo>
                  <a:pt x="525" y="446"/>
                  <a:pt x="813" y="431"/>
                  <a:pt x="941" y="431"/>
                </a:cubicBezTo>
                <a:cubicBezTo>
                  <a:pt x="1069" y="431"/>
                  <a:pt x="1092" y="454"/>
                  <a:pt x="1168" y="431"/>
                </a:cubicBezTo>
                <a:cubicBezTo>
                  <a:pt x="1244" y="408"/>
                  <a:pt x="1380" y="340"/>
                  <a:pt x="1395" y="295"/>
                </a:cubicBezTo>
                <a:cubicBezTo>
                  <a:pt x="1410" y="250"/>
                  <a:pt x="1380" y="204"/>
                  <a:pt x="1259" y="159"/>
                </a:cubicBezTo>
                <a:cubicBezTo>
                  <a:pt x="1138" y="114"/>
                  <a:pt x="828" y="46"/>
                  <a:pt x="669" y="23"/>
                </a:cubicBezTo>
                <a:cubicBezTo>
                  <a:pt x="510" y="0"/>
                  <a:pt x="412" y="8"/>
                  <a:pt x="306" y="23"/>
                </a:cubicBezTo>
                <a:cubicBezTo>
                  <a:pt x="200" y="38"/>
                  <a:pt x="68" y="72"/>
                  <a:pt x="34" y="114"/>
                </a:cubicBezTo>
                <a:cubicBezTo>
                  <a:pt x="0" y="156"/>
                  <a:pt x="86" y="244"/>
                  <a:pt x="99" y="278"/>
                </a:cubicBezTo>
              </a:path>
            </a:pathLst>
          </a:custGeom>
          <a:noFill/>
          <a:ln w="9525">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17" name="Rectangle 15"/>
          <p:cNvSpPr>
            <a:spLocks noChangeArrowheads="1"/>
          </p:cNvSpPr>
          <p:nvPr/>
        </p:nvSpPr>
        <p:spPr bwMode="auto">
          <a:xfrm>
            <a:off x="2266950" y="2335213"/>
            <a:ext cx="646113" cy="249237"/>
          </a:xfrm>
          <a:prstGeom prst="rect">
            <a:avLst/>
          </a:prstGeom>
          <a:solidFill>
            <a:srgbClr val="000000"/>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grpSp>
        <p:nvGrpSpPr>
          <p:cNvPr id="39944" name="Group 18"/>
          <p:cNvGrpSpPr>
            <a:grpSpLocks/>
          </p:cNvGrpSpPr>
          <p:nvPr/>
        </p:nvGrpSpPr>
        <p:grpSpPr bwMode="auto">
          <a:xfrm>
            <a:off x="2117725" y="2306638"/>
            <a:ext cx="687388" cy="287337"/>
            <a:chOff x="839" y="1253"/>
            <a:chExt cx="726" cy="317"/>
          </a:xfrm>
        </p:grpSpPr>
        <p:sp>
          <p:nvSpPr>
            <p:cNvPr id="19" name="Line 19"/>
            <p:cNvSpPr>
              <a:spLocks noChangeShapeType="1"/>
            </p:cNvSpPr>
            <p:nvPr/>
          </p:nvSpPr>
          <p:spPr bwMode="auto">
            <a:xfrm>
              <a:off x="839" y="1253"/>
              <a:ext cx="726" cy="0"/>
            </a:xfrm>
            <a:prstGeom prst="line">
              <a:avLst/>
            </a:prstGeom>
            <a:noFill/>
            <a:ln w="19050">
              <a:solidFill>
                <a:schemeClr val="tx1"/>
              </a:solidFill>
              <a:round/>
              <a:headEnd/>
              <a:tailEnd/>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20" name="Line 20"/>
            <p:cNvSpPr>
              <a:spLocks noChangeShapeType="1"/>
            </p:cNvSpPr>
            <p:nvPr/>
          </p:nvSpPr>
          <p:spPr bwMode="auto">
            <a:xfrm>
              <a:off x="1565" y="1253"/>
              <a:ext cx="0" cy="317"/>
            </a:xfrm>
            <a:prstGeom prst="line">
              <a:avLst/>
            </a:prstGeom>
            <a:noFill/>
            <a:ln w="19050">
              <a:solidFill>
                <a:schemeClr val="tx1"/>
              </a:solidFill>
              <a:round/>
              <a:headEnd/>
              <a:tailEnd/>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21" name="Line 21"/>
            <p:cNvSpPr>
              <a:spLocks noChangeShapeType="1"/>
            </p:cNvSpPr>
            <p:nvPr/>
          </p:nvSpPr>
          <p:spPr bwMode="auto">
            <a:xfrm flipH="1">
              <a:off x="839" y="1570"/>
              <a:ext cx="726" cy="0"/>
            </a:xfrm>
            <a:prstGeom prst="line">
              <a:avLst/>
            </a:prstGeom>
            <a:noFill/>
            <a:ln w="19050">
              <a:solidFill>
                <a:schemeClr val="tx1"/>
              </a:solidFill>
              <a:round/>
              <a:headEnd/>
              <a:tailEnd/>
            </a:ln>
          </p:spPr>
          <p:txBody>
            <a:bodyPr/>
            <a:lstStyle/>
            <a:p>
              <a:pPr fontAlgn="auto">
                <a:spcBef>
                  <a:spcPts val="0"/>
                </a:spcBef>
                <a:spcAft>
                  <a:spcPts val="0"/>
                </a:spcAft>
                <a:defRPr/>
              </a:pPr>
              <a:endParaRPr lang="en-GB" kern="0">
                <a:solidFill>
                  <a:sysClr val="windowText" lastClr="000000"/>
                </a:solidFill>
                <a:latin typeface="+mn-lt"/>
                <a:cs typeface="+mn-cs"/>
              </a:endParaRPr>
            </a:p>
          </p:txBody>
        </p:sp>
      </p:grpSp>
      <p:sp>
        <p:nvSpPr>
          <p:cNvPr id="22" name="Oval 22"/>
          <p:cNvSpPr>
            <a:spLocks noChangeArrowheads="1"/>
          </p:cNvSpPr>
          <p:nvPr/>
        </p:nvSpPr>
        <p:spPr bwMode="auto">
          <a:xfrm>
            <a:off x="2805113" y="2317750"/>
            <a:ext cx="257175" cy="247650"/>
          </a:xfrm>
          <a:prstGeom prst="ellipse">
            <a:avLst/>
          </a:prstGeom>
          <a:solidFill>
            <a:schemeClr val="bg1"/>
          </a:solidFill>
          <a:ln w="19050">
            <a:solidFill>
              <a:schemeClr val="tx1"/>
            </a:solidFill>
            <a:round/>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23" name="Rectangle 23"/>
          <p:cNvSpPr>
            <a:spLocks noChangeArrowheads="1"/>
          </p:cNvSpPr>
          <p:nvPr/>
        </p:nvSpPr>
        <p:spPr bwMode="auto">
          <a:xfrm>
            <a:off x="2674938" y="2359025"/>
            <a:ext cx="85725" cy="165100"/>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24" name="Rectangle 24"/>
          <p:cNvSpPr>
            <a:spLocks noChangeArrowheads="1"/>
          </p:cNvSpPr>
          <p:nvPr/>
        </p:nvSpPr>
        <p:spPr bwMode="auto">
          <a:xfrm>
            <a:off x="2546350" y="2359025"/>
            <a:ext cx="85725" cy="165100"/>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25" name="Rectangle 25"/>
          <p:cNvSpPr>
            <a:spLocks noChangeArrowheads="1"/>
          </p:cNvSpPr>
          <p:nvPr/>
        </p:nvSpPr>
        <p:spPr bwMode="auto">
          <a:xfrm>
            <a:off x="2417763" y="2359025"/>
            <a:ext cx="85725" cy="165100"/>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26" name="Text Box 5"/>
          <p:cNvSpPr txBox="1">
            <a:spLocks noChangeArrowheads="1"/>
          </p:cNvSpPr>
          <p:nvPr/>
        </p:nvSpPr>
        <p:spPr bwMode="auto">
          <a:xfrm>
            <a:off x="266700" y="2170113"/>
            <a:ext cx="985838" cy="584200"/>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GB" sz="1600" i="1" kern="0" dirty="0">
                <a:latin typeface="+mn-lt"/>
                <a:cs typeface="+mn-cs"/>
              </a:rPr>
              <a:t>N=5000 </a:t>
            </a:r>
            <a:br>
              <a:rPr lang="en-GB" sz="1600" i="1" kern="0" dirty="0">
                <a:latin typeface="+mn-lt"/>
                <a:cs typeface="+mn-cs"/>
              </a:rPr>
            </a:br>
            <a:r>
              <a:rPr lang="en-GB" sz="1600" i="1" kern="0" dirty="0">
                <a:latin typeface="+mn-lt"/>
                <a:cs typeface="+mn-cs"/>
              </a:rPr>
              <a:t>TCP flows</a:t>
            </a:r>
            <a:endParaRPr lang="en-US" sz="1600" i="1" kern="0" dirty="0">
              <a:latin typeface="+mn-lt"/>
              <a:cs typeface="+mn-cs"/>
            </a:endParaRPr>
          </a:p>
        </p:txBody>
      </p:sp>
      <p:sp>
        <p:nvSpPr>
          <p:cNvPr id="27" name="Text Box 5"/>
          <p:cNvSpPr txBox="1">
            <a:spLocks noChangeArrowheads="1"/>
          </p:cNvSpPr>
          <p:nvPr/>
        </p:nvSpPr>
        <p:spPr bwMode="auto">
          <a:xfrm>
            <a:off x="1643063" y="1455738"/>
            <a:ext cx="1101725" cy="233362"/>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GB" sz="1600" i="1" kern="0" dirty="0">
                <a:latin typeface="+mn-lt"/>
                <a:cs typeface="+mn-cs"/>
              </a:rPr>
              <a:t>RTT 150—200ms</a:t>
            </a:r>
            <a:endParaRPr lang="en-US" sz="1600" i="1" kern="0" dirty="0">
              <a:latin typeface="+mn-lt"/>
              <a:cs typeface="+mn-cs"/>
            </a:endParaRPr>
          </a:p>
        </p:txBody>
      </p:sp>
      <p:sp>
        <p:nvSpPr>
          <p:cNvPr id="28" name="Text Box 5"/>
          <p:cNvSpPr txBox="1">
            <a:spLocks noChangeArrowheads="1"/>
          </p:cNvSpPr>
          <p:nvPr/>
        </p:nvSpPr>
        <p:spPr bwMode="auto">
          <a:xfrm>
            <a:off x="2830513" y="2571750"/>
            <a:ext cx="1169987" cy="830263"/>
          </a:xfrm>
          <a:prstGeom prst="rect">
            <a:avLst/>
          </a:prstGeom>
          <a:noFill/>
          <a:ln w="9525">
            <a:noFill/>
            <a:miter lim="800000"/>
            <a:headEnd/>
            <a:tailEnd/>
          </a:ln>
        </p:spPr>
        <p:txBody>
          <a:bodyPr>
            <a:spAutoFit/>
          </a:bodyPr>
          <a:lstStyle/>
          <a:p>
            <a:pPr fontAlgn="auto">
              <a:spcBef>
                <a:spcPts val="0"/>
              </a:spcBef>
              <a:spcAft>
                <a:spcPts val="0"/>
              </a:spcAft>
              <a:defRPr/>
            </a:pPr>
            <a:r>
              <a:rPr lang="en-US" sz="1600" i="1" kern="0" dirty="0">
                <a:latin typeface="+mn-lt"/>
                <a:cs typeface="+mn-cs"/>
              </a:rPr>
              <a:t>link speed</a:t>
            </a:r>
          </a:p>
          <a:p>
            <a:pPr fontAlgn="auto">
              <a:spcBef>
                <a:spcPts val="0"/>
              </a:spcBef>
              <a:spcAft>
                <a:spcPts val="0"/>
              </a:spcAft>
              <a:defRPr/>
            </a:pPr>
            <a:r>
              <a:rPr lang="en-US" sz="1600" i="1" kern="0" dirty="0">
                <a:latin typeface="+mn-lt"/>
                <a:cs typeface="+mn-cs"/>
              </a:rPr>
              <a:t>3Gb/s = 250k </a:t>
            </a:r>
            <a:r>
              <a:rPr lang="en-US" sz="1600" i="1" kern="0" dirty="0" err="1">
                <a:latin typeface="+mn-lt"/>
                <a:cs typeface="+mn-cs"/>
              </a:rPr>
              <a:t>pkt</a:t>
            </a:r>
            <a:r>
              <a:rPr lang="en-US" sz="1600" i="1" kern="0" dirty="0">
                <a:latin typeface="+mn-lt"/>
                <a:cs typeface="+mn-cs"/>
              </a:rPr>
              <a:t>/s</a:t>
            </a:r>
          </a:p>
        </p:txBody>
      </p:sp>
      <p:sp>
        <p:nvSpPr>
          <p:cNvPr id="29" name="Oval 28"/>
          <p:cNvSpPr/>
          <p:nvPr/>
        </p:nvSpPr>
        <p:spPr>
          <a:xfrm>
            <a:off x="1746250" y="2170113"/>
            <a:ext cx="147638" cy="1476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 name="Oval 29"/>
          <p:cNvSpPr/>
          <p:nvPr/>
        </p:nvSpPr>
        <p:spPr>
          <a:xfrm>
            <a:off x="1697038" y="2368550"/>
            <a:ext cx="147637" cy="147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 name="Oval 30"/>
          <p:cNvSpPr/>
          <p:nvPr/>
        </p:nvSpPr>
        <p:spPr>
          <a:xfrm>
            <a:off x="1795463" y="2516188"/>
            <a:ext cx="147637" cy="1476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5" name="Text Box 5"/>
          <p:cNvSpPr txBox="1">
            <a:spLocks noChangeArrowheads="1"/>
          </p:cNvSpPr>
          <p:nvPr/>
        </p:nvSpPr>
        <p:spPr bwMode="auto">
          <a:xfrm>
            <a:off x="1143000" y="2957513"/>
            <a:ext cx="2000250" cy="831850"/>
          </a:xfrm>
          <a:prstGeom prst="rect">
            <a:avLst/>
          </a:prstGeom>
          <a:noFill/>
          <a:ln w="9525">
            <a:noFill/>
            <a:miter lim="800000"/>
            <a:headEnd/>
            <a:tailEnd/>
          </a:ln>
        </p:spPr>
        <p:txBody>
          <a:bodyPr>
            <a:spAutoFit/>
          </a:bodyPr>
          <a:lstStyle/>
          <a:p>
            <a:pPr fontAlgn="auto">
              <a:spcBef>
                <a:spcPts val="0"/>
              </a:spcBef>
              <a:spcAft>
                <a:spcPts val="0"/>
              </a:spcAft>
              <a:defRPr/>
            </a:pPr>
            <a:r>
              <a:rPr lang="en-US" sz="1600" i="1" kern="0" dirty="0">
                <a:latin typeface="+mn-lt"/>
                <a:cs typeface="+mn-cs"/>
              </a:rPr>
              <a:t>buffer size</a:t>
            </a:r>
          </a:p>
          <a:p>
            <a:pPr fontAlgn="auto">
              <a:spcBef>
                <a:spcPts val="0"/>
              </a:spcBef>
              <a:spcAft>
                <a:spcPts val="0"/>
              </a:spcAft>
              <a:defRPr/>
            </a:pPr>
            <a:r>
              <a:rPr lang="en-US" sz="1600" i="1" kern="0" dirty="0">
                <a:latin typeface="+mn-lt"/>
                <a:cs typeface="+mn-cs"/>
              </a:rPr>
              <a:t>619pkt = </a:t>
            </a:r>
          </a:p>
          <a:p>
            <a:pPr fontAlgn="auto">
              <a:spcBef>
                <a:spcPts val="0"/>
              </a:spcBef>
              <a:spcAft>
                <a:spcPts val="0"/>
              </a:spcAft>
              <a:defRPr/>
            </a:pPr>
            <a:r>
              <a:rPr lang="en-US" sz="1600" i="1" kern="0" dirty="0">
                <a:latin typeface="+mn-lt"/>
                <a:cs typeface="+mn-cs"/>
              </a:rPr>
              <a:t>250k </a:t>
            </a:r>
            <a:r>
              <a:rPr lang="en-US" sz="1600" kern="0" dirty="0">
                <a:latin typeface="+mn-lt"/>
                <a:cs typeface="+mn-cs"/>
              </a:rPr>
              <a:t>x</a:t>
            </a:r>
            <a:r>
              <a:rPr lang="en-US" sz="1600" i="1" kern="0" dirty="0">
                <a:latin typeface="+mn-lt"/>
                <a:cs typeface="+mn-cs"/>
              </a:rPr>
              <a:t> 0.175/√5000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0" y="0"/>
            <a:ext cx="9144000" cy="1071563"/>
          </a:xfrm>
        </p:spPr>
        <p:txBody>
          <a:bodyPr>
            <a:noAutofit/>
          </a:bodyPr>
          <a:lstStyle/>
          <a:p>
            <a:pPr marL="180000" indent="0" eaLnBrk="1" fontAlgn="auto" hangingPunct="1">
              <a:spcAft>
                <a:spcPts val="0"/>
              </a:spcAft>
              <a:defRPr/>
            </a:pPr>
            <a:r>
              <a:rPr lang="en-GB" sz="2400" dirty="0" smtClean="0"/>
              <a:t>For buffers of this size, </a:t>
            </a:r>
            <a:r>
              <a:rPr lang="en-GB" sz="2400" dirty="0" smtClean="0"/>
              <a:t>there are periods of no loss followed by periods of concentrated loss, hence the flows become synchronized</a:t>
            </a:r>
            <a:endParaRPr lang="en-US" sz="1200" dirty="0" smtClean="0">
              <a:solidFill>
                <a:schemeClr val="bg2"/>
              </a:solidFill>
              <a:cs typeface="Times New Roman" pitchFamily="18" charset="0"/>
            </a:endParaRPr>
          </a:p>
        </p:txBody>
      </p:sp>
      <p:sp>
        <p:nvSpPr>
          <p:cNvPr id="14" name="Freeform 12"/>
          <p:cNvSpPr>
            <a:spLocks/>
          </p:cNvSpPr>
          <p:nvPr/>
        </p:nvSpPr>
        <p:spPr bwMode="auto">
          <a:xfrm>
            <a:off x="1290638" y="1714500"/>
            <a:ext cx="2178050" cy="860425"/>
          </a:xfrm>
          <a:custGeom>
            <a:avLst/>
            <a:gdLst>
              <a:gd name="T0" fmla="*/ 547 w 1987"/>
              <a:gd name="T1" fmla="*/ 777 h 785"/>
              <a:gd name="T2" fmla="*/ 754 w 1987"/>
              <a:gd name="T3" fmla="*/ 748 h 785"/>
              <a:gd name="T4" fmla="*/ 1117 w 1987"/>
              <a:gd name="T5" fmla="*/ 748 h 785"/>
              <a:gd name="T6" fmla="*/ 1843 w 1987"/>
              <a:gd name="T7" fmla="*/ 658 h 785"/>
              <a:gd name="T8" fmla="*/ 1843 w 1987"/>
              <a:gd name="T9" fmla="*/ 295 h 785"/>
              <a:gd name="T10" fmla="*/ 981 w 1987"/>
              <a:gd name="T11" fmla="*/ 23 h 785"/>
              <a:gd name="T12" fmla="*/ 210 w 1987"/>
              <a:gd name="T13" fmla="*/ 159 h 785"/>
              <a:gd name="T14" fmla="*/ 24 w 1987"/>
              <a:gd name="T15" fmla="*/ 595 h 785"/>
              <a:gd name="T16" fmla="*/ 357 w 1987"/>
              <a:gd name="T17" fmla="*/ 785 h 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7"/>
              <a:gd name="T28" fmla="*/ 0 h 785"/>
              <a:gd name="T29" fmla="*/ 1987 w 1987"/>
              <a:gd name="T30" fmla="*/ 785 h 7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7" h="785">
                <a:moveTo>
                  <a:pt x="547" y="777"/>
                </a:moveTo>
                <a:cubicBezTo>
                  <a:pt x="583" y="772"/>
                  <a:pt x="659" y="753"/>
                  <a:pt x="754" y="748"/>
                </a:cubicBezTo>
                <a:cubicBezTo>
                  <a:pt x="849" y="743"/>
                  <a:pt x="936" y="763"/>
                  <a:pt x="1117" y="748"/>
                </a:cubicBezTo>
                <a:cubicBezTo>
                  <a:pt x="1298" y="733"/>
                  <a:pt x="1722" y="733"/>
                  <a:pt x="1843" y="658"/>
                </a:cubicBezTo>
                <a:cubicBezTo>
                  <a:pt x="1964" y="583"/>
                  <a:pt x="1987" y="401"/>
                  <a:pt x="1843" y="295"/>
                </a:cubicBezTo>
                <a:cubicBezTo>
                  <a:pt x="1699" y="189"/>
                  <a:pt x="1253" y="46"/>
                  <a:pt x="981" y="23"/>
                </a:cubicBezTo>
                <a:cubicBezTo>
                  <a:pt x="709" y="0"/>
                  <a:pt x="369" y="64"/>
                  <a:pt x="210" y="159"/>
                </a:cubicBezTo>
                <a:cubicBezTo>
                  <a:pt x="51" y="254"/>
                  <a:pt x="0" y="491"/>
                  <a:pt x="24" y="595"/>
                </a:cubicBezTo>
                <a:cubicBezTo>
                  <a:pt x="48" y="699"/>
                  <a:pt x="288" y="746"/>
                  <a:pt x="357" y="785"/>
                </a:cubicBezTo>
              </a:path>
            </a:pathLst>
          </a:custGeom>
          <a:noFill/>
          <a:ln w="9525">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15" name="Freeform 13"/>
          <p:cNvSpPr>
            <a:spLocks/>
          </p:cNvSpPr>
          <p:nvPr/>
        </p:nvSpPr>
        <p:spPr bwMode="auto">
          <a:xfrm>
            <a:off x="1381125" y="1789113"/>
            <a:ext cx="1979613" cy="663575"/>
          </a:xfrm>
          <a:custGeom>
            <a:avLst/>
            <a:gdLst>
              <a:gd name="T0" fmla="*/ 308 w 1805"/>
              <a:gd name="T1" fmla="*/ 590 h 605"/>
              <a:gd name="T2" fmla="*/ 853 w 1805"/>
              <a:gd name="T3" fmla="*/ 590 h 605"/>
              <a:gd name="T4" fmla="*/ 1397 w 1805"/>
              <a:gd name="T5" fmla="*/ 590 h 605"/>
              <a:gd name="T6" fmla="*/ 1714 w 1805"/>
              <a:gd name="T7" fmla="*/ 499 h 605"/>
              <a:gd name="T8" fmla="*/ 1714 w 1805"/>
              <a:gd name="T9" fmla="*/ 317 h 605"/>
              <a:gd name="T10" fmla="*/ 1170 w 1805"/>
              <a:gd name="T11" fmla="*/ 91 h 605"/>
              <a:gd name="T12" fmla="*/ 399 w 1805"/>
              <a:gd name="T13" fmla="*/ 45 h 605"/>
              <a:gd name="T14" fmla="*/ 36 w 1805"/>
              <a:gd name="T15" fmla="*/ 363 h 605"/>
              <a:gd name="T16" fmla="*/ 184 w 1805"/>
              <a:gd name="T17" fmla="*/ 527 h 6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5"/>
              <a:gd name="T28" fmla="*/ 0 h 605"/>
              <a:gd name="T29" fmla="*/ 1805 w 1805"/>
              <a:gd name="T30" fmla="*/ 605 h 6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5" h="605">
                <a:moveTo>
                  <a:pt x="308" y="590"/>
                </a:moveTo>
                <a:cubicBezTo>
                  <a:pt x="490" y="590"/>
                  <a:pt x="672" y="590"/>
                  <a:pt x="853" y="590"/>
                </a:cubicBezTo>
                <a:cubicBezTo>
                  <a:pt x="1034" y="590"/>
                  <a:pt x="1253" y="605"/>
                  <a:pt x="1397" y="590"/>
                </a:cubicBezTo>
                <a:cubicBezTo>
                  <a:pt x="1541" y="575"/>
                  <a:pt x="1661" y="544"/>
                  <a:pt x="1714" y="499"/>
                </a:cubicBezTo>
                <a:cubicBezTo>
                  <a:pt x="1767" y="454"/>
                  <a:pt x="1805" y="385"/>
                  <a:pt x="1714" y="317"/>
                </a:cubicBezTo>
                <a:cubicBezTo>
                  <a:pt x="1623" y="249"/>
                  <a:pt x="1389" y="136"/>
                  <a:pt x="1170" y="91"/>
                </a:cubicBezTo>
                <a:cubicBezTo>
                  <a:pt x="951" y="46"/>
                  <a:pt x="588" y="0"/>
                  <a:pt x="399" y="45"/>
                </a:cubicBezTo>
                <a:cubicBezTo>
                  <a:pt x="210" y="90"/>
                  <a:pt x="72" y="283"/>
                  <a:pt x="36" y="363"/>
                </a:cubicBezTo>
                <a:cubicBezTo>
                  <a:pt x="0" y="443"/>
                  <a:pt x="153" y="493"/>
                  <a:pt x="184" y="527"/>
                </a:cubicBezTo>
              </a:path>
            </a:pathLst>
          </a:custGeom>
          <a:noFill/>
          <a:ln w="9525">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16" name="Freeform 14"/>
          <p:cNvSpPr>
            <a:spLocks/>
          </p:cNvSpPr>
          <p:nvPr/>
        </p:nvSpPr>
        <p:spPr bwMode="auto">
          <a:xfrm>
            <a:off x="1633538" y="1912938"/>
            <a:ext cx="1544637" cy="496887"/>
          </a:xfrm>
          <a:custGeom>
            <a:avLst/>
            <a:gdLst>
              <a:gd name="T0" fmla="*/ 170 w 1410"/>
              <a:gd name="T1" fmla="*/ 341 h 454"/>
              <a:gd name="T2" fmla="*/ 397 w 1410"/>
              <a:gd name="T3" fmla="*/ 431 h 454"/>
              <a:gd name="T4" fmla="*/ 941 w 1410"/>
              <a:gd name="T5" fmla="*/ 431 h 454"/>
              <a:gd name="T6" fmla="*/ 1168 w 1410"/>
              <a:gd name="T7" fmla="*/ 431 h 454"/>
              <a:gd name="T8" fmla="*/ 1395 w 1410"/>
              <a:gd name="T9" fmla="*/ 295 h 454"/>
              <a:gd name="T10" fmla="*/ 1259 w 1410"/>
              <a:gd name="T11" fmla="*/ 159 h 454"/>
              <a:gd name="T12" fmla="*/ 669 w 1410"/>
              <a:gd name="T13" fmla="*/ 23 h 454"/>
              <a:gd name="T14" fmla="*/ 306 w 1410"/>
              <a:gd name="T15" fmla="*/ 23 h 454"/>
              <a:gd name="T16" fmla="*/ 34 w 1410"/>
              <a:gd name="T17" fmla="*/ 114 h 454"/>
              <a:gd name="T18" fmla="*/ 99 w 1410"/>
              <a:gd name="T19" fmla="*/ 278 h 4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0"/>
              <a:gd name="T31" fmla="*/ 0 h 454"/>
              <a:gd name="T32" fmla="*/ 1410 w 1410"/>
              <a:gd name="T33" fmla="*/ 454 h 4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0" h="454">
                <a:moveTo>
                  <a:pt x="170" y="341"/>
                </a:moveTo>
                <a:cubicBezTo>
                  <a:pt x="219" y="378"/>
                  <a:pt x="269" y="416"/>
                  <a:pt x="397" y="431"/>
                </a:cubicBezTo>
                <a:cubicBezTo>
                  <a:pt x="525" y="446"/>
                  <a:pt x="813" y="431"/>
                  <a:pt x="941" y="431"/>
                </a:cubicBezTo>
                <a:cubicBezTo>
                  <a:pt x="1069" y="431"/>
                  <a:pt x="1092" y="454"/>
                  <a:pt x="1168" y="431"/>
                </a:cubicBezTo>
                <a:cubicBezTo>
                  <a:pt x="1244" y="408"/>
                  <a:pt x="1380" y="340"/>
                  <a:pt x="1395" y="295"/>
                </a:cubicBezTo>
                <a:cubicBezTo>
                  <a:pt x="1410" y="250"/>
                  <a:pt x="1380" y="204"/>
                  <a:pt x="1259" y="159"/>
                </a:cubicBezTo>
                <a:cubicBezTo>
                  <a:pt x="1138" y="114"/>
                  <a:pt x="828" y="46"/>
                  <a:pt x="669" y="23"/>
                </a:cubicBezTo>
                <a:cubicBezTo>
                  <a:pt x="510" y="0"/>
                  <a:pt x="412" y="8"/>
                  <a:pt x="306" y="23"/>
                </a:cubicBezTo>
                <a:cubicBezTo>
                  <a:pt x="200" y="38"/>
                  <a:pt x="68" y="72"/>
                  <a:pt x="34" y="114"/>
                </a:cubicBezTo>
                <a:cubicBezTo>
                  <a:pt x="0" y="156"/>
                  <a:pt x="86" y="244"/>
                  <a:pt x="99" y="278"/>
                </a:cubicBezTo>
              </a:path>
            </a:pathLst>
          </a:custGeom>
          <a:noFill/>
          <a:ln w="9525">
            <a:solidFill>
              <a:schemeClr val="tx1">
                <a:lumMod val="50000"/>
              </a:schemeClr>
            </a:solidFill>
            <a:round/>
            <a:headEnd/>
            <a:tailEnd type="triangle" w="lg" len="lg"/>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17" name="Rectangle 15"/>
          <p:cNvSpPr>
            <a:spLocks noChangeArrowheads="1"/>
          </p:cNvSpPr>
          <p:nvPr/>
        </p:nvSpPr>
        <p:spPr bwMode="auto">
          <a:xfrm>
            <a:off x="2266950" y="2335213"/>
            <a:ext cx="646113" cy="249237"/>
          </a:xfrm>
          <a:prstGeom prst="rect">
            <a:avLst/>
          </a:prstGeom>
          <a:solidFill>
            <a:srgbClr val="000000"/>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grpSp>
        <p:nvGrpSpPr>
          <p:cNvPr id="40967" name="Group 18"/>
          <p:cNvGrpSpPr>
            <a:grpSpLocks/>
          </p:cNvGrpSpPr>
          <p:nvPr/>
        </p:nvGrpSpPr>
        <p:grpSpPr bwMode="auto">
          <a:xfrm>
            <a:off x="2117725" y="2306638"/>
            <a:ext cx="687388" cy="287337"/>
            <a:chOff x="839" y="1253"/>
            <a:chExt cx="726" cy="317"/>
          </a:xfrm>
        </p:grpSpPr>
        <p:sp>
          <p:nvSpPr>
            <p:cNvPr id="19" name="Line 19"/>
            <p:cNvSpPr>
              <a:spLocks noChangeShapeType="1"/>
            </p:cNvSpPr>
            <p:nvPr/>
          </p:nvSpPr>
          <p:spPr bwMode="auto">
            <a:xfrm>
              <a:off x="839" y="1253"/>
              <a:ext cx="726" cy="0"/>
            </a:xfrm>
            <a:prstGeom prst="line">
              <a:avLst/>
            </a:prstGeom>
            <a:noFill/>
            <a:ln w="19050">
              <a:solidFill>
                <a:schemeClr val="tx1"/>
              </a:solidFill>
              <a:round/>
              <a:headEnd/>
              <a:tailEnd/>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20" name="Line 20"/>
            <p:cNvSpPr>
              <a:spLocks noChangeShapeType="1"/>
            </p:cNvSpPr>
            <p:nvPr/>
          </p:nvSpPr>
          <p:spPr bwMode="auto">
            <a:xfrm>
              <a:off x="1565" y="1253"/>
              <a:ext cx="0" cy="317"/>
            </a:xfrm>
            <a:prstGeom prst="line">
              <a:avLst/>
            </a:prstGeom>
            <a:noFill/>
            <a:ln w="19050">
              <a:solidFill>
                <a:schemeClr val="tx1"/>
              </a:solidFill>
              <a:round/>
              <a:headEnd/>
              <a:tailEnd/>
            </a:ln>
          </p:spPr>
          <p:txBody>
            <a:bodyPr/>
            <a:lstStyle/>
            <a:p>
              <a:pPr fontAlgn="auto">
                <a:spcBef>
                  <a:spcPts val="0"/>
                </a:spcBef>
                <a:spcAft>
                  <a:spcPts val="0"/>
                </a:spcAft>
                <a:defRPr/>
              </a:pPr>
              <a:endParaRPr lang="en-GB" kern="0">
                <a:solidFill>
                  <a:sysClr val="windowText" lastClr="000000"/>
                </a:solidFill>
                <a:latin typeface="+mn-lt"/>
                <a:cs typeface="+mn-cs"/>
              </a:endParaRPr>
            </a:p>
          </p:txBody>
        </p:sp>
        <p:sp>
          <p:nvSpPr>
            <p:cNvPr id="21" name="Line 21"/>
            <p:cNvSpPr>
              <a:spLocks noChangeShapeType="1"/>
            </p:cNvSpPr>
            <p:nvPr/>
          </p:nvSpPr>
          <p:spPr bwMode="auto">
            <a:xfrm flipH="1">
              <a:off x="839" y="1570"/>
              <a:ext cx="726" cy="0"/>
            </a:xfrm>
            <a:prstGeom prst="line">
              <a:avLst/>
            </a:prstGeom>
            <a:noFill/>
            <a:ln w="19050">
              <a:solidFill>
                <a:schemeClr val="tx1"/>
              </a:solidFill>
              <a:round/>
              <a:headEnd/>
              <a:tailEnd/>
            </a:ln>
          </p:spPr>
          <p:txBody>
            <a:bodyPr/>
            <a:lstStyle/>
            <a:p>
              <a:pPr fontAlgn="auto">
                <a:spcBef>
                  <a:spcPts val="0"/>
                </a:spcBef>
                <a:spcAft>
                  <a:spcPts val="0"/>
                </a:spcAft>
                <a:defRPr/>
              </a:pPr>
              <a:endParaRPr lang="en-GB" kern="0">
                <a:solidFill>
                  <a:sysClr val="windowText" lastClr="000000"/>
                </a:solidFill>
                <a:latin typeface="+mn-lt"/>
                <a:cs typeface="+mn-cs"/>
              </a:endParaRPr>
            </a:p>
          </p:txBody>
        </p:sp>
      </p:grpSp>
      <p:sp>
        <p:nvSpPr>
          <p:cNvPr id="22" name="Oval 22"/>
          <p:cNvSpPr>
            <a:spLocks noChangeArrowheads="1"/>
          </p:cNvSpPr>
          <p:nvPr/>
        </p:nvSpPr>
        <p:spPr bwMode="auto">
          <a:xfrm>
            <a:off x="2805113" y="2317750"/>
            <a:ext cx="257175" cy="247650"/>
          </a:xfrm>
          <a:prstGeom prst="ellipse">
            <a:avLst/>
          </a:prstGeom>
          <a:solidFill>
            <a:schemeClr val="bg1"/>
          </a:solidFill>
          <a:ln w="19050">
            <a:solidFill>
              <a:schemeClr val="tx1"/>
            </a:solidFill>
            <a:round/>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23" name="Rectangle 23"/>
          <p:cNvSpPr>
            <a:spLocks noChangeArrowheads="1"/>
          </p:cNvSpPr>
          <p:nvPr/>
        </p:nvSpPr>
        <p:spPr bwMode="auto">
          <a:xfrm>
            <a:off x="2674938" y="2359025"/>
            <a:ext cx="85725" cy="165100"/>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24" name="Rectangle 24"/>
          <p:cNvSpPr>
            <a:spLocks noChangeArrowheads="1"/>
          </p:cNvSpPr>
          <p:nvPr/>
        </p:nvSpPr>
        <p:spPr bwMode="auto">
          <a:xfrm>
            <a:off x="2546350" y="2359025"/>
            <a:ext cx="85725" cy="165100"/>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25" name="Rectangle 25"/>
          <p:cNvSpPr>
            <a:spLocks noChangeArrowheads="1"/>
          </p:cNvSpPr>
          <p:nvPr/>
        </p:nvSpPr>
        <p:spPr bwMode="auto">
          <a:xfrm>
            <a:off x="2417763" y="2359025"/>
            <a:ext cx="85725" cy="165100"/>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26" name="Text Box 5"/>
          <p:cNvSpPr txBox="1">
            <a:spLocks noChangeArrowheads="1"/>
          </p:cNvSpPr>
          <p:nvPr/>
        </p:nvSpPr>
        <p:spPr bwMode="auto">
          <a:xfrm>
            <a:off x="266700" y="2170113"/>
            <a:ext cx="985838" cy="584200"/>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GB" sz="1600" i="1" kern="0" dirty="0">
                <a:latin typeface="+mn-lt"/>
                <a:cs typeface="+mn-cs"/>
              </a:rPr>
              <a:t>N=5000 </a:t>
            </a:r>
            <a:br>
              <a:rPr lang="en-GB" sz="1600" i="1" kern="0" dirty="0">
                <a:latin typeface="+mn-lt"/>
                <a:cs typeface="+mn-cs"/>
              </a:rPr>
            </a:br>
            <a:r>
              <a:rPr lang="en-GB" sz="1600" i="1" kern="0" dirty="0">
                <a:latin typeface="+mn-lt"/>
                <a:cs typeface="+mn-cs"/>
              </a:rPr>
              <a:t>TCP flows</a:t>
            </a:r>
            <a:endParaRPr lang="en-US" sz="1600" i="1" kern="0" dirty="0">
              <a:latin typeface="+mn-lt"/>
              <a:cs typeface="+mn-cs"/>
            </a:endParaRPr>
          </a:p>
        </p:txBody>
      </p:sp>
      <p:sp>
        <p:nvSpPr>
          <p:cNvPr id="27" name="Text Box 5"/>
          <p:cNvSpPr txBox="1">
            <a:spLocks noChangeArrowheads="1"/>
          </p:cNvSpPr>
          <p:nvPr/>
        </p:nvSpPr>
        <p:spPr bwMode="auto">
          <a:xfrm>
            <a:off x="1643063" y="1455738"/>
            <a:ext cx="1101725" cy="233362"/>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GB" sz="1600" i="1" kern="0" dirty="0">
                <a:latin typeface="+mn-lt"/>
                <a:cs typeface="+mn-cs"/>
              </a:rPr>
              <a:t>RTT 150—200ms</a:t>
            </a:r>
            <a:endParaRPr lang="en-US" sz="1600" i="1" kern="0" dirty="0">
              <a:latin typeface="+mn-lt"/>
              <a:cs typeface="+mn-cs"/>
            </a:endParaRPr>
          </a:p>
        </p:txBody>
      </p:sp>
      <p:sp>
        <p:nvSpPr>
          <p:cNvPr id="28" name="Text Box 5"/>
          <p:cNvSpPr txBox="1">
            <a:spLocks noChangeArrowheads="1"/>
          </p:cNvSpPr>
          <p:nvPr/>
        </p:nvSpPr>
        <p:spPr bwMode="auto">
          <a:xfrm>
            <a:off x="2830513" y="2571750"/>
            <a:ext cx="1169987" cy="830263"/>
          </a:xfrm>
          <a:prstGeom prst="rect">
            <a:avLst/>
          </a:prstGeom>
          <a:noFill/>
          <a:ln w="9525">
            <a:noFill/>
            <a:miter lim="800000"/>
            <a:headEnd/>
            <a:tailEnd/>
          </a:ln>
        </p:spPr>
        <p:txBody>
          <a:bodyPr>
            <a:spAutoFit/>
          </a:bodyPr>
          <a:lstStyle/>
          <a:p>
            <a:pPr fontAlgn="auto">
              <a:spcBef>
                <a:spcPts val="0"/>
              </a:spcBef>
              <a:spcAft>
                <a:spcPts val="0"/>
              </a:spcAft>
              <a:defRPr/>
            </a:pPr>
            <a:r>
              <a:rPr lang="en-US" sz="1600" i="1" kern="0" dirty="0">
                <a:latin typeface="+mn-lt"/>
                <a:cs typeface="+mn-cs"/>
              </a:rPr>
              <a:t>link speed</a:t>
            </a:r>
          </a:p>
          <a:p>
            <a:pPr fontAlgn="auto">
              <a:spcBef>
                <a:spcPts val="0"/>
              </a:spcBef>
              <a:spcAft>
                <a:spcPts val="0"/>
              </a:spcAft>
              <a:defRPr/>
            </a:pPr>
            <a:r>
              <a:rPr lang="en-US" sz="1600" i="1" kern="0" dirty="0">
                <a:latin typeface="+mn-lt"/>
                <a:cs typeface="+mn-cs"/>
              </a:rPr>
              <a:t>3Gb/s = 250k </a:t>
            </a:r>
            <a:r>
              <a:rPr lang="en-US" sz="1600" i="1" kern="0" dirty="0" err="1">
                <a:latin typeface="+mn-lt"/>
                <a:cs typeface="+mn-cs"/>
              </a:rPr>
              <a:t>pkt</a:t>
            </a:r>
            <a:r>
              <a:rPr lang="en-US" sz="1600" i="1" kern="0" dirty="0">
                <a:latin typeface="+mn-lt"/>
                <a:cs typeface="+mn-cs"/>
              </a:rPr>
              <a:t>/s</a:t>
            </a:r>
          </a:p>
        </p:txBody>
      </p:sp>
      <p:sp>
        <p:nvSpPr>
          <p:cNvPr id="29" name="Oval 28"/>
          <p:cNvSpPr/>
          <p:nvPr/>
        </p:nvSpPr>
        <p:spPr>
          <a:xfrm>
            <a:off x="1746250" y="2170113"/>
            <a:ext cx="147638" cy="1476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 name="Oval 29"/>
          <p:cNvSpPr/>
          <p:nvPr/>
        </p:nvSpPr>
        <p:spPr>
          <a:xfrm>
            <a:off x="1697038" y="2368550"/>
            <a:ext cx="147637" cy="147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 name="Oval 30"/>
          <p:cNvSpPr/>
          <p:nvPr/>
        </p:nvSpPr>
        <p:spPr>
          <a:xfrm>
            <a:off x="1795463" y="2516188"/>
            <a:ext cx="147637" cy="1476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5" name="Text Box 5"/>
          <p:cNvSpPr txBox="1">
            <a:spLocks noChangeArrowheads="1"/>
          </p:cNvSpPr>
          <p:nvPr/>
        </p:nvSpPr>
        <p:spPr bwMode="auto">
          <a:xfrm>
            <a:off x="1143000" y="2957513"/>
            <a:ext cx="2000250" cy="831850"/>
          </a:xfrm>
          <a:prstGeom prst="rect">
            <a:avLst/>
          </a:prstGeom>
          <a:noFill/>
          <a:ln w="9525">
            <a:noFill/>
            <a:miter lim="800000"/>
            <a:headEnd/>
            <a:tailEnd/>
          </a:ln>
        </p:spPr>
        <p:txBody>
          <a:bodyPr>
            <a:spAutoFit/>
          </a:bodyPr>
          <a:lstStyle/>
          <a:p>
            <a:pPr fontAlgn="auto">
              <a:spcBef>
                <a:spcPts val="0"/>
              </a:spcBef>
              <a:spcAft>
                <a:spcPts val="0"/>
              </a:spcAft>
              <a:defRPr/>
            </a:pPr>
            <a:r>
              <a:rPr lang="en-US" sz="1600" i="1" kern="0" dirty="0">
                <a:latin typeface="+mn-lt"/>
                <a:cs typeface="+mn-cs"/>
              </a:rPr>
              <a:t>buffer size</a:t>
            </a:r>
          </a:p>
          <a:p>
            <a:pPr fontAlgn="auto">
              <a:spcBef>
                <a:spcPts val="0"/>
              </a:spcBef>
              <a:spcAft>
                <a:spcPts val="0"/>
              </a:spcAft>
              <a:defRPr/>
            </a:pPr>
            <a:r>
              <a:rPr lang="en-US" sz="1600" i="1" kern="0" dirty="0">
                <a:latin typeface="+mn-lt"/>
                <a:cs typeface="+mn-cs"/>
              </a:rPr>
              <a:t>619pkt = </a:t>
            </a:r>
          </a:p>
          <a:p>
            <a:pPr fontAlgn="auto">
              <a:spcBef>
                <a:spcPts val="0"/>
              </a:spcBef>
              <a:spcAft>
                <a:spcPts val="0"/>
              </a:spcAft>
              <a:defRPr/>
            </a:pPr>
            <a:r>
              <a:rPr lang="en-US" sz="1600" i="1" kern="0" dirty="0">
                <a:latin typeface="+mn-lt"/>
                <a:cs typeface="+mn-cs"/>
              </a:rPr>
              <a:t>250k </a:t>
            </a:r>
            <a:r>
              <a:rPr lang="en-US" sz="1600" kern="0" dirty="0">
                <a:latin typeface="+mn-lt"/>
                <a:cs typeface="+mn-cs"/>
              </a:rPr>
              <a:t>x</a:t>
            </a:r>
            <a:r>
              <a:rPr lang="en-US" sz="1600" i="1" kern="0" dirty="0">
                <a:latin typeface="+mn-lt"/>
                <a:cs typeface="+mn-cs"/>
              </a:rPr>
              <a:t> 0.175/√5000 </a:t>
            </a:r>
          </a:p>
        </p:txBody>
      </p:sp>
      <p:pic>
        <p:nvPicPr>
          <p:cNvPr id="40979" name="Picture 32" descr="synch.png"/>
          <p:cNvPicPr>
            <a:picLocks noChangeAspect="1"/>
          </p:cNvPicPr>
          <p:nvPr/>
        </p:nvPicPr>
        <p:blipFill>
          <a:blip r:embed="rId3" cstate="print"/>
          <a:srcRect/>
          <a:stretch>
            <a:fillRect/>
          </a:stretch>
        </p:blipFill>
        <p:spPr bwMode="auto">
          <a:xfrm>
            <a:off x="5676900" y="3643313"/>
            <a:ext cx="3109913" cy="1739900"/>
          </a:xfrm>
          <a:prstGeom prst="rect">
            <a:avLst/>
          </a:prstGeom>
          <a:noFill/>
          <a:ln w="9525">
            <a:noFill/>
            <a:miter lim="800000"/>
            <a:headEnd/>
            <a:tailEnd/>
          </a:ln>
        </p:spPr>
      </p:pic>
      <p:sp>
        <p:nvSpPr>
          <p:cNvPr id="40980" name="Text Box 5"/>
          <p:cNvSpPr txBox="1">
            <a:spLocks noChangeArrowheads="1"/>
          </p:cNvSpPr>
          <p:nvPr/>
        </p:nvSpPr>
        <p:spPr bwMode="auto">
          <a:xfrm>
            <a:off x="4572000" y="3627438"/>
            <a:ext cx="1011238" cy="730250"/>
          </a:xfrm>
          <a:prstGeom prst="rect">
            <a:avLst/>
          </a:prstGeom>
          <a:noFill/>
          <a:ln w="9525">
            <a:noFill/>
            <a:miter lim="800000"/>
            <a:headEnd/>
            <a:tailEnd/>
          </a:ln>
        </p:spPr>
        <p:txBody>
          <a:bodyPr wrap="none">
            <a:spAutoFit/>
          </a:bodyPr>
          <a:lstStyle/>
          <a:p>
            <a:pPr algn="r"/>
            <a:r>
              <a:rPr lang="en-GB" sz="1400" i="1">
                <a:latin typeface="Calibri" pitchFamily="34" charset="0"/>
              </a:rPr>
              <a:t>queue</a:t>
            </a:r>
            <a:br>
              <a:rPr lang="en-GB" sz="1400" i="1">
                <a:latin typeface="Calibri" pitchFamily="34" charset="0"/>
              </a:rPr>
            </a:br>
            <a:r>
              <a:rPr lang="en-GB" sz="1400" i="1">
                <a:latin typeface="Calibri" pitchFamily="34" charset="0"/>
              </a:rPr>
              <a:t>size</a:t>
            </a:r>
            <a:br>
              <a:rPr lang="en-GB" sz="1400" i="1">
                <a:latin typeface="Calibri" pitchFamily="34" charset="0"/>
              </a:rPr>
            </a:br>
            <a:r>
              <a:rPr lang="en-GB" sz="1400" i="1">
                <a:latin typeface="Calibri" pitchFamily="34" charset="0"/>
              </a:rPr>
              <a:t>[0–619pkt]</a:t>
            </a:r>
            <a:endParaRPr lang="en-US" sz="1400" i="1">
              <a:latin typeface="Calibri" pitchFamily="34" charset="0"/>
            </a:endParaRPr>
          </a:p>
        </p:txBody>
      </p:sp>
      <p:sp>
        <p:nvSpPr>
          <p:cNvPr id="40981" name="Text Box 6"/>
          <p:cNvSpPr txBox="1">
            <a:spLocks noChangeArrowheads="1"/>
          </p:cNvSpPr>
          <p:nvPr/>
        </p:nvSpPr>
        <p:spPr bwMode="auto">
          <a:xfrm>
            <a:off x="4429125" y="4486275"/>
            <a:ext cx="1143000" cy="738188"/>
          </a:xfrm>
          <a:prstGeom prst="rect">
            <a:avLst/>
          </a:prstGeom>
          <a:noFill/>
          <a:ln w="9525">
            <a:noFill/>
            <a:miter lim="800000"/>
            <a:headEnd/>
            <a:tailEnd/>
          </a:ln>
        </p:spPr>
        <p:txBody>
          <a:bodyPr>
            <a:spAutoFit/>
          </a:bodyPr>
          <a:lstStyle/>
          <a:p>
            <a:pPr algn="r"/>
            <a:r>
              <a:rPr lang="en-GB" sz="1400" i="1">
                <a:latin typeface="Calibri" pitchFamily="34" charset="0"/>
              </a:rPr>
              <a:t>TCP</a:t>
            </a:r>
            <a:br>
              <a:rPr lang="en-GB" sz="1400" i="1">
                <a:latin typeface="Calibri" pitchFamily="34" charset="0"/>
              </a:rPr>
            </a:br>
            <a:r>
              <a:rPr lang="en-GB" sz="1400" i="1">
                <a:latin typeface="Calibri" pitchFamily="34" charset="0"/>
              </a:rPr>
              <a:t>window sizes</a:t>
            </a:r>
            <a:br>
              <a:rPr lang="en-GB" sz="1400" i="1">
                <a:latin typeface="Calibri" pitchFamily="34" charset="0"/>
              </a:rPr>
            </a:br>
            <a:r>
              <a:rPr lang="en-GB" sz="1400" i="1">
                <a:latin typeface="Calibri" pitchFamily="34" charset="0"/>
              </a:rPr>
              <a:t>[0-25pkt]</a:t>
            </a:r>
            <a:endParaRPr lang="en-US" sz="1400" i="1">
              <a:latin typeface="Calibri" pitchFamily="34" charset="0"/>
            </a:endParaRPr>
          </a:p>
        </p:txBody>
      </p:sp>
      <p:sp>
        <p:nvSpPr>
          <p:cNvPr id="40982" name="Text Box 7"/>
          <p:cNvSpPr txBox="1">
            <a:spLocks noChangeArrowheads="1"/>
          </p:cNvSpPr>
          <p:nvPr/>
        </p:nvSpPr>
        <p:spPr bwMode="auto">
          <a:xfrm>
            <a:off x="7929563" y="5429250"/>
            <a:ext cx="1052512" cy="304800"/>
          </a:xfrm>
          <a:prstGeom prst="rect">
            <a:avLst/>
          </a:prstGeom>
          <a:noFill/>
          <a:ln w="9525">
            <a:noFill/>
            <a:miter lim="800000"/>
            <a:headEnd/>
            <a:tailEnd/>
          </a:ln>
        </p:spPr>
        <p:txBody>
          <a:bodyPr wrap="none">
            <a:spAutoFit/>
          </a:bodyPr>
          <a:lstStyle/>
          <a:p>
            <a:pPr algn="r"/>
            <a:r>
              <a:rPr lang="en-GB" sz="1400" i="1">
                <a:latin typeface="Calibri" pitchFamily="34" charset="0"/>
              </a:rPr>
              <a:t>time [0–5s]</a:t>
            </a:r>
            <a:endParaRPr lang="en-US" sz="1400" i="1">
              <a:latin typeface="Calibri" pitchFamily="34" charset="0"/>
            </a:endParaRPr>
          </a:p>
        </p:txBody>
      </p:sp>
      <p:sp>
        <p:nvSpPr>
          <p:cNvPr id="38" name="Rectangle 37"/>
          <p:cNvSpPr/>
          <p:nvPr/>
        </p:nvSpPr>
        <p:spPr>
          <a:xfrm>
            <a:off x="5735638" y="3663950"/>
            <a:ext cx="3046412" cy="16938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noAutofit/>
          </a:bodyPr>
          <a:lstStyle/>
          <a:p>
            <a:pPr marL="180000" indent="0" eaLnBrk="1" fontAlgn="auto" hangingPunct="1">
              <a:spcAft>
                <a:spcPts val="0"/>
              </a:spcAft>
              <a:defRPr/>
            </a:pPr>
            <a:r>
              <a:rPr lang="en-US" sz="2800" dirty="0" smtClean="0"/>
              <a:t>Similar reasoning tells us what happens for other buffer sizing rules</a:t>
            </a:r>
            <a:endParaRPr lang="en-GB" sz="2800" dirty="0" smtClean="0"/>
          </a:p>
        </p:txBody>
      </p:sp>
      <p:pic>
        <p:nvPicPr>
          <p:cNvPr id="41987" name="Content Placeholder 3" descr="three.png"/>
          <p:cNvPicPr>
            <a:picLocks noGrp="1" noChangeAspect="1"/>
          </p:cNvPicPr>
          <p:nvPr>
            <p:ph idx="1"/>
          </p:nvPr>
        </p:nvPicPr>
        <p:blipFill>
          <a:blip r:embed="rId2" cstate="print"/>
          <a:srcRect/>
          <a:stretch>
            <a:fillRect/>
          </a:stretch>
        </p:blipFill>
        <p:spPr>
          <a:xfrm>
            <a:off x="1214438" y="1652588"/>
            <a:ext cx="6769100" cy="3143250"/>
          </a:xfrm>
        </p:spPr>
      </p:pic>
      <p:sp>
        <p:nvSpPr>
          <p:cNvPr id="5" name="Text Box 4"/>
          <p:cNvSpPr txBox="1">
            <a:spLocks noChangeArrowheads="1"/>
          </p:cNvSpPr>
          <p:nvPr/>
        </p:nvSpPr>
        <p:spPr bwMode="auto">
          <a:xfrm>
            <a:off x="506413" y="2378075"/>
            <a:ext cx="779462" cy="646113"/>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GB" sz="1200" i="1" kern="0" dirty="0">
                <a:latin typeface="+mn-lt"/>
                <a:cs typeface="+mn-cs"/>
              </a:rPr>
              <a:t>queue</a:t>
            </a:r>
            <a:br>
              <a:rPr lang="en-GB" sz="1200" i="1" kern="0" dirty="0">
                <a:latin typeface="+mn-lt"/>
                <a:cs typeface="+mn-cs"/>
              </a:rPr>
            </a:br>
            <a:r>
              <a:rPr lang="en-GB" sz="1200" i="1" kern="0" dirty="0">
                <a:latin typeface="+mn-lt"/>
                <a:cs typeface="+mn-cs"/>
              </a:rPr>
              <a:t>size</a:t>
            </a:r>
            <a:br>
              <a:rPr lang="en-GB" sz="1200" i="1" kern="0" dirty="0">
                <a:latin typeface="+mn-lt"/>
                <a:cs typeface="+mn-cs"/>
              </a:rPr>
            </a:br>
            <a:r>
              <a:rPr lang="en-GB" sz="1200" i="1" kern="0" dirty="0">
                <a:latin typeface="+mn-lt"/>
                <a:cs typeface="+mn-cs"/>
              </a:rPr>
              <a:t>[0–100%]</a:t>
            </a:r>
            <a:endParaRPr lang="en-US" sz="1200" i="1" kern="0" dirty="0">
              <a:latin typeface="+mn-lt"/>
              <a:cs typeface="+mn-cs"/>
            </a:endParaRPr>
          </a:p>
        </p:txBody>
      </p:sp>
      <p:sp>
        <p:nvSpPr>
          <p:cNvPr id="6" name="Text Box 5"/>
          <p:cNvSpPr txBox="1">
            <a:spLocks noChangeArrowheads="1"/>
          </p:cNvSpPr>
          <p:nvPr/>
        </p:nvSpPr>
        <p:spPr bwMode="auto">
          <a:xfrm>
            <a:off x="428625" y="1581150"/>
            <a:ext cx="855663" cy="646113"/>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GB" sz="1200" i="1" kern="0" dirty="0">
                <a:latin typeface="+mn-lt"/>
                <a:cs typeface="+mn-cs"/>
              </a:rPr>
              <a:t>drop</a:t>
            </a:r>
            <a:br>
              <a:rPr lang="en-GB" sz="1200" i="1" kern="0" dirty="0">
                <a:latin typeface="+mn-lt"/>
                <a:cs typeface="+mn-cs"/>
              </a:rPr>
            </a:br>
            <a:r>
              <a:rPr lang="en-GB" sz="1200" i="1" kern="0" dirty="0">
                <a:latin typeface="+mn-lt"/>
                <a:cs typeface="+mn-cs"/>
              </a:rPr>
              <a:t>probability</a:t>
            </a:r>
            <a:br>
              <a:rPr lang="en-GB" sz="1200" i="1" kern="0" dirty="0">
                <a:latin typeface="+mn-lt"/>
                <a:cs typeface="+mn-cs"/>
              </a:rPr>
            </a:br>
            <a:r>
              <a:rPr lang="en-GB" sz="1200" i="1" kern="0" dirty="0">
                <a:latin typeface="+mn-lt"/>
                <a:cs typeface="+mn-cs"/>
              </a:rPr>
              <a:t>[0–30%]</a:t>
            </a:r>
            <a:endParaRPr lang="en-US" sz="1200" i="1" kern="0" dirty="0">
              <a:latin typeface="+mn-lt"/>
              <a:cs typeface="+mn-cs"/>
            </a:endParaRPr>
          </a:p>
        </p:txBody>
      </p:sp>
      <p:sp>
        <p:nvSpPr>
          <p:cNvPr id="7" name="Text Box 6"/>
          <p:cNvSpPr txBox="1">
            <a:spLocks noChangeArrowheads="1"/>
          </p:cNvSpPr>
          <p:nvPr/>
        </p:nvSpPr>
        <p:spPr bwMode="auto">
          <a:xfrm>
            <a:off x="481013" y="3092450"/>
            <a:ext cx="803275" cy="646113"/>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GB" sz="1200" i="1" kern="0" dirty="0">
                <a:latin typeface="+mn-lt"/>
                <a:cs typeface="+mn-cs"/>
              </a:rPr>
              <a:t>link</a:t>
            </a:r>
            <a:br>
              <a:rPr lang="en-GB" sz="1200" i="1" kern="0" dirty="0">
                <a:latin typeface="+mn-lt"/>
                <a:cs typeface="+mn-cs"/>
              </a:rPr>
            </a:br>
            <a:r>
              <a:rPr lang="en-GB" sz="1200" i="1" kern="0" dirty="0">
                <a:latin typeface="+mn-lt"/>
                <a:cs typeface="+mn-cs"/>
              </a:rPr>
              <a:t>utilization</a:t>
            </a:r>
            <a:br>
              <a:rPr lang="en-GB" sz="1200" i="1" kern="0" dirty="0">
                <a:latin typeface="+mn-lt"/>
                <a:cs typeface="+mn-cs"/>
              </a:rPr>
            </a:br>
            <a:r>
              <a:rPr lang="en-GB" sz="1200" i="1" kern="0" dirty="0">
                <a:latin typeface="+mn-lt"/>
                <a:cs typeface="+mn-cs"/>
              </a:rPr>
              <a:t>[0–100%]</a:t>
            </a:r>
            <a:endParaRPr lang="en-US" sz="1200" i="1" kern="0" dirty="0">
              <a:latin typeface="+mn-lt"/>
              <a:cs typeface="+mn-cs"/>
            </a:endParaRPr>
          </a:p>
        </p:txBody>
      </p:sp>
      <p:sp>
        <p:nvSpPr>
          <p:cNvPr id="8" name="Text Box 7"/>
          <p:cNvSpPr txBox="1">
            <a:spLocks noChangeArrowheads="1"/>
          </p:cNvSpPr>
          <p:nvPr/>
        </p:nvSpPr>
        <p:spPr bwMode="auto">
          <a:xfrm>
            <a:off x="7286625" y="3660775"/>
            <a:ext cx="889000" cy="277813"/>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GB" sz="1200" i="1" kern="0" dirty="0">
                <a:latin typeface="+mn-lt"/>
                <a:cs typeface="+mn-cs"/>
              </a:rPr>
              <a:t>time [0–5s]</a:t>
            </a:r>
            <a:endParaRPr lang="en-US" sz="1200" i="1" kern="0" dirty="0">
              <a:latin typeface="+mn-lt"/>
              <a:cs typeface="+mn-cs"/>
            </a:endParaRPr>
          </a:p>
        </p:txBody>
      </p:sp>
      <p:sp>
        <p:nvSpPr>
          <p:cNvPr id="9" name="Text Box 8"/>
          <p:cNvSpPr txBox="1">
            <a:spLocks noChangeArrowheads="1"/>
          </p:cNvSpPr>
          <p:nvPr/>
        </p:nvSpPr>
        <p:spPr bwMode="auto">
          <a:xfrm>
            <a:off x="1357313" y="1295400"/>
            <a:ext cx="2000250" cy="400050"/>
          </a:xfrm>
          <a:prstGeom prst="rect">
            <a:avLst/>
          </a:prstGeom>
          <a:noFill/>
          <a:ln w="9525">
            <a:noFill/>
            <a:miter lim="800000"/>
            <a:headEnd/>
            <a:tailEnd/>
          </a:ln>
        </p:spPr>
        <p:txBody>
          <a:bodyPr>
            <a:spAutoFit/>
          </a:bodyPr>
          <a:lstStyle/>
          <a:p>
            <a:pPr algn="ctr" fontAlgn="auto">
              <a:spcBef>
                <a:spcPts val="0"/>
              </a:spcBef>
              <a:spcAft>
                <a:spcPts val="0"/>
              </a:spcAft>
              <a:defRPr/>
            </a:pPr>
            <a:r>
              <a:rPr lang="en-GB" sz="2000" i="1" kern="0" dirty="0">
                <a:latin typeface="+mn-lt"/>
                <a:cs typeface="+mn-cs"/>
              </a:rPr>
              <a:t>buff = constant</a:t>
            </a:r>
          </a:p>
        </p:txBody>
      </p:sp>
      <p:sp>
        <p:nvSpPr>
          <p:cNvPr id="10" name="Text Box 9"/>
          <p:cNvSpPr txBox="1">
            <a:spLocks noChangeArrowheads="1"/>
          </p:cNvSpPr>
          <p:nvPr/>
        </p:nvSpPr>
        <p:spPr bwMode="auto">
          <a:xfrm>
            <a:off x="5643563" y="1295400"/>
            <a:ext cx="2286000" cy="400050"/>
          </a:xfrm>
          <a:prstGeom prst="rect">
            <a:avLst/>
          </a:prstGeom>
          <a:noFill/>
          <a:ln w="9525">
            <a:noFill/>
            <a:miter lim="800000"/>
            <a:headEnd/>
            <a:tailEnd/>
          </a:ln>
        </p:spPr>
        <p:txBody>
          <a:bodyPr>
            <a:spAutoFit/>
          </a:bodyPr>
          <a:lstStyle/>
          <a:p>
            <a:pPr marL="636588" lvl="1" indent="-457200" algn="ctr" fontAlgn="auto">
              <a:spcBef>
                <a:spcPts val="0"/>
              </a:spcBef>
              <a:spcAft>
                <a:spcPts val="0"/>
              </a:spcAft>
              <a:defRPr/>
            </a:pPr>
            <a:r>
              <a:rPr lang="en-GB" sz="2000" i="1" kern="0" dirty="0">
                <a:latin typeface="+mn-lt"/>
                <a:cs typeface="+mn-cs"/>
              </a:rPr>
              <a:t>buff </a:t>
            </a:r>
            <a:r>
              <a:rPr lang="en-GB" sz="2800" i="1" kern="0" baseline="-15000" dirty="0">
                <a:latin typeface="+mn-lt"/>
                <a:cs typeface="+mn-cs"/>
              </a:rPr>
              <a:t>~</a:t>
            </a:r>
            <a:r>
              <a:rPr lang="en-GB" sz="2000" i="1" kern="0" baseline="-15000" dirty="0">
                <a:latin typeface="+mn-lt"/>
                <a:cs typeface="+mn-cs"/>
              </a:rPr>
              <a:t>  </a:t>
            </a:r>
            <a:r>
              <a:rPr lang="en-GB" sz="2000" i="1" kern="0" dirty="0">
                <a:latin typeface="+mn-lt"/>
                <a:cs typeface="+mn-cs"/>
              </a:rPr>
              <a:t>N</a:t>
            </a:r>
            <a:endParaRPr lang="en-GB" sz="1400" i="1" kern="0" dirty="0">
              <a:latin typeface="+mn-lt"/>
              <a:cs typeface="+mn-cs"/>
            </a:endParaRPr>
          </a:p>
        </p:txBody>
      </p:sp>
      <p:sp>
        <p:nvSpPr>
          <p:cNvPr id="11" name="Text Box 10"/>
          <p:cNvSpPr txBox="1">
            <a:spLocks noChangeArrowheads="1"/>
          </p:cNvSpPr>
          <p:nvPr/>
        </p:nvSpPr>
        <p:spPr bwMode="auto">
          <a:xfrm>
            <a:off x="3214688" y="1295400"/>
            <a:ext cx="2857500" cy="419100"/>
          </a:xfrm>
          <a:prstGeom prst="rect">
            <a:avLst/>
          </a:prstGeom>
          <a:noFill/>
          <a:ln w="9525">
            <a:noFill/>
            <a:miter lim="800000"/>
            <a:headEnd/>
            <a:tailEnd/>
          </a:ln>
        </p:spPr>
        <p:txBody>
          <a:bodyPr>
            <a:spAutoFit/>
          </a:bodyPr>
          <a:lstStyle/>
          <a:p>
            <a:pPr algn="ctr" fontAlgn="auto">
              <a:spcBef>
                <a:spcPts val="0"/>
              </a:spcBef>
              <a:spcAft>
                <a:spcPts val="0"/>
              </a:spcAft>
              <a:defRPr/>
            </a:pPr>
            <a:r>
              <a:rPr lang="en-GB" sz="2000" i="1" kern="0" dirty="0">
                <a:latin typeface="+mn-lt"/>
                <a:cs typeface="+mn-cs"/>
              </a:rPr>
              <a:t>buff </a:t>
            </a:r>
            <a:r>
              <a:rPr lang="en-GB" sz="3200" i="1" kern="0" baseline="-15000" dirty="0">
                <a:latin typeface="+mn-lt"/>
                <a:cs typeface="+mn-cs"/>
              </a:rPr>
              <a:t>~ </a:t>
            </a:r>
            <a:r>
              <a:rPr lang="en-GB" sz="2000" i="1" kern="0" dirty="0">
                <a:latin typeface="+mn-lt"/>
                <a:cs typeface="+mn-cs"/>
              </a:rPr>
              <a:t>√N</a:t>
            </a:r>
          </a:p>
        </p:txBody>
      </p:sp>
      <p:sp>
        <p:nvSpPr>
          <p:cNvPr id="12" name="Text Box 4"/>
          <p:cNvSpPr txBox="1">
            <a:spLocks noChangeArrowheads="1"/>
          </p:cNvSpPr>
          <p:nvPr/>
        </p:nvSpPr>
        <p:spPr bwMode="auto">
          <a:xfrm>
            <a:off x="214313" y="4076700"/>
            <a:ext cx="1350962" cy="647700"/>
          </a:xfrm>
          <a:prstGeom prst="rect">
            <a:avLst/>
          </a:prstGeom>
          <a:noFill/>
          <a:ln w="9525">
            <a:noFill/>
            <a:miter lim="800000"/>
            <a:headEnd/>
            <a:tailEnd/>
          </a:ln>
        </p:spPr>
        <p:txBody>
          <a:bodyPr>
            <a:spAutoFit/>
          </a:bodyPr>
          <a:lstStyle/>
          <a:p>
            <a:pPr algn="r" fontAlgn="auto">
              <a:spcBef>
                <a:spcPts val="0"/>
              </a:spcBef>
              <a:spcAft>
                <a:spcPts val="0"/>
              </a:spcAft>
              <a:defRPr/>
            </a:pPr>
            <a:r>
              <a:rPr lang="en-GB" sz="1200" i="1" kern="0" dirty="0">
                <a:latin typeface="+mn-lt"/>
                <a:cs typeface="+mn-cs"/>
              </a:rPr>
              <a:t>zoomed-in queue size, over a range of 25pkts</a:t>
            </a:r>
            <a:endParaRPr lang="en-US" sz="1200" i="1" kern="0" dirty="0">
              <a:latin typeface="+mn-lt"/>
              <a:cs typeface="+mn-cs"/>
            </a:endParaRPr>
          </a:p>
        </p:txBody>
      </p:sp>
      <p:sp>
        <p:nvSpPr>
          <p:cNvPr id="13" name="Text Box 7"/>
          <p:cNvSpPr txBox="1">
            <a:spLocks noChangeArrowheads="1"/>
          </p:cNvSpPr>
          <p:nvPr/>
        </p:nvSpPr>
        <p:spPr bwMode="auto">
          <a:xfrm>
            <a:off x="1958975" y="4581525"/>
            <a:ext cx="1398588" cy="276225"/>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GB" sz="1200" i="1" kern="0" dirty="0">
                <a:latin typeface="+mn-lt"/>
                <a:cs typeface="+mn-cs"/>
              </a:rPr>
              <a:t>time range of 50ms</a:t>
            </a:r>
            <a:endParaRPr lang="en-US" sz="1200" i="1" kern="0" dirty="0">
              <a:latin typeface="+mn-lt"/>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noAutofit/>
          </a:bodyPr>
          <a:lstStyle/>
          <a:p>
            <a:pPr marL="180000" indent="0" eaLnBrk="1" fontAlgn="auto" hangingPunct="1">
              <a:spcAft>
                <a:spcPts val="0"/>
              </a:spcAft>
              <a:defRPr/>
            </a:pPr>
            <a:r>
              <a:rPr lang="en-US" sz="2800" dirty="0" smtClean="0"/>
              <a:t>Similar reasoning tells us what happens for other buffer sizing rules</a:t>
            </a:r>
            <a:endParaRPr lang="en-GB" sz="2800" dirty="0" smtClean="0"/>
          </a:p>
        </p:txBody>
      </p:sp>
      <p:pic>
        <p:nvPicPr>
          <p:cNvPr id="14351" name="Content Placeholder 3" descr="three.png"/>
          <p:cNvPicPr>
            <a:picLocks noGrp="1" noChangeAspect="1"/>
          </p:cNvPicPr>
          <p:nvPr>
            <p:ph idx="1"/>
          </p:nvPr>
        </p:nvPicPr>
        <p:blipFill>
          <a:blip r:embed="rId3" cstate="print"/>
          <a:srcRect/>
          <a:stretch>
            <a:fillRect/>
          </a:stretch>
        </p:blipFill>
        <p:spPr>
          <a:xfrm>
            <a:off x="1214438" y="1652588"/>
            <a:ext cx="6769100" cy="3143250"/>
          </a:xfrm>
        </p:spPr>
      </p:pic>
      <p:sp>
        <p:nvSpPr>
          <p:cNvPr id="5" name="Text Box 4"/>
          <p:cNvSpPr txBox="1">
            <a:spLocks noChangeArrowheads="1"/>
          </p:cNvSpPr>
          <p:nvPr/>
        </p:nvSpPr>
        <p:spPr bwMode="auto">
          <a:xfrm>
            <a:off x="506413" y="2378075"/>
            <a:ext cx="779462" cy="646113"/>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GB" sz="1200" i="1" kern="0" dirty="0">
                <a:latin typeface="+mn-lt"/>
                <a:cs typeface="+mn-cs"/>
              </a:rPr>
              <a:t>queue</a:t>
            </a:r>
            <a:br>
              <a:rPr lang="en-GB" sz="1200" i="1" kern="0" dirty="0">
                <a:latin typeface="+mn-lt"/>
                <a:cs typeface="+mn-cs"/>
              </a:rPr>
            </a:br>
            <a:r>
              <a:rPr lang="en-GB" sz="1200" i="1" kern="0" dirty="0">
                <a:latin typeface="+mn-lt"/>
                <a:cs typeface="+mn-cs"/>
              </a:rPr>
              <a:t>size</a:t>
            </a:r>
            <a:br>
              <a:rPr lang="en-GB" sz="1200" i="1" kern="0" dirty="0">
                <a:latin typeface="+mn-lt"/>
                <a:cs typeface="+mn-cs"/>
              </a:rPr>
            </a:br>
            <a:r>
              <a:rPr lang="en-GB" sz="1200" i="1" kern="0" dirty="0">
                <a:latin typeface="+mn-lt"/>
                <a:cs typeface="+mn-cs"/>
              </a:rPr>
              <a:t>[0–100%]</a:t>
            </a:r>
            <a:endParaRPr lang="en-US" sz="1200" i="1" kern="0" dirty="0">
              <a:latin typeface="+mn-lt"/>
              <a:cs typeface="+mn-cs"/>
            </a:endParaRPr>
          </a:p>
        </p:txBody>
      </p:sp>
      <p:sp>
        <p:nvSpPr>
          <p:cNvPr id="6" name="Text Box 5"/>
          <p:cNvSpPr txBox="1">
            <a:spLocks noChangeArrowheads="1"/>
          </p:cNvSpPr>
          <p:nvPr/>
        </p:nvSpPr>
        <p:spPr bwMode="auto">
          <a:xfrm>
            <a:off x="428625" y="1581150"/>
            <a:ext cx="855663" cy="646113"/>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GB" sz="1200" i="1" kern="0" dirty="0">
                <a:latin typeface="+mn-lt"/>
                <a:cs typeface="+mn-cs"/>
              </a:rPr>
              <a:t>drop</a:t>
            </a:r>
            <a:br>
              <a:rPr lang="en-GB" sz="1200" i="1" kern="0" dirty="0">
                <a:latin typeface="+mn-lt"/>
                <a:cs typeface="+mn-cs"/>
              </a:rPr>
            </a:br>
            <a:r>
              <a:rPr lang="en-GB" sz="1200" i="1" kern="0" dirty="0">
                <a:latin typeface="+mn-lt"/>
                <a:cs typeface="+mn-cs"/>
              </a:rPr>
              <a:t>probability</a:t>
            </a:r>
            <a:br>
              <a:rPr lang="en-GB" sz="1200" i="1" kern="0" dirty="0">
                <a:latin typeface="+mn-lt"/>
                <a:cs typeface="+mn-cs"/>
              </a:rPr>
            </a:br>
            <a:r>
              <a:rPr lang="en-GB" sz="1200" i="1" kern="0" dirty="0">
                <a:latin typeface="+mn-lt"/>
                <a:cs typeface="+mn-cs"/>
              </a:rPr>
              <a:t>[0–30%]</a:t>
            </a:r>
            <a:endParaRPr lang="en-US" sz="1200" i="1" kern="0" dirty="0">
              <a:latin typeface="+mn-lt"/>
              <a:cs typeface="+mn-cs"/>
            </a:endParaRPr>
          </a:p>
        </p:txBody>
      </p:sp>
      <p:sp>
        <p:nvSpPr>
          <p:cNvPr id="7" name="Text Box 6"/>
          <p:cNvSpPr txBox="1">
            <a:spLocks noChangeArrowheads="1"/>
          </p:cNvSpPr>
          <p:nvPr/>
        </p:nvSpPr>
        <p:spPr bwMode="auto">
          <a:xfrm>
            <a:off x="481013" y="3092450"/>
            <a:ext cx="803275" cy="646113"/>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GB" sz="1200" i="1" kern="0" dirty="0">
                <a:latin typeface="+mn-lt"/>
                <a:cs typeface="+mn-cs"/>
              </a:rPr>
              <a:t>link</a:t>
            </a:r>
            <a:br>
              <a:rPr lang="en-GB" sz="1200" i="1" kern="0" dirty="0">
                <a:latin typeface="+mn-lt"/>
                <a:cs typeface="+mn-cs"/>
              </a:rPr>
            </a:br>
            <a:r>
              <a:rPr lang="en-GB" sz="1200" i="1" kern="0" dirty="0">
                <a:latin typeface="+mn-lt"/>
                <a:cs typeface="+mn-cs"/>
              </a:rPr>
              <a:t>utilization</a:t>
            </a:r>
            <a:br>
              <a:rPr lang="en-GB" sz="1200" i="1" kern="0" dirty="0">
                <a:latin typeface="+mn-lt"/>
                <a:cs typeface="+mn-cs"/>
              </a:rPr>
            </a:br>
            <a:r>
              <a:rPr lang="en-GB" sz="1200" i="1" kern="0" dirty="0">
                <a:latin typeface="+mn-lt"/>
                <a:cs typeface="+mn-cs"/>
              </a:rPr>
              <a:t>[0–100%]</a:t>
            </a:r>
            <a:endParaRPr lang="en-US" sz="1200" i="1" kern="0" dirty="0">
              <a:latin typeface="+mn-lt"/>
              <a:cs typeface="+mn-cs"/>
            </a:endParaRPr>
          </a:p>
        </p:txBody>
      </p:sp>
      <p:sp>
        <p:nvSpPr>
          <p:cNvPr id="8" name="Text Box 7"/>
          <p:cNvSpPr txBox="1">
            <a:spLocks noChangeArrowheads="1"/>
          </p:cNvSpPr>
          <p:nvPr/>
        </p:nvSpPr>
        <p:spPr bwMode="auto">
          <a:xfrm>
            <a:off x="7286625" y="3660775"/>
            <a:ext cx="889000" cy="277813"/>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GB" sz="1200" i="1" kern="0" dirty="0">
                <a:latin typeface="+mn-lt"/>
                <a:cs typeface="+mn-cs"/>
              </a:rPr>
              <a:t>time [0–5s]</a:t>
            </a:r>
            <a:endParaRPr lang="en-US" sz="1200" i="1" kern="0" dirty="0">
              <a:latin typeface="+mn-lt"/>
              <a:cs typeface="+mn-cs"/>
            </a:endParaRPr>
          </a:p>
        </p:txBody>
      </p:sp>
      <p:sp>
        <p:nvSpPr>
          <p:cNvPr id="9" name="Text Box 8"/>
          <p:cNvSpPr txBox="1">
            <a:spLocks noChangeArrowheads="1"/>
          </p:cNvSpPr>
          <p:nvPr/>
        </p:nvSpPr>
        <p:spPr bwMode="auto">
          <a:xfrm>
            <a:off x="1357313" y="1295400"/>
            <a:ext cx="2000250" cy="400050"/>
          </a:xfrm>
          <a:prstGeom prst="rect">
            <a:avLst/>
          </a:prstGeom>
          <a:noFill/>
          <a:ln w="9525">
            <a:noFill/>
            <a:miter lim="800000"/>
            <a:headEnd/>
            <a:tailEnd/>
          </a:ln>
        </p:spPr>
        <p:txBody>
          <a:bodyPr>
            <a:spAutoFit/>
          </a:bodyPr>
          <a:lstStyle/>
          <a:p>
            <a:pPr algn="ctr" fontAlgn="auto">
              <a:spcBef>
                <a:spcPts val="0"/>
              </a:spcBef>
              <a:spcAft>
                <a:spcPts val="0"/>
              </a:spcAft>
              <a:defRPr/>
            </a:pPr>
            <a:r>
              <a:rPr lang="en-GB" sz="2000" i="1" kern="0" dirty="0">
                <a:latin typeface="+mn-lt"/>
                <a:cs typeface="+mn-cs"/>
              </a:rPr>
              <a:t>buff = constant</a:t>
            </a:r>
          </a:p>
        </p:txBody>
      </p:sp>
      <p:sp>
        <p:nvSpPr>
          <p:cNvPr id="10" name="Text Box 9"/>
          <p:cNvSpPr txBox="1">
            <a:spLocks noChangeArrowheads="1"/>
          </p:cNvSpPr>
          <p:nvPr/>
        </p:nvSpPr>
        <p:spPr bwMode="auto">
          <a:xfrm>
            <a:off x="5643563" y="1295400"/>
            <a:ext cx="2286000" cy="400050"/>
          </a:xfrm>
          <a:prstGeom prst="rect">
            <a:avLst/>
          </a:prstGeom>
          <a:noFill/>
          <a:ln w="9525">
            <a:noFill/>
            <a:miter lim="800000"/>
            <a:headEnd/>
            <a:tailEnd/>
          </a:ln>
        </p:spPr>
        <p:txBody>
          <a:bodyPr>
            <a:spAutoFit/>
          </a:bodyPr>
          <a:lstStyle/>
          <a:p>
            <a:pPr marL="636588" lvl="1" indent="-457200" algn="ctr" fontAlgn="auto">
              <a:spcBef>
                <a:spcPts val="0"/>
              </a:spcBef>
              <a:spcAft>
                <a:spcPts val="0"/>
              </a:spcAft>
              <a:defRPr/>
            </a:pPr>
            <a:r>
              <a:rPr lang="en-GB" sz="2000" i="1" kern="0" dirty="0">
                <a:latin typeface="+mn-lt"/>
                <a:cs typeface="+mn-cs"/>
              </a:rPr>
              <a:t>buff </a:t>
            </a:r>
            <a:r>
              <a:rPr lang="en-GB" sz="2800" i="1" kern="0" baseline="-15000" dirty="0">
                <a:latin typeface="+mn-lt"/>
                <a:cs typeface="+mn-cs"/>
              </a:rPr>
              <a:t>~</a:t>
            </a:r>
            <a:r>
              <a:rPr lang="en-GB" sz="2000" i="1" kern="0" baseline="-15000" dirty="0">
                <a:latin typeface="+mn-lt"/>
                <a:cs typeface="+mn-cs"/>
              </a:rPr>
              <a:t>  </a:t>
            </a:r>
            <a:r>
              <a:rPr lang="en-GB" sz="2000" i="1" kern="0" dirty="0">
                <a:latin typeface="+mn-lt"/>
                <a:cs typeface="+mn-cs"/>
              </a:rPr>
              <a:t>N</a:t>
            </a:r>
            <a:endParaRPr lang="en-GB" sz="1400" i="1" kern="0" dirty="0">
              <a:latin typeface="+mn-lt"/>
              <a:cs typeface="+mn-cs"/>
            </a:endParaRPr>
          </a:p>
        </p:txBody>
      </p:sp>
      <p:sp>
        <p:nvSpPr>
          <p:cNvPr id="11" name="Text Box 10"/>
          <p:cNvSpPr txBox="1">
            <a:spLocks noChangeArrowheads="1"/>
          </p:cNvSpPr>
          <p:nvPr/>
        </p:nvSpPr>
        <p:spPr bwMode="auto">
          <a:xfrm>
            <a:off x="3214688" y="1295400"/>
            <a:ext cx="2857500" cy="419100"/>
          </a:xfrm>
          <a:prstGeom prst="rect">
            <a:avLst/>
          </a:prstGeom>
          <a:noFill/>
          <a:ln w="9525">
            <a:noFill/>
            <a:miter lim="800000"/>
            <a:headEnd/>
            <a:tailEnd/>
          </a:ln>
        </p:spPr>
        <p:txBody>
          <a:bodyPr>
            <a:spAutoFit/>
          </a:bodyPr>
          <a:lstStyle/>
          <a:p>
            <a:pPr algn="ctr" fontAlgn="auto">
              <a:spcBef>
                <a:spcPts val="0"/>
              </a:spcBef>
              <a:spcAft>
                <a:spcPts val="0"/>
              </a:spcAft>
              <a:defRPr/>
            </a:pPr>
            <a:r>
              <a:rPr lang="en-GB" sz="2000" i="1" kern="0" dirty="0">
                <a:latin typeface="+mn-lt"/>
                <a:cs typeface="+mn-cs"/>
              </a:rPr>
              <a:t>buff </a:t>
            </a:r>
            <a:r>
              <a:rPr lang="en-GB" sz="3200" i="1" kern="0" baseline="-15000" dirty="0">
                <a:latin typeface="+mn-lt"/>
                <a:cs typeface="+mn-cs"/>
              </a:rPr>
              <a:t>~ </a:t>
            </a:r>
            <a:r>
              <a:rPr lang="en-GB" sz="2000" i="1" kern="0" dirty="0">
                <a:latin typeface="+mn-lt"/>
                <a:cs typeface="+mn-cs"/>
              </a:rPr>
              <a:t>√N</a:t>
            </a:r>
          </a:p>
        </p:txBody>
      </p:sp>
      <p:sp>
        <p:nvSpPr>
          <p:cNvPr id="12" name="Text Box 4"/>
          <p:cNvSpPr txBox="1">
            <a:spLocks noChangeArrowheads="1"/>
          </p:cNvSpPr>
          <p:nvPr/>
        </p:nvSpPr>
        <p:spPr bwMode="auto">
          <a:xfrm>
            <a:off x="214313" y="4076700"/>
            <a:ext cx="1350962" cy="647700"/>
          </a:xfrm>
          <a:prstGeom prst="rect">
            <a:avLst/>
          </a:prstGeom>
          <a:noFill/>
          <a:ln w="9525">
            <a:noFill/>
            <a:miter lim="800000"/>
            <a:headEnd/>
            <a:tailEnd/>
          </a:ln>
        </p:spPr>
        <p:txBody>
          <a:bodyPr>
            <a:spAutoFit/>
          </a:bodyPr>
          <a:lstStyle/>
          <a:p>
            <a:pPr algn="r" fontAlgn="auto">
              <a:spcBef>
                <a:spcPts val="0"/>
              </a:spcBef>
              <a:spcAft>
                <a:spcPts val="0"/>
              </a:spcAft>
              <a:defRPr/>
            </a:pPr>
            <a:r>
              <a:rPr lang="en-GB" sz="1200" i="1" kern="0" dirty="0">
                <a:latin typeface="+mn-lt"/>
                <a:cs typeface="+mn-cs"/>
              </a:rPr>
              <a:t>zoomed-in queue size, over a range of 25pkts</a:t>
            </a:r>
            <a:endParaRPr lang="en-US" sz="1200" i="1" kern="0" dirty="0">
              <a:latin typeface="+mn-lt"/>
              <a:cs typeface="+mn-cs"/>
            </a:endParaRPr>
          </a:p>
        </p:txBody>
      </p:sp>
      <p:sp>
        <p:nvSpPr>
          <p:cNvPr id="13" name="Text Box 7"/>
          <p:cNvSpPr txBox="1">
            <a:spLocks noChangeArrowheads="1"/>
          </p:cNvSpPr>
          <p:nvPr/>
        </p:nvSpPr>
        <p:spPr bwMode="auto">
          <a:xfrm>
            <a:off x="1958975" y="4581525"/>
            <a:ext cx="1398588" cy="276225"/>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GB" sz="1200" i="1" kern="0" dirty="0">
                <a:latin typeface="+mn-lt"/>
                <a:cs typeface="+mn-cs"/>
              </a:rPr>
              <a:t>time range of 50ms</a:t>
            </a:r>
            <a:endParaRPr lang="en-US" sz="1200" i="1" kern="0" dirty="0">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813"/>
          </a:xfrm>
        </p:spPr>
        <p:txBody>
          <a:bodyPr>
            <a:noAutofit/>
          </a:bodyPr>
          <a:lstStyle/>
          <a:p>
            <a:pPr marL="180000" indent="0" eaLnBrk="1" fontAlgn="auto" hangingPunct="1">
              <a:spcAft>
                <a:spcPts val="0"/>
              </a:spcAft>
              <a:defRPr/>
            </a:pPr>
            <a:r>
              <a:rPr lang="en-US" sz="2400" dirty="0" smtClean="0"/>
              <a:t>A debate about buffer-sizing led me to ask:</a:t>
            </a:r>
            <a:br>
              <a:rPr lang="en-US" sz="2400" dirty="0" smtClean="0"/>
            </a:br>
            <a:r>
              <a:rPr lang="en-US" sz="2400" dirty="0" smtClean="0"/>
              <a:t>how does queueing theory relate to congestion control?</a:t>
            </a:r>
            <a:endParaRPr lang="en-GB" sz="2400" dirty="0" smtClean="0"/>
          </a:p>
        </p:txBody>
      </p:sp>
      <p:sp>
        <p:nvSpPr>
          <p:cNvPr id="1067" name="Content Placeholder 2"/>
          <p:cNvSpPr>
            <a:spLocks noGrp="1"/>
          </p:cNvSpPr>
          <p:nvPr>
            <p:ph idx="1"/>
          </p:nvPr>
        </p:nvSpPr>
        <p:spPr>
          <a:xfrm>
            <a:off x="3214688" y="1143000"/>
            <a:ext cx="5929312" cy="5715000"/>
          </a:xfrm>
        </p:spPr>
        <p:txBody>
          <a:bodyPr/>
          <a:lstStyle/>
          <a:p>
            <a:pPr eaLnBrk="1" hangingPunct="1">
              <a:buFont typeface="Arial" charset="0"/>
              <a:buChar char="•"/>
              <a:defRPr/>
            </a:pPr>
            <a:r>
              <a:rPr lang="en-US" sz="2000" dirty="0" smtClean="0"/>
              <a:t>The conventional wisdom was that, for TCP to work well, routers should provide a buffer equal to </a:t>
            </a:r>
            <a:r>
              <a:rPr lang="en-US" sz="2000" dirty="0" smtClean="0">
                <a:solidFill>
                  <a:schemeClr val="accent1">
                    <a:lumMod val="40000"/>
                    <a:lumOff val="60000"/>
                  </a:schemeClr>
                </a:solidFill>
              </a:rPr>
              <a:t>bandwidth × delay</a:t>
            </a:r>
          </a:p>
          <a:p>
            <a:pPr eaLnBrk="1" hangingPunct="1">
              <a:buFont typeface="Arial" charset="0"/>
              <a:buNone/>
              <a:defRPr/>
            </a:pPr>
            <a:endParaRPr lang="en-US" sz="2000" dirty="0" smtClean="0"/>
          </a:p>
          <a:p>
            <a:pPr eaLnBrk="1" hangingPunct="1">
              <a:buFont typeface="Arial" charset="0"/>
              <a:buChar char="•"/>
              <a:defRPr/>
            </a:pPr>
            <a:endParaRPr lang="en-US" sz="2000" dirty="0" smtClean="0"/>
          </a:p>
          <a:p>
            <a:pPr eaLnBrk="1" hangingPunct="1">
              <a:buFont typeface="Arial" charset="0"/>
              <a:buChar char="•"/>
              <a:defRPr/>
            </a:pPr>
            <a:endParaRPr lang="en-US" sz="2000" dirty="0" smtClean="0"/>
          </a:p>
          <a:p>
            <a:pPr eaLnBrk="1" hangingPunct="1">
              <a:buFont typeface="Arial" charset="0"/>
              <a:buChar char="•"/>
              <a:defRPr/>
            </a:pPr>
            <a:endParaRPr lang="en-US" sz="2000" dirty="0" smtClean="0"/>
          </a:p>
          <a:p>
            <a:pPr eaLnBrk="1" hangingPunct="1">
              <a:buFont typeface="Arial" charset="0"/>
              <a:buChar char="•"/>
              <a:defRPr/>
            </a:pPr>
            <a:r>
              <a:rPr lang="en-US" sz="2000" dirty="0" smtClean="0"/>
              <a:t>This was challenged in 2004 by </a:t>
            </a:r>
            <a:r>
              <a:rPr lang="en-US" sz="2000" dirty="0" err="1" smtClean="0"/>
              <a:t>Appenzeller</a:t>
            </a:r>
            <a:r>
              <a:rPr lang="en-US" sz="2000" dirty="0" smtClean="0"/>
              <a:t>, </a:t>
            </a:r>
            <a:r>
              <a:rPr lang="en-US" sz="2000" dirty="0" err="1" smtClean="0"/>
              <a:t>Keslassy</a:t>
            </a:r>
            <a:r>
              <a:rPr lang="en-US" sz="2000" dirty="0" smtClean="0"/>
              <a:t> and </a:t>
            </a:r>
            <a:r>
              <a:rPr lang="en-US" sz="2000" dirty="0" err="1" smtClean="0"/>
              <a:t>McKeown</a:t>
            </a:r>
            <a:r>
              <a:rPr lang="en-US" sz="2000" dirty="0" smtClean="0"/>
              <a:t>, who argued that much smaller buffers are sufficient in core routers</a:t>
            </a:r>
          </a:p>
        </p:txBody>
      </p:sp>
      <p:pic>
        <p:nvPicPr>
          <p:cNvPr id="1070" name="Picture 3" descr="mck.png"/>
          <p:cNvPicPr>
            <a:picLocks noChangeAspect="1"/>
          </p:cNvPicPr>
          <p:nvPr/>
        </p:nvPicPr>
        <p:blipFill>
          <a:blip r:embed="rId3" cstate="print"/>
          <a:srcRect/>
          <a:stretch>
            <a:fillRect/>
          </a:stretch>
        </p:blipFill>
        <p:spPr bwMode="auto">
          <a:xfrm>
            <a:off x="285750" y="1500188"/>
            <a:ext cx="2495550"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noAutofit/>
          </a:bodyPr>
          <a:lstStyle/>
          <a:p>
            <a:pPr marL="180000" indent="0" eaLnBrk="1" fontAlgn="auto" hangingPunct="1">
              <a:spcAft>
                <a:spcPts val="0"/>
              </a:spcAft>
              <a:defRPr/>
            </a:pPr>
            <a:r>
              <a:rPr lang="en-US" sz="2800" dirty="0" smtClean="0"/>
              <a:t>Similar reasoning tells us what happens for other buffer sizing rules</a:t>
            </a:r>
            <a:endParaRPr lang="en-GB" sz="2800" dirty="0" smtClean="0"/>
          </a:p>
        </p:txBody>
      </p:sp>
      <p:pic>
        <p:nvPicPr>
          <p:cNvPr id="15372" name="Content Placeholder 3" descr="three.png"/>
          <p:cNvPicPr>
            <a:picLocks noGrp="1" noChangeAspect="1"/>
          </p:cNvPicPr>
          <p:nvPr>
            <p:ph idx="1"/>
          </p:nvPr>
        </p:nvPicPr>
        <p:blipFill>
          <a:blip r:embed="rId4" cstate="print"/>
          <a:srcRect/>
          <a:stretch>
            <a:fillRect/>
          </a:stretch>
        </p:blipFill>
        <p:spPr>
          <a:xfrm>
            <a:off x="1214438" y="1652588"/>
            <a:ext cx="6769100" cy="3143250"/>
          </a:xfrm>
        </p:spPr>
      </p:pic>
      <p:sp>
        <p:nvSpPr>
          <p:cNvPr id="5" name="Text Box 4"/>
          <p:cNvSpPr txBox="1">
            <a:spLocks noChangeArrowheads="1"/>
          </p:cNvSpPr>
          <p:nvPr/>
        </p:nvSpPr>
        <p:spPr bwMode="auto">
          <a:xfrm>
            <a:off x="506413" y="2378075"/>
            <a:ext cx="779462" cy="646113"/>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GB" sz="1200" i="1" kern="0" dirty="0">
                <a:latin typeface="+mn-lt"/>
                <a:cs typeface="+mn-cs"/>
              </a:rPr>
              <a:t>queue</a:t>
            </a:r>
            <a:br>
              <a:rPr lang="en-GB" sz="1200" i="1" kern="0" dirty="0">
                <a:latin typeface="+mn-lt"/>
                <a:cs typeface="+mn-cs"/>
              </a:rPr>
            </a:br>
            <a:r>
              <a:rPr lang="en-GB" sz="1200" i="1" kern="0" dirty="0">
                <a:latin typeface="+mn-lt"/>
                <a:cs typeface="+mn-cs"/>
              </a:rPr>
              <a:t>size</a:t>
            </a:r>
            <a:br>
              <a:rPr lang="en-GB" sz="1200" i="1" kern="0" dirty="0">
                <a:latin typeface="+mn-lt"/>
                <a:cs typeface="+mn-cs"/>
              </a:rPr>
            </a:br>
            <a:r>
              <a:rPr lang="en-GB" sz="1200" i="1" kern="0" dirty="0">
                <a:latin typeface="+mn-lt"/>
                <a:cs typeface="+mn-cs"/>
              </a:rPr>
              <a:t>[0–100%]</a:t>
            </a:r>
            <a:endParaRPr lang="en-US" sz="1200" i="1" kern="0" dirty="0">
              <a:latin typeface="+mn-lt"/>
              <a:cs typeface="+mn-cs"/>
            </a:endParaRPr>
          </a:p>
        </p:txBody>
      </p:sp>
      <p:sp>
        <p:nvSpPr>
          <p:cNvPr id="6" name="Text Box 5"/>
          <p:cNvSpPr txBox="1">
            <a:spLocks noChangeArrowheads="1"/>
          </p:cNvSpPr>
          <p:nvPr/>
        </p:nvSpPr>
        <p:spPr bwMode="auto">
          <a:xfrm>
            <a:off x="428625" y="1581150"/>
            <a:ext cx="855663" cy="646113"/>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GB" sz="1200" i="1" kern="0" dirty="0">
                <a:latin typeface="+mn-lt"/>
                <a:cs typeface="+mn-cs"/>
              </a:rPr>
              <a:t>drop</a:t>
            </a:r>
            <a:br>
              <a:rPr lang="en-GB" sz="1200" i="1" kern="0" dirty="0">
                <a:latin typeface="+mn-lt"/>
                <a:cs typeface="+mn-cs"/>
              </a:rPr>
            </a:br>
            <a:r>
              <a:rPr lang="en-GB" sz="1200" i="1" kern="0" dirty="0">
                <a:latin typeface="+mn-lt"/>
                <a:cs typeface="+mn-cs"/>
              </a:rPr>
              <a:t>probability</a:t>
            </a:r>
            <a:br>
              <a:rPr lang="en-GB" sz="1200" i="1" kern="0" dirty="0">
                <a:latin typeface="+mn-lt"/>
                <a:cs typeface="+mn-cs"/>
              </a:rPr>
            </a:br>
            <a:r>
              <a:rPr lang="en-GB" sz="1200" i="1" kern="0" dirty="0">
                <a:latin typeface="+mn-lt"/>
                <a:cs typeface="+mn-cs"/>
              </a:rPr>
              <a:t>[0–30%]</a:t>
            </a:r>
            <a:endParaRPr lang="en-US" sz="1200" i="1" kern="0" dirty="0">
              <a:latin typeface="+mn-lt"/>
              <a:cs typeface="+mn-cs"/>
            </a:endParaRPr>
          </a:p>
        </p:txBody>
      </p:sp>
      <p:sp>
        <p:nvSpPr>
          <p:cNvPr id="7" name="Text Box 6"/>
          <p:cNvSpPr txBox="1">
            <a:spLocks noChangeArrowheads="1"/>
          </p:cNvSpPr>
          <p:nvPr/>
        </p:nvSpPr>
        <p:spPr bwMode="auto">
          <a:xfrm>
            <a:off x="481013" y="3092450"/>
            <a:ext cx="803275" cy="646113"/>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GB" sz="1200" i="1" kern="0" dirty="0">
                <a:latin typeface="+mn-lt"/>
                <a:cs typeface="+mn-cs"/>
              </a:rPr>
              <a:t>link</a:t>
            </a:r>
            <a:br>
              <a:rPr lang="en-GB" sz="1200" i="1" kern="0" dirty="0">
                <a:latin typeface="+mn-lt"/>
                <a:cs typeface="+mn-cs"/>
              </a:rPr>
            </a:br>
            <a:r>
              <a:rPr lang="en-GB" sz="1200" i="1" kern="0" dirty="0">
                <a:latin typeface="+mn-lt"/>
                <a:cs typeface="+mn-cs"/>
              </a:rPr>
              <a:t>utilization</a:t>
            </a:r>
            <a:br>
              <a:rPr lang="en-GB" sz="1200" i="1" kern="0" dirty="0">
                <a:latin typeface="+mn-lt"/>
                <a:cs typeface="+mn-cs"/>
              </a:rPr>
            </a:br>
            <a:r>
              <a:rPr lang="en-GB" sz="1200" i="1" kern="0" dirty="0">
                <a:latin typeface="+mn-lt"/>
                <a:cs typeface="+mn-cs"/>
              </a:rPr>
              <a:t>[0–100%]</a:t>
            </a:r>
            <a:endParaRPr lang="en-US" sz="1200" i="1" kern="0" dirty="0">
              <a:latin typeface="+mn-lt"/>
              <a:cs typeface="+mn-cs"/>
            </a:endParaRPr>
          </a:p>
        </p:txBody>
      </p:sp>
      <p:sp>
        <p:nvSpPr>
          <p:cNvPr id="8" name="Text Box 7"/>
          <p:cNvSpPr txBox="1">
            <a:spLocks noChangeArrowheads="1"/>
          </p:cNvSpPr>
          <p:nvPr/>
        </p:nvSpPr>
        <p:spPr bwMode="auto">
          <a:xfrm>
            <a:off x="7286625" y="3660775"/>
            <a:ext cx="889000" cy="277813"/>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GB" sz="1200" i="1" kern="0" dirty="0">
                <a:latin typeface="+mn-lt"/>
                <a:cs typeface="+mn-cs"/>
              </a:rPr>
              <a:t>time [0–5s]</a:t>
            </a:r>
            <a:endParaRPr lang="en-US" sz="1200" i="1" kern="0" dirty="0">
              <a:latin typeface="+mn-lt"/>
              <a:cs typeface="+mn-cs"/>
            </a:endParaRPr>
          </a:p>
        </p:txBody>
      </p:sp>
      <p:sp>
        <p:nvSpPr>
          <p:cNvPr id="9" name="Text Box 8"/>
          <p:cNvSpPr txBox="1">
            <a:spLocks noChangeArrowheads="1"/>
          </p:cNvSpPr>
          <p:nvPr/>
        </p:nvSpPr>
        <p:spPr bwMode="auto">
          <a:xfrm>
            <a:off x="1357313" y="1295400"/>
            <a:ext cx="2000250" cy="400050"/>
          </a:xfrm>
          <a:prstGeom prst="rect">
            <a:avLst/>
          </a:prstGeom>
          <a:noFill/>
          <a:ln w="9525">
            <a:noFill/>
            <a:miter lim="800000"/>
            <a:headEnd/>
            <a:tailEnd/>
          </a:ln>
        </p:spPr>
        <p:txBody>
          <a:bodyPr>
            <a:spAutoFit/>
          </a:bodyPr>
          <a:lstStyle/>
          <a:p>
            <a:pPr algn="ctr" fontAlgn="auto">
              <a:spcBef>
                <a:spcPts val="0"/>
              </a:spcBef>
              <a:spcAft>
                <a:spcPts val="0"/>
              </a:spcAft>
              <a:defRPr/>
            </a:pPr>
            <a:r>
              <a:rPr lang="en-GB" sz="2000" i="1" kern="0" dirty="0">
                <a:latin typeface="+mn-lt"/>
                <a:cs typeface="+mn-cs"/>
              </a:rPr>
              <a:t>buff = constant</a:t>
            </a:r>
          </a:p>
        </p:txBody>
      </p:sp>
      <p:sp>
        <p:nvSpPr>
          <p:cNvPr id="10" name="Text Box 9"/>
          <p:cNvSpPr txBox="1">
            <a:spLocks noChangeArrowheads="1"/>
          </p:cNvSpPr>
          <p:nvPr/>
        </p:nvSpPr>
        <p:spPr bwMode="auto">
          <a:xfrm>
            <a:off x="5643563" y="1295400"/>
            <a:ext cx="2286000" cy="400050"/>
          </a:xfrm>
          <a:prstGeom prst="rect">
            <a:avLst/>
          </a:prstGeom>
          <a:noFill/>
          <a:ln w="9525">
            <a:noFill/>
            <a:miter lim="800000"/>
            <a:headEnd/>
            <a:tailEnd/>
          </a:ln>
        </p:spPr>
        <p:txBody>
          <a:bodyPr>
            <a:spAutoFit/>
          </a:bodyPr>
          <a:lstStyle/>
          <a:p>
            <a:pPr marL="636588" lvl="1" indent="-457200" algn="ctr" fontAlgn="auto">
              <a:spcBef>
                <a:spcPts val="0"/>
              </a:spcBef>
              <a:spcAft>
                <a:spcPts val="0"/>
              </a:spcAft>
              <a:defRPr/>
            </a:pPr>
            <a:r>
              <a:rPr lang="en-GB" sz="2000" i="1" kern="0" dirty="0">
                <a:latin typeface="+mn-lt"/>
                <a:cs typeface="+mn-cs"/>
              </a:rPr>
              <a:t>buff </a:t>
            </a:r>
            <a:r>
              <a:rPr lang="en-GB" sz="2800" i="1" kern="0" baseline="-15000" dirty="0">
                <a:latin typeface="+mn-lt"/>
                <a:cs typeface="+mn-cs"/>
              </a:rPr>
              <a:t>~</a:t>
            </a:r>
            <a:r>
              <a:rPr lang="en-GB" sz="2000" i="1" kern="0" baseline="-15000" dirty="0">
                <a:latin typeface="+mn-lt"/>
                <a:cs typeface="+mn-cs"/>
              </a:rPr>
              <a:t>  </a:t>
            </a:r>
            <a:r>
              <a:rPr lang="en-GB" sz="2000" i="1" kern="0" dirty="0">
                <a:latin typeface="+mn-lt"/>
                <a:cs typeface="+mn-cs"/>
              </a:rPr>
              <a:t>N</a:t>
            </a:r>
            <a:endParaRPr lang="en-GB" sz="1400" i="1" kern="0" dirty="0">
              <a:latin typeface="+mn-lt"/>
              <a:cs typeface="+mn-cs"/>
            </a:endParaRPr>
          </a:p>
        </p:txBody>
      </p:sp>
      <p:sp>
        <p:nvSpPr>
          <p:cNvPr id="11" name="Text Box 10"/>
          <p:cNvSpPr txBox="1">
            <a:spLocks noChangeArrowheads="1"/>
          </p:cNvSpPr>
          <p:nvPr/>
        </p:nvSpPr>
        <p:spPr bwMode="auto">
          <a:xfrm>
            <a:off x="3214688" y="1295400"/>
            <a:ext cx="2857500" cy="419100"/>
          </a:xfrm>
          <a:prstGeom prst="rect">
            <a:avLst/>
          </a:prstGeom>
          <a:noFill/>
          <a:ln w="9525">
            <a:noFill/>
            <a:miter lim="800000"/>
            <a:headEnd/>
            <a:tailEnd/>
          </a:ln>
        </p:spPr>
        <p:txBody>
          <a:bodyPr>
            <a:spAutoFit/>
          </a:bodyPr>
          <a:lstStyle/>
          <a:p>
            <a:pPr algn="ctr" fontAlgn="auto">
              <a:spcBef>
                <a:spcPts val="0"/>
              </a:spcBef>
              <a:spcAft>
                <a:spcPts val="0"/>
              </a:spcAft>
              <a:defRPr/>
            </a:pPr>
            <a:r>
              <a:rPr lang="en-GB" sz="2000" i="1" kern="0" dirty="0">
                <a:latin typeface="+mn-lt"/>
                <a:cs typeface="+mn-cs"/>
              </a:rPr>
              <a:t>buff </a:t>
            </a:r>
            <a:r>
              <a:rPr lang="en-GB" sz="3200" i="1" kern="0" baseline="-15000" dirty="0">
                <a:latin typeface="+mn-lt"/>
                <a:cs typeface="+mn-cs"/>
              </a:rPr>
              <a:t>~ </a:t>
            </a:r>
            <a:r>
              <a:rPr lang="en-GB" sz="2000" i="1" kern="0" dirty="0">
                <a:latin typeface="+mn-lt"/>
                <a:cs typeface="+mn-cs"/>
              </a:rPr>
              <a:t>√N</a:t>
            </a:r>
          </a:p>
        </p:txBody>
      </p:sp>
      <p:sp>
        <p:nvSpPr>
          <p:cNvPr id="12" name="Text Box 4"/>
          <p:cNvSpPr txBox="1">
            <a:spLocks noChangeArrowheads="1"/>
          </p:cNvSpPr>
          <p:nvPr/>
        </p:nvSpPr>
        <p:spPr bwMode="auto">
          <a:xfrm>
            <a:off x="214313" y="4076700"/>
            <a:ext cx="1350962" cy="647700"/>
          </a:xfrm>
          <a:prstGeom prst="rect">
            <a:avLst/>
          </a:prstGeom>
          <a:noFill/>
          <a:ln w="9525">
            <a:noFill/>
            <a:miter lim="800000"/>
            <a:headEnd/>
            <a:tailEnd/>
          </a:ln>
        </p:spPr>
        <p:txBody>
          <a:bodyPr>
            <a:spAutoFit/>
          </a:bodyPr>
          <a:lstStyle/>
          <a:p>
            <a:pPr algn="r" fontAlgn="auto">
              <a:spcBef>
                <a:spcPts val="0"/>
              </a:spcBef>
              <a:spcAft>
                <a:spcPts val="0"/>
              </a:spcAft>
              <a:defRPr/>
            </a:pPr>
            <a:r>
              <a:rPr lang="en-GB" sz="1200" i="1" kern="0" dirty="0">
                <a:latin typeface="+mn-lt"/>
                <a:cs typeface="+mn-cs"/>
              </a:rPr>
              <a:t>zoomed-in queue size, over a range of 25pkts</a:t>
            </a:r>
            <a:endParaRPr lang="en-US" sz="1200" i="1" kern="0" dirty="0">
              <a:latin typeface="+mn-lt"/>
              <a:cs typeface="+mn-cs"/>
            </a:endParaRPr>
          </a:p>
        </p:txBody>
      </p:sp>
      <p:sp>
        <p:nvSpPr>
          <p:cNvPr id="13" name="Text Box 7"/>
          <p:cNvSpPr txBox="1">
            <a:spLocks noChangeArrowheads="1"/>
          </p:cNvSpPr>
          <p:nvPr/>
        </p:nvSpPr>
        <p:spPr bwMode="auto">
          <a:xfrm>
            <a:off x="1958975" y="4581525"/>
            <a:ext cx="1398588" cy="276225"/>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GB" sz="1200" i="1" kern="0" dirty="0">
                <a:latin typeface="+mn-lt"/>
                <a:cs typeface="+mn-cs"/>
              </a:rPr>
              <a:t>time range of 50ms</a:t>
            </a:r>
            <a:endParaRPr lang="en-US" sz="1200" i="1" kern="0" dirty="0">
              <a:latin typeface="+mn-lt"/>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388" y="652463"/>
            <a:ext cx="1931987" cy="1030287"/>
          </a:xfrm>
          <a:prstGeom prst="rect">
            <a:avLst/>
          </a:prstGeom>
          <a:solidFill>
            <a:schemeClr val="bg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TextBox 3"/>
          <p:cNvSpPr txBox="1"/>
          <p:nvPr/>
        </p:nvSpPr>
        <p:spPr>
          <a:xfrm>
            <a:off x="2571750" y="500063"/>
            <a:ext cx="5072063" cy="5016500"/>
          </a:xfrm>
          <a:prstGeom prst="rect">
            <a:avLst/>
          </a:prstGeom>
          <a:noFill/>
        </p:spPr>
        <p:txBody>
          <a:bodyPr>
            <a:spAutoFit/>
          </a:bodyPr>
          <a:lstStyle/>
          <a:p>
            <a:pPr fontAlgn="auto">
              <a:spcBef>
                <a:spcPts val="0"/>
              </a:spcBef>
              <a:spcAft>
                <a:spcPts val="0"/>
              </a:spcAft>
              <a:defRPr/>
            </a:pPr>
            <a:r>
              <a:rPr lang="en-US" sz="2000" dirty="0">
                <a:latin typeface="+mn-lt"/>
                <a:cs typeface="+mn-cs"/>
              </a:rPr>
              <a:t>We have </a:t>
            </a:r>
            <a:r>
              <a:rPr lang="en-US" sz="2000" dirty="0">
                <a:solidFill>
                  <a:schemeClr val="accent1">
                    <a:lumMod val="60000"/>
                    <a:lumOff val="40000"/>
                  </a:schemeClr>
                </a:solidFill>
                <a:latin typeface="+mn-lt"/>
                <a:cs typeface="+mn-cs"/>
              </a:rPr>
              <a:t>analyzed how the queue behaves</a:t>
            </a:r>
            <a:r>
              <a:rPr lang="en-US" sz="2000" dirty="0">
                <a:latin typeface="+mn-lt"/>
                <a:cs typeface="+mn-cs"/>
              </a:rPr>
              <a:t>. We have only modeled a simple dumbbell topology with persistent flows, but simulations suggest that the qualitative answers apply more widely.</a:t>
            </a:r>
          </a:p>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000" dirty="0">
                <a:latin typeface="+mn-lt"/>
                <a:cs typeface="+mn-cs"/>
              </a:rPr>
              <a:t>The description </a:t>
            </a:r>
            <a:r>
              <a:rPr lang="en-US" sz="2000" dirty="0">
                <a:solidFill>
                  <a:schemeClr val="accent1">
                    <a:lumMod val="60000"/>
                    <a:lumOff val="40000"/>
                  </a:schemeClr>
                </a:solidFill>
                <a:latin typeface="+mn-lt"/>
                <a:cs typeface="+mn-cs"/>
              </a:rPr>
              <a:t>only applies to queues with many flows</a:t>
            </a:r>
            <a:r>
              <a:rPr lang="en-US" sz="2000" dirty="0">
                <a:latin typeface="+mn-lt"/>
                <a:cs typeface="+mn-cs"/>
              </a:rPr>
              <a:t>, e.g. queues at core routers. The model is based on statistical regularities of large aggregates, and it only applies to large aggregates.</a:t>
            </a:r>
          </a:p>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000" dirty="0">
                <a:latin typeface="+mn-lt"/>
                <a:cs typeface="+mn-cs"/>
              </a:rPr>
              <a:t>We can use the model to</a:t>
            </a:r>
          </a:p>
          <a:p>
            <a:pPr marL="266700" indent="-266700" fontAlgn="auto">
              <a:spcBef>
                <a:spcPts val="0"/>
              </a:spcBef>
              <a:spcAft>
                <a:spcPts val="0"/>
              </a:spcAft>
              <a:buFont typeface="Arial" pitchFamily="34" charset="0"/>
              <a:buChar char="•"/>
              <a:defRPr/>
            </a:pPr>
            <a:r>
              <a:rPr lang="en-US" sz="2000" dirty="0">
                <a:latin typeface="+mn-lt"/>
                <a:cs typeface="+mn-cs"/>
              </a:rPr>
              <a:t>give guidance on the design of active queue management schemes</a:t>
            </a:r>
          </a:p>
          <a:p>
            <a:pPr marL="266700" indent="-266700" fontAlgn="auto">
              <a:spcBef>
                <a:spcPts val="0"/>
              </a:spcBef>
              <a:spcAft>
                <a:spcPts val="0"/>
              </a:spcAft>
              <a:buFont typeface="Arial" pitchFamily="34" charset="0"/>
              <a:buChar char="•"/>
              <a:defRPr/>
            </a:pPr>
            <a:r>
              <a:rPr lang="en-US" sz="2000" dirty="0">
                <a:latin typeface="+mn-lt"/>
                <a:cs typeface="+mn-cs"/>
              </a:rPr>
              <a:t>recommend the buffer size</a:t>
            </a:r>
          </a:p>
        </p:txBody>
      </p:sp>
      <p:pic>
        <p:nvPicPr>
          <p:cNvPr id="43012" name="Picture 3"/>
          <p:cNvPicPr>
            <a:picLocks noChangeAspect="1" noChangeArrowheads="1"/>
          </p:cNvPicPr>
          <p:nvPr/>
        </p:nvPicPr>
        <p:blipFill>
          <a:blip r:embed="rId2" cstate="print"/>
          <a:srcRect/>
          <a:stretch>
            <a:fillRect/>
          </a:stretch>
        </p:blipFill>
        <p:spPr bwMode="auto">
          <a:xfrm>
            <a:off x="1071563" y="2857500"/>
            <a:ext cx="871537" cy="1046163"/>
          </a:xfrm>
          <a:prstGeom prst="rect">
            <a:avLst/>
          </a:prstGeom>
          <a:noFill/>
          <a:ln w="9525">
            <a:noFill/>
            <a:miter lim="800000"/>
            <a:headEnd/>
            <a:tailEnd/>
          </a:ln>
        </p:spPr>
      </p:pic>
      <p:pic>
        <p:nvPicPr>
          <p:cNvPr id="7" name="Picture 6" descr="sims.png"/>
          <p:cNvPicPr>
            <a:picLocks noChangeAspect="1"/>
          </p:cNvPicPr>
          <p:nvPr/>
        </p:nvPicPr>
        <p:blipFill>
          <a:blip r:embed="rId3" cstate="print"/>
          <a:srcRect/>
          <a:stretch>
            <a:fillRect/>
          </a:stretch>
        </p:blipFill>
        <p:spPr bwMode="auto">
          <a:xfrm>
            <a:off x="142875" y="642938"/>
            <a:ext cx="2000250" cy="1104900"/>
          </a:xfrm>
          <a:prstGeom prst="rect">
            <a:avLst/>
          </a:prstGeom>
          <a:noFill/>
          <a:ln w="9525">
            <a:noFill/>
            <a:miter lim="800000"/>
            <a:headEnd/>
            <a:tailEnd/>
          </a:ln>
        </p:spPr>
      </p:pic>
      <p:grpSp>
        <p:nvGrpSpPr>
          <p:cNvPr id="43014" name="Group 8"/>
          <p:cNvGrpSpPr>
            <a:grpSpLocks/>
          </p:cNvGrpSpPr>
          <p:nvPr/>
        </p:nvGrpSpPr>
        <p:grpSpPr bwMode="auto">
          <a:xfrm>
            <a:off x="857250" y="4383088"/>
            <a:ext cx="1214438" cy="1546225"/>
            <a:chOff x="357158" y="4168777"/>
            <a:chExt cx="1500198" cy="1732272"/>
          </a:xfrm>
        </p:grpSpPr>
        <p:sp>
          <p:nvSpPr>
            <p:cNvPr id="10" name="Rectangle 9"/>
            <p:cNvSpPr/>
            <p:nvPr/>
          </p:nvSpPr>
          <p:spPr>
            <a:xfrm>
              <a:off x="357158" y="4168777"/>
              <a:ext cx="1500198" cy="1714487"/>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3017" name="Picture 10" descr="bistability.png"/>
            <p:cNvPicPr>
              <a:picLocks noChangeAspect="1"/>
            </p:cNvPicPr>
            <p:nvPr/>
          </p:nvPicPr>
          <p:blipFill>
            <a:blip r:embed="rId4" cstate="print">
              <a:clrChange>
                <a:clrFrom>
                  <a:srgbClr val="141516"/>
                </a:clrFrom>
                <a:clrTo>
                  <a:srgbClr val="141516">
                    <a:alpha val="0"/>
                  </a:srgbClr>
                </a:clrTo>
              </a:clrChange>
            </a:blip>
            <a:srcRect/>
            <a:stretch>
              <a:fillRect/>
            </a:stretch>
          </p:blipFill>
          <p:spPr bwMode="auto">
            <a:xfrm>
              <a:off x="357158" y="4168777"/>
              <a:ext cx="1500198" cy="1732272"/>
            </a:xfrm>
            <a:prstGeom prst="rect">
              <a:avLst/>
            </a:prstGeom>
            <a:noFill/>
            <a:ln w="9525">
              <a:noFill/>
              <a:miter lim="800000"/>
              <a:headEnd/>
              <a:tailEnd/>
            </a:ln>
          </p:spPr>
        </p:pic>
      </p:grpSp>
      <p:pic>
        <p:nvPicPr>
          <p:cNvPr id="43015" name="Picture 10" descr="fluid.png"/>
          <p:cNvPicPr>
            <a:picLocks noChangeAspect="1"/>
          </p:cNvPicPr>
          <p:nvPr/>
        </p:nvPicPr>
        <p:blipFill>
          <a:blip r:embed="rId5" cstate="print"/>
          <a:srcRect/>
          <a:stretch>
            <a:fillRect/>
          </a:stretch>
        </p:blipFill>
        <p:spPr bwMode="auto">
          <a:xfrm>
            <a:off x="357188" y="2357438"/>
            <a:ext cx="1000125" cy="1000125"/>
          </a:xfrm>
          <a:prstGeom prst="rect">
            <a:avLst/>
          </a:prstGeom>
          <a:solidFill>
            <a:srgbClr val="404040">
              <a:alpha val="43921"/>
            </a:srgbClr>
          </a:solid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0"/>
            <a:ext cx="9144000" cy="1071563"/>
          </a:xfrm>
        </p:spPr>
        <p:txBody>
          <a:bodyPr>
            <a:noAutofit/>
          </a:bodyPr>
          <a:lstStyle/>
          <a:p>
            <a:pPr marL="180000" indent="0" eaLnBrk="1" fontAlgn="auto" hangingPunct="1">
              <a:spcAft>
                <a:spcPts val="0"/>
              </a:spcAft>
              <a:defRPr/>
            </a:pPr>
            <a:r>
              <a:rPr lang="en-US" sz="2400" dirty="0" smtClean="0"/>
              <a:t>Mathematical summary: we have derived differential equations for the loss rate, to complement the standard differential equation for TCP</a:t>
            </a:r>
            <a:endParaRPr lang="en-GB" sz="2400" dirty="0" smtClean="0"/>
          </a:p>
        </p:txBody>
      </p:sp>
      <p:sp>
        <p:nvSpPr>
          <p:cNvPr id="24580" name="Rectangle 3"/>
          <p:cNvSpPr>
            <a:spLocks noGrp="1" noChangeArrowheads="1"/>
          </p:cNvSpPr>
          <p:nvPr>
            <p:ph type="body" idx="1"/>
          </p:nvPr>
        </p:nvSpPr>
        <p:spPr>
          <a:xfrm>
            <a:off x="0" y="1428750"/>
            <a:ext cx="9144000" cy="5429250"/>
          </a:xfrm>
        </p:spPr>
        <p:txBody>
          <a:bodyPr rtlCol="0">
            <a:normAutofit/>
          </a:bodyPr>
          <a:lstStyle/>
          <a:p>
            <a:pPr eaLnBrk="1" fontAlgn="auto" hangingPunct="1">
              <a:lnSpc>
                <a:spcPct val="80000"/>
              </a:lnSpc>
              <a:spcAft>
                <a:spcPts val="0"/>
              </a:spcAft>
              <a:defRPr/>
            </a:pPr>
            <a:r>
              <a:rPr lang="en-GB" sz="2000" dirty="0" smtClean="0"/>
              <a:t>Let</a:t>
            </a:r>
            <a:r>
              <a:rPr lang="en-GB" sz="2000" i="1" dirty="0" smtClean="0">
                <a:solidFill>
                  <a:schemeClr val="accent1">
                    <a:lumMod val="60000"/>
                    <a:lumOff val="40000"/>
                  </a:schemeClr>
                </a:solidFill>
                <a:latin typeface="cmmi12"/>
              </a:rPr>
              <a:t> </a:t>
            </a:r>
            <a:r>
              <a:rPr lang="en-GB" sz="2000" i="1" dirty="0" err="1" smtClean="0">
                <a:solidFill>
                  <a:schemeClr val="accent1">
                    <a:lumMod val="60000"/>
                    <a:lumOff val="40000"/>
                  </a:schemeClr>
                </a:solidFill>
                <a:latin typeface="cmmi12"/>
              </a:rPr>
              <a:t>x</a:t>
            </a:r>
            <a:r>
              <a:rPr lang="en-GB" sz="2000" i="1" baseline="-25000" dirty="0" err="1" smtClean="0">
                <a:solidFill>
                  <a:schemeClr val="accent1">
                    <a:lumMod val="60000"/>
                    <a:lumOff val="40000"/>
                  </a:schemeClr>
                </a:solidFill>
                <a:latin typeface="cmmi12"/>
              </a:rPr>
              <a:t>t</a:t>
            </a:r>
            <a:r>
              <a:rPr lang="en-GB" sz="2000" dirty="0" smtClean="0">
                <a:solidFill>
                  <a:schemeClr val="accent1">
                    <a:lumMod val="60000"/>
                    <a:lumOff val="40000"/>
                  </a:schemeClr>
                </a:solidFill>
              </a:rPr>
              <a:t> </a:t>
            </a:r>
            <a:r>
              <a:rPr lang="en-GB" sz="2000" dirty="0" smtClean="0"/>
              <a:t>= average traffic rate and </a:t>
            </a:r>
            <a:r>
              <a:rPr lang="en-GB" sz="2000" i="1" dirty="0" smtClean="0">
                <a:solidFill>
                  <a:schemeClr val="accent1">
                    <a:lumMod val="60000"/>
                    <a:lumOff val="40000"/>
                  </a:schemeClr>
                </a:solidFill>
                <a:latin typeface="cmmi12"/>
              </a:rPr>
              <a:t>p</a:t>
            </a:r>
            <a:r>
              <a:rPr lang="en-GB" sz="2000" i="1" baseline="-25000" dirty="0" smtClean="0">
                <a:solidFill>
                  <a:schemeClr val="accent1">
                    <a:lumMod val="60000"/>
                    <a:lumOff val="40000"/>
                  </a:schemeClr>
                </a:solidFill>
                <a:latin typeface="cmmi12"/>
              </a:rPr>
              <a:t>t</a:t>
            </a:r>
            <a:r>
              <a:rPr lang="en-GB" sz="2000" dirty="0" smtClean="0"/>
              <a:t> = packet loss probability at time </a:t>
            </a:r>
            <a:r>
              <a:rPr lang="en-GB" sz="2000" i="1" dirty="0" smtClean="0">
                <a:solidFill>
                  <a:schemeClr val="accent1">
                    <a:lumMod val="60000"/>
                    <a:lumOff val="40000"/>
                  </a:schemeClr>
                </a:solidFill>
                <a:latin typeface="cmmi12"/>
              </a:rPr>
              <a:t>t</a:t>
            </a:r>
            <a:r>
              <a:rPr lang="en-GB" sz="2000" dirty="0" smtClean="0"/>
              <a:t/>
            </a:r>
            <a:br>
              <a:rPr lang="en-GB" sz="2000" dirty="0" smtClean="0"/>
            </a:br>
            <a:r>
              <a:rPr lang="en-GB" sz="2000" i="1" dirty="0" smtClean="0">
                <a:solidFill>
                  <a:schemeClr val="accent1">
                    <a:lumMod val="60000"/>
                    <a:lumOff val="40000"/>
                  </a:schemeClr>
                </a:solidFill>
                <a:latin typeface="cmmi12"/>
              </a:rPr>
              <a:t>C</a:t>
            </a:r>
            <a:r>
              <a:rPr lang="en-GB" sz="2000" dirty="0" smtClean="0"/>
              <a:t> = available bandwidth per flow     </a:t>
            </a:r>
            <a:r>
              <a:rPr lang="en-GB" sz="2000" dirty="0" smtClean="0">
                <a:solidFill>
                  <a:schemeClr val="accent1">
                    <a:lumMod val="60000"/>
                    <a:lumOff val="40000"/>
                  </a:schemeClr>
                </a:solidFill>
                <a:latin typeface="cmmi12"/>
              </a:rPr>
              <a:t>RTT</a:t>
            </a:r>
            <a:r>
              <a:rPr lang="en-GB" sz="2000" dirty="0" smtClean="0"/>
              <a:t> = round trip time    </a:t>
            </a:r>
            <a:r>
              <a:rPr lang="en-GB" sz="2000" i="1" dirty="0" smtClean="0">
                <a:solidFill>
                  <a:schemeClr val="accent1">
                    <a:lumMod val="60000"/>
                    <a:lumOff val="40000"/>
                  </a:schemeClr>
                </a:solidFill>
                <a:latin typeface="cmmi12"/>
              </a:rPr>
              <a:t>N</a:t>
            </a:r>
            <a:r>
              <a:rPr lang="en-GB" sz="2000" dirty="0" smtClean="0"/>
              <a:t>=# flows</a:t>
            </a:r>
          </a:p>
          <a:p>
            <a:pPr eaLnBrk="1" fontAlgn="auto" hangingPunct="1">
              <a:lnSpc>
                <a:spcPct val="80000"/>
              </a:lnSpc>
              <a:spcAft>
                <a:spcPts val="0"/>
              </a:spcAft>
              <a:defRPr/>
            </a:pPr>
            <a:endParaRPr lang="en-GB" sz="2000" dirty="0" smtClean="0"/>
          </a:p>
          <a:p>
            <a:pPr eaLnBrk="1" fontAlgn="auto" hangingPunct="1">
              <a:lnSpc>
                <a:spcPct val="80000"/>
              </a:lnSpc>
              <a:spcAft>
                <a:spcPts val="0"/>
              </a:spcAft>
              <a:defRPr/>
            </a:pPr>
            <a:r>
              <a:rPr lang="en-GB" sz="2000" dirty="0" smtClean="0"/>
              <a:t>TCP traffic model</a:t>
            </a:r>
          </a:p>
          <a:p>
            <a:pPr eaLnBrk="1" fontAlgn="auto" hangingPunct="1">
              <a:lnSpc>
                <a:spcPct val="80000"/>
              </a:lnSpc>
              <a:spcAft>
                <a:spcPts val="0"/>
              </a:spcAft>
              <a:defRPr/>
            </a:pPr>
            <a:endParaRPr lang="en-GB" sz="2000" dirty="0" smtClean="0"/>
          </a:p>
          <a:p>
            <a:pPr eaLnBrk="1" fontAlgn="auto" hangingPunct="1">
              <a:lnSpc>
                <a:spcPct val="80000"/>
              </a:lnSpc>
              <a:spcAft>
                <a:spcPts val="0"/>
              </a:spcAft>
              <a:defRPr/>
            </a:pPr>
            <a:endParaRPr lang="en-GB" sz="2000" dirty="0" smtClean="0"/>
          </a:p>
          <a:p>
            <a:pPr eaLnBrk="1" fontAlgn="auto" hangingPunct="1">
              <a:lnSpc>
                <a:spcPct val="80000"/>
              </a:lnSpc>
              <a:spcAft>
                <a:spcPts val="0"/>
              </a:spcAft>
              <a:defRPr/>
            </a:pPr>
            <a:endParaRPr lang="en-GB" sz="2000" dirty="0" smtClean="0"/>
          </a:p>
          <a:p>
            <a:pPr eaLnBrk="1" fontAlgn="auto" hangingPunct="1">
              <a:lnSpc>
                <a:spcPct val="80000"/>
              </a:lnSpc>
              <a:spcAft>
                <a:spcPts val="0"/>
              </a:spcAft>
              <a:defRPr/>
            </a:pPr>
            <a:r>
              <a:rPr lang="en-GB" sz="2000" dirty="0" smtClean="0"/>
              <a:t>buffer = </a:t>
            </a:r>
            <a:r>
              <a:rPr lang="en-GB" sz="2000" i="1" dirty="0" smtClean="0">
                <a:solidFill>
                  <a:schemeClr val="accent1">
                    <a:lumMod val="60000"/>
                    <a:lumOff val="40000"/>
                  </a:schemeClr>
                </a:solidFill>
              </a:rPr>
              <a:t>B</a:t>
            </a:r>
          </a:p>
          <a:p>
            <a:pPr eaLnBrk="1" fontAlgn="auto" hangingPunct="1">
              <a:lnSpc>
                <a:spcPct val="80000"/>
              </a:lnSpc>
              <a:spcAft>
                <a:spcPts val="0"/>
              </a:spcAft>
              <a:defRPr/>
            </a:pPr>
            <a:endParaRPr lang="en-GB" sz="2000" dirty="0" smtClean="0"/>
          </a:p>
          <a:p>
            <a:pPr eaLnBrk="1" fontAlgn="auto" hangingPunct="1">
              <a:lnSpc>
                <a:spcPct val="80000"/>
              </a:lnSpc>
              <a:spcAft>
                <a:spcPts val="0"/>
              </a:spcAft>
              <a:defRPr/>
            </a:pPr>
            <a:endParaRPr lang="en-GB" sz="2000" dirty="0" smtClean="0"/>
          </a:p>
          <a:p>
            <a:pPr eaLnBrk="1" fontAlgn="auto" hangingPunct="1">
              <a:lnSpc>
                <a:spcPct val="80000"/>
              </a:lnSpc>
              <a:spcAft>
                <a:spcPts val="0"/>
              </a:spcAft>
              <a:defRPr/>
            </a:pPr>
            <a:r>
              <a:rPr lang="en-GB" sz="2000" dirty="0" smtClean="0"/>
              <a:t>buffer </a:t>
            </a:r>
            <a:r>
              <a:rPr lang="en-GB" sz="2800" baseline="-15000" dirty="0" smtClean="0"/>
              <a:t>~</a:t>
            </a:r>
            <a:r>
              <a:rPr lang="en-GB" sz="2000" dirty="0" smtClean="0"/>
              <a:t> </a:t>
            </a:r>
            <a:r>
              <a:rPr lang="en-GB" sz="2000" dirty="0" smtClean="0">
                <a:solidFill>
                  <a:schemeClr val="accent1">
                    <a:lumMod val="60000"/>
                    <a:lumOff val="40000"/>
                  </a:schemeClr>
                </a:solidFill>
              </a:rPr>
              <a:t>√</a:t>
            </a:r>
            <a:r>
              <a:rPr lang="en-GB" sz="2000" i="1" dirty="0" smtClean="0">
                <a:solidFill>
                  <a:schemeClr val="accent1">
                    <a:lumMod val="60000"/>
                    <a:lumOff val="40000"/>
                  </a:schemeClr>
                </a:solidFill>
              </a:rPr>
              <a:t>N</a:t>
            </a:r>
          </a:p>
          <a:p>
            <a:pPr eaLnBrk="1" fontAlgn="auto" hangingPunct="1">
              <a:lnSpc>
                <a:spcPct val="80000"/>
              </a:lnSpc>
              <a:spcAft>
                <a:spcPts val="0"/>
              </a:spcAft>
              <a:defRPr/>
            </a:pPr>
            <a:endParaRPr lang="en-GB" sz="2000" dirty="0" smtClean="0"/>
          </a:p>
          <a:p>
            <a:pPr eaLnBrk="1" fontAlgn="auto" hangingPunct="1">
              <a:lnSpc>
                <a:spcPct val="80000"/>
              </a:lnSpc>
              <a:spcAft>
                <a:spcPts val="0"/>
              </a:spcAft>
              <a:defRPr/>
            </a:pPr>
            <a:endParaRPr lang="en-GB" sz="2000" dirty="0" smtClean="0"/>
          </a:p>
          <a:p>
            <a:pPr eaLnBrk="1" fontAlgn="auto" hangingPunct="1">
              <a:lnSpc>
                <a:spcPct val="80000"/>
              </a:lnSpc>
              <a:spcAft>
                <a:spcPts val="0"/>
              </a:spcAft>
              <a:defRPr/>
            </a:pPr>
            <a:r>
              <a:rPr lang="en-GB" sz="2000" dirty="0" smtClean="0"/>
              <a:t>buffer = </a:t>
            </a:r>
            <a:r>
              <a:rPr lang="en-GB" sz="2000" i="1" dirty="0" smtClean="0">
                <a:solidFill>
                  <a:schemeClr val="accent1">
                    <a:lumMod val="60000"/>
                    <a:lumOff val="40000"/>
                  </a:schemeClr>
                </a:solidFill>
              </a:rPr>
              <a:t>NB</a:t>
            </a:r>
            <a:r>
              <a:rPr lang="en-GB" sz="2000" dirty="0" smtClean="0"/>
              <a:t> (the conventional buffer-sizing rule)</a:t>
            </a:r>
          </a:p>
        </p:txBody>
      </p:sp>
      <p:pic>
        <p:nvPicPr>
          <p:cNvPr id="44036" name="Picture 33" descr="txp_fig"/>
          <p:cNvPicPr>
            <a:picLocks noChangeAspect="1" noChangeArrowheads="1"/>
          </p:cNvPicPr>
          <p:nvPr>
            <p:custDataLst>
              <p:tags r:id="rId1"/>
            </p:custDataLst>
          </p:nvPr>
        </p:nvPicPr>
        <p:blipFill>
          <a:blip r:embed="rId7" cstate="print">
            <a:clrChange>
              <a:clrFrom>
                <a:srgbClr val="FFFFFF"/>
              </a:clrFrom>
              <a:clrTo>
                <a:srgbClr val="FFFFFF">
                  <a:alpha val="0"/>
                </a:srgbClr>
              </a:clrTo>
            </a:clrChange>
          </a:blip>
          <a:srcRect/>
          <a:stretch>
            <a:fillRect/>
          </a:stretch>
        </p:blipFill>
        <p:spPr bwMode="auto">
          <a:xfrm>
            <a:off x="1466850" y="3789363"/>
            <a:ext cx="6297613" cy="336550"/>
          </a:xfrm>
          <a:prstGeom prst="rect">
            <a:avLst/>
          </a:prstGeom>
          <a:noFill/>
          <a:ln w="9525" algn="ctr">
            <a:noFill/>
            <a:miter lim="800000"/>
            <a:headEnd/>
            <a:tailEnd/>
          </a:ln>
        </p:spPr>
      </p:pic>
      <p:pic>
        <p:nvPicPr>
          <p:cNvPr id="44037" name="Picture 28" descr="txp_fig"/>
          <p:cNvPicPr>
            <a:picLocks noChangeAspect="1" noChangeArrowheads="1"/>
          </p:cNvPicPr>
          <p:nvPr>
            <p:custDataLst>
              <p:tags r:id="rId2"/>
            </p:custDataLst>
          </p:nvPr>
        </p:nvPicPr>
        <p:blipFill>
          <a:blip r:embed="rId8" cstate="print">
            <a:clrChange>
              <a:clrFrom>
                <a:srgbClr val="FFFFFF"/>
              </a:clrFrom>
              <a:clrTo>
                <a:srgbClr val="FFFFFF">
                  <a:alpha val="0"/>
                </a:srgbClr>
              </a:clrTo>
            </a:clrChange>
          </a:blip>
          <a:srcRect/>
          <a:stretch>
            <a:fillRect/>
          </a:stretch>
        </p:blipFill>
        <p:spPr bwMode="auto">
          <a:xfrm>
            <a:off x="1270000" y="5614988"/>
            <a:ext cx="3830638" cy="1171575"/>
          </a:xfrm>
          <a:prstGeom prst="rect">
            <a:avLst/>
          </a:prstGeom>
          <a:noFill/>
          <a:ln w="9525" algn="ctr">
            <a:noFill/>
            <a:miter lim="800000"/>
            <a:headEnd/>
            <a:tailEnd/>
          </a:ln>
        </p:spPr>
      </p:pic>
      <p:pic>
        <p:nvPicPr>
          <p:cNvPr id="44038" name="Picture 30" descr="txp_fig"/>
          <p:cNvPicPr>
            <a:picLocks noChangeAspect="1" noChangeArrowheads="1"/>
          </p:cNvPicPr>
          <p:nvPr>
            <p:custDataLst>
              <p:tags r:id="rId3"/>
            </p:custDataLst>
          </p:nvPr>
        </p:nvPicPr>
        <p:blipFill>
          <a:blip r:embed="rId9" cstate="print">
            <a:clrChange>
              <a:clrFrom>
                <a:srgbClr val="FFFFFF"/>
              </a:clrFrom>
              <a:clrTo>
                <a:srgbClr val="FFFFFF">
                  <a:alpha val="0"/>
                </a:srgbClr>
              </a:clrTo>
            </a:clrChange>
          </a:blip>
          <a:srcRect/>
          <a:stretch>
            <a:fillRect/>
          </a:stretch>
        </p:blipFill>
        <p:spPr bwMode="auto">
          <a:xfrm>
            <a:off x="1547813" y="4724400"/>
            <a:ext cx="2379662" cy="341313"/>
          </a:xfrm>
          <a:prstGeom prst="rect">
            <a:avLst/>
          </a:prstGeom>
          <a:noFill/>
          <a:ln w="9525" algn="ctr">
            <a:noFill/>
            <a:miter lim="800000"/>
            <a:headEnd/>
            <a:tailEnd/>
          </a:ln>
        </p:spPr>
      </p:pic>
      <p:pic>
        <p:nvPicPr>
          <p:cNvPr id="44039" name="Picture 25" descr="txp_fig"/>
          <p:cNvPicPr>
            <a:picLocks noChangeAspect="1" noChangeArrowheads="1"/>
          </p:cNvPicPr>
          <p:nvPr>
            <p:custDataLst>
              <p:tags r:id="rId4"/>
            </p:custDataLst>
          </p:nvPr>
        </p:nvPicPr>
        <p:blipFill>
          <a:blip r:embed="rId10" cstate="print">
            <a:clrChange>
              <a:clrFrom>
                <a:srgbClr val="FFFFFF"/>
              </a:clrFrom>
              <a:clrTo>
                <a:srgbClr val="FFFFFF">
                  <a:alpha val="0"/>
                </a:srgbClr>
              </a:clrTo>
            </a:clrChange>
          </a:blip>
          <a:srcRect/>
          <a:stretch>
            <a:fillRect/>
          </a:stretch>
        </p:blipFill>
        <p:spPr bwMode="auto">
          <a:xfrm>
            <a:off x="1244600" y="2574925"/>
            <a:ext cx="4041775" cy="65881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0" y="0"/>
            <a:ext cx="9144000" cy="928688"/>
          </a:xfrm>
        </p:spPr>
        <p:txBody>
          <a:bodyPr>
            <a:noAutofit/>
          </a:bodyPr>
          <a:lstStyle/>
          <a:p>
            <a:pPr marL="180000" indent="0" eaLnBrk="1" fontAlgn="auto" hangingPunct="1">
              <a:spcAft>
                <a:spcPts val="0"/>
              </a:spcAft>
              <a:defRPr/>
            </a:pPr>
            <a:r>
              <a:rPr lang="en-US" sz="2800" dirty="0" smtClean="0"/>
              <a:t>Differential equations can be used to help design congestion control schemes. But there are pitfalls!</a:t>
            </a:r>
            <a:endParaRPr lang="en-GB" sz="2800" dirty="0" smtClean="0"/>
          </a:p>
        </p:txBody>
      </p:sp>
      <p:sp>
        <p:nvSpPr>
          <p:cNvPr id="10245" name="Rectangle 3"/>
          <p:cNvSpPr>
            <a:spLocks noGrp="1" noChangeArrowheads="1"/>
          </p:cNvSpPr>
          <p:nvPr>
            <p:ph type="body" idx="1"/>
          </p:nvPr>
        </p:nvSpPr>
        <p:spPr>
          <a:xfrm>
            <a:off x="0" y="3481388"/>
            <a:ext cx="9144000" cy="3376612"/>
          </a:xfrm>
        </p:spPr>
        <p:txBody>
          <a:bodyPr rtlCol="0">
            <a:normAutofit/>
          </a:bodyPr>
          <a:lstStyle/>
          <a:p>
            <a:pPr eaLnBrk="1" fontAlgn="auto" hangingPunct="1">
              <a:spcBef>
                <a:spcPts val="0"/>
              </a:spcBef>
              <a:spcAft>
                <a:spcPts val="0"/>
              </a:spcAft>
              <a:defRPr/>
            </a:pPr>
            <a:r>
              <a:rPr lang="en-GB" sz="2400" dirty="0" smtClean="0"/>
              <a:t>For some parameter values the differential equations have a stable solution</a:t>
            </a:r>
          </a:p>
          <a:p>
            <a:pPr lvl="1" eaLnBrk="1" fontAlgn="auto" hangingPunct="1">
              <a:spcBef>
                <a:spcPts val="0"/>
              </a:spcBef>
              <a:spcAft>
                <a:spcPts val="0"/>
              </a:spcAft>
              <a:defRPr/>
            </a:pPr>
            <a:r>
              <a:rPr lang="en-GB" sz="2000" dirty="0" smtClean="0">
                <a:solidFill>
                  <a:schemeClr val="tx1">
                    <a:lumMod val="50000"/>
                  </a:schemeClr>
                </a:solidFill>
              </a:rPr>
              <a:t>we can calculate the steady-state link utilization, loss probability etc.</a:t>
            </a:r>
          </a:p>
          <a:p>
            <a:pPr eaLnBrk="1" fontAlgn="auto" hangingPunct="1">
              <a:spcBef>
                <a:spcPts val="0"/>
              </a:spcBef>
              <a:spcAft>
                <a:spcPts val="0"/>
              </a:spcAft>
              <a:defRPr/>
            </a:pPr>
            <a:r>
              <a:rPr lang="en-GB" sz="2400" dirty="0" smtClean="0"/>
              <a:t>For others it is unstable and there are oscillations</a:t>
            </a:r>
          </a:p>
          <a:p>
            <a:pPr lvl="1" eaLnBrk="1" fontAlgn="auto" hangingPunct="1">
              <a:spcBef>
                <a:spcPts val="0"/>
              </a:spcBef>
              <a:spcAft>
                <a:spcPts val="0"/>
              </a:spcAft>
              <a:defRPr/>
            </a:pPr>
            <a:r>
              <a:rPr lang="en-US" sz="2000" dirty="0" smtClean="0">
                <a:solidFill>
                  <a:schemeClr val="tx1">
                    <a:lumMod val="50000"/>
                  </a:schemeClr>
                </a:solidFill>
              </a:rPr>
              <a:t>this corresponds to synchronization between the flows</a:t>
            </a:r>
            <a:endParaRPr lang="en-GB" sz="2000" dirty="0" smtClean="0">
              <a:solidFill>
                <a:schemeClr val="tx1">
                  <a:lumMod val="50000"/>
                </a:schemeClr>
              </a:solidFill>
            </a:endParaRPr>
          </a:p>
          <a:p>
            <a:pPr lvl="1" eaLnBrk="1" fontAlgn="auto" hangingPunct="1">
              <a:spcBef>
                <a:spcPts val="0"/>
              </a:spcBef>
              <a:spcAft>
                <a:spcPts val="0"/>
              </a:spcAft>
              <a:defRPr/>
            </a:pPr>
            <a:r>
              <a:rPr lang="en-GB" sz="2000" dirty="0" smtClean="0">
                <a:solidFill>
                  <a:schemeClr val="tx1">
                    <a:lumMod val="50000"/>
                  </a:schemeClr>
                </a:solidFill>
              </a:rPr>
              <a:t>we can calculate the </a:t>
            </a:r>
            <a:r>
              <a:rPr lang="en-GB" sz="2000" dirty="0" smtClean="0">
                <a:solidFill>
                  <a:schemeClr val="tx1">
                    <a:lumMod val="50000"/>
                  </a:schemeClr>
                </a:solidFill>
              </a:rPr>
              <a:t>size </a:t>
            </a:r>
            <a:r>
              <a:rPr lang="en-GB" sz="2000" dirty="0" smtClean="0">
                <a:solidFill>
                  <a:schemeClr val="tx1">
                    <a:lumMod val="50000"/>
                  </a:schemeClr>
                </a:solidFill>
              </a:rPr>
              <a:t>of the oscillations, either by </a:t>
            </a:r>
            <a:r>
              <a:rPr lang="en-GB" sz="2000" dirty="0" smtClean="0">
                <a:solidFill>
                  <a:schemeClr val="tx1">
                    <a:lumMod val="50000"/>
                  </a:schemeClr>
                </a:solidFill>
              </a:rPr>
              <a:t>algebra or by numerical computation</a:t>
            </a:r>
          </a:p>
          <a:p>
            <a:pPr eaLnBrk="1" fontAlgn="auto" hangingPunct="1">
              <a:spcBef>
                <a:spcPts val="0"/>
              </a:spcBef>
              <a:spcAft>
                <a:spcPts val="0"/>
              </a:spcAft>
              <a:defRPr/>
            </a:pPr>
            <a:endParaRPr lang="en-US" sz="2400" dirty="0" smtClean="0"/>
          </a:p>
          <a:p>
            <a:pPr eaLnBrk="1" fontAlgn="auto" hangingPunct="1">
              <a:spcBef>
                <a:spcPts val="0"/>
              </a:spcBef>
              <a:spcAft>
                <a:spcPts val="0"/>
              </a:spcAft>
              <a:defRPr/>
            </a:pPr>
            <a:r>
              <a:rPr lang="en-US" sz="2400" dirty="0" smtClean="0"/>
              <a:t>We’d like </a:t>
            </a:r>
            <a:r>
              <a:rPr lang="en-US" sz="2400" dirty="0" smtClean="0"/>
              <a:t>to choose parameters to make the equations stable</a:t>
            </a:r>
            <a:endParaRPr lang="en-GB" sz="2400" dirty="0" smtClean="0"/>
          </a:p>
          <a:p>
            <a:pPr eaLnBrk="1" fontAlgn="auto" hangingPunct="1">
              <a:spcBef>
                <a:spcPts val="0"/>
              </a:spcBef>
              <a:spcAft>
                <a:spcPts val="0"/>
              </a:spcAft>
              <a:defRPr/>
            </a:pPr>
            <a:endParaRPr lang="en-GB" sz="2400" dirty="0" smtClean="0">
              <a:solidFill>
                <a:schemeClr val="bg2"/>
              </a:solidFill>
            </a:endParaRPr>
          </a:p>
        </p:txBody>
      </p:sp>
      <p:sp>
        <p:nvSpPr>
          <p:cNvPr id="45060" name="Text Box 5"/>
          <p:cNvSpPr txBox="1">
            <a:spLocks noChangeArrowheads="1"/>
          </p:cNvSpPr>
          <p:nvPr/>
        </p:nvSpPr>
        <p:spPr bwMode="auto">
          <a:xfrm>
            <a:off x="179388" y="1700213"/>
            <a:ext cx="1152525" cy="646112"/>
          </a:xfrm>
          <a:prstGeom prst="rect">
            <a:avLst/>
          </a:prstGeom>
          <a:noFill/>
          <a:ln w="9525">
            <a:noFill/>
            <a:miter lim="800000"/>
            <a:headEnd/>
            <a:tailEnd/>
          </a:ln>
        </p:spPr>
        <p:txBody>
          <a:bodyPr>
            <a:spAutoFit/>
          </a:bodyPr>
          <a:lstStyle/>
          <a:p>
            <a:pPr algn="r">
              <a:spcBef>
                <a:spcPct val="50000"/>
              </a:spcBef>
            </a:pPr>
            <a:r>
              <a:rPr lang="en-GB" i="1">
                <a:latin typeface="Calibri" pitchFamily="34" charset="0"/>
              </a:rPr>
              <a:t>traffic intensity</a:t>
            </a:r>
            <a:endParaRPr lang="en-US">
              <a:solidFill>
                <a:schemeClr val="folHlink"/>
              </a:solidFill>
              <a:latin typeface="cmmi12"/>
            </a:endParaRPr>
          </a:p>
        </p:txBody>
      </p:sp>
      <p:sp>
        <p:nvSpPr>
          <p:cNvPr id="45061" name="Text Box 6"/>
          <p:cNvSpPr txBox="1">
            <a:spLocks noChangeArrowheads="1"/>
          </p:cNvSpPr>
          <p:nvPr/>
        </p:nvSpPr>
        <p:spPr bwMode="auto">
          <a:xfrm>
            <a:off x="6565900" y="2847975"/>
            <a:ext cx="720725" cy="366713"/>
          </a:xfrm>
          <a:prstGeom prst="rect">
            <a:avLst/>
          </a:prstGeom>
          <a:noFill/>
          <a:ln w="9525">
            <a:noFill/>
            <a:miter lim="800000"/>
            <a:headEnd/>
            <a:tailEnd/>
          </a:ln>
        </p:spPr>
        <p:txBody>
          <a:bodyPr>
            <a:spAutoFit/>
          </a:bodyPr>
          <a:lstStyle/>
          <a:p>
            <a:pPr>
              <a:spcBef>
                <a:spcPct val="50000"/>
              </a:spcBef>
            </a:pPr>
            <a:r>
              <a:rPr lang="en-GB" i="1">
                <a:latin typeface="Calibri" pitchFamily="34" charset="0"/>
              </a:rPr>
              <a:t>time</a:t>
            </a:r>
            <a:endParaRPr lang="en-US" i="1">
              <a:latin typeface="Calibri" pitchFamily="34" charset="0"/>
            </a:endParaRPr>
          </a:p>
        </p:txBody>
      </p:sp>
      <p:pic>
        <p:nvPicPr>
          <p:cNvPr id="45062" name="Picture 4"/>
          <p:cNvPicPr>
            <a:picLocks noChangeAspect="1" noChangeArrowheads="1"/>
          </p:cNvPicPr>
          <p:nvPr/>
        </p:nvPicPr>
        <p:blipFill>
          <a:blip r:embed="rId2" cstate="print"/>
          <a:srcRect/>
          <a:stretch>
            <a:fillRect/>
          </a:stretch>
        </p:blipFill>
        <p:spPr bwMode="auto">
          <a:xfrm>
            <a:off x="1643063" y="1285875"/>
            <a:ext cx="4929187" cy="876300"/>
          </a:xfrm>
          <a:prstGeom prst="rect">
            <a:avLst/>
          </a:prstGeom>
          <a:noFill/>
          <a:ln w="9525">
            <a:noFill/>
            <a:miter lim="800000"/>
            <a:headEnd/>
            <a:tailEnd/>
          </a:ln>
        </p:spPr>
      </p:pic>
      <p:pic>
        <p:nvPicPr>
          <p:cNvPr id="45063" name="Picture 5"/>
          <p:cNvPicPr>
            <a:picLocks noChangeAspect="1" noChangeArrowheads="1"/>
          </p:cNvPicPr>
          <p:nvPr/>
        </p:nvPicPr>
        <p:blipFill>
          <a:blip r:embed="rId3" cstate="print"/>
          <a:srcRect/>
          <a:stretch>
            <a:fillRect/>
          </a:stretch>
        </p:blipFill>
        <p:spPr bwMode="auto">
          <a:xfrm>
            <a:off x="1643063" y="2286000"/>
            <a:ext cx="4929187" cy="876300"/>
          </a:xfrm>
          <a:prstGeom prst="rect">
            <a:avLst/>
          </a:prstGeom>
          <a:noFill/>
          <a:ln w="9525">
            <a:noFill/>
            <a:miter lim="800000"/>
            <a:headEnd/>
            <a:tailEnd/>
          </a:ln>
        </p:spPr>
      </p:pic>
      <p:sp>
        <p:nvSpPr>
          <p:cNvPr id="12" name="Rectangle 11"/>
          <p:cNvSpPr/>
          <p:nvPr/>
        </p:nvSpPr>
        <p:spPr>
          <a:xfrm>
            <a:off x="5072063" y="500063"/>
            <a:ext cx="3786187" cy="428625"/>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0" y="0"/>
            <a:ext cx="9144000" cy="857250"/>
          </a:xfrm>
        </p:spPr>
        <p:txBody>
          <a:bodyPr>
            <a:normAutofit fontScale="90000"/>
          </a:bodyPr>
          <a:lstStyle/>
          <a:p>
            <a:pPr marL="180000" indent="0" eaLnBrk="1" fontAlgn="auto" hangingPunct="1">
              <a:spcAft>
                <a:spcPts val="0"/>
              </a:spcAft>
              <a:defRPr/>
            </a:pPr>
            <a:r>
              <a:rPr lang="en-US" sz="2400" dirty="0" smtClean="0"/>
              <a:t>We used the differential equations to predict the effect of different buffer sizes, and confirmed our predictions by simulation</a:t>
            </a:r>
          </a:p>
        </p:txBody>
      </p:sp>
      <p:sp>
        <p:nvSpPr>
          <p:cNvPr id="11269" name="Rectangle 3"/>
          <p:cNvSpPr>
            <a:spLocks noGrp="1" noChangeArrowheads="1"/>
          </p:cNvSpPr>
          <p:nvPr>
            <p:ph idx="1"/>
          </p:nvPr>
        </p:nvSpPr>
        <p:spPr>
          <a:xfrm>
            <a:off x="5072063" y="1285875"/>
            <a:ext cx="4071937" cy="5572125"/>
          </a:xfrm>
        </p:spPr>
        <p:txBody>
          <a:bodyPr rtlCol="0">
            <a:normAutofit/>
          </a:bodyPr>
          <a:lstStyle/>
          <a:p>
            <a:pPr eaLnBrk="1" fontAlgn="auto" hangingPunct="1">
              <a:spcBef>
                <a:spcPct val="10000"/>
              </a:spcBef>
              <a:spcAft>
                <a:spcPts val="0"/>
              </a:spcAft>
              <a:defRPr/>
            </a:pPr>
            <a:r>
              <a:rPr lang="en-GB" sz="2000" dirty="0" smtClean="0"/>
              <a:t>On the basis of this analysis, we claimed</a:t>
            </a:r>
          </a:p>
          <a:p>
            <a:pPr lvl="1" eaLnBrk="1" fontAlgn="auto" hangingPunct="1">
              <a:spcBef>
                <a:spcPct val="10000"/>
              </a:spcBef>
              <a:spcAft>
                <a:spcPts val="0"/>
              </a:spcAft>
              <a:defRPr/>
            </a:pPr>
            <a:r>
              <a:rPr lang="en-GB" sz="1800" dirty="0" smtClean="0"/>
              <a:t>a buffer of 30</a:t>
            </a:r>
            <a:r>
              <a:rPr lang="en-GB" sz="1800" dirty="0" smtClean="0">
                <a:cs typeface="Arial" charset="0"/>
              </a:rPr>
              <a:t>–</a:t>
            </a:r>
            <a:r>
              <a:rPr lang="en-GB" sz="1800" dirty="0" smtClean="0"/>
              <a:t>50 packets should be sufficient</a:t>
            </a:r>
          </a:p>
          <a:p>
            <a:pPr lvl="1" eaLnBrk="1" fontAlgn="auto" hangingPunct="1">
              <a:spcBef>
                <a:spcPct val="10000"/>
              </a:spcBef>
              <a:spcAft>
                <a:spcPts val="0"/>
              </a:spcAft>
              <a:defRPr/>
            </a:pPr>
            <a:r>
              <a:rPr lang="en-GB" sz="1800" dirty="0" smtClean="0"/>
              <a:t>any smaller, and utilization is too low</a:t>
            </a:r>
          </a:p>
          <a:p>
            <a:pPr lvl="1" eaLnBrk="1" fontAlgn="auto" hangingPunct="1">
              <a:spcBef>
                <a:spcPct val="10000"/>
              </a:spcBef>
              <a:spcAft>
                <a:spcPts val="0"/>
              </a:spcAft>
              <a:defRPr/>
            </a:pPr>
            <a:r>
              <a:rPr lang="en-GB" sz="1800" dirty="0" smtClean="0"/>
              <a:t>any larger, and there is too much synchronization</a:t>
            </a:r>
          </a:p>
          <a:p>
            <a:pPr eaLnBrk="1" fontAlgn="auto" hangingPunct="1">
              <a:spcBef>
                <a:spcPct val="10000"/>
              </a:spcBef>
              <a:spcAft>
                <a:spcPts val="0"/>
              </a:spcAft>
              <a:defRPr/>
            </a:pPr>
            <a:endParaRPr lang="en-US" sz="2200" dirty="0" smtClean="0"/>
          </a:p>
          <a:p>
            <a:pPr eaLnBrk="1" fontAlgn="auto" hangingPunct="1">
              <a:spcBef>
                <a:spcPct val="10000"/>
              </a:spcBef>
              <a:spcAft>
                <a:spcPts val="0"/>
              </a:spcAft>
              <a:buFontTx/>
              <a:buChar char="•"/>
              <a:defRPr/>
            </a:pPr>
            <a:r>
              <a:rPr lang="en-GB" sz="2000" dirty="0" smtClean="0">
                <a:solidFill>
                  <a:schemeClr val="accent1">
                    <a:lumMod val="60000"/>
                    <a:lumOff val="40000"/>
                  </a:schemeClr>
                </a:solidFill>
              </a:rPr>
              <a:t>Other people ran simulations and found</a:t>
            </a:r>
          </a:p>
          <a:p>
            <a:pPr lvl="1" eaLnBrk="1" fontAlgn="auto" hangingPunct="1">
              <a:spcBef>
                <a:spcPct val="10000"/>
              </a:spcBef>
              <a:spcAft>
                <a:spcPts val="0"/>
              </a:spcAft>
              <a:buFontTx/>
              <a:buChar char="–"/>
              <a:defRPr/>
            </a:pPr>
            <a:r>
              <a:rPr lang="en-GB" sz="1800" dirty="0" smtClean="0">
                <a:solidFill>
                  <a:schemeClr val="accent1">
                    <a:lumMod val="60000"/>
                    <a:lumOff val="40000"/>
                  </a:schemeClr>
                </a:solidFill>
              </a:rPr>
              <a:t>small buffers lead to terribly low utilization</a:t>
            </a:r>
          </a:p>
          <a:p>
            <a:pPr lvl="1" eaLnBrk="1" fontAlgn="auto" hangingPunct="1">
              <a:spcBef>
                <a:spcPct val="10000"/>
              </a:spcBef>
              <a:spcAft>
                <a:spcPts val="0"/>
              </a:spcAft>
              <a:buFontTx/>
              <a:buChar char="–"/>
              <a:defRPr/>
            </a:pPr>
            <a:r>
              <a:rPr lang="en-GB" sz="1800" dirty="0" smtClean="0">
                <a:solidFill>
                  <a:schemeClr val="accent1">
                    <a:lumMod val="60000"/>
                    <a:lumOff val="40000"/>
                  </a:schemeClr>
                </a:solidFill>
              </a:rPr>
              <a:t>intermediate buffers are much better</a:t>
            </a:r>
            <a:endParaRPr lang="en-US" sz="1800" dirty="0" smtClean="0">
              <a:solidFill>
                <a:schemeClr val="accent1">
                  <a:lumMod val="60000"/>
                  <a:lumOff val="40000"/>
                </a:schemeClr>
              </a:solidFill>
            </a:endParaRPr>
          </a:p>
          <a:p>
            <a:pPr eaLnBrk="1" fontAlgn="auto" hangingPunct="1">
              <a:spcBef>
                <a:spcPct val="10000"/>
              </a:spcBef>
              <a:spcAft>
                <a:spcPts val="0"/>
              </a:spcAft>
              <a:defRPr/>
            </a:pPr>
            <a:endParaRPr lang="en-GB" sz="2200" dirty="0" smtClean="0"/>
          </a:p>
        </p:txBody>
      </p:sp>
      <p:graphicFrame>
        <p:nvGraphicFramePr>
          <p:cNvPr id="16386" name="Object 4"/>
          <p:cNvGraphicFramePr>
            <a:graphicFrameLocks noChangeAspect="1"/>
          </p:cNvGraphicFramePr>
          <p:nvPr/>
        </p:nvGraphicFramePr>
        <p:xfrm>
          <a:off x="1331913" y="1484313"/>
          <a:ext cx="3311525" cy="3821112"/>
        </p:xfrm>
        <a:graphic>
          <a:graphicData uri="http://schemas.openxmlformats.org/presentationml/2006/ole">
            <p:oleObj spid="_x0000_s16386" name="CorelDRAW" r:id="rId3" imgW="3717000" imgH="3402000" progId="">
              <p:embed/>
            </p:oleObj>
          </a:graphicData>
        </a:graphic>
      </p:graphicFrame>
      <p:sp>
        <p:nvSpPr>
          <p:cNvPr id="16389" name="Text Box 5"/>
          <p:cNvSpPr txBox="1">
            <a:spLocks noChangeArrowheads="1"/>
          </p:cNvSpPr>
          <p:nvPr/>
        </p:nvSpPr>
        <p:spPr bwMode="auto">
          <a:xfrm>
            <a:off x="3059113" y="5399088"/>
            <a:ext cx="1603375" cy="825500"/>
          </a:xfrm>
          <a:prstGeom prst="rect">
            <a:avLst/>
          </a:prstGeom>
          <a:noFill/>
          <a:ln w="9525">
            <a:noFill/>
            <a:miter lim="800000"/>
            <a:headEnd/>
            <a:tailEnd/>
          </a:ln>
        </p:spPr>
        <p:txBody>
          <a:bodyPr>
            <a:spAutoFit/>
          </a:bodyPr>
          <a:lstStyle/>
          <a:p>
            <a:pPr algn="ctr"/>
            <a:r>
              <a:rPr lang="en-GB" sz="1600" i="1">
                <a:latin typeface="Calibri" pitchFamily="34" charset="0"/>
              </a:rPr>
              <a:t>queue size distribution</a:t>
            </a:r>
            <a:r>
              <a:rPr lang="en-GB" sz="1600">
                <a:latin typeface="Calibri" pitchFamily="34" charset="0"/>
              </a:rPr>
              <a:t> </a:t>
            </a:r>
            <a:br>
              <a:rPr lang="en-GB" sz="1600">
                <a:latin typeface="Calibri" pitchFamily="34" charset="0"/>
              </a:rPr>
            </a:br>
            <a:r>
              <a:rPr lang="en-GB" sz="1600">
                <a:latin typeface="Calibri" pitchFamily="34" charset="0"/>
              </a:rPr>
              <a:t>[</a:t>
            </a:r>
            <a:r>
              <a:rPr lang="en-GB" sz="1600">
                <a:latin typeface="cmr12"/>
              </a:rPr>
              <a:t>0</a:t>
            </a:r>
            <a:r>
              <a:rPr lang="en-GB" sz="1600">
                <a:latin typeface="Calibri" pitchFamily="34" charset="0"/>
              </a:rPr>
              <a:t>–</a:t>
            </a:r>
            <a:r>
              <a:rPr lang="en-GB" sz="1600">
                <a:latin typeface="cmr12"/>
              </a:rPr>
              <a:t>100%</a:t>
            </a:r>
            <a:r>
              <a:rPr lang="en-GB" sz="1600">
                <a:latin typeface="Calibri" pitchFamily="34" charset="0"/>
              </a:rPr>
              <a:t>]</a:t>
            </a:r>
            <a:endParaRPr lang="en-US" sz="1600">
              <a:latin typeface="Calibri" pitchFamily="34" charset="0"/>
            </a:endParaRPr>
          </a:p>
        </p:txBody>
      </p:sp>
      <p:sp>
        <p:nvSpPr>
          <p:cNvPr id="11271" name="Text Box 6"/>
          <p:cNvSpPr txBox="1">
            <a:spLocks noChangeArrowheads="1"/>
          </p:cNvSpPr>
          <p:nvPr/>
        </p:nvSpPr>
        <p:spPr bwMode="auto">
          <a:xfrm>
            <a:off x="250825" y="4795838"/>
            <a:ext cx="1079500" cy="366712"/>
          </a:xfrm>
          <a:prstGeom prst="rect">
            <a:avLst/>
          </a:prstGeom>
          <a:noFill/>
          <a:ln w="9525">
            <a:noFill/>
            <a:miter lim="800000"/>
            <a:headEnd/>
            <a:tailEnd/>
          </a:ln>
        </p:spPr>
        <p:txBody>
          <a:bodyPr>
            <a:spAutoFit/>
          </a:bodyPr>
          <a:lstStyle/>
          <a:p>
            <a:pPr algn="r" fontAlgn="auto">
              <a:spcBef>
                <a:spcPts val="0"/>
              </a:spcBef>
              <a:spcAft>
                <a:spcPts val="0"/>
              </a:spcAft>
              <a:defRPr/>
            </a:pPr>
            <a:r>
              <a:rPr lang="en-GB" i="1" dirty="0">
                <a:solidFill>
                  <a:schemeClr val="accent1">
                    <a:lumMod val="60000"/>
                    <a:lumOff val="40000"/>
                  </a:schemeClr>
                </a:solidFill>
                <a:latin typeface="cmmi12"/>
                <a:cs typeface="+mn-cs"/>
              </a:rPr>
              <a:t>B</a:t>
            </a:r>
            <a:r>
              <a:rPr lang="en-GB" dirty="0">
                <a:latin typeface="cmr12"/>
                <a:cs typeface="+mn-cs"/>
              </a:rPr>
              <a:t>=10pkt</a:t>
            </a:r>
            <a:endParaRPr lang="en-US" dirty="0">
              <a:latin typeface="cmr12"/>
              <a:cs typeface="+mn-cs"/>
            </a:endParaRPr>
          </a:p>
        </p:txBody>
      </p:sp>
      <p:sp>
        <p:nvSpPr>
          <p:cNvPr id="11272" name="Text Box 7"/>
          <p:cNvSpPr txBox="1">
            <a:spLocks noChangeArrowheads="1"/>
          </p:cNvSpPr>
          <p:nvPr/>
        </p:nvSpPr>
        <p:spPr bwMode="auto">
          <a:xfrm>
            <a:off x="250825" y="4148138"/>
            <a:ext cx="1079500" cy="366712"/>
          </a:xfrm>
          <a:prstGeom prst="rect">
            <a:avLst/>
          </a:prstGeom>
          <a:noFill/>
          <a:ln w="9525">
            <a:noFill/>
            <a:miter lim="800000"/>
            <a:headEnd/>
            <a:tailEnd/>
          </a:ln>
        </p:spPr>
        <p:txBody>
          <a:bodyPr>
            <a:spAutoFit/>
          </a:bodyPr>
          <a:lstStyle/>
          <a:p>
            <a:pPr algn="r" fontAlgn="auto">
              <a:spcBef>
                <a:spcPts val="0"/>
              </a:spcBef>
              <a:spcAft>
                <a:spcPts val="0"/>
              </a:spcAft>
              <a:defRPr/>
            </a:pPr>
            <a:r>
              <a:rPr lang="en-GB" i="1" dirty="0">
                <a:solidFill>
                  <a:schemeClr val="accent1">
                    <a:lumMod val="60000"/>
                    <a:lumOff val="40000"/>
                  </a:schemeClr>
                </a:solidFill>
                <a:latin typeface="cmmi12"/>
                <a:cs typeface="+mn-cs"/>
              </a:rPr>
              <a:t>B</a:t>
            </a:r>
            <a:r>
              <a:rPr lang="en-GB" dirty="0">
                <a:latin typeface="cmr12"/>
                <a:cs typeface="+mn-cs"/>
              </a:rPr>
              <a:t>=20pkt</a:t>
            </a:r>
            <a:endParaRPr lang="en-US" dirty="0">
              <a:latin typeface="cmr12"/>
              <a:cs typeface="+mn-cs"/>
            </a:endParaRPr>
          </a:p>
        </p:txBody>
      </p:sp>
      <p:sp>
        <p:nvSpPr>
          <p:cNvPr id="11273" name="Text Box 8"/>
          <p:cNvSpPr txBox="1">
            <a:spLocks noChangeArrowheads="1"/>
          </p:cNvSpPr>
          <p:nvPr/>
        </p:nvSpPr>
        <p:spPr bwMode="auto">
          <a:xfrm>
            <a:off x="250825" y="3502025"/>
            <a:ext cx="1079500" cy="366713"/>
          </a:xfrm>
          <a:prstGeom prst="rect">
            <a:avLst/>
          </a:prstGeom>
          <a:noFill/>
          <a:ln w="9525">
            <a:noFill/>
            <a:miter lim="800000"/>
            <a:headEnd/>
            <a:tailEnd/>
          </a:ln>
        </p:spPr>
        <p:txBody>
          <a:bodyPr>
            <a:spAutoFit/>
          </a:bodyPr>
          <a:lstStyle/>
          <a:p>
            <a:pPr algn="r" fontAlgn="auto">
              <a:spcBef>
                <a:spcPts val="0"/>
              </a:spcBef>
              <a:spcAft>
                <a:spcPts val="0"/>
              </a:spcAft>
              <a:defRPr/>
            </a:pPr>
            <a:r>
              <a:rPr lang="en-GB" i="1" dirty="0">
                <a:solidFill>
                  <a:schemeClr val="accent1">
                    <a:lumMod val="60000"/>
                    <a:lumOff val="40000"/>
                  </a:schemeClr>
                </a:solidFill>
                <a:latin typeface="cmmi12"/>
                <a:cs typeface="+mn-cs"/>
              </a:rPr>
              <a:t>B</a:t>
            </a:r>
            <a:r>
              <a:rPr lang="en-GB" dirty="0">
                <a:latin typeface="cmr12"/>
                <a:cs typeface="+mn-cs"/>
              </a:rPr>
              <a:t>=30pkt</a:t>
            </a:r>
            <a:endParaRPr lang="en-US" dirty="0">
              <a:latin typeface="cmr12"/>
              <a:cs typeface="+mn-cs"/>
            </a:endParaRPr>
          </a:p>
        </p:txBody>
      </p:sp>
      <p:sp>
        <p:nvSpPr>
          <p:cNvPr id="11274" name="Text Box 9"/>
          <p:cNvSpPr txBox="1">
            <a:spLocks noChangeArrowheads="1"/>
          </p:cNvSpPr>
          <p:nvPr/>
        </p:nvSpPr>
        <p:spPr bwMode="auto">
          <a:xfrm>
            <a:off x="250825" y="2854325"/>
            <a:ext cx="1079500" cy="366713"/>
          </a:xfrm>
          <a:prstGeom prst="rect">
            <a:avLst/>
          </a:prstGeom>
          <a:noFill/>
          <a:ln w="9525">
            <a:noFill/>
            <a:miter lim="800000"/>
            <a:headEnd/>
            <a:tailEnd/>
          </a:ln>
        </p:spPr>
        <p:txBody>
          <a:bodyPr>
            <a:spAutoFit/>
          </a:bodyPr>
          <a:lstStyle/>
          <a:p>
            <a:pPr algn="r" fontAlgn="auto">
              <a:spcBef>
                <a:spcPts val="0"/>
              </a:spcBef>
              <a:spcAft>
                <a:spcPts val="0"/>
              </a:spcAft>
              <a:defRPr/>
            </a:pPr>
            <a:r>
              <a:rPr lang="en-GB" i="1" dirty="0">
                <a:solidFill>
                  <a:schemeClr val="accent1">
                    <a:lumMod val="60000"/>
                    <a:lumOff val="40000"/>
                  </a:schemeClr>
                </a:solidFill>
                <a:latin typeface="cmmi12"/>
                <a:cs typeface="+mn-cs"/>
              </a:rPr>
              <a:t>B</a:t>
            </a:r>
            <a:r>
              <a:rPr lang="en-GB" dirty="0">
                <a:latin typeface="cmr12"/>
                <a:cs typeface="+mn-cs"/>
              </a:rPr>
              <a:t>=40pkt</a:t>
            </a:r>
            <a:endParaRPr lang="en-US" dirty="0">
              <a:latin typeface="cmr12"/>
              <a:cs typeface="+mn-cs"/>
            </a:endParaRPr>
          </a:p>
        </p:txBody>
      </p:sp>
      <p:sp>
        <p:nvSpPr>
          <p:cNvPr id="11275" name="Text Box 10"/>
          <p:cNvSpPr txBox="1">
            <a:spLocks noChangeArrowheads="1"/>
          </p:cNvSpPr>
          <p:nvPr/>
        </p:nvSpPr>
        <p:spPr bwMode="auto">
          <a:xfrm>
            <a:off x="250825" y="2208213"/>
            <a:ext cx="1079500" cy="366712"/>
          </a:xfrm>
          <a:prstGeom prst="rect">
            <a:avLst/>
          </a:prstGeom>
          <a:noFill/>
          <a:ln w="9525">
            <a:noFill/>
            <a:miter lim="800000"/>
            <a:headEnd/>
            <a:tailEnd/>
          </a:ln>
        </p:spPr>
        <p:txBody>
          <a:bodyPr>
            <a:spAutoFit/>
          </a:bodyPr>
          <a:lstStyle/>
          <a:p>
            <a:pPr algn="r" fontAlgn="auto">
              <a:spcBef>
                <a:spcPts val="0"/>
              </a:spcBef>
              <a:spcAft>
                <a:spcPts val="0"/>
              </a:spcAft>
              <a:defRPr/>
            </a:pPr>
            <a:r>
              <a:rPr lang="en-GB" i="1" dirty="0">
                <a:solidFill>
                  <a:schemeClr val="accent1">
                    <a:lumMod val="60000"/>
                    <a:lumOff val="40000"/>
                  </a:schemeClr>
                </a:solidFill>
                <a:latin typeface="cmmi12"/>
                <a:cs typeface="+mn-cs"/>
              </a:rPr>
              <a:t>B</a:t>
            </a:r>
            <a:r>
              <a:rPr lang="en-GB" dirty="0">
                <a:latin typeface="cmr12"/>
                <a:cs typeface="+mn-cs"/>
              </a:rPr>
              <a:t>=50pkt</a:t>
            </a:r>
            <a:endParaRPr lang="en-US" dirty="0">
              <a:latin typeface="cmr12"/>
              <a:cs typeface="+mn-cs"/>
            </a:endParaRPr>
          </a:p>
        </p:txBody>
      </p:sp>
      <p:sp>
        <p:nvSpPr>
          <p:cNvPr id="11276" name="Text Box 11"/>
          <p:cNvSpPr txBox="1">
            <a:spLocks noChangeArrowheads="1"/>
          </p:cNvSpPr>
          <p:nvPr/>
        </p:nvSpPr>
        <p:spPr bwMode="auto">
          <a:xfrm>
            <a:off x="34925" y="1562100"/>
            <a:ext cx="1295400" cy="366713"/>
          </a:xfrm>
          <a:prstGeom prst="rect">
            <a:avLst/>
          </a:prstGeom>
          <a:noFill/>
          <a:ln w="9525">
            <a:noFill/>
            <a:miter lim="800000"/>
            <a:headEnd/>
            <a:tailEnd/>
          </a:ln>
        </p:spPr>
        <p:txBody>
          <a:bodyPr>
            <a:spAutoFit/>
          </a:bodyPr>
          <a:lstStyle/>
          <a:p>
            <a:pPr algn="r" fontAlgn="auto">
              <a:spcBef>
                <a:spcPts val="0"/>
              </a:spcBef>
              <a:spcAft>
                <a:spcPts val="0"/>
              </a:spcAft>
              <a:defRPr/>
            </a:pPr>
            <a:r>
              <a:rPr lang="en-GB" i="1" dirty="0">
                <a:solidFill>
                  <a:schemeClr val="accent1">
                    <a:lumMod val="60000"/>
                    <a:lumOff val="40000"/>
                  </a:schemeClr>
                </a:solidFill>
                <a:latin typeface="cmmi12"/>
                <a:cs typeface="+mn-cs"/>
              </a:rPr>
              <a:t>B</a:t>
            </a:r>
            <a:r>
              <a:rPr lang="en-GB" dirty="0">
                <a:latin typeface="cmr12"/>
                <a:cs typeface="+mn-cs"/>
              </a:rPr>
              <a:t>=100pkt</a:t>
            </a:r>
            <a:endParaRPr lang="en-US" dirty="0">
              <a:latin typeface="cmr12"/>
              <a:cs typeface="+mn-cs"/>
            </a:endParaRPr>
          </a:p>
        </p:txBody>
      </p:sp>
      <p:sp>
        <p:nvSpPr>
          <p:cNvPr id="16396" name="Line 12"/>
          <p:cNvSpPr>
            <a:spLocks noChangeShapeType="1"/>
          </p:cNvSpPr>
          <p:nvPr/>
        </p:nvSpPr>
        <p:spPr bwMode="auto">
          <a:xfrm>
            <a:off x="2195513" y="1489075"/>
            <a:ext cx="0" cy="3816350"/>
          </a:xfrm>
          <a:prstGeom prst="line">
            <a:avLst/>
          </a:prstGeom>
          <a:noFill/>
          <a:ln w="9525">
            <a:solidFill>
              <a:schemeClr val="folHlink"/>
            </a:solidFill>
            <a:round/>
            <a:headEnd/>
            <a:tailEnd/>
          </a:ln>
        </p:spPr>
        <p:txBody>
          <a:bodyPr/>
          <a:lstStyle/>
          <a:p>
            <a:endParaRPr lang="en-GB"/>
          </a:p>
        </p:txBody>
      </p:sp>
      <p:sp>
        <p:nvSpPr>
          <p:cNvPr id="16397" name="Text Box 13"/>
          <p:cNvSpPr txBox="1">
            <a:spLocks noChangeArrowheads="1"/>
          </p:cNvSpPr>
          <p:nvPr/>
        </p:nvSpPr>
        <p:spPr bwMode="auto">
          <a:xfrm>
            <a:off x="1312863" y="5395913"/>
            <a:ext cx="1603375" cy="825500"/>
          </a:xfrm>
          <a:prstGeom prst="rect">
            <a:avLst/>
          </a:prstGeom>
          <a:noFill/>
          <a:ln w="9525">
            <a:noFill/>
            <a:miter lim="800000"/>
            <a:headEnd/>
            <a:tailEnd/>
          </a:ln>
        </p:spPr>
        <p:txBody>
          <a:bodyPr>
            <a:spAutoFit/>
          </a:bodyPr>
          <a:lstStyle/>
          <a:p>
            <a:pPr algn="ctr"/>
            <a:r>
              <a:rPr lang="en-GB" sz="1600" i="1">
                <a:latin typeface="Calibri" pitchFamily="34" charset="0"/>
              </a:rPr>
              <a:t>traffic intensity distribution</a:t>
            </a:r>
            <a:r>
              <a:rPr lang="en-GB" sz="1600">
                <a:latin typeface="Calibri" pitchFamily="34" charset="0"/>
              </a:rPr>
              <a:t> </a:t>
            </a:r>
            <a:br>
              <a:rPr lang="en-GB" sz="1600">
                <a:latin typeface="Calibri" pitchFamily="34" charset="0"/>
              </a:rPr>
            </a:br>
            <a:r>
              <a:rPr lang="en-GB" sz="1600">
                <a:latin typeface="Calibri" pitchFamily="34" charset="0"/>
              </a:rPr>
              <a:t>[</a:t>
            </a:r>
            <a:r>
              <a:rPr lang="en-GB" sz="1600">
                <a:latin typeface="cmr12"/>
              </a:rPr>
              <a:t>85</a:t>
            </a:r>
            <a:r>
              <a:rPr lang="en-GB" sz="1600">
                <a:latin typeface="Calibri" pitchFamily="34" charset="0"/>
              </a:rPr>
              <a:t>–</a:t>
            </a:r>
            <a:r>
              <a:rPr lang="en-GB" sz="1600">
                <a:latin typeface="cmr12"/>
              </a:rPr>
              <a:t>110%</a:t>
            </a:r>
            <a:r>
              <a:rPr lang="en-GB" sz="1600">
                <a:latin typeface="Calibri" pitchFamily="34" charset="0"/>
              </a:rPr>
              <a:t>]</a:t>
            </a:r>
            <a:endParaRPr lang="en-US" sz="1600">
              <a:latin typeface="Calibri" pitchFamily="34" charset="0"/>
            </a:endParaRPr>
          </a:p>
        </p:txBody>
      </p:sp>
      <p:sp>
        <p:nvSpPr>
          <p:cNvPr id="11279" name="Text Box 14"/>
          <p:cNvSpPr txBox="1">
            <a:spLocks noChangeArrowheads="1"/>
          </p:cNvSpPr>
          <p:nvPr/>
        </p:nvSpPr>
        <p:spPr bwMode="auto">
          <a:xfrm>
            <a:off x="0" y="6524625"/>
            <a:ext cx="4932363" cy="304800"/>
          </a:xfrm>
          <a:prstGeom prst="rect">
            <a:avLst/>
          </a:prstGeom>
          <a:noFill/>
          <a:ln w="9525">
            <a:noFill/>
            <a:miter lim="800000"/>
            <a:headEnd/>
            <a:tailEnd/>
          </a:ln>
        </p:spPr>
        <p:txBody>
          <a:bodyPr>
            <a:spAutoFit/>
          </a:bodyPr>
          <a:lstStyle/>
          <a:p>
            <a:pPr fontAlgn="auto">
              <a:spcBef>
                <a:spcPct val="50000"/>
              </a:spcBef>
              <a:spcAft>
                <a:spcPts val="0"/>
              </a:spcAft>
              <a:defRPr/>
            </a:pPr>
            <a:r>
              <a:rPr lang="en-GB" sz="1400" dirty="0">
                <a:solidFill>
                  <a:schemeClr val="tx1">
                    <a:lumMod val="50000"/>
                  </a:schemeClr>
                </a:solidFill>
                <a:latin typeface="+mn-lt"/>
                <a:cs typeface="+mn-cs"/>
              </a:rPr>
              <a:t>Plot by Darrell Newman, Cambridge</a:t>
            </a:r>
            <a:endParaRPr lang="en-US" sz="1400" dirty="0">
              <a:solidFill>
                <a:schemeClr val="tx1">
                  <a:lumMod val="50000"/>
                </a:schemeClr>
              </a:solidFill>
              <a:latin typeface="+mn-lt"/>
              <a:cs typeface="+mn-cs"/>
            </a:endParaRPr>
          </a:p>
        </p:txBody>
      </p:sp>
      <p:sp>
        <p:nvSpPr>
          <p:cNvPr id="11280" name="Text Box 15"/>
          <p:cNvSpPr txBox="1">
            <a:spLocks noChangeArrowheads="1"/>
          </p:cNvSpPr>
          <p:nvPr/>
        </p:nvSpPr>
        <p:spPr bwMode="auto">
          <a:xfrm>
            <a:off x="1547813" y="1252538"/>
            <a:ext cx="1295400" cy="304800"/>
          </a:xfrm>
          <a:prstGeom prst="rect">
            <a:avLst/>
          </a:prstGeom>
          <a:noFill/>
          <a:ln w="9525">
            <a:noFill/>
            <a:miter lim="800000"/>
            <a:headEnd/>
            <a:tailEnd/>
          </a:ln>
        </p:spPr>
        <p:txBody>
          <a:bodyPr>
            <a:spAutoFit/>
          </a:bodyPr>
          <a:lstStyle/>
          <a:p>
            <a:pPr algn="ctr" fontAlgn="auto">
              <a:spcBef>
                <a:spcPts val="0"/>
              </a:spcBef>
              <a:spcAft>
                <a:spcPts val="0"/>
              </a:spcAft>
              <a:defRPr/>
            </a:pPr>
            <a:r>
              <a:rPr lang="el-GR" sz="1400" i="1" dirty="0">
                <a:solidFill>
                  <a:schemeClr val="accent1">
                    <a:lumMod val="60000"/>
                    <a:lumOff val="40000"/>
                  </a:schemeClr>
                </a:solidFill>
                <a:latin typeface="cmmi12"/>
                <a:cs typeface="+mn-cs"/>
              </a:rPr>
              <a:t>ρ</a:t>
            </a:r>
            <a:r>
              <a:rPr lang="en-GB" sz="1400" dirty="0">
                <a:latin typeface="cmr12"/>
                <a:cs typeface="+mn-cs"/>
              </a:rPr>
              <a:t>=1</a:t>
            </a:r>
            <a:endParaRPr lang="en-US" sz="1400" dirty="0">
              <a:latin typeface="cmr1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0" y="0"/>
            <a:ext cx="9144000" cy="1571625"/>
          </a:xfrm>
        </p:spPr>
        <p:txBody>
          <a:bodyPr/>
          <a:lstStyle/>
          <a:p>
            <a:pPr marL="180000" indent="0" eaLnBrk="1" fontAlgn="auto" hangingPunct="1">
              <a:spcAft>
                <a:spcPts val="0"/>
              </a:spcAft>
              <a:defRPr/>
            </a:pPr>
            <a:r>
              <a:rPr lang="en-US" sz="2400" dirty="0" smtClean="0"/>
              <a:t>Burstiness affects the answer. </a:t>
            </a:r>
            <a:br>
              <a:rPr lang="en-US" sz="2400" dirty="0" smtClean="0"/>
            </a:br>
            <a:r>
              <a:rPr lang="en-US" sz="2400" dirty="0" smtClean="0"/>
              <a:t>It is straightforward to incorporate burstiness into our model. The conclusion is that buffers should be sized to hold 30—50 bursts, not packets</a:t>
            </a:r>
            <a:endParaRPr lang="en-GB" sz="2400" dirty="0" smtClean="0"/>
          </a:p>
        </p:txBody>
      </p:sp>
      <p:sp>
        <p:nvSpPr>
          <p:cNvPr id="46083" name="Rectangle 3"/>
          <p:cNvSpPr>
            <a:spLocks noGrp="1" noChangeArrowheads="1"/>
          </p:cNvSpPr>
          <p:nvPr>
            <p:ph type="body" idx="1"/>
          </p:nvPr>
        </p:nvSpPr>
        <p:spPr>
          <a:xfrm>
            <a:off x="0" y="1928813"/>
            <a:ext cx="9144000" cy="4929187"/>
          </a:xfrm>
        </p:spPr>
        <p:txBody>
          <a:bodyPr/>
          <a:lstStyle/>
          <a:p>
            <a:pPr marL="0" indent="0" eaLnBrk="1" hangingPunct="1">
              <a:buFont typeface="Arial" pitchFamily="34" charset="0"/>
              <a:buNone/>
            </a:pPr>
            <a:r>
              <a:rPr lang="en-US" sz="2200" smtClean="0"/>
              <a:t>It turned out that the simulations were being affected by access link speeds.</a:t>
            </a:r>
          </a:p>
          <a:p>
            <a:pPr marL="0" lvl="1" indent="0" eaLnBrk="1" hangingPunct="1"/>
            <a:r>
              <a:rPr lang="en-GB" sz="1800" smtClean="0"/>
              <a:t> With a fast access link, packets are sent back-to-back in bursts</a:t>
            </a:r>
          </a:p>
          <a:p>
            <a:pPr marL="0" lvl="1" indent="0" eaLnBrk="1" hangingPunct="1"/>
            <a:r>
              <a:rPr lang="en-GB" sz="1800" smtClean="0"/>
              <a:t> With a slow access link, packets are spaced out</a:t>
            </a:r>
          </a:p>
          <a:p>
            <a:pPr marL="0" lvl="1" indent="0" eaLnBrk="1" hangingPunct="1"/>
            <a:endParaRPr lang="en-GB" sz="1800" smtClean="0"/>
          </a:p>
          <a:p>
            <a:pPr marL="0" lvl="1" indent="0" eaLnBrk="1" hangingPunct="1"/>
            <a:endParaRPr lang="en-GB" sz="1800" smtClean="0"/>
          </a:p>
          <a:p>
            <a:pPr marL="0" indent="0" eaLnBrk="1" hangingPunct="1">
              <a:buFont typeface="Arial" pitchFamily="34" charset="0"/>
              <a:buNone/>
            </a:pPr>
            <a:endParaRPr lang="en-US" sz="2000" smtClean="0"/>
          </a:p>
          <a:p>
            <a:pPr marL="0" indent="0" eaLnBrk="1" hangingPunct="1">
              <a:buFont typeface="Arial" pitchFamily="34" charset="0"/>
              <a:buNone/>
            </a:pPr>
            <a:endParaRPr lang="en-GB" sz="2000" smtClean="0"/>
          </a:p>
          <a:p>
            <a:pPr marL="0" indent="0" eaLnBrk="1" hangingPunct="1">
              <a:buFont typeface="Arial" pitchFamily="34" charset="0"/>
              <a:buNone/>
            </a:pPr>
            <a:r>
              <a:rPr lang="en-GB" sz="2000" smtClean="0"/>
              <a:t>Burstiness has the interesting effect of ‘softening’ the congestion response, which enables the TCP flows to react to avert congestion. Small buffers have the same effect.</a:t>
            </a:r>
            <a:endParaRPr lang="en-GB" sz="1400" smtClean="0"/>
          </a:p>
        </p:txBody>
      </p:sp>
      <p:sp>
        <p:nvSpPr>
          <p:cNvPr id="12375" name="Line 5"/>
          <p:cNvSpPr>
            <a:spLocks noChangeShapeType="1"/>
          </p:cNvSpPr>
          <p:nvPr/>
        </p:nvSpPr>
        <p:spPr bwMode="auto">
          <a:xfrm>
            <a:off x="1908175" y="3248025"/>
            <a:ext cx="4751388" cy="0"/>
          </a:xfrm>
          <a:prstGeom prst="line">
            <a:avLst/>
          </a:prstGeom>
          <a:noFill/>
          <a:ln w="57150">
            <a:solidFill>
              <a:schemeClr val="bg1">
                <a:lumMod val="65000"/>
                <a:lumOff val="35000"/>
              </a:schemeClr>
            </a:solidFill>
            <a:round/>
            <a:headEnd/>
            <a:tailEnd type="triangle" w="med" len="med"/>
          </a:ln>
        </p:spPr>
        <p:txBody>
          <a:bodyPr/>
          <a:lstStyle/>
          <a:p>
            <a:pPr fontAlgn="auto">
              <a:spcBef>
                <a:spcPts val="0"/>
              </a:spcBef>
              <a:spcAft>
                <a:spcPts val="0"/>
              </a:spcAft>
              <a:defRPr/>
            </a:pPr>
            <a:endParaRPr lang="en-GB">
              <a:latin typeface="+mn-lt"/>
              <a:cs typeface="+mn-cs"/>
            </a:endParaRPr>
          </a:p>
        </p:txBody>
      </p:sp>
      <p:sp>
        <p:nvSpPr>
          <p:cNvPr id="12295" name="Line 91"/>
          <p:cNvSpPr>
            <a:spLocks noChangeShapeType="1"/>
          </p:cNvSpPr>
          <p:nvPr/>
        </p:nvSpPr>
        <p:spPr bwMode="auto">
          <a:xfrm>
            <a:off x="1908175" y="3609975"/>
            <a:ext cx="4751388" cy="0"/>
          </a:xfrm>
          <a:prstGeom prst="line">
            <a:avLst/>
          </a:prstGeom>
          <a:noFill/>
          <a:ln w="57150">
            <a:solidFill>
              <a:schemeClr val="bg1">
                <a:lumMod val="65000"/>
                <a:lumOff val="35000"/>
              </a:schemeClr>
            </a:solidFill>
            <a:round/>
            <a:headEnd/>
            <a:tailEnd type="triangle" w="med" len="med"/>
          </a:ln>
        </p:spPr>
        <p:txBody>
          <a:bodyPr/>
          <a:lstStyle/>
          <a:p>
            <a:pPr fontAlgn="auto">
              <a:spcBef>
                <a:spcPts val="0"/>
              </a:spcBef>
              <a:spcAft>
                <a:spcPts val="0"/>
              </a:spcAft>
              <a:defRPr/>
            </a:pPr>
            <a:endParaRPr lang="en-GB">
              <a:latin typeface="+mn-lt"/>
              <a:cs typeface="+mn-cs"/>
            </a:endParaRPr>
          </a:p>
        </p:txBody>
      </p:sp>
      <p:sp>
        <p:nvSpPr>
          <p:cNvPr id="12312" name="Text Box 166"/>
          <p:cNvSpPr txBox="1">
            <a:spLocks noChangeArrowheads="1"/>
          </p:cNvSpPr>
          <p:nvPr/>
        </p:nvSpPr>
        <p:spPr bwMode="auto">
          <a:xfrm>
            <a:off x="373063" y="5100638"/>
            <a:ext cx="1917700" cy="400050"/>
          </a:xfrm>
          <a:prstGeom prst="rect">
            <a:avLst/>
          </a:prstGeom>
          <a:noFill/>
          <a:ln w="9525">
            <a:noFill/>
            <a:miter lim="800000"/>
            <a:headEnd/>
            <a:tailEnd/>
          </a:ln>
        </p:spPr>
        <p:txBody>
          <a:bodyPr wrap="none">
            <a:spAutoFit/>
          </a:bodyPr>
          <a:lstStyle/>
          <a:p>
            <a:pPr fontAlgn="auto">
              <a:spcBef>
                <a:spcPts val="0"/>
              </a:spcBef>
              <a:spcAft>
                <a:spcPts val="0"/>
              </a:spcAft>
              <a:defRPr/>
            </a:pPr>
            <a:r>
              <a:rPr lang="en-GB" sz="2000" dirty="0">
                <a:solidFill>
                  <a:schemeClr val="accent1">
                    <a:lumMod val="60000"/>
                    <a:lumOff val="40000"/>
                  </a:schemeClr>
                </a:solidFill>
                <a:latin typeface="+mn-lt"/>
                <a:cs typeface="+mn-cs"/>
              </a:rPr>
              <a:t>slow access links</a:t>
            </a:r>
            <a:endParaRPr lang="en-US" sz="2000" dirty="0">
              <a:solidFill>
                <a:schemeClr val="accent1">
                  <a:lumMod val="60000"/>
                  <a:lumOff val="40000"/>
                </a:schemeClr>
              </a:solidFill>
              <a:latin typeface="cmmi12"/>
              <a:cs typeface="+mn-cs"/>
            </a:endParaRPr>
          </a:p>
        </p:txBody>
      </p:sp>
      <p:sp>
        <p:nvSpPr>
          <p:cNvPr id="12313" name="Text Box 167"/>
          <p:cNvSpPr txBox="1">
            <a:spLocks noChangeArrowheads="1"/>
          </p:cNvSpPr>
          <p:nvPr/>
        </p:nvSpPr>
        <p:spPr bwMode="auto">
          <a:xfrm>
            <a:off x="7029450" y="5124450"/>
            <a:ext cx="1822450" cy="400050"/>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GB" sz="2000" dirty="0">
                <a:solidFill>
                  <a:schemeClr val="accent1">
                    <a:lumMod val="60000"/>
                    <a:lumOff val="40000"/>
                  </a:schemeClr>
                </a:solidFill>
                <a:latin typeface="+mn-lt"/>
                <a:cs typeface="+mn-cs"/>
              </a:rPr>
              <a:t>fast access links</a:t>
            </a:r>
            <a:endParaRPr lang="en-US" sz="2000" dirty="0">
              <a:solidFill>
                <a:schemeClr val="accent1">
                  <a:lumMod val="60000"/>
                  <a:lumOff val="40000"/>
                </a:schemeClr>
              </a:solidFill>
              <a:latin typeface="cmmi12"/>
              <a:cs typeface="+mn-cs"/>
            </a:endParaRPr>
          </a:p>
        </p:txBody>
      </p:sp>
      <p:sp>
        <p:nvSpPr>
          <p:cNvPr id="12314" name="Line 168"/>
          <p:cNvSpPr>
            <a:spLocks noChangeShapeType="1"/>
          </p:cNvSpPr>
          <p:nvPr/>
        </p:nvSpPr>
        <p:spPr bwMode="auto">
          <a:xfrm>
            <a:off x="2214563" y="5337175"/>
            <a:ext cx="4857750" cy="0"/>
          </a:xfrm>
          <a:prstGeom prst="line">
            <a:avLst/>
          </a:prstGeom>
          <a:noFill/>
          <a:ln w="9525">
            <a:solidFill>
              <a:schemeClr val="accent1">
                <a:lumMod val="60000"/>
                <a:lumOff val="40000"/>
              </a:schemeClr>
            </a:solidFill>
            <a:round/>
            <a:headEnd/>
            <a:tailEnd type="triangle" w="med" len="med"/>
          </a:ln>
        </p:spPr>
        <p:txBody>
          <a:bodyPr/>
          <a:lstStyle/>
          <a:p>
            <a:pPr fontAlgn="auto">
              <a:spcBef>
                <a:spcPts val="0"/>
              </a:spcBef>
              <a:spcAft>
                <a:spcPts val="0"/>
              </a:spcAft>
              <a:defRPr/>
            </a:pPr>
            <a:endParaRPr lang="en-GB">
              <a:solidFill>
                <a:schemeClr val="accent1">
                  <a:lumMod val="60000"/>
                  <a:lumOff val="40000"/>
                </a:schemeClr>
              </a:solidFill>
              <a:latin typeface="+mn-lt"/>
              <a:cs typeface="+mn-cs"/>
            </a:endParaRPr>
          </a:p>
        </p:txBody>
      </p:sp>
      <p:grpSp>
        <p:nvGrpSpPr>
          <p:cNvPr id="46089" name="Group 172"/>
          <p:cNvGrpSpPr>
            <a:grpSpLocks/>
          </p:cNvGrpSpPr>
          <p:nvPr/>
        </p:nvGrpSpPr>
        <p:grpSpPr bwMode="auto">
          <a:xfrm>
            <a:off x="2051050" y="3138488"/>
            <a:ext cx="4397375" cy="576262"/>
            <a:chOff x="2051050" y="2420938"/>
            <a:chExt cx="4397375" cy="576262"/>
          </a:xfrm>
        </p:grpSpPr>
        <p:grpSp>
          <p:nvGrpSpPr>
            <p:cNvPr id="46091" name="Group 6"/>
            <p:cNvGrpSpPr>
              <a:grpSpLocks/>
            </p:cNvGrpSpPr>
            <p:nvPr/>
          </p:nvGrpSpPr>
          <p:grpSpPr bwMode="auto">
            <a:xfrm>
              <a:off x="2616834" y="2420938"/>
              <a:ext cx="1217093" cy="216840"/>
              <a:chOff x="3771" y="1199"/>
              <a:chExt cx="541" cy="97"/>
            </a:xfrm>
          </p:grpSpPr>
          <p:grpSp>
            <p:nvGrpSpPr>
              <p:cNvPr id="46225" name="Group 7"/>
              <p:cNvGrpSpPr>
                <a:grpSpLocks/>
              </p:cNvGrpSpPr>
              <p:nvPr/>
            </p:nvGrpSpPr>
            <p:grpSpPr bwMode="auto">
              <a:xfrm>
                <a:off x="4312" y="1199"/>
                <a:ext cx="0" cy="96"/>
                <a:chOff x="3936" y="960"/>
                <a:chExt cx="0" cy="96"/>
              </a:xfrm>
            </p:grpSpPr>
            <p:sp>
              <p:nvSpPr>
                <p:cNvPr id="46250" name="Line 8"/>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251" name="Line 9"/>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226" name="Group 10"/>
              <p:cNvGrpSpPr>
                <a:grpSpLocks/>
              </p:cNvGrpSpPr>
              <p:nvPr/>
            </p:nvGrpSpPr>
            <p:grpSpPr bwMode="auto">
              <a:xfrm>
                <a:off x="3771" y="1199"/>
                <a:ext cx="0" cy="96"/>
                <a:chOff x="3936" y="960"/>
                <a:chExt cx="0" cy="96"/>
              </a:xfrm>
            </p:grpSpPr>
            <p:sp>
              <p:nvSpPr>
                <p:cNvPr id="46248" name="Line 11"/>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249" name="Line 12"/>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227" name="Group 13"/>
              <p:cNvGrpSpPr>
                <a:grpSpLocks/>
              </p:cNvGrpSpPr>
              <p:nvPr/>
            </p:nvGrpSpPr>
            <p:grpSpPr bwMode="auto">
              <a:xfrm>
                <a:off x="3792" y="1200"/>
                <a:ext cx="0" cy="96"/>
                <a:chOff x="3936" y="960"/>
                <a:chExt cx="0" cy="96"/>
              </a:xfrm>
            </p:grpSpPr>
            <p:sp>
              <p:nvSpPr>
                <p:cNvPr id="46246" name="Line 14"/>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247" name="Line 15"/>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228" name="Group 16"/>
              <p:cNvGrpSpPr>
                <a:grpSpLocks/>
              </p:cNvGrpSpPr>
              <p:nvPr/>
            </p:nvGrpSpPr>
            <p:grpSpPr bwMode="auto">
              <a:xfrm>
                <a:off x="4013" y="1199"/>
                <a:ext cx="0" cy="96"/>
                <a:chOff x="3936" y="960"/>
                <a:chExt cx="0" cy="96"/>
              </a:xfrm>
            </p:grpSpPr>
            <p:sp>
              <p:nvSpPr>
                <p:cNvPr id="46244" name="Line 17"/>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245" name="Line 18"/>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229" name="Group 19"/>
              <p:cNvGrpSpPr>
                <a:grpSpLocks/>
              </p:cNvGrpSpPr>
              <p:nvPr/>
            </p:nvGrpSpPr>
            <p:grpSpPr bwMode="auto">
              <a:xfrm>
                <a:off x="4032" y="1200"/>
                <a:ext cx="0" cy="96"/>
                <a:chOff x="3936" y="960"/>
                <a:chExt cx="0" cy="96"/>
              </a:xfrm>
            </p:grpSpPr>
            <p:sp>
              <p:nvSpPr>
                <p:cNvPr id="46242" name="Line 20"/>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243" name="Line 21"/>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230" name="Group 22"/>
              <p:cNvGrpSpPr>
                <a:grpSpLocks/>
              </p:cNvGrpSpPr>
              <p:nvPr/>
            </p:nvGrpSpPr>
            <p:grpSpPr bwMode="auto">
              <a:xfrm>
                <a:off x="4052" y="1200"/>
                <a:ext cx="0" cy="96"/>
                <a:chOff x="3936" y="960"/>
                <a:chExt cx="0" cy="96"/>
              </a:xfrm>
            </p:grpSpPr>
            <p:sp>
              <p:nvSpPr>
                <p:cNvPr id="46240" name="Line 23"/>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241" name="Line 24"/>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231" name="Group 25"/>
              <p:cNvGrpSpPr>
                <a:grpSpLocks/>
              </p:cNvGrpSpPr>
              <p:nvPr/>
            </p:nvGrpSpPr>
            <p:grpSpPr bwMode="auto">
              <a:xfrm>
                <a:off x="4252" y="1199"/>
                <a:ext cx="0" cy="96"/>
                <a:chOff x="3936" y="960"/>
                <a:chExt cx="0" cy="96"/>
              </a:xfrm>
            </p:grpSpPr>
            <p:sp>
              <p:nvSpPr>
                <p:cNvPr id="46238" name="Line 26"/>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239" name="Line 27"/>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232" name="Group 28"/>
              <p:cNvGrpSpPr>
                <a:grpSpLocks/>
              </p:cNvGrpSpPr>
              <p:nvPr/>
            </p:nvGrpSpPr>
            <p:grpSpPr bwMode="auto">
              <a:xfrm>
                <a:off x="4272" y="1200"/>
                <a:ext cx="0" cy="96"/>
                <a:chOff x="3936" y="960"/>
                <a:chExt cx="0" cy="96"/>
              </a:xfrm>
            </p:grpSpPr>
            <p:sp>
              <p:nvSpPr>
                <p:cNvPr id="46236" name="Line 29"/>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237" name="Line 30"/>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233" name="Group 31"/>
              <p:cNvGrpSpPr>
                <a:grpSpLocks/>
              </p:cNvGrpSpPr>
              <p:nvPr/>
            </p:nvGrpSpPr>
            <p:grpSpPr bwMode="auto">
              <a:xfrm>
                <a:off x="4292" y="1199"/>
                <a:ext cx="0" cy="96"/>
                <a:chOff x="3936" y="960"/>
                <a:chExt cx="0" cy="96"/>
              </a:xfrm>
            </p:grpSpPr>
            <p:sp>
              <p:nvSpPr>
                <p:cNvPr id="46234" name="Line 32"/>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235" name="Line 33"/>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grpSp>
          <p:nvGrpSpPr>
            <p:cNvPr id="46092" name="Group 34"/>
            <p:cNvGrpSpPr>
              <a:grpSpLocks/>
            </p:cNvGrpSpPr>
            <p:nvPr/>
          </p:nvGrpSpPr>
          <p:grpSpPr bwMode="auto">
            <a:xfrm>
              <a:off x="4175883" y="2423173"/>
              <a:ext cx="1217093" cy="216840"/>
              <a:chOff x="3771" y="1199"/>
              <a:chExt cx="541" cy="97"/>
            </a:xfrm>
          </p:grpSpPr>
          <p:grpSp>
            <p:nvGrpSpPr>
              <p:cNvPr id="46198" name="Group 35"/>
              <p:cNvGrpSpPr>
                <a:grpSpLocks/>
              </p:cNvGrpSpPr>
              <p:nvPr/>
            </p:nvGrpSpPr>
            <p:grpSpPr bwMode="auto">
              <a:xfrm>
                <a:off x="4312" y="1199"/>
                <a:ext cx="0" cy="96"/>
                <a:chOff x="3936" y="960"/>
                <a:chExt cx="0" cy="96"/>
              </a:xfrm>
            </p:grpSpPr>
            <p:sp>
              <p:nvSpPr>
                <p:cNvPr id="46223" name="Line 36"/>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224" name="Line 37"/>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199" name="Group 38"/>
              <p:cNvGrpSpPr>
                <a:grpSpLocks/>
              </p:cNvGrpSpPr>
              <p:nvPr/>
            </p:nvGrpSpPr>
            <p:grpSpPr bwMode="auto">
              <a:xfrm>
                <a:off x="3771" y="1199"/>
                <a:ext cx="0" cy="96"/>
                <a:chOff x="3936" y="960"/>
                <a:chExt cx="0" cy="96"/>
              </a:xfrm>
            </p:grpSpPr>
            <p:sp>
              <p:nvSpPr>
                <p:cNvPr id="46221" name="Line 39"/>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222" name="Line 40"/>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200" name="Group 41"/>
              <p:cNvGrpSpPr>
                <a:grpSpLocks/>
              </p:cNvGrpSpPr>
              <p:nvPr/>
            </p:nvGrpSpPr>
            <p:grpSpPr bwMode="auto">
              <a:xfrm>
                <a:off x="3792" y="1200"/>
                <a:ext cx="0" cy="96"/>
                <a:chOff x="3936" y="960"/>
                <a:chExt cx="0" cy="96"/>
              </a:xfrm>
            </p:grpSpPr>
            <p:sp>
              <p:nvSpPr>
                <p:cNvPr id="46219" name="Line 42"/>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220" name="Line 43"/>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201" name="Group 44"/>
              <p:cNvGrpSpPr>
                <a:grpSpLocks/>
              </p:cNvGrpSpPr>
              <p:nvPr/>
            </p:nvGrpSpPr>
            <p:grpSpPr bwMode="auto">
              <a:xfrm>
                <a:off x="4013" y="1199"/>
                <a:ext cx="0" cy="96"/>
                <a:chOff x="3936" y="960"/>
                <a:chExt cx="0" cy="96"/>
              </a:xfrm>
            </p:grpSpPr>
            <p:sp>
              <p:nvSpPr>
                <p:cNvPr id="46217" name="Line 45"/>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218" name="Line 46"/>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202" name="Group 47"/>
              <p:cNvGrpSpPr>
                <a:grpSpLocks/>
              </p:cNvGrpSpPr>
              <p:nvPr/>
            </p:nvGrpSpPr>
            <p:grpSpPr bwMode="auto">
              <a:xfrm>
                <a:off x="4032" y="1200"/>
                <a:ext cx="0" cy="96"/>
                <a:chOff x="3936" y="960"/>
                <a:chExt cx="0" cy="96"/>
              </a:xfrm>
            </p:grpSpPr>
            <p:sp>
              <p:nvSpPr>
                <p:cNvPr id="46215" name="Line 48"/>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216" name="Line 49"/>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203" name="Group 50"/>
              <p:cNvGrpSpPr>
                <a:grpSpLocks/>
              </p:cNvGrpSpPr>
              <p:nvPr/>
            </p:nvGrpSpPr>
            <p:grpSpPr bwMode="auto">
              <a:xfrm>
                <a:off x="4052" y="1200"/>
                <a:ext cx="0" cy="96"/>
                <a:chOff x="3936" y="960"/>
                <a:chExt cx="0" cy="96"/>
              </a:xfrm>
            </p:grpSpPr>
            <p:sp>
              <p:nvSpPr>
                <p:cNvPr id="46213" name="Line 51"/>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214" name="Line 52"/>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204" name="Group 53"/>
              <p:cNvGrpSpPr>
                <a:grpSpLocks/>
              </p:cNvGrpSpPr>
              <p:nvPr/>
            </p:nvGrpSpPr>
            <p:grpSpPr bwMode="auto">
              <a:xfrm>
                <a:off x="4252" y="1199"/>
                <a:ext cx="0" cy="96"/>
                <a:chOff x="3936" y="960"/>
                <a:chExt cx="0" cy="96"/>
              </a:xfrm>
            </p:grpSpPr>
            <p:sp>
              <p:nvSpPr>
                <p:cNvPr id="46211" name="Line 54"/>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212" name="Line 55"/>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205" name="Group 56"/>
              <p:cNvGrpSpPr>
                <a:grpSpLocks/>
              </p:cNvGrpSpPr>
              <p:nvPr/>
            </p:nvGrpSpPr>
            <p:grpSpPr bwMode="auto">
              <a:xfrm>
                <a:off x="4272" y="1200"/>
                <a:ext cx="0" cy="96"/>
                <a:chOff x="3936" y="960"/>
                <a:chExt cx="0" cy="96"/>
              </a:xfrm>
            </p:grpSpPr>
            <p:sp>
              <p:nvSpPr>
                <p:cNvPr id="46209" name="Line 57"/>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210" name="Line 58"/>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206" name="Group 59"/>
              <p:cNvGrpSpPr>
                <a:grpSpLocks/>
              </p:cNvGrpSpPr>
              <p:nvPr/>
            </p:nvGrpSpPr>
            <p:grpSpPr bwMode="auto">
              <a:xfrm>
                <a:off x="4292" y="1199"/>
                <a:ext cx="0" cy="96"/>
                <a:chOff x="3936" y="960"/>
                <a:chExt cx="0" cy="96"/>
              </a:xfrm>
            </p:grpSpPr>
            <p:sp>
              <p:nvSpPr>
                <p:cNvPr id="46207" name="Line 60"/>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208" name="Line 61"/>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grpSp>
          <p:nvGrpSpPr>
            <p:cNvPr id="46093" name="Group 62"/>
            <p:cNvGrpSpPr>
              <a:grpSpLocks/>
            </p:cNvGrpSpPr>
            <p:nvPr/>
          </p:nvGrpSpPr>
          <p:grpSpPr bwMode="auto">
            <a:xfrm>
              <a:off x="5795674" y="2423173"/>
              <a:ext cx="632169" cy="216840"/>
              <a:chOff x="4464" y="816"/>
              <a:chExt cx="281" cy="97"/>
            </a:xfrm>
          </p:grpSpPr>
          <p:grpSp>
            <p:nvGrpSpPr>
              <p:cNvPr id="46183" name="Group 63"/>
              <p:cNvGrpSpPr>
                <a:grpSpLocks/>
              </p:cNvGrpSpPr>
              <p:nvPr/>
            </p:nvGrpSpPr>
            <p:grpSpPr bwMode="auto">
              <a:xfrm>
                <a:off x="4464" y="816"/>
                <a:ext cx="0" cy="96"/>
                <a:chOff x="3936" y="960"/>
                <a:chExt cx="0" cy="96"/>
              </a:xfrm>
            </p:grpSpPr>
            <p:sp>
              <p:nvSpPr>
                <p:cNvPr id="46196" name="Line 64"/>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97" name="Line 65"/>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184" name="Group 66"/>
              <p:cNvGrpSpPr>
                <a:grpSpLocks/>
              </p:cNvGrpSpPr>
              <p:nvPr/>
            </p:nvGrpSpPr>
            <p:grpSpPr bwMode="auto">
              <a:xfrm>
                <a:off x="4485" y="817"/>
                <a:ext cx="0" cy="96"/>
                <a:chOff x="3936" y="960"/>
                <a:chExt cx="0" cy="96"/>
              </a:xfrm>
            </p:grpSpPr>
            <p:sp>
              <p:nvSpPr>
                <p:cNvPr id="46194" name="Line 67"/>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95" name="Line 68"/>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185" name="Group 69"/>
              <p:cNvGrpSpPr>
                <a:grpSpLocks/>
              </p:cNvGrpSpPr>
              <p:nvPr/>
            </p:nvGrpSpPr>
            <p:grpSpPr bwMode="auto">
              <a:xfrm>
                <a:off x="4706" y="816"/>
                <a:ext cx="0" cy="96"/>
                <a:chOff x="3936" y="960"/>
                <a:chExt cx="0" cy="96"/>
              </a:xfrm>
            </p:grpSpPr>
            <p:sp>
              <p:nvSpPr>
                <p:cNvPr id="46192" name="Line 70"/>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93" name="Line 71"/>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186" name="Group 72"/>
              <p:cNvGrpSpPr>
                <a:grpSpLocks/>
              </p:cNvGrpSpPr>
              <p:nvPr/>
            </p:nvGrpSpPr>
            <p:grpSpPr bwMode="auto">
              <a:xfrm>
                <a:off x="4725" y="817"/>
                <a:ext cx="0" cy="96"/>
                <a:chOff x="3936" y="960"/>
                <a:chExt cx="0" cy="96"/>
              </a:xfrm>
            </p:grpSpPr>
            <p:sp>
              <p:nvSpPr>
                <p:cNvPr id="46190" name="Line 73"/>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91" name="Line 74"/>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187" name="Group 75"/>
              <p:cNvGrpSpPr>
                <a:grpSpLocks/>
              </p:cNvGrpSpPr>
              <p:nvPr/>
            </p:nvGrpSpPr>
            <p:grpSpPr bwMode="auto">
              <a:xfrm>
                <a:off x="4745" y="817"/>
                <a:ext cx="0" cy="96"/>
                <a:chOff x="3936" y="960"/>
                <a:chExt cx="0" cy="96"/>
              </a:xfrm>
            </p:grpSpPr>
            <p:sp>
              <p:nvSpPr>
                <p:cNvPr id="46188" name="Line 76"/>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89" name="Line 77"/>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grpSp>
          <p:nvGrpSpPr>
            <p:cNvPr id="46094" name="Group 78"/>
            <p:cNvGrpSpPr>
              <a:grpSpLocks/>
            </p:cNvGrpSpPr>
            <p:nvPr/>
          </p:nvGrpSpPr>
          <p:grpSpPr bwMode="auto">
            <a:xfrm>
              <a:off x="2124147" y="2423173"/>
              <a:ext cx="134983" cy="216840"/>
              <a:chOff x="4945" y="816"/>
              <a:chExt cx="60" cy="97"/>
            </a:xfrm>
          </p:grpSpPr>
          <p:grpSp>
            <p:nvGrpSpPr>
              <p:cNvPr id="46171" name="Group 79"/>
              <p:cNvGrpSpPr>
                <a:grpSpLocks/>
              </p:cNvGrpSpPr>
              <p:nvPr/>
            </p:nvGrpSpPr>
            <p:grpSpPr bwMode="auto">
              <a:xfrm>
                <a:off x="5005" y="816"/>
                <a:ext cx="0" cy="96"/>
                <a:chOff x="3936" y="960"/>
                <a:chExt cx="0" cy="96"/>
              </a:xfrm>
            </p:grpSpPr>
            <p:sp>
              <p:nvSpPr>
                <p:cNvPr id="46181" name="Line 80"/>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82" name="Line 81"/>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172" name="Group 82"/>
              <p:cNvGrpSpPr>
                <a:grpSpLocks/>
              </p:cNvGrpSpPr>
              <p:nvPr/>
            </p:nvGrpSpPr>
            <p:grpSpPr bwMode="auto">
              <a:xfrm>
                <a:off x="4945" y="816"/>
                <a:ext cx="0" cy="96"/>
                <a:chOff x="3936" y="960"/>
                <a:chExt cx="0" cy="96"/>
              </a:xfrm>
            </p:grpSpPr>
            <p:sp>
              <p:nvSpPr>
                <p:cNvPr id="46179" name="Line 83"/>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80" name="Line 84"/>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173" name="Group 85"/>
              <p:cNvGrpSpPr>
                <a:grpSpLocks/>
              </p:cNvGrpSpPr>
              <p:nvPr/>
            </p:nvGrpSpPr>
            <p:grpSpPr bwMode="auto">
              <a:xfrm>
                <a:off x="4965" y="817"/>
                <a:ext cx="0" cy="96"/>
                <a:chOff x="3936" y="960"/>
                <a:chExt cx="0" cy="96"/>
              </a:xfrm>
            </p:grpSpPr>
            <p:sp>
              <p:nvSpPr>
                <p:cNvPr id="46177" name="Line 86"/>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78" name="Line 87"/>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174" name="Group 88"/>
              <p:cNvGrpSpPr>
                <a:grpSpLocks/>
              </p:cNvGrpSpPr>
              <p:nvPr/>
            </p:nvGrpSpPr>
            <p:grpSpPr bwMode="auto">
              <a:xfrm>
                <a:off x="4985" y="816"/>
                <a:ext cx="0" cy="96"/>
                <a:chOff x="3936" y="960"/>
                <a:chExt cx="0" cy="96"/>
              </a:xfrm>
            </p:grpSpPr>
            <p:sp>
              <p:nvSpPr>
                <p:cNvPr id="46175" name="Line 89"/>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76" name="Line 90"/>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grpSp>
          <p:nvGrpSpPr>
            <p:cNvPr id="46095" name="Group 92"/>
            <p:cNvGrpSpPr>
              <a:grpSpLocks/>
            </p:cNvGrpSpPr>
            <p:nvPr/>
          </p:nvGrpSpPr>
          <p:grpSpPr bwMode="auto">
            <a:xfrm>
              <a:off x="4137025" y="2774950"/>
              <a:ext cx="0" cy="215900"/>
              <a:chOff x="3936" y="960"/>
              <a:chExt cx="0" cy="96"/>
            </a:xfrm>
          </p:grpSpPr>
          <p:sp>
            <p:nvSpPr>
              <p:cNvPr id="46169" name="Line 93"/>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70" name="Line 94"/>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096" name="Group 95"/>
            <p:cNvGrpSpPr>
              <a:grpSpLocks/>
            </p:cNvGrpSpPr>
            <p:nvPr/>
          </p:nvGrpSpPr>
          <p:grpSpPr bwMode="auto">
            <a:xfrm>
              <a:off x="2616200" y="2774950"/>
              <a:ext cx="0" cy="215900"/>
              <a:chOff x="3936" y="960"/>
              <a:chExt cx="0" cy="96"/>
            </a:xfrm>
          </p:grpSpPr>
          <p:sp>
            <p:nvSpPr>
              <p:cNvPr id="46167" name="Line 96"/>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68" name="Line 97"/>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097" name="Group 98"/>
            <p:cNvGrpSpPr>
              <a:grpSpLocks/>
            </p:cNvGrpSpPr>
            <p:nvPr/>
          </p:nvGrpSpPr>
          <p:grpSpPr bwMode="auto">
            <a:xfrm>
              <a:off x="2906713" y="2774950"/>
              <a:ext cx="0" cy="215900"/>
              <a:chOff x="3936" y="960"/>
              <a:chExt cx="0" cy="96"/>
            </a:xfrm>
          </p:grpSpPr>
          <p:sp>
            <p:nvSpPr>
              <p:cNvPr id="46165" name="Line 99"/>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66" name="Line 100"/>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098" name="Group 101"/>
            <p:cNvGrpSpPr>
              <a:grpSpLocks/>
            </p:cNvGrpSpPr>
            <p:nvPr/>
          </p:nvGrpSpPr>
          <p:grpSpPr bwMode="auto">
            <a:xfrm>
              <a:off x="3160713" y="2774950"/>
              <a:ext cx="0" cy="215900"/>
              <a:chOff x="3936" y="960"/>
              <a:chExt cx="0" cy="96"/>
            </a:xfrm>
          </p:grpSpPr>
          <p:sp>
            <p:nvSpPr>
              <p:cNvPr id="46163" name="Line 102"/>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64" name="Line 103"/>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099" name="Group 104"/>
            <p:cNvGrpSpPr>
              <a:grpSpLocks/>
            </p:cNvGrpSpPr>
            <p:nvPr/>
          </p:nvGrpSpPr>
          <p:grpSpPr bwMode="auto">
            <a:xfrm>
              <a:off x="3365500" y="2774950"/>
              <a:ext cx="0" cy="215900"/>
              <a:chOff x="3936" y="960"/>
              <a:chExt cx="0" cy="96"/>
            </a:xfrm>
          </p:grpSpPr>
          <p:sp>
            <p:nvSpPr>
              <p:cNvPr id="46161" name="Line 105"/>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62" name="Line 106"/>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100" name="Group 107"/>
            <p:cNvGrpSpPr>
              <a:grpSpLocks/>
            </p:cNvGrpSpPr>
            <p:nvPr/>
          </p:nvGrpSpPr>
          <p:grpSpPr bwMode="auto">
            <a:xfrm>
              <a:off x="3573463" y="2774950"/>
              <a:ext cx="0" cy="215900"/>
              <a:chOff x="3936" y="960"/>
              <a:chExt cx="0" cy="96"/>
            </a:xfrm>
          </p:grpSpPr>
          <p:sp>
            <p:nvSpPr>
              <p:cNvPr id="46159" name="Line 108"/>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60" name="Line 109"/>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101" name="Group 110"/>
            <p:cNvGrpSpPr>
              <a:grpSpLocks/>
            </p:cNvGrpSpPr>
            <p:nvPr/>
          </p:nvGrpSpPr>
          <p:grpSpPr bwMode="auto">
            <a:xfrm>
              <a:off x="3698875" y="2774950"/>
              <a:ext cx="0" cy="215900"/>
              <a:chOff x="3936" y="960"/>
              <a:chExt cx="0" cy="96"/>
            </a:xfrm>
          </p:grpSpPr>
          <p:sp>
            <p:nvSpPr>
              <p:cNvPr id="46157" name="Line 111"/>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58" name="Line 112"/>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102" name="Group 113"/>
            <p:cNvGrpSpPr>
              <a:grpSpLocks/>
            </p:cNvGrpSpPr>
            <p:nvPr/>
          </p:nvGrpSpPr>
          <p:grpSpPr bwMode="auto">
            <a:xfrm>
              <a:off x="3844925" y="2774950"/>
              <a:ext cx="0" cy="215900"/>
              <a:chOff x="3936" y="960"/>
              <a:chExt cx="0" cy="96"/>
            </a:xfrm>
          </p:grpSpPr>
          <p:sp>
            <p:nvSpPr>
              <p:cNvPr id="46155" name="Line 114"/>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56" name="Line 115"/>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103" name="Group 116"/>
            <p:cNvGrpSpPr>
              <a:grpSpLocks/>
            </p:cNvGrpSpPr>
            <p:nvPr/>
          </p:nvGrpSpPr>
          <p:grpSpPr bwMode="auto">
            <a:xfrm>
              <a:off x="3990975" y="2774950"/>
              <a:ext cx="0" cy="215900"/>
              <a:chOff x="3936" y="960"/>
              <a:chExt cx="0" cy="96"/>
            </a:xfrm>
          </p:grpSpPr>
          <p:sp>
            <p:nvSpPr>
              <p:cNvPr id="46153" name="Line 117"/>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54" name="Line 118"/>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104" name="Group 119"/>
            <p:cNvGrpSpPr>
              <a:grpSpLocks/>
            </p:cNvGrpSpPr>
            <p:nvPr/>
          </p:nvGrpSpPr>
          <p:grpSpPr bwMode="auto">
            <a:xfrm>
              <a:off x="2455863" y="2782888"/>
              <a:ext cx="0" cy="214312"/>
              <a:chOff x="3936" y="960"/>
              <a:chExt cx="0" cy="96"/>
            </a:xfrm>
          </p:grpSpPr>
          <p:sp>
            <p:nvSpPr>
              <p:cNvPr id="46151" name="Line 120"/>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52" name="Line 121"/>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105" name="Group 122"/>
            <p:cNvGrpSpPr>
              <a:grpSpLocks/>
            </p:cNvGrpSpPr>
            <p:nvPr/>
          </p:nvGrpSpPr>
          <p:grpSpPr bwMode="auto">
            <a:xfrm>
              <a:off x="2163763" y="2782888"/>
              <a:ext cx="0" cy="214312"/>
              <a:chOff x="3936" y="960"/>
              <a:chExt cx="0" cy="96"/>
            </a:xfrm>
          </p:grpSpPr>
          <p:sp>
            <p:nvSpPr>
              <p:cNvPr id="46149" name="Line 123"/>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50" name="Line 124"/>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106" name="Group 125"/>
            <p:cNvGrpSpPr>
              <a:grpSpLocks/>
            </p:cNvGrpSpPr>
            <p:nvPr/>
          </p:nvGrpSpPr>
          <p:grpSpPr bwMode="auto">
            <a:xfrm>
              <a:off x="2308225" y="2782888"/>
              <a:ext cx="0" cy="214312"/>
              <a:chOff x="3936" y="960"/>
              <a:chExt cx="0" cy="96"/>
            </a:xfrm>
          </p:grpSpPr>
          <p:sp>
            <p:nvSpPr>
              <p:cNvPr id="46147" name="Line 126"/>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48" name="Line 127"/>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107" name="Group 128"/>
            <p:cNvGrpSpPr>
              <a:grpSpLocks/>
            </p:cNvGrpSpPr>
            <p:nvPr/>
          </p:nvGrpSpPr>
          <p:grpSpPr bwMode="auto">
            <a:xfrm>
              <a:off x="4238625" y="2782888"/>
              <a:ext cx="1520825" cy="214312"/>
              <a:chOff x="3627" y="4077"/>
              <a:chExt cx="676" cy="96"/>
            </a:xfrm>
          </p:grpSpPr>
          <p:grpSp>
            <p:nvGrpSpPr>
              <p:cNvPr id="46120" name="Group 129"/>
              <p:cNvGrpSpPr>
                <a:grpSpLocks/>
              </p:cNvGrpSpPr>
              <p:nvPr/>
            </p:nvGrpSpPr>
            <p:grpSpPr bwMode="auto">
              <a:xfrm>
                <a:off x="4303" y="4077"/>
                <a:ext cx="0" cy="96"/>
                <a:chOff x="3936" y="960"/>
                <a:chExt cx="0" cy="96"/>
              </a:xfrm>
            </p:grpSpPr>
            <p:sp>
              <p:nvSpPr>
                <p:cNvPr id="46145" name="Line 130"/>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46" name="Line 131"/>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121" name="Group 132"/>
              <p:cNvGrpSpPr>
                <a:grpSpLocks/>
              </p:cNvGrpSpPr>
              <p:nvPr/>
            </p:nvGrpSpPr>
            <p:grpSpPr bwMode="auto">
              <a:xfrm>
                <a:off x="3627" y="4077"/>
                <a:ext cx="0" cy="96"/>
                <a:chOff x="3936" y="960"/>
                <a:chExt cx="0" cy="96"/>
              </a:xfrm>
            </p:grpSpPr>
            <p:sp>
              <p:nvSpPr>
                <p:cNvPr id="46143" name="Line 133"/>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44" name="Line 134"/>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122" name="Group 135"/>
              <p:cNvGrpSpPr>
                <a:grpSpLocks/>
              </p:cNvGrpSpPr>
              <p:nvPr/>
            </p:nvGrpSpPr>
            <p:grpSpPr bwMode="auto">
              <a:xfrm>
                <a:off x="3756" y="4077"/>
                <a:ext cx="0" cy="96"/>
                <a:chOff x="3936" y="960"/>
                <a:chExt cx="0" cy="96"/>
              </a:xfrm>
            </p:grpSpPr>
            <p:sp>
              <p:nvSpPr>
                <p:cNvPr id="46141" name="Line 136"/>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42" name="Line 137"/>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123" name="Group 138"/>
              <p:cNvGrpSpPr>
                <a:grpSpLocks/>
              </p:cNvGrpSpPr>
              <p:nvPr/>
            </p:nvGrpSpPr>
            <p:grpSpPr bwMode="auto">
              <a:xfrm>
                <a:off x="3869" y="4077"/>
                <a:ext cx="0" cy="96"/>
                <a:chOff x="3936" y="960"/>
                <a:chExt cx="0" cy="96"/>
              </a:xfrm>
            </p:grpSpPr>
            <p:sp>
              <p:nvSpPr>
                <p:cNvPr id="46139" name="Line 139"/>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40" name="Line 140"/>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124" name="Group 141"/>
              <p:cNvGrpSpPr>
                <a:grpSpLocks/>
              </p:cNvGrpSpPr>
              <p:nvPr/>
            </p:nvGrpSpPr>
            <p:grpSpPr bwMode="auto">
              <a:xfrm>
                <a:off x="3960" y="4077"/>
                <a:ext cx="0" cy="96"/>
                <a:chOff x="3936" y="960"/>
                <a:chExt cx="0" cy="96"/>
              </a:xfrm>
            </p:grpSpPr>
            <p:sp>
              <p:nvSpPr>
                <p:cNvPr id="46137" name="Line 142"/>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38" name="Line 143"/>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125" name="Group 144"/>
              <p:cNvGrpSpPr>
                <a:grpSpLocks/>
              </p:cNvGrpSpPr>
              <p:nvPr/>
            </p:nvGrpSpPr>
            <p:grpSpPr bwMode="auto">
              <a:xfrm>
                <a:off x="4052" y="4077"/>
                <a:ext cx="0" cy="96"/>
                <a:chOff x="3936" y="960"/>
                <a:chExt cx="0" cy="96"/>
              </a:xfrm>
            </p:grpSpPr>
            <p:sp>
              <p:nvSpPr>
                <p:cNvPr id="46135" name="Line 145"/>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36" name="Line 146"/>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126" name="Group 147"/>
              <p:cNvGrpSpPr>
                <a:grpSpLocks/>
              </p:cNvGrpSpPr>
              <p:nvPr/>
            </p:nvGrpSpPr>
            <p:grpSpPr bwMode="auto">
              <a:xfrm>
                <a:off x="4108" y="4077"/>
                <a:ext cx="0" cy="96"/>
                <a:chOff x="3936" y="960"/>
                <a:chExt cx="0" cy="96"/>
              </a:xfrm>
            </p:grpSpPr>
            <p:sp>
              <p:nvSpPr>
                <p:cNvPr id="46133" name="Line 148"/>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34" name="Line 149"/>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127" name="Group 150"/>
              <p:cNvGrpSpPr>
                <a:grpSpLocks/>
              </p:cNvGrpSpPr>
              <p:nvPr/>
            </p:nvGrpSpPr>
            <p:grpSpPr bwMode="auto">
              <a:xfrm>
                <a:off x="4173" y="4077"/>
                <a:ext cx="0" cy="96"/>
                <a:chOff x="3936" y="960"/>
                <a:chExt cx="0" cy="96"/>
              </a:xfrm>
            </p:grpSpPr>
            <p:sp>
              <p:nvSpPr>
                <p:cNvPr id="46131" name="Line 151"/>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32" name="Line 152"/>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128" name="Group 153"/>
              <p:cNvGrpSpPr>
                <a:grpSpLocks/>
              </p:cNvGrpSpPr>
              <p:nvPr/>
            </p:nvGrpSpPr>
            <p:grpSpPr bwMode="auto">
              <a:xfrm>
                <a:off x="4238" y="4077"/>
                <a:ext cx="0" cy="96"/>
                <a:chOff x="3936" y="960"/>
                <a:chExt cx="0" cy="96"/>
              </a:xfrm>
            </p:grpSpPr>
            <p:sp>
              <p:nvSpPr>
                <p:cNvPr id="46129" name="Line 154"/>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30" name="Line 155"/>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grpSp>
          <p:nvGrpSpPr>
            <p:cNvPr id="46108" name="Group 156"/>
            <p:cNvGrpSpPr>
              <a:grpSpLocks/>
            </p:cNvGrpSpPr>
            <p:nvPr/>
          </p:nvGrpSpPr>
          <p:grpSpPr bwMode="auto">
            <a:xfrm>
              <a:off x="5903913" y="2782888"/>
              <a:ext cx="0" cy="214312"/>
              <a:chOff x="3936" y="960"/>
              <a:chExt cx="0" cy="96"/>
            </a:xfrm>
          </p:grpSpPr>
          <p:sp>
            <p:nvSpPr>
              <p:cNvPr id="46118" name="Line 157"/>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19" name="Line 158"/>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109" name="Group 159"/>
            <p:cNvGrpSpPr>
              <a:grpSpLocks/>
            </p:cNvGrpSpPr>
            <p:nvPr/>
          </p:nvGrpSpPr>
          <p:grpSpPr bwMode="auto">
            <a:xfrm>
              <a:off x="6194425" y="2782888"/>
              <a:ext cx="0" cy="214312"/>
              <a:chOff x="3936" y="960"/>
              <a:chExt cx="0" cy="96"/>
            </a:xfrm>
          </p:grpSpPr>
          <p:sp>
            <p:nvSpPr>
              <p:cNvPr id="46116" name="Line 160"/>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17" name="Line 161"/>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110" name="Group 162"/>
            <p:cNvGrpSpPr>
              <a:grpSpLocks/>
            </p:cNvGrpSpPr>
            <p:nvPr/>
          </p:nvGrpSpPr>
          <p:grpSpPr bwMode="auto">
            <a:xfrm>
              <a:off x="6448425" y="2782888"/>
              <a:ext cx="0" cy="214312"/>
              <a:chOff x="3936" y="960"/>
              <a:chExt cx="0" cy="96"/>
            </a:xfrm>
          </p:grpSpPr>
          <p:sp>
            <p:nvSpPr>
              <p:cNvPr id="46114" name="Line 163"/>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15" name="Line 164"/>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nvGrpSpPr>
            <p:cNvPr id="46111" name="Group 170"/>
            <p:cNvGrpSpPr>
              <a:grpSpLocks/>
            </p:cNvGrpSpPr>
            <p:nvPr/>
          </p:nvGrpSpPr>
          <p:grpSpPr bwMode="auto">
            <a:xfrm>
              <a:off x="2051050" y="2781300"/>
              <a:ext cx="0" cy="214313"/>
              <a:chOff x="3936" y="960"/>
              <a:chExt cx="0" cy="96"/>
            </a:xfrm>
          </p:grpSpPr>
          <p:sp>
            <p:nvSpPr>
              <p:cNvPr id="46112" name="Line 171"/>
              <p:cNvSpPr>
                <a:spLocks noChangeShapeType="1"/>
              </p:cNvSpPr>
              <p:nvPr/>
            </p:nvSpPr>
            <p:spPr bwMode="auto">
              <a:xfrm>
                <a:off x="3936" y="960"/>
                <a:ext cx="0" cy="96"/>
              </a:xfrm>
              <a:prstGeom prst="line">
                <a:avLst/>
              </a:prstGeom>
              <a:noFill/>
              <a:ln w="12700">
                <a:solidFill>
                  <a:srgbClr val="FFFF00"/>
                </a:solidFill>
                <a:round/>
                <a:headEnd/>
                <a:tailEnd/>
              </a:ln>
            </p:spPr>
            <p:txBody>
              <a:bodyPr/>
              <a:lstStyle/>
              <a:p>
                <a:endParaRPr lang="en-GB"/>
              </a:p>
            </p:txBody>
          </p:sp>
          <p:sp>
            <p:nvSpPr>
              <p:cNvPr id="46113" name="Line 172"/>
              <p:cNvSpPr>
                <a:spLocks noChangeShapeType="1"/>
              </p:cNvSpPr>
              <p:nvPr/>
            </p:nvSpPr>
            <p:spPr bwMode="auto">
              <a:xfrm>
                <a:off x="3936" y="960"/>
                <a:ext cx="0" cy="96"/>
              </a:xfrm>
              <a:prstGeom prst="line">
                <a:avLst/>
              </a:prstGeom>
              <a:noFill/>
              <a:ln w="3175">
                <a:solidFill>
                  <a:srgbClr val="FFFF00"/>
                </a:solidFill>
                <a:round/>
                <a:headEnd/>
                <a:tailEnd/>
              </a:ln>
            </p:spPr>
            <p:txBody>
              <a:bodyPr/>
              <a:lstStyle/>
              <a:p>
                <a:endParaRPr lang="en-GB"/>
              </a:p>
            </p:txBody>
          </p:sp>
        </p:grpSp>
      </p:grpSp>
      <p:pic>
        <p:nvPicPr>
          <p:cNvPr id="46090" name="Picture 173" descr="throttle.png"/>
          <p:cNvPicPr>
            <a:picLocks noChangeAspect="1"/>
          </p:cNvPicPr>
          <p:nvPr/>
        </p:nvPicPr>
        <p:blipFill>
          <a:blip r:embed="rId3" cstate="print"/>
          <a:srcRect b="4710"/>
          <a:stretch>
            <a:fillRect/>
          </a:stretch>
        </p:blipFill>
        <p:spPr bwMode="auto">
          <a:xfrm>
            <a:off x="428625" y="5411788"/>
            <a:ext cx="8358188" cy="1446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57313"/>
          </a:xfrm>
        </p:spPr>
        <p:txBody>
          <a:bodyPr>
            <a:noAutofit/>
          </a:bodyPr>
          <a:lstStyle/>
          <a:p>
            <a:pPr marL="180000" indent="0" eaLnBrk="1" fontAlgn="auto" hangingPunct="1">
              <a:spcAft>
                <a:spcPts val="0"/>
              </a:spcAft>
              <a:defRPr/>
            </a:pPr>
            <a:r>
              <a:rPr lang="en-US" sz="2800" dirty="0" smtClean="0"/>
              <a:t>We are currently developing a multipath version of TCP. Here also one needs careful analysis of how fluid models and stochastic effects fit together.</a:t>
            </a:r>
            <a:endParaRPr lang="en-GB" sz="2800" dirty="0" smtClean="0"/>
          </a:p>
        </p:txBody>
      </p:sp>
      <p:grpSp>
        <p:nvGrpSpPr>
          <p:cNvPr id="17416" name="Group 58"/>
          <p:cNvGrpSpPr>
            <a:grpSpLocks/>
          </p:cNvGrpSpPr>
          <p:nvPr/>
        </p:nvGrpSpPr>
        <p:grpSpPr bwMode="auto">
          <a:xfrm>
            <a:off x="428625" y="2125663"/>
            <a:ext cx="2571750" cy="1214437"/>
            <a:chOff x="847196" y="2405055"/>
            <a:chExt cx="2571768" cy="1214446"/>
          </a:xfrm>
        </p:grpSpPr>
        <p:sp>
          <p:nvSpPr>
            <p:cNvPr id="55" name="Oval 18"/>
            <p:cNvSpPr>
              <a:spLocks noChangeArrowheads="1"/>
            </p:cNvSpPr>
            <p:nvPr/>
          </p:nvSpPr>
          <p:spPr bwMode="auto">
            <a:xfrm rot="5400000">
              <a:off x="1409175" y="3295649"/>
              <a:ext cx="476254" cy="171451"/>
            </a:xfrm>
            <a:prstGeom prst="ellipse">
              <a:avLst/>
            </a:prstGeom>
            <a:solidFill>
              <a:schemeClr val="accent1">
                <a:lumMod val="50000"/>
              </a:schemeClr>
            </a:solidFill>
            <a:ln w="19050">
              <a:solidFill>
                <a:schemeClr val="accent1">
                  <a:lumMod val="60000"/>
                  <a:lumOff val="40000"/>
                </a:schemeClr>
              </a:solidFill>
              <a:round/>
              <a:headEnd/>
              <a:tailEnd/>
            </a:ln>
          </p:spPr>
          <p:txBody>
            <a:bodyPr wrap="none" anchor="ctr"/>
            <a:lstStyle/>
            <a:p>
              <a:pPr fontAlgn="auto">
                <a:spcBef>
                  <a:spcPts val="0"/>
                </a:spcBef>
                <a:spcAft>
                  <a:spcPts val="0"/>
                </a:spcAft>
                <a:defRPr/>
              </a:pPr>
              <a:endParaRPr lang="en-GB">
                <a:latin typeface="+mn-lt"/>
                <a:cs typeface="+mn-cs"/>
              </a:endParaRPr>
            </a:p>
          </p:txBody>
        </p:sp>
        <p:sp>
          <p:nvSpPr>
            <p:cNvPr id="39" name="Oval 18"/>
            <p:cNvSpPr>
              <a:spLocks noChangeArrowheads="1"/>
            </p:cNvSpPr>
            <p:nvPr/>
          </p:nvSpPr>
          <p:spPr bwMode="auto">
            <a:xfrm rot="5400000">
              <a:off x="1409175" y="2557456"/>
              <a:ext cx="476254" cy="171451"/>
            </a:xfrm>
            <a:prstGeom prst="ellipse">
              <a:avLst/>
            </a:prstGeom>
            <a:solidFill>
              <a:schemeClr val="accent1">
                <a:lumMod val="50000"/>
              </a:schemeClr>
            </a:solidFill>
            <a:ln w="19050">
              <a:solidFill>
                <a:schemeClr val="accent1">
                  <a:lumMod val="60000"/>
                  <a:lumOff val="40000"/>
                </a:schemeClr>
              </a:solidFill>
              <a:round/>
              <a:headEnd/>
              <a:tailEnd/>
            </a:ln>
          </p:spPr>
          <p:txBody>
            <a:bodyPr wrap="none" anchor="ctr"/>
            <a:lstStyle/>
            <a:p>
              <a:pPr fontAlgn="auto">
                <a:spcBef>
                  <a:spcPts val="0"/>
                </a:spcBef>
                <a:spcAft>
                  <a:spcPts val="0"/>
                </a:spcAft>
                <a:defRPr/>
              </a:pPr>
              <a:endParaRPr lang="en-GB">
                <a:latin typeface="+mn-lt"/>
                <a:cs typeface="+mn-cs"/>
              </a:endParaRPr>
            </a:p>
          </p:txBody>
        </p:sp>
        <p:sp>
          <p:nvSpPr>
            <p:cNvPr id="51" name="Oval 50"/>
            <p:cNvSpPr/>
            <p:nvPr/>
          </p:nvSpPr>
          <p:spPr>
            <a:xfrm>
              <a:off x="847196" y="2905121"/>
              <a:ext cx="214315" cy="2143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2" name="Oval 51"/>
            <p:cNvSpPr/>
            <p:nvPr/>
          </p:nvSpPr>
          <p:spPr>
            <a:xfrm>
              <a:off x="3204651" y="2905121"/>
              <a:ext cx="214313" cy="2143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3" name="Freeform 52"/>
            <p:cNvSpPr/>
            <p:nvPr/>
          </p:nvSpPr>
          <p:spPr>
            <a:xfrm>
              <a:off x="990072" y="2643182"/>
              <a:ext cx="2317766" cy="404815"/>
            </a:xfrm>
            <a:custGeom>
              <a:avLst/>
              <a:gdLst>
                <a:gd name="connsiteX0" fmla="*/ 0 w 2328530"/>
                <a:gd name="connsiteY0" fmla="*/ 411125 h 517451"/>
                <a:gd name="connsiteX1" fmla="*/ 446567 w 2328530"/>
                <a:gd name="connsiteY1" fmla="*/ 464288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11125 h 517451"/>
                <a:gd name="connsiteX1" fmla="*/ 511338 w 2328530"/>
                <a:gd name="connsiteY1" fmla="*/ 413116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05256 h 511582"/>
                <a:gd name="connsiteX1" fmla="*/ 511338 w 2328530"/>
                <a:gd name="connsiteY1" fmla="*/ 407247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398499 h 464284"/>
                <a:gd name="connsiteX1" fmla="*/ 368462 w 2328530"/>
                <a:gd name="connsiteY1" fmla="*/ 400489 h 464284"/>
                <a:gd name="connsiteX2" fmla="*/ 725652 w 2328530"/>
                <a:gd name="connsiteY2" fmla="*/ 114738 h 464284"/>
                <a:gd name="connsiteX3" fmla="*/ 1690577 w 2328530"/>
                <a:gd name="connsiteY3" fmla="*/ 47625 h 464284"/>
                <a:gd name="connsiteX4" fmla="*/ 1940098 w 2328530"/>
                <a:gd name="connsiteY4" fmla="*/ 400489 h 464284"/>
                <a:gd name="connsiteX5" fmla="*/ 2328530 w 2328530"/>
                <a:gd name="connsiteY5" fmla="*/ 430397 h 464284"/>
                <a:gd name="connsiteX6" fmla="*/ 2328530 w 2328530"/>
                <a:gd name="connsiteY6" fmla="*/ 430397 h 464284"/>
                <a:gd name="connsiteX0" fmla="*/ 0 w 2328530"/>
                <a:gd name="connsiteY0" fmla="*/ 331387 h 385987"/>
                <a:gd name="connsiteX1" fmla="*/ 368462 w 2328530"/>
                <a:gd name="connsiteY1" fmla="*/ 333377 h 385987"/>
                <a:gd name="connsiteX2" fmla="*/ 725652 w 2328530"/>
                <a:gd name="connsiteY2" fmla="*/ 47626 h 385987"/>
                <a:gd name="connsiteX3" fmla="*/ 1654346 w 2328530"/>
                <a:gd name="connsiteY3" fmla="*/ 47625 h 385987"/>
                <a:gd name="connsiteX4" fmla="*/ 1940098 w 2328530"/>
                <a:gd name="connsiteY4" fmla="*/ 333377 h 385987"/>
                <a:gd name="connsiteX5" fmla="*/ 2328530 w 2328530"/>
                <a:gd name="connsiteY5" fmla="*/ 363285 h 385987"/>
                <a:gd name="connsiteX6" fmla="*/ 2328530 w 2328530"/>
                <a:gd name="connsiteY6" fmla="*/ 363285 h 385987"/>
                <a:gd name="connsiteX0" fmla="*/ 50138 w 2378668"/>
                <a:gd name="connsiteY0" fmla="*/ 331387 h 405148"/>
                <a:gd name="connsiteX1" fmla="*/ 61410 w 2378668"/>
                <a:gd name="connsiteY1" fmla="*/ 404816 h 405148"/>
                <a:gd name="connsiteX2" fmla="*/ 418600 w 2378668"/>
                <a:gd name="connsiteY2" fmla="*/ 333377 h 405148"/>
                <a:gd name="connsiteX3" fmla="*/ 775790 w 2378668"/>
                <a:gd name="connsiteY3" fmla="*/ 47626 h 405148"/>
                <a:gd name="connsiteX4" fmla="*/ 1704484 w 2378668"/>
                <a:gd name="connsiteY4" fmla="*/ 47625 h 405148"/>
                <a:gd name="connsiteX5" fmla="*/ 1990236 w 2378668"/>
                <a:gd name="connsiteY5" fmla="*/ 333377 h 405148"/>
                <a:gd name="connsiteX6" fmla="*/ 2378668 w 2378668"/>
                <a:gd name="connsiteY6" fmla="*/ 363285 h 405148"/>
                <a:gd name="connsiteX7" fmla="*/ 2378668 w 2378668"/>
                <a:gd name="connsiteY7" fmla="*/ 363285 h 405148"/>
                <a:gd name="connsiteX0" fmla="*/ 0 w 2317258"/>
                <a:gd name="connsiteY0" fmla="*/ 404816 h 405148"/>
                <a:gd name="connsiteX1" fmla="*/ 357190 w 2317258"/>
                <a:gd name="connsiteY1" fmla="*/ 333377 h 405148"/>
                <a:gd name="connsiteX2" fmla="*/ 714380 w 2317258"/>
                <a:gd name="connsiteY2" fmla="*/ 47626 h 405148"/>
                <a:gd name="connsiteX3" fmla="*/ 1643074 w 2317258"/>
                <a:gd name="connsiteY3" fmla="*/ 47625 h 405148"/>
                <a:gd name="connsiteX4" fmla="*/ 1928826 w 2317258"/>
                <a:gd name="connsiteY4" fmla="*/ 333377 h 405148"/>
                <a:gd name="connsiteX5" fmla="*/ 2317258 w 2317258"/>
                <a:gd name="connsiteY5" fmla="*/ 363285 h 405148"/>
                <a:gd name="connsiteX6" fmla="*/ 2317258 w 2317258"/>
                <a:gd name="connsiteY6" fmla="*/ 363285 h 405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7258" h="405148">
                  <a:moveTo>
                    <a:pt x="0" y="404816"/>
                  </a:moveTo>
                  <a:cubicBezTo>
                    <a:pt x="61410" y="405148"/>
                    <a:pt x="238127" y="392909"/>
                    <a:pt x="357190" y="333377"/>
                  </a:cubicBezTo>
                  <a:cubicBezTo>
                    <a:pt x="476253" y="273845"/>
                    <a:pt x="500066" y="95251"/>
                    <a:pt x="714380" y="47626"/>
                  </a:cubicBezTo>
                  <a:cubicBezTo>
                    <a:pt x="928694" y="1"/>
                    <a:pt x="1440666" y="0"/>
                    <a:pt x="1643074" y="47625"/>
                  </a:cubicBezTo>
                  <a:cubicBezTo>
                    <a:pt x="1845482" y="95250"/>
                    <a:pt x="1816462" y="280767"/>
                    <a:pt x="1928826" y="333377"/>
                  </a:cubicBezTo>
                  <a:cubicBezTo>
                    <a:pt x="2041190" y="385987"/>
                    <a:pt x="2252519" y="358300"/>
                    <a:pt x="2317258" y="363285"/>
                  </a:cubicBezTo>
                  <a:lnTo>
                    <a:pt x="2317258" y="363285"/>
                  </a:lnTo>
                </a:path>
              </a:pathLst>
            </a:custGeom>
            <a:ln w="38100">
              <a:solidFill>
                <a:schemeClr val="accent6">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46" name="Freeform 45"/>
            <p:cNvSpPr/>
            <p:nvPr/>
          </p:nvSpPr>
          <p:spPr>
            <a:xfrm>
              <a:off x="1645715" y="2406642"/>
              <a:ext cx="1101733" cy="474667"/>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3B669B">
                <a:alpha val="58824"/>
              </a:srgb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4" name="Freeform 53"/>
            <p:cNvSpPr/>
            <p:nvPr/>
          </p:nvSpPr>
          <p:spPr>
            <a:xfrm flipV="1">
              <a:off x="1061511" y="3044822"/>
              <a:ext cx="2257441" cy="388941"/>
            </a:xfrm>
            <a:custGeom>
              <a:avLst/>
              <a:gdLst>
                <a:gd name="connsiteX0" fmla="*/ 0 w 2328530"/>
                <a:gd name="connsiteY0" fmla="*/ 411125 h 517451"/>
                <a:gd name="connsiteX1" fmla="*/ 446567 w 2328530"/>
                <a:gd name="connsiteY1" fmla="*/ 464288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11125 h 517451"/>
                <a:gd name="connsiteX1" fmla="*/ 511338 w 2328530"/>
                <a:gd name="connsiteY1" fmla="*/ 413116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05256 h 511582"/>
                <a:gd name="connsiteX1" fmla="*/ 511338 w 2328530"/>
                <a:gd name="connsiteY1" fmla="*/ 407247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398499 h 464284"/>
                <a:gd name="connsiteX1" fmla="*/ 368462 w 2328530"/>
                <a:gd name="connsiteY1" fmla="*/ 400489 h 464284"/>
                <a:gd name="connsiteX2" fmla="*/ 725652 w 2328530"/>
                <a:gd name="connsiteY2" fmla="*/ 114738 h 464284"/>
                <a:gd name="connsiteX3" fmla="*/ 1690577 w 2328530"/>
                <a:gd name="connsiteY3" fmla="*/ 47625 h 464284"/>
                <a:gd name="connsiteX4" fmla="*/ 1940098 w 2328530"/>
                <a:gd name="connsiteY4" fmla="*/ 400489 h 464284"/>
                <a:gd name="connsiteX5" fmla="*/ 2328530 w 2328530"/>
                <a:gd name="connsiteY5" fmla="*/ 430397 h 464284"/>
                <a:gd name="connsiteX6" fmla="*/ 2328530 w 2328530"/>
                <a:gd name="connsiteY6" fmla="*/ 430397 h 464284"/>
                <a:gd name="connsiteX0" fmla="*/ 0 w 2328530"/>
                <a:gd name="connsiteY0" fmla="*/ 331387 h 385987"/>
                <a:gd name="connsiteX1" fmla="*/ 368462 w 2328530"/>
                <a:gd name="connsiteY1" fmla="*/ 333377 h 385987"/>
                <a:gd name="connsiteX2" fmla="*/ 725652 w 2328530"/>
                <a:gd name="connsiteY2" fmla="*/ 47626 h 385987"/>
                <a:gd name="connsiteX3" fmla="*/ 1654346 w 2328530"/>
                <a:gd name="connsiteY3" fmla="*/ 47625 h 385987"/>
                <a:gd name="connsiteX4" fmla="*/ 1940098 w 2328530"/>
                <a:gd name="connsiteY4" fmla="*/ 333377 h 385987"/>
                <a:gd name="connsiteX5" fmla="*/ 2328530 w 2328530"/>
                <a:gd name="connsiteY5" fmla="*/ 363285 h 385987"/>
                <a:gd name="connsiteX6" fmla="*/ 2328530 w 2328530"/>
                <a:gd name="connsiteY6" fmla="*/ 363285 h 385987"/>
                <a:gd name="connsiteX0" fmla="*/ 0 w 2328530"/>
                <a:gd name="connsiteY0" fmla="*/ 331387 h 389771"/>
                <a:gd name="connsiteX1" fmla="*/ 71438 w 2328530"/>
                <a:gd name="connsiteY1" fmla="*/ 385987 h 389771"/>
                <a:gd name="connsiteX2" fmla="*/ 368462 w 2328530"/>
                <a:gd name="connsiteY2" fmla="*/ 333377 h 389771"/>
                <a:gd name="connsiteX3" fmla="*/ 725652 w 2328530"/>
                <a:gd name="connsiteY3" fmla="*/ 47626 h 389771"/>
                <a:gd name="connsiteX4" fmla="*/ 1654346 w 2328530"/>
                <a:gd name="connsiteY4" fmla="*/ 47625 h 389771"/>
                <a:gd name="connsiteX5" fmla="*/ 1940098 w 2328530"/>
                <a:gd name="connsiteY5" fmla="*/ 333377 h 389771"/>
                <a:gd name="connsiteX6" fmla="*/ 2328530 w 2328530"/>
                <a:gd name="connsiteY6" fmla="*/ 363285 h 389771"/>
                <a:gd name="connsiteX7" fmla="*/ 2328530 w 2328530"/>
                <a:gd name="connsiteY7" fmla="*/ 363285 h 389771"/>
                <a:gd name="connsiteX0" fmla="*/ 0 w 2257092"/>
                <a:gd name="connsiteY0" fmla="*/ 385987 h 389771"/>
                <a:gd name="connsiteX1" fmla="*/ 297024 w 2257092"/>
                <a:gd name="connsiteY1" fmla="*/ 333377 h 389771"/>
                <a:gd name="connsiteX2" fmla="*/ 654214 w 2257092"/>
                <a:gd name="connsiteY2" fmla="*/ 47626 h 389771"/>
                <a:gd name="connsiteX3" fmla="*/ 1582908 w 2257092"/>
                <a:gd name="connsiteY3" fmla="*/ 47625 h 389771"/>
                <a:gd name="connsiteX4" fmla="*/ 1868660 w 2257092"/>
                <a:gd name="connsiteY4" fmla="*/ 333377 h 389771"/>
                <a:gd name="connsiteX5" fmla="*/ 2257092 w 2257092"/>
                <a:gd name="connsiteY5" fmla="*/ 363285 h 389771"/>
                <a:gd name="connsiteX6" fmla="*/ 2257092 w 2257092"/>
                <a:gd name="connsiteY6" fmla="*/ 363285 h 3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7092" h="389771">
                  <a:moveTo>
                    <a:pt x="0" y="385987"/>
                  </a:moveTo>
                  <a:cubicBezTo>
                    <a:pt x="61410" y="386319"/>
                    <a:pt x="187988" y="389771"/>
                    <a:pt x="297024" y="333377"/>
                  </a:cubicBezTo>
                  <a:cubicBezTo>
                    <a:pt x="406060" y="276984"/>
                    <a:pt x="439900" y="95251"/>
                    <a:pt x="654214" y="47626"/>
                  </a:cubicBezTo>
                  <a:cubicBezTo>
                    <a:pt x="868528" y="1"/>
                    <a:pt x="1380500" y="0"/>
                    <a:pt x="1582908" y="47625"/>
                  </a:cubicBezTo>
                  <a:cubicBezTo>
                    <a:pt x="1785316" y="95250"/>
                    <a:pt x="1756296" y="280767"/>
                    <a:pt x="1868660" y="333377"/>
                  </a:cubicBezTo>
                  <a:cubicBezTo>
                    <a:pt x="1981024" y="385987"/>
                    <a:pt x="2192353" y="358300"/>
                    <a:pt x="2257092" y="363285"/>
                  </a:cubicBezTo>
                  <a:lnTo>
                    <a:pt x="2257092" y="363285"/>
                  </a:lnTo>
                </a:path>
              </a:pathLst>
            </a:custGeom>
            <a:ln w="38100">
              <a:solidFill>
                <a:schemeClr val="accent6">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56" name="Freeform 55"/>
            <p:cNvSpPr/>
            <p:nvPr/>
          </p:nvSpPr>
          <p:spPr>
            <a:xfrm>
              <a:off x="1645715" y="3144835"/>
              <a:ext cx="1101733" cy="474666"/>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3B669B">
                <a:alpha val="58824"/>
              </a:srgb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pic>
        <p:nvPicPr>
          <p:cNvPr id="17417" name="Picture 3"/>
          <p:cNvPicPr>
            <a:picLocks noChangeAspect="1" noChangeArrowheads="1"/>
          </p:cNvPicPr>
          <p:nvPr/>
        </p:nvPicPr>
        <p:blipFill>
          <a:blip r:embed="rId4" cstate="print"/>
          <a:srcRect/>
          <a:stretch>
            <a:fillRect/>
          </a:stretch>
        </p:blipFill>
        <p:spPr bwMode="auto">
          <a:xfrm>
            <a:off x="71438" y="3911600"/>
            <a:ext cx="4357687" cy="833438"/>
          </a:xfrm>
          <a:prstGeom prst="rect">
            <a:avLst/>
          </a:prstGeom>
          <a:noFill/>
          <a:ln w="9525">
            <a:noFill/>
            <a:miter lim="800000"/>
            <a:headEnd/>
            <a:tailEnd/>
          </a:ln>
        </p:spPr>
      </p:pic>
      <p:sp>
        <p:nvSpPr>
          <p:cNvPr id="61" name="TextBox 60"/>
          <p:cNvSpPr txBox="1"/>
          <p:nvPr/>
        </p:nvSpPr>
        <p:spPr>
          <a:xfrm>
            <a:off x="3714750" y="1911350"/>
            <a:ext cx="4500563" cy="1754188"/>
          </a:xfrm>
          <a:prstGeom prst="rect">
            <a:avLst/>
          </a:prstGeom>
          <a:noFill/>
        </p:spPr>
        <p:txBody>
          <a:bodyPr>
            <a:spAutoFit/>
          </a:bodyPr>
          <a:lstStyle/>
          <a:p>
            <a:pPr fontAlgn="auto">
              <a:spcBef>
                <a:spcPts val="0"/>
              </a:spcBef>
              <a:spcAft>
                <a:spcPts val="0"/>
              </a:spcAft>
              <a:defRPr/>
            </a:pPr>
            <a:r>
              <a:rPr lang="en-US" dirty="0">
                <a:latin typeface="+mn-lt"/>
                <a:cs typeface="+mn-cs"/>
              </a:rPr>
              <a:t>If TCP could send its traffic over multiple paths simultaneously, and adaptively choose the least loaded, then the Internet would be more resilient and flexible.</a:t>
            </a:r>
            <a:br>
              <a:rPr lang="en-US" dirty="0">
                <a:latin typeface="+mn-lt"/>
                <a:cs typeface="+mn-cs"/>
              </a:rPr>
            </a:br>
            <a:r>
              <a:rPr lang="en-US" dirty="0">
                <a:solidFill>
                  <a:schemeClr val="tx1">
                    <a:lumMod val="50000"/>
                  </a:schemeClr>
                </a:solidFill>
                <a:latin typeface="+mn-lt"/>
                <a:cs typeface="+mn-cs"/>
              </a:rPr>
              <a:t>(</a:t>
            </a:r>
            <a:r>
              <a:rPr lang="en-US" dirty="0" err="1">
                <a:solidFill>
                  <a:schemeClr val="tx1">
                    <a:lumMod val="50000"/>
                  </a:schemeClr>
                </a:solidFill>
                <a:latin typeface="+mn-lt"/>
                <a:cs typeface="+mn-cs"/>
              </a:rPr>
              <a:t>W.+Handley+Bagnulo</a:t>
            </a:r>
            <a:r>
              <a:rPr lang="en-US" dirty="0">
                <a:solidFill>
                  <a:schemeClr val="tx1">
                    <a:lumMod val="50000"/>
                  </a:schemeClr>
                </a:solidFill>
                <a:latin typeface="+mn-lt"/>
                <a:cs typeface="+mn-cs"/>
              </a:rPr>
              <a:t> 2009)</a:t>
            </a:r>
          </a:p>
          <a:p>
            <a:pPr fontAlgn="auto">
              <a:spcBef>
                <a:spcPts val="0"/>
              </a:spcBef>
              <a:spcAft>
                <a:spcPts val="0"/>
              </a:spcAft>
              <a:defRPr/>
            </a:pPr>
            <a:endParaRPr lang="en-GB" dirty="0">
              <a:latin typeface="+mn-lt"/>
              <a:cs typeface="+mn-cs"/>
            </a:endParaRPr>
          </a:p>
        </p:txBody>
      </p:sp>
      <p:sp>
        <p:nvSpPr>
          <p:cNvPr id="64" name="TextBox 63"/>
          <p:cNvSpPr txBox="1"/>
          <p:nvPr/>
        </p:nvSpPr>
        <p:spPr>
          <a:xfrm>
            <a:off x="4786313" y="3576638"/>
            <a:ext cx="3286125" cy="1754187"/>
          </a:xfrm>
          <a:prstGeom prst="rect">
            <a:avLst/>
          </a:prstGeom>
          <a:noFill/>
        </p:spPr>
        <p:txBody>
          <a:bodyPr>
            <a:spAutoFit/>
          </a:bodyPr>
          <a:lstStyle/>
          <a:p>
            <a:pPr fontAlgn="auto">
              <a:spcBef>
                <a:spcPts val="0"/>
              </a:spcBef>
              <a:spcAft>
                <a:spcPts val="0"/>
              </a:spcAft>
              <a:defRPr/>
            </a:pPr>
            <a:r>
              <a:rPr lang="en-US" dirty="0">
                <a:latin typeface="+mn-lt"/>
                <a:cs typeface="+mn-cs"/>
              </a:rPr>
              <a:t>The control theory differential equations have all been worked out</a:t>
            </a:r>
          </a:p>
          <a:p>
            <a:pPr fontAlgn="auto">
              <a:spcBef>
                <a:spcPts val="0"/>
              </a:spcBef>
              <a:spcAft>
                <a:spcPts val="0"/>
              </a:spcAft>
              <a:defRPr/>
            </a:pPr>
            <a:r>
              <a:rPr lang="en-US" dirty="0">
                <a:solidFill>
                  <a:schemeClr val="tx1">
                    <a:lumMod val="50000"/>
                  </a:schemeClr>
                </a:solidFill>
                <a:latin typeface="+mn-lt"/>
                <a:cs typeface="+mn-cs"/>
              </a:rPr>
              <a:t>(</a:t>
            </a:r>
            <a:r>
              <a:rPr lang="en-US" dirty="0" err="1">
                <a:solidFill>
                  <a:schemeClr val="tx1">
                    <a:lumMod val="50000"/>
                  </a:schemeClr>
                </a:solidFill>
                <a:latin typeface="+mn-lt"/>
                <a:cs typeface="+mn-cs"/>
              </a:rPr>
              <a:t>Kelly+Voice</a:t>
            </a:r>
            <a:r>
              <a:rPr lang="en-US" dirty="0">
                <a:solidFill>
                  <a:schemeClr val="tx1">
                    <a:lumMod val="50000"/>
                  </a:schemeClr>
                </a:solidFill>
                <a:latin typeface="+mn-lt"/>
                <a:cs typeface="+mn-cs"/>
              </a:rPr>
              <a:t> 2006, </a:t>
            </a:r>
            <a:r>
              <a:rPr lang="en-US" dirty="0" err="1">
                <a:solidFill>
                  <a:schemeClr val="tx1">
                    <a:lumMod val="50000"/>
                  </a:schemeClr>
                </a:solidFill>
                <a:latin typeface="+mn-lt"/>
                <a:cs typeface="+mn-cs"/>
              </a:rPr>
              <a:t>Towsley+Srikant+al</a:t>
            </a:r>
            <a:r>
              <a:rPr lang="en-US" dirty="0">
                <a:solidFill>
                  <a:schemeClr val="tx1">
                    <a:lumMod val="50000"/>
                  </a:schemeClr>
                </a:solidFill>
                <a:latin typeface="+mn-lt"/>
                <a:cs typeface="+mn-cs"/>
              </a:rPr>
              <a:t>. 2006)</a:t>
            </a:r>
          </a:p>
          <a:p>
            <a:pPr fontAlgn="auto">
              <a:spcBef>
                <a:spcPts val="0"/>
              </a:spcBef>
              <a:spcAft>
                <a:spcPts val="0"/>
              </a:spcAft>
              <a:defRPr/>
            </a:pPr>
            <a:endParaRPr lang="en-GB" dirty="0">
              <a:latin typeface="+mn-lt"/>
              <a:cs typeface="+mn-cs"/>
            </a:endParaRPr>
          </a:p>
        </p:txBody>
      </p:sp>
      <p:sp>
        <p:nvSpPr>
          <p:cNvPr id="17420" name="TextBox 64"/>
          <p:cNvSpPr txBox="1">
            <a:spLocks noChangeArrowheads="1"/>
          </p:cNvSpPr>
          <p:nvPr/>
        </p:nvSpPr>
        <p:spPr bwMode="auto">
          <a:xfrm>
            <a:off x="4786313" y="5148263"/>
            <a:ext cx="4071937" cy="1754187"/>
          </a:xfrm>
          <a:prstGeom prst="rect">
            <a:avLst/>
          </a:prstGeom>
          <a:noFill/>
          <a:ln w="9525">
            <a:noFill/>
            <a:miter lim="800000"/>
            <a:headEnd/>
            <a:tailEnd/>
          </a:ln>
        </p:spPr>
        <p:txBody>
          <a:bodyPr>
            <a:spAutoFit/>
          </a:bodyPr>
          <a:lstStyle/>
          <a:p>
            <a:r>
              <a:rPr lang="en-US">
                <a:latin typeface="Calibri" pitchFamily="34" charset="0"/>
              </a:rPr>
              <a:t>But they lead to bad algorithms which send all their traffic one way then the other, and flip randomly. To solve this problem, we are working on how to link stochastic packet-level behaviour with the differential equations. </a:t>
            </a:r>
            <a:endParaRPr lang="en-GB">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0108"/>
          </a:xfrm>
        </p:spPr>
        <p:txBody>
          <a:bodyPr>
            <a:normAutofit fontScale="90000"/>
          </a:bodyPr>
          <a:lstStyle/>
          <a:p>
            <a:pPr marL="0" indent="1588"/>
            <a:r>
              <a:rPr lang="en-US" dirty="0" smtClean="0"/>
              <a:t>Similar issues arise when designing high-speed congestion control for data centres</a:t>
            </a:r>
            <a:endParaRPr lang="en-GB" dirty="0"/>
          </a:p>
        </p:txBody>
      </p:sp>
      <p:sp>
        <p:nvSpPr>
          <p:cNvPr id="4" name="Content Placeholder 3"/>
          <p:cNvSpPr>
            <a:spLocks noGrp="1"/>
          </p:cNvSpPr>
          <p:nvPr>
            <p:ph idx="1"/>
          </p:nvPr>
        </p:nvSpPr>
        <p:spPr>
          <a:xfrm>
            <a:off x="2571736" y="1500174"/>
            <a:ext cx="6572264" cy="5357826"/>
          </a:xfrm>
        </p:spPr>
        <p:txBody>
          <a:bodyPr/>
          <a:lstStyle/>
          <a:p>
            <a:r>
              <a:rPr lang="en-GB" sz="2000" dirty="0" smtClean="0"/>
              <a:t>QCN is a proposed congestion control algorithm for Ethernet</a:t>
            </a:r>
          </a:p>
          <a:p>
            <a:r>
              <a:rPr lang="en-US" sz="2000" dirty="0" smtClean="0"/>
              <a:t>It is intended for networks with latencies up to 500</a:t>
            </a:r>
            <a:r>
              <a:rPr lang="el-GR" sz="2000" i="1" dirty="0" smtClean="0"/>
              <a:t>μ</a:t>
            </a:r>
            <a:r>
              <a:rPr lang="en-US" sz="2000" dirty="0" smtClean="0"/>
              <a:t>s, with 10 </a:t>
            </a:r>
            <a:r>
              <a:rPr lang="en-US" sz="2000" dirty="0" err="1" smtClean="0"/>
              <a:t>Gb</a:t>
            </a:r>
            <a:r>
              <a:rPr lang="en-US" sz="2000" dirty="0" smtClean="0"/>
              <a:t>/s links, and a small number of active flows</a:t>
            </a:r>
          </a:p>
          <a:p>
            <a:r>
              <a:rPr lang="en-GB" sz="2000" dirty="0" smtClean="0"/>
              <a:t>It is being standardized in IEEE 802.1Qau</a:t>
            </a:r>
            <a:endParaRPr lang="en-US" sz="2000" dirty="0" smtClean="0"/>
          </a:p>
          <a:p>
            <a:endParaRPr lang="en-US" sz="2000" dirty="0" smtClean="0"/>
          </a:p>
          <a:p>
            <a:r>
              <a:rPr lang="en-US" sz="2000" dirty="0" smtClean="0">
                <a:solidFill>
                  <a:schemeClr val="accent1">
                    <a:lumMod val="60000"/>
                    <a:lumOff val="40000"/>
                  </a:schemeClr>
                </a:solidFill>
              </a:rPr>
              <a:t>What are the right differential equations to write down, when there are a small number of very big flows?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marL="180000" indent="0" eaLnBrk="1" fontAlgn="auto" hangingPunct="1">
              <a:spcAft>
                <a:spcPts val="0"/>
              </a:spcAft>
              <a:defRPr/>
            </a:pPr>
            <a:r>
              <a:rPr lang="en-GB" smtClean="0"/>
              <a:t>Conclusion</a:t>
            </a:r>
            <a:endParaRPr lang="en-US" smtClean="0"/>
          </a:p>
        </p:txBody>
      </p:sp>
      <p:sp>
        <p:nvSpPr>
          <p:cNvPr id="25604" name="Rectangle 3"/>
          <p:cNvSpPr>
            <a:spLocks noGrp="1" noChangeArrowheads="1"/>
          </p:cNvSpPr>
          <p:nvPr>
            <p:ph type="body" idx="1"/>
          </p:nvPr>
        </p:nvSpPr>
        <p:spPr/>
        <p:txBody>
          <a:bodyPr rtlCol="0">
            <a:normAutofit/>
          </a:bodyPr>
          <a:lstStyle/>
          <a:p>
            <a:pPr eaLnBrk="1" fontAlgn="auto" hangingPunct="1">
              <a:spcBef>
                <a:spcPct val="40000"/>
              </a:spcBef>
              <a:spcAft>
                <a:spcPts val="0"/>
              </a:spcAft>
              <a:defRPr/>
            </a:pPr>
            <a:endParaRPr lang="en-GB" sz="2400" dirty="0" smtClean="0"/>
          </a:p>
          <a:p>
            <a:pPr eaLnBrk="1" fontAlgn="auto" hangingPunct="1">
              <a:spcBef>
                <a:spcPct val="40000"/>
              </a:spcBef>
              <a:spcAft>
                <a:spcPts val="0"/>
              </a:spcAft>
              <a:defRPr/>
            </a:pPr>
            <a:r>
              <a:rPr lang="en-US" sz="2400" dirty="0" smtClean="0"/>
              <a:t>Internet congestion control can be analyzed using a mixture of control theory and stochastic analysis</a:t>
            </a:r>
          </a:p>
          <a:p>
            <a:pPr lvl="1" eaLnBrk="1" fontAlgn="auto" hangingPunct="1">
              <a:spcBef>
                <a:spcPct val="40000"/>
              </a:spcBef>
              <a:spcAft>
                <a:spcPts val="0"/>
              </a:spcAft>
              <a:defRPr/>
            </a:pPr>
            <a:r>
              <a:rPr lang="en-US" sz="2000" dirty="0" smtClean="0">
                <a:solidFill>
                  <a:schemeClr val="accent1">
                    <a:lumMod val="40000"/>
                    <a:lumOff val="60000"/>
                  </a:schemeClr>
                </a:solidFill>
              </a:rPr>
              <a:t>Control theory = how do aggregates react to each other?</a:t>
            </a:r>
            <a:r>
              <a:rPr lang="en-US" sz="2000" dirty="0" smtClean="0"/>
              <a:t/>
            </a:r>
            <a:br>
              <a:rPr lang="en-US" sz="2000" dirty="0" smtClean="0"/>
            </a:br>
            <a:r>
              <a:rPr lang="en-US" sz="2000" dirty="0" smtClean="0"/>
              <a:t>It is fairly well understood.</a:t>
            </a:r>
          </a:p>
          <a:p>
            <a:pPr lvl="1" eaLnBrk="1" fontAlgn="auto" hangingPunct="1">
              <a:spcBef>
                <a:spcPct val="40000"/>
              </a:spcBef>
              <a:spcAft>
                <a:spcPts val="0"/>
              </a:spcAft>
              <a:defRPr/>
            </a:pPr>
            <a:r>
              <a:rPr lang="en-US" sz="2000" dirty="0" smtClean="0">
                <a:solidFill>
                  <a:schemeClr val="accent1">
                    <a:lumMod val="40000"/>
                    <a:lumOff val="60000"/>
                  </a:schemeClr>
                </a:solidFill>
              </a:rPr>
              <a:t>Stochastic analysis = how does the behaviour of an aggregate arise out of its individual parts?</a:t>
            </a:r>
            <a:r>
              <a:rPr lang="en-US" sz="2000" dirty="0" smtClean="0"/>
              <a:t/>
            </a:r>
            <a:br>
              <a:rPr lang="en-US" sz="2000" dirty="0" smtClean="0"/>
            </a:br>
            <a:r>
              <a:rPr lang="en-US" sz="2000" dirty="0" smtClean="0"/>
              <a:t>It is poorly understood.</a:t>
            </a:r>
          </a:p>
          <a:p>
            <a:pPr eaLnBrk="1" fontAlgn="auto" hangingPunct="1">
              <a:spcBef>
                <a:spcPct val="40000"/>
              </a:spcBef>
              <a:spcAft>
                <a:spcPts val="0"/>
              </a:spcAft>
              <a:defRPr/>
            </a:pPr>
            <a:endParaRPr lang="en-US" sz="2400" dirty="0" smtClean="0"/>
          </a:p>
          <a:p>
            <a:pPr eaLnBrk="1" fontAlgn="auto" hangingPunct="1">
              <a:spcBef>
                <a:spcPct val="40000"/>
              </a:spcBef>
              <a:spcAft>
                <a:spcPts val="0"/>
              </a:spcAft>
              <a:defRPr/>
            </a:pPr>
            <a:r>
              <a:rPr lang="en-US" sz="2400" dirty="0" smtClean="0"/>
              <a:t>We have developed the stochastic analysis for queues fed by TCP traffic</a:t>
            </a:r>
          </a:p>
          <a:p>
            <a:pPr eaLnBrk="1" fontAlgn="auto" hangingPunct="1">
              <a:spcBef>
                <a:spcPct val="40000"/>
              </a:spcBef>
              <a:spcAft>
                <a:spcPts val="0"/>
              </a:spcAft>
              <a:defRPr/>
            </a:pPr>
            <a:r>
              <a:rPr lang="en-US" sz="2400" dirty="0" smtClean="0"/>
              <a:t>The analysis told us that core Internet routers can get by with tiny buffers, small enough to be integrated into the switching fabric. This will permit new designs for high-speed routers.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813"/>
          </a:xfrm>
        </p:spPr>
        <p:txBody>
          <a:bodyPr>
            <a:noAutofit/>
          </a:bodyPr>
          <a:lstStyle/>
          <a:p>
            <a:pPr marL="180000" indent="0" eaLnBrk="1" fontAlgn="auto" hangingPunct="1">
              <a:spcAft>
                <a:spcPts val="0"/>
              </a:spcAft>
              <a:defRPr/>
            </a:pPr>
            <a:r>
              <a:rPr lang="en-US" sz="2400" dirty="0" smtClean="0"/>
              <a:t>A debate about buffer-sizing led me to ask:</a:t>
            </a:r>
            <a:br>
              <a:rPr lang="en-US" sz="2400" dirty="0" smtClean="0"/>
            </a:br>
            <a:r>
              <a:rPr lang="en-US" sz="2400" dirty="0" smtClean="0"/>
              <a:t>how does queueing theory relate to congestion control?</a:t>
            </a:r>
            <a:endParaRPr lang="en-GB" sz="2400" dirty="0" smtClean="0"/>
          </a:p>
        </p:txBody>
      </p:sp>
      <p:sp>
        <p:nvSpPr>
          <p:cNvPr id="1067" name="Content Placeholder 2"/>
          <p:cNvSpPr>
            <a:spLocks noGrp="1"/>
          </p:cNvSpPr>
          <p:nvPr>
            <p:ph idx="1"/>
          </p:nvPr>
        </p:nvSpPr>
        <p:spPr>
          <a:xfrm>
            <a:off x="3214688" y="1143000"/>
            <a:ext cx="5929312" cy="5715000"/>
          </a:xfrm>
        </p:spPr>
        <p:txBody>
          <a:bodyPr/>
          <a:lstStyle/>
          <a:p>
            <a:pPr eaLnBrk="1" hangingPunct="1">
              <a:buFont typeface="Arial" charset="0"/>
              <a:buChar char="•"/>
              <a:defRPr/>
            </a:pPr>
            <a:r>
              <a:rPr lang="en-US" sz="2000" dirty="0" smtClean="0"/>
              <a:t>The conventional wisdom was that, for TCP to work well, routers should provide a buffer equal to </a:t>
            </a:r>
            <a:r>
              <a:rPr lang="en-US" sz="2000" dirty="0" smtClean="0">
                <a:solidFill>
                  <a:schemeClr val="accent1">
                    <a:lumMod val="40000"/>
                    <a:lumOff val="60000"/>
                  </a:schemeClr>
                </a:solidFill>
              </a:rPr>
              <a:t>bandwidth × delay</a:t>
            </a:r>
          </a:p>
          <a:p>
            <a:pPr eaLnBrk="1" hangingPunct="1">
              <a:buFont typeface="Arial" charset="0"/>
              <a:buNone/>
              <a:defRPr/>
            </a:pPr>
            <a:endParaRPr lang="en-US" sz="2000" dirty="0" smtClean="0"/>
          </a:p>
          <a:p>
            <a:pPr eaLnBrk="1" hangingPunct="1">
              <a:buFont typeface="Arial" charset="0"/>
              <a:buChar char="•"/>
              <a:defRPr/>
            </a:pPr>
            <a:endParaRPr lang="en-US" sz="2000" dirty="0" smtClean="0"/>
          </a:p>
          <a:p>
            <a:pPr eaLnBrk="1" hangingPunct="1">
              <a:buFont typeface="Arial" charset="0"/>
              <a:buChar char="•"/>
              <a:defRPr/>
            </a:pPr>
            <a:endParaRPr lang="en-US" sz="2000" dirty="0" smtClean="0"/>
          </a:p>
          <a:p>
            <a:pPr eaLnBrk="1" hangingPunct="1">
              <a:buFont typeface="Arial" charset="0"/>
              <a:buChar char="•"/>
              <a:defRPr/>
            </a:pPr>
            <a:endParaRPr lang="en-US" sz="2000" dirty="0" smtClean="0"/>
          </a:p>
          <a:p>
            <a:pPr eaLnBrk="1" hangingPunct="1">
              <a:buFont typeface="Arial" charset="0"/>
              <a:buChar char="•"/>
              <a:defRPr/>
            </a:pPr>
            <a:r>
              <a:rPr lang="en-US" sz="2000" dirty="0" smtClean="0"/>
              <a:t>This was challenged in 2004 by </a:t>
            </a:r>
            <a:r>
              <a:rPr lang="en-US" sz="2000" dirty="0" err="1" smtClean="0"/>
              <a:t>Appenzeller</a:t>
            </a:r>
            <a:r>
              <a:rPr lang="en-US" sz="2000" dirty="0" smtClean="0"/>
              <a:t>, </a:t>
            </a:r>
            <a:r>
              <a:rPr lang="en-US" sz="2000" dirty="0" err="1" smtClean="0"/>
              <a:t>Keslassy</a:t>
            </a:r>
            <a:r>
              <a:rPr lang="en-US" sz="2000" dirty="0" smtClean="0"/>
              <a:t> and </a:t>
            </a:r>
            <a:r>
              <a:rPr lang="en-US" sz="2000" dirty="0" err="1" smtClean="0"/>
              <a:t>McKeown</a:t>
            </a:r>
            <a:r>
              <a:rPr lang="en-US" sz="2000" dirty="0" smtClean="0"/>
              <a:t>, who argued that much smaller buffers are sufficient in core routers</a:t>
            </a:r>
          </a:p>
          <a:p>
            <a:pPr eaLnBrk="1" hangingPunct="1">
              <a:buFont typeface="Arial" charset="0"/>
              <a:buChar char="•"/>
              <a:defRPr/>
            </a:pPr>
            <a:endParaRPr lang="en-US" sz="2000" dirty="0" smtClean="0"/>
          </a:p>
          <a:p>
            <a:pPr eaLnBrk="1" hangingPunct="1">
              <a:buFont typeface="Arial" charset="0"/>
              <a:buChar char="•"/>
              <a:defRPr/>
            </a:pPr>
            <a:r>
              <a:rPr lang="en-US" sz="2000" dirty="0" smtClean="0"/>
              <a:t>They now propose buffers should be even smaller, on over-provisioned links</a:t>
            </a:r>
          </a:p>
        </p:txBody>
      </p:sp>
      <p:pic>
        <p:nvPicPr>
          <p:cNvPr id="2083" name="Picture 3" descr="mck.png"/>
          <p:cNvPicPr>
            <a:picLocks noChangeAspect="1"/>
          </p:cNvPicPr>
          <p:nvPr/>
        </p:nvPicPr>
        <p:blipFill>
          <a:blip r:embed="rId3" cstate="print"/>
          <a:srcRect/>
          <a:stretch>
            <a:fillRect/>
          </a:stretch>
        </p:blipFill>
        <p:spPr bwMode="auto">
          <a:xfrm>
            <a:off x="285750" y="1500188"/>
            <a:ext cx="2495550"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813"/>
          </a:xfrm>
        </p:spPr>
        <p:txBody>
          <a:bodyPr>
            <a:noAutofit/>
          </a:bodyPr>
          <a:lstStyle/>
          <a:p>
            <a:pPr marL="180000" indent="0" eaLnBrk="1" fontAlgn="auto" hangingPunct="1">
              <a:spcAft>
                <a:spcPts val="0"/>
              </a:spcAft>
              <a:defRPr/>
            </a:pPr>
            <a:r>
              <a:rPr lang="en-US" sz="2400" dirty="0" smtClean="0"/>
              <a:t>A debate about buffer-sizing led me to ask:</a:t>
            </a:r>
            <a:br>
              <a:rPr lang="en-US" sz="2400" dirty="0" smtClean="0"/>
            </a:br>
            <a:r>
              <a:rPr lang="en-US" sz="2400" dirty="0" smtClean="0"/>
              <a:t>how does queueing theory relate to congestion control?</a:t>
            </a:r>
            <a:endParaRPr lang="en-GB" sz="2400" dirty="0" smtClean="0"/>
          </a:p>
        </p:txBody>
      </p:sp>
      <p:sp>
        <p:nvSpPr>
          <p:cNvPr id="3" name="Content Placeholder 2"/>
          <p:cNvSpPr>
            <a:spLocks noGrp="1"/>
          </p:cNvSpPr>
          <p:nvPr>
            <p:ph idx="1"/>
          </p:nvPr>
        </p:nvSpPr>
        <p:spPr>
          <a:xfrm>
            <a:off x="3214688" y="1071563"/>
            <a:ext cx="5929312" cy="5786437"/>
          </a:xfrm>
        </p:spPr>
        <p:txBody>
          <a:bodyPr/>
          <a:lstStyle/>
          <a:p>
            <a:pPr eaLnBrk="1" hangingPunct="1"/>
            <a:r>
              <a:rPr lang="en-US" sz="2000" smtClean="0"/>
              <a:t>Small buffers are attractive because</a:t>
            </a:r>
          </a:p>
          <a:p>
            <a:pPr lvl="1" eaLnBrk="1" hangingPunct="1"/>
            <a:r>
              <a:rPr lang="en-US" sz="2000" smtClean="0"/>
              <a:t>small buffers are cheaper than large buffers</a:t>
            </a:r>
          </a:p>
          <a:p>
            <a:pPr lvl="1" eaLnBrk="1" hangingPunct="1"/>
            <a:r>
              <a:rPr lang="en-US" sz="2000" smtClean="0"/>
              <a:t>they allow new faster architectures for switches</a:t>
            </a:r>
          </a:p>
          <a:p>
            <a:pPr lvl="1" eaLnBrk="1" hangingPunct="1"/>
            <a:r>
              <a:rPr lang="en-US" sz="2000" smtClean="0"/>
              <a:t>delay and jitter are kept low</a:t>
            </a:r>
          </a:p>
          <a:p>
            <a:pPr eaLnBrk="1" hangingPunct="1"/>
            <a:endParaRPr lang="en-US" sz="2000" smtClean="0"/>
          </a:p>
          <a:p>
            <a:pPr eaLnBrk="1" hangingPunct="1"/>
            <a:endParaRPr lang="en-US" sz="2000" smtClean="0"/>
          </a:p>
          <a:p>
            <a:pPr eaLnBrk="1" hangingPunct="1"/>
            <a:endParaRPr lang="en-US" sz="2000" smtClean="0"/>
          </a:p>
          <a:p>
            <a:pPr eaLnBrk="1" hangingPunct="1">
              <a:buFont typeface="Arial" pitchFamily="34" charset="0"/>
              <a:buNone/>
            </a:pPr>
            <a:endParaRPr lang="en-US" sz="2000" smtClean="0"/>
          </a:p>
          <a:p>
            <a:pPr eaLnBrk="1" hangingPunct="1"/>
            <a:r>
              <a:rPr lang="en-US" sz="2000" smtClean="0"/>
              <a:t>Both of these proposals for small buffers used novel mathematical models. They ignored many years of research, on queueing theory and congestion control. Why?</a:t>
            </a:r>
          </a:p>
        </p:txBody>
      </p:sp>
      <p:sp>
        <p:nvSpPr>
          <p:cNvPr id="6" name="Rectangle 5"/>
          <p:cNvSpPr/>
          <p:nvPr/>
        </p:nvSpPr>
        <p:spPr>
          <a:xfrm>
            <a:off x="785813" y="1571625"/>
            <a:ext cx="2071687" cy="185737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0125"/>
          </a:xfrm>
        </p:spPr>
        <p:txBody>
          <a:bodyPr>
            <a:noAutofit/>
          </a:bodyPr>
          <a:lstStyle/>
          <a:p>
            <a:pPr marL="180000" indent="0" eaLnBrk="1" fontAlgn="auto" hangingPunct="1">
              <a:spcAft>
                <a:spcPts val="0"/>
              </a:spcAft>
              <a:defRPr/>
            </a:pPr>
            <a:r>
              <a:rPr lang="en-US" sz="2800" dirty="0" smtClean="0"/>
              <a:t>What previous work might be relevant? </a:t>
            </a:r>
            <a:br>
              <a:rPr lang="en-US" sz="2800" dirty="0" smtClean="0"/>
            </a:br>
            <a:r>
              <a:rPr lang="en-US" sz="2800" dirty="0" smtClean="0"/>
              <a:t>What questions might we hope to answer?</a:t>
            </a:r>
            <a:endParaRPr lang="en-GB" sz="2800" dirty="0" smtClean="0"/>
          </a:p>
        </p:txBody>
      </p:sp>
      <p:pic>
        <p:nvPicPr>
          <p:cNvPr id="21509" name="Picture 3"/>
          <p:cNvPicPr>
            <a:picLocks noChangeAspect="1" noChangeArrowheads="1"/>
          </p:cNvPicPr>
          <p:nvPr/>
        </p:nvPicPr>
        <p:blipFill>
          <a:blip r:embed="rId2" cstate="print"/>
          <a:srcRect/>
          <a:stretch>
            <a:fillRect/>
          </a:stretch>
        </p:blipFill>
        <p:spPr bwMode="auto">
          <a:xfrm>
            <a:off x="4857750" y="2428875"/>
            <a:ext cx="2500313" cy="3001963"/>
          </a:xfrm>
          <a:prstGeom prst="rect">
            <a:avLst/>
          </a:prstGeom>
          <a:noFill/>
          <a:ln w="9525">
            <a:noFill/>
            <a:miter lim="800000"/>
            <a:headEnd/>
            <a:tailEnd/>
          </a:ln>
          <a:effectLst>
            <a:outerShdw blurRad="50800" dist="254000" dir="2700000" algn="tl" rotWithShape="0">
              <a:schemeClr val="bg1">
                <a:lumMod val="75000"/>
                <a:lumOff val="25000"/>
                <a:alpha val="40000"/>
              </a:schemeClr>
            </a:outerShdw>
          </a:effectLst>
        </p:spPr>
      </p:pic>
      <p:pic>
        <p:nvPicPr>
          <p:cNvPr id="25" name="Picture 24" descr="fluid.png"/>
          <p:cNvPicPr>
            <a:picLocks noChangeAspect="1"/>
          </p:cNvPicPr>
          <p:nvPr/>
        </p:nvPicPr>
        <p:blipFill>
          <a:blip r:embed="rId3" cstate="print"/>
          <a:stretch>
            <a:fillRect/>
          </a:stretch>
        </p:blipFill>
        <p:spPr>
          <a:xfrm>
            <a:off x="1285875" y="2428875"/>
            <a:ext cx="3000375" cy="3000375"/>
          </a:xfrm>
          <a:prstGeom prst="rect">
            <a:avLst/>
          </a:prstGeom>
          <a:solidFill>
            <a:schemeClr val="bg1">
              <a:lumMod val="85000"/>
              <a:lumOff val="15000"/>
            </a:schemeClr>
          </a:solidFill>
          <a:effectLst>
            <a:outerShdw blurRad="50800" dist="254000" dir="2700000" algn="tl" rotWithShape="0">
              <a:schemeClr val="bg1">
                <a:lumMod val="75000"/>
                <a:lumOff val="25000"/>
                <a:alpha val="40000"/>
              </a:schemeClr>
            </a:outerShdw>
          </a:effectLst>
        </p:spPr>
      </p:pic>
      <p:sp>
        <p:nvSpPr>
          <p:cNvPr id="5" name="TextBox 4"/>
          <p:cNvSpPr txBox="1"/>
          <p:nvPr/>
        </p:nvSpPr>
        <p:spPr>
          <a:xfrm>
            <a:off x="1500166" y="5643578"/>
            <a:ext cx="2762295" cy="369332"/>
          </a:xfrm>
          <a:prstGeom prst="rect">
            <a:avLst/>
          </a:prstGeom>
          <a:noFill/>
        </p:spPr>
        <p:txBody>
          <a:bodyPr wrap="none" rtlCol="0">
            <a:spAutoFit/>
          </a:bodyPr>
          <a:lstStyle/>
          <a:p>
            <a:r>
              <a:rPr lang="en-US" i="1" dirty="0" smtClean="0"/>
              <a:t>congestion control theory</a:t>
            </a:r>
            <a:endParaRPr lang="en-GB" i="1" dirty="0"/>
          </a:p>
        </p:txBody>
      </p:sp>
      <p:sp>
        <p:nvSpPr>
          <p:cNvPr id="6" name="TextBox 5"/>
          <p:cNvSpPr txBox="1"/>
          <p:nvPr/>
        </p:nvSpPr>
        <p:spPr>
          <a:xfrm>
            <a:off x="5214942" y="5631436"/>
            <a:ext cx="1838965" cy="369332"/>
          </a:xfrm>
          <a:prstGeom prst="rect">
            <a:avLst/>
          </a:prstGeom>
          <a:noFill/>
        </p:spPr>
        <p:txBody>
          <a:bodyPr wrap="none" rtlCol="0">
            <a:spAutoFit/>
          </a:bodyPr>
          <a:lstStyle/>
          <a:p>
            <a:r>
              <a:rPr lang="en-US" i="1" dirty="0" smtClean="0"/>
              <a:t>queueing theory</a:t>
            </a:r>
            <a:endParaRPr lang="en-GB"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1838325" y="1214438"/>
            <a:ext cx="7305675" cy="5643562"/>
          </a:xfrm>
          <a:custGeom>
            <a:avLst/>
            <a:gdLst>
              <a:gd name="connsiteX0" fmla="*/ 0 w 7286625"/>
              <a:gd name="connsiteY0" fmla="*/ 809625 h 5648325"/>
              <a:gd name="connsiteX1" fmla="*/ 1781175 w 7286625"/>
              <a:gd name="connsiteY1" fmla="*/ 0 h 5648325"/>
              <a:gd name="connsiteX2" fmla="*/ 7286625 w 7286625"/>
              <a:gd name="connsiteY2" fmla="*/ 85725 h 5648325"/>
              <a:gd name="connsiteX3" fmla="*/ 7267575 w 7286625"/>
              <a:gd name="connsiteY3" fmla="*/ 5638800 h 5648325"/>
              <a:gd name="connsiteX4" fmla="*/ 1323975 w 7286625"/>
              <a:gd name="connsiteY4" fmla="*/ 5648325 h 5648325"/>
              <a:gd name="connsiteX5" fmla="*/ 47625 w 7286625"/>
              <a:gd name="connsiteY5" fmla="*/ 2895600 h 5648325"/>
              <a:gd name="connsiteX6" fmla="*/ 0 w 7286625"/>
              <a:gd name="connsiteY6" fmla="*/ 809625 h 5648325"/>
              <a:gd name="connsiteX0" fmla="*/ 0 w 7286625"/>
              <a:gd name="connsiteY0" fmla="*/ 809625 h 5648325"/>
              <a:gd name="connsiteX1" fmla="*/ 1781175 w 7286625"/>
              <a:gd name="connsiteY1" fmla="*/ 0 h 5648325"/>
              <a:gd name="connsiteX2" fmla="*/ 7286625 w 7286625"/>
              <a:gd name="connsiteY2" fmla="*/ 85725 h 5648325"/>
              <a:gd name="connsiteX3" fmla="*/ 7267575 w 7286625"/>
              <a:gd name="connsiteY3" fmla="*/ 5638800 h 5648325"/>
              <a:gd name="connsiteX4" fmla="*/ 1323975 w 7286625"/>
              <a:gd name="connsiteY4" fmla="*/ 5648325 h 5648325"/>
              <a:gd name="connsiteX5" fmla="*/ 19031 w 7286625"/>
              <a:gd name="connsiteY5" fmla="*/ 2890842 h 5648325"/>
              <a:gd name="connsiteX6" fmla="*/ 0 w 7286625"/>
              <a:gd name="connsiteY6" fmla="*/ 809625 h 5648325"/>
              <a:gd name="connsiteX0" fmla="*/ 0 w 7305675"/>
              <a:gd name="connsiteY0" fmla="*/ 809625 h 5676900"/>
              <a:gd name="connsiteX1" fmla="*/ 1781175 w 7305675"/>
              <a:gd name="connsiteY1" fmla="*/ 0 h 5676900"/>
              <a:gd name="connsiteX2" fmla="*/ 7286625 w 7305675"/>
              <a:gd name="connsiteY2" fmla="*/ 85725 h 5676900"/>
              <a:gd name="connsiteX3" fmla="*/ 7305675 w 7305675"/>
              <a:gd name="connsiteY3" fmla="*/ 5676900 h 5676900"/>
              <a:gd name="connsiteX4" fmla="*/ 1323975 w 7305675"/>
              <a:gd name="connsiteY4" fmla="*/ 5648325 h 5676900"/>
              <a:gd name="connsiteX5" fmla="*/ 19031 w 7305675"/>
              <a:gd name="connsiteY5" fmla="*/ 2890842 h 5676900"/>
              <a:gd name="connsiteX6" fmla="*/ 0 w 7305675"/>
              <a:gd name="connsiteY6" fmla="*/ 809625 h 5676900"/>
              <a:gd name="connsiteX0" fmla="*/ 0 w 7305675"/>
              <a:gd name="connsiteY0" fmla="*/ 809625 h 5676900"/>
              <a:gd name="connsiteX1" fmla="*/ 1781175 w 7305675"/>
              <a:gd name="connsiteY1" fmla="*/ 0 h 5676900"/>
              <a:gd name="connsiteX2" fmla="*/ 7305675 w 7305675"/>
              <a:gd name="connsiteY2" fmla="*/ 33321 h 5676900"/>
              <a:gd name="connsiteX3" fmla="*/ 7305675 w 7305675"/>
              <a:gd name="connsiteY3" fmla="*/ 5676900 h 5676900"/>
              <a:gd name="connsiteX4" fmla="*/ 1323975 w 7305675"/>
              <a:gd name="connsiteY4" fmla="*/ 5648325 h 5676900"/>
              <a:gd name="connsiteX5" fmla="*/ 19031 w 7305675"/>
              <a:gd name="connsiteY5" fmla="*/ 2890842 h 5676900"/>
              <a:gd name="connsiteX6" fmla="*/ 0 w 7305675"/>
              <a:gd name="connsiteY6" fmla="*/ 809625 h 5676900"/>
              <a:gd name="connsiteX0" fmla="*/ 0 w 7305675"/>
              <a:gd name="connsiteY0" fmla="*/ 847742 h 5715017"/>
              <a:gd name="connsiteX1" fmla="*/ 1781175 w 7305675"/>
              <a:gd name="connsiteY1" fmla="*/ 38117 h 5715017"/>
              <a:gd name="connsiteX2" fmla="*/ 7305675 w 7305675"/>
              <a:gd name="connsiteY2" fmla="*/ 0 h 5715017"/>
              <a:gd name="connsiteX3" fmla="*/ 7305675 w 7305675"/>
              <a:gd name="connsiteY3" fmla="*/ 5715017 h 5715017"/>
              <a:gd name="connsiteX4" fmla="*/ 1323975 w 7305675"/>
              <a:gd name="connsiteY4" fmla="*/ 5686442 h 5715017"/>
              <a:gd name="connsiteX5" fmla="*/ 19031 w 7305675"/>
              <a:gd name="connsiteY5" fmla="*/ 2928959 h 5715017"/>
              <a:gd name="connsiteX6" fmla="*/ 0 w 7305675"/>
              <a:gd name="connsiteY6" fmla="*/ 847742 h 5715017"/>
              <a:gd name="connsiteX0" fmla="*/ 0 w 7305675"/>
              <a:gd name="connsiteY0" fmla="*/ 809625 h 5676900"/>
              <a:gd name="connsiteX1" fmla="*/ 1781175 w 7305675"/>
              <a:gd name="connsiteY1" fmla="*/ 0 h 5676900"/>
              <a:gd name="connsiteX2" fmla="*/ 7305675 w 7305675"/>
              <a:gd name="connsiteY2" fmla="*/ 33322 h 5676900"/>
              <a:gd name="connsiteX3" fmla="*/ 7305675 w 7305675"/>
              <a:gd name="connsiteY3" fmla="*/ 5676900 h 5676900"/>
              <a:gd name="connsiteX4" fmla="*/ 1323975 w 7305675"/>
              <a:gd name="connsiteY4" fmla="*/ 5648325 h 5676900"/>
              <a:gd name="connsiteX5" fmla="*/ 19031 w 7305675"/>
              <a:gd name="connsiteY5" fmla="*/ 2890842 h 5676900"/>
              <a:gd name="connsiteX6" fmla="*/ 0 w 7305675"/>
              <a:gd name="connsiteY6" fmla="*/ 809625 h 5676900"/>
              <a:gd name="connsiteX0" fmla="*/ 0 w 7305675"/>
              <a:gd name="connsiteY0" fmla="*/ 776304 h 5643579"/>
              <a:gd name="connsiteX1" fmla="*/ 1804981 w 7305675"/>
              <a:gd name="connsiteY1" fmla="*/ 0 h 5643579"/>
              <a:gd name="connsiteX2" fmla="*/ 7305675 w 7305675"/>
              <a:gd name="connsiteY2" fmla="*/ 1 h 5643579"/>
              <a:gd name="connsiteX3" fmla="*/ 7305675 w 7305675"/>
              <a:gd name="connsiteY3" fmla="*/ 5643579 h 5643579"/>
              <a:gd name="connsiteX4" fmla="*/ 1323975 w 7305675"/>
              <a:gd name="connsiteY4" fmla="*/ 5615004 h 5643579"/>
              <a:gd name="connsiteX5" fmla="*/ 19031 w 7305675"/>
              <a:gd name="connsiteY5" fmla="*/ 2857521 h 5643579"/>
              <a:gd name="connsiteX6" fmla="*/ 0 w 7305675"/>
              <a:gd name="connsiteY6" fmla="*/ 776304 h 5643579"/>
              <a:gd name="connsiteX0" fmla="*/ 0 w 7305675"/>
              <a:gd name="connsiteY0" fmla="*/ 776304 h 5643579"/>
              <a:gd name="connsiteX1" fmla="*/ 1804981 w 7305675"/>
              <a:gd name="connsiteY1" fmla="*/ 0 h 5643579"/>
              <a:gd name="connsiteX2" fmla="*/ 7305675 w 7305675"/>
              <a:gd name="connsiteY2" fmla="*/ 1 h 5643579"/>
              <a:gd name="connsiteX3" fmla="*/ 7305675 w 7305675"/>
              <a:gd name="connsiteY3" fmla="*/ 5643579 h 5643579"/>
              <a:gd name="connsiteX4" fmla="*/ 1304915 w 7305675"/>
              <a:gd name="connsiteY4" fmla="*/ 5643578 h 5643579"/>
              <a:gd name="connsiteX5" fmla="*/ 19031 w 7305675"/>
              <a:gd name="connsiteY5" fmla="*/ 2857521 h 5643579"/>
              <a:gd name="connsiteX6" fmla="*/ 0 w 7305675"/>
              <a:gd name="connsiteY6" fmla="*/ 776304 h 5643579"/>
              <a:gd name="connsiteX0" fmla="*/ 0 w 7305675"/>
              <a:gd name="connsiteY0" fmla="*/ 776304 h 5643579"/>
              <a:gd name="connsiteX1" fmla="*/ 804849 w 7305675"/>
              <a:gd name="connsiteY1" fmla="*/ 0 h 5643579"/>
              <a:gd name="connsiteX2" fmla="*/ 7305675 w 7305675"/>
              <a:gd name="connsiteY2" fmla="*/ 1 h 5643579"/>
              <a:gd name="connsiteX3" fmla="*/ 7305675 w 7305675"/>
              <a:gd name="connsiteY3" fmla="*/ 5643579 h 5643579"/>
              <a:gd name="connsiteX4" fmla="*/ 1304915 w 7305675"/>
              <a:gd name="connsiteY4" fmla="*/ 5643578 h 5643579"/>
              <a:gd name="connsiteX5" fmla="*/ 19031 w 7305675"/>
              <a:gd name="connsiteY5" fmla="*/ 2857521 h 5643579"/>
              <a:gd name="connsiteX6" fmla="*/ 0 w 7305675"/>
              <a:gd name="connsiteY6" fmla="*/ 776304 h 5643579"/>
              <a:gd name="connsiteX0" fmla="*/ 0 w 7305675"/>
              <a:gd name="connsiteY0" fmla="*/ 776304 h 5643579"/>
              <a:gd name="connsiteX1" fmla="*/ 804849 w 7305675"/>
              <a:gd name="connsiteY1" fmla="*/ 0 h 5643579"/>
              <a:gd name="connsiteX2" fmla="*/ 7305675 w 7305675"/>
              <a:gd name="connsiteY2" fmla="*/ 1 h 5643579"/>
              <a:gd name="connsiteX3" fmla="*/ 7305675 w 7305675"/>
              <a:gd name="connsiteY3" fmla="*/ 5643579 h 5643579"/>
              <a:gd name="connsiteX4" fmla="*/ 1304915 w 7305675"/>
              <a:gd name="connsiteY4" fmla="*/ 5643578 h 5643579"/>
              <a:gd name="connsiteX5" fmla="*/ 495300 w 7305675"/>
              <a:gd name="connsiteY5" fmla="*/ 3890978 h 5643579"/>
              <a:gd name="connsiteX6" fmla="*/ 19031 w 7305675"/>
              <a:gd name="connsiteY6" fmla="*/ 2857521 h 5643579"/>
              <a:gd name="connsiteX7" fmla="*/ 0 w 7305675"/>
              <a:gd name="connsiteY7" fmla="*/ 776304 h 5643579"/>
              <a:gd name="connsiteX0" fmla="*/ 0 w 7305675"/>
              <a:gd name="connsiteY0" fmla="*/ 776304 h 5643579"/>
              <a:gd name="connsiteX1" fmla="*/ 804849 w 7305675"/>
              <a:gd name="connsiteY1" fmla="*/ 0 h 5643579"/>
              <a:gd name="connsiteX2" fmla="*/ 7305675 w 7305675"/>
              <a:gd name="connsiteY2" fmla="*/ 1 h 5643579"/>
              <a:gd name="connsiteX3" fmla="*/ 7305675 w 7305675"/>
              <a:gd name="connsiteY3" fmla="*/ 5643579 h 5643579"/>
              <a:gd name="connsiteX4" fmla="*/ 733411 w 7305675"/>
              <a:gd name="connsiteY4" fmla="*/ 5643578 h 5643579"/>
              <a:gd name="connsiteX5" fmla="*/ 495300 w 7305675"/>
              <a:gd name="connsiteY5" fmla="*/ 3890978 h 5643579"/>
              <a:gd name="connsiteX6" fmla="*/ 19031 w 7305675"/>
              <a:gd name="connsiteY6" fmla="*/ 2857521 h 5643579"/>
              <a:gd name="connsiteX7" fmla="*/ 0 w 7305675"/>
              <a:gd name="connsiteY7" fmla="*/ 776304 h 5643579"/>
              <a:gd name="connsiteX0" fmla="*/ 0 w 7305675"/>
              <a:gd name="connsiteY0" fmla="*/ 776304 h 5643579"/>
              <a:gd name="connsiteX1" fmla="*/ 804849 w 7305675"/>
              <a:gd name="connsiteY1" fmla="*/ 0 h 5643579"/>
              <a:gd name="connsiteX2" fmla="*/ 7305675 w 7305675"/>
              <a:gd name="connsiteY2" fmla="*/ 1 h 5643579"/>
              <a:gd name="connsiteX3" fmla="*/ 7305675 w 7305675"/>
              <a:gd name="connsiteY3" fmla="*/ 5643579 h 5643579"/>
              <a:gd name="connsiteX4" fmla="*/ 733411 w 7305675"/>
              <a:gd name="connsiteY4" fmla="*/ 5643578 h 5643579"/>
              <a:gd name="connsiteX5" fmla="*/ 590535 w 7305675"/>
              <a:gd name="connsiteY5" fmla="*/ 3357586 h 5643579"/>
              <a:gd name="connsiteX6" fmla="*/ 19031 w 7305675"/>
              <a:gd name="connsiteY6" fmla="*/ 2857521 h 5643579"/>
              <a:gd name="connsiteX7" fmla="*/ 0 w 7305675"/>
              <a:gd name="connsiteY7" fmla="*/ 776304 h 5643579"/>
              <a:gd name="connsiteX0" fmla="*/ 0 w 7305675"/>
              <a:gd name="connsiteY0" fmla="*/ 776304 h 5643579"/>
              <a:gd name="connsiteX1" fmla="*/ 804849 w 7305675"/>
              <a:gd name="connsiteY1" fmla="*/ 0 h 5643579"/>
              <a:gd name="connsiteX2" fmla="*/ 7305675 w 7305675"/>
              <a:gd name="connsiteY2" fmla="*/ 1 h 5643579"/>
              <a:gd name="connsiteX3" fmla="*/ 7305675 w 7305675"/>
              <a:gd name="connsiteY3" fmla="*/ 5643579 h 5643579"/>
              <a:gd name="connsiteX4" fmla="*/ 733411 w 7305675"/>
              <a:gd name="connsiteY4" fmla="*/ 5643578 h 5643579"/>
              <a:gd name="connsiteX5" fmla="*/ 733411 w 7305675"/>
              <a:gd name="connsiteY5" fmla="*/ 3500462 h 5643579"/>
              <a:gd name="connsiteX6" fmla="*/ 19031 w 7305675"/>
              <a:gd name="connsiteY6" fmla="*/ 2857521 h 5643579"/>
              <a:gd name="connsiteX7" fmla="*/ 0 w 7305675"/>
              <a:gd name="connsiteY7" fmla="*/ 776304 h 5643579"/>
              <a:gd name="connsiteX0" fmla="*/ 0 w 7305675"/>
              <a:gd name="connsiteY0" fmla="*/ 776304 h 5643579"/>
              <a:gd name="connsiteX1" fmla="*/ 804849 w 7305675"/>
              <a:gd name="connsiteY1" fmla="*/ 0 h 5643579"/>
              <a:gd name="connsiteX2" fmla="*/ 7305675 w 7305675"/>
              <a:gd name="connsiteY2" fmla="*/ 1 h 5643579"/>
              <a:gd name="connsiteX3" fmla="*/ 7305675 w 7305675"/>
              <a:gd name="connsiteY3" fmla="*/ 5643579 h 5643579"/>
              <a:gd name="connsiteX4" fmla="*/ 733411 w 7305675"/>
              <a:gd name="connsiteY4" fmla="*/ 5643578 h 5643579"/>
              <a:gd name="connsiteX5" fmla="*/ 733411 w 7305675"/>
              <a:gd name="connsiteY5" fmla="*/ 3500462 h 5643579"/>
              <a:gd name="connsiteX6" fmla="*/ 19031 w 7305675"/>
              <a:gd name="connsiteY6" fmla="*/ 2857521 h 5643579"/>
              <a:gd name="connsiteX7" fmla="*/ 0 w 7305675"/>
              <a:gd name="connsiteY7" fmla="*/ 776304 h 5643579"/>
              <a:gd name="connsiteX0" fmla="*/ 0 w 7305675"/>
              <a:gd name="connsiteY0" fmla="*/ 776304 h 5643579"/>
              <a:gd name="connsiteX1" fmla="*/ 804849 w 7305675"/>
              <a:gd name="connsiteY1" fmla="*/ 0 h 5643579"/>
              <a:gd name="connsiteX2" fmla="*/ 7305675 w 7305675"/>
              <a:gd name="connsiteY2" fmla="*/ 1 h 5643579"/>
              <a:gd name="connsiteX3" fmla="*/ 7305675 w 7305675"/>
              <a:gd name="connsiteY3" fmla="*/ 5643579 h 5643579"/>
              <a:gd name="connsiteX4" fmla="*/ 733411 w 7305675"/>
              <a:gd name="connsiteY4" fmla="*/ 5643578 h 5643579"/>
              <a:gd name="connsiteX5" fmla="*/ 733411 w 7305675"/>
              <a:gd name="connsiteY5" fmla="*/ 3714776 h 5643579"/>
              <a:gd name="connsiteX6" fmla="*/ 19031 w 7305675"/>
              <a:gd name="connsiteY6" fmla="*/ 2857521 h 5643579"/>
              <a:gd name="connsiteX7" fmla="*/ 0 w 7305675"/>
              <a:gd name="connsiteY7" fmla="*/ 776304 h 5643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5675" h="5643579">
                <a:moveTo>
                  <a:pt x="0" y="776304"/>
                </a:moveTo>
                <a:lnTo>
                  <a:pt x="804849" y="0"/>
                </a:lnTo>
                <a:lnTo>
                  <a:pt x="7305675" y="1"/>
                </a:lnTo>
                <a:lnTo>
                  <a:pt x="7305675" y="5643579"/>
                </a:lnTo>
                <a:lnTo>
                  <a:pt x="733411" y="5643578"/>
                </a:lnTo>
                <a:lnTo>
                  <a:pt x="733411" y="3714776"/>
                </a:lnTo>
                <a:lnTo>
                  <a:pt x="19031" y="2857521"/>
                </a:lnTo>
                <a:lnTo>
                  <a:pt x="0" y="776304"/>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ectangle 12"/>
          <p:cNvSpPr/>
          <p:nvPr/>
        </p:nvSpPr>
        <p:spPr>
          <a:xfrm>
            <a:off x="0" y="2000250"/>
            <a:ext cx="1857375" cy="207168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2" name="Content Placeholder 21"/>
          <p:cNvSpPr>
            <a:spLocks noGrp="1"/>
          </p:cNvSpPr>
          <p:nvPr>
            <p:ph idx="1"/>
          </p:nvPr>
        </p:nvSpPr>
        <p:spPr>
          <a:xfrm>
            <a:off x="2857500" y="1285875"/>
            <a:ext cx="6286500" cy="5572125"/>
          </a:xfrm>
        </p:spPr>
        <p:txBody>
          <a:bodyPr/>
          <a:lstStyle/>
          <a:p>
            <a:pPr>
              <a:buFont typeface="Arial" charset="0"/>
              <a:buNone/>
              <a:defRPr/>
            </a:pPr>
            <a:r>
              <a:rPr lang="en-US" dirty="0" smtClean="0"/>
              <a:t>Fluid model for TCP</a:t>
            </a:r>
          </a:p>
          <a:p>
            <a:pPr marL="0" indent="1588" fontAlgn="auto">
              <a:spcBef>
                <a:spcPts val="0"/>
              </a:spcBef>
              <a:spcAft>
                <a:spcPts val="0"/>
              </a:spcAft>
              <a:buFont typeface="Arial" charset="0"/>
              <a:buNone/>
              <a:defRPr/>
            </a:pPr>
            <a:r>
              <a:rPr lang="en-US" sz="2400" dirty="0" smtClean="0">
                <a:solidFill>
                  <a:schemeClr val="bg1">
                    <a:lumMod val="50000"/>
                    <a:lumOff val="50000"/>
                  </a:schemeClr>
                </a:solidFill>
              </a:rPr>
              <a:t>[</a:t>
            </a:r>
            <a:r>
              <a:rPr lang="en-US" sz="2400" dirty="0" err="1" smtClean="0">
                <a:solidFill>
                  <a:schemeClr val="bg1">
                    <a:lumMod val="50000"/>
                    <a:lumOff val="50000"/>
                  </a:schemeClr>
                </a:solidFill>
              </a:rPr>
              <a:t>Kelly+Maulloo+Tan</a:t>
            </a:r>
            <a:r>
              <a:rPr lang="en-US" sz="2400" dirty="0" smtClean="0">
                <a:solidFill>
                  <a:schemeClr val="bg1">
                    <a:lumMod val="50000"/>
                    <a:lumOff val="50000"/>
                  </a:schemeClr>
                </a:solidFill>
              </a:rPr>
              <a:t> (1998), </a:t>
            </a:r>
            <a:r>
              <a:rPr lang="en-GB" sz="2400" dirty="0" err="1" smtClean="0">
                <a:solidFill>
                  <a:schemeClr val="bg1">
                    <a:lumMod val="50000"/>
                    <a:lumOff val="50000"/>
                  </a:schemeClr>
                </a:solidFill>
              </a:rPr>
              <a:t>Misra+Gong+Towsley</a:t>
            </a:r>
            <a:r>
              <a:rPr lang="en-GB" sz="2400" dirty="0" smtClean="0">
                <a:solidFill>
                  <a:schemeClr val="bg1">
                    <a:lumMod val="50000"/>
                    <a:lumOff val="50000"/>
                  </a:schemeClr>
                </a:solidFill>
              </a:rPr>
              <a:t> (2000), </a:t>
            </a:r>
            <a:r>
              <a:rPr lang="en-GB" sz="2400" dirty="0" err="1" smtClean="0">
                <a:solidFill>
                  <a:schemeClr val="bg1">
                    <a:lumMod val="50000"/>
                    <a:lumOff val="50000"/>
                  </a:schemeClr>
                </a:solidFill>
              </a:rPr>
              <a:t>Baccelli+McDonald+Reynier</a:t>
            </a:r>
            <a:r>
              <a:rPr lang="en-GB" sz="2400" dirty="0" smtClean="0">
                <a:solidFill>
                  <a:schemeClr val="bg1">
                    <a:lumMod val="50000"/>
                    <a:lumOff val="50000"/>
                  </a:schemeClr>
                </a:solidFill>
              </a:rPr>
              <a:t> (2002), and many others]</a:t>
            </a:r>
          </a:p>
        </p:txBody>
      </p:sp>
      <p:pic>
        <p:nvPicPr>
          <p:cNvPr id="4118" name="Picture 3"/>
          <p:cNvPicPr>
            <a:picLocks noChangeAspect="1" noChangeArrowheads="1"/>
          </p:cNvPicPr>
          <p:nvPr/>
        </p:nvPicPr>
        <p:blipFill>
          <a:blip r:embed="rId3" cstate="print"/>
          <a:srcRect/>
          <a:stretch>
            <a:fillRect/>
          </a:stretch>
        </p:blipFill>
        <p:spPr bwMode="auto">
          <a:xfrm>
            <a:off x="214313" y="4214813"/>
            <a:ext cx="1368425" cy="1643062"/>
          </a:xfrm>
          <a:prstGeom prst="rect">
            <a:avLst/>
          </a:prstGeom>
          <a:noFill/>
          <a:ln w="9525">
            <a:noFill/>
            <a:miter lim="800000"/>
            <a:headEnd/>
            <a:tailEnd/>
          </a:ln>
        </p:spPr>
      </p:pic>
      <p:pic>
        <p:nvPicPr>
          <p:cNvPr id="4119" name="Picture 24" descr="fluid.png"/>
          <p:cNvPicPr>
            <a:picLocks noChangeAspect="1"/>
          </p:cNvPicPr>
          <p:nvPr/>
        </p:nvPicPr>
        <p:blipFill>
          <a:blip r:embed="rId4" cstate="print"/>
          <a:srcRect/>
          <a:stretch>
            <a:fillRect/>
          </a:stretch>
        </p:blipFill>
        <p:spPr bwMode="auto">
          <a:xfrm>
            <a:off x="0" y="2143125"/>
            <a:ext cx="1785938" cy="178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1838325" y="1214438"/>
            <a:ext cx="7305675" cy="5643562"/>
          </a:xfrm>
          <a:custGeom>
            <a:avLst/>
            <a:gdLst>
              <a:gd name="connsiteX0" fmla="*/ 0 w 7286625"/>
              <a:gd name="connsiteY0" fmla="*/ 809625 h 5648325"/>
              <a:gd name="connsiteX1" fmla="*/ 1781175 w 7286625"/>
              <a:gd name="connsiteY1" fmla="*/ 0 h 5648325"/>
              <a:gd name="connsiteX2" fmla="*/ 7286625 w 7286625"/>
              <a:gd name="connsiteY2" fmla="*/ 85725 h 5648325"/>
              <a:gd name="connsiteX3" fmla="*/ 7267575 w 7286625"/>
              <a:gd name="connsiteY3" fmla="*/ 5638800 h 5648325"/>
              <a:gd name="connsiteX4" fmla="*/ 1323975 w 7286625"/>
              <a:gd name="connsiteY4" fmla="*/ 5648325 h 5648325"/>
              <a:gd name="connsiteX5" fmla="*/ 47625 w 7286625"/>
              <a:gd name="connsiteY5" fmla="*/ 2895600 h 5648325"/>
              <a:gd name="connsiteX6" fmla="*/ 0 w 7286625"/>
              <a:gd name="connsiteY6" fmla="*/ 809625 h 5648325"/>
              <a:gd name="connsiteX0" fmla="*/ 0 w 7286625"/>
              <a:gd name="connsiteY0" fmla="*/ 809625 h 5648325"/>
              <a:gd name="connsiteX1" fmla="*/ 1781175 w 7286625"/>
              <a:gd name="connsiteY1" fmla="*/ 0 h 5648325"/>
              <a:gd name="connsiteX2" fmla="*/ 7286625 w 7286625"/>
              <a:gd name="connsiteY2" fmla="*/ 85725 h 5648325"/>
              <a:gd name="connsiteX3" fmla="*/ 7267575 w 7286625"/>
              <a:gd name="connsiteY3" fmla="*/ 5638800 h 5648325"/>
              <a:gd name="connsiteX4" fmla="*/ 1323975 w 7286625"/>
              <a:gd name="connsiteY4" fmla="*/ 5648325 h 5648325"/>
              <a:gd name="connsiteX5" fmla="*/ 19031 w 7286625"/>
              <a:gd name="connsiteY5" fmla="*/ 2890842 h 5648325"/>
              <a:gd name="connsiteX6" fmla="*/ 0 w 7286625"/>
              <a:gd name="connsiteY6" fmla="*/ 809625 h 5648325"/>
              <a:gd name="connsiteX0" fmla="*/ 0 w 7305675"/>
              <a:gd name="connsiteY0" fmla="*/ 809625 h 5676900"/>
              <a:gd name="connsiteX1" fmla="*/ 1781175 w 7305675"/>
              <a:gd name="connsiteY1" fmla="*/ 0 h 5676900"/>
              <a:gd name="connsiteX2" fmla="*/ 7286625 w 7305675"/>
              <a:gd name="connsiteY2" fmla="*/ 85725 h 5676900"/>
              <a:gd name="connsiteX3" fmla="*/ 7305675 w 7305675"/>
              <a:gd name="connsiteY3" fmla="*/ 5676900 h 5676900"/>
              <a:gd name="connsiteX4" fmla="*/ 1323975 w 7305675"/>
              <a:gd name="connsiteY4" fmla="*/ 5648325 h 5676900"/>
              <a:gd name="connsiteX5" fmla="*/ 19031 w 7305675"/>
              <a:gd name="connsiteY5" fmla="*/ 2890842 h 5676900"/>
              <a:gd name="connsiteX6" fmla="*/ 0 w 7305675"/>
              <a:gd name="connsiteY6" fmla="*/ 809625 h 5676900"/>
              <a:gd name="connsiteX0" fmla="*/ 0 w 7305675"/>
              <a:gd name="connsiteY0" fmla="*/ 809625 h 5676900"/>
              <a:gd name="connsiteX1" fmla="*/ 1781175 w 7305675"/>
              <a:gd name="connsiteY1" fmla="*/ 0 h 5676900"/>
              <a:gd name="connsiteX2" fmla="*/ 7305675 w 7305675"/>
              <a:gd name="connsiteY2" fmla="*/ 33321 h 5676900"/>
              <a:gd name="connsiteX3" fmla="*/ 7305675 w 7305675"/>
              <a:gd name="connsiteY3" fmla="*/ 5676900 h 5676900"/>
              <a:gd name="connsiteX4" fmla="*/ 1323975 w 7305675"/>
              <a:gd name="connsiteY4" fmla="*/ 5648325 h 5676900"/>
              <a:gd name="connsiteX5" fmla="*/ 19031 w 7305675"/>
              <a:gd name="connsiteY5" fmla="*/ 2890842 h 5676900"/>
              <a:gd name="connsiteX6" fmla="*/ 0 w 7305675"/>
              <a:gd name="connsiteY6" fmla="*/ 809625 h 5676900"/>
              <a:gd name="connsiteX0" fmla="*/ 0 w 7305675"/>
              <a:gd name="connsiteY0" fmla="*/ 847742 h 5715017"/>
              <a:gd name="connsiteX1" fmla="*/ 1781175 w 7305675"/>
              <a:gd name="connsiteY1" fmla="*/ 38117 h 5715017"/>
              <a:gd name="connsiteX2" fmla="*/ 7305675 w 7305675"/>
              <a:gd name="connsiteY2" fmla="*/ 0 h 5715017"/>
              <a:gd name="connsiteX3" fmla="*/ 7305675 w 7305675"/>
              <a:gd name="connsiteY3" fmla="*/ 5715017 h 5715017"/>
              <a:gd name="connsiteX4" fmla="*/ 1323975 w 7305675"/>
              <a:gd name="connsiteY4" fmla="*/ 5686442 h 5715017"/>
              <a:gd name="connsiteX5" fmla="*/ 19031 w 7305675"/>
              <a:gd name="connsiteY5" fmla="*/ 2928959 h 5715017"/>
              <a:gd name="connsiteX6" fmla="*/ 0 w 7305675"/>
              <a:gd name="connsiteY6" fmla="*/ 847742 h 5715017"/>
              <a:gd name="connsiteX0" fmla="*/ 0 w 7305675"/>
              <a:gd name="connsiteY0" fmla="*/ 809625 h 5676900"/>
              <a:gd name="connsiteX1" fmla="*/ 1781175 w 7305675"/>
              <a:gd name="connsiteY1" fmla="*/ 0 h 5676900"/>
              <a:gd name="connsiteX2" fmla="*/ 7305675 w 7305675"/>
              <a:gd name="connsiteY2" fmla="*/ 33322 h 5676900"/>
              <a:gd name="connsiteX3" fmla="*/ 7305675 w 7305675"/>
              <a:gd name="connsiteY3" fmla="*/ 5676900 h 5676900"/>
              <a:gd name="connsiteX4" fmla="*/ 1323975 w 7305675"/>
              <a:gd name="connsiteY4" fmla="*/ 5648325 h 5676900"/>
              <a:gd name="connsiteX5" fmla="*/ 19031 w 7305675"/>
              <a:gd name="connsiteY5" fmla="*/ 2890842 h 5676900"/>
              <a:gd name="connsiteX6" fmla="*/ 0 w 7305675"/>
              <a:gd name="connsiteY6" fmla="*/ 809625 h 5676900"/>
              <a:gd name="connsiteX0" fmla="*/ 0 w 7305675"/>
              <a:gd name="connsiteY0" fmla="*/ 776304 h 5643579"/>
              <a:gd name="connsiteX1" fmla="*/ 1804981 w 7305675"/>
              <a:gd name="connsiteY1" fmla="*/ 0 h 5643579"/>
              <a:gd name="connsiteX2" fmla="*/ 7305675 w 7305675"/>
              <a:gd name="connsiteY2" fmla="*/ 1 h 5643579"/>
              <a:gd name="connsiteX3" fmla="*/ 7305675 w 7305675"/>
              <a:gd name="connsiteY3" fmla="*/ 5643579 h 5643579"/>
              <a:gd name="connsiteX4" fmla="*/ 1323975 w 7305675"/>
              <a:gd name="connsiteY4" fmla="*/ 5615004 h 5643579"/>
              <a:gd name="connsiteX5" fmla="*/ 19031 w 7305675"/>
              <a:gd name="connsiteY5" fmla="*/ 2857521 h 5643579"/>
              <a:gd name="connsiteX6" fmla="*/ 0 w 7305675"/>
              <a:gd name="connsiteY6" fmla="*/ 776304 h 5643579"/>
              <a:gd name="connsiteX0" fmla="*/ 0 w 7305675"/>
              <a:gd name="connsiteY0" fmla="*/ 776304 h 5643579"/>
              <a:gd name="connsiteX1" fmla="*/ 1804981 w 7305675"/>
              <a:gd name="connsiteY1" fmla="*/ 0 h 5643579"/>
              <a:gd name="connsiteX2" fmla="*/ 7305675 w 7305675"/>
              <a:gd name="connsiteY2" fmla="*/ 1 h 5643579"/>
              <a:gd name="connsiteX3" fmla="*/ 7305675 w 7305675"/>
              <a:gd name="connsiteY3" fmla="*/ 5643579 h 5643579"/>
              <a:gd name="connsiteX4" fmla="*/ 1304915 w 7305675"/>
              <a:gd name="connsiteY4" fmla="*/ 5643578 h 5643579"/>
              <a:gd name="connsiteX5" fmla="*/ 19031 w 7305675"/>
              <a:gd name="connsiteY5" fmla="*/ 2857521 h 5643579"/>
              <a:gd name="connsiteX6" fmla="*/ 0 w 7305675"/>
              <a:gd name="connsiteY6" fmla="*/ 776304 h 5643579"/>
              <a:gd name="connsiteX0" fmla="*/ 0 w 7305675"/>
              <a:gd name="connsiteY0" fmla="*/ 776304 h 5643579"/>
              <a:gd name="connsiteX1" fmla="*/ 804849 w 7305675"/>
              <a:gd name="connsiteY1" fmla="*/ 0 h 5643579"/>
              <a:gd name="connsiteX2" fmla="*/ 7305675 w 7305675"/>
              <a:gd name="connsiteY2" fmla="*/ 1 h 5643579"/>
              <a:gd name="connsiteX3" fmla="*/ 7305675 w 7305675"/>
              <a:gd name="connsiteY3" fmla="*/ 5643579 h 5643579"/>
              <a:gd name="connsiteX4" fmla="*/ 1304915 w 7305675"/>
              <a:gd name="connsiteY4" fmla="*/ 5643578 h 5643579"/>
              <a:gd name="connsiteX5" fmla="*/ 19031 w 7305675"/>
              <a:gd name="connsiteY5" fmla="*/ 2857521 h 5643579"/>
              <a:gd name="connsiteX6" fmla="*/ 0 w 7305675"/>
              <a:gd name="connsiteY6" fmla="*/ 776304 h 5643579"/>
              <a:gd name="connsiteX0" fmla="*/ 0 w 7305675"/>
              <a:gd name="connsiteY0" fmla="*/ 776304 h 5643579"/>
              <a:gd name="connsiteX1" fmla="*/ 804849 w 7305675"/>
              <a:gd name="connsiteY1" fmla="*/ 0 h 5643579"/>
              <a:gd name="connsiteX2" fmla="*/ 7305675 w 7305675"/>
              <a:gd name="connsiteY2" fmla="*/ 1 h 5643579"/>
              <a:gd name="connsiteX3" fmla="*/ 7305675 w 7305675"/>
              <a:gd name="connsiteY3" fmla="*/ 5643579 h 5643579"/>
              <a:gd name="connsiteX4" fmla="*/ 1304915 w 7305675"/>
              <a:gd name="connsiteY4" fmla="*/ 5643578 h 5643579"/>
              <a:gd name="connsiteX5" fmla="*/ 495300 w 7305675"/>
              <a:gd name="connsiteY5" fmla="*/ 3890978 h 5643579"/>
              <a:gd name="connsiteX6" fmla="*/ 19031 w 7305675"/>
              <a:gd name="connsiteY6" fmla="*/ 2857521 h 5643579"/>
              <a:gd name="connsiteX7" fmla="*/ 0 w 7305675"/>
              <a:gd name="connsiteY7" fmla="*/ 776304 h 5643579"/>
              <a:gd name="connsiteX0" fmla="*/ 0 w 7305675"/>
              <a:gd name="connsiteY0" fmla="*/ 776304 h 5643579"/>
              <a:gd name="connsiteX1" fmla="*/ 804849 w 7305675"/>
              <a:gd name="connsiteY1" fmla="*/ 0 h 5643579"/>
              <a:gd name="connsiteX2" fmla="*/ 7305675 w 7305675"/>
              <a:gd name="connsiteY2" fmla="*/ 1 h 5643579"/>
              <a:gd name="connsiteX3" fmla="*/ 7305675 w 7305675"/>
              <a:gd name="connsiteY3" fmla="*/ 5643579 h 5643579"/>
              <a:gd name="connsiteX4" fmla="*/ 733411 w 7305675"/>
              <a:gd name="connsiteY4" fmla="*/ 5643578 h 5643579"/>
              <a:gd name="connsiteX5" fmla="*/ 495300 w 7305675"/>
              <a:gd name="connsiteY5" fmla="*/ 3890978 h 5643579"/>
              <a:gd name="connsiteX6" fmla="*/ 19031 w 7305675"/>
              <a:gd name="connsiteY6" fmla="*/ 2857521 h 5643579"/>
              <a:gd name="connsiteX7" fmla="*/ 0 w 7305675"/>
              <a:gd name="connsiteY7" fmla="*/ 776304 h 5643579"/>
              <a:gd name="connsiteX0" fmla="*/ 0 w 7305675"/>
              <a:gd name="connsiteY0" fmla="*/ 776304 h 5643579"/>
              <a:gd name="connsiteX1" fmla="*/ 804849 w 7305675"/>
              <a:gd name="connsiteY1" fmla="*/ 0 h 5643579"/>
              <a:gd name="connsiteX2" fmla="*/ 7305675 w 7305675"/>
              <a:gd name="connsiteY2" fmla="*/ 1 h 5643579"/>
              <a:gd name="connsiteX3" fmla="*/ 7305675 w 7305675"/>
              <a:gd name="connsiteY3" fmla="*/ 5643579 h 5643579"/>
              <a:gd name="connsiteX4" fmla="*/ 733411 w 7305675"/>
              <a:gd name="connsiteY4" fmla="*/ 5643578 h 5643579"/>
              <a:gd name="connsiteX5" fmla="*/ 590535 w 7305675"/>
              <a:gd name="connsiteY5" fmla="*/ 3357586 h 5643579"/>
              <a:gd name="connsiteX6" fmla="*/ 19031 w 7305675"/>
              <a:gd name="connsiteY6" fmla="*/ 2857521 h 5643579"/>
              <a:gd name="connsiteX7" fmla="*/ 0 w 7305675"/>
              <a:gd name="connsiteY7" fmla="*/ 776304 h 5643579"/>
              <a:gd name="connsiteX0" fmla="*/ 0 w 7305675"/>
              <a:gd name="connsiteY0" fmla="*/ 776304 h 5643579"/>
              <a:gd name="connsiteX1" fmla="*/ 804849 w 7305675"/>
              <a:gd name="connsiteY1" fmla="*/ 0 h 5643579"/>
              <a:gd name="connsiteX2" fmla="*/ 7305675 w 7305675"/>
              <a:gd name="connsiteY2" fmla="*/ 1 h 5643579"/>
              <a:gd name="connsiteX3" fmla="*/ 7305675 w 7305675"/>
              <a:gd name="connsiteY3" fmla="*/ 5643579 h 5643579"/>
              <a:gd name="connsiteX4" fmla="*/ 733411 w 7305675"/>
              <a:gd name="connsiteY4" fmla="*/ 5643578 h 5643579"/>
              <a:gd name="connsiteX5" fmla="*/ 733411 w 7305675"/>
              <a:gd name="connsiteY5" fmla="*/ 3500462 h 5643579"/>
              <a:gd name="connsiteX6" fmla="*/ 19031 w 7305675"/>
              <a:gd name="connsiteY6" fmla="*/ 2857521 h 5643579"/>
              <a:gd name="connsiteX7" fmla="*/ 0 w 7305675"/>
              <a:gd name="connsiteY7" fmla="*/ 776304 h 5643579"/>
              <a:gd name="connsiteX0" fmla="*/ 0 w 7305675"/>
              <a:gd name="connsiteY0" fmla="*/ 776304 h 5643579"/>
              <a:gd name="connsiteX1" fmla="*/ 804849 w 7305675"/>
              <a:gd name="connsiteY1" fmla="*/ 0 h 5643579"/>
              <a:gd name="connsiteX2" fmla="*/ 7305675 w 7305675"/>
              <a:gd name="connsiteY2" fmla="*/ 1 h 5643579"/>
              <a:gd name="connsiteX3" fmla="*/ 7305675 w 7305675"/>
              <a:gd name="connsiteY3" fmla="*/ 5643579 h 5643579"/>
              <a:gd name="connsiteX4" fmla="*/ 733411 w 7305675"/>
              <a:gd name="connsiteY4" fmla="*/ 5643578 h 5643579"/>
              <a:gd name="connsiteX5" fmla="*/ 733411 w 7305675"/>
              <a:gd name="connsiteY5" fmla="*/ 3500462 h 5643579"/>
              <a:gd name="connsiteX6" fmla="*/ 19031 w 7305675"/>
              <a:gd name="connsiteY6" fmla="*/ 2857521 h 5643579"/>
              <a:gd name="connsiteX7" fmla="*/ 0 w 7305675"/>
              <a:gd name="connsiteY7" fmla="*/ 776304 h 5643579"/>
              <a:gd name="connsiteX0" fmla="*/ 0 w 7305675"/>
              <a:gd name="connsiteY0" fmla="*/ 776304 h 5643579"/>
              <a:gd name="connsiteX1" fmla="*/ 804849 w 7305675"/>
              <a:gd name="connsiteY1" fmla="*/ 0 h 5643579"/>
              <a:gd name="connsiteX2" fmla="*/ 7305675 w 7305675"/>
              <a:gd name="connsiteY2" fmla="*/ 1 h 5643579"/>
              <a:gd name="connsiteX3" fmla="*/ 7305675 w 7305675"/>
              <a:gd name="connsiteY3" fmla="*/ 5643579 h 5643579"/>
              <a:gd name="connsiteX4" fmla="*/ 733411 w 7305675"/>
              <a:gd name="connsiteY4" fmla="*/ 5643578 h 5643579"/>
              <a:gd name="connsiteX5" fmla="*/ 733411 w 7305675"/>
              <a:gd name="connsiteY5" fmla="*/ 3714776 h 5643579"/>
              <a:gd name="connsiteX6" fmla="*/ 19031 w 7305675"/>
              <a:gd name="connsiteY6" fmla="*/ 2857521 h 5643579"/>
              <a:gd name="connsiteX7" fmla="*/ 0 w 7305675"/>
              <a:gd name="connsiteY7" fmla="*/ 776304 h 5643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5675" h="5643579">
                <a:moveTo>
                  <a:pt x="0" y="776304"/>
                </a:moveTo>
                <a:lnTo>
                  <a:pt x="804849" y="0"/>
                </a:lnTo>
                <a:lnTo>
                  <a:pt x="7305675" y="1"/>
                </a:lnTo>
                <a:lnTo>
                  <a:pt x="7305675" y="5643579"/>
                </a:lnTo>
                <a:lnTo>
                  <a:pt x="733411" y="5643578"/>
                </a:lnTo>
                <a:lnTo>
                  <a:pt x="733411" y="3714776"/>
                </a:lnTo>
                <a:lnTo>
                  <a:pt x="19031" y="2857521"/>
                </a:lnTo>
                <a:lnTo>
                  <a:pt x="0" y="776304"/>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ectangle 12"/>
          <p:cNvSpPr/>
          <p:nvPr/>
        </p:nvSpPr>
        <p:spPr>
          <a:xfrm>
            <a:off x="0" y="2000250"/>
            <a:ext cx="1857375" cy="207168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2" name="Content Placeholder 21"/>
          <p:cNvSpPr>
            <a:spLocks noGrp="1"/>
          </p:cNvSpPr>
          <p:nvPr>
            <p:ph idx="1"/>
          </p:nvPr>
        </p:nvSpPr>
        <p:spPr>
          <a:xfrm>
            <a:off x="2857500" y="1285875"/>
            <a:ext cx="6286500" cy="5572125"/>
          </a:xfrm>
        </p:spPr>
        <p:txBody>
          <a:bodyPr/>
          <a:lstStyle/>
          <a:p>
            <a:pPr marL="0" indent="0">
              <a:buFont typeface="Arial" charset="0"/>
              <a:buNone/>
              <a:defRPr/>
            </a:pPr>
            <a:r>
              <a:rPr lang="en-US" dirty="0" smtClean="0"/>
              <a:t>Fluid model for CUBIC-like congestion control</a:t>
            </a:r>
          </a:p>
          <a:p>
            <a:pPr marL="0" indent="1588" fontAlgn="auto">
              <a:spcBef>
                <a:spcPts val="0"/>
              </a:spcBef>
              <a:spcAft>
                <a:spcPts val="0"/>
              </a:spcAft>
              <a:buFont typeface="Arial" charset="0"/>
              <a:buNone/>
              <a:defRPr/>
            </a:pPr>
            <a:r>
              <a:rPr lang="en-US" sz="2400" dirty="0" smtClean="0">
                <a:solidFill>
                  <a:schemeClr val="bg1">
                    <a:lumMod val="50000"/>
                    <a:lumOff val="50000"/>
                  </a:schemeClr>
                </a:solidFill>
              </a:rPr>
              <a:t>[based on </a:t>
            </a:r>
            <a:r>
              <a:rPr lang="en-GB" sz="2400" dirty="0" err="1" smtClean="0">
                <a:solidFill>
                  <a:schemeClr val="bg1">
                    <a:lumMod val="50000"/>
                    <a:lumOff val="50000"/>
                  </a:schemeClr>
                </a:solidFill>
              </a:rPr>
              <a:t>Prabhakar</a:t>
            </a:r>
            <a:r>
              <a:rPr lang="en-GB" sz="2400" dirty="0" smtClean="0">
                <a:solidFill>
                  <a:schemeClr val="bg1">
                    <a:lumMod val="50000"/>
                    <a:lumOff val="50000"/>
                  </a:schemeClr>
                </a:solidFill>
              </a:rPr>
              <a:t> et al. (2009)]</a:t>
            </a:r>
          </a:p>
        </p:txBody>
      </p:sp>
      <p:pic>
        <p:nvPicPr>
          <p:cNvPr id="32773" name="Picture 3"/>
          <p:cNvPicPr>
            <a:picLocks noChangeAspect="1" noChangeArrowheads="1"/>
          </p:cNvPicPr>
          <p:nvPr/>
        </p:nvPicPr>
        <p:blipFill>
          <a:blip r:embed="rId3" cstate="print"/>
          <a:srcRect/>
          <a:stretch>
            <a:fillRect/>
          </a:stretch>
        </p:blipFill>
        <p:spPr bwMode="auto">
          <a:xfrm>
            <a:off x="214313" y="4214813"/>
            <a:ext cx="1368425" cy="1643062"/>
          </a:xfrm>
          <a:prstGeom prst="rect">
            <a:avLst/>
          </a:prstGeom>
          <a:noFill/>
          <a:ln w="9525">
            <a:noFill/>
            <a:miter lim="800000"/>
            <a:headEnd/>
            <a:tailEnd/>
          </a:ln>
        </p:spPr>
      </p:pic>
      <p:pic>
        <p:nvPicPr>
          <p:cNvPr id="32774" name="Picture 24" descr="fluid.png"/>
          <p:cNvPicPr>
            <a:picLocks noChangeAspect="1"/>
          </p:cNvPicPr>
          <p:nvPr/>
        </p:nvPicPr>
        <p:blipFill>
          <a:blip r:embed="rId4" cstate="print"/>
          <a:srcRect/>
          <a:stretch>
            <a:fillRect/>
          </a:stretch>
        </p:blipFill>
        <p:spPr bwMode="auto">
          <a:xfrm>
            <a:off x="0" y="2143125"/>
            <a:ext cx="1785938" cy="178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flipV="1">
            <a:off x="1838325" y="1214438"/>
            <a:ext cx="7305675" cy="5643562"/>
          </a:xfrm>
          <a:custGeom>
            <a:avLst/>
            <a:gdLst>
              <a:gd name="connsiteX0" fmla="*/ 0 w 7286625"/>
              <a:gd name="connsiteY0" fmla="*/ 809625 h 5648325"/>
              <a:gd name="connsiteX1" fmla="*/ 1781175 w 7286625"/>
              <a:gd name="connsiteY1" fmla="*/ 0 h 5648325"/>
              <a:gd name="connsiteX2" fmla="*/ 7286625 w 7286625"/>
              <a:gd name="connsiteY2" fmla="*/ 85725 h 5648325"/>
              <a:gd name="connsiteX3" fmla="*/ 7267575 w 7286625"/>
              <a:gd name="connsiteY3" fmla="*/ 5638800 h 5648325"/>
              <a:gd name="connsiteX4" fmla="*/ 1323975 w 7286625"/>
              <a:gd name="connsiteY4" fmla="*/ 5648325 h 5648325"/>
              <a:gd name="connsiteX5" fmla="*/ 47625 w 7286625"/>
              <a:gd name="connsiteY5" fmla="*/ 2895600 h 5648325"/>
              <a:gd name="connsiteX6" fmla="*/ 0 w 7286625"/>
              <a:gd name="connsiteY6" fmla="*/ 809625 h 5648325"/>
              <a:gd name="connsiteX0" fmla="*/ 0 w 7286625"/>
              <a:gd name="connsiteY0" fmla="*/ 809625 h 5648325"/>
              <a:gd name="connsiteX1" fmla="*/ 1781175 w 7286625"/>
              <a:gd name="connsiteY1" fmla="*/ 0 h 5648325"/>
              <a:gd name="connsiteX2" fmla="*/ 7286625 w 7286625"/>
              <a:gd name="connsiteY2" fmla="*/ 85725 h 5648325"/>
              <a:gd name="connsiteX3" fmla="*/ 7267575 w 7286625"/>
              <a:gd name="connsiteY3" fmla="*/ 5638800 h 5648325"/>
              <a:gd name="connsiteX4" fmla="*/ 1323975 w 7286625"/>
              <a:gd name="connsiteY4" fmla="*/ 5648325 h 5648325"/>
              <a:gd name="connsiteX5" fmla="*/ 19031 w 7286625"/>
              <a:gd name="connsiteY5" fmla="*/ 2890842 h 5648325"/>
              <a:gd name="connsiteX6" fmla="*/ 0 w 7286625"/>
              <a:gd name="connsiteY6" fmla="*/ 809625 h 5648325"/>
              <a:gd name="connsiteX0" fmla="*/ 0 w 7305675"/>
              <a:gd name="connsiteY0" fmla="*/ 809625 h 5676900"/>
              <a:gd name="connsiteX1" fmla="*/ 1781175 w 7305675"/>
              <a:gd name="connsiteY1" fmla="*/ 0 h 5676900"/>
              <a:gd name="connsiteX2" fmla="*/ 7286625 w 7305675"/>
              <a:gd name="connsiteY2" fmla="*/ 85725 h 5676900"/>
              <a:gd name="connsiteX3" fmla="*/ 7305675 w 7305675"/>
              <a:gd name="connsiteY3" fmla="*/ 5676900 h 5676900"/>
              <a:gd name="connsiteX4" fmla="*/ 1323975 w 7305675"/>
              <a:gd name="connsiteY4" fmla="*/ 5648325 h 5676900"/>
              <a:gd name="connsiteX5" fmla="*/ 19031 w 7305675"/>
              <a:gd name="connsiteY5" fmla="*/ 2890842 h 5676900"/>
              <a:gd name="connsiteX6" fmla="*/ 0 w 7305675"/>
              <a:gd name="connsiteY6" fmla="*/ 809625 h 5676900"/>
              <a:gd name="connsiteX0" fmla="*/ 0 w 7305675"/>
              <a:gd name="connsiteY0" fmla="*/ 809625 h 5676900"/>
              <a:gd name="connsiteX1" fmla="*/ 1781175 w 7305675"/>
              <a:gd name="connsiteY1" fmla="*/ 0 h 5676900"/>
              <a:gd name="connsiteX2" fmla="*/ 7305675 w 7305675"/>
              <a:gd name="connsiteY2" fmla="*/ 33321 h 5676900"/>
              <a:gd name="connsiteX3" fmla="*/ 7305675 w 7305675"/>
              <a:gd name="connsiteY3" fmla="*/ 5676900 h 5676900"/>
              <a:gd name="connsiteX4" fmla="*/ 1323975 w 7305675"/>
              <a:gd name="connsiteY4" fmla="*/ 5648325 h 5676900"/>
              <a:gd name="connsiteX5" fmla="*/ 19031 w 7305675"/>
              <a:gd name="connsiteY5" fmla="*/ 2890842 h 5676900"/>
              <a:gd name="connsiteX6" fmla="*/ 0 w 7305675"/>
              <a:gd name="connsiteY6" fmla="*/ 809625 h 5676900"/>
              <a:gd name="connsiteX0" fmla="*/ 0 w 7305675"/>
              <a:gd name="connsiteY0" fmla="*/ 847742 h 5715017"/>
              <a:gd name="connsiteX1" fmla="*/ 1781175 w 7305675"/>
              <a:gd name="connsiteY1" fmla="*/ 38117 h 5715017"/>
              <a:gd name="connsiteX2" fmla="*/ 7305675 w 7305675"/>
              <a:gd name="connsiteY2" fmla="*/ 0 h 5715017"/>
              <a:gd name="connsiteX3" fmla="*/ 7305675 w 7305675"/>
              <a:gd name="connsiteY3" fmla="*/ 5715017 h 5715017"/>
              <a:gd name="connsiteX4" fmla="*/ 1323975 w 7305675"/>
              <a:gd name="connsiteY4" fmla="*/ 5686442 h 5715017"/>
              <a:gd name="connsiteX5" fmla="*/ 19031 w 7305675"/>
              <a:gd name="connsiteY5" fmla="*/ 2928959 h 5715017"/>
              <a:gd name="connsiteX6" fmla="*/ 0 w 7305675"/>
              <a:gd name="connsiteY6" fmla="*/ 847742 h 5715017"/>
              <a:gd name="connsiteX0" fmla="*/ 0 w 7305675"/>
              <a:gd name="connsiteY0" fmla="*/ 809625 h 5676900"/>
              <a:gd name="connsiteX1" fmla="*/ 1781175 w 7305675"/>
              <a:gd name="connsiteY1" fmla="*/ 0 h 5676900"/>
              <a:gd name="connsiteX2" fmla="*/ 7305675 w 7305675"/>
              <a:gd name="connsiteY2" fmla="*/ 33322 h 5676900"/>
              <a:gd name="connsiteX3" fmla="*/ 7305675 w 7305675"/>
              <a:gd name="connsiteY3" fmla="*/ 5676900 h 5676900"/>
              <a:gd name="connsiteX4" fmla="*/ 1323975 w 7305675"/>
              <a:gd name="connsiteY4" fmla="*/ 5648325 h 5676900"/>
              <a:gd name="connsiteX5" fmla="*/ 19031 w 7305675"/>
              <a:gd name="connsiteY5" fmla="*/ 2890842 h 5676900"/>
              <a:gd name="connsiteX6" fmla="*/ 0 w 7305675"/>
              <a:gd name="connsiteY6" fmla="*/ 809625 h 5676900"/>
              <a:gd name="connsiteX0" fmla="*/ 0 w 7305675"/>
              <a:gd name="connsiteY0" fmla="*/ 776304 h 5643579"/>
              <a:gd name="connsiteX1" fmla="*/ 1804981 w 7305675"/>
              <a:gd name="connsiteY1" fmla="*/ 0 h 5643579"/>
              <a:gd name="connsiteX2" fmla="*/ 7305675 w 7305675"/>
              <a:gd name="connsiteY2" fmla="*/ 1 h 5643579"/>
              <a:gd name="connsiteX3" fmla="*/ 7305675 w 7305675"/>
              <a:gd name="connsiteY3" fmla="*/ 5643579 h 5643579"/>
              <a:gd name="connsiteX4" fmla="*/ 1323975 w 7305675"/>
              <a:gd name="connsiteY4" fmla="*/ 5615004 h 5643579"/>
              <a:gd name="connsiteX5" fmla="*/ 19031 w 7305675"/>
              <a:gd name="connsiteY5" fmla="*/ 2857521 h 5643579"/>
              <a:gd name="connsiteX6" fmla="*/ 0 w 7305675"/>
              <a:gd name="connsiteY6" fmla="*/ 776304 h 5643579"/>
              <a:gd name="connsiteX0" fmla="*/ 0 w 7305675"/>
              <a:gd name="connsiteY0" fmla="*/ 776304 h 5643579"/>
              <a:gd name="connsiteX1" fmla="*/ 1804981 w 7305675"/>
              <a:gd name="connsiteY1" fmla="*/ 0 h 5643579"/>
              <a:gd name="connsiteX2" fmla="*/ 7305675 w 7305675"/>
              <a:gd name="connsiteY2" fmla="*/ 1 h 5643579"/>
              <a:gd name="connsiteX3" fmla="*/ 7305675 w 7305675"/>
              <a:gd name="connsiteY3" fmla="*/ 5643579 h 5643579"/>
              <a:gd name="connsiteX4" fmla="*/ 1304915 w 7305675"/>
              <a:gd name="connsiteY4" fmla="*/ 5643578 h 5643579"/>
              <a:gd name="connsiteX5" fmla="*/ 19031 w 7305675"/>
              <a:gd name="connsiteY5" fmla="*/ 2857521 h 5643579"/>
              <a:gd name="connsiteX6" fmla="*/ 0 w 7305675"/>
              <a:gd name="connsiteY6" fmla="*/ 776304 h 5643579"/>
              <a:gd name="connsiteX0" fmla="*/ 0 w 7305675"/>
              <a:gd name="connsiteY0" fmla="*/ 776304 h 5643579"/>
              <a:gd name="connsiteX1" fmla="*/ 804849 w 7305675"/>
              <a:gd name="connsiteY1" fmla="*/ 0 h 5643579"/>
              <a:gd name="connsiteX2" fmla="*/ 7305675 w 7305675"/>
              <a:gd name="connsiteY2" fmla="*/ 1 h 5643579"/>
              <a:gd name="connsiteX3" fmla="*/ 7305675 w 7305675"/>
              <a:gd name="connsiteY3" fmla="*/ 5643579 h 5643579"/>
              <a:gd name="connsiteX4" fmla="*/ 1304915 w 7305675"/>
              <a:gd name="connsiteY4" fmla="*/ 5643578 h 5643579"/>
              <a:gd name="connsiteX5" fmla="*/ 19031 w 7305675"/>
              <a:gd name="connsiteY5" fmla="*/ 2857521 h 5643579"/>
              <a:gd name="connsiteX6" fmla="*/ 0 w 7305675"/>
              <a:gd name="connsiteY6" fmla="*/ 776304 h 5643579"/>
              <a:gd name="connsiteX0" fmla="*/ 0 w 7305675"/>
              <a:gd name="connsiteY0" fmla="*/ 776304 h 5643579"/>
              <a:gd name="connsiteX1" fmla="*/ 804849 w 7305675"/>
              <a:gd name="connsiteY1" fmla="*/ 0 h 5643579"/>
              <a:gd name="connsiteX2" fmla="*/ 7305675 w 7305675"/>
              <a:gd name="connsiteY2" fmla="*/ 1 h 5643579"/>
              <a:gd name="connsiteX3" fmla="*/ 7305675 w 7305675"/>
              <a:gd name="connsiteY3" fmla="*/ 5643579 h 5643579"/>
              <a:gd name="connsiteX4" fmla="*/ 1304915 w 7305675"/>
              <a:gd name="connsiteY4" fmla="*/ 5643578 h 5643579"/>
              <a:gd name="connsiteX5" fmla="*/ 495300 w 7305675"/>
              <a:gd name="connsiteY5" fmla="*/ 3890978 h 5643579"/>
              <a:gd name="connsiteX6" fmla="*/ 19031 w 7305675"/>
              <a:gd name="connsiteY6" fmla="*/ 2857521 h 5643579"/>
              <a:gd name="connsiteX7" fmla="*/ 0 w 7305675"/>
              <a:gd name="connsiteY7" fmla="*/ 776304 h 5643579"/>
              <a:gd name="connsiteX0" fmla="*/ 0 w 7305675"/>
              <a:gd name="connsiteY0" fmla="*/ 776304 h 5643579"/>
              <a:gd name="connsiteX1" fmla="*/ 804849 w 7305675"/>
              <a:gd name="connsiteY1" fmla="*/ 0 h 5643579"/>
              <a:gd name="connsiteX2" fmla="*/ 7305675 w 7305675"/>
              <a:gd name="connsiteY2" fmla="*/ 1 h 5643579"/>
              <a:gd name="connsiteX3" fmla="*/ 7305675 w 7305675"/>
              <a:gd name="connsiteY3" fmla="*/ 5643579 h 5643579"/>
              <a:gd name="connsiteX4" fmla="*/ 733411 w 7305675"/>
              <a:gd name="connsiteY4" fmla="*/ 5643578 h 5643579"/>
              <a:gd name="connsiteX5" fmla="*/ 495300 w 7305675"/>
              <a:gd name="connsiteY5" fmla="*/ 3890978 h 5643579"/>
              <a:gd name="connsiteX6" fmla="*/ 19031 w 7305675"/>
              <a:gd name="connsiteY6" fmla="*/ 2857521 h 5643579"/>
              <a:gd name="connsiteX7" fmla="*/ 0 w 7305675"/>
              <a:gd name="connsiteY7" fmla="*/ 776304 h 5643579"/>
              <a:gd name="connsiteX0" fmla="*/ 0 w 7305675"/>
              <a:gd name="connsiteY0" fmla="*/ 776304 h 5643579"/>
              <a:gd name="connsiteX1" fmla="*/ 804849 w 7305675"/>
              <a:gd name="connsiteY1" fmla="*/ 0 h 5643579"/>
              <a:gd name="connsiteX2" fmla="*/ 7305675 w 7305675"/>
              <a:gd name="connsiteY2" fmla="*/ 1 h 5643579"/>
              <a:gd name="connsiteX3" fmla="*/ 7305675 w 7305675"/>
              <a:gd name="connsiteY3" fmla="*/ 5643579 h 5643579"/>
              <a:gd name="connsiteX4" fmla="*/ 733411 w 7305675"/>
              <a:gd name="connsiteY4" fmla="*/ 5643578 h 5643579"/>
              <a:gd name="connsiteX5" fmla="*/ 590535 w 7305675"/>
              <a:gd name="connsiteY5" fmla="*/ 3357586 h 5643579"/>
              <a:gd name="connsiteX6" fmla="*/ 19031 w 7305675"/>
              <a:gd name="connsiteY6" fmla="*/ 2857521 h 5643579"/>
              <a:gd name="connsiteX7" fmla="*/ 0 w 7305675"/>
              <a:gd name="connsiteY7" fmla="*/ 776304 h 5643579"/>
              <a:gd name="connsiteX0" fmla="*/ 0 w 7305675"/>
              <a:gd name="connsiteY0" fmla="*/ 776304 h 5643579"/>
              <a:gd name="connsiteX1" fmla="*/ 804849 w 7305675"/>
              <a:gd name="connsiteY1" fmla="*/ 0 h 5643579"/>
              <a:gd name="connsiteX2" fmla="*/ 7305675 w 7305675"/>
              <a:gd name="connsiteY2" fmla="*/ 1 h 5643579"/>
              <a:gd name="connsiteX3" fmla="*/ 7305675 w 7305675"/>
              <a:gd name="connsiteY3" fmla="*/ 5643579 h 5643579"/>
              <a:gd name="connsiteX4" fmla="*/ 733411 w 7305675"/>
              <a:gd name="connsiteY4" fmla="*/ 5643578 h 5643579"/>
              <a:gd name="connsiteX5" fmla="*/ 733411 w 7305675"/>
              <a:gd name="connsiteY5" fmla="*/ 3500462 h 5643579"/>
              <a:gd name="connsiteX6" fmla="*/ 19031 w 7305675"/>
              <a:gd name="connsiteY6" fmla="*/ 2857521 h 5643579"/>
              <a:gd name="connsiteX7" fmla="*/ 0 w 7305675"/>
              <a:gd name="connsiteY7" fmla="*/ 776304 h 5643579"/>
              <a:gd name="connsiteX0" fmla="*/ 0 w 7305675"/>
              <a:gd name="connsiteY0" fmla="*/ 776304 h 5643579"/>
              <a:gd name="connsiteX1" fmla="*/ 804849 w 7305675"/>
              <a:gd name="connsiteY1" fmla="*/ 0 h 5643579"/>
              <a:gd name="connsiteX2" fmla="*/ 7305675 w 7305675"/>
              <a:gd name="connsiteY2" fmla="*/ 1 h 5643579"/>
              <a:gd name="connsiteX3" fmla="*/ 7305675 w 7305675"/>
              <a:gd name="connsiteY3" fmla="*/ 5643579 h 5643579"/>
              <a:gd name="connsiteX4" fmla="*/ 733411 w 7305675"/>
              <a:gd name="connsiteY4" fmla="*/ 5643578 h 5643579"/>
              <a:gd name="connsiteX5" fmla="*/ 733411 w 7305675"/>
              <a:gd name="connsiteY5" fmla="*/ 3500462 h 5643579"/>
              <a:gd name="connsiteX6" fmla="*/ 19031 w 7305675"/>
              <a:gd name="connsiteY6" fmla="*/ 2857521 h 5643579"/>
              <a:gd name="connsiteX7" fmla="*/ 0 w 7305675"/>
              <a:gd name="connsiteY7" fmla="*/ 776304 h 5643579"/>
              <a:gd name="connsiteX0" fmla="*/ 0 w 7305675"/>
              <a:gd name="connsiteY0" fmla="*/ 776304 h 5643579"/>
              <a:gd name="connsiteX1" fmla="*/ 804849 w 7305675"/>
              <a:gd name="connsiteY1" fmla="*/ 0 h 5643579"/>
              <a:gd name="connsiteX2" fmla="*/ 7305675 w 7305675"/>
              <a:gd name="connsiteY2" fmla="*/ 1 h 5643579"/>
              <a:gd name="connsiteX3" fmla="*/ 7305675 w 7305675"/>
              <a:gd name="connsiteY3" fmla="*/ 5643579 h 5643579"/>
              <a:gd name="connsiteX4" fmla="*/ 733411 w 7305675"/>
              <a:gd name="connsiteY4" fmla="*/ 5643578 h 5643579"/>
              <a:gd name="connsiteX5" fmla="*/ 733411 w 7305675"/>
              <a:gd name="connsiteY5" fmla="*/ 3714776 h 5643579"/>
              <a:gd name="connsiteX6" fmla="*/ 19031 w 7305675"/>
              <a:gd name="connsiteY6" fmla="*/ 2857521 h 5643579"/>
              <a:gd name="connsiteX7" fmla="*/ 0 w 7305675"/>
              <a:gd name="connsiteY7" fmla="*/ 776304 h 5643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5675" h="5643579">
                <a:moveTo>
                  <a:pt x="0" y="776304"/>
                </a:moveTo>
                <a:lnTo>
                  <a:pt x="804849" y="0"/>
                </a:lnTo>
                <a:lnTo>
                  <a:pt x="7305675" y="1"/>
                </a:lnTo>
                <a:lnTo>
                  <a:pt x="7305675" y="5643579"/>
                </a:lnTo>
                <a:lnTo>
                  <a:pt x="733411" y="5643578"/>
                </a:lnTo>
                <a:lnTo>
                  <a:pt x="733411" y="3714776"/>
                </a:lnTo>
                <a:lnTo>
                  <a:pt x="19031" y="2857521"/>
                </a:lnTo>
                <a:lnTo>
                  <a:pt x="0" y="776304"/>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ectangle 12"/>
          <p:cNvSpPr/>
          <p:nvPr/>
        </p:nvSpPr>
        <p:spPr>
          <a:xfrm flipV="1">
            <a:off x="0" y="4000500"/>
            <a:ext cx="1857375" cy="207168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2" name="Content Placeholder 21"/>
          <p:cNvSpPr>
            <a:spLocks noGrp="1"/>
          </p:cNvSpPr>
          <p:nvPr>
            <p:ph idx="1"/>
          </p:nvPr>
        </p:nvSpPr>
        <p:spPr>
          <a:xfrm>
            <a:off x="2857500" y="1285875"/>
            <a:ext cx="6286500" cy="5572125"/>
          </a:xfrm>
        </p:spPr>
        <p:txBody>
          <a:bodyPr/>
          <a:lstStyle/>
          <a:p>
            <a:pPr marL="0" indent="0">
              <a:buFont typeface="Arial" charset="0"/>
              <a:buNone/>
              <a:defRPr/>
            </a:pPr>
            <a:r>
              <a:rPr lang="en-US" dirty="0" smtClean="0"/>
              <a:t>Stochastic               models of queues,</a:t>
            </a:r>
            <a:br>
              <a:rPr lang="en-US" dirty="0" smtClean="0"/>
            </a:br>
            <a:r>
              <a:rPr lang="en-US" dirty="0" smtClean="0"/>
              <a:t>applied to communications networks</a:t>
            </a:r>
          </a:p>
          <a:p>
            <a:pPr marL="0" indent="0">
              <a:buFont typeface="Arial" charset="0"/>
              <a:buNone/>
              <a:defRPr/>
            </a:pPr>
            <a:endParaRPr lang="en-US" dirty="0" smtClean="0"/>
          </a:p>
          <a:p>
            <a:pPr marL="0" indent="0">
              <a:buFont typeface="Arial" charset="0"/>
              <a:buNone/>
              <a:defRPr/>
            </a:pPr>
            <a:r>
              <a:rPr lang="en-GB" sz="2800" dirty="0" err="1" smtClean="0">
                <a:solidFill>
                  <a:schemeClr val="bg1">
                    <a:lumMod val="50000"/>
                    <a:lumOff val="50000"/>
                  </a:schemeClr>
                </a:solidFill>
              </a:rPr>
              <a:t>Erlang</a:t>
            </a:r>
            <a:r>
              <a:rPr lang="en-GB" sz="2800" dirty="0" smtClean="0">
                <a:solidFill>
                  <a:schemeClr val="bg1">
                    <a:lumMod val="50000"/>
                    <a:lumOff val="50000"/>
                  </a:schemeClr>
                </a:solidFill>
              </a:rPr>
              <a:t> (1909)</a:t>
            </a:r>
          </a:p>
          <a:p>
            <a:pPr marL="0" indent="0">
              <a:buFont typeface="Arial" charset="0"/>
              <a:buNone/>
              <a:defRPr/>
            </a:pPr>
            <a:r>
              <a:rPr lang="en-GB" sz="2800" dirty="0" smtClean="0">
                <a:solidFill>
                  <a:schemeClr val="bg1">
                    <a:lumMod val="50000"/>
                    <a:lumOff val="50000"/>
                  </a:schemeClr>
                </a:solidFill>
              </a:rPr>
              <a:t>M/M/1 queues</a:t>
            </a:r>
          </a:p>
          <a:p>
            <a:pPr marL="0" indent="0">
              <a:buFont typeface="Arial" charset="0"/>
              <a:buNone/>
              <a:defRPr/>
            </a:pPr>
            <a:r>
              <a:rPr lang="en-GB" sz="2800" dirty="0" smtClean="0">
                <a:solidFill>
                  <a:schemeClr val="bg1">
                    <a:lumMod val="50000"/>
                    <a:lumOff val="50000"/>
                  </a:schemeClr>
                </a:solidFill>
              </a:rPr>
              <a:t>Poisson models</a:t>
            </a:r>
          </a:p>
          <a:p>
            <a:pPr marL="0" indent="0">
              <a:buFont typeface="Arial" charset="0"/>
              <a:buNone/>
              <a:defRPr/>
            </a:pPr>
            <a:r>
              <a:rPr lang="en-GB" sz="2800" dirty="0" smtClean="0">
                <a:solidFill>
                  <a:schemeClr val="bg1">
                    <a:lumMod val="50000"/>
                    <a:lumOff val="50000"/>
                  </a:schemeClr>
                </a:solidFill>
              </a:rPr>
              <a:t>Long-range dependence</a:t>
            </a:r>
          </a:p>
          <a:p>
            <a:pPr marL="0" indent="0">
              <a:buFont typeface="Arial" charset="0"/>
              <a:buNone/>
              <a:defRPr/>
            </a:pPr>
            <a:r>
              <a:rPr lang="en-GB" sz="2800" dirty="0" smtClean="0">
                <a:solidFill>
                  <a:schemeClr val="bg1">
                    <a:lumMod val="50000"/>
                    <a:lumOff val="50000"/>
                  </a:schemeClr>
                </a:solidFill>
              </a:rPr>
              <a:t>and much </a:t>
            </a:r>
            <a:r>
              <a:rPr lang="en-GB" sz="2800" dirty="0" err="1" smtClean="0">
                <a:solidFill>
                  <a:schemeClr val="bg1">
                    <a:lumMod val="50000"/>
                    <a:lumOff val="50000"/>
                  </a:schemeClr>
                </a:solidFill>
              </a:rPr>
              <a:t>much</a:t>
            </a:r>
            <a:r>
              <a:rPr lang="en-GB" sz="2800" dirty="0" smtClean="0">
                <a:solidFill>
                  <a:schemeClr val="bg1">
                    <a:lumMod val="50000"/>
                    <a:lumOff val="50000"/>
                  </a:schemeClr>
                </a:solidFill>
              </a:rPr>
              <a:t> more</a:t>
            </a:r>
          </a:p>
          <a:p>
            <a:pPr marL="0" indent="0">
              <a:buFont typeface="Arial" charset="0"/>
              <a:buNone/>
              <a:defRPr/>
            </a:pPr>
            <a:endParaRPr lang="en-US" dirty="0" smtClean="0"/>
          </a:p>
        </p:txBody>
      </p:sp>
      <p:pic>
        <p:nvPicPr>
          <p:cNvPr id="5127" name="Picture 3"/>
          <p:cNvPicPr>
            <a:picLocks noChangeAspect="1" noChangeArrowheads="1"/>
          </p:cNvPicPr>
          <p:nvPr/>
        </p:nvPicPr>
        <p:blipFill>
          <a:blip r:embed="rId4" cstate="print"/>
          <a:srcRect/>
          <a:stretch>
            <a:fillRect/>
          </a:stretch>
        </p:blipFill>
        <p:spPr bwMode="auto">
          <a:xfrm>
            <a:off x="214313" y="4214813"/>
            <a:ext cx="1368425" cy="1643062"/>
          </a:xfrm>
          <a:prstGeom prst="rect">
            <a:avLst/>
          </a:prstGeom>
          <a:noFill/>
          <a:ln w="9525">
            <a:noFill/>
            <a:miter lim="800000"/>
            <a:headEnd/>
            <a:tailEnd/>
          </a:ln>
        </p:spPr>
      </p:pic>
      <p:pic>
        <p:nvPicPr>
          <p:cNvPr id="5128" name="Picture 24" descr="fluid.png"/>
          <p:cNvPicPr>
            <a:picLocks noChangeAspect="1"/>
          </p:cNvPicPr>
          <p:nvPr/>
        </p:nvPicPr>
        <p:blipFill>
          <a:blip r:embed="rId5" cstate="print"/>
          <a:srcRect/>
          <a:stretch>
            <a:fillRect/>
          </a:stretch>
        </p:blipFill>
        <p:spPr bwMode="auto">
          <a:xfrm>
            <a:off x="0" y="2143125"/>
            <a:ext cx="1785938" cy="178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amsmath}&#10;\usepackage{color}&#10;\newcommand{\RTT}{\scriptstyle{R\!T\!T}}&#10;\begin{document}&#10;\color[rgb]{.6,.8,1}&#10;\[&#10;p_t &#10;= \operatorname{Prob}(\text{drop}) \text{ in } M_{x_t}/D_C/1/B \text{ queue}&#10;\]&#10;\end{document}&#10;"/>
  <p:tag name="FILENAME" val="txp_fig"/>
  <p:tag name="FORMAT" val="png16m"/>
  <p:tag name="RES" val="1200"/>
  <p:tag name="BLEND" val="0"/>
  <p:tag name="TRANSPARENT" val="1"/>
  <p:tag name="TBUG" val="0"/>
  <p:tag name="ALLOWFS" val="0"/>
  <p:tag name="ORIGWIDTH" val="393"/>
  <p:tag name="PICTUREFILESIZE" val="24174"/>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amsmath}&#10;\usepackage{color}&#10;\newcommand{\RTT}{\scriptstyle{R\!T\!T}}&#10;\begin{document}&#10;\color[rgb]{.6,.8,1}&#10;\begin{align*}&#10;p_t &amp;= 1_{\{q_t=B\}} (x_t-C)/x_t\\&#10;\frac{d q_t}{d t} &amp;= x_t(1-p_t)-C&#10;\end{align*}&#10;\end{document}&#10;"/>
  <p:tag name="FILENAME" val="txp_fig"/>
  <p:tag name="FORMAT" val="png16m"/>
  <p:tag name="RES" val="1200"/>
  <p:tag name="BLEND" val="0"/>
  <p:tag name="TRANSPARENT" val="1"/>
  <p:tag name="TBUG" val="0"/>
  <p:tag name="ALLOWFS" val="0"/>
  <p:tag name="ORIGWIDTH" val="242"/>
  <p:tag name="PICTUREFILESIZE" val="39673"/>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amsmath}&#10;\usepackage{color}&#10;\newcommand{\RTT}{\scriptstyle{R\!T\!T}}&#10;\begin{document}&#10;\color[rgb]{.6,.8,1}&#10;\[&#10;p_t = (x_t-C)^+/x_t&#10;\]&#10;\end{document}&#10;"/>
  <p:tag name="FILENAME" val="txp_fig"/>
  <p:tag name="FORMAT" val="png16m"/>
  <p:tag name="RES" val="1200"/>
  <p:tag name="BLEND" val="0"/>
  <p:tag name="TRANSPARENT" val="1"/>
  <p:tag name="TBUG" val="0"/>
  <p:tag name="ALLOWFS" val="0"/>
  <p:tag name="ORIGWIDTH" val="175"/>
  <p:tag name="PICTUREFILESIZE" val="12251"/>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amsmath}&#10;\usepackage[usenames]{color}&#10;\newcommand{\RTT}{\scriptstyle{R\!T\!T}}&#10;\newcommand{\RTTs}{\scriptscriptstyle{R\!T\!T}}&#10;\begin{document}&#10;\color[rgb]{.6,.8,1}&#10;\[&#10;\frac{d x_t}{d t}&#10;=&#10;\frac{1}{\RTT^2} - p_{\scriptscriptstyle{t-\RTTs}} &#10;x_{\scriptscriptstyle{t-\RTTs}} \frac{x_t}{2}&#10;\]&#10;\end{document}&#10;"/>
  <p:tag name="FILENAME" val="txp_fig"/>
  <p:tag name="FORMAT" val="png16m"/>
  <p:tag name="RES" val="1200"/>
  <p:tag name="BLEND" val="0"/>
  <p:tag name="TRANSPARENT" val="1"/>
  <p:tag name="TBUG" val="0"/>
  <p:tag name="ALLOWFS" val="0"/>
  <p:tag name="ORIGWIDTH" val="264"/>
  <p:tag name="PICTUREFILESIZE" val="26274"/>
</p:tagLst>
</file>

<file path=ppt/theme/theme1.xml><?xml version="1.0" encoding="utf-8"?>
<a:theme xmlns:a="http://schemas.openxmlformats.org/drawingml/2006/main" name="Office Theme">
  <a:themeElements>
    <a:clrScheme name="DJW">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1195</TotalTime>
  <Words>2310</Words>
  <Application>Microsoft Office PowerPoint</Application>
  <PresentationFormat>On-screen Show (4:3)</PresentationFormat>
  <Paragraphs>329</Paragraphs>
  <Slides>38</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CorelDRAW</vt:lpstr>
      <vt:lpstr>Queueing theory and  Internet congestion control</vt:lpstr>
      <vt:lpstr>A little bit about me</vt:lpstr>
      <vt:lpstr>A debate about buffer-sizing led me to ask: how does queueing theory relate to congestion control?</vt:lpstr>
      <vt:lpstr>A debate about buffer-sizing led me to ask: how does queueing theory relate to congestion control?</vt:lpstr>
      <vt:lpstr>A debate about buffer-sizing led me to ask: how does queueing theory relate to congestion control?</vt:lpstr>
      <vt:lpstr>What previous work might be relevant?  What questions might we hope to answer?</vt:lpstr>
      <vt:lpstr>Slide 7</vt:lpstr>
      <vt:lpstr>Slide 8</vt:lpstr>
      <vt:lpstr>Slide 9</vt:lpstr>
      <vt:lpstr>What previous work might be relevant?  What questions might we hope to answer?</vt:lpstr>
      <vt:lpstr>We simulated a simple dumbbell topology with different buffer sizes, and saw very different types of behaviour</vt:lpstr>
      <vt:lpstr>Slide 12</vt:lpstr>
      <vt:lpstr>We will start by modeling a simple topology with one bottleneck link. What is the limiting behaviour of this system as the number of flows → ∞?  (And why is this an appropriate limit?)</vt:lpstr>
      <vt:lpstr>To gain intuition, it is useful to look first at an open-loop version of the system</vt:lpstr>
      <vt:lpstr>Simulation shows that when there are many flows, the queue has two different modes of operation:  near-empty and near-full.</vt:lpstr>
      <vt:lpstr>Slide 16</vt:lpstr>
      <vt:lpstr>Busy periods at the queue last for time O(1/N).  The queue is very sensitive to traffic intensity Nx / NC,  and the loss rate is max(0,(x-C)/x)</vt:lpstr>
      <vt:lpstr>In the closed-loop system, does TCP have any chance of preventing overflow at the queue?</vt:lpstr>
      <vt:lpstr>In the closed-loop system, does TCP have any chance of preventing overflow at the queue?</vt:lpstr>
      <vt:lpstr>In the closed-loop system, does TCP have any chance of preventing overflow at the queue?</vt:lpstr>
      <vt:lpstr>In the closed-loop system, does TCP have any chance of preventing overflow at the queue?</vt:lpstr>
      <vt:lpstr>In the closed-loop system, does TCP have any chance of preventing overflow at the queue?</vt:lpstr>
      <vt:lpstr>In the closed-loop system, does TCP have any chance of preventing overflow at the queue?</vt:lpstr>
      <vt:lpstr>The queue fluctuates very quickly, and TCP reacts too slowly to be able to stabilize it.</vt:lpstr>
      <vt:lpstr>We have derived the formula for packet drop probability, to put into the differential equation for TCP. The formula relies on the fact that the queue changes much faster than TCP. </vt:lpstr>
      <vt:lpstr>A simulation of the closed-loop dumbbell topology confirms our theoretical prediction about how the queue size fluctuates</vt:lpstr>
      <vt:lpstr>For buffers of this size, there are periods of no loss followed by periods of concentrated loss, hence the flows become synchronized</vt:lpstr>
      <vt:lpstr>Similar reasoning tells us what happens for other buffer sizing rules</vt:lpstr>
      <vt:lpstr>Similar reasoning tells us what happens for other buffer sizing rules</vt:lpstr>
      <vt:lpstr>Similar reasoning tells us what happens for other buffer sizing rules</vt:lpstr>
      <vt:lpstr>Slide 31</vt:lpstr>
      <vt:lpstr>Mathematical summary: we have derived differential equations for the loss rate, to complement the standard differential equation for TCP</vt:lpstr>
      <vt:lpstr>Differential equations can be used to help design congestion control schemes. But there are pitfalls!</vt:lpstr>
      <vt:lpstr>We used the differential equations to predict the effect of different buffer sizes, and confirmed our predictions by simulation</vt:lpstr>
      <vt:lpstr>Burstiness affects the answer.  It is straightforward to incorporate burstiness into our model. The conclusion is that buffers should be sized to hold 30—50 bursts, not packets</vt:lpstr>
      <vt:lpstr>We are currently developing a multipath version of TCP. Here also one needs careful analysis of how fluid models and stochastic effects fit together.</vt:lpstr>
      <vt:lpstr>Similar issues arise when designing high-speed congestion control for data centres</vt:lpstr>
      <vt:lpstr>Conclusion</vt:lpstr>
    </vt:vector>
  </TitlesOfParts>
  <Company>UCL Computer Science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Queueing theory for TCP</dc:title>
  <dc:creator>djw</dc:creator>
  <cp:lastModifiedBy>djw</cp:lastModifiedBy>
  <cp:revision>94</cp:revision>
  <dcterms:created xsi:type="dcterms:W3CDTF">2009-11-08T12:24:41Z</dcterms:created>
  <dcterms:modified xsi:type="dcterms:W3CDTF">2009-11-13T01:27:28Z</dcterms:modified>
</cp:coreProperties>
</file>