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Lst>
  <p:notesMasterIdLst>
    <p:notesMasterId r:id="rId67"/>
  </p:notesMasterIdLst>
  <p:handoutMasterIdLst>
    <p:handoutMasterId r:id="rId68"/>
  </p:handoutMasterIdLst>
  <p:sldIdLst>
    <p:sldId id="302" r:id="rId3"/>
    <p:sldId id="344" r:id="rId4"/>
    <p:sldId id="427" r:id="rId5"/>
    <p:sldId id="379" r:id="rId6"/>
    <p:sldId id="345" r:id="rId7"/>
    <p:sldId id="346" r:id="rId8"/>
    <p:sldId id="351" r:id="rId9"/>
    <p:sldId id="380" r:id="rId10"/>
    <p:sldId id="428" r:id="rId11"/>
    <p:sldId id="429" r:id="rId12"/>
    <p:sldId id="396" r:id="rId13"/>
    <p:sldId id="422" r:id="rId14"/>
    <p:sldId id="426" r:id="rId15"/>
    <p:sldId id="423" r:id="rId16"/>
    <p:sldId id="424" r:id="rId17"/>
    <p:sldId id="425" r:id="rId18"/>
    <p:sldId id="375" r:id="rId19"/>
    <p:sldId id="376" r:id="rId20"/>
    <p:sldId id="282" r:id="rId21"/>
    <p:sldId id="353" r:id="rId22"/>
    <p:sldId id="430" r:id="rId23"/>
    <p:sldId id="431" r:id="rId24"/>
    <p:sldId id="385" r:id="rId25"/>
    <p:sldId id="386" r:id="rId26"/>
    <p:sldId id="387" r:id="rId27"/>
    <p:sldId id="397" r:id="rId28"/>
    <p:sldId id="389" r:id="rId29"/>
    <p:sldId id="398" r:id="rId30"/>
    <p:sldId id="391" r:id="rId31"/>
    <p:sldId id="392" r:id="rId32"/>
    <p:sldId id="393" r:id="rId33"/>
    <p:sldId id="394" r:id="rId34"/>
    <p:sldId id="298" r:id="rId35"/>
    <p:sldId id="294" r:id="rId36"/>
    <p:sldId id="295" r:id="rId37"/>
    <p:sldId id="296" r:id="rId38"/>
    <p:sldId id="297" r:id="rId39"/>
    <p:sldId id="328" r:id="rId40"/>
    <p:sldId id="432" r:id="rId41"/>
    <p:sldId id="377" r:id="rId42"/>
    <p:sldId id="378" r:id="rId43"/>
    <p:sldId id="415" r:id="rId44"/>
    <p:sldId id="416" r:id="rId45"/>
    <p:sldId id="417" r:id="rId46"/>
    <p:sldId id="332" r:id="rId47"/>
    <p:sldId id="433" r:id="rId48"/>
    <p:sldId id="363" r:id="rId49"/>
    <p:sldId id="364" r:id="rId50"/>
    <p:sldId id="366" r:id="rId51"/>
    <p:sldId id="367" r:id="rId52"/>
    <p:sldId id="434" r:id="rId53"/>
    <p:sldId id="368" r:id="rId54"/>
    <p:sldId id="373" r:id="rId55"/>
    <p:sldId id="414" r:id="rId56"/>
    <p:sldId id="419" r:id="rId57"/>
    <p:sldId id="418" r:id="rId58"/>
    <p:sldId id="420" r:id="rId59"/>
    <p:sldId id="407" r:id="rId60"/>
    <p:sldId id="408" r:id="rId61"/>
    <p:sldId id="409" r:id="rId62"/>
    <p:sldId id="410" r:id="rId63"/>
    <p:sldId id="421" r:id="rId64"/>
    <p:sldId id="371" r:id="rId65"/>
    <p:sldId id="372"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EBB"/>
    <a:srgbClr val="4892BB"/>
    <a:srgbClr val="0000FF"/>
    <a:srgbClr val="AAAA00"/>
    <a:srgbClr val="CC9900"/>
    <a:srgbClr val="7F7F7F"/>
    <a:srgbClr val="FFFF66"/>
    <a:srgbClr val="000000"/>
    <a:srgbClr val="5B5B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3" autoAdjust="0"/>
    <p:restoredTop sz="87412" autoAdjust="0"/>
  </p:normalViewPr>
  <p:slideViewPr>
    <p:cSldViewPr>
      <p:cViewPr>
        <p:scale>
          <a:sx n="100" d="100"/>
          <a:sy n="100" d="100"/>
        </p:scale>
        <p:origin x="-61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DAC632-2510-4ACE-95B9-E67D72C93D2D}" type="datetimeFigureOut">
              <a:rPr lang="en-US" smtClean="0"/>
              <a:pPr/>
              <a:t>5/12/2010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1D71AB-D19F-4409-A053-8002EE4B1707}"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F9D6FC9-DA40-4C87-8EDC-B1D205BCDC9D}" type="datetimeFigureOut">
              <a:rPr lang="en-US"/>
              <a:pPr>
                <a:defRPr/>
              </a:pPr>
              <a:t>5/12/2010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9987798-F748-4E2F-AB08-F716942E21B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a:t>
            </a:r>
            <a:r>
              <a:rPr lang="en-US" baseline="0" dirty="0" smtClean="0"/>
              <a:t> Pooling is the technical concept at the heart of the project. I’ll explain what it’s all about.</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 </a:t>
            </a:r>
            <a:r>
              <a:rPr lang="en-GB" dirty="0" smtClean="0"/>
              <a:t>congestion hotspots,</a:t>
            </a:r>
            <a:r>
              <a:rPr lang="en-GB" baseline="0" dirty="0" smtClean="0"/>
              <a:t> </a:t>
            </a:r>
            <a:r>
              <a:rPr lang="en-GB" dirty="0" smtClean="0"/>
              <a:t>flash crowds,</a:t>
            </a:r>
            <a:r>
              <a:rPr lang="en-GB" baseline="0" dirty="0" smtClean="0"/>
              <a:t> </a:t>
            </a:r>
            <a:r>
              <a:rPr lang="en-GB" dirty="0" smtClean="0"/>
              <a:t>link failures,</a:t>
            </a:r>
            <a:r>
              <a:rPr lang="en-GB" baseline="0" dirty="0" smtClean="0"/>
              <a:t> </a:t>
            </a:r>
            <a:r>
              <a:rPr lang="en-GB" dirty="0" smtClean="0"/>
              <a:t>DDOS attacks</a:t>
            </a:r>
          </a:p>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 </a:t>
            </a:r>
            <a:r>
              <a:rPr lang="en-GB" dirty="0" smtClean="0"/>
              <a:t>congestion hotspots,</a:t>
            </a:r>
            <a:r>
              <a:rPr lang="en-GB" baseline="0" dirty="0" smtClean="0"/>
              <a:t> </a:t>
            </a:r>
            <a:r>
              <a:rPr lang="en-GB" dirty="0" smtClean="0"/>
              <a:t>flash crowds,</a:t>
            </a:r>
            <a:r>
              <a:rPr lang="en-GB" baseline="0" dirty="0" smtClean="0"/>
              <a:t> </a:t>
            </a:r>
            <a:r>
              <a:rPr lang="en-GB" smtClean="0"/>
              <a:t>link failures,</a:t>
            </a:r>
            <a:r>
              <a:rPr lang="en-GB" baseline="0" smtClean="0"/>
              <a:t> </a:t>
            </a:r>
            <a:r>
              <a:rPr lang="en-GB" smtClean="0"/>
              <a:t>DDOS </a:t>
            </a:r>
            <a:r>
              <a:rPr lang="en-GB" dirty="0" smtClean="0"/>
              <a:t>attacks</a:t>
            </a:r>
          </a:p>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20</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21</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22</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interesting, because K+V and K+L+T</a:t>
            </a:r>
            <a:r>
              <a:rPr lang="en-US" baseline="0" dirty="0" smtClean="0"/>
              <a:t> have congestion control algorithms that are distributed ways of solving this problem.</a:t>
            </a:r>
          </a:p>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interesting, because K+V and K+L+T</a:t>
            </a:r>
            <a:r>
              <a:rPr lang="en-US" baseline="0" dirty="0" smtClean="0"/>
              <a:t> have congestion control algorithms that are distributed ways of solving this problem.</a:t>
            </a:r>
          </a:p>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“Behaviour” – response to small changes in capacity.</a:t>
            </a:r>
          </a:p>
          <a:p>
            <a:r>
              <a:rPr lang="en-US" dirty="0" smtClean="0"/>
              <a:t>(Circle</a:t>
            </a:r>
            <a:r>
              <a:rPr lang="en-US" baseline="0" dirty="0" smtClean="0"/>
              <a:t> the resource pools, and draw the pooled diagram. LHS: complete resource pooling.)</a:t>
            </a:r>
          </a:p>
          <a:p>
            <a:r>
              <a:rPr lang="en-US" baseline="0" dirty="0" smtClean="0"/>
              <a:t>Typically, there are only a small number of resource pool configurations – either there is a pool, or there isn’t, it’s not a matter of degree.</a:t>
            </a:r>
          </a:p>
          <a:p>
            <a:r>
              <a:rPr lang="en-US" baseline="0" dirty="0" smtClean="0"/>
              <a:t>We’d like paths such that there are as few resource pools as possible.</a:t>
            </a:r>
            <a:endParaRPr lang="en-US" dirty="0" smtClean="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assumptions</a:t>
            </a:r>
            <a:r>
              <a:rPr lang="en-US" baseline="0" dirty="0" smtClean="0"/>
              <a:t> behind this:</a:t>
            </a:r>
          </a:p>
          <a:p>
            <a:r>
              <a:rPr lang="en-US" baseline="0" dirty="0" smtClean="0"/>
              <a:t>I used the traffic matrix to estimate the number of flows between each pair, and then I made each flow run the idealized congestion controller. I assumed that there is no congestion at the access links. If I had data about access links, I could incorporate it into the computation.</a:t>
            </a:r>
          </a:p>
          <a:p>
            <a:endParaRPr lang="en-US" baseline="0" dirty="0" smtClean="0"/>
          </a:p>
          <a:p>
            <a:r>
              <a:rPr lang="en-US" baseline="0" dirty="0" smtClean="0"/>
              <a:t>Note: not all of the possible routes are made available. I just used the routes that were chosen by the WP1 algorithm. The multipath routing algorithm used local state to produce loop-free routes, and this prevented it from selecting certain paths.</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34</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we have produced a metric, the “effective pooled capacity” at a link. This measures the beneficial</a:t>
            </a:r>
            <a:r>
              <a:rPr lang="en-US" baseline="0" dirty="0" smtClean="0"/>
              <a:t> effect of resource pooling. Hopefully, we’ll be able to use this to answer questions like “Is it sufficient to use end-host addressing?”</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37</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might think the answer is: just send a little bit on each path, so you get steady feedback about congestion levels. But this doesn’t work, because small rate implies infrequent drops implies noisy congestion signals. And noisy congestion signals can lead to unreliable inference… see next slide.</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40</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send very little data, you’ll have very</a:t>
            </a:r>
            <a:r>
              <a:rPr lang="en-US" baseline="0" dirty="0" smtClean="0"/>
              <a:t> poor quality information about the level of congestion, so you won’t have any sound basis for your inference.</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41</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Consider a flow with two paths, with equal drop probability. Let x1 and x2 be the transmit rates on the two paths. According to the fluid model, (x1,x2) should head straight for the dotted line and then stay there. It should stay steady at any point on the dotted line.</a:t>
            </a:r>
          </a:p>
        </p:txBody>
      </p:sp>
      <p:sp>
        <p:nvSpPr>
          <p:cNvPr id="4" name="Slide Number Placeholder 3"/>
          <p:cNvSpPr>
            <a:spLocks noGrp="1"/>
          </p:cNvSpPr>
          <p:nvPr>
            <p:ph type="sldNum" sz="quarter" idx="5"/>
          </p:nvPr>
        </p:nvSpPr>
        <p:spPr/>
        <p:txBody>
          <a:bodyPr/>
          <a:lstStyle/>
          <a:p>
            <a:pPr>
              <a:defRPr/>
            </a:pPr>
            <a:fld id="{1F36E592-F044-4858-820F-9626E25A0BCF}" type="slidenum">
              <a:rPr lang="en-GB" smtClean="0"/>
              <a:pPr>
                <a:defRPr/>
              </a:pPr>
              <a:t>43</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When path 2 is less congested, it does indeed send nearly all its traffic on path 2, as expected.</a:t>
            </a:r>
          </a:p>
          <a:p>
            <a:r>
              <a:rPr lang="en-US" smtClean="0"/>
              <a:t>When the two paths are equally congested, it flips at random between “all on 1” or “all on 2”, whereas we had expected it to balance.</a:t>
            </a:r>
          </a:p>
          <a:p>
            <a:r>
              <a:rPr lang="en-US" smtClean="0"/>
              <a:t>The differential equation holds in a fluid limit: if there are N flows, and each flips randomly and independently between “all on 1” and “all on 2”, then the average should do a random walk on the line x1+x2=const. But this isn’t what we were hoping for…</a:t>
            </a:r>
          </a:p>
          <a:p>
            <a:endParaRPr lang="en-US" smtClean="0"/>
          </a:p>
          <a:p>
            <a:r>
              <a:rPr lang="en-US" smtClean="0"/>
              <a:t>We devised a nasty hack fix: a different differential equation with a smoothing term built in, which stays around the middle. It doesn’t solve the utility maximization (or rather, it corresponds to a different unnatural utility function). I don’t know what poolability is like for this different utility function.</a:t>
            </a:r>
          </a:p>
        </p:txBody>
      </p:sp>
      <p:sp>
        <p:nvSpPr>
          <p:cNvPr id="4" name="Slide Number Placeholder 3"/>
          <p:cNvSpPr>
            <a:spLocks noGrp="1"/>
          </p:cNvSpPr>
          <p:nvPr>
            <p:ph type="sldNum" sz="quarter" idx="5"/>
          </p:nvPr>
        </p:nvSpPr>
        <p:spPr/>
        <p:txBody>
          <a:bodyPr/>
          <a:lstStyle/>
          <a:p>
            <a:pPr>
              <a:defRPr/>
            </a:pPr>
            <a:fld id="{87C07247-A2DB-4E77-9CE6-CCE03C9B1940}" type="slidenum">
              <a:rPr lang="en-GB" smtClean="0"/>
              <a:pPr>
                <a:defRPr/>
              </a:pPr>
              <a:t>44</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really asking: how should</a:t>
            </a:r>
            <a:r>
              <a:rPr lang="en-US" baseline="0" dirty="0" smtClean="0"/>
              <a:t> the end-system distinguish between transient congestion and persistent congestion?</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45</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really asking: how should</a:t>
            </a:r>
            <a:r>
              <a:rPr lang="en-US" baseline="0" dirty="0" smtClean="0"/>
              <a:t> the end-system distinguish between transient congestion and persistent congestion?</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46</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accent1">
                    <a:lumMod val="75000"/>
                  </a:schemeClr>
                </a:solidFill>
              </a:rPr>
              <a:t>Ex 1: </a:t>
            </a:r>
            <a:r>
              <a:rPr lang="en-US" dirty="0" smtClean="0">
                <a:solidFill>
                  <a:schemeClr val="bg1"/>
                </a:solidFill>
              </a:rPr>
              <a:t>The multipath flow should only take as much capacity at a shared bottleneck as a single-path TCP flow.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accent1">
                    <a:lumMod val="75000"/>
                  </a:schemeClr>
                </a:solidFill>
              </a:rPr>
              <a:t>Ex 2: </a:t>
            </a:r>
            <a:r>
              <a:rPr lang="en-US" dirty="0" smtClean="0">
                <a:solidFill>
                  <a:schemeClr val="bg1"/>
                </a:solidFill>
              </a:rPr>
              <a:t>Resource pooling prefers the less congested path, even if has longer RTT. But TCP only gives low throughput on long RTT paths.</a:t>
            </a:r>
          </a:p>
          <a:p>
            <a:endParaRPr lang="en-GB" sz="120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52</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53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1623681-C29E-47A2-866D-28698C09D3B6}" type="slidenum">
              <a:rPr lang="en-GB" smtClean="0"/>
              <a:pPr>
                <a:defRPr/>
              </a:pPr>
              <a:t>59</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ct val="40000"/>
              </a:spcBef>
              <a:spcAft>
                <a:spcPts val="0"/>
              </a:spcAft>
              <a:defRPr/>
            </a:pPr>
            <a:r>
              <a:rPr lang="en-GB" sz="1200" dirty="0" smtClean="0"/>
              <a:t>Internet congestion control can be analyzed using a mixture of control theory and stochastic analysis</a:t>
            </a:r>
          </a:p>
          <a:p>
            <a:pPr eaLnBrk="1" fontAlgn="auto" hangingPunct="1">
              <a:spcBef>
                <a:spcPct val="40000"/>
              </a:spcBef>
              <a:spcAft>
                <a:spcPts val="0"/>
              </a:spcAft>
              <a:defRPr/>
            </a:pPr>
            <a:r>
              <a:rPr lang="en-GB" sz="1200" dirty="0" smtClean="0"/>
              <a:t>Control theory = how do aggregates react to each other?</a:t>
            </a:r>
            <a:br>
              <a:rPr lang="en-GB" sz="1200" dirty="0" smtClean="0"/>
            </a:br>
            <a:r>
              <a:rPr lang="en-GB" sz="1200" dirty="0" smtClean="0"/>
              <a:t>It is fairly well understood.</a:t>
            </a:r>
          </a:p>
          <a:p>
            <a:pPr eaLnBrk="1" fontAlgn="auto" hangingPunct="1">
              <a:spcBef>
                <a:spcPct val="40000"/>
              </a:spcBef>
              <a:spcAft>
                <a:spcPts val="0"/>
              </a:spcAft>
              <a:defRPr/>
            </a:pPr>
            <a:r>
              <a:rPr lang="en-GB" sz="1200" dirty="0" smtClean="0"/>
              <a:t>Stochastic analysis = how do individual parts act, and how does the behaviour of an aggregate arise out of its individual parts?</a:t>
            </a:r>
            <a:br>
              <a:rPr lang="en-GB" sz="1200" dirty="0" smtClean="0"/>
            </a:br>
            <a:r>
              <a:rPr lang="en-GB" sz="1200" dirty="0" smtClean="0"/>
              <a:t>It is poorly understood.</a:t>
            </a:r>
          </a:p>
          <a:p>
            <a:pPr eaLnBrk="1" fontAlgn="auto" hangingPunct="1">
              <a:spcBef>
                <a:spcPct val="40000"/>
              </a:spcBef>
              <a:spcAft>
                <a:spcPts val="0"/>
              </a:spcAft>
              <a:defRPr/>
            </a:pPr>
            <a:endParaRPr lang="en-GB" sz="1200" dirty="0" smtClean="0"/>
          </a:p>
          <a:p>
            <a:pPr eaLnBrk="1" fontAlgn="auto" hangingPunct="1">
              <a:spcBef>
                <a:spcPct val="40000"/>
              </a:spcBef>
              <a:spcAft>
                <a:spcPts val="0"/>
              </a:spcAft>
              <a:defRPr/>
            </a:pPr>
            <a:r>
              <a:rPr lang="en-GB" sz="1200" dirty="0" smtClean="0"/>
              <a:t>How does a dynamic-programming congestion control algorithm fit in with the Network Utility Maximization approach?</a:t>
            </a:r>
          </a:p>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62</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63</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Arguably, recent practical developments in congestion control can be better understood by dynamic programming than by control theory. </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64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describe the theory that we needed</a:t>
            </a:r>
            <a:r>
              <a:rPr lang="en-US" baseline="0" dirty="0" smtClean="0"/>
              <a:t> to get right, in order to ensure that this behaviour is not just safe for the network, but positively good.</a:t>
            </a:r>
            <a:endParaRPr lang="en-GB" baseline="0" dirty="0" smtClean="0"/>
          </a:p>
          <a:p>
            <a:endParaRPr lang="en-US" baseline="0" dirty="0" smtClean="0"/>
          </a:p>
          <a:p>
            <a:r>
              <a:rPr lang="en-US" baseline="0" dirty="0" smtClean="0"/>
              <a:t>Multipath transport is “in the DNA of the Internet”.</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describe the theory that we needed</a:t>
            </a:r>
            <a:r>
              <a:rPr lang="en-US" baseline="0" dirty="0" smtClean="0"/>
              <a:t> to get right, in order to ensure that this behaviour is not just safe for the network, but positively good.</a:t>
            </a:r>
            <a:endParaRPr lang="en-GB" baseline="0" dirty="0" smtClean="0"/>
          </a:p>
          <a:p>
            <a:endParaRPr lang="en-US" baseline="0" dirty="0" smtClean="0"/>
          </a:p>
          <a:p>
            <a:r>
              <a:rPr lang="en-US" baseline="0" dirty="0" smtClean="0"/>
              <a:t>Multipath transport is “in the DNA of the Internet”.</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pooling is used to better accommodate</a:t>
            </a:r>
            <a:r>
              <a:rPr lang="en-US" baseline="0" dirty="0" smtClean="0"/>
              <a:t> surges in traffic.</a:t>
            </a:r>
          </a:p>
          <a:p>
            <a:endParaRPr lang="en-US" baseline="0" dirty="0" smtClean="0"/>
          </a:p>
          <a:p>
            <a:r>
              <a:rPr lang="en-US" baseline="0" dirty="0" smtClean="0"/>
              <a:t>The RHS looks like it’s just ECMP… but there are cases where a single ISP can’t get the benefits, only end-systems can. It’s a big research question, how to combine the best of route choice inside an AS with end-to-end route choice.</a:t>
            </a:r>
          </a:p>
          <a:p>
            <a:endParaRPr lang="en-US" baseline="0" dirty="0" smtClean="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problems would cause there to be lots of localized congestion. In each case, multipath</a:t>
            </a:r>
            <a:r>
              <a:rPr lang="en-US" baseline="0" dirty="0" smtClean="0"/>
              <a:t> resource pooling shifts some load, so it alleviates the congestion hotspot.</a:t>
            </a:r>
          </a:p>
          <a:p>
            <a:endParaRPr lang="en-US" baseline="0" dirty="0" smtClean="0"/>
          </a:p>
          <a:p>
            <a:r>
              <a:rPr lang="en-US" baseline="0" dirty="0" smtClean="0"/>
              <a:t>The surge shown here is on the right link. It could just as well be on the left link; the same multipath routing lets you accommodate either type </a:t>
            </a:r>
            <a:r>
              <a:rPr lang="en-US" baseline="0" smtClean="0"/>
              <a:t>of surge. </a:t>
            </a:r>
            <a:r>
              <a:rPr lang="en-US" baseline="0" dirty="0" smtClean="0"/>
              <a:t>Idea: keep the same multipath routes over a long timescale, traffic balances itself very quickly over short timescales.</a:t>
            </a:r>
          </a:p>
          <a:p>
            <a:endParaRPr lang="en-US" baseline="0" dirty="0" smtClean="0"/>
          </a:p>
          <a:p>
            <a:r>
              <a:rPr lang="en-US" dirty="0" smtClean="0"/>
              <a:t>Can we make the Internet pool resources automatically, without needing explicit setup by operators?</a:t>
            </a:r>
          </a:p>
          <a:p>
            <a:pPr lvl="1">
              <a:buFont typeface="Calibri" pitchFamily="34" charset="0"/>
              <a:buChar char="†"/>
            </a:pPr>
            <a:r>
              <a:rPr lang="en-US" dirty="0" smtClean="0"/>
              <a:t>but allowing operators to influence the outcome if they want to</a:t>
            </a:r>
          </a:p>
          <a:p>
            <a:pPr lvl="1">
              <a:buFont typeface="Calibri" pitchFamily="34" charset="0"/>
              <a:buChar char="‡"/>
            </a:pPr>
            <a:r>
              <a:rPr lang="en-US" dirty="0" smtClean="0"/>
              <a:t>but bearing in mind that there are cases where end-systems can (and will) achieve better resource pooling than ISPs can</a:t>
            </a:r>
            <a:endParaRPr lang="en-GB" dirty="0" smtClean="0"/>
          </a:p>
          <a:p>
            <a:endParaRPr lang="en-US" dirty="0" smtClean="0"/>
          </a:p>
          <a:p>
            <a:r>
              <a:rPr lang="en-US" dirty="0" smtClean="0"/>
              <a:t>These pictures</a:t>
            </a:r>
            <a:r>
              <a:rPr lang="en-US" baseline="0" dirty="0" smtClean="0"/>
              <a:t> are simple cases of two parallel links where ECMP would work fine. But the mechanism we’re proposing is more general, it’s load-balancing over end-to-end paths.</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 </a:t>
            </a:r>
            <a:r>
              <a:rPr lang="en-GB" dirty="0" smtClean="0"/>
              <a:t>congestion hotspots,</a:t>
            </a:r>
            <a:r>
              <a:rPr lang="en-GB" baseline="0" dirty="0" smtClean="0"/>
              <a:t> </a:t>
            </a:r>
            <a:r>
              <a:rPr lang="en-GB" dirty="0" smtClean="0"/>
              <a:t>flash crowds,</a:t>
            </a:r>
            <a:r>
              <a:rPr lang="en-GB" baseline="0" dirty="0" smtClean="0"/>
              <a:t> </a:t>
            </a:r>
            <a:r>
              <a:rPr lang="en-GB" dirty="0" smtClean="0"/>
              <a:t>link failures,</a:t>
            </a:r>
            <a:r>
              <a:rPr lang="en-GB" baseline="0" dirty="0" smtClean="0"/>
              <a:t> </a:t>
            </a:r>
            <a:r>
              <a:rPr lang="en-GB" dirty="0" smtClean="0"/>
              <a:t>DDOS attacks</a:t>
            </a:r>
          </a:p>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 </a:t>
            </a:r>
            <a:r>
              <a:rPr lang="en-GB" dirty="0" smtClean="0"/>
              <a:t>congestion hotspots,</a:t>
            </a:r>
            <a:r>
              <a:rPr lang="en-GB" baseline="0" dirty="0" smtClean="0"/>
              <a:t> </a:t>
            </a:r>
            <a:r>
              <a:rPr lang="en-GB" dirty="0" smtClean="0"/>
              <a:t>flash crowds,</a:t>
            </a:r>
            <a:r>
              <a:rPr lang="en-GB" baseline="0" dirty="0" smtClean="0"/>
              <a:t> </a:t>
            </a:r>
            <a:r>
              <a:rPr lang="en-GB" dirty="0" smtClean="0"/>
              <a:t>link failures,</a:t>
            </a:r>
            <a:r>
              <a:rPr lang="en-GB" baseline="0" dirty="0" smtClean="0"/>
              <a:t> </a:t>
            </a:r>
            <a:r>
              <a:rPr lang="en-GB" dirty="0" smtClean="0"/>
              <a:t>DDOS attacks</a:t>
            </a:r>
          </a:p>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130425"/>
            <a:ext cx="7672414" cy="1470025"/>
          </a:xfrm>
        </p:spPr>
        <p:txBody>
          <a:bodyPr lIns="0" tIns="0">
            <a:normAutofit/>
          </a:bodyPr>
          <a:lstStyle>
            <a:lvl1pPr>
              <a:defRPr sz="3600" b="1"/>
            </a:lvl1pPr>
          </a:lstStyle>
          <a:p>
            <a:r>
              <a:rPr lang="en-US" smtClean="0"/>
              <a:t>Click to edit Master title style</a:t>
            </a:r>
            <a:endParaRPr lang="en-GB"/>
          </a:p>
        </p:txBody>
      </p:sp>
      <p:sp>
        <p:nvSpPr>
          <p:cNvPr id="3" name="Subtitle 2"/>
          <p:cNvSpPr>
            <a:spLocks noGrp="1"/>
          </p:cNvSpPr>
          <p:nvPr>
            <p:ph type="subTitle" idx="1"/>
          </p:nvPr>
        </p:nvSpPr>
        <p:spPr>
          <a:xfrm>
            <a:off x="785786" y="3643314"/>
            <a:ext cx="6257924" cy="1752600"/>
          </a:xfrm>
        </p:spPr>
        <p:txBody>
          <a:bodyPr lIns="0" tIns="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063127A-61A6-48FD-BF45-CEDE83FE588D}" type="datetimeFigureOut">
              <a:rPr lang="en-US">
                <a:solidFill>
                  <a:prstClr val="white"/>
                </a:solidFill>
              </a:rPr>
              <a:pPr>
                <a:defRPr/>
              </a:pPr>
              <a:t>5/12/2010</a:t>
            </a:fld>
            <a:endParaRPr lang="en-GB">
              <a:solidFill>
                <a:prstClr val="white"/>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white"/>
              </a:solidFill>
            </a:endParaRPr>
          </a:p>
        </p:txBody>
      </p:sp>
      <p:sp>
        <p:nvSpPr>
          <p:cNvPr id="5" name="Slide Number Placeholder 4"/>
          <p:cNvSpPr>
            <a:spLocks noGrp="1"/>
          </p:cNvSpPr>
          <p:nvPr>
            <p:ph type="sldNum" sz="quarter" idx="12"/>
          </p:nvPr>
        </p:nvSpPr>
        <p:spPr/>
        <p:txBody>
          <a:bodyPr/>
          <a:lstStyle>
            <a:lvl1pPr>
              <a:defRPr/>
            </a:lvl1pPr>
          </a:lstStyle>
          <a:p>
            <a:pPr>
              <a:defRPr/>
            </a:pPr>
            <a:fld id="{FA109EAB-6AFD-42C6-8044-D40F8E8A5DF9}" type="slidenum">
              <a:rPr lang="en-GB">
                <a:solidFill>
                  <a:prstClr val="white">
                    <a:tint val="75000"/>
                  </a:prstClr>
                </a:solidFill>
              </a:rPr>
              <a:pPr>
                <a:defRPr/>
              </a:pPr>
              <a:t>‹#›</a:t>
            </a:fld>
            <a:endParaRPr lang="en-GB">
              <a:solidFill>
                <a:prstClr val="white">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E80147D-05A0-4217-96D0-A7026C61DA52}" type="datetimeFigureOut">
              <a:rPr lang="en-US">
                <a:solidFill>
                  <a:prstClr val="white"/>
                </a:solidFill>
              </a:rPr>
              <a:pPr>
                <a:defRPr/>
              </a:pPr>
              <a:t>5/12/2010</a:t>
            </a:fld>
            <a:endParaRPr lang="en-GB">
              <a:solidFill>
                <a:prstClr val="white"/>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white"/>
              </a:solidFill>
            </a:endParaRPr>
          </a:p>
        </p:txBody>
      </p:sp>
      <p:sp>
        <p:nvSpPr>
          <p:cNvPr id="4" name="Slide Number Placeholder 3"/>
          <p:cNvSpPr>
            <a:spLocks noGrp="1"/>
          </p:cNvSpPr>
          <p:nvPr>
            <p:ph type="sldNum" sz="quarter" idx="12"/>
          </p:nvPr>
        </p:nvSpPr>
        <p:spPr/>
        <p:txBody>
          <a:bodyPr/>
          <a:lstStyle>
            <a:lvl1pPr>
              <a:defRPr/>
            </a:lvl1pPr>
          </a:lstStyle>
          <a:p>
            <a:pPr>
              <a:defRPr/>
            </a:pPr>
            <a:fld id="{5915EE24-63F9-43CF-A208-C3696E501DB6}" type="slidenum">
              <a:rPr lang="en-GB">
                <a:solidFill>
                  <a:prstClr val="white">
                    <a:tint val="75000"/>
                  </a:prstClr>
                </a:solidFill>
              </a:rPr>
              <a:pPr>
                <a:defRPr/>
              </a:pPr>
              <a:t>‹#›</a:t>
            </a:fld>
            <a:endParaRPr lang="en-GB">
              <a:solidFill>
                <a:prstClr val="white">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BB726D4-9C05-40F3-A8BC-6E17C88B3FBD}" type="datetimeFigureOut">
              <a:rPr lang="en-US">
                <a:solidFill>
                  <a:prstClr val="white"/>
                </a:solidFill>
              </a:rPr>
              <a:pPr>
                <a:defRPr/>
              </a:pPr>
              <a:t>5/12/2010</a:t>
            </a:fld>
            <a:endParaRPr lang="en-GB">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white"/>
              </a:solidFill>
            </a:endParaRPr>
          </a:p>
        </p:txBody>
      </p:sp>
      <p:sp>
        <p:nvSpPr>
          <p:cNvPr id="7" name="Slide Number Placeholder 6"/>
          <p:cNvSpPr>
            <a:spLocks noGrp="1"/>
          </p:cNvSpPr>
          <p:nvPr>
            <p:ph type="sldNum" sz="quarter" idx="12"/>
          </p:nvPr>
        </p:nvSpPr>
        <p:spPr/>
        <p:txBody>
          <a:bodyPr/>
          <a:lstStyle>
            <a:lvl1pPr>
              <a:defRPr/>
            </a:lvl1pPr>
          </a:lstStyle>
          <a:p>
            <a:pPr>
              <a:defRPr/>
            </a:pPr>
            <a:fld id="{CD9DCD0F-F118-47E4-B41E-3BC7D36194B9}" type="slidenum">
              <a:rPr lang="en-GB">
                <a:solidFill>
                  <a:prstClr val="white">
                    <a:tint val="75000"/>
                  </a:prstClr>
                </a:solidFill>
              </a:rPr>
              <a:pPr>
                <a:defRPr/>
              </a:pPr>
              <a:t>‹#›</a:t>
            </a:fld>
            <a:endParaRPr lang="en-GB">
              <a:solidFill>
                <a:prstClr val="white">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B5EFA9-AFF6-481B-8E98-1E03062DE125}" type="datetimeFigureOut">
              <a:rPr lang="en-US">
                <a:solidFill>
                  <a:prstClr val="white"/>
                </a:solidFill>
              </a:rPr>
              <a:pPr>
                <a:defRPr/>
              </a:pPr>
              <a:t>5/12/2010</a:t>
            </a:fld>
            <a:endParaRPr lang="en-GB">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white"/>
              </a:solidFill>
            </a:endParaRPr>
          </a:p>
        </p:txBody>
      </p:sp>
      <p:sp>
        <p:nvSpPr>
          <p:cNvPr id="7" name="Slide Number Placeholder 6"/>
          <p:cNvSpPr>
            <a:spLocks noGrp="1"/>
          </p:cNvSpPr>
          <p:nvPr>
            <p:ph type="sldNum" sz="quarter" idx="12"/>
          </p:nvPr>
        </p:nvSpPr>
        <p:spPr/>
        <p:txBody>
          <a:bodyPr/>
          <a:lstStyle>
            <a:lvl1pPr>
              <a:defRPr/>
            </a:lvl1pPr>
          </a:lstStyle>
          <a:p>
            <a:pPr>
              <a:defRPr/>
            </a:pPr>
            <a:fld id="{FF32D134-82D2-4241-AD54-0DD1BF8EEA14}" type="slidenum">
              <a:rPr lang="en-GB">
                <a:solidFill>
                  <a:prstClr val="white">
                    <a:tint val="75000"/>
                  </a:prstClr>
                </a:solidFill>
              </a:rPr>
              <a:pPr>
                <a:defRPr/>
              </a:pPr>
              <a:t>‹#›</a:t>
            </a:fld>
            <a:endParaRPr lang="en-GB">
              <a:solidFill>
                <a:prstClr val="white">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2EF240E-1B2D-4DF6-8DCF-33805DC84956}" type="datetimeFigureOut">
              <a:rPr lang="en-US">
                <a:solidFill>
                  <a:prstClr val="white"/>
                </a:solidFill>
              </a:rPr>
              <a:pPr>
                <a:defRPr/>
              </a:pPr>
              <a:t>5/12/2010</a:t>
            </a:fld>
            <a:endParaRPr lang="en-GB">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B356CF92-87AF-48BE-9C42-37E639F3DDDC}" type="slidenum">
              <a:rPr lang="en-GB">
                <a:solidFill>
                  <a:prstClr val="white">
                    <a:tint val="75000"/>
                  </a:prstClr>
                </a:solidFill>
              </a:rPr>
              <a:pPr>
                <a:defRPr/>
              </a:pPr>
              <a:t>‹#›</a:t>
            </a:fld>
            <a:endParaRPr lang="en-GB">
              <a:solidFill>
                <a:prstClr val="white">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640641C-1099-4AE8-B0CC-2446A00BAB96}" type="datetimeFigureOut">
              <a:rPr lang="en-US">
                <a:solidFill>
                  <a:prstClr val="white"/>
                </a:solidFill>
              </a:rPr>
              <a:pPr>
                <a:defRPr/>
              </a:pPr>
              <a:t>5/12/2010</a:t>
            </a:fld>
            <a:endParaRPr lang="en-GB">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12A83520-41D9-434D-BDDB-F26702F52CA2}" type="slidenum">
              <a:rPr lang="en-GB">
                <a:solidFill>
                  <a:prstClr val="white">
                    <a:tint val="75000"/>
                  </a:prstClr>
                </a:solidFill>
              </a:rPr>
              <a:pPr>
                <a:defRPr/>
              </a:pPr>
              <a:t>‹#›</a:t>
            </a:fld>
            <a:endParaRPr lang="en-GB">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lai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a:noFill/>
          <a:effectLst/>
        </p:spPr>
        <p:txBody>
          <a:bodyPr/>
          <a:lstStyle>
            <a:lvl1pPr>
              <a:defRPr b="0" i="0">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a:xfrm>
            <a:off x="0" y="857232"/>
            <a:ext cx="9144000" cy="6000768"/>
          </a:xfrm>
        </p:spPr>
        <p:txBody>
          <a:bodyPr/>
          <a:lstStyle>
            <a:lvl1pPr marL="1588" indent="-1588">
              <a:buNone/>
              <a:defRPr/>
            </a:lvl1pPr>
            <a:lvl2pPr marL="360363" indent="-360363">
              <a:buFont typeface="Arial" pitchFamily="34" charset="0"/>
              <a:buChar char="•"/>
              <a:defRPr/>
            </a:lvl2pPr>
            <a:lvl3pPr marL="539750" indent="-360363">
              <a:buFont typeface="Arial" pitchFamily="34" charset="0"/>
              <a:buChar char="•"/>
              <a:defRPr/>
            </a:lvl3pPr>
            <a:lvl4pPr marL="719138" indent="-360363">
              <a:buFont typeface="Arial" pitchFamily="34" charset="0"/>
              <a:buChar char="•"/>
              <a:defRPr/>
            </a:lvl4pPr>
            <a:lvl5pPr marL="898525" indent="-360363">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effectLst/>
        </p:spPr>
        <p:txBody>
          <a:bodyPr/>
          <a:lstStyle>
            <a:lvl1pPr>
              <a:defRPr b="0" i="0">
                <a:latin typeface="+mj-lt"/>
              </a:defRPr>
            </a:lvl1p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8E5C69A-1D3A-4158-B5A8-8390042F3BC3}" type="datetimeFigureOut">
              <a:rPr lang="en-US">
                <a:solidFill>
                  <a:prstClr val="white"/>
                </a:solidFill>
              </a:rPr>
              <a:pPr>
                <a:defRPr/>
              </a:pPr>
              <a:t>5/12/2010</a:t>
            </a:fld>
            <a:endParaRPr lang="en-GB">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D56D0F7A-8D4F-4925-A358-E5270483DE81}" type="slidenum">
              <a:rPr lang="en-GB">
                <a:solidFill>
                  <a:prstClr val="white">
                    <a:tint val="75000"/>
                  </a:prstClr>
                </a:solidFill>
              </a:rPr>
              <a:pPr>
                <a:defRPr/>
              </a:pPr>
              <a:t>‹#›</a:t>
            </a:fld>
            <a:endParaRPr lang="en-GB">
              <a:solidFill>
                <a:prstClr val="white">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543E007E-521E-4FAC-87AB-ED44F87B214C}" type="slidenum">
              <a:rPr lang="en-GB">
                <a:solidFill>
                  <a:prstClr val="white">
                    <a:tint val="75000"/>
                  </a:prstClr>
                </a:solidFill>
              </a:rPr>
              <a:pPr>
                <a:defRPr/>
              </a:pPr>
              <a:t>‹#›</a:t>
            </a:fld>
            <a:endParaRPr lang="en-GB">
              <a:solidFill>
                <a:prstClr val="white">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C4C4E14-06AB-478F-91E1-83AA8AE573A0}" type="datetimeFigureOut">
              <a:rPr lang="en-US">
                <a:solidFill>
                  <a:prstClr val="white"/>
                </a:solidFill>
              </a:rPr>
              <a:pPr>
                <a:defRPr/>
              </a:pPr>
              <a:t>5/12/2010</a:t>
            </a:fld>
            <a:endParaRPr lang="en-GB">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E3BF2160-C882-47DC-963C-F798A1984018}" type="slidenum">
              <a:rPr lang="en-GB">
                <a:solidFill>
                  <a:prstClr val="white">
                    <a:tint val="75000"/>
                  </a:prstClr>
                </a:solidFill>
              </a:rPr>
              <a:pPr>
                <a:defRPr/>
              </a:pPr>
              <a:t>‹#›</a:t>
            </a:fld>
            <a:endParaRPr lang="en-GB">
              <a:solidFill>
                <a:prstClr val="white">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B9726-A5E9-4DEB-80AD-03BE5626EC21}" type="datetimeFigureOut">
              <a:rPr lang="en-US">
                <a:solidFill>
                  <a:prstClr val="white"/>
                </a:solidFill>
              </a:rPr>
              <a:pPr>
                <a:defRPr/>
              </a:pPr>
              <a:t>5/12/2010</a:t>
            </a:fld>
            <a:endParaRPr lang="en-GB">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white"/>
              </a:solidFill>
            </a:endParaRPr>
          </a:p>
        </p:txBody>
      </p:sp>
      <p:sp>
        <p:nvSpPr>
          <p:cNvPr id="7" name="Slide Number Placeholder 6"/>
          <p:cNvSpPr>
            <a:spLocks noGrp="1"/>
          </p:cNvSpPr>
          <p:nvPr>
            <p:ph type="sldNum" sz="quarter" idx="12"/>
          </p:nvPr>
        </p:nvSpPr>
        <p:spPr/>
        <p:txBody>
          <a:bodyPr/>
          <a:lstStyle>
            <a:lvl1pPr>
              <a:defRPr/>
            </a:lvl1pPr>
          </a:lstStyle>
          <a:p>
            <a:pPr>
              <a:defRPr/>
            </a:pPr>
            <a:fld id="{C09EA59C-E943-47C1-8F15-52E30F396F33}" type="slidenum">
              <a:rPr lang="en-GB">
                <a:solidFill>
                  <a:prstClr val="white">
                    <a:tint val="75000"/>
                  </a:prstClr>
                </a:solidFill>
              </a:rPr>
              <a:pPr>
                <a:defRPr/>
              </a:pPr>
              <a:t>‹#›</a:t>
            </a:fld>
            <a:endParaRPr lang="en-GB">
              <a:solidFill>
                <a:prstClr val="white">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28625" y="6357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C21FD87-85F8-4F81-9D27-5AC0504AF473}" type="datetimeFigureOut">
              <a:rPr lang="en-US">
                <a:solidFill>
                  <a:prstClr val="white"/>
                </a:solidFill>
              </a:rPr>
              <a:pPr>
                <a:defRPr/>
              </a:pPr>
              <a:t>5/12/2010</a:t>
            </a:fld>
            <a:endParaRPr lang="en-GB">
              <a:solidFill>
                <a:prstClr val="white"/>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white"/>
              </a:solidFill>
            </a:endParaRPr>
          </a:p>
        </p:txBody>
      </p:sp>
      <p:sp>
        <p:nvSpPr>
          <p:cNvPr id="9" name="Slide Number Placeholder 8"/>
          <p:cNvSpPr>
            <a:spLocks noGrp="1"/>
          </p:cNvSpPr>
          <p:nvPr>
            <p:ph type="sldNum" sz="quarter" idx="12"/>
          </p:nvPr>
        </p:nvSpPr>
        <p:spPr/>
        <p:txBody>
          <a:bodyPr/>
          <a:lstStyle>
            <a:lvl1pPr>
              <a:defRPr/>
            </a:lvl1pPr>
          </a:lstStyle>
          <a:p>
            <a:pPr>
              <a:defRPr/>
            </a:pPr>
            <a:fld id="{8BDED1FC-61DD-44A3-91EA-A827B32B7893}" type="slidenum">
              <a:rPr lang="en-GB">
                <a:solidFill>
                  <a:prstClr val="white">
                    <a:tint val="75000"/>
                  </a:prstClr>
                </a:solidFill>
              </a:rPr>
              <a:pPr>
                <a:defRPr/>
              </a:pPr>
              <a:t>‹#›</a:t>
            </a:fld>
            <a:endParaRPr lang="en-GB">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85794"/>
          </a:xfrm>
          <a:prstGeom prst="rect">
            <a:avLst/>
          </a:prstGeom>
          <a:noFill/>
          <a:effectLst/>
        </p:spPr>
        <p:txBody>
          <a:bodyPr vert="horz" lIns="91440" tIns="45720" rIns="91440" bIns="45720" rtlCol="0" anchor="ctr">
            <a:normAutofit/>
          </a:bodyPr>
          <a:lstStyle/>
          <a:p>
            <a:r>
              <a:rPr lang="en-US" dirty="0" smtClean="0"/>
              <a:t>Click to edit Master title style</a:t>
            </a:r>
            <a:endParaRPr lang="en-GB" dirty="0"/>
          </a:p>
        </p:txBody>
      </p:sp>
      <p:sp>
        <p:nvSpPr>
          <p:cNvPr id="18435" name="Text Placeholder 2"/>
          <p:cNvSpPr>
            <a:spLocks noGrp="1"/>
          </p:cNvSpPr>
          <p:nvPr>
            <p:ph type="body" idx="1"/>
          </p:nvPr>
        </p:nvSpPr>
        <p:spPr bwMode="auto">
          <a:xfrm>
            <a:off x="0" y="928670"/>
            <a:ext cx="9144000" cy="5929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 bg1="dk1" tx1="lt1" bg2="dk2" tx2="lt2" accent1="accent1" accent2="accent2" accent3="accent3" accent4="accent4" accent5="accent5" accent6="accent6" hlink="hlink" folHlink="folHlink"/>
  <p:sldLayoutIdLst>
    <p:sldLayoutId id="2147483713" r:id="rId1"/>
    <p:sldLayoutId id="2147483712" r:id="rId2"/>
    <p:sldLayoutId id="2147483717" r:id="rId3"/>
    <p:sldLayoutId id="2147483718" r:id="rId4"/>
  </p:sldLayoutIdLst>
  <p:txStyles>
    <p:titleStyle>
      <a:lvl1pPr marL="0" indent="1588" algn="l" rtl="0" eaLnBrk="0" fontAlgn="base" hangingPunct="0">
        <a:spcBef>
          <a:spcPct val="0"/>
        </a:spcBef>
        <a:spcAft>
          <a:spcPct val="0"/>
        </a:spcAft>
        <a:defRPr sz="3200" b="0" i="0" kern="1200">
          <a:solidFill>
            <a:schemeClr val="tx1"/>
          </a:solidFill>
          <a:latin typeface="+mj-lt"/>
          <a:ea typeface="+mj-ea"/>
          <a:cs typeface="+mj-cs"/>
        </a:defRPr>
      </a:lvl1pPr>
      <a:lvl2pPr marL="179388" indent="-179388" algn="l" rtl="0" eaLnBrk="0" fontAlgn="base" hangingPunct="0">
        <a:spcBef>
          <a:spcPct val="0"/>
        </a:spcBef>
        <a:spcAft>
          <a:spcPct val="0"/>
        </a:spcAft>
        <a:defRPr sz="3600" i="1">
          <a:solidFill>
            <a:schemeClr val="tx1"/>
          </a:solidFill>
          <a:latin typeface="Bookman Old Style" pitchFamily="18" charset="0"/>
        </a:defRPr>
      </a:lvl2pPr>
      <a:lvl3pPr marL="179388" indent="-179388" algn="l" rtl="0" eaLnBrk="0" fontAlgn="base" hangingPunct="0">
        <a:spcBef>
          <a:spcPct val="0"/>
        </a:spcBef>
        <a:spcAft>
          <a:spcPct val="0"/>
        </a:spcAft>
        <a:defRPr sz="3600" i="1">
          <a:solidFill>
            <a:schemeClr val="tx1"/>
          </a:solidFill>
          <a:latin typeface="Bookman Old Style" pitchFamily="18" charset="0"/>
        </a:defRPr>
      </a:lvl3pPr>
      <a:lvl4pPr marL="179388" indent="-179388" algn="l" rtl="0" eaLnBrk="0" fontAlgn="base" hangingPunct="0">
        <a:spcBef>
          <a:spcPct val="0"/>
        </a:spcBef>
        <a:spcAft>
          <a:spcPct val="0"/>
        </a:spcAft>
        <a:defRPr sz="3600" i="1">
          <a:solidFill>
            <a:schemeClr val="tx1"/>
          </a:solidFill>
          <a:latin typeface="Bookman Old Style" pitchFamily="18" charset="0"/>
        </a:defRPr>
      </a:lvl4pPr>
      <a:lvl5pPr marL="179388" indent="-179388" algn="l" rtl="0" eaLnBrk="0" fontAlgn="base" hangingPunct="0">
        <a:spcBef>
          <a:spcPct val="0"/>
        </a:spcBef>
        <a:spcAft>
          <a:spcPct val="0"/>
        </a:spcAft>
        <a:defRPr sz="3600" i="1">
          <a:solidFill>
            <a:schemeClr val="tx1"/>
          </a:solidFill>
          <a:latin typeface="Bookman Old Style" pitchFamily="18" charset="0"/>
        </a:defRPr>
      </a:lvl5pPr>
      <a:lvl6pPr marL="636588" indent="-179388" algn="l" rtl="0" fontAlgn="base">
        <a:spcBef>
          <a:spcPct val="0"/>
        </a:spcBef>
        <a:spcAft>
          <a:spcPct val="0"/>
        </a:spcAft>
        <a:defRPr sz="3600" i="1">
          <a:solidFill>
            <a:schemeClr val="tx1"/>
          </a:solidFill>
          <a:latin typeface="Bookman Old Style" pitchFamily="18" charset="0"/>
        </a:defRPr>
      </a:lvl6pPr>
      <a:lvl7pPr marL="1093788" indent="-179388" algn="l" rtl="0" fontAlgn="base">
        <a:spcBef>
          <a:spcPct val="0"/>
        </a:spcBef>
        <a:spcAft>
          <a:spcPct val="0"/>
        </a:spcAft>
        <a:defRPr sz="3600" i="1">
          <a:solidFill>
            <a:schemeClr val="tx1"/>
          </a:solidFill>
          <a:latin typeface="Bookman Old Style" pitchFamily="18" charset="0"/>
        </a:defRPr>
      </a:lvl7pPr>
      <a:lvl8pPr marL="1550988" indent="-179388" algn="l" rtl="0" fontAlgn="base">
        <a:spcBef>
          <a:spcPct val="0"/>
        </a:spcBef>
        <a:spcAft>
          <a:spcPct val="0"/>
        </a:spcAft>
        <a:defRPr sz="3600" i="1">
          <a:solidFill>
            <a:schemeClr val="tx1"/>
          </a:solidFill>
          <a:latin typeface="Bookman Old Style" pitchFamily="18" charset="0"/>
        </a:defRPr>
      </a:lvl8pPr>
      <a:lvl9pPr marL="2008188" indent="-179388" algn="l" rtl="0" fontAlgn="base">
        <a:spcBef>
          <a:spcPct val="0"/>
        </a:spcBef>
        <a:spcAft>
          <a:spcPct val="0"/>
        </a:spcAft>
        <a:defRPr sz="3600" i="1">
          <a:solidFill>
            <a:schemeClr val="tx1"/>
          </a:solidFill>
          <a:latin typeface="Bookman Old Style" pitchFamily="18" charset="0"/>
        </a:defRPr>
      </a:lvl9pPr>
    </p:titleStyle>
    <p:bodyStyle>
      <a:lvl1pPr marL="1588" indent="-1588" algn="l" rtl="0" eaLnBrk="0" fontAlgn="base" hangingPunct="0">
        <a:spcBef>
          <a:spcPct val="20000"/>
        </a:spcBef>
        <a:spcAft>
          <a:spcPct val="0"/>
        </a:spcAft>
        <a:buFont typeface="Arial" pitchFamily="34" charset="0"/>
        <a:buNone/>
        <a:defRPr sz="3200" kern="1200">
          <a:solidFill>
            <a:schemeClr val="tx1"/>
          </a:solidFill>
          <a:latin typeface="+mn-lt"/>
          <a:ea typeface="+mn-ea"/>
          <a:cs typeface="+mn-cs"/>
        </a:defRPr>
      </a:lvl1pPr>
      <a:lvl2pPr marL="358775" indent="-358775"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715963" indent="-357188" algn="l" rtl="0" eaLnBrk="0" fontAlgn="base" hangingPunct="0">
        <a:spcBef>
          <a:spcPct val="20000"/>
        </a:spcBef>
        <a:spcAft>
          <a:spcPct val="0"/>
        </a:spcAft>
        <a:buFont typeface="Calibri"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57250"/>
          </a:xfrm>
          <a:prstGeom prst="rect">
            <a:avLst/>
          </a:prstGeom>
          <a:solidFill>
            <a:schemeClr val="tx1">
              <a:lumMod val="50000"/>
            </a:schemeClr>
          </a:solidFill>
          <a:effectLst>
            <a:outerShdw blurRad="50800" dist="139700" dir="2700000" algn="tl" rotWithShape="0">
              <a:schemeClr val="bg1">
                <a:lumMod val="50000"/>
                <a:lumOff val="50000"/>
                <a:alpha val="40000"/>
              </a:schemeClr>
            </a:outerShdw>
          </a:effectLst>
        </p:spPr>
        <p:txBody>
          <a:bodyPr vert="horz" lIns="91440" tIns="45720" rIns="91440" bIns="45720" rtlCol="0" anchor="ctr">
            <a:normAutofit/>
          </a:bodyPr>
          <a:lstStyle/>
          <a:p>
            <a:r>
              <a:rPr lang="en-US" dirty="0" smtClean="0"/>
              <a:t>Click to edit Master title style</a:t>
            </a:r>
            <a:endParaRPr lang="en-GB" dirty="0"/>
          </a:p>
        </p:txBody>
      </p:sp>
      <p:sp>
        <p:nvSpPr>
          <p:cNvPr id="12291" name="Text Placeholder 2"/>
          <p:cNvSpPr>
            <a:spLocks noGrp="1"/>
          </p:cNvSpPr>
          <p:nvPr>
            <p:ph type="body" idx="1"/>
          </p:nvPr>
        </p:nvSpPr>
        <p:spPr bwMode="auto">
          <a:xfrm>
            <a:off x="0" y="1000125"/>
            <a:ext cx="9144000" cy="585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Slide Number Placeholder 5"/>
          <p:cNvSpPr>
            <a:spLocks noGrp="1"/>
          </p:cNvSpPr>
          <p:nvPr>
            <p:ph type="sldNum" sz="quarter" idx="4"/>
          </p:nvPr>
        </p:nvSpPr>
        <p:spPr>
          <a:xfrm>
            <a:off x="8572500" y="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37F2D9-7D90-4B7C-8312-7F896A931A71}" type="slidenum">
              <a:rPr lang="en-GB">
                <a:solidFill>
                  <a:prstClr val="white">
                    <a:tint val="75000"/>
                  </a:prstClr>
                </a:solidFill>
              </a:rPr>
              <a:pPr>
                <a:defRPr/>
              </a:pPr>
              <a:t>‹#›</a:t>
            </a:fld>
            <a:endParaRPr lang="en-GB">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indent="1588" algn="l" rtl="0" eaLnBrk="0" fontAlgn="base" hangingPunct="0">
        <a:spcBef>
          <a:spcPct val="0"/>
        </a:spcBef>
        <a:spcAft>
          <a:spcPct val="0"/>
        </a:spcAft>
        <a:defRPr sz="3200" i="1" kern="1200">
          <a:solidFill>
            <a:schemeClr val="tx1"/>
          </a:solidFill>
          <a:latin typeface="Bookman Old Style" pitchFamily="18" charset="0"/>
          <a:ea typeface="+mj-ea"/>
          <a:cs typeface="+mj-cs"/>
        </a:defRPr>
      </a:lvl1pPr>
      <a:lvl2pPr indent="1588" algn="l" rtl="0" eaLnBrk="0" fontAlgn="base" hangingPunct="0">
        <a:spcBef>
          <a:spcPct val="0"/>
        </a:spcBef>
        <a:spcAft>
          <a:spcPct val="0"/>
        </a:spcAft>
        <a:defRPr sz="3200" i="1">
          <a:solidFill>
            <a:schemeClr val="tx1"/>
          </a:solidFill>
          <a:latin typeface="Bookman Old Style" pitchFamily="18" charset="0"/>
        </a:defRPr>
      </a:lvl2pPr>
      <a:lvl3pPr indent="1588" algn="l" rtl="0" eaLnBrk="0" fontAlgn="base" hangingPunct="0">
        <a:spcBef>
          <a:spcPct val="0"/>
        </a:spcBef>
        <a:spcAft>
          <a:spcPct val="0"/>
        </a:spcAft>
        <a:defRPr sz="3200" i="1">
          <a:solidFill>
            <a:schemeClr val="tx1"/>
          </a:solidFill>
          <a:latin typeface="Bookman Old Style" pitchFamily="18" charset="0"/>
        </a:defRPr>
      </a:lvl3pPr>
      <a:lvl4pPr indent="1588" algn="l" rtl="0" eaLnBrk="0" fontAlgn="base" hangingPunct="0">
        <a:spcBef>
          <a:spcPct val="0"/>
        </a:spcBef>
        <a:spcAft>
          <a:spcPct val="0"/>
        </a:spcAft>
        <a:defRPr sz="3200" i="1">
          <a:solidFill>
            <a:schemeClr val="tx1"/>
          </a:solidFill>
          <a:latin typeface="Bookman Old Style" pitchFamily="18" charset="0"/>
        </a:defRPr>
      </a:lvl4pPr>
      <a:lvl5pPr indent="1588" algn="l" rtl="0" eaLnBrk="0" fontAlgn="base" hangingPunct="0">
        <a:spcBef>
          <a:spcPct val="0"/>
        </a:spcBef>
        <a:spcAft>
          <a:spcPct val="0"/>
        </a:spcAft>
        <a:defRPr sz="3200" i="1">
          <a:solidFill>
            <a:schemeClr val="tx1"/>
          </a:solidFill>
          <a:latin typeface="Bookman Old Style" pitchFamily="18" charset="0"/>
        </a:defRPr>
      </a:lvl5pPr>
      <a:lvl6pPr marL="636588" indent="-179388" algn="l" rtl="0" fontAlgn="base">
        <a:spcBef>
          <a:spcPct val="0"/>
        </a:spcBef>
        <a:spcAft>
          <a:spcPct val="0"/>
        </a:spcAft>
        <a:defRPr sz="3600" i="1">
          <a:solidFill>
            <a:schemeClr val="tx1"/>
          </a:solidFill>
          <a:latin typeface="Bookman Old Style" pitchFamily="18" charset="0"/>
        </a:defRPr>
      </a:lvl6pPr>
      <a:lvl7pPr marL="1093788" indent="-179388" algn="l" rtl="0" fontAlgn="base">
        <a:spcBef>
          <a:spcPct val="0"/>
        </a:spcBef>
        <a:spcAft>
          <a:spcPct val="0"/>
        </a:spcAft>
        <a:defRPr sz="3600" i="1">
          <a:solidFill>
            <a:schemeClr val="tx1"/>
          </a:solidFill>
          <a:latin typeface="Bookman Old Style" pitchFamily="18" charset="0"/>
        </a:defRPr>
      </a:lvl7pPr>
      <a:lvl8pPr marL="1550988" indent="-179388" algn="l" rtl="0" fontAlgn="base">
        <a:spcBef>
          <a:spcPct val="0"/>
        </a:spcBef>
        <a:spcAft>
          <a:spcPct val="0"/>
        </a:spcAft>
        <a:defRPr sz="3600" i="1">
          <a:solidFill>
            <a:schemeClr val="tx1"/>
          </a:solidFill>
          <a:latin typeface="Bookman Old Style" pitchFamily="18" charset="0"/>
        </a:defRPr>
      </a:lvl8pPr>
      <a:lvl9pPr marL="2008188" indent="-179388" algn="l" rtl="0" fontAlgn="base">
        <a:spcBef>
          <a:spcPct val="0"/>
        </a:spcBef>
        <a:spcAft>
          <a:spcPct val="0"/>
        </a:spcAft>
        <a:defRPr sz="3600" i="1">
          <a:solidFill>
            <a:schemeClr val="tx1"/>
          </a:solidFill>
          <a:latin typeface="Bookman Old Style"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vmlDrawing" Target="../drawings/vmlDrawing7.v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vmlDrawing" Target="../drawings/vmlDrawing8.v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mlDrawing" Target="../drawings/vmlDrawing9.v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10.v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13.v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vmlDrawing" Target="../drawings/vmlDrawing14.v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vmlDrawing" Target="../drawings/vmlDrawing16.v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26.v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27.v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28.v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29.v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30.v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7.png"/><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text10575"/>
          <p:cNvPicPr>
            <a:picLocks noChangeAspect="1" noChangeArrowheads="1"/>
          </p:cNvPicPr>
          <p:nvPr/>
        </p:nvPicPr>
        <p:blipFill>
          <a:blip r:embed="rId3" cstate="print"/>
          <a:srcRect/>
          <a:stretch>
            <a:fillRect/>
          </a:stretch>
        </p:blipFill>
        <p:spPr bwMode="auto">
          <a:xfrm>
            <a:off x="7643834" y="5929784"/>
            <a:ext cx="1177595" cy="785340"/>
          </a:xfrm>
          <a:prstGeom prst="rect">
            <a:avLst/>
          </a:prstGeom>
          <a:noFill/>
          <a:ln w="9525">
            <a:noFill/>
            <a:miter lim="800000"/>
            <a:headEnd/>
            <a:tailEnd/>
          </a:ln>
        </p:spPr>
      </p:pic>
      <p:sp>
        <p:nvSpPr>
          <p:cNvPr id="8" name="Title 7"/>
          <p:cNvSpPr>
            <a:spLocks noGrp="1"/>
          </p:cNvSpPr>
          <p:nvPr>
            <p:ph type="title"/>
          </p:nvPr>
        </p:nvSpPr>
        <p:spPr>
          <a:xfrm>
            <a:off x="1071538" y="1785950"/>
            <a:ext cx="6500858" cy="3071810"/>
          </a:xfrm>
          <a:noFill/>
          <a:effectLst/>
        </p:spPr>
        <p:txBody>
          <a:bodyPr>
            <a:normAutofit fontScale="90000"/>
          </a:bodyPr>
          <a:lstStyle/>
          <a:p>
            <a:r>
              <a:rPr lang="en-US" sz="7300" b="1" i="0" dirty="0" smtClean="0">
                <a:latin typeface="+mn-lt"/>
              </a:rPr>
              <a:t>Multipath TCP</a:t>
            </a:r>
            <a:r>
              <a:rPr lang="en-US" sz="6600" b="1" i="0" dirty="0" smtClean="0">
                <a:latin typeface="+mn-lt"/>
              </a:rPr>
              <a:t/>
            </a:r>
            <a:br>
              <a:rPr lang="en-US" sz="6600" b="1" i="0" dirty="0" smtClean="0">
                <a:latin typeface="+mn-lt"/>
              </a:rPr>
            </a:br>
            <a:r>
              <a:rPr lang="en-US" sz="4000" i="0" dirty="0" smtClean="0">
                <a:latin typeface="+mn-lt"/>
              </a:rPr>
              <a:t>Mark Handley</a:t>
            </a:r>
            <a:br>
              <a:rPr lang="en-US" sz="4000" i="0" dirty="0" smtClean="0">
                <a:latin typeface="+mn-lt"/>
              </a:rPr>
            </a:br>
            <a:r>
              <a:rPr lang="en-US" sz="4000" i="0" dirty="0" err="1" smtClean="0">
                <a:latin typeface="+mn-lt"/>
              </a:rPr>
              <a:t>Costin</a:t>
            </a:r>
            <a:r>
              <a:rPr lang="en-US" sz="4000" i="0" dirty="0" smtClean="0">
                <a:latin typeface="+mn-lt"/>
              </a:rPr>
              <a:t> </a:t>
            </a:r>
            <a:r>
              <a:rPr lang="en-US" sz="4000" i="0" dirty="0" err="1" smtClean="0">
                <a:latin typeface="+mn-lt"/>
              </a:rPr>
              <a:t>Raiciu</a:t>
            </a:r>
            <a:r>
              <a:rPr lang="en-US" sz="4000" i="0" dirty="0" smtClean="0">
                <a:latin typeface="+mn-lt"/>
              </a:rPr>
              <a:t/>
            </a:r>
            <a:br>
              <a:rPr lang="en-US" sz="4000" i="0" dirty="0" smtClean="0">
                <a:latin typeface="+mn-lt"/>
              </a:rPr>
            </a:br>
            <a:r>
              <a:rPr lang="en-US" sz="4000" i="0" dirty="0" smtClean="0">
                <a:latin typeface="+mn-lt"/>
              </a:rPr>
              <a:t>Damon </a:t>
            </a:r>
            <a:r>
              <a:rPr lang="en-US" sz="4000" i="0" dirty="0" err="1" smtClean="0">
                <a:latin typeface="+mn-lt"/>
              </a:rPr>
              <a:t>Wischik</a:t>
            </a:r>
            <a:r>
              <a:rPr lang="en-US" sz="4400" i="0" dirty="0" smtClean="0">
                <a:latin typeface="+mn-lt"/>
              </a:rPr>
              <a:t/>
            </a:r>
            <a:br>
              <a:rPr lang="en-US" sz="4400" i="0" dirty="0" smtClean="0">
                <a:latin typeface="+mn-lt"/>
              </a:rPr>
            </a:br>
            <a:r>
              <a:rPr lang="en-US" sz="4400" dirty="0" smtClean="0">
                <a:latin typeface="+mn-lt"/>
              </a:rPr>
              <a:t>UCL</a:t>
            </a:r>
            <a:endParaRPr lang="en-GB" sz="6600" i="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ternet.png"/>
          <p:cNvPicPr>
            <a:picLocks noGrp="1" noChangeAspect="1"/>
          </p:cNvPicPr>
          <p:nvPr>
            <p:ph idx="1"/>
          </p:nvPr>
        </p:nvPicPr>
        <p:blipFill>
          <a:blip r:embed="rId4" cstate="screen">
            <a:duotone>
              <a:prstClr val="black"/>
              <a:srgbClr val="1574FF">
                <a:tint val="45000"/>
                <a:satMod val="400000"/>
              </a:srgbClr>
            </a:duotone>
          </a:blip>
          <a:srcRect r="6442"/>
          <a:stretch>
            <a:fillRect/>
          </a:stretch>
        </p:blipFill>
        <p:spPr>
          <a:xfrm>
            <a:off x="2285984" y="1000125"/>
            <a:ext cx="6858048" cy="4840109"/>
          </a:xfrm>
        </p:spPr>
      </p:pic>
      <p:sp>
        <p:nvSpPr>
          <p:cNvPr id="2" name="Title 1"/>
          <p:cNvSpPr>
            <a:spLocks noGrp="1"/>
          </p:cNvSpPr>
          <p:nvPr>
            <p:ph type="title"/>
          </p:nvPr>
        </p:nvSpPr>
        <p:spPr>
          <a:xfrm>
            <a:off x="0" y="0"/>
            <a:ext cx="9144000" cy="1142984"/>
          </a:xfrm>
        </p:spPr>
        <p:txBody>
          <a:bodyPr>
            <a:noAutofit/>
          </a:bodyPr>
          <a:lstStyle/>
          <a:p>
            <a:r>
              <a:rPr lang="en-US" sz="2900" dirty="0" smtClean="0"/>
              <a:t>The Internet already has resource pooling, in the form of multi-homing, BGP, etc.</a:t>
            </a:r>
            <a:endParaRPr lang="en-GB" sz="2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ternet.png"/>
          <p:cNvPicPr>
            <a:picLocks noGrp="1" noChangeAspect="1"/>
          </p:cNvPicPr>
          <p:nvPr>
            <p:ph idx="1"/>
          </p:nvPr>
        </p:nvPicPr>
        <p:blipFill>
          <a:blip r:embed="rId4" cstate="screen">
            <a:duotone>
              <a:prstClr val="black"/>
              <a:srgbClr val="1574FF">
                <a:tint val="45000"/>
                <a:satMod val="400000"/>
              </a:srgbClr>
            </a:duotone>
          </a:blip>
          <a:srcRect r="6442"/>
          <a:stretch>
            <a:fillRect/>
          </a:stretch>
        </p:blipFill>
        <p:spPr>
          <a:xfrm>
            <a:off x="2285984" y="1000125"/>
            <a:ext cx="6858048" cy="4840109"/>
          </a:xfrm>
        </p:spPr>
      </p:pic>
      <p:sp>
        <p:nvSpPr>
          <p:cNvPr id="2" name="Title 1"/>
          <p:cNvSpPr>
            <a:spLocks noGrp="1"/>
          </p:cNvSpPr>
          <p:nvPr>
            <p:ph type="title"/>
          </p:nvPr>
        </p:nvSpPr>
        <p:spPr>
          <a:xfrm>
            <a:off x="0" y="0"/>
            <a:ext cx="9144000" cy="1142984"/>
          </a:xfrm>
        </p:spPr>
        <p:txBody>
          <a:bodyPr>
            <a:noAutofit/>
          </a:bodyPr>
          <a:lstStyle/>
          <a:p>
            <a:r>
              <a:rPr lang="en-US" sz="2900" dirty="0" smtClean="0"/>
              <a:t>The Internet already has resource pooling, in the form of multi-homing, BGP, etc.</a:t>
            </a:r>
            <a:endParaRPr lang="en-GB" sz="2900" dirty="0"/>
          </a:p>
        </p:txBody>
      </p:sp>
      <p:sp>
        <p:nvSpPr>
          <p:cNvPr id="4" name="Title 1"/>
          <p:cNvSpPr txBox="1">
            <a:spLocks/>
          </p:cNvSpPr>
          <p:nvPr/>
        </p:nvSpPr>
        <p:spPr>
          <a:xfrm>
            <a:off x="32" y="5715040"/>
            <a:ext cx="9144000" cy="1142984"/>
          </a:xfrm>
          <a:prstGeom prst="rect">
            <a:avLst/>
          </a:prstGeom>
          <a:noFill/>
          <a:effectLst/>
        </p:spPr>
        <p:txBody>
          <a:bodyPr vert="horz" lIns="91440" tIns="45720" rIns="91440" bIns="45720" rtlCol="0" anchor="ctr">
            <a:noAutofit/>
          </a:bodyPr>
          <a:lstStyle/>
          <a:p>
            <a:pPr marL="0" marR="0" lvl="0" indent="1588"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We think resource </a:t>
            </a:r>
            <a:r>
              <a:rPr lang="en-US" sz="2400" dirty="0" smtClean="0">
                <a:latin typeface="+mj-lt"/>
                <a:ea typeface="+mj-ea"/>
                <a:cs typeface="+mj-cs"/>
              </a:rPr>
              <a:t>pooling </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should be achieved by end-system</a:t>
            </a:r>
            <a:r>
              <a:rPr kumimoji="0" lang="en-US" sz="2400" b="0" i="0" u="none" strike="noStrike" kern="1200" cap="none" spc="0" normalizeH="0" noProof="0" dirty="0" smtClean="0">
                <a:ln>
                  <a:noFill/>
                </a:ln>
                <a:solidFill>
                  <a:schemeClr val="tx1"/>
                </a:solidFill>
                <a:effectLst/>
                <a:uLnTx/>
                <a:uFillTx/>
                <a:latin typeface="+mj-lt"/>
                <a:ea typeface="+mj-ea"/>
                <a:cs typeface="+mj-cs"/>
              </a:rPr>
              <a:t> multipath</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This would </a:t>
            </a:r>
            <a:r>
              <a:rPr kumimoji="0" lang="en-US" sz="2400" b="0" i="0" u="none" strike="noStrike" kern="1200" cap="none" spc="0" normalizeH="0" noProof="0" dirty="0" smtClean="0">
                <a:ln>
                  <a:noFill/>
                </a:ln>
                <a:solidFill>
                  <a:schemeClr val="tx1"/>
                </a:solidFill>
                <a:effectLst/>
                <a:uLnTx/>
                <a:uFillTx/>
                <a:latin typeface="+mj-lt"/>
                <a:ea typeface="+mj-ea"/>
                <a:cs typeface="+mj-cs"/>
              </a:rPr>
              <a:t>harness the rapid responsiveness of end systems.</a:t>
            </a:r>
            <a:endParaRPr kumimoji="0" lang="en-GB"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alpha val="41000"/>
          </a:srgbClr>
        </a:solidFill>
        <a:effectLst/>
      </p:bgPr>
    </p:bg>
    <p:spTree>
      <p:nvGrpSpPr>
        <p:cNvPr id="1" name=""/>
        <p:cNvGrpSpPr/>
        <p:nvPr/>
      </p:nvGrpSpPr>
      <p:grpSpPr>
        <a:xfrm>
          <a:off x="0" y="0"/>
          <a:ext cx="0" cy="0"/>
          <a:chOff x="0" y="0"/>
          <a:chExt cx="0" cy="0"/>
        </a:xfrm>
      </p:grpSpPr>
      <p:pic>
        <p:nvPicPr>
          <p:cNvPr id="544773" name="Picture 5"/>
          <p:cNvPicPr>
            <a:picLocks noChangeAspect="1" noChangeArrowheads="1"/>
          </p:cNvPicPr>
          <p:nvPr/>
        </p:nvPicPr>
        <p:blipFill>
          <a:blip r:embed="rId2" cstate="print"/>
          <a:srcRect l="6944" t="13695" r="27083" b="26692"/>
          <a:stretch>
            <a:fillRect/>
          </a:stretch>
        </p:blipFill>
        <p:spPr bwMode="auto">
          <a:xfrm>
            <a:off x="1071538" y="785794"/>
            <a:ext cx="6786610"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alpha val="41000"/>
          </a:srgbClr>
        </a:solidFill>
        <a:effectLst/>
      </p:bgPr>
    </p:bg>
    <p:spTree>
      <p:nvGrpSpPr>
        <p:cNvPr id="1" name=""/>
        <p:cNvGrpSpPr/>
        <p:nvPr/>
      </p:nvGrpSpPr>
      <p:grpSpPr>
        <a:xfrm>
          <a:off x="0" y="0"/>
          <a:ext cx="0" cy="0"/>
          <a:chOff x="0" y="0"/>
          <a:chExt cx="0" cy="0"/>
        </a:xfrm>
      </p:grpSpPr>
      <p:pic>
        <p:nvPicPr>
          <p:cNvPr id="545794" name="Picture 2"/>
          <p:cNvPicPr>
            <a:picLocks noChangeAspect="1" noChangeArrowheads="1"/>
          </p:cNvPicPr>
          <p:nvPr/>
        </p:nvPicPr>
        <p:blipFill>
          <a:blip r:embed="rId2" cstate="print"/>
          <a:srcRect l="6944" t="13695" r="27083" b="26691"/>
          <a:stretch>
            <a:fillRect/>
          </a:stretch>
        </p:blipFill>
        <p:spPr bwMode="auto">
          <a:xfrm>
            <a:off x="1071538" y="785794"/>
            <a:ext cx="6786610"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alpha val="41000"/>
          </a:srgbClr>
        </a:solidFill>
        <a:effectLst/>
      </p:bgPr>
    </p:bg>
    <p:spTree>
      <p:nvGrpSpPr>
        <p:cNvPr id="1" name=""/>
        <p:cNvGrpSpPr/>
        <p:nvPr/>
      </p:nvGrpSpPr>
      <p:grpSpPr>
        <a:xfrm>
          <a:off x="0" y="0"/>
          <a:ext cx="0" cy="0"/>
          <a:chOff x="0" y="0"/>
          <a:chExt cx="0" cy="0"/>
        </a:xfrm>
      </p:grpSpPr>
      <p:pic>
        <p:nvPicPr>
          <p:cNvPr id="546818" name="Picture 2"/>
          <p:cNvPicPr>
            <a:picLocks noChangeAspect="1" noChangeArrowheads="1"/>
          </p:cNvPicPr>
          <p:nvPr/>
        </p:nvPicPr>
        <p:blipFill>
          <a:blip r:embed="rId2" cstate="print"/>
          <a:srcRect l="6944" t="13695" r="27083" b="26691"/>
          <a:stretch>
            <a:fillRect/>
          </a:stretch>
        </p:blipFill>
        <p:spPr bwMode="auto">
          <a:xfrm>
            <a:off x="1071538" y="785794"/>
            <a:ext cx="6786610"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alpha val="41000"/>
          </a:srgbClr>
        </a:solidFill>
        <a:effectLst/>
      </p:bgPr>
    </p:bg>
    <p:spTree>
      <p:nvGrpSpPr>
        <p:cNvPr id="1" name=""/>
        <p:cNvGrpSpPr/>
        <p:nvPr/>
      </p:nvGrpSpPr>
      <p:grpSpPr>
        <a:xfrm>
          <a:off x="0" y="0"/>
          <a:ext cx="0" cy="0"/>
          <a:chOff x="0" y="0"/>
          <a:chExt cx="0" cy="0"/>
        </a:xfrm>
      </p:grpSpPr>
      <p:pic>
        <p:nvPicPr>
          <p:cNvPr id="547842" name="Picture 2"/>
          <p:cNvPicPr>
            <a:picLocks noChangeAspect="1" noChangeArrowheads="1"/>
          </p:cNvPicPr>
          <p:nvPr/>
        </p:nvPicPr>
        <p:blipFill>
          <a:blip r:embed="rId2" cstate="print"/>
          <a:srcRect l="6944" t="13695" r="27083" b="26691"/>
          <a:stretch>
            <a:fillRect/>
          </a:stretch>
        </p:blipFill>
        <p:spPr bwMode="auto">
          <a:xfrm>
            <a:off x="1071538" y="785794"/>
            <a:ext cx="6786610"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99">
            <a:alpha val="41000"/>
          </a:srgbClr>
        </a:solidFill>
        <a:effectLst/>
      </p:bgPr>
    </p:bg>
    <p:spTree>
      <p:nvGrpSpPr>
        <p:cNvPr id="1" name=""/>
        <p:cNvGrpSpPr/>
        <p:nvPr/>
      </p:nvGrpSpPr>
      <p:grpSpPr>
        <a:xfrm>
          <a:off x="0" y="0"/>
          <a:ext cx="0" cy="0"/>
          <a:chOff x="0" y="0"/>
          <a:chExt cx="0" cy="0"/>
        </a:xfrm>
      </p:grpSpPr>
      <p:pic>
        <p:nvPicPr>
          <p:cNvPr id="548866" name="Picture 2"/>
          <p:cNvPicPr>
            <a:picLocks noChangeAspect="1" noChangeArrowheads="1"/>
          </p:cNvPicPr>
          <p:nvPr/>
        </p:nvPicPr>
        <p:blipFill>
          <a:blip r:embed="rId2" cstate="print"/>
          <a:srcRect l="6944" t="13695" r="27083" b="26691"/>
          <a:stretch>
            <a:fillRect/>
          </a:stretch>
        </p:blipFill>
        <p:spPr bwMode="auto">
          <a:xfrm>
            <a:off x="1071538" y="785794"/>
            <a:ext cx="6786610"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8670"/>
          </a:xfrm>
        </p:spPr>
        <p:txBody>
          <a:bodyPr>
            <a:noAutofit/>
          </a:bodyPr>
          <a:lstStyle/>
          <a:p>
            <a:r>
              <a:rPr lang="en-GB" sz="2400" dirty="0" smtClean="0"/>
              <a:t>Resource pooling relies on there being enough path choices, and enough traffic that can make a choice.</a:t>
            </a:r>
            <a:endParaRPr lang="en-GB" sz="2400" dirty="0"/>
          </a:p>
        </p:txBody>
      </p:sp>
      <p:sp>
        <p:nvSpPr>
          <p:cNvPr id="3" name="Content Placeholder 2"/>
          <p:cNvSpPr>
            <a:spLocks noGrp="1"/>
          </p:cNvSpPr>
          <p:nvPr>
            <p:ph idx="1"/>
          </p:nvPr>
        </p:nvSpPr>
        <p:spPr>
          <a:xfrm>
            <a:off x="0" y="5500702"/>
            <a:ext cx="9144000" cy="1357298"/>
          </a:xfrm>
        </p:spPr>
        <p:txBody>
          <a:bodyPr/>
          <a:lstStyle/>
          <a:p>
            <a:r>
              <a:rPr lang="en-GB" sz="2400" b="1" dirty="0" smtClean="0">
                <a:solidFill>
                  <a:schemeClr val="accent1">
                    <a:lumMod val="60000"/>
                    <a:lumOff val="40000"/>
                  </a:schemeClr>
                </a:solidFill>
              </a:rPr>
              <a:t>Topic II. How much resource pooling can be achieved, given a set of multipath routes and a traffic matrix?</a:t>
            </a:r>
          </a:p>
          <a:p>
            <a:r>
              <a:rPr lang="en-GB" sz="2400" dirty="0" smtClean="0"/>
              <a:t>Will there be one big pool, or many small pools?</a:t>
            </a:r>
          </a:p>
        </p:txBody>
      </p:sp>
      <p:pic>
        <p:nvPicPr>
          <p:cNvPr id="504834" name="Picture 2"/>
          <p:cNvPicPr>
            <a:picLocks noChangeAspect="1" noChangeArrowheads="1"/>
          </p:cNvPicPr>
          <p:nvPr/>
        </p:nvPicPr>
        <p:blipFill>
          <a:blip r:embed="rId2" cstate="print"/>
          <a:srcRect/>
          <a:stretch>
            <a:fillRect/>
          </a:stretch>
        </p:blipFill>
        <p:spPr bwMode="auto">
          <a:xfrm>
            <a:off x="5024460" y="1142984"/>
            <a:ext cx="2333622" cy="3733796"/>
          </a:xfrm>
          <a:prstGeom prst="rect">
            <a:avLst/>
          </a:prstGeom>
          <a:noFill/>
          <a:ln w="9525">
            <a:noFill/>
            <a:miter lim="800000"/>
            <a:headEnd/>
            <a:tailEnd/>
          </a:ln>
          <a:effectLst/>
        </p:spPr>
      </p:pic>
      <p:sp>
        <p:nvSpPr>
          <p:cNvPr id="7" name="TextBox 6"/>
          <p:cNvSpPr txBox="1"/>
          <p:nvPr/>
        </p:nvSpPr>
        <p:spPr>
          <a:xfrm>
            <a:off x="7429520" y="1857364"/>
            <a:ext cx="1643074" cy="2308324"/>
          </a:xfrm>
          <a:prstGeom prst="rect">
            <a:avLst/>
          </a:prstGeom>
          <a:noFill/>
        </p:spPr>
        <p:txBody>
          <a:bodyPr wrap="square" rtlCol="0">
            <a:spAutoFit/>
          </a:bodyPr>
          <a:lstStyle/>
          <a:p>
            <a:r>
              <a:rPr lang="en-US" sz="1600" i="1" dirty="0" smtClean="0"/>
              <a:t>The network has split into two resource pools, because neither of the bottom two flows can access the top resource pool. </a:t>
            </a:r>
            <a:endParaRPr lang="en-GB" sz="1600" i="1" dirty="0"/>
          </a:p>
        </p:txBody>
      </p:sp>
      <p:pic>
        <p:nvPicPr>
          <p:cNvPr id="6" name="Picture 4"/>
          <p:cNvPicPr>
            <a:picLocks noChangeAspect="1" noChangeArrowheads="1"/>
          </p:cNvPicPr>
          <p:nvPr/>
        </p:nvPicPr>
        <p:blipFill>
          <a:blip r:embed="rId3" cstate="print"/>
          <a:srcRect/>
          <a:stretch>
            <a:fillRect/>
          </a:stretch>
        </p:blipFill>
        <p:spPr bwMode="auto">
          <a:xfrm>
            <a:off x="71406" y="1071546"/>
            <a:ext cx="2414892" cy="3867146"/>
          </a:xfrm>
          <a:prstGeom prst="rect">
            <a:avLst/>
          </a:prstGeom>
          <a:noFill/>
          <a:ln w="9525">
            <a:noFill/>
            <a:miter lim="800000"/>
            <a:headEnd/>
            <a:tailEnd/>
          </a:ln>
          <a:effectLst/>
        </p:spPr>
      </p:pic>
      <p:sp>
        <p:nvSpPr>
          <p:cNvPr id="8" name="TextBox 7"/>
          <p:cNvSpPr txBox="1"/>
          <p:nvPr/>
        </p:nvSpPr>
        <p:spPr>
          <a:xfrm>
            <a:off x="2500298" y="1785926"/>
            <a:ext cx="1785950" cy="1323439"/>
          </a:xfrm>
          <a:prstGeom prst="rect">
            <a:avLst/>
          </a:prstGeom>
          <a:noFill/>
        </p:spPr>
        <p:txBody>
          <a:bodyPr wrap="square" rtlCol="0">
            <a:spAutoFit/>
          </a:bodyPr>
          <a:lstStyle/>
          <a:p>
            <a:r>
              <a:rPr lang="en-US" sz="1600" i="1" dirty="0" smtClean="0"/>
              <a:t>There is enough diversity of useful paths to achieve complete resource pooling.</a:t>
            </a:r>
            <a:endParaRPr lang="en-GB"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8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1480"/>
          </a:xfrm>
        </p:spPr>
        <p:txBody>
          <a:bodyPr>
            <a:noAutofit/>
          </a:bodyPr>
          <a:lstStyle/>
          <a:p>
            <a:r>
              <a:rPr lang="en-GB" sz="2400" dirty="0" smtClean="0"/>
              <a:t>Resource pooling relies on proper load-balancing by the end-systems.</a:t>
            </a:r>
            <a:endParaRPr lang="en-GB" sz="2400" dirty="0"/>
          </a:p>
        </p:txBody>
      </p:sp>
      <p:sp>
        <p:nvSpPr>
          <p:cNvPr id="3" name="Content Placeholder 2"/>
          <p:cNvSpPr>
            <a:spLocks noGrp="1"/>
          </p:cNvSpPr>
          <p:nvPr>
            <p:ph idx="1"/>
          </p:nvPr>
        </p:nvSpPr>
        <p:spPr>
          <a:xfrm>
            <a:off x="0" y="5500702"/>
            <a:ext cx="9144000" cy="1357298"/>
          </a:xfrm>
        </p:spPr>
        <p:txBody>
          <a:bodyPr/>
          <a:lstStyle/>
          <a:p>
            <a:r>
              <a:rPr lang="en-GB" sz="2400" b="1" dirty="0" smtClean="0">
                <a:solidFill>
                  <a:schemeClr val="accent1">
                    <a:lumMod val="60000"/>
                    <a:lumOff val="40000"/>
                  </a:schemeClr>
                </a:solidFill>
              </a:rPr>
              <a:t>Topic III. Can we design a congestion controller such that users react in the right way to achieve resource pooling?</a:t>
            </a:r>
          </a:p>
          <a:p>
            <a:r>
              <a:rPr lang="en-GB" sz="2400" dirty="0" smtClean="0"/>
              <a:t>If they don’t, there may be a single pool but it won’t be shared properly.</a:t>
            </a:r>
          </a:p>
        </p:txBody>
      </p:sp>
      <p:pic>
        <p:nvPicPr>
          <p:cNvPr id="503811" name="Picture 3"/>
          <p:cNvPicPr>
            <a:picLocks noChangeAspect="1" noChangeArrowheads="1"/>
          </p:cNvPicPr>
          <p:nvPr/>
        </p:nvPicPr>
        <p:blipFill>
          <a:blip r:embed="rId2" cstate="print"/>
          <a:srcRect/>
          <a:stretch>
            <a:fillRect/>
          </a:stretch>
        </p:blipFill>
        <p:spPr bwMode="auto">
          <a:xfrm>
            <a:off x="5014628" y="1062052"/>
            <a:ext cx="2414892" cy="3867146"/>
          </a:xfrm>
          <a:prstGeom prst="rect">
            <a:avLst/>
          </a:prstGeom>
          <a:noFill/>
          <a:ln w="9525">
            <a:noFill/>
            <a:miter lim="800000"/>
            <a:headEnd/>
            <a:tailEnd/>
          </a:ln>
          <a:effectLst/>
        </p:spPr>
      </p:pic>
      <p:pic>
        <p:nvPicPr>
          <p:cNvPr id="503812" name="Picture 4"/>
          <p:cNvPicPr>
            <a:picLocks noChangeAspect="1" noChangeArrowheads="1"/>
          </p:cNvPicPr>
          <p:nvPr/>
        </p:nvPicPr>
        <p:blipFill>
          <a:blip r:embed="rId3" cstate="print"/>
          <a:srcRect/>
          <a:stretch>
            <a:fillRect/>
          </a:stretch>
        </p:blipFill>
        <p:spPr bwMode="auto">
          <a:xfrm>
            <a:off x="71406" y="1071546"/>
            <a:ext cx="2414892" cy="3867146"/>
          </a:xfrm>
          <a:prstGeom prst="rect">
            <a:avLst/>
          </a:prstGeom>
          <a:noFill/>
          <a:ln w="9525">
            <a:noFill/>
            <a:miter lim="800000"/>
            <a:headEnd/>
            <a:tailEnd/>
          </a:ln>
          <a:effectLst/>
        </p:spPr>
      </p:pic>
      <p:sp>
        <p:nvSpPr>
          <p:cNvPr id="7" name="TextBox 6"/>
          <p:cNvSpPr txBox="1"/>
          <p:nvPr/>
        </p:nvSpPr>
        <p:spPr>
          <a:xfrm>
            <a:off x="2500298" y="1714488"/>
            <a:ext cx="2000264" cy="1077218"/>
          </a:xfrm>
          <a:prstGeom prst="rect">
            <a:avLst/>
          </a:prstGeom>
          <a:noFill/>
        </p:spPr>
        <p:txBody>
          <a:bodyPr wrap="square" rtlCol="0">
            <a:spAutoFit/>
          </a:bodyPr>
          <a:lstStyle/>
          <a:p>
            <a:r>
              <a:rPr lang="en-US" sz="1600" i="1" dirty="0" smtClean="0"/>
              <a:t>Using an idealized coupled congestion controller, there is resource pooling</a:t>
            </a:r>
            <a:endParaRPr lang="en-GB" sz="1600" i="1" dirty="0"/>
          </a:p>
        </p:txBody>
      </p:sp>
      <p:sp>
        <p:nvSpPr>
          <p:cNvPr id="8" name="TextBox 7"/>
          <p:cNvSpPr txBox="1"/>
          <p:nvPr/>
        </p:nvSpPr>
        <p:spPr>
          <a:xfrm>
            <a:off x="7429552" y="1785926"/>
            <a:ext cx="1714480" cy="1857388"/>
          </a:xfrm>
          <a:prstGeom prst="rect">
            <a:avLst/>
          </a:prstGeom>
          <a:noFill/>
        </p:spPr>
        <p:txBody>
          <a:bodyPr wrap="square" rtlCol="0">
            <a:spAutoFit/>
          </a:bodyPr>
          <a:lstStyle/>
          <a:p>
            <a:r>
              <a:rPr lang="en-US" sz="1600" i="1" dirty="0" smtClean="0"/>
              <a:t>Using separate TCP controllers for each path, congestion is </a:t>
            </a:r>
            <a:r>
              <a:rPr lang="en-US" sz="1600" b="1" i="1" dirty="0" smtClean="0"/>
              <a:t>not</a:t>
            </a:r>
            <a:r>
              <a:rPr lang="en-US" sz="1600" i="1" dirty="0" smtClean="0"/>
              <a:t> equalized and capacity is </a:t>
            </a:r>
            <a:r>
              <a:rPr lang="en-US" sz="1600" b="1" i="1" dirty="0" smtClean="0"/>
              <a:t>not</a:t>
            </a:r>
            <a:r>
              <a:rPr lang="en-US" sz="1600" i="1" dirty="0" smtClean="0"/>
              <a:t> shared</a:t>
            </a:r>
            <a:endParaRPr lang="en-GB"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14422"/>
          </a:xfrm>
        </p:spPr>
        <p:txBody>
          <a:bodyPr>
            <a:normAutofit fontScale="90000"/>
          </a:bodyPr>
          <a:lstStyle/>
          <a:p>
            <a:r>
              <a:rPr lang="en-GB" b="1" dirty="0" smtClean="0">
                <a:solidFill>
                  <a:schemeClr val="accent1">
                    <a:lumMod val="60000"/>
                    <a:lumOff val="40000"/>
                  </a:schemeClr>
                </a:solidFill>
              </a:rPr>
              <a:t>Topic II. How much resource pooling can be achieved, given a set of multipath routes and a traffic matrix?</a:t>
            </a:r>
          </a:p>
        </p:txBody>
      </p:sp>
      <p:sp>
        <p:nvSpPr>
          <p:cNvPr id="5" name="Content Placeholder 4"/>
          <p:cNvSpPr>
            <a:spLocks noGrp="1"/>
          </p:cNvSpPr>
          <p:nvPr>
            <p:ph idx="1"/>
          </p:nvPr>
        </p:nvSpPr>
        <p:spPr>
          <a:xfrm>
            <a:off x="1142976" y="1785926"/>
            <a:ext cx="8001024" cy="5072074"/>
          </a:xfrm>
        </p:spPr>
        <p:txBody>
          <a:bodyPr/>
          <a:lstStyle/>
          <a:p>
            <a:pPr marL="0" indent="0"/>
            <a:r>
              <a:rPr lang="en-US" sz="2400" dirty="0" smtClean="0"/>
              <a:t>For the purposes of network-wide resource pooling,</a:t>
            </a:r>
          </a:p>
          <a:p>
            <a:pPr marL="361950" lvl="1" indent="-352425"/>
            <a:r>
              <a:rPr lang="en-US" sz="2400" dirty="0" smtClean="0"/>
              <a:t>Is it sufficient to use end-host addressing?</a:t>
            </a:r>
          </a:p>
          <a:p>
            <a:pPr marL="361950" lvl="1" indent="-352425"/>
            <a:r>
              <a:rPr lang="en-US" sz="2400" dirty="0" smtClean="0"/>
              <a:t>How much path diversity is enough, and what sort of diversity is useful?</a:t>
            </a:r>
          </a:p>
          <a:p>
            <a:pPr marL="0" indent="0"/>
            <a:endParaRPr lang="en-US" sz="2400" dirty="0" smtClean="0"/>
          </a:p>
          <a:p>
            <a:pPr marL="0" indent="0">
              <a:buNone/>
            </a:pPr>
            <a:r>
              <a:rPr lang="en-US" sz="2400" dirty="0" smtClean="0"/>
              <a:t>To answer this, we first need a metric for the amount of resource pooling that a network achieves.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p:spPr>
        <p:txBody>
          <a:bodyPr>
            <a:normAutofit fontScale="90000"/>
          </a:bodyPr>
          <a:lstStyle/>
          <a:p>
            <a:r>
              <a:rPr lang="en-US" dirty="0" smtClean="0"/>
              <a:t>We have a working implementation of multipath transport</a:t>
            </a:r>
            <a:endParaRPr lang="en-GB" dirty="0"/>
          </a:p>
        </p:txBody>
      </p:sp>
      <p:grpSp>
        <p:nvGrpSpPr>
          <p:cNvPr id="28" name="Group 27"/>
          <p:cNvGrpSpPr/>
          <p:nvPr/>
        </p:nvGrpSpPr>
        <p:grpSpPr>
          <a:xfrm>
            <a:off x="1357322" y="714356"/>
            <a:ext cx="5929322" cy="1785950"/>
            <a:chOff x="142876" y="714356"/>
            <a:chExt cx="5929322" cy="1785950"/>
          </a:xfrm>
        </p:grpSpPr>
        <p:sp>
          <p:nvSpPr>
            <p:cNvPr id="18" name="Rounded Rectangle 17"/>
            <p:cNvSpPr/>
            <p:nvPr/>
          </p:nvSpPr>
          <p:spPr>
            <a:xfrm>
              <a:off x="142876" y="714356"/>
              <a:ext cx="5929322" cy="1785950"/>
            </a:xfrm>
            <a:prstGeom prst="roundRect">
              <a:avLst/>
            </a:prstGeom>
            <a:no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57290" y="773652"/>
              <a:ext cx="785818" cy="369332"/>
            </a:xfrm>
            <a:prstGeom prst="rect">
              <a:avLst/>
            </a:prstGeom>
            <a:noFill/>
          </p:spPr>
          <p:txBody>
            <a:bodyPr wrap="square" rtlCol="0">
              <a:spAutoFit/>
            </a:bodyPr>
            <a:lstStyle/>
            <a:p>
              <a:r>
                <a:rPr lang="en-US" dirty="0" err="1" smtClean="0"/>
                <a:t>wifi</a:t>
              </a:r>
              <a:endParaRPr lang="en-GB" dirty="0"/>
            </a:p>
          </p:txBody>
        </p:sp>
        <p:sp>
          <p:nvSpPr>
            <p:cNvPr id="12" name="TextBox 11"/>
            <p:cNvSpPr txBox="1"/>
            <p:nvPr/>
          </p:nvSpPr>
          <p:spPr>
            <a:xfrm>
              <a:off x="1357290" y="1928802"/>
              <a:ext cx="785818" cy="369332"/>
            </a:xfrm>
            <a:prstGeom prst="rect">
              <a:avLst/>
            </a:prstGeom>
            <a:noFill/>
          </p:spPr>
          <p:txBody>
            <a:bodyPr wrap="square" rtlCol="0">
              <a:spAutoFit/>
            </a:bodyPr>
            <a:lstStyle/>
            <a:p>
              <a:r>
                <a:rPr lang="en-US" dirty="0" smtClean="0"/>
                <a:t>3G</a:t>
              </a:r>
              <a:endParaRPr lang="en-GB" dirty="0"/>
            </a:p>
          </p:txBody>
        </p:sp>
        <p:sp>
          <p:nvSpPr>
            <p:cNvPr id="13" name="TextBox 12"/>
            <p:cNvSpPr txBox="1"/>
            <p:nvPr/>
          </p:nvSpPr>
          <p:spPr>
            <a:xfrm>
              <a:off x="214282" y="1142984"/>
              <a:ext cx="928694" cy="954107"/>
            </a:xfrm>
            <a:prstGeom prst="rect">
              <a:avLst/>
            </a:prstGeom>
            <a:noFill/>
          </p:spPr>
          <p:txBody>
            <a:bodyPr wrap="square" rtlCol="0">
              <a:spAutoFit/>
            </a:bodyPr>
            <a:lstStyle/>
            <a:p>
              <a:r>
                <a:rPr lang="en-US" sz="1400" dirty="0" smtClean="0"/>
                <a:t>laptop with multipath TCP</a:t>
              </a:r>
              <a:endParaRPr lang="en-GB" sz="1400" dirty="0"/>
            </a:p>
          </p:txBody>
        </p:sp>
        <p:sp>
          <p:nvSpPr>
            <p:cNvPr id="14" name="TextBox 13"/>
            <p:cNvSpPr txBox="1"/>
            <p:nvPr/>
          </p:nvSpPr>
          <p:spPr>
            <a:xfrm>
              <a:off x="5072066" y="1117571"/>
              <a:ext cx="1000132" cy="954107"/>
            </a:xfrm>
            <a:prstGeom prst="rect">
              <a:avLst/>
            </a:prstGeom>
            <a:noFill/>
          </p:spPr>
          <p:txBody>
            <a:bodyPr wrap="square" rtlCol="0">
              <a:spAutoFit/>
            </a:bodyPr>
            <a:lstStyle/>
            <a:p>
              <a:r>
                <a:rPr lang="en-US" sz="1400" dirty="0" smtClean="0"/>
                <a:t>server with multipath TCP</a:t>
              </a:r>
              <a:endParaRPr lang="en-GB" sz="1400" dirty="0"/>
            </a:p>
          </p:txBody>
        </p:sp>
      </p:grpSp>
      <p:sp>
        <p:nvSpPr>
          <p:cNvPr id="19" name="Rectangle 18"/>
          <p:cNvSpPr/>
          <p:nvPr/>
        </p:nvSpPr>
        <p:spPr>
          <a:xfrm>
            <a:off x="5500694" y="4572008"/>
            <a:ext cx="342902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24"/>
            <a:ext cx="9144000" cy="2928958"/>
          </a:xfrm>
        </p:spPr>
        <p:txBody>
          <a:bodyPr/>
          <a:lstStyle/>
          <a:p>
            <a:pPr marL="541338" indent="-541338"/>
            <a:r>
              <a:rPr lang="en-US" sz="2800" dirty="0" smtClean="0"/>
              <a:t>How should we measure resource pooling? It means</a:t>
            </a:r>
            <a:br>
              <a:rPr lang="en-US" sz="2800" dirty="0" smtClean="0"/>
            </a:br>
            <a:r>
              <a:rPr lang="en-US" sz="2800" i="1" dirty="0" smtClean="0"/>
              <a:t>“making a collection of resources </a:t>
            </a:r>
            <a:br>
              <a:rPr lang="en-US" sz="2800" i="1" dirty="0" smtClean="0"/>
            </a:br>
            <a:r>
              <a:rPr lang="en-US" sz="2800" i="1" dirty="0" smtClean="0"/>
              <a:t>behave like a single pooled resource”.</a:t>
            </a:r>
          </a:p>
          <a:p>
            <a:r>
              <a:rPr lang="en-US" sz="2800" dirty="0" smtClean="0"/>
              <a:t>To measure resource pooling, we need to decide what we mean by </a:t>
            </a:r>
            <a:r>
              <a:rPr lang="en-US" sz="2800" dirty="0" smtClean="0">
                <a:solidFill>
                  <a:schemeClr val="accent1">
                    <a:lumMod val="60000"/>
                    <a:lumOff val="40000"/>
                  </a:schemeClr>
                </a:solidFill>
              </a:rPr>
              <a:t>“behave” </a:t>
            </a:r>
            <a:r>
              <a:rPr lang="en-US" sz="2800" dirty="0" smtClean="0"/>
              <a:t>and </a:t>
            </a:r>
            <a:r>
              <a:rPr lang="en-US" sz="2800" dirty="0" smtClean="0">
                <a:solidFill>
                  <a:schemeClr val="accent1">
                    <a:lumMod val="60000"/>
                    <a:lumOff val="40000"/>
                  </a:schemeClr>
                </a:solidFill>
              </a:rPr>
              <a:t>“like a single resource”.</a:t>
            </a:r>
            <a:endParaRPr lang="en-GB" sz="28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24"/>
            <a:ext cx="9144000" cy="2928958"/>
          </a:xfrm>
        </p:spPr>
        <p:txBody>
          <a:bodyPr/>
          <a:lstStyle/>
          <a:p>
            <a:pPr marL="541338" indent="-541338"/>
            <a:r>
              <a:rPr lang="en-US" sz="2800" dirty="0" smtClean="0"/>
              <a:t>How should we measure resource pooling? It means</a:t>
            </a:r>
            <a:br>
              <a:rPr lang="en-US" sz="2800" dirty="0" smtClean="0"/>
            </a:br>
            <a:r>
              <a:rPr lang="en-US" sz="2800" i="1" dirty="0" smtClean="0"/>
              <a:t>“making a collection of resources </a:t>
            </a:r>
            <a:br>
              <a:rPr lang="en-US" sz="2800" i="1" dirty="0" smtClean="0"/>
            </a:br>
            <a:r>
              <a:rPr lang="en-US" sz="2800" i="1" dirty="0" smtClean="0"/>
              <a:t>behave like a single pooled resource”.</a:t>
            </a:r>
          </a:p>
          <a:p>
            <a:r>
              <a:rPr lang="en-US" sz="2800" dirty="0" smtClean="0"/>
              <a:t>To measure resource pooling, we need to decide what we mean by </a:t>
            </a:r>
            <a:r>
              <a:rPr lang="en-US" sz="2800" dirty="0" smtClean="0">
                <a:solidFill>
                  <a:schemeClr val="accent1">
                    <a:lumMod val="60000"/>
                    <a:lumOff val="40000"/>
                  </a:schemeClr>
                </a:solidFill>
              </a:rPr>
              <a:t>“behave” </a:t>
            </a:r>
            <a:r>
              <a:rPr lang="en-US" sz="2800" dirty="0" smtClean="0"/>
              <a:t>and </a:t>
            </a:r>
            <a:r>
              <a:rPr lang="en-US" sz="2800" dirty="0" smtClean="0">
                <a:solidFill>
                  <a:schemeClr val="accent1">
                    <a:lumMod val="60000"/>
                    <a:lumOff val="40000"/>
                  </a:schemeClr>
                </a:solidFill>
              </a:rPr>
              <a:t>“like a single resource”.</a:t>
            </a:r>
            <a:endParaRPr lang="en-GB" sz="2800" dirty="0">
              <a:solidFill>
                <a:schemeClr val="accent1">
                  <a:lumMod val="60000"/>
                  <a:lumOff val="40000"/>
                </a:schemeClr>
              </a:solidFill>
            </a:endParaRPr>
          </a:p>
        </p:txBody>
      </p:sp>
      <p:sp>
        <p:nvSpPr>
          <p:cNvPr id="7" name="TextBox 6"/>
          <p:cNvSpPr txBox="1"/>
          <p:nvPr/>
        </p:nvSpPr>
        <p:spPr>
          <a:xfrm>
            <a:off x="-32" y="3357562"/>
            <a:ext cx="4357718" cy="2246769"/>
          </a:xfrm>
          <a:prstGeom prst="rect">
            <a:avLst/>
          </a:prstGeom>
          <a:noFill/>
        </p:spPr>
        <p:txBody>
          <a:bodyPr wrap="square" rtlCol="0">
            <a:spAutoFit/>
          </a:bodyPr>
          <a:lstStyle/>
          <a:p>
            <a:r>
              <a:rPr lang="en-US" sz="3200" b="1" dirty="0" smtClean="0">
                <a:solidFill>
                  <a:schemeClr val="accent1">
                    <a:lumMod val="60000"/>
                    <a:lumOff val="40000"/>
                  </a:schemeClr>
                </a:solidFill>
                <a:latin typeface="+mn-lt"/>
              </a:rPr>
              <a:t>“Behave”</a:t>
            </a:r>
          </a:p>
          <a:p>
            <a:r>
              <a:rPr lang="en-US" dirty="0" smtClean="0">
                <a:solidFill>
                  <a:schemeClr val="accent1">
                    <a:lumMod val="60000"/>
                    <a:lumOff val="40000"/>
                  </a:schemeClr>
                </a:solidFill>
              </a:rPr>
              <a:t>Resource pooling has the consequence that congestion hotspots can be diffused across the network. So the behaviour I shall examine is </a:t>
            </a:r>
            <a:r>
              <a:rPr lang="en-US" dirty="0" smtClean="0"/>
              <a:t>“what is the change in congestion at a link, in response to a change in the capacity at that link?”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24"/>
            <a:ext cx="9144000" cy="2928958"/>
          </a:xfrm>
        </p:spPr>
        <p:txBody>
          <a:bodyPr/>
          <a:lstStyle/>
          <a:p>
            <a:pPr marL="541338" indent="-541338"/>
            <a:r>
              <a:rPr lang="en-US" sz="2800" dirty="0" smtClean="0"/>
              <a:t>How should we measure resource pooling? It means</a:t>
            </a:r>
            <a:br>
              <a:rPr lang="en-US" sz="2800" dirty="0" smtClean="0"/>
            </a:br>
            <a:r>
              <a:rPr lang="en-US" sz="2800" i="1" dirty="0" smtClean="0"/>
              <a:t>“making a collection of resources </a:t>
            </a:r>
            <a:br>
              <a:rPr lang="en-US" sz="2800" i="1" dirty="0" smtClean="0"/>
            </a:br>
            <a:r>
              <a:rPr lang="en-US" sz="2800" i="1" dirty="0" smtClean="0"/>
              <a:t>behave like a single pooled resource”.</a:t>
            </a:r>
          </a:p>
          <a:p>
            <a:r>
              <a:rPr lang="en-US" sz="2800" dirty="0" smtClean="0"/>
              <a:t>To measure resource pooling, we need to decide what we mean by </a:t>
            </a:r>
            <a:r>
              <a:rPr lang="en-US" sz="2800" dirty="0" smtClean="0">
                <a:solidFill>
                  <a:schemeClr val="accent1">
                    <a:lumMod val="60000"/>
                    <a:lumOff val="40000"/>
                  </a:schemeClr>
                </a:solidFill>
              </a:rPr>
              <a:t>“behave” </a:t>
            </a:r>
            <a:r>
              <a:rPr lang="en-US" sz="2800" dirty="0" smtClean="0"/>
              <a:t>and </a:t>
            </a:r>
            <a:r>
              <a:rPr lang="en-US" sz="2800" dirty="0" smtClean="0">
                <a:solidFill>
                  <a:schemeClr val="accent1">
                    <a:lumMod val="60000"/>
                    <a:lumOff val="40000"/>
                  </a:schemeClr>
                </a:solidFill>
              </a:rPr>
              <a:t>“like a single resource”.</a:t>
            </a:r>
            <a:endParaRPr lang="en-GB" sz="2800" dirty="0">
              <a:solidFill>
                <a:schemeClr val="accent1">
                  <a:lumMod val="60000"/>
                  <a:lumOff val="40000"/>
                </a:schemeClr>
              </a:solidFill>
            </a:endParaRPr>
          </a:p>
        </p:txBody>
      </p:sp>
      <p:sp>
        <p:nvSpPr>
          <p:cNvPr id="7" name="TextBox 6"/>
          <p:cNvSpPr txBox="1"/>
          <p:nvPr/>
        </p:nvSpPr>
        <p:spPr>
          <a:xfrm>
            <a:off x="-32" y="3357562"/>
            <a:ext cx="4357718" cy="2246769"/>
          </a:xfrm>
          <a:prstGeom prst="rect">
            <a:avLst/>
          </a:prstGeom>
          <a:noFill/>
        </p:spPr>
        <p:txBody>
          <a:bodyPr wrap="square" rtlCol="0">
            <a:spAutoFit/>
          </a:bodyPr>
          <a:lstStyle/>
          <a:p>
            <a:r>
              <a:rPr lang="en-US" sz="3200" b="1" dirty="0" smtClean="0">
                <a:solidFill>
                  <a:schemeClr val="accent1">
                    <a:lumMod val="60000"/>
                    <a:lumOff val="40000"/>
                  </a:schemeClr>
                </a:solidFill>
                <a:latin typeface="+mn-lt"/>
              </a:rPr>
              <a:t>“Behave”</a:t>
            </a:r>
          </a:p>
          <a:p>
            <a:r>
              <a:rPr lang="en-US" dirty="0" smtClean="0">
                <a:solidFill>
                  <a:schemeClr val="accent1">
                    <a:lumMod val="60000"/>
                    <a:lumOff val="40000"/>
                  </a:schemeClr>
                </a:solidFill>
              </a:rPr>
              <a:t>Resource pooling has the consequence that congestion hotspots can be diffused across the network. So the behaviour I shall examine is </a:t>
            </a:r>
            <a:r>
              <a:rPr lang="en-US" dirty="0" smtClean="0"/>
              <a:t>“what is the change in congestion at a link, in response to a change in the capacity at that link?”</a:t>
            </a:r>
          </a:p>
        </p:txBody>
      </p:sp>
      <p:sp>
        <p:nvSpPr>
          <p:cNvPr id="8" name="TextBox 7"/>
          <p:cNvSpPr txBox="1"/>
          <p:nvPr/>
        </p:nvSpPr>
        <p:spPr>
          <a:xfrm>
            <a:off x="4643438" y="3000372"/>
            <a:ext cx="4500562" cy="3908762"/>
          </a:xfrm>
          <a:prstGeom prst="rect">
            <a:avLst/>
          </a:prstGeom>
          <a:noFill/>
        </p:spPr>
        <p:txBody>
          <a:bodyPr wrap="square" rtlCol="0">
            <a:spAutoFit/>
          </a:bodyPr>
          <a:lstStyle/>
          <a:p>
            <a:r>
              <a:rPr lang="en-US" sz="3200" b="1" dirty="0" smtClean="0">
                <a:solidFill>
                  <a:schemeClr val="accent1">
                    <a:lumMod val="60000"/>
                    <a:lumOff val="40000"/>
                  </a:schemeClr>
                </a:solidFill>
                <a:latin typeface="+mn-lt"/>
              </a:rPr>
              <a:t>“Like a single resource”</a:t>
            </a:r>
            <a:endParaRPr lang="en-US" sz="3200" b="1" dirty="0" smtClean="0">
              <a:solidFill>
                <a:schemeClr val="accent1">
                  <a:lumMod val="60000"/>
                  <a:lumOff val="40000"/>
                </a:schemeClr>
              </a:solidFill>
            </a:endParaRPr>
          </a:p>
          <a:p>
            <a:r>
              <a:rPr lang="en-US" dirty="0" smtClean="0">
                <a:solidFill>
                  <a:schemeClr val="accent1">
                    <a:lumMod val="60000"/>
                    <a:lumOff val="40000"/>
                  </a:schemeClr>
                </a:solidFill>
              </a:rPr>
              <a:t>Suppose for example that</a:t>
            </a:r>
          </a:p>
          <a:p>
            <a:pPr marL="265113" indent="-265113">
              <a:buFont typeface="Arial" pitchFamily="34" charset="0"/>
              <a:buChar char="•"/>
            </a:pPr>
            <a:r>
              <a:rPr lang="en-US" dirty="0" smtClean="0">
                <a:solidFill>
                  <a:schemeClr val="accent1">
                    <a:lumMod val="60000"/>
                    <a:lumOff val="40000"/>
                  </a:schemeClr>
                </a:solidFill>
              </a:rPr>
              <a:t>at an isolated link with capacity 100Mb/s, the loss of 50Mb/s increases packet loss by a factor of 20</a:t>
            </a:r>
          </a:p>
          <a:p>
            <a:pPr marL="265113" indent="-265113">
              <a:buFont typeface="Arial" pitchFamily="34" charset="0"/>
              <a:buChar char="•"/>
            </a:pPr>
            <a:r>
              <a:rPr lang="en-US" dirty="0" smtClean="0">
                <a:solidFill>
                  <a:schemeClr val="accent1">
                    <a:lumMod val="60000"/>
                    <a:lumOff val="40000"/>
                  </a:schemeClr>
                </a:solidFill>
              </a:rPr>
              <a:t>at an isolated link with capacity 1Gb/s, the loss of 50Mb/s increases packet loss by a factor of 1.03</a:t>
            </a:r>
          </a:p>
          <a:p>
            <a:pPr marL="265113" indent="-265113">
              <a:buFont typeface="Arial" pitchFamily="34" charset="0"/>
              <a:buChar char="•"/>
            </a:pPr>
            <a:r>
              <a:rPr lang="en-US" dirty="0" smtClean="0">
                <a:solidFill>
                  <a:schemeClr val="accent1">
                    <a:lumMod val="60000"/>
                    <a:lumOff val="40000"/>
                  </a:schemeClr>
                </a:solidFill>
              </a:rPr>
              <a:t>at a resource-pooling link with capacity 100Mb/s, the loss of 50Mb/s increases packet loss by a factor of 1.03</a:t>
            </a:r>
          </a:p>
          <a:p>
            <a:r>
              <a:rPr lang="en-US" dirty="0" smtClean="0"/>
              <a:t>Then we’ll say that the “effective pooled capacity at that link” is 1Gb/s.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42918"/>
          </a:xfrm>
        </p:spPr>
        <p:txBody>
          <a:bodyPr/>
          <a:lstStyle/>
          <a:p>
            <a:r>
              <a:rPr lang="en-US" dirty="0" smtClean="0"/>
              <a:t>A simple flow allocation problem</a:t>
            </a:r>
            <a:endParaRPr lang="en-GB" dirty="0"/>
          </a:p>
        </p:txBody>
      </p:sp>
      <p:grpSp>
        <p:nvGrpSpPr>
          <p:cNvPr id="2" name="Group 9"/>
          <p:cNvGrpSpPr/>
          <p:nvPr/>
        </p:nvGrpSpPr>
        <p:grpSpPr>
          <a:xfrm>
            <a:off x="500034" y="1321578"/>
            <a:ext cx="1928826" cy="631037"/>
            <a:chOff x="357158" y="4321974"/>
            <a:chExt cx="1928826" cy="631037"/>
          </a:xfrm>
        </p:grpSpPr>
        <p:sp>
          <p:nvSpPr>
            <p:cNvPr id="8" name="Freeform 7"/>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Freeform 8"/>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 name="Oval 2"/>
          <p:cNvSpPr/>
          <p:nvPr/>
        </p:nvSpPr>
        <p:spPr>
          <a:xfrm>
            <a:off x="1500166" y="114298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500166" y="1809739"/>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500166" y="247649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500166" y="3143248"/>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10"/>
          <p:cNvGrpSpPr/>
          <p:nvPr/>
        </p:nvGrpSpPr>
        <p:grpSpPr>
          <a:xfrm>
            <a:off x="500034" y="2012145"/>
            <a:ext cx="1928826" cy="631037"/>
            <a:chOff x="357158" y="4321974"/>
            <a:chExt cx="1928826" cy="631037"/>
          </a:xfrm>
        </p:grpSpPr>
        <p:sp>
          <p:nvSpPr>
            <p:cNvPr id="12" name="Freeform 11"/>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1" name="Group 13"/>
          <p:cNvGrpSpPr/>
          <p:nvPr/>
        </p:nvGrpSpPr>
        <p:grpSpPr>
          <a:xfrm>
            <a:off x="571472" y="2797963"/>
            <a:ext cx="1928826" cy="631037"/>
            <a:chOff x="357158" y="4321974"/>
            <a:chExt cx="1928826" cy="631037"/>
          </a:xfrm>
        </p:grpSpPr>
        <p:sp>
          <p:nvSpPr>
            <p:cNvPr id="15" name="Freeform 14"/>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42918"/>
          </a:xfrm>
        </p:spPr>
        <p:txBody>
          <a:bodyPr/>
          <a:lstStyle/>
          <a:p>
            <a:r>
              <a:rPr lang="en-US" dirty="0" smtClean="0"/>
              <a:t>A simple flow allocation problem (matrix form)</a:t>
            </a:r>
            <a:endParaRPr lang="en-GB" dirty="0"/>
          </a:p>
        </p:txBody>
      </p:sp>
      <p:grpSp>
        <p:nvGrpSpPr>
          <p:cNvPr id="2" name="Group 16"/>
          <p:cNvGrpSpPr/>
          <p:nvPr/>
        </p:nvGrpSpPr>
        <p:grpSpPr>
          <a:xfrm>
            <a:off x="500034" y="1142984"/>
            <a:ext cx="2000264" cy="2428892"/>
            <a:chOff x="500034" y="1142984"/>
            <a:chExt cx="2000264" cy="2428892"/>
          </a:xfrm>
        </p:grpSpPr>
        <p:grpSp>
          <p:nvGrpSpPr>
            <p:cNvPr id="4" name="Group 3"/>
            <p:cNvGrpSpPr/>
            <p:nvPr/>
          </p:nvGrpSpPr>
          <p:grpSpPr>
            <a:xfrm>
              <a:off x="500034" y="1321578"/>
              <a:ext cx="1928826" cy="631037"/>
              <a:chOff x="357158" y="4321974"/>
              <a:chExt cx="1928826" cy="631037"/>
            </a:xfrm>
          </p:grpSpPr>
          <p:sp>
            <p:nvSpPr>
              <p:cNvPr id="5" name="Freeform 4"/>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 name="Oval 6"/>
            <p:cNvSpPr/>
            <p:nvPr/>
          </p:nvSpPr>
          <p:spPr>
            <a:xfrm>
              <a:off x="1500166" y="114298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500166" y="1809739"/>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500166" y="247649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500166" y="3143248"/>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500034" y="2012145"/>
              <a:ext cx="1928826" cy="631037"/>
              <a:chOff x="357158" y="4321974"/>
              <a:chExt cx="1928826" cy="631037"/>
            </a:xfrm>
          </p:grpSpPr>
          <p:sp>
            <p:nvSpPr>
              <p:cNvPr id="12" name="Freeform 11"/>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4" name="Group 13"/>
            <p:cNvGrpSpPr/>
            <p:nvPr/>
          </p:nvGrpSpPr>
          <p:grpSpPr>
            <a:xfrm>
              <a:off x="571472" y="2797963"/>
              <a:ext cx="1928826" cy="631037"/>
              <a:chOff x="357158" y="4321974"/>
              <a:chExt cx="1928826" cy="631037"/>
            </a:xfrm>
          </p:grpSpPr>
          <p:sp>
            <p:nvSpPr>
              <p:cNvPr id="15" name="Freeform 14"/>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2918"/>
          </a:xfrm>
        </p:spPr>
        <p:txBody>
          <a:bodyPr/>
          <a:lstStyle/>
          <a:p>
            <a:r>
              <a:rPr lang="en-US" dirty="0" smtClean="0"/>
              <a:t>A simple flow allocation problem (relaxed)</a:t>
            </a:r>
            <a:endParaRPr lang="en-GB" dirty="0"/>
          </a:p>
        </p:txBody>
      </p:sp>
      <p:grpSp>
        <p:nvGrpSpPr>
          <p:cNvPr id="3" name="Group 2"/>
          <p:cNvGrpSpPr/>
          <p:nvPr/>
        </p:nvGrpSpPr>
        <p:grpSpPr>
          <a:xfrm>
            <a:off x="500034" y="1142984"/>
            <a:ext cx="2000264" cy="2428892"/>
            <a:chOff x="500034" y="1142984"/>
            <a:chExt cx="2000264" cy="2428892"/>
          </a:xfrm>
        </p:grpSpPr>
        <p:grpSp>
          <p:nvGrpSpPr>
            <p:cNvPr id="4" name="Group 3"/>
            <p:cNvGrpSpPr/>
            <p:nvPr/>
          </p:nvGrpSpPr>
          <p:grpSpPr>
            <a:xfrm>
              <a:off x="500034" y="1321578"/>
              <a:ext cx="1928826" cy="631037"/>
              <a:chOff x="357158" y="4321974"/>
              <a:chExt cx="1928826" cy="631037"/>
            </a:xfrm>
          </p:grpSpPr>
          <p:sp>
            <p:nvSpPr>
              <p:cNvPr id="15" name="Freeform 14"/>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 name="Oval 4"/>
            <p:cNvSpPr/>
            <p:nvPr/>
          </p:nvSpPr>
          <p:spPr>
            <a:xfrm>
              <a:off x="1500166" y="114298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500166" y="1809739"/>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500166" y="247649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500166" y="3143248"/>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500034" y="2012145"/>
              <a:ext cx="1928826" cy="631037"/>
              <a:chOff x="357158" y="4321974"/>
              <a:chExt cx="1928826" cy="631037"/>
            </a:xfrm>
          </p:grpSpPr>
          <p:sp>
            <p:nvSpPr>
              <p:cNvPr id="13" name="Freeform 11"/>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0" name="Group 13"/>
            <p:cNvGrpSpPr/>
            <p:nvPr/>
          </p:nvGrpSpPr>
          <p:grpSpPr>
            <a:xfrm>
              <a:off x="571472" y="2797963"/>
              <a:ext cx="1928826" cy="631037"/>
              <a:chOff x="357158" y="4321974"/>
              <a:chExt cx="1928826" cy="631037"/>
            </a:xfrm>
          </p:grpSpPr>
          <p:sp>
            <p:nvSpPr>
              <p:cNvPr id="11" name="Freeform 10"/>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Freeform 11"/>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p:spPr>
        <p:txBody>
          <a:bodyPr>
            <a:noAutofit/>
          </a:bodyPr>
          <a:lstStyle/>
          <a:p>
            <a:r>
              <a:rPr lang="en-US" sz="2400" dirty="0" smtClean="0"/>
              <a:t>We want to know how the solution changes when capacities change. </a:t>
            </a:r>
            <a:br>
              <a:rPr lang="en-US" sz="2400" dirty="0" smtClean="0"/>
            </a:br>
            <a:r>
              <a:rPr lang="en-US" sz="2400" dirty="0" smtClean="0"/>
              <a:t>I shall take </a:t>
            </a:r>
            <a:r>
              <a:rPr lang="en-US" sz="2400" i="1" dirty="0" smtClean="0"/>
              <a:t>y</a:t>
            </a:r>
            <a:r>
              <a:rPr lang="en-US" sz="2400" dirty="0" smtClean="0"/>
              <a:t> to be fixed, and only look at how </a:t>
            </a:r>
            <a:r>
              <a:rPr lang="en-US" sz="2400" i="1" dirty="0" smtClean="0"/>
              <a:t>x</a:t>
            </a:r>
            <a:r>
              <a:rPr lang="en-US" sz="2400" dirty="0" smtClean="0"/>
              <a:t> changes.</a:t>
            </a:r>
            <a:endParaRPr lang="en-GB" sz="2400" dirty="0"/>
          </a:p>
        </p:txBody>
      </p:sp>
      <p:grpSp>
        <p:nvGrpSpPr>
          <p:cNvPr id="3" name="Group 2"/>
          <p:cNvGrpSpPr/>
          <p:nvPr/>
        </p:nvGrpSpPr>
        <p:grpSpPr>
          <a:xfrm>
            <a:off x="500034" y="1142984"/>
            <a:ext cx="2000264" cy="2428892"/>
            <a:chOff x="500034" y="1142984"/>
            <a:chExt cx="2000264" cy="2428892"/>
          </a:xfrm>
        </p:grpSpPr>
        <p:grpSp>
          <p:nvGrpSpPr>
            <p:cNvPr id="4" name="Group 3"/>
            <p:cNvGrpSpPr/>
            <p:nvPr/>
          </p:nvGrpSpPr>
          <p:grpSpPr>
            <a:xfrm>
              <a:off x="500034" y="1321578"/>
              <a:ext cx="1928826" cy="631037"/>
              <a:chOff x="357158" y="4321974"/>
              <a:chExt cx="1928826" cy="631037"/>
            </a:xfrm>
          </p:grpSpPr>
          <p:sp>
            <p:nvSpPr>
              <p:cNvPr id="15" name="Freeform 14"/>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 name="Oval 4"/>
            <p:cNvSpPr/>
            <p:nvPr/>
          </p:nvSpPr>
          <p:spPr>
            <a:xfrm>
              <a:off x="1500166" y="114298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500166" y="1809739"/>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500166" y="247649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500166" y="3143248"/>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500034" y="2012145"/>
              <a:ext cx="1928826" cy="631037"/>
              <a:chOff x="357158" y="4321974"/>
              <a:chExt cx="1928826" cy="631037"/>
            </a:xfrm>
          </p:grpSpPr>
          <p:sp>
            <p:nvSpPr>
              <p:cNvPr id="13" name="Freeform 11"/>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0" name="Group 13"/>
            <p:cNvGrpSpPr/>
            <p:nvPr/>
          </p:nvGrpSpPr>
          <p:grpSpPr>
            <a:xfrm>
              <a:off x="571472" y="2797963"/>
              <a:ext cx="1928826" cy="631037"/>
              <a:chOff x="357158" y="4321974"/>
              <a:chExt cx="1928826" cy="631037"/>
            </a:xfrm>
          </p:grpSpPr>
          <p:sp>
            <p:nvSpPr>
              <p:cNvPr id="11" name="Freeform 10"/>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Freeform 11"/>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57826"/>
            <a:ext cx="9144000" cy="1500174"/>
          </a:xfrm>
        </p:spPr>
        <p:txBody>
          <a:bodyPr/>
          <a:lstStyle/>
          <a:p>
            <a:r>
              <a:rPr lang="en-US" sz="2000" dirty="0" smtClean="0"/>
              <a:t>Write out the complementary slackness conditions</a:t>
            </a:r>
          </a:p>
          <a:p>
            <a:r>
              <a:rPr lang="en-US" sz="2000" dirty="0" smtClean="0"/>
              <a:t>Take the total derivative with respect to </a:t>
            </a:r>
            <a:r>
              <a:rPr lang="en-US" sz="2000" i="1" dirty="0" err="1" smtClean="0"/>
              <a:t>C</a:t>
            </a:r>
            <a:r>
              <a:rPr lang="en-US" sz="2000" i="1" baseline="-25000" dirty="0" err="1" smtClean="0"/>
              <a:t>j</a:t>
            </a:r>
            <a:r>
              <a:rPr lang="en-US" sz="2000" dirty="0" smtClean="0"/>
              <a:t> for some </a:t>
            </a:r>
            <a:r>
              <a:rPr lang="en-US" sz="2000" i="1" dirty="0" smtClean="0"/>
              <a:t>j</a:t>
            </a:r>
          </a:p>
          <a:p>
            <a:r>
              <a:rPr lang="en-US" sz="2000" dirty="0" smtClean="0"/>
              <a:t>Solve for </a:t>
            </a:r>
            <a:r>
              <a:rPr lang="en-US" sz="2000" i="1" dirty="0" err="1" smtClean="0"/>
              <a:t>dz</a:t>
            </a:r>
            <a:r>
              <a:rPr lang="en-US" sz="2000" i="1" baseline="-25000" dirty="0" err="1" smtClean="0"/>
              <a:t>i</a:t>
            </a:r>
            <a:r>
              <a:rPr lang="en-US" sz="2000" dirty="0" smtClean="0"/>
              <a:t>/</a:t>
            </a:r>
            <a:r>
              <a:rPr lang="en-US" sz="2000" i="1" dirty="0" err="1" smtClean="0"/>
              <a:t>dC</a:t>
            </a:r>
            <a:r>
              <a:rPr lang="en-US" sz="2000" i="1" baseline="-25000" dirty="0" err="1" smtClean="0"/>
              <a:t>j</a:t>
            </a:r>
            <a:r>
              <a:rPr lang="en-US" sz="2000" dirty="0" smtClean="0"/>
              <a:t> using linear algebra</a:t>
            </a:r>
          </a:p>
        </p:txBody>
      </p:sp>
      <p:grpSp>
        <p:nvGrpSpPr>
          <p:cNvPr id="4" name="Group 3"/>
          <p:cNvGrpSpPr/>
          <p:nvPr/>
        </p:nvGrpSpPr>
        <p:grpSpPr>
          <a:xfrm>
            <a:off x="500034" y="1142984"/>
            <a:ext cx="2000264" cy="2428892"/>
            <a:chOff x="500034" y="1142984"/>
            <a:chExt cx="2000264" cy="2428892"/>
          </a:xfrm>
        </p:grpSpPr>
        <p:grpSp>
          <p:nvGrpSpPr>
            <p:cNvPr id="5" name="Group 4"/>
            <p:cNvGrpSpPr/>
            <p:nvPr/>
          </p:nvGrpSpPr>
          <p:grpSpPr>
            <a:xfrm>
              <a:off x="500034" y="1321578"/>
              <a:ext cx="1928826" cy="631037"/>
              <a:chOff x="357158" y="4321974"/>
              <a:chExt cx="1928826" cy="631037"/>
            </a:xfrm>
          </p:grpSpPr>
          <p:sp>
            <p:nvSpPr>
              <p:cNvPr id="16" name="Freeform 15"/>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 name="Oval 5"/>
            <p:cNvSpPr/>
            <p:nvPr/>
          </p:nvSpPr>
          <p:spPr>
            <a:xfrm>
              <a:off x="1500166" y="114298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500166" y="1809739"/>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500166" y="247649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500166" y="3143248"/>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500034" y="2012145"/>
              <a:ext cx="1928826" cy="631037"/>
              <a:chOff x="357158" y="4321974"/>
              <a:chExt cx="1928826" cy="631037"/>
            </a:xfrm>
          </p:grpSpPr>
          <p:sp>
            <p:nvSpPr>
              <p:cNvPr id="14" name="Freeform 11"/>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1" name="Group 13"/>
            <p:cNvGrpSpPr/>
            <p:nvPr/>
          </p:nvGrpSpPr>
          <p:grpSpPr>
            <a:xfrm>
              <a:off x="571472" y="2797963"/>
              <a:ext cx="1928826" cy="631037"/>
              <a:chOff x="357158" y="4321974"/>
              <a:chExt cx="1928826" cy="631037"/>
            </a:xfrm>
          </p:grpSpPr>
          <p:sp>
            <p:nvSpPr>
              <p:cNvPr id="12" name="Freeform 11"/>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20" name="Title 1"/>
          <p:cNvSpPr>
            <a:spLocks noGrp="1"/>
          </p:cNvSpPr>
          <p:nvPr>
            <p:ph type="title"/>
          </p:nvPr>
        </p:nvSpPr>
        <p:spPr/>
        <p:txBody>
          <a:bodyPr>
            <a:noAutofit/>
          </a:bodyPr>
          <a:lstStyle/>
          <a:p>
            <a:r>
              <a:rPr lang="en-US" sz="2400" dirty="0" smtClean="0"/>
              <a:t>We want to know how the solution changes when capacities change. </a:t>
            </a:r>
            <a:br>
              <a:rPr lang="en-US" sz="2400" dirty="0" smtClean="0"/>
            </a:br>
            <a:r>
              <a:rPr lang="en-US" sz="2400" dirty="0" smtClean="0"/>
              <a:t>I shall take </a:t>
            </a:r>
            <a:r>
              <a:rPr lang="en-US" sz="2400" i="1" dirty="0" smtClean="0"/>
              <a:t>y</a:t>
            </a:r>
            <a:r>
              <a:rPr lang="en-US" sz="2400" dirty="0" smtClean="0"/>
              <a:t> to be fixed, and only look at how </a:t>
            </a:r>
            <a:r>
              <a:rPr lang="en-US" sz="2400" i="1" dirty="0" smtClean="0"/>
              <a:t>x</a:t>
            </a:r>
            <a:r>
              <a:rPr lang="en-US" sz="2400" dirty="0" smtClean="0"/>
              <a:t> changes.</a:t>
            </a:r>
            <a:endParaRPr lang="en-GB"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Theorem	</a:t>
            </a:r>
            <a:endParaRPr lang="en-GB" b="1" dirty="0"/>
          </a:p>
        </p:txBody>
      </p:sp>
      <p:sp>
        <p:nvSpPr>
          <p:cNvPr id="3" name="Content Placeholder 2"/>
          <p:cNvSpPr>
            <a:spLocks noGrp="1"/>
          </p:cNvSpPr>
          <p:nvPr>
            <p:ph idx="1"/>
          </p:nvPr>
        </p:nvSpPr>
        <p:spPr>
          <a:xfrm>
            <a:off x="0" y="642918"/>
            <a:ext cx="9144000" cy="2500330"/>
          </a:xfrm>
        </p:spPr>
        <p:txBody>
          <a:bodyPr/>
          <a:lstStyle/>
          <a:p>
            <a:pPr>
              <a:tabLst>
                <a:tab pos="628650" algn="l"/>
              </a:tabLst>
            </a:pPr>
            <a:r>
              <a:rPr lang="en-US" sz="2400" dirty="0" smtClean="0"/>
              <a:t>At an isolated link,</a:t>
            </a:r>
          </a:p>
          <a:p>
            <a:pPr>
              <a:tabLst>
                <a:tab pos="628650" algn="l"/>
              </a:tabLst>
            </a:pPr>
            <a:endParaRPr lang="en-US" sz="2400" dirty="0" smtClean="0"/>
          </a:p>
          <a:p>
            <a:pPr>
              <a:tabLst>
                <a:tab pos="628650" algn="l"/>
              </a:tabLst>
            </a:pPr>
            <a:r>
              <a:rPr lang="en-US" sz="2400" dirty="0" smtClean="0"/>
              <a:t>In a network with idealized multipath congestion control</a:t>
            </a:r>
          </a:p>
          <a:p>
            <a:pPr>
              <a:tabLst>
                <a:tab pos="628650" algn="l"/>
              </a:tabLst>
            </a:pPr>
            <a:endParaRPr lang="en-US" sz="2400" dirty="0" smtClean="0"/>
          </a:p>
          <a:p>
            <a:pPr>
              <a:tabLst>
                <a:tab pos="628650" algn="l"/>
              </a:tabLst>
            </a:pPr>
            <a:endParaRPr lang="en-US" sz="2400" dirty="0" smtClean="0"/>
          </a:p>
          <a:p>
            <a:pPr>
              <a:tabLst>
                <a:tab pos="628650" algn="l"/>
              </a:tabLst>
            </a:pPr>
            <a:endParaRPr lang="en-US" sz="2400" dirty="0" smtClean="0"/>
          </a:p>
          <a:p>
            <a:pPr>
              <a:tabLst>
                <a:tab pos="628650" algn="l"/>
              </a:tabLst>
            </a:pPr>
            <a:r>
              <a:rPr lang="en-US" sz="2400" dirty="0" smtClean="0"/>
              <a:t>I call </a:t>
            </a:r>
            <a:r>
              <a:rPr lang="el-GR" sz="2400" dirty="0" smtClean="0">
                <a:latin typeface="Bookman Old Style" pitchFamily="18" charset="0"/>
              </a:rPr>
              <a:t>Ψ</a:t>
            </a:r>
            <a:r>
              <a:rPr lang="en-US" sz="2400" i="1" baseline="-25000" dirty="0" err="1" smtClean="0">
                <a:latin typeface="Bookman Old Style" pitchFamily="18" charset="0"/>
              </a:rPr>
              <a:t>jj</a:t>
            </a:r>
            <a:r>
              <a:rPr lang="en-US" sz="2400" i="1" baseline="-25000" dirty="0" smtClean="0">
                <a:latin typeface="Bookman Old Style" pitchFamily="18" charset="0"/>
              </a:rPr>
              <a:t> </a:t>
            </a:r>
            <a:r>
              <a:rPr lang="en-US" sz="2400" dirty="0" smtClean="0"/>
              <a:t> the “poolability score”, and </a:t>
            </a:r>
            <a:r>
              <a:rPr lang="en-US" sz="2400" i="1" dirty="0" err="1" smtClean="0"/>
              <a:t>C</a:t>
            </a:r>
            <a:r>
              <a:rPr lang="en-US" sz="2400" i="1" baseline="-25000" dirty="0" err="1" smtClean="0"/>
              <a:t>j</a:t>
            </a:r>
            <a:r>
              <a:rPr lang="en-US" sz="2400" dirty="0" smtClean="0"/>
              <a:t>/(1-</a:t>
            </a:r>
            <a:r>
              <a:rPr lang="el-GR" sz="2400" dirty="0" smtClean="0">
                <a:latin typeface="Bookman Old Style" pitchFamily="18" charset="0"/>
              </a:rPr>
              <a:t>Ψ</a:t>
            </a:r>
            <a:r>
              <a:rPr lang="en-US" sz="2400" i="1" baseline="-25000" dirty="0" err="1" smtClean="0">
                <a:latin typeface="Bookman Old Style" pitchFamily="18" charset="0"/>
              </a:rPr>
              <a:t>jj</a:t>
            </a:r>
            <a:r>
              <a:rPr lang="en-US" sz="2400" dirty="0" smtClean="0"/>
              <a:t>) the “effective pooled capacity”.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369978" y="838993"/>
            <a:ext cx="2273856" cy="2661445"/>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142976" y="838993"/>
            <a:ext cx="2273856" cy="2661445"/>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3"/>
          <p:cNvGrpSpPr/>
          <p:nvPr/>
        </p:nvGrpSpPr>
        <p:grpSpPr>
          <a:xfrm>
            <a:off x="1343610" y="1039627"/>
            <a:ext cx="1872588" cy="2273856"/>
            <a:chOff x="500034" y="1142984"/>
            <a:chExt cx="2000264" cy="2428892"/>
          </a:xfrm>
        </p:grpSpPr>
        <p:grpSp>
          <p:nvGrpSpPr>
            <p:cNvPr id="3" name="Group 4"/>
            <p:cNvGrpSpPr/>
            <p:nvPr/>
          </p:nvGrpSpPr>
          <p:grpSpPr>
            <a:xfrm>
              <a:off x="500034" y="1321578"/>
              <a:ext cx="1928826" cy="631037"/>
              <a:chOff x="357158" y="4321974"/>
              <a:chExt cx="1928826" cy="631037"/>
            </a:xfrm>
          </p:grpSpPr>
          <p:sp>
            <p:nvSpPr>
              <p:cNvPr id="16" name="Freeform 15"/>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 name="Oval 5"/>
            <p:cNvSpPr/>
            <p:nvPr/>
          </p:nvSpPr>
          <p:spPr>
            <a:xfrm>
              <a:off x="1500166" y="114298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500166" y="1809739"/>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500166" y="247649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500166" y="3143248"/>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9"/>
            <p:cNvGrpSpPr/>
            <p:nvPr/>
          </p:nvGrpSpPr>
          <p:grpSpPr>
            <a:xfrm>
              <a:off x="500034" y="2012145"/>
              <a:ext cx="1928826" cy="631037"/>
              <a:chOff x="357158" y="4321974"/>
              <a:chExt cx="1928826" cy="631037"/>
            </a:xfrm>
          </p:grpSpPr>
          <p:sp>
            <p:nvSpPr>
              <p:cNvPr id="14" name="Freeform 11"/>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5" name="Group 13"/>
            <p:cNvGrpSpPr/>
            <p:nvPr/>
          </p:nvGrpSpPr>
          <p:grpSpPr>
            <a:xfrm>
              <a:off x="571472" y="2797963"/>
              <a:ext cx="1928826" cy="631037"/>
              <a:chOff x="357158" y="4321974"/>
              <a:chExt cx="1928826" cy="631037"/>
            </a:xfrm>
          </p:grpSpPr>
          <p:sp>
            <p:nvSpPr>
              <p:cNvPr id="12" name="Freeform 11"/>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10" name="Group 4"/>
          <p:cNvGrpSpPr/>
          <p:nvPr/>
        </p:nvGrpSpPr>
        <p:grpSpPr>
          <a:xfrm>
            <a:off x="5570612" y="1273700"/>
            <a:ext cx="1805709" cy="590758"/>
            <a:chOff x="357158" y="4321974"/>
            <a:chExt cx="1928826" cy="631037"/>
          </a:xfrm>
        </p:grpSpPr>
        <p:sp>
          <p:nvSpPr>
            <p:cNvPr id="30" name="Freeform 29"/>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Freeform 30"/>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0" name="Oval 19"/>
          <p:cNvSpPr/>
          <p:nvPr/>
        </p:nvSpPr>
        <p:spPr>
          <a:xfrm>
            <a:off x="6506906" y="1106505"/>
            <a:ext cx="401269" cy="40126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6506906" y="1730702"/>
            <a:ext cx="401269" cy="40126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662954" y="2444068"/>
            <a:ext cx="178342" cy="178342"/>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506906" y="2860942"/>
            <a:ext cx="401269" cy="40126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23"/>
          <p:cNvGrpSpPr/>
          <p:nvPr/>
        </p:nvGrpSpPr>
        <p:grpSpPr>
          <a:xfrm>
            <a:off x="5570612" y="1920188"/>
            <a:ext cx="1805709" cy="590758"/>
            <a:chOff x="357158" y="4321974"/>
            <a:chExt cx="1928826" cy="631037"/>
          </a:xfrm>
        </p:grpSpPr>
        <p:sp>
          <p:nvSpPr>
            <p:cNvPr id="28" name="Freeform 11"/>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Freeform 28"/>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8" name="Group 13"/>
          <p:cNvGrpSpPr/>
          <p:nvPr/>
        </p:nvGrpSpPr>
        <p:grpSpPr>
          <a:xfrm flipV="1">
            <a:off x="5637490" y="2537697"/>
            <a:ext cx="1805709" cy="590758"/>
            <a:chOff x="357158" y="4321974"/>
            <a:chExt cx="1928826" cy="631037"/>
          </a:xfrm>
        </p:grpSpPr>
        <p:sp>
          <p:nvSpPr>
            <p:cNvPr id="26" name="Freeform 25"/>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reeform 26"/>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5" name="Title 34"/>
          <p:cNvSpPr>
            <a:spLocks noGrp="1"/>
          </p:cNvSpPr>
          <p:nvPr>
            <p:ph type="title"/>
          </p:nvPr>
        </p:nvSpPr>
        <p:spPr>
          <a:xfrm>
            <a:off x="0" y="0"/>
            <a:ext cx="9144000" cy="642918"/>
          </a:xfrm>
        </p:spPr>
        <p:txBody>
          <a:bodyPr>
            <a:noAutofit/>
          </a:bodyPr>
          <a:lstStyle/>
          <a:p>
            <a:r>
              <a:rPr lang="en-US" sz="2000" dirty="0" smtClean="0"/>
              <a:t>If the poolability score is </a:t>
            </a:r>
            <a:r>
              <a:rPr lang="el-GR" sz="2000" dirty="0" smtClean="0">
                <a:latin typeface="Bookman Old Style" pitchFamily="18" charset="0"/>
              </a:rPr>
              <a:t>Ψ</a:t>
            </a:r>
            <a:r>
              <a:rPr lang="en-US" sz="2000" i="1" baseline="-25000" dirty="0" err="1" smtClean="0">
                <a:latin typeface="Bookman Old Style" pitchFamily="18" charset="0"/>
              </a:rPr>
              <a:t>jj</a:t>
            </a:r>
            <a:r>
              <a:rPr lang="en-US" sz="2000" i="1" baseline="-25000" dirty="0" smtClean="0">
                <a:latin typeface="Bookman Old Style" pitchFamily="18" charset="0"/>
              </a:rPr>
              <a:t> </a:t>
            </a:r>
            <a:r>
              <a:rPr lang="en-US" sz="2000" dirty="0" smtClean="0"/>
              <a:t>≈1 then the link sheds load easily.</a:t>
            </a:r>
            <a:br>
              <a:rPr lang="en-US" sz="2000" dirty="0" smtClean="0"/>
            </a:br>
            <a:r>
              <a:rPr lang="en-US" sz="2000" dirty="0" smtClean="0"/>
              <a:t>If the poolability score is </a:t>
            </a:r>
            <a:r>
              <a:rPr lang="el-GR" sz="2000" dirty="0" smtClean="0">
                <a:latin typeface="Bookman Old Style" pitchFamily="18" charset="0"/>
              </a:rPr>
              <a:t>Ψ</a:t>
            </a:r>
            <a:r>
              <a:rPr lang="en-US" sz="2000" i="1" baseline="-25000" dirty="0" err="1" smtClean="0">
                <a:latin typeface="Bookman Old Style" pitchFamily="18" charset="0"/>
              </a:rPr>
              <a:t>jj</a:t>
            </a:r>
            <a:r>
              <a:rPr lang="en-US" sz="2000" i="1" baseline="-25000" dirty="0" smtClean="0">
                <a:latin typeface="Bookman Old Style" pitchFamily="18" charset="0"/>
              </a:rPr>
              <a:t> </a:t>
            </a:r>
            <a:r>
              <a:rPr lang="en-US" sz="2000" dirty="0" smtClean="0"/>
              <a:t>≈0 then the link is “solitary”.</a:t>
            </a:r>
            <a:endParaRPr lang="en-GB"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71406" y="4643446"/>
            <a:ext cx="9144064" cy="2214554"/>
            <a:chOff x="71406" y="4643446"/>
            <a:chExt cx="9144064" cy="2214554"/>
          </a:xfrm>
        </p:grpSpPr>
        <p:pic>
          <p:nvPicPr>
            <p:cNvPr id="334874" name="Picture 26"/>
            <p:cNvPicPr>
              <a:picLocks noChangeAspect="1" noChangeArrowheads="1"/>
            </p:cNvPicPr>
            <p:nvPr/>
          </p:nvPicPr>
          <p:blipFill>
            <a:blip r:embed="rId4" cstate="print"/>
            <a:srcRect/>
            <a:stretch>
              <a:fillRect/>
            </a:stretch>
          </p:blipFill>
          <p:spPr bwMode="auto">
            <a:xfrm>
              <a:off x="1214414" y="4705350"/>
              <a:ext cx="7297737" cy="2152650"/>
            </a:xfrm>
            <a:prstGeom prst="rect">
              <a:avLst/>
            </a:prstGeom>
            <a:noFill/>
            <a:ln w="9525">
              <a:noFill/>
              <a:miter lim="800000"/>
              <a:headEnd/>
              <a:tailEnd/>
            </a:ln>
            <a:effectLst/>
          </p:spPr>
        </p:pic>
        <p:sp>
          <p:nvSpPr>
            <p:cNvPr id="20" name="TextBox 19"/>
            <p:cNvSpPr txBox="1"/>
            <p:nvPr/>
          </p:nvSpPr>
          <p:spPr>
            <a:xfrm>
              <a:off x="71406" y="4643446"/>
              <a:ext cx="1142976" cy="830997"/>
            </a:xfrm>
            <a:prstGeom prst="rect">
              <a:avLst/>
            </a:prstGeom>
            <a:noFill/>
          </p:spPr>
          <p:txBody>
            <a:bodyPr wrap="square" rtlCol="0">
              <a:spAutoFit/>
            </a:bodyPr>
            <a:lstStyle/>
            <a:p>
              <a:r>
                <a:rPr lang="en-US" sz="1600" i="1" dirty="0" err="1" smtClean="0"/>
                <a:t>wifi</a:t>
              </a:r>
              <a:r>
                <a:rPr lang="en-US" sz="1600" i="1" dirty="0" smtClean="0"/>
                <a:t> through-put [Mb/s]</a:t>
              </a:r>
              <a:endParaRPr lang="en-GB" sz="1600" i="1" dirty="0"/>
            </a:p>
          </p:txBody>
        </p:sp>
        <p:sp>
          <p:nvSpPr>
            <p:cNvPr id="21" name="TextBox 20"/>
            <p:cNvSpPr txBox="1"/>
            <p:nvPr/>
          </p:nvSpPr>
          <p:spPr>
            <a:xfrm>
              <a:off x="71406" y="5955589"/>
              <a:ext cx="1142976" cy="830997"/>
            </a:xfrm>
            <a:prstGeom prst="rect">
              <a:avLst/>
            </a:prstGeom>
            <a:noFill/>
          </p:spPr>
          <p:txBody>
            <a:bodyPr wrap="square" rtlCol="0">
              <a:spAutoFit/>
            </a:bodyPr>
            <a:lstStyle/>
            <a:p>
              <a:r>
                <a:rPr lang="en-US" sz="1600" i="1" dirty="0" smtClean="0"/>
                <a:t>3G through-put [Mb/s]</a:t>
              </a:r>
              <a:endParaRPr lang="en-GB" sz="1600" i="1" dirty="0"/>
            </a:p>
          </p:txBody>
        </p:sp>
        <p:sp>
          <p:nvSpPr>
            <p:cNvPr id="27" name="TextBox 26"/>
            <p:cNvSpPr txBox="1"/>
            <p:nvPr/>
          </p:nvSpPr>
          <p:spPr>
            <a:xfrm>
              <a:off x="8501090" y="5844621"/>
              <a:ext cx="714380" cy="584775"/>
            </a:xfrm>
            <a:prstGeom prst="rect">
              <a:avLst/>
            </a:prstGeom>
            <a:noFill/>
          </p:spPr>
          <p:txBody>
            <a:bodyPr wrap="square" rtlCol="0">
              <a:spAutoFit/>
            </a:bodyPr>
            <a:lstStyle/>
            <a:p>
              <a:r>
                <a:rPr lang="en-US" sz="1600" i="1" dirty="0" smtClean="0"/>
                <a:t>time </a:t>
              </a:r>
              <a:br>
                <a:rPr lang="en-US" sz="1600" i="1" dirty="0" smtClean="0"/>
              </a:br>
              <a:r>
                <a:rPr lang="en-US" sz="1600" i="1" dirty="0" smtClean="0"/>
                <a:t>[min]</a:t>
              </a:r>
              <a:endParaRPr lang="en-GB" sz="1600" i="1" dirty="0"/>
            </a:p>
          </p:txBody>
        </p:sp>
      </p:grpSp>
      <p:sp>
        <p:nvSpPr>
          <p:cNvPr id="2" name="Title 1"/>
          <p:cNvSpPr>
            <a:spLocks noGrp="1"/>
          </p:cNvSpPr>
          <p:nvPr>
            <p:ph type="title"/>
          </p:nvPr>
        </p:nvSpPr>
        <p:spPr>
          <a:noFill/>
          <a:effectLst/>
        </p:spPr>
        <p:txBody>
          <a:bodyPr>
            <a:normAutofit fontScale="90000"/>
          </a:bodyPr>
          <a:lstStyle/>
          <a:p>
            <a:r>
              <a:rPr lang="en-US" dirty="0" smtClean="0"/>
              <a:t>We have a working implementation of multipath transport</a:t>
            </a:r>
            <a:endParaRPr lang="en-GB" dirty="0"/>
          </a:p>
        </p:txBody>
      </p:sp>
      <p:grpSp>
        <p:nvGrpSpPr>
          <p:cNvPr id="4" name="Group 27"/>
          <p:cNvGrpSpPr/>
          <p:nvPr/>
        </p:nvGrpSpPr>
        <p:grpSpPr>
          <a:xfrm>
            <a:off x="1357322" y="714356"/>
            <a:ext cx="5929322" cy="1785950"/>
            <a:chOff x="142876" y="714356"/>
            <a:chExt cx="5929322" cy="1785950"/>
          </a:xfrm>
        </p:grpSpPr>
        <p:sp>
          <p:nvSpPr>
            <p:cNvPr id="18" name="Rounded Rectangle 17"/>
            <p:cNvSpPr/>
            <p:nvPr/>
          </p:nvSpPr>
          <p:spPr>
            <a:xfrm>
              <a:off x="142876" y="714356"/>
              <a:ext cx="5929322" cy="1785950"/>
            </a:xfrm>
            <a:prstGeom prst="roundRect">
              <a:avLst/>
            </a:prstGeom>
            <a:no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57290" y="773652"/>
              <a:ext cx="785818" cy="369332"/>
            </a:xfrm>
            <a:prstGeom prst="rect">
              <a:avLst/>
            </a:prstGeom>
            <a:noFill/>
          </p:spPr>
          <p:txBody>
            <a:bodyPr wrap="square" rtlCol="0">
              <a:spAutoFit/>
            </a:bodyPr>
            <a:lstStyle/>
            <a:p>
              <a:r>
                <a:rPr lang="en-US" dirty="0" err="1" smtClean="0"/>
                <a:t>wifi</a:t>
              </a:r>
              <a:endParaRPr lang="en-GB" dirty="0"/>
            </a:p>
          </p:txBody>
        </p:sp>
        <p:sp>
          <p:nvSpPr>
            <p:cNvPr id="12" name="TextBox 11"/>
            <p:cNvSpPr txBox="1"/>
            <p:nvPr/>
          </p:nvSpPr>
          <p:spPr>
            <a:xfrm>
              <a:off x="1357290" y="1928802"/>
              <a:ext cx="785818" cy="369332"/>
            </a:xfrm>
            <a:prstGeom prst="rect">
              <a:avLst/>
            </a:prstGeom>
            <a:noFill/>
          </p:spPr>
          <p:txBody>
            <a:bodyPr wrap="square" rtlCol="0">
              <a:spAutoFit/>
            </a:bodyPr>
            <a:lstStyle/>
            <a:p>
              <a:r>
                <a:rPr lang="en-US" dirty="0" smtClean="0"/>
                <a:t>3G</a:t>
              </a:r>
              <a:endParaRPr lang="en-GB" dirty="0"/>
            </a:p>
          </p:txBody>
        </p:sp>
        <p:sp>
          <p:nvSpPr>
            <p:cNvPr id="13" name="TextBox 12"/>
            <p:cNvSpPr txBox="1"/>
            <p:nvPr/>
          </p:nvSpPr>
          <p:spPr>
            <a:xfrm>
              <a:off x="214282" y="1142984"/>
              <a:ext cx="928694" cy="954107"/>
            </a:xfrm>
            <a:prstGeom prst="rect">
              <a:avLst/>
            </a:prstGeom>
            <a:noFill/>
          </p:spPr>
          <p:txBody>
            <a:bodyPr wrap="square" rtlCol="0">
              <a:spAutoFit/>
            </a:bodyPr>
            <a:lstStyle/>
            <a:p>
              <a:r>
                <a:rPr lang="en-US" sz="1400" dirty="0" smtClean="0"/>
                <a:t>laptop with multipath TCP</a:t>
              </a:r>
              <a:endParaRPr lang="en-GB" sz="1400" dirty="0"/>
            </a:p>
          </p:txBody>
        </p:sp>
        <p:sp>
          <p:nvSpPr>
            <p:cNvPr id="14" name="TextBox 13"/>
            <p:cNvSpPr txBox="1"/>
            <p:nvPr/>
          </p:nvSpPr>
          <p:spPr>
            <a:xfrm>
              <a:off x="5072066" y="1117571"/>
              <a:ext cx="1000132" cy="954107"/>
            </a:xfrm>
            <a:prstGeom prst="rect">
              <a:avLst/>
            </a:prstGeom>
            <a:noFill/>
          </p:spPr>
          <p:txBody>
            <a:bodyPr wrap="square" rtlCol="0">
              <a:spAutoFit/>
            </a:bodyPr>
            <a:lstStyle/>
            <a:p>
              <a:r>
                <a:rPr lang="en-US" sz="1400" dirty="0" smtClean="0"/>
                <a:t>server with multipath TCP</a:t>
              </a:r>
              <a:endParaRPr lang="en-GB" sz="1400" dirty="0"/>
            </a:p>
          </p:txBody>
        </p:sp>
      </p:grpSp>
      <p:sp>
        <p:nvSpPr>
          <p:cNvPr id="19" name="Rectangle 18"/>
          <p:cNvSpPr/>
          <p:nvPr/>
        </p:nvSpPr>
        <p:spPr>
          <a:xfrm>
            <a:off x="5500694" y="4572008"/>
            <a:ext cx="342902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20100310_002.jpg"/>
          <p:cNvPicPr>
            <a:picLocks noChangeAspect="1"/>
          </p:cNvPicPr>
          <p:nvPr/>
        </p:nvPicPr>
        <p:blipFill>
          <a:blip r:embed="rId5" cstate="print"/>
          <a:srcRect l="6327" r="22705"/>
          <a:stretch>
            <a:fillRect/>
          </a:stretch>
        </p:blipFill>
        <p:spPr>
          <a:xfrm>
            <a:off x="1357290" y="3214686"/>
            <a:ext cx="1857388" cy="1471168"/>
          </a:xfrm>
          <a:prstGeom prst="rect">
            <a:avLst/>
          </a:prstGeom>
          <a:effectLst>
            <a:softEdge rad="31750"/>
          </a:effectLst>
        </p:spPr>
      </p:pic>
      <p:pic>
        <p:nvPicPr>
          <p:cNvPr id="24" name="Picture 23" descr="20100310_004.jpg"/>
          <p:cNvPicPr>
            <a:picLocks noChangeAspect="1"/>
          </p:cNvPicPr>
          <p:nvPr/>
        </p:nvPicPr>
        <p:blipFill>
          <a:blip r:embed="rId6" cstate="print"/>
          <a:srcRect l="34533" t="17627" r="29983" b="4679"/>
          <a:stretch>
            <a:fillRect/>
          </a:stretch>
        </p:blipFill>
        <p:spPr>
          <a:xfrm>
            <a:off x="5286380" y="2714620"/>
            <a:ext cx="1857388" cy="2286016"/>
          </a:xfrm>
          <a:prstGeom prst="rect">
            <a:avLst/>
          </a:prstGeom>
          <a:effectLst>
            <a:softEdge rad="31750"/>
          </a:effectLst>
        </p:spPr>
      </p:pic>
      <p:pic>
        <p:nvPicPr>
          <p:cNvPr id="25" name="Picture 24" descr="20100310_006.jpg"/>
          <p:cNvPicPr>
            <a:picLocks noChangeAspect="1"/>
          </p:cNvPicPr>
          <p:nvPr/>
        </p:nvPicPr>
        <p:blipFill>
          <a:blip r:embed="rId7" cstate="print"/>
          <a:srcRect l="25434" r="36352" b="4679"/>
          <a:stretch>
            <a:fillRect/>
          </a:stretch>
        </p:blipFill>
        <p:spPr>
          <a:xfrm>
            <a:off x="7215174" y="3143248"/>
            <a:ext cx="1643106" cy="2303887"/>
          </a:xfrm>
          <a:prstGeom prst="rect">
            <a:avLst/>
          </a:prstGeom>
          <a:effectLst>
            <a:softEdge rad="3175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a:off x="785786" y="857232"/>
            <a:ext cx="2418252" cy="3071834"/>
            <a:chOff x="785786" y="285728"/>
            <a:chExt cx="2643206" cy="3357586"/>
          </a:xfrm>
        </p:grpSpPr>
        <p:sp>
          <p:nvSpPr>
            <p:cNvPr id="4" name="Rectangle 3"/>
            <p:cNvSpPr/>
            <p:nvPr/>
          </p:nvSpPr>
          <p:spPr>
            <a:xfrm>
              <a:off x="785786" y="285728"/>
              <a:ext cx="2643206" cy="3357586"/>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1416843" y="357166"/>
              <a:ext cx="748503" cy="3071834"/>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a:off x="2106612" y="714356"/>
              <a:ext cx="625466" cy="2619394"/>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5" name="Straight Arrow Connector 24"/>
            <p:cNvCxnSpPr/>
            <p:nvPr/>
          </p:nvCxnSpPr>
          <p:spPr>
            <a:xfrm>
              <a:off x="928662" y="2000240"/>
              <a:ext cx="2214578" cy="1588"/>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00100" y="2784470"/>
              <a:ext cx="2214578" cy="1588"/>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254286" y="1300812"/>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428860" y="1785926"/>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428860" y="257174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Rectangle 28"/>
          <p:cNvSpPr/>
          <p:nvPr/>
        </p:nvSpPr>
        <p:spPr>
          <a:xfrm>
            <a:off x="5572132" y="928670"/>
            <a:ext cx="2418252" cy="3071834"/>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6231560" y="994028"/>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Freeform 30"/>
          <p:cNvSpPr/>
          <p:nvPr/>
        </p:nvSpPr>
        <p:spPr>
          <a:xfrm>
            <a:off x="6862625" y="1320819"/>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 name="Group 38"/>
          <p:cNvGrpSpPr/>
          <p:nvPr/>
        </p:nvGrpSpPr>
        <p:grpSpPr>
          <a:xfrm rot="16200000">
            <a:off x="6273215" y="1738933"/>
            <a:ext cx="944649" cy="2203936"/>
            <a:chOff x="6383960" y="574924"/>
            <a:chExt cx="1203300" cy="2810401"/>
          </a:xfrm>
        </p:grpSpPr>
        <p:sp>
          <p:nvSpPr>
            <p:cNvPr id="37" name="Freeform 36"/>
            <p:cNvSpPr/>
            <p:nvPr/>
          </p:nvSpPr>
          <p:spPr>
            <a:xfrm>
              <a:off x="6383960" y="574924"/>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Freeform 37"/>
            <p:cNvSpPr/>
            <p:nvPr/>
          </p:nvSpPr>
          <p:spPr>
            <a:xfrm>
              <a:off x="7015025" y="901715"/>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4" name="Oval 33"/>
          <p:cNvSpPr/>
          <p:nvPr/>
        </p:nvSpPr>
        <p:spPr>
          <a:xfrm>
            <a:off x="6072198" y="1857364"/>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7157448" y="230119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7157448" y="3020131"/>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itle 41"/>
          <p:cNvSpPr>
            <a:spLocks noGrp="1"/>
          </p:cNvSpPr>
          <p:nvPr>
            <p:ph type="title"/>
          </p:nvPr>
        </p:nvSpPr>
        <p:spPr>
          <a:xfrm>
            <a:off x="0" y="0"/>
            <a:ext cx="9144000" cy="642918"/>
          </a:xfrm>
        </p:spPr>
        <p:txBody>
          <a:bodyPr>
            <a:noAutofit/>
          </a:bodyPr>
          <a:lstStyle/>
          <a:p>
            <a:pPr lvl="0">
              <a:defRPr/>
            </a:pPr>
            <a:r>
              <a:rPr lang="en-US" sz="2000" dirty="0" smtClean="0"/>
              <a:t>If the poolability score is </a:t>
            </a:r>
            <a:r>
              <a:rPr lang="el-GR" sz="2000" dirty="0" smtClean="0">
                <a:latin typeface="Bookman Old Style" pitchFamily="18" charset="0"/>
              </a:rPr>
              <a:t>Ψ</a:t>
            </a:r>
            <a:r>
              <a:rPr lang="en-US" sz="2000" i="1" baseline="-25000" dirty="0" err="1" smtClean="0">
                <a:latin typeface="Bookman Old Style" pitchFamily="18" charset="0"/>
              </a:rPr>
              <a:t>jj</a:t>
            </a:r>
            <a:r>
              <a:rPr lang="en-US" sz="2000" i="1" baseline="-25000" dirty="0" smtClean="0">
                <a:latin typeface="Bookman Old Style" pitchFamily="18" charset="0"/>
              </a:rPr>
              <a:t> </a:t>
            </a:r>
            <a:r>
              <a:rPr lang="en-US" sz="2000" dirty="0" smtClean="0"/>
              <a:t>≈1 then the link sheds load easily.</a:t>
            </a:r>
            <a:br>
              <a:rPr lang="en-US" sz="2000" dirty="0" smtClean="0"/>
            </a:br>
            <a:r>
              <a:rPr lang="en-US" sz="2000" dirty="0" smtClean="0"/>
              <a:t>If the poolability score is </a:t>
            </a:r>
            <a:r>
              <a:rPr lang="el-GR" sz="2000" dirty="0" smtClean="0">
                <a:latin typeface="Bookman Old Style" pitchFamily="18" charset="0"/>
              </a:rPr>
              <a:t>Ψ</a:t>
            </a:r>
            <a:r>
              <a:rPr lang="en-US" sz="2000" i="1" baseline="-25000" dirty="0" err="1" smtClean="0">
                <a:latin typeface="Bookman Old Style" pitchFamily="18" charset="0"/>
              </a:rPr>
              <a:t>jj</a:t>
            </a:r>
            <a:r>
              <a:rPr lang="en-US" sz="2000" i="1" baseline="-25000" dirty="0" smtClean="0">
                <a:latin typeface="Bookman Old Style" pitchFamily="18" charset="0"/>
              </a:rPr>
              <a:t> </a:t>
            </a:r>
            <a:r>
              <a:rPr lang="en-US" sz="2000" dirty="0" smtClean="0"/>
              <a:t>≈0 then the link is “solitary”.</a:t>
            </a:r>
            <a:endParaRPr lang="en-GB"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p:spPr>
        <p:txBody>
          <a:bodyPr>
            <a:noAutofit/>
          </a:bodyPr>
          <a:lstStyle/>
          <a:p>
            <a:pPr>
              <a:tabLst>
                <a:tab pos="8877300" algn="r"/>
              </a:tabLst>
            </a:pPr>
            <a:r>
              <a:rPr lang="en-US" sz="2400" dirty="0" smtClean="0"/>
              <a:t>There is a close link between the</a:t>
            </a:r>
            <a:br>
              <a:rPr lang="en-US" sz="2400" dirty="0" smtClean="0"/>
            </a:br>
            <a:r>
              <a:rPr lang="en-US" sz="2400" dirty="0" smtClean="0"/>
              <a:t>multi-commodity flow problem, and the multipath rate problem.</a:t>
            </a:r>
            <a:endParaRPr lang="en-GB" sz="2400" dirty="0"/>
          </a:p>
        </p:txBody>
      </p:sp>
      <p:grpSp>
        <p:nvGrpSpPr>
          <p:cNvPr id="6" name="Group 18"/>
          <p:cNvGrpSpPr/>
          <p:nvPr/>
        </p:nvGrpSpPr>
        <p:grpSpPr>
          <a:xfrm>
            <a:off x="785786" y="2143116"/>
            <a:ext cx="2613585" cy="1714512"/>
            <a:chOff x="785786" y="1357298"/>
            <a:chExt cx="3571900" cy="2928958"/>
          </a:xfrm>
        </p:grpSpPr>
        <p:sp>
          <p:nvSpPr>
            <p:cNvPr id="3" name="Rectangle 2"/>
            <p:cNvSpPr/>
            <p:nvPr/>
          </p:nvSpPr>
          <p:spPr>
            <a:xfrm>
              <a:off x="785786" y="1357298"/>
              <a:ext cx="3571900" cy="2928958"/>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2011378" y="1422656"/>
              <a:ext cx="1631928" cy="2810401"/>
              <a:chOff x="2011378" y="1422656"/>
              <a:chExt cx="1203300" cy="2810401"/>
            </a:xfrm>
          </p:grpSpPr>
          <p:sp>
            <p:nvSpPr>
              <p:cNvPr id="4" name="Freeform 3"/>
              <p:cNvSpPr/>
              <p:nvPr/>
            </p:nvSpPr>
            <p:spPr>
              <a:xfrm>
                <a:off x="2011378" y="1422656"/>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reeform 4"/>
              <p:cNvSpPr/>
              <p:nvPr/>
            </p:nvSpPr>
            <p:spPr>
              <a:xfrm>
                <a:off x="2642443" y="1749447"/>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 name="Freeform 6"/>
            <p:cNvSpPr/>
            <p:nvPr/>
          </p:nvSpPr>
          <p:spPr>
            <a:xfrm rot="16200000">
              <a:off x="2263986" y="1863388"/>
              <a:ext cx="544061" cy="3214710"/>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 name="connsiteX0" fmla="*/ 727549 w 757494"/>
                <a:gd name="connsiteY0" fmla="*/ 0 h 3071834"/>
                <a:gd name="connsiteX1" fmla="*/ 735257 w 757494"/>
                <a:gd name="connsiteY1" fmla="*/ 564214 h 3071834"/>
                <a:gd name="connsiteX2" fmla="*/ 108442 w 757494"/>
                <a:gd name="connsiteY2" fmla="*/ 995384 h 3071834"/>
                <a:gd name="connsiteX3" fmla="*/ 84607 w 757494"/>
                <a:gd name="connsiteY3" fmla="*/ 2000264 h 3071834"/>
                <a:gd name="connsiteX4" fmla="*/ 84608 w 757494"/>
                <a:gd name="connsiteY4" fmla="*/ 3071834 h 3071834"/>
                <a:gd name="connsiteX0" fmla="*/ 735256 w 757495"/>
                <a:gd name="connsiteY0" fmla="*/ 0 h 2821072"/>
                <a:gd name="connsiteX1" fmla="*/ 735257 w 757495"/>
                <a:gd name="connsiteY1" fmla="*/ 313452 h 2821072"/>
                <a:gd name="connsiteX2" fmla="*/ 108442 w 757495"/>
                <a:gd name="connsiteY2" fmla="*/ 744622 h 2821072"/>
                <a:gd name="connsiteX3" fmla="*/ 84607 w 757495"/>
                <a:gd name="connsiteY3" fmla="*/ 1749502 h 2821072"/>
                <a:gd name="connsiteX4" fmla="*/ 84608 w 757495"/>
                <a:gd name="connsiteY4" fmla="*/ 2821072 h 282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95" h="2821072">
                  <a:moveTo>
                    <a:pt x="735256" y="0"/>
                  </a:moveTo>
                  <a:cubicBezTo>
                    <a:pt x="728129" y="196871"/>
                    <a:pt x="757495" y="119000"/>
                    <a:pt x="735257" y="313452"/>
                  </a:cubicBezTo>
                  <a:cubicBezTo>
                    <a:pt x="732103" y="679392"/>
                    <a:pt x="216884" y="505280"/>
                    <a:pt x="108442" y="744622"/>
                  </a:cubicBezTo>
                  <a:cubicBezTo>
                    <a:pt x="0" y="983964"/>
                    <a:pt x="88579" y="1403427"/>
                    <a:pt x="84607" y="1749502"/>
                  </a:cubicBezTo>
                  <a:cubicBezTo>
                    <a:pt x="80635" y="2095577"/>
                    <a:pt x="86196" y="2640097"/>
                    <a:pt x="84608" y="2821072"/>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Freeform 7"/>
            <p:cNvSpPr/>
            <p:nvPr/>
          </p:nvSpPr>
          <p:spPr>
            <a:xfrm rot="16200000">
              <a:off x="2403238" y="1609305"/>
              <a:ext cx="442774" cy="2820416"/>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 name="connsiteX0" fmla="*/ 36497 w 616475"/>
                <a:gd name="connsiteY0" fmla="*/ 0 h 2475059"/>
                <a:gd name="connsiteX1" fmla="*/ 528857 w 616475"/>
                <a:gd name="connsiteY1" fmla="*/ 570045 h 2475059"/>
                <a:gd name="connsiteX2" fmla="*/ 562208 w 616475"/>
                <a:gd name="connsiteY2" fmla="*/ 1760684 h 2475059"/>
                <a:gd name="connsiteX3" fmla="*/ 533633 w 616475"/>
                <a:gd name="connsiteY3" fmla="*/ 2475059 h 2475059"/>
              </a:gdLst>
              <a:ahLst/>
              <a:cxnLst>
                <a:cxn ang="0">
                  <a:pos x="connsiteX0" y="connsiteY0"/>
                </a:cxn>
                <a:cxn ang="0">
                  <a:pos x="connsiteX1" y="connsiteY1"/>
                </a:cxn>
                <a:cxn ang="0">
                  <a:pos x="connsiteX2" y="connsiteY2"/>
                </a:cxn>
                <a:cxn ang="0">
                  <a:pos x="connsiteX3" y="connsiteY3"/>
                </a:cxn>
              </a:cxnLst>
              <a:rect l="l" t="t" r="r" b="b"/>
              <a:pathLst>
                <a:path w="616475" h="2475059">
                  <a:moveTo>
                    <a:pt x="36497" y="0"/>
                  </a:moveTo>
                  <a:cubicBezTo>
                    <a:pt x="0" y="411973"/>
                    <a:pt x="441239" y="276598"/>
                    <a:pt x="528857" y="570045"/>
                  </a:cubicBezTo>
                  <a:cubicBezTo>
                    <a:pt x="616475" y="863492"/>
                    <a:pt x="561412" y="1443182"/>
                    <a:pt x="562208" y="1760684"/>
                  </a:cubicBezTo>
                  <a:cubicBezTo>
                    <a:pt x="563004" y="2078186"/>
                    <a:pt x="538395" y="2355997"/>
                    <a:pt x="533633" y="2475059"/>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Oval 8"/>
            <p:cNvSpPr/>
            <p:nvPr/>
          </p:nvSpPr>
          <p:spPr>
            <a:xfrm>
              <a:off x="1893835"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714612"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714612" y="346547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893835" y="3536917"/>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394033" y="2714620"/>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394033" y="343355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rot="16200000" flipH="1">
              <a:off x="1741484" y="3027376"/>
              <a:ext cx="2351070" cy="23813"/>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 name="Group 19"/>
          <p:cNvGrpSpPr/>
          <p:nvPr/>
        </p:nvGrpSpPr>
        <p:grpSpPr>
          <a:xfrm>
            <a:off x="5572132" y="2071678"/>
            <a:ext cx="2613585" cy="1714512"/>
            <a:chOff x="785786" y="1357298"/>
            <a:chExt cx="3571900" cy="2928958"/>
          </a:xfrm>
        </p:grpSpPr>
        <p:sp>
          <p:nvSpPr>
            <p:cNvPr id="21" name="Rectangle 20"/>
            <p:cNvSpPr/>
            <p:nvPr/>
          </p:nvSpPr>
          <p:spPr>
            <a:xfrm>
              <a:off x="785786" y="1357298"/>
              <a:ext cx="3571900" cy="2928958"/>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4"/>
            <p:cNvGrpSpPr/>
            <p:nvPr/>
          </p:nvGrpSpPr>
          <p:grpSpPr>
            <a:xfrm>
              <a:off x="2011378" y="1422656"/>
              <a:ext cx="1631928" cy="2810401"/>
              <a:chOff x="2011378" y="1422656"/>
              <a:chExt cx="1203300" cy="2810401"/>
            </a:xfrm>
          </p:grpSpPr>
          <p:sp>
            <p:nvSpPr>
              <p:cNvPr id="32" name="Freeform 3"/>
              <p:cNvSpPr/>
              <p:nvPr/>
            </p:nvSpPr>
            <p:spPr>
              <a:xfrm>
                <a:off x="2011378" y="1422656"/>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Freeform 32"/>
              <p:cNvSpPr/>
              <p:nvPr/>
            </p:nvSpPr>
            <p:spPr>
              <a:xfrm>
                <a:off x="2642443" y="1749447"/>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3" name="Freeform 22"/>
            <p:cNvSpPr/>
            <p:nvPr/>
          </p:nvSpPr>
          <p:spPr>
            <a:xfrm rot="16200000">
              <a:off x="2263986" y="1863388"/>
              <a:ext cx="544061" cy="3214710"/>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 name="connsiteX0" fmla="*/ 727549 w 757494"/>
                <a:gd name="connsiteY0" fmla="*/ 0 h 3071834"/>
                <a:gd name="connsiteX1" fmla="*/ 735257 w 757494"/>
                <a:gd name="connsiteY1" fmla="*/ 564214 h 3071834"/>
                <a:gd name="connsiteX2" fmla="*/ 108442 w 757494"/>
                <a:gd name="connsiteY2" fmla="*/ 995384 h 3071834"/>
                <a:gd name="connsiteX3" fmla="*/ 84607 w 757494"/>
                <a:gd name="connsiteY3" fmla="*/ 2000264 h 3071834"/>
                <a:gd name="connsiteX4" fmla="*/ 84608 w 757494"/>
                <a:gd name="connsiteY4" fmla="*/ 3071834 h 3071834"/>
                <a:gd name="connsiteX0" fmla="*/ 735256 w 757495"/>
                <a:gd name="connsiteY0" fmla="*/ 0 h 2821072"/>
                <a:gd name="connsiteX1" fmla="*/ 735257 w 757495"/>
                <a:gd name="connsiteY1" fmla="*/ 313452 h 2821072"/>
                <a:gd name="connsiteX2" fmla="*/ 108442 w 757495"/>
                <a:gd name="connsiteY2" fmla="*/ 744622 h 2821072"/>
                <a:gd name="connsiteX3" fmla="*/ 84607 w 757495"/>
                <a:gd name="connsiteY3" fmla="*/ 1749502 h 2821072"/>
                <a:gd name="connsiteX4" fmla="*/ 84608 w 757495"/>
                <a:gd name="connsiteY4" fmla="*/ 2821072 h 282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95" h="2821072">
                  <a:moveTo>
                    <a:pt x="735256" y="0"/>
                  </a:moveTo>
                  <a:cubicBezTo>
                    <a:pt x="728129" y="196871"/>
                    <a:pt x="757495" y="119000"/>
                    <a:pt x="735257" y="313452"/>
                  </a:cubicBezTo>
                  <a:cubicBezTo>
                    <a:pt x="732103" y="679392"/>
                    <a:pt x="216884" y="505280"/>
                    <a:pt x="108442" y="744622"/>
                  </a:cubicBezTo>
                  <a:cubicBezTo>
                    <a:pt x="0" y="983964"/>
                    <a:pt x="88579" y="1403427"/>
                    <a:pt x="84607" y="1749502"/>
                  </a:cubicBezTo>
                  <a:cubicBezTo>
                    <a:pt x="80635" y="2095577"/>
                    <a:pt x="86196" y="2640097"/>
                    <a:pt x="84608" y="2821072"/>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rot="16200000">
              <a:off x="2403238" y="1609305"/>
              <a:ext cx="442774" cy="2820416"/>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 name="connsiteX0" fmla="*/ 36497 w 616475"/>
                <a:gd name="connsiteY0" fmla="*/ 0 h 2475059"/>
                <a:gd name="connsiteX1" fmla="*/ 528857 w 616475"/>
                <a:gd name="connsiteY1" fmla="*/ 570045 h 2475059"/>
                <a:gd name="connsiteX2" fmla="*/ 562208 w 616475"/>
                <a:gd name="connsiteY2" fmla="*/ 1760684 h 2475059"/>
                <a:gd name="connsiteX3" fmla="*/ 533633 w 616475"/>
                <a:gd name="connsiteY3" fmla="*/ 2475059 h 2475059"/>
              </a:gdLst>
              <a:ahLst/>
              <a:cxnLst>
                <a:cxn ang="0">
                  <a:pos x="connsiteX0" y="connsiteY0"/>
                </a:cxn>
                <a:cxn ang="0">
                  <a:pos x="connsiteX1" y="connsiteY1"/>
                </a:cxn>
                <a:cxn ang="0">
                  <a:pos x="connsiteX2" y="connsiteY2"/>
                </a:cxn>
                <a:cxn ang="0">
                  <a:pos x="connsiteX3" y="connsiteY3"/>
                </a:cxn>
              </a:cxnLst>
              <a:rect l="l" t="t" r="r" b="b"/>
              <a:pathLst>
                <a:path w="616475" h="2475059">
                  <a:moveTo>
                    <a:pt x="36497" y="0"/>
                  </a:moveTo>
                  <a:cubicBezTo>
                    <a:pt x="0" y="411973"/>
                    <a:pt x="441239" y="276598"/>
                    <a:pt x="528857" y="570045"/>
                  </a:cubicBezTo>
                  <a:cubicBezTo>
                    <a:pt x="616475" y="863492"/>
                    <a:pt x="561412" y="1443182"/>
                    <a:pt x="562208" y="1760684"/>
                  </a:cubicBezTo>
                  <a:cubicBezTo>
                    <a:pt x="563004" y="2078186"/>
                    <a:pt x="538395" y="2355997"/>
                    <a:pt x="533633" y="2475059"/>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Oval 24"/>
            <p:cNvSpPr/>
            <p:nvPr/>
          </p:nvSpPr>
          <p:spPr>
            <a:xfrm>
              <a:off x="1893835"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2714612"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2714612" y="346547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893835" y="3536917"/>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394033" y="2714620"/>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394033" y="343355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Arrow Connector 30"/>
            <p:cNvCxnSpPr/>
            <p:nvPr/>
          </p:nvCxnSpPr>
          <p:spPr>
            <a:xfrm rot="16200000" flipH="1">
              <a:off x="1741484" y="3027376"/>
              <a:ext cx="2351070" cy="23813"/>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174190" name="Picture 110"/>
          <p:cNvPicPr>
            <a:picLocks noChangeAspect="1" noChangeArrowheads="1"/>
          </p:cNvPicPr>
          <p:nvPr/>
        </p:nvPicPr>
        <p:blipFill>
          <a:blip r:embed="rId3" cstate="print"/>
          <a:srcRect/>
          <a:stretch>
            <a:fillRect/>
          </a:stretch>
        </p:blipFill>
        <p:spPr bwMode="auto">
          <a:xfrm>
            <a:off x="214282" y="4572008"/>
            <a:ext cx="2620459" cy="538041"/>
          </a:xfrm>
          <a:prstGeom prst="rect">
            <a:avLst/>
          </a:prstGeom>
          <a:noFill/>
          <a:ln w="9525">
            <a:noFill/>
            <a:miter lim="800000"/>
            <a:headEnd/>
            <a:tailEnd/>
          </a:ln>
        </p:spPr>
      </p:pic>
      <p:pic>
        <p:nvPicPr>
          <p:cNvPr id="174191" name="Picture 111"/>
          <p:cNvPicPr>
            <a:picLocks noChangeAspect="1" noChangeArrowheads="1"/>
          </p:cNvPicPr>
          <p:nvPr/>
        </p:nvPicPr>
        <p:blipFill>
          <a:blip r:embed="rId4" cstate="print"/>
          <a:srcRect/>
          <a:stretch>
            <a:fillRect/>
          </a:stretch>
        </p:blipFill>
        <p:spPr bwMode="auto">
          <a:xfrm>
            <a:off x="214282" y="5643578"/>
            <a:ext cx="4095089" cy="976445"/>
          </a:xfrm>
          <a:prstGeom prst="rect">
            <a:avLst/>
          </a:prstGeom>
          <a:noFill/>
          <a:ln w="9525">
            <a:noFill/>
            <a:miter lim="800000"/>
            <a:headEnd/>
            <a:tailEnd/>
          </a:ln>
        </p:spPr>
      </p:pic>
      <p:pic>
        <p:nvPicPr>
          <p:cNvPr id="174193" name="Picture 113"/>
          <p:cNvPicPr>
            <a:picLocks noChangeAspect="1" noChangeArrowheads="1"/>
          </p:cNvPicPr>
          <p:nvPr/>
        </p:nvPicPr>
        <p:blipFill>
          <a:blip r:embed="rId5" cstate="print"/>
          <a:srcRect/>
          <a:stretch>
            <a:fillRect/>
          </a:stretch>
        </p:blipFill>
        <p:spPr bwMode="auto">
          <a:xfrm>
            <a:off x="5000628" y="4500570"/>
            <a:ext cx="3786214" cy="807061"/>
          </a:xfrm>
          <a:prstGeom prst="rect">
            <a:avLst/>
          </a:prstGeom>
          <a:noFill/>
          <a:ln w="9525">
            <a:noFill/>
            <a:miter lim="800000"/>
            <a:headEnd/>
            <a:tailEnd/>
          </a:ln>
        </p:spPr>
      </p:pic>
      <p:pic>
        <p:nvPicPr>
          <p:cNvPr id="174195" name="Picture 115"/>
          <p:cNvPicPr>
            <a:picLocks noChangeAspect="1" noChangeArrowheads="1"/>
          </p:cNvPicPr>
          <p:nvPr/>
        </p:nvPicPr>
        <p:blipFill>
          <a:blip r:embed="rId6" cstate="print"/>
          <a:srcRect/>
          <a:stretch>
            <a:fillRect/>
          </a:stretch>
        </p:blipFill>
        <p:spPr bwMode="auto">
          <a:xfrm>
            <a:off x="4929346" y="5643578"/>
            <a:ext cx="4214654" cy="9365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32"/>
          </a:xfrm>
        </p:spPr>
        <p:txBody>
          <a:bodyPr>
            <a:noAutofit/>
          </a:bodyPr>
          <a:lstStyle/>
          <a:p>
            <a:pPr>
              <a:tabLst>
                <a:tab pos="8877300" algn="r"/>
              </a:tabLst>
            </a:pPr>
            <a:r>
              <a:rPr lang="en-US" sz="2400" dirty="0" smtClean="0"/>
              <a:t>There is a close link between the</a:t>
            </a:r>
            <a:br>
              <a:rPr lang="en-US" sz="2400" dirty="0" smtClean="0"/>
            </a:br>
            <a:r>
              <a:rPr lang="en-US" sz="2400" dirty="0" smtClean="0"/>
              <a:t>workloads in heavy traffic, and poolability.</a:t>
            </a:r>
            <a:endParaRPr lang="en-GB" sz="2400" dirty="0"/>
          </a:p>
        </p:txBody>
      </p:sp>
      <p:grpSp>
        <p:nvGrpSpPr>
          <p:cNvPr id="6" name="Group 18"/>
          <p:cNvGrpSpPr/>
          <p:nvPr/>
        </p:nvGrpSpPr>
        <p:grpSpPr>
          <a:xfrm>
            <a:off x="785786" y="2143116"/>
            <a:ext cx="2613585" cy="1714512"/>
            <a:chOff x="785786" y="1357298"/>
            <a:chExt cx="3571900" cy="2928958"/>
          </a:xfrm>
        </p:grpSpPr>
        <p:sp>
          <p:nvSpPr>
            <p:cNvPr id="3" name="Rectangle 2"/>
            <p:cNvSpPr/>
            <p:nvPr/>
          </p:nvSpPr>
          <p:spPr>
            <a:xfrm>
              <a:off x="785786" y="1357298"/>
              <a:ext cx="3571900" cy="2928958"/>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2011378" y="1422656"/>
              <a:ext cx="1631928" cy="2810401"/>
              <a:chOff x="2011378" y="1422656"/>
              <a:chExt cx="1203300" cy="2810401"/>
            </a:xfrm>
          </p:grpSpPr>
          <p:sp>
            <p:nvSpPr>
              <p:cNvPr id="4" name="Freeform 3"/>
              <p:cNvSpPr/>
              <p:nvPr/>
            </p:nvSpPr>
            <p:spPr>
              <a:xfrm>
                <a:off x="2011378" y="1422656"/>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reeform 4"/>
              <p:cNvSpPr/>
              <p:nvPr/>
            </p:nvSpPr>
            <p:spPr>
              <a:xfrm>
                <a:off x="2642443" y="1749447"/>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 name="Freeform 6"/>
            <p:cNvSpPr/>
            <p:nvPr/>
          </p:nvSpPr>
          <p:spPr>
            <a:xfrm rot="16200000">
              <a:off x="2263986" y="1863388"/>
              <a:ext cx="544061" cy="3214710"/>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 name="connsiteX0" fmla="*/ 727549 w 757494"/>
                <a:gd name="connsiteY0" fmla="*/ 0 h 3071834"/>
                <a:gd name="connsiteX1" fmla="*/ 735257 w 757494"/>
                <a:gd name="connsiteY1" fmla="*/ 564214 h 3071834"/>
                <a:gd name="connsiteX2" fmla="*/ 108442 w 757494"/>
                <a:gd name="connsiteY2" fmla="*/ 995384 h 3071834"/>
                <a:gd name="connsiteX3" fmla="*/ 84607 w 757494"/>
                <a:gd name="connsiteY3" fmla="*/ 2000264 h 3071834"/>
                <a:gd name="connsiteX4" fmla="*/ 84608 w 757494"/>
                <a:gd name="connsiteY4" fmla="*/ 3071834 h 3071834"/>
                <a:gd name="connsiteX0" fmla="*/ 735256 w 757495"/>
                <a:gd name="connsiteY0" fmla="*/ 0 h 2821072"/>
                <a:gd name="connsiteX1" fmla="*/ 735257 w 757495"/>
                <a:gd name="connsiteY1" fmla="*/ 313452 h 2821072"/>
                <a:gd name="connsiteX2" fmla="*/ 108442 w 757495"/>
                <a:gd name="connsiteY2" fmla="*/ 744622 h 2821072"/>
                <a:gd name="connsiteX3" fmla="*/ 84607 w 757495"/>
                <a:gd name="connsiteY3" fmla="*/ 1749502 h 2821072"/>
                <a:gd name="connsiteX4" fmla="*/ 84608 w 757495"/>
                <a:gd name="connsiteY4" fmla="*/ 2821072 h 282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95" h="2821072">
                  <a:moveTo>
                    <a:pt x="735256" y="0"/>
                  </a:moveTo>
                  <a:cubicBezTo>
                    <a:pt x="728129" y="196871"/>
                    <a:pt x="757495" y="119000"/>
                    <a:pt x="735257" y="313452"/>
                  </a:cubicBezTo>
                  <a:cubicBezTo>
                    <a:pt x="732103" y="679392"/>
                    <a:pt x="216884" y="505280"/>
                    <a:pt x="108442" y="744622"/>
                  </a:cubicBezTo>
                  <a:cubicBezTo>
                    <a:pt x="0" y="983964"/>
                    <a:pt x="88579" y="1403427"/>
                    <a:pt x="84607" y="1749502"/>
                  </a:cubicBezTo>
                  <a:cubicBezTo>
                    <a:pt x="80635" y="2095577"/>
                    <a:pt x="86196" y="2640097"/>
                    <a:pt x="84608" y="2821072"/>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Freeform 7"/>
            <p:cNvSpPr/>
            <p:nvPr/>
          </p:nvSpPr>
          <p:spPr>
            <a:xfrm rot="16200000">
              <a:off x="2403238" y="1609305"/>
              <a:ext cx="442774" cy="2820416"/>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 name="connsiteX0" fmla="*/ 36497 w 616475"/>
                <a:gd name="connsiteY0" fmla="*/ 0 h 2475059"/>
                <a:gd name="connsiteX1" fmla="*/ 528857 w 616475"/>
                <a:gd name="connsiteY1" fmla="*/ 570045 h 2475059"/>
                <a:gd name="connsiteX2" fmla="*/ 562208 w 616475"/>
                <a:gd name="connsiteY2" fmla="*/ 1760684 h 2475059"/>
                <a:gd name="connsiteX3" fmla="*/ 533633 w 616475"/>
                <a:gd name="connsiteY3" fmla="*/ 2475059 h 2475059"/>
              </a:gdLst>
              <a:ahLst/>
              <a:cxnLst>
                <a:cxn ang="0">
                  <a:pos x="connsiteX0" y="connsiteY0"/>
                </a:cxn>
                <a:cxn ang="0">
                  <a:pos x="connsiteX1" y="connsiteY1"/>
                </a:cxn>
                <a:cxn ang="0">
                  <a:pos x="connsiteX2" y="connsiteY2"/>
                </a:cxn>
                <a:cxn ang="0">
                  <a:pos x="connsiteX3" y="connsiteY3"/>
                </a:cxn>
              </a:cxnLst>
              <a:rect l="l" t="t" r="r" b="b"/>
              <a:pathLst>
                <a:path w="616475" h="2475059">
                  <a:moveTo>
                    <a:pt x="36497" y="0"/>
                  </a:moveTo>
                  <a:cubicBezTo>
                    <a:pt x="0" y="411973"/>
                    <a:pt x="441239" y="276598"/>
                    <a:pt x="528857" y="570045"/>
                  </a:cubicBezTo>
                  <a:cubicBezTo>
                    <a:pt x="616475" y="863492"/>
                    <a:pt x="561412" y="1443182"/>
                    <a:pt x="562208" y="1760684"/>
                  </a:cubicBezTo>
                  <a:cubicBezTo>
                    <a:pt x="563004" y="2078186"/>
                    <a:pt x="538395" y="2355997"/>
                    <a:pt x="533633" y="2475059"/>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Oval 8"/>
            <p:cNvSpPr/>
            <p:nvPr/>
          </p:nvSpPr>
          <p:spPr>
            <a:xfrm>
              <a:off x="1893835"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714612"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714612" y="346547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893835" y="3536917"/>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394033" y="2714620"/>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394033" y="343355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rot="16200000" flipH="1">
              <a:off x="1741484" y="3027376"/>
              <a:ext cx="2351070" cy="23813"/>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 name="Group 19"/>
          <p:cNvGrpSpPr/>
          <p:nvPr/>
        </p:nvGrpSpPr>
        <p:grpSpPr>
          <a:xfrm>
            <a:off x="5572132" y="2071678"/>
            <a:ext cx="2613585" cy="1714512"/>
            <a:chOff x="785786" y="1357298"/>
            <a:chExt cx="3571900" cy="2928958"/>
          </a:xfrm>
        </p:grpSpPr>
        <p:sp>
          <p:nvSpPr>
            <p:cNvPr id="21" name="Rectangle 20"/>
            <p:cNvSpPr/>
            <p:nvPr/>
          </p:nvSpPr>
          <p:spPr>
            <a:xfrm>
              <a:off x="785786" y="1357298"/>
              <a:ext cx="3571900" cy="2928958"/>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4"/>
            <p:cNvGrpSpPr/>
            <p:nvPr/>
          </p:nvGrpSpPr>
          <p:grpSpPr>
            <a:xfrm>
              <a:off x="2011378" y="1422656"/>
              <a:ext cx="1631928" cy="2810401"/>
              <a:chOff x="2011378" y="1422656"/>
              <a:chExt cx="1203300" cy="2810401"/>
            </a:xfrm>
          </p:grpSpPr>
          <p:sp>
            <p:nvSpPr>
              <p:cNvPr id="32" name="Freeform 3"/>
              <p:cNvSpPr/>
              <p:nvPr/>
            </p:nvSpPr>
            <p:spPr>
              <a:xfrm>
                <a:off x="2011378" y="1422656"/>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Freeform 32"/>
              <p:cNvSpPr/>
              <p:nvPr/>
            </p:nvSpPr>
            <p:spPr>
              <a:xfrm>
                <a:off x="2642443" y="1749447"/>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3" name="Freeform 22"/>
            <p:cNvSpPr/>
            <p:nvPr/>
          </p:nvSpPr>
          <p:spPr>
            <a:xfrm rot="16200000">
              <a:off x="2263986" y="1863388"/>
              <a:ext cx="544061" cy="3214710"/>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 name="connsiteX0" fmla="*/ 727549 w 757494"/>
                <a:gd name="connsiteY0" fmla="*/ 0 h 3071834"/>
                <a:gd name="connsiteX1" fmla="*/ 735257 w 757494"/>
                <a:gd name="connsiteY1" fmla="*/ 564214 h 3071834"/>
                <a:gd name="connsiteX2" fmla="*/ 108442 w 757494"/>
                <a:gd name="connsiteY2" fmla="*/ 995384 h 3071834"/>
                <a:gd name="connsiteX3" fmla="*/ 84607 w 757494"/>
                <a:gd name="connsiteY3" fmla="*/ 2000264 h 3071834"/>
                <a:gd name="connsiteX4" fmla="*/ 84608 w 757494"/>
                <a:gd name="connsiteY4" fmla="*/ 3071834 h 3071834"/>
                <a:gd name="connsiteX0" fmla="*/ 735256 w 757495"/>
                <a:gd name="connsiteY0" fmla="*/ 0 h 2821072"/>
                <a:gd name="connsiteX1" fmla="*/ 735257 w 757495"/>
                <a:gd name="connsiteY1" fmla="*/ 313452 h 2821072"/>
                <a:gd name="connsiteX2" fmla="*/ 108442 w 757495"/>
                <a:gd name="connsiteY2" fmla="*/ 744622 h 2821072"/>
                <a:gd name="connsiteX3" fmla="*/ 84607 w 757495"/>
                <a:gd name="connsiteY3" fmla="*/ 1749502 h 2821072"/>
                <a:gd name="connsiteX4" fmla="*/ 84608 w 757495"/>
                <a:gd name="connsiteY4" fmla="*/ 2821072 h 282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95" h="2821072">
                  <a:moveTo>
                    <a:pt x="735256" y="0"/>
                  </a:moveTo>
                  <a:cubicBezTo>
                    <a:pt x="728129" y="196871"/>
                    <a:pt x="757495" y="119000"/>
                    <a:pt x="735257" y="313452"/>
                  </a:cubicBezTo>
                  <a:cubicBezTo>
                    <a:pt x="732103" y="679392"/>
                    <a:pt x="216884" y="505280"/>
                    <a:pt x="108442" y="744622"/>
                  </a:cubicBezTo>
                  <a:cubicBezTo>
                    <a:pt x="0" y="983964"/>
                    <a:pt x="88579" y="1403427"/>
                    <a:pt x="84607" y="1749502"/>
                  </a:cubicBezTo>
                  <a:cubicBezTo>
                    <a:pt x="80635" y="2095577"/>
                    <a:pt x="86196" y="2640097"/>
                    <a:pt x="84608" y="2821072"/>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rot="16200000">
              <a:off x="2403238" y="1609305"/>
              <a:ext cx="442774" cy="2820416"/>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 name="connsiteX0" fmla="*/ 36497 w 616475"/>
                <a:gd name="connsiteY0" fmla="*/ 0 h 2475059"/>
                <a:gd name="connsiteX1" fmla="*/ 528857 w 616475"/>
                <a:gd name="connsiteY1" fmla="*/ 570045 h 2475059"/>
                <a:gd name="connsiteX2" fmla="*/ 562208 w 616475"/>
                <a:gd name="connsiteY2" fmla="*/ 1760684 h 2475059"/>
                <a:gd name="connsiteX3" fmla="*/ 533633 w 616475"/>
                <a:gd name="connsiteY3" fmla="*/ 2475059 h 2475059"/>
              </a:gdLst>
              <a:ahLst/>
              <a:cxnLst>
                <a:cxn ang="0">
                  <a:pos x="connsiteX0" y="connsiteY0"/>
                </a:cxn>
                <a:cxn ang="0">
                  <a:pos x="connsiteX1" y="connsiteY1"/>
                </a:cxn>
                <a:cxn ang="0">
                  <a:pos x="connsiteX2" y="connsiteY2"/>
                </a:cxn>
                <a:cxn ang="0">
                  <a:pos x="connsiteX3" y="connsiteY3"/>
                </a:cxn>
              </a:cxnLst>
              <a:rect l="l" t="t" r="r" b="b"/>
              <a:pathLst>
                <a:path w="616475" h="2475059">
                  <a:moveTo>
                    <a:pt x="36497" y="0"/>
                  </a:moveTo>
                  <a:cubicBezTo>
                    <a:pt x="0" y="411973"/>
                    <a:pt x="441239" y="276598"/>
                    <a:pt x="528857" y="570045"/>
                  </a:cubicBezTo>
                  <a:cubicBezTo>
                    <a:pt x="616475" y="863492"/>
                    <a:pt x="561412" y="1443182"/>
                    <a:pt x="562208" y="1760684"/>
                  </a:cubicBezTo>
                  <a:cubicBezTo>
                    <a:pt x="563004" y="2078186"/>
                    <a:pt x="538395" y="2355997"/>
                    <a:pt x="533633" y="2475059"/>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Oval 24"/>
            <p:cNvSpPr/>
            <p:nvPr/>
          </p:nvSpPr>
          <p:spPr>
            <a:xfrm>
              <a:off x="1893835"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2714612" y="2643182"/>
              <a:ext cx="392149" cy="392149"/>
            </a:xfrm>
            <a:prstGeom prst="ellipse">
              <a:avLst/>
            </a:prstGeom>
            <a:solidFill>
              <a:schemeClr val="accent6">
                <a:alpha val="45098"/>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2714612" y="346547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893835" y="3536917"/>
              <a:ext cx="392149" cy="392149"/>
            </a:xfrm>
            <a:prstGeom prst="ellipse">
              <a:avLst/>
            </a:prstGeom>
            <a:solidFill>
              <a:schemeClr val="accent6">
                <a:alpha val="45098"/>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394033" y="2714620"/>
              <a:ext cx="392149" cy="392149"/>
            </a:xfrm>
            <a:prstGeom prst="ellipse">
              <a:avLst/>
            </a:prstGeom>
            <a:solidFill>
              <a:schemeClr val="accent6">
                <a:alpha val="45098"/>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394033" y="3433559"/>
              <a:ext cx="392149" cy="392149"/>
            </a:xfrm>
            <a:prstGeom prst="ellipse">
              <a:avLst/>
            </a:prstGeom>
            <a:solidFill>
              <a:schemeClr val="accent6">
                <a:alpha val="45098"/>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Arrow Connector 30"/>
            <p:cNvCxnSpPr/>
            <p:nvPr/>
          </p:nvCxnSpPr>
          <p:spPr>
            <a:xfrm rot="16200000" flipH="1">
              <a:off x="1741484" y="3027376"/>
              <a:ext cx="2351070" cy="23813"/>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2" cstate="print">
            <a:grayscl/>
          </a:blip>
          <a:stretch>
            <a:fillRect/>
          </a:stretch>
        </p:blipFill>
        <p:spPr>
          <a:xfrm>
            <a:off x="0" y="146304"/>
            <a:ext cx="9144000" cy="6565391"/>
          </a:xfrm>
          <a:prstGeom prst="rect">
            <a:avLst/>
          </a:prstGeom>
        </p:spPr>
      </p:pic>
      <p:sp>
        <p:nvSpPr>
          <p:cNvPr id="4" name="TextBox 3"/>
          <p:cNvSpPr txBox="1"/>
          <p:nvPr/>
        </p:nvSpPr>
        <p:spPr>
          <a:xfrm>
            <a:off x="71406" y="71414"/>
            <a:ext cx="5463996" cy="646331"/>
          </a:xfrm>
          <a:prstGeom prst="rect">
            <a:avLst/>
          </a:prstGeom>
          <a:noFill/>
        </p:spPr>
        <p:txBody>
          <a:bodyPr wrap="none" rtlCol="0">
            <a:spAutoFit/>
          </a:bodyPr>
          <a:lstStyle/>
          <a:p>
            <a:r>
              <a:rPr lang="en-US" dirty="0" smtClean="0">
                <a:solidFill>
                  <a:schemeClr val="bg1"/>
                </a:solidFill>
              </a:rPr>
              <a:t>GEANT data provided by UCL Belgium</a:t>
            </a:r>
            <a:br>
              <a:rPr lang="en-US" dirty="0" smtClean="0">
                <a:solidFill>
                  <a:schemeClr val="bg1"/>
                </a:solidFill>
              </a:rPr>
            </a:br>
            <a:r>
              <a:rPr lang="en-US" dirty="0" smtClean="0">
                <a:solidFill>
                  <a:schemeClr val="bg1"/>
                </a:solidFill>
              </a:rPr>
              <a:t>multipath routes, link capacities, and traffic matrices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3" cstate="print"/>
          <a:stretch>
            <a:fillRect/>
          </a:stretch>
        </p:blipFill>
        <p:spPr>
          <a:xfrm>
            <a:off x="0" y="146304"/>
            <a:ext cx="9144000" cy="6565392"/>
          </a:xfrm>
          <a:prstGeom prst="rect">
            <a:avLst/>
          </a:prstGeom>
        </p:spPr>
      </p:pic>
      <p:sp>
        <p:nvSpPr>
          <p:cNvPr id="7" name="TextBox 6"/>
          <p:cNvSpPr txBox="1"/>
          <p:nvPr/>
        </p:nvSpPr>
        <p:spPr>
          <a:xfrm>
            <a:off x="5000628" y="5863256"/>
            <a:ext cx="4143404" cy="923330"/>
          </a:xfrm>
          <a:prstGeom prst="rect">
            <a:avLst/>
          </a:prstGeom>
          <a:noFill/>
        </p:spPr>
        <p:txBody>
          <a:bodyPr wrap="square" rtlCol="0">
            <a:spAutoFit/>
          </a:bodyPr>
          <a:lstStyle/>
          <a:p>
            <a:r>
              <a:rPr lang="en-US" dirty="0" smtClean="0">
                <a:solidFill>
                  <a:schemeClr val="bg1"/>
                </a:solidFill>
              </a:rPr>
              <a:t>2005-05-04 16:30:00</a:t>
            </a:r>
          </a:p>
          <a:p>
            <a:r>
              <a:rPr lang="en-US" dirty="0" err="1" smtClean="0">
                <a:solidFill>
                  <a:schemeClr val="bg1"/>
                </a:solidFill>
              </a:rPr>
              <a:t>Colours</a:t>
            </a:r>
            <a:r>
              <a:rPr lang="en-US" dirty="0" smtClean="0">
                <a:solidFill>
                  <a:schemeClr val="bg1"/>
                </a:solidFill>
              </a:rPr>
              <a:t> show utilization</a:t>
            </a:r>
          </a:p>
          <a:p>
            <a:r>
              <a:rPr lang="en-US" dirty="0" smtClean="0">
                <a:solidFill>
                  <a:schemeClr val="bg1"/>
                </a:solidFill>
              </a:rPr>
              <a:t>Grey shows effective pooled capacity</a:t>
            </a:r>
            <a:endParaRPr lang="en-GB"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2" cstate="print"/>
          <a:stretch>
            <a:fillRect/>
          </a:stretch>
        </p:blipFill>
        <p:spPr>
          <a:xfrm>
            <a:off x="0" y="146304"/>
            <a:ext cx="9144000" cy="6565391"/>
          </a:xfrm>
          <a:prstGeom prst="rect">
            <a:avLst/>
          </a:prstGeom>
        </p:spPr>
      </p:pic>
      <p:sp>
        <p:nvSpPr>
          <p:cNvPr id="3" name="TextBox 2"/>
          <p:cNvSpPr txBox="1"/>
          <p:nvPr/>
        </p:nvSpPr>
        <p:spPr>
          <a:xfrm>
            <a:off x="5000628" y="5863256"/>
            <a:ext cx="4863273" cy="923330"/>
          </a:xfrm>
          <a:prstGeom prst="rect">
            <a:avLst/>
          </a:prstGeom>
          <a:noFill/>
        </p:spPr>
        <p:txBody>
          <a:bodyPr wrap="square" rtlCol="0">
            <a:spAutoFit/>
          </a:bodyPr>
          <a:lstStyle/>
          <a:p>
            <a:r>
              <a:rPr lang="en-US" dirty="0" smtClean="0">
                <a:solidFill>
                  <a:schemeClr val="bg1"/>
                </a:solidFill>
              </a:rPr>
              <a:t>2005-05-04 17:45:00 </a:t>
            </a:r>
          </a:p>
          <a:p>
            <a:r>
              <a:rPr lang="en-US" dirty="0" err="1" smtClean="0">
                <a:solidFill>
                  <a:schemeClr val="bg1"/>
                </a:solidFill>
              </a:rPr>
              <a:t>Colours</a:t>
            </a:r>
            <a:r>
              <a:rPr lang="en-US" dirty="0" smtClean="0">
                <a:solidFill>
                  <a:schemeClr val="bg1"/>
                </a:solidFill>
              </a:rPr>
              <a:t> show utilization</a:t>
            </a:r>
          </a:p>
          <a:p>
            <a:r>
              <a:rPr lang="en-US" dirty="0" smtClean="0">
                <a:solidFill>
                  <a:schemeClr val="bg1"/>
                </a:solidFill>
              </a:rPr>
              <a:t>Grey shows effective pooled capacity</a:t>
            </a:r>
            <a:endParaRPr lang="en-GB"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2" cstate="print"/>
          <a:stretch>
            <a:fillRect/>
          </a:stretch>
        </p:blipFill>
        <p:spPr>
          <a:xfrm>
            <a:off x="0" y="146304"/>
            <a:ext cx="9144000" cy="6565391"/>
          </a:xfrm>
          <a:prstGeom prst="rect">
            <a:avLst/>
          </a:prstGeom>
        </p:spPr>
      </p:pic>
      <p:sp>
        <p:nvSpPr>
          <p:cNvPr id="3" name="TextBox 2"/>
          <p:cNvSpPr txBox="1"/>
          <p:nvPr/>
        </p:nvSpPr>
        <p:spPr>
          <a:xfrm>
            <a:off x="5000628" y="5863256"/>
            <a:ext cx="4863273" cy="923330"/>
          </a:xfrm>
          <a:prstGeom prst="rect">
            <a:avLst/>
          </a:prstGeom>
          <a:noFill/>
        </p:spPr>
        <p:txBody>
          <a:bodyPr wrap="square" rtlCol="0">
            <a:spAutoFit/>
          </a:bodyPr>
          <a:lstStyle/>
          <a:p>
            <a:r>
              <a:rPr lang="en-US" dirty="0" smtClean="0">
                <a:solidFill>
                  <a:schemeClr val="bg1"/>
                </a:solidFill>
              </a:rPr>
              <a:t>2005-05-04 19:00:00 </a:t>
            </a:r>
          </a:p>
          <a:p>
            <a:r>
              <a:rPr lang="en-US" dirty="0" err="1" smtClean="0">
                <a:solidFill>
                  <a:schemeClr val="bg1"/>
                </a:solidFill>
              </a:rPr>
              <a:t>Colours</a:t>
            </a:r>
            <a:r>
              <a:rPr lang="en-US" dirty="0" smtClean="0">
                <a:solidFill>
                  <a:schemeClr val="bg1"/>
                </a:solidFill>
              </a:rPr>
              <a:t> show utilization</a:t>
            </a:r>
          </a:p>
          <a:p>
            <a:r>
              <a:rPr lang="en-US" dirty="0" smtClean="0">
                <a:solidFill>
                  <a:schemeClr val="bg1"/>
                </a:solidFill>
              </a:rPr>
              <a:t>Grey shows effective pooled capacity</a:t>
            </a:r>
            <a:endParaRPr lang="en-GB"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3" cstate="print"/>
          <a:stretch>
            <a:fillRect/>
          </a:stretch>
        </p:blipFill>
        <p:spPr>
          <a:xfrm>
            <a:off x="0" y="146304"/>
            <a:ext cx="9144000" cy="6565391"/>
          </a:xfrm>
          <a:prstGeom prst="rect">
            <a:avLst/>
          </a:prstGeom>
        </p:spPr>
      </p:pic>
      <p:sp>
        <p:nvSpPr>
          <p:cNvPr id="3" name="TextBox 2"/>
          <p:cNvSpPr txBox="1"/>
          <p:nvPr/>
        </p:nvSpPr>
        <p:spPr>
          <a:xfrm>
            <a:off x="5000628" y="5863256"/>
            <a:ext cx="4863273" cy="923330"/>
          </a:xfrm>
          <a:prstGeom prst="rect">
            <a:avLst/>
          </a:prstGeom>
          <a:noFill/>
        </p:spPr>
        <p:txBody>
          <a:bodyPr wrap="square" rtlCol="0">
            <a:spAutoFit/>
          </a:bodyPr>
          <a:lstStyle/>
          <a:p>
            <a:r>
              <a:rPr lang="en-US" dirty="0" smtClean="0">
                <a:solidFill>
                  <a:schemeClr val="bg1"/>
                </a:solidFill>
              </a:rPr>
              <a:t>2005-05-04 20:15:00</a:t>
            </a:r>
          </a:p>
          <a:p>
            <a:r>
              <a:rPr lang="en-US" dirty="0" err="1" smtClean="0">
                <a:solidFill>
                  <a:schemeClr val="bg1"/>
                </a:solidFill>
              </a:rPr>
              <a:t>Colours</a:t>
            </a:r>
            <a:r>
              <a:rPr lang="en-US" dirty="0" smtClean="0">
                <a:solidFill>
                  <a:schemeClr val="bg1"/>
                </a:solidFill>
              </a:rPr>
              <a:t> show utilization</a:t>
            </a:r>
          </a:p>
          <a:p>
            <a:r>
              <a:rPr lang="en-US" dirty="0" smtClean="0">
                <a:solidFill>
                  <a:schemeClr val="bg1"/>
                </a:solidFill>
              </a:rPr>
              <a:t>Grey shows effective pooled capacity</a:t>
            </a:r>
            <a:endParaRPr lang="en-GB"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0"/>
            <a:ext cx="9144000" cy="1142984"/>
          </a:xfrm>
          <a:effectLst/>
        </p:spPr>
        <p:txBody>
          <a:bodyPr anchor="t" anchorCtr="0">
            <a:noAutofit/>
          </a:bodyPr>
          <a:lstStyle/>
          <a:p>
            <a:r>
              <a:rPr lang="en-GB" sz="2800" b="1" dirty="0" smtClean="0">
                <a:solidFill>
                  <a:srgbClr val="95B3D7"/>
                </a:solidFill>
              </a:rPr>
              <a:t>Topic III. Can we design a congestion controller such that users react in the right way to achieve resource pooling?</a:t>
            </a:r>
            <a:br>
              <a:rPr lang="en-GB" sz="2800" b="1" dirty="0" smtClean="0">
                <a:solidFill>
                  <a:srgbClr val="95B3D7"/>
                </a:solidFill>
              </a:rPr>
            </a:br>
            <a:r>
              <a:rPr lang="en-US" sz="2800" dirty="0" smtClean="0"/>
              <a:t/>
            </a:r>
            <a:br>
              <a:rPr lang="en-US" sz="2800" dirty="0" smtClean="0"/>
            </a:br>
            <a:r>
              <a:rPr lang="en-US" sz="2800" dirty="0" smtClean="0"/>
              <a:t/>
            </a:r>
            <a:br>
              <a:rPr lang="en-US" sz="2800" dirty="0" smtClean="0"/>
            </a:br>
            <a:r>
              <a:rPr lang="en-US" sz="2800" b="0" dirty="0" smtClean="0"/>
              <a:t/>
            </a:r>
            <a:br>
              <a:rPr lang="en-US" sz="2800" b="0" dirty="0" smtClean="0"/>
            </a:br>
            <a:endParaRPr lang="en-GB" sz="2800" b="0" dirty="0"/>
          </a:p>
        </p:txBody>
      </p:sp>
      <p:sp>
        <p:nvSpPr>
          <p:cNvPr id="16" name="Content Placeholder 15"/>
          <p:cNvSpPr>
            <a:spLocks noGrp="1"/>
          </p:cNvSpPr>
          <p:nvPr>
            <p:ph idx="1"/>
          </p:nvPr>
        </p:nvSpPr>
        <p:spPr>
          <a:xfrm>
            <a:off x="642910" y="3214710"/>
            <a:ext cx="8501090" cy="3714752"/>
          </a:xfrm>
        </p:spPr>
        <p:txBody>
          <a:bodyPr/>
          <a:lstStyle/>
          <a:p>
            <a:r>
              <a:rPr lang="en-US" sz="2400" dirty="0" smtClean="0"/>
              <a:t>To achieve this, we thought it would be a simple matter of taking a published “fluid model” of a load-balancing congestion controller, and implementing it. </a:t>
            </a:r>
            <a:br>
              <a:rPr lang="en-US" sz="2400" dirty="0" smtClean="0"/>
            </a:br>
            <a:r>
              <a:rPr lang="en-US" sz="1800" dirty="0" smtClean="0">
                <a:solidFill>
                  <a:schemeClr val="tx1">
                    <a:lumMod val="75000"/>
                  </a:schemeClr>
                </a:solidFill>
              </a:rPr>
              <a:t>[</a:t>
            </a:r>
            <a:r>
              <a:rPr lang="en-US" sz="1800" dirty="0" err="1" smtClean="0">
                <a:solidFill>
                  <a:schemeClr val="tx1">
                    <a:lumMod val="75000"/>
                  </a:schemeClr>
                </a:solidFill>
              </a:rPr>
              <a:t>Kelly+Voice</a:t>
            </a:r>
            <a:r>
              <a:rPr lang="en-US" sz="1800" dirty="0" smtClean="0">
                <a:solidFill>
                  <a:schemeClr val="tx1">
                    <a:lumMod val="75000"/>
                  </a:schemeClr>
                </a:solidFill>
              </a:rPr>
              <a:t>, 2005; </a:t>
            </a:r>
            <a:r>
              <a:rPr lang="fi-FI" sz="1800" dirty="0" smtClean="0">
                <a:solidFill>
                  <a:schemeClr val="tx1">
                    <a:lumMod val="75000"/>
                  </a:schemeClr>
                </a:solidFill>
              </a:rPr>
              <a:t>Han, Shakkottai, Hollot, Srikant, Towsley (2006)</a:t>
            </a:r>
            <a:r>
              <a:rPr lang="en-US" sz="1800" dirty="0" smtClean="0">
                <a:solidFill>
                  <a:schemeClr val="tx1">
                    <a:lumMod val="75000"/>
                  </a:schemeClr>
                </a:solidFill>
              </a:rPr>
              <a:t>]</a:t>
            </a:r>
            <a:endParaRPr lang="en-GB" sz="2400" dirty="0">
              <a:solidFill>
                <a:schemeClr val="tx1">
                  <a:lumMod val="75000"/>
                </a:schemeClr>
              </a:solidFill>
            </a:endParaRPr>
          </a:p>
        </p:txBody>
      </p:sp>
      <p:sp>
        <p:nvSpPr>
          <p:cNvPr id="8" name="TextBox 7"/>
          <p:cNvSpPr txBox="1"/>
          <p:nvPr/>
        </p:nvSpPr>
        <p:spPr>
          <a:xfrm>
            <a:off x="642910" y="1643050"/>
            <a:ext cx="8572528" cy="1569660"/>
          </a:xfrm>
          <a:prstGeom prst="rect">
            <a:avLst/>
          </a:prstGeom>
          <a:noFill/>
        </p:spPr>
        <p:txBody>
          <a:bodyPr wrap="square" rtlCol="0">
            <a:spAutoFit/>
          </a:bodyPr>
          <a:lstStyle/>
          <a:p>
            <a:r>
              <a:rPr lang="en-US" sz="2400" dirty="0" smtClean="0">
                <a:latin typeface="+mn-lt"/>
              </a:rPr>
              <a:t>In the analysis of resource pooling, I assumed an idealized congestion controller: one which knows exactly the level of congestion on each path, and shifts its traffic onto the least congested.</a:t>
            </a:r>
            <a:endParaRPr lang="en-GB"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4710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0"/>
            <a:ext cx="9144000" cy="1142984"/>
          </a:xfrm>
          <a:effectLst/>
        </p:spPr>
        <p:txBody>
          <a:bodyPr anchor="t" anchorCtr="0">
            <a:noAutofit/>
          </a:bodyPr>
          <a:lstStyle/>
          <a:p>
            <a:r>
              <a:rPr lang="en-GB" sz="2800" b="1" dirty="0" smtClean="0">
                <a:solidFill>
                  <a:srgbClr val="95B3D7"/>
                </a:solidFill>
              </a:rPr>
              <a:t>Topic III. Can we design a congestion controller such that users react in the right way to achieve resource pooling?</a:t>
            </a:r>
            <a:br>
              <a:rPr lang="en-GB" sz="2800" b="1" dirty="0" smtClean="0">
                <a:solidFill>
                  <a:srgbClr val="95B3D7"/>
                </a:solidFill>
              </a:rPr>
            </a:br>
            <a:r>
              <a:rPr lang="en-US" sz="2800" dirty="0" smtClean="0"/>
              <a:t/>
            </a:r>
            <a:br>
              <a:rPr lang="en-US" sz="2800" dirty="0" smtClean="0"/>
            </a:br>
            <a:r>
              <a:rPr lang="en-US" sz="2800" dirty="0" smtClean="0"/>
              <a:t/>
            </a:r>
            <a:br>
              <a:rPr lang="en-US" sz="2800" dirty="0" smtClean="0"/>
            </a:br>
            <a:r>
              <a:rPr lang="en-US" sz="2800" b="0" dirty="0" smtClean="0"/>
              <a:t/>
            </a:r>
            <a:br>
              <a:rPr lang="en-US" sz="2800" b="0" dirty="0" smtClean="0"/>
            </a:br>
            <a:endParaRPr lang="en-GB" sz="2800" b="0" dirty="0"/>
          </a:p>
        </p:txBody>
      </p:sp>
      <p:sp>
        <p:nvSpPr>
          <p:cNvPr id="16" name="Content Placeholder 15"/>
          <p:cNvSpPr>
            <a:spLocks noGrp="1"/>
          </p:cNvSpPr>
          <p:nvPr>
            <p:ph idx="1"/>
          </p:nvPr>
        </p:nvSpPr>
        <p:spPr>
          <a:xfrm>
            <a:off x="642910" y="3214710"/>
            <a:ext cx="8501090" cy="3714752"/>
          </a:xfrm>
        </p:spPr>
        <p:txBody>
          <a:bodyPr/>
          <a:lstStyle/>
          <a:p>
            <a:r>
              <a:rPr lang="en-US" sz="2400" dirty="0" smtClean="0"/>
              <a:t>To achieve this, we thought it would be a simple matter of taking a published “fluid model” of a load-balancing congestion controller, and implementing it. </a:t>
            </a:r>
            <a:br>
              <a:rPr lang="en-US" sz="2400" dirty="0" smtClean="0"/>
            </a:br>
            <a:r>
              <a:rPr lang="en-US" sz="1800" dirty="0" smtClean="0">
                <a:solidFill>
                  <a:schemeClr val="tx1">
                    <a:lumMod val="75000"/>
                  </a:schemeClr>
                </a:solidFill>
              </a:rPr>
              <a:t>[</a:t>
            </a:r>
            <a:r>
              <a:rPr lang="en-US" sz="1800" dirty="0" err="1" smtClean="0">
                <a:solidFill>
                  <a:schemeClr val="tx1">
                    <a:lumMod val="75000"/>
                  </a:schemeClr>
                </a:solidFill>
              </a:rPr>
              <a:t>Kelly+Voice</a:t>
            </a:r>
            <a:r>
              <a:rPr lang="en-US" sz="1800" dirty="0" smtClean="0">
                <a:solidFill>
                  <a:schemeClr val="tx1">
                    <a:lumMod val="75000"/>
                  </a:schemeClr>
                </a:solidFill>
              </a:rPr>
              <a:t>, 2005; </a:t>
            </a:r>
            <a:r>
              <a:rPr lang="fi-FI" sz="1800" dirty="0" smtClean="0">
                <a:solidFill>
                  <a:schemeClr val="tx1">
                    <a:lumMod val="75000"/>
                  </a:schemeClr>
                </a:solidFill>
              </a:rPr>
              <a:t>Han, Shakkottai, Hollot, Srikant, Towsley (2006)</a:t>
            </a:r>
            <a:r>
              <a:rPr lang="en-US" sz="1800" dirty="0" smtClean="0">
                <a:solidFill>
                  <a:schemeClr val="tx1">
                    <a:lumMod val="75000"/>
                  </a:schemeClr>
                </a:solidFill>
              </a:rPr>
              <a:t>]</a:t>
            </a:r>
            <a:endParaRPr lang="en-GB" sz="2400" dirty="0">
              <a:solidFill>
                <a:schemeClr val="tx1">
                  <a:lumMod val="75000"/>
                </a:schemeClr>
              </a:solidFill>
            </a:endParaRPr>
          </a:p>
        </p:txBody>
      </p:sp>
      <p:sp>
        <p:nvSpPr>
          <p:cNvPr id="17" name="Content Placeholder 15"/>
          <p:cNvSpPr txBox="1">
            <a:spLocks/>
          </p:cNvSpPr>
          <p:nvPr/>
        </p:nvSpPr>
        <p:spPr bwMode="auto">
          <a:xfrm>
            <a:off x="642910" y="6286520"/>
            <a:ext cx="8501058"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588" marR="0" lvl="0" indent="-1588"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We were wrong.</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642910" y="1643050"/>
            <a:ext cx="8572528" cy="1569660"/>
          </a:xfrm>
          <a:prstGeom prst="rect">
            <a:avLst/>
          </a:prstGeom>
          <a:noFill/>
        </p:spPr>
        <p:txBody>
          <a:bodyPr wrap="square" rtlCol="0">
            <a:spAutoFit/>
          </a:bodyPr>
          <a:lstStyle/>
          <a:p>
            <a:r>
              <a:rPr lang="en-US" sz="2400" dirty="0" smtClean="0">
                <a:latin typeface="+mn-lt"/>
              </a:rPr>
              <a:t>In the analysis of resource pooling, I assumed an idealized congestion controller: one which knows exactly the level of congestion on each path, and shifts its traffic onto the least congested.</a:t>
            </a:r>
            <a:endParaRPr lang="en-GB" sz="24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0" y="0"/>
            <a:ext cx="9144000" cy="1428736"/>
          </a:xfrm>
        </p:spPr>
        <p:txBody>
          <a:bodyPr>
            <a:noAutofit/>
          </a:bodyPr>
          <a:lstStyle/>
          <a:p>
            <a:r>
              <a:rPr lang="en-US" sz="2800" dirty="0" smtClean="0"/>
              <a:t>This user clearly benefits from multipath. But is it safe for the network and other users? Or does it cause instability, route flap, unfairness, disaster?</a:t>
            </a:r>
            <a:endParaRPr lang="en-GB" sz="2800" dirty="0"/>
          </a:p>
        </p:txBody>
      </p:sp>
      <p:pic>
        <p:nvPicPr>
          <p:cNvPr id="11" name="Picture 10" descr="20100310_004.jpg"/>
          <p:cNvPicPr>
            <a:picLocks noChangeAspect="1"/>
          </p:cNvPicPr>
          <p:nvPr/>
        </p:nvPicPr>
        <p:blipFill>
          <a:blip r:embed="rId3" cstate="print"/>
          <a:srcRect l="34533" t="17627" r="29983" b="4679"/>
          <a:stretch>
            <a:fillRect/>
          </a:stretch>
        </p:blipFill>
        <p:spPr>
          <a:xfrm>
            <a:off x="3388808" y="2143116"/>
            <a:ext cx="3540646" cy="4357718"/>
          </a:xfrm>
          <a:prstGeom prst="rect">
            <a:avLst/>
          </a:prstGeom>
          <a:effectLst>
            <a:softEdge rad="3175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84"/>
          </a:xfrm>
        </p:spPr>
        <p:txBody>
          <a:bodyPr>
            <a:normAutofit fontScale="90000"/>
          </a:bodyPr>
          <a:lstStyle/>
          <a:p>
            <a:r>
              <a:rPr lang="en-US" sz="2800" dirty="0" smtClean="0"/>
              <a:t>The idealized congestion control algorithm puts </a:t>
            </a:r>
            <a:r>
              <a:rPr lang="en-US" sz="2800" i="1" dirty="0" smtClean="0"/>
              <a:t>all</a:t>
            </a:r>
            <a:r>
              <a:rPr lang="en-US" sz="2800" dirty="0" smtClean="0"/>
              <a:t> its traffic on the least congested path. This can a failure of load balancing, when congestion levels vary.</a:t>
            </a:r>
            <a:endParaRPr lang="en-GB" sz="2800" dirty="0"/>
          </a:p>
        </p:txBody>
      </p:sp>
      <p:grpSp>
        <p:nvGrpSpPr>
          <p:cNvPr id="64" name="Group 63"/>
          <p:cNvGrpSpPr/>
          <p:nvPr/>
        </p:nvGrpSpPr>
        <p:grpSpPr>
          <a:xfrm>
            <a:off x="711958" y="1857362"/>
            <a:ext cx="5931744" cy="2571770"/>
            <a:chOff x="711958" y="1857362"/>
            <a:chExt cx="4076747" cy="2571770"/>
          </a:xfrm>
        </p:grpSpPr>
        <p:sp>
          <p:nvSpPr>
            <p:cNvPr id="4" name="Oval 18"/>
            <p:cNvSpPr>
              <a:spLocks noChangeArrowheads="1"/>
            </p:cNvSpPr>
            <p:nvPr/>
          </p:nvSpPr>
          <p:spPr bwMode="auto">
            <a:xfrm rot="5400000" flipV="1">
              <a:off x="3348948" y="3707342"/>
              <a:ext cx="1071572" cy="372006"/>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8" name="Oval 18"/>
            <p:cNvSpPr>
              <a:spLocks noChangeArrowheads="1"/>
            </p:cNvSpPr>
            <p:nvPr/>
          </p:nvSpPr>
          <p:spPr bwMode="auto">
            <a:xfrm rot="5400000" flipV="1">
              <a:off x="3348949" y="2207146"/>
              <a:ext cx="1071573" cy="372006"/>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36" name="Freeform 35"/>
            <p:cNvSpPr/>
            <p:nvPr/>
          </p:nvSpPr>
          <p:spPr>
            <a:xfrm>
              <a:off x="1767819" y="1872796"/>
              <a:ext cx="1865522" cy="513425"/>
            </a:xfrm>
            <a:custGeom>
              <a:avLst/>
              <a:gdLst>
                <a:gd name="connsiteX0" fmla="*/ 3672 w 1865522"/>
                <a:gd name="connsiteY0" fmla="*/ 131371 h 605096"/>
                <a:gd name="connsiteX1" fmla="*/ 3672 w 1865522"/>
                <a:gd name="connsiteY1" fmla="*/ 131371 h 605096"/>
                <a:gd name="connsiteX2" fmla="*/ 14689 w 1865522"/>
                <a:gd name="connsiteY2" fmla="*/ 241540 h 605096"/>
                <a:gd name="connsiteX3" fmla="*/ 36722 w 1865522"/>
                <a:gd name="connsiteY3" fmla="*/ 505944 h 605096"/>
                <a:gd name="connsiteX4" fmla="*/ 102824 w 1865522"/>
                <a:gd name="connsiteY4" fmla="*/ 483911 h 605096"/>
                <a:gd name="connsiteX5" fmla="*/ 224009 w 1865522"/>
                <a:gd name="connsiteY5" fmla="*/ 461877 h 605096"/>
                <a:gd name="connsiteX6" fmla="*/ 444347 w 1865522"/>
                <a:gd name="connsiteY6" fmla="*/ 483911 h 605096"/>
                <a:gd name="connsiteX7" fmla="*/ 708751 w 1865522"/>
                <a:gd name="connsiteY7" fmla="*/ 505944 h 605096"/>
                <a:gd name="connsiteX8" fmla="*/ 719768 w 1865522"/>
                <a:gd name="connsiteY8" fmla="*/ 594079 h 605096"/>
                <a:gd name="connsiteX9" fmla="*/ 752819 w 1865522"/>
                <a:gd name="connsiteY9" fmla="*/ 583062 h 605096"/>
                <a:gd name="connsiteX10" fmla="*/ 796886 w 1865522"/>
                <a:gd name="connsiteY10" fmla="*/ 594079 h 605096"/>
                <a:gd name="connsiteX11" fmla="*/ 885021 w 1865522"/>
                <a:gd name="connsiteY11" fmla="*/ 605096 h 605096"/>
                <a:gd name="connsiteX12" fmla="*/ 1094342 w 1865522"/>
                <a:gd name="connsiteY12" fmla="*/ 594079 h 605096"/>
                <a:gd name="connsiteX13" fmla="*/ 1149426 w 1865522"/>
                <a:gd name="connsiteY13" fmla="*/ 583062 h 605096"/>
                <a:gd name="connsiteX14" fmla="*/ 1160443 w 1865522"/>
                <a:gd name="connsiteY14" fmla="*/ 550012 h 605096"/>
                <a:gd name="connsiteX15" fmla="*/ 1171460 w 1865522"/>
                <a:gd name="connsiteY15" fmla="*/ 461877 h 605096"/>
                <a:gd name="connsiteX16" fmla="*/ 1182477 w 1865522"/>
                <a:gd name="connsiteY16" fmla="*/ 428826 h 605096"/>
                <a:gd name="connsiteX17" fmla="*/ 1215527 w 1865522"/>
                <a:gd name="connsiteY17" fmla="*/ 439843 h 605096"/>
                <a:gd name="connsiteX18" fmla="*/ 1479932 w 1865522"/>
                <a:gd name="connsiteY18" fmla="*/ 428826 h 605096"/>
                <a:gd name="connsiteX19" fmla="*/ 1535016 w 1865522"/>
                <a:gd name="connsiteY19" fmla="*/ 439843 h 605096"/>
                <a:gd name="connsiteX20" fmla="*/ 1612134 w 1865522"/>
                <a:gd name="connsiteY20" fmla="*/ 450860 h 605096"/>
                <a:gd name="connsiteX21" fmla="*/ 1711286 w 1865522"/>
                <a:gd name="connsiteY21" fmla="*/ 439843 h 605096"/>
                <a:gd name="connsiteX22" fmla="*/ 1854506 w 1865522"/>
                <a:gd name="connsiteY22" fmla="*/ 417809 h 605096"/>
                <a:gd name="connsiteX23" fmla="*/ 1865522 w 1865522"/>
                <a:gd name="connsiteY23" fmla="*/ 351708 h 605096"/>
                <a:gd name="connsiteX24" fmla="*/ 1854506 w 1865522"/>
                <a:gd name="connsiteY24" fmla="*/ 318658 h 605096"/>
                <a:gd name="connsiteX25" fmla="*/ 1843489 w 1865522"/>
                <a:gd name="connsiteY25" fmla="*/ 274590 h 605096"/>
                <a:gd name="connsiteX26" fmla="*/ 1832472 w 1865522"/>
                <a:gd name="connsiteY26" fmla="*/ 219506 h 605096"/>
                <a:gd name="connsiteX27" fmla="*/ 1821455 w 1865522"/>
                <a:gd name="connsiteY27" fmla="*/ 186455 h 605096"/>
                <a:gd name="connsiteX28" fmla="*/ 1788404 w 1865522"/>
                <a:gd name="connsiteY28" fmla="*/ 65270 h 605096"/>
                <a:gd name="connsiteX29" fmla="*/ 1678236 w 1865522"/>
                <a:gd name="connsiteY29" fmla="*/ 87303 h 605096"/>
                <a:gd name="connsiteX30" fmla="*/ 1479932 w 1865522"/>
                <a:gd name="connsiteY30" fmla="*/ 65270 h 605096"/>
                <a:gd name="connsiteX31" fmla="*/ 1435865 w 1865522"/>
                <a:gd name="connsiteY31" fmla="*/ 54253 h 605096"/>
                <a:gd name="connsiteX32" fmla="*/ 1292645 w 1865522"/>
                <a:gd name="connsiteY32" fmla="*/ 32219 h 605096"/>
                <a:gd name="connsiteX33" fmla="*/ 1160443 w 1865522"/>
                <a:gd name="connsiteY33" fmla="*/ 10185 h 605096"/>
                <a:gd name="connsiteX34" fmla="*/ 973156 w 1865522"/>
                <a:gd name="connsiteY34" fmla="*/ 32219 h 605096"/>
                <a:gd name="connsiteX35" fmla="*/ 885021 w 1865522"/>
                <a:gd name="connsiteY35" fmla="*/ 43236 h 605096"/>
                <a:gd name="connsiteX36" fmla="*/ 719768 w 1865522"/>
                <a:gd name="connsiteY36" fmla="*/ 54253 h 605096"/>
                <a:gd name="connsiteX37" fmla="*/ 664684 w 1865522"/>
                <a:gd name="connsiteY37" fmla="*/ 65270 h 605096"/>
                <a:gd name="connsiteX38" fmla="*/ 279094 w 1865522"/>
                <a:gd name="connsiteY38" fmla="*/ 87303 h 605096"/>
                <a:gd name="connsiteX39" fmla="*/ 3672 w 1865522"/>
                <a:gd name="connsiteY39" fmla="*/ 109337 h 605096"/>
                <a:gd name="connsiteX40" fmla="*/ 3672 w 1865522"/>
                <a:gd name="connsiteY40" fmla="*/ 131371 h 605096"/>
                <a:gd name="connsiteX0" fmla="*/ 3672 w 1865522"/>
                <a:gd name="connsiteY0" fmla="*/ 131371 h 605096"/>
                <a:gd name="connsiteX1" fmla="*/ 3672 w 1865522"/>
                <a:gd name="connsiteY1" fmla="*/ 131371 h 605096"/>
                <a:gd name="connsiteX2" fmla="*/ 14689 w 1865522"/>
                <a:gd name="connsiteY2" fmla="*/ 241540 h 605096"/>
                <a:gd name="connsiteX3" fmla="*/ 36722 w 1865522"/>
                <a:gd name="connsiteY3" fmla="*/ 505944 h 605096"/>
                <a:gd name="connsiteX4" fmla="*/ 102824 w 1865522"/>
                <a:gd name="connsiteY4" fmla="*/ 483911 h 605096"/>
                <a:gd name="connsiteX5" fmla="*/ 224009 w 1865522"/>
                <a:gd name="connsiteY5" fmla="*/ 461877 h 605096"/>
                <a:gd name="connsiteX6" fmla="*/ 444347 w 1865522"/>
                <a:gd name="connsiteY6" fmla="*/ 483911 h 605096"/>
                <a:gd name="connsiteX7" fmla="*/ 708751 w 1865522"/>
                <a:gd name="connsiteY7" fmla="*/ 505944 h 605096"/>
                <a:gd name="connsiteX8" fmla="*/ 719768 w 1865522"/>
                <a:gd name="connsiteY8" fmla="*/ 594079 h 605096"/>
                <a:gd name="connsiteX9" fmla="*/ 752819 w 1865522"/>
                <a:gd name="connsiteY9" fmla="*/ 583062 h 605096"/>
                <a:gd name="connsiteX10" fmla="*/ 796886 w 1865522"/>
                <a:gd name="connsiteY10" fmla="*/ 594079 h 605096"/>
                <a:gd name="connsiteX11" fmla="*/ 885021 w 1865522"/>
                <a:gd name="connsiteY11" fmla="*/ 605096 h 605096"/>
                <a:gd name="connsiteX12" fmla="*/ 1094342 w 1865522"/>
                <a:gd name="connsiteY12" fmla="*/ 594079 h 605096"/>
                <a:gd name="connsiteX13" fmla="*/ 1149426 w 1865522"/>
                <a:gd name="connsiteY13" fmla="*/ 583062 h 605096"/>
                <a:gd name="connsiteX14" fmla="*/ 1160443 w 1865522"/>
                <a:gd name="connsiteY14" fmla="*/ 550012 h 605096"/>
                <a:gd name="connsiteX15" fmla="*/ 1171460 w 1865522"/>
                <a:gd name="connsiteY15" fmla="*/ 461877 h 605096"/>
                <a:gd name="connsiteX16" fmla="*/ 1182477 w 1865522"/>
                <a:gd name="connsiteY16" fmla="*/ 428826 h 605096"/>
                <a:gd name="connsiteX17" fmla="*/ 1215527 w 1865522"/>
                <a:gd name="connsiteY17" fmla="*/ 439843 h 605096"/>
                <a:gd name="connsiteX18" fmla="*/ 1479932 w 1865522"/>
                <a:gd name="connsiteY18" fmla="*/ 428826 h 605096"/>
                <a:gd name="connsiteX19" fmla="*/ 1535016 w 1865522"/>
                <a:gd name="connsiteY19" fmla="*/ 439843 h 605096"/>
                <a:gd name="connsiteX20" fmla="*/ 1612134 w 1865522"/>
                <a:gd name="connsiteY20" fmla="*/ 450860 h 605096"/>
                <a:gd name="connsiteX21" fmla="*/ 1711286 w 1865522"/>
                <a:gd name="connsiteY21" fmla="*/ 439843 h 605096"/>
                <a:gd name="connsiteX22" fmla="*/ 1854506 w 1865522"/>
                <a:gd name="connsiteY22" fmla="*/ 417809 h 605096"/>
                <a:gd name="connsiteX23" fmla="*/ 1865522 w 1865522"/>
                <a:gd name="connsiteY23" fmla="*/ 351708 h 605096"/>
                <a:gd name="connsiteX24" fmla="*/ 1854506 w 1865522"/>
                <a:gd name="connsiteY24" fmla="*/ 318658 h 605096"/>
                <a:gd name="connsiteX25" fmla="*/ 1843489 w 1865522"/>
                <a:gd name="connsiteY25" fmla="*/ 274590 h 605096"/>
                <a:gd name="connsiteX26" fmla="*/ 1832472 w 1865522"/>
                <a:gd name="connsiteY26" fmla="*/ 219506 h 605096"/>
                <a:gd name="connsiteX27" fmla="*/ 1821455 w 1865522"/>
                <a:gd name="connsiteY27" fmla="*/ 186455 h 605096"/>
                <a:gd name="connsiteX28" fmla="*/ 1788404 w 1865522"/>
                <a:gd name="connsiteY28" fmla="*/ 65270 h 605096"/>
                <a:gd name="connsiteX29" fmla="*/ 1678236 w 1865522"/>
                <a:gd name="connsiteY29" fmla="*/ 87303 h 605096"/>
                <a:gd name="connsiteX30" fmla="*/ 1479932 w 1865522"/>
                <a:gd name="connsiteY30" fmla="*/ 65270 h 605096"/>
                <a:gd name="connsiteX31" fmla="*/ 1435865 w 1865522"/>
                <a:gd name="connsiteY31" fmla="*/ 54253 h 605096"/>
                <a:gd name="connsiteX32" fmla="*/ 1292645 w 1865522"/>
                <a:gd name="connsiteY32" fmla="*/ 32219 h 605096"/>
                <a:gd name="connsiteX33" fmla="*/ 1159912 w 1865522"/>
                <a:gd name="connsiteY33" fmla="*/ 67493 h 605096"/>
                <a:gd name="connsiteX34" fmla="*/ 973156 w 1865522"/>
                <a:gd name="connsiteY34" fmla="*/ 32219 h 605096"/>
                <a:gd name="connsiteX35" fmla="*/ 885021 w 1865522"/>
                <a:gd name="connsiteY35" fmla="*/ 43236 h 605096"/>
                <a:gd name="connsiteX36" fmla="*/ 719768 w 1865522"/>
                <a:gd name="connsiteY36" fmla="*/ 54253 h 605096"/>
                <a:gd name="connsiteX37" fmla="*/ 664684 w 1865522"/>
                <a:gd name="connsiteY37" fmla="*/ 65270 h 605096"/>
                <a:gd name="connsiteX38" fmla="*/ 279094 w 1865522"/>
                <a:gd name="connsiteY38" fmla="*/ 87303 h 605096"/>
                <a:gd name="connsiteX39" fmla="*/ 3672 w 1865522"/>
                <a:gd name="connsiteY39" fmla="*/ 109337 h 605096"/>
                <a:gd name="connsiteX40" fmla="*/ 3672 w 1865522"/>
                <a:gd name="connsiteY40" fmla="*/ 131371 h 605096"/>
                <a:gd name="connsiteX0" fmla="*/ 3672 w 1865522"/>
                <a:gd name="connsiteY0" fmla="*/ 131371 h 605096"/>
                <a:gd name="connsiteX1" fmla="*/ 3672 w 1865522"/>
                <a:gd name="connsiteY1" fmla="*/ 131371 h 605096"/>
                <a:gd name="connsiteX2" fmla="*/ 14689 w 1865522"/>
                <a:gd name="connsiteY2" fmla="*/ 241540 h 605096"/>
                <a:gd name="connsiteX3" fmla="*/ 36722 w 1865522"/>
                <a:gd name="connsiteY3" fmla="*/ 505944 h 605096"/>
                <a:gd name="connsiteX4" fmla="*/ 102824 w 1865522"/>
                <a:gd name="connsiteY4" fmla="*/ 483911 h 605096"/>
                <a:gd name="connsiteX5" fmla="*/ 224009 w 1865522"/>
                <a:gd name="connsiteY5" fmla="*/ 461877 h 605096"/>
                <a:gd name="connsiteX6" fmla="*/ 444347 w 1865522"/>
                <a:gd name="connsiteY6" fmla="*/ 483911 h 605096"/>
                <a:gd name="connsiteX7" fmla="*/ 708751 w 1865522"/>
                <a:gd name="connsiteY7" fmla="*/ 505944 h 605096"/>
                <a:gd name="connsiteX8" fmla="*/ 719768 w 1865522"/>
                <a:gd name="connsiteY8" fmla="*/ 594079 h 605096"/>
                <a:gd name="connsiteX9" fmla="*/ 752819 w 1865522"/>
                <a:gd name="connsiteY9" fmla="*/ 583062 h 605096"/>
                <a:gd name="connsiteX10" fmla="*/ 796886 w 1865522"/>
                <a:gd name="connsiteY10" fmla="*/ 594079 h 605096"/>
                <a:gd name="connsiteX11" fmla="*/ 885021 w 1865522"/>
                <a:gd name="connsiteY11" fmla="*/ 605096 h 605096"/>
                <a:gd name="connsiteX12" fmla="*/ 1094342 w 1865522"/>
                <a:gd name="connsiteY12" fmla="*/ 594079 h 605096"/>
                <a:gd name="connsiteX13" fmla="*/ 1149426 w 1865522"/>
                <a:gd name="connsiteY13" fmla="*/ 583062 h 605096"/>
                <a:gd name="connsiteX14" fmla="*/ 1160443 w 1865522"/>
                <a:gd name="connsiteY14" fmla="*/ 550012 h 605096"/>
                <a:gd name="connsiteX15" fmla="*/ 1171460 w 1865522"/>
                <a:gd name="connsiteY15" fmla="*/ 461877 h 605096"/>
                <a:gd name="connsiteX16" fmla="*/ 1182477 w 1865522"/>
                <a:gd name="connsiteY16" fmla="*/ 428826 h 605096"/>
                <a:gd name="connsiteX17" fmla="*/ 1215527 w 1865522"/>
                <a:gd name="connsiteY17" fmla="*/ 439843 h 605096"/>
                <a:gd name="connsiteX18" fmla="*/ 1479932 w 1865522"/>
                <a:gd name="connsiteY18" fmla="*/ 428826 h 605096"/>
                <a:gd name="connsiteX19" fmla="*/ 1535016 w 1865522"/>
                <a:gd name="connsiteY19" fmla="*/ 439843 h 605096"/>
                <a:gd name="connsiteX20" fmla="*/ 1612134 w 1865522"/>
                <a:gd name="connsiteY20" fmla="*/ 450860 h 605096"/>
                <a:gd name="connsiteX21" fmla="*/ 1711286 w 1865522"/>
                <a:gd name="connsiteY21" fmla="*/ 439843 h 605096"/>
                <a:gd name="connsiteX22" fmla="*/ 1854506 w 1865522"/>
                <a:gd name="connsiteY22" fmla="*/ 417809 h 605096"/>
                <a:gd name="connsiteX23" fmla="*/ 1865522 w 1865522"/>
                <a:gd name="connsiteY23" fmla="*/ 351708 h 605096"/>
                <a:gd name="connsiteX24" fmla="*/ 1854506 w 1865522"/>
                <a:gd name="connsiteY24" fmla="*/ 318658 h 605096"/>
                <a:gd name="connsiteX25" fmla="*/ 1843489 w 1865522"/>
                <a:gd name="connsiteY25" fmla="*/ 274590 h 605096"/>
                <a:gd name="connsiteX26" fmla="*/ 1832472 w 1865522"/>
                <a:gd name="connsiteY26" fmla="*/ 219506 h 605096"/>
                <a:gd name="connsiteX27" fmla="*/ 1821455 w 1865522"/>
                <a:gd name="connsiteY27" fmla="*/ 186455 h 605096"/>
                <a:gd name="connsiteX28" fmla="*/ 1788404 w 1865522"/>
                <a:gd name="connsiteY28" fmla="*/ 65270 h 605096"/>
                <a:gd name="connsiteX29" fmla="*/ 1678236 w 1865522"/>
                <a:gd name="connsiteY29" fmla="*/ 87303 h 605096"/>
                <a:gd name="connsiteX30" fmla="*/ 1479932 w 1865522"/>
                <a:gd name="connsiteY30" fmla="*/ 65270 h 605096"/>
                <a:gd name="connsiteX31" fmla="*/ 1435865 w 1865522"/>
                <a:gd name="connsiteY31" fmla="*/ 54253 h 605096"/>
                <a:gd name="connsiteX32" fmla="*/ 1292645 w 1865522"/>
                <a:gd name="connsiteY32" fmla="*/ 32219 h 605096"/>
                <a:gd name="connsiteX33" fmla="*/ 1159912 w 1865522"/>
                <a:gd name="connsiteY33" fmla="*/ 67493 h 605096"/>
                <a:gd name="connsiteX34" fmla="*/ 1017036 w 1865522"/>
                <a:gd name="connsiteY34" fmla="*/ 67493 h 605096"/>
                <a:gd name="connsiteX35" fmla="*/ 885021 w 1865522"/>
                <a:gd name="connsiteY35" fmla="*/ 43236 h 605096"/>
                <a:gd name="connsiteX36" fmla="*/ 719768 w 1865522"/>
                <a:gd name="connsiteY36" fmla="*/ 54253 h 605096"/>
                <a:gd name="connsiteX37" fmla="*/ 664684 w 1865522"/>
                <a:gd name="connsiteY37" fmla="*/ 65270 h 605096"/>
                <a:gd name="connsiteX38" fmla="*/ 279094 w 1865522"/>
                <a:gd name="connsiteY38" fmla="*/ 87303 h 605096"/>
                <a:gd name="connsiteX39" fmla="*/ 3672 w 1865522"/>
                <a:gd name="connsiteY39" fmla="*/ 109337 h 605096"/>
                <a:gd name="connsiteX40" fmla="*/ 3672 w 1865522"/>
                <a:gd name="connsiteY40" fmla="*/ 131371 h 605096"/>
                <a:gd name="connsiteX0" fmla="*/ 3672 w 1865522"/>
                <a:gd name="connsiteY0" fmla="*/ 99152 h 572877"/>
                <a:gd name="connsiteX1" fmla="*/ 3672 w 1865522"/>
                <a:gd name="connsiteY1" fmla="*/ 99152 h 572877"/>
                <a:gd name="connsiteX2" fmla="*/ 14689 w 1865522"/>
                <a:gd name="connsiteY2" fmla="*/ 209321 h 572877"/>
                <a:gd name="connsiteX3" fmla="*/ 36722 w 1865522"/>
                <a:gd name="connsiteY3" fmla="*/ 473725 h 572877"/>
                <a:gd name="connsiteX4" fmla="*/ 102824 w 1865522"/>
                <a:gd name="connsiteY4" fmla="*/ 451692 h 572877"/>
                <a:gd name="connsiteX5" fmla="*/ 224009 w 1865522"/>
                <a:gd name="connsiteY5" fmla="*/ 429658 h 572877"/>
                <a:gd name="connsiteX6" fmla="*/ 444347 w 1865522"/>
                <a:gd name="connsiteY6" fmla="*/ 451692 h 572877"/>
                <a:gd name="connsiteX7" fmla="*/ 708751 w 1865522"/>
                <a:gd name="connsiteY7" fmla="*/ 473725 h 572877"/>
                <a:gd name="connsiteX8" fmla="*/ 719768 w 1865522"/>
                <a:gd name="connsiteY8" fmla="*/ 561860 h 572877"/>
                <a:gd name="connsiteX9" fmla="*/ 752819 w 1865522"/>
                <a:gd name="connsiteY9" fmla="*/ 550843 h 572877"/>
                <a:gd name="connsiteX10" fmla="*/ 796886 w 1865522"/>
                <a:gd name="connsiteY10" fmla="*/ 561860 h 572877"/>
                <a:gd name="connsiteX11" fmla="*/ 885021 w 1865522"/>
                <a:gd name="connsiteY11" fmla="*/ 572877 h 572877"/>
                <a:gd name="connsiteX12" fmla="*/ 1094342 w 1865522"/>
                <a:gd name="connsiteY12" fmla="*/ 561860 h 572877"/>
                <a:gd name="connsiteX13" fmla="*/ 1149426 w 1865522"/>
                <a:gd name="connsiteY13" fmla="*/ 550843 h 572877"/>
                <a:gd name="connsiteX14" fmla="*/ 1160443 w 1865522"/>
                <a:gd name="connsiteY14" fmla="*/ 517793 h 572877"/>
                <a:gd name="connsiteX15" fmla="*/ 1171460 w 1865522"/>
                <a:gd name="connsiteY15" fmla="*/ 429658 h 572877"/>
                <a:gd name="connsiteX16" fmla="*/ 1182477 w 1865522"/>
                <a:gd name="connsiteY16" fmla="*/ 396607 h 572877"/>
                <a:gd name="connsiteX17" fmla="*/ 1215527 w 1865522"/>
                <a:gd name="connsiteY17" fmla="*/ 407624 h 572877"/>
                <a:gd name="connsiteX18" fmla="*/ 1479932 w 1865522"/>
                <a:gd name="connsiteY18" fmla="*/ 396607 h 572877"/>
                <a:gd name="connsiteX19" fmla="*/ 1535016 w 1865522"/>
                <a:gd name="connsiteY19" fmla="*/ 407624 h 572877"/>
                <a:gd name="connsiteX20" fmla="*/ 1612134 w 1865522"/>
                <a:gd name="connsiteY20" fmla="*/ 418641 h 572877"/>
                <a:gd name="connsiteX21" fmla="*/ 1711286 w 1865522"/>
                <a:gd name="connsiteY21" fmla="*/ 407624 h 572877"/>
                <a:gd name="connsiteX22" fmla="*/ 1854506 w 1865522"/>
                <a:gd name="connsiteY22" fmla="*/ 385590 h 572877"/>
                <a:gd name="connsiteX23" fmla="*/ 1865522 w 1865522"/>
                <a:gd name="connsiteY23" fmla="*/ 319489 h 572877"/>
                <a:gd name="connsiteX24" fmla="*/ 1854506 w 1865522"/>
                <a:gd name="connsiteY24" fmla="*/ 286439 h 572877"/>
                <a:gd name="connsiteX25" fmla="*/ 1843489 w 1865522"/>
                <a:gd name="connsiteY25" fmla="*/ 242371 h 572877"/>
                <a:gd name="connsiteX26" fmla="*/ 1832472 w 1865522"/>
                <a:gd name="connsiteY26" fmla="*/ 187287 h 572877"/>
                <a:gd name="connsiteX27" fmla="*/ 1821455 w 1865522"/>
                <a:gd name="connsiteY27" fmla="*/ 154236 h 572877"/>
                <a:gd name="connsiteX28" fmla="*/ 1788404 w 1865522"/>
                <a:gd name="connsiteY28" fmla="*/ 33051 h 572877"/>
                <a:gd name="connsiteX29" fmla="*/ 1678236 w 1865522"/>
                <a:gd name="connsiteY29" fmla="*/ 55084 h 572877"/>
                <a:gd name="connsiteX30" fmla="*/ 1479932 w 1865522"/>
                <a:gd name="connsiteY30" fmla="*/ 33051 h 572877"/>
                <a:gd name="connsiteX31" fmla="*/ 1435865 w 1865522"/>
                <a:gd name="connsiteY31" fmla="*/ 22034 h 572877"/>
                <a:gd name="connsiteX32" fmla="*/ 1292645 w 1865522"/>
                <a:gd name="connsiteY32" fmla="*/ 0 h 572877"/>
                <a:gd name="connsiteX33" fmla="*/ 1017036 w 1865522"/>
                <a:gd name="connsiteY33" fmla="*/ 35274 h 572877"/>
                <a:gd name="connsiteX34" fmla="*/ 885021 w 1865522"/>
                <a:gd name="connsiteY34" fmla="*/ 11017 h 572877"/>
                <a:gd name="connsiteX35" fmla="*/ 719768 w 1865522"/>
                <a:gd name="connsiteY35" fmla="*/ 22034 h 572877"/>
                <a:gd name="connsiteX36" fmla="*/ 664684 w 1865522"/>
                <a:gd name="connsiteY36" fmla="*/ 33051 h 572877"/>
                <a:gd name="connsiteX37" fmla="*/ 279094 w 1865522"/>
                <a:gd name="connsiteY37" fmla="*/ 55084 h 572877"/>
                <a:gd name="connsiteX38" fmla="*/ 3672 w 1865522"/>
                <a:gd name="connsiteY38" fmla="*/ 77118 h 572877"/>
                <a:gd name="connsiteX39" fmla="*/ 3672 w 1865522"/>
                <a:gd name="connsiteY39" fmla="*/ 99152 h 572877"/>
                <a:gd name="connsiteX0" fmla="*/ 3672 w 1865522"/>
                <a:gd name="connsiteY0" fmla="*/ 90700 h 564425"/>
                <a:gd name="connsiteX1" fmla="*/ 3672 w 1865522"/>
                <a:gd name="connsiteY1" fmla="*/ 90700 h 564425"/>
                <a:gd name="connsiteX2" fmla="*/ 14689 w 1865522"/>
                <a:gd name="connsiteY2" fmla="*/ 200869 h 564425"/>
                <a:gd name="connsiteX3" fmla="*/ 36722 w 1865522"/>
                <a:gd name="connsiteY3" fmla="*/ 465273 h 564425"/>
                <a:gd name="connsiteX4" fmla="*/ 102824 w 1865522"/>
                <a:gd name="connsiteY4" fmla="*/ 443240 h 564425"/>
                <a:gd name="connsiteX5" fmla="*/ 224009 w 1865522"/>
                <a:gd name="connsiteY5" fmla="*/ 421206 h 564425"/>
                <a:gd name="connsiteX6" fmla="*/ 444347 w 1865522"/>
                <a:gd name="connsiteY6" fmla="*/ 443240 h 564425"/>
                <a:gd name="connsiteX7" fmla="*/ 708751 w 1865522"/>
                <a:gd name="connsiteY7" fmla="*/ 465273 h 564425"/>
                <a:gd name="connsiteX8" fmla="*/ 719768 w 1865522"/>
                <a:gd name="connsiteY8" fmla="*/ 553408 h 564425"/>
                <a:gd name="connsiteX9" fmla="*/ 752819 w 1865522"/>
                <a:gd name="connsiteY9" fmla="*/ 542391 h 564425"/>
                <a:gd name="connsiteX10" fmla="*/ 796886 w 1865522"/>
                <a:gd name="connsiteY10" fmla="*/ 553408 h 564425"/>
                <a:gd name="connsiteX11" fmla="*/ 885021 w 1865522"/>
                <a:gd name="connsiteY11" fmla="*/ 564425 h 564425"/>
                <a:gd name="connsiteX12" fmla="*/ 1094342 w 1865522"/>
                <a:gd name="connsiteY12" fmla="*/ 553408 h 564425"/>
                <a:gd name="connsiteX13" fmla="*/ 1149426 w 1865522"/>
                <a:gd name="connsiteY13" fmla="*/ 542391 h 564425"/>
                <a:gd name="connsiteX14" fmla="*/ 1160443 w 1865522"/>
                <a:gd name="connsiteY14" fmla="*/ 509341 h 564425"/>
                <a:gd name="connsiteX15" fmla="*/ 1171460 w 1865522"/>
                <a:gd name="connsiteY15" fmla="*/ 421206 h 564425"/>
                <a:gd name="connsiteX16" fmla="*/ 1182477 w 1865522"/>
                <a:gd name="connsiteY16" fmla="*/ 388155 h 564425"/>
                <a:gd name="connsiteX17" fmla="*/ 1215527 w 1865522"/>
                <a:gd name="connsiteY17" fmla="*/ 399172 h 564425"/>
                <a:gd name="connsiteX18" fmla="*/ 1479932 w 1865522"/>
                <a:gd name="connsiteY18" fmla="*/ 388155 h 564425"/>
                <a:gd name="connsiteX19" fmla="*/ 1535016 w 1865522"/>
                <a:gd name="connsiteY19" fmla="*/ 399172 h 564425"/>
                <a:gd name="connsiteX20" fmla="*/ 1612134 w 1865522"/>
                <a:gd name="connsiteY20" fmla="*/ 410189 h 564425"/>
                <a:gd name="connsiteX21" fmla="*/ 1711286 w 1865522"/>
                <a:gd name="connsiteY21" fmla="*/ 399172 h 564425"/>
                <a:gd name="connsiteX22" fmla="*/ 1854506 w 1865522"/>
                <a:gd name="connsiteY22" fmla="*/ 377138 h 564425"/>
                <a:gd name="connsiteX23" fmla="*/ 1865522 w 1865522"/>
                <a:gd name="connsiteY23" fmla="*/ 311037 h 564425"/>
                <a:gd name="connsiteX24" fmla="*/ 1854506 w 1865522"/>
                <a:gd name="connsiteY24" fmla="*/ 277987 h 564425"/>
                <a:gd name="connsiteX25" fmla="*/ 1843489 w 1865522"/>
                <a:gd name="connsiteY25" fmla="*/ 233919 h 564425"/>
                <a:gd name="connsiteX26" fmla="*/ 1832472 w 1865522"/>
                <a:gd name="connsiteY26" fmla="*/ 178835 h 564425"/>
                <a:gd name="connsiteX27" fmla="*/ 1821455 w 1865522"/>
                <a:gd name="connsiteY27" fmla="*/ 145784 h 564425"/>
                <a:gd name="connsiteX28" fmla="*/ 1788404 w 1865522"/>
                <a:gd name="connsiteY28" fmla="*/ 24599 h 564425"/>
                <a:gd name="connsiteX29" fmla="*/ 1678236 w 1865522"/>
                <a:gd name="connsiteY29" fmla="*/ 46632 h 564425"/>
                <a:gd name="connsiteX30" fmla="*/ 1479932 w 1865522"/>
                <a:gd name="connsiteY30" fmla="*/ 24599 h 564425"/>
                <a:gd name="connsiteX31" fmla="*/ 1435865 w 1865522"/>
                <a:gd name="connsiteY31" fmla="*/ 13582 h 564425"/>
                <a:gd name="connsiteX32" fmla="*/ 1017036 w 1865522"/>
                <a:gd name="connsiteY32" fmla="*/ 26822 h 564425"/>
                <a:gd name="connsiteX33" fmla="*/ 885021 w 1865522"/>
                <a:gd name="connsiteY33" fmla="*/ 2565 h 564425"/>
                <a:gd name="connsiteX34" fmla="*/ 719768 w 1865522"/>
                <a:gd name="connsiteY34" fmla="*/ 13582 h 564425"/>
                <a:gd name="connsiteX35" fmla="*/ 664684 w 1865522"/>
                <a:gd name="connsiteY35" fmla="*/ 24599 h 564425"/>
                <a:gd name="connsiteX36" fmla="*/ 279094 w 1865522"/>
                <a:gd name="connsiteY36" fmla="*/ 46632 h 564425"/>
                <a:gd name="connsiteX37" fmla="*/ 3672 w 1865522"/>
                <a:gd name="connsiteY37" fmla="*/ 68666 h 564425"/>
                <a:gd name="connsiteX38" fmla="*/ 3672 w 1865522"/>
                <a:gd name="connsiteY38" fmla="*/ 90700 h 564425"/>
                <a:gd name="connsiteX0" fmla="*/ 3672 w 1865522"/>
                <a:gd name="connsiteY0" fmla="*/ 81586 h 555311"/>
                <a:gd name="connsiteX1" fmla="*/ 3672 w 1865522"/>
                <a:gd name="connsiteY1" fmla="*/ 81586 h 555311"/>
                <a:gd name="connsiteX2" fmla="*/ 14689 w 1865522"/>
                <a:gd name="connsiteY2" fmla="*/ 191755 h 555311"/>
                <a:gd name="connsiteX3" fmla="*/ 36722 w 1865522"/>
                <a:gd name="connsiteY3" fmla="*/ 456159 h 555311"/>
                <a:gd name="connsiteX4" fmla="*/ 102824 w 1865522"/>
                <a:gd name="connsiteY4" fmla="*/ 434126 h 555311"/>
                <a:gd name="connsiteX5" fmla="*/ 224009 w 1865522"/>
                <a:gd name="connsiteY5" fmla="*/ 412092 h 555311"/>
                <a:gd name="connsiteX6" fmla="*/ 444347 w 1865522"/>
                <a:gd name="connsiteY6" fmla="*/ 434126 h 555311"/>
                <a:gd name="connsiteX7" fmla="*/ 708751 w 1865522"/>
                <a:gd name="connsiteY7" fmla="*/ 456159 h 555311"/>
                <a:gd name="connsiteX8" fmla="*/ 719768 w 1865522"/>
                <a:gd name="connsiteY8" fmla="*/ 544294 h 555311"/>
                <a:gd name="connsiteX9" fmla="*/ 752819 w 1865522"/>
                <a:gd name="connsiteY9" fmla="*/ 533277 h 555311"/>
                <a:gd name="connsiteX10" fmla="*/ 796886 w 1865522"/>
                <a:gd name="connsiteY10" fmla="*/ 544294 h 555311"/>
                <a:gd name="connsiteX11" fmla="*/ 885021 w 1865522"/>
                <a:gd name="connsiteY11" fmla="*/ 555311 h 555311"/>
                <a:gd name="connsiteX12" fmla="*/ 1094342 w 1865522"/>
                <a:gd name="connsiteY12" fmla="*/ 544294 h 555311"/>
                <a:gd name="connsiteX13" fmla="*/ 1149426 w 1865522"/>
                <a:gd name="connsiteY13" fmla="*/ 533277 h 555311"/>
                <a:gd name="connsiteX14" fmla="*/ 1160443 w 1865522"/>
                <a:gd name="connsiteY14" fmla="*/ 500227 h 555311"/>
                <a:gd name="connsiteX15" fmla="*/ 1171460 w 1865522"/>
                <a:gd name="connsiteY15" fmla="*/ 412092 h 555311"/>
                <a:gd name="connsiteX16" fmla="*/ 1182477 w 1865522"/>
                <a:gd name="connsiteY16" fmla="*/ 379041 h 555311"/>
                <a:gd name="connsiteX17" fmla="*/ 1215527 w 1865522"/>
                <a:gd name="connsiteY17" fmla="*/ 390058 h 555311"/>
                <a:gd name="connsiteX18" fmla="*/ 1479932 w 1865522"/>
                <a:gd name="connsiteY18" fmla="*/ 379041 h 555311"/>
                <a:gd name="connsiteX19" fmla="*/ 1535016 w 1865522"/>
                <a:gd name="connsiteY19" fmla="*/ 390058 h 555311"/>
                <a:gd name="connsiteX20" fmla="*/ 1612134 w 1865522"/>
                <a:gd name="connsiteY20" fmla="*/ 401075 h 555311"/>
                <a:gd name="connsiteX21" fmla="*/ 1711286 w 1865522"/>
                <a:gd name="connsiteY21" fmla="*/ 390058 h 555311"/>
                <a:gd name="connsiteX22" fmla="*/ 1854506 w 1865522"/>
                <a:gd name="connsiteY22" fmla="*/ 368024 h 555311"/>
                <a:gd name="connsiteX23" fmla="*/ 1865522 w 1865522"/>
                <a:gd name="connsiteY23" fmla="*/ 301923 h 555311"/>
                <a:gd name="connsiteX24" fmla="*/ 1854506 w 1865522"/>
                <a:gd name="connsiteY24" fmla="*/ 268873 h 555311"/>
                <a:gd name="connsiteX25" fmla="*/ 1843489 w 1865522"/>
                <a:gd name="connsiteY25" fmla="*/ 224805 h 555311"/>
                <a:gd name="connsiteX26" fmla="*/ 1832472 w 1865522"/>
                <a:gd name="connsiteY26" fmla="*/ 169721 h 555311"/>
                <a:gd name="connsiteX27" fmla="*/ 1821455 w 1865522"/>
                <a:gd name="connsiteY27" fmla="*/ 136670 h 555311"/>
                <a:gd name="connsiteX28" fmla="*/ 1788404 w 1865522"/>
                <a:gd name="connsiteY28" fmla="*/ 15485 h 555311"/>
                <a:gd name="connsiteX29" fmla="*/ 1678236 w 1865522"/>
                <a:gd name="connsiteY29" fmla="*/ 37518 h 555311"/>
                <a:gd name="connsiteX30" fmla="*/ 1479932 w 1865522"/>
                <a:gd name="connsiteY30" fmla="*/ 15485 h 555311"/>
                <a:gd name="connsiteX31" fmla="*/ 1435865 w 1865522"/>
                <a:gd name="connsiteY31" fmla="*/ 4468 h 555311"/>
                <a:gd name="connsiteX32" fmla="*/ 1017036 w 1865522"/>
                <a:gd name="connsiteY32" fmla="*/ 17708 h 555311"/>
                <a:gd name="connsiteX33" fmla="*/ 719768 w 1865522"/>
                <a:gd name="connsiteY33" fmla="*/ 4468 h 555311"/>
                <a:gd name="connsiteX34" fmla="*/ 664684 w 1865522"/>
                <a:gd name="connsiteY34" fmla="*/ 15485 h 555311"/>
                <a:gd name="connsiteX35" fmla="*/ 279094 w 1865522"/>
                <a:gd name="connsiteY35" fmla="*/ 37518 h 555311"/>
                <a:gd name="connsiteX36" fmla="*/ 3672 w 1865522"/>
                <a:gd name="connsiteY36" fmla="*/ 59552 h 555311"/>
                <a:gd name="connsiteX37" fmla="*/ 3672 w 1865522"/>
                <a:gd name="connsiteY37" fmla="*/ 81586 h 555311"/>
                <a:gd name="connsiteX0" fmla="*/ 3672 w 1865522"/>
                <a:gd name="connsiteY0" fmla="*/ 81586 h 555311"/>
                <a:gd name="connsiteX1" fmla="*/ 3672 w 1865522"/>
                <a:gd name="connsiteY1" fmla="*/ 81586 h 555311"/>
                <a:gd name="connsiteX2" fmla="*/ 14689 w 1865522"/>
                <a:gd name="connsiteY2" fmla="*/ 191755 h 555311"/>
                <a:gd name="connsiteX3" fmla="*/ 36722 w 1865522"/>
                <a:gd name="connsiteY3" fmla="*/ 456159 h 555311"/>
                <a:gd name="connsiteX4" fmla="*/ 102824 w 1865522"/>
                <a:gd name="connsiteY4" fmla="*/ 434126 h 555311"/>
                <a:gd name="connsiteX5" fmla="*/ 224009 w 1865522"/>
                <a:gd name="connsiteY5" fmla="*/ 412092 h 555311"/>
                <a:gd name="connsiteX6" fmla="*/ 444347 w 1865522"/>
                <a:gd name="connsiteY6" fmla="*/ 434126 h 555311"/>
                <a:gd name="connsiteX7" fmla="*/ 664199 w 1865522"/>
                <a:gd name="connsiteY7" fmla="*/ 446905 h 555311"/>
                <a:gd name="connsiteX8" fmla="*/ 719768 w 1865522"/>
                <a:gd name="connsiteY8" fmla="*/ 544294 h 555311"/>
                <a:gd name="connsiteX9" fmla="*/ 752819 w 1865522"/>
                <a:gd name="connsiteY9" fmla="*/ 533277 h 555311"/>
                <a:gd name="connsiteX10" fmla="*/ 796886 w 1865522"/>
                <a:gd name="connsiteY10" fmla="*/ 544294 h 555311"/>
                <a:gd name="connsiteX11" fmla="*/ 885021 w 1865522"/>
                <a:gd name="connsiteY11" fmla="*/ 555311 h 555311"/>
                <a:gd name="connsiteX12" fmla="*/ 1094342 w 1865522"/>
                <a:gd name="connsiteY12" fmla="*/ 544294 h 555311"/>
                <a:gd name="connsiteX13" fmla="*/ 1149426 w 1865522"/>
                <a:gd name="connsiteY13" fmla="*/ 533277 h 555311"/>
                <a:gd name="connsiteX14" fmla="*/ 1160443 w 1865522"/>
                <a:gd name="connsiteY14" fmla="*/ 500227 h 555311"/>
                <a:gd name="connsiteX15" fmla="*/ 1171460 w 1865522"/>
                <a:gd name="connsiteY15" fmla="*/ 412092 h 555311"/>
                <a:gd name="connsiteX16" fmla="*/ 1182477 w 1865522"/>
                <a:gd name="connsiteY16" fmla="*/ 379041 h 555311"/>
                <a:gd name="connsiteX17" fmla="*/ 1215527 w 1865522"/>
                <a:gd name="connsiteY17" fmla="*/ 390058 h 555311"/>
                <a:gd name="connsiteX18" fmla="*/ 1479932 w 1865522"/>
                <a:gd name="connsiteY18" fmla="*/ 379041 h 555311"/>
                <a:gd name="connsiteX19" fmla="*/ 1535016 w 1865522"/>
                <a:gd name="connsiteY19" fmla="*/ 390058 h 555311"/>
                <a:gd name="connsiteX20" fmla="*/ 1612134 w 1865522"/>
                <a:gd name="connsiteY20" fmla="*/ 401075 h 555311"/>
                <a:gd name="connsiteX21" fmla="*/ 1711286 w 1865522"/>
                <a:gd name="connsiteY21" fmla="*/ 390058 h 555311"/>
                <a:gd name="connsiteX22" fmla="*/ 1854506 w 1865522"/>
                <a:gd name="connsiteY22" fmla="*/ 368024 h 555311"/>
                <a:gd name="connsiteX23" fmla="*/ 1865522 w 1865522"/>
                <a:gd name="connsiteY23" fmla="*/ 301923 h 555311"/>
                <a:gd name="connsiteX24" fmla="*/ 1854506 w 1865522"/>
                <a:gd name="connsiteY24" fmla="*/ 268873 h 555311"/>
                <a:gd name="connsiteX25" fmla="*/ 1843489 w 1865522"/>
                <a:gd name="connsiteY25" fmla="*/ 224805 h 555311"/>
                <a:gd name="connsiteX26" fmla="*/ 1832472 w 1865522"/>
                <a:gd name="connsiteY26" fmla="*/ 169721 h 555311"/>
                <a:gd name="connsiteX27" fmla="*/ 1821455 w 1865522"/>
                <a:gd name="connsiteY27" fmla="*/ 136670 h 555311"/>
                <a:gd name="connsiteX28" fmla="*/ 1788404 w 1865522"/>
                <a:gd name="connsiteY28" fmla="*/ 15485 h 555311"/>
                <a:gd name="connsiteX29" fmla="*/ 1678236 w 1865522"/>
                <a:gd name="connsiteY29" fmla="*/ 37518 h 555311"/>
                <a:gd name="connsiteX30" fmla="*/ 1479932 w 1865522"/>
                <a:gd name="connsiteY30" fmla="*/ 15485 h 555311"/>
                <a:gd name="connsiteX31" fmla="*/ 1435865 w 1865522"/>
                <a:gd name="connsiteY31" fmla="*/ 4468 h 555311"/>
                <a:gd name="connsiteX32" fmla="*/ 1017036 w 1865522"/>
                <a:gd name="connsiteY32" fmla="*/ 17708 h 555311"/>
                <a:gd name="connsiteX33" fmla="*/ 719768 w 1865522"/>
                <a:gd name="connsiteY33" fmla="*/ 4468 h 555311"/>
                <a:gd name="connsiteX34" fmla="*/ 664684 w 1865522"/>
                <a:gd name="connsiteY34" fmla="*/ 15485 h 555311"/>
                <a:gd name="connsiteX35" fmla="*/ 279094 w 1865522"/>
                <a:gd name="connsiteY35" fmla="*/ 37518 h 555311"/>
                <a:gd name="connsiteX36" fmla="*/ 3672 w 1865522"/>
                <a:gd name="connsiteY36" fmla="*/ 59552 h 555311"/>
                <a:gd name="connsiteX37" fmla="*/ 3672 w 1865522"/>
                <a:gd name="connsiteY37" fmla="*/ 81586 h 555311"/>
                <a:gd name="connsiteX0" fmla="*/ 3672 w 1865522"/>
                <a:gd name="connsiteY0" fmla="*/ 81586 h 555311"/>
                <a:gd name="connsiteX1" fmla="*/ 3672 w 1865522"/>
                <a:gd name="connsiteY1" fmla="*/ 81586 h 555311"/>
                <a:gd name="connsiteX2" fmla="*/ 14689 w 1865522"/>
                <a:gd name="connsiteY2" fmla="*/ 191755 h 555311"/>
                <a:gd name="connsiteX3" fmla="*/ 36722 w 1865522"/>
                <a:gd name="connsiteY3" fmla="*/ 456159 h 555311"/>
                <a:gd name="connsiteX4" fmla="*/ 102824 w 1865522"/>
                <a:gd name="connsiteY4" fmla="*/ 434126 h 555311"/>
                <a:gd name="connsiteX5" fmla="*/ 224009 w 1865522"/>
                <a:gd name="connsiteY5" fmla="*/ 412092 h 555311"/>
                <a:gd name="connsiteX6" fmla="*/ 444347 w 1865522"/>
                <a:gd name="connsiteY6" fmla="*/ 434126 h 555311"/>
                <a:gd name="connsiteX7" fmla="*/ 664199 w 1865522"/>
                <a:gd name="connsiteY7" fmla="*/ 446905 h 555311"/>
                <a:gd name="connsiteX8" fmla="*/ 752819 w 1865522"/>
                <a:gd name="connsiteY8" fmla="*/ 533277 h 555311"/>
                <a:gd name="connsiteX9" fmla="*/ 796886 w 1865522"/>
                <a:gd name="connsiteY9" fmla="*/ 544294 h 555311"/>
                <a:gd name="connsiteX10" fmla="*/ 885021 w 1865522"/>
                <a:gd name="connsiteY10" fmla="*/ 555311 h 555311"/>
                <a:gd name="connsiteX11" fmla="*/ 1094342 w 1865522"/>
                <a:gd name="connsiteY11" fmla="*/ 544294 h 555311"/>
                <a:gd name="connsiteX12" fmla="*/ 1149426 w 1865522"/>
                <a:gd name="connsiteY12" fmla="*/ 533277 h 555311"/>
                <a:gd name="connsiteX13" fmla="*/ 1160443 w 1865522"/>
                <a:gd name="connsiteY13" fmla="*/ 500227 h 555311"/>
                <a:gd name="connsiteX14" fmla="*/ 1171460 w 1865522"/>
                <a:gd name="connsiteY14" fmla="*/ 412092 h 555311"/>
                <a:gd name="connsiteX15" fmla="*/ 1182477 w 1865522"/>
                <a:gd name="connsiteY15" fmla="*/ 379041 h 555311"/>
                <a:gd name="connsiteX16" fmla="*/ 1215527 w 1865522"/>
                <a:gd name="connsiteY16" fmla="*/ 390058 h 555311"/>
                <a:gd name="connsiteX17" fmla="*/ 1479932 w 1865522"/>
                <a:gd name="connsiteY17" fmla="*/ 379041 h 555311"/>
                <a:gd name="connsiteX18" fmla="*/ 1535016 w 1865522"/>
                <a:gd name="connsiteY18" fmla="*/ 390058 h 555311"/>
                <a:gd name="connsiteX19" fmla="*/ 1612134 w 1865522"/>
                <a:gd name="connsiteY19" fmla="*/ 401075 h 555311"/>
                <a:gd name="connsiteX20" fmla="*/ 1711286 w 1865522"/>
                <a:gd name="connsiteY20" fmla="*/ 390058 h 555311"/>
                <a:gd name="connsiteX21" fmla="*/ 1854506 w 1865522"/>
                <a:gd name="connsiteY21" fmla="*/ 368024 h 555311"/>
                <a:gd name="connsiteX22" fmla="*/ 1865522 w 1865522"/>
                <a:gd name="connsiteY22" fmla="*/ 301923 h 555311"/>
                <a:gd name="connsiteX23" fmla="*/ 1854506 w 1865522"/>
                <a:gd name="connsiteY23" fmla="*/ 268873 h 555311"/>
                <a:gd name="connsiteX24" fmla="*/ 1843489 w 1865522"/>
                <a:gd name="connsiteY24" fmla="*/ 224805 h 555311"/>
                <a:gd name="connsiteX25" fmla="*/ 1832472 w 1865522"/>
                <a:gd name="connsiteY25" fmla="*/ 169721 h 555311"/>
                <a:gd name="connsiteX26" fmla="*/ 1821455 w 1865522"/>
                <a:gd name="connsiteY26" fmla="*/ 136670 h 555311"/>
                <a:gd name="connsiteX27" fmla="*/ 1788404 w 1865522"/>
                <a:gd name="connsiteY27" fmla="*/ 15485 h 555311"/>
                <a:gd name="connsiteX28" fmla="*/ 1678236 w 1865522"/>
                <a:gd name="connsiteY28" fmla="*/ 37518 h 555311"/>
                <a:gd name="connsiteX29" fmla="*/ 1479932 w 1865522"/>
                <a:gd name="connsiteY29" fmla="*/ 15485 h 555311"/>
                <a:gd name="connsiteX30" fmla="*/ 1435865 w 1865522"/>
                <a:gd name="connsiteY30" fmla="*/ 4468 h 555311"/>
                <a:gd name="connsiteX31" fmla="*/ 1017036 w 1865522"/>
                <a:gd name="connsiteY31" fmla="*/ 17708 h 555311"/>
                <a:gd name="connsiteX32" fmla="*/ 719768 w 1865522"/>
                <a:gd name="connsiteY32" fmla="*/ 4468 h 555311"/>
                <a:gd name="connsiteX33" fmla="*/ 664684 w 1865522"/>
                <a:gd name="connsiteY33" fmla="*/ 15485 h 555311"/>
                <a:gd name="connsiteX34" fmla="*/ 279094 w 1865522"/>
                <a:gd name="connsiteY34" fmla="*/ 37518 h 555311"/>
                <a:gd name="connsiteX35" fmla="*/ 3672 w 1865522"/>
                <a:gd name="connsiteY35" fmla="*/ 59552 h 555311"/>
                <a:gd name="connsiteX36" fmla="*/ 3672 w 1865522"/>
                <a:gd name="connsiteY36" fmla="*/ 81586 h 55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65522" h="555311">
                  <a:moveTo>
                    <a:pt x="3672" y="81586"/>
                  </a:moveTo>
                  <a:lnTo>
                    <a:pt x="3672" y="81586"/>
                  </a:lnTo>
                  <a:cubicBezTo>
                    <a:pt x="7344" y="118309"/>
                    <a:pt x="11624" y="154976"/>
                    <a:pt x="14689" y="191755"/>
                  </a:cubicBezTo>
                  <a:cubicBezTo>
                    <a:pt x="41988" y="519333"/>
                    <a:pt x="10803" y="196945"/>
                    <a:pt x="36722" y="456159"/>
                  </a:cubicBezTo>
                  <a:cubicBezTo>
                    <a:pt x="58756" y="448815"/>
                    <a:pt x="80049" y="438681"/>
                    <a:pt x="102824" y="434126"/>
                  </a:cubicBezTo>
                  <a:cubicBezTo>
                    <a:pt x="179812" y="418728"/>
                    <a:pt x="139438" y="426187"/>
                    <a:pt x="224009" y="412092"/>
                  </a:cubicBezTo>
                  <a:cubicBezTo>
                    <a:pt x="316889" y="443052"/>
                    <a:pt x="242767" y="421527"/>
                    <a:pt x="444347" y="434126"/>
                  </a:cubicBezTo>
                  <a:cubicBezTo>
                    <a:pt x="625768" y="445465"/>
                    <a:pt x="520426" y="430931"/>
                    <a:pt x="664199" y="446905"/>
                  </a:cubicBezTo>
                  <a:cubicBezTo>
                    <a:pt x="715611" y="463430"/>
                    <a:pt x="730705" y="517046"/>
                    <a:pt x="752819" y="533277"/>
                  </a:cubicBezTo>
                  <a:cubicBezTo>
                    <a:pt x="767960" y="533277"/>
                    <a:pt x="781951" y="541805"/>
                    <a:pt x="796886" y="544294"/>
                  </a:cubicBezTo>
                  <a:cubicBezTo>
                    <a:pt x="826090" y="549161"/>
                    <a:pt x="855643" y="551639"/>
                    <a:pt x="885021" y="555311"/>
                  </a:cubicBezTo>
                  <a:cubicBezTo>
                    <a:pt x="954795" y="551639"/>
                    <a:pt x="1024713" y="550096"/>
                    <a:pt x="1094342" y="544294"/>
                  </a:cubicBezTo>
                  <a:cubicBezTo>
                    <a:pt x="1113002" y="542739"/>
                    <a:pt x="1133846" y="543664"/>
                    <a:pt x="1149426" y="533277"/>
                  </a:cubicBezTo>
                  <a:cubicBezTo>
                    <a:pt x="1159088" y="526836"/>
                    <a:pt x="1156771" y="511244"/>
                    <a:pt x="1160443" y="500227"/>
                  </a:cubicBezTo>
                  <a:cubicBezTo>
                    <a:pt x="1164115" y="470849"/>
                    <a:pt x="1166164" y="441221"/>
                    <a:pt x="1171460" y="412092"/>
                  </a:cubicBezTo>
                  <a:cubicBezTo>
                    <a:pt x="1173537" y="400666"/>
                    <a:pt x="1172090" y="384235"/>
                    <a:pt x="1182477" y="379041"/>
                  </a:cubicBezTo>
                  <a:cubicBezTo>
                    <a:pt x="1192864" y="373848"/>
                    <a:pt x="1204510" y="386386"/>
                    <a:pt x="1215527" y="390058"/>
                  </a:cubicBezTo>
                  <a:cubicBezTo>
                    <a:pt x="1303662" y="386386"/>
                    <a:pt x="1391721" y="379041"/>
                    <a:pt x="1479932" y="379041"/>
                  </a:cubicBezTo>
                  <a:cubicBezTo>
                    <a:pt x="1498657" y="379041"/>
                    <a:pt x="1516546" y="386980"/>
                    <a:pt x="1535016" y="390058"/>
                  </a:cubicBezTo>
                  <a:cubicBezTo>
                    <a:pt x="1560630" y="394327"/>
                    <a:pt x="1586428" y="397403"/>
                    <a:pt x="1612134" y="401075"/>
                  </a:cubicBezTo>
                  <a:lnTo>
                    <a:pt x="1711286" y="390058"/>
                  </a:lnTo>
                  <a:cubicBezTo>
                    <a:pt x="1835819" y="376949"/>
                    <a:pt x="1785559" y="391006"/>
                    <a:pt x="1854506" y="368024"/>
                  </a:cubicBezTo>
                  <a:cubicBezTo>
                    <a:pt x="1858178" y="345990"/>
                    <a:pt x="1865522" y="324261"/>
                    <a:pt x="1865522" y="301923"/>
                  </a:cubicBezTo>
                  <a:cubicBezTo>
                    <a:pt x="1865522" y="290310"/>
                    <a:pt x="1857696" y="280039"/>
                    <a:pt x="1854506" y="268873"/>
                  </a:cubicBezTo>
                  <a:cubicBezTo>
                    <a:pt x="1850346" y="254314"/>
                    <a:pt x="1846774" y="239586"/>
                    <a:pt x="1843489" y="224805"/>
                  </a:cubicBezTo>
                  <a:cubicBezTo>
                    <a:pt x="1839427" y="206526"/>
                    <a:pt x="1837014" y="187887"/>
                    <a:pt x="1832472" y="169721"/>
                  </a:cubicBezTo>
                  <a:cubicBezTo>
                    <a:pt x="1829655" y="158455"/>
                    <a:pt x="1824511" y="147874"/>
                    <a:pt x="1821455" y="136670"/>
                  </a:cubicBezTo>
                  <a:cubicBezTo>
                    <a:pt x="1784181" y="0"/>
                    <a:pt x="1813762" y="91555"/>
                    <a:pt x="1788404" y="15485"/>
                  </a:cubicBezTo>
                  <a:cubicBezTo>
                    <a:pt x="1747702" y="29053"/>
                    <a:pt x="1728877" y="37518"/>
                    <a:pt x="1678236" y="37518"/>
                  </a:cubicBezTo>
                  <a:cubicBezTo>
                    <a:pt x="1643960" y="37518"/>
                    <a:pt x="1525011" y="23681"/>
                    <a:pt x="1479932" y="15485"/>
                  </a:cubicBezTo>
                  <a:cubicBezTo>
                    <a:pt x="1465035" y="12776"/>
                    <a:pt x="1450712" y="7437"/>
                    <a:pt x="1435865" y="4468"/>
                  </a:cubicBezTo>
                  <a:cubicBezTo>
                    <a:pt x="1358716" y="4838"/>
                    <a:pt x="1108843" y="19544"/>
                    <a:pt x="1017036" y="17708"/>
                  </a:cubicBezTo>
                  <a:cubicBezTo>
                    <a:pt x="897687" y="17708"/>
                    <a:pt x="778493" y="4838"/>
                    <a:pt x="719768" y="4468"/>
                  </a:cubicBezTo>
                  <a:cubicBezTo>
                    <a:pt x="701407" y="8140"/>
                    <a:pt x="683357" y="14085"/>
                    <a:pt x="664684" y="15485"/>
                  </a:cubicBezTo>
                  <a:cubicBezTo>
                    <a:pt x="536305" y="25113"/>
                    <a:pt x="279094" y="37518"/>
                    <a:pt x="279094" y="37518"/>
                  </a:cubicBezTo>
                  <a:cubicBezTo>
                    <a:pt x="177216" y="50253"/>
                    <a:pt x="118471" y="59552"/>
                    <a:pt x="3672" y="59552"/>
                  </a:cubicBezTo>
                  <a:cubicBezTo>
                    <a:pt x="0" y="59552"/>
                    <a:pt x="3672" y="77914"/>
                    <a:pt x="3672" y="81586"/>
                  </a:cubicBezTo>
                  <a:close/>
                </a:path>
              </a:pathLst>
            </a:cu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1764422" y="2283536"/>
              <a:ext cx="663201" cy="543121"/>
            </a:xfrm>
            <a:custGeom>
              <a:avLst/>
              <a:gdLst>
                <a:gd name="connsiteX0" fmla="*/ 29103 w 663201"/>
                <a:gd name="connsiteY0" fmla="*/ 407624 h 524434"/>
                <a:gd name="connsiteX1" fmla="*/ 29103 w 663201"/>
                <a:gd name="connsiteY1" fmla="*/ 407624 h 524434"/>
                <a:gd name="connsiteX2" fmla="*/ 194356 w 663201"/>
                <a:gd name="connsiteY2" fmla="*/ 396608 h 524434"/>
                <a:gd name="connsiteX3" fmla="*/ 590963 w 663201"/>
                <a:gd name="connsiteY3" fmla="*/ 396608 h 524434"/>
                <a:gd name="connsiteX4" fmla="*/ 657064 w 663201"/>
                <a:gd name="connsiteY4" fmla="*/ 396608 h 524434"/>
                <a:gd name="connsiteX5" fmla="*/ 646047 w 663201"/>
                <a:gd name="connsiteY5" fmla="*/ 330506 h 524434"/>
                <a:gd name="connsiteX6" fmla="*/ 624013 w 663201"/>
                <a:gd name="connsiteY6" fmla="*/ 77118 h 524434"/>
                <a:gd name="connsiteX7" fmla="*/ 612997 w 663201"/>
                <a:gd name="connsiteY7" fmla="*/ 11017 h 524434"/>
                <a:gd name="connsiteX8" fmla="*/ 469777 w 663201"/>
                <a:gd name="connsiteY8" fmla="*/ 22034 h 524434"/>
                <a:gd name="connsiteX9" fmla="*/ 403676 w 663201"/>
                <a:gd name="connsiteY9" fmla="*/ 33051 h 524434"/>
                <a:gd name="connsiteX10" fmla="*/ 326558 w 663201"/>
                <a:gd name="connsiteY10" fmla="*/ 22034 h 524434"/>
                <a:gd name="connsiteX11" fmla="*/ 205372 w 663201"/>
                <a:gd name="connsiteY11" fmla="*/ 0 h 524434"/>
                <a:gd name="connsiteX12" fmla="*/ 40119 w 663201"/>
                <a:gd name="connsiteY12" fmla="*/ 11017 h 524434"/>
                <a:gd name="connsiteX13" fmla="*/ 7069 w 663201"/>
                <a:gd name="connsiteY13" fmla="*/ 22034 h 524434"/>
                <a:gd name="connsiteX14" fmla="*/ 18086 w 663201"/>
                <a:gd name="connsiteY14" fmla="*/ 319490 h 524434"/>
                <a:gd name="connsiteX15" fmla="*/ 29103 w 663201"/>
                <a:gd name="connsiteY15" fmla="*/ 407624 h 5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3201" h="524434">
                  <a:moveTo>
                    <a:pt x="29103" y="407624"/>
                  </a:moveTo>
                  <a:lnTo>
                    <a:pt x="29103" y="407624"/>
                  </a:lnTo>
                  <a:cubicBezTo>
                    <a:pt x="84187" y="403952"/>
                    <a:pt x="139149" y="396608"/>
                    <a:pt x="194356" y="396608"/>
                  </a:cubicBezTo>
                  <a:cubicBezTo>
                    <a:pt x="657236" y="396608"/>
                    <a:pt x="293506" y="421394"/>
                    <a:pt x="590963" y="396608"/>
                  </a:cubicBezTo>
                  <a:cubicBezTo>
                    <a:pt x="598627" y="399162"/>
                    <a:pt x="649401" y="423430"/>
                    <a:pt x="657064" y="396608"/>
                  </a:cubicBezTo>
                  <a:cubicBezTo>
                    <a:pt x="663201" y="375130"/>
                    <a:pt x="649719" y="352540"/>
                    <a:pt x="646047" y="330506"/>
                  </a:cubicBezTo>
                  <a:cubicBezTo>
                    <a:pt x="640388" y="256944"/>
                    <a:pt x="633482" y="152876"/>
                    <a:pt x="624013" y="77118"/>
                  </a:cubicBezTo>
                  <a:cubicBezTo>
                    <a:pt x="621242" y="54953"/>
                    <a:pt x="616669" y="33051"/>
                    <a:pt x="612997" y="11017"/>
                  </a:cubicBezTo>
                  <a:cubicBezTo>
                    <a:pt x="565257" y="14689"/>
                    <a:pt x="517395" y="17022"/>
                    <a:pt x="469777" y="22034"/>
                  </a:cubicBezTo>
                  <a:cubicBezTo>
                    <a:pt x="447562" y="24372"/>
                    <a:pt x="426014" y="33051"/>
                    <a:pt x="403676" y="33051"/>
                  </a:cubicBezTo>
                  <a:cubicBezTo>
                    <a:pt x="377709" y="33051"/>
                    <a:pt x="352223" y="25983"/>
                    <a:pt x="326558" y="22034"/>
                  </a:cubicBezTo>
                  <a:cubicBezTo>
                    <a:pt x="265480" y="12637"/>
                    <a:pt x="262666" y="11459"/>
                    <a:pt x="205372" y="0"/>
                  </a:cubicBezTo>
                  <a:cubicBezTo>
                    <a:pt x="150288" y="3672"/>
                    <a:pt x="94988" y="4920"/>
                    <a:pt x="40119" y="11017"/>
                  </a:cubicBezTo>
                  <a:cubicBezTo>
                    <a:pt x="28577" y="12299"/>
                    <a:pt x="7896" y="10451"/>
                    <a:pt x="7069" y="22034"/>
                  </a:cubicBezTo>
                  <a:cubicBezTo>
                    <a:pt x="0" y="121002"/>
                    <a:pt x="12260" y="220441"/>
                    <a:pt x="18086" y="319490"/>
                  </a:cubicBezTo>
                  <a:cubicBezTo>
                    <a:pt x="30142" y="524434"/>
                    <a:pt x="27267" y="392935"/>
                    <a:pt x="29103" y="407624"/>
                  </a:cubicBez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882542" y="2185177"/>
              <a:ext cx="684698" cy="404924"/>
            </a:xfrm>
            <a:custGeom>
              <a:avLst/>
              <a:gdLst>
                <a:gd name="connsiteX0" fmla="*/ 684698 w 684698"/>
                <a:gd name="connsiteY0" fmla="*/ 50908 h 390991"/>
                <a:gd name="connsiteX1" fmla="*/ 684698 w 684698"/>
                <a:gd name="connsiteY1" fmla="*/ 50908 h 390991"/>
                <a:gd name="connsiteX2" fmla="*/ 585546 w 684698"/>
                <a:gd name="connsiteY2" fmla="*/ 61925 h 390991"/>
                <a:gd name="connsiteX3" fmla="*/ 519445 w 684698"/>
                <a:gd name="connsiteY3" fmla="*/ 83959 h 390991"/>
                <a:gd name="connsiteX4" fmla="*/ 332158 w 684698"/>
                <a:gd name="connsiteY4" fmla="*/ 61925 h 390991"/>
                <a:gd name="connsiteX5" fmla="*/ 299108 w 684698"/>
                <a:gd name="connsiteY5" fmla="*/ 50908 h 390991"/>
                <a:gd name="connsiteX6" fmla="*/ 56737 w 684698"/>
                <a:gd name="connsiteY6" fmla="*/ 61925 h 390991"/>
                <a:gd name="connsiteX7" fmla="*/ 67754 w 684698"/>
                <a:gd name="connsiteY7" fmla="*/ 326330 h 390991"/>
                <a:gd name="connsiteX8" fmla="*/ 78771 w 684698"/>
                <a:gd name="connsiteY8" fmla="*/ 370397 h 390991"/>
                <a:gd name="connsiteX9" fmla="*/ 111821 w 684698"/>
                <a:gd name="connsiteY9" fmla="*/ 381414 h 390991"/>
                <a:gd name="connsiteX10" fmla="*/ 166905 w 684698"/>
                <a:gd name="connsiteY10" fmla="*/ 370397 h 390991"/>
                <a:gd name="connsiteX11" fmla="*/ 321142 w 684698"/>
                <a:gd name="connsiteY11" fmla="*/ 348363 h 390991"/>
                <a:gd name="connsiteX12" fmla="*/ 409277 w 684698"/>
                <a:gd name="connsiteY12" fmla="*/ 359380 h 390991"/>
                <a:gd name="connsiteX13" fmla="*/ 453344 w 684698"/>
                <a:gd name="connsiteY13" fmla="*/ 370397 h 390991"/>
                <a:gd name="connsiteX14" fmla="*/ 508428 w 684698"/>
                <a:gd name="connsiteY14" fmla="*/ 381414 h 390991"/>
                <a:gd name="connsiteX15" fmla="*/ 585546 w 684698"/>
                <a:gd name="connsiteY15" fmla="*/ 359380 h 390991"/>
                <a:gd name="connsiteX16" fmla="*/ 629614 w 684698"/>
                <a:gd name="connsiteY16" fmla="*/ 348363 h 390991"/>
                <a:gd name="connsiteX17" fmla="*/ 662664 w 684698"/>
                <a:gd name="connsiteY17" fmla="*/ 337346 h 390991"/>
                <a:gd name="connsiteX18" fmla="*/ 684698 w 684698"/>
                <a:gd name="connsiteY18" fmla="*/ 50908 h 39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698" h="390991">
                  <a:moveTo>
                    <a:pt x="684698" y="50908"/>
                  </a:moveTo>
                  <a:lnTo>
                    <a:pt x="684698" y="50908"/>
                  </a:lnTo>
                  <a:cubicBezTo>
                    <a:pt x="651647" y="54580"/>
                    <a:pt x="618154" y="55403"/>
                    <a:pt x="585546" y="61925"/>
                  </a:cubicBezTo>
                  <a:cubicBezTo>
                    <a:pt x="562771" y="66480"/>
                    <a:pt x="519445" y="83959"/>
                    <a:pt x="519445" y="83959"/>
                  </a:cubicBezTo>
                  <a:lnTo>
                    <a:pt x="332158" y="61925"/>
                  </a:lnTo>
                  <a:cubicBezTo>
                    <a:pt x="320733" y="59848"/>
                    <a:pt x="310125" y="54580"/>
                    <a:pt x="299108" y="50908"/>
                  </a:cubicBezTo>
                  <a:cubicBezTo>
                    <a:pt x="218318" y="54580"/>
                    <a:pt x="108754" y="0"/>
                    <a:pt x="56737" y="61925"/>
                  </a:cubicBezTo>
                  <a:cubicBezTo>
                    <a:pt x="0" y="129469"/>
                    <a:pt x="61469" y="238343"/>
                    <a:pt x="67754" y="326330"/>
                  </a:cubicBezTo>
                  <a:cubicBezTo>
                    <a:pt x="68833" y="341433"/>
                    <a:pt x="69312" y="358574"/>
                    <a:pt x="78771" y="370397"/>
                  </a:cubicBezTo>
                  <a:cubicBezTo>
                    <a:pt x="86025" y="379465"/>
                    <a:pt x="100804" y="377742"/>
                    <a:pt x="111821" y="381414"/>
                  </a:cubicBezTo>
                  <a:cubicBezTo>
                    <a:pt x="130182" y="377742"/>
                    <a:pt x="148409" y="373317"/>
                    <a:pt x="166905" y="370397"/>
                  </a:cubicBezTo>
                  <a:cubicBezTo>
                    <a:pt x="218204" y="362297"/>
                    <a:pt x="321142" y="348363"/>
                    <a:pt x="321142" y="348363"/>
                  </a:cubicBezTo>
                  <a:cubicBezTo>
                    <a:pt x="350520" y="352035"/>
                    <a:pt x="380073" y="354513"/>
                    <a:pt x="409277" y="359380"/>
                  </a:cubicBezTo>
                  <a:cubicBezTo>
                    <a:pt x="424212" y="361869"/>
                    <a:pt x="438563" y="367112"/>
                    <a:pt x="453344" y="370397"/>
                  </a:cubicBezTo>
                  <a:cubicBezTo>
                    <a:pt x="471623" y="374459"/>
                    <a:pt x="490067" y="377742"/>
                    <a:pt x="508428" y="381414"/>
                  </a:cubicBezTo>
                  <a:cubicBezTo>
                    <a:pt x="646194" y="346972"/>
                    <a:pt x="474911" y="390991"/>
                    <a:pt x="585546" y="359380"/>
                  </a:cubicBezTo>
                  <a:cubicBezTo>
                    <a:pt x="600105" y="355220"/>
                    <a:pt x="615055" y="352523"/>
                    <a:pt x="629614" y="348363"/>
                  </a:cubicBezTo>
                  <a:cubicBezTo>
                    <a:pt x="640780" y="345173"/>
                    <a:pt x="661333" y="348882"/>
                    <a:pt x="662664" y="337346"/>
                  </a:cubicBezTo>
                  <a:cubicBezTo>
                    <a:pt x="673187" y="246144"/>
                    <a:pt x="681026" y="98648"/>
                    <a:pt x="684698" y="50908"/>
                  </a:cubicBezTo>
                  <a:close/>
                </a:path>
              </a:pathLst>
            </a:cu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1760474" y="2405823"/>
              <a:ext cx="1822976" cy="517951"/>
            </a:xfrm>
            <a:custGeom>
              <a:avLst/>
              <a:gdLst>
                <a:gd name="connsiteX0" fmla="*/ 33051 w 1822976"/>
                <a:gd name="connsiteY0" fmla="*/ 528810 h 528810"/>
                <a:gd name="connsiteX1" fmla="*/ 33051 w 1822976"/>
                <a:gd name="connsiteY1" fmla="*/ 528810 h 528810"/>
                <a:gd name="connsiteX2" fmla="*/ 154236 w 1822976"/>
                <a:gd name="connsiteY2" fmla="*/ 517793 h 528810"/>
                <a:gd name="connsiteX3" fmla="*/ 253388 w 1822976"/>
                <a:gd name="connsiteY3" fmla="*/ 506776 h 528810"/>
                <a:gd name="connsiteX4" fmla="*/ 396607 w 1822976"/>
                <a:gd name="connsiteY4" fmla="*/ 517793 h 528810"/>
                <a:gd name="connsiteX5" fmla="*/ 627961 w 1822976"/>
                <a:gd name="connsiteY5" fmla="*/ 495759 h 528810"/>
                <a:gd name="connsiteX6" fmla="*/ 782198 w 1822976"/>
                <a:gd name="connsiteY6" fmla="*/ 473725 h 528810"/>
                <a:gd name="connsiteX7" fmla="*/ 1178805 w 1822976"/>
                <a:gd name="connsiteY7" fmla="*/ 473725 h 528810"/>
                <a:gd name="connsiteX8" fmla="*/ 1377108 w 1822976"/>
                <a:gd name="connsiteY8" fmla="*/ 484742 h 528810"/>
                <a:gd name="connsiteX9" fmla="*/ 1542361 w 1822976"/>
                <a:gd name="connsiteY9" fmla="*/ 506776 h 528810"/>
                <a:gd name="connsiteX10" fmla="*/ 1784732 w 1822976"/>
                <a:gd name="connsiteY10" fmla="*/ 495759 h 528810"/>
                <a:gd name="connsiteX11" fmla="*/ 1817783 w 1822976"/>
                <a:gd name="connsiteY11" fmla="*/ 484742 h 528810"/>
                <a:gd name="connsiteX12" fmla="*/ 1806766 w 1822976"/>
                <a:gd name="connsiteY12" fmla="*/ 451692 h 528810"/>
                <a:gd name="connsiteX13" fmla="*/ 1784732 w 1822976"/>
                <a:gd name="connsiteY13" fmla="*/ 209320 h 528810"/>
                <a:gd name="connsiteX14" fmla="*/ 1773716 w 1822976"/>
                <a:gd name="connsiteY14" fmla="*/ 176270 h 528810"/>
                <a:gd name="connsiteX15" fmla="*/ 1311007 w 1822976"/>
                <a:gd name="connsiteY15" fmla="*/ 176270 h 528810"/>
                <a:gd name="connsiteX16" fmla="*/ 1255923 w 1822976"/>
                <a:gd name="connsiteY16" fmla="*/ 165253 h 528810"/>
                <a:gd name="connsiteX17" fmla="*/ 1145754 w 1822976"/>
                <a:gd name="connsiteY17" fmla="*/ 143219 h 528810"/>
                <a:gd name="connsiteX18" fmla="*/ 1156771 w 1822976"/>
                <a:gd name="connsiteY18" fmla="*/ 99152 h 528810"/>
                <a:gd name="connsiteX19" fmla="*/ 1145754 w 1822976"/>
                <a:gd name="connsiteY19" fmla="*/ 22034 h 528810"/>
                <a:gd name="connsiteX20" fmla="*/ 1112704 w 1822976"/>
                <a:gd name="connsiteY20" fmla="*/ 11017 h 528810"/>
                <a:gd name="connsiteX21" fmla="*/ 925417 w 1822976"/>
                <a:gd name="connsiteY21" fmla="*/ 0 h 528810"/>
                <a:gd name="connsiteX22" fmla="*/ 826265 w 1822976"/>
                <a:gd name="connsiteY22" fmla="*/ 22034 h 528810"/>
                <a:gd name="connsiteX23" fmla="*/ 793214 w 1822976"/>
                <a:gd name="connsiteY23" fmla="*/ 11017 h 528810"/>
                <a:gd name="connsiteX24" fmla="*/ 760164 w 1822976"/>
                <a:gd name="connsiteY24" fmla="*/ 22034 h 528810"/>
                <a:gd name="connsiteX25" fmla="*/ 661012 w 1822976"/>
                <a:gd name="connsiteY25" fmla="*/ 33051 h 528810"/>
                <a:gd name="connsiteX26" fmla="*/ 672029 w 1822976"/>
                <a:gd name="connsiteY26" fmla="*/ 88135 h 528810"/>
                <a:gd name="connsiteX27" fmla="*/ 661012 w 1822976"/>
                <a:gd name="connsiteY27" fmla="*/ 341523 h 528810"/>
                <a:gd name="connsiteX28" fmla="*/ 583894 w 1822976"/>
                <a:gd name="connsiteY28" fmla="*/ 330506 h 528810"/>
                <a:gd name="connsiteX29" fmla="*/ 495759 w 1822976"/>
                <a:gd name="connsiteY29" fmla="*/ 319489 h 528810"/>
                <a:gd name="connsiteX30" fmla="*/ 99152 w 1822976"/>
                <a:gd name="connsiteY30" fmla="*/ 341523 h 528810"/>
                <a:gd name="connsiteX31" fmla="*/ 11017 w 1822976"/>
                <a:gd name="connsiteY31" fmla="*/ 352540 h 528810"/>
                <a:gd name="connsiteX32" fmla="*/ 0 w 1822976"/>
                <a:gd name="connsiteY32" fmla="*/ 385590 h 528810"/>
                <a:gd name="connsiteX33" fmla="*/ 11017 w 1822976"/>
                <a:gd name="connsiteY33" fmla="*/ 418641 h 528810"/>
                <a:gd name="connsiteX34" fmla="*/ 22034 w 1822976"/>
                <a:gd name="connsiteY34" fmla="*/ 484742 h 528810"/>
                <a:gd name="connsiteX35" fmla="*/ 33051 w 1822976"/>
                <a:gd name="connsiteY35" fmla="*/ 528810 h 528810"/>
                <a:gd name="connsiteX36" fmla="*/ 33051 w 1822976"/>
                <a:gd name="connsiteY36" fmla="*/ 528810 h 528810"/>
                <a:gd name="connsiteX0" fmla="*/ 33051 w 1822976"/>
                <a:gd name="connsiteY0" fmla="*/ 528810 h 528810"/>
                <a:gd name="connsiteX1" fmla="*/ 33051 w 1822976"/>
                <a:gd name="connsiteY1" fmla="*/ 528810 h 528810"/>
                <a:gd name="connsiteX2" fmla="*/ 154236 w 1822976"/>
                <a:gd name="connsiteY2" fmla="*/ 517793 h 528810"/>
                <a:gd name="connsiteX3" fmla="*/ 253388 w 1822976"/>
                <a:gd name="connsiteY3" fmla="*/ 506776 h 528810"/>
                <a:gd name="connsiteX4" fmla="*/ 396607 w 1822976"/>
                <a:gd name="connsiteY4" fmla="*/ 517793 h 528810"/>
                <a:gd name="connsiteX5" fmla="*/ 627961 w 1822976"/>
                <a:gd name="connsiteY5" fmla="*/ 495759 h 528810"/>
                <a:gd name="connsiteX6" fmla="*/ 782198 w 1822976"/>
                <a:gd name="connsiteY6" fmla="*/ 473725 h 528810"/>
                <a:gd name="connsiteX7" fmla="*/ 1178805 w 1822976"/>
                <a:gd name="connsiteY7" fmla="*/ 473725 h 528810"/>
                <a:gd name="connsiteX8" fmla="*/ 1377108 w 1822976"/>
                <a:gd name="connsiteY8" fmla="*/ 484742 h 528810"/>
                <a:gd name="connsiteX9" fmla="*/ 1542361 w 1822976"/>
                <a:gd name="connsiteY9" fmla="*/ 506776 h 528810"/>
                <a:gd name="connsiteX10" fmla="*/ 1784732 w 1822976"/>
                <a:gd name="connsiteY10" fmla="*/ 495759 h 528810"/>
                <a:gd name="connsiteX11" fmla="*/ 1817783 w 1822976"/>
                <a:gd name="connsiteY11" fmla="*/ 484742 h 528810"/>
                <a:gd name="connsiteX12" fmla="*/ 1806766 w 1822976"/>
                <a:gd name="connsiteY12" fmla="*/ 451692 h 528810"/>
                <a:gd name="connsiteX13" fmla="*/ 1784732 w 1822976"/>
                <a:gd name="connsiteY13" fmla="*/ 209320 h 528810"/>
                <a:gd name="connsiteX14" fmla="*/ 1773716 w 1822976"/>
                <a:gd name="connsiteY14" fmla="*/ 176270 h 528810"/>
                <a:gd name="connsiteX15" fmla="*/ 1311007 w 1822976"/>
                <a:gd name="connsiteY15" fmla="*/ 176270 h 528810"/>
                <a:gd name="connsiteX16" fmla="*/ 1255923 w 1822976"/>
                <a:gd name="connsiteY16" fmla="*/ 165253 h 528810"/>
                <a:gd name="connsiteX17" fmla="*/ 1145754 w 1822976"/>
                <a:gd name="connsiteY17" fmla="*/ 143219 h 528810"/>
                <a:gd name="connsiteX18" fmla="*/ 1156771 w 1822976"/>
                <a:gd name="connsiteY18" fmla="*/ 99152 h 528810"/>
                <a:gd name="connsiteX19" fmla="*/ 1145754 w 1822976"/>
                <a:gd name="connsiteY19" fmla="*/ 22034 h 528810"/>
                <a:gd name="connsiteX20" fmla="*/ 1112704 w 1822976"/>
                <a:gd name="connsiteY20" fmla="*/ 11017 h 528810"/>
                <a:gd name="connsiteX21" fmla="*/ 925417 w 1822976"/>
                <a:gd name="connsiteY21" fmla="*/ 0 h 528810"/>
                <a:gd name="connsiteX22" fmla="*/ 826265 w 1822976"/>
                <a:gd name="connsiteY22" fmla="*/ 22034 h 528810"/>
                <a:gd name="connsiteX23" fmla="*/ 793214 w 1822976"/>
                <a:gd name="connsiteY23" fmla="*/ 11017 h 528810"/>
                <a:gd name="connsiteX24" fmla="*/ 760164 w 1822976"/>
                <a:gd name="connsiteY24" fmla="*/ 22034 h 528810"/>
                <a:gd name="connsiteX25" fmla="*/ 769739 w 1822976"/>
                <a:gd name="connsiteY25" fmla="*/ 96464 h 528810"/>
                <a:gd name="connsiteX26" fmla="*/ 672029 w 1822976"/>
                <a:gd name="connsiteY26" fmla="*/ 88135 h 528810"/>
                <a:gd name="connsiteX27" fmla="*/ 661012 w 1822976"/>
                <a:gd name="connsiteY27" fmla="*/ 341523 h 528810"/>
                <a:gd name="connsiteX28" fmla="*/ 583894 w 1822976"/>
                <a:gd name="connsiteY28" fmla="*/ 330506 h 528810"/>
                <a:gd name="connsiteX29" fmla="*/ 495759 w 1822976"/>
                <a:gd name="connsiteY29" fmla="*/ 319489 h 528810"/>
                <a:gd name="connsiteX30" fmla="*/ 99152 w 1822976"/>
                <a:gd name="connsiteY30" fmla="*/ 341523 h 528810"/>
                <a:gd name="connsiteX31" fmla="*/ 11017 w 1822976"/>
                <a:gd name="connsiteY31" fmla="*/ 352540 h 528810"/>
                <a:gd name="connsiteX32" fmla="*/ 0 w 1822976"/>
                <a:gd name="connsiteY32" fmla="*/ 385590 h 528810"/>
                <a:gd name="connsiteX33" fmla="*/ 11017 w 1822976"/>
                <a:gd name="connsiteY33" fmla="*/ 418641 h 528810"/>
                <a:gd name="connsiteX34" fmla="*/ 22034 w 1822976"/>
                <a:gd name="connsiteY34" fmla="*/ 484742 h 528810"/>
                <a:gd name="connsiteX35" fmla="*/ 33051 w 1822976"/>
                <a:gd name="connsiteY35" fmla="*/ 528810 h 528810"/>
                <a:gd name="connsiteX36" fmla="*/ 33051 w 1822976"/>
                <a:gd name="connsiteY36" fmla="*/ 528810 h 528810"/>
                <a:gd name="connsiteX0" fmla="*/ 33051 w 1822976"/>
                <a:gd name="connsiteY0" fmla="*/ 528810 h 528810"/>
                <a:gd name="connsiteX1" fmla="*/ 33051 w 1822976"/>
                <a:gd name="connsiteY1" fmla="*/ 528810 h 528810"/>
                <a:gd name="connsiteX2" fmla="*/ 154236 w 1822976"/>
                <a:gd name="connsiteY2" fmla="*/ 517793 h 528810"/>
                <a:gd name="connsiteX3" fmla="*/ 253388 w 1822976"/>
                <a:gd name="connsiteY3" fmla="*/ 506776 h 528810"/>
                <a:gd name="connsiteX4" fmla="*/ 396607 w 1822976"/>
                <a:gd name="connsiteY4" fmla="*/ 517793 h 528810"/>
                <a:gd name="connsiteX5" fmla="*/ 627961 w 1822976"/>
                <a:gd name="connsiteY5" fmla="*/ 495759 h 528810"/>
                <a:gd name="connsiteX6" fmla="*/ 782198 w 1822976"/>
                <a:gd name="connsiteY6" fmla="*/ 473725 h 528810"/>
                <a:gd name="connsiteX7" fmla="*/ 1178805 w 1822976"/>
                <a:gd name="connsiteY7" fmla="*/ 473725 h 528810"/>
                <a:gd name="connsiteX8" fmla="*/ 1377108 w 1822976"/>
                <a:gd name="connsiteY8" fmla="*/ 484742 h 528810"/>
                <a:gd name="connsiteX9" fmla="*/ 1542361 w 1822976"/>
                <a:gd name="connsiteY9" fmla="*/ 506776 h 528810"/>
                <a:gd name="connsiteX10" fmla="*/ 1784732 w 1822976"/>
                <a:gd name="connsiteY10" fmla="*/ 495759 h 528810"/>
                <a:gd name="connsiteX11" fmla="*/ 1817783 w 1822976"/>
                <a:gd name="connsiteY11" fmla="*/ 484742 h 528810"/>
                <a:gd name="connsiteX12" fmla="*/ 1806766 w 1822976"/>
                <a:gd name="connsiteY12" fmla="*/ 451692 h 528810"/>
                <a:gd name="connsiteX13" fmla="*/ 1784732 w 1822976"/>
                <a:gd name="connsiteY13" fmla="*/ 209320 h 528810"/>
                <a:gd name="connsiteX14" fmla="*/ 1773716 w 1822976"/>
                <a:gd name="connsiteY14" fmla="*/ 176270 h 528810"/>
                <a:gd name="connsiteX15" fmla="*/ 1311007 w 1822976"/>
                <a:gd name="connsiteY15" fmla="*/ 176270 h 528810"/>
                <a:gd name="connsiteX16" fmla="*/ 1255923 w 1822976"/>
                <a:gd name="connsiteY16" fmla="*/ 165253 h 528810"/>
                <a:gd name="connsiteX17" fmla="*/ 1145754 w 1822976"/>
                <a:gd name="connsiteY17" fmla="*/ 143219 h 528810"/>
                <a:gd name="connsiteX18" fmla="*/ 1156771 w 1822976"/>
                <a:gd name="connsiteY18" fmla="*/ 99152 h 528810"/>
                <a:gd name="connsiteX19" fmla="*/ 1145754 w 1822976"/>
                <a:gd name="connsiteY19" fmla="*/ 22034 h 528810"/>
                <a:gd name="connsiteX20" fmla="*/ 1112704 w 1822976"/>
                <a:gd name="connsiteY20" fmla="*/ 11017 h 528810"/>
                <a:gd name="connsiteX21" fmla="*/ 925417 w 1822976"/>
                <a:gd name="connsiteY21" fmla="*/ 0 h 528810"/>
                <a:gd name="connsiteX22" fmla="*/ 826265 w 1822976"/>
                <a:gd name="connsiteY22" fmla="*/ 22034 h 528810"/>
                <a:gd name="connsiteX23" fmla="*/ 793214 w 1822976"/>
                <a:gd name="connsiteY23" fmla="*/ 11017 h 528810"/>
                <a:gd name="connsiteX24" fmla="*/ 760164 w 1822976"/>
                <a:gd name="connsiteY24" fmla="*/ 22034 h 528810"/>
                <a:gd name="connsiteX25" fmla="*/ 672029 w 1822976"/>
                <a:gd name="connsiteY25" fmla="*/ 88135 h 528810"/>
                <a:gd name="connsiteX26" fmla="*/ 661012 w 1822976"/>
                <a:gd name="connsiteY26" fmla="*/ 341523 h 528810"/>
                <a:gd name="connsiteX27" fmla="*/ 583894 w 1822976"/>
                <a:gd name="connsiteY27" fmla="*/ 330506 h 528810"/>
                <a:gd name="connsiteX28" fmla="*/ 495759 w 1822976"/>
                <a:gd name="connsiteY28" fmla="*/ 319489 h 528810"/>
                <a:gd name="connsiteX29" fmla="*/ 99152 w 1822976"/>
                <a:gd name="connsiteY29" fmla="*/ 341523 h 528810"/>
                <a:gd name="connsiteX30" fmla="*/ 11017 w 1822976"/>
                <a:gd name="connsiteY30" fmla="*/ 352540 h 528810"/>
                <a:gd name="connsiteX31" fmla="*/ 0 w 1822976"/>
                <a:gd name="connsiteY31" fmla="*/ 385590 h 528810"/>
                <a:gd name="connsiteX32" fmla="*/ 11017 w 1822976"/>
                <a:gd name="connsiteY32" fmla="*/ 418641 h 528810"/>
                <a:gd name="connsiteX33" fmla="*/ 22034 w 1822976"/>
                <a:gd name="connsiteY33" fmla="*/ 484742 h 528810"/>
                <a:gd name="connsiteX34" fmla="*/ 33051 w 1822976"/>
                <a:gd name="connsiteY34" fmla="*/ 528810 h 528810"/>
                <a:gd name="connsiteX35" fmla="*/ 33051 w 1822976"/>
                <a:gd name="connsiteY35" fmla="*/ 528810 h 528810"/>
                <a:gd name="connsiteX0" fmla="*/ 33051 w 1822976"/>
                <a:gd name="connsiteY0" fmla="*/ 528810 h 528810"/>
                <a:gd name="connsiteX1" fmla="*/ 33051 w 1822976"/>
                <a:gd name="connsiteY1" fmla="*/ 528810 h 528810"/>
                <a:gd name="connsiteX2" fmla="*/ 154236 w 1822976"/>
                <a:gd name="connsiteY2" fmla="*/ 517793 h 528810"/>
                <a:gd name="connsiteX3" fmla="*/ 253388 w 1822976"/>
                <a:gd name="connsiteY3" fmla="*/ 506776 h 528810"/>
                <a:gd name="connsiteX4" fmla="*/ 396607 w 1822976"/>
                <a:gd name="connsiteY4" fmla="*/ 517793 h 528810"/>
                <a:gd name="connsiteX5" fmla="*/ 627961 w 1822976"/>
                <a:gd name="connsiteY5" fmla="*/ 495759 h 528810"/>
                <a:gd name="connsiteX6" fmla="*/ 782198 w 1822976"/>
                <a:gd name="connsiteY6" fmla="*/ 473725 h 528810"/>
                <a:gd name="connsiteX7" fmla="*/ 1178805 w 1822976"/>
                <a:gd name="connsiteY7" fmla="*/ 473725 h 528810"/>
                <a:gd name="connsiteX8" fmla="*/ 1377108 w 1822976"/>
                <a:gd name="connsiteY8" fmla="*/ 484742 h 528810"/>
                <a:gd name="connsiteX9" fmla="*/ 1542361 w 1822976"/>
                <a:gd name="connsiteY9" fmla="*/ 506776 h 528810"/>
                <a:gd name="connsiteX10" fmla="*/ 1784732 w 1822976"/>
                <a:gd name="connsiteY10" fmla="*/ 495759 h 528810"/>
                <a:gd name="connsiteX11" fmla="*/ 1817783 w 1822976"/>
                <a:gd name="connsiteY11" fmla="*/ 484742 h 528810"/>
                <a:gd name="connsiteX12" fmla="*/ 1806766 w 1822976"/>
                <a:gd name="connsiteY12" fmla="*/ 451692 h 528810"/>
                <a:gd name="connsiteX13" fmla="*/ 1784732 w 1822976"/>
                <a:gd name="connsiteY13" fmla="*/ 209320 h 528810"/>
                <a:gd name="connsiteX14" fmla="*/ 1773716 w 1822976"/>
                <a:gd name="connsiteY14" fmla="*/ 176270 h 528810"/>
                <a:gd name="connsiteX15" fmla="*/ 1311007 w 1822976"/>
                <a:gd name="connsiteY15" fmla="*/ 176270 h 528810"/>
                <a:gd name="connsiteX16" fmla="*/ 1255923 w 1822976"/>
                <a:gd name="connsiteY16" fmla="*/ 165253 h 528810"/>
                <a:gd name="connsiteX17" fmla="*/ 1145754 w 1822976"/>
                <a:gd name="connsiteY17" fmla="*/ 143219 h 528810"/>
                <a:gd name="connsiteX18" fmla="*/ 1156771 w 1822976"/>
                <a:gd name="connsiteY18" fmla="*/ 99152 h 528810"/>
                <a:gd name="connsiteX19" fmla="*/ 1145754 w 1822976"/>
                <a:gd name="connsiteY19" fmla="*/ 22034 h 528810"/>
                <a:gd name="connsiteX20" fmla="*/ 1112704 w 1822976"/>
                <a:gd name="connsiteY20" fmla="*/ 11017 h 528810"/>
                <a:gd name="connsiteX21" fmla="*/ 925417 w 1822976"/>
                <a:gd name="connsiteY21" fmla="*/ 0 h 528810"/>
                <a:gd name="connsiteX22" fmla="*/ 826265 w 1822976"/>
                <a:gd name="connsiteY22" fmla="*/ 22034 h 528810"/>
                <a:gd name="connsiteX23" fmla="*/ 793214 w 1822976"/>
                <a:gd name="connsiteY23" fmla="*/ 11017 h 528810"/>
                <a:gd name="connsiteX24" fmla="*/ 760164 w 1822976"/>
                <a:gd name="connsiteY24" fmla="*/ 22034 h 528810"/>
                <a:gd name="connsiteX25" fmla="*/ 769739 w 1822976"/>
                <a:gd name="connsiteY25" fmla="*/ 96464 h 528810"/>
                <a:gd name="connsiteX26" fmla="*/ 661012 w 1822976"/>
                <a:gd name="connsiteY26" fmla="*/ 341523 h 528810"/>
                <a:gd name="connsiteX27" fmla="*/ 583894 w 1822976"/>
                <a:gd name="connsiteY27" fmla="*/ 330506 h 528810"/>
                <a:gd name="connsiteX28" fmla="*/ 495759 w 1822976"/>
                <a:gd name="connsiteY28" fmla="*/ 319489 h 528810"/>
                <a:gd name="connsiteX29" fmla="*/ 99152 w 1822976"/>
                <a:gd name="connsiteY29" fmla="*/ 341523 h 528810"/>
                <a:gd name="connsiteX30" fmla="*/ 11017 w 1822976"/>
                <a:gd name="connsiteY30" fmla="*/ 352540 h 528810"/>
                <a:gd name="connsiteX31" fmla="*/ 0 w 1822976"/>
                <a:gd name="connsiteY31" fmla="*/ 385590 h 528810"/>
                <a:gd name="connsiteX32" fmla="*/ 11017 w 1822976"/>
                <a:gd name="connsiteY32" fmla="*/ 418641 h 528810"/>
                <a:gd name="connsiteX33" fmla="*/ 22034 w 1822976"/>
                <a:gd name="connsiteY33" fmla="*/ 484742 h 528810"/>
                <a:gd name="connsiteX34" fmla="*/ 33051 w 1822976"/>
                <a:gd name="connsiteY34" fmla="*/ 528810 h 528810"/>
                <a:gd name="connsiteX35" fmla="*/ 33051 w 1822976"/>
                <a:gd name="connsiteY35" fmla="*/ 528810 h 528810"/>
                <a:gd name="connsiteX0" fmla="*/ 33051 w 1822976"/>
                <a:gd name="connsiteY0" fmla="*/ 528810 h 528810"/>
                <a:gd name="connsiteX1" fmla="*/ 33051 w 1822976"/>
                <a:gd name="connsiteY1" fmla="*/ 528810 h 528810"/>
                <a:gd name="connsiteX2" fmla="*/ 154236 w 1822976"/>
                <a:gd name="connsiteY2" fmla="*/ 517793 h 528810"/>
                <a:gd name="connsiteX3" fmla="*/ 253388 w 1822976"/>
                <a:gd name="connsiteY3" fmla="*/ 506776 h 528810"/>
                <a:gd name="connsiteX4" fmla="*/ 396607 w 1822976"/>
                <a:gd name="connsiteY4" fmla="*/ 517793 h 528810"/>
                <a:gd name="connsiteX5" fmla="*/ 627961 w 1822976"/>
                <a:gd name="connsiteY5" fmla="*/ 495759 h 528810"/>
                <a:gd name="connsiteX6" fmla="*/ 782198 w 1822976"/>
                <a:gd name="connsiteY6" fmla="*/ 473725 h 528810"/>
                <a:gd name="connsiteX7" fmla="*/ 1178805 w 1822976"/>
                <a:gd name="connsiteY7" fmla="*/ 473725 h 528810"/>
                <a:gd name="connsiteX8" fmla="*/ 1377108 w 1822976"/>
                <a:gd name="connsiteY8" fmla="*/ 484742 h 528810"/>
                <a:gd name="connsiteX9" fmla="*/ 1542361 w 1822976"/>
                <a:gd name="connsiteY9" fmla="*/ 506776 h 528810"/>
                <a:gd name="connsiteX10" fmla="*/ 1784732 w 1822976"/>
                <a:gd name="connsiteY10" fmla="*/ 495759 h 528810"/>
                <a:gd name="connsiteX11" fmla="*/ 1817783 w 1822976"/>
                <a:gd name="connsiteY11" fmla="*/ 484742 h 528810"/>
                <a:gd name="connsiteX12" fmla="*/ 1806766 w 1822976"/>
                <a:gd name="connsiteY12" fmla="*/ 451692 h 528810"/>
                <a:gd name="connsiteX13" fmla="*/ 1784732 w 1822976"/>
                <a:gd name="connsiteY13" fmla="*/ 209320 h 528810"/>
                <a:gd name="connsiteX14" fmla="*/ 1773716 w 1822976"/>
                <a:gd name="connsiteY14" fmla="*/ 176270 h 528810"/>
                <a:gd name="connsiteX15" fmla="*/ 1311007 w 1822976"/>
                <a:gd name="connsiteY15" fmla="*/ 176270 h 528810"/>
                <a:gd name="connsiteX16" fmla="*/ 1255923 w 1822976"/>
                <a:gd name="connsiteY16" fmla="*/ 165253 h 528810"/>
                <a:gd name="connsiteX17" fmla="*/ 1145754 w 1822976"/>
                <a:gd name="connsiteY17" fmla="*/ 143219 h 528810"/>
                <a:gd name="connsiteX18" fmla="*/ 1156771 w 1822976"/>
                <a:gd name="connsiteY18" fmla="*/ 99152 h 528810"/>
                <a:gd name="connsiteX19" fmla="*/ 1145754 w 1822976"/>
                <a:gd name="connsiteY19" fmla="*/ 22034 h 528810"/>
                <a:gd name="connsiteX20" fmla="*/ 1112704 w 1822976"/>
                <a:gd name="connsiteY20" fmla="*/ 11017 h 528810"/>
                <a:gd name="connsiteX21" fmla="*/ 925417 w 1822976"/>
                <a:gd name="connsiteY21" fmla="*/ 0 h 528810"/>
                <a:gd name="connsiteX22" fmla="*/ 826265 w 1822976"/>
                <a:gd name="connsiteY22" fmla="*/ 22034 h 528810"/>
                <a:gd name="connsiteX23" fmla="*/ 793214 w 1822976"/>
                <a:gd name="connsiteY23" fmla="*/ 11017 h 528810"/>
                <a:gd name="connsiteX24" fmla="*/ 769739 w 1822976"/>
                <a:gd name="connsiteY24" fmla="*/ 96464 h 528810"/>
                <a:gd name="connsiteX25" fmla="*/ 661012 w 1822976"/>
                <a:gd name="connsiteY25" fmla="*/ 341523 h 528810"/>
                <a:gd name="connsiteX26" fmla="*/ 583894 w 1822976"/>
                <a:gd name="connsiteY26" fmla="*/ 330506 h 528810"/>
                <a:gd name="connsiteX27" fmla="*/ 495759 w 1822976"/>
                <a:gd name="connsiteY27" fmla="*/ 319489 h 528810"/>
                <a:gd name="connsiteX28" fmla="*/ 99152 w 1822976"/>
                <a:gd name="connsiteY28" fmla="*/ 341523 h 528810"/>
                <a:gd name="connsiteX29" fmla="*/ 11017 w 1822976"/>
                <a:gd name="connsiteY29" fmla="*/ 352540 h 528810"/>
                <a:gd name="connsiteX30" fmla="*/ 0 w 1822976"/>
                <a:gd name="connsiteY30" fmla="*/ 385590 h 528810"/>
                <a:gd name="connsiteX31" fmla="*/ 11017 w 1822976"/>
                <a:gd name="connsiteY31" fmla="*/ 418641 h 528810"/>
                <a:gd name="connsiteX32" fmla="*/ 22034 w 1822976"/>
                <a:gd name="connsiteY32" fmla="*/ 484742 h 528810"/>
                <a:gd name="connsiteX33" fmla="*/ 33051 w 1822976"/>
                <a:gd name="connsiteY33" fmla="*/ 528810 h 528810"/>
                <a:gd name="connsiteX34" fmla="*/ 33051 w 1822976"/>
                <a:gd name="connsiteY34" fmla="*/ 528810 h 528810"/>
                <a:gd name="connsiteX0" fmla="*/ 33051 w 1822976"/>
                <a:gd name="connsiteY0" fmla="*/ 528810 h 528810"/>
                <a:gd name="connsiteX1" fmla="*/ 33051 w 1822976"/>
                <a:gd name="connsiteY1" fmla="*/ 528810 h 528810"/>
                <a:gd name="connsiteX2" fmla="*/ 154236 w 1822976"/>
                <a:gd name="connsiteY2" fmla="*/ 517793 h 528810"/>
                <a:gd name="connsiteX3" fmla="*/ 253388 w 1822976"/>
                <a:gd name="connsiteY3" fmla="*/ 506776 h 528810"/>
                <a:gd name="connsiteX4" fmla="*/ 396607 w 1822976"/>
                <a:gd name="connsiteY4" fmla="*/ 517793 h 528810"/>
                <a:gd name="connsiteX5" fmla="*/ 627961 w 1822976"/>
                <a:gd name="connsiteY5" fmla="*/ 495759 h 528810"/>
                <a:gd name="connsiteX6" fmla="*/ 782198 w 1822976"/>
                <a:gd name="connsiteY6" fmla="*/ 473725 h 528810"/>
                <a:gd name="connsiteX7" fmla="*/ 1178805 w 1822976"/>
                <a:gd name="connsiteY7" fmla="*/ 473725 h 528810"/>
                <a:gd name="connsiteX8" fmla="*/ 1377108 w 1822976"/>
                <a:gd name="connsiteY8" fmla="*/ 484742 h 528810"/>
                <a:gd name="connsiteX9" fmla="*/ 1542361 w 1822976"/>
                <a:gd name="connsiteY9" fmla="*/ 506776 h 528810"/>
                <a:gd name="connsiteX10" fmla="*/ 1784732 w 1822976"/>
                <a:gd name="connsiteY10" fmla="*/ 495759 h 528810"/>
                <a:gd name="connsiteX11" fmla="*/ 1817783 w 1822976"/>
                <a:gd name="connsiteY11" fmla="*/ 484742 h 528810"/>
                <a:gd name="connsiteX12" fmla="*/ 1806766 w 1822976"/>
                <a:gd name="connsiteY12" fmla="*/ 451692 h 528810"/>
                <a:gd name="connsiteX13" fmla="*/ 1784732 w 1822976"/>
                <a:gd name="connsiteY13" fmla="*/ 209320 h 528810"/>
                <a:gd name="connsiteX14" fmla="*/ 1773716 w 1822976"/>
                <a:gd name="connsiteY14" fmla="*/ 176270 h 528810"/>
                <a:gd name="connsiteX15" fmla="*/ 1311007 w 1822976"/>
                <a:gd name="connsiteY15" fmla="*/ 176270 h 528810"/>
                <a:gd name="connsiteX16" fmla="*/ 1255923 w 1822976"/>
                <a:gd name="connsiteY16" fmla="*/ 165253 h 528810"/>
                <a:gd name="connsiteX17" fmla="*/ 1145754 w 1822976"/>
                <a:gd name="connsiteY17" fmla="*/ 143219 h 528810"/>
                <a:gd name="connsiteX18" fmla="*/ 1156771 w 1822976"/>
                <a:gd name="connsiteY18" fmla="*/ 99152 h 528810"/>
                <a:gd name="connsiteX19" fmla="*/ 1145754 w 1822976"/>
                <a:gd name="connsiteY19" fmla="*/ 22034 h 528810"/>
                <a:gd name="connsiteX20" fmla="*/ 1112704 w 1822976"/>
                <a:gd name="connsiteY20" fmla="*/ 11017 h 528810"/>
                <a:gd name="connsiteX21" fmla="*/ 925417 w 1822976"/>
                <a:gd name="connsiteY21" fmla="*/ 0 h 528810"/>
                <a:gd name="connsiteX22" fmla="*/ 826265 w 1822976"/>
                <a:gd name="connsiteY22" fmla="*/ 22034 h 528810"/>
                <a:gd name="connsiteX23" fmla="*/ 769739 w 1822976"/>
                <a:gd name="connsiteY23" fmla="*/ 96464 h 528810"/>
                <a:gd name="connsiteX24" fmla="*/ 661012 w 1822976"/>
                <a:gd name="connsiteY24" fmla="*/ 341523 h 528810"/>
                <a:gd name="connsiteX25" fmla="*/ 583894 w 1822976"/>
                <a:gd name="connsiteY25" fmla="*/ 330506 h 528810"/>
                <a:gd name="connsiteX26" fmla="*/ 495759 w 1822976"/>
                <a:gd name="connsiteY26" fmla="*/ 319489 h 528810"/>
                <a:gd name="connsiteX27" fmla="*/ 99152 w 1822976"/>
                <a:gd name="connsiteY27" fmla="*/ 341523 h 528810"/>
                <a:gd name="connsiteX28" fmla="*/ 11017 w 1822976"/>
                <a:gd name="connsiteY28" fmla="*/ 352540 h 528810"/>
                <a:gd name="connsiteX29" fmla="*/ 0 w 1822976"/>
                <a:gd name="connsiteY29" fmla="*/ 385590 h 528810"/>
                <a:gd name="connsiteX30" fmla="*/ 11017 w 1822976"/>
                <a:gd name="connsiteY30" fmla="*/ 418641 h 528810"/>
                <a:gd name="connsiteX31" fmla="*/ 22034 w 1822976"/>
                <a:gd name="connsiteY31" fmla="*/ 484742 h 528810"/>
                <a:gd name="connsiteX32" fmla="*/ 33051 w 1822976"/>
                <a:gd name="connsiteY32" fmla="*/ 528810 h 528810"/>
                <a:gd name="connsiteX33" fmla="*/ 33051 w 1822976"/>
                <a:gd name="connsiteY33" fmla="*/ 528810 h 52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22976" h="528810">
                  <a:moveTo>
                    <a:pt x="33051" y="528810"/>
                  </a:moveTo>
                  <a:lnTo>
                    <a:pt x="33051" y="528810"/>
                  </a:lnTo>
                  <a:lnTo>
                    <a:pt x="154236" y="517793"/>
                  </a:lnTo>
                  <a:cubicBezTo>
                    <a:pt x="187325" y="514484"/>
                    <a:pt x="220134" y="506776"/>
                    <a:pt x="253388" y="506776"/>
                  </a:cubicBezTo>
                  <a:cubicBezTo>
                    <a:pt x="301269" y="506776"/>
                    <a:pt x="348867" y="514121"/>
                    <a:pt x="396607" y="517793"/>
                  </a:cubicBezTo>
                  <a:cubicBezTo>
                    <a:pt x="498333" y="483884"/>
                    <a:pt x="384601" y="518574"/>
                    <a:pt x="627961" y="495759"/>
                  </a:cubicBezTo>
                  <a:cubicBezTo>
                    <a:pt x="679669" y="490911"/>
                    <a:pt x="782198" y="473725"/>
                    <a:pt x="782198" y="473725"/>
                  </a:cubicBezTo>
                  <a:cubicBezTo>
                    <a:pt x="1170817" y="499633"/>
                    <a:pt x="687665" y="473725"/>
                    <a:pt x="1178805" y="473725"/>
                  </a:cubicBezTo>
                  <a:cubicBezTo>
                    <a:pt x="1245008" y="473725"/>
                    <a:pt x="1311007" y="481070"/>
                    <a:pt x="1377108" y="484742"/>
                  </a:cubicBezTo>
                  <a:cubicBezTo>
                    <a:pt x="1435706" y="496462"/>
                    <a:pt x="1477962" y="506776"/>
                    <a:pt x="1542361" y="506776"/>
                  </a:cubicBezTo>
                  <a:cubicBezTo>
                    <a:pt x="1623235" y="506776"/>
                    <a:pt x="1703942" y="499431"/>
                    <a:pt x="1784732" y="495759"/>
                  </a:cubicBezTo>
                  <a:cubicBezTo>
                    <a:pt x="1795749" y="492087"/>
                    <a:pt x="1812589" y="495129"/>
                    <a:pt x="1817783" y="484742"/>
                  </a:cubicBezTo>
                  <a:cubicBezTo>
                    <a:pt x="1822976" y="474355"/>
                    <a:pt x="1807982" y="463241"/>
                    <a:pt x="1806766" y="451692"/>
                  </a:cubicBezTo>
                  <a:cubicBezTo>
                    <a:pt x="1794583" y="335957"/>
                    <a:pt x="1805341" y="302064"/>
                    <a:pt x="1784732" y="209320"/>
                  </a:cubicBezTo>
                  <a:cubicBezTo>
                    <a:pt x="1782213" y="197984"/>
                    <a:pt x="1777388" y="187287"/>
                    <a:pt x="1773716" y="176270"/>
                  </a:cubicBezTo>
                  <a:cubicBezTo>
                    <a:pt x="1548141" y="191309"/>
                    <a:pt x="1594118" y="193965"/>
                    <a:pt x="1311007" y="176270"/>
                  </a:cubicBezTo>
                  <a:cubicBezTo>
                    <a:pt x="1292318" y="175102"/>
                    <a:pt x="1274284" y="168925"/>
                    <a:pt x="1255923" y="165253"/>
                  </a:cubicBezTo>
                  <a:cubicBezTo>
                    <a:pt x="1221029" y="169615"/>
                    <a:pt x="1154525" y="204615"/>
                    <a:pt x="1145754" y="143219"/>
                  </a:cubicBezTo>
                  <a:cubicBezTo>
                    <a:pt x="1143613" y="128230"/>
                    <a:pt x="1153099" y="113841"/>
                    <a:pt x="1156771" y="99152"/>
                  </a:cubicBezTo>
                  <a:cubicBezTo>
                    <a:pt x="1153099" y="73446"/>
                    <a:pt x="1157367" y="45260"/>
                    <a:pt x="1145754" y="22034"/>
                  </a:cubicBezTo>
                  <a:cubicBezTo>
                    <a:pt x="1140561" y="11647"/>
                    <a:pt x="1124259" y="12173"/>
                    <a:pt x="1112704" y="11017"/>
                  </a:cubicBezTo>
                  <a:cubicBezTo>
                    <a:pt x="1050477" y="4794"/>
                    <a:pt x="987846" y="3672"/>
                    <a:pt x="925417" y="0"/>
                  </a:cubicBezTo>
                  <a:cubicBezTo>
                    <a:pt x="891335" y="11361"/>
                    <a:pt x="865042" y="22034"/>
                    <a:pt x="826265" y="22034"/>
                  </a:cubicBezTo>
                  <a:cubicBezTo>
                    <a:pt x="800319" y="38111"/>
                    <a:pt x="797281" y="43216"/>
                    <a:pt x="769739" y="96464"/>
                  </a:cubicBezTo>
                  <a:cubicBezTo>
                    <a:pt x="766067" y="180927"/>
                    <a:pt x="678255" y="258758"/>
                    <a:pt x="661012" y="341523"/>
                  </a:cubicBezTo>
                  <a:cubicBezTo>
                    <a:pt x="651094" y="389132"/>
                    <a:pt x="588447" y="331748"/>
                    <a:pt x="583894" y="330506"/>
                  </a:cubicBezTo>
                  <a:cubicBezTo>
                    <a:pt x="555330" y="322716"/>
                    <a:pt x="525137" y="323161"/>
                    <a:pt x="495759" y="319489"/>
                  </a:cubicBezTo>
                  <a:cubicBezTo>
                    <a:pt x="336681" y="326406"/>
                    <a:pt x="246160" y="327522"/>
                    <a:pt x="99152" y="341523"/>
                  </a:cubicBezTo>
                  <a:cubicBezTo>
                    <a:pt x="69678" y="344330"/>
                    <a:pt x="40395" y="348868"/>
                    <a:pt x="11017" y="352540"/>
                  </a:cubicBezTo>
                  <a:cubicBezTo>
                    <a:pt x="7345" y="363557"/>
                    <a:pt x="0" y="373977"/>
                    <a:pt x="0" y="385590"/>
                  </a:cubicBezTo>
                  <a:cubicBezTo>
                    <a:pt x="0" y="397203"/>
                    <a:pt x="8498" y="407305"/>
                    <a:pt x="11017" y="418641"/>
                  </a:cubicBezTo>
                  <a:cubicBezTo>
                    <a:pt x="15863" y="440447"/>
                    <a:pt x="17653" y="462838"/>
                    <a:pt x="22034" y="484742"/>
                  </a:cubicBezTo>
                  <a:cubicBezTo>
                    <a:pt x="25004" y="499589"/>
                    <a:pt x="22345" y="518103"/>
                    <a:pt x="33051" y="528810"/>
                  </a:cubicBezTo>
                  <a:lnTo>
                    <a:pt x="33051" y="528810"/>
                  </a:lnTo>
                  <a:close/>
                </a:path>
              </a:pathLst>
            </a:cu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1749458" y="3429000"/>
              <a:ext cx="2064034" cy="982051"/>
            </a:xfrm>
            <a:custGeom>
              <a:avLst/>
              <a:gdLst>
                <a:gd name="connsiteX0" fmla="*/ 33051 w 1894901"/>
                <a:gd name="connsiteY0" fmla="*/ 543789 h 598874"/>
                <a:gd name="connsiteX1" fmla="*/ 33051 w 1894901"/>
                <a:gd name="connsiteY1" fmla="*/ 543789 h 598874"/>
                <a:gd name="connsiteX2" fmla="*/ 22034 w 1894901"/>
                <a:gd name="connsiteY2" fmla="*/ 356503 h 598874"/>
                <a:gd name="connsiteX3" fmla="*/ 0 w 1894901"/>
                <a:gd name="connsiteY3" fmla="*/ 224300 h 598874"/>
                <a:gd name="connsiteX4" fmla="*/ 11017 w 1894901"/>
                <a:gd name="connsiteY4" fmla="*/ 158199 h 598874"/>
                <a:gd name="connsiteX5" fmla="*/ 44068 w 1894901"/>
                <a:gd name="connsiteY5" fmla="*/ 136165 h 598874"/>
                <a:gd name="connsiteX6" fmla="*/ 209321 w 1894901"/>
                <a:gd name="connsiteY6" fmla="*/ 147182 h 598874"/>
                <a:gd name="connsiteX7" fmla="*/ 242371 w 1894901"/>
                <a:gd name="connsiteY7" fmla="*/ 158199 h 598874"/>
                <a:gd name="connsiteX8" fmla="*/ 308472 w 1894901"/>
                <a:gd name="connsiteY8" fmla="*/ 147182 h 598874"/>
                <a:gd name="connsiteX9" fmla="*/ 418641 w 1894901"/>
                <a:gd name="connsiteY9" fmla="*/ 125148 h 598874"/>
                <a:gd name="connsiteX10" fmla="*/ 694063 w 1894901"/>
                <a:gd name="connsiteY10" fmla="*/ 103115 h 598874"/>
                <a:gd name="connsiteX11" fmla="*/ 705080 w 1894901"/>
                <a:gd name="connsiteY11" fmla="*/ 25996 h 598874"/>
                <a:gd name="connsiteX12" fmla="*/ 870333 w 1894901"/>
                <a:gd name="connsiteY12" fmla="*/ 25996 h 598874"/>
                <a:gd name="connsiteX13" fmla="*/ 1244906 w 1894901"/>
                <a:gd name="connsiteY13" fmla="*/ 48030 h 598874"/>
                <a:gd name="connsiteX14" fmla="*/ 1288974 w 1894901"/>
                <a:gd name="connsiteY14" fmla="*/ 37013 h 598874"/>
                <a:gd name="connsiteX15" fmla="*/ 1509311 w 1894901"/>
                <a:gd name="connsiteY15" fmla="*/ 14980 h 598874"/>
                <a:gd name="connsiteX16" fmla="*/ 1674564 w 1894901"/>
                <a:gd name="connsiteY16" fmla="*/ 25996 h 598874"/>
                <a:gd name="connsiteX17" fmla="*/ 1762699 w 1894901"/>
                <a:gd name="connsiteY17" fmla="*/ 14980 h 598874"/>
                <a:gd name="connsiteX18" fmla="*/ 1894901 w 1894901"/>
                <a:gd name="connsiteY18" fmla="*/ 25996 h 598874"/>
                <a:gd name="connsiteX19" fmla="*/ 1883884 w 1894901"/>
                <a:gd name="connsiteY19" fmla="*/ 59047 h 598874"/>
                <a:gd name="connsiteX20" fmla="*/ 1883884 w 1894901"/>
                <a:gd name="connsiteY20" fmla="*/ 477688 h 598874"/>
                <a:gd name="connsiteX21" fmla="*/ 1872868 w 1894901"/>
                <a:gd name="connsiteY21" fmla="*/ 565823 h 598874"/>
                <a:gd name="connsiteX22" fmla="*/ 1839817 w 1894901"/>
                <a:gd name="connsiteY22" fmla="*/ 576840 h 598874"/>
                <a:gd name="connsiteX23" fmla="*/ 1707615 w 1894901"/>
                <a:gd name="connsiteY23" fmla="*/ 587857 h 598874"/>
                <a:gd name="connsiteX24" fmla="*/ 1652530 w 1894901"/>
                <a:gd name="connsiteY24" fmla="*/ 598874 h 598874"/>
                <a:gd name="connsiteX25" fmla="*/ 1553378 w 1894901"/>
                <a:gd name="connsiteY25" fmla="*/ 587857 h 598874"/>
                <a:gd name="connsiteX26" fmla="*/ 1443210 w 1894901"/>
                <a:gd name="connsiteY26" fmla="*/ 565823 h 598874"/>
                <a:gd name="connsiteX27" fmla="*/ 1377109 w 1894901"/>
                <a:gd name="connsiteY27" fmla="*/ 554806 h 598874"/>
                <a:gd name="connsiteX28" fmla="*/ 1277957 w 1894901"/>
                <a:gd name="connsiteY28" fmla="*/ 565823 h 598874"/>
                <a:gd name="connsiteX29" fmla="*/ 1123721 w 1894901"/>
                <a:gd name="connsiteY29" fmla="*/ 543789 h 598874"/>
                <a:gd name="connsiteX30" fmla="*/ 1046603 w 1894901"/>
                <a:gd name="connsiteY30" fmla="*/ 532772 h 598874"/>
                <a:gd name="connsiteX31" fmla="*/ 672029 w 1894901"/>
                <a:gd name="connsiteY31" fmla="*/ 521756 h 598874"/>
                <a:gd name="connsiteX32" fmla="*/ 627962 w 1894901"/>
                <a:gd name="connsiteY32" fmla="*/ 532772 h 598874"/>
                <a:gd name="connsiteX33" fmla="*/ 341523 w 1894901"/>
                <a:gd name="connsiteY33" fmla="*/ 554806 h 598874"/>
                <a:gd name="connsiteX34" fmla="*/ 77118 w 1894901"/>
                <a:gd name="connsiteY34" fmla="*/ 543789 h 598874"/>
                <a:gd name="connsiteX35" fmla="*/ 33051 w 1894901"/>
                <a:gd name="connsiteY35" fmla="*/ 543789 h 598874"/>
                <a:gd name="connsiteX0" fmla="*/ 33051 w 1894901"/>
                <a:gd name="connsiteY0" fmla="*/ 1011767 h 1066852"/>
                <a:gd name="connsiteX1" fmla="*/ 33051 w 1894901"/>
                <a:gd name="connsiteY1" fmla="*/ 1011767 h 1066852"/>
                <a:gd name="connsiteX2" fmla="*/ 22034 w 1894901"/>
                <a:gd name="connsiteY2" fmla="*/ 824481 h 1066852"/>
                <a:gd name="connsiteX3" fmla="*/ 0 w 1894901"/>
                <a:gd name="connsiteY3" fmla="*/ 692278 h 1066852"/>
                <a:gd name="connsiteX4" fmla="*/ 11017 w 1894901"/>
                <a:gd name="connsiteY4" fmla="*/ 626177 h 1066852"/>
                <a:gd name="connsiteX5" fmla="*/ 44068 w 1894901"/>
                <a:gd name="connsiteY5" fmla="*/ 604143 h 1066852"/>
                <a:gd name="connsiteX6" fmla="*/ 209321 w 1894901"/>
                <a:gd name="connsiteY6" fmla="*/ 615160 h 1066852"/>
                <a:gd name="connsiteX7" fmla="*/ 242371 w 1894901"/>
                <a:gd name="connsiteY7" fmla="*/ 626177 h 1066852"/>
                <a:gd name="connsiteX8" fmla="*/ 308472 w 1894901"/>
                <a:gd name="connsiteY8" fmla="*/ 615160 h 1066852"/>
                <a:gd name="connsiteX9" fmla="*/ 418641 w 1894901"/>
                <a:gd name="connsiteY9" fmla="*/ 593126 h 1066852"/>
                <a:gd name="connsiteX10" fmla="*/ 694063 w 1894901"/>
                <a:gd name="connsiteY10" fmla="*/ 571093 h 1066852"/>
                <a:gd name="connsiteX11" fmla="*/ 705080 w 1894901"/>
                <a:gd name="connsiteY11" fmla="*/ 493974 h 1066852"/>
                <a:gd name="connsiteX12" fmla="*/ 870333 w 1894901"/>
                <a:gd name="connsiteY12" fmla="*/ 493974 h 1066852"/>
                <a:gd name="connsiteX13" fmla="*/ 1244906 w 1894901"/>
                <a:gd name="connsiteY13" fmla="*/ 516008 h 1066852"/>
                <a:gd name="connsiteX14" fmla="*/ 1288974 w 1894901"/>
                <a:gd name="connsiteY14" fmla="*/ 504991 h 1066852"/>
                <a:gd name="connsiteX15" fmla="*/ 1509311 w 1894901"/>
                <a:gd name="connsiteY15" fmla="*/ 482958 h 1066852"/>
                <a:gd name="connsiteX16" fmla="*/ 1536659 w 1894901"/>
                <a:gd name="connsiteY16" fmla="*/ 0 h 1066852"/>
                <a:gd name="connsiteX17" fmla="*/ 1762699 w 1894901"/>
                <a:gd name="connsiteY17" fmla="*/ 482958 h 1066852"/>
                <a:gd name="connsiteX18" fmla="*/ 1894901 w 1894901"/>
                <a:gd name="connsiteY18" fmla="*/ 493974 h 1066852"/>
                <a:gd name="connsiteX19" fmla="*/ 1883884 w 1894901"/>
                <a:gd name="connsiteY19" fmla="*/ 527025 h 1066852"/>
                <a:gd name="connsiteX20" fmla="*/ 1883884 w 1894901"/>
                <a:gd name="connsiteY20" fmla="*/ 945666 h 1066852"/>
                <a:gd name="connsiteX21" fmla="*/ 1872868 w 1894901"/>
                <a:gd name="connsiteY21" fmla="*/ 1033801 h 1066852"/>
                <a:gd name="connsiteX22" fmla="*/ 1839817 w 1894901"/>
                <a:gd name="connsiteY22" fmla="*/ 1044818 h 1066852"/>
                <a:gd name="connsiteX23" fmla="*/ 1707615 w 1894901"/>
                <a:gd name="connsiteY23" fmla="*/ 1055835 h 1066852"/>
                <a:gd name="connsiteX24" fmla="*/ 1652530 w 1894901"/>
                <a:gd name="connsiteY24" fmla="*/ 1066852 h 1066852"/>
                <a:gd name="connsiteX25" fmla="*/ 1553378 w 1894901"/>
                <a:gd name="connsiteY25" fmla="*/ 1055835 h 1066852"/>
                <a:gd name="connsiteX26" fmla="*/ 1443210 w 1894901"/>
                <a:gd name="connsiteY26" fmla="*/ 1033801 h 1066852"/>
                <a:gd name="connsiteX27" fmla="*/ 1377109 w 1894901"/>
                <a:gd name="connsiteY27" fmla="*/ 1022784 h 1066852"/>
                <a:gd name="connsiteX28" fmla="*/ 1277957 w 1894901"/>
                <a:gd name="connsiteY28" fmla="*/ 1033801 h 1066852"/>
                <a:gd name="connsiteX29" fmla="*/ 1123721 w 1894901"/>
                <a:gd name="connsiteY29" fmla="*/ 1011767 h 1066852"/>
                <a:gd name="connsiteX30" fmla="*/ 1046603 w 1894901"/>
                <a:gd name="connsiteY30" fmla="*/ 1000750 h 1066852"/>
                <a:gd name="connsiteX31" fmla="*/ 672029 w 1894901"/>
                <a:gd name="connsiteY31" fmla="*/ 989734 h 1066852"/>
                <a:gd name="connsiteX32" fmla="*/ 627962 w 1894901"/>
                <a:gd name="connsiteY32" fmla="*/ 1000750 h 1066852"/>
                <a:gd name="connsiteX33" fmla="*/ 341523 w 1894901"/>
                <a:gd name="connsiteY33" fmla="*/ 1022784 h 1066852"/>
                <a:gd name="connsiteX34" fmla="*/ 77118 w 1894901"/>
                <a:gd name="connsiteY34" fmla="*/ 1011767 h 1066852"/>
                <a:gd name="connsiteX35" fmla="*/ 33051 w 1894901"/>
                <a:gd name="connsiteY35" fmla="*/ 1011767 h 1066852"/>
                <a:gd name="connsiteX0" fmla="*/ 33051 w 1894901"/>
                <a:gd name="connsiteY0" fmla="*/ 1011767 h 1066852"/>
                <a:gd name="connsiteX1" fmla="*/ 33051 w 1894901"/>
                <a:gd name="connsiteY1" fmla="*/ 1011767 h 1066852"/>
                <a:gd name="connsiteX2" fmla="*/ 22034 w 1894901"/>
                <a:gd name="connsiteY2" fmla="*/ 824481 h 1066852"/>
                <a:gd name="connsiteX3" fmla="*/ 0 w 1894901"/>
                <a:gd name="connsiteY3" fmla="*/ 692278 h 1066852"/>
                <a:gd name="connsiteX4" fmla="*/ 11017 w 1894901"/>
                <a:gd name="connsiteY4" fmla="*/ 626177 h 1066852"/>
                <a:gd name="connsiteX5" fmla="*/ 44068 w 1894901"/>
                <a:gd name="connsiteY5" fmla="*/ 604143 h 1066852"/>
                <a:gd name="connsiteX6" fmla="*/ 209321 w 1894901"/>
                <a:gd name="connsiteY6" fmla="*/ 615160 h 1066852"/>
                <a:gd name="connsiteX7" fmla="*/ 242371 w 1894901"/>
                <a:gd name="connsiteY7" fmla="*/ 626177 h 1066852"/>
                <a:gd name="connsiteX8" fmla="*/ 308472 w 1894901"/>
                <a:gd name="connsiteY8" fmla="*/ 615160 h 1066852"/>
                <a:gd name="connsiteX9" fmla="*/ 418641 w 1894901"/>
                <a:gd name="connsiteY9" fmla="*/ 593126 h 1066852"/>
                <a:gd name="connsiteX10" fmla="*/ 694063 w 1894901"/>
                <a:gd name="connsiteY10" fmla="*/ 571093 h 1066852"/>
                <a:gd name="connsiteX11" fmla="*/ 705080 w 1894901"/>
                <a:gd name="connsiteY11" fmla="*/ 493974 h 1066852"/>
                <a:gd name="connsiteX12" fmla="*/ 870333 w 1894901"/>
                <a:gd name="connsiteY12" fmla="*/ 493974 h 1066852"/>
                <a:gd name="connsiteX13" fmla="*/ 1244906 w 1894901"/>
                <a:gd name="connsiteY13" fmla="*/ 516008 h 1066852"/>
                <a:gd name="connsiteX14" fmla="*/ 1288974 w 1894901"/>
                <a:gd name="connsiteY14" fmla="*/ 504991 h 1066852"/>
                <a:gd name="connsiteX15" fmla="*/ 1509311 w 1894901"/>
                <a:gd name="connsiteY15" fmla="*/ 482958 h 1066852"/>
                <a:gd name="connsiteX16" fmla="*/ 1536659 w 1894901"/>
                <a:gd name="connsiteY16" fmla="*/ 0 h 1066852"/>
                <a:gd name="connsiteX17" fmla="*/ 1822411 w 1894901"/>
                <a:gd name="connsiteY17" fmla="*/ 0 h 1066852"/>
                <a:gd name="connsiteX18" fmla="*/ 1894901 w 1894901"/>
                <a:gd name="connsiteY18" fmla="*/ 493974 h 1066852"/>
                <a:gd name="connsiteX19" fmla="*/ 1883884 w 1894901"/>
                <a:gd name="connsiteY19" fmla="*/ 527025 h 1066852"/>
                <a:gd name="connsiteX20" fmla="*/ 1883884 w 1894901"/>
                <a:gd name="connsiteY20" fmla="*/ 945666 h 1066852"/>
                <a:gd name="connsiteX21" fmla="*/ 1872868 w 1894901"/>
                <a:gd name="connsiteY21" fmla="*/ 1033801 h 1066852"/>
                <a:gd name="connsiteX22" fmla="*/ 1839817 w 1894901"/>
                <a:gd name="connsiteY22" fmla="*/ 1044818 h 1066852"/>
                <a:gd name="connsiteX23" fmla="*/ 1707615 w 1894901"/>
                <a:gd name="connsiteY23" fmla="*/ 1055835 h 1066852"/>
                <a:gd name="connsiteX24" fmla="*/ 1652530 w 1894901"/>
                <a:gd name="connsiteY24" fmla="*/ 1066852 h 1066852"/>
                <a:gd name="connsiteX25" fmla="*/ 1553378 w 1894901"/>
                <a:gd name="connsiteY25" fmla="*/ 1055835 h 1066852"/>
                <a:gd name="connsiteX26" fmla="*/ 1443210 w 1894901"/>
                <a:gd name="connsiteY26" fmla="*/ 1033801 h 1066852"/>
                <a:gd name="connsiteX27" fmla="*/ 1377109 w 1894901"/>
                <a:gd name="connsiteY27" fmla="*/ 1022784 h 1066852"/>
                <a:gd name="connsiteX28" fmla="*/ 1277957 w 1894901"/>
                <a:gd name="connsiteY28" fmla="*/ 1033801 h 1066852"/>
                <a:gd name="connsiteX29" fmla="*/ 1123721 w 1894901"/>
                <a:gd name="connsiteY29" fmla="*/ 1011767 h 1066852"/>
                <a:gd name="connsiteX30" fmla="*/ 1046603 w 1894901"/>
                <a:gd name="connsiteY30" fmla="*/ 1000750 h 1066852"/>
                <a:gd name="connsiteX31" fmla="*/ 672029 w 1894901"/>
                <a:gd name="connsiteY31" fmla="*/ 989734 h 1066852"/>
                <a:gd name="connsiteX32" fmla="*/ 627962 w 1894901"/>
                <a:gd name="connsiteY32" fmla="*/ 1000750 h 1066852"/>
                <a:gd name="connsiteX33" fmla="*/ 341523 w 1894901"/>
                <a:gd name="connsiteY33" fmla="*/ 1022784 h 1066852"/>
                <a:gd name="connsiteX34" fmla="*/ 77118 w 1894901"/>
                <a:gd name="connsiteY34" fmla="*/ 1011767 h 1066852"/>
                <a:gd name="connsiteX35" fmla="*/ 33051 w 1894901"/>
                <a:gd name="connsiteY35" fmla="*/ 1011767 h 1066852"/>
                <a:gd name="connsiteX0" fmla="*/ 33051 w 1968477"/>
                <a:gd name="connsiteY0" fmla="*/ 1011767 h 1066852"/>
                <a:gd name="connsiteX1" fmla="*/ 33051 w 1968477"/>
                <a:gd name="connsiteY1" fmla="*/ 1011767 h 1066852"/>
                <a:gd name="connsiteX2" fmla="*/ 22034 w 1968477"/>
                <a:gd name="connsiteY2" fmla="*/ 824481 h 1066852"/>
                <a:gd name="connsiteX3" fmla="*/ 0 w 1968477"/>
                <a:gd name="connsiteY3" fmla="*/ 692278 h 1066852"/>
                <a:gd name="connsiteX4" fmla="*/ 11017 w 1968477"/>
                <a:gd name="connsiteY4" fmla="*/ 626177 h 1066852"/>
                <a:gd name="connsiteX5" fmla="*/ 44068 w 1968477"/>
                <a:gd name="connsiteY5" fmla="*/ 604143 h 1066852"/>
                <a:gd name="connsiteX6" fmla="*/ 209321 w 1968477"/>
                <a:gd name="connsiteY6" fmla="*/ 615160 h 1066852"/>
                <a:gd name="connsiteX7" fmla="*/ 242371 w 1968477"/>
                <a:gd name="connsiteY7" fmla="*/ 626177 h 1066852"/>
                <a:gd name="connsiteX8" fmla="*/ 308472 w 1968477"/>
                <a:gd name="connsiteY8" fmla="*/ 615160 h 1066852"/>
                <a:gd name="connsiteX9" fmla="*/ 418641 w 1968477"/>
                <a:gd name="connsiteY9" fmla="*/ 593126 h 1066852"/>
                <a:gd name="connsiteX10" fmla="*/ 694063 w 1968477"/>
                <a:gd name="connsiteY10" fmla="*/ 571093 h 1066852"/>
                <a:gd name="connsiteX11" fmla="*/ 705080 w 1968477"/>
                <a:gd name="connsiteY11" fmla="*/ 493974 h 1066852"/>
                <a:gd name="connsiteX12" fmla="*/ 870333 w 1968477"/>
                <a:gd name="connsiteY12" fmla="*/ 493974 h 1066852"/>
                <a:gd name="connsiteX13" fmla="*/ 1244906 w 1968477"/>
                <a:gd name="connsiteY13" fmla="*/ 516008 h 1066852"/>
                <a:gd name="connsiteX14" fmla="*/ 1288974 w 1968477"/>
                <a:gd name="connsiteY14" fmla="*/ 504991 h 1066852"/>
                <a:gd name="connsiteX15" fmla="*/ 1509311 w 1968477"/>
                <a:gd name="connsiteY15" fmla="*/ 482958 h 1066852"/>
                <a:gd name="connsiteX16" fmla="*/ 1536659 w 1968477"/>
                <a:gd name="connsiteY16" fmla="*/ 0 h 1066852"/>
                <a:gd name="connsiteX17" fmla="*/ 1822411 w 1968477"/>
                <a:gd name="connsiteY17" fmla="*/ 0 h 1066852"/>
                <a:gd name="connsiteX18" fmla="*/ 1894901 w 1968477"/>
                <a:gd name="connsiteY18" fmla="*/ 493974 h 1066852"/>
                <a:gd name="connsiteX19" fmla="*/ 1965287 w 1968477"/>
                <a:gd name="connsiteY19" fmla="*/ 543247 h 1066852"/>
                <a:gd name="connsiteX20" fmla="*/ 1883884 w 1968477"/>
                <a:gd name="connsiteY20" fmla="*/ 945666 h 1066852"/>
                <a:gd name="connsiteX21" fmla="*/ 1872868 w 1968477"/>
                <a:gd name="connsiteY21" fmla="*/ 1033801 h 1066852"/>
                <a:gd name="connsiteX22" fmla="*/ 1839817 w 1968477"/>
                <a:gd name="connsiteY22" fmla="*/ 1044818 h 1066852"/>
                <a:gd name="connsiteX23" fmla="*/ 1707615 w 1968477"/>
                <a:gd name="connsiteY23" fmla="*/ 1055835 h 1066852"/>
                <a:gd name="connsiteX24" fmla="*/ 1652530 w 1968477"/>
                <a:gd name="connsiteY24" fmla="*/ 1066852 h 1066852"/>
                <a:gd name="connsiteX25" fmla="*/ 1553378 w 1968477"/>
                <a:gd name="connsiteY25" fmla="*/ 1055835 h 1066852"/>
                <a:gd name="connsiteX26" fmla="*/ 1443210 w 1968477"/>
                <a:gd name="connsiteY26" fmla="*/ 1033801 h 1066852"/>
                <a:gd name="connsiteX27" fmla="*/ 1377109 w 1968477"/>
                <a:gd name="connsiteY27" fmla="*/ 1022784 h 1066852"/>
                <a:gd name="connsiteX28" fmla="*/ 1277957 w 1968477"/>
                <a:gd name="connsiteY28" fmla="*/ 1033801 h 1066852"/>
                <a:gd name="connsiteX29" fmla="*/ 1123721 w 1968477"/>
                <a:gd name="connsiteY29" fmla="*/ 1011767 h 1066852"/>
                <a:gd name="connsiteX30" fmla="*/ 1046603 w 1968477"/>
                <a:gd name="connsiteY30" fmla="*/ 1000750 h 1066852"/>
                <a:gd name="connsiteX31" fmla="*/ 672029 w 1968477"/>
                <a:gd name="connsiteY31" fmla="*/ 989734 h 1066852"/>
                <a:gd name="connsiteX32" fmla="*/ 627962 w 1968477"/>
                <a:gd name="connsiteY32" fmla="*/ 1000750 h 1066852"/>
                <a:gd name="connsiteX33" fmla="*/ 341523 w 1968477"/>
                <a:gd name="connsiteY33" fmla="*/ 1022784 h 1066852"/>
                <a:gd name="connsiteX34" fmla="*/ 77118 w 1968477"/>
                <a:gd name="connsiteY34" fmla="*/ 1011767 h 1066852"/>
                <a:gd name="connsiteX35" fmla="*/ 33051 w 1968477"/>
                <a:gd name="connsiteY35" fmla="*/ 1011767 h 1066852"/>
                <a:gd name="connsiteX0" fmla="*/ 33051 w 2009507"/>
                <a:gd name="connsiteY0" fmla="*/ 1011767 h 1066852"/>
                <a:gd name="connsiteX1" fmla="*/ 33051 w 2009507"/>
                <a:gd name="connsiteY1" fmla="*/ 1011767 h 1066852"/>
                <a:gd name="connsiteX2" fmla="*/ 22034 w 2009507"/>
                <a:gd name="connsiteY2" fmla="*/ 824481 h 1066852"/>
                <a:gd name="connsiteX3" fmla="*/ 0 w 2009507"/>
                <a:gd name="connsiteY3" fmla="*/ 692278 h 1066852"/>
                <a:gd name="connsiteX4" fmla="*/ 11017 w 2009507"/>
                <a:gd name="connsiteY4" fmla="*/ 626177 h 1066852"/>
                <a:gd name="connsiteX5" fmla="*/ 44068 w 2009507"/>
                <a:gd name="connsiteY5" fmla="*/ 604143 h 1066852"/>
                <a:gd name="connsiteX6" fmla="*/ 209321 w 2009507"/>
                <a:gd name="connsiteY6" fmla="*/ 615160 h 1066852"/>
                <a:gd name="connsiteX7" fmla="*/ 242371 w 2009507"/>
                <a:gd name="connsiteY7" fmla="*/ 626177 h 1066852"/>
                <a:gd name="connsiteX8" fmla="*/ 308472 w 2009507"/>
                <a:gd name="connsiteY8" fmla="*/ 615160 h 1066852"/>
                <a:gd name="connsiteX9" fmla="*/ 418641 w 2009507"/>
                <a:gd name="connsiteY9" fmla="*/ 593126 h 1066852"/>
                <a:gd name="connsiteX10" fmla="*/ 694063 w 2009507"/>
                <a:gd name="connsiteY10" fmla="*/ 571093 h 1066852"/>
                <a:gd name="connsiteX11" fmla="*/ 705080 w 2009507"/>
                <a:gd name="connsiteY11" fmla="*/ 493974 h 1066852"/>
                <a:gd name="connsiteX12" fmla="*/ 870333 w 2009507"/>
                <a:gd name="connsiteY12" fmla="*/ 493974 h 1066852"/>
                <a:gd name="connsiteX13" fmla="*/ 1244906 w 2009507"/>
                <a:gd name="connsiteY13" fmla="*/ 516008 h 1066852"/>
                <a:gd name="connsiteX14" fmla="*/ 1288974 w 2009507"/>
                <a:gd name="connsiteY14" fmla="*/ 504991 h 1066852"/>
                <a:gd name="connsiteX15" fmla="*/ 1509311 w 2009507"/>
                <a:gd name="connsiteY15" fmla="*/ 482958 h 1066852"/>
                <a:gd name="connsiteX16" fmla="*/ 1536659 w 2009507"/>
                <a:gd name="connsiteY16" fmla="*/ 0 h 1066852"/>
                <a:gd name="connsiteX17" fmla="*/ 1965287 w 2009507"/>
                <a:gd name="connsiteY17" fmla="*/ 0 h 1066852"/>
                <a:gd name="connsiteX18" fmla="*/ 1894901 w 2009507"/>
                <a:gd name="connsiteY18" fmla="*/ 493974 h 1066852"/>
                <a:gd name="connsiteX19" fmla="*/ 1965287 w 2009507"/>
                <a:gd name="connsiteY19" fmla="*/ 543247 h 1066852"/>
                <a:gd name="connsiteX20" fmla="*/ 1883884 w 2009507"/>
                <a:gd name="connsiteY20" fmla="*/ 945666 h 1066852"/>
                <a:gd name="connsiteX21" fmla="*/ 1872868 w 2009507"/>
                <a:gd name="connsiteY21" fmla="*/ 1033801 h 1066852"/>
                <a:gd name="connsiteX22" fmla="*/ 1839817 w 2009507"/>
                <a:gd name="connsiteY22" fmla="*/ 1044818 h 1066852"/>
                <a:gd name="connsiteX23" fmla="*/ 1707615 w 2009507"/>
                <a:gd name="connsiteY23" fmla="*/ 1055835 h 1066852"/>
                <a:gd name="connsiteX24" fmla="*/ 1652530 w 2009507"/>
                <a:gd name="connsiteY24" fmla="*/ 1066852 h 1066852"/>
                <a:gd name="connsiteX25" fmla="*/ 1553378 w 2009507"/>
                <a:gd name="connsiteY25" fmla="*/ 1055835 h 1066852"/>
                <a:gd name="connsiteX26" fmla="*/ 1443210 w 2009507"/>
                <a:gd name="connsiteY26" fmla="*/ 1033801 h 1066852"/>
                <a:gd name="connsiteX27" fmla="*/ 1377109 w 2009507"/>
                <a:gd name="connsiteY27" fmla="*/ 1022784 h 1066852"/>
                <a:gd name="connsiteX28" fmla="*/ 1277957 w 2009507"/>
                <a:gd name="connsiteY28" fmla="*/ 1033801 h 1066852"/>
                <a:gd name="connsiteX29" fmla="*/ 1123721 w 2009507"/>
                <a:gd name="connsiteY29" fmla="*/ 1011767 h 1066852"/>
                <a:gd name="connsiteX30" fmla="*/ 1046603 w 2009507"/>
                <a:gd name="connsiteY30" fmla="*/ 1000750 h 1066852"/>
                <a:gd name="connsiteX31" fmla="*/ 672029 w 2009507"/>
                <a:gd name="connsiteY31" fmla="*/ 989734 h 1066852"/>
                <a:gd name="connsiteX32" fmla="*/ 627962 w 2009507"/>
                <a:gd name="connsiteY32" fmla="*/ 1000750 h 1066852"/>
                <a:gd name="connsiteX33" fmla="*/ 341523 w 2009507"/>
                <a:gd name="connsiteY33" fmla="*/ 1022784 h 1066852"/>
                <a:gd name="connsiteX34" fmla="*/ 77118 w 2009507"/>
                <a:gd name="connsiteY34" fmla="*/ 1011767 h 1066852"/>
                <a:gd name="connsiteX35" fmla="*/ 33051 w 2009507"/>
                <a:gd name="connsiteY35" fmla="*/ 1011767 h 1066852"/>
                <a:gd name="connsiteX0" fmla="*/ 33051 w 2036725"/>
                <a:gd name="connsiteY0" fmla="*/ 1011767 h 1066852"/>
                <a:gd name="connsiteX1" fmla="*/ 33051 w 2036725"/>
                <a:gd name="connsiteY1" fmla="*/ 1011767 h 1066852"/>
                <a:gd name="connsiteX2" fmla="*/ 22034 w 2036725"/>
                <a:gd name="connsiteY2" fmla="*/ 824481 h 1066852"/>
                <a:gd name="connsiteX3" fmla="*/ 0 w 2036725"/>
                <a:gd name="connsiteY3" fmla="*/ 692278 h 1066852"/>
                <a:gd name="connsiteX4" fmla="*/ 11017 w 2036725"/>
                <a:gd name="connsiteY4" fmla="*/ 626177 h 1066852"/>
                <a:gd name="connsiteX5" fmla="*/ 44068 w 2036725"/>
                <a:gd name="connsiteY5" fmla="*/ 604143 h 1066852"/>
                <a:gd name="connsiteX6" fmla="*/ 209321 w 2036725"/>
                <a:gd name="connsiteY6" fmla="*/ 615160 h 1066852"/>
                <a:gd name="connsiteX7" fmla="*/ 242371 w 2036725"/>
                <a:gd name="connsiteY7" fmla="*/ 626177 h 1066852"/>
                <a:gd name="connsiteX8" fmla="*/ 308472 w 2036725"/>
                <a:gd name="connsiteY8" fmla="*/ 615160 h 1066852"/>
                <a:gd name="connsiteX9" fmla="*/ 418641 w 2036725"/>
                <a:gd name="connsiteY9" fmla="*/ 593126 h 1066852"/>
                <a:gd name="connsiteX10" fmla="*/ 694063 w 2036725"/>
                <a:gd name="connsiteY10" fmla="*/ 571093 h 1066852"/>
                <a:gd name="connsiteX11" fmla="*/ 705080 w 2036725"/>
                <a:gd name="connsiteY11" fmla="*/ 493974 h 1066852"/>
                <a:gd name="connsiteX12" fmla="*/ 870333 w 2036725"/>
                <a:gd name="connsiteY12" fmla="*/ 493974 h 1066852"/>
                <a:gd name="connsiteX13" fmla="*/ 1244906 w 2036725"/>
                <a:gd name="connsiteY13" fmla="*/ 516008 h 1066852"/>
                <a:gd name="connsiteX14" fmla="*/ 1288974 w 2036725"/>
                <a:gd name="connsiteY14" fmla="*/ 504991 h 1066852"/>
                <a:gd name="connsiteX15" fmla="*/ 1509311 w 2036725"/>
                <a:gd name="connsiteY15" fmla="*/ 482958 h 1066852"/>
                <a:gd name="connsiteX16" fmla="*/ 1536659 w 2036725"/>
                <a:gd name="connsiteY16" fmla="*/ 0 h 1066852"/>
                <a:gd name="connsiteX17" fmla="*/ 1965287 w 2036725"/>
                <a:gd name="connsiteY17" fmla="*/ 0 h 1066852"/>
                <a:gd name="connsiteX18" fmla="*/ 2036725 w 2036725"/>
                <a:gd name="connsiteY18" fmla="*/ 465640 h 1066852"/>
                <a:gd name="connsiteX19" fmla="*/ 1965287 w 2036725"/>
                <a:gd name="connsiteY19" fmla="*/ 543247 h 1066852"/>
                <a:gd name="connsiteX20" fmla="*/ 1883884 w 2036725"/>
                <a:gd name="connsiteY20" fmla="*/ 945666 h 1066852"/>
                <a:gd name="connsiteX21" fmla="*/ 1872868 w 2036725"/>
                <a:gd name="connsiteY21" fmla="*/ 1033801 h 1066852"/>
                <a:gd name="connsiteX22" fmla="*/ 1839817 w 2036725"/>
                <a:gd name="connsiteY22" fmla="*/ 1044818 h 1066852"/>
                <a:gd name="connsiteX23" fmla="*/ 1707615 w 2036725"/>
                <a:gd name="connsiteY23" fmla="*/ 1055835 h 1066852"/>
                <a:gd name="connsiteX24" fmla="*/ 1652530 w 2036725"/>
                <a:gd name="connsiteY24" fmla="*/ 1066852 h 1066852"/>
                <a:gd name="connsiteX25" fmla="*/ 1553378 w 2036725"/>
                <a:gd name="connsiteY25" fmla="*/ 1055835 h 1066852"/>
                <a:gd name="connsiteX26" fmla="*/ 1443210 w 2036725"/>
                <a:gd name="connsiteY26" fmla="*/ 1033801 h 1066852"/>
                <a:gd name="connsiteX27" fmla="*/ 1377109 w 2036725"/>
                <a:gd name="connsiteY27" fmla="*/ 1022784 h 1066852"/>
                <a:gd name="connsiteX28" fmla="*/ 1277957 w 2036725"/>
                <a:gd name="connsiteY28" fmla="*/ 1033801 h 1066852"/>
                <a:gd name="connsiteX29" fmla="*/ 1123721 w 2036725"/>
                <a:gd name="connsiteY29" fmla="*/ 1011767 h 1066852"/>
                <a:gd name="connsiteX30" fmla="*/ 1046603 w 2036725"/>
                <a:gd name="connsiteY30" fmla="*/ 1000750 h 1066852"/>
                <a:gd name="connsiteX31" fmla="*/ 672029 w 2036725"/>
                <a:gd name="connsiteY31" fmla="*/ 989734 h 1066852"/>
                <a:gd name="connsiteX32" fmla="*/ 627962 w 2036725"/>
                <a:gd name="connsiteY32" fmla="*/ 1000750 h 1066852"/>
                <a:gd name="connsiteX33" fmla="*/ 341523 w 2036725"/>
                <a:gd name="connsiteY33" fmla="*/ 1022784 h 1066852"/>
                <a:gd name="connsiteX34" fmla="*/ 77118 w 2036725"/>
                <a:gd name="connsiteY34" fmla="*/ 1011767 h 1066852"/>
                <a:gd name="connsiteX35" fmla="*/ 33051 w 2036725"/>
                <a:gd name="connsiteY35" fmla="*/ 1011767 h 1066852"/>
                <a:gd name="connsiteX0" fmla="*/ 33051 w 2036725"/>
                <a:gd name="connsiteY0" fmla="*/ 1011767 h 1066852"/>
                <a:gd name="connsiteX1" fmla="*/ 33051 w 2036725"/>
                <a:gd name="connsiteY1" fmla="*/ 1011767 h 1066852"/>
                <a:gd name="connsiteX2" fmla="*/ 22034 w 2036725"/>
                <a:gd name="connsiteY2" fmla="*/ 824481 h 1066852"/>
                <a:gd name="connsiteX3" fmla="*/ 0 w 2036725"/>
                <a:gd name="connsiteY3" fmla="*/ 692278 h 1066852"/>
                <a:gd name="connsiteX4" fmla="*/ 11017 w 2036725"/>
                <a:gd name="connsiteY4" fmla="*/ 626177 h 1066852"/>
                <a:gd name="connsiteX5" fmla="*/ 44068 w 2036725"/>
                <a:gd name="connsiteY5" fmla="*/ 604143 h 1066852"/>
                <a:gd name="connsiteX6" fmla="*/ 209321 w 2036725"/>
                <a:gd name="connsiteY6" fmla="*/ 615160 h 1066852"/>
                <a:gd name="connsiteX7" fmla="*/ 242371 w 2036725"/>
                <a:gd name="connsiteY7" fmla="*/ 626177 h 1066852"/>
                <a:gd name="connsiteX8" fmla="*/ 308472 w 2036725"/>
                <a:gd name="connsiteY8" fmla="*/ 615160 h 1066852"/>
                <a:gd name="connsiteX9" fmla="*/ 418641 w 2036725"/>
                <a:gd name="connsiteY9" fmla="*/ 593126 h 1066852"/>
                <a:gd name="connsiteX10" fmla="*/ 694063 w 2036725"/>
                <a:gd name="connsiteY10" fmla="*/ 571093 h 1066852"/>
                <a:gd name="connsiteX11" fmla="*/ 705080 w 2036725"/>
                <a:gd name="connsiteY11" fmla="*/ 493974 h 1066852"/>
                <a:gd name="connsiteX12" fmla="*/ 870333 w 2036725"/>
                <a:gd name="connsiteY12" fmla="*/ 493974 h 1066852"/>
                <a:gd name="connsiteX13" fmla="*/ 1244906 w 2036725"/>
                <a:gd name="connsiteY13" fmla="*/ 516008 h 1066852"/>
                <a:gd name="connsiteX14" fmla="*/ 1288974 w 2036725"/>
                <a:gd name="connsiteY14" fmla="*/ 504991 h 1066852"/>
                <a:gd name="connsiteX15" fmla="*/ 1509311 w 2036725"/>
                <a:gd name="connsiteY15" fmla="*/ 482958 h 1066852"/>
                <a:gd name="connsiteX16" fmla="*/ 1536659 w 2036725"/>
                <a:gd name="connsiteY16" fmla="*/ 0 h 1066852"/>
                <a:gd name="connsiteX17" fmla="*/ 1965287 w 2036725"/>
                <a:gd name="connsiteY17" fmla="*/ 0 h 1066852"/>
                <a:gd name="connsiteX18" fmla="*/ 2036725 w 2036725"/>
                <a:gd name="connsiteY18" fmla="*/ 465640 h 1066852"/>
                <a:gd name="connsiteX19" fmla="*/ 1965287 w 2036725"/>
                <a:gd name="connsiteY19" fmla="*/ 543247 h 1066852"/>
                <a:gd name="connsiteX20" fmla="*/ 1965287 w 2036725"/>
                <a:gd name="connsiteY20" fmla="*/ 931281 h 1066852"/>
                <a:gd name="connsiteX21" fmla="*/ 1872868 w 2036725"/>
                <a:gd name="connsiteY21" fmla="*/ 1033801 h 1066852"/>
                <a:gd name="connsiteX22" fmla="*/ 1839817 w 2036725"/>
                <a:gd name="connsiteY22" fmla="*/ 1044818 h 1066852"/>
                <a:gd name="connsiteX23" fmla="*/ 1707615 w 2036725"/>
                <a:gd name="connsiteY23" fmla="*/ 1055835 h 1066852"/>
                <a:gd name="connsiteX24" fmla="*/ 1652530 w 2036725"/>
                <a:gd name="connsiteY24" fmla="*/ 1066852 h 1066852"/>
                <a:gd name="connsiteX25" fmla="*/ 1553378 w 2036725"/>
                <a:gd name="connsiteY25" fmla="*/ 1055835 h 1066852"/>
                <a:gd name="connsiteX26" fmla="*/ 1443210 w 2036725"/>
                <a:gd name="connsiteY26" fmla="*/ 1033801 h 1066852"/>
                <a:gd name="connsiteX27" fmla="*/ 1377109 w 2036725"/>
                <a:gd name="connsiteY27" fmla="*/ 1022784 h 1066852"/>
                <a:gd name="connsiteX28" fmla="*/ 1277957 w 2036725"/>
                <a:gd name="connsiteY28" fmla="*/ 1033801 h 1066852"/>
                <a:gd name="connsiteX29" fmla="*/ 1123721 w 2036725"/>
                <a:gd name="connsiteY29" fmla="*/ 1011767 h 1066852"/>
                <a:gd name="connsiteX30" fmla="*/ 1046603 w 2036725"/>
                <a:gd name="connsiteY30" fmla="*/ 1000750 h 1066852"/>
                <a:gd name="connsiteX31" fmla="*/ 672029 w 2036725"/>
                <a:gd name="connsiteY31" fmla="*/ 989734 h 1066852"/>
                <a:gd name="connsiteX32" fmla="*/ 627962 w 2036725"/>
                <a:gd name="connsiteY32" fmla="*/ 1000750 h 1066852"/>
                <a:gd name="connsiteX33" fmla="*/ 341523 w 2036725"/>
                <a:gd name="connsiteY33" fmla="*/ 1022784 h 1066852"/>
                <a:gd name="connsiteX34" fmla="*/ 77118 w 2036725"/>
                <a:gd name="connsiteY34" fmla="*/ 1011767 h 1066852"/>
                <a:gd name="connsiteX35" fmla="*/ 33051 w 2036725"/>
                <a:gd name="connsiteY35" fmla="*/ 1011767 h 1066852"/>
                <a:gd name="connsiteX0" fmla="*/ 33051 w 2036725"/>
                <a:gd name="connsiteY0" fmla="*/ 1011767 h 1066852"/>
                <a:gd name="connsiteX1" fmla="*/ 33051 w 2036725"/>
                <a:gd name="connsiteY1" fmla="*/ 1011767 h 1066852"/>
                <a:gd name="connsiteX2" fmla="*/ 22034 w 2036725"/>
                <a:gd name="connsiteY2" fmla="*/ 824481 h 1066852"/>
                <a:gd name="connsiteX3" fmla="*/ 0 w 2036725"/>
                <a:gd name="connsiteY3" fmla="*/ 692278 h 1066852"/>
                <a:gd name="connsiteX4" fmla="*/ 11017 w 2036725"/>
                <a:gd name="connsiteY4" fmla="*/ 626177 h 1066852"/>
                <a:gd name="connsiteX5" fmla="*/ 44068 w 2036725"/>
                <a:gd name="connsiteY5" fmla="*/ 604143 h 1066852"/>
                <a:gd name="connsiteX6" fmla="*/ 209321 w 2036725"/>
                <a:gd name="connsiteY6" fmla="*/ 615160 h 1066852"/>
                <a:gd name="connsiteX7" fmla="*/ 242371 w 2036725"/>
                <a:gd name="connsiteY7" fmla="*/ 626177 h 1066852"/>
                <a:gd name="connsiteX8" fmla="*/ 308472 w 2036725"/>
                <a:gd name="connsiteY8" fmla="*/ 615160 h 1066852"/>
                <a:gd name="connsiteX9" fmla="*/ 418641 w 2036725"/>
                <a:gd name="connsiteY9" fmla="*/ 593126 h 1066852"/>
                <a:gd name="connsiteX10" fmla="*/ 694063 w 2036725"/>
                <a:gd name="connsiteY10" fmla="*/ 571093 h 1066852"/>
                <a:gd name="connsiteX11" fmla="*/ 705080 w 2036725"/>
                <a:gd name="connsiteY11" fmla="*/ 493974 h 1066852"/>
                <a:gd name="connsiteX12" fmla="*/ 870333 w 2036725"/>
                <a:gd name="connsiteY12" fmla="*/ 493974 h 1066852"/>
                <a:gd name="connsiteX13" fmla="*/ 1244906 w 2036725"/>
                <a:gd name="connsiteY13" fmla="*/ 516008 h 1066852"/>
                <a:gd name="connsiteX14" fmla="*/ 1288974 w 2036725"/>
                <a:gd name="connsiteY14" fmla="*/ 504991 h 1066852"/>
                <a:gd name="connsiteX15" fmla="*/ 1509311 w 2036725"/>
                <a:gd name="connsiteY15" fmla="*/ 482958 h 1066852"/>
                <a:gd name="connsiteX16" fmla="*/ 1536659 w 2036725"/>
                <a:gd name="connsiteY16" fmla="*/ 0 h 1066852"/>
                <a:gd name="connsiteX17" fmla="*/ 1965287 w 2036725"/>
                <a:gd name="connsiteY17" fmla="*/ 0 h 1066852"/>
                <a:gd name="connsiteX18" fmla="*/ 2036725 w 2036725"/>
                <a:gd name="connsiteY18" fmla="*/ 465640 h 1066852"/>
                <a:gd name="connsiteX19" fmla="*/ 1965287 w 2036725"/>
                <a:gd name="connsiteY19" fmla="*/ 931281 h 1066852"/>
                <a:gd name="connsiteX20" fmla="*/ 1872868 w 2036725"/>
                <a:gd name="connsiteY20" fmla="*/ 1033801 h 1066852"/>
                <a:gd name="connsiteX21" fmla="*/ 1839817 w 2036725"/>
                <a:gd name="connsiteY21" fmla="*/ 1044818 h 1066852"/>
                <a:gd name="connsiteX22" fmla="*/ 1707615 w 2036725"/>
                <a:gd name="connsiteY22" fmla="*/ 1055835 h 1066852"/>
                <a:gd name="connsiteX23" fmla="*/ 1652530 w 2036725"/>
                <a:gd name="connsiteY23" fmla="*/ 1066852 h 1066852"/>
                <a:gd name="connsiteX24" fmla="*/ 1553378 w 2036725"/>
                <a:gd name="connsiteY24" fmla="*/ 1055835 h 1066852"/>
                <a:gd name="connsiteX25" fmla="*/ 1443210 w 2036725"/>
                <a:gd name="connsiteY25" fmla="*/ 1033801 h 1066852"/>
                <a:gd name="connsiteX26" fmla="*/ 1377109 w 2036725"/>
                <a:gd name="connsiteY26" fmla="*/ 1022784 h 1066852"/>
                <a:gd name="connsiteX27" fmla="*/ 1277957 w 2036725"/>
                <a:gd name="connsiteY27" fmla="*/ 1033801 h 1066852"/>
                <a:gd name="connsiteX28" fmla="*/ 1123721 w 2036725"/>
                <a:gd name="connsiteY28" fmla="*/ 1011767 h 1066852"/>
                <a:gd name="connsiteX29" fmla="*/ 1046603 w 2036725"/>
                <a:gd name="connsiteY29" fmla="*/ 1000750 h 1066852"/>
                <a:gd name="connsiteX30" fmla="*/ 672029 w 2036725"/>
                <a:gd name="connsiteY30" fmla="*/ 989734 h 1066852"/>
                <a:gd name="connsiteX31" fmla="*/ 627962 w 2036725"/>
                <a:gd name="connsiteY31" fmla="*/ 1000750 h 1066852"/>
                <a:gd name="connsiteX32" fmla="*/ 341523 w 2036725"/>
                <a:gd name="connsiteY32" fmla="*/ 1022784 h 1066852"/>
                <a:gd name="connsiteX33" fmla="*/ 77118 w 2036725"/>
                <a:gd name="connsiteY33" fmla="*/ 1011767 h 1066852"/>
                <a:gd name="connsiteX34" fmla="*/ 33051 w 2036725"/>
                <a:gd name="connsiteY34" fmla="*/ 1011767 h 1066852"/>
                <a:gd name="connsiteX0" fmla="*/ 33051 w 2009507"/>
                <a:gd name="connsiteY0" fmla="*/ 1011767 h 1066852"/>
                <a:gd name="connsiteX1" fmla="*/ 33051 w 2009507"/>
                <a:gd name="connsiteY1" fmla="*/ 1011767 h 1066852"/>
                <a:gd name="connsiteX2" fmla="*/ 22034 w 2009507"/>
                <a:gd name="connsiteY2" fmla="*/ 824481 h 1066852"/>
                <a:gd name="connsiteX3" fmla="*/ 0 w 2009507"/>
                <a:gd name="connsiteY3" fmla="*/ 692278 h 1066852"/>
                <a:gd name="connsiteX4" fmla="*/ 11017 w 2009507"/>
                <a:gd name="connsiteY4" fmla="*/ 626177 h 1066852"/>
                <a:gd name="connsiteX5" fmla="*/ 44068 w 2009507"/>
                <a:gd name="connsiteY5" fmla="*/ 604143 h 1066852"/>
                <a:gd name="connsiteX6" fmla="*/ 209321 w 2009507"/>
                <a:gd name="connsiteY6" fmla="*/ 615160 h 1066852"/>
                <a:gd name="connsiteX7" fmla="*/ 242371 w 2009507"/>
                <a:gd name="connsiteY7" fmla="*/ 626177 h 1066852"/>
                <a:gd name="connsiteX8" fmla="*/ 308472 w 2009507"/>
                <a:gd name="connsiteY8" fmla="*/ 615160 h 1066852"/>
                <a:gd name="connsiteX9" fmla="*/ 418641 w 2009507"/>
                <a:gd name="connsiteY9" fmla="*/ 593126 h 1066852"/>
                <a:gd name="connsiteX10" fmla="*/ 694063 w 2009507"/>
                <a:gd name="connsiteY10" fmla="*/ 571093 h 1066852"/>
                <a:gd name="connsiteX11" fmla="*/ 705080 w 2009507"/>
                <a:gd name="connsiteY11" fmla="*/ 493974 h 1066852"/>
                <a:gd name="connsiteX12" fmla="*/ 870333 w 2009507"/>
                <a:gd name="connsiteY12" fmla="*/ 493974 h 1066852"/>
                <a:gd name="connsiteX13" fmla="*/ 1244906 w 2009507"/>
                <a:gd name="connsiteY13" fmla="*/ 516008 h 1066852"/>
                <a:gd name="connsiteX14" fmla="*/ 1288974 w 2009507"/>
                <a:gd name="connsiteY14" fmla="*/ 504991 h 1066852"/>
                <a:gd name="connsiteX15" fmla="*/ 1509311 w 2009507"/>
                <a:gd name="connsiteY15" fmla="*/ 482958 h 1066852"/>
                <a:gd name="connsiteX16" fmla="*/ 1536659 w 2009507"/>
                <a:gd name="connsiteY16" fmla="*/ 0 h 1066852"/>
                <a:gd name="connsiteX17" fmla="*/ 1965287 w 2009507"/>
                <a:gd name="connsiteY17" fmla="*/ 0 h 1066852"/>
                <a:gd name="connsiteX18" fmla="*/ 1965287 w 2009507"/>
                <a:gd name="connsiteY18" fmla="*/ 543247 h 1066852"/>
                <a:gd name="connsiteX19" fmla="*/ 1965287 w 2009507"/>
                <a:gd name="connsiteY19" fmla="*/ 931281 h 1066852"/>
                <a:gd name="connsiteX20" fmla="*/ 1872868 w 2009507"/>
                <a:gd name="connsiteY20" fmla="*/ 1033801 h 1066852"/>
                <a:gd name="connsiteX21" fmla="*/ 1839817 w 2009507"/>
                <a:gd name="connsiteY21" fmla="*/ 1044818 h 1066852"/>
                <a:gd name="connsiteX22" fmla="*/ 1707615 w 2009507"/>
                <a:gd name="connsiteY22" fmla="*/ 1055835 h 1066852"/>
                <a:gd name="connsiteX23" fmla="*/ 1652530 w 2009507"/>
                <a:gd name="connsiteY23" fmla="*/ 1066852 h 1066852"/>
                <a:gd name="connsiteX24" fmla="*/ 1553378 w 2009507"/>
                <a:gd name="connsiteY24" fmla="*/ 1055835 h 1066852"/>
                <a:gd name="connsiteX25" fmla="*/ 1443210 w 2009507"/>
                <a:gd name="connsiteY25" fmla="*/ 1033801 h 1066852"/>
                <a:gd name="connsiteX26" fmla="*/ 1377109 w 2009507"/>
                <a:gd name="connsiteY26" fmla="*/ 1022784 h 1066852"/>
                <a:gd name="connsiteX27" fmla="*/ 1277957 w 2009507"/>
                <a:gd name="connsiteY27" fmla="*/ 1033801 h 1066852"/>
                <a:gd name="connsiteX28" fmla="*/ 1123721 w 2009507"/>
                <a:gd name="connsiteY28" fmla="*/ 1011767 h 1066852"/>
                <a:gd name="connsiteX29" fmla="*/ 1046603 w 2009507"/>
                <a:gd name="connsiteY29" fmla="*/ 1000750 h 1066852"/>
                <a:gd name="connsiteX30" fmla="*/ 672029 w 2009507"/>
                <a:gd name="connsiteY30" fmla="*/ 989734 h 1066852"/>
                <a:gd name="connsiteX31" fmla="*/ 627962 w 2009507"/>
                <a:gd name="connsiteY31" fmla="*/ 1000750 h 1066852"/>
                <a:gd name="connsiteX32" fmla="*/ 341523 w 2009507"/>
                <a:gd name="connsiteY32" fmla="*/ 1022784 h 1066852"/>
                <a:gd name="connsiteX33" fmla="*/ 77118 w 2009507"/>
                <a:gd name="connsiteY33" fmla="*/ 1011767 h 1066852"/>
                <a:gd name="connsiteX34" fmla="*/ 33051 w 2009507"/>
                <a:gd name="connsiteY34" fmla="*/ 1011767 h 1066852"/>
                <a:gd name="connsiteX0" fmla="*/ 33051 w 2064034"/>
                <a:gd name="connsiteY0" fmla="*/ 1011767 h 1066852"/>
                <a:gd name="connsiteX1" fmla="*/ 33051 w 2064034"/>
                <a:gd name="connsiteY1" fmla="*/ 1011767 h 1066852"/>
                <a:gd name="connsiteX2" fmla="*/ 22034 w 2064034"/>
                <a:gd name="connsiteY2" fmla="*/ 824481 h 1066852"/>
                <a:gd name="connsiteX3" fmla="*/ 0 w 2064034"/>
                <a:gd name="connsiteY3" fmla="*/ 692278 h 1066852"/>
                <a:gd name="connsiteX4" fmla="*/ 11017 w 2064034"/>
                <a:gd name="connsiteY4" fmla="*/ 626177 h 1066852"/>
                <a:gd name="connsiteX5" fmla="*/ 44068 w 2064034"/>
                <a:gd name="connsiteY5" fmla="*/ 604143 h 1066852"/>
                <a:gd name="connsiteX6" fmla="*/ 209321 w 2064034"/>
                <a:gd name="connsiteY6" fmla="*/ 615160 h 1066852"/>
                <a:gd name="connsiteX7" fmla="*/ 242371 w 2064034"/>
                <a:gd name="connsiteY7" fmla="*/ 626177 h 1066852"/>
                <a:gd name="connsiteX8" fmla="*/ 308472 w 2064034"/>
                <a:gd name="connsiteY8" fmla="*/ 615160 h 1066852"/>
                <a:gd name="connsiteX9" fmla="*/ 418641 w 2064034"/>
                <a:gd name="connsiteY9" fmla="*/ 593126 h 1066852"/>
                <a:gd name="connsiteX10" fmla="*/ 694063 w 2064034"/>
                <a:gd name="connsiteY10" fmla="*/ 571093 h 1066852"/>
                <a:gd name="connsiteX11" fmla="*/ 705080 w 2064034"/>
                <a:gd name="connsiteY11" fmla="*/ 493974 h 1066852"/>
                <a:gd name="connsiteX12" fmla="*/ 870333 w 2064034"/>
                <a:gd name="connsiteY12" fmla="*/ 493974 h 1066852"/>
                <a:gd name="connsiteX13" fmla="*/ 1244906 w 2064034"/>
                <a:gd name="connsiteY13" fmla="*/ 516008 h 1066852"/>
                <a:gd name="connsiteX14" fmla="*/ 1288974 w 2064034"/>
                <a:gd name="connsiteY14" fmla="*/ 504991 h 1066852"/>
                <a:gd name="connsiteX15" fmla="*/ 1509311 w 2064034"/>
                <a:gd name="connsiteY15" fmla="*/ 482958 h 1066852"/>
                <a:gd name="connsiteX16" fmla="*/ 1536659 w 2064034"/>
                <a:gd name="connsiteY16" fmla="*/ 0 h 1066852"/>
                <a:gd name="connsiteX17" fmla="*/ 1965287 w 2064034"/>
                <a:gd name="connsiteY17" fmla="*/ 0 h 1066852"/>
                <a:gd name="connsiteX18" fmla="*/ 1965287 w 2064034"/>
                <a:gd name="connsiteY18" fmla="*/ 543247 h 1066852"/>
                <a:gd name="connsiteX19" fmla="*/ 2036725 w 2064034"/>
                <a:gd name="connsiteY19" fmla="*/ 1008888 h 1066852"/>
                <a:gd name="connsiteX20" fmla="*/ 1872868 w 2064034"/>
                <a:gd name="connsiteY20" fmla="*/ 1033801 h 1066852"/>
                <a:gd name="connsiteX21" fmla="*/ 1839817 w 2064034"/>
                <a:gd name="connsiteY21" fmla="*/ 1044818 h 1066852"/>
                <a:gd name="connsiteX22" fmla="*/ 1707615 w 2064034"/>
                <a:gd name="connsiteY22" fmla="*/ 1055835 h 1066852"/>
                <a:gd name="connsiteX23" fmla="*/ 1652530 w 2064034"/>
                <a:gd name="connsiteY23" fmla="*/ 1066852 h 1066852"/>
                <a:gd name="connsiteX24" fmla="*/ 1553378 w 2064034"/>
                <a:gd name="connsiteY24" fmla="*/ 1055835 h 1066852"/>
                <a:gd name="connsiteX25" fmla="*/ 1443210 w 2064034"/>
                <a:gd name="connsiteY25" fmla="*/ 1033801 h 1066852"/>
                <a:gd name="connsiteX26" fmla="*/ 1377109 w 2064034"/>
                <a:gd name="connsiteY26" fmla="*/ 1022784 h 1066852"/>
                <a:gd name="connsiteX27" fmla="*/ 1277957 w 2064034"/>
                <a:gd name="connsiteY27" fmla="*/ 1033801 h 1066852"/>
                <a:gd name="connsiteX28" fmla="*/ 1123721 w 2064034"/>
                <a:gd name="connsiteY28" fmla="*/ 1011767 h 1066852"/>
                <a:gd name="connsiteX29" fmla="*/ 1046603 w 2064034"/>
                <a:gd name="connsiteY29" fmla="*/ 1000750 h 1066852"/>
                <a:gd name="connsiteX30" fmla="*/ 672029 w 2064034"/>
                <a:gd name="connsiteY30" fmla="*/ 989734 h 1066852"/>
                <a:gd name="connsiteX31" fmla="*/ 627962 w 2064034"/>
                <a:gd name="connsiteY31" fmla="*/ 1000750 h 1066852"/>
                <a:gd name="connsiteX32" fmla="*/ 341523 w 2064034"/>
                <a:gd name="connsiteY32" fmla="*/ 1022784 h 1066852"/>
                <a:gd name="connsiteX33" fmla="*/ 77118 w 2064034"/>
                <a:gd name="connsiteY33" fmla="*/ 1011767 h 1066852"/>
                <a:gd name="connsiteX34" fmla="*/ 33051 w 2064034"/>
                <a:gd name="connsiteY34" fmla="*/ 1011767 h 1066852"/>
                <a:gd name="connsiteX0" fmla="*/ 33051 w 2064034"/>
                <a:gd name="connsiteY0" fmla="*/ 1011767 h 1066852"/>
                <a:gd name="connsiteX1" fmla="*/ 33051 w 2064034"/>
                <a:gd name="connsiteY1" fmla="*/ 1011767 h 1066852"/>
                <a:gd name="connsiteX2" fmla="*/ 22034 w 2064034"/>
                <a:gd name="connsiteY2" fmla="*/ 824481 h 1066852"/>
                <a:gd name="connsiteX3" fmla="*/ 0 w 2064034"/>
                <a:gd name="connsiteY3" fmla="*/ 692278 h 1066852"/>
                <a:gd name="connsiteX4" fmla="*/ 11017 w 2064034"/>
                <a:gd name="connsiteY4" fmla="*/ 626177 h 1066852"/>
                <a:gd name="connsiteX5" fmla="*/ 44068 w 2064034"/>
                <a:gd name="connsiteY5" fmla="*/ 604143 h 1066852"/>
                <a:gd name="connsiteX6" fmla="*/ 209321 w 2064034"/>
                <a:gd name="connsiteY6" fmla="*/ 615160 h 1066852"/>
                <a:gd name="connsiteX7" fmla="*/ 242371 w 2064034"/>
                <a:gd name="connsiteY7" fmla="*/ 626177 h 1066852"/>
                <a:gd name="connsiteX8" fmla="*/ 308472 w 2064034"/>
                <a:gd name="connsiteY8" fmla="*/ 615160 h 1066852"/>
                <a:gd name="connsiteX9" fmla="*/ 418641 w 2064034"/>
                <a:gd name="connsiteY9" fmla="*/ 593126 h 1066852"/>
                <a:gd name="connsiteX10" fmla="*/ 694063 w 2064034"/>
                <a:gd name="connsiteY10" fmla="*/ 571093 h 1066852"/>
                <a:gd name="connsiteX11" fmla="*/ 705080 w 2064034"/>
                <a:gd name="connsiteY11" fmla="*/ 493974 h 1066852"/>
                <a:gd name="connsiteX12" fmla="*/ 870333 w 2064034"/>
                <a:gd name="connsiteY12" fmla="*/ 493974 h 1066852"/>
                <a:gd name="connsiteX13" fmla="*/ 1244906 w 2064034"/>
                <a:gd name="connsiteY13" fmla="*/ 516008 h 1066852"/>
                <a:gd name="connsiteX14" fmla="*/ 1288974 w 2064034"/>
                <a:gd name="connsiteY14" fmla="*/ 504991 h 1066852"/>
                <a:gd name="connsiteX15" fmla="*/ 1509311 w 2064034"/>
                <a:gd name="connsiteY15" fmla="*/ 482958 h 1066852"/>
                <a:gd name="connsiteX16" fmla="*/ 1608096 w 2064034"/>
                <a:gd name="connsiteY16" fmla="*/ 0 h 1066852"/>
                <a:gd name="connsiteX17" fmla="*/ 1965287 w 2064034"/>
                <a:gd name="connsiteY17" fmla="*/ 0 h 1066852"/>
                <a:gd name="connsiteX18" fmla="*/ 1965287 w 2064034"/>
                <a:gd name="connsiteY18" fmla="*/ 543247 h 1066852"/>
                <a:gd name="connsiteX19" fmla="*/ 2036725 w 2064034"/>
                <a:gd name="connsiteY19" fmla="*/ 1008888 h 1066852"/>
                <a:gd name="connsiteX20" fmla="*/ 1872868 w 2064034"/>
                <a:gd name="connsiteY20" fmla="*/ 1033801 h 1066852"/>
                <a:gd name="connsiteX21" fmla="*/ 1839817 w 2064034"/>
                <a:gd name="connsiteY21" fmla="*/ 1044818 h 1066852"/>
                <a:gd name="connsiteX22" fmla="*/ 1707615 w 2064034"/>
                <a:gd name="connsiteY22" fmla="*/ 1055835 h 1066852"/>
                <a:gd name="connsiteX23" fmla="*/ 1652530 w 2064034"/>
                <a:gd name="connsiteY23" fmla="*/ 1066852 h 1066852"/>
                <a:gd name="connsiteX24" fmla="*/ 1553378 w 2064034"/>
                <a:gd name="connsiteY24" fmla="*/ 1055835 h 1066852"/>
                <a:gd name="connsiteX25" fmla="*/ 1443210 w 2064034"/>
                <a:gd name="connsiteY25" fmla="*/ 1033801 h 1066852"/>
                <a:gd name="connsiteX26" fmla="*/ 1377109 w 2064034"/>
                <a:gd name="connsiteY26" fmla="*/ 1022784 h 1066852"/>
                <a:gd name="connsiteX27" fmla="*/ 1277957 w 2064034"/>
                <a:gd name="connsiteY27" fmla="*/ 1033801 h 1066852"/>
                <a:gd name="connsiteX28" fmla="*/ 1123721 w 2064034"/>
                <a:gd name="connsiteY28" fmla="*/ 1011767 h 1066852"/>
                <a:gd name="connsiteX29" fmla="*/ 1046603 w 2064034"/>
                <a:gd name="connsiteY29" fmla="*/ 1000750 h 1066852"/>
                <a:gd name="connsiteX30" fmla="*/ 672029 w 2064034"/>
                <a:gd name="connsiteY30" fmla="*/ 989734 h 1066852"/>
                <a:gd name="connsiteX31" fmla="*/ 627962 w 2064034"/>
                <a:gd name="connsiteY31" fmla="*/ 1000750 h 1066852"/>
                <a:gd name="connsiteX32" fmla="*/ 341523 w 2064034"/>
                <a:gd name="connsiteY32" fmla="*/ 1022784 h 1066852"/>
                <a:gd name="connsiteX33" fmla="*/ 77118 w 2064034"/>
                <a:gd name="connsiteY33" fmla="*/ 1011767 h 1066852"/>
                <a:gd name="connsiteX34" fmla="*/ 33051 w 2064034"/>
                <a:gd name="connsiteY34" fmla="*/ 1011767 h 106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64034" h="1066852">
                  <a:moveTo>
                    <a:pt x="33051" y="1011767"/>
                  </a:moveTo>
                  <a:lnTo>
                    <a:pt x="33051" y="1011767"/>
                  </a:lnTo>
                  <a:cubicBezTo>
                    <a:pt x="29379" y="949338"/>
                    <a:pt x="27227" y="886802"/>
                    <a:pt x="22034" y="824481"/>
                  </a:cubicBezTo>
                  <a:cubicBezTo>
                    <a:pt x="18129" y="777627"/>
                    <a:pt x="9071" y="737634"/>
                    <a:pt x="0" y="692278"/>
                  </a:cubicBezTo>
                  <a:cubicBezTo>
                    <a:pt x="3672" y="670244"/>
                    <a:pt x="1027" y="646156"/>
                    <a:pt x="11017" y="626177"/>
                  </a:cubicBezTo>
                  <a:cubicBezTo>
                    <a:pt x="16939" y="614334"/>
                    <a:pt x="30848" y="604877"/>
                    <a:pt x="44068" y="604143"/>
                  </a:cubicBezTo>
                  <a:cubicBezTo>
                    <a:pt x="99190" y="601081"/>
                    <a:pt x="154237" y="611488"/>
                    <a:pt x="209321" y="615160"/>
                  </a:cubicBezTo>
                  <a:cubicBezTo>
                    <a:pt x="220338" y="618832"/>
                    <a:pt x="230758" y="626177"/>
                    <a:pt x="242371" y="626177"/>
                  </a:cubicBezTo>
                  <a:cubicBezTo>
                    <a:pt x="264709" y="626177"/>
                    <a:pt x="286517" y="619277"/>
                    <a:pt x="308472" y="615160"/>
                  </a:cubicBezTo>
                  <a:cubicBezTo>
                    <a:pt x="345281" y="608258"/>
                    <a:pt x="381480" y="597771"/>
                    <a:pt x="418641" y="593126"/>
                  </a:cubicBezTo>
                  <a:cubicBezTo>
                    <a:pt x="568830" y="574352"/>
                    <a:pt x="477220" y="583847"/>
                    <a:pt x="694063" y="571093"/>
                  </a:cubicBezTo>
                  <a:cubicBezTo>
                    <a:pt x="697735" y="545387"/>
                    <a:pt x="686718" y="512336"/>
                    <a:pt x="705080" y="493974"/>
                  </a:cubicBezTo>
                  <a:cubicBezTo>
                    <a:pt x="731076" y="467978"/>
                    <a:pt x="848137" y="492044"/>
                    <a:pt x="870333" y="493974"/>
                  </a:cubicBezTo>
                  <a:cubicBezTo>
                    <a:pt x="966420" y="502329"/>
                    <a:pt x="1156225" y="511341"/>
                    <a:pt x="1244906" y="516008"/>
                  </a:cubicBezTo>
                  <a:cubicBezTo>
                    <a:pt x="1259595" y="512336"/>
                    <a:pt x="1273901" y="506427"/>
                    <a:pt x="1288974" y="504991"/>
                  </a:cubicBezTo>
                  <a:cubicBezTo>
                    <a:pt x="1518274" y="483153"/>
                    <a:pt x="1411283" y="515631"/>
                    <a:pt x="1509311" y="482958"/>
                  </a:cubicBezTo>
                  <a:cubicBezTo>
                    <a:pt x="1564395" y="486630"/>
                    <a:pt x="1552889" y="0"/>
                    <a:pt x="1608096" y="0"/>
                  </a:cubicBezTo>
                  <a:lnTo>
                    <a:pt x="1965287" y="0"/>
                  </a:lnTo>
                  <a:cubicBezTo>
                    <a:pt x="2009507" y="0"/>
                    <a:pt x="1921220" y="539575"/>
                    <a:pt x="1965287" y="543247"/>
                  </a:cubicBezTo>
                  <a:cubicBezTo>
                    <a:pt x="1965287" y="698460"/>
                    <a:pt x="2064034" y="914195"/>
                    <a:pt x="2036725" y="1008888"/>
                  </a:cubicBezTo>
                  <a:cubicBezTo>
                    <a:pt x="2033053" y="1038266"/>
                    <a:pt x="1884892" y="1006746"/>
                    <a:pt x="1872868" y="1033801"/>
                  </a:cubicBezTo>
                  <a:cubicBezTo>
                    <a:pt x="1868152" y="1044413"/>
                    <a:pt x="1851328" y="1043283"/>
                    <a:pt x="1839817" y="1044818"/>
                  </a:cubicBezTo>
                  <a:cubicBezTo>
                    <a:pt x="1795985" y="1050662"/>
                    <a:pt x="1751682" y="1052163"/>
                    <a:pt x="1707615" y="1055835"/>
                  </a:cubicBezTo>
                  <a:cubicBezTo>
                    <a:pt x="1689253" y="1059507"/>
                    <a:pt x="1671255" y="1066852"/>
                    <a:pt x="1652530" y="1066852"/>
                  </a:cubicBezTo>
                  <a:cubicBezTo>
                    <a:pt x="1619276" y="1066852"/>
                    <a:pt x="1586340" y="1060230"/>
                    <a:pt x="1553378" y="1055835"/>
                  </a:cubicBezTo>
                  <a:cubicBezTo>
                    <a:pt x="1440122" y="1040734"/>
                    <a:pt x="1530787" y="1051317"/>
                    <a:pt x="1443210" y="1033801"/>
                  </a:cubicBezTo>
                  <a:cubicBezTo>
                    <a:pt x="1421306" y="1029420"/>
                    <a:pt x="1399143" y="1026456"/>
                    <a:pt x="1377109" y="1022784"/>
                  </a:cubicBezTo>
                  <a:cubicBezTo>
                    <a:pt x="1344058" y="1026456"/>
                    <a:pt x="1311180" y="1035245"/>
                    <a:pt x="1277957" y="1033801"/>
                  </a:cubicBezTo>
                  <a:cubicBezTo>
                    <a:pt x="1226072" y="1031545"/>
                    <a:pt x="1175133" y="1019112"/>
                    <a:pt x="1123721" y="1011767"/>
                  </a:cubicBezTo>
                  <a:cubicBezTo>
                    <a:pt x="1098015" y="1008095"/>
                    <a:pt x="1072559" y="1001513"/>
                    <a:pt x="1046603" y="1000750"/>
                  </a:cubicBezTo>
                  <a:lnTo>
                    <a:pt x="672029" y="989734"/>
                  </a:lnTo>
                  <a:cubicBezTo>
                    <a:pt x="657340" y="993406"/>
                    <a:pt x="642927" y="998448"/>
                    <a:pt x="627962" y="1000750"/>
                  </a:cubicBezTo>
                  <a:cubicBezTo>
                    <a:pt x="539195" y="1014406"/>
                    <a:pt x="425591" y="1017839"/>
                    <a:pt x="341523" y="1022784"/>
                  </a:cubicBezTo>
                  <a:cubicBezTo>
                    <a:pt x="253388" y="1019112"/>
                    <a:pt x="165088" y="1018283"/>
                    <a:pt x="77118" y="1011767"/>
                  </a:cubicBezTo>
                  <a:cubicBezTo>
                    <a:pt x="29974" y="1008275"/>
                    <a:pt x="40395" y="1011767"/>
                    <a:pt x="33051" y="10117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1780184" y="3429000"/>
              <a:ext cx="1452876" cy="518061"/>
            </a:xfrm>
            <a:custGeom>
              <a:avLst/>
              <a:gdLst>
                <a:gd name="connsiteX0" fmla="*/ 2322 w 1875189"/>
                <a:gd name="connsiteY0" fmla="*/ 223564 h 578824"/>
                <a:gd name="connsiteX1" fmla="*/ 2322 w 1875189"/>
                <a:gd name="connsiteY1" fmla="*/ 223564 h 578824"/>
                <a:gd name="connsiteX2" fmla="*/ 101474 w 1875189"/>
                <a:gd name="connsiteY2" fmla="*/ 234581 h 578824"/>
                <a:gd name="connsiteX3" fmla="*/ 266727 w 1875189"/>
                <a:gd name="connsiteY3" fmla="*/ 234581 h 578824"/>
                <a:gd name="connsiteX4" fmla="*/ 376895 w 1875189"/>
                <a:gd name="connsiteY4" fmla="*/ 223564 h 578824"/>
                <a:gd name="connsiteX5" fmla="*/ 454013 w 1875189"/>
                <a:gd name="connsiteY5" fmla="*/ 234581 h 578824"/>
                <a:gd name="connsiteX6" fmla="*/ 575199 w 1875189"/>
                <a:gd name="connsiteY6" fmla="*/ 223564 h 578824"/>
                <a:gd name="connsiteX7" fmla="*/ 652317 w 1875189"/>
                <a:gd name="connsiteY7" fmla="*/ 201530 h 578824"/>
                <a:gd name="connsiteX8" fmla="*/ 663334 w 1875189"/>
                <a:gd name="connsiteY8" fmla="*/ 168480 h 578824"/>
                <a:gd name="connsiteX9" fmla="*/ 674351 w 1875189"/>
                <a:gd name="connsiteY9" fmla="*/ 25260 h 578824"/>
                <a:gd name="connsiteX10" fmla="*/ 707401 w 1875189"/>
                <a:gd name="connsiteY10" fmla="*/ 36277 h 578824"/>
                <a:gd name="connsiteX11" fmla="*/ 927739 w 1875189"/>
                <a:gd name="connsiteY11" fmla="*/ 47294 h 578824"/>
                <a:gd name="connsiteX12" fmla="*/ 1081975 w 1875189"/>
                <a:gd name="connsiteY12" fmla="*/ 25260 h 578824"/>
                <a:gd name="connsiteX13" fmla="*/ 1445531 w 1875189"/>
                <a:gd name="connsiteY13" fmla="*/ 14243 h 578824"/>
                <a:gd name="connsiteX14" fmla="*/ 1566717 w 1875189"/>
                <a:gd name="connsiteY14" fmla="*/ 25260 h 578824"/>
                <a:gd name="connsiteX15" fmla="*/ 1709936 w 1875189"/>
                <a:gd name="connsiteY15" fmla="*/ 25260 h 578824"/>
                <a:gd name="connsiteX16" fmla="*/ 1754004 w 1875189"/>
                <a:gd name="connsiteY16" fmla="*/ 14243 h 578824"/>
                <a:gd name="connsiteX17" fmla="*/ 1831122 w 1875189"/>
                <a:gd name="connsiteY17" fmla="*/ 25260 h 578824"/>
                <a:gd name="connsiteX18" fmla="*/ 1853155 w 1875189"/>
                <a:gd name="connsiteY18" fmla="*/ 58311 h 578824"/>
                <a:gd name="connsiteX19" fmla="*/ 1875189 w 1875189"/>
                <a:gd name="connsiteY19" fmla="*/ 157463 h 578824"/>
                <a:gd name="connsiteX20" fmla="*/ 1864172 w 1875189"/>
                <a:gd name="connsiteY20" fmla="*/ 344749 h 578824"/>
                <a:gd name="connsiteX21" fmla="*/ 1842139 w 1875189"/>
                <a:gd name="connsiteY21" fmla="*/ 498986 h 578824"/>
                <a:gd name="connsiteX22" fmla="*/ 1654852 w 1875189"/>
                <a:gd name="connsiteY22" fmla="*/ 487969 h 578824"/>
                <a:gd name="connsiteX23" fmla="*/ 1544683 w 1875189"/>
                <a:gd name="connsiteY23" fmla="*/ 498986 h 578824"/>
                <a:gd name="connsiteX24" fmla="*/ 1500616 w 1875189"/>
                <a:gd name="connsiteY24" fmla="*/ 487969 h 578824"/>
                <a:gd name="connsiteX25" fmla="*/ 1412481 w 1875189"/>
                <a:gd name="connsiteY25" fmla="*/ 476952 h 578824"/>
                <a:gd name="connsiteX26" fmla="*/ 1203160 w 1875189"/>
                <a:gd name="connsiteY26" fmla="*/ 476952 h 578824"/>
                <a:gd name="connsiteX27" fmla="*/ 949772 w 1875189"/>
                <a:gd name="connsiteY27" fmla="*/ 487969 h 578824"/>
                <a:gd name="connsiteX28" fmla="*/ 839604 w 1875189"/>
                <a:gd name="connsiteY28" fmla="*/ 476952 h 578824"/>
                <a:gd name="connsiteX29" fmla="*/ 751469 w 1875189"/>
                <a:gd name="connsiteY29" fmla="*/ 465935 h 578824"/>
                <a:gd name="connsiteX30" fmla="*/ 641300 w 1875189"/>
                <a:gd name="connsiteY30" fmla="*/ 476952 h 578824"/>
                <a:gd name="connsiteX31" fmla="*/ 630283 w 1875189"/>
                <a:gd name="connsiteY31" fmla="*/ 543053 h 578824"/>
                <a:gd name="connsiteX32" fmla="*/ 597233 w 1875189"/>
                <a:gd name="connsiteY32" fmla="*/ 554070 h 578824"/>
                <a:gd name="connsiteX33" fmla="*/ 376895 w 1875189"/>
                <a:gd name="connsiteY33" fmla="*/ 576104 h 578824"/>
                <a:gd name="connsiteX34" fmla="*/ 24355 w 1875189"/>
                <a:gd name="connsiteY34" fmla="*/ 565087 h 578824"/>
                <a:gd name="connsiteX35" fmla="*/ 2322 w 1875189"/>
                <a:gd name="connsiteY35" fmla="*/ 532036 h 578824"/>
                <a:gd name="connsiteX36" fmla="*/ 13339 w 1875189"/>
                <a:gd name="connsiteY36" fmla="*/ 476952 h 578824"/>
                <a:gd name="connsiteX37" fmla="*/ 24355 w 1875189"/>
                <a:gd name="connsiteY37" fmla="*/ 366783 h 578824"/>
                <a:gd name="connsiteX38" fmla="*/ 2322 w 1875189"/>
                <a:gd name="connsiteY38" fmla="*/ 223564 h 578824"/>
                <a:gd name="connsiteX0" fmla="*/ 2322 w 1875189"/>
                <a:gd name="connsiteY0" fmla="*/ 209321 h 564581"/>
                <a:gd name="connsiteX1" fmla="*/ 2322 w 1875189"/>
                <a:gd name="connsiteY1" fmla="*/ 209321 h 564581"/>
                <a:gd name="connsiteX2" fmla="*/ 101474 w 1875189"/>
                <a:gd name="connsiteY2" fmla="*/ 220338 h 564581"/>
                <a:gd name="connsiteX3" fmla="*/ 266727 w 1875189"/>
                <a:gd name="connsiteY3" fmla="*/ 220338 h 564581"/>
                <a:gd name="connsiteX4" fmla="*/ 376895 w 1875189"/>
                <a:gd name="connsiteY4" fmla="*/ 209321 h 564581"/>
                <a:gd name="connsiteX5" fmla="*/ 454013 w 1875189"/>
                <a:gd name="connsiteY5" fmla="*/ 220338 h 564581"/>
                <a:gd name="connsiteX6" fmla="*/ 575199 w 1875189"/>
                <a:gd name="connsiteY6" fmla="*/ 209321 h 564581"/>
                <a:gd name="connsiteX7" fmla="*/ 652317 w 1875189"/>
                <a:gd name="connsiteY7" fmla="*/ 187287 h 564581"/>
                <a:gd name="connsiteX8" fmla="*/ 663334 w 1875189"/>
                <a:gd name="connsiteY8" fmla="*/ 154237 h 564581"/>
                <a:gd name="connsiteX9" fmla="*/ 674351 w 1875189"/>
                <a:gd name="connsiteY9" fmla="*/ 11017 h 564581"/>
                <a:gd name="connsiteX10" fmla="*/ 707401 w 1875189"/>
                <a:gd name="connsiteY10" fmla="*/ 22034 h 564581"/>
                <a:gd name="connsiteX11" fmla="*/ 927739 w 1875189"/>
                <a:gd name="connsiteY11" fmla="*/ 33051 h 564581"/>
                <a:gd name="connsiteX12" fmla="*/ 1081975 w 1875189"/>
                <a:gd name="connsiteY12" fmla="*/ 11017 h 564581"/>
                <a:gd name="connsiteX13" fmla="*/ 1445531 w 1875189"/>
                <a:gd name="connsiteY13" fmla="*/ 0 h 564581"/>
                <a:gd name="connsiteX14" fmla="*/ 1709936 w 1875189"/>
                <a:gd name="connsiteY14" fmla="*/ 11017 h 564581"/>
                <a:gd name="connsiteX15" fmla="*/ 1754004 w 1875189"/>
                <a:gd name="connsiteY15" fmla="*/ 0 h 564581"/>
                <a:gd name="connsiteX16" fmla="*/ 1831122 w 1875189"/>
                <a:gd name="connsiteY16" fmla="*/ 11017 h 564581"/>
                <a:gd name="connsiteX17" fmla="*/ 1853155 w 1875189"/>
                <a:gd name="connsiteY17" fmla="*/ 44068 h 564581"/>
                <a:gd name="connsiteX18" fmla="*/ 1875189 w 1875189"/>
                <a:gd name="connsiteY18" fmla="*/ 143220 h 564581"/>
                <a:gd name="connsiteX19" fmla="*/ 1864172 w 1875189"/>
                <a:gd name="connsiteY19" fmla="*/ 330506 h 564581"/>
                <a:gd name="connsiteX20" fmla="*/ 1842139 w 1875189"/>
                <a:gd name="connsiteY20" fmla="*/ 484743 h 564581"/>
                <a:gd name="connsiteX21" fmla="*/ 1654852 w 1875189"/>
                <a:gd name="connsiteY21" fmla="*/ 473726 h 564581"/>
                <a:gd name="connsiteX22" fmla="*/ 1544683 w 1875189"/>
                <a:gd name="connsiteY22" fmla="*/ 484743 h 564581"/>
                <a:gd name="connsiteX23" fmla="*/ 1500616 w 1875189"/>
                <a:gd name="connsiteY23" fmla="*/ 473726 h 564581"/>
                <a:gd name="connsiteX24" fmla="*/ 1412481 w 1875189"/>
                <a:gd name="connsiteY24" fmla="*/ 462709 h 564581"/>
                <a:gd name="connsiteX25" fmla="*/ 1203160 w 1875189"/>
                <a:gd name="connsiteY25" fmla="*/ 462709 h 564581"/>
                <a:gd name="connsiteX26" fmla="*/ 949772 w 1875189"/>
                <a:gd name="connsiteY26" fmla="*/ 473726 h 564581"/>
                <a:gd name="connsiteX27" fmla="*/ 839604 w 1875189"/>
                <a:gd name="connsiteY27" fmla="*/ 462709 h 564581"/>
                <a:gd name="connsiteX28" fmla="*/ 751469 w 1875189"/>
                <a:gd name="connsiteY28" fmla="*/ 451692 h 564581"/>
                <a:gd name="connsiteX29" fmla="*/ 641300 w 1875189"/>
                <a:gd name="connsiteY29" fmla="*/ 462709 h 564581"/>
                <a:gd name="connsiteX30" fmla="*/ 630283 w 1875189"/>
                <a:gd name="connsiteY30" fmla="*/ 528810 h 564581"/>
                <a:gd name="connsiteX31" fmla="*/ 597233 w 1875189"/>
                <a:gd name="connsiteY31" fmla="*/ 539827 h 564581"/>
                <a:gd name="connsiteX32" fmla="*/ 376895 w 1875189"/>
                <a:gd name="connsiteY32" fmla="*/ 561861 h 564581"/>
                <a:gd name="connsiteX33" fmla="*/ 24355 w 1875189"/>
                <a:gd name="connsiteY33" fmla="*/ 550844 h 564581"/>
                <a:gd name="connsiteX34" fmla="*/ 2322 w 1875189"/>
                <a:gd name="connsiteY34" fmla="*/ 517793 h 564581"/>
                <a:gd name="connsiteX35" fmla="*/ 13339 w 1875189"/>
                <a:gd name="connsiteY35" fmla="*/ 462709 h 564581"/>
                <a:gd name="connsiteX36" fmla="*/ 24355 w 1875189"/>
                <a:gd name="connsiteY36" fmla="*/ 352540 h 564581"/>
                <a:gd name="connsiteX37" fmla="*/ 2322 w 1875189"/>
                <a:gd name="connsiteY37" fmla="*/ 209321 h 564581"/>
                <a:gd name="connsiteX0" fmla="*/ 2322 w 1875189"/>
                <a:gd name="connsiteY0" fmla="*/ 209321 h 564581"/>
                <a:gd name="connsiteX1" fmla="*/ 2322 w 1875189"/>
                <a:gd name="connsiteY1" fmla="*/ 209321 h 564581"/>
                <a:gd name="connsiteX2" fmla="*/ 101474 w 1875189"/>
                <a:gd name="connsiteY2" fmla="*/ 220338 h 564581"/>
                <a:gd name="connsiteX3" fmla="*/ 266727 w 1875189"/>
                <a:gd name="connsiteY3" fmla="*/ 220338 h 564581"/>
                <a:gd name="connsiteX4" fmla="*/ 376895 w 1875189"/>
                <a:gd name="connsiteY4" fmla="*/ 209321 h 564581"/>
                <a:gd name="connsiteX5" fmla="*/ 454013 w 1875189"/>
                <a:gd name="connsiteY5" fmla="*/ 220338 h 564581"/>
                <a:gd name="connsiteX6" fmla="*/ 575199 w 1875189"/>
                <a:gd name="connsiteY6" fmla="*/ 209321 h 564581"/>
                <a:gd name="connsiteX7" fmla="*/ 652317 w 1875189"/>
                <a:gd name="connsiteY7" fmla="*/ 187287 h 564581"/>
                <a:gd name="connsiteX8" fmla="*/ 663334 w 1875189"/>
                <a:gd name="connsiteY8" fmla="*/ 154237 h 564581"/>
                <a:gd name="connsiteX9" fmla="*/ 674351 w 1875189"/>
                <a:gd name="connsiteY9" fmla="*/ 11017 h 564581"/>
                <a:gd name="connsiteX10" fmla="*/ 707401 w 1875189"/>
                <a:gd name="connsiteY10" fmla="*/ 22034 h 564581"/>
                <a:gd name="connsiteX11" fmla="*/ 927739 w 1875189"/>
                <a:gd name="connsiteY11" fmla="*/ 33051 h 564581"/>
                <a:gd name="connsiteX12" fmla="*/ 1081975 w 1875189"/>
                <a:gd name="connsiteY12" fmla="*/ 11017 h 564581"/>
                <a:gd name="connsiteX13" fmla="*/ 1445531 w 1875189"/>
                <a:gd name="connsiteY13" fmla="*/ 0 h 564581"/>
                <a:gd name="connsiteX14" fmla="*/ 1709936 w 1875189"/>
                <a:gd name="connsiteY14" fmla="*/ 11017 h 564581"/>
                <a:gd name="connsiteX15" fmla="*/ 1831122 w 1875189"/>
                <a:gd name="connsiteY15" fmla="*/ 11017 h 564581"/>
                <a:gd name="connsiteX16" fmla="*/ 1853155 w 1875189"/>
                <a:gd name="connsiteY16" fmla="*/ 44068 h 564581"/>
                <a:gd name="connsiteX17" fmla="*/ 1875189 w 1875189"/>
                <a:gd name="connsiteY17" fmla="*/ 143220 h 564581"/>
                <a:gd name="connsiteX18" fmla="*/ 1864172 w 1875189"/>
                <a:gd name="connsiteY18" fmla="*/ 330506 h 564581"/>
                <a:gd name="connsiteX19" fmla="*/ 1842139 w 1875189"/>
                <a:gd name="connsiteY19" fmla="*/ 484743 h 564581"/>
                <a:gd name="connsiteX20" fmla="*/ 1654852 w 1875189"/>
                <a:gd name="connsiteY20" fmla="*/ 473726 h 564581"/>
                <a:gd name="connsiteX21" fmla="*/ 1544683 w 1875189"/>
                <a:gd name="connsiteY21" fmla="*/ 484743 h 564581"/>
                <a:gd name="connsiteX22" fmla="*/ 1500616 w 1875189"/>
                <a:gd name="connsiteY22" fmla="*/ 473726 h 564581"/>
                <a:gd name="connsiteX23" fmla="*/ 1412481 w 1875189"/>
                <a:gd name="connsiteY23" fmla="*/ 462709 h 564581"/>
                <a:gd name="connsiteX24" fmla="*/ 1203160 w 1875189"/>
                <a:gd name="connsiteY24" fmla="*/ 462709 h 564581"/>
                <a:gd name="connsiteX25" fmla="*/ 949772 w 1875189"/>
                <a:gd name="connsiteY25" fmla="*/ 473726 h 564581"/>
                <a:gd name="connsiteX26" fmla="*/ 839604 w 1875189"/>
                <a:gd name="connsiteY26" fmla="*/ 462709 h 564581"/>
                <a:gd name="connsiteX27" fmla="*/ 751469 w 1875189"/>
                <a:gd name="connsiteY27" fmla="*/ 451692 h 564581"/>
                <a:gd name="connsiteX28" fmla="*/ 641300 w 1875189"/>
                <a:gd name="connsiteY28" fmla="*/ 462709 h 564581"/>
                <a:gd name="connsiteX29" fmla="*/ 630283 w 1875189"/>
                <a:gd name="connsiteY29" fmla="*/ 528810 h 564581"/>
                <a:gd name="connsiteX30" fmla="*/ 597233 w 1875189"/>
                <a:gd name="connsiteY30" fmla="*/ 539827 h 564581"/>
                <a:gd name="connsiteX31" fmla="*/ 376895 w 1875189"/>
                <a:gd name="connsiteY31" fmla="*/ 561861 h 564581"/>
                <a:gd name="connsiteX32" fmla="*/ 24355 w 1875189"/>
                <a:gd name="connsiteY32" fmla="*/ 550844 h 564581"/>
                <a:gd name="connsiteX33" fmla="*/ 2322 w 1875189"/>
                <a:gd name="connsiteY33" fmla="*/ 517793 h 564581"/>
                <a:gd name="connsiteX34" fmla="*/ 13339 w 1875189"/>
                <a:gd name="connsiteY34" fmla="*/ 462709 h 564581"/>
                <a:gd name="connsiteX35" fmla="*/ 24355 w 1875189"/>
                <a:gd name="connsiteY35" fmla="*/ 352540 h 564581"/>
                <a:gd name="connsiteX36" fmla="*/ 2322 w 1875189"/>
                <a:gd name="connsiteY36" fmla="*/ 209321 h 564581"/>
                <a:gd name="connsiteX0" fmla="*/ 2322 w 1866008"/>
                <a:gd name="connsiteY0" fmla="*/ 209321 h 564581"/>
                <a:gd name="connsiteX1" fmla="*/ 2322 w 1866008"/>
                <a:gd name="connsiteY1" fmla="*/ 209321 h 564581"/>
                <a:gd name="connsiteX2" fmla="*/ 101474 w 1866008"/>
                <a:gd name="connsiteY2" fmla="*/ 220338 h 564581"/>
                <a:gd name="connsiteX3" fmla="*/ 266727 w 1866008"/>
                <a:gd name="connsiteY3" fmla="*/ 220338 h 564581"/>
                <a:gd name="connsiteX4" fmla="*/ 376895 w 1866008"/>
                <a:gd name="connsiteY4" fmla="*/ 209321 h 564581"/>
                <a:gd name="connsiteX5" fmla="*/ 454013 w 1866008"/>
                <a:gd name="connsiteY5" fmla="*/ 220338 h 564581"/>
                <a:gd name="connsiteX6" fmla="*/ 575199 w 1866008"/>
                <a:gd name="connsiteY6" fmla="*/ 209321 h 564581"/>
                <a:gd name="connsiteX7" fmla="*/ 652317 w 1866008"/>
                <a:gd name="connsiteY7" fmla="*/ 187287 h 564581"/>
                <a:gd name="connsiteX8" fmla="*/ 663334 w 1866008"/>
                <a:gd name="connsiteY8" fmla="*/ 154237 h 564581"/>
                <a:gd name="connsiteX9" fmla="*/ 674351 w 1866008"/>
                <a:gd name="connsiteY9" fmla="*/ 11017 h 564581"/>
                <a:gd name="connsiteX10" fmla="*/ 707401 w 1866008"/>
                <a:gd name="connsiteY10" fmla="*/ 22034 h 564581"/>
                <a:gd name="connsiteX11" fmla="*/ 927739 w 1866008"/>
                <a:gd name="connsiteY11" fmla="*/ 33051 h 564581"/>
                <a:gd name="connsiteX12" fmla="*/ 1081975 w 1866008"/>
                <a:gd name="connsiteY12" fmla="*/ 11017 h 564581"/>
                <a:gd name="connsiteX13" fmla="*/ 1445531 w 1866008"/>
                <a:gd name="connsiteY13" fmla="*/ 0 h 564581"/>
                <a:gd name="connsiteX14" fmla="*/ 1709936 w 1866008"/>
                <a:gd name="connsiteY14" fmla="*/ 11017 h 564581"/>
                <a:gd name="connsiteX15" fmla="*/ 1831122 w 1866008"/>
                <a:gd name="connsiteY15" fmla="*/ 11017 h 564581"/>
                <a:gd name="connsiteX16" fmla="*/ 1853155 w 1866008"/>
                <a:gd name="connsiteY16" fmla="*/ 44068 h 564581"/>
                <a:gd name="connsiteX17" fmla="*/ 1864172 w 1866008"/>
                <a:gd name="connsiteY17" fmla="*/ 330506 h 564581"/>
                <a:gd name="connsiteX18" fmla="*/ 1842139 w 1866008"/>
                <a:gd name="connsiteY18" fmla="*/ 484743 h 564581"/>
                <a:gd name="connsiteX19" fmla="*/ 1654852 w 1866008"/>
                <a:gd name="connsiteY19" fmla="*/ 473726 h 564581"/>
                <a:gd name="connsiteX20" fmla="*/ 1544683 w 1866008"/>
                <a:gd name="connsiteY20" fmla="*/ 484743 h 564581"/>
                <a:gd name="connsiteX21" fmla="*/ 1500616 w 1866008"/>
                <a:gd name="connsiteY21" fmla="*/ 473726 h 564581"/>
                <a:gd name="connsiteX22" fmla="*/ 1412481 w 1866008"/>
                <a:gd name="connsiteY22" fmla="*/ 462709 h 564581"/>
                <a:gd name="connsiteX23" fmla="*/ 1203160 w 1866008"/>
                <a:gd name="connsiteY23" fmla="*/ 462709 h 564581"/>
                <a:gd name="connsiteX24" fmla="*/ 949772 w 1866008"/>
                <a:gd name="connsiteY24" fmla="*/ 473726 h 564581"/>
                <a:gd name="connsiteX25" fmla="*/ 839604 w 1866008"/>
                <a:gd name="connsiteY25" fmla="*/ 462709 h 564581"/>
                <a:gd name="connsiteX26" fmla="*/ 751469 w 1866008"/>
                <a:gd name="connsiteY26" fmla="*/ 451692 h 564581"/>
                <a:gd name="connsiteX27" fmla="*/ 641300 w 1866008"/>
                <a:gd name="connsiteY27" fmla="*/ 462709 h 564581"/>
                <a:gd name="connsiteX28" fmla="*/ 630283 w 1866008"/>
                <a:gd name="connsiteY28" fmla="*/ 528810 h 564581"/>
                <a:gd name="connsiteX29" fmla="*/ 597233 w 1866008"/>
                <a:gd name="connsiteY29" fmla="*/ 539827 h 564581"/>
                <a:gd name="connsiteX30" fmla="*/ 376895 w 1866008"/>
                <a:gd name="connsiteY30" fmla="*/ 561861 h 564581"/>
                <a:gd name="connsiteX31" fmla="*/ 24355 w 1866008"/>
                <a:gd name="connsiteY31" fmla="*/ 550844 h 564581"/>
                <a:gd name="connsiteX32" fmla="*/ 2322 w 1866008"/>
                <a:gd name="connsiteY32" fmla="*/ 517793 h 564581"/>
                <a:gd name="connsiteX33" fmla="*/ 13339 w 1866008"/>
                <a:gd name="connsiteY33" fmla="*/ 462709 h 564581"/>
                <a:gd name="connsiteX34" fmla="*/ 24355 w 1866008"/>
                <a:gd name="connsiteY34" fmla="*/ 352540 h 564581"/>
                <a:gd name="connsiteX35" fmla="*/ 2322 w 1866008"/>
                <a:gd name="connsiteY35" fmla="*/ 209321 h 564581"/>
                <a:gd name="connsiteX0" fmla="*/ 2322 w 1865038"/>
                <a:gd name="connsiteY0" fmla="*/ 209321 h 564581"/>
                <a:gd name="connsiteX1" fmla="*/ 2322 w 1865038"/>
                <a:gd name="connsiteY1" fmla="*/ 209321 h 564581"/>
                <a:gd name="connsiteX2" fmla="*/ 101474 w 1865038"/>
                <a:gd name="connsiteY2" fmla="*/ 220338 h 564581"/>
                <a:gd name="connsiteX3" fmla="*/ 266727 w 1865038"/>
                <a:gd name="connsiteY3" fmla="*/ 220338 h 564581"/>
                <a:gd name="connsiteX4" fmla="*/ 376895 w 1865038"/>
                <a:gd name="connsiteY4" fmla="*/ 209321 h 564581"/>
                <a:gd name="connsiteX5" fmla="*/ 454013 w 1865038"/>
                <a:gd name="connsiteY5" fmla="*/ 220338 h 564581"/>
                <a:gd name="connsiteX6" fmla="*/ 575199 w 1865038"/>
                <a:gd name="connsiteY6" fmla="*/ 209321 h 564581"/>
                <a:gd name="connsiteX7" fmla="*/ 652317 w 1865038"/>
                <a:gd name="connsiteY7" fmla="*/ 187287 h 564581"/>
                <a:gd name="connsiteX8" fmla="*/ 663334 w 1865038"/>
                <a:gd name="connsiteY8" fmla="*/ 154237 h 564581"/>
                <a:gd name="connsiteX9" fmla="*/ 674351 w 1865038"/>
                <a:gd name="connsiteY9" fmla="*/ 11017 h 564581"/>
                <a:gd name="connsiteX10" fmla="*/ 707401 w 1865038"/>
                <a:gd name="connsiteY10" fmla="*/ 22034 h 564581"/>
                <a:gd name="connsiteX11" fmla="*/ 927739 w 1865038"/>
                <a:gd name="connsiteY11" fmla="*/ 33051 h 564581"/>
                <a:gd name="connsiteX12" fmla="*/ 1081975 w 1865038"/>
                <a:gd name="connsiteY12" fmla="*/ 11017 h 564581"/>
                <a:gd name="connsiteX13" fmla="*/ 1445531 w 1865038"/>
                <a:gd name="connsiteY13" fmla="*/ 0 h 564581"/>
                <a:gd name="connsiteX14" fmla="*/ 1709936 w 1865038"/>
                <a:gd name="connsiteY14" fmla="*/ 11017 h 564581"/>
                <a:gd name="connsiteX15" fmla="*/ 1831122 w 1865038"/>
                <a:gd name="connsiteY15" fmla="*/ 11017 h 564581"/>
                <a:gd name="connsiteX16" fmla="*/ 1864172 w 1865038"/>
                <a:gd name="connsiteY16" fmla="*/ 330506 h 564581"/>
                <a:gd name="connsiteX17" fmla="*/ 1842139 w 1865038"/>
                <a:gd name="connsiteY17" fmla="*/ 484743 h 564581"/>
                <a:gd name="connsiteX18" fmla="*/ 1654852 w 1865038"/>
                <a:gd name="connsiteY18" fmla="*/ 473726 h 564581"/>
                <a:gd name="connsiteX19" fmla="*/ 1544683 w 1865038"/>
                <a:gd name="connsiteY19" fmla="*/ 484743 h 564581"/>
                <a:gd name="connsiteX20" fmla="*/ 1500616 w 1865038"/>
                <a:gd name="connsiteY20" fmla="*/ 473726 h 564581"/>
                <a:gd name="connsiteX21" fmla="*/ 1412481 w 1865038"/>
                <a:gd name="connsiteY21" fmla="*/ 462709 h 564581"/>
                <a:gd name="connsiteX22" fmla="*/ 1203160 w 1865038"/>
                <a:gd name="connsiteY22" fmla="*/ 462709 h 564581"/>
                <a:gd name="connsiteX23" fmla="*/ 949772 w 1865038"/>
                <a:gd name="connsiteY23" fmla="*/ 473726 h 564581"/>
                <a:gd name="connsiteX24" fmla="*/ 839604 w 1865038"/>
                <a:gd name="connsiteY24" fmla="*/ 462709 h 564581"/>
                <a:gd name="connsiteX25" fmla="*/ 751469 w 1865038"/>
                <a:gd name="connsiteY25" fmla="*/ 451692 h 564581"/>
                <a:gd name="connsiteX26" fmla="*/ 641300 w 1865038"/>
                <a:gd name="connsiteY26" fmla="*/ 462709 h 564581"/>
                <a:gd name="connsiteX27" fmla="*/ 630283 w 1865038"/>
                <a:gd name="connsiteY27" fmla="*/ 528810 h 564581"/>
                <a:gd name="connsiteX28" fmla="*/ 597233 w 1865038"/>
                <a:gd name="connsiteY28" fmla="*/ 539827 h 564581"/>
                <a:gd name="connsiteX29" fmla="*/ 376895 w 1865038"/>
                <a:gd name="connsiteY29" fmla="*/ 561861 h 564581"/>
                <a:gd name="connsiteX30" fmla="*/ 24355 w 1865038"/>
                <a:gd name="connsiteY30" fmla="*/ 550844 h 564581"/>
                <a:gd name="connsiteX31" fmla="*/ 2322 w 1865038"/>
                <a:gd name="connsiteY31" fmla="*/ 517793 h 564581"/>
                <a:gd name="connsiteX32" fmla="*/ 13339 w 1865038"/>
                <a:gd name="connsiteY32" fmla="*/ 462709 h 564581"/>
                <a:gd name="connsiteX33" fmla="*/ 24355 w 1865038"/>
                <a:gd name="connsiteY33" fmla="*/ 352540 h 564581"/>
                <a:gd name="connsiteX34" fmla="*/ 2322 w 1865038"/>
                <a:gd name="connsiteY34" fmla="*/ 209321 h 564581"/>
                <a:gd name="connsiteX0" fmla="*/ 2322 w 1865038"/>
                <a:gd name="connsiteY0" fmla="*/ 209321 h 564581"/>
                <a:gd name="connsiteX1" fmla="*/ 2322 w 1865038"/>
                <a:gd name="connsiteY1" fmla="*/ 209321 h 564581"/>
                <a:gd name="connsiteX2" fmla="*/ 101474 w 1865038"/>
                <a:gd name="connsiteY2" fmla="*/ 220338 h 564581"/>
                <a:gd name="connsiteX3" fmla="*/ 266727 w 1865038"/>
                <a:gd name="connsiteY3" fmla="*/ 220338 h 564581"/>
                <a:gd name="connsiteX4" fmla="*/ 376895 w 1865038"/>
                <a:gd name="connsiteY4" fmla="*/ 209321 h 564581"/>
                <a:gd name="connsiteX5" fmla="*/ 454013 w 1865038"/>
                <a:gd name="connsiteY5" fmla="*/ 220338 h 564581"/>
                <a:gd name="connsiteX6" fmla="*/ 575199 w 1865038"/>
                <a:gd name="connsiteY6" fmla="*/ 209321 h 564581"/>
                <a:gd name="connsiteX7" fmla="*/ 652317 w 1865038"/>
                <a:gd name="connsiteY7" fmla="*/ 187287 h 564581"/>
                <a:gd name="connsiteX8" fmla="*/ 663334 w 1865038"/>
                <a:gd name="connsiteY8" fmla="*/ 154237 h 564581"/>
                <a:gd name="connsiteX9" fmla="*/ 674351 w 1865038"/>
                <a:gd name="connsiteY9" fmla="*/ 11017 h 564581"/>
                <a:gd name="connsiteX10" fmla="*/ 707401 w 1865038"/>
                <a:gd name="connsiteY10" fmla="*/ 22034 h 564581"/>
                <a:gd name="connsiteX11" fmla="*/ 927739 w 1865038"/>
                <a:gd name="connsiteY11" fmla="*/ 33051 h 564581"/>
                <a:gd name="connsiteX12" fmla="*/ 1081975 w 1865038"/>
                <a:gd name="connsiteY12" fmla="*/ 11017 h 564581"/>
                <a:gd name="connsiteX13" fmla="*/ 1445531 w 1865038"/>
                <a:gd name="connsiteY13" fmla="*/ 0 h 564581"/>
                <a:gd name="connsiteX14" fmla="*/ 1709936 w 1865038"/>
                <a:gd name="connsiteY14" fmla="*/ 11017 h 564581"/>
                <a:gd name="connsiteX15" fmla="*/ 1864172 w 1865038"/>
                <a:gd name="connsiteY15" fmla="*/ 330506 h 564581"/>
                <a:gd name="connsiteX16" fmla="*/ 1842139 w 1865038"/>
                <a:gd name="connsiteY16" fmla="*/ 484743 h 564581"/>
                <a:gd name="connsiteX17" fmla="*/ 1654852 w 1865038"/>
                <a:gd name="connsiteY17" fmla="*/ 473726 h 564581"/>
                <a:gd name="connsiteX18" fmla="*/ 1544683 w 1865038"/>
                <a:gd name="connsiteY18" fmla="*/ 484743 h 564581"/>
                <a:gd name="connsiteX19" fmla="*/ 1500616 w 1865038"/>
                <a:gd name="connsiteY19" fmla="*/ 473726 h 564581"/>
                <a:gd name="connsiteX20" fmla="*/ 1412481 w 1865038"/>
                <a:gd name="connsiteY20" fmla="*/ 462709 h 564581"/>
                <a:gd name="connsiteX21" fmla="*/ 1203160 w 1865038"/>
                <a:gd name="connsiteY21" fmla="*/ 462709 h 564581"/>
                <a:gd name="connsiteX22" fmla="*/ 949772 w 1865038"/>
                <a:gd name="connsiteY22" fmla="*/ 473726 h 564581"/>
                <a:gd name="connsiteX23" fmla="*/ 839604 w 1865038"/>
                <a:gd name="connsiteY23" fmla="*/ 462709 h 564581"/>
                <a:gd name="connsiteX24" fmla="*/ 751469 w 1865038"/>
                <a:gd name="connsiteY24" fmla="*/ 451692 h 564581"/>
                <a:gd name="connsiteX25" fmla="*/ 641300 w 1865038"/>
                <a:gd name="connsiteY25" fmla="*/ 462709 h 564581"/>
                <a:gd name="connsiteX26" fmla="*/ 630283 w 1865038"/>
                <a:gd name="connsiteY26" fmla="*/ 528810 h 564581"/>
                <a:gd name="connsiteX27" fmla="*/ 597233 w 1865038"/>
                <a:gd name="connsiteY27" fmla="*/ 539827 h 564581"/>
                <a:gd name="connsiteX28" fmla="*/ 376895 w 1865038"/>
                <a:gd name="connsiteY28" fmla="*/ 561861 h 564581"/>
                <a:gd name="connsiteX29" fmla="*/ 24355 w 1865038"/>
                <a:gd name="connsiteY29" fmla="*/ 550844 h 564581"/>
                <a:gd name="connsiteX30" fmla="*/ 2322 w 1865038"/>
                <a:gd name="connsiteY30" fmla="*/ 517793 h 564581"/>
                <a:gd name="connsiteX31" fmla="*/ 13339 w 1865038"/>
                <a:gd name="connsiteY31" fmla="*/ 462709 h 564581"/>
                <a:gd name="connsiteX32" fmla="*/ 24355 w 1865038"/>
                <a:gd name="connsiteY32" fmla="*/ 352540 h 564581"/>
                <a:gd name="connsiteX33" fmla="*/ 2322 w 1865038"/>
                <a:gd name="connsiteY33" fmla="*/ 209321 h 564581"/>
                <a:gd name="connsiteX0" fmla="*/ 2322 w 1865038"/>
                <a:gd name="connsiteY0" fmla="*/ 209321 h 564581"/>
                <a:gd name="connsiteX1" fmla="*/ 2322 w 1865038"/>
                <a:gd name="connsiteY1" fmla="*/ 209321 h 564581"/>
                <a:gd name="connsiteX2" fmla="*/ 101474 w 1865038"/>
                <a:gd name="connsiteY2" fmla="*/ 220338 h 564581"/>
                <a:gd name="connsiteX3" fmla="*/ 266727 w 1865038"/>
                <a:gd name="connsiteY3" fmla="*/ 220338 h 564581"/>
                <a:gd name="connsiteX4" fmla="*/ 376895 w 1865038"/>
                <a:gd name="connsiteY4" fmla="*/ 209321 h 564581"/>
                <a:gd name="connsiteX5" fmla="*/ 454013 w 1865038"/>
                <a:gd name="connsiteY5" fmla="*/ 220338 h 564581"/>
                <a:gd name="connsiteX6" fmla="*/ 575199 w 1865038"/>
                <a:gd name="connsiteY6" fmla="*/ 209321 h 564581"/>
                <a:gd name="connsiteX7" fmla="*/ 652317 w 1865038"/>
                <a:gd name="connsiteY7" fmla="*/ 187287 h 564581"/>
                <a:gd name="connsiteX8" fmla="*/ 663334 w 1865038"/>
                <a:gd name="connsiteY8" fmla="*/ 154237 h 564581"/>
                <a:gd name="connsiteX9" fmla="*/ 674351 w 1865038"/>
                <a:gd name="connsiteY9" fmla="*/ 11017 h 564581"/>
                <a:gd name="connsiteX10" fmla="*/ 707401 w 1865038"/>
                <a:gd name="connsiteY10" fmla="*/ 22034 h 564581"/>
                <a:gd name="connsiteX11" fmla="*/ 927739 w 1865038"/>
                <a:gd name="connsiteY11" fmla="*/ 33051 h 564581"/>
                <a:gd name="connsiteX12" fmla="*/ 1081975 w 1865038"/>
                <a:gd name="connsiteY12" fmla="*/ 11017 h 564581"/>
                <a:gd name="connsiteX13" fmla="*/ 1445531 w 1865038"/>
                <a:gd name="connsiteY13" fmla="*/ 0 h 564581"/>
                <a:gd name="connsiteX14" fmla="*/ 1864172 w 1865038"/>
                <a:gd name="connsiteY14" fmla="*/ 330506 h 564581"/>
                <a:gd name="connsiteX15" fmla="*/ 1842139 w 1865038"/>
                <a:gd name="connsiteY15" fmla="*/ 484743 h 564581"/>
                <a:gd name="connsiteX16" fmla="*/ 1654852 w 1865038"/>
                <a:gd name="connsiteY16" fmla="*/ 473726 h 564581"/>
                <a:gd name="connsiteX17" fmla="*/ 1544683 w 1865038"/>
                <a:gd name="connsiteY17" fmla="*/ 484743 h 564581"/>
                <a:gd name="connsiteX18" fmla="*/ 1500616 w 1865038"/>
                <a:gd name="connsiteY18" fmla="*/ 473726 h 564581"/>
                <a:gd name="connsiteX19" fmla="*/ 1412481 w 1865038"/>
                <a:gd name="connsiteY19" fmla="*/ 462709 h 564581"/>
                <a:gd name="connsiteX20" fmla="*/ 1203160 w 1865038"/>
                <a:gd name="connsiteY20" fmla="*/ 462709 h 564581"/>
                <a:gd name="connsiteX21" fmla="*/ 949772 w 1865038"/>
                <a:gd name="connsiteY21" fmla="*/ 473726 h 564581"/>
                <a:gd name="connsiteX22" fmla="*/ 839604 w 1865038"/>
                <a:gd name="connsiteY22" fmla="*/ 462709 h 564581"/>
                <a:gd name="connsiteX23" fmla="*/ 751469 w 1865038"/>
                <a:gd name="connsiteY23" fmla="*/ 451692 h 564581"/>
                <a:gd name="connsiteX24" fmla="*/ 641300 w 1865038"/>
                <a:gd name="connsiteY24" fmla="*/ 462709 h 564581"/>
                <a:gd name="connsiteX25" fmla="*/ 630283 w 1865038"/>
                <a:gd name="connsiteY25" fmla="*/ 528810 h 564581"/>
                <a:gd name="connsiteX26" fmla="*/ 597233 w 1865038"/>
                <a:gd name="connsiteY26" fmla="*/ 539827 h 564581"/>
                <a:gd name="connsiteX27" fmla="*/ 376895 w 1865038"/>
                <a:gd name="connsiteY27" fmla="*/ 561861 h 564581"/>
                <a:gd name="connsiteX28" fmla="*/ 24355 w 1865038"/>
                <a:gd name="connsiteY28" fmla="*/ 550844 h 564581"/>
                <a:gd name="connsiteX29" fmla="*/ 2322 w 1865038"/>
                <a:gd name="connsiteY29" fmla="*/ 517793 h 564581"/>
                <a:gd name="connsiteX30" fmla="*/ 13339 w 1865038"/>
                <a:gd name="connsiteY30" fmla="*/ 462709 h 564581"/>
                <a:gd name="connsiteX31" fmla="*/ 24355 w 1865038"/>
                <a:gd name="connsiteY31" fmla="*/ 352540 h 564581"/>
                <a:gd name="connsiteX32" fmla="*/ 2322 w 1865038"/>
                <a:gd name="connsiteY32" fmla="*/ 209321 h 564581"/>
                <a:gd name="connsiteX0" fmla="*/ 2322 w 1842139"/>
                <a:gd name="connsiteY0" fmla="*/ 209321 h 564581"/>
                <a:gd name="connsiteX1" fmla="*/ 2322 w 1842139"/>
                <a:gd name="connsiteY1" fmla="*/ 209321 h 564581"/>
                <a:gd name="connsiteX2" fmla="*/ 101474 w 1842139"/>
                <a:gd name="connsiteY2" fmla="*/ 220338 h 564581"/>
                <a:gd name="connsiteX3" fmla="*/ 266727 w 1842139"/>
                <a:gd name="connsiteY3" fmla="*/ 220338 h 564581"/>
                <a:gd name="connsiteX4" fmla="*/ 376895 w 1842139"/>
                <a:gd name="connsiteY4" fmla="*/ 209321 h 564581"/>
                <a:gd name="connsiteX5" fmla="*/ 454013 w 1842139"/>
                <a:gd name="connsiteY5" fmla="*/ 220338 h 564581"/>
                <a:gd name="connsiteX6" fmla="*/ 575199 w 1842139"/>
                <a:gd name="connsiteY6" fmla="*/ 209321 h 564581"/>
                <a:gd name="connsiteX7" fmla="*/ 652317 w 1842139"/>
                <a:gd name="connsiteY7" fmla="*/ 187287 h 564581"/>
                <a:gd name="connsiteX8" fmla="*/ 663334 w 1842139"/>
                <a:gd name="connsiteY8" fmla="*/ 154237 h 564581"/>
                <a:gd name="connsiteX9" fmla="*/ 674351 w 1842139"/>
                <a:gd name="connsiteY9" fmla="*/ 11017 h 564581"/>
                <a:gd name="connsiteX10" fmla="*/ 707401 w 1842139"/>
                <a:gd name="connsiteY10" fmla="*/ 22034 h 564581"/>
                <a:gd name="connsiteX11" fmla="*/ 927739 w 1842139"/>
                <a:gd name="connsiteY11" fmla="*/ 33051 h 564581"/>
                <a:gd name="connsiteX12" fmla="*/ 1081975 w 1842139"/>
                <a:gd name="connsiteY12" fmla="*/ 11017 h 564581"/>
                <a:gd name="connsiteX13" fmla="*/ 1445531 w 1842139"/>
                <a:gd name="connsiteY13" fmla="*/ 0 h 564581"/>
                <a:gd name="connsiteX14" fmla="*/ 1842139 w 1842139"/>
                <a:gd name="connsiteY14" fmla="*/ 484743 h 564581"/>
                <a:gd name="connsiteX15" fmla="*/ 1654852 w 1842139"/>
                <a:gd name="connsiteY15" fmla="*/ 473726 h 564581"/>
                <a:gd name="connsiteX16" fmla="*/ 1544683 w 1842139"/>
                <a:gd name="connsiteY16" fmla="*/ 484743 h 564581"/>
                <a:gd name="connsiteX17" fmla="*/ 1500616 w 1842139"/>
                <a:gd name="connsiteY17" fmla="*/ 473726 h 564581"/>
                <a:gd name="connsiteX18" fmla="*/ 1412481 w 1842139"/>
                <a:gd name="connsiteY18" fmla="*/ 462709 h 564581"/>
                <a:gd name="connsiteX19" fmla="*/ 1203160 w 1842139"/>
                <a:gd name="connsiteY19" fmla="*/ 462709 h 564581"/>
                <a:gd name="connsiteX20" fmla="*/ 949772 w 1842139"/>
                <a:gd name="connsiteY20" fmla="*/ 473726 h 564581"/>
                <a:gd name="connsiteX21" fmla="*/ 839604 w 1842139"/>
                <a:gd name="connsiteY21" fmla="*/ 462709 h 564581"/>
                <a:gd name="connsiteX22" fmla="*/ 751469 w 1842139"/>
                <a:gd name="connsiteY22" fmla="*/ 451692 h 564581"/>
                <a:gd name="connsiteX23" fmla="*/ 641300 w 1842139"/>
                <a:gd name="connsiteY23" fmla="*/ 462709 h 564581"/>
                <a:gd name="connsiteX24" fmla="*/ 630283 w 1842139"/>
                <a:gd name="connsiteY24" fmla="*/ 528810 h 564581"/>
                <a:gd name="connsiteX25" fmla="*/ 597233 w 1842139"/>
                <a:gd name="connsiteY25" fmla="*/ 539827 h 564581"/>
                <a:gd name="connsiteX26" fmla="*/ 376895 w 1842139"/>
                <a:gd name="connsiteY26" fmla="*/ 561861 h 564581"/>
                <a:gd name="connsiteX27" fmla="*/ 24355 w 1842139"/>
                <a:gd name="connsiteY27" fmla="*/ 550844 h 564581"/>
                <a:gd name="connsiteX28" fmla="*/ 2322 w 1842139"/>
                <a:gd name="connsiteY28" fmla="*/ 517793 h 564581"/>
                <a:gd name="connsiteX29" fmla="*/ 13339 w 1842139"/>
                <a:gd name="connsiteY29" fmla="*/ 462709 h 564581"/>
                <a:gd name="connsiteX30" fmla="*/ 24355 w 1842139"/>
                <a:gd name="connsiteY30" fmla="*/ 352540 h 564581"/>
                <a:gd name="connsiteX31" fmla="*/ 2322 w 1842139"/>
                <a:gd name="connsiteY31" fmla="*/ 209321 h 564581"/>
                <a:gd name="connsiteX0" fmla="*/ 2322 w 1654852"/>
                <a:gd name="connsiteY0" fmla="*/ 209321 h 564581"/>
                <a:gd name="connsiteX1" fmla="*/ 2322 w 1654852"/>
                <a:gd name="connsiteY1" fmla="*/ 209321 h 564581"/>
                <a:gd name="connsiteX2" fmla="*/ 101474 w 1654852"/>
                <a:gd name="connsiteY2" fmla="*/ 220338 h 564581"/>
                <a:gd name="connsiteX3" fmla="*/ 266727 w 1654852"/>
                <a:gd name="connsiteY3" fmla="*/ 220338 h 564581"/>
                <a:gd name="connsiteX4" fmla="*/ 376895 w 1654852"/>
                <a:gd name="connsiteY4" fmla="*/ 209321 h 564581"/>
                <a:gd name="connsiteX5" fmla="*/ 454013 w 1654852"/>
                <a:gd name="connsiteY5" fmla="*/ 220338 h 564581"/>
                <a:gd name="connsiteX6" fmla="*/ 575199 w 1654852"/>
                <a:gd name="connsiteY6" fmla="*/ 209321 h 564581"/>
                <a:gd name="connsiteX7" fmla="*/ 652317 w 1654852"/>
                <a:gd name="connsiteY7" fmla="*/ 187287 h 564581"/>
                <a:gd name="connsiteX8" fmla="*/ 663334 w 1654852"/>
                <a:gd name="connsiteY8" fmla="*/ 154237 h 564581"/>
                <a:gd name="connsiteX9" fmla="*/ 674351 w 1654852"/>
                <a:gd name="connsiteY9" fmla="*/ 11017 h 564581"/>
                <a:gd name="connsiteX10" fmla="*/ 707401 w 1654852"/>
                <a:gd name="connsiteY10" fmla="*/ 22034 h 564581"/>
                <a:gd name="connsiteX11" fmla="*/ 927739 w 1654852"/>
                <a:gd name="connsiteY11" fmla="*/ 33051 h 564581"/>
                <a:gd name="connsiteX12" fmla="*/ 1081975 w 1654852"/>
                <a:gd name="connsiteY12" fmla="*/ 11017 h 564581"/>
                <a:gd name="connsiteX13" fmla="*/ 1445531 w 1654852"/>
                <a:gd name="connsiteY13" fmla="*/ 0 h 564581"/>
                <a:gd name="connsiteX14" fmla="*/ 1654852 w 1654852"/>
                <a:gd name="connsiteY14" fmla="*/ 473726 h 564581"/>
                <a:gd name="connsiteX15" fmla="*/ 1544683 w 1654852"/>
                <a:gd name="connsiteY15" fmla="*/ 484743 h 564581"/>
                <a:gd name="connsiteX16" fmla="*/ 1500616 w 1654852"/>
                <a:gd name="connsiteY16" fmla="*/ 473726 h 564581"/>
                <a:gd name="connsiteX17" fmla="*/ 1412481 w 1654852"/>
                <a:gd name="connsiteY17" fmla="*/ 462709 h 564581"/>
                <a:gd name="connsiteX18" fmla="*/ 1203160 w 1654852"/>
                <a:gd name="connsiteY18" fmla="*/ 462709 h 564581"/>
                <a:gd name="connsiteX19" fmla="*/ 949772 w 1654852"/>
                <a:gd name="connsiteY19" fmla="*/ 473726 h 564581"/>
                <a:gd name="connsiteX20" fmla="*/ 839604 w 1654852"/>
                <a:gd name="connsiteY20" fmla="*/ 462709 h 564581"/>
                <a:gd name="connsiteX21" fmla="*/ 751469 w 1654852"/>
                <a:gd name="connsiteY21" fmla="*/ 451692 h 564581"/>
                <a:gd name="connsiteX22" fmla="*/ 641300 w 1654852"/>
                <a:gd name="connsiteY22" fmla="*/ 462709 h 564581"/>
                <a:gd name="connsiteX23" fmla="*/ 630283 w 1654852"/>
                <a:gd name="connsiteY23" fmla="*/ 528810 h 564581"/>
                <a:gd name="connsiteX24" fmla="*/ 597233 w 1654852"/>
                <a:gd name="connsiteY24" fmla="*/ 539827 h 564581"/>
                <a:gd name="connsiteX25" fmla="*/ 376895 w 1654852"/>
                <a:gd name="connsiteY25" fmla="*/ 561861 h 564581"/>
                <a:gd name="connsiteX26" fmla="*/ 24355 w 1654852"/>
                <a:gd name="connsiteY26" fmla="*/ 550844 h 564581"/>
                <a:gd name="connsiteX27" fmla="*/ 2322 w 1654852"/>
                <a:gd name="connsiteY27" fmla="*/ 517793 h 564581"/>
                <a:gd name="connsiteX28" fmla="*/ 13339 w 1654852"/>
                <a:gd name="connsiteY28" fmla="*/ 462709 h 564581"/>
                <a:gd name="connsiteX29" fmla="*/ 24355 w 1654852"/>
                <a:gd name="connsiteY29" fmla="*/ 352540 h 564581"/>
                <a:gd name="connsiteX30" fmla="*/ 2322 w 1654852"/>
                <a:gd name="connsiteY30" fmla="*/ 209321 h 564581"/>
                <a:gd name="connsiteX0" fmla="*/ 2322 w 1544683"/>
                <a:gd name="connsiteY0" fmla="*/ 209321 h 564581"/>
                <a:gd name="connsiteX1" fmla="*/ 2322 w 1544683"/>
                <a:gd name="connsiteY1" fmla="*/ 209321 h 564581"/>
                <a:gd name="connsiteX2" fmla="*/ 101474 w 1544683"/>
                <a:gd name="connsiteY2" fmla="*/ 220338 h 564581"/>
                <a:gd name="connsiteX3" fmla="*/ 266727 w 1544683"/>
                <a:gd name="connsiteY3" fmla="*/ 220338 h 564581"/>
                <a:gd name="connsiteX4" fmla="*/ 376895 w 1544683"/>
                <a:gd name="connsiteY4" fmla="*/ 209321 h 564581"/>
                <a:gd name="connsiteX5" fmla="*/ 454013 w 1544683"/>
                <a:gd name="connsiteY5" fmla="*/ 220338 h 564581"/>
                <a:gd name="connsiteX6" fmla="*/ 575199 w 1544683"/>
                <a:gd name="connsiteY6" fmla="*/ 209321 h 564581"/>
                <a:gd name="connsiteX7" fmla="*/ 652317 w 1544683"/>
                <a:gd name="connsiteY7" fmla="*/ 187287 h 564581"/>
                <a:gd name="connsiteX8" fmla="*/ 663334 w 1544683"/>
                <a:gd name="connsiteY8" fmla="*/ 154237 h 564581"/>
                <a:gd name="connsiteX9" fmla="*/ 674351 w 1544683"/>
                <a:gd name="connsiteY9" fmla="*/ 11017 h 564581"/>
                <a:gd name="connsiteX10" fmla="*/ 707401 w 1544683"/>
                <a:gd name="connsiteY10" fmla="*/ 22034 h 564581"/>
                <a:gd name="connsiteX11" fmla="*/ 927739 w 1544683"/>
                <a:gd name="connsiteY11" fmla="*/ 33051 h 564581"/>
                <a:gd name="connsiteX12" fmla="*/ 1081975 w 1544683"/>
                <a:gd name="connsiteY12" fmla="*/ 11017 h 564581"/>
                <a:gd name="connsiteX13" fmla="*/ 1445531 w 1544683"/>
                <a:gd name="connsiteY13" fmla="*/ 0 h 564581"/>
                <a:gd name="connsiteX14" fmla="*/ 1544683 w 1544683"/>
                <a:gd name="connsiteY14" fmla="*/ 484743 h 564581"/>
                <a:gd name="connsiteX15" fmla="*/ 1500616 w 1544683"/>
                <a:gd name="connsiteY15" fmla="*/ 473726 h 564581"/>
                <a:gd name="connsiteX16" fmla="*/ 1412481 w 1544683"/>
                <a:gd name="connsiteY16" fmla="*/ 462709 h 564581"/>
                <a:gd name="connsiteX17" fmla="*/ 1203160 w 1544683"/>
                <a:gd name="connsiteY17" fmla="*/ 462709 h 564581"/>
                <a:gd name="connsiteX18" fmla="*/ 949772 w 1544683"/>
                <a:gd name="connsiteY18" fmla="*/ 473726 h 564581"/>
                <a:gd name="connsiteX19" fmla="*/ 839604 w 1544683"/>
                <a:gd name="connsiteY19" fmla="*/ 462709 h 564581"/>
                <a:gd name="connsiteX20" fmla="*/ 751469 w 1544683"/>
                <a:gd name="connsiteY20" fmla="*/ 451692 h 564581"/>
                <a:gd name="connsiteX21" fmla="*/ 641300 w 1544683"/>
                <a:gd name="connsiteY21" fmla="*/ 462709 h 564581"/>
                <a:gd name="connsiteX22" fmla="*/ 630283 w 1544683"/>
                <a:gd name="connsiteY22" fmla="*/ 528810 h 564581"/>
                <a:gd name="connsiteX23" fmla="*/ 597233 w 1544683"/>
                <a:gd name="connsiteY23" fmla="*/ 539827 h 564581"/>
                <a:gd name="connsiteX24" fmla="*/ 376895 w 1544683"/>
                <a:gd name="connsiteY24" fmla="*/ 561861 h 564581"/>
                <a:gd name="connsiteX25" fmla="*/ 24355 w 1544683"/>
                <a:gd name="connsiteY25" fmla="*/ 550844 h 564581"/>
                <a:gd name="connsiteX26" fmla="*/ 2322 w 1544683"/>
                <a:gd name="connsiteY26" fmla="*/ 517793 h 564581"/>
                <a:gd name="connsiteX27" fmla="*/ 13339 w 1544683"/>
                <a:gd name="connsiteY27" fmla="*/ 462709 h 564581"/>
                <a:gd name="connsiteX28" fmla="*/ 24355 w 1544683"/>
                <a:gd name="connsiteY28" fmla="*/ 352540 h 564581"/>
                <a:gd name="connsiteX29" fmla="*/ 2322 w 1544683"/>
                <a:gd name="connsiteY29" fmla="*/ 209321 h 564581"/>
                <a:gd name="connsiteX0" fmla="*/ 2322 w 1544683"/>
                <a:gd name="connsiteY0" fmla="*/ 209321 h 564581"/>
                <a:gd name="connsiteX1" fmla="*/ 2322 w 1544683"/>
                <a:gd name="connsiteY1" fmla="*/ 209321 h 564581"/>
                <a:gd name="connsiteX2" fmla="*/ 101474 w 1544683"/>
                <a:gd name="connsiteY2" fmla="*/ 220338 h 564581"/>
                <a:gd name="connsiteX3" fmla="*/ 266727 w 1544683"/>
                <a:gd name="connsiteY3" fmla="*/ 220338 h 564581"/>
                <a:gd name="connsiteX4" fmla="*/ 376895 w 1544683"/>
                <a:gd name="connsiteY4" fmla="*/ 209321 h 564581"/>
                <a:gd name="connsiteX5" fmla="*/ 454013 w 1544683"/>
                <a:gd name="connsiteY5" fmla="*/ 220338 h 564581"/>
                <a:gd name="connsiteX6" fmla="*/ 575199 w 1544683"/>
                <a:gd name="connsiteY6" fmla="*/ 209321 h 564581"/>
                <a:gd name="connsiteX7" fmla="*/ 652317 w 1544683"/>
                <a:gd name="connsiteY7" fmla="*/ 187287 h 564581"/>
                <a:gd name="connsiteX8" fmla="*/ 663334 w 1544683"/>
                <a:gd name="connsiteY8" fmla="*/ 154237 h 564581"/>
                <a:gd name="connsiteX9" fmla="*/ 674351 w 1544683"/>
                <a:gd name="connsiteY9" fmla="*/ 11017 h 564581"/>
                <a:gd name="connsiteX10" fmla="*/ 707401 w 1544683"/>
                <a:gd name="connsiteY10" fmla="*/ 22034 h 564581"/>
                <a:gd name="connsiteX11" fmla="*/ 927739 w 1544683"/>
                <a:gd name="connsiteY11" fmla="*/ 33051 h 564581"/>
                <a:gd name="connsiteX12" fmla="*/ 1081975 w 1544683"/>
                <a:gd name="connsiteY12" fmla="*/ 11017 h 564581"/>
                <a:gd name="connsiteX13" fmla="*/ 1445531 w 1544683"/>
                <a:gd name="connsiteY13" fmla="*/ 0 h 564581"/>
                <a:gd name="connsiteX14" fmla="*/ 1544683 w 1544683"/>
                <a:gd name="connsiteY14" fmla="*/ 484743 h 564581"/>
                <a:gd name="connsiteX15" fmla="*/ 1412481 w 1544683"/>
                <a:gd name="connsiteY15" fmla="*/ 462709 h 564581"/>
                <a:gd name="connsiteX16" fmla="*/ 1203160 w 1544683"/>
                <a:gd name="connsiteY16" fmla="*/ 462709 h 564581"/>
                <a:gd name="connsiteX17" fmla="*/ 949772 w 1544683"/>
                <a:gd name="connsiteY17" fmla="*/ 473726 h 564581"/>
                <a:gd name="connsiteX18" fmla="*/ 839604 w 1544683"/>
                <a:gd name="connsiteY18" fmla="*/ 462709 h 564581"/>
                <a:gd name="connsiteX19" fmla="*/ 751469 w 1544683"/>
                <a:gd name="connsiteY19" fmla="*/ 451692 h 564581"/>
                <a:gd name="connsiteX20" fmla="*/ 641300 w 1544683"/>
                <a:gd name="connsiteY20" fmla="*/ 462709 h 564581"/>
                <a:gd name="connsiteX21" fmla="*/ 630283 w 1544683"/>
                <a:gd name="connsiteY21" fmla="*/ 528810 h 564581"/>
                <a:gd name="connsiteX22" fmla="*/ 597233 w 1544683"/>
                <a:gd name="connsiteY22" fmla="*/ 539827 h 564581"/>
                <a:gd name="connsiteX23" fmla="*/ 376895 w 1544683"/>
                <a:gd name="connsiteY23" fmla="*/ 561861 h 564581"/>
                <a:gd name="connsiteX24" fmla="*/ 24355 w 1544683"/>
                <a:gd name="connsiteY24" fmla="*/ 550844 h 564581"/>
                <a:gd name="connsiteX25" fmla="*/ 2322 w 1544683"/>
                <a:gd name="connsiteY25" fmla="*/ 517793 h 564581"/>
                <a:gd name="connsiteX26" fmla="*/ 13339 w 1544683"/>
                <a:gd name="connsiteY26" fmla="*/ 462709 h 564581"/>
                <a:gd name="connsiteX27" fmla="*/ 24355 w 1544683"/>
                <a:gd name="connsiteY27" fmla="*/ 352540 h 564581"/>
                <a:gd name="connsiteX28" fmla="*/ 2322 w 1544683"/>
                <a:gd name="connsiteY28" fmla="*/ 209321 h 564581"/>
                <a:gd name="connsiteX0" fmla="*/ 2322 w 1500615"/>
                <a:gd name="connsiteY0" fmla="*/ 209321 h 564581"/>
                <a:gd name="connsiteX1" fmla="*/ 2322 w 1500615"/>
                <a:gd name="connsiteY1" fmla="*/ 209321 h 564581"/>
                <a:gd name="connsiteX2" fmla="*/ 101474 w 1500615"/>
                <a:gd name="connsiteY2" fmla="*/ 220338 h 564581"/>
                <a:gd name="connsiteX3" fmla="*/ 266727 w 1500615"/>
                <a:gd name="connsiteY3" fmla="*/ 220338 h 564581"/>
                <a:gd name="connsiteX4" fmla="*/ 376895 w 1500615"/>
                <a:gd name="connsiteY4" fmla="*/ 209321 h 564581"/>
                <a:gd name="connsiteX5" fmla="*/ 454013 w 1500615"/>
                <a:gd name="connsiteY5" fmla="*/ 220338 h 564581"/>
                <a:gd name="connsiteX6" fmla="*/ 575199 w 1500615"/>
                <a:gd name="connsiteY6" fmla="*/ 209321 h 564581"/>
                <a:gd name="connsiteX7" fmla="*/ 652317 w 1500615"/>
                <a:gd name="connsiteY7" fmla="*/ 187287 h 564581"/>
                <a:gd name="connsiteX8" fmla="*/ 663334 w 1500615"/>
                <a:gd name="connsiteY8" fmla="*/ 154237 h 564581"/>
                <a:gd name="connsiteX9" fmla="*/ 674351 w 1500615"/>
                <a:gd name="connsiteY9" fmla="*/ 11017 h 564581"/>
                <a:gd name="connsiteX10" fmla="*/ 707401 w 1500615"/>
                <a:gd name="connsiteY10" fmla="*/ 22034 h 564581"/>
                <a:gd name="connsiteX11" fmla="*/ 927739 w 1500615"/>
                <a:gd name="connsiteY11" fmla="*/ 33051 h 564581"/>
                <a:gd name="connsiteX12" fmla="*/ 1081975 w 1500615"/>
                <a:gd name="connsiteY12" fmla="*/ 11017 h 564581"/>
                <a:gd name="connsiteX13" fmla="*/ 1445531 w 1500615"/>
                <a:gd name="connsiteY13" fmla="*/ 0 h 564581"/>
                <a:gd name="connsiteX14" fmla="*/ 1412481 w 1500615"/>
                <a:gd name="connsiteY14" fmla="*/ 462709 h 564581"/>
                <a:gd name="connsiteX15" fmla="*/ 1203160 w 1500615"/>
                <a:gd name="connsiteY15" fmla="*/ 462709 h 564581"/>
                <a:gd name="connsiteX16" fmla="*/ 949772 w 1500615"/>
                <a:gd name="connsiteY16" fmla="*/ 473726 h 564581"/>
                <a:gd name="connsiteX17" fmla="*/ 839604 w 1500615"/>
                <a:gd name="connsiteY17" fmla="*/ 462709 h 564581"/>
                <a:gd name="connsiteX18" fmla="*/ 751469 w 1500615"/>
                <a:gd name="connsiteY18" fmla="*/ 451692 h 564581"/>
                <a:gd name="connsiteX19" fmla="*/ 641300 w 1500615"/>
                <a:gd name="connsiteY19" fmla="*/ 462709 h 564581"/>
                <a:gd name="connsiteX20" fmla="*/ 630283 w 1500615"/>
                <a:gd name="connsiteY20" fmla="*/ 528810 h 564581"/>
                <a:gd name="connsiteX21" fmla="*/ 597233 w 1500615"/>
                <a:gd name="connsiteY21" fmla="*/ 539827 h 564581"/>
                <a:gd name="connsiteX22" fmla="*/ 376895 w 1500615"/>
                <a:gd name="connsiteY22" fmla="*/ 561861 h 564581"/>
                <a:gd name="connsiteX23" fmla="*/ 24355 w 1500615"/>
                <a:gd name="connsiteY23" fmla="*/ 550844 h 564581"/>
                <a:gd name="connsiteX24" fmla="*/ 2322 w 1500615"/>
                <a:gd name="connsiteY24" fmla="*/ 517793 h 564581"/>
                <a:gd name="connsiteX25" fmla="*/ 13339 w 1500615"/>
                <a:gd name="connsiteY25" fmla="*/ 462709 h 564581"/>
                <a:gd name="connsiteX26" fmla="*/ 24355 w 1500615"/>
                <a:gd name="connsiteY26" fmla="*/ 352540 h 564581"/>
                <a:gd name="connsiteX27" fmla="*/ 2322 w 1500615"/>
                <a:gd name="connsiteY27" fmla="*/ 209321 h 564581"/>
                <a:gd name="connsiteX0" fmla="*/ 2322 w 1489578"/>
                <a:gd name="connsiteY0" fmla="*/ 209321 h 564581"/>
                <a:gd name="connsiteX1" fmla="*/ 2322 w 1489578"/>
                <a:gd name="connsiteY1" fmla="*/ 209321 h 564581"/>
                <a:gd name="connsiteX2" fmla="*/ 101474 w 1489578"/>
                <a:gd name="connsiteY2" fmla="*/ 220338 h 564581"/>
                <a:gd name="connsiteX3" fmla="*/ 266727 w 1489578"/>
                <a:gd name="connsiteY3" fmla="*/ 220338 h 564581"/>
                <a:gd name="connsiteX4" fmla="*/ 376895 w 1489578"/>
                <a:gd name="connsiteY4" fmla="*/ 209321 h 564581"/>
                <a:gd name="connsiteX5" fmla="*/ 454013 w 1489578"/>
                <a:gd name="connsiteY5" fmla="*/ 220338 h 564581"/>
                <a:gd name="connsiteX6" fmla="*/ 575199 w 1489578"/>
                <a:gd name="connsiteY6" fmla="*/ 209321 h 564581"/>
                <a:gd name="connsiteX7" fmla="*/ 652317 w 1489578"/>
                <a:gd name="connsiteY7" fmla="*/ 187287 h 564581"/>
                <a:gd name="connsiteX8" fmla="*/ 663334 w 1489578"/>
                <a:gd name="connsiteY8" fmla="*/ 154237 h 564581"/>
                <a:gd name="connsiteX9" fmla="*/ 674351 w 1489578"/>
                <a:gd name="connsiteY9" fmla="*/ 11017 h 564581"/>
                <a:gd name="connsiteX10" fmla="*/ 707401 w 1489578"/>
                <a:gd name="connsiteY10" fmla="*/ 22034 h 564581"/>
                <a:gd name="connsiteX11" fmla="*/ 927739 w 1489578"/>
                <a:gd name="connsiteY11" fmla="*/ 33051 h 564581"/>
                <a:gd name="connsiteX12" fmla="*/ 1081975 w 1489578"/>
                <a:gd name="connsiteY12" fmla="*/ 11017 h 564581"/>
                <a:gd name="connsiteX13" fmla="*/ 1434494 w 1489578"/>
                <a:gd name="connsiteY13" fmla="*/ 1784 h 564581"/>
                <a:gd name="connsiteX14" fmla="*/ 1412481 w 1489578"/>
                <a:gd name="connsiteY14" fmla="*/ 462709 h 564581"/>
                <a:gd name="connsiteX15" fmla="*/ 1203160 w 1489578"/>
                <a:gd name="connsiteY15" fmla="*/ 462709 h 564581"/>
                <a:gd name="connsiteX16" fmla="*/ 949772 w 1489578"/>
                <a:gd name="connsiteY16" fmla="*/ 473726 h 564581"/>
                <a:gd name="connsiteX17" fmla="*/ 839604 w 1489578"/>
                <a:gd name="connsiteY17" fmla="*/ 462709 h 564581"/>
                <a:gd name="connsiteX18" fmla="*/ 751469 w 1489578"/>
                <a:gd name="connsiteY18" fmla="*/ 451692 h 564581"/>
                <a:gd name="connsiteX19" fmla="*/ 641300 w 1489578"/>
                <a:gd name="connsiteY19" fmla="*/ 462709 h 564581"/>
                <a:gd name="connsiteX20" fmla="*/ 630283 w 1489578"/>
                <a:gd name="connsiteY20" fmla="*/ 528810 h 564581"/>
                <a:gd name="connsiteX21" fmla="*/ 597233 w 1489578"/>
                <a:gd name="connsiteY21" fmla="*/ 539827 h 564581"/>
                <a:gd name="connsiteX22" fmla="*/ 376895 w 1489578"/>
                <a:gd name="connsiteY22" fmla="*/ 561861 h 564581"/>
                <a:gd name="connsiteX23" fmla="*/ 24355 w 1489578"/>
                <a:gd name="connsiteY23" fmla="*/ 550844 h 564581"/>
                <a:gd name="connsiteX24" fmla="*/ 2322 w 1489578"/>
                <a:gd name="connsiteY24" fmla="*/ 517793 h 564581"/>
                <a:gd name="connsiteX25" fmla="*/ 13339 w 1489578"/>
                <a:gd name="connsiteY25" fmla="*/ 462709 h 564581"/>
                <a:gd name="connsiteX26" fmla="*/ 24355 w 1489578"/>
                <a:gd name="connsiteY26" fmla="*/ 352540 h 564581"/>
                <a:gd name="connsiteX27" fmla="*/ 2322 w 1489578"/>
                <a:gd name="connsiteY27" fmla="*/ 209321 h 564581"/>
                <a:gd name="connsiteX0" fmla="*/ 2322 w 1452876"/>
                <a:gd name="connsiteY0" fmla="*/ 209321 h 564581"/>
                <a:gd name="connsiteX1" fmla="*/ 2322 w 1452876"/>
                <a:gd name="connsiteY1" fmla="*/ 209321 h 564581"/>
                <a:gd name="connsiteX2" fmla="*/ 101474 w 1452876"/>
                <a:gd name="connsiteY2" fmla="*/ 220338 h 564581"/>
                <a:gd name="connsiteX3" fmla="*/ 266727 w 1452876"/>
                <a:gd name="connsiteY3" fmla="*/ 220338 h 564581"/>
                <a:gd name="connsiteX4" fmla="*/ 376895 w 1452876"/>
                <a:gd name="connsiteY4" fmla="*/ 209321 h 564581"/>
                <a:gd name="connsiteX5" fmla="*/ 454013 w 1452876"/>
                <a:gd name="connsiteY5" fmla="*/ 220338 h 564581"/>
                <a:gd name="connsiteX6" fmla="*/ 575199 w 1452876"/>
                <a:gd name="connsiteY6" fmla="*/ 209321 h 564581"/>
                <a:gd name="connsiteX7" fmla="*/ 652317 w 1452876"/>
                <a:gd name="connsiteY7" fmla="*/ 187287 h 564581"/>
                <a:gd name="connsiteX8" fmla="*/ 663334 w 1452876"/>
                <a:gd name="connsiteY8" fmla="*/ 154237 h 564581"/>
                <a:gd name="connsiteX9" fmla="*/ 674351 w 1452876"/>
                <a:gd name="connsiteY9" fmla="*/ 11017 h 564581"/>
                <a:gd name="connsiteX10" fmla="*/ 707401 w 1452876"/>
                <a:gd name="connsiteY10" fmla="*/ 22034 h 564581"/>
                <a:gd name="connsiteX11" fmla="*/ 927739 w 1452876"/>
                <a:gd name="connsiteY11" fmla="*/ 33051 h 564581"/>
                <a:gd name="connsiteX12" fmla="*/ 1081975 w 1452876"/>
                <a:gd name="connsiteY12" fmla="*/ 11017 h 564581"/>
                <a:gd name="connsiteX13" fmla="*/ 1434494 w 1452876"/>
                <a:gd name="connsiteY13" fmla="*/ 1784 h 564581"/>
                <a:gd name="connsiteX14" fmla="*/ 1412481 w 1452876"/>
                <a:gd name="connsiteY14" fmla="*/ 462709 h 564581"/>
                <a:gd name="connsiteX15" fmla="*/ 1203160 w 1452876"/>
                <a:gd name="connsiteY15" fmla="*/ 462709 h 564581"/>
                <a:gd name="connsiteX16" fmla="*/ 949772 w 1452876"/>
                <a:gd name="connsiteY16" fmla="*/ 473726 h 564581"/>
                <a:gd name="connsiteX17" fmla="*/ 839604 w 1452876"/>
                <a:gd name="connsiteY17" fmla="*/ 462709 h 564581"/>
                <a:gd name="connsiteX18" fmla="*/ 751469 w 1452876"/>
                <a:gd name="connsiteY18" fmla="*/ 451692 h 564581"/>
                <a:gd name="connsiteX19" fmla="*/ 641300 w 1452876"/>
                <a:gd name="connsiteY19" fmla="*/ 462709 h 564581"/>
                <a:gd name="connsiteX20" fmla="*/ 630283 w 1452876"/>
                <a:gd name="connsiteY20" fmla="*/ 528810 h 564581"/>
                <a:gd name="connsiteX21" fmla="*/ 597233 w 1452876"/>
                <a:gd name="connsiteY21" fmla="*/ 539827 h 564581"/>
                <a:gd name="connsiteX22" fmla="*/ 376895 w 1452876"/>
                <a:gd name="connsiteY22" fmla="*/ 561861 h 564581"/>
                <a:gd name="connsiteX23" fmla="*/ 24355 w 1452876"/>
                <a:gd name="connsiteY23" fmla="*/ 550844 h 564581"/>
                <a:gd name="connsiteX24" fmla="*/ 2322 w 1452876"/>
                <a:gd name="connsiteY24" fmla="*/ 517793 h 564581"/>
                <a:gd name="connsiteX25" fmla="*/ 13339 w 1452876"/>
                <a:gd name="connsiteY25" fmla="*/ 462709 h 564581"/>
                <a:gd name="connsiteX26" fmla="*/ 24355 w 1452876"/>
                <a:gd name="connsiteY26" fmla="*/ 352540 h 564581"/>
                <a:gd name="connsiteX27" fmla="*/ 2322 w 1452876"/>
                <a:gd name="connsiteY27" fmla="*/ 209321 h 564581"/>
                <a:gd name="connsiteX0" fmla="*/ 2322 w 1452876"/>
                <a:gd name="connsiteY0" fmla="*/ 209321 h 564581"/>
                <a:gd name="connsiteX1" fmla="*/ 2322 w 1452876"/>
                <a:gd name="connsiteY1" fmla="*/ 209321 h 564581"/>
                <a:gd name="connsiteX2" fmla="*/ 101474 w 1452876"/>
                <a:gd name="connsiteY2" fmla="*/ 220338 h 564581"/>
                <a:gd name="connsiteX3" fmla="*/ 266727 w 1452876"/>
                <a:gd name="connsiteY3" fmla="*/ 220338 h 564581"/>
                <a:gd name="connsiteX4" fmla="*/ 376895 w 1452876"/>
                <a:gd name="connsiteY4" fmla="*/ 209321 h 564581"/>
                <a:gd name="connsiteX5" fmla="*/ 454013 w 1452876"/>
                <a:gd name="connsiteY5" fmla="*/ 220338 h 564581"/>
                <a:gd name="connsiteX6" fmla="*/ 575199 w 1452876"/>
                <a:gd name="connsiteY6" fmla="*/ 209321 h 564581"/>
                <a:gd name="connsiteX7" fmla="*/ 652317 w 1452876"/>
                <a:gd name="connsiteY7" fmla="*/ 187287 h 564581"/>
                <a:gd name="connsiteX8" fmla="*/ 663334 w 1452876"/>
                <a:gd name="connsiteY8" fmla="*/ 154237 h 564581"/>
                <a:gd name="connsiteX9" fmla="*/ 674351 w 1452876"/>
                <a:gd name="connsiteY9" fmla="*/ 11017 h 564581"/>
                <a:gd name="connsiteX10" fmla="*/ 707401 w 1452876"/>
                <a:gd name="connsiteY10" fmla="*/ 22034 h 564581"/>
                <a:gd name="connsiteX11" fmla="*/ 927739 w 1452876"/>
                <a:gd name="connsiteY11" fmla="*/ 33051 h 564581"/>
                <a:gd name="connsiteX12" fmla="*/ 1081975 w 1452876"/>
                <a:gd name="connsiteY12" fmla="*/ 11017 h 564581"/>
                <a:gd name="connsiteX13" fmla="*/ 1434494 w 1452876"/>
                <a:gd name="connsiteY13" fmla="*/ 1784 h 564581"/>
                <a:gd name="connsiteX14" fmla="*/ 1412481 w 1452876"/>
                <a:gd name="connsiteY14" fmla="*/ 462709 h 564581"/>
                <a:gd name="connsiteX15" fmla="*/ 1203160 w 1452876"/>
                <a:gd name="connsiteY15" fmla="*/ 462709 h 564581"/>
                <a:gd name="connsiteX16" fmla="*/ 949772 w 1452876"/>
                <a:gd name="connsiteY16" fmla="*/ 473726 h 564581"/>
                <a:gd name="connsiteX17" fmla="*/ 839604 w 1452876"/>
                <a:gd name="connsiteY17" fmla="*/ 462709 h 564581"/>
                <a:gd name="connsiteX18" fmla="*/ 751469 w 1452876"/>
                <a:gd name="connsiteY18" fmla="*/ 451692 h 564581"/>
                <a:gd name="connsiteX19" fmla="*/ 641300 w 1452876"/>
                <a:gd name="connsiteY19" fmla="*/ 462709 h 564581"/>
                <a:gd name="connsiteX20" fmla="*/ 630283 w 1452876"/>
                <a:gd name="connsiteY20" fmla="*/ 528810 h 564581"/>
                <a:gd name="connsiteX21" fmla="*/ 597233 w 1452876"/>
                <a:gd name="connsiteY21" fmla="*/ 539827 h 564581"/>
                <a:gd name="connsiteX22" fmla="*/ 376895 w 1452876"/>
                <a:gd name="connsiteY22" fmla="*/ 561861 h 564581"/>
                <a:gd name="connsiteX23" fmla="*/ 24355 w 1452876"/>
                <a:gd name="connsiteY23" fmla="*/ 550844 h 564581"/>
                <a:gd name="connsiteX24" fmla="*/ 2322 w 1452876"/>
                <a:gd name="connsiteY24" fmla="*/ 517793 h 564581"/>
                <a:gd name="connsiteX25" fmla="*/ 13339 w 1452876"/>
                <a:gd name="connsiteY25" fmla="*/ 462709 h 564581"/>
                <a:gd name="connsiteX26" fmla="*/ 24355 w 1452876"/>
                <a:gd name="connsiteY26" fmla="*/ 352540 h 564581"/>
                <a:gd name="connsiteX27" fmla="*/ 2322 w 1452876"/>
                <a:gd name="connsiteY27" fmla="*/ 209321 h 564581"/>
                <a:gd name="connsiteX0" fmla="*/ 2322 w 1452876"/>
                <a:gd name="connsiteY0" fmla="*/ 209321 h 564581"/>
                <a:gd name="connsiteX1" fmla="*/ 2322 w 1452876"/>
                <a:gd name="connsiteY1" fmla="*/ 209321 h 564581"/>
                <a:gd name="connsiteX2" fmla="*/ 101474 w 1452876"/>
                <a:gd name="connsiteY2" fmla="*/ 220338 h 564581"/>
                <a:gd name="connsiteX3" fmla="*/ 266727 w 1452876"/>
                <a:gd name="connsiteY3" fmla="*/ 220338 h 564581"/>
                <a:gd name="connsiteX4" fmla="*/ 376895 w 1452876"/>
                <a:gd name="connsiteY4" fmla="*/ 209321 h 564581"/>
                <a:gd name="connsiteX5" fmla="*/ 454013 w 1452876"/>
                <a:gd name="connsiteY5" fmla="*/ 220338 h 564581"/>
                <a:gd name="connsiteX6" fmla="*/ 575199 w 1452876"/>
                <a:gd name="connsiteY6" fmla="*/ 209321 h 564581"/>
                <a:gd name="connsiteX7" fmla="*/ 652317 w 1452876"/>
                <a:gd name="connsiteY7" fmla="*/ 187287 h 564581"/>
                <a:gd name="connsiteX8" fmla="*/ 663334 w 1452876"/>
                <a:gd name="connsiteY8" fmla="*/ 154237 h 564581"/>
                <a:gd name="connsiteX9" fmla="*/ 674351 w 1452876"/>
                <a:gd name="connsiteY9" fmla="*/ 11017 h 564581"/>
                <a:gd name="connsiteX10" fmla="*/ 791552 w 1452876"/>
                <a:gd name="connsiteY10" fmla="*/ 79391 h 564581"/>
                <a:gd name="connsiteX11" fmla="*/ 927739 w 1452876"/>
                <a:gd name="connsiteY11" fmla="*/ 33051 h 564581"/>
                <a:gd name="connsiteX12" fmla="*/ 1081975 w 1452876"/>
                <a:gd name="connsiteY12" fmla="*/ 11017 h 564581"/>
                <a:gd name="connsiteX13" fmla="*/ 1434494 w 1452876"/>
                <a:gd name="connsiteY13" fmla="*/ 1784 h 564581"/>
                <a:gd name="connsiteX14" fmla="*/ 1412481 w 1452876"/>
                <a:gd name="connsiteY14" fmla="*/ 462709 h 564581"/>
                <a:gd name="connsiteX15" fmla="*/ 1203160 w 1452876"/>
                <a:gd name="connsiteY15" fmla="*/ 462709 h 564581"/>
                <a:gd name="connsiteX16" fmla="*/ 949772 w 1452876"/>
                <a:gd name="connsiteY16" fmla="*/ 473726 h 564581"/>
                <a:gd name="connsiteX17" fmla="*/ 839604 w 1452876"/>
                <a:gd name="connsiteY17" fmla="*/ 462709 h 564581"/>
                <a:gd name="connsiteX18" fmla="*/ 751469 w 1452876"/>
                <a:gd name="connsiteY18" fmla="*/ 451692 h 564581"/>
                <a:gd name="connsiteX19" fmla="*/ 641300 w 1452876"/>
                <a:gd name="connsiteY19" fmla="*/ 462709 h 564581"/>
                <a:gd name="connsiteX20" fmla="*/ 630283 w 1452876"/>
                <a:gd name="connsiteY20" fmla="*/ 528810 h 564581"/>
                <a:gd name="connsiteX21" fmla="*/ 597233 w 1452876"/>
                <a:gd name="connsiteY21" fmla="*/ 539827 h 564581"/>
                <a:gd name="connsiteX22" fmla="*/ 376895 w 1452876"/>
                <a:gd name="connsiteY22" fmla="*/ 561861 h 564581"/>
                <a:gd name="connsiteX23" fmla="*/ 24355 w 1452876"/>
                <a:gd name="connsiteY23" fmla="*/ 550844 h 564581"/>
                <a:gd name="connsiteX24" fmla="*/ 2322 w 1452876"/>
                <a:gd name="connsiteY24" fmla="*/ 517793 h 564581"/>
                <a:gd name="connsiteX25" fmla="*/ 13339 w 1452876"/>
                <a:gd name="connsiteY25" fmla="*/ 462709 h 564581"/>
                <a:gd name="connsiteX26" fmla="*/ 24355 w 1452876"/>
                <a:gd name="connsiteY26" fmla="*/ 352540 h 564581"/>
                <a:gd name="connsiteX27" fmla="*/ 2322 w 1452876"/>
                <a:gd name="connsiteY27" fmla="*/ 209321 h 564581"/>
                <a:gd name="connsiteX0" fmla="*/ 2322 w 1452876"/>
                <a:gd name="connsiteY0" fmla="*/ 207537 h 562797"/>
                <a:gd name="connsiteX1" fmla="*/ 2322 w 1452876"/>
                <a:gd name="connsiteY1" fmla="*/ 207537 h 562797"/>
                <a:gd name="connsiteX2" fmla="*/ 101474 w 1452876"/>
                <a:gd name="connsiteY2" fmla="*/ 218554 h 562797"/>
                <a:gd name="connsiteX3" fmla="*/ 266727 w 1452876"/>
                <a:gd name="connsiteY3" fmla="*/ 218554 h 562797"/>
                <a:gd name="connsiteX4" fmla="*/ 376895 w 1452876"/>
                <a:gd name="connsiteY4" fmla="*/ 207537 h 562797"/>
                <a:gd name="connsiteX5" fmla="*/ 454013 w 1452876"/>
                <a:gd name="connsiteY5" fmla="*/ 218554 h 562797"/>
                <a:gd name="connsiteX6" fmla="*/ 575199 w 1452876"/>
                <a:gd name="connsiteY6" fmla="*/ 207537 h 562797"/>
                <a:gd name="connsiteX7" fmla="*/ 652317 w 1452876"/>
                <a:gd name="connsiteY7" fmla="*/ 185503 h 562797"/>
                <a:gd name="connsiteX8" fmla="*/ 663334 w 1452876"/>
                <a:gd name="connsiteY8" fmla="*/ 152453 h 562797"/>
                <a:gd name="connsiteX9" fmla="*/ 791552 w 1452876"/>
                <a:gd name="connsiteY9" fmla="*/ 77607 h 562797"/>
                <a:gd name="connsiteX10" fmla="*/ 927739 w 1452876"/>
                <a:gd name="connsiteY10" fmla="*/ 31267 h 562797"/>
                <a:gd name="connsiteX11" fmla="*/ 1081975 w 1452876"/>
                <a:gd name="connsiteY11" fmla="*/ 9233 h 562797"/>
                <a:gd name="connsiteX12" fmla="*/ 1434494 w 1452876"/>
                <a:gd name="connsiteY12" fmla="*/ 0 h 562797"/>
                <a:gd name="connsiteX13" fmla="*/ 1412481 w 1452876"/>
                <a:gd name="connsiteY13" fmla="*/ 460925 h 562797"/>
                <a:gd name="connsiteX14" fmla="*/ 1203160 w 1452876"/>
                <a:gd name="connsiteY14" fmla="*/ 460925 h 562797"/>
                <a:gd name="connsiteX15" fmla="*/ 949772 w 1452876"/>
                <a:gd name="connsiteY15" fmla="*/ 471942 h 562797"/>
                <a:gd name="connsiteX16" fmla="*/ 839604 w 1452876"/>
                <a:gd name="connsiteY16" fmla="*/ 460925 h 562797"/>
                <a:gd name="connsiteX17" fmla="*/ 751469 w 1452876"/>
                <a:gd name="connsiteY17" fmla="*/ 449908 h 562797"/>
                <a:gd name="connsiteX18" fmla="*/ 641300 w 1452876"/>
                <a:gd name="connsiteY18" fmla="*/ 460925 h 562797"/>
                <a:gd name="connsiteX19" fmla="*/ 630283 w 1452876"/>
                <a:gd name="connsiteY19" fmla="*/ 527026 h 562797"/>
                <a:gd name="connsiteX20" fmla="*/ 597233 w 1452876"/>
                <a:gd name="connsiteY20" fmla="*/ 538043 h 562797"/>
                <a:gd name="connsiteX21" fmla="*/ 376895 w 1452876"/>
                <a:gd name="connsiteY21" fmla="*/ 560077 h 562797"/>
                <a:gd name="connsiteX22" fmla="*/ 24355 w 1452876"/>
                <a:gd name="connsiteY22" fmla="*/ 549060 h 562797"/>
                <a:gd name="connsiteX23" fmla="*/ 2322 w 1452876"/>
                <a:gd name="connsiteY23" fmla="*/ 516009 h 562797"/>
                <a:gd name="connsiteX24" fmla="*/ 13339 w 1452876"/>
                <a:gd name="connsiteY24" fmla="*/ 460925 h 562797"/>
                <a:gd name="connsiteX25" fmla="*/ 24355 w 1452876"/>
                <a:gd name="connsiteY25" fmla="*/ 350756 h 562797"/>
                <a:gd name="connsiteX26" fmla="*/ 2322 w 1452876"/>
                <a:gd name="connsiteY26" fmla="*/ 207537 h 56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2876" h="562797">
                  <a:moveTo>
                    <a:pt x="2322" y="207537"/>
                  </a:moveTo>
                  <a:lnTo>
                    <a:pt x="2322" y="207537"/>
                  </a:lnTo>
                  <a:cubicBezTo>
                    <a:pt x="35373" y="211209"/>
                    <a:pt x="68220" y="218554"/>
                    <a:pt x="101474" y="218554"/>
                  </a:cubicBezTo>
                  <a:cubicBezTo>
                    <a:pt x="287290" y="218554"/>
                    <a:pt x="164811" y="193075"/>
                    <a:pt x="266727" y="218554"/>
                  </a:cubicBezTo>
                  <a:cubicBezTo>
                    <a:pt x="303450" y="214882"/>
                    <a:pt x="339989" y="207537"/>
                    <a:pt x="376895" y="207537"/>
                  </a:cubicBezTo>
                  <a:cubicBezTo>
                    <a:pt x="402862" y="207537"/>
                    <a:pt x="428046" y="218554"/>
                    <a:pt x="454013" y="218554"/>
                  </a:cubicBezTo>
                  <a:cubicBezTo>
                    <a:pt x="494575" y="218554"/>
                    <a:pt x="534804" y="211209"/>
                    <a:pt x="575199" y="207537"/>
                  </a:cubicBezTo>
                  <a:cubicBezTo>
                    <a:pt x="575581" y="207442"/>
                    <a:pt x="647049" y="190771"/>
                    <a:pt x="652317" y="185503"/>
                  </a:cubicBezTo>
                  <a:cubicBezTo>
                    <a:pt x="660528" y="177292"/>
                    <a:pt x="659662" y="163470"/>
                    <a:pt x="663334" y="152453"/>
                  </a:cubicBezTo>
                  <a:cubicBezTo>
                    <a:pt x="686540" y="134470"/>
                    <a:pt x="747485" y="97805"/>
                    <a:pt x="791552" y="77607"/>
                  </a:cubicBezTo>
                  <a:cubicBezTo>
                    <a:pt x="864813" y="83978"/>
                    <a:pt x="854293" y="27595"/>
                    <a:pt x="927739" y="31267"/>
                  </a:cubicBezTo>
                  <a:cubicBezTo>
                    <a:pt x="994105" y="14675"/>
                    <a:pt x="989658" y="13527"/>
                    <a:pt x="1081975" y="9233"/>
                  </a:cubicBezTo>
                  <a:cubicBezTo>
                    <a:pt x="1203085" y="3600"/>
                    <a:pt x="1313309" y="3672"/>
                    <a:pt x="1434494" y="0"/>
                  </a:cubicBezTo>
                  <a:cubicBezTo>
                    <a:pt x="1431404" y="138301"/>
                    <a:pt x="1452876" y="383807"/>
                    <a:pt x="1412481" y="460925"/>
                  </a:cubicBezTo>
                  <a:cubicBezTo>
                    <a:pt x="1316631" y="492875"/>
                    <a:pt x="1426245" y="460925"/>
                    <a:pt x="1203160" y="460925"/>
                  </a:cubicBezTo>
                  <a:cubicBezTo>
                    <a:pt x="1118618" y="460925"/>
                    <a:pt x="1034235" y="468270"/>
                    <a:pt x="949772" y="471942"/>
                  </a:cubicBezTo>
                  <a:lnTo>
                    <a:pt x="839604" y="460925"/>
                  </a:lnTo>
                  <a:cubicBezTo>
                    <a:pt x="810178" y="457655"/>
                    <a:pt x="781076" y="449908"/>
                    <a:pt x="751469" y="449908"/>
                  </a:cubicBezTo>
                  <a:cubicBezTo>
                    <a:pt x="714563" y="449908"/>
                    <a:pt x="678023" y="457253"/>
                    <a:pt x="641300" y="460925"/>
                  </a:cubicBezTo>
                  <a:cubicBezTo>
                    <a:pt x="637628" y="482959"/>
                    <a:pt x="641365" y="507631"/>
                    <a:pt x="630283" y="527026"/>
                  </a:cubicBezTo>
                  <a:cubicBezTo>
                    <a:pt x="624522" y="537109"/>
                    <a:pt x="608688" y="536134"/>
                    <a:pt x="597233" y="538043"/>
                  </a:cubicBezTo>
                  <a:cubicBezTo>
                    <a:pt x="560042" y="544242"/>
                    <a:pt x="406448" y="557390"/>
                    <a:pt x="376895" y="560077"/>
                  </a:cubicBezTo>
                  <a:cubicBezTo>
                    <a:pt x="259382" y="556405"/>
                    <a:pt x="141120" y="562797"/>
                    <a:pt x="24355" y="549060"/>
                  </a:cubicBezTo>
                  <a:cubicBezTo>
                    <a:pt x="11205" y="547513"/>
                    <a:pt x="3964" y="529147"/>
                    <a:pt x="2322" y="516009"/>
                  </a:cubicBezTo>
                  <a:cubicBezTo>
                    <a:pt x="0" y="497429"/>
                    <a:pt x="9667" y="479286"/>
                    <a:pt x="13339" y="460925"/>
                  </a:cubicBezTo>
                  <a:cubicBezTo>
                    <a:pt x="17011" y="424202"/>
                    <a:pt x="21290" y="387535"/>
                    <a:pt x="24355" y="350756"/>
                  </a:cubicBezTo>
                  <a:cubicBezTo>
                    <a:pt x="35634" y="215408"/>
                    <a:pt x="5994" y="231407"/>
                    <a:pt x="2322" y="207537"/>
                  </a:cubicBez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742492" y="3393303"/>
              <a:ext cx="900682" cy="222741"/>
            </a:xfrm>
            <a:custGeom>
              <a:avLst/>
              <a:gdLst>
                <a:gd name="connsiteX0" fmla="*/ 62049 w 679590"/>
                <a:gd name="connsiteY0" fmla="*/ 176764 h 216491"/>
                <a:gd name="connsiteX1" fmla="*/ 62049 w 679590"/>
                <a:gd name="connsiteY1" fmla="*/ 176764 h 216491"/>
                <a:gd name="connsiteX2" fmla="*/ 436623 w 679590"/>
                <a:gd name="connsiteY2" fmla="*/ 187781 h 216491"/>
                <a:gd name="connsiteX3" fmla="*/ 634927 w 679590"/>
                <a:gd name="connsiteY3" fmla="*/ 187781 h 216491"/>
                <a:gd name="connsiteX4" fmla="*/ 667977 w 679590"/>
                <a:gd name="connsiteY4" fmla="*/ 176764 h 216491"/>
                <a:gd name="connsiteX5" fmla="*/ 678994 w 679590"/>
                <a:gd name="connsiteY5" fmla="*/ 99646 h 216491"/>
                <a:gd name="connsiteX6" fmla="*/ 656960 w 679590"/>
                <a:gd name="connsiteY6" fmla="*/ 495 h 216491"/>
                <a:gd name="connsiteX7" fmla="*/ 480690 w 679590"/>
                <a:gd name="connsiteY7" fmla="*/ 22528 h 216491"/>
                <a:gd name="connsiteX8" fmla="*/ 403572 w 679590"/>
                <a:gd name="connsiteY8" fmla="*/ 33545 h 216491"/>
                <a:gd name="connsiteX9" fmla="*/ 315437 w 679590"/>
                <a:gd name="connsiteY9" fmla="*/ 44562 h 216491"/>
                <a:gd name="connsiteX10" fmla="*/ 260353 w 679590"/>
                <a:gd name="connsiteY10" fmla="*/ 33545 h 216491"/>
                <a:gd name="connsiteX11" fmla="*/ 161201 w 679590"/>
                <a:gd name="connsiteY11" fmla="*/ 11511 h 216491"/>
                <a:gd name="connsiteX12" fmla="*/ 51033 w 679590"/>
                <a:gd name="connsiteY12" fmla="*/ 495 h 216491"/>
                <a:gd name="connsiteX13" fmla="*/ 17982 w 679590"/>
                <a:gd name="connsiteY13" fmla="*/ 11511 h 216491"/>
                <a:gd name="connsiteX14" fmla="*/ 62049 w 679590"/>
                <a:gd name="connsiteY14" fmla="*/ 176764 h 216491"/>
                <a:gd name="connsiteX0" fmla="*/ 62049 w 757806"/>
                <a:gd name="connsiteY0" fmla="*/ 202247 h 241974"/>
                <a:gd name="connsiteX1" fmla="*/ 62049 w 757806"/>
                <a:gd name="connsiteY1" fmla="*/ 202247 h 241974"/>
                <a:gd name="connsiteX2" fmla="*/ 436623 w 757806"/>
                <a:gd name="connsiteY2" fmla="*/ 213264 h 241974"/>
                <a:gd name="connsiteX3" fmla="*/ 634927 w 757806"/>
                <a:gd name="connsiteY3" fmla="*/ 213264 h 241974"/>
                <a:gd name="connsiteX4" fmla="*/ 667977 w 757806"/>
                <a:gd name="connsiteY4" fmla="*/ 202247 h 241974"/>
                <a:gd name="connsiteX5" fmla="*/ 757806 w 757806"/>
                <a:gd name="connsiteY5" fmla="*/ 38778 h 241974"/>
                <a:gd name="connsiteX6" fmla="*/ 656960 w 757806"/>
                <a:gd name="connsiteY6" fmla="*/ 25978 h 241974"/>
                <a:gd name="connsiteX7" fmla="*/ 480690 w 757806"/>
                <a:gd name="connsiteY7" fmla="*/ 48011 h 241974"/>
                <a:gd name="connsiteX8" fmla="*/ 403572 w 757806"/>
                <a:gd name="connsiteY8" fmla="*/ 59028 h 241974"/>
                <a:gd name="connsiteX9" fmla="*/ 315437 w 757806"/>
                <a:gd name="connsiteY9" fmla="*/ 70045 h 241974"/>
                <a:gd name="connsiteX10" fmla="*/ 260353 w 757806"/>
                <a:gd name="connsiteY10" fmla="*/ 59028 h 241974"/>
                <a:gd name="connsiteX11" fmla="*/ 161201 w 757806"/>
                <a:gd name="connsiteY11" fmla="*/ 36994 h 241974"/>
                <a:gd name="connsiteX12" fmla="*/ 51033 w 757806"/>
                <a:gd name="connsiteY12" fmla="*/ 25978 h 241974"/>
                <a:gd name="connsiteX13" fmla="*/ 17982 w 757806"/>
                <a:gd name="connsiteY13" fmla="*/ 36994 h 241974"/>
                <a:gd name="connsiteX14" fmla="*/ 62049 w 757806"/>
                <a:gd name="connsiteY14" fmla="*/ 202247 h 241974"/>
                <a:gd name="connsiteX0" fmla="*/ 62049 w 900682"/>
                <a:gd name="connsiteY0" fmla="*/ 202248 h 241975"/>
                <a:gd name="connsiteX1" fmla="*/ 62049 w 900682"/>
                <a:gd name="connsiteY1" fmla="*/ 202248 h 241975"/>
                <a:gd name="connsiteX2" fmla="*/ 436623 w 900682"/>
                <a:gd name="connsiteY2" fmla="*/ 213265 h 241975"/>
                <a:gd name="connsiteX3" fmla="*/ 634927 w 900682"/>
                <a:gd name="connsiteY3" fmla="*/ 213265 h 241975"/>
                <a:gd name="connsiteX4" fmla="*/ 667977 w 900682"/>
                <a:gd name="connsiteY4" fmla="*/ 202248 h 241975"/>
                <a:gd name="connsiteX5" fmla="*/ 900682 w 900682"/>
                <a:gd name="connsiteY5" fmla="*/ 38778 h 241975"/>
                <a:gd name="connsiteX6" fmla="*/ 656960 w 900682"/>
                <a:gd name="connsiteY6" fmla="*/ 25979 h 241975"/>
                <a:gd name="connsiteX7" fmla="*/ 480690 w 900682"/>
                <a:gd name="connsiteY7" fmla="*/ 48012 h 241975"/>
                <a:gd name="connsiteX8" fmla="*/ 403572 w 900682"/>
                <a:gd name="connsiteY8" fmla="*/ 59029 h 241975"/>
                <a:gd name="connsiteX9" fmla="*/ 315437 w 900682"/>
                <a:gd name="connsiteY9" fmla="*/ 70046 h 241975"/>
                <a:gd name="connsiteX10" fmla="*/ 260353 w 900682"/>
                <a:gd name="connsiteY10" fmla="*/ 59029 h 241975"/>
                <a:gd name="connsiteX11" fmla="*/ 161201 w 900682"/>
                <a:gd name="connsiteY11" fmla="*/ 36995 h 241975"/>
                <a:gd name="connsiteX12" fmla="*/ 51033 w 900682"/>
                <a:gd name="connsiteY12" fmla="*/ 25979 h 241975"/>
                <a:gd name="connsiteX13" fmla="*/ 17982 w 900682"/>
                <a:gd name="connsiteY13" fmla="*/ 36995 h 241975"/>
                <a:gd name="connsiteX14" fmla="*/ 62049 w 900682"/>
                <a:gd name="connsiteY14" fmla="*/ 202248 h 24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0682" h="241975">
                  <a:moveTo>
                    <a:pt x="62049" y="202248"/>
                  </a:moveTo>
                  <a:lnTo>
                    <a:pt x="62049" y="202248"/>
                  </a:lnTo>
                  <a:cubicBezTo>
                    <a:pt x="186907" y="205920"/>
                    <a:pt x="311867" y="207027"/>
                    <a:pt x="436623" y="213265"/>
                  </a:cubicBezTo>
                  <a:cubicBezTo>
                    <a:pt x="642348" y="223551"/>
                    <a:pt x="290407" y="241975"/>
                    <a:pt x="634927" y="213265"/>
                  </a:cubicBezTo>
                  <a:cubicBezTo>
                    <a:pt x="645944" y="209593"/>
                    <a:pt x="662784" y="212635"/>
                    <a:pt x="667977" y="202248"/>
                  </a:cubicBezTo>
                  <a:cubicBezTo>
                    <a:pt x="679590" y="179022"/>
                    <a:pt x="900682" y="64745"/>
                    <a:pt x="900682" y="38778"/>
                  </a:cubicBezTo>
                  <a:cubicBezTo>
                    <a:pt x="900682" y="0"/>
                    <a:pt x="668321" y="60061"/>
                    <a:pt x="656960" y="25979"/>
                  </a:cubicBezTo>
                  <a:cubicBezTo>
                    <a:pt x="562350" y="49630"/>
                    <a:pt x="650302" y="30158"/>
                    <a:pt x="480690" y="48012"/>
                  </a:cubicBezTo>
                  <a:cubicBezTo>
                    <a:pt x="454866" y="50730"/>
                    <a:pt x="429311" y="55597"/>
                    <a:pt x="403572" y="59029"/>
                  </a:cubicBezTo>
                  <a:lnTo>
                    <a:pt x="315437" y="70046"/>
                  </a:lnTo>
                  <a:cubicBezTo>
                    <a:pt x="297076" y="66374"/>
                    <a:pt x="278632" y="63091"/>
                    <a:pt x="260353" y="59029"/>
                  </a:cubicBezTo>
                  <a:cubicBezTo>
                    <a:pt x="221081" y="50302"/>
                    <a:pt x="202736" y="42533"/>
                    <a:pt x="161201" y="36995"/>
                  </a:cubicBezTo>
                  <a:cubicBezTo>
                    <a:pt x="124619" y="32118"/>
                    <a:pt x="87756" y="29651"/>
                    <a:pt x="51033" y="25979"/>
                  </a:cubicBezTo>
                  <a:cubicBezTo>
                    <a:pt x="40016" y="29651"/>
                    <a:pt x="19517" y="25484"/>
                    <a:pt x="17982" y="36995"/>
                  </a:cubicBezTo>
                  <a:cubicBezTo>
                    <a:pt x="0" y="171855"/>
                    <a:pt x="54705" y="174706"/>
                    <a:pt x="62049" y="202248"/>
                  </a:cubicBezTo>
                  <a:close/>
                </a:path>
              </a:pathLst>
            </a:cu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p:cNvGrpSpPr/>
            <p:nvPr/>
          </p:nvGrpSpPr>
          <p:grpSpPr>
            <a:xfrm>
              <a:off x="711958" y="2786055"/>
              <a:ext cx="4076747" cy="714382"/>
              <a:chOff x="284525" y="1994949"/>
              <a:chExt cx="4076747" cy="1010712"/>
            </a:xfrm>
          </p:grpSpPr>
          <p:sp>
            <p:nvSpPr>
              <p:cNvPr id="42" name="Freeform 61"/>
              <p:cNvSpPr>
                <a:spLocks/>
              </p:cNvSpPr>
              <p:nvPr/>
            </p:nvSpPr>
            <p:spPr bwMode="auto">
              <a:xfrm flipV="1">
                <a:off x="284525" y="2500304"/>
                <a:ext cx="858452" cy="50535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FFFF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43" name="Freeform 63"/>
              <p:cNvSpPr>
                <a:spLocks/>
              </p:cNvSpPr>
              <p:nvPr/>
            </p:nvSpPr>
            <p:spPr bwMode="auto">
              <a:xfrm>
                <a:off x="3501625" y="2500306"/>
                <a:ext cx="858452" cy="50535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FFFF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45" name="Freeform 61"/>
              <p:cNvSpPr>
                <a:spLocks/>
              </p:cNvSpPr>
              <p:nvPr/>
            </p:nvSpPr>
            <p:spPr bwMode="auto">
              <a:xfrm>
                <a:off x="285720" y="1994949"/>
                <a:ext cx="858452" cy="50535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FFFF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46" name="Freeform 63"/>
              <p:cNvSpPr>
                <a:spLocks/>
              </p:cNvSpPr>
              <p:nvPr/>
            </p:nvSpPr>
            <p:spPr bwMode="auto">
              <a:xfrm flipV="1">
                <a:off x="3502820" y="1994950"/>
                <a:ext cx="858452" cy="50535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FFFF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grpSp>
        <p:cxnSp>
          <p:nvCxnSpPr>
            <p:cNvPr id="48" name="Straight Arrow Connector 47"/>
            <p:cNvCxnSpPr/>
            <p:nvPr/>
          </p:nvCxnSpPr>
          <p:spPr>
            <a:xfrm>
              <a:off x="856029" y="2071675"/>
              <a:ext cx="714380" cy="1588"/>
            </a:xfrm>
            <a:prstGeom prst="straightConnector1">
              <a:avLst/>
            </a:prstGeom>
            <a:ln w="5715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56029" y="2357427"/>
              <a:ext cx="714380"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56029" y="2571741"/>
              <a:ext cx="714380" cy="1588"/>
            </a:xfrm>
            <a:prstGeom prst="straightConnector1">
              <a:avLst/>
            </a:prstGeom>
            <a:ln w="5715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56029" y="3786187"/>
              <a:ext cx="714380" cy="1588"/>
            </a:xfrm>
            <a:prstGeom prst="straightConnector1">
              <a:avLst/>
            </a:prstGeom>
            <a:ln w="5715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56029" y="4214815"/>
              <a:ext cx="714380"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927863" y="2071675"/>
              <a:ext cx="714380" cy="1588"/>
            </a:xfrm>
            <a:prstGeom prst="straightConnector1">
              <a:avLst/>
            </a:prstGeom>
            <a:ln w="5715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927863" y="2357427"/>
              <a:ext cx="714380"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927863" y="2571741"/>
              <a:ext cx="714380" cy="1588"/>
            </a:xfrm>
            <a:prstGeom prst="straightConnector1">
              <a:avLst/>
            </a:prstGeom>
            <a:ln w="5715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927863" y="3786187"/>
              <a:ext cx="714380" cy="1588"/>
            </a:xfrm>
            <a:prstGeom prst="straightConnector1">
              <a:avLst/>
            </a:prstGeom>
            <a:ln w="5715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927863" y="4214815"/>
              <a:ext cx="714380"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Freeform 4"/>
            <p:cNvSpPr/>
            <p:nvPr/>
          </p:nvSpPr>
          <p:spPr bwMode="auto">
            <a:xfrm rot="10800000" flipV="1">
              <a:off x="1498970" y="3361005"/>
              <a:ext cx="2390011" cy="1068127"/>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tx2">
                <a:lumMod val="95000"/>
                <a:alpha val="21961"/>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Freeform 8"/>
            <p:cNvSpPr/>
            <p:nvPr/>
          </p:nvSpPr>
          <p:spPr bwMode="auto">
            <a:xfrm rot="10800000" flipV="1">
              <a:off x="1498972" y="1860809"/>
              <a:ext cx="2390011" cy="106812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tx2">
                <a:lumMod val="95000"/>
                <a:alpha val="21961"/>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68" name="Rounded Rectangular Callout 67"/>
          <p:cNvSpPr/>
          <p:nvPr/>
        </p:nvSpPr>
        <p:spPr>
          <a:xfrm>
            <a:off x="1142976" y="4929198"/>
            <a:ext cx="1214446" cy="1285884"/>
          </a:xfrm>
          <a:prstGeom prst="wedgeRoundRectCallout">
            <a:avLst>
              <a:gd name="adj1" fmla="val 62422"/>
              <a:gd name="adj2" fmla="val -81210"/>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Each flow should get 1/5 of the pool.</a:t>
            </a:r>
            <a:endParaRPr lang="en-GB" sz="1600" dirty="0"/>
          </a:p>
        </p:txBody>
      </p:sp>
      <p:sp>
        <p:nvSpPr>
          <p:cNvPr id="69" name="Rounded Rectangular Callout 68"/>
          <p:cNvSpPr/>
          <p:nvPr/>
        </p:nvSpPr>
        <p:spPr>
          <a:xfrm>
            <a:off x="2643174" y="5214950"/>
            <a:ext cx="2000264" cy="1285884"/>
          </a:xfrm>
          <a:prstGeom prst="wedgeRoundRectCallout">
            <a:avLst>
              <a:gd name="adj1" fmla="val -10540"/>
              <a:gd name="adj2" fmla="val -103535"/>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The multipath flow should shift to using the top link. Then each flow gets 1/4 of the pool.</a:t>
            </a:r>
            <a:endParaRPr lang="en-GB" sz="1600" dirty="0"/>
          </a:p>
        </p:txBody>
      </p:sp>
      <p:sp>
        <p:nvSpPr>
          <p:cNvPr id="70" name="Rounded Rectangular Callout 69"/>
          <p:cNvSpPr/>
          <p:nvPr/>
        </p:nvSpPr>
        <p:spPr>
          <a:xfrm>
            <a:off x="4786314" y="4857760"/>
            <a:ext cx="2000264" cy="1285884"/>
          </a:xfrm>
          <a:prstGeom prst="wedgeRoundRectCallout">
            <a:avLst>
              <a:gd name="adj1" fmla="val -72201"/>
              <a:gd name="adj2" fmla="val -77075"/>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The multipath flow is not using the lower link, so it never learns it should shift back.</a:t>
            </a:r>
            <a:endParaRPr lang="en-GB"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84"/>
          </a:xfrm>
        </p:spPr>
        <p:txBody>
          <a:bodyPr>
            <a:normAutofit/>
          </a:bodyPr>
          <a:lstStyle/>
          <a:p>
            <a:r>
              <a:rPr lang="en-US" sz="2800" dirty="0" smtClean="0"/>
              <a:t>The noisy nature of congestion feedback makes it difficult to estimate congestion levels.</a:t>
            </a:r>
            <a:endParaRPr lang="en-GB" sz="2800" dirty="0"/>
          </a:p>
        </p:txBody>
      </p:sp>
      <p:sp>
        <p:nvSpPr>
          <p:cNvPr id="33" name="Oval 18"/>
          <p:cNvSpPr>
            <a:spLocks noChangeArrowheads="1"/>
          </p:cNvSpPr>
          <p:nvPr/>
        </p:nvSpPr>
        <p:spPr bwMode="auto">
          <a:xfrm rot="5400000" flipV="1">
            <a:off x="1741308" y="3884746"/>
            <a:ext cx="455824" cy="207700"/>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41" name="Oval 18"/>
          <p:cNvSpPr>
            <a:spLocks noChangeArrowheads="1"/>
          </p:cNvSpPr>
          <p:nvPr/>
        </p:nvSpPr>
        <p:spPr bwMode="auto">
          <a:xfrm rot="5400000" flipV="1">
            <a:off x="1741311" y="3051307"/>
            <a:ext cx="455820" cy="207700"/>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44" name="Freeform 61"/>
          <p:cNvSpPr>
            <a:spLocks/>
          </p:cNvSpPr>
          <p:nvPr/>
        </p:nvSpPr>
        <p:spPr bwMode="auto">
          <a:xfrm flipV="1">
            <a:off x="-32" y="3563551"/>
            <a:ext cx="2018663" cy="416698"/>
          </a:xfrm>
          <a:custGeom>
            <a:avLst/>
            <a:gdLst>
              <a:gd name="connsiteX0" fmla="*/ 0 w 37195"/>
              <a:gd name="connsiteY0" fmla="*/ 9900 h 10100"/>
              <a:gd name="connsiteX1" fmla="*/ 2500 w 37195"/>
              <a:gd name="connsiteY1" fmla="*/ 9900 h 10100"/>
              <a:gd name="connsiteX2" fmla="*/ 4167 w 37195"/>
              <a:gd name="connsiteY2" fmla="*/ 8700 h 10100"/>
              <a:gd name="connsiteX3" fmla="*/ 6667 w 37195"/>
              <a:gd name="connsiteY3" fmla="*/ 1500 h 10100"/>
              <a:gd name="connsiteX4" fmla="*/ 37195 w 37195"/>
              <a:gd name="connsiteY4" fmla="*/ 100 h 10100"/>
              <a:gd name="connsiteX0" fmla="*/ 0 w 37195"/>
              <a:gd name="connsiteY0" fmla="*/ 11233 h 11666"/>
              <a:gd name="connsiteX1" fmla="*/ 2500 w 37195"/>
              <a:gd name="connsiteY1" fmla="*/ 11233 h 11666"/>
              <a:gd name="connsiteX2" fmla="*/ 4167 w 37195"/>
              <a:gd name="connsiteY2" fmla="*/ 10033 h 11666"/>
              <a:gd name="connsiteX3" fmla="*/ 13174 w 37195"/>
              <a:gd name="connsiteY3" fmla="*/ 1433 h 11666"/>
              <a:gd name="connsiteX4" fmla="*/ 37195 w 37195"/>
              <a:gd name="connsiteY4" fmla="*/ 1433 h 11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95" h="11666">
                <a:moveTo>
                  <a:pt x="0" y="11233"/>
                </a:moveTo>
                <a:cubicBezTo>
                  <a:pt x="903" y="11333"/>
                  <a:pt x="1806" y="11433"/>
                  <a:pt x="2500" y="11233"/>
                </a:cubicBezTo>
                <a:cubicBezTo>
                  <a:pt x="3194" y="11033"/>
                  <a:pt x="2388" y="11666"/>
                  <a:pt x="4167" y="10033"/>
                </a:cubicBezTo>
                <a:cubicBezTo>
                  <a:pt x="5946" y="8400"/>
                  <a:pt x="7669" y="2866"/>
                  <a:pt x="13174" y="1433"/>
                </a:cubicBezTo>
                <a:cubicBezTo>
                  <a:pt x="18679" y="0"/>
                  <a:pt x="36014" y="1333"/>
                  <a:pt x="37195" y="1433"/>
                </a:cubicBezTo>
              </a:path>
            </a:pathLst>
          </a:custGeom>
          <a:noFill/>
          <a:ln w="57150" cmpd="sng">
            <a:solidFill>
              <a:srgbClr val="4A7EBB"/>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47" name="Freeform 63"/>
          <p:cNvSpPr>
            <a:spLocks/>
          </p:cNvSpPr>
          <p:nvPr/>
        </p:nvSpPr>
        <p:spPr bwMode="auto">
          <a:xfrm>
            <a:off x="2033859" y="3571876"/>
            <a:ext cx="822873" cy="357190"/>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4A7EBB"/>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49" name="Freeform 61"/>
          <p:cNvSpPr>
            <a:spLocks/>
          </p:cNvSpPr>
          <p:nvPr/>
        </p:nvSpPr>
        <p:spPr bwMode="auto">
          <a:xfrm>
            <a:off x="723" y="3163499"/>
            <a:ext cx="2048947" cy="416698"/>
          </a:xfrm>
          <a:custGeom>
            <a:avLst/>
            <a:gdLst>
              <a:gd name="connsiteX0" fmla="*/ 0 w 37753"/>
              <a:gd name="connsiteY0" fmla="*/ 9900 h 10100"/>
              <a:gd name="connsiteX1" fmla="*/ 2500 w 37753"/>
              <a:gd name="connsiteY1" fmla="*/ 9900 h 10100"/>
              <a:gd name="connsiteX2" fmla="*/ 4167 w 37753"/>
              <a:gd name="connsiteY2" fmla="*/ 8700 h 10100"/>
              <a:gd name="connsiteX3" fmla="*/ 6667 w 37753"/>
              <a:gd name="connsiteY3" fmla="*/ 1500 h 10100"/>
              <a:gd name="connsiteX4" fmla="*/ 37753 w 37753"/>
              <a:gd name="connsiteY4" fmla="*/ 100 h 10100"/>
              <a:gd name="connsiteX0" fmla="*/ 0 w 37753"/>
              <a:gd name="connsiteY0" fmla="*/ 13233 h 14000"/>
              <a:gd name="connsiteX1" fmla="*/ 2500 w 37753"/>
              <a:gd name="connsiteY1" fmla="*/ 13233 h 14000"/>
              <a:gd name="connsiteX2" fmla="*/ 4167 w 37753"/>
              <a:gd name="connsiteY2" fmla="*/ 12033 h 14000"/>
              <a:gd name="connsiteX3" fmla="*/ 12588 w 37753"/>
              <a:gd name="connsiteY3" fmla="*/ 1433 h 14000"/>
              <a:gd name="connsiteX4" fmla="*/ 37753 w 37753"/>
              <a:gd name="connsiteY4" fmla="*/ 3433 h 14000"/>
              <a:gd name="connsiteX0" fmla="*/ 0 w 37753"/>
              <a:gd name="connsiteY0" fmla="*/ 11233 h 11666"/>
              <a:gd name="connsiteX1" fmla="*/ 2500 w 37753"/>
              <a:gd name="connsiteY1" fmla="*/ 11233 h 11666"/>
              <a:gd name="connsiteX2" fmla="*/ 4167 w 37753"/>
              <a:gd name="connsiteY2" fmla="*/ 10033 h 11666"/>
              <a:gd name="connsiteX3" fmla="*/ 12588 w 37753"/>
              <a:gd name="connsiteY3" fmla="*/ 1433 h 11666"/>
              <a:gd name="connsiteX4" fmla="*/ 37753 w 37753"/>
              <a:gd name="connsiteY4" fmla="*/ 1433 h 11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3" h="11666">
                <a:moveTo>
                  <a:pt x="0" y="11233"/>
                </a:moveTo>
                <a:cubicBezTo>
                  <a:pt x="903" y="11333"/>
                  <a:pt x="1806" y="11433"/>
                  <a:pt x="2500" y="11233"/>
                </a:cubicBezTo>
                <a:cubicBezTo>
                  <a:pt x="3194" y="11033"/>
                  <a:pt x="2486" y="11666"/>
                  <a:pt x="4167" y="10033"/>
                </a:cubicBezTo>
                <a:cubicBezTo>
                  <a:pt x="5848" y="8400"/>
                  <a:pt x="6990" y="2866"/>
                  <a:pt x="12588" y="1433"/>
                </a:cubicBezTo>
                <a:cubicBezTo>
                  <a:pt x="18186" y="0"/>
                  <a:pt x="36572" y="1333"/>
                  <a:pt x="37753" y="1433"/>
                </a:cubicBezTo>
              </a:path>
            </a:pathLst>
          </a:custGeom>
          <a:noFill/>
          <a:ln w="57150" cmpd="sng">
            <a:solidFill>
              <a:srgbClr val="FFFF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59" name="Freeform 63"/>
          <p:cNvSpPr>
            <a:spLocks/>
          </p:cNvSpPr>
          <p:nvPr/>
        </p:nvSpPr>
        <p:spPr bwMode="auto">
          <a:xfrm flipV="1">
            <a:off x="2034615" y="3214685"/>
            <a:ext cx="822873" cy="357190"/>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FFFF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60" name="Freeform 59"/>
          <p:cNvSpPr/>
          <p:nvPr/>
        </p:nvSpPr>
        <p:spPr bwMode="auto">
          <a:xfrm rot="10800000" flipV="1">
            <a:off x="637185" y="3762375"/>
            <a:ext cx="1334405" cy="45435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tx2">
              <a:lumMod val="95000"/>
              <a:alpha val="21961"/>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 name="Freeform 60"/>
          <p:cNvSpPr/>
          <p:nvPr/>
        </p:nvSpPr>
        <p:spPr bwMode="auto">
          <a:xfrm rot="10800000" flipV="1">
            <a:off x="637186" y="2928935"/>
            <a:ext cx="1334405" cy="45435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tx2">
              <a:lumMod val="95000"/>
              <a:alpha val="21961"/>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5" name="TextBox 64"/>
          <p:cNvSpPr txBox="1"/>
          <p:nvPr/>
        </p:nvSpPr>
        <p:spPr>
          <a:xfrm>
            <a:off x="4130468" y="2674115"/>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66" name="TextBox 65"/>
          <p:cNvSpPr txBox="1"/>
          <p:nvPr/>
        </p:nvSpPr>
        <p:spPr>
          <a:xfrm>
            <a:off x="4394338" y="2630310"/>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67" name="TextBox 66"/>
          <p:cNvSpPr txBox="1"/>
          <p:nvPr/>
        </p:nvSpPr>
        <p:spPr>
          <a:xfrm>
            <a:off x="4605434"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1" name="TextBox 70"/>
          <p:cNvSpPr txBox="1"/>
          <p:nvPr/>
        </p:nvSpPr>
        <p:spPr>
          <a:xfrm>
            <a:off x="4974853"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2" name="TextBox 71"/>
          <p:cNvSpPr txBox="1"/>
          <p:nvPr/>
        </p:nvSpPr>
        <p:spPr>
          <a:xfrm>
            <a:off x="5344271"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3" name="TextBox 72"/>
          <p:cNvSpPr txBox="1"/>
          <p:nvPr/>
        </p:nvSpPr>
        <p:spPr>
          <a:xfrm>
            <a:off x="5660915"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4" name="TextBox 73"/>
          <p:cNvSpPr txBox="1"/>
          <p:nvPr/>
        </p:nvSpPr>
        <p:spPr>
          <a:xfrm>
            <a:off x="5766463" y="2726889"/>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5" name="TextBox 74"/>
          <p:cNvSpPr txBox="1"/>
          <p:nvPr/>
        </p:nvSpPr>
        <p:spPr>
          <a:xfrm>
            <a:off x="6215074" y="2643182"/>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6" name="TextBox 75"/>
          <p:cNvSpPr txBox="1"/>
          <p:nvPr/>
        </p:nvSpPr>
        <p:spPr>
          <a:xfrm>
            <a:off x="6429388" y="2643182"/>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7" name="TextBox 76"/>
          <p:cNvSpPr txBox="1"/>
          <p:nvPr/>
        </p:nvSpPr>
        <p:spPr>
          <a:xfrm>
            <a:off x="4130468" y="420456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8" name="TextBox 77"/>
          <p:cNvSpPr txBox="1"/>
          <p:nvPr/>
        </p:nvSpPr>
        <p:spPr>
          <a:xfrm>
            <a:off x="4763757" y="421353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9" name="TextBox 78"/>
          <p:cNvSpPr txBox="1"/>
          <p:nvPr/>
        </p:nvSpPr>
        <p:spPr>
          <a:xfrm>
            <a:off x="5502593" y="421353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0" name="TextBox 79"/>
          <p:cNvSpPr txBox="1"/>
          <p:nvPr/>
        </p:nvSpPr>
        <p:spPr>
          <a:xfrm>
            <a:off x="6030333" y="421353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1" name="TextBox 80"/>
          <p:cNvSpPr txBox="1"/>
          <p:nvPr/>
        </p:nvSpPr>
        <p:spPr>
          <a:xfrm>
            <a:off x="6294203" y="420456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2" name="TextBox 81"/>
          <p:cNvSpPr txBox="1"/>
          <p:nvPr/>
        </p:nvSpPr>
        <p:spPr>
          <a:xfrm>
            <a:off x="6558073" y="416075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3" name="TextBox 82"/>
          <p:cNvSpPr txBox="1"/>
          <p:nvPr/>
        </p:nvSpPr>
        <p:spPr>
          <a:xfrm>
            <a:off x="6821943" y="420456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4" name="TextBox 83"/>
          <p:cNvSpPr txBox="1"/>
          <p:nvPr/>
        </p:nvSpPr>
        <p:spPr>
          <a:xfrm>
            <a:off x="7206196" y="416075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5" name="TextBox 84"/>
          <p:cNvSpPr txBox="1"/>
          <p:nvPr/>
        </p:nvSpPr>
        <p:spPr>
          <a:xfrm>
            <a:off x="7268352" y="420456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6" name="TextBox 85"/>
          <p:cNvSpPr txBox="1"/>
          <p:nvPr/>
        </p:nvSpPr>
        <p:spPr>
          <a:xfrm>
            <a:off x="7364518" y="416075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7" name="TextBox 86"/>
          <p:cNvSpPr txBox="1"/>
          <p:nvPr/>
        </p:nvSpPr>
        <p:spPr>
          <a:xfrm>
            <a:off x="7613553" y="416075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8" name="TextBox 87"/>
          <p:cNvSpPr txBox="1"/>
          <p:nvPr/>
        </p:nvSpPr>
        <p:spPr>
          <a:xfrm>
            <a:off x="7930198" y="421353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9" name="TextBox 88"/>
          <p:cNvSpPr txBox="1"/>
          <p:nvPr/>
        </p:nvSpPr>
        <p:spPr>
          <a:xfrm>
            <a:off x="8721808" y="421353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0" name="TextBox 89"/>
          <p:cNvSpPr txBox="1"/>
          <p:nvPr/>
        </p:nvSpPr>
        <p:spPr>
          <a:xfrm>
            <a:off x="6346977"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1" name="TextBox 90"/>
          <p:cNvSpPr txBox="1"/>
          <p:nvPr/>
        </p:nvSpPr>
        <p:spPr>
          <a:xfrm>
            <a:off x="6769169"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2" name="TextBox 91"/>
          <p:cNvSpPr txBox="1"/>
          <p:nvPr/>
        </p:nvSpPr>
        <p:spPr>
          <a:xfrm>
            <a:off x="7296909"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3" name="TextBox 92"/>
          <p:cNvSpPr txBox="1"/>
          <p:nvPr/>
        </p:nvSpPr>
        <p:spPr>
          <a:xfrm>
            <a:off x="7508005"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4" name="TextBox 93"/>
          <p:cNvSpPr txBox="1"/>
          <p:nvPr/>
        </p:nvSpPr>
        <p:spPr>
          <a:xfrm>
            <a:off x="7877424"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5" name="TextBox 94"/>
          <p:cNvSpPr txBox="1"/>
          <p:nvPr/>
        </p:nvSpPr>
        <p:spPr>
          <a:xfrm>
            <a:off x="8088520" y="2726889"/>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6" name="TextBox 95"/>
          <p:cNvSpPr txBox="1"/>
          <p:nvPr/>
        </p:nvSpPr>
        <p:spPr>
          <a:xfrm>
            <a:off x="8510712"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7" name="TextBox 96"/>
          <p:cNvSpPr txBox="1"/>
          <p:nvPr/>
        </p:nvSpPr>
        <p:spPr>
          <a:xfrm>
            <a:off x="3286084" y="2630310"/>
            <a:ext cx="790601" cy="523220"/>
          </a:xfrm>
          <a:prstGeom prst="rect">
            <a:avLst/>
          </a:prstGeom>
          <a:noFill/>
          <a:effectLst/>
        </p:spPr>
        <p:txBody>
          <a:bodyPr wrap="none" rtlCol="0">
            <a:spAutoFit/>
          </a:bodyPr>
          <a:lstStyle/>
          <a:p>
            <a:r>
              <a:rPr lang="en-GB" sz="1400" dirty="0" smtClean="0">
                <a:solidFill>
                  <a:schemeClr val="accent2">
                    <a:lumMod val="60000"/>
                    <a:lumOff val="40000"/>
                  </a:schemeClr>
                </a:solidFill>
              </a:rPr>
              <a:t>random</a:t>
            </a:r>
          </a:p>
          <a:p>
            <a:r>
              <a:rPr lang="en-GB" sz="1400" dirty="0" smtClean="0">
                <a:solidFill>
                  <a:schemeClr val="accent2">
                    <a:lumMod val="60000"/>
                    <a:lumOff val="40000"/>
                  </a:schemeClr>
                </a:solidFill>
              </a:rPr>
              <a:t>drops</a:t>
            </a:r>
            <a:endParaRPr lang="en-GB" sz="1400" dirty="0">
              <a:solidFill>
                <a:schemeClr val="accent2">
                  <a:lumMod val="60000"/>
                  <a:lumOff val="40000"/>
                </a:schemeClr>
              </a:solidFill>
            </a:endParaRPr>
          </a:p>
        </p:txBody>
      </p:sp>
      <p:sp>
        <p:nvSpPr>
          <p:cNvPr id="98" name="TextBox 97"/>
          <p:cNvSpPr txBox="1"/>
          <p:nvPr/>
        </p:nvSpPr>
        <p:spPr>
          <a:xfrm>
            <a:off x="3286084" y="4107983"/>
            <a:ext cx="790601" cy="523220"/>
          </a:xfrm>
          <a:prstGeom prst="rect">
            <a:avLst/>
          </a:prstGeom>
          <a:noFill/>
          <a:effectLst/>
        </p:spPr>
        <p:txBody>
          <a:bodyPr wrap="none" rtlCol="0">
            <a:spAutoFit/>
          </a:bodyPr>
          <a:lstStyle/>
          <a:p>
            <a:r>
              <a:rPr lang="en-GB" sz="1400" dirty="0" smtClean="0">
                <a:solidFill>
                  <a:schemeClr val="accent2">
                    <a:lumMod val="60000"/>
                    <a:lumOff val="40000"/>
                  </a:schemeClr>
                </a:solidFill>
              </a:rPr>
              <a:t>random</a:t>
            </a:r>
          </a:p>
          <a:p>
            <a:r>
              <a:rPr lang="en-GB" sz="1400" dirty="0" smtClean="0">
                <a:solidFill>
                  <a:schemeClr val="accent2">
                    <a:lumMod val="60000"/>
                    <a:lumOff val="40000"/>
                  </a:schemeClr>
                </a:solidFill>
              </a:rPr>
              <a:t>drops</a:t>
            </a:r>
            <a:endParaRPr lang="en-GB" sz="1400" dirty="0">
              <a:solidFill>
                <a:schemeClr val="accent2">
                  <a:lumMod val="60000"/>
                  <a:lumOff val="40000"/>
                </a:schemeClr>
              </a:solidFill>
            </a:endParaRPr>
          </a:p>
        </p:txBody>
      </p:sp>
      <p:sp>
        <p:nvSpPr>
          <p:cNvPr id="105" name="Rounded Rectangular Callout 104"/>
          <p:cNvSpPr/>
          <p:nvPr/>
        </p:nvSpPr>
        <p:spPr>
          <a:xfrm>
            <a:off x="5572132" y="1643050"/>
            <a:ext cx="1285884" cy="785818"/>
          </a:xfrm>
          <a:prstGeom prst="wedgeRoundRectCallout">
            <a:avLst>
              <a:gd name="adj1" fmla="val 21273"/>
              <a:gd name="adj2" fmla="val 73414"/>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The top link is </a:t>
            </a:r>
            <a:r>
              <a:rPr lang="en-US" sz="1600" i="1" dirty="0" smtClean="0"/>
              <a:t>so</a:t>
            </a:r>
            <a:r>
              <a:rPr lang="en-US" sz="1600" dirty="0" smtClean="0"/>
              <a:t> congested!</a:t>
            </a:r>
            <a:endParaRPr lang="en-GB" sz="1600" dirty="0"/>
          </a:p>
        </p:txBody>
      </p:sp>
      <p:sp>
        <p:nvSpPr>
          <p:cNvPr id="106" name="Rounded Rectangular Callout 105"/>
          <p:cNvSpPr/>
          <p:nvPr/>
        </p:nvSpPr>
        <p:spPr>
          <a:xfrm>
            <a:off x="7072330" y="1428736"/>
            <a:ext cx="1500198" cy="785818"/>
          </a:xfrm>
          <a:prstGeom prst="wedgeRoundRectCallout">
            <a:avLst>
              <a:gd name="adj1" fmla="val -63068"/>
              <a:gd name="adj2" fmla="val 16586"/>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I better switch to the bottom link.</a:t>
            </a:r>
            <a:endParaRPr lang="en-GB" sz="1600" dirty="0"/>
          </a:p>
        </p:txBody>
      </p:sp>
      <p:sp>
        <p:nvSpPr>
          <p:cNvPr id="107" name="Rounded Rectangular Callout 106"/>
          <p:cNvSpPr/>
          <p:nvPr/>
        </p:nvSpPr>
        <p:spPr>
          <a:xfrm>
            <a:off x="7000892" y="4714884"/>
            <a:ext cx="1643074" cy="785818"/>
          </a:xfrm>
          <a:prstGeom prst="wedgeRoundRectCallout">
            <a:avLst>
              <a:gd name="adj1" fmla="val -21724"/>
              <a:gd name="adj2" fmla="val -88953"/>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Now the bottom link is more congested!</a:t>
            </a:r>
            <a:endParaRPr lang="en-GB" sz="1600" dirty="0"/>
          </a:p>
        </p:txBody>
      </p:sp>
      <p:sp>
        <p:nvSpPr>
          <p:cNvPr id="110" name="TextBox 109"/>
          <p:cNvSpPr txBox="1"/>
          <p:nvPr/>
        </p:nvSpPr>
        <p:spPr>
          <a:xfrm>
            <a:off x="642910" y="4202676"/>
            <a:ext cx="1500198" cy="369332"/>
          </a:xfrm>
          <a:prstGeom prst="rect">
            <a:avLst/>
          </a:prstGeom>
          <a:noFill/>
        </p:spPr>
        <p:txBody>
          <a:bodyPr wrap="square" rtlCol="0">
            <a:spAutoFit/>
          </a:bodyPr>
          <a:lstStyle/>
          <a:p>
            <a:r>
              <a:rPr lang="en-US" dirty="0" smtClean="0">
                <a:solidFill>
                  <a:schemeClr val="tx1">
                    <a:lumMod val="65000"/>
                  </a:schemeClr>
                </a:solidFill>
              </a:rPr>
              <a:t>loss rate 1%</a:t>
            </a:r>
            <a:endParaRPr lang="en-GB" dirty="0">
              <a:solidFill>
                <a:schemeClr val="tx1">
                  <a:lumMod val="65000"/>
                </a:schemeClr>
              </a:solidFill>
            </a:endParaRPr>
          </a:p>
        </p:txBody>
      </p:sp>
      <p:sp>
        <p:nvSpPr>
          <p:cNvPr id="111" name="TextBox 110"/>
          <p:cNvSpPr txBox="1"/>
          <p:nvPr/>
        </p:nvSpPr>
        <p:spPr>
          <a:xfrm>
            <a:off x="642910" y="2571744"/>
            <a:ext cx="1500198" cy="369332"/>
          </a:xfrm>
          <a:prstGeom prst="rect">
            <a:avLst/>
          </a:prstGeom>
          <a:noFill/>
        </p:spPr>
        <p:txBody>
          <a:bodyPr wrap="square" rtlCol="0">
            <a:spAutoFit/>
          </a:bodyPr>
          <a:lstStyle/>
          <a:p>
            <a:r>
              <a:rPr lang="en-US" dirty="0" smtClean="0">
                <a:solidFill>
                  <a:schemeClr val="tx1">
                    <a:lumMod val="65000"/>
                  </a:schemeClr>
                </a:solidFill>
              </a:rPr>
              <a:t>loss rate 1%</a:t>
            </a:r>
            <a:endParaRPr lang="en-GB" dirty="0">
              <a:solidFill>
                <a:schemeClr val="tx1">
                  <a:lumMod val="65000"/>
                </a:schemeClr>
              </a:solidFill>
            </a:endParaRPr>
          </a:p>
        </p:txBody>
      </p:sp>
      <p:pic>
        <p:nvPicPr>
          <p:cNvPr id="503810" name="Picture 2"/>
          <p:cNvPicPr>
            <a:picLocks noChangeAspect="1" noChangeArrowheads="1"/>
          </p:cNvPicPr>
          <p:nvPr/>
        </p:nvPicPr>
        <p:blipFill>
          <a:blip r:embed="rId3" cstate="print"/>
          <a:srcRect/>
          <a:stretch>
            <a:fillRect/>
          </a:stretch>
        </p:blipFill>
        <p:spPr bwMode="auto">
          <a:xfrm>
            <a:off x="4143372" y="2898665"/>
            <a:ext cx="5000628" cy="1251682"/>
          </a:xfrm>
          <a:prstGeom prst="rect">
            <a:avLst/>
          </a:prstGeom>
          <a:noFill/>
          <a:ln w="9525">
            <a:noFill/>
            <a:miter lim="800000"/>
            <a:headEnd/>
            <a:tailEnd/>
          </a:ln>
          <a:effectLst/>
        </p:spPr>
      </p:pic>
      <p:sp>
        <p:nvSpPr>
          <p:cNvPr id="118" name="TextBox 117"/>
          <p:cNvSpPr txBox="1"/>
          <p:nvPr/>
        </p:nvSpPr>
        <p:spPr>
          <a:xfrm>
            <a:off x="4929190" y="4214818"/>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119" name="TextBox 118"/>
          <p:cNvSpPr txBox="1"/>
          <p:nvPr/>
        </p:nvSpPr>
        <p:spPr>
          <a:xfrm>
            <a:off x="4864188" y="4285126"/>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57375"/>
            <a:ext cx="9144000" cy="5000625"/>
          </a:xfrm>
        </p:spPr>
        <p:txBody>
          <a:bodyPr/>
          <a:lstStyle/>
          <a:p>
            <a:pPr marL="0" indent="0">
              <a:buFont typeface="Arial" pitchFamily="34" charset="0"/>
              <a:buNone/>
              <a:defRPr/>
            </a:pPr>
            <a:r>
              <a:rPr lang="en-US" sz="2000" dirty="0" smtClean="0"/>
              <a:t>Multipath congestion control theory has been developed by Kelly and Voice (2005), and by Han, </a:t>
            </a:r>
            <a:r>
              <a:rPr lang="en-US" sz="2000" dirty="0" err="1" smtClean="0"/>
              <a:t>Shakkottai</a:t>
            </a:r>
            <a:r>
              <a:rPr lang="en-US" sz="2000" dirty="0" smtClean="0"/>
              <a:t>, </a:t>
            </a:r>
            <a:r>
              <a:rPr lang="en-US" sz="2000" dirty="0" err="1" smtClean="0"/>
              <a:t>Hollot</a:t>
            </a:r>
            <a:r>
              <a:rPr lang="en-US" sz="2000" dirty="0" smtClean="0"/>
              <a:t>, </a:t>
            </a:r>
            <a:r>
              <a:rPr lang="en-US" sz="2000" dirty="0" err="1" smtClean="0"/>
              <a:t>Srikant</a:t>
            </a:r>
            <a:r>
              <a:rPr lang="en-US" sz="2000" dirty="0" smtClean="0"/>
              <a:t>, </a:t>
            </a:r>
            <a:r>
              <a:rPr lang="en-US" sz="2000" dirty="0" err="1" smtClean="0"/>
              <a:t>Towsley</a:t>
            </a:r>
            <a:r>
              <a:rPr lang="en-US" sz="2000" dirty="0" smtClean="0"/>
              <a:t> (2006).</a:t>
            </a:r>
          </a:p>
          <a:p>
            <a:pPr marL="0" indent="0">
              <a:buFont typeface="Arial" pitchFamily="34" charset="0"/>
              <a:buNone/>
              <a:defRPr/>
            </a:pPr>
            <a:endParaRPr lang="en-US" sz="2000" dirty="0" smtClean="0"/>
          </a:p>
          <a:p>
            <a:pPr marL="0" indent="0">
              <a:buFont typeface="Arial" pitchFamily="34" charset="0"/>
              <a:buNone/>
              <a:defRPr/>
            </a:pPr>
            <a:endParaRPr lang="en-US" sz="2000" dirty="0" smtClean="0"/>
          </a:p>
          <a:p>
            <a:pPr marL="0" indent="0">
              <a:buFont typeface="Arial" pitchFamily="34" charset="0"/>
              <a:buNone/>
              <a:defRPr/>
            </a:pPr>
            <a:endParaRPr lang="en-US" sz="2000" dirty="0" smtClean="0"/>
          </a:p>
          <a:p>
            <a:pPr marL="0" indent="0">
              <a:buFont typeface="Arial" pitchFamily="34" charset="0"/>
              <a:buNone/>
              <a:defRPr/>
            </a:pPr>
            <a:endParaRPr lang="en-US" sz="2000" dirty="0" smtClean="0"/>
          </a:p>
          <a:p>
            <a:pPr marL="0" indent="0">
              <a:buFont typeface="Arial" pitchFamily="34" charset="0"/>
              <a:buNone/>
              <a:defRPr/>
            </a:pPr>
            <a:endParaRPr lang="en-US" sz="2000" dirty="0" smtClean="0"/>
          </a:p>
          <a:p>
            <a:pPr marL="0" indent="0">
              <a:buFont typeface="Arial" pitchFamily="34" charset="0"/>
              <a:buNone/>
              <a:defRPr/>
            </a:pPr>
            <a:endParaRPr lang="en-US" sz="2000" dirty="0" smtClean="0"/>
          </a:p>
          <a:p>
            <a:pPr marL="0" indent="0">
              <a:buFont typeface="Arial" pitchFamily="34" charset="0"/>
              <a:buNone/>
              <a:defRPr/>
            </a:pPr>
            <a:endParaRPr lang="en-US" sz="2000" dirty="0" smtClean="0"/>
          </a:p>
          <a:p>
            <a:pPr marL="0" indent="0">
              <a:buFont typeface="Arial" pitchFamily="34" charset="0"/>
              <a:buNone/>
              <a:defRPr/>
            </a:pPr>
            <a:endParaRPr lang="en-US" sz="2000" dirty="0" smtClean="0"/>
          </a:p>
          <a:p>
            <a:pPr marL="0" indent="0">
              <a:buFont typeface="Arial" pitchFamily="34" charset="0"/>
              <a:buNone/>
              <a:defRPr/>
            </a:pPr>
            <a:r>
              <a:rPr lang="en-US" sz="2000" dirty="0" smtClean="0">
                <a:solidFill>
                  <a:schemeClr val="accent1">
                    <a:lumMod val="60000"/>
                    <a:lumOff val="40000"/>
                  </a:schemeClr>
                </a:solidFill>
              </a:rPr>
              <a:t>Interpretation</a:t>
            </a:r>
          </a:p>
          <a:p>
            <a:pPr marL="361950" lvl="1" indent="-361950">
              <a:defRPr/>
            </a:pPr>
            <a:r>
              <a:rPr lang="en-US" sz="2000" dirty="0" smtClean="0">
                <a:solidFill>
                  <a:schemeClr val="accent1">
                    <a:lumMod val="60000"/>
                    <a:lumOff val="40000"/>
                  </a:schemeClr>
                </a:solidFill>
              </a:rPr>
              <a:t>Increase </a:t>
            </a:r>
            <a:r>
              <a:rPr lang="en-US" sz="2000" i="1" dirty="0" err="1" smtClean="0">
                <a:solidFill>
                  <a:schemeClr val="accent1">
                    <a:lumMod val="60000"/>
                    <a:lumOff val="40000"/>
                  </a:schemeClr>
                </a:solidFill>
              </a:rPr>
              <a:t>x</a:t>
            </a:r>
            <a:r>
              <a:rPr lang="en-US" sz="2000" i="1" baseline="-25000" dirty="0" err="1" smtClean="0">
                <a:solidFill>
                  <a:schemeClr val="accent1">
                    <a:lumMod val="60000"/>
                    <a:lumOff val="40000"/>
                  </a:schemeClr>
                </a:solidFill>
              </a:rPr>
              <a:t>r</a:t>
            </a:r>
            <a:r>
              <a:rPr lang="en-US" sz="2000" dirty="0" smtClean="0">
                <a:solidFill>
                  <a:schemeClr val="accent1">
                    <a:lumMod val="60000"/>
                    <a:lumOff val="40000"/>
                  </a:schemeClr>
                </a:solidFill>
              </a:rPr>
              <a:t> by a constant, every time you get an acknowledgement on path </a:t>
            </a:r>
            <a:r>
              <a:rPr lang="en-US" sz="2000" i="1" dirty="0" smtClean="0">
                <a:solidFill>
                  <a:schemeClr val="accent1">
                    <a:lumMod val="60000"/>
                    <a:lumOff val="40000"/>
                  </a:schemeClr>
                </a:solidFill>
              </a:rPr>
              <a:t>r</a:t>
            </a:r>
          </a:p>
          <a:p>
            <a:pPr marL="361950" lvl="1" indent="-361950">
              <a:defRPr/>
            </a:pPr>
            <a:r>
              <a:rPr lang="en-US" sz="2000" dirty="0" smtClean="0">
                <a:solidFill>
                  <a:schemeClr val="accent1">
                    <a:lumMod val="60000"/>
                    <a:lumOff val="40000"/>
                  </a:schemeClr>
                </a:solidFill>
              </a:rPr>
              <a:t>Decrease </a:t>
            </a:r>
            <a:r>
              <a:rPr lang="en-US" sz="2000" i="1" dirty="0" err="1" smtClean="0">
                <a:solidFill>
                  <a:schemeClr val="accent1">
                    <a:lumMod val="60000"/>
                    <a:lumOff val="40000"/>
                  </a:schemeClr>
                </a:solidFill>
              </a:rPr>
              <a:t>x</a:t>
            </a:r>
            <a:r>
              <a:rPr lang="en-US" sz="2000" i="1" baseline="-25000" dirty="0" err="1" smtClean="0">
                <a:solidFill>
                  <a:schemeClr val="accent1">
                    <a:lumMod val="60000"/>
                    <a:lumOff val="40000"/>
                  </a:schemeClr>
                </a:solidFill>
              </a:rPr>
              <a:t>r</a:t>
            </a:r>
            <a:r>
              <a:rPr lang="en-US" sz="2000" dirty="0" smtClean="0">
                <a:solidFill>
                  <a:schemeClr val="accent1">
                    <a:lumMod val="60000"/>
                    <a:lumOff val="40000"/>
                  </a:schemeClr>
                </a:solidFill>
              </a:rPr>
              <a:t> by an amount proportional to </a:t>
            </a:r>
            <a:r>
              <a:rPr lang="en-US" sz="2000" i="1" dirty="0" err="1" smtClean="0">
                <a:solidFill>
                  <a:schemeClr val="accent1">
                    <a:lumMod val="60000"/>
                    <a:lumOff val="40000"/>
                  </a:schemeClr>
                </a:solidFill>
              </a:rPr>
              <a:t>y</a:t>
            </a:r>
            <a:r>
              <a:rPr lang="en-US" sz="2000" i="1" baseline="-25000" dirty="0" err="1" smtClean="0">
                <a:solidFill>
                  <a:schemeClr val="accent1">
                    <a:lumMod val="60000"/>
                    <a:lumOff val="40000"/>
                  </a:schemeClr>
                </a:solidFill>
              </a:rPr>
              <a:t>s</a:t>
            </a:r>
            <a:r>
              <a:rPr lang="en-US" sz="2000" baseline="-25000" dirty="0" smtClean="0">
                <a:solidFill>
                  <a:schemeClr val="accent1">
                    <a:lumMod val="60000"/>
                    <a:lumOff val="40000"/>
                  </a:schemeClr>
                </a:solidFill>
              </a:rPr>
              <a:t>(</a:t>
            </a:r>
            <a:r>
              <a:rPr lang="en-US" sz="2000" i="1" baseline="-25000" dirty="0" smtClean="0">
                <a:solidFill>
                  <a:schemeClr val="accent1">
                    <a:lumMod val="60000"/>
                    <a:lumOff val="40000"/>
                  </a:schemeClr>
                </a:solidFill>
              </a:rPr>
              <a:t>r</a:t>
            </a:r>
            <a:r>
              <a:rPr lang="en-US" sz="2000" baseline="-25000" dirty="0" smtClean="0">
                <a:solidFill>
                  <a:schemeClr val="accent1">
                    <a:lumMod val="60000"/>
                    <a:lumOff val="40000"/>
                  </a:schemeClr>
                </a:solidFill>
              </a:rPr>
              <a:t>)</a:t>
            </a:r>
            <a:r>
              <a:rPr lang="en-US" sz="2000" dirty="0" smtClean="0">
                <a:solidFill>
                  <a:schemeClr val="accent1">
                    <a:lumMod val="60000"/>
                    <a:lumOff val="40000"/>
                  </a:schemeClr>
                </a:solidFill>
              </a:rPr>
              <a:t> if you detect a drop on path </a:t>
            </a:r>
            <a:r>
              <a:rPr lang="en-US" sz="2000" i="1" dirty="0" smtClean="0">
                <a:solidFill>
                  <a:schemeClr val="accent1">
                    <a:lumMod val="60000"/>
                    <a:lumOff val="40000"/>
                  </a:schemeClr>
                </a:solidFill>
              </a:rPr>
              <a:t>r</a:t>
            </a:r>
          </a:p>
        </p:txBody>
      </p:sp>
      <p:sp>
        <p:nvSpPr>
          <p:cNvPr id="4" name="Title 1"/>
          <p:cNvSpPr>
            <a:spLocks noGrp="1"/>
          </p:cNvSpPr>
          <p:nvPr>
            <p:ph type="title"/>
          </p:nvPr>
        </p:nvSpPr>
        <p:spPr>
          <a:xfrm>
            <a:off x="0" y="0"/>
            <a:ext cx="9144000" cy="1643063"/>
          </a:xfrm>
        </p:spPr>
        <p:txBody>
          <a:bodyPr>
            <a:noAutofit/>
          </a:bodyPr>
          <a:lstStyle/>
          <a:p>
            <a:pPr>
              <a:tabLst>
                <a:tab pos="361950" algn="l"/>
              </a:tabLst>
              <a:defRPr/>
            </a:pPr>
            <a:r>
              <a:rPr lang="en-US" sz="2000" dirty="0" smtClean="0"/>
              <a:t>There is a large body of work on fluid models of congestion control: </a:t>
            </a:r>
            <a:br>
              <a:rPr lang="en-US" sz="2000" dirty="0" smtClean="0"/>
            </a:br>
            <a:r>
              <a:rPr lang="en-US" sz="2000" dirty="0" smtClean="0"/>
              <a:t>•	write down a network utility maximization problem,</a:t>
            </a:r>
            <a:br>
              <a:rPr lang="en-US" sz="2000" dirty="0" smtClean="0"/>
            </a:br>
            <a:r>
              <a:rPr lang="en-US" sz="2000" dirty="0" smtClean="0"/>
              <a:t>•	write down a system of differential equations, </a:t>
            </a:r>
            <a:br>
              <a:rPr lang="en-US" sz="2000" dirty="0" smtClean="0"/>
            </a:br>
            <a:r>
              <a:rPr lang="en-US" sz="2000" dirty="0" smtClean="0"/>
              <a:t>•	show that the (unique) fixed point solves the utility maximization,</a:t>
            </a:r>
            <a:br>
              <a:rPr lang="en-US" sz="2000" dirty="0" smtClean="0"/>
            </a:br>
            <a:r>
              <a:rPr lang="en-US" sz="2000" dirty="0" smtClean="0"/>
              <a:t>•	and interpret it as a discrete congestion control algorithm.</a:t>
            </a:r>
            <a:endParaRPr lang="en-GB"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we expect the fluid model to behave:</a:t>
            </a:r>
            <a:endParaRPr lang="en-GB" dirty="0"/>
          </a:p>
        </p:txBody>
      </p:sp>
      <p:grpSp>
        <p:nvGrpSpPr>
          <p:cNvPr id="3" name="Group 7"/>
          <p:cNvGrpSpPr>
            <a:grpSpLocks/>
          </p:cNvGrpSpPr>
          <p:nvPr/>
        </p:nvGrpSpPr>
        <p:grpSpPr bwMode="auto">
          <a:xfrm>
            <a:off x="285750" y="3895736"/>
            <a:ext cx="2436813" cy="1104900"/>
            <a:chOff x="514315" y="1681166"/>
            <a:chExt cx="1428760" cy="647718"/>
          </a:xfrm>
        </p:grpSpPr>
        <p:sp>
          <p:nvSpPr>
            <p:cNvPr id="4" name="Rectangle 3"/>
            <p:cNvSpPr/>
            <p:nvPr/>
          </p:nvSpPr>
          <p:spPr>
            <a:xfrm>
              <a:off x="514315" y="1895211"/>
              <a:ext cx="214081" cy="214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1728994" y="1895211"/>
              <a:ext cx="214081" cy="214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Freeform 5"/>
            <p:cNvSpPr/>
            <p:nvPr/>
          </p:nvSpPr>
          <p:spPr>
            <a:xfrm>
              <a:off x="714435" y="1681166"/>
              <a:ext cx="942888" cy="186126"/>
            </a:xfrm>
            <a:custGeom>
              <a:avLst/>
              <a:gdLst>
                <a:gd name="connsiteX0" fmla="*/ 0 w 942975"/>
                <a:gd name="connsiteY0" fmla="*/ 309562 h 309562"/>
                <a:gd name="connsiteX1" fmla="*/ 361950 w 942975"/>
                <a:gd name="connsiteY1" fmla="*/ 33337 h 309562"/>
                <a:gd name="connsiteX2" fmla="*/ 695325 w 942975"/>
                <a:gd name="connsiteY2" fmla="*/ 109537 h 309562"/>
                <a:gd name="connsiteX3" fmla="*/ 942975 w 942975"/>
                <a:gd name="connsiteY3" fmla="*/ 290512 h 309562"/>
              </a:gdLst>
              <a:ahLst/>
              <a:cxnLst>
                <a:cxn ang="0">
                  <a:pos x="connsiteX0" y="connsiteY0"/>
                </a:cxn>
                <a:cxn ang="0">
                  <a:pos x="connsiteX1" y="connsiteY1"/>
                </a:cxn>
                <a:cxn ang="0">
                  <a:pos x="connsiteX2" y="connsiteY2"/>
                </a:cxn>
                <a:cxn ang="0">
                  <a:pos x="connsiteX3" y="connsiteY3"/>
                </a:cxn>
              </a:cxnLst>
              <a:rect l="l" t="t" r="r" b="b"/>
              <a:pathLst>
                <a:path w="942975" h="309562">
                  <a:moveTo>
                    <a:pt x="0" y="309562"/>
                  </a:moveTo>
                  <a:cubicBezTo>
                    <a:pt x="123031" y="188118"/>
                    <a:pt x="246063" y="66674"/>
                    <a:pt x="361950" y="33337"/>
                  </a:cubicBezTo>
                  <a:cubicBezTo>
                    <a:pt x="477837" y="0"/>
                    <a:pt x="598487" y="66674"/>
                    <a:pt x="695325" y="109537"/>
                  </a:cubicBezTo>
                  <a:cubicBezTo>
                    <a:pt x="792163" y="152400"/>
                    <a:pt x="900113" y="260350"/>
                    <a:pt x="942975" y="290512"/>
                  </a:cubicBezTo>
                </a:path>
              </a:pathLst>
            </a:custGeom>
            <a:ln w="28575">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7" name="Freeform 6"/>
            <p:cNvSpPr/>
            <p:nvPr/>
          </p:nvSpPr>
          <p:spPr>
            <a:xfrm flipV="1">
              <a:off x="714435" y="2142758"/>
              <a:ext cx="942888" cy="186126"/>
            </a:xfrm>
            <a:custGeom>
              <a:avLst/>
              <a:gdLst>
                <a:gd name="connsiteX0" fmla="*/ 0 w 942975"/>
                <a:gd name="connsiteY0" fmla="*/ 309562 h 309562"/>
                <a:gd name="connsiteX1" fmla="*/ 361950 w 942975"/>
                <a:gd name="connsiteY1" fmla="*/ 33337 h 309562"/>
                <a:gd name="connsiteX2" fmla="*/ 695325 w 942975"/>
                <a:gd name="connsiteY2" fmla="*/ 109537 h 309562"/>
                <a:gd name="connsiteX3" fmla="*/ 942975 w 942975"/>
                <a:gd name="connsiteY3" fmla="*/ 290512 h 309562"/>
              </a:gdLst>
              <a:ahLst/>
              <a:cxnLst>
                <a:cxn ang="0">
                  <a:pos x="connsiteX0" y="connsiteY0"/>
                </a:cxn>
                <a:cxn ang="0">
                  <a:pos x="connsiteX1" y="connsiteY1"/>
                </a:cxn>
                <a:cxn ang="0">
                  <a:pos x="connsiteX2" y="connsiteY2"/>
                </a:cxn>
                <a:cxn ang="0">
                  <a:pos x="connsiteX3" y="connsiteY3"/>
                </a:cxn>
              </a:cxnLst>
              <a:rect l="l" t="t" r="r" b="b"/>
              <a:pathLst>
                <a:path w="942975" h="309562">
                  <a:moveTo>
                    <a:pt x="0" y="309562"/>
                  </a:moveTo>
                  <a:cubicBezTo>
                    <a:pt x="123031" y="188118"/>
                    <a:pt x="246063" y="66674"/>
                    <a:pt x="361950" y="33337"/>
                  </a:cubicBezTo>
                  <a:cubicBezTo>
                    <a:pt x="477837" y="0"/>
                    <a:pt x="598487" y="66674"/>
                    <a:pt x="695325" y="109537"/>
                  </a:cubicBezTo>
                  <a:cubicBezTo>
                    <a:pt x="792163" y="152400"/>
                    <a:pt x="900113" y="260350"/>
                    <a:pt x="942975" y="290512"/>
                  </a:cubicBezTo>
                </a:path>
              </a:pathLst>
            </a:custGeom>
            <a:ln w="28575">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pSp>
      <p:grpSp>
        <p:nvGrpSpPr>
          <p:cNvPr id="11" name="Group 10"/>
          <p:cNvGrpSpPr/>
          <p:nvPr/>
        </p:nvGrpSpPr>
        <p:grpSpPr>
          <a:xfrm>
            <a:off x="3714750" y="3643314"/>
            <a:ext cx="3643332" cy="3105146"/>
            <a:chOff x="3714750" y="3033710"/>
            <a:chExt cx="4000500" cy="3714750"/>
          </a:xfrm>
        </p:grpSpPr>
        <p:cxnSp>
          <p:nvCxnSpPr>
            <p:cNvPr id="10" name="Straight Connector 9"/>
            <p:cNvCxnSpPr/>
            <p:nvPr/>
          </p:nvCxnSpPr>
          <p:spPr>
            <a:xfrm rot="16200000" flipV="1">
              <a:off x="2071688" y="4891085"/>
              <a:ext cx="371475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14750" y="6462710"/>
              <a:ext cx="40005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929062" y="3676648"/>
              <a:ext cx="2786063" cy="278606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How they behave in simulation:</a:t>
            </a:r>
            <a:endParaRPr lang="en-GB" dirty="0"/>
          </a:p>
        </p:txBody>
      </p:sp>
      <p:sp>
        <p:nvSpPr>
          <p:cNvPr id="17" name="Content Placeholder 16"/>
          <p:cNvSpPr>
            <a:spLocks noGrp="1"/>
          </p:cNvSpPr>
          <p:nvPr>
            <p:ph idx="1"/>
          </p:nvPr>
        </p:nvSpPr>
        <p:spPr>
          <a:xfrm>
            <a:off x="6000750" y="4357688"/>
            <a:ext cx="3143250" cy="2500312"/>
          </a:xfrm>
        </p:spPr>
        <p:txBody>
          <a:bodyPr/>
          <a:lstStyle/>
          <a:p>
            <a:pPr marL="0" indent="0">
              <a:buFont typeface="Arial" pitchFamily="34" charset="0"/>
              <a:buNone/>
            </a:pPr>
            <a:r>
              <a:rPr lang="en-US" sz="2400" smtClean="0"/>
              <a:t>When there are many flows, then each flow will flip independently, and the aggregate will behave how the fluid models predict.</a:t>
            </a:r>
            <a:endParaRPr lang="en-GB" sz="2400" smtClean="0"/>
          </a:p>
        </p:txBody>
      </p:sp>
      <p:pic>
        <p:nvPicPr>
          <p:cNvPr id="5136" name="Picture 4"/>
          <p:cNvPicPr>
            <a:picLocks noChangeAspect="1" noChangeArrowheads="1"/>
          </p:cNvPicPr>
          <p:nvPr/>
        </p:nvPicPr>
        <p:blipFill>
          <a:blip r:embed="rId4" cstate="print">
            <a:lum bright="30000" contrast="30000"/>
          </a:blip>
          <a:srcRect/>
          <a:stretch>
            <a:fillRect/>
          </a:stretch>
        </p:blipFill>
        <p:spPr bwMode="auto">
          <a:xfrm>
            <a:off x="3071813" y="4303713"/>
            <a:ext cx="2579687" cy="2339975"/>
          </a:xfrm>
          <a:prstGeom prst="rect">
            <a:avLst/>
          </a:prstGeom>
          <a:noFill/>
          <a:ln w="9525">
            <a:noFill/>
            <a:miter lim="800000"/>
            <a:headEnd/>
            <a:tailEnd/>
          </a:ln>
        </p:spPr>
      </p:pic>
      <p:pic>
        <p:nvPicPr>
          <p:cNvPr id="5137" name="Picture 6"/>
          <p:cNvPicPr>
            <a:picLocks noChangeAspect="1" noChangeArrowheads="1"/>
          </p:cNvPicPr>
          <p:nvPr/>
        </p:nvPicPr>
        <p:blipFill>
          <a:blip r:embed="rId5" cstate="print">
            <a:lum bright="30000" contrast="30000"/>
          </a:blip>
          <a:srcRect/>
          <a:stretch>
            <a:fillRect/>
          </a:stretch>
        </p:blipFill>
        <p:spPr bwMode="auto">
          <a:xfrm>
            <a:off x="214313" y="2303463"/>
            <a:ext cx="2576512" cy="4298950"/>
          </a:xfrm>
          <a:prstGeom prst="rect">
            <a:avLst/>
          </a:prstGeom>
          <a:noFill/>
          <a:ln w="9525">
            <a:noFill/>
            <a:miter lim="800000"/>
            <a:headEnd/>
            <a:tailEnd/>
          </a:ln>
        </p:spPr>
      </p:pic>
      <p:sp>
        <p:nvSpPr>
          <p:cNvPr id="9" name="Rectangle 8"/>
          <p:cNvSpPr/>
          <p:nvPr/>
        </p:nvSpPr>
        <p:spPr>
          <a:xfrm>
            <a:off x="1000125" y="1500188"/>
            <a:ext cx="214313"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p:cNvSpPr/>
          <p:nvPr/>
        </p:nvSpPr>
        <p:spPr>
          <a:xfrm>
            <a:off x="2214563" y="1500188"/>
            <a:ext cx="214312"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Freeform 10"/>
          <p:cNvSpPr/>
          <p:nvPr/>
        </p:nvSpPr>
        <p:spPr>
          <a:xfrm>
            <a:off x="1200150" y="1285875"/>
            <a:ext cx="942975" cy="185738"/>
          </a:xfrm>
          <a:custGeom>
            <a:avLst/>
            <a:gdLst>
              <a:gd name="connsiteX0" fmla="*/ 0 w 942975"/>
              <a:gd name="connsiteY0" fmla="*/ 309562 h 309562"/>
              <a:gd name="connsiteX1" fmla="*/ 361950 w 942975"/>
              <a:gd name="connsiteY1" fmla="*/ 33337 h 309562"/>
              <a:gd name="connsiteX2" fmla="*/ 695325 w 942975"/>
              <a:gd name="connsiteY2" fmla="*/ 109537 h 309562"/>
              <a:gd name="connsiteX3" fmla="*/ 942975 w 942975"/>
              <a:gd name="connsiteY3" fmla="*/ 290512 h 309562"/>
            </a:gdLst>
            <a:ahLst/>
            <a:cxnLst>
              <a:cxn ang="0">
                <a:pos x="connsiteX0" y="connsiteY0"/>
              </a:cxn>
              <a:cxn ang="0">
                <a:pos x="connsiteX1" y="connsiteY1"/>
              </a:cxn>
              <a:cxn ang="0">
                <a:pos x="connsiteX2" y="connsiteY2"/>
              </a:cxn>
              <a:cxn ang="0">
                <a:pos x="connsiteX3" y="connsiteY3"/>
              </a:cxn>
            </a:cxnLst>
            <a:rect l="l" t="t" r="r" b="b"/>
            <a:pathLst>
              <a:path w="942975" h="309562">
                <a:moveTo>
                  <a:pt x="0" y="309562"/>
                </a:moveTo>
                <a:cubicBezTo>
                  <a:pt x="123031" y="188118"/>
                  <a:pt x="246063" y="66674"/>
                  <a:pt x="361950" y="33337"/>
                </a:cubicBezTo>
                <a:cubicBezTo>
                  <a:pt x="477837" y="0"/>
                  <a:pt x="598487" y="66674"/>
                  <a:pt x="695325" y="109537"/>
                </a:cubicBezTo>
                <a:cubicBezTo>
                  <a:pt x="792163" y="152400"/>
                  <a:pt x="900113" y="260350"/>
                  <a:pt x="942975" y="290512"/>
                </a:cubicBezTo>
              </a:path>
            </a:pathLst>
          </a:custGeom>
          <a:ln w="28575">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2" name="Freeform 11"/>
          <p:cNvSpPr/>
          <p:nvPr/>
        </p:nvSpPr>
        <p:spPr>
          <a:xfrm flipV="1">
            <a:off x="1200150" y="1747838"/>
            <a:ext cx="942975" cy="185737"/>
          </a:xfrm>
          <a:custGeom>
            <a:avLst/>
            <a:gdLst>
              <a:gd name="connsiteX0" fmla="*/ 0 w 942975"/>
              <a:gd name="connsiteY0" fmla="*/ 309562 h 309562"/>
              <a:gd name="connsiteX1" fmla="*/ 361950 w 942975"/>
              <a:gd name="connsiteY1" fmla="*/ 33337 h 309562"/>
              <a:gd name="connsiteX2" fmla="*/ 695325 w 942975"/>
              <a:gd name="connsiteY2" fmla="*/ 109537 h 309562"/>
              <a:gd name="connsiteX3" fmla="*/ 942975 w 942975"/>
              <a:gd name="connsiteY3" fmla="*/ 290512 h 309562"/>
            </a:gdLst>
            <a:ahLst/>
            <a:cxnLst>
              <a:cxn ang="0">
                <a:pos x="connsiteX0" y="connsiteY0"/>
              </a:cxn>
              <a:cxn ang="0">
                <a:pos x="connsiteX1" y="connsiteY1"/>
              </a:cxn>
              <a:cxn ang="0">
                <a:pos x="connsiteX2" y="connsiteY2"/>
              </a:cxn>
              <a:cxn ang="0">
                <a:pos x="connsiteX3" y="connsiteY3"/>
              </a:cxn>
            </a:cxnLst>
            <a:rect l="l" t="t" r="r" b="b"/>
            <a:pathLst>
              <a:path w="942975" h="309562">
                <a:moveTo>
                  <a:pt x="0" y="309562"/>
                </a:moveTo>
                <a:cubicBezTo>
                  <a:pt x="123031" y="188118"/>
                  <a:pt x="246063" y="66674"/>
                  <a:pt x="361950" y="33337"/>
                </a:cubicBezTo>
                <a:cubicBezTo>
                  <a:pt x="477837" y="0"/>
                  <a:pt x="598487" y="66674"/>
                  <a:pt x="695325" y="109537"/>
                </a:cubicBezTo>
                <a:cubicBezTo>
                  <a:pt x="792163" y="152400"/>
                  <a:pt x="900113" y="260350"/>
                  <a:pt x="942975" y="290512"/>
                </a:cubicBezTo>
              </a:path>
            </a:pathLst>
          </a:custGeom>
          <a:ln w="28575">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3" name="Rectangle 12"/>
          <p:cNvSpPr/>
          <p:nvPr/>
        </p:nvSpPr>
        <p:spPr>
          <a:xfrm>
            <a:off x="3857625" y="1500188"/>
            <a:ext cx="214313"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p:cNvSpPr/>
          <p:nvPr/>
        </p:nvSpPr>
        <p:spPr>
          <a:xfrm>
            <a:off x="5072063" y="1500188"/>
            <a:ext cx="214312"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Freeform 14"/>
          <p:cNvSpPr/>
          <p:nvPr/>
        </p:nvSpPr>
        <p:spPr>
          <a:xfrm>
            <a:off x="4057650" y="1285875"/>
            <a:ext cx="942975" cy="185738"/>
          </a:xfrm>
          <a:custGeom>
            <a:avLst/>
            <a:gdLst>
              <a:gd name="connsiteX0" fmla="*/ 0 w 942975"/>
              <a:gd name="connsiteY0" fmla="*/ 309562 h 309562"/>
              <a:gd name="connsiteX1" fmla="*/ 361950 w 942975"/>
              <a:gd name="connsiteY1" fmla="*/ 33337 h 309562"/>
              <a:gd name="connsiteX2" fmla="*/ 695325 w 942975"/>
              <a:gd name="connsiteY2" fmla="*/ 109537 h 309562"/>
              <a:gd name="connsiteX3" fmla="*/ 942975 w 942975"/>
              <a:gd name="connsiteY3" fmla="*/ 290512 h 309562"/>
            </a:gdLst>
            <a:ahLst/>
            <a:cxnLst>
              <a:cxn ang="0">
                <a:pos x="connsiteX0" y="connsiteY0"/>
              </a:cxn>
              <a:cxn ang="0">
                <a:pos x="connsiteX1" y="connsiteY1"/>
              </a:cxn>
              <a:cxn ang="0">
                <a:pos x="connsiteX2" y="connsiteY2"/>
              </a:cxn>
              <a:cxn ang="0">
                <a:pos x="connsiteX3" y="connsiteY3"/>
              </a:cxn>
            </a:cxnLst>
            <a:rect l="l" t="t" r="r" b="b"/>
            <a:pathLst>
              <a:path w="942975" h="309562">
                <a:moveTo>
                  <a:pt x="0" y="309562"/>
                </a:moveTo>
                <a:cubicBezTo>
                  <a:pt x="123031" y="188118"/>
                  <a:pt x="246063" y="66674"/>
                  <a:pt x="361950" y="33337"/>
                </a:cubicBezTo>
                <a:cubicBezTo>
                  <a:pt x="477837" y="0"/>
                  <a:pt x="598487" y="66674"/>
                  <a:pt x="695325" y="109537"/>
                </a:cubicBezTo>
                <a:cubicBezTo>
                  <a:pt x="792163" y="152400"/>
                  <a:pt x="900113" y="260350"/>
                  <a:pt x="942975" y="290512"/>
                </a:cubicBezTo>
              </a:path>
            </a:pathLst>
          </a:custGeom>
          <a:ln w="28575">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6" name="Freeform 15"/>
          <p:cNvSpPr/>
          <p:nvPr/>
        </p:nvSpPr>
        <p:spPr>
          <a:xfrm flipV="1">
            <a:off x="4057650" y="1747838"/>
            <a:ext cx="942975" cy="185737"/>
          </a:xfrm>
          <a:custGeom>
            <a:avLst/>
            <a:gdLst>
              <a:gd name="connsiteX0" fmla="*/ 0 w 942975"/>
              <a:gd name="connsiteY0" fmla="*/ 309562 h 309562"/>
              <a:gd name="connsiteX1" fmla="*/ 361950 w 942975"/>
              <a:gd name="connsiteY1" fmla="*/ 33337 h 309562"/>
              <a:gd name="connsiteX2" fmla="*/ 695325 w 942975"/>
              <a:gd name="connsiteY2" fmla="*/ 109537 h 309562"/>
              <a:gd name="connsiteX3" fmla="*/ 942975 w 942975"/>
              <a:gd name="connsiteY3" fmla="*/ 290512 h 309562"/>
            </a:gdLst>
            <a:ahLst/>
            <a:cxnLst>
              <a:cxn ang="0">
                <a:pos x="connsiteX0" y="connsiteY0"/>
              </a:cxn>
              <a:cxn ang="0">
                <a:pos x="connsiteX1" y="connsiteY1"/>
              </a:cxn>
              <a:cxn ang="0">
                <a:pos x="connsiteX2" y="connsiteY2"/>
              </a:cxn>
              <a:cxn ang="0">
                <a:pos x="connsiteX3" y="connsiteY3"/>
              </a:cxn>
            </a:cxnLst>
            <a:rect l="l" t="t" r="r" b="b"/>
            <a:pathLst>
              <a:path w="942975" h="309562">
                <a:moveTo>
                  <a:pt x="0" y="309562"/>
                </a:moveTo>
                <a:cubicBezTo>
                  <a:pt x="123031" y="188118"/>
                  <a:pt x="246063" y="66674"/>
                  <a:pt x="361950" y="33337"/>
                </a:cubicBezTo>
                <a:cubicBezTo>
                  <a:pt x="477837" y="0"/>
                  <a:pt x="598487" y="66674"/>
                  <a:pt x="695325" y="109537"/>
                </a:cubicBezTo>
                <a:cubicBezTo>
                  <a:pt x="792163" y="152400"/>
                  <a:pt x="900113" y="260350"/>
                  <a:pt x="942975" y="290512"/>
                </a:cubicBezTo>
              </a:path>
            </a:pathLst>
          </a:custGeom>
          <a:ln w="28575">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7356" y="2500306"/>
            <a:ext cx="5500726" cy="4357694"/>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603" name="Content Placeholder 2"/>
          <p:cNvSpPr>
            <a:spLocks noGrp="1"/>
          </p:cNvSpPr>
          <p:nvPr>
            <p:ph idx="1"/>
          </p:nvPr>
        </p:nvSpPr>
        <p:spPr>
          <a:xfrm>
            <a:off x="0" y="0"/>
            <a:ext cx="9144000" cy="2714620"/>
          </a:xfrm>
        </p:spPr>
        <p:txBody>
          <a:bodyPr/>
          <a:lstStyle/>
          <a:p>
            <a:r>
              <a:rPr lang="en-US" sz="2400" dirty="0" smtClean="0"/>
              <a:t>The information feedback stream (packet drops, delays) is noisy. To get a good measure of the true state of the link, we have to average the signal.</a:t>
            </a:r>
          </a:p>
          <a:p>
            <a:endParaRPr lang="en-US" sz="2400" dirty="0" smtClean="0"/>
          </a:p>
          <a:p>
            <a:pPr marL="809625"/>
            <a:r>
              <a:rPr lang="en-US" sz="2400" dirty="0" smtClean="0"/>
              <a:t>But congestion is not static. To react promptly to changes in congestion, we have to look only at recent data about congestion, and we should constantly probe all paths.</a:t>
            </a:r>
          </a:p>
          <a:p>
            <a:endParaRPr lang="en-US" sz="2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7356" y="2500306"/>
            <a:ext cx="5500726" cy="4357694"/>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603" name="Content Placeholder 2"/>
          <p:cNvSpPr>
            <a:spLocks noGrp="1"/>
          </p:cNvSpPr>
          <p:nvPr>
            <p:ph idx="1"/>
          </p:nvPr>
        </p:nvSpPr>
        <p:spPr>
          <a:xfrm>
            <a:off x="0" y="0"/>
            <a:ext cx="9144000" cy="2714620"/>
          </a:xfrm>
        </p:spPr>
        <p:txBody>
          <a:bodyPr/>
          <a:lstStyle/>
          <a:p>
            <a:r>
              <a:rPr lang="en-US" sz="2400" dirty="0" smtClean="0"/>
              <a:t>The information feedback stream (packet drops, delays) is noisy. To get a good measure of the true state of the link, we have to average the signal.</a:t>
            </a:r>
          </a:p>
          <a:p>
            <a:endParaRPr lang="en-US" sz="2400" dirty="0" smtClean="0"/>
          </a:p>
          <a:p>
            <a:pPr marL="809625"/>
            <a:r>
              <a:rPr lang="en-US" sz="2400" dirty="0" smtClean="0"/>
              <a:t>But congestion is not static. To react promptly to changes in congestion, we have to look only at recent data about congestion, and we should constantly probe all paths.</a:t>
            </a:r>
          </a:p>
          <a:p>
            <a:endParaRPr lang="en-US" sz="2400" dirty="0" smtClean="0"/>
          </a:p>
        </p:txBody>
      </p:sp>
      <p:sp>
        <p:nvSpPr>
          <p:cNvPr id="7" name="TextBox 6"/>
          <p:cNvSpPr txBox="1"/>
          <p:nvPr/>
        </p:nvSpPr>
        <p:spPr>
          <a:xfrm>
            <a:off x="2000232" y="3071810"/>
            <a:ext cx="4714908" cy="3847207"/>
          </a:xfrm>
          <a:prstGeom prst="rect">
            <a:avLst/>
          </a:prstGeom>
          <a:noFill/>
          <a:effectLst/>
        </p:spPr>
        <p:txBody>
          <a:bodyPr wrap="square" rtlCol="0">
            <a:spAutoFit/>
          </a:bodyPr>
          <a:lstStyle/>
          <a:p>
            <a:r>
              <a:rPr lang="en-GB" sz="2800" b="1" dirty="0" smtClean="0">
                <a:solidFill>
                  <a:schemeClr val="accent1">
                    <a:lumMod val="40000"/>
                    <a:lumOff val="60000"/>
                  </a:schemeClr>
                </a:solidFill>
                <a:latin typeface="Calibri"/>
              </a:rPr>
              <a:t>The Zen of resource pooling</a:t>
            </a:r>
            <a:endParaRPr lang="en-GB" sz="2000" b="1" dirty="0" smtClean="0">
              <a:solidFill>
                <a:schemeClr val="accent1">
                  <a:lumMod val="40000"/>
                  <a:lumOff val="60000"/>
                </a:schemeClr>
              </a:solidFill>
              <a:latin typeface="Calibri"/>
            </a:endParaRPr>
          </a:p>
          <a:p>
            <a:r>
              <a:rPr lang="en-US" sz="2400" dirty="0" smtClean="0">
                <a:solidFill>
                  <a:prstClr val="white"/>
                </a:solidFill>
                <a:latin typeface="Calibri"/>
              </a:rPr>
              <a:t>To pool resources effectively, the end-system should not try too hard to pool resources.</a:t>
            </a:r>
          </a:p>
          <a:p>
            <a:pPr marL="1073150"/>
            <a:endParaRPr lang="en-US" sz="2400" dirty="0" smtClean="0">
              <a:solidFill>
                <a:prstClr val="white"/>
              </a:solidFill>
              <a:latin typeface="Calibri"/>
            </a:endParaRPr>
          </a:p>
          <a:p>
            <a:pPr marL="1073150"/>
            <a:r>
              <a:rPr lang="en-US" sz="2400" dirty="0" smtClean="0">
                <a:solidFill>
                  <a:prstClr val="white"/>
                </a:solidFill>
                <a:latin typeface="Calibri"/>
              </a:rPr>
              <a:t>Instead, it should maintain </a:t>
            </a:r>
            <a:r>
              <a:rPr lang="en-US" sz="2400" b="1" dirty="0" smtClean="0">
                <a:solidFill>
                  <a:schemeClr val="accent1">
                    <a:lumMod val="60000"/>
                    <a:lumOff val="40000"/>
                  </a:schemeClr>
                </a:solidFill>
                <a:latin typeface="Calibri"/>
              </a:rPr>
              <a:t>equipoise</a:t>
            </a:r>
            <a:r>
              <a:rPr lang="en-US" sz="2400" dirty="0" smtClean="0">
                <a:solidFill>
                  <a:prstClr val="white"/>
                </a:solidFill>
                <a:latin typeface="Calibri"/>
              </a:rPr>
              <a:t>, i.e. balance its traffic rate across its paths, </a:t>
            </a:r>
            <a:r>
              <a:rPr lang="en-US" sz="2400" i="1" dirty="0" smtClean="0">
                <a:solidFill>
                  <a:prstClr val="white"/>
                </a:solidFill>
                <a:latin typeface="Calibri"/>
              </a:rPr>
              <a:t>to the extent necessary</a:t>
            </a:r>
            <a:r>
              <a:rPr lang="en-US" sz="2400" dirty="0" smtClean="0">
                <a:solidFill>
                  <a:prstClr val="white"/>
                </a:solidFill>
                <a:latin typeface="Calibri"/>
              </a:rPr>
              <a:t> to achieve resource pooling.</a:t>
            </a:r>
          </a:p>
        </p:txBody>
      </p:sp>
      <p:pic>
        <p:nvPicPr>
          <p:cNvPr id="10" name="Picture 2"/>
          <p:cNvPicPr>
            <a:picLocks noChangeAspect="1" noChangeArrowheads="1"/>
          </p:cNvPicPr>
          <p:nvPr/>
        </p:nvPicPr>
        <p:blipFill>
          <a:blip r:embed="rId3" cstate="print"/>
          <a:srcRect r="5903" b="7142"/>
          <a:stretch>
            <a:fillRect/>
          </a:stretch>
        </p:blipFill>
        <p:spPr bwMode="auto">
          <a:xfrm>
            <a:off x="6715172" y="5000637"/>
            <a:ext cx="2428860" cy="185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42910" y="1142984"/>
            <a:ext cx="7572428" cy="1785950"/>
          </a:xfrm>
        </p:spPr>
        <p:txBody>
          <a:bodyPr/>
          <a:lstStyle/>
          <a:p>
            <a:r>
              <a:rPr lang="en-GB" sz="2400" dirty="0" smtClean="0"/>
              <a:t/>
            </a:r>
            <a:br>
              <a:rPr lang="en-GB" sz="2400" dirty="0" smtClean="0"/>
            </a:br>
            <a:r>
              <a:rPr lang="en-US" sz="2400" dirty="0" smtClean="0"/>
              <a:t>We devised a parameterized family of multipath congestion control algorithms, indexed by </a:t>
            </a:r>
            <a:r>
              <a:rPr lang="el-GR" sz="2400" i="1" dirty="0" smtClean="0">
                <a:latin typeface="Bookman Old Style" pitchFamily="18" charset="0"/>
                <a:cs typeface="Calibri"/>
              </a:rPr>
              <a:t>φ</a:t>
            </a:r>
            <a:r>
              <a:rPr lang="el-GR" sz="2400" dirty="0" smtClean="0">
                <a:latin typeface="Calibri"/>
                <a:cs typeface="Calibri"/>
              </a:rPr>
              <a:t>ϵ</a:t>
            </a:r>
            <a:r>
              <a:rPr lang="en-US" sz="2400" dirty="0" smtClean="0"/>
              <a:t>[0,2], to investigate the tradeoff between load balancing and equipoise.</a:t>
            </a:r>
            <a:endParaRPr lang="en-GB" sz="2400" dirty="0"/>
          </a:p>
        </p:txBody>
      </p:sp>
      <p:sp>
        <p:nvSpPr>
          <p:cNvPr id="6" name="Left-Right Arrow 5"/>
          <p:cNvSpPr/>
          <p:nvPr/>
        </p:nvSpPr>
        <p:spPr>
          <a:xfrm>
            <a:off x="714348" y="3093551"/>
            <a:ext cx="7572428" cy="642942"/>
          </a:xfrm>
          <a:prstGeom prst="lef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28662" y="3164989"/>
            <a:ext cx="3357586" cy="1877437"/>
          </a:xfrm>
          <a:prstGeom prst="rect">
            <a:avLst/>
          </a:prstGeom>
          <a:noFill/>
        </p:spPr>
        <p:txBody>
          <a:bodyPr wrap="square" rtlCol="0">
            <a:spAutoFit/>
          </a:bodyPr>
          <a:lstStyle/>
          <a:p>
            <a:r>
              <a:rPr lang="el-GR" sz="2800" i="1" dirty="0" smtClean="0">
                <a:latin typeface="Bookman Old Style" pitchFamily="18" charset="0"/>
                <a:cs typeface="Calibri"/>
              </a:rPr>
              <a:t>φ</a:t>
            </a:r>
            <a:r>
              <a:rPr lang="en-US" sz="2800" dirty="0" smtClean="0"/>
              <a:t>=0</a:t>
            </a:r>
          </a:p>
          <a:p>
            <a:endParaRPr lang="en-US" sz="2800" dirty="0" smtClean="0"/>
          </a:p>
          <a:p>
            <a:r>
              <a:rPr lang="en-US" sz="2000" dirty="0" smtClean="0"/>
              <a:t>the idealized congestion controller, inspired by </a:t>
            </a:r>
            <a:r>
              <a:rPr lang="en-US" sz="2000" dirty="0" err="1" smtClean="0"/>
              <a:t>Kelly+Voice</a:t>
            </a:r>
            <a:endParaRPr lang="en-US" sz="2000" dirty="0" smtClean="0"/>
          </a:p>
        </p:txBody>
      </p:sp>
      <p:sp>
        <p:nvSpPr>
          <p:cNvPr id="8" name="TextBox 7"/>
          <p:cNvSpPr txBox="1"/>
          <p:nvPr/>
        </p:nvSpPr>
        <p:spPr>
          <a:xfrm>
            <a:off x="5357818" y="3164989"/>
            <a:ext cx="2714644" cy="1569660"/>
          </a:xfrm>
          <a:prstGeom prst="rect">
            <a:avLst/>
          </a:prstGeom>
          <a:noFill/>
        </p:spPr>
        <p:txBody>
          <a:bodyPr wrap="square" rtlCol="0">
            <a:spAutoFit/>
          </a:bodyPr>
          <a:lstStyle/>
          <a:p>
            <a:pPr algn="r"/>
            <a:r>
              <a:rPr lang="el-GR" sz="2800" i="1" dirty="0" smtClean="0">
                <a:latin typeface="Bookman Old Style" pitchFamily="18" charset="0"/>
                <a:cs typeface="Calibri"/>
              </a:rPr>
              <a:t>φ</a:t>
            </a:r>
            <a:r>
              <a:rPr lang="en-US" sz="2800" dirty="0" smtClean="0"/>
              <a:t>=2</a:t>
            </a:r>
          </a:p>
          <a:p>
            <a:pPr algn="r"/>
            <a:endParaRPr lang="en-US" sz="2800" dirty="0" smtClean="0"/>
          </a:p>
          <a:p>
            <a:pPr algn="r"/>
            <a:r>
              <a:rPr lang="en-US" sz="2000" dirty="0" smtClean="0"/>
              <a:t>run independent TCP control on each path</a:t>
            </a:r>
            <a:endParaRPr lang="en-GB" sz="2000" dirty="0"/>
          </a:p>
        </p:txBody>
      </p:sp>
      <p:sp>
        <p:nvSpPr>
          <p:cNvPr id="10" name="TextBox 9"/>
          <p:cNvSpPr txBox="1"/>
          <p:nvPr/>
        </p:nvSpPr>
        <p:spPr>
          <a:xfrm>
            <a:off x="2928926" y="1428736"/>
            <a:ext cx="184731" cy="369332"/>
          </a:xfrm>
          <a:prstGeom prst="rect">
            <a:avLst/>
          </a:prstGeom>
          <a:noFill/>
        </p:spPr>
        <p:txBody>
          <a:bodyPr wrap="none" rtlCol="0">
            <a:spAutoFit/>
          </a:bodyPr>
          <a:lstStyle/>
          <a:p>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4" name="Picture 2"/>
          <p:cNvPicPr>
            <a:picLocks noChangeAspect="1" noChangeArrowheads="1"/>
          </p:cNvPicPr>
          <p:nvPr/>
        </p:nvPicPr>
        <p:blipFill>
          <a:blip r:embed="rId2" cstate="print"/>
          <a:srcRect/>
          <a:stretch>
            <a:fillRect/>
          </a:stretch>
        </p:blipFill>
        <p:spPr bwMode="auto">
          <a:xfrm>
            <a:off x="4572000" y="1208934"/>
            <a:ext cx="3500462" cy="2967783"/>
          </a:xfrm>
          <a:prstGeom prst="rect">
            <a:avLst/>
          </a:prstGeom>
          <a:noFill/>
          <a:ln w="9525">
            <a:noFill/>
            <a:miter lim="800000"/>
            <a:headEnd/>
            <a:tailEnd/>
          </a:ln>
        </p:spPr>
      </p:pic>
      <p:pic>
        <p:nvPicPr>
          <p:cNvPr id="494596" name="Picture 4"/>
          <p:cNvPicPr>
            <a:picLocks noChangeAspect="1" noChangeArrowheads="1"/>
          </p:cNvPicPr>
          <p:nvPr/>
        </p:nvPicPr>
        <p:blipFill>
          <a:blip r:embed="rId3" cstate="print"/>
          <a:srcRect/>
          <a:stretch>
            <a:fillRect/>
          </a:stretch>
        </p:blipFill>
        <p:spPr bwMode="auto">
          <a:xfrm>
            <a:off x="1775047" y="1214422"/>
            <a:ext cx="2511201" cy="3000396"/>
          </a:xfrm>
          <a:prstGeom prst="rect">
            <a:avLst/>
          </a:prstGeom>
          <a:noFill/>
          <a:ln w="9525">
            <a:noFill/>
            <a:miter lim="800000"/>
            <a:headEnd/>
            <a:tailEnd/>
          </a:ln>
        </p:spPr>
      </p:pic>
      <p:sp>
        <p:nvSpPr>
          <p:cNvPr id="7" name="Left-Right Arrow 6"/>
          <p:cNvSpPr/>
          <p:nvPr/>
        </p:nvSpPr>
        <p:spPr>
          <a:xfrm>
            <a:off x="714348" y="4601372"/>
            <a:ext cx="7572428" cy="642942"/>
          </a:xfrm>
          <a:prstGeom prst="lef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28662" y="4672810"/>
            <a:ext cx="3857652" cy="2062103"/>
          </a:xfrm>
          <a:prstGeom prst="rect">
            <a:avLst/>
          </a:prstGeom>
          <a:noFill/>
        </p:spPr>
        <p:txBody>
          <a:bodyPr wrap="square" rtlCol="0">
            <a:spAutoFit/>
          </a:bodyPr>
          <a:lstStyle/>
          <a:p>
            <a:r>
              <a:rPr lang="el-GR" sz="2800" i="1" dirty="0" smtClean="0">
                <a:latin typeface="Bookman Old Style" pitchFamily="18" charset="0"/>
                <a:cs typeface="Calibri"/>
              </a:rPr>
              <a:t>φ</a:t>
            </a:r>
            <a:r>
              <a:rPr lang="en-US" sz="2800" dirty="0" smtClean="0"/>
              <a:t>=0</a:t>
            </a:r>
          </a:p>
          <a:p>
            <a:endParaRPr lang="en-US" sz="2800" dirty="0" smtClean="0"/>
          </a:p>
          <a:p>
            <a:r>
              <a:rPr lang="en-US" b="1" dirty="0" smtClean="0">
                <a:solidFill>
                  <a:schemeClr val="accent3"/>
                </a:solidFill>
              </a:rPr>
              <a:t>good at resource pooling: </a:t>
            </a:r>
            <a:r>
              <a:rPr lang="en-US" dirty="0" smtClean="0">
                <a:solidFill>
                  <a:schemeClr val="accent3"/>
                </a:solidFill>
              </a:rPr>
              <a:t/>
            </a:r>
            <a:br>
              <a:rPr lang="en-US" dirty="0" smtClean="0">
                <a:solidFill>
                  <a:schemeClr val="accent3"/>
                </a:solidFill>
              </a:rPr>
            </a:br>
            <a:r>
              <a:rPr lang="en-US" dirty="0" smtClean="0"/>
              <a:t>even though the links have unequal capacities, congestion is balanced perfectly</a:t>
            </a:r>
          </a:p>
        </p:txBody>
      </p:sp>
      <p:sp>
        <p:nvSpPr>
          <p:cNvPr id="9" name="TextBox 8"/>
          <p:cNvSpPr txBox="1"/>
          <p:nvPr/>
        </p:nvSpPr>
        <p:spPr>
          <a:xfrm>
            <a:off x="5072066" y="4672810"/>
            <a:ext cx="3000396" cy="1785104"/>
          </a:xfrm>
          <a:prstGeom prst="rect">
            <a:avLst/>
          </a:prstGeom>
          <a:noFill/>
        </p:spPr>
        <p:txBody>
          <a:bodyPr wrap="square" rtlCol="0">
            <a:spAutoFit/>
          </a:bodyPr>
          <a:lstStyle/>
          <a:p>
            <a:pPr algn="r"/>
            <a:r>
              <a:rPr lang="el-GR" sz="2800" i="1" dirty="0" smtClean="0">
                <a:latin typeface="Bookman Old Style" pitchFamily="18" charset="0"/>
                <a:cs typeface="Calibri"/>
              </a:rPr>
              <a:t>φ</a:t>
            </a:r>
            <a:r>
              <a:rPr lang="en-US" sz="2800" dirty="0" smtClean="0"/>
              <a:t>=2</a:t>
            </a:r>
          </a:p>
          <a:p>
            <a:pPr algn="r"/>
            <a:endParaRPr lang="en-US" sz="2800" dirty="0" smtClean="0"/>
          </a:p>
          <a:p>
            <a:pPr algn="r"/>
            <a:r>
              <a:rPr lang="en-US" b="1" dirty="0" smtClean="0">
                <a:solidFill>
                  <a:schemeClr val="accent2">
                    <a:lumMod val="60000"/>
                    <a:lumOff val="40000"/>
                  </a:schemeClr>
                </a:solidFill>
              </a:rPr>
              <a:t>bad at resource pooling:</a:t>
            </a:r>
            <a:br>
              <a:rPr lang="en-US" b="1" dirty="0" smtClean="0">
                <a:solidFill>
                  <a:schemeClr val="accent2">
                    <a:lumMod val="60000"/>
                    <a:lumOff val="40000"/>
                  </a:schemeClr>
                </a:solidFill>
              </a:rPr>
            </a:br>
            <a:r>
              <a:rPr lang="en-US" dirty="0" smtClean="0"/>
              <a:t>the low-capacity link is highly congested</a:t>
            </a:r>
            <a:endParaRPr lang="en-GB" dirty="0"/>
          </a:p>
        </p:txBody>
      </p:sp>
      <p:sp>
        <p:nvSpPr>
          <p:cNvPr id="11" name="Title 10"/>
          <p:cNvSpPr>
            <a:spLocks noGrp="1"/>
          </p:cNvSpPr>
          <p:nvPr>
            <p:ph type="title"/>
          </p:nvPr>
        </p:nvSpPr>
        <p:spPr/>
        <p:txBody>
          <a:bodyPr>
            <a:normAutofit fontScale="90000"/>
          </a:bodyPr>
          <a:lstStyle/>
          <a:p>
            <a:r>
              <a:rPr lang="en-US" dirty="0" smtClean="0"/>
              <a:t>How good is this congestion controller at achieving resource pooling, in a static network?</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p:nvPr/>
        </p:nvSpPr>
        <p:spPr>
          <a:xfrm>
            <a:off x="714348" y="4601372"/>
            <a:ext cx="7572428" cy="642942"/>
          </a:xfrm>
          <a:prstGeom prst="lef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28662" y="4672810"/>
            <a:ext cx="4143404" cy="2062103"/>
          </a:xfrm>
          <a:prstGeom prst="rect">
            <a:avLst/>
          </a:prstGeom>
          <a:noFill/>
        </p:spPr>
        <p:txBody>
          <a:bodyPr wrap="square" rtlCol="0">
            <a:spAutoFit/>
          </a:bodyPr>
          <a:lstStyle/>
          <a:p>
            <a:r>
              <a:rPr lang="el-GR" sz="2800" i="1" dirty="0" smtClean="0">
                <a:latin typeface="Bookman Old Style" pitchFamily="18" charset="0"/>
                <a:cs typeface="Calibri"/>
              </a:rPr>
              <a:t>φ</a:t>
            </a:r>
            <a:r>
              <a:rPr lang="en-US" sz="2800" dirty="0" smtClean="0"/>
              <a:t>=0</a:t>
            </a:r>
          </a:p>
          <a:p>
            <a:endParaRPr lang="en-US" sz="2800" dirty="0" smtClean="0"/>
          </a:p>
          <a:p>
            <a:r>
              <a:rPr lang="en-US" b="1" dirty="0" smtClean="0">
                <a:solidFill>
                  <a:schemeClr val="accent2">
                    <a:lumMod val="60000"/>
                    <a:lumOff val="40000"/>
                  </a:schemeClr>
                </a:solidFill>
              </a:rPr>
              <a:t>bad at resource pooling: </a:t>
            </a:r>
            <a:r>
              <a:rPr lang="en-US" dirty="0" smtClean="0">
                <a:solidFill>
                  <a:schemeClr val="accent2">
                    <a:lumMod val="60000"/>
                    <a:lumOff val="40000"/>
                  </a:schemeClr>
                </a:solidFill>
              </a:rPr>
              <a:t/>
            </a:r>
            <a:br>
              <a:rPr lang="en-US" dirty="0" smtClean="0">
                <a:solidFill>
                  <a:schemeClr val="accent2">
                    <a:lumMod val="60000"/>
                    <a:lumOff val="40000"/>
                  </a:schemeClr>
                </a:solidFill>
              </a:rPr>
            </a:br>
            <a:r>
              <a:rPr lang="en-US" dirty="0" smtClean="0"/>
              <a:t>shifts too enthusiastically to the less loaded link, and is slow to learn when the other link improves</a:t>
            </a:r>
          </a:p>
        </p:txBody>
      </p:sp>
      <p:sp>
        <p:nvSpPr>
          <p:cNvPr id="9" name="TextBox 8"/>
          <p:cNvSpPr txBox="1"/>
          <p:nvPr/>
        </p:nvSpPr>
        <p:spPr>
          <a:xfrm>
            <a:off x="4929190" y="4672810"/>
            <a:ext cx="3143272" cy="2062103"/>
          </a:xfrm>
          <a:prstGeom prst="rect">
            <a:avLst/>
          </a:prstGeom>
          <a:noFill/>
        </p:spPr>
        <p:txBody>
          <a:bodyPr wrap="square" rtlCol="0">
            <a:spAutoFit/>
          </a:bodyPr>
          <a:lstStyle/>
          <a:p>
            <a:pPr algn="r"/>
            <a:r>
              <a:rPr lang="el-GR" sz="2800" i="1" dirty="0" smtClean="0">
                <a:latin typeface="Bookman Old Style" pitchFamily="18" charset="0"/>
                <a:cs typeface="Calibri"/>
              </a:rPr>
              <a:t>φ</a:t>
            </a:r>
            <a:r>
              <a:rPr lang="en-US" sz="2800" dirty="0" smtClean="0"/>
              <a:t>=2</a:t>
            </a:r>
          </a:p>
          <a:p>
            <a:pPr algn="r"/>
            <a:endParaRPr lang="en-US" sz="2800" dirty="0" smtClean="0"/>
          </a:p>
          <a:p>
            <a:pPr algn="r"/>
            <a:r>
              <a:rPr lang="en-US" b="1" dirty="0" smtClean="0">
                <a:solidFill>
                  <a:schemeClr val="accent3"/>
                </a:solidFill>
              </a:rPr>
              <a:t>good at resource pooling:</a:t>
            </a:r>
            <a:br>
              <a:rPr lang="en-US" b="1" dirty="0" smtClean="0">
                <a:solidFill>
                  <a:schemeClr val="accent3"/>
                </a:solidFill>
              </a:rPr>
            </a:br>
            <a:r>
              <a:rPr lang="en-US" dirty="0" smtClean="0"/>
              <a:t>constantly probes both links, so learns quickly when congestion levels change</a:t>
            </a:r>
            <a:endParaRPr lang="en-GB" dirty="0"/>
          </a:p>
        </p:txBody>
      </p:sp>
      <p:sp>
        <p:nvSpPr>
          <p:cNvPr id="11" name="Title 10"/>
          <p:cNvSpPr>
            <a:spLocks noGrp="1"/>
          </p:cNvSpPr>
          <p:nvPr>
            <p:ph type="title"/>
          </p:nvPr>
        </p:nvSpPr>
        <p:spPr/>
        <p:txBody>
          <a:bodyPr>
            <a:normAutofit fontScale="90000"/>
          </a:bodyPr>
          <a:lstStyle/>
          <a:p>
            <a:r>
              <a:rPr lang="en-US" dirty="0" smtClean="0"/>
              <a:t>How good is this congestion controller at achieving resource pooling, in a dynamic network?</a:t>
            </a:r>
            <a:endParaRPr lang="en-GB" dirty="0"/>
          </a:p>
        </p:txBody>
      </p:sp>
      <p:pic>
        <p:nvPicPr>
          <p:cNvPr id="10" name="Picture 2"/>
          <p:cNvPicPr>
            <a:picLocks noChangeAspect="1" noChangeArrowheads="1"/>
          </p:cNvPicPr>
          <p:nvPr/>
        </p:nvPicPr>
        <p:blipFill>
          <a:blip r:embed="rId2" cstate="print"/>
          <a:srcRect/>
          <a:stretch>
            <a:fillRect/>
          </a:stretch>
        </p:blipFill>
        <p:spPr bwMode="auto">
          <a:xfrm>
            <a:off x="928662" y="1500174"/>
            <a:ext cx="2845735" cy="2403979"/>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4357686" y="1139549"/>
            <a:ext cx="2893548" cy="32181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0" y="0"/>
            <a:ext cx="9144000" cy="1428736"/>
          </a:xfrm>
        </p:spPr>
        <p:txBody>
          <a:bodyPr>
            <a:noAutofit/>
          </a:bodyPr>
          <a:lstStyle/>
          <a:p>
            <a:r>
              <a:rPr lang="en-US" sz="2800" dirty="0" smtClean="0"/>
              <a:t>This user clearly benefits from multipath. But is it safe for the network and other users? Or does it cause instability, route flap, unfairness, disaster?</a:t>
            </a:r>
            <a:endParaRPr lang="en-GB" sz="2800" dirty="0"/>
          </a:p>
        </p:txBody>
      </p:sp>
      <p:sp>
        <p:nvSpPr>
          <p:cNvPr id="22" name="Content Placeholder 21"/>
          <p:cNvSpPr>
            <a:spLocks noGrp="1"/>
          </p:cNvSpPr>
          <p:nvPr>
            <p:ph idx="1"/>
          </p:nvPr>
        </p:nvSpPr>
        <p:spPr>
          <a:xfrm>
            <a:off x="0" y="1785926"/>
            <a:ext cx="9144000" cy="5072074"/>
          </a:xfrm>
          <a:noFill/>
        </p:spPr>
        <p:txBody>
          <a:bodyPr/>
          <a:lstStyle/>
          <a:p>
            <a:pPr marL="514350" indent="-514350">
              <a:spcAft>
                <a:spcPts val="1200"/>
              </a:spcAft>
              <a:buFont typeface="+mj-lt"/>
              <a:buAutoNum type="romanUcPeriod"/>
            </a:pPr>
            <a:r>
              <a:rPr lang="en-US" sz="2400" b="1" dirty="0" smtClean="0">
                <a:solidFill>
                  <a:schemeClr val="accent1">
                    <a:lumMod val="60000"/>
                    <a:lumOff val="40000"/>
                  </a:schemeClr>
                </a:solidFill>
              </a:rPr>
              <a:t>Resource pooling as a design principle</a:t>
            </a:r>
            <a:r>
              <a:rPr lang="en-US" sz="2400" dirty="0" smtClean="0"/>
              <a:t/>
            </a:r>
            <a:br>
              <a:rPr lang="en-US" sz="2400" dirty="0" smtClean="0"/>
            </a:br>
            <a:r>
              <a:rPr lang="en-US" sz="2400" dirty="0" smtClean="0"/>
              <a:t>The earliest design goal of the Internet aimed to achieve “resource pooling”, and multipath transport is a natural extension.</a:t>
            </a:r>
          </a:p>
          <a:p>
            <a:pPr marL="514350" indent="-514350">
              <a:spcAft>
                <a:spcPts val="1200"/>
              </a:spcAft>
              <a:buFont typeface="+mj-lt"/>
              <a:buAutoNum type="romanUcPeriod"/>
            </a:pPr>
            <a:r>
              <a:rPr lang="en-US" sz="2400" b="1" dirty="0" smtClean="0">
                <a:solidFill>
                  <a:schemeClr val="accent1">
                    <a:lumMod val="60000"/>
                    <a:lumOff val="40000"/>
                  </a:schemeClr>
                </a:solidFill>
              </a:rPr>
              <a:t>How to measure the pooling potential of a multipath topology</a:t>
            </a:r>
            <a:r>
              <a:rPr lang="en-GB" sz="2400" dirty="0" smtClean="0"/>
              <a:t/>
            </a:r>
            <a:br>
              <a:rPr lang="en-GB" sz="2400" dirty="0" smtClean="0"/>
            </a:br>
            <a:r>
              <a:rPr lang="en-GB" sz="2400" dirty="0" smtClean="0"/>
              <a:t>We have a metric for measuring how much resource pooling there can be, given the topology and traffic matrix. This will be useful for designing multipath routing algorithms.</a:t>
            </a:r>
          </a:p>
          <a:p>
            <a:pPr marL="514350" indent="-514350">
              <a:spcAft>
                <a:spcPts val="1200"/>
              </a:spcAft>
              <a:buFont typeface="+mj-lt"/>
              <a:buAutoNum type="romanUcPeriod"/>
            </a:pPr>
            <a:r>
              <a:rPr lang="en-US" sz="2400" b="1" dirty="0" smtClean="0">
                <a:solidFill>
                  <a:schemeClr val="accent1">
                    <a:lumMod val="60000"/>
                    <a:lumOff val="40000"/>
                  </a:schemeClr>
                </a:solidFill>
              </a:rPr>
              <a:t>A coupled congestion control algorithm</a:t>
            </a:r>
            <a:r>
              <a:rPr lang="en-US" sz="2400" dirty="0" smtClean="0"/>
              <a:t/>
            </a:r>
            <a:br>
              <a:rPr lang="en-US" sz="2400" dirty="0" smtClean="0"/>
            </a:br>
            <a:r>
              <a:rPr lang="en-US" sz="2400" dirty="0" smtClean="0"/>
              <a:t>We have designed and implemented a multipath congestion control algorithm that balances load, and we can guarantee it’s safe to deploy (but it’s harder than you’d think to do it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p:nvPr/>
        </p:nvSpPr>
        <p:spPr>
          <a:xfrm>
            <a:off x="1500166" y="1910728"/>
            <a:ext cx="7572428" cy="642942"/>
          </a:xfrm>
          <a:prstGeom prst="lef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714480" y="1000108"/>
            <a:ext cx="4143404" cy="4985980"/>
          </a:xfrm>
          <a:prstGeom prst="rect">
            <a:avLst/>
          </a:prstGeom>
          <a:noFill/>
        </p:spPr>
        <p:txBody>
          <a:bodyPr wrap="square" rtlCol="0">
            <a:spAutoFit/>
          </a:bodyPr>
          <a:lstStyle/>
          <a:p>
            <a:r>
              <a:rPr lang="en-US" dirty="0" smtClean="0"/>
              <a:t>the naïve coupled congestion controller, inspired by </a:t>
            </a:r>
            <a:r>
              <a:rPr lang="en-US" dirty="0" err="1" smtClean="0"/>
              <a:t>Kelly+Voice</a:t>
            </a:r>
            <a:endParaRPr lang="en-US" dirty="0" smtClean="0"/>
          </a:p>
          <a:p>
            <a:endParaRPr lang="en-US" sz="2800" i="1" dirty="0" smtClean="0">
              <a:latin typeface="Bookman Old Style" pitchFamily="18" charset="0"/>
              <a:cs typeface="Calibri"/>
            </a:endParaRPr>
          </a:p>
          <a:p>
            <a:r>
              <a:rPr lang="el-GR" sz="2800" i="1" dirty="0" smtClean="0">
                <a:latin typeface="Bookman Old Style" pitchFamily="18" charset="0"/>
                <a:cs typeface="Calibri"/>
              </a:rPr>
              <a:t>φ</a:t>
            </a:r>
            <a:r>
              <a:rPr lang="en-US" sz="2800" dirty="0" smtClean="0"/>
              <a:t>=0</a:t>
            </a:r>
          </a:p>
          <a:p>
            <a:endParaRPr lang="en-US" sz="2800" dirty="0" smtClean="0"/>
          </a:p>
          <a:p>
            <a:r>
              <a:rPr lang="en-US" b="1" dirty="0" smtClean="0">
                <a:solidFill>
                  <a:schemeClr val="accent3"/>
                </a:solidFill>
              </a:rPr>
              <a:t>good at resource pooling: </a:t>
            </a:r>
            <a:r>
              <a:rPr lang="en-US" dirty="0" smtClean="0">
                <a:solidFill>
                  <a:schemeClr val="accent3"/>
                </a:solidFill>
              </a:rPr>
              <a:t/>
            </a:r>
            <a:br>
              <a:rPr lang="en-US" dirty="0" smtClean="0">
                <a:solidFill>
                  <a:schemeClr val="accent3"/>
                </a:solidFill>
              </a:rPr>
            </a:br>
            <a:r>
              <a:rPr lang="en-US" dirty="0" smtClean="0"/>
              <a:t>even though the links have unequal capacities, congestion is balanced perfectly</a:t>
            </a:r>
          </a:p>
          <a:p>
            <a:endParaRPr lang="en-US" dirty="0" smtClean="0">
              <a:solidFill>
                <a:schemeClr val="accent3"/>
              </a:solidFill>
            </a:endParaRPr>
          </a:p>
          <a:p>
            <a:endParaRPr lang="en-US" dirty="0" smtClean="0">
              <a:solidFill>
                <a:schemeClr val="accent3"/>
              </a:solidFill>
            </a:endParaRPr>
          </a:p>
          <a:p>
            <a:endParaRPr lang="en-US" b="1" dirty="0" smtClean="0">
              <a:solidFill>
                <a:schemeClr val="accent2">
                  <a:lumMod val="60000"/>
                  <a:lumOff val="40000"/>
                </a:schemeClr>
              </a:solidFill>
            </a:endParaRPr>
          </a:p>
          <a:p>
            <a:r>
              <a:rPr lang="en-US" b="1" dirty="0" smtClean="0">
                <a:solidFill>
                  <a:schemeClr val="accent2">
                    <a:lumMod val="60000"/>
                    <a:lumOff val="40000"/>
                  </a:schemeClr>
                </a:solidFill>
              </a:rPr>
              <a:t>bad at resource pooling: </a:t>
            </a:r>
            <a:r>
              <a:rPr lang="en-US" dirty="0" smtClean="0">
                <a:solidFill>
                  <a:schemeClr val="accent2">
                    <a:lumMod val="60000"/>
                    <a:lumOff val="40000"/>
                  </a:schemeClr>
                </a:solidFill>
              </a:rPr>
              <a:t/>
            </a:r>
            <a:br>
              <a:rPr lang="en-US" dirty="0" smtClean="0">
                <a:solidFill>
                  <a:schemeClr val="accent2">
                    <a:lumMod val="60000"/>
                    <a:lumOff val="40000"/>
                  </a:schemeClr>
                </a:solidFill>
              </a:rPr>
            </a:br>
            <a:r>
              <a:rPr lang="en-US" dirty="0" smtClean="0"/>
              <a:t>shifts too enthusiastically to the less loaded link, and is slow to learn when the other link improves</a:t>
            </a:r>
          </a:p>
        </p:txBody>
      </p:sp>
      <p:sp>
        <p:nvSpPr>
          <p:cNvPr id="9" name="TextBox 8"/>
          <p:cNvSpPr txBox="1"/>
          <p:nvPr/>
        </p:nvSpPr>
        <p:spPr>
          <a:xfrm>
            <a:off x="5715008" y="1000108"/>
            <a:ext cx="3143272" cy="4985980"/>
          </a:xfrm>
          <a:prstGeom prst="rect">
            <a:avLst/>
          </a:prstGeom>
          <a:noFill/>
        </p:spPr>
        <p:txBody>
          <a:bodyPr wrap="square" rtlCol="0">
            <a:spAutoFit/>
          </a:bodyPr>
          <a:lstStyle/>
          <a:p>
            <a:pPr algn="r"/>
            <a:r>
              <a:rPr lang="en-US" dirty="0" smtClean="0"/>
              <a:t>run independent TCP control on each path</a:t>
            </a:r>
          </a:p>
          <a:p>
            <a:pPr algn="r"/>
            <a:endParaRPr lang="en-US" sz="2800" i="1" dirty="0" smtClean="0">
              <a:latin typeface="Bookman Old Style" pitchFamily="18" charset="0"/>
              <a:cs typeface="Calibri"/>
            </a:endParaRPr>
          </a:p>
          <a:p>
            <a:pPr algn="r"/>
            <a:r>
              <a:rPr lang="el-GR" sz="2800" i="1" dirty="0" smtClean="0">
                <a:latin typeface="Bookman Old Style" pitchFamily="18" charset="0"/>
                <a:cs typeface="Calibri"/>
              </a:rPr>
              <a:t>φ</a:t>
            </a:r>
            <a:r>
              <a:rPr lang="en-US" sz="2800" dirty="0" smtClean="0"/>
              <a:t>=2</a:t>
            </a:r>
          </a:p>
          <a:p>
            <a:pPr algn="r"/>
            <a:endParaRPr lang="en-US" sz="2800" dirty="0" smtClean="0"/>
          </a:p>
          <a:p>
            <a:pPr algn="r"/>
            <a:r>
              <a:rPr lang="en-US" b="1" dirty="0" smtClean="0">
                <a:solidFill>
                  <a:schemeClr val="accent2">
                    <a:lumMod val="60000"/>
                    <a:lumOff val="40000"/>
                  </a:schemeClr>
                </a:solidFill>
              </a:rPr>
              <a:t>bad at resource pooling:</a:t>
            </a:r>
            <a:br>
              <a:rPr lang="en-US" b="1" dirty="0" smtClean="0">
                <a:solidFill>
                  <a:schemeClr val="accent2">
                    <a:lumMod val="60000"/>
                    <a:lumOff val="40000"/>
                  </a:schemeClr>
                </a:solidFill>
              </a:rPr>
            </a:br>
            <a:r>
              <a:rPr lang="en-US" dirty="0" smtClean="0"/>
              <a:t>the low-capacity link is highly congested</a:t>
            </a:r>
            <a:endParaRPr lang="en-GB" dirty="0" smtClean="0"/>
          </a:p>
          <a:p>
            <a:pPr algn="r"/>
            <a:endParaRPr lang="en-US" b="1" dirty="0" smtClean="0">
              <a:solidFill>
                <a:schemeClr val="accent3"/>
              </a:solidFill>
            </a:endParaRPr>
          </a:p>
          <a:p>
            <a:pPr algn="r"/>
            <a:endParaRPr lang="en-US" b="1" dirty="0" smtClean="0">
              <a:solidFill>
                <a:schemeClr val="accent3"/>
              </a:solidFill>
            </a:endParaRPr>
          </a:p>
          <a:p>
            <a:pPr algn="r"/>
            <a:endParaRPr lang="en-US" b="1" dirty="0" smtClean="0">
              <a:solidFill>
                <a:schemeClr val="accent3"/>
              </a:solidFill>
            </a:endParaRPr>
          </a:p>
          <a:p>
            <a:pPr algn="r"/>
            <a:endParaRPr lang="en-US" b="1" dirty="0" smtClean="0">
              <a:solidFill>
                <a:schemeClr val="accent3"/>
              </a:solidFill>
            </a:endParaRPr>
          </a:p>
          <a:p>
            <a:pPr algn="r"/>
            <a:r>
              <a:rPr lang="en-US" b="1" dirty="0" smtClean="0">
                <a:solidFill>
                  <a:schemeClr val="accent3"/>
                </a:solidFill>
              </a:rPr>
              <a:t>good at resource pooling:</a:t>
            </a:r>
            <a:br>
              <a:rPr lang="en-US" b="1" dirty="0" smtClean="0">
                <a:solidFill>
                  <a:schemeClr val="accent3"/>
                </a:solidFill>
              </a:rPr>
            </a:br>
            <a:r>
              <a:rPr lang="en-US" dirty="0" smtClean="0"/>
              <a:t>constantly probes both links, so learns quickly when congestion levels change</a:t>
            </a:r>
            <a:endParaRPr lang="en-GB" dirty="0"/>
          </a:p>
        </p:txBody>
      </p:sp>
      <p:pic>
        <p:nvPicPr>
          <p:cNvPr id="14" name="Picture 4"/>
          <p:cNvPicPr>
            <a:picLocks noChangeAspect="1" noChangeArrowheads="1"/>
          </p:cNvPicPr>
          <p:nvPr/>
        </p:nvPicPr>
        <p:blipFill>
          <a:blip r:embed="rId2" cstate="print"/>
          <a:srcRect/>
          <a:stretch>
            <a:fillRect/>
          </a:stretch>
        </p:blipFill>
        <p:spPr bwMode="auto">
          <a:xfrm>
            <a:off x="142876" y="3093188"/>
            <a:ext cx="1214414" cy="1450987"/>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a:stretch>
            <a:fillRect/>
          </a:stretch>
        </p:blipFill>
        <p:spPr bwMode="auto">
          <a:xfrm>
            <a:off x="71438" y="5090669"/>
            <a:ext cx="1500166" cy="1267289"/>
          </a:xfrm>
          <a:prstGeom prst="rect">
            <a:avLst/>
          </a:prstGeom>
          <a:noFill/>
          <a:ln w="9525">
            <a:noFill/>
            <a:miter lim="800000"/>
            <a:headEnd/>
            <a:tailEnd/>
          </a:ln>
        </p:spPr>
      </p:pic>
      <p:sp>
        <p:nvSpPr>
          <p:cNvPr id="16" name="TextBox 15"/>
          <p:cNvSpPr txBox="1"/>
          <p:nvPr/>
        </p:nvSpPr>
        <p:spPr>
          <a:xfrm>
            <a:off x="0" y="2571744"/>
            <a:ext cx="1571604" cy="646331"/>
          </a:xfrm>
          <a:prstGeom prst="rect">
            <a:avLst/>
          </a:prstGeom>
          <a:noFill/>
        </p:spPr>
        <p:txBody>
          <a:bodyPr wrap="square" rtlCol="0">
            <a:spAutoFit/>
          </a:bodyPr>
          <a:lstStyle/>
          <a:p>
            <a:pPr algn="ctr"/>
            <a:r>
              <a:rPr lang="en-US" dirty="0" smtClean="0"/>
              <a:t>static </a:t>
            </a:r>
            <a:br>
              <a:rPr lang="en-US" dirty="0" smtClean="0"/>
            </a:br>
            <a:r>
              <a:rPr lang="en-US" dirty="0" smtClean="0"/>
              <a:t>network</a:t>
            </a:r>
            <a:endParaRPr lang="en-GB" dirty="0"/>
          </a:p>
        </p:txBody>
      </p:sp>
      <p:sp>
        <p:nvSpPr>
          <p:cNvPr id="17" name="TextBox 16"/>
          <p:cNvSpPr txBox="1"/>
          <p:nvPr/>
        </p:nvSpPr>
        <p:spPr>
          <a:xfrm>
            <a:off x="0" y="4643446"/>
            <a:ext cx="1643042" cy="646331"/>
          </a:xfrm>
          <a:prstGeom prst="rect">
            <a:avLst/>
          </a:prstGeom>
          <a:noFill/>
        </p:spPr>
        <p:txBody>
          <a:bodyPr wrap="square" rtlCol="0">
            <a:spAutoFit/>
          </a:bodyPr>
          <a:lstStyle/>
          <a:p>
            <a:pPr algn="ctr"/>
            <a:r>
              <a:rPr lang="en-US" dirty="0" smtClean="0"/>
              <a:t>dynamic network</a:t>
            </a: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p:nvPr/>
        </p:nvSpPr>
        <p:spPr>
          <a:xfrm>
            <a:off x="1500166" y="1910728"/>
            <a:ext cx="7572428" cy="642942"/>
          </a:xfrm>
          <a:prstGeom prst="lef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714480" y="1000108"/>
            <a:ext cx="4143404" cy="4985980"/>
          </a:xfrm>
          <a:prstGeom prst="rect">
            <a:avLst/>
          </a:prstGeom>
          <a:noFill/>
        </p:spPr>
        <p:txBody>
          <a:bodyPr wrap="square" rtlCol="0">
            <a:spAutoFit/>
          </a:bodyPr>
          <a:lstStyle/>
          <a:p>
            <a:r>
              <a:rPr lang="en-US" dirty="0" smtClean="0"/>
              <a:t>the naïve coupled congestion controller, inspired by </a:t>
            </a:r>
            <a:r>
              <a:rPr lang="en-US" dirty="0" err="1" smtClean="0"/>
              <a:t>Kelly+Voice</a:t>
            </a:r>
            <a:endParaRPr lang="en-US" dirty="0" smtClean="0"/>
          </a:p>
          <a:p>
            <a:endParaRPr lang="en-US" sz="2800" i="1" dirty="0" smtClean="0">
              <a:latin typeface="Bookman Old Style" pitchFamily="18" charset="0"/>
              <a:cs typeface="Calibri"/>
            </a:endParaRPr>
          </a:p>
          <a:p>
            <a:r>
              <a:rPr lang="el-GR" sz="2800" i="1" dirty="0" smtClean="0">
                <a:latin typeface="Bookman Old Style" pitchFamily="18" charset="0"/>
                <a:cs typeface="Calibri"/>
              </a:rPr>
              <a:t>φ</a:t>
            </a:r>
            <a:r>
              <a:rPr lang="en-US" sz="2800" dirty="0" smtClean="0"/>
              <a:t>=0</a:t>
            </a:r>
          </a:p>
          <a:p>
            <a:endParaRPr lang="en-US" sz="2800" dirty="0" smtClean="0"/>
          </a:p>
          <a:p>
            <a:r>
              <a:rPr lang="en-US" b="1" dirty="0" smtClean="0">
                <a:solidFill>
                  <a:schemeClr val="accent3"/>
                </a:solidFill>
              </a:rPr>
              <a:t>good at resource pooling: </a:t>
            </a:r>
            <a:r>
              <a:rPr lang="en-US" dirty="0" smtClean="0">
                <a:solidFill>
                  <a:schemeClr val="accent3"/>
                </a:solidFill>
              </a:rPr>
              <a:t/>
            </a:r>
            <a:br>
              <a:rPr lang="en-US" dirty="0" smtClean="0">
                <a:solidFill>
                  <a:schemeClr val="accent3"/>
                </a:solidFill>
              </a:rPr>
            </a:br>
            <a:r>
              <a:rPr lang="en-US" dirty="0" smtClean="0"/>
              <a:t>even though the links have unequal capacities, congestion is balanced perfectly</a:t>
            </a:r>
          </a:p>
          <a:p>
            <a:endParaRPr lang="en-US" dirty="0" smtClean="0">
              <a:solidFill>
                <a:schemeClr val="accent3"/>
              </a:solidFill>
            </a:endParaRPr>
          </a:p>
          <a:p>
            <a:endParaRPr lang="en-US" dirty="0" smtClean="0">
              <a:solidFill>
                <a:schemeClr val="accent3"/>
              </a:solidFill>
            </a:endParaRPr>
          </a:p>
          <a:p>
            <a:endParaRPr lang="en-US" b="1" dirty="0" smtClean="0">
              <a:solidFill>
                <a:schemeClr val="accent2">
                  <a:lumMod val="60000"/>
                  <a:lumOff val="40000"/>
                </a:schemeClr>
              </a:solidFill>
            </a:endParaRPr>
          </a:p>
          <a:p>
            <a:r>
              <a:rPr lang="en-US" b="1" dirty="0" smtClean="0">
                <a:solidFill>
                  <a:schemeClr val="accent2">
                    <a:lumMod val="60000"/>
                    <a:lumOff val="40000"/>
                  </a:schemeClr>
                </a:solidFill>
              </a:rPr>
              <a:t>bad at resource pooling: </a:t>
            </a:r>
            <a:r>
              <a:rPr lang="en-US" dirty="0" smtClean="0">
                <a:solidFill>
                  <a:schemeClr val="accent2">
                    <a:lumMod val="60000"/>
                    <a:lumOff val="40000"/>
                  </a:schemeClr>
                </a:solidFill>
              </a:rPr>
              <a:t/>
            </a:r>
            <a:br>
              <a:rPr lang="en-US" dirty="0" smtClean="0">
                <a:solidFill>
                  <a:schemeClr val="accent2">
                    <a:lumMod val="60000"/>
                    <a:lumOff val="40000"/>
                  </a:schemeClr>
                </a:solidFill>
              </a:rPr>
            </a:br>
            <a:r>
              <a:rPr lang="en-US" dirty="0" smtClean="0"/>
              <a:t>shifts too enthusiastically to the less loaded link, and is slow to learn when the other link improves</a:t>
            </a:r>
          </a:p>
        </p:txBody>
      </p:sp>
      <p:sp>
        <p:nvSpPr>
          <p:cNvPr id="9" name="TextBox 8"/>
          <p:cNvSpPr txBox="1"/>
          <p:nvPr/>
        </p:nvSpPr>
        <p:spPr>
          <a:xfrm>
            <a:off x="5715008" y="1000108"/>
            <a:ext cx="3143272" cy="4985980"/>
          </a:xfrm>
          <a:prstGeom prst="rect">
            <a:avLst/>
          </a:prstGeom>
          <a:noFill/>
        </p:spPr>
        <p:txBody>
          <a:bodyPr wrap="square" rtlCol="0">
            <a:spAutoFit/>
          </a:bodyPr>
          <a:lstStyle/>
          <a:p>
            <a:pPr algn="r"/>
            <a:r>
              <a:rPr lang="en-US" dirty="0" smtClean="0"/>
              <a:t>run independent TCP control on each path</a:t>
            </a:r>
          </a:p>
          <a:p>
            <a:pPr algn="r"/>
            <a:endParaRPr lang="en-US" sz="2800" i="1" dirty="0" smtClean="0">
              <a:latin typeface="Bookman Old Style" pitchFamily="18" charset="0"/>
              <a:cs typeface="Calibri"/>
            </a:endParaRPr>
          </a:p>
          <a:p>
            <a:pPr algn="r"/>
            <a:r>
              <a:rPr lang="el-GR" sz="2800" i="1" dirty="0" smtClean="0">
                <a:latin typeface="Bookman Old Style" pitchFamily="18" charset="0"/>
                <a:cs typeface="Calibri"/>
              </a:rPr>
              <a:t>φ</a:t>
            </a:r>
            <a:r>
              <a:rPr lang="en-US" sz="2800" dirty="0" smtClean="0"/>
              <a:t>=2</a:t>
            </a:r>
          </a:p>
          <a:p>
            <a:pPr algn="r"/>
            <a:endParaRPr lang="en-US" sz="2800" dirty="0" smtClean="0"/>
          </a:p>
          <a:p>
            <a:pPr algn="r"/>
            <a:r>
              <a:rPr lang="en-US" b="1" dirty="0" smtClean="0">
                <a:solidFill>
                  <a:schemeClr val="accent2">
                    <a:lumMod val="60000"/>
                    <a:lumOff val="40000"/>
                  </a:schemeClr>
                </a:solidFill>
              </a:rPr>
              <a:t>bad at resource pooling:</a:t>
            </a:r>
            <a:br>
              <a:rPr lang="en-US" b="1" dirty="0" smtClean="0">
                <a:solidFill>
                  <a:schemeClr val="accent2">
                    <a:lumMod val="60000"/>
                    <a:lumOff val="40000"/>
                  </a:schemeClr>
                </a:solidFill>
              </a:rPr>
            </a:br>
            <a:r>
              <a:rPr lang="en-US" dirty="0" smtClean="0"/>
              <a:t>the low-capacity link is highly congested</a:t>
            </a:r>
            <a:endParaRPr lang="en-GB" dirty="0" smtClean="0"/>
          </a:p>
          <a:p>
            <a:pPr algn="r"/>
            <a:endParaRPr lang="en-US" b="1" dirty="0" smtClean="0">
              <a:solidFill>
                <a:schemeClr val="accent3"/>
              </a:solidFill>
            </a:endParaRPr>
          </a:p>
          <a:p>
            <a:pPr algn="r"/>
            <a:endParaRPr lang="en-US" b="1" dirty="0" smtClean="0">
              <a:solidFill>
                <a:schemeClr val="accent3"/>
              </a:solidFill>
            </a:endParaRPr>
          </a:p>
          <a:p>
            <a:pPr algn="r"/>
            <a:endParaRPr lang="en-US" b="1" dirty="0" smtClean="0">
              <a:solidFill>
                <a:schemeClr val="accent3"/>
              </a:solidFill>
            </a:endParaRPr>
          </a:p>
          <a:p>
            <a:pPr algn="r"/>
            <a:endParaRPr lang="en-US" b="1" dirty="0" smtClean="0">
              <a:solidFill>
                <a:schemeClr val="accent3"/>
              </a:solidFill>
            </a:endParaRPr>
          </a:p>
          <a:p>
            <a:pPr algn="r"/>
            <a:r>
              <a:rPr lang="en-US" b="1" dirty="0" smtClean="0">
                <a:solidFill>
                  <a:schemeClr val="accent3"/>
                </a:solidFill>
              </a:rPr>
              <a:t>good at resource pooling:</a:t>
            </a:r>
            <a:br>
              <a:rPr lang="en-US" b="1" dirty="0" smtClean="0">
                <a:solidFill>
                  <a:schemeClr val="accent3"/>
                </a:solidFill>
              </a:rPr>
            </a:br>
            <a:r>
              <a:rPr lang="en-US" dirty="0" smtClean="0"/>
              <a:t>constantly probes both links, so learns quickly when congestion levels change</a:t>
            </a:r>
            <a:endParaRPr lang="en-GB" dirty="0"/>
          </a:p>
        </p:txBody>
      </p:sp>
      <p:pic>
        <p:nvPicPr>
          <p:cNvPr id="14" name="Picture 4"/>
          <p:cNvPicPr>
            <a:picLocks noChangeAspect="1" noChangeArrowheads="1"/>
          </p:cNvPicPr>
          <p:nvPr/>
        </p:nvPicPr>
        <p:blipFill>
          <a:blip r:embed="rId3" cstate="print"/>
          <a:srcRect/>
          <a:stretch>
            <a:fillRect/>
          </a:stretch>
        </p:blipFill>
        <p:spPr bwMode="auto">
          <a:xfrm>
            <a:off x="142876" y="3093188"/>
            <a:ext cx="1214414" cy="1450987"/>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a:stretch>
            <a:fillRect/>
          </a:stretch>
        </p:blipFill>
        <p:spPr bwMode="auto">
          <a:xfrm>
            <a:off x="71438" y="5090669"/>
            <a:ext cx="1500166" cy="1267289"/>
          </a:xfrm>
          <a:prstGeom prst="rect">
            <a:avLst/>
          </a:prstGeom>
          <a:noFill/>
          <a:ln w="9525">
            <a:noFill/>
            <a:miter lim="800000"/>
            <a:headEnd/>
            <a:tailEnd/>
          </a:ln>
        </p:spPr>
      </p:pic>
      <p:sp>
        <p:nvSpPr>
          <p:cNvPr id="16" name="TextBox 15"/>
          <p:cNvSpPr txBox="1"/>
          <p:nvPr/>
        </p:nvSpPr>
        <p:spPr>
          <a:xfrm>
            <a:off x="0" y="2571744"/>
            <a:ext cx="1571604" cy="646331"/>
          </a:xfrm>
          <a:prstGeom prst="rect">
            <a:avLst/>
          </a:prstGeom>
          <a:noFill/>
        </p:spPr>
        <p:txBody>
          <a:bodyPr wrap="square" rtlCol="0">
            <a:spAutoFit/>
          </a:bodyPr>
          <a:lstStyle/>
          <a:p>
            <a:pPr algn="ctr"/>
            <a:r>
              <a:rPr lang="en-US" dirty="0" smtClean="0"/>
              <a:t>static </a:t>
            </a:r>
            <a:br>
              <a:rPr lang="en-US" dirty="0" smtClean="0"/>
            </a:br>
            <a:r>
              <a:rPr lang="en-US" dirty="0" smtClean="0"/>
              <a:t>network</a:t>
            </a:r>
            <a:endParaRPr lang="en-GB" dirty="0"/>
          </a:p>
        </p:txBody>
      </p:sp>
      <p:sp>
        <p:nvSpPr>
          <p:cNvPr id="17" name="TextBox 16"/>
          <p:cNvSpPr txBox="1"/>
          <p:nvPr/>
        </p:nvSpPr>
        <p:spPr>
          <a:xfrm>
            <a:off x="0" y="4643446"/>
            <a:ext cx="1643042" cy="646331"/>
          </a:xfrm>
          <a:prstGeom prst="rect">
            <a:avLst/>
          </a:prstGeom>
          <a:noFill/>
        </p:spPr>
        <p:txBody>
          <a:bodyPr wrap="square" rtlCol="0">
            <a:spAutoFit/>
          </a:bodyPr>
          <a:lstStyle/>
          <a:p>
            <a:pPr algn="ctr"/>
            <a:r>
              <a:rPr lang="en-US" dirty="0" smtClean="0"/>
              <a:t>dynamic network</a:t>
            </a: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normAutofit fontScale="90000"/>
          </a:bodyPr>
          <a:lstStyle/>
          <a:p>
            <a:r>
              <a:rPr lang="en-US" dirty="0" smtClean="0"/>
              <a:t>We tweaked the </a:t>
            </a:r>
            <a:r>
              <a:rPr lang="el-GR" i="1" dirty="0" smtClean="0">
                <a:cs typeface="Calibri"/>
              </a:rPr>
              <a:t>φ </a:t>
            </a:r>
            <a:r>
              <a:rPr lang="en-US" dirty="0" smtClean="0"/>
              <a:t>algorithm, to ensure fairness with TCP. </a:t>
            </a:r>
            <a:endParaRPr lang="en-GB" dirty="0"/>
          </a:p>
        </p:txBody>
      </p:sp>
      <p:sp>
        <p:nvSpPr>
          <p:cNvPr id="30" name="Content Placeholder 29"/>
          <p:cNvSpPr>
            <a:spLocks noGrp="1"/>
          </p:cNvSpPr>
          <p:nvPr>
            <p:ph idx="1"/>
          </p:nvPr>
        </p:nvSpPr>
        <p:spPr/>
        <p:txBody>
          <a:bodyPr/>
          <a:lstStyle/>
          <a:p>
            <a:r>
              <a:rPr lang="en-US" sz="2000" dirty="0" smtClean="0"/>
              <a:t>We assign a weight to each link, and run a weighted version of the </a:t>
            </a:r>
            <a:r>
              <a:rPr lang="el-GR" sz="2000" i="1" dirty="0" smtClean="0">
                <a:latin typeface="Calibri"/>
                <a:cs typeface="Calibri"/>
              </a:rPr>
              <a:t>φ</a:t>
            </a:r>
            <a:r>
              <a:rPr lang="en-US" sz="2000" dirty="0" smtClean="0"/>
              <a:t>-algorithm. We have an adaptive algorithm for choosing the weights, to guarantee that</a:t>
            </a:r>
          </a:p>
          <a:p>
            <a:pPr marL="454025" indent="-277813">
              <a:buFont typeface="Arial" pitchFamily="34" charset="0"/>
              <a:buChar char="•"/>
            </a:pPr>
            <a:r>
              <a:rPr lang="en-US" sz="2000" dirty="0" smtClean="0"/>
              <a:t>the multipath user gets as least as much throughput as if he/she used the best single path</a:t>
            </a:r>
          </a:p>
          <a:p>
            <a:pPr marL="454025" indent="-277813">
              <a:buFont typeface="Arial" pitchFamily="34" charset="0"/>
              <a:buChar char="•"/>
            </a:pPr>
            <a:r>
              <a:rPr lang="en-US" sz="2000" dirty="0" smtClean="0"/>
              <a:t>the multipath user takes no more bandwidth on any link than a single-path TCP would.</a:t>
            </a:r>
            <a:endParaRPr lang="en-GB" sz="2000" dirty="0"/>
          </a:p>
        </p:txBody>
      </p:sp>
      <p:grpSp>
        <p:nvGrpSpPr>
          <p:cNvPr id="8" name="Group 7"/>
          <p:cNvGrpSpPr/>
          <p:nvPr/>
        </p:nvGrpSpPr>
        <p:grpSpPr>
          <a:xfrm rot="5400000" flipV="1">
            <a:off x="5534537" y="3365284"/>
            <a:ext cx="1248772" cy="2092093"/>
            <a:chOff x="820722" y="2161964"/>
            <a:chExt cx="1833562" cy="3071811"/>
          </a:xfrm>
        </p:grpSpPr>
        <p:sp>
          <p:nvSpPr>
            <p:cNvPr id="4" name="Freeform 3"/>
            <p:cNvSpPr/>
            <p:nvPr/>
          </p:nvSpPr>
          <p:spPr>
            <a:xfrm>
              <a:off x="820722" y="2519148"/>
              <a:ext cx="595312" cy="2397125"/>
            </a:xfrm>
            <a:custGeom>
              <a:avLst/>
              <a:gdLst>
                <a:gd name="connsiteX0" fmla="*/ 671945 w 789709"/>
                <a:gd name="connsiteY0" fmla="*/ 0 h 2452254"/>
                <a:gd name="connsiteX1" fmla="*/ 685800 w 789709"/>
                <a:gd name="connsiteY1" fmla="*/ 457200 h 2452254"/>
                <a:gd name="connsiteX2" fmla="*/ 48491 w 789709"/>
                <a:gd name="connsiteY2" fmla="*/ 1219200 h 2452254"/>
                <a:gd name="connsiteX3" fmla="*/ 394854 w 789709"/>
                <a:gd name="connsiteY3" fmla="*/ 2022764 h 2452254"/>
                <a:gd name="connsiteX4" fmla="*/ 644236 w 789709"/>
                <a:gd name="connsiteY4" fmla="*/ 2396836 h 2452254"/>
                <a:gd name="connsiteX5" fmla="*/ 644236 w 789709"/>
                <a:gd name="connsiteY5" fmla="*/ 2355273 h 2452254"/>
                <a:gd name="connsiteX0" fmla="*/ 714380 w 796781"/>
                <a:gd name="connsiteY0" fmla="*/ 0 h 2523692"/>
                <a:gd name="connsiteX1" fmla="*/ 685800 w 796781"/>
                <a:gd name="connsiteY1" fmla="*/ 528638 h 2523692"/>
                <a:gd name="connsiteX2" fmla="*/ 48491 w 796781"/>
                <a:gd name="connsiteY2" fmla="*/ 1290638 h 2523692"/>
                <a:gd name="connsiteX3" fmla="*/ 394854 w 796781"/>
                <a:gd name="connsiteY3" fmla="*/ 2094202 h 2523692"/>
                <a:gd name="connsiteX4" fmla="*/ 644236 w 796781"/>
                <a:gd name="connsiteY4" fmla="*/ 2468274 h 2523692"/>
                <a:gd name="connsiteX5" fmla="*/ 644236 w 796781"/>
                <a:gd name="connsiteY5" fmla="*/ 2426711 h 2523692"/>
                <a:gd name="connsiteX0" fmla="*/ 714380 w 796781"/>
                <a:gd name="connsiteY0" fmla="*/ 0 h 2523692"/>
                <a:gd name="connsiteX1" fmla="*/ 685800 w 796781"/>
                <a:gd name="connsiteY1" fmla="*/ 528638 h 2523692"/>
                <a:gd name="connsiteX2" fmla="*/ 48491 w 796781"/>
                <a:gd name="connsiteY2" fmla="*/ 1290638 h 2523692"/>
                <a:gd name="connsiteX3" fmla="*/ 394854 w 796781"/>
                <a:gd name="connsiteY3" fmla="*/ 2094202 h 2523692"/>
                <a:gd name="connsiteX4" fmla="*/ 644236 w 796781"/>
                <a:gd name="connsiteY4" fmla="*/ 2468274 h 2523692"/>
                <a:gd name="connsiteX5" fmla="*/ 644236 w 796781"/>
                <a:gd name="connsiteY5" fmla="*/ 2426711 h 2523692"/>
                <a:gd name="connsiteX0" fmla="*/ 714380 w 808688"/>
                <a:gd name="connsiteY0" fmla="*/ 16668 h 2540360"/>
                <a:gd name="connsiteX1" fmla="*/ 785818 w 808688"/>
                <a:gd name="connsiteY1" fmla="*/ 88106 h 2540360"/>
                <a:gd name="connsiteX2" fmla="*/ 685800 w 808688"/>
                <a:gd name="connsiteY2" fmla="*/ 545306 h 2540360"/>
                <a:gd name="connsiteX3" fmla="*/ 48491 w 808688"/>
                <a:gd name="connsiteY3" fmla="*/ 1307306 h 2540360"/>
                <a:gd name="connsiteX4" fmla="*/ 394854 w 808688"/>
                <a:gd name="connsiteY4" fmla="*/ 2110870 h 2540360"/>
                <a:gd name="connsiteX5" fmla="*/ 644236 w 808688"/>
                <a:gd name="connsiteY5" fmla="*/ 2484942 h 2540360"/>
                <a:gd name="connsiteX6" fmla="*/ 644236 w 808688"/>
                <a:gd name="connsiteY6" fmla="*/ 2443379 h 2540360"/>
                <a:gd name="connsiteX0" fmla="*/ 714380 w 796781"/>
                <a:gd name="connsiteY0" fmla="*/ 0 h 2523692"/>
                <a:gd name="connsiteX1" fmla="*/ 685800 w 796781"/>
                <a:gd name="connsiteY1" fmla="*/ 528638 h 2523692"/>
                <a:gd name="connsiteX2" fmla="*/ 48491 w 796781"/>
                <a:gd name="connsiteY2" fmla="*/ 1290638 h 2523692"/>
                <a:gd name="connsiteX3" fmla="*/ 394854 w 796781"/>
                <a:gd name="connsiteY3" fmla="*/ 2094202 h 2523692"/>
                <a:gd name="connsiteX4" fmla="*/ 644236 w 796781"/>
                <a:gd name="connsiteY4" fmla="*/ 2468274 h 2523692"/>
                <a:gd name="connsiteX5" fmla="*/ 644236 w 796781"/>
                <a:gd name="connsiteY5" fmla="*/ 2426711 h 2523692"/>
                <a:gd name="connsiteX0" fmla="*/ 5954 w 783180"/>
                <a:gd name="connsiteY0" fmla="*/ 0 h 2237940"/>
                <a:gd name="connsiteX1" fmla="*/ 763192 w 783180"/>
                <a:gd name="connsiteY1" fmla="*/ 242886 h 2237940"/>
                <a:gd name="connsiteX2" fmla="*/ 125883 w 783180"/>
                <a:gd name="connsiteY2" fmla="*/ 1004886 h 2237940"/>
                <a:gd name="connsiteX3" fmla="*/ 472246 w 783180"/>
                <a:gd name="connsiteY3" fmla="*/ 1808450 h 2237940"/>
                <a:gd name="connsiteX4" fmla="*/ 721628 w 783180"/>
                <a:gd name="connsiteY4" fmla="*/ 2182522 h 2237940"/>
                <a:gd name="connsiteX5" fmla="*/ 721628 w 783180"/>
                <a:gd name="connsiteY5" fmla="*/ 2140959 h 2237940"/>
                <a:gd name="connsiteX0" fmla="*/ 785818 w 808688"/>
                <a:gd name="connsiteY0" fmla="*/ 0 h 2452254"/>
                <a:gd name="connsiteX1" fmla="*/ 685800 w 808688"/>
                <a:gd name="connsiteY1" fmla="*/ 457200 h 2452254"/>
                <a:gd name="connsiteX2" fmla="*/ 48491 w 808688"/>
                <a:gd name="connsiteY2" fmla="*/ 1219200 h 2452254"/>
                <a:gd name="connsiteX3" fmla="*/ 394854 w 808688"/>
                <a:gd name="connsiteY3" fmla="*/ 2022764 h 2452254"/>
                <a:gd name="connsiteX4" fmla="*/ 644236 w 808688"/>
                <a:gd name="connsiteY4" fmla="*/ 2396836 h 2452254"/>
                <a:gd name="connsiteX5" fmla="*/ 644236 w 808688"/>
                <a:gd name="connsiteY5" fmla="*/ 2355273 h 2452254"/>
                <a:gd name="connsiteX0" fmla="*/ 785818 w 808688"/>
                <a:gd name="connsiteY0" fmla="*/ 0 h 2452254"/>
                <a:gd name="connsiteX1" fmla="*/ 685800 w 808688"/>
                <a:gd name="connsiteY1" fmla="*/ 457200 h 2452254"/>
                <a:gd name="connsiteX2" fmla="*/ 48491 w 808688"/>
                <a:gd name="connsiteY2" fmla="*/ 1219200 h 2452254"/>
                <a:gd name="connsiteX3" fmla="*/ 394854 w 808688"/>
                <a:gd name="connsiteY3" fmla="*/ 2022764 h 2452254"/>
                <a:gd name="connsiteX4" fmla="*/ 644236 w 808688"/>
                <a:gd name="connsiteY4" fmla="*/ 2396836 h 2452254"/>
                <a:gd name="connsiteX5" fmla="*/ 644236 w 808688"/>
                <a:gd name="connsiteY5" fmla="*/ 2355273 h 2452254"/>
                <a:gd name="connsiteX0" fmla="*/ 778675 w 778675"/>
                <a:gd name="connsiteY0" fmla="*/ 0 h 2452254"/>
                <a:gd name="connsiteX1" fmla="*/ 635799 w 778675"/>
                <a:gd name="connsiteY1" fmla="*/ 500066 h 2452254"/>
                <a:gd name="connsiteX2" fmla="*/ 41348 w 778675"/>
                <a:gd name="connsiteY2" fmla="*/ 1219200 h 2452254"/>
                <a:gd name="connsiteX3" fmla="*/ 387711 w 778675"/>
                <a:gd name="connsiteY3" fmla="*/ 2022764 h 2452254"/>
                <a:gd name="connsiteX4" fmla="*/ 637093 w 778675"/>
                <a:gd name="connsiteY4" fmla="*/ 2396836 h 2452254"/>
                <a:gd name="connsiteX5" fmla="*/ 637093 w 778675"/>
                <a:gd name="connsiteY5" fmla="*/ 2355273 h 2452254"/>
                <a:gd name="connsiteX0" fmla="*/ 778675 w 778675"/>
                <a:gd name="connsiteY0" fmla="*/ 0 h 3334638"/>
                <a:gd name="connsiteX1" fmla="*/ 635799 w 778675"/>
                <a:gd name="connsiteY1" fmla="*/ 500066 h 3334638"/>
                <a:gd name="connsiteX2" fmla="*/ 41348 w 778675"/>
                <a:gd name="connsiteY2" fmla="*/ 1219200 h 3334638"/>
                <a:gd name="connsiteX3" fmla="*/ 387711 w 778675"/>
                <a:gd name="connsiteY3" fmla="*/ 2022764 h 3334638"/>
                <a:gd name="connsiteX4" fmla="*/ 637093 w 778675"/>
                <a:gd name="connsiteY4" fmla="*/ 2396836 h 3334638"/>
                <a:gd name="connsiteX5" fmla="*/ 278609 w 778675"/>
                <a:gd name="connsiteY5" fmla="*/ 3286148 h 3334638"/>
                <a:gd name="connsiteX0" fmla="*/ 778675 w 778675"/>
                <a:gd name="connsiteY0" fmla="*/ 0 h 3434726"/>
                <a:gd name="connsiteX1" fmla="*/ 635799 w 778675"/>
                <a:gd name="connsiteY1" fmla="*/ 500066 h 3434726"/>
                <a:gd name="connsiteX2" fmla="*/ 41348 w 778675"/>
                <a:gd name="connsiteY2" fmla="*/ 1219200 h 3434726"/>
                <a:gd name="connsiteX3" fmla="*/ 387711 w 778675"/>
                <a:gd name="connsiteY3" fmla="*/ 2022764 h 3434726"/>
                <a:gd name="connsiteX4" fmla="*/ 637093 w 778675"/>
                <a:gd name="connsiteY4" fmla="*/ 2396836 h 3434726"/>
                <a:gd name="connsiteX5" fmla="*/ 278609 w 778675"/>
                <a:gd name="connsiteY5" fmla="*/ 3286148 h 3434726"/>
                <a:gd name="connsiteX6" fmla="*/ 293342 w 778675"/>
                <a:gd name="connsiteY6" fmla="*/ 3288305 h 3434726"/>
                <a:gd name="connsiteX0" fmla="*/ 778675 w 778675"/>
                <a:gd name="connsiteY0" fmla="*/ 0 h 3286148"/>
                <a:gd name="connsiteX1" fmla="*/ 635799 w 778675"/>
                <a:gd name="connsiteY1" fmla="*/ 500066 h 3286148"/>
                <a:gd name="connsiteX2" fmla="*/ 41348 w 778675"/>
                <a:gd name="connsiteY2" fmla="*/ 1219200 h 3286148"/>
                <a:gd name="connsiteX3" fmla="*/ 387711 w 778675"/>
                <a:gd name="connsiteY3" fmla="*/ 2022764 h 3286148"/>
                <a:gd name="connsiteX4" fmla="*/ 637093 w 778675"/>
                <a:gd name="connsiteY4" fmla="*/ 2396836 h 3286148"/>
                <a:gd name="connsiteX5" fmla="*/ 278609 w 778675"/>
                <a:gd name="connsiteY5" fmla="*/ 3286148 h 3286148"/>
                <a:gd name="connsiteX0" fmla="*/ 778675 w 778675"/>
                <a:gd name="connsiteY0" fmla="*/ 0 h 2396836"/>
                <a:gd name="connsiteX1" fmla="*/ 635799 w 778675"/>
                <a:gd name="connsiteY1" fmla="*/ 500066 h 2396836"/>
                <a:gd name="connsiteX2" fmla="*/ 41348 w 778675"/>
                <a:gd name="connsiteY2" fmla="*/ 1219200 h 2396836"/>
                <a:gd name="connsiteX3" fmla="*/ 387711 w 778675"/>
                <a:gd name="connsiteY3" fmla="*/ 2022764 h 2396836"/>
                <a:gd name="connsiteX4" fmla="*/ 637093 w 778675"/>
                <a:gd name="connsiteY4" fmla="*/ 2396836 h 2396836"/>
                <a:gd name="connsiteX0" fmla="*/ 778675 w 778675"/>
                <a:gd name="connsiteY0" fmla="*/ 0 h 2396836"/>
                <a:gd name="connsiteX1" fmla="*/ 635799 w 778675"/>
                <a:gd name="connsiteY1" fmla="*/ 500066 h 2396836"/>
                <a:gd name="connsiteX2" fmla="*/ 41348 w 778675"/>
                <a:gd name="connsiteY2" fmla="*/ 1219200 h 2396836"/>
                <a:gd name="connsiteX3" fmla="*/ 387711 w 778675"/>
                <a:gd name="connsiteY3" fmla="*/ 2022764 h 2396836"/>
                <a:gd name="connsiteX4" fmla="*/ 637093 w 778675"/>
                <a:gd name="connsiteY4" fmla="*/ 2396836 h 2396836"/>
                <a:gd name="connsiteX0" fmla="*/ 773046 w 773046"/>
                <a:gd name="connsiteY0" fmla="*/ 0 h 2396836"/>
                <a:gd name="connsiteX1" fmla="*/ 630170 w 773046"/>
                <a:gd name="connsiteY1" fmla="*/ 500066 h 2396836"/>
                <a:gd name="connsiteX2" fmla="*/ 35719 w 773046"/>
                <a:gd name="connsiteY2" fmla="*/ 1219200 h 2396836"/>
                <a:gd name="connsiteX3" fmla="*/ 415856 w 773046"/>
                <a:gd name="connsiteY3" fmla="*/ 1857388 h 2396836"/>
                <a:gd name="connsiteX4" fmla="*/ 631464 w 773046"/>
                <a:gd name="connsiteY4" fmla="*/ 2396836 h 2396836"/>
                <a:gd name="connsiteX0" fmla="*/ 773046 w 773046"/>
                <a:gd name="connsiteY0" fmla="*/ 0 h 2396836"/>
                <a:gd name="connsiteX1" fmla="*/ 630170 w 773046"/>
                <a:gd name="connsiteY1" fmla="*/ 500066 h 2396836"/>
                <a:gd name="connsiteX2" fmla="*/ 35719 w 773046"/>
                <a:gd name="connsiteY2" fmla="*/ 1219200 h 2396836"/>
                <a:gd name="connsiteX3" fmla="*/ 415856 w 773046"/>
                <a:gd name="connsiteY3" fmla="*/ 1857388 h 2396836"/>
                <a:gd name="connsiteX4" fmla="*/ 631464 w 773046"/>
                <a:gd name="connsiteY4" fmla="*/ 2396836 h 2396836"/>
                <a:gd name="connsiteX0" fmla="*/ 607224 w 607224"/>
                <a:gd name="connsiteY0" fmla="*/ 0 h 2396836"/>
                <a:gd name="connsiteX1" fmla="*/ 464348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 name="connsiteX0" fmla="*/ 595317 w 603763"/>
                <a:gd name="connsiteY0" fmla="*/ 0 h 2396836"/>
                <a:gd name="connsiteX1" fmla="*/ 381002 w 603763"/>
                <a:gd name="connsiteY1" fmla="*/ 500066 h 2396836"/>
                <a:gd name="connsiteX2" fmla="*/ 23812 w 603763"/>
                <a:gd name="connsiteY2" fmla="*/ 1214446 h 2396836"/>
                <a:gd name="connsiteX3" fmla="*/ 238127 w 603763"/>
                <a:gd name="connsiteY3" fmla="*/ 1857388 h 2396836"/>
                <a:gd name="connsiteX4" fmla="*/ 453735 w 603763"/>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17" h="2396836">
                  <a:moveTo>
                    <a:pt x="595317" y="0"/>
                  </a:moveTo>
                  <a:cubicBezTo>
                    <a:pt x="574455" y="564725"/>
                    <a:pt x="534894" y="358222"/>
                    <a:pt x="381002" y="500066"/>
                  </a:cubicBezTo>
                  <a:cubicBezTo>
                    <a:pt x="186829" y="652170"/>
                    <a:pt x="47624" y="988226"/>
                    <a:pt x="23812" y="1214446"/>
                  </a:cubicBezTo>
                  <a:cubicBezTo>
                    <a:pt x="0" y="1440666"/>
                    <a:pt x="48966" y="1745138"/>
                    <a:pt x="238127" y="1857388"/>
                  </a:cubicBezTo>
                  <a:cubicBezTo>
                    <a:pt x="401074" y="1954082"/>
                    <a:pt x="475826" y="1916108"/>
                    <a:pt x="453735" y="2396836"/>
                  </a:cubicBezTo>
                </a:path>
              </a:pathLst>
            </a:cu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400">
                <a:solidFill>
                  <a:prstClr val="black"/>
                </a:solidFill>
              </a:endParaRPr>
            </a:p>
          </p:txBody>
        </p:sp>
        <p:sp>
          <p:nvSpPr>
            <p:cNvPr id="5" name="Freeform 4"/>
            <p:cNvSpPr/>
            <p:nvPr/>
          </p:nvSpPr>
          <p:spPr>
            <a:xfrm>
              <a:off x="1285861" y="2519150"/>
              <a:ext cx="1368423" cy="2428874"/>
            </a:xfrm>
            <a:custGeom>
              <a:avLst/>
              <a:gdLst>
                <a:gd name="connsiteX0" fmla="*/ 348673 w 2685473"/>
                <a:gd name="connsiteY0" fmla="*/ 0 h 2586182"/>
                <a:gd name="connsiteX1" fmla="*/ 390237 w 2685473"/>
                <a:gd name="connsiteY1" fmla="*/ 415636 h 2586182"/>
                <a:gd name="connsiteX2" fmla="*/ 1498600 w 2685473"/>
                <a:gd name="connsiteY2" fmla="*/ 443345 h 2586182"/>
                <a:gd name="connsiteX3" fmla="*/ 1595582 w 2685473"/>
                <a:gd name="connsiteY3" fmla="*/ 858982 h 2586182"/>
                <a:gd name="connsiteX4" fmla="*/ 944418 w 2685473"/>
                <a:gd name="connsiteY4" fmla="*/ 1025236 h 2586182"/>
                <a:gd name="connsiteX5" fmla="*/ 1373909 w 2685473"/>
                <a:gd name="connsiteY5" fmla="*/ 1385455 h 2586182"/>
                <a:gd name="connsiteX6" fmla="*/ 1886528 w 2685473"/>
                <a:gd name="connsiteY6" fmla="*/ 831273 h 2586182"/>
                <a:gd name="connsiteX7" fmla="*/ 1886528 w 2685473"/>
                <a:gd name="connsiteY7" fmla="*/ 1593273 h 2586182"/>
                <a:gd name="connsiteX8" fmla="*/ 1401618 w 2685473"/>
                <a:gd name="connsiteY8" fmla="*/ 1620982 h 2586182"/>
                <a:gd name="connsiteX9" fmla="*/ 778164 w 2685473"/>
                <a:gd name="connsiteY9" fmla="*/ 1662545 h 2586182"/>
                <a:gd name="connsiteX10" fmla="*/ 1415473 w 2685473"/>
                <a:gd name="connsiteY10" fmla="*/ 2161309 h 2586182"/>
                <a:gd name="connsiteX11" fmla="*/ 1955800 w 2685473"/>
                <a:gd name="connsiteY11" fmla="*/ 1731818 h 2586182"/>
                <a:gd name="connsiteX12" fmla="*/ 2537691 w 2685473"/>
                <a:gd name="connsiteY12" fmla="*/ 1717964 h 2586182"/>
                <a:gd name="connsiteX13" fmla="*/ 1069109 w 2685473"/>
                <a:gd name="connsiteY13" fmla="*/ 2466109 h 2586182"/>
                <a:gd name="connsiteX14" fmla="*/ 154709 w 2685473"/>
                <a:gd name="connsiteY14" fmla="*/ 2438400 h 2586182"/>
                <a:gd name="connsiteX15" fmla="*/ 140855 w 2685473"/>
                <a:gd name="connsiteY15" fmla="*/ 2438400 h 2586182"/>
                <a:gd name="connsiteX0" fmla="*/ 348673 w 2013527"/>
                <a:gd name="connsiteY0" fmla="*/ 0 h 2583873"/>
                <a:gd name="connsiteX1" fmla="*/ 390237 w 2013527"/>
                <a:gd name="connsiteY1" fmla="*/ 415636 h 2583873"/>
                <a:gd name="connsiteX2" fmla="*/ 1498600 w 2013527"/>
                <a:gd name="connsiteY2" fmla="*/ 443345 h 2583873"/>
                <a:gd name="connsiteX3" fmla="*/ 1595582 w 2013527"/>
                <a:gd name="connsiteY3" fmla="*/ 858982 h 2583873"/>
                <a:gd name="connsiteX4" fmla="*/ 944418 w 2013527"/>
                <a:gd name="connsiteY4" fmla="*/ 1025236 h 2583873"/>
                <a:gd name="connsiteX5" fmla="*/ 1373909 w 2013527"/>
                <a:gd name="connsiteY5" fmla="*/ 1385455 h 2583873"/>
                <a:gd name="connsiteX6" fmla="*/ 1886528 w 2013527"/>
                <a:gd name="connsiteY6" fmla="*/ 831273 h 2583873"/>
                <a:gd name="connsiteX7" fmla="*/ 1886528 w 2013527"/>
                <a:gd name="connsiteY7" fmla="*/ 1593273 h 2583873"/>
                <a:gd name="connsiteX8" fmla="*/ 1401618 w 2013527"/>
                <a:gd name="connsiteY8" fmla="*/ 1620982 h 2583873"/>
                <a:gd name="connsiteX9" fmla="*/ 778164 w 2013527"/>
                <a:gd name="connsiteY9" fmla="*/ 1662545 h 2583873"/>
                <a:gd name="connsiteX10" fmla="*/ 1415473 w 2013527"/>
                <a:gd name="connsiteY10" fmla="*/ 2161309 h 2583873"/>
                <a:gd name="connsiteX11" fmla="*/ 1955800 w 2013527"/>
                <a:gd name="connsiteY11" fmla="*/ 1731818 h 2583873"/>
                <a:gd name="connsiteX12" fmla="*/ 1069109 w 2013527"/>
                <a:gd name="connsiteY12" fmla="*/ 2466109 h 2583873"/>
                <a:gd name="connsiteX13" fmla="*/ 154709 w 2013527"/>
                <a:gd name="connsiteY13" fmla="*/ 2438400 h 2583873"/>
                <a:gd name="connsiteX14" fmla="*/ 140855 w 2013527"/>
                <a:gd name="connsiteY14" fmla="*/ 2438400 h 2583873"/>
                <a:gd name="connsiteX0" fmla="*/ 348673 w 1971964"/>
                <a:gd name="connsiteY0" fmla="*/ 0 h 2512291"/>
                <a:gd name="connsiteX1" fmla="*/ 390237 w 1971964"/>
                <a:gd name="connsiteY1" fmla="*/ 415636 h 2512291"/>
                <a:gd name="connsiteX2" fmla="*/ 1498600 w 1971964"/>
                <a:gd name="connsiteY2" fmla="*/ 443345 h 2512291"/>
                <a:gd name="connsiteX3" fmla="*/ 1595582 w 1971964"/>
                <a:gd name="connsiteY3" fmla="*/ 858982 h 2512291"/>
                <a:gd name="connsiteX4" fmla="*/ 944418 w 1971964"/>
                <a:gd name="connsiteY4" fmla="*/ 1025236 h 2512291"/>
                <a:gd name="connsiteX5" fmla="*/ 1373909 w 1971964"/>
                <a:gd name="connsiteY5" fmla="*/ 1385455 h 2512291"/>
                <a:gd name="connsiteX6" fmla="*/ 1886528 w 1971964"/>
                <a:gd name="connsiteY6" fmla="*/ 831273 h 2512291"/>
                <a:gd name="connsiteX7" fmla="*/ 1886528 w 1971964"/>
                <a:gd name="connsiteY7" fmla="*/ 1593273 h 2512291"/>
                <a:gd name="connsiteX8" fmla="*/ 1401618 w 1971964"/>
                <a:gd name="connsiteY8" fmla="*/ 1620982 h 2512291"/>
                <a:gd name="connsiteX9" fmla="*/ 778164 w 1971964"/>
                <a:gd name="connsiteY9" fmla="*/ 1662545 h 2512291"/>
                <a:gd name="connsiteX10" fmla="*/ 1415473 w 1971964"/>
                <a:gd name="connsiteY10" fmla="*/ 2161309 h 2512291"/>
                <a:gd name="connsiteX11" fmla="*/ 1069109 w 1971964"/>
                <a:gd name="connsiteY11" fmla="*/ 2466109 h 2512291"/>
                <a:gd name="connsiteX12" fmla="*/ 154709 w 1971964"/>
                <a:gd name="connsiteY12" fmla="*/ 2438400 h 2512291"/>
                <a:gd name="connsiteX13" fmla="*/ 140855 w 1971964"/>
                <a:gd name="connsiteY13" fmla="*/ 2438400 h 2512291"/>
                <a:gd name="connsiteX0" fmla="*/ 278246 w 1901537"/>
                <a:gd name="connsiteY0" fmla="*/ 0 h 2512219"/>
                <a:gd name="connsiteX1" fmla="*/ 319810 w 1901537"/>
                <a:gd name="connsiteY1" fmla="*/ 415636 h 2512219"/>
                <a:gd name="connsiteX2" fmla="*/ 1428173 w 1901537"/>
                <a:gd name="connsiteY2" fmla="*/ 443345 h 2512219"/>
                <a:gd name="connsiteX3" fmla="*/ 1525155 w 1901537"/>
                <a:gd name="connsiteY3" fmla="*/ 858982 h 2512219"/>
                <a:gd name="connsiteX4" fmla="*/ 873991 w 1901537"/>
                <a:gd name="connsiteY4" fmla="*/ 1025236 h 2512219"/>
                <a:gd name="connsiteX5" fmla="*/ 1303482 w 1901537"/>
                <a:gd name="connsiteY5" fmla="*/ 1385455 h 2512219"/>
                <a:gd name="connsiteX6" fmla="*/ 1816101 w 1901537"/>
                <a:gd name="connsiteY6" fmla="*/ 831273 h 2512219"/>
                <a:gd name="connsiteX7" fmla="*/ 1816101 w 1901537"/>
                <a:gd name="connsiteY7" fmla="*/ 1593273 h 2512219"/>
                <a:gd name="connsiteX8" fmla="*/ 1331191 w 1901537"/>
                <a:gd name="connsiteY8" fmla="*/ 1620982 h 2512219"/>
                <a:gd name="connsiteX9" fmla="*/ 707737 w 1901537"/>
                <a:gd name="connsiteY9" fmla="*/ 1662545 h 2512219"/>
                <a:gd name="connsiteX10" fmla="*/ 1345046 w 1901537"/>
                <a:gd name="connsiteY10" fmla="*/ 2161309 h 2512219"/>
                <a:gd name="connsiteX11" fmla="*/ 211562 w 1901537"/>
                <a:gd name="connsiteY11" fmla="*/ 1995487 h 2512219"/>
                <a:gd name="connsiteX12" fmla="*/ 84282 w 1901537"/>
                <a:gd name="connsiteY12" fmla="*/ 2438400 h 2512219"/>
                <a:gd name="connsiteX13" fmla="*/ 70428 w 1901537"/>
                <a:gd name="connsiteY13" fmla="*/ 2438400 h 2512219"/>
                <a:gd name="connsiteX0" fmla="*/ 75045 w 1907896"/>
                <a:gd name="connsiteY0" fmla="*/ 0 h 2516996"/>
                <a:gd name="connsiteX1" fmla="*/ 326169 w 1907896"/>
                <a:gd name="connsiteY1" fmla="*/ 420413 h 2516996"/>
                <a:gd name="connsiteX2" fmla="*/ 1434532 w 1907896"/>
                <a:gd name="connsiteY2" fmla="*/ 448122 h 2516996"/>
                <a:gd name="connsiteX3" fmla="*/ 1531514 w 1907896"/>
                <a:gd name="connsiteY3" fmla="*/ 863759 h 2516996"/>
                <a:gd name="connsiteX4" fmla="*/ 880350 w 1907896"/>
                <a:gd name="connsiteY4" fmla="*/ 1030013 h 2516996"/>
                <a:gd name="connsiteX5" fmla="*/ 1309841 w 1907896"/>
                <a:gd name="connsiteY5" fmla="*/ 1390232 h 2516996"/>
                <a:gd name="connsiteX6" fmla="*/ 1822460 w 1907896"/>
                <a:gd name="connsiteY6" fmla="*/ 836050 h 2516996"/>
                <a:gd name="connsiteX7" fmla="*/ 1822460 w 1907896"/>
                <a:gd name="connsiteY7" fmla="*/ 1598050 h 2516996"/>
                <a:gd name="connsiteX8" fmla="*/ 1337550 w 1907896"/>
                <a:gd name="connsiteY8" fmla="*/ 1625759 h 2516996"/>
                <a:gd name="connsiteX9" fmla="*/ 714096 w 1907896"/>
                <a:gd name="connsiteY9" fmla="*/ 1667322 h 2516996"/>
                <a:gd name="connsiteX10" fmla="*/ 1351405 w 1907896"/>
                <a:gd name="connsiteY10" fmla="*/ 2166086 h 2516996"/>
                <a:gd name="connsiteX11" fmla="*/ 217921 w 1907896"/>
                <a:gd name="connsiteY11" fmla="*/ 2000264 h 2516996"/>
                <a:gd name="connsiteX12" fmla="*/ 90641 w 1907896"/>
                <a:gd name="connsiteY12" fmla="*/ 2443177 h 2516996"/>
                <a:gd name="connsiteX13" fmla="*/ 76787 w 1907896"/>
                <a:gd name="connsiteY13" fmla="*/ 2443177 h 2516996"/>
                <a:gd name="connsiteX0" fmla="*/ 68686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68686 w 1901537"/>
                <a:gd name="connsiteY0" fmla="*/ 70069 h 2587065"/>
                <a:gd name="connsiteX1" fmla="*/ 140124 w 1901537"/>
                <a:gd name="connsiteY1" fmla="*/ 70069 h 2587065"/>
                <a:gd name="connsiteX2" fmla="*/ 319810 w 1901537"/>
                <a:gd name="connsiteY2" fmla="*/ 490482 h 2587065"/>
                <a:gd name="connsiteX3" fmla="*/ 1428173 w 1901537"/>
                <a:gd name="connsiteY3" fmla="*/ 518191 h 2587065"/>
                <a:gd name="connsiteX4" fmla="*/ 1525155 w 1901537"/>
                <a:gd name="connsiteY4" fmla="*/ 933828 h 2587065"/>
                <a:gd name="connsiteX5" fmla="*/ 873991 w 1901537"/>
                <a:gd name="connsiteY5" fmla="*/ 1100082 h 2587065"/>
                <a:gd name="connsiteX6" fmla="*/ 1303482 w 1901537"/>
                <a:gd name="connsiteY6" fmla="*/ 1460301 h 2587065"/>
                <a:gd name="connsiteX7" fmla="*/ 1816101 w 1901537"/>
                <a:gd name="connsiteY7" fmla="*/ 906119 h 2587065"/>
                <a:gd name="connsiteX8" fmla="*/ 1816101 w 1901537"/>
                <a:gd name="connsiteY8" fmla="*/ 1668119 h 2587065"/>
                <a:gd name="connsiteX9" fmla="*/ 1331191 w 1901537"/>
                <a:gd name="connsiteY9" fmla="*/ 1695828 h 2587065"/>
                <a:gd name="connsiteX10" fmla="*/ 707737 w 1901537"/>
                <a:gd name="connsiteY10" fmla="*/ 1737391 h 2587065"/>
                <a:gd name="connsiteX11" fmla="*/ 1345046 w 1901537"/>
                <a:gd name="connsiteY11" fmla="*/ 2236155 h 2587065"/>
                <a:gd name="connsiteX12" fmla="*/ 211562 w 1901537"/>
                <a:gd name="connsiteY12" fmla="*/ 2070333 h 2587065"/>
                <a:gd name="connsiteX13" fmla="*/ 84282 w 1901537"/>
                <a:gd name="connsiteY13" fmla="*/ 2513246 h 2587065"/>
                <a:gd name="connsiteX14" fmla="*/ 70428 w 1901537"/>
                <a:gd name="connsiteY14" fmla="*/ 2513246 h 2587065"/>
                <a:gd name="connsiteX0" fmla="*/ 68686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140124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140124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138689 w 1900102"/>
                <a:gd name="connsiteY0" fmla="*/ 0 h 2443177"/>
                <a:gd name="connsiteX1" fmla="*/ 318375 w 1900102"/>
                <a:gd name="connsiteY1" fmla="*/ 420413 h 2443177"/>
                <a:gd name="connsiteX2" fmla="*/ 1426738 w 1900102"/>
                <a:gd name="connsiteY2" fmla="*/ 448122 h 2443177"/>
                <a:gd name="connsiteX3" fmla="*/ 1523720 w 1900102"/>
                <a:gd name="connsiteY3" fmla="*/ 863759 h 2443177"/>
                <a:gd name="connsiteX4" fmla="*/ 872556 w 1900102"/>
                <a:gd name="connsiteY4" fmla="*/ 1030013 h 2443177"/>
                <a:gd name="connsiteX5" fmla="*/ 1302047 w 1900102"/>
                <a:gd name="connsiteY5" fmla="*/ 1390232 h 2443177"/>
                <a:gd name="connsiteX6" fmla="*/ 1814666 w 1900102"/>
                <a:gd name="connsiteY6" fmla="*/ 836050 h 2443177"/>
                <a:gd name="connsiteX7" fmla="*/ 1814666 w 1900102"/>
                <a:gd name="connsiteY7" fmla="*/ 1598050 h 2443177"/>
                <a:gd name="connsiteX8" fmla="*/ 1329756 w 1900102"/>
                <a:gd name="connsiteY8" fmla="*/ 1625759 h 2443177"/>
                <a:gd name="connsiteX9" fmla="*/ 706302 w 1900102"/>
                <a:gd name="connsiteY9" fmla="*/ 1667322 h 2443177"/>
                <a:gd name="connsiteX10" fmla="*/ 1343611 w 1900102"/>
                <a:gd name="connsiteY10" fmla="*/ 2166086 h 2443177"/>
                <a:gd name="connsiteX11" fmla="*/ 210127 w 1900102"/>
                <a:gd name="connsiteY11" fmla="*/ 2000264 h 2443177"/>
                <a:gd name="connsiteX12" fmla="*/ 82847 w 1900102"/>
                <a:gd name="connsiteY12" fmla="*/ 2443177 h 2443177"/>
                <a:gd name="connsiteX0" fmla="*/ 153195 w 1914608"/>
                <a:gd name="connsiteY0" fmla="*/ 0 h 2428893"/>
                <a:gd name="connsiteX1" fmla="*/ 332881 w 1914608"/>
                <a:gd name="connsiteY1" fmla="*/ 420413 h 2428893"/>
                <a:gd name="connsiteX2" fmla="*/ 1441244 w 1914608"/>
                <a:gd name="connsiteY2" fmla="*/ 448122 h 2428893"/>
                <a:gd name="connsiteX3" fmla="*/ 1538226 w 1914608"/>
                <a:gd name="connsiteY3" fmla="*/ 863759 h 2428893"/>
                <a:gd name="connsiteX4" fmla="*/ 887062 w 1914608"/>
                <a:gd name="connsiteY4" fmla="*/ 1030013 h 2428893"/>
                <a:gd name="connsiteX5" fmla="*/ 1316553 w 1914608"/>
                <a:gd name="connsiteY5" fmla="*/ 1390232 h 2428893"/>
                <a:gd name="connsiteX6" fmla="*/ 1829172 w 1914608"/>
                <a:gd name="connsiteY6" fmla="*/ 836050 h 2428893"/>
                <a:gd name="connsiteX7" fmla="*/ 1829172 w 1914608"/>
                <a:gd name="connsiteY7" fmla="*/ 1598050 h 2428893"/>
                <a:gd name="connsiteX8" fmla="*/ 1344262 w 1914608"/>
                <a:gd name="connsiteY8" fmla="*/ 1625759 h 2428893"/>
                <a:gd name="connsiteX9" fmla="*/ 720808 w 1914608"/>
                <a:gd name="connsiteY9" fmla="*/ 1667322 h 2428893"/>
                <a:gd name="connsiteX10" fmla="*/ 1358117 w 1914608"/>
                <a:gd name="connsiteY10" fmla="*/ 2166086 h 2428893"/>
                <a:gd name="connsiteX11" fmla="*/ 224633 w 1914608"/>
                <a:gd name="connsiteY11" fmla="*/ 2000264 h 2428893"/>
                <a:gd name="connsiteX12" fmla="*/ 10318 w 1914608"/>
                <a:gd name="connsiteY12" fmla="*/ 2428893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4608" h="2428893">
                  <a:moveTo>
                    <a:pt x="153195" y="0"/>
                  </a:moveTo>
                  <a:cubicBezTo>
                    <a:pt x="147092" y="364395"/>
                    <a:pt x="118206" y="345726"/>
                    <a:pt x="332881" y="420413"/>
                  </a:cubicBezTo>
                  <a:cubicBezTo>
                    <a:pt x="547556" y="495100"/>
                    <a:pt x="1240353" y="374231"/>
                    <a:pt x="1441244" y="448122"/>
                  </a:cubicBezTo>
                  <a:cubicBezTo>
                    <a:pt x="1642135" y="522013"/>
                    <a:pt x="1630590" y="766777"/>
                    <a:pt x="1538226" y="863759"/>
                  </a:cubicBezTo>
                  <a:cubicBezTo>
                    <a:pt x="1445862" y="960741"/>
                    <a:pt x="924008" y="942268"/>
                    <a:pt x="887062" y="1030013"/>
                  </a:cubicBezTo>
                  <a:cubicBezTo>
                    <a:pt x="850117" y="1117759"/>
                    <a:pt x="1159535" y="1422559"/>
                    <a:pt x="1316553" y="1390232"/>
                  </a:cubicBezTo>
                  <a:cubicBezTo>
                    <a:pt x="1473571" y="1357905"/>
                    <a:pt x="1743736" y="801414"/>
                    <a:pt x="1829172" y="836050"/>
                  </a:cubicBezTo>
                  <a:cubicBezTo>
                    <a:pt x="1914608" y="870686"/>
                    <a:pt x="1909990" y="1466432"/>
                    <a:pt x="1829172" y="1598050"/>
                  </a:cubicBezTo>
                  <a:cubicBezTo>
                    <a:pt x="1748354" y="1729668"/>
                    <a:pt x="1344262" y="1625759"/>
                    <a:pt x="1344262" y="1625759"/>
                  </a:cubicBezTo>
                  <a:cubicBezTo>
                    <a:pt x="1159535" y="1637304"/>
                    <a:pt x="718499" y="1577268"/>
                    <a:pt x="720808" y="1667322"/>
                  </a:cubicBezTo>
                  <a:cubicBezTo>
                    <a:pt x="723117" y="1757376"/>
                    <a:pt x="1440813" y="2110596"/>
                    <a:pt x="1358117" y="2166086"/>
                  </a:cubicBezTo>
                  <a:cubicBezTo>
                    <a:pt x="1275421" y="2221576"/>
                    <a:pt x="449266" y="1956463"/>
                    <a:pt x="224633" y="2000264"/>
                  </a:cubicBezTo>
                  <a:cubicBezTo>
                    <a:pt x="0" y="2044065"/>
                    <a:pt x="33840" y="2355074"/>
                    <a:pt x="10318" y="2428893"/>
                  </a:cubicBezTo>
                </a:path>
              </a:pathLst>
            </a:cu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400">
                <a:solidFill>
                  <a:prstClr val="black"/>
                </a:solidFill>
              </a:endParaRPr>
            </a:p>
          </p:txBody>
        </p:sp>
        <p:sp>
          <p:nvSpPr>
            <p:cNvPr id="6" name="Oval 5"/>
            <p:cNvSpPr/>
            <p:nvPr/>
          </p:nvSpPr>
          <p:spPr>
            <a:xfrm>
              <a:off x="1201722" y="2161964"/>
              <a:ext cx="357187" cy="357188"/>
            </a:xfrm>
            <a:prstGeom prst="ellipse">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sp>
          <p:nvSpPr>
            <p:cNvPr id="7" name="Oval 6"/>
            <p:cNvSpPr/>
            <p:nvPr/>
          </p:nvSpPr>
          <p:spPr>
            <a:xfrm>
              <a:off x="1130286" y="4876587"/>
              <a:ext cx="357186" cy="357188"/>
            </a:xfrm>
            <a:prstGeom prst="ellipse">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grpSp>
      <p:sp>
        <p:nvSpPr>
          <p:cNvPr id="9" name="TextBox 8"/>
          <p:cNvSpPr txBox="1"/>
          <p:nvPr/>
        </p:nvSpPr>
        <p:spPr>
          <a:xfrm>
            <a:off x="6925081" y="3429000"/>
            <a:ext cx="1504571" cy="523221"/>
          </a:xfrm>
          <a:prstGeom prst="rect">
            <a:avLst/>
          </a:prstGeom>
          <a:noFill/>
        </p:spPr>
        <p:txBody>
          <a:bodyPr wrap="square" rtlCol="0">
            <a:spAutoFit/>
          </a:bodyPr>
          <a:lstStyle/>
          <a:p>
            <a:r>
              <a:rPr lang="en-US" sz="1400" dirty="0" smtClean="0"/>
              <a:t>more congested</a:t>
            </a:r>
          </a:p>
          <a:p>
            <a:r>
              <a:rPr lang="en-US" sz="1400" dirty="0" smtClean="0"/>
              <a:t>short RTT</a:t>
            </a:r>
            <a:endParaRPr lang="en-GB" sz="1400" dirty="0"/>
          </a:p>
        </p:txBody>
      </p:sp>
      <p:sp>
        <p:nvSpPr>
          <p:cNvPr id="10" name="TextBox 9"/>
          <p:cNvSpPr txBox="1"/>
          <p:nvPr/>
        </p:nvSpPr>
        <p:spPr>
          <a:xfrm>
            <a:off x="6925080" y="4298183"/>
            <a:ext cx="1718886" cy="523220"/>
          </a:xfrm>
          <a:prstGeom prst="rect">
            <a:avLst/>
          </a:prstGeom>
          <a:noFill/>
        </p:spPr>
        <p:txBody>
          <a:bodyPr wrap="square" rtlCol="0">
            <a:spAutoFit/>
          </a:bodyPr>
          <a:lstStyle/>
          <a:p>
            <a:r>
              <a:rPr lang="en-US" sz="1400" dirty="0" smtClean="0"/>
              <a:t>less congested</a:t>
            </a:r>
          </a:p>
          <a:p>
            <a:r>
              <a:rPr lang="en-US" sz="1400" dirty="0" smtClean="0"/>
              <a:t>long RTT</a:t>
            </a:r>
            <a:endParaRPr lang="en-GB" sz="1400" dirty="0"/>
          </a:p>
        </p:txBody>
      </p:sp>
      <p:grpSp>
        <p:nvGrpSpPr>
          <p:cNvPr id="25" name="Group 24"/>
          <p:cNvGrpSpPr/>
          <p:nvPr/>
        </p:nvGrpSpPr>
        <p:grpSpPr>
          <a:xfrm>
            <a:off x="642910" y="3671744"/>
            <a:ext cx="3071834" cy="1186015"/>
            <a:chOff x="71406" y="3643314"/>
            <a:chExt cx="4286250" cy="1511300"/>
          </a:xfrm>
        </p:grpSpPr>
        <p:sp>
          <p:nvSpPr>
            <p:cNvPr id="11" name="Oval 18"/>
            <p:cNvSpPr>
              <a:spLocks noChangeArrowheads="1"/>
            </p:cNvSpPr>
            <p:nvPr/>
          </p:nvSpPr>
          <p:spPr bwMode="auto">
            <a:xfrm rot="16200000" flipV="1">
              <a:off x="1251712" y="4025107"/>
              <a:ext cx="987425" cy="347663"/>
            </a:xfrm>
            <a:prstGeom prst="ellipse">
              <a:avLst/>
            </a:prstGeom>
            <a:solidFill>
              <a:schemeClr val="accent1">
                <a:lumMod val="50000"/>
              </a:schemeClr>
            </a:solidFill>
            <a:ln w="19050">
              <a:solidFill>
                <a:schemeClr val="accent1">
                  <a:lumMod val="60000"/>
                  <a:lumOff val="40000"/>
                </a:schemeClr>
              </a:solidFill>
              <a:round/>
              <a:headEnd/>
              <a:tailEnd/>
            </a:ln>
          </p:spPr>
          <p:txBody>
            <a:bodyPr wrap="none" anchor="ctr"/>
            <a:lstStyle/>
            <a:p>
              <a:pPr fontAlgn="auto">
                <a:spcBef>
                  <a:spcPts val="0"/>
                </a:spcBef>
                <a:spcAft>
                  <a:spcPts val="0"/>
                </a:spcAft>
                <a:defRPr/>
              </a:pPr>
              <a:endParaRPr lang="en-GB">
                <a:solidFill>
                  <a:prstClr val="black"/>
                </a:solidFill>
                <a:latin typeface="Calibri"/>
                <a:cs typeface="+mn-cs"/>
              </a:endParaRPr>
            </a:p>
          </p:txBody>
        </p:sp>
        <p:grpSp>
          <p:nvGrpSpPr>
            <p:cNvPr id="12" name="Group 15"/>
            <p:cNvGrpSpPr>
              <a:grpSpLocks/>
            </p:cNvGrpSpPr>
            <p:nvPr/>
          </p:nvGrpSpPr>
          <p:grpSpPr bwMode="auto">
            <a:xfrm>
              <a:off x="71406" y="3643314"/>
              <a:ext cx="4143375" cy="847725"/>
              <a:chOff x="2786051" y="2938545"/>
              <a:chExt cx="5000660" cy="847644"/>
            </a:xfrm>
          </p:grpSpPr>
          <p:sp>
            <p:nvSpPr>
              <p:cNvPr id="13" name="Freeform 12"/>
              <p:cNvSpPr/>
              <p:nvPr/>
            </p:nvSpPr>
            <p:spPr bwMode="auto">
              <a:xfrm flipV="1">
                <a:off x="2786051" y="3349668"/>
                <a:ext cx="5000660" cy="436521"/>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50138 w 2378668"/>
                  <a:gd name="connsiteY0" fmla="*/ 331387 h 405148"/>
                  <a:gd name="connsiteX1" fmla="*/ 61410 w 2378668"/>
                  <a:gd name="connsiteY1" fmla="*/ 404816 h 405148"/>
                  <a:gd name="connsiteX2" fmla="*/ 418600 w 2378668"/>
                  <a:gd name="connsiteY2" fmla="*/ 333377 h 405148"/>
                  <a:gd name="connsiteX3" fmla="*/ 775790 w 2378668"/>
                  <a:gd name="connsiteY3" fmla="*/ 47626 h 405148"/>
                  <a:gd name="connsiteX4" fmla="*/ 1704484 w 2378668"/>
                  <a:gd name="connsiteY4" fmla="*/ 47625 h 405148"/>
                  <a:gd name="connsiteX5" fmla="*/ 1990236 w 2378668"/>
                  <a:gd name="connsiteY5" fmla="*/ 333377 h 405148"/>
                  <a:gd name="connsiteX6" fmla="*/ 2378668 w 2378668"/>
                  <a:gd name="connsiteY6" fmla="*/ 363285 h 405148"/>
                  <a:gd name="connsiteX7" fmla="*/ 2378668 w 2378668"/>
                  <a:gd name="connsiteY7" fmla="*/ 363285 h 405148"/>
                  <a:gd name="connsiteX0" fmla="*/ 0 w 2317258"/>
                  <a:gd name="connsiteY0" fmla="*/ 404816 h 405148"/>
                  <a:gd name="connsiteX1" fmla="*/ 357190 w 2317258"/>
                  <a:gd name="connsiteY1" fmla="*/ 333377 h 405148"/>
                  <a:gd name="connsiteX2" fmla="*/ 714380 w 2317258"/>
                  <a:gd name="connsiteY2" fmla="*/ 47626 h 405148"/>
                  <a:gd name="connsiteX3" fmla="*/ 1643074 w 2317258"/>
                  <a:gd name="connsiteY3" fmla="*/ 47625 h 405148"/>
                  <a:gd name="connsiteX4" fmla="*/ 1928826 w 2317258"/>
                  <a:gd name="connsiteY4" fmla="*/ 333377 h 405148"/>
                  <a:gd name="connsiteX5" fmla="*/ 2317258 w 2317258"/>
                  <a:gd name="connsiteY5" fmla="*/ 363285 h 405148"/>
                  <a:gd name="connsiteX6" fmla="*/ 2317258 w 2317258"/>
                  <a:gd name="connsiteY6" fmla="*/ 363285 h 405148"/>
                  <a:gd name="connsiteX0" fmla="*/ 0 w 2284006"/>
                  <a:gd name="connsiteY0" fmla="*/ 379349 h 388664"/>
                  <a:gd name="connsiteX1" fmla="*/ 323938 w 2284006"/>
                  <a:gd name="connsiteY1" fmla="*/ 333377 h 388664"/>
                  <a:gd name="connsiteX2" fmla="*/ 681128 w 2284006"/>
                  <a:gd name="connsiteY2" fmla="*/ 47626 h 388664"/>
                  <a:gd name="connsiteX3" fmla="*/ 1609822 w 2284006"/>
                  <a:gd name="connsiteY3" fmla="*/ 47625 h 388664"/>
                  <a:gd name="connsiteX4" fmla="*/ 1895574 w 2284006"/>
                  <a:gd name="connsiteY4" fmla="*/ 333377 h 388664"/>
                  <a:gd name="connsiteX5" fmla="*/ 2284006 w 2284006"/>
                  <a:gd name="connsiteY5" fmla="*/ 363285 h 388664"/>
                  <a:gd name="connsiteX6" fmla="*/ 2284006 w 2284006"/>
                  <a:gd name="connsiteY6" fmla="*/ 363285 h 388664"/>
                  <a:gd name="connsiteX0" fmla="*/ 0 w 6434934"/>
                  <a:gd name="connsiteY0" fmla="*/ 379349 h 388664"/>
                  <a:gd name="connsiteX1" fmla="*/ 323938 w 6434934"/>
                  <a:gd name="connsiteY1" fmla="*/ 333377 h 388664"/>
                  <a:gd name="connsiteX2" fmla="*/ 681128 w 6434934"/>
                  <a:gd name="connsiteY2" fmla="*/ 47626 h 388664"/>
                  <a:gd name="connsiteX3" fmla="*/ 1609822 w 6434934"/>
                  <a:gd name="connsiteY3" fmla="*/ 47625 h 388664"/>
                  <a:gd name="connsiteX4" fmla="*/ 1895574 w 6434934"/>
                  <a:gd name="connsiteY4" fmla="*/ 333377 h 388664"/>
                  <a:gd name="connsiteX5" fmla="*/ 2284006 w 6434934"/>
                  <a:gd name="connsiteY5" fmla="*/ 363285 h 388664"/>
                  <a:gd name="connsiteX6" fmla="*/ 6434934 w 6434934"/>
                  <a:gd name="connsiteY6" fmla="*/ 317754 h 388664"/>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84006 w 6434934"/>
                  <a:gd name="connsiteY5" fmla="*/ 363284 h 388663"/>
                  <a:gd name="connsiteX6" fmla="*/ 6434934 w 6434934"/>
                  <a:gd name="connsiteY6" fmla="*/ 317753 h 388663"/>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98189 w 6434934"/>
                  <a:gd name="connsiteY5" fmla="*/ 254201 h 388663"/>
                  <a:gd name="connsiteX6" fmla="*/ 6434934 w 6434934"/>
                  <a:gd name="connsiteY6" fmla="*/ 317753 h 388663"/>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98189 w 6434934"/>
                  <a:gd name="connsiteY5" fmla="*/ 317752 h 388663"/>
                  <a:gd name="connsiteX6" fmla="*/ 6434934 w 6434934"/>
                  <a:gd name="connsiteY6" fmla="*/ 317753 h 38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4934" h="388663">
                    <a:moveTo>
                      <a:pt x="0" y="379348"/>
                    </a:moveTo>
                    <a:cubicBezTo>
                      <a:pt x="61410" y="379680"/>
                      <a:pt x="210417" y="388663"/>
                      <a:pt x="323938" y="333376"/>
                    </a:cubicBezTo>
                    <a:cubicBezTo>
                      <a:pt x="437459" y="278089"/>
                      <a:pt x="466814" y="95250"/>
                      <a:pt x="681128" y="47625"/>
                    </a:cubicBezTo>
                    <a:cubicBezTo>
                      <a:pt x="895442" y="0"/>
                      <a:pt x="1401597" y="13195"/>
                      <a:pt x="1609822" y="47624"/>
                    </a:cubicBezTo>
                    <a:cubicBezTo>
                      <a:pt x="1818047" y="82054"/>
                      <a:pt x="1815751" y="209181"/>
                      <a:pt x="1930479" y="254202"/>
                    </a:cubicBezTo>
                    <a:cubicBezTo>
                      <a:pt x="2045207" y="299223"/>
                      <a:pt x="2233450" y="312767"/>
                      <a:pt x="2298189" y="317752"/>
                    </a:cubicBezTo>
                    <a:lnTo>
                      <a:pt x="6434934" y="317753"/>
                    </a:lnTo>
                  </a:path>
                </a:pathLst>
              </a:custGeom>
              <a:ln w="101600">
                <a:solidFill>
                  <a:schemeClr val="tx2">
                    <a:lumMod val="75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14" name="Freeform 13"/>
              <p:cNvSpPr/>
              <p:nvPr/>
            </p:nvSpPr>
            <p:spPr bwMode="auto">
              <a:xfrm>
                <a:off x="2795630" y="2938545"/>
                <a:ext cx="4991081" cy="438108"/>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 name="connsiteX0" fmla="*/ 0 w 6421916"/>
                  <a:gd name="connsiteY0" fmla="*/ 385987 h 389771"/>
                  <a:gd name="connsiteX1" fmla="*/ 297024 w 6421916"/>
                  <a:gd name="connsiteY1" fmla="*/ 333377 h 389771"/>
                  <a:gd name="connsiteX2" fmla="*/ 654214 w 6421916"/>
                  <a:gd name="connsiteY2" fmla="*/ 47626 h 389771"/>
                  <a:gd name="connsiteX3" fmla="*/ 1582908 w 6421916"/>
                  <a:gd name="connsiteY3" fmla="*/ 47625 h 389771"/>
                  <a:gd name="connsiteX4" fmla="*/ 1868660 w 6421916"/>
                  <a:gd name="connsiteY4" fmla="*/ 333377 h 389771"/>
                  <a:gd name="connsiteX5" fmla="*/ 2257092 w 6421916"/>
                  <a:gd name="connsiteY5" fmla="*/ 363285 h 389771"/>
                  <a:gd name="connsiteX6" fmla="*/ 6421916 w 6421916"/>
                  <a:gd name="connsiteY6" fmla="*/ 309610 h 389771"/>
                  <a:gd name="connsiteX0" fmla="*/ 0 w 6421916"/>
                  <a:gd name="connsiteY0" fmla="*/ 385987 h 389771"/>
                  <a:gd name="connsiteX1" fmla="*/ 297024 w 6421916"/>
                  <a:gd name="connsiteY1" fmla="*/ 333377 h 389771"/>
                  <a:gd name="connsiteX2" fmla="*/ 654214 w 6421916"/>
                  <a:gd name="connsiteY2" fmla="*/ 47626 h 389771"/>
                  <a:gd name="connsiteX3" fmla="*/ 1582908 w 6421916"/>
                  <a:gd name="connsiteY3" fmla="*/ 47625 h 389771"/>
                  <a:gd name="connsiteX4" fmla="*/ 1868660 w 6421916"/>
                  <a:gd name="connsiteY4" fmla="*/ 333377 h 389771"/>
                  <a:gd name="connsiteX5" fmla="*/ 2192971 w 6421916"/>
                  <a:gd name="connsiteY5" fmla="*/ 309610 h 389771"/>
                  <a:gd name="connsiteX6" fmla="*/ 6421916 w 6421916"/>
                  <a:gd name="connsiteY6" fmla="*/ 309610 h 389771"/>
                  <a:gd name="connsiteX0" fmla="*/ 0 w 6421916"/>
                  <a:gd name="connsiteY0" fmla="*/ 385986 h 389770"/>
                  <a:gd name="connsiteX1" fmla="*/ 297024 w 6421916"/>
                  <a:gd name="connsiteY1" fmla="*/ 333376 h 389770"/>
                  <a:gd name="connsiteX2" fmla="*/ 654214 w 6421916"/>
                  <a:gd name="connsiteY2" fmla="*/ 47625 h 389770"/>
                  <a:gd name="connsiteX3" fmla="*/ 1582908 w 6421916"/>
                  <a:gd name="connsiteY3" fmla="*/ 47624 h 389770"/>
                  <a:gd name="connsiteX4" fmla="*/ 1825237 w 6421916"/>
                  <a:gd name="connsiteY4" fmla="*/ 309609 h 389770"/>
                  <a:gd name="connsiteX5" fmla="*/ 2192971 w 6421916"/>
                  <a:gd name="connsiteY5" fmla="*/ 309609 h 389770"/>
                  <a:gd name="connsiteX6" fmla="*/ 6421916 w 6421916"/>
                  <a:gd name="connsiteY6" fmla="*/ 309609 h 389770"/>
                  <a:gd name="connsiteX0" fmla="*/ 0 w 6421916"/>
                  <a:gd name="connsiteY0" fmla="*/ 385986 h 389770"/>
                  <a:gd name="connsiteX1" fmla="*/ 297024 w 6421916"/>
                  <a:gd name="connsiteY1" fmla="*/ 333376 h 389770"/>
                  <a:gd name="connsiteX2" fmla="*/ 654214 w 6421916"/>
                  <a:gd name="connsiteY2" fmla="*/ 47625 h 389770"/>
                  <a:gd name="connsiteX3" fmla="*/ 1582908 w 6421916"/>
                  <a:gd name="connsiteY3" fmla="*/ 47624 h 389770"/>
                  <a:gd name="connsiteX4" fmla="*/ 1825237 w 6421916"/>
                  <a:gd name="connsiteY4" fmla="*/ 245974 h 389770"/>
                  <a:gd name="connsiteX5" fmla="*/ 2192971 w 6421916"/>
                  <a:gd name="connsiteY5" fmla="*/ 309609 h 389770"/>
                  <a:gd name="connsiteX6" fmla="*/ 6421916 w 6421916"/>
                  <a:gd name="connsiteY6" fmla="*/ 309609 h 38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1916" h="389770">
                    <a:moveTo>
                      <a:pt x="0" y="385986"/>
                    </a:moveTo>
                    <a:cubicBezTo>
                      <a:pt x="61410" y="386318"/>
                      <a:pt x="187988" y="389770"/>
                      <a:pt x="297024" y="333376"/>
                    </a:cubicBezTo>
                    <a:cubicBezTo>
                      <a:pt x="406060" y="276983"/>
                      <a:pt x="439900" y="95250"/>
                      <a:pt x="654214" y="47625"/>
                    </a:cubicBezTo>
                    <a:cubicBezTo>
                      <a:pt x="868528" y="0"/>
                      <a:pt x="1387738" y="14566"/>
                      <a:pt x="1582908" y="47624"/>
                    </a:cubicBezTo>
                    <a:cubicBezTo>
                      <a:pt x="1778079" y="80682"/>
                      <a:pt x="1723560" y="202310"/>
                      <a:pt x="1825237" y="245974"/>
                    </a:cubicBezTo>
                    <a:cubicBezTo>
                      <a:pt x="1926914" y="289638"/>
                      <a:pt x="2128232" y="304624"/>
                      <a:pt x="2192971" y="309609"/>
                    </a:cubicBezTo>
                    <a:lnTo>
                      <a:pt x="6421916" y="309609"/>
                    </a:lnTo>
                  </a:path>
                </a:pathLst>
              </a:custGeom>
              <a:ln w="101600">
                <a:solidFill>
                  <a:schemeClr val="tx2">
                    <a:lumMod val="75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grpSp>
        <p:sp>
          <p:nvSpPr>
            <p:cNvPr id="15" name="Freeform 14"/>
            <p:cNvSpPr/>
            <p:nvPr/>
          </p:nvSpPr>
          <p:spPr bwMode="auto">
            <a:xfrm>
              <a:off x="428593" y="4348164"/>
              <a:ext cx="3929063" cy="806450"/>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092" h="389771">
                  <a:moveTo>
                    <a:pt x="0" y="385987"/>
                  </a:moveTo>
                  <a:cubicBezTo>
                    <a:pt x="61410" y="386319"/>
                    <a:pt x="187988" y="389771"/>
                    <a:pt x="297024" y="333377"/>
                  </a:cubicBezTo>
                  <a:cubicBezTo>
                    <a:pt x="406060" y="276984"/>
                    <a:pt x="439900" y="95251"/>
                    <a:pt x="654214" y="47626"/>
                  </a:cubicBezTo>
                  <a:cubicBezTo>
                    <a:pt x="868528" y="1"/>
                    <a:pt x="1380500" y="0"/>
                    <a:pt x="1582908" y="47625"/>
                  </a:cubicBezTo>
                  <a:cubicBezTo>
                    <a:pt x="1785316" y="95250"/>
                    <a:pt x="1756296" y="280767"/>
                    <a:pt x="1868660" y="333377"/>
                  </a:cubicBezTo>
                  <a:cubicBezTo>
                    <a:pt x="1981024" y="385987"/>
                    <a:pt x="2192353" y="358300"/>
                    <a:pt x="2257092" y="363285"/>
                  </a:cubicBezTo>
                  <a:lnTo>
                    <a:pt x="2257092" y="363285"/>
                  </a:lnTo>
                </a:path>
              </a:pathLst>
            </a:custGeom>
            <a:ln w="241300">
              <a:solidFill>
                <a:schemeClr val="tx2">
                  <a:lumMod val="50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16" name="Freeform 15"/>
            <p:cNvSpPr/>
            <p:nvPr/>
          </p:nvSpPr>
          <p:spPr bwMode="auto">
            <a:xfrm flipV="1">
              <a:off x="1766856" y="3705226"/>
              <a:ext cx="1662112" cy="98425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accent1">
                <a:lumMod val="75000"/>
                <a:alpha val="58824"/>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714348" y="-24"/>
            <a:ext cx="7000924" cy="3000396"/>
          </a:xfrm>
        </p:spPr>
        <p:txBody>
          <a:bodyPr/>
          <a:lstStyle/>
          <a:p>
            <a:pPr>
              <a:spcAft>
                <a:spcPts val="1200"/>
              </a:spcAft>
            </a:pPr>
            <a:r>
              <a:rPr lang="en-US" sz="2000" dirty="0" smtClean="0"/>
              <a:t>The 3G link has lower drop probability. We’d prefer to use the 3G link, to get resource pooling.</a:t>
            </a:r>
          </a:p>
          <a:p>
            <a:pPr>
              <a:spcAft>
                <a:spcPts val="1200"/>
              </a:spcAft>
            </a:pPr>
            <a:r>
              <a:rPr lang="en-US" sz="2000" dirty="0" smtClean="0"/>
              <a:t>But the 3G link has a long RTT, so single-path TCP gets low throughput. We shouldn’t take any more than single-path TCP would.</a:t>
            </a:r>
          </a:p>
          <a:p>
            <a:pPr>
              <a:spcAft>
                <a:spcPts val="1200"/>
              </a:spcAft>
            </a:pPr>
            <a:r>
              <a:rPr lang="en-US" sz="2000" dirty="0" smtClean="0"/>
              <a:t>Therefore we need to keep some traffic on the </a:t>
            </a:r>
            <a:r>
              <a:rPr lang="en-US" sz="2000" dirty="0" err="1" smtClean="0"/>
              <a:t>wifi</a:t>
            </a:r>
            <a:r>
              <a:rPr lang="en-US" sz="2000" dirty="0" smtClean="0"/>
              <a:t> link, so that the multipath user gets as good throughput as if he used single-path TCP.</a:t>
            </a:r>
          </a:p>
        </p:txBody>
      </p:sp>
      <p:pic>
        <p:nvPicPr>
          <p:cNvPr id="506882" name="Picture 2"/>
          <p:cNvPicPr>
            <a:picLocks noChangeAspect="1" noChangeArrowheads="1"/>
          </p:cNvPicPr>
          <p:nvPr/>
        </p:nvPicPr>
        <p:blipFill>
          <a:blip r:embed="rId3" cstate="print"/>
          <a:srcRect/>
          <a:stretch>
            <a:fillRect/>
          </a:stretch>
        </p:blipFill>
        <p:spPr bwMode="auto">
          <a:xfrm>
            <a:off x="1674481" y="4143380"/>
            <a:ext cx="6612295" cy="1953600"/>
          </a:xfrm>
          <a:prstGeom prst="rect">
            <a:avLst/>
          </a:prstGeom>
          <a:noFill/>
          <a:ln w="9525">
            <a:noFill/>
            <a:miter lim="800000"/>
            <a:headEnd/>
            <a:tailEnd/>
          </a:ln>
          <a:effectLst/>
        </p:spPr>
      </p:pic>
      <p:sp>
        <p:nvSpPr>
          <p:cNvPr id="19" name="Rectangle 18"/>
          <p:cNvSpPr/>
          <p:nvPr/>
        </p:nvSpPr>
        <p:spPr>
          <a:xfrm>
            <a:off x="5632408" y="4226951"/>
            <a:ext cx="3241499" cy="337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0" y="4071942"/>
            <a:ext cx="1785918" cy="769441"/>
          </a:xfrm>
          <a:prstGeom prst="rect">
            <a:avLst/>
          </a:prstGeom>
          <a:noFill/>
        </p:spPr>
        <p:txBody>
          <a:bodyPr wrap="square" rtlCol="0">
            <a:spAutoFit/>
          </a:bodyPr>
          <a:lstStyle/>
          <a:p>
            <a:r>
              <a:rPr lang="en-US" sz="1600" i="1" dirty="0" err="1" smtClean="0"/>
              <a:t>wifi</a:t>
            </a:r>
            <a:r>
              <a:rPr lang="en-US" sz="1600" i="1" dirty="0" smtClean="0"/>
              <a:t> throughput</a:t>
            </a:r>
            <a:br>
              <a:rPr lang="en-US" sz="1600" i="1" dirty="0" smtClean="0"/>
            </a:br>
            <a:r>
              <a:rPr lang="en-US" sz="1600" i="1" dirty="0" smtClean="0"/>
              <a:t>[Mb/s]</a:t>
            </a:r>
            <a:br>
              <a:rPr lang="en-US" sz="1600" i="1" dirty="0" smtClean="0"/>
            </a:br>
            <a:r>
              <a:rPr lang="en-US" sz="1200" i="1" dirty="0" smtClean="0">
                <a:solidFill>
                  <a:schemeClr val="accent2">
                    <a:lumMod val="60000"/>
                    <a:lumOff val="40000"/>
                  </a:schemeClr>
                </a:solidFill>
              </a:rPr>
              <a:t>Congested, short RTT</a:t>
            </a:r>
            <a:endParaRPr lang="en-GB" sz="1600" i="1" dirty="0">
              <a:solidFill>
                <a:schemeClr val="accent2">
                  <a:lumMod val="60000"/>
                  <a:lumOff val="40000"/>
                </a:schemeClr>
              </a:solidFill>
            </a:endParaRPr>
          </a:p>
        </p:txBody>
      </p:sp>
      <p:sp>
        <p:nvSpPr>
          <p:cNvPr id="21" name="TextBox 20"/>
          <p:cNvSpPr txBox="1"/>
          <p:nvPr/>
        </p:nvSpPr>
        <p:spPr>
          <a:xfrm>
            <a:off x="0" y="5935824"/>
            <a:ext cx="2000232" cy="769441"/>
          </a:xfrm>
          <a:prstGeom prst="rect">
            <a:avLst/>
          </a:prstGeom>
          <a:noFill/>
        </p:spPr>
        <p:txBody>
          <a:bodyPr wrap="square" rtlCol="0">
            <a:spAutoFit/>
          </a:bodyPr>
          <a:lstStyle/>
          <a:p>
            <a:r>
              <a:rPr lang="en-US" sz="1600" i="1" dirty="0" smtClean="0"/>
              <a:t>3G throughput</a:t>
            </a:r>
            <a:br>
              <a:rPr lang="en-US" sz="1600" i="1" dirty="0" smtClean="0"/>
            </a:br>
            <a:r>
              <a:rPr lang="en-US" sz="1600" i="1" dirty="0" smtClean="0"/>
              <a:t>[Mb/s]</a:t>
            </a:r>
            <a:br>
              <a:rPr lang="en-US" sz="1600" i="1" dirty="0" smtClean="0"/>
            </a:br>
            <a:r>
              <a:rPr lang="en-US" sz="1200" i="1" dirty="0" smtClean="0">
                <a:solidFill>
                  <a:schemeClr val="accent3"/>
                </a:solidFill>
              </a:rPr>
              <a:t>Uncongested, long RTT</a:t>
            </a:r>
            <a:endParaRPr lang="en-GB" sz="1600" i="1" dirty="0">
              <a:solidFill>
                <a:schemeClr val="accent3"/>
              </a:solidFill>
            </a:endParaRPr>
          </a:p>
        </p:txBody>
      </p:sp>
      <p:sp>
        <p:nvSpPr>
          <p:cNvPr id="10" name="TextBox 9"/>
          <p:cNvSpPr txBox="1"/>
          <p:nvPr/>
        </p:nvSpPr>
        <p:spPr>
          <a:xfrm>
            <a:off x="4957095" y="3143248"/>
            <a:ext cx="877906" cy="610985"/>
          </a:xfrm>
          <a:prstGeom prst="rect">
            <a:avLst/>
          </a:prstGeom>
          <a:noFill/>
        </p:spPr>
        <p:txBody>
          <a:bodyPr wrap="square" rtlCol="0">
            <a:spAutoFit/>
          </a:bodyPr>
          <a:lstStyle/>
          <a:p>
            <a:pPr algn="ctr"/>
            <a:r>
              <a:rPr lang="en-GB" sz="1200" dirty="0" smtClean="0">
                <a:solidFill>
                  <a:schemeClr val="tx2">
                    <a:lumMod val="65000"/>
                  </a:schemeClr>
                </a:solidFill>
              </a:rPr>
              <a:t>what a multipath flow gets</a:t>
            </a:r>
            <a:endParaRPr lang="en-GB" sz="1200" dirty="0">
              <a:solidFill>
                <a:schemeClr val="tx2">
                  <a:lumMod val="65000"/>
                </a:schemeClr>
              </a:solidFill>
            </a:endParaRPr>
          </a:p>
        </p:txBody>
      </p:sp>
      <p:sp>
        <p:nvSpPr>
          <p:cNvPr id="11" name="TextBox 10"/>
          <p:cNvSpPr txBox="1"/>
          <p:nvPr/>
        </p:nvSpPr>
        <p:spPr>
          <a:xfrm>
            <a:off x="3066221" y="3278310"/>
            <a:ext cx="1215562" cy="610985"/>
          </a:xfrm>
          <a:prstGeom prst="rect">
            <a:avLst/>
          </a:prstGeom>
          <a:noFill/>
        </p:spPr>
        <p:txBody>
          <a:bodyPr wrap="square" rtlCol="0">
            <a:spAutoFit/>
          </a:bodyPr>
          <a:lstStyle/>
          <a:p>
            <a:pPr algn="ctr"/>
            <a:r>
              <a:rPr lang="en-GB" sz="1200" dirty="0" smtClean="0"/>
              <a:t>what a single-path TCP flow gets</a:t>
            </a:r>
            <a:endParaRPr lang="en-GB" sz="1200" dirty="0"/>
          </a:p>
        </p:txBody>
      </p:sp>
      <p:sp>
        <p:nvSpPr>
          <p:cNvPr id="14" name="TextBox 13"/>
          <p:cNvSpPr txBox="1"/>
          <p:nvPr/>
        </p:nvSpPr>
        <p:spPr>
          <a:xfrm>
            <a:off x="8333687" y="5236716"/>
            <a:ext cx="810345" cy="785552"/>
          </a:xfrm>
          <a:prstGeom prst="rect">
            <a:avLst/>
          </a:prstGeom>
          <a:noFill/>
        </p:spPr>
        <p:txBody>
          <a:bodyPr wrap="square" rtlCol="0">
            <a:spAutoFit/>
          </a:bodyPr>
          <a:lstStyle/>
          <a:p>
            <a:r>
              <a:rPr lang="en-US" sz="1600" i="1" dirty="0" smtClean="0"/>
              <a:t>time [0—12 min]</a:t>
            </a:r>
            <a:endParaRPr lang="en-GB" sz="1600" i="1" dirty="0"/>
          </a:p>
        </p:txBody>
      </p:sp>
      <p:cxnSp>
        <p:nvCxnSpPr>
          <p:cNvPr id="16" name="Straight Arrow Connector 15"/>
          <p:cNvCxnSpPr>
            <a:stCxn id="11" idx="2"/>
          </p:cNvCxnSpPr>
          <p:nvPr/>
        </p:nvCxnSpPr>
        <p:spPr>
          <a:xfrm rot="16200000" flipH="1">
            <a:off x="3608073" y="3955224"/>
            <a:ext cx="334452" cy="2025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2"/>
          </p:cNvCxnSpPr>
          <p:nvPr/>
        </p:nvCxnSpPr>
        <p:spPr>
          <a:xfrm rot="5400000">
            <a:off x="4908050" y="3870811"/>
            <a:ext cx="604577" cy="371422"/>
          </a:xfrm>
          <a:prstGeom prst="straightConnector1">
            <a:avLst/>
          </a:prstGeom>
          <a:ln w="5715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rot="5400000" flipV="1">
            <a:off x="276928" y="4723707"/>
            <a:ext cx="820143" cy="1374002"/>
            <a:chOff x="820722" y="2161964"/>
            <a:chExt cx="1833562" cy="3071811"/>
          </a:xfrm>
        </p:grpSpPr>
        <p:sp>
          <p:nvSpPr>
            <p:cNvPr id="26" name="Freeform 25"/>
            <p:cNvSpPr/>
            <p:nvPr/>
          </p:nvSpPr>
          <p:spPr>
            <a:xfrm>
              <a:off x="820722" y="2519148"/>
              <a:ext cx="595312" cy="2397125"/>
            </a:xfrm>
            <a:custGeom>
              <a:avLst/>
              <a:gdLst>
                <a:gd name="connsiteX0" fmla="*/ 671945 w 789709"/>
                <a:gd name="connsiteY0" fmla="*/ 0 h 2452254"/>
                <a:gd name="connsiteX1" fmla="*/ 685800 w 789709"/>
                <a:gd name="connsiteY1" fmla="*/ 457200 h 2452254"/>
                <a:gd name="connsiteX2" fmla="*/ 48491 w 789709"/>
                <a:gd name="connsiteY2" fmla="*/ 1219200 h 2452254"/>
                <a:gd name="connsiteX3" fmla="*/ 394854 w 789709"/>
                <a:gd name="connsiteY3" fmla="*/ 2022764 h 2452254"/>
                <a:gd name="connsiteX4" fmla="*/ 644236 w 789709"/>
                <a:gd name="connsiteY4" fmla="*/ 2396836 h 2452254"/>
                <a:gd name="connsiteX5" fmla="*/ 644236 w 789709"/>
                <a:gd name="connsiteY5" fmla="*/ 2355273 h 2452254"/>
                <a:gd name="connsiteX0" fmla="*/ 714380 w 796781"/>
                <a:gd name="connsiteY0" fmla="*/ 0 h 2523692"/>
                <a:gd name="connsiteX1" fmla="*/ 685800 w 796781"/>
                <a:gd name="connsiteY1" fmla="*/ 528638 h 2523692"/>
                <a:gd name="connsiteX2" fmla="*/ 48491 w 796781"/>
                <a:gd name="connsiteY2" fmla="*/ 1290638 h 2523692"/>
                <a:gd name="connsiteX3" fmla="*/ 394854 w 796781"/>
                <a:gd name="connsiteY3" fmla="*/ 2094202 h 2523692"/>
                <a:gd name="connsiteX4" fmla="*/ 644236 w 796781"/>
                <a:gd name="connsiteY4" fmla="*/ 2468274 h 2523692"/>
                <a:gd name="connsiteX5" fmla="*/ 644236 w 796781"/>
                <a:gd name="connsiteY5" fmla="*/ 2426711 h 2523692"/>
                <a:gd name="connsiteX0" fmla="*/ 714380 w 796781"/>
                <a:gd name="connsiteY0" fmla="*/ 0 h 2523692"/>
                <a:gd name="connsiteX1" fmla="*/ 685800 w 796781"/>
                <a:gd name="connsiteY1" fmla="*/ 528638 h 2523692"/>
                <a:gd name="connsiteX2" fmla="*/ 48491 w 796781"/>
                <a:gd name="connsiteY2" fmla="*/ 1290638 h 2523692"/>
                <a:gd name="connsiteX3" fmla="*/ 394854 w 796781"/>
                <a:gd name="connsiteY3" fmla="*/ 2094202 h 2523692"/>
                <a:gd name="connsiteX4" fmla="*/ 644236 w 796781"/>
                <a:gd name="connsiteY4" fmla="*/ 2468274 h 2523692"/>
                <a:gd name="connsiteX5" fmla="*/ 644236 w 796781"/>
                <a:gd name="connsiteY5" fmla="*/ 2426711 h 2523692"/>
                <a:gd name="connsiteX0" fmla="*/ 714380 w 808688"/>
                <a:gd name="connsiteY0" fmla="*/ 16668 h 2540360"/>
                <a:gd name="connsiteX1" fmla="*/ 785818 w 808688"/>
                <a:gd name="connsiteY1" fmla="*/ 88106 h 2540360"/>
                <a:gd name="connsiteX2" fmla="*/ 685800 w 808688"/>
                <a:gd name="connsiteY2" fmla="*/ 545306 h 2540360"/>
                <a:gd name="connsiteX3" fmla="*/ 48491 w 808688"/>
                <a:gd name="connsiteY3" fmla="*/ 1307306 h 2540360"/>
                <a:gd name="connsiteX4" fmla="*/ 394854 w 808688"/>
                <a:gd name="connsiteY4" fmla="*/ 2110870 h 2540360"/>
                <a:gd name="connsiteX5" fmla="*/ 644236 w 808688"/>
                <a:gd name="connsiteY5" fmla="*/ 2484942 h 2540360"/>
                <a:gd name="connsiteX6" fmla="*/ 644236 w 808688"/>
                <a:gd name="connsiteY6" fmla="*/ 2443379 h 2540360"/>
                <a:gd name="connsiteX0" fmla="*/ 714380 w 796781"/>
                <a:gd name="connsiteY0" fmla="*/ 0 h 2523692"/>
                <a:gd name="connsiteX1" fmla="*/ 685800 w 796781"/>
                <a:gd name="connsiteY1" fmla="*/ 528638 h 2523692"/>
                <a:gd name="connsiteX2" fmla="*/ 48491 w 796781"/>
                <a:gd name="connsiteY2" fmla="*/ 1290638 h 2523692"/>
                <a:gd name="connsiteX3" fmla="*/ 394854 w 796781"/>
                <a:gd name="connsiteY3" fmla="*/ 2094202 h 2523692"/>
                <a:gd name="connsiteX4" fmla="*/ 644236 w 796781"/>
                <a:gd name="connsiteY4" fmla="*/ 2468274 h 2523692"/>
                <a:gd name="connsiteX5" fmla="*/ 644236 w 796781"/>
                <a:gd name="connsiteY5" fmla="*/ 2426711 h 2523692"/>
                <a:gd name="connsiteX0" fmla="*/ 5954 w 783180"/>
                <a:gd name="connsiteY0" fmla="*/ 0 h 2237940"/>
                <a:gd name="connsiteX1" fmla="*/ 763192 w 783180"/>
                <a:gd name="connsiteY1" fmla="*/ 242886 h 2237940"/>
                <a:gd name="connsiteX2" fmla="*/ 125883 w 783180"/>
                <a:gd name="connsiteY2" fmla="*/ 1004886 h 2237940"/>
                <a:gd name="connsiteX3" fmla="*/ 472246 w 783180"/>
                <a:gd name="connsiteY3" fmla="*/ 1808450 h 2237940"/>
                <a:gd name="connsiteX4" fmla="*/ 721628 w 783180"/>
                <a:gd name="connsiteY4" fmla="*/ 2182522 h 2237940"/>
                <a:gd name="connsiteX5" fmla="*/ 721628 w 783180"/>
                <a:gd name="connsiteY5" fmla="*/ 2140959 h 2237940"/>
                <a:gd name="connsiteX0" fmla="*/ 785818 w 808688"/>
                <a:gd name="connsiteY0" fmla="*/ 0 h 2452254"/>
                <a:gd name="connsiteX1" fmla="*/ 685800 w 808688"/>
                <a:gd name="connsiteY1" fmla="*/ 457200 h 2452254"/>
                <a:gd name="connsiteX2" fmla="*/ 48491 w 808688"/>
                <a:gd name="connsiteY2" fmla="*/ 1219200 h 2452254"/>
                <a:gd name="connsiteX3" fmla="*/ 394854 w 808688"/>
                <a:gd name="connsiteY3" fmla="*/ 2022764 h 2452254"/>
                <a:gd name="connsiteX4" fmla="*/ 644236 w 808688"/>
                <a:gd name="connsiteY4" fmla="*/ 2396836 h 2452254"/>
                <a:gd name="connsiteX5" fmla="*/ 644236 w 808688"/>
                <a:gd name="connsiteY5" fmla="*/ 2355273 h 2452254"/>
                <a:gd name="connsiteX0" fmla="*/ 785818 w 808688"/>
                <a:gd name="connsiteY0" fmla="*/ 0 h 2452254"/>
                <a:gd name="connsiteX1" fmla="*/ 685800 w 808688"/>
                <a:gd name="connsiteY1" fmla="*/ 457200 h 2452254"/>
                <a:gd name="connsiteX2" fmla="*/ 48491 w 808688"/>
                <a:gd name="connsiteY2" fmla="*/ 1219200 h 2452254"/>
                <a:gd name="connsiteX3" fmla="*/ 394854 w 808688"/>
                <a:gd name="connsiteY3" fmla="*/ 2022764 h 2452254"/>
                <a:gd name="connsiteX4" fmla="*/ 644236 w 808688"/>
                <a:gd name="connsiteY4" fmla="*/ 2396836 h 2452254"/>
                <a:gd name="connsiteX5" fmla="*/ 644236 w 808688"/>
                <a:gd name="connsiteY5" fmla="*/ 2355273 h 2452254"/>
                <a:gd name="connsiteX0" fmla="*/ 778675 w 778675"/>
                <a:gd name="connsiteY0" fmla="*/ 0 h 2452254"/>
                <a:gd name="connsiteX1" fmla="*/ 635799 w 778675"/>
                <a:gd name="connsiteY1" fmla="*/ 500066 h 2452254"/>
                <a:gd name="connsiteX2" fmla="*/ 41348 w 778675"/>
                <a:gd name="connsiteY2" fmla="*/ 1219200 h 2452254"/>
                <a:gd name="connsiteX3" fmla="*/ 387711 w 778675"/>
                <a:gd name="connsiteY3" fmla="*/ 2022764 h 2452254"/>
                <a:gd name="connsiteX4" fmla="*/ 637093 w 778675"/>
                <a:gd name="connsiteY4" fmla="*/ 2396836 h 2452254"/>
                <a:gd name="connsiteX5" fmla="*/ 637093 w 778675"/>
                <a:gd name="connsiteY5" fmla="*/ 2355273 h 2452254"/>
                <a:gd name="connsiteX0" fmla="*/ 778675 w 778675"/>
                <a:gd name="connsiteY0" fmla="*/ 0 h 3334638"/>
                <a:gd name="connsiteX1" fmla="*/ 635799 w 778675"/>
                <a:gd name="connsiteY1" fmla="*/ 500066 h 3334638"/>
                <a:gd name="connsiteX2" fmla="*/ 41348 w 778675"/>
                <a:gd name="connsiteY2" fmla="*/ 1219200 h 3334638"/>
                <a:gd name="connsiteX3" fmla="*/ 387711 w 778675"/>
                <a:gd name="connsiteY3" fmla="*/ 2022764 h 3334638"/>
                <a:gd name="connsiteX4" fmla="*/ 637093 w 778675"/>
                <a:gd name="connsiteY4" fmla="*/ 2396836 h 3334638"/>
                <a:gd name="connsiteX5" fmla="*/ 278609 w 778675"/>
                <a:gd name="connsiteY5" fmla="*/ 3286148 h 3334638"/>
                <a:gd name="connsiteX0" fmla="*/ 778675 w 778675"/>
                <a:gd name="connsiteY0" fmla="*/ 0 h 3434726"/>
                <a:gd name="connsiteX1" fmla="*/ 635799 w 778675"/>
                <a:gd name="connsiteY1" fmla="*/ 500066 h 3434726"/>
                <a:gd name="connsiteX2" fmla="*/ 41348 w 778675"/>
                <a:gd name="connsiteY2" fmla="*/ 1219200 h 3434726"/>
                <a:gd name="connsiteX3" fmla="*/ 387711 w 778675"/>
                <a:gd name="connsiteY3" fmla="*/ 2022764 h 3434726"/>
                <a:gd name="connsiteX4" fmla="*/ 637093 w 778675"/>
                <a:gd name="connsiteY4" fmla="*/ 2396836 h 3434726"/>
                <a:gd name="connsiteX5" fmla="*/ 278609 w 778675"/>
                <a:gd name="connsiteY5" fmla="*/ 3286148 h 3434726"/>
                <a:gd name="connsiteX6" fmla="*/ 293342 w 778675"/>
                <a:gd name="connsiteY6" fmla="*/ 3288305 h 3434726"/>
                <a:gd name="connsiteX0" fmla="*/ 778675 w 778675"/>
                <a:gd name="connsiteY0" fmla="*/ 0 h 3286148"/>
                <a:gd name="connsiteX1" fmla="*/ 635799 w 778675"/>
                <a:gd name="connsiteY1" fmla="*/ 500066 h 3286148"/>
                <a:gd name="connsiteX2" fmla="*/ 41348 w 778675"/>
                <a:gd name="connsiteY2" fmla="*/ 1219200 h 3286148"/>
                <a:gd name="connsiteX3" fmla="*/ 387711 w 778675"/>
                <a:gd name="connsiteY3" fmla="*/ 2022764 h 3286148"/>
                <a:gd name="connsiteX4" fmla="*/ 637093 w 778675"/>
                <a:gd name="connsiteY4" fmla="*/ 2396836 h 3286148"/>
                <a:gd name="connsiteX5" fmla="*/ 278609 w 778675"/>
                <a:gd name="connsiteY5" fmla="*/ 3286148 h 3286148"/>
                <a:gd name="connsiteX0" fmla="*/ 778675 w 778675"/>
                <a:gd name="connsiteY0" fmla="*/ 0 h 2396836"/>
                <a:gd name="connsiteX1" fmla="*/ 635799 w 778675"/>
                <a:gd name="connsiteY1" fmla="*/ 500066 h 2396836"/>
                <a:gd name="connsiteX2" fmla="*/ 41348 w 778675"/>
                <a:gd name="connsiteY2" fmla="*/ 1219200 h 2396836"/>
                <a:gd name="connsiteX3" fmla="*/ 387711 w 778675"/>
                <a:gd name="connsiteY3" fmla="*/ 2022764 h 2396836"/>
                <a:gd name="connsiteX4" fmla="*/ 637093 w 778675"/>
                <a:gd name="connsiteY4" fmla="*/ 2396836 h 2396836"/>
                <a:gd name="connsiteX0" fmla="*/ 778675 w 778675"/>
                <a:gd name="connsiteY0" fmla="*/ 0 h 2396836"/>
                <a:gd name="connsiteX1" fmla="*/ 635799 w 778675"/>
                <a:gd name="connsiteY1" fmla="*/ 500066 h 2396836"/>
                <a:gd name="connsiteX2" fmla="*/ 41348 w 778675"/>
                <a:gd name="connsiteY2" fmla="*/ 1219200 h 2396836"/>
                <a:gd name="connsiteX3" fmla="*/ 387711 w 778675"/>
                <a:gd name="connsiteY3" fmla="*/ 2022764 h 2396836"/>
                <a:gd name="connsiteX4" fmla="*/ 637093 w 778675"/>
                <a:gd name="connsiteY4" fmla="*/ 2396836 h 2396836"/>
                <a:gd name="connsiteX0" fmla="*/ 773046 w 773046"/>
                <a:gd name="connsiteY0" fmla="*/ 0 h 2396836"/>
                <a:gd name="connsiteX1" fmla="*/ 630170 w 773046"/>
                <a:gd name="connsiteY1" fmla="*/ 500066 h 2396836"/>
                <a:gd name="connsiteX2" fmla="*/ 35719 w 773046"/>
                <a:gd name="connsiteY2" fmla="*/ 1219200 h 2396836"/>
                <a:gd name="connsiteX3" fmla="*/ 415856 w 773046"/>
                <a:gd name="connsiteY3" fmla="*/ 1857388 h 2396836"/>
                <a:gd name="connsiteX4" fmla="*/ 631464 w 773046"/>
                <a:gd name="connsiteY4" fmla="*/ 2396836 h 2396836"/>
                <a:gd name="connsiteX0" fmla="*/ 773046 w 773046"/>
                <a:gd name="connsiteY0" fmla="*/ 0 h 2396836"/>
                <a:gd name="connsiteX1" fmla="*/ 630170 w 773046"/>
                <a:gd name="connsiteY1" fmla="*/ 500066 h 2396836"/>
                <a:gd name="connsiteX2" fmla="*/ 35719 w 773046"/>
                <a:gd name="connsiteY2" fmla="*/ 1219200 h 2396836"/>
                <a:gd name="connsiteX3" fmla="*/ 415856 w 773046"/>
                <a:gd name="connsiteY3" fmla="*/ 1857388 h 2396836"/>
                <a:gd name="connsiteX4" fmla="*/ 631464 w 773046"/>
                <a:gd name="connsiteY4" fmla="*/ 2396836 h 2396836"/>
                <a:gd name="connsiteX0" fmla="*/ 607224 w 607224"/>
                <a:gd name="connsiteY0" fmla="*/ 0 h 2396836"/>
                <a:gd name="connsiteX1" fmla="*/ 464348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 name="connsiteX0" fmla="*/ 595317 w 603763"/>
                <a:gd name="connsiteY0" fmla="*/ 0 h 2396836"/>
                <a:gd name="connsiteX1" fmla="*/ 381002 w 603763"/>
                <a:gd name="connsiteY1" fmla="*/ 500066 h 2396836"/>
                <a:gd name="connsiteX2" fmla="*/ 23812 w 603763"/>
                <a:gd name="connsiteY2" fmla="*/ 1214446 h 2396836"/>
                <a:gd name="connsiteX3" fmla="*/ 238127 w 603763"/>
                <a:gd name="connsiteY3" fmla="*/ 1857388 h 2396836"/>
                <a:gd name="connsiteX4" fmla="*/ 453735 w 603763"/>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17" h="2396836">
                  <a:moveTo>
                    <a:pt x="595317" y="0"/>
                  </a:moveTo>
                  <a:cubicBezTo>
                    <a:pt x="574455" y="564725"/>
                    <a:pt x="534894" y="358222"/>
                    <a:pt x="381002" y="500066"/>
                  </a:cubicBezTo>
                  <a:cubicBezTo>
                    <a:pt x="186829" y="652170"/>
                    <a:pt x="47624" y="988226"/>
                    <a:pt x="23812" y="1214446"/>
                  </a:cubicBezTo>
                  <a:cubicBezTo>
                    <a:pt x="0" y="1440666"/>
                    <a:pt x="48966" y="1745138"/>
                    <a:pt x="238127" y="1857388"/>
                  </a:cubicBezTo>
                  <a:cubicBezTo>
                    <a:pt x="401074" y="1954082"/>
                    <a:pt x="475826" y="1916108"/>
                    <a:pt x="453735" y="2396836"/>
                  </a:cubicBezTo>
                </a:path>
              </a:pathLst>
            </a:cu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400">
                <a:solidFill>
                  <a:prstClr val="black"/>
                </a:solidFill>
              </a:endParaRPr>
            </a:p>
          </p:txBody>
        </p:sp>
        <p:sp>
          <p:nvSpPr>
            <p:cNvPr id="27" name="Freeform 26"/>
            <p:cNvSpPr/>
            <p:nvPr/>
          </p:nvSpPr>
          <p:spPr>
            <a:xfrm>
              <a:off x="1285861" y="2519150"/>
              <a:ext cx="1368423" cy="2428874"/>
            </a:xfrm>
            <a:custGeom>
              <a:avLst/>
              <a:gdLst>
                <a:gd name="connsiteX0" fmla="*/ 348673 w 2685473"/>
                <a:gd name="connsiteY0" fmla="*/ 0 h 2586182"/>
                <a:gd name="connsiteX1" fmla="*/ 390237 w 2685473"/>
                <a:gd name="connsiteY1" fmla="*/ 415636 h 2586182"/>
                <a:gd name="connsiteX2" fmla="*/ 1498600 w 2685473"/>
                <a:gd name="connsiteY2" fmla="*/ 443345 h 2586182"/>
                <a:gd name="connsiteX3" fmla="*/ 1595582 w 2685473"/>
                <a:gd name="connsiteY3" fmla="*/ 858982 h 2586182"/>
                <a:gd name="connsiteX4" fmla="*/ 944418 w 2685473"/>
                <a:gd name="connsiteY4" fmla="*/ 1025236 h 2586182"/>
                <a:gd name="connsiteX5" fmla="*/ 1373909 w 2685473"/>
                <a:gd name="connsiteY5" fmla="*/ 1385455 h 2586182"/>
                <a:gd name="connsiteX6" fmla="*/ 1886528 w 2685473"/>
                <a:gd name="connsiteY6" fmla="*/ 831273 h 2586182"/>
                <a:gd name="connsiteX7" fmla="*/ 1886528 w 2685473"/>
                <a:gd name="connsiteY7" fmla="*/ 1593273 h 2586182"/>
                <a:gd name="connsiteX8" fmla="*/ 1401618 w 2685473"/>
                <a:gd name="connsiteY8" fmla="*/ 1620982 h 2586182"/>
                <a:gd name="connsiteX9" fmla="*/ 778164 w 2685473"/>
                <a:gd name="connsiteY9" fmla="*/ 1662545 h 2586182"/>
                <a:gd name="connsiteX10" fmla="*/ 1415473 w 2685473"/>
                <a:gd name="connsiteY10" fmla="*/ 2161309 h 2586182"/>
                <a:gd name="connsiteX11" fmla="*/ 1955800 w 2685473"/>
                <a:gd name="connsiteY11" fmla="*/ 1731818 h 2586182"/>
                <a:gd name="connsiteX12" fmla="*/ 2537691 w 2685473"/>
                <a:gd name="connsiteY12" fmla="*/ 1717964 h 2586182"/>
                <a:gd name="connsiteX13" fmla="*/ 1069109 w 2685473"/>
                <a:gd name="connsiteY13" fmla="*/ 2466109 h 2586182"/>
                <a:gd name="connsiteX14" fmla="*/ 154709 w 2685473"/>
                <a:gd name="connsiteY14" fmla="*/ 2438400 h 2586182"/>
                <a:gd name="connsiteX15" fmla="*/ 140855 w 2685473"/>
                <a:gd name="connsiteY15" fmla="*/ 2438400 h 2586182"/>
                <a:gd name="connsiteX0" fmla="*/ 348673 w 2013527"/>
                <a:gd name="connsiteY0" fmla="*/ 0 h 2583873"/>
                <a:gd name="connsiteX1" fmla="*/ 390237 w 2013527"/>
                <a:gd name="connsiteY1" fmla="*/ 415636 h 2583873"/>
                <a:gd name="connsiteX2" fmla="*/ 1498600 w 2013527"/>
                <a:gd name="connsiteY2" fmla="*/ 443345 h 2583873"/>
                <a:gd name="connsiteX3" fmla="*/ 1595582 w 2013527"/>
                <a:gd name="connsiteY3" fmla="*/ 858982 h 2583873"/>
                <a:gd name="connsiteX4" fmla="*/ 944418 w 2013527"/>
                <a:gd name="connsiteY4" fmla="*/ 1025236 h 2583873"/>
                <a:gd name="connsiteX5" fmla="*/ 1373909 w 2013527"/>
                <a:gd name="connsiteY5" fmla="*/ 1385455 h 2583873"/>
                <a:gd name="connsiteX6" fmla="*/ 1886528 w 2013527"/>
                <a:gd name="connsiteY6" fmla="*/ 831273 h 2583873"/>
                <a:gd name="connsiteX7" fmla="*/ 1886528 w 2013527"/>
                <a:gd name="connsiteY7" fmla="*/ 1593273 h 2583873"/>
                <a:gd name="connsiteX8" fmla="*/ 1401618 w 2013527"/>
                <a:gd name="connsiteY8" fmla="*/ 1620982 h 2583873"/>
                <a:gd name="connsiteX9" fmla="*/ 778164 w 2013527"/>
                <a:gd name="connsiteY9" fmla="*/ 1662545 h 2583873"/>
                <a:gd name="connsiteX10" fmla="*/ 1415473 w 2013527"/>
                <a:gd name="connsiteY10" fmla="*/ 2161309 h 2583873"/>
                <a:gd name="connsiteX11" fmla="*/ 1955800 w 2013527"/>
                <a:gd name="connsiteY11" fmla="*/ 1731818 h 2583873"/>
                <a:gd name="connsiteX12" fmla="*/ 1069109 w 2013527"/>
                <a:gd name="connsiteY12" fmla="*/ 2466109 h 2583873"/>
                <a:gd name="connsiteX13" fmla="*/ 154709 w 2013527"/>
                <a:gd name="connsiteY13" fmla="*/ 2438400 h 2583873"/>
                <a:gd name="connsiteX14" fmla="*/ 140855 w 2013527"/>
                <a:gd name="connsiteY14" fmla="*/ 2438400 h 2583873"/>
                <a:gd name="connsiteX0" fmla="*/ 348673 w 1971964"/>
                <a:gd name="connsiteY0" fmla="*/ 0 h 2512291"/>
                <a:gd name="connsiteX1" fmla="*/ 390237 w 1971964"/>
                <a:gd name="connsiteY1" fmla="*/ 415636 h 2512291"/>
                <a:gd name="connsiteX2" fmla="*/ 1498600 w 1971964"/>
                <a:gd name="connsiteY2" fmla="*/ 443345 h 2512291"/>
                <a:gd name="connsiteX3" fmla="*/ 1595582 w 1971964"/>
                <a:gd name="connsiteY3" fmla="*/ 858982 h 2512291"/>
                <a:gd name="connsiteX4" fmla="*/ 944418 w 1971964"/>
                <a:gd name="connsiteY4" fmla="*/ 1025236 h 2512291"/>
                <a:gd name="connsiteX5" fmla="*/ 1373909 w 1971964"/>
                <a:gd name="connsiteY5" fmla="*/ 1385455 h 2512291"/>
                <a:gd name="connsiteX6" fmla="*/ 1886528 w 1971964"/>
                <a:gd name="connsiteY6" fmla="*/ 831273 h 2512291"/>
                <a:gd name="connsiteX7" fmla="*/ 1886528 w 1971964"/>
                <a:gd name="connsiteY7" fmla="*/ 1593273 h 2512291"/>
                <a:gd name="connsiteX8" fmla="*/ 1401618 w 1971964"/>
                <a:gd name="connsiteY8" fmla="*/ 1620982 h 2512291"/>
                <a:gd name="connsiteX9" fmla="*/ 778164 w 1971964"/>
                <a:gd name="connsiteY9" fmla="*/ 1662545 h 2512291"/>
                <a:gd name="connsiteX10" fmla="*/ 1415473 w 1971964"/>
                <a:gd name="connsiteY10" fmla="*/ 2161309 h 2512291"/>
                <a:gd name="connsiteX11" fmla="*/ 1069109 w 1971964"/>
                <a:gd name="connsiteY11" fmla="*/ 2466109 h 2512291"/>
                <a:gd name="connsiteX12" fmla="*/ 154709 w 1971964"/>
                <a:gd name="connsiteY12" fmla="*/ 2438400 h 2512291"/>
                <a:gd name="connsiteX13" fmla="*/ 140855 w 1971964"/>
                <a:gd name="connsiteY13" fmla="*/ 2438400 h 2512291"/>
                <a:gd name="connsiteX0" fmla="*/ 278246 w 1901537"/>
                <a:gd name="connsiteY0" fmla="*/ 0 h 2512219"/>
                <a:gd name="connsiteX1" fmla="*/ 319810 w 1901537"/>
                <a:gd name="connsiteY1" fmla="*/ 415636 h 2512219"/>
                <a:gd name="connsiteX2" fmla="*/ 1428173 w 1901537"/>
                <a:gd name="connsiteY2" fmla="*/ 443345 h 2512219"/>
                <a:gd name="connsiteX3" fmla="*/ 1525155 w 1901537"/>
                <a:gd name="connsiteY3" fmla="*/ 858982 h 2512219"/>
                <a:gd name="connsiteX4" fmla="*/ 873991 w 1901537"/>
                <a:gd name="connsiteY4" fmla="*/ 1025236 h 2512219"/>
                <a:gd name="connsiteX5" fmla="*/ 1303482 w 1901537"/>
                <a:gd name="connsiteY5" fmla="*/ 1385455 h 2512219"/>
                <a:gd name="connsiteX6" fmla="*/ 1816101 w 1901537"/>
                <a:gd name="connsiteY6" fmla="*/ 831273 h 2512219"/>
                <a:gd name="connsiteX7" fmla="*/ 1816101 w 1901537"/>
                <a:gd name="connsiteY7" fmla="*/ 1593273 h 2512219"/>
                <a:gd name="connsiteX8" fmla="*/ 1331191 w 1901537"/>
                <a:gd name="connsiteY8" fmla="*/ 1620982 h 2512219"/>
                <a:gd name="connsiteX9" fmla="*/ 707737 w 1901537"/>
                <a:gd name="connsiteY9" fmla="*/ 1662545 h 2512219"/>
                <a:gd name="connsiteX10" fmla="*/ 1345046 w 1901537"/>
                <a:gd name="connsiteY10" fmla="*/ 2161309 h 2512219"/>
                <a:gd name="connsiteX11" fmla="*/ 211562 w 1901537"/>
                <a:gd name="connsiteY11" fmla="*/ 1995487 h 2512219"/>
                <a:gd name="connsiteX12" fmla="*/ 84282 w 1901537"/>
                <a:gd name="connsiteY12" fmla="*/ 2438400 h 2512219"/>
                <a:gd name="connsiteX13" fmla="*/ 70428 w 1901537"/>
                <a:gd name="connsiteY13" fmla="*/ 2438400 h 2512219"/>
                <a:gd name="connsiteX0" fmla="*/ 75045 w 1907896"/>
                <a:gd name="connsiteY0" fmla="*/ 0 h 2516996"/>
                <a:gd name="connsiteX1" fmla="*/ 326169 w 1907896"/>
                <a:gd name="connsiteY1" fmla="*/ 420413 h 2516996"/>
                <a:gd name="connsiteX2" fmla="*/ 1434532 w 1907896"/>
                <a:gd name="connsiteY2" fmla="*/ 448122 h 2516996"/>
                <a:gd name="connsiteX3" fmla="*/ 1531514 w 1907896"/>
                <a:gd name="connsiteY3" fmla="*/ 863759 h 2516996"/>
                <a:gd name="connsiteX4" fmla="*/ 880350 w 1907896"/>
                <a:gd name="connsiteY4" fmla="*/ 1030013 h 2516996"/>
                <a:gd name="connsiteX5" fmla="*/ 1309841 w 1907896"/>
                <a:gd name="connsiteY5" fmla="*/ 1390232 h 2516996"/>
                <a:gd name="connsiteX6" fmla="*/ 1822460 w 1907896"/>
                <a:gd name="connsiteY6" fmla="*/ 836050 h 2516996"/>
                <a:gd name="connsiteX7" fmla="*/ 1822460 w 1907896"/>
                <a:gd name="connsiteY7" fmla="*/ 1598050 h 2516996"/>
                <a:gd name="connsiteX8" fmla="*/ 1337550 w 1907896"/>
                <a:gd name="connsiteY8" fmla="*/ 1625759 h 2516996"/>
                <a:gd name="connsiteX9" fmla="*/ 714096 w 1907896"/>
                <a:gd name="connsiteY9" fmla="*/ 1667322 h 2516996"/>
                <a:gd name="connsiteX10" fmla="*/ 1351405 w 1907896"/>
                <a:gd name="connsiteY10" fmla="*/ 2166086 h 2516996"/>
                <a:gd name="connsiteX11" fmla="*/ 217921 w 1907896"/>
                <a:gd name="connsiteY11" fmla="*/ 2000264 h 2516996"/>
                <a:gd name="connsiteX12" fmla="*/ 90641 w 1907896"/>
                <a:gd name="connsiteY12" fmla="*/ 2443177 h 2516996"/>
                <a:gd name="connsiteX13" fmla="*/ 76787 w 1907896"/>
                <a:gd name="connsiteY13" fmla="*/ 2443177 h 2516996"/>
                <a:gd name="connsiteX0" fmla="*/ 68686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68686 w 1901537"/>
                <a:gd name="connsiteY0" fmla="*/ 70069 h 2587065"/>
                <a:gd name="connsiteX1" fmla="*/ 140124 w 1901537"/>
                <a:gd name="connsiteY1" fmla="*/ 70069 h 2587065"/>
                <a:gd name="connsiteX2" fmla="*/ 319810 w 1901537"/>
                <a:gd name="connsiteY2" fmla="*/ 490482 h 2587065"/>
                <a:gd name="connsiteX3" fmla="*/ 1428173 w 1901537"/>
                <a:gd name="connsiteY3" fmla="*/ 518191 h 2587065"/>
                <a:gd name="connsiteX4" fmla="*/ 1525155 w 1901537"/>
                <a:gd name="connsiteY4" fmla="*/ 933828 h 2587065"/>
                <a:gd name="connsiteX5" fmla="*/ 873991 w 1901537"/>
                <a:gd name="connsiteY5" fmla="*/ 1100082 h 2587065"/>
                <a:gd name="connsiteX6" fmla="*/ 1303482 w 1901537"/>
                <a:gd name="connsiteY6" fmla="*/ 1460301 h 2587065"/>
                <a:gd name="connsiteX7" fmla="*/ 1816101 w 1901537"/>
                <a:gd name="connsiteY7" fmla="*/ 906119 h 2587065"/>
                <a:gd name="connsiteX8" fmla="*/ 1816101 w 1901537"/>
                <a:gd name="connsiteY8" fmla="*/ 1668119 h 2587065"/>
                <a:gd name="connsiteX9" fmla="*/ 1331191 w 1901537"/>
                <a:gd name="connsiteY9" fmla="*/ 1695828 h 2587065"/>
                <a:gd name="connsiteX10" fmla="*/ 707737 w 1901537"/>
                <a:gd name="connsiteY10" fmla="*/ 1737391 h 2587065"/>
                <a:gd name="connsiteX11" fmla="*/ 1345046 w 1901537"/>
                <a:gd name="connsiteY11" fmla="*/ 2236155 h 2587065"/>
                <a:gd name="connsiteX12" fmla="*/ 211562 w 1901537"/>
                <a:gd name="connsiteY12" fmla="*/ 2070333 h 2587065"/>
                <a:gd name="connsiteX13" fmla="*/ 84282 w 1901537"/>
                <a:gd name="connsiteY13" fmla="*/ 2513246 h 2587065"/>
                <a:gd name="connsiteX14" fmla="*/ 70428 w 1901537"/>
                <a:gd name="connsiteY14" fmla="*/ 2513246 h 2587065"/>
                <a:gd name="connsiteX0" fmla="*/ 68686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140124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140124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138689 w 1900102"/>
                <a:gd name="connsiteY0" fmla="*/ 0 h 2443177"/>
                <a:gd name="connsiteX1" fmla="*/ 318375 w 1900102"/>
                <a:gd name="connsiteY1" fmla="*/ 420413 h 2443177"/>
                <a:gd name="connsiteX2" fmla="*/ 1426738 w 1900102"/>
                <a:gd name="connsiteY2" fmla="*/ 448122 h 2443177"/>
                <a:gd name="connsiteX3" fmla="*/ 1523720 w 1900102"/>
                <a:gd name="connsiteY3" fmla="*/ 863759 h 2443177"/>
                <a:gd name="connsiteX4" fmla="*/ 872556 w 1900102"/>
                <a:gd name="connsiteY4" fmla="*/ 1030013 h 2443177"/>
                <a:gd name="connsiteX5" fmla="*/ 1302047 w 1900102"/>
                <a:gd name="connsiteY5" fmla="*/ 1390232 h 2443177"/>
                <a:gd name="connsiteX6" fmla="*/ 1814666 w 1900102"/>
                <a:gd name="connsiteY6" fmla="*/ 836050 h 2443177"/>
                <a:gd name="connsiteX7" fmla="*/ 1814666 w 1900102"/>
                <a:gd name="connsiteY7" fmla="*/ 1598050 h 2443177"/>
                <a:gd name="connsiteX8" fmla="*/ 1329756 w 1900102"/>
                <a:gd name="connsiteY8" fmla="*/ 1625759 h 2443177"/>
                <a:gd name="connsiteX9" fmla="*/ 706302 w 1900102"/>
                <a:gd name="connsiteY9" fmla="*/ 1667322 h 2443177"/>
                <a:gd name="connsiteX10" fmla="*/ 1343611 w 1900102"/>
                <a:gd name="connsiteY10" fmla="*/ 2166086 h 2443177"/>
                <a:gd name="connsiteX11" fmla="*/ 210127 w 1900102"/>
                <a:gd name="connsiteY11" fmla="*/ 2000264 h 2443177"/>
                <a:gd name="connsiteX12" fmla="*/ 82847 w 1900102"/>
                <a:gd name="connsiteY12" fmla="*/ 2443177 h 2443177"/>
                <a:gd name="connsiteX0" fmla="*/ 153195 w 1914608"/>
                <a:gd name="connsiteY0" fmla="*/ 0 h 2428893"/>
                <a:gd name="connsiteX1" fmla="*/ 332881 w 1914608"/>
                <a:gd name="connsiteY1" fmla="*/ 420413 h 2428893"/>
                <a:gd name="connsiteX2" fmla="*/ 1441244 w 1914608"/>
                <a:gd name="connsiteY2" fmla="*/ 448122 h 2428893"/>
                <a:gd name="connsiteX3" fmla="*/ 1538226 w 1914608"/>
                <a:gd name="connsiteY3" fmla="*/ 863759 h 2428893"/>
                <a:gd name="connsiteX4" fmla="*/ 887062 w 1914608"/>
                <a:gd name="connsiteY4" fmla="*/ 1030013 h 2428893"/>
                <a:gd name="connsiteX5" fmla="*/ 1316553 w 1914608"/>
                <a:gd name="connsiteY5" fmla="*/ 1390232 h 2428893"/>
                <a:gd name="connsiteX6" fmla="*/ 1829172 w 1914608"/>
                <a:gd name="connsiteY6" fmla="*/ 836050 h 2428893"/>
                <a:gd name="connsiteX7" fmla="*/ 1829172 w 1914608"/>
                <a:gd name="connsiteY7" fmla="*/ 1598050 h 2428893"/>
                <a:gd name="connsiteX8" fmla="*/ 1344262 w 1914608"/>
                <a:gd name="connsiteY8" fmla="*/ 1625759 h 2428893"/>
                <a:gd name="connsiteX9" fmla="*/ 720808 w 1914608"/>
                <a:gd name="connsiteY9" fmla="*/ 1667322 h 2428893"/>
                <a:gd name="connsiteX10" fmla="*/ 1358117 w 1914608"/>
                <a:gd name="connsiteY10" fmla="*/ 2166086 h 2428893"/>
                <a:gd name="connsiteX11" fmla="*/ 224633 w 1914608"/>
                <a:gd name="connsiteY11" fmla="*/ 2000264 h 2428893"/>
                <a:gd name="connsiteX12" fmla="*/ 10318 w 1914608"/>
                <a:gd name="connsiteY12" fmla="*/ 2428893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4608" h="2428893">
                  <a:moveTo>
                    <a:pt x="153195" y="0"/>
                  </a:moveTo>
                  <a:cubicBezTo>
                    <a:pt x="147092" y="364395"/>
                    <a:pt x="118206" y="345726"/>
                    <a:pt x="332881" y="420413"/>
                  </a:cubicBezTo>
                  <a:cubicBezTo>
                    <a:pt x="547556" y="495100"/>
                    <a:pt x="1240353" y="374231"/>
                    <a:pt x="1441244" y="448122"/>
                  </a:cubicBezTo>
                  <a:cubicBezTo>
                    <a:pt x="1642135" y="522013"/>
                    <a:pt x="1630590" y="766777"/>
                    <a:pt x="1538226" y="863759"/>
                  </a:cubicBezTo>
                  <a:cubicBezTo>
                    <a:pt x="1445862" y="960741"/>
                    <a:pt x="924008" y="942268"/>
                    <a:pt x="887062" y="1030013"/>
                  </a:cubicBezTo>
                  <a:cubicBezTo>
                    <a:pt x="850117" y="1117759"/>
                    <a:pt x="1159535" y="1422559"/>
                    <a:pt x="1316553" y="1390232"/>
                  </a:cubicBezTo>
                  <a:cubicBezTo>
                    <a:pt x="1473571" y="1357905"/>
                    <a:pt x="1743736" y="801414"/>
                    <a:pt x="1829172" y="836050"/>
                  </a:cubicBezTo>
                  <a:cubicBezTo>
                    <a:pt x="1914608" y="870686"/>
                    <a:pt x="1909990" y="1466432"/>
                    <a:pt x="1829172" y="1598050"/>
                  </a:cubicBezTo>
                  <a:cubicBezTo>
                    <a:pt x="1748354" y="1729668"/>
                    <a:pt x="1344262" y="1625759"/>
                    <a:pt x="1344262" y="1625759"/>
                  </a:cubicBezTo>
                  <a:cubicBezTo>
                    <a:pt x="1159535" y="1637304"/>
                    <a:pt x="718499" y="1577268"/>
                    <a:pt x="720808" y="1667322"/>
                  </a:cubicBezTo>
                  <a:cubicBezTo>
                    <a:pt x="723117" y="1757376"/>
                    <a:pt x="1440813" y="2110596"/>
                    <a:pt x="1358117" y="2166086"/>
                  </a:cubicBezTo>
                  <a:cubicBezTo>
                    <a:pt x="1275421" y="2221576"/>
                    <a:pt x="449266" y="1956463"/>
                    <a:pt x="224633" y="2000264"/>
                  </a:cubicBezTo>
                  <a:cubicBezTo>
                    <a:pt x="0" y="2044065"/>
                    <a:pt x="33840" y="2355074"/>
                    <a:pt x="10318" y="2428893"/>
                  </a:cubicBezTo>
                </a:path>
              </a:pathLst>
            </a:cu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400">
                <a:solidFill>
                  <a:prstClr val="black"/>
                </a:solidFill>
              </a:endParaRPr>
            </a:p>
          </p:txBody>
        </p:sp>
        <p:sp>
          <p:nvSpPr>
            <p:cNvPr id="28" name="Oval 27"/>
            <p:cNvSpPr/>
            <p:nvPr/>
          </p:nvSpPr>
          <p:spPr>
            <a:xfrm>
              <a:off x="1201722" y="2161964"/>
              <a:ext cx="357187" cy="357188"/>
            </a:xfrm>
            <a:prstGeom prst="ellipse">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sp>
          <p:nvSpPr>
            <p:cNvPr id="29" name="Oval 28"/>
            <p:cNvSpPr/>
            <p:nvPr/>
          </p:nvSpPr>
          <p:spPr>
            <a:xfrm>
              <a:off x="1130286" y="4876587"/>
              <a:ext cx="357186" cy="357188"/>
            </a:xfrm>
            <a:prstGeom prst="ellipse">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Theorem</a:t>
            </a:r>
            <a:endParaRPr lang="en-GB" b="1" dirty="0"/>
          </a:p>
        </p:txBody>
      </p:sp>
      <p:sp>
        <p:nvSpPr>
          <p:cNvPr id="3" name="Content Placeholder 2"/>
          <p:cNvSpPr>
            <a:spLocks noGrp="1"/>
          </p:cNvSpPr>
          <p:nvPr>
            <p:ph idx="1"/>
          </p:nvPr>
        </p:nvSpPr>
        <p:spPr>
          <a:xfrm>
            <a:off x="0" y="714356"/>
            <a:ext cx="9144000" cy="1214446"/>
          </a:xfrm>
        </p:spPr>
        <p:txBody>
          <a:bodyPr/>
          <a:lstStyle/>
          <a:p>
            <a:r>
              <a:rPr lang="en-US" sz="2400" dirty="0" smtClean="0"/>
              <a:t>Let </a:t>
            </a:r>
            <a:r>
              <a:rPr lang="en-US" sz="2400" i="1" dirty="0" err="1" smtClean="0"/>
              <a:t>x</a:t>
            </a:r>
            <a:r>
              <a:rPr lang="en-US" sz="2400" i="1" baseline="-25000" dirty="0" err="1" smtClean="0"/>
              <a:t>r</a:t>
            </a:r>
            <a:r>
              <a:rPr lang="en-US" sz="2400" dirty="0" smtClean="0"/>
              <a:t> be the fixed-point throughput on path r of our multipath algorithm, and let </a:t>
            </a:r>
            <a:r>
              <a:rPr lang="en-US" sz="2400" i="1" dirty="0" err="1" smtClean="0"/>
              <a:t>x</a:t>
            </a:r>
            <a:r>
              <a:rPr lang="en-US" sz="2400" i="1" baseline="-25000" dirty="0" err="1" smtClean="0"/>
              <a:t>r</a:t>
            </a:r>
            <a:r>
              <a:rPr lang="en-US" sz="2400" baseline="30000" dirty="0" err="1" smtClean="0"/>
              <a:t>TCP</a:t>
            </a:r>
            <a:r>
              <a:rPr lang="en-US" sz="2400" dirty="0" smtClean="0"/>
              <a:t> be the throughput that a single-path TCP flow on that path. Assume that packet drop probabilities are given. Then</a:t>
            </a:r>
            <a:endParaRPr lang="en-GB"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0" y="0"/>
            <a:ext cx="9144000" cy="785794"/>
          </a:xfrm>
        </p:spPr>
        <p:txBody>
          <a:bodyPr>
            <a:normAutofit fontScale="90000"/>
          </a:bodyPr>
          <a:lstStyle/>
          <a:p>
            <a:r>
              <a:rPr lang="en-US" dirty="0" smtClean="0"/>
              <a:t>But is there a principled way to think about the congestion control problem?</a:t>
            </a: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2"/>
          <p:cNvPicPr>
            <a:picLocks noChangeAspect="1" noChangeArrowheads="1"/>
          </p:cNvPicPr>
          <p:nvPr/>
        </p:nvPicPr>
        <p:blipFill>
          <a:blip r:embed="rId3" cstate="print"/>
          <a:srcRect/>
          <a:stretch>
            <a:fillRect/>
          </a:stretch>
        </p:blipFill>
        <p:spPr bwMode="auto">
          <a:xfrm>
            <a:off x="428625" y="928691"/>
            <a:ext cx="8191500" cy="3071813"/>
          </a:xfrm>
          <a:prstGeom prst="rect">
            <a:avLst/>
          </a:prstGeom>
          <a:noFill/>
          <a:ln w="9525">
            <a:noFill/>
            <a:miter lim="800000"/>
            <a:headEnd/>
            <a:tailEnd/>
          </a:ln>
        </p:spPr>
      </p:pic>
      <p:grpSp>
        <p:nvGrpSpPr>
          <p:cNvPr id="2" name="Group 10"/>
          <p:cNvGrpSpPr>
            <a:grpSpLocks/>
          </p:cNvGrpSpPr>
          <p:nvPr/>
        </p:nvGrpSpPr>
        <p:grpSpPr bwMode="auto">
          <a:xfrm>
            <a:off x="1357317" y="4214818"/>
            <a:ext cx="6786583" cy="1228048"/>
            <a:chOff x="428596" y="4357694"/>
            <a:chExt cx="8227787" cy="1645985"/>
          </a:xfrm>
        </p:grpSpPr>
        <p:sp>
          <p:nvSpPr>
            <p:cNvPr id="5" name="Rectangle 4"/>
            <p:cNvSpPr/>
            <p:nvPr/>
          </p:nvSpPr>
          <p:spPr>
            <a:xfrm>
              <a:off x="499991" y="5071916"/>
              <a:ext cx="8144202" cy="927912"/>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3" name="Group 5"/>
            <p:cNvGrpSpPr>
              <a:grpSpLocks/>
            </p:cNvGrpSpPr>
            <p:nvPr/>
          </p:nvGrpSpPr>
          <p:grpSpPr bwMode="auto">
            <a:xfrm>
              <a:off x="428596" y="4357694"/>
              <a:ext cx="8227787" cy="1645985"/>
              <a:chOff x="323850" y="260820"/>
              <a:chExt cx="2735263" cy="547195"/>
            </a:xfrm>
          </p:grpSpPr>
          <p:sp>
            <p:nvSpPr>
              <p:cNvPr id="1035" name="Text Box 19"/>
              <p:cNvSpPr txBox="1">
                <a:spLocks noChangeArrowheads="1"/>
              </p:cNvSpPr>
              <p:nvPr/>
            </p:nvSpPr>
            <p:spPr bwMode="auto">
              <a:xfrm>
                <a:off x="605184" y="273228"/>
                <a:ext cx="300038" cy="194404"/>
              </a:xfrm>
              <a:prstGeom prst="rect">
                <a:avLst/>
              </a:prstGeom>
              <a:noFill/>
              <a:ln w="9525">
                <a:noFill/>
                <a:miter lim="800000"/>
                <a:headEnd/>
                <a:tailEnd/>
              </a:ln>
            </p:spPr>
            <p:txBody>
              <a:bodyPr>
                <a:spAutoFit/>
              </a:bodyPr>
              <a:lstStyle/>
              <a:p>
                <a:pPr>
                  <a:spcBef>
                    <a:spcPct val="50000"/>
                  </a:spcBef>
                </a:pPr>
                <a:r>
                  <a:rPr lang="en-GB" sz="3200" b="1">
                    <a:solidFill>
                      <a:srgbClr val="FF0000"/>
                    </a:solidFill>
                  </a:rPr>
                  <a:t>*</a:t>
                </a:r>
                <a:endParaRPr lang="en-US" sz="3200" b="1">
                  <a:solidFill>
                    <a:srgbClr val="FF0000"/>
                  </a:solidFill>
                </a:endParaRPr>
              </a:p>
            </p:txBody>
          </p:sp>
          <p:sp>
            <p:nvSpPr>
              <p:cNvPr id="1036" name="Text Box 20"/>
              <p:cNvSpPr txBox="1">
                <a:spLocks noChangeArrowheads="1"/>
              </p:cNvSpPr>
              <p:nvPr/>
            </p:nvSpPr>
            <p:spPr bwMode="auto">
              <a:xfrm>
                <a:off x="1467069" y="267024"/>
                <a:ext cx="300038" cy="194404"/>
              </a:xfrm>
              <a:prstGeom prst="rect">
                <a:avLst/>
              </a:prstGeom>
              <a:noFill/>
              <a:ln w="9525">
                <a:noFill/>
                <a:miter lim="800000"/>
                <a:headEnd/>
                <a:tailEnd/>
              </a:ln>
            </p:spPr>
            <p:txBody>
              <a:bodyPr>
                <a:spAutoFit/>
              </a:bodyPr>
              <a:lstStyle/>
              <a:p>
                <a:pPr algn="ctr">
                  <a:spcBef>
                    <a:spcPct val="50000"/>
                  </a:spcBef>
                </a:pPr>
                <a:r>
                  <a:rPr lang="en-GB" sz="3200" b="1">
                    <a:solidFill>
                      <a:srgbClr val="FF0000"/>
                    </a:solidFill>
                  </a:rPr>
                  <a:t>*</a:t>
                </a:r>
                <a:endParaRPr lang="en-US" sz="3200" b="1">
                  <a:solidFill>
                    <a:srgbClr val="FF0000"/>
                  </a:solidFill>
                </a:endParaRPr>
              </a:p>
            </p:txBody>
          </p:sp>
          <p:sp>
            <p:nvSpPr>
              <p:cNvPr id="1037" name="Text Box 21"/>
              <p:cNvSpPr txBox="1">
                <a:spLocks noChangeArrowheads="1"/>
              </p:cNvSpPr>
              <p:nvPr/>
            </p:nvSpPr>
            <p:spPr bwMode="auto">
              <a:xfrm>
                <a:off x="2414807" y="260820"/>
                <a:ext cx="300037" cy="194404"/>
              </a:xfrm>
              <a:prstGeom prst="rect">
                <a:avLst/>
              </a:prstGeom>
              <a:noFill/>
              <a:ln w="9525">
                <a:noFill/>
                <a:miter lim="800000"/>
                <a:headEnd/>
                <a:tailEnd/>
              </a:ln>
            </p:spPr>
            <p:txBody>
              <a:bodyPr>
                <a:spAutoFit/>
              </a:bodyPr>
              <a:lstStyle/>
              <a:p>
                <a:pPr algn="ctr">
                  <a:spcBef>
                    <a:spcPct val="50000"/>
                  </a:spcBef>
                </a:pPr>
                <a:r>
                  <a:rPr lang="en-GB" sz="3200" b="1">
                    <a:solidFill>
                      <a:srgbClr val="FF0000"/>
                    </a:solidFill>
                  </a:rPr>
                  <a:t>*</a:t>
                </a:r>
                <a:endParaRPr lang="en-US" sz="3200" b="1">
                  <a:solidFill>
                    <a:srgbClr val="FF0000"/>
                  </a:solidFill>
                </a:endParaRPr>
              </a:p>
            </p:txBody>
          </p:sp>
          <p:sp>
            <p:nvSpPr>
              <p:cNvPr id="1038" name="Freeform 23"/>
              <p:cNvSpPr>
                <a:spLocks/>
              </p:cNvSpPr>
              <p:nvPr/>
            </p:nvSpPr>
            <p:spPr bwMode="auto">
              <a:xfrm>
                <a:off x="323850" y="376215"/>
                <a:ext cx="2735263" cy="431800"/>
              </a:xfrm>
              <a:custGeom>
                <a:avLst/>
                <a:gdLst>
                  <a:gd name="T0" fmla="*/ 9304 w 882"/>
                  <a:gd name="T1" fmla="*/ 89338 h 174"/>
                  <a:gd name="T2" fmla="*/ 344234 w 882"/>
                  <a:gd name="T3" fmla="*/ 7445 h 174"/>
                  <a:gd name="T4" fmla="*/ 344234 w 882"/>
                  <a:gd name="T5" fmla="*/ 290348 h 174"/>
                  <a:gd name="T6" fmla="*/ 1293203 w 882"/>
                  <a:gd name="T7" fmla="*/ 0 h 174"/>
                  <a:gd name="T8" fmla="*/ 1293203 w 882"/>
                  <a:gd name="T9" fmla="*/ 282903 h 174"/>
                  <a:gd name="T10" fmla="*/ 2242172 w 882"/>
                  <a:gd name="T11" fmla="*/ 0 h 174"/>
                  <a:gd name="T12" fmla="*/ 2242172 w 882"/>
                  <a:gd name="T13" fmla="*/ 290348 h 174"/>
                  <a:gd name="T14" fmla="*/ 2735263 w 882"/>
                  <a:gd name="T15" fmla="*/ 141452 h 174"/>
                  <a:gd name="T16" fmla="*/ 2735263 w 882"/>
                  <a:gd name="T17" fmla="*/ 431800 h 174"/>
                  <a:gd name="T18" fmla="*/ 0 w 882"/>
                  <a:gd name="T19" fmla="*/ 431800 h 174"/>
                  <a:gd name="T20" fmla="*/ 9304 w 882"/>
                  <a:gd name="T21" fmla="*/ 89338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2"/>
                  <a:gd name="T34" fmla="*/ 0 h 174"/>
                  <a:gd name="T35" fmla="*/ 882 w 882"/>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2" h="174">
                    <a:moveTo>
                      <a:pt x="3" y="36"/>
                    </a:moveTo>
                    <a:lnTo>
                      <a:pt x="111" y="3"/>
                    </a:lnTo>
                    <a:lnTo>
                      <a:pt x="111" y="117"/>
                    </a:lnTo>
                    <a:lnTo>
                      <a:pt x="417" y="0"/>
                    </a:lnTo>
                    <a:lnTo>
                      <a:pt x="417" y="114"/>
                    </a:lnTo>
                    <a:lnTo>
                      <a:pt x="723" y="0"/>
                    </a:lnTo>
                    <a:lnTo>
                      <a:pt x="723" y="117"/>
                    </a:lnTo>
                    <a:lnTo>
                      <a:pt x="882" y="57"/>
                    </a:lnTo>
                    <a:lnTo>
                      <a:pt x="882" y="174"/>
                    </a:lnTo>
                    <a:lnTo>
                      <a:pt x="0" y="174"/>
                    </a:lnTo>
                    <a:lnTo>
                      <a:pt x="3" y="36"/>
                    </a:lnTo>
                    <a:close/>
                  </a:path>
                </a:pathLst>
              </a:custGeom>
              <a:solidFill>
                <a:schemeClr val="accent1"/>
              </a:solidFill>
              <a:ln w="9525">
                <a:noFill/>
                <a:round/>
                <a:headEnd/>
                <a:tailEnd/>
              </a:ln>
            </p:spPr>
            <p:txBody>
              <a:bodyPr/>
              <a:lstStyle/>
              <a:p>
                <a:endParaRPr lang="en-GB"/>
              </a:p>
            </p:txBody>
          </p:sp>
        </p:grpSp>
      </p:grpSp>
      <p:sp>
        <p:nvSpPr>
          <p:cNvPr id="13" name="Content Placeholder 12"/>
          <p:cNvSpPr>
            <a:spLocks noGrp="1"/>
          </p:cNvSpPr>
          <p:nvPr>
            <p:ph idx="1"/>
          </p:nvPr>
        </p:nvSpPr>
        <p:spPr>
          <a:xfrm>
            <a:off x="571500" y="6000750"/>
            <a:ext cx="7715250" cy="857250"/>
          </a:xfrm>
        </p:spPr>
        <p:txBody>
          <a:bodyPr/>
          <a:lstStyle/>
          <a:p>
            <a:pPr marL="0" indent="0">
              <a:buFont typeface="Arial" pitchFamily="34" charset="0"/>
              <a:buNone/>
              <a:defRPr/>
            </a:pPr>
            <a:r>
              <a:rPr lang="en-US" sz="2000" dirty="0" smtClean="0">
                <a:solidFill>
                  <a:schemeClr val="tx1">
                    <a:lumMod val="50000"/>
                  </a:schemeClr>
                </a:solidFill>
              </a:rPr>
              <a:t>“Resource pricing and the evolution of congestion control”, </a:t>
            </a:r>
            <a:br>
              <a:rPr lang="en-US" sz="2000" dirty="0" smtClean="0">
                <a:solidFill>
                  <a:schemeClr val="tx1">
                    <a:lumMod val="50000"/>
                  </a:schemeClr>
                </a:solidFill>
              </a:rPr>
            </a:br>
            <a:r>
              <a:rPr lang="en-US" sz="2000" dirty="0" err="1" smtClean="0">
                <a:solidFill>
                  <a:schemeClr val="tx1">
                    <a:lumMod val="50000"/>
                  </a:schemeClr>
                </a:solidFill>
              </a:rPr>
              <a:t>Gibbens</a:t>
            </a:r>
            <a:r>
              <a:rPr lang="en-US" sz="2000" dirty="0" smtClean="0">
                <a:solidFill>
                  <a:schemeClr val="tx1">
                    <a:lumMod val="50000"/>
                  </a:schemeClr>
                </a:solidFill>
              </a:rPr>
              <a:t> and Kelly, 1999.</a:t>
            </a:r>
            <a:endParaRPr lang="en-GB" sz="2000" dirty="0">
              <a:solidFill>
                <a:schemeClr val="tx1">
                  <a:lumMod val="50000"/>
                </a:schemeClr>
              </a:solidFill>
            </a:endParaRPr>
          </a:p>
        </p:txBody>
      </p:sp>
      <p:sp>
        <p:nvSpPr>
          <p:cNvPr id="11" name="Title 3"/>
          <p:cNvSpPr>
            <a:spLocks noGrp="1"/>
          </p:cNvSpPr>
          <p:nvPr>
            <p:ph type="title"/>
          </p:nvPr>
        </p:nvSpPr>
        <p:spPr>
          <a:xfrm>
            <a:off x="0" y="0"/>
            <a:ext cx="9144000" cy="785794"/>
          </a:xfrm>
        </p:spPr>
        <p:txBody>
          <a:bodyPr>
            <a:normAutofit fontScale="90000"/>
          </a:bodyPr>
          <a:lstStyle/>
          <a:p>
            <a:r>
              <a:rPr lang="en-US" dirty="0" smtClean="0"/>
              <a:t>But is there a principled way to think about the congestion control problem?</a:t>
            </a:r>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2"/>
          <p:cNvPicPr>
            <a:picLocks noChangeAspect="1" noChangeArrowheads="1"/>
          </p:cNvPicPr>
          <p:nvPr/>
        </p:nvPicPr>
        <p:blipFill>
          <a:blip r:embed="rId3" cstate="print"/>
          <a:srcRect/>
          <a:stretch>
            <a:fillRect/>
          </a:stretch>
        </p:blipFill>
        <p:spPr bwMode="auto">
          <a:xfrm>
            <a:off x="428625" y="928691"/>
            <a:ext cx="8191500" cy="3071813"/>
          </a:xfrm>
          <a:prstGeom prst="rect">
            <a:avLst/>
          </a:prstGeom>
          <a:noFill/>
          <a:ln w="9525">
            <a:noFill/>
            <a:miter lim="800000"/>
            <a:headEnd/>
            <a:tailEnd/>
          </a:ln>
        </p:spPr>
      </p:pic>
      <p:sp>
        <p:nvSpPr>
          <p:cNvPr id="11" name="Title 3"/>
          <p:cNvSpPr>
            <a:spLocks noGrp="1"/>
          </p:cNvSpPr>
          <p:nvPr>
            <p:ph type="title"/>
          </p:nvPr>
        </p:nvSpPr>
        <p:spPr>
          <a:xfrm>
            <a:off x="0" y="0"/>
            <a:ext cx="9144000" cy="785794"/>
          </a:xfrm>
        </p:spPr>
        <p:txBody>
          <a:bodyPr>
            <a:normAutofit fontScale="90000"/>
          </a:bodyPr>
          <a:lstStyle/>
          <a:p>
            <a:r>
              <a:rPr lang="en-US" dirty="0" smtClean="0"/>
              <a:t>But is there a principled way to think about the congestion control problem?</a:t>
            </a:r>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642938" y="1785938"/>
            <a:ext cx="2928937" cy="2143125"/>
          </a:xfrm>
          <a:prstGeom prst="wedgeRoundRectCallout">
            <a:avLst>
              <a:gd name="adj1" fmla="val -21387"/>
              <a:gd name="adj2" fmla="val -890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This is the Bellman equation for a long-term average-cost dynamic programming problem. </a:t>
            </a:r>
            <a:endParaRPr lang="en-GB" sz="2000" dirty="0"/>
          </a:p>
        </p:txBody>
      </p:sp>
      <p:sp>
        <p:nvSpPr>
          <p:cNvPr id="7188" name="TextBox 4"/>
          <p:cNvSpPr txBox="1">
            <a:spLocks noChangeArrowheads="1"/>
          </p:cNvSpPr>
          <p:nvPr/>
        </p:nvSpPr>
        <p:spPr bwMode="auto">
          <a:xfrm>
            <a:off x="0" y="5903917"/>
            <a:ext cx="9144000" cy="954107"/>
          </a:xfrm>
          <a:prstGeom prst="rect">
            <a:avLst/>
          </a:prstGeom>
          <a:solidFill>
            <a:srgbClr val="C00000"/>
          </a:solidFill>
          <a:ln w="9525">
            <a:noFill/>
            <a:miter lim="800000"/>
            <a:headEnd/>
            <a:tailEnd/>
          </a:ln>
        </p:spPr>
        <p:txBody>
          <a:bodyPr>
            <a:spAutoFit/>
          </a:bodyPr>
          <a:lstStyle/>
          <a:p>
            <a:pPr marL="1076325"/>
            <a:r>
              <a:rPr lang="en-US" sz="2800" dirty="0"/>
              <a:t>Note: this equation is </a:t>
            </a:r>
            <a:r>
              <a:rPr lang="en-US" sz="2800" dirty="0" smtClean="0"/>
              <a:t>a toy model for </a:t>
            </a:r>
            <a:r>
              <a:rPr lang="en-US" sz="2800" dirty="0"/>
              <a:t>single-path congestion control, not multipath.</a:t>
            </a:r>
            <a:endParaRPr lang="en-GB" sz="2800" dirty="0"/>
          </a:p>
        </p:txBody>
      </p:sp>
      <p:sp>
        <p:nvSpPr>
          <p:cNvPr id="6" name="Isosceles Triangle 5"/>
          <p:cNvSpPr/>
          <p:nvPr/>
        </p:nvSpPr>
        <p:spPr>
          <a:xfrm>
            <a:off x="142875" y="5929313"/>
            <a:ext cx="785813" cy="785812"/>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90" name="TextBox 6"/>
          <p:cNvSpPr txBox="1">
            <a:spLocks noChangeArrowheads="1"/>
          </p:cNvSpPr>
          <p:nvPr/>
        </p:nvSpPr>
        <p:spPr bwMode="auto">
          <a:xfrm>
            <a:off x="376238" y="6081713"/>
            <a:ext cx="285750" cy="646112"/>
          </a:xfrm>
          <a:prstGeom prst="rect">
            <a:avLst/>
          </a:prstGeom>
          <a:noFill/>
          <a:ln w="9525">
            <a:noFill/>
            <a:miter lim="800000"/>
            <a:headEnd/>
            <a:tailEnd/>
          </a:ln>
        </p:spPr>
        <p:txBody>
          <a:bodyPr>
            <a:spAutoFit/>
          </a:bodyPr>
          <a:lstStyle/>
          <a:p>
            <a:r>
              <a:rPr lang="en-US" sz="3600" b="1">
                <a:solidFill>
                  <a:schemeClr val="bg1"/>
                </a:solidFill>
                <a:latin typeface="Albertus"/>
              </a:rPr>
              <a:t>!</a:t>
            </a:r>
            <a:endParaRPr lang="en-GB" sz="3600" b="1">
              <a:solidFill>
                <a:schemeClr val="bg1"/>
              </a:solidFill>
              <a:latin typeface="Albertus"/>
            </a:endParaRPr>
          </a:p>
        </p:txBody>
      </p:sp>
      <p:sp>
        <p:nvSpPr>
          <p:cNvPr id="7191" name="TextBox 8"/>
          <p:cNvSpPr txBox="1">
            <a:spLocks noChangeArrowheads="1"/>
          </p:cNvSpPr>
          <p:nvPr/>
        </p:nvSpPr>
        <p:spPr bwMode="auto">
          <a:xfrm>
            <a:off x="3857625" y="1643063"/>
            <a:ext cx="4857750" cy="2616200"/>
          </a:xfrm>
          <a:prstGeom prst="rect">
            <a:avLst/>
          </a:prstGeom>
          <a:noFill/>
          <a:ln w="9525">
            <a:noFill/>
            <a:miter lim="800000"/>
            <a:headEnd/>
            <a:tailEnd/>
          </a:ln>
        </p:spPr>
        <p:txBody>
          <a:bodyPr>
            <a:spAutoFit/>
          </a:bodyPr>
          <a:lstStyle/>
          <a:p>
            <a:pPr>
              <a:spcAft>
                <a:spcPts val="1200"/>
              </a:spcAft>
            </a:pPr>
            <a:r>
              <a:rPr lang="en-US" b="1"/>
              <a:t>Control:</a:t>
            </a:r>
            <a:r>
              <a:rPr lang="en-US"/>
              <a:t> at what rate the user should send packets</a:t>
            </a:r>
          </a:p>
          <a:p>
            <a:pPr>
              <a:spcAft>
                <a:spcPts val="1200"/>
              </a:spcAft>
            </a:pPr>
            <a:r>
              <a:rPr lang="en-US" b="1"/>
              <a:t>State:</a:t>
            </a:r>
            <a:r>
              <a:rPr lang="en-US"/>
              <a:t> the user’s current belief about the network</a:t>
            </a:r>
          </a:p>
          <a:p>
            <a:pPr>
              <a:spcAft>
                <a:spcPts val="1200"/>
              </a:spcAft>
            </a:pPr>
            <a:r>
              <a:rPr lang="en-US" b="1"/>
              <a:t>Plant: </a:t>
            </a:r>
            <a:r>
              <a:rPr lang="en-US"/>
              <a:t>Bayesian update of user’s beliefs, based on acknowledgements and drops, and incorporating a preconceived notion of how quickly congestion levels might fluctuate</a:t>
            </a:r>
            <a:endParaRPr lang="en-US" b="1"/>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214313" y="2357438"/>
            <a:ext cx="3571875" cy="2143125"/>
          </a:xfrm>
          <a:prstGeom prst="wedgeRoundRectCallout">
            <a:avLst>
              <a:gd name="adj1" fmla="val 10270"/>
              <a:gd name="adj2" fmla="val -1054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FFFF"/>
                </a:solidFill>
                <a:cs typeface="Arial" pitchFamily="34" charset="0"/>
              </a:rPr>
              <a:t>We consider a model in which, each round trip time (RTT), the user chooses how many packets to send in that RTT. We assume </a:t>
            </a:r>
            <a:r>
              <a:rPr lang="en-US" sz="2000" i="1" dirty="0">
                <a:solidFill>
                  <a:srgbClr val="FFFFFF"/>
                </a:solidFill>
                <a:cs typeface="Arial" pitchFamily="34" charset="0"/>
              </a:rPr>
              <a:t>u </a:t>
            </a:r>
            <a:r>
              <a:rPr lang="el-GR" sz="2000" dirty="0">
                <a:solidFill>
                  <a:srgbClr val="FFFFFF"/>
                </a:solidFill>
                <a:latin typeface="Cambria Math" pitchFamily="18" charset="0"/>
                <a:cs typeface="Arial" pitchFamily="34" charset="0"/>
              </a:rPr>
              <a:t>ϵ</a:t>
            </a:r>
            <a:r>
              <a:rPr lang="en-US" sz="2000" dirty="0">
                <a:solidFill>
                  <a:srgbClr val="FFFFFF"/>
                </a:solidFill>
                <a:latin typeface="Cambria Math" pitchFamily="18" charset="0"/>
                <a:cs typeface="Arial" pitchFamily="34" charset="0"/>
              </a:rPr>
              <a:t> </a:t>
            </a:r>
            <a:r>
              <a:rPr lang="en-US" sz="2000" dirty="0">
                <a:solidFill>
                  <a:srgbClr val="FFFFFF"/>
                </a:solidFill>
                <a:cs typeface="Arial" pitchFamily="34" charset="0"/>
              </a:rPr>
              <a:t>{0,1,…,</a:t>
            </a:r>
            <a:r>
              <a:rPr lang="en-US" sz="2000" i="1" dirty="0" err="1">
                <a:solidFill>
                  <a:srgbClr val="FFFFFF"/>
                </a:solidFill>
                <a:cs typeface="Arial" pitchFamily="34" charset="0"/>
              </a:rPr>
              <a:t>u</a:t>
            </a:r>
            <a:r>
              <a:rPr lang="en-US" sz="2000" baseline="-25000" dirty="0" err="1">
                <a:solidFill>
                  <a:srgbClr val="FFFFFF"/>
                </a:solidFill>
                <a:cs typeface="Arial" pitchFamily="34" charset="0"/>
              </a:rPr>
              <a:t>max</a:t>
            </a:r>
            <a:r>
              <a:rPr lang="en-US" sz="2000" dirty="0">
                <a:solidFill>
                  <a:srgbClr val="FFFFFF"/>
                </a:solidFill>
                <a:cs typeface="Arial" pitchFamily="34" charset="0"/>
              </a:rPr>
              <a:t>}.</a:t>
            </a:r>
            <a:endParaRPr lang="en-GB" sz="2000" dirty="0">
              <a:solidFill>
                <a:srgbClr val="FFFFFF"/>
              </a:solidFill>
              <a:cs typeface="Arial" pitchFamily="34" charset="0"/>
            </a:endParaRPr>
          </a:p>
        </p:txBody>
      </p:sp>
      <p:sp>
        <p:nvSpPr>
          <p:cNvPr id="3" name="Rounded Rectangular Callout 2"/>
          <p:cNvSpPr/>
          <p:nvPr/>
        </p:nvSpPr>
        <p:spPr>
          <a:xfrm>
            <a:off x="4071938" y="2857500"/>
            <a:ext cx="3571875" cy="2143125"/>
          </a:xfrm>
          <a:prstGeom prst="wedgeRoundRectCallout">
            <a:avLst>
              <a:gd name="adj1" fmla="val -47063"/>
              <a:gd name="adj2" fmla="val -1432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i="1">
                <a:solidFill>
                  <a:srgbClr val="FFFFFF"/>
                </a:solidFill>
                <a:cs typeface="Arial" pitchFamily="34" charset="0"/>
              </a:rPr>
              <a:t>D</a:t>
            </a:r>
            <a:r>
              <a:rPr lang="en-US" sz="2000">
                <a:solidFill>
                  <a:srgbClr val="FFFFFF"/>
                </a:solidFill>
                <a:cs typeface="Arial" pitchFamily="34" charset="0"/>
              </a:rPr>
              <a:t> is the number of dropped packets. The reward is </a:t>
            </a:r>
            <a:r>
              <a:rPr lang="en-US" sz="2000" i="1">
                <a:solidFill>
                  <a:srgbClr val="FFFFFF"/>
                </a:solidFill>
                <a:cs typeface="Arial" pitchFamily="34" charset="0"/>
              </a:rPr>
              <a:t>u</a:t>
            </a:r>
            <a:r>
              <a:rPr lang="en-US" sz="2000">
                <a:solidFill>
                  <a:srgbClr val="FFFFFF"/>
                </a:solidFill>
                <a:cs typeface="Arial" pitchFamily="34" charset="0"/>
              </a:rPr>
              <a:t>-</a:t>
            </a:r>
            <a:r>
              <a:rPr lang="en-US" sz="2000" i="1">
                <a:solidFill>
                  <a:srgbClr val="FFFFFF"/>
                </a:solidFill>
                <a:cs typeface="Arial" pitchFamily="34" charset="0"/>
              </a:rPr>
              <a:t>D</a:t>
            </a:r>
            <a:r>
              <a:rPr lang="en-US" sz="2000">
                <a:solidFill>
                  <a:srgbClr val="FFFFFF"/>
                </a:solidFill>
                <a:cs typeface="Arial" pitchFamily="34" charset="0"/>
              </a:rPr>
              <a:t>, the number of delivered packets. The cost is </a:t>
            </a:r>
            <a:r>
              <a:rPr lang="el-GR" sz="2000">
                <a:solidFill>
                  <a:srgbClr val="FFFFFF"/>
                </a:solidFill>
                <a:latin typeface="Cambria Math" pitchFamily="18" charset="0"/>
                <a:cs typeface="Arial" pitchFamily="34" charset="0"/>
              </a:rPr>
              <a:t>γ</a:t>
            </a:r>
            <a:r>
              <a:rPr lang="en-US" sz="2000" i="1">
                <a:solidFill>
                  <a:srgbClr val="FFFFFF"/>
                </a:solidFill>
                <a:cs typeface="Arial" pitchFamily="34" charset="0"/>
              </a:rPr>
              <a:t>D</a:t>
            </a:r>
            <a:r>
              <a:rPr lang="en-US" sz="2000">
                <a:solidFill>
                  <a:srgbClr val="FFFFFF"/>
                </a:solidFill>
                <a:cs typeface="Arial" pitchFamily="34" charset="0"/>
              </a:rPr>
              <a:t>, for some constant </a:t>
            </a:r>
            <a:r>
              <a:rPr lang="el-GR" sz="2000">
                <a:solidFill>
                  <a:srgbClr val="FFFFFF"/>
                </a:solidFill>
                <a:latin typeface="Cambria Math" pitchFamily="18" charset="0"/>
                <a:cs typeface="Arial" pitchFamily="34" charset="0"/>
              </a:rPr>
              <a:t>γ</a:t>
            </a:r>
            <a:r>
              <a:rPr lang="en-US" sz="2000">
                <a:solidFill>
                  <a:srgbClr val="FFFFFF"/>
                </a:solidFill>
                <a:cs typeface="Arial" pitchFamily="34" charset="0"/>
              </a:rPr>
              <a:t>&gt;0.</a:t>
            </a:r>
            <a:endParaRPr lang="en-GB" sz="2000">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18"/>
          <p:cNvSpPr>
            <a:spLocks noChangeArrowheads="1"/>
          </p:cNvSpPr>
          <p:nvPr/>
        </p:nvSpPr>
        <p:spPr bwMode="auto">
          <a:xfrm flipV="1">
            <a:off x="7252591" y="2857495"/>
            <a:ext cx="811751" cy="310005"/>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grpSp>
        <p:nvGrpSpPr>
          <p:cNvPr id="43" name="Group 34"/>
          <p:cNvGrpSpPr>
            <a:grpSpLocks/>
          </p:cNvGrpSpPr>
          <p:nvPr/>
        </p:nvGrpSpPr>
        <p:grpSpPr bwMode="auto">
          <a:xfrm rot="5400000">
            <a:off x="6201410" y="3475091"/>
            <a:ext cx="1768690" cy="1055610"/>
            <a:chOff x="3220" y="957"/>
            <a:chExt cx="1440" cy="766"/>
          </a:xfrm>
        </p:grpSpPr>
        <p:sp>
          <p:nvSpPr>
            <p:cNvPr id="50" name="Freeform 35"/>
            <p:cNvSpPr>
              <a:spLocks/>
            </p:cNvSpPr>
            <p:nvPr/>
          </p:nvSpPr>
          <p:spPr bwMode="auto">
            <a:xfrm>
              <a:off x="3439" y="957"/>
              <a:ext cx="1163" cy="766"/>
            </a:xfrm>
            <a:custGeom>
              <a:avLst/>
              <a:gdLst>
                <a:gd name="T0" fmla="*/ 0 w 1612"/>
                <a:gd name="T1" fmla="*/ 718 h 766"/>
                <a:gd name="T2" fmla="*/ 157 w 1612"/>
                <a:gd name="T3" fmla="*/ 675 h 766"/>
                <a:gd name="T4" fmla="*/ 236 w 1612"/>
                <a:gd name="T5" fmla="*/ 654 h 766"/>
                <a:gd name="T6" fmla="*/ 300 w 1612"/>
                <a:gd name="T7" fmla="*/ 611 h 766"/>
                <a:gd name="T8" fmla="*/ 343 w 1612"/>
                <a:gd name="T9" fmla="*/ 597 h 766"/>
                <a:gd name="T10" fmla="*/ 400 w 1612"/>
                <a:gd name="T11" fmla="*/ 611 h 766"/>
                <a:gd name="T12" fmla="*/ 443 w 1612"/>
                <a:gd name="T13" fmla="*/ 639 h 766"/>
                <a:gd name="T14" fmla="*/ 607 w 1612"/>
                <a:gd name="T15" fmla="*/ 647 h 766"/>
                <a:gd name="T16" fmla="*/ 757 w 1612"/>
                <a:gd name="T17" fmla="*/ 575 h 766"/>
                <a:gd name="T18" fmla="*/ 779 w 1612"/>
                <a:gd name="T19" fmla="*/ 468 h 766"/>
                <a:gd name="T20" fmla="*/ 786 w 1612"/>
                <a:gd name="T21" fmla="*/ 447 h 766"/>
                <a:gd name="T22" fmla="*/ 850 w 1612"/>
                <a:gd name="T23" fmla="*/ 432 h 766"/>
                <a:gd name="T24" fmla="*/ 864 w 1612"/>
                <a:gd name="T25" fmla="*/ 318 h 766"/>
                <a:gd name="T26" fmla="*/ 964 w 1612"/>
                <a:gd name="T27" fmla="*/ 247 h 766"/>
                <a:gd name="T28" fmla="*/ 1007 w 1612"/>
                <a:gd name="T29" fmla="*/ 197 h 766"/>
                <a:gd name="T30" fmla="*/ 1072 w 1612"/>
                <a:gd name="T31" fmla="*/ 132 h 766"/>
                <a:gd name="T32" fmla="*/ 1093 w 1612"/>
                <a:gd name="T33" fmla="*/ 39 h 766"/>
                <a:gd name="T34" fmla="*/ 1164 w 1612"/>
                <a:gd name="T35" fmla="*/ 18 h 766"/>
                <a:gd name="T36" fmla="*/ 1222 w 1612"/>
                <a:gd name="T37" fmla="*/ 4 h 766"/>
                <a:gd name="T38" fmla="*/ 1314 w 1612"/>
                <a:gd name="T39" fmla="*/ 47 h 766"/>
                <a:gd name="T40" fmla="*/ 1357 w 1612"/>
                <a:gd name="T41" fmla="*/ 89 h 766"/>
                <a:gd name="T42" fmla="*/ 1422 w 1612"/>
                <a:gd name="T43" fmla="*/ 239 h 766"/>
                <a:gd name="T44" fmla="*/ 1436 w 1612"/>
                <a:gd name="T45" fmla="*/ 325 h 766"/>
                <a:gd name="T46" fmla="*/ 1479 w 1612"/>
                <a:gd name="T47" fmla="*/ 339 h 766"/>
                <a:gd name="T48" fmla="*/ 1557 w 1612"/>
                <a:gd name="T49" fmla="*/ 432 h 766"/>
                <a:gd name="T50" fmla="*/ 1593 w 1612"/>
                <a:gd name="T51" fmla="*/ 511 h 766"/>
                <a:gd name="T52" fmla="*/ 1600 w 1612"/>
                <a:gd name="T53" fmla="*/ 532 h 766"/>
                <a:gd name="T54" fmla="*/ 1572 w 1612"/>
                <a:gd name="T55" fmla="*/ 568 h 766"/>
                <a:gd name="T56" fmla="*/ 1550 w 1612"/>
                <a:gd name="T57" fmla="*/ 661 h 766"/>
                <a:gd name="T58" fmla="*/ 1529 w 1612"/>
                <a:gd name="T59" fmla="*/ 668 h 766"/>
                <a:gd name="T60" fmla="*/ 1486 w 1612"/>
                <a:gd name="T61" fmla="*/ 697 h 766"/>
                <a:gd name="T62" fmla="*/ 1336 w 1612"/>
                <a:gd name="T63" fmla="*/ 711 h 766"/>
                <a:gd name="T64" fmla="*/ 1057 w 1612"/>
                <a:gd name="T65" fmla="*/ 689 h 766"/>
                <a:gd name="T66" fmla="*/ 407 w 1612"/>
                <a:gd name="T67" fmla="*/ 697 h 766"/>
                <a:gd name="T68" fmla="*/ 300 w 1612"/>
                <a:gd name="T69" fmla="*/ 689 h 766"/>
                <a:gd name="T70" fmla="*/ 250 w 1612"/>
                <a:gd name="T71" fmla="*/ 682 h 766"/>
                <a:gd name="T72" fmla="*/ 243 w 1612"/>
                <a:gd name="T73" fmla="*/ 704 h 766"/>
                <a:gd name="T74" fmla="*/ 50 w 1612"/>
                <a:gd name="T75" fmla="*/ 718 h 766"/>
                <a:gd name="T76" fmla="*/ 0 w 1612"/>
                <a:gd name="T77" fmla="*/ 718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12" h="766">
                  <a:moveTo>
                    <a:pt x="0" y="718"/>
                  </a:moveTo>
                  <a:cubicBezTo>
                    <a:pt x="54" y="710"/>
                    <a:pt x="102" y="686"/>
                    <a:pt x="157" y="675"/>
                  </a:cubicBezTo>
                  <a:cubicBezTo>
                    <a:pt x="183" y="669"/>
                    <a:pt x="236" y="654"/>
                    <a:pt x="236" y="654"/>
                  </a:cubicBezTo>
                  <a:cubicBezTo>
                    <a:pt x="252" y="636"/>
                    <a:pt x="277" y="620"/>
                    <a:pt x="300" y="611"/>
                  </a:cubicBezTo>
                  <a:cubicBezTo>
                    <a:pt x="313" y="604"/>
                    <a:pt x="343" y="597"/>
                    <a:pt x="343" y="597"/>
                  </a:cubicBezTo>
                  <a:cubicBezTo>
                    <a:pt x="353" y="599"/>
                    <a:pt x="387" y="603"/>
                    <a:pt x="400" y="611"/>
                  </a:cubicBezTo>
                  <a:cubicBezTo>
                    <a:pt x="415" y="619"/>
                    <a:pt x="425" y="638"/>
                    <a:pt x="443" y="639"/>
                  </a:cubicBezTo>
                  <a:cubicBezTo>
                    <a:pt x="497" y="641"/>
                    <a:pt x="552" y="644"/>
                    <a:pt x="607" y="647"/>
                  </a:cubicBezTo>
                  <a:cubicBezTo>
                    <a:pt x="738" y="638"/>
                    <a:pt x="722" y="664"/>
                    <a:pt x="757" y="575"/>
                  </a:cubicBezTo>
                  <a:cubicBezTo>
                    <a:pt x="762" y="540"/>
                    <a:pt x="768" y="500"/>
                    <a:pt x="779" y="468"/>
                  </a:cubicBezTo>
                  <a:cubicBezTo>
                    <a:pt x="781" y="461"/>
                    <a:pt x="779" y="450"/>
                    <a:pt x="786" y="447"/>
                  </a:cubicBezTo>
                  <a:cubicBezTo>
                    <a:pt x="804" y="436"/>
                    <a:pt x="829" y="438"/>
                    <a:pt x="850" y="432"/>
                  </a:cubicBezTo>
                  <a:cubicBezTo>
                    <a:pt x="854" y="394"/>
                    <a:pt x="832" y="340"/>
                    <a:pt x="864" y="318"/>
                  </a:cubicBezTo>
                  <a:cubicBezTo>
                    <a:pt x="897" y="293"/>
                    <a:pt x="929" y="269"/>
                    <a:pt x="964" y="247"/>
                  </a:cubicBezTo>
                  <a:cubicBezTo>
                    <a:pt x="987" y="211"/>
                    <a:pt x="994" y="233"/>
                    <a:pt x="1007" y="197"/>
                  </a:cubicBezTo>
                  <a:cubicBezTo>
                    <a:pt x="1016" y="138"/>
                    <a:pt x="1016" y="145"/>
                    <a:pt x="1072" y="132"/>
                  </a:cubicBezTo>
                  <a:cubicBezTo>
                    <a:pt x="1074" y="104"/>
                    <a:pt x="1062" y="58"/>
                    <a:pt x="1093" y="39"/>
                  </a:cubicBezTo>
                  <a:cubicBezTo>
                    <a:pt x="1111" y="27"/>
                    <a:pt x="1142" y="23"/>
                    <a:pt x="1164" y="18"/>
                  </a:cubicBezTo>
                  <a:cubicBezTo>
                    <a:pt x="1183" y="12"/>
                    <a:pt x="1222" y="4"/>
                    <a:pt x="1222" y="4"/>
                  </a:cubicBezTo>
                  <a:cubicBezTo>
                    <a:pt x="1324" y="14"/>
                    <a:pt x="1270" y="0"/>
                    <a:pt x="1314" y="47"/>
                  </a:cubicBezTo>
                  <a:cubicBezTo>
                    <a:pt x="1332" y="95"/>
                    <a:pt x="1305" y="37"/>
                    <a:pt x="1357" y="89"/>
                  </a:cubicBezTo>
                  <a:cubicBezTo>
                    <a:pt x="1397" y="129"/>
                    <a:pt x="1376" y="195"/>
                    <a:pt x="1422" y="239"/>
                  </a:cubicBezTo>
                  <a:cubicBezTo>
                    <a:pt x="1428" y="267"/>
                    <a:pt x="1419" y="301"/>
                    <a:pt x="1436" y="325"/>
                  </a:cubicBezTo>
                  <a:cubicBezTo>
                    <a:pt x="1444" y="337"/>
                    <a:pt x="1479" y="339"/>
                    <a:pt x="1479" y="339"/>
                  </a:cubicBezTo>
                  <a:cubicBezTo>
                    <a:pt x="1495" y="415"/>
                    <a:pt x="1489" y="409"/>
                    <a:pt x="1557" y="432"/>
                  </a:cubicBezTo>
                  <a:cubicBezTo>
                    <a:pt x="1587" y="481"/>
                    <a:pt x="1574" y="454"/>
                    <a:pt x="1593" y="511"/>
                  </a:cubicBezTo>
                  <a:cubicBezTo>
                    <a:pt x="1595" y="518"/>
                    <a:pt x="1600" y="532"/>
                    <a:pt x="1600" y="532"/>
                  </a:cubicBezTo>
                  <a:cubicBezTo>
                    <a:pt x="1578" y="600"/>
                    <a:pt x="1612" y="507"/>
                    <a:pt x="1572" y="568"/>
                  </a:cubicBezTo>
                  <a:cubicBezTo>
                    <a:pt x="1555" y="593"/>
                    <a:pt x="1568" y="637"/>
                    <a:pt x="1550" y="661"/>
                  </a:cubicBezTo>
                  <a:cubicBezTo>
                    <a:pt x="1545" y="666"/>
                    <a:pt x="1535" y="664"/>
                    <a:pt x="1529" y="668"/>
                  </a:cubicBezTo>
                  <a:cubicBezTo>
                    <a:pt x="1513" y="675"/>
                    <a:pt x="1502" y="691"/>
                    <a:pt x="1486" y="697"/>
                  </a:cubicBezTo>
                  <a:cubicBezTo>
                    <a:pt x="1438" y="713"/>
                    <a:pt x="1386" y="707"/>
                    <a:pt x="1336" y="711"/>
                  </a:cubicBezTo>
                  <a:cubicBezTo>
                    <a:pt x="1237" y="706"/>
                    <a:pt x="1151" y="704"/>
                    <a:pt x="1057" y="689"/>
                  </a:cubicBezTo>
                  <a:cubicBezTo>
                    <a:pt x="854" y="766"/>
                    <a:pt x="623" y="699"/>
                    <a:pt x="407" y="697"/>
                  </a:cubicBezTo>
                  <a:cubicBezTo>
                    <a:pt x="371" y="694"/>
                    <a:pt x="335" y="692"/>
                    <a:pt x="300" y="689"/>
                  </a:cubicBezTo>
                  <a:cubicBezTo>
                    <a:pt x="283" y="687"/>
                    <a:pt x="266" y="677"/>
                    <a:pt x="250" y="682"/>
                  </a:cubicBezTo>
                  <a:cubicBezTo>
                    <a:pt x="242" y="683"/>
                    <a:pt x="250" y="702"/>
                    <a:pt x="243" y="704"/>
                  </a:cubicBezTo>
                  <a:cubicBezTo>
                    <a:pt x="179" y="715"/>
                    <a:pt x="50" y="718"/>
                    <a:pt x="50" y="718"/>
                  </a:cubicBezTo>
                  <a:cubicBezTo>
                    <a:pt x="19" y="707"/>
                    <a:pt x="36" y="709"/>
                    <a:pt x="0" y="718"/>
                  </a:cubicBez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51" name="Line 36"/>
            <p:cNvSpPr>
              <a:spLocks noChangeShapeType="1"/>
            </p:cNvSpPr>
            <p:nvPr/>
          </p:nvSpPr>
          <p:spPr bwMode="auto">
            <a:xfrm>
              <a:off x="3220" y="1680"/>
              <a:ext cx="1440" cy="0"/>
            </a:xfrm>
            <a:prstGeom prst="line">
              <a:avLst/>
            </a:prstGeom>
            <a:noFill/>
            <a:ln w="76200">
              <a:noFill/>
              <a:round/>
              <a:headEnd/>
              <a:tailEnd/>
            </a:ln>
          </p:spPr>
          <p:txBody>
            <a:bodyPr wrap="none" anchor="ctr"/>
            <a:lstStyle/>
            <a:p>
              <a:endParaRPr lang="en-GB" smtClean="0">
                <a:solidFill>
                  <a:prstClr val="black"/>
                </a:solidFill>
                <a:latin typeface="Arial" charset="0"/>
                <a:cs typeface="Arial" charset="0"/>
              </a:endParaRPr>
            </a:p>
          </p:txBody>
        </p:sp>
      </p:grpSp>
      <p:sp>
        <p:nvSpPr>
          <p:cNvPr id="46" name="Rectangle 43"/>
          <p:cNvSpPr>
            <a:spLocks noChangeArrowheads="1"/>
          </p:cNvSpPr>
          <p:nvPr/>
        </p:nvSpPr>
        <p:spPr bwMode="auto">
          <a:xfrm rot="5400000">
            <a:off x="6185822" y="3169355"/>
            <a:ext cx="1061214" cy="330740"/>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sp>
        <p:nvSpPr>
          <p:cNvPr id="85" name="Oval 18"/>
          <p:cNvSpPr>
            <a:spLocks noChangeArrowheads="1"/>
          </p:cNvSpPr>
          <p:nvPr/>
        </p:nvSpPr>
        <p:spPr bwMode="auto">
          <a:xfrm flipV="1">
            <a:off x="6215074" y="2857495"/>
            <a:ext cx="811751" cy="310005"/>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83" name="Oval 18"/>
          <p:cNvSpPr>
            <a:spLocks noChangeArrowheads="1"/>
          </p:cNvSpPr>
          <p:nvPr/>
        </p:nvSpPr>
        <p:spPr bwMode="auto">
          <a:xfrm flipV="1">
            <a:off x="3529335" y="2786058"/>
            <a:ext cx="1214446" cy="310005"/>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80" name="Oval 18"/>
          <p:cNvSpPr>
            <a:spLocks noChangeArrowheads="1"/>
          </p:cNvSpPr>
          <p:nvPr/>
        </p:nvSpPr>
        <p:spPr bwMode="auto">
          <a:xfrm flipV="1">
            <a:off x="857223" y="2786058"/>
            <a:ext cx="1214446" cy="310005"/>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2" name="Title 1"/>
          <p:cNvSpPr>
            <a:spLocks noGrp="1"/>
          </p:cNvSpPr>
          <p:nvPr>
            <p:ph type="title"/>
          </p:nvPr>
        </p:nvSpPr>
        <p:spPr>
          <a:xfrm>
            <a:off x="0" y="0"/>
            <a:ext cx="9144000" cy="642918"/>
          </a:xfrm>
        </p:spPr>
        <p:txBody>
          <a:bodyPr>
            <a:normAutofit/>
          </a:bodyPr>
          <a:lstStyle/>
          <a:p>
            <a:r>
              <a:rPr lang="en-US" b="1" dirty="0" smtClean="0">
                <a:solidFill>
                  <a:schemeClr val="accent1">
                    <a:lumMod val="60000"/>
                    <a:lumOff val="40000"/>
                  </a:schemeClr>
                </a:solidFill>
              </a:rPr>
              <a:t>I. Resource pooling as a design principle</a:t>
            </a:r>
            <a:endParaRPr lang="en-GB" dirty="0"/>
          </a:p>
        </p:txBody>
      </p:sp>
      <p:sp>
        <p:nvSpPr>
          <p:cNvPr id="56" name="Content Placeholder 55"/>
          <p:cNvSpPr>
            <a:spLocks noGrp="1"/>
          </p:cNvSpPr>
          <p:nvPr>
            <p:ph idx="1"/>
          </p:nvPr>
        </p:nvSpPr>
        <p:spPr>
          <a:xfrm>
            <a:off x="285720" y="571480"/>
            <a:ext cx="8858280" cy="1714512"/>
          </a:xfrm>
        </p:spPr>
        <p:txBody>
          <a:bodyPr/>
          <a:lstStyle/>
          <a:p>
            <a:r>
              <a:rPr lang="en-US" sz="2800" dirty="0" smtClean="0"/>
              <a:t>Resource pooling means “making a collection of resources behave like a single pooled resource”. It has been a design goal of the Internet from the beginning.</a:t>
            </a:r>
            <a:endParaRPr lang="en-GB" sz="2800" dirty="0"/>
          </a:p>
        </p:txBody>
      </p:sp>
      <p:grpSp>
        <p:nvGrpSpPr>
          <p:cNvPr id="4" name="Group 21"/>
          <p:cNvGrpSpPr>
            <a:grpSpLocks/>
          </p:cNvGrpSpPr>
          <p:nvPr/>
        </p:nvGrpSpPr>
        <p:grpSpPr bwMode="auto">
          <a:xfrm rot="5400000">
            <a:off x="2486220" y="3457067"/>
            <a:ext cx="3286148" cy="1086875"/>
            <a:chOff x="2209800" y="4479213"/>
            <a:chExt cx="4648200" cy="1537366"/>
          </a:xfrm>
        </p:grpSpPr>
        <p:sp>
          <p:nvSpPr>
            <p:cNvPr id="5" name="Line 30"/>
            <p:cNvSpPr>
              <a:spLocks noChangeShapeType="1"/>
            </p:cNvSpPr>
            <p:nvPr/>
          </p:nvSpPr>
          <p:spPr bwMode="auto">
            <a:xfrm>
              <a:off x="3124200" y="4572000"/>
              <a:ext cx="2438400" cy="0"/>
            </a:xfrm>
            <a:prstGeom prst="line">
              <a:avLst/>
            </a:prstGeom>
            <a:noFill/>
            <a:ln w="76200">
              <a:solidFill>
                <a:schemeClr val="bg2"/>
              </a:solidFill>
              <a:round/>
              <a:headEnd/>
              <a:tailEnd/>
            </a:ln>
          </p:spPr>
          <p:txBody>
            <a:bodyPr wrap="none" anchor="ctr"/>
            <a:lstStyle/>
            <a:p>
              <a:endParaRPr lang="en-GB" smtClean="0">
                <a:solidFill>
                  <a:prstClr val="black"/>
                </a:solidFill>
                <a:latin typeface="Arial" charset="0"/>
                <a:cs typeface="Arial" charset="0"/>
              </a:endParaRPr>
            </a:p>
          </p:txBody>
        </p:sp>
        <p:sp>
          <p:nvSpPr>
            <p:cNvPr id="7" name="Line 20"/>
            <p:cNvSpPr>
              <a:spLocks noChangeShapeType="1"/>
            </p:cNvSpPr>
            <p:nvPr/>
          </p:nvSpPr>
          <p:spPr bwMode="auto">
            <a:xfrm>
              <a:off x="2209800" y="4800600"/>
              <a:ext cx="914400"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8" name="Line 21"/>
            <p:cNvSpPr>
              <a:spLocks noChangeShapeType="1"/>
            </p:cNvSpPr>
            <p:nvPr/>
          </p:nvSpPr>
          <p:spPr bwMode="auto">
            <a:xfrm>
              <a:off x="2209800" y="5638800"/>
              <a:ext cx="914400"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9" name="Line 22"/>
            <p:cNvSpPr>
              <a:spLocks noChangeShapeType="1"/>
            </p:cNvSpPr>
            <p:nvPr/>
          </p:nvSpPr>
          <p:spPr bwMode="auto">
            <a:xfrm>
              <a:off x="5943600" y="4800600"/>
              <a:ext cx="914400"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10" name="Line 23"/>
            <p:cNvSpPr>
              <a:spLocks noChangeShapeType="1"/>
            </p:cNvSpPr>
            <p:nvPr/>
          </p:nvSpPr>
          <p:spPr bwMode="auto">
            <a:xfrm>
              <a:off x="5943600" y="5638800"/>
              <a:ext cx="914400"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11" name="Freeform 26"/>
            <p:cNvSpPr>
              <a:spLocks/>
            </p:cNvSpPr>
            <p:nvPr/>
          </p:nvSpPr>
          <p:spPr bwMode="auto">
            <a:xfrm>
              <a:off x="3175000" y="4876800"/>
              <a:ext cx="2559050" cy="1139779"/>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0" y="10000"/>
                  </a:moveTo>
                  <a:cubicBezTo>
                    <a:pt x="335" y="9889"/>
                    <a:pt x="633" y="9555"/>
                    <a:pt x="974" y="9401"/>
                  </a:cubicBezTo>
                  <a:cubicBezTo>
                    <a:pt x="1135" y="9318"/>
                    <a:pt x="1464" y="9109"/>
                    <a:pt x="1464" y="9109"/>
                  </a:cubicBezTo>
                  <a:cubicBezTo>
                    <a:pt x="1563" y="8858"/>
                    <a:pt x="1718" y="8635"/>
                    <a:pt x="1861" y="8511"/>
                  </a:cubicBezTo>
                  <a:cubicBezTo>
                    <a:pt x="1942" y="8412"/>
                    <a:pt x="2128" y="8315"/>
                    <a:pt x="2128" y="8315"/>
                  </a:cubicBezTo>
                  <a:cubicBezTo>
                    <a:pt x="2190" y="8343"/>
                    <a:pt x="2401" y="8399"/>
                    <a:pt x="2481" y="8511"/>
                  </a:cubicBezTo>
                  <a:cubicBezTo>
                    <a:pt x="2574" y="8622"/>
                    <a:pt x="2636" y="8886"/>
                    <a:pt x="2748" y="8900"/>
                  </a:cubicBezTo>
                  <a:cubicBezTo>
                    <a:pt x="3083" y="8928"/>
                    <a:pt x="3424" y="8969"/>
                    <a:pt x="3766" y="9011"/>
                  </a:cubicBezTo>
                  <a:cubicBezTo>
                    <a:pt x="4578" y="8886"/>
                    <a:pt x="4479" y="9248"/>
                    <a:pt x="4696" y="8009"/>
                  </a:cubicBezTo>
                  <a:cubicBezTo>
                    <a:pt x="4727" y="7522"/>
                    <a:pt x="4764" y="6964"/>
                    <a:pt x="4833" y="6519"/>
                  </a:cubicBezTo>
                  <a:cubicBezTo>
                    <a:pt x="4845" y="6421"/>
                    <a:pt x="4833" y="6268"/>
                    <a:pt x="4876" y="6226"/>
                  </a:cubicBezTo>
                  <a:cubicBezTo>
                    <a:pt x="4988" y="6073"/>
                    <a:pt x="5143" y="6101"/>
                    <a:pt x="5273" y="6017"/>
                  </a:cubicBezTo>
                  <a:cubicBezTo>
                    <a:pt x="5298" y="5488"/>
                    <a:pt x="5161" y="4736"/>
                    <a:pt x="5360" y="4429"/>
                  </a:cubicBezTo>
                  <a:cubicBezTo>
                    <a:pt x="5565" y="4081"/>
                    <a:pt x="5763" y="3747"/>
                    <a:pt x="5980" y="3441"/>
                  </a:cubicBezTo>
                  <a:cubicBezTo>
                    <a:pt x="6123" y="2939"/>
                    <a:pt x="6166" y="3245"/>
                    <a:pt x="6247" y="2744"/>
                  </a:cubicBezTo>
                  <a:cubicBezTo>
                    <a:pt x="6303" y="1923"/>
                    <a:pt x="6303" y="2020"/>
                    <a:pt x="6650" y="1838"/>
                  </a:cubicBezTo>
                  <a:cubicBezTo>
                    <a:pt x="6663" y="1449"/>
                    <a:pt x="6588" y="808"/>
                    <a:pt x="6780" y="543"/>
                  </a:cubicBezTo>
                  <a:cubicBezTo>
                    <a:pt x="6892" y="376"/>
                    <a:pt x="7084" y="320"/>
                    <a:pt x="7221" y="251"/>
                  </a:cubicBezTo>
                  <a:cubicBezTo>
                    <a:pt x="7339" y="168"/>
                    <a:pt x="7581" y="55"/>
                    <a:pt x="7581" y="55"/>
                  </a:cubicBezTo>
                  <a:cubicBezTo>
                    <a:pt x="8213" y="195"/>
                    <a:pt x="7878" y="0"/>
                    <a:pt x="8151" y="655"/>
                  </a:cubicBezTo>
                  <a:cubicBezTo>
                    <a:pt x="8263" y="1323"/>
                    <a:pt x="8096" y="515"/>
                    <a:pt x="8418" y="1240"/>
                  </a:cubicBezTo>
                  <a:cubicBezTo>
                    <a:pt x="8666" y="1797"/>
                    <a:pt x="8536" y="2716"/>
                    <a:pt x="8821" y="3329"/>
                  </a:cubicBezTo>
                  <a:cubicBezTo>
                    <a:pt x="8859" y="3719"/>
                    <a:pt x="8803" y="4193"/>
                    <a:pt x="8908" y="4527"/>
                  </a:cubicBezTo>
                  <a:cubicBezTo>
                    <a:pt x="8958" y="4693"/>
                    <a:pt x="9175" y="4722"/>
                    <a:pt x="9175" y="4722"/>
                  </a:cubicBezTo>
                  <a:cubicBezTo>
                    <a:pt x="9274" y="5780"/>
                    <a:pt x="9237" y="5696"/>
                    <a:pt x="9659" y="6017"/>
                  </a:cubicBezTo>
                  <a:cubicBezTo>
                    <a:pt x="9845" y="6699"/>
                    <a:pt x="9764" y="6323"/>
                    <a:pt x="9882" y="7117"/>
                  </a:cubicBezTo>
                  <a:cubicBezTo>
                    <a:pt x="9895" y="7214"/>
                    <a:pt x="9926" y="7410"/>
                    <a:pt x="9926" y="7410"/>
                  </a:cubicBezTo>
                  <a:cubicBezTo>
                    <a:pt x="9789" y="8357"/>
                    <a:pt x="10000" y="7062"/>
                    <a:pt x="9752" y="7911"/>
                  </a:cubicBezTo>
                  <a:cubicBezTo>
                    <a:pt x="9634" y="8294"/>
                    <a:pt x="9503" y="9478"/>
                    <a:pt x="9259" y="9810"/>
                  </a:cubicBezTo>
                  <a:lnTo>
                    <a:pt x="310" y="10000"/>
                  </a:lnTo>
                  <a:cubicBezTo>
                    <a:pt x="118" y="9847"/>
                    <a:pt x="223" y="9875"/>
                    <a:pt x="0" y="10000"/>
                  </a:cubicBez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13" name="Line 28"/>
            <p:cNvSpPr>
              <a:spLocks noChangeShapeType="1"/>
            </p:cNvSpPr>
            <p:nvPr/>
          </p:nvSpPr>
          <p:spPr bwMode="auto">
            <a:xfrm>
              <a:off x="3124200" y="4495800"/>
              <a:ext cx="2438400" cy="0"/>
            </a:xfrm>
            <a:prstGeom prst="line">
              <a:avLst/>
            </a:prstGeom>
            <a:noFill/>
            <a:ln w="76200">
              <a:solidFill>
                <a:schemeClr val="bg2"/>
              </a:solidFill>
              <a:round/>
              <a:headEnd/>
              <a:tailEnd/>
            </a:ln>
          </p:spPr>
          <p:txBody>
            <a:bodyPr wrap="none" anchor="ctr"/>
            <a:lstStyle/>
            <a:p>
              <a:endParaRPr lang="en-GB" smtClean="0">
                <a:solidFill>
                  <a:prstClr val="black"/>
                </a:solidFill>
                <a:latin typeface="Arial" charset="0"/>
                <a:cs typeface="Arial" charset="0"/>
              </a:endParaRPr>
            </a:p>
          </p:txBody>
        </p:sp>
        <p:sp>
          <p:nvSpPr>
            <p:cNvPr id="14" name="Freeform 29"/>
            <p:cNvSpPr>
              <a:spLocks/>
            </p:cNvSpPr>
            <p:nvPr/>
          </p:nvSpPr>
          <p:spPr bwMode="auto">
            <a:xfrm>
              <a:off x="3109499" y="4479213"/>
              <a:ext cx="2538826" cy="1202451"/>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33" h="10310">
                  <a:moveTo>
                    <a:pt x="438" y="0"/>
                  </a:moveTo>
                  <a:cubicBezTo>
                    <a:pt x="469" y="54"/>
                    <a:pt x="89" y="577"/>
                    <a:pt x="127" y="632"/>
                  </a:cubicBezTo>
                  <a:cubicBezTo>
                    <a:pt x="165" y="673"/>
                    <a:pt x="0" y="799"/>
                    <a:pt x="38" y="867"/>
                  </a:cubicBezTo>
                  <a:cubicBezTo>
                    <a:pt x="75" y="935"/>
                    <a:pt x="309" y="931"/>
                    <a:pt x="347" y="1014"/>
                  </a:cubicBezTo>
                  <a:cubicBezTo>
                    <a:pt x="485" y="1313"/>
                    <a:pt x="698" y="1340"/>
                    <a:pt x="886" y="1408"/>
                  </a:cubicBezTo>
                  <a:cubicBezTo>
                    <a:pt x="980" y="2034"/>
                    <a:pt x="811" y="2279"/>
                    <a:pt x="1156" y="2484"/>
                  </a:cubicBezTo>
                  <a:cubicBezTo>
                    <a:pt x="1526" y="3015"/>
                    <a:pt x="1187" y="4607"/>
                    <a:pt x="1601" y="4906"/>
                  </a:cubicBezTo>
                  <a:cubicBezTo>
                    <a:pt x="1821" y="5233"/>
                    <a:pt x="1827" y="5600"/>
                    <a:pt x="1871" y="6172"/>
                  </a:cubicBezTo>
                  <a:cubicBezTo>
                    <a:pt x="1915" y="7656"/>
                    <a:pt x="1764" y="7465"/>
                    <a:pt x="2229" y="7723"/>
                  </a:cubicBezTo>
                  <a:cubicBezTo>
                    <a:pt x="2241" y="8078"/>
                    <a:pt x="2222" y="8445"/>
                    <a:pt x="2279" y="8799"/>
                  </a:cubicBezTo>
                  <a:cubicBezTo>
                    <a:pt x="2323" y="9112"/>
                    <a:pt x="2731" y="8567"/>
                    <a:pt x="2812" y="8513"/>
                  </a:cubicBezTo>
                  <a:cubicBezTo>
                    <a:pt x="2875" y="8405"/>
                    <a:pt x="2982" y="8132"/>
                    <a:pt x="3082" y="8405"/>
                  </a:cubicBezTo>
                  <a:cubicBezTo>
                    <a:pt x="3120" y="8500"/>
                    <a:pt x="3088" y="8677"/>
                    <a:pt x="3126" y="8799"/>
                  </a:cubicBezTo>
                  <a:cubicBezTo>
                    <a:pt x="3151" y="8895"/>
                    <a:pt x="3214" y="8922"/>
                    <a:pt x="3264" y="8989"/>
                  </a:cubicBezTo>
                  <a:cubicBezTo>
                    <a:pt x="3276" y="9153"/>
                    <a:pt x="3295" y="9302"/>
                    <a:pt x="3308" y="9479"/>
                  </a:cubicBezTo>
                  <a:cubicBezTo>
                    <a:pt x="3320" y="9698"/>
                    <a:pt x="3251" y="10052"/>
                    <a:pt x="3352" y="10161"/>
                  </a:cubicBezTo>
                  <a:cubicBezTo>
                    <a:pt x="3496" y="10310"/>
                    <a:pt x="3678" y="10092"/>
                    <a:pt x="3847" y="10065"/>
                  </a:cubicBezTo>
                  <a:cubicBezTo>
                    <a:pt x="3948" y="9588"/>
                    <a:pt x="3979" y="9317"/>
                    <a:pt x="4023" y="8799"/>
                  </a:cubicBezTo>
                  <a:cubicBezTo>
                    <a:pt x="4073" y="6975"/>
                    <a:pt x="3985" y="7438"/>
                    <a:pt x="4475" y="6472"/>
                  </a:cubicBezTo>
                  <a:cubicBezTo>
                    <a:pt x="4782" y="5070"/>
                    <a:pt x="4330" y="6975"/>
                    <a:pt x="4694" y="5791"/>
                  </a:cubicBezTo>
                  <a:cubicBezTo>
                    <a:pt x="4719" y="5696"/>
                    <a:pt x="4694" y="5546"/>
                    <a:pt x="4738" y="5491"/>
                  </a:cubicBezTo>
                  <a:cubicBezTo>
                    <a:pt x="5020" y="5042"/>
                    <a:pt x="5435" y="5233"/>
                    <a:pt x="5773" y="5001"/>
                  </a:cubicBezTo>
                  <a:cubicBezTo>
                    <a:pt x="5930" y="4879"/>
                    <a:pt x="6049" y="4702"/>
                    <a:pt x="6219" y="4620"/>
                  </a:cubicBezTo>
                  <a:cubicBezTo>
                    <a:pt x="6532" y="4172"/>
                    <a:pt x="6595" y="4076"/>
                    <a:pt x="6934" y="3844"/>
                  </a:cubicBezTo>
                  <a:cubicBezTo>
                    <a:pt x="7147" y="3151"/>
                    <a:pt x="7034" y="3123"/>
                    <a:pt x="7473" y="2960"/>
                  </a:cubicBezTo>
                  <a:cubicBezTo>
                    <a:pt x="7668" y="2674"/>
                    <a:pt x="7574" y="2538"/>
                    <a:pt x="7787" y="2374"/>
                  </a:cubicBezTo>
                  <a:cubicBezTo>
                    <a:pt x="7875" y="2402"/>
                    <a:pt x="8120" y="2456"/>
                    <a:pt x="8239" y="2578"/>
                  </a:cubicBezTo>
                  <a:cubicBezTo>
                    <a:pt x="8283" y="2619"/>
                    <a:pt x="8314" y="2742"/>
                    <a:pt x="8371" y="2770"/>
                  </a:cubicBezTo>
                  <a:cubicBezTo>
                    <a:pt x="8571" y="2838"/>
                    <a:pt x="8785" y="2823"/>
                    <a:pt x="8998" y="2864"/>
                  </a:cubicBezTo>
                  <a:cubicBezTo>
                    <a:pt x="9042" y="3354"/>
                    <a:pt x="9061" y="3627"/>
                    <a:pt x="9312" y="3450"/>
                  </a:cubicBezTo>
                  <a:cubicBezTo>
                    <a:pt x="9437" y="3028"/>
                    <a:pt x="9424" y="2388"/>
                    <a:pt x="9537" y="2088"/>
                  </a:cubicBezTo>
                  <a:cubicBezTo>
                    <a:pt x="9600" y="1911"/>
                    <a:pt x="9713" y="1858"/>
                    <a:pt x="9807" y="1803"/>
                  </a:cubicBezTo>
                  <a:cubicBezTo>
                    <a:pt x="10033" y="1259"/>
                    <a:pt x="9942" y="82"/>
                    <a:pt x="9622" y="0"/>
                  </a:cubicBezTo>
                  <a:lnTo>
                    <a:pt x="438" y="0"/>
                  </a:ln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grpSp>
      <p:grpSp>
        <p:nvGrpSpPr>
          <p:cNvPr id="21" name="Group 21"/>
          <p:cNvGrpSpPr>
            <a:grpSpLocks/>
          </p:cNvGrpSpPr>
          <p:nvPr/>
        </p:nvGrpSpPr>
        <p:grpSpPr bwMode="auto">
          <a:xfrm rot="5400000">
            <a:off x="-185749" y="3457582"/>
            <a:ext cx="3286148" cy="1085848"/>
            <a:chOff x="2209800" y="4479212"/>
            <a:chExt cx="4648200" cy="1535914"/>
          </a:xfrm>
        </p:grpSpPr>
        <p:sp>
          <p:nvSpPr>
            <p:cNvPr id="22" name="Line 30"/>
            <p:cNvSpPr>
              <a:spLocks noChangeShapeType="1"/>
            </p:cNvSpPr>
            <p:nvPr/>
          </p:nvSpPr>
          <p:spPr bwMode="auto">
            <a:xfrm>
              <a:off x="3124200" y="4572000"/>
              <a:ext cx="2438400" cy="0"/>
            </a:xfrm>
            <a:prstGeom prst="line">
              <a:avLst/>
            </a:prstGeom>
            <a:noFill/>
            <a:ln w="76200">
              <a:solidFill>
                <a:schemeClr val="bg2"/>
              </a:solidFill>
              <a:round/>
              <a:headEnd/>
              <a:tailEnd/>
            </a:ln>
          </p:spPr>
          <p:txBody>
            <a:bodyPr wrap="none" anchor="ctr"/>
            <a:lstStyle/>
            <a:p>
              <a:endParaRPr lang="en-GB" smtClean="0">
                <a:solidFill>
                  <a:prstClr val="black"/>
                </a:solidFill>
                <a:latin typeface="Arial" charset="0"/>
                <a:cs typeface="Arial" charset="0"/>
              </a:endParaRPr>
            </a:p>
          </p:txBody>
        </p:sp>
        <p:sp>
          <p:nvSpPr>
            <p:cNvPr id="24" name="Line 20"/>
            <p:cNvSpPr>
              <a:spLocks noChangeShapeType="1"/>
            </p:cNvSpPr>
            <p:nvPr/>
          </p:nvSpPr>
          <p:spPr bwMode="auto">
            <a:xfrm>
              <a:off x="2209800" y="4800600"/>
              <a:ext cx="914400"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25" name="Line 21"/>
            <p:cNvSpPr>
              <a:spLocks noChangeShapeType="1"/>
            </p:cNvSpPr>
            <p:nvPr/>
          </p:nvSpPr>
          <p:spPr bwMode="auto">
            <a:xfrm>
              <a:off x="2209800" y="5638800"/>
              <a:ext cx="914400"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26" name="Line 22"/>
            <p:cNvSpPr>
              <a:spLocks noChangeShapeType="1"/>
            </p:cNvSpPr>
            <p:nvPr/>
          </p:nvSpPr>
          <p:spPr bwMode="auto">
            <a:xfrm>
              <a:off x="5943600" y="4800600"/>
              <a:ext cx="914400"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27" name="Line 23"/>
            <p:cNvSpPr>
              <a:spLocks noChangeShapeType="1"/>
            </p:cNvSpPr>
            <p:nvPr/>
          </p:nvSpPr>
          <p:spPr bwMode="auto">
            <a:xfrm>
              <a:off x="5943600" y="5638800"/>
              <a:ext cx="914400"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28" name="Freeform 26"/>
            <p:cNvSpPr>
              <a:spLocks/>
            </p:cNvSpPr>
            <p:nvPr/>
          </p:nvSpPr>
          <p:spPr bwMode="auto">
            <a:xfrm>
              <a:off x="3175001" y="5308312"/>
              <a:ext cx="2559050" cy="706814"/>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9945 h 9945"/>
                <a:gd name="connsiteX1" fmla="*/ 974 w 10000"/>
                <a:gd name="connsiteY1" fmla="*/ 9346 h 9945"/>
                <a:gd name="connsiteX2" fmla="*/ 1464 w 10000"/>
                <a:gd name="connsiteY2" fmla="*/ 9054 h 9945"/>
                <a:gd name="connsiteX3" fmla="*/ 1861 w 10000"/>
                <a:gd name="connsiteY3" fmla="*/ 8456 h 9945"/>
                <a:gd name="connsiteX4" fmla="*/ 2128 w 10000"/>
                <a:gd name="connsiteY4" fmla="*/ 8260 h 9945"/>
                <a:gd name="connsiteX5" fmla="*/ 2481 w 10000"/>
                <a:gd name="connsiteY5" fmla="*/ 8456 h 9945"/>
                <a:gd name="connsiteX6" fmla="*/ 2748 w 10000"/>
                <a:gd name="connsiteY6" fmla="*/ 8845 h 9945"/>
                <a:gd name="connsiteX7" fmla="*/ 3766 w 10000"/>
                <a:gd name="connsiteY7" fmla="*/ 8956 h 9945"/>
                <a:gd name="connsiteX8" fmla="*/ 4696 w 10000"/>
                <a:gd name="connsiteY8" fmla="*/ 7954 h 9945"/>
                <a:gd name="connsiteX9" fmla="*/ 4833 w 10000"/>
                <a:gd name="connsiteY9" fmla="*/ 6464 h 9945"/>
                <a:gd name="connsiteX10" fmla="*/ 4876 w 10000"/>
                <a:gd name="connsiteY10" fmla="*/ 6171 h 9945"/>
                <a:gd name="connsiteX11" fmla="*/ 5273 w 10000"/>
                <a:gd name="connsiteY11" fmla="*/ 5962 h 9945"/>
                <a:gd name="connsiteX12" fmla="*/ 5360 w 10000"/>
                <a:gd name="connsiteY12" fmla="*/ 4374 h 9945"/>
                <a:gd name="connsiteX13" fmla="*/ 5980 w 10000"/>
                <a:gd name="connsiteY13" fmla="*/ 3386 h 9945"/>
                <a:gd name="connsiteX14" fmla="*/ 6247 w 10000"/>
                <a:gd name="connsiteY14" fmla="*/ 2689 h 9945"/>
                <a:gd name="connsiteX15" fmla="*/ 6650 w 10000"/>
                <a:gd name="connsiteY15" fmla="*/ 1783 h 9945"/>
                <a:gd name="connsiteX16" fmla="*/ 6780 w 10000"/>
                <a:gd name="connsiteY16" fmla="*/ 488 h 9945"/>
                <a:gd name="connsiteX17" fmla="*/ 7221 w 10000"/>
                <a:gd name="connsiteY17" fmla="*/ 196 h 9945"/>
                <a:gd name="connsiteX18" fmla="*/ 7581 w 10000"/>
                <a:gd name="connsiteY18" fmla="*/ 0 h 9945"/>
                <a:gd name="connsiteX19" fmla="*/ 8821 w 10000"/>
                <a:gd name="connsiteY19" fmla="*/ 3274 h 9945"/>
                <a:gd name="connsiteX20" fmla="*/ 8908 w 10000"/>
                <a:gd name="connsiteY20" fmla="*/ 4472 h 9945"/>
                <a:gd name="connsiteX21" fmla="*/ 9175 w 10000"/>
                <a:gd name="connsiteY21" fmla="*/ 4667 h 9945"/>
                <a:gd name="connsiteX22" fmla="*/ 9659 w 10000"/>
                <a:gd name="connsiteY22" fmla="*/ 5962 h 9945"/>
                <a:gd name="connsiteX23" fmla="*/ 9882 w 10000"/>
                <a:gd name="connsiteY23" fmla="*/ 7062 h 9945"/>
                <a:gd name="connsiteX24" fmla="*/ 9926 w 10000"/>
                <a:gd name="connsiteY24" fmla="*/ 7355 h 9945"/>
                <a:gd name="connsiteX25" fmla="*/ 9752 w 10000"/>
                <a:gd name="connsiteY25" fmla="*/ 7856 h 9945"/>
                <a:gd name="connsiteX26" fmla="*/ 9259 w 10000"/>
                <a:gd name="connsiteY26" fmla="*/ 9755 h 9945"/>
                <a:gd name="connsiteX27" fmla="*/ 310 w 10000"/>
                <a:gd name="connsiteY27" fmla="*/ 9945 h 9945"/>
                <a:gd name="connsiteX28" fmla="*/ 0 w 10000"/>
                <a:gd name="connsiteY28" fmla="*/ 9945 h 9945"/>
                <a:gd name="connsiteX0" fmla="*/ 0 w 10000"/>
                <a:gd name="connsiteY0" fmla="*/ 9803 h 9803"/>
                <a:gd name="connsiteX1" fmla="*/ 974 w 10000"/>
                <a:gd name="connsiteY1" fmla="*/ 9201 h 9803"/>
                <a:gd name="connsiteX2" fmla="*/ 1464 w 10000"/>
                <a:gd name="connsiteY2" fmla="*/ 8907 h 9803"/>
                <a:gd name="connsiteX3" fmla="*/ 1861 w 10000"/>
                <a:gd name="connsiteY3" fmla="*/ 8306 h 9803"/>
                <a:gd name="connsiteX4" fmla="*/ 2128 w 10000"/>
                <a:gd name="connsiteY4" fmla="*/ 8109 h 9803"/>
                <a:gd name="connsiteX5" fmla="*/ 2481 w 10000"/>
                <a:gd name="connsiteY5" fmla="*/ 8306 h 9803"/>
                <a:gd name="connsiteX6" fmla="*/ 2748 w 10000"/>
                <a:gd name="connsiteY6" fmla="*/ 8697 h 9803"/>
                <a:gd name="connsiteX7" fmla="*/ 3766 w 10000"/>
                <a:gd name="connsiteY7" fmla="*/ 8809 h 9803"/>
                <a:gd name="connsiteX8" fmla="*/ 4696 w 10000"/>
                <a:gd name="connsiteY8" fmla="*/ 7801 h 9803"/>
                <a:gd name="connsiteX9" fmla="*/ 4833 w 10000"/>
                <a:gd name="connsiteY9" fmla="*/ 6303 h 9803"/>
                <a:gd name="connsiteX10" fmla="*/ 4876 w 10000"/>
                <a:gd name="connsiteY10" fmla="*/ 6008 h 9803"/>
                <a:gd name="connsiteX11" fmla="*/ 5273 w 10000"/>
                <a:gd name="connsiteY11" fmla="*/ 5798 h 9803"/>
                <a:gd name="connsiteX12" fmla="*/ 5360 w 10000"/>
                <a:gd name="connsiteY12" fmla="*/ 4201 h 9803"/>
                <a:gd name="connsiteX13" fmla="*/ 5980 w 10000"/>
                <a:gd name="connsiteY13" fmla="*/ 3208 h 9803"/>
                <a:gd name="connsiteX14" fmla="*/ 6247 w 10000"/>
                <a:gd name="connsiteY14" fmla="*/ 2507 h 9803"/>
                <a:gd name="connsiteX15" fmla="*/ 6650 w 10000"/>
                <a:gd name="connsiteY15" fmla="*/ 1596 h 9803"/>
                <a:gd name="connsiteX16" fmla="*/ 6780 w 10000"/>
                <a:gd name="connsiteY16" fmla="*/ 294 h 9803"/>
                <a:gd name="connsiteX17" fmla="*/ 7221 w 10000"/>
                <a:gd name="connsiteY17" fmla="*/ 0 h 9803"/>
                <a:gd name="connsiteX18" fmla="*/ 8821 w 10000"/>
                <a:gd name="connsiteY18" fmla="*/ 3095 h 9803"/>
                <a:gd name="connsiteX19" fmla="*/ 8908 w 10000"/>
                <a:gd name="connsiteY19" fmla="*/ 4300 h 9803"/>
                <a:gd name="connsiteX20" fmla="*/ 9175 w 10000"/>
                <a:gd name="connsiteY20" fmla="*/ 4496 h 9803"/>
                <a:gd name="connsiteX21" fmla="*/ 9659 w 10000"/>
                <a:gd name="connsiteY21" fmla="*/ 5798 h 9803"/>
                <a:gd name="connsiteX22" fmla="*/ 9882 w 10000"/>
                <a:gd name="connsiteY22" fmla="*/ 6904 h 9803"/>
                <a:gd name="connsiteX23" fmla="*/ 9926 w 10000"/>
                <a:gd name="connsiteY23" fmla="*/ 7199 h 9803"/>
                <a:gd name="connsiteX24" fmla="*/ 9752 w 10000"/>
                <a:gd name="connsiteY24" fmla="*/ 7702 h 9803"/>
                <a:gd name="connsiteX25" fmla="*/ 9259 w 10000"/>
                <a:gd name="connsiteY25" fmla="*/ 9612 h 9803"/>
                <a:gd name="connsiteX26" fmla="*/ 310 w 10000"/>
                <a:gd name="connsiteY26" fmla="*/ 9803 h 9803"/>
                <a:gd name="connsiteX27" fmla="*/ 0 w 10000"/>
                <a:gd name="connsiteY27" fmla="*/ 9803 h 9803"/>
                <a:gd name="connsiteX0" fmla="*/ 0 w 10000"/>
                <a:gd name="connsiteY0" fmla="*/ 10198 h 10198"/>
                <a:gd name="connsiteX1" fmla="*/ 974 w 10000"/>
                <a:gd name="connsiteY1" fmla="*/ 9584 h 10198"/>
                <a:gd name="connsiteX2" fmla="*/ 1464 w 10000"/>
                <a:gd name="connsiteY2" fmla="*/ 9284 h 10198"/>
                <a:gd name="connsiteX3" fmla="*/ 1861 w 10000"/>
                <a:gd name="connsiteY3" fmla="*/ 8671 h 10198"/>
                <a:gd name="connsiteX4" fmla="*/ 2128 w 10000"/>
                <a:gd name="connsiteY4" fmla="*/ 8470 h 10198"/>
                <a:gd name="connsiteX5" fmla="*/ 2481 w 10000"/>
                <a:gd name="connsiteY5" fmla="*/ 8671 h 10198"/>
                <a:gd name="connsiteX6" fmla="*/ 2748 w 10000"/>
                <a:gd name="connsiteY6" fmla="*/ 9070 h 10198"/>
                <a:gd name="connsiteX7" fmla="*/ 3766 w 10000"/>
                <a:gd name="connsiteY7" fmla="*/ 9184 h 10198"/>
                <a:gd name="connsiteX8" fmla="*/ 4696 w 10000"/>
                <a:gd name="connsiteY8" fmla="*/ 8156 h 10198"/>
                <a:gd name="connsiteX9" fmla="*/ 4833 w 10000"/>
                <a:gd name="connsiteY9" fmla="*/ 6628 h 10198"/>
                <a:gd name="connsiteX10" fmla="*/ 4876 w 10000"/>
                <a:gd name="connsiteY10" fmla="*/ 6327 h 10198"/>
                <a:gd name="connsiteX11" fmla="*/ 5273 w 10000"/>
                <a:gd name="connsiteY11" fmla="*/ 6113 h 10198"/>
                <a:gd name="connsiteX12" fmla="*/ 5360 w 10000"/>
                <a:gd name="connsiteY12" fmla="*/ 4483 h 10198"/>
                <a:gd name="connsiteX13" fmla="*/ 5980 w 10000"/>
                <a:gd name="connsiteY13" fmla="*/ 3470 h 10198"/>
                <a:gd name="connsiteX14" fmla="*/ 6247 w 10000"/>
                <a:gd name="connsiteY14" fmla="*/ 2755 h 10198"/>
                <a:gd name="connsiteX15" fmla="*/ 6650 w 10000"/>
                <a:gd name="connsiteY15" fmla="*/ 1826 h 10198"/>
                <a:gd name="connsiteX16" fmla="*/ 6780 w 10000"/>
                <a:gd name="connsiteY16" fmla="*/ 498 h 10198"/>
                <a:gd name="connsiteX17" fmla="*/ 7284 w 10000"/>
                <a:gd name="connsiteY17" fmla="*/ 0 h 10198"/>
                <a:gd name="connsiteX18" fmla="*/ 8821 w 10000"/>
                <a:gd name="connsiteY18" fmla="*/ 3355 h 10198"/>
                <a:gd name="connsiteX19" fmla="*/ 8908 w 10000"/>
                <a:gd name="connsiteY19" fmla="*/ 4584 h 10198"/>
                <a:gd name="connsiteX20" fmla="*/ 9175 w 10000"/>
                <a:gd name="connsiteY20" fmla="*/ 4784 h 10198"/>
                <a:gd name="connsiteX21" fmla="*/ 9659 w 10000"/>
                <a:gd name="connsiteY21" fmla="*/ 6113 h 10198"/>
                <a:gd name="connsiteX22" fmla="*/ 9882 w 10000"/>
                <a:gd name="connsiteY22" fmla="*/ 7241 h 10198"/>
                <a:gd name="connsiteX23" fmla="*/ 9926 w 10000"/>
                <a:gd name="connsiteY23" fmla="*/ 7542 h 10198"/>
                <a:gd name="connsiteX24" fmla="*/ 9752 w 10000"/>
                <a:gd name="connsiteY24" fmla="*/ 8055 h 10198"/>
                <a:gd name="connsiteX25" fmla="*/ 9259 w 10000"/>
                <a:gd name="connsiteY25" fmla="*/ 10003 h 10198"/>
                <a:gd name="connsiteX26" fmla="*/ 310 w 10000"/>
                <a:gd name="connsiteY26" fmla="*/ 10198 h 10198"/>
                <a:gd name="connsiteX27" fmla="*/ 0 w 10000"/>
                <a:gd name="connsiteY27" fmla="*/ 10198 h 10198"/>
                <a:gd name="connsiteX0" fmla="*/ 0 w 10000"/>
                <a:gd name="connsiteY0" fmla="*/ 9700 h 9700"/>
                <a:gd name="connsiteX1" fmla="*/ 974 w 10000"/>
                <a:gd name="connsiteY1" fmla="*/ 9086 h 9700"/>
                <a:gd name="connsiteX2" fmla="*/ 1464 w 10000"/>
                <a:gd name="connsiteY2" fmla="*/ 8786 h 9700"/>
                <a:gd name="connsiteX3" fmla="*/ 1861 w 10000"/>
                <a:gd name="connsiteY3" fmla="*/ 8173 h 9700"/>
                <a:gd name="connsiteX4" fmla="*/ 2128 w 10000"/>
                <a:gd name="connsiteY4" fmla="*/ 7972 h 9700"/>
                <a:gd name="connsiteX5" fmla="*/ 2481 w 10000"/>
                <a:gd name="connsiteY5" fmla="*/ 8173 h 9700"/>
                <a:gd name="connsiteX6" fmla="*/ 2748 w 10000"/>
                <a:gd name="connsiteY6" fmla="*/ 8572 h 9700"/>
                <a:gd name="connsiteX7" fmla="*/ 3766 w 10000"/>
                <a:gd name="connsiteY7" fmla="*/ 8686 h 9700"/>
                <a:gd name="connsiteX8" fmla="*/ 4696 w 10000"/>
                <a:gd name="connsiteY8" fmla="*/ 7658 h 9700"/>
                <a:gd name="connsiteX9" fmla="*/ 4833 w 10000"/>
                <a:gd name="connsiteY9" fmla="*/ 6130 h 9700"/>
                <a:gd name="connsiteX10" fmla="*/ 4876 w 10000"/>
                <a:gd name="connsiteY10" fmla="*/ 5829 h 9700"/>
                <a:gd name="connsiteX11" fmla="*/ 5273 w 10000"/>
                <a:gd name="connsiteY11" fmla="*/ 5615 h 9700"/>
                <a:gd name="connsiteX12" fmla="*/ 5360 w 10000"/>
                <a:gd name="connsiteY12" fmla="*/ 3985 h 9700"/>
                <a:gd name="connsiteX13" fmla="*/ 5980 w 10000"/>
                <a:gd name="connsiteY13" fmla="*/ 2972 h 9700"/>
                <a:gd name="connsiteX14" fmla="*/ 6247 w 10000"/>
                <a:gd name="connsiteY14" fmla="*/ 2257 h 9700"/>
                <a:gd name="connsiteX15" fmla="*/ 6650 w 10000"/>
                <a:gd name="connsiteY15" fmla="*/ 1328 h 9700"/>
                <a:gd name="connsiteX16" fmla="*/ 6780 w 10000"/>
                <a:gd name="connsiteY16" fmla="*/ 0 h 9700"/>
                <a:gd name="connsiteX17" fmla="*/ 8821 w 10000"/>
                <a:gd name="connsiteY17" fmla="*/ 2857 h 9700"/>
                <a:gd name="connsiteX18" fmla="*/ 8908 w 10000"/>
                <a:gd name="connsiteY18" fmla="*/ 4086 h 9700"/>
                <a:gd name="connsiteX19" fmla="*/ 9175 w 10000"/>
                <a:gd name="connsiteY19" fmla="*/ 4286 h 9700"/>
                <a:gd name="connsiteX20" fmla="*/ 9659 w 10000"/>
                <a:gd name="connsiteY20" fmla="*/ 5615 h 9700"/>
                <a:gd name="connsiteX21" fmla="*/ 9882 w 10000"/>
                <a:gd name="connsiteY21" fmla="*/ 6743 h 9700"/>
                <a:gd name="connsiteX22" fmla="*/ 9926 w 10000"/>
                <a:gd name="connsiteY22" fmla="*/ 7044 h 9700"/>
                <a:gd name="connsiteX23" fmla="*/ 9752 w 10000"/>
                <a:gd name="connsiteY23" fmla="*/ 7557 h 9700"/>
                <a:gd name="connsiteX24" fmla="*/ 9259 w 10000"/>
                <a:gd name="connsiteY24" fmla="*/ 9505 h 9700"/>
                <a:gd name="connsiteX25" fmla="*/ 310 w 10000"/>
                <a:gd name="connsiteY25" fmla="*/ 9700 h 9700"/>
                <a:gd name="connsiteX26" fmla="*/ 0 w 10000"/>
                <a:gd name="connsiteY26" fmla="*/ 9700 h 9700"/>
                <a:gd name="connsiteX0" fmla="*/ 0 w 10000"/>
                <a:gd name="connsiteY0" fmla="*/ 8631 h 8631"/>
                <a:gd name="connsiteX1" fmla="*/ 974 w 10000"/>
                <a:gd name="connsiteY1" fmla="*/ 7998 h 8631"/>
                <a:gd name="connsiteX2" fmla="*/ 1464 w 10000"/>
                <a:gd name="connsiteY2" fmla="*/ 7689 h 8631"/>
                <a:gd name="connsiteX3" fmla="*/ 1861 w 10000"/>
                <a:gd name="connsiteY3" fmla="*/ 7057 h 8631"/>
                <a:gd name="connsiteX4" fmla="*/ 2128 w 10000"/>
                <a:gd name="connsiteY4" fmla="*/ 6850 h 8631"/>
                <a:gd name="connsiteX5" fmla="*/ 2481 w 10000"/>
                <a:gd name="connsiteY5" fmla="*/ 7057 h 8631"/>
                <a:gd name="connsiteX6" fmla="*/ 2748 w 10000"/>
                <a:gd name="connsiteY6" fmla="*/ 7468 h 8631"/>
                <a:gd name="connsiteX7" fmla="*/ 3766 w 10000"/>
                <a:gd name="connsiteY7" fmla="*/ 7586 h 8631"/>
                <a:gd name="connsiteX8" fmla="*/ 4696 w 10000"/>
                <a:gd name="connsiteY8" fmla="*/ 6526 h 8631"/>
                <a:gd name="connsiteX9" fmla="*/ 4833 w 10000"/>
                <a:gd name="connsiteY9" fmla="*/ 4951 h 8631"/>
                <a:gd name="connsiteX10" fmla="*/ 4876 w 10000"/>
                <a:gd name="connsiteY10" fmla="*/ 4640 h 8631"/>
                <a:gd name="connsiteX11" fmla="*/ 5273 w 10000"/>
                <a:gd name="connsiteY11" fmla="*/ 4420 h 8631"/>
                <a:gd name="connsiteX12" fmla="*/ 5360 w 10000"/>
                <a:gd name="connsiteY12" fmla="*/ 2739 h 8631"/>
                <a:gd name="connsiteX13" fmla="*/ 5980 w 10000"/>
                <a:gd name="connsiteY13" fmla="*/ 1695 h 8631"/>
                <a:gd name="connsiteX14" fmla="*/ 6247 w 10000"/>
                <a:gd name="connsiteY14" fmla="*/ 958 h 8631"/>
                <a:gd name="connsiteX15" fmla="*/ 6650 w 10000"/>
                <a:gd name="connsiteY15" fmla="*/ 0 h 8631"/>
                <a:gd name="connsiteX16" fmla="*/ 8821 w 10000"/>
                <a:gd name="connsiteY16" fmla="*/ 1576 h 8631"/>
                <a:gd name="connsiteX17" fmla="*/ 8908 w 10000"/>
                <a:gd name="connsiteY17" fmla="*/ 2843 h 8631"/>
                <a:gd name="connsiteX18" fmla="*/ 9175 w 10000"/>
                <a:gd name="connsiteY18" fmla="*/ 3050 h 8631"/>
                <a:gd name="connsiteX19" fmla="*/ 9659 w 10000"/>
                <a:gd name="connsiteY19" fmla="*/ 4420 h 8631"/>
                <a:gd name="connsiteX20" fmla="*/ 9882 w 10000"/>
                <a:gd name="connsiteY20" fmla="*/ 5583 h 8631"/>
                <a:gd name="connsiteX21" fmla="*/ 9926 w 10000"/>
                <a:gd name="connsiteY21" fmla="*/ 5893 h 8631"/>
                <a:gd name="connsiteX22" fmla="*/ 9752 w 10000"/>
                <a:gd name="connsiteY22" fmla="*/ 6422 h 8631"/>
                <a:gd name="connsiteX23" fmla="*/ 9259 w 10000"/>
                <a:gd name="connsiteY23" fmla="*/ 8430 h 8631"/>
                <a:gd name="connsiteX24" fmla="*/ 310 w 10000"/>
                <a:gd name="connsiteY24" fmla="*/ 8631 h 8631"/>
                <a:gd name="connsiteX25" fmla="*/ 0 w 10000"/>
                <a:gd name="connsiteY25" fmla="*/ 8631 h 8631"/>
                <a:gd name="connsiteX0" fmla="*/ 0 w 10000"/>
                <a:gd name="connsiteY0" fmla="*/ 8913 h 8913"/>
                <a:gd name="connsiteX1" fmla="*/ 974 w 10000"/>
                <a:gd name="connsiteY1" fmla="*/ 8180 h 8913"/>
                <a:gd name="connsiteX2" fmla="*/ 1464 w 10000"/>
                <a:gd name="connsiteY2" fmla="*/ 7822 h 8913"/>
                <a:gd name="connsiteX3" fmla="*/ 1861 w 10000"/>
                <a:gd name="connsiteY3" fmla="*/ 7089 h 8913"/>
                <a:gd name="connsiteX4" fmla="*/ 2128 w 10000"/>
                <a:gd name="connsiteY4" fmla="*/ 6850 h 8913"/>
                <a:gd name="connsiteX5" fmla="*/ 2481 w 10000"/>
                <a:gd name="connsiteY5" fmla="*/ 7089 h 8913"/>
                <a:gd name="connsiteX6" fmla="*/ 2748 w 10000"/>
                <a:gd name="connsiteY6" fmla="*/ 7566 h 8913"/>
                <a:gd name="connsiteX7" fmla="*/ 3766 w 10000"/>
                <a:gd name="connsiteY7" fmla="*/ 7702 h 8913"/>
                <a:gd name="connsiteX8" fmla="*/ 4696 w 10000"/>
                <a:gd name="connsiteY8" fmla="*/ 6474 h 8913"/>
                <a:gd name="connsiteX9" fmla="*/ 4833 w 10000"/>
                <a:gd name="connsiteY9" fmla="*/ 4649 h 8913"/>
                <a:gd name="connsiteX10" fmla="*/ 4876 w 10000"/>
                <a:gd name="connsiteY10" fmla="*/ 4289 h 8913"/>
                <a:gd name="connsiteX11" fmla="*/ 5273 w 10000"/>
                <a:gd name="connsiteY11" fmla="*/ 4034 h 8913"/>
                <a:gd name="connsiteX12" fmla="*/ 5360 w 10000"/>
                <a:gd name="connsiteY12" fmla="*/ 2086 h 8913"/>
                <a:gd name="connsiteX13" fmla="*/ 5980 w 10000"/>
                <a:gd name="connsiteY13" fmla="*/ 877 h 8913"/>
                <a:gd name="connsiteX14" fmla="*/ 6247 w 10000"/>
                <a:gd name="connsiteY14" fmla="*/ 23 h 8913"/>
                <a:gd name="connsiteX15" fmla="*/ 8821 w 10000"/>
                <a:gd name="connsiteY15" fmla="*/ 739 h 8913"/>
                <a:gd name="connsiteX16" fmla="*/ 8908 w 10000"/>
                <a:gd name="connsiteY16" fmla="*/ 2207 h 8913"/>
                <a:gd name="connsiteX17" fmla="*/ 9175 w 10000"/>
                <a:gd name="connsiteY17" fmla="*/ 2447 h 8913"/>
                <a:gd name="connsiteX18" fmla="*/ 9659 w 10000"/>
                <a:gd name="connsiteY18" fmla="*/ 4034 h 8913"/>
                <a:gd name="connsiteX19" fmla="*/ 9882 w 10000"/>
                <a:gd name="connsiteY19" fmla="*/ 5382 h 8913"/>
                <a:gd name="connsiteX20" fmla="*/ 9926 w 10000"/>
                <a:gd name="connsiteY20" fmla="*/ 5741 h 8913"/>
                <a:gd name="connsiteX21" fmla="*/ 9752 w 10000"/>
                <a:gd name="connsiteY21" fmla="*/ 6354 h 8913"/>
                <a:gd name="connsiteX22" fmla="*/ 9259 w 10000"/>
                <a:gd name="connsiteY22" fmla="*/ 8680 h 8913"/>
                <a:gd name="connsiteX23" fmla="*/ 310 w 10000"/>
                <a:gd name="connsiteY23" fmla="*/ 8913 h 8913"/>
                <a:gd name="connsiteX24" fmla="*/ 0 w 10000"/>
                <a:gd name="connsiteY24" fmla="*/ 8913 h 8913"/>
                <a:gd name="connsiteX0" fmla="*/ 0 w 10000"/>
                <a:gd name="connsiteY0" fmla="*/ 9420 h 9420"/>
                <a:gd name="connsiteX1" fmla="*/ 974 w 10000"/>
                <a:gd name="connsiteY1" fmla="*/ 8598 h 9420"/>
                <a:gd name="connsiteX2" fmla="*/ 1464 w 10000"/>
                <a:gd name="connsiteY2" fmla="*/ 8196 h 9420"/>
                <a:gd name="connsiteX3" fmla="*/ 1861 w 10000"/>
                <a:gd name="connsiteY3" fmla="*/ 7374 h 9420"/>
                <a:gd name="connsiteX4" fmla="*/ 2128 w 10000"/>
                <a:gd name="connsiteY4" fmla="*/ 7105 h 9420"/>
                <a:gd name="connsiteX5" fmla="*/ 2481 w 10000"/>
                <a:gd name="connsiteY5" fmla="*/ 7374 h 9420"/>
                <a:gd name="connsiteX6" fmla="*/ 2748 w 10000"/>
                <a:gd name="connsiteY6" fmla="*/ 7909 h 9420"/>
                <a:gd name="connsiteX7" fmla="*/ 3766 w 10000"/>
                <a:gd name="connsiteY7" fmla="*/ 8061 h 9420"/>
                <a:gd name="connsiteX8" fmla="*/ 4696 w 10000"/>
                <a:gd name="connsiteY8" fmla="*/ 6684 h 9420"/>
                <a:gd name="connsiteX9" fmla="*/ 4833 w 10000"/>
                <a:gd name="connsiteY9" fmla="*/ 4636 h 9420"/>
                <a:gd name="connsiteX10" fmla="*/ 4876 w 10000"/>
                <a:gd name="connsiteY10" fmla="*/ 4232 h 9420"/>
                <a:gd name="connsiteX11" fmla="*/ 5273 w 10000"/>
                <a:gd name="connsiteY11" fmla="*/ 3946 h 9420"/>
                <a:gd name="connsiteX12" fmla="*/ 5360 w 10000"/>
                <a:gd name="connsiteY12" fmla="*/ 1760 h 9420"/>
                <a:gd name="connsiteX13" fmla="*/ 5980 w 10000"/>
                <a:gd name="connsiteY13" fmla="*/ 404 h 9420"/>
                <a:gd name="connsiteX14" fmla="*/ 8821 w 10000"/>
                <a:gd name="connsiteY14" fmla="*/ 249 h 9420"/>
                <a:gd name="connsiteX15" fmla="*/ 8908 w 10000"/>
                <a:gd name="connsiteY15" fmla="*/ 1896 h 9420"/>
                <a:gd name="connsiteX16" fmla="*/ 9175 w 10000"/>
                <a:gd name="connsiteY16" fmla="*/ 2165 h 9420"/>
                <a:gd name="connsiteX17" fmla="*/ 9659 w 10000"/>
                <a:gd name="connsiteY17" fmla="*/ 3946 h 9420"/>
                <a:gd name="connsiteX18" fmla="*/ 9882 w 10000"/>
                <a:gd name="connsiteY18" fmla="*/ 5458 h 9420"/>
                <a:gd name="connsiteX19" fmla="*/ 9926 w 10000"/>
                <a:gd name="connsiteY19" fmla="*/ 5861 h 9420"/>
                <a:gd name="connsiteX20" fmla="*/ 9752 w 10000"/>
                <a:gd name="connsiteY20" fmla="*/ 6549 h 9420"/>
                <a:gd name="connsiteX21" fmla="*/ 9259 w 10000"/>
                <a:gd name="connsiteY21" fmla="*/ 9159 h 9420"/>
                <a:gd name="connsiteX22" fmla="*/ 310 w 10000"/>
                <a:gd name="connsiteY22" fmla="*/ 9420 h 9420"/>
                <a:gd name="connsiteX23" fmla="*/ 0 w 10000"/>
                <a:gd name="connsiteY23" fmla="*/ 9420 h 942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8908 w 10000"/>
                <a:gd name="connsiteY15" fmla="*/ 2013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9259 w 10000"/>
                <a:gd name="connsiteY15" fmla="*/ 1961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9601 h 9601"/>
                <a:gd name="connsiteX1" fmla="*/ 974 w 10000"/>
                <a:gd name="connsiteY1" fmla="*/ 8728 h 9601"/>
                <a:gd name="connsiteX2" fmla="*/ 1464 w 10000"/>
                <a:gd name="connsiteY2" fmla="*/ 8302 h 9601"/>
                <a:gd name="connsiteX3" fmla="*/ 1861 w 10000"/>
                <a:gd name="connsiteY3" fmla="*/ 7429 h 9601"/>
                <a:gd name="connsiteX4" fmla="*/ 2128 w 10000"/>
                <a:gd name="connsiteY4" fmla="*/ 7143 h 9601"/>
                <a:gd name="connsiteX5" fmla="*/ 2481 w 10000"/>
                <a:gd name="connsiteY5" fmla="*/ 7429 h 9601"/>
                <a:gd name="connsiteX6" fmla="*/ 2748 w 10000"/>
                <a:gd name="connsiteY6" fmla="*/ 7997 h 9601"/>
                <a:gd name="connsiteX7" fmla="*/ 3766 w 10000"/>
                <a:gd name="connsiteY7" fmla="*/ 8158 h 9601"/>
                <a:gd name="connsiteX8" fmla="*/ 4696 w 10000"/>
                <a:gd name="connsiteY8" fmla="*/ 6697 h 9601"/>
                <a:gd name="connsiteX9" fmla="*/ 4833 w 10000"/>
                <a:gd name="connsiteY9" fmla="*/ 4522 h 9601"/>
                <a:gd name="connsiteX10" fmla="*/ 4876 w 10000"/>
                <a:gd name="connsiteY10" fmla="*/ 4094 h 9601"/>
                <a:gd name="connsiteX11" fmla="*/ 5273 w 10000"/>
                <a:gd name="connsiteY11" fmla="*/ 3790 h 9601"/>
                <a:gd name="connsiteX12" fmla="*/ 5360 w 10000"/>
                <a:gd name="connsiteY12" fmla="*/ 1469 h 9601"/>
                <a:gd name="connsiteX13" fmla="*/ 5705 w 10000"/>
                <a:gd name="connsiteY13" fmla="*/ 268 h 9601"/>
                <a:gd name="connsiteX14" fmla="*/ 9259 w 10000"/>
                <a:gd name="connsiteY14" fmla="*/ 268 h 9601"/>
                <a:gd name="connsiteX15" fmla="*/ 9259 w 10000"/>
                <a:gd name="connsiteY15" fmla="*/ 1562 h 9601"/>
                <a:gd name="connsiteX16" fmla="*/ 9175 w 10000"/>
                <a:gd name="connsiteY16" fmla="*/ 1899 h 9601"/>
                <a:gd name="connsiteX17" fmla="*/ 9659 w 10000"/>
                <a:gd name="connsiteY17" fmla="*/ 3790 h 9601"/>
                <a:gd name="connsiteX18" fmla="*/ 9882 w 10000"/>
                <a:gd name="connsiteY18" fmla="*/ 5395 h 9601"/>
                <a:gd name="connsiteX19" fmla="*/ 9926 w 10000"/>
                <a:gd name="connsiteY19" fmla="*/ 5823 h 9601"/>
                <a:gd name="connsiteX20" fmla="*/ 9752 w 10000"/>
                <a:gd name="connsiteY20" fmla="*/ 6553 h 9601"/>
                <a:gd name="connsiteX21" fmla="*/ 9259 w 10000"/>
                <a:gd name="connsiteY21" fmla="*/ 9324 h 9601"/>
                <a:gd name="connsiteX22" fmla="*/ 310 w 10000"/>
                <a:gd name="connsiteY22" fmla="*/ 9601 h 9601"/>
                <a:gd name="connsiteX23" fmla="*/ 0 w 10000"/>
                <a:gd name="connsiteY23" fmla="*/ 9601 h 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9601">
                  <a:moveTo>
                    <a:pt x="0" y="9601"/>
                  </a:moveTo>
                  <a:cubicBezTo>
                    <a:pt x="335" y="9438"/>
                    <a:pt x="633" y="8952"/>
                    <a:pt x="974" y="8728"/>
                  </a:cubicBezTo>
                  <a:cubicBezTo>
                    <a:pt x="1135" y="8604"/>
                    <a:pt x="1464" y="8302"/>
                    <a:pt x="1464" y="8302"/>
                  </a:cubicBezTo>
                  <a:cubicBezTo>
                    <a:pt x="1563" y="7936"/>
                    <a:pt x="1718" y="7608"/>
                    <a:pt x="1861" y="7429"/>
                  </a:cubicBezTo>
                  <a:cubicBezTo>
                    <a:pt x="1942" y="7285"/>
                    <a:pt x="2128" y="7143"/>
                    <a:pt x="2128" y="7143"/>
                  </a:cubicBezTo>
                  <a:cubicBezTo>
                    <a:pt x="2190" y="7183"/>
                    <a:pt x="2401" y="7264"/>
                    <a:pt x="2481" y="7429"/>
                  </a:cubicBezTo>
                  <a:cubicBezTo>
                    <a:pt x="2574" y="7589"/>
                    <a:pt x="2636" y="7976"/>
                    <a:pt x="2748" y="7997"/>
                  </a:cubicBezTo>
                  <a:cubicBezTo>
                    <a:pt x="3083" y="8036"/>
                    <a:pt x="3424" y="8096"/>
                    <a:pt x="3766" y="8158"/>
                  </a:cubicBezTo>
                  <a:cubicBezTo>
                    <a:pt x="4578" y="7976"/>
                    <a:pt x="4479" y="8504"/>
                    <a:pt x="4696" y="6697"/>
                  </a:cubicBezTo>
                  <a:cubicBezTo>
                    <a:pt x="4727" y="5984"/>
                    <a:pt x="4764" y="5171"/>
                    <a:pt x="4833" y="4522"/>
                  </a:cubicBezTo>
                  <a:cubicBezTo>
                    <a:pt x="4845" y="4378"/>
                    <a:pt x="4833" y="4155"/>
                    <a:pt x="4876" y="4094"/>
                  </a:cubicBezTo>
                  <a:cubicBezTo>
                    <a:pt x="4988" y="3870"/>
                    <a:pt x="5143" y="3910"/>
                    <a:pt x="5273" y="3790"/>
                  </a:cubicBezTo>
                  <a:cubicBezTo>
                    <a:pt x="5298" y="3017"/>
                    <a:pt x="5161" y="1921"/>
                    <a:pt x="5360" y="1469"/>
                  </a:cubicBezTo>
                  <a:cubicBezTo>
                    <a:pt x="5565" y="962"/>
                    <a:pt x="5488" y="715"/>
                    <a:pt x="5705" y="268"/>
                  </a:cubicBezTo>
                  <a:cubicBezTo>
                    <a:pt x="6282" y="0"/>
                    <a:pt x="8771" y="4"/>
                    <a:pt x="9259" y="268"/>
                  </a:cubicBezTo>
                  <a:cubicBezTo>
                    <a:pt x="9297" y="837"/>
                    <a:pt x="9154" y="1076"/>
                    <a:pt x="9259" y="1562"/>
                  </a:cubicBezTo>
                  <a:cubicBezTo>
                    <a:pt x="9309" y="1806"/>
                    <a:pt x="9175" y="1899"/>
                    <a:pt x="9175" y="1899"/>
                  </a:cubicBezTo>
                  <a:cubicBezTo>
                    <a:pt x="9274" y="3443"/>
                    <a:pt x="9237" y="3320"/>
                    <a:pt x="9659" y="3790"/>
                  </a:cubicBezTo>
                  <a:cubicBezTo>
                    <a:pt x="9845" y="4784"/>
                    <a:pt x="9764" y="4236"/>
                    <a:pt x="9882" y="5395"/>
                  </a:cubicBezTo>
                  <a:cubicBezTo>
                    <a:pt x="9895" y="5537"/>
                    <a:pt x="9926" y="5823"/>
                    <a:pt x="9926" y="5823"/>
                  </a:cubicBezTo>
                  <a:cubicBezTo>
                    <a:pt x="9789" y="7204"/>
                    <a:pt x="10000" y="5314"/>
                    <a:pt x="9752" y="6553"/>
                  </a:cubicBezTo>
                  <a:cubicBezTo>
                    <a:pt x="9634" y="7113"/>
                    <a:pt x="9503" y="8838"/>
                    <a:pt x="9259" y="9324"/>
                  </a:cubicBezTo>
                  <a:lnTo>
                    <a:pt x="310" y="9601"/>
                  </a:lnTo>
                  <a:cubicBezTo>
                    <a:pt x="118" y="9377"/>
                    <a:pt x="223" y="9417"/>
                    <a:pt x="0" y="9601"/>
                  </a:cubicBez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29" name="Line 28"/>
            <p:cNvSpPr>
              <a:spLocks noChangeShapeType="1"/>
            </p:cNvSpPr>
            <p:nvPr/>
          </p:nvSpPr>
          <p:spPr bwMode="auto">
            <a:xfrm>
              <a:off x="3124200" y="4495800"/>
              <a:ext cx="2438400" cy="0"/>
            </a:xfrm>
            <a:prstGeom prst="line">
              <a:avLst/>
            </a:prstGeom>
            <a:noFill/>
            <a:ln w="76200">
              <a:solidFill>
                <a:schemeClr val="bg2"/>
              </a:solidFill>
              <a:round/>
              <a:headEnd/>
              <a:tailEnd/>
            </a:ln>
          </p:spPr>
          <p:txBody>
            <a:bodyPr wrap="none" anchor="ctr"/>
            <a:lstStyle/>
            <a:p>
              <a:endParaRPr lang="en-GB" smtClean="0">
                <a:solidFill>
                  <a:prstClr val="black"/>
                </a:solidFill>
                <a:latin typeface="Arial" charset="0"/>
                <a:cs typeface="Arial" charset="0"/>
              </a:endParaRPr>
            </a:p>
          </p:txBody>
        </p:sp>
        <p:sp>
          <p:nvSpPr>
            <p:cNvPr id="30" name="Freeform 29"/>
            <p:cNvSpPr>
              <a:spLocks/>
            </p:cNvSpPr>
            <p:nvPr/>
          </p:nvSpPr>
          <p:spPr bwMode="auto">
            <a:xfrm>
              <a:off x="3109499" y="4479212"/>
              <a:ext cx="2538826" cy="707328"/>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08 w 10033"/>
                <a:gd name="connsiteY8" fmla="*/ 9479 h 10310"/>
                <a:gd name="connsiteX9" fmla="*/ 3352 w 10033"/>
                <a:gd name="connsiteY9" fmla="*/ 10161 h 10310"/>
                <a:gd name="connsiteX10" fmla="*/ 3847 w 10033"/>
                <a:gd name="connsiteY10" fmla="*/ 10065 h 10310"/>
                <a:gd name="connsiteX11" fmla="*/ 4023 w 10033"/>
                <a:gd name="connsiteY11" fmla="*/ 8799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52 w 10033"/>
                <a:gd name="connsiteY8" fmla="*/ 10161 h 10310"/>
                <a:gd name="connsiteX9" fmla="*/ 3847 w 10033"/>
                <a:gd name="connsiteY9" fmla="*/ 10065 h 10310"/>
                <a:gd name="connsiteX10" fmla="*/ 4023 w 10033"/>
                <a:gd name="connsiteY10" fmla="*/ 8799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065"/>
                <a:gd name="connsiteX1" fmla="*/ 127 w 10033"/>
                <a:gd name="connsiteY1" fmla="*/ 632 h 10065"/>
                <a:gd name="connsiteX2" fmla="*/ 38 w 10033"/>
                <a:gd name="connsiteY2" fmla="*/ 867 h 10065"/>
                <a:gd name="connsiteX3" fmla="*/ 347 w 10033"/>
                <a:gd name="connsiteY3" fmla="*/ 1014 h 10065"/>
                <a:gd name="connsiteX4" fmla="*/ 886 w 10033"/>
                <a:gd name="connsiteY4" fmla="*/ 1408 h 10065"/>
                <a:gd name="connsiteX5" fmla="*/ 1156 w 10033"/>
                <a:gd name="connsiteY5" fmla="*/ 2484 h 10065"/>
                <a:gd name="connsiteX6" fmla="*/ 1601 w 10033"/>
                <a:gd name="connsiteY6" fmla="*/ 4906 h 10065"/>
                <a:gd name="connsiteX7" fmla="*/ 1871 w 10033"/>
                <a:gd name="connsiteY7" fmla="*/ 6172 h 10065"/>
                <a:gd name="connsiteX8" fmla="*/ 3847 w 10033"/>
                <a:gd name="connsiteY8" fmla="*/ 10065 h 10065"/>
                <a:gd name="connsiteX9" fmla="*/ 4023 w 10033"/>
                <a:gd name="connsiteY9" fmla="*/ 8799 h 10065"/>
                <a:gd name="connsiteX10" fmla="*/ 4475 w 10033"/>
                <a:gd name="connsiteY10" fmla="*/ 6472 h 10065"/>
                <a:gd name="connsiteX11" fmla="*/ 4694 w 10033"/>
                <a:gd name="connsiteY11" fmla="*/ 5791 h 10065"/>
                <a:gd name="connsiteX12" fmla="*/ 4738 w 10033"/>
                <a:gd name="connsiteY12" fmla="*/ 5491 h 10065"/>
                <a:gd name="connsiteX13" fmla="*/ 5773 w 10033"/>
                <a:gd name="connsiteY13" fmla="*/ 5001 h 10065"/>
                <a:gd name="connsiteX14" fmla="*/ 6219 w 10033"/>
                <a:gd name="connsiteY14" fmla="*/ 4620 h 10065"/>
                <a:gd name="connsiteX15" fmla="*/ 6934 w 10033"/>
                <a:gd name="connsiteY15" fmla="*/ 3844 h 10065"/>
                <a:gd name="connsiteX16" fmla="*/ 7473 w 10033"/>
                <a:gd name="connsiteY16" fmla="*/ 2960 h 10065"/>
                <a:gd name="connsiteX17" fmla="*/ 7787 w 10033"/>
                <a:gd name="connsiteY17" fmla="*/ 2374 h 10065"/>
                <a:gd name="connsiteX18" fmla="*/ 8239 w 10033"/>
                <a:gd name="connsiteY18" fmla="*/ 2578 h 10065"/>
                <a:gd name="connsiteX19" fmla="*/ 8371 w 10033"/>
                <a:gd name="connsiteY19" fmla="*/ 2770 h 10065"/>
                <a:gd name="connsiteX20" fmla="*/ 8998 w 10033"/>
                <a:gd name="connsiteY20" fmla="*/ 2864 h 10065"/>
                <a:gd name="connsiteX21" fmla="*/ 9312 w 10033"/>
                <a:gd name="connsiteY21" fmla="*/ 3450 h 10065"/>
                <a:gd name="connsiteX22" fmla="*/ 9537 w 10033"/>
                <a:gd name="connsiteY22" fmla="*/ 2088 h 10065"/>
                <a:gd name="connsiteX23" fmla="*/ 9807 w 10033"/>
                <a:gd name="connsiteY23" fmla="*/ 1803 h 10065"/>
                <a:gd name="connsiteX24" fmla="*/ 9622 w 10033"/>
                <a:gd name="connsiteY24" fmla="*/ 0 h 10065"/>
                <a:gd name="connsiteX25" fmla="*/ 438 w 10033"/>
                <a:gd name="connsiteY25" fmla="*/ 0 h 10065"/>
                <a:gd name="connsiteX0" fmla="*/ 438 w 10033"/>
                <a:gd name="connsiteY0" fmla="*/ 0 h 8799"/>
                <a:gd name="connsiteX1" fmla="*/ 127 w 10033"/>
                <a:gd name="connsiteY1" fmla="*/ 632 h 8799"/>
                <a:gd name="connsiteX2" fmla="*/ 38 w 10033"/>
                <a:gd name="connsiteY2" fmla="*/ 867 h 8799"/>
                <a:gd name="connsiteX3" fmla="*/ 347 w 10033"/>
                <a:gd name="connsiteY3" fmla="*/ 1014 h 8799"/>
                <a:gd name="connsiteX4" fmla="*/ 886 w 10033"/>
                <a:gd name="connsiteY4" fmla="*/ 1408 h 8799"/>
                <a:gd name="connsiteX5" fmla="*/ 1156 w 10033"/>
                <a:gd name="connsiteY5" fmla="*/ 2484 h 8799"/>
                <a:gd name="connsiteX6" fmla="*/ 1601 w 10033"/>
                <a:gd name="connsiteY6" fmla="*/ 4906 h 8799"/>
                <a:gd name="connsiteX7" fmla="*/ 1871 w 10033"/>
                <a:gd name="connsiteY7" fmla="*/ 6172 h 8799"/>
                <a:gd name="connsiteX8" fmla="*/ 4023 w 10033"/>
                <a:gd name="connsiteY8" fmla="*/ 8799 h 8799"/>
                <a:gd name="connsiteX9" fmla="*/ 4475 w 10033"/>
                <a:gd name="connsiteY9" fmla="*/ 6472 h 8799"/>
                <a:gd name="connsiteX10" fmla="*/ 4694 w 10033"/>
                <a:gd name="connsiteY10" fmla="*/ 5791 h 8799"/>
                <a:gd name="connsiteX11" fmla="*/ 4738 w 10033"/>
                <a:gd name="connsiteY11" fmla="*/ 5491 h 8799"/>
                <a:gd name="connsiteX12" fmla="*/ 5773 w 10033"/>
                <a:gd name="connsiteY12" fmla="*/ 5001 h 8799"/>
                <a:gd name="connsiteX13" fmla="*/ 6219 w 10033"/>
                <a:gd name="connsiteY13" fmla="*/ 4620 h 8799"/>
                <a:gd name="connsiteX14" fmla="*/ 6934 w 10033"/>
                <a:gd name="connsiteY14" fmla="*/ 3844 h 8799"/>
                <a:gd name="connsiteX15" fmla="*/ 7473 w 10033"/>
                <a:gd name="connsiteY15" fmla="*/ 2960 h 8799"/>
                <a:gd name="connsiteX16" fmla="*/ 7787 w 10033"/>
                <a:gd name="connsiteY16" fmla="*/ 2374 h 8799"/>
                <a:gd name="connsiteX17" fmla="*/ 8239 w 10033"/>
                <a:gd name="connsiteY17" fmla="*/ 2578 h 8799"/>
                <a:gd name="connsiteX18" fmla="*/ 8371 w 10033"/>
                <a:gd name="connsiteY18" fmla="*/ 2770 h 8799"/>
                <a:gd name="connsiteX19" fmla="*/ 8998 w 10033"/>
                <a:gd name="connsiteY19" fmla="*/ 2864 h 8799"/>
                <a:gd name="connsiteX20" fmla="*/ 9312 w 10033"/>
                <a:gd name="connsiteY20" fmla="*/ 3450 h 8799"/>
                <a:gd name="connsiteX21" fmla="*/ 9537 w 10033"/>
                <a:gd name="connsiteY21" fmla="*/ 2088 h 8799"/>
                <a:gd name="connsiteX22" fmla="*/ 9807 w 10033"/>
                <a:gd name="connsiteY22" fmla="*/ 1803 h 8799"/>
                <a:gd name="connsiteX23" fmla="*/ 9622 w 10033"/>
                <a:gd name="connsiteY23" fmla="*/ 0 h 8799"/>
                <a:gd name="connsiteX24" fmla="*/ 438 w 10033"/>
                <a:gd name="connsiteY24" fmla="*/ 0 h 8799"/>
                <a:gd name="connsiteX0" fmla="*/ 437 w 10000"/>
                <a:gd name="connsiteY0" fmla="*/ 0 h 7927"/>
                <a:gd name="connsiteX1" fmla="*/ 127 w 10000"/>
                <a:gd name="connsiteY1" fmla="*/ 718 h 7927"/>
                <a:gd name="connsiteX2" fmla="*/ 38 w 10000"/>
                <a:gd name="connsiteY2" fmla="*/ 985 h 7927"/>
                <a:gd name="connsiteX3" fmla="*/ 346 w 10000"/>
                <a:gd name="connsiteY3" fmla="*/ 1152 h 7927"/>
                <a:gd name="connsiteX4" fmla="*/ 883 w 10000"/>
                <a:gd name="connsiteY4" fmla="*/ 1600 h 7927"/>
                <a:gd name="connsiteX5" fmla="*/ 1152 w 10000"/>
                <a:gd name="connsiteY5" fmla="*/ 2823 h 7927"/>
                <a:gd name="connsiteX6" fmla="*/ 1596 w 10000"/>
                <a:gd name="connsiteY6" fmla="*/ 5576 h 7927"/>
                <a:gd name="connsiteX7" fmla="*/ 1865 w 10000"/>
                <a:gd name="connsiteY7" fmla="*/ 7014 h 7927"/>
                <a:gd name="connsiteX8" fmla="*/ 4460 w 10000"/>
                <a:gd name="connsiteY8" fmla="*/ 7355 h 7927"/>
                <a:gd name="connsiteX9" fmla="*/ 4679 w 10000"/>
                <a:gd name="connsiteY9" fmla="*/ 6581 h 7927"/>
                <a:gd name="connsiteX10" fmla="*/ 4722 w 10000"/>
                <a:gd name="connsiteY10" fmla="*/ 6240 h 7927"/>
                <a:gd name="connsiteX11" fmla="*/ 5754 w 10000"/>
                <a:gd name="connsiteY11" fmla="*/ 5684 h 7927"/>
                <a:gd name="connsiteX12" fmla="*/ 6199 w 10000"/>
                <a:gd name="connsiteY12" fmla="*/ 5251 h 7927"/>
                <a:gd name="connsiteX13" fmla="*/ 6911 w 10000"/>
                <a:gd name="connsiteY13" fmla="*/ 4369 h 7927"/>
                <a:gd name="connsiteX14" fmla="*/ 7448 w 10000"/>
                <a:gd name="connsiteY14" fmla="*/ 3364 h 7927"/>
                <a:gd name="connsiteX15" fmla="*/ 7761 w 10000"/>
                <a:gd name="connsiteY15" fmla="*/ 2698 h 7927"/>
                <a:gd name="connsiteX16" fmla="*/ 8212 w 10000"/>
                <a:gd name="connsiteY16" fmla="*/ 2930 h 7927"/>
                <a:gd name="connsiteX17" fmla="*/ 8343 w 10000"/>
                <a:gd name="connsiteY17" fmla="*/ 3148 h 7927"/>
                <a:gd name="connsiteX18" fmla="*/ 8968 w 10000"/>
                <a:gd name="connsiteY18" fmla="*/ 3255 h 7927"/>
                <a:gd name="connsiteX19" fmla="*/ 9281 w 10000"/>
                <a:gd name="connsiteY19" fmla="*/ 3921 h 7927"/>
                <a:gd name="connsiteX20" fmla="*/ 9506 w 10000"/>
                <a:gd name="connsiteY20" fmla="*/ 2373 h 7927"/>
                <a:gd name="connsiteX21" fmla="*/ 9775 w 10000"/>
                <a:gd name="connsiteY21" fmla="*/ 2049 h 7927"/>
                <a:gd name="connsiteX22" fmla="*/ 9590 w 10000"/>
                <a:gd name="connsiteY22" fmla="*/ 0 h 7927"/>
                <a:gd name="connsiteX23" fmla="*/ 437 w 10000"/>
                <a:gd name="connsiteY23" fmla="*/ 0 h 7927"/>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2028 w 10000"/>
                <a:gd name="connsiteY7" fmla="*/ 8695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8695"/>
                <a:gd name="connsiteX1" fmla="*/ 127 w 10000"/>
                <a:gd name="connsiteY1" fmla="*/ 906 h 8695"/>
                <a:gd name="connsiteX2" fmla="*/ 38 w 10000"/>
                <a:gd name="connsiteY2" fmla="*/ 1243 h 8695"/>
                <a:gd name="connsiteX3" fmla="*/ 346 w 10000"/>
                <a:gd name="connsiteY3" fmla="*/ 1453 h 8695"/>
                <a:gd name="connsiteX4" fmla="*/ 883 w 10000"/>
                <a:gd name="connsiteY4" fmla="*/ 2018 h 8695"/>
                <a:gd name="connsiteX5" fmla="*/ 1152 w 10000"/>
                <a:gd name="connsiteY5" fmla="*/ 3561 h 8695"/>
                <a:gd name="connsiteX6" fmla="*/ 1596 w 10000"/>
                <a:gd name="connsiteY6" fmla="*/ 7034 h 8695"/>
                <a:gd name="connsiteX7" fmla="*/ 2028 w 10000"/>
                <a:gd name="connsiteY7" fmla="*/ 8695 h 8695"/>
                <a:gd name="connsiteX8" fmla="*/ 4814 w 10000"/>
                <a:gd name="connsiteY8" fmla="*/ 8695 h 8695"/>
                <a:gd name="connsiteX9" fmla="*/ 4814 w 10000"/>
                <a:gd name="connsiteY9" fmla="*/ 8695 h 8695"/>
                <a:gd name="connsiteX10" fmla="*/ 4722 w 10000"/>
                <a:gd name="connsiteY10" fmla="*/ 7872 h 8695"/>
                <a:gd name="connsiteX11" fmla="*/ 5754 w 10000"/>
                <a:gd name="connsiteY11" fmla="*/ 7170 h 8695"/>
                <a:gd name="connsiteX12" fmla="*/ 6199 w 10000"/>
                <a:gd name="connsiteY12" fmla="*/ 6624 h 8695"/>
                <a:gd name="connsiteX13" fmla="*/ 6911 w 10000"/>
                <a:gd name="connsiteY13" fmla="*/ 5512 h 8695"/>
                <a:gd name="connsiteX14" fmla="*/ 7448 w 10000"/>
                <a:gd name="connsiteY14" fmla="*/ 4244 h 8695"/>
                <a:gd name="connsiteX15" fmla="*/ 7761 w 10000"/>
                <a:gd name="connsiteY15" fmla="*/ 3404 h 8695"/>
                <a:gd name="connsiteX16" fmla="*/ 8212 w 10000"/>
                <a:gd name="connsiteY16" fmla="*/ 3696 h 8695"/>
                <a:gd name="connsiteX17" fmla="*/ 8343 w 10000"/>
                <a:gd name="connsiteY17" fmla="*/ 3971 h 8695"/>
                <a:gd name="connsiteX18" fmla="*/ 8968 w 10000"/>
                <a:gd name="connsiteY18" fmla="*/ 4106 h 8695"/>
                <a:gd name="connsiteX19" fmla="*/ 9281 w 10000"/>
                <a:gd name="connsiteY19" fmla="*/ 4946 h 8695"/>
                <a:gd name="connsiteX20" fmla="*/ 9506 w 10000"/>
                <a:gd name="connsiteY20" fmla="*/ 2994 h 8695"/>
                <a:gd name="connsiteX21" fmla="*/ 9775 w 10000"/>
                <a:gd name="connsiteY21" fmla="*/ 2585 h 8695"/>
                <a:gd name="connsiteX22" fmla="*/ 9590 w 10000"/>
                <a:gd name="connsiteY22" fmla="*/ 0 h 8695"/>
                <a:gd name="connsiteX23" fmla="*/ 437 w 10000"/>
                <a:gd name="connsiteY23" fmla="*/ 0 h 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8695">
                  <a:moveTo>
                    <a:pt x="437" y="0"/>
                  </a:moveTo>
                  <a:cubicBezTo>
                    <a:pt x="467" y="77"/>
                    <a:pt x="89" y="828"/>
                    <a:pt x="127" y="906"/>
                  </a:cubicBezTo>
                  <a:cubicBezTo>
                    <a:pt x="164" y="965"/>
                    <a:pt x="0" y="1145"/>
                    <a:pt x="38" y="1243"/>
                  </a:cubicBezTo>
                  <a:cubicBezTo>
                    <a:pt x="75" y="1341"/>
                    <a:pt x="308" y="1335"/>
                    <a:pt x="346" y="1453"/>
                  </a:cubicBezTo>
                  <a:cubicBezTo>
                    <a:pt x="483" y="1882"/>
                    <a:pt x="696" y="1921"/>
                    <a:pt x="883" y="2018"/>
                  </a:cubicBezTo>
                  <a:cubicBezTo>
                    <a:pt x="977" y="2917"/>
                    <a:pt x="808" y="3267"/>
                    <a:pt x="1152" y="3561"/>
                  </a:cubicBezTo>
                  <a:cubicBezTo>
                    <a:pt x="1521" y="4323"/>
                    <a:pt x="1183" y="6605"/>
                    <a:pt x="1596" y="7034"/>
                  </a:cubicBezTo>
                  <a:cubicBezTo>
                    <a:pt x="1815" y="7502"/>
                    <a:pt x="1984" y="7875"/>
                    <a:pt x="2028" y="8695"/>
                  </a:cubicBezTo>
                  <a:lnTo>
                    <a:pt x="4814" y="8695"/>
                  </a:lnTo>
                  <a:lnTo>
                    <a:pt x="4814" y="8695"/>
                  </a:lnTo>
                  <a:cubicBezTo>
                    <a:pt x="4838" y="8559"/>
                    <a:pt x="4679" y="7951"/>
                    <a:pt x="4722" y="7872"/>
                  </a:cubicBezTo>
                  <a:cubicBezTo>
                    <a:pt x="5003" y="7228"/>
                    <a:pt x="5417" y="7502"/>
                    <a:pt x="5754" y="7170"/>
                  </a:cubicBezTo>
                  <a:cubicBezTo>
                    <a:pt x="5910" y="6995"/>
                    <a:pt x="6029" y="6742"/>
                    <a:pt x="6199" y="6624"/>
                  </a:cubicBezTo>
                  <a:cubicBezTo>
                    <a:pt x="6511" y="5981"/>
                    <a:pt x="6573" y="5843"/>
                    <a:pt x="6911" y="5512"/>
                  </a:cubicBezTo>
                  <a:cubicBezTo>
                    <a:pt x="7123" y="4517"/>
                    <a:pt x="7011" y="4477"/>
                    <a:pt x="7448" y="4244"/>
                  </a:cubicBezTo>
                  <a:cubicBezTo>
                    <a:pt x="7643" y="3834"/>
                    <a:pt x="7549" y="3638"/>
                    <a:pt x="7761" y="3404"/>
                  </a:cubicBezTo>
                  <a:cubicBezTo>
                    <a:pt x="7849" y="3444"/>
                    <a:pt x="8093" y="3521"/>
                    <a:pt x="8212" y="3696"/>
                  </a:cubicBezTo>
                  <a:cubicBezTo>
                    <a:pt x="8256" y="3754"/>
                    <a:pt x="8287" y="3931"/>
                    <a:pt x="8343" y="3971"/>
                  </a:cubicBezTo>
                  <a:cubicBezTo>
                    <a:pt x="8543" y="4068"/>
                    <a:pt x="8756" y="4047"/>
                    <a:pt x="8968" y="4106"/>
                  </a:cubicBezTo>
                  <a:cubicBezTo>
                    <a:pt x="9012" y="4809"/>
                    <a:pt x="9031" y="5200"/>
                    <a:pt x="9281" y="4946"/>
                  </a:cubicBezTo>
                  <a:cubicBezTo>
                    <a:pt x="9406" y="4341"/>
                    <a:pt x="9393" y="3424"/>
                    <a:pt x="9506" y="2994"/>
                  </a:cubicBezTo>
                  <a:cubicBezTo>
                    <a:pt x="9568" y="2740"/>
                    <a:pt x="9681" y="2664"/>
                    <a:pt x="9775" y="2585"/>
                  </a:cubicBezTo>
                  <a:cubicBezTo>
                    <a:pt x="10000" y="1805"/>
                    <a:pt x="9909" y="117"/>
                    <a:pt x="9590" y="0"/>
                  </a:cubicBezTo>
                  <a:lnTo>
                    <a:pt x="437" y="0"/>
                  </a:ln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35" name="Line 19"/>
            <p:cNvSpPr>
              <a:spLocks noChangeShapeType="1"/>
            </p:cNvSpPr>
            <p:nvPr/>
          </p:nvSpPr>
          <p:spPr bwMode="auto">
            <a:xfrm>
              <a:off x="2743200" y="5257800"/>
              <a:ext cx="3733800" cy="0"/>
            </a:xfrm>
            <a:prstGeom prst="line">
              <a:avLst/>
            </a:prstGeom>
            <a:noFill/>
            <a:ln w="19050">
              <a:solidFill>
                <a:schemeClr val="tx1"/>
              </a:solidFill>
              <a:prstDash val="dash"/>
              <a:round/>
              <a:headEnd/>
              <a:tailEnd/>
            </a:ln>
          </p:spPr>
          <p:txBody>
            <a:bodyPr wrap="none" anchor="ctr"/>
            <a:lstStyle/>
            <a:p>
              <a:endParaRPr lang="en-GB" smtClean="0">
                <a:solidFill>
                  <a:prstClr val="black"/>
                </a:solidFill>
                <a:latin typeface="Arial" charset="0"/>
                <a:cs typeface="Arial" charset="0"/>
              </a:endParaRPr>
            </a:p>
          </p:txBody>
        </p:sp>
      </p:grpSp>
      <p:sp>
        <p:nvSpPr>
          <p:cNvPr id="44" name="Rectangle 37"/>
          <p:cNvSpPr>
            <a:spLocks noChangeArrowheads="1"/>
          </p:cNvSpPr>
          <p:nvPr/>
        </p:nvSpPr>
        <p:spPr bwMode="auto">
          <a:xfrm rot="5400000">
            <a:off x="6262757" y="4028529"/>
            <a:ext cx="1238083" cy="793775"/>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grpSp>
        <p:nvGrpSpPr>
          <p:cNvPr id="45" name="Group 31"/>
          <p:cNvGrpSpPr>
            <a:grpSpLocks/>
          </p:cNvGrpSpPr>
          <p:nvPr/>
        </p:nvGrpSpPr>
        <p:grpSpPr bwMode="auto">
          <a:xfrm rot="5400000">
            <a:off x="5783390" y="3465640"/>
            <a:ext cx="1998374" cy="992219"/>
            <a:chOff x="3093" y="960"/>
            <a:chExt cx="1627" cy="720"/>
          </a:xfrm>
        </p:grpSpPr>
        <p:sp>
          <p:nvSpPr>
            <p:cNvPr id="48" name="Freeform 32"/>
            <p:cNvSpPr>
              <a:spLocks/>
            </p:cNvSpPr>
            <p:nvPr/>
          </p:nvSpPr>
          <p:spPr bwMode="auto">
            <a:xfrm>
              <a:off x="3093" y="960"/>
              <a:ext cx="1627" cy="720"/>
            </a:xfrm>
            <a:custGeom>
              <a:avLst/>
              <a:gdLst>
                <a:gd name="T0" fmla="*/ 0 w 1612"/>
                <a:gd name="T1" fmla="*/ 718 h 766"/>
                <a:gd name="T2" fmla="*/ 157 w 1612"/>
                <a:gd name="T3" fmla="*/ 675 h 766"/>
                <a:gd name="T4" fmla="*/ 236 w 1612"/>
                <a:gd name="T5" fmla="*/ 654 h 766"/>
                <a:gd name="T6" fmla="*/ 300 w 1612"/>
                <a:gd name="T7" fmla="*/ 611 h 766"/>
                <a:gd name="T8" fmla="*/ 343 w 1612"/>
                <a:gd name="T9" fmla="*/ 597 h 766"/>
                <a:gd name="T10" fmla="*/ 400 w 1612"/>
                <a:gd name="T11" fmla="*/ 611 h 766"/>
                <a:gd name="T12" fmla="*/ 443 w 1612"/>
                <a:gd name="T13" fmla="*/ 639 h 766"/>
                <a:gd name="T14" fmla="*/ 607 w 1612"/>
                <a:gd name="T15" fmla="*/ 647 h 766"/>
                <a:gd name="T16" fmla="*/ 757 w 1612"/>
                <a:gd name="T17" fmla="*/ 575 h 766"/>
                <a:gd name="T18" fmla="*/ 779 w 1612"/>
                <a:gd name="T19" fmla="*/ 468 h 766"/>
                <a:gd name="T20" fmla="*/ 786 w 1612"/>
                <a:gd name="T21" fmla="*/ 447 h 766"/>
                <a:gd name="T22" fmla="*/ 850 w 1612"/>
                <a:gd name="T23" fmla="*/ 432 h 766"/>
                <a:gd name="T24" fmla="*/ 864 w 1612"/>
                <a:gd name="T25" fmla="*/ 318 h 766"/>
                <a:gd name="T26" fmla="*/ 964 w 1612"/>
                <a:gd name="T27" fmla="*/ 247 h 766"/>
                <a:gd name="T28" fmla="*/ 1007 w 1612"/>
                <a:gd name="T29" fmla="*/ 197 h 766"/>
                <a:gd name="T30" fmla="*/ 1072 w 1612"/>
                <a:gd name="T31" fmla="*/ 132 h 766"/>
                <a:gd name="T32" fmla="*/ 1093 w 1612"/>
                <a:gd name="T33" fmla="*/ 39 h 766"/>
                <a:gd name="T34" fmla="*/ 1164 w 1612"/>
                <a:gd name="T35" fmla="*/ 18 h 766"/>
                <a:gd name="T36" fmla="*/ 1222 w 1612"/>
                <a:gd name="T37" fmla="*/ 4 h 766"/>
                <a:gd name="T38" fmla="*/ 1314 w 1612"/>
                <a:gd name="T39" fmla="*/ 47 h 766"/>
                <a:gd name="T40" fmla="*/ 1357 w 1612"/>
                <a:gd name="T41" fmla="*/ 89 h 766"/>
                <a:gd name="T42" fmla="*/ 1422 w 1612"/>
                <a:gd name="T43" fmla="*/ 239 h 766"/>
                <a:gd name="T44" fmla="*/ 1436 w 1612"/>
                <a:gd name="T45" fmla="*/ 325 h 766"/>
                <a:gd name="T46" fmla="*/ 1479 w 1612"/>
                <a:gd name="T47" fmla="*/ 339 h 766"/>
                <a:gd name="T48" fmla="*/ 1557 w 1612"/>
                <a:gd name="T49" fmla="*/ 432 h 766"/>
                <a:gd name="T50" fmla="*/ 1593 w 1612"/>
                <a:gd name="T51" fmla="*/ 511 h 766"/>
                <a:gd name="T52" fmla="*/ 1600 w 1612"/>
                <a:gd name="T53" fmla="*/ 532 h 766"/>
                <a:gd name="T54" fmla="*/ 1572 w 1612"/>
                <a:gd name="T55" fmla="*/ 568 h 766"/>
                <a:gd name="T56" fmla="*/ 1550 w 1612"/>
                <a:gd name="T57" fmla="*/ 661 h 766"/>
                <a:gd name="T58" fmla="*/ 1529 w 1612"/>
                <a:gd name="T59" fmla="*/ 668 h 766"/>
                <a:gd name="T60" fmla="*/ 1486 w 1612"/>
                <a:gd name="T61" fmla="*/ 697 h 766"/>
                <a:gd name="T62" fmla="*/ 1336 w 1612"/>
                <a:gd name="T63" fmla="*/ 711 h 766"/>
                <a:gd name="T64" fmla="*/ 1057 w 1612"/>
                <a:gd name="T65" fmla="*/ 689 h 766"/>
                <a:gd name="T66" fmla="*/ 407 w 1612"/>
                <a:gd name="T67" fmla="*/ 697 h 766"/>
                <a:gd name="T68" fmla="*/ 300 w 1612"/>
                <a:gd name="T69" fmla="*/ 689 h 766"/>
                <a:gd name="T70" fmla="*/ 250 w 1612"/>
                <a:gd name="T71" fmla="*/ 682 h 766"/>
                <a:gd name="T72" fmla="*/ 243 w 1612"/>
                <a:gd name="T73" fmla="*/ 704 h 766"/>
                <a:gd name="T74" fmla="*/ 50 w 1612"/>
                <a:gd name="T75" fmla="*/ 718 h 766"/>
                <a:gd name="T76" fmla="*/ 0 w 1612"/>
                <a:gd name="T77" fmla="*/ 718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541 w 10000"/>
                <a:gd name="connsiteY34" fmla="*/ 9399 h 10000"/>
                <a:gd name="connsiteX35" fmla="*/ 1551 w 10000"/>
                <a:gd name="connsiteY35" fmla="*/ 8903 h 10000"/>
                <a:gd name="connsiteX36" fmla="*/ 1507 w 10000"/>
                <a:gd name="connsiteY36" fmla="*/ 9191 h 10000"/>
                <a:gd name="connsiteX37" fmla="*/ 310 w 10000"/>
                <a:gd name="connsiteY37" fmla="*/ 9373 h 10000"/>
                <a:gd name="connsiteX38" fmla="*/ 0 w 10000"/>
                <a:gd name="connsiteY38"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551 w 10000"/>
                <a:gd name="connsiteY34" fmla="*/ 8903 h 10000"/>
                <a:gd name="connsiteX35" fmla="*/ 1507 w 10000"/>
                <a:gd name="connsiteY35" fmla="*/ 9191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551 w 10000"/>
                <a:gd name="connsiteY34" fmla="*/ 8903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310 w 10000"/>
                <a:gd name="connsiteY31" fmla="*/ 10000 h 10000"/>
                <a:gd name="connsiteX32" fmla="*/ 0 w 10000"/>
                <a:gd name="connsiteY32" fmla="*/ 10000 h 10000"/>
                <a:gd name="connsiteX0" fmla="*/ 0 w 10000"/>
                <a:gd name="connsiteY0" fmla="*/ 10000 h 10028"/>
                <a:gd name="connsiteX1" fmla="*/ 974 w 10000"/>
                <a:gd name="connsiteY1" fmla="*/ 9401 h 10028"/>
                <a:gd name="connsiteX2" fmla="*/ 1464 w 10000"/>
                <a:gd name="connsiteY2" fmla="*/ 9109 h 10028"/>
                <a:gd name="connsiteX3" fmla="*/ 1861 w 10000"/>
                <a:gd name="connsiteY3" fmla="*/ 8511 h 10028"/>
                <a:gd name="connsiteX4" fmla="*/ 2128 w 10000"/>
                <a:gd name="connsiteY4" fmla="*/ 8315 h 10028"/>
                <a:gd name="connsiteX5" fmla="*/ 2481 w 10000"/>
                <a:gd name="connsiteY5" fmla="*/ 8511 h 10028"/>
                <a:gd name="connsiteX6" fmla="*/ 2748 w 10000"/>
                <a:gd name="connsiteY6" fmla="*/ 8900 h 10028"/>
                <a:gd name="connsiteX7" fmla="*/ 3766 w 10000"/>
                <a:gd name="connsiteY7" fmla="*/ 9011 h 10028"/>
                <a:gd name="connsiteX8" fmla="*/ 4696 w 10000"/>
                <a:gd name="connsiteY8" fmla="*/ 8009 h 10028"/>
                <a:gd name="connsiteX9" fmla="*/ 4833 w 10000"/>
                <a:gd name="connsiteY9" fmla="*/ 6519 h 10028"/>
                <a:gd name="connsiteX10" fmla="*/ 4876 w 10000"/>
                <a:gd name="connsiteY10" fmla="*/ 6226 h 10028"/>
                <a:gd name="connsiteX11" fmla="*/ 5273 w 10000"/>
                <a:gd name="connsiteY11" fmla="*/ 6017 h 10028"/>
                <a:gd name="connsiteX12" fmla="*/ 5360 w 10000"/>
                <a:gd name="connsiteY12" fmla="*/ 4429 h 10028"/>
                <a:gd name="connsiteX13" fmla="*/ 5980 w 10000"/>
                <a:gd name="connsiteY13" fmla="*/ 3441 h 10028"/>
                <a:gd name="connsiteX14" fmla="*/ 6247 w 10000"/>
                <a:gd name="connsiteY14" fmla="*/ 2744 h 10028"/>
                <a:gd name="connsiteX15" fmla="*/ 6650 w 10000"/>
                <a:gd name="connsiteY15" fmla="*/ 1838 h 10028"/>
                <a:gd name="connsiteX16" fmla="*/ 6780 w 10000"/>
                <a:gd name="connsiteY16" fmla="*/ 543 h 10028"/>
                <a:gd name="connsiteX17" fmla="*/ 7221 w 10000"/>
                <a:gd name="connsiteY17" fmla="*/ 251 h 10028"/>
                <a:gd name="connsiteX18" fmla="*/ 7581 w 10000"/>
                <a:gd name="connsiteY18" fmla="*/ 55 h 10028"/>
                <a:gd name="connsiteX19" fmla="*/ 8151 w 10000"/>
                <a:gd name="connsiteY19" fmla="*/ 655 h 10028"/>
                <a:gd name="connsiteX20" fmla="*/ 8418 w 10000"/>
                <a:gd name="connsiteY20" fmla="*/ 1240 h 10028"/>
                <a:gd name="connsiteX21" fmla="*/ 8821 w 10000"/>
                <a:gd name="connsiteY21" fmla="*/ 3329 h 10028"/>
                <a:gd name="connsiteX22" fmla="*/ 8908 w 10000"/>
                <a:gd name="connsiteY22" fmla="*/ 4527 h 10028"/>
                <a:gd name="connsiteX23" fmla="*/ 9175 w 10000"/>
                <a:gd name="connsiteY23" fmla="*/ 4722 h 10028"/>
                <a:gd name="connsiteX24" fmla="*/ 9659 w 10000"/>
                <a:gd name="connsiteY24" fmla="*/ 6017 h 10028"/>
                <a:gd name="connsiteX25" fmla="*/ 9882 w 10000"/>
                <a:gd name="connsiteY25" fmla="*/ 7117 h 10028"/>
                <a:gd name="connsiteX26" fmla="*/ 9926 w 10000"/>
                <a:gd name="connsiteY26" fmla="*/ 7410 h 10028"/>
                <a:gd name="connsiteX27" fmla="*/ 9752 w 10000"/>
                <a:gd name="connsiteY27" fmla="*/ 7911 h 10028"/>
                <a:gd name="connsiteX28" fmla="*/ 9615 w 10000"/>
                <a:gd name="connsiteY28" fmla="*/ 9206 h 10028"/>
                <a:gd name="connsiteX29" fmla="*/ 9485 w 10000"/>
                <a:gd name="connsiteY29" fmla="*/ 9304 h 10028"/>
                <a:gd name="connsiteX30" fmla="*/ 9479 w 10000"/>
                <a:gd name="connsiteY30" fmla="*/ 10028 h 10028"/>
                <a:gd name="connsiteX31" fmla="*/ 310 w 10000"/>
                <a:gd name="connsiteY31" fmla="*/ 10000 h 10028"/>
                <a:gd name="connsiteX32" fmla="*/ 0 w 10000"/>
                <a:gd name="connsiteY32" fmla="*/ 10000 h 10028"/>
                <a:gd name="connsiteX0" fmla="*/ 94 w 10094"/>
                <a:gd name="connsiteY0" fmla="*/ 10000 h 10028"/>
                <a:gd name="connsiteX1" fmla="*/ 1068 w 10094"/>
                <a:gd name="connsiteY1" fmla="*/ 9401 h 10028"/>
                <a:gd name="connsiteX2" fmla="*/ 1558 w 10094"/>
                <a:gd name="connsiteY2" fmla="*/ 9109 h 10028"/>
                <a:gd name="connsiteX3" fmla="*/ 1955 w 10094"/>
                <a:gd name="connsiteY3" fmla="*/ 8511 h 10028"/>
                <a:gd name="connsiteX4" fmla="*/ 2222 w 10094"/>
                <a:gd name="connsiteY4" fmla="*/ 8315 h 10028"/>
                <a:gd name="connsiteX5" fmla="*/ 2575 w 10094"/>
                <a:gd name="connsiteY5" fmla="*/ 8511 h 10028"/>
                <a:gd name="connsiteX6" fmla="*/ 2842 w 10094"/>
                <a:gd name="connsiteY6" fmla="*/ 8900 h 10028"/>
                <a:gd name="connsiteX7" fmla="*/ 3860 w 10094"/>
                <a:gd name="connsiteY7" fmla="*/ 9011 h 10028"/>
                <a:gd name="connsiteX8" fmla="*/ 4790 w 10094"/>
                <a:gd name="connsiteY8" fmla="*/ 8009 h 10028"/>
                <a:gd name="connsiteX9" fmla="*/ 4927 w 10094"/>
                <a:gd name="connsiteY9" fmla="*/ 6519 h 10028"/>
                <a:gd name="connsiteX10" fmla="*/ 4970 w 10094"/>
                <a:gd name="connsiteY10" fmla="*/ 6226 h 10028"/>
                <a:gd name="connsiteX11" fmla="*/ 5367 w 10094"/>
                <a:gd name="connsiteY11" fmla="*/ 6017 h 10028"/>
                <a:gd name="connsiteX12" fmla="*/ 5454 w 10094"/>
                <a:gd name="connsiteY12" fmla="*/ 4429 h 10028"/>
                <a:gd name="connsiteX13" fmla="*/ 6074 w 10094"/>
                <a:gd name="connsiteY13" fmla="*/ 3441 h 10028"/>
                <a:gd name="connsiteX14" fmla="*/ 6341 w 10094"/>
                <a:gd name="connsiteY14" fmla="*/ 2744 h 10028"/>
                <a:gd name="connsiteX15" fmla="*/ 6744 w 10094"/>
                <a:gd name="connsiteY15" fmla="*/ 1838 h 10028"/>
                <a:gd name="connsiteX16" fmla="*/ 6874 w 10094"/>
                <a:gd name="connsiteY16" fmla="*/ 543 h 10028"/>
                <a:gd name="connsiteX17" fmla="*/ 7315 w 10094"/>
                <a:gd name="connsiteY17" fmla="*/ 251 h 10028"/>
                <a:gd name="connsiteX18" fmla="*/ 7675 w 10094"/>
                <a:gd name="connsiteY18" fmla="*/ 55 h 10028"/>
                <a:gd name="connsiteX19" fmla="*/ 8245 w 10094"/>
                <a:gd name="connsiteY19" fmla="*/ 655 h 10028"/>
                <a:gd name="connsiteX20" fmla="*/ 8512 w 10094"/>
                <a:gd name="connsiteY20" fmla="*/ 1240 h 10028"/>
                <a:gd name="connsiteX21" fmla="*/ 8915 w 10094"/>
                <a:gd name="connsiteY21" fmla="*/ 3329 h 10028"/>
                <a:gd name="connsiteX22" fmla="*/ 9002 w 10094"/>
                <a:gd name="connsiteY22" fmla="*/ 4527 h 10028"/>
                <a:gd name="connsiteX23" fmla="*/ 9269 w 10094"/>
                <a:gd name="connsiteY23" fmla="*/ 4722 h 10028"/>
                <a:gd name="connsiteX24" fmla="*/ 9753 w 10094"/>
                <a:gd name="connsiteY24" fmla="*/ 6017 h 10028"/>
                <a:gd name="connsiteX25" fmla="*/ 9976 w 10094"/>
                <a:gd name="connsiteY25" fmla="*/ 7117 h 10028"/>
                <a:gd name="connsiteX26" fmla="*/ 10020 w 10094"/>
                <a:gd name="connsiteY26" fmla="*/ 7410 h 10028"/>
                <a:gd name="connsiteX27" fmla="*/ 9846 w 10094"/>
                <a:gd name="connsiteY27" fmla="*/ 7911 h 10028"/>
                <a:gd name="connsiteX28" fmla="*/ 9709 w 10094"/>
                <a:gd name="connsiteY28" fmla="*/ 9206 h 10028"/>
                <a:gd name="connsiteX29" fmla="*/ 9579 w 10094"/>
                <a:gd name="connsiteY29" fmla="*/ 9304 h 10028"/>
                <a:gd name="connsiteX30" fmla="*/ 9573 w 10094"/>
                <a:gd name="connsiteY30" fmla="*/ 10028 h 10028"/>
                <a:gd name="connsiteX31" fmla="*/ 192 w 10094"/>
                <a:gd name="connsiteY31" fmla="*/ 10028 h 10028"/>
                <a:gd name="connsiteX32" fmla="*/ 94 w 10094"/>
                <a:gd name="connsiteY32" fmla="*/ 10000 h 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94" h="10028">
                  <a:moveTo>
                    <a:pt x="94" y="10000"/>
                  </a:moveTo>
                  <a:cubicBezTo>
                    <a:pt x="429" y="9889"/>
                    <a:pt x="727" y="9555"/>
                    <a:pt x="1068" y="9401"/>
                  </a:cubicBezTo>
                  <a:cubicBezTo>
                    <a:pt x="1229" y="9318"/>
                    <a:pt x="1558" y="9109"/>
                    <a:pt x="1558" y="9109"/>
                  </a:cubicBezTo>
                  <a:cubicBezTo>
                    <a:pt x="1657" y="8858"/>
                    <a:pt x="1812" y="8635"/>
                    <a:pt x="1955" y="8511"/>
                  </a:cubicBezTo>
                  <a:cubicBezTo>
                    <a:pt x="2036" y="8412"/>
                    <a:pt x="2222" y="8315"/>
                    <a:pt x="2222" y="8315"/>
                  </a:cubicBezTo>
                  <a:cubicBezTo>
                    <a:pt x="2284" y="8343"/>
                    <a:pt x="2495" y="8399"/>
                    <a:pt x="2575" y="8511"/>
                  </a:cubicBezTo>
                  <a:cubicBezTo>
                    <a:pt x="2668" y="8622"/>
                    <a:pt x="2730" y="8886"/>
                    <a:pt x="2842" y="8900"/>
                  </a:cubicBezTo>
                  <a:cubicBezTo>
                    <a:pt x="3177" y="8928"/>
                    <a:pt x="3518" y="8969"/>
                    <a:pt x="3860" y="9011"/>
                  </a:cubicBezTo>
                  <a:cubicBezTo>
                    <a:pt x="4672" y="8886"/>
                    <a:pt x="4573" y="9248"/>
                    <a:pt x="4790" y="8009"/>
                  </a:cubicBezTo>
                  <a:cubicBezTo>
                    <a:pt x="4821" y="7522"/>
                    <a:pt x="4858" y="6964"/>
                    <a:pt x="4927" y="6519"/>
                  </a:cubicBezTo>
                  <a:cubicBezTo>
                    <a:pt x="4939" y="6421"/>
                    <a:pt x="4927" y="6268"/>
                    <a:pt x="4970" y="6226"/>
                  </a:cubicBezTo>
                  <a:cubicBezTo>
                    <a:pt x="5082" y="6073"/>
                    <a:pt x="5237" y="6101"/>
                    <a:pt x="5367" y="6017"/>
                  </a:cubicBezTo>
                  <a:cubicBezTo>
                    <a:pt x="5392" y="5488"/>
                    <a:pt x="5255" y="4736"/>
                    <a:pt x="5454" y="4429"/>
                  </a:cubicBezTo>
                  <a:cubicBezTo>
                    <a:pt x="5659" y="4081"/>
                    <a:pt x="5857" y="3747"/>
                    <a:pt x="6074" y="3441"/>
                  </a:cubicBezTo>
                  <a:cubicBezTo>
                    <a:pt x="6217" y="2939"/>
                    <a:pt x="6260" y="3245"/>
                    <a:pt x="6341" y="2744"/>
                  </a:cubicBezTo>
                  <a:cubicBezTo>
                    <a:pt x="6397" y="1923"/>
                    <a:pt x="6397" y="2020"/>
                    <a:pt x="6744" y="1838"/>
                  </a:cubicBezTo>
                  <a:cubicBezTo>
                    <a:pt x="6757" y="1449"/>
                    <a:pt x="6682" y="808"/>
                    <a:pt x="6874" y="543"/>
                  </a:cubicBezTo>
                  <a:cubicBezTo>
                    <a:pt x="6986" y="376"/>
                    <a:pt x="7178" y="320"/>
                    <a:pt x="7315" y="251"/>
                  </a:cubicBezTo>
                  <a:cubicBezTo>
                    <a:pt x="7433" y="168"/>
                    <a:pt x="7675" y="55"/>
                    <a:pt x="7675" y="55"/>
                  </a:cubicBezTo>
                  <a:cubicBezTo>
                    <a:pt x="8307" y="195"/>
                    <a:pt x="7972" y="0"/>
                    <a:pt x="8245" y="655"/>
                  </a:cubicBezTo>
                  <a:cubicBezTo>
                    <a:pt x="8357" y="1323"/>
                    <a:pt x="8190" y="515"/>
                    <a:pt x="8512" y="1240"/>
                  </a:cubicBezTo>
                  <a:cubicBezTo>
                    <a:pt x="8760" y="1797"/>
                    <a:pt x="8630" y="2716"/>
                    <a:pt x="8915" y="3329"/>
                  </a:cubicBezTo>
                  <a:cubicBezTo>
                    <a:pt x="8953" y="3719"/>
                    <a:pt x="8897" y="4193"/>
                    <a:pt x="9002" y="4527"/>
                  </a:cubicBezTo>
                  <a:cubicBezTo>
                    <a:pt x="9052" y="4693"/>
                    <a:pt x="9269" y="4722"/>
                    <a:pt x="9269" y="4722"/>
                  </a:cubicBezTo>
                  <a:cubicBezTo>
                    <a:pt x="9368" y="5780"/>
                    <a:pt x="9331" y="5696"/>
                    <a:pt x="9753" y="6017"/>
                  </a:cubicBezTo>
                  <a:cubicBezTo>
                    <a:pt x="9939" y="6699"/>
                    <a:pt x="9858" y="6323"/>
                    <a:pt x="9976" y="7117"/>
                  </a:cubicBezTo>
                  <a:cubicBezTo>
                    <a:pt x="9989" y="7214"/>
                    <a:pt x="10020" y="7410"/>
                    <a:pt x="10020" y="7410"/>
                  </a:cubicBezTo>
                  <a:cubicBezTo>
                    <a:pt x="9883" y="8357"/>
                    <a:pt x="10094" y="7062"/>
                    <a:pt x="9846" y="7911"/>
                  </a:cubicBezTo>
                  <a:cubicBezTo>
                    <a:pt x="9740" y="8260"/>
                    <a:pt x="9821" y="8872"/>
                    <a:pt x="9709" y="9206"/>
                  </a:cubicBezTo>
                  <a:cubicBezTo>
                    <a:pt x="9678" y="9277"/>
                    <a:pt x="9616" y="9248"/>
                    <a:pt x="9579" y="9304"/>
                  </a:cubicBezTo>
                  <a:cubicBezTo>
                    <a:pt x="9480" y="9401"/>
                    <a:pt x="9673" y="9944"/>
                    <a:pt x="9573" y="10028"/>
                  </a:cubicBezTo>
                  <a:lnTo>
                    <a:pt x="192" y="10028"/>
                  </a:lnTo>
                  <a:cubicBezTo>
                    <a:pt x="0" y="9875"/>
                    <a:pt x="317" y="9875"/>
                    <a:pt x="94" y="10000"/>
                  </a:cubicBez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49" name="Line 33"/>
            <p:cNvSpPr>
              <a:spLocks noChangeShapeType="1"/>
            </p:cNvSpPr>
            <p:nvPr/>
          </p:nvSpPr>
          <p:spPr bwMode="auto">
            <a:xfrm>
              <a:off x="3220" y="1680"/>
              <a:ext cx="1440" cy="0"/>
            </a:xfrm>
            <a:prstGeom prst="line">
              <a:avLst/>
            </a:prstGeom>
            <a:noFill/>
            <a:ln w="76200">
              <a:noFill/>
              <a:round/>
              <a:headEnd/>
              <a:tailEnd/>
            </a:ln>
          </p:spPr>
          <p:txBody>
            <a:bodyPr wrap="none" anchor="ctr"/>
            <a:lstStyle/>
            <a:p>
              <a:endParaRPr lang="en-GB" smtClean="0">
                <a:solidFill>
                  <a:prstClr val="black"/>
                </a:solidFill>
                <a:latin typeface="Arial" charset="0"/>
                <a:cs typeface="Arial" charset="0"/>
              </a:endParaRPr>
            </a:p>
          </p:txBody>
        </p:sp>
      </p:grpSp>
      <p:sp>
        <p:nvSpPr>
          <p:cNvPr id="47" name="Rectangle 38"/>
          <p:cNvSpPr>
            <a:spLocks noChangeArrowheads="1"/>
          </p:cNvSpPr>
          <p:nvPr/>
        </p:nvSpPr>
        <p:spPr bwMode="auto">
          <a:xfrm rot="5400000">
            <a:off x="6615783" y="4440512"/>
            <a:ext cx="1061214" cy="264592"/>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grpSp>
        <p:nvGrpSpPr>
          <p:cNvPr id="38" name="Group 48"/>
          <p:cNvGrpSpPr>
            <a:grpSpLocks/>
          </p:cNvGrpSpPr>
          <p:nvPr/>
        </p:nvGrpSpPr>
        <p:grpSpPr bwMode="auto">
          <a:xfrm rot="5400000">
            <a:off x="6505310" y="3472215"/>
            <a:ext cx="1972581" cy="1029427"/>
            <a:chOff x="3050" y="720"/>
            <a:chExt cx="1606" cy="747"/>
          </a:xfrm>
        </p:grpSpPr>
        <p:sp>
          <p:nvSpPr>
            <p:cNvPr id="41" name="Line 49"/>
            <p:cNvSpPr>
              <a:spLocks noChangeShapeType="1"/>
            </p:cNvSpPr>
            <p:nvPr/>
          </p:nvSpPr>
          <p:spPr bwMode="auto">
            <a:xfrm>
              <a:off x="3076" y="720"/>
              <a:ext cx="1536" cy="0"/>
            </a:xfrm>
            <a:prstGeom prst="line">
              <a:avLst/>
            </a:prstGeom>
            <a:noFill/>
            <a:ln w="76200">
              <a:solidFill>
                <a:schemeClr val="bg2"/>
              </a:solidFill>
              <a:round/>
              <a:headEnd/>
              <a:tailEnd/>
            </a:ln>
          </p:spPr>
          <p:txBody>
            <a:bodyPr wrap="none" anchor="ctr"/>
            <a:lstStyle/>
            <a:p>
              <a:endParaRPr lang="en-GB" smtClean="0">
                <a:solidFill>
                  <a:prstClr val="black"/>
                </a:solidFill>
                <a:latin typeface="Arial" charset="0"/>
                <a:cs typeface="Arial" charset="0"/>
              </a:endParaRPr>
            </a:p>
          </p:txBody>
        </p:sp>
        <p:sp>
          <p:nvSpPr>
            <p:cNvPr id="42" name="Freeform 50"/>
            <p:cNvSpPr>
              <a:spLocks/>
            </p:cNvSpPr>
            <p:nvPr/>
          </p:nvSpPr>
          <p:spPr bwMode="auto">
            <a:xfrm>
              <a:off x="3050" y="724"/>
              <a:ext cx="1606" cy="743"/>
            </a:xfrm>
            <a:custGeom>
              <a:avLst/>
              <a:gdLst>
                <a:gd name="T0" fmla="*/ 0 w 1594"/>
                <a:gd name="T1" fmla="*/ 22 h 747"/>
                <a:gd name="T2" fmla="*/ 15 w 1594"/>
                <a:gd name="T3" fmla="*/ 36 h 747"/>
                <a:gd name="T4" fmla="*/ 36 w 1594"/>
                <a:gd name="T5" fmla="*/ 43 h 747"/>
                <a:gd name="T6" fmla="*/ 50 w 1594"/>
                <a:gd name="T7" fmla="*/ 64 h 747"/>
                <a:gd name="T8" fmla="*/ 136 w 1594"/>
                <a:gd name="T9" fmla="*/ 93 h 747"/>
                <a:gd name="T10" fmla="*/ 179 w 1594"/>
                <a:gd name="T11" fmla="*/ 172 h 747"/>
                <a:gd name="T12" fmla="*/ 250 w 1594"/>
                <a:gd name="T13" fmla="*/ 350 h 747"/>
                <a:gd name="T14" fmla="*/ 293 w 1594"/>
                <a:gd name="T15" fmla="*/ 443 h 747"/>
                <a:gd name="T16" fmla="*/ 350 w 1594"/>
                <a:gd name="T17" fmla="*/ 557 h 747"/>
                <a:gd name="T18" fmla="*/ 358 w 1594"/>
                <a:gd name="T19" fmla="*/ 636 h 747"/>
                <a:gd name="T20" fmla="*/ 443 w 1594"/>
                <a:gd name="T21" fmla="*/ 615 h 747"/>
                <a:gd name="T22" fmla="*/ 486 w 1594"/>
                <a:gd name="T23" fmla="*/ 607 h 747"/>
                <a:gd name="T24" fmla="*/ 493 w 1594"/>
                <a:gd name="T25" fmla="*/ 636 h 747"/>
                <a:gd name="T26" fmla="*/ 515 w 1594"/>
                <a:gd name="T27" fmla="*/ 650 h 747"/>
                <a:gd name="T28" fmla="*/ 522 w 1594"/>
                <a:gd name="T29" fmla="*/ 686 h 747"/>
                <a:gd name="T30" fmla="*/ 529 w 1594"/>
                <a:gd name="T31" fmla="*/ 736 h 747"/>
                <a:gd name="T32" fmla="*/ 608 w 1594"/>
                <a:gd name="T33" fmla="*/ 729 h 747"/>
                <a:gd name="T34" fmla="*/ 636 w 1594"/>
                <a:gd name="T35" fmla="*/ 636 h 747"/>
                <a:gd name="T36" fmla="*/ 708 w 1594"/>
                <a:gd name="T37" fmla="*/ 465 h 747"/>
                <a:gd name="T38" fmla="*/ 743 w 1594"/>
                <a:gd name="T39" fmla="*/ 415 h 747"/>
                <a:gd name="T40" fmla="*/ 750 w 1594"/>
                <a:gd name="T41" fmla="*/ 393 h 747"/>
                <a:gd name="T42" fmla="*/ 915 w 1594"/>
                <a:gd name="T43" fmla="*/ 357 h 747"/>
                <a:gd name="T44" fmla="*/ 986 w 1594"/>
                <a:gd name="T45" fmla="*/ 329 h 747"/>
                <a:gd name="T46" fmla="*/ 1100 w 1594"/>
                <a:gd name="T47" fmla="*/ 272 h 747"/>
                <a:gd name="T48" fmla="*/ 1186 w 1594"/>
                <a:gd name="T49" fmla="*/ 207 h 747"/>
                <a:gd name="T50" fmla="*/ 1236 w 1594"/>
                <a:gd name="T51" fmla="*/ 164 h 747"/>
                <a:gd name="T52" fmla="*/ 1308 w 1594"/>
                <a:gd name="T53" fmla="*/ 179 h 747"/>
                <a:gd name="T54" fmla="*/ 1329 w 1594"/>
                <a:gd name="T55" fmla="*/ 193 h 747"/>
                <a:gd name="T56" fmla="*/ 1429 w 1594"/>
                <a:gd name="T57" fmla="*/ 200 h 747"/>
                <a:gd name="T58" fmla="*/ 1479 w 1594"/>
                <a:gd name="T59" fmla="*/ 243 h 747"/>
                <a:gd name="T60" fmla="*/ 1515 w 1594"/>
                <a:gd name="T61" fmla="*/ 143 h 747"/>
                <a:gd name="T62" fmla="*/ 1558 w 1594"/>
                <a:gd name="T63" fmla="*/ 122 h 747"/>
                <a:gd name="T64" fmla="*/ 1522 w 1594"/>
                <a:gd name="T65" fmla="*/ 29 h 747"/>
                <a:gd name="T66" fmla="*/ 1222 w 1594"/>
                <a:gd name="T67" fmla="*/ 0 h 747"/>
                <a:gd name="T68" fmla="*/ 1050 w 1594"/>
                <a:gd name="T69" fmla="*/ 29 h 747"/>
                <a:gd name="T70" fmla="*/ 0 w 1594"/>
                <a:gd name="T71" fmla="*/ 22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0 h 9868"/>
                <a:gd name="connsiteX1" fmla="*/ 94 w 10000"/>
                <a:gd name="connsiteY1" fmla="*/ 190 h 9868"/>
                <a:gd name="connsiteX2" fmla="*/ 226 w 10000"/>
                <a:gd name="connsiteY2" fmla="*/ 286 h 9868"/>
                <a:gd name="connsiteX3" fmla="*/ 314 w 10000"/>
                <a:gd name="connsiteY3" fmla="*/ 572 h 9868"/>
                <a:gd name="connsiteX4" fmla="*/ 853 w 10000"/>
                <a:gd name="connsiteY4" fmla="*/ 966 h 9868"/>
                <a:gd name="connsiteX5" fmla="*/ 1123 w 10000"/>
                <a:gd name="connsiteY5" fmla="*/ 2042 h 9868"/>
                <a:gd name="connsiteX6" fmla="*/ 1568 w 10000"/>
                <a:gd name="connsiteY6" fmla="*/ 4464 h 9868"/>
                <a:gd name="connsiteX7" fmla="*/ 1838 w 10000"/>
                <a:gd name="connsiteY7" fmla="*/ 5730 h 9868"/>
                <a:gd name="connsiteX8" fmla="*/ 2196 w 10000"/>
                <a:gd name="connsiteY8" fmla="*/ 7281 h 9868"/>
                <a:gd name="connsiteX9" fmla="*/ 2246 w 10000"/>
                <a:gd name="connsiteY9" fmla="*/ 8357 h 9868"/>
                <a:gd name="connsiteX10" fmla="*/ 2779 w 10000"/>
                <a:gd name="connsiteY10" fmla="*/ 8071 h 9868"/>
                <a:gd name="connsiteX11" fmla="*/ 3049 w 10000"/>
                <a:gd name="connsiteY11" fmla="*/ 7963 h 9868"/>
                <a:gd name="connsiteX12" fmla="*/ 3093 w 10000"/>
                <a:gd name="connsiteY12" fmla="*/ 8357 h 9868"/>
                <a:gd name="connsiteX13" fmla="*/ 3231 w 10000"/>
                <a:gd name="connsiteY13" fmla="*/ 8547 h 9868"/>
                <a:gd name="connsiteX14" fmla="*/ 3275 w 10000"/>
                <a:gd name="connsiteY14" fmla="*/ 9037 h 9868"/>
                <a:gd name="connsiteX15" fmla="*/ 3319 w 10000"/>
                <a:gd name="connsiteY15" fmla="*/ 9719 h 9868"/>
                <a:gd name="connsiteX16" fmla="*/ 3814 w 10000"/>
                <a:gd name="connsiteY16" fmla="*/ 9623 h 9868"/>
                <a:gd name="connsiteX17" fmla="*/ 3990 w 10000"/>
                <a:gd name="connsiteY17" fmla="*/ 8357 h 9868"/>
                <a:gd name="connsiteX18" fmla="*/ 4442 w 10000"/>
                <a:gd name="connsiteY18" fmla="*/ 6030 h 9868"/>
                <a:gd name="connsiteX19" fmla="*/ 4661 w 10000"/>
                <a:gd name="connsiteY19" fmla="*/ 5349 h 9868"/>
                <a:gd name="connsiteX20" fmla="*/ 4705 w 10000"/>
                <a:gd name="connsiteY20" fmla="*/ 5049 h 9868"/>
                <a:gd name="connsiteX21" fmla="*/ 5740 w 10000"/>
                <a:gd name="connsiteY21" fmla="*/ 4559 h 9868"/>
                <a:gd name="connsiteX22" fmla="*/ 6186 w 10000"/>
                <a:gd name="connsiteY22" fmla="*/ 4178 h 9868"/>
                <a:gd name="connsiteX23" fmla="*/ 6901 w 10000"/>
                <a:gd name="connsiteY23" fmla="*/ 3402 h 9868"/>
                <a:gd name="connsiteX24" fmla="*/ 7440 w 10000"/>
                <a:gd name="connsiteY24" fmla="*/ 2518 h 9868"/>
                <a:gd name="connsiteX25" fmla="*/ 7754 w 10000"/>
                <a:gd name="connsiteY25" fmla="*/ 1932 h 9868"/>
                <a:gd name="connsiteX26" fmla="*/ 8206 w 10000"/>
                <a:gd name="connsiteY26" fmla="*/ 2136 h 9868"/>
                <a:gd name="connsiteX27" fmla="*/ 8338 w 10000"/>
                <a:gd name="connsiteY27" fmla="*/ 2328 h 9868"/>
                <a:gd name="connsiteX28" fmla="*/ 8965 w 10000"/>
                <a:gd name="connsiteY28" fmla="*/ 2422 h 9868"/>
                <a:gd name="connsiteX29" fmla="*/ 9279 w 10000"/>
                <a:gd name="connsiteY29" fmla="*/ 3008 h 9868"/>
                <a:gd name="connsiteX30" fmla="*/ 9504 w 10000"/>
                <a:gd name="connsiteY30" fmla="*/ 1646 h 9868"/>
                <a:gd name="connsiteX31" fmla="*/ 9774 w 10000"/>
                <a:gd name="connsiteY31" fmla="*/ 1361 h 9868"/>
                <a:gd name="connsiteX32" fmla="*/ 9548 w 10000"/>
                <a:gd name="connsiteY32" fmla="*/ 95 h 9868"/>
                <a:gd name="connsiteX33" fmla="*/ 0 w 10000"/>
                <a:gd name="connsiteY33" fmla="*/ 0 h 9868"/>
                <a:gd name="connsiteX0" fmla="*/ 0 w 10000"/>
                <a:gd name="connsiteY0" fmla="*/ 251 h 10251"/>
                <a:gd name="connsiteX1" fmla="*/ 94 w 10000"/>
                <a:gd name="connsiteY1" fmla="*/ 444 h 10251"/>
                <a:gd name="connsiteX2" fmla="*/ 226 w 10000"/>
                <a:gd name="connsiteY2" fmla="*/ 541 h 10251"/>
                <a:gd name="connsiteX3" fmla="*/ 314 w 10000"/>
                <a:gd name="connsiteY3" fmla="*/ 831 h 10251"/>
                <a:gd name="connsiteX4" fmla="*/ 853 w 10000"/>
                <a:gd name="connsiteY4" fmla="*/ 1230 h 10251"/>
                <a:gd name="connsiteX5" fmla="*/ 1123 w 10000"/>
                <a:gd name="connsiteY5" fmla="*/ 2320 h 10251"/>
                <a:gd name="connsiteX6" fmla="*/ 1568 w 10000"/>
                <a:gd name="connsiteY6" fmla="*/ 4775 h 10251"/>
                <a:gd name="connsiteX7" fmla="*/ 1838 w 10000"/>
                <a:gd name="connsiteY7" fmla="*/ 6058 h 10251"/>
                <a:gd name="connsiteX8" fmla="*/ 2196 w 10000"/>
                <a:gd name="connsiteY8" fmla="*/ 7629 h 10251"/>
                <a:gd name="connsiteX9" fmla="*/ 2246 w 10000"/>
                <a:gd name="connsiteY9" fmla="*/ 8720 h 10251"/>
                <a:gd name="connsiteX10" fmla="*/ 2779 w 10000"/>
                <a:gd name="connsiteY10" fmla="*/ 8430 h 10251"/>
                <a:gd name="connsiteX11" fmla="*/ 3049 w 10000"/>
                <a:gd name="connsiteY11" fmla="*/ 8321 h 10251"/>
                <a:gd name="connsiteX12" fmla="*/ 3093 w 10000"/>
                <a:gd name="connsiteY12" fmla="*/ 8720 h 10251"/>
                <a:gd name="connsiteX13" fmla="*/ 3231 w 10000"/>
                <a:gd name="connsiteY13" fmla="*/ 8912 h 10251"/>
                <a:gd name="connsiteX14" fmla="*/ 3275 w 10000"/>
                <a:gd name="connsiteY14" fmla="*/ 9409 h 10251"/>
                <a:gd name="connsiteX15" fmla="*/ 3319 w 10000"/>
                <a:gd name="connsiteY15" fmla="*/ 10100 h 10251"/>
                <a:gd name="connsiteX16" fmla="*/ 3814 w 10000"/>
                <a:gd name="connsiteY16" fmla="*/ 10003 h 10251"/>
                <a:gd name="connsiteX17" fmla="*/ 3990 w 10000"/>
                <a:gd name="connsiteY17" fmla="*/ 8720 h 10251"/>
                <a:gd name="connsiteX18" fmla="*/ 4442 w 10000"/>
                <a:gd name="connsiteY18" fmla="*/ 6362 h 10251"/>
                <a:gd name="connsiteX19" fmla="*/ 4661 w 10000"/>
                <a:gd name="connsiteY19" fmla="*/ 5672 h 10251"/>
                <a:gd name="connsiteX20" fmla="*/ 4705 w 10000"/>
                <a:gd name="connsiteY20" fmla="*/ 5368 h 10251"/>
                <a:gd name="connsiteX21" fmla="*/ 5740 w 10000"/>
                <a:gd name="connsiteY21" fmla="*/ 4871 h 10251"/>
                <a:gd name="connsiteX22" fmla="*/ 6186 w 10000"/>
                <a:gd name="connsiteY22" fmla="*/ 4485 h 10251"/>
                <a:gd name="connsiteX23" fmla="*/ 6901 w 10000"/>
                <a:gd name="connsiteY23" fmla="*/ 3699 h 10251"/>
                <a:gd name="connsiteX24" fmla="*/ 7440 w 10000"/>
                <a:gd name="connsiteY24" fmla="*/ 2803 h 10251"/>
                <a:gd name="connsiteX25" fmla="*/ 7754 w 10000"/>
                <a:gd name="connsiteY25" fmla="*/ 2209 h 10251"/>
                <a:gd name="connsiteX26" fmla="*/ 8206 w 10000"/>
                <a:gd name="connsiteY26" fmla="*/ 2416 h 10251"/>
                <a:gd name="connsiteX27" fmla="*/ 8338 w 10000"/>
                <a:gd name="connsiteY27" fmla="*/ 2610 h 10251"/>
                <a:gd name="connsiteX28" fmla="*/ 8965 w 10000"/>
                <a:gd name="connsiteY28" fmla="*/ 2705 h 10251"/>
                <a:gd name="connsiteX29" fmla="*/ 9279 w 10000"/>
                <a:gd name="connsiteY29" fmla="*/ 3299 h 10251"/>
                <a:gd name="connsiteX30" fmla="*/ 9504 w 10000"/>
                <a:gd name="connsiteY30" fmla="*/ 1919 h 10251"/>
                <a:gd name="connsiteX31" fmla="*/ 9774 w 10000"/>
                <a:gd name="connsiteY31" fmla="*/ 1630 h 10251"/>
                <a:gd name="connsiteX32" fmla="*/ 8983 w 10000"/>
                <a:gd name="connsiteY32" fmla="*/ 0 h 10251"/>
                <a:gd name="connsiteX33" fmla="*/ 0 w 10000"/>
                <a:gd name="connsiteY33" fmla="*/ 251 h 10251"/>
                <a:gd name="connsiteX0" fmla="*/ 0 w 10139"/>
                <a:gd name="connsiteY0" fmla="*/ 0 h 10251"/>
                <a:gd name="connsiteX1" fmla="*/ 233 w 10139"/>
                <a:gd name="connsiteY1" fmla="*/ 444 h 10251"/>
                <a:gd name="connsiteX2" fmla="*/ 365 w 10139"/>
                <a:gd name="connsiteY2" fmla="*/ 541 h 10251"/>
                <a:gd name="connsiteX3" fmla="*/ 453 w 10139"/>
                <a:gd name="connsiteY3" fmla="*/ 831 h 10251"/>
                <a:gd name="connsiteX4" fmla="*/ 992 w 10139"/>
                <a:gd name="connsiteY4" fmla="*/ 1230 h 10251"/>
                <a:gd name="connsiteX5" fmla="*/ 1262 w 10139"/>
                <a:gd name="connsiteY5" fmla="*/ 2320 h 10251"/>
                <a:gd name="connsiteX6" fmla="*/ 1707 w 10139"/>
                <a:gd name="connsiteY6" fmla="*/ 4775 h 10251"/>
                <a:gd name="connsiteX7" fmla="*/ 1977 w 10139"/>
                <a:gd name="connsiteY7" fmla="*/ 6058 h 10251"/>
                <a:gd name="connsiteX8" fmla="*/ 2335 w 10139"/>
                <a:gd name="connsiteY8" fmla="*/ 7629 h 10251"/>
                <a:gd name="connsiteX9" fmla="*/ 2385 w 10139"/>
                <a:gd name="connsiteY9" fmla="*/ 8720 h 10251"/>
                <a:gd name="connsiteX10" fmla="*/ 2918 w 10139"/>
                <a:gd name="connsiteY10" fmla="*/ 8430 h 10251"/>
                <a:gd name="connsiteX11" fmla="*/ 3188 w 10139"/>
                <a:gd name="connsiteY11" fmla="*/ 8321 h 10251"/>
                <a:gd name="connsiteX12" fmla="*/ 3232 w 10139"/>
                <a:gd name="connsiteY12" fmla="*/ 8720 h 10251"/>
                <a:gd name="connsiteX13" fmla="*/ 3370 w 10139"/>
                <a:gd name="connsiteY13" fmla="*/ 8912 h 10251"/>
                <a:gd name="connsiteX14" fmla="*/ 3414 w 10139"/>
                <a:gd name="connsiteY14" fmla="*/ 9409 h 10251"/>
                <a:gd name="connsiteX15" fmla="*/ 3458 w 10139"/>
                <a:gd name="connsiteY15" fmla="*/ 10100 h 10251"/>
                <a:gd name="connsiteX16" fmla="*/ 3953 w 10139"/>
                <a:gd name="connsiteY16" fmla="*/ 10003 h 10251"/>
                <a:gd name="connsiteX17" fmla="*/ 4129 w 10139"/>
                <a:gd name="connsiteY17" fmla="*/ 8720 h 10251"/>
                <a:gd name="connsiteX18" fmla="*/ 4581 w 10139"/>
                <a:gd name="connsiteY18" fmla="*/ 6362 h 10251"/>
                <a:gd name="connsiteX19" fmla="*/ 4800 w 10139"/>
                <a:gd name="connsiteY19" fmla="*/ 5672 h 10251"/>
                <a:gd name="connsiteX20" fmla="*/ 4844 w 10139"/>
                <a:gd name="connsiteY20" fmla="*/ 5368 h 10251"/>
                <a:gd name="connsiteX21" fmla="*/ 5879 w 10139"/>
                <a:gd name="connsiteY21" fmla="*/ 4871 h 10251"/>
                <a:gd name="connsiteX22" fmla="*/ 6325 w 10139"/>
                <a:gd name="connsiteY22" fmla="*/ 4485 h 10251"/>
                <a:gd name="connsiteX23" fmla="*/ 7040 w 10139"/>
                <a:gd name="connsiteY23" fmla="*/ 3699 h 10251"/>
                <a:gd name="connsiteX24" fmla="*/ 7579 w 10139"/>
                <a:gd name="connsiteY24" fmla="*/ 2803 h 10251"/>
                <a:gd name="connsiteX25" fmla="*/ 7893 w 10139"/>
                <a:gd name="connsiteY25" fmla="*/ 2209 h 10251"/>
                <a:gd name="connsiteX26" fmla="*/ 8345 w 10139"/>
                <a:gd name="connsiteY26" fmla="*/ 2416 h 10251"/>
                <a:gd name="connsiteX27" fmla="*/ 8477 w 10139"/>
                <a:gd name="connsiteY27" fmla="*/ 2610 h 10251"/>
                <a:gd name="connsiteX28" fmla="*/ 9104 w 10139"/>
                <a:gd name="connsiteY28" fmla="*/ 2705 h 10251"/>
                <a:gd name="connsiteX29" fmla="*/ 9418 w 10139"/>
                <a:gd name="connsiteY29" fmla="*/ 3299 h 10251"/>
                <a:gd name="connsiteX30" fmla="*/ 9643 w 10139"/>
                <a:gd name="connsiteY30" fmla="*/ 1919 h 10251"/>
                <a:gd name="connsiteX31" fmla="*/ 9913 w 10139"/>
                <a:gd name="connsiteY31" fmla="*/ 1630 h 10251"/>
                <a:gd name="connsiteX32" fmla="*/ 9122 w 10139"/>
                <a:gd name="connsiteY32" fmla="*/ 0 h 10251"/>
                <a:gd name="connsiteX33" fmla="*/ 0 w 10139"/>
                <a:gd name="connsiteY33" fmla="*/ 0 h 10251"/>
                <a:gd name="connsiteX0" fmla="*/ 0 w 10077"/>
                <a:gd name="connsiteY0" fmla="*/ 0 h 10251"/>
                <a:gd name="connsiteX1" fmla="*/ 233 w 10077"/>
                <a:gd name="connsiteY1" fmla="*/ 444 h 10251"/>
                <a:gd name="connsiteX2" fmla="*/ 365 w 10077"/>
                <a:gd name="connsiteY2" fmla="*/ 541 h 10251"/>
                <a:gd name="connsiteX3" fmla="*/ 453 w 10077"/>
                <a:gd name="connsiteY3" fmla="*/ 831 h 10251"/>
                <a:gd name="connsiteX4" fmla="*/ 992 w 10077"/>
                <a:gd name="connsiteY4" fmla="*/ 1230 h 10251"/>
                <a:gd name="connsiteX5" fmla="*/ 1262 w 10077"/>
                <a:gd name="connsiteY5" fmla="*/ 2320 h 10251"/>
                <a:gd name="connsiteX6" fmla="*/ 1707 w 10077"/>
                <a:gd name="connsiteY6" fmla="*/ 4775 h 10251"/>
                <a:gd name="connsiteX7" fmla="*/ 1977 w 10077"/>
                <a:gd name="connsiteY7" fmla="*/ 6058 h 10251"/>
                <a:gd name="connsiteX8" fmla="*/ 2335 w 10077"/>
                <a:gd name="connsiteY8" fmla="*/ 7629 h 10251"/>
                <a:gd name="connsiteX9" fmla="*/ 2385 w 10077"/>
                <a:gd name="connsiteY9" fmla="*/ 8720 h 10251"/>
                <a:gd name="connsiteX10" fmla="*/ 2918 w 10077"/>
                <a:gd name="connsiteY10" fmla="*/ 8430 h 10251"/>
                <a:gd name="connsiteX11" fmla="*/ 3188 w 10077"/>
                <a:gd name="connsiteY11" fmla="*/ 8321 h 10251"/>
                <a:gd name="connsiteX12" fmla="*/ 3232 w 10077"/>
                <a:gd name="connsiteY12" fmla="*/ 8720 h 10251"/>
                <a:gd name="connsiteX13" fmla="*/ 3370 w 10077"/>
                <a:gd name="connsiteY13" fmla="*/ 8912 h 10251"/>
                <a:gd name="connsiteX14" fmla="*/ 3414 w 10077"/>
                <a:gd name="connsiteY14" fmla="*/ 9409 h 10251"/>
                <a:gd name="connsiteX15" fmla="*/ 3458 w 10077"/>
                <a:gd name="connsiteY15" fmla="*/ 10100 h 10251"/>
                <a:gd name="connsiteX16" fmla="*/ 3953 w 10077"/>
                <a:gd name="connsiteY16" fmla="*/ 10003 h 10251"/>
                <a:gd name="connsiteX17" fmla="*/ 4129 w 10077"/>
                <a:gd name="connsiteY17" fmla="*/ 8720 h 10251"/>
                <a:gd name="connsiteX18" fmla="*/ 4581 w 10077"/>
                <a:gd name="connsiteY18" fmla="*/ 6362 h 10251"/>
                <a:gd name="connsiteX19" fmla="*/ 4800 w 10077"/>
                <a:gd name="connsiteY19" fmla="*/ 5672 h 10251"/>
                <a:gd name="connsiteX20" fmla="*/ 4844 w 10077"/>
                <a:gd name="connsiteY20" fmla="*/ 5368 h 10251"/>
                <a:gd name="connsiteX21" fmla="*/ 5879 w 10077"/>
                <a:gd name="connsiteY21" fmla="*/ 4871 h 10251"/>
                <a:gd name="connsiteX22" fmla="*/ 6325 w 10077"/>
                <a:gd name="connsiteY22" fmla="*/ 4485 h 10251"/>
                <a:gd name="connsiteX23" fmla="*/ 7040 w 10077"/>
                <a:gd name="connsiteY23" fmla="*/ 3699 h 10251"/>
                <a:gd name="connsiteX24" fmla="*/ 7579 w 10077"/>
                <a:gd name="connsiteY24" fmla="*/ 2803 h 10251"/>
                <a:gd name="connsiteX25" fmla="*/ 7893 w 10077"/>
                <a:gd name="connsiteY25" fmla="*/ 2209 h 10251"/>
                <a:gd name="connsiteX26" fmla="*/ 8345 w 10077"/>
                <a:gd name="connsiteY26" fmla="*/ 2416 h 10251"/>
                <a:gd name="connsiteX27" fmla="*/ 8477 w 10077"/>
                <a:gd name="connsiteY27" fmla="*/ 2610 h 10251"/>
                <a:gd name="connsiteX28" fmla="*/ 9104 w 10077"/>
                <a:gd name="connsiteY28" fmla="*/ 2705 h 10251"/>
                <a:gd name="connsiteX29" fmla="*/ 9418 w 10077"/>
                <a:gd name="connsiteY29" fmla="*/ 3299 h 10251"/>
                <a:gd name="connsiteX30" fmla="*/ 9643 w 10077"/>
                <a:gd name="connsiteY30" fmla="*/ 1919 h 10251"/>
                <a:gd name="connsiteX31" fmla="*/ 9851 w 10077"/>
                <a:gd name="connsiteY31" fmla="*/ 1430 h 10251"/>
                <a:gd name="connsiteX32" fmla="*/ 9122 w 10077"/>
                <a:gd name="connsiteY32" fmla="*/ 0 h 10251"/>
                <a:gd name="connsiteX33" fmla="*/ 0 w 10077"/>
                <a:gd name="connsiteY33" fmla="*/ 0 h 1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77" h="10251">
                  <a:moveTo>
                    <a:pt x="0" y="0"/>
                  </a:moveTo>
                  <a:cubicBezTo>
                    <a:pt x="31" y="55"/>
                    <a:pt x="195" y="388"/>
                    <a:pt x="233" y="444"/>
                  </a:cubicBezTo>
                  <a:cubicBezTo>
                    <a:pt x="271" y="485"/>
                    <a:pt x="327" y="472"/>
                    <a:pt x="365" y="541"/>
                  </a:cubicBezTo>
                  <a:cubicBezTo>
                    <a:pt x="402" y="610"/>
                    <a:pt x="415" y="747"/>
                    <a:pt x="453" y="831"/>
                  </a:cubicBezTo>
                  <a:cubicBezTo>
                    <a:pt x="591" y="1134"/>
                    <a:pt x="804" y="1161"/>
                    <a:pt x="992" y="1230"/>
                  </a:cubicBezTo>
                  <a:cubicBezTo>
                    <a:pt x="1086" y="1864"/>
                    <a:pt x="917" y="2113"/>
                    <a:pt x="1262" y="2320"/>
                  </a:cubicBezTo>
                  <a:cubicBezTo>
                    <a:pt x="1632" y="2858"/>
                    <a:pt x="1293" y="4472"/>
                    <a:pt x="1707" y="4775"/>
                  </a:cubicBezTo>
                  <a:cubicBezTo>
                    <a:pt x="1927" y="5106"/>
                    <a:pt x="1933" y="5478"/>
                    <a:pt x="1977" y="6058"/>
                  </a:cubicBezTo>
                  <a:cubicBezTo>
                    <a:pt x="2021" y="7561"/>
                    <a:pt x="1870" y="7368"/>
                    <a:pt x="2335" y="7629"/>
                  </a:cubicBezTo>
                  <a:cubicBezTo>
                    <a:pt x="2347" y="7989"/>
                    <a:pt x="2328" y="8361"/>
                    <a:pt x="2385" y="8720"/>
                  </a:cubicBezTo>
                  <a:cubicBezTo>
                    <a:pt x="2429" y="9037"/>
                    <a:pt x="2837" y="8485"/>
                    <a:pt x="2918" y="8430"/>
                  </a:cubicBezTo>
                  <a:cubicBezTo>
                    <a:pt x="2981" y="8321"/>
                    <a:pt x="3088" y="8044"/>
                    <a:pt x="3188" y="8321"/>
                  </a:cubicBezTo>
                  <a:cubicBezTo>
                    <a:pt x="3226" y="8417"/>
                    <a:pt x="3194" y="8596"/>
                    <a:pt x="3232" y="8720"/>
                  </a:cubicBezTo>
                  <a:cubicBezTo>
                    <a:pt x="3257" y="8817"/>
                    <a:pt x="3320" y="8844"/>
                    <a:pt x="3370" y="8912"/>
                  </a:cubicBezTo>
                  <a:cubicBezTo>
                    <a:pt x="3382" y="9079"/>
                    <a:pt x="3401" y="9230"/>
                    <a:pt x="3414" y="9409"/>
                  </a:cubicBezTo>
                  <a:cubicBezTo>
                    <a:pt x="3426" y="9631"/>
                    <a:pt x="3357" y="9990"/>
                    <a:pt x="3458" y="10100"/>
                  </a:cubicBezTo>
                  <a:cubicBezTo>
                    <a:pt x="3602" y="10251"/>
                    <a:pt x="3784" y="10030"/>
                    <a:pt x="3953" y="10003"/>
                  </a:cubicBezTo>
                  <a:cubicBezTo>
                    <a:pt x="4054" y="9519"/>
                    <a:pt x="4085" y="9245"/>
                    <a:pt x="4129" y="8720"/>
                  </a:cubicBezTo>
                  <a:cubicBezTo>
                    <a:pt x="4179" y="6871"/>
                    <a:pt x="4091" y="7341"/>
                    <a:pt x="4581" y="6362"/>
                  </a:cubicBezTo>
                  <a:cubicBezTo>
                    <a:pt x="4888" y="4941"/>
                    <a:pt x="4436" y="6871"/>
                    <a:pt x="4800" y="5672"/>
                  </a:cubicBezTo>
                  <a:cubicBezTo>
                    <a:pt x="4825" y="5575"/>
                    <a:pt x="4800" y="5423"/>
                    <a:pt x="4844" y="5368"/>
                  </a:cubicBezTo>
                  <a:cubicBezTo>
                    <a:pt x="5126" y="4913"/>
                    <a:pt x="5541" y="5106"/>
                    <a:pt x="5879" y="4871"/>
                  </a:cubicBezTo>
                  <a:cubicBezTo>
                    <a:pt x="6036" y="4747"/>
                    <a:pt x="6155" y="4568"/>
                    <a:pt x="6325" y="4485"/>
                  </a:cubicBezTo>
                  <a:cubicBezTo>
                    <a:pt x="6638" y="4031"/>
                    <a:pt x="6701" y="3934"/>
                    <a:pt x="7040" y="3699"/>
                  </a:cubicBezTo>
                  <a:cubicBezTo>
                    <a:pt x="7253" y="2996"/>
                    <a:pt x="7140" y="2968"/>
                    <a:pt x="7579" y="2803"/>
                  </a:cubicBezTo>
                  <a:cubicBezTo>
                    <a:pt x="7774" y="2513"/>
                    <a:pt x="7680" y="2375"/>
                    <a:pt x="7893" y="2209"/>
                  </a:cubicBezTo>
                  <a:cubicBezTo>
                    <a:pt x="7981" y="2237"/>
                    <a:pt x="8226" y="2292"/>
                    <a:pt x="8345" y="2416"/>
                  </a:cubicBezTo>
                  <a:cubicBezTo>
                    <a:pt x="8389" y="2457"/>
                    <a:pt x="8420" y="2582"/>
                    <a:pt x="8477" y="2610"/>
                  </a:cubicBezTo>
                  <a:cubicBezTo>
                    <a:pt x="8677" y="2679"/>
                    <a:pt x="8891" y="2664"/>
                    <a:pt x="9104" y="2705"/>
                  </a:cubicBezTo>
                  <a:cubicBezTo>
                    <a:pt x="9148" y="3202"/>
                    <a:pt x="9167" y="3479"/>
                    <a:pt x="9418" y="3299"/>
                  </a:cubicBezTo>
                  <a:cubicBezTo>
                    <a:pt x="9543" y="2872"/>
                    <a:pt x="9530" y="2223"/>
                    <a:pt x="9643" y="1919"/>
                  </a:cubicBezTo>
                  <a:cubicBezTo>
                    <a:pt x="9706" y="1740"/>
                    <a:pt x="9757" y="1486"/>
                    <a:pt x="9851" y="1430"/>
                  </a:cubicBezTo>
                  <a:cubicBezTo>
                    <a:pt x="10077" y="879"/>
                    <a:pt x="9442" y="83"/>
                    <a:pt x="9122" y="0"/>
                  </a:cubicBezTo>
                  <a:lnTo>
                    <a:pt x="0" y="0"/>
                  </a:ln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grpSp>
      <p:sp>
        <p:nvSpPr>
          <p:cNvPr id="39" name="Rectangle 54"/>
          <p:cNvSpPr>
            <a:spLocks noChangeArrowheads="1"/>
          </p:cNvSpPr>
          <p:nvPr/>
        </p:nvSpPr>
        <p:spPr bwMode="auto">
          <a:xfrm rot="5400000">
            <a:off x="6527349" y="3703557"/>
            <a:ext cx="1238083" cy="264592"/>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sp>
        <p:nvSpPr>
          <p:cNvPr id="40" name="Freeform 55"/>
          <p:cNvSpPr>
            <a:spLocks/>
          </p:cNvSpPr>
          <p:nvPr/>
        </p:nvSpPr>
        <p:spPr bwMode="auto">
          <a:xfrm rot="5400000">
            <a:off x="6603922" y="3389799"/>
            <a:ext cx="398651" cy="394131"/>
          </a:xfrm>
          <a:custGeom>
            <a:avLst/>
            <a:gdLst>
              <a:gd name="T0" fmla="*/ 2 w 438"/>
              <a:gd name="T1" fmla="*/ 7 h 286"/>
              <a:gd name="T2" fmla="*/ 9 w 438"/>
              <a:gd name="T3" fmla="*/ 93 h 286"/>
              <a:gd name="T4" fmla="*/ 81 w 438"/>
              <a:gd name="T5" fmla="*/ 114 h 286"/>
              <a:gd name="T6" fmla="*/ 88 w 438"/>
              <a:gd name="T7" fmla="*/ 143 h 286"/>
              <a:gd name="T8" fmla="*/ 95 w 438"/>
              <a:gd name="T9" fmla="*/ 179 h 286"/>
              <a:gd name="T10" fmla="*/ 173 w 438"/>
              <a:gd name="T11" fmla="*/ 171 h 286"/>
              <a:gd name="T12" fmla="*/ 202 w 438"/>
              <a:gd name="T13" fmla="*/ 214 h 286"/>
              <a:gd name="T14" fmla="*/ 231 w 438"/>
              <a:gd name="T15" fmla="*/ 250 h 286"/>
              <a:gd name="T16" fmla="*/ 252 w 438"/>
              <a:gd name="T17" fmla="*/ 286 h 286"/>
              <a:gd name="T18" fmla="*/ 316 w 438"/>
              <a:gd name="T19" fmla="*/ 271 h 286"/>
              <a:gd name="T20" fmla="*/ 373 w 438"/>
              <a:gd name="T21" fmla="*/ 86 h 286"/>
              <a:gd name="T22" fmla="*/ 431 w 438"/>
              <a:gd name="T23" fmla="*/ 21 h 286"/>
              <a:gd name="T24" fmla="*/ 438 w 438"/>
              <a:gd name="T25" fmla="*/ 0 h 2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8"/>
              <a:gd name="T40" fmla="*/ 0 h 286"/>
              <a:gd name="T41" fmla="*/ 438 w 438"/>
              <a:gd name="T42" fmla="*/ 286 h 2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8" h="286">
                <a:moveTo>
                  <a:pt x="2" y="7"/>
                </a:moveTo>
                <a:cubicBezTo>
                  <a:pt x="4" y="35"/>
                  <a:pt x="0" y="65"/>
                  <a:pt x="9" y="93"/>
                </a:cubicBezTo>
                <a:cubicBezTo>
                  <a:pt x="9" y="93"/>
                  <a:pt x="73" y="111"/>
                  <a:pt x="81" y="114"/>
                </a:cubicBezTo>
                <a:cubicBezTo>
                  <a:pt x="83" y="123"/>
                  <a:pt x="88" y="133"/>
                  <a:pt x="88" y="143"/>
                </a:cubicBezTo>
                <a:cubicBezTo>
                  <a:pt x="88" y="180"/>
                  <a:pt x="67" y="149"/>
                  <a:pt x="95" y="179"/>
                </a:cubicBezTo>
                <a:cubicBezTo>
                  <a:pt x="121" y="176"/>
                  <a:pt x="146" y="171"/>
                  <a:pt x="173" y="171"/>
                </a:cubicBezTo>
                <a:cubicBezTo>
                  <a:pt x="206" y="171"/>
                  <a:pt x="193" y="189"/>
                  <a:pt x="202" y="214"/>
                </a:cubicBezTo>
                <a:cubicBezTo>
                  <a:pt x="208" y="231"/>
                  <a:pt x="218" y="238"/>
                  <a:pt x="231" y="250"/>
                </a:cubicBezTo>
                <a:cubicBezTo>
                  <a:pt x="232" y="255"/>
                  <a:pt x="239" y="286"/>
                  <a:pt x="252" y="286"/>
                </a:cubicBezTo>
                <a:cubicBezTo>
                  <a:pt x="273" y="286"/>
                  <a:pt x="316" y="271"/>
                  <a:pt x="316" y="271"/>
                </a:cubicBezTo>
                <a:cubicBezTo>
                  <a:pt x="319" y="223"/>
                  <a:pt x="317" y="104"/>
                  <a:pt x="373" y="86"/>
                </a:cubicBezTo>
                <a:cubicBezTo>
                  <a:pt x="388" y="40"/>
                  <a:pt x="386" y="37"/>
                  <a:pt x="431" y="21"/>
                </a:cubicBezTo>
                <a:cubicBezTo>
                  <a:pt x="433" y="14"/>
                  <a:pt x="438" y="0"/>
                  <a:pt x="438" y="0"/>
                </a:cubicBezTo>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63" name="Line 28"/>
          <p:cNvSpPr>
            <a:spLocks noChangeShapeType="1"/>
          </p:cNvSpPr>
          <p:nvPr/>
        </p:nvSpPr>
        <p:spPr bwMode="auto">
          <a:xfrm rot="5400000">
            <a:off x="6065025" y="2568292"/>
            <a:ext cx="707476"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65" name="Line 58"/>
          <p:cNvSpPr>
            <a:spLocks noChangeShapeType="1"/>
          </p:cNvSpPr>
          <p:nvPr/>
        </p:nvSpPr>
        <p:spPr bwMode="auto">
          <a:xfrm rot="5400000">
            <a:off x="5586183" y="4042201"/>
            <a:ext cx="1532865" cy="0"/>
          </a:xfrm>
          <a:prstGeom prst="line">
            <a:avLst/>
          </a:prstGeom>
          <a:noFill/>
          <a:ln w="76200">
            <a:solidFill>
              <a:srgbClr val="0000FF"/>
            </a:solidFill>
            <a:round/>
            <a:headEnd/>
            <a:tailEnd/>
          </a:ln>
        </p:spPr>
        <p:txBody>
          <a:bodyPr wrap="none" anchor="ctr"/>
          <a:lstStyle/>
          <a:p>
            <a:endParaRPr lang="en-GB" smtClean="0">
              <a:solidFill>
                <a:prstClr val="black"/>
              </a:solidFill>
              <a:latin typeface="Arial" charset="0"/>
              <a:cs typeface="Arial" charset="0"/>
            </a:endParaRPr>
          </a:p>
        </p:txBody>
      </p:sp>
      <p:sp>
        <p:nvSpPr>
          <p:cNvPr id="66" name="Line 59"/>
          <p:cNvSpPr>
            <a:spLocks noChangeShapeType="1"/>
          </p:cNvSpPr>
          <p:nvPr/>
        </p:nvSpPr>
        <p:spPr bwMode="auto">
          <a:xfrm rot="5400000">
            <a:off x="7520280" y="2568292"/>
            <a:ext cx="707476"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67" name="Freeform 60"/>
          <p:cNvSpPr>
            <a:spLocks/>
          </p:cNvSpPr>
          <p:nvPr/>
        </p:nvSpPr>
        <p:spPr bwMode="auto">
          <a:xfrm rot="5400000">
            <a:off x="6660357" y="2017060"/>
            <a:ext cx="707476" cy="1102465"/>
          </a:xfrm>
          <a:custGeom>
            <a:avLst/>
            <a:gdLst>
              <a:gd name="T0" fmla="*/ 0 w 576"/>
              <a:gd name="T1" fmla="*/ 2147483647 h 800"/>
              <a:gd name="T2" fmla="*/ 2147483647 w 576"/>
              <a:gd name="T3" fmla="*/ 2147483647 h 800"/>
              <a:gd name="T4" fmla="*/ 2147483647 w 576"/>
              <a:gd name="T5" fmla="*/ 2147483647 h 800"/>
              <a:gd name="T6" fmla="*/ 2147483647 w 576"/>
              <a:gd name="T7" fmla="*/ 2147483647 h 800"/>
              <a:gd name="T8" fmla="*/ 2147483647 w 576"/>
              <a:gd name="T9" fmla="*/ 2147483647 h 800"/>
              <a:gd name="T10" fmla="*/ 0 60000 65536"/>
              <a:gd name="T11" fmla="*/ 0 60000 65536"/>
              <a:gd name="T12" fmla="*/ 0 60000 65536"/>
              <a:gd name="T13" fmla="*/ 0 60000 65536"/>
              <a:gd name="T14" fmla="*/ 0 60000 65536"/>
              <a:gd name="T15" fmla="*/ 0 w 576"/>
              <a:gd name="T16" fmla="*/ 0 h 800"/>
              <a:gd name="T17" fmla="*/ 576 w 576"/>
              <a:gd name="T18" fmla="*/ 800 h 800"/>
            </a:gdLst>
            <a:ahLst/>
            <a:cxnLst>
              <a:cxn ang="T10">
                <a:pos x="T0" y="T1"/>
              </a:cxn>
              <a:cxn ang="T11">
                <a:pos x="T2" y="T3"/>
              </a:cxn>
              <a:cxn ang="T12">
                <a:pos x="T4" y="T5"/>
              </a:cxn>
              <a:cxn ang="T13">
                <a:pos x="T6" y="T7"/>
              </a:cxn>
              <a:cxn ang="T14">
                <a:pos x="T8" y="T9"/>
              </a:cxn>
            </a:cxnLst>
            <a:rect l="T15" t="T16" r="T17" b="T18"/>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0000FF"/>
            </a:solidFill>
            <a:round/>
            <a:headEnd type="none" w="med" len="med"/>
            <a:tailEnd type="triangle" w="med" len="med"/>
          </a:ln>
        </p:spPr>
        <p:txBody>
          <a:bodyPr wrap="none" anchor="ctr"/>
          <a:lstStyle/>
          <a:p>
            <a:endParaRPr lang="en-GB" smtClean="0">
              <a:solidFill>
                <a:prstClr val="black"/>
              </a:solidFill>
              <a:latin typeface="Arial" charset="0"/>
              <a:cs typeface="Arial" charset="0"/>
            </a:endParaRPr>
          </a:p>
        </p:txBody>
      </p:sp>
      <p:sp>
        <p:nvSpPr>
          <p:cNvPr id="68" name="Freeform 61"/>
          <p:cNvSpPr>
            <a:spLocks/>
          </p:cNvSpPr>
          <p:nvPr/>
        </p:nvSpPr>
        <p:spPr bwMode="auto">
          <a:xfrm rot="5400000" flipV="1">
            <a:off x="6902899" y="2017060"/>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AAAA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69" name="Freeform 62"/>
          <p:cNvSpPr>
            <a:spLocks/>
          </p:cNvSpPr>
          <p:nvPr/>
        </p:nvSpPr>
        <p:spPr bwMode="auto">
          <a:xfrm rot="5400000" flipV="1">
            <a:off x="6704455" y="4729051"/>
            <a:ext cx="707476" cy="1102465"/>
          </a:xfrm>
          <a:custGeom>
            <a:avLst/>
            <a:gdLst>
              <a:gd name="T0" fmla="*/ 0 w 576"/>
              <a:gd name="T1" fmla="*/ 2147483647 h 800"/>
              <a:gd name="T2" fmla="*/ 2147483647 w 576"/>
              <a:gd name="T3" fmla="*/ 2147483647 h 800"/>
              <a:gd name="T4" fmla="*/ 2147483647 w 576"/>
              <a:gd name="T5" fmla="*/ 2147483647 h 800"/>
              <a:gd name="T6" fmla="*/ 2147483647 w 576"/>
              <a:gd name="T7" fmla="*/ 2147483647 h 800"/>
              <a:gd name="T8" fmla="*/ 2147483647 w 576"/>
              <a:gd name="T9" fmla="*/ 2147483647 h 800"/>
              <a:gd name="T10" fmla="*/ 0 60000 65536"/>
              <a:gd name="T11" fmla="*/ 0 60000 65536"/>
              <a:gd name="T12" fmla="*/ 0 60000 65536"/>
              <a:gd name="T13" fmla="*/ 0 60000 65536"/>
              <a:gd name="T14" fmla="*/ 0 60000 65536"/>
              <a:gd name="T15" fmla="*/ 0 w 576"/>
              <a:gd name="T16" fmla="*/ 0 h 800"/>
              <a:gd name="T17" fmla="*/ 576 w 576"/>
              <a:gd name="T18" fmla="*/ 800 h 800"/>
            </a:gdLst>
            <a:ahLst/>
            <a:cxnLst>
              <a:cxn ang="T10">
                <a:pos x="T0" y="T1"/>
              </a:cxn>
              <a:cxn ang="T11">
                <a:pos x="T2" y="T3"/>
              </a:cxn>
              <a:cxn ang="T12">
                <a:pos x="T4" y="T5"/>
              </a:cxn>
              <a:cxn ang="T13">
                <a:pos x="T6" y="T7"/>
              </a:cxn>
              <a:cxn ang="T14">
                <a:pos x="T8" y="T9"/>
              </a:cxn>
            </a:cxnLst>
            <a:rect l="T15" t="T16" r="T17" b="T18"/>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0000FF"/>
            </a:solidFill>
            <a:round/>
            <a:headEnd type="none" w="med" len="med"/>
            <a:tailEnd type="triangle" w="med" len="med"/>
          </a:ln>
        </p:spPr>
        <p:txBody>
          <a:bodyPr wrap="none" anchor="ctr"/>
          <a:lstStyle/>
          <a:p>
            <a:endParaRPr lang="en-GB" smtClean="0">
              <a:solidFill>
                <a:prstClr val="black"/>
              </a:solidFill>
              <a:latin typeface="Arial" charset="0"/>
              <a:cs typeface="Arial" charset="0"/>
            </a:endParaRPr>
          </a:p>
        </p:txBody>
      </p:sp>
      <p:sp>
        <p:nvSpPr>
          <p:cNvPr id="70" name="Freeform 63"/>
          <p:cNvSpPr>
            <a:spLocks/>
          </p:cNvSpPr>
          <p:nvPr/>
        </p:nvSpPr>
        <p:spPr bwMode="auto">
          <a:xfrm rot="5400000">
            <a:off x="6880850" y="4729051"/>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AAAA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71" name="Line 64"/>
          <p:cNvSpPr>
            <a:spLocks noChangeShapeType="1"/>
          </p:cNvSpPr>
          <p:nvPr/>
        </p:nvSpPr>
        <p:spPr bwMode="auto">
          <a:xfrm rot="5400000">
            <a:off x="5998877" y="5280284"/>
            <a:ext cx="707476"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72" name="Line 65"/>
          <p:cNvSpPr>
            <a:spLocks noChangeShapeType="1"/>
          </p:cNvSpPr>
          <p:nvPr/>
        </p:nvSpPr>
        <p:spPr bwMode="auto">
          <a:xfrm rot="5400000">
            <a:off x="7586428" y="5280284"/>
            <a:ext cx="707476"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77" name="TextBox 76"/>
          <p:cNvSpPr txBox="1"/>
          <p:nvPr/>
        </p:nvSpPr>
        <p:spPr>
          <a:xfrm>
            <a:off x="714348" y="5715016"/>
            <a:ext cx="1643074" cy="923330"/>
          </a:xfrm>
          <a:prstGeom prst="rect">
            <a:avLst/>
          </a:prstGeom>
          <a:noFill/>
        </p:spPr>
        <p:txBody>
          <a:bodyPr wrap="square" rtlCol="0">
            <a:spAutoFit/>
          </a:bodyPr>
          <a:lstStyle/>
          <a:p>
            <a:r>
              <a:rPr lang="en-US" i="1" dirty="0" smtClean="0"/>
              <a:t>A single link, split into two circuits</a:t>
            </a:r>
            <a:endParaRPr lang="en-GB" i="1" dirty="0"/>
          </a:p>
        </p:txBody>
      </p:sp>
      <p:sp>
        <p:nvSpPr>
          <p:cNvPr id="78" name="TextBox 77"/>
          <p:cNvSpPr txBox="1"/>
          <p:nvPr/>
        </p:nvSpPr>
        <p:spPr>
          <a:xfrm>
            <a:off x="3286116" y="5715016"/>
            <a:ext cx="2000264" cy="923330"/>
          </a:xfrm>
          <a:prstGeom prst="rect">
            <a:avLst/>
          </a:prstGeom>
          <a:noFill/>
        </p:spPr>
        <p:txBody>
          <a:bodyPr wrap="square" rtlCol="0">
            <a:spAutoFit/>
          </a:bodyPr>
          <a:lstStyle/>
          <a:p>
            <a:r>
              <a:rPr lang="en-US" i="1" dirty="0" smtClean="0"/>
              <a:t>Packet switching “pools” the two circuits</a:t>
            </a:r>
            <a:endParaRPr lang="en-GB" i="1" dirty="0"/>
          </a:p>
        </p:txBody>
      </p:sp>
      <p:sp>
        <p:nvSpPr>
          <p:cNvPr id="79" name="TextBox 78"/>
          <p:cNvSpPr txBox="1"/>
          <p:nvPr/>
        </p:nvSpPr>
        <p:spPr>
          <a:xfrm>
            <a:off x="6286512" y="5720380"/>
            <a:ext cx="2000264" cy="646331"/>
          </a:xfrm>
          <a:prstGeom prst="rect">
            <a:avLst/>
          </a:prstGeom>
          <a:noFill/>
        </p:spPr>
        <p:txBody>
          <a:bodyPr wrap="square" rtlCol="0">
            <a:spAutoFit/>
          </a:bodyPr>
          <a:lstStyle/>
          <a:p>
            <a:r>
              <a:rPr lang="en-US" i="1" dirty="0" smtClean="0"/>
              <a:t>Multipath “pools” the two links</a:t>
            </a:r>
            <a:endParaRPr lang="en-GB" i="1" dirty="0"/>
          </a:p>
        </p:txBody>
      </p:sp>
      <p:sp>
        <p:nvSpPr>
          <p:cNvPr id="84" name="Freeform 83"/>
          <p:cNvSpPr/>
          <p:nvPr/>
        </p:nvSpPr>
        <p:spPr bwMode="auto">
          <a:xfrm rot="5400000" flipV="1">
            <a:off x="3142673" y="3328089"/>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4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6" name="Freeform 85"/>
          <p:cNvSpPr/>
          <p:nvPr/>
        </p:nvSpPr>
        <p:spPr bwMode="auto">
          <a:xfrm rot="5400000" flipV="1">
            <a:off x="5627712" y="3600227"/>
            <a:ext cx="1991677" cy="8091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4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9" name="Freeform 88"/>
          <p:cNvSpPr/>
          <p:nvPr/>
        </p:nvSpPr>
        <p:spPr bwMode="auto">
          <a:xfrm rot="5400000" flipV="1">
            <a:off x="6665229" y="3600227"/>
            <a:ext cx="1991677" cy="8091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4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1" name="Freeform 80"/>
          <p:cNvSpPr/>
          <p:nvPr/>
        </p:nvSpPr>
        <p:spPr bwMode="auto">
          <a:xfrm rot="5400000" flipV="1">
            <a:off x="470561" y="3328089"/>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4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42875" y="2357438"/>
            <a:ext cx="3571875" cy="3571875"/>
          </a:xfrm>
          <a:prstGeom prst="wedgeRoundRectCallout">
            <a:avLst>
              <a:gd name="adj1" fmla="val -26720"/>
              <a:gd name="adj2" fmla="val -897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The distribution of </a:t>
            </a:r>
            <a:r>
              <a:rPr lang="en-US" sz="2000" i="1" dirty="0"/>
              <a:t>D</a:t>
            </a:r>
            <a:r>
              <a:rPr lang="en-US" sz="2000" dirty="0"/>
              <a:t> depends on the packet drop probability, </a:t>
            </a:r>
            <a:r>
              <a:rPr lang="en-US" sz="2000" i="1" dirty="0"/>
              <a:t>Q</a:t>
            </a:r>
            <a:r>
              <a:rPr lang="en-US" sz="2000" dirty="0"/>
              <a:t>.</a:t>
            </a:r>
          </a:p>
          <a:p>
            <a:pPr algn="ctr">
              <a:defRPr/>
            </a:pPr>
            <a:endParaRPr lang="en-US" sz="2000" dirty="0"/>
          </a:p>
          <a:p>
            <a:pPr algn="ctr">
              <a:defRPr/>
            </a:pPr>
            <a:r>
              <a:rPr lang="en-US" sz="2000" dirty="0"/>
              <a:t>The user’s current Bayesian belief about </a:t>
            </a:r>
            <a:r>
              <a:rPr lang="en-US" sz="2000" i="1" dirty="0"/>
              <a:t>Q</a:t>
            </a:r>
            <a:r>
              <a:rPr lang="en-US" sz="2000" dirty="0"/>
              <a:t> is specified by a Beta distribution, parameterized by </a:t>
            </a:r>
            <a:r>
              <a:rPr lang="en-US" sz="2000" i="1" dirty="0"/>
              <a:t>n</a:t>
            </a:r>
            <a:r>
              <a:rPr lang="en-US" sz="2000" dirty="0"/>
              <a:t> and </a:t>
            </a:r>
            <a:r>
              <a:rPr lang="en-US" sz="2000" i="1" dirty="0"/>
              <a:t>p</a:t>
            </a:r>
            <a:r>
              <a:rPr lang="en-US" sz="2000" dirty="0"/>
              <a:t>. (Here, </a:t>
            </a:r>
            <a:r>
              <a:rPr lang="en-US" sz="2000" i="1" dirty="0"/>
              <a:t>p</a:t>
            </a:r>
            <a:r>
              <a:rPr lang="en-US" sz="2000" dirty="0"/>
              <a:t> is the expected drop probability and </a:t>
            </a:r>
            <a:r>
              <a:rPr lang="en-US" sz="2000" i="1" dirty="0"/>
              <a:t>n</a:t>
            </a:r>
            <a:r>
              <a:rPr lang="en-US" sz="2000" dirty="0"/>
              <a:t> is the “amount of evidence” for p.)</a:t>
            </a:r>
            <a:endParaRPr lang="en-GB" sz="2000" dirty="0"/>
          </a:p>
        </p:txBody>
      </p:sp>
      <p:sp>
        <p:nvSpPr>
          <p:cNvPr id="3" name="Rounded Rectangular Callout 2"/>
          <p:cNvSpPr/>
          <p:nvPr/>
        </p:nvSpPr>
        <p:spPr>
          <a:xfrm>
            <a:off x="5000625" y="2714625"/>
            <a:ext cx="4000500" cy="4000500"/>
          </a:xfrm>
          <a:prstGeom prst="wedgeRoundRectCallout">
            <a:avLst>
              <a:gd name="adj1" fmla="val -10987"/>
              <a:gd name="adj2" fmla="val -926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The user’s belief about </a:t>
            </a:r>
            <a:r>
              <a:rPr lang="en-US" sz="2000" i="1" dirty="0"/>
              <a:t>q</a:t>
            </a:r>
            <a:r>
              <a:rPr lang="en-US" sz="2000" dirty="0"/>
              <a:t> is updated every RTT, in two ways:</a:t>
            </a:r>
          </a:p>
          <a:p>
            <a:pPr algn="ctr">
              <a:defRPr/>
            </a:pPr>
            <a:endParaRPr lang="en-US" sz="2000" dirty="0"/>
          </a:p>
          <a:p>
            <a:pPr algn="ctr">
              <a:defRPr/>
            </a:pPr>
            <a:r>
              <a:rPr lang="en-US" sz="2000" dirty="0"/>
              <a:t>the user gains information about the distribution of </a:t>
            </a:r>
            <a:r>
              <a:rPr lang="en-US" sz="2000" i="1" dirty="0"/>
              <a:t>Q</a:t>
            </a:r>
            <a:r>
              <a:rPr lang="en-US" sz="2000" dirty="0"/>
              <a:t>, from observing </a:t>
            </a:r>
            <a:r>
              <a:rPr lang="en-US" sz="2000" i="1" dirty="0"/>
              <a:t>D</a:t>
            </a:r>
            <a:endParaRPr lang="en-US" sz="2000" dirty="0"/>
          </a:p>
          <a:p>
            <a:pPr algn="ctr">
              <a:defRPr/>
            </a:pPr>
            <a:endParaRPr lang="en-US" sz="2000" dirty="0"/>
          </a:p>
          <a:p>
            <a:pPr algn="ctr">
              <a:defRPr/>
            </a:pPr>
            <a:r>
              <a:rPr lang="en-US" sz="2000" dirty="0"/>
              <a:t>congestion levels may change over an RTT, which adds uncertainty to the distribution of </a:t>
            </a:r>
            <a:r>
              <a:rPr lang="en-US" sz="2000" i="1" dirty="0"/>
              <a:t>Q</a:t>
            </a:r>
            <a:r>
              <a:rPr lang="en-US" sz="2000" dirty="0"/>
              <a:t>. That is, the network is a </a:t>
            </a:r>
            <a:r>
              <a:rPr lang="en-US" sz="2000" i="1" dirty="0"/>
              <a:t>restless bandit</a:t>
            </a:r>
            <a:r>
              <a:rPr lang="en-US" sz="2000" dirty="0"/>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85" name="Picture 2"/>
          <p:cNvPicPr>
            <a:picLocks noChangeAspect="1" noChangeArrowheads="1"/>
          </p:cNvPicPr>
          <p:nvPr/>
        </p:nvPicPr>
        <p:blipFill>
          <a:blip r:embed="rId4" cstate="print"/>
          <a:srcRect t="5885" r="7246" b="53651"/>
          <a:stretch>
            <a:fillRect/>
          </a:stretch>
        </p:blipFill>
        <p:spPr bwMode="auto">
          <a:xfrm>
            <a:off x="714375" y="2286000"/>
            <a:ext cx="4572000" cy="1928813"/>
          </a:xfrm>
          <a:prstGeom prst="rect">
            <a:avLst/>
          </a:prstGeom>
          <a:noFill/>
          <a:ln w="9525">
            <a:noFill/>
            <a:miter lim="800000"/>
            <a:headEnd/>
            <a:tailEnd/>
          </a:ln>
        </p:spPr>
      </p:pic>
      <p:sp>
        <p:nvSpPr>
          <p:cNvPr id="11286" name="Content Placeholder 4"/>
          <p:cNvSpPr>
            <a:spLocks noGrp="1"/>
          </p:cNvSpPr>
          <p:nvPr>
            <p:ph idx="1"/>
          </p:nvPr>
        </p:nvSpPr>
        <p:spPr>
          <a:xfrm>
            <a:off x="6143625" y="214313"/>
            <a:ext cx="2786063" cy="3143250"/>
          </a:xfrm>
        </p:spPr>
        <p:txBody>
          <a:bodyPr/>
          <a:lstStyle/>
          <a:p>
            <a:pPr marL="0" indent="0">
              <a:buFont typeface="Arial" pitchFamily="34" charset="0"/>
              <a:buNone/>
            </a:pPr>
            <a:r>
              <a:rPr lang="en-US" sz="2000" smtClean="0">
                <a:solidFill>
                  <a:schemeClr val="bg1"/>
                </a:solidFill>
              </a:rPr>
              <a:t>I solved the Bellman equation numerically</a:t>
            </a:r>
            <a:r>
              <a:rPr lang="en-GB" sz="2000" smtClean="0">
                <a:solidFill>
                  <a:schemeClr val="bg1"/>
                </a:solidFill>
              </a:rPr>
              <a:t>, and derived an optimal congestion control algorithm.</a:t>
            </a:r>
          </a:p>
          <a:p>
            <a:pPr marL="0" indent="0">
              <a:buFont typeface="Arial" pitchFamily="34" charset="0"/>
              <a:buNone/>
            </a:pPr>
            <a:endParaRPr lang="en-US" sz="2000" smtClean="0">
              <a:solidFill>
                <a:schemeClr val="bg1"/>
              </a:solidFill>
            </a:endParaRPr>
          </a:p>
          <a:p>
            <a:pPr marL="0" indent="0">
              <a:buFont typeface="Arial" pitchFamily="34" charset="0"/>
              <a:buNone/>
            </a:pPr>
            <a:r>
              <a:rPr lang="en-US" sz="2000" smtClean="0">
                <a:solidFill>
                  <a:schemeClr val="bg1"/>
                </a:solidFill>
              </a:rPr>
              <a:t>I then ran this algorithm on a link with packet drop probability 0.02.</a:t>
            </a:r>
            <a:endParaRPr lang="en-GB" sz="2000" smtClean="0">
              <a:solidFill>
                <a:schemeClr val="bg1"/>
              </a:solidFill>
            </a:endParaRPr>
          </a:p>
        </p:txBody>
      </p:sp>
      <p:pic>
        <p:nvPicPr>
          <p:cNvPr id="11287" name="Picture 2"/>
          <p:cNvPicPr>
            <a:picLocks noChangeAspect="1" noChangeArrowheads="1"/>
          </p:cNvPicPr>
          <p:nvPr/>
        </p:nvPicPr>
        <p:blipFill>
          <a:blip r:embed="rId4" cstate="print"/>
          <a:srcRect t="48846" r="7246" b="4697"/>
          <a:stretch>
            <a:fillRect/>
          </a:stretch>
        </p:blipFill>
        <p:spPr bwMode="auto">
          <a:xfrm>
            <a:off x="714375" y="4143375"/>
            <a:ext cx="4572000"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1214446"/>
          </a:xfrm>
          <a:noFill/>
          <a:effectLst/>
        </p:spPr>
        <p:txBody>
          <a:bodyPr>
            <a:normAutofit/>
          </a:bodyPr>
          <a:lstStyle/>
          <a:p>
            <a:r>
              <a:rPr lang="en-US" b="1" i="0" dirty="0" smtClean="0">
                <a:latin typeface="+mj-lt"/>
              </a:rPr>
              <a:t>SUMMARY.</a:t>
            </a:r>
            <a:r>
              <a:rPr lang="en-US" i="0" dirty="0" smtClean="0">
                <a:latin typeface="+mj-lt"/>
              </a:rPr>
              <a:t> We have a working implementation of multipath transport.</a:t>
            </a:r>
            <a:endParaRPr lang="en-GB" i="0" dirty="0">
              <a:latin typeface="+mj-lt"/>
            </a:endParaRPr>
          </a:p>
        </p:txBody>
      </p:sp>
      <p:sp>
        <p:nvSpPr>
          <p:cNvPr id="22" name="Content Placeholder 21"/>
          <p:cNvSpPr>
            <a:spLocks noGrp="1"/>
          </p:cNvSpPr>
          <p:nvPr>
            <p:ph idx="1"/>
          </p:nvPr>
        </p:nvSpPr>
        <p:spPr>
          <a:xfrm>
            <a:off x="1643042" y="2071678"/>
            <a:ext cx="5643602" cy="4643470"/>
          </a:xfrm>
        </p:spPr>
        <p:txBody>
          <a:bodyPr/>
          <a:lstStyle/>
          <a:p>
            <a:pPr marL="454025">
              <a:lnSpc>
                <a:spcPts val="2300"/>
              </a:lnSpc>
              <a:spcAft>
                <a:spcPts val="1200"/>
              </a:spcAft>
            </a:pPr>
            <a:r>
              <a:rPr lang="en-US" sz="2000" dirty="0" smtClean="0"/>
              <a:t>It achieves a reasonable degree of load balancing.</a:t>
            </a:r>
          </a:p>
          <a:p>
            <a:pPr>
              <a:lnSpc>
                <a:spcPts val="2300"/>
              </a:lnSpc>
              <a:spcAft>
                <a:spcPts val="1200"/>
              </a:spcAft>
            </a:pPr>
            <a:r>
              <a:rPr lang="en-US" sz="2000" dirty="0" smtClean="0"/>
              <a:t>This means that the network achieves some degree of resource pooling (subject to having good enough routes).</a:t>
            </a:r>
          </a:p>
          <a:p>
            <a:pPr marL="454025">
              <a:lnSpc>
                <a:spcPts val="2300"/>
              </a:lnSpc>
              <a:spcAft>
                <a:spcPts val="1200"/>
              </a:spcAft>
              <a:tabLst>
                <a:tab pos="539750" algn="l"/>
              </a:tabLst>
            </a:pPr>
            <a:r>
              <a:rPr lang="en-US" sz="2000" dirty="0" smtClean="0"/>
              <a:t>It maintains a reasonable degree of equipoise. This means it adapts sensibly to fluctuating congestion.</a:t>
            </a:r>
          </a:p>
          <a:p>
            <a:pPr>
              <a:lnSpc>
                <a:spcPts val="2300"/>
              </a:lnSpc>
              <a:spcAft>
                <a:spcPts val="1200"/>
              </a:spcAft>
            </a:pPr>
            <a:r>
              <a:rPr lang="en-US" sz="2000" dirty="0" smtClean="0"/>
              <a:t>It is guaranteed to be fair compared to TCP.</a:t>
            </a:r>
          </a:p>
          <a:p>
            <a:pPr marL="452438" indent="0">
              <a:lnSpc>
                <a:spcPts val="2300"/>
              </a:lnSpc>
              <a:spcAft>
                <a:spcPts val="1200"/>
              </a:spcAft>
            </a:pPr>
            <a:r>
              <a:rPr lang="en-US" sz="2000" dirty="0" smtClean="0"/>
              <a:t>The algorithm is ready for deployment. It is an experimental RFC in the </a:t>
            </a:r>
            <a:r>
              <a:rPr lang="en-US" sz="2000" dirty="0" err="1" smtClean="0"/>
              <a:t>mptcp</a:t>
            </a:r>
            <a:r>
              <a:rPr lang="en-US" sz="2000" dirty="0" smtClean="0"/>
              <a:t> working group at the IETF.</a:t>
            </a:r>
          </a:p>
        </p:txBody>
      </p:sp>
      <p:pic>
        <p:nvPicPr>
          <p:cNvPr id="8" name="Picture 4"/>
          <p:cNvPicPr>
            <a:picLocks noChangeAspect="1" noChangeArrowheads="1"/>
          </p:cNvPicPr>
          <p:nvPr/>
        </p:nvPicPr>
        <p:blipFill>
          <a:blip r:embed="rId3" cstate="print"/>
          <a:srcRect/>
          <a:stretch>
            <a:fillRect/>
          </a:stretch>
        </p:blipFill>
        <p:spPr bwMode="auto">
          <a:xfrm>
            <a:off x="1142976" y="1713506"/>
            <a:ext cx="857256" cy="1143990"/>
          </a:xfrm>
          <a:prstGeom prst="rect">
            <a:avLst/>
          </a:prstGeom>
          <a:noFill/>
          <a:ln w="9525">
            <a:noFill/>
            <a:miter lim="800000"/>
            <a:headEnd/>
            <a:tailEnd/>
          </a:ln>
          <a:effectLst/>
        </p:spPr>
      </p:pic>
      <p:pic>
        <p:nvPicPr>
          <p:cNvPr id="9" name="Picture 8" descr="net.png"/>
          <p:cNvPicPr>
            <a:picLocks noChangeAspect="1"/>
          </p:cNvPicPr>
          <p:nvPr/>
        </p:nvPicPr>
        <p:blipFill>
          <a:blip r:embed="rId4" cstate="print"/>
          <a:stretch>
            <a:fillRect/>
          </a:stretch>
        </p:blipFill>
        <p:spPr>
          <a:xfrm>
            <a:off x="6822386" y="2571744"/>
            <a:ext cx="2321614" cy="1643074"/>
          </a:xfrm>
          <a:prstGeom prst="rect">
            <a:avLst/>
          </a:prstGeom>
        </p:spPr>
      </p:pic>
      <p:pic>
        <p:nvPicPr>
          <p:cNvPr id="505858" name="Picture 2"/>
          <p:cNvPicPr>
            <a:picLocks noChangeAspect="1" noChangeArrowheads="1"/>
          </p:cNvPicPr>
          <p:nvPr/>
        </p:nvPicPr>
        <p:blipFill>
          <a:blip r:embed="rId5" cstate="print"/>
          <a:srcRect r="5903" b="7142"/>
          <a:stretch>
            <a:fillRect/>
          </a:stretch>
        </p:blipFill>
        <p:spPr bwMode="auto">
          <a:xfrm>
            <a:off x="571472" y="3857628"/>
            <a:ext cx="1357322" cy="1037952"/>
          </a:xfrm>
          <a:prstGeom prst="rect">
            <a:avLst/>
          </a:prstGeom>
          <a:noFill/>
          <a:ln w="9525">
            <a:noFill/>
            <a:miter lim="800000"/>
            <a:headEnd/>
            <a:tailEnd/>
          </a:ln>
        </p:spPr>
      </p:pic>
      <p:grpSp>
        <p:nvGrpSpPr>
          <p:cNvPr id="11" name="Group 10"/>
          <p:cNvGrpSpPr/>
          <p:nvPr/>
        </p:nvGrpSpPr>
        <p:grpSpPr>
          <a:xfrm>
            <a:off x="6643702" y="4786322"/>
            <a:ext cx="1857420" cy="685949"/>
            <a:chOff x="71406" y="3643314"/>
            <a:chExt cx="4286250" cy="1511300"/>
          </a:xfrm>
        </p:grpSpPr>
        <p:sp>
          <p:nvSpPr>
            <p:cNvPr id="12" name="Oval 18"/>
            <p:cNvSpPr>
              <a:spLocks noChangeArrowheads="1"/>
            </p:cNvSpPr>
            <p:nvPr/>
          </p:nvSpPr>
          <p:spPr bwMode="auto">
            <a:xfrm rot="16200000" flipV="1">
              <a:off x="1251712" y="4025107"/>
              <a:ext cx="987425" cy="347663"/>
            </a:xfrm>
            <a:prstGeom prst="ellipse">
              <a:avLst/>
            </a:prstGeom>
            <a:solidFill>
              <a:schemeClr val="accent1">
                <a:lumMod val="50000"/>
              </a:schemeClr>
            </a:solidFill>
            <a:ln w="19050">
              <a:solidFill>
                <a:schemeClr val="accent1">
                  <a:lumMod val="60000"/>
                  <a:lumOff val="40000"/>
                </a:schemeClr>
              </a:solidFill>
              <a:round/>
              <a:headEnd/>
              <a:tailEnd/>
            </a:ln>
          </p:spPr>
          <p:txBody>
            <a:bodyPr wrap="none" anchor="ctr"/>
            <a:lstStyle/>
            <a:p>
              <a:pPr fontAlgn="auto">
                <a:spcBef>
                  <a:spcPts val="0"/>
                </a:spcBef>
                <a:spcAft>
                  <a:spcPts val="0"/>
                </a:spcAft>
                <a:defRPr/>
              </a:pPr>
              <a:endParaRPr lang="en-GB">
                <a:solidFill>
                  <a:prstClr val="black"/>
                </a:solidFill>
                <a:latin typeface="Calibri"/>
                <a:cs typeface="+mn-cs"/>
              </a:endParaRPr>
            </a:p>
          </p:txBody>
        </p:sp>
        <p:grpSp>
          <p:nvGrpSpPr>
            <p:cNvPr id="13" name="Group 15"/>
            <p:cNvGrpSpPr>
              <a:grpSpLocks/>
            </p:cNvGrpSpPr>
            <p:nvPr/>
          </p:nvGrpSpPr>
          <p:grpSpPr bwMode="auto">
            <a:xfrm>
              <a:off x="71406" y="3643317"/>
              <a:ext cx="4143375" cy="847726"/>
              <a:chOff x="2786051" y="2938545"/>
              <a:chExt cx="5000660" cy="847644"/>
            </a:xfrm>
          </p:grpSpPr>
          <p:sp>
            <p:nvSpPr>
              <p:cNvPr id="16" name="Freeform 15"/>
              <p:cNvSpPr/>
              <p:nvPr/>
            </p:nvSpPr>
            <p:spPr bwMode="auto">
              <a:xfrm flipV="1">
                <a:off x="2786051" y="3349668"/>
                <a:ext cx="5000660" cy="436521"/>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50138 w 2378668"/>
                  <a:gd name="connsiteY0" fmla="*/ 331387 h 405148"/>
                  <a:gd name="connsiteX1" fmla="*/ 61410 w 2378668"/>
                  <a:gd name="connsiteY1" fmla="*/ 404816 h 405148"/>
                  <a:gd name="connsiteX2" fmla="*/ 418600 w 2378668"/>
                  <a:gd name="connsiteY2" fmla="*/ 333377 h 405148"/>
                  <a:gd name="connsiteX3" fmla="*/ 775790 w 2378668"/>
                  <a:gd name="connsiteY3" fmla="*/ 47626 h 405148"/>
                  <a:gd name="connsiteX4" fmla="*/ 1704484 w 2378668"/>
                  <a:gd name="connsiteY4" fmla="*/ 47625 h 405148"/>
                  <a:gd name="connsiteX5" fmla="*/ 1990236 w 2378668"/>
                  <a:gd name="connsiteY5" fmla="*/ 333377 h 405148"/>
                  <a:gd name="connsiteX6" fmla="*/ 2378668 w 2378668"/>
                  <a:gd name="connsiteY6" fmla="*/ 363285 h 405148"/>
                  <a:gd name="connsiteX7" fmla="*/ 2378668 w 2378668"/>
                  <a:gd name="connsiteY7" fmla="*/ 363285 h 405148"/>
                  <a:gd name="connsiteX0" fmla="*/ 0 w 2317258"/>
                  <a:gd name="connsiteY0" fmla="*/ 404816 h 405148"/>
                  <a:gd name="connsiteX1" fmla="*/ 357190 w 2317258"/>
                  <a:gd name="connsiteY1" fmla="*/ 333377 h 405148"/>
                  <a:gd name="connsiteX2" fmla="*/ 714380 w 2317258"/>
                  <a:gd name="connsiteY2" fmla="*/ 47626 h 405148"/>
                  <a:gd name="connsiteX3" fmla="*/ 1643074 w 2317258"/>
                  <a:gd name="connsiteY3" fmla="*/ 47625 h 405148"/>
                  <a:gd name="connsiteX4" fmla="*/ 1928826 w 2317258"/>
                  <a:gd name="connsiteY4" fmla="*/ 333377 h 405148"/>
                  <a:gd name="connsiteX5" fmla="*/ 2317258 w 2317258"/>
                  <a:gd name="connsiteY5" fmla="*/ 363285 h 405148"/>
                  <a:gd name="connsiteX6" fmla="*/ 2317258 w 2317258"/>
                  <a:gd name="connsiteY6" fmla="*/ 363285 h 405148"/>
                  <a:gd name="connsiteX0" fmla="*/ 0 w 2284006"/>
                  <a:gd name="connsiteY0" fmla="*/ 379349 h 388664"/>
                  <a:gd name="connsiteX1" fmla="*/ 323938 w 2284006"/>
                  <a:gd name="connsiteY1" fmla="*/ 333377 h 388664"/>
                  <a:gd name="connsiteX2" fmla="*/ 681128 w 2284006"/>
                  <a:gd name="connsiteY2" fmla="*/ 47626 h 388664"/>
                  <a:gd name="connsiteX3" fmla="*/ 1609822 w 2284006"/>
                  <a:gd name="connsiteY3" fmla="*/ 47625 h 388664"/>
                  <a:gd name="connsiteX4" fmla="*/ 1895574 w 2284006"/>
                  <a:gd name="connsiteY4" fmla="*/ 333377 h 388664"/>
                  <a:gd name="connsiteX5" fmla="*/ 2284006 w 2284006"/>
                  <a:gd name="connsiteY5" fmla="*/ 363285 h 388664"/>
                  <a:gd name="connsiteX6" fmla="*/ 2284006 w 2284006"/>
                  <a:gd name="connsiteY6" fmla="*/ 363285 h 388664"/>
                  <a:gd name="connsiteX0" fmla="*/ 0 w 6434934"/>
                  <a:gd name="connsiteY0" fmla="*/ 379349 h 388664"/>
                  <a:gd name="connsiteX1" fmla="*/ 323938 w 6434934"/>
                  <a:gd name="connsiteY1" fmla="*/ 333377 h 388664"/>
                  <a:gd name="connsiteX2" fmla="*/ 681128 w 6434934"/>
                  <a:gd name="connsiteY2" fmla="*/ 47626 h 388664"/>
                  <a:gd name="connsiteX3" fmla="*/ 1609822 w 6434934"/>
                  <a:gd name="connsiteY3" fmla="*/ 47625 h 388664"/>
                  <a:gd name="connsiteX4" fmla="*/ 1895574 w 6434934"/>
                  <a:gd name="connsiteY4" fmla="*/ 333377 h 388664"/>
                  <a:gd name="connsiteX5" fmla="*/ 2284006 w 6434934"/>
                  <a:gd name="connsiteY5" fmla="*/ 363285 h 388664"/>
                  <a:gd name="connsiteX6" fmla="*/ 6434934 w 6434934"/>
                  <a:gd name="connsiteY6" fmla="*/ 317754 h 388664"/>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84006 w 6434934"/>
                  <a:gd name="connsiteY5" fmla="*/ 363284 h 388663"/>
                  <a:gd name="connsiteX6" fmla="*/ 6434934 w 6434934"/>
                  <a:gd name="connsiteY6" fmla="*/ 317753 h 388663"/>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98189 w 6434934"/>
                  <a:gd name="connsiteY5" fmla="*/ 254201 h 388663"/>
                  <a:gd name="connsiteX6" fmla="*/ 6434934 w 6434934"/>
                  <a:gd name="connsiteY6" fmla="*/ 317753 h 388663"/>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98189 w 6434934"/>
                  <a:gd name="connsiteY5" fmla="*/ 317752 h 388663"/>
                  <a:gd name="connsiteX6" fmla="*/ 6434934 w 6434934"/>
                  <a:gd name="connsiteY6" fmla="*/ 317753 h 38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4934" h="388663">
                    <a:moveTo>
                      <a:pt x="0" y="379348"/>
                    </a:moveTo>
                    <a:cubicBezTo>
                      <a:pt x="61410" y="379680"/>
                      <a:pt x="210417" y="388663"/>
                      <a:pt x="323938" y="333376"/>
                    </a:cubicBezTo>
                    <a:cubicBezTo>
                      <a:pt x="437459" y="278089"/>
                      <a:pt x="466814" y="95250"/>
                      <a:pt x="681128" y="47625"/>
                    </a:cubicBezTo>
                    <a:cubicBezTo>
                      <a:pt x="895442" y="0"/>
                      <a:pt x="1401597" y="13195"/>
                      <a:pt x="1609822" y="47624"/>
                    </a:cubicBezTo>
                    <a:cubicBezTo>
                      <a:pt x="1818047" y="82054"/>
                      <a:pt x="1815751" y="209181"/>
                      <a:pt x="1930479" y="254202"/>
                    </a:cubicBezTo>
                    <a:cubicBezTo>
                      <a:pt x="2045207" y="299223"/>
                      <a:pt x="2233450" y="312767"/>
                      <a:pt x="2298189" y="317752"/>
                    </a:cubicBezTo>
                    <a:lnTo>
                      <a:pt x="6434934" y="317753"/>
                    </a:lnTo>
                  </a:path>
                </a:pathLst>
              </a:custGeom>
              <a:ln w="63500">
                <a:solidFill>
                  <a:schemeClr val="tx2">
                    <a:lumMod val="75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17" name="Freeform 16"/>
              <p:cNvSpPr/>
              <p:nvPr/>
            </p:nvSpPr>
            <p:spPr bwMode="auto">
              <a:xfrm>
                <a:off x="2795630" y="2938545"/>
                <a:ext cx="4991081" cy="438108"/>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 name="connsiteX0" fmla="*/ 0 w 6421916"/>
                  <a:gd name="connsiteY0" fmla="*/ 385987 h 389771"/>
                  <a:gd name="connsiteX1" fmla="*/ 297024 w 6421916"/>
                  <a:gd name="connsiteY1" fmla="*/ 333377 h 389771"/>
                  <a:gd name="connsiteX2" fmla="*/ 654214 w 6421916"/>
                  <a:gd name="connsiteY2" fmla="*/ 47626 h 389771"/>
                  <a:gd name="connsiteX3" fmla="*/ 1582908 w 6421916"/>
                  <a:gd name="connsiteY3" fmla="*/ 47625 h 389771"/>
                  <a:gd name="connsiteX4" fmla="*/ 1868660 w 6421916"/>
                  <a:gd name="connsiteY4" fmla="*/ 333377 h 389771"/>
                  <a:gd name="connsiteX5" fmla="*/ 2257092 w 6421916"/>
                  <a:gd name="connsiteY5" fmla="*/ 363285 h 389771"/>
                  <a:gd name="connsiteX6" fmla="*/ 6421916 w 6421916"/>
                  <a:gd name="connsiteY6" fmla="*/ 309610 h 389771"/>
                  <a:gd name="connsiteX0" fmla="*/ 0 w 6421916"/>
                  <a:gd name="connsiteY0" fmla="*/ 385987 h 389771"/>
                  <a:gd name="connsiteX1" fmla="*/ 297024 w 6421916"/>
                  <a:gd name="connsiteY1" fmla="*/ 333377 h 389771"/>
                  <a:gd name="connsiteX2" fmla="*/ 654214 w 6421916"/>
                  <a:gd name="connsiteY2" fmla="*/ 47626 h 389771"/>
                  <a:gd name="connsiteX3" fmla="*/ 1582908 w 6421916"/>
                  <a:gd name="connsiteY3" fmla="*/ 47625 h 389771"/>
                  <a:gd name="connsiteX4" fmla="*/ 1868660 w 6421916"/>
                  <a:gd name="connsiteY4" fmla="*/ 333377 h 389771"/>
                  <a:gd name="connsiteX5" fmla="*/ 2192971 w 6421916"/>
                  <a:gd name="connsiteY5" fmla="*/ 309610 h 389771"/>
                  <a:gd name="connsiteX6" fmla="*/ 6421916 w 6421916"/>
                  <a:gd name="connsiteY6" fmla="*/ 309610 h 389771"/>
                  <a:gd name="connsiteX0" fmla="*/ 0 w 6421916"/>
                  <a:gd name="connsiteY0" fmla="*/ 385986 h 389770"/>
                  <a:gd name="connsiteX1" fmla="*/ 297024 w 6421916"/>
                  <a:gd name="connsiteY1" fmla="*/ 333376 h 389770"/>
                  <a:gd name="connsiteX2" fmla="*/ 654214 w 6421916"/>
                  <a:gd name="connsiteY2" fmla="*/ 47625 h 389770"/>
                  <a:gd name="connsiteX3" fmla="*/ 1582908 w 6421916"/>
                  <a:gd name="connsiteY3" fmla="*/ 47624 h 389770"/>
                  <a:gd name="connsiteX4" fmla="*/ 1825237 w 6421916"/>
                  <a:gd name="connsiteY4" fmla="*/ 309609 h 389770"/>
                  <a:gd name="connsiteX5" fmla="*/ 2192971 w 6421916"/>
                  <a:gd name="connsiteY5" fmla="*/ 309609 h 389770"/>
                  <a:gd name="connsiteX6" fmla="*/ 6421916 w 6421916"/>
                  <a:gd name="connsiteY6" fmla="*/ 309609 h 389770"/>
                  <a:gd name="connsiteX0" fmla="*/ 0 w 6421916"/>
                  <a:gd name="connsiteY0" fmla="*/ 385986 h 389770"/>
                  <a:gd name="connsiteX1" fmla="*/ 297024 w 6421916"/>
                  <a:gd name="connsiteY1" fmla="*/ 333376 h 389770"/>
                  <a:gd name="connsiteX2" fmla="*/ 654214 w 6421916"/>
                  <a:gd name="connsiteY2" fmla="*/ 47625 h 389770"/>
                  <a:gd name="connsiteX3" fmla="*/ 1582908 w 6421916"/>
                  <a:gd name="connsiteY3" fmla="*/ 47624 h 389770"/>
                  <a:gd name="connsiteX4" fmla="*/ 1825237 w 6421916"/>
                  <a:gd name="connsiteY4" fmla="*/ 245974 h 389770"/>
                  <a:gd name="connsiteX5" fmla="*/ 2192971 w 6421916"/>
                  <a:gd name="connsiteY5" fmla="*/ 309609 h 389770"/>
                  <a:gd name="connsiteX6" fmla="*/ 6421916 w 6421916"/>
                  <a:gd name="connsiteY6" fmla="*/ 309609 h 38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1916" h="389770">
                    <a:moveTo>
                      <a:pt x="0" y="385986"/>
                    </a:moveTo>
                    <a:cubicBezTo>
                      <a:pt x="61410" y="386318"/>
                      <a:pt x="187988" y="389770"/>
                      <a:pt x="297024" y="333376"/>
                    </a:cubicBezTo>
                    <a:cubicBezTo>
                      <a:pt x="406060" y="276983"/>
                      <a:pt x="439900" y="95250"/>
                      <a:pt x="654214" y="47625"/>
                    </a:cubicBezTo>
                    <a:cubicBezTo>
                      <a:pt x="868528" y="0"/>
                      <a:pt x="1387738" y="14566"/>
                      <a:pt x="1582908" y="47624"/>
                    </a:cubicBezTo>
                    <a:cubicBezTo>
                      <a:pt x="1778079" y="80682"/>
                      <a:pt x="1723560" y="202310"/>
                      <a:pt x="1825237" y="245974"/>
                    </a:cubicBezTo>
                    <a:cubicBezTo>
                      <a:pt x="1926914" y="289638"/>
                      <a:pt x="2128232" y="304624"/>
                      <a:pt x="2192971" y="309609"/>
                    </a:cubicBezTo>
                    <a:lnTo>
                      <a:pt x="6421916" y="309609"/>
                    </a:lnTo>
                  </a:path>
                </a:pathLst>
              </a:custGeom>
              <a:ln w="63500">
                <a:solidFill>
                  <a:schemeClr val="tx2">
                    <a:lumMod val="75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grpSp>
        <p:sp>
          <p:nvSpPr>
            <p:cNvPr id="14" name="Freeform 13"/>
            <p:cNvSpPr/>
            <p:nvPr/>
          </p:nvSpPr>
          <p:spPr bwMode="auto">
            <a:xfrm>
              <a:off x="428593" y="4348164"/>
              <a:ext cx="3929063" cy="806450"/>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092" h="389771">
                  <a:moveTo>
                    <a:pt x="0" y="385987"/>
                  </a:moveTo>
                  <a:cubicBezTo>
                    <a:pt x="61410" y="386319"/>
                    <a:pt x="187988" y="389771"/>
                    <a:pt x="297024" y="333377"/>
                  </a:cubicBezTo>
                  <a:cubicBezTo>
                    <a:pt x="406060" y="276984"/>
                    <a:pt x="439900" y="95251"/>
                    <a:pt x="654214" y="47626"/>
                  </a:cubicBezTo>
                  <a:cubicBezTo>
                    <a:pt x="868528" y="1"/>
                    <a:pt x="1380500" y="0"/>
                    <a:pt x="1582908" y="47625"/>
                  </a:cubicBezTo>
                  <a:cubicBezTo>
                    <a:pt x="1785316" y="95250"/>
                    <a:pt x="1756296" y="280767"/>
                    <a:pt x="1868660" y="333377"/>
                  </a:cubicBezTo>
                  <a:cubicBezTo>
                    <a:pt x="1981024" y="385987"/>
                    <a:pt x="2192353" y="358300"/>
                    <a:pt x="2257092" y="363285"/>
                  </a:cubicBezTo>
                  <a:lnTo>
                    <a:pt x="2257092" y="363285"/>
                  </a:lnTo>
                </a:path>
              </a:pathLst>
            </a:custGeom>
            <a:ln w="127000">
              <a:solidFill>
                <a:schemeClr val="tx2">
                  <a:lumMod val="50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15" name="Freeform 14"/>
            <p:cNvSpPr/>
            <p:nvPr/>
          </p:nvSpPr>
          <p:spPr bwMode="auto">
            <a:xfrm flipV="1">
              <a:off x="1766856" y="3705226"/>
              <a:ext cx="1662112" cy="98425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accent1">
                <a:lumMod val="75000"/>
                <a:alpha val="58824"/>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pic>
        <p:nvPicPr>
          <p:cNvPr id="505859" name="Picture 3"/>
          <p:cNvPicPr>
            <a:picLocks noChangeAspect="1" noChangeArrowheads="1"/>
          </p:cNvPicPr>
          <p:nvPr/>
        </p:nvPicPr>
        <p:blipFill>
          <a:blip r:embed="rId6" cstate="print"/>
          <a:srcRect/>
          <a:stretch>
            <a:fillRect/>
          </a:stretch>
        </p:blipFill>
        <p:spPr bwMode="auto">
          <a:xfrm>
            <a:off x="357158" y="5572140"/>
            <a:ext cx="1571636" cy="9429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58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5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research topics</a:t>
            </a:r>
            <a:endParaRPr lang="en-GB" dirty="0"/>
          </a:p>
        </p:txBody>
      </p:sp>
      <p:sp>
        <p:nvSpPr>
          <p:cNvPr id="3" name="Content Placeholder 2"/>
          <p:cNvSpPr>
            <a:spLocks noGrp="1"/>
          </p:cNvSpPr>
          <p:nvPr>
            <p:ph idx="1"/>
          </p:nvPr>
        </p:nvSpPr>
        <p:spPr>
          <a:xfrm>
            <a:off x="928662" y="1000108"/>
            <a:ext cx="8215338" cy="5857892"/>
          </a:xfrm>
        </p:spPr>
        <p:txBody>
          <a:bodyPr/>
          <a:lstStyle/>
          <a:p>
            <a:pPr>
              <a:lnSpc>
                <a:spcPts val="2800"/>
              </a:lnSpc>
              <a:spcAft>
                <a:spcPts val="2400"/>
              </a:spcAft>
            </a:pPr>
            <a:r>
              <a:rPr lang="en-US" sz="2400" dirty="0" smtClean="0"/>
              <a:t>How can we use poolability scores to help design a multipath routing algorithm? Is it sufficient to rely on end-host addressing?</a:t>
            </a:r>
          </a:p>
          <a:p>
            <a:pPr>
              <a:lnSpc>
                <a:spcPts val="2800"/>
              </a:lnSpc>
              <a:spcAft>
                <a:spcPts val="2400"/>
              </a:spcAft>
            </a:pPr>
            <a:r>
              <a:rPr lang="en-US" sz="2400" dirty="0" smtClean="0"/>
              <a:t>Can multipath TCP help achieve resource pooling in data centres?</a:t>
            </a:r>
          </a:p>
          <a:p>
            <a:pPr>
              <a:lnSpc>
                <a:spcPts val="2800"/>
              </a:lnSpc>
              <a:spcAft>
                <a:spcPts val="2400"/>
              </a:spcAft>
            </a:pPr>
            <a:r>
              <a:rPr lang="en-US" sz="2400" dirty="0" smtClean="0"/>
              <a:t>Can multipath TCP make good routing choices in ad-hoc wireless networks?</a:t>
            </a:r>
          </a:p>
          <a:p>
            <a:pPr>
              <a:lnSpc>
                <a:spcPts val="2800"/>
              </a:lnSpc>
              <a:spcAft>
                <a:spcPts val="2400"/>
              </a:spcAft>
            </a:pPr>
            <a:r>
              <a:rPr lang="en-US" sz="2400" dirty="0" smtClean="0"/>
              <a:t>Does the dynamic programming approach shed light on CUBIC, Compound TCP etc.? Why has classic TCP worked so well?</a:t>
            </a:r>
          </a:p>
          <a:p>
            <a:pPr>
              <a:lnSpc>
                <a:spcPts val="2800"/>
              </a:lnSpc>
              <a:spcAft>
                <a:spcPts val="2400"/>
              </a:spcAft>
            </a:pPr>
            <a:r>
              <a:rPr lang="en-US" sz="2400" dirty="0" smtClean="0"/>
              <a:t>What is the impact of resource pooling on competition and pricing? Will it drive network operators to switch to congestion volume pricing?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32"/>
          </a:xfrm>
          <a:effectLst/>
        </p:spPr>
        <p:txBody>
          <a:bodyPr>
            <a:normAutofit fontScale="90000"/>
          </a:bodyPr>
          <a:lstStyle/>
          <a:p>
            <a:r>
              <a:rPr lang="en-US" b="0" dirty="0" smtClean="0"/>
              <a:t>Resource pooling means the network is better able to accommodate a surge in traffic</a:t>
            </a:r>
            <a:endParaRPr lang="en-GB" b="0" dirty="0"/>
          </a:p>
        </p:txBody>
      </p:sp>
      <p:grpSp>
        <p:nvGrpSpPr>
          <p:cNvPr id="3" name="Group 118"/>
          <p:cNvGrpSpPr/>
          <p:nvPr/>
        </p:nvGrpSpPr>
        <p:grpSpPr>
          <a:xfrm>
            <a:off x="3714744" y="999733"/>
            <a:ext cx="3971622" cy="2073826"/>
            <a:chOff x="3529335" y="857233"/>
            <a:chExt cx="3971622" cy="2786081"/>
          </a:xfrm>
        </p:grpSpPr>
        <p:sp>
          <p:nvSpPr>
            <p:cNvPr id="88" name="Oval 18"/>
            <p:cNvSpPr>
              <a:spLocks noChangeArrowheads="1"/>
            </p:cNvSpPr>
            <p:nvPr/>
          </p:nvSpPr>
          <p:spPr bwMode="auto">
            <a:xfrm flipV="1">
              <a:off x="6971304" y="1379087"/>
              <a:ext cx="528581" cy="251621"/>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46" name="Rectangle 43"/>
            <p:cNvSpPr>
              <a:spLocks noChangeArrowheads="1"/>
            </p:cNvSpPr>
            <p:nvPr/>
          </p:nvSpPr>
          <p:spPr bwMode="auto">
            <a:xfrm rot="5400000">
              <a:off x="5952765" y="1629468"/>
              <a:ext cx="861353" cy="273944"/>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sp>
          <p:nvSpPr>
            <p:cNvPr id="85" name="Oval 18"/>
            <p:cNvSpPr>
              <a:spLocks noChangeArrowheads="1"/>
            </p:cNvSpPr>
            <p:nvPr/>
          </p:nvSpPr>
          <p:spPr bwMode="auto">
            <a:xfrm flipV="1">
              <a:off x="5968182" y="1379087"/>
              <a:ext cx="590367" cy="251621"/>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83" name="Oval 18"/>
            <p:cNvSpPr>
              <a:spLocks noChangeArrowheads="1"/>
            </p:cNvSpPr>
            <p:nvPr/>
          </p:nvSpPr>
          <p:spPr bwMode="auto">
            <a:xfrm flipV="1">
              <a:off x="3529335" y="1321104"/>
              <a:ext cx="1005896" cy="251621"/>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44" name="Rectangle 37"/>
            <p:cNvSpPr>
              <a:spLocks noChangeArrowheads="1"/>
            </p:cNvSpPr>
            <p:nvPr/>
          </p:nvSpPr>
          <p:spPr bwMode="auto">
            <a:xfrm rot="5400000">
              <a:off x="6017957" y="2322986"/>
              <a:ext cx="1004912" cy="657464"/>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sp>
          <p:nvSpPr>
            <p:cNvPr id="63" name="Line 28"/>
            <p:cNvSpPr>
              <a:spLocks noChangeShapeType="1"/>
            </p:cNvSpPr>
            <p:nvPr/>
          </p:nvSpPr>
          <p:spPr bwMode="auto">
            <a:xfrm rot="5400000">
              <a:off x="5849774" y="1144351"/>
              <a:ext cx="574235"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71" name="Line 64"/>
            <p:cNvSpPr>
              <a:spLocks noChangeShapeType="1"/>
            </p:cNvSpPr>
            <p:nvPr/>
          </p:nvSpPr>
          <p:spPr bwMode="auto">
            <a:xfrm rot="5400000">
              <a:off x="5794985" y="3345587"/>
              <a:ext cx="574235"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grpSp>
          <p:nvGrpSpPr>
            <p:cNvPr id="4" name="Group 72"/>
            <p:cNvGrpSpPr/>
            <p:nvPr/>
          </p:nvGrpSpPr>
          <p:grpSpPr>
            <a:xfrm>
              <a:off x="6356049" y="857233"/>
              <a:ext cx="809727" cy="2777624"/>
              <a:chOff x="6683355" y="2214554"/>
              <a:chExt cx="1190663" cy="3422120"/>
            </a:xfrm>
          </p:grpSpPr>
          <p:sp>
            <p:nvSpPr>
              <p:cNvPr id="66" name="Line 59"/>
              <p:cNvSpPr>
                <a:spLocks noChangeShapeType="1"/>
              </p:cNvSpPr>
              <p:nvPr/>
            </p:nvSpPr>
            <p:spPr bwMode="auto">
              <a:xfrm rot="5400000">
                <a:off x="7520280" y="2568292"/>
                <a:ext cx="707476"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68" name="Freeform 61"/>
              <p:cNvSpPr>
                <a:spLocks/>
              </p:cNvSpPr>
              <p:nvPr/>
            </p:nvSpPr>
            <p:spPr bwMode="auto">
              <a:xfrm rot="5400000" flipV="1">
                <a:off x="6902899" y="2017060"/>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AAAA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70" name="Freeform 63"/>
              <p:cNvSpPr>
                <a:spLocks/>
              </p:cNvSpPr>
              <p:nvPr/>
            </p:nvSpPr>
            <p:spPr bwMode="auto">
              <a:xfrm rot="5400000">
                <a:off x="6880850" y="4729051"/>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AAAA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72" name="Line 65"/>
              <p:cNvSpPr>
                <a:spLocks noChangeShapeType="1"/>
              </p:cNvSpPr>
              <p:nvPr/>
            </p:nvSpPr>
            <p:spPr bwMode="auto">
              <a:xfrm rot="5400000">
                <a:off x="7499417" y="5282936"/>
                <a:ext cx="707476"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grpSp>
        <p:sp>
          <p:nvSpPr>
            <p:cNvPr id="57" name="Line 20"/>
            <p:cNvSpPr>
              <a:spLocks noChangeShapeType="1"/>
            </p:cNvSpPr>
            <p:nvPr/>
          </p:nvSpPr>
          <p:spPr bwMode="auto">
            <a:xfrm rot="5400000">
              <a:off x="4130596" y="1235555"/>
              <a:ext cx="524707" cy="0"/>
            </a:xfrm>
            <a:prstGeom prst="line">
              <a:avLst/>
            </a:prstGeom>
            <a:noFill/>
            <a:ln w="57150">
              <a:solidFill>
                <a:srgbClr val="9404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58" name="Line 22"/>
            <p:cNvSpPr>
              <a:spLocks noChangeShapeType="1"/>
            </p:cNvSpPr>
            <p:nvPr/>
          </p:nvSpPr>
          <p:spPr bwMode="auto">
            <a:xfrm rot="5400000">
              <a:off x="4130596" y="3378108"/>
              <a:ext cx="524707" cy="0"/>
            </a:xfrm>
            <a:prstGeom prst="line">
              <a:avLst/>
            </a:prstGeom>
            <a:noFill/>
            <a:ln w="57150">
              <a:solidFill>
                <a:srgbClr val="9404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7" name="Line 20"/>
            <p:cNvSpPr>
              <a:spLocks noChangeShapeType="1"/>
            </p:cNvSpPr>
            <p:nvPr/>
          </p:nvSpPr>
          <p:spPr bwMode="auto">
            <a:xfrm rot="5400000">
              <a:off x="3953084" y="1235555"/>
              <a:ext cx="524707"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8" name="Line 21"/>
            <p:cNvSpPr>
              <a:spLocks noChangeShapeType="1"/>
            </p:cNvSpPr>
            <p:nvPr/>
          </p:nvSpPr>
          <p:spPr bwMode="auto">
            <a:xfrm rot="5400000">
              <a:off x="3535012" y="1235555"/>
              <a:ext cx="524707"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9" name="Line 22"/>
            <p:cNvSpPr>
              <a:spLocks noChangeShapeType="1"/>
            </p:cNvSpPr>
            <p:nvPr/>
          </p:nvSpPr>
          <p:spPr bwMode="auto">
            <a:xfrm rot="5400000">
              <a:off x="3953084" y="3378108"/>
              <a:ext cx="524707"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10" name="Line 23"/>
            <p:cNvSpPr>
              <a:spLocks noChangeShapeType="1"/>
            </p:cNvSpPr>
            <p:nvPr/>
          </p:nvSpPr>
          <p:spPr bwMode="auto">
            <a:xfrm rot="5400000">
              <a:off x="3535012" y="3378108"/>
              <a:ext cx="524707"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56" name="Freeform 29"/>
            <p:cNvSpPr>
              <a:spLocks/>
            </p:cNvSpPr>
            <p:nvPr/>
          </p:nvSpPr>
          <p:spPr bwMode="auto">
            <a:xfrm rot="5400000">
              <a:off x="4050937" y="2147477"/>
              <a:ext cx="489826" cy="344663"/>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601 w 10033"/>
                <a:gd name="connsiteY5" fmla="*/ 4906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308 w 10033"/>
                <a:gd name="connsiteY9" fmla="*/ 9479 h 10310"/>
                <a:gd name="connsiteX10" fmla="*/ 3352 w 10033"/>
                <a:gd name="connsiteY10" fmla="*/ 10161 h 10310"/>
                <a:gd name="connsiteX11" fmla="*/ 3847 w 10033"/>
                <a:gd name="connsiteY11" fmla="*/ 10065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308 w 10033"/>
                <a:gd name="connsiteY8" fmla="*/ 9479 h 10310"/>
                <a:gd name="connsiteX9" fmla="*/ 3352 w 10033"/>
                <a:gd name="connsiteY9" fmla="*/ 10161 h 10310"/>
                <a:gd name="connsiteX10" fmla="*/ 3847 w 10033"/>
                <a:gd name="connsiteY10" fmla="*/ 10065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308 w 10033"/>
                <a:gd name="connsiteY7" fmla="*/ 9479 h 10310"/>
                <a:gd name="connsiteX8" fmla="*/ 3352 w 10033"/>
                <a:gd name="connsiteY8" fmla="*/ 10161 h 10310"/>
                <a:gd name="connsiteX9" fmla="*/ 3847 w 10033"/>
                <a:gd name="connsiteY9" fmla="*/ 10065 h 10310"/>
                <a:gd name="connsiteX10" fmla="*/ 4475 w 10033"/>
                <a:gd name="connsiteY10" fmla="*/ 6472 h 10310"/>
                <a:gd name="connsiteX11" fmla="*/ 4694 w 10033"/>
                <a:gd name="connsiteY11" fmla="*/ 5791 h 10310"/>
                <a:gd name="connsiteX12" fmla="*/ 4738 w 10033"/>
                <a:gd name="connsiteY12" fmla="*/ 5491 h 10310"/>
                <a:gd name="connsiteX13" fmla="*/ 5773 w 10033"/>
                <a:gd name="connsiteY13" fmla="*/ 5001 h 10310"/>
                <a:gd name="connsiteX14" fmla="*/ 6219 w 10033"/>
                <a:gd name="connsiteY14" fmla="*/ 4620 h 10310"/>
                <a:gd name="connsiteX15" fmla="*/ 6934 w 10033"/>
                <a:gd name="connsiteY15" fmla="*/ 3844 h 10310"/>
                <a:gd name="connsiteX16" fmla="*/ 7473 w 10033"/>
                <a:gd name="connsiteY16" fmla="*/ 2960 h 10310"/>
                <a:gd name="connsiteX17" fmla="*/ 7787 w 10033"/>
                <a:gd name="connsiteY17" fmla="*/ 2374 h 10310"/>
                <a:gd name="connsiteX18" fmla="*/ 8239 w 10033"/>
                <a:gd name="connsiteY18" fmla="*/ 2578 h 10310"/>
                <a:gd name="connsiteX19" fmla="*/ 8371 w 10033"/>
                <a:gd name="connsiteY19" fmla="*/ 2770 h 10310"/>
                <a:gd name="connsiteX20" fmla="*/ 8998 w 10033"/>
                <a:gd name="connsiteY20" fmla="*/ 2864 h 10310"/>
                <a:gd name="connsiteX21" fmla="*/ 9312 w 10033"/>
                <a:gd name="connsiteY21" fmla="*/ 3450 h 10310"/>
                <a:gd name="connsiteX22" fmla="*/ 9537 w 10033"/>
                <a:gd name="connsiteY22" fmla="*/ 2088 h 10310"/>
                <a:gd name="connsiteX23" fmla="*/ 9807 w 10033"/>
                <a:gd name="connsiteY23" fmla="*/ 1803 h 10310"/>
                <a:gd name="connsiteX24" fmla="*/ 9622 w 10033"/>
                <a:gd name="connsiteY24" fmla="*/ 0 h 10310"/>
                <a:gd name="connsiteX25" fmla="*/ 438 w 10033"/>
                <a:gd name="connsiteY25"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3308 w 10033"/>
                <a:gd name="connsiteY6" fmla="*/ 9479 h 10310"/>
                <a:gd name="connsiteX7" fmla="*/ 3352 w 10033"/>
                <a:gd name="connsiteY7" fmla="*/ 10161 h 10310"/>
                <a:gd name="connsiteX8" fmla="*/ 3847 w 10033"/>
                <a:gd name="connsiteY8" fmla="*/ 10065 h 10310"/>
                <a:gd name="connsiteX9" fmla="*/ 4475 w 10033"/>
                <a:gd name="connsiteY9" fmla="*/ 6472 h 10310"/>
                <a:gd name="connsiteX10" fmla="*/ 4694 w 10033"/>
                <a:gd name="connsiteY10" fmla="*/ 5791 h 10310"/>
                <a:gd name="connsiteX11" fmla="*/ 4738 w 10033"/>
                <a:gd name="connsiteY11" fmla="*/ 5491 h 10310"/>
                <a:gd name="connsiteX12" fmla="*/ 5773 w 10033"/>
                <a:gd name="connsiteY12" fmla="*/ 5001 h 10310"/>
                <a:gd name="connsiteX13" fmla="*/ 6219 w 10033"/>
                <a:gd name="connsiteY13" fmla="*/ 4620 h 10310"/>
                <a:gd name="connsiteX14" fmla="*/ 6934 w 10033"/>
                <a:gd name="connsiteY14" fmla="*/ 3844 h 10310"/>
                <a:gd name="connsiteX15" fmla="*/ 7473 w 10033"/>
                <a:gd name="connsiteY15" fmla="*/ 2960 h 10310"/>
                <a:gd name="connsiteX16" fmla="*/ 7787 w 10033"/>
                <a:gd name="connsiteY16" fmla="*/ 2374 h 10310"/>
                <a:gd name="connsiteX17" fmla="*/ 8239 w 10033"/>
                <a:gd name="connsiteY17" fmla="*/ 2578 h 10310"/>
                <a:gd name="connsiteX18" fmla="*/ 8371 w 10033"/>
                <a:gd name="connsiteY18" fmla="*/ 2770 h 10310"/>
                <a:gd name="connsiteX19" fmla="*/ 8998 w 10033"/>
                <a:gd name="connsiteY19" fmla="*/ 2864 h 10310"/>
                <a:gd name="connsiteX20" fmla="*/ 9312 w 10033"/>
                <a:gd name="connsiteY20" fmla="*/ 3450 h 10310"/>
                <a:gd name="connsiteX21" fmla="*/ 9537 w 10033"/>
                <a:gd name="connsiteY21" fmla="*/ 2088 h 10310"/>
                <a:gd name="connsiteX22" fmla="*/ 9807 w 10033"/>
                <a:gd name="connsiteY22" fmla="*/ 1803 h 10310"/>
                <a:gd name="connsiteX23" fmla="*/ 9622 w 10033"/>
                <a:gd name="connsiteY23" fmla="*/ 0 h 10310"/>
                <a:gd name="connsiteX24" fmla="*/ 438 w 10033"/>
                <a:gd name="connsiteY24" fmla="*/ 0 h 10310"/>
                <a:gd name="connsiteX0" fmla="*/ 438 w 10033"/>
                <a:gd name="connsiteY0" fmla="*/ 0 h 10161"/>
                <a:gd name="connsiteX1" fmla="*/ 127 w 10033"/>
                <a:gd name="connsiteY1" fmla="*/ 632 h 10161"/>
                <a:gd name="connsiteX2" fmla="*/ 38 w 10033"/>
                <a:gd name="connsiteY2" fmla="*/ 867 h 10161"/>
                <a:gd name="connsiteX3" fmla="*/ 347 w 10033"/>
                <a:gd name="connsiteY3" fmla="*/ 1014 h 10161"/>
                <a:gd name="connsiteX4" fmla="*/ 886 w 10033"/>
                <a:gd name="connsiteY4" fmla="*/ 1408 h 10161"/>
                <a:gd name="connsiteX5" fmla="*/ 2279 w 10033"/>
                <a:gd name="connsiteY5" fmla="*/ 8799 h 10161"/>
                <a:gd name="connsiteX6" fmla="*/ 3308 w 10033"/>
                <a:gd name="connsiteY6" fmla="*/ 9479 h 10161"/>
                <a:gd name="connsiteX7" fmla="*/ 3352 w 10033"/>
                <a:gd name="connsiteY7" fmla="*/ 10161 h 10161"/>
                <a:gd name="connsiteX8" fmla="*/ 4475 w 10033"/>
                <a:gd name="connsiteY8" fmla="*/ 6472 h 10161"/>
                <a:gd name="connsiteX9" fmla="*/ 4694 w 10033"/>
                <a:gd name="connsiteY9" fmla="*/ 5791 h 10161"/>
                <a:gd name="connsiteX10" fmla="*/ 4738 w 10033"/>
                <a:gd name="connsiteY10" fmla="*/ 5491 h 10161"/>
                <a:gd name="connsiteX11" fmla="*/ 5773 w 10033"/>
                <a:gd name="connsiteY11" fmla="*/ 5001 h 10161"/>
                <a:gd name="connsiteX12" fmla="*/ 6219 w 10033"/>
                <a:gd name="connsiteY12" fmla="*/ 4620 h 10161"/>
                <a:gd name="connsiteX13" fmla="*/ 6934 w 10033"/>
                <a:gd name="connsiteY13" fmla="*/ 3844 h 10161"/>
                <a:gd name="connsiteX14" fmla="*/ 7473 w 10033"/>
                <a:gd name="connsiteY14" fmla="*/ 2960 h 10161"/>
                <a:gd name="connsiteX15" fmla="*/ 7787 w 10033"/>
                <a:gd name="connsiteY15" fmla="*/ 2374 h 10161"/>
                <a:gd name="connsiteX16" fmla="*/ 8239 w 10033"/>
                <a:gd name="connsiteY16" fmla="*/ 2578 h 10161"/>
                <a:gd name="connsiteX17" fmla="*/ 8371 w 10033"/>
                <a:gd name="connsiteY17" fmla="*/ 2770 h 10161"/>
                <a:gd name="connsiteX18" fmla="*/ 8998 w 10033"/>
                <a:gd name="connsiteY18" fmla="*/ 2864 h 10161"/>
                <a:gd name="connsiteX19" fmla="*/ 9312 w 10033"/>
                <a:gd name="connsiteY19" fmla="*/ 3450 h 10161"/>
                <a:gd name="connsiteX20" fmla="*/ 9537 w 10033"/>
                <a:gd name="connsiteY20" fmla="*/ 2088 h 10161"/>
                <a:gd name="connsiteX21" fmla="*/ 9807 w 10033"/>
                <a:gd name="connsiteY21" fmla="*/ 1803 h 10161"/>
                <a:gd name="connsiteX22" fmla="*/ 9622 w 10033"/>
                <a:gd name="connsiteY22" fmla="*/ 0 h 10161"/>
                <a:gd name="connsiteX23" fmla="*/ 438 w 10033"/>
                <a:gd name="connsiteY23" fmla="*/ 0 h 10161"/>
                <a:gd name="connsiteX0" fmla="*/ 438 w 10033"/>
                <a:gd name="connsiteY0" fmla="*/ 0 h 10144"/>
                <a:gd name="connsiteX1" fmla="*/ 127 w 10033"/>
                <a:gd name="connsiteY1" fmla="*/ 632 h 10144"/>
                <a:gd name="connsiteX2" fmla="*/ 38 w 10033"/>
                <a:gd name="connsiteY2" fmla="*/ 867 h 10144"/>
                <a:gd name="connsiteX3" fmla="*/ 347 w 10033"/>
                <a:gd name="connsiteY3" fmla="*/ 1014 h 10144"/>
                <a:gd name="connsiteX4" fmla="*/ 886 w 10033"/>
                <a:gd name="connsiteY4" fmla="*/ 1408 h 10144"/>
                <a:gd name="connsiteX5" fmla="*/ 2279 w 10033"/>
                <a:gd name="connsiteY5" fmla="*/ 8799 h 10144"/>
                <a:gd name="connsiteX6" fmla="*/ 3308 w 10033"/>
                <a:gd name="connsiteY6" fmla="*/ 9479 h 10144"/>
                <a:gd name="connsiteX7" fmla="*/ 4475 w 10033"/>
                <a:gd name="connsiteY7" fmla="*/ 6472 h 10144"/>
                <a:gd name="connsiteX8" fmla="*/ 4694 w 10033"/>
                <a:gd name="connsiteY8" fmla="*/ 5791 h 10144"/>
                <a:gd name="connsiteX9" fmla="*/ 4738 w 10033"/>
                <a:gd name="connsiteY9" fmla="*/ 5491 h 10144"/>
                <a:gd name="connsiteX10" fmla="*/ 5773 w 10033"/>
                <a:gd name="connsiteY10" fmla="*/ 5001 h 10144"/>
                <a:gd name="connsiteX11" fmla="*/ 6219 w 10033"/>
                <a:gd name="connsiteY11" fmla="*/ 4620 h 10144"/>
                <a:gd name="connsiteX12" fmla="*/ 6934 w 10033"/>
                <a:gd name="connsiteY12" fmla="*/ 3844 h 10144"/>
                <a:gd name="connsiteX13" fmla="*/ 7473 w 10033"/>
                <a:gd name="connsiteY13" fmla="*/ 2960 h 10144"/>
                <a:gd name="connsiteX14" fmla="*/ 7787 w 10033"/>
                <a:gd name="connsiteY14" fmla="*/ 2374 h 10144"/>
                <a:gd name="connsiteX15" fmla="*/ 8239 w 10033"/>
                <a:gd name="connsiteY15" fmla="*/ 2578 h 10144"/>
                <a:gd name="connsiteX16" fmla="*/ 8371 w 10033"/>
                <a:gd name="connsiteY16" fmla="*/ 2770 h 10144"/>
                <a:gd name="connsiteX17" fmla="*/ 8998 w 10033"/>
                <a:gd name="connsiteY17" fmla="*/ 2864 h 10144"/>
                <a:gd name="connsiteX18" fmla="*/ 9312 w 10033"/>
                <a:gd name="connsiteY18" fmla="*/ 3450 h 10144"/>
                <a:gd name="connsiteX19" fmla="*/ 9537 w 10033"/>
                <a:gd name="connsiteY19" fmla="*/ 2088 h 10144"/>
                <a:gd name="connsiteX20" fmla="*/ 9807 w 10033"/>
                <a:gd name="connsiteY20" fmla="*/ 1803 h 10144"/>
                <a:gd name="connsiteX21" fmla="*/ 9622 w 10033"/>
                <a:gd name="connsiteY21" fmla="*/ 0 h 10144"/>
                <a:gd name="connsiteX22" fmla="*/ 438 w 10033"/>
                <a:gd name="connsiteY22" fmla="*/ 0 h 10144"/>
                <a:gd name="connsiteX0" fmla="*/ 438 w 10033"/>
                <a:gd name="connsiteY0" fmla="*/ 0 h 10144"/>
                <a:gd name="connsiteX1" fmla="*/ 127 w 10033"/>
                <a:gd name="connsiteY1" fmla="*/ 632 h 10144"/>
                <a:gd name="connsiteX2" fmla="*/ 38 w 10033"/>
                <a:gd name="connsiteY2" fmla="*/ 867 h 10144"/>
                <a:gd name="connsiteX3" fmla="*/ 347 w 10033"/>
                <a:gd name="connsiteY3" fmla="*/ 1014 h 10144"/>
                <a:gd name="connsiteX4" fmla="*/ 886 w 10033"/>
                <a:gd name="connsiteY4" fmla="*/ 1408 h 10144"/>
                <a:gd name="connsiteX5" fmla="*/ 2279 w 10033"/>
                <a:gd name="connsiteY5" fmla="*/ 8799 h 10144"/>
                <a:gd name="connsiteX6" fmla="*/ 3308 w 10033"/>
                <a:gd name="connsiteY6" fmla="*/ 9479 h 10144"/>
                <a:gd name="connsiteX7" fmla="*/ 4475 w 10033"/>
                <a:gd name="connsiteY7" fmla="*/ 6472 h 10144"/>
                <a:gd name="connsiteX8" fmla="*/ 4694 w 10033"/>
                <a:gd name="connsiteY8" fmla="*/ 5791 h 10144"/>
                <a:gd name="connsiteX9" fmla="*/ 5773 w 10033"/>
                <a:gd name="connsiteY9" fmla="*/ 5001 h 10144"/>
                <a:gd name="connsiteX10" fmla="*/ 6219 w 10033"/>
                <a:gd name="connsiteY10" fmla="*/ 4620 h 10144"/>
                <a:gd name="connsiteX11" fmla="*/ 6934 w 10033"/>
                <a:gd name="connsiteY11" fmla="*/ 3844 h 10144"/>
                <a:gd name="connsiteX12" fmla="*/ 7473 w 10033"/>
                <a:gd name="connsiteY12" fmla="*/ 2960 h 10144"/>
                <a:gd name="connsiteX13" fmla="*/ 7787 w 10033"/>
                <a:gd name="connsiteY13" fmla="*/ 2374 h 10144"/>
                <a:gd name="connsiteX14" fmla="*/ 8239 w 10033"/>
                <a:gd name="connsiteY14" fmla="*/ 2578 h 10144"/>
                <a:gd name="connsiteX15" fmla="*/ 8371 w 10033"/>
                <a:gd name="connsiteY15" fmla="*/ 2770 h 10144"/>
                <a:gd name="connsiteX16" fmla="*/ 8998 w 10033"/>
                <a:gd name="connsiteY16" fmla="*/ 2864 h 10144"/>
                <a:gd name="connsiteX17" fmla="*/ 9312 w 10033"/>
                <a:gd name="connsiteY17" fmla="*/ 3450 h 10144"/>
                <a:gd name="connsiteX18" fmla="*/ 9537 w 10033"/>
                <a:gd name="connsiteY18" fmla="*/ 2088 h 10144"/>
                <a:gd name="connsiteX19" fmla="*/ 9807 w 10033"/>
                <a:gd name="connsiteY19" fmla="*/ 1803 h 10144"/>
                <a:gd name="connsiteX20" fmla="*/ 9622 w 10033"/>
                <a:gd name="connsiteY20" fmla="*/ 0 h 10144"/>
                <a:gd name="connsiteX21" fmla="*/ 438 w 10033"/>
                <a:gd name="connsiteY21" fmla="*/ 0 h 10144"/>
                <a:gd name="connsiteX0" fmla="*/ 438 w 10033"/>
                <a:gd name="connsiteY0" fmla="*/ 0 h 9643"/>
                <a:gd name="connsiteX1" fmla="*/ 127 w 10033"/>
                <a:gd name="connsiteY1" fmla="*/ 632 h 9643"/>
                <a:gd name="connsiteX2" fmla="*/ 38 w 10033"/>
                <a:gd name="connsiteY2" fmla="*/ 867 h 9643"/>
                <a:gd name="connsiteX3" fmla="*/ 347 w 10033"/>
                <a:gd name="connsiteY3" fmla="*/ 1014 h 9643"/>
                <a:gd name="connsiteX4" fmla="*/ 886 w 10033"/>
                <a:gd name="connsiteY4" fmla="*/ 1408 h 9643"/>
                <a:gd name="connsiteX5" fmla="*/ 2279 w 10033"/>
                <a:gd name="connsiteY5" fmla="*/ 8799 h 9643"/>
                <a:gd name="connsiteX6" fmla="*/ 4475 w 10033"/>
                <a:gd name="connsiteY6" fmla="*/ 6472 h 9643"/>
                <a:gd name="connsiteX7" fmla="*/ 4694 w 10033"/>
                <a:gd name="connsiteY7" fmla="*/ 5791 h 9643"/>
                <a:gd name="connsiteX8" fmla="*/ 5773 w 10033"/>
                <a:gd name="connsiteY8" fmla="*/ 5001 h 9643"/>
                <a:gd name="connsiteX9" fmla="*/ 6219 w 10033"/>
                <a:gd name="connsiteY9" fmla="*/ 4620 h 9643"/>
                <a:gd name="connsiteX10" fmla="*/ 6934 w 10033"/>
                <a:gd name="connsiteY10" fmla="*/ 3844 h 9643"/>
                <a:gd name="connsiteX11" fmla="*/ 7473 w 10033"/>
                <a:gd name="connsiteY11" fmla="*/ 2960 h 9643"/>
                <a:gd name="connsiteX12" fmla="*/ 7787 w 10033"/>
                <a:gd name="connsiteY12" fmla="*/ 2374 h 9643"/>
                <a:gd name="connsiteX13" fmla="*/ 8239 w 10033"/>
                <a:gd name="connsiteY13" fmla="*/ 2578 h 9643"/>
                <a:gd name="connsiteX14" fmla="*/ 8371 w 10033"/>
                <a:gd name="connsiteY14" fmla="*/ 2770 h 9643"/>
                <a:gd name="connsiteX15" fmla="*/ 8998 w 10033"/>
                <a:gd name="connsiteY15" fmla="*/ 2864 h 9643"/>
                <a:gd name="connsiteX16" fmla="*/ 9312 w 10033"/>
                <a:gd name="connsiteY16" fmla="*/ 3450 h 9643"/>
                <a:gd name="connsiteX17" fmla="*/ 9537 w 10033"/>
                <a:gd name="connsiteY17" fmla="*/ 2088 h 9643"/>
                <a:gd name="connsiteX18" fmla="*/ 9807 w 10033"/>
                <a:gd name="connsiteY18" fmla="*/ 1803 h 9643"/>
                <a:gd name="connsiteX19" fmla="*/ 9622 w 10033"/>
                <a:gd name="connsiteY19" fmla="*/ 0 h 9643"/>
                <a:gd name="connsiteX20" fmla="*/ 438 w 10033"/>
                <a:gd name="connsiteY20" fmla="*/ 0 h 9643"/>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6199 w 10000"/>
                <a:gd name="connsiteY8" fmla="*/ 4791 h 10000"/>
                <a:gd name="connsiteX9" fmla="*/ 6911 w 10000"/>
                <a:gd name="connsiteY9" fmla="*/ 3986 h 10000"/>
                <a:gd name="connsiteX10" fmla="*/ 7448 w 10000"/>
                <a:gd name="connsiteY10" fmla="*/ 3070 h 10000"/>
                <a:gd name="connsiteX11" fmla="*/ 7761 w 10000"/>
                <a:gd name="connsiteY11" fmla="*/ 2462 h 10000"/>
                <a:gd name="connsiteX12" fmla="*/ 8212 w 10000"/>
                <a:gd name="connsiteY12" fmla="*/ 2673 h 10000"/>
                <a:gd name="connsiteX13" fmla="*/ 8343 w 10000"/>
                <a:gd name="connsiteY13" fmla="*/ 2873 h 10000"/>
                <a:gd name="connsiteX14" fmla="*/ 8968 w 10000"/>
                <a:gd name="connsiteY14" fmla="*/ 2970 h 10000"/>
                <a:gd name="connsiteX15" fmla="*/ 9281 w 10000"/>
                <a:gd name="connsiteY15" fmla="*/ 3578 h 10000"/>
                <a:gd name="connsiteX16" fmla="*/ 9506 w 10000"/>
                <a:gd name="connsiteY16" fmla="*/ 2165 h 10000"/>
                <a:gd name="connsiteX17" fmla="*/ 9775 w 10000"/>
                <a:gd name="connsiteY17" fmla="*/ 1870 h 10000"/>
                <a:gd name="connsiteX18" fmla="*/ 9590 w 10000"/>
                <a:gd name="connsiteY18" fmla="*/ 0 h 10000"/>
                <a:gd name="connsiteX19" fmla="*/ 437 w 10000"/>
                <a:gd name="connsiteY19"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6911 w 10000"/>
                <a:gd name="connsiteY8" fmla="*/ 3986 h 10000"/>
                <a:gd name="connsiteX9" fmla="*/ 7448 w 10000"/>
                <a:gd name="connsiteY9" fmla="*/ 3070 h 10000"/>
                <a:gd name="connsiteX10" fmla="*/ 7761 w 10000"/>
                <a:gd name="connsiteY10" fmla="*/ 2462 h 10000"/>
                <a:gd name="connsiteX11" fmla="*/ 8212 w 10000"/>
                <a:gd name="connsiteY11" fmla="*/ 2673 h 10000"/>
                <a:gd name="connsiteX12" fmla="*/ 8343 w 10000"/>
                <a:gd name="connsiteY12" fmla="*/ 2873 h 10000"/>
                <a:gd name="connsiteX13" fmla="*/ 8968 w 10000"/>
                <a:gd name="connsiteY13" fmla="*/ 2970 h 10000"/>
                <a:gd name="connsiteX14" fmla="*/ 9281 w 10000"/>
                <a:gd name="connsiteY14" fmla="*/ 3578 h 10000"/>
                <a:gd name="connsiteX15" fmla="*/ 9506 w 10000"/>
                <a:gd name="connsiteY15" fmla="*/ 2165 h 10000"/>
                <a:gd name="connsiteX16" fmla="*/ 9775 w 10000"/>
                <a:gd name="connsiteY16" fmla="*/ 1870 h 10000"/>
                <a:gd name="connsiteX17" fmla="*/ 9590 w 10000"/>
                <a:gd name="connsiteY17" fmla="*/ 0 h 10000"/>
                <a:gd name="connsiteX18" fmla="*/ 437 w 10000"/>
                <a:gd name="connsiteY18"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7761 w 10000"/>
                <a:gd name="connsiteY9" fmla="*/ 2462 h 10000"/>
                <a:gd name="connsiteX10" fmla="*/ 8212 w 10000"/>
                <a:gd name="connsiteY10" fmla="*/ 2673 h 10000"/>
                <a:gd name="connsiteX11" fmla="*/ 8343 w 10000"/>
                <a:gd name="connsiteY11" fmla="*/ 2873 h 10000"/>
                <a:gd name="connsiteX12" fmla="*/ 8968 w 10000"/>
                <a:gd name="connsiteY12" fmla="*/ 2970 h 10000"/>
                <a:gd name="connsiteX13" fmla="*/ 9281 w 10000"/>
                <a:gd name="connsiteY13" fmla="*/ 3578 h 10000"/>
                <a:gd name="connsiteX14" fmla="*/ 9506 w 10000"/>
                <a:gd name="connsiteY14" fmla="*/ 2165 h 10000"/>
                <a:gd name="connsiteX15" fmla="*/ 9775 w 10000"/>
                <a:gd name="connsiteY15" fmla="*/ 1870 h 10000"/>
                <a:gd name="connsiteX16" fmla="*/ 9590 w 10000"/>
                <a:gd name="connsiteY16" fmla="*/ 0 h 10000"/>
                <a:gd name="connsiteX17" fmla="*/ 437 w 10000"/>
                <a:gd name="connsiteY17"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7761 w 10000"/>
                <a:gd name="connsiteY9" fmla="*/ 2462 h 10000"/>
                <a:gd name="connsiteX10" fmla="*/ 8212 w 10000"/>
                <a:gd name="connsiteY10" fmla="*/ 2673 h 10000"/>
                <a:gd name="connsiteX11" fmla="*/ 8968 w 10000"/>
                <a:gd name="connsiteY11" fmla="*/ 2970 h 10000"/>
                <a:gd name="connsiteX12" fmla="*/ 9281 w 10000"/>
                <a:gd name="connsiteY12" fmla="*/ 3578 h 10000"/>
                <a:gd name="connsiteX13" fmla="*/ 9506 w 10000"/>
                <a:gd name="connsiteY13" fmla="*/ 2165 h 10000"/>
                <a:gd name="connsiteX14" fmla="*/ 9775 w 10000"/>
                <a:gd name="connsiteY14" fmla="*/ 1870 h 10000"/>
                <a:gd name="connsiteX15" fmla="*/ 9590 w 10000"/>
                <a:gd name="connsiteY15" fmla="*/ 0 h 10000"/>
                <a:gd name="connsiteX16" fmla="*/ 437 w 10000"/>
                <a:gd name="connsiteY16"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7761 w 10000"/>
                <a:gd name="connsiteY9" fmla="*/ 2462 h 10000"/>
                <a:gd name="connsiteX10" fmla="*/ 8968 w 10000"/>
                <a:gd name="connsiteY10" fmla="*/ 2970 h 10000"/>
                <a:gd name="connsiteX11" fmla="*/ 9281 w 10000"/>
                <a:gd name="connsiteY11" fmla="*/ 3578 h 10000"/>
                <a:gd name="connsiteX12" fmla="*/ 9506 w 10000"/>
                <a:gd name="connsiteY12" fmla="*/ 2165 h 10000"/>
                <a:gd name="connsiteX13" fmla="*/ 9775 w 10000"/>
                <a:gd name="connsiteY13" fmla="*/ 1870 h 10000"/>
                <a:gd name="connsiteX14" fmla="*/ 9590 w 10000"/>
                <a:gd name="connsiteY14" fmla="*/ 0 h 10000"/>
                <a:gd name="connsiteX15" fmla="*/ 437 w 10000"/>
                <a:gd name="connsiteY15"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8968 w 10000"/>
                <a:gd name="connsiteY9" fmla="*/ 2970 h 10000"/>
                <a:gd name="connsiteX10" fmla="*/ 9281 w 10000"/>
                <a:gd name="connsiteY10" fmla="*/ 3578 h 10000"/>
                <a:gd name="connsiteX11" fmla="*/ 9506 w 10000"/>
                <a:gd name="connsiteY11" fmla="*/ 2165 h 10000"/>
                <a:gd name="connsiteX12" fmla="*/ 9775 w 10000"/>
                <a:gd name="connsiteY12" fmla="*/ 1870 h 10000"/>
                <a:gd name="connsiteX13" fmla="*/ 9590 w 10000"/>
                <a:gd name="connsiteY13" fmla="*/ 0 h 10000"/>
                <a:gd name="connsiteX14" fmla="*/ 437 w 10000"/>
                <a:gd name="connsiteY14"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8968 w 10000"/>
                <a:gd name="connsiteY8" fmla="*/ 2970 h 10000"/>
                <a:gd name="connsiteX9" fmla="*/ 9281 w 10000"/>
                <a:gd name="connsiteY9" fmla="*/ 3578 h 10000"/>
                <a:gd name="connsiteX10" fmla="*/ 9506 w 10000"/>
                <a:gd name="connsiteY10" fmla="*/ 2165 h 10000"/>
                <a:gd name="connsiteX11" fmla="*/ 9775 w 10000"/>
                <a:gd name="connsiteY11" fmla="*/ 1870 h 10000"/>
                <a:gd name="connsiteX12" fmla="*/ 9590 w 10000"/>
                <a:gd name="connsiteY12" fmla="*/ 0 h 10000"/>
                <a:gd name="connsiteX13" fmla="*/ 437 w 10000"/>
                <a:gd name="connsiteY13"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8968 w 10000"/>
                <a:gd name="connsiteY7" fmla="*/ 2970 h 10000"/>
                <a:gd name="connsiteX8" fmla="*/ 9281 w 10000"/>
                <a:gd name="connsiteY8" fmla="*/ 3578 h 10000"/>
                <a:gd name="connsiteX9" fmla="*/ 9506 w 10000"/>
                <a:gd name="connsiteY9" fmla="*/ 2165 h 10000"/>
                <a:gd name="connsiteX10" fmla="*/ 9775 w 10000"/>
                <a:gd name="connsiteY10" fmla="*/ 1870 h 10000"/>
                <a:gd name="connsiteX11" fmla="*/ 9590 w 10000"/>
                <a:gd name="connsiteY11" fmla="*/ 0 h 10000"/>
                <a:gd name="connsiteX12" fmla="*/ 437 w 10000"/>
                <a:gd name="connsiteY12"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8968 w 10000"/>
                <a:gd name="connsiteY7" fmla="*/ 2970 h 10000"/>
                <a:gd name="connsiteX8" fmla="*/ 9506 w 10000"/>
                <a:gd name="connsiteY8" fmla="*/ 2165 h 10000"/>
                <a:gd name="connsiteX9" fmla="*/ 9775 w 10000"/>
                <a:gd name="connsiteY9" fmla="*/ 1870 h 10000"/>
                <a:gd name="connsiteX10" fmla="*/ 9590 w 10000"/>
                <a:gd name="connsiteY10" fmla="*/ 0 h 10000"/>
                <a:gd name="connsiteX11" fmla="*/ 437 w 10000"/>
                <a:gd name="connsiteY11"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9506 w 10000"/>
                <a:gd name="connsiteY7" fmla="*/ 2165 h 10000"/>
                <a:gd name="connsiteX8" fmla="*/ 9775 w 10000"/>
                <a:gd name="connsiteY8" fmla="*/ 1870 h 10000"/>
                <a:gd name="connsiteX9" fmla="*/ 9590 w 10000"/>
                <a:gd name="connsiteY9" fmla="*/ 0 h 10000"/>
                <a:gd name="connsiteX10" fmla="*/ 437 w 10000"/>
                <a:gd name="connsiteY10" fmla="*/ 0 h 10000"/>
                <a:gd name="connsiteX0" fmla="*/ 437 w 11102"/>
                <a:gd name="connsiteY0" fmla="*/ 0 h 10000"/>
                <a:gd name="connsiteX1" fmla="*/ 127 w 11102"/>
                <a:gd name="connsiteY1" fmla="*/ 655 h 10000"/>
                <a:gd name="connsiteX2" fmla="*/ 38 w 11102"/>
                <a:gd name="connsiteY2" fmla="*/ 899 h 10000"/>
                <a:gd name="connsiteX3" fmla="*/ 346 w 11102"/>
                <a:gd name="connsiteY3" fmla="*/ 1052 h 10000"/>
                <a:gd name="connsiteX4" fmla="*/ 883 w 11102"/>
                <a:gd name="connsiteY4" fmla="*/ 1460 h 10000"/>
                <a:gd name="connsiteX5" fmla="*/ 2272 w 11102"/>
                <a:gd name="connsiteY5" fmla="*/ 9125 h 10000"/>
                <a:gd name="connsiteX6" fmla="*/ 4460 w 11102"/>
                <a:gd name="connsiteY6" fmla="*/ 6712 h 10000"/>
                <a:gd name="connsiteX7" fmla="*/ 9506 w 11102"/>
                <a:gd name="connsiteY7" fmla="*/ 2165 h 10000"/>
                <a:gd name="connsiteX8" fmla="*/ 9590 w 11102"/>
                <a:gd name="connsiteY8" fmla="*/ 0 h 10000"/>
                <a:gd name="connsiteX9" fmla="*/ 437 w 11102"/>
                <a:gd name="connsiteY9" fmla="*/ 0 h 10000"/>
                <a:gd name="connsiteX0" fmla="*/ 437 w 11102"/>
                <a:gd name="connsiteY0" fmla="*/ 0 h 10000"/>
                <a:gd name="connsiteX1" fmla="*/ 127 w 11102"/>
                <a:gd name="connsiteY1" fmla="*/ 655 h 10000"/>
                <a:gd name="connsiteX2" fmla="*/ 38 w 11102"/>
                <a:gd name="connsiteY2" fmla="*/ 899 h 10000"/>
                <a:gd name="connsiteX3" fmla="*/ 883 w 11102"/>
                <a:gd name="connsiteY3" fmla="*/ 1460 h 10000"/>
                <a:gd name="connsiteX4" fmla="*/ 2272 w 11102"/>
                <a:gd name="connsiteY4" fmla="*/ 9125 h 10000"/>
                <a:gd name="connsiteX5" fmla="*/ 4460 w 11102"/>
                <a:gd name="connsiteY5" fmla="*/ 6712 h 10000"/>
                <a:gd name="connsiteX6" fmla="*/ 9506 w 11102"/>
                <a:gd name="connsiteY6" fmla="*/ 2165 h 10000"/>
                <a:gd name="connsiteX7" fmla="*/ 9590 w 11102"/>
                <a:gd name="connsiteY7" fmla="*/ 0 h 10000"/>
                <a:gd name="connsiteX8" fmla="*/ 437 w 11102"/>
                <a:gd name="connsiteY8" fmla="*/ 0 h 10000"/>
                <a:gd name="connsiteX0" fmla="*/ 348 w 11013"/>
                <a:gd name="connsiteY0" fmla="*/ 0 h 10000"/>
                <a:gd name="connsiteX1" fmla="*/ 38 w 11013"/>
                <a:gd name="connsiteY1" fmla="*/ 655 h 10000"/>
                <a:gd name="connsiteX2" fmla="*/ 794 w 11013"/>
                <a:gd name="connsiteY2" fmla="*/ 1460 h 10000"/>
                <a:gd name="connsiteX3" fmla="*/ 2183 w 11013"/>
                <a:gd name="connsiteY3" fmla="*/ 9125 h 10000"/>
                <a:gd name="connsiteX4" fmla="*/ 4371 w 11013"/>
                <a:gd name="connsiteY4" fmla="*/ 6712 h 10000"/>
                <a:gd name="connsiteX5" fmla="*/ 9417 w 11013"/>
                <a:gd name="connsiteY5" fmla="*/ 2165 h 10000"/>
                <a:gd name="connsiteX6" fmla="*/ 9501 w 11013"/>
                <a:gd name="connsiteY6" fmla="*/ 0 h 10000"/>
                <a:gd name="connsiteX7" fmla="*/ 348 w 11013"/>
                <a:gd name="connsiteY7" fmla="*/ 0 h 10000"/>
                <a:gd name="connsiteX0" fmla="*/ 348 w 11013"/>
                <a:gd name="connsiteY0" fmla="*/ 0 h 10000"/>
                <a:gd name="connsiteX1" fmla="*/ 38 w 11013"/>
                <a:gd name="connsiteY1" fmla="*/ 655 h 10000"/>
                <a:gd name="connsiteX2" fmla="*/ 2183 w 11013"/>
                <a:gd name="connsiteY2" fmla="*/ 9125 h 10000"/>
                <a:gd name="connsiteX3" fmla="*/ 4371 w 11013"/>
                <a:gd name="connsiteY3" fmla="*/ 6712 h 10000"/>
                <a:gd name="connsiteX4" fmla="*/ 9417 w 11013"/>
                <a:gd name="connsiteY4" fmla="*/ 2165 h 10000"/>
                <a:gd name="connsiteX5" fmla="*/ 9501 w 11013"/>
                <a:gd name="connsiteY5" fmla="*/ 0 h 10000"/>
                <a:gd name="connsiteX6" fmla="*/ 348 w 11013"/>
                <a:gd name="connsiteY6" fmla="*/ 0 h 10000"/>
                <a:gd name="connsiteX0" fmla="*/ 1220 w 11885"/>
                <a:gd name="connsiteY0" fmla="*/ 0 h 10000"/>
                <a:gd name="connsiteX1" fmla="*/ 3055 w 11885"/>
                <a:gd name="connsiteY1" fmla="*/ 9125 h 10000"/>
                <a:gd name="connsiteX2" fmla="*/ 5243 w 11885"/>
                <a:gd name="connsiteY2" fmla="*/ 6712 h 10000"/>
                <a:gd name="connsiteX3" fmla="*/ 10289 w 11885"/>
                <a:gd name="connsiteY3" fmla="*/ 2165 h 10000"/>
                <a:gd name="connsiteX4" fmla="*/ 10373 w 11885"/>
                <a:gd name="connsiteY4" fmla="*/ 0 h 10000"/>
                <a:gd name="connsiteX5" fmla="*/ 1220 w 11885"/>
                <a:gd name="connsiteY5" fmla="*/ 0 h 10000"/>
                <a:gd name="connsiteX0" fmla="*/ 1220 w 11885"/>
                <a:gd name="connsiteY0" fmla="*/ 0 h 10000"/>
                <a:gd name="connsiteX1" fmla="*/ 3055 w 11885"/>
                <a:gd name="connsiteY1" fmla="*/ 9125 h 10000"/>
                <a:gd name="connsiteX2" fmla="*/ 5243 w 11885"/>
                <a:gd name="connsiteY2" fmla="*/ 6712 h 10000"/>
                <a:gd name="connsiteX3" fmla="*/ 10289 w 11885"/>
                <a:gd name="connsiteY3" fmla="*/ 2165 h 10000"/>
                <a:gd name="connsiteX4" fmla="*/ 10373 w 11885"/>
                <a:gd name="connsiteY4" fmla="*/ 0 h 10000"/>
                <a:gd name="connsiteX5" fmla="*/ 1220 w 11885"/>
                <a:gd name="connsiteY5" fmla="*/ 0 h 10000"/>
                <a:gd name="connsiteX0" fmla="*/ 1220 w 10373"/>
                <a:gd name="connsiteY0" fmla="*/ 0 h 10000"/>
                <a:gd name="connsiteX1" fmla="*/ 3055 w 10373"/>
                <a:gd name="connsiteY1" fmla="*/ 9125 h 10000"/>
                <a:gd name="connsiteX2" fmla="*/ 5243 w 10373"/>
                <a:gd name="connsiteY2" fmla="*/ 6712 h 10000"/>
                <a:gd name="connsiteX3" fmla="*/ 10289 w 10373"/>
                <a:gd name="connsiteY3" fmla="*/ 2165 h 10000"/>
                <a:gd name="connsiteX4" fmla="*/ 10373 w 10373"/>
                <a:gd name="connsiteY4" fmla="*/ 0 h 10000"/>
                <a:gd name="connsiteX5" fmla="*/ 1220 w 10373"/>
                <a:gd name="connsiteY5" fmla="*/ 0 h 10000"/>
                <a:gd name="connsiteX0" fmla="*/ 1220 w 10811"/>
                <a:gd name="connsiteY0" fmla="*/ 0 h 10000"/>
                <a:gd name="connsiteX1" fmla="*/ 3055 w 10811"/>
                <a:gd name="connsiteY1" fmla="*/ 9125 h 10000"/>
                <a:gd name="connsiteX2" fmla="*/ 5243 w 10811"/>
                <a:gd name="connsiteY2" fmla="*/ 6712 h 10000"/>
                <a:gd name="connsiteX3" fmla="*/ 10783 w 10811"/>
                <a:gd name="connsiteY3" fmla="*/ 2562 h 10000"/>
                <a:gd name="connsiteX4" fmla="*/ 10373 w 10811"/>
                <a:gd name="connsiteY4" fmla="*/ 0 h 10000"/>
                <a:gd name="connsiteX5" fmla="*/ 1220 w 10811"/>
                <a:gd name="connsiteY5" fmla="*/ 0 h 10000"/>
                <a:gd name="connsiteX0" fmla="*/ 1220 w 10373"/>
                <a:gd name="connsiteY0" fmla="*/ 0 h 10000"/>
                <a:gd name="connsiteX1" fmla="*/ 3055 w 10373"/>
                <a:gd name="connsiteY1" fmla="*/ 9125 h 10000"/>
                <a:gd name="connsiteX2" fmla="*/ 5243 w 10373"/>
                <a:gd name="connsiteY2" fmla="*/ 6712 h 10000"/>
                <a:gd name="connsiteX3" fmla="*/ 9950 w 10373"/>
                <a:gd name="connsiteY3" fmla="*/ 4359 h 10000"/>
                <a:gd name="connsiteX4" fmla="*/ 10373 w 10373"/>
                <a:gd name="connsiteY4" fmla="*/ 0 h 10000"/>
                <a:gd name="connsiteX5" fmla="*/ 1220 w 10373"/>
                <a:gd name="connsiteY5" fmla="*/ 0 h 10000"/>
                <a:gd name="connsiteX0" fmla="*/ 1220 w 10373"/>
                <a:gd name="connsiteY0" fmla="*/ 0 h 7231"/>
                <a:gd name="connsiteX1" fmla="*/ 1616 w 10373"/>
                <a:gd name="connsiteY1" fmla="*/ 5257 h 7231"/>
                <a:gd name="connsiteX2" fmla="*/ 5243 w 10373"/>
                <a:gd name="connsiteY2" fmla="*/ 6712 h 7231"/>
                <a:gd name="connsiteX3" fmla="*/ 9950 w 10373"/>
                <a:gd name="connsiteY3" fmla="*/ 4359 h 7231"/>
                <a:gd name="connsiteX4" fmla="*/ 10373 w 10373"/>
                <a:gd name="connsiteY4" fmla="*/ 0 h 7231"/>
                <a:gd name="connsiteX5" fmla="*/ 1220 w 10373"/>
                <a:gd name="connsiteY5" fmla="*/ 0 h 7231"/>
                <a:gd name="connsiteX0" fmla="*/ 1176 w 10000"/>
                <a:gd name="connsiteY0" fmla="*/ 0 h 8480"/>
                <a:gd name="connsiteX1" fmla="*/ 1558 w 10000"/>
                <a:gd name="connsiteY1" fmla="*/ 7270 h 8480"/>
                <a:gd name="connsiteX2" fmla="*/ 5575 w 10000"/>
                <a:gd name="connsiteY2" fmla="*/ 6028 h 8480"/>
                <a:gd name="connsiteX3" fmla="*/ 9592 w 10000"/>
                <a:gd name="connsiteY3" fmla="*/ 6028 h 8480"/>
                <a:gd name="connsiteX4" fmla="*/ 10000 w 10000"/>
                <a:gd name="connsiteY4" fmla="*/ 0 h 8480"/>
                <a:gd name="connsiteX5" fmla="*/ 1176 w 10000"/>
                <a:gd name="connsiteY5" fmla="*/ 0 h 8480"/>
                <a:gd name="connsiteX0" fmla="*/ 1176 w 10000"/>
                <a:gd name="connsiteY0" fmla="*/ 0 h 8535"/>
                <a:gd name="connsiteX1" fmla="*/ 1558 w 10000"/>
                <a:gd name="connsiteY1" fmla="*/ 7108 h 8535"/>
                <a:gd name="connsiteX2" fmla="*/ 5575 w 10000"/>
                <a:gd name="connsiteY2" fmla="*/ 7108 h 8535"/>
                <a:gd name="connsiteX3" fmla="*/ 9592 w 10000"/>
                <a:gd name="connsiteY3" fmla="*/ 7108 h 8535"/>
                <a:gd name="connsiteX4" fmla="*/ 10000 w 10000"/>
                <a:gd name="connsiteY4" fmla="*/ 0 h 8535"/>
                <a:gd name="connsiteX5" fmla="*/ 1176 w 10000"/>
                <a:gd name="connsiteY5" fmla="*/ 0 h 8535"/>
                <a:gd name="connsiteX0" fmla="*/ 1176 w 10000"/>
                <a:gd name="connsiteY0" fmla="*/ 0 h 10000"/>
                <a:gd name="connsiteX1" fmla="*/ 1558 w 10000"/>
                <a:gd name="connsiteY1" fmla="*/ 8328 h 10000"/>
                <a:gd name="connsiteX2" fmla="*/ 5575 w 10000"/>
                <a:gd name="connsiteY2" fmla="*/ 8328 h 10000"/>
                <a:gd name="connsiteX3" fmla="*/ 9592 w 10000"/>
                <a:gd name="connsiteY3" fmla="*/ 6612 h 10000"/>
                <a:gd name="connsiteX4" fmla="*/ 10000 w 10000"/>
                <a:gd name="connsiteY4" fmla="*/ 0 h 10000"/>
                <a:gd name="connsiteX5" fmla="*/ 1176 w 10000"/>
                <a:gd name="connsiteY5" fmla="*/ 0 h 10000"/>
                <a:gd name="connsiteX0" fmla="*/ 1176 w 10000"/>
                <a:gd name="connsiteY0" fmla="*/ 0 h 10000"/>
                <a:gd name="connsiteX1" fmla="*/ 1558 w 10000"/>
                <a:gd name="connsiteY1" fmla="*/ 8328 h 10000"/>
                <a:gd name="connsiteX2" fmla="*/ 5575 w 10000"/>
                <a:gd name="connsiteY2" fmla="*/ 8328 h 10000"/>
                <a:gd name="connsiteX3" fmla="*/ 9592 w 10000"/>
                <a:gd name="connsiteY3" fmla="*/ 6612 h 10000"/>
                <a:gd name="connsiteX4" fmla="*/ 10000 w 10000"/>
                <a:gd name="connsiteY4" fmla="*/ 0 h 10000"/>
                <a:gd name="connsiteX5" fmla="*/ 1176 w 10000"/>
                <a:gd name="connsiteY5" fmla="*/ 0 h 10000"/>
                <a:gd name="connsiteX0" fmla="*/ 1176 w 10000"/>
                <a:gd name="connsiteY0" fmla="*/ 0 h 10000"/>
                <a:gd name="connsiteX1" fmla="*/ 1558 w 10000"/>
                <a:gd name="connsiteY1" fmla="*/ 8328 h 10000"/>
                <a:gd name="connsiteX2" fmla="*/ 5575 w 10000"/>
                <a:gd name="connsiteY2" fmla="*/ 8328 h 10000"/>
                <a:gd name="connsiteX3" fmla="*/ 9592 w 10000"/>
                <a:gd name="connsiteY3" fmla="*/ 6612 h 10000"/>
                <a:gd name="connsiteX4" fmla="*/ 10000 w 10000"/>
                <a:gd name="connsiteY4" fmla="*/ 0 h 10000"/>
                <a:gd name="connsiteX5" fmla="*/ 1176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176" y="0"/>
                  </a:moveTo>
                  <a:cubicBezTo>
                    <a:pt x="0" y="2906"/>
                    <a:pt x="912" y="6191"/>
                    <a:pt x="1558" y="8328"/>
                  </a:cubicBezTo>
                  <a:cubicBezTo>
                    <a:pt x="2132" y="10000"/>
                    <a:pt x="4136" y="8330"/>
                    <a:pt x="5575" y="8328"/>
                  </a:cubicBezTo>
                  <a:cubicBezTo>
                    <a:pt x="6981" y="8228"/>
                    <a:pt x="8738" y="8155"/>
                    <a:pt x="9592" y="6612"/>
                  </a:cubicBezTo>
                  <a:cubicBezTo>
                    <a:pt x="9619" y="5234"/>
                    <a:pt x="9973" y="1379"/>
                    <a:pt x="10000" y="0"/>
                  </a:cubicBezTo>
                  <a:lnTo>
                    <a:pt x="1176" y="0"/>
                  </a:lnTo>
                  <a:close/>
                </a:path>
              </a:pathLst>
            </a:custGeom>
            <a:solidFill>
              <a:srgbClr val="940400"/>
            </a:solidFill>
            <a:ln w="28575">
              <a:solidFill>
                <a:srgbClr val="FF0101"/>
              </a:solidFill>
              <a:round/>
              <a:headEnd/>
              <a:tailEnd/>
            </a:ln>
          </p:spPr>
          <p:txBody>
            <a:bodyPr wrap="none" anchor="ctr"/>
            <a:lstStyle/>
            <a:p>
              <a:endParaRPr lang="en-GB" smtClean="0">
                <a:solidFill>
                  <a:prstClr val="black"/>
                </a:solidFill>
                <a:latin typeface="Arial" charset="0"/>
                <a:cs typeface="Arial" charset="0"/>
              </a:endParaRPr>
            </a:p>
          </p:txBody>
        </p:sp>
        <p:sp>
          <p:nvSpPr>
            <p:cNvPr id="11" name="Freeform 26"/>
            <p:cNvSpPr>
              <a:spLocks/>
            </p:cNvSpPr>
            <p:nvPr/>
          </p:nvSpPr>
          <p:spPr bwMode="auto">
            <a:xfrm rot="5400000">
              <a:off x="3035853" y="1997908"/>
              <a:ext cx="1589950" cy="532539"/>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273 w 10000"/>
                <a:gd name="connsiteY10" fmla="*/ 6017 h 10000"/>
                <a:gd name="connsiteX11" fmla="*/ 5360 w 10000"/>
                <a:gd name="connsiteY11" fmla="*/ 4429 h 10000"/>
                <a:gd name="connsiteX12" fmla="*/ 5980 w 10000"/>
                <a:gd name="connsiteY12" fmla="*/ 3441 h 10000"/>
                <a:gd name="connsiteX13" fmla="*/ 6247 w 10000"/>
                <a:gd name="connsiteY13" fmla="*/ 2744 h 10000"/>
                <a:gd name="connsiteX14" fmla="*/ 6650 w 10000"/>
                <a:gd name="connsiteY14" fmla="*/ 1838 h 10000"/>
                <a:gd name="connsiteX15" fmla="*/ 6780 w 10000"/>
                <a:gd name="connsiteY15" fmla="*/ 543 h 10000"/>
                <a:gd name="connsiteX16" fmla="*/ 7221 w 10000"/>
                <a:gd name="connsiteY16" fmla="*/ 251 h 10000"/>
                <a:gd name="connsiteX17" fmla="*/ 7581 w 10000"/>
                <a:gd name="connsiteY17" fmla="*/ 55 h 10000"/>
                <a:gd name="connsiteX18" fmla="*/ 8151 w 10000"/>
                <a:gd name="connsiteY18" fmla="*/ 655 h 10000"/>
                <a:gd name="connsiteX19" fmla="*/ 8418 w 10000"/>
                <a:gd name="connsiteY19" fmla="*/ 1240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360 w 10000"/>
                <a:gd name="connsiteY10" fmla="*/ 4429 h 10000"/>
                <a:gd name="connsiteX11" fmla="*/ 5980 w 10000"/>
                <a:gd name="connsiteY11" fmla="*/ 3441 h 10000"/>
                <a:gd name="connsiteX12" fmla="*/ 6247 w 10000"/>
                <a:gd name="connsiteY12" fmla="*/ 2744 h 10000"/>
                <a:gd name="connsiteX13" fmla="*/ 6650 w 10000"/>
                <a:gd name="connsiteY13" fmla="*/ 1838 h 10000"/>
                <a:gd name="connsiteX14" fmla="*/ 6780 w 10000"/>
                <a:gd name="connsiteY14" fmla="*/ 543 h 10000"/>
                <a:gd name="connsiteX15" fmla="*/ 7221 w 10000"/>
                <a:gd name="connsiteY15" fmla="*/ 251 h 10000"/>
                <a:gd name="connsiteX16" fmla="*/ 7581 w 10000"/>
                <a:gd name="connsiteY16" fmla="*/ 55 h 10000"/>
                <a:gd name="connsiteX17" fmla="*/ 8151 w 10000"/>
                <a:gd name="connsiteY17" fmla="*/ 655 h 10000"/>
                <a:gd name="connsiteX18" fmla="*/ 8418 w 10000"/>
                <a:gd name="connsiteY18" fmla="*/ 1240 h 10000"/>
                <a:gd name="connsiteX19" fmla="*/ 8821 w 10000"/>
                <a:gd name="connsiteY19" fmla="*/ 3329 h 10000"/>
                <a:gd name="connsiteX20" fmla="*/ 8908 w 10000"/>
                <a:gd name="connsiteY20" fmla="*/ 4527 h 10000"/>
                <a:gd name="connsiteX21" fmla="*/ 9175 w 10000"/>
                <a:gd name="connsiteY21" fmla="*/ 4722 h 10000"/>
                <a:gd name="connsiteX22" fmla="*/ 9659 w 10000"/>
                <a:gd name="connsiteY22" fmla="*/ 6017 h 10000"/>
                <a:gd name="connsiteX23" fmla="*/ 9882 w 10000"/>
                <a:gd name="connsiteY23" fmla="*/ 7117 h 10000"/>
                <a:gd name="connsiteX24" fmla="*/ 9926 w 10000"/>
                <a:gd name="connsiteY24" fmla="*/ 7410 h 10000"/>
                <a:gd name="connsiteX25" fmla="*/ 9752 w 10000"/>
                <a:gd name="connsiteY25" fmla="*/ 7911 h 10000"/>
                <a:gd name="connsiteX26" fmla="*/ 9259 w 10000"/>
                <a:gd name="connsiteY26" fmla="*/ 9810 h 10000"/>
                <a:gd name="connsiteX27" fmla="*/ 310 w 10000"/>
                <a:gd name="connsiteY27" fmla="*/ 10000 h 10000"/>
                <a:gd name="connsiteX28" fmla="*/ 0 w 10000"/>
                <a:gd name="connsiteY28"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247 w 10000"/>
                <a:gd name="connsiteY11" fmla="*/ 2744 h 10000"/>
                <a:gd name="connsiteX12" fmla="*/ 6650 w 10000"/>
                <a:gd name="connsiteY12" fmla="*/ 1838 h 10000"/>
                <a:gd name="connsiteX13" fmla="*/ 6780 w 10000"/>
                <a:gd name="connsiteY13" fmla="*/ 543 h 10000"/>
                <a:gd name="connsiteX14" fmla="*/ 7221 w 10000"/>
                <a:gd name="connsiteY14" fmla="*/ 251 h 10000"/>
                <a:gd name="connsiteX15" fmla="*/ 7581 w 10000"/>
                <a:gd name="connsiteY15" fmla="*/ 55 h 10000"/>
                <a:gd name="connsiteX16" fmla="*/ 8151 w 10000"/>
                <a:gd name="connsiteY16" fmla="*/ 655 h 10000"/>
                <a:gd name="connsiteX17" fmla="*/ 8418 w 10000"/>
                <a:gd name="connsiteY17" fmla="*/ 1240 h 10000"/>
                <a:gd name="connsiteX18" fmla="*/ 8821 w 10000"/>
                <a:gd name="connsiteY18" fmla="*/ 3329 h 10000"/>
                <a:gd name="connsiteX19" fmla="*/ 8908 w 10000"/>
                <a:gd name="connsiteY19" fmla="*/ 4527 h 10000"/>
                <a:gd name="connsiteX20" fmla="*/ 9175 w 10000"/>
                <a:gd name="connsiteY20" fmla="*/ 4722 h 10000"/>
                <a:gd name="connsiteX21" fmla="*/ 9659 w 10000"/>
                <a:gd name="connsiteY21" fmla="*/ 6017 h 10000"/>
                <a:gd name="connsiteX22" fmla="*/ 9882 w 10000"/>
                <a:gd name="connsiteY22" fmla="*/ 7117 h 10000"/>
                <a:gd name="connsiteX23" fmla="*/ 9926 w 10000"/>
                <a:gd name="connsiteY23" fmla="*/ 7410 h 10000"/>
                <a:gd name="connsiteX24" fmla="*/ 9752 w 10000"/>
                <a:gd name="connsiteY24" fmla="*/ 7911 h 10000"/>
                <a:gd name="connsiteX25" fmla="*/ 9259 w 10000"/>
                <a:gd name="connsiteY25" fmla="*/ 9810 h 10000"/>
                <a:gd name="connsiteX26" fmla="*/ 310 w 10000"/>
                <a:gd name="connsiteY26" fmla="*/ 10000 h 10000"/>
                <a:gd name="connsiteX27" fmla="*/ 0 w 10000"/>
                <a:gd name="connsiteY27"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6780 w 10000"/>
                <a:gd name="connsiteY12" fmla="*/ 543 h 10000"/>
                <a:gd name="connsiteX13" fmla="*/ 7221 w 10000"/>
                <a:gd name="connsiteY13" fmla="*/ 251 h 10000"/>
                <a:gd name="connsiteX14" fmla="*/ 7581 w 10000"/>
                <a:gd name="connsiteY14" fmla="*/ 55 h 10000"/>
                <a:gd name="connsiteX15" fmla="*/ 8151 w 10000"/>
                <a:gd name="connsiteY15" fmla="*/ 655 h 10000"/>
                <a:gd name="connsiteX16" fmla="*/ 8418 w 10000"/>
                <a:gd name="connsiteY16" fmla="*/ 1240 h 10000"/>
                <a:gd name="connsiteX17" fmla="*/ 8821 w 10000"/>
                <a:gd name="connsiteY17" fmla="*/ 3329 h 10000"/>
                <a:gd name="connsiteX18" fmla="*/ 8908 w 10000"/>
                <a:gd name="connsiteY18" fmla="*/ 4527 h 10000"/>
                <a:gd name="connsiteX19" fmla="*/ 9175 w 10000"/>
                <a:gd name="connsiteY19" fmla="*/ 4722 h 10000"/>
                <a:gd name="connsiteX20" fmla="*/ 9659 w 10000"/>
                <a:gd name="connsiteY20" fmla="*/ 6017 h 10000"/>
                <a:gd name="connsiteX21" fmla="*/ 9882 w 10000"/>
                <a:gd name="connsiteY21" fmla="*/ 7117 h 10000"/>
                <a:gd name="connsiteX22" fmla="*/ 9926 w 10000"/>
                <a:gd name="connsiteY22" fmla="*/ 7410 h 10000"/>
                <a:gd name="connsiteX23" fmla="*/ 9752 w 10000"/>
                <a:gd name="connsiteY23" fmla="*/ 7911 h 10000"/>
                <a:gd name="connsiteX24" fmla="*/ 9259 w 10000"/>
                <a:gd name="connsiteY24" fmla="*/ 9810 h 10000"/>
                <a:gd name="connsiteX25" fmla="*/ 310 w 10000"/>
                <a:gd name="connsiteY25" fmla="*/ 10000 h 10000"/>
                <a:gd name="connsiteX26" fmla="*/ 0 w 10000"/>
                <a:gd name="connsiteY26"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418 w 10000"/>
                <a:gd name="connsiteY15" fmla="*/ 1240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074 w 10000"/>
                <a:gd name="connsiteY15" fmla="*/ 1308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8908 w 10000"/>
                <a:gd name="connsiteY16" fmla="*/ 4527 h 10000"/>
                <a:gd name="connsiteX17" fmla="*/ 9175 w 10000"/>
                <a:gd name="connsiteY17" fmla="*/ 4722 h 10000"/>
                <a:gd name="connsiteX18" fmla="*/ 9659 w 10000"/>
                <a:gd name="connsiteY18" fmla="*/ 6017 h 10000"/>
                <a:gd name="connsiteX19" fmla="*/ 9882 w 10000"/>
                <a:gd name="connsiteY19" fmla="*/ 7117 h 10000"/>
                <a:gd name="connsiteX20" fmla="*/ 9926 w 10000"/>
                <a:gd name="connsiteY20" fmla="*/ 7410 h 10000"/>
                <a:gd name="connsiteX21" fmla="*/ 9752 w 10000"/>
                <a:gd name="connsiteY21" fmla="*/ 7911 h 10000"/>
                <a:gd name="connsiteX22" fmla="*/ 9259 w 10000"/>
                <a:gd name="connsiteY22" fmla="*/ 9810 h 10000"/>
                <a:gd name="connsiteX23" fmla="*/ 310 w 10000"/>
                <a:gd name="connsiteY23" fmla="*/ 10000 h 10000"/>
                <a:gd name="connsiteX24" fmla="*/ 0 w 10000"/>
                <a:gd name="connsiteY24"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9175 w 10000"/>
                <a:gd name="connsiteY16" fmla="*/ 4722 h 10000"/>
                <a:gd name="connsiteX17" fmla="*/ 9659 w 10000"/>
                <a:gd name="connsiteY17" fmla="*/ 6017 h 10000"/>
                <a:gd name="connsiteX18" fmla="*/ 9882 w 10000"/>
                <a:gd name="connsiteY18" fmla="*/ 7117 h 10000"/>
                <a:gd name="connsiteX19" fmla="*/ 9926 w 10000"/>
                <a:gd name="connsiteY19" fmla="*/ 7410 h 10000"/>
                <a:gd name="connsiteX20" fmla="*/ 9752 w 10000"/>
                <a:gd name="connsiteY20" fmla="*/ 7911 h 10000"/>
                <a:gd name="connsiteX21" fmla="*/ 9259 w 10000"/>
                <a:gd name="connsiteY21" fmla="*/ 9810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175 w 10000"/>
                <a:gd name="connsiteY15" fmla="*/ 4722 h 10000"/>
                <a:gd name="connsiteX16" fmla="*/ 9659 w 10000"/>
                <a:gd name="connsiteY16" fmla="*/ 6017 h 10000"/>
                <a:gd name="connsiteX17" fmla="*/ 9882 w 10000"/>
                <a:gd name="connsiteY17" fmla="*/ 7117 h 10000"/>
                <a:gd name="connsiteX18" fmla="*/ 9926 w 10000"/>
                <a:gd name="connsiteY18" fmla="*/ 7410 h 10000"/>
                <a:gd name="connsiteX19" fmla="*/ 9752 w 10000"/>
                <a:gd name="connsiteY19" fmla="*/ 7911 h 10000"/>
                <a:gd name="connsiteX20" fmla="*/ 9259 w 10000"/>
                <a:gd name="connsiteY20" fmla="*/ 9810 h 10000"/>
                <a:gd name="connsiteX21" fmla="*/ 310 w 10000"/>
                <a:gd name="connsiteY21" fmla="*/ 10000 h 10000"/>
                <a:gd name="connsiteX22" fmla="*/ 0 w 10000"/>
                <a:gd name="connsiteY2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659 w 10000"/>
                <a:gd name="connsiteY15" fmla="*/ 6017 h 10000"/>
                <a:gd name="connsiteX16" fmla="*/ 9882 w 10000"/>
                <a:gd name="connsiteY16" fmla="*/ 7117 h 10000"/>
                <a:gd name="connsiteX17" fmla="*/ 9926 w 10000"/>
                <a:gd name="connsiteY17" fmla="*/ 7410 h 10000"/>
                <a:gd name="connsiteX18" fmla="*/ 9752 w 10000"/>
                <a:gd name="connsiteY18" fmla="*/ 7911 h 10000"/>
                <a:gd name="connsiteX19" fmla="*/ 9259 w 10000"/>
                <a:gd name="connsiteY19" fmla="*/ 9810 h 10000"/>
                <a:gd name="connsiteX20" fmla="*/ 310 w 10000"/>
                <a:gd name="connsiteY20" fmla="*/ 10000 h 10000"/>
                <a:gd name="connsiteX21" fmla="*/ 0 w 10000"/>
                <a:gd name="connsiteY21" fmla="*/ 10000 h 10000"/>
                <a:gd name="connsiteX0" fmla="*/ 0 w 9898"/>
                <a:gd name="connsiteY0" fmla="*/ 10000 h 10000"/>
                <a:gd name="connsiteX1" fmla="*/ 974 w 9898"/>
                <a:gd name="connsiteY1" fmla="*/ 9401 h 10000"/>
                <a:gd name="connsiteX2" fmla="*/ 1464 w 9898"/>
                <a:gd name="connsiteY2" fmla="*/ 9109 h 10000"/>
                <a:gd name="connsiteX3" fmla="*/ 1861 w 9898"/>
                <a:gd name="connsiteY3" fmla="*/ 8511 h 10000"/>
                <a:gd name="connsiteX4" fmla="*/ 2128 w 9898"/>
                <a:gd name="connsiteY4" fmla="*/ 8315 h 10000"/>
                <a:gd name="connsiteX5" fmla="*/ 2481 w 9898"/>
                <a:gd name="connsiteY5" fmla="*/ 8511 h 10000"/>
                <a:gd name="connsiteX6" fmla="*/ 2748 w 9898"/>
                <a:gd name="connsiteY6" fmla="*/ 8900 h 10000"/>
                <a:gd name="connsiteX7" fmla="*/ 3766 w 9898"/>
                <a:gd name="connsiteY7" fmla="*/ 9011 h 10000"/>
                <a:gd name="connsiteX8" fmla="*/ 4833 w 9898"/>
                <a:gd name="connsiteY8" fmla="*/ 6519 h 10000"/>
                <a:gd name="connsiteX9" fmla="*/ 4876 w 9898"/>
                <a:gd name="connsiteY9" fmla="*/ 6226 h 10000"/>
                <a:gd name="connsiteX10" fmla="*/ 5980 w 9898"/>
                <a:gd name="connsiteY10" fmla="*/ 3441 h 10000"/>
                <a:gd name="connsiteX11" fmla="*/ 6650 w 9898"/>
                <a:gd name="connsiteY11" fmla="*/ 1838 h 10000"/>
                <a:gd name="connsiteX12" fmla="*/ 7221 w 9898"/>
                <a:gd name="connsiteY12" fmla="*/ 251 h 10000"/>
                <a:gd name="connsiteX13" fmla="*/ 7581 w 9898"/>
                <a:gd name="connsiteY13" fmla="*/ 55 h 10000"/>
                <a:gd name="connsiteX14" fmla="*/ 8151 w 9898"/>
                <a:gd name="connsiteY14" fmla="*/ 655 h 10000"/>
                <a:gd name="connsiteX15" fmla="*/ 9659 w 9898"/>
                <a:gd name="connsiteY15" fmla="*/ 6017 h 10000"/>
                <a:gd name="connsiteX16" fmla="*/ 9882 w 9898"/>
                <a:gd name="connsiteY16" fmla="*/ 7117 h 10000"/>
                <a:gd name="connsiteX17" fmla="*/ 9752 w 9898"/>
                <a:gd name="connsiteY17" fmla="*/ 7911 h 10000"/>
                <a:gd name="connsiteX18" fmla="*/ 9259 w 9898"/>
                <a:gd name="connsiteY18" fmla="*/ 9810 h 10000"/>
                <a:gd name="connsiteX19" fmla="*/ 310 w 9898"/>
                <a:gd name="connsiteY19" fmla="*/ 10000 h 10000"/>
                <a:gd name="connsiteX20" fmla="*/ 0 w 9898"/>
                <a:gd name="connsiteY20" fmla="*/ 10000 h 10000"/>
                <a:gd name="connsiteX0" fmla="*/ 0 w 10000"/>
                <a:gd name="connsiteY0" fmla="*/ 10000 h 10000"/>
                <a:gd name="connsiteX1" fmla="*/ 984 w 10000"/>
                <a:gd name="connsiteY1" fmla="*/ 9401 h 10000"/>
                <a:gd name="connsiteX2" fmla="*/ 1479 w 10000"/>
                <a:gd name="connsiteY2" fmla="*/ 9109 h 10000"/>
                <a:gd name="connsiteX3" fmla="*/ 1880 w 10000"/>
                <a:gd name="connsiteY3" fmla="*/ 8511 h 10000"/>
                <a:gd name="connsiteX4" fmla="*/ 2150 w 10000"/>
                <a:gd name="connsiteY4" fmla="*/ 8315 h 10000"/>
                <a:gd name="connsiteX5" fmla="*/ 2507 w 10000"/>
                <a:gd name="connsiteY5" fmla="*/ 8511 h 10000"/>
                <a:gd name="connsiteX6" fmla="*/ 2776 w 10000"/>
                <a:gd name="connsiteY6" fmla="*/ 8900 h 10000"/>
                <a:gd name="connsiteX7" fmla="*/ 3805 w 10000"/>
                <a:gd name="connsiteY7" fmla="*/ 9011 h 10000"/>
                <a:gd name="connsiteX8" fmla="*/ 4883 w 10000"/>
                <a:gd name="connsiteY8" fmla="*/ 6519 h 10000"/>
                <a:gd name="connsiteX9" fmla="*/ 4926 w 10000"/>
                <a:gd name="connsiteY9" fmla="*/ 6226 h 10000"/>
                <a:gd name="connsiteX10" fmla="*/ 6042 w 10000"/>
                <a:gd name="connsiteY10" fmla="*/ 3441 h 10000"/>
                <a:gd name="connsiteX11" fmla="*/ 6719 w 10000"/>
                <a:gd name="connsiteY11" fmla="*/ 1838 h 10000"/>
                <a:gd name="connsiteX12" fmla="*/ 7295 w 10000"/>
                <a:gd name="connsiteY12" fmla="*/ 251 h 10000"/>
                <a:gd name="connsiteX13" fmla="*/ 7659 w 10000"/>
                <a:gd name="connsiteY13" fmla="*/ 55 h 10000"/>
                <a:gd name="connsiteX14" fmla="*/ 8235 w 10000"/>
                <a:gd name="connsiteY14" fmla="*/ 655 h 10000"/>
                <a:gd name="connsiteX15" fmla="*/ 9984 w 10000"/>
                <a:gd name="connsiteY15" fmla="*/ 7117 h 10000"/>
                <a:gd name="connsiteX16" fmla="*/ 9852 w 10000"/>
                <a:gd name="connsiteY16" fmla="*/ 7911 h 10000"/>
                <a:gd name="connsiteX17" fmla="*/ 9354 w 10000"/>
                <a:gd name="connsiteY17" fmla="*/ 9810 h 10000"/>
                <a:gd name="connsiteX18" fmla="*/ 313 w 10000"/>
                <a:gd name="connsiteY18" fmla="*/ 10000 h 10000"/>
                <a:gd name="connsiteX19" fmla="*/ 0 w 10000"/>
                <a:gd name="connsiteY19"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295 w 10966"/>
                <a:gd name="connsiteY12" fmla="*/ 251 h 10000"/>
                <a:gd name="connsiteX13" fmla="*/ 7659 w 10966"/>
                <a:gd name="connsiteY13" fmla="*/ 55 h 10000"/>
                <a:gd name="connsiteX14" fmla="*/ 8235 w 10966"/>
                <a:gd name="connsiteY14" fmla="*/ 655 h 10000"/>
                <a:gd name="connsiteX15" fmla="*/ 9984 w 10966"/>
                <a:gd name="connsiteY15" fmla="*/ 7117 h 10000"/>
                <a:gd name="connsiteX16" fmla="*/ 9354 w 10966"/>
                <a:gd name="connsiteY16" fmla="*/ 9810 h 10000"/>
                <a:gd name="connsiteX17" fmla="*/ 313 w 10966"/>
                <a:gd name="connsiteY17" fmla="*/ 10000 h 10000"/>
                <a:gd name="connsiteX18" fmla="*/ 0 w 10966"/>
                <a:gd name="connsiteY18"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659 w 10966"/>
                <a:gd name="connsiteY12" fmla="*/ 55 h 10000"/>
                <a:gd name="connsiteX13" fmla="*/ 8235 w 10966"/>
                <a:gd name="connsiteY13" fmla="*/ 655 h 10000"/>
                <a:gd name="connsiteX14" fmla="*/ 9984 w 10966"/>
                <a:gd name="connsiteY14" fmla="*/ 7117 h 10000"/>
                <a:gd name="connsiteX15" fmla="*/ 9354 w 10966"/>
                <a:gd name="connsiteY15" fmla="*/ 9810 h 10000"/>
                <a:gd name="connsiteX16" fmla="*/ 313 w 10966"/>
                <a:gd name="connsiteY16" fmla="*/ 10000 h 10000"/>
                <a:gd name="connsiteX17" fmla="*/ 0 w 10966"/>
                <a:gd name="connsiteY17" fmla="*/ 10000 h 10000"/>
                <a:gd name="connsiteX0" fmla="*/ 0 w 10966"/>
                <a:gd name="connsiteY0" fmla="*/ 10225 h 10225"/>
                <a:gd name="connsiteX1" fmla="*/ 984 w 10966"/>
                <a:gd name="connsiteY1" fmla="*/ 9626 h 10225"/>
                <a:gd name="connsiteX2" fmla="*/ 1479 w 10966"/>
                <a:gd name="connsiteY2" fmla="*/ 9334 h 10225"/>
                <a:gd name="connsiteX3" fmla="*/ 1880 w 10966"/>
                <a:gd name="connsiteY3" fmla="*/ 8736 h 10225"/>
                <a:gd name="connsiteX4" fmla="*/ 2150 w 10966"/>
                <a:gd name="connsiteY4" fmla="*/ 8540 h 10225"/>
                <a:gd name="connsiteX5" fmla="*/ 2507 w 10966"/>
                <a:gd name="connsiteY5" fmla="*/ 8736 h 10225"/>
                <a:gd name="connsiteX6" fmla="*/ 2776 w 10966"/>
                <a:gd name="connsiteY6" fmla="*/ 9125 h 10225"/>
                <a:gd name="connsiteX7" fmla="*/ 3805 w 10966"/>
                <a:gd name="connsiteY7" fmla="*/ 9236 h 10225"/>
                <a:gd name="connsiteX8" fmla="*/ 4883 w 10966"/>
                <a:gd name="connsiteY8" fmla="*/ 6744 h 10225"/>
                <a:gd name="connsiteX9" fmla="*/ 4926 w 10966"/>
                <a:gd name="connsiteY9" fmla="*/ 6451 h 10225"/>
                <a:gd name="connsiteX10" fmla="*/ 6042 w 10966"/>
                <a:gd name="connsiteY10" fmla="*/ 3666 h 10225"/>
                <a:gd name="connsiteX11" fmla="*/ 6719 w 10966"/>
                <a:gd name="connsiteY11" fmla="*/ 2063 h 10225"/>
                <a:gd name="connsiteX12" fmla="*/ 8235 w 10966"/>
                <a:gd name="connsiteY12" fmla="*/ 880 h 10225"/>
                <a:gd name="connsiteX13" fmla="*/ 9984 w 10966"/>
                <a:gd name="connsiteY13" fmla="*/ 7342 h 10225"/>
                <a:gd name="connsiteX14" fmla="*/ 9354 w 10966"/>
                <a:gd name="connsiteY14" fmla="*/ 10035 h 10225"/>
                <a:gd name="connsiteX15" fmla="*/ 313 w 10966"/>
                <a:gd name="connsiteY15" fmla="*/ 10225 h 10225"/>
                <a:gd name="connsiteX16" fmla="*/ 0 w 10966"/>
                <a:gd name="connsiteY16" fmla="*/ 10225 h 10225"/>
                <a:gd name="connsiteX0" fmla="*/ 0 w 10966"/>
                <a:gd name="connsiteY0" fmla="*/ 9572 h 9572"/>
                <a:gd name="connsiteX1" fmla="*/ 984 w 10966"/>
                <a:gd name="connsiteY1" fmla="*/ 8973 h 9572"/>
                <a:gd name="connsiteX2" fmla="*/ 1479 w 10966"/>
                <a:gd name="connsiteY2" fmla="*/ 8681 h 9572"/>
                <a:gd name="connsiteX3" fmla="*/ 1880 w 10966"/>
                <a:gd name="connsiteY3" fmla="*/ 8083 h 9572"/>
                <a:gd name="connsiteX4" fmla="*/ 2150 w 10966"/>
                <a:gd name="connsiteY4" fmla="*/ 7887 h 9572"/>
                <a:gd name="connsiteX5" fmla="*/ 2507 w 10966"/>
                <a:gd name="connsiteY5" fmla="*/ 8083 h 9572"/>
                <a:gd name="connsiteX6" fmla="*/ 2776 w 10966"/>
                <a:gd name="connsiteY6" fmla="*/ 8472 h 9572"/>
                <a:gd name="connsiteX7" fmla="*/ 3805 w 10966"/>
                <a:gd name="connsiteY7" fmla="*/ 8583 h 9572"/>
                <a:gd name="connsiteX8" fmla="*/ 4883 w 10966"/>
                <a:gd name="connsiteY8" fmla="*/ 6091 h 9572"/>
                <a:gd name="connsiteX9" fmla="*/ 4926 w 10966"/>
                <a:gd name="connsiteY9" fmla="*/ 5798 h 9572"/>
                <a:gd name="connsiteX10" fmla="*/ 6042 w 10966"/>
                <a:gd name="connsiteY10" fmla="*/ 3013 h 9572"/>
                <a:gd name="connsiteX11" fmla="*/ 6719 w 10966"/>
                <a:gd name="connsiteY11" fmla="*/ 1410 h 9572"/>
                <a:gd name="connsiteX12" fmla="*/ 10152 w 10966"/>
                <a:gd name="connsiteY12" fmla="*/ 880 h 9572"/>
                <a:gd name="connsiteX13" fmla="*/ 9984 w 10966"/>
                <a:gd name="connsiteY13" fmla="*/ 6689 h 9572"/>
                <a:gd name="connsiteX14" fmla="*/ 9354 w 10966"/>
                <a:gd name="connsiteY14" fmla="*/ 9382 h 9572"/>
                <a:gd name="connsiteX15" fmla="*/ 313 w 10966"/>
                <a:gd name="connsiteY15" fmla="*/ 9572 h 9572"/>
                <a:gd name="connsiteX16" fmla="*/ 0 w 10966"/>
                <a:gd name="connsiteY16" fmla="*/ 9572 h 9572"/>
                <a:gd name="connsiteX0" fmla="*/ 0 w 10000"/>
                <a:gd name="connsiteY0" fmla="*/ 10000 h 10000"/>
                <a:gd name="connsiteX1" fmla="*/ 1349 w 10000"/>
                <a:gd name="connsiteY1" fmla="*/ 9069 h 10000"/>
                <a:gd name="connsiteX2" fmla="*/ 1714 w 10000"/>
                <a:gd name="connsiteY2" fmla="*/ 8444 h 10000"/>
                <a:gd name="connsiteX3" fmla="*/ 1961 w 10000"/>
                <a:gd name="connsiteY3" fmla="*/ 8240 h 10000"/>
                <a:gd name="connsiteX4" fmla="*/ 2286 w 10000"/>
                <a:gd name="connsiteY4" fmla="*/ 8444 h 10000"/>
                <a:gd name="connsiteX5" fmla="*/ 2531 w 10000"/>
                <a:gd name="connsiteY5" fmla="*/ 8851 h 10000"/>
                <a:gd name="connsiteX6" fmla="*/ 3470 w 10000"/>
                <a:gd name="connsiteY6" fmla="*/ 8967 h 10000"/>
                <a:gd name="connsiteX7" fmla="*/ 4453 w 10000"/>
                <a:gd name="connsiteY7" fmla="*/ 6363 h 10000"/>
                <a:gd name="connsiteX8" fmla="*/ 4492 w 10000"/>
                <a:gd name="connsiteY8" fmla="*/ 6057 h 10000"/>
                <a:gd name="connsiteX9" fmla="*/ 5510 w 10000"/>
                <a:gd name="connsiteY9" fmla="*/ 3148 h 10000"/>
                <a:gd name="connsiteX10" fmla="*/ 6127 w 10000"/>
                <a:gd name="connsiteY10" fmla="*/ 1473 h 10000"/>
                <a:gd name="connsiteX11" fmla="*/ 9258 w 10000"/>
                <a:gd name="connsiteY11" fmla="*/ 919 h 10000"/>
                <a:gd name="connsiteX12" fmla="*/ 9105 w 10000"/>
                <a:gd name="connsiteY12" fmla="*/ 6988 h 10000"/>
                <a:gd name="connsiteX13" fmla="*/ 8530 w 10000"/>
                <a:gd name="connsiteY13" fmla="*/ 9802 h 10000"/>
                <a:gd name="connsiteX14" fmla="*/ 285 w 10000"/>
                <a:gd name="connsiteY14" fmla="*/ 10000 h 10000"/>
                <a:gd name="connsiteX15" fmla="*/ 0 w 10000"/>
                <a:gd name="connsiteY15" fmla="*/ 10000 h 10000"/>
                <a:gd name="connsiteX0" fmla="*/ 0 w 10000"/>
                <a:gd name="connsiteY0" fmla="*/ 10000 h 10000"/>
                <a:gd name="connsiteX1" fmla="*/ 1349 w 10000"/>
                <a:gd name="connsiteY1" fmla="*/ 9069 h 10000"/>
                <a:gd name="connsiteX2" fmla="*/ 1961 w 10000"/>
                <a:gd name="connsiteY2" fmla="*/ 8240 h 10000"/>
                <a:gd name="connsiteX3" fmla="*/ 2286 w 10000"/>
                <a:gd name="connsiteY3" fmla="*/ 8444 h 10000"/>
                <a:gd name="connsiteX4" fmla="*/ 2531 w 10000"/>
                <a:gd name="connsiteY4" fmla="*/ 8851 h 10000"/>
                <a:gd name="connsiteX5" fmla="*/ 3470 w 10000"/>
                <a:gd name="connsiteY5" fmla="*/ 8967 h 10000"/>
                <a:gd name="connsiteX6" fmla="*/ 4453 w 10000"/>
                <a:gd name="connsiteY6" fmla="*/ 6363 h 10000"/>
                <a:gd name="connsiteX7" fmla="*/ 4492 w 10000"/>
                <a:gd name="connsiteY7" fmla="*/ 6057 h 10000"/>
                <a:gd name="connsiteX8" fmla="*/ 5510 w 10000"/>
                <a:gd name="connsiteY8" fmla="*/ 3148 h 10000"/>
                <a:gd name="connsiteX9" fmla="*/ 6127 w 10000"/>
                <a:gd name="connsiteY9" fmla="*/ 1473 h 10000"/>
                <a:gd name="connsiteX10" fmla="*/ 9258 w 10000"/>
                <a:gd name="connsiteY10" fmla="*/ 919 h 10000"/>
                <a:gd name="connsiteX11" fmla="*/ 9105 w 10000"/>
                <a:gd name="connsiteY11" fmla="*/ 6988 h 10000"/>
                <a:gd name="connsiteX12" fmla="*/ 8530 w 10000"/>
                <a:gd name="connsiteY12" fmla="*/ 9802 h 10000"/>
                <a:gd name="connsiteX13" fmla="*/ 285 w 10000"/>
                <a:gd name="connsiteY13" fmla="*/ 10000 h 10000"/>
                <a:gd name="connsiteX14" fmla="*/ 0 w 10000"/>
                <a:gd name="connsiteY14" fmla="*/ 10000 h 10000"/>
                <a:gd name="connsiteX0" fmla="*/ 0 w 10000"/>
                <a:gd name="connsiteY0" fmla="*/ 10000 h 10000"/>
                <a:gd name="connsiteX1" fmla="*/ 1961 w 10000"/>
                <a:gd name="connsiteY1" fmla="*/ 8240 h 10000"/>
                <a:gd name="connsiteX2" fmla="*/ 2286 w 10000"/>
                <a:gd name="connsiteY2" fmla="*/ 8444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1618 w 10000"/>
                <a:gd name="connsiteY2" fmla="*/ 8329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2531 w 10000"/>
                <a:gd name="connsiteY2" fmla="*/ 8851 h 10000"/>
                <a:gd name="connsiteX3" fmla="*/ 3470 w 10000"/>
                <a:gd name="connsiteY3" fmla="*/ 8967 h 10000"/>
                <a:gd name="connsiteX4" fmla="*/ 4453 w 10000"/>
                <a:gd name="connsiteY4" fmla="*/ 6363 h 10000"/>
                <a:gd name="connsiteX5" fmla="*/ 4492 w 10000"/>
                <a:gd name="connsiteY5" fmla="*/ 6057 h 10000"/>
                <a:gd name="connsiteX6" fmla="*/ 5510 w 10000"/>
                <a:gd name="connsiteY6" fmla="*/ 3148 h 10000"/>
                <a:gd name="connsiteX7" fmla="*/ 6127 w 10000"/>
                <a:gd name="connsiteY7" fmla="*/ 1473 h 10000"/>
                <a:gd name="connsiteX8" fmla="*/ 9258 w 10000"/>
                <a:gd name="connsiteY8" fmla="*/ 919 h 10000"/>
                <a:gd name="connsiteX9" fmla="*/ 9105 w 10000"/>
                <a:gd name="connsiteY9" fmla="*/ 6988 h 10000"/>
                <a:gd name="connsiteX10" fmla="*/ 8530 w 10000"/>
                <a:gd name="connsiteY10" fmla="*/ 9802 h 10000"/>
                <a:gd name="connsiteX11" fmla="*/ 285 w 10000"/>
                <a:gd name="connsiteY11" fmla="*/ 10000 h 10000"/>
                <a:gd name="connsiteX12" fmla="*/ 0 w 10000"/>
                <a:gd name="connsiteY12" fmla="*/ 10000 h 10000"/>
                <a:gd name="connsiteX0" fmla="*/ 0 w 10000"/>
                <a:gd name="connsiteY0" fmla="*/ 10000 h 10000"/>
                <a:gd name="connsiteX1" fmla="*/ 2531 w 10000"/>
                <a:gd name="connsiteY1" fmla="*/ 8851 h 10000"/>
                <a:gd name="connsiteX2" fmla="*/ 3470 w 10000"/>
                <a:gd name="connsiteY2" fmla="*/ 8967 h 10000"/>
                <a:gd name="connsiteX3" fmla="*/ 4453 w 10000"/>
                <a:gd name="connsiteY3" fmla="*/ 6363 h 10000"/>
                <a:gd name="connsiteX4" fmla="*/ 4492 w 10000"/>
                <a:gd name="connsiteY4" fmla="*/ 6057 h 10000"/>
                <a:gd name="connsiteX5" fmla="*/ 5510 w 10000"/>
                <a:gd name="connsiteY5" fmla="*/ 3148 h 10000"/>
                <a:gd name="connsiteX6" fmla="*/ 6127 w 10000"/>
                <a:gd name="connsiteY6" fmla="*/ 1473 h 10000"/>
                <a:gd name="connsiteX7" fmla="*/ 9258 w 10000"/>
                <a:gd name="connsiteY7" fmla="*/ 919 h 10000"/>
                <a:gd name="connsiteX8" fmla="*/ 9105 w 10000"/>
                <a:gd name="connsiteY8" fmla="*/ 6988 h 10000"/>
                <a:gd name="connsiteX9" fmla="*/ 8530 w 10000"/>
                <a:gd name="connsiteY9" fmla="*/ 9802 h 10000"/>
                <a:gd name="connsiteX10" fmla="*/ 285 w 10000"/>
                <a:gd name="connsiteY10" fmla="*/ 10000 h 10000"/>
                <a:gd name="connsiteX11" fmla="*/ 0 w 10000"/>
                <a:gd name="connsiteY11" fmla="*/ 10000 h 10000"/>
                <a:gd name="connsiteX0" fmla="*/ 51 w 10051"/>
                <a:gd name="connsiteY0" fmla="*/ 10000 h 10000"/>
                <a:gd name="connsiteX1" fmla="*/ 578 w 10051"/>
                <a:gd name="connsiteY1" fmla="*/ 1846 h 10000"/>
                <a:gd name="connsiteX2" fmla="*/ 3521 w 10051"/>
                <a:gd name="connsiteY2" fmla="*/ 8967 h 10000"/>
                <a:gd name="connsiteX3" fmla="*/ 4504 w 10051"/>
                <a:gd name="connsiteY3" fmla="*/ 6363 h 10000"/>
                <a:gd name="connsiteX4" fmla="*/ 4543 w 10051"/>
                <a:gd name="connsiteY4" fmla="*/ 6057 h 10000"/>
                <a:gd name="connsiteX5" fmla="*/ 5561 w 10051"/>
                <a:gd name="connsiteY5" fmla="*/ 3148 h 10000"/>
                <a:gd name="connsiteX6" fmla="*/ 6178 w 10051"/>
                <a:gd name="connsiteY6" fmla="*/ 1473 h 10000"/>
                <a:gd name="connsiteX7" fmla="*/ 9309 w 10051"/>
                <a:gd name="connsiteY7" fmla="*/ 919 h 10000"/>
                <a:gd name="connsiteX8" fmla="*/ 9156 w 10051"/>
                <a:gd name="connsiteY8" fmla="*/ 6988 h 10000"/>
                <a:gd name="connsiteX9" fmla="*/ 8581 w 10051"/>
                <a:gd name="connsiteY9" fmla="*/ 9802 h 10000"/>
                <a:gd name="connsiteX10" fmla="*/ 336 w 10051"/>
                <a:gd name="connsiteY10" fmla="*/ 10000 h 10000"/>
                <a:gd name="connsiteX11" fmla="*/ 51 w 10051"/>
                <a:gd name="connsiteY11" fmla="*/ 10000 h 10000"/>
                <a:gd name="connsiteX0" fmla="*/ 1334 w 11049"/>
                <a:gd name="connsiteY0" fmla="*/ 10000 h 10000"/>
                <a:gd name="connsiteX1" fmla="*/ 1576 w 11049"/>
                <a:gd name="connsiteY1" fmla="*/ 1846 h 10000"/>
                <a:gd name="connsiteX2" fmla="*/ 4519 w 11049"/>
                <a:gd name="connsiteY2" fmla="*/ 8967 h 10000"/>
                <a:gd name="connsiteX3" fmla="*/ 5502 w 11049"/>
                <a:gd name="connsiteY3" fmla="*/ 6363 h 10000"/>
                <a:gd name="connsiteX4" fmla="*/ 5541 w 11049"/>
                <a:gd name="connsiteY4" fmla="*/ 6057 h 10000"/>
                <a:gd name="connsiteX5" fmla="*/ 6559 w 11049"/>
                <a:gd name="connsiteY5" fmla="*/ 3148 h 10000"/>
                <a:gd name="connsiteX6" fmla="*/ 7176 w 11049"/>
                <a:gd name="connsiteY6" fmla="*/ 1473 h 10000"/>
                <a:gd name="connsiteX7" fmla="*/ 10307 w 11049"/>
                <a:gd name="connsiteY7" fmla="*/ 919 h 10000"/>
                <a:gd name="connsiteX8" fmla="*/ 10154 w 11049"/>
                <a:gd name="connsiteY8" fmla="*/ 6988 h 10000"/>
                <a:gd name="connsiteX9" fmla="*/ 9579 w 11049"/>
                <a:gd name="connsiteY9" fmla="*/ 9802 h 10000"/>
                <a:gd name="connsiteX10" fmla="*/ 1334 w 11049"/>
                <a:gd name="connsiteY10" fmla="*/ 10000 h 10000"/>
                <a:gd name="connsiteX0" fmla="*/ 0 w 9715"/>
                <a:gd name="connsiteY0" fmla="*/ 10000 h 10000"/>
                <a:gd name="connsiteX1" fmla="*/ 242 w 9715"/>
                <a:gd name="connsiteY1" fmla="*/ 1846 h 10000"/>
                <a:gd name="connsiteX2" fmla="*/ 3185 w 9715"/>
                <a:gd name="connsiteY2" fmla="*/ 8967 h 10000"/>
                <a:gd name="connsiteX3" fmla="*/ 4168 w 9715"/>
                <a:gd name="connsiteY3" fmla="*/ 6363 h 10000"/>
                <a:gd name="connsiteX4" fmla="*/ 4207 w 9715"/>
                <a:gd name="connsiteY4" fmla="*/ 6057 h 10000"/>
                <a:gd name="connsiteX5" fmla="*/ 5225 w 9715"/>
                <a:gd name="connsiteY5" fmla="*/ 3148 h 10000"/>
                <a:gd name="connsiteX6" fmla="*/ 5842 w 9715"/>
                <a:gd name="connsiteY6" fmla="*/ 1473 h 10000"/>
                <a:gd name="connsiteX7" fmla="*/ 8973 w 9715"/>
                <a:gd name="connsiteY7" fmla="*/ 919 h 10000"/>
                <a:gd name="connsiteX8" fmla="*/ 8820 w 9715"/>
                <a:gd name="connsiteY8" fmla="*/ 6988 h 10000"/>
                <a:gd name="connsiteX9" fmla="*/ 8245 w 9715"/>
                <a:gd name="connsiteY9" fmla="*/ 9802 h 10000"/>
                <a:gd name="connsiteX10" fmla="*/ 0 w 9715"/>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3245 w 10000"/>
                <a:gd name="connsiteY4" fmla="*/ 4624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615 w 10000"/>
                <a:gd name="connsiteY5" fmla="*/ 1846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9073 h 9073"/>
                <a:gd name="connsiteX1" fmla="*/ 249 w 10000"/>
                <a:gd name="connsiteY1" fmla="*/ 919 h 9073"/>
                <a:gd name="connsiteX2" fmla="*/ 2870 w 10000"/>
                <a:gd name="connsiteY2" fmla="*/ 919 h 9073"/>
                <a:gd name="connsiteX3" fmla="*/ 3619 w 10000"/>
                <a:gd name="connsiteY3" fmla="*/ 4623 h 9073"/>
                <a:gd name="connsiteX4" fmla="*/ 6240 w 10000"/>
                <a:gd name="connsiteY4" fmla="*/ 4623 h 9073"/>
                <a:gd name="connsiteX5" fmla="*/ 6615 w 10000"/>
                <a:gd name="connsiteY5" fmla="*/ 919 h 9073"/>
                <a:gd name="connsiteX6" fmla="*/ 9236 w 10000"/>
                <a:gd name="connsiteY6" fmla="*/ 919 h 9073"/>
                <a:gd name="connsiteX7" fmla="*/ 9079 w 10000"/>
                <a:gd name="connsiteY7" fmla="*/ 6061 h 9073"/>
                <a:gd name="connsiteX8" fmla="*/ 8487 w 10000"/>
                <a:gd name="connsiteY8" fmla="*/ 8875 h 9073"/>
                <a:gd name="connsiteX9" fmla="*/ 0 w 10000"/>
                <a:gd name="connsiteY9" fmla="*/ 9073 h 9073"/>
                <a:gd name="connsiteX0" fmla="*/ 0 w 10000"/>
                <a:gd name="connsiteY0" fmla="*/ 10000 h 10000"/>
                <a:gd name="connsiteX1" fmla="*/ 249 w 10000"/>
                <a:gd name="connsiteY1" fmla="*/ 1013 h 10000"/>
                <a:gd name="connsiteX2" fmla="*/ 2870 w 10000"/>
                <a:gd name="connsiteY2" fmla="*/ 1013 h 10000"/>
                <a:gd name="connsiteX3" fmla="*/ 3619 w 10000"/>
                <a:gd name="connsiteY3" fmla="*/ 5095 h 10000"/>
                <a:gd name="connsiteX4" fmla="*/ 6240 w 10000"/>
                <a:gd name="connsiteY4" fmla="*/ 5095 h 10000"/>
                <a:gd name="connsiteX5" fmla="*/ 6615 w 10000"/>
                <a:gd name="connsiteY5" fmla="*/ 1012 h 10000"/>
                <a:gd name="connsiteX6" fmla="*/ 9236 w 10000"/>
                <a:gd name="connsiteY6" fmla="*/ 1013 h 10000"/>
                <a:gd name="connsiteX7" fmla="*/ 9079 w 10000"/>
                <a:gd name="connsiteY7" fmla="*/ 6680 h 10000"/>
                <a:gd name="connsiteX8" fmla="*/ 8487 w 10000"/>
                <a:gd name="connsiteY8" fmla="*/ 9782 h 10000"/>
                <a:gd name="connsiteX9" fmla="*/ 0 w 10000"/>
                <a:gd name="connsiteY9" fmla="*/ 10000 h 10000"/>
                <a:gd name="connsiteX0" fmla="*/ 500 w 10500"/>
                <a:gd name="connsiteY0" fmla="*/ 10000 h 10000"/>
                <a:gd name="connsiteX1" fmla="*/ 0 w 10500"/>
                <a:gd name="connsiteY1" fmla="*/ 1012 h 10000"/>
                <a:gd name="connsiteX2" fmla="*/ 3370 w 10500"/>
                <a:gd name="connsiteY2" fmla="*/ 1013 h 10000"/>
                <a:gd name="connsiteX3" fmla="*/ 4119 w 10500"/>
                <a:gd name="connsiteY3" fmla="*/ 5095 h 10000"/>
                <a:gd name="connsiteX4" fmla="*/ 6740 w 10500"/>
                <a:gd name="connsiteY4" fmla="*/ 5095 h 10000"/>
                <a:gd name="connsiteX5" fmla="*/ 7115 w 10500"/>
                <a:gd name="connsiteY5" fmla="*/ 1012 h 10000"/>
                <a:gd name="connsiteX6" fmla="*/ 9736 w 10500"/>
                <a:gd name="connsiteY6" fmla="*/ 1013 h 10000"/>
                <a:gd name="connsiteX7" fmla="*/ 9579 w 10500"/>
                <a:gd name="connsiteY7" fmla="*/ 6680 h 10000"/>
                <a:gd name="connsiteX8" fmla="*/ 8987 w 10500"/>
                <a:gd name="connsiteY8" fmla="*/ 9782 h 10000"/>
                <a:gd name="connsiteX9" fmla="*/ 500 w 10500"/>
                <a:gd name="connsiteY9" fmla="*/ 10000 h 10000"/>
                <a:gd name="connsiteX0" fmla="*/ 167 w 10667"/>
                <a:gd name="connsiteY0" fmla="*/ 10200 h 10200"/>
                <a:gd name="connsiteX1" fmla="*/ 167 w 10667"/>
                <a:gd name="connsiteY1" fmla="*/ 1012 h 10200"/>
                <a:gd name="connsiteX2" fmla="*/ 3537 w 10667"/>
                <a:gd name="connsiteY2" fmla="*/ 1013 h 10200"/>
                <a:gd name="connsiteX3" fmla="*/ 4286 w 10667"/>
                <a:gd name="connsiteY3" fmla="*/ 5095 h 10200"/>
                <a:gd name="connsiteX4" fmla="*/ 6907 w 10667"/>
                <a:gd name="connsiteY4" fmla="*/ 5095 h 10200"/>
                <a:gd name="connsiteX5" fmla="*/ 7282 w 10667"/>
                <a:gd name="connsiteY5" fmla="*/ 1012 h 10200"/>
                <a:gd name="connsiteX6" fmla="*/ 9903 w 10667"/>
                <a:gd name="connsiteY6" fmla="*/ 1013 h 10200"/>
                <a:gd name="connsiteX7" fmla="*/ 9746 w 10667"/>
                <a:gd name="connsiteY7" fmla="*/ 6680 h 10200"/>
                <a:gd name="connsiteX8" fmla="*/ 9154 w 10667"/>
                <a:gd name="connsiteY8" fmla="*/ 9782 h 10200"/>
                <a:gd name="connsiteX9" fmla="*/ 167 w 10667"/>
                <a:gd name="connsiteY9" fmla="*/ 10200 h 10200"/>
                <a:gd name="connsiteX0" fmla="*/ 167 w 10268"/>
                <a:gd name="connsiteY0" fmla="*/ 10200 h 10200"/>
                <a:gd name="connsiteX1" fmla="*/ 167 w 10268"/>
                <a:gd name="connsiteY1" fmla="*/ 1012 h 10200"/>
                <a:gd name="connsiteX2" fmla="*/ 3537 w 10268"/>
                <a:gd name="connsiteY2" fmla="*/ 1013 h 10200"/>
                <a:gd name="connsiteX3" fmla="*/ 4286 w 10268"/>
                <a:gd name="connsiteY3" fmla="*/ 5095 h 10200"/>
                <a:gd name="connsiteX4" fmla="*/ 6907 w 10268"/>
                <a:gd name="connsiteY4" fmla="*/ 5095 h 10200"/>
                <a:gd name="connsiteX5" fmla="*/ 7282 w 10268"/>
                <a:gd name="connsiteY5" fmla="*/ 1012 h 10200"/>
                <a:gd name="connsiteX6" fmla="*/ 9903 w 10268"/>
                <a:gd name="connsiteY6" fmla="*/ 1013 h 10200"/>
                <a:gd name="connsiteX7" fmla="*/ 9746 w 10268"/>
                <a:gd name="connsiteY7" fmla="*/ 6680 h 10200"/>
                <a:gd name="connsiteX8" fmla="*/ 9154 w 10268"/>
                <a:gd name="connsiteY8" fmla="*/ 9782 h 10200"/>
                <a:gd name="connsiteX9" fmla="*/ 167 w 10268"/>
                <a:gd name="connsiteY9" fmla="*/ 10200 h 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68" h="10200">
                  <a:moveTo>
                    <a:pt x="167" y="10200"/>
                  </a:moveTo>
                  <a:cubicBezTo>
                    <a:pt x="0" y="7204"/>
                    <a:pt x="334" y="4008"/>
                    <a:pt x="167" y="1012"/>
                  </a:cubicBezTo>
                  <a:cubicBezTo>
                    <a:pt x="486" y="1044"/>
                    <a:pt x="3212" y="964"/>
                    <a:pt x="3537" y="1013"/>
                  </a:cubicBezTo>
                  <a:cubicBezTo>
                    <a:pt x="3958" y="3808"/>
                    <a:pt x="4110" y="5630"/>
                    <a:pt x="4286" y="5095"/>
                  </a:cubicBezTo>
                  <a:cubicBezTo>
                    <a:pt x="4704" y="5335"/>
                    <a:pt x="6620" y="5994"/>
                    <a:pt x="6907" y="5095"/>
                  </a:cubicBezTo>
                  <a:cubicBezTo>
                    <a:pt x="7187" y="4253"/>
                    <a:pt x="7156" y="1568"/>
                    <a:pt x="7282" y="1012"/>
                  </a:cubicBezTo>
                  <a:cubicBezTo>
                    <a:pt x="7625" y="477"/>
                    <a:pt x="9393" y="0"/>
                    <a:pt x="9903" y="1013"/>
                  </a:cubicBezTo>
                  <a:cubicBezTo>
                    <a:pt x="10268" y="2369"/>
                    <a:pt x="9491" y="5288"/>
                    <a:pt x="9746" y="6680"/>
                  </a:cubicBezTo>
                  <a:cubicBezTo>
                    <a:pt x="9921" y="8437"/>
                    <a:pt x="9685" y="9624"/>
                    <a:pt x="9154" y="9782"/>
                  </a:cubicBezTo>
                  <a:lnTo>
                    <a:pt x="167" y="10200"/>
                  </a:ln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14" name="Freeform 29"/>
            <p:cNvSpPr>
              <a:spLocks/>
            </p:cNvSpPr>
            <p:nvPr/>
          </p:nvSpPr>
          <p:spPr bwMode="auto">
            <a:xfrm rot="5400000">
              <a:off x="3374047" y="1952886"/>
              <a:ext cx="1555136" cy="649998"/>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1871 w 10033"/>
                <a:gd name="connsiteY3" fmla="*/ 6172 h 10310"/>
                <a:gd name="connsiteX4" fmla="*/ 2229 w 10033"/>
                <a:gd name="connsiteY4" fmla="*/ 7723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349 w 9944"/>
                <a:gd name="connsiteY0" fmla="*/ 0 h 10310"/>
                <a:gd name="connsiteX1" fmla="*/ 38 w 9944"/>
                <a:gd name="connsiteY1" fmla="*/ 632 h 10310"/>
                <a:gd name="connsiteX2" fmla="*/ 1782 w 9944"/>
                <a:gd name="connsiteY2" fmla="*/ 6172 h 10310"/>
                <a:gd name="connsiteX3" fmla="*/ 2140 w 9944"/>
                <a:gd name="connsiteY3" fmla="*/ 7723 h 10310"/>
                <a:gd name="connsiteX4" fmla="*/ 2190 w 9944"/>
                <a:gd name="connsiteY4" fmla="*/ 8799 h 10310"/>
                <a:gd name="connsiteX5" fmla="*/ 2723 w 9944"/>
                <a:gd name="connsiteY5" fmla="*/ 8513 h 10310"/>
                <a:gd name="connsiteX6" fmla="*/ 2993 w 9944"/>
                <a:gd name="connsiteY6" fmla="*/ 8405 h 10310"/>
                <a:gd name="connsiteX7" fmla="*/ 3037 w 9944"/>
                <a:gd name="connsiteY7" fmla="*/ 8799 h 10310"/>
                <a:gd name="connsiteX8" fmla="*/ 3175 w 9944"/>
                <a:gd name="connsiteY8" fmla="*/ 8989 h 10310"/>
                <a:gd name="connsiteX9" fmla="*/ 3219 w 9944"/>
                <a:gd name="connsiteY9" fmla="*/ 9479 h 10310"/>
                <a:gd name="connsiteX10" fmla="*/ 3263 w 9944"/>
                <a:gd name="connsiteY10" fmla="*/ 10161 h 10310"/>
                <a:gd name="connsiteX11" fmla="*/ 3758 w 9944"/>
                <a:gd name="connsiteY11" fmla="*/ 10065 h 10310"/>
                <a:gd name="connsiteX12" fmla="*/ 3934 w 9944"/>
                <a:gd name="connsiteY12" fmla="*/ 8799 h 10310"/>
                <a:gd name="connsiteX13" fmla="*/ 4386 w 9944"/>
                <a:gd name="connsiteY13" fmla="*/ 6472 h 10310"/>
                <a:gd name="connsiteX14" fmla="*/ 4605 w 9944"/>
                <a:gd name="connsiteY14" fmla="*/ 5791 h 10310"/>
                <a:gd name="connsiteX15" fmla="*/ 4649 w 9944"/>
                <a:gd name="connsiteY15" fmla="*/ 5491 h 10310"/>
                <a:gd name="connsiteX16" fmla="*/ 5684 w 9944"/>
                <a:gd name="connsiteY16" fmla="*/ 5001 h 10310"/>
                <a:gd name="connsiteX17" fmla="*/ 6130 w 9944"/>
                <a:gd name="connsiteY17" fmla="*/ 4620 h 10310"/>
                <a:gd name="connsiteX18" fmla="*/ 6845 w 9944"/>
                <a:gd name="connsiteY18" fmla="*/ 3844 h 10310"/>
                <a:gd name="connsiteX19" fmla="*/ 7384 w 9944"/>
                <a:gd name="connsiteY19" fmla="*/ 2960 h 10310"/>
                <a:gd name="connsiteX20" fmla="*/ 7698 w 9944"/>
                <a:gd name="connsiteY20" fmla="*/ 2374 h 10310"/>
                <a:gd name="connsiteX21" fmla="*/ 8150 w 9944"/>
                <a:gd name="connsiteY21" fmla="*/ 2578 h 10310"/>
                <a:gd name="connsiteX22" fmla="*/ 8282 w 9944"/>
                <a:gd name="connsiteY22" fmla="*/ 2770 h 10310"/>
                <a:gd name="connsiteX23" fmla="*/ 8909 w 9944"/>
                <a:gd name="connsiteY23" fmla="*/ 2864 h 10310"/>
                <a:gd name="connsiteX24" fmla="*/ 9223 w 9944"/>
                <a:gd name="connsiteY24" fmla="*/ 3450 h 10310"/>
                <a:gd name="connsiteX25" fmla="*/ 9448 w 9944"/>
                <a:gd name="connsiteY25" fmla="*/ 2088 h 10310"/>
                <a:gd name="connsiteX26" fmla="*/ 9718 w 9944"/>
                <a:gd name="connsiteY26" fmla="*/ 1803 h 10310"/>
                <a:gd name="connsiteX27" fmla="*/ 9533 w 9944"/>
                <a:gd name="connsiteY27" fmla="*/ 0 h 10310"/>
                <a:gd name="connsiteX28" fmla="*/ 349 w 9944"/>
                <a:gd name="connsiteY28" fmla="*/ 0 h 10310"/>
                <a:gd name="connsiteX0" fmla="*/ 9549 w 9962"/>
                <a:gd name="connsiteY0" fmla="*/ 0 h 10000"/>
                <a:gd name="connsiteX1" fmla="*/ 0 w 9962"/>
                <a:gd name="connsiteY1" fmla="*/ 613 h 10000"/>
                <a:gd name="connsiteX2" fmla="*/ 1754 w 9962"/>
                <a:gd name="connsiteY2" fmla="*/ 5986 h 10000"/>
                <a:gd name="connsiteX3" fmla="*/ 2114 w 9962"/>
                <a:gd name="connsiteY3" fmla="*/ 7491 h 10000"/>
                <a:gd name="connsiteX4" fmla="*/ 2164 w 9962"/>
                <a:gd name="connsiteY4" fmla="*/ 8534 h 10000"/>
                <a:gd name="connsiteX5" fmla="*/ 2700 w 9962"/>
                <a:gd name="connsiteY5" fmla="*/ 8257 h 10000"/>
                <a:gd name="connsiteX6" fmla="*/ 2972 w 9962"/>
                <a:gd name="connsiteY6" fmla="*/ 8152 h 10000"/>
                <a:gd name="connsiteX7" fmla="*/ 3016 w 9962"/>
                <a:gd name="connsiteY7" fmla="*/ 8534 h 10000"/>
                <a:gd name="connsiteX8" fmla="*/ 3155 w 9962"/>
                <a:gd name="connsiteY8" fmla="*/ 8719 h 10000"/>
                <a:gd name="connsiteX9" fmla="*/ 3199 w 9962"/>
                <a:gd name="connsiteY9" fmla="*/ 9194 h 10000"/>
                <a:gd name="connsiteX10" fmla="*/ 3243 w 9962"/>
                <a:gd name="connsiteY10" fmla="*/ 9855 h 10000"/>
                <a:gd name="connsiteX11" fmla="*/ 3741 w 9962"/>
                <a:gd name="connsiteY11" fmla="*/ 9762 h 10000"/>
                <a:gd name="connsiteX12" fmla="*/ 3918 w 9962"/>
                <a:gd name="connsiteY12" fmla="*/ 8534 h 10000"/>
                <a:gd name="connsiteX13" fmla="*/ 4373 w 9962"/>
                <a:gd name="connsiteY13" fmla="*/ 6277 h 10000"/>
                <a:gd name="connsiteX14" fmla="*/ 4593 w 9962"/>
                <a:gd name="connsiteY14" fmla="*/ 5617 h 10000"/>
                <a:gd name="connsiteX15" fmla="*/ 4637 w 9962"/>
                <a:gd name="connsiteY15" fmla="*/ 5326 h 10000"/>
                <a:gd name="connsiteX16" fmla="*/ 5678 w 9962"/>
                <a:gd name="connsiteY16" fmla="*/ 4851 h 10000"/>
                <a:gd name="connsiteX17" fmla="*/ 6127 w 9962"/>
                <a:gd name="connsiteY17" fmla="*/ 4481 h 10000"/>
                <a:gd name="connsiteX18" fmla="*/ 6846 w 9962"/>
                <a:gd name="connsiteY18" fmla="*/ 3728 h 10000"/>
                <a:gd name="connsiteX19" fmla="*/ 7388 w 9962"/>
                <a:gd name="connsiteY19" fmla="*/ 2871 h 10000"/>
                <a:gd name="connsiteX20" fmla="*/ 7703 w 9962"/>
                <a:gd name="connsiteY20" fmla="*/ 2303 h 10000"/>
                <a:gd name="connsiteX21" fmla="*/ 8158 w 9962"/>
                <a:gd name="connsiteY21" fmla="*/ 2500 h 10000"/>
                <a:gd name="connsiteX22" fmla="*/ 8291 w 9962"/>
                <a:gd name="connsiteY22" fmla="*/ 2687 h 10000"/>
                <a:gd name="connsiteX23" fmla="*/ 8921 w 9962"/>
                <a:gd name="connsiteY23" fmla="*/ 2778 h 10000"/>
                <a:gd name="connsiteX24" fmla="*/ 9237 w 9962"/>
                <a:gd name="connsiteY24" fmla="*/ 3346 h 10000"/>
                <a:gd name="connsiteX25" fmla="*/ 9463 w 9962"/>
                <a:gd name="connsiteY25" fmla="*/ 2025 h 10000"/>
                <a:gd name="connsiteX26" fmla="*/ 9735 w 9962"/>
                <a:gd name="connsiteY26" fmla="*/ 1749 h 10000"/>
                <a:gd name="connsiteX27" fmla="*/ 9549 w 9962"/>
                <a:gd name="connsiteY27" fmla="*/ 0 h 10000"/>
                <a:gd name="connsiteX0" fmla="*/ 9271 w 9686"/>
                <a:gd name="connsiteY0" fmla="*/ 0 h 10000"/>
                <a:gd name="connsiteX1" fmla="*/ 0 w 9686"/>
                <a:gd name="connsiteY1" fmla="*/ 345 h 10000"/>
                <a:gd name="connsiteX2" fmla="*/ 1447 w 9686"/>
                <a:gd name="connsiteY2" fmla="*/ 5986 h 10000"/>
                <a:gd name="connsiteX3" fmla="*/ 1808 w 9686"/>
                <a:gd name="connsiteY3" fmla="*/ 7491 h 10000"/>
                <a:gd name="connsiteX4" fmla="*/ 1858 w 9686"/>
                <a:gd name="connsiteY4" fmla="*/ 8534 h 10000"/>
                <a:gd name="connsiteX5" fmla="*/ 2396 w 9686"/>
                <a:gd name="connsiteY5" fmla="*/ 8257 h 10000"/>
                <a:gd name="connsiteX6" fmla="*/ 2669 w 9686"/>
                <a:gd name="connsiteY6" fmla="*/ 8152 h 10000"/>
                <a:gd name="connsiteX7" fmla="*/ 2714 w 9686"/>
                <a:gd name="connsiteY7" fmla="*/ 8534 h 10000"/>
                <a:gd name="connsiteX8" fmla="*/ 2853 w 9686"/>
                <a:gd name="connsiteY8" fmla="*/ 8719 h 10000"/>
                <a:gd name="connsiteX9" fmla="*/ 2897 w 9686"/>
                <a:gd name="connsiteY9" fmla="*/ 9194 h 10000"/>
                <a:gd name="connsiteX10" fmla="*/ 2941 w 9686"/>
                <a:gd name="connsiteY10" fmla="*/ 9855 h 10000"/>
                <a:gd name="connsiteX11" fmla="*/ 3441 w 9686"/>
                <a:gd name="connsiteY11" fmla="*/ 9762 h 10000"/>
                <a:gd name="connsiteX12" fmla="*/ 3619 w 9686"/>
                <a:gd name="connsiteY12" fmla="*/ 8534 h 10000"/>
                <a:gd name="connsiteX13" fmla="*/ 4076 w 9686"/>
                <a:gd name="connsiteY13" fmla="*/ 6277 h 10000"/>
                <a:gd name="connsiteX14" fmla="*/ 4297 w 9686"/>
                <a:gd name="connsiteY14" fmla="*/ 5617 h 10000"/>
                <a:gd name="connsiteX15" fmla="*/ 4341 w 9686"/>
                <a:gd name="connsiteY15" fmla="*/ 5326 h 10000"/>
                <a:gd name="connsiteX16" fmla="*/ 5386 w 9686"/>
                <a:gd name="connsiteY16" fmla="*/ 4851 h 10000"/>
                <a:gd name="connsiteX17" fmla="*/ 5836 w 9686"/>
                <a:gd name="connsiteY17" fmla="*/ 4481 h 10000"/>
                <a:gd name="connsiteX18" fmla="*/ 6558 w 9686"/>
                <a:gd name="connsiteY18" fmla="*/ 3728 h 10000"/>
                <a:gd name="connsiteX19" fmla="*/ 7102 w 9686"/>
                <a:gd name="connsiteY19" fmla="*/ 2871 h 10000"/>
                <a:gd name="connsiteX20" fmla="*/ 7418 w 9686"/>
                <a:gd name="connsiteY20" fmla="*/ 2303 h 10000"/>
                <a:gd name="connsiteX21" fmla="*/ 7875 w 9686"/>
                <a:gd name="connsiteY21" fmla="*/ 2500 h 10000"/>
                <a:gd name="connsiteX22" fmla="*/ 8009 w 9686"/>
                <a:gd name="connsiteY22" fmla="*/ 2687 h 10000"/>
                <a:gd name="connsiteX23" fmla="*/ 8641 w 9686"/>
                <a:gd name="connsiteY23" fmla="*/ 2778 h 10000"/>
                <a:gd name="connsiteX24" fmla="*/ 8958 w 9686"/>
                <a:gd name="connsiteY24" fmla="*/ 3346 h 10000"/>
                <a:gd name="connsiteX25" fmla="*/ 9185 w 9686"/>
                <a:gd name="connsiteY25" fmla="*/ 2025 h 10000"/>
                <a:gd name="connsiteX26" fmla="*/ 9458 w 9686"/>
                <a:gd name="connsiteY26" fmla="*/ 1749 h 10000"/>
                <a:gd name="connsiteX27" fmla="*/ 9271 w 9686"/>
                <a:gd name="connsiteY27"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29 w 11284"/>
                <a:gd name="connsiteY7" fmla="*/ 8719 h 10000"/>
                <a:gd name="connsiteX8" fmla="*/ 4275 w 11284"/>
                <a:gd name="connsiteY8" fmla="*/ 9194 h 10000"/>
                <a:gd name="connsiteX9" fmla="*/ 4320 w 11284"/>
                <a:gd name="connsiteY9" fmla="*/ 9855 h 10000"/>
                <a:gd name="connsiteX10" fmla="*/ 4837 w 11284"/>
                <a:gd name="connsiteY10" fmla="*/ 9762 h 10000"/>
                <a:gd name="connsiteX11" fmla="*/ 5020 w 11284"/>
                <a:gd name="connsiteY11" fmla="*/ 8534 h 10000"/>
                <a:gd name="connsiteX12" fmla="*/ 5492 w 11284"/>
                <a:gd name="connsiteY12" fmla="*/ 6277 h 10000"/>
                <a:gd name="connsiteX13" fmla="*/ 5720 w 11284"/>
                <a:gd name="connsiteY13" fmla="*/ 5617 h 10000"/>
                <a:gd name="connsiteX14" fmla="*/ 5766 w 11284"/>
                <a:gd name="connsiteY14" fmla="*/ 5326 h 10000"/>
                <a:gd name="connsiteX15" fmla="*/ 6845 w 11284"/>
                <a:gd name="connsiteY15" fmla="*/ 4851 h 10000"/>
                <a:gd name="connsiteX16" fmla="*/ 7309 w 11284"/>
                <a:gd name="connsiteY16" fmla="*/ 4481 h 10000"/>
                <a:gd name="connsiteX17" fmla="*/ 8055 w 11284"/>
                <a:gd name="connsiteY17" fmla="*/ 3728 h 10000"/>
                <a:gd name="connsiteX18" fmla="*/ 8616 w 11284"/>
                <a:gd name="connsiteY18" fmla="*/ 2871 h 10000"/>
                <a:gd name="connsiteX19" fmla="*/ 8942 w 11284"/>
                <a:gd name="connsiteY19" fmla="*/ 2303 h 10000"/>
                <a:gd name="connsiteX20" fmla="*/ 9414 w 11284"/>
                <a:gd name="connsiteY20" fmla="*/ 2500 h 10000"/>
                <a:gd name="connsiteX21" fmla="*/ 9553 w 11284"/>
                <a:gd name="connsiteY21" fmla="*/ 2687 h 10000"/>
                <a:gd name="connsiteX22" fmla="*/ 10205 w 11284"/>
                <a:gd name="connsiteY22" fmla="*/ 2778 h 10000"/>
                <a:gd name="connsiteX23" fmla="*/ 10532 w 11284"/>
                <a:gd name="connsiteY23" fmla="*/ 3346 h 10000"/>
                <a:gd name="connsiteX24" fmla="*/ 10767 w 11284"/>
                <a:gd name="connsiteY24" fmla="*/ 2025 h 10000"/>
                <a:gd name="connsiteX25" fmla="*/ 11049 w 11284"/>
                <a:gd name="connsiteY25" fmla="*/ 1749 h 10000"/>
                <a:gd name="connsiteX26" fmla="*/ 10856 w 11284"/>
                <a:gd name="connsiteY26"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75 w 11284"/>
                <a:gd name="connsiteY7" fmla="*/ 9194 h 10000"/>
                <a:gd name="connsiteX8" fmla="*/ 4320 w 11284"/>
                <a:gd name="connsiteY8" fmla="*/ 9855 h 10000"/>
                <a:gd name="connsiteX9" fmla="*/ 4837 w 11284"/>
                <a:gd name="connsiteY9" fmla="*/ 9762 h 10000"/>
                <a:gd name="connsiteX10" fmla="*/ 5020 w 11284"/>
                <a:gd name="connsiteY10" fmla="*/ 8534 h 10000"/>
                <a:gd name="connsiteX11" fmla="*/ 5492 w 11284"/>
                <a:gd name="connsiteY11" fmla="*/ 6277 h 10000"/>
                <a:gd name="connsiteX12" fmla="*/ 5720 w 11284"/>
                <a:gd name="connsiteY12" fmla="*/ 5617 h 10000"/>
                <a:gd name="connsiteX13" fmla="*/ 5766 w 11284"/>
                <a:gd name="connsiteY13" fmla="*/ 5326 h 10000"/>
                <a:gd name="connsiteX14" fmla="*/ 6845 w 11284"/>
                <a:gd name="connsiteY14" fmla="*/ 4851 h 10000"/>
                <a:gd name="connsiteX15" fmla="*/ 7309 w 11284"/>
                <a:gd name="connsiteY15" fmla="*/ 4481 h 10000"/>
                <a:gd name="connsiteX16" fmla="*/ 8055 w 11284"/>
                <a:gd name="connsiteY16" fmla="*/ 3728 h 10000"/>
                <a:gd name="connsiteX17" fmla="*/ 8616 w 11284"/>
                <a:gd name="connsiteY17" fmla="*/ 2871 h 10000"/>
                <a:gd name="connsiteX18" fmla="*/ 8942 w 11284"/>
                <a:gd name="connsiteY18" fmla="*/ 2303 h 10000"/>
                <a:gd name="connsiteX19" fmla="*/ 9414 w 11284"/>
                <a:gd name="connsiteY19" fmla="*/ 2500 h 10000"/>
                <a:gd name="connsiteX20" fmla="*/ 9553 w 11284"/>
                <a:gd name="connsiteY20" fmla="*/ 2687 h 10000"/>
                <a:gd name="connsiteX21" fmla="*/ 10205 w 11284"/>
                <a:gd name="connsiteY21" fmla="*/ 2778 h 10000"/>
                <a:gd name="connsiteX22" fmla="*/ 10532 w 11284"/>
                <a:gd name="connsiteY22" fmla="*/ 3346 h 10000"/>
                <a:gd name="connsiteX23" fmla="*/ 10767 w 11284"/>
                <a:gd name="connsiteY23" fmla="*/ 2025 h 10000"/>
                <a:gd name="connsiteX24" fmla="*/ 11049 w 11284"/>
                <a:gd name="connsiteY24" fmla="*/ 1749 h 10000"/>
                <a:gd name="connsiteX25" fmla="*/ 10856 w 11284"/>
                <a:gd name="connsiteY25"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320 w 11284"/>
                <a:gd name="connsiteY7" fmla="*/ 9855 h 10000"/>
                <a:gd name="connsiteX8" fmla="*/ 4837 w 11284"/>
                <a:gd name="connsiteY8" fmla="*/ 9762 h 10000"/>
                <a:gd name="connsiteX9" fmla="*/ 5020 w 11284"/>
                <a:gd name="connsiteY9" fmla="*/ 8534 h 10000"/>
                <a:gd name="connsiteX10" fmla="*/ 5492 w 11284"/>
                <a:gd name="connsiteY10" fmla="*/ 6277 h 10000"/>
                <a:gd name="connsiteX11" fmla="*/ 5720 w 11284"/>
                <a:gd name="connsiteY11" fmla="*/ 5617 h 10000"/>
                <a:gd name="connsiteX12" fmla="*/ 5766 w 11284"/>
                <a:gd name="connsiteY12" fmla="*/ 5326 h 10000"/>
                <a:gd name="connsiteX13" fmla="*/ 6845 w 11284"/>
                <a:gd name="connsiteY13" fmla="*/ 4851 h 10000"/>
                <a:gd name="connsiteX14" fmla="*/ 7309 w 11284"/>
                <a:gd name="connsiteY14" fmla="*/ 4481 h 10000"/>
                <a:gd name="connsiteX15" fmla="*/ 8055 w 11284"/>
                <a:gd name="connsiteY15" fmla="*/ 3728 h 10000"/>
                <a:gd name="connsiteX16" fmla="*/ 8616 w 11284"/>
                <a:gd name="connsiteY16" fmla="*/ 2871 h 10000"/>
                <a:gd name="connsiteX17" fmla="*/ 8942 w 11284"/>
                <a:gd name="connsiteY17" fmla="*/ 2303 h 10000"/>
                <a:gd name="connsiteX18" fmla="*/ 9414 w 11284"/>
                <a:gd name="connsiteY18" fmla="*/ 2500 h 10000"/>
                <a:gd name="connsiteX19" fmla="*/ 9553 w 11284"/>
                <a:gd name="connsiteY19" fmla="*/ 2687 h 10000"/>
                <a:gd name="connsiteX20" fmla="*/ 10205 w 11284"/>
                <a:gd name="connsiteY20" fmla="*/ 2778 h 10000"/>
                <a:gd name="connsiteX21" fmla="*/ 10532 w 11284"/>
                <a:gd name="connsiteY21" fmla="*/ 3346 h 10000"/>
                <a:gd name="connsiteX22" fmla="*/ 10767 w 11284"/>
                <a:gd name="connsiteY22" fmla="*/ 2025 h 10000"/>
                <a:gd name="connsiteX23" fmla="*/ 11049 w 11284"/>
                <a:gd name="connsiteY23" fmla="*/ 1749 h 10000"/>
                <a:gd name="connsiteX24" fmla="*/ 10856 w 11284"/>
                <a:gd name="connsiteY24"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320 w 11284"/>
                <a:gd name="connsiteY6" fmla="*/ 9855 h 10000"/>
                <a:gd name="connsiteX7" fmla="*/ 4837 w 11284"/>
                <a:gd name="connsiteY7" fmla="*/ 9762 h 10000"/>
                <a:gd name="connsiteX8" fmla="*/ 5020 w 11284"/>
                <a:gd name="connsiteY8" fmla="*/ 8534 h 10000"/>
                <a:gd name="connsiteX9" fmla="*/ 5492 w 11284"/>
                <a:gd name="connsiteY9" fmla="*/ 6277 h 10000"/>
                <a:gd name="connsiteX10" fmla="*/ 5720 w 11284"/>
                <a:gd name="connsiteY10" fmla="*/ 5617 h 10000"/>
                <a:gd name="connsiteX11" fmla="*/ 5766 w 11284"/>
                <a:gd name="connsiteY11" fmla="*/ 5326 h 10000"/>
                <a:gd name="connsiteX12" fmla="*/ 6845 w 11284"/>
                <a:gd name="connsiteY12" fmla="*/ 4851 h 10000"/>
                <a:gd name="connsiteX13" fmla="*/ 7309 w 11284"/>
                <a:gd name="connsiteY13" fmla="*/ 4481 h 10000"/>
                <a:gd name="connsiteX14" fmla="*/ 8055 w 11284"/>
                <a:gd name="connsiteY14" fmla="*/ 3728 h 10000"/>
                <a:gd name="connsiteX15" fmla="*/ 8616 w 11284"/>
                <a:gd name="connsiteY15" fmla="*/ 2871 h 10000"/>
                <a:gd name="connsiteX16" fmla="*/ 8942 w 11284"/>
                <a:gd name="connsiteY16" fmla="*/ 2303 h 10000"/>
                <a:gd name="connsiteX17" fmla="*/ 9414 w 11284"/>
                <a:gd name="connsiteY17" fmla="*/ 2500 h 10000"/>
                <a:gd name="connsiteX18" fmla="*/ 9553 w 11284"/>
                <a:gd name="connsiteY18" fmla="*/ 2687 h 10000"/>
                <a:gd name="connsiteX19" fmla="*/ 10205 w 11284"/>
                <a:gd name="connsiteY19" fmla="*/ 2778 h 10000"/>
                <a:gd name="connsiteX20" fmla="*/ 10532 w 11284"/>
                <a:gd name="connsiteY20" fmla="*/ 3346 h 10000"/>
                <a:gd name="connsiteX21" fmla="*/ 10767 w 11284"/>
                <a:gd name="connsiteY21" fmla="*/ 2025 h 10000"/>
                <a:gd name="connsiteX22" fmla="*/ 11049 w 11284"/>
                <a:gd name="connsiteY22" fmla="*/ 1749 h 10000"/>
                <a:gd name="connsiteX23" fmla="*/ 10856 w 11284"/>
                <a:gd name="connsiteY23"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320 w 11284"/>
                <a:gd name="connsiteY5" fmla="*/ 9855 h 10000"/>
                <a:gd name="connsiteX6" fmla="*/ 4837 w 11284"/>
                <a:gd name="connsiteY6" fmla="*/ 9762 h 10000"/>
                <a:gd name="connsiteX7" fmla="*/ 5020 w 11284"/>
                <a:gd name="connsiteY7" fmla="*/ 8534 h 10000"/>
                <a:gd name="connsiteX8" fmla="*/ 5492 w 11284"/>
                <a:gd name="connsiteY8" fmla="*/ 6277 h 10000"/>
                <a:gd name="connsiteX9" fmla="*/ 5720 w 11284"/>
                <a:gd name="connsiteY9" fmla="*/ 5617 h 10000"/>
                <a:gd name="connsiteX10" fmla="*/ 5766 w 11284"/>
                <a:gd name="connsiteY10" fmla="*/ 5326 h 10000"/>
                <a:gd name="connsiteX11" fmla="*/ 6845 w 11284"/>
                <a:gd name="connsiteY11" fmla="*/ 4851 h 10000"/>
                <a:gd name="connsiteX12" fmla="*/ 7309 w 11284"/>
                <a:gd name="connsiteY12" fmla="*/ 4481 h 10000"/>
                <a:gd name="connsiteX13" fmla="*/ 8055 w 11284"/>
                <a:gd name="connsiteY13" fmla="*/ 3728 h 10000"/>
                <a:gd name="connsiteX14" fmla="*/ 8616 w 11284"/>
                <a:gd name="connsiteY14" fmla="*/ 2871 h 10000"/>
                <a:gd name="connsiteX15" fmla="*/ 8942 w 11284"/>
                <a:gd name="connsiteY15" fmla="*/ 2303 h 10000"/>
                <a:gd name="connsiteX16" fmla="*/ 9414 w 11284"/>
                <a:gd name="connsiteY16" fmla="*/ 2500 h 10000"/>
                <a:gd name="connsiteX17" fmla="*/ 9553 w 11284"/>
                <a:gd name="connsiteY17" fmla="*/ 2687 h 10000"/>
                <a:gd name="connsiteX18" fmla="*/ 10205 w 11284"/>
                <a:gd name="connsiteY18" fmla="*/ 2778 h 10000"/>
                <a:gd name="connsiteX19" fmla="*/ 10532 w 11284"/>
                <a:gd name="connsiteY19" fmla="*/ 3346 h 10000"/>
                <a:gd name="connsiteX20" fmla="*/ 10767 w 11284"/>
                <a:gd name="connsiteY20" fmla="*/ 2025 h 10000"/>
                <a:gd name="connsiteX21" fmla="*/ 11049 w 11284"/>
                <a:gd name="connsiteY21" fmla="*/ 1749 h 10000"/>
                <a:gd name="connsiteX22" fmla="*/ 10856 w 11284"/>
                <a:gd name="connsiteY22"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4320 w 11284"/>
                <a:gd name="connsiteY4" fmla="*/ 9855 h 10000"/>
                <a:gd name="connsiteX5" fmla="*/ 4837 w 11284"/>
                <a:gd name="connsiteY5" fmla="*/ 9762 h 10000"/>
                <a:gd name="connsiteX6" fmla="*/ 5020 w 11284"/>
                <a:gd name="connsiteY6" fmla="*/ 8534 h 10000"/>
                <a:gd name="connsiteX7" fmla="*/ 5492 w 11284"/>
                <a:gd name="connsiteY7" fmla="*/ 6277 h 10000"/>
                <a:gd name="connsiteX8" fmla="*/ 5720 w 11284"/>
                <a:gd name="connsiteY8" fmla="*/ 5617 h 10000"/>
                <a:gd name="connsiteX9" fmla="*/ 5766 w 11284"/>
                <a:gd name="connsiteY9" fmla="*/ 5326 h 10000"/>
                <a:gd name="connsiteX10" fmla="*/ 6845 w 11284"/>
                <a:gd name="connsiteY10" fmla="*/ 4851 h 10000"/>
                <a:gd name="connsiteX11" fmla="*/ 7309 w 11284"/>
                <a:gd name="connsiteY11" fmla="*/ 4481 h 10000"/>
                <a:gd name="connsiteX12" fmla="*/ 8055 w 11284"/>
                <a:gd name="connsiteY12" fmla="*/ 3728 h 10000"/>
                <a:gd name="connsiteX13" fmla="*/ 8616 w 11284"/>
                <a:gd name="connsiteY13" fmla="*/ 2871 h 10000"/>
                <a:gd name="connsiteX14" fmla="*/ 8942 w 11284"/>
                <a:gd name="connsiteY14" fmla="*/ 2303 h 10000"/>
                <a:gd name="connsiteX15" fmla="*/ 9414 w 11284"/>
                <a:gd name="connsiteY15" fmla="*/ 2500 h 10000"/>
                <a:gd name="connsiteX16" fmla="*/ 9553 w 11284"/>
                <a:gd name="connsiteY16" fmla="*/ 2687 h 10000"/>
                <a:gd name="connsiteX17" fmla="*/ 10205 w 11284"/>
                <a:gd name="connsiteY17" fmla="*/ 2778 h 10000"/>
                <a:gd name="connsiteX18" fmla="*/ 10532 w 11284"/>
                <a:gd name="connsiteY18" fmla="*/ 3346 h 10000"/>
                <a:gd name="connsiteX19" fmla="*/ 10767 w 11284"/>
                <a:gd name="connsiteY19" fmla="*/ 2025 h 10000"/>
                <a:gd name="connsiteX20" fmla="*/ 11049 w 11284"/>
                <a:gd name="connsiteY20" fmla="*/ 1749 h 10000"/>
                <a:gd name="connsiteX21" fmla="*/ 10856 w 11284"/>
                <a:gd name="connsiteY21" fmla="*/ 0 h 10000"/>
                <a:gd name="connsiteX0" fmla="*/ 10848 w 11276"/>
                <a:gd name="connsiteY0" fmla="*/ 0 h 10000"/>
                <a:gd name="connsiteX1" fmla="*/ 1276 w 11276"/>
                <a:gd name="connsiteY1" fmla="*/ 345 h 10000"/>
                <a:gd name="connsiteX2" fmla="*/ 3194 w 11276"/>
                <a:gd name="connsiteY2" fmla="*/ 8534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10848 w 11276"/>
                <a:gd name="connsiteY0" fmla="*/ 0 h 10000"/>
                <a:gd name="connsiteX1" fmla="*/ 1276 w 11276"/>
                <a:gd name="connsiteY1" fmla="*/ 345 h 10000"/>
                <a:gd name="connsiteX2" fmla="*/ 2108 w 11276"/>
                <a:gd name="connsiteY2" fmla="*/ 5387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9572 w 10000"/>
                <a:gd name="connsiteY0" fmla="*/ 0 h 10000"/>
                <a:gd name="connsiteX1" fmla="*/ 0 w 10000"/>
                <a:gd name="connsiteY1" fmla="*/ 345 h 10000"/>
                <a:gd name="connsiteX2" fmla="*/ 832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572 w 10000"/>
                <a:gd name="connsiteY0" fmla="*/ 0 h 10000"/>
                <a:gd name="connsiteX1" fmla="*/ 0 w 10000"/>
                <a:gd name="connsiteY1" fmla="*/ 345 h 10000"/>
                <a:gd name="connsiteX2" fmla="*/ 0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988 w 10416"/>
                <a:gd name="connsiteY0" fmla="*/ 0 h 10000"/>
                <a:gd name="connsiteX1" fmla="*/ 0 w 10416"/>
                <a:gd name="connsiteY1" fmla="*/ 345 h 10000"/>
                <a:gd name="connsiteX2" fmla="*/ 416 w 10416"/>
                <a:gd name="connsiteY2" fmla="*/ 5387 h 10000"/>
                <a:gd name="connsiteX3" fmla="*/ 3452 w 10416"/>
                <a:gd name="connsiteY3" fmla="*/ 9855 h 10000"/>
                <a:gd name="connsiteX4" fmla="*/ 3969 w 10416"/>
                <a:gd name="connsiteY4" fmla="*/ 9762 h 10000"/>
                <a:gd name="connsiteX5" fmla="*/ 4152 w 10416"/>
                <a:gd name="connsiteY5" fmla="*/ 8534 h 10000"/>
                <a:gd name="connsiteX6" fmla="*/ 4624 w 10416"/>
                <a:gd name="connsiteY6" fmla="*/ 6277 h 10000"/>
                <a:gd name="connsiteX7" fmla="*/ 4852 w 10416"/>
                <a:gd name="connsiteY7" fmla="*/ 5617 h 10000"/>
                <a:gd name="connsiteX8" fmla="*/ 4898 w 10416"/>
                <a:gd name="connsiteY8" fmla="*/ 5326 h 10000"/>
                <a:gd name="connsiteX9" fmla="*/ 5977 w 10416"/>
                <a:gd name="connsiteY9" fmla="*/ 4851 h 10000"/>
                <a:gd name="connsiteX10" fmla="*/ 6441 w 10416"/>
                <a:gd name="connsiteY10" fmla="*/ 4481 h 10000"/>
                <a:gd name="connsiteX11" fmla="*/ 7187 w 10416"/>
                <a:gd name="connsiteY11" fmla="*/ 3728 h 10000"/>
                <a:gd name="connsiteX12" fmla="*/ 7748 w 10416"/>
                <a:gd name="connsiteY12" fmla="*/ 2871 h 10000"/>
                <a:gd name="connsiteX13" fmla="*/ 8074 w 10416"/>
                <a:gd name="connsiteY13" fmla="*/ 2303 h 10000"/>
                <a:gd name="connsiteX14" fmla="*/ 8546 w 10416"/>
                <a:gd name="connsiteY14" fmla="*/ 2500 h 10000"/>
                <a:gd name="connsiteX15" fmla="*/ 8685 w 10416"/>
                <a:gd name="connsiteY15" fmla="*/ 2687 h 10000"/>
                <a:gd name="connsiteX16" fmla="*/ 9337 w 10416"/>
                <a:gd name="connsiteY16" fmla="*/ 2778 h 10000"/>
                <a:gd name="connsiteX17" fmla="*/ 9664 w 10416"/>
                <a:gd name="connsiteY17" fmla="*/ 3346 h 10000"/>
                <a:gd name="connsiteX18" fmla="*/ 9899 w 10416"/>
                <a:gd name="connsiteY18" fmla="*/ 2025 h 10000"/>
                <a:gd name="connsiteX19" fmla="*/ 10181 w 10416"/>
                <a:gd name="connsiteY19" fmla="*/ 1749 h 10000"/>
                <a:gd name="connsiteX20" fmla="*/ 9988 w 10416"/>
                <a:gd name="connsiteY20" fmla="*/ 0 h 10000"/>
                <a:gd name="connsiteX0" fmla="*/ 9988 w 10416"/>
                <a:gd name="connsiteY0" fmla="*/ 0 h 9789"/>
                <a:gd name="connsiteX1" fmla="*/ 0 w 10416"/>
                <a:gd name="connsiteY1" fmla="*/ 345 h 9789"/>
                <a:gd name="connsiteX2" fmla="*/ 416 w 10416"/>
                <a:gd name="connsiteY2" fmla="*/ 5387 h 9789"/>
                <a:gd name="connsiteX3" fmla="*/ 4161 w 10416"/>
                <a:gd name="connsiteY3" fmla="*/ 5387 h 9789"/>
                <a:gd name="connsiteX4" fmla="*/ 3969 w 10416"/>
                <a:gd name="connsiteY4" fmla="*/ 9762 h 9789"/>
                <a:gd name="connsiteX5" fmla="*/ 4152 w 10416"/>
                <a:gd name="connsiteY5" fmla="*/ 8534 h 9789"/>
                <a:gd name="connsiteX6" fmla="*/ 4624 w 10416"/>
                <a:gd name="connsiteY6" fmla="*/ 6277 h 9789"/>
                <a:gd name="connsiteX7" fmla="*/ 4852 w 10416"/>
                <a:gd name="connsiteY7" fmla="*/ 5617 h 9789"/>
                <a:gd name="connsiteX8" fmla="*/ 4898 w 10416"/>
                <a:gd name="connsiteY8" fmla="*/ 5326 h 9789"/>
                <a:gd name="connsiteX9" fmla="*/ 5977 w 10416"/>
                <a:gd name="connsiteY9" fmla="*/ 4851 h 9789"/>
                <a:gd name="connsiteX10" fmla="*/ 6441 w 10416"/>
                <a:gd name="connsiteY10" fmla="*/ 4481 h 9789"/>
                <a:gd name="connsiteX11" fmla="*/ 7187 w 10416"/>
                <a:gd name="connsiteY11" fmla="*/ 3728 h 9789"/>
                <a:gd name="connsiteX12" fmla="*/ 7748 w 10416"/>
                <a:gd name="connsiteY12" fmla="*/ 2871 h 9789"/>
                <a:gd name="connsiteX13" fmla="*/ 8074 w 10416"/>
                <a:gd name="connsiteY13" fmla="*/ 2303 h 9789"/>
                <a:gd name="connsiteX14" fmla="*/ 8546 w 10416"/>
                <a:gd name="connsiteY14" fmla="*/ 2500 h 9789"/>
                <a:gd name="connsiteX15" fmla="*/ 8685 w 10416"/>
                <a:gd name="connsiteY15" fmla="*/ 2687 h 9789"/>
                <a:gd name="connsiteX16" fmla="*/ 9337 w 10416"/>
                <a:gd name="connsiteY16" fmla="*/ 2778 h 9789"/>
                <a:gd name="connsiteX17" fmla="*/ 9664 w 10416"/>
                <a:gd name="connsiteY17" fmla="*/ 3346 h 9789"/>
                <a:gd name="connsiteX18" fmla="*/ 9899 w 10416"/>
                <a:gd name="connsiteY18" fmla="*/ 2025 h 9789"/>
                <a:gd name="connsiteX19" fmla="*/ 10181 w 10416"/>
                <a:gd name="connsiteY19" fmla="*/ 1749 h 9789"/>
                <a:gd name="connsiteX20" fmla="*/ 9988 w 10416"/>
                <a:gd name="connsiteY20" fmla="*/ 0 h 9789"/>
                <a:gd name="connsiteX0" fmla="*/ 9589 w 10000"/>
                <a:gd name="connsiteY0" fmla="*/ 0 h 8718"/>
                <a:gd name="connsiteX1" fmla="*/ 0 w 10000"/>
                <a:gd name="connsiteY1" fmla="*/ 352 h 8718"/>
                <a:gd name="connsiteX2" fmla="*/ 399 w 10000"/>
                <a:gd name="connsiteY2" fmla="*/ 5503 h 8718"/>
                <a:gd name="connsiteX3" fmla="*/ 3995 w 10000"/>
                <a:gd name="connsiteY3" fmla="*/ 5503 h 8718"/>
                <a:gd name="connsiteX4" fmla="*/ 3986 w 10000"/>
                <a:gd name="connsiteY4" fmla="*/ 8718 h 8718"/>
                <a:gd name="connsiteX5" fmla="*/ 4439 w 10000"/>
                <a:gd name="connsiteY5" fmla="*/ 6412 h 8718"/>
                <a:gd name="connsiteX6" fmla="*/ 4658 w 10000"/>
                <a:gd name="connsiteY6" fmla="*/ 5738 h 8718"/>
                <a:gd name="connsiteX7" fmla="*/ 4702 w 10000"/>
                <a:gd name="connsiteY7" fmla="*/ 5441 h 8718"/>
                <a:gd name="connsiteX8" fmla="*/ 5738 w 10000"/>
                <a:gd name="connsiteY8" fmla="*/ 4956 h 8718"/>
                <a:gd name="connsiteX9" fmla="*/ 6184 w 10000"/>
                <a:gd name="connsiteY9" fmla="*/ 4578 h 8718"/>
                <a:gd name="connsiteX10" fmla="*/ 6900 w 10000"/>
                <a:gd name="connsiteY10" fmla="*/ 3808 h 8718"/>
                <a:gd name="connsiteX11" fmla="*/ 7439 w 10000"/>
                <a:gd name="connsiteY11" fmla="*/ 2933 h 8718"/>
                <a:gd name="connsiteX12" fmla="*/ 7752 w 10000"/>
                <a:gd name="connsiteY12" fmla="*/ 2353 h 8718"/>
                <a:gd name="connsiteX13" fmla="*/ 8205 w 10000"/>
                <a:gd name="connsiteY13" fmla="*/ 2554 h 8718"/>
                <a:gd name="connsiteX14" fmla="*/ 8338 w 10000"/>
                <a:gd name="connsiteY14" fmla="*/ 2745 h 8718"/>
                <a:gd name="connsiteX15" fmla="*/ 8964 w 10000"/>
                <a:gd name="connsiteY15" fmla="*/ 2838 h 8718"/>
                <a:gd name="connsiteX16" fmla="*/ 9278 w 10000"/>
                <a:gd name="connsiteY16" fmla="*/ 3418 h 8718"/>
                <a:gd name="connsiteX17" fmla="*/ 9504 w 10000"/>
                <a:gd name="connsiteY17" fmla="*/ 2069 h 8718"/>
                <a:gd name="connsiteX18" fmla="*/ 9774 w 10000"/>
                <a:gd name="connsiteY18" fmla="*/ 1787 h 8718"/>
                <a:gd name="connsiteX19" fmla="*/ 9589 w 10000"/>
                <a:gd name="connsiteY19" fmla="*/ 0 h 8718"/>
                <a:gd name="connsiteX0" fmla="*/ 9589 w 10000"/>
                <a:gd name="connsiteY0" fmla="*/ 0 h 7927"/>
                <a:gd name="connsiteX1" fmla="*/ 0 w 10000"/>
                <a:gd name="connsiteY1" fmla="*/ 404 h 7927"/>
                <a:gd name="connsiteX2" fmla="*/ 399 w 10000"/>
                <a:gd name="connsiteY2" fmla="*/ 6312 h 7927"/>
                <a:gd name="connsiteX3" fmla="*/ 3995 w 10000"/>
                <a:gd name="connsiteY3" fmla="*/ 6312 h 7927"/>
                <a:gd name="connsiteX4" fmla="*/ 4439 w 10000"/>
                <a:gd name="connsiteY4" fmla="*/ 7355 h 7927"/>
                <a:gd name="connsiteX5" fmla="*/ 4658 w 10000"/>
                <a:gd name="connsiteY5" fmla="*/ 6582 h 7927"/>
                <a:gd name="connsiteX6" fmla="*/ 4702 w 10000"/>
                <a:gd name="connsiteY6" fmla="*/ 6241 h 7927"/>
                <a:gd name="connsiteX7" fmla="*/ 5738 w 10000"/>
                <a:gd name="connsiteY7" fmla="*/ 5685 h 7927"/>
                <a:gd name="connsiteX8" fmla="*/ 6184 w 10000"/>
                <a:gd name="connsiteY8" fmla="*/ 5251 h 7927"/>
                <a:gd name="connsiteX9" fmla="*/ 6900 w 10000"/>
                <a:gd name="connsiteY9" fmla="*/ 4368 h 7927"/>
                <a:gd name="connsiteX10" fmla="*/ 7439 w 10000"/>
                <a:gd name="connsiteY10" fmla="*/ 3364 h 7927"/>
                <a:gd name="connsiteX11" fmla="*/ 7752 w 10000"/>
                <a:gd name="connsiteY11" fmla="*/ 2699 h 7927"/>
                <a:gd name="connsiteX12" fmla="*/ 8205 w 10000"/>
                <a:gd name="connsiteY12" fmla="*/ 2930 h 7927"/>
                <a:gd name="connsiteX13" fmla="*/ 8338 w 10000"/>
                <a:gd name="connsiteY13" fmla="*/ 3149 h 7927"/>
                <a:gd name="connsiteX14" fmla="*/ 8964 w 10000"/>
                <a:gd name="connsiteY14" fmla="*/ 3255 h 7927"/>
                <a:gd name="connsiteX15" fmla="*/ 9278 w 10000"/>
                <a:gd name="connsiteY15" fmla="*/ 3921 h 7927"/>
                <a:gd name="connsiteX16" fmla="*/ 9504 w 10000"/>
                <a:gd name="connsiteY16" fmla="*/ 2373 h 7927"/>
                <a:gd name="connsiteX17" fmla="*/ 9774 w 10000"/>
                <a:gd name="connsiteY17" fmla="*/ 2050 h 7927"/>
                <a:gd name="connsiteX18" fmla="*/ 9589 w 10000"/>
                <a:gd name="connsiteY18" fmla="*/ 0 h 7927"/>
                <a:gd name="connsiteX0" fmla="*/ 9589 w 10000"/>
                <a:gd name="connsiteY0" fmla="*/ 0 h 10000"/>
                <a:gd name="connsiteX1" fmla="*/ 0 w 10000"/>
                <a:gd name="connsiteY1" fmla="*/ 510 h 10000"/>
                <a:gd name="connsiteX2" fmla="*/ 399 w 10000"/>
                <a:gd name="connsiteY2" fmla="*/ 6720 h 10000"/>
                <a:gd name="connsiteX3" fmla="*/ 3995 w 10000"/>
                <a:gd name="connsiteY3" fmla="*/ 7963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000"/>
                <a:gd name="connsiteX1" fmla="*/ 0 w 10000"/>
                <a:gd name="connsiteY1" fmla="*/ 510 h 10000"/>
                <a:gd name="connsiteX2" fmla="*/ 399 w 10000"/>
                <a:gd name="connsiteY2" fmla="*/ 6720 h 10000"/>
                <a:gd name="connsiteX3" fmla="*/ 3596 w 10000"/>
                <a:gd name="connsiteY3" fmla="*/ 6720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525"/>
                <a:gd name="connsiteX1" fmla="*/ 0 w 10000"/>
                <a:gd name="connsiteY1" fmla="*/ 510 h 10525"/>
                <a:gd name="connsiteX2" fmla="*/ 399 w 10000"/>
                <a:gd name="connsiteY2" fmla="*/ 6720 h 10525"/>
                <a:gd name="connsiteX3" fmla="*/ 3596 w 10000"/>
                <a:gd name="connsiteY3" fmla="*/ 6720 h 10525"/>
                <a:gd name="connsiteX4" fmla="*/ 4439 w 10000"/>
                <a:gd name="connsiteY4" fmla="*/ 9278 h 10525"/>
                <a:gd name="connsiteX5" fmla="*/ 4658 w 10000"/>
                <a:gd name="connsiteY5" fmla="*/ 8303 h 10525"/>
                <a:gd name="connsiteX6" fmla="*/ 5993 w 10000"/>
                <a:gd name="connsiteY6" fmla="*/ 10447 h 10525"/>
                <a:gd name="connsiteX7" fmla="*/ 5738 w 10000"/>
                <a:gd name="connsiteY7" fmla="*/ 7172 h 10525"/>
                <a:gd name="connsiteX8" fmla="*/ 6184 w 10000"/>
                <a:gd name="connsiteY8" fmla="*/ 6624 h 10525"/>
                <a:gd name="connsiteX9" fmla="*/ 6900 w 10000"/>
                <a:gd name="connsiteY9" fmla="*/ 5510 h 10525"/>
                <a:gd name="connsiteX10" fmla="*/ 7439 w 10000"/>
                <a:gd name="connsiteY10" fmla="*/ 4244 h 10525"/>
                <a:gd name="connsiteX11" fmla="*/ 7752 w 10000"/>
                <a:gd name="connsiteY11" fmla="*/ 3405 h 10525"/>
                <a:gd name="connsiteX12" fmla="*/ 8205 w 10000"/>
                <a:gd name="connsiteY12" fmla="*/ 3696 h 10525"/>
                <a:gd name="connsiteX13" fmla="*/ 8338 w 10000"/>
                <a:gd name="connsiteY13" fmla="*/ 3972 h 10525"/>
                <a:gd name="connsiteX14" fmla="*/ 8964 w 10000"/>
                <a:gd name="connsiteY14" fmla="*/ 4106 h 10525"/>
                <a:gd name="connsiteX15" fmla="*/ 9278 w 10000"/>
                <a:gd name="connsiteY15" fmla="*/ 4946 h 10525"/>
                <a:gd name="connsiteX16" fmla="*/ 9504 w 10000"/>
                <a:gd name="connsiteY16" fmla="*/ 2994 h 10525"/>
                <a:gd name="connsiteX17" fmla="*/ 9774 w 10000"/>
                <a:gd name="connsiteY17" fmla="*/ 2586 h 10525"/>
                <a:gd name="connsiteX18" fmla="*/ 9589 w 10000"/>
                <a:gd name="connsiteY18" fmla="*/ 0 h 10525"/>
                <a:gd name="connsiteX0" fmla="*/ 9589 w 10000"/>
                <a:gd name="connsiteY0" fmla="*/ 0 h 13386"/>
                <a:gd name="connsiteX1" fmla="*/ 0 w 10000"/>
                <a:gd name="connsiteY1" fmla="*/ 510 h 13386"/>
                <a:gd name="connsiteX2" fmla="*/ 399 w 10000"/>
                <a:gd name="connsiteY2" fmla="*/ 6720 h 13386"/>
                <a:gd name="connsiteX3" fmla="*/ 3596 w 10000"/>
                <a:gd name="connsiteY3" fmla="*/ 6720 h 13386"/>
                <a:gd name="connsiteX4" fmla="*/ 4439 w 10000"/>
                <a:gd name="connsiteY4" fmla="*/ 9278 h 13386"/>
                <a:gd name="connsiteX5" fmla="*/ 4794 w 10000"/>
                <a:gd name="connsiteY5" fmla="*/ 11689 h 13386"/>
                <a:gd name="connsiteX6" fmla="*/ 5993 w 10000"/>
                <a:gd name="connsiteY6" fmla="*/ 10447 h 13386"/>
                <a:gd name="connsiteX7" fmla="*/ 5738 w 10000"/>
                <a:gd name="connsiteY7" fmla="*/ 7172 h 13386"/>
                <a:gd name="connsiteX8" fmla="*/ 6184 w 10000"/>
                <a:gd name="connsiteY8" fmla="*/ 6624 h 13386"/>
                <a:gd name="connsiteX9" fmla="*/ 6900 w 10000"/>
                <a:gd name="connsiteY9" fmla="*/ 5510 h 13386"/>
                <a:gd name="connsiteX10" fmla="*/ 7439 w 10000"/>
                <a:gd name="connsiteY10" fmla="*/ 4244 h 13386"/>
                <a:gd name="connsiteX11" fmla="*/ 7752 w 10000"/>
                <a:gd name="connsiteY11" fmla="*/ 3405 h 13386"/>
                <a:gd name="connsiteX12" fmla="*/ 8205 w 10000"/>
                <a:gd name="connsiteY12" fmla="*/ 3696 h 13386"/>
                <a:gd name="connsiteX13" fmla="*/ 8338 w 10000"/>
                <a:gd name="connsiteY13" fmla="*/ 3972 h 13386"/>
                <a:gd name="connsiteX14" fmla="*/ 8964 w 10000"/>
                <a:gd name="connsiteY14" fmla="*/ 4106 h 13386"/>
                <a:gd name="connsiteX15" fmla="*/ 9278 w 10000"/>
                <a:gd name="connsiteY15" fmla="*/ 4946 h 13386"/>
                <a:gd name="connsiteX16" fmla="*/ 9504 w 10000"/>
                <a:gd name="connsiteY16" fmla="*/ 2994 h 13386"/>
                <a:gd name="connsiteX17" fmla="*/ 9774 w 10000"/>
                <a:gd name="connsiteY17" fmla="*/ 2586 h 13386"/>
                <a:gd name="connsiteX18" fmla="*/ 9589 w 10000"/>
                <a:gd name="connsiteY18" fmla="*/ 0 h 13386"/>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5993 w 10000"/>
                <a:gd name="connsiteY5" fmla="*/ 10447 h 11689"/>
                <a:gd name="connsiteX6" fmla="*/ 5738 w 10000"/>
                <a:gd name="connsiteY6" fmla="*/ 7172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5738 w 10000"/>
                <a:gd name="connsiteY6" fmla="*/ 7172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6792 w 10000"/>
                <a:gd name="connsiteY5" fmla="*/ 11689 h 11689"/>
                <a:gd name="connsiteX6" fmla="*/ 7192 w 10000"/>
                <a:gd name="connsiteY6" fmla="*/ 9205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6184 w 10000"/>
                <a:gd name="connsiteY7" fmla="*/ 6624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7991 w 10000"/>
                <a:gd name="connsiteY8" fmla="*/ 672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8205 w 10000"/>
                <a:gd name="connsiteY9" fmla="*/ 3696 h 12517"/>
                <a:gd name="connsiteX10" fmla="*/ 8338 w 10000"/>
                <a:gd name="connsiteY10" fmla="*/ 3972 h 12517"/>
                <a:gd name="connsiteX11" fmla="*/ 8964 w 10000"/>
                <a:gd name="connsiteY11" fmla="*/ 4106 h 12517"/>
                <a:gd name="connsiteX12" fmla="*/ 9278 w 10000"/>
                <a:gd name="connsiteY12" fmla="*/ 4946 h 12517"/>
                <a:gd name="connsiteX13" fmla="*/ 9504 w 10000"/>
                <a:gd name="connsiteY13" fmla="*/ 2994 h 12517"/>
                <a:gd name="connsiteX14" fmla="*/ 9774 w 10000"/>
                <a:gd name="connsiteY14" fmla="*/ 2586 h 12517"/>
                <a:gd name="connsiteX15" fmla="*/ 9589 w 10000"/>
                <a:gd name="connsiteY15"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205 w 10000"/>
                <a:gd name="connsiteY8" fmla="*/ 3696 h 12517"/>
                <a:gd name="connsiteX9" fmla="*/ 8338 w 10000"/>
                <a:gd name="connsiteY9" fmla="*/ 3972 h 12517"/>
                <a:gd name="connsiteX10" fmla="*/ 8964 w 10000"/>
                <a:gd name="connsiteY10" fmla="*/ 4106 h 12517"/>
                <a:gd name="connsiteX11" fmla="*/ 9278 w 10000"/>
                <a:gd name="connsiteY11" fmla="*/ 4946 h 12517"/>
                <a:gd name="connsiteX12" fmla="*/ 9504 w 10000"/>
                <a:gd name="connsiteY12" fmla="*/ 2994 h 12517"/>
                <a:gd name="connsiteX13" fmla="*/ 9774 w 10000"/>
                <a:gd name="connsiteY13" fmla="*/ 2586 h 12517"/>
                <a:gd name="connsiteX14" fmla="*/ 9589 w 10000"/>
                <a:gd name="connsiteY14"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338 w 10000"/>
                <a:gd name="connsiteY8" fmla="*/ 3972 h 12517"/>
                <a:gd name="connsiteX9" fmla="*/ 8964 w 10000"/>
                <a:gd name="connsiteY9" fmla="*/ 4106 h 12517"/>
                <a:gd name="connsiteX10" fmla="*/ 9278 w 10000"/>
                <a:gd name="connsiteY10" fmla="*/ 4946 h 12517"/>
                <a:gd name="connsiteX11" fmla="*/ 9504 w 10000"/>
                <a:gd name="connsiteY11" fmla="*/ 2994 h 12517"/>
                <a:gd name="connsiteX12" fmla="*/ 9774 w 10000"/>
                <a:gd name="connsiteY12" fmla="*/ 2586 h 12517"/>
                <a:gd name="connsiteX13" fmla="*/ 9589 w 10000"/>
                <a:gd name="connsiteY13"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38 w 10000"/>
                <a:gd name="connsiteY7" fmla="*/ 3972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9278 w 10000"/>
                <a:gd name="connsiteY8" fmla="*/ 4946 h 12517"/>
                <a:gd name="connsiteX9" fmla="*/ 9504 w 10000"/>
                <a:gd name="connsiteY9" fmla="*/ 2994 h 12517"/>
                <a:gd name="connsiteX10" fmla="*/ 9774 w 10000"/>
                <a:gd name="connsiteY10" fmla="*/ 2586 h 12517"/>
                <a:gd name="connsiteX11" fmla="*/ 9589 w 10000"/>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8390 w 10515"/>
                <a:gd name="connsiteY7" fmla="*/ 5478 h 12517"/>
                <a:gd name="connsiteX8" fmla="*/ 10388 w 10515"/>
                <a:gd name="connsiteY8" fmla="*/ 6720 h 12517"/>
                <a:gd name="connsiteX9" fmla="*/ 9504 w 10515"/>
                <a:gd name="connsiteY9" fmla="*/ 2994 h 12517"/>
                <a:gd name="connsiteX10" fmla="*/ 9774 w 10515"/>
                <a:gd name="connsiteY10" fmla="*/ 2586 h 12517"/>
                <a:gd name="connsiteX11" fmla="*/ 9589 w 10515"/>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10388 w 10515"/>
                <a:gd name="connsiteY7" fmla="*/ 6720 h 12517"/>
                <a:gd name="connsiteX8" fmla="*/ 9504 w 10515"/>
                <a:gd name="connsiteY8" fmla="*/ 2994 h 12517"/>
                <a:gd name="connsiteX9" fmla="*/ 9774 w 10515"/>
                <a:gd name="connsiteY9" fmla="*/ 2586 h 12517"/>
                <a:gd name="connsiteX10" fmla="*/ 9589 w 10515"/>
                <a:gd name="connsiteY10"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774 w 10752"/>
                <a:gd name="connsiteY8" fmla="*/ 2586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10388 w 10752"/>
                <a:gd name="connsiteY0" fmla="*/ 0 h 12008"/>
                <a:gd name="connsiteX1" fmla="*/ 0 w 10752"/>
                <a:gd name="connsiteY1" fmla="*/ 1 h 12008"/>
                <a:gd name="connsiteX2" fmla="*/ 399 w 10752"/>
                <a:gd name="connsiteY2" fmla="*/ 6211 h 12008"/>
                <a:gd name="connsiteX3" fmla="*/ 3596 w 10752"/>
                <a:gd name="connsiteY3" fmla="*/ 6211 h 12008"/>
                <a:gd name="connsiteX4" fmla="*/ 4794 w 10752"/>
                <a:gd name="connsiteY4" fmla="*/ 11180 h 12008"/>
                <a:gd name="connsiteX5" fmla="*/ 6792 w 10752"/>
                <a:gd name="connsiteY5" fmla="*/ 11180 h 12008"/>
                <a:gd name="connsiteX6" fmla="*/ 7591 w 10752"/>
                <a:gd name="connsiteY6" fmla="*/ 6211 h 12008"/>
                <a:gd name="connsiteX7" fmla="*/ 10388 w 10752"/>
                <a:gd name="connsiteY7" fmla="*/ 6211 h 12008"/>
                <a:gd name="connsiteX8" fmla="*/ 10388 w 10752"/>
                <a:gd name="connsiteY8" fmla="*/ 2485 h 12008"/>
                <a:gd name="connsiteX9" fmla="*/ 10388 w 10752"/>
                <a:gd name="connsiteY9" fmla="*/ 0 h 12008"/>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17 w 10737"/>
                <a:gd name="connsiteY0" fmla="*/ 624 h 12951"/>
                <a:gd name="connsiteX1" fmla="*/ 0 w 10737"/>
                <a:gd name="connsiteY1" fmla="*/ 0 h 12951"/>
                <a:gd name="connsiteX2" fmla="*/ 363 w 10737"/>
                <a:gd name="connsiteY2" fmla="*/ 7154 h 12951"/>
                <a:gd name="connsiteX3" fmla="*/ 3560 w 10737"/>
                <a:gd name="connsiteY3" fmla="*/ 7154 h 12951"/>
                <a:gd name="connsiteX4" fmla="*/ 4758 w 10737"/>
                <a:gd name="connsiteY4" fmla="*/ 12123 h 12951"/>
                <a:gd name="connsiteX5" fmla="*/ 6756 w 10737"/>
                <a:gd name="connsiteY5" fmla="*/ 12123 h 12951"/>
                <a:gd name="connsiteX6" fmla="*/ 7555 w 10737"/>
                <a:gd name="connsiteY6" fmla="*/ 7154 h 12951"/>
                <a:gd name="connsiteX7" fmla="*/ 10352 w 10737"/>
                <a:gd name="connsiteY7" fmla="*/ 7154 h 12951"/>
                <a:gd name="connsiteX8" fmla="*/ 10352 w 10737"/>
                <a:gd name="connsiteY8" fmla="*/ 3428 h 12951"/>
                <a:gd name="connsiteX9" fmla="*/ 10417 w 10737"/>
                <a:gd name="connsiteY9" fmla="*/ 624 h 12951"/>
                <a:gd name="connsiteX0" fmla="*/ 10574 w 10894"/>
                <a:gd name="connsiteY0" fmla="*/ 0 h 12988"/>
                <a:gd name="connsiteX1" fmla="*/ 0 w 10894"/>
                <a:gd name="connsiteY1" fmla="*/ 37 h 12988"/>
                <a:gd name="connsiteX2" fmla="*/ 363 w 10894"/>
                <a:gd name="connsiteY2" fmla="*/ 7191 h 12988"/>
                <a:gd name="connsiteX3" fmla="*/ 3560 w 10894"/>
                <a:gd name="connsiteY3" fmla="*/ 7191 h 12988"/>
                <a:gd name="connsiteX4" fmla="*/ 4758 w 10894"/>
                <a:gd name="connsiteY4" fmla="*/ 12160 h 12988"/>
                <a:gd name="connsiteX5" fmla="*/ 6756 w 10894"/>
                <a:gd name="connsiteY5" fmla="*/ 12160 h 12988"/>
                <a:gd name="connsiteX6" fmla="*/ 7555 w 10894"/>
                <a:gd name="connsiteY6" fmla="*/ 7191 h 12988"/>
                <a:gd name="connsiteX7" fmla="*/ 10352 w 10894"/>
                <a:gd name="connsiteY7" fmla="*/ 7191 h 12988"/>
                <a:gd name="connsiteX8" fmla="*/ 10352 w 10894"/>
                <a:gd name="connsiteY8" fmla="*/ 3465 h 12988"/>
                <a:gd name="connsiteX9" fmla="*/ 10574 w 10894"/>
                <a:gd name="connsiteY9" fmla="*/ 0 h 12988"/>
                <a:gd name="connsiteX0" fmla="*/ 10574 w 10894"/>
                <a:gd name="connsiteY0" fmla="*/ 25 h 13013"/>
                <a:gd name="connsiteX1" fmla="*/ 3891 w 10894"/>
                <a:gd name="connsiteY1" fmla="*/ 0 h 13013"/>
                <a:gd name="connsiteX2" fmla="*/ 0 w 10894"/>
                <a:gd name="connsiteY2" fmla="*/ 62 h 13013"/>
                <a:gd name="connsiteX3" fmla="*/ 363 w 10894"/>
                <a:gd name="connsiteY3" fmla="*/ 7216 h 13013"/>
                <a:gd name="connsiteX4" fmla="*/ 3560 w 10894"/>
                <a:gd name="connsiteY4" fmla="*/ 7216 h 13013"/>
                <a:gd name="connsiteX5" fmla="*/ 4758 w 10894"/>
                <a:gd name="connsiteY5" fmla="*/ 12185 h 13013"/>
                <a:gd name="connsiteX6" fmla="*/ 6756 w 10894"/>
                <a:gd name="connsiteY6" fmla="*/ 12185 h 13013"/>
                <a:gd name="connsiteX7" fmla="*/ 7555 w 10894"/>
                <a:gd name="connsiteY7" fmla="*/ 7216 h 13013"/>
                <a:gd name="connsiteX8" fmla="*/ 10352 w 10894"/>
                <a:gd name="connsiteY8" fmla="*/ 7216 h 13013"/>
                <a:gd name="connsiteX9" fmla="*/ 10352 w 10894"/>
                <a:gd name="connsiteY9" fmla="*/ 3490 h 13013"/>
                <a:gd name="connsiteX10" fmla="*/ 10574 w 10894"/>
                <a:gd name="connsiteY10" fmla="*/ 25 h 13013"/>
                <a:gd name="connsiteX0" fmla="*/ 10574 w 10894"/>
                <a:gd name="connsiteY0" fmla="*/ 119 h 13107"/>
                <a:gd name="connsiteX1" fmla="*/ 7781 w 10894"/>
                <a:gd name="connsiteY1" fmla="*/ 0 h 13107"/>
                <a:gd name="connsiteX2" fmla="*/ 3891 w 10894"/>
                <a:gd name="connsiteY2" fmla="*/ 94 h 13107"/>
                <a:gd name="connsiteX3" fmla="*/ 0 w 10894"/>
                <a:gd name="connsiteY3" fmla="*/ 156 h 13107"/>
                <a:gd name="connsiteX4" fmla="*/ 363 w 10894"/>
                <a:gd name="connsiteY4" fmla="*/ 7310 h 13107"/>
                <a:gd name="connsiteX5" fmla="*/ 3560 w 10894"/>
                <a:gd name="connsiteY5" fmla="*/ 7310 h 13107"/>
                <a:gd name="connsiteX6" fmla="*/ 4758 w 10894"/>
                <a:gd name="connsiteY6" fmla="*/ 12279 h 13107"/>
                <a:gd name="connsiteX7" fmla="*/ 6756 w 10894"/>
                <a:gd name="connsiteY7" fmla="*/ 12279 h 13107"/>
                <a:gd name="connsiteX8" fmla="*/ 7555 w 10894"/>
                <a:gd name="connsiteY8" fmla="*/ 7310 h 13107"/>
                <a:gd name="connsiteX9" fmla="*/ 10352 w 10894"/>
                <a:gd name="connsiteY9" fmla="*/ 7310 h 13107"/>
                <a:gd name="connsiteX10" fmla="*/ 10352 w 10894"/>
                <a:gd name="connsiteY10" fmla="*/ 3584 h 13107"/>
                <a:gd name="connsiteX11" fmla="*/ 10574 w 10894"/>
                <a:gd name="connsiteY11" fmla="*/ 119 h 13107"/>
                <a:gd name="connsiteX0" fmla="*/ 10574 w 10894"/>
                <a:gd name="connsiteY0" fmla="*/ 119 h 13107"/>
                <a:gd name="connsiteX1" fmla="*/ 7781 w 10894"/>
                <a:gd name="connsiteY1" fmla="*/ 0 h 13107"/>
                <a:gd name="connsiteX2" fmla="*/ 4359 w 10894"/>
                <a:gd name="connsiteY2" fmla="*/ 6411 h 13107"/>
                <a:gd name="connsiteX3" fmla="*/ 3891 w 10894"/>
                <a:gd name="connsiteY3" fmla="*/ 94 h 13107"/>
                <a:gd name="connsiteX4" fmla="*/ 0 w 10894"/>
                <a:gd name="connsiteY4" fmla="*/ 156 h 13107"/>
                <a:gd name="connsiteX5" fmla="*/ 363 w 10894"/>
                <a:gd name="connsiteY5" fmla="*/ 7310 h 13107"/>
                <a:gd name="connsiteX6" fmla="*/ 3560 w 10894"/>
                <a:gd name="connsiteY6" fmla="*/ 7310 h 13107"/>
                <a:gd name="connsiteX7" fmla="*/ 4758 w 10894"/>
                <a:gd name="connsiteY7" fmla="*/ 12279 h 13107"/>
                <a:gd name="connsiteX8" fmla="*/ 6756 w 10894"/>
                <a:gd name="connsiteY8" fmla="*/ 12279 h 13107"/>
                <a:gd name="connsiteX9" fmla="*/ 7555 w 10894"/>
                <a:gd name="connsiteY9" fmla="*/ 7310 h 13107"/>
                <a:gd name="connsiteX10" fmla="*/ 10352 w 10894"/>
                <a:gd name="connsiteY10" fmla="*/ 7310 h 13107"/>
                <a:gd name="connsiteX11" fmla="*/ 10352 w 10894"/>
                <a:gd name="connsiteY11" fmla="*/ 3584 h 13107"/>
                <a:gd name="connsiteX12" fmla="*/ 10574 w 10894"/>
                <a:gd name="connsiteY12"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665 w 10894"/>
                <a:gd name="connsiteY4" fmla="*/ 69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6" h="13202">
                  <a:moveTo>
                    <a:pt x="9737" y="0"/>
                  </a:moveTo>
                  <a:lnTo>
                    <a:pt x="7781" y="95"/>
                  </a:lnTo>
                  <a:cubicBezTo>
                    <a:pt x="7573" y="2232"/>
                    <a:pt x="7527" y="4608"/>
                    <a:pt x="7156" y="6506"/>
                  </a:cubicBezTo>
                  <a:cubicBezTo>
                    <a:pt x="6205" y="6984"/>
                    <a:pt x="5341" y="7456"/>
                    <a:pt x="4359" y="6506"/>
                  </a:cubicBezTo>
                  <a:cubicBezTo>
                    <a:pt x="3892" y="4450"/>
                    <a:pt x="3821" y="2270"/>
                    <a:pt x="3665" y="164"/>
                  </a:cubicBezTo>
                  <a:lnTo>
                    <a:pt x="0" y="251"/>
                  </a:lnTo>
                  <a:lnTo>
                    <a:pt x="363" y="7405"/>
                  </a:lnTo>
                  <a:cubicBezTo>
                    <a:pt x="551" y="7987"/>
                    <a:pt x="3299" y="7102"/>
                    <a:pt x="3560" y="7405"/>
                  </a:cubicBezTo>
                  <a:cubicBezTo>
                    <a:pt x="4292" y="8233"/>
                    <a:pt x="4359" y="11753"/>
                    <a:pt x="4758" y="12374"/>
                  </a:cubicBezTo>
                  <a:cubicBezTo>
                    <a:pt x="5291" y="13202"/>
                    <a:pt x="6356" y="12788"/>
                    <a:pt x="6756" y="12374"/>
                  </a:cubicBezTo>
                  <a:cubicBezTo>
                    <a:pt x="7156" y="11546"/>
                    <a:pt x="7355" y="8233"/>
                    <a:pt x="7555" y="7405"/>
                  </a:cubicBezTo>
                  <a:cubicBezTo>
                    <a:pt x="8154" y="6577"/>
                    <a:pt x="10033" y="8026"/>
                    <a:pt x="10352" y="7405"/>
                  </a:cubicBezTo>
                  <a:cubicBezTo>
                    <a:pt x="10716" y="6716"/>
                    <a:pt x="10409" y="5400"/>
                    <a:pt x="10352" y="3679"/>
                  </a:cubicBezTo>
                  <a:cubicBezTo>
                    <a:pt x="10611" y="2702"/>
                    <a:pt x="10396" y="943"/>
                    <a:pt x="9737" y="0"/>
                  </a:cubicBez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84" name="Freeform 83"/>
            <p:cNvSpPr/>
            <p:nvPr/>
          </p:nvSpPr>
          <p:spPr bwMode="auto">
            <a:xfrm rot="5400000" flipV="1">
              <a:off x="3225611" y="1751001"/>
              <a:ext cx="1616580" cy="1002662"/>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4902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9" name="Freeform 29"/>
            <p:cNvSpPr>
              <a:spLocks/>
            </p:cNvSpPr>
            <p:nvPr/>
          </p:nvSpPr>
          <p:spPr bwMode="auto">
            <a:xfrm rot="5400000">
              <a:off x="7021763" y="2173331"/>
              <a:ext cx="489826" cy="344663"/>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601 w 10033"/>
                <a:gd name="connsiteY5" fmla="*/ 4906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308 w 10033"/>
                <a:gd name="connsiteY9" fmla="*/ 9479 h 10310"/>
                <a:gd name="connsiteX10" fmla="*/ 3352 w 10033"/>
                <a:gd name="connsiteY10" fmla="*/ 10161 h 10310"/>
                <a:gd name="connsiteX11" fmla="*/ 3847 w 10033"/>
                <a:gd name="connsiteY11" fmla="*/ 10065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308 w 10033"/>
                <a:gd name="connsiteY8" fmla="*/ 9479 h 10310"/>
                <a:gd name="connsiteX9" fmla="*/ 3352 w 10033"/>
                <a:gd name="connsiteY9" fmla="*/ 10161 h 10310"/>
                <a:gd name="connsiteX10" fmla="*/ 3847 w 10033"/>
                <a:gd name="connsiteY10" fmla="*/ 10065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308 w 10033"/>
                <a:gd name="connsiteY7" fmla="*/ 9479 h 10310"/>
                <a:gd name="connsiteX8" fmla="*/ 3352 w 10033"/>
                <a:gd name="connsiteY8" fmla="*/ 10161 h 10310"/>
                <a:gd name="connsiteX9" fmla="*/ 3847 w 10033"/>
                <a:gd name="connsiteY9" fmla="*/ 10065 h 10310"/>
                <a:gd name="connsiteX10" fmla="*/ 4475 w 10033"/>
                <a:gd name="connsiteY10" fmla="*/ 6472 h 10310"/>
                <a:gd name="connsiteX11" fmla="*/ 4694 w 10033"/>
                <a:gd name="connsiteY11" fmla="*/ 5791 h 10310"/>
                <a:gd name="connsiteX12" fmla="*/ 4738 w 10033"/>
                <a:gd name="connsiteY12" fmla="*/ 5491 h 10310"/>
                <a:gd name="connsiteX13" fmla="*/ 5773 w 10033"/>
                <a:gd name="connsiteY13" fmla="*/ 5001 h 10310"/>
                <a:gd name="connsiteX14" fmla="*/ 6219 w 10033"/>
                <a:gd name="connsiteY14" fmla="*/ 4620 h 10310"/>
                <a:gd name="connsiteX15" fmla="*/ 6934 w 10033"/>
                <a:gd name="connsiteY15" fmla="*/ 3844 h 10310"/>
                <a:gd name="connsiteX16" fmla="*/ 7473 w 10033"/>
                <a:gd name="connsiteY16" fmla="*/ 2960 h 10310"/>
                <a:gd name="connsiteX17" fmla="*/ 7787 w 10033"/>
                <a:gd name="connsiteY17" fmla="*/ 2374 h 10310"/>
                <a:gd name="connsiteX18" fmla="*/ 8239 w 10033"/>
                <a:gd name="connsiteY18" fmla="*/ 2578 h 10310"/>
                <a:gd name="connsiteX19" fmla="*/ 8371 w 10033"/>
                <a:gd name="connsiteY19" fmla="*/ 2770 h 10310"/>
                <a:gd name="connsiteX20" fmla="*/ 8998 w 10033"/>
                <a:gd name="connsiteY20" fmla="*/ 2864 h 10310"/>
                <a:gd name="connsiteX21" fmla="*/ 9312 w 10033"/>
                <a:gd name="connsiteY21" fmla="*/ 3450 h 10310"/>
                <a:gd name="connsiteX22" fmla="*/ 9537 w 10033"/>
                <a:gd name="connsiteY22" fmla="*/ 2088 h 10310"/>
                <a:gd name="connsiteX23" fmla="*/ 9807 w 10033"/>
                <a:gd name="connsiteY23" fmla="*/ 1803 h 10310"/>
                <a:gd name="connsiteX24" fmla="*/ 9622 w 10033"/>
                <a:gd name="connsiteY24" fmla="*/ 0 h 10310"/>
                <a:gd name="connsiteX25" fmla="*/ 438 w 10033"/>
                <a:gd name="connsiteY25"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3308 w 10033"/>
                <a:gd name="connsiteY6" fmla="*/ 9479 h 10310"/>
                <a:gd name="connsiteX7" fmla="*/ 3352 w 10033"/>
                <a:gd name="connsiteY7" fmla="*/ 10161 h 10310"/>
                <a:gd name="connsiteX8" fmla="*/ 3847 w 10033"/>
                <a:gd name="connsiteY8" fmla="*/ 10065 h 10310"/>
                <a:gd name="connsiteX9" fmla="*/ 4475 w 10033"/>
                <a:gd name="connsiteY9" fmla="*/ 6472 h 10310"/>
                <a:gd name="connsiteX10" fmla="*/ 4694 w 10033"/>
                <a:gd name="connsiteY10" fmla="*/ 5791 h 10310"/>
                <a:gd name="connsiteX11" fmla="*/ 4738 w 10033"/>
                <a:gd name="connsiteY11" fmla="*/ 5491 h 10310"/>
                <a:gd name="connsiteX12" fmla="*/ 5773 w 10033"/>
                <a:gd name="connsiteY12" fmla="*/ 5001 h 10310"/>
                <a:gd name="connsiteX13" fmla="*/ 6219 w 10033"/>
                <a:gd name="connsiteY13" fmla="*/ 4620 h 10310"/>
                <a:gd name="connsiteX14" fmla="*/ 6934 w 10033"/>
                <a:gd name="connsiteY14" fmla="*/ 3844 h 10310"/>
                <a:gd name="connsiteX15" fmla="*/ 7473 w 10033"/>
                <a:gd name="connsiteY15" fmla="*/ 2960 h 10310"/>
                <a:gd name="connsiteX16" fmla="*/ 7787 w 10033"/>
                <a:gd name="connsiteY16" fmla="*/ 2374 h 10310"/>
                <a:gd name="connsiteX17" fmla="*/ 8239 w 10033"/>
                <a:gd name="connsiteY17" fmla="*/ 2578 h 10310"/>
                <a:gd name="connsiteX18" fmla="*/ 8371 w 10033"/>
                <a:gd name="connsiteY18" fmla="*/ 2770 h 10310"/>
                <a:gd name="connsiteX19" fmla="*/ 8998 w 10033"/>
                <a:gd name="connsiteY19" fmla="*/ 2864 h 10310"/>
                <a:gd name="connsiteX20" fmla="*/ 9312 w 10033"/>
                <a:gd name="connsiteY20" fmla="*/ 3450 h 10310"/>
                <a:gd name="connsiteX21" fmla="*/ 9537 w 10033"/>
                <a:gd name="connsiteY21" fmla="*/ 2088 h 10310"/>
                <a:gd name="connsiteX22" fmla="*/ 9807 w 10033"/>
                <a:gd name="connsiteY22" fmla="*/ 1803 h 10310"/>
                <a:gd name="connsiteX23" fmla="*/ 9622 w 10033"/>
                <a:gd name="connsiteY23" fmla="*/ 0 h 10310"/>
                <a:gd name="connsiteX24" fmla="*/ 438 w 10033"/>
                <a:gd name="connsiteY24" fmla="*/ 0 h 10310"/>
                <a:gd name="connsiteX0" fmla="*/ 438 w 10033"/>
                <a:gd name="connsiteY0" fmla="*/ 0 h 10161"/>
                <a:gd name="connsiteX1" fmla="*/ 127 w 10033"/>
                <a:gd name="connsiteY1" fmla="*/ 632 h 10161"/>
                <a:gd name="connsiteX2" fmla="*/ 38 w 10033"/>
                <a:gd name="connsiteY2" fmla="*/ 867 h 10161"/>
                <a:gd name="connsiteX3" fmla="*/ 347 w 10033"/>
                <a:gd name="connsiteY3" fmla="*/ 1014 h 10161"/>
                <a:gd name="connsiteX4" fmla="*/ 886 w 10033"/>
                <a:gd name="connsiteY4" fmla="*/ 1408 h 10161"/>
                <a:gd name="connsiteX5" fmla="*/ 2279 w 10033"/>
                <a:gd name="connsiteY5" fmla="*/ 8799 h 10161"/>
                <a:gd name="connsiteX6" fmla="*/ 3308 w 10033"/>
                <a:gd name="connsiteY6" fmla="*/ 9479 h 10161"/>
                <a:gd name="connsiteX7" fmla="*/ 3352 w 10033"/>
                <a:gd name="connsiteY7" fmla="*/ 10161 h 10161"/>
                <a:gd name="connsiteX8" fmla="*/ 4475 w 10033"/>
                <a:gd name="connsiteY8" fmla="*/ 6472 h 10161"/>
                <a:gd name="connsiteX9" fmla="*/ 4694 w 10033"/>
                <a:gd name="connsiteY9" fmla="*/ 5791 h 10161"/>
                <a:gd name="connsiteX10" fmla="*/ 4738 w 10033"/>
                <a:gd name="connsiteY10" fmla="*/ 5491 h 10161"/>
                <a:gd name="connsiteX11" fmla="*/ 5773 w 10033"/>
                <a:gd name="connsiteY11" fmla="*/ 5001 h 10161"/>
                <a:gd name="connsiteX12" fmla="*/ 6219 w 10033"/>
                <a:gd name="connsiteY12" fmla="*/ 4620 h 10161"/>
                <a:gd name="connsiteX13" fmla="*/ 6934 w 10033"/>
                <a:gd name="connsiteY13" fmla="*/ 3844 h 10161"/>
                <a:gd name="connsiteX14" fmla="*/ 7473 w 10033"/>
                <a:gd name="connsiteY14" fmla="*/ 2960 h 10161"/>
                <a:gd name="connsiteX15" fmla="*/ 7787 w 10033"/>
                <a:gd name="connsiteY15" fmla="*/ 2374 h 10161"/>
                <a:gd name="connsiteX16" fmla="*/ 8239 w 10033"/>
                <a:gd name="connsiteY16" fmla="*/ 2578 h 10161"/>
                <a:gd name="connsiteX17" fmla="*/ 8371 w 10033"/>
                <a:gd name="connsiteY17" fmla="*/ 2770 h 10161"/>
                <a:gd name="connsiteX18" fmla="*/ 8998 w 10033"/>
                <a:gd name="connsiteY18" fmla="*/ 2864 h 10161"/>
                <a:gd name="connsiteX19" fmla="*/ 9312 w 10033"/>
                <a:gd name="connsiteY19" fmla="*/ 3450 h 10161"/>
                <a:gd name="connsiteX20" fmla="*/ 9537 w 10033"/>
                <a:gd name="connsiteY20" fmla="*/ 2088 h 10161"/>
                <a:gd name="connsiteX21" fmla="*/ 9807 w 10033"/>
                <a:gd name="connsiteY21" fmla="*/ 1803 h 10161"/>
                <a:gd name="connsiteX22" fmla="*/ 9622 w 10033"/>
                <a:gd name="connsiteY22" fmla="*/ 0 h 10161"/>
                <a:gd name="connsiteX23" fmla="*/ 438 w 10033"/>
                <a:gd name="connsiteY23" fmla="*/ 0 h 10161"/>
                <a:gd name="connsiteX0" fmla="*/ 438 w 10033"/>
                <a:gd name="connsiteY0" fmla="*/ 0 h 10144"/>
                <a:gd name="connsiteX1" fmla="*/ 127 w 10033"/>
                <a:gd name="connsiteY1" fmla="*/ 632 h 10144"/>
                <a:gd name="connsiteX2" fmla="*/ 38 w 10033"/>
                <a:gd name="connsiteY2" fmla="*/ 867 h 10144"/>
                <a:gd name="connsiteX3" fmla="*/ 347 w 10033"/>
                <a:gd name="connsiteY3" fmla="*/ 1014 h 10144"/>
                <a:gd name="connsiteX4" fmla="*/ 886 w 10033"/>
                <a:gd name="connsiteY4" fmla="*/ 1408 h 10144"/>
                <a:gd name="connsiteX5" fmla="*/ 2279 w 10033"/>
                <a:gd name="connsiteY5" fmla="*/ 8799 h 10144"/>
                <a:gd name="connsiteX6" fmla="*/ 3308 w 10033"/>
                <a:gd name="connsiteY6" fmla="*/ 9479 h 10144"/>
                <a:gd name="connsiteX7" fmla="*/ 4475 w 10033"/>
                <a:gd name="connsiteY7" fmla="*/ 6472 h 10144"/>
                <a:gd name="connsiteX8" fmla="*/ 4694 w 10033"/>
                <a:gd name="connsiteY8" fmla="*/ 5791 h 10144"/>
                <a:gd name="connsiteX9" fmla="*/ 4738 w 10033"/>
                <a:gd name="connsiteY9" fmla="*/ 5491 h 10144"/>
                <a:gd name="connsiteX10" fmla="*/ 5773 w 10033"/>
                <a:gd name="connsiteY10" fmla="*/ 5001 h 10144"/>
                <a:gd name="connsiteX11" fmla="*/ 6219 w 10033"/>
                <a:gd name="connsiteY11" fmla="*/ 4620 h 10144"/>
                <a:gd name="connsiteX12" fmla="*/ 6934 w 10033"/>
                <a:gd name="connsiteY12" fmla="*/ 3844 h 10144"/>
                <a:gd name="connsiteX13" fmla="*/ 7473 w 10033"/>
                <a:gd name="connsiteY13" fmla="*/ 2960 h 10144"/>
                <a:gd name="connsiteX14" fmla="*/ 7787 w 10033"/>
                <a:gd name="connsiteY14" fmla="*/ 2374 h 10144"/>
                <a:gd name="connsiteX15" fmla="*/ 8239 w 10033"/>
                <a:gd name="connsiteY15" fmla="*/ 2578 h 10144"/>
                <a:gd name="connsiteX16" fmla="*/ 8371 w 10033"/>
                <a:gd name="connsiteY16" fmla="*/ 2770 h 10144"/>
                <a:gd name="connsiteX17" fmla="*/ 8998 w 10033"/>
                <a:gd name="connsiteY17" fmla="*/ 2864 h 10144"/>
                <a:gd name="connsiteX18" fmla="*/ 9312 w 10033"/>
                <a:gd name="connsiteY18" fmla="*/ 3450 h 10144"/>
                <a:gd name="connsiteX19" fmla="*/ 9537 w 10033"/>
                <a:gd name="connsiteY19" fmla="*/ 2088 h 10144"/>
                <a:gd name="connsiteX20" fmla="*/ 9807 w 10033"/>
                <a:gd name="connsiteY20" fmla="*/ 1803 h 10144"/>
                <a:gd name="connsiteX21" fmla="*/ 9622 w 10033"/>
                <a:gd name="connsiteY21" fmla="*/ 0 h 10144"/>
                <a:gd name="connsiteX22" fmla="*/ 438 w 10033"/>
                <a:gd name="connsiteY22" fmla="*/ 0 h 10144"/>
                <a:gd name="connsiteX0" fmla="*/ 438 w 10033"/>
                <a:gd name="connsiteY0" fmla="*/ 0 h 10144"/>
                <a:gd name="connsiteX1" fmla="*/ 127 w 10033"/>
                <a:gd name="connsiteY1" fmla="*/ 632 h 10144"/>
                <a:gd name="connsiteX2" fmla="*/ 38 w 10033"/>
                <a:gd name="connsiteY2" fmla="*/ 867 h 10144"/>
                <a:gd name="connsiteX3" fmla="*/ 347 w 10033"/>
                <a:gd name="connsiteY3" fmla="*/ 1014 h 10144"/>
                <a:gd name="connsiteX4" fmla="*/ 886 w 10033"/>
                <a:gd name="connsiteY4" fmla="*/ 1408 h 10144"/>
                <a:gd name="connsiteX5" fmla="*/ 2279 w 10033"/>
                <a:gd name="connsiteY5" fmla="*/ 8799 h 10144"/>
                <a:gd name="connsiteX6" fmla="*/ 3308 w 10033"/>
                <a:gd name="connsiteY6" fmla="*/ 9479 h 10144"/>
                <a:gd name="connsiteX7" fmla="*/ 4475 w 10033"/>
                <a:gd name="connsiteY7" fmla="*/ 6472 h 10144"/>
                <a:gd name="connsiteX8" fmla="*/ 4694 w 10033"/>
                <a:gd name="connsiteY8" fmla="*/ 5791 h 10144"/>
                <a:gd name="connsiteX9" fmla="*/ 5773 w 10033"/>
                <a:gd name="connsiteY9" fmla="*/ 5001 h 10144"/>
                <a:gd name="connsiteX10" fmla="*/ 6219 w 10033"/>
                <a:gd name="connsiteY10" fmla="*/ 4620 h 10144"/>
                <a:gd name="connsiteX11" fmla="*/ 6934 w 10033"/>
                <a:gd name="connsiteY11" fmla="*/ 3844 h 10144"/>
                <a:gd name="connsiteX12" fmla="*/ 7473 w 10033"/>
                <a:gd name="connsiteY12" fmla="*/ 2960 h 10144"/>
                <a:gd name="connsiteX13" fmla="*/ 7787 w 10033"/>
                <a:gd name="connsiteY13" fmla="*/ 2374 h 10144"/>
                <a:gd name="connsiteX14" fmla="*/ 8239 w 10033"/>
                <a:gd name="connsiteY14" fmla="*/ 2578 h 10144"/>
                <a:gd name="connsiteX15" fmla="*/ 8371 w 10033"/>
                <a:gd name="connsiteY15" fmla="*/ 2770 h 10144"/>
                <a:gd name="connsiteX16" fmla="*/ 8998 w 10033"/>
                <a:gd name="connsiteY16" fmla="*/ 2864 h 10144"/>
                <a:gd name="connsiteX17" fmla="*/ 9312 w 10033"/>
                <a:gd name="connsiteY17" fmla="*/ 3450 h 10144"/>
                <a:gd name="connsiteX18" fmla="*/ 9537 w 10033"/>
                <a:gd name="connsiteY18" fmla="*/ 2088 h 10144"/>
                <a:gd name="connsiteX19" fmla="*/ 9807 w 10033"/>
                <a:gd name="connsiteY19" fmla="*/ 1803 h 10144"/>
                <a:gd name="connsiteX20" fmla="*/ 9622 w 10033"/>
                <a:gd name="connsiteY20" fmla="*/ 0 h 10144"/>
                <a:gd name="connsiteX21" fmla="*/ 438 w 10033"/>
                <a:gd name="connsiteY21" fmla="*/ 0 h 10144"/>
                <a:gd name="connsiteX0" fmla="*/ 438 w 10033"/>
                <a:gd name="connsiteY0" fmla="*/ 0 h 9643"/>
                <a:gd name="connsiteX1" fmla="*/ 127 w 10033"/>
                <a:gd name="connsiteY1" fmla="*/ 632 h 9643"/>
                <a:gd name="connsiteX2" fmla="*/ 38 w 10033"/>
                <a:gd name="connsiteY2" fmla="*/ 867 h 9643"/>
                <a:gd name="connsiteX3" fmla="*/ 347 w 10033"/>
                <a:gd name="connsiteY3" fmla="*/ 1014 h 9643"/>
                <a:gd name="connsiteX4" fmla="*/ 886 w 10033"/>
                <a:gd name="connsiteY4" fmla="*/ 1408 h 9643"/>
                <a:gd name="connsiteX5" fmla="*/ 2279 w 10033"/>
                <a:gd name="connsiteY5" fmla="*/ 8799 h 9643"/>
                <a:gd name="connsiteX6" fmla="*/ 4475 w 10033"/>
                <a:gd name="connsiteY6" fmla="*/ 6472 h 9643"/>
                <a:gd name="connsiteX7" fmla="*/ 4694 w 10033"/>
                <a:gd name="connsiteY7" fmla="*/ 5791 h 9643"/>
                <a:gd name="connsiteX8" fmla="*/ 5773 w 10033"/>
                <a:gd name="connsiteY8" fmla="*/ 5001 h 9643"/>
                <a:gd name="connsiteX9" fmla="*/ 6219 w 10033"/>
                <a:gd name="connsiteY9" fmla="*/ 4620 h 9643"/>
                <a:gd name="connsiteX10" fmla="*/ 6934 w 10033"/>
                <a:gd name="connsiteY10" fmla="*/ 3844 h 9643"/>
                <a:gd name="connsiteX11" fmla="*/ 7473 w 10033"/>
                <a:gd name="connsiteY11" fmla="*/ 2960 h 9643"/>
                <a:gd name="connsiteX12" fmla="*/ 7787 w 10033"/>
                <a:gd name="connsiteY12" fmla="*/ 2374 h 9643"/>
                <a:gd name="connsiteX13" fmla="*/ 8239 w 10033"/>
                <a:gd name="connsiteY13" fmla="*/ 2578 h 9643"/>
                <a:gd name="connsiteX14" fmla="*/ 8371 w 10033"/>
                <a:gd name="connsiteY14" fmla="*/ 2770 h 9643"/>
                <a:gd name="connsiteX15" fmla="*/ 8998 w 10033"/>
                <a:gd name="connsiteY15" fmla="*/ 2864 h 9643"/>
                <a:gd name="connsiteX16" fmla="*/ 9312 w 10033"/>
                <a:gd name="connsiteY16" fmla="*/ 3450 h 9643"/>
                <a:gd name="connsiteX17" fmla="*/ 9537 w 10033"/>
                <a:gd name="connsiteY17" fmla="*/ 2088 h 9643"/>
                <a:gd name="connsiteX18" fmla="*/ 9807 w 10033"/>
                <a:gd name="connsiteY18" fmla="*/ 1803 h 9643"/>
                <a:gd name="connsiteX19" fmla="*/ 9622 w 10033"/>
                <a:gd name="connsiteY19" fmla="*/ 0 h 9643"/>
                <a:gd name="connsiteX20" fmla="*/ 438 w 10033"/>
                <a:gd name="connsiteY20" fmla="*/ 0 h 9643"/>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6199 w 10000"/>
                <a:gd name="connsiteY8" fmla="*/ 4791 h 10000"/>
                <a:gd name="connsiteX9" fmla="*/ 6911 w 10000"/>
                <a:gd name="connsiteY9" fmla="*/ 3986 h 10000"/>
                <a:gd name="connsiteX10" fmla="*/ 7448 w 10000"/>
                <a:gd name="connsiteY10" fmla="*/ 3070 h 10000"/>
                <a:gd name="connsiteX11" fmla="*/ 7761 w 10000"/>
                <a:gd name="connsiteY11" fmla="*/ 2462 h 10000"/>
                <a:gd name="connsiteX12" fmla="*/ 8212 w 10000"/>
                <a:gd name="connsiteY12" fmla="*/ 2673 h 10000"/>
                <a:gd name="connsiteX13" fmla="*/ 8343 w 10000"/>
                <a:gd name="connsiteY13" fmla="*/ 2873 h 10000"/>
                <a:gd name="connsiteX14" fmla="*/ 8968 w 10000"/>
                <a:gd name="connsiteY14" fmla="*/ 2970 h 10000"/>
                <a:gd name="connsiteX15" fmla="*/ 9281 w 10000"/>
                <a:gd name="connsiteY15" fmla="*/ 3578 h 10000"/>
                <a:gd name="connsiteX16" fmla="*/ 9506 w 10000"/>
                <a:gd name="connsiteY16" fmla="*/ 2165 h 10000"/>
                <a:gd name="connsiteX17" fmla="*/ 9775 w 10000"/>
                <a:gd name="connsiteY17" fmla="*/ 1870 h 10000"/>
                <a:gd name="connsiteX18" fmla="*/ 9590 w 10000"/>
                <a:gd name="connsiteY18" fmla="*/ 0 h 10000"/>
                <a:gd name="connsiteX19" fmla="*/ 437 w 10000"/>
                <a:gd name="connsiteY19"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6911 w 10000"/>
                <a:gd name="connsiteY8" fmla="*/ 3986 h 10000"/>
                <a:gd name="connsiteX9" fmla="*/ 7448 w 10000"/>
                <a:gd name="connsiteY9" fmla="*/ 3070 h 10000"/>
                <a:gd name="connsiteX10" fmla="*/ 7761 w 10000"/>
                <a:gd name="connsiteY10" fmla="*/ 2462 h 10000"/>
                <a:gd name="connsiteX11" fmla="*/ 8212 w 10000"/>
                <a:gd name="connsiteY11" fmla="*/ 2673 h 10000"/>
                <a:gd name="connsiteX12" fmla="*/ 8343 w 10000"/>
                <a:gd name="connsiteY12" fmla="*/ 2873 h 10000"/>
                <a:gd name="connsiteX13" fmla="*/ 8968 w 10000"/>
                <a:gd name="connsiteY13" fmla="*/ 2970 h 10000"/>
                <a:gd name="connsiteX14" fmla="*/ 9281 w 10000"/>
                <a:gd name="connsiteY14" fmla="*/ 3578 h 10000"/>
                <a:gd name="connsiteX15" fmla="*/ 9506 w 10000"/>
                <a:gd name="connsiteY15" fmla="*/ 2165 h 10000"/>
                <a:gd name="connsiteX16" fmla="*/ 9775 w 10000"/>
                <a:gd name="connsiteY16" fmla="*/ 1870 h 10000"/>
                <a:gd name="connsiteX17" fmla="*/ 9590 w 10000"/>
                <a:gd name="connsiteY17" fmla="*/ 0 h 10000"/>
                <a:gd name="connsiteX18" fmla="*/ 437 w 10000"/>
                <a:gd name="connsiteY18"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7761 w 10000"/>
                <a:gd name="connsiteY9" fmla="*/ 2462 h 10000"/>
                <a:gd name="connsiteX10" fmla="*/ 8212 w 10000"/>
                <a:gd name="connsiteY10" fmla="*/ 2673 h 10000"/>
                <a:gd name="connsiteX11" fmla="*/ 8343 w 10000"/>
                <a:gd name="connsiteY11" fmla="*/ 2873 h 10000"/>
                <a:gd name="connsiteX12" fmla="*/ 8968 w 10000"/>
                <a:gd name="connsiteY12" fmla="*/ 2970 h 10000"/>
                <a:gd name="connsiteX13" fmla="*/ 9281 w 10000"/>
                <a:gd name="connsiteY13" fmla="*/ 3578 h 10000"/>
                <a:gd name="connsiteX14" fmla="*/ 9506 w 10000"/>
                <a:gd name="connsiteY14" fmla="*/ 2165 h 10000"/>
                <a:gd name="connsiteX15" fmla="*/ 9775 w 10000"/>
                <a:gd name="connsiteY15" fmla="*/ 1870 h 10000"/>
                <a:gd name="connsiteX16" fmla="*/ 9590 w 10000"/>
                <a:gd name="connsiteY16" fmla="*/ 0 h 10000"/>
                <a:gd name="connsiteX17" fmla="*/ 437 w 10000"/>
                <a:gd name="connsiteY17"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7761 w 10000"/>
                <a:gd name="connsiteY9" fmla="*/ 2462 h 10000"/>
                <a:gd name="connsiteX10" fmla="*/ 8212 w 10000"/>
                <a:gd name="connsiteY10" fmla="*/ 2673 h 10000"/>
                <a:gd name="connsiteX11" fmla="*/ 8968 w 10000"/>
                <a:gd name="connsiteY11" fmla="*/ 2970 h 10000"/>
                <a:gd name="connsiteX12" fmla="*/ 9281 w 10000"/>
                <a:gd name="connsiteY12" fmla="*/ 3578 h 10000"/>
                <a:gd name="connsiteX13" fmla="*/ 9506 w 10000"/>
                <a:gd name="connsiteY13" fmla="*/ 2165 h 10000"/>
                <a:gd name="connsiteX14" fmla="*/ 9775 w 10000"/>
                <a:gd name="connsiteY14" fmla="*/ 1870 h 10000"/>
                <a:gd name="connsiteX15" fmla="*/ 9590 w 10000"/>
                <a:gd name="connsiteY15" fmla="*/ 0 h 10000"/>
                <a:gd name="connsiteX16" fmla="*/ 437 w 10000"/>
                <a:gd name="connsiteY16"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7761 w 10000"/>
                <a:gd name="connsiteY9" fmla="*/ 2462 h 10000"/>
                <a:gd name="connsiteX10" fmla="*/ 8968 w 10000"/>
                <a:gd name="connsiteY10" fmla="*/ 2970 h 10000"/>
                <a:gd name="connsiteX11" fmla="*/ 9281 w 10000"/>
                <a:gd name="connsiteY11" fmla="*/ 3578 h 10000"/>
                <a:gd name="connsiteX12" fmla="*/ 9506 w 10000"/>
                <a:gd name="connsiteY12" fmla="*/ 2165 h 10000"/>
                <a:gd name="connsiteX13" fmla="*/ 9775 w 10000"/>
                <a:gd name="connsiteY13" fmla="*/ 1870 h 10000"/>
                <a:gd name="connsiteX14" fmla="*/ 9590 w 10000"/>
                <a:gd name="connsiteY14" fmla="*/ 0 h 10000"/>
                <a:gd name="connsiteX15" fmla="*/ 437 w 10000"/>
                <a:gd name="connsiteY15"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8968 w 10000"/>
                <a:gd name="connsiteY9" fmla="*/ 2970 h 10000"/>
                <a:gd name="connsiteX10" fmla="*/ 9281 w 10000"/>
                <a:gd name="connsiteY10" fmla="*/ 3578 h 10000"/>
                <a:gd name="connsiteX11" fmla="*/ 9506 w 10000"/>
                <a:gd name="connsiteY11" fmla="*/ 2165 h 10000"/>
                <a:gd name="connsiteX12" fmla="*/ 9775 w 10000"/>
                <a:gd name="connsiteY12" fmla="*/ 1870 h 10000"/>
                <a:gd name="connsiteX13" fmla="*/ 9590 w 10000"/>
                <a:gd name="connsiteY13" fmla="*/ 0 h 10000"/>
                <a:gd name="connsiteX14" fmla="*/ 437 w 10000"/>
                <a:gd name="connsiteY14"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8968 w 10000"/>
                <a:gd name="connsiteY8" fmla="*/ 2970 h 10000"/>
                <a:gd name="connsiteX9" fmla="*/ 9281 w 10000"/>
                <a:gd name="connsiteY9" fmla="*/ 3578 h 10000"/>
                <a:gd name="connsiteX10" fmla="*/ 9506 w 10000"/>
                <a:gd name="connsiteY10" fmla="*/ 2165 h 10000"/>
                <a:gd name="connsiteX11" fmla="*/ 9775 w 10000"/>
                <a:gd name="connsiteY11" fmla="*/ 1870 h 10000"/>
                <a:gd name="connsiteX12" fmla="*/ 9590 w 10000"/>
                <a:gd name="connsiteY12" fmla="*/ 0 h 10000"/>
                <a:gd name="connsiteX13" fmla="*/ 437 w 10000"/>
                <a:gd name="connsiteY13"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8968 w 10000"/>
                <a:gd name="connsiteY7" fmla="*/ 2970 h 10000"/>
                <a:gd name="connsiteX8" fmla="*/ 9281 w 10000"/>
                <a:gd name="connsiteY8" fmla="*/ 3578 h 10000"/>
                <a:gd name="connsiteX9" fmla="*/ 9506 w 10000"/>
                <a:gd name="connsiteY9" fmla="*/ 2165 h 10000"/>
                <a:gd name="connsiteX10" fmla="*/ 9775 w 10000"/>
                <a:gd name="connsiteY10" fmla="*/ 1870 h 10000"/>
                <a:gd name="connsiteX11" fmla="*/ 9590 w 10000"/>
                <a:gd name="connsiteY11" fmla="*/ 0 h 10000"/>
                <a:gd name="connsiteX12" fmla="*/ 437 w 10000"/>
                <a:gd name="connsiteY12"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8968 w 10000"/>
                <a:gd name="connsiteY7" fmla="*/ 2970 h 10000"/>
                <a:gd name="connsiteX8" fmla="*/ 9506 w 10000"/>
                <a:gd name="connsiteY8" fmla="*/ 2165 h 10000"/>
                <a:gd name="connsiteX9" fmla="*/ 9775 w 10000"/>
                <a:gd name="connsiteY9" fmla="*/ 1870 h 10000"/>
                <a:gd name="connsiteX10" fmla="*/ 9590 w 10000"/>
                <a:gd name="connsiteY10" fmla="*/ 0 h 10000"/>
                <a:gd name="connsiteX11" fmla="*/ 437 w 10000"/>
                <a:gd name="connsiteY11"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9506 w 10000"/>
                <a:gd name="connsiteY7" fmla="*/ 2165 h 10000"/>
                <a:gd name="connsiteX8" fmla="*/ 9775 w 10000"/>
                <a:gd name="connsiteY8" fmla="*/ 1870 h 10000"/>
                <a:gd name="connsiteX9" fmla="*/ 9590 w 10000"/>
                <a:gd name="connsiteY9" fmla="*/ 0 h 10000"/>
                <a:gd name="connsiteX10" fmla="*/ 437 w 10000"/>
                <a:gd name="connsiteY10" fmla="*/ 0 h 10000"/>
                <a:gd name="connsiteX0" fmla="*/ 437 w 11102"/>
                <a:gd name="connsiteY0" fmla="*/ 0 h 10000"/>
                <a:gd name="connsiteX1" fmla="*/ 127 w 11102"/>
                <a:gd name="connsiteY1" fmla="*/ 655 h 10000"/>
                <a:gd name="connsiteX2" fmla="*/ 38 w 11102"/>
                <a:gd name="connsiteY2" fmla="*/ 899 h 10000"/>
                <a:gd name="connsiteX3" fmla="*/ 346 w 11102"/>
                <a:gd name="connsiteY3" fmla="*/ 1052 h 10000"/>
                <a:gd name="connsiteX4" fmla="*/ 883 w 11102"/>
                <a:gd name="connsiteY4" fmla="*/ 1460 h 10000"/>
                <a:gd name="connsiteX5" fmla="*/ 2272 w 11102"/>
                <a:gd name="connsiteY5" fmla="*/ 9125 h 10000"/>
                <a:gd name="connsiteX6" fmla="*/ 4460 w 11102"/>
                <a:gd name="connsiteY6" fmla="*/ 6712 h 10000"/>
                <a:gd name="connsiteX7" fmla="*/ 9506 w 11102"/>
                <a:gd name="connsiteY7" fmla="*/ 2165 h 10000"/>
                <a:gd name="connsiteX8" fmla="*/ 9590 w 11102"/>
                <a:gd name="connsiteY8" fmla="*/ 0 h 10000"/>
                <a:gd name="connsiteX9" fmla="*/ 437 w 11102"/>
                <a:gd name="connsiteY9" fmla="*/ 0 h 10000"/>
                <a:gd name="connsiteX0" fmla="*/ 437 w 11102"/>
                <a:gd name="connsiteY0" fmla="*/ 0 h 10000"/>
                <a:gd name="connsiteX1" fmla="*/ 127 w 11102"/>
                <a:gd name="connsiteY1" fmla="*/ 655 h 10000"/>
                <a:gd name="connsiteX2" fmla="*/ 38 w 11102"/>
                <a:gd name="connsiteY2" fmla="*/ 899 h 10000"/>
                <a:gd name="connsiteX3" fmla="*/ 883 w 11102"/>
                <a:gd name="connsiteY3" fmla="*/ 1460 h 10000"/>
                <a:gd name="connsiteX4" fmla="*/ 2272 w 11102"/>
                <a:gd name="connsiteY4" fmla="*/ 9125 h 10000"/>
                <a:gd name="connsiteX5" fmla="*/ 4460 w 11102"/>
                <a:gd name="connsiteY5" fmla="*/ 6712 h 10000"/>
                <a:gd name="connsiteX6" fmla="*/ 9506 w 11102"/>
                <a:gd name="connsiteY6" fmla="*/ 2165 h 10000"/>
                <a:gd name="connsiteX7" fmla="*/ 9590 w 11102"/>
                <a:gd name="connsiteY7" fmla="*/ 0 h 10000"/>
                <a:gd name="connsiteX8" fmla="*/ 437 w 11102"/>
                <a:gd name="connsiteY8" fmla="*/ 0 h 10000"/>
                <a:gd name="connsiteX0" fmla="*/ 348 w 11013"/>
                <a:gd name="connsiteY0" fmla="*/ 0 h 10000"/>
                <a:gd name="connsiteX1" fmla="*/ 38 w 11013"/>
                <a:gd name="connsiteY1" fmla="*/ 655 h 10000"/>
                <a:gd name="connsiteX2" fmla="*/ 794 w 11013"/>
                <a:gd name="connsiteY2" fmla="*/ 1460 h 10000"/>
                <a:gd name="connsiteX3" fmla="*/ 2183 w 11013"/>
                <a:gd name="connsiteY3" fmla="*/ 9125 h 10000"/>
                <a:gd name="connsiteX4" fmla="*/ 4371 w 11013"/>
                <a:gd name="connsiteY4" fmla="*/ 6712 h 10000"/>
                <a:gd name="connsiteX5" fmla="*/ 9417 w 11013"/>
                <a:gd name="connsiteY5" fmla="*/ 2165 h 10000"/>
                <a:gd name="connsiteX6" fmla="*/ 9501 w 11013"/>
                <a:gd name="connsiteY6" fmla="*/ 0 h 10000"/>
                <a:gd name="connsiteX7" fmla="*/ 348 w 11013"/>
                <a:gd name="connsiteY7" fmla="*/ 0 h 10000"/>
                <a:gd name="connsiteX0" fmla="*/ 348 w 11013"/>
                <a:gd name="connsiteY0" fmla="*/ 0 h 10000"/>
                <a:gd name="connsiteX1" fmla="*/ 38 w 11013"/>
                <a:gd name="connsiteY1" fmla="*/ 655 h 10000"/>
                <a:gd name="connsiteX2" fmla="*/ 2183 w 11013"/>
                <a:gd name="connsiteY2" fmla="*/ 9125 h 10000"/>
                <a:gd name="connsiteX3" fmla="*/ 4371 w 11013"/>
                <a:gd name="connsiteY3" fmla="*/ 6712 h 10000"/>
                <a:gd name="connsiteX4" fmla="*/ 9417 w 11013"/>
                <a:gd name="connsiteY4" fmla="*/ 2165 h 10000"/>
                <a:gd name="connsiteX5" fmla="*/ 9501 w 11013"/>
                <a:gd name="connsiteY5" fmla="*/ 0 h 10000"/>
                <a:gd name="connsiteX6" fmla="*/ 348 w 11013"/>
                <a:gd name="connsiteY6" fmla="*/ 0 h 10000"/>
                <a:gd name="connsiteX0" fmla="*/ 1220 w 11885"/>
                <a:gd name="connsiteY0" fmla="*/ 0 h 10000"/>
                <a:gd name="connsiteX1" fmla="*/ 3055 w 11885"/>
                <a:gd name="connsiteY1" fmla="*/ 9125 h 10000"/>
                <a:gd name="connsiteX2" fmla="*/ 5243 w 11885"/>
                <a:gd name="connsiteY2" fmla="*/ 6712 h 10000"/>
                <a:gd name="connsiteX3" fmla="*/ 10289 w 11885"/>
                <a:gd name="connsiteY3" fmla="*/ 2165 h 10000"/>
                <a:gd name="connsiteX4" fmla="*/ 10373 w 11885"/>
                <a:gd name="connsiteY4" fmla="*/ 0 h 10000"/>
                <a:gd name="connsiteX5" fmla="*/ 1220 w 11885"/>
                <a:gd name="connsiteY5" fmla="*/ 0 h 10000"/>
                <a:gd name="connsiteX0" fmla="*/ 1220 w 11885"/>
                <a:gd name="connsiteY0" fmla="*/ 0 h 10000"/>
                <a:gd name="connsiteX1" fmla="*/ 3055 w 11885"/>
                <a:gd name="connsiteY1" fmla="*/ 9125 h 10000"/>
                <a:gd name="connsiteX2" fmla="*/ 5243 w 11885"/>
                <a:gd name="connsiteY2" fmla="*/ 6712 h 10000"/>
                <a:gd name="connsiteX3" fmla="*/ 10289 w 11885"/>
                <a:gd name="connsiteY3" fmla="*/ 2165 h 10000"/>
                <a:gd name="connsiteX4" fmla="*/ 10373 w 11885"/>
                <a:gd name="connsiteY4" fmla="*/ 0 h 10000"/>
                <a:gd name="connsiteX5" fmla="*/ 1220 w 11885"/>
                <a:gd name="connsiteY5" fmla="*/ 0 h 10000"/>
                <a:gd name="connsiteX0" fmla="*/ 1220 w 10373"/>
                <a:gd name="connsiteY0" fmla="*/ 0 h 10000"/>
                <a:gd name="connsiteX1" fmla="*/ 3055 w 10373"/>
                <a:gd name="connsiteY1" fmla="*/ 9125 h 10000"/>
                <a:gd name="connsiteX2" fmla="*/ 5243 w 10373"/>
                <a:gd name="connsiteY2" fmla="*/ 6712 h 10000"/>
                <a:gd name="connsiteX3" fmla="*/ 10289 w 10373"/>
                <a:gd name="connsiteY3" fmla="*/ 2165 h 10000"/>
                <a:gd name="connsiteX4" fmla="*/ 10373 w 10373"/>
                <a:gd name="connsiteY4" fmla="*/ 0 h 10000"/>
                <a:gd name="connsiteX5" fmla="*/ 1220 w 10373"/>
                <a:gd name="connsiteY5" fmla="*/ 0 h 10000"/>
                <a:gd name="connsiteX0" fmla="*/ 1220 w 10811"/>
                <a:gd name="connsiteY0" fmla="*/ 0 h 10000"/>
                <a:gd name="connsiteX1" fmla="*/ 3055 w 10811"/>
                <a:gd name="connsiteY1" fmla="*/ 9125 h 10000"/>
                <a:gd name="connsiteX2" fmla="*/ 5243 w 10811"/>
                <a:gd name="connsiteY2" fmla="*/ 6712 h 10000"/>
                <a:gd name="connsiteX3" fmla="*/ 10783 w 10811"/>
                <a:gd name="connsiteY3" fmla="*/ 2562 h 10000"/>
                <a:gd name="connsiteX4" fmla="*/ 10373 w 10811"/>
                <a:gd name="connsiteY4" fmla="*/ 0 h 10000"/>
                <a:gd name="connsiteX5" fmla="*/ 1220 w 10811"/>
                <a:gd name="connsiteY5" fmla="*/ 0 h 10000"/>
                <a:gd name="connsiteX0" fmla="*/ 1220 w 10373"/>
                <a:gd name="connsiteY0" fmla="*/ 0 h 10000"/>
                <a:gd name="connsiteX1" fmla="*/ 3055 w 10373"/>
                <a:gd name="connsiteY1" fmla="*/ 9125 h 10000"/>
                <a:gd name="connsiteX2" fmla="*/ 5243 w 10373"/>
                <a:gd name="connsiteY2" fmla="*/ 6712 h 10000"/>
                <a:gd name="connsiteX3" fmla="*/ 9950 w 10373"/>
                <a:gd name="connsiteY3" fmla="*/ 4359 h 10000"/>
                <a:gd name="connsiteX4" fmla="*/ 10373 w 10373"/>
                <a:gd name="connsiteY4" fmla="*/ 0 h 10000"/>
                <a:gd name="connsiteX5" fmla="*/ 1220 w 10373"/>
                <a:gd name="connsiteY5" fmla="*/ 0 h 10000"/>
                <a:gd name="connsiteX0" fmla="*/ 1220 w 10373"/>
                <a:gd name="connsiteY0" fmla="*/ 0 h 7231"/>
                <a:gd name="connsiteX1" fmla="*/ 1616 w 10373"/>
                <a:gd name="connsiteY1" fmla="*/ 5257 h 7231"/>
                <a:gd name="connsiteX2" fmla="*/ 5243 w 10373"/>
                <a:gd name="connsiteY2" fmla="*/ 6712 h 7231"/>
                <a:gd name="connsiteX3" fmla="*/ 9950 w 10373"/>
                <a:gd name="connsiteY3" fmla="*/ 4359 h 7231"/>
                <a:gd name="connsiteX4" fmla="*/ 10373 w 10373"/>
                <a:gd name="connsiteY4" fmla="*/ 0 h 7231"/>
                <a:gd name="connsiteX5" fmla="*/ 1220 w 10373"/>
                <a:gd name="connsiteY5" fmla="*/ 0 h 7231"/>
                <a:gd name="connsiteX0" fmla="*/ 1176 w 10000"/>
                <a:gd name="connsiteY0" fmla="*/ 0 h 8480"/>
                <a:gd name="connsiteX1" fmla="*/ 1558 w 10000"/>
                <a:gd name="connsiteY1" fmla="*/ 7270 h 8480"/>
                <a:gd name="connsiteX2" fmla="*/ 5575 w 10000"/>
                <a:gd name="connsiteY2" fmla="*/ 6028 h 8480"/>
                <a:gd name="connsiteX3" fmla="*/ 9592 w 10000"/>
                <a:gd name="connsiteY3" fmla="*/ 6028 h 8480"/>
                <a:gd name="connsiteX4" fmla="*/ 10000 w 10000"/>
                <a:gd name="connsiteY4" fmla="*/ 0 h 8480"/>
                <a:gd name="connsiteX5" fmla="*/ 1176 w 10000"/>
                <a:gd name="connsiteY5" fmla="*/ 0 h 8480"/>
                <a:gd name="connsiteX0" fmla="*/ 1176 w 10000"/>
                <a:gd name="connsiteY0" fmla="*/ 0 h 8535"/>
                <a:gd name="connsiteX1" fmla="*/ 1558 w 10000"/>
                <a:gd name="connsiteY1" fmla="*/ 7108 h 8535"/>
                <a:gd name="connsiteX2" fmla="*/ 5575 w 10000"/>
                <a:gd name="connsiteY2" fmla="*/ 7108 h 8535"/>
                <a:gd name="connsiteX3" fmla="*/ 9592 w 10000"/>
                <a:gd name="connsiteY3" fmla="*/ 7108 h 8535"/>
                <a:gd name="connsiteX4" fmla="*/ 10000 w 10000"/>
                <a:gd name="connsiteY4" fmla="*/ 0 h 8535"/>
                <a:gd name="connsiteX5" fmla="*/ 1176 w 10000"/>
                <a:gd name="connsiteY5" fmla="*/ 0 h 8535"/>
                <a:gd name="connsiteX0" fmla="*/ 1176 w 10000"/>
                <a:gd name="connsiteY0" fmla="*/ 0 h 10000"/>
                <a:gd name="connsiteX1" fmla="*/ 1558 w 10000"/>
                <a:gd name="connsiteY1" fmla="*/ 8328 h 10000"/>
                <a:gd name="connsiteX2" fmla="*/ 5575 w 10000"/>
                <a:gd name="connsiteY2" fmla="*/ 8328 h 10000"/>
                <a:gd name="connsiteX3" fmla="*/ 9592 w 10000"/>
                <a:gd name="connsiteY3" fmla="*/ 6612 h 10000"/>
                <a:gd name="connsiteX4" fmla="*/ 10000 w 10000"/>
                <a:gd name="connsiteY4" fmla="*/ 0 h 10000"/>
                <a:gd name="connsiteX5" fmla="*/ 1176 w 10000"/>
                <a:gd name="connsiteY5" fmla="*/ 0 h 10000"/>
                <a:gd name="connsiteX0" fmla="*/ 1176 w 10000"/>
                <a:gd name="connsiteY0" fmla="*/ 0 h 10000"/>
                <a:gd name="connsiteX1" fmla="*/ 1558 w 10000"/>
                <a:gd name="connsiteY1" fmla="*/ 8328 h 10000"/>
                <a:gd name="connsiteX2" fmla="*/ 5575 w 10000"/>
                <a:gd name="connsiteY2" fmla="*/ 8328 h 10000"/>
                <a:gd name="connsiteX3" fmla="*/ 9592 w 10000"/>
                <a:gd name="connsiteY3" fmla="*/ 6612 h 10000"/>
                <a:gd name="connsiteX4" fmla="*/ 10000 w 10000"/>
                <a:gd name="connsiteY4" fmla="*/ 0 h 10000"/>
                <a:gd name="connsiteX5" fmla="*/ 1176 w 10000"/>
                <a:gd name="connsiteY5" fmla="*/ 0 h 10000"/>
                <a:gd name="connsiteX0" fmla="*/ 1176 w 10000"/>
                <a:gd name="connsiteY0" fmla="*/ 0 h 10000"/>
                <a:gd name="connsiteX1" fmla="*/ 1558 w 10000"/>
                <a:gd name="connsiteY1" fmla="*/ 8328 h 10000"/>
                <a:gd name="connsiteX2" fmla="*/ 5575 w 10000"/>
                <a:gd name="connsiteY2" fmla="*/ 8328 h 10000"/>
                <a:gd name="connsiteX3" fmla="*/ 9592 w 10000"/>
                <a:gd name="connsiteY3" fmla="*/ 6612 h 10000"/>
                <a:gd name="connsiteX4" fmla="*/ 10000 w 10000"/>
                <a:gd name="connsiteY4" fmla="*/ 0 h 10000"/>
                <a:gd name="connsiteX5" fmla="*/ 1176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176" y="0"/>
                  </a:moveTo>
                  <a:cubicBezTo>
                    <a:pt x="0" y="2906"/>
                    <a:pt x="912" y="6191"/>
                    <a:pt x="1558" y="8328"/>
                  </a:cubicBezTo>
                  <a:cubicBezTo>
                    <a:pt x="2132" y="10000"/>
                    <a:pt x="4136" y="8330"/>
                    <a:pt x="5575" y="8328"/>
                  </a:cubicBezTo>
                  <a:cubicBezTo>
                    <a:pt x="6981" y="8228"/>
                    <a:pt x="8738" y="8155"/>
                    <a:pt x="9592" y="6612"/>
                  </a:cubicBezTo>
                  <a:cubicBezTo>
                    <a:pt x="9619" y="5234"/>
                    <a:pt x="9973" y="1379"/>
                    <a:pt x="10000" y="0"/>
                  </a:cubicBezTo>
                  <a:lnTo>
                    <a:pt x="1176" y="0"/>
                  </a:lnTo>
                  <a:close/>
                </a:path>
              </a:pathLst>
            </a:custGeom>
            <a:solidFill>
              <a:srgbClr val="940400"/>
            </a:solidFill>
            <a:ln w="28575">
              <a:solidFill>
                <a:srgbClr val="FF0101"/>
              </a:solidFill>
              <a:round/>
              <a:headEnd/>
              <a:tailEnd/>
            </a:ln>
          </p:spPr>
          <p:txBody>
            <a:bodyPr wrap="none" anchor="ctr"/>
            <a:lstStyle/>
            <a:p>
              <a:endParaRPr lang="en-GB" smtClean="0">
                <a:solidFill>
                  <a:prstClr val="black"/>
                </a:solidFill>
                <a:latin typeface="Arial" charset="0"/>
                <a:cs typeface="Arial" charset="0"/>
              </a:endParaRPr>
            </a:p>
          </p:txBody>
        </p:sp>
        <p:sp>
          <p:nvSpPr>
            <p:cNvPr id="60" name="Freeform 26"/>
            <p:cNvSpPr>
              <a:spLocks/>
            </p:cNvSpPr>
            <p:nvPr/>
          </p:nvSpPr>
          <p:spPr bwMode="auto">
            <a:xfrm rot="5400000">
              <a:off x="5498646" y="2023762"/>
              <a:ext cx="1589950" cy="532539"/>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273 w 10000"/>
                <a:gd name="connsiteY10" fmla="*/ 6017 h 10000"/>
                <a:gd name="connsiteX11" fmla="*/ 5360 w 10000"/>
                <a:gd name="connsiteY11" fmla="*/ 4429 h 10000"/>
                <a:gd name="connsiteX12" fmla="*/ 5980 w 10000"/>
                <a:gd name="connsiteY12" fmla="*/ 3441 h 10000"/>
                <a:gd name="connsiteX13" fmla="*/ 6247 w 10000"/>
                <a:gd name="connsiteY13" fmla="*/ 2744 h 10000"/>
                <a:gd name="connsiteX14" fmla="*/ 6650 w 10000"/>
                <a:gd name="connsiteY14" fmla="*/ 1838 h 10000"/>
                <a:gd name="connsiteX15" fmla="*/ 6780 w 10000"/>
                <a:gd name="connsiteY15" fmla="*/ 543 h 10000"/>
                <a:gd name="connsiteX16" fmla="*/ 7221 w 10000"/>
                <a:gd name="connsiteY16" fmla="*/ 251 h 10000"/>
                <a:gd name="connsiteX17" fmla="*/ 7581 w 10000"/>
                <a:gd name="connsiteY17" fmla="*/ 55 h 10000"/>
                <a:gd name="connsiteX18" fmla="*/ 8151 w 10000"/>
                <a:gd name="connsiteY18" fmla="*/ 655 h 10000"/>
                <a:gd name="connsiteX19" fmla="*/ 8418 w 10000"/>
                <a:gd name="connsiteY19" fmla="*/ 1240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360 w 10000"/>
                <a:gd name="connsiteY10" fmla="*/ 4429 h 10000"/>
                <a:gd name="connsiteX11" fmla="*/ 5980 w 10000"/>
                <a:gd name="connsiteY11" fmla="*/ 3441 h 10000"/>
                <a:gd name="connsiteX12" fmla="*/ 6247 w 10000"/>
                <a:gd name="connsiteY12" fmla="*/ 2744 h 10000"/>
                <a:gd name="connsiteX13" fmla="*/ 6650 w 10000"/>
                <a:gd name="connsiteY13" fmla="*/ 1838 h 10000"/>
                <a:gd name="connsiteX14" fmla="*/ 6780 w 10000"/>
                <a:gd name="connsiteY14" fmla="*/ 543 h 10000"/>
                <a:gd name="connsiteX15" fmla="*/ 7221 w 10000"/>
                <a:gd name="connsiteY15" fmla="*/ 251 h 10000"/>
                <a:gd name="connsiteX16" fmla="*/ 7581 w 10000"/>
                <a:gd name="connsiteY16" fmla="*/ 55 h 10000"/>
                <a:gd name="connsiteX17" fmla="*/ 8151 w 10000"/>
                <a:gd name="connsiteY17" fmla="*/ 655 h 10000"/>
                <a:gd name="connsiteX18" fmla="*/ 8418 w 10000"/>
                <a:gd name="connsiteY18" fmla="*/ 1240 h 10000"/>
                <a:gd name="connsiteX19" fmla="*/ 8821 w 10000"/>
                <a:gd name="connsiteY19" fmla="*/ 3329 h 10000"/>
                <a:gd name="connsiteX20" fmla="*/ 8908 w 10000"/>
                <a:gd name="connsiteY20" fmla="*/ 4527 h 10000"/>
                <a:gd name="connsiteX21" fmla="*/ 9175 w 10000"/>
                <a:gd name="connsiteY21" fmla="*/ 4722 h 10000"/>
                <a:gd name="connsiteX22" fmla="*/ 9659 w 10000"/>
                <a:gd name="connsiteY22" fmla="*/ 6017 h 10000"/>
                <a:gd name="connsiteX23" fmla="*/ 9882 w 10000"/>
                <a:gd name="connsiteY23" fmla="*/ 7117 h 10000"/>
                <a:gd name="connsiteX24" fmla="*/ 9926 w 10000"/>
                <a:gd name="connsiteY24" fmla="*/ 7410 h 10000"/>
                <a:gd name="connsiteX25" fmla="*/ 9752 w 10000"/>
                <a:gd name="connsiteY25" fmla="*/ 7911 h 10000"/>
                <a:gd name="connsiteX26" fmla="*/ 9259 w 10000"/>
                <a:gd name="connsiteY26" fmla="*/ 9810 h 10000"/>
                <a:gd name="connsiteX27" fmla="*/ 310 w 10000"/>
                <a:gd name="connsiteY27" fmla="*/ 10000 h 10000"/>
                <a:gd name="connsiteX28" fmla="*/ 0 w 10000"/>
                <a:gd name="connsiteY28"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247 w 10000"/>
                <a:gd name="connsiteY11" fmla="*/ 2744 h 10000"/>
                <a:gd name="connsiteX12" fmla="*/ 6650 w 10000"/>
                <a:gd name="connsiteY12" fmla="*/ 1838 h 10000"/>
                <a:gd name="connsiteX13" fmla="*/ 6780 w 10000"/>
                <a:gd name="connsiteY13" fmla="*/ 543 h 10000"/>
                <a:gd name="connsiteX14" fmla="*/ 7221 w 10000"/>
                <a:gd name="connsiteY14" fmla="*/ 251 h 10000"/>
                <a:gd name="connsiteX15" fmla="*/ 7581 w 10000"/>
                <a:gd name="connsiteY15" fmla="*/ 55 h 10000"/>
                <a:gd name="connsiteX16" fmla="*/ 8151 w 10000"/>
                <a:gd name="connsiteY16" fmla="*/ 655 h 10000"/>
                <a:gd name="connsiteX17" fmla="*/ 8418 w 10000"/>
                <a:gd name="connsiteY17" fmla="*/ 1240 h 10000"/>
                <a:gd name="connsiteX18" fmla="*/ 8821 w 10000"/>
                <a:gd name="connsiteY18" fmla="*/ 3329 h 10000"/>
                <a:gd name="connsiteX19" fmla="*/ 8908 w 10000"/>
                <a:gd name="connsiteY19" fmla="*/ 4527 h 10000"/>
                <a:gd name="connsiteX20" fmla="*/ 9175 w 10000"/>
                <a:gd name="connsiteY20" fmla="*/ 4722 h 10000"/>
                <a:gd name="connsiteX21" fmla="*/ 9659 w 10000"/>
                <a:gd name="connsiteY21" fmla="*/ 6017 h 10000"/>
                <a:gd name="connsiteX22" fmla="*/ 9882 w 10000"/>
                <a:gd name="connsiteY22" fmla="*/ 7117 h 10000"/>
                <a:gd name="connsiteX23" fmla="*/ 9926 w 10000"/>
                <a:gd name="connsiteY23" fmla="*/ 7410 h 10000"/>
                <a:gd name="connsiteX24" fmla="*/ 9752 w 10000"/>
                <a:gd name="connsiteY24" fmla="*/ 7911 h 10000"/>
                <a:gd name="connsiteX25" fmla="*/ 9259 w 10000"/>
                <a:gd name="connsiteY25" fmla="*/ 9810 h 10000"/>
                <a:gd name="connsiteX26" fmla="*/ 310 w 10000"/>
                <a:gd name="connsiteY26" fmla="*/ 10000 h 10000"/>
                <a:gd name="connsiteX27" fmla="*/ 0 w 10000"/>
                <a:gd name="connsiteY27"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6780 w 10000"/>
                <a:gd name="connsiteY12" fmla="*/ 543 h 10000"/>
                <a:gd name="connsiteX13" fmla="*/ 7221 w 10000"/>
                <a:gd name="connsiteY13" fmla="*/ 251 h 10000"/>
                <a:gd name="connsiteX14" fmla="*/ 7581 w 10000"/>
                <a:gd name="connsiteY14" fmla="*/ 55 h 10000"/>
                <a:gd name="connsiteX15" fmla="*/ 8151 w 10000"/>
                <a:gd name="connsiteY15" fmla="*/ 655 h 10000"/>
                <a:gd name="connsiteX16" fmla="*/ 8418 w 10000"/>
                <a:gd name="connsiteY16" fmla="*/ 1240 h 10000"/>
                <a:gd name="connsiteX17" fmla="*/ 8821 w 10000"/>
                <a:gd name="connsiteY17" fmla="*/ 3329 h 10000"/>
                <a:gd name="connsiteX18" fmla="*/ 8908 w 10000"/>
                <a:gd name="connsiteY18" fmla="*/ 4527 h 10000"/>
                <a:gd name="connsiteX19" fmla="*/ 9175 w 10000"/>
                <a:gd name="connsiteY19" fmla="*/ 4722 h 10000"/>
                <a:gd name="connsiteX20" fmla="*/ 9659 w 10000"/>
                <a:gd name="connsiteY20" fmla="*/ 6017 h 10000"/>
                <a:gd name="connsiteX21" fmla="*/ 9882 w 10000"/>
                <a:gd name="connsiteY21" fmla="*/ 7117 h 10000"/>
                <a:gd name="connsiteX22" fmla="*/ 9926 w 10000"/>
                <a:gd name="connsiteY22" fmla="*/ 7410 h 10000"/>
                <a:gd name="connsiteX23" fmla="*/ 9752 w 10000"/>
                <a:gd name="connsiteY23" fmla="*/ 7911 h 10000"/>
                <a:gd name="connsiteX24" fmla="*/ 9259 w 10000"/>
                <a:gd name="connsiteY24" fmla="*/ 9810 h 10000"/>
                <a:gd name="connsiteX25" fmla="*/ 310 w 10000"/>
                <a:gd name="connsiteY25" fmla="*/ 10000 h 10000"/>
                <a:gd name="connsiteX26" fmla="*/ 0 w 10000"/>
                <a:gd name="connsiteY26"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418 w 10000"/>
                <a:gd name="connsiteY15" fmla="*/ 1240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074 w 10000"/>
                <a:gd name="connsiteY15" fmla="*/ 1308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8908 w 10000"/>
                <a:gd name="connsiteY16" fmla="*/ 4527 h 10000"/>
                <a:gd name="connsiteX17" fmla="*/ 9175 w 10000"/>
                <a:gd name="connsiteY17" fmla="*/ 4722 h 10000"/>
                <a:gd name="connsiteX18" fmla="*/ 9659 w 10000"/>
                <a:gd name="connsiteY18" fmla="*/ 6017 h 10000"/>
                <a:gd name="connsiteX19" fmla="*/ 9882 w 10000"/>
                <a:gd name="connsiteY19" fmla="*/ 7117 h 10000"/>
                <a:gd name="connsiteX20" fmla="*/ 9926 w 10000"/>
                <a:gd name="connsiteY20" fmla="*/ 7410 h 10000"/>
                <a:gd name="connsiteX21" fmla="*/ 9752 w 10000"/>
                <a:gd name="connsiteY21" fmla="*/ 7911 h 10000"/>
                <a:gd name="connsiteX22" fmla="*/ 9259 w 10000"/>
                <a:gd name="connsiteY22" fmla="*/ 9810 h 10000"/>
                <a:gd name="connsiteX23" fmla="*/ 310 w 10000"/>
                <a:gd name="connsiteY23" fmla="*/ 10000 h 10000"/>
                <a:gd name="connsiteX24" fmla="*/ 0 w 10000"/>
                <a:gd name="connsiteY24"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9175 w 10000"/>
                <a:gd name="connsiteY16" fmla="*/ 4722 h 10000"/>
                <a:gd name="connsiteX17" fmla="*/ 9659 w 10000"/>
                <a:gd name="connsiteY17" fmla="*/ 6017 h 10000"/>
                <a:gd name="connsiteX18" fmla="*/ 9882 w 10000"/>
                <a:gd name="connsiteY18" fmla="*/ 7117 h 10000"/>
                <a:gd name="connsiteX19" fmla="*/ 9926 w 10000"/>
                <a:gd name="connsiteY19" fmla="*/ 7410 h 10000"/>
                <a:gd name="connsiteX20" fmla="*/ 9752 w 10000"/>
                <a:gd name="connsiteY20" fmla="*/ 7911 h 10000"/>
                <a:gd name="connsiteX21" fmla="*/ 9259 w 10000"/>
                <a:gd name="connsiteY21" fmla="*/ 9810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175 w 10000"/>
                <a:gd name="connsiteY15" fmla="*/ 4722 h 10000"/>
                <a:gd name="connsiteX16" fmla="*/ 9659 w 10000"/>
                <a:gd name="connsiteY16" fmla="*/ 6017 h 10000"/>
                <a:gd name="connsiteX17" fmla="*/ 9882 w 10000"/>
                <a:gd name="connsiteY17" fmla="*/ 7117 h 10000"/>
                <a:gd name="connsiteX18" fmla="*/ 9926 w 10000"/>
                <a:gd name="connsiteY18" fmla="*/ 7410 h 10000"/>
                <a:gd name="connsiteX19" fmla="*/ 9752 w 10000"/>
                <a:gd name="connsiteY19" fmla="*/ 7911 h 10000"/>
                <a:gd name="connsiteX20" fmla="*/ 9259 w 10000"/>
                <a:gd name="connsiteY20" fmla="*/ 9810 h 10000"/>
                <a:gd name="connsiteX21" fmla="*/ 310 w 10000"/>
                <a:gd name="connsiteY21" fmla="*/ 10000 h 10000"/>
                <a:gd name="connsiteX22" fmla="*/ 0 w 10000"/>
                <a:gd name="connsiteY2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659 w 10000"/>
                <a:gd name="connsiteY15" fmla="*/ 6017 h 10000"/>
                <a:gd name="connsiteX16" fmla="*/ 9882 w 10000"/>
                <a:gd name="connsiteY16" fmla="*/ 7117 h 10000"/>
                <a:gd name="connsiteX17" fmla="*/ 9926 w 10000"/>
                <a:gd name="connsiteY17" fmla="*/ 7410 h 10000"/>
                <a:gd name="connsiteX18" fmla="*/ 9752 w 10000"/>
                <a:gd name="connsiteY18" fmla="*/ 7911 h 10000"/>
                <a:gd name="connsiteX19" fmla="*/ 9259 w 10000"/>
                <a:gd name="connsiteY19" fmla="*/ 9810 h 10000"/>
                <a:gd name="connsiteX20" fmla="*/ 310 w 10000"/>
                <a:gd name="connsiteY20" fmla="*/ 10000 h 10000"/>
                <a:gd name="connsiteX21" fmla="*/ 0 w 10000"/>
                <a:gd name="connsiteY21" fmla="*/ 10000 h 10000"/>
                <a:gd name="connsiteX0" fmla="*/ 0 w 9898"/>
                <a:gd name="connsiteY0" fmla="*/ 10000 h 10000"/>
                <a:gd name="connsiteX1" fmla="*/ 974 w 9898"/>
                <a:gd name="connsiteY1" fmla="*/ 9401 h 10000"/>
                <a:gd name="connsiteX2" fmla="*/ 1464 w 9898"/>
                <a:gd name="connsiteY2" fmla="*/ 9109 h 10000"/>
                <a:gd name="connsiteX3" fmla="*/ 1861 w 9898"/>
                <a:gd name="connsiteY3" fmla="*/ 8511 h 10000"/>
                <a:gd name="connsiteX4" fmla="*/ 2128 w 9898"/>
                <a:gd name="connsiteY4" fmla="*/ 8315 h 10000"/>
                <a:gd name="connsiteX5" fmla="*/ 2481 w 9898"/>
                <a:gd name="connsiteY5" fmla="*/ 8511 h 10000"/>
                <a:gd name="connsiteX6" fmla="*/ 2748 w 9898"/>
                <a:gd name="connsiteY6" fmla="*/ 8900 h 10000"/>
                <a:gd name="connsiteX7" fmla="*/ 3766 w 9898"/>
                <a:gd name="connsiteY7" fmla="*/ 9011 h 10000"/>
                <a:gd name="connsiteX8" fmla="*/ 4833 w 9898"/>
                <a:gd name="connsiteY8" fmla="*/ 6519 h 10000"/>
                <a:gd name="connsiteX9" fmla="*/ 4876 w 9898"/>
                <a:gd name="connsiteY9" fmla="*/ 6226 h 10000"/>
                <a:gd name="connsiteX10" fmla="*/ 5980 w 9898"/>
                <a:gd name="connsiteY10" fmla="*/ 3441 h 10000"/>
                <a:gd name="connsiteX11" fmla="*/ 6650 w 9898"/>
                <a:gd name="connsiteY11" fmla="*/ 1838 h 10000"/>
                <a:gd name="connsiteX12" fmla="*/ 7221 w 9898"/>
                <a:gd name="connsiteY12" fmla="*/ 251 h 10000"/>
                <a:gd name="connsiteX13" fmla="*/ 7581 w 9898"/>
                <a:gd name="connsiteY13" fmla="*/ 55 h 10000"/>
                <a:gd name="connsiteX14" fmla="*/ 8151 w 9898"/>
                <a:gd name="connsiteY14" fmla="*/ 655 h 10000"/>
                <a:gd name="connsiteX15" fmla="*/ 9659 w 9898"/>
                <a:gd name="connsiteY15" fmla="*/ 6017 h 10000"/>
                <a:gd name="connsiteX16" fmla="*/ 9882 w 9898"/>
                <a:gd name="connsiteY16" fmla="*/ 7117 h 10000"/>
                <a:gd name="connsiteX17" fmla="*/ 9752 w 9898"/>
                <a:gd name="connsiteY17" fmla="*/ 7911 h 10000"/>
                <a:gd name="connsiteX18" fmla="*/ 9259 w 9898"/>
                <a:gd name="connsiteY18" fmla="*/ 9810 h 10000"/>
                <a:gd name="connsiteX19" fmla="*/ 310 w 9898"/>
                <a:gd name="connsiteY19" fmla="*/ 10000 h 10000"/>
                <a:gd name="connsiteX20" fmla="*/ 0 w 9898"/>
                <a:gd name="connsiteY20" fmla="*/ 10000 h 10000"/>
                <a:gd name="connsiteX0" fmla="*/ 0 w 10000"/>
                <a:gd name="connsiteY0" fmla="*/ 10000 h 10000"/>
                <a:gd name="connsiteX1" fmla="*/ 984 w 10000"/>
                <a:gd name="connsiteY1" fmla="*/ 9401 h 10000"/>
                <a:gd name="connsiteX2" fmla="*/ 1479 w 10000"/>
                <a:gd name="connsiteY2" fmla="*/ 9109 h 10000"/>
                <a:gd name="connsiteX3" fmla="*/ 1880 w 10000"/>
                <a:gd name="connsiteY3" fmla="*/ 8511 h 10000"/>
                <a:gd name="connsiteX4" fmla="*/ 2150 w 10000"/>
                <a:gd name="connsiteY4" fmla="*/ 8315 h 10000"/>
                <a:gd name="connsiteX5" fmla="*/ 2507 w 10000"/>
                <a:gd name="connsiteY5" fmla="*/ 8511 h 10000"/>
                <a:gd name="connsiteX6" fmla="*/ 2776 w 10000"/>
                <a:gd name="connsiteY6" fmla="*/ 8900 h 10000"/>
                <a:gd name="connsiteX7" fmla="*/ 3805 w 10000"/>
                <a:gd name="connsiteY7" fmla="*/ 9011 h 10000"/>
                <a:gd name="connsiteX8" fmla="*/ 4883 w 10000"/>
                <a:gd name="connsiteY8" fmla="*/ 6519 h 10000"/>
                <a:gd name="connsiteX9" fmla="*/ 4926 w 10000"/>
                <a:gd name="connsiteY9" fmla="*/ 6226 h 10000"/>
                <a:gd name="connsiteX10" fmla="*/ 6042 w 10000"/>
                <a:gd name="connsiteY10" fmla="*/ 3441 h 10000"/>
                <a:gd name="connsiteX11" fmla="*/ 6719 w 10000"/>
                <a:gd name="connsiteY11" fmla="*/ 1838 h 10000"/>
                <a:gd name="connsiteX12" fmla="*/ 7295 w 10000"/>
                <a:gd name="connsiteY12" fmla="*/ 251 h 10000"/>
                <a:gd name="connsiteX13" fmla="*/ 7659 w 10000"/>
                <a:gd name="connsiteY13" fmla="*/ 55 h 10000"/>
                <a:gd name="connsiteX14" fmla="*/ 8235 w 10000"/>
                <a:gd name="connsiteY14" fmla="*/ 655 h 10000"/>
                <a:gd name="connsiteX15" fmla="*/ 9984 w 10000"/>
                <a:gd name="connsiteY15" fmla="*/ 7117 h 10000"/>
                <a:gd name="connsiteX16" fmla="*/ 9852 w 10000"/>
                <a:gd name="connsiteY16" fmla="*/ 7911 h 10000"/>
                <a:gd name="connsiteX17" fmla="*/ 9354 w 10000"/>
                <a:gd name="connsiteY17" fmla="*/ 9810 h 10000"/>
                <a:gd name="connsiteX18" fmla="*/ 313 w 10000"/>
                <a:gd name="connsiteY18" fmla="*/ 10000 h 10000"/>
                <a:gd name="connsiteX19" fmla="*/ 0 w 10000"/>
                <a:gd name="connsiteY19"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295 w 10966"/>
                <a:gd name="connsiteY12" fmla="*/ 251 h 10000"/>
                <a:gd name="connsiteX13" fmla="*/ 7659 w 10966"/>
                <a:gd name="connsiteY13" fmla="*/ 55 h 10000"/>
                <a:gd name="connsiteX14" fmla="*/ 8235 w 10966"/>
                <a:gd name="connsiteY14" fmla="*/ 655 h 10000"/>
                <a:gd name="connsiteX15" fmla="*/ 9984 w 10966"/>
                <a:gd name="connsiteY15" fmla="*/ 7117 h 10000"/>
                <a:gd name="connsiteX16" fmla="*/ 9354 w 10966"/>
                <a:gd name="connsiteY16" fmla="*/ 9810 h 10000"/>
                <a:gd name="connsiteX17" fmla="*/ 313 w 10966"/>
                <a:gd name="connsiteY17" fmla="*/ 10000 h 10000"/>
                <a:gd name="connsiteX18" fmla="*/ 0 w 10966"/>
                <a:gd name="connsiteY18"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659 w 10966"/>
                <a:gd name="connsiteY12" fmla="*/ 55 h 10000"/>
                <a:gd name="connsiteX13" fmla="*/ 8235 w 10966"/>
                <a:gd name="connsiteY13" fmla="*/ 655 h 10000"/>
                <a:gd name="connsiteX14" fmla="*/ 9984 w 10966"/>
                <a:gd name="connsiteY14" fmla="*/ 7117 h 10000"/>
                <a:gd name="connsiteX15" fmla="*/ 9354 w 10966"/>
                <a:gd name="connsiteY15" fmla="*/ 9810 h 10000"/>
                <a:gd name="connsiteX16" fmla="*/ 313 w 10966"/>
                <a:gd name="connsiteY16" fmla="*/ 10000 h 10000"/>
                <a:gd name="connsiteX17" fmla="*/ 0 w 10966"/>
                <a:gd name="connsiteY17" fmla="*/ 10000 h 10000"/>
                <a:gd name="connsiteX0" fmla="*/ 0 w 10966"/>
                <a:gd name="connsiteY0" fmla="*/ 10225 h 10225"/>
                <a:gd name="connsiteX1" fmla="*/ 984 w 10966"/>
                <a:gd name="connsiteY1" fmla="*/ 9626 h 10225"/>
                <a:gd name="connsiteX2" fmla="*/ 1479 w 10966"/>
                <a:gd name="connsiteY2" fmla="*/ 9334 h 10225"/>
                <a:gd name="connsiteX3" fmla="*/ 1880 w 10966"/>
                <a:gd name="connsiteY3" fmla="*/ 8736 h 10225"/>
                <a:gd name="connsiteX4" fmla="*/ 2150 w 10966"/>
                <a:gd name="connsiteY4" fmla="*/ 8540 h 10225"/>
                <a:gd name="connsiteX5" fmla="*/ 2507 w 10966"/>
                <a:gd name="connsiteY5" fmla="*/ 8736 h 10225"/>
                <a:gd name="connsiteX6" fmla="*/ 2776 w 10966"/>
                <a:gd name="connsiteY6" fmla="*/ 9125 h 10225"/>
                <a:gd name="connsiteX7" fmla="*/ 3805 w 10966"/>
                <a:gd name="connsiteY7" fmla="*/ 9236 h 10225"/>
                <a:gd name="connsiteX8" fmla="*/ 4883 w 10966"/>
                <a:gd name="connsiteY8" fmla="*/ 6744 h 10225"/>
                <a:gd name="connsiteX9" fmla="*/ 4926 w 10966"/>
                <a:gd name="connsiteY9" fmla="*/ 6451 h 10225"/>
                <a:gd name="connsiteX10" fmla="*/ 6042 w 10966"/>
                <a:gd name="connsiteY10" fmla="*/ 3666 h 10225"/>
                <a:gd name="connsiteX11" fmla="*/ 6719 w 10966"/>
                <a:gd name="connsiteY11" fmla="*/ 2063 h 10225"/>
                <a:gd name="connsiteX12" fmla="*/ 8235 w 10966"/>
                <a:gd name="connsiteY12" fmla="*/ 880 h 10225"/>
                <a:gd name="connsiteX13" fmla="*/ 9984 w 10966"/>
                <a:gd name="connsiteY13" fmla="*/ 7342 h 10225"/>
                <a:gd name="connsiteX14" fmla="*/ 9354 w 10966"/>
                <a:gd name="connsiteY14" fmla="*/ 10035 h 10225"/>
                <a:gd name="connsiteX15" fmla="*/ 313 w 10966"/>
                <a:gd name="connsiteY15" fmla="*/ 10225 h 10225"/>
                <a:gd name="connsiteX16" fmla="*/ 0 w 10966"/>
                <a:gd name="connsiteY16" fmla="*/ 10225 h 10225"/>
                <a:gd name="connsiteX0" fmla="*/ 0 w 10966"/>
                <a:gd name="connsiteY0" fmla="*/ 9572 h 9572"/>
                <a:gd name="connsiteX1" fmla="*/ 984 w 10966"/>
                <a:gd name="connsiteY1" fmla="*/ 8973 h 9572"/>
                <a:gd name="connsiteX2" fmla="*/ 1479 w 10966"/>
                <a:gd name="connsiteY2" fmla="*/ 8681 h 9572"/>
                <a:gd name="connsiteX3" fmla="*/ 1880 w 10966"/>
                <a:gd name="connsiteY3" fmla="*/ 8083 h 9572"/>
                <a:gd name="connsiteX4" fmla="*/ 2150 w 10966"/>
                <a:gd name="connsiteY4" fmla="*/ 7887 h 9572"/>
                <a:gd name="connsiteX5" fmla="*/ 2507 w 10966"/>
                <a:gd name="connsiteY5" fmla="*/ 8083 h 9572"/>
                <a:gd name="connsiteX6" fmla="*/ 2776 w 10966"/>
                <a:gd name="connsiteY6" fmla="*/ 8472 h 9572"/>
                <a:gd name="connsiteX7" fmla="*/ 3805 w 10966"/>
                <a:gd name="connsiteY7" fmla="*/ 8583 h 9572"/>
                <a:gd name="connsiteX8" fmla="*/ 4883 w 10966"/>
                <a:gd name="connsiteY8" fmla="*/ 6091 h 9572"/>
                <a:gd name="connsiteX9" fmla="*/ 4926 w 10966"/>
                <a:gd name="connsiteY9" fmla="*/ 5798 h 9572"/>
                <a:gd name="connsiteX10" fmla="*/ 6042 w 10966"/>
                <a:gd name="connsiteY10" fmla="*/ 3013 h 9572"/>
                <a:gd name="connsiteX11" fmla="*/ 6719 w 10966"/>
                <a:gd name="connsiteY11" fmla="*/ 1410 h 9572"/>
                <a:gd name="connsiteX12" fmla="*/ 10152 w 10966"/>
                <a:gd name="connsiteY12" fmla="*/ 880 h 9572"/>
                <a:gd name="connsiteX13" fmla="*/ 9984 w 10966"/>
                <a:gd name="connsiteY13" fmla="*/ 6689 h 9572"/>
                <a:gd name="connsiteX14" fmla="*/ 9354 w 10966"/>
                <a:gd name="connsiteY14" fmla="*/ 9382 h 9572"/>
                <a:gd name="connsiteX15" fmla="*/ 313 w 10966"/>
                <a:gd name="connsiteY15" fmla="*/ 9572 h 9572"/>
                <a:gd name="connsiteX16" fmla="*/ 0 w 10966"/>
                <a:gd name="connsiteY16" fmla="*/ 9572 h 9572"/>
                <a:gd name="connsiteX0" fmla="*/ 0 w 10000"/>
                <a:gd name="connsiteY0" fmla="*/ 10000 h 10000"/>
                <a:gd name="connsiteX1" fmla="*/ 1349 w 10000"/>
                <a:gd name="connsiteY1" fmla="*/ 9069 h 10000"/>
                <a:gd name="connsiteX2" fmla="*/ 1714 w 10000"/>
                <a:gd name="connsiteY2" fmla="*/ 8444 h 10000"/>
                <a:gd name="connsiteX3" fmla="*/ 1961 w 10000"/>
                <a:gd name="connsiteY3" fmla="*/ 8240 h 10000"/>
                <a:gd name="connsiteX4" fmla="*/ 2286 w 10000"/>
                <a:gd name="connsiteY4" fmla="*/ 8444 h 10000"/>
                <a:gd name="connsiteX5" fmla="*/ 2531 w 10000"/>
                <a:gd name="connsiteY5" fmla="*/ 8851 h 10000"/>
                <a:gd name="connsiteX6" fmla="*/ 3470 w 10000"/>
                <a:gd name="connsiteY6" fmla="*/ 8967 h 10000"/>
                <a:gd name="connsiteX7" fmla="*/ 4453 w 10000"/>
                <a:gd name="connsiteY7" fmla="*/ 6363 h 10000"/>
                <a:gd name="connsiteX8" fmla="*/ 4492 w 10000"/>
                <a:gd name="connsiteY8" fmla="*/ 6057 h 10000"/>
                <a:gd name="connsiteX9" fmla="*/ 5510 w 10000"/>
                <a:gd name="connsiteY9" fmla="*/ 3148 h 10000"/>
                <a:gd name="connsiteX10" fmla="*/ 6127 w 10000"/>
                <a:gd name="connsiteY10" fmla="*/ 1473 h 10000"/>
                <a:gd name="connsiteX11" fmla="*/ 9258 w 10000"/>
                <a:gd name="connsiteY11" fmla="*/ 919 h 10000"/>
                <a:gd name="connsiteX12" fmla="*/ 9105 w 10000"/>
                <a:gd name="connsiteY12" fmla="*/ 6988 h 10000"/>
                <a:gd name="connsiteX13" fmla="*/ 8530 w 10000"/>
                <a:gd name="connsiteY13" fmla="*/ 9802 h 10000"/>
                <a:gd name="connsiteX14" fmla="*/ 285 w 10000"/>
                <a:gd name="connsiteY14" fmla="*/ 10000 h 10000"/>
                <a:gd name="connsiteX15" fmla="*/ 0 w 10000"/>
                <a:gd name="connsiteY15" fmla="*/ 10000 h 10000"/>
                <a:gd name="connsiteX0" fmla="*/ 0 w 10000"/>
                <a:gd name="connsiteY0" fmla="*/ 10000 h 10000"/>
                <a:gd name="connsiteX1" fmla="*/ 1349 w 10000"/>
                <a:gd name="connsiteY1" fmla="*/ 9069 h 10000"/>
                <a:gd name="connsiteX2" fmla="*/ 1961 w 10000"/>
                <a:gd name="connsiteY2" fmla="*/ 8240 h 10000"/>
                <a:gd name="connsiteX3" fmla="*/ 2286 w 10000"/>
                <a:gd name="connsiteY3" fmla="*/ 8444 h 10000"/>
                <a:gd name="connsiteX4" fmla="*/ 2531 w 10000"/>
                <a:gd name="connsiteY4" fmla="*/ 8851 h 10000"/>
                <a:gd name="connsiteX5" fmla="*/ 3470 w 10000"/>
                <a:gd name="connsiteY5" fmla="*/ 8967 h 10000"/>
                <a:gd name="connsiteX6" fmla="*/ 4453 w 10000"/>
                <a:gd name="connsiteY6" fmla="*/ 6363 h 10000"/>
                <a:gd name="connsiteX7" fmla="*/ 4492 w 10000"/>
                <a:gd name="connsiteY7" fmla="*/ 6057 h 10000"/>
                <a:gd name="connsiteX8" fmla="*/ 5510 w 10000"/>
                <a:gd name="connsiteY8" fmla="*/ 3148 h 10000"/>
                <a:gd name="connsiteX9" fmla="*/ 6127 w 10000"/>
                <a:gd name="connsiteY9" fmla="*/ 1473 h 10000"/>
                <a:gd name="connsiteX10" fmla="*/ 9258 w 10000"/>
                <a:gd name="connsiteY10" fmla="*/ 919 h 10000"/>
                <a:gd name="connsiteX11" fmla="*/ 9105 w 10000"/>
                <a:gd name="connsiteY11" fmla="*/ 6988 h 10000"/>
                <a:gd name="connsiteX12" fmla="*/ 8530 w 10000"/>
                <a:gd name="connsiteY12" fmla="*/ 9802 h 10000"/>
                <a:gd name="connsiteX13" fmla="*/ 285 w 10000"/>
                <a:gd name="connsiteY13" fmla="*/ 10000 h 10000"/>
                <a:gd name="connsiteX14" fmla="*/ 0 w 10000"/>
                <a:gd name="connsiteY14" fmla="*/ 10000 h 10000"/>
                <a:gd name="connsiteX0" fmla="*/ 0 w 10000"/>
                <a:gd name="connsiteY0" fmla="*/ 10000 h 10000"/>
                <a:gd name="connsiteX1" fmla="*/ 1961 w 10000"/>
                <a:gd name="connsiteY1" fmla="*/ 8240 h 10000"/>
                <a:gd name="connsiteX2" fmla="*/ 2286 w 10000"/>
                <a:gd name="connsiteY2" fmla="*/ 8444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1618 w 10000"/>
                <a:gd name="connsiteY2" fmla="*/ 8329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2531 w 10000"/>
                <a:gd name="connsiteY2" fmla="*/ 8851 h 10000"/>
                <a:gd name="connsiteX3" fmla="*/ 3470 w 10000"/>
                <a:gd name="connsiteY3" fmla="*/ 8967 h 10000"/>
                <a:gd name="connsiteX4" fmla="*/ 4453 w 10000"/>
                <a:gd name="connsiteY4" fmla="*/ 6363 h 10000"/>
                <a:gd name="connsiteX5" fmla="*/ 4492 w 10000"/>
                <a:gd name="connsiteY5" fmla="*/ 6057 h 10000"/>
                <a:gd name="connsiteX6" fmla="*/ 5510 w 10000"/>
                <a:gd name="connsiteY6" fmla="*/ 3148 h 10000"/>
                <a:gd name="connsiteX7" fmla="*/ 6127 w 10000"/>
                <a:gd name="connsiteY7" fmla="*/ 1473 h 10000"/>
                <a:gd name="connsiteX8" fmla="*/ 9258 w 10000"/>
                <a:gd name="connsiteY8" fmla="*/ 919 h 10000"/>
                <a:gd name="connsiteX9" fmla="*/ 9105 w 10000"/>
                <a:gd name="connsiteY9" fmla="*/ 6988 h 10000"/>
                <a:gd name="connsiteX10" fmla="*/ 8530 w 10000"/>
                <a:gd name="connsiteY10" fmla="*/ 9802 h 10000"/>
                <a:gd name="connsiteX11" fmla="*/ 285 w 10000"/>
                <a:gd name="connsiteY11" fmla="*/ 10000 h 10000"/>
                <a:gd name="connsiteX12" fmla="*/ 0 w 10000"/>
                <a:gd name="connsiteY12" fmla="*/ 10000 h 10000"/>
                <a:gd name="connsiteX0" fmla="*/ 0 w 10000"/>
                <a:gd name="connsiteY0" fmla="*/ 10000 h 10000"/>
                <a:gd name="connsiteX1" fmla="*/ 2531 w 10000"/>
                <a:gd name="connsiteY1" fmla="*/ 8851 h 10000"/>
                <a:gd name="connsiteX2" fmla="*/ 3470 w 10000"/>
                <a:gd name="connsiteY2" fmla="*/ 8967 h 10000"/>
                <a:gd name="connsiteX3" fmla="*/ 4453 w 10000"/>
                <a:gd name="connsiteY3" fmla="*/ 6363 h 10000"/>
                <a:gd name="connsiteX4" fmla="*/ 4492 w 10000"/>
                <a:gd name="connsiteY4" fmla="*/ 6057 h 10000"/>
                <a:gd name="connsiteX5" fmla="*/ 5510 w 10000"/>
                <a:gd name="connsiteY5" fmla="*/ 3148 h 10000"/>
                <a:gd name="connsiteX6" fmla="*/ 6127 w 10000"/>
                <a:gd name="connsiteY6" fmla="*/ 1473 h 10000"/>
                <a:gd name="connsiteX7" fmla="*/ 9258 w 10000"/>
                <a:gd name="connsiteY7" fmla="*/ 919 h 10000"/>
                <a:gd name="connsiteX8" fmla="*/ 9105 w 10000"/>
                <a:gd name="connsiteY8" fmla="*/ 6988 h 10000"/>
                <a:gd name="connsiteX9" fmla="*/ 8530 w 10000"/>
                <a:gd name="connsiteY9" fmla="*/ 9802 h 10000"/>
                <a:gd name="connsiteX10" fmla="*/ 285 w 10000"/>
                <a:gd name="connsiteY10" fmla="*/ 10000 h 10000"/>
                <a:gd name="connsiteX11" fmla="*/ 0 w 10000"/>
                <a:gd name="connsiteY11" fmla="*/ 10000 h 10000"/>
                <a:gd name="connsiteX0" fmla="*/ 51 w 10051"/>
                <a:gd name="connsiteY0" fmla="*/ 10000 h 10000"/>
                <a:gd name="connsiteX1" fmla="*/ 578 w 10051"/>
                <a:gd name="connsiteY1" fmla="*/ 1846 h 10000"/>
                <a:gd name="connsiteX2" fmla="*/ 3521 w 10051"/>
                <a:gd name="connsiteY2" fmla="*/ 8967 h 10000"/>
                <a:gd name="connsiteX3" fmla="*/ 4504 w 10051"/>
                <a:gd name="connsiteY3" fmla="*/ 6363 h 10000"/>
                <a:gd name="connsiteX4" fmla="*/ 4543 w 10051"/>
                <a:gd name="connsiteY4" fmla="*/ 6057 h 10000"/>
                <a:gd name="connsiteX5" fmla="*/ 5561 w 10051"/>
                <a:gd name="connsiteY5" fmla="*/ 3148 h 10000"/>
                <a:gd name="connsiteX6" fmla="*/ 6178 w 10051"/>
                <a:gd name="connsiteY6" fmla="*/ 1473 h 10000"/>
                <a:gd name="connsiteX7" fmla="*/ 9309 w 10051"/>
                <a:gd name="connsiteY7" fmla="*/ 919 h 10000"/>
                <a:gd name="connsiteX8" fmla="*/ 9156 w 10051"/>
                <a:gd name="connsiteY8" fmla="*/ 6988 h 10000"/>
                <a:gd name="connsiteX9" fmla="*/ 8581 w 10051"/>
                <a:gd name="connsiteY9" fmla="*/ 9802 h 10000"/>
                <a:gd name="connsiteX10" fmla="*/ 336 w 10051"/>
                <a:gd name="connsiteY10" fmla="*/ 10000 h 10000"/>
                <a:gd name="connsiteX11" fmla="*/ 51 w 10051"/>
                <a:gd name="connsiteY11" fmla="*/ 10000 h 10000"/>
                <a:gd name="connsiteX0" fmla="*/ 1334 w 11049"/>
                <a:gd name="connsiteY0" fmla="*/ 10000 h 10000"/>
                <a:gd name="connsiteX1" fmla="*/ 1576 w 11049"/>
                <a:gd name="connsiteY1" fmla="*/ 1846 h 10000"/>
                <a:gd name="connsiteX2" fmla="*/ 4519 w 11049"/>
                <a:gd name="connsiteY2" fmla="*/ 8967 h 10000"/>
                <a:gd name="connsiteX3" fmla="*/ 5502 w 11049"/>
                <a:gd name="connsiteY3" fmla="*/ 6363 h 10000"/>
                <a:gd name="connsiteX4" fmla="*/ 5541 w 11049"/>
                <a:gd name="connsiteY4" fmla="*/ 6057 h 10000"/>
                <a:gd name="connsiteX5" fmla="*/ 6559 w 11049"/>
                <a:gd name="connsiteY5" fmla="*/ 3148 h 10000"/>
                <a:gd name="connsiteX6" fmla="*/ 7176 w 11049"/>
                <a:gd name="connsiteY6" fmla="*/ 1473 h 10000"/>
                <a:gd name="connsiteX7" fmla="*/ 10307 w 11049"/>
                <a:gd name="connsiteY7" fmla="*/ 919 h 10000"/>
                <a:gd name="connsiteX8" fmla="*/ 10154 w 11049"/>
                <a:gd name="connsiteY8" fmla="*/ 6988 h 10000"/>
                <a:gd name="connsiteX9" fmla="*/ 9579 w 11049"/>
                <a:gd name="connsiteY9" fmla="*/ 9802 h 10000"/>
                <a:gd name="connsiteX10" fmla="*/ 1334 w 11049"/>
                <a:gd name="connsiteY10" fmla="*/ 10000 h 10000"/>
                <a:gd name="connsiteX0" fmla="*/ 0 w 9715"/>
                <a:gd name="connsiteY0" fmla="*/ 10000 h 10000"/>
                <a:gd name="connsiteX1" fmla="*/ 242 w 9715"/>
                <a:gd name="connsiteY1" fmla="*/ 1846 h 10000"/>
                <a:gd name="connsiteX2" fmla="*/ 3185 w 9715"/>
                <a:gd name="connsiteY2" fmla="*/ 8967 h 10000"/>
                <a:gd name="connsiteX3" fmla="*/ 4168 w 9715"/>
                <a:gd name="connsiteY3" fmla="*/ 6363 h 10000"/>
                <a:gd name="connsiteX4" fmla="*/ 4207 w 9715"/>
                <a:gd name="connsiteY4" fmla="*/ 6057 h 10000"/>
                <a:gd name="connsiteX5" fmla="*/ 5225 w 9715"/>
                <a:gd name="connsiteY5" fmla="*/ 3148 h 10000"/>
                <a:gd name="connsiteX6" fmla="*/ 5842 w 9715"/>
                <a:gd name="connsiteY6" fmla="*/ 1473 h 10000"/>
                <a:gd name="connsiteX7" fmla="*/ 8973 w 9715"/>
                <a:gd name="connsiteY7" fmla="*/ 919 h 10000"/>
                <a:gd name="connsiteX8" fmla="*/ 8820 w 9715"/>
                <a:gd name="connsiteY8" fmla="*/ 6988 h 10000"/>
                <a:gd name="connsiteX9" fmla="*/ 8245 w 9715"/>
                <a:gd name="connsiteY9" fmla="*/ 9802 h 10000"/>
                <a:gd name="connsiteX10" fmla="*/ 0 w 9715"/>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3245 w 10000"/>
                <a:gd name="connsiteY4" fmla="*/ 4624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615 w 10000"/>
                <a:gd name="connsiteY5" fmla="*/ 1846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9073 h 9073"/>
                <a:gd name="connsiteX1" fmla="*/ 249 w 10000"/>
                <a:gd name="connsiteY1" fmla="*/ 919 h 9073"/>
                <a:gd name="connsiteX2" fmla="*/ 2870 w 10000"/>
                <a:gd name="connsiteY2" fmla="*/ 919 h 9073"/>
                <a:gd name="connsiteX3" fmla="*/ 3619 w 10000"/>
                <a:gd name="connsiteY3" fmla="*/ 4623 h 9073"/>
                <a:gd name="connsiteX4" fmla="*/ 6240 w 10000"/>
                <a:gd name="connsiteY4" fmla="*/ 4623 h 9073"/>
                <a:gd name="connsiteX5" fmla="*/ 6615 w 10000"/>
                <a:gd name="connsiteY5" fmla="*/ 919 h 9073"/>
                <a:gd name="connsiteX6" fmla="*/ 9236 w 10000"/>
                <a:gd name="connsiteY6" fmla="*/ 919 h 9073"/>
                <a:gd name="connsiteX7" fmla="*/ 9079 w 10000"/>
                <a:gd name="connsiteY7" fmla="*/ 6061 h 9073"/>
                <a:gd name="connsiteX8" fmla="*/ 8487 w 10000"/>
                <a:gd name="connsiteY8" fmla="*/ 8875 h 9073"/>
                <a:gd name="connsiteX9" fmla="*/ 0 w 10000"/>
                <a:gd name="connsiteY9" fmla="*/ 9073 h 9073"/>
                <a:gd name="connsiteX0" fmla="*/ 0 w 10000"/>
                <a:gd name="connsiteY0" fmla="*/ 10000 h 10000"/>
                <a:gd name="connsiteX1" fmla="*/ 249 w 10000"/>
                <a:gd name="connsiteY1" fmla="*/ 1013 h 10000"/>
                <a:gd name="connsiteX2" fmla="*/ 2870 w 10000"/>
                <a:gd name="connsiteY2" fmla="*/ 1013 h 10000"/>
                <a:gd name="connsiteX3" fmla="*/ 3619 w 10000"/>
                <a:gd name="connsiteY3" fmla="*/ 5095 h 10000"/>
                <a:gd name="connsiteX4" fmla="*/ 6240 w 10000"/>
                <a:gd name="connsiteY4" fmla="*/ 5095 h 10000"/>
                <a:gd name="connsiteX5" fmla="*/ 6615 w 10000"/>
                <a:gd name="connsiteY5" fmla="*/ 1012 h 10000"/>
                <a:gd name="connsiteX6" fmla="*/ 9236 w 10000"/>
                <a:gd name="connsiteY6" fmla="*/ 1013 h 10000"/>
                <a:gd name="connsiteX7" fmla="*/ 9079 w 10000"/>
                <a:gd name="connsiteY7" fmla="*/ 6680 h 10000"/>
                <a:gd name="connsiteX8" fmla="*/ 8487 w 10000"/>
                <a:gd name="connsiteY8" fmla="*/ 9782 h 10000"/>
                <a:gd name="connsiteX9" fmla="*/ 0 w 10000"/>
                <a:gd name="connsiteY9" fmla="*/ 10000 h 10000"/>
                <a:gd name="connsiteX0" fmla="*/ 500 w 10500"/>
                <a:gd name="connsiteY0" fmla="*/ 10000 h 10000"/>
                <a:gd name="connsiteX1" fmla="*/ 0 w 10500"/>
                <a:gd name="connsiteY1" fmla="*/ 1012 h 10000"/>
                <a:gd name="connsiteX2" fmla="*/ 3370 w 10500"/>
                <a:gd name="connsiteY2" fmla="*/ 1013 h 10000"/>
                <a:gd name="connsiteX3" fmla="*/ 4119 w 10500"/>
                <a:gd name="connsiteY3" fmla="*/ 5095 h 10000"/>
                <a:gd name="connsiteX4" fmla="*/ 6740 w 10500"/>
                <a:gd name="connsiteY4" fmla="*/ 5095 h 10000"/>
                <a:gd name="connsiteX5" fmla="*/ 7115 w 10500"/>
                <a:gd name="connsiteY5" fmla="*/ 1012 h 10000"/>
                <a:gd name="connsiteX6" fmla="*/ 9736 w 10500"/>
                <a:gd name="connsiteY6" fmla="*/ 1013 h 10000"/>
                <a:gd name="connsiteX7" fmla="*/ 9579 w 10500"/>
                <a:gd name="connsiteY7" fmla="*/ 6680 h 10000"/>
                <a:gd name="connsiteX8" fmla="*/ 8987 w 10500"/>
                <a:gd name="connsiteY8" fmla="*/ 9782 h 10000"/>
                <a:gd name="connsiteX9" fmla="*/ 500 w 10500"/>
                <a:gd name="connsiteY9" fmla="*/ 10000 h 10000"/>
                <a:gd name="connsiteX0" fmla="*/ 167 w 10667"/>
                <a:gd name="connsiteY0" fmla="*/ 10200 h 10200"/>
                <a:gd name="connsiteX1" fmla="*/ 167 w 10667"/>
                <a:gd name="connsiteY1" fmla="*/ 1012 h 10200"/>
                <a:gd name="connsiteX2" fmla="*/ 3537 w 10667"/>
                <a:gd name="connsiteY2" fmla="*/ 1013 h 10200"/>
                <a:gd name="connsiteX3" fmla="*/ 4286 w 10667"/>
                <a:gd name="connsiteY3" fmla="*/ 5095 h 10200"/>
                <a:gd name="connsiteX4" fmla="*/ 6907 w 10667"/>
                <a:gd name="connsiteY4" fmla="*/ 5095 h 10200"/>
                <a:gd name="connsiteX5" fmla="*/ 7282 w 10667"/>
                <a:gd name="connsiteY5" fmla="*/ 1012 h 10200"/>
                <a:gd name="connsiteX6" fmla="*/ 9903 w 10667"/>
                <a:gd name="connsiteY6" fmla="*/ 1013 h 10200"/>
                <a:gd name="connsiteX7" fmla="*/ 9746 w 10667"/>
                <a:gd name="connsiteY7" fmla="*/ 6680 h 10200"/>
                <a:gd name="connsiteX8" fmla="*/ 9154 w 10667"/>
                <a:gd name="connsiteY8" fmla="*/ 9782 h 10200"/>
                <a:gd name="connsiteX9" fmla="*/ 167 w 10667"/>
                <a:gd name="connsiteY9" fmla="*/ 10200 h 10200"/>
                <a:gd name="connsiteX0" fmla="*/ 167 w 10268"/>
                <a:gd name="connsiteY0" fmla="*/ 10200 h 10200"/>
                <a:gd name="connsiteX1" fmla="*/ 167 w 10268"/>
                <a:gd name="connsiteY1" fmla="*/ 1012 h 10200"/>
                <a:gd name="connsiteX2" fmla="*/ 3537 w 10268"/>
                <a:gd name="connsiteY2" fmla="*/ 1013 h 10200"/>
                <a:gd name="connsiteX3" fmla="*/ 4286 w 10268"/>
                <a:gd name="connsiteY3" fmla="*/ 5095 h 10200"/>
                <a:gd name="connsiteX4" fmla="*/ 6907 w 10268"/>
                <a:gd name="connsiteY4" fmla="*/ 5095 h 10200"/>
                <a:gd name="connsiteX5" fmla="*/ 7282 w 10268"/>
                <a:gd name="connsiteY5" fmla="*/ 1012 h 10200"/>
                <a:gd name="connsiteX6" fmla="*/ 9903 w 10268"/>
                <a:gd name="connsiteY6" fmla="*/ 1013 h 10200"/>
                <a:gd name="connsiteX7" fmla="*/ 9746 w 10268"/>
                <a:gd name="connsiteY7" fmla="*/ 6680 h 10200"/>
                <a:gd name="connsiteX8" fmla="*/ 9154 w 10268"/>
                <a:gd name="connsiteY8" fmla="*/ 9782 h 10200"/>
                <a:gd name="connsiteX9" fmla="*/ 167 w 10268"/>
                <a:gd name="connsiteY9" fmla="*/ 10200 h 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68" h="10200">
                  <a:moveTo>
                    <a:pt x="167" y="10200"/>
                  </a:moveTo>
                  <a:cubicBezTo>
                    <a:pt x="0" y="7204"/>
                    <a:pt x="334" y="4008"/>
                    <a:pt x="167" y="1012"/>
                  </a:cubicBezTo>
                  <a:cubicBezTo>
                    <a:pt x="486" y="1044"/>
                    <a:pt x="3212" y="964"/>
                    <a:pt x="3537" y="1013"/>
                  </a:cubicBezTo>
                  <a:cubicBezTo>
                    <a:pt x="3958" y="3808"/>
                    <a:pt x="4110" y="5630"/>
                    <a:pt x="4286" y="5095"/>
                  </a:cubicBezTo>
                  <a:cubicBezTo>
                    <a:pt x="4704" y="5335"/>
                    <a:pt x="6620" y="5994"/>
                    <a:pt x="6907" y="5095"/>
                  </a:cubicBezTo>
                  <a:cubicBezTo>
                    <a:pt x="7187" y="4253"/>
                    <a:pt x="7156" y="1568"/>
                    <a:pt x="7282" y="1012"/>
                  </a:cubicBezTo>
                  <a:cubicBezTo>
                    <a:pt x="7625" y="477"/>
                    <a:pt x="9393" y="0"/>
                    <a:pt x="9903" y="1013"/>
                  </a:cubicBezTo>
                  <a:cubicBezTo>
                    <a:pt x="10268" y="2369"/>
                    <a:pt x="9491" y="5288"/>
                    <a:pt x="9746" y="6680"/>
                  </a:cubicBezTo>
                  <a:cubicBezTo>
                    <a:pt x="9921" y="8437"/>
                    <a:pt x="9685" y="9624"/>
                    <a:pt x="9154" y="9782"/>
                  </a:cubicBezTo>
                  <a:lnTo>
                    <a:pt x="167" y="10200"/>
                  </a:ln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61" name="Freeform 29"/>
            <p:cNvSpPr>
              <a:spLocks/>
            </p:cNvSpPr>
            <p:nvPr/>
          </p:nvSpPr>
          <p:spPr bwMode="auto">
            <a:xfrm rot="5400000">
              <a:off x="6344873" y="1978740"/>
              <a:ext cx="1555136" cy="649998"/>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1871 w 10033"/>
                <a:gd name="connsiteY3" fmla="*/ 6172 h 10310"/>
                <a:gd name="connsiteX4" fmla="*/ 2229 w 10033"/>
                <a:gd name="connsiteY4" fmla="*/ 7723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349 w 9944"/>
                <a:gd name="connsiteY0" fmla="*/ 0 h 10310"/>
                <a:gd name="connsiteX1" fmla="*/ 38 w 9944"/>
                <a:gd name="connsiteY1" fmla="*/ 632 h 10310"/>
                <a:gd name="connsiteX2" fmla="*/ 1782 w 9944"/>
                <a:gd name="connsiteY2" fmla="*/ 6172 h 10310"/>
                <a:gd name="connsiteX3" fmla="*/ 2140 w 9944"/>
                <a:gd name="connsiteY3" fmla="*/ 7723 h 10310"/>
                <a:gd name="connsiteX4" fmla="*/ 2190 w 9944"/>
                <a:gd name="connsiteY4" fmla="*/ 8799 h 10310"/>
                <a:gd name="connsiteX5" fmla="*/ 2723 w 9944"/>
                <a:gd name="connsiteY5" fmla="*/ 8513 h 10310"/>
                <a:gd name="connsiteX6" fmla="*/ 2993 w 9944"/>
                <a:gd name="connsiteY6" fmla="*/ 8405 h 10310"/>
                <a:gd name="connsiteX7" fmla="*/ 3037 w 9944"/>
                <a:gd name="connsiteY7" fmla="*/ 8799 h 10310"/>
                <a:gd name="connsiteX8" fmla="*/ 3175 w 9944"/>
                <a:gd name="connsiteY8" fmla="*/ 8989 h 10310"/>
                <a:gd name="connsiteX9" fmla="*/ 3219 w 9944"/>
                <a:gd name="connsiteY9" fmla="*/ 9479 h 10310"/>
                <a:gd name="connsiteX10" fmla="*/ 3263 w 9944"/>
                <a:gd name="connsiteY10" fmla="*/ 10161 h 10310"/>
                <a:gd name="connsiteX11" fmla="*/ 3758 w 9944"/>
                <a:gd name="connsiteY11" fmla="*/ 10065 h 10310"/>
                <a:gd name="connsiteX12" fmla="*/ 3934 w 9944"/>
                <a:gd name="connsiteY12" fmla="*/ 8799 h 10310"/>
                <a:gd name="connsiteX13" fmla="*/ 4386 w 9944"/>
                <a:gd name="connsiteY13" fmla="*/ 6472 h 10310"/>
                <a:gd name="connsiteX14" fmla="*/ 4605 w 9944"/>
                <a:gd name="connsiteY14" fmla="*/ 5791 h 10310"/>
                <a:gd name="connsiteX15" fmla="*/ 4649 w 9944"/>
                <a:gd name="connsiteY15" fmla="*/ 5491 h 10310"/>
                <a:gd name="connsiteX16" fmla="*/ 5684 w 9944"/>
                <a:gd name="connsiteY16" fmla="*/ 5001 h 10310"/>
                <a:gd name="connsiteX17" fmla="*/ 6130 w 9944"/>
                <a:gd name="connsiteY17" fmla="*/ 4620 h 10310"/>
                <a:gd name="connsiteX18" fmla="*/ 6845 w 9944"/>
                <a:gd name="connsiteY18" fmla="*/ 3844 h 10310"/>
                <a:gd name="connsiteX19" fmla="*/ 7384 w 9944"/>
                <a:gd name="connsiteY19" fmla="*/ 2960 h 10310"/>
                <a:gd name="connsiteX20" fmla="*/ 7698 w 9944"/>
                <a:gd name="connsiteY20" fmla="*/ 2374 h 10310"/>
                <a:gd name="connsiteX21" fmla="*/ 8150 w 9944"/>
                <a:gd name="connsiteY21" fmla="*/ 2578 h 10310"/>
                <a:gd name="connsiteX22" fmla="*/ 8282 w 9944"/>
                <a:gd name="connsiteY22" fmla="*/ 2770 h 10310"/>
                <a:gd name="connsiteX23" fmla="*/ 8909 w 9944"/>
                <a:gd name="connsiteY23" fmla="*/ 2864 h 10310"/>
                <a:gd name="connsiteX24" fmla="*/ 9223 w 9944"/>
                <a:gd name="connsiteY24" fmla="*/ 3450 h 10310"/>
                <a:gd name="connsiteX25" fmla="*/ 9448 w 9944"/>
                <a:gd name="connsiteY25" fmla="*/ 2088 h 10310"/>
                <a:gd name="connsiteX26" fmla="*/ 9718 w 9944"/>
                <a:gd name="connsiteY26" fmla="*/ 1803 h 10310"/>
                <a:gd name="connsiteX27" fmla="*/ 9533 w 9944"/>
                <a:gd name="connsiteY27" fmla="*/ 0 h 10310"/>
                <a:gd name="connsiteX28" fmla="*/ 349 w 9944"/>
                <a:gd name="connsiteY28" fmla="*/ 0 h 10310"/>
                <a:gd name="connsiteX0" fmla="*/ 9549 w 9962"/>
                <a:gd name="connsiteY0" fmla="*/ 0 h 10000"/>
                <a:gd name="connsiteX1" fmla="*/ 0 w 9962"/>
                <a:gd name="connsiteY1" fmla="*/ 613 h 10000"/>
                <a:gd name="connsiteX2" fmla="*/ 1754 w 9962"/>
                <a:gd name="connsiteY2" fmla="*/ 5986 h 10000"/>
                <a:gd name="connsiteX3" fmla="*/ 2114 w 9962"/>
                <a:gd name="connsiteY3" fmla="*/ 7491 h 10000"/>
                <a:gd name="connsiteX4" fmla="*/ 2164 w 9962"/>
                <a:gd name="connsiteY4" fmla="*/ 8534 h 10000"/>
                <a:gd name="connsiteX5" fmla="*/ 2700 w 9962"/>
                <a:gd name="connsiteY5" fmla="*/ 8257 h 10000"/>
                <a:gd name="connsiteX6" fmla="*/ 2972 w 9962"/>
                <a:gd name="connsiteY6" fmla="*/ 8152 h 10000"/>
                <a:gd name="connsiteX7" fmla="*/ 3016 w 9962"/>
                <a:gd name="connsiteY7" fmla="*/ 8534 h 10000"/>
                <a:gd name="connsiteX8" fmla="*/ 3155 w 9962"/>
                <a:gd name="connsiteY8" fmla="*/ 8719 h 10000"/>
                <a:gd name="connsiteX9" fmla="*/ 3199 w 9962"/>
                <a:gd name="connsiteY9" fmla="*/ 9194 h 10000"/>
                <a:gd name="connsiteX10" fmla="*/ 3243 w 9962"/>
                <a:gd name="connsiteY10" fmla="*/ 9855 h 10000"/>
                <a:gd name="connsiteX11" fmla="*/ 3741 w 9962"/>
                <a:gd name="connsiteY11" fmla="*/ 9762 h 10000"/>
                <a:gd name="connsiteX12" fmla="*/ 3918 w 9962"/>
                <a:gd name="connsiteY12" fmla="*/ 8534 h 10000"/>
                <a:gd name="connsiteX13" fmla="*/ 4373 w 9962"/>
                <a:gd name="connsiteY13" fmla="*/ 6277 h 10000"/>
                <a:gd name="connsiteX14" fmla="*/ 4593 w 9962"/>
                <a:gd name="connsiteY14" fmla="*/ 5617 h 10000"/>
                <a:gd name="connsiteX15" fmla="*/ 4637 w 9962"/>
                <a:gd name="connsiteY15" fmla="*/ 5326 h 10000"/>
                <a:gd name="connsiteX16" fmla="*/ 5678 w 9962"/>
                <a:gd name="connsiteY16" fmla="*/ 4851 h 10000"/>
                <a:gd name="connsiteX17" fmla="*/ 6127 w 9962"/>
                <a:gd name="connsiteY17" fmla="*/ 4481 h 10000"/>
                <a:gd name="connsiteX18" fmla="*/ 6846 w 9962"/>
                <a:gd name="connsiteY18" fmla="*/ 3728 h 10000"/>
                <a:gd name="connsiteX19" fmla="*/ 7388 w 9962"/>
                <a:gd name="connsiteY19" fmla="*/ 2871 h 10000"/>
                <a:gd name="connsiteX20" fmla="*/ 7703 w 9962"/>
                <a:gd name="connsiteY20" fmla="*/ 2303 h 10000"/>
                <a:gd name="connsiteX21" fmla="*/ 8158 w 9962"/>
                <a:gd name="connsiteY21" fmla="*/ 2500 h 10000"/>
                <a:gd name="connsiteX22" fmla="*/ 8291 w 9962"/>
                <a:gd name="connsiteY22" fmla="*/ 2687 h 10000"/>
                <a:gd name="connsiteX23" fmla="*/ 8921 w 9962"/>
                <a:gd name="connsiteY23" fmla="*/ 2778 h 10000"/>
                <a:gd name="connsiteX24" fmla="*/ 9237 w 9962"/>
                <a:gd name="connsiteY24" fmla="*/ 3346 h 10000"/>
                <a:gd name="connsiteX25" fmla="*/ 9463 w 9962"/>
                <a:gd name="connsiteY25" fmla="*/ 2025 h 10000"/>
                <a:gd name="connsiteX26" fmla="*/ 9735 w 9962"/>
                <a:gd name="connsiteY26" fmla="*/ 1749 h 10000"/>
                <a:gd name="connsiteX27" fmla="*/ 9549 w 9962"/>
                <a:gd name="connsiteY27" fmla="*/ 0 h 10000"/>
                <a:gd name="connsiteX0" fmla="*/ 9271 w 9686"/>
                <a:gd name="connsiteY0" fmla="*/ 0 h 10000"/>
                <a:gd name="connsiteX1" fmla="*/ 0 w 9686"/>
                <a:gd name="connsiteY1" fmla="*/ 345 h 10000"/>
                <a:gd name="connsiteX2" fmla="*/ 1447 w 9686"/>
                <a:gd name="connsiteY2" fmla="*/ 5986 h 10000"/>
                <a:gd name="connsiteX3" fmla="*/ 1808 w 9686"/>
                <a:gd name="connsiteY3" fmla="*/ 7491 h 10000"/>
                <a:gd name="connsiteX4" fmla="*/ 1858 w 9686"/>
                <a:gd name="connsiteY4" fmla="*/ 8534 h 10000"/>
                <a:gd name="connsiteX5" fmla="*/ 2396 w 9686"/>
                <a:gd name="connsiteY5" fmla="*/ 8257 h 10000"/>
                <a:gd name="connsiteX6" fmla="*/ 2669 w 9686"/>
                <a:gd name="connsiteY6" fmla="*/ 8152 h 10000"/>
                <a:gd name="connsiteX7" fmla="*/ 2714 w 9686"/>
                <a:gd name="connsiteY7" fmla="*/ 8534 h 10000"/>
                <a:gd name="connsiteX8" fmla="*/ 2853 w 9686"/>
                <a:gd name="connsiteY8" fmla="*/ 8719 h 10000"/>
                <a:gd name="connsiteX9" fmla="*/ 2897 w 9686"/>
                <a:gd name="connsiteY9" fmla="*/ 9194 h 10000"/>
                <a:gd name="connsiteX10" fmla="*/ 2941 w 9686"/>
                <a:gd name="connsiteY10" fmla="*/ 9855 h 10000"/>
                <a:gd name="connsiteX11" fmla="*/ 3441 w 9686"/>
                <a:gd name="connsiteY11" fmla="*/ 9762 h 10000"/>
                <a:gd name="connsiteX12" fmla="*/ 3619 w 9686"/>
                <a:gd name="connsiteY12" fmla="*/ 8534 h 10000"/>
                <a:gd name="connsiteX13" fmla="*/ 4076 w 9686"/>
                <a:gd name="connsiteY13" fmla="*/ 6277 h 10000"/>
                <a:gd name="connsiteX14" fmla="*/ 4297 w 9686"/>
                <a:gd name="connsiteY14" fmla="*/ 5617 h 10000"/>
                <a:gd name="connsiteX15" fmla="*/ 4341 w 9686"/>
                <a:gd name="connsiteY15" fmla="*/ 5326 h 10000"/>
                <a:gd name="connsiteX16" fmla="*/ 5386 w 9686"/>
                <a:gd name="connsiteY16" fmla="*/ 4851 h 10000"/>
                <a:gd name="connsiteX17" fmla="*/ 5836 w 9686"/>
                <a:gd name="connsiteY17" fmla="*/ 4481 h 10000"/>
                <a:gd name="connsiteX18" fmla="*/ 6558 w 9686"/>
                <a:gd name="connsiteY18" fmla="*/ 3728 h 10000"/>
                <a:gd name="connsiteX19" fmla="*/ 7102 w 9686"/>
                <a:gd name="connsiteY19" fmla="*/ 2871 h 10000"/>
                <a:gd name="connsiteX20" fmla="*/ 7418 w 9686"/>
                <a:gd name="connsiteY20" fmla="*/ 2303 h 10000"/>
                <a:gd name="connsiteX21" fmla="*/ 7875 w 9686"/>
                <a:gd name="connsiteY21" fmla="*/ 2500 h 10000"/>
                <a:gd name="connsiteX22" fmla="*/ 8009 w 9686"/>
                <a:gd name="connsiteY22" fmla="*/ 2687 h 10000"/>
                <a:gd name="connsiteX23" fmla="*/ 8641 w 9686"/>
                <a:gd name="connsiteY23" fmla="*/ 2778 h 10000"/>
                <a:gd name="connsiteX24" fmla="*/ 8958 w 9686"/>
                <a:gd name="connsiteY24" fmla="*/ 3346 h 10000"/>
                <a:gd name="connsiteX25" fmla="*/ 9185 w 9686"/>
                <a:gd name="connsiteY25" fmla="*/ 2025 h 10000"/>
                <a:gd name="connsiteX26" fmla="*/ 9458 w 9686"/>
                <a:gd name="connsiteY26" fmla="*/ 1749 h 10000"/>
                <a:gd name="connsiteX27" fmla="*/ 9271 w 9686"/>
                <a:gd name="connsiteY27"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29 w 11284"/>
                <a:gd name="connsiteY7" fmla="*/ 8719 h 10000"/>
                <a:gd name="connsiteX8" fmla="*/ 4275 w 11284"/>
                <a:gd name="connsiteY8" fmla="*/ 9194 h 10000"/>
                <a:gd name="connsiteX9" fmla="*/ 4320 w 11284"/>
                <a:gd name="connsiteY9" fmla="*/ 9855 h 10000"/>
                <a:gd name="connsiteX10" fmla="*/ 4837 w 11284"/>
                <a:gd name="connsiteY10" fmla="*/ 9762 h 10000"/>
                <a:gd name="connsiteX11" fmla="*/ 5020 w 11284"/>
                <a:gd name="connsiteY11" fmla="*/ 8534 h 10000"/>
                <a:gd name="connsiteX12" fmla="*/ 5492 w 11284"/>
                <a:gd name="connsiteY12" fmla="*/ 6277 h 10000"/>
                <a:gd name="connsiteX13" fmla="*/ 5720 w 11284"/>
                <a:gd name="connsiteY13" fmla="*/ 5617 h 10000"/>
                <a:gd name="connsiteX14" fmla="*/ 5766 w 11284"/>
                <a:gd name="connsiteY14" fmla="*/ 5326 h 10000"/>
                <a:gd name="connsiteX15" fmla="*/ 6845 w 11284"/>
                <a:gd name="connsiteY15" fmla="*/ 4851 h 10000"/>
                <a:gd name="connsiteX16" fmla="*/ 7309 w 11284"/>
                <a:gd name="connsiteY16" fmla="*/ 4481 h 10000"/>
                <a:gd name="connsiteX17" fmla="*/ 8055 w 11284"/>
                <a:gd name="connsiteY17" fmla="*/ 3728 h 10000"/>
                <a:gd name="connsiteX18" fmla="*/ 8616 w 11284"/>
                <a:gd name="connsiteY18" fmla="*/ 2871 h 10000"/>
                <a:gd name="connsiteX19" fmla="*/ 8942 w 11284"/>
                <a:gd name="connsiteY19" fmla="*/ 2303 h 10000"/>
                <a:gd name="connsiteX20" fmla="*/ 9414 w 11284"/>
                <a:gd name="connsiteY20" fmla="*/ 2500 h 10000"/>
                <a:gd name="connsiteX21" fmla="*/ 9553 w 11284"/>
                <a:gd name="connsiteY21" fmla="*/ 2687 h 10000"/>
                <a:gd name="connsiteX22" fmla="*/ 10205 w 11284"/>
                <a:gd name="connsiteY22" fmla="*/ 2778 h 10000"/>
                <a:gd name="connsiteX23" fmla="*/ 10532 w 11284"/>
                <a:gd name="connsiteY23" fmla="*/ 3346 h 10000"/>
                <a:gd name="connsiteX24" fmla="*/ 10767 w 11284"/>
                <a:gd name="connsiteY24" fmla="*/ 2025 h 10000"/>
                <a:gd name="connsiteX25" fmla="*/ 11049 w 11284"/>
                <a:gd name="connsiteY25" fmla="*/ 1749 h 10000"/>
                <a:gd name="connsiteX26" fmla="*/ 10856 w 11284"/>
                <a:gd name="connsiteY26"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75 w 11284"/>
                <a:gd name="connsiteY7" fmla="*/ 9194 h 10000"/>
                <a:gd name="connsiteX8" fmla="*/ 4320 w 11284"/>
                <a:gd name="connsiteY8" fmla="*/ 9855 h 10000"/>
                <a:gd name="connsiteX9" fmla="*/ 4837 w 11284"/>
                <a:gd name="connsiteY9" fmla="*/ 9762 h 10000"/>
                <a:gd name="connsiteX10" fmla="*/ 5020 w 11284"/>
                <a:gd name="connsiteY10" fmla="*/ 8534 h 10000"/>
                <a:gd name="connsiteX11" fmla="*/ 5492 w 11284"/>
                <a:gd name="connsiteY11" fmla="*/ 6277 h 10000"/>
                <a:gd name="connsiteX12" fmla="*/ 5720 w 11284"/>
                <a:gd name="connsiteY12" fmla="*/ 5617 h 10000"/>
                <a:gd name="connsiteX13" fmla="*/ 5766 w 11284"/>
                <a:gd name="connsiteY13" fmla="*/ 5326 h 10000"/>
                <a:gd name="connsiteX14" fmla="*/ 6845 w 11284"/>
                <a:gd name="connsiteY14" fmla="*/ 4851 h 10000"/>
                <a:gd name="connsiteX15" fmla="*/ 7309 w 11284"/>
                <a:gd name="connsiteY15" fmla="*/ 4481 h 10000"/>
                <a:gd name="connsiteX16" fmla="*/ 8055 w 11284"/>
                <a:gd name="connsiteY16" fmla="*/ 3728 h 10000"/>
                <a:gd name="connsiteX17" fmla="*/ 8616 w 11284"/>
                <a:gd name="connsiteY17" fmla="*/ 2871 h 10000"/>
                <a:gd name="connsiteX18" fmla="*/ 8942 w 11284"/>
                <a:gd name="connsiteY18" fmla="*/ 2303 h 10000"/>
                <a:gd name="connsiteX19" fmla="*/ 9414 w 11284"/>
                <a:gd name="connsiteY19" fmla="*/ 2500 h 10000"/>
                <a:gd name="connsiteX20" fmla="*/ 9553 w 11284"/>
                <a:gd name="connsiteY20" fmla="*/ 2687 h 10000"/>
                <a:gd name="connsiteX21" fmla="*/ 10205 w 11284"/>
                <a:gd name="connsiteY21" fmla="*/ 2778 h 10000"/>
                <a:gd name="connsiteX22" fmla="*/ 10532 w 11284"/>
                <a:gd name="connsiteY22" fmla="*/ 3346 h 10000"/>
                <a:gd name="connsiteX23" fmla="*/ 10767 w 11284"/>
                <a:gd name="connsiteY23" fmla="*/ 2025 h 10000"/>
                <a:gd name="connsiteX24" fmla="*/ 11049 w 11284"/>
                <a:gd name="connsiteY24" fmla="*/ 1749 h 10000"/>
                <a:gd name="connsiteX25" fmla="*/ 10856 w 11284"/>
                <a:gd name="connsiteY25"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320 w 11284"/>
                <a:gd name="connsiteY7" fmla="*/ 9855 h 10000"/>
                <a:gd name="connsiteX8" fmla="*/ 4837 w 11284"/>
                <a:gd name="connsiteY8" fmla="*/ 9762 h 10000"/>
                <a:gd name="connsiteX9" fmla="*/ 5020 w 11284"/>
                <a:gd name="connsiteY9" fmla="*/ 8534 h 10000"/>
                <a:gd name="connsiteX10" fmla="*/ 5492 w 11284"/>
                <a:gd name="connsiteY10" fmla="*/ 6277 h 10000"/>
                <a:gd name="connsiteX11" fmla="*/ 5720 w 11284"/>
                <a:gd name="connsiteY11" fmla="*/ 5617 h 10000"/>
                <a:gd name="connsiteX12" fmla="*/ 5766 w 11284"/>
                <a:gd name="connsiteY12" fmla="*/ 5326 h 10000"/>
                <a:gd name="connsiteX13" fmla="*/ 6845 w 11284"/>
                <a:gd name="connsiteY13" fmla="*/ 4851 h 10000"/>
                <a:gd name="connsiteX14" fmla="*/ 7309 w 11284"/>
                <a:gd name="connsiteY14" fmla="*/ 4481 h 10000"/>
                <a:gd name="connsiteX15" fmla="*/ 8055 w 11284"/>
                <a:gd name="connsiteY15" fmla="*/ 3728 h 10000"/>
                <a:gd name="connsiteX16" fmla="*/ 8616 w 11284"/>
                <a:gd name="connsiteY16" fmla="*/ 2871 h 10000"/>
                <a:gd name="connsiteX17" fmla="*/ 8942 w 11284"/>
                <a:gd name="connsiteY17" fmla="*/ 2303 h 10000"/>
                <a:gd name="connsiteX18" fmla="*/ 9414 w 11284"/>
                <a:gd name="connsiteY18" fmla="*/ 2500 h 10000"/>
                <a:gd name="connsiteX19" fmla="*/ 9553 w 11284"/>
                <a:gd name="connsiteY19" fmla="*/ 2687 h 10000"/>
                <a:gd name="connsiteX20" fmla="*/ 10205 w 11284"/>
                <a:gd name="connsiteY20" fmla="*/ 2778 h 10000"/>
                <a:gd name="connsiteX21" fmla="*/ 10532 w 11284"/>
                <a:gd name="connsiteY21" fmla="*/ 3346 h 10000"/>
                <a:gd name="connsiteX22" fmla="*/ 10767 w 11284"/>
                <a:gd name="connsiteY22" fmla="*/ 2025 h 10000"/>
                <a:gd name="connsiteX23" fmla="*/ 11049 w 11284"/>
                <a:gd name="connsiteY23" fmla="*/ 1749 h 10000"/>
                <a:gd name="connsiteX24" fmla="*/ 10856 w 11284"/>
                <a:gd name="connsiteY24"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320 w 11284"/>
                <a:gd name="connsiteY6" fmla="*/ 9855 h 10000"/>
                <a:gd name="connsiteX7" fmla="*/ 4837 w 11284"/>
                <a:gd name="connsiteY7" fmla="*/ 9762 h 10000"/>
                <a:gd name="connsiteX8" fmla="*/ 5020 w 11284"/>
                <a:gd name="connsiteY8" fmla="*/ 8534 h 10000"/>
                <a:gd name="connsiteX9" fmla="*/ 5492 w 11284"/>
                <a:gd name="connsiteY9" fmla="*/ 6277 h 10000"/>
                <a:gd name="connsiteX10" fmla="*/ 5720 w 11284"/>
                <a:gd name="connsiteY10" fmla="*/ 5617 h 10000"/>
                <a:gd name="connsiteX11" fmla="*/ 5766 w 11284"/>
                <a:gd name="connsiteY11" fmla="*/ 5326 h 10000"/>
                <a:gd name="connsiteX12" fmla="*/ 6845 w 11284"/>
                <a:gd name="connsiteY12" fmla="*/ 4851 h 10000"/>
                <a:gd name="connsiteX13" fmla="*/ 7309 w 11284"/>
                <a:gd name="connsiteY13" fmla="*/ 4481 h 10000"/>
                <a:gd name="connsiteX14" fmla="*/ 8055 w 11284"/>
                <a:gd name="connsiteY14" fmla="*/ 3728 h 10000"/>
                <a:gd name="connsiteX15" fmla="*/ 8616 w 11284"/>
                <a:gd name="connsiteY15" fmla="*/ 2871 h 10000"/>
                <a:gd name="connsiteX16" fmla="*/ 8942 w 11284"/>
                <a:gd name="connsiteY16" fmla="*/ 2303 h 10000"/>
                <a:gd name="connsiteX17" fmla="*/ 9414 w 11284"/>
                <a:gd name="connsiteY17" fmla="*/ 2500 h 10000"/>
                <a:gd name="connsiteX18" fmla="*/ 9553 w 11284"/>
                <a:gd name="connsiteY18" fmla="*/ 2687 h 10000"/>
                <a:gd name="connsiteX19" fmla="*/ 10205 w 11284"/>
                <a:gd name="connsiteY19" fmla="*/ 2778 h 10000"/>
                <a:gd name="connsiteX20" fmla="*/ 10532 w 11284"/>
                <a:gd name="connsiteY20" fmla="*/ 3346 h 10000"/>
                <a:gd name="connsiteX21" fmla="*/ 10767 w 11284"/>
                <a:gd name="connsiteY21" fmla="*/ 2025 h 10000"/>
                <a:gd name="connsiteX22" fmla="*/ 11049 w 11284"/>
                <a:gd name="connsiteY22" fmla="*/ 1749 h 10000"/>
                <a:gd name="connsiteX23" fmla="*/ 10856 w 11284"/>
                <a:gd name="connsiteY23"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320 w 11284"/>
                <a:gd name="connsiteY5" fmla="*/ 9855 h 10000"/>
                <a:gd name="connsiteX6" fmla="*/ 4837 w 11284"/>
                <a:gd name="connsiteY6" fmla="*/ 9762 h 10000"/>
                <a:gd name="connsiteX7" fmla="*/ 5020 w 11284"/>
                <a:gd name="connsiteY7" fmla="*/ 8534 h 10000"/>
                <a:gd name="connsiteX8" fmla="*/ 5492 w 11284"/>
                <a:gd name="connsiteY8" fmla="*/ 6277 h 10000"/>
                <a:gd name="connsiteX9" fmla="*/ 5720 w 11284"/>
                <a:gd name="connsiteY9" fmla="*/ 5617 h 10000"/>
                <a:gd name="connsiteX10" fmla="*/ 5766 w 11284"/>
                <a:gd name="connsiteY10" fmla="*/ 5326 h 10000"/>
                <a:gd name="connsiteX11" fmla="*/ 6845 w 11284"/>
                <a:gd name="connsiteY11" fmla="*/ 4851 h 10000"/>
                <a:gd name="connsiteX12" fmla="*/ 7309 w 11284"/>
                <a:gd name="connsiteY12" fmla="*/ 4481 h 10000"/>
                <a:gd name="connsiteX13" fmla="*/ 8055 w 11284"/>
                <a:gd name="connsiteY13" fmla="*/ 3728 h 10000"/>
                <a:gd name="connsiteX14" fmla="*/ 8616 w 11284"/>
                <a:gd name="connsiteY14" fmla="*/ 2871 h 10000"/>
                <a:gd name="connsiteX15" fmla="*/ 8942 w 11284"/>
                <a:gd name="connsiteY15" fmla="*/ 2303 h 10000"/>
                <a:gd name="connsiteX16" fmla="*/ 9414 w 11284"/>
                <a:gd name="connsiteY16" fmla="*/ 2500 h 10000"/>
                <a:gd name="connsiteX17" fmla="*/ 9553 w 11284"/>
                <a:gd name="connsiteY17" fmla="*/ 2687 h 10000"/>
                <a:gd name="connsiteX18" fmla="*/ 10205 w 11284"/>
                <a:gd name="connsiteY18" fmla="*/ 2778 h 10000"/>
                <a:gd name="connsiteX19" fmla="*/ 10532 w 11284"/>
                <a:gd name="connsiteY19" fmla="*/ 3346 h 10000"/>
                <a:gd name="connsiteX20" fmla="*/ 10767 w 11284"/>
                <a:gd name="connsiteY20" fmla="*/ 2025 h 10000"/>
                <a:gd name="connsiteX21" fmla="*/ 11049 w 11284"/>
                <a:gd name="connsiteY21" fmla="*/ 1749 h 10000"/>
                <a:gd name="connsiteX22" fmla="*/ 10856 w 11284"/>
                <a:gd name="connsiteY22"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4320 w 11284"/>
                <a:gd name="connsiteY4" fmla="*/ 9855 h 10000"/>
                <a:gd name="connsiteX5" fmla="*/ 4837 w 11284"/>
                <a:gd name="connsiteY5" fmla="*/ 9762 h 10000"/>
                <a:gd name="connsiteX6" fmla="*/ 5020 w 11284"/>
                <a:gd name="connsiteY6" fmla="*/ 8534 h 10000"/>
                <a:gd name="connsiteX7" fmla="*/ 5492 w 11284"/>
                <a:gd name="connsiteY7" fmla="*/ 6277 h 10000"/>
                <a:gd name="connsiteX8" fmla="*/ 5720 w 11284"/>
                <a:gd name="connsiteY8" fmla="*/ 5617 h 10000"/>
                <a:gd name="connsiteX9" fmla="*/ 5766 w 11284"/>
                <a:gd name="connsiteY9" fmla="*/ 5326 h 10000"/>
                <a:gd name="connsiteX10" fmla="*/ 6845 w 11284"/>
                <a:gd name="connsiteY10" fmla="*/ 4851 h 10000"/>
                <a:gd name="connsiteX11" fmla="*/ 7309 w 11284"/>
                <a:gd name="connsiteY11" fmla="*/ 4481 h 10000"/>
                <a:gd name="connsiteX12" fmla="*/ 8055 w 11284"/>
                <a:gd name="connsiteY12" fmla="*/ 3728 h 10000"/>
                <a:gd name="connsiteX13" fmla="*/ 8616 w 11284"/>
                <a:gd name="connsiteY13" fmla="*/ 2871 h 10000"/>
                <a:gd name="connsiteX14" fmla="*/ 8942 w 11284"/>
                <a:gd name="connsiteY14" fmla="*/ 2303 h 10000"/>
                <a:gd name="connsiteX15" fmla="*/ 9414 w 11284"/>
                <a:gd name="connsiteY15" fmla="*/ 2500 h 10000"/>
                <a:gd name="connsiteX16" fmla="*/ 9553 w 11284"/>
                <a:gd name="connsiteY16" fmla="*/ 2687 h 10000"/>
                <a:gd name="connsiteX17" fmla="*/ 10205 w 11284"/>
                <a:gd name="connsiteY17" fmla="*/ 2778 h 10000"/>
                <a:gd name="connsiteX18" fmla="*/ 10532 w 11284"/>
                <a:gd name="connsiteY18" fmla="*/ 3346 h 10000"/>
                <a:gd name="connsiteX19" fmla="*/ 10767 w 11284"/>
                <a:gd name="connsiteY19" fmla="*/ 2025 h 10000"/>
                <a:gd name="connsiteX20" fmla="*/ 11049 w 11284"/>
                <a:gd name="connsiteY20" fmla="*/ 1749 h 10000"/>
                <a:gd name="connsiteX21" fmla="*/ 10856 w 11284"/>
                <a:gd name="connsiteY21" fmla="*/ 0 h 10000"/>
                <a:gd name="connsiteX0" fmla="*/ 10848 w 11276"/>
                <a:gd name="connsiteY0" fmla="*/ 0 h 10000"/>
                <a:gd name="connsiteX1" fmla="*/ 1276 w 11276"/>
                <a:gd name="connsiteY1" fmla="*/ 345 h 10000"/>
                <a:gd name="connsiteX2" fmla="*/ 3194 w 11276"/>
                <a:gd name="connsiteY2" fmla="*/ 8534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10848 w 11276"/>
                <a:gd name="connsiteY0" fmla="*/ 0 h 10000"/>
                <a:gd name="connsiteX1" fmla="*/ 1276 w 11276"/>
                <a:gd name="connsiteY1" fmla="*/ 345 h 10000"/>
                <a:gd name="connsiteX2" fmla="*/ 2108 w 11276"/>
                <a:gd name="connsiteY2" fmla="*/ 5387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9572 w 10000"/>
                <a:gd name="connsiteY0" fmla="*/ 0 h 10000"/>
                <a:gd name="connsiteX1" fmla="*/ 0 w 10000"/>
                <a:gd name="connsiteY1" fmla="*/ 345 h 10000"/>
                <a:gd name="connsiteX2" fmla="*/ 832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572 w 10000"/>
                <a:gd name="connsiteY0" fmla="*/ 0 h 10000"/>
                <a:gd name="connsiteX1" fmla="*/ 0 w 10000"/>
                <a:gd name="connsiteY1" fmla="*/ 345 h 10000"/>
                <a:gd name="connsiteX2" fmla="*/ 0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988 w 10416"/>
                <a:gd name="connsiteY0" fmla="*/ 0 h 10000"/>
                <a:gd name="connsiteX1" fmla="*/ 0 w 10416"/>
                <a:gd name="connsiteY1" fmla="*/ 345 h 10000"/>
                <a:gd name="connsiteX2" fmla="*/ 416 w 10416"/>
                <a:gd name="connsiteY2" fmla="*/ 5387 h 10000"/>
                <a:gd name="connsiteX3" fmla="*/ 3452 w 10416"/>
                <a:gd name="connsiteY3" fmla="*/ 9855 h 10000"/>
                <a:gd name="connsiteX4" fmla="*/ 3969 w 10416"/>
                <a:gd name="connsiteY4" fmla="*/ 9762 h 10000"/>
                <a:gd name="connsiteX5" fmla="*/ 4152 w 10416"/>
                <a:gd name="connsiteY5" fmla="*/ 8534 h 10000"/>
                <a:gd name="connsiteX6" fmla="*/ 4624 w 10416"/>
                <a:gd name="connsiteY6" fmla="*/ 6277 h 10000"/>
                <a:gd name="connsiteX7" fmla="*/ 4852 w 10416"/>
                <a:gd name="connsiteY7" fmla="*/ 5617 h 10000"/>
                <a:gd name="connsiteX8" fmla="*/ 4898 w 10416"/>
                <a:gd name="connsiteY8" fmla="*/ 5326 h 10000"/>
                <a:gd name="connsiteX9" fmla="*/ 5977 w 10416"/>
                <a:gd name="connsiteY9" fmla="*/ 4851 h 10000"/>
                <a:gd name="connsiteX10" fmla="*/ 6441 w 10416"/>
                <a:gd name="connsiteY10" fmla="*/ 4481 h 10000"/>
                <a:gd name="connsiteX11" fmla="*/ 7187 w 10416"/>
                <a:gd name="connsiteY11" fmla="*/ 3728 h 10000"/>
                <a:gd name="connsiteX12" fmla="*/ 7748 w 10416"/>
                <a:gd name="connsiteY12" fmla="*/ 2871 h 10000"/>
                <a:gd name="connsiteX13" fmla="*/ 8074 w 10416"/>
                <a:gd name="connsiteY13" fmla="*/ 2303 h 10000"/>
                <a:gd name="connsiteX14" fmla="*/ 8546 w 10416"/>
                <a:gd name="connsiteY14" fmla="*/ 2500 h 10000"/>
                <a:gd name="connsiteX15" fmla="*/ 8685 w 10416"/>
                <a:gd name="connsiteY15" fmla="*/ 2687 h 10000"/>
                <a:gd name="connsiteX16" fmla="*/ 9337 w 10416"/>
                <a:gd name="connsiteY16" fmla="*/ 2778 h 10000"/>
                <a:gd name="connsiteX17" fmla="*/ 9664 w 10416"/>
                <a:gd name="connsiteY17" fmla="*/ 3346 h 10000"/>
                <a:gd name="connsiteX18" fmla="*/ 9899 w 10416"/>
                <a:gd name="connsiteY18" fmla="*/ 2025 h 10000"/>
                <a:gd name="connsiteX19" fmla="*/ 10181 w 10416"/>
                <a:gd name="connsiteY19" fmla="*/ 1749 h 10000"/>
                <a:gd name="connsiteX20" fmla="*/ 9988 w 10416"/>
                <a:gd name="connsiteY20" fmla="*/ 0 h 10000"/>
                <a:gd name="connsiteX0" fmla="*/ 9988 w 10416"/>
                <a:gd name="connsiteY0" fmla="*/ 0 h 9789"/>
                <a:gd name="connsiteX1" fmla="*/ 0 w 10416"/>
                <a:gd name="connsiteY1" fmla="*/ 345 h 9789"/>
                <a:gd name="connsiteX2" fmla="*/ 416 w 10416"/>
                <a:gd name="connsiteY2" fmla="*/ 5387 h 9789"/>
                <a:gd name="connsiteX3" fmla="*/ 4161 w 10416"/>
                <a:gd name="connsiteY3" fmla="*/ 5387 h 9789"/>
                <a:gd name="connsiteX4" fmla="*/ 3969 w 10416"/>
                <a:gd name="connsiteY4" fmla="*/ 9762 h 9789"/>
                <a:gd name="connsiteX5" fmla="*/ 4152 w 10416"/>
                <a:gd name="connsiteY5" fmla="*/ 8534 h 9789"/>
                <a:gd name="connsiteX6" fmla="*/ 4624 w 10416"/>
                <a:gd name="connsiteY6" fmla="*/ 6277 h 9789"/>
                <a:gd name="connsiteX7" fmla="*/ 4852 w 10416"/>
                <a:gd name="connsiteY7" fmla="*/ 5617 h 9789"/>
                <a:gd name="connsiteX8" fmla="*/ 4898 w 10416"/>
                <a:gd name="connsiteY8" fmla="*/ 5326 h 9789"/>
                <a:gd name="connsiteX9" fmla="*/ 5977 w 10416"/>
                <a:gd name="connsiteY9" fmla="*/ 4851 h 9789"/>
                <a:gd name="connsiteX10" fmla="*/ 6441 w 10416"/>
                <a:gd name="connsiteY10" fmla="*/ 4481 h 9789"/>
                <a:gd name="connsiteX11" fmla="*/ 7187 w 10416"/>
                <a:gd name="connsiteY11" fmla="*/ 3728 h 9789"/>
                <a:gd name="connsiteX12" fmla="*/ 7748 w 10416"/>
                <a:gd name="connsiteY12" fmla="*/ 2871 h 9789"/>
                <a:gd name="connsiteX13" fmla="*/ 8074 w 10416"/>
                <a:gd name="connsiteY13" fmla="*/ 2303 h 9789"/>
                <a:gd name="connsiteX14" fmla="*/ 8546 w 10416"/>
                <a:gd name="connsiteY14" fmla="*/ 2500 h 9789"/>
                <a:gd name="connsiteX15" fmla="*/ 8685 w 10416"/>
                <a:gd name="connsiteY15" fmla="*/ 2687 h 9789"/>
                <a:gd name="connsiteX16" fmla="*/ 9337 w 10416"/>
                <a:gd name="connsiteY16" fmla="*/ 2778 h 9789"/>
                <a:gd name="connsiteX17" fmla="*/ 9664 w 10416"/>
                <a:gd name="connsiteY17" fmla="*/ 3346 h 9789"/>
                <a:gd name="connsiteX18" fmla="*/ 9899 w 10416"/>
                <a:gd name="connsiteY18" fmla="*/ 2025 h 9789"/>
                <a:gd name="connsiteX19" fmla="*/ 10181 w 10416"/>
                <a:gd name="connsiteY19" fmla="*/ 1749 h 9789"/>
                <a:gd name="connsiteX20" fmla="*/ 9988 w 10416"/>
                <a:gd name="connsiteY20" fmla="*/ 0 h 9789"/>
                <a:gd name="connsiteX0" fmla="*/ 9589 w 10000"/>
                <a:gd name="connsiteY0" fmla="*/ 0 h 8718"/>
                <a:gd name="connsiteX1" fmla="*/ 0 w 10000"/>
                <a:gd name="connsiteY1" fmla="*/ 352 h 8718"/>
                <a:gd name="connsiteX2" fmla="*/ 399 w 10000"/>
                <a:gd name="connsiteY2" fmla="*/ 5503 h 8718"/>
                <a:gd name="connsiteX3" fmla="*/ 3995 w 10000"/>
                <a:gd name="connsiteY3" fmla="*/ 5503 h 8718"/>
                <a:gd name="connsiteX4" fmla="*/ 3986 w 10000"/>
                <a:gd name="connsiteY4" fmla="*/ 8718 h 8718"/>
                <a:gd name="connsiteX5" fmla="*/ 4439 w 10000"/>
                <a:gd name="connsiteY5" fmla="*/ 6412 h 8718"/>
                <a:gd name="connsiteX6" fmla="*/ 4658 w 10000"/>
                <a:gd name="connsiteY6" fmla="*/ 5738 h 8718"/>
                <a:gd name="connsiteX7" fmla="*/ 4702 w 10000"/>
                <a:gd name="connsiteY7" fmla="*/ 5441 h 8718"/>
                <a:gd name="connsiteX8" fmla="*/ 5738 w 10000"/>
                <a:gd name="connsiteY8" fmla="*/ 4956 h 8718"/>
                <a:gd name="connsiteX9" fmla="*/ 6184 w 10000"/>
                <a:gd name="connsiteY9" fmla="*/ 4578 h 8718"/>
                <a:gd name="connsiteX10" fmla="*/ 6900 w 10000"/>
                <a:gd name="connsiteY10" fmla="*/ 3808 h 8718"/>
                <a:gd name="connsiteX11" fmla="*/ 7439 w 10000"/>
                <a:gd name="connsiteY11" fmla="*/ 2933 h 8718"/>
                <a:gd name="connsiteX12" fmla="*/ 7752 w 10000"/>
                <a:gd name="connsiteY12" fmla="*/ 2353 h 8718"/>
                <a:gd name="connsiteX13" fmla="*/ 8205 w 10000"/>
                <a:gd name="connsiteY13" fmla="*/ 2554 h 8718"/>
                <a:gd name="connsiteX14" fmla="*/ 8338 w 10000"/>
                <a:gd name="connsiteY14" fmla="*/ 2745 h 8718"/>
                <a:gd name="connsiteX15" fmla="*/ 8964 w 10000"/>
                <a:gd name="connsiteY15" fmla="*/ 2838 h 8718"/>
                <a:gd name="connsiteX16" fmla="*/ 9278 w 10000"/>
                <a:gd name="connsiteY16" fmla="*/ 3418 h 8718"/>
                <a:gd name="connsiteX17" fmla="*/ 9504 w 10000"/>
                <a:gd name="connsiteY17" fmla="*/ 2069 h 8718"/>
                <a:gd name="connsiteX18" fmla="*/ 9774 w 10000"/>
                <a:gd name="connsiteY18" fmla="*/ 1787 h 8718"/>
                <a:gd name="connsiteX19" fmla="*/ 9589 w 10000"/>
                <a:gd name="connsiteY19" fmla="*/ 0 h 8718"/>
                <a:gd name="connsiteX0" fmla="*/ 9589 w 10000"/>
                <a:gd name="connsiteY0" fmla="*/ 0 h 7927"/>
                <a:gd name="connsiteX1" fmla="*/ 0 w 10000"/>
                <a:gd name="connsiteY1" fmla="*/ 404 h 7927"/>
                <a:gd name="connsiteX2" fmla="*/ 399 w 10000"/>
                <a:gd name="connsiteY2" fmla="*/ 6312 h 7927"/>
                <a:gd name="connsiteX3" fmla="*/ 3995 w 10000"/>
                <a:gd name="connsiteY3" fmla="*/ 6312 h 7927"/>
                <a:gd name="connsiteX4" fmla="*/ 4439 w 10000"/>
                <a:gd name="connsiteY4" fmla="*/ 7355 h 7927"/>
                <a:gd name="connsiteX5" fmla="*/ 4658 w 10000"/>
                <a:gd name="connsiteY5" fmla="*/ 6582 h 7927"/>
                <a:gd name="connsiteX6" fmla="*/ 4702 w 10000"/>
                <a:gd name="connsiteY6" fmla="*/ 6241 h 7927"/>
                <a:gd name="connsiteX7" fmla="*/ 5738 w 10000"/>
                <a:gd name="connsiteY7" fmla="*/ 5685 h 7927"/>
                <a:gd name="connsiteX8" fmla="*/ 6184 w 10000"/>
                <a:gd name="connsiteY8" fmla="*/ 5251 h 7927"/>
                <a:gd name="connsiteX9" fmla="*/ 6900 w 10000"/>
                <a:gd name="connsiteY9" fmla="*/ 4368 h 7927"/>
                <a:gd name="connsiteX10" fmla="*/ 7439 w 10000"/>
                <a:gd name="connsiteY10" fmla="*/ 3364 h 7927"/>
                <a:gd name="connsiteX11" fmla="*/ 7752 w 10000"/>
                <a:gd name="connsiteY11" fmla="*/ 2699 h 7927"/>
                <a:gd name="connsiteX12" fmla="*/ 8205 w 10000"/>
                <a:gd name="connsiteY12" fmla="*/ 2930 h 7927"/>
                <a:gd name="connsiteX13" fmla="*/ 8338 w 10000"/>
                <a:gd name="connsiteY13" fmla="*/ 3149 h 7927"/>
                <a:gd name="connsiteX14" fmla="*/ 8964 w 10000"/>
                <a:gd name="connsiteY14" fmla="*/ 3255 h 7927"/>
                <a:gd name="connsiteX15" fmla="*/ 9278 w 10000"/>
                <a:gd name="connsiteY15" fmla="*/ 3921 h 7927"/>
                <a:gd name="connsiteX16" fmla="*/ 9504 w 10000"/>
                <a:gd name="connsiteY16" fmla="*/ 2373 h 7927"/>
                <a:gd name="connsiteX17" fmla="*/ 9774 w 10000"/>
                <a:gd name="connsiteY17" fmla="*/ 2050 h 7927"/>
                <a:gd name="connsiteX18" fmla="*/ 9589 w 10000"/>
                <a:gd name="connsiteY18" fmla="*/ 0 h 7927"/>
                <a:gd name="connsiteX0" fmla="*/ 9589 w 10000"/>
                <a:gd name="connsiteY0" fmla="*/ 0 h 10000"/>
                <a:gd name="connsiteX1" fmla="*/ 0 w 10000"/>
                <a:gd name="connsiteY1" fmla="*/ 510 h 10000"/>
                <a:gd name="connsiteX2" fmla="*/ 399 w 10000"/>
                <a:gd name="connsiteY2" fmla="*/ 6720 h 10000"/>
                <a:gd name="connsiteX3" fmla="*/ 3995 w 10000"/>
                <a:gd name="connsiteY3" fmla="*/ 7963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000"/>
                <a:gd name="connsiteX1" fmla="*/ 0 w 10000"/>
                <a:gd name="connsiteY1" fmla="*/ 510 h 10000"/>
                <a:gd name="connsiteX2" fmla="*/ 399 w 10000"/>
                <a:gd name="connsiteY2" fmla="*/ 6720 h 10000"/>
                <a:gd name="connsiteX3" fmla="*/ 3596 w 10000"/>
                <a:gd name="connsiteY3" fmla="*/ 6720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525"/>
                <a:gd name="connsiteX1" fmla="*/ 0 w 10000"/>
                <a:gd name="connsiteY1" fmla="*/ 510 h 10525"/>
                <a:gd name="connsiteX2" fmla="*/ 399 w 10000"/>
                <a:gd name="connsiteY2" fmla="*/ 6720 h 10525"/>
                <a:gd name="connsiteX3" fmla="*/ 3596 w 10000"/>
                <a:gd name="connsiteY3" fmla="*/ 6720 h 10525"/>
                <a:gd name="connsiteX4" fmla="*/ 4439 w 10000"/>
                <a:gd name="connsiteY4" fmla="*/ 9278 h 10525"/>
                <a:gd name="connsiteX5" fmla="*/ 4658 w 10000"/>
                <a:gd name="connsiteY5" fmla="*/ 8303 h 10525"/>
                <a:gd name="connsiteX6" fmla="*/ 5993 w 10000"/>
                <a:gd name="connsiteY6" fmla="*/ 10447 h 10525"/>
                <a:gd name="connsiteX7" fmla="*/ 5738 w 10000"/>
                <a:gd name="connsiteY7" fmla="*/ 7172 h 10525"/>
                <a:gd name="connsiteX8" fmla="*/ 6184 w 10000"/>
                <a:gd name="connsiteY8" fmla="*/ 6624 h 10525"/>
                <a:gd name="connsiteX9" fmla="*/ 6900 w 10000"/>
                <a:gd name="connsiteY9" fmla="*/ 5510 h 10525"/>
                <a:gd name="connsiteX10" fmla="*/ 7439 w 10000"/>
                <a:gd name="connsiteY10" fmla="*/ 4244 h 10525"/>
                <a:gd name="connsiteX11" fmla="*/ 7752 w 10000"/>
                <a:gd name="connsiteY11" fmla="*/ 3405 h 10525"/>
                <a:gd name="connsiteX12" fmla="*/ 8205 w 10000"/>
                <a:gd name="connsiteY12" fmla="*/ 3696 h 10525"/>
                <a:gd name="connsiteX13" fmla="*/ 8338 w 10000"/>
                <a:gd name="connsiteY13" fmla="*/ 3972 h 10525"/>
                <a:gd name="connsiteX14" fmla="*/ 8964 w 10000"/>
                <a:gd name="connsiteY14" fmla="*/ 4106 h 10525"/>
                <a:gd name="connsiteX15" fmla="*/ 9278 w 10000"/>
                <a:gd name="connsiteY15" fmla="*/ 4946 h 10525"/>
                <a:gd name="connsiteX16" fmla="*/ 9504 w 10000"/>
                <a:gd name="connsiteY16" fmla="*/ 2994 h 10525"/>
                <a:gd name="connsiteX17" fmla="*/ 9774 w 10000"/>
                <a:gd name="connsiteY17" fmla="*/ 2586 h 10525"/>
                <a:gd name="connsiteX18" fmla="*/ 9589 w 10000"/>
                <a:gd name="connsiteY18" fmla="*/ 0 h 10525"/>
                <a:gd name="connsiteX0" fmla="*/ 9589 w 10000"/>
                <a:gd name="connsiteY0" fmla="*/ 0 h 13386"/>
                <a:gd name="connsiteX1" fmla="*/ 0 w 10000"/>
                <a:gd name="connsiteY1" fmla="*/ 510 h 13386"/>
                <a:gd name="connsiteX2" fmla="*/ 399 w 10000"/>
                <a:gd name="connsiteY2" fmla="*/ 6720 h 13386"/>
                <a:gd name="connsiteX3" fmla="*/ 3596 w 10000"/>
                <a:gd name="connsiteY3" fmla="*/ 6720 h 13386"/>
                <a:gd name="connsiteX4" fmla="*/ 4439 w 10000"/>
                <a:gd name="connsiteY4" fmla="*/ 9278 h 13386"/>
                <a:gd name="connsiteX5" fmla="*/ 4794 w 10000"/>
                <a:gd name="connsiteY5" fmla="*/ 11689 h 13386"/>
                <a:gd name="connsiteX6" fmla="*/ 5993 w 10000"/>
                <a:gd name="connsiteY6" fmla="*/ 10447 h 13386"/>
                <a:gd name="connsiteX7" fmla="*/ 5738 w 10000"/>
                <a:gd name="connsiteY7" fmla="*/ 7172 h 13386"/>
                <a:gd name="connsiteX8" fmla="*/ 6184 w 10000"/>
                <a:gd name="connsiteY8" fmla="*/ 6624 h 13386"/>
                <a:gd name="connsiteX9" fmla="*/ 6900 w 10000"/>
                <a:gd name="connsiteY9" fmla="*/ 5510 h 13386"/>
                <a:gd name="connsiteX10" fmla="*/ 7439 w 10000"/>
                <a:gd name="connsiteY10" fmla="*/ 4244 h 13386"/>
                <a:gd name="connsiteX11" fmla="*/ 7752 w 10000"/>
                <a:gd name="connsiteY11" fmla="*/ 3405 h 13386"/>
                <a:gd name="connsiteX12" fmla="*/ 8205 w 10000"/>
                <a:gd name="connsiteY12" fmla="*/ 3696 h 13386"/>
                <a:gd name="connsiteX13" fmla="*/ 8338 w 10000"/>
                <a:gd name="connsiteY13" fmla="*/ 3972 h 13386"/>
                <a:gd name="connsiteX14" fmla="*/ 8964 w 10000"/>
                <a:gd name="connsiteY14" fmla="*/ 4106 h 13386"/>
                <a:gd name="connsiteX15" fmla="*/ 9278 w 10000"/>
                <a:gd name="connsiteY15" fmla="*/ 4946 h 13386"/>
                <a:gd name="connsiteX16" fmla="*/ 9504 w 10000"/>
                <a:gd name="connsiteY16" fmla="*/ 2994 h 13386"/>
                <a:gd name="connsiteX17" fmla="*/ 9774 w 10000"/>
                <a:gd name="connsiteY17" fmla="*/ 2586 h 13386"/>
                <a:gd name="connsiteX18" fmla="*/ 9589 w 10000"/>
                <a:gd name="connsiteY18" fmla="*/ 0 h 13386"/>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5993 w 10000"/>
                <a:gd name="connsiteY5" fmla="*/ 10447 h 11689"/>
                <a:gd name="connsiteX6" fmla="*/ 5738 w 10000"/>
                <a:gd name="connsiteY6" fmla="*/ 7172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5738 w 10000"/>
                <a:gd name="connsiteY6" fmla="*/ 7172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6792 w 10000"/>
                <a:gd name="connsiteY5" fmla="*/ 11689 h 11689"/>
                <a:gd name="connsiteX6" fmla="*/ 7192 w 10000"/>
                <a:gd name="connsiteY6" fmla="*/ 9205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6184 w 10000"/>
                <a:gd name="connsiteY7" fmla="*/ 6624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7991 w 10000"/>
                <a:gd name="connsiteY8" fmla="*/ 672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8205 w 10000"/>
                <a:gd name="connsiteY9" fmla="*/ 3696 h 12517"/>
                <a:gd name="connsiteX10" fmla="*/ 8338 w 10000"/>
                <a:gd name="connsiteY10" fmla="*/ 3972 h 12517"/>
                <a:gd name="connsiteX11" fmla="*/ 8964 w 10000"/>
                <a:gd name="connsiteY11" fmla="*/ 4106 h 12517"/>
                <a:gd name="connsiteX12" fmla="*/ 9278 w 10000"/>
                <a:gd name="connsiteY12" fmla="*/ 4946 h 12517"/>
                <a:gd name="connsiteX13" fmla="*/ 9504 w 10000"/>
                <a:gd name="connsiteY13" fmla="*/ 2994 h 12517"/>
                <a:gd name="connsiteX14" fmla="*/ 9774 w 10000"/>
                <a:gd name="connsiteY14" fmla="*/ 2586 h 12517"/>
                <a:gd name="connsiteX15" fmla="*/ 9589 w 10000"/>
                <a:gd name="connsiteY15"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205 w 10000"/>
                <a:gd name="connsiteY8" fmla="*/ 3696 h 12517"/>
                <a:gd name="connsiteX9" fmla="*/ 8338 w 10000"/>
                <a:gd name="connsiteY9" fmla="*/ 3972 h 12517"/>
                <a:gd name="connsiteX10" fmla="*/ 8964 w 10000"/>
                <a:gd name="connsiteY10" fmla="*/ 4106 h 12517"/>
                <a:gd name="connsiteX11" fmla="*/ 9278 w 10000"/>
                <a:gd name="connsiteY11" fmla="*/ 4946 h 12517"/>
                <a:gd name="connsiteX12" fmla="*/ 9504 w 10000"/>
                <a:gd name="connsiteY12" fmla="*/ 2994 h 12517"/>
                <a:gd name="connsiteX13" fmla="*/ 9774 w 10000"/>
                <a:gd name="connsiteY13" fmla="*/ 2586 h 12517"/>
                <a:gd name="connsiteX14" fmla="*/ 9589 w 10000"/>
                <a:gd name="connsiteY14"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338 w 10000"/>
                <a:gd name="connsiteY8" fmla="*/ 3972 h 12517"/>
                <a:gd name="connsiteX9" fmla="*/ 8964 w 10000"/>
                <a:gd name="connsiteY9" fmla="*/ 4106 h 12517"/>
                <a:gd name="connsiteX10" fmla="*/ 9278 w 10000"/>
                <a:gd name="connsiteY10" fmla="*/ 4946 h 12517"/>
                <a:gd name="connsiteX11" fmla="*/ 9504 w 10000"/>
                <a:gd name="connsiteY11" fmla="*/ 2994 h 12517"/>
                <a:gd name="connsiteX12" fmla="*/ 9774 w 10000"/>
                <a:gd name="connsiteY12" fmla="*/ 2586 h 12517"/>
                <a:gd name="connsiteX13" fmla="*/ 9589 w 10000"/>
                <a:gd name="connsiteY13"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38 w 10000"/>
                <a:gd name="connsiteY7" fmla="*/ 3972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9278 w 10000"/>
                <a:gd name="connsiteY8" fmla="*/ 4946 h 12517"/>
                <a:gd name="connsiteX9" fmla="*/ 9504 w 10000"/>
                <a:gd name="connsiteY9" fmla="*/ 2994 h 12517"/>
                <a:gd name="connsiteX10" fmla="*/ 9774 w 10000"/>
                <a:gd name="connsiteY10" fmla="*/ 2586 h 12517"/>
                <a:gd name="connsiteX11" fmla="*/ 9589 w 10000"/>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8390 w 10515"/>
                <a:gd name="connsiteY7" fmla="*/ 5478 h 12517"/>
                <a:gd name="connsiteX8" fmla="*/ 10388 w 10515"/>
                <a:gd name="connsiteY8" fmla="*/ 6720 h 12517"/>
                <a:gd name="connsiteX9" fmla="*/ 9504 w 10515"/>
                <a:gd name="connsiteY9" fmla="*/ 2994 h 12517"/>
                <a:gd name="connsiteX10" fmla="*/ 9774 w 10515"/>
                <a:gd name="connsiteY10" fmla="*/ 2586 h 12517"/>
                <a:gd name="connsiteX11" fmla="*/ 9589 w 10515"/>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10388 w 10515"/>
                <a:gd name="connsiteY7" fmla="*/ 6720 h 12517"/>
                <a:gd name="connsiteX8" fmla="*/ 9504 w 10515"/>
                <a:gd name="connsiteY8" fmla="*/ 2994 h 12517"/>
                <a:gd name="connsiteX9" fmla="*/ 9774 w 10515"/>
                <a:gd name="connsiteY9" fmla="*/ 2586 h 12517"/>
                <a:gd name="connsiteX10" fmla="*/ 9589 w 10515"/>
                <a:gd name="connsiteY10"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774 w 10752"/>
                <a:gd name="connsiteY8" fmla="*/ 2586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10388 w 10752"/>
                <a:gd name="connsiteY0" fmla="*/ 0 h 12008"/>
                <a:gd name="connsiteX1" fmla="*/ 0 w 10752"/>
                <a:gd name="connsiteY1" fmla="*/ 1 h 12008"/>
                <a:gd name="connsiteX2" fmla="*/ 399 w 10752"/>
                <a:gd name="connsiteY2" fmla="*/ 6211 h 12008"/>
                <a:gd name="connsiteX3" fmla="*/ 3596 w 10752"/>
                <a:gd name="connsiteY3" fmla="*/ 6211 h 12008"/>
                <a:gd name="connsiteX4" fmla="*/ 4794 w 10752"/>
                <a:gd name="connsiteY4" fmla="*/ 11180 h 12008"/>
                <a:gd name="connsiteX5" fmla="*/ 6792 w 10752"/>
                <a:gd name="connsiteY5" fmla="*/ 11180 h 12008"/>
                <a:gd name="connsiteX6" fmla="*/ 7591 w 10752"/>
                <a:gd name="connsiteY6" fmla="*/ 6211 h 12008"/>
                <a:gd name="connsiteX7" fmla="*/ 10388 w 10752"/>
                <a:gd name="connsiteY7" fmla="*/ 6211 h 12008"/>
                <a:gd name="connsiteX8" fmla="*/ 10388 w 10752"/>
                <a:gd name="connsiteY8" fmla="*/ 2485 h 12008"/>
                <a:gd name="connsiteX9" fmla="*/ 10388 w 10752"/>
                <a:gd name="connsiteY9" fmla="*/ 0 h 12008"/>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17 w 10737"/>
                <a:gd name="connsiteY0" fmla="*/ 624 h 12951"/>
                <a:gd name="connsiteX1" fmla="*/ 0 w 10737"/>
                <a:gd name="connsiteY1" fmla="*/ 0 h 12951"/>
                <a:gd name="connsiteX2" fmla="*/ 363 w 10737"/>
                <a:gd name="connsiteY2" fmla="*/ 7154 h 12951"/>
                <a:gd name="connsiteX3" fmla="*/ 3560 w 10737"/>
                <a:gd name="connsiteY3" fmla="*/ 7154 h 12951"/>
                <a:gd name="connsiteX4" fmla="*/ 4758 w 10737"/>
                <a:gd name="connsiteY4" fmla="*/ 12123 h 12951"/>
                <a:gd name="connsiteX5" fmla="*/ 6756 w 10737"/>
                <a:gd name="connsiteY5" fmla="*/ 12123 h 12951"/>
                <a:gd name="connsiteX6" fmla="*/ 7555 w 10737"/>
                <a:gd name="connsiteY6" fmla="*/ 7154 h 12951"/>
                <a:gd name="connsiteX7" fmla="*/ 10352 w 10737"/>
                <a:gd name="connsiteY7" fmla="*/ 7154 h 12951"/>
                <a:gd name="connsiteX8" fmla="*/ 10352 w 10737"/>
                <a:gd name="connsiteY8" fmla="*/ 3428 h 12951"/>
                <a:gd name="connsiteX9" fmla="*/ 10417 w 10737"/>
                <a:gd name="connsiteY9" fmla="*/ 624 h 12951"/>
                <a:gd name="connsiteX0" fmla="*/ 10574 w 10894"/>
                <a:gd name="connsiteY0" fmla="*/ 0 h 12988"/>
                <a:gd name="connsiteX1" fmla="*/ 0 w 10894"/>
                <a:gd name="connsiteY1" fmla="*/ 37 h 12988"/>
                <a:gd name="connsiteX2" fmla="*/ 363 w 10894"/>
                <a:gd name="connsiteY2" fmla="*/ 7191 h 12988"/>
                <a:gd name="connsiteX3" fmla="*/ 3560 w 10894"/>
                <a:gd name="connsiteY3" fmla="*/ 7191 h 12988"/>
                <a:gd name="connsiteX4" fmla="*/ 4758 w 10894"/>
                <a:gd name="connsiteY4" fmla="*/ 12160 h 12988"/>
                <a:gd name="connsiteX5" fmla="*/ 6756 w 10894"/>
                <a:gd name="connsiteY5" fmla="*/ 12160 h 12988"/>
                <a:gd name="connsiteX6" fmla="*/ 7555 w 10894"/>
                <a:gd name="connsiteY6" fmla="*/ 7191 h 12988"/>
                <a:gd name="connsiteX7" fmla="*/ 10352 w 10894"/>
                <a:gd name="connsiteY7" fmla="*/ 7191 h 12988"/>
                <a:gd name="connsiteX8" fmla="*/ 10352 w 10894"/>
                <a:gd name="connsiteY8" fmla="*/ 3465 h 12988"/>
                <a:gd name="connsiteX9" fmla="*/ 10574 w 10894"/>
                <a:gd name="connsiteY9" fmla="*/ 0 h 12988"/>
                <a:gd name="connsiteX0" fmla="*/ 10574 w 10894"/>
                <a:gd name="connsiteY0" fmla="*/ 25 h 13013"/>
                <a:gd name="connsiteX1" fmla="*/ 3891 w 10894"/>
                <a:gd name="connsiteY1" fmla="*/ 0 h 13013"/>
                <a:gd name="connsiteX2" fmla="*/ 0 w 10894"/>
                <a:gd name="connsiteY2" fmla="*/ 62 h 13013"/>
                <a:gd name="connsiteX3" fmla="*/ 363 w 10894"/>
                <a:gd name="connsiteY3" fmla="*/ 7216 h 13013"/>
                <a:gd name="connsiteX4" fmla="*/ 3560 w 10894"/>
                <a:gd name="connsiteY4" fmla="*/ 7216 h 13013"/>
                <a:gd name="connsiteX5" fmla="*/ 4758 w 10894"/>
                <a:gd name="connsiteY5" fmla="*/ 12185 h 13013"/>
                <a:gd name="connsiteX6" fmla="*/ 6756 w 10894"/>
                <a:gd name="connsiteY6" fmla="*/ 12185 h 13013"/>
                <a:gd name="connsiteX7" fmla="*/ 7555 w 10894"/>
                <a:gd name="connsiteY7" fmla="*/ 7216 h 13013"/>
                <a:gd name="connsiteX8" fmla="*/ 10352 w 10894"/>
                <a:gd name="connsiteY8" fmla="*/ 7216 h 13013"/>
                <a:gd name="connsiteX9" fmla="*/ 10352 w 10894"/>
                <a:gd name="connsiteY9" fmla="*/ 3490 h 13013"/>
                <a:gd name="connsiteX10" fmla="*/ 10574 w 10894"/>
                <a:gd name="connsiteY10" fmla="*/ 25 h 13013"/>
                <a:gd name="connsiteX0" fmla="*/ 10574 w 10894"/>
                <a:gd name="connsiteY0" fmla="*/ 119 h 13107"/>
                <a:gd name="connsiteX1" fmla="*/ 7781 w 10894"/>
                <a:gd name="connsiteY1" fmla="*/ 0 h 13107"/>
                <a:gd name="connsiteX2" fmla="*/ 3891 w 10894"/>
                <a:gd name="connsiteY2" fmla="*/ 94 h 13107"/>
                <a:gd name="connsiteX3" fmla="*/ 0 w 10894"/>
                <a:gd name="connsiteY3" fmla="*/ 156 h 13107"/>
                <a:gd name="connsiteX4" fmla="*/ 363 w 10894"/>
                <a:gd name="connsiteY4" fmla="*/ 7310 h 13107"/>
                <a:gd name="connsiteX5" fmla="*/ 3560 w 10894"/>
                <a:gd name="connsiteY5" fmla="*/ 7310 h 13107"/>
                <a:gd name="connsiteX6" fmla="*/ 4758 w 10894"/>
                <a:gd name="connsiteY6" fmla="*/ 12279 h 13107"/>
                <a:gd name="connsiteX7" fmla="*/ 6756 w 10894"/>
                <a:gd name="connsiteY7" fmla="*/ 12279 h 13107"/>
                <a:gd name="connsiteX8" fmla="*/ 7555 w 10894"/>
                <a:gd name="connsiteY8" fmla="*/ 7310 h 13107"/>
                <a:gd name="connsiteX9" fmla="*/ 10352 w 10894"/>
                <a:gd name="connsiteY9" fmla="*/ 7310 h 13107"/>
                <a:gd name="connsiteX10" fmla="*/ 10352 w 10894"/>
                <a:gd name="connsiteY10" fmla="*/ 3584 h 13107"/>
                <a:gd name="connsiteX11" fmla="*/ 10574 w 10894"/>
                <a:gd name="connsiteY11" fmla="*/ 119 h 13107"/>
                <a:gd name="connsiteX0" fmla="*/ 10574 w 10894"/>
                <a:gd name="connsiteY0" fmla="*/ 119 h 13107"/>
                <a:gd name="connsiteX1" fmla="*/ 7781 w 10894"/>
                <a:gd name="connsiteY1" fmla="*/ 0 h 13107"/>
                <a:gd name="connsiteX2" fmla="*/ 4359 w 10894"/>
                <a:gd name="connsiteY2" fmla="*/ 6411 h 13107"/>
                <a:gd name="connsiteX3" fmla="*/ 3891 w 10894"/>
                <a:gd name="connsiteY3" fmla="*/ 94 h 13107"/>
                <a:gd name="connsiteX4" fmla="*/ 0 w 10894"/>
                <a:gd name="connsiteY4" fmla="*/ 156 h 13107"/>
                <a:gd name="connsiteX5" fmla="*/ 363 w 10894"/>
                <a:gd name="connsiteY5" fmla="*/ 7310 h 13107"/>
                <a:gd name="connsiteX6" fmla="*/ 3560 w 10894"/>
                <a:gd name="connsiteY6" fmla="*/ 7310 h 13107"/>
                <a:gd name="connsiteX7" fmla="*/ 4758 w 10894"/>
                <a:gd name="connsiteY7" fmla="*/ 12279 h 13107"/>
                <a:gd name="connsiteX8" fmla="*/ 6756 w 10894"/>
                <a:gd name="connsiteY8" fmla="*/ 12279 h 13107"/>
                <a:gd name="connsiteX9" fmla="*/ 7555 w 10894"/>
                <a:gd name="connsiteY9" fmla="*/ 7310 h 13107"/>
                <a:gd name="connsiteX10" fmla="*/ 10352 w 10894"/>
                <a:gd name="connsiteY10" fmla="*/ 7310 h 13107"/>
                <a:gd name="connsiteX11" fmla="*/ 10352 w 10894"/>
                <a:gd name="connsiteY11" fmla="*/ 3584 h 13107"/>
                <a:gd name="connsiteX12" fmla="*/ 10574 w 10894"/>
                <a:gd name="connsiteY12"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665 w 10894"/>
                <a:gd name="connsiteY4" fmla="*/ 69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6" h="13202">
                  <a:moveTo>
                    <a:pt x="9737" y="0"/>
                  </a:moveTo>
                  <a:lnTo>
                    <a:pt x="7781" y="95"/>
                  </a:lnTo>
                  <a:cubicBezTo>
                    <a:pt x="7573" y="2232"/>
                    <a:pt x="7527" y="4608"/>
                    <a:pt x="7156" y="6506"/>
                  </a:cubicBezTo>
                  <a:cubicBezTo>
                    <a:pt x="6205" y="6984"/>
                    <a:pt x="5341" y="7456"/>
                    <a:pt x="4359" y="6506"/>
                  </a:cubicBezTo>
                  <a:cubicBezTo>
                    <a:pt x="3892" y="4450"/>
                    <a:pt x="3821" y="2270"/>
                    <a:pt x="3665" y="164"/>
                  </a:cubicBezTo>
                  <a:lnTo>
                    <a:pt x="0" y="251"/>
                  </a:lnTo>
                  <a:lnTo>
                    <a:pt x="363" y="7405"/>
                  </a:lnTo>
                  <a:cubicBezTo>
                    <a:pt x="551" y="7987"/>
                    <a:pt x="3299" y="7102"/>
                    <a:pt x="3560" y="7405"/>
                  </a:cubicBezTo>
                  <a:cubicBezTo>
                    <a:pt x="4292" y="8233"/>
                    <a:pt x="4359" y="11753"/>
                    <a:pt x="4758" y="12374"/>
                  </a:cubicBezTo>
                  <a:cubicBezTo>
                    <a:pt x="5291" y="13202"/>
                    <a:pt x="6356" y="12788"/>
                    <a:pt x="6756" y="12374"/>
                  </a:cubicBezTo>
                  <a:cubicBezTo>
                    <a:pt x="7156" y="11546"/>
                    <a:pt x="7355" y="8233"/>
                    <a:pt x="7555" y="7405"/>
                  </a:cubicBezTo>
                  <a:cubicBezTo>
                    <a:pt x="8154" y="6577"/>
                    <a:pt x="10033" y="8026"/>
                    <a:pt x="10352" y="7405"/>
                  </a:cubicBezTo>
                  <a:cubicBezTo>
                    <a:pt x="10716" y="6716"/>
                    <a:pt x="10409" y="5400"/>
                    <a:pt x="10352" y="3679"/>
                  </a:cubicBezTo>
                  <a:cubicBezTo>
                    <a:pt x="10611" y="2702"/>
                    <a:pt x="10396" y="943"/>
                    <a:pt x="9737" y="0"/>
                  </a:cubicBez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62" name="Freeform 29"/>
            <p:cNvSpPr>
              <a:spLocks/>
            </p:cNvSpPr>
            <p:nvPr/>
          </p:nvSpPr>
          <p:spPr bwMode="auto">
            <a:xfrm rot="5400000">
              <a:off x="5956217" y="2048774"/>
              <a:ext cx="1293523" cy="649998"/>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1871 w 10033"/>
                <a:gd name="connsiteY3" fmla="*/ 6172 h 10310"/>
                <a:gd name="connsiteX4" fmla="*/ 2229 w 10033"/>
                <a:gd name="connsiteY4" fmla="*/ 7723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349 w 9944"/>
                <a:gd name="connsiteY0" fmla="*/ 0 h 10310"/>
                <a:gd name="connsiteX1" fmla="*/ 38 w 9944"/>
                <a:gd name="connsiteY1" fmla="*/ 632 h 10310"/>
                <a:gd name="connsiteX2" fmla="*/ 1782 w 9944"/>
                <a:gd name="connsiteY2" fmla="*/ 6172 h 10310"/>
                <a:gd name="connsiteX3" fmla="*/ 2140 w 9944"/>
                <a:gd name="connsiteY3" fmla="*/ 7723 h 10310"/>
                <a:gd name="connsiteX4" fmla="*/ 2190 w 9944"/>
                <a:gd name="connsiteY4" fmla="*/ 8799 h 10310"/>
                <a:gd name="connsiteX5" fmla="*/ 2723 w 9944"/>
                <a:gd name="connsiteY5" fmla="*/ 8513 h 10310"/>
                <a:gd name="connsiteX6" fmla="*/ 2993 w 9944"/>
                <a:gd name="connsiteY6" fmla="*/ 8405 h 10310"/>
                <a:gd name="connsiteX7" fmla="*/ 3037 w 9944"/>
                <a:gd name="connsiteY7" fmla="*/ 8799 h 10310"/>
                <a:gd name="connsiteX8" fmla="*/ 3175 w 9944"/>
                <a:gd name="connsiteY8" fmla="*/ 8989 h 10310"/>
                <a:gd name="connsiteX9" fmla="*/ 3219 w 9944"/>
                <a:gd name="connsiteY9" fmla="*/ 9479 h 10310"/>
                <a:gd name="connsiteX10" fmla="*/ 3263 w 9944"/>
                <a:gd name="connsiteY10" fmla="*/ 10161 h 10310"/>
                <a:gd name="connsiteX11" fmla="*/ 3758 w 9944"/>
                <a:gd name="connsiteY11" fmla="*/ 10065 h 10310"/>
                <a:gd name="connsiteX12" fmla="*/ 3934 w 9944"/>
                <a:gd name="connsiteY12" fmla="*/ 8799 h 10310"/>
                <a:gd name="connsiteX13" fmla="*/ 4386 w 9944"/>
                <a:gd name="connsiteY13" fmla="*/ 6472 h 10310"/>
                <a:gd name="connsiteX14" fmla="*/ 4605 w 9944"/>
                <a:gd name="connsiteY14" fmla="*/ 5791 h 10310"/>
                <a:gd name="connsiteX15" fmla="*/ 4649 w 9944"/>
                <a:gd name="connsiteY15" fmla="*/ 5491 h 10310"/>
                <a:gd name="connsiteX16" fmla="*/ 5684 w 9944"/>
                <a:gd name="connsiteY16" fmla="*/ 5001 h 10310"/>
                <a:gd name="connsiteX17" fmla="*/ 6130 w 9944"/>
                <a:gd name="connsiteY17" fmla="*/ 4620 h 10310"/>
                <a:gd name="connsiteX18" fmla="*/ 6845 w 9944"/>
                <a:gd name="connsiteY18" fmla="*/ 3844 h 10310"/>
                <a:gd name="connsiteX19" fmla="*/ 7384 w 9944"/>
                <a:gd name="connsiteY19" fmla="*/ 2960 h 10310"/>
                <a:gd name="connsiteX20" fmla="*/ 7698 w 9944"/>
                <a:gd name="connsiteY20" fmla="*/ 2374 h 10310"/>
                <a:gd name="connsiteX21" fmla="*/ 8150 w 9944"/>
                <a:gd name="connsiteY21" fmla="*/ 2578 h 10310"/>
                <a:gd name="connsiteX22" fmla="*/ 8282 w 9944"/>
                <a:gd name="connsiteY22" fmla="*/ 2770 h 10310"/>
                <a:gd name="connsiteX23" fmla="*/ 8909 w 9944"/>
                <a:gd name="connsiteY23" fmla="*/ 2864 h 10310"/>
                <a:gd name="connsiteX24" fmla="*/ 9223 w 9944"/>
                <a:gd name="connsiteY24" fmla="*/ 3450 h 10310"/>
                <a:gd name="connsiteX25" fmla="*/ 9448 w 9944"/>
                <a:gd name="connsiteY25" fmla="*/ 2088 h 10310"/>
                <a:gd name="connsiteX26" fmla="*/ 9718 w 9944"/>
                <a:gd name="connsiteY26" fmla="*/ 1803 h 10310"/>
                <a:gd name="connsiteX27" fmla="*/ 9533 w 9944"/>
                <a:gd name="connsiteY27" fmla="*/ 0 h 10310"/>
                <a:gd name="connsiteX28" fmla="*/ 349 w 9944"/>
                <a:gd name="connsiteY28" fmla="*/ 0 h 10310"/>
                <a:gd name="connsiteX0" fmla="*/ 9549 w 9962"/>
                <a:gd name="connsiteY0" fmla="*/ 0 h 10000"/>
                <a:gd name="connsiteX1" fmla="*/ 0 w 9962"/>
                <a:gd name="connsiteY1" fmla="*/ 613 h 10000"/>
                <a:gd name="connsiteX2" fmla="*/ 1754 w 9962"/>
                <a:gd name="connsiteY2" fmla="*/ 5986 h 10000"/>
                <a:gd name="connsiteX3" fmla="*/ 2114 w 9962"/>
                <a:gd name="connsiteY3" fmla="*/ 7491 h 10000"/>
                <a:gd name="connsiteX4" fmla="*/ 2164 w 9962"/>
                <a:gd name="connsiteY4" fmla="*/ 8534 h 10000"/>
                <a:gd name="connsiteX5" fmla="*/ 2700 w 9962"/>
                <a:gd name="connsiteY5" fmla="*/ 8257 h 10000"/>
                <a:gd name="connsiteX6" fmla="*/ 2972 w 9962"/>
                <a:gd name="connsiteY6" fmla="*/ 8152 h 10000"/>
                <a:gd name="connsiteX7" fmla="*/ 3016 w 9962"/>
                <a:gd name="connsiteY7" fmla="*/ 8534 h 10000"/>
                <a:gd name="connsiteX8" fmla="*/ 3155 w 9962"/>
                <a:gd name="connsiteY8" fmla="*/ 8719 h 10000"/>
                <a:gd name="connsiteX9" fmla="*/ 3199 w 9962"/>
                <a:gd name="connsiteY9" fmla="*/ 9194 h 10000"/>
                <a:gd name="connsiteX10" fmla="*/ 3243 w 9962"/>
                <a:gd name="connsiteY10" fmla="*/ 9855 h 10000"/>
                <a:gd name="connsiteX11" fmla="*/ 3741 w 9962"/>
                <a:gd name="connsiteY11" fmla="*/ 9762 h 10000"/>
                <a:gd name="connsiteX12" fmla="*/ 3918 w 9962"/>
                <a:gd name="connsiteY12" fmla="*/ 8534 h 10000"/>
                <a:gd name="connsiteX13" fmla="*/ 4373 w 9962"/>
                <a:gd name="connsiteY13" fmla="*/ 6277 h 10000"/>
                <a:gd name="connsiteX14" fmla="*/ 4593 w 9962"/>
                <a:gd name="connsiteY14" fmla="*/ 5617 h 10000"/>
                <a:gd name="connsiteX15" fmla="*/ 4637 w 9962"/>
                <a:gd name="connsiteY15" fmla="*/ 5326 h 10000"/>
                <a:gd name="connsiteX16" fmla="*/ 5678 w 9962"/>
                <a:gd name="connsiteY16" fmla="*/ 4851 h 10000"/>
                <a:gd name="connsiteX17" fmla="*/ 6127 w 9962"/>
                <a:gd name="connsiteY17" fmla="*/ 4481 h 10000"/>
                <a:gd name="connsiteX18" fmla="*/ 6846 w 9962"/>
                <a:gd name="connsiteY18" fmla="*/ 3728 h 10000"/>
                <a:gd name="connsiteX19" fmla="*/ 7388 w 9962"/>
                <a:gd name="connsiteY19" fmla="*/ 2871 h 10000"/>
                <a:gd name="connsiteX20" fmla="*/ 7703 w 9962"/>
                <a:gd name="connsiteY20" fmla="*/ 2303 h 10000"/>
                <a:gd name="connsiteX21" fmla="*/ 8158 w 9962"/>
                <a:gd name="connsiteY21" fmla="*/ 2500 h 10000"/>
                <a:gd name="connsiteX22" fmla="*/ 8291 w 9962"/>
                <a:gd name="connsiteY22" fmla="*/ 2687 h 10000"/>
                <a:gd name="connsiteX23" fmla="*/ 8921 w 9962"/>
                <a:gd name="connsiteY23" fmla="*/ 2778 h 10000"/>
                <a:gd name="connsiteX24" fmla="*/ 9237 w 9962"/>
                <a:gd name="connsiteY24" fmla="*/ 3346 h 10000"/>
                <a:gd name="connsiteX25" fmla="*/ 9463 w 9962"/>
                <a:gd name="connsiteY25" fmla="*/ 2025 h 10000"/>
                <a:gd name="connsiteX26" fmla="*/ 9735 w 9962"/>
                <a:gd name="connsiteY26" fmla="*/ 1749 h 10000"/>
                <a:gd name="connsiteX27" fmla="*/ 9549 w 9962"/>
                <a:gd name="connsiteY27" fmla="*/ 0 h 10000"/>
                <a:gd name="connsiteX0" fmla="*/ 9271 w 9686"/>
                <a:gd name="connsiteY0" fmla="*/ 0 h 10000"/>
                <a:gd name="connsiteX1" fmla="*/ 0 w 9686"/>
                <a:gd name="connsiteY1" fmla="*/ 345 h 10000"/>
                <a:gd name="connsiteX2" fmla="*/ 1447 w 9686"/>
                <a:gd name="connsiteY2" fmla="*/ 5986 h 10000"/>
                <a:gd name="connsiteX3" fmla="*/ 1808 w 9686"/>
                <a:gd name="connsiteY3" fmla="*/ 7491 h 10000"/>
                <a:gd name="connsiteX4" fmla="*/ 1858 w 9686"/>
                <a:gd name="connsiteY4" fmla="*/ 8534 h 10000"/>
                <a:gd name="connsiteX5" fmla="*/ 2396 w 9686"/>
                <a:gd name="connsiteY5" fmla="*/ 8257 h 10000"/>
                <a:gd name="connsiteX6" fmla="*/ 2669 w 9686"/>
                <a:gd name="connsiteY6" fmla="*/ 8152 h 10000"/>
                <a:gd name="connsiteX7" fmla="*/ 2714 w 9686"/>
                <a:gd name="connsiteY7" fmla="*/ 8534 h 10000"/>
                <a:gd name="connsiteX8" fmla="*/ 2853 w 9686"/>
                <a:gd name="connsiteY8" fmla="*/ 8719 h 10000"/>
                <a:gd name="connsiteX9" fmla="*/ 2897 w 9686"/>
                <a:gd name="connsiteY9" fmla="*/ 9194 h 10000"/>
                <a:gd name="connsiteX10" fmla="*/ 2941 w 9686"/>
                <a:gd name="connsiteY10" fmla="*/ 9855 h 10000"/>
                <a:gd name="connsiteX11" fmla="*/ 3441 w 9686"/>
                <a:gd name="connsiteY11" fmla="*/ 9762 h 10000"/>
                <a:gd name="connsiteX12" fmla="*/ 3619 w 9686"/>
                <a:gd name="connsiteY12" fmla="*/ 8534 h 10000"/>
                <a:gd name="connsiteX13" fmla="*/ 4076 w 9686"/>
                <a:gd name="connsiteY13" fmla="*/ 6277 h 10000"/>
                <a:gd name="connsiteX14" fmla="*/ 4297 w 9686"/>
                <a:gd name="connsiteY14" fmla="*/ 5617 h 10000"/>
                <a:gd name="connsiteX15" fmla="*/ 4341 w 9686"/>
                <a:gd name="connsiteY15" fmla="*/ 5326 h 10000"/>
                <a:gd name="connsiteX16" fmla="*/ 5386 w 9686"/>
                <a:gd name="connsiteY16" fmla="*/ 4851 h 10000"/>
                <a:gd name="connsiteX17" fmla="*/ 5836 w 9686"/>
                <a:gd name="connsiteY17" fmla="*/ 4481 h 10000"/>
                <a:gd name="connsiteX18" fmla="*/ 6558 w 9686"/>
                <a:gd name="connsiteY18" fmla="*/ 3728 h 10000"/>
                <a:gd name="connsiteX19" fmla="*/ 7102 w 9686"/>
                <a:gd name="connsiteY19" fmla="*/ 2871 h 10000"/>
                <a:gd name="connsiteX20" fmla="*/ 7418 w 9686"/>
                <a:gd name="connsiteY20" fmla="*/ 2303 h 10000"/>
                <a:gd name="connsiteX21" fmla="*/ 7875 w 9686"/>
                <a:gd name="connsiteY21" fmla="*/ 2500 h 10000"/>
                <a:gd name="connsiteX22" fmla="*/ 8009 w 9686"/>
                <a:gd name="connsiteY22" fmla="*/ 2687 h 10000"/>
                <a:gd name="connsiteX23" fmla="*/ 8641 w 9686"/>
                <a:gd name="connsiteY23" fmla="*/ 2778 h 10000"/>
                <a:gd name="connsiteX24" fmla="*/ 8958 w 9686"/>
                <a:gd name="connsiteY24" fmla="*/ 3346 h 10000"/>
                <a:gd name="connsiteX25" fmla="*/ 9185 w 9686"/>
                <a:gd name="connsiteY25" fmla="*/ 2025 h 10000"/>
                <a:gd name="connsiteX26" fmla="*/ 9458 w 9686"/>
                <a:gd name="connsiteY26" fmla="*/ 1749 h 10000"/>
                <a:gd name="connsiteX27" fmla="*/ 9271 w 9686"/>
                <a:gd name="connsiteY27"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29 w 11284"/>
                <a:gd name="connsiteY7" fmla="*/ 8719 h 10000"/>
                <a:gd name="connsiteX8" fmla="*/ 4275 w 11284"/>
                <a:gd name="connsiteY8" fmla="*/ 9194 h 10000"/>
                <a:gd name="connsiteX9" fmla="*/ 4320 w 11284"/>
                <a:gd name="connsiteY9" fmla="*/ 9855 h 10000"/>
                <a:gd name="connsiteX10" fmla="*/ 4837 w 11284"/>
                <a:gd name="connsiteY10" fmla="*/ 9762 h 10000"/>
                <a:gd name="connsiteX11" fmla="*/ 5020 w 11284"/>
                <a:gd name="connsiteY11" fmla="*/ 8534 h 10000"/>
                <a:gd name="connsiteX12" fmla="*/ 5492 w 11284"/>
                <a:gd name="connsiteY12" fmla="*/ 6277 h 10000"/>
                <a:gd name="connsiteX13" fmla="*/ 5720 w 11284"/>
                <a:gd name="connsiteY13" fmla="*/ 5617 h 10000"/>
                <a:gd name="connsiteX14" fmla="*/ 5766 w 11284"/>
                <a:gd name="connsiteY14" fmla="*/ 5326 h 10000"/>
                <a:gd name="connsiteX15" fmla="*/ 6845 w 11284"/>
                <a:gd name="connsiteY15" fmla="*/ 4851 h 10000"/>
                <a:gd name="connsiteX16" fmla="*/ 7309 w 11284"/>
                <a:gd name="connsiteY16" fmla="*/ 4481 h 10000"/>
                <a:gd name="connsiteX17" fmla="*/ 8055 w 11284"/>
                <a:gd name="connsiteY17" fmla="*/ 3728 h 10000"/>
                <a:gd name="connsiteX18" fmla="*/ 8616 w 11284"/>
                <a:gd name="connsiteY18" fmla="*/ 2871 h 10000"/>
                <a:gd name="connsiteX19" fmla="*/ 8942 w 11284"/>
                <a:gd name="connsiteY19" fmla="*/ 2303 h 10000"/>
                <a:gd name="connsiteX20" fmla="*/ 9414 w 11284"/>
                <a:gd name="connsiteY20" fmla="*/ 2500 h 10000"/>
                <a:gd name="connsiteX21" fmla="*/ 9553 w 11284"/>
                <a:gd name="connsiteY21" fmla="*/ 2687 h 10000"/>
                <a:gd name="connsiteX22" fmla="*/ 10205 w 11284"/>
                <a:gd name="connsiteY22" fmla="*/ 2778 h 10000"/>
                <a:gd name="connsiteX23" fmla="*/ 10532 w 11284"/>
                <a:gd name="connsiteY23" fmla="*/ 3346 h 10000"/>
                <a:gd name="connsiteX24" fmla="*/ 10767 w 11284"/>
                <a:gd name="connsiteY24" fmla="*/ 2025 h 10000"/>
                <a:gd name="connsiteX25" fmla="*/ 11049 w 11284"/>
                <a:gd name="connsiteY25" fmla="*/ 1749 h 10000"/>
                <a:gd name="connsiteX26" fmla="*/ 10856 w 11284"/>
                <a:gd name="connsiteY26"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75 w 11284"/>
                <a:gd name="connsiteY7" fmla="*/ 9194 h 10000"/>
                <a:gd name="connsiteX8" fmla="*/ 4320 w 11284"/>
                <a:gd name="connsiteY8" fmla="*/ 9855 h 10000"/>
                <a:gd name="connsiteX9" fmla="*/ 4837 w 11284"/>
                <a:gd name="connsiteY9" fmla="*/ 9762 h 10000"/>
                <a:gd name="connsiteX10" fmla="*/ 5020 w 11284"/>
                <a:gd name="connsiteY10" fmla="*/ 8534 h 10000"/>
                <a:gd name="connsiteX11" fmla="*/ 5492 w 11284"/>
                <a:gd name="connsiteY11" fmla="*/ 6277 h 10000"/>
                <a:gd name="connsiteX12" fmla="*/ 5720 w 11284"/>
                <a:gd name="connsiteY12" fmla="*/ 5617 h 10000"/>
                <a:gd name="connsiteX13" fmla="*/ 5766 w 11284"/>
                <a:gd name="connsiteY13" fmla="*/ 5326 h 10000"/>
                <a:gd name="connsiteX14" fmla="*/ 6845 w 11284"/>
                <a:gd name="connsiteY14" fmla="*/ 4851 h 10000"/>
                <a:gd name="connsiteX15" fmla="*/ 7309 w 11284"/>
                <a:gd name="connsiteY15" fmla="*/ 4481 h 10000"/>
                <a:gd name="connsiteX16" fmla="*/ 8055 w 11284"/>
                <a:gd name="connsiteY16" fmla="*/ 3728 h 10000"/>
                <a:gd name="connsiteX17" fmla="*/ 8616 w 11284"/>
                <a:gd name="connsiteY17" fmla="*/ 2871 h 10000"/>
                <a:gd name="connsiteX18" fmla="*/ 8942 w 11284"/>
                <a:gd name="connsiteY18" fmla="*/ 2303 h 10000"/>
                <a:gd name="connsiteX19" fmla="*/ 9414 w 11284"/>
                <a:gd name="connsiteY19" fmla="*/ 2500 h 10000"/>
                <a:gd name="connsiteX20" fmla="*/ 9553 w 11284"/>
                <a:gd name="connsiteY20" fmla="*/ 2687 h 10000"/>
                <a:gd name="connsiteX21" fmla="*/ 10205 w 11284"/>
                <a:gd name="connsiteY21" fmla="*/ 2778 h 10000"/>
                <a:gd name="connsiteX22" fmla="*/ 10532 w 11284"/>
                <a:gd name="connsiteY22" fmla="*/ 3346 h 10000"/>
                <a:gd name="connsiteX23" fmla="*/ 10767 w 11284"/>
                <a:gd name="connsiteY23" fmla="*/ 2025 h 10000"/>
                <a:gd name="connsiteX24" fmla="*/ 11049 w 11284"/>
                <a:gd name="connsiteY24" fmla="*/ 1749 h 10000"/>
                <a:gd name="connsiteX25" fmla="*/ 10856 w 11284"/>
                <a:gd name="connsiteY25"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320 w 11284"/>
                <a:gd name="connsiteY7" fmla="*/ 9855 h 10000"/>
                <a:gd name="connsiteX8" fmla="*/ 4837 w 11284"/>
                <a:gd name="connsiteY8" fmla="*/ 9762 h 10000"/>
                <a:gd name="connsiteX9" fmla="*/ 5020 w 11284"/>
                <a:gd name="connsiteY9" fmla="*/ 8534 h 10000"/>
                <a:gd name="connsiteX10" fmla="*/ 5492 w 11284"/>
                <a:gd name="connsiteY10" fmla="*/ 6277 h 10000"/>
                <a:gd name="connsiteX11" fmla="*/ 5720 w 11284"/>
                <a:gd name="connsiteY11" fmla="*/ 5617 h 10000"/>
                <a:gd name="connsiteX12" fmla="*/ 5766 w 11284"/>
                <a:gd name="connsiteY12" fmla="*/ 5326 h 10000"/>
                <a:gd name="connsiteX13" fmla="*/ 6845 w 11284"/>
                <a:gd name="connsiteY13" fmla="*/ 4851 h 10000"/>
                <a:gd name="connsiteX14" fmla="*/ 7309 w 11284"/>
                <a:gd name="connsiteY14" fmla="*/ 4481 h 10000"/>
                <a:gd name="connsiteX15" fmla="*/ 8055 w 11284"/>
                <a:gd name="connsiteY15" fmla="*/ 3728 h 10000"/>
                <a:gd name="connsiteX16" fmla="*/ 8616 w 11284"/>
                <a:gd name="connsiteY16" fmla="*/ 2871 h 10000"/>
                <a:gd name="connsiteX17" fmla="*/ 8942 w 11284"/>
                <a:gd name="connsiteY17" fmla="*/ 2303 h 10000"/>
                <a:gd name="connsiteX18" fmla="*/ 9414 w 11284"/>
                <a:gd name="connsiteY18" fmla="*/ 2500 h 10000"/>
                <a:gd name="connsiteX19" fmla="*/ 9553 w 11284"/>
                <a:gd name="connsiteY19" fmla="*/ 2687 h 10000"/>
                <a:gd name="connsiteX20" fmla="*/ 10205 w 11284"/>
                <a:gd name="connsiteY20" fmla="*/ 2778 h 10000"/>
                <a:gd name="connsiteX21" fmla="*/ 10532 w 11284"/>
                <a:gd name="connsiteY21" fmla="*/ 3346 h 10000"/>
                <a:gd name="connsiteX22" fmla="*/ 10767 w 11284"/>
                <a:gd name="connsiteY22" fmla="*/ 2025 h 10000"/>
                <a:gd name="connsiteX23" fmla="*/ 11049 w 11284"/>
                <a:gd name="connsiteY23" fmla="*/ 1749 h 10000"/>
                <a:gd name="connsiteX24" fmla="*/ 10856 w 11284"/>
                <a:gd name="connsiteY24"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320 w 11284"/>
                <a:gd name="connsiteY6" fmla="*/ 9855 h 10000"/>
                <a:gd name="connsiteX7" fmla="*/ 4837 w 11284"/>
                <a:gd name="connsiteY7" fmla="*/ 9762 h 10000"/>
                <a:gd name="connsiteX8" fmla="*/ 5020 w 11284"/>
                <a:gd name="connsiteY8" fmla="*/ 8534 h 10000"/>
                <a:gd name="connsiteX9" fmla="*/ 5492 w 11284"/>
                <a:gd name="connsiteY9" fmla="*/ 6277 h 10000"/>
                <a:gd name="connsiteX10" fmla="*/ 5720 w 11284"/>
                <a:gd name="connsiteY10" fmla="*/ 5617 h 10000"/>
                <a:gd name="connsiteX11" fmla="*/ 5766 w 11284"/>
                <a:gd name="connsiteY11" fmla="*/ 5326 h 10000"/>
                <a:gd name="connsiteX12" fmla="*/ 6845 w 11284"/>
                <a:gd name="connsiteY12" fmla="*/ 4851 h 10000"/>
                <a:gd name="connsiteX13" fmla="*/ 7309 w 11284"/>
                <a:gd name="connsiteY13" fmla="*/ 4481 h 10000"/>
                <a:gd name="connsiteX14" fmla="*/ 8055 w 11284"/>
                <a:gd name="connsiteY14" fmla="*/ 3728 h 10000"/>
                <a:gd name="connsiteX15" fmla="*/ 8616 w 11284"/>
                <a:gd name="connsiteY15" fmla="*/ 2871 h 10000"/>
                <a:gd name="connsiteX16" fmla="*/ 8942 w 11284"/>
                <a:gd name="connsiteY16" fmla="*/ 2303 h 10000"/>
                <a:gd name="connsiteX17" fmla="*/ 9414 w 11284"/>
                <a:gd name="connsiteY17" fmla="*/ 2500 h 10000"/>
                <a:gd name="connsiteX18" fmla="*/ 9553 w 11284"/>
                <a:gd name="connsiteY18" fmla="*/ 2687 h 10000"/>
                <a:gd name="connsiteX19" fmla="*/ 10205 w 11284"/>
                <a:gd name="connsiteY19" fmla="*/ 2778 h 10000"/>
                <a:gd name="connsiteX20" fmla="*/ 10532 w 11284"/>
                <a:gd name="connsiteY20" fmla="*/ 3346 h 10000"/>
                <a:gd name="connsiteX21" fmla="*/ 10767 w 11284"/>
                <a:gd name="connsiteY21" fmla="*/ 2025 h 10000"/>
                <a:gd name="connsiteX22" fmla="*/ 11049 w 11284"/>
                <a:gd name="connsiteY22" fmla="*/ 1749 h 10000"/>
                <a:gd name="connsiteX23" fmla="*/ 10856 w 11284"/>
                <a:gd name="connsiteY23"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320 w 11284"/>
                <a:gd name="connsiteY5" fmla="*/ 9855 h 10000"/>
                <a:gd name="connsiteX6" fmla="*/ 4837 w 11284"/>
                <a:gd name="connsiteY6" fmla="*/ 9762 h 10000"/>
                <a:gd name="connsiteX7" fmla="*/ 5020 w 11284"/>
                <a:gd name="connsiteY7" fmla="*/ 8534 h 10000"/>
                <a:gd name="connsiteX8" fmla="*/ 5492 w 11284"/>
                <a:gd name="connsiteY8" fmla="*/ 6277 h 10000"/>
                <a:gd name="connsiteX9" fmla="*/ 5720 w 11284"/>
                <a:gd name="connsiteY9" fmla="*/ 5617 h 10000"/>
                <a:gd name="connsiteX10" fmla="*/ 5766 w 11284"/>
                <a:gd name="connsiteY10" fmla="*/ 5326 h 10000"/>
                <a:gd name="connsiteX11" fmla="*/ 6845 w 11284"/>
                <a:gd name="connsiteY11" fmla="*/ 4851 h 10000"/>
                <a:gd name="connsiteX12" fmla="*/ 7309 w 11284"/>
                <a:gd name="connsiteY12" fmla="*/ 4481 h 10000"/>
                <a:gd name="connsiteX13" fmla="*/ 8055 w 11284"/>
                <a:gd name="connsiteY13" fmla="*/ 3728 h 10000"/>
                <a:gd name="connsiteX14" fmla="*/ 8616 w 11284"/>
                <a:gd name="connsiteY14" fmla="*/ 2871 h 10000"/>
                <a:gd name="connsiteX15" fmla="*/ 8942 w 11284"/>
                <a:gd name="connsiteY15" fmla="*/ 2303 h 10000"/>
                <a:gd name="connsiteX16" fmla="*/ 9414 w 11284"/>
                <a:gd name="connsiteY16" fmla="*/ 2500 h 10000"/>
                <a:gd name="connsiteX17" fmla="*/ 9553 w 11284"/>
                <a:gd name="connsiteY17" fmla="*/ 2687 h 10000"/>
                <a:gd name="connsiteX18" fmla="*/ 10205 w 11284"/>
                <a:gd name="connsiteY18" fmla="*/ 2778 h 10000"/>
                <a:gd name="connsiteX19" fmla="*/ 10532 w 11284"/>
                <a:gd name="connsiteY19" fmla="*/ 3346 h 10000"/>
                <a:gd name="connsiteX20" fmla="*/ 10767 w 11284"/>
                <a:gd name="connsiteY20" fmla="*/ 2025 h 10000"/>
                <a:gd name="connsiteX21" fmla="*/ 11049 w 11284"/>
                <a:gd name="connsiteY21" fmla="*/ 1749 h 10000"/>
                <a:gd name="connsiteX22" fmla="*/ 10856 w 11284"/>
                <a:gd name="connsiteY22"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4320 w 11284"/>
                <a:gd name="connsiteY4" fmla="*/ 9855 h 10000"/>
                <a:gd name="connsiteX5" fmla="*/ 4837 w 11284"/>
                <a:gd name="connsiteY5" fmla="*/ 9762 h 10000"/>
                <a:gd name="connsiteX6" fmla="*/ 5020 w 11284"/>
                <a:gd name="connsiteY6" fmla="*/ 8534 h 10000"/>
                <a:gd name="connsiteX7" fmla="*/ 5492 w 11284"/>
                <a:gd name="connsiteY7" fmla="*/ 6277 h 10000"/>
                <a:gd name="connsiteX8" fmla="*/ 5720 w 11284"/>
                <a:gd name="connsiteY8" fmla="*/ 5617 h 10000"/>
                <a:gd name="connsiteX9" fmla="*/ 5766 w 11284"/>
                <a:gd name="connsiteY9" fmla="*/ 5326 h 10000"/>
                <a:gd name="connsiteX10" fmla="*/ 6845 w 11284"/>
                <a:gd name="connsiteY10" fmla="*/ 4851 h 10000"/>
                <a:gd name="connsiteX11" fmla="*/ 7309 w 11284"/>
                <a:gd name="connsiteY11" fmla="*/ 4481 h 10000"/>
                <a:gd name="connsiteX12" fmla="*/ 8055 w 11284"/>
                <a:gd name="connsiteY12" fmla="*/ 3728 h 10000"/>
                <a:gd name="connsiteX13" fmla="*/ 8616 w 11284"/>
                <a:gd name="connsiteY13" fmla="*/ 2871 h 10000"/>
                <a:gd name="connsiteX14" fmla="*/ 8942 w 11284"/>
                <a:gd name="connsiteY14" fmla="*/ 2303 h 10000"/>
                <a:gd name="connsiteX15" fmla="*/ 9414 w 11284"/>
                <a:gd name="connsiteY15" fmla="*/ 2500 h 10000"/>
                <a:gd name="connsiteX16" fmla="*/ 9553 w 11284"/>
                <a:gd name="connsiteY16" fmla="*/ 2687 h 10000"/>
                <a:gd name="connsiteX17" fmla="*/ 10205 w 11284"/>
                <a:gd name="connsiteY17" fmla="*/ 2778 h 10000"/>
                <a:gd name="connsiteX18" fmla="*/ 10532 w 11284"/>
                <a:gd name="connsiteY18" fmla="*/ 3346 h 10000"/>
                <a:gd name="connsiteX19" fmla="*/ 10767 w 11284"/>
                <a:gd name="connsiteY19" fmla="*/ 2025 h 10000"/>
                <a:gd name="connsiteX20" fmla="*/ 11049 w 11284"/>
                <a:gd name="connsiteY20" fmla="*/ 1749 h 10000"/>
                <a:gd name="connsiteX21" fmla="*/ 10856 w 11284"/>
                <a:gd name="connsiteY21" fmla="*/ 0 h 10000"/>
                <a:gd name="connsiteX0" fmla="*/ 10848 w 11276"/>
                <a:gd name="connsiteY0" fmla="*/ 0 h 10000"/>
                <a:gd name="connsiteX1" fmla="*/ 1276 w 11276"/>
                <a:gd name="connsiteY1" fmla="*/ 345 h 10000"/>
                <a:gd name="connsiteX2" fmla="*/ 3194 w 11276"/>
                <a:gd name="connsiteY2" fmla="*/ 8534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10848 w 11276"/>
                <a:gd name="connsiteY0" fmla="*/ 0 h 10000"/>
                <a:gd name="connsiteX1" fmla="*/ 1276 w 11276"/>
                <a:gd name="connsiteY1" fmla="*/ 345 h 10000"/>
                <a:gd name="connsiteX2" fmla="*/ 2108 w 11276"/>
                <a:gd name="connsiteY2" fmla="*/ 5387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9572 w 10000"/>
                <a:gd name="connsiteY0" fmla="*/ 0 h 10000"/>
                <a:gd name="connsiteX1" fmla="*/ 0 w 10000"/>
                <a:gd name="connsiteY1" fmla="*/ 345 h 10000"/>
                <a:gd name="connsiteX2" fmla="*/ 832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572 w 10000"/>
                <a:gd name="connsiteY0" fmla="*/ 0 h 10000"/>
                <a:gd name="connsiteX1" fmla="*/ 0 w 10000"/>
                <a:gd name="connsiteY1" fmla="*/ 345 h 10000"/>
                <a:gd name="connsiteX2" fmla="*/ 0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988 w 10416"/>
                <a:gd name="connsiteY0" fmla="*/ 0 h 10000"/>
                <a:gd name="connsiteX1" fmla="*/ 0 w 10416"/>
                <a:gd name="connsiteY1" fmla="*/ 345 h 10000"/>
                <a:gd name="connsiteX2" fmla="*/ 416 w 10416"/>
                <a:gd name="connsiteY2" fmla="*/ 5387 h 10000"/>
                <a:gd name="connsiteX3" fmla="*/ 3452 w 10416"/>
                <a:gd name="connsiteY3" fmla="*/ 9855 h 10000"/>
                <a:gd name="connsiteX4" fmla="*/ 3969 w 10416"/>
                <a:gd name="connsiteY4" fmla="*/ 9762 h 10000"/>
                <a:gd name="connsiteX5" fmla="*/ 4152 w 10416"/>
                <a:gd name="connsiteY5" fmla="*/ 8534 h 10000"/>
                <a:gd name="connsiteX6" fmla="*/ 4624 w 10416"/>
                <a:gd name="connsiteY6" fmla="*/ 6277 h 10000"/>
                <a:gd name="connsiteX7" fmla="*/ 4852 w 10416"/>
                <a:gd name="connsiteY7" fmla="*/ 5617 h 10000"/>
                <a:gd name="connsiteX8" fmla="*/ 4898 w 10416"/>
                <a:gd name="connsiteY8" fmla="*/ 5326 h 10000"/>
                <a:gd name="connsiteX9" fmla="*/ 5977 w 10416"/>
                <a:gd name="connsiteY9" fmla="*/ 4851 h 10000"/>
                <a:gd name="connsiteX10" fmla="*/ 6441 w 10416"/>
                <a:gd name="connsiteY10" fmla="*/ 4481 h 10000"/>
                <a:gd name="connsiteX11" fmla="*/ 7187 w 10416"/>
                <a:gd name="connsiteY11" fmla="*/ 3728 h 10000"/>
                <a:gd name="connsiteX12" fmla="*/ 7748 w 10416"/>
                <a:gd name="connsiteY12" fmla="*/ 2871 h 10000"/>
                <a:gd name="connsiteX13" fmla="*/ 8074 w 10416"/>
                <a:gd name="connsiteY13" fmla="*/ 2303 h 10000"/>
                <a:gd name="connsiteX14" fmla="*/ 8546 w 10416"/>
                <a:gd name="connsiteY14" fmla="*/ 2500 h 10000"/>
                <a:gd name="connsiteX15" fmla="*/ 8685 w 10416"/>
                <a:gd name="connsiteY15" fmla="*/ 2687 h 10000"/>
                <a:gd name="connsiteX16" fmla="*/ 9337 w 10416"/>
                <a:gd name="connsiteY16" fmla="*/ 2778 h 10000"/>
                <a:gd name="connsiteX17" fmla="*/ 9664 w 10416"/>
                <a:gd name="connsiteY17" fmla="*/ 3346 h 10000"/>
                <a:gd name="connsiteX18" fmla="*/ 9899 w 10416"/>
                <a:gd name="connsiteY18" fmla="*/ 2025 h 10000"/>
                <a:gd name="connsiteX19" fmla="*/ 10181 w 10416"/>
                <a:gd name="connsiteY19" fmla="*/ 1749 h 10000"/>
                <a:gd name="connsiteX20" fmla="*/ 9988 w 10416"/>
                <a:gd name="connsiteY20" fmla="*/ 0 h 10000"/>
                <a:gd name="connsiteX0" fmla="*/ 9988 w 10416"/>
                <a:gd name="connsiteY0" fmla="*/ 0 h 9789"/>
                <a:gd name="connsiteX1" fmla="*/ 0 w 10416"/>
                <a:gd name="connsiteY1" fmla="*/ 345 h 9789"/>
                <a:gd name="connsiteX2" fmla="*/ 416 w 10416"/>
                <a:gd name="connsiteY2" fmla="*/ 5387 h 9789"/>
                <a:gd name="connsiteX3" fmla="*/ 4161 w 10416"/>
                <a:gd name="connsiteY3" fmla="*/ 5387 h 9789"/>
                <a:gd name="connsiteX4" fmla="*/ 3969 w 10416"/>
                <a:gd name="connsiteY4" fmla="*/ 9762 h 9789"/>
                <a:gd name="connsiteX5" fmla="*/ 4152 w 10416"/>
                <a:gd name="connsiteY5" fmla="*/ 8534 h 9789"/>
                <a:gd name="connsiteX6" fmla="*/ 4624 w 10416"/>
                <a:gd name="connsiteY6" fmla="*/ 6277 h 9789"/>
                <a:gd name="connsiteX7" fmla="*/ 4852 w 10416"/>
                <a:gd name="connsiteY7" fmla="*/ 5617 h 9789"/>
                <a:gd name="connsiteX8" fmla="*/ 4898 w 10416"/>
                <a:gd name="connsiteY8" fmla="*/ 5326 h 9789"/>
                <a:gd name="connsiteX9" fmla="*/ 5977 w 10416"/>
                <a:gd name="connsiteY9" fmla="*/ 4851 h 9789"/>
                <a:gd name="connsiteX10" fmla="*/ 6441 w 10416"/>
                <a:gd name="connsiteY10" fmla="*/ 4481 h 9789"/>
                <a:gd name="connsiteX11" fmla="*/ 7187 w 10416"/>
                <a:gd name="connsiteY11" fmla="*/ 3728 h 9789"/>
                <a:gd name="connsiteX12" fmla="*/ 7748 w 10416"/>
                <a:gd name="connsiteY12" fmla="*/ 2871 h 9789"/>
                <a:gd name="connsiteX13" fmla="*/ 8074 w 10416"/>
                <a:gd name="connsiteY13" fmla="*/ 2303 h 9789"/>
                <a:gd name="connsiteX14" fmla="*/ 8546 w 10416"/>
                <a:gd name="connsiteY14" fmla="*/ 2500 h 9789"/>
                <a:gd name="connsiteX15" fmla="*/ 8685 w 10416"/>
                <a:gd name="connsiteY15" fmla="*/ 2687 h 9789"/>
                <a:gd name="connsiteX16" fmla="*/ 9337 w 10416"/>
                <a:gd name="connsiteY16" fmla="*/ 2778 h 9789"/>
                <a:gd name="connsiteX17" fmla="*/ 9664 w 10416"/>
                <a:gd name="connsiteY17" fmla="*/ 3346 h 9789"/>
                <a:gd name="connsiteX18" fmla="*/ 9899 w 10416"/>
                <a:gd name="connsiteY18" fmla="*/ 2025 h 9789"/>
                <a:gd name="connsiteX19" fmla="*/ 10181 w 10416"/>
                <a:gd name="connsiteY19" fmla="*/ 1749 h 9789"/>
                <a:gd name="connsiteX20" fmla="*/ 9988 w 10416"/>
                <a:gd name="connsiteY20" fmla="*/ 0 h 9789"/>
                <a:gd name="connsiteX0" fmla="*/ 9589 w 10000"/>
                <a:gd name="connsiteY0" fmla="*/ 0 h 8718"/>
                <a:gd name="connsiteX1" fmla="*/ 0 w 10000"/>
                <a:gd name="connsiteY1" fmla="*/ 352 h 8718"/>
                <a:gd name="connsiteX2" fmla="*/ 399 w 10000"/>
                <a:gd name="connsiteY2" fmla="*/ 5503 h 8718"/>
                <a:gd name="connsiteX3" fmla="*/ 3995 w 10000"/>
                <a:gd name="connsiteY3" fmla="*/ 5503 h 8718"/>
                <a:gd name="connsiteX4" fmla="*/ 3986 w 10000"/>
                <a:gd name="connsiteY4" fmla="*/ 8718 h 8718"/>
                <a:gd name="connsiteX5" fmla="*/ 4439 w 10000"/>
                <a:gd name="connsiteY5" fmla="*/ 6412 h 8718"/>
                <a:gd name="connsiteX6" fmla="*/ 4658 w 10000"/>
                <a:gd name="connsiteY6" fmla="*/ 5738 h 8718"/>
                <a:gd name="connsiteX7" fmla="*/ 4702 w 10000"/>
                <a:gd name="connsiteY7" fmla="*/ 5441 h 8718"/>
                <a:gd name="connsiteX8" fmla="*/ 5738 w 10000"/>
                <a:gd name="connsiteY8" fmla="*/ 4956 h 8718"/>
                <a:gd name="connsiteX9" fmla="*/ 6184 w 10000"/>
                <a:gd name="connsiteY9" fmla="*/ 4578 h 8718"/>
                <a:gd name="connsiteX10" fmla="*/ 6900 w 10000"/>
                <a:gd name="connsiteY10" fmla="*/ 3808 h 8718"/>
                <a:gd name="connsiteX11" fmla="*/ 7439 w 10000"/>
                <a:gd name="connsiteY11" fmla="*/ 2933 h 8718"/>
                <a:gd name="connsiteX12" fmla="*/ 7752 w 10000"/>
                <a:gd name="connsiteY12" fmla="*/ 2353 h 8718"/>
                <a:gd name="connsiteX13" fmla="*/ 8205 w 10000"/>
                <a:gd name="connsiteY13" fmla="*/ 2554 h 8718"/>
                <a:gd name="connsiteX14" fmla="*/ 8338 w 10000"/>
                <a:gd name="connsiteY14" fmla="*/ 2745 h 8718"/>
                <a:gd name="connsiteX15" fmla="*/ 8964 w 10000"/>
                <a:gd name="connsiteY15" fmla="*/ 2838 h 8718"/>
                <a:gd name="connsiteX16" fmla="*/ 9278 w 10000"/>
                <a:gd name="connsiteY16" fmla="*/ 3418 h 8718"/>
                <a:gd name="connsiteX17" fmla="*/ 9504 w 10000"/>
                <a:gd name="connsiteY17" fmla="*/ 2069 h 8718"/>
                <a:gd name="connsiteX18" fmla="*/ 9774 w 10000"/>
                <a:gd name="connsiteY18" fmla="*/ 1787 h 8718"/>
                <a:gd name="connsiteX19" fmla="*/ 9589 w 10000"/>
                <a:gd name="connsiteY19" fmla="*/ 0 h 8718"/>
                <a:gd name="connsiteX0" fmla="*/ 9589 w 10000"/>
                <a:gd name="connsiteY0" fmla="*/ 0 h 7927"/>
                <a:gd name="connsiteX1" fmla="*/ 0 w 10000"/>
                <a:gd name="connsiteY1" fmla="*/ 404 h 7927"/>
                <a:gd name="connsiteX2" fmla="*/ 399 w 10000"/>
                <a:gd name="connsiteY2" fmla="*/ 6312 h 7927"/>
                <a:gd name="connsiteX3" fmla="*/ 3995 w 10000"/>
                <a:gd name="connsiteY3" fmla="*/ 6312 h 7927"/>
                <a:gd name="connsiteX4" fmla="*/ 4439 w 10000"/>
                <a:gd name="connsiteY4" fmla="*/ 7355 h 7927"/>
                <a:gd name="connsiteX5" fmla="*/ 4658 w 10000"/>
                <a:gd name="connsiteY5" fmla="*/ 6582 h 7927"/>
                <a:gd name="connsiteX6" fmla="*/ 4702 w 10000"/>
                <a:gd name="connsiteY6" fmla="*/ 6241 h 7927"/>
                <a:gd name="connsiteX7" fmla="*/ 5738 w 10000"/>
                <a:gd name="connsiteY7" fmla="*/ 5685 h 7927"/>
                <a:gd name="connsiteX8" fmla="*/ 6184 w 10000"/>
                <a:gd name="connsiteY8" fmla="*/ 5251 h 7927"/>
                <a:gd name="connsiteX9" fmla="*/ 6900 w 10000"/>
                <a:gd name="connsiteY9" fmla="*/ 4368 h 7927"/>
                <a:gd name="connsiteX10" fmla="*/ 7439 w 10000"/>
                <a:gd name="connsiteY10" fmla="*/ 3364 h 7927"/>
                <a:gd name="connsiteX11" fmla="*/ 7752 w 10000"/>
                <a:gd name="connsiteY11" fmla="*/ 2699 h 7927"/>
                <a:gd name="connsiteX12" fmla="*/ 8205 w 10000"/>
                <a:gd name="connsiteY12" fmla="*/ 2930 h 7927"/>
                <a:gd name="connsiteX13" fmla="*/ 8338 w 10000"/>
                <a:gd name="connsiteY13" fmla="*/ 3149 h 7927"/>
                <a:gd name="connsiteX14" fmla="*/ 8964 w 10000"/>
                <a:gd name="connsiteY14" fmla="*/ 3255 h 7927"/>
                <a:gd name="connsiteX15" fmla="*/ 9278 w 10000"/>
                <a:gd name="connsiteY15" fmla="*/ 3921 h 7927"/>
                <a:gd name="connsiteX16" fmla="*/ 9504 w 10000"/>
                <a:gd name="connsiteY16" fmla="*/ 2373 h 7927"/>
                <a:gd name="connsiteX17" fmla="*/ 9774 w 10000"/>
                <a:gd name="connsiteY17" fmla="*/ 2050 h 7927"/>
                <a:gd name="connsiteX18" fmla="*/ 9589 w 10000"/>
                <a:gd name="connsiteY18" fmla="*/ 0 h 7927"/>
                <a:gd name="connsiteX0" fmla="*/ 9589 w 10000"/>
                <a:gd name="connsiteY0" fmla="*/ 0 h 10000"/>
                <a:gd name="connsiteX1" fmla="*/ 0 w 10000"/>
                <a:gd name="connsiteY1" fmla="*/ 510 h 10000"/>
                <a:gd name="connsiteX2" fmla="*/ 399 w 10000"/>
                <a:gd name="connsiteY2" fmla="*/ 6720 h 10000"/>
                <a:gd name="connsiteX3" fmla="*/ 3995 w 10000"/>
                <a:gd name="connsiteY3" fmla="*/ 7963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000"/>
                <a:gd name="connsiteX1" fmla="*/ 0 w 10000"/>
                <a:gd name="connsiteY1" fmla="*/ 510 h 10000"/>
                <a:gd name="connsiteX2" fmla="*/ 399 w 10000"/>
                <a:gd name="connsiteY2" fmla="*/ 6720 h 10000"/>
                <a:gd name="connsiteX3" fmla="*/ 3596 w 10000"/>
                <a:gd name="connsiteY3" fmla="*/ 6720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525"/>
                <a:gd name="connsiteX1" fmla="*/ 0 w 10000"/>
                <a:gd name="connsiteY1" fmla="*/ 510 h 10525"/>
                <a:gd name="connsiteX2" fmla="*/ 399 w 10000"/>
                <a:gd name="connsiteY2" fmla="*/ 6720 h 10525"/>
                <a:gd name="connsiteX3" fmla="*/ 3596 w 10000"/>
                <a:gd name="connsiteY3" fmla="*/ 6720 h 10525"/>
                <a:gd name="connsiteX4" fmla="*/ 4439 w 10000"/>
                <a:gd name="connsiteY4" fmla="*/ 9278 h 10525"/>
                <a:gd name="connsiteX5" fmla="*/ 4658 w 10000"/>
                <a:gd name="connsiteY5" fmla="*/ 8303 h 10525"/>
                <a:gd name="connsiteX6" fmla="*/ 5993 w 10000"/>
                <a:gd name="connsiteY6" fmla="*/ 10447 h 10525"/>
                <a:gd name="connsiteX7" fmla="*/ 5738 w 10000"/>
                <a:gd name="connsiteY7" fmla="*/ 7172 h 10525"/>
                <a:gd name="connsiteX8" fmla="*/ 6184 w 10000"/>
                <a:gd name="connsiteY8" fmla="*/ 6624 h 10525"/>
                <a:gd name="connsiteX9" fmla="*/ 6900 w 10000"/>
                <a:gd name="connsiteY9" fmla="*/ 5510 h 10525"/>
                <a:gd name="connsiteX10" fmla="*/ 7439 w 10000"/>
                <a:gd name="connsiteY10" fmla="*/ 4244 h 10525"/>
                <a:gd name="connsiteX11" fmla="*/ 7752 w 10000"/>
                <a:gd name="connsiteY11" fmla="*/ 3405 h 10525"/>
                <a:gd name="connsiteX12" fmla="*/ 8205 w 10000"/>
                <a:gd name="connsiteY12" fmla="*/ 3696 h 10525"/>
                <a:gd name="connsiteX13" fmla="*/ 8338 w 10000"/>
                <a:gd name="connsiteY13" fmla="*/ 3972 h 10525"/>
                <a:gd name="connsiteX14" fmla="*/ 8964 w 10000"/>
                <a:gd name="connsiteY14" fmla="*/ 4106 h 10525"/>
                <a:gd name="connsiteX15" fmla="*/ 9278 w 10000"/>
                <a:gd name="connsiteY15" fmla="*/ 4946 h 10525"/>
                <a:gd name="connsiteX16" fmla="*/ 9504 w 10000"/>
                <a:gd name="connsiteY16" fmla="*/ 2994 h 10525"/>
                <a:gd name="connsiteX17" fmla="*/ 9774 w 10000"/>
                <a:gd name="connsiteY17" fmla="*/ 2586 h 10525"/>
                <a:gd name="connsiteX18" fmla="*/ 9589 w 10000"/>
                <a:gd name="connsiteY18" fmla="*/ 0 h 10525"/>
                <a:gd name="connsiteX0" fmla="*/ 9589 w 10000"/>
                <a:gd name="connsiteY0" fmla="*/ 0 h 13386"/>
                <a:gd name="connsiteX1" fmla="*/ 0 w 10000"/>
                <a:gd name="connsiteY1" fmla="*/ 510 h 13386"/>
                <a:gd name="connsiteX2" fmla="*/ 399 w 10000"/>
                <a:gd name="connsiteY2" fmla="*/ 6720 h 13386"/>
                <a:gd name="connsiteX3" fmla="*/ 3596 w 10000"/>
                <a:gd name="connsiteY3" fmla="*/ 6720 h 13386"/>
                <a:gd name="connsiteX4" fmla="*/ 4439 w 10000"/>
                <a:gd name="connsiteY4" fmla="*/ 9278 h 13386"/>
                <a:gd name="connsiteX5" fmla="*/ 4794 w 10000"/>
                <a:gd name="connsiteY5" fmla="*/ 11689 h 13386"/>
                <a:gd name="connsiteX6" fmla="*/ 5993 w 10000"/>
                <a:gd name="connsiteY6" fmla="*/ 10447 h 13386"/>
                <a:gd name="connsiteX7" fmla="*/ 5738 w 10000"/>
                <a:gd name="connsiteY7" fmla="*/ 7172 h 13386"/>
                <a:gd name="connsiteX8" fmla="*/ 6184 w 10000"/>
                <a:gd name="connsiteY8" fmla="*/ 6624 h 13386"/>
                <a:gd name="connsiteX9" fmla="*/ 6900 w 10000"/>
                <a:gd name="connsiteY9" fmla="*/ 5510 h 13386"/>
                <a:gd name="connsiteX10" fmla="*/ 7439 w 10000"/>
                <a:gd name="connsiteY10" fmla="*/ 4244 h 13386"/>
                <a:gd name="connsiteX11" fmla="*/ 7752 w 10000"/>
                <a:gd name="connsiteY11" fmla="*/ 3405 h 13386"/>
                <a:gd name="connsiteX12" fmla="*/ 8205 w 10000"/>
                <a:gd name="connsiteY12" fmla="*/ 3696 h 13386"/>
                <a:gd name="connsiteX13" fmla="*/ 8338 w 10000"/>
                <a:gd name="connsiteY13" fmla="*/ 3972 h 13386"/>
                <a:gd name="connsiteX14" fmla="*/ 8964 w 10000"/>
                <a:gd name="connsiteY14" fmla="*/ 4106 h 13386"/>
                <a:gd name="connsiteX15" fmla="*/ 9278 w 10000"/>
                <a:gd name="connsiteY15" fmla="*/ 4946 h 13386"/>
                <a:gd name="connsiteX16" fmla="*/ 9504 w 10000"/>
                <a:gd name="connsiteY16" fmla="*/ 2994 h 13386"/>
                <a:gd name="connsiteX17" fmla="*/ 9774 w 10000"/>
                <a:gd name="connsiteY17" fmla="*/ 2586 h 13386"/>
                <a:gd name="connsiteX18" fmla="*/ 9589 w 10000"/>
                <a:gd name="connsiteY18" fmla="*/ 0 h 13386"/>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5993 w 10000"/>
                <a:gd name="connsiteY5" fmla="*/ 10447 h 11689"/>
                <a:gd name="connsiteX6" fmla="*/ 5738 w 10000"/>
                <a:gd name="connsiteY6" fmla="*/ 7172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5738 w 10000"/>
                <a:gd name="connsiteY6" fmla="*/ 7172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6792 w 10000"/>
                <a:gd name="connsiteY5" fmla="*/ 11689 h 11689"/>
                <a:gd name="connsiteX6" fmla="*/ 7192 w 10000"/>
                <a:gd name="connsiteY6" fmla="*/ 9205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6184 w 10000"/>
                <a:gd name="connsiteY7" fmla="*/ 6624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7991 w 10000"/>
                <a:gd name="connsiteY8" fmla="*/ 672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8205 w 10000"/>
                <a:gd name="connsiteY9" fmla="*/ 3696 h 12517"/>
                <a:gd name="connsiteX10" fmla="*/ 8338 w 10000"/>
                <a:gd name="connsiteY10" fmla="*/ 3972 h 12517"/>
                <a:gd name="connsiteX11" fmla="*/ 8964 w 10000"/>
                <a:gd name="connsiteY11" fmla="*/ 4106 h 12517"/>
                <a:gd name="connsiteX12" fmla="*/ 9278 w 10000"/>
                <a:gd name="connsiteY12" fmla="*/ 4946 h 12517"/>
                <a:gd name="connsiteX13" fmla="*/ 9504 w 10000"/>
                <a:gd name="connsiteY13" fmla="*/ 2994 h 12517"/>
                <a:gd name="connsiteX14" fmla="*/ 9774 w 10000"/>
                <a:gd name="connsiteY14" fmla="*/ 2586 h 12517"/>
                <a:gd name="connsiteX15" fmla="*/ 9589 w 10000"/>
                <a:gd name="connsiteY15"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205 w 10000"/>
                <a:gd name="connsiteY8" fmla="*/ 3696 h 12517"/>
                <a:gd name="connsiteX9" fmla="*/ 8338 w 10000"/>
                <a:gd name="connsiteY9" fmla="*/ 3972 h 12517"/>
                <a:gd name="connsiteX10" fmla="*/ 8964 w 10000"/>
                <a:gd name="connsiteY10" fmla="*/ 4106 h 12517"/>
                <a:gd name="connsiteX11" fmla="*/ 9278 w 10000"/>
                <a:gd name="connsiteY11" fmla="*/ 4946 h 12517"/>
                <a:gd name="connsiteX12" fmla="*/ 9504 w 10000"/>
                <a:gd name="connsiteY12" fmla="*/ 2994 h 12517"/>
                <a:gd name="connsiteX13" fmla="*/ 9774 w 10000"/>
                <a:gd name="connsiteY13" fmla="*/ 2586 h 12517"/>
                <a:gd name="connsiteX14" fmla="*/ 9589 w 10000"/>
                <a:gd name="connsiteY14"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338 w 10000"/>
                <a:gd name="connsiteY8" fmla="*/ 3972 h 12517"/>
                <a:gd name="connsiteX9" fmla="*/ 8964 w 10000"/>
                <a:gd name="connsiteY9" fmla="*/ 4106 h 12517"/>
                <a:gd name="connsiteX10" fmla="*/ 9278 w 10000"/>
                <a:gd name="connsiteY10" fmla="*/ 4946 h 12517"/>
                <a:gd name="connsiteX11" fmla="*/ 9504 w 10000"/>
                <a:gd name="connsiteY11" fmla="*/ 2994 h 12517"/>
                <a:gd name="connsiteX12" fmla="*/ 9774 w 10000"/>
                <a:gd name="connsiteY12" fmla="*/ 2586 h 12517"/>
                <a:gd name="connsiteX13" fmla="*/ 9589 w 10000"/>
                <a:gd name="connsiteY13"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38 w 10000"/>
                <a:gd name="connsiteY7" fmla="*/ 3972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9278 w 10000"/>
                <a:gd name="connsiteY8" fmla="*/ 4946 h 12517"/>
                <a:gd name="connsiteX9" fmla="*/ 9504 w 10000"/>
                <a:gd name="connsiteY9" fmla="*/ 2994 h 12517"/>
                <a:gd name="connsiteX10" fmla="*/ 9774 w 10000"/>
                <a:gd name="connsiteY10" fmla="*/ 2586 h 12517"/>
                <a:gd name="connsiteX11" fmla="*/ 9589 w 10000"/>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8390 w 10515"/>
                <a:gd name="connsiteY7" fmla="*/ 5478 h 12517"/>
                <a:gd name="connsiteX8" fmla="*/ 10388 w 10515"/>
                <a:gd name="connsiteY8" fmla="*/ 6720 h 12517"/>
                <a:gd name="connsiteX9" fmla="*/ 9504 w 10515"/>
                <a:gd name="connsiteY9" fmla="*/ 2994 h 12517"/>
                <a:gd name="connsiteX10" fmla="*/ 9774 w 10515"/>
                <a:gd name="connsiteY10" fmla="*/ 2586 h 12517"/>
                <a:gd name="connsiteX11" fmla="*/ 9589 w 10515"/>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10388 w 10515"/>
                <a:gd name="connsiteY7" fmla="*/ 6720 h 12517"/>
                <a:gd name="connsiteX8" fmla="*/ 9504 w 10515"/>
                <a:gd name="connsiteY8" fmla="*/ 2994 h 12517"/>
                <a:gd name="connsiteX9" fmla="*/ 9774 w 10515"/>
                <a:gd name="connsiteY9" fmla="*/ 2586 h 12517"/>
                <a:gd name="connsiteX10" fmla="*/ 9589 w 10515"/>
                <a:gd name="connsiteY10"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774 w 10752"/>
                <a:gd name="connsiteY8" fmla="*/ 2586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10388 w 10752"/>
                <a:gd name="connsiteY0" fmla="*/ 0 h 12008"/>
                <a:gd name="connsiteX1" fmla="*/ 0 w 10752"/>
                <a:gd name="connsiteY1" fmla="*/ 1 h 12008"/>
                <a:gd name="connsiteX2" fmla="*/ 399 w 10752"/>
                <a:gd name="connsiteY2" fmla="*/ 6211 h 12008"/>
                <a:gd name="connsiteX3" fmla="*/ 3596 w 10752"/>
                <a:gd name="connsiteY3" fmla="*/ 6211 h 12008"/>
                <a:gd name="connsiteX4" fmla="*/ 4794 w 10752"/>
                <a:gd name="connsiteY4" fmla="*/ 11180 h 12008"/>
                <a:gd name="connsiteX5" fmla="*/ 6792 w 10752"/>
                <a:gd name="connsiteY5" fmla="*/ 11180 h 12008"/>
                <a:gd name="connsiteX6" fmla="*/ 7591 w 10752"/>
                <a:gd name="connsiteY6" fmla="*/ 6211 h 12008"/>
                <a:gd name="connsiteX7" fmla="*/ 10388 w 10752"/>
                <a:gd name="connsiteY7" fmla="*/ 6211 h 12008"/>
                <a:gd name="connsiteX8" fmla="*/ 10388 w 10752"/>
                <a:gd name="connsiteY8" fmla="*/ 2485 h 12008"/>
                <a:gd name="connsiteX9" fmla="*/ 10388 w 10752"/>
                <a:gd name="connsiteY9" fmla="*/ 0 h 12008"/>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17 w 10737"/>
                <a:gd name="connsiteY0" fmla="*/ 624 h 12951"/>
                <a:gd name="connsiteX1" fmla="*/ 0 w 10737"/>
                <a:gd name="connsiteY1" fmla="*/ 0 h 12951"/>
                <a:gd name="connsiteX2" fmla="*/ 363 w 10737"/>
                <a:gd name="connsiteY2" fmla="*/ 7154 h 12951"/>
                <a:gd name="connsiteX3" fmla="*/ 3560 w 10737"/>
                <a:gd name="connsiteY3" fmla="*/ 7154 h 12951"/>
                <a:gd name="connsiteX4" fmla="*/ 4758 w 10737"/>
                <a:gd name="connsiteY4" fmla="*/ 12123 h 12951"/>
                <a:gd name="connsiteX5" fmla="*/ 6756 w 10737"/>
                <a:gd name="connsiteY5" fmla="*/ 12123 h 12951"/>
                <a:gd name="connsiteX6" fmla="*/ 7555 w 10737"/>
                <a:gd name="connsiteY6" fmla="*/ 7154 h 12951"/>
                <a:gd name="connsiteX7" fmla="*/ 10352 w 10737"/>
                <a:gd name="connsiteY7" fmla="*/ 7154 h 12951"/>
                <a:gd name="connsiteX8" fmla="*/ 10352 w 10737"/>
                <a:gd name="connsiteY8" fmla="*/ 3428 h 12951"/>
                <a:gd name="connsiteX9" fmla="*/ 10417 w 10737"/>
                <a:gd name="connsiteY9" fmla="*/ 624 h 12951"/>
                <a:gd name="connsiteX0" fmla="*/ 10574 w 10894"/>
                <a:gd name="connsiteY0" fmla="*/ 0 h 12988"/>
                <a:gd name="connsiteX1" fmla="*/ 0 w 10894"/>
                <a:gd name="connsiteY1" fmla="*/ 37 h 12988"/>
                <a:gd name="connsiteX2" fmla="*/ 363 w 10894"/>
                <a:gd name="connsiteY2" fmla="*/ 7191 h 12988"/>
                <a:gd name="connsiteX3" fmla="*/ 3560 w 10894"/>
                <a:gd name="connsiteY3" fmla="*/ 7191 h 12988"/>
                <a:gd name="connsiteX4" fmla="*/ 4758 w 10894"/>
                <a:gd name="connsiteY4" fmla="*/ 12160 h 12988"/>
                <a:gd name="connsiteX5" fmla="*/ 6756 w 10894"/>
                <a:gd name="connsiteY5" fmla="*/ 12160 h 12988"/>
                <a:gd name="connsiteX6" fmla="*/ 7555 w 10894"/>
                <a:gd name="connsiteY6" fmla="*/ 7191 h 12988"/>
                <a:gd name="connsiteX7" fmla="*/ 10352 w 10894"/>
                <a:gd name="connsiteY7" fmla="*/ 7191 h 12988"/>
                <a:gd name="connsiteX8" fmla="*/ 10352 w 10894"/>
                <a:gd name="connsiteY8" fmla="*/ 3465 h 12988"/>
                <a:gd name="connsiteX9" fmla="*/ 10574 w 10894"/>
                <a:gd name="connsiteY9" fmla="*/ 0 h 12988"/>
                <a:gd name="connsiteX0" fmla="*/ 10574 w 10894"/>
                <a:gd name="connsiteY0" fmla="*/ 25 h 13013"/>
                <a:gd name="connsiteX1" fmla="*/ 3891 w 10894"/>
                <a:gd name="connsiteY1" fmla="*/ 0 h 13013"/>
                <a:gd name="connsiteX2" fmla="*/ 0 w 10894"/>
                <a:gd name="connsiteY2" fmla="*/ 62 h 13013"/>
                <a:gd name="connsiteX3" fmla="*/ 363 w 10894"/>
                <a:gd name="connsiteY3" fmla="*/ 7216 h 13013"/>
                <a:gd name="connsiteX4" fmla="*/ 3560 w 10894"/>
                <a:gd name="connsiteY4" fmla="*/ 7216 h 13013"/>
                <a:gd name="connsiteX5" fmla="*/ 4758 w 10894"/>
                <a:gd name="connsiteY5" fmla="*/ 12185 h 13013"/>
                <a:gd name="connsiteX6" fmla="*/ 6756 w 10894"/>
                <a:gd name="connsiteY6" fmla="*/ 12185 h 13013"/>
                <a:gd name="connsiteX7" fmla="*/ 7555 w 10894"/>
                <a:gd name="connsiteY7" fmla="*/ 7216 h 13013"/>
                <a:gd name="connsiteX8" fmla="*/ 10352 w 10894"/>
                <a:gd name="connsiteY8" fmla="*/ 7216 h 13013"/>
                <a:gd name="connsiteX9" fmla="*/ 10352 w 10894"/>
                <a:gd name="connsiteY9" fmla="*/ 3490 h 13013"/>
                <a:gd name="connsiteX10" fmla="*/ 10574 w 10894"/>
                <a:gd name="connsiteY10" fmla="*/ 25 h 13013"/>
                <a:gd name="connsiteX0" fmla="*/ 10574 w 10894"/>
                <a:gd name="connsiteY0" fmla="*/ 119 h 13107"/>
                <a:gd name="connsiteX1" fmla="*/ 7781 w 10894"/>
                <a:gd name="connsiteY1" fmla="*/ 0 h 13107"/>
                <a:gd name="connsiteX2" fmla="*/ 3891 w 10894"/>
                <a:gd name="connsiteY2" fmla="*/ 94 h 13107"/>
                <a:gd name="connsiteX3" fmla="*/ 0 w 10894"/>
                <a:gd name="connsiteY3" fmla="*/ 156 h 13107"/>
                <a:gd name="connsiteX4" fmla="*/ 363 w 10894"/>
                <a:gd name="connsiteY4" fmla="*/ 7310 h 13107"/>
                <a:gd name="connsiteX5" fmla="*/ 3560 w 10894"/>
                <a:gd name="connsiteY5" fmla="*/ 7310 h 13107"/>
                <a:gd name="connsiteX6" fmla="*/ 4758 w 10894"/>
                <a:gd name="connsiteY6" fmla="*/ 12279 h 13107"/>
                <a:gd name="connsiteX7" fmla="*/ 6756 w 10894"/>
                <a:gd name="connsiteY7" fmla="*/ 12279 h 13107"/>
                <a:gd name="connsiteX8" fmla="*/ 7555 w 10894"/>
                <a:gd name="connsiteY8" fmla="*/ 7310 h 13107"/>
                <a:gd name="connsiteX9" fmla="*/ 10352 w 10894"/>
                <a:gd name="connsiteY9" fmla="*/ 7310 h 13107"/>
                <a:gd name="connsiteX10" fmla="*/ 10352 w 10894"/>
                <a:gd name="connsiteY10" fmla="*/ 3584 h 13107"/>
                <a:gd name="connsiteX11" fmla="*/ 10574 w 10894"/>
                <a:gd name="connsiteY11" fmla="*/ 119 h 13107"/>
                <a:gd name="connsiteX0" fmla="*/ 10574 w 10894"/>
                <a:gd name="connsiteY0" fmla="*/ 119 h 13107"/>
                <a:gd name="connsiteX1" fmla="*/ 7781 w 10894"/>
                <a:gd name="connsiteY1" fmla="*/ 0 h 13107"/>
                <a:gd name="connsiteX2" fmla="*/ 4359 w 10894"/>
                <a:gd name="connsiteY2" fmla="*/ 6411 h 13107"/>
                <a:gd name="connsiteX3" fmla="*/ 3891 w 10894"/>
                <a:gd name="connsiteY3" fmla="*/ 94 h 13107"/>
                <a:gd name="connsiteX4" fmla="*/ 0 w 10894"/>
                <a:gd name="connsiteY4" fmla="*/ 156 h 13107"/>
                <a:gd name="connsiteX5" fmla="*/ 363 w 10894"/>
                <a:gd name="connsiteY5" fmla="*/ 7310 h 13107"/>
                <a:gd name="connsiteX6" fmla="*/ 3560 w 10894"/>
                <a:gd name="connsiteY6" fmla="*/ 7310 h 13107"/>
                <a:gd name="connsiteX7" fmla="*/ 4758 w 10894"/>
                <a:gd name="connsiteY7" fmla="*/ 12279 h 13107"/>
                <a:gd name="connsiteX8" fmla="*/ 6756 w 10894"/>
                <a:gd name="connsiteY8" fmla="*/ 12279 h 13107"/>
                <a:gd name="connsiteX9" fmla="*/ 7555 w 10894"/>
                <a:gd name="connsiteY9" fmla="*/ 7310 h 13107"/>
                <a:gd name="connsiteX10" fmla="*/ 10352 w 10894"/>
                <a:gd name="connsiteY10" fmla="*/ 7310 h 13107"/>
                <a:gd name="connsiteX11" fmla="*/ 10352 w 10894"/>
                <a:gd name="connsiteY11" fmla="*/ 3584 h 13107"/>
                <a:gd name="connsiteX12" fmla="*/ 10574 w 10894"/>
                <a:gd name="connsiteY12"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665 w 10894"/>
                <a:gd name="connsiteY4" fmla="*/ 69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1482 w 10716"/>
                <a:gd name="connsiteY6" fmla="*/ 6274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8255 w 9234"/>
                <a:gd name="connsiteY0" fmla="*/ 0 h 13202"/>
                <a:gd name="connsiteX1" fmla="*/ 6299 w 9234"/>
                <a:gd name="connsiteY1" fmla="*/ 95 h 13202"/>
                <a:gd name="connsiteX2" fmla="*/ 5674 w 9234"/>
                <a:gd name="connsiteY2" fmla="*/ 6506 h 13202"/>
                <a:gd name="connsiteX3" fmla="*/ 2877 w 9234"/>
                <a:gd name="connsiteY3" fmla="*/ 6506 h 13202"/>
                <a:gd name="connsiteX4" fmla="*/ 2183 w 9234"/>
                <a:gd name="connsiteY4" fmla="*/ 164 h 13202"/>
                <a:gd name="connsiteX5" fmla="*/ 399 w 9234"/>
                <a:gd name="connsiteY5" fmla="*/ 1467 h 13202"/>
                <a:gd name="connsiteX6" fmla="*/ 0 w 9234"/>
                <a:gd name="connsiteY6" fmla="*/ 6274 h 13202"/>
                <a:gd name="connsiteX7" fmla="*/ 2078 w 9234"/>
                <a:gd name="connsiteY7" fmla="*/ 7405 h 13202"/>
                <a:gd name="connsiteX8" fmla="*/ 3276 w 9234"/>
                <a:gd name="connsiteY8" fmla="*/ 12374 h 13202"/>
                <a:gd name="connsiteX9" fmla="*/ 5274 w 9234"/>
                <a:gd name="connsiteY9" fmla="*/ 12374 h 13202"/>
                <a:gd name="connsiteX10" fmla="*/ 6073 w 9234"/>
                <a:gd name="connsiteY10" fmla="*/ 7405 h 13202"/>
                <a:gd name="connsiteX11" fmla="*/ 8870 w 9234"/>
                <a:gd name="connsiteY11" fmla="*/ 7405 h 13202"/>
                <a:gd name="connsiteX12" fmla="*/ 8870 w 9234"/>
                <a:gd name="connsiteY12" fmla="*/ 3679 h 13202"/>
                <a:gd name="connsiteX13" fmla="*/ 8255 w 9234"/>
                <a:gd name="connsiteY13" fmla="*/ 0 h 13202"/>
                <a:gd name="connsiteX0" fmla="*/ 8940 w 9886"/>
                <a:gd name="connsiteY0" fmla="*/ 0 h 10000"/>
                <a:gd name="connsiteX1" fmla="*/ 6822 w 9886"/>
                <a:gd name="connsiteY1" fmla="*/ 72 h 10000"/>
                <a:gd name="connsiteX2" fmla="*/ 6145 w 9886"/>
                <a:gd name="connsiteY2" fmla="*/ 4928 h 10000"/>
                <a:gd name="connsiteX3" fmla="*/ 3116 w 9886"/>
                <a:gd name="connsiteY3" fmla="*/ 4928 h 10000"/>
                <a:gd name="connsiteX4" fmla="*/ 2364 w 9886"/>
                <a:gd name="connsiteY4" fmla="*/ 124 h 10000"/>
                <a:gd name="connsiteX5" fmla="*/ 432 w 9886"/>
                <a:gd name="connsiteY5" fmla="*/ 1111 h 10000"/>
                <a:gd name="connsiteX6" fmla="*/ 0 w 9886"/>
                <a:gd name="connsiteY6" fmla="*/ 4752 h 10000"/>
                <a:gd name="connsiteX7" fmla="*/ 2250 w 9886"/>
                <a:gd name="connsiteY7" fmla="*/ 5609 h 10000"/>
                <a:gd name="connsiteX8" fmla="*/ 3548 w 9886"/>
                <a:gd name="connsiteY8" fmla="*/ 9373 h 10000"/>
                <a:gd name="connsiteX9" fmla="*/ 5712 w 9886"/>
                <a:gd name="connsiteY9" fmla="*/ 9373 h 10000"/>
                <a:gd name="connsiteX10" fmla="*/ 6577 w 9886"/>
                <a:gd name="connsiteY10" fmla="*/ 5609 h 10000"/>
                <a:gd name="connsiteX11" fmla="*/ 9086 w 9886"/>
                <a:gd name="connsiteY11" fmla="*/ 4753 h 10000"/>
                <a:gd name="connsiteX12" fmla="*/ 9606 w 9886"/>
                <a:gd name="connsiteY12" fmla="*/ 2787 h 10000"/>
                <a:gd name="connsiteX13" fmla="*/ 8940 w 9886"/>
                <a:gd name="connsiteY13" fmla="*/ 0 h 10000"/>
                <a:gd name="connsiteX0" fmla="*/ 9043 w 9764"/>
                <a:gd name="connsiteY0" fmla="*/ 0 h 10000"/>
                <a:gd name="connsiteX1" fmla="*/ 6901 w 9764"/>
                <a:gd name="connsiteY1" fmla="*/ 72 h 10000"/>
                <a:gd name="connsiteX2" fmla="*/ 6216 w 9764"/>
                <a:gd name="connsiteY2" fmla="*/ 4928 h 10000"/>
                <a:gd name="connsiteX3" fmla="*/ 3152 w 9764"/>
                <a:gd name="connsiteY3" fmla="*/ 4928 h 10000"/>
                <a:gd name="connsiteX4" fmla="*/ 2391 w 9764"/>
                <a:gd name="connsiteY4" fmla="*/ 124 h 10000"/>
                <a:gd name="connsiteX5" fmla="*/ 437 w 9764"/>
                <a:gd name="connsiteY5" fmla="*/ 1111 h 10000"/>
                <a:gd name="connsiteX6" fmla="*/ 0 w 9764"/>
                <a:gd name="connsiteY6" fmla="*/ 4752 h 10000"/>
                <a:gd name="connsiteX7" fmla="*/ 2276 w 9764"/>
                <a:gd name="connsiteY7" fmla="*/ 5609 h 10000"/>
                <a:gd name="connsiteX8" fmla="*/ 3589 w 9764"/>
                <a:gd name="connsiteY8" fmla="*/ 9373 h 10000"/>
                <a:gd name="connsiteX9" fmla="*/ 5778 w 9764"/>
                <a:gd name="connsiteY9" fmla="*/ 9373 h 10000"/>
                <a:gd name="connsiteX10" fmla="*/ 6653 w 9764"/>
                <a:gd name="connsiteY10" fmla="*/ 5609 h 10000"/>
                <a:gd name="connsiteX11" fmla="*/ 9191 w 9764"/>
                <a:gd name="connsiteY11" fmla="*/ 4753 h 10000"/>
                <a:gd name="connsiteX12" fmla="*/ 9191 w 9764"/>
                <a:gd name="connsiteY12" fmla="*/ 2022 h 10000"/>
                <a:gd name="connsiteX13" fmla="*/ 9043 w 9764"/>
                <a:gd name="connsiteY1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4" h="10000">
                  <a:moveTo>
                    <a:pt x="9043" y="0"/>
                  </a:moveTo>
                  <a:lnTo>
                    <a:pt x="6901" y="72"/>
                  </a:lnTo>
                  <a:cubicBezTo>
                    <a:pt x="6672" y="1691"/>
                    <a:pt x="6621" y="3490"/>
                    <a:pt x="6216" y="4928"/>
                  </a:cubicBezTo>
                  <a:cubicBezTo>
                    <a:pt x="5174" y="5290"/>
                    <a:pt x="4227" y="5648"/>
                    <a:pt x="3152" y="4928"/>
                  </a:cubicBezTo>
                  <a:cubicBezTo>
                    <a:pt x="2640" y="3371"/>
                    <a:pt x="2562" y="1719"/>
                    <a:pt x="2391" y="124"/>
                  </a:cubicBezTo>
                  <a:lnTo>
                    <a:pt x="437" y="1111"/>
                  </a:lnTo>
                  <a:cubicBezTo>
                    <a:pt x="291" y="2325"/>
                    <a:pt x="146" y="3538"/>
                    <a:pt x="0" y="4752"/>
                  </a:cubicBezTo>
                  <a:cubicBezTo>
                    <a:pt x="206" y="5193"/>
                    <a:pt x="1991" y="5379"/>
                    <a:pt x="2276" y="5609"/>
                  </a:cubicBezTo>
                  <a:cubicBezTo>
                    <a:pt x="3078" y="6236"/>
                    <a:pt x="3152" y="8902"/>
                    <a:pt x="3589" y="9373"/>
                  </a:cubicBezTo>
                  <a:cubicBezTo>
                    <a:pt x="4173" y="10000"/>
                    <a:pt x="5339" y="9686"/>
                    <a:pt x="5778" y="9373"/>
                  </a:cubicBezTo>
                  <a:cubicBezTo>
                    <a:pt x="6216" y="8746"/>
                    <a:pt x="6433" y="6236"/>
                    <a:pt x="6653" y="5609"/>
                  </a:cubicBezTo>
                  <a:cubicBezTo>
                    <a:pt x="7308" y="4982"/>
                    <a:pt x="8841" y="5223"/>
                    <a:pt x="9191" y="4753"/>
                  </a:cubicBezTo>
                  <a:cubicBezTo>
                    <a:pt x="9589" y="4231"/>
                    <a:pt x="9253" y="3325"/>
                    <a:pt x="9191" y="2022"/>
                  </a:cubicBezTo>
                  <a:cubicBezTo>
                    <a:pt x="9474" y="1282"/>
                    <a:pt x="9764" y="714"/>
                    <a:pt x="9043" y="0"/>
                  </a:cubicBez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64" name="Rectangle 63"/>
            <p:cNvSpPr/>
            <p:nvPr/>
          </p:nvSpPr>
          <p:spPr>
            <a:xfrm>
              <a:off x="6536923" y="1669007"/>
              <a:ext cx="496324" cy="1467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85"/>
            <p:cNvSpPr/>
            <p:nvPr/>
          </p:nvSpPr>
          <p:spPr bwMode="auto">
            <a:xfrm rot="5400000" flipV="1">
              <a:off x="5457361" y="2016082"/>
              <a:ext cx="1616580" cy="58846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50196"/>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9" name="Freeform 88"/>
            <p:cNvSpPr/>
            <p:nvPr/>
          </p:nvSpPr>
          <p:spPr bwMode="auto">
            <a:xfrm rot="5400000" flipV="1">
              <a:off x="6429227" y="2046876"/>
              <a:ext cx="1616580" cy="52688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50196"/>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4" name="Line 20"/>
            <p:cNvSpPr>
              <a:spLocks noChangeShapeType="1"/>
            </p:cNvSpPr>
            <p:nvPr/>
          </p:nvSpPr>
          <p:spPr bwMode="auto">
            <a:xfrm rot="5400000" flipV="1">
              <a:off x="7096924" y="1148579"/>
              <a:ext cx="582689" cy="1"/>
            </a:xfrm>
            <a:prstGeom prst="line">
              <a:avLst/>
            </a:prstGeom>
            <a:noFill/>
            <a:ln w="57150">
              <a:solidFill>
                <a:srgbClr val="9404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75" name="Line 22"/>
            <p:cNvSpPr>
              <a:spLocks noChangeShapeType="1"/>
            </p:cNvSpPr>
            <p:nvPr/>
          </p:nvSpPr>
          <p:spPr bwMode="auto">
            <a:xfrm rot="5400000">
              <a:off x="7096922" y="3351967"/>
              <a:ext cx="582692" cy="1"/>
            </a:xfrm>
            <a:prstGeom prst="line">
              <a:avLst/>
            </a:prstGeom>
            <a:noFill/>
            <a:ln w="57150">
              <a:solidFill>
                <a:srgbClr val="9404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grpSp>
      <p:grpSp>
        <p:nvGrpSpPr>
          <p:cNvPr id="5" name="Group 188"/>
          <p:cNvGrpSpPr/>
          <p:nvPr/>
        </p:nvGrpSpPr>
        <p:grpSpPr>
          <a:xfrm>
            <a:off x="3672212" y="3643315"/>
            <a:ext cx="3971622" cy="2071702"/>
            <a:chOff x="3672212" y="4357695"/>
            <a:chExt cx="3971622" cy="2355039"/>
          </a:xfrm>
        </p:grpSpPr>
        <p:sp>
          <p:nvSpPr>
            <p:cNvPr id="153" name="Oval 18"/>
            <p:cNvSpPr>
              <a:spLocks noChangeArrowheads="1"/>
            </p:cNvSpPr>
            <p:nvPr/>
          </p:nvSpPr>
          <p:spPr bwMode="auto">
            <a:xfrm flipV="1">
              <a:off x="7114181" y="4799264"/>
              <a:ext cx="528581" cy="212910"/>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154" name="Rectangle 43"/>
            <p:cNvSpPr>
              <a:spLocks noChangeArrowheads="1"/>
            </p:cNvSpPr>
            <p:nvPr/>
          </p:nvSpPr>
          <p:spPr bwMode="auto">
            <a:xfrm rot="5400000">
              <a:off x="6161900" y="4990052"/>
              <a:ext cx="728837" cy="273944"/>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sp>
          <p:nvSpPr>
            <p:cNvPr id="155" name="Oval 18"/>
            <p:cNvSpPr>
              <a:spLocks noChangeArrowheads="1"/>
            </p:cNvSpPr>
            <p:nvPr/>
          </p:nvSpPr>
          <p:spPr bwMode="auto">
            <a:xfrm flipV="1">
              <a:off x="6111059" y="4799264"/>
              <a:ext cx="590367" cy="212910"/>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156" name="Oval 18"/>
            <p:cNvSpPr>
              <a:spLocks noChangeArrowheads="1"/>
            </p:cNvSpPr>
            <p:nvPr/>
          </p:nvSpPr>
          <p:spPr bwMode="auto">
            <a:xfrm flipV="1">
              <a:off x="3672212" y="4750201"/>
              <a:ext cx="1005896" cy="212910"/>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157" name="Rectangle 37"/>
            <p:cNvSpPr>
              <a:spLocks noChangeArrowheads="1"/>
            </p:cNvSpPr>
            <p:nvPr/>
          </p:nvSpPr>
          <p:spPr bwMode="auto">
            <a:xfrm rot="5400000">
              <a:off x="6238135" y="5547373"/>
              <a:ext cx="850310" cy="657464"/>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sp>
          <p:nvSpPr>
            <p:cNvPr id="158" name="Line 28"/>
            <p:cNvSpPr>
              <a:spLocks noChangeShapeType="1"/>
            </p:cNvSpPr>
            <p:nvPr/>
          </p:nvSpPr>
          <p:spPr bwMode="auto">
            <a:xfrm rot="5400000">
              <a:off x="6036823" y="4600641"/>
              <a:ext cx="485891"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159" name="Line 64"/>
            <p:cNvSpPr>
              <a:spLocks noChangeShapeType="1"/>
            </p:cNvSpPr>
            <p:nvPr/>
          </p:nvSpPr>
          <p:spPr bwMode="auto">
            <a:xfrm rot="5400000">
              <a:off x="5982034" y="6463225"/>
              <a:ext cx="485891"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grpSp>
          <p:nvGrpSpPr>
            <p:cNvPr id="6" name="Group 72"/>
            <p:cNvGrpSpPr/>
            <p:nvPr/>
          </p:nvGrpSpPr>
          <p:grpSpPr>
            <a:xfrm>
              <a:off x="6478775" y="4357696"/>
              <a:ext cx="879307" cy="2350298"/>
              <a:chOff x="4524958" y="2214556"/>
              <a:chExt cx="879307" cy="3422122"/>
            </a:xfrm>
          </p:grpSpPr>
          <p:sp>
            <p:nvSpPr>
              <p:cNvPr id="180" name="Line 59"/>
              <p:cNvSpPr>
                <a:spLocks noChangeShapeType="1"/>
              </p:cNvSpPr>
              <p:nvPr/>
            </p:nvSpPr>
            <p:spPr bwMode="auto">
              <a:xfrm rot="5400000">
                <a:off x="5050527" y="2568296"/>
                <a:ext cx="707476"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181" name="Freeform 61"/>
              <p:cNvSpPr>
                <a:spLocks/>
              </p:cNvSpPr>
              <p:nvPr/>
            </p:nvSpPr>
            <p:spPr bwMode="auto">
              <a:xfrm rot="5400000" flipV="1">
                <a:off x="4588825" y="2172740"/>
                <a:ext cx="707476" cy="791107"/>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AAAA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182" name="Freeform 63"/>
              <p:cNvSpPr>
                <a:spLocks/>
              </p:cNvSpPr>
              <p:nvPr/>
            </p:nvSpPr>
            <p:spPr bwMode="auto">
              <a:xfrm rot="5400000">
                <a:off x="4566774" y="4884731"/>
                <a:ext cx="707476" cy="791107"/>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AAAA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183" name="Line 65"/>
              <p:cNvSpPr>
                <a:spLocks noChangeShapeType="1"/>
              </p:cNvSpPr>
              <p:nvPr/>
            </p:nvSpPr>
            <p:spPr bwMode="auto">
              <a:xfrm rot="5400000">
                <a:off x="5029664" y="5282940"/>
                <a:ext cx="707476"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grpSp>
        <p:sp>
          <p:nvSpPr>
            <p:cNvPr id="163" name="Line 20"/>
            <p:cNvSpPr>
              <a:spLocks noChangeShapeType="1"/>
            </p:cNvSpPr>
            <p:nvPr/>
          </p:nvSpPr>
          <p:spPr bwMode="auto">
            <a:xfrm rot="5400000">
              <a:off x="4136323" y="4677814"/>
              <a:ext cx="443983"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164" name="Line 21"/>
            <p:cNvSpPr>
              <a:spLocks noChangeShapeType="1"/>
            </p:cNvSpPr>
            <p:nvPr/>
          </p:nvSpPr>
          <p:spPr bwMode="auto">
            <a:xfrm rot="5400000">
              <a:off x="3718251" y="4677814"/>
              <a:ext cx="443983"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165" name="Line 22"/>
            <p:cNvSpPr>
              <a:spLocks noChangeShapeType="1"/>
            </p:cNvSpPr>
            <p:nvPr/>
          </p:nvSpPr>
          <p:spPr bwMode="auto">
            <a:xfrm rot="5400000">
              <a:off x="4136323" y="6490743"/>
              <a:ext cx="443983"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166" name="Line 23"/>
            <p:cNvSpPr>
              <a:spLocks noChangeShapeType="1"/>
            </p:cNvSpPr>
            <p:nvPr/>
          </p:nvSpPr>
          <p:spPr bwMode="auto">
            <a:xfrm rot="5400000">
              <a:off x="3718251" y="6490743"/>
              <a:ext cx="443983"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168" name="Freeform 26"/>
            <p:cNvSpPr>
              <a:spLocks/>
            </p:cNvSpPr>
            <p:nvPr/>
          </p:nvSpPr>
          <p:spPr bwMode="auto">
            <a:xfrm rot="5400000">
              <a:off x="3290611" y="5292338"/>
              <a:ext cx="1315879" cy="482233"/>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273 w 10000"/>
                <a:gd name="connsiteY10" fmla="*/ 6017 h 10000"/>
                <a:gd name="connsiteX11" fmla="*/ 5360 w 10000"/>
                <a:gd name="connsiteY11" fmla="*/ 4429 h 10000"/>
                <a:gd name="connsiteX12" fmla="*/ 5980 w 10000"/>
                <a:gd name="connsiteY12" fmla="*/ 3441 h 10000"/>
                <a:gd name="connsiteX13" fmla="*/ 6247 w 10000"/>
                <a:gd name="connsiteY13" fmla="*/ 2744 h 10000"/>
                <a:gd name="connsiteX14" fmla="*/ 6650 w 10000"/>
                <a:gd name="connsiteY14" fmla="*/ 1838 h 10000"/>
                <a:gd name="connsiteX15" fmla="*/ 6780 w 10000"/>
                <a:gd name="connsiteY15" fmla="*/ 543 h 10000"/>
                <a:gd name="connsiteX16" fmla="*/ 7221 w 10000"/>
                <a:gd name="connsiteY16" fmla="*/ 251 h 10000"/>
                <a:gd name="connsiteX17" fmla="*/ 7581 w 10000"/>
                <a:gd name="connsiteY17" fmla="*/ 55 h 10000"/>
                <a:gd name="connsiteX18" fmla="*/ 8151 w 10000"/>
                <a:gd name="connsiteY18" fmla="*/ 655 h 10000"/>
                <a:gd name="connsiteX19" fmla="*/ 8418 w 10000"/>
                <a:gd name="connsiteY19" fmla="*/ 1240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360 w 10000"/>
                <a:gd name="connsiteY10" fmla="*/ 4429 h 10000"/>
                <a:gd name="connsiteX11" fmla="*/ 5980 w 10000"/>
                <a:gd name="connsiteY11" fmla="*/ 3441 h 10000"/>
                <a:gd name="connsiteX12" fmla="*/ 6247 w 10000"/>
                <a:gd name="connsiteY12" fmla="*/ 2744 h 10000"/>
                <a:gd name="connsiteX13" fmla="*/ 6650 w 10000"/>
                <a:gd name="connsiteY13" fmla="*/ 1838 h 10000"/>
                <a:gd name="connsiteX14" fmla="*/ 6780 w 10000"/>
                <a:gd name="connsiteY14" fmla="*/ 543 h 10000"/>
                <a:gd name="connsiteX15" fmla="*/ 7221 w 10000"/>
                <a:gd name="connsiteY15" fmla="*/ 251 h 10000"/>
                <a:gd name="connsiteX16" fmla="*/ 7581 w 10000"/>
                <a:gd name="connsiteY16" fmla="*/ 55 h 10000"/>
                <a:gd name="connsiteX17" fmla="*/ 8151 w 10000"/>
                <a:gd name="connsiteY17" fmla="*/ 655 h 10000"/>
                <a:gd name="connsiteX18" fmla="*/ 8418 w 10000"/>
                <a:gd name="connsiteY18" fmla="*/ 1240 h 10000"/>
                <a:gd name="connsiteX19" fmla="*/ 8821 w 10000"/>
                <a:gd name="connsiteY19" fmla="*/ 3329 h 10000"/>
                <a:gd name="connsiteX20" fmla="*/ 8908 w 10000"/>
                <a:gd name="connsiteY20" fmla="*/ 4527 h 10000"/>
                <a:gd name="connsiteX21" fmla="*/ 9175 w 10000"/>
                <a:gd name="connsiteY21" fmla="*/ 4722 h 10000"/>
                <a:gd name="connsiteX22" fmla="*/ 9659 w 10000"/>
                <a:gd name="connsiteY22" fmla="*/ 6017 h 10000"/>
                <a:gd name="connsiteX23" fmla="*/ 9882 w 10000"/>
                <a:gd name="connsiteY23" fmla="*/ 7117 h 10000"/>
                <a:gd name="connsiteX24" fmla="*/ 9926 w 10000"/>
                <a:gd name="connsiteY24" fmla="*/ 7410 h 10000"/>
                <a:gd name="connsiteX25" fmla="*/ 9752 w 10000"/>
                <a:gd name="connsiteY25" fmla="*/ 7911 h 10000"/>
                <a:gd name="connsiteX26" fmla="*/ 9259 w 10000"/>
                <a:gd name="connsiteY26" fmla="*/ 9810 h 10000"/>
                <a:gd name="connsiteX27" fmla="*/ 310 w 10000"/>
                <a:gd name="connsiteY27" fmla="*/ 10000 h 10000"/>
                <a:gd name="connsiteX28" fmla="*/ 0 w 10000"/>
                <a:gd name="connsiteY28"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247 w 10000"/>
                <a:gd name="connsiteY11" fmla="*/ 2744 h 10000"/>
                <a:gd name="connsiteX12" fmla="*/ 6650 w 10000"/>
                <a:gd name="connsiteY12" fmla="*/ 1838 h 10000"/>
                <a:gd name="connsiteX13" fmla="*/ 6780 w 10000"/>
                <a:gd name="connsiteY13" fmla="*/ 543 h 10000"/>
                <a:gd name="connsiteX14" fmla="*/ 7221 w 10000"/>
                <a:gd name="connsiteY14" fmla="*/ 251 h 10000"/>
                <a:gd name="connsiteX15" fmla="*/ 7581 w 10000"/>
                <a:gd name="connsiteY15" fmla="*/ 55 h 10000"/>
                <a:gd name="connsiteX16" fmla="*/ 8151 w 10000"/>
                <a:gd name="connsiteY16" fmla="*/ 655 h 10000"/>
                <a:gd name="connsiteX17" fmla="*/ 8418 w 10000"/>
                <a:gd name="connsiteY17" fmla="*/ 1240 h 10000"/>
                <a:gd name="connsiteX18" fmla="*/ 8821 w 10000"/>
                <a:gd name="connsiteY18" fmla="*/ 3329 h 10000"/>
                <a:gd name="connsiteX19" fmla="*/ 8908 w 10000"/>
                <a:gd name="connsiteY19" fmla="*/ 4527 h 10000"/>
                <a:gd name="connsiteX20" fmla="*/ 9175 w 10000"/>
                <a:gd name="connsiteY20" fmla="*/ 4722 h 10000"/>
                <a:gd name="connsiteX21" fmla="*/ 9659 w 10000"/>
                <a:gd name="connsiteY21" fmla="*/ 6017 h 10000"/>
                <a:gd name="connsiteX22" fmla="*/ 9882 w 10000"/>
                <a:gd name="connsiteY22" fmla="*/ 7117 h 10000"/>
                <a:gd name="connsiteX23" fmla="*/ 9926 w 10000"/>
                <a:gd name="connsiteY23" fmla="*/ 7410 h 10000"/>
                <a:gd name="connsiteX24" fmla="*/ 9752 w 10000"/>
                <a:gd name="connsiteY24" fmla="*/ 7911 h 10000"/>
                <a:gd name="connsiteX25" fmla="*/ 9259 w 10000"/>
                <a:gd name="connsiteY25" fmla="*/ 9810 h 10000"/>
                <a:gd name="connsiteX26" fmla="*/ 310 w 10000"/>
                <a:gd name="connsiteY26" fmla="*/ 10000 h 10000"/>
                <a:gd name="connsiteX27" fmla="*/ 0 w 10000"/>
                <a:gd name="connsiteY27"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6780 w 10000"/>
                <a:gd name="connsiteY12" fmla="*/ 543 h 10000"/>
                <a:gd name="connsiteX13" fmla="*/ 7221 w 10000"/>
                <a:gd name="connsiteY13" fmla="*/ 251 h 10000"/>
                <a:gd name="connsiteX14" fmla="*/ 7581 w 10000"/>
                <a:gd name="connsiteY14" fmla="*/ 55 h 10000"/>
                <a:gd name="connsiteX15" fmla="*/ 8151 w 10000"/>
                <a:gd name="connsiteY15" fmla="*/ 655 h 10000"/>
                <a:gd name="connsiteX16" fmla="*/ 8418 w 10000"/>
                <a:gd name="connsiteY16" fmla="*/ 1240 h 10000"/>
                <a:gd name="connsiteX17" fmla="*/ 8821 w 10000"/>
                <a:gd name="connsiteY17" fmla="*/ 3329 h 10000"/>
                <a:gd name="connsiteX18" fmla="*/ 8908 w 10000"/>
                <a:gd name="connsiteY18" fmla="*/ 4527 h 10000"/>
                <a:gd name="connsiteX19" fmla="*/ 9175 w 10000"/>
                <a:gd name="connsiteY19" fmla="*/ 4722 h 10000"/>
                <a:gd name="connsiteX20" fmla="*/ 9659 w 10000"/>
                <a:gd name="connsiteY20" fmla="*/ 6017 h 10000"/>
                <a:gd name="connsiteX21" fmla="*/ 9882 w 10000"/>
                <a:gd name="connsiteY21" fmla="*/ 7117 h 10000"/>
                <a:gd name="connsiteX22" fmla="*/ 9926 w 10000"/>
                <a:gd name="connsiteY22" fmla="*/ 7410 h 10000"/>
                <a:gd name="connsiteX23" fmla="*/ 9752 w 10000"/>
                <a:gd name="connsiteY23" fmla="*/ 7911 h 10000"/>
                <a:gd name="connsiteX24" fmla="*/ 9259 w 10000"/>
                <a:gd name="connsiteY24" fmla="*/ 9810 h 10000"/>
                <a:gd name="connsiteX25" fmla="*/ 310 w 10000"/>
                <a:gd name="connsiteY25" fmla="*/ 10000 h 10000"/>
                <a:gd name="connsiteX26" fmla="*/ 0 w 10000"/>
                <a:gd name="connsiteY26"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418 w 10000"/>
                <a:gd name="connsiteY15" fmla="*/ 1240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074 w 10000"/>
                <a:gd name="connsiteY15" fmla="*/ 1308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8908 w 10000"/>
                <a:gd name="connsiteY16" fmla="*/ 4527 h 10000"/>
                <a:gd name="connsiteX17" fmla="*/ 9175 w 10000"/>
                <a:gd name="connsiteY17" fmla="*/ 4722 h 10000"/>
                <a:gd name="connsiteX18" fmla="*/ 9659 w 10000"/>
                <a:gd name="connsiteY18" fmla="*/ 6017 h 10000"/>
                <a:gd name="connsiteX19" fmla="*/ 9882 w 10000"/>
                <a:gd name="connsiteY19" fmla="*/ 7117 h 10000"/>
                <a:gd name="connsiteX20" fmla="*/ 9926 w 10000"/>
                <a:gd name="connsiteY20" fmla="*/ 7410 h 10000"/>
                <a:gd name="connsiteX21" fmla="*/ 9752 w 10000"/>
                <a:gd name="connsiteY21" fmla="*/ 7911 h 10000"/>
                <a:gd name="connsiteX22" fmla="*/ 9259 w 10000"/>
                <a:gd name="connsiteY22" fmla="*/ 9810 h 10000"/>
                <a:gd name="connsiteX23" fmla="*/ 310 w 10000"/>
                <a:gd name="connsiteY23" fmla="*/ 10000 h 10000"/>
                <a:gd name="connsiteX24" fmla="*/ 0 w 10000"/>
                <a:gd name="connsiteY24"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9175 w 10000"/>
                <a:gd name="connsiteY16" fmla="*/ 4722 h 10000"/>
                <a:gd name="connsiteX17" fmla="*/ 9659 w 10000"/>
                <a:gd name="connsiteY17" fmla="*/ 6017 h 10000"/>
                <a:gd name="connsiteX18" fmla="*/ 9882 w 10000"/>
                <a:gd name="connsiteY18" fmla="*/ 7117 h 10000"/>
                <a:gd name="connsiteX19" fmla="*/ 9926 w 10000"/>
                <a:gd name="connsiteY19" fmla="*/ 7410 h 10000"/>
                <a:gd name="connsiteX20" fmla="*/ 9752 w 10000"/>
                <a:gd name="connsiteY20" fmla="*/ 7911 h 10000"/>
                <a:gd name="connsiteX21" fmla="*/ 9259 w 10000"/>
                <a:gd name="connsiteY21" fmla="*/ 9810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175 w 10000"/>
                <a:gd name="connsiteY15" fmla="*/ 4722 h 10000"/>
                <a:gd name="connsiteX16" fmla="*/ 9659 w 10000"/>
                <a:gd name="connsiteY16" fmla="*/ 6017 h 10000"/>
                <a:gd name="connsiteX17" fmla="*/ 9882 w 10000"/>
                <a:gd name="connsiteY17" fmla="*/ 7117 h 10000"/>
                <a:gd name="connsiteX18" fmla="*/ 9926 w 10000"/>
                <a:gd name="connsiteY18" fmla="*/ 7410 h 10000"/>
                <a:gd name="connsiteX19" fmla="*/ 9752 w 10000"/>
                <a:gd name="connsiteY19" fmla="*/ 7911 h 10000"/>
                <a:gd name="connsiteX20" fmla="*/ 9259 w 10000"/>
                <a:gd name="connsiteY20" fmla="*/ 9810 h 10000"/>
                <a:gd name="connsiteX21" fmla="*/ 310 w 10000"/>
                <a:gd name="connsiteY21" fmla="*/ 10000 h 10000"/>
                <a:gd name="connsiteX22" fmla="*/ 0 w 10000"/>
                <a:gd name="connsiteY2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659 w 10000"/>
                <a:gd name="connsiteY15" fmla="*/ 6017 h 10000"/>
                <a:gd name="connsiteX16" fmla="*/ 9882 w 10000"/>
                <a:gd name="connsiteY16" fmla="*/ 7117 h 10000"/>
                <a:gd name="connsiteX17" fmla="*/ 9926 w 10000"/>
                <a:gd name="connsiteY17" fmla="*/ 7410 h 10000"/>
                <a:gd name="connsiteX18" fmla="*/ 9752 w 10000"/>
                <a:gd name="connsiteY18" fmla="*/ 7911 h 10000"/>
                <a:gd name="connsiteX19" fmla="*/ 9259 w 10000"/>
                <a:gd name="connsiteY19" fmla="*/ 9810 h 10000"/>
                <a:gd name="connsiteX20" fmla="*/ 310 w 10000"/>
                <a:gd name="connsiteY20" fmla="*/ 10000 h 10000"/>
                <a:gd name="connsiteX21" fmla="*/ 0 w 10000"/>
                <a:gd name="connsiteY21" fmla="*/ 10000 h 10000"/>
                <a:gd name="connsiteX0" fmla="*/ 0 w 9898"/>
                <a:gd name="connsiteY0" fmla="*/ 10000 h 10000"/>
                <a:gd name="connsiteX1" fmla="*/ 974 w 9898"/>
                <a:gd name="connsiteY1" fmla="*/ 9401 h 10000"/>
                <a:gd name="connsiteX2" fmla="*/ 1464 w 9898"/>
                <a:gd name="connsiteY2" fmla="*/ 9109 h 10000"/>
                <a:gd name="connsiteX3" fmla="*/ 1861 w 9898"/>
                <a:gd name="connsiteY3" fmla="*/ 8511 h 10000"/>
                <a:gd name="connsiteX4" fmla="*/ 2128 w 9898"/>
                <a:gd name="connsiteY4" fmla="*/ 8315 h 10000"/>
                <a:gd name="connsiteX5" fmla="*/ 2481 w 9898"/>
                <a:gd name="connsiteY5" fmla="*/ 8511 h 10000"/>
                <a:gd name="connsiteX6" fmla="*/ 2748 w 9898"/>
                <a:gd name="connsiteY6" fmla="*/ 8900 h 10000"/>
                <a:gd name="connsiteX7" fmla="*/ 3766 w 9898"/>
                <a:gd name="connsiteY7" fmla="*/ 9011 h 10000"/>
                <a:gd name="connsiteX8" fmla="*/ 4833 w 9898"/>
                <a:gd name="connsiteY8" fmla="*/ 6519 h 10000"/>
                <a:gd name="connsiteX9" fmla="*/ 4876 w 9898"/>
                <a:gd name="connsiteY9" fmla="*/ 6226 h 10000"/>
                <a:gd name="connsiteX10" fmla="*/ 5980 w 9898"/>
                <a:gd name="connsiteY10" fmla="*/ 3441 h 10000"/>
                <a:gd name="connsiteX11" fmla="*/ 6650 w 9898"/>
                <a:gd name="connsiteY11" fmla="*/ 1838 h 10000"/>
                <a:gd name="connsiteX12" fmla="*/ 7221 w 9898"/>
                <a:gd name="connsiteY12" fmla="*/ 251 h 10000"/>
                <a:gd name="connsiteX13" fmla="*/ 7581 w 9898"/>
                <a:gd name="connsiteY13" fmla="*/ 55 h 10000"/>
                <a:gd name="connsiteX14" fmla="*/ 8151 w 9898"/>
                <a:gd name="connsiteY14" fmla="*/ 655 h 10000"/>
                <a:gd name="connsiteX15" fmla="*/ 9659 w 9898"/>
                <a:gd name="connsiteY15" fmla="*/ 6017 h 10000"/>
                <a:gd name="connsiteX16" fmla="*/ 9882 w 9898"/>
                <a:gd name="connsiteY16" fmla="*/ 7117 h 10000"/>
                <a:gd name="connsiteX17" fmla="*/ 9752 w 9898"/>
                <a:gd name="connsiteY17" fmla="*/ 7911 h 10000"/>
                <a:gd name="connsiteX18" fmla="*/ 9259 w 9898"/>
                <a:gd name="connsiteY18" fmla="*/ 9810 h 10000"/>
                <a:gd name="connsiteX19" fmla="*/ 310 w 9898"/>
                <a:gd name="connsiteY19" fmla="*/ 10000 h 10000"/>
                <a:gd name="connsiteX20" fmla="*/ 0 w 9898"/>
                <a:gd name="connsiteY20" fmla="*/ 10000 h 10000"/>
                <a:gd name="connsiteX0" fmla="*/ 0 w 10000"/>
                <a:gd name="connsiteY0" fmla="*/ 10000 h 10000"/>
                <a:gd name="connsiteX1" fmla="*/ 984 w 10000"/>
                <a:gd name="connsiteY1" fmla="*/ 9401 h 10000"/>
                <a:gd name="connsiteX2" fmla="*/ 1479 w 10000"/>
                <a:gd name="connsiteY2" fmla="*/ 9109 h 10000"/>
                <a:gd name="connsiteX3" fmla="*/ 1880 w 10000"/>
                <a:gd name="connsiteY3" fmla="*/ 8511 h 10000"/>
                <a:gd name="connsiteX4" fmla="*/ 2150 w 10000"/>
                <a:gd name="connsiteY4" fmla="*/ 8315 h 10000"/>
                <a:gd name="connsiteX5" fmla="*/ 2507 w 10000"/>
                <a:gd name="connsiteY5" fmla="*/ 8511 h 10000"/>
                <a:gd name="connsiteX6" fmla="*/ 2776 w 10000"/>
                <a:gd name="connsiteY6" fmla="*/ 8900 h 10000"/>
                <a:gd name="connsiteX7" fmla="*/ 3805 w 10000"/>
                <a:gd name="connsiteY7" fmla="*/ 9011 h 10000"/>
                <a:gd name="connsiteX8" fmla="*/ 4883 w 10000"/>
                <a:gd name="connsiteY8" fmla="*/ 6519 h 10000"/>
                <a:gd name="connsiteX9" fmla="*/ 4926 w 10000"/>
                <a:gd name="connsiteY9" fmla="*/ 6226 h 10000"/>
                <a:gd name="connsiteX10" fmla="*/ 6042 w 10000"/>
                <a:gd name="connsiteY10" fmla="*/ 3441 h 10000"/>
                <a:gd name="connsiteX11" fmla="*/ 6719 w 10000"/>
                <a:gd name="connsiteY11" fmla="*/ 1838 h 10000"/>
                <a:gd name="connsiteX12" fmla="*/ 7295 w 10000"/>
                <a:gd name="connsiteY12" fmla="*/ 251 h 10000"/>
                <a:gd name="connsiteX13" fmla="*/ 7659 w 10000"/>
                <a:gd name="connsiteY13" fmla="*/ 55 h 10000"/>
                <a:gd name="connsiteX14" fmla="*/ 8235 w 10000"/>
                <a:gd name="connsiteY14" fmla="*/ 655 h 10000"/>
                <a:gd name="connsiteX15" fmla="*/ 9984 w 10000"/>
                <a:gd name="connsiteY15" fmla="*/ 7117 h 10000"/>
                <a:gd name="connsiteX16" fmla="*/ 9852 w 10000"/>
                <a:gd name="connsiteY16" fmla="*/ 7911 h 10000"/>
                <a:gd name="connsiteX17" fmla="*/ 9354 w 10000"/>
                <a:gd name="connsiteY17" fmla="*/ 9810 h 10000"/>
                <a:gd name="connsiteX18" fmla="*/ 313 w 10000"/>
                <a:gd name="connsiteY18" fmla="*/ 10000 h 10000"/>
                <a:gd name="connsiteX19" fmla="*/ 0 w 10000"/>
                <a:gd name="connsiteY19"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295 w 10966"/>
                <a:gd name="connsiteY12" fmla="*/ 251 h 10000"/>
                <a:gd name="connsiteX13" fmla="*/ 7659 w 10966"/>
                <a:gd name="connsiteY13" fmla="*/ 55 h 10000"/>
                <a:gd name="connsiteX14" fmla="*/ 8235 w 10966"/>
                <a:gd name="connsiteY14" fmla="*/ 655 h 10000"/>
                <a:gd name="connsiteX15" fmla="*/ 9984 w 10966"/>
                <a:gd name="connsiteY15" fmla="*/ 7117 h 10000"/>
                <a:gd name="connsiteX16" fmla="*/ 9354 w 10966"/>
                <a:gd name="connsiteY16" fmla="*/ 9810 h 10000"/>
                <a:gd name="connsiteX17" fmla="*/ 313 w 10966"/>
                <a:gd name="connsiteY17" fmla="*/ 10000 h 10000"/>
                <a:gd name="connsiteX18" fmla="*/ 0 w 10966"/>
                <a:gd name="connsiteY18"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659 w 10966"/>
                <a:gd name="connsiteY12" fmla="*/ 55 h 10000"/>
                <a:gd name="connsiteX13" fmla="*/ 8235 w 10966"/>
                <a:gd name="connsiteY13" fmla="*/ 655 h 10000"/>
                <a:gd name="connsiteX14" fmla="*/ 9984 w 10966"/>
                <a:gd name="connsiteY14" fmla="*/ 7117 h 10000"/>
                <a:gd name="connsiteX15" fmla="*/ 9354 w 10966"/>
                <a:gd name="connsiteY15" fmla="*/ 9810 h 10000"/>
                <a:gd name="connsiteX16" fmla="*/ 313 w 10966"/>
                <a:gd name="connsiteY16" fmla="*/ 10000 h 10000"/>
                <a:gd name="connsiteX17" fmla="*/ 0 w 10966"/>
                <a:gd name="connsiteY17" fmla="*/ 10000 h 10000"/>
                <a:gd name="connsiteX0" fmla="*/ 0 w 10966"/>
                <a:gd name="connsiteY0" fmla="*/ 10225 h 10225"/>
                <a:gd name="connsiteX1" fmla="*/ 984 w 10966"/>
                <a:gd name="connsiteY1" fmla="*/ 9626 h 10225"/>
                <a:gd name="connsiteX2" fmla="*/ 1479 w 10966"/>
                <a:gd name="connsiteY2" fmla="*/ 9334 h 10225"/>
                <a:gd name="connsiteX3" fmla="*/ 1880 w 10966"/>
                <a:gd name="connsiteY3" fmla="*/ 8736 h 10225"/>
                <a:gd name="connsiteX4" fmla="*/ 2150 w 10966"/>
                <a:gd name="connsiteY4" fmla="*/ 8540 h 10225"/>
                <a:gd name="connsiteX5" fmla="*/ 2507 w 10966"/>
                <a:gd name="connsiteY5" fmla="*/ 8736 h 10225"/>
                <a:gd name="connsiteX6" fmla="*/ 2776 w 10966"/>
                <a:gd name="connsiteY6" fmla="*/ 9125 h 10225"/>
                <a:gd name="connsiteX7" fmla="*/ 3805 w 10966"/>
                <a:gd name="connsiteY7" fmla="*/ 9236 h 10225"/>
                <a:gd name="connsiteX8" fmla="*/ 4883 w 10966"/>
                <a:gd name="connsiteY8" fmla="*/ 6744 h 10225"/>
                <a:gd name="connsiteX9" fmla="*/ 4926 w 10966"/>
                <a:gd name="connsiteY9" fmla="*/ 6451 h 10225"/>
                <a:gd name="connsiteX10" fmla="*/ 6042 w 10966"/>
                <a:gd name="connsiteY10" fmla="*/ 3666 h 10225"/>
                <a:gd name="connsiteX11" fmla="*/ 6719 w 10966"/>
                <a:gd name="connsiteY11" fmla="*/ 2063 h 10225"/>
                <a:gd name="connsiteX12" fmla="*/ 8235 w 10966"/>
                <a:gd name="connsiteY12" fmla="*/ 880 h 10225"/>
                <a:gd name="connsiteX13" fmla="*/ 9984 w 10966"/>
                <a:gd name="connsiteY13" fmla="*/ 7342 h 10225"/>
                <a:gd name="connsiteX14" fmla="*/ 9354 w 10966"/>
                <a:gd name="connsiteY14" fmla="*/ 10035 h 10225"/>
                <a:gd name="connsiteX15" fmla="*/ 313 w 10966"/>
                <a:gd name="connsiteY15" fmla="*/ 10225 h 10225"/>
                <a:gd name="connsiteX16" fmla="*/ 0 w 10966"/>
                <a:gd name="connsiteY16" fmla="*/ 10225 h 10225"/>
                <a:gd name="connsiteX0" fmla="*/ 0 w 10966"/>
                <a:gd name="connsiteY0" fmla="*/ 9572 h 9572"/>
                <a:gd name="connsiteX1" fmla="*/ 984 w 10966"/>
                <a:gd name="connsiteY1" fmla="*/ 8973 h 9572"/>
                <a:gd name="connsiteX2" fmla="*/ 1479 w 10966"/>
                <a:gd name="connsiteY2" fmla="*/ 8681 h 9572"/>
                <a:gd name="connsiteX3" fmla="*/ 1880 w 10966"/>
                <a:gd name="connsiteY3" fmla="*/ 8083 h 9572"/>
                <a:gd name="connsiteX4" fmla="*/ 2150 w 10966"/>
                <a:gd name="connsiteY4" fmla="*/ 7887 h 9572"/>
                <a:gd name="connsiteX5" fmla="*/ 2507 w 10966"/>
                <a:gd name="connsiteY5" fmla="*/ 8083 h 9572"/>
                <a:gd name="connsiteX6" fmla="*/ 2776 w 10966"/>
                <a:gd name="connsiteY6" fmla="*/ 8472 h 9572"/>
                <a:gd name="connsiteX7" fmla="*/ 3805 w 10966"/>
                <a:gd name="connsiteY7" fmla="*/ 8583 h 9572"/>
                <a:gd name="connsiteX8" fmla="*/ 4883 w 10966"/>
                <a:gd name="connsiteY8" fmla="*/ 6091 h 9572"/>
                <a:gd name="connsiteX9" fmla="*/ 4926 w 10966"/>
                <a:gd name="connsiteY9" fmla="*/ 5798 h 9572"/>
                <a:gd name="connsiteX10" fmla="*/ 6042 w 10966"/>
                <a:gd name="connsiteY10" fmla="*/ 3013 h 9572"/>
                <a:gd name="connsiteX11" fmla="*/ 6719 w 10966"/>
                <a:gd name="connsiteY11" fmla="*/ 1410 h 9572"/>
                <a:gd name="connsiteX12" fmla="*/ 10152 w 10966"/>
                <a:gd name="connsiteY12" fmla="*/ 880 h 9572"/>
                <a:gd name="connsiteX13" fmla="*/ 9984 w 10966"/>
                <a:gd name="connsiteY13" fmla="*/ 6689 h 9572"/>
                <a:gd name="connsiteX14" fmla="*/ 9354 w 10966"/>
                <a:gd name="connsiteY14" fmla="*/ 9382 h 9572"/>
                <a:gd name="connsiteX15" fmla="*/ 313 w 10966"/>
                <a:gd name="connsiteY15" fmla="*/ 9572 h 9572"/>
                <a:gd name="connsiteX16" fmla="*/ 0 w 10966"/>
                <a:gd name="connsiteY16" fmla="*/ 9572 h 9572"/>
                <a:gd name="connsiteX0" fmla="*/ 0 w 10000"/>
                <a:gd name="connsiteY0" fmla="*/ 10000 h 10000"/>
                <a:gd name="connsiteX1" fmla="*/ 1349 w 10000"/>
                <a:gd name="connsiteY1" fmla="*/ 9069 h 10000"/>
                <a:gd name="connsiteX2" fmla="*/ 1714 w 10000"/>
                <a:gd name="connsiteY2" fmla="*/ 8444 h 10000"/>
                <a:gd name="connsiteX3" fmla="*/ 1961 w 10000"/>
                <a:gd name="connsiteY3" fmla="*/ 8240 h 10000"/>
                <a:gd name="connsiteX4" fmla="*/ 2286 w 10000"/>
                <a:gd name="connsiteY4" fmla="*/ 8444 h 10000"/>
                <a:gd name="connsiteX5" fmla="*/ 2531 w 10000"/>
                <a:gd name="connsiteY5" fmla="*/ 8851 h 10000"/>
                <a:gd name="connsiteX6" fmla="*/ 3470 w 10000"/>
                <a:gd name="connsiteY6" fmla="*/ 8967 h 10000"/>
                <a:gd name="connsiteX7" fmla="*/ 4453 w 10000"/>
                <a:gd name="connsiteY7" fmla="*/ 6363 h 10000"/>
                <a:gd name="connsiteX8" fmla="*/ 4492 w 10000"/>
                <a:gd name="connsiteY8" fmla="*/ 6057 h 10000"/>
                <a:gd name="connsiteX9" fmla="*/ 5510 w 10000"/>
                <a:gd name="connsiteY9" fmla="*/ 3148 h 10000"/>
                <a:gd name="connsiteX10" fmla="*/ 6127 w 10000"/>
                <a:gd name="connsiteY10" fmla="*/ 1473 h 10000"/>
                <a:gd name="connsiteX11" fmla="*/ 9258 w 10000"/>
                <a:gd name="connsiteY11" fmla="*/ 919 h 10000"/>
                <a:gd name="connsiteX12" fmla="*/ 9105 w 10000"/>
                <a:gd name="connsiteY12" fmla="*/ 6988 h 10000"/>
                <a:gd name="connsiteX13" fmla="*/ 8530 w 10000"/>
                <a:gd name="connsiteY13" fmla="*/ 9802 h 10000"/>
                <a:gd name="connsiteX14" fmla="*/ 285 w 10000"/>
                <a:gd name="connsiteY14" fmla="*/ 10000 h 10000"/>
                <a:gd name="connsiteX15" fmla="*/ 0 w 10000"/>
                <a:gd name="connsiteY15" fmla="*/ 10000 h 10000"/>
                <a:gd name="connsiteX0" fmla="*/ 0 w 10000"/>
                <a:gd name="connsiteY0" fmla="*/ 10000 h 10000"/>
                <a:gd name="connsiteX1" fmla="*/ 1349 w 10000"/>
                <a:gd name="connsiteY1" fmla="*/ 9069 h 10000"/>
                <a:gd name="connsiteX2" fmla="*/ 1961 w 10000"/>
                <a:gd name="connsiteY2" fmla="*/ 8240 h 10000"/>
                <a:gd name="connsiteX3" fmla="*/ 2286 w 10000"/>
                <a:gd name="connsiteY3" fmla="*/ 8444 h 10000"/>
                <a:gd name="connsiteX4" fmla="*/ 2531 w 10000"/>
                <a:gd name="connsiteY4" fmla="*/ 8851 h 10000"/>
                <a:gd name="connsiteX5" fmla="*/ 3470 w 10000"/>
                <a:gd name="connsiteY5" fmla="*/ 8967 h 10000"/>
                <a:gd name="connsiteX6" fmla="*/ 4453 w 10000"/>
                <a:gd name="connsiteY6" fmla="*/ 6363 h 10000"/>
                <a:gd name="connsiteX7" fmla="*/ 4492 w 10000"/>
                <a:gd name="connsiteY7" fmla="*/ 6057 h 10000"/>
                <a:gd name="connsiteX8" fmla="*/ 5510 w 10000"/>
                <a:gd name="connsiteY8" fmla="*/ 3148 h 10000"/>
                <a:gd name="connsiteX9" fmla="*/ 6127 w 10000"/>
                <a:gd name="connsiteY9" fmla="*/ 1473 h 10000"/>
                <a:gd name="connsiteX10" fmla="*/ 9258 w 10000"/>
                <a:gd name="connsiteY10" fmla="*/ 919 h 10000"/>
                <a:gd name="connsiteX11" fmla="*/ 9105 w 10000"/>
                <a:gd name="connsiteY11" fmla="*/ 6988 h 10000"/>
                <a:gd name="connsiteX12" fmla="*/ 8530 w 10000"/>
                <a:gd name="connsiteY12" fmla="*/ 9802 h 10000"/>
                <a:gd name="connsiteX13" fmla="*/ 285 w 10000"/>
                <a:gd name="connsiteY13" fmla="*/ 10000 h 10000"/>
                <a:gd name="connsiteX14" fmla="*/ 0 w 10000"/>
                <a:gd name="connsiteY14" fmla="*/ 10000 h 10000"/>
                <a:gd name="connsiteX0" fmla="*/ 0 w 10000"/>
                <a:gd name="connsiteY0" fmla="*/ 10000 h 10000"/>
                <a:gd name="connsiteX1" fmla="*/ 1961 w 10000"/>
                <a:gd name="connsiteY1" fmla="*/ 8240 h 10000"/>
                <a:gd name="connsiteX2" fmla="*/ 2286 w 10000"/>
                <a:gd name="connsiteY2" fmla="*/ 8444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1618 w 10000"/>
                <a:gd name="connsiteY2" fmla="*/ 8329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2531 w 10000"/>
                <a:gd name="connsiteY2" fmla="*/ 8851 h 10000"/>
                <a:gd name="connsiteX3" fmla="*/ 3470 w 10000"/>
                <a:gd name="connsiteY3" fmla="*/ 8967 h 10000"/>
                <a:gd name="connsiteX4" fmla="*/ 4453 w 10000"/>
                <a:gd name="connsiteY4" fmla="*/ 6363 h 10000"/>
                <a:gd name="connsiteX5" fmla="*/ 4492 w 10000"/>
                <a:gd name="connsiteY5" fmla="*/ 6057 h 10000"/>
                <a:gd name="connsiteX6" fmla="*/ 5510 w 10000"/>
                <a:gd name="connsiteY6" fmla="*/ 3148 h 10000"/>
                <a:gd name="connsiteX7" fmla="*/ 6127 w 10000"/>
                <a:gd name="connsiteY7" fmla="*/ 1473 h 10000"/>
                <a:gd name="connsiteX8" fmla="*/ 9258 w 10000"/>
                <a:gd name="connsiteY8" fmla="*/ 919 h 10000"/>
                <a:gd name="connsiteX9" fmla="*/ 9105 w 10000"/>
                <a:gd name="connsiteY9" fmla="*/ 6988 h 10000"/>
                <a:gd name="connsiteX10" fmla="*/ 8530 w 10000"/>
                <a:gd name="connsiteY10" fmla="*/ 9802 h 10000"/>
                <a:gd name="connsiteX11" fmla="*/ 285 w 10000"/>
                <a:gd name="connsiteY11" fmla="*/ 10000 h 10000"/>
                <a:gd name="connsiteX12" fmla="*/ 0 w 10000"/>
                <a:gd name="connsiteY12" fmla="*/ 10000 h 10000"/>
                <a:gd name="connsiteX0" fmla="*/ 0 w 10000"/>
                <a:gd name="connsiteY0" fmla="*/ 10000 h 10000"/>
                <a:gd name="connsiteX1" fmla="*/ 2531 w 10000"/>
                <a:gd name="connsiteY1" fmla="*/ 8851 h 10000"/>
                <a:gd name="connsiteX2" fmla="*/ 3470 w 10000"/>
                <a:gd name="connsiteY2" fmla="*/ 8967 h 10000"/>
                <a:gd name="connsiteX3" fmla="*/ 4453 w 10000"/>
                <a:gd name="connsiteY3" fmla="*/ 6363 h 10000"/>
                <a:gd name="connsiteX4" fmla="*/ 4492 w 10000"/>
                <a:gd name="connsiteY4" fmla="*/ 6057 h 10000"/>
                <a:gd name="connsiteX5" fmla="*/ 5510 w 10000"/>
                <a:gd name="connsiteY5" fmla="*/ 3148 h 10000"/>
                <a:gd name="connsiteX6" fmla="*/ 6127 w 10000"/>
                <a:gd name="connsiteY6" fmla="*/ 1473 h 10000"/>
                <a:gd name="connsiteX7" fmla="*/ 9258 w 10000"/>
                <a:gd name="connsiteY7" fmla="*/ 919 h 10000"/>
                <a:gd name="connsiteX8" fmla="*/ 9105 w 10000"/>
                <a:gd name="connsiteY8" fmla="*/ 6988 h 10000"/>
                <a:gd name="connsiteX9" fmla="*/ 8530 w 10000"/>
                <a:gd name="connsiteY9" fmla="*/ 9802 h 10000"/>
                <a:gd name="connsiteX10" fmla="*/ 285 w 10000"/>
                <a:gd name="connsiteY10" fmla="*/ 10000 h 10000"/>
                <a:gd name="connsiteX11" fmla="*/ 0 w 10000"/>
                <a:gd name="connsiteY11" fmla="*/ 10000 h 10000"/>
                <a:gd name="connsiteX0" fmla="*/ 51 w 10051"/>
                <a:gd name="connsiteY0" fmla="*/ 10000 h 10000"/>
                <a:gd name="connsiteX1" fmla="*/ 578 w 10051"/>
                <a:gd name="connsiteY1" fmla="*/ 1846 h 10000"/>
                <a:gd name="connsiteX2" fmla="*/ 3521 w 10051"/>
                <a:gd name="connsiteY2" fmla="*/ 8967 h 10000"/>
                <a:gd name="connsiteX3" fmla="*/ 4504 w 10051"/>
                <a:gd name="connsiteY3" fmla="*/ 6363 h 10000"/>
                <a:gd name="connsiteX4" fmla="*/ 4543 w 10051"/>
                <a:gd name="connsiteY4" fmla="*/ 6057 h 10000"/>
                <a:gd name="connsiteX5" fmla="*/ 5561 w 10051"/>
                <a:gd name="connsiteY5" fmla="*/ 3148 h 10000"/>
                <a:gd name="connsiteX6" fmla="*/ 6178 w 10051"/>
                <a:gd name="connsiteY6" fmla="*/ 1473 h 10000"/>
                <a:gd name="connsiteX7" fmla="*/ 9309 w 10051"/>
                <a:gd name="connsiteY7" fmla="*/ 919 h 10000"/>
                <a:gd name="connsiteX8" fmla="*/ 9156 w 10051"/>
                <a:gd name="connsiteY8" fmla="*/ 6988 h 10000"/>
                <a:gd name="connsiteX9" fmla="*/ 8581 w 10051"/>
                <a:gd name="connsiteY9" fmla="*/ 9802 h 10000"/>
                <a:gd name="connsiteX10" fmla="*/ 336 w 10051"/>
                <a:gd name="connsiteY10" fmla="*/ 10000 h 10000"/>
                <a:gd name="connsiteX11" fmla="*/ 51 w 10051"/>
                <a:gd name="connsiteY11" fmla="*/ 10000 h 10000"/>
                <a:gd name="connsiteX0" fmla="*/ 1334 w 11049"/>
                <a:gd name="connsiteY0" fmla="*/ 10000 h 10000"/>
                <a:gd name="connsiteX1" fmla="*/ 1576 w 11049"/>
                <a:gd name="connsiteY1" fmla="*/ 1846 h 10000"/>
                <a:gd name="connsiteX2" fmla="*/ 4519 w 11049"/>
                <a:gd name="connsiteY2" fmla="*/ 8967 h 10000"/>
                <a:gd name="connsiteX3" fmla="*/ 5502 w 11049"/>
                <a:gd name="connsiteY3" fmla="*/ 6363 h 10000"/>
                <a:gd name="connsiteX4" fmla="*/ 5541 w 11049"/>
                <a:gd name="connsiteY4" fmla="*/ 6057 h 10000"/>
                <a:gd name="connsiteX5" fmla="*/ 6559 w 11049"/>
                <a:gd name="connsiteY5" fmla="*/ 3148 h 10000"/>
                <a:gd name="connsiteX6" fmla="*/ 7176 w 11049"/>
                <a:gd name="connsiteY6" fmla="*/ 1473 h 10000"/>
                <a:gd name="connsiteX7" fmla="*/ 10307 w 11049"/>
                <a:gd name="connsiteY7" fmla="*/ 919 h 10000"/>
                <a:gd name="connsiteX8" fmla="*/ 10154 w 11049"/>
                <a:gd name="connsiteY8" fmla="*/ 6988 h 10000"/>
                <a:gd name="connsiteX9" fmla="*/ 9579 w 11049"/>
                <a:gd name="connsiteY9" fmla="*/ 9802 h 10000"/>
                <a:gd name="connsiteX10" fmla="*/ 1334 w 11049"/>
                <a:gd name="connsiteY10" fmla="*/ 10000 h 10000"/>
                <a:gd name="connsiteX0" fmla="*/ 0 w 9715"/>
                <a:gd name="connsiteY0" fmla="*/ 10000 h 10000"/>
                <a:gd name="connsiteX1" fmla="*/ 242 w 9715"/>
                <a:gd name="connsiteY1" fmla="*/ 1846 h 10000"/>
                <a:gd name="connsiteX2" fmla="*/ 3185 w 9715"/>
                <a:gd name="connsiteY2" fmla="*/ 8967 h 10000"/>
                <a:gd name="connsiteX3" fmla="*/ 4168 w 9715"/>
                <a:gd name="connsiteY3" fmla="*/ 6363 h 10000"/>
                <a:gd name="connsiteX4" fmla="*/ 4207 w 9715"/>
                <a:gd name="connsiteY4" fmla="*/ 6057 h 10000"/>
                <a:gd name="connsiteX5" fmla="*/ 5225 w 9715"/>
                <a:gd name="connsiteY5" fmla="*/ 3148 h 10000"/>
                <a:gd name="connsiteX6" fmla="*/ 5842 w 9715"/>
                <a:gd name="connsiteY6" fmla="*/ 1473 h 10000"/>
                <a:gd name="connsiteX7" fmla="*/ 8973 w 9715"/>
                <a:gd name="connsiteY7" fmla="*/ 919 h 10000"/>
                <a:gd name="connsiteX8" fmla="*/ 8820 w 9715"/>
                <a:gd name="connsiteY8" fmla="*/ 6988 h 10000"/>
                <a:gd name="connsiteX9" fmla="*/ 8245 w 9715"/>
                <a:gd name="connsiteY9" fmla="*/ 9802 h 10000"/>
                <a:gd name="connsiteX10" fmla="*/ 0 w 9715"/>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3245 w 10000"/>
                <a:gd name="connsiteY4" fmla="*/ 4624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615 w 10000"/>
                <a:gd name="connsiteY5" fmla="*/ 1846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9073 h 9073"/>
                <a:gd name="connsiteX1" fmla="*/ 249 w 10000"/>
                <a:gd name="connsiteY1" fmla="*/ 919 h 9073"/>
                <a:gd name="connsiteX2" fmla="*/ 2870 w 10000"/>
                <a:gd name="connsiteY2" fmla="*/ 919 h 9073"/>
                <a:gd name="connsiteX3" fmla="*/ 3619 w 10000"/>
                <a:gd name="connsiteY3" fmla="*/ 4623 h 9073"/>
                <a:gd name="connsiteX4" fmla="*/ 6240 w 10000"/>
                <a:gd name="connsiteY4" fmla="*/ 4623 h 9073"/>
                <a:gd name="connsiteX5" fmla="*/ 6615 w 10000"/>
                <a:gd name="connsiteY5" fmla="*/ 919 h 9073"/>
                <a:gd name="connsiteX6" fmla="*/ 9236 w 10000"/>
                <a:gd name="connsiteY6" fmla="*/ 919 h 9073"/>
                <a:gd name="connsiteX7" fmla="*/ 9079 w 10000"/>
                <a:gd name="connsiteY7" fmla="*/ 6061 h 9073"/>
                <a:gd name="connsiteX8" fmla="*/ 8487 w 10000"/>
                <a:gd name="connsiteY8" fmla="*/ 8875 h 9073"/>
                <a:gd name="connsiteX9" fmla="*/ 0 w 10000"/>
                <a:gd name="connsiteY9" fmla="*/ 9073 h 9073"/>
                <a:gd name="connsiteX0" fmla="*/ 0 w 10000"/>
                <a:gd name="connsiteY0" fmla="*/ 10000 h 10000"/>
                <a:gd name="connsiteX1" fmla="*/ 249 w 10000"/>
                <a:gd name="connsiteY1" fmla="*/ 1013 h 10000"/>
                <a:gd name="connsiteX2" fmla="*/ 2870 w 10000"/>
                <a:gd name="connsiteY2" fmla="*/ 1013 h 10000"/>
                <a:gd name="connsiteX3" fmla="*/ 3619 w 10000"/>
                <a:gd name="connsiteY3" fmla="*/ 5095 h 10000"/>
                <a:gd name="connsiteX4" fmla="*/ 6240 w 10000"/>
                <a:gd name="connsiteY4" fmla="*/ 5095 h 10000"/>
                <a:gd name="connsiteX5" fmla="*/ 6615 w 10000"/>
                <a:gd name="connsiteY5" fmla="*/ 1012 h 10000"/>
                <a:gd name="connsiteX6" fmla="*/ 9236 w 10000"/>
                <a:gd name="connsiteY6" fmla="*/ 1013 h 10000"/>
                <a:gd name="connsiteX7" fmla="*/ 9079 w 10000"/>
                <a:gd name="connsiteY7" fmla="*/ 6680 h 10000"/>
                <a:gd name="connsiteX8" fmla="*/ 8487 w 10000"/>
                <a:gd name="connsiteY8" fmla="*/ 9782 h 10000"/>
                <a:gd name="connsiteX9" fmla="*/ 0 w 10000"/>
                <a:gd name="connsiteY9" fmla="*/ 10000 h 10000"/>
                <a:gd name="connsiteX0" fmla="*/ 500 w 10500"/>
                <a:gd name="connsiteY0" fmla="*/ 10000 h 10000"/>
                <a:gd name="connsiteX1" fmla="*/ 0 w 10500"/>
                <a:gd name="connsiteY1" fmla="*/ 1012 h 10000"/>
                <a:gd name="connsiteX2" fmla="*/ 3370 w 10500"/>
                <a:gd name="connsiteY2" fmla="*/ 1013 h 10000"/>
                <a:gd name="connsiteX3" fmla="*/ 4119 w 10500"/>
                <a:gd name="connsiteY3" fmla="*/ 5095 h 10000"/>
                <a:gd name="connsiteX4" fmla="*/ 6740 w 10500"/>
                <a:gd name="connsiteY4" fmla="*/ 5095 h 10000"/>
                <a:gd name="connsiteX5" fmla="*/ 7115 w 10500"/>
                <a:gd name="connsiteY5" fmla="*/ 1012 h 10000"/>
                <a:gd name="connsiteX6" fmla="*/ 9736 w 10500"/>
                <a:gd name="connsiteY6" fmla="*/ 1013 h 10000"/>
                <a:gd name="connsiteX7" fmla="*/ 9579 w 10500"/>
                <a:gd name="connsiteY7" fmla="*/ 6680 h 10000"/>
                <a:gd name="connsiteX8" fmla="*/ 8987 w 10500"/>
                <a:gd name="connsiteY8" fmla="*/ 9782 h 10000"/>
                <a:gd name="connsiteX9" fmla="*/ 500 w 10500"/>
                <a:gd name="connsiteY9" fmla="*/ 10000 h 10000"/>
                <a:gd name="connsiteX0" fmla="*/ 167 w 10667"/>
                <a:gd name="connsiteY0" fmla="*/ 10200 h 10200"/>
                <a:gd name="connsiteX1" fmla="*/ 167 w 10667"/>
                <a:gd name="connsiteY1" fmla="*/ 1012 h 10200"/>
                <a:gd name="connsiteX2" fmla="*/ 3537 w 10667"/>
                <a:gd name="connsiteY2" fmla="*/ 1013 h 10200"/>
                <a:gd name="connsiteX3" fmla="*/ 4286 w 10667"/>
                <a:gd name="connsiteY3" fmla="*/ 5095 h 10200"/>
                <a:gd name="connsiteX4" fmla="*/ 6907 w 10667"/>
                <a:gd name="connsiteY4" fmla="*/ 5095 h 10200"/>
                <a:gd name="connsiteX5" fmla="*/ 7282 w 10667"/>
                <a:gd name="connsiteY5" fmla="*/ 1012 h 10200"/>
                <a:gd name="connsiteX6" fmla="*/ 9903 w 10667"/>
                <a:gd name="connsiteY6" fmla="*/ 1013 h 10200"/>
                <a:gd name="connsiteX7" fmla="*/ 9746 w 10667"/>
                <a:gd name="connsiteY7" fmla="*/ 6680 h 10200"/>
                <a:gd name="connsiteX8" fmla="*/ 9154 w 10667"/>
                <a:gd name="connsiteY8" fmla="*/ 9782 h 10200"/>
                <a:gd name="connsiteX9" fmla="*/ 167 w 10667"/>
                <a:gd name="connsiteY9" fmla="*/ 10200 h 10200"/>
                <a:gd name="connsiteX0" fmla="*/ 167 w 10268"/>
                <a:gd name="connsiteY0" fmla="*/ 10200 h 10200"/>
                <a:gd name="connsiteX1" fmla="*/ 167 w 10268"/>
                <a:gd name="connsiteY1" fmla="*/ 1012 h 10200"/>
                <a:gd name="connsiteX2" fmla="*/ 3537 w 10268"/>
                <a:gd name="connsiteY2" fmla="*/ 1013 h 10200"/>
                <a:gd name="connsiteX3" fmla="*/ 4286 w 10268"/>
                <a:gd name="connsiteY3" fmla="*/ 5095 h 10200"/>
                <a:gd name="connsiteX4" fmla="*/ 6907 w 10268"/>
                <a:gd name="connsiteY4" fmla="*/ 5095 h 10200"/>
                <a:gd name="connsiteX5" fmla="*/ 7282 w 10268"/>
                <a:gd name="connsiteY5" fmla="*/ 1012 h 10200"/>
                <a:gd name="connsiteX6" fmla="*/ 9903 w 10268"/>
                <a:gd name="connsiteY6" fmla="*/ 1013 h 10200"/>
                <a:gd name="connsiteX7" fmla="*/ 9746 w 10268"/>
                <a:gd name="connsiteY7" fmla="*/ 6680 h 10200"/>
                <a:gd name="connsiteX8" fmla="*/ 9154 w 10268"/>
                <a:gd name="connsiteY8" fmla="*/ 9782 h 10200"/>
                <a:gd name="connsiteX9" fmla="*/ 167 w 10268"/>
                <a:gd name="connsiteY9" fmla="*/ 10200 h 10200"/>
                <a:gd name="connsiteX0" fmla="*/ 167 w 10268"/>
                <a:gd name="connsiteY0" fmla="*/ 10200 h 10200"/>
                <a:gd name="connsiteX1" fmla="*/ 167 w 10268"/>
                <a:gd name="connsiteY1" fmla="*/ 1012 h 10200"/>
                <a:gd name="connsiteX2" fmla="*/ 3537 w 10268"/>
                <a:gd name="connsiteY2" fmla="*/ 1013 h 10200"/>
                <a:gd name="connsiteX3" fmla="*/ 4286 w 10268"/>
                <a:gd name="connsiteY3" fmla="*/ 5095 h 10200"/>
                <a:gd name="connsiteX4" fmla="*/ 6907 w 10268"/>
                <a:gd name="connsiteY4" fmla="*/ 5095 h 10200"/>
                <a:gd name="connsiteX5" fmla="*/ 8043 w 10268"/>
                <a:gd name="connsiteY5" fmla="*/ 4587 h 10200"/>
                <a:gd name="connsiteX6" fmla="*/ 9903 w 10268"/>
                <a:gd name="connsiteY6" fmla="*/ 1013 h 10200"/>
                <a:gd name="connsiteX7" fmla="*/ 9746 w 10268"/>
                <a:gd name="connsiteY7" fmla="*/ 6680 h 10200"/>
                <a:gd name="connsiteX8" fmla="*/ 9154 w 10268"/>
                <a:gd name="connsiteY8" fmla="*/ 9782 h 10200"/>
                <a:gd name="connsiteX9" fmla="*/ 167 w 10268"/>
                <a:gd name="connsiteY9" fmla="*/ 10200 h 10200"/>
                <a:gd name="connsiteX0" fmla="*/ 167 w 10268"/>
                <a:gd name="connsiteY0" fmla="*/ 9451 h 9451"/>
                <a:gd name="connsiteX1" fmla="*/ 167 w 10268"/>
                <a:gd name="connsiteY1" fmla="*/ 263 h 9451"/>
                <a:gd name="connsiteX2" fmla="*/ 3537 w 10268"/>
                <a:gd name="connsiteY2" fmla="*/ 264 h 9451"/>
                <a:gd name="connsiteX3" fmla="*/ 4286 w 10268"/>
                <a:gd name="connsiteY3" fmla="*/ 4346 h 9451"/>
                <a:gd name="connsiteX4" fmla="*/ 6907 w 10268"/>
                <a:gd name="connsiteY4" fmla="*/ 4346 h 9451"/>
                <a:gd name="connsiteX5" fmla="*/ 9903 w 10268"/>
                <a:gd name="connsiteY5" fmla="*/ 264 h 9451"/>
                <a:gd name="connsiteX6" fmla="*/ 9746 w 10268"/>
                <a:gd name="connsiteY6" fmla="*/ 5931 h 9451"/>
                <a:gd name="connsiteX7" fmla="*/ 9154 w 10268"/>
                <a:gd name="connsiteY7" fmla="*/ 9033 h 9451"/>
                <a:gd name="connsiteX8" fmla="*/ 167 w 10268"/>
                <a:gd name="connsiteY8" fmla="*/ 9451 h 9451"/>
                <a:gd name="connsiteX0" fmla="*/ 163 w 9781"/>
                <a:gd name="connsiteY0" fmla="*/ 9773 h 9773"/>
                <a:gd name="connsiteX1" fmla="*/ 163 w 9781"/>
                <a:gd name="connsiteY1" fmla="*/ 51 h 9773"/>
                <a:gd name="connsiteX2" fmla="*/ 3445 w 9781"/>
                <a:gd name="connsiteY2" fmla="*/ 52 h 9773"/>
                <a:gd name="connsiteX3" fmla="*/ 4174 w 9781"/>
                <a:gd name="connsiteY3" fmla="*/ 4371 h 9773"/>
                <a:gd name="connsiteX4" fmla="*/ 6727 w 9781"/>
                <a:gd name="connsiteY4" fmla="*/ 4371 h 9773"/>
                <a:gd name="connsiteX5" fmla="*/ 9426 w 9781"/>
                <a:gd name="connsiteY5" fmla="*/ 3834 h 9773"/>
                <a:gd name="connsiteX6" fmla="*/ 9492 w 9781"/>
                <a:gd name="connsiteY6" fmla="*/ 6049 h 9773"/>
                <a:gd name="connsiteX7" fmla="*/ 8915 w 9781"/>
                <a:gd name="connsiteY7" fmla="*/ 9331 h 9773"/>
                <a:gd name="connsiteX8" fmla="*/ 163 w 9781"/>
                <a:gd name="connsiteY8" fmla="*/ 9773 h 9773"/>
                <a:gd name="connsiteX0" fmla="*/ 167 w 10000"/>
                <a:gd name="connsiteY0" fmla="*/ 10000 h 10000"/>
                <a:gd name="connsiteX1" fmla="*/ 167 w 10000"/>
                <a:gd name="connsiteY1" fmla="*/ 52 h 10000"/>
                <a:gd name="connsiteX2" fmla="*/ 3522 w 10000"/>
                <a:gd name="connsiteY2" fmla="*/ 53 h 10000"/>
                <a:gd name="connsiteX3" fmla="*/ 4267 w 10000"/>
                <a:gd name="connsiteY3" fmla="*/ 447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167" y="10000"/>
                  </a:moveTo>
                  <a:cubicBezTo>
                    <a:pt x="0" y="6756"/>
                    <a:pt x="332" y="3296"/>
                    <a:pt x="167" y="52"/>
                  </a:cubicBezTo>
                  <a:cubicBezTo>
                    <a:pt x="484" y="87"/>
                    <a:pt x="3198" y="0"/>
                    <a:pt x="3522" y="53"/>
                  </a:cubicBezTo>
                  <a:cubicBezTo>
                    <a:pt x="3941" y="3080"/>
                    <a:pt x="4034" y="4503"/>
                    <a:pt x="4208" y="3923"/>
                  </a:cubicBezTo>
                  <a:cubicBezTo>
                    <a:pt x="4625" y="4182"/>
                    <a:pt x="6009" y="3152"/>
                    <a:pt x="6923" y="3923"/>
                  </a:cubicBezTo>
                  <a:cubicBezTo>
                    <a:pt x="7962" y="4273"/>
                    <a:pt x="9166" y="3638"/>
                    <a:pt x="9637" y="3923"/>
                  </a:cubicBezTo>
                  <a:cubicBezTo>
                    <a:pt x="10000" y="5391"/>
                    <a:pt x="9450" y="4682"/>
                    <a:pt x="9705" y="6190"/>
                  </a:cubicBezTo>
                  <a:cubicBezTo>
                    <a:pt x="9878" y="8092"/>
                    <a:pt x="9643" y="9377"/>
                    <a:pt x="9115" y="9548"/>
                  </a:cubicBezTo>
                  <a:lnTo>
                    <a:pt x="167" y="10000"/>
                  </a:ln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169" name="Freeform 29"/>
            <p:cNvSpPr>
              <a:spLocks/>
            </p:cNvSpPr>
            <p:nvPr/>
          </p:nvSpPr>
          <p:spPr bwMode="auto">
            <a:xfrm rot="5400000">
              <a:off x="3663603" y="5269424"/>
              <a:ext cx="1315393" cy="580232"/>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1871 w 10033"/>
                <a:gd name="connsiteY3" fmla="*/ 6172 h 10310"/>
                <a:gd name="connsiteX4" fmla="*/ 2229 w 10033"/>
                <a:gd name="connsiteY4" fmla="*/ 7723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349 w 9944"/>
                <a:gd name="connsiteY0" fmla="*/ 0 h 10310"/>
                <a:gd name="connsiteX1" fmla="*/ 38 w 9944"/>
                <a:gd name="connsiteY1" fmla="*/ 632 h 10310"/>
                <a:gd name="connsiteX2" fmla="*/ 1782 w 9944"/>
                <a:gd name="connsiteY2" fmla="*/ 6172 h 10310"/>
                <a:gd name="connsiteX3" fmla="*/ 2140 w 9944"/>
                <a:gd name="connsiteY3" fmla="*/ 7723 h 10310"/>
                <a:gd name="connsiteX4" fmla="*/ 2190 w 9944"/>
                <a:gd name="connsiteY4" fmla="*/ 8799 h 10310"/>
                <a:gd name="connsiteX5" fmla="*/ 2723 w 9944"/>
                <a:gd name="connsiteY5" fmla="*/ 8513 h 10310"/>
                <a:gd name="connsiteX6" fmla="*/ 2993 w 9944"/>
                <a:gd name="connsiteY6" fmla="*/ 8405 h 10310"/>
                <a:gd name="connsiteX7" fmla="*/ 3037 w 9944"/>
                <a:gd name="connsiteY7" fmla="*/ 8799 h 10310"/>
                <a:gd name="connsiteX8" fmla="*/ 3175 w 9944"/>
                <a:gd name="connsiteY8" fmla="*/ 8989 h 10310"/>
                <a:gd name="connsiteX9" fmla="*/ 3219 w 9944"/>
                <a:gd name="connsiteY9" fmla="*/ 9479 h 10310"/>
                <a:gd name="connsiteX10" fmla="*/ 3263 w 9944"/>
                <a:gd name="connsiteY10" fmla="*/ 10161 h 10310"/>
                <a:gd name="connsiteX11" fmla="*/ 3758 w 9944"/>
                <a:gd name="connsiteY11" fmla="*/ 10065 h 10310"/>
                <a:gd name="connsiteX12" fmla="*/ 3934 w 9944"/>
                <a:gd name="connsiteY12" fmla="*/ 8799 h 10310"/>
                <a:gd name="connsiteX13" fmla="*/ 4386 w 9944"/>
                <a:gd name="connsiteY13" fmla="*/ 6472 h 10310"/>
                <a:gd name="connsiteX14" fmla="*/ 4605 w 9944"/>
                <a:gd name="connsiteY14" fmla="*/ 5791 h 10310"/>
                <a:gd name="connsiteX15" fmla="*/ 4649 w 9944"/>
                <a:gd name="connsiteY15" fmla="*/ 5491 h 10310"/>
                <a:gd name="connsiteX16" fmla="*/ 5684 w 9944"/>
                <a:gd name="connsiteY16" fmla="*/ 5001 h 10310"/>
                <a:gd name="connsiteX17" fmla="*/ 6130 w 9944"/>
                <a:gd name="connsiteY17" fmla="*/ 4620 h 10310"/>
                <a:gd name="connsiteX18" fmla="*/ 6845 w 9944"/>
                <a:gd name="connsiteY18" fmla="*/ 3844 h 10310"/>
                <a:gd name="connsiteX19" fmla="*/ 7384 w 9944"/>
                <a:gd name="connsiteY19" fmla="*/ 2960 h 10310"/>
                <a:gd name="connsiteX20" fmla="*/ 7698 w 9944"/>
                <a:gd name="connsiteY20" fmla="*/ 2374 h 10310"/>
                <a:gd name="connsiteX21" fmla="*/ 8150 w 9944"/>
                <a:gd name="connsiteY21" fmla="*/ 2578 h 10310"/>
                <a:gd name="connsiteX22" fmla="*/ 8282 w 9944"/>
                <a:gd name="connsiteY22" fmla="*/ 2770 h 10310"/>
                <a:gd name="connsiteX23" fmla="*/ 8909 w 9944"/>
                <a:gd name="connsiteY23" fmla="*/ 2864 h 10310"/>
                <a:gd name="connsiteX24" fmla="*/ 9223 w 9944"/>
                <a:gd name="connsiteY24" fmla="*/ 3450 h 10310"/>
                <a:gd name="connsiteX25" fmla="*/ 9448 w 9944"/>
                <a:gd name="connsiteY25" fmla="*/ 2088 h 10310"/>
                <a:gd name="connsiteX26" fmla="*/ 9718 w 9944"/>
                <a:gd name="connsiteY26" fmla="*/ 1803 h 10310"/>
                <a:gd name="connsiteX27" fmla="*/ 9533 w 9944"/>
                <a:gd name="connsiteY27" fmla="*/ 0 h 10310"/>
                <a:gd name="connsiteX28" fmla="*/ 349 w 9944"/>
                <a:gd name="connsiteY28" fmla="*/ 0 h 10310"/>
                <a:gd name="connsiteX0" fmla="*/ 9549 w 9962"/>
                <a:gd name="connsiteY0" fmla="*/ 0 h 10000"/>
                <a:gd name="connsiteX1" fmla="*/ 0 w 9962"/>
                <a:gd name="connsiteY1" fmla="*/ 613 h 10000"/>
                <a:gd name="connsiteX2" fmla="*/ 1754 w 9962"/>
                <a:gd name="connsiteY2" fmla="*/ 5986 h 10000"/>
                <a:gd name="connsiteX3" fmla="*/ 2114 w 9962"/>
                <a:gd name="connsiteY3" fmla="*/ 7491 h 10000"/>
                <a:gd name="connsiteX4" fmla="*/ 2164 w 9962"/>
                <a:gd name="connsiteY4" fmla="*/ 8534 h 10000"/>
                <a:gd name="connsiteX5" fmla="*/ 2700 w 9962"/>
                <a:gd name="connsiteY5" fmla="*/ 8257 h 10000"/>
                <a:gd name="connsiteX6" fmla="*/ 2972 w 9962"/>
                <a:gd name="connsiteY6" fmla="*/ 8152 h 10000"/>
                <a:gd name="connsiteX7" fmla="*/ 3016 w 9962"/>
                <a:gd name="connsiteY7" fmla="*/ 8534 h 10000"/>
                <a:gd name="connsiteX8" fmla="*/ 3155 w 9962"/>
                <a:gd name="connsiteY8" fmla="*/ 8719 h 10000"/>
                <a:gd name="connsiteX9" fmla="*/ 3199 w 9962"/>
                <a:gd name="connsiteY9" fmla="*/ 9194 h 10000"/>
                <a:gd name="connsiteX10" fmla="*/ 3243 w 9962"/>
                <a:gd name="connsiteY10" fmla="*/ 9855 h 10000"/>
                <a:gd name="connsiteX11" fmla="*/ 3741 w 9962"/>
                <a:gd name="connsiteY11" fmla="*/ 9762 h 10000"/>
                <a:gd name="connsiteX12" fmla="*/ 3918 w 9962"/>
                <a:gd name="connsiteY12" fmla="*/ 8534 h 10000"/>
                <a:gd name="connsiteX13" fmla="*/ 4373 w 9962"/>
                <a:gd name="connsiteY13" fmla="*/ 6277 h 10000"/>
                <a:gd name="connsiteX14" fmla="*/ 4593 w 9962"/>
                <a:gd name="connsiteY14" fmla="*/ 5617 h 10000"/>
                <a:gd name="connsiteX15" fmla="*/ 4637 w 9962"/>
                <a:gd name="connsiteY15" fmla="*/ 5326 h 10000"/>
                <a:gd name="connsiteX16" fmla="*/ 5678 w 9962"/>
                <a:gd name="connsiteY16" fmla="*/ 4851 h 10000"/>
                <a:gd name="connsiteX17" fmla="*/ 6127 w 9962"/>
                <a:gd name="connsiteY17" fmla="*/ 4481 h 10000"/>
                <a:gd name="connsiteX18" fmla="*/ 6846 w 9962"/>
                <a:gd name="connsiteY18" fmla="*/ 3728 h 10000"/>
                <a:gd name="connsiteX19" fmla="*/ 7388 w 9962"/>
                <a:gd name="connsiteY19" fmla="*/ 2871 h 10000"/>
                <a:gd name="connsiteX20" fmla="*/ 7703 w 9962"/>
                <a:gd name="connsiteY20" fmla="*/ 2303 h 10000"/>
                <a:gd name="connsiteX21" fmla="*/ 8158 w 9962"/>
                <a:gd name="connsiteY21" fmla="*/ 2500 h 10000"/>
                <a:gd name="connsiteX22" fmla="*/ 8291 w 9962"/>
                <a:gd name="connsiteY22" fmla="*/ 2687 h 10000"/>
                <a:gd name="connsiteX23" fmla="*/ 8921 w 9962"/>
                <a:gd name="connsiteY23" fmla="*/ 2778 h 10000"/>
                <a:gd name="connsiteX24" fmla="*/ 9237 w 9962"/>
                <a:gd name="connsiteY24" fmla="*/ 3346 h 10000"/>
                <a:gd name="connsiteX25" fmla="*/ 9463 w 9962"/>
                <a:gd name="connsiteY25" fmla="*/ 2025 h 10000"/>
                <a:gd name="connsiteX26" fmla="*/ 9735 w 9962"/>
                <a:gd name="connsiteY26" fmla="*/ 1749 h 10000"/>
                <a:gd name="connsiteX27" fmla="*/ 9549 w 9962"/>
                <a:gd name="connsiteY27" fmla="*/ 0 h 10000"/>
                <a:gd name="connsiteX0" fmla="*/ 9271 w 9686"/>
                <a:gd name="connsiteY0" fmla="*/ 0 h 10000"/>
                <a:gd name="connsiteX1" fmla="*/ 0 w 9686"/>
                <a:gd name="connsiteY1" fmla="*/ 345 h 10000"/>
                <a:gd name="connsiteX2" fmla="*/ 1447 w 9686"/>
                <a:gd name="connsiteY2" fmla="*/ 5986 h 10000"/>
                <a:gd name="connsiteX3" fmla="*/ 1808 w 9686"/>
                <a:gd name="connsiteY3" fmla="*/ 7491 h 10000"/>
                <a:gd name="connsiteX4" fmla="*/ 1858 w 9686"/>
                <a:gd name="connsiteY4" fmla="*/ 8534 h 10000"/>
                <a:gd name="connsiteX5" fmla="*/ 2396 w 9686"/>
                <a:gd name="connsiteY5" fmla="*/ 8257 h 10000"/>
                <a:gd name="connsiteX6" fmla="*/ 2669 w 9686"/>
                <a:gd name="connsiteY6" fmla="*/ 8152 h 10000"/>
                <a:gd name="connsiteX7" fmla="*/ 2714 w 9686"/>
                <a:gd name="connsiteY7" fmla="*/ 8534 h 10000"/>
                <a:gd name="connsiteX8" fmla="*/ 2853 w 9686"/>
                <a:gd name="connsiteY8" fmla="*/ 8719 h 10000"/>
                <a:gd name="connsiteX9" fmla="*/ 2897 w 9686"/>
                <a:gd name="connsiteY9" fmla="*/ 9194 h 10000"/>
                <a:gd name="connsiteX10" fmla="*/ 2941 w 9686"/>
                <a:gd name="connsiteY10" fmla="*/ 9855 h 10000"/>
                <a:gd name="connsiteX11" fmla="*/ 3441 w 9686"/>
                <a:gd name="connsiteY11" fmla="*/ 9762 h 10000"/>
                <a:gd name="connsiteX12" fmla="*/ 3619 w 9686"/>
                <a:gd name="connsiteY12" fmla="*/ 8534 h 10000"/>
                <a:gd name="connsiteX13" fmla="*/ 4076 w 9686"/>
                <a:gd name="connsiteY13" fmla="*/ 6277 h 10000"/>
                <a:gd name="connsiteX14" fmla="*/ 4297 w 9686"/>
                <a:gd name="connsiteY14" fmla="*/ 5617 h 10000"/>
                <a:gd name="connsiteX15" fmla="*/ 4341 w 9686"/>
                <a:gd name="connsiteY15" fmla="*/ 5326 h 10000"/>
                <a:gd name="connsiteX16" fmla="*/ 5386 w 9686"/>
                <a:gd name="connsiteY16" fmla="*/ 4851 h 10000"/>
                <a:gd name="connsiteX17" fmla="*/ 5836 w 9686"/>
                <a:gd name="connsiteY17" fmla="*/ 4481 h 10000"/>
                <a:gd name="connsiteX18" fmla="*/ 6558 w 9686"/>
                <a:gd name="connsiteY18" fmla="*/ 3728 h 10000"/>
                <a:gd name="connsiteX19" fmla="*/ 7102 w 9686"/>
                <a:gd name="connsiteY19" fmla="*/ 2871 h 10000"/>
                <a:gd name="connsiteX20" fmla="*/ 7418 w 9686"/>
                <a:gd name="connsiteY20" fmla="*/ 2303 h 10000"/>
                <a:gd name="connsiteX21" fmla="*/ 7875 w 9686"/>
                <a:gd name="connsiteY21" fmla="*/ 2500 h 10000"/>
                <a:gd name="connsiteX22" fmla="*/ 8009 w 9686"/>
                <a:gd name="connsiteY22" fmla="*/ 2687 h 10000"/>
                <a:gd name="connsiteX23" fmla="*/ 8641 w 9686"/>
                <a:gd name="connsiteY23" fmla="*/ 2778 h 10000"/>
                <a:gd name="connsiteX24" fmla="*/ 8958 w 9686"/>
                <a:gd name="connsiteY24" fmla="*/ 3346 h 10000"/>
                <a:gd name="connsiteX25" fmla="*/ 9185 w 9686"/>
                <a:gd name="connsiteY25" fmla="*/ 2025 h 10000"/>
                <a:gd name="connsiteX26" fmla="*/ 9458 w 9686"/>
                <a:gd name="connsiteY26" fmla="*/ 1749 h 10000"/>
                <a:gd name="connsiteX27" fmla="*/ 9271 w 9686"/>
                <a:gd name="connsiteY27"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29 w 11284"/>
                <a:gd name="connsiteY7" fmla="*/ 8719 h 10000"/>
                <a:gd name="connsiteX8" fmla="*/ 4275 w 11284"/>
                <a:gd name="connsiteY8" fmla="*/ 9194 h 10000"/>
                <a:gd name="connsiteX9" fmla="*/ 4320 w 11284"/>
                <a:gd name="connsiteY9" fmla="*/ 9855 h 10000"/>
                <a:gd name="connsiteX10" fmla="*/ 4837 w 11284"/>
                <a:gd name="connsiteY10" fmla="*/ 9762 h 10000"/>
                <a:gd name="connsiteX11" fmla="*/ 5020 w 11284"/>
                <a:gd name="connsiteY11" fmla="*/ 8534 h 10000"/>
                <a:gd name="connsiteX12" fmla="*/ 5492 w 11284"/>
                <a:gd name="connsiteY12" fmla="*/ 6277 h 10000"/>
                <a:gd name="connsiteX13" fmla="*/ 5720 w 11284"/>
                <a:gd name="connsiteY13" fmla="*/ 5617 h 10000"/>
                <a:gd name="connsiteX14" fmla="*/ 5766 w 11284"/>
                <a:gd name="connsiteY14" fmla="*/ 5326 h 10000"/>
                <a:gd name="connsiteX15" fmla="*/ 6845 w 11284"/>
                <a:gd name="connsiteY15" fmla="*/ 4851 h 10000"/>
                <a:gd name="connsiteX16" fmla="*/ 7309 w 11284"/>
                <a:gd name="connsiteY16" fmla="*/ 4481 h 10000"/>
                <a:gd name="connsiteX17" fmla="*/ 8055 w 11284"/>
                <a:gd name="connsiteY17" fmla="*/ 3728 h 10000"/>
                <a:gd name="connsiteX18" fmla="*/ 8616 w 11284"/>
                <a:gd name="connsiteY18" fmla="*/ 2871 h 10000"/>
                <a:gd name="connsiteX19" fmla="*/ 8942 w 11284"/>
                <a:gd name="connsiteY19" fmla="*/ 2303 h 10000"/>
                <a:gd name="connsiteX20" fmla="*/ 9414 w 11284"/>
                <a:gd name="connsiteY20" fmla="*/ 2500 h 10000"/>
                <a:gd name="connsiteX21" fmla="*/ 9553 w 11284"/>
                <a:gd name="connsiteY21" fmla="*/ 2687 h 10000"/>
                <a:gd name="connsiteX22" fmla="*/ 10205 w 11284"/>
                <a:gd name="connsiteY22" fmla="*/ 2778 h 10000"/>
                <a:gd name="connsiteX23" fmla="*/ 10532 w 11284"/>
                <a:gd name="connsiteY23" fmla="*/ 3346 h 10000"/>
                <a:gd name="connsiteX24" fmla="*/ 10767 w 11284"/>
                <a:gd name="connsiteY24" fmla="*/ 2025 h 10000"/>
                <a:gd name="connsiteX25" fmla="*/ 11049 w 11284"/>
                <a:gd name="connsiteY25" fmla="*/ 1749 h 10000"/>
                <a:gd name="connsiteX26" fmla="*/ 10856 w 11284"/>
                <a:gd name="connsiteY26"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75 w 11284"/>
                <a:gd name="connsiteY7" fmla="*/ 9194 h 10000"/>
                <a:gd name="connsiteX8" fmla="*/ 4320 w 11284"/>
                <a:gd name="connsiteY8" fmla="*/ 9855 h 10000"/>
                <a:gd name="connsiteX9" fmla="*/ 4837 w 11284"/>
                <a:gd name="connsiteY9" fmla="*/ 9762 h 10000"/>
                <a:gd name="connsiteX10" fmla="*/ 5020 w 11284"/>
                <a:gd name="connsiteY10" fmla="*/ 8534 h 10000"/>
                <a:gd name="connsiteX11" fmla="*/ 5492 w 11284"/>
                <a:gd name="connsiteY11" fmla="*/ 6277 h 10000"/>
                <a:gd name="connsiteX12" fmla="*/ 5720 w 11284"/>
                <a:gd name="connsiteY12" fmla="*/ 5617 h 10000"/>
                <a:gd name="connsiteX13" fmla="*/ 5766 w 11284"/>
                <a:gd name="connsiteY13" fmla="*/ 5326 h 10000"/>
                <a:gd name="connsiteX14" fmla="*/ 6845 w 11284"/>
                <a:gd name="connsiteY14" fmla="*/ 4851 h 10000"/>
                <a:gd name="connsiteX15" fmla="*/ 7309 w 11284"/>
                <a:gd name="connsiteY15" fmla="*/ 4481 h 10000"/>
                <a:gd name="connsiteX16" fmla="*/ 8055 w 11284"/>
                <a:gd name="connsiteY16" fmla="*/ 3728 h 10000"/>
                <a:gd name="connsiteX17" fmla="*/ 8616 w 11284"/>
                <a:gd name="connsiteY17" fmla="*/ 2871 h 10000"/>
                <a:gd name="connsiteX18" fmla="*/ 8942 w 11284"/>
                <a:gd name="connsiteY18" fmla="*/ 2303 h 10000"/>
                <a:gd name="connsiteX19" fmla="*/ 9414 w 11284"/>
                <a:gd name="connsiteY19" fmla="*/ 2500 h 10000"/>
                <a:gd name="connsiteX20" fmla="*/ 9553 w 11284"/>
                <a:gd name="connsiteY20" fmla="*/ 2687 h 10000"/>
                <a:gd name="connsiteX21" fmla="*/ 10205 w 11284"/>
                <a:gd name="connsiteY21" fmla="*/ 2778 h 10000"/>
                <a:gd name="connsiteX22" fmla="*/ 10532 w 11284"/>
                <a:gd name="connsiteY22" fmla="*/ 3346 h 10000"/>
                <a:gd name="connsiteX23" fmla="*/ 10767 w 11284"/>
                <a:gd name="connsiteY23" fmla="*/ 2025 h 10000"/>
                <a:gd name="connsiteX24" fmla="*/ 11049 w 11284"/>
                <a:gd name="connsiteY24" fmla="*/ 1749 h 10000"/>
                <a:gd name="connsiteX25" fmla="*/ 10856 w 11284"/>
                <a:gd name="connsiteY25"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320 w 11284"/>
                <a:gd name="connsiteY7" fmla="*/ 9855 h 10000"/>
                <a:gd name="connsiteX8" fmla="*/ 4837 w 11284"/>
                <a:gd name="connsiteY8" fmla="*/ 9762 h 10000"/>
                <a:gd name="connsiteX9" fmla="*/ 5020 w 11284"/>
                <a:gd name="connsiteY9" fmla="*/ 8534 h 10000"/>
                <a:gd name="connsiteX10" fmla="*/ 5492 w 11284"/>
                <a:gd name="connsiteY10" fmla="*/ 6277 h 10000"/>
                <a:gd name="connsiteX11" fmla="*/ 5720 w 11284"/>
                <a:gd name="connsiteY11" fmla="*/ 5617 h 10000"/>
                <a:gd name="connsiteX12" fmla="*/ 5766 w 11284"/>
                <a:gd name="connsiteY12" fmla="*/ 5326 h 10000"/>
                <a:gd name="connsiteX13" fmla="*/ 6845 w 11284"/>
                <a:gd name="connsiteY13" fmla="*/ 4851 h 10000"/>
                <a:gd name="connsiteX14" fmla="*/ 7309 w 11284"/>
                <a:gd name="connsiteY14" fmla="*/ 4481 h 10000"/>
                <a:gd name="connsiteX15" fmla="*/ 8055 w 11284"/>
                <a:gd name="connsiteY15" fmla="*/ 3728 h 10000"/>
                <a:gd name="connsiteX16" fmla="*/ 8616 w 11284"/>
                <a:gd name="connsiteY16" fmla="*/ 2871 h 10000"/>
                <a:gd name="connsiteX17" fmla="*/ 8942 w 11284"/>
                <a:gd name="connsiteY17" fmla="*/ 2303 h 10000"/>
                <a:gd name="connsiteX18" fmla="*/ 9414 w 11284"/>
                <a:gd name="connsiteY18" fmla="*/ 2500 h 10000"/>
                <a:gd name="connsiteX19" fmla="*/ 9553 w 11284"/>
                <a:gd name="connsiteY19" fmla="*/ 2687 h 10000"/>
                <a:gd name="connsiteX20" fmla="*/ 10205 w 11284"/>
                <a:gd name="connsiteY20" fmla="*/ 2778 h 10000"/>
                <a:gd name="connsiteX21" fmla="*/ 10532 w 11284"/>
                <a:gd name="connsiteY21" fmla="*/ 3346 h 10000"/>
                <a:gd name="connsiteX22" fmla="*/ 10767 w 11284"/>
                <a:gd name="connsiteY22" fmla="*/ 2025 h 10000"/>
                <a:gd name="connsiteX23" fmla="*/ 11049 w 11284"/>
                <a:gd name="connsiteY23" fmla="*/ 1749 h 10000"/>
                <a:gd name="connsiteX24" fmla="*/ 10856 w 11284"/>
                <a:gd name="connsiteY24"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320 w 11284"/>
                <a:gd name="connsiteY6" fmla="*/ 9855 h 10000"/>
                <a:gd name="connsiteX7" fmla="*/ 4837 w 11284"/>
                <a:gd name="connsiteY7" fmla="*/ 9762 h 10000"/>
                <a:gd name="connsiteX8" fmla="*/ 5020 w 11284"/>
                <a:gd name="connsiteY8" fmla="*/ 8534 h 10000"/>
                <a:gd name="connsiteX9" fmla="*/ 5492 w 11284"/>
                <a:gd name="connsiteY9" fmla="*/ 6277 h 10000"/>
                <a:gd name="connsiteX10" fmla="*/ 5720 w 11284"/>
                <a:gd name="connsiteY10" fmla="*/ 5617 h 10000"/>
                <a:gd name="connsiteX11" fmla="*/ 5766 w 11284"/>
                <a:gd name="connsiteY11" fmla="*/ 5326 h 10000"/>
                <a:gd name="connsiteX12" fmla="*/ 6845 w 11284"/>
                <a:gd name="connsiteY12" fmla="*/ 4851 h 10000"/>
                <a:gd name="connsiteX13" fmla="*/ 7309 w 11284"/>
                <a:gd name="connsiteY13" fmla="*/ 4481 h 10000"/>
                <a:gd name="connsiteX14" fmla="*/ 8055 w 11284"/>
                <a:gd name="connsiteY14" fmla="*/ 3728 h 10000"/>
                <a:gd name="connsiteX15" fmla="*/ 8616 w 11284"/>
                <a:gd name="connsiteY15" fmla="*/ 2871 h 10000"/>
                <a:gd name="connsiteX16" fmla="*/ 8942 w 11284"/>
                <a:gd name="connsiteY16" fmla="*/ 2303 h 10000"/>
                <a:gd name="connsiteX17" fmla="*/ 9414 w 11284"/>
                <a:gd name="connsiteY17" fmla="*/ 2500 h 10000"/>
                <a:gd name="connsiteX18" fmla="*/ 9553 w 11284"/>
                <a:gd name="connsiteY18" fmla="*/ 2687 h 10000"/>
                <a:gd name="connsiteX19" fmla="*/ 10205 w 11284"/>
                <a:gd name="connsiteY19" fmla="*/ 2778 h 10000"/>
                <a:gd name="connsiteX20" fmla="*/ 10532 w 11284"/>
                <a:gd name="connsiteY20" fmla="*/ 3346 h 10000"/>
                <a:gd name="connsiteX21" fmla="*/ 10767 w 11284"/>
                <a:gd name="connsiteY21" fmla="*/ 2025 h 10000"/>
                <a:gd name="connsiteX22" fmla="*/ 11049 w 11284"/>
                <a:gd name="connsiteY22" fmla="*/ 1749 h 10000"/>
                <a:gd name="connsiteX23" fmla="*/ 10856 w 11284"/>
                <a:gd name="connsiteY23"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320 w 11284"/>
                <a:gd name="connsiteY5" fmla="*/ 9855 h 10000"/>
                <a:gd name="connsiteX6" fmla="*/ 4837 w 11284"/>
                <a:gd name="connsiteY6" fmla="*/ 9762 h 10000"/>
                <a:gd name="connsiteX7" fmla="*/ 5020 w 11284"/>
                <a:gd name="connsiteY7" fmla="*/ 8534 h 10000"/>
                <a:gd name="connsiteX8" fmla="*/ 5492 w 11284"/>
                <a:gd name="connsiteY8" fmla="*/ 6277 h 10000"/>
                <a:gd name="connsiteX9" fmla="*/ 5720 w 11284"/>
                <a:gd name="connsiteY9" fmla="*/ 5617 h 10000"/>
                <a:gd name="connsiteX10" fmla="*/ 5766 w 11284"/>
                <a:gd name="connsiteY10" fmla="*/ 5326 h 10000"/>
                <a:gd name="connsiteX11" fmla="*/ 6845 w 11284"/>
                <a:gd name="connsiteY11" fmla="*/ 4851 h 10000"/>
                <a:gd name="connsiteX12" fmla="*/ 7309 w 11284"/>
                <a:gd name="connsiteY12" fmla="*/ 4481 h 10000"/>
                <a:gd name="connsiteX13" fmla="*/ 8055 w 11284"/>
                <a:gd name="connsiteY13" fmla="*/ 3728 h 10000"/>
                <a:gd name="connsiteX14" fmla="*/ 8616 w 11284"/>
                <a:gd name="connsiteY14" fmla="*/ 2871 h 10000"/>
                <a:gd name="connsiteX15" fmla="*/ 8942 w 11284"/>
                <a:gd name="connsiteY15" fmla="*/ 2303 h 10000"/>
                <a:gd name="connsiteX16" fmla="*/ 9414 w 11284"/>
                <a:gd name="connsiteY16" fmla="*/ 2500 h 10000"/>
                <a:gd name="connsiteX17" fmla="*/ 9553 w 11284"/>
                <a:gd name="connsiteY17" fmla="*/ 2687 h 10000"/>
                <a:gd name="connsiteX18" fmla="*/ 10205 w 11284"/>
                <a:gd name="connsiteY18" fmla="*/ 2778 h 10000"/>
                <a:gd name="connsiteX19" fmla="*/ 10532 w 11284"/>
                <a:gd name="connsiteY19" fmla="*/ 3346 h 10000"/>
                <a:gd name="connsiteX20" fmla="*/ 10767 w 11284"/>
                <a:gd name="connsiteY20" fmla="*/ 2025 h 10000"/>
                <a:gd name="connsiteX21" fmla="*/ 11049 w 11284"/>
                <a:gd name="connsiteY21" fmla="*/ 1749 h 10000"/>
                <a:gd name="connsiteX22" fmla="*/ 10856 w 11284"/>
                <a:gd name="connsiteY22"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4320 w 11284"/>
                <a:gd name="connsiteY4" fmla="*/ 9855 h 10000"/>
                <a:gd name="connsiteX5" fmla="*/ 4837 w 11284"/>
                <a:gd name="connsiteY5" fmla="*/ 9762 h 10000"/>
                <a:gd name="connsiteX6" fmla="*/ 5020 w 11284"/>
                <a:gd name="connsiteY6" fmla="*/ 8534 h 10000"/>
                <a:gd name="connsiteX7" fmla="*/ 5492 w 11284"/>
                <a:gd name="connsiteY7" fmla="*/ 6277 h 10000"/>
                <a:gd name="connsiteX8" fmla="*/ 5720 w 11284"/>
                <a:gd name="connsiteY8" fmla="*/ 5617 h 10000"/>
                <a:gd name="connsiteX9" fmla="*/ 5766 w 11284"/>
                <a:gd name="connsiteY9" fmla="*/ 5326 h 10000"/>
                <a:gd name="connsiteX10" fmla="*/ 6845 w 11284"/>
                <a:gd name="connsiteY10" fmla="*/ 4851 h 10000"/>
                <a:gd name="connsiteX11" fmla="*/ 7309 w 11284"/>
                <a:gd name="connsiteY11" fmla="*/ 4481 h 10000"/>
                <a:gd name="connsiteX12" fmla="*/ 8055 w 11284"/>
                <a:gd name="connsiteY12" fmla="*/ 3728 h 10000"/>
                <a:gd name="connsiteX13" fmla="*/ 8616 w 11284"/>
                <a:gd name="connsiteY13" fmla="*/ 2871 h 10000"/>
                <a:gd name="connsiteX14" fmla="*/ 8942 w 11284"/>
                <a:gd name="connsiteY14" fmla="*/ 2303 h 10000"/>
                <a:gd name="connsiteX15" fmla="*/ 9414 w 11284"/>
                <a:gd name="connsiteY15" fmla="*/ 2500 h 10000"/>
                <a:gd name="connsiteX16" fmla="*/ 9553 w 11284"/>
                <a:gd name="connsiteY16" fmla="*/ 2687 h 10000"/>
                <a:gd name="connsiteX17" fmla="*/ 10205 w 11284"/>
                <a:gd name="connsiteY17" fmla="*/ 2778 h 10000"/>
                <a:gd name="connsiteX18" fmla="*/ 10532 w 11284"/>
                <a:gd name="connsiteY18" fmla="*/ 3346 h 10000"/>
                <a:gd name="connsiteX19" fmla="*/ 10767 w 11284"/>
                <a:gd name="connsiteY19" fmla="*/ 2025 h 10000"/>
                <a:gd name="connsiteX20" fmla="*/ 11049 w 11284"/>
                <a:gd name="connsiteY20" fmla="*/ 1749 h 10000"/>
                <a:gd name="connsiteX21" fmla="*/ 10856 w 11284"/>
                <a:gd name="connsiteY21" fmla="*/ 0 h 10000"/>
                <a:gd name="connsiteX0" fmla="*/ 10848 w 11276"/>
                <a:gd name="connsiteY0" fmla="*/ 0 h 10000"/>
                <a:gd name="connsiteX1" fmla="*/ 1276 w 11276"/>
                <a:gd name="connsiteY1" fmla="*/ 345 h 10000"/>
                <a:gd name="connsiteX2" fmla="*/ 3194 w 11276"/>
                <a:gd name="connsiteY2" fmla="*/ 8534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10848 w 11276"/>
                <a:gd name="connsiteY0" fmla="*/ 0 h 10000"/>
                <a:gd name="connsiteX1" fmla="*/ 1276 w 11276"/>
                <a:gd name="connsiteY1" fmla="*/ 345 h 10000"/>
                <a:gd name="connsiteX2" fmla="*/ 2108 w 11276"/>
                <a:gd name="connsiteY2" fmla="*/ 5387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9572 w 10000"/>
                <a:gd name="connsiteY0" fmla="*/ 0 h 10000"/>
                <a:gd name="connsiteX1" fmla="*/ 0 w 10000"/>
                <a:gd name="connsiteY1" fmla="*/ 345 h 10000"/>
                <a:gd name="connsiteX2" fmla="*/ 832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572 w 10000"/>
                <a:gd name="connsiteY0" fmla="*/ 0 h 10000"/>
                <a:gd name="connsiteX1" fmla="*/ 0 w 10000"/>
                <a:gd name="connsiteY1" fmla="*/ 345 h 10000"/>
                <a:gd name="connsiteX2" fmla="*/ 0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988 w 10416"/>
                <a:gd name="connsiteY0" fmla="*/ 0 h 10000"/>
                <a:gd name="connsiteX1" fmla="*/ 0 w 10416"/>
                <a:gd name="connsiteY1" fmla="*/ 345 h 10000"/>
                <a:gd name="connsiteX2" fmla="*/ 416 w 10416"/>
                <a:gd name="connsiteY2" fmla="*/ 5387 h 10000"/>
                <a:gd name="connsiteX3" fmla="*/ 3452 w 10416"/>
                <a:gd name="connsiteY3" fmla="*/ 9855 h 10000"/>
                <a:gd name="connsiteX4" fmla="*/ 3969 w 10416"/>
                <a:gd name="connsiteY4" fmla="*/ 9762 h 10000"/>
                <a:gd name="connsiteX5" fmla="*/ 4152 w 10416"/>
                <a:gd name="connsiteY5" fmla="*/ 8534 h 10000"/>
                <a:gd name="connsiteX6" fmla="*/ 4624 w 10416"/>
                <a:gd name="connsiteY6" fmla="*/ 6277 h 10000"/>
                <a:gd name="connsiteX7" fmla="*/ 4852 w 10416"/>
                <a:gd name="connsiteY7" fmla="*/ 5617 h 10000"/>
                <a:gd name="connsiteX8" fmla="*/ 4898 w 10416"/>
                <a:gd name="connsiteY8" fmla="*/ 5326 h 10000"/>
                <a:gd name="connsiteX9" fmla="*/ 5977 w 10416"/>
                <a:gd name="connsiteY9" fmla="*/ 4851 h 10000"/>
                <a:gd name="connsiteX10" fmla="*/ 6441 w 10416"/>
                <a:gd name="connsiteY10" fmla="*/ 4481 h 10000"/>
                <a:gd name="connsiteX11" fmla="*/ 7187 w 10416"/>
                <a:gd name="connsiteY11" fmla="*/ 3728 h 10000"/>
                <a:gd name="connsiteX12" fmla="*/ 7748 w 10416"/>
                <a:gd name="connsiteY12" fmla="*/ 2871 h 10000"/>
                <a:gd name="connsiteX13" fmla="*/ 8074 w 10416"/>
                <a:gd name="connsiteY13" fmla="*/ 2303 h 10000"/>
                <a:gd name="connsiteX14" fmla="*/ 8546 w 10416"/>
                <a:gd name="connsiteY14" fmla="*/ 2500 h 10000"/>
                <a:gd name="connsiteX15" fmla="*/ 8685 w 10416"/>
                <a:gd name="connsiteY15" fmla="*/ 2687 h 10000"/>
                <a:gd name="connsiteX16" fmla="*/ 9337 w 10416"/>
                <a:gd name="connsiteY16" fmla="*/ 2778 h 10000"/>
                <a:gd name="connsiteX17" fmla="*/ 9664 w 10416"/>
                <a:gd name="connsiteY17" fmla="*/ 3346 h 10000"/>
                <a:gd name="connsiteX18" fmla="*/ 9899 w 10416"/>
                <a:gd name="connsiteY18" fmla="*/ 2025 h 10000"/>
                <a:gd name="connsiteX19" fmla="*/ 10181 w 10416"/>
                <a:gd name="connsiteY19" fmla="*/ 1749 h 10000"/>
                <a:gd name="connsiteX20" fmla="*/ 9988 w 10416"/>
                <a:gd name="connsiteY20" fmla="*/ 0 h 10000"/>
                <a:gd name="connsiteX0" fmla="*/ 9988 w 10416"/>
                <a:gd name="connsiteY0" fmla="*/ 0 h 9789"/>
                <a:gd name="connsiteX1" fmla="*/ 0 w 10416"/>
                <a:gd name="connsiteY1" fmla="*/ 345 h 9789"/>
                <a:gd name="connsiteX2" fmla="*/ 416 w 10416"/>
                <a:gd name="connsiteY2" fmla="*/ 5387 h 9789"/>
                <a:gd name="connsiteX3" fmla="*/ 4161 w 10416"/>
                <a:gd name="connsiteY3" fmla="*/ 5387 h 9789"/>
                <a:gd name="connsiteX4" fmla="*/ 3969 w 10416"/>
                <a:gd name="connsiteY4" fmla="*/ 9762 h 9789"/>
                <a:gd name="connsiteX5" fmla="*/ 4152 w 10416"/>
                <a:gd name="connsiteY5" fmla="*/ 8534 h 9789"/>
                <a:gd name="connsiteX6" fmla="*/ 4624 w 10416"/>
                <a:gd name="connsiteY6" fmla="*/ 6277 h 9789"/>
                <a:gd name="connsiteX7" fmla="*/ 4852 w 10416"/>
                <a:gd name="connsiteY7" fmla="*/ 5617 h 9789"/>
                <a:gd name="connsiteX8" fmla="*/ 4898 w 10416"/>
                <a:gd name="connsiteY8" fmla="*/ 5326 h 9789"/>
                <a:gd name="connsiteX9" fmla="*/ 5977 w 10416"/>
                <a:gd name="connsiteY9" fmla="*/ 4851 h 9789"/>
                <a:gd name="connsiteX10" fmla="*/ 6441 w 10416"/>
                <a:gd name="connsiteY10" fmla="*/ 4481 h 9789"/>
                <a:gd name="connsiteX11" fmla="*/ 7187 w 10416"/>
                <a:gd name="connsiteY11" fmla="*/ 3728 h 9789"/>
                <a:gd name="connsiteX12" fmla="*/ 7748 w 10416"/>
                <a:gd name="connsiteY12" fmla="*/ 2871 h 9789"/>
                <a:gd name="connsiteX13" fmla="*/ 8074 w 10416"/>
                <a:gd name="connsiteY13" fmla="*/ 2303 h 9789"/>
                <a:gd name="connsiteX14" fmla="*/ 8546 w 10416"/>
                <a:gd name="connsiteY14" fmla="*/ 2500 h 9789"/>
                <a:gd name="connsiteX15" fmla="*/ 8685 w 10416"/>
                <a:gd name="connsiteY15" fmla="*/ 2687 h 9789"/>
                <a:gd name="connsiteX16" fmla="*/ 9337 w 10416"/>
                <a:gd name="connsiteY16" fmla="*/ 2778 h 9789"/>
                <a:gd name="connsiteX17" fmla="*/ 9664 w 10416"/>
                <a:gd name="connsiteY17" fmla="*/ 3346 h 9789"/>
                <a:gd name="connsiteX18" fmla="*/ 9899 w 10416"/>
                <a:gd name="connsiteY18" fmla="*/ 2025 h 9789"/>
                <a:gd name="connsiteX19" fmla="*/ 10181 w 10416"/>
                <a:gd name="connsiteY19" fmla="*/ 1749 h 9789"/>
                <a:gd name="connsiteX20" fmla="*/ 9988 w 10416"/>
                <a:gd name="connsiteY20" fmla="*/ 0 h 9789"/>
                <a:gd name="connsiteX0" fmla="*/ 9589 w 10000"/>
                <a:gd name="connsiteY0" fmla="*/ 0 h 8718"/>
                <a:gd name="connsiteX1" fmla="*/ 0 w 10000"/>
                <a:gd name="connsiteY1" fmla="*/ 352 h 8718"/>
                <a:gd name="connsiteX2" fmla="*/ 399 w 10000"/>
                <a:gd name="connsiteY2" fmla="*/ 5503 h 8718"/>
                <a:gd name="connsiteX3" fmla="*/ 3995 w 10000"/>
                <a:gd name="connsiteY3" fmla="*/ 5503 h 8718"/>
                <a:gd name="connsiteX4" fmla="*/ 3986 w 10000"/>
                <a:gd name="connsiteY4" fmla="*/ 8718 h 8718"/>
                <a:gd name="connsiteX5" fmla="*/ 4439 w 10000"/>
                <a:gd name="connsiteY5" fmla="*/ 6412 h 8718"/>
                <a:gd name="connsiteX6" fmla="*/ 4658 w 10000"/>
                <a:gd name="connsiteY6" fmla="*/ 5738 h 8718"/>
                <a:gd name="connsiteX7" fmla="*/ 4702 w 10000"/>
                <a:gd name="connsiteY7" fmla="*/ 5441 h 8718"/>
                <a:gd name="connsiteX8" fmla="*/ 5738 w 10000"/>
                <a:gd name="connsiteY8" fmla="*/ 4956 h 8718"/>
                <a:gd name="connsiteX9" fmla="*/ 6184 w 10000"/>
                <a:gd name="connsiteY9" fmla="*/ 4578 h 8718"/>
                <a:gd name="connsiteX10" fmla="*/ 6900 w 10000"/>
                <a:gd name="connsiteY10" fmla="*/ 3808 h 8718"/>
                <a:gd name="connsiteX11" fmla="*/ 7439 w 10000"/>
                <a:gd name="connsiteY11" fmla="*/ 2933 h 8718"/>
                <a:gd name="connsiteX12" fmla="*/ 7752 w 10000"/>
                <a:gd name="connsiteY12" fmla="*/ 2353 h 8718"/>
                <a:gd name="connsiteX13" fmla="*/ 8205 w 10000"/>
                <a:gd name="connsiteY13" fmla="*/ 2554 h 8718"/>
                <a:gd name="connsiteX14" fmla="*/ 8338 w 10000"/>
                <a:gd name="connsiteY14" fmla="*/ 2745 h 8718"/>
                <a:gd name="connsiteX15" fmla="*/ 8964 w 10000"/>
                <a:gd name="connsiteY15" fmla="*/ 2838 h 8718"/>
                <a:gd name="connsiteX16" fmla="*/ 9278 w 10000"/>
                <a:gd name="connsiteY16" fmla="*/ 3418 h 8718"/>
                <a:gd name="connsiteX17" fmla="*/ 9504 w 10000"/>
                <a:gd name="connsiteY17" fmla="*/ 2069 h 8718"/>
                <a:gd name="connsiteX18" fmla="*/ 9774 w 10000"/>
                <a:gd name="connsiteY18" fmla="*/ 1787 h 8718"/>
                <a:gd name="connsiteX19" fmla="*/ 9589 w 10000"/>
                <a:gd name="connsiteY19" fmla="*/ 0 h 8718"/>
                <a:gd name="connsiteX0" fmla="*/ 9589 w 10000"/>
                <a:gd name="connsiteY0" fmla="*/ 0 h 7927"/>
                <a:gd name="connsiteX1" fmla="*/ 0 w 10000"/>
                <a:gd name="connsiteY1" fmla="*/ 404 h 7927"/>
                <a:gd name="connsiteX2" fmla="*/ 399 w 10000"/>
                <a:gd name="connsiteY2" fmla="*/ 6312 h 7927"/>
                <a:gd name="connsiteX3" fmla="*/ 3995 w 10000"/>
                <a:gd name="connsiteY3" fmla="*/ 6312 h 7927"/>
                <a:gd name="connsiteX4" fmla="*/ 4439 w 10000"/>
                <a:gd name="connsiteY4" fmla="*/ 7355 h 7927"/>
                <a:gd name="connsiteX5" fmla="*/ 4658 w 10000"/>
                <a:gd name="connsiteY5" fmla="*/ 6582 h 7927"/>
                <a:gd name="connsiteX6" fmla="*/ 4702 w 10000"/>
                <a:gd name="connsiteY6" fmla="*/ 6241 h 7927"/>
                <a:gd name="connsiteX7" fmla="*/ 5738 w 10000"/>
                <a:gd name="connsiteY7" fmla="*/ 5685 h 7927"/>
                <a:gd name="connsiteX8" fmla="*/ 6184 w 10000"/>
                <a:gd name="connsiteY8" fmla="*/ 5251 h 7927"/>
                <a:gd name="connsiteX9" fmla="*/ 6900 w 10000"/>
                <a:gd name="connsiteY9" fmla="*/ 4368 h 7927"/>
                <a:gd name="connsiteX10" fmla="*/ 7439 w 10000"/>
                <a:gd name="connsiteY10" fmla="*/ 3364 h 7927"/>
                <a:gd name="connsiteX11" fmla="*/ 7752 w 10000"/>
                <a:gd name="connsiteY11" fmla="*/ 2699 h 7927"/>
                <a:gd name="connsiteX12" fmla="*/ 8205 w 10000"/>
                <a:gd name="connsiteY12" fmla="*/ 2930 h 7927"/>
                <a:gd name="connsiteX13" fmla="*/ 8338 w 10000"/>
                <a:gd name="connsiteY13" fmla="*/ 3149 h 7927"/>
                <a:gd name="connsiteX14" fmla="*/ 8964 w 10000"/>
                <a:gd name="connsiteY14" fmla="*/ 3255 h 7927"/>
                <a:gd name="connsiteX15" fmla="*/ 9278 w 10000"/>
                <a:gd name="connsiteY15" fmla="*/ 3921 h 7927"/>
                <a:gd name="connsiteX16" fmla="*/ 9504 w 10000"/>
                <a:gd name="connsiteY16" fmla="*/ 2373 h 7927"/>
                <a:gd name="connsiteX17" fmla="*/ 9774 w 10000"/>
                <a:gd name="connsiteY17" fmla="*/ 2050 h 7927"/>
                <a:gd name="connsiteX18" fmla="*/ 9589 w 10000"/>
                <a:gd name="connsiteY18" fmla="*/ 0 h 7927"/>
                <a:gd name="connsiteX0" fmla="*/ 9589 w 10000"/>
                <a:gd name="connsiteY0" fmla="*/ 0 h 10000"/>
                <a:gd name="connsiteX1" fmla="*/ 0 w 10000"/>
                <a:gd name="connsiteY1" fmla="*/ 510 h 10000"/>
                <a:gd name="connsiteX2" fmla="*/ 399 w 10000"/>
                <a:gd name="connsiteY2" fmla="*/ 6720 h 10000"/>
                <a:gd name="connsiteX3" fmla="*/ 3995 w 10000"/>
                <a:gd name="connsiteY3" fmla="*/ 7963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000"/>
                <a:gd name="connsiteX1" fmla="*/ 0 w 10000"/>
                <a:gd name="connsiteY1" fmla="*/ 510 h 10000"/>
                <a:gd name="connsiteX2" fmla="*/ 399 w 10000"/>
                <a:gd name="connsiteY2" fmla="*/ 6720 h 10000"/>
                <a:gd name="connsiteX3" fmla="*/ 3596 w 10000"/>
                <a:gd name="connsiteY3" fmla="*/ 6720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525"/>
                <a:gd name="connsiteX1" fmla="*/ 0 w 10000"/>
                <a:gd name="connsiteY1" fmla="*/ 510 h 10525"/>
                <a:gd name="connsiteX2" fmla="*/ 399 w 10000"/>
                <a:gd name="connsiteY2" fmla="*/ 6720 h 10525"/>
                <a:gd name="connsiteX3" fmla="*/ 3596 w 10000"/>
                <a:gd name="connsiteY3" fmla="*/ 6720 h 10525"/>
                <a:gd name="connsiteX4" fmla="*/ 4439 w 10000"/>
                <a:gd name="connsiteY4" fmla="*/ 9278 h 10525"/>
                <a:gd name="connsiteX5" fmla="*/ 4658 w 10000"/>
                <a:gd name="connsiteY5" fmla="*/ 8303 h 10525"/>
                <a:gd name="connsiteX6" fmla="*/ 5993 w 10000"/>
                <a:gd name="connsiteY6" fmla="*/ 10447 h 10525"/>
                <a:gd name="connsiteX7" fmla="*/ 5738 w 10000"/>
                <a:gd name="connsiteY7" fmla="*/ 7172 h 10525"/>
                <a:gd name="connsiteX8" fmla="*/ 6184 w 10000"/>
                <a:gd name="connsiteY8" fmla="*/ 6624 h 10525"/>
                <a:gd name="connsiteX9" fmla="*/ 6900 w 10000"/>
                <a:gd name="connsiteY9" fmla="*/ 5510 h 10525"/>
                <a:gd name="connsiteX10" fmla="*/ 7439 w 10000"/>
                <a:gd name="connsiteY10" fmla="*/ 4244 h 10525"/>
                <a:gd name="connsiteX11" fmla="*/ 7752 w 10000"/>
                <a:gd name="connsiteY11" fmla="*/ 3405 h 10525"/>
                <a:gd name="connsiteX12" fmla="*/ 8205 w 10000"/>
                <a:gd name="connsiteY12" fmla="*/ 3696 h 10525"/>
                <a:gd name="connsiteX13" fmla="*/ 8338 w 10000"/>
                <a:gd name="connsiteY13" fmla="*/ 3972 h 10525"/>
                <a:gd name="connsiteX14" fmla="*/ 8964 w 10000"/>
                <a:gd name="connsiteY14" fmla="*/ 4106 h 10525"/>
                <a:gd name="connsiteX15" fmla="*/ 9278 w 10000"/>
                <a:gd name="connsiteY15" fmla="*/ 4946 h 10525"/>
                <a:gd name="connsiteX16" fmla="*/ 9504 w 10000"/>
                <a:gd name="connsiteY16" fmla="*/ 2994 h 10525"/>
                <a:gd name="connsiteX17" fmla="*/ 9774 w 10000"/>
                <a:gd name="connsiteY17" fmla="*/ 2586 h 10525"/>
                <a:gd name="connsiteX18" fmla="*/ 9589 w 10000"/>
                <a:gd name="connsiteY18" fmla="*/ 0 h 10525"/>
                <a:gd name="connsiteX0" fmla="*/ 9589 w 10000"/>
                <a:gd name="connsiteY0" fmla="*/ 0 h 13386"/>
                <a:gd name="connsiteX1" fmla="*/ 0 w 10000"/>
                <a:gd name="connsiteY1" fmla="*/ 510 h 13386"/>
                <a:gd name="connsiteX2" fmla="*/ 399 w 10000"/>
                <a:gd name="connsiteY2" fmla="*/ 6720 h 13386"/>
                <a:gd name="connsiteX3" fmla="*/ 3596 w 10000"/>
                <a:gd name="connsiteY3" fmla="*/ 6720 h 13386"/>
                <a:gd name="connsiteX4" fmla="*/ 4439 w 10000"/>
                <a:gd name="connsiteY4" fmla="*/ 9278 h 13386"/>
                <a:gd name="connsiteX5" fmla="*/ 4794 w 10000"/>
                <a:gd name="connsiteY5" fmla="*/ 11689 h 13386"/>
                <a:gd name="connsiteX6" fmla="*/ 5993 w 10000"/>
                <a:gd name="connsiteY6" fmla="*/ 10447 h 13386"/>
                <a:gd name="connsiteX7" fmla="*/ 5738 w 10000"/>
                <a:gd name="connsiteY7" fmla="*/ 7172 h 13386"/>
                <a:gd name="connsiteX8" fmla="*/ 6184 w 10000"/>
                <a:gd name="connsiteY8" fmla="*/ 6624 h 13386"/>
                <a:gd name="connsiteX9" fmla="*/ 6900 w 10000"/>
                <a:gd name="connsiteY9" fmla="*/ 5510 h 13386"/>
                <a:gd name="connsiteX10" fmla="*/ 7439 w 10000"/>
                <a:gd name="connsiteY10" fmla="*/ 4244 h 13386"/>
                <a:gd name="connsiteX11" fmla="*/ 7752 w 10000"/>
                <a:gd name="connsiteY11" fmla="*/ 3405 h 13386"/>
                <a:gd name="connsiteX12" fmla="*/ 8205 w 10000"/>
                <a:gd name="connsiteY12" fmla="*/ 3696 h 13386"/>
                <a:gd name="connsiteX13" fmla="*/ 8338 w 10000"/>
                <a:gd name="connsiteY13" fmla="*/ 3972 h 13386"/>
                <a:gd name="connsiteX14" fmla="*/ 8964 w 10000"/>
                <a:gd name="connsiteY14" fmla="*/ 4106 h 13386"/>
                <a:gd name="connsiteX15" fmla="*/ 9278 w 10000"/>
                <a:gd name="connsiteY15" fmla="*/ 4946 h 13386"/>
                <a:gd name="connsiteX16" fmla="*/ 9504 w 10000"/>
                <a:gd name="connsiteY16" fmla="*/ 2994 h 13386"/>
                <a:gd name="connsiteX17" fmla="*/ 9774 w 10000"/>
                <a:gd name="connsiteY17" fmla="*/ 2586 h 13386"/>
                <a:gd name="connsiteX18" fmla="*/ 9589 w 10000"/>
                <a:gd name="connsiteY18" fmla="*/ 0 h 13386"/>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5993 w 10000"/>
                <a:gd name="connsiteY5" fmla="*/ 10447 h 11689"/>
                <a:gd name="connsiteX6" fmla="*/ 5738 w 10000"/>
                <a:gd name="connsiteY6" fmla="*/ 7172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5738 w 10000"/>
                <a:gd name="connsiteY6" fmla="*/ 7172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6792 w 10000"/>
                <a:gd name="connsiteY5" fmla="*/ 11689 h 11689"/>
                <a:gd name="connsiteX6" fmla="*/ 7192 w 10000"/>
                <a:gd name="connsiteY6" fmla="*/ 9205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6184 w 10000"/>
                <a:gd name="connsiteY7" fmla="*/ 6624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7991 w 10000"/>
                <a:gd name="connsiteY8" fmla="*/ 672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8205 w 10000"/>
                <a:gd name="connsiteY9" fmla="*/ 3696 h 12517"/>
                <a:gd name="connsiteX10" fmla="*/ 8338 w 10000"/>
                <a:gd name="connsiteY10" fmla="*/ 3972 h 12517"/>
                <a:gd name="connsiteX11" fmla="*/ 8964 w 10000"/>
                <a:gd name="connsiteY11" fmla="*/ 4106 h 12517"/>
                <a:gd name="connsiteX12" fmla="*/ 9278 w 10000"/>
                <a:gd name="connsiteY12" fmla="*/ 4946 h 12517"/>
                <a:gd name="connsiteX13" fmla="*/ 9504 w 10000"/>
                <a:gd name="connsiteY13" fmla="*/ 2994 h 12517"/>
                <a:gd name="connsiteX14" fmla="*/ 9774 w 10000"/>
                <a:gd name="connsiteY14" fmla="*/ 2586 h 12517"/>
                <a:gd name="connsiteX15" fmla="*/ 9589 w 10000"/>
                <a:gd name="connsiteY15"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205 w 10000"/>
                <a:gd name="connsiteY8" fmla="*/ 3696 h 12517"/>
                <a:gd name="connsiteX9" fmla="*/ 8338 w 10000"/>
                <a:gd name="connsiteY9" fmla="*/ 3972 h 12517"/>
                <a:gd name="connsiteX10" fmla="*/ 8964 w 10000"/>
                <a:gd name="connsiteY10" fmla="*/ 4106 h 12517"/>
                <a:gd name="connsiteX11" fmla="*/ 9278 w 10000"/>
                <a:gd name="connsiteY11" fmla="*/ 4946 h 12517"/>
                <a:gd name="connsiteX12" fmla="*/ 9504 w 10000"/>
                <a:gd name="connsiteY12" fmla="*/ 2994 h 12517"/>
                <a:gd name="connsiteX13" fmla="*/ 9774 w 10000"/>
                <a:gd name="connsiteY13" fmla="*/ 2586 h 12517"/>
                <a:gd name="connsiteX14" fmla="*/ 9589 w 10000"/>
                <a:gd name="connsiteY14"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338 w 10000"/>
                <a:gd name="connsiteY8" fmla="*/ 3972 h 12517"/>
                <a:gd name="connsiteX9" fmla="*/ 8964 w 10000"/>
                <a:gd name="connsiteY9" fmla="*/ 4106 h 12517"/>
                <a:gd name="connsiteX10" fmla="*/ 9278 w 10000"/>
                <a:gd name="connsiteY10" fmla="*/ 4946 h 12517"/>
                <a:gd name="connsiteX11" fmla="*/ 9504 w 10000"/>
                <a:gd name="connsiteY11" fmla="*/ 2994 h 12517"/>
                <a:gd name="connsiteX12" fmla="*/ 9774 w 10000"/>
                <a:gd name="connsiteY12" fmla="*/ 2586 h 12517"/>
                <a:gd name="connsiteX13" fmla="*/ 9589 w 10000"/>
                <a:gd name="connsiteY13"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38 w 10000"/>
                <a:gd name="connsiteY7" fmla="*/ 3972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9278 w 10000"/>
                <a:gd name="connsiteY8" fmla="*/ 4946 h 12517"/>
                <a:gd name="connsiteX9" fmla="*/ 9504 w 10000"/>
                <a:gd name="connsiteY9" fmla="*/ 2994 h 12517"/>
                <a:gd name="connsiteX10" fmla="*/ 9774 w 10000"/>
                <a:gd name="connsiteY10" fmla="*/ 2586 h 12517"/>
                <a:gd name="connsiteX11" fmla="*/ 9589 w 10000"/>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8390 w 10515"/>
                <a:gd name="connsiteY7" fmla="*/ 5478 h 12517"/>
                <a:gd name="connsiteX8" fmla="*/ 10388 w 10515"/>
                <a:gd name="connsiteY8" fmla="*/ 6720 h 12517"/>
                <a:gd name="connsiteX9" fmla="*/ 9504 w 10515"/>
                <a:gd name="connsiteY9" fmla="*/ 2994 h 12517"/>
                <a:gd name="connsiteX10" fmla="*/ 9774 w 10515"/>
                <a:gd name="connsiteY10" fmla="*/ 2586 h 12517"/>
                <a:gd name="connsiteX11" fmla="*/ 9589 w 10515"/>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10388 w 10515"/>
                <a:gd name="connsiteY7" fmla="*/ 6720 h 12517"/>
                <a:gd name="connsiteX8" fmla="*/ 9504 w 10515"/>
                <a:gd name="connsiteY8" fmla="*/ 2994 h 12517"/>
                <a:gd name="connsiteX9" fmla="*/ 9774 w 10515"/>
                <a:gd name="connsiteY9" fmla="*/ 2586 h 12517"/>
                <a:gd name="connsiteX10" fmla="*/ 9589 w 10515"/>
                <a:gd name="connsiteY10"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774 w 10752"/>
                <a:gd name="connsiteY8" fmla="*/ 2586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10388 w 10752"/>
                <a:gd name="connsiteY0" fmla="*/ 0 h 12008"/>
                <a:gd name="connsiteX1" fmla="*/ 0 w 10752"/>
                <a:gd name="connsiteY1" fmla="*/ 1 h 12008"/>
                <a:gd name="connsiteX2" fmla="*/ 399 w 10752"/>
                <a:gd name="connsiteY2" fmla="*/ 6211 h 12008"/>
                <a:gd name="connsiteX3" fmla="*/ 3596 w 10752"/>
                <a:gd name="connsiteY3" fmla="*/ 6211 h 12008"/>
                <a:gd name="connsiteX4" fmla="*/ 4794 w 10752"/>
                <a:gd name="connsiteY4" fmla="*/ 11180 h 12008"/>
                <a:gd name="connsiteX5" fmla="*/ 6792 w 10752"/>
                <a:gd name="connsiteY5" fmla="*/ 11180 h 12008"/>
                <a:gd name="connsiteX6" fmla="*/ 7591 w 10752"/>
                <a:gd name="connsiteY6" fmla="*/ 6211 h 12008"/>
                <a:gd name="connsiteX7" fmla="*/ 10388 w 10752"/>
                <a:gd name="connsiteY7" fmla="*/ 6211 h 12008"/>
                <a:gd name="connsiteX8" fmla="*/ 10388 w 10752"/>
                <a:gd name="connsiteY8" fmla="*/ 2485 h 12008"/>
                <a:gd name="connsiteX9" fmla="*/ 10388 w 10752"/>
                <a:gd name="connsiteY9" fmla="*/ 0 h 12008"/>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17 w 10737"/>
                <a:gd name="connsiteY0" fmla="*/ 624 h 12951"/>
                <a:gd name="connsiteX1" fmla="*/ 0 w 10737"/>
                <a:gd name="connsiteY1" fmla="*/ 0 h 12951"/>
                <a:gd name="connsiteX2" fmla="*/ 363 w 10737"/>
                <a:gd name="connsiteY2" fmla="*/ 7154 h 12951"/>
                <a:gd name="connsiteX3" fmla="*/ 3560 w 10737"/>
                <a:gd name="connsiteY3" fmla="*/ 7154 h 12951"/>
                <a:gd name="connsiteX4" fmla="*/ 4758 w 10737"/>
                <a:gd name="connsiteY4" fmla="*/ 12123 h 12951"/>
                <a:gd name="connsiteX5" fmla="*/ 6756 w 10737"/>
                <a:gd name="connsiteY5" fmla="*/ 12123 h 12951"/>
                <a:gd name="connsiteX6" fmla="*/ 7555 w 10737"/>
                <a:gd name="connsiteY6" fmla="*/ 7154 h 12951"/>
                <a:gd name="connsiteX7" fmla="*/ 10352 w 10737"/>
                <a:gd name="connsiteY7" fmla="*/ 7154 h 12951"/>
                <a:gd name="connsiteX8" fmla="*/ 10352 w 10737"/>
                <a:gd name="connsiteY8" fmla="*/ 3428 h 12951"/>
                <a:gd name="connsiteX9" fmla="*/ 10417 w 10737"/>
                <a:gd name="connsiteY9" fmla="*/ 624 h 12951"/>
                <a:gd name="connsiteX0" fmla="*/ 10574 w 10894"/>
                <a:gd name="connsiteY0" fmla="*/ 0 h 12988"/>
                <a:gd name="connsiteX1" fmla="*/ 0 w 10894"/>
                <a:gd name="connsiteY1" fmla="*/ 37 h 12988"/>
                <a:gd name="connsiteX2" fmla="*/ 363 w 10894"/>
                <a:gd name="connsiteY2" fmla="*/ 7191 h 12988"/>
                <a:gd name="connsiteX3" fmla="*/ 3560 w 10894"/>
                <a:gd name="connsiteY3" fmla="*/ 7191 h 12988"/>
                <a:gd name="connsiteX4" fmla="*/ 4758 w 10894"/>
                <a:gd name="connsiteY4" fmla="*/ 12160 h 12988"/>
                <a:gd name="connsiteX5" fmla="*/ 6756 w 10894"/>
                <a:gd name="connsiteY5" fmla="*/ 12160 h 12988"/>
                <a:gd name="connsiteX6" fmla="*/ 7555 w 10894"/>
                <a:gd name="connsiteY6" fmla="*/ 7191 h 12988"/>
                <a:gd name="connsiteX7" fmla="*/ 10352 w 10894"/>
                <a:gd name="connsiteY7" fmla="*/ 7191 h 12988"/>
                <a:gd name="connsiteX8" fmla="*/ 10352 w 10894"/>
                <a:gd name="connsiteY8" fmla="*/ 3465 h 12988"/>
                <a:gd name="connsiteX9" fmla="*/ 10574 w 10894"/>
                <a:gd name="connsiteY9" fmla="*/ 0 h 12988"/>
                <a:gd name="connsiteX0" fmla="*/ 10574 w 10894"/>
                <a:gd name="connsiteY0" fmla="*/ 25 h 13013"/>
                <a:gd name="connsiteX1" fmla="*/ 3891 w 10894"/>
                <a:gd name="connsiteY1" fmla="*/ 0 h 13013"/>
                <a:gd name="connsiteX2" fmla="*/ 0 w 10894"/>
                <a:gd name="connsiteY2" fmla="*/ 62 h 13013"/>
                <a:gd name="connsiteX3" fmla="*/ 363 w 10894"/>
                <a:gd name="connsiteY3" fmla="*/ 7216 h 13013"/>
                <a:gd name="connsiteX4" fmla="*/ 3560 w 10894"/>
                <a:gd name="connsiteY4" fmla="*/ 7216 h 13013"/>
                <a:gd name="connsiteX5" fmla="*/ 4758 w 10894"/>
                <a:gd name="connsiteY5" fmla="*/ 12185 h 13013"/>
                <a:gd name="connsiteX6" fmla="*/ 6756 w 10894"/>
                <a:gd name="connsiteY6" fmla="*/ 12185 h 13013"/>
                <a:gd name="connsiteX7" fmla="*/ 7555 w 10894"/>
                <a:gd name="connsiteY7" fmla="*/ 7216 h 13013"/>
                <a:gd name="connsiteX8" fmla="*/ 10352 w 10894"/>
                <a:gd name="connsiteY8" fmla="*/ 7216 h 13013"/>
                <a:gd name="connsiteX9" fmla="*/ 10352 w 10894"/>
                <a:gd name="connsiteY9" fmla="*/ 3490 h 13013"/>
                <a:gd name="connsiteX10" fmla="*/ 10574 w 10894"/>
                <a:gd name="connsiteY10" fmla="*/ 25 h 13013"/>
                <a:gd name="connsiteX0" fmla="*/ 10574 w 10894"/>
                <a:gd name="connsiteY0" fmla="*/ 119 h 13107"/>
                <a:gd name="connsiteX1" fmla="*/ 7781 w 10894"/>
                <a:gd name="connsiteY1" fmla="*/ 0 h 13107"/>
                <a:gd name="connsiteX2" fmla="*/ 3891 w 10894"/>
                <a:gd name="connsiteY2" fmla="*/ 94 h 13107"/>
                <a:gd name="connsiteX3" fmla="*/ 0 w 10894"/>
                <a:gd name="connsiteY3" fmla="*/ 156 h 13107"/>
                <a:gd name="connsiteX4" fmla="*/ 363 w 10894"/>
                <a:gd name="connsiteY4" fmla="*/ 7310 h 13107"/>
                <a:gd name="connsiteX5" fmla="*/ 3560 w 10894"/>
                <a:gd name="connsiteY5" fmla="*/ 7310 h 13107"/>
                <a:gd name="connsiteX6" fmla="*/ 4758 w 10894"/>
                <a:gd name="connsiteY6" fmla="*/ 12279 h 13107"/>
                <a:gd name="connsiteX7" fmla="*/ 6756 w 10894"/>
                <a:gd name="connsiteY7" fmla="*/ 12279 h 13107"/>
                <a:gd name="connsiteX8" fmla="*/ 7555 w 10894"/>
                <a:gd name="connsiteY8" fmla="*/ 7310 h 13107"/>
                <a:gd name="connsiteX9" fmla="*/ 10352 w 10894"/>
                <a:gd name="connsiteY9" fmla="*/ 7310 h 13107"/>
                <a:gd name="connsiteX10" fmla="*/ 10352 w 10894"/>
                <a:gd name="connsiteY10" fmla="*/ 3584 h 13107"/>
                <a:gd name="connsiteX11" fmla="*/ 10574 w 10894"/>
                <a:gd name="connsiteY11" fmla="*/ 119 h 13107"/>
                <a:gd name="connsiteX0" fmla="*/ 10574 w 10894"/>
                <a:gd name="connsiteY0" fmla="*/ 119 h 13107"/>
                <a:gd name="connsiteX1" fmla="*/ 7781 w 10894"/>
                <a:gd name="connsiteY1" fmla="*/ 0 h 13107"/>
                <a:gd name="connsiteX2" fmla="*/ 4359 w 10894"/>
                <a:gd name="connsiteY2" fmla="*/ 6411 h 13107"/>
                <a:gd name="connsiteX3" fmla="*/ 3891 w 10894"/>
                <a:gd name="connsiteY3" fmla="*/ 94 h 13107"/>
                <a:gd name="connsiteX4" fmla="*/ 0 w 10894"/>
                <a:gd name="connsiteY4" fmla="*/ 156 h 13107"/>
                <a:gd name="connsiteX5" fmla="*/ 363 w 10894"/>
                <a:gd name="connsiteY5" fmla="*/ 7310 h 13107"/>
                <a:gd name="connsiteX6" fmla="*/ 3560 w 10894"/>
                <a:gd name="connsiteY6" fmla="*/ 7310 h 13107"/>
                <a:gd name="connsiteX7" fmla="*/ 4758 w 10894"/>
                <a:gd name="connsiteY7" fmla="*/ 12279 h 13107"/>
                <a:gd name="connsiteX8" fmla="*/ 6756 w 10894"/>
                <a:gd name="connsiteY8" fmla="*/ 12279 h 13107"/>
                <a:gd name="connsiteX9" fmla="*/ 7555 w 10894"/>
                <a:gd name="connsiteY9" fmla="*/ 7310 h 13107"/>
                <a:gd name="connsiteX10" fmla="*/ 10352 w 10894"/>
                <a:gd name="connsiteY10" fmla="*/ 7310 h 13107"/>
                <a:gd name="connsiteX11" fmla="*/ 10352 w 10894"/>
                <a:gd name="connsiteY11" fmla="*/ 3584 h 13107"/>
                <a:gd name="connsiteX12" fmla="*/ 10574 w 10894"/>
                <a:gd name="connsiteY12"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665 w 10894"/>
                <a:gd name="connsiteY4" fmla="*/ 69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486 h 13688"/>
                <a:gd name="connsiteX1" fmla="*/ 7786 w 10716"/>
                <a:gd name="connsiteY1" fmla="*/ 0 h 13688"/>
                <a:gd name="connsiteX2" fmla="*/ 7156 w 10716"/>
                <a:gd name="connsiteY2" fmla="*/ 6992 h 13688"/>
                <a:gd name="connsiteX3" fmla="*/ 4359 w 10716"/>
                <a:gd name="connsiteY3" fmla="*/ 6992 h 13688"/>
                <a:gd name="connsiteX4" fmla="*/ 3665 w 10716"/>
                <a:gd name="connsiteY4" fmla="*/ 650 h 13688"/>
                <a:gd name="connsiteX5" fmla="*/ 0 w 10716"/>
                <a:gd name="connsiteY5" fmla="*/ 737 h 13688"/>
                <a:gd name="connsiteX6" fmla="*/ 363 w 10716"/>
                <a:gd name="connsiteY6" fmla="*/ 7891 h 13688"/>
                <a:gd name="connsiteX7" fmla="*/ 3560 w 10716"/>
                <a:gd name="connsiteY7" fmla="*/ 7891 h 13688"/>
                <a:gd name="connsiteX8" fmla="*/ 4758 w 10716"/>
                <a:gd name="connsiteY8" fmla="*/ 12860 h 13688"/>
                <a:gd name="connsiteX9" fmla="*/ 6756 w 10716"/>
                <a:gd name="connsiteY9" fmla="*/ 12860 h 13688"/>
                <a:gd name="connsiteX10" fmla="*/ 7555 w 10716"/>
                <a:gd name="connsiteY10" fmla="*/ 7891 h 13688"/>
                <a:gd name="connsiteX11" fmla="*/ 10352 w 10716"/>
                <a:gd name="connsiteY11" fmla="*/ 7891 h 13688"/>
                <a:gd name="connsiteX12" fmla="*/ 10352 w 10716"/>
                <a:gd name="connsiteY12" fmla="*/ 4165 h 13688"/>
                <a:gd name="connsiteX13" fmla="*/ 9737 w 10716"/>
                <a:gd name="connsiteY13" fmla="*/ 486 h 13688"/>
                <a:gd name="connsiteX0" fmla="*/ 9737 w 10716"/>
                <a:gd name="connsiteY0" fmla="*/ 0 h 13202"/>
                <a:gd name="connsiteX1" fmla="*/ 7156 w 10716"/>
                <a:gd name="connsiteY1" fmla="*/ 6506 h 13202"/>
                <a:gd name="connsiteX2" fmla="*/ 4359 w 10716"/>
                <a:gd name="connsiteY2" fmla="*/ 6506 h 13202"/>
                <a:gd name="connsiteX3" fmla="*/ 3665 w 10716"/>
                <a:gd name="connsiteY3" fmla="*/ 164 h 13202"/>
                <a:gd name="connsiteX4" fmla="*/ 0 w 10716"/>
                <a:gd name="connsiteY4" fmla="*/ 251 h 13202"/>
                <a:gd name="connsiteX5" fmla="*/ 363 w 10716"/>
                <a:gd name="connsiteY5" fmla="*/ 7405 h 13202"/>
                <a:gd name="connsiteX6" fmla="*/ 3560 w 10716"/>
                <a:gd name="connsiteY6" fmla="*/ 7405 h 13202"/>
                <a:gd name="connsiteX7" fmla="*/ 4758 w 10716"/>
                <a:gd name="connsiteY7" fmla="*/ 12374 h 13202"/>
                <a:gd name="connsiteX8" fmla="*/ 6756 w 10716"/>
                <a:gd name="connsiteY8" fmla="*/ 12374 h 13202"/>
                <a:gd name="connsiteX9" fmla="*/ 7555 w 10716"/>
                <a:gd name="connsiteY9" fmla="*/ 7405 h 13202"/>
                <a:gd name="connsiteX10" fmla="*/ 10352 w 10716"/>
                <a:gd name="connsiteY10" fmla="*/ 7405 h 13202"/>
                <a:gd name="connsiteX11" fmla="*/ 10352 w 10716"/>
                <a:gd name="connsiteY11" fmla="*/ 3679 h 13202"/>
                <a:gd name="connsiteX12" fmla="*/ 9737 w 10716"/>
                <a:gd name="connsiteY12" fmla="*/ 0 h 13202"/>
                <a:gd name="connsiteX0" fmla="*/ 10352 w 10716"/>
                <a:gd name="connsiteY0" fmla="*/ 3515 h 13038"/>
                <a:gd name="connsiteX1" fmla="*/ 7156 w 10716"/>
                <a:gd name="connsiteY1" fmla="*/ 6342 h 13038"/>
                <a:gd name="connsiteX2" fmla="*/ 4359 w 10716"/>
                <a:gd name="connsiteY2" fmla="*/ 6342 h 13038"/>
                <a:gd name="connsiteX3" fmla="*/ 3665 w 10716"/>
                <a:gd name="connsiteY3" fmla="*/ 0 h 13038"/>
                <a:gd name="connsiteX4" fmla="*/ 0 w 10716"/>
                <a:gd name="connsiteY4" fmla="*/ 87 h 13038"/>
                <a:gd name="connsiteX5" fmla="*/ 363 w 10716"/>
                <a:gd name="connsiteY5" fmla="*/ 7241 h 13038"/>
                <a:gd name="connsiteX6" fmla="*/ 3560 w 10716"/>
                <a:gd name="connsiteY6" fmla="*/ 7241 h 13038"/>
                <a:gd name="connsiteX7" fmla="*/ 4758 w 10716"/>
                <a:gd name="connsiteY7" fmla="*/ 12210 h 13038"/>
                <a:gd name="connsiteX8" fmla="*/ 6756 w 10716"/>
                <a:gd name="connsiteY8" fmla="*/ 12210 h 13038"/>
                <a:gd name="connsiteX9" fmla="*/ 7555 w 10716"/>
                <a:gd name="connsiteY9" fmla="*/ 7241 h 13038"/>
                <a:gd name="connsiteX10" fmla="*/ 10352 w 10716"/>
                <a:gd name="connsiteY10" fmla="*/ 7241 h 13038"/>
                <a:gd name="connsiteX11" fmla="*/ 10352 w 10716"/>
                <a:gd name="connsiteY11" fmla="*/ 3515 h 13038"/>
                <a:gd name="connsiteX0" fmla="*/ 10352 w 10352"/>
                <a:gd name="connsiteY0" fmla="*/ 7241 h 13038"/>
                <a:gd name="connsiteX1" fmla="*/ 7156 w 10352"/>
                <a:gd name="connsiteY1" fmla="*/ 6342 h 13038"/>
                <a:gd name="connsiteX2" fmla="*/ 4359 w 10352"/>
                <a:gd name="connsiteY2" fmla="*/ 6342 h 13038"/>
                <a:gd name="connsiteX3" fmla="*/ 3665 w 10352"/>
                <a:gd name="connsiteY3" fmla="*/ 0 h 13038"/>
                <a:gd name="connsiteX4" fmla="*/ 0 w 10352"/>
                <a:gd name="connsiteY4" fmla="*/ 87 h 13038"/>
                <a:gd name="connsiteX5" fmla="*/ 363 w 10352"/>
                <a:gd name="connsiteY5" fmla="*/ 7241 h 13038"/>
                <a:gd name="connsiteX6" fmla="*/ 3560 w 10352"/>
                <a:gd name="connsiteY6" fmla="*/ 7241 h 13038"/>
                <a:gd name="connsiteX7" fmla="*/ 4758 w 10352"/>
                <a:gd name="connsiteY7" fmla="*/ 12210 h 13038"/>
                <a:gd name="connsiteX8" fmla="*/ 6756 w 10352"/>
                <a:gd name="connsiteY8" fmla="*/ 12210 h 13038"/>
                <a:gd name="connsiteX9" fmla="*/ 7555 w 10352"/>
                <a:gd name="connsiteY9" fmla="*/ 7241 h 13038"/>
                <a:gd name="connsiteX10" fmla="*/ 10352 w 10352"/>
                <a:gd name="connsiteY10" fmla="*/ 7241 h 13038"/>
                <a:gd name="connsiteX0" fmla="*/ 10352 w 10352"/>
                <a:gd name="connsiteY0" fmla="*/ 7241 h 12624"/>
                <a:gd name="connsiteX1" fmla="*/ 7156 w 10352"/>
                <a:gd name="connsiteY1" fmla="*/ 6342 h 12624"/>
                <a:gd name="connsiteX2" fmla="*/ 4359 w 10352"/>
                <a:gd name="connsiteY2" fmla="*/ 6342 h 12624"/>
                <a:gd name="connsiteX3" fmla="*/ 3665 w 10352"/>
                <a:gd name="connsiteY3" fmla="*/ 0 h 12624"/>
                <a:gd name="connsiteX4" fmla="*/ 0 w 10352"/>
                <a:gd name="connsiteY4" fmla="*/ 87 h 12624"/>
                <a:gd name="connsiteX5" fmla="*/ 363 w 10352"/>
                <a:gd name="connsiteY5" fmla="*/ 7241 h 12624"/>
                <a:gd name="connsiteX6" fmla="*/ 3560 w 10352"/>
                <a:gd name="connsiteY6" fmla="*/ 7241 h 12624"/>
                <a:gd name="connsiteX7" fmla="*/ 4295 w 10352"/>
                <a:gd name="connsiteY7" fmla="*/ 10957 h 12624"/>
                <a:gd name="connsiteX8" fmla="*/ 6756 w 10352"/>
                <a:gd name="connsiteY8" fmla="*/ 12210 h 12624"/>
                <a:gd name="connsiteX9" fmla="*/ 7555 w 10352"/>
                <a:gd name="connsiteY9" fmla="*/ 7241 h 12624"/>
                <a:gd name="connsiteX10" fmla="*/ 10352 w 10352"/>
                <a:gd name="connsiteY10" fmla="*/ 7241 h 12624"/>
                <a:gd name="connsiteX0" fmla="*/ 10352 w 10352"/>
                <a:gd name="connsiteY0" fmla="*/ 7241 h 11785"/>
                <a:gd name="connsiteX1" fmla="*/ 7156 w 10352"/>
                <a:gd name="connsiteY1" fmla="*/ 6342 h 11785"/>
                <a:gd name="connsiteX2" fmla="*/ 4359 w 10352"/>
                <a:gd name="connsiteY2" fmla="*/ 6342 h 11785"/>
                <a:gd name="connsiteX3" fmla="*/ 3665 w 10352"/>
                <a:gd name="connsiteY3" fmla="*/ 0 h 11785"/>
                <a:gd name="connsiteX4" fmla="*/ 0 w 10352"/>
                <a:gd name="connsiteY4" fmla="*/ 87 h 11785"/>
                <a:gd name="connsiteX5" fmla="*/ 363 w 10352"/>
                <a:gd name="connsiteY5" fmla="*/ 7241 h 11785"/>
                <a:gd name="connsiteX6" fmla="*/ 3560 w 10352"/>
                <a:gd name="connsiteY6" fmla="*/ 7241 h 11785"/>
                <a:gd name="connsiteX7" fmla="*/ 4295 w 10352"/>
                <a:gd name="connsiteY7" fmla="*/ 10957 h 11785"/>
                <a:gd name="connsiteX8" fmla="*/ 6622 w 10352"/>
                <a:gd name="connsiteY8" fmla="*/ 10957 h 11785"/>
                <a:gd name="connsiteX9" fmla="*/ 7555 w 10352"/>
                <a:gd name="connsiteY9" fmla="*/ 7241 h 11785"/>
                <a:gd name="connsiteX10" fmla="*/ 10352 w 10352"/>
                <a:gd name="connsiteY10" fmla="*/ 7241 h 11785"/>
                <a:gd name="connsiteX0" fmla="*/ 10352 w 10712"/>
                <a:gd name="connsiteY0" fmla="*/ 7241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352 w 10712"/>
                <a:gd name="connsiteY10" fmla="*/ 7241 h 11785"/>
                <a:gd name="connsiteX0" fmla="*/ 10113 w 10712"/>
                <a:gd name="connsiteY0" fmla="*/ 6604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113 w 10712"/>
                <a:gd name="connsiteY10" fmla="*/ 6604 h 11785"/>
                <a:gd name="connsiteX0" fmla="*/ 10113 w 10712"/>
                <a:gd name="connsiteY0" fmla="*/ 6604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113 w 10712"/>
                <a:gd name="connsiteY10" fmla="*/ 6604 h 1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2" h="11785">
                  <a:moveTo>
                    <a:pt x="10113" y="6604"/>
                  </a:moveTo>
                  <a:cubicBezTo>
                    <a:pt x="10047" y="6454"/>
                    <a:pt x="8155" y="6492"/>
                    <a:pt x="7156" y="6342"/>
                  </a:cubicBezTo>
                  <a:cubicBezTo>
                    <a:pt x="6205" y="6820"/>
                    <a:pt x="5341" y="7292"/>
                    <a:pt x="4359" y="6342"/>
                  </a:cubicBezTo>
                  <a:cubicBezTo>
                    <a:pt x="3892" y="4286"/>
                    <a:pt x="3821" y="2106"/>
                    <a:pt x="3665" y="0"/>
                  </a:cubicBezTo>
                  <a:lnTo>
                    <a:pt x="0" y="87"/>
                  </a:lnTo>
                  <a:lnTo>
                    <a:pt x="363" y="7241"/>
                  </a:lnTo>
                  <a:cubicBezTo>
                    <a:pt x="551" y="7823"/>
                    <a:pt x="3299" y="6938"/>
                    <a:pt x="3560" y="7241"/>
                  </a:cubicBezTo>
                  <a:cubicBezTo>
                    <a:pt x="4292" y="8069"/>
                    <a:pt x="3896" y="10336"/>
                    <a:pt x="4295" y="10957"/>
                  </a:cubicBezTo>
                  <a:cubicBezTo>
                    <a:pt x="4828" y="11785"/>
                    <a:pt x="6222" y="11371"/>
                    <a:pt x="6622" y="10957"/>
                  </a:cubicBezTo>
                  <a:cubicBezTo>
                    <a:pt x="7022" y="10129"/>
                    <a:pt x="9913" y="11785"/>
                    <a:pt x="10113" y="10957"/>
                  </a:cubicBezTo>
                  <a:cubicBezTo>
                    <a:pt x="10712" y="10129"/>
                    <a:pt x="9794" y="7225"/>
                    <a:pt x="10113" y="6604"/>
                  </a:cubicBez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170" name="Freeform 169"/>
            <p:cNvSpPr/>
            <p:nvPr/>
          </p:nvSpPr>
          <p:spPr bwMode="auto">
            <a:xfrm rot="5400000" flipV="1">
              <a:off x="3490522" y="5039150"/>
              <a:ext cx="1370719" cy="100087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 name="connsiteX0" fmla="*/ 0 w 3478552"/>
                <a:gd name="connsiteY0" fmla="*/ 0 h 2428893"/>
                <a:gd name="connsiteX1" fmla="*/ 3106385 w 3478552"/>
                <a:gd name="connsiteY1" fmla="*/ 10960 h 2428893"/>
                <a:gd name="connsiteX2" fmla="*/ 3393465 w 3478552"/>
                <a:gd name="connsiteY2" fmla="*/ 1244338 h 2428893"/>
                <a:gd name="connsiteX3" fmla="*/ 3143271 w 3478552"/>
                <a:gd name="connsiteY3" fmla="*/ 2428893 h 2428893"/>
                <a:gd name="connsiteX4" fmla="*/ 1381778 w 3478552"/>
                <a:gd name="connsiteY4" fmla="*/ 2417973 h 2428893"/>
                <a:gd name="connsiteX5" fmla="*/ 1678 w 3478552"/>
                <a:gd name="connsiteY5" fmla="*/ 2424551 h 2428893"/>
                <a:gd name="connsiteX6" fmla="*/ 246210 w 3478552"/>
                <a:gd name="connsiteY6" fmla="*/ 1246345 h 2428893"/>
                <a:gd name="connsiteX7" fmla="*/ 0 w 3478552"/>
                <a:gd name="connsiteY7" fmla="*/ 0 h 2428893"/>
                <a:gd name="connsiteX0" fmla="*/ 0 w 3478552"/>
                <a:gd name="connsiteY0" fmla="*/ 0 h 2428893"/>
                <a:gd name="connsiteX1" fmla="*/ 3106385 w 3478552"/>
                <a:gd name="connsiteY1" fmla="*/ 10960 h 2428893"/>
                <a:gd name="connsiteX2" fmla="*/ 3393465 w 3478552"/>
                <a:gd name="connsiteY2" fmla="*/ 1244338 h 2428893"/>
                <a:gd name="connsiteX3" fmla="*/ 3143271 w 3478552"/>
                <a:gd name="connsiteY3" fmla="*/ 2428893 h 2428893"/>
                <a:gd name="connsiteX4" fmla="*/ 1381778 w 3478552"/>
                <a:gd name="connsiteY4" fmla="*/ 2417973 h 2428893"/>
                <a:gd name="connsiteX5" fmla="*/ 1678 w 3478552"/>
                <a:gd name="connsiteY5" fmla="*/ 2424551 h 2428893"/>
                <a:gd name="connsiteX6" fmla="*/ 246210 w 3478552"/>
                <a:gd name="connsiteY6" fmla="*/ 1246345 h 2428893"/>
                <a:gd name="connsiteX7" fmla="*/ 0 w 3478552"/>
                <a:gd name="connsiteY7" fmla="*/ 0 h 2428893"/>
                <a:gd name="connsiteX0" fmla="*/ 0 w 3539910"/>
                <a:gd name="connsiteY0" fmla="*/ 0 h 2424552"/>
                <a:gd name="connsiteX1" fmla="*/ 3106385 w 3539910"/>
                <a:gd name="connsiteY1" fmla="*/ 10960 h 2424552"/>
                <a:gd name="connsiteX2" fmla="*/ 3393465 w 3539910"/>
                <a:gd name="connsiteY2" fmla="*/ 1244338 h 2424552"/>
                <a:gd name="connsiteX3" fmla="*/ 3204628 w 3539910"/>
                <a:gd name="connsiteY3" fmla="*/ 1652692 h 2424552"/>
                <a:gd name="connsiteX4" fmla="*/ 1381778 w 3539910"/>
                <a:gd name="connsiteY4" fmla="*/ 2417973 h 2424552"/>
                <a:gd name="connsiteX5" fmla="*/ 1678 w 3539910"/>
                <a:gd name="connsiteY5" fmla="*/ 2424551 h 2424552"/>
                <a:gd name="connsiteX6" fmla="*/ 246210 w 3539910"/>
                <a:gd name="connsiteY6" fmla="*/ 1246345 h 2424552"/>
                <a:gd name="connsiteX7" fmla="*/ 0 w 3539910"/>
                <a:gd name="connsiteY7" fmla="*/ 0 h 2424552"/>
                <a:gd name="connsiteX0" fmla="*/ 0 w 3474151"/>
                <a:gd name="connsiteY0" fmla="*/ 0 h 2424552"/>
                <a:gd name="connsiteX1" fmla="*/ 3106385 w 3474151"/>
                <a:gd name="connsiteY1" fmla="*/ 10960 h 2424552"/>
                <a:gd name="connsiteX2" fmla="*/ 3393465 w 3474151"/>
                <a:gd name="connsiteY2" fmla="*/ 1244338 h 2424552"/>
                <a:gd name="connsiteX3" fmla="*/ 3204628 w 3474151"/>
                <a:gd name="connsiteY3" fmla="*/ 1652692 h 2424552"/>
                <a:gd name="connsiteX4" fmla="*/ 1776324 w 3474151"/>
                <a:gd name="connsiteY4" fmla="*/ 1925732 h 2424552"/>
                <a:gd name="connsiteX5" fmla="*/ 1381778 w 3474151"/>
                <a:gd name="connsiteY5" fmla="*/ 2417973 h 2424552"/>
                <a:gd name="connsiteX6" fmla="*/ 1678 w 3474151"/>
                <a:gd name="connsiteY6" fmla="*/ 2424551 h 2424552"/>
                <a:gd name="connsiteX7" fmla="*/ 246210 w 3474151"/>
                <a:gd name="connsiteY7" fmla="*/ 1246345 h 2424552"/>
                <a:gd name="connsiteX8" fmla="*/ 0 w 3474151"/>
                <a:gd name="connsiteY8" fmla="*/ 0 h 2424552"/>
                <a:gd name="connsiteX0" fmla="*/ 0 w 3502422"/>
                <a:gd name="connsiteY0" fmla="*/ 0 h 2424552"/>
                <a:gd name="connsiteX1" fmla="*/ 3106385 w 3502422"/>
                <a:gd name="connsiteY1" fmla="*/ 10960 h 2424552"/>
                <a:gd name="connsiteX2" fmla="*/ 3393465 w 3502422"/>
                <a:gd name="connsiteY2" fmla="*/ 1244338 h 2424552"/>
                <a:gd name="connsiteX3" fmla="*/ 3204628 w 3502422"/>
                <a:gd name="connsiteY3" fmla="*/ 1652692 h 2424552"/>
                <a:gd name="connsiteX4" fmla="*/ 1606705 w 3502422"/>
                <a:gd name="connsiteY4" fmla="*/ 1652686 h 2424552"/>
                <a:gd name="connsiteX5" fmla="*/ 1381778 w 3502422"/>
                <a:gd name="connsiteY5" fmla="*/ 2417973 h 2424552"/>
                <a:gd name="connsiteX6" fmla="*/ 1678 w 3502422"/>
                <a:gd name="connsiteY6" fmla="*/ 2424551 h 2424552"/>
                <a:gd name="connsiteX7" fmla="*/ 246210 w 3502422"/>
                <a:gd name="connsiteY7" fmla="*/ 1246345 h 2424552"/>
                <a:gd name="connsiteX8" fmla="*/ 0 w 3502422"/>
                <a:gd name="connsiteY8" fmla="*/ 0 h 2424552"/>
                <a:gd name="connsiteX0" fmla="*/ 0 w 3406682"/>
                <a:gd name="connsiteY0" fmla="*/ 0 h 2424552"/>
                <a:gd name="connsiteX1" fmla="*/ 3106385 w 3406682"/>
                <a:gd name="connsiteY1" fmla="*/ 10960 h 2424552"/>
                <a:gd name="connsiteX2" fmla="*/ 3393465 w 3406682"/>
                <a:gd name="connsiteY2" fmla="*/ 1244338 h 2424552"/>
                <a:gd name="connsiteX3" fmla="*/ 3027082 w 3406682"/>
                <a:gd name="connsiteY3" fmla="*/ 1652692 h 2424552"/>
                <a:gd name="connsiteX4" fmla="*/ 1606705 w 3406682"/>
                <a:gd name="connsiteY4" fmla="*/ 1652686 h 2424552"/>
                <a:gd name="connsiteX5" fmla="*/ 1381778 w 3406682"/>
                <a:gd name="connsiteY5" fmla="*/ 2417973 h 2424552"/>
                <a:gd name="connsiteX6" fmla="*/ 1678 w 3406682"/>
                <a:gd name="connsiteY6" fmla="*/ 2424551 h 2424552"/>
                <a:gd name="connsiteX7" fmla="*/ 246210 w 3406682"/>
                <a:gd name="connsiteY7" fmla="*/ 1246345 h 2424552"/>
                <a:gd name="connsiteX8" fmla="*/ 0 w 3406682"/>
                <a:gd name="connsiteY8" fmla="*/ 0 h 242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6682" h="2424552">
                  <a:moveTo>
                    <a:pt x="0" y="0"/>
                  </a:moveTo>
                  <a:lnTo>
                    <a:pt x="3106385" y="10960"/>
                  </a:lnTo>
                  <a:cubicBezTo>
                    <a:pt x="3325724" y="102265"/>
                    <a:pt x="3406682" y="970716"/>
                    <a:pt x="3393465" y="1244338"/>
                  </a:cubicBezTo>
                  <a:cubicBezTo>
                    <a:pt x="3380248" y="1517960"/>
                    <a:pt x="3324875" y="1584634"/>
                    <a:pt x="3027082" y="1652692"/>
                  </a:cubicBezTo>
                  <a:cubicBezTo>
                    <a:pt x="2729289" y="1720750"/>
                    <a:pt x="1880922" y="1525139"/>
                    <a:pt x="1606705" y="1652686"/>
                  </a:cubicBezTo>
                  <a:cubicBezTo>
                    <a:pt x="1332488" y="1780233"/>
                    <a:pt x="1677552" y="2334837"/>
                    <a:pt x="1381778" y="2417973"/>
                  </a:cubicBezTo>
                  <a:lnTo>
                    <a:pt x="1678" y="2424551"/>
                  </a:lnTo>
                  <a:cubicBezTo>
                    <a:pt x="214572" y="2273571"/>
                    <a:pt x="233519" y="1692739"/>
                    <a:pt x="246210" y="1246345"/>
                  </a:cubicBezTo>
                  <a:cubicBezTo>
                    <a:pt x="209662" y="797020"/>
                    <a:pt x="223526" y="151620"/>
                    <a:pt x="0" y="0"/>
                  </a:cubicBezTo>
                  <a:close/>
                </a:path>
              </a:pathLst>
            </a:custGeom>
            <a:solidFill>
              <a:srgbClr val="7F7F7F">
                <a:alpha val="4902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 name="Freeform 26"/>
            <p:cNvSpPr>
              <a:spLocks/>
            </p:cNvSpPr>
            <p:nvPr/>
          </p:nvSpPr>
          <p:spPr bwMode="auto">
            <a:xfrm rot="5400000">
              <a:off x="5751525" y="5346021"/>
              <a:ext cx="1315879" cy="482233"/>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273 w 10000"/>
                <a:gd name="connsiteY10" fmla="*/ 6017 h 10000"/>
                <a:gd name="connsiteX11" fmla="*/ 5360 w 10000"/>
                <a:gd name="connsiteY11" fmla="*/ 4429 h 10000"/>
                <a:gd name="connsiteX12" fmla="*/ 5980 w 10000"/>
                <a:gd name="connsiteY12" fmla="*/ 3441 h 10000"/>
                <a:gd name="connsiteX13" fmla="*/ 6247 w 10000"/>
                <a:gd name="connsiteY13" fmla="*/ 2744 h 10000"/>
                <a:gd name="connsiteX14" fmla="*/ 6650 w 10000"/>
                <a:gd name="connsiteY14" fmla="*/ 1838 h 10000"/>
                <a:gd name="connsiteX15" fmla="*/ 6780 w 10000"/>
                <a:gd name="connsiteY15" fmla="*/ 543 h 10000"/>
                <a:gd name="connsiteX16" fmla="*/ 7221 w 10000"/>
                <a:gd name="connsiteY16" fmla="*/ 251 h 10000"/>
                <a:gd name="connsiteX17" fmla="*/ 7581 w 10000"/>
                <a:gd name="connsiteY17" fmla="*/ 55 h 10000"/>
                <a:gd name="connsiteX18" fmla="*/ 8151 w 10000"/>
                <a:gd name="connsiteY18" fmla="*/ 655 h 10000"/>
                <a:gd name="connsiteX19" fmla="*/ 8418 w 10000"/>
                <a:gd name="connsiteY19" fmla="*/ 1240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360 w 10000"/>
                <a:gd name="connsiteY10" fmla="*/ 4429 h 10000"/>
                <a:gd name="connsiteX11" fmla="*/ 5980 w 10000"/>
                <a:gd name="connsiteY11" fmla="*/ 3441 h 10000"/>
                <a:gd name="connsiteX12" fmla="*/ 6247 w 10000"/>
                <a:gd name="connsiteY12" fmla="*/ 2744 h 10000"/>
                <a:gd name="connsiteX13" fmla="*/ 6650 w 10000"/>
                <a:gd name="connsiteY13" fmla="*/ 1838 h 10000"/>
                <a:gd name="connsiteX14" fmla="*/ 6780 w 10000"/>
                <a:gd name="connsiteY14" fmla="*/ 543 h 10000"/>
                <a:gd name="connsiteX15" fmla="*/ 7221 w 10000"/>
                <a:gd name="connsiteY15" fmla="*/ 251 h 10000"/>
                <a:gd name="connsiteX16" fmla="*/ 7581 w 10000"/>
                <a:gd name="connsiteY16" fmla="*/ 55 h 10000"/>
                <a:gd name="connsiteX17" fmla="*/ 8151 w 10000"/>
                <a:gd name="connsiteY17" fmla="*/ 655 h 10000"/>
                <a:gd name="connsiteX18" fmla="*/ 8418 w 10000"/>
                <a:gd name="connsiteY18" fmla="*/ 1240 h 10000"/>
                <a:gd name="connsiteX19" fmla="*/ 8821 w 10000"/>
                <a:gd name="connsiteY19" fmla="*/ 3329 h 10000"/>
                <a:gd name="connsiteX20" fmla="*/ 8908 w 10000"/>
                <a:gd name="connsiteY20" fmla="*/ 4527 h 10000"/>
                <a:gd name="connsiteX21" fmla="*/ 9175 w 10000"/>
                <a:gd name="connsiteY21" fmla="*/ 4722 h 10000"/>
                <a:gd name="connsiteX22" fmla="*/ 9659 w 10000"/>
                <a:gd name="connsiteY22" fmla="*/ 6017 h 10000"/>
                <a:gd name="connsiteX23" fmla="*/ 9882 w 10000"/>
                <a:gd name="connsiteY23" fmla="*/ 7117 h 10000"/>
                <a:gd name="connsiteX24" fmla="*/ 9926 w 10000"/>
                <a:gd name="connsiteY24" fmla="*/ 7410 h 10000"/>
                <a:gd name="connsiteX25" fmla="*/ 9752 w 10000"/>
                <a:gd name="connsiteY25" fmla="*/ 7911 h 10000"/>
                <a:gd name="connsiteX26" fmla="*/ 9259 w 10000"/>
                <a:gd name="connsiteY26" fmla="*/ 9810 h 10000"/>
                <a:gd name="connsiteX27" fmla="*/ 310 w 10000"/>
                <a:gd name="connsiteY27" fmla="*/ 10000 h 10000"/>
                <a:gd name="connsiteX28" fmla="*/ 0 w 10000"/>
                <a:gd name="connsiteY28"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247 w 10000"/>
                <a:gd name="connsiteY11" fmla="*/ 2744 h 10000"/>
                <a:gd name="connsiteX12" fmla="*/ 6650 w 10000"/>
                <a:gd name="connsiteY12" fmla="*/ 1838 h 10000"/>
                <a:gd name="connsiteX13" fmla="*/ 6780 w 10000"/>
                <a:gd name="connsiteY13" fmla="*/ 543 h 10000"/>
                <a:gd name="connsiteX14" fmla="*/ 7221 w 10000"/>
                <a:gd name="connsiteY14" fmla="*/ 251 h 10000"/>
                <a:gd name="connsiteX15" fmla="*/ 7581 w 10000"/>
                <a:gd name="connsiteY15" fmla="*/ 55 h 10000"/>
                <a:gd name="connsiteX16" fmla="*/ 8151 w 10000"/>
                <a:gd name="connsiteY16" fmla="*/ 655 h 10000"/>
                <a:gd name="connsiteX17" fmla="*/ 8418 w 10000"/>
                <a:gd name="connsiteY17" fmla="*/ 1240 h 10000"/>
                <a:gd name="connsiteX18" fmla="*/ 8821 w 10000"/>
                <a:gd name="connsiteY18" fmla="*/ 3329 h 10000"/>
                <a:gd name="connsiteX19" fmla="*/ 8908 w 10000"/>
                <a:gd name="connsiteY19" fmla="*/ 4527 h 10000"/>
                <a:gd name="connsiteX20" fmla="*/ 9175 w 10000"/>
                <a:gd name="connsiteY20" fmla="*/ 4722 h 10000"/>
                <a:gd name="connsiteX21" fmla="*/ 9659 w 10000"/>
                <a:gd name="connsiteY21" fmla="*/ 6017 h 10000"/>
                <a:gd name="connsiteX22" fmla="*/ 9882 w 10000"/>
                <a:gd name="connsiteY22" fmla="*/ 7117 h 10000"/>
                <a:gd name="connsiteX23" fmla="*/ 9926 w 10000"/>
                <a:gd name="connsiteY23" fmla="*/ 7410 h 10000"/>
                <a:gd name="connsiteX24" fmla="*/ 9752 w 10000"/>
                <a:gd name="connsiteY24" fmla="*/ 7911 h 10000"/>
                <a:gd name="connsiteX25" fmla="*/ 9259 w 10000"/>
                <a:gd name="connsiteY25" fmla="*/ 9810 h 10000"/>
                <a:gd name="connsiteX26" fmla="*/ 310 w 10000"/>
                <a:gd name="connsiteY26" fmla="*/ 10000 h 10000"/>
                <a:gd name="connsiteX27" fmla="*/ 0 w 10000"/>
                <a:gd name="connsiteY27"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6780 w 10000"/>
                <a:gd name="connsiteY12" fmla="*/ 543 h 10000"/>
                <a:gd name="connsiteX13" fmla="*/ 7221 w 10000"/>
                <a:gd name="connsiteY13" fmla="*/ 251 h 10000"/>
                <a:gd name="connsiteX14" fmla="*/ 7581 w 10000"/>
                <a:gd name="connsiteY14" fmla="*/ 55 h 10000"/>
                <a:gd name="connsiteX15" fmla="*/ 8151 w 10000"/>
                <a:gd name="connsiteY15" fmla="*/ 655 h 10000"/>
                <a:gd name="connsiteX16" fmla="*/ 8418 w 10000"/>
                <a:gd name="connsiteY16" fmla="*/ 1240 h 10000"/>
                <a:gd name="connsiteX17" fmla="*/ 8821 w 10000"/>
                <a:gd name="connsiteY17" fmla="*/ 3329 h 10000"/>
                <a:gd name="connsiteX18" fmla="*/ 8908 w 10000"/>
                <a:gd name="connsiteY18" fmla="*/ 4527 h 10000"/>
                <a:gd name="connsiteX19" fmla="*/ 9175 w 10000"/>
                <a:gd name="connsiteY19" fmla="*/ 4722 h 10000"/>
                <a:gd name="connsiteX20" fmla="*/ 9659 w 10000"/>
                <a:gd name="connsiteY20" fmla="*/ 6017 h 10000"/>
                <a:gd name="connsiteX21" fmla="*/ 9882 w 10000"/>
                <a:gd name="connsiteY21" fmla="*/ 7117 h 10000"/>
                <a:gd name="connsiteX22" fmla="*/ 9926 w 10000"/>
                <a:gd name="connsiteY22" fmla="*/ 7410 h 10000"/>
                <a:gd name="connsiteX23" fmla="*/ 9752 w 10000"/>
                <a:gd name="connsiteY23" fmla="*/ 7911 h 10000"/>
                <a:gd name="connsiteX24" fmla="*/ 9259 w 10000"/>
                <a:gd name="connsiteY24" fmla="*/ 9810 h 10000"/>
                <a:gd name="connsiteX25" fmla="*/ 310 w 10000"/>
                <a:gd name="connsiteY25" fmla="*/ 10000 h 10000"/>
                <a:gd name="connsiteX26" fmla="*/ 0 w 10000"/>
                <a:gd name="connsiteY26"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418 w 10000"/>
                <a:gd name="connsiteY15" fmla="*/ 1240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074 w 10000"/>
                <a:gd name="connsiteY15" fmla="*/ 1308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8908 w 10000"/>
                <a:gd name="connsiteY16" fmla="*/ 4527 h 10000"/>
                <a:gd name="connsiteX17" fmla="*/ 9175 w 10000"/>
                <a:gd name="connsiteY17" fmla="*/ 4722 h 10000"/>
                <a:gd name="connsiteX18" fmla="*/ 9659 w 10000"/>
                <a:gd name="connsiteY18" fmla="*/ 6017 h 10000"/>
                <a:gd name="connsiteX19" fmla="*/ 9882 w 10000"/>
                <a:gd name="connsiteY19" fmla="*/ 7117 h 10000"/>
                <a:gd name="connsiteX20" fmla="*/ 9926 w 10000"/>
                <a:gd name="connsiteY20" fmla="*/ 7410 h 10000"/>
                <a:gd name="connsiteX21" fmla="*/ 9752 w 10000"/>
                <a:gd name="connsiteY21" fmla="*/ 7911 h 10000"/>
                <a:gd name="connsiteX22" fmla="*/ 9259 w 10000"/>
                <a:gd name="connsiteY22" fmla="*/ 9810 h 10000"/>
                <a:gd name="connsiteX23" fmla="*/ 310 w 10000"/>
                <a:gd name="connsiteY23" fmla="*/ 10000 h 10000"/>
                <a:gd name="connsiteX24" fmla="*/ 0 w 10000"/>
                <a:gd name="connsiteY24"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9175 w 10000"/>
                <a:gd name="connsiteY16" fmla="*/ 4722 h 10000"/>
                <a:gd name="connsiteX17" fmla="*/ 9659 w 10000"/>
                <a:gd name="connsiteY17" fmla="*/ 6017 h 10000"/>
                <a:gd name="connsiteX18" fmla="*/ 9882 w 10000"/>
                <a:gd name="connsiteY18" fmla="*/ 7117 h 10000"/>
                <a:gd name="connsiteX19" fmla="*/ 9926 w 10000"/>
                <a:gd name="connsiteY19" fmla="*/ 7410 h 10000"/>
                <a:gd name="connsiteX20" fmla="*/ 9752 w 10000"/>
                <a:gd name="connsiteY20" fmla="*/ 7911 h 10000"/>
                <a:gd name="connsiteX21" fmla="*/ 9259 w 10000"/>
                <a:gd name="connsiteY21" fmla="*/ 9810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175 w 10000"/>
                <a:gd name="connsiteY15" fmla="*/ 4722 h 10000"/>
                <a:gd name="connsiteX16" fmla="*/ 9659 w 10000"/>
                <a:gd name="connsiteY16" fmla="*/ 6017 h 10000"/>
                <a:gd name="connsiteX17" fmla="*/ 9882 w 10000"/>
                <a:gd name="connsiteY17" fmla="*/ 7117 h 10000"/>
                <a:gd name="connsiteX18" fmla="*/ 9926 w 10000"/>
                <a:gd name="connsiteY18" fmla="*/ 7410 h 10000"/>
                <a:gd name="connsiteX19" fmla="*/ 9752 w 10000"/>
                <a:gd name="connsiteY19" fmla="*/ 7911 h 10000"/>
                <a:gd name="connsiteX20" fmla="*/ 9259 w 10000"/>
                <a:gd name="connsiteY20" fmla="*/ 9810 h 10000"/>
                <a:gd name="connsiteX21" fmla="*/ 310 w 10000"/>
                <a:gd name="connsiteY21" fmla="*/ 10000 h 10000"/>
                <a:gd name="connsiteX22" fmla="*/ 0 w 10000"/>
                <a:gd name="connsiteY2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659 w 10000"/>
                <a:gd name="connsiteY15" fmla="*/ 6017 h 10000"/>
                <a:gd name="connsiteX16" fmla="*/ 9882 w 10000"/>
                <a:gd name="connsiteY16" fmla="*/ 7117 h 10000"/>
                <a:gd name="connsiteX17" fmla="*/ 9926 w 10000"/>
                <a:gd name="connsiteY17" fmla="*/ 7410 h 10000"/>
                <a:gd name="connsiteX18" fmla="*/ 9752 w 10000"/>
                <a:gd name="connsiteY18" fmla="*/ 7911 h 10000"/>
                <a:gd name="connsiteX19" fmla="*/ 9259 w 10000"/>
                <a:gd name="connsiteY19" fmla="*/ 9810 h 10000"/>
                <a:gd name="connsiteX20" fmla="*/ 310 w 10000"/>
                <a:gd name="connsiteY20" fmla="*/ 10000 h 10000"/>
                <a:gd name="connsiteX21" fmla="*/ 0 w 10000"/>
                <a:gd name="connsiteY21" fmla="*/ 10000 h 10000"/>
                <a:gd name="connsiteX0" fmla="*/ 0 w 9898"/>
                <a:gd name="connsiteY0" fmla="*/ 10000 h 10000"/>
                <a:gd name="connsiteX1" fmla="*/ 974 w 9898"/>
                <a:gd name="connsiteY1" fmla="*/ 9401 h 10000"/>
                <a:gd name="connsiteX2" fmla="*/ 1464 w 9898"/>
                <a:gd name="connsiteY2" fmla="*/ 9109 h 10000"/>
                <a:gd name="connsiteX3" fmla="*/ 1861 w 9898"/>
                <a:gd name="connsiteY3" fmla="*/ 8511 h 10000"/>
                <a:gd name="connsiteX4" fmla="*/ 2128 w 9898"/>
                <a:gd name="connsiteY4" fmla="*/ 8315 h 10000"/>
                <a:gd name="connsiteX5" fmla="*/ 2481 w 9898"/>
                <a:gd name="connsiteY5" fmla="*/ 8511 h 10000"/>
                <a:gd name="connsiteX6" fmla="*/ 2748 w 9898"/>
                <a:gd name="connsiteY6" fmla="*/ 8900 h 10000"/>
                <a:gd name="connsiteX7" fmla="*/ 3766 w 9898"/>
                <a:gd name="connsiteY7" fmla="*/ 9011 h 10000"/>
                <a:gd name="connsiteX8" fmla="*/ 4833 w 9898"/>
                <a:gd name="connsiteY8" fmla="*/ 6519 h 10000"/>
                <a:gd name="connsiteX9" fmla="*/ 4876 w 9898"/>
                <a:gd name="connsiteY9" fmla="*/ 6226 h 10000"/>
                <a:gd name="connsiteX10" fmla="*/ 5980 w 9898"/>
                <a:gd name="connsiteY10" fmla="*/ 3441 h 10000"/>
                <a:gd name="connsiteX11" fmla="*/ 6650 w 9898"/>
                <a:gd name="connsiteY11" fmla="*/ 1838 h 10000"/>
                <a:gd name="connsiteX12" fmla="*/ 7221 w 9898"/>
                <a:gd name="connsiteY12" fmla="*/ 251 h 10000"/>
                <a:gd name="connsiteX13" fmla="*/ 7581 w 9898"/>
                <a:gd name="connsiteY13" fmla="*/ 55 h 10000"/>
                <a:gd name="connsiteX14" fmla="*/ 8151 w 9898"/>
                <a:gd name="connsiteY14" fmla="*/ 655 h 10000"/>
                <a:gd name="connsiteX15" fmla="*/ 9659 w 9898"/>
                <a:gd name="connsiteY15" fmla="*/ 6017 h 10000"/>
                <a:gd name="connsiteX16" fmla="*/ 9882 w 9898"/>
                <a:gd name="connsiteY16" fmla="*/ 7117 h 10000"/>
                <a:gd name="connsiteX17" fmla="*/ 9752 w 9898"/>
                <a:gd name="connsiteY17" fmla="*/ 7911 h 10000"/>
                <a:gd name="connsiteX18" fmla="*/ 9259 w 9898"/>
                <a:gd name="connsiteY18" fmla="*/ 9810 h 10000"/>
                <a:gd name="connsiteX19" fmla="*/ 310 w 9898"/>
                <a:gd name="connsiteY19" fmla="*/ 10000 h 10000"/>
                <a:gd name="connsiteX20" fmla="*/ 0 w 9898"/>
                <a:gd name="connsiteY20" fmla="*/ 10000 h 10000"/>
                <a:gd name="connsiteX0" fmla="*/ 0 w 10000"/>
                <a:gd name="connsiteY0" fmla="*/ 10000 h 10000"/>
                <a:gd name="connsiteX1" fmla="*/ 984 w 10000"/>
                <a:gd name="connsiteY1" fmla="*/ 9401 h 10000"/>
                <a:gd name="connsiteX2" fmla="*/ 1479 w 10000"/>
                <a:gd name="connsiteY2" fmla="*/ 9109 h 10000"/>
                <a:gd name="connsiteX3" fmla="*/ 1880 w 10000"/>
                <a:gd name="connsiteY3" fmla="*/ 8511 h 10000"/>
                <a:gd name="connsiteX4" fmla="*/ 2150 w 10000"/>
                <a:gd name="connsiteY4" fmla="*/ 8315 h 10000"/>
                <a:gd name="connsiteX5" fmla="*/ 2507 w 10000"/>
                <a:gd name="connsiteY5" fmla="*/ 8511 h 10000"/>
                <a:gd name="connsiteX6" fmla="*/ 2776 w 10000"/>
                <a:gd name="connsiteY6" fmla="*/ 8900 h 10000"/>
                <a:gd name="connsiteX7" fmla="*/ 3805 w 10000"/>
                <a:gd name="connsiteY7" fmla="*/ 9011 h 10000"/>
                <a:gd name="connsiteX8" fmla="*/ 4883 w 10000"/>
                <a:gd name="connsiteY8" fmla="*/ 6519 h 10000"/>
                <a:gd name="connsiteX9" fmla="*/ 4926 w 10000"/>
                <a:gd name="connsiteY9" fmla="*/ 6226 h 10000"/>
                <a:gd name="connsiteX10" fmla="*/ 6042 w 10000"/>
                <a:gd name="connsiteY10" fmla="*/ 3441 h 10000"/>
                <a:gd name="connsiteX11" fmla="*/ 6719 w 10000"/>
                <a:gd name="connsiteY11" fmla="*/ 1838 h 10000"/>
                <a:gd name="connsiteX12" fmla="*/ 7295 w 10000"/>
                <a:gd name="connsiteY12" fmla="*/ 251 h 10000"/>
                <a:gd name="connsiteX13" fmla="*/ 7659 w 10000"/>
                <a:gd name="connsiteY13" fmla="*/ 55 h 10000"/>
                <a:gd name="connsiteX14" fmla="*/ 8235 w 10000"/>
                <a:gd name="connsiteY14" fmla="*/ 655 h 10000"/>
                <a:gd name="connsiteX15" fmla="*/ 9984 w 10000"/>
                <a:gd name="connsiteY15" fmla="*/ 7117 h 10000"/>
                <a:gd name="connsiteX16" fmla="*/ 9852 w 10000"/>
                <a:gd name="connsiteY16" fmla="*/ 7911 h 10000"/>
                <a:gd name="connsiteX17" fmla="*/ 9354 w 10000"/>
                <a:gd name="connsiteY17" fmla="*/ 9810 h 10000"/>
                <a:gd name="connsiteX18" fmla="*/ 313 w 10000"/>
                <a:gd name="connsiteY18" fmla="*/ 10000 h 10000"/>
                <a:gd name="connsiteX19" fmla="*/ 0 w 10000"/>
                <a:gd name="connsiteY19"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295 w 10966"/>
                <a:gd name="connsiteY12" fmla="*/ 251 h 10000"/>
                <a:gd name="connsiteX13" fmla="*/ 7659 w 10966"/>
                <a:gd name="connsiteY13" fmla="*/ 55 h 10000"/>
                <a:gd name="connsiteX14" fmla="*/ 8235 w 10966"/>
                <a:gd name="connsiteY14" fmla="*/ 655 h 10000"/>
                <a:gd name="connsiteX15" fmla="*/ 9984 w 10966"/>
                <a:gd name="connsiteY15" fmla="*/ 7117 h 10000"/>
                <a:gd name="connsiteX16" fmla="*/ 9354 w 10966"/>
                <a:gd name="connsiteY16" fmla="*/ 9810 h 10000"/>
                <a:gd name="connsiteX17" fmla="*/ 313 w 10966"/>
                <a:gd name="connsiteY17" fmla="*/ 10000 h 10000"/>
                <a:gd name="connsiteX18" fmla="*/ 0 w 10966"/>
                <a:gd name="connsiteY18"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659 w 10966"/>
                <a:gd name="connsiteY12" fmla="*/ 55 h 10000"/>
                <a:gd name="connsiteX13" fmla="*/ 8235 w 10966"/>
                <a:gd name="connsiteY13" fmla="*/ 655 h 10000"/>
                <a:gd name="connsiteX14" fmla="*/ 9984 w 10966"/>
                <a:gd name="connsiteY14" fmla="*/ 7117 h 10000"/>
                <a:gd name="connsiteX15" fmla="*/ 9354 w 10966"/>
                <a:gd name="connsiteY15" fmla="*/ 9810 h 10000"/>
                <a:gd name="connsiteX16" fmla="*/ 313 w 10966"/>
                <a:gd name="connsiteY16" fmla="*/ 10000 h 10000"/>
                <a:gd name="connsiteX17" fmla="*/ 0 w 10966"/>
                <a:gd name="connsiteY17" fmla="*/ 10000 h 10000"/>
                <a:gd name="connsiteX0" fmla="*/ 0 w 10966"/>
                <a:gd name="connsiteY0" fmla="*/ 10225 h 10225"/>
                <a:gd name="connsiteX1" fmla="*/ 984 w 10966"/>
                <a:gd name="connsiteY1" fmla="*/ 9626 h 10225"/>
                <a:gd name="connsiteX2" fmla="*/ 1479 w 10966"/>
                <a:gd name="connsiteY2" fmla="*/ 9334 h 10225"/>
                <a:gd name="connsiteX3" fmla="*/ 1880 w 10966"/>
                <a:gd name="connsiteY3" fmla="*/ 8736 h 10225"/>
                <a:gd name="connsiteX4" fmla="*/ 2150 w 10966"/>
                <a:gd name="connsiteY4" fmla="*/ 8540 h 10225"/>
                <a:gd name="connsiteX5" fmla="*/ 2507 w 10966"/>
                <a:gd name="connsiteY5" fmla="*/ 8736 h 10225"/>
                <a:gd name="connsiteX6" fmla="*/ 2776 w 10966"/>
                <a:gd name="connsiteY6" fmla="*/ 9125 h 10225"/>
                <a:gd name="connsiteX7" fmla="*/ 3805 w 10966"/>
                <a:gd name="connsiteY7" fmla="*/ 9236 h 10225"/>
                <a:gd name="connsiteX8" fmla="*/ 4883 w 10966"/>
                <a:gd name="connsiteY8" fmla="*/ 6744 h 10225"/>
                <a:gd name="connsiteX9" fmla="*/ 4926 w 10966"/>
                <a:gd name="connsiteY9" fmla="*/ 6451 h 10225"/>
                <a:gd name="connsiteX10" fmla="*/ 6042 w 10966"/>
                <a:gd name="connsiteY10" fmla="*/ 3666 h 10225"/>
                <a:gd name="connsiteX11" fmla="*/ 6719 w 10966"/>
                <a:gd name="connsiteY11" fmla="*/ 2063 h 10225"/>
                <a:gd name="connsiteX12" fmla="*/ 8235 w 10966"/>
                <a:gd name="connsiteY12" fmla="*/ 880 h 10225"/>
                <a:gd name="connsiteX13" fmla="*/ 9984 w 10966"/>
                <a:gd name="connsiteY13" fmla="*/ 7342 h 10225"/>
                <a:gd name="connsiteX14" fmla="*/ 9354 w 10966"/>
                <a:gd name="connsiteY14" fmla="*/ 10035 h 10225"/>
                <a:gd name="connsiteX15" fmla="*/ 313 w 10966"/>
                <a:gd name="connsiteY15" fmla="*/ 10225 h 10225"/>
                <a:gd name="connsiteX16" fmla="*/ 0 w 10966"/>
                <a:gd name="connsiteY16" fmla="*/ 10225 h 10225"/>
                <a:gd name="connsiteX0" fmla="*/ 0 w 10966"/>
                <a:gd name="connsiteY0" fmla="*/ 9572 h 9572"/>
                <a:gd name="connsiteX1" fmla="*/ 984 w 10966"/>
                <a:gd name="connsiteY1" fmla="*/ 8973 h 9572"/>
                <a:gd name="connsiteX2" fmla="*/ 1479 w 10966"/>
                <a:gd name="connsiteY2" fmla="*/ 8681 h 9572"/>
                <a:gd name="connsiteX3" fmla="*/ 1880 w 10966"/>
                <a:gd name="connsiteY3" fmla="*/ 8083 h 9572"/>
                <a:gd name="connsiteX4" fmla="*/ 2150 w 10966"/>
                <a:gd name="connsiteY4" fmla="*/ 7887 h 9572"/>
                <a:gd name="connsiteX5" fmla="*/ 2507 w 10966"/>
                <a:gd name="connsiteY5" fmla="*/ 8083 h 9572"/>
                <a:gd name="connsiteX6" fmla="*/ 2776 w 10966"/>
                <a:gd name="connsiteY6" fmla="*/ 8472 h 9572"/>
                <a:gd name="connsiteX7" fmla="*/ 3805 w 10966"/>
                <a:gd name="connsiteY7" fmla="*/ 8583 h 9572"/>
                <a:gd name="connsiteX8" fmla="*/ 4883 w 10966"/>
                <a:gd name="connsiteY8" fmla="*/ 6091 h 9572"/>
                <a:gd name="connsiteX9" fmla="*/ 4926 w 10966"/>
                <a:gd name="connsiteY9" fmla="*/ 5798 h 9572"/>
                <a:gd name="connsiteX10" fmla="*/ 6042 w 10966"/>
                <a:gd name="connsiteY10" fmla="*/ 3013 h 9572"/>
                <a:gd name="connsiteX11" fmla="*/ 6719 w 10966"/>
                <a:gd name="connsiteY11" fmla="*/ 1410 h 9572"/>
                <a:gd name="connsiteX12" fmla="*/ 10152 w 10966"/>
                <a:gd name="connsiteY12" fmla="*/ 880 h 9572"/>
                <a:gd name="connsiteX13" fmla="*/ 9984 w 10966"/>
                <a:gd name="connsiteY13" fmla="*/ 6689 h 9572"/>
                <a:gd name="connsiteX14" fmla="*/ 9354 w 10966"/>
                <a:gd name="connsiteY14" fmla="*/ 9382 h 9572"/>
                <a:gd name="connsiteX15" fmla="*/ 313 w 10966"/>
                <a:gd name="connsiteY15" fmla="*/ 9572 h 9572"/>
                <a:gd name="connsiteX16" fmla="*/ 0 w 10966"/>
                <a:gd name="connsiteY16" fmla="*/ 9572 h 9572"/>
                <a:gd name="connsiteX0" fmla="*/ 0 w 10000"/>
                <a:gd name="connsiteY0" fmla="*/ 10000 h 10000"/>
                <a:gd name="connsiteX1" fmla="*/ 1349 w 10000"/>
                <a:gd name="connsiteY1" fmla="*/ 9069 h 10000"/>
                <a:gd name="connsiteX2" fmla="*/ 1714 w 10000"/>
                <a:gd name="connsiteY2" fmla="*/ 8444 h 10000"/>
                <a:gd name="connsiteX3" fmla="*/ 1961 w 10000"/>
                <a:gd name="connsiteY3" fmla="*/ 8240 h 10000"/>
                <a:gd name="connsiteX4" fmla="*/ 2286 w 10000"/>
                <a:gd name="connsiteY4" fmla="*/ 8444 h 10000"/>
                <a:gd name="connsiteX5" fmla="*/ 2531 w 10000"/>
                <a:gd name="connsiteY5" fmla="*/ 8851 h 10000"/>
                <a:gd name="connsiteX6" fmla="*/ 3470 w 10000"/>
                <a:gd name="connsiteY6" fmla="*/ 8967 h 10000"/>
                <a:gd name="connsiteX7" fmla="*/ 4453 w 10000"/>
                <a:gd name="connsiteY7" fmla="*/ 6363 h 10000"/>
                <a:gd name="connsiteX8" fmla="*/ 4492 w 10000"/>
                <a:gd name="connsiteY8" fmla="*/ 6057 h 10000"/>
                <a:gd name="connsiteX9" fmla="*/ 5510 w 10000"/>
                <a:gd name="connsiteY9" fmla="*/ 3148 h 10000"/>
                <a:gd name="connsiteX10" fmla="*/ 6127 w 10000"/>
                <a:gd name="connsiteY10" fmla="*/ 1473 h 10000"/>
                <a:gd name="connsiteX11" fmla="*/ 9258 w 10000"/>
                <a:gd name="connsiteY11" fmla="*/ 919 h 10000"/>
                <a:gd name="connsiteX12" fmla="*/ 9105 w 10000"/>
                <a:gd name="connsiteY12" fmla="*/ 6988 h 10000"/>
                <a:gd name="connsiteX13" fmla="*/ 8530 w 10000"/>
                <a:gd name="connsiteY13" fmla="*/ 9802 h 10000"/>
                <a:gd name="connsiteX14" fmla="*/ 285 w 10000"/>
                <a:gd name="connsiteY14" fmla="*/ 10000 h 10000"/>
                <a:gd name="connsiteX15" fmla="*/ 0 w 10000"/>
                <a:gd name="connsiteY15" fmla="*/ 10000 h 10000"/>
                <a:gd name="connsiteX0" fmla="*/ 0 w 10000"/>
                <a:gd name="connsiteY0" fmla="*/ 10000 h 10000"/>
                <a:gd name="connsiteX1" fmla="*/ 1349 w 10000"/>
                <a:gd name="connsiteY1" fmla="*/ 9069 h 10000"/>
                <a:gd name="connsiteX2" fmla="*/ 1961 w 10000"/>
                <a:gd name="connsiteY2" fmla="*/ 8240 h 10000"/>
                <a:gd name="connsiteX3" fmla="*/ 2286 w 10000"/>
                <a:gd name="connsiteY3" fmla="*/ 8444 h 10000"/>
                <a:gd name="connsiteX4" fmla="*/ 2531 w 10000"/>
                <a:gd name="connsiteY4" fmla="*/ 8851 h 10000"/>
                <a:gd name="connsiteX5" fmla="*/ 3470 w 10000"/>
                <a:gd name="connsiteY5" fmla="*/ 8967 h 10000"/>
                <a:gd name="connsiteX6" fmla="*/ 4453 w 10000"/>
                <a:gd name="connsiteY6" fmla="*/ 6363 h 10000"/>
                <a:gd name="connsiteX7" fmla="*/ 4492 w 10000"/>
                <a:gd name="connsiteY7" fmla="*/ 6057 h 10000"/>
                <a:gd name="connsiteX8" fmla="*/ 5510 w 10000"/>
                <a:gd name="connsiteY8" fmla="*/ 3148 h 10000"/>
                <a:gd name="connsiteX9" fmla="*/ 6127 w 10000"/>
                <a:gd name="connsiteY9" fmla="*/ 1473 h 10000"/>
                <a:gd name="connsiteX10" fmla="*/ 9258 w 10000"/>
                <a:gd name="connsiteY10" fmla="*/ 919 h 10000"/>
                <a:gd name="connsiteX11" fmla="*/ 9105 w 10000"/>
                <a:gd name="connsiteY11" fmla="*/ 6988 h 10000"/>
                <a:gd name="connsiteX12" fmla="*/ 8530 w 10000"/>
                <a:gd name="connsiteY12" fmla="*/ 9802 h 10000"/>
                <a:gd name="connsiteX13" fmla="*/ 285 w 10000"/>
                <a:gd name="connsiteY13" fmla="*/ 10000 h 10000"/>
                <a:gd name="connsiteX14" fmla="*/ 0 w 10000"/>
                <a:gd name="connsiteY14" fmla="*/ 10000 h 10000"/>
                <a:gd name="connsiteX0" fmla="*/ 0 w 10000"/>
                <a:gd name="connsiteY0" fmla="*/ 10000 h 10000"/>
                <a:gd name="connsiteX1" fmla="*/ 1961 w 10000"/>
                <a:gd name="connsiteY1" fmla="*/ 8240 h 10000"/>
                <a:gd name="connsiteX2" fmla="*/ 2286 w 10000"/>
                <a:gd name="connsiteY2" fmla="*/ 8444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1618 w 10000"/>
                <a:gd name="connsiteY2" fmla="*/ 8329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2531 w 10000"/>
                <a:gd name="connsiteY2" fmla="*/ 8851 h 10000"/>
                <a:gd name="connsiteX3" fmla="*/ 3470 w 10000"/>
                <a:gd name="connsiteY3" fmla="*/ 8967 h 10000"/>
                <a:gd name="connsiteX4" fmla="*/ 4453 w 10000"/>
                <a:gd name="connsiteY4" fmla="*/ 6363 h 10000"/>
                <a:gd name="connsiteX5" fmla="*/ 4492 w 10000"/>
                <a:gd name="connsiteY5" fmla="*/ 6057 h 10000"/>
                <a:gd name="connsiteX6" fmla="*/ 5510 w 10000"/>
                <a:gd name="connsiteY6" fmla="*/ 3148 h 10000"/>
                <a:gd name="connsiteX7" fmla="*/ 6127 w 10000"/>
                <a:gd name="connsiteY7" fmla="*/ 1473 h 10000"/>
                <a:gd name="connsiteX8" fmla="*/ 9258 w 10000"/>
                <a:gd name="connsiteY8" fmla="*/ 919 h 10000"/>
                <a:gd name="connsiteX9" fmla="*/ 9105 w 10000"/>
                <a:gd name="connsiteY9" fmla="*/ 6988 h 10000"/>
                <a:gd name="connsiteX10" fmla="*/ 8530 w 10000"/>
                <a:gd name="connsiteY10" fmla="*/ 9802 h 10000"/>
                <a:gd name="connsiteX11" fmla="*/ 285 w 10000"/>
                <a:gd name="connsiteY11" fmla="*/ 10000 h 10000"/>
                <a:gd name="connsiteX12" fmla="*/ 0 w 10000"/>
                <a:gd name="connsiteY12" fmla="*/ 10000 h 10000"/>
                <a:gd name="connsiteX0" fmla="*/ 0 w 10000"/>
                <a:gd name="connsiteY0" fmla="*/ 10000 h 10000"/>
                <a:gd name="connsiteX1" fmla="*/ 2531 w 10000"/>
                <a:gd name="connsiteY1" fmla="*/ 8851 h 10000"/>
                <a:gd name="connsiteX2" fmla="*/ 3470 w 10000"/>
                <a:gd name="connsiteY2" fmla="*/ 8967 h 10000"/>
                <a:gd name="connsiteX3" fmla="*/ 4453 w 10000"/>
                <a:gd name="connsiteY3" fmla="*/ 6363 h 10000"/>
                <a:gd name="connsiteX4" fmla="*/ 4492 w 10000"/>
                <a:gd name="connsiteY4" fmla="*/ 6057 h 10000"/>
                <a:gd name="connsiteX5" fmla="*/ 5510 w 10000"/>
                <a:gd name="connsiteY5" fmla="*/ 3148 h 10000"/>
                <a:gd name="connsiteX6" fmla="*/ 6127 w 10000"/>
                <a:gd name="connsiteY6" fmla="*/ 1473 h 10000"/>
                <a:gd name="connsiteX7" fmla="*/ 9258 w 10000"/>
                <a:gd name="connsiteY7" fmla="*/ 919 h 10000"/>
                <a:gd name="connsiteX8" fmla="*/ 9105 w 10000"/>
                <a:gd name="connsiteY8" fmla="*/ 6988 h 10000"/>
                <a:gd name="connsiteX9" fmla="*/ 8530 w 10000"/>
                <a:gd name="connsiteY9" fmla="*/ 9802 h 10000"/>
                <a:gd name="connsiteX10" fmla="*/ 285 w 10000"/>
                <a:gd name="connsiteY10" fmla="*/ 10000 h 10000"/>
                <a:gd name="connsiteX11" fmla="*/ 0 w 10000"/>
                <a:gd name="connsiteY11" fmla="*/ 10000 h 10000"/>
                <a:gd name="connsiteX0" fmla="*/ 51 w 10051"/>
                <a:gd name="connsiteY0" fmla="*/ 10000 h 10000"/>
                <a:gd name="connsiteX1" fmla="*/ 578 w 10051"/>
                <a:gd name="connsiteY1" fmla="*/ 1846 h 10000"/>
                <a:gd name="connsiteX2" fmla="*/ 3521 w 10051"/>
                <a:gd name="connsiteY2" fmla="*/ 8967 h 10000"/>
                <a:gd name="connsiteX3" fmla="*/ 4504 w 10051"/>
                <a:gd name="connsiteY3" fmla="*/ 6363 h 10000"/>
                <a:gd name="connsiteX4" fmla="*/ 4543 w 10051"/>
                <a:gd name="connsiteY4" fmla="*/ 6057 h 10000"/>
                <a:gd name="connsiteX5" fmla="*/ 5561 w 10051"/>
                <a:gd name="connsiteY5" fmla="*/ 3148 h 10000"/>
                <a:gd name="connsiteX6" fmla="*/ 6178 w 10051"/>
                <a:gd name="connsiteY6" fmla="*/ 1473 h 10000"/>
                <a:gd name="connsiteX7" fmla="*/ 9309 w 10051"/>
                <a:gd name="connsiteY7" fmla="*/ 919 h 10000"/>
                <a:gd name="connsiteX8" fmla="*/ 9156 w 10051"/>
                <a:gd name="connsiteY8" fmla="*/ 6988 h 10000"/>
                <a:gd name="connsiteX9" fmla="*/ 8581 w 10051"/>
                <a:gd name="connsiteY9" fmla="*/ 9802 h 10000"/>
                <a:gd name="connsiteX10" fmla="*/ 336 w 10051"/>
                <a:gd name="connsiteY10" fmla="*/ 10000 h 10000"/>
                <a:gd name="connsiteX11" fmla="*/ 51 w 10051"/>
                <a:gd name="connsiteY11" fmla="*/ 10000 h 10000"/>
                <a:gd name="connsiteX0" fmla="*/ 1334 w 11049"/>
                <a:gd name="connsiteY0" fmla="*/ 10000 h 10000"/>
                <a:gd name="connsiteX1" fmla="*/ 1576 w 11049"/>
                <a:gd name="connsiteY1" fmla="*/ 1846 h 10000"/>
                <a:gd name="connsiteX2" fmla="*/ 4519 w 11049"/>
                <a:gd name="connsiteY2" fmla="*/ 8967 h 10000"/>
                <a:gd name="connsiteX3" fmla="*/ 5502 w 11049"/>
                <a:gd name="connsiteY3" fmla="*/ 6363 h 10000"/>
                <a:gd name="connsiteX4" fmla="*/ 5541 w 11049"/>
                <a:gd name="connsiteY4" fmla="*/ 6057 h 10000"/>
                <a:gd name="connsiteX5" fmla="*/ 6559 w 11049"/>
                <a:gd name="connsiteY5" fmla="*/ 3148 h 10000"/>
                <a:gd name="connsiteX6" fmla="*/ 7176 w 11049"/>
                <a:gd name="connsiteY6" fmla="*/ 1473 h 10000"/>
                <a:gd name="connsiteX7" fmla="*/ 10307 w 11049"/>
                <a:gd name="connsiteY7" fmla="*/ 919 h 10000"/>
                <a:gd name="connsiteX8" fmla="*/ 10154 w 11049"/>
                <a:gd name="connsiteY8" fmla="*/ 6988 h 10000"/>
                <a:gd name="connsiteX9" fmla="*/ 9579 w 11049"/>
                <a:gd name="connsiteY9" fmla="*/ 9802 h 10000"/>
                <a:gd name="connsiteX10" fmla="*/ 1334 w 11049"/>
                <a:gd name="connsiteY10" fmla="*/ 10000 h 10000"/>
                <a:gd name="connsiteX0" fmla="*/ 0 w 9715"/>
                <a:gd name="connsiteY0" fmla="*/ 10000 h 10000"/>
                <a:gd name="connsiteX1" fmla="*/ 242 w 9715"/>
                <a:gd name="connsiteY1" fmla="*/ 1846 h 10000"/>
                <a:gd name="connsiteX2" fmla="*/ 3185 w 9715"/>
                <a:gd name="connsiteY2" fmla="*/ 8967 h 10000"/>
                <a:gd name="connsiteX3" fmla="*/ 4168 w 9715"/>
                <a:gd name="connsiteY3" fmla="*/ 6363 h 10000"/>
                <a:gd name="connsiteX4" fmla="*/ 4207 w 9715"/>
                <a:gd name="connsiteY4" fmla="*/ 6057 h 10000"/>
                <a:gd name="connsiteX5" fmla="*/ 5225 w 9715"/>
                <a:gd name="connsiteY5" fmla="*/ 3148 h 10000"/>
                <a:gd name="connsiteX6" fmla="*/ 5842 w 9715"/>
                <a:gd name="connsiteY6" fmla="*/ 1473 h 10000"/>
                <a:gd name="connsiteX7" fmla="*/ 8973 w 9715"/>
                <a:gd name="connsiteY7" fmla="*/ 919 h 10000"/>
                <a:gd name="connsiteX8" fmla="*/ 8820 w 9715"/>
                <a:gd name="connsiteY8" fmla="*/ 6988 h 10000"/>
                <a:gd name="connsiteX9" fmla="*/ 8245 w 9715"/>
                <a:gd name="connsiteY9" fmla="*/ 9802 h 10000"/>
                <a:gd name="connsiteX10" fmla="*/ 0 w 9715"/>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3245 w 10000"/>
                <a:gd name="connsiteY4" fmla="*/ 4624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615 w 10000"/>
                <a:gd name="connsiteY5" fmla="*/ 1846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9073 h 9073"/>
                <a:gd name="connsiteX1" fmla="*/ 249 w 10000"/>
                <a:gd name="connsiteY1" fmla="*/ 919 h 9073"/>
                <a:gd name="connsiteX2" fmla="*/ 2870 w 10000"/>
                <a:gd name="connsiteY2" fmla="*/ 919 h 9073"/>
                <a:gd name="connsiteX3" fmla="*/ 3619 w 10000"/>
                <a:gd name="connsiteY3" fmla="*/ 4623 h 9073"/>
                <a:gd name="connsiteX4" fmla="*/ 6240 w 10000"/>
                <a:gd name="connsiteY4" fmla="*/ 4623 h 9073"/>
                <a:gd name="connsiteX5" fmla="*/ 6615 w 10000"/>
                <a:gd name="connsiteY5" fmla="*/ 919 h 9073"/>
                <a:gd name="connsiteX6" fmla="*/ 9236 w 10000"/>
                <a:gd name="connsiteY6" fmla="*/ 919 h 9073"/>
                <a:gd name="connsiteX7" fmla="*/ 9079 w 10000"/>
                <a:gd name="connsiteY7" fmla="*/ 6061 h 9073"/>
                <a:gd name="connsiteX8" fmla="*/ 8487 w 10000"/>
                <a:gd name="connsiteY8" fmla="*/ 8875 h 9073"/>
                <a:gd name="connsiteX9" fmla="*/ 0 w 10000"/>
                <a:gd name="connsiteY9" fmla="*/ 9073 h 9073"/>
                <a:gd name="connsiteX0" fmla="*/ 0 w 10000"/>
                <a:gd name="connsiteY0" fmla="*/ 10000 h 10000"/>
                <a:gd name="connsiteX1" fmla="*/ 249 w 10000"/>
                <a:gd name="connsiteY1" fmla="*/ 1013 h 10000"/>
                <a:gd name="connsiteX2" fmla="*/ 2870 w 10000"/>
                <a:gd name="connsiteY2" fmla="*/ 1013 h 10000"/>
                <a:gd name="connsiteX3" fmla="*/ 3619 w 10000"/>
                <a:gd name="connsiteY3" fmla="*/ 5095 h 10000"/>
                <a:gd name="connsiteX4" fmla="*/ 6240 w 10000"/>
                <a:gd name="connsiteY4" fmla="*/ 5095 h 10000"/>
                <a:gd name="connsiteX5" fmla="*/ 6615 w 10000"/>
                <a:gd name="connsiteY5" fmla="*/ 1012 h 10000"/>
                <a:gd name="connsiteX6" fmla="*/ 9236 w 10000"/>
                <a:gd name="connsiteY6" fmla="*/ 1013 h 10000"/>
                <a:gd name="connsiteX7" fmla="*/ 9079 w 10000"/>
                <a:gd name="connsiteY7" fmla="*/ 6680 h 10000"/>
                <a:gd name="connsiteX8" fmla="*/ 8487 w 10000"/>
                <a:gd name="connsiteY8" fmla="*/ 9782 h 10000"/>
                <a:gd name="connsiteX9" fmla="*/ 0 w 10000"/>
                <a:gd name="connsiteY9" fmla="*/ 10000 h 10000"/>
                <a:gd name="connsiteX0" fmla="*/ 500 w 10500"/>
                <a:gd name="connsiteY0" fmla="*/ 10000 h 10000"/>
                <a:gd name="connsiteX1" fmla="*/ 0 w 10500"/>
                <a:gd name="connsiteY1" fmla="*/ 1012 h 10000"/>
                <a:gd name="connsiteX2" fmla="*/ 3370 w 10500"/>
                <a:gd name="connsiteY2" fmla="*/ 1013 h 10000"/>
                <a:gd name="connsiteX3" fmla="*/ 4119 w 10500"/>
                <a:gd name="connsiteY3" fmla="*/ 5095 h 10000"/>
                <a:gd name="connsiteX4" fmla="*/ 6740 w 10500"/>
                <a:gd name="connsiteY4" fmla="*/ 5095 h 10000"/>
                <a:gd name="connsiteX5" fmla="*/ 7115 w 10500"/>
                <a:gd name="connsiteY5" fmla="*/ 1012 h 10000"/>
                <a:gd name="connsiteX6" fmla="*/ 9736 w 10500"/>
                <a:gd name="connsiteY6" fmla="*/ 1013 h 10000"/>
                <a:gd name="connsiteX7" fmla="*/ 9579 w 10500"/>
                <a:gd name="connsiteY7" fmla="*/ 6680 h 10000"/>
                <a:gd name="connsiteX8" fmla="*/ 8987 w 10500"/>
                <a:gd name="connsiteY8" fmla="*/ 9782 h 10000"/>
                <a:gd name="connsiteX9" fmla="*/ 500 w 10500"/>
                <a:gd name="connsiteY9" fmla="*/ 10000 h 10000"/>
                <a:gd name="connsiteX0" fmla="*/ 167 w 10667"/>
                <a:gd name="connsiteY0" fmla="*/ 10200 h 10200"/>
                <a:gd name="connsiteX1" fmla="*/ 167 w 10667"/>
                <a:gd name="connsiteY1" fmla="*/ 1012 h 10200"/>
                <a:gd name="connsiteX2" fmla="*/ 3537 w 10667"/>
                <a:gd name="connsiteY2" fmla="*/ 1013 h 10200"/>
                <a:gd name="connsiteX3" fmla="*/ 4286 w 10667"/>
                <a:gd name="connsiteY3" fmla="*/ 5095 h 10200"/>
                <a:gd name="connsiteX4" fmla="*/ 6907 w 10667"/>
                <a:gd name="connsiteY4" fmla="*/ 5095 h 10200"/>
                <a:gd name="connsiteX5" fmla="*/ 7282 w 10667"/>
                <a:gd name="connsiteY5" fmla="*/ 1012 h 10200"/>
                <a:gd name="connsiteX6" fmla="*/ 9903 w 10667"/>
                <a:gd name="connsiteY6" fmla="*/ 1013 h 10200"/>
                <a:gd name="connsiteX7" fmla="*/ 9746 w 10667"/>
                <a:gd name="connsiteY7" fmla="*/ 6680 h 10200"/>
                <a:gd name="connsiteX8" fmla="*/ 9154 w 10667"/>
                <a:gd name="connsiteY8" fmla="*/ 9782 h 10200"/>
                <a:gd name="connsiteX9" fmla="*/ 167 w 10667"/>
                <a:gd name="connsiteY9" fmla="*/ 10200 h 10200"/>
                <a:gd name="connsiteX0" fmla="*/ 167 w 10268"/>
                <a:gd name="connsiteY0" fmla="*/ 10200 h 10200"/>
                <a:gd name="connsiteX1" fmla="*/ 167 w 10268"/>
                <a:gd name="connsiteY1" fmla="*/ 1012 h 10200"/>
                <a:gd name="connsiteX2" fmla="*/ 3537 w 10268"/>
                <a:gd name="connsiteY2" fmla="*/ 1013 h 10200"/>
                <a:gd name="connsiteX3" fmla="*/ 4286 w 10268"/>
                <a:gd name="connsiteY3" fmla="*/ 5095 h 10200"/>
                <a:gd name="connsiteX4" fmla="*/ 6907 w 10268"/>
                <a:gd name="connsiteY4" fmla="*/ 5095 h 10200"/>
                <a:gd name="connsiteX5" fmla="*/ 7282 w 10268"/>
                <a:gd name="connsiteY5" fmla="*/ 1012 h 10200"/>
                <a:gd name="connsiteX6" fmla="*/ 9903 w 10268"/>
                <a:gd name="connsiteY6" fmla="*/ 1013 h 10200"/>
                <a:gd name="connsiteX7" fmla="*/ 9746 w 10268"/>
                <a:gd name="connsiteY7" fmla="*/ 6680 h 10200"/>
                <a:gd name="connsiteX8" fmla="*/ 9154 w 10268"/>
                <a:gd name="connsiteY8" fmla="*/ 9782 h 10200"/>
                <a:gd name="connsiteX9" fmla="*/ 167 w 10268"/>
                <a:gd name="connsiteY9" fmla="*/ 10200 h 10200"/>
                <a:gd name="connsiteX0" fmla="*/ 167 w 10268"/>
                <a:gd name="connsiteY0" fmla="*/ 10200 h 10200"/>
                <a:gd name="connsiteX1" fmla="*/ 167 w 10268"/>
                <a:gd name="connsiteY1" fmla="*/ 1012 h 10200"/>
                <a:gd name="connsiteX2" fmla="*/ 3537 w 10268"/>
                <a:gd name="connsiteY2" fmla="*/ 1013 h 10200"/>
                <a:gd name="connsiteX3" fmla="*/ 4286 w 10268"/>
                <a:gd name="connsiteY3" fmla="*/ 5095 h 10200"/>
                <a:gd name="connsiteX4" fmla="*/ 6907 w 10268"/>
                <a:gd name="connsiteY4" fmla="*/ 5095 h 10200"/>
                <a:gd name="connsiteX5" fmla="*/ 8043 w 10268"/>
                <a:gd name="connsiteY5" fmla="*/ 4587 h 10200"/>
                <a:gd name="connsiteX6" fmla="*/ 9903 w 10268"/>
                <a:gd name="connsiteY6" fmla="*/ 1013 h 10200"/>
                <a:gd name="connsiteX7" fmla="*/ 9746 w 10268"/>
                <a:gd name="connsiteY7" fmla="*/ 6680 h 10200"/>
                <a:gd name="connsiteX8" fmla="*/ 9154 w 10268"/>
                <a:gd name="connsiteY8" fmla="*/ 9782 h 10200"/>
                <a:gd name="connsiteX9" fmla="*/ 167 w 10268"/>
                <a:gd name="connsiteY9" fmla="*/ 10200 h 10200"/>
                <a:gd name="connsiteX0" fmla="*/ 167 w 10268"/>
                <a:gd name="connsiteY0" fmla="*/ 9451 h 9451"/>
                <a:gd name="connsiteX1" fmla="*/ 167 w 10268"/>
                <a:gd name="connsiteY1" fmla="*/ 263 h 9451"/>
                <a:gd name="connsiteX2" fmla="*/ 3537 w 10268"/>
                <a:gd name="connsiteY2" fmla="*/ 264 h 9451"/>
                <a:gd name="connsiteX3" fmla="*/ 4286 w 10268"/>
                <a:gd name="connsiteY3" fmla="*/ 4346 h 9451"/>
                <a:gd name="connsiteX4" fmla="*/ 6907 w 10268"/>
                <a:gd name="connsiteY4" fmla="*/ 4346 h 9451"/>
                <a:gd name="connsiteX5" fmla="*/ 9903 w 10268"/>
                <a:gd name="connsiteY5" fmla="*/ 264 h 9451"/>
                <a:gd name="connsiteX6" fmla="*/ 9746 w 10268"/>
                <a:gd name="connsiteY6" fmla="*/ 5931 h 9451"/>
                <a:gd name="connsiteX7" fmla="*/ 9154 w 10268"/>
                <a:gd name="connsiteY7" fmla="*/ 9033 h 9451"/>
                <a:gd name="connsiteX8" fmla="*/ 167 w 10268"/>
                <a:gd name="connsiteY8" fmla="*/ 9451 h 9451"/>
                <a:gd name="connsiteX0" fmla="*/ 163 w 9781"/>
                <a:gd name="connsiteY0" fmla="*/ 9773 h 9773"/>
                <a:gd name="connsiteX1" fmla="*/ 163 w 9781"/>
                <a:gd name="connsiteY1" fmla="*/ 51 h 9773"/>
                <a:gd name="connsiteX2" fmla="*/ 3445 w 9781"/>
                <a:gd name="connsiteY2" fmla="*/ 52 h 9773"/>
                <a:gd name="connsiteX3" fmla="*/ 4174 w 9781"/>
                <a:gd name="connsiteY3" fmla="*/ 4371 h 9773"/>
                <a:gd name="connsiteX4" fmla="*/ 6727 w 9781"/>
                <a:gd name="connsiteY4" fmla="*/ 4371 h 9773"/>
                <a:gd name="connsiteX5" fmla="*/ 9426 w 9781"/>
                <a:gd name="connsiteY5" fmla="*/ 3834 h 9773"/>
                <a:gd name="connsiteX6" fmla="*/ 9492 w 9781"/>
                <a:gd name="connsiteY6" fmla="*/ 6049 h 9773"/>
                <a:gd name="connsiteX7" fmla="*/ 8915 w 9781"/>
                <a:gd name="connsiteY7" fmla="*/ 9331 h 9773"/>
                <a:gd name="connsiteX8" fmla="*/ 163 w 9781"/>
                <a:gd name="connsiteY8" fmla="*/ 9773 h 9773"/>
                <a:gd name="connsiteX0" fmla="*/ 167 w 10000"/>
                <a:gd name="connsiteY0" fmla="*/ 10000 h 10000"/>
                <a:gd name="connsiteX1" fmla="*/ 167 w 10000"/>
                <a:gd name="connsiteY1" fmla="*/ 52 h 10000"/>
                <a:gd name="connsiteX2" fmla="*/ 3522 w 10000"/>
                <a:gd name="connsiteY2" fmla="*/ 53 h 10000"/>
                <a:gd name="connsiteX3" fmla="*/ 4267 w 10000"/>
                <a:gd name="connsiteY3" fmla="*/ 447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167" y="10000"/>
                  </a:moveTo>
                  <a:cubicBezTo>
                    <a:pt x="0" y="6756"/>
                    <a:pt x="332" y="3296"/>
                    <a:pt x="167" y="52"/>
                  </a:cubicBezTo>
                  <a:cubicBezTo>
                    <a:pt x="484" y="87"/>
                    <a:pt x="3198" y="0"/>
                    <a:pt x="3522" y="53"/>
                  </a:cubicBezTo>
                  <a:cubicBezTo>
                    <a:pt x="3941" y="3080"/>
                    <a:pt x="4034" y="4503"/>
                    <a:pt x="4208" y="3923"/>
                  </a:cubicBezTo>
                  <a:cubicBezTo>
                    <a:pt x="4625" y="4182"/>
                    <a:pt x="6009" y="3152"/>
                    <a:pt x="6923" y="3923"/>
                  </a:cubicBezTo>
                  <a:cubicBezTo>
                    <a:pt x="7962" y="4273"/>
                    <a:pt x="9166" y="3638"/>
                    <a:pt x="9637" y="3923"/>
                  </a:cubicBezTo>
                  <a:cubicBezTo>
                    <a:pt x="10000" y="5391"/>
                    <a:pt x="9450" y="4682"/>
                    <a:pt x="9705" y="6190"/>
                  </a:cubicBezTo>
                  <a:cubicBezTo>
                    <a:pt x="9878" y="8092"/>
                    <a:pt x="9643" y="9377"/>
                    <a:pt x="9115" y="9548"/>
                  </a:cubicBezTo>
                  <a:lnTo>
                    <a:pt x="167" y="10000"/>
                  </a:ln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185" name="Freeform 29"/>
            <p:cNvSpPr>
              <a:spLocks/>
            </p:cNvSpPr>
            <p:nvPr/>
          </p:nvSpPr>
          <p:spPr bwMode="auto">
            <a:xfrm rot="5400000">
              <a:off x="6633312" y="5323107"/>
              <a:ext cx="1315393" cy="580232"/>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1871 w 10033"/>
                <a:gd name="connsiteY3" fmla="*/ 6172 h 10310"/>
                <a:gd name="connsiteX4" fmla="*/ 2229 w 10033"/>
                <a:gd name="connsiteY4" fmla="*/ 7723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349 w 9944"/>
                <a:gd name="connsiteY0" fmla="*/ 0 h 10310"/>
                <a:gd name="connsiteX1" fmla="*/ 38 w 9944"/>
                <a:gd name="connsiteY1" fmla="*/ 632 h 10310"/>
                <a:gd name="connsiteX2" fmla="*/ 1782 w 9944"/>
                <a:gd name="connsiteY2" fmla="*/ 6172 h 10310"/>
                <a:gd name="connsiteX3" fmla="*/ 2140 w 9944"/>
                <a:gd name="connsiteY3" fmla="*/ 7723 h 10310"/>
                <a:gd name="connsiteX4" fmla="*/ 2190 w 9944"/>
                <a:gd name="connsiteY4" fmla="*/ 8799 h 10310"/>
                <a:gd name="connsiteX5" fmla="*/ 2723 w 9944"/>
                <a:gd name="connsiteY5" fmla="*/ 8513 h 10310"/>
                <a:gd name="connsiteX6" fmla="*/ 2993 w 9944"/>
                <a:gd name="connsiteY6" fmla="*/ 8405 h 10310"/>
                <a:gd name="connsiteX7" fmla="*/ 3037 w 9944"/>
                <a:gd name="connsiteY7" fmla="*/ 8799 h 10310"/>
                <a:gd name="connsiteX8" fmla="*/ 3175 w 9944"/>
                <a:gd name="connsiteY8" fmla="*/ 8989 h 10310"/>
                <a:gd name="connsiteX9" fmla="*/ 3219 w 9944"/>
                <a:gd name="connsiteY9" fmla="*/ 9479 h 10310"/>
                <a:gd name="connsiteX10" fmla="*/ 3263 w 9944"/>
                <a:gd name="connsiteY10" fmla="*/ 10161 h 10310"/>
                <a:gd name="connsiteX11" fmla="*/ 3758 w 9944"/>
                <a:gd name="connsiteY11" fmla="*/ 10065 h 10310"/>
                <a:gd name="connsiteX12" fmla="*/ 3934 w 9944"/>
                <a:gd name="connsiteY12" fmla="*/ 8799 h 10310"/>
                <a:gd name="connsiteX13" fmla="*/ 4386 w 9944"/>
                <a:gd name="connsiteY13" fmla="*/ 6472 h 10310"/>
                <a:gd name="connsiteX14" fmla="*/ 4605 w 9944"/>
                <a:gd name="connsiteY14" fmla="*/ 5791 h 10310"/>
                <a:gd name="connsiteX15" fmla="*/ 4649 w 9944"/>
                <a:gd name="connsiteY15" fmla="*/ 5491 h 10310"/>
                <a:gd name="connsiteX16" fmla="*/ 5684 w 9944"/>
                <a:gd name="connsiteY16" fmla="*/ 5001 h 10310"/>
                <a:gd name="connsiteX17" fmla="*/ 6130 w 9944"/>
                <a:gd name="connsiteY17" fmla="*/ 4620 h 10310"/>
                <a:gd name="connsiteX18" fmla="*/ 6845 w 9944"/>
                <a:gd name="connsiteY18" fmla="*/ 3844 h 10310"/>
                <a:gd name="connsiteX19" fmla="*/ 7384 w 9944"/>
                <a:gd name="connsiteY19" fmla="*/ 2960 h 10310"/>
                <a:gd name="connsiteX20" fmla="*/ 7698 w 9944"/>
                <a:gd name="connsiteY20" fmla="*/ 2374 h 10310"/>
                <a:gd name="connsiteX21" fmla="*/ 8150 w 9944"/>
                <a:gd name="connsiteY21" fmla="*/ 2578 h 10310"/>
                <a:gd name="connsiteX22" fmla="*/ 8282 w 9944"/>
                <a:gd name="connsiteY22" fmla="*/ 2770 h 10310"/>
                <a:gd name="connsiteX23" fmla="*/ 8909 w 9944"/>
                <a:gd name="connsiteY23" fmla="*/ 2864 h 10310"/>
                <a:gd name="connsiteX24" fmla="*/ 9223 w 9944"/>
                <a:gd name="connsiteY24" fmla="*/ 3450 h 10310"/>
                <a:gd name="connsiteX25" fmla="*/ 9448 w 9944"/>
                <a:gd name="connsiteY25" fmla="*/ 2088 h 10310"/>
                <a:gd name="connsiteX26" fmla="*/ 9718 w 9944"/>
                <a:gd name="connsiteY26" fmla="*/ 1803 h 10310"/>
                <a:gd name="connsiteX27" fmla="*/ 9533 w 9944"/>
                <a:gd name="connsiteY27" fmla="*/ 0 h 10310"/>
                <a:gd name="connsiteX28" fmla="*/ 349 w 9944"/>
                <a:gd name="connsiteY28" fmla="*/ 0 h 10310"/>
                <a:gd name="connsiteX0" fmla="*/ 9549 w 9962"/>
                <a:gd name="connsiteY0" fmla="*/ 0 h 10000"/>
                <a:gd name="connsiteX1" fmla="*/ 0 w 9962"/>
                <a:gd name="connsiteY1" fmla="*/ 613 h 10000"/>
                <a:gd name="connsiteX2" fmla="*/ 1754 w 9962"/>
                <a:gd name="connsiteY2" fmla="*/ 5986 h 10000"/>
                <a:gd name="connsiteX3" fmla="*/ 2114 w 9962"/>
                <a:gd name="connsiteY3" fmla="*/ 7491 h 10000"/>
                <a:gd name="connsiteX4" fmla="*/ 2164 w 9962"/>
                <a:gd name="connsiteY4" fmla="*/ 8534 h 10000"/>
                <a:gd name="connsiteX5" fmla="*/ 2700 w 9962"/>
                <a:gd name="connsiteY5" fmla="*/ 8257 h 10000"/>
                <a:gd name="connsiteX6" fmla="*/ 2972 w 9962"/>
                <a:gd name="connsiteY6" fmla="*/ 8152 h 10000"/>
                <a:gd name="connsiteX7" fmla="*/ 3016 w 9962"/>
                <a:gd name="connsiteY7" fmla="*/ 8534 h 10000"/>
                <a:gd name="connsiteX8" fmla="*/ 3155 w 9962"/>
                <a:gd name="connsiteY8" fmla="*/ 8719 h 10000"/>
                <a:gd name="connsiteX9" fmla="*/ 3199 w 9962"/>
                <a:gd name="connsiteY9" fmla="*/ 9194 h 10000"/>
                <a:gd name="connsiteX10" fmla="*/ 3243 w 9962"/>
                <a:gd name="connsiteY10" fmla="*/ 9855 h 10000"/>
                <a:gd name="connsiteX11" fmla="*/ 3741 w 9962"/>
                <a:gd name="connsiteY11" fmla="*/ 9762 h 10000"/>
                <a:gd name="connsiteX12" fmla="*/ 3918 w 9962"/>
                <a:gd name="connsiteY12" fmla="*/ 8534 h 10000"/>
                <a:gd name="connsiteX13" fmla="*/ 4373 w 9962"/>
                <a:gd name="connsiteY13" fmla="*/ 6277 h 10000"/>
                <a:gd name="connsiteX14" fmla="*/ 4593 w 9962"/>
                <a:gd name="connsiteY14" fmla="*/ 5617 h 10000"/>
                <a:gd name="connsiteX15" fmla="*/ 4637 w 9962"/>
                <a:gd name="connsiteY15" fmla="*/ 5326 h 10000"/>
                <a:gd name="connsiteX16" fmla="*/ 5678 w 9962"/>
                <a:gd name="connsiteY16" fmla="*/ 4851 h 10000"/>
                <a:gd name="connsiteX17" fmla="*/ 6127 w 9962"/>
                <a:gd name="connsiteY17" fmla="*/ 4481 h 10000"/>
                <a:gd name="connsiteX18" fmla="*/ 6846 w 9962"/>
                <a:gd name="connsiteY18" fmla="*/ 3728 h 10000"/>
                <a:gd name="connsiteX19" fmla="*/ 7388 w 9962"/>
                <a:gd name="connsiteY19" fmla="*/ 2871 h 10000"/>
                <a:gd name="connsiteX20" fmla="*/ 7703 w 9962"/>
                <a:gd name="connsiteY20" fmla="*/ 2303 h 10000"/>
                <a:gd name="connsiteX21" fmla="*/ 8158 w 9962"/>
                <a:gd name="connsiteY21" fmla="*/ 2500 h 10000"/>
                <a:gd name="connsiteX22" fmla="*/ 8291 w 9962"/>
                <a:gd name="connsiteY22" fmla="*/ 2687 h 10000"/>
                <a:gd name="connsiteX23" fmla="*/ 8921 w 9962"/>
                <a:gd name="connsiteY23" fmla="*/ 2778 h 10000"/>
                <a:gd name="connsiteX24" fmla="*/ 9237 w 9962"/>
                <a:gd name="connsiteY24" fmla="*/ 3346 h 10000"/>
                <a:gd name="connsiteX25" fmla="*/ 9463 w 9962"/>
                <a:gd name="connsiteY25" fmla="*/ 2025 h 10000"/>
                <a:gd name="connsiteX26" fmla="*/ 9735 w 9962"/>
                <a:gd name="connsiteY26" fmla="*/ 1749 h 10000"/>
                <a:gd name="connsiteX27" fmla="*/ 9549 w 9962"/>
                <a:gd name="connsiteY27" fmla="*/ 0 h 10000"/>
                <a:gd name="connsiteX0" fmla="*/ 9271 w 9686"/>
                <a:gd name="connsiteY0" fmla="*/ 0 h 10000"/>
                <a:gd name="connsiteX1" fmla="*/ 0 w 9686"/>
                <a:gd name="connsiteY1" fmla="*/ 345 h 10000"/>
                <a:gd name="connsiteX2" fmla="*/ 1447 w 9686"/>
                <a:gd name="connsiteY2" fmla="*/ 5986 h 10000"/>
                <a:gd name="connsiteX3" fmla="*/ 1808 w 9686"/>
                <a:gd name="connsiteY3" fmla="*/ 7491 h 10000"/>
                <a:gd name="connsiteX4" fmla="*/ 1858 w 9686"/>
                <a:gd name="connsiteY4" fmla="*/ 8534 h 10000"/>
                <a:gd name="connsiteX5" fmla="*/ 2396 w 9686"/>
                <a:gd name="connsiteY5" fmla="*/ 8257 h 10000"/>
                <a:gd name="connsiteX6" fmla="*/ 2669 w 9686"/>
                <a:gd name="connsiteY6" fmla="*/ 8152 h 10000"/>
                <a:gd name="connsiteX7" fmla="*/ 2714 w 9686"/>
                <a:gd name="connsiteY7" fmla="*/ 8534 h 10000"/>
                <a:gd name="connsiteX8" fmla="*/ 2853 w 9686"/>
                <a:gd name="connsiteY8" fmla="*/ 8719 h 10000"/>
                <a:gd name="connsiteX9" fmla="*/ 2897 w 9686"/>
                <a:gd name="connsiteY9" fmla="*/ 9194 h 10000"/>
                <a:gd name="connsiteX10" fmla="*/ 2941 w 9686"/>
                <a:gd name="connsiteY10" fmla="*/ 9855 h 10000"/>
                <a:gd name="connsiteX11" fmla="*/ 3441 w 9686"/>
                <a:gd name="connsiteY11" fmla="*/ 9762 h 10000"/>
                <a:gd name="connsiteX12" fmla="*/ 3619 w 9686"/>
                <a:gd name="connsiteY12" fmla="*/ 8534 h 10000"/>
                <a:gd name="connsiteX13" fmla="*/ 4076 w 9686"/>
                <a:gd name="connsiteY13" fmla="*/ 6277 h 10000"/>
                <a:gd name="connsiteX14" fmla="*/ 4297 w 9686"/>
                <a:gd name="connsiteY14" fmla="*/ 5617 h 10000"/>
                <a:gd name="connsiteX15" fmla="*/ 4341 w 9686"/>
                <a:gd name="connsiteY15" fmla="*/ 5326 h 10000"/>
                <a:gd name="connsiteX16" fmla="*/ 5386 w 9686"/>
                <a:gd name="connsiteY16" fmla="*/ 4851 h 10000"/>
                <a:gd name="connsiteX17" fmla="*/ 5836 w 9686"/>
                <a:gd name="connsiteY17" fmla="*/ 4481 h 10000"/>
                <a:gd name="connsiteX18" fmla="*/ 6558 w 9686"/>
                <a:gd name="connsiteY18" fmla="*/ 3728 h 10000"/>
                <a:gd name="connsiteX19" fmla="*/ 7102 w 9686"/>
                <a:gd name="connsiteY19" fmla="*/ 2871 h 10000"/>
                <a:gd name="connsiteX20" fmla="*/ 7418 w 9686"/>
                <a:gd name="connsiteY20" fmla="*/ 2303 h 10000"/>
                <a:gd name="connsiteX21" fmla="*/ 7875 w 9686"/>
                <a:gd name="connsiteY21" fmla="*/ 2500 h 10000"/>
                <a:gd name="connsiteX22" fmla="*/ 8009 w 9686"/>
                <a:gd name="connsiteY22" fmla="*/ 2687 h 10000"/>
                <a:gd name="connsiteX23" fmla="*/ 8641 w 9686"/>
                <a:gd name="connsiteY23" fmla="*/ 2778 h 10000"/>
                <a:gd name="connsiteX24" fmla="*/ 8958 w 9686"/>
                <a:gd name="connsiteY24" fmla="*/ 3346 h 10000"/>
                <a:gd name="connsiteX25" fmla="*/ 9185 w 9686"/>
                <a:gd name="connsiteY25" fmla="*/ 2025 h 10000"/>
                <a:gd name="connsiteX26" fmla="*/ 9458 w 9686"/>
                <a:gd name="connsiteY26" fmla="*/ 1749 h 10000"/>
                <a:gd name="connsiteX27" fmla="*/ 9271 w 9686"/>
                <a:gd name="connsiteY27"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29 w 11284"/>
                <a:gd name="connsiteY7" fmla="*/ 8719 h 10000"/>
                <a:gd name="connsiteX8" fmla="*/ 4275 w 11284"/>
                <a:gd name="connsiteY8" fmla="*/ 9194 h 10000"/>
                <a:gd name="connsiteX9" fmla="*/ 4320 w 11284"/>
                <a:gd name="connsiteY9" fmla="*/ 9855 h 10000"/>
                <a:gd name="connsiteX10" fmla="*/ 4837 w 11284"/>
                <a:gd name="connsiteY10" fmla="*/ 9762 h 10000"/>
                <a:gd name="connsiteX11" fmla="*/ 5020 w 11284"/>
                <a:gd name="connsiteY11" fmla="*/ 8534 h 10000"/>
                <a:gd name="connsiteX12" fmla="*/ 5492 w 11284"/>
                <a:gd name="connsiteY12" fmla="*/ 6277 h 10000"/>
                <a:gd name="connsiteX13" fmla="*/ 5720 w 11284"/>
                <a:gd name="connsiteY13" fmla="*/ 5617 h 10000"/>
                <a:gd name="connsiteX14" fmla="*/ 5766 w 11284"/>
                <a:gd name="connsiteY14" fmla="*/ 5326 h 10000"/>
                <a:gd name="connsiteX15" fmla="*/ 6845 w 11284"/>
                <a:gd name="connsiteY15" fmla="*/ 4851 h 10000"/>
                <a:gd name="connsiteX16" fmla="*/ 7309 w 11284"/>
                <a:gd name="connsiteY16" fmla="*/ 4481 h 10000"/>
                <a:gd name="connsiteX17" fmla="*/ 8055 w 11284"/>
                <a:gd name="connsiteY17" fmla="*/ 3728 h 10000"/>
                <a:gd name="connsiteX18" fmla="*/ 8616 w 11284"/>
                <a:gd name="connsiteY18" fmla="*/ 2871 h 10000"/>
                <a:gd name="connsiteX19" fmla="*/ 8942 w 11284"/>
                <a:gd name="connsiteY19" fmla="*/ 2303 h 10000"/>
                <a:gd name="connsiteX20" fmla="*/ 9414 w 11284"/>
                <a:gd name="connsiteY20" fmla="*/ 2500 h 10000"/>
                <a:gd name="connsiteX21" fmla="*/ 9553 w 11284"/>
                <a:gd name="connsiteY21" fmla="*/ 2687 h 10000"/>
                <a:gd name="connsiteX22" fmla="*/ 10205 w 11284"/>
                <a:gd name="connsiteY22" fmla="*/ 2778 h 10000"/>
                <a:gd name="connsiteX23" fmla="*/ 10532 w 11284"/>
                <a:gd name="connsiteY23" fmla="*/ 3346 h 10000"/>
                <a:gd name="connsiteX24" fmla="*/ 10767 w 11284"/>
                <a:gd name="connsiteY24" fmla="*/ 2025 h 10000"/>
                <a:gd name="connsiteX25" fmla="*/ 11049 w 11284"/>
                <a:gd name="connsiteY25" fmla="*/ 1749 h 10000"/>
                <a:gd name="connsiteX26" fmla="*/ 10856 w 11284"/>
                <a:gd name="connsiteY26"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75 w 11284"/>
                <a:gd name="connsiteY7" fmla="*/ 9194 h 10000"/>
                <a:gd name="connsiteX8" fmla="*/ 4320 w 11284"/>
                <a:gd name="connsiteY8" fmla="*/ 9855 h 10000"/>
                <a:gd name="connsiteX9" fmla="*/ 4837 w 11284"/>
                <a:gd name="connsiteY9" fmla="*/ 9762 h 10000"/>
                <a:gd name="connsiteX10" fmla="*/ 5020 w 11284"/>
                <a:gd name="connsiteY10" fmla="*/ 8534 h 10000"/>
                <a:gd name="connsiteX11" fmla="*/ 5492 w 11284"/>
                <a:gd name="connsiteY11" fmla="*/ 6277 h 10000"/>
                <a:gd name="connsiteX12" fmla="*/ 5720 w 11284"/>
                <a:gd name="connsiteY12" fmla="*/ 5617 h 10000"/>
                <a:gd name="connsiteX13" fmla="*/ 5766 w 11284"/>
                <a:gd name="connsiteY13" fmla="*/ 5326 h 10000"/>
                <a:gd name="connsiteX14" fmla="*/ 6845 w 11284"/>
                <a:gd name="connsiteY14" fmla="*/ 4851 h 10000"/>
                <a:gd name="connsiteX15" fmla="*/ 7309 w 11284"/>
                <a:gd name="connsiteY15" fmla="*/ 4481 h 10000"/>
                <a:gd name="connsiteX16" fmla="*/ 8055 w 11284"/>
                <a:gd name="connsiteY16" fmla="*/ 3728 h 10000"/>
                <a:gd name="connsiteX17" fmla="*/ 8616 w 11284"/>
                <a:gd name="connsiteY17" fmla="*/ 2871 h 10000"/>
                <a:gd name="connsiteX18" fmla="*/ 8942 w 11284"/>
                <a:gd name="connsiteY18" fmla="*/ 2303 h 10000"/>
                <a:gd name="connsiteX19" fmla="*/ 9414 w 11284"/>
                <a:gd name="connsiteY19" fmla="*/ 2500 h 10000"/>
                <a:gd name="connsiteX20" fmla="*/ 9553 w 11284"/>
                <a:gd name="connsiteY20" fmla="*/ 2687 h 10000"/>
                <a:gd name="connsiteX21" fmla="*/ 10205 w 11284"/>
                <a:gd name="connsiteY21" fmla="*/ 2778 h 10000"/>
                <a:gd name="connsiteX22" fmla="*/ 10532 w 11284"/>
                <a:gd name="connsiteY22" fmla="*/ 3346 h 10000"/>
                <a:gd name="connsiteX23" fmla="*/ 10767 w 11284"/>
                <a:gd name="connsiteY23" fmla="*/ 2025 h 10000"/>
                <a:gd name="connsiteX24" fmla="*/ 11049 w 11284"/>
                <a:gd name="connsiteY24" fmla="*/ 1749 h 10000"/>
                <a:gd name="connsiteX25" fmla="*/ 10856 w 11284"/>
                <a:gd name="connsiteY25"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320 w 11284"/>
                <a:gd name="connsiteY7" fmla="*/ 9855 h 10000"/>
                <a:gd name="connsiteX8" fmla="*/ 4837 w 11284"/>
                <a:gd name="connsiteY8" fmla="*/ 9762 h 10000"/>
                <a:gd name="connsiteX9" fmla="*/ 5020 w 11284"/>
                <a:gd name="connsiteY9" fmla="*/ 8534 h 10000"/>
                <a:gd name="connsiteX10" fmla="*/ 5492 w 11284"/>
                <a:gd name="connsiteY10" fmla="*/ 6277 h 10000"/>
                <a:gd name="connsiteX11" fmla="*/ 5720 w 11284"/>
                <a:gd name="connsiteY11" fmla="*/ 5617 h 10000"/>
                <a:gd name="connsiteX12" fmla="*/ 5766 w 11284"/>
                <a:gd name="connsiteY12" fmla="*/ 5326 h 10000"/>
                <a:gd name="connsiteX13" fmla="*/ 6845 w 11284"/>
                <a:gd name="connsiteY13" fmla="*/ 4851 h 10000"/>
                <a:gd name="connsiteX14" fmla="*/ 7309 w 11284"/>
                <a:gd name="connsiteY14" fmla="*/ 4481 h 10000"/>
                <a:gd name="connsiteX15" fmla="*/ 8055 w 11284"/>
                <a:gd name="connsiteY15" fmla="*/ 3728 h 10000"/>
                <a:gd name="connsiteX16" fmla="*/ 8616 w 11284"/>
                <a:gd name="connsiteY16" fmla="*/ 2871 h 10000"/>
                <a:gd name="connsiteX17" fmla="*/ 8942 w 11284"/>
                <a:gd name="connsiteY17" fmla="*/ 2303 h 10000"/>
                <a:gd name="connsiteX18" fmla="*/ 9414 w 11284"/>
                <a:gd name="connsiteY18" fmla="*/ 2500 h 10000"/>
                <a:gd name="connsiteX19" fmla="*/ 9553 w 11284"/>
                <a:gd name="connsiteY19" fmla="*/ 2687 h 10000"/>
                <a:gd name="connsiteX20" fmla="*/ 10205 w 11284"/>
                <a:gd name="connsiteY20" fmla="*/ 2778 h 10000"/>
                <a:gd name="connsiteX21" fmla="*/ 10532 w 11284"/>
                <a:gd name="connsiteY21" fmla="*/ 3346 h 10000"/>
                <a:gd name="connsiteX22" fmla="*/ 10767 w 11284"/>
                <a:gd name="connsiteY22" fmla="*/ 2025 h 10000"/>
                <a:gd name="connsiteX23" fmla="*/ 11049 w 11284"/>
                <a:gd name="connsiteY23" fmla="*/ 1749 h 10000"/>
                <a:gd name="connsiteX24" fmla="*/ 10856 w 11284"/>
                <a:gd name="connsiteY24"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320 w 11284"/>
                <a:gd name="connsiteY6" fmla="*/ 9855 h 10000"/>
                <a:gd name="connsiteX7" fmla="*/ 4837 w 11284"/>
                <a:gd name="connsiteY7" fmla="*/ 9762 h 10000"/>
                <a:gd name="connsiteX8" fmla="*/ 5020 w 11284"/>
                <a:gd name="connsiteY8" fmla="*/ 8534 h 10000"/>
                <a:gd name="connsiteX9" fmla="*/ 5492 w 11284"/>
                <a:gd name="connsiteY9" fmla="*/ 6277 h 10000"/>
                <a:gd name="connsiteX10" fmla="*/ 5720 w 11284"/>
                <a:gd name="connsiteY10" fmla="*/ 5617 h 10000"/>
                <a:gd name="connsiteX11" fmla="*/ 5766 w 11284"/>
                <a:gd name="connsiteY11" fmla="*/ 5326 h 10000"/>
                <a:gd name="connsiteX12" fmla="*/ 6845 w 11284"/>
                <a:gd name="connsiteY12" fmla="*/ 4851 h 10000"/>
                <a:gd name="connsiteX13" fmla="*/ 7309 w 11284"/>
                <a:gd name="connsiteY13" fmla="*/ 4481 h 10000"/>
                <a:gd name="connsiteX14" fmla="*/ 8055 w 11284"/>
                <a:gd name="connsiteY14" fmla="*/ 3728 h 10000"/>
                <a:gd name="connsiteX15" fmla="*/ 8616 w 11284"/>
                <a:gd name="connsiteY15" fmla="*/ 2871 h 10000"/>
                <a:gd name="connsiteX16" fmla="*/ 8942 w 11284"/>
                <a:gd name="connsiteY16" fmla="*/ 2303 h 10000"/>
                <a:gd name="connsiteX17" fmla="*/ 9414 w 11284"/>
                <a:gd name="connsiteY17" fmla="*/ 2500 h 10000"/>
                <a:gd name="connsiteX18" fmla="*/ 9553 w 11284"/>
                <a:gd name="connsiteY18" fmla="*/ 2687 h 10000"/>
                <a:gd name="connsiteX19" fmla="*/ 10205 w 11284"/>
                <a:gd name="connsiteY19" fmla="*/ 2778 h 10000"/>
                <a:gd name="connsiteX20" fmla="*/ 10532 w 11284"/>
                <a:gd name="connsiteY20" fmla="*/ 3346 h 10000"/>
                <a:gd name="connsiteX21" fmla="*/ 10767 w 11284"/>
                <a:gd name="connsiteY21" fmla="*/ 2025 h 10000"/>
                <a:gd name="connsiteX22" fmla="*/ 11049 w 11284"/>
                <a:gd name="connsiteY22" fmla="*/ 1749 h 10000"/>
                <a:gd name="connsiteX23" fmla="*/ 10856 w 11284"/>
                <a:gd name="connsiteY23"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320 w 11284"/>
                <a:gd name="connsiteY5" fmla="*/ 9855 h 10000"/>
                <a:gd name="connsiteX6" fmla="*/ 4837 w 11284"/>
                <a:gd name="connsiteY6" fmla="*/ 9762 h 10000"/>
                <a:gd name="connsiteX7" fmla="*/ 5020 w 11284"/>
                <a:gd name="connsiteY7" fmla="*/ 8534 h 10000"/>
                <a:gd name="connsiteX8" fmla="*/ 5492 w 11284"/>
                <a:gd name="connsiteY8" fmla="*/ 6277 h 10000"/>
                <a:gd name="connsiteX9" fmla="*/ 5720 w 11284"/>
                <a:gd name="connsiteY9" fmla="*/ 5617 h 10000"/>
                <a:gd name="connsiteX10" fmla="*/ 5766 w 11284"/>
                <a:gd name="connsiteY10" fmla="*/ 5326 h 10000"/>
                <a:gd name="connsiteX11" fmla="*/ 6845 w 11284"/>
                <a:gd name="connsiteY11" fmla="*/ 4851 h 10000"/>
                <a:gd name="connsiteX12" fmla="*/ 7309 w 11284"/>
                <a:gd name="connsiteY12" fmla="*/ 4481 h 10000"/>
                <a:gd name="connsiteX13" fmla="*/ 8055 w 11284"/>
                <a:gd name="connsiteY13" fmla="*/ 3728 h 10000"/>
                <a:gd name="connsiteX14" fmla="*/ 8616 w 11284"/>
                <a:gd name="connsiteY14" fmla="*/ 2871 h 10000"/>
                <a:gd name="connsiteX15" fmla="*/ 8942 w 11284"/>
                <a:gd name="connsiteY15" fmla="*/ 2303 h 10000"/>
                <a:gd name="connsiteX16" fmla="*/ 9414 w 11284"/>
                <a:gd name="connsiteY16" fmla="*/ 2500 h 10000"/>
                <a:gd name="connsiteX17" fmla="*/ 9553 w 11284"/>
                <a:gd name="connsiteY17" fmla="*/ 2687 h 10000"/>
                <a:gd name="connsiteX18" fmla="*/ 10205 w 11284"/>
                <a:gd name="connsiteY18" fmla="*/ 2778 h 10000"/>
                <a:gd name="connsiteX19" fmla="*/ 10532 w 11284"/>
                <a:gd name="connsiteY19" fmla="*/ 3346 h 10000"/>
                <a:gd name="connsiteX20" fmla="*/ 10767 w 11284"/>
                <a:gd name="connsiteY20" fmla="*/ 2025 h 10000"/>
                <a:gd name="connsiteX21" fmla="*/ 11049 w 11284"/>
                <a:gd name="connsiteY21" fmla="*/ 1749 h 10000"/>
                <a:gd name="connsiteX22" fmla="*/ 10856 w 11284"/>
                <a:gd name="connsiteY22"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4320 w 11284"/>
                <a:gd name="connsiteY4" fmla="*/ 9855 h 10000"/>
                <a:gd name="connsiteX5" fmla="*/ 4837 w 11284"/>
                <a:gd name="connsiteY5" fmla="*/ 9762 h 10000"/>
                <a:gd name="connsiteX6" fmla="*/ 5020 w 11284"/>
                <a:gd name="connsiteY6" fmla="*/ 8534 h 10000"/>
                <a:gd name="connsiteX7" fmla="*/ 5492 w 11284"/>
                <a:gd name="connsiteY7" fmla="*/ 6277 h 10000"/>
                <a:gd name="connsiteX8" fmla="*/ 5720 w 11284"/>
                <a:gd name="connsiteY8" fmla="*/ 5617 h 10000"/>
                <a:gd name="connsiteX9" fmla="*/ 5766 w 11284"/>
                <a:gd name="connsiteY9" fmla="*/ 5326 h 10000"/>
                <a:gd name="connsiteX10" fmla="*/ 6845 w 11284"/>
                <a:gd name="connsiteY10" fmla="*/ 4851 h 10000"/>
                <a:gd name="connsiteX11" fmla="*/ 7309 w 11284"/>
                <a:gd name="connsiteY11" fmla="*/ 4481 h 10000"/>
                <a:gd name="connsiteX12" fmla="*/ 8055 w 11284"/>
                <a:gd name="connsiteY12" fmla="*/ 3728 h 10000"/>
                <a:gd name="connsiteX13" fmla="*/ 8616 w 11284"/>
                <a:gd name="connsiteY13" fmla="*/ 2871 h 10000"/>
                <a:gd name="connsiteX14" fmla="*/ 8942 w 11284"/>
                <a:gd name="connsiteY14" fmla="*/ 2303 h 10000"/>
                <a:gd name="connsiteX15" fmla="*/ 9414 w 11284"/>
                <a:gd name="connsiteY15" fmla="*/ 2500 h 10000"/>
                <a:gd name="connsiteX16" fmla="*/ 9553 w 11284"/>
                <a:gd name="connsiteY16" fmla="*/ 2687 h 10000"/>
                <a:gd name="connsiteX17" fmla="*/ 10205 w 11284"/>
                <a:gd name="connsiteY17" fmla="*/ 2778 h 10000"/>
                <a:gd name="connsiteX18" fmla="*/ 10532 w 11284"/>
                <a:gd name="connsiteY18" fmla="*/ 3346 h 10000"/>
                <a:gd name="connsiteX19" fmla="*/ 10767 w 11284"/>
                <a:gd name="connsiteY19" fmla="*/ 2025 h 10000"/>
                <a:gd name="connsiteX20" fmla="*/ 11049 w 11284"/>
                <a:gd name="connsiteY20" fmla="*/ 1749 h 10000"/>
                <a:gd name="connsiteX21" fmla="*/ 10856 w 11284"/>
                <a:gd name="connsiteY21" fmla="*/ 0 h 10000"/>
                <a:gd name="connsiteX0" fmla="*/ 10848 w 11276"/>
                <a:gd name="connsiteY0" fmla="*/ 0 h 10000"/>
                <a:gd name="connsiteX1" fmla="*/ 1276 w 11276"/>
                <a:gd name="connsiteY1" fmla="*/ 345 h 10000"/>
                <a:gd name="connsiteX2" fmla="*/ 3194 w 11276"/>
                <a:gd name="connsiteY2" fmla="*/ 8534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10848 w 11276"/>
                <a:gd name="connsiteY0" fmla="*/ 0 h 10000"/>
                <a:gd name="connsiteX1" fmla="*/ 1276 w 11276"/>
                <a:gd name="connsiteY1" fmla="*/ 345 h 10000"/>
                <a:gd name="connsiteX2" fmla="*/ 2108 w 11276"/>
                <a:gd name="connsiteY2" fmla="*/ 5387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9572 w 10000"/>
                <a:gd name="connsiteY0" fmla="*/ 0 h 10000"/>
                <a:gd name="connsiteX1" fmla="*/ 0 w 10000"/>
                <a:gd name="connsiteY1" fmla="*/ 345 h 10000"/>
                <a:gd name="connsiteX2" fmla="*/ 832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572 w 10000"/>
                <a:gd name="connsiteY0" fmla="*/ 0 h 10000"/>
                <a:gd name="connsiteX1" fmla="*/ 0 w 10000"/>
                <a:gd name="connsiteY1" fmla="*/ 345 h 10000"/>
                <a:gd name="connsiteX2" fmla="*/ 0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988 w 10416"/>
                <a:gd name="connsiteY0" fmla="*/ 0 h 10000"/>
                <a:gd name="connsiteX1" fmla="*/ 0 w 10416"/>
                <a:gd name="connsiteY1" fmla="*/ 345 h 10000"/>
                <a:gd name="connsiteX2" fmla="*/ 416 w 10416"/>
                <a:gd name="connsiteY2" fmla="*/ 5387 h 10000"/>
                <a:gd name="connsiteX3" fmla="*/ 3452 w 10416"/>
                <a:gd name="connsiteY3" fmla="*/ 9855 h 10000"/>
                <a:gd name="connsiteX4" fmla="*/ 3969 w 10416"/>
                <a:gd name="connsiteY4" fmla="*/ 9762 h 10000"/>
                <a:gd name="connsiteX5" fmla="*/ 4152 w 10416"/>
                <a:gd name="connsiteY5" fmla="*/ 8534 h 10000"/>
                <a:gd name="connsiteX6" fmla="*/ 4624 w 10416"/>
                <a:gd name="connsiteY6" fmla="*/ 6277 h 10000"/>
                <a:gd name="connsiteX7" fmla="*/ 4852 w 10416"/>
                <a:gd name="connsiteY7" fmla="*/ 5617 h 10000"/>
                <a:gd name="connsiteX8" fmla="*/ 4898 w 10416"/>
                <a:gd name="connsiteY8" fmla="*/ 5326 h 10000"/>
                <a:gd name="connsiteX9" fmla="*/ 5977 w 10416"/>
                <a:gd name="connsiteY9" fmla="*/ 4851 h 10000"/>
                <a:gd name="connsiteX10" fmla="*/ 6441 w 10416"/>
                <a:gd name="connsiteY10" fmla="*/ 4481 h 10000"/>
                <a:gd name="connsiteX11" fmla="*/ 7187 w 10416"/>
                <a:gd name="connsiteY11" fmla="*/ 3728 h 10000"/>
                <a:gd name="connsiteX12" fmla="*/ 7748 w 10416"/>
                <a:gd name="connsiteY12" fmla="*/ 2871 h 10000"/>
                <a:gd name="connsiteX13" fmla="*/ 8074 w 10416"/>
                <a:gd name="connsiteY13" fmla="*/ 2303 h 10000"/>
                <a:gd name="connsiteX14" fmla="*/ 8546 w 10416"/>
                <a:gd name="connsiteY14" fmla="*/ 2500 h 10000"/>
                <a:gd name="connsiteX15" fmla="*/ 8685 w 10416"/>
                <a:gd name="connsiteY15" fmla="*/ 2687 h 10000"/>
                <a:gd name="connsiteX16" fmla="*/ 9337 w 10416"/>
                <a:gd name="connsiteY16" fmla="*/ 2778 h 10000"/>
                <a:gd name="connsiteX17" fmla="*/ 9664 w 10416"/>
                <a:gd name="connsiteY17" fmla="*/ 3346 h 10000"/>
                <a:gd name="connsiteX18" fmla="*/ 9899 w 10416"/>
                <a:gd name="connsiteY18" fmla="*/ 2025 h 10000"/>
                <a:gd name="connsiteX19" fmla="*/ 10181 w 10416"/>
                <a:gd name="connsiteY19" fmla="*/ 1749 h 10000"/>
                <a:gd name="connsiteX20" fmla="*/ 9988 w 10416"/>
                <a:gd name="connsiteY20" fmla="*/ 0 h 10000"/>
                <a:gd name="connsiteX0" fmla="*/ 9988 w 10416"/>
                <a:gd name="connsiteY0" fmla="*/ 0 h 9789"/>
                <a:gd name="connsiteX1" fmla="*/ 0 w 10416"/>
                <a:gd name="connsiteY1" fmla="*/ 345 h 9789"/>
                <a:gd name="connsiteX2" fmla="*/ 416 w 10416"/>
                <a:gd name="connsiteY2" fmla="*/ 5387 h 9789"/>
                <a:gd name="connsiteX3" fmla="*/ 4161 w 10416"/>
                <a:gd name="connsiteY3" fmla="*/ 5387 h 9789"/>
                <a:gd name="connsiteX4" fmla="*/ 3969 w 10416"/>
                <a:gd name="connsiteY4" fmla="*/ 9762 h 9789"/>
                <a:gd name="connsiteX5" fmla="*/ 4152 w 10416"/>
                <a:gd name="connsiteY5" fmla="*/ 8534 h 9789"/>
                <a:gd name="connsiteX6" fmla="*/ 4624 w 10416"/>
                <a:gd name="connsiteY6" fmla="*/ 6277 h 9789"/>
                <a:gd name="connsiteX7" fmla="*/ 4852 w 10416"/>
                <a:gd name="connsiteY7" fmla="*/ 5617 h 9789"/>
                <a:gd name="connsiteX8" fmla="*/ 4898 w 10416"/>
                <a:gd name="connsiteY8" fmla="*/ 5326 h 9789"/>
                <a:gd name="connsiteX9" fmla="*/ 5977 w 10416"/>
                <a:gd name="connsiteY9" fmla="*/ 4851 h 9789"/>
                <a:gd name="connsiteX10" fmla="*/ 6441 w 10416"/>
                <a:gd name="connsiteY10" fmla="*/ 4481 h 9789"/>
                <a:gd name="connsiteX11" fmla="*/ 7187 w 10416"/>
                <a:gd name="connsiteY11" fmla="*/ 3728 h 9789"/>
                <a:gd name="connsiteX12" fmla="*/ 7748 w 10416"/>
                <a:gd name="connsiteY12" fmla="*/ 2871 h 9789"/>
                <a:gd name="connsiteX13" fmla="*/ 8074 w 10416"/>
                <a:gd name="connsiteY13" fmla="*/ 2303 h 9789"/>
                <a:gd name="connsiteX14" fmla="*/ 8546 w 10416"/>
                <a:gd name="connsiteY14" fmla="*/ 2500 h 9789"/>
                <a:gd name="connsiteX15" fmla="*/ 8685 w 10416"/>
                <a:gd name="connsiteY15" fmla="*/ 2687 h 9789"/>
                <a:gd name="connsiteX16" fmla="*/ 9337 w 10416"/>
                <a:gd name="connsiteY16" fmla="*/ 2778 h 9789"/>
                <a:gd name="connsiteX17" fmla="*/ 9664 w 10416"/>
                <a:gd name="connsiteY17" fmla="*/ 3346 h 9789"/>
                <a:gd name="connsiteX18" fmla="*/ 9899 w 10416"/>
                <a:gd name="connsiteY18" fmla="*/ 2025 h 9789"/>
                <a:gd name="connsiteX19" fmla="*/ 10181 w 10416"/>
                <a:gd name="connsiteY19" fmla="*/ 1749 h 9789"/>
                <a:gd name="connsiteX20" fmla="*/ 9988 w 10416"/>
                <a:gd name="connsiteY20" fmla="*/ 0 h 9789"/>
                <a:gd name="connsiteX0" fmla="*/ 9589 w 10000"/>
                <a:gd name="connsiteY0" fmla="*/ 0 h 8718"/>
                <a:gd name="connsiteX1" fmla="*/ 0 w 10000"/>
                <a:gd name="connsiteY1" fmla="*/ 352 h 8718"/>
                <a:gd name="connsiteX2" fmla="*/ 399 w 10000"/>
                <a:gd name="connsiteY2" fmla="*/ 5503 h 8718"/>
                <a:gd name="connsiteX3" fmla="*/ 3995 w 10000"/>
                <a:gd name="connsiteY3" fmla="*/ 5503 h 8718"/>
                <a:gd name="connsiteX4" fmla="*/ 3986 w 10000"/>
                <a:gd name="connsiteY4" fmla="*/ 8718 h 8718"/>
                <a:gd name="connsiteX5" fmla="*/ 4439 w 10000"/>
                <a:gd name="connsiteY5" fmla="*/ 6412 h 8718"/>
                <a:gd name="connsiteX6" fmla="*/ 4658 w 10000"/>
                <a:gd name="connsiteY6" fmla="*/ 5738 h 8718"/>
                <a:gd name="connsiteX7" fmla="*/ 4702 w 10000"/>
                <a:gd name="connsiteY7" fmla="*/ 5441 h 8718"/>
                <a:gd name="connsiteX8" fmla="*/ 5738 w 10000"/>
                <a:gd name="connsiteY8" fmla="*/ 4956 h 8718"/>
                <a:gd name="connsiteX9" fmla="*/ 6184 w 10000"/>
                <a:gd name="connsiteY9" fmla="*/ 4578 h 8718"/>
                <a:gd name="connsiteX10" fmla="*/ 6900 w 10000"/>
                <a:gd name="connsiteY10" fmla="*/ 3808 h 8718"/>
                <a:gd name="connsiteX11" fmla="*/ 7439 w 10000"/>
                <a:gd name="connsiteY11" fmla="*/ 2933 h 8718"/>
                <a:gd name="connsiteX12" fmla="*/ 7752 w 10000"/>
                <a:gd name="connsiteY12" fmla="*/ 2353 h 8718"/>
                <a:gd name="connsiteX13" fmla="*/ 8205 w 10000"/>
                <a:gd name="connsiteY13" fmla="*/ 2554 h 8718"/>
                <a:gd name="connsiteX14" fmla="*/ 8338 w 10000"/>
                <a:gd name="connsiteY14" fmla="*/ 2745 h 8718"/>
                <a:gd name="connsiteX15" fmla="*/ 8964 w 10000"/>
                <a:gd name="connsiteY15" fmla="*/ 2838 h 8718"/>
                <a:gd name="connsiteX16" fmla="*/ 9278 w 10000"/>
                <a:gd name="connsiteY16" fmla="*/ 3418 h 8718"/>
                <a:gd name="connsiteX17" fmla="*/ 9504 w 10000"/>
                <a:gd name="connsiteY17" fmla="*/ 2069 h 8718"/>
                <a:gd name="connsiteX18" fmla="*/ 9774 w 10000"/>
                <a:gd name="connsiteY18" fmla="*/ 1787 h 8718"/>
                <a:gd name="connsiteX19" fmla="*/ 9589 w 10000"/>
                <a:gd name="connsiteY19" fmla="*/ 0 h 8718"/>
                <a:gd name="connsiteX0" fmla="*/ 9589 w 10000"/>
                <a:gd name="connsiteY0" fmla="*/ 0 h 7927"/>
                <a:gd name="connsiteX1" fmla="*/ 0 w 10000"/>
                <a:gd name="connsiteY1" fmla="*/ 404 h 7927"/>
                <a:gd name="connsiteX2" fmla="*/ 399 w 10000"/>
                <a:gd name="connsiteY2" fmla="*/ 6312 h 7927"/>
                <a:gd name="connsiteX3" fmla="*/ 3995 w 10000"/>
                <a:gd name="connsiteY3" fmla="*/ 6312 h 7927"/>
                <a:gd name="connsiteX4" fmla="*/ 4439 w 10000"/>
                <a:gd name="connsiteY4" fmla="*/ 7355 h 7927"/>
                <a:gd name="connsiteX5" fmla="*/ 4658 w 10000"/>
                <a:gd name="connsiteY5" fmla="*/ 6582 h 7927"/>
                <a:gd name="connsiteX6" fmla="*/ 4702 w 10000"/>
                <a:gd name="connsiteY6" fmla="*/ 6241 h 7927"/>
                <a:gd name="connsiteX7" fmla="*/ 5738 w 10000"/>
                <a:gd name="connsiteY7" fmla="*/ 5685 h 7927"/>
                <a:gd name="connsiteX8" fmla="*/ 6184 w 10000"/>
                <a:gd name="connsiteY8" fmla="*/ 5251 h 7927"/>
                <a:gd name="connsiteX9" fmla="*/ 6900 w 10000"/>
                <a:gd name="connsiteY9" fmla="*/ 4368 h 7927"/>
                <a:gd name="connsiteX10" fmla="*/ 7439 w 10000"/>
                <a:gd name="connsiteY10" fmla="*/ 3364 h 7927"/>
                <a:gd name="connsiteX11" fmla="*/ 7752 w 10000"/>
                <a:gd name="connsiteY11" fmla="*/ 2699 h 7927"/>
                <a:gd name="connsiteX12" fmla="*/ 8205 w 10000"/>
                <a:gd name="connsiteY12" fmla="*/ 2930 h 7927"/>
                <a:gd name="connsiteX13" fmla="*/ 8338 w 10000"/>
                <a:gd name="connsiteY13" fmla="*/ 3149 h 7927"/>
                <a:gd name="connsiteX14" fmla="*/ 8964 w 10000"/>
                <a:gd name="connsiteY14" fmla="*/ 3255 h 7927"/>
                <a:gd name="connsiteX15" fmla="*/ 9278 w 10000"/>
                <a:gd name="connsiteY15" fmla="*/ 3921 h 7927"/>
                <a:gd name="connsiteX16" fmla="*/ 9504 w 10000"/>
                <a:gd name="connsiteY16" fmla="*/ 2373 h 7927"/>
                <a:gd name="connsiteX17" fmla="*/ 9774 w 10000"/>
                <a:gd name="connsiteY17" fmla="*/ 2050 h 7927"/>
                <a:gd name="connsiteX18" fmla="*/ 9589 w 10000"/>
                <a:gd name="connsiteY18" fmla="*/ 0 h 7927"/>
                <a:gd name="connsiteX0" fmla="*/ 9589 w 10000"/>
                <a:gd name="connsiteY0" fmla="*/ 0 h 10000"/>
                <a:gd name="connsiteX1" fmla="*/ 0 w 10000"/>
                <a:gd name="connsiteY1" fmla="*/ 510 h 10000"/>
                <a:gd name="connsiteX2" fmla="*/ 399 w 10000"/>
                <a:gd name="connsiteY2" fmla="*/ 6720 h 10000"/>
                <a:gd name="connsiteX3" fmla="*/ 3995 w 10000"/>
                <a:gd name="connsiteY3" fmla="*/ 7963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000"/>
                <a:gd name="connsiteX1" fmla="*/ 0 w 10000"/>
                <a:gd name="connsiteY1" fmla="*/ 510 h 10000"/>
                <a:gd name="connsiteX2" fmla="*/ 399 w 10000"/>
                <a:gd name="connsiteY2" fmla="*/ 6720 h 10000"/>
                <a:gd name="connsiteX3" fmla="*/ 3596 w 10000"/>
                <a:gd name="connsiteY3" fmla="*/ 6720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525"/>
                <a:gd name="connsiteX1" fmla="*/ 0 w 10000"/>
                <a:gd name="connsiteY1" fmla="*/ 510 h 10525"/>
                <a:gd name="connsiteX2" fmla="*/ 399 w 10000"/>
                <a:gd name="connsiteY2" fmla="*/ 6720 h 10525"/>
                <a:gd name="connsiteX3" fmla="*/ 3596 w 10000"/>
                <a:gd name="connsiteY3" fmla="*/ 6720 h 10525"/>
                <a:gd name="connsiteX4" fmla="*/ 4439 w 10000"/>
                <a:gd name="connsiteY4" fmla="*/ 9278 h 10525"/>
                <a:gd name="connsiteX5" fmla="*/ 4658 w 10000"/>
                <a:gd name="connsiteY5" fmla="*/ 8303 h 10525"/>
                <a:gd name="connsiteX6" fmla="*/ 5993 w 10000"/>
                <a:gd name="connsiteY6" fmla="*/ 10447 h 10525"/>
                <a:gd name="connsiteX7" fmla="*/ 5738 w 10000"/>
                <a:gd name="connsiteY7" fmla="*/ 7172 h 10525"/>
                <a:gd name="connsiteX8" fmla="*/ 6184 w 10000"/>
                <a:gd name="connsiteY8" fmla="*/ 6624 h 10525"/>
                <a:gd name="connsiteX9" fmla="*/ 6900 w 10000"/>
                <a:gd name="connsiteY9" fmla="*/ 5510 h 10525"/>
                <a:gd name="connsiteX10" fmla="*/ 7439 w 10000"/>
                <a:gd name="connsiteY10" fmla="*/ 4244 h 10525"/>
                <a:gd name="connsiteX11" fmla="*/ 7752 w 10000"/>
                <a:gd name="connsiteY11" fmla="*/ 3405 h 10525"/>
                <a:gd name="connsiteX12" fmla="*/ 8205 w 10000"/>
                <a:gd name="connsiteY12" fmla="*/ 3696 h 10525"/>
                <a:gd name="connsiteX13" fmla="*/ 8338 w 10000"/>
                <a:gd name="connsiteY13" fmla="*/ 3972 h 10525"/>
                <a:gd name="connsiteX14" fmla="*/ 8964 w 10000"/>
                <a:gd name="connsiteY14" fmla="*/ 4106 h 10525"/>
                <a:gd name="connsiteX15" fmla="*/ 9278 w 10000"/>
                <a:gd name="connsiteY15" fmla="*/ 4946 h 10525"/>
                <a:gd name="connsiteX16" fmla="*/ 9504 w 10000"/>
                <a:gd name="connsiteY16" fmla="*/ 2994 h 10525"/>
                <a:gd name="connsiteX17" fmla="*/ 9774 w 10000"/>
                <a:gd name="connsiteY17" fmla="*/ 2586 h 10525"/>
                <a:gd name="connsiteX18" fmla="*/ 9589 w 10000"/>
                <a:gd name="connsiteY18" fmla="*/ 0 h 10525"/>
                <a:gd name="connsiteX0" fmla="*/ 9589 w 10000"/>
                <a:gd name="connsiteY0" fmla="*/ 0 h 13386"/>
                <a:gd name="connsiteX1" fmla="*/ 0 w 10000"/>
                <a:gd name="connsiteY1" fmla="*/ 510 h 13386"/>
                <a:gd name="connsiteX2" fmla="*/ 399 w 10000"/>
                <a:gd name="connsiteY2" fmla="*/ 6720 h 13386"/>
                <a:gd name="connsiteX3" fmla="*/ 3596 w 10000"/>
                <a:gd name="connsiteY3" fmla="*/ 6720 h 13386"/>
                <a:gd name="connsiteX4" fmla="*/ 4439 w 10000"/>
                <a:gd name="connsiteY4" fmla="*/ 9278 h 13386"/>
                <a:gd name="connsiteX5" fmla="*/ 4794 w 10000"/>
                <a:gd name="connsiteY5" fmla="*/ 11689 h 13386"/>
                <a:gd name="connsiteX6" fmla="*/ 5993 w 10000"/>
                <a:gd name="connsiteY6" fmla="*/ 10447 h 13386"/>
                <a:gd name="connsiteX7" fmla="*/ 5738 w 10000"/>
                <a:gd name="connsiteY7" fmla="*/ 7172 h 13386"/>
                <a:gd name="connsiteX8" fmla="*/ 6184 w 10000"/>
                <a:gd name="connsiteY8" fmla="*/ 6624 h 13386"/>
                <a:gd name="connsiteX9" fmla="*/ 6900 w 10000"/>
                <a:gd name="connsiteY9" fmla="*/ 5510 h 13386"/>
                <a:gd name="connsiteX10" fmla="*/ 7439 w 10000"/>
                <a:gd name="connsiteY10" fmla="*/ 4244 h 13386"/>
                <a:gd name="connsiteX11" fmla="*/ 7752 w 10000"/>
                <a:gd name="connsiteY11" fmla="*/ 3405 h 13386"/>
                <a:gd name="connsiteX12" fmla="*/ 8205 w 10000"/>
                <a:gd name="connsiteY12" fmla="*/ 3696 h 13386"/>
                <a:gd name="connsiteX13" fmla="*/ 8338 w 10000"/>
                <a:gd name="connsiteY13" fmla="*/ 3972 h 13386"/>
                <a:gd name="connsiteX14" fmla="*/ 8964 w 10000"/>
                <a:gd name="connsiteY14" fmla="*/ 4106 h 13386"/>
                <a:gd name="connsiteX15" fmla="*/ 9278 w 10000"/>
                <a:gd name="connsiteY15" fmla="*/ 4946 h 13386"/>
                <a:gd name="connsiteX16" fmla="*/ 9504 w 10000"/>
                <a:gd name="connsiteY16" fmla="*/ 2994 h 13386"/>
                <a:gd name="connsiteX17" fmla="*/ 9774 w 10000"/>
                <a:gd name="connsiteY17" fmla="*/ 2586 h 13386"/>
                <a:gd name="connsiteX18" fmla="*/ 9589 w 10000"/>
                <a:gd name="connsiteY18" fmla="*/ 0 h 13386"/>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5993 w 10000"/>
                <a:gd name="connsiteY5" fmla="*/ 10447 h 11689"/>
                <a:gd name="connsiteX6" fmla="*/ 5738 w 10000"/>
                <a:gd name="connsiteY6" fmla="*/ 7172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5738 w 10000"/>
                <a:gd name="connsiteY6" fmla="*/ 7172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6792 w 10000"/>
                <a:gd name="connsiteY5" fmla="*/ 11689 h 11689"/>
                <a:gd name="connsiteX6" fmla="*/ 7192 w 10000"/>
                <a:gd name="connsiteY6" fmla="*/ 9205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6184 w 10000"/>
                <a:gd name="connsiteY7" fmla="*/ 6624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7991 w 10000"/>
                <a:gd name="connsiteY8" fmla="*/ 672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8205 w 10000"/>
                <a:gd name="connsiteY9" fmla="*/ 3696 h 12517"/>
                <a:gd name="connsiteX10" fmla="*/ 8338 w 10000"/>
                <a:gd name="connsiteY10" fmla="*/ 3972 h 12517"/>
                <a:gd name="connsiteX11" fmla="*/ 8964 w 10000"/>
                <a:gd name="connsiteY11" fmla="*/ 4106 h 12517"/>
                <a:gd name="connsiteX12" fmla="*/ 9278 w 10000"/>
                <a:gd name="connsiteY12" fmla="*/ 4946 h 12517"/>
                <a:gd name="connsiteX13" fmla="*/ 9504 w 10000"/>
                <a:gd name="connsiteY13" fmla="*/ 2994 h 12517"/>
                <a:gd name="connsiteX14" fmla="*/ 9774 w 10000"/>
                <a:gd name="connsiteY14" fmla="*/ 2586 h 12517"/>
                <a:gd name="connsiteX15" fmla="*/ 9589 w 10000"/>
                <a:gd name="connsiteY15"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205 w 10000"/>
                <a:gd name="connsiteY8" fmla="*/ 3696 h 12517"/>
                <a:gd name="connsiteX9" fmla="*/ 8338 w 10000"/>
                <a:gd name="connsiteY9" fmla="*/ 3972 h 12517"/>
                <a:gd name="connsiteX10" fmla="*/ 8964 w 10000"/>
                <a:gd name="connsiteY10" fmla="*/ 4106 h 12517"/>
                <a:gd name="connsiteX11" fmla="*/ 9278 w 10000"/>
                <a:gd name="connsiteY11" fmla="*/ 4946 h 12517"/>
                <a:gd name="connsiteX12" fmla="*/ 9504 w 10000"/>
                <a:gd name="connsiteY12" fmla="*/ 2994 h 12517"/>
                <a:gd name="connsiteX13" fmla="*/ 9774 w 10000"/>
                <a:gd name="connsiteY13" fmla="*/ 2586 h 12517"/>
                <a:gd name="connsiteX14" fmla="*/ 9589 w 10000"/>
                <a:gd name="connsiteY14"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338 w 10000"/>
                <a:gd name="connsiteY8" fmla="*/ 3972 h 12517"/>
                <a:gd name="connsiteX9" fmla="*/ 8964 w 10000"/>
                <a:gd name="connsiteY9" fmla="*/ 4106 h 12517"/>
                <a:gd name="connsiteX10" fmla="*/ 9278 w 10000"/>
                <a:gd name="connsiteY10" fmla="*/ 4946 h 12517"/>
                <a:gd name="connsiteX11" fmla="*/ 9504 w 10000"/>
                <a:gd name="connsiteY11" fmla="*/ 2994 h 12517"/>
                <a:gd name="connsiteX12" fmla="*/ 9774 w 10000"/>
                <a:gd name="connsiteY12" fmla="*/ 2586 h 12517"/>
                <a:gd name="connsiteX13" fmla="*/ 9589 w 10000"/>
                <a:gd name="connsiteY13"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38 w 10000"/>
                <a:gd name="connsiteY7" fmla="*/ 3972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9278 w 10000"/>
                <a:gd name="connsiteY8" fmla="*/ 4946 h 12517"/>
                <a:gd name="connsiteX9" fmla="*/ 9504 w 10000"/>
                <a:gd name="connsiteY9" fmla="*/ 2994 h 12517"/>
                <a:gd name="connsiteX10" fmla="*/ 9774 w 10000"/>
                <a:gd name="connsiteY10" fmla="*/ 2586 h 12517"/>
                <a:gd name="connsiteX11" fmla="*/ 9589 w 10000"/>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8390 w 10515"/>
                <a:gd name="connsiteY7" fmla="*/ 5478 h 12517"/>
                <a:gd name="connsiteX8" fmla="*/ 10388 w 10515"/>
                <a:gd name="connsiteY8" fmla="*/ 6720 h 12517"/>
                <a:gd name="connsiteX9" fmla="*/ 9504 w 10515"/>
                <a:gd name="connsiteY9" fmla="*/ 2994 h 12517"/>
                <a:gd name="connsiteX10" fmla="*/ 9774 w 10515"/>
                <a:gd name="connsiteY10" fmla="*/ 2586 h 12517"/>
                <a:gd name="connsiteX11" fmla="*/ 9589 w 10515"/>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10388 w 10515"/>
                <a:gd name="connsiteY7" fmla="*/ 6720 h 12517"/>
                <a:gd name="connsiteX8" fmla="*/ 9504 w 10515"/>
                <a:gd name="connsiteY8" fmla="*/ 2994 h 12517"/>
                <a:gd name="connsiteX9" fmla="*/ 9774 w 10515"/>
                <a:gd name="connsiteY9" fmla="*/ 2586 h 12517"/>
                <a:gd name="connsiteX10" fmla="*/ 9589 w 10515"/>
                <a:gd name="connsiteY10"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774 w 10752"/>
                <a:gd name="connsiteY8" fmla="*/ 2586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10388 w 10752"/>
                <a:gd name="connsiteY0" fmla="*/ 0 h 12008"/>
                <a:gd name="connsiteX1" fmla="*/ 0 w 10752"/>
                <a:gd name="connsiteY1" fmla="*/ 1 h 12008"/>
                <a:gd name="connsiteX2" fmla="*/ 399 w 10752"/>
                <a:gd name="connsiteY2" fmla="*/ 6211 h 12008"/>
                <a:gd name="connsiteX3" fmla="*/ 3596 w 10752"/>
                <a:gd name="connsiteY3" fmla="*/ 6211 h 12008"/>
                <a:gd name="connsiteX4" fmla="*/ 4794 w 10752"/>
                <a:gd name="connsiteY4" fmla="*/ 11180 h 12008"/>
                <a:gd name="connsiteX5" fmla="*/ 6792 w 10752"/>
                <a:gd name="connsiteY5" fmla="*/ 11180 h 12008"/>
                <a:gd name="connsiteX6" fmla="*/ 7591 w 10752"/>
                <a:gd name="connsiteY6" fmla="*/ 6211 h 12008"/>
                <a:gd name="connsiteX7" fmla="*/ 10388 w 10752"/>
                <a:gd name="connsiteY7" fmla="*/ 6211 h 12008"/>
                <a:gd name="connsiteX8" fmla="*/ 10388 w 10752"/>
                <a:gd name="connsiteY8" fmla="*/ 2485 h 12008"/>
                <a:gd name="connsiteX9" fmla="*/ 10388 w 10752"/>
                <a:gd name="connsiteY9" fmla="*/ 0 h 12008"/>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17 w 10737"/>
                <a:gd name="connsiteY0" fmla="*/ 624 h 12951"/>
                <a:gd name="connsiteX1" fmla="*/ 0 w 10737"/>
                <a:gd name="connsiteY1" fmla="*/ 0 h 12951"/>
                <a:gd name="connsiteX2" fmla="*/ 363 w 10737"/>
                <a:gd name="connsiteY2" fmla="*/ 7154 h 12951"/>
                <a:gd name="connsiteX3" fmla="*/ 3560 w 10737"/>
                <a:gd name="connsiteY3" fmla="*/ 7154 h 12951"/>
                <a:gd name="connsiteX4" fmla="*/ 4758 w 10737"/>
                <a:gd name="connsiteY4" fmla="*/ 12123 h 12951"/>
                <a:gd name="connsiteX5" fmla="*/ 6756 w 10737"/>
                <a:gd name="connsiteY5" fmla="*/ 12123 h 12951"/>
                <a:gd name="connsiteX6" fmla="*/ 7555 w 10737"/>
                <a:gd name="connsiteY6" fmla="*/ 7154 h 12951"/>
                <a:gd name="connsiteX7" fmla="*/ 10352 w 10737"/>
                <a:gd name="connsiteY7" fmla="*/ 7154 h 12951"/>
                <a:gd name="connsiteX8" fmla="*/ 10352 w 10737"/>
                <a:gd name="connsiteY8" fmla="*/ 3428 h 12951"/>
                <a:gd name="connsiteX9" fmla="*/ 10417 w 10737"/>
                <a:gd name="connsiteY9" fmla="*/ 624 h 12951"/>
                <a:gd name="connsiteX0" fmla="*/ 10574 w 10894"/>
                <a:gd name="connsiteY0" fmla="*/ 0 h 12988"/>
                <a:gd name="connsiteX1" fmla="*/ 0 w 10894"/>
                <a:gd name="connsiteY1" fmla="*/ 37 h 12988"/>
                <a:gd name="connsiteX2" fmla="*/ 363 w 10894"/>
                <a:gd name="connsiteY2" fmla="*/ 7191 h 12988"/>
                <a:gd name="connsiteX3" fmla="*/ 3560 w 10894"/>
                <a:gd name="connsiteY3" fmla="*/ 7191 h 12988"/>
                <a:gd name="connsiteX4" fmla="*/ 4758 w 10894"/>
                <a:gd name="connsiteY4" fmla="*/ 12160 h 12988"/>
                <a:gd name="connsiteX5" fmla="*/ 6756 w 10894"/>
                <a:gd name="connsiteY5" fmla="*/ 12160 h 12988"/>
                <a:gd name="connsiteX6" fmla="*/ 7555 w 10894"/>
                <a:gd name="connsiteY6" fmla="*/ 7191 h 12988"/>
                <a:gd name="connsiteX7" fmla="*/ 10352 w 10894"/>
                <a:gd name="connsiteY7" fmla="*/ 7191 h 12988"/>
                <a:gd name="connsiteX8" fmla="*/ 10352 w 10894"/>
                <a:gd name="connsiteY8" fmla="*/ 3465 h 12988"/>
                <a:gd name="connsiteX9" fmla="*/ 10574 w 10894"/>
                <a:gd name="connsiteY9" fmla="*/ 0 h 12988"/>
                <a:gd name="connsiteX0" fmla="*/ 10574 w 10894"/>
                <a:gd name="connsiteY0" fmla="*/ 25 h 13013"/>
                <a:gd name="connsiteX1" fmla="*/ 3891 w 10894"/>
                <a:gd name="connsiteY1" fmla="*/ 0 h 13013"/>
                <a:gd name="connsiteX2" fmla="*/ 0 w 10894"/>
                <a:gd name="connsiteY2" fmla="*/ 62 h 13013"/>
                <a:gd name="connsiteX3" fmla="*/ 363 w 10894"/>
                <a:gd name="connsiteY3" fmla="*/ 7216 h 13013"/>
                <a:gd name="connsiteX4" fmla="*/ 3560 w 10894"/>
                <a:gd name="connsiteY4" fmla="*/ 7216 h 13013"/>
                <a:gd name="connsiteX5" fmla="*/ 4758 w 10894"/>
                <a:gd name="connsiteY5" fmla="*/ 12185 h 13013"/>
                <a:gd name="connsiteX6" fmla="*/ 6756 w 10894"/>
                <a:gd name="connsiteY6" fmla="*/ 12185 h 13013"/>
                <a:gd name="connsiteX7" fmla="*/ 7555 w 10894"/>
                <a:gd name="connsiteY7" fmla="*/ 7216 h 13013"/>
                <a:gd name="connsiteX8" fmla="*/ 10352 w 10894"/>
                <a:gd name="connsiteY8" fmla="*/ 7216 h 13013"/>
                <a:gd name="connsiteX9" fmla="*/ 10352 w 10894"/>
                <a:gd name="connsiteY9" fmla="*/ 3490 h 13013"/>
                <a:gd name="connsiteX10" fmla="*/ 10574 w 10894"/>
                <a:gd name="connsiteY10" fmla="*/ 25 h 13013"/>
                <a:gd name="connsiteX0" fmla="*/ 10574 w 10894"/>
                <a:gd name="connsiteY0" fmla="*/ 119 h 13107"/>
                <a:gd name="connsiteX1" fmla="*/ 7781 w 10894"/>
                <a:gd name="connsiteY1" fmla="*/ 0 h 13107"/>
                <a:gd name="connsiteX2" fmla="*/ 3891 w 10894"/>
                <a:gd name="connsiteY2" fmla="*/ 94 h 13107"/>
                <a:gd name="connsiteX3" fmla="*/ 0 w 10894"/>
                <a:gd name="connsiteY3" fmla="*/ 156 h 13107"/>
                <a:gd name="connsiteX4" fmla="*/ 363 w 10894"/>
                <a:gd name="connsiteY4" fmla="*/ 7310 h 13107"/>
                <a:gd name="connsiteX5" fmla="*/ 3560 w 10894"/>
                <a:gd name="connsiteY5" fmla="*/ 7310 h 13107"/>
                <a:gd name="connsiteX6" fmla="*/ 4758 w 10894"/>
                <a:gd name="connsiteY6" fmla="*/ 12279 h 13107"/>
                <a:gd name="connsiteX7" fmla="*/ 6756 w 10894"/>
                <a:gd name="connsiteY7" fmla="*/ 12279 h 13107"/>
                <a:gd name="connsiteX8" fmla="*/ 7555 w 10894"/>
                <a:gd name="connsiteY8" fmla="*/ 7310 h 13107"/>
                <a:gd name="connsiteX9" fmla="*/ 10352 w 10894"/>
                <a:gd name="connsiteY9" fmla="*/ 7310 h 13107"/>
                <a:gd name="connsiteX10" fmla="*/ 10352 w 10894"/>
                <a:gd name="connsiteY10" fmla="*/ 3584 h 13107"/>
                <a:gd name="connsiteX11" fmla="*/ 10574 w 10894"/>
                <a:gd name="connsiteY11" fmla="*/ 119 h 13107"/>
                <a:gd name="connsiteX0" fmla="*/ 10574 w 10894"/>
                <a:gd name="connsiteY0" fmla="*/ 119 h 13107"/>
                <a:gd name="connsiteX1" fmla="*/ 7781 w 10894"/>
                <a:gd name="connsiteY1" fmla="*/ 0 h 13107"/>
                <a:gd name="connsiteX2" fmla="*/ 4359 w 10894"/>
                <a:gd name="connsiteY2" fmla="*/ 6411 h 13107"/>
                <a:gd name="connsiteX3" fmla="*/ 3891 w 10894"/>
                <a:gd name="connsiteY3" fmla="*/ 94 h 13107"/>
                <a:gd name="connsiteX4" fmla="*/ 0 w 10894"/>
                <a:gd name="connsiteY4" fmla="*/ 156 h 13107"/>
                <a:gd name="connsiteX5" fmla="*/ 363 w 10894"/>
                <a:gd name="connsiteY5" fmla="*/ 7310 h 13107"/>
                <a:gd name="connsiteX6" fmla="*/ 3560 w 10894"/>
                <a:gd name="connsiteY6" fmla="*/ 7310 h 13107"/>
                <a:gd name="connsiteX7" fmla="*/ 4758 w 10894"/>
                <a:gd name="connsiteY7" fmla="*/ 12279 h 13107"/>
                <a:gd name="connsiteX8" fmla="*/ 6756 w 10894"/>
                <a:gd name="connsiteY8" fmla="*/ 12279 h 13107"/>
                <a:gd name="connsiteX9" fmla="*/ 7555 w 10894"/>
                <a:gd name="connsiteY9" fmla="*/ 7310 h 13107"/>
                <a:gd name="connsiteX10" fmla="*/ 10352 w 10894"/>
                <a:gd name="connsiteY10" fmla="*/ 7310 h 13107"/>
                <a:gd name="connsiteX11" fmla="*/ 10352 w 10894"/>
                <a:gd name="connsiteY11" fmla="*/ 3584 h 13107"/>
                <a:gd name="connsiteX12" fmla="*/ 10574 w 10894"/>
                <a:gd name="connsiteY12"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665 w 10894"/>
                <a:gd name="connsiteY4" fmla="*/ 69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486 h 13688"/>
                <a:gd name="connsiteX1" fmla="*/ 7786 w 10716"/>
                <a:gd name="connsiteY1" fmla="*/ 0 h 13688"/>
                <a:gd name="connsiteX2" fmla="*/ 7156 w 10716"/>
                <a:gd name="connsiteY2" fmla="*/ 6992 h 13688"/>
                <a:gd name="connsiteX3" fmla="*/ 4359 w 10716"/>
                <a:gd name="connsiteY3" fmla="*/ 6992 h 13688"/>
                <a:gd name="connsiteX4" fmla="*/ 3665 w 10716"/>
                <a:gd name="connsiteY4" fmla="*/ 650 h 13688"/>
                <a:gd name="connsiteX5" fmla="*/ 0 w 10716"/>
                <a:gd name="connsiteY5" fmla="*/ 737 h 13688"/>
                <a:gd name="connsiteX6" fmla="*/ 363 w 10716"/>
                <a:gd name="connsiteY6" fmla="*/ 7891 h 13688"/>
                <a:gd name="connsiteX7" fmla="*/ 3560 w 10716"/>
                <a:gd name="connsiteY7" fmla="*/ 7891 h 13688"/>
                <a:gd name="connsiteX8" fmla="*/ 4758 w 10716"/>
                <a:gd name="connsiteY8" fmla="*/ 12860 h 13688"/>
                <a:gd name="connsiteX9" fmla="*/ 6756 w 10716"/>
                <a:gd name="connsiteY9" fmla="*/ 12860 h 13688"/>
                <a:gd name="connsiteX10" fmla="*/ 7555 w 10716"/>
                <a:gd name="connsiteY10" fmla="*/ 7891 h 13688"/>
                <a:gd name="connsiteX11" fmla="*/ 10352 w 10716"/>
                <a:gd name="connsiteY11" fmla="*/ 7891 h 13688"/>
                <a:gd name="connsiteX12" fmla="*/ 10352 w 10716"/>
                <a:gd name="connsiteY12" fmla="*/ 4165 h 13688"/>
                <a:gd name="connsiteX13" fmla="*/ 9737 w 10716"/>
                <a:gd name="connsiteY13" fmla="*/ 486 h 13688"/>
                <a:gd name="connsiteX0" fmla="*/ 9737 w 10716"/>
                <a:gd name="connsiteY0" fmla="*/ 0 h 13202"/>
                <a:gd name="connsiteX1" fmla="*/ 7156 w 10716"/>
                <a:gd name="connsiteY1" fmla="*/ 6506 h 13202"/>
                <a:gd name="connsiteX2" fmla="*/ 4359 w 10716"/>
                <a:gd name="connsiteY2" fmla="*/ 6506 h 13202"/>
                <a:gd name="connsiteX3" fmla="*/ 3665 w 10716"/>
                <a:gd name="connsiteY3" fmla="*/ 164 h 13202"/>
                <a:gd name="connsiteX4" fmla="*/ 0 w 10716"/>
                <a:gd name="connsiteY4" fmla="*/ 251 h 13202"/>
                <a:gd name="connsiteX5" fmla="*/ 363 w 10716"/>
                <a:gd name="connsiteY5" fmla="*/ 7405 h 13202"/>
                <a:gd name="connsiteX6" fmla="*/ 3560 w 10716"/>
                <a:gd name="connsiteY6" fmla="*/ 7405 h 13202"/>
                <a:gd name="connsiteX7" fmla="*/ 4758 w 10716"/>
                <a:gd name="connsiteY7" fmla="*/ 12374 h 13202"/>
                <a:gd name="connsiteX8" fmla="*/ 6756 w 10716"/>
                <a:gd name="connsiteY8" fmla="*/ 12374 h 13202"/>
                <a:gd name="connsiteX9" fmla="*/ 7555 w 10716"/>
                <a:gd name="connsiteY9" fmla="*/ 7405 h 13202"/>
                <a:gd name="connsiteX10" fmla="*/ 10352 w 10716"/>
                <a:gd name="connsiteY10" fmla="*/ 7405 h 13202"/>
                <a:gd name="connsiteX11" fmla="*/ 10352 w 10716"/>
                <a:gd name="connsiteY11" fmla="*/ 3679 h 13202"/>
                <a:gd name="connsiteX12" fmla="*/ 9737 w 10716"/>
                <a:gd name="connsiteY12" fmla="*/ 0 h 13202"/>
                <a:gd name="connsiteX0" fmla="*/ 10352 w 10716"/>
                <a:gd name="connsiteY0" fmla="*/ 3515 h 13038"/>
                <a:gd name="connsiteX1" fmla="*/ 7156 w 10716"/>
                <a:gd name="connsiteY1" fmla="*/ 6342 h 13038"/>
                <a:gd name="connsiteX2" fmla="*/ 4359 w 10716"/>
                <a:gd name="connsiteY2" fmla="*/ 6342 h 13038"/>
                <a:gd name="connsiteX3" fmla="*/ 3665 w 10716"/>
                <a:gd name="connsiteY3" fmla="*/ 0 h 13038"/>
                <a:gd name="connsiteX4" fmla="*/ 0 w 10716"/>
                <a:gd name="connsiteY4" fmla="*/ 87 h 13038"/>
                <a:gd name="connsiteX5" fmla="*/ 363 w 10716"/>
                <a:gd name="connsiteY5" fmla="*/ 7241 h 13038"/>
                <a:gd name="connsiteX6" fmla="*/ 3560 w 10716"/>
                <a:gd name="connsiteY6" fmla="*/ 7241 h 13038"/>
                <a:gd name="connsiteX7" fmla="*/ 4758 w 10716"/>
                <a:gd name="connsiteY7" fmla="*/ 12210 h 13038"/>
                <a:gd name="connsiteX8" fmla="*/ 6756 w 10716"/>
                <a:gd name="connsiteY8" fmla="*/ 12210 h 13038"/>
                <a:gd name="connsiteX9" fmla="*/ 7555 w 10716"/>
                <a:gd name="connsiteY9" fmla="*/ 7241 h 13038"/>
                <a:gd name="connsiteX10" fmla="*/ 10352 w 10716"/>
                <a:gd name="connsiteY10" fmla="*/ 7241 h 13038"/>
                <a:gd name="connsiteX11" fmla="*/ 10352 w 10716"/>
                <a:gd name="connsiteY11" fmla="*/ 3515 h 13038"/>
                <a:gd name="connsiteX0" fmla="*/ 10352 w 10352"/>
                <a:gd name="connsiteY0" fmla="*/ 7241 h 13038"/>
                <a:gd name="connsiteX1" fmla="*/ 7156 w 10352"/>
                <a:gd name="connsiteY1" fmla="*/ 6342 h 13038"/>
                <a:gd name="connsiteX2" fmla="*/ 4359 w 10352"/>
                <a:gd name="connsiteY2" fmla="*/ 6342 h 13038"/>
                <a:gd name="connsiteX3" fmla="*/ 3665 w 10352"/>
                <a:gd name="connsiteY3" fmla="*/ 0 h 13038"/>
                <a:gd name="connsiteX4" fmla="*/ 0 w 10352"/>
                <a:gd name="connsiteY4" fmla="*/ 87 h 13038"/>
                <a:gd name="connsiteX5" fmla="*/ 363 w 10352"/>
                <a:gd name="connsiteY5" fmla="*/ 7241 h 13038"/>
                <a:gd name="connsiteX6" fmla="*/ 3560 w 10352"/>
                <a:gd name="connsiteY6" fmla="*/ 7241 h 13038"/>
                <a:gd name="connsiteX7" fmla="*/ 4758 w 10352"/>
                <a:gd name="connsiteY7" fmla="*/ 12210 h 13038"/>
                <a:gd name="connsiteX8" fmla="*/ 6756 w 10352"/>
                <a:gd name="connsiteY8" fmla="*/ 12210 h 13038"/>
                <a:gd name="connsiteX9" fmla="*/ 7555 w 10352"/>
                <a:gd name="connsiteY9" fmla="*/ 7241 h 13038"/>
                <a:gd name="connsiteX10" fmla="*/ 10352 w 10352"/>
                <a:gd name="connsiteY10" fmla="*/ 7241 h 13038"/>
                <a:gd name="connsiteX0" fmla="*/ 10352 w 10352"/>
                <a:gd name="connsiteY0" fmla="*/ 7241 h 12624"/>
                <a:gd name="connsiteX1" fmla="*/ 7156 w 10352"/>
                <a:gd name="connsiteY1" fmla="*/ 6342 h 12624"/>
                <a:gd name="connsiteX2" fmla="*/ 4359 w 10352"/>
                <a:gd name="connsiteY2" fmla="*/ 6342 h 12624"/>
                <a:gd name="connsiteX3" fmla="*/ 3665 w 10352"/>
                <a:gd name="connsiteY3" fmla="*/ 0 h 12624"/>
                <a:gd name="connsiteX4" fmla="*/ 0 w 10352"/>
                <a:gd name="connsiteY4" fmla="*/ 87 h 12624"/>
                <a:gd name="connsiteX5" fmla="*/ 363 w 10352"/>
                <a:gd name="connsiteY5" fmla="*/ 7241 h 12624"/>
                <a:gd name="connsiteX6" fmla="*/ 3560 w 10352"/>
                <a:gd name="connsiteY6" fmla="*/ 7241 h 12624"/>
                <a:gd name="connsiteX7" fmla="*/ 4295 w 10352"/>
                <a:gd name="connsiteY7" fmla="*/ 10957 h 12624"/>
                <a:gd name="connsiteX8" fmla="*/ 6756 w 10352"/>
                <a:gd name="connsiteY8" fmla="*/ 12210 h 12624"/>
                <a:gd name="connsiteX9" fmla="*/ 7555 w 10352"/>
                <a:gd name="connsiteY9" fmla="*/ 7241 h 12624"/>
                <a:gd name="connsiteX10" fmla="*/ 10352 w 10352"/>
                <a:gd name="connsiteY10" fmla="*/ 7241 h 12624"/>
                <a:gd name="connsiteX0" fmla="*/ 10352 w 10352"/>
                <a:gd name="connsiteY0" fmla="*/ 7241 h 11785"/>
                <a:gd name="connsiteX1" fmla="*/ 7156 w 10352"/>
                <a:gd name="connsiteY1" fmla="*/ 6342 h 11785"/>
                <a:gd name="connsiteX2" fmla="*/ 4359 w 10352"/>
                <a:gd name="connsiteY2" fmla="*/ 6342 h 11785"/>
                <a:gd name="connsiteX3" fmla="*/ 3665 w 10352"/>
                <a:gd name="connsiteY3" fmla="*/ 0 h 11785"/>
                <a:gd name="connsiteX4" fmla="*/ 0 w 10352"/>
                <a:gd name="connsiteY4" fmla="*/ 87 h 11785"/>
                <a:gd name="connsiteX5" fmla="*/ 363 w 10352"/>
                <a:gd name="connsiteY5" fmla="*/ 7241 h 11785"/>
                <a:gd name="connsiteX6" fmla="*/ 3560 w 10352"/>
                <a:gd name="connsiteY6" fmla="*/ 7241 h 11785"/>
                <a:gd name="connsiteX7" fmla="*/ 4295 w 10352"/>
                <a:gd name="connsiteY7" fmla="*/ 10957 h 11785"/>
                <a:gd name="connsiteX8" fmla="*/ 6622 w 10352"/>
                <a:gd name="connsiteY8" fmla="*/ 10957 h 11785"/>
                <a:gd name="connsiteX9" fmla="*/ 7555 w 10352"/>
                <a:gd name="connsiteY9" fmla="*/ 7241 h 11785"/>
                <a:gd name="connsiteX10" fmla="*/ 10352 w 10352"/>
                <a:gd name="connsiteY10" fmla="*/ 7241 h 11785"/>
                <a:gd name="connsiteX0" fmla="*/ 10352 w 10712"/>
                <a:gd name="connsiteY0" fmla="*/ 7241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352 w 10712"/>
                <a:gd name="connsiteY10" fmla="*/ 7241 h 11785"/>
                <a:gd name="connsiteX0" fmla="*/ 10113 w 10712"/>
                <a:gd name="connsiteY0" fmla="*/ 6604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113 w 10712"/>
                <a:gd name="connsiteY10" fmla="*/ 6604 h 11785"/>
                <a:gd name="connsiteX0" fmla="*/ 10113 w 10712"/>
                <a:gd name="connsiteY0" fmla="*/ 6604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113 w 10712"/>
                <a:gd name="connsiteY10" fmla="*/ 6604 h 1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2" h="11785">
                  <a:moveTo>
                    <a:pt x="10113" y="6604"/>
                  </a:moveTo>
                  <a:cubicBezTo>
                    <a:pt x="10047" y="6454"/>
                    <a:pt x="8155" y="6492"/>
                    <a:pt x="7156" y="6342"/>
                  </a:cubicBezTo>
                  <a:cubicBezTo>
                    <a:pt x="6205" y="6820"/>
                    <a:pt x="5341" y="7292"/>
                    <a:pt x="4359" y="6342"/>
                  </a:cubicBezTo>
                  <a:cubicBezTo>
                    <a:pt x="3892" y="4286"/>
                    <a:pt x="3821" y="2106"/>
                    <a:pt x="3665" y="0"/>
                  </a:cubicBezTo>
                  <a:lnTo>
                    <a:pt x="0" y="87"/>
                  </a:lnTo>
                  <a:lnTo>
                    <a:pt x="363" y="7241"/>
                  </a:lnTo>
                  <a:cubicBezTo>
                    <a:pt x="551" y="7823"/>
                    <a:pt x="3299" y="6938"/>
                    <a:pt x="3560" y="7241"/>
                  </a:cubicBezTo>
                  <a:cubicBezTo>
                    <a:pt x="4292" y="8069"/>
                    <a:pt x="3896" y="10336"/>
                    <a:pt x="4295" y="10957"/>
                  </a:cubicBezTo>
                  <a:cubicBezTo>
                    <a:pt x="4828" y="11785"/>
                    <a:pt x="6222" y="11371"/>
                    <a:pt x="6622" y="10957"/>
                  </a:cubicBezTo>
                  <a:cubicBezTo>
                    <a:pt x="7022" y="10129"/>
                    <a:pt x="9913" y="11785"/>
                    <a:pt x="10113" y="10957"/>
                  </a:cubicBezTo>
                  <a:cubicBezTo>
                    <a:pt x="10712" y="10129"/>
                    <a:pt x="9794" y="7225"/>
                    <a:pt x="10113" y="6604"/>
                  </a:cubicBez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186" name="Freeform 29"/>
            <p:cNvSpPr>
              <a:spLocks/>
            </p:cNvSpPr>
            <p:nvPr/>
          </p:nvSpPr>
          <p:spPr bwMode="auto">
            <a:xfrm rot="5400000">
              <a:off x="6217055" y="5418546"/>
              <a:ext cx="1130317" cy="580232"/>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1871 w 10033"/>
                <a:gd name="connsiteY3" fmla="*/ 6172 h 10310"/>
                <a:gd name="connsiteX4" fmla="*/ 2229 w 10033"/>
                <a:gd name="connsiteY4" fmla="*/ 7723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349 w 9944"/>
                <a:gd name="connsiteY0" fmla="*/ 0 h 10310"/>
                <a:gd name="connsiteX1" fmla="*/ 38 w 9944"/>
                <a:gd name="connsiteY1" fmla="*/ 632 h 10310"/>
                <a:gd name="connsiteX2" fmla="*/ 1782 w 9944"/>
                <a:gd name="connsiteY2" fmla="*/ 6172 h 10310"/>
                <a:gd name="connsiteX3" fmla="*/ 2140 w 9944"/>
                <a:gd name="connsiteY3" fmla="*/ 7723 h 10310"/>
                <a:gd name="connsiteX4" fmla="*/ 2190 w 9944"/>
                <a:gd name="connsiteY4" fmla="*/ 8799 h 10310"/>
                <a:gd name="connsiteX5" fmla="*/ 2723 w 9944"/>
                <a:gd name="connsiteY5" fmla="*/ 8513 h 10310"/>
                <a:gd name="connsiteX6" fmla="*/ 2993 w 9944"/>
                <a:gd name="connsiteY6" fmla="*/ 8405 h 10310"/>
                <a:gd name="connsiteX7" fmla="*/ 3037 w 9944"/>
                <a:gd name="connsiteY7" fmla="*/ 8799 h 10310"/>
                <a:gd name="connsiteX8" fmla="*/ 3175 w 9944"/>
                <a:gd name="connsiteY8" fmla="*/ 8989 h 10310"/>
                <a:gd name="connsiteX9" fmla="*/ 3219 w 9944"/>
                <a:gd name="connsiteY9" fmla="*/ 9479 h 10310"/>
                <a:gd name="connsiteX10" fmla="*/ 3263 w 9944"/>
                <a:gd name="connsiteY10" fmla="*/ 10161 h 10310"/>
                <a:gd name="connsiteX11" fmla="*/ 3758 w 9944"/>
                <a:gd name="connsiteY11" fmla="*/ 10065 h 10310"/>
                <a:gd name="connsiteX12" fmla="*/ 3934 w 9944"/>
                <a:gd name="connsiteY12" fmla="*/ 8799 h 10310"/>
                <a:gd name="connsiteX13" fmla="*/ 4386 w 9944"/>
                <a:gd name="connsiteY13" fmla="*/ 6472 h 10310"/>
                <a:gd name="connsiteX14" fmla="*/ 4605 w 9944"/>
                <a:gd name="connsiteY14" fmla="*/ 5791 h 10310"/>
                <a:gd name="connsiteX15" fmla="*/ 4649 w 9944"/>
                <a:gd name="connsiteY15" fmla="*/ 5491 h 10310"/>
                <a:gd name="connsiteX16" fmla="*/ 5684 w 9944"/>
                <a:gd name="connsiteY16" fmla="*/ 5001 h 10310"/>
                <a:gd name="connsiteX17" fmla="*/ 6130 w 9944"/>
                <a:gd name="connsiteY17" fmla="*/ 4620 h 10310"/>
                <a:gd name="connsiteX18" fmla="*/ 6845 w 9944"/>
                <a:gd name="connsiteY18" fmla="*/ 3844 h 10310"/>
                <a:gd name="connsiteX19" fmla="*/ 7384 w 9944"/>
                <a:gd name="connsiteY19" fmla="*/ 2960 h 10310"/>
                <a:gd name="connsiteX20" fmla="*/ 7698 w 9944"/>
                <a:gd name="connsiteY20" fmla="*/ 2374 h 10310"/>
                <a:gd name="connsiteX21" fmla="*/ 8150 w 9944"/>
                <a:gd name="connsiteY21" fmla="*/ 2578 h 10310"/>
                <a:gd name="connsiteX22" fmla="*/ 8282 w 9944"/>
                <a:gd name="connsiteY22" fmla="*/ 2770 h 10310"/>
                <a:gd name="connsiteX23" fmla="*/ 8909 w 9944"/>
                <a:gd name="connsiteY23" fmla="*/ 2864 h 10310"/>
                <a:gd name="connsiteX24" fmla="*/ 9223 w 9944"/>
                <a:gd name="connsiteY24" fmla="*/ 3450 h 10310"/>
                <a:gd name="connsiteX25" fmla="*/ 9448 w 9944"/>
                <a:gd name="connsiteY25" fmla="*/ 2088 h 10310"/>
                <a:gd name="connsiteX26" fmla="*/ 9718 w 9944"/>
                <a:gd name="connsiteY26" fmla="*/ 1803 h 10310"/>
                <a:gd name="connsiteX27" fmla="*/ 9533 w 9944"/>
                <a:gd name="connsiteY27" fmla="*/ 0 h 10310"/>
                <a:gd name="connsiteX28" fmla="*/ 349 w 9944"/>
                <a:gd name="connsiteY28" fmla="*/ 0 h 10310"/>
                <a:gd name="connsiteX0" fmla="*/ 9549 w 9962"/>
                <a:gd name="connsiteY0" fmla="*/ 0 h 10000"/>
                <a:gd name="connsiteX1" fmla="*/ 0 w 9962"/>
                <a:gd name="connsiteY1" fmla="*/ 613 h 10000"/>
                <a:gd name="connsiteX2" fmla="*/ 1754 w 9962"/>
                <a:gd name="connsiteY2" fmla="*/ 5986 h 10000"/>
                <a:gd name="connsiteX3" fmla="*/ 2114 w 9962"/>
                <a:gd name="connsiteY3" fmla="*/ 7491 h 10000"/>
                <a:gd name="connsiteX4" fmla="*/ 2164 w 9962"/>
                <a:gd name="connsiteY4" fmla="*/ 8534 h 10000"/>
                <a:gd name="connsiteX5" fmla="*/ 2700 w 9962"/>
                <a:gd name="connsiteY5" fmla="*/ 8257 h 10000"/>
                <a:gd name="connsiteX6" fmla="*/ 2972 w 9962"/>
                <a:gd name="connsiteY6" fmla="*/ 8152 h 10000"/>
                <a:gd name="connsiteX7" fmla="*/ 3016 w 9962"/>
                <a:gd name="connsiteY7" fmla="*/ 8534 h 10000"/>
                <a:gd name="connsiteX8" fmla="*/ 3155 w 9962"/>
                <a:gd name="connsiteY8" fmla="*/ 8719 h 10000"/>
                <a:gd name="connsiteX9" fmla="*/ 3199 w 9962"/>
                <a:gd name="connsiteY9" fmla="*/ 9194 h 10000"/>
                <a:gd name="connsiteX10" fmla="*/ 3243 w 9962"/>
                <a:gd name="connsiteY10" fmla="*/ 9855 h 10000"/>
                <a:gd name="connsiteX11" fmla="*/ 3741 w 9962"/>
                <a:gd name="connsiteY11" fmla="*/ 9762 h 10000"/>
                <a:gd name="connsiteX12" fmla="*/ 3918 w 9962"/>
                <a:gd name="connsiteY12" fmla="*/ 8534 h 10000"/>
                <a:gd name="connsiteX13" fmla="*/ 4373 w 9962"/>
                <a:gd name="connsiteY13" fmla="*/ 6277 h 10000"/>
                <a:gd name="connsiteX14" fmla="*/ 4593 w 9962"/>
                <a:gd name="connsiteY14" fmla="*/ 5617 h 10000"/>
                <a:gd name="connsiteX15" fmla="*/ 4637 w 9962"/>
                <a:gd name="connsiteY15" fmla="*/ 5326 h 10000"/>
                <a:gd name="connsiteX16" fmla="*/ 5678 w 9962"/>
                <a:gd name="connsiteY16" fmla="*/ 4851 h 10000"/>
                <a:gd name="connsiteX17" fmla="*/ 6127 w 9962"/>
                <a:gd name="connsiteY17" fmla="*/ 4481 h 10000"/>
                <a:gd name="connsiteX18" fmla="*/ 6846 w 9962"/>
                <a:gd name="connsiteY18" fmla="*/ 3728 h 10000"/>
                <a:gd name="connsiteX19" fmla="*/ 7388 w 9962"/>
                <a:gd name="connsiteY19" fmla="*/ 2871 h 10000"/>
                <a:gd name="connsiteX20" fmla="*/ 7703 w 9962"/>
                <a:gd name="connsiteY20" fmla="*/ 2303 h 10000"/>
                <a:gd name="connsiteX21" fmla="*/ 8158 w 9962"/>
                <a:gd name="connsiteY21" fmla="*/ 2500 h 10000"/>
                <a:gd name="connsiteX22" fmla="*/ 8291 w 9962"/>
                <a:gd name="connsiteY22" fmla="*/ 2687 h 10000"/>
                <a:gd name="connsiteX23" fmla="*/ 8921 w 9962"/>
                <a:gd name="connsiteY23" fmla="*/ 2778 h 10000"/>
                <a:gd name="connsiteX24" fmla="*/ 9237 w 9962"/>
                <a:gd name="connsiteY24" fmla="*/ 3346 h 10000"/>
                <a:gd name="connsiteX25" fmla="*/ 9463 w 9962"/>
                <a:gd name="connsiteY25" fmla="*/ 2025 h 10000"/>
                <a:gd name="connsiteX26" fmla="*/ 9735 w 9962"/>
                <a:gd name="connsiteY26" fmla="*/ 1749 h 10000"/>
                <a:gd name="connsiteX27" fmla="*/ 9549 w 9962"/>
                <a:gd name="connsiteY27" fmla="*/ 0 h 10000"/>
                <a:gd name="connsiteX0" fmla="*/ 9271 w 9686"/>
                <a:gd name="connsiteY0" fmla="*/ 0 h 10000"/>
                <a:gd name="connsiteX1" fmla="*/ 0 w 9686"/>
                <a:gd name="connsiteY1" fmla="*/ 345 h 10000"/>
                <a:gd name="connsiteX2" fmla="*/ 1447 w 9686"/>
                <a:gd name="connsiteY2" fmla="*/ 5986 h 10000"/>
                <a:gd name="connsiteX3" fmla="*/ 1808 w 9686"/>
                <a:gd name="connsiteY3" fmla="*/ 7491 h 10000"/>
                <a:gd name="connsiteX4" fmla="*/ 1858 w 9686"/>
                <a:gd name="connsiteY4" fmla="*/ 8534 h 10000"/>
                <a:gd name="connsiteX5" fmla="*/ 2396 w 9686"/>
                <a:gd name="connsiteY5" fmla="*/ 8257 h 10000"/>
                <a:gd name="connsiteX6" fmla="*/ 2669 w 9686"/>
                <a:gd name="connsiteY6" fmla="*/ 8152 h 10000"/>
                <a:gd name="connsiteX7" fmla="*/ 2714 w 9686"/>
                <a:gd name="connsiteY7" fmla="*/ 8534 h 10000"/>
                <a:gd name="connsiteX8" fmla="*/ 2853 w 9686"/>
                <a:gd name="connsiteY8" fmla="*/ 8719 h 10000"/>
                <a:gd name="connsiteX9" fmla="*/ 2897 w 9686"/>
                <a:gd name="connsiteY9" fmla="*/ 9194 h 10000"/>
                <a:gd name="connsiteX10" fmla="*/ 2941 w 9686"/>
                <a:gd name="connsiteY10" fmla="*/ 9855 h 10000"/>
                <a:gd name="connsiteX11" fmla="*/ 3441 w 9686"/>
                <a:gd name="connsiteY11" fmla="*/ 9762 h 10000"/>
                <a:gd name="connsiteX12" fmla="*/ 3619 w 9686"/>
                <a:gd name="connsiteY12" fmla="*/ 8534 h 10000"/>
                <a:gd name="connsiteX13" fmla="*/ 4076 w 9686"/>
                <a:gd name="connsiteY13" fmla="*/ 6277 h 10000"/>
                <a:gd name="connsiteX14" fmla="*/ 4297 w 9686"/>
                <a:gd name="connsiteY14" fmla="*/ 5617 h 10000"/>
                <a:gd name="connsiteX15" fmla="*/ 4341 w 9686"/>
                <a:gd name="connsiteY15" fmla="*/ 5326 h 10000"/>
                <a:gd name="connsiteX16" fmla="*/ 5386 w 9686"/>
                <a:gd name="connsiteY16" fmla="*/ 4851 h 10000"/>
                <a:gd name="connsiteX17" fmla="*/ 5836 w 9686"/>
                <a:gd name="connsiteY17" fmla="*/ 4481 h 10000"/>
                <a:gd name="connsiteX18" fmla="*/ 6558 w 9686"/>
                <a:gd name="connsiteY18" fmla="*/ 3728 h 10000"/>
                <a:gd name="connsiteX19" fmla="*/ 7102 w 9686"/>
                <a:gd name="connsiteY19" fmla="*/ 2871 h 10000"/>
                <a:gd name="connsiteX20" fmla="*/ 7418 w 9686"/>
                <a:gd name="connsiteY20" fmla="*/ 2303 h 10000"/>
                <a:gd name="connsiteX21" fmla="*/ 7875 w 9686"/>
                <a:gd name="connsiteY21" fmla="*/ 2500 h 10000"/>
                <a:gd name="connsiteX22" fmla="*/ 8009 w 9686"/>
                <a:gd name="connsiteY22" fmla="*/ 2687 h 10000"/>
                <a:gd name="connsiteX23" fmla="*/ 8641 w 9686"/>
                <a:gd name="connsiteY23" fmla="*/ 2778 h 10000"/>
                <a:gd name="connsiteX24" fmla="*/ 8958 w 9686"/>
                <a:gd name="connsiteY24" fmla="*/ 3346 h 10000"/>
                <a:gd name="connsiteX25" fmla="*/ 9185 w 9686"/>
                <a:gd name="connsiteY25" fmla="*/ 2025 h 10000"/>
                <a:gd name="connsiteX26" fmla="*/ 9458 w 9686"/>
                <a:gd name="connsiteY26" fmla="*/ 1749 h 10000"/>
                <a:gd name="connsiteX27" fmla="*/ 9271 w 9686"/>
                <a:gd name="connsiteY27"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29 w 11284"/>
                <a:gd name="connsiteY7" fmla="*/ 8719 h 10000"/>
                <a:gd name="connsiteX8" fmla="*/ 4275 w 11284"/>
                <a:gd name="connsiteY8" fmla="*/ 9194 h 10000"/>
                <a:gd name="connsiteX9" fmla="*/ 4320 w 11284"/>
                <a:gd name="connsiteY9" fmla="*/ 9855 h 10000"/>
                <a:gd name="connsiteX10" fmla="*/ 4837 w 11284"/>
                <a:gd name="connsiteY10" fmla="*/ 9762 h 10000"/>
                <a:gd name="connsiteX11" fmla="*/ 5020 w 11284"/>
                <a:gd name="connsiteY11" fmla="*/ 8534 h 10000"/>
                <a:gd name="connsiteX12" fmla="*/ 5492 w 11284"/>
                <a:gd name="connsiteY12" fmla="*/ 6277 h 10000"/>
                <a:gd name="connsiteX13" fmla="*/ 5720 w 11284"/>
                <a:gd name="connsiteY13" fmla="*/ 5617 h 10000"/>
                <a:gd name="connsiteX14" fmla="*/ 5766 w 11284"/>
                <a:gd name="connsiteY14" fmla="*/ 5326 h 10000"/>
                <a:gd name="connsiteX15" fmla="*/ 6845 w 11284"/>
                <a:gd name="connsiteY15" fmla="*/ 4851 h 10000"/>
                <a:gd name="connsiteX16" fmla="*/ 7309 w 11284"/>
                <a:gd name="connsiteY16" fmla="*/ 4481 h 10000"/>
                <a:gd name="connsiteX17" fmla="*/ 8055 w 11284"/>
                <a:gd name="connsiteY17" fmla="*/ 3728 h 10000"/>
                <a:gd name="connsiteX18" fmla="*/ 8616 w 11284"/>
                <a:gd name="connsiteY18" fmla="*/ 2871 h 10000"/>
                <a:gd name="connsiteX19" fmla="*/ 8942 w 11284"/>
                <a:gd name="connsiteY19" fmla="*/ 2303 h 10000"/>
                <a:gd name="connsiteX20" fmla="*/ 9414 w 11284"/>
                <a:gd name="connsiteY20" fmla="*/ 2500 h 10000"/>
                <a:gd name="connsiteX21" fmla="*/ 9553 w 11284"/>
                <a:gd name="connsiteY21" fmla="*/ 2687 h 10000"/>
                <a:gd name="connsiteX22" fmla="*/ 10205 w 11284"/>
                <a:gd name="connsiteY22" fmla="*/ 2778 h 10000"/>
                <a:gd name="connsiteX23" fmla="*/ 10532 w 11284"/>
                <a:gd name="connsiteY23" fmla="*/ 3346 h 10000"/>
                <a:gd name="connsiteX24" fmla="*/ 10767 w 11284"/>
                <a:gd name="connsiteY24" fmla="*/ 2025 h 10000"/>
                <a:gd name="connsiteX25" fmla="*/ 11049 w 11284"/>
                <a:gd name="connsiteY25" fmla="*/ 1749 h 10000"/>
                <a:gd name="connsiteX26" fmla="*/ 10856 w 11284"/>
                <a:gd name="connsiteY26"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75 w 11284"/>
                <a:gd name="connsiteY7" fmla="*/ 9194 h 10000"/>
                <a:gd name="connsiteX8" fmla="*/ 4320 w 11284"/>
                <a:gd name="connsiteY8" fmla="*/ 9855 h 10000"/>
                <a:gd name="connsiteX9" fmla="*/ 4837 w 11284"/>
                <a:gd name="connsiteY9" fmla="*/ 9762 h 10000"/>
                <a:gd name="connsiteX10" fmla="*/ 5020 w 11284"/>
                <a:gd name="connsiteY10" fmla="*/ 8534 h 10000"/>
                <a:gd name="connsiteX11" fmla="*/ 5492 w 11284"/>
                <a:gd name="connsiteY11" fmla="*/ 6277 h 10000"/>
                <a:gd name="connsiteX12" fmla="*/ 5720 w 11284"/>
                <a:gd name="connsiteY12" fmla="*/ 5617 h 10000"/>
                <a:gd name="connsiteX13" fmla="*/ 5766 w 11284"/>
                <a:gd name="connsiteY13" fmla="*/ 5326 h 10000"/>
                <a:gd name="connsiteX14" fmla="*/ 6845 w 11284"/>
                <a:gd name="connsiteY14" fmla="*/ 4851 h 10000"/>
                <a:gd name="connsiteX15" fmla="*/ 7309 w 11284"/>
                <a:gd name="connsiteY15" fmla="*/ 4481 h 10000"/>
                <a:gd name="connsiteX16" fmla="*/ 8055 w 11284"/>
                <a:gd name="connsiteY16" fmla="*/ 3728 h 10000"/>
                <a:gd name="connsiteX17" fmla="*/ 8616 w 11284"/>
                <a:gd name="connsiteY17" fmla="*/ 2871 h 10000"/>
                <a:gd name="connsiteX18" fmla="*/ 8942 w 11284"/>
                <a:gd name="connsiteY18" fmla="*/ 2303 h 10000"/>
                <a:gd name="connsiteX19" fmla="*/ 9414 w 11284"/>
                <a:gd name="connsiteY19" fmla="*/ 2500 h 10000"/>
                <a:gd name="connsiteX20" fmla="*/ 9553 w 11284"/>
                <a:gd name="connsiteY20" fmla="*/ 2687 h 10000"/>
                <a:gd name="connsiteX21" fmla="*/ 10205 w 11284"/>
                <a:gd name="connsiteY21" fmla="*/ 2778 h 10000"/>
                <a:gd name="connsiteX22" fmla="*/ 10532 w 11284"/>
                <a:gd name="connsiteY22" fmla="*/ 3346 h 10000"/>
                <a:gd name="connsiteX23" fmla="*/ 10767 w 11284"/>
                <a:gd name="connsiteY23" fmla="*/ 2025 h 10000"/>
                <a:gd name="connsiteX24" fmla="*/ 11049 w 11284"/>
                <a:gd name="connsiteY24" fmla="*/ 1749 h 10000"/>
                <a:gd name="connsiteX25" fmla="*/ 10856 w 11284"/>
                <a:gd name="connsiteY25"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320 w 11284"/>
                <a:gd name="connsiteY7" fmla="*/ 9855 h 10000"/>
                <a:gd name="connsiteX8" fmla="*/ 4837 w 11284"/>
                <a:gd name="connsiteY8" fmla="*/ 9762 h 10000"/>
                <a:gd name="connsiteX9" fmla="*/ 5020 w 11284"/>
                <a:gd name="connsiteY9" fmla="*/ 8534 h 10000"/>
                <a:gd name="connsiteX10" fmla="*/ 5492 w 11284"/>
                <a:gd name="connsiteY10" fmla="*/ 6277 h 10000"/>
                <a:gd name="connsiteX11" fmla="*/ 5720 w 11284"/>
                <a:gd name="connsiteY11" fmla="*/ 5617 h 10000"/>
                <a:gd name="connsiteX12" fmla="*/ 5766 w 11284"/>
                <a:gd name="connsiteY12" fmla="*/ 5326 h 10000"/>
                <a:gd name="connsiteX13" fmla="*/ 6845 w 11284"/>
                <a:gd name="connsiteY13" fmla="*/ 4851 h 10000"/>
                <a:gd name="connsiteX14" fmla="*/ 7309 w 11284"/>
                <a:gd name="connsiteY14" fmla="*/ 4481 h 10000"/>
                <a:gd name="connsiteX15" fmla="*/ 8055 w 11284"/>
                <a:gd name="connsiteY15" fmla="*/ 3728 h 10000"/>
                <a:gd name="connsiteX16" fmla="*/ 8616 w 11284"/>
                <a:gd name="connsiteY16" fmla="*/ 2871 h 10000"/>
                <a:gd name="connsiteX17" fmla="*/ 8942 w 11284"/>
                <a:gd name="connsiteY17" fmla="*/ 2303 h 10000"/>
                <a:gd name="connsiteX18" fmla="*/ 9414 w 11284"/>
                <a:gd name="connsiteY18" fmla="*/ 2500 h 10000"/>
                <a:gd name="connsiteX19" fmla="*/ 9553 w 11284"/>
                <a:gd name="connsiteY19" fmla="*/ 2687 h 10000"/>
                <a:gd name="connsiteX20" fmla="*/ 10205 w 11284"/>
                <a:gd name="connsiteY20" fmla="*/ 2778 h 10000"/>
                <a:gd name="connsiteX21" fmla="*/ 10532 w 11284"/>
                <a:gd name="connsiteY21" fmla="*/ 3346 h 10000"/>
                <a:gd name="connsiteX22" fmla="*/ 10767 w 11284"/>
                <a:gd name="connsiteY22" fmla="*/ 2025 h 10000"/>
                <a:gd name="connsiteX23" fmla="*/ 11049 w 11284"/>
                <a:gd name="connsiteY23" fmla="*/ 1749 h 10000"/>
                <a:gd name="connsiteX24" fmla="*/ 10856 w 11284"/>
                <a:gd name="connsiteY24"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320 w 11284"/>
                <a:gd name="connsiteY6" fmla="*/ 9855 h 10000"/>
                <a:gd name="connsiteX7" fmla="*/ 4837 w 11284"/>
                <a:gd name="connsiteY7" fmla="*/ 9762 h 10000"/>
                <a:gd name="connsiteX8" fmla="*/ 5020 w 11284"/>
                <a:gd name="connsiteY8" fmla="*/ 8534 h 10000"/>
                <a:gd name="connsiteX9" fmla="*/ 5492 w 11284"/>
                <a:gd name="connsiteY9" fmla="*/ 6277 h 10000"/>
                <a:gd name="connsiteX10" fmla="*/ 5720 w 11284"/>
                <a:gd name="connsiteY10" fmla="*/ 5617 h 10000"/>
                <a:gd name="connsiteX11" fmla="*/ 5766 w 11284"/>
                <a:gd name="connsiteY11" fmla="*/ 5326 h 10000"/>
                <a:gd name="connsiteX12" fmla="*/ 6845 w 11284"/>
                <a:gd name="connsiteY12" fmla="*/ 4851 h 10000"/>
                <a:gd name="connsiteX13" fmla="*/ 7309 w 11284"/>
                <a:gd name="connsiteY13" fmla="*/ 4481 h 10000"/>
                <a:gd name="connsiteX14" fmla="*/ 8055 w 11284"/>
                <a:gd name="connsiteY14" fmla="*/ 3728 h 10000"/>
                <a:gd name="connsiteX15" fmla="*/ 8616 w 11284"/>
                <a:gd name="connsiteY15" fmla="*/ 2871 h 10000"/>
                <a:gd name="connsiteX16" fmla="*/ 8942 w 11284"/>
                <a:gd name="connsiteY16" fmla="*/ 2303 h 10000"/>
                <a:gd name="connsiteX17" fmla="*/ 9414 w 11284"/>
                <a:gd name="connsiteY17" fmla="*/ 2500 h 10000"/>
                <a:gd name="connsiteX18" fmla="*/ 9553 w 11284"/>
                <a:gd name="connsiteY18" fmla="*/ 2687 h 10000"/>
                <a:gd name="connsiteX19" fmla="*/ 10205 w 11284"/>
                <a:gd name="connsiteY19" fmla="*/ 2778 h 10000"/>
                <a:gd name="connsiteX20" fmla="*/ 10532 w 11284"/>
                <a:gd name="connsiteY20" fmla="*/ 3346 h 10000"/>
                <a:gd name="connsiteX21" fmla="*/ 10767 w 11284"/>
                <a:gd name="connsiteY21" fmla="*/ 2025 h 10000"/>
                <a:gd name="connsiteX22" fmla="*/ 11049 w 11284"/>
                <a:gd name="connsiteY22" fmla="*/ 1749 h 10000"/>
                <a:gd name="connsiteX23" fmla="*/ 10856 w 11284"/>
                <a:gd name="connsiteY23"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320 w 11284"/>
                <a:gd name="connsiteY5" fmla="*/ 9855 h 10000"/>
                <a:gd name="connsiteX6" fmla="*/ 4837 w 11284"/>
                <a:gd name="connsiteY6" fmla="*/ 9762 h 10000"/>
                <a:gd name="connsiteX7" fmla="*/ 5020 w 11284"/>
                <a:gd name="connsiteY7" fmla="*/ 8534 h 10000"/>
                <a:gd name="connsiteX8" fmla="*/ 5492 w 11284"/>
                <a:gd name="connsiteY8" fmla="*/ 6277 h 10000"/>
                <a:gd name="connsiteX9" fmla="*/ 5720 w 11284"/>
                <a:gd name="connsiteY9" fmla="*/ 5617 h 10000"/>
                <a:gd name="connsiteX10" fmla="*/ 5766 w 11284"/>
                <a:gd name="connsiteY10" fmla="*/ 5326 h 10000"/>
                <a:gd name="connsiteX11" fmla="*/ 6845 w 11284"/>
                <a:gd name="connsiteY11" fmla="*/ 4851 h 10000"/>
                <a:gd name="connsiteX12" fmla="*/ 7309 w 11284"/>
                <a:gd name="connsiteY12" fmla="*/ 4481 h 10000"/>
                <a:gd name="connsiteX13" fmla="*/ 8055 w 11284"/>
                <a:gd name="connsiteY13" fmla="*/ 3728 h 10000"/>
                <a:gd name="connsiteX14" fmla="*/ 8616 w 11284"/>
                <a:gd name="connsiteY14" fmla="*/ 2871 h 10000"/>
                <a:gd name="connsiteX15" fmla="*/ 8942 w 11284"/>
                <a:gd name="connsiteY15" fmla="*/ 2303 h 10000"/>
                <a:gd name="connsiteX16" fmla="*/ 9414 w 11284"/>
                <a:gd name="connsiteY16" fmla="*/ 2500 h 10000"/>
                <a:gd name="connsiteX17" fmla="*/ 9553 w 11284"/>
                <a:gd name="connsiteY17" fmla="*/ 2687 h 10000"/>
                <a:gd name="connsiteX18" fmla="*/ 10205 w 11284"/>
                <a:gd name="connsiteY18" fmla="*/ 2778 h 10000"/>
                <a:gd name="connsiteX19" fmla="*/ 10532 w 11284"/>
                <a:gd name="connsiteY19" fmla="*/ 3346 h 10000"/>
                <a:gd name="connsiteX20" fmla="*/ 10767 w 11284"/>
                <a:gd name="connsiteY20" fmla="*/ 2025 h 10000"/>
                <a:gd name="connsiteX21" fmla="*/ 11049 w 11284"/>
                <a:gd name="connsiteY21" fmla="*/ 1749 h 10000"/>
                <a:gd name="connsiteX22" fmla="*/ 10856 w 11284"/>
                <a:gd name="connsiteY22"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4320 w 11284"/>
                <a:gd name="connsiteY4" fmla="*/ 9855 h 10000"/>
                <a:gd name="connsiteX5" fmla="*/ 4837 w 11284"/>
                <a:gd name="connsiteY5" fmla="*/ 9762 h 10000"/>
                <a:gd name="connsiteX6" fmla="*/ 5020 w 11284"/>
                <a:gd name="connsiteY6" fmla="*/ 8534 h 10000"/>
                <a:gd name="connsiteX7" fmla="*/ 5492 w 11284"/>
                <a:gd name="connsiteY7" fmla="*/ 6277 h 10000"/>
                <a:gd name="connsiteX8" fmla="*/ 5720 w 11284"/>
                <a:gd name="connsiteY8" fmla="*/ 5617 h 10000"/>
                <a:gd name="connsiteX9" fmla="*/ 5766 w 11284"/>
                <a:gd name="connsiteY9" fmla="*/ 5326 h 10000"/>
                <a:gd name="connsiteX10" fmla="*/ 6845 w 11284"/>
                <a:gd name="connsiteY10" fmla="*/ 4851 h 10000"/>
                <a:gd name="connsiteX11" fmla="*/ 7309 w 11284"/>
                <a:gd name="connsiteY11" fmla="*/ 4481 h 10000"/>
                <a:gd name="connsiteX12" fmla="*/ 8055 w 11284"/>
                <a:gd name="connsiteY12" fmla="*/ 3728 h 10000"/>
                <a:gd name="connsiteX13" fmla="*/ 8616 w 11284"/>
                <a:gd name="connsiteY13" fmla="*/ 2871 h 10000"/>
                <a:gd name="connsiteX14" fmla="*/ 8942 w 11284"/>
                <a:gd name="connsiteY14" fmla="*/ 2303 h 10000"/>
                <a:gd name="connsiteX15" fmla="*/ 9414 w 11284"/>
                <a:gd name="connsiteY15" fmla="*/ 2500 h 10000"/>
                <a:gd name="connsiteX16" fmla="*/ 9553 w 11284"/>
                <a:gd name="connsiteY16" fmla="*/ 2687 h 10000"/>
                <a:gd name="connsiteX17" fmla="*/ 10205 w 11284"/>
                <a:gd name="connsiteY17" fmla="*/ 2778 h 10000"/>
                <a:gd name="connsiteX18" fmla="*/ 10532 w 11284"/>
                <a:gd name="connsiteY18" fmla="*/ 3346 h 10000"/>
                <a:gd name="connsiteX19" fmla="*/ 10767 w 11284"/>
                <a:gd name="connsiteY19" fmla="*/ 2025 h 10000"/>
                <a:gd name="connsiteX20" fmla="*/ 11049 w 11284"/>
                <a:gd name="connsiteY20" fmla="*/ 1749 h 10000"/>
                <a:gd name="connsiteX21" fmla="*/ 10856 w 11284"/>
                <a:gd name="connsiteY21" fmla="*/ 0 h 10000"/>
                <a:gd name="connsiteX0" fmla="*/ 10848 w 11276"/>
                <a:gd name="connsiteY0" fmla="*/ 0 h 10000"/>
                <a:gd name="connsiteX1" fmla="*/ 1276 w 11276"/>
                <a:gd name="connsiteY1" fmla="*/ 345 h 10000"/>
                <a:gd name="connsiteX2" fmla="*/ 3194 w 11276"/>
                <a:gd name="connsiteY2" fmla="*/ 8534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10848 w 11276"/>
                <a:gd name="connsiteY0" fmla="*/ 0 h 10000"/>
                <a:gd name="connsiteX1" fmla="*/ 1276 w 11276"/>
                <a:gd name="connsiteY1" fmla="*/ 345 h 10000"/>
                <a:gd name="connsiteX2" fmla="*/ 2108 w 11276"/>
                <a:gd name="connsiteY2" fmla="*/ 5387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9572 w 10000"/>
                <a:gd name="connsiteY0" fmla="*/ 0 h 10000"/>
                <a:gd name="connsiteX1" fmla="*/ 0 w 10000"/>
                <a:gd name="connsiteY1" fmla="*/ 345 h 10000"/>
                <a:gd name="connsiteX2" fmla="*/ 832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572 w 10000"/>
                <a:gd name="connsiteY0" fmla="*/ 0 h 10000"/>
                <a:gd name="connsiteX1" fmla="*/ 0 w 10000"/>
                <a:gd name="connsiteY1" fmla="*/ 345 h 10000"/>
                <a:gd name="connsiteX2" fmla="*/ 0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988 w 10416"/>
                <a:gd name="connsiteY0" fmla="*/ 0 h 10000"/>
                <a:gd name="connsiteX1" fmla="*/ 0 w 10416"/>
                <a:gd name="connsiteY1" fmla="*/ 345 h 10000"/>
                <a:gd name="connsiteX2" fmla="*/ 416 w 10416"/>
                <a:gd name="connsiteY2" fmla="*/ 5387 h 10000"/>
                <a:gd name="connsiteX3" fmla="*/ 3452 w 10416"/>
                <a:gd name="connsiteY3" fmla="*/ 9855 h 10000"/>
                <a:gd name="connsiteX4" fmla="*/ 3969 w 10416"/>
                <a:gd name="connsiteY4" fmla="*/ 9762 h 10000"/>
                <a:gd name="connsiteX5" fmla="*/ 4152 w 10416"/>
                <a:gd name="connsiteY5" fmla="*/ 8534 h 10000"/>
                <a:gd name="connsiteX6" fmla="*/ 4624 w 10416"/>
                <a:gd name="connsiteY6" fmla="*/ 6277 h 10000"/>
                <a:gd name="connsiteX7" fmla="*/ 4852 w 10416"/>
                <a:gd name="connsiteY7" fmla="*/ 5617 h 10000"/>
                <a:gd name="connsiteX8" fmla="*/ 4898 w 10416"/>
                <a:gd name="connsiteY8" fmla="*/ 5326 h 10000"/>
                <a:gd name="connsiteX9" fmla="*/ 5977 w 10416"/>
                <a:gd name="connsiteY9" fmla="*/ 4851 h 10000"/>
                <a:gd name="connsiteX10" fmla="*/ 6441 w 10416"/>
                <a:gd name="connsiteY10" fmla="*/ 4481 h 10000"/>
                <a:gd name="connsiteX11" fmla="*/ 7187 w 10416"/>
                <a:gd name="connsiteY11" fmla="*/ 3728 h 10000"/>
                <a:gd name="connsiteX12" fmla="*/ 7748 w 10416"/>
                <a:gd name="connsiteY12" fmla="*/ 2871 h 10000"/>
                <a:gd name="connsiteX13" fmla="*/ 8074 w 10416"/>
                <a:gd name="connsiteY13" fmla="*/ 2303 h 10000"/>
                <a:gd name="connsiteX14" fmla="*/ 8546 w 10416"/>
                <a:gd name="connsiteY14" fmla="*/ 2500 h 10000"/>
                <a:gd name="connsiteX15" fmla="*/ 8685 w 10416"/>
                <a:gd name="connsiteY15" fmla="*/ 2687 h 10000"/>
                <a:gd name="connsiteX16" fmla="*/ 9337 w 10416"/>
                <a:gd name="connsiteY16" fmla="*/ 2778 h 10000"/>
                <a:gd name="connsiteX17" fmla="*/ 9664 w 10416"/>
                <a:gd name="connsiteY17" fmla="*/ 3346 h 10000"/>
                <a:gd name="connsiteX18" fmla="*/ 9899 w 10416"/>
                <a:gd name="connsiteY18" fmla="*/ 2025 h 10000"/>
                <a:gd name="connsiteX19" fmla="*/ 10181 w 10416"/>
                <a:gd name="connsiteY19" fmla="*/ 1749 h 10000"/>
                <a:gd name="connsiteX20" fmla="*/ 9988 w 10416"/>
                <a:gd name="connsiteY20" fmla="*/ 0 h 10000"/>
                <a:gd name="connsiteX0" fmla="*/ 9988 w 10416"/>
                <a:gd name="connsiteY0" fmla="*/ 0 h 9789"/>
                <a:gd name="connsiteX1" fmla="*/ 0 w 10416"/>
                <a:gd name="connsiteY1" fmla="*/ 345 h 9789"/>
                <a:gd name="connsiteX2" fmla="*/ 416 w 10416"/>
                <a:gd name="connsiteY2" fmla="*/ 5387 h 9789"/>
                <a:gd name="connsiteX3" fmla="*/ 4161 w 10416"/>
                <a:gd name="connsiteY3" fmla="*/ 5387 h 9789"/>
                <a:gd name="connsiteX4" fmla="*/ 3969 w 10416"/>
                <a:gd name="connsiteY4" fmla="*/ 9762 h 9789"/>
                <a:gd name="connsiteX5" fmla="*/ 4152 w 10416"/>
                <a:gd name="connsiteY5" fmla="*/ 8534 h 9789"/>
                <a:gd name="connsiteX6" fmla="*/ 4624 w 10416"/>
                <a:gd name="connsiteY6" fmla="*/ 6277 h 9789"/>
                <a:gd name="connsiteX7" fmla="*/ 4852 w 10416"/>
                <a:gd name="connsiteY7" fmla="*/ 5617 h 9789"/>
                <a:gd name="connsiteX8" fmla="*/ 4898 w 10416"/>
                <a:gd name="connsiteY8" fmla="*/ 5326 h 9789"/>
                <a:gd name="connsiteX9" fmla="*/ 5977 w 10416"/>
                <a:gd name="connsiteY9" fmla="*/ 4851 h 9789"/>
                <a:gd name="connsiteX10" fmla="*/ 6441 w 10416"/>
                <a:gd name="connsiteY10" fmla="*/ 4481 h 9789"/>
                <a:gd name="connsiteX11" fmla="*/ 7187 w 10416"/>
                <a:gd name="connsiteY11" fmla="*/ 3728 h 9789"/>
                <a:gd name="connsiteX12" fmla="*/ 7748 w 10416"/>
                <a:gd name="connsiteY12" fmla="*/ 2871 h 9789"/>
                <a:gd name="connsiteX13" fmla="*/ 8074 w 10416"/>
                <a:gd name="connsiteY13" fmla="*/ 2303 h 9789"/>
                <a:gd name="connsiteX14" fmla="*/ 8546 w 10416"/>
                <a:gd name="connsiteY14" fmla="*/ 2500 h 9789"/>
                <a:gd name="connsiteX15" fmla="*/ 8685 w 10416"/>
                <a:gd name="connsiteY15" fmla="*/ 2687 h 9789"/>
                <a:gd name="connsiteX16" fmla="*/ 9337 w 10416"/>
                <a:gd name="connsiteY16" fmla="*/ 2778 h 9789"/>
                <a:gd name="connsiteX17" fmla="*/ 9664 w 10416"/>
                <a:gd name="connsiteY17" fmla="*/ 3346 h 9789"/>
                <a:gd name="connsiteX18" fmla="*/ 9899 w 10416"/>
                <a:gd name="connsiteY18" fmla="*/ 2025 h 9789"/>
                <a:gd name="connsiteX19" fmla="*/ 10181 w 10416"/>
                <a:gd name="connsiteY19" fmla="*/ 1749 h 9789"/>
                <a:gd name="connsiteX20" fmla="*/ 9988 w 10416"/>
                <a:gd name="connsiteY20" fmla="*/ 0 h 9789"/>
                <a:gd name="connsiteX0" fmla="*/ 9589 w 10000"/>
                <a:gd name="connsiteY0" fmla="*/ 0 h 8718"/>
                <a:gd name="connsiteX1" fmla="*/ 0 w 10000"/>
                <a:gd name="connsiteY1" fmla="*/ 352 h 8718"/>
                <a:gd name="connsiteX2" fmla="*/ 399 w 10000"/>
                <a:gd name="connsiteY2" fmla="*/ 5503 h 8718"/>
                <a:gd name="connsiteX3" fmla="*/ 3995 w 10000"/>
                <a:gd name="connsiteY3" fmla="*/ 5503 h 8718"/>
                <a:gd name="connsiteX4" fmla="*/ 3986 w 10000"/>
                <a:gd name="connsiteY4" fmla="*/ 8718 h 8718"/>
                <a:gd name="connsiteX5" fmla="*/ 4439 w 10000"/>
                <a:gd name="connsiteY5" fmla="*/ 6412 h 8718"/>
                <a:gd name="connsiteX6" fmla="*/ 4658 w 10000"/>
                <a:gd name="connsiteY6" fmla="*/ 5738 h 8718"/>
                <a:gd name="connsiteX7" fmla="*/ 4702 w 10000"/>
                <a:gd name="connsiteY7" fmla="*/ 5441 h 8718"/>
                <a:gd name="connsiteX8" fmla="*/ 5738 w 10000"/>
                <a:gd name="connsiteY8" fmla="*/ 4956 h 8718"/>
                <a:gd name="connsiteX9" fmla="*/ 6184 w 10000"/>
                <a:gd name="connsiteY9" fmla="*/ 4578 h 8718"/>
                <a:gd name="connsiteX10" fmla="*/ 6900 w 10000"/>
                <a:gd name="connsiteY10" fmla="*/ 3808 h 8718"/>
                <a:gd name="connsiteX11" fmla="*/ 7439 w 10000"/>
                <a:gd name="connsiteY11" fmla="*/ 2933 h 8718"/>
                <a:gd name="connsiteX12" fmla="*/ 7752 w 10000"/>
                <a:gd name="connsiteY12" fmla="*/ 2353 h 8718"/>
                <a:gd name="connsiteX13" fmla="*/ 8205 w 10000"/>
                <a:gd name="connsiteY13" fmla="*/ 2554 h 8718"/>
                <a:gd name="connsiteX14" fmla="*/ 8338 w 10000"/>
                <a:gd name="connsiteY14" fmla="*/ 2745 h 8718"/>
                <a:gd name="connsiteX15" fmla="*/ 8964 w 10000"/>
                <a:gd name="connsiteY15" fmla="*/ 2838 h 8718"/>
                <a:gd name="connsiteX16" fmla="*/ 9278 w 10000"/>
                <a:gd name="connsiteY16" fmla="*/ 3418 h 8718"/>
                <a:gd name="connsiteX17" fmla="*/ 9504 w 10000"/>
                <a:gd name="connsiteY17" fmla="*/ 2069 h 8718"/>
                <a:gd name="connsiteX18" fmla="*/ 9774 w 10000"/>
                <a:gd name="connsiteY18" fmla="*/ 1787 h 8718"/>
                <a:gd name="connsiteX19" fmla="*/ 9589 w 10000"/>
                <a:gd name="connsiteY19" fmla="*/ 0 h 8718"/>
                <a:gd name="connsiteX0" fmla="*/ 9589 w 10000"/>
                <a:gd name="connsiteY0" fmla="*/ 0 h 7927"/>
                <a:gd name="connsiteX1" fmla="*/ 0 w 10000"/>
                <a:gd name="connsiteY1" fmla="*/ 404 h 7927"/>
                <a:gd name="connsiteX2" fmla="*/ 399 w 10000"/>
                <a:gd name="connsiteY2" fmla="*/ 6312 h 7927"/>
                <a:gd name="connsiteX3" fmla="*/ 3995 w 10000"/>
                <a:gd name="connsiteY3" fmla="*/ 6312 h 7927"/>
                <a:gd name="connsiteX4" fmla="*/ 4439 w 10000"/>
                <a:gd name="connsiteY4" fmla="*/ 7355 h 7927"/>
                <a:gd name="connsiteX5" fmla="*/ 4658 w 10000"/>
                <a:gd name="connsiteY5" fmla="*/ 6582 h 7927"/>
                <a:gd name="connsiteX6" fmla="*/ 4702 w 10000"/>
                <a:gd name="connsiteY6" fmla="*/ 6241 h 7927"/>
                <a:gd name="connsiteX7" fmla="*/ 5738 w 10000"/>
                <a:gd name="connsiteY7" fmla="*/ 5685 h 7927"/>
                <a:gd name="connsiteX8" fmla="*/ 6184 w 10000"/>
                <a:gd name="connsiteY8" fmla="*/ 5251 h 7927"/>
                <a:gd name="connsiteX9" fmla="*/ 6900 w 10000"/>
                <a:gd name="connsiteY9" fmla="*/ 4368 h 7927"/>
                <a:gd name="connsiteX10" fmla="*/ 7439 w 10000"/>
                <a:gd name="connsiteY10" fmla="*/ 3364 h 7927"/>
                <a:gd name="connsiteX11" fmla="*/ 7752 w 10000"/>
                <a:gd name="connsiteY11" fmla="*/ 2699 h 7927"/>
                <a:gd name="connsiteX12" fmla="*/ 8205 w 10000"/>
                <a:gd name="connsiteY12" fmla="*/ 2930 h 7927"/>
                <a:gd name="connsiteX13" fmla="*/ 8338 w 10000"/>
                <a:gd name="connsiteY13" fmla="*/ 3149 h 7927"/>
                <a:gd name="connsiteX14" fmla="*/ 8964 w 10000"/>
                <a:gd name="connsiteY14" fmla="*/ 3255 h 7927"/>
                <a:gd name="connsiteX15" fmla="*/ 9278 w 10000"/>
                <a:gd name="connsiteY15" fmla="*/ 3921 h 7927"/>
                <a:gd name="connsiteX16" fmla="*/ 9504 w 10000"/>
                <a:gd name="connsiteY16" fmla="*/ 2373 h 7927"/>
                <a:gd name="connsiteX17" fmla="*/ 9774 w 10000"/>
                <a:gd name="connsiteY17" fmla="*/ 2050 h 7927"/>
                <a:gd name="connsiteX18" fmla="*/ 9589 w 10000"/>
                <a:gd name="connsiteY18" fmla="*/ 0 h 7927"/>
                <a:gd name="connsiteX0" fmla="*/ 9589 w 10000"/>
                <a:gd name="connsiteY0" fmla="*/ 0 h 10000"/>
                <a:gd name="connsiteX1" fmla="*/ 0 w 10000"/>
                <a:gd name="connsiteY1" fmla="*/ 510 h 10000"/>
                <a:gd name="connsiteX2" fmla="*/ 399 w 10000"/>
                <a:gd name="connsiteY2" fmla="*/ 6720 h 10000"/>
                <a:gd name="connsiteX3" fmla="*/ 3995 w 10000"/>
                <a:gd name="connsiteY3" fmla="*/ 7963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000"/>
                <a:gd name="connsiteX1" fmla="*/ 0 w 10000"/>
                <a:gd name="connsiteY1" fmla="*/ 510 h 10000"/>
                <a:gd name="connsiteX2" fmla="*/ 399 w 10000"/>
                <a:gd name="connsiteY2" fmla="*/ 6720 h 10000"/>
                <a:gd name="connsiteX3" fmla="*/ 3596 w 10000"/>
                <a:gd name="connsiteY3" fmla="*/ 6720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525"/>
                <a:gd name="connsiteX1" fmla="*/ 0 w 10000"/>
                <a:gd name="connsiteY1" fmla="*/ 510 h 10525"/>
                <a:gd name="connsiteX2" fmla="*/ 399 w 10000"/>
                <a:gd name="connsiteY2" fmla="*/ 6720 h 10525"/>
                <a:gd name="connsiteX3" fmla="*/ 3596 w 10000"/>
                <a:gd name="connsiteY3" fmla="*/ 6720 h 10525"/>
                <a:gd name="connsiteX4" fmla="*/ 4439 w 10000"/>
                <a:gd name="connsiteY4" fmla="*/ 9278 h 10525"/>
                <a:gd name="connsiteX5" fmla="*/ 4658 w 10000"/>
                <a:gd name="connsiteY5" fmla="*/ 8303 h 10525"/>
                <a:gd name="connsiteX6" fmla="*/ 5993 w 10000"/>
                <a:gd name="connsiteY6" fmla="*/ 10447 h 10525"/>
                <a:gd name="connsiteX7" fmla="*/ 5738 w 10000"/>
                <a:gd name="connsiteY7" fmla="*/ 7172 h 10525"/>
                <a:gd name="connsiteX8" fmla="*/ 6184 w 10000"/>
                <a:gd name="connsiteY8" fmla="*/ 6624 h 10525"/>
                <a:gd name="connsiteX9" fmla="*/ 6900 w 10000"/>
                <a:gd name="connsiteY9" fmla="*/ 5510 h 10525"/>
                <a:gd name="connsiteX10" fmla="*/ 7439 w 10000"/>
                <a:gd name="connsiteY10" fmla="*/ 4244 h 10525"/>
                <a:gd name="connsiteX11" fmla="*/ 7752 w 10000"/>
                <a:gd name="connsiteY11" fmla="*/ 3405 h 10525"/>
                <a:gd name="connsiteX12" fmla="*/ 8205 w 10000"/>
                <a:gd name="connsiteY12" fmla="*/ 3696 h 10525"/>
                <a:gd name="connsiteX13" fmla="*/ 8338 w 10000"/>
                <a:gd name="connsiteY13" fmla="*/ 3972 h 10525"/>
                <a:gd name="connsiteX14" fmla="*/ 8964 w 10000"/>
                <a:gd name="connsiteY14" fmla="*/ 4106 h 10525"/>
                <a:gd name="connsiteX15" fmla="*/ 9278 w 10000"/>
                <a:gd name="connsiteY15" fmla="*/ 4946 h 10525"/>
                <a:gd name="connsiteX16" fmla="*/ 9504 w 10000"/>
                <a:gd name="connsiteY16" fmla="*/ 2994 h 10525"/>
                <a:gd name="connsiteX17" fmla="*/ 9774 w 10000"/>
                <a:gd name="connsiteY17" fmla="*/ 2586 h 10525"/>
                <a:gd name="connsiteX18" fmla="*/ 9589 w 10000"/>
                <a:gd name="connsiteY18" fmla="*/ 0 h 10525"/>
                <a:gd name="connsiteX0" fmla="*/ 9589 w 10000"/>
                <a:gd name="connsiteY0" fmla="*/ 0 h 13386"/>
                <a:gd name="connsiteX1" fmla="*/ 0 w 10000"/>
                <a:gd name="connsiteY1" fmla="*/ 510 h 13386"/>
                <a:gd name="connsiteX2" fmla="*/ 399 w 10000"/>
                <a:gd name="connsiteY2" fmla="*/ 6720 h 13386"/>
                <a:gd name="connsiteX3" fmla="*/ 3596 w 10000"/>
                <a:gd name="connsiteY3" fmla="*/ 6720 h 13386"/>
                <a:gd name="connsiteX4" fmla="*/ 4439 w 10000"/>
                <a:gd name="connsiteY4" fmla="*/ 9278 h 13386"/>
                <a:gd name="connsiteX5" fmla="*/ 4794 w 10000"/>
                <a:gd name="connsiteY5" fmla="*/ 11689 h 13386"/>
                <a:gd name="connsiteX6" fmla="*/ 5993 w 10000"/>
                <a:gd name="connsiteY6" fmla="*/ 10447 h 13386"/>
                <a:gd name="connsiteX7" fmla="*/ 5738 w 10000"/>
                <a:gd name="connsiteY7" fmla="*/ 7172 h 13386"/>
                <a:gd name="connsiteX8" fmla="*/ 6184 w 10000"/>
                <a:gd name="connsiteY8" fmla="*/ 6624 h 13386"/>
                <a:gd name="connsiteX9" fmla="*/ 6900 w 10000"/>
                <a:gd name="connsiteY9" fmla="*/ 5510 h 13386"/>
                <a:gd name="connsiteX10" fmla="*/ 7439 w 10000"/>
                <a:gd name="connsiteY10" fmla="*/ 4244 h 13386"/>
                <a:gd name="connsiteX11" fmla="*/ 7752 w 10000"/>
                <a:gd name="connsiteY11" fmla="*/ 3405 h 13386"/>
                <a:gd name="connsiteX12" fmla="*/ 8205 w 10000"/>
                <a:gd name="connsiteY12" fmla="*/ 3696 h 13386"/>
                <a:gd name="connsiteX13" fmla="*/ 8338 w 10000"/>
                <a:gd name="connsiteY13" fmla="*/ 3972 h 13386"/>
                <a:gd name="connsiteX14" fmla="*/ 8964 w 10000"/>
                <a:gd name="connsiteY14" fmla="*/ 4106 h 13386"/>
                <a:gd name="connsiteX15" fmla="*/ 9278 w 10000"/>
                <a:gd name="connsiteY15" fmla="*/ 4946 h 13386"/>
                <a:gd name="connsiteX16" fmla="*/ 9504 w 10000"/>
                <a:gd name="connsiteY16" fmla="*/ 2994 h 13386"/>
                <a:gd name="connsiteX17" fmla="*/ 9774 w 10000"/>
                <a:gd name="connsiteY17" fmla="*/ 2586 h 13386"/>
                <a:gd name="connsiteX18" fmla="*/ 9589 w 10000"/>
                <a:gd name="connsiteY18" fmla="*/ 0 h 13386"/>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5993 w 10000"/>
                <a:gd name="connsiteY5" fmla="*/ 10447 h 11689"/>
                <a:gd name="connsiteX6" fmla="*/ 5738 w 10000"/>
                <a:gd name="connsiteY6" fmla="*/ 7172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5738 w 10000"/>
                <a:gd name="connsiteY6" fmla="*/ 7172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6792 w 10000"/>
                <a:gd name="connsiteY5" fmla="*/ 11689 h 11689"/>
                <a:gd name="connsiteX6" fmla="*/ 7192 w 10000"/>
                <a:gd name="connsiteY6" fmla="*/ 9205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6184 w 10000"/>
                <a:gd name="connsiteY7" fmla="*/ 6624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7991 w 10000"/>
                <a:gd name="connsiteY8" fmla="*/ 672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8205 w 10000"/>
                <a:gd name="connsiteY9" fmla="*/ 3696 h 12517"/>
                <a:gd name="connsiteX10" fmla="*/ 8338 w 10000"/>
                <a:gd name="connsiteY10" fmla="*/ 3972 h 12517"/>
                <a:gd name="connsiteX11" fmla="*/ 8964 w 10000"/>
                <a:gd name="connsiteY11" fmla="*/ 4106 h 12517"/>
                <a:gd name="connsiteX12" fmla="*/ 9278 w 10000"/>
                <a:gd name="connsiteY12" fmla="*/ 4946 h 12517"/>
                <a:gd name="connsiteX13" fmla="*/ 9504 w 10000"/>
                <a:gd name="connsiteY13" fmla="*/ 2994 h 12517"/>
                <a:gd name="connsiteX14" fmla="*/ 9774 w 10000"/>
                <a:gd name="connsiteY14" fmla="*/ 2586 h 12517"/>
                <a:gd name="connsiteX15" fmla="*/ 9589 w 10000"/>
                <a:gd name="connsiteY15"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205 w 10000"/>
                <a:gd name="connsiteY8" fmla="*/ 3696 h 12517"/>
                <a:gd name="connsiteX9" fmla="*/ 8338 w 10000"/>
                <a:gd name="connsiteY9" fmla="*/ 3972 h 12517"/>
                <a:gd name="connsiteX10" fmla="*/ 8964 w 10000"/>
                <a:gd name="connsiteY10" fmla="*/ 4106 h 12517"/>
                <a:gd name="connsiteX11" fmla="*/ 9278 w 10000"/>
                <a:gd name="connsiteY11" fmla="*/ 4946 h 12517"/>
                <a:gd name="connsiteX12" fmla="*/ 9504 w 10000"/>
                <a:gd name="connsiteY12" fmla="*/ 2994 h 12517"/>
                <a:gd name="connsiteX13" fmla="*/ 9774 w 10000"/>
                <a:gd name="connsiteY13" fmla="*/ 2586 h 12517"/>
                <a:gd name="connsiteX14" fmla="*/ 9589 w 10000"/>
                <a:gd name="connsiteY14"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338 w 10000"/>
                <a:gd name="connsiteY8" fmla="*/ 3972 h 12517"/>
                <a:gd name="connsiteX9" fmla="*/ 8964 w 10000"/>
                <a:gd name="connsiteY9" fmla="*/ 4106 h 12517"/>
                <a:gd name="connsiteX10" fmla="*/ 9278 w 10000"/>
                <a:gd name="connsiteY10" fmla="*/ 4946 h 12517"/>
                <a:gd name="connsiteX11" fmla="*/ 9504 w 10000"/>
                <a:gd name="connsiteY11" fmla="*/ 2994 h 12517"/>
                <a:gd name="connsiteX12" fmla="*/ 9774 w 10000"/>
                <a:gd name="connsiteY12" fmla="*/ 2586 h 12517"/>
                <a:gd name="connsiteX13" fmla="*/ 9589 w 10000"/>
                <a:gd name="connsiteY13"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38 w 10000"/>
                <a:gd name="connsiteY7" fmla="*/ 3972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9278 w 10000"/>
                <a:gd name="connsiteY8" fmla="*/ 4946 h 12517"/>
                <a:gd name="connsiteX9" fmla="*/ 9504 w 10000"/>
                <a:gd name="connsiteY9" fmla="*/ 2994 h 12517"/>
                <a:gd name="connsiteX10" fmla="*/ 9774 w 10000"/>
                <a:gd name="connsiteY10" fmla="*/ 2586 h 12517"/>
                <a:gd name="connsiteX11" fmla="*/ 9589 w 10000"/>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8390 w 10515"/>
                <a:gd name="connsiteY7" fmla="*/ 5478 h 12517"/>
                <a:gd name="connsiteX8" fmla="*/ 10388 w 10515"/>
                <a:gd name="connsiteY8" fmla="*/ 6720 h 12517"/>
                <a:gd name="connsiteX9" fmla="*/ 9504 w 10515"/>
                <a:gd name="connsiteY9" fmla="*/ 2994 h 12517"/>
                <a:gd name="connsiteX10" fmla="*/ 9774 w 10515"/>
                <a:gd name="connsiteY10" fmla="*/ 2586 h 12517"/>
                <a:gd name="connsiteX11" fmla="*/ 9589 w 10515"/>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10388 w 10515"/>
                <a:gd name="connsiteY7" fmla="*/ 6720 h 12517"/>
                <a:gd name="connsiteX8" fmla="*/ 9504 w 10515"/>
                <a:gd name="connsiteY8" fmla="*/ 2994 h 12517"/>
                <a:gd name="connsiteX9" fmla="*/ 9774 w 10515"/>
                <a:gd name="connsiteY9" fmla="*/ 2586 h 12517"/>
                <a:gd name="connsiteX10" fmla="*/ 9589 w 10515"/>
                <a:gd name="connsiteY10"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774 w 10752"/>
                <a:gd name="connsiteY8" fmla="*/ 2586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10388 w 10752"/>
                <a:gd name="connsiteY0" fmla="*/ 0 h 12008"/>
                <a:gd name="connsiteX1" fmla="*/ 0 w 10752"/>
                <a:gd name="connsiteY1" fmla="*/ 1 h 12008"/>
                <a:gd name="connsiteX2" fmla="*/ 399 w 10752"/>
                <a:gd name="connsiteY2" fmla="*/ 6211 h 12008"/>
                <a:gd name="connsiteX3" fmla="*/ 3596 w 10752"/>
                <a:gd name="connsiteY3" fmla="*/ 6211 h 12008"/>
                <a:gd name="connsiteX4" fmla="*/ 4794 w 10752"/>
                <a:gd name="connsiteY4" fmla="*/ 11180 h 12008"/>
                <a:gd name="connsiteX5" fmla="*/ 6792 w 10752"/>
                <a:gd name="connsiteY5" fmla="*/ 11180 h 12008"/>
                <a:gd name="connsiteX6" fmla="*/ 7591 w 10752"/>
                <a:gd name="connsiteY6" fmla="*/ 6211 h 12008"/>
                <a:gd name="connsiteX7" fmla="*/ 10388 w 10752"/>
                <a:gd name="connsiteY7" fmla="*/ 6211 h 12008"/>
                <a:gd name="connsiteX8" fmla="*/ 10388 w 10752"/>
                <a:gd name="connsiteY8" fmla="*/ 2485 h 12008"/>
                <a:gd name="connsiteX9" fmla="*/ 10388 w 10752"/>
                <a:gd name="connsiteY9" fmla="*/ 0 h 12008"/>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17 w 10737"/>
                <a:gd name="connsiteY0" fmla="*/ 624 h 12951"/>
                <a:gd name="connsiteX1" fmla="*/ 0 w 10737"/>
                <a:gd name="connsiteY1" fmla="*/ 0 h 12951"/>
                <a:gd name="connsiteX2" fmla="*/ 363 w 10737"/>
                <a:gd name="connsiteY2" fmla="*/ 7154 h 12951"/>
                <a:gd name="connsiteX3" fmla="*/ 3560 w 10737"/>
                <a:gd name="connsiteY3" fmla="*/ 7154 h 12951"/>
                <a:gd name="connsiteX4" fmla="*/ 4758 w 10737"/>
                <a:gd name="connsiteY4" fmla="*/ 12123 h 12951"/>
                <a:gd name="connsiteX5" fmla="*/ 6756 w 10737"/>
                <a:gd name="connsiteY5" fmla="*/ 12123 h 12951"/>
                <a:gd name="connsiteX6" fmla="*/ 7555 w 10737"/>
                <a:gd name="connsiteY6" fmla="*/ 7154 h 12951"/>
                <a:gd name="connsiteX7" fmla="*/ 10352 w 10737"/>
                <a:gd name="connsiteY7" fmla="*/ 7154 h 12951"/>
                <a:gd name="connsiteX8" fmla="*/ 10352 w 10737"/>
                <a:gd name="connsiteY8" fmla="*/ 3428 h 12951"/>
                <a:gd name="connsiteX9" fmla="*/ 10417 w 10737"/>
                <a:gd name="connsiteY9" fmla="*/ 624 h 12951"/>
                <a:gd name="connsiteX0" fmla="*/ 10574 w 10894"/>
                <a:gd name="connsiteY0" fmla="*/ 0 h 12988"/>
                <a:gd name="connsiteX1" fmla="*/ 0 w 10894"/>
                <a:gd name="connsiteY1" fmla="*/ 37 h 12988"/>
                <a:gd name="connsiteX2" fmla="*/ 363 w 10894"/>
                <a:gd name="connsiteY2" fmla="*/ 7191 h 12988"/>
                <a:gd name="connsiteX3" fmla="*/ 3560 w 10894"/>
                <a:gd name="connsiteY3" fmla="*/ 7191 h 12988"/>
                <a:gd name="connsiteX4" fmla="*/ 4758 w 10894"/>
                <a:gd name="connsiteY4" fmla="*/ 12160 h 12988"/>
                <a:gd name="connsiteX5" fmla="*/ 6756 w 10894"/>
                <a:gd name="connsiteY5" fmla="*/ 12160 h 12988"/>
                <a:gd name="connsiteX6" fmla="*/ 7555 w 10894"/>
                <a:gd name="connsiteY6" fmla="*/ 7191 h 12988"/>
                <a:gd name="connsiteX7" fmla="*/ 10352 w 10894"/>
                <a:gd name="connsiteY7" fmla="*/ 7191 h 12988"/>
                <a:gd name="connsiteX8" fmla="*/ 10352 w 10894"/>
                <a:gd name="connsiteY8" fmla="*/ 3465 h 12988"/>
                <a:gd name="connsiteX9" fmla="*/ 10574 w 10894"/>
                <a:gd name="connsiteY9" fmla="*/ 0 h 12988"/>
                <a:gd name="connsiteX0" fmla="*/ 10574 w 10894"/>
                <a:gd name="connsiteY0" fmla="*/ 25 h 13013"/>
                <a:gd name="connsiteX1" fmla="*/ 3891 w 10894"/>
                <a:gd name="connsiteY1" fmla="*/ 0 h 13013"/>
                <a:gd name="connsiteX2" fmla="*/ 0 w 10894"/>
                <a:gd name="connsiteY2" fmla="*/ 62 h 13013"/>
                <a:gd name="connsiteX3" fmla="*/ 363 w 10894"/>
                <a:gd name="connsiteY3" fmla="*/ 7216 h 13013"/>
                <a:gd name="connsiteX4" fmla="*/ 3560 w 10894"/>
                <a:gd name="connsiteY4" fmla="*/ 7216 h 13013"/>
                <a:gd name="connsiteX5" fmla="*/ 4758 w 10894"/>
                <a:gd name="connsiteY5" fmla="*/ 12185 h 13013"/>
                <a:gd name="connsiteX6" fmla="*/ 6756 w 10894"/>
                <a:gd name="connsiteY6" fmla="*/ 12185 h 13013"/>
                <a:gd name="connsiteX7" fmla="*/ 7555 w 10894"/>
                <a:gd name="connsiteY7" fmla="*/ 7216 h 13013"/>
                <a:gd name="connsiteX8" fmla="*/ 10352 w 10894"/>
                <a:gd name="connsiteY8" fmla="*/ 7216 h 13013"/>
                <a:gd name="connsiteX9" fmla="*/ 10352 w 10894"/>
                <a:gd name="connsiteY9" fmla="*/ 3490 h 13013"/>
                <a:gd name="connsiteX10" fmla="*/ 10574 w 10894"/>
                <a:gd name="connsiteY10" fmla="*/ 25 h 13013"/>
                <a:gd name="connsiteX0" fmla="*/ 10574 w 10894"/>
                <a:gd name="connsiteY0" fmla="*/ 119 h 13107"/>
                <a:gd name="connsiteX1" fmla="*/ 7781 w 10894"/>
                <a:gd name="connsiteY1" fmla="*/ 0 h 13107"/>
                <a:gd name="connsiteX2" fmla="*/ 3891 w 10894"/>
                <a:gd name="connsiteY2" fmla="*/ 94 h 13107"/>
                <a:gd name="connsiteX3" fmla="*/ 0 w 10894"/>
                <a:gd name="connsiteY3" fmla="*/ 156 h 13107"/>
                <a:gd name="connsiteX4" fmla="*/ 363 w 10894"/>
                <a:gd name="connsiteY4" fmla="*/ 7310 h 13107"/>
                <a:gd name="connsiteX5" fmla="*/ 3560 w 10894"/>
                <a:gd name="connsiteY5" fmla="*/ 7310 h 13107"/>
                <a:gd name="connsiteX6" fmla="*/ 4758 w 10894"/>
                <a:gd name="connsiteY6" fmla="*/ 12279 h 13107"/>
                <a:gd name="connsiteX7" fmla="*/ 6756 w 10894"/>
                <a:gd name="connsiteY7" fmla="*/ 12279 h 13107"/>
                <a:gd name="connsiteX8" fmla="*/ 7555 w 10894"/>
                <a:gd name="connsiteY8" fmla="*/ 7310 h 13107"/>
                <a:gd name="connsiteX9" fmla="*/ 10352 w 10894"/>
                <a:gd name="connsiteY9" fmla="*/ 7310 h 13107"/>
                <a:gd name="connsiteX10" fmla="*/ 10352 w 10894"/>
                <a:gd name="connsiteY10" fmla="*/ 3584 h 13107"/>
                <a:gd name="connsiteX11" fmla="*/ 10574 w 10894"/>
                <a:gd name="connsiteY11" fmla="*/ 119 h 13107"/>
                <a:gd name="connsiteX0" fmla="*/ 10574 w 10894"/>
                <a:gd name="connsiteY0" fmla="*/ 119 h 13107"/>
                <a:gd name="connsiteX1" fmla="*/ 7781 w 10894"/>
                <a:gd name="connsiteY1" fmla="*/ 0 h 13107"/>
                <a:gd name="connsiteX2" fmla="*/ 4359 w 10894"/>
                <a:gd name="connsiteY2" fmla="*/ 6411 h 13107"/>
                <a:gd name="connsiteX3" fmla="*/ 3891 w 10894"/>
                <a:gd name="connsiteY3" fmla="*/ 94 h 13107"/>
                <a:gd name="connsiteX4" fmla="*/ 0 w 10894"/>
                <a:gd name="connsiteY4" fmla="*/ 156 h 13107"/>
                <a:gd name="connsiteX5" fmla="*/ 363 w 10894"/>
                <a:gd name="connsiteY5" fmla="*/ 7310 h 13107"/>
                <a:gd name="connsiteX6" fmla="*/ 3560 w 10894"/>
                <a:gd name="connsiteY6" fmla="*/ 7310 h 13107"/>
                <a:gd name="connsiteX7" fmla="*/ 4758 w 10894"/>
                <a:gd name="connsiteY7" fmla="*/ 12279 h 13107"/>
                <a:gd name="connsiteX8" fmla="*/ 6756 w 10894"/>
                <a:gd name="connsiteY8" fmla="*/ 12279 h 13107"/>
                <a:gd name="connsiteX9" fmla="*/ 7555 w 10894"/>
                <a:gd name="connsiteY9" fmla="*/ 7310 h 13107"/>
                <a:gd name="connsiteX10" fmla="*/ 10352 w 10894"/>
                <a:gd name="connsiteY10" fmla="*/ 7310 h 13107"/>
                <a:gd name="connsiteX11" fmla="*/ 10352 w 10894"/>
                <a:gd name="connsiteY11" fmla="*/ 3584 h 13107"/>
                <a:gd name="connsiteX12" fmla="*/ 10574 w 10894"/>
                <a:gd name="connsiteY12"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665 w 10894"/>
                <a:gd name="connsiteY4" fmla="*/ 69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486 h 13688"/>
                <a:gd name="connsiteX1" fmla="*/ 7786 w 10716"/>
                <a:gd name="connsiteY1" fmla="*/ 0 h 13688"/>
                <a:gd name="connsiteX2" fmla="*/ 7156 w 10716"/>
                <a:gd name="connsiteY2" fmla="*/ 6992 h 13688"/>
                <a:gd name="connsiteX3" fmla="*/ 4359 w 10716"/>
                <a:gd name="connsiteY3" fmla="*/ 6992 h 13688"/>
                <a:gd name="connsiteX4" fmla="*/ 3665 w 10716"/>
                <a:gd name="connsiteY4" fmla="*/ 650 h 13688"/>
                <a:gd name="connsiteX5" fmla="*/ 0 w 10716"/>
                <a:gd name="connsiteY5" fmla="*/ 737 h 13688"/>
                <a:gd name="connsiteX6" fmla="*/ 363 w 10716"/>
                <a:gd name="connsiteY6" fmla="*/ 7891 h 13688"/>
                <a:gd name="connsiteX7" fmla="*/ 3560 w 10716"/>
                <a:gd name="connsiteY7" fmla="*/ 7891 h 13688"/>
                <a:gd name="connsiteX8" fmla="*/ 4758 w 10716"/>
                <a:gd name="connsiteY8" fmla="*/ 12860 h 13688"/>
                <a:gd name="connsiteX9" fmla="*/ 6756 w 10716"/>
                <a:gd name="connsiteY9" fmla="*/ 12860 h 13688"/>
                <a:gd name="connsiteX10" fmla="*/ 7555 w 10716"/>
                <a:gd name="connsiteY10" fmla="*/ 7891 h 13688"/>
                <a:gd name="connsiteX11" fmla="*/ 10352 w 10716"/>
                <a:gd name="connsiteY11" fmla="*/ 7891 h 13688"/>
                <a:gd name="connsiteX12" fmla="*/ 10352 w 10716"/>
                <a:gd name="connsiteY12" fmla="*/ 4165 h 13688"/>
                <a:gd name="connsiteX13" fmla="*/ 9737 w 10716"/>
                <a:gd name="connsiteY13" fmla="*/ 486 h 13688"/>
                <a:gd name="connsiteX0" fmla="*/ 9737 w 10716"/>
                <a:gd name="connsiteY0" fmla="*/ 0 h 13202"/>
                <a:gd name="connsiteX1" fmla="*/ 7156 w 10716"/>
                <a:gd name="connsiteY1" fmla="*/ 6506 h 13202"/>
                <a:gd name="connsiteX2" fmla="*/ 4359 w 10716"/>
                <a:gd name="connsiteY2" fmla="*/ 6506 h 13202"/>
                <a:gd name="connsiteX3" fmla="*/ 3665 w 10716"/>
                <a:gd name="connsiteY3" fmla="*/ 164 h 13202"/>
                <a:gd name="connsiteX4" fmla="*/ 0 w 10716"/>
                <a:gd name="connsiteY4" fmla="*/ 251 h 13202"/>
                <a:gd name="connsiteX5" fmla="*/ 363 w 10716"/>
                <a:gd name="connsiteY5" fmla="*/ 7405 h 13202"/>
                <a:gd name="connsiteX6" fmla="*/ 3560 w 10716"/>
                <a:gd name="connsiteY6" fmla="*/ 7405 h 13202"/>
                <a:gd name="connsiteX7" fmla="*/ 4758 w 10716"/>
                <a:gd name="connsiteY7" fmla="*/ 12374 h 13202"/>
                <a:gd name="connsiteX8" fmla="*/ 6756 w 10716"/>
                <a:gd name="connsiteY8" fmla="*/ 12374 h 13202"/>
                <a:gd name="connsiteX9" fmla="*/ 7555 w 10716"/>
                <a:gd name="connsiteY9" fmla="*/ 7405 h 13202"/>
                <a:gd name="connsiteX10" fmla="*/ 10352 w 10716"/>
                <a:gd name="connsiteY10" fmla="*/ 7405 h 13202"/>
                <a:gd name="connsiteX11" fmla="*/ 10352 w 10716"/>
                <a:gd name="connsiteY11" fmla="*/ 3679 h 13202"/>
                <a:gd name="connsiteX12" fmla="*/ 9737 w 10716"/>
                <a:gd name="connsiteY12" fmla="*/ 0 h 13202"/>
                <a:gd name="connsiteX0" fmla="*/ 10352 w 10716"/>
                <a:gd name="connsiteY0" fmla="*/ 3515 h 13038"/>
                <a:gd name="connsiteX1" fmla="*/ 7156 w 10716"/>
                <a:gd name="connsiteY1" fmla="*/ 6342 h 13038"/>
                <a:gd name="connsiteX2" fmla="*/ 4359 w 10716"/>
                <a:gd name="connsiteY2" fmla="*/ 6342 h 13038"/>
                <a:gd name="connsiteX3" fmla="*/ 3665 w 10716"/>
                <a:gd name="connsiteY3" fmla="*/ 0 h 13038"/>
                <a:gd name="connsiteX4" fmla="*/ 0 w 10716"/>
                <a:gd name="connsiteY4" fmla="*/ 87 h 13038"/>
                <a:gd name="connsiteX5" fmla="*/ 363 w 10716"/>
                <a:gd name="connsiteY5" fmla="*/ 7241 h 13038"/>
                <a:gd name="connsiteX6" fmla="*/ 3560 w 10716"/>
                <a:gd name="connsiteY6" fmla="*/ 7241 h 13038"/>
                <a:gd name="connsiteX7" fmla="*/ 4758 w 10716"/>
                <a:gd name="connsiteY7" fmla="*/ 12210 h 13038"/>
                <a:gd name="connsiteX8" fmla="*/ 6756 w 10716"/>
                <a:gd name="connsiteY8" fmla="*/ 12210 h 13038"/>
                <a:gd name="connsiteX9" fmla="*/ 7555 w 10716"/>
                <a:gd name="connsiteY9" fmla="*/ 7241 h 13038"/>
                <a:gd name="connsiteX10" fmla="*/ 10352 w 10716"/>
                <a:gd name="connsiteY10" fmla="*/ 7241 h 13038"/>
                <a:gd name="connsiteX11" fmla="*/ 10352 w 10716"/>
                <a:gd name="connsiteY11" fmla="*/ 3515 h 13038"/>
                <a:gd name="connsiteX0" fmla="*/ 10352 w 10352"/>
                <a:gd name="connsiteY0" fmla="*/ 7241 h 13038"/>
                <a:gd name="connsiteX1" fmla="*/ 7156 w 10352"/>
                <a:gd name="connsiteY1" fmla="*/ 6342 h 13038"/>
                <a:gd name="connsiteX2" fmla="*/ 4359 w 10352"/>
                <a:gd name="connsiteY2" fmla="*/ 6342 h 13038"/>
                <a:gd name="connsiteX3" fmla="*/ 3665 w 10352"/>
                <a:gd name="connsiteY3" fmla="*/ 0 h 13038"/>
                <a:gd name="connsiteX4" fmla="*/ 0 w 10352"/>
                <a:gd name="connsiteY4" fmla="*/ 87 h 13038"/>
                <a:gd name="connsiteX5" fmla="*/ 363 w 10352"/>
                <a:gd name="connsiteY5" fmla="*/ 7241 h 13038"/>
                <a:gd name="connsiteX6" fmla="*/ 3560 w 10352"/>
                <a:gd name="connsiteY6" fmla="*/ 7241 h 13038"/>
                <a:gd name="connsiteX7" fmla="*/ 4758 w 10352"/>
                <a:gd name="connsiteY7" fmla="*/ 12210 h 13038"/>
                <a:gd name="connsiteX8" fmla="*/ 6756 w 10352"/>
                <a:gd name="connsiteY8" fmla="*/ 12210 h 13038"/>
                <a:gd name="connsiteX9" fmla="*/ 7555 w 10352"/>
                <a:gd name="connsiteY9" fmla="*/ 7241 h 13038"/>
                <a:gd name="connsiteX10" fmla="*/ 10352 w 10352"/>
                <a:gd name="connsiteY10" fmla="*/ 7241 h 13038"/>
                <a:gd name="connsiteX0" fmla="*/ 10352 w 10352"/>
                <a:gd name="connsiteY0" fmla="*/ 7241 h 12624"/>
                <a:gd name="connsiteX1" fmla="*/ 7156 w 10352"/>
                <a:gd name="connsiteY1" fmla="*/ 6342 h 12624"/>
                <a:gd name="connsiteX2" fmla="*/ 4359 w 10352"/>
                <a:gd name="connsiteY2" fmla="*/ 6342 h 12624"/>
                <a:gd name="connsiteX3" fmla="*/ 3665 w 10352"/>
                <a:gd name="connsiteY3" fmla="*/ 0 h 12624"/>
                <a:gd name="connsiteX4" fmla="*/ 0 w 10352"/>
                <a:gd name="connsiteY4" fmla="*/ 87 h 12624"/>
                <a:gd name="connsiteX5" fmla="*/ 363 w 10352"/>
                <a:gd name="connsiteY5" fmla="*/ 7241 h 12624"/>
                <a:gd name="connsiteX6" fmla="*/ 3560 w 10352"/>
                <a:gd name="connsiteY6" fmla="*/ 7241 h 12624"/>
                <a:gd name="connsiteX7" fmla="*/ 4295 w 10352"/>
                <a:gd name="connsiteY7" fmla="*/ 10957 h 12624"/>
                <a:gd name="connsiteX8" fmla="*/ 6756 w 10352"/>
                <a:gd name="connsiteY8" fmla="*/ 12210 h 12624"/>
                <a:gd name="connsiteX9" fmla="*/ 7555 w 10352"/>
                <a:gd name="connsiteY9" fmla="*/ 7241 h 12624"/>
                <a:gd name="connsiteX10" fmla="*/ 10352 w 10352"/>
                <a:gd name="connsiteY10" fmla="*/ 7241 h 12624"/>
                <a:gd name="connsiteX0" fmla="*/ 10352 w 10352"/>
                <a:gd name="connsiteY0" fmla="*/ 7241 h 11785"/>
                <a:gd name="connsiteX1" fmla="*/ 7156 w 10352"/>
                <a:gd name="connsiteY1" fmla="*/ 6342 h 11785"/>
                <a:gd name="connsiteX2" fmla="*/ 4359 w 10352"/>
                <a:gd name="connsiteY2" fmla="*/ 6342 h 11785"/>
                <a:gd name="connsiteX3" fmla="*/ 3665 w 10352"/>
                <a:gd name="connsiteY3" fmla="*/ 0 h 11785"/>
                <a:gd name="connsiteX4" fmla="*/ 0 w 10352"/>
                <a:gd name="connsiteY4" fmla="*/ 87 h 11785"/>
                <a:gd name="connsiteX5" fmla="*/ 363 w 10352"/>
                <a:gd name="connsiteY5" fmla="*/ 7241 h 11785"/>
                <a:gd name="connsiteX6" fmla="*/ 3560 w 10352"/>
                <a:gd name="connsiteY6" fmla="*/ 7241 h 11785"/>
                <a:gd name="connsiteX7" fmla="*/ 4295 w 10352"/>
                <a:gd name="connsiteY7" fmla="*/ 10957 h 11785"/>
                <a:gd name="connsiteX8" fmla="*/ 6622 w 10352"/>
                <a:gd name="connsiteY8" fmla="*/ 10957 h 11785"/>
                <a:gd name="connsiteX9" fmla="*/ 7555 w 10352"/>
                <a:gd name="connsiteY9" fmla="*/ 7241 h 11785"/>
                <a:gd name="connsiteX10" fmla="*/ 10352 w 10352"/>
                <a:gd name="connsiteY10" fmla="*/ 7241 h 11785"/>
                <a:gd name="connsiteX0" fmla="*/ 10352 w 10712"/>
                <a:gd name="connsiteY0" fmla="*/ 7241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352 w 10712"/>
                <a:gd name="connsiteY10" fmla="*/ 7241 h 11785"/>
                <a:gd name="connsiteX0" fmla="*/ 10113 w 10712"/>
                <a:gd name="connsiteY0" fmla="*/ 6604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113 w 10712"/>
                <a:gd name="connsiteY10" fmla="*/ 6604 h 11785"/>
                <a:gd name="connsiteX0" fmla="*/ 10113 w 10712"/>
                <a:gd name="connsiteY0" fmla="*/ 6604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113 w 10712"/>
                <a:gd name="connsiteY10" fmla="*/ 6604 h 11785"/>
                <a:gd name="connsiteX0" fmla="*/ 9750 w 10349"/>
                <a:gd name="connsiteY0" fmla="*/ 6604 h 11785"/>
                <a:gd name="connsiteX1" fmla="*/ 6793 w 10349"/>
                <a:gd name="connsiteY1" fmla="*/ 6342 h 11785"/>
                <a:gd name="connsiteX2" fmla="*/ 3996 w 10349"/>
                <a:gd name="connsiteY2" fmla="*/ 6342 h 11785"/>
                <a:gd name="connsiteX3" fmla="*/ 3302 w 10349"/>
                <a:gd name="connsiteY3" fmla="*/ 0 h 11785"/>
                <a:gd name="connsiteX4" fmla="*/ 839 w 10349"/>
                <a:gd name="connsiteY4" fmla="*/ 1451 h 11785"/>
                <a:gd name="connsiteX5" fmla="*/ 0 w 10349"/>
                <a:gd name="connsiteY5" fmla="*/ 7241 h 11785"/>
                <a:gd name="connsiteX6" fmla="*/ 3197 w 10349"/>
                <a:gd name="connsiteY6" fmla="*/ 7241 h 11785"/>
                <a:gd name="connsiteX7" fmla="*/ 3932 w 10349"/>
                <a:gd name="connsiteY7" fmla="*/ 10957 h 11785"/>
                <a:gd name="connsiteX8" fmla="*/ 6259 w 10349"/>
                <a:gd name="connsiteY8" fmla="*/ 10957 h 11785"/>
                <a:gd name="connsiteX9" fmla="*/ 9750 w 10349"/>
                <a:gd name="connsiteY9" fmla="*/ 10957 h 11785"/>
                <a:gd name="connsiteX10" fmla="*/ 9750 w 10349"/>
                <a:gd name="connsiteY10" fmla="*/ 6604 h 11785"/>
                <a:gd name="connsiteX0" fmla="*/ 8911 w 9510"/>
                <a:gd name="connsiteY0" fmla="*/ 6604 h 11785"/>
                <a:gd name="connsiteX1" fmla="*/ 5954 w 9510"/>
                <a:gd name="connsiteY1" fmla="*/ 6342 h 11785"/>
                <a:gd name="connsiteX2" fmla="*/ 3157 w 9510"/>
                <a:gd name="connsiteY2" fmla="*/ 6342 h 11785"/>
                <a:gd name="connsiteX3" fmla="*/ 2463 w 9510"/>
                <a:gd name="connsiteY3" fmla="*/ 0 h 11785"/>
                <a:gd name="connsiteX4" fmla="*/ 0 w 9510"/>
                <a:gd name="connsiteY4" fmla="*/ 1451 h 11785"/>
                <a:gd name="connsiteX5" fmla="*/ 0 w 9510"/>
                <a:gd name="connsiteY5" fmla="*/ 5804 h 11785"/>
                <a:gd name="connsiteX6" fmla="*/ 2358 w 9510"/>
                <a:gd name="connsiteY6" fmla="*/ 7241 h 11785"/>
                <a:gd name="connsiteX7" fmla="*/ 3093 w 9510"/>
                <a:gd name="connsiteY7" fmla="*/ 10957 h 11785"/>
                <a:gd name="connsiteX8" fmla="*/ 5420 w 9510"/>
                <a:gd name="connsiteY8" fmla="*/ 10957 h 11785"/>
                <a:gd name="connsiteX9" fmla="*/ 8911 w 9510"/>
                <a:gd name="connsiteY9" fmla="*/ 10957 h 11785"/>
                <a:gd name="connsiteX10" fmla="*/ 8911 w 9510"/>
                <a:gd name="connsiteY10" fmla="*/ 6604 h 1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0" h="11785">
                  <a:moveTo>
                    <a:pt x="8911" y="6604"/>
                  </a:moveTo>
                  <a:cubicBezTo>
                    <a:pt x="8845" y="6454"/>
                    <a:pt x="6953" y="6492"/>
                    <a:pt x="5954" y="6342"/>
                  </a:cubicBezTo>
                  <a:cubicBezTo>
                    <a:pt x="5003" y="6820"/>
                    <a:pt x="4139" y="7292"/>
                    <a:pt x="3157" y="6342"/>
                  </a:cubicBezTo>
                  <a:cubicBezTo>
                    <a:pt x="2690" y="4286"/>
                    <a:pt x="2619" y="2106"/>
                    <a:pt x="2463" y="0"/>
                  </a:cubicBezTo>
                  <a:lnTo>
                    <a:pt x="0" y="1451"/>
                  </a:lnTo>
                  <a:lnTo>
                    <a:pt x="0" y="5804"/>
                  </a:lnTo>
                  <a:cubicBezTo>
                    <a:pt x="188" y="6386"/>
                    <a:pt x="2097" y="6938"/>
                    <a:pt x="2358" y="7241"/>
                  </a:cubicBezTo>
                  <a:cubicBezTo>
                    <a:pt x="3090" y="8069"/>
                    <a:pt x="2694" y="10336"/>
                    <a:pt x="3093" y="10957"/>
                  </a:cubicBezTo>
                  <a:cubicBezTo>
                    <a:pt x="3626" y="11785"/>
                    <a:pt x="5020" y="11371"/>
                    <a:pt x="5420" y="10957"/>
                  </a:cubicBezTo>
                  <a:cubicBezTo>
                    <a:pt x="5820" y="10129"/>
                    <a:pt x="8711" y="11785"/>
                    <a:pt x="8911" y="10957"/>
                  </a:cubicBezTo>
                  <a:cubicBezTo>
                    <a:pt x="9510" y="10129"/>
                    <a:pt x="8592" y="7225"/>
                    <a:pt x="8911" y="6604"/>
                  </a:cubicBez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175" name="Rectangle 174"/>
            <p:cNvSpPr/>
            <p:nvPr/>
          </p:nvSpPr>
          <p:spPr>
            <a:xfrm>
              <a:off x="6679800" y="5000636"/>
              <a:ext cx="496324" cy="1285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175"/>
            <p:cNvSpPr/>
            <p:nvPr/>
          </p:nvSpPr>
          <p:spPr bwMode="auto">
            <a:xfrm rot="5400000" flipV="1">
              <a:off x="5724590" y="5292993"/>
              <a:ext cx="1367875" cy="58846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50196"/>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7" name="Freeform 176"/>
            <p:cNvSpPr/>
            <p:nvPr/>
          </p:nvSpPr>
          <p:spPr bwMode="auto">
            <a:xfrm rot="5400000" flipV="1">
              <a:off x="6711321" y="5308922"/>
              <a:ext cx="1338145" cy="52688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 name="connsiteX0" fmla="*/ 0 w 3397416"/>
                <a:gd name="connsiteY0" fmla="*/ 0 h 2424550"/>
                <a:gd name="connsiteX1" fmla="*/ 3106385 w 3397416"/>
                <a:gd name="connsiteY1" fmla="*/ 10960 h 2424550"/>
                <a:gd name="connsiteX2" fmla="*/ 3393465 w 3397416"/>
                <a:gd name="connsiteY2" fmla="*/ 1244338 h 2424550"/>
                <a:gd name="connsiteX3" fmla="*/ 3082682 w 3397416"/>
                <a:gd name="connsiteY3" fmla="*/ 1111592 h 2424550"/>
                <a:gd name="connsiteX4" fmla="*/ 1678 w 3397416"/>
                <a:gd name="connsiteY4" fmla="*/ 2424551 h 2424550"/>
                <a:gd name="connsiteX5" fmla="*/ 246210 w 3397416"/>
                <a:gd name="connsiteY5" fmla="*/ 1246345 h 2424550"/>
                <a:gd name="connsiteX6" fmla="*/ 0 w 3397416"/>
                <a:gd name="connsiteY6" fmla="*/ 0 h 2424550"/>
                <a:gd name="connsiteX0" fmla="*/ 0 w 3325724"/>
                <a:gd name="connsiteY0" fmla="*/ 0 h 2424550"/>
                <a:gd name="connsiteX1" fmla="*/ 3106385 w 3325724"/>
                <a:gd name="connsiteY1" fmla="*/ 10960 h 2424550"/>
                <a:gd name="connsiteX2" fmla="*/ 3260229 w 3325724"/>
                <a:gd name="connsiteY2" fmla="*/ 782266 h 2424550"/>
                <a:gd name="connsiteX3" fmla="*/ 3082682 w 3325724"/>
                <a:gd name="connsiteY3" fmla="*/ 1111592 h 2424550"/>
                <a:gd name="connsiteX4" fmla="*/ 1678 w 3325724"/>
                <a:gd name="connsiteY4" fmla="*/ 2424551 h 2424550"/>
                <a:gd name="connsiteX5" fmla="*/ 246210 w 3325724"/>
                <a:gd name="connsiteY5" fmla="*/ 1246345 h 2424550"/>
                <a:gd name="connsiteX6" fmla="*/ 0 w 3325724"/>
                <a:gd name="connsiteY6" fmla="*/ 0 h 2424550"/>
                <a:gd name="connsiteX0" fmla="*/ 0 w 3368735"/>
                <a:gd name="connsiteY0" fmla="*/ 0 h 2424550"/>
                <a:gd name="connsiteX1" fmla="*/ 3106385 w 3368735"/>
                <a:gd name="connsiteY1" fmla="*/ 10960 h 2424550"/>
                <a:gd name="connsiteX2" fmla="*/ 3260229 w 3368735"/>
                <a:gd name="connsiteY2" fmla="*/ 782266 h 2424550"/>
                <a:gd name="connsiteX3" fmla="*/ 3082682 w 3368735"/>
                <a:gd name="connsiteY3" fmla="*/ 1111592 h 2424550"/>
                <a:gd name="connsiteX4" fmla="*/ 1543908 w 3368735"/>
                <a:gd name="connsiteY4" fmla="*/ 1762829 h 2424550"/>
                <a:gd name="connsiteX5" fmla="*/ 1678 w 3368735"/>
                <a:gd name="connsiteY5" fmla="*/ 2424551 h 2424550"/>
                <a:gd name="connsiteX6" fmla="*/ 246210 w 3368735"/>
                <a:gd name="connsiteY6" fmla="*/ 1246345 h 2424550"/>
                <a:gd name="connsiteX7" fmla="*/ 0 w 3368735"/>
                <a:gd name="connsiteY7" fmla="*/ 0 h 2424550"/>
                <a:gd name="connsiteX0" fmla="*/ 0 w 3368735"/>
                <a:gd name="connsiteY0" fmla="*/ 0 h 2428893"/>
                <a:gd name="connsiteX1" fmla="*/ 3106385 w 3368735"/>
                <a:gd name="connsiteY1" fmla="*/ 10960 h 2428893"/>
                <a:gd name="connsiteX2" fmla="*/ 3260229 w 3368735"/>
                <a:gd name="connsiteY2" fmla="*/ 782266 h 2428893"/>
                <a:gd name="connsiteX3" fmla="*/ 3082682 w 3368735"/>
                <a:gd name="connsiteY3" fmla="*/ 1111592 h 2428893"/>
                <a:gd name="connsiteX4" fmla="*/ 1484762 w 3368735"/>
                <a:gd name="connsiteY4" fmla="*/ 2428893 h 2428893"/>
                <a:gd name="connsiteX5" fmla="*/ 1678 w 3368735"/>
                <a:gd name="connsiteY5" fmla="*/ 2424551 h 2428893"/>
                <a:gd name="connsiteX6" fmla="*/ 246210 w 3368735"/>
                <a:gd name="connsiteY6" fmla="*/ 1246345 h 2428893"/>
                <a:gd name="connsiteX7" fmla="*/ 0 w 3368735"/>
                <a:gd name="connsiteY7" fmla="*/ 0 h 2428893"/>
                <a:gd name="connsiteX0" fmla="*/ 0 w 3368735"/>
                <a:gd name="connsiteY0" fmla="*/ 0 h 2428893"/>
                <a:gd name="connsiteX1" fmla="*/ 3106385 w 3368735"/>
                <a:gd name="connsiteY1" fmla="*/ 10960 h 2428893"/>
                <a:gd name="connsiteX2" fmla="*/ 3260229 w 3368735"/>
                <a:gd name="connsiteY2" fmla="*/ 782266 h 2428893"/>
                <a:gd name="connsiteX3" fmla="*/ 3082682 w 3368735"/>
                <a:gd name="connsiteY3" fmla="*/ 1111592 h 2428893"/>
                <a:gd name="connsiteX4" fmla="*/ 1484762 w 3368735"/>
                <a:gd name="connsiteY4" fmla="*/ 2428893 h 2428893"/>
                <a:gd name="connsiteX5" fmla="*/ 1678 w 3368735"/>
                <a:gd name="connsiteY5" fmla="*/ 2424551 h 2428893"/>
                <a:gd name="connsiteX6" fmla="*/ 246210 w 3368735"/>
                <a:gd name="connsiteY6" fmla="*/ 1246345 h 2428893"/>
                <a:gd name="connsiteX7" fmla="*/ 0 w 3368735"/>
                <a:gd name="connsiteY7" fmla="*/ 0 h 2428893"/>
                <a:gd name="connsiteX0" fmla="*/ 0 w 3349002"/>
                <a:gd name="connsiteY0" fmla="*/ 0 h 2428893"/>
                <a:gd name="connsiteX1" fmla="*/ 3106385 w 3349002"/>
                <a:gd name="connsiteY1" fmla="*/ 10960 h 2428893"/>
                <a:gd name="connsiteX2" fmla="*/ 3260229 w 3349002"/>
                <a:gd name="connsiteY2" fmla="*/ 782266 h 2428893"/>
                <a:gd name="connsiteX3" fmla="*/ 3082682 w 3349002"/>
                <a:gd name="connsiteY3" fmla="*/ 1111592 h 2428893"/>
                <a:gd name="connsiteX4" fmla="*/ 1662309 w 3349002"/>
                <a:gd name="connsiteY4" fmla="*/ 782266 h 2428893"/>
                <a:gd name="connsiteX5" fmla="*/ 1484762 w 3349002"/>
                <a:gd name="connsiteY5" fmla="*/ 2428893 h 2428893"/>
                <a:gd name="connsiteX6" fmla="*/ 1678 w 3349002"/>
                <a:gd name="connsiteY6" fmla="*/ 2424551 h 2428893"/>
                <a:gd name="connsiteX7" fmla="*/ 246210 w 3349002"/>
                <a:gd name="connsiteY7" fmla="*/ 1246345 h 2428893"/>
                <a:gd name="connsiteX8" fmla="*/ 0 w 3349002"/>
                <a:gd name="connsiteY8" fmla="*/ 0 h 2428893"/>
                <a:gd name="connsiteX0" fmla="*/ 0 w 3349002"/>
                <a:gd name="connsiteY0" fmla="*/ 0 h 2428893"/>
                <a:gd name="connsiteX1" fmla="*/ 3106385 w 3349002"/>
                <a:gd name="connsiteY1" fmla="*/ 10960 h 2428893"/>
                <a:gd name="connsiteX2" fmla="*/ 3260229 w 3349002"/>
                <a:gd name="connsiteY2" fmla="*/ 782266 h 2428893"/>
                <a:gd name="connsiteX3" fmla="*/ 3082682 w 3349002"/>
                <a:gd name="connsiteY3" fmla="*/ 1111592 h 2428893"/>
                <a:gd name="connsiteX4" fmla="*/ 1662309 w 3349002"/>
                <a:gd name="connsiteY4" fmla="*/ 782266 h 2428893"/>
                <a:gd name="connsiteX5" fmla="*/ 1484763 w 3349002"/>
                <a:gd name="connsiteY5" fmla="*/ 1770242 h 2428893"/>
                <a:gd name="connsiteX6" fmla="*/ 1484762 w 3349002"/>
                <a:gd name="connsiteY6" fmla="*/ 2428893 h 2428893"/>
                <a:gd name="connsiteX7" fmla="*/ 1678 w 3349002"/>
                <a:gd name="connsiteY7" fmla="*/ 2424551 h 2428893"/>
                <a:gd name="connsiteX8" fmla="*/ 246210 w 3349002"/>
                <a:gd name="connsiteY8" fmla="*/ 1246345 h 2428893"/>
                <a:gd name="connsiteX9" fmla="*/ 0 w 3349002"/>
                <a:gd name="connsiteY9" fmla="*/ 0 h 2428893"/>
                <a:gd name="connsiteX0" fmla="*/ 0 w 3349002"/>
                <a:gd name="connsiteY0" fmla="*/ 0 h 2428893"/>
                <a:gd name="connsiteX1" fmla="*/ 3106385 w 3349002"/>
                <a:gd name="connsiteY1" fmla="*/ 10960 h 2428893"/>
                <a:gd name="connsiteX2" fmla="*/ 3260229 w 3349002"/>
                <a:gd name="connsiteY2" fmla="*/ 782266 h 2428893"/>
                <a:gd name="connsiteX3" fmla="*/ 3082682 w 3349002"/>
                <a:gd name="connsiteY3" fmla="*/ 1111592 h 2428893"/>
                <a:gd name="connsiteX4" fmla="*/ 1662309 w 3349002"/>
                <a:gd name="connsiteY4" fmla="*/ 782266 h 2428893"/>
                <a:gd name="connsiteX5" fmla="*/ 1484763 w 3349002"/>
                <a:gd name="connsiteY5" fmla="*/ 1770242 h 2428893"/>
                <a:gd name="connsiteX6" fmla="*/ 1484762 w 3349002"/>
                <a:gd name="connsiteY6" fmla="*/ 2428893 h 2428893"/>
                <a:gd name="connsiteX7" fmla="*/ 1678 w 3349002"/>
                <a:gd name="connsiteY7" fmla="*/ 2424551 h 2428893"/>
                <a:gd name="connsiteX8" fmla="*/ 246210 w 3349002"/>
                <a:gd name="connsiteY8" fmla="*/ 1246345 h 2428893"/>
                <a:gd name="connsiteX9" fmla="*/ 0 w 3349002"/>
                <a:gd name="connsiteY9" fmla="*/ 0 h 2428893"/>
                <a:gd name="connsiteX0" fmla="*/ 0 w 3349002"/>
                <a:gd name="connsiteY0" fmla="*/ 0 h 2428893"/>
                <a:gd name="connsiteX1" fmla="*/ 3106385 w 3349002"/>
                <a:gd name="connsiteY1" fmla="*/ 10960 h 2428893"/>
                <a:gd name="connsiteX2" fmla="*/ 3260229 w 3349002"/>
                <a:gd name="connsiteY2" fmla="*/ 782266 h 2428893"/>
                <a:gd name="connsiteX3" fmla="*/ 3082682 w 3349002"/>
                <a:gd name="connsiteY3" fmla="*/ 782266 h 2428893"/>
                <a:gd name="connsiteX4" fmla="*/ 1662309 w 3349002"/>
                <a:gd name="connsiteY4" fmla="*/ 782266 h 2428893"/>
                <a:gd name="connsiteX5" fmla="*/ 1484763 w 3349002"/>
                <a:gd name="connsiteY5" fmla="*/ 1770242 h 2428893"/>
                <a:gd name="connsiteX6" fmla="*/ 1484762 w 3349002"/>
                <a:gd name="connsiteY6" fmla="*/ 2428893 h 2428893"/>
                <a:gd name="connsiteX7" fmla="*/ 1678 w 3349002"/>
                <a:gd name="connsiteY7" fmla="*/ 2424551 h 2428893"/>
                <a:gd name="connsiteX8" fmla="*/ 246210 w 3349002"/>
                <a:gd name="connsiteY8" fmla="*/ 1246345 h 2428893"/>
                <a:gd name="connsiteX9" fmla="*/ 0 w 3349002"/>
                <a:gd name="connsiteY9" fmla="*/ 0 h 2428893"/>
                <a:gd name="connsiteX0" fmla="*/ 0 w 3349002"/>
                <a:gd name="connsiteY0" fmla="*/ 0 h 2428893"/>
                <a:gd name="connsiteX1" fmla="*/ 3106385 w 3349002"/>
                <a:gd name="connsiteY1" fmla="*/ 10960 h 2428893"/>
                <a:gd name="connsiteX2" fmla="*/ 3260229 w 3349002"/>
                <a:gd name="connsiteY2" fmla="*/ 782266 h 2428893"/>
                <a:gd name="connsiteX3" fmla="*/ 3082682 w 3349002"/>
                <a:gd name="connsiteY3" fmla="*/ 782266 h 2428893"/>
                <a:gd name="connsiteX4" fmla="*/ 1662309 w 3349002"/>
                <a:gd name="connsiteY4" fmla="*/ 782266 h 2428893"/>
                <a:gd name="connsiteX5" fmla="*/ 1484763 w 3349002"/>
                <a:gd name="connsiteY5" fmla="*/ 1770242 h 2428893"/>
                <a:gd name="connsiteX6" fmla="*/ 1484762 w 3349002"/>
                <a:gd name="connsiteY6" fmla="*/ 2428893 h 2428893"/>
                <a:gd name="connsiteX7" fmla="*/ 1678 w 3349002"/>
                <a:gd name="connsiteY7" fmla="*/ 2424551 h 2428893"/>
                <a:gd name="connsiteX8" fmla="*/ 246210 w 3349002"/>
                <a:gd name="connsiteY8" fmla="*/ 1246345 h 2428893"/>
                <a:gd name="connsiteX9" fmla="*/ 0 w 3349002"/>
                <a:gd name="connsiteY9" fmla="*/ 0 h 2428893"/>
                <a:gd name="connsiteX0" fmla="*/ 0 w 3349002"/>
                <a:gd name="connsiteY0" fmla="*/ 0 h 2428893"/>
                <a:gd name="connsiteX1" fmla="*/ 3106385 w 3349002"/>
                <a:gd name="connsiteY1" fmla="*/ 10960 h 2428893"/>
                <a:gd name="connsiteX2" fmla="*/ 3260229 w 3349002"/>
                <a:gd name="connsiteY2" fmla="*/ 782266 h 2428893"/>
                <a:gd name="connsiteX3" fmla="*/ 3082682 w 3349002"/>
                <a:gd name="connsiteY3" fmla="*/ 782266 h 2428893"/>
                <a:gd name="connsiteX4" fmla="*/ 1662309 w 3349002"/>
                <a:gd name="connsiteY4" fmla="*/ 782266 h 2428893"/>
                <a:gd name="connsiteX5" fmla="*/ 1484763 w 3349002"/>
                <a:gd name="connsiteY5" fmla="*/ 1770242 h 2428893"/>
                <a:gd name="connsiteX6" fmla="*/ 1484762 w 3349002"/>
                <a:gd name="connsiteY6" fmla="*/ 2428893 h 2428893"/>
                <a:gd name="connsiteX7" fmla="*/ 1678 w 3349002"/>
                <a:gd name="connsiteY7" fmla="*/ 2424551 h 2428893"/>
                <a:gd name="connsiteX8" fmla="*/ 246210 w 3349002"/>
                <a:gd name="connsiteY8" fmla="*/ 1246345 h 2428893"/>
                <a:gd name="connsiteX9" fmla="*/ 0 w 3349002"/>
                <a:gd name="connsiteY9" fmla="*/ 0 h 2428893"/>
                <a:gd name="connsiteX0" fmla="*/ 0 w 3349002"/>
                <a:gd name="connsiteY0" fmla="*/ 0 h 2428893"/>
                <a:gd name="connsiteX1" fmla="*/ 3106385 w 3349002"/>
                <a:gd name="connsiteY1" fmla="*/ 10960 h 2428893"/>
                <a:gd name="connsiteX2" fmla="*/ 3260229 w 3349002"/>
                <a:gd name="connsiteY2" fmla="*/ 782266 h 2428893"/>
                <a:gd name="connsiteX3" fmla="*/ 3082682 w 3349002"/>
                <a:gd name="connsiteY3" fmla="*/ 782266 h 2428893"/>
                <a:gd name="connsiteX4" fmla="*/ 1662309 w 3349002"/>
                <a:gd name="connsiteY4" fmla="*/ 1111592 h 2428893"/>
                <a:gd name="connsiteX5" fmla="*/ 1484763 w 3349002"/>
                <a:gd name="connsiteY5" fmla="*/ 1770242 h 2428893"/>
                <a:gd name="connsiteX6" fmla="*/ 1484762 w 3349002"/>
                <a:gd name="connsiteY6" fmla="*/ 2428893 h 2428893"/>
                <a:gd name="connsiteX7" fmla="*/ 1678 w 3349002"/>
                <a:gd name="connsiteY7" fmla="*/ 2424551 h 2428893"/>
                <a:gd name="connsiteX8" fmla="*/ 246210 w 3349002"/>
                <a:gd name="connsiteY8" fmla="*/ 1246345 h 2428893"/>
                <a:gd name="connsiteX9" fmla="*/ 0 w 3349002"/>
                <a:gd name="connsiteY9" fmla="*/ 0 h 2428893"/>
                <a:gd name="connsiteX0" fmla="*/ 0 w 3325724"/>
                <a:gd name="connsiteY0" fmla="*/ 0 h 2428893"/>
                <a:gd name="connsiteX1" fmla="*/ 3106385 w 3325724"/>
                <a:gd name="connsiteY1" fmla="*/ 10960 h 2428893"/>
                <a:gd name="connsiteX2" fmla="*/ 3260229 w 3325724"/>
                <a:gd name="connsiteY2" fmla="*/ 782266 h 2428893"/>
                <a:gd name="connsiteX3" fmla="*/ 2905135 w 3325724"/>
                <a:gd name="connsiteY3" fmla="*/ 1111592 h 2428893"/>
                <a:gd name="connsiteX4" fmla="*/ 1662309 w 3325724"/>
                <a:gd name="connsiteY4" fmla="*/ 1111592 h 2428893"/>
                <a:gd name="connsiteX5" fmla="*/ 1484763 w 3325724"/>
                <a:gd name="connsiteY5" fmla="*/ 1770242 h 2428893"/>
                <a:gd name="connsiteX6" fmla="*/ 1484762 w 3325724"/>
                <a:gd name="connsiteY6" fmla="*/ 2428893 h 2428893"/>
                <a:gd name="connsiteX7" fmla="*/ 1678 w 3325724"/>
                <a:gd name="connsiteY7" fmla="*/ 2424551 h 2428893"/>
                <a:gd name="connsiteX8" fmla="*/ 246210 w 3325724"/>
                <a:gd name="connsiteY8" fmla="*/ 1246345 h 2428893"/>
                <a:gd name="connsiteX9" fmla="*/ 0 w 3325724"/>
                <a:gd name="connsiteY9" fmla="*/ 0 h 2428893"/>
                <a:gd name="connsiteX0" fmla="*/ 0 w 3325724"/>
                <a:gd name="connsiteY0" fmla="*/ 0 h 2428893"/>
                <a:gd name="connsiteX1" fmla="*/ 3106385 w 3325724"/>
                <a:gd name="connsiteY1" fmla="*/ 10960 h 2428893"/>
                <a:gd name="connsiteX2" fmla="*/ 3260229 w 3325724"/>
                <a:gd name="connsiteY2" fmla="*/ 782266 h 2428893"/>
                <a:gd name="connsiteX3" fmla="*/ 2905135 w 3325724"/>
                <a:gd name="connsiteY3" fmla="*/ 1111592 h 2428893"/>
                <a:gd name="connsiteX4" fmla="*/ 1662309 w 3325724"/>
                <a:gd name="connsiteY4" fmla="*/ 1111592 h 2428893"/>
                <a:gd name="connsiteX5" fmla="*/ 1484763 w 3325724"/>
                <a:gd name="connsiteY5" fmla="*/ 1770242 h 2428893"/>
                <a:gd name="connsiteX6" fmla="*/ 1484762 w 3325724"/>
                <a:gd name="connsiteY6" fmla="*/ 2428893 h 2428893"/>
                <a:gd name="connsiteX7" fmla="*/ 1678 w 3325724"/>
                <a:gd name="connsiteY7" fmla="*/ 2424551 h 2428893"/>
                <a:gd name="connsiteX8" fmla="*/ 246210 w 3325724"/>
                <a:gd name="connsiteY8" fmla="*/ 1246345 h 2428893"/>
                <a:gd name="connsiteX9" fmla="*/ 0 w 3325724"/>
                <a:gd name="connsiteY9" fmla="*/ 0 h 2428893"/>
                <a:gd name="connsiteX0" fmla="*/ 0 w 3325724"/>
                <a:gd name="connsiteY0" fmla="*/ 0 h 2428893"/>
                <a:gd name="connsiteX1" fmla="*/ 3106385 w 3325724"/>
                <a:gd name="connsiteY1" fmla="*/ 10960 h 2428893"/>
                <a:gd name="connsiteX2" fmla="*/ 3260229 w 3325724"/>
                <a:gd name="connsiteY2" fmla="*/ 782266 h 2428893"/>
                <a:gd name="connsiteX3" fmla="*/ 2905135 w 3325724"/>
                <a:gd name="connsiteY3" fmla="*/ 1111592 h 2428893"/>
                <a:gd name="connsiteX4" fmla="*/ 1670163 w 3325724"/>
                <a:gd name="connsiteY4" fmla="*/ 972454 h 2428893"/>
                <a:gd name="connsiteX5" fmla="*/ 1484763 w 3325724"/>
                <a:gd name="connsiteY5" fmla="*/ 1770242 h 2428893"/>
                <a:gd name="connsiteX6" fmla="*/ 1484762 w 3325724"/>
                <a:gd name="connsiteY6" fmla="*/ 2428893 h 2428893"/>
                <a:gd name="connsiteX7" fmla="*/ 1678 w 3325724"/>
                <a:gd name="connsiteY7" fmla="*/ 2424551 h 2428893"/>
                <a:gd name="connsiteX8" fmla="*/ 246210 w 3325724"/>
                <a:gd name="connsiteY8" fmla="*/ 1246345 h 2428893"/>
                <a:gd name="connsiteX9" fmla="*/ 0 w 3325724"/>
                <a:gd name="connsiteY9" fmla="*/ 0 h 2428893"/>
                <a:gd name="connsiteX0" fmla="*/ 0 w 3325724"/>
                <a:gd name="connsiteY0" fmla="*/ 0 h 2428893"/>
                <a:gd name="connsiteX1" fmla="*/ 3106385 w 3325724"/>
                <a:gd name="connsiteY1" fmla="*/ 10960 h 2428893"/>
                <a:gd name="connsiteX2" fmla="*/ 3260229 w 3325724"/>
                <a:gd name="connsiteY2" fmla="*/ 782266 h 2428893"/>
                <a:gd name="connsiteX3" fmla="*/ 2936699 w 3325724"/>
                <a:gd name="connsiteY3" fmla="*/ 965226 h 2428893"/>
                <a:gd name="connsiteX4" fmla="*/ 1670163 w 3325724"/>
                <a:gd name="connsiteY4" fmla="*/ 972454 h 2428893"/>
                <a:gd name="connsiteX5" fmla="*/ 1484763 w 3325724"/>
                <a:gd name="connsiteY5" fmla="*/ 1770242 h 2428893"/>
                <a:gd name="connsiteX6" fmla="*/ 1484762 w 3325724"/>
                <a:gd name="connsiteY6" fmla="*/ 2428893 h 2428893"/>
                <a:gd name="connsiteX7" fmla="*/ 1678 w 3325724"/>
                <a:gd name="connsiteY7" fmla="*/ 2424551 h 2428893"/>
                <a:gd name="connsiteX8" fmla="*/ 246210 w 3325724"/>
                <a:gd name="connsiteY8" fmla="*/ 1246345 h 2428893"/>
                <a:gd name="connsiteX9" fmla="*/ 0 w 3325724"/>
                <a:gd name="connsiteY9" fmla="*/ 0 h 2428893"/>
                <a:gd name="connsiteX0" fmla="*/ 0 w 3325724"/>
                <a:gd name="connsiteY0" fmla="*/ 0 h 2428893"/>
                <a:gd name="connsiteX1" fmla="*/ 3106385 w 3325724"/>
                <a:gd name="connsiteY1" fmla="*/ 10960 h 2428893"/>
                <a:gd name="connsiteX2" fmla="*/ 3260229 w 3325724"/>
                <a:gd name="connsiteY2" fmla="*/ 782266 h 2428893"/>
                <a:gd name="connsiteX3" fmla="*/ 2936699 w 3325724"/>
                <a:gd name="connsiteY3" fmla="*/ 965226 h 2428893"/>
                <a:gd name="connsiteX4" fmla="*/ 1670163 w 3325724"/>
                <a:gd name="connsiteY4" fmla="*/ 972454 h 2428893"/>
                <a:gd name="connsiteX5" fmla="*/ 1484763 w 3325724"/>
                <a:gd name="connsiteY5" fmla="*/ 1770242 h 2428893"/>
                <a:gd name="connsiteX6" fmla="*/ 1484762 w 3325724"/>
                <a:gd name="connsiteY6" fmla="*/ 2428893 h 2428893"/>
                <a:gd name="connsiteX7" fmla="*/ 1678 w 3325724"/>
                <a:gd name="connsiteY7" fmla="*/ 2424551 h 2428893"/>
                <a:gd name="connsiteX8" fmla="*/ 246210 w 3325724"/>
                <a:gd name="connsiteY8" fmla="*/ 1246345 h 2428893"/>
                <a:gd name="connsiteX9" fmla="*/ 0 w 3325724"/>
                <a:gd name="connsiteY9"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5724" h="2428893">
                  <a:moveTo>
                    <a:pt x="0" y="0"/>
                  </a:moveTo>
                  <a:lnTo>
                    <a:pt x="3106385" y="10960"/>
                  </a:lnTo>
                  <a:cubicBezTo>
                    <a:pt x="3325724" y="102265"/>
                    <a:pt x="3288510" y="623222"/>
                    <a:pt x="3260229" y="782266"/>
                  </a:cubicBezTo>
                  <a:cubicBezTo>
                    <a:pt x="3231948" y="941310"/>
                    <a:pt x="3201710" y="933528"/>
                    <a:pt x="2936699" y="965226"/>
                  </a:cubicBezTo>
                  <a:cubicBezTo>
                    <a:pt x="2671688" y="996924"/>
                    <a:pt x="1912152" y="838285"/>
                    <a:pt x="1670163" y="972454"/>
                  </a:cubicBezTo>
                  <a:cubicBezTo>
                    <a:pt x="1428174" y="1106623"/>
                    <a:pt x="1515663" y="1527502"/>
                    <a:pt x="1484763" y="1770242"/>
                  </a:cubicBezTo>
                  <a:cubicBezTo>
                    <a:pt x="1484763" y="1989792"/>
                    <a:pt x="1484762" y="2209343"/>
                    <a:pt x="1484762"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50196"/>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88" name="Title 1"/>
          <p:cNvSpPr txBox="1">
            <a:spLocks/>
          </p:cNvSpPr>
          <p:nvPr/>
        </p:nvSpPr>
        <p:spPr>
          <a:xfrm>
            <a:off x="-32" y="3143248"/>
            <a:ext cx="9144000" cy="642918"/>
          </a:xfrm>
          <a:prstGeom prst="rect">
            <a:avLst/>
          </a:prstGeom>
          <a:noFill/>
          <a:effectLst/>
        </p:spPr>
        <p:txBody>
          <a:bodyPr vert="horz" lIns="91440" tIns="45720" rIns="91440" bIns="45720" rtlCol="0" anchor="ctr">
            <a:normAutofit/>
          </a:bodyPr>
          <a:lstStyle/>
          <a:p>
            <a:pPr marL="0" marR="0" lvl="0" indent="1588"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or a loss of capacity</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90" name="Title 1"/>
          <p:cNvSpPr txBox="1">
            <a:spLocks/>
          </p:cNvSpPr>
          <p:nvPr/>
        </p:nvSpPr>
        <p:spPr>
          <a:xfrm>
            <a:off x="-32" y="5786454"/>
            <a:ext cx="9144000" cy="1071546"/>
          </a:xfrm>
          <a:prstGeom prst="rect">
            <a:avLst/>
          </a:prstGeom>
          <a:noFill/>
          <a:effectLst/>
        </p:spPr>
        <p:txBody>
          <a:bodyPr vert="horz" lIns="91440" tIns="45720" rIns="91440" bIns="45720" rtlCol="0" anchor="ctr">
            <a:normAutofit/>
          </a:bodyPr>
          <a:lstStyle/>
          <a:p>
            <a:pPr marL="0" marR="0" lvl="0" indent="1588"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by shifting traffic and thereby “diffusing” congestion across the network.</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ternet.png"/>
          <p:cNvPicPr>
            <a:picLocks noGrp="1" noChangeAspect="1"/>
          </p:cNvPicPr>
          <p:nvPr>
            <p:ph idx="1"/>
          </p:nvPr>
        </p:nvPicPr>
        <p:blipFill>
          <a:blip r:embed="rId4" cstate="screen">
            <a:duotone>
              <a:prstClr val="black"/>
              <a:srgbClr val="1574FF">
                <a:tint val="45000"/>
                <a:satMod val="400000"/>
              </a:srgbClr>
            </a:duotone>
          </a:blip>
          <a:srcRect r="6442"/>
          <a:stretch>
            <a:fillRect/>
          </a:stretch>
        </p:blipFill>
        <p:spPr>
          <a:xfrm>
            <a:off x="2285984" y="1000125"/>
            <a:ext cx="6858048" cy="4840109"/>
          </a:xfrm>
        </p:spPr>
      </p:pic>
      <p:sp>
        <p:nvSpPr>
          <p:cNvPr id="2" name="Title 1"/>
          <p:cNvSpPr>
            <a:spLocks noGrp="1"/>
          </p:cNvSpPr>
          <p:nvPr>
            <p:ph type="title"/>
          </p:nvPr>
        </p:nvSpPr>
        <p:spPr>
          <a:xfrm>
            <a:off x="0" y="0"/>
            <a:ext cx="9144000" cy="1142984"/>
          </a:xfrm>
        </p:spPr>
        <p:txBody>
          <a:bodyPr>
            <a:noAutofit/>
          </a:bodyPr>
          <a:lstStyle/>
          <a:p>
            <a:r>
              <a:rPr lang="en-US" sz="2900" dirty="0" smtClean="0"/>
              <a:t>The Internet already has resource pooling, in the form of multi-homing, BGP, etc.</a:t>
            </a:r>
            <a:endParaRPr lang="en-GB"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506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ternet.png"/>
          <p:cNvPicPr>
            <a:picLocks noGrp="1" noChangeAspect="1"/>
          </p:cNvPicPr>
          <p:nvPr>
            <p:ph idx="1"/>
          </p:nvPr>
        </p:nvPicPr>
        <p:blipFill>
          <a:blip r:embed="rId4" cstate="screen">
            <a:duotone>
              <a:prstClr val="black"/>
              <a:srgbClr val="1574FF">
                <a:tint val="45000"/>
                <a:satMod val="400000"/>
              </a:srgbClr>
            </a:duotone>
          </a:blip>
          <a:srcRect r="6442"/>
          <a:stretch>
            <a:fillRect/>
          </a:stretch>
        </p:blipFill>
        <p:spPr>
          <a:xfrm>
            <a:off x="2285984" y="1000125"/>
            <a:ext cx="6858048" cy="4840109"/>
          </a:xfrm>
        </p:spPr>
      </p:pic>
      <p:sp>
        <p:nvSpPr>
          <p:cNvPr id="2" name="Title 1"/>
          <p:cNvSpPr>
            <a:spLocks noGrp="1"/>
          </p:cNvSpPr>
          <p:nvPr>
            <p:ph type="title"/>
          </p:nvPr>
        </p:nvSpPr>
        <p:spPr>
          <a:xfrm>
            <a:off x="0" y="0"/>
            <a:ext cx="9144000" cy="1142984"/>
          </a:xfrm>
        </p:spPr>
        <p:txBody>
          <a:bodyPr>
            <a:noAutofit/>
          </a:bodyPr>
          <a:lstStyle/>
          <a:p>
            <a:r>
              <a:rPr lang="en-US" sz="2900" dirty="0" smtClean="0"/>
              <a:t>The Internet already has resource pooling, in the form of multi-homing, BGP, etc.</a:t>
            </a:r>
            <a:endParaRPr lang="en-GB" sz="2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JW">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DJW">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5059</TotalTime>
  <Words>3566</Words>
  <Application>Microsoft Office PowerPoint</Application>
  <PresentationFormat>On-screen Show (4:3)</PresentationFormat>
  <Paragraphs>379</Paragraphs>
  <Slides>64</Slides>
  <Notes>33</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Office Theme</vt:lpstr>
      <vt:lpstr>1_Office Theme</vt:lpstr>
      <vt:lpstr>Multipath TCP Mark Handley Costin Raiciu Damon Wischik UCL</vt:lpstr>
      <vt:lpstr>We have a working implementation of multipath transport</vt:lpstr>
      <vt:lpstr>We have a working implementation of multipath transport</vt:lpstr>
      <vt:lpstr>This user clearly benefits from multipath. But is it safe for the network and other users? Or does it cause instability, route flap, unfairness, disaster?</vt:lpstr>
      <vt:lpstr>This user clearly benefits from multipath. But is it safe for the network and other users? Or does it cause instability, route flap, unfairness, disaster?</vt:lpstr>
      <vt:lpstr>I. Resource pooling as a design principle</vt:lpstr>
      <vt:lpstr>Resource pooling means the network is better able to accommodate a surge in traffic</vt:lpstr>
      <vt:lpstr>The Internet already has resource pooling, in the form of multi-homing, BGP, etc.</vt:lpstr>
      <vt:lpstr>The Internet already has resource pooling, in the form of multi-homing, BGP, etc.</vt:lpstr>
      <vt:lpstr>The Internet already has resource pooling, in the form of multi-homing, BGP, etc.</vt:lpstr>
      <vt:lpstr>The Internet already has resource pooling, in the form of multi-homing, BGP, etc.</vt:lpstr>
      <vt:lpstr>Slide 12</vt:lpstr>
      <vt:lpstr>Slide 13</vt:lpstr>
      <vt:lpstr>Slide 14</vt:lpstr>
      <vt:lpstr>Slide 15</vt:lpstr>
      <vt:lpstr>Slide 16</vt:lpstr>
      <vt:lpstr>Resource pooling relies on there being enough path choices, and enough traffic that can make a choice.</vt:lpstr>
      <vt:lpstr>Resource pooling relies on proper load-balancing by the end-systems.</vt:lpstr>
      <vt:lpstr>Topic II. How much resource pooling can be achieved, given a set of multipath routes and a traffic matrix?</vt:lpstr>
      <vt:lpstr>Slide 20</vt:lpstr>
      <vt:lpstr>Slide 21</vt:lpstr>
      <vt:lpstr>Slide 22</vt:lpstr>
      <vt:lpstr>A simple flow allocation problem</vt:lpstr>
      <vt:lpstr>A simple flow allocation problem (matrix form)</vt:lpstr>
      <vt:lpstr>A simple flow allocation problem (relaxed)</vt:lpstr>
      <vt:lpstr>We want to know how the solution changes when capacities change.  I shall take y to be fixed, and only look at how x changes.</vt:lpstr>
      <vt:lpstr>We want to know how the solution changes when capacities change.  I shall take y to be fixed, and only look at how x changes.</vt:lpstr>
      <vt:lpstr>Theorem </vt:lpstr>
      <vt:lpstr>If the poolability score is Ψjj ≈1 then the link sheds load easily. If the poolability score is Ψjj ≈0 then the link is “solitary”.</vt:lpstr>
      <vt:lpstr>If the poolability score is Ψjj ≈1 then the link sheds load easily. If the poolability score is Ψjj ≈0 then the link is “solitary”.</vt:lpstr>
      <vt:lpstr>There is a close link between the multi-commodity flow problem, and the multipath rate problem.</vt:lpstr>
      <vt:lpstr>There is a close link between the workloads in heavy traffic, and poolability.</vt:lpstr>
      <vt:lpstr>Slide 33</vt:lpstr>
      <vt:lpstr>Slide 34</vt:lpstr>
      <vt:lpstr>Slide 35</vt:lpstr>
      <vt:lpstr>Slide 36</vt:lpstr>
      <vt:lpstr>Slide 37</vt:lpstr>
      <vt:lpstr>Topic III. Can we design a congestion controller such that users react in the right way to achieve resource pooling?    </vt:lpstr>
      <vt:lpstr>Topic III. Can we design a congestion controller such that users react in the right way to achieve resource pooling?    </vt:lpstr>
      <vt:lpstr>The idealized congestion control algorithm puts all its traffic on the least congested path. This can a failure of load balancing, when congestion levels vary.</vt:lpstr>
      <vt:lpstr>The noisy nature of congestion feedback makes it difficult to estimate congestion levels.</vt:lpstr>
      <vt:lpstr>There is a large body of work on fluid models of congestion control:  • write down a network utility maximization problem, • write down a system of differential equations,  • show that the (unique) fixed point solves the utility maximization, • and interpret it as a discrete congestion control algorithm.</vt:lpstr>
      <vt:lpstr>How we expect the fluid model to behave:</vt:lpstr>
      <vt:lpstr>How they behave in simulation:</vt:lpstr>
      <vt:lpstr>Slide 45</vt:lpstr>
      <vt:lpstr>Slide 46</vt:lpstr>
      <vt:lpstr>Slide 47</vt:lpstr>
      <vt:lpstr>How good is this congestion controller at achieving resource pooling, in a static network?</vt:lpstr>
      <vt:lpstr>How good is this congestion controller at achieving resource pooling, in a dynamic network?</vt:lpstr>
      <vt:lpstr>Slide 50</vt:lpstr>
      <vt:lpstr>Slide 51</vt:lpstr>
      <vt:lpstr>We tweaked the φ algorithm, to ensure fairness with TCP. </vt:lpstr>
      <vt:lpstr>Slide 53</vt:lpstr>
      <vt:lpstr>Theorem</vt:lpstr>
      <vt:lpstr>But is there a principled way to think about the congestion control problem?</vt:lpstr>
      <vt:lpstr>But is there a principled way to think about the congestion control problem?</vt:lpstr>
      <vt:lpstr>But is there a principled way to think about the congestion control problem?</vt:lpstr>
      <vt:lpstr>Slide 58</vt:lpstr>
      <vt:lpstr>Slide 59</vt:lpstr>
      <vt:lpstr>Slide 60</vt:lpstr>
      <vt:lpstr>Slide 61</vt:lpstr>
      <vt:lpstr>Slide 62</vt:lpstr>
      <vt:lpstr>SUMMARY. We have a working implementation of multipath transport.</vt:lpstr>
      <vt:lpstr>Ongoing research topics</vt:lpstr>
    </vt:vector>
  </TitlesOfParts>
  <Company>UCL Computer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Queueing theory for TCP</dc:title>
  <dc:creator>djw</dc:creator>
  <cp:lastModifiedBy>djw</cp:lastModifiedBy>
  <cp:revision>300</cp:revision>
  <dcterms:created xsi:type="dcterms:W3CDTF">2009-11-08T12:24:41Z</dcterms:created>
  <dcterms:modified xsi:type="dcterms:W3CDTF">2010-05-11T23:14:24Z</dcterms:modified>
</cp:coreProperties>
</file>