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61"/>
  </p:notesMasterIdLst>
  <p:sldIdLst>
    <p:sldId id="325" r:id="rId3"/>
    <p:sldId id="291" r:id="rId4"/>
    <p:sldId id="321" r:id="rId5"/>
    <p:sldId id="322" r:id="rId6"/>
    <p:sldId id="320" r:id="rId7"/>
    <p:sldId id="326" r:id="rId8"/>
    <p:sldId id="327" r:id="rId9"/>
    <p:sldId id="328" r:id="rId10"/>
    <p:sldId id="329" r:id="rId11"/>
    <p:sldId id="330" r:id="rId12"/>
    <p:sldId id="331" r:id="rId13"/>
    <p:sldId id="332" r:id="rId14"/>
    <p:sldId id="333" r:id="rId15"/>
    <p:sldId id="334" r:id="rId16"/>
    <p:sldId id="335" r:id="rId17"/>
    <p:sldId id="336" r:id="rId18"/>
    <p:sldId id="264" r:id="rId19"/>
    <p:sldId id="337" r:id="rId20"/>
    <p:sldId id="270" r:id="rId21"/>
    <p:sldId id="271" r:id="rId22"/>
    <p:sldId id="296" r:id="rId23"/>
    <p:sldId id="276" r:id="rId24"/>
    <p:sldId id="277" r:id="rId25"/>
    <p:sldId id="275" r:id="rId26"/>
    <p:sldId id="278" r:id="rId27"/>
    <p:sldId id="324" r:id="rId28"/>
    <p:sldId id="274" r:id="rId29"/>
    <p:sldId id="295" r:id="rId30"/>
    <p:sldId id="283" r:id="rId31"/>
    <p:sldId id="319" r:id="rId32"/>
    <p:sldId id="298" r:id="rId33"/>
    <p:sldId id="299" r:id="rId34"/>
    <p:sldId id="302" r:id="rId35"/>
    <p:sldId id="301" r:id="rId36"/>
    <p:sldId id="300" r:id="rId37"/>
    <p:sldId id="318" r:id="rId38"/>
    <p:sldId id="346" r:id="rId39"/>
    <p:sldId id="341" r:id="rId40"/>
    <p:sldId id="342" r:id="rId41"/>
    <p:sldId id="343" r:id="rId42"/>
    <p:sldId id="344" r:id="rId43"/>
    <p:sldId id="345" r:id="rId44"/>
    <p:sldId id="348" r:id="rId45"/>
    <p:sldId id="349" r:id="rId46"/>
    <p:sldId id="338" r:id="rId47"/>
    <p:sldId id="339" r:id="rId48"/>
    <p:sldId id="350" r:id="rId49"/>
    <p:sldId id="351" r:id="rId50"/>
    <p:sldId id="352" r:id="rId51"/>
    <p:sldId id="353" r:id="rId52"/>
    <p:sldId id="355" r:id="rId53"/>
    <p:sldId id="357" r:id="rId54"/>
    <p:sldId id="358" r:id="rId55"/>
    <p:sldId id="359" r:id="rId56"/>
    <p:sldId id="360" r:id="rId57"/>
    <p:sldId id="356" r:id="rId58"/>
    <p:sldId id="304" r:id="rId59"/>
    <p:sldId id="35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7283D"/>
    <a:srgbClr val="254061"/>
    <a:srgbClr val="333333"/>
    <a:srgbClr val="F8F8F8"/>
    <a:srgbClr val="777777"/>
    <a:srgbClr val="7F7F7F"/>
    <a:srgbClr val="FFD966"/>
    <a:srgbClr val="0F1A27"/>
    <a:srgbClr val="1214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662" autoAdjust="0"/>
  </p:normalViewPr>
  <p:slideViewPr>
    <p:cSldViewPr>
      <p:cViewPr>
        <p:scale>
          <a:sx n="66" d="100"/>
          <a:sy n="66" d="100"/>
        </p:scale>
        <p:origin x="-834" y="-105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866"/>
    </p:cViewPr>
  </p:sorterViewPr>
  <p:notesViewPr>
    <p:cSldViewPr>
      <p:cViewPr varScale="1">
        <p:scale>
          <a:sx n="56" d="100"/>
          <a:sy n="56" d="100"/>
        </p:scale>
        <p:origin x="-25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oleObject" Target="file:///C:\Desktop\multipath\talks\bcub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blackboard\multipath\talks\bcub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19"/>
  <c:chart>
    <c:plotArea>
      <c:layout>
        <c:manualLayout>
          <c:layoutTarget val="inner"/>
          <c:xMode val="edge"/>
          <c:yMode val="edge"/>
          <c:x val="0.10844729593985944"/>
          <c:y val="0.13500896546347549"/>
          <c:w val="0.48483806780789629"/>
          <c:h val="0.81359042990913266"/>
        </c:manualLayout>
      </c:layout>
      <c:barChart>
        <c:barDir val="col"/>
        <c:grouping val="clustered"/>
        <c:ser>
          <c:idx val="0"/>
          <c:order val="0"/>
          <c:tx>
            <c:strRef>
              <c:f>Sheet1!$A$25</c:f>
              <c:strCache>
                <c:ptCount val="1"/>
                <c:pt idx="0">
                  <c:v>½ TCP</c:v>
                </c:pt>
              </c:strCache>
            </c:strRef>
          </c:tx>
          <c:cat>
            <c:strRef>
              <c:f>Sheet1!$B$24</c:f>
              <c:strCache>
                <c:ptCount val="1"/>
                <c:pt idx="0">
                  <c:v>wifi</c:v>
                </c:pt>
              </c:strCache>
            </c:strRef>
          </c:cat>
          <c:val>
            <c:numRef>
              <c:f>Sheet1!$B$25</c:f>
              <c:numCache>
                <c:formatCode>General</c:formatCode>
                <c:ptCount val="1"/>
                <c:pt idx="0">
                  <c:v>1.6600000000000001</c:v>
                </c:pt>
              </c:numCache>
            </c:numRef>
          </c:val>
        </c:ser>
        <c:ser>
          <c:idx val="1"/>
          <c:order val="1"/>
          <c:tx>
            <c:strRef>
              <c:f>Sheet1!$A$26</c:f>
              <c:strCache>
                <c:ptCount val="1"/>
                <c:pt idx="0">
                  <c:v>MPTCP</c:v>
                </c:pt>
              </c:strCache>
            </c:strRef>
          </c:tx>
          <c:cat>
            <c:strRef>
              <c:f>Sheet1!$B$24</c:f>
              <c:strCache>
                <c:ptCount val="1"/>
                <c:pt idx="0">
                  <c:v>wifi</c:v>
                </c:pt>
              </c:strCache>
            </c:strRef>
          </c:cat>
          <c:val>
            <c:numRef>
              <c:f>Sheet1!$B$26</c:f>
              <c:numCache>
                <c:formatCode>General</c:formatCode>
                <c:ptCount val="1"/>
                <c:pt idx="0">
                  <c:v>2.21</c:v>
                </c:pt>
              </c:numCache>
            </c:numRef>
          </c:val>
        </c:ser>
        <c:gapWidth val="39"/>
        <c:axId val="52132096"/>
        <c:axId val="52133888"/>
      </c:barChart>
      <c:catAx>
        <c:axId val="52132096"/>
        <c:scaling>
          <c:orientation val="minMax"/>
        </c:scaling>
        <c:axPos val="b"/>
        <c:majorTickMark val="none"/>
        <c:tickLblPos val="none"/>
        <c:crossAx val="52133888"/>
        <c:crosses val="autoZero"/>
        <c:auto val="1"/>
        <c:lblAlgn val="ctr"/>
        <c:lblOffset val="100"/>
      </c:catAx>
      <c:valAx>
        <c:axId val="52133888"/>
        <c:scaling>
          <c:orientation val="minMax"/>
        </c:scaling>
        <c:axPos val="l"/>
        <c:numFmt formatCode="General" sourceLinked="1"/>
        <c:tickLblPos val="nextTo"/>
        <c:txPr>
          <a:bodyPr/>
          <a:lstStyle/>
          <a:p>
            <a:pPr>
              <a:defRPr sz="1400"/>
            </a:pPr>
            <a:endParaRPr lang="en-US"/>
          </a:p>
        </c:txPr>
        <c:crossAx val="52132096"/>
        <c:crosses val="autoZero"/>
        <c:crossBetween val="between"/>
      </c:valAx>
    </c:plotArea>
    <c:legend>
      <c:legendPos val="r"/>
      <c:legendEntry>
        <c:idx val="0"/>
        <c:txPr>
          <a:bodyPr/>
          <a:lstStyle/>
          <a:p>
            <a:pPr>
              <a:defRPr sz="1800">
                <a:solidFill>
                  <a:schemeClr val="accent2"/>
                </a:solidFill>
              </a:defRPr>
            </a:pPr>
            <a:endParaRPr lang="en-US"/>
          </a:p>
        </c:txPr>
      </c:legendEntry>
      <c:legendEntry>
        <c:idx val="1"/>
        <c:txPr>
          <a:bodyPr/>
          <a:lstStyle/>
          <a:p>
            <a:pPr>
              <a:defRPr sz="1800">
                <a:solidFill>
                  <a:schemeClr val="accent1">
                    <a:lumMod val="40000"/>
                    <a:lumOff val="60000"/>
                  </a:schemeClr>
                </a:solidFill>
              </a:defRPr>
            </a:pPr>
            <a:endParaRPr lang="en-US"/>
          </a:p>
        </c:txPr>
      </c:legendEntry>
      <c:layout>
        <c:manualLayout>
          <c:xMode val="edge"/>
          <c:yMode val="edge"/>
          <c:x val="0.60508644384053767"/>
          <c:y val="0.28587406772173307"/>
          <c:w val="0.39358712904249832"/>
          <c:h val="0.34836447424270017"/>
        </c:manualLayout>
      </c:layout>
      <c:txPr>
        <a:bodyPr/>
        <a:lstStyle/>
        <a:p>
          <a:pPr>
            <a:defRPr sz="18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style val="19"/>
  <c:chart>
    <c:plotArea>
      <c:layout>
        <c:manualLayout>
          <c:layoutTarget val="inner"/>
          <c:xMode val="edge"/>
          <c:yMode val="edge"/>
          <c:x val="0.108519347925546"/>
          <c:y val="5.1400554097404488E-2"/>
          <c:w val="0.89148065207445404"/>
          <c:h val="0.89719889180519152"/>
        </c:manualLayout>
      </c:layout>
      <c:barChart>
        <c:barDir val="col"/>
        <c:grouping val="clustered"/>
        <c:ser>
          <c:idx val="3"/>
          <c:order val="0"/>
          <c:tx>
            <c:strRef>
              <c:f>Sheet1!$A$36</c:f>
              <c:strCache>
                <c:ptCount val="1"/>
                <c:pt idx="0">
                  <c:v>Pkt scatter</c:v>
                </c:pt>
              </c:strCache>
            </c:strRef>
          </c:tx>
          <c:spPr>
            <a:gradFill>
              <a:gsLst>
                <a:gs pos="50000">
                  <a:schemeClr val="bg1">
                    <a:lumMod val="75000"/>
                  </a:schemeClr>
                </a:gs>
                <a:gs pos="100000">
                  <a:prstClr val="white">
                    <a:lumMod val="50000"/>
                  </a:prstClr>
                </a:gs>
              </a:gsLst>
              <a:lin ang="5400000" scaled="0"/>
            </a:gradFill>
          </c:spPr>
          <c:cat>
            <c:strRef>
              <c:f>Sheet1!$B$32:$D$32</c:f>
              <c:strCache>
                <c:ptCount val="3"/>
                <c:pt idx="0">
                  <c:v>permutation traffic matrix</c:v>
                </c:pt>
                <c:pt idx="1">
                  <c:v>sparse traffic matrix</c:v>
                </c:pt>
                <c:pt idx="2">
                  <c:v>localized traffic matrix</c:v>
                </c:pt>
              </c:strCache>
            </c:strRef>
          </c:cat>
          <c:val>
            <c:numRef>
              <c:f>Sheet1!$B$36:$D$36</c:f>
              <c:numCache>
                <c:formatCode>General</c:formatCode>
                <c:ptCount val="3"/>
                <c:pt idx="2">
                  <c:v>115</c:v>
                </c:pt>
              </c:numCache>
            </c:numRef>
          </c:val>
        </c:ser>
        <c:ser>
          <c:idx val="2"/>
          <c:order val="1"/>
          <c:tx>
            <c:strRef>
              <c:f>Sheet1!$A$35</c:f>
              <c:strCache>
                <c:ptCount val="1"/>
                <c:pt idx="0">
                  <c:v>TCP+ECMP</c:v>
                </c:pt>
              </c:strCache>
            </c:strRef>
          </c:tx>
          <c:spPr>
            <a:gradFill>
              <a:gsLst>
                <a:gs pos="50000">
                  <a:srgbClr val="9BBB59">
                    <a:lumMod val="75000"/>
                  </a:srgbClr>
                </a:gs>
                <a:gs pos="100000">
                  <a:srgbClr val="92D050"/>
                </a:gs>
              </a:gsLst>
              <a:lin ang="5400000" scaled="0"/>
            </a:gradFill>
          </c:spPr>
          <c:cat>
            <c:strRef>
              <c:f>Sheet1!$B$32:$D$32</c:f>
              <c:strCache>
                <c:ptCount val="3"/>
                <c:pt idx="0">
                  <c:v>permutation traffic matrix</c:v>
                </c:pt>
                <c:pt idx="1">
                  <c:v>sparse traffic matrix</c:v>
                </c:pt>
                <c:pt idx="2">
                  <c:v>localized traffic matrix</c:v>
                </c:pt>
              </c:strCache>
            </c:strRef>
          </c:cat>
          <c:val>
            <c:numRef>
              <c:f>Sheet1!$B$35:$D$35</c:f>
              <c:numCache>
                <c:formatCode>General</c:formatCode>
                <c:ptCount val="3"/>
                <c:pt idx="0">
                  <c:v>64.5</c:v>
                </c:pt>
                <c:pt idx="1">
                  <c:v>78</c:v>
                </c:pt>
                <c:pt idx="2">
                  <c:v>297</c:v>
                </c:pt>
              </c:numCache>
            </c:numRef>
          </c:val>
        </c:ser>
        <c:ser>
          <c:idx val="0"/>
          <c:order val="2"/>
          <c:tx>
            <c:strRef>
              <c:f>Sheet1!$A$33</c:f>
              <c:strCache>
                <c:ptCount val="1"/>
                <c:pt idx="0">
                  <c:v>EWTCP</c:v>
                </c:pt>
              </c:strCache>
            </c:strRef>
          </c:tx>
          <c:cat>
            <c:strRef>
              <c:f>Sheet1!$B$32:$D$32</c:f>
              <c:strCache>
                <c:ptCount val="3"/>
                <c:pt idx="0">
                  <c:v>permutation traffic matrix</c:v>
                </c:pt>
                <c:pt idx="1">
                  <c:v>sparse traffic matrix</c:v>
                </c:pt>
                <c:pt idx="2">
                  <c:v>localized traffic matrix</c:v>
                </c:pt>
              </c:strCache>
            </c:strRef>
          </c:cat>
          <c:val>
            <c:numRef>
              <c:f>Sheet1!$B$33:$D$33</c:f>
              <c:numCache>
                <c:formatCode>General</c:formatCode>
                <c:ptCount val="3"/>
                <c:pt idx="0">
                  <c:v>84</c:v>
                </c:pt>
                <c:pt idx="1">
                  <c:v>139</c:v>
                </c:pt>
                <c:pt idx="2">
                  <c:v>229</c:v>
                </c:pt>
              </c:numCache>
            </c:numRef>
          </c:val>
        </c:ser>
        <c:ser>
          <c:idx val="1"/>
          <c:order val="3"/>
          <c:tx>
            <c:strRef>
              <c:f>Sheet1!$A$34</c:f>
              <c:strCache>
                <c:ptCount val="1"/>
                <c:pt idx="0">
                  <c:v>MPTCP</c:v>
                </c:pt>
              </c:strCache>
            </c:strRef>
          </c:tx>
          <c:spPr>
            <a:gradFill>
              <a:gsLst>
                <a:gs pos="50000">
                  <a:srgbClr val="0070C0"/>
                </a:gs>
                <a:gs pos="100000">
                  <a:schemeClr val="accent1">
                    <a:lumMod val="60000"/>
                    <a:lumOff val="40000"/>
                  </a:schemeClr>
                </a:gs>
              </a:gsLst>
              <a:lin ang="5400000" scaled="0"/>
            </a:gradFill>
          </c:spPr>
          <c:cat>
            <c:strRef>
              <c:f>Sheet1!$B$32:$D$32</c:f>
              <c:strCache>
                <c:ptCount val="3"/>
                <c:pt idx="0">
                  <c:v>permutation traffic matrix</c:v>
                </c:pt>
                <c:pt idx="1">
                  <c:v>sparse traffic matrix</c:v>
                </c:pt>
                <c:pt idx="2">
                  <c:v>localized traffic matrix</c:v>
                </c:pt>
              </c:strCache>
            </c:strRef>
          </c:cat>
          <c:val>
            <c:numRef>
              <c:f>Sheet1!$B$34:$D$34</c:f>
              <c:numCache>
                <c:formatCode>General</c:formatCode>
                <c:ptCount val="3"/>
                <c:pt idx="0">
                  <c:v>86.5</c:v>
                </c:pt>
                <c:pt idx="1">
                  <c:v>135</c:v>
                </c:pt>
                <c:pt idx="2">
                  <c:v>272</c:v>
                </c:pt>
              </c:numCache>
            </c:numRef>
          </c:val>
        </c:ser>
        <c:gapWidth val="74"/>
        <c:overlap val="37"/>
        <c:axId val="182273536"/>
        <c:axId val="182275072"/>
      </c:barChart>
      <c:catAx>
        <c:axId val="182273536"/>
        <c:scaling>
          <c:orientation val="minMax"/>
        </c:scaling>
        <c:axPos val="b"/>
        <c:majorTickMark val="none"/>
        <c:tickLblPos val="none"/>
        <c:spPr>
          <a:ln>
            <a:solidFill>
              <a:schemeClr val="bg1"/>
            </a:solidFill>
          </a:ln>
        </c:spPr>
        <c:crossAx val="182275072"/>
        <c:crosses val="autoZero"/>
        <c:auto val="1"/>
        <c:lblAlgn val="ctr"/>
        <c:lblOffset val="100"/>
      </c:catAx>
      <c:valAx>
        <c:axId val="182275072"/>
        <c:scaling>
          <c:orientation val="minMax"/>
        </c:scaling>
        <c:axPos val="l"/>
        <c:numFmt formatCode="General" sourceLinked="1"/>
        <c:tickLblPos val="nextTo"/>
        <c:spPr>
          <a:ln>
            <a:solidFill>
              <a:schemeClr val="bg1"/>
            </a:solidFill>
          </a:ln>
        </c:spPr>
        <c:txPr>
          <a:bodyPr/>
          <a:lstStyle/>
          <a:p>
            <a:pPr>
              <a:defRPr>
                <a:solidFill>
                  <a:schemeClr val="bg1"/>
                </a:solidFill>
              </a:defRPr>
            </a:pPr>
            <a:endParaRPr lang="en-US"/>
          </a:p>
        </c:txPr>
        <c:crossAx val="182273536"/>
        <c:crosses val="autoZero"/>
        <c:crossBetween val="between"/>
      </c:valAx>
    </c:plotArea>
    <c:legend>
      <c:legendPos val="r"/>
      <c:layout>
        <c:manualLayout>
          <c:xMode val="edge"/>
          <c:yMode val="edge"/>
          <c:x val="0.15502468154783425"/>
          <c:y val="5.4787839020122533E-2"/>
          <c:w val="0.30967733391124297"/>
          <c:h val="0.45986876640419966"/>
        </c:manualLayout>
      </c:layout>
      <c:txPr>
        <a:bodyPr/>
        <a:lstStyle/>
        <a:p>
          <a:pPr>
            <a:defRPr sz="1800">
              <a:solidFill>
                <a:schemeClr val="bg1"/>
              </a:solidFill>
            </a:defRPr>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33469-4017-4366-99D3-32259A95428F}" type="datetimeFigureOut">
              <a:rPr lang="en-GB" smtClean="0"/>
              <a:pPr/>
              <a:t>27/05/2011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84340-2C5C-49CD-9344-8D8C6E4223F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r>
              <a:rPr lang="en-GB" baseline="0" dirty="0" err="1" smtClean="0"/>
              <a:t>ultipath</a:t>
            </a:r>
            <a:r>
              <a:rPr lang="en-GB" baseline="0" dirty="0" smtClean="0"/>
              <a:t> TCP working group at the IETF, which is about to produce an experimental standard called MPTCP. We’ve been closely involved in that effort, and what I’m going to describe is the congestion control component of MPTCP.</a:t>
            </a:r>
          </a:p>
          <a:p>
            <a:endParaRPr lang="en-GB"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get back to fairness.</a:t>
            </a:r>
            <a:r>
              <a:rPr lang="en-GB" baseline="0" dirty="0" smtClean="0"/>
              <a:t> This is a more systematic and general way to think about fairness, than the simple bottleneck idea I started with. </a:t>
            </a:r>
          </a:p>
          <a:p>
            <a:endParaRPr lang="en-GB" dirty="0" smtClean="0"/>
          </a:p>
          <a:p>
            <a:r>
              <a:rPr lang="en-GB" dirty="0" smtClean="0"/>
              <a:t>If we follow Design Goal 2, we’ll push all our</a:t>
            </a:r>
            <a:r>
              <a:rPr lang="en-GB" baseline="0" dirty="0" smtClean="0"/>
              <a:t> traffic onto the low-loss path, i.e. 3G. But 3G has high RTT, which means that a TCP flow would get low throughput. In order to be fair to TCP, we shouldn’t send very much traffic over 3G. But then the user is suffering because of MPTCP, which is no good.</a:t>
            </a:r>
            <a:endParaRPr lang="en-GB" dirty="0" smtClean="0"/>
          </a:p>
          <a:p>
            <a:endParaRPr lang="en-GB" dirty="0" smtClean="0"/>
          </a:p>
          <a:p>
            <a:r>
              <a:rPr lang="en-GB" baseline="0" dirty="0" smtClean="0"/>
              <a:t>We want the user to have an incentive to use MPTCP, and we want the network to have an incentive to permit MPTCP. Here’s a more precise way to put it.</a:t>
            </a:r>
          </a:p>
          <a:p>
            <a:endParaRPr lang="en-GB"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27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the total shaded area indicates the total</a:t>
            </a:r>
            <a:r>
              <a:rPr lang="en-GB" baseline="0" dirty="0" smtClean="0"/>
              <a:t> throughput.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28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“Goal 3. Be fair to TCP” means</a:t>
            </a:r>
            <a:r>
              <a:rPr lang="en-GB" baseline="0" dirty="0" smtClean="0"/>
              <a:t> two things:</a:t>
            </a:r>
          </a:p>
          <a:p>
            <a:r>
              <a:rPr lang="en-GB" baseline="0" dirty="0" smtClean="0"/>
              <a:t>fair to the user, i.e. user doesn’t suffer by switching from TCP to MPTCP;</a:t>
            </a:r>
          </a:p>
          <a:p>
            <a:r>
              <a:rPr lang="en-GB" baseline="0" dirty="0" smtClean="0"/>
              <a:t>fair to the network, i.e. network doesn’t suffer when users switch from TCP to MPTCP.</a:t>
            </a:r>
          </a:p>
          <a:p>
            <a:endParaRPr lang="en-GB" baseline="0" dirty="0" smtClean="0"/>
          </a:p>
          <a:p>
            <a:r>
              <a:rPr lang="en-GB" baseline="0" dirty="0" smtClean="0"/>
              <a:t>It subsumes Goal 1.</a:t>
            </a:r>
          </a:p>
          <a:p>
            <a:endParaRPr lang="en-GB" baseline="0" dirty="0" smtClean="0"/>
          </a:p>
          <a:p>
            <a:r>
              <a:rPr lang="en-GB" baseline="0" dirty="0" smtClean="0"/>
              <a:t>There are two more goals.</a:t>
            </a:r>
          </a:p>
          <a:p>
            <a:r>
              <a:rPr lang="en-GB" baseline="0" dirty="0" smtClean="0"/>
              <a:t>Paper discusses Goal 4 at length.</a:t>
            </a:r>
          </a:p>
          <a:p>
            <a:r>
              <a:rPr lang="en-GB" baseline="0" dirty="0" smtClean="0"/>
              <a:t>Goal 5: we didn’t see any oscillations in our evaluation; theory papers predict no oscillation, for an idealized model.</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chemeClr val="bg1"/>
                </a:solidFill>
              </a:rPr>
              <a:t>MPTCP works pretty much like TCP, i.e. window increases and window decreases on each path. The decrease is the same as TCP.</a:t>
            </a:r>
            <a:r>
              <a:rPr lang="en-GB" sz="1200" baseline="0" dirty="0" smtClean="0">
                <a:solidFill>
                  <a:schemeClr val="bg1"/>
                </a:solidFill>
              </a:rPr>
              <a:t> When there is only one path available, this formula reduces to the TCP formula.</a:t>
            </a:r>
            <a:endParaRPr lang="en-GB" sz="1200" dirty="0" smtClean="0">
              <a:solidFill>
                <a:schemeClr val="bg1"/>
              </a:solidFill>
            </a:endParaRPr>
          </a:p>
          <a:p>
            <a:endParaRPr lang="en-GB" sz="1200" dirty="0" smtClean="0">
              <a:solidFill>
                <a:schemeClr val="bg1"/>
              </a:solidFill>
            </a:endParaRPr>
          </a:p>
          <a:p>
            <a:r>
              <a:rPr lang="en-GB" sz="1200" dirty="0" smtClean="0">
                <a:solidFill>
                  <a:schemeClr val="bg1"/>
                </a:solidFill>
              </a:rPr>
              <a:t>We derived</a:t>
            </a:r>
            <a:r>
              <a:rPr lang="en-GB" sz="1200" baseline="0" dirty="0" smtClean="0">
                <a:solidFill>
                  <a:schemeClr val="bg1"/>
                </a:solidFill>
              </a:rPr>
              <a:t> a throughput formula for this congestion control algorithm, and checked that it satisfies the design goals.</a:t>
            </a:r>
            <a:endParaRPr lang="en-GB" sz="1200" dirty="0" smtClean="0">
              <a:solidFill>
                <a:schemeClr val="bg1"/>
              </a:solidFill>
            </a:endParaRPr>
          </a:p>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33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34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 circuit-switched network, there is a dedicated channel for each flow. It’s rigid and inflexible: when one flow is silent, the other flow can’t fill in. Packet switching gives you much more flexibility (whether you use it for ATM virtual circuits, or for full-blown IP). </a:t>
            </a:r>
          </a:p>
          <a:p>
            <a:endParaRPr lang="en-US" baseline="0" dirty="0" smtClean="0"/>
          </a:p>
          <a:p>
            <a:r>
              <a:rPr lang="en-US" baseline="0" dirty="0" smtClean="0"/>
              <a:t>Multipath brings flexibility of the same sort. </a:t>
            </a:r>
            <a:r>
              <a:rPr lang="en-US" baseline="0" dirty="0" err="1" smtClean="0"/>
              <a:t>Pic</a:t>
            </a:r>
            <a:r>
              <a:rPr lang="en-US" baseline="0" dirty="0" smtClean="0"/>
              <a:t> 3 is rigid and inflexible, </a:t>
            </a:r>
            <a:r>
              <a:rPr lang="en-US" baseline="0" dirty="0" err="1" smtClean="0"/>
              <a:t>Pic</a:t>
            </a:r>
            <a:r>
              <a:rPr lang="en-US" baseline="0" dirty="0" smtClean="0"/>
              <a:t> 4 is flexible.</a:t>
            </a:r>
          </a:p>
          <a:p>
            <a:endParaRPr lang="en-US" baseline="0" dirty="0" smtClean="0"/>
          </a:p>
          <a:p>
            <a:r>
              <a:rPr lang="en-US" baseline="0" dirty="0" smtClean="0"/>
              <a:t>In the case of packet switching, you need to be careful about how the flows share the link. </a:t>
            </a:r>
            <a:r>
              <a:rPr lang="en-US" baseline="0" dirty="0" err="1" smtClean="0"/>
              <a:t>Pic</a:t>
            </a:r>
            <a:r>
              <a:rPr lang="en-US" baseline="0" dirty="0" smtClean="0"/>
              <a:t> 1 circuits made it easy – they give strict isolation between flows. But with </a:t>
            </a:r>
            <a:r>
              <a:rPr lang="en-US" baseline="0" dirty="0" err="1" smtClean="0"/>
              <a:t>Pic</a:t>
            </a:r>
            <a:r>
              <a:rPr lang="en-US" baseline="0" dirty="0" smtClean="0"/>
              <a:t> 2 packet switching, you need a control plane. It could be with ATM and admission control. Or it could be TCP congestion control, which says how end-systems should adapt their rates so that the network shares its capacity fairly.</a:t>
            </a:r>
          </a:p>
          <a:p>
            <a:endParaRPr lang="en-US" baseline="0" dirty="0" smtClean="0"/>
          </a:p>
          <a:p>
            <a:r>
              <a:rPr lang="en-US" baseline="0" dirty="0" smtClean="0"/>
              <a:t>What sort of control plane do we need, to ensure that a multipath network works well?</a:t>
            </a:r>
          </a:p>
          <a:p>
            <a:endParaRPr lang="en-US" baseline="0"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solidFill>
                  <a:prstClr val="black"/>
                </a:solidFill>
              </a:rPr>
              <a:pPr>
                <a:defRPr/>
              </a:pPr>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35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traffic matrix: each host reads from 12 other hosts, chosen to be the 12 neighbours in BCube’s three levels.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Amazon EC2 gave us 200-300Mb/s, which maybe means they have 1Gb/s interfaces, but a congested core.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47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plausible sort of failure!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50</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56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a:t>
            </a:r>
            <a:r>
              <a:rPr lang="en-GB" baseline="0" dirty="0" smtClean="0"/>
              <a:t> are obviously schemes in place for traffic engineering -- </a:t>
            </a:r>
            <a:r>
              <a:rPr lang="en-US" baseline="0" dirty="0" smtClean="0"/>
              <a:t>link-bonding, ECMP, BGB prefixes etc. What distinguishes MPTCP is that it’s end-system-based, it’s a single clean solution, it doesn’t screw up your BGP tables. It just arose out of the sensible design goals we started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can reach the parts that core-based TE cannot reach. Conversely, there may be things that core-based cannot do. We don’t yet know how they should live together – it’s not either/or.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on last call before being published as an experimental standard in the IETF.</a:t>
            </a:r>
          </a:p>
        </p:txBody>
      </p:sp>
      <p:sp>
        <p:nvSpPr>
          <p:cNvPr id="4" name="Slide Number Placeholder 3"/>
          <p:cNvSpPr>
            <a:spLocks noGrp="1"/>
          </p:cNvSpPr>
          <p:nvPr>
            <p:ph type="sldNum" sz="quarter" idx="10"/>
          </p:nvPr>
        </p:nvSpPr>
        <p:spPr/>
        <p:txBody>
          <a:bodyPr/>
          <a:lstStyle/>
          <a:p>
            <a:fld id="{73C84340-2C5C-49CD-9344-8D8C6E4223F8}" type="slidenum">
              <a:rPr lang="en-GB" smtClean="0"/>
              <a:pPr/>
              <a:t>58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interested in the congestion control component.</a:t>
            </a:r>
          </a:p>
          <a:p>
            <a:endParaRPr lang="en-GB" dirty="0" smtClean="0"/>
          </a:p>
          <a:p>
            <a:r>
              <a:rPr lang="en-GB" dirty="0" smtClean="0"/>
              <a:t>What I talk about is generic: if you want multipath </a:t>
            </a:r>
            <a:r>
              <a:rPr lang="en-GB" dirty="0" err="1" smtClean="0"/>
              <a:t>CompoundTCP</a:t>
            </a:r>
            <a:r>
              <a:rPr lang="en-GB" dirty="0" smtClean="0"/>
              <a:t>,</a:t>
            </a:r>
            <a:r>
              <a:rPr lang="en-GB" baseline="0" dirty="0" smtClean="0"/>
              <a:t> or multipath SCTP, or multipath </a:t>
            </a:r>
            <a:r>
              <a:rPr lang="en-GB" baseline="0" dirty="0" err="1" smtClean="0"/>
              <a:t>CubicTCP</a:t>
            </a:r>
            <a:r>
              <a:rPr lang="en-GB" baseline="0" dirty="0" smtClean="0"/>
              <a:t>, you’ll need to face the same design issues. We have made our algorithm fit nicely with TCP, but merely as a starting point.</a:t>
            </a:r>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interested in the congestion control component.</a:t>
            </a:r>
          </a:p>
          <a:p>
            <a:endParaRPr lang="en-GB" dirty="0" smtClean="0"/>
          </a:p>
          <a:p>
            <a:r>
              <a:rPr lang="en-GB" dirty="0" smtClean="0"/>
              <a:t>What I talk about is generic: if you want multipath </a:t>
            </a:r>
            <a:r>
              <a:rPr lang="en-GB" dirty="0" err="1" smtClean="0"/>
              <a:t>CompoundTCP</a:t>
            </a:r>
            <a:r>
              <a:rPr lang="en-GB" dirty="0" smtClean="0"/>
              <a:t>,</a:t>
            </a:r>
            <a:r>
              <a:rPr lang="en-GB" baseline="0" dirty="0" smtClean="0"/>
              <a:t> or multipath SCTP, or multipath </a:t>
            </a:r>
            <a:r>
              <a:rPr lang="en-GB" baseline="0" dirty="0" err="1" smtClean="0"/>
              <a:t>CubicTCP</a:t>
            </a:r>
            <a:r>
              <a:rPr lang="en-GB" baseline="0" dirty="0" smtClean="0"/>
              <a:t>, you’ll need to face the same design issues. We have made our algorithm fit nicely with TCP, but merely as a starting point.</a:t>
            </a:r>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very first thing that comes to mind with multipath TCP, and</a:t>
            </a:r>
            <a:r>
              <a:rPr lang="en-GB" baseline="0" dirty="0" smtClean="0"/>
              <a:t> it’s something that many other people have solved in different ways.</a:t>
            </a:r>
          </a:p>
          <a:p>
            <a:endParaRPr lang="en-GB" baseline="0" dirty="0" smtClean="0"/>
          </a:p>
          <a:p>
            <a:r>
              <a:rPr lang="en-GB" baseline="0" dirty="0" smtClean="0"/>
              <a:t>This is just a warm-up... Design Goal 3 is a much “richer” generalization of this goal, which accommodates different topologies, different RTTs. So there’s no point giving an evaluation here.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thinking</a:t>
            </a:r>
            <a:r>
              <a:rPr lang="en-GB" baseline="0" dirty="0" smtClean="0"/>
              <a:t> of the paths as given. MPTCP has the choice of how to split its traffic over those given paths.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5805264"/>
            <a:ext cx="9144000" cy="1052736"/>
          </a:xfrm>
          <a:noFill/>
          <a:ln>
            <a:noFill/>
          </a:ln>
          <a:effectLst/>
        </p:spPr>
        <p:txBody>
          <a:bodyPr anchor="b">
            <a:no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rPr>
              <a:pPr/>
              <a:t>‹#›</a:t>
            </a:fld>
            <a:endParaRPr lang="en-GB">
              <a:solidFill>
                <a:prstClr val="white">
                  <a:tint val="75000"/>
                </a:prstClr>
              </a:solidFill>
            </a:endParaRPr>
          </a:p>
        </p:txBody>
      </p:sp>
      <p:sp>
        <p:nvSpPr>
          <p:cNvPr id="5" name="Rectangle 4"/>
          <p:cNvSpPr/>
          <p:nvPr userDrawn="1"/>
        </p:nvSpPr>
        <p:spPr>
          <a:xfrm>
            <a:off x="755576" y="1556792"/>
            <a:ext cx="7632848" cy="3888432"/>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dirty="0">
              <a:solidFill>
                <a:prstClr val="black"/>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pup blank">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rPr>
              <a:pPr/>
              <a:t>‹#›</a:t>
            </a:fld>
            <a:endParaRPr lang="en-GB">
              <a:solidFill>
                <a:prstClr val="white">
                  <a:tint val="75000"/>
                </a:prstClr>
              </a:solidFill>
            </a:endParaRPr>
          </a:p>
        </p:txBody>
      </p:sp>
      <p:sp>
        <p:nvSpPr>
          <p:cNvPr id="5" name="Rectangle 4"/>
          <p:cNvSpPr/>
          <p:nvPr userDrawn="1"/>
        </p:nvSpPr>
        <p:spPr>
          <a:xfrm>
            <a:off x="755576" y="620688"/>
            <a:ext cx="7632848" cy="4680520"/>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dirty="0">
              <a:solidFill>
                <a:prstClr val="black"/>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774730" y="1412776"/>
            <a:ext cx="7594540" cy="4941168"/>
          </a:xfrm>
          <a:solidFill>
            <a:schemeClr val="tx1"/>
          </a:solidFill>
          <a:ln>
            <a:solidFill>
              <a:schemeClr val="tx2">
                <a:lumMod val="50000"/>
              </a:schemeClr>
            </a:solidFill>
          </a:ln>
          <a:effectLst>
            <a:outerShdw blurRad="50800" dist="63500" dir="2700000" algn="tl" rotWithShape="0">
              <a:prstClr val="black">
                <a:alpha val="40000"/>
              </a:prstClr>
            </a:out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rPr>
              <a:pPr/>
              <a:t>‹#›</a:t>
            </a:fld>
            <a:endParaRPr lang="en-GB">
              <a:solidFill>
                <a:srgbClr val="D8D8D8">
                  <a:lumMod val="75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5229200"/>
            <a:ext cx="9144000" cy="1628800"/>
          </a:xfrm>
          <a:noFill/>
          <a:ln>
            <a:noFill/>
          </a:ln>
          <a:effectLst/>
        </p:spPr>
        <p:txBody>
          <a:bodyPr anchor="b">
            <a:no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rPr>
              <a:pPr/>
              <a:t>‹#›</a:t>
            </a:fld>
            <a:endParaRPr lang="en-GB">
              <a:solidFill>
                <a:prstClr val="white">
                  <a:tint val="75000"/>
                </a:prstClr>
              </a:solidFill>
            </a:endParaRPr>
          </a:p>
        </p:txBody>
      </p:sp>
      <p:sp>
        <p:nvSpPr>
          <p:cNvPr id="5" name="Rectangle 4"/>
          <p:cNvSpPr/>
          <p:nvPr userDrawn="1"/>
        </p:nvSpPr>
        <p:spPr>
          <a:xfrm>
            <a:off x="755576" y="1052736"/>
            <a:ext cx="7632848" cy="3888432"/>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dirty="0">
              <a:solidFill>
                <a:prstClr val="black"/>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fld id="{C521D75E-D6CE-401B-B8F6-FCC738B84794}"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4" r:id="rId5"/>
    <p:sldLayoutId id="2147483655" r:id="rId6"/>
  </p:sldLayoutIdLst>
  <p:timing>
    <p:tnLst>
      <p:par>
        <p:cT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fld id="{C521D75E-D6CE-401B-B8F6-FCC738B84794}" type="slidenum">
              <a:rPr lang="en-GB" smtClean="0">
                <a:solidFill>
                  <a:srgbClr val="D8D8D8"/>
                </a:solidFill>
              </a:rPr>
              <a:pPr/>
              <a:t>‹#›</a:t>
            </a:fld>
            <a:endParaRPr lang="en-GB">
              <a:solidFill>
                <a:srgbClr val="D8D8D8"/>
              </a:solidFill>
            </a:endParaRPr>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72" r:id="rId4"/>
    <p:sldLayoutId id="2147483673" r:id="rId5"/>
    <p:sldLayoutId id="2147483669" r:id="rId6"/>
    <p:sldLayoutId id="2147483670" r:id="rId7"/>
    <p:sldLayoutId id="2147483671" r:id="rId8"/>
  </p:sldLayoutIdLst>
  <p:timing>
    <p:tnLst>
      <p:par>
        <p:cT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3" cstate="screen"/>
          <a:srcRect/>
          <a:stretch>
            <a:fillRect/>
          </a:stretch>
        </p:blipFill>
        <p:spPr bwMode="auto">
          <a:xfrm>
            <a:off x="0" y="0"/>
            <a:ext cx="9144000" cy="5445224"/>
          </a:xfrm>
          <a:prstGeom prst="rect">
            <a:avLst/>
          </a:prstGeom>
          <a:noFill/>
          <a:ln w="9525">
            <a:noFill/>
            <a:miter lim="800000"/>
            <a:headEnd/>
            <a:tailEnd/>
          </a:ln>
        </p:spPr>
      </p:pic>
      <p:sp>
        <p:nvSpPr>
          <p:cNvPr id="2" name="Title 1"/>
          <p:cNvSpPr>
            <a:spLocks noGrp="1"/>
          </p:cNvSpPr>
          <p:nvPr>
            <p:ph type="ctrTitle"/>
          </p:nvPr>
        </p:nvSpPr>
        <p:spPr>
          <a:xfrm>
            <a:off x="0" y="4149080"/>
            <a:ext cx="9144000" cy="2708920"/>
          </a:xfrm>
          <a:solidFill>
            <a:srgbClr val="000000"/>
          </a:solidFill>
        </p:spPr>
        <p:txBody>
          <a:bodyPr anchor="t">
            <a:noAutofit/>
          </a:bodyPr>
          <a:lstStyle/>
          <a:p>
            <a:r>
              <a:rPr lang="en-US" sz="4800" b="1" dirty="0" smtClean="0">
                <a:solidFill>
                  <a:schemeClr val="accent1">
                    <a:lumMod val="60000"/>
                    <a:lumOff val="40000"/>
                  </a:schemeClr>
                </a:solidFill>
              </a:rPr>
              <a:t>Multipath TCP design, and application to data centers</a:t>
            </a:r>
            <a:endParaRPr lang="en-GB" sz="4800" b="1" dirty="0">
              <a:solidFill>
                <a:schemeClr val="accent1">
                  <a:lumMod val="60000"/>
                  <a:lumOff val="40000"/>
                </a:schemeClr>
              </a:solidFill>
            </a:endParaRPr>
          </a:p>
        </p:txBody>
      </p:sp>
      <p:sp>
        <p:nvSpPr>
          <p:cNvPr id="3" name="Subtitle 2"/>
          <p:cNvSpPr>
            <a:spLocks noGrp="1"/>
          </p:cNvSpPr>
          <p:nvPr>
            <p:ph type="subTitle" idx="1"/>
          </p:nvPr>
        </p:nvSpPr>
        <p:spPr>
          <a:xfrm>
            <a:off x="0" y="5661248"/>
            <a:ext cx="9144000" cy="1224136"/>
          </a:xfrm>
        </p:spPr>
        <p:txBody>
          <a:bodyPr>
            <a:normAutofit/>
          </a:bodyPr>
          <a:lstStyle/>
          <a:p>
            <a:pPr algn="l"/>
            <a:r>
              <a:rPr lang="en-GB" dirty="0" smtClean="0"/>
              <a:t>Damon </a:t>
            </a:r>
            <a:r>
              <a:rPr lang="en-GB" dirty="0" err="1" smtClean="0"/>
              <a:t>Wischik</a:t>
            </a:r>
            <a:r>
              <a:rPr lang="en-GB" dirty="0" smtClean="0"/>
              <a:t>, Mark Handley, </a:t>
            </a:r>
            <a:r>
              <a:rPr lang="en-GB" dirty="0" err="1" smtClean="0"/>
              <a:t>Costin</a:t>
            </a:r>
            <a:r>
              <a:rPr lang="en-GB" dirty="0" smtClean="0"/>
              <a:t> </a:t>
            </a:r>
            <a:r>
              <a:rPr lang="en-GB" dirty="0" err="1" smtClean="0"/>
              <a:t>Raiciu</a:t>
            </a:r>
            <a:r>
              <a:rPr lang="en-GB" dirty="0" smtClean="0"/>
              <a:t>,</a:t>
            </a:r>
            <a:br>
              <a:rPr lang="en-GB" dirty="0" smtClean="0"/>
            </a:br>
            <a:r>
              <a:rPr lang="en-GB" dirty="0" smtClean="0"/>
              <a:t>Christopher </a:t>
            </a:r>
            <a:r>
              <a:rPr lang="en-GB" dirty="0" err="1" smtClean="0"/>
              <a:t>Pluntke</a:t>
            </a:r>
            <a:r>
              <a:rPr lang="en-GB" dirty="0" smtClean="0"/>
              <a:t> </a:t>
            </a:r>
            <a:endParaRPr lang="en-GB" dirty="0" smtClean="0"/>
          </a:p>
        </p:txBody>
      </p:sp>
      <p:grpSp>
        <p:nvGrpSpPr>
          <p:cNvPr id="4" name="Group 18"/>
          <p:cNvGrpSpPr/>
          <p:nvPr/>
        </p:nvGrpSpPr>
        <p:grpSpPr>
          <a:xfrm>
            <a:off x="6012160" y="-8616"/>
            <a:ext cx="3131840" cy="917336"/>
            <a:chOff x="6012160" y="-60372"/>
            <a:chExt cx="3131840" cy="917336"/>
          </a:xfrm>
        </p:grpSpPr>
        <p:sp>
          <p:nvSpPr>
            <p:cNvPr id="6" name="AutoShape 27"/>
            <p:cNvSpPr>
              <a:spLocks noChangeAspect="1" noChangeArrowheads="1" noTextEdit="1"/>
            </p:cNvSpPr>
            <p:nvPr/>
          </p:nvSpPr>
          <p:spPr bwMode="auto">
            <a:xfrm>
              <a:off x="6012160" y="-60372"/>
              <a:ext cx="3061701" cy="917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29"/>
            <p:cNvSpPr>
              <a:spLocks/>
            </p:cNvSpPr>
            <p:nvPr/>
          </p:nvSpPr>
          <p:spPr bwMode="auto">
            <a:xfrm>
              <a:off x="6129222" y="-54292"/>
              <a:ext cx="3014778" cy="879798"/>
            </a:xfrm>
            <a:custGeom>
              <a:avLst/>
              <a:gdLst/>
              <a:ahLst/>
              <a:cxnLst>
                <a:cxn ang="0">
                  <a:pos x="0" y="0"/>
                </a:cxn>
                <a:cxn ang="0">
                  <a:pos x="293" y="0"/>
                </a:cxn>
                <a:cxn ang="0">
                  <a:pos x="293" y="70"/>
                </a:cxn>
                <a:cxn ang="0">
                  <a:pos x="276" y="70"/>
                </a:cxn>
                <a:cxn ang="0">
                  <a:pos x="276" y="61"/>
                </a:cxn>
                <a:cxn ang="0">
                  <a:pos x="245" y="61"/>
                </a:cxn>
                <a:cxn ang="0">
                  <a:pos x="245" y="23"/>
                </a:cxn>
                <a:cxn ang="0">
                  <a:pos x="226" y="23"/>
                </a:cxn>
                <a:cxn ang="0">
                  <a:pos x="226" y="70"/>
                </a:cxn>
                <a:cxn ang="0">
                  <a:pos x="206" y="70"/>
                </a:cxn>
                <a:cxn ang="0">
                  <a:pos x="211" y="66"/>
                </a:cxn>
                <a:cxn ang="0">
                  <a:pos x="216" y="57"/>
                </a:cxn>
                <a:cxn ang="0">
                  <a:pos x="199" y="52"/>
                </a:cxn>
                <a:cxn ang="0">
                  <a:pos x="195" y="60"/>
                </a:cxn>
                <a:cxn ang="0">
                  <a:pos x="187" y="62"/>
                </a:cxn>
                <a:cxn ang="0">
                  <a:pos x="178" y="59"/>
                </a:cxn>
                <a:cxn ang="0">
                  <a:pos x="175" y="48"/>
                </a:cxn>
                <a:cxn ang="0">
                  <a:pos x="177" y="38"/>
                </a:cxn>
                <a:cxn ang="0">
                  <a:pos x="187" y="34"/>
                </a:cxn>
                <a:cxn ang="0">
                  <a:pos x="193" y="35"/>
                </a:cxn>
                <a:cxn ang="0">
                  <a:pos x="197" y="37"/>
                </a:cxn>
                <a:cxn ang="0">
                  <a:pos x="199" y="41"/>
                </a:cxn>
                <a:cxn ang="0">
                  <a:pos x="216" y="38"/>
                </a:cxn>
                <a:cxn ang="0">
                  <a:pos x="206" y="26"/>
                </a:cxn>
                <a:cxn ang="0">
                  <a:pos x="187" y="22"/>
                </a:cxn>
                <a:cxn ang="0">
                  <a:pos x="163" y="29"/>
                </a:cxn>
                <a:cxn ang="0">
                  <a:pos x="155" y="48"/>
                </a:cxn>
                <a:cxn ang="0">
                  <a:pos x="160" y="63"/>
                </a:cxn>
                <a:cxn ang="0">
                  <a:pos x="168" y="70"/>
                </a:cxn>
                <a:cxn ang="0">
                  <a:pos x="135" y="70"/>
                </a:cxn>
                <a:cxn ang="0">
                  <a:pos x="137" y="68"/>
                </a:cxn>
                <a:cxn ang="0">
                  <a:pos x="143" y="61"/>
                </a:cxn>
                <a:cxn ang="0">
                  <a:pos x="144" y="53"/>
                </a:cxn>
                <a:cxn ang="0">
                  <a:pos x="144" y="23"/>
                </a:cxn>
                <a:cxn ang="0">
                  <a:pos x="125" y="23"/>
                </a:cxn>
                <a:cxn ang="0">
                  <a:pos x="125" y="53"/>
                </a:cxn>
                <a:cxn ang="0">
                  <a:pos x="122" y="60"/>
                </a:cxn>
                <a:cxn ang="0">
                  <a:pos x="114" y="62"/>
                </a:cxn>
                <a:cxn ang="0">
                  <a:pos x="106" y="60"/>
                </a:cxn>
                <a:cxn ang="0">
                  <a:pos x="104" y="53"/>
                </a:cxn>
                <a:cxn ang="0">
                  <a:pos x="104" y="23"/>
                </a:cxn>
                <a:cxn ang="0">
                  <a:pos x="84" y="23"/>
                </a:cxn>
                <a:cxn ang="0">
                  <a:pos x="84" y="53"/>
                </a:cxn>
                <a:cxn ang="0">
                  <a:pos x="86" y="61"/>
                </a:cxn>
                <a:cxn ang="0">
                  <a:pos x="90" y="67"/>
                </a:cxn>
                <a:cxn ang="0">
                  <a:pos x="94" y="70"/>
                </a:cxn>
                <a:cxn ang="0">
                  <a:pos x="0" y="70"/>
                </a:cxn>
                <a:cxn ang="0">
                  <a:pos x="0" y="0"/>
                </a:cxn>
              </a:cxnLst>
              <a:rect l="0" t="0" r="r" b="b"/>
              <a:pathLst>
                <a:path w="293" h="70">
                  <a:moveTo>
                    <a:pt x="0" y="0"/>
                  </a:moveTo>
                  <a:lnTo>
                    <a:pt x="293" y="0"/>
                  </a:lnTo>
                  <a:lnTo>
                    <a:pt x="293" y="70"/>
                  </a:lnTo>
                  <a:lnTo>
                    <a:pt x="276" y="70"/>
                  </a:lnTo>
                  <a:lnTo>
                    <a:pt x="276" y="61"/>
                  </a:lnTo>
                  <a:lnTo>
                    <a:pt x="245" y="61"/>
                  </a:lnTo>
                  <a:lnTo>
                    <a:pt x="245" y="23"/>
                  </a:lnTo>
                  <a:lnTo>
                    <a:pt x="226" y="23"/>
                  </a:lnTo>
                  <a:lnTo>
                    <a:pt x="226" y="70"/>
                  </a:lnTo>
                  <a:lnTo>
                    <a:pt x="206" y="70"/>
                  </a:lnTo>
                  <a:cubicBezTo>
                    <a:pt x="208" y="69"/>
                    <a:pt x="209" y="68"/>
                    <a:pt x="211" y="66"/>
                  </a:cubicBezTo>
                  <a:cubicBezTo>
                    <a:pt x="213" y="64"/>
                    <a:pt x="215" y="60"/>
                    <a:pt x="216" y="57"/>
                  </a:cubicBezTo>
                  <a:lnTo>
                    <a:pt x="199" y="52"/>
                  </a:lnTo>
                  <a:cubicBezTo>
                    <a:pt x="198" y="56"/>
                    <a:pt x="197" y="58"/>
                    <a:pt x="195" y="60"/>
                  </a:cubicBezTo>
                  <a:cubicBezTo>
                    <a:pt x="193" y="61"/>
                    <a:pt x="190" y="62"/>
                    <a:pt x="187" y="62"/>
                  </a:cubicBezTo>
                  <a:cubicBezTo>
                    <a:pt x="183" y="62"/>
                    <a:pt x="180" y="61"/>
                    <a:pt x="178" y="59"/>
                  </a:cubicBezTo>
                  <a:cubicBezTo>
                    <a:pt x="176" y="57"/>
                    <a:pt x="175" y="53"/>
                    <a:pt x="175" y="48"/>
                  </a:cubicBezTo>
                  <a:cubicBezTo>
                    <a:pt x="175" y="43"/>
                    <a:pt x="175" y="40"/>
                    <a:pt x="177" y="38"/>
                  </a:cubicBezTo>
                  <a:cubicBezTo>
                    <a:pt x="180" y="35"/>
                    <a:pt x="183" y="34"/>
                    <a:pt x="187" y="34"/>
                  </a:cubicBezTo>
                  <a:cubicBezTo>
                    <a:pt x="189" y="34"/>
                    <a:pt x="191" y="34"/>
                    <a:pt x="193" y="35"/>
                  </a:cubicBezTo>
                  <a:cubicBezTo>
                    <a:pt x="194" y="35"/>
                    <a:pt x="196" y="36"/>
                    <a:pt x="197" y="37"/>
                  </a:cubicBezTo>
                  <a:cubicBezTo>
                    <a:pt x="197" y="38"/>
                    <a:pt x="198" y="39"/>
                    <a:pt x="199" y="41"/>
                  </a:cubicBezTo>
                  <a:lnTo>
                    <a:pt x="216" y="38"/>
                  </a:lnTo>
                  <a:cubicBezTo>
                    <a:pt x="213" y="32"/>
                    <a:pt x="210" y="28"/>
                    <a:pt x="206" y="26"/>
                  </a:cubicBezTo>
                  <a:cubicBezTo>
                    <a:pt x="201" y="23"/>
                    <a:pt x="195" y="22"/>
                    <a:pt x="187" y="22"/>
                  </a:cubicBezTo>
                  <a:cubicBezTo>
                    <a:pt x="177" y="22"/>
                    <a:pt x="169" y="24"/>
                    <a:pt x="163" y="29"/>
                  </a:cubicBezTo>
                  <a:cubicBezTo>
                    <a:pt x="158" y="33"/>
                    <a:pt x="155" y="40"/>
                    <a:pt x="155" y="48"/>
                  </a:cubicBezTo>
                  <a:cubicBezTo>
                    <a:pt x="155" y="54"/>
                    <a:pt x="157" y="59"/>
                    <a:pt x="160" y="63"/>
                  </a:cubicBezTo>
                  <a:cubicBezTo>
                    <a:pt x="162" y="66"/>
                    <a:pt x="165" y="68"/>
                    <a:pt x="168" y="70"/>
                  </a:cubicBezTo>
                  <a:lnTo>
                    <a:pt x="135" y="70"/>
                  </a:lnTo>
                  <a:cubicBezTo>
                    <a:pt x="136" y="69"/>
                    <a:pt x="136" y="69"/>
                    <a:pt x="137" y="68"/>
                  </a:cubicBezTo>
                  <a:cubicBezTo>
                    <a:pt x="140" y="66"/>
                    <a:pt x="142" y="64"/>
                    <a:pt x="143" y="61"/>
                  </a:cubicBezTo>
                  <a:cubicBezTo>
                    <a:pt x="144" y="58"/>
                    <a:pt x="144" y="56"/>
                    <a:pt x="144" y="53"/>
                  </a:cubicBezTo>
                  <a:lnTo>
                    <a:pt x="144" y="23"/>
                  </a:lnTo>
                  <a:lnTo>
                    <a:pt x="125" y="23"/>
                  </a:lnTo>
                  <a:lnTo>
                    <a:pt x="125" y="53"/>
                  </a:lnTo>
                  <a:cubicBezTo>
                    <a:pt x="125" y="56"/>
                    <a:pt x="124" y="58"/>
                    <a:pt x="122" y="60"/>
                  </a:cubicBezTo>
                  <a:cubicBezTo>
                    <a:pt x="120" y="61"/>
                    <a:pt x="118" y="62"/>
                    <a:pt x="114" y="62"/>
                  </a:cubicBezTo>
                  <a:cubicBezTo>
                    <a:pt x="111" y="62"/>
                    <a:pt x="108" y="61"/>
                    <a:pt x="106" y="60"/>
                  </a:cubicBezTo>
                  <a:cubicBezTo>
                    <a:pt x="105" y="58"/>
                    <a:pt x="104" y="56"/>
                    <a:pt x="104" y="53"/>
                  </a:cubicBezTo>
                  <a:lnTo>
                    <a:pt x="104" y="23"/>
                  </a:lnTo>
                  <a:lnTo>
                    <a:pt x="84" y="23"/>
                  </a:lnTo>
                  <a:lnTo>
                    <a:pt x="84" y="53"/>
                  </a:lnTo>
                  <a:cubicBezTo>
                    <a:pt x="84" y="55"/>
                    <a:pt x="85" y="58"/>
                    <a:pt x="86" y="61"/>
                  </a:cubicBezTo>
                  <a:cubicBezTo>
                    <a:pt x="87" y="63"/>
                    <a:pt x="88" y="65"/>
                    <a:pt x="90" y="67"/>
                  </a:cubicBezTo>
                  <a:cubicBezTo>
                    <a:pt x="91" y="68"/>
                    <a:pt x="93" y="69"/>
                    <a:pt x="94" y="70"/>
                  </a:cubicBezTo>
                  <a:lnTo>
                    <a:pt x="0" y="7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30"/>
            <p:cNvSpPr>
              <a:spLocks/>
            </p:cNvSpPr>
            <p:nvPr/>
          </p:nvSpPr>
          <p:spPr bwMode="auto">
            <a:xfrm>
              <a:off x="6547078" y="354893"/>
              <a:ext cx="236959" cy="37538"/>
            </a:xfrm>
            <a:custGeom>
              <a:avLst/>
              <a:gdLst/>
              <a:ahLst/>
              <a:cxnLst>
                <a:cxn ang="0">
                  <a:pos x="11" y="0"/>
                </a:cxn>
                <a:cxn ang="0">
                  <a:pos x="0" y="2"/>
                </a:cxn>
                <a:cxn ang="0">
                  <a:pos x="0" y="3"/>
                </a:cxn>
                <a:cxn ang="0">
                  <a:pos x="23" y="3"/>
                </a:cxn>
                <a:cxn ang="0">
                  <a:pos x="23" y="2"/>
                </a:cxn>
                <a:cxn ang="0">
                  <a:pos x="11" y="0"/>
                </a:cxn>
              </a:cxnLst>
              <a:rect l="0" t="0" r="r" b="b"/>
              <a:pathLst>
                <a:path w="23" h="3">
                  <a:moveTo>
                    <a:pt x="11" y="0"/>
                  </a:moveTo>
                  <a:lnTo>
                    <a:pt x="0" y="2"/>
                  </a:lnTo>
                  <a:lnTo>
                    <a:pt x="0" y="3"/>
                  </a:lnTo>
                  <a:lnTo>
                    <a:pt x="23" y="3"/>
                  </a:lnTo>
                  <a:lnTo>
                    <a:pt x="23" y="2"/>
                  </a:ln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Rectangle 31"/>
            <p:cNvSpPr>
              <a:spLocks noChangeArrowheads="1"/>
            </p:cNvSpPr>
            <p:nvPr/>
          </p:nvSpPr>
          <p:spPr bwMode="auto">
            <a:xfrm>
              <a:off x="6557636" y="480411"/>
              <a:ext cx="215844" cy="129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Rectangle 32"/>
            <p:cNvSpPr>
              <a:spLocks noChangeArrowheads="1"/>
            </p:cNvSpPr>
            <p:nvPr/>
          </p:nvSpPr>
          <p:spPr bwMode="auto">
            <a:xfrm>
              <a:off x="6537693" y="493314"/>
              <a:ext cx="256902" cy="129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Rectangle 33"/>
            <p:cNvSpPr>
              <a:spLocks noChangeArrowheads="1"/>
            </p:cNvSpPr>
            <p:nvPr/>
          </p:nvSpPr>
          <p:spPr bwMode="auto">
            <a:xfrm>
              <a:off x="6721865" y="392431"/>
              <a:ext cx="10558" cy="87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Rectangle 34"/>
            <p:cNvSpPr>
              <a:spLocks noChangeArrowheads="1"/>
            </p:cNvSpPr>
            <p:nvPr/>
          </p:nvSpPr>
          <p:spPr bwMode="auto">
            <a:xfrm>
              <a:off x="6680807" y="392431"/>
              <a:ext cx="10558" cy="87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Rectangle 35"/>
            <p:cNvSpPr>
              <a:spLocks noChangeArrowheads="1"/>
            </p:cNvSpPr>
            <p:nvPr/>
          </p:nvSpPr>
          <p:spPr bwMode="auto">
            <a:xfrm>
              <a:off x="6598693" y="392431"/>
              <a:ext cx="10558" cy="87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36"/>
            <p:cNvSpPr>
              <a:spLocks noChangeArrowheads="1"/>
            </p:cNvSpPr>
            <p:nvPr/>
          </p:nvSpPr>
          <p:spPr bwMode="auto">
            <a:xfrm>
              <a:off x="6639750" y="392431"/>
              <a:ext cx="10558" cy="87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Rectangle 37"/>
            <p:cNvSpPr>
              <a:spLocks noChangeArrowheads="1"/>
            </p:cNvSpPr>
            <p:nvPr/>
          </p:nvSpPr>
          <p:spPr bwMode="auto">
            <a:xfrm>
              <a:off x="6568193" y="392431"/>
              <a:ext cx="1173" cy="87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Rectangle 38"/>
            <p:cNvSpPr>
              <a:spLocks noChangeArrowheads="1"/>
            </p:cNvSpPr>
            <p:nvPr/>
          </p:nvSpPr>
          <p:spPr bwMode="auto">
            <a:xfrm>
              <a:off x="6764095" y="392431"/>
              <a:ext cx="1173" cy="87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39"/>
            <p:cNvSpPr>
              <a:spLocks/>
            </p:cNvSpPr>
            <p:nvPr/>
          </p:nvSpPr>
          <p:spPr bwMode="auto">
            <a:xfrm>
              <a:off x="6619808" y="279817"/>
              <a:ext cx="92673" cy="87980"/>
            </a:xfrm>
            <a:custGeom>
              <a:avLst/>
              <a:gdLst/>
              <a:ahLst/>
              <a:cxnLst>
                <a:cxn ang="0">
                  <a:pos x="4" y="0"/>
                </a:cxn>
                <a:cxn ang="0">
                  <a:pos x="9" y="3"/>
                </a:cxn>
                <a:cxn ang="0">
                  <a:pos x="9" y="3"/>
                </a:cxn>
                <a:cxn ang="0">
                  <a:pos x="9" y="7"/>
                </a:cxn>
                <a:cxn ang="0">
                  <a:pos x="4" y="6"/>
                </a:cxn>
                <a:cxn ang="0">
                  <a:pos x="0" y="7"/>
                </a:cxn>
                <a:cxn ang="0">
                  <a:pos x="0" y="3"/>
                </a:cxn>
                <a:cxn ang="0">
                  <a:pos x="0" y="3"/>
                </a:cxn>
                <a:cxn ang="0">
                  <a:pos x="4" y="0"/>
                </a:cxn>
              </a:cxnLst>
              <a:rect l="0" t="0" r="r" b="b"/>
              <a:pathLst>
                <a:path w="9" h="7">
                  <a:moveTo>
                    <a:pt x="4" y="0"/>
                  </a:moveTo>
                  <a:cubicBezTo>
                    <a:pt x="7" y="0"/>
                    <a:pt x="8" y="1"/>
                    <a:pt x="9" y="3"/>
                  </a:cubicBezTo>
                  <a:lnTo>
                    <a:pt x="9" y="3"/>
                  </a:lnTo>
                  <a:lnTo>
                    <a:pt x="9" y="7"/>
                  </a:lnTo>
                  <a:lnTo>
                    <a:pt x="4" y="6"/>
                  </a:lnTo>
                  <a:lnTo>
                    <a:pt x="0" y="7"/>
                  </a:lnTo>
                  <a:lnTo>
                    <a:pt x="0" y="3"/>
                  </a:lnTo>
                  <a:lnTo>
                    <a:pt x="0" y="3"/>
                  </a:lnTo>
                  <a:cubicBezTo>
                    <a:pt x="0" y="1"/>
                    <a:pt x="2" y="0"/>
                    <a:pt x="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Rectangle 40"/>
            <p:cNvSpPr>
              <a:spLocks noChangeArrowheads="1"/>
            </p:cNvSpPr>
            <p:nvPr/>
          </p:nvSpPr>
          <p:spPr bwMode="auto">
            <a:xfrm>
              <a:off x="6660866" y="241106"/>
              <a:ext cx="10558" cy="387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0" name="Rectangle 19"/>
          <p:cNvSpPr/>
          <p:nvPr/>
        </p:nvSpPr>
        <p:spPr>
          <a:xfrm>
            <a:off x="0" y="-11875"/>
            <a:ext cx="6300192" cy="893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10</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5601426"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6" name="Freeform 45"/>
          <p:cNvSpPr/>
          <p:nvPr/>
        </p:nvSpPr>
        <p:spPr>
          <a:xfrm>
            <a:off x="1040139" y="1796819"/>
            <a:ext cx="4882763" cy="4498473"/>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194" h="4498473">
                <a:moveTo>
                  <a:pt x="2058843" y="120013"/>
                </a:moveTo>
                <a:cubicBezTo>
                  <a:pt x="2082194" y="92817"/>
                  <a:pt x="1567533" y="0"/>
                  <a:pt x="1475412" y="192021"/>
                </a:cubicBezTo>
                <a:cubicBezTo>
                  <a:pt x="1383291" y="384042"/>
                  <a:pt x="1482390" y="925351"/>
                  <a:pt x="1506119" y="1272141"/>
                </a:cubicBezTo>
                <a:cubicBezTo>
                  <a:pt x="1529848" y="1618931"/>
                  <a:pt x="1594150" y="1928472"/>
                  <a:pt x="1617785" y="2272763"/>
                </a:cubicBezTo>
                <a:cubicBezTo>
                  <a:pt x="1641420" y="2617054"/>
                  <a:pt x="1659653" y="2997920"/>
                  <a:pt x="1647930" y="3337889"/>
                </a:cubicBezTo>
                <a:cubicBezTo>
                  <a:pt x="1636207" y="3677858"/>
                  <a:pt x="1644580" y="4126685"/>
                  <a:pt x="1547446" y="4312579"/>
                </a:cubicBezTo>
                <a:cubicBezTo>
                  <a:pt x="1450312" y="4498473"/>
                  <a:pt x="1323033" y="4431485"/>
                  <a:pt x="1065125" y="4453256"/>
                </a:cubicBezTo>
                <a:cubicBezTo>
                  <a:pt x="807217" y="4475027"/>
                  <a:pt x="177521" y="4446556"/>
                  <a:pt x="0" y="4443207"/>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2" name="Content Placeholder 41"/>
          <p:cNvSpPr>
            <a:spLocks noGrp="1"/>
          </p:cNvSpPr>
          <p:nvPr>
            <p:ph idx="1"/>
          </p:nvPr>
        </p:nvSpPr>
        <p:spPr/>
        <p:txBody>
          <a:bodyPr/>
          <a:lstStyle/>
          <a:p>
            <a:r>
              <a:rPr lang="en-US" dirty="0" smtClean="0"/>
              <a:t>If your phone uses both radios simultaneously, you needn’t experience any interruption.</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11</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755576"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4" y="3861048"/>
            <a:ext cx="1800199" cy="2264728"/>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394109 w 1659653"/>
              <a:gd name="connsiteY0" fmla="*/ 107151 h 4413603"/>
              <a:gd name="connsiteX1" fmla="*/ 1396849 w 1659653"/>
              <a:gd name="connsiteY1" fmla="*/ 180020 h 4413603"/>
              <a:gd name="connsiteX2" fmla="*/ 1506119 w 1659653"/>
              <a:gd name="connsiteY2" fmla="*/ 1187271 h 4413603"/>
              <a:gd name="connsiteX3" fmla="*/ 1617785 w 1659653"/>
              <a:gd name="connsiteY3" fmla="*/ 2187893 h 4413603"/>
              <a:gd name="connsiteX4" fmla="*/ 1647930 w 1659653"/>
              <a:gd name="connsiteY4" fmla="*/ 3253019 h 4413603"/>
              <a:gd name="connsiteX5" fmla="*/ 1547446 w 1659653"/>
              <a:gd name="connsiteY5" fmla="*/ 4227709 h 4413603"/>
              <a:gd name="connsiteX6" fmla="*/ 1065125 w 1659653"/>
              <a:gd name="connsiteY6" fmla="*/ 4368386 h 4413603"/>
              <a:gd name="connsiteX7" fmla="*/ 0 w 1659653"/>
              <a:gd name="connsiteY7" fmla="*/ 4358337 h 4413603"/>
              <a:gd name="connsiteX0" fmla="*/ 929406 w 1659653"/>
              <a:gd name="connsiteY0" fmla="*/ 0 h 4447874"/>
              <a:gd name="connsiteX1" fmla="*/ 1396849 w 1659653"/>
              <a:gd name="connsiteY1" fmla="*/ 214291 h 4447874"/>
              <a:gd name="connsiteX2" fmla="*/ 1506119 w 1659653"/>
              <a:gd name="connsiteY2" fmla="*/ 1221542 h 4447874"/>
              <a:gd name="connsiteX3" fmla="*/ 1617785 w 1659653"/>
              <a:gd name="connsiteY3" fmla="*/ 2222164 h 4447874"/>
              <a:gd name="connsiteX4" fmla="*/ 1647930 w 1659653"/>
              <a:gd name="connsiteY4" fmla="*/ 3287290 h 4447874"/>
              <a:gd name="connsiteX5" fmla="*/ 1547446 w 1659653"/>
              <a:gd name="connsiteY5" fmla="*/ 4261980 h 4447874"/>
              <a:gd name="connsiteX6" fmla="*/ 1065125 w 1659653"/>
              <a:gd name="connsiteY6" fmla="*/ 4402657 h 4447874"/>
              <a:gd name="connsiteX7" fmla="*/ 0 w 1659653"/>
              <a:gd name="connsiteY7" fmla="*/ 4392608 h 444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9653" h="4447874">
                <a:moveTo>
                  <a:pt x="929406" y="0"/>
                </a:moveTo>
                <a:cubicBezTo>
                  <a:pt x="929863" y="12145"/>
                  <a:pt x="1300730" y="10701"/>
                  <a:pt x="1396849" y="214291"/>
                </a:cubicBezTo>
                <a:cubicBezTo>
                  <a:pt x="1492968" y="417881"/>
                  <a:pt x="1469296" y="886897"/>
                  <a:pt x="1506119" y="1221542"/>
                </a:cubicBezTo>
                <a:cubicBezTo>
                  <a:pt x="1542942" y="1556187"/>
                  <a:pt x="1594150" y="1877873"/>
                  <a:pt x="1617785" y="2222164"/>
                </a:cubicBezTo>
                <a:cubicBezTo>
                  <a:pt x="1641420" y="2566455"/>
                  <a:pt x="1659653" y="2947321"/>
                  <a:pt x="1647930" y="3287290"/>
                </a:cubicBezTo>
                <a:cubicBezTo>
                  <a:pt x="1636207" y="3627259"/>
                  <a:pt x="1644580" y="4076086"/>
                  <a:pt x="1547446" y="4261980"/>
                </a:cubicBezTo>
                <a:cubicBezTo>
                  <a:pt x="1450312" y="4447874"/>
                  <a:pt x="1323033" y="4380886"/>
                  <a:pt x="1065125" y="4402657"/>
                </a:cubicBezTo>
                <a:cubicBezTo>
                  <a:pt x="807217" y="4424428"/>
                  <a:pt x="177521" y="4395957"/>
                  <a:pt x="0" y="4392608"/>
                </a:cubicBezTo>
              </a:path>
            </a:pathLst>
          </a:cu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107503" y="4149080"/>
            <a:ext cx="864095" cy="1976696"/>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2351178 w 2356296"/>
              <a:gd name="connsiteY0" fmla="*/ 0 h 4306452"/>
              <a:gd name="connsiteX1" fmla="*/ 1506119 w 2356296"/>
              <a:gd name="connsiteY1" fmla="*/ 1080120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6296"/>
              <a:gd name="connsiteY0" fmla="*/ 0 h 4306452"/>
              <a:gd name="connsiteX1" fmla="*/ 1521350 w 2356296"/>
              <a:gd name="connsiteY1" fmla="*/ 424266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1177"/>
              <a:gd name="connsiteY0" fmla="*/ 0 h 4306452"/>
              <a:gd name="connsiteX1" fmla="*/ 1521350 w 2351177"/>
              <a:gd name="connsiteY1" fmla="*/ 424266 h 4306452"/>
              <a:gd name="connsiteX2" fmla="*/ 1617785 w 2351177"/>
              <a:gd name="connsiteY2" fmla="*/ 2080742 h 4306452"/>
              <a:gd name="connsiteX3" fmla="*/ 1647930 w 2351177"/>
              <a:gd name="connsiteY3" fmla="*/ 3145868 h 4306452"/>
              <a:gd name="connsiteX4" fmla="*/ 1547446 w 2351177"/>
              <a:gd name="connsiteY4" fmla="*/ 4120558 h 4306452"/>
              <a:gd name="connsiteX5" fmla="*/ 1065125 w 2351177"/>
              <a:gd name="connsiteY5" fmla="*/ 4261235 h 4306452"/>
              <a:gd name="connsiteX6" fmla="*/ 0 w 2351177"/>
              <a:gd name="connsiteY6" fmla="*/ 4251186 h 4306452"/>
              <a:gd name="connsiteX0" fmla="*/ 1521350 w 1659652"/>
              <a:gd name="connsiteY0" fmla="*/ 0 h 3882186"/>
              <a:gd name="connsiteX1" fmla="*/ 1617785 w 1659652"/>
              <a:gd name="connsiteY1" fmla="*/ 1656476 h 3882186"/>
              <a:gd name="connsiteX2" fmla="*/ 1647930 w 1659652"/>
              <a:gd name="connsiteY2" fmla="*/ 2721602 h 3882186"/>
              <a:gd name="connsiteX3" fmla="*/ 1547446 w 1659652"/>
              <a:gd name="connsiteY3" fmla="*/ 3696292 h 3882186"/>
              <a:gd name="connsiteX4" fmla="*/ 1065125 w 1659652"/>
              <a:gd name="connsiteY4" fmla="*/ 3836969 h 3882186"/>
              <a:gd name="connsiteX5" fmla="*/ 0 w 1659652"/>
              <a:gd name="connsiteY5" fmla="*/ 3826920 h 38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652" h="3882186">
                <a:moveTo>
                  <a:pt x="1521350" y="0"/>
                </a:moveTo>
                <a:cubicBezTo>
                  <a:pt x="1399118" y="346790"/>
                  <a:pt x="1596688" y="1202876"/>
                  <a:pt x="1617785" y="1656476"/>
                </a:cubicBezTo>
                <a:cubicBezTo>
                  <a:pt x="1638882" y="2110076"/>
                  <a:pt x="1659653" y="2381633"/>
                  <a:pt x="1647930" y="2721602"/>
                </a:cubicBezTo>
                <a:cubicBezTo>
                  <a:pt x="1636207" y="3061571"/>
                  <a:pt x="1644580" y="3510398"/>
                  <a:pt x="1547446" y="3696292"/>
                </a:cubicBezTo>
                <a:cubicBezTo>
                  <a:pt x="1450312" y="3882186"/>
                  <a:pt x="1323033" y="3815198"/>
                  <a:pt x="1065125" y="3836969"/>
                </a:cubicBezTo>
                <a:cubicBezTo>
                  <a:pt x="807217" y="3858740"/>
                  <a:pt x="177521" y="3830269"/>
                  <a:pt x="0" y="3826920"/>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50" name="Content Placeholder 49"/>
          <p:cNvSpPr>
            <a:spLocks noGrp="1"/>
          </p:cNvSpPr>
          <p:nvPr>
            <p:ph idx="1"/>
          </p:nvPr>
        </p:nvSpPr>
        <p:spPr/>
        <p:txBody>
          <a:bodyPr/>
          <a:lstStyle/>
          <a:p>
            <a:r>
              <a:rPr lang="en-US" dirty="0" smtClean="0"/>
              <a:t>If your phone uses both radios simultaneously, you needn’t experience any interruption.</a:t>
            </a:r>
            <a:endParaRPr lang="en-GB" dirty="0" smtClean="0"/>
          </a:p>
          <a:p>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12</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300545"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4" y="3933056"/>
            <a:ext cx="1800199"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107504" y="3933056"/>
            <a:ext cx="1224136"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2351178 w 2356296"/>
              <a:gd name="connsiteY0" fmla="*/ 0 h 4306452"/>
              <a:gd name="connsiteX1" fmla="*/ 1506119 w 2356296"/>
              <a:gd name="connsiteY1" fmla="*/ 1080120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6296"/>
              <a:gd name="connsiteY0" fmla="*/ 0 h 4306452"/>
              <a:gd name="connsiteX1" fmla="*/ 1521350 w 2356296"/>
              <a:gd name="connsiteY1" fmla="*/ 424266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1177"/>
              <a:gd name="connsiteY0" fmla="*/ 0 h 4306452"/>
              <a:gd name="connsiteX1" fmla="*/ 1521350 w 2351177"/>
              <a:gd name="connsiteY1" fmla="*/ 424266 h 4306452"/>
              <a:gd name="connsiteX2" fmla="*/ 1617785 w 2351177"/>
              <a:gd name="connsiteY2" fmla="*/ 2080742 h 4306452"/>
              <a:gd name="connsiteX3" fmla="*/ 1647930 w 2351177"/>
              <a:gd name="connsiteY3" fmla="*/ 3145868 h 4306452"/>
              <a:gd name="connsiteX4" fmla="*/ 1547446 w 2351177"/>
              <a:gd name="connsiteY4" fmla="*/ 4120558 h 4306452"/>
              <a:gd name="connsiteX5" fmla="*/ 1065125 w 2351177"/>
              <a:gd name="connsiteY5" fmla="*/ 4261235 h 4306452"/>
              <a:gd name="connsiteX6" fmla="*/ 0 w 2351177"/>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177" h="4306452">
                <a:moveTo>
                  <a:pt x="2351178" y="0"/>
                </a:moveTo>
                <a:cubicBezTo>
                  <a:pt x="1966538" y="86877"/>
                  <a:pt x="1643582" y="77476"/>
                  <a:pt x="1521350" y="424266"/>
                </a:cubicBezTo>
                <a:cubicBezTo>
                  <a:pt x="1399118" y="771056"/>
                  <a:pt x="1596688" y="1627142"/>
                  <a:pt x="1617785" y="2080742"/>
                </a:cubicBezTo>
                <a:cubicBezTo>
                  <a:pt x="1638882" y="2534342"/>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7" name="Content Placeholder 46"/>
          <p:cNvSpPr>
            <a:spLocks noGrp="1"/>
          </p:cNvSpPr>
          <p:nvPr>
            <p:ph idx="1"/>
          </p:nvPr>
        </p:nvSpPr>
        <p:spPr/>
        <p:txBody>
          <a:bodyPr/>
          <a:lstStyle/>
          <a:p>
            <a:r>
              <a:rPr lang="en-US" dirty="0" smtClean="0"/>
              <a:t>If your phone uses both radios simultaneously, you needn’t experience any interruption.</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13</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732593"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4" y="4077072"/>
            <a:ext cx="1800199" cy="2048704"/>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593268 w 1659653"/>
              <a:gd name="connsiteY0" fmla="*/ 0 h 4023608"/>
              <a:gd name="connsiteX1" fmla="*/ 1506119 w 1659653"/>
              <a:gd name="connsiteY1" fmla="*/ 797276 h 4023608"/>
              <a:gd name="connsiteX2" fmla="*/ 1617785 w 1659653"/>
              <a:gd name="connsiteY2" fmla="*/ 1797898 h 4023608"/>
              <a:gd name="connsiteX3" fmla="*/ 1647930 w 1659653"/>
              <a:gd name="connsiteY3" fmla="*/ 2863024 h 4023608"/>
              <a:gd name="connsiteX4" fmla="*/ 1547446 w 1659653"/>
              <a:gd name="connsiteY4" fmla="*/ 3837714 h 4023608"/>
              <a:gd name="connsiteX5" fmla="*/ 1065125 w 1659653"/>
              <a:gd name="connsiteY5" fmla="*/ 3978391 h 4023608"/>
              <a:gd name="connsiteX6" fmla="*/ 0 w 1659653"/>
              <a:gd name="connsiteY6" fmla="*/ 3968342 h 402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023608">
                <a:moveTo>
                  <a:pt x="1593268" y="0"/>
                </a:moveTo>
                <a:cubicBezTo>
                  <a:pt x="1598386" y="180020"/>
                  <a:pt x="1502033" y="497626"/>
                  <a:pt x="1506119" y="797276"/>
                </a:cubicBezTo>
                <a:cubicBezTo>
                  <a:pt x="1510205" y="1096926"/>
                  <a:pt x="1594150" y="1453607"/>
                  <a:pt x="1617785" y="1797898"/>
                </a:cubicBezTo>
                <a:cubicBezTo>
                  <a:pt x="1641420" y="2142189"/>
                  <a:pt x="1659653" y="2523055"/>
                  <a:pt x="1647930" y="2863024"/>
                </a:cubicBezTo>
                <a:cubicBezTo>
                  <a:pt x="1636207" y="3202993"/>
                  <a:pt x="1644580" y="3651820"/>
                  <a:pt x="1547446" y="3837714"/>
                </a:cubicBezTo>
                <a:cubicBezTo>
                  <a:pt x="1450312" y="4023608"/>
                  <a:pt x="1323033" y="3956620"/>
                  <a:pt x="1065125" y="3978391"/>
                </a:cubicBezTo>
                <a:cubicBezTo>
                  <a:pt x="807217" y="4000162"/>
                  <a:pt x="177521" y="3971691"/>
                  <a:pt x="0" y="3968342"/>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7" name="Content Placeholder 46"/>
          <p:cNvSpPr>
            <a:spLocks noGrp="1"/>
          </p:cNvSpPr>
          <p:nvPr>
            <p:ph idx="1"/>
          </p:nvPr>
        </p:nvSpPr>
        <p:spPr/>
        <p:txBody>
          <a:bodyPr/>
          <a:lstStyle/>
          <a:p>
            <a:r>
              <a:rPr lang="en-US" dirty="0" smtClean="0"/>
              <a:t>If your phone uses both radios simultaneously, you needn’t experience any interruption.</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14</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2236649"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5" y="4005064"/>
            <a:ext cx="2093784" cy="2120712"/>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593268 w 1659653"/>
              <a:gd name="connsiteY0" fmla="*/ 0 h 4023608"/>
              <a:gd name="connsiteX1" fmla="*/ 1506119 w 1659653"/>
              <a:gd name="connsiteY1" fmla="*/ 797276 h 4023608"/>
              <a:gd name="connsiteX2" fmla="*/ 1617785 w 1659653"/>
              <a:gd name="connsiteY2" fmla="*/ 1797898 h 4023608"/>
              <a:gd name="connsiteX3" fmla="*/ 1647930 w 1659653"/>
              <a:gd name="connsiteY3" fmla="*/ 2863024 h 4023608"/>
              <a:gd name="connsiteX4" fmla="*/ 1547446 w 1659653"/>
              <a:gd name="connsiteY4" fmla="*/ 3837714 h 4023608"/>
              <a:gd name="connsiteX5" fmla="*/ 1065125 w 1659653"/>
              <a:gd name="connsiteY5" fmla="*/ 3978391 h 4023608"/>
              <a:gd name="connsiteX6" fmla="*/ 0 w 1659653"/>
              <a:gd name="connsiteY6" fmla="*/ 3968342 h 4023608"/>
              <a:gd name="connsiteX0" fmla="*/ 1925199 w 1930317"/>
              <a:gd name="connsiteY0" fmla="*/ 0 h 4165030"/>
              <a:gd name="connsiteX1" fmla="*/ 1506119 w 1930317"/>
              <a:gd name="connsiteY1" fmla="*/ 938698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 name="connsiteX0" fmla="*/ 1925199 w 1930317"/>
              <a:gd name="connsiteY0" fmla="*/ 0 h 4165030"/>
              <a:gd name="connsiteX1" fmla="*/ 1526881 w 1930317"/>
              <a:gd name="connsiteY1" fmla="*/ 424266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317" h="4165030">
                <a:moveTo>
                  <a:pt x="1925199" y="0"/>
                </a:moveTo>
                <a:cubicBezTo>
                  <a:pt x="1930317" y="180020"/>
                  <a:pt x="1578117" y="101046"/>
                  <a:pt x="1526881" y="424266"/>
                </a:cubicBezTo>
                <a:cubicBezTo>
                  <a:pt x="1475645" y="747486"/>
                  <a:pt x="1597610" y="1509290"/>
                  <a:pt x="1617785" y="1939320"/>
                </a:cubicBezTo>
                <a:cubicBezTo>
                  <a:pt x="1637960" y="2369350"/>
                  <a:pt x="1659653" y="2664477"/>
                  <a:pt x="1647930" y="3004446"/>
                </a:cubicBezTo>
                <a:cubicBezTo>
                  <a:pt x="1636207" y="3344415"/>
                  <a:pt x="1644580" y="3793242"/>
                  <a:pt x="1547446" y="3979136"/>
                </a:cubicBezTo>
                <a:cubicBezTo>
                  <a:pt x="1450312" y="4165030"/>
                  <a:pt x="1323033" y="4098042"/>
                  <a:pt x="1065125" y="4119813"/>
                </a:cubicBezTo>
                <a:cubicBezTo>
                  <a:pt x="807217" y="4141584"/>
                  <a:pt x="177521" y="4113113"/>
                  <a:pt x="0" y="4109764"/>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107504" y="3933056"/>
            <a:ext cx="2808312"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multipath help with mobile hand-offs?</a:t>
            </a:r>
            <a:endParaRPr lang="en-GB" dirty="0"/>
          </a:p>
        </p:txBody>
      </p:sp>
      <p:sp>
        <p:nvSpPr>
          <p:cNvPr id="47" name="Content Placeholder 46"/>
          <p:cNvSpPr>
            <a:spLocks noGrp="1"/>
          </p:cNvSpPr>
          <p:nvPr>
            <p:ph idx="1"/>
          </p:nvPr>
        </p:nvSpPr>
        <p:spPr>
          <a:xfrm>
            <a:off x="0" y="908720"/>
            <a:ext cx="9144000" cy="5949280"/>
          </a:xfrm>
        </p:spPr>
        <p:txBody>
          <a:bodyPr/>
          <a:lstStyle/>
          <a:p>
            <a:r>
              <a:rPr lang="en-US" dirty="0" smtClean="0"/>
              <a:t>If your phone uses both radios simultaneously, you needn’t experience any interruption</a:t>
            </a:r>
            <a:r>
              <a:rPr lang="en-US" dirty="0" smtClean="0"/>
              <a:t>.</a:t>
            </a:r>
          </a:p>
          <a:p>
            <a:r>
              <a:rPr lang="en-US" dirty="0" smtClean="0">
                <a:solidFill>
                  <a:schemeClr val="tx1">
                    <a:lumMod val="50000"/>
                  </a:schemeClr>
                </a:solidFill>
              </a:rPr>
              <a:t>How should it balance traffic across dissimilar paths?</a:t>
            </a:r>
            <a:endParaRPr lang="en-GB"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C521D75E-D6CE-401B-B8F6-FCC738B84794}" type="slidenum">
              <a:rPr lang="en-GB" smtClean="0"/>
              <a:pPr/>
              <a:t>15</a:t>
            </a:fld>
            <a:endParaRPr lang="en-GB"/>
          </a:p>
        </p:txBody>
      </p:sp>
      <p:grpSp>
        <p:nvGrpSpPr>
          <p:cNvPr id="3" name="Group 38"/>
          <p:cNvGrpSpPr/>
          <p:nvPr/>
        </p:nvGrpSpPr>
        <p:grpSpPr>
          <a:xfrm>
            <a:off x="-837077" y="3802200"/>
            <a:ext cx="5409077" cy="2338548"/>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2173718" y="3928410"/>
            <a:ext cx="1539904" cy="1670344"/>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57177" y="4037736"/>
            <a:ext cx="1466575" cy="1638615"/>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2236649" y="3508885"/>
            <a:ext cx="319127" cy="623294"/>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487157" y="5796019"/>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743807" y="5722690"/>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477095" y="5599548"/>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1330437" y="6125998"/>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77026" y="4182787"/>
            <a:ext cx="806616" cy="369332"/>
          </a:xfrm>
          <a:prstGeom prst="rect">
            <a:avLst/>
          </a:prstGeom>
          <a:noFill/>
        </p:spPr>
        <p:txBody>
          <a:bodyPr wrap="square" rtlCol="0">
            <a:spAutoFit/>
          </a:bodyPr>
          <a:lstStyle/>
          <a:p>
            <a:endParaRPr lang="en-GB" dirty="0"/>
          </a:p>
        </p:txBody>
      </p:sp>
      <p:sp>
        <p:nvSpPr>
          <p:cNvPr id="46" name="Freeform 45"/>
          <p:cNvSpPr/>
          <p:nvPr/>
        </p:nvSpPr>
        <p:spPr>
          <a:xfrm>
            <a:off x="107505" y="4005064"/>
            <a:ext cx="2093784" cy="2120712"/>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593268 w 1659653"/>
              <a:gd name="connsiteY0" fmla="*/ 0 h 4023608"/>
              <a:gd name="connsiteX1" fmla="*/ 1506119 w 1659653"/>
              <a:gd name="connsiteY1" fmla="*/ 797276 h 4023608"/>
              <a:gd name="connsiteX2" fmla="*/ 1617785 w 1659653"/>
              <a:gd name="connsiteY2" fmla="*/ 1797898 h 4023608"/>
              <a:gd name="connsiteX3" fmla="*/ 1647930 w 1659653"/>
              <a:gd name="connsiteY3" fmla="*/ 2863024 h 4023608"/>
              <a:gd name="connsiteX4" fmla="*/ 1547446 w 1659653"/>
              <a:gd name="connsiteY4" fmla="*/ 3837714 h 4023608"/>
              <a:gd name="connsiteX5" fmla="*/ 1065125 w 1659653"/>
              <a:gd name="connsiteY5" fmla="*/ 3978391 h 4023608"/>
              <a:gd name="connsiteX6" fmla="*/ 0 w 1659653"/>
              <a:gd name="connsiteY6" fmla="*/ 3968342 h 4023608"/>
              <a:gd name="connsiteX0" fmla="*/ 1925199 w 1930317"/>
              <a:gd name="connsiteY0" fmla="*/ 0 h 4165030"/>
              <a:gd name="connsiteX1" fmla="*/ 1506119 w 1930317"/>
              <a:gd name="connsiteY1" fmla="*/ 938698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 name="connsiteX0" fmla="*/ 1925199 w 1930317"/>
              <a:gd name="connsiteY0" fmla="*/ 0 h 4165030"/>
              <a:gd name="connsiteX1" fmla="*/ 1526881 w 1930317"/>
              <a:gd name="connsiteY1" fmla="*/ 424266 h 4165030"/>
              <a:gd name="connsiteX2" fmla="*/ 1617785 w 1930317"/>
              <a:gd name="connsiteY2" fmla="*/ 1939320 h 4165030"/>
              <a:gd name="connsiteX3" fmla="*/ 1647930 w 1930317"/>
              <a:gd name="connsiteY3" fmla="*/ 3004446 h 4165030"/>
              <a:gd name="connsiteX4" fmla="*/ 1547446 w 1930317"/>
              <a:gd name="connsiteY4" fmla="*/ 3979136 h 4165030"/>
              <a:gd name="connsiteX5" fmla="*/ 1065125 w 1930317"/>
              <a:gd name="connsiteY5" fmla="*/ 4119813 h 4165030"/>
              <a:gd name="connsiteX6" fmla="*/ 0 w 1930317"/>
              <a:gd name="connsiteY6" fmla="*/ 4109764 h 416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317" h="4165030">
                <a:moveTo>
                  <a:pt x="1925199" y="0"/>
                </a:moveTo>
                <a:cubicBezTo>
                  <a:pt x="1930317" y="180020"/>
                  <a:pt x="1578117" y="101046"/>
                  <a:pt x="1526881" y="424266"/>
                </a:cubicBezTo>
                <a:cubicBezTo>
                  <a:pt x="1475645" y="747486"/>
                  <a:pt x="1597610" y="1509290"/>
                  <a:pt x="1617785" y="1939320"/>
                </a:cubicBezTo>
                <a:cubicBezTo>
                  <a:pt x="1637960" y="2369350"/>
                  <a:pt x="1659653" y="2664477"/>
                  <a:pt x="1647930" y="3004446"/>
                </a:cubicBezTo>
                <a:cubicBezTo>
                  <a:pt x="1636207" y="3344415"/>
                  <a:pt x="1644580" y="3793242"/>
                  <a:pt x="1547446" y="3979136"/>
                </a:cubicBezTo>
                <a:cubicBezTo>
                  <a:pt x="1450312" y="4165030"/>
                  <a:pt x="1323033" y="4098042"/>
                  <a:pt x="1065125" y="4119813"/>
                </a:cubicBezTo>
                <a:cubicBezTo>
                  <a:pt x="807217" y="4141584"/>
                  <a:pt x="177521" y="4113113"/>
                  <a:pt x="0" y="4109764"/>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107504" y="3933056"/>
            <a:ext cx="2808312"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3275856" y="4581128"/>
            <a:ext cx="3312368" cy="646331"/>
          </a:xfrm>
          <a:prstGeom prst="rect">
            <a:avLst/>
          </a:prstGeom>
          <a:noFill/>
        </p:spPr>
        <p:txBody>
          <a:bodyPr wrap="square" rtlCol="0">
            <a:spAutoFit/>
          </a:bodyPr>
          <a:lstStyle/>
          <a:p>
            <a:r>
              <a:rPr lang="en-US" dirty="0" err="1" smtClean="0">
                <a:solidFill>
                  <a:schemeClr val="accent3">
                    <a:lumMod val="60000"/>
                    <a:lumOff val="40000"/>
                  </a:schemeClr>
                </a:solidFill>
              </a:rPr>
              <a:t>Wifi</a:t>
            </a:r>
            <a:r>
              <a:rPr lang="en-US" dirty="0" smtClean="0">
                <a:solidFill>
                  <a:schemeClr val="accent3">
                    <a:lumMod val="60000"/>
                    <a:lumOff val="40000"/>
                  </a:schemeClr>
                </a:solidFill>
              </a:rPr>
              <a:t> path:</a:t>
            </a:r>
          </a:p>
          <a:p>
            <a:r>
              <a:rPr lang="en-US" dirty="0" smtClean="0">
                <a:solidFill>
                  <a:schemeClr val="accent3">
                    <a:lumMod val="60000"/>
                    <a:lumOff val="40000"/>
                  </a:schemeClr>
                </a:solidFill>
              </a:rPr>
              <a:t>high loss rate, small RTT</a:t>
            </a:r>
          </a:p>
        </p:txBody>
      </p:sp>
      <p:sp>
        <p:nvSpPr>
          <p:cNvPr id="50" name="TextBox 49"/>
          <p:cNvSpPr txBox="1"/>
          <p:nvPr/>
        </p:nvSpPr>
        <p:spPr>
          <a:xfrm>
            <a:off x="4139952" y="3862789"/>
            <a:ext cx="3312368" cy="646331"/>
          </a:xfrm>
          <a:prstGeom prst="rect">
            <a:avLst/>
          </a:prstGeom>
          <a:noFill/>
        </p:spPr>
        <p:txBody>
          <a:bodyPr wrap="square" rtlCol="0">
            <a:spAutoFit/>
          </a:bodyPr>
          <a:lstStyle/>
          <a:p>
            <a:r>
              <a:rPr lang="en-US" dirty="0" smtClean="0">
                <a:solidFill>
                  <a:schemeClr val="accent1">
                    <a:lumMod val="60000"/>
                    <a:lumOff val="40000"/>
                  </a:schemeClr>
                </a:solidFill>
              </a:rPr>
              <a:t>3G path:</a:t>
            </a:r>
          </a:p>
          <a:p>
            <a:r>
              <a:rPr lang="en-US" dirty="0" smtClean="0">
                <a:solidFill>
                  <a:schemeClr val="accent1">
                    <a:lumMod val="60000"/>
                    <a:lumOff val="40000"/>
                  </a:schemeClr>
                </a:solidFill>
              </a:rPr>
              <a:t>low loss rate, large RTT</a:t>
            </a:r>
            <a:endParaRPr lang="en-GB"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designed the MPTCP protocol to be a general-purpose multipath replacement for TCP.</a:t>
            </a:r>
          </a:p>
          <a:p>
            <a:pPr marL="536575" indent="0">
              <a:tabLst>
                <a:tab pos="720725" algn="l"/>
              </a:tabLst>
            </a:pPr>
            <a:r>
              <a:rPr lang="en-US" dirty="0" smtClean="0">
                <a:solidFill>
                  <a:schemeClr val="tx1">
                    <a:lumMod val="50000"/>
                  </a:schemeClr>
                </a:solidFill>
              </a:rPr>
              <a:t>I will describe our design process behind MPTCP’s congestion control algorithm.</a:t>
            </a:r>
          </a:p>
          <a:p>
            <a:endParaRPr lang="en-US" dirty="0" smtClean="0"/>
          </a:p>
          <a:p>
            <a:r>
              <a:rPr lang="en-US" dirty="0" smtClean="0"/>
              <a:t>MPTCP should be beneficial in data centers.</a:t>
            </a:r>
          </a:p>
          <a:p>
            <a:pPr marL="533400"/>
            <a:r>
              <a:rPr lang="en-US" dirty="0" smtClean="0">
                <a:solidFill>
                  <a:schemeClr val="tx1">
                    <a:lumMod val="50000"/>
                  </a:schemeClr>
                </a:solidFill>
              </a:rPr>
              <a:t>I will describe experimental &amp; simulation results.</a:t>
            </a:r>
            <a:endParaRPr lang="en-GB"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C521D75E-D6CE-401B-B8F6-FCC738B84794}"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628800"/>
          </a:xfrm>
        </p:spPr>
        <p:txBody>
          <a:bodyPr tIns="0" anchor="t">
            <a:normAutofit fontScale="90000"/>
          </a:bodyPr>
          <a:lstStyle/>
          <a:p>
            <a:r>
              <a:rPr lang="en-GB" dirty="0" smtClean="0">
                <a:solidFill>
                  <a:schemeClr val="tx2">
                    <a:lumMod val="90000"/>
                  </a:schemeClr>
                </a:solidFill>
              </a:rPr>
              <a:t>What is the MPTCP protocol?</a:t>
            </a:r>
            <a:r>
              <a:rPr lang="en-GB" dirty="0" smtClean="0"/>
              <a:t/>
            </a:r>
            <a:br>
              <a:rPr lang="en-GB" dirty="0" smtClean="0"/>
            </a:br>
            <a:r>
              <a:rPr lang="en-GB" sz="3600" dirty="0" smtClean="0"/>
              <a:t>MPTCP is a replacement for TCP which lets you use multiple paths simultaneously.</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17</a:t>
            </a:fld>
            <a:endParaRPr lang="en-GB"/>
          </a:p>
        </p:txBody>
      </p:sp>
      <p:sp>
        <p:nvSpPr>
          <p:cNvPr id="5" name="Rounded Rectangle 4"/>
          <p:cNvSpPr/>
          <p:nvPr/>
        </p:nvSpPr>
        <p:spPr>
          <a:xfrm>
            <a:off x="2131186" y="3484565"/>
            <a:ext cx="1622731" cy="721214"/>
          </a:xfrm>
          <a:prstGeom prst="roundRect">
            <a:avLst/>
          </a:prstGeom>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TCP</a:t>
            </a:r>
            <a:endParaRPr lang="en-GB" sz="2400" dirty="0"/>
          </a:p>
        </p:txBody>
      </p:sp>
      <p:sp>
        <p:nvSpPr>
          <p:cNvPr id="9" name="Rounded Rectangle 8"/>
          <p:cNvSpPr/>
          <p:nvPr/>
        </p:nvSpPr>
        <p:spPr>
          <a:xfrm>
            <a:off x="2033183" y="4386083"/>
            <a:ext cx="1818738" cy="901518"/>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t>IP</a:t>
            </a:r>
            <a:endParaRPr lang="en-GB" sz="2400" dirty="0"/>
          </a:p>
        </p:txBody>
      </p:sp>
      <p:sp>
        <p:nvSpPr>
          <p:cNvPr id="11" name="Rounded Rectangle 10"/>
          <p:cNvSpPr/>
          <p:nvPr/>
        </p:nvSpPr>
        <p:spPr>
          <a:xfrm>
            <a:off x="2033183" y="2402744"/>
            <a:ext cx="1818738" cy="901518"/>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user space</a:t>
            </a:r>
            <a:endParaRPr lang="en-GB" sz="2400" dirty="0"/>
          </a:p>
        </p:txBody>
      </p:sp>
      <p:sp>
        <p:nvSpPr>
          <p:cNvPr id="6" name="TextBox 5"/>
          <p:cNvSpPr txBox="1"/>
          <p:nvPr/>
        </p:nvSpPr>
        <p:spPr>
          <a:xfrm>
            <a:off x="2045090" y="3145004"/>
            <a:ext cx="1734822" cy="463438"/>
          </a:xfrm>
          <a:prstGeom prst="rect">
            <a:avLst/>
          </a:prstGeom>
          <a:noFill/>
        </p:spPr>
        <p:txBody>
          <a:bodyPr wrap="square" rtlCol="0">
            <a:spAutoFit/>
          </a:bodyPr>
          <a:lstStyle/>
          <a:p>
            <a:pPr algn="ctr"/>
            <a:r>
              <a:rPr lang="en-GB" sz="2400" dirty="0" smtClean="0"/>
              <a:t>socket API</a:t>
            </a:r>
            <a:endParaRPr lang="en-GB" sz="2400" dirty="0"/>
          </a:p>
        </p:txBody>
      </p:sp>
      <p:sp>
        <p:nvSpPr>
          <p:cNvPr id="13" name="Rounded Rectangle 12"/>
          <p:cNvSpPr/>
          <p:nvPr/>
        </p:nvSpPr>
        <p:spPr>
          <a:xfrm>
            <a:off x="2033183" y="3484565"/>
            <a:ext cx="1818738" cy="72121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MPTCP</a:t>
            </a:r>
            <a:endParaRPr lang="en-GB" sz="2400" dirty="0"/>
          </a:p>
        </p:txBody>
      </p:sp>
      <p:grpSp>
        <p:nvGrpSpPr>
          <p:cNvPr id="55" name="Group 54"/>
          <p:cNvGrpSpPr/>
          <p:nvPr/>
        </p:nvGrpSpPr>
        <p:grpSpPr>
          <a:xfrm>
            <a:off x="5220073" y="2402744"/>
            <a:ext cx="1852928" cy="2884856"/>
            <a:chOff x="5364088" y="2060848"/>
            <a:chExt cx="1944216" cy="3456384"/>
          </a:xfrm>
        </p:grpSpPr>
        <p:sp>
          <p:nvSpPr>
            <p:cNvPr id="39" name="Rounded Rectangle 38"/>
            <p:cNvSpPr/>
            <p:nvPr/>
          </p:nvSpPr>
          <p:spPr>
            <a:xfrm>
              <a:off x="5364088" y="3356992"/>
              <a:ext cx="1944216" cy="864096"/>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MPTCP</a:t>
              </a:r>
              <a:endParaRPr lang="en-GB" sz="2400" dirty="0"/>
            </a:p>
          </p:txBody>
        </p:sp>
        <p:sp>
          <p:nvSpPr>
            <p:cNvPr id="31" name="Rounded Rectangle 30"/>
            <p:cNvSpPr/>
            <p:nvPr/>
          </p:nvSpPr>
          <p:spPr>
            <a:xfrm>
              <a:off x="5364088" y="4437112"/>
              <a:ext cx="1944216" cy="108012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p>
          </p:txBody>
        </p:sp>
        <p:sp>
          <p:nvSpPr>
            <p:cNvPr id="34" name="Rounded Rectangle 33"/>
            <p:cNvSpPr/>
            <p:nvPr/>
          </p:nvSpPr>
          <p:spPr>
            <a:xfrm>
              <a:off x="5364088" y="2060848"/>
              <a:ext cx="1944216" cy="108012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p>
          </p:txBody>
        </p:sp>
      </p:grpSp>
      <p:sp>
        <p:nvSpPr>
          <p:cNvPr id="40" name="Rectangle 39"/>
          <p:cNvSpPr/>
          <p:nvPr/>
        </p:nvSpPr>
        <p:spPr>
          <a:xfrm>
            <a:off x="5364088" y="4987094"/>
            <a:ext cx="733775" cy="439986"/>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addr</a:t>
            </a:r>
            <a:r>
              <a:rPr lang="en-US" b="1" baseline="-25000" dirty="0" smtClean="0">
                <a:solidFill>
                  <a:schemeClr val="bg1"/>
                </a:solidFill>
              </a:rPr>
              <a:t>1</a:t>
            </a:r>
            <a:endParaRPr lang="en-GB" b="1" baseline="-25000" dirty="0">
              <a:solidFill>
                <a:schemeClr val="bg1"/>
              </a:solidFill>
            </a:endParaRPr>
          </a:p>
        </p:txBody>
      </p:sp>
      <p:sp>
        <p:nvSpPr>
          <p:cNvPr id="41" name="Rectangle 40"/>
          <p:cNvSpPr/>
          <p:nvPr/>
        </p:nvSpPr>
        <p:spPr>
          <a:xfrm>
            <a:off x="6218065" y="4987094"/>
            <a:ext cx="730199" cy="36797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addr</a:t>
            </a:r>
            <a:r>
              <a:rPr lang="en-US" b="1" baseline="-25000" dirty="0" smtClean="0">
                <a:solidFill>
                  <a:schemeClr val="bg1"/>
                </a:solidFill>
              </a:rPr>
              <a:t>2</a:t>
            </a:r>
            <a:endParaRPr lang="en-GB" b="1" baseline="-25000" dirty="0">
              <a:solidFill>
                <a:schemeClr val="bg1"/>
              </a:solidFill>
            </a:endParaRPr>
          </a:p>
        </p:txBody>
      </p:sp>
      <p:sp>
        <p:nvSpPr>
          <p:cNvPr id="42" name="Rectangle 41"/>
          <p:cNvSpPr/>
          <p:nvPr/>
        </p:nvSpPr>
        <p:spPr>
          <a:xfrm>
            <a:off x="2537241" y="4946319"/>
            <a:ext cx="810624" cy="44215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grpSp>
        <p:nvGrpSpPr>
          <p:cNvPr id="51" name="Group 50"/>
          <p:cNvGrpSpPr/>
          <p:nvPr/>
        </p:nvGrpSpPr>
        <p:grpSpPr>
          <a:xfrm>
            <a:off x="2426005" y="5255773"/>
            <a:ext cx="4234227" cy="981539"/>
            <a:chOff x="1040295" y="5493026"/>
            <a:chExt cx="6790084" cy="1262269"/>
          </a:xfrm>
        </p:grpSpPr>
        <p:sp>
          <p:nvSpPr>
            <p:cNvPr id="49" name="Freeform 48"/>
            <p:cNvSpPr/>
            <p:nvPr/>
          </p:nvSpPr>
          <p:spPr>
            <a:xfrm>
              <a:off x="1040295" y="5493026"/>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1928191" y="5615609"/>
              <a:ext cx="5902188" cy="1139686"/>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 name="TextBox 51"/>
          <p:cNvSpPr txBox="1"/>
          <p:nvPr/>
        </p:nvSpPr>
        <p:spPr>
          <a:xfrm>
            <a:off x="611560" y="3384233"/>
            <a:ext cx="1418047" cy="1200329"/>
          </a:xfrm>
          <a:prstGeom prst="rect">
            <a:avLst/>
          </a:prstGeom>
          <a:noFill/>
        </p:spPr>
        <p:txBody>
          <a:bodyPr wrap="square" rtlCol="0">
            <a:spAutoFit/>
          </a:bodyPr>
          <a:lstStyle/>
          <a:p>
            <a:r>
              <a:rPr lang="en-US" dirty="0" smtClean="0">
                <a:solidFill>
                  <a:schemeClr val="accent4">
                    <a:lumMod val="60000"/>
                    <a:lumOff val="40000"/>
                  </a:schemeClr>
                </a:solidFill>
              </a:rPr>
              <a:t>The sender stripes packets across paths</a:t>
            </a:r>
            <a:endParaRPr lang="en-GB" dirty="0">
              <a:solidFill>
                <a:schemeClr val="accent4">
                  <a:lumMod val="60000"/>
                  <a:lumOff val="40000"/>
                </a:schemeClr>
              </a:solidFill>
            </a:endParaRPr>
          </a:p>
        </p:txBody>
      </p:sp>
      <p:sp>
        <p:nvSpPr>
          <p:cNvPr id="53" name="TextBox 52"/>
          <p:cNvSpPr txBox="1"/>
          <p:nvPr/>
        </p:nvSpPr>
        <p:spPr>
          <a:xfrm>
            <a:off x="7258409" y="3364363"/>
            <a:ext cx="1418047" cy="1477328"/>
          </a:xfrm>
          <a:prstGeom prst="rect">
            <a:avLst/>
          </a:prstGeom>
          <a:noFill/>
        </p:spPr>
        <p:txBody>
          <a:bodyPr wrap="square" rtlCol="0">
            <a:spAutoFit/>
          </a:bodyPr>
          <a:lstStyle/>
          <a:p>
            <a:r>
              <a:rPr lang="en-US" dirty="0" smtClean="0">
                <a:solidFill>
                  <a:schemeClr val="accent4">
                    <a:lumMod val="60000"/>
                    <a:lumOff val="40000"/>
                  </a:schemeClr>
                </a:solidFill>
              </a:rPr>
              <a:t>The receiver puts the packets in the correct order</a:t>
            </a:r>
            <a:endParaRPr lang="en-GB"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628800"/>
          </a:xfrm>
        </p:spPr>
        <p:txBody>
          <a:bodyPr tIns="0" anchor="t">
            <a:normAutofit fontScale="90000"/>
          </a:bodyPr>
          <a:lstStyle/>
          <a:p>
            <a:r>
              <a:rPr lang="en-GB" dirty="0" smtClean="0">
                <a:solidFill>
                  <a:schemeClr val="tx2">
                    <a:lumMod val="90000"/>
                  </a:schemeClr>
                </a:solidFill>
              </a:rPr>
              <a:t>What is the MPTCP protocol?</a:t>
            </a:r>
            <a:r>
              <a:rPr lang="en-GB" dirty="0" smtClean="0"/>
              <a:t/>
            </a:r>
            <a:br>
              <a:rPr lang="en-GB" dirty="0" smtClean="0"/>
            </a:br>
            <a:r>
              <a:rPr lang="en-GB" sz="3600" dirty="0" smtClean="0"/>
              <a:t>MPTCP is a replacement for TCP which lets you use multiple paths simultaneously.</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18</a:t>
            </a:fld>
            <a:endParaRPr lang="en-GB"/>
          </a:p>
        </p:txBody>
      </p:sp>
      <p:sp>
        <p:nvSpPr>
          <p:cNvPr id="5" name="Rounded Rectangle 4"/>
          <p:cNvSpPr/>
          <p:nvPr/>
        </p:nvSpPr>
        <p:spPr>
          <a:xfrm>
            <a:off x="2131186" y="3484565"/>
            <a:ext cx="1622731" cy="721214"/>
          </a:xfrm>
          <a:prstGeom prst="roundRect">
            <a:avLst/>
          </a:prstGeom>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TCP</a:t>
            </a:r>
            <a:endParaRPr lang="en-GB" sz="2400" dirty="0"/>
          </a:p>
        </p:txBody>
      </p:sp>
      <p:sp>
        <p:nvSpPr>
          <p:cNvPr id="9" name="Rounded Rectangle 8"/>
          <p:cNvSpPr/>
          <p:nvPr/>
        </p:nvSpPr>
        <p:spPr>
          <a:xfrm>
            <a:off x="2033183" y="4386083"/>
            <a:ext cx="1818738" cy="901518"/>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t>IP</a:t>
            </a:r>
            <a:endParaRPr lang="en-GB" sz="2400" dirty="0"/>
          </a:p>
        </p:txBody>
      </p:sp>
      <p:sp>
        <p:nvSpPr>
          <p:cNvPr id="11" name="Rounded Rectangle 10"/>
          <p:cNvSpPr/>
          <p:nvPr/>
        </p:nvSpPr>
        <p:spPr>
          <a:xfrm>
            <a:off x="2033183" y="2402744"/>
            <a:ext cx="1818738" cy="901518"/>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user space</a:t>
            </a:r>
            <a:endParaRPr lang="en-GB" sz="2400" dirty="0"/>
          </a:p>
        </p:txBody>
      </p:sp>
      <p:sp>
        <p:nvSpPr>
          <p:cNvPr id="6" name="TextBox 5"/>
          <p:cNvSpPr txBox="1"/>
          <p:nvPr/>
        </p:nvSpPr>
        <p:spPr>
          <a:xfrm>
            <a:off x="2045090" y="3145004"/>
            <a:ext cx="1734822" cy="463438"/>
          </a:xfrm>
          <a:prstGeom prst="rect">
            <a:avLst/>
          </a:prstGeom>
          <a:noFill/>
        </p:spPr>
        <p:txBody>
          <a:bodyPr wrap="square" rtlCol="0">
            <a:spAutoFit/>
          </a:bodyPr>
          <a:lstStyle/>
          <a:p>
            <a:pPr algn="ctr"/>
            <a:r>
              <a:rPr lang="en-GB" sz="2400" dirty="0" smtClean="0"/>
              <a:t>socket API</a:t>
            </a:r>
            <a:endParaRPr lang="en-GB" sz="2400" dirty="0"/>
          </a:p>
        </p:txBody>
      </p:sp>
      <p:sp>
        <p:nvSpPr>
          <p:cNvPr id="13" name="Rounded Rectangle 12"/>
          <p:cNvSpPr/>
          <p:nvPr/>
        </p:nvSpPr>
        <p:spPr>
          <a:xfrm>
            <a:off x="2033183" y="3484565"/>
            <a:ext cx="1818738" cy="72121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MPTCP</a:t>
            </a:r>
            <a:endParaRPr lang="en-GB" sz="2400" dirty="0"/>
          </a:p>
        </p:txBody>
      </p:sp>
      <p:grpSp>
        <p:nvGrpSpPr>
          <p:cNvPr id="2" name="Group 54"/>
          <p:cNvGrpSpPr/>
          <p:nvPr/>
        </p:nvGrpSpPr>
        <p:grpSpPr>
          <a:xfrm>
            <a:off x="5220073" y="2402744"/>
            <a:ext cx="1852928" cy="2884856"/>
            <a:chOff x="5364088" y="2060848"/>
            <a:chExt cx="1944216" cy="3456384"/>
          </a:xfrm>
        </p:grpSpPr>
        <p:sp>
          <p:nvSpPr>
            <p:cNvPr id="39" name="Rounded Rectangle 38"/>
            <p:cNvSpPr/>
            <p:nvPr/>
          </p:nvSpPr>
          <p:spPr>
            <a:xfrm>
              <a:off x="5364088" y="3356992"/>
              <a:ext cx="1944216" cy="864096"/>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MPTCP</a:t>
              </a:r>
              <a:endParaRPr lang="en-GB" sz="2400" dirty="0"/>
            </a:p>
          </p:txBody>
        </p:sp>
        <p:sp>
          <p:nvSpPr>
            <p:cNvPr id="31" name="Rounded Rectangle 30"/>
            <p:cNvSpPr/>
            <p:nvPr/>
          </p:nvSpPr>
          <p:spPr>
            <a:xfrm>
              <a:off x="5364088" y="4437112"/>
              <a:ext cx="1944216" cy="108012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p>
          </p:txBody>
        </p:sp>
        <p:sp>
          <p:nvSpPr>
            <p:cNvPr id="34" name="Rounded Rectangle 33"/>
            <p:cNvSpPr/>
            <p:nvPr/>
          </p:nvSpPr>
          <p:spPr>
            <a:xfrm>
              <a:off x="5364088" y="2060848"/>
              <a:ext cx="1944216" cy="108012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p>
          </p:txBody>
        </p:sp>
      </p:grpSp>
      <p:sp>
        <p:nvSpPr>
          <p:cNvPr id="40" name="Rectangle 39"/>
          <p:cNvSpPr/>
          <p:nvPr/>
        </p:nvSpPr>
        <p:spPr>
          <a:xfrm>
            <a:off x="5782441" y="4987094"/>
            <a:ext cx="733775" cy="439986"/>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sp>
        <p:nvSpPr>
          <p:cNvPr id="42" name="Rectangle 41"/>
          <p:cNvSpPr/>
          <p:nvPr/>
        </p:nvSpPr>
        <p:spPr>
          <a:xfrm>
            <a:off x="2537241" y="4946319"/>
            <a:ext cx="810624" cy="44215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grpSp>
        <p:nvGrpSpPr>
          <p:cNvPr id="3" name="Group 50"/>
          <p:cNvGrpSpPr/>
          <p:nvPr/>
        </p:nvGrpSpPr>
        <p:grpSpPr>
          <a:xfrm>
            <a:off x="2426005" y="5255774"/>
            <a:ext cx="4088575" cy="981540"/>
            <a:chOff x="1040295" y="5493025"/>
            <a:chExt cx="6556514" cy="1262270"/>
          </a:xfrm>
        </p:grpSpPr>
        <p:sp>
          <p:nvSpPr>
            <p:cNvPr id="49" name="Freeform 48"/>
            <p:cNvSpPr/>
            <p:nvPr/>
          </p:nvSpPr>
          <p:spPr>
            <a:xfrm>
              <a:off x="1040295" y="5493025"/>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2749552" y="5736662"/>
              <a:ext cx="4618934" cy="1018633"/>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 name="TextBox 51"/>
          <p:cNvSpPr txBox="1"/>
          <p:nvPr/>
        </p:nvSpPr>
        <p:spPr>
          <a:xfrm>
            <a:off x="611560" y="3384233"/>
            <a:ext cx="1418047" cy="1200329"/>
          </a:xfrm>
          <a:prstGeom prst="rect">
            <a:avLst/>
          </a:prstGeom>
          <a:noFill/>
        </p:spPr>
        <p:txBody>
          <a:bodyPr wrap="square" rtlCol="0">
            <a:spAutoFit/>
          </a:bodyPr>
          <a:lstStyle/>
          <a:p>
            <a:r>
              <a:rPr lang="en-US" dirty="0" smtClean="0">
                <a:solidFill>
                  <a:schemeClr val="accent4">
                    <a:lumMod val="60000"/>
                    <a:lumOff val="40000"/>
                  </a:schemeClr>
                </a:solidFill>
              </a:rPr>
              <a:t>The sender stripes packets across paths</a:t>
            </a:r>
            <a:endParaRPr lang="en-GB" dirty="0">
              <a:solidFill>
                <a:schemeClr val="accent4">
                  <a:lumMod val="60000"/>
                  <a:lumOff val="40000"/>
                </a:schemeClr>
              </a:solidFill>
            </a:endParaRPr>
          </a:p>
        </p:txBody>
      </p:sp>
      <p:sp>
        <p:nvSpPr>
          <p:cNvPr id="53" name="TextBox 52"/>
          <p:cNvSpPr txBox="1"/>
          <p:nvPr/>
        </p:nvSpPr>
        <p:spPr>
          <a:xfrm>
            <a:off x="7258409" y="3364363"/>
            <a:ext cx="1418047" cy="1477328"/>
          </a:xfrm>
          <a:prstGeom prst="rect">
            <a:avLst/>
          </a:prstGeom>
          <a:noFill/>
        </p:spPr>
        <p:txBody>
          <a:bodyPr wrap="square" rtlCol="0">
            <a:spAutoFit/>
          </a:bodyPr>
          <a:lstStyle/>
          <a:p>
            <a:r>
              <a:rPr lang="en-US" dirty="0" smtClean="0">
                <a:solidFill>
                  <a:schemeClr val="accent4">
                    <a:lumMod val="60000"/>
                    <a:lumOff val="40000"/>
                  </a:schemeClr>
                </a:solidFill>
              </a:rPr>
              <a:t>The receiver puts the packets in the correct order</a:t>
            </a:r>
            <a:endParaRPr lang="en-GB" dirty="0">
              <a:solidFill>
                <a:schemeClr val="accent4">
                  <a:lumMod val="60000"/>
                  <a:lumOff val="40000"/>
                </a:schemeClr>
              </a:solidFill>
            </a:endParaRPr>
          </a:p>
        </p:txBody>
      </p:sp>
      <p:sp>
        <p:nvSpPr>
          <p:cNvPr id="21" name="TextBox 20"/>
          <p:cNvSpPr txBox="1"/>
          <p:nvPr/>
        </p:nvSpPr>
        <p:spPr>
          <a:xfrm>
            <a:off x="4162065" y="5507940"/>
            <a:ext cx="1418047" cy="369332"/>
          </a:xfrm>
          <a:prstGeom prst="rect">
            <a:avLst/>
          </a:prstGeom>
          <a:noFill/>
        </p:spPr>
        <p:txBody>
          <a:bodyPr wrap="square" rtlCol="0">
            <a:spAutoFit/>
          </a:bodyPr>
          <a:lstStyle/>
          <a:p>
            <a:r>
              <a:rPr lang="en-US" dirty="0" smtClean="0"/>
              <a:t>port p</a:t>
            </a:r>
            <a:r>
              <a:rPr lang="en-US" baseline="-25000" dirty="0" smtClean="0"/>
              <a:t>1</a:t>
            </a:r>
            <a:endParaRPr lang="en-GB" baseline="-25000" dirty="0"/>
          </a:p>
        </p:txBody>
      </p:sp>
      <p:sp>
        <p:nvSpPr>
          <p:cNvPr id="24" name="TextBox 23"/>
          <p:cNvSpPr txBox="1"/>
          <p:nvPr/>
        </p:nvSpPr>
        <p:spPr>
          <a:xfrm>
            <a:off x="4162065" y="6165304"/>
            <a:ext cx="1418047" cy="369332"/>
          </a:xfrm>
          <a:prstGeom prst="rect">
            <a:avLst/>
          </a:prstGeom>
          <a:noFill/>
        </p:spPr>
        <p:txBody>
          <a:bodyPr wrap="square" rtlCol="0">
            <a:spAutoFit/>
          </a:bodyPr>
          <a:lstStyle/>
          <a:p>
            <a:r>
              <a:rPr lang="en-US" dirty="0" smtClean="0"/>
              <a:t>port p</a:t>
            </a:r>
            <a:r>
              <a:rPr lang="en-US" baseline="-25000" dirty="0" smtClean="0"/>
              <a:t>2</a:t>
            </a:r>
            <a:endParaRPr lang="en-GB" baseline="-25000" dirty="0"/>
          </a:p>
        </p:txBody>
      </p:sp>
      <p:sp>
        <p:nvSpPr>
          <p:cNvPr id="25" name="Oval 24"/>
          <p:cNvSpPr/>
          <p:nvPr/>
        </p:nvSpPr>
        <p:spPr>
          <a:xfrm>
            <a:off x="3434112" y="5750840"/>
            <a:ext cx="288032" cy="2880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5" idx="1"/>
            <a:endCxn id="25" idx="5"/>
          </p:cNvCxnSpPr>
          <p:nvPr/>
        </p:nvCxnSpPr>
        <p:spPr>
          <a:xfrm rot="16200000" flipH="1">
            <a:off x="3476293" y="5793021"/>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7"/>
            <a:endCxn id="25" idx="3"/>
          </p:cNvCxnSpPr>
          <p:nvPr/>
        </p:nvCxnSpPr>
        <p:spPr>
          <a:xfrm rot="16200000" flipH="1" flipV="1">
            <a:off x="3476293" y="5793021"/>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83768" y="6005445"/>
            <a:ext cx="1440160" cy="923330"/>
          </a:xfrm>
          <a:prstGeom prst="rect">
            <a:avLst/>
          </a:prstGeom>
          <a:noFill/>
        </p:spPr>
        <p:txBody>
          <a:bodyPr wrap="square" rtlCol="0">
            <a:spAutoFit/>
          </a:bodyPr>
          <a:lstStyle/>
          <a:p>
            <a:r>
              <a:rPr lang="en-US" dirty="0" smtClean="0"/>
              <a:t>a switch with port-based routing</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Autofit/>
          </a:bodyPr>
          <a:lstStyle/>
          <a:p>
            <a:r>
              <a:rPr lang="en-US" sz="2800" dirty="0" smtClean="0">
                <a:solidFill>
                  <a:schemeClr val="tx2">
                    <a:lumMod val="50000"/>
                  </a:schemeClr>
                </a:solidFill>
              </a:rPr>
              <a:t>Design goal 1:</a:t>
            </a:r>
            <a:r>
              <a:rPr lang="en-US" sz="3600" dirty="0" smtClean="0"/>
              <a:t/>
            </a:r>
            <a:br>
              <a:rPr lang="en-US" sz="3600" dirty="0" smtClean="0"/>
            </a:br>
            <a:r>
              <a:rPr lang="en-US" sz="3600" dirty="0" smtClean="0"/>
              <a:t>Multipath TCP should be fair to regular TCP at shared bottlenecks</a:t>
            </a:r>
            <a:endParaRPr lang="en-GB" sz="3600" dirty="0"/>
          </a:p>
        </p:txBody>
      </p:sp>
      <p:sp>
        <p:nvSpPr>
          <p:cNvPr id="5" name="Content Placeholder 4"/>
          <p:cNvSpPr>
            <a:spLocks noGrp="1"/>
          </p:cNvSpPr>
          <p:nvPr>
            <p:ph idx="1"/>
          </p:nvPr>
        </p:nvSpPr>
        <p:spPr>
          <a:xfrm>
            <a:off x="683568" y="1844824"/>
            <a:ext cx="7776864" cy="3528392"/>
          </a:xfrm>
        </p:spPr>
        <p:txBody>
          <a:bodyPr anchor="b">
            <a:normAutofit/>
          </a:bodyPr>
          <a:lstStyle/>
          <a:p>
            <a:r>
              <a:rPr lang="en-US" sz="2400" i="1" dirty="0" smtClean="0"/>
              <a:t>To be fair, Multipath TCP should take as much capacity as TCP at a bottleneck link, no matter how many paths it is using.</a:t>
            </a:r>
            <a:endParaRPr lang="en-GB" sz="2400" i="1" dirty="0"/>
          </a:p>
        </p:txBody>
      </p:sp>
      <p:grpSp>
        <p:nvGrpSpPr>
          <p:cNvPr id="15" name="Group 14"/>
          <p:cNvGrpSpPr/>
          <p:nvPr/>
        </p:nvGrpSpPr>
        <p:grpSpPr>
          <a:xfrm>
            <a:off x="2674714" y="2276872"/>
            <a:ext cx="4273550" cy="1511300"/>
            <a:chOff x="2259807" y="2492896"/>
            <a:chExt cx="4273550" cy="1511300"/>
          </a:xfrm>
        </p:grpSpPr>
        <p:sp>
          <p:nvSpPr>
            <p:cNvPr id="6" name="Oval 18"/>
            <p:cNvSpPr>
              <a:spLocks noChangeArrowheads="1"/>
            </p:cNvSpPr>
            <p:nvPr/>
          </p:nvSpPr>
          <p:spPr bwMode="auto">
            <a:xfrm rot="16200000" flipV="1">
              <a:off x="3440113" y="2874690"/>
              <a:ext cx="987425" cy="347663"/>
            </a:xfrm>
            <a:prstGeom prst="ellipse">
              <a:avLst/>
            </a:prstGeom>
            <a:solidFill>
              <a:schemeClr val="accent1">
                <a:lumMod val="75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sz="1800">
                <a:latin typeface="+mn-lt"/>
                <a:ea typeface="+mn-ea"/>
                <a:cs typeface="+mn-cs"/>
              </a:endParaRPr>
            </a:p>
          </p:txBody>
        </p:sp>
        <p:sp>
          <p:nvSpPr>
            <p:cNvPr id="7" name="Freeform 6"/>
            <p:cNvSpPr/>
            <p:nvPr/>
          </p:nvSpPr>
          <p:spPr bwMode="auto">
            <a:xfrm flipV="1">
              <a:off x="2259807" y="2834209"/>
              <a:ext cx="3998912" cy="506412"/>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 name="connsiteX0" fmla="*/ 0 w 2284006"/>
                <a:gd name="connsiteY0" fmla="*/ 379349 h 388664"/>
                <a:gd name="connsiteX1" fmla="*/ 323938 w 2284006"/>
                <a:gd name="connsiteY1" fmla="*/ 333377 h 388664"/>
                <a:gd name="connsiteX2" fmla="*/ 681128 w 2284006"/>
                <a:gd name="connsiteY2" fmla="*/ 47626 h 388664"/>
                <a:gd name="connsiteX3" fmla="*/ 1609822 w 2284006"/>
                <a:gd name="connsiteY3" fmla="*/ 47625 h 388664"/>
                <a:gd name="connsiteX4" fmla="*/ 1895574 w 2284006"/>
                <a:gd name="connsiteY4" fmla="*/ 333377 h 388664"/>
                <a:gd name="connsiteX5" fmla="*/ 2284006 w 2284006"/>
                <a:gd name="connsiteY5" fmla="*/ 363285 h 388664"/>
                <a:gd name="connsiteX6" fmla="*/ 2284006 w 2284006"/>
                <a:gd name="connsiteY6" fmla="*/ 363285 h 388664"/>
                <a:gd name="connsiteX0" fmla="*/ 0 w 6434934"/>
                <a:gd name="connsiteY0" fmla="*/ 379349 h 388664"/>
                <a:gd name="connsiteX1" fmla="*/ 323938 w 6434934"/>
                <a:gd name="connsiteY1" fmla="*/ 333377 h 388664"/>
                <a:gd name="connsiteX2" fmla="*/ 681128 w 6434934"/>
                <a:gd name="connsiteY2" fmla="*/ 47626 h 388664"/>
                <a:gd name="connsiteX3" fmla="*/ 1609822 w 6434934"/>
                <a:gd name="connsiteY3" fmla="*/ 47625 h 388664"/>
                <a:gd name="connsiteX4" fmla="*/ 1895574 w 6434934"/>
                <a:gd name="connsiteY4" fmla="*/ 333377 h 388664"/>
                <a:gd name="connsiteX5" fmla="*/ 2284006 w 6434934"/>
                <a:gd name="connsiteY5" fmla="*/ 363285 h 388664"/>
                <a:gd name="connsiteX6" fmla="*/ 6434934 w 6434934"/>
                <a:gd name="connsiteY6" fmla="*/ 317754 h 388664"/>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84006 w 6434934"/>
                <a:gd name="connsiteY5" fmla="*/ 363284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254201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5483670 w 6434934"/>
                <a:gd name="connsiteY6" fmla="*/ 326716 h 388663"/>
                <a:gd name="connsiteX7" fmla="*/ 6434934 w 6434934"/>
                <a:gd name="connsiteY7" fmla="*/ 317753 h 388663"/>
                <a:gd name="connsiteX0" fmla="*/ 0 w 6434934"/>
                <a:gd name="connsiteY0" fmla="*/ 379348 h 445163"/>
                <a:gd name="connsiteX1" fmla="*/ 323938 w 6434934"/>
                <a:gd name="connsiteY1" fmla="*/ 333376 h 445163"/>
                <a:gd name="connsiteX2" fmla="*/ 681128 w 6434934"/>
                <a:gd name="connsiteY2" fmla="*/ 47625 h 445163"/>
                <a:gd name="connsiteX3" fmla="*/ 1609822 w 6434934"/>
                <a:gd name="connsiteY3" fmla="*/ 47624 h 445163"/>
                <a:gd name="connsiteX4" fmla="*/ 1930479 w 6434934"/>
                <a:gd name="connsiteY4" fmla="*/ 254202 h 445163"/>
                <a:gd name="connsiteX5" fmla="*/ 2298189 w 6434934"/>
                <a:gd name="connsiteY5" fmla="*/ 317752 h 445163"/>
                <a:gd name="connsiteX6" fmla="*/ 5483670 w 6434934"/>
                <a:gd name="connsiteY6" fmla="*/ 326716 h 445163"/>
                <a:gd name="connsiteX7" fmla="*/ 6434934 w 6434934"/>
                <a:gd name="connsiteY7" fmla="*/ 317753 h 445163"/>
                <a:gd name="connsiteX0" fmla="*/ 0 w 6322175"/>
                <a:gd name="connsiteY0" fmla="*/ 379348 h 445163"/>
                <a:gd name="connsiteX1" fmla="*/ 323938 w 6322175"/>
                <a:gd name="connsiteY1" fmla="*/ 333376 h 445163"/>
                <a:gd name="connsiteX2" fmla="*/ 681128 w 6322175"/>
                <a:gd name="connsiteY2" fmla="*/ 47625 h 445163"/>
                <a:gd name="connsiteX3" fmla="*/ 1609822 w 6322175"/>
                <a:gd name="connsiteY3" fmla="*/ 47624 h 445163"/>
                <a:gd name="connsiteX4" fmla="*/ 1930479 w 6322175"/>
                <a:gd name="connsiteY4" fmla="*/ 254202 h 445163"/>
                <a:gd name="connsiteX5" fmla="*/ 2298189 w 6322175"/>
                <a:gd name="connsiteY5" fmla="*/ 317752 h 445163"/>
                <a:gd name="connsiteX6" fmla="*/ 5483670 w 6322175"/>
                <a:gd name="connsiteY6" fmla="*/ 326716 h 445163"/>
                <a:gd name="connsiteX7" fmla="*/ 6322175 w 6322175"/>
                <a:gd name="connsiteY7" fmla="*/ 433933 h 445163"/>
                <a:gd name="connsiteX0" fmla="*/ 0 w 6322175"/>
                <a:gd name="connsiteY0" fmla="*/ 379348 h 436921"/>
                <a:gd name="connsiteX1" fmla="*/ 323938 w 6322175"/>
                <a:gd name="connsiteY1" fmla="*/ 333376 h 436921"/>
                <a:gd name="connsiteX2" fmla="*/ 681128 w 6322175"/>
                <a:gd name="connsiteY2" fmla="*/ 47625 h 436921"/>
                <a:gd name="connsiteX3" fmla="*/ 1609822 w 6322175"/>
                <a:gd name="connsiteY3" fmla="*/ 47624 h 436921"/>
                <a:gd name="connsiteX4" fmla="*/ 1930479 w 6322175"/>
                <a:gd name="connsiteY4" fmla="*/ 254202 h 436921"/>
                <a:gd name="connsiteX5" fmla="*/ 2298189 w 6322175"/>
                <a:gd name="connsiteY5" fmla="*/ 317752 h 436921"/>
                <a:gd name="connsiteX6" fmla="*/ 5483670 w 6322175"/>
                <a:gd name="connsiteY6" fmla="*/ 326716 h 436921"/>
                <a:gd name="connsiteX7" fmla="*/ 6322175 w 6322175"/>
                <a:gd name="connsiteY7" fmla="*/ 433933 h 436921"/>
                <a:gd name="connsiteX0" fmla="*/ 0 w 6322175"/>
                <a:gd name="connsiteY0" fmla="*/ 379348 h 451286"/>
                <a:gd name="connsiteX1" fmla="*/ 323938 w 6322175"/>
                <a:gd name="connsiteY1" fmla="*/ 333376 h 451286"/>
                <a:gd name="connsiteX2" fmla="*/ 681128 w 6322175"/>
                <a:gd name="connsiteY2" fmla="*/ 47625 h 451286"/>
                <a:gd name="connsiteX3" fmla="*/ 1609822 w 6322175"/>
                <a:gd name="connsiteY3" fmla="*/ 47624 h 451286"/>
                <a:gd name="connsiteX4" fmla="*/ 1930479 w 6322175"/>
                <a:gd name="connsiteY4" fmla="*/ 254202 h 451286"/>
                <a:gd name="connsiteX5" fmla="*/ 2298189 w 6322175"/>
                <a:gd name="connsiteY5" fmla="*/ 317752 h 451286"/>
                <a:gd name="connsiteX6" fmla="*/ 5483670 w 6322175"/>
                <a:gd name="connsiteY6" fmla="*/ 326716 h 451286"/>
                <a:gd name="connsiteX7" fmla="*/ 6322175 w 6322175"/>
                <a:gd name="connsiteY7" fmla="*/ 433933 h 451286"/>
                <a:gd name="connsiteX0" fmla="*/ 0 w 6322175"/>
                <a:gd name="connsiteY0" fmla="*/ 379348 h 451286"/>
                <a:gd name="connsiteX1" fmla="*/ 323938 w 6322175"/>
                <a:gd name="connsiteY1" fmla="*/ 333376 h 451286"/>
                <a:gd name="connsiteX2" fmla="*/ 681128 w 6322175"/>
                <a:gd name="connsiteY2" fmla="*/ 47625 h 451286"/>
                <a:gd name="connsiteX3" fmla="*/ 1609822 w 6322175"/>
                <a:gd name="connsiteY3" fmla="*/ 47624 h 451286"/>
                <a:gd name="connsiteX4" fmla="*/ 1930479 w 6322175"/>
                <a:gd name="connsiteY4" fmla="*/ 254202 h 451286"/>
                <a:gd name="connsiteX5" fmla="*/ 2298189 w 6322175"/>
                <a:gd name="connsiteY5" fmla="*/ 317752 h 451286"/>
                <a:gd name="connsiteX6" fmla="*/ 5483670 w 6322175"/>
                <a:gd name="connsiteY6" fmla="*/ 326716 h 451286"/>
                <a:gd name="connsiteX7" fmla="*/ 6322175 w 6322175"/>
                <a:gd name="connsiteY7" fmla="*/ 433933 h 451286"/>
                <a:gd name="connsiteX0" fmla="*/ 0 w 6210342"/>
                <a:gd name="connsiteY0" fmla="*/ 379348 h 451287"/>
                <a:gd name="connsiteX1" fmla="*/ 323938 w 6210342"/>
                <a:gd name="connsiteY1" fmla="*/ 333376 h 451287"/>
                <a:gd name="connsiteX2" fmla="*/ 681128 w 6210342"/>
                <a:gd name="connsiteY2" fmla="*/ 47625 h 451287"/>
                <a:gd name="connsiteX3" fmla="*/ 1609822 w 6210342"/>
                <a:gd name="connsiteY3" fmla="*/ 47624 h 451287"/>
                <a:gd name="connsiteX4" fmla="*/ 1930479 w 6210342"/>
                <a:gd name="connsiteY4" fmla="*/ 254202 h 451287"/>
                <a:gd name="connsiteX5" fmla="*/ 2298189 w 6210342"/>
                <a:gd name="connsiteY5" fmla="*/ 317752 h 451287"/>
                <a:gd name="connsiteX6" fmla="*/ 5483670 w 6210342"/>
                <a:gd name="connsiteY6" fmla="*/ 326716 h 451287"/>
                <a:gd name="connsiteX7" fmla="*/ 6210342 w 6210342"/>
                <a:gd name="connsiteY7" fmla="*/ 433934 h 45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42" h="451287">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132876" y="316090"/>
                    <a:pt x="2298189" y="317752"/>
                  </a:cubicBezTo>
                  <a:lnTo>
                    <a:pt x="5483670" y="326716"/>
                  </a:lnTo>
                  <a:cubicBezTo>
                    <a:pt x="5869146" y="327373"/>
                    <a:pt x="5583901" y="451287"/>
                    <a:pt x="6210342" y="433934"/>
                  </a:cubicBezTo>
                </a:path>
              </a:pathLst>
            </a:custGeom>
            <a:ln w="1016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8" name="Freeform 7"/>
            <p:cNvSpPr/>
            <p:nvPr/>
          </p:nvSpPr>
          <p:spPr bwMode="auto">
            <a:xfrm>
              <a:off x="2267744" y="2492896"/>
              <a:ext cx="4135438" cy="4381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257092 w 6421916"/>
                <a:gd name="connsiteY5" fmla="*/ 363285 h 389771"/>
                <a:gd name="connsiteX6" fmla="*/ 6421916 w 6421916"/>
                <a:gd name="connsiteY6" fmla="*/ 309610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192971 w 6421916"/>
                <a:gd name="connsiteY5" fmla="*/ 309610 h 389771"/>
                <a:gd name="connsiteX6" fmla="*/ 6421916 w 6421916"/>
                <a:gd name="connsiteY6" fmla="*/ 309610 h 389771"/>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309609 h 389770"/>
                <a:gd name="connsiteX5" fmla="*/ 2192971 w 6421916"/>
                <a:gd name="connsiteY5" fmla="*/ 309609 h 389770"/>
                <a:gd name="connsiteX6" fmla="*/ 6421916 w 6421916"/>
                <a:gd name="connsiteY6" fmla="*/ 309609 h 389770"/>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245974 h 389770"/>
                <a:gd name="connsiteX5" fmla="*/ 2192971 w 6421916"/>
                <a:gd name="connsiteY5" fmla="*/ 309609 h 389770"/>
                <a:gd name="connsiteX6" fmla="*/ 6421916 w 6421916"/>
                <a:gd name="connsiteY6" fmla="*/ 309609 h 3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1016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9" name="Freeform 8"/>
            <p:cNvSpPr/>
            <p:nvPr/>
          </p:nvSpPr>
          <p:spPr bwMode="auto">
            <a:xfrm>
              <a:off x="2616994" y="3197746"/>
              <a:ext cx="3590925"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071841 w 2257092"/>
                <a:gd name="connsiteY6" fmla="*/ 370094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0" fmla="*/ 0 w 2154763"/>
                <a:gd name="connsiteY0" fmla="*/ 385987 h 435030"/>
                <a:gd name="connsiteX1" fmla="*/ 297024 w 2154763"/>
                <a:gd name="connsiteY1" fmla="*/ 333377 h 435030"/>
                <a:gd name="connsiteX2" fmla="*/ 654214 w 2154763"/>
                <a:gd name="connsiteY2" fmla="*/ 47626 h 435030"/>
                <a:gd name="connsiteX3" fmla="*/ 1582908 w 2154763"/>
                <a:gd name="connsiteY3" fmla="*/ 47625 h 435030"/>
                <a:gd name="connsiteX4" fmla="*/ 1868660 w 2154763"/>
                <a:gd name="connsiteY4" fmla="*/ 333377 h 435030"/>
                <a:gd name="connsiteX5" fmla="*/ 2154763 w 2154763"/>
                <a:gd name="connsiteY5" fmla="*/ 435030 h 435030"/>
                <a:gd name="connsiteX0" fmla="*/ 0 w 2130886"/>
                <a:gd name="connsiteY0" fmla="*/ 385987 h 389771"/>
                <a:gd name="connsiteX1" fmla="*/ 297024 w 2130886"/>
                <a:gd name="connsiteY1" fmla="*/ 333377 h 389771"/>
                <a:gd name="connsiteX2" fmla="*/ 654214 w 2130886"/>
                <a:gd name="connsiteY2" fmla="*/ 47626 h 389771"/>
                <a:gd name="connsiteX3" fmla="*/ 1582908 w 2130886"/>
                <a:gd name="connsiteY3" fmla="*/ 47625 h 389771"/>
                <a:gd name="connsiteX4" fmla="*/ 1868660 w 2130886"/>
                <a:gd name="connsiteY4" fmla="*/ 333377 h 389771"/>
                <a:gd name="connsiteX5" fmla="*/ 2130886 w 2130886"/>
                <a:gd name="connsiteY5" fmla="*/ 374765 h 389771"/>
                <a:gd name="connsiteX0" fmla="*/ 0 w 2062667"/>
                <a:gd name="connsiteY0" fmla="*/ 385987 h 389771"/>
                <a:gd name="connsiteX1" fmla="*/ 297024 w 2062667"/>
                <a:gd name="connsiteY1" fmla="*/ 333377 h 389771"/>
                <a:gd name="connsiteX2" fmla="*/ 654214 w 2062667"/>
                <a:gd name="connsiteY2" fmla="*/ 47626 h 389771"/>
                <a:gd name="connsiteX3" fmla="*/ 1582908 w 2062667"/>
                <a:gd name="connsiteY3" fmla="*/ 47625 h 389771"/>
                <a:gd name="connsiteX4" fmla="*/ 1868660 w 2062667"/>
                <a:gd name="connsiteY4" fmla="*/ 333377 h 389771"/>
                <a:gd name="connsiteX5" fmla="*/ 2062667 w 2062667"/>
                <a:gd name="connsiteY5" fmla="*/ 374765 h 389771"/>
                <a:gd name="connsiteX0" fmla="*/ 0 w 2062667"/>
                <a:gd name="connsiteY0" fmla="*/ 385987 h 389771"/>
                <a:gd name="connsiteX1" fmla="*/ 297024 w 2062667"/>
                <a:gd name="connsiteY1" fmla="*/ 333377 h 389771"/>
                <a:gd name="connsiteX2" fmla="*/ 654214 w 2062667"/>
                <a:gd name="connsiteY2" fmla="*/ 47626 h 389771"/>
                <a:gd name="connsiteX3" fmla="*/ 1582908 w 2062667"/>
                <a:gd name="connsiteY3" fmla="*/ 47625 h 389771"/>
                <a:gd name="connsiteX4" fmla="*/ 1868660 w 2062667"/>
                <a:gd name="connsiteY4" fmla="*/ 333377 h 389771"/>
                <a:gd name="connsiteX5" fmla="*/ 2062667 w 2062667"/>
                <a:gd name="connsiteY5" fmla="*/ 366156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667"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88700" y="280289"/>
                    <a:pt x="1868660" y="333377"/>
                  </a:cubicBezTo>
                  <a:cubicBezTo>
                    <a:pt x="1948620" y="386465"/>
                    <a:pt x="1997928" y="361171"/>
                    <a:pt x="2062667" y="366156"/>
                  </a:cubicBezTo>
                </a:path>
              </a:pathLst>
            </a:custGeom>
            <a:ln w="241300">
              <a:solidFill>
                <a:schemeClr val="accent3">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10" name="Freeform 9"/>
            <p:cNvSpPr/>
            <p:nvPr/>
          </p:nvSpPr>
          <p:spPr bwMode="auto">
            <a:xfrm flipV="1">
              <a:off x="3955257" y="2554809"/>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40000"/>
                <a:lumOff val="60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cxnSp>
          <p:nvCxnSpPr>
            <p:cNvPr id="11" name="Straight Connector 10"/>
            <p:cNvCxnSpPr>
              <a:stCxn id="9" idx="5"/>
            </p:cNvCxnSpPr>
            <p:nvPr/>
          </p:nvCxnSpPr>
          <p:spPr>
            <a:xfrm>
              <a:off x="6207919" y="3954984"/>
              <a:ext cx="325438" cy="4762"/>
            </a:xfrm>
            <a:prstGeom prst="line">
              <a:avLst/>
            </a:prstGeom>
            <a:ln w="1016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Title 1"/>
          <p:cNvSpPr txBox="1">
            <a:spLocks/>
          </p:cNvSpPr>
          <p:nvPr/>
        </p:nvSpPr>
        <p:spPr>
          <a:xfrm>
            <a:off x="0" y="5733256"/>
            <a:ext cx="9144000" cy="11247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2">
                    <a:lumMod val="50000"/>
                  </a:schemeClr>
                </a:solidFill>
                <a:effectLst/>
                <a:uLnTx/>
                <a:uFillTx/>
                <a:latin typeface="+mj-lt"/>
                <a:ea typeface="+mj-ea"/>
                <a:cs typeface="+mj-cs"/>
              </a:rPr>
              <a:t>Strawman</a:t>
            </a:r>
            <a:r>
              <a:rPr kumimoji="0" lang="en-US" sz="2800" b="0" i="0" u="none" strike="noStrike" kern="1200" cap="none" spc="0" normalizeH="0" baseline="0" noProof="0" dirty="0" smtClean="0">
                <a:ln>
                  <a:noFill/>
                </a:ln>
                <a:solidFill>
                  <a:schemeClr val="tx2">
                    <a:lumMod val="50000"/>
                  </a:schemeClr>
                </a:solidFill>
                <a:effectLst/>
                <a:uLnTx/>
                <a:uFillTx/>
                <a:latin typeface="+mj-lt"/>
                <a:ea typeface="+mj-ea"/>
                <a:cs typeface="+mj-cs"/>
              </a:rPr>
              <a:t> solution:</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3600" b="0" i="0" u="none" strike="noStrike" kern="1200" cap="none" spc="0" normalizeH="0" baseline="0" noProof="0" dirty="0" smtClean="0">
                <a:ln>
                  <a:noFill/>
                </a:ln>
                <a:solidFill>
                  <a:schemeClr val="bg1"/>
                </a:solidFill>
                <a:effectLst/>
                <a:uLnTx/>
                <a:uFillTx/>
                <a:latin typeface="+mj-lt"/>
                <a:ea typeface="+mj-ea"/>
                <a:cs typeface="+mj-cs"/>
              </a:rPr>
              <a:t>Run “½ TCP” on each path</a:t>
            </a:r>
            <a:endParaRPr kumimoji="0" lang="en-GB"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2" name="TextBox 11"/>
          <p:cNvSpPr txBox="1"/>
          <p:nvPr/>
        </p:nvSpPr>
        <p:spPr>
          <a:xfrm>
            <a:off x="1115616" y="2217638"/>
            <a:ext cx="1512168" cy="923330"/>
          </a:xfrm>
          <a:prstGeom prst="rect">
            <a:avLst/>
          </a:prstGeom>
          <a:noFill/>
        </p:spPr>
        <p:txBody>
          <a:bodyPr wrap="square" rtlCol="0">
            <a:spAutoFit/>
          </a:bodyPr>
          <a:lstStyle/>
          <a:p>
            <a:r>
              <a:rPr lang="en-GB" dirty="0" smtClean="0">
                <a:solidFill>
                  <a:schemeClr val="bg1"/>
                </a:solidFill>
              </a:rPr>
              <a:t>A multipath TCP flow with two subflows</a:t>
            </a:r>
            <a:endParaRPr lang="en-GB" dirty="0">
              <a:solidFill>
                <a:schemeClr val="bg1"/>
              </a:solidFill>
            </a:endParaRPr>
          </a:p>
        </p:txBody>
      </p:sp>
      <p:sp>
        <p:nvSpPr>
          <p:cNvPr id="13" name="TextBox 12"/>
          <p:cNvSpPr txBox="1"/>
          <p:nvPr/>
        </p:nvSpPr>
        <p:spPr>
          <a:xfrm>
            <a:off x="1115616" y="3635732"/>
            <a:ext cx="1512168" cy="369332"/>
          </a:xfrm>
          <a:prstGeom prst="rect">
            <a:avLst/>
          </a:prstGeom>
          <a:noFill/>
        </p:spPr>
        <p:txBody>
          <a:bodyPr wrap="square" rtlCol="0">
            <a:spAutoFit/>
          </a:bodyPr>
          <a:lstStyle/>
          <a:p>
            <a:r>
              <a:rPr lang="en-GB" dirty="0" smtClean="0">
                <a:solidFill>
                  <a:schemeClr val="accent3">
                    <a:lumMod val="50000"/>
                  </a:schemeClr>
                </a:solidFill>
              </a:rPr>
              <a:t>Regular TCP</a:t>
            </a:r>
            <a:endParaRPr lang="en-GB" dirty="0">
              <a:solidFill>
                <a:schemeClr val="accent3">
                  <a:lumMod val="50000"/>
                </a:schemeClr>
              </a:solidFill>
            </a:endParaRPr>
          </a:p>
        </p:txBody>
      </p:sp>
      <p:sp>
        <p:nvSpPr>
          <p:cNvPr id="16" name="Slide Number Placeholder 15"/>
          <p:cNvSpPr>
            <a:spLocks noGrp="1"/>
          </p:cNvSpPr>
          <p:nvPr>
            <p:ph type="sldNum" sz="quarter" idx="4"/>
          </p:nvPr>
        </p:nvSpPr>
        <p:spPr/>
        <p:txBody>
          <a:bodyPr/>
          <a:lstStyle/>
          <a:p>
            <a:fld id="{C521D75E-D6CE-401B-B8F6-FCC738B84794}" type="slidenum">
              <a:rPr lang="en-GB" smtClean="0"/>
              <a:pPr/>
              <a:t>19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p:cNvSpPr/>
          <p:nvPr/>
        </p:nvSpPr>
        <p:spPr bwMode="auto">
          <a:xfrm rot="5400000" flipV="1">
            <a:off x="-208291" y="356976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Freeform 83"/>
          <p:cNvSpPr/>
          <p:nvPr/>
        </p:nvSpPr>
        <p:spPr bwMode="auto">
          <a:xfrm rot="5400000" flipV="1">
            <a:off x="1692253" y="356976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3" name="Oval 18"/>
          <p:cNvSpPr>
            <a:spLocks noChangeArrowheads="1"/>
          </p:cNvSpPr>
          <p:nvPr/>
        </p:nvSpPr>
        <p:spPr bwMode="auto">
          <a:xfrm flipV="1">
            <a:off x="2078915" y="3027732"/>
            <a:ext cx="1214446" cy="310005"/>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80" name="Oval 18"/>
          <p:cNvSpPr>
            <a:spLocks noChangeArrowheads="1"/>
          </p:cNvSpPr>
          <p:nvPr/>
        </p:nvSpPr>
        <p:spPr bwMode="auto">
          <a:xfrm flipV="1">
            <a:off x="178371" y="3027732"/>
            <a:ext cx="1214446" cy="310005"/>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6" name="Content Placeholder 55"/>
          <p:cNvSpPr>
            <a:spLocks noGrp="1"/>
          </p:cNvSpPr>
          <p:nvPr>
            <p:ph idx="1"/>
          </p:nvPr>
        </p:nvSpPr>
        <p:spPr>
          <a:xfrm>
            <a:off x="0" y="0"/>
            <a:ext cx="9144000" cy="2060848"/>
          </a:xfrm>
        </p:spPr>
        <p:txBody>
          <a:bodyPr>
            <a:normAutofit fontScale="85000" lnSpcReduction="20000"/>
          </a:bodyPr>
          <a:lstStyle/>
          <a:p>
            <a:r>
              <a:rPr lang="en-US" sz="4000" dirty="0" smtClean="0">
                <a:solidFill>
                  <a:schemeClr val="bg2">
                    <a:lumMod val="50000"/>
                    <a:lumOff val="50000"/>
                  </a:schemeClr>
                </a:solidFill>
              </a:rPr>
              <a:t>Packet switching ‘pools’ circuits.</a:t>
            </a:r>
          </a:p>
          <a:p>
            <a:r>
              <a:rPr lang="en-US" sz="4000" dirty="0" smtClean="0"/>
              <a:t>Multipath ‘pools’ links : it is Packet Switching 2.0.</a:t>
            </a:r>
          </a:p>
          <a:p>
            <a:r>
              <a:rPr lang="en-US" sz="4000" dirty="0" smtClean="0">
                <a:solidFill>
                  <a:schemeClr val="bg2">
                    <a:lumMod val="50000"/>
                    <a:lumOff val="50000"/>
                  </a:schemeClr>
                </a:solidFill>
              </a:rPr>
              <a:t>TCP controls how a link is shared.</a:t>
            </a:r>
          </a:p>
          <a:p>
            <a:r>
              <a:rPr lang="en-US" sz="4000" dirty="0" smtClean="0"/>
              <a:t>How should a pool be shared? What is TCP 2.0?</a:t>
            </a:r>
          </a:p>
        </p:txBody>
      </p:sp>
      <p:sp>
        <p:nvSpPr>
          <p:cNvPr id="5" name="Line 30"/>
          <p:cNvSpPr>
            <a:spLocks noChangeShapeType="1"/>
          </p:cNvSpPr>
          <p:nvPr/>
        </p:nvSpPr>
        <p:spPr bwMode="auto">
          <a:xfrm rot="5400000">
            <a:off x="2294773" y="4107500"/>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 name="Line 21"/>
          <p:cNvSpPr>
            <a:spLocks noChangeShapeType="1"/>
          </p:cNvSpPr>
          <p:nvPr/>
        </p:nvSpPr>
        <p:spPr bwMode="auto">
          <a:xfrm rot="5400000">
            <a:off x="2079288" y="2922332"/>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0" name="Line 23"/>
          <p:cNvSpPr>
            <a:spLocks noChangeShapeType="1"/>
          </p:cNvSpPr>
          <p:nvPr/>
        </p:nvSpPr>
        <p:spPr bwMode="auto">
          <a:xfrm rot="5400000">
            <a:off x="2079288" y="5562025"/>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1" name="Freeform 26"/>
          <p:cNvSpPr>
            <a:spLocks/>
          </p:cNvSpPr>
          <p:nvPr/>
        </p:nvSpPr>
        <p:spPr bwMode="auto">
          <a:xfrm rot="5400000">
            <a:off x="1622036" y="3783167"/>
            <a:ext cx="1809177" cy="805792"/>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3" name="Line 28"/>
          <p:cNvSpPr>
            <a:spLocks noChangeShapeType="1"/>
          </p:cNvSpPr>
          <p:nvPr/>
        </p:nvSpPr>
        <p:spPr bwMode="auto">
          <a:xfrm rot="5400000">
            <a:off x="2348644" y="4107500"/>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 name="Freeform 29"/>
          <p:cNvSpPr>
            <a:spLocks/>
          </p:cNvSpPr>
          <p:nvPr/>
        </p:nvSpPr>
        <p:spPr bwMode="auto">
          <a:xfrm rot="5400000">
            <a:off x="1899822" y="3707557"/>
            <a:ext cx="1794879" cy="850099"/>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2" name="Line 30"/>
          <p:cNvSpPr>
            <a:spLocks noChangeShapeType="1"/>
          </p:cNvSpPr>
          <p:nvPr/>
        </p:nvSpPr>
        <p:spPr bwMode="auto">
          <a:xfrm rot="5400000">
            <a:off x="393858" y="4107502"/>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5" name="Line 21"/>
          <p:cNvSpPr>
            <a:spLocks noChangeShapeType="1"/>
          </p:cNvSpPr>
          <p:nvPr/>
        </p:nvSpPr>
        <p:spPr bwMode="auto">
          <a:xfrm rot="5400000">
            <a:off x="178373" y="2922334"/>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7" name="Line 23"/>
          <p:cNvSpPr>
            <a:spLocks noChangeShapeType="1"/>
          </p:cNvSpPr>
          <p:nvPr/>
        </p:nvSpPr>
        <p:spPr bwMode="auto">
          <a:xfrm rot="5400000">
            <a:off x="178373" y="5562026"/>
            <a:ext cx="64645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8" name="Freeform 26"/>
          <p:cNvSpPr>
            <a:spLocks/>
          </p:cNvSpPr>
          <p:nvPr/>
        </p:nvSpPr>
        <p:spPr bwMode="auto">
          <a:xfrm rot="5400000">
            <a:off x="-419191" y="3936216"/>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29" name="Line 28"/>
          <p:cNvSpPr>
            <a:spLocks noChangeShapeType="1"/>
          </p:cNvSpPr>
          <p:nvPr/>
        </p:nvSpPr>
        <p:spPr bwMode="auto">
          <a:xfrm rot="5400000">
            <a:off x="447729" y="4107502"/>
            <a:ext cx="1723881"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0" name="Freeform 29"/>
          <p:cNvSpPr>
            <a:spLocks/>
          </p:cNvSpPr>
          <p:nvPr/>
        </p:nvSpPr>
        <p:spPr bwMode="auto">
          <a:xfrm rot="5400000">
            <a:off x="173927" y="3882577"/>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5" name="Line 19"/>
          <p:cNvSpPr>
            <a:spLocks noChangeShapeType="1"/>
          </p:cNvSpPr>
          <p:nvPr/>
        </p:nvSpPr>
        <p:spPr bwMode="auto">
          <a:xfrm rot="5400000">
            <a:off x="-548889" y="4206406"/>
            <a:ext cx="2639693" cy="0"/>
          </a:xfrm>
          <a:prstGeom prst="line">
            <a:avLst/>
          </a:prstGeom>
          <a:noFill/>
          <a:ln w="57150">
            <a:solidFill>
              <a:schemeClr val="tx1"/>
            </a:solidFill>
            <a:prstDash val="sysDot"/>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77" name="TextBox 76"/>
          <p:cNvSpPr txBox="1"/>
          <p:nvPr/>
        </p:nvSpPr>
        <p:spPr>
          <a:xfrm>
            <a:off x="35496" y="5956690"/>
            <a:ext cx="1643074" cy="369332"/>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Two circuits</a:t>
            </a:r>
            <a:endParaRPr lang="en-GB" i="1" dirty="0">
              <a:solidFill>
                <a:prstClr val="white"/>
              </a:solidFill>
              <a:latin typeface="Arial" pitchFamily="34" charset="0"/>
              <a:cs typeface="Arial" pitchFamily="34" charset="0"/>
            </a:endParaRPr>
          </a:p>
        </p:txBody>
      </p:sp>
      <p:sp>
        <p:nvSpPr>
          <p:cNvPr id="78" name="TextBox 77"/>
          <p:cNvSpPr txBox="1"/>
          <p:nvPr/>
        </p:nvSpPr>
        <p:spPr>
          <a:xfrm>
            <a:off x="2355712" y="5956690"/>
            <a:ext cx="2000264" cy="369332"/>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A link</a:t>
            </a:r>
          </a:p>
        </p:txBody>
      </p:sp>
      <p:sp>
        <p:nvSpPr>
          <p:cNvPr id="7" name="Line 20"/>
          <p:cNvSpPr>
            <a:spLocks noChangeShapeType="1"/>
          </p:cNvSpPr>
          <p:nvPr/>
        </p:nvSpPr>
        <p:spPr bwMode="auto">
          <a:xfrm rot="5400000">
            <a:off x="2671872" y="2922332"/>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9" name="Line 22"/>
          <p:cNvSpPr>
            <a:spLocks noChangeShapeType="1"/>
          </p:cNvSpPr>
          <p:nvPr/>
        </p:nvSpPr>
        <p:spPr bwMode="auto">
          <a:xfrm rot="5400000">
            <a:off x="2671872" y="5562025"/>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24" name="Line 20"/>
          <p:cNvSpPr>
            <a:spLocks noChangeShapeType="1"/>
          </p:cNvSpPr>
          <p:nvPr/>
        </p:nvSpPr>
        <p:spPr bwMode="auto">
          <a:xfrm rot="5400000">
            <a:off x="770957" y="2922334"/>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26" name="Line 22"/>
          <p:cNvSpPr>
            <a:spLocks noChangeShapeType="1"/>
          </p:cNvSpPr>
          <p:nvPr/>
        </p:nvSpPr>
        <p:spPr bwMode="auto">
          <a:xfrm rot="5400000">
            <a:off x="770957" y="5562026"/>
            <a:ext cx="64645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148" name="Freeform 147"/>
          <p:cNvSpPr/>
          <p:nvPr/>
        </p:nvSpPr>
        <p:spPr bwMode="auto">
          <a:xfrm rot="5400000" flipV="1">
            <a:off x="-211056" y="356259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71" name="Group 70"/>
          <p:cNvGrpSpPr/>
          <p:nvPr/>
        </p:nvGrpSpPr>
        <p:grpSpPr>
          <a:xfrm>
            <a:off x="5073291" y="2470845"/>
            <a:ext cx="2018989" cy="4152157"/>
            <a:chOff x="5073291" y="2470845"/>
            <a:chExt cx="2018989" cy="4152157"/>
          </a:xfrm>
        </p:grpSpPr>
        <p:sp>
          <p:nvSpPr>
            <p:cNvPr id="118" name="Freeform 117"/>
            <p:cNvSpPr/>
            <p:nvPr/>
          </p:nvSpPr>
          <p:spPr bwMode="auto">
            <a:xfrm rot="5400000" flipV="1">
              <a:off x="4368132" y="398243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19" name="Freeform 118"/>
            <p:cNvSpPr/>
            <p:nvPr/>
          </p:nvSpPr>
          <p:spPr bwMode="auto">
            <a:xfrm rot="5400000" flipV="1">
              <a:off x="5291696" y="399497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26" name="Freeform 26"/>
            <p:cNvSpPr>
              <a:spLocks/>
            </p:cNvSpPr>
            <p:nvPr/>
          </p:nvSpPr>
          <p:spPr bwMode="auto">
            <a:xfrm rot="5400000">
              <a:off x="4464197" y="4037382"/>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27" name="Freeform 126"/>
            <p:cNvSpPr>
              <a:spLocks/>
            </p:cNvSpPr>
            <p:nvPr/>
          </p:nvSpPr>
          <p:spPr bwMode="auto">
            <a:xfrm rot="5400000">
              <a:off x="5368746" y="4035372"/>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98" name="Oval 18"/>
            <p:cNvSpPr>
              <a:spLocks noChangeArrowheads="1"/>
            </p:cNvSpPr>
            <p:nvPr/>
          </p:nvSpPr>
          <p:spPr bwMode="auto">
            <a:xfrm flipV="1">
              <a:off x="6012160" y="3113786"/>
              <a:ext cx="56965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25" name="Line 36"/>
            <p:cNvSpPr>
              <a:spLocks noChangeShapeType="1"/>
            </p:cNvSpPr>
            <p:nvPr/>
          </p:nvSpPr>
          <p:spPr bwMode="auto">
            <a:xfrm rot="5400000">
              <a:off x="4610141" y="4259187"/>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01" name="Oval 18"/>
            <p:cNvSpPr>
              <a:spLocks noChangeArrowheads="1"/>
            </p:cNvSpPr>
            <p:nvPr/>
          </p:nvSpPr>
          <p:spPr bwMode="auto">
            <a:xfrm flipV="1">
              <a:off x="5092352" y="3113786"/>
              <a:ext cx="55953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23" name="Line 33"/>
            <p:cNvSpPr>
              <a:spLocks noChangeShapeType="1"/>
            </p:cNvSpPr>
            <p:nvPr/>
          </p:nvSpPr>
          <p:spPr bwMode="auto">
            <a:xfrm rot="5400000">
              <a:off x="4279400" y="4259187"/>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08" name="Line 28"/>
            <p:cNvSpPr>
              <a:spLocks noChangeShapeType="1"/>
            </p:cNvSpPr>
            <p:nvPr/>
          </p:nvSpPr>
          <p:spPr bwMode="auto">
            <a:xfrm rot="5400000">
              <a:off x="4942302" y="2824583"/>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15" name="Line 64"/>
            <p:cNvSpPr>
              <a:spLocks noChangeShapeType="1"/>
            </p:cNvSpPr>
            <p:nvPr/>
          </p:nvSpPr>
          <p:spPr bwMode="auto">
            <a:xfrm rot="5400000">
              <a:off x="4959279" y="5536575"/>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10" name="Line 59"/>
            <p:cNvSpPr>
              <a:spLocks noChangeShapeType="1"/>
            </p:cNvSpPr>
            <p:nvPr/>
          </p:nvSpPr>
          <p:spPr bwMode="auto">
            <a:xfrm rot="5400000">
              <a:off x="6037752" y="2824583"/>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116" name="Line 65"/>
            <p:cNvSpPr>
              <a:spLocks noChangeShapeType="1"/>
            </p:cNvSpPr>
            <p:nvPr/>
          </p:nvSpPr>
          <p:spPr bwMode="auto">
            <a:xfrm rot="5400000">
              <a:off x="6004150" y="5536575"/>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117" name="TextBox 116"/>
            <p:cNvSpPr txBox="1"/>
            <p:nvPr/>
          </p:nvSpPr>
          <p:spPr>
            <a:xfrm>
              <a:off x="5092016" y="5976671"/>
              <a:ext cx="2000264" cy="646331"/>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Two separate links</a:t>
              </a:r>
              <a:endParaRPr lang="en-GB" i="1" dirty="0">
                <a:solidFill>
                  <a:prstClr val="white"/>
                </a:solidFill>
                <a:latin typeface="Arial" pitchFamily="34" charset="0"/>
                <a:cs typeface="Arial" pitchFamily="34" charset="0"/>
              </a:endParaRPr>
            </a:p>
          </p:txBody>
        </p:sp>
        <p:sp>
          <p:nvSpPr>
            <p:cNvPr id="146" name="Freeform 145"/>
            <p:cNvSpPr/>
            <p:nvPr/>
          </p:nvSpPr>
          <p:spPr bwMode="auto">
            <a:xfrm rot="5400000" flipV="1">
              <a:off x="4365367" y="397526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47" name="Freeform 146"/>
            <p:cNvSpPr/>
            <p:nvPr/>
          </p:nvSpPr>
          <p:spPr bwMode="auto">
            <a:xfrm rot="5400000" flipV="1">
              <a:off x="5288931" y="398780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72" name="Group 71"/>
          <p:cNvGrpSpPr/>
          <p:nvPr/>
        </p:nvGrpSpPr>
        <p:grpSpPr>
          <a:xfrm>
            <a:off x="7396272" y="2456228"/>
            <a:ext cx="1640224" cy="3875158"/>
            <a:chOff x="7396272" y="2456228"/>
            <a:chExt cx="1640224" cy="3875158"/>
          </a:xfrm>
        </p:grpSpPr>
        <p:sp>
          <p:nvSpPr>
            <p:cNvPr id="131" name="Freeform 130"/>
            <p:cNvSpPr/>
            <p:nvPr/>
          </p:nvSpPr>
          <p:spPr bwMode="auto">
            <a:xfrm rot="5400000" flipV="1">
              <a:off x="7674370" y="397579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0" name="Freeform 129"/>
            <p:cNvSpPr/>
            <p:nvPr/>
          </p:nvSpPr>
          <p:spPr bwMode="auto">
            <a:xfrm rot="5400000" flipV="1">
              <a:off x="6750806" y="396325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2" name="Oval 18"/>
            <p:cNvSpPr>
              <a:spLocks noChangeArrowheads="1"/>
            </p:cNvSpPr>
            <p:nvPr/>
          </p:nvSpPr>
          <p:spPr bwMode="auto">
            <a:xfrm flipV="1">
              <a:off x="8394834" y="3094610"/>
              <a:ext cx="56965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134" name="Oval 18"/>
            <p:cNvSpPr>
              <a:spLocks noChangeArrowheads="1"/>
            </p:cNvSpPr>
            <p:nvPr/>
          </p:nvSpPr>
          <p:spPr bwMode="auto">
            <a:xfrm flipV="1">
              <a:off x="7475026" y="3094610"/>
              <a:ext cx="55953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grpSp>
          <p:nvGrpSpPr>
            <p:cNvPr id="137" name="Group 136"/>
            <p:cNvGrpSpPr/>
            <p:nvPr/>
          </p:nvGrpSpPr>
          <p:grpSpPr>
            <a:xfrm>
              <a:off x="7596336" y="2456228"/>
              <a:ext cx="1008112" cy="707477"/>
              <a:chOff x="7312499" y="2214554"/>
              <a:chExt cx="1146564" cy="707477"/>
            </a:xfrm>
          </p:grpSpPr>
          <p:sp>
            <p:nvSpPr>
              <p:cNvPr id="48" name="Line 28"/>
              <p:cNvSpPr>
                <a:spLocks noChangeShapeType="1"/>
              </p:cNvSpPr>
              <p:nvPr/>
            </p:nvSpPr>
            <p:spPr bwMode="auto">
              <a:xfrm rot="5400000">
                <a:off x="6958761" y="2568292"/>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 name="Freeform 60"/>
              <p:cNvSpPr>
                <a:spLocks/>
              </p:cNvSpPr>
              <p:nvPr/>
            </p:nvSpPr>
            <p:spPr bwMode="auto">
              <a:xfrm rot="5400000">
                <a:off x="7554093" y="2017060"/>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grpSp>
        <p:grpSp>
          <p:nvGrpSpPr>
            <p:cNvPr id="139" name="Group 138"/>
            <p:cNvGrpSpPr/>
            <p:nvPr/>
          </p:nvGrpSpPr>
          <p:grpSpPr>
            <a:xfrm>
              <a:off x="7668343" y="5168220"/>
              <a:ext cx="834817" cy="707476"/>
              <a:chOff x="7246351" y="4926546"/>
              <a:chExt cx="1256810" cy="707476"/>
            </a:xfrm>
          </p:grpSpPr>
          <p:sp>
            <p:nvSpPr>
              <p:cNvPr id="53" name="Freeform 62"/>
              <p:cNvSpPr>
                <a:spLocks/>
              </p:cNvSpPr>
              <p:nvPr/>
            </p:nvSpPr>
            <p:spPr bwMode="auto">
              <a:xfrm rot="5400000" flipV="1">
                <a:off x="7598191"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5" name="Line 64"/>
              <p:cNvSpPr>
                <a:spLocks noChangeShapeType="1"/>
              </p:cNvSpPr>
              <p:nvPr/>
            </p:nvSpPr>
            <p:spPr bwMode="auto">
              <a:xfrm rot="5400000">
                <a:off x="6892613" y="5280284"/>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grpSp>
        <p:sp>
          <p:nvSpPr>
            <p:cNvPr id="58" name="TextBox 57"/>
            <p:cNvSpPr txBox="1"/>
            <p:nvPr/>
          </p:nvSpPr>
          <p:spPr>
            <a:xfrm>
              <a:off x="7396272" y="5962054"/>
              <a:ext cx="1640224" cy="369332"/>
            </a:xfrm>
            <a:prstGeom prst="rect">
              <a:avLst/>
            </a:prstGeom>
            <a:noFill/>
          </p:spPr>
          <p:txBody>
            <a:bodyPr wrap="square" rtlCol="0">
              <a:spAutoFit/>
            </a:bodyPr>
            <a:lstStyle/>
            <a:p>
              <a:pPr fontAlgn="base">
                <a:spcBef>
                  <a:spcPct val="0"/>
                </a:spcBef>
                <a:spcAft>
                  <a:spcPct val="0"/>
                </a:spcAft>
              </a:pPr>
              <a:r>
                <a:rPr lang="en-US" i="1" dirty="0" smtClean="0">
                  <a:solidFill>
                    <a:prstClr val="white"/>
                  </a:solidFill>
                  <a:latin typeface="Arial" pitchFamily="34" charset="0"/>
                  <a:cs typeface="Arial" pitchFamily="34" charset="0"/>
                </a:rPr>
                <a:t>A pool of links</a:t>
              </a:r>
              <a:endParaRPr lang="en-GB" i="1" dirty="0">
                <a:solidFill>
                  <a:prstClr val="white"/>
                </a:solidFill>
                <a:latin typeface="Arial" pitchFamily="34" charset="0"/>
                <a:cs typeface="Arial" pitchFamily="34" charset="0"/>
              </a:endParaRPr>
            </a:p>
          </p:txBody>
        </p:sp>
        <p:grpSp>
          <p:nvGrpSpPr>
            <p:cNvPr id="136" name="Group 135"/>
            <p:cNvGrpSpPr/>
            <p:nvPr/>
          </p:nvGrpSpPr>
          <p:grpSpPr>
            <a:xfrm>
              <a:off x="7812360" y="2456228"/>
              <a:ext cx="955394" cy="707477"/>
              <a:chOff x="7599140" y="2214554"/>
              <a:chExt cx="1168614" cy="707477"/>
            </a:xfrm>
          </p:grpSpPr>
          <p:sp>
            <p:nvSpPr>
              <p:cNvPr id="50" name="Line 59"/>
              <p:cNvSpPr>
                <a:spLocks noChangeShapeType="1"/>
              </p:cNvSpPr>
              <p:nvPr/>
            </p:nvSpPr>
            <p:spPr bwMode="auto">
              <a:xfrm rot="5400000">
                <a:off x="8414016" y="2568292"/>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2" name="Freeform 61"/>
              <p:cNvSpPr>
                <a:spLocks/>
              </p:cNvSpPr>
              <p:nvPr/>
            </p:nvSpPr>
            <p:spPr bwMode="auto">
              <a:xfrm rot="5400000" flipV="1">
                <a:off x="7796635"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grpSp>
        <p:grpSp>
          <p:nvGrpSpPr>
            <p:cNvPr id="138" name="Group 137"/>
            <p:cNvGrpSpPr/>
            <p:nvPr/>
          </p:nvGrpSpPr>
          <p:grpSpPr>
            <a:xfrm>
              <a:off x="7812360" y="5168220"/>
              <a:ext cx="949534" cy="707476"/>
              <a:chOff x="7577091" y="4926546"/>
              <a:chExt cx="1256811" cy="707476"/>
            </a:xfrm>
          </p:grpSpPr>
          <p:sp>
            <p:nvSpPr>
              <p:cNvPr id="54" name="Freeform 63"/>
              <p:cNvSpPr>
                <a:spLocks/>
              </p:cNvSpPr>
              <p:nvPr/>
            </p:nvSpPr>
            <p:spPr bwMode="auto">
              <a:xfrm rot="5400000">
                <a:off x="7774586"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7" name="Line 65"/>
              <p:cNvSpPr>
                <a:spLocks noChangeShapeType="1"/>
              </p:cNvSpPr>
              <p:nvPr/>
            </p:nvSpPr>
            <p:spPr bwMode="auto">
              <a:xfrm rot="5400000">
                <a:off x="8480164" y="5280284"/>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grpSp>
        <p:sp>
          <p:nvSpPr>
            <p:cNvPr id="128" name="Freeform 26"/>
            <p:cNvSpPr>
              <a:spLocks/>
            </p:cNvSpPr>
            <p:nvPr/>
          </p:nvSpPr>
          <p:spPr bwMode="auto">
            <a:xfrm rot="5400000">
              <a:off x="6903388" y="3961690"/>
              <a:ext cx="1809177" cy="612730"/>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 name="connsiteX0" fmla="*/ 0 w 10000"/>
                <a:gd name="connsiteY0" fmla="*/ 10821 h 10821"/>
                <a:gd name="connsiteX1" fmla="*/ 974 w 10000"/>
                <a:gd name="connsiteY1" fmla="*/ 9912 h 10821"/>
                <a:gd name="connsiteX2" fmla="*/ 1464 w 10000"/>
                <a:gd name="connsiteY2" fmla="*/ 9468 h 10821"/>
                <a:gd name="connsiteX3" fmla="*/ 1861 w 10000"/>
                <a:gd name="connsiteY3" fmla="*/ 8559 h 10821"/>
                <a:gd name="connsiteX4" fmla="*/ 2128 w 10000"/>
                <a:gd name="connsiteY4" fmla="*/ 8261 h 10821"/>
                <a:gd name="connsiteX5" fmla="*/ 2481 w 10000"/>
                <a:gd name="connsiteY5" fmla="*/ 8559 h 10821"/>
                <a:gd name="connsiteX6" fmla="*/ 2748 w 10000"/>
                <a:gd name="connsiteY6" fmla="*/ 9150 h 10821"/>
                <a:gd name="connsiteX7" fmla="*/ 3766 w 10000"/>
                <a:gd name="connsiteY7" fmla="*/ 9318 h 10821"/>
                <a:gd name="connsiteX8" fmla="*/ 4696 w 10000"/>
                <a:gd name="connsiteY8" fmla="*/ 7796 h 10821"/>
                <a:gd name="connsiteX9" fmla="*/ 4833 w 10000"/>
                <a:gd name="connsiteY9" fmla="*/ 5531 h 10821"/>
                <a:gd name="connsiteX10" fmla="*/ 4876 w 10000"/>
                <a:gd name="connsiteY10" fmla="*/ 5085 h 10821"/>
                <a:gd name="connsiteX11" fmla="*/ 5273 w 10000"/>
                <a:gd name="connsiteY11" fmla="*/ 4769 h 10821"/>
                <a:gd name="connsiteX12" fmla="*/ 5360 w 10000"/>
                <a:gd name="connsiteY12" fmla="*/ 2351 h 10821"/>
                <a:gd name="connsiteX13" fmla="*/ 5678 w 10000"/>
                <a:gd name="connsiteY13" fmla="*/ 279 h 10821"/>
                <a:gd name="connsiteX14" fmla="*/ 9259 w 10000"/>
                <a:gd name="connsiteY14" fmla="*/ 1100 h 10821"/>
                <a:gd name="connsiteX15" fmla="*/ 9259 w 10000"/>
                <a:gd name="connsiteY15" fmla="*/ 2448 h 10821"/>
                <a:gd name="connsiteX16" fmla="*/ 9175 w 10000"/>
                <a:gd name="connsiteY16" fmla="*/ 2799 h 10821"/>
                <a:gd name="connsiteX17" fmla="*/ 9659 w 10000"/>
                <a:gd name="connsiteY17" fmla="*/ 4769 h 10821"/>
                <a:gd name="connsiteX18" fmla="*/ 9882 w 10000"/>
                <a:gd name="connsiteY18" fmla="*/ 6440 h 10821"/>
                <a:gd name="connsiteX19" fmla="*/ 9926 w 10000"/>
                <a:gd name="connsiteY19" fmla="*/ 6886 h 10821"/>
                <a:gd name="connsiteX20" fmla="*/ 9752 w 10000"/>
                <a:gd name="connsiteY20" fmla="*/ 7646 h 10821"/>
                <a:gd name="connsiteX21" fmla="*/ 9259 w 10000"/>
                <a:gd name="connsiteY21" fmla="*/ 10532 h 10821"/>
                <a:gd name="connsiteX22" fmla="*/ 310 w 10000"/>
                <a:gd name="connsiteY22" fmla="*/ 10821 h 10821"/>
                <a:gd name="connsiteX23" fmla="*/ 0 w 10000"/>
                <a:gd name="connsiteY23" fmla="*/ 10821 h 10821"/>
                <a:gd name="connsiteX0" fmla="*/ 0 w 10000"/>
                <a:gd name="connsiteY0" fmla="*/ 12258 h 12258"/>
                <a:gd name="connsiteX1" fmla="*/ 974 w 10000"/>
                <a:gd name="connsiteY1" fmla="*/ 11349 h 12258"/>
                <a:gd name="connsiteX2" fmla="*/ 1464 w 10000"/>
                <a:gd name="connsiteY2" fmla="*/ 10905 h 12258"/>
                <a:gd name="connsiteX3" fmla="*/ 1861 w 10000"/>
                <a:gd name="connsiteY3" fmla="*/ 9996 h 12258"/>
                <a:gd name="connsiteX4" fmla="*/ 2128 w 10000"/>
                <a:gd name="connsiteY4" fmla="*/ 9698 h 12258"/>
                <a:gd name="connsiteX5" fmla="*/ 2481 w 10000"/>
                <a:gd name="connsiteY5" fmla="*/ 9996 h 12258"/>
                <a:gd name="connsiteX6" fmla="*/ 2748 w 10000"/>
                <a:gd name="connsiteY6" fmla="*/ 10587 h 12258"/>
                <a:gd name="connsiteX7" fmla="*/ 3766 w 10000"/>
                <a:gd name="connsiteY7" fmla="*/ 10755 h 12258"/>
                <a:gd name="connsiteX8" fmla="*/ 4696 w 10000"/>
                <a:gd name="connsiteY8" fmla="*/ 9233 h 12258"/>
                <a:gd name="connsiteX9" fmla="*/ 4833 w 10000"/>
                <a:gd name="connsiteY9" fmla="*/ 6968 h 12258"/>
                <a:gd name="connsiteX10" fmla="*/ 4876 w 10000"/>
                <a:gd name="connsiteY10" fmla="*/ 6522 h 12258"/>
                <a:gd name="connsiteX11" fmla="*/ 5273 w 10000"/>
                <a:gd name="connsiteY11" fmla="*/ 6206 h 12258"/>
                <a:gd name="connsiteX12" fmla="*/ 5360 w 10000"/>
                <a:gd name="connsiteY12" fmla="*/ 3788 h 12258"/>
                <a:gd name="connsiteX13" fmla="*/ 5678 w 10000"/>
                <a:gd name="connsiteY13" fmla="*/ 1716 h 12258"/>
                <a:gd name="connsiteX14" fmla="*/ 8862 w 10000"/>
                <a:gd name="connsiteY14" fmla="*/ 275 h 12258"/>
                <a:gd name="connsiteX15" fmla="*/ 9259 w 10000"/>
                <a:gd name="connsiteY15" fmla="*/ 3885 h 12258"/>
                <a:gd name="connsiteX16" fmla="*/ 9175 w 10000"/>
                <a:gd name="connsiteY16" fmla="*/ 4236 h 12258"/>
                <a:gd name="connsiteX17" fmla="*/ 9659 w 10000"/>
                <a:gd name="connsiteY17" fmla="*/ 6206 h 12258"/>
                <a:gd name="connsiteX18" fmla="*/ 9882 w 10000"/>
                <a:gd name="connsiteY18" fmla="*/ 7877 h 12258"/>
                <a:gd name="connsiteX19" fmla="*/ 9926 w 10000"/>
                <a:gd name="connsiteY19" fmla="*/ 8323 h 12258"/>
                <a:gd name="connsiteX20" fmla="*/ 9752 w 10000"/>
                <a:gd name="connsiteY20" fmla="*/ 9083 h 12258"/>
                <a:gd name="connsiteX21" fmla="*/ 9259 w 10000"/>
                <a:gd name="connsiteY21" fmla="*/ 11969 h 12258"/>
                <a:gd name="connsiteX22" fmla="*/ 310 w 10000"/>
                <a:gd name="connsiteY22" fmla="*/ 12258 h 12258"/>
                <a:gd name="connsiteX23" fmla="*/ 0 w 10000"/>
                <a:gd name="connsiteY23" fmla="*/ 12258 h 12258"/>
                <a:gd name="connsiteX0" fmla="*/ 0 w 10000"/>
                <a:gd name="connsiteY0" fmla="*/ 12262 h 12262"/>
                <a:gd name="connsiteX1" fmla="*/ 974 w 10000"/>
                <a:gd name="connsiteY1" fmla="*/ 11353 h 12262"/>
                <a:gd name="connsiteX2" fmla="*/ 1464 w 10000"/>
                <a:gd name="connsiteY2" fmla="*/ 10909 h 12262"/>
                <a:gd name="connsiteX3" fmla="*/ 1861 w 10000"/>
                <a:gd name="connsiteY3" fmla="*/ 10000 h 12262"/>
                <a:gd name="connsiteX4" fmla="*/ 2128 w 10000"/>
                <a:gd name="connsiteY4" fmla="*/ 9702 h 12262"/>
                <a:gd name="connsiteX5" fmla="*/ 2481 w 10000"/>
                <a:gd name="connsiteY5" fmla="*/ 10000 h 12262"/>
                <a:gd name="connsiteX6" fmla="*/ 2748 w 10000"/>
                <a:gd name="connsiteY6" fmla="*/ 10591 h 12262"/>
                <a:gd name="connsiteX7" fmla="*/ 3766 w 10000"/>
                <a:gd name="connsiteY7" fmla="*/ 10759 h 12262"/>
                <a:gd name="connsiteX8" fmla="*/ 4696 w 10000"/>
                <a:gd name="connsiteY8" fmla="*/ 9237 h 12262"/>
                <a:gd name="connsiteX9" fmla="*/ 4833 w 10000"/>
                <a:gd name="connsiteY9" fmla="*/ 6972 h 12262"/>
                <a:gd name="connsiteX10" fmla="*/ 4876 w 10000"/>
                <a:gd name="connsiteY10" fmla="*/ 6526 h 12262"/>
                <a:gd name="connsiteX11" fmla="*/ 5273 w 10000"/>
                <a:gd name="connsiteY11" fmla="*/ 6210 h 12262"/>
                <a:gd name="connsiteX12" fmla="*/ 5360 w 10000"/>
                <a:gd name="connsiteY12" fmla="*/ 3792 h 12262"/>
                <a:gd name="connsiteX13" fmla="*/ 5678 w 10000"/>
                <a:gd name="connsiteY13" fmla="*/ 279 h 12262"/>
                <a:gd name="connsiteX14" fmla="*/ 8862 w 10000"/>
                <a:gd name="connsiteY14" fmla="*/ 279 h 12262"/>
                <a:gd name="connsiteX15" fmla="*/ 9259 w 10000"/>
                <a:gd name="connsiteY15" fmla="*/ 3889 h 12262"/>
                <a:gd name="connsiteX16" fmla="*/ 9175 w 10000"/>
                <a:gd name="connsiteY16" fmla="*/ 4240 h 12262"/>
                <a:gd name="connsiteX17" fmla="*/ 9659 w 10000"/>
                <a:gd name="connsiteY17" fmla="*/ 6210 h 12262"/>
                <a:gd name="connsiteX18" fmla="*/ 9882 w 10000"/>
                <a:gd name="connsiteY18" fmla="*/ 7881 h 12262"/>
                <a:gd name="connsiteX19" fmla="*/ 9926 w 10000"/>
                <a:gd name="connsiteY19" fmla="*/ 8327 h 12262"/>
                <a:gd name="connsiteX20" fmla="*/ 9752 w 10000"/>
                <a:gd name="connsiteY20" fmla="*/ 9087 h 12262"/>
                <a:gd name="connsiteX21" fmla="*/ 9259 w 10000"/>
                <a:gd name="connsiteY21" fmla="*/ 11973 h 12262"/>
                <a:gd name="connsiteX22" fmla="*/ 310 w 10000"/>
                <a:gd name="connsiteY22" fmla="*/ 12262 h 12262"/>
                <a:gd name="connsiteX23" fmla="*/ 0 w 10000"/>
                <a:gd name="connsiteY23" fmla="*/ 12262 h 1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2262">
                  <a:moveTo>
                    <a:pt x="0" y="12262"/>
                  </a:moveTo>
                  <a:cubicBezTo>
                    <a:pt x="335" y="12092"/>
                    <a:pt x="633" y="11586"/>
                    <a:pt x="974" y="11353"/>
                  </a:cubicBezTo>
                  <a:cubicBezTo>
                    <a:pt x="1135" y="11224"/>
                    <a:pt x="1464" y="10909"/>
                    <a:pt x="1464" y="10909"/>
                  </a:cubicBezTo>
                  <a:cubicBezTo>
                    <a:pt x="1563" y="10528"/>
                    <a:pt x="1718" y="10186"/>
                    <a:pt x="1861" y="10000"/>
                  </a:cubicBezTo>
                  <a:cubicBezTo>
                    <a:pt x="1942" y="9850"/>
                    <a:pt x="2128" y="9702"/>
                    <a:pt x="2128" y="9702"/>
                  </a:cubicBezTo>
                  <a:cubicBezTo>
                    <a:pt x="2190" y="9744"/>
                    <a:pt x="2401" y="9828"/>
                    <a:pt x="2481" y="10000"/>
                  </a:cubicBezTo>
                  <a:cubicBezTo>
                    <a:pt x="2574" y="10166"/>
                    <a:pt x="2636" y="10569"/>
                    <a:pt x="2748" y="10591"/>
                  </a:cubicBezTo>
                  <a:cubicBezTo>
                    <a:pt x="3083" y="10632"/>
                    <a:pt x="3424" y="10694"/>
                    <a:pt x="3766" y="10759"/>
                  </a:cubicBezTo>
                  <a:cubicBezTo>
                    <a:pt x="4578" y="10569"/>
                    <a:pt x="4479" y="11119"/>
                    <a:pt x="4696" y="9237"/>
                  </a:cubicBezTo>
                  <a:cubicBezTo>
                    <a:pt x="4727" y="8495"/>
                    <a:pt x="4764" y="7648"/>
                    <a:pt x="4833" y="6972"/>
                  </a:cubicBezTo>
                  <a:cubicBezTo>
                    <a:pt x="4845" y="6822"/>
                    <a:pt x="4833" y="6590"/>
                    <a:pt x="4876" y="6526"/>
                  </a:cubicBezTo>
                  <a:cubicBezTo>
                    <a:pt x="4988" y="6293"/>
                    <a:pt x="5143" y="6334"/>
                    <a:pt x="5273" y="6210"/>
                  </a:cubicBezTo>
                  <a:cubicBezTo>
                    <a:pt x="5298" y="5404"/>
                    <a:pt x="5161" y="4263"/>
                    <a:pt x="5360" y="3792"/>
                  </a:cubicBezTo>
                  <a:cubicBezTo>
                    <a:pt x="5565" y="3264"/>
                    <a:pt x="5461" y="745"/>
                    <a:pt x="5678" y="279"/>
                  </a:cubicBezTo>
                  <a:cubicBezTo>
                    <a:pt x="6255" y="0"/>
                    <a:pt x="8374" y="4"/>
                    <a:pt x="8862" y="279"/>
                  </a:cubicBezTo>
                  <a:cubicBezTo>
                    <a:pt x="8900" y="872"/>
                    <a:pt x="9154" y="3383"/>
                    <a:pt x="9259" y="3889"/>
                  </a:cubicBezTo>
                  <a:cubicBezTo>
                    <a:pt x="9309" y="4143"/>
                    <a:pt x="9175" y="4240"/>
                    <a:pt x="9175" y="4240"/>
                  </a:cubicBezTo>
                  <a:cubicBezTo>
                    <a:pt x="9274" y="5848"/>
                    <a:pt x="9237" y="5720"/>
                    <a:pt x="9659" y="6210"/>
                  </a:cubicBezTo>
                  <a:cubicBezTo>
                    <a:pt x="9845" y="7245"/>
                    <a:pt x="9764" y="6674"/>
                    <a:pt x="9882" y="7881"/>
                  </a:cubicBezTo>
                  <a:cubicBezTo>
                    <a:pt x="9895" y="8029"/>
                    <a:pt x="9926" y="8327"/>
                    <a:pt x="9926" y="8327"/>
                  </a:cubicBezTo>
                  <a:cubicBezTo>
                    <a:pt x="9789" y="9765"/>
                    <a:pt x="10000" y="7797"/>
                    <a:pt x="9752" y="9087"/>
                  </a:cubicBezTo>
                  <a:cubicBezTo>
                    <a:pt x="9634" y="9671"/>
                    <a:pt x="9503" y="11467"/>
                    <a:pt x="9259" y="11973"/>
                  </a:cubicBezTo>
                  <a:lnTo>
                    <a:pt x="310" y="12262"/>
                  </a:lnTo>
                  <a:cubicBezTo>
                    <a:pt x="118" y="12029"/>
                    <a:pt x="223" y="12070"/>
                    <a:pt x="0" y="12262"/>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29" name="Freeform 128"/>
            <p:cNvSpPr>
              <a:spLocks/>
            </p:cNvSpPr>
            <p:nvPr/>
          </p:nvSpPr>
          <p:spPr bwMode="auto">
            <a:xfrm rot="5400000">
              <a:off x="7710214" y="3974991"/>
              <a:ext cx="1794879" cy="58247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 name="connsiteX0" fmla="*/ 437 w 10000"/>
                <a:gd name="connsiteY0" fmla="*/ 0 h 10208"/>
                <a:gd name="connsiteX1" fmla="*/ 127 w 10000"/>
                <a:gd name="connsiteY1" fmla="*/ 1042 h 10208"/>
                <a:gd name="connsiteX2" fmla="*/ 38 w 10000"/>
                <a:gd name="connsiteY2" fmla="*/ 1430 h 10208"/>
                <a:gd name="connsiteX3" fmla="*/ 346 w 10000"/>
                <a:gd name="connsiteY3" fmla="*/ 1671 h 10208"/>
                <a:gd name="connsiteX4" fmla="*/ 883 w 10000"/>
                <a:gd name="connsiteY4" fmla="*/ 2321 h 10208"/>
                <a:gd name="connsiteX5" fmla="*/ 1152 w 10000"/>
                <a:gd name="connsiteY5" fmla="*/ 4095 h 10208"/>
                <a:gd name="connsiteX6" fmla="*/ 1596 w 10000"/>
                <a:gd name="connsiteY6" fmla="*/ 8090 h 10208"/>
                <a:gd name="connsiteX7" fmla="*/ 2083 w 10000"/>
                <a:gd name="connsiteY7" fmla="*/ 10208 h 10208"/>
                <a:gd name="connsiteX8" fmla="*/ 4814 w 10000"/>
                <a:gd name="connsiteY8" fmla="*/ 10000 h 10208"/>
                <a:gd name="connsiteX9" fmla="*/ 4814 w 10000"/>
                <a:gd name="connsiteY9" fmla="*/ 10000 h 10208"/>
                <a:gd name="connsiteX10" fmla="*/ 4722 w 10000"/>
                <a:gd name="connsiteY10" fmla="*/ 9053 h 10208"/>
                <a:gd name="connsiteX11" fmla="*/ 5754 w 10000"/>
                <a:gd name="connsiteY11" fmla="*/ 8246 h 10208"/>
                <a:gd name="connsiteX12" fmla="*/ 6199 w 10000"/>
                <a:gd name="connsiteY12" fmla="*/ 7618 h 10208"/>
                <a:gd name="connsiteX13" fmla="*/ 6911 w 10000"/>
                <a:gd name="connsiteY13" fmla="*/ 6339 h 10208"/>
                <a:gd name="connsiteX14" fmla="*/ 7448 w 10000"/>
                <a:gd name="connsiteY14" fmla="*/ 4881 h 10208"/>
                <a:gd name="connsiteX15" fmla="*/ 7761 w 10000"/>
                <a:gd name="connsiteY15" fmla="*/ 3915 h 10208"/>
                <a:gd name="connsiteX16" fmla="*/ 8212 w 10000"/>
                <a:gd name="connsiteY16" fmla="*/ 4251 h 10208"/>
                <a:gd name="connsiteX17" fmla="*/ 8343 w 10000"/>
                <a:gd name="connsiteY17" fmla="*/ 4567 h 10208"/>
                <a:gd name="connsiteX18" fmla="*/ 8968 w 10000"/>
                <a:gd name="connsiteY18" fmla="*/ 4722 h 10208"/>
                <a:gd name="connsiteX19" fmla="*/ 9281 w 10000"/>
                <a:gd name="connsiteY19" fmla="*/ 5688 h 10208"/>
                <a:gd name="connsiteX20" fmla="*/ 9506 w 10000"/>
                <a:gd name="connsiteY20" fmla="*/ 3443 h 10208"/>
                <a:gd name="connsiteX21" fmla="*/ 9775 w 10000"/>
                <a:gd name="connsiteY21" fmla="*/ 2973 h 10208"/>
                <a:gd name="connsiteX22" fmla="*/ 9590 w 10000"/>
                <a:gd name="connsiteY22" fmla="*/ 0 h 10208"/>
                <a:gd name="connsiteX23" fmla="*/ 437 w 10000"/>
                <a:gd name="connsiteY23" fmla="*/ 0 h 1020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814 w 10000"/>
                <a:gd name="connsiteY8" fmla="*/ 10000 h 11648"/>
                <a:gd name="connsiteX9" fmla="*/ 4490 w 10000"/>
                <a:gd name="connsiteY9" fmla="*/ 11648 h 11648"/>
                <a:gd name="connsiteX10" fmla="*/ 4722 w 10000"/>
                <a:gd name="connsiteY10" fmla="*/ 9053 h 11648"/>
                <a:gd name="connsiteX11" fmla="*/ 5754 w 10000"/>
                <a:gd name="connsiteY11" fmla="*/ 8246 h 11648"/>
                <a:gd name="connsiteX12" fmla="*/ 6199 w 10000"/>
                <a:gd name="connsiteY12" fmla="*/ 7618 h 11648"/>
                <a:gd name="connsiteX13" fmla="*/ 6911 w 10000"/>
                <a:gd name="connsiteY13" fmla="*/ 6339 h 11648"/>
                <a:gd name="connsiteX14" fmla="*/ 7448 w 10000"/>
                <a:gd name="connsiteY14" fmla="*/ 4881 h 11648"/>
                <a:gd name="connsiteX15" fmla="*/ 7761 w 10000"/>
                <a:gd name="connsiteY15" fmla="*/ 3915 h 11648"/>
                <a:gd name="connsiteX16" fmla="*/ 8212 w 10000"/>
                <a:gd name="connsiteY16" fmla="*/ 4251 h 11648"/>
                <a:gd name="connsiteX17" fmla="*/ 8343 w 10000"/>
                <a:gd name="connsiteY17" fmla="*/ 4567 h 11648"/>
                <a:gd name="connsiteX18" fmla="*/ 8968 w 10000"/>
                <a:gd name="connsiteY18" fmla="*/ 4722 h 11648"/>
                <a:gd name="connsiteX19" fmla="*/ 9281 w 10000"/>
                <a:gd name="connsiteY19" fmla="*/ 5688 h 11648"/>
                <a:gd name="connsiteX20" fmla="*/ 9506 w 10000"/>
                <a:gd name="connsiteY20" fmla="*/ 3443 h 11648"/>
                <a:gd name="connsiteX21" fmla="*/ 9775 w 10000"/>
                <a:gd name="connsiteY21" fmla="*/ 2973 h 11648"/>
                <a:gd name="connsiteX22" fmla="*/ 9590 w 10000"/>
                <a:gd name="connsiteY22" fmla="*/ 0 h 11648"/>
                <a:gd name="connsiteX23" fmla="*/ 437 w 10000"/>
                <a:gd name="connsiteY23"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164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1648">
                  <a:moveTo>
                    <a:pt x="437" y="0"/>
                  </a:moveTo>
                  <a:cubicBezTo>
                    <a:pt x="467" y="89"/>
                    <a:pt x="89" y="952"/>
                    <a:pt x="127" y="1042"/>
                  </a:cubicBezTo>
                  <a:cubicBezTo>
                    <a:pt x="164" y="1110"/>
                    <a:pt x="0" y="1317"/>
                    <a:pt x="38" y="1430"/>
                  </a:cubicBezTo>
                  <a:cubicBezTo>
                    <a:pt x="75" y="1542"/>
                    <a:pt x="308" y="1535"/>
                    <a:pt x="346" y="1671"/>
                  </a:cubicBezTo>
                  <a:cubicBezTo>
                    <a:pt x="483" y="2164"/>
                    <a:pt x="696" y="2209"/>
                    <a:pt x="883" y="2321"/>
                  </a:cubicBezTo>
                  <a:cubicBezTo>
                    <a:pt x="977" y="3355"/>
                    <a:pt x="808" y="3757"/>
                    <a:pt x="1152" y="4095"/>
                  </a:cubicBezTo>
                  <a:cubicBezTo>
                    <a:pt x="1521" y="4972"/>
                    <a:pt x="1183" y="7596"/>
                    <a:pt x="1596" y="8090"/>
                  </a:cubicBezTo>
                  <a:cubicBezTo>
                    <a:pt x="1815" y="8628"/>
                    <a:pt x="2039" y="10705"/>
                    <a:pt x="2083" y="11648"/>
                  </a:cubicBezTo>
                  <a:lnTo>
                    <a:pt x="4490" y="11648"/>
                  </a:lnTo>
                  <a:cubicBezTo>
                    <a:pt x="4514" y="11492"/>
                    <a:pt x="4679" y="9144"/>
                    <a:pt x="4722" y="9053"/>
                  </a:cubicBezTo>
                  <a:cubicBezTo>
                    <a:pt x="5003" y="8313"/>
                    <a:pt x="5417" y="8628"/>
                    <a:pt x="5754" y="8246"/>
                  </a:cubicBezTo>
                  <a:cubicBezTo>
                    <a:pt x="5910" y="8045"/>
                    <a:pt x="6029" y="7754"/>
                    <a:pt x="6199" y="7618"/>
                  </a:cubicBezTo>
                  <a:cubicBezTo>
                    <a:pt x="6511" y="6879"/>
                    <a:pt x="6573" y="6720"/>
                    <a:pt x="6911" y="6339"/>
                  </a:cubicBezTo>
                  <a:cubicBezTo>
                    <a:pt x="7123" y="5195"/>
                    <a:pt x="7011" y="5149"/>
                    <a:pt x="7448" y="4881"/>
                  </a:cubicBezTo>
                  <a:cubicBezTo>
                    <a:pt x="7643" y="4409"/>
                    <a:pt x="7549" y="4184"/>
                    <a:pt x="7761" y="3915"/>
                  </a:cubicBezTo>
                  <a:cubicBezTo>
                    <a:pt x="7849" y="3961"/>
                    <a:pt x="8093" y="4049"/>
                    <a:pt x="8212" y="4251"/>
                  </a:cubicBezTo>
                  <a:cubicBezTo>
                    <a:pt x="8256" y="4317"/>
                    <a:pt x="8287" y="4521"/>
                    <a:pt x="8343" y="4567"/>
                  </a:cubicBezTo>
                  <a:cubicBezTo>
                    <a:pt x="8543" y="4679"/>
                    <a:pt x="8756" y="4654"/>
                    <a:pt x="8968" y="4722"/>
                  </a:cubicBezTo>
                  <a:cubicBezTo>
                    <a:pt x="9012" y="5531"/>
                    <a:pt x="9031" y="5980"/>
                    <a:pt x="9281" y="5688"/>
                  </a:cubicBezTo>
                  <a:cubicBezTo>
                    <a:pt x="9406" y="4993"/>
                    <a:pt x="9393" y="3938"/>
                    <a:pt x="9506" y="3443"/>
                  </a:cubicBezTo>
                  <a:cubicBezTo>
                    <a:pt x="9568" y="3151"/>
                    <a:pt x="9681" y="3064"/>
                    <a:pt x="9775" y="2973"/>
                  </a:cubicBezTo>
                  <a:cubicBezTo>
                    <a:pt x="10000" y="2076"/>
                    <a:pt x="9909" y="135"/>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33" name="Line 36"/>
            <p:cNvSpPr>
              <a:spLocks noChangeShapeType="1"/>
            </p:cNvSpPr>
            <p:nvPr/>
          </p:nvSpPr>
          <p:spPr bwMode="auto">
            <a:xfrm rot="5400000">
              <a:off x="6992815" y="4240011"/>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35" name="Line 33"/>
            <p:cNvSpPr>
              <a:spLocks noChangeShapeType="1"/>
            </p:cNvSpPr>
            <p:nvPr/>
          </p:nvSpPr>
          <p:spPr bwMode="auto">
            <a:xfrm rot="5400000">
              <a:off x="6662074" y="4240011"/>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0" name="Freeform 29"/>
            <p:cNvSpPr>
              <a:spLocks/>
            </p:cNvSpPr>
            <p:nvPr/>
          </p:nvSpPr>
          <p:spPr bwMode="auto">
            <a:xfrm rot="5400000">
              <a:off x="7621199" y="3750223"/>
              <a:ext cx="539882" cy="445595"/>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601 w 10033"/>
                <a:gd name="connsiteY4" fmla="*/ 4906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1601 w 10033"/>
                <a:gd name="connsiteY3" fmla="*/ 4906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349 w 9944"/>
                <a:gd name="connsiteY0" fmla="*/ 0 h 10310"/>
                <a:gd name="connsiteX1" fmla="*/ 38 w 9944"/>
                <a:gd name="connsiteY1" fmla="*/ 632 h 10310"/>
                <a:gd name="connsiteX2" fmla="*/ 1512 w 9944"/>
                <a:gd name="connsiteY2" fmla="*/ 4906 h 10310"/>
                <a:gd name="connsiteX3" fmla="*/ 1782 w 9944"/>
                <a:gd name="connsiteY3" fmla="*/ 6172 h 10310"/>
                <a:gd name="connsiteX4" fmla="*/ 2140 w 9944"/>
                <a:gd name="connsiteY4" fmla="*/ 7723 h 10310"/>
                <a:gd name="connsiteX5" fmla="*/ 2190 w 9944"/>
                <a:gd name="connsiteY5" fmla="*/ 8799 h 10310"/>
                <a:gd name="connsiteX6" fmla="*/ 2723 w 9944"/>
                <a:gd name="connsiteY6" fmla="*/ 8513 h 10310"/>
                <a:gd name="connsiteX7" fmla="*/ 2993 w 9944"/>
                <a:gd name="connsiteY7" fmla="*/ 8405 h 10310"/>
                <a:gd name="connsiteX8" fmla="*/ 3037 w 9944"/>
                <a:gd name="connsiteY8" fmla="*/ 8799 h 10310"/>
                <a:gd name="connsiteX9" fmla="*/ 3175 w 9944"/>
                <a:gd name="connsiteY9" fmla="*/ 8989 h 10310"/>
                <a:gd name="connsiteX10" fmla="*/ 3219 w 9944"/>
                <a:gd name="connsiteY10" fmla="*/ 9479 h 10310"/>
                <a:gd name="connsiteX11" fmla="*/ 3263 w 9944"/>
                <a:gd name="connsiteY11" fmla="*/ 10161 h 10310"/>
                <a:gd name="connsiteX12" fmla="*/ 3758 w 9944"/>
                <a:gd name="connsiteY12" fmla="*/ 10065 h 10310"/>
                <a:gd name="connsiteX13" fmla="*/ 3934 w 9944"/>
                <a:gd name="connsiteY13" fmla="*/ 8799 h 10310"/>
                <a:gd name="connsiteX14" fmla="*/ 4386 w 9944"/>
                <a:gd name="connsiteY14" fmla="*/ 6472 h 10310"/>
                <a:gd name="connsiteX15" fmla="*/ 4605 w 9944"/>
                <a:gd name="connsiteY15" fmla="*/ 5791 h 10310"/>
                <a:gd name="connsiteX16" fmla="*/ 4649 w 9944"/>
                <a:gd name="connsiteY16" fmla="*/ 5491 h 10310"/>
                <a:gd name="connsiteX17" fmla="*/ 5684 w 9944"/>
                <a:gd name="connsiteY17" fmla="*/ 5001 h 10310"/>
                <a:gd name="connsiteX18" fmla="*/ 6130 w 9944"/>
                <a:gd name="connsiteY18" fmla="*/ 4620 h 10310"/>
                <a:gd name="connsiteX19" fmla="*/ 6845 w 9944"/>
                <a:gd name="connsiteY19" fmla="*/ 3844 h 10310"/>
                <a:gd name="connsiteX20" fmla="*/ 7384 w 9944"/>
                <a:gd name="connsiteY20" fmla="*/ 2960 h 10310"/>
                <a:gd name="connsiteX21" fmla="*/ 7698 w 9944"/>
                <a:gd name="connsiteY21" fmla="*/ 2374 h 10310"/>
                <a:gd name="connsiteX22" fmla="*/ 8150 w 9944"/>
                <a:gd name="connsiteY22" fmla="*/ 2578 h 10310"/>
                <a:gd name="connsiteX23" fmla="*/ 8282 w 9944"/>
                <a:gd name="connsiteY23" fmla="*/ 2770 h 10310"/>
                <a:gd name="connsiteX24" fmla="*/ 8909 w 9944"/>
                <a:gd name="connsiteY24" fmla="*/ 2864 h 10310"/>
                <a:gd name="connsiteX25" fmla="*/ 9223 w 9944"/>
                <a:gd name="connsiteY25" fmla="*/ 3450 h 10310"/>
                <a:gd name="connsiteX26" fmla="*/ 9448 w 9944"/>
                <a:gd name="connsiteY26" fmla="*/ 2088 h 10310"/>
                <a:gd name="connsiteX27" fmla="*/ 9718 w 9944"/>
                <a:gd name="connsiteY27" fmla="*/ 1803 h 10310"/>
                <a:gd name="connsiteX28" fmla="*/ 9533 w 9944"/>
                <a:gd name="connsiteY28" fmla="*/ 0 h 10310"/>
                <a:gd name="connsiteX29" fmla="*/ 349 w 9944"/>
                <a:gd name="connsiteY29" fmla="*/ 0 h 10310"/>
                <a:gd name="connsiteX0" fmla="*/ 1344 w 10993"/>
                <a:gd name="connsiteY0" fmla="*/ 0 h 10000"/>
                <a:gd name="connsiteX1" fmla="*/ 2514 w 10993"/>
                <a:gd name="connsiteY1" fmla="*/ 4758 h 10000"/>
                <a:gd name="connsiteX2" fmla="*/ 2785 w 10993"/>
                <a:gd name="connsiteY2" fmla="*/ 5986 h 10000"/>
                <a:gd name="connsiteX3" fmla="*/ 3145 w 10993"/>
                <a:gd name="connsiteY3" fmla="*/ 7491 h 10000"/>
                <a:gd name="connsiteX4" fmla="*/ 3195 w 10993"/>
                <a:gd name="connsiteY4" fmla="*/ 8534 h 10000"/>
                <a:gd name="connsiteX5" fmla="*/ 3731 w 10993"/>
                <a:gd name="connsiteY5" fmla="*/ 8257 h 10000"/>
                <a:gd name="connsiteX6" fmla="*/ 4003 w 10993"/>
                <a:gd name="connsiteY6" fmla="*/ 8152 h 10000"/>
                <a:gd name="connsiteX7" fmla="*/ 4047 w 10993"/>
                <a:gd name="connsiteY7" fmla="*/ 8534 h 10000"/>
                <a:gd name="connsiteX8" fmla="*/ 4186 w 10993"/>
                <a:gd name="connsiteY8" fmla="*/ 8719 h 10000"/>
                <a:gd name="connsiteX9" fmla="*/ 4230 w 10993"/>
                <a:gd name="connsiteY9" fmla="*/ 9194 h 10000"/>
                <a:gd name="connsiteX10" fmla="*/ 4274 w 10993"/>
                <a:gd name="connsiteY10" fmla="*/ 9855 h 10000"/>
                <a:gd name="connsiteX11" fmla="*/ 4772 w 10993"/>
                <a:gd name="connsiteY11" fmla="*/ 9762 h 10000"/>
                <a:gd name="connsiteX12" fmla="*/ 4949 w 10993"/>
                <a:gd name="connsiteY12" fmla="*/ 8534 h 10000"/>
                <a:gd name="connsiteX13" fmla="*/ 5404 w 10993"/>
                <a:gd name="connsiteY13" fmla="*/ 6277 h 10000"/>
                <a:gd name="connsiteX14" fmla="*/ 5624 w 10993"/>
                <a:gd name="connsiteY14" fmla="*/ 5617 h 10000"/>
                <a:gd name="connsiteX15" fmla="*/ 5668 w 10993"/>
                <a:gd name="connsiteY15" fmla="*/ 5326 h 10000"/>
                <a:gd name="connsiteX16" fmla="*/ 6709 w 10993"/>
                <a:gd name="connsiteY16" fmla="*/ 4851 h 10000"/>
                <a:gd name="connsiteX17" fmla="*/ 7158 w 10993"/>
                <a:gd name="connsiteY17" fmla="*/ 4481 h 10000"/>
                <a:gd name="connsiteX18" fmla="*/ 7877 w 10993"/>
                <a:gd name="connsiteY18" fmla="*/ 3728 h 10000"/>
                <a:gd name="connsiteX19" fmla="*/ 8419 w 10993"/>
                <a:gd name="connsiteY19" fmla="*/ 2871 h 10000"/>
                <a:gd name="connsiteX20" fmla="*/ 8734 w 10993"/>
                <a:gd name="connsiteY20" fmla="*/ 2303 h 10000"/>
                <a:gd name="connsiteX21" fmla="*/ 9189 w 10993"/>
                <a:gd name="connsiteY21" fmla="*/ 2500 h 10000"/>
                <a:gd name="connsiteX22" fmla="*/ 9322 w 10993"/>
                <a:gd name="connsiteY22" fmla="*/ 2687 h 10000"/>
                <a:gd name="connsiteX23" fmla="*/ 9952 w 10993"/>
                <a:gd name="connsiteY23" fmla="*/ 2778 h 10000"/>
                <a:gd name="connsiteX24" fmla="*/ 10268 w 10993"/>
                <a:gd name="connsiteY24" fmla="*/ 3346 h 10000"/>
                <a:gd name="connsiteX25" fmla="*/ 10494 w 10993"/>
                <a:gd name="connsiteY25" fmla="*/ 2025 h 10000"/>
                <a:gd name="connsiteX26" fmla="*/ 10766 w 10993"/>
                <a:gd name="connsiteY26" fmla="*/ 1749 h 10000"/>
                <a:gd name="connsiteX27" fmla="*/ 10580 w 10993"/>
                <a:gd name="connsiteY27" fmla="*/ 0 h 10000"/>
                <a:gd name="connsiteX28" fmla="*/ 1344 w 10993"/>
                <a:gd name="connsiteY28" fmla="*/ 0 h 10000"/>
                <a:gd name="connsiteX0" fmla="*/ 8066 w 8479"/>
                <a:gd name="connsiteY0" fmla="*/ 0 h 10000"/>
                <a:gd name="connsiteX1" fmla="*/ 0 w 8479"/>
                <a:gd name="connsiteY1" fmla="*/ 4758 h 10000"/>
                <a:gd name="connsiteX2" fmla="*/ 271 w 8479"/>
                <a:gd name="connsiteY2" fmla="*/ 5986 h 10000"/>
                <a:gd name="connsiteX3" fmla="*/ 631 w 8479"/>
                <a:gd name="connsiteY3" fmla="*/ 7491 h 10000"/>
                <a:gd name="connsiteX4" fmla="*/ 681 w 8479"/>
                <a:gd name="connsiteY4" fmla="*/ 8534 h 10000"/>
                <a:gd name="connsiteX5" fmla="*/ 1217 w 8479"/>
                <a:gd name="connsiteY5" fmla="*/ 8257 h 10000"/>
                <a:gd name="connsiteX6" fmla="*/ 1489 w 8479"/>
                <a:gd name="connsiteY6" fmla="*/ 8152 h 10000"/>
                <a:gd name="connsiteX7" fmla="*/ 1533 w 8479"/>
                <a:gd name="connsiteY7" fmla="*/ 8534 h 10000"/>
                <a:gd name="connsiteX8" fmla="*/ 1672 w 8479"/>
                <a:gd name="connsiteY8" fmla="*/ 8719 h 10000"/>
                <a:gd name="connsiteX9" fmla="*/ 1716 w 8479"/>
                <a:gd name="connsiteY9" fmla="*/ 9194 h 10000"/>
                <a:gd name="connsiteX10" fmla="*/ 1760 w 8479"/>
                <a:gd name="connsiteY10" fmla="*/ 9855 h 10000"/>
                <a:gd name="connsiteX11" fmla="*/ 2258 w 8479"/>
                <a:gd name="connsiteY11" fmla="*/ 9762 h 10000"/>
                <a:gd name="connsiteX12" fmla="*/ 2435 w 8479"/>
                <a:gd name="connsiteY12" fmla="*/ 8534 h 10000"/>
                <a:gd name="connsiteX13" fmla="*/ 2890 w 8479"/>
                <a:gd name="connsiteY13" fmla="*/ 6277 h 10000"/>
                <a:gd name="connsiteX14" fmla="*/ 3110 w 8479"/>
                <a:gd name="connsiteY14" fmla="*/ 5617 h 10000"/>
                <a:gd name="connsiteX15" fmla="*/ 3154 w 8479"/>
                <a:gd name="connsiteY15" fmla="*/ 5326 h 10000"/>
                <a:gd name="connsiteX16" fmla="*/ 4195 w 8479"/>
                <a:gd name="connsiteY16" fmla="*/ 4851 h 10000"/>
                <a:gd name="connsiteX17" fmla="*/ 4644 w 8479"/>
                <a:gd name="connsiteY17" fmla="*/ 4481 h 10000"/>
                <a:gd name="connsiteX18" fmla="*/ 5363 w 8479"/>
                <a:gd name="connsiteY18" fmla="*/ 3728 h 10000"/>
                <a:gd name="connsiteX19" fmla="*/ 5905 w 8479"/>
                <a:gd name="connsiteY19" fmla="*/ 2871 h 10000"/>
                <a:gd name="connsiteX20" fmla="*/ 6220 w 8479"/>
                <a:gd name="connsiteY20" fmla="*/ 2303 h 10000"/>
                <a:gd name="connsiteX21" fmla="*/ 6675 w 8479"/>
                <a:gd name="connsiteY21" fmla="*/ 2500 h 10000"/>
                <a:gd name="connsiteX22" fmla="*/ 6808 w 8479"/>
                <a:gd name="connsiteY22" fmla="*/ 2687 h 10000"/>
                <a:gd name="connsiteX23" fmla="*/ 7438 w 8479"/>
                <a:gd name="connsiteY23" fmla="*/ 2778 h 10000"/>
                <a:gd name="connsiteX24" fmla="*/ 7754 w 8479"/>
                <a:gd name="connsiteY24" fmla="*/ 3346 h 10000"/>
                <a:gd name="connsiteX25" fmla="*/ 7980 w 8479"/>
                <a:gd name="connsiteY25" fmla="*/ 2025 h 10000"/>
                <a:gd name="connsiteX26" fmla="*/ 8252 w 8479"/>
                <a:gd name="connsiteY26" fmla="*/ 1749 h 10000"/>
                <a:gd name="connsiteX27" fmla="*/ 8066 w 8479"/>
                <a:gd name="connsiteY27" fmla="*/ 0 h 10000"/>
                <a:gd name="connsiteX0" fmla="*/ 9732 w 9732"/>
                <a:gd name="connsiteY0" fmla="*/ 0 h 8251"/>
                <a:gd name="connsiteX1" fmla="*/ 0 w 9732"/>
                <a:gd name="connsiteY1" fmla="*/ 3009 h 8251"/>
                <a:gd name="connsiteX2" fmla="*/ 320 w 9732"/>
                <a:gd name="connsiteY2" fmla="*/ 4237 h 8251"/>
                <a:gd name="connsiteX3" fmla="*/ 744 w 9732"/>
                <a:gd name="connsiteY3" fmla="*/ 5742 h 8251"/>
                <a:gd name="connsiteX4" fmla="*/ 803 w 9732"/>
                <a:gd name="connsiteY4" fmla="*/ 6785 h 8251"/>
                <a:gd name="connsiteX5" fmla="*/ 1435 w 9732"/>
                <a:gd name="connsiteY5" fmla="*/ 6508 h 8251"/>
                <a:gd name="connsiteX6" fmla="*/ 1756 w 9732"/>
                <a:gd name="connsiteY6" fmla="*/ 6403 h 8251"/>
                <a:gd name="connsiteX7" fmla="*/ 1808 w 9732"/>
                <a:gd name="connsiteY7" fmla="*/ 6785 h 8251"/>
                <a:gd name="connsiteX8" fmla="*/ 1972 w 9732"/>
                <a:gd name="connsiteY8" fmla="*/ 6970 h 8251"/>
                <a:gd name="connsiteX9" fmla="*/ 2024 w 9732"/>
                <a:gd name="connsiteY9" fmla="*/ 7445 h 8251"/>
                <a:gd name="connsiteX10" fmla="*/ 2076 w 9732"/>
                <a:gd name="connsiteY10" fmla="*/ 8106 h 8251"/>
                <a:gd name="connsiteX11" fmla="*/ 2663 w 9732"/>
                <a:gd name="connsiteY11" fmla="*/ 8013 h 8251"/>
                <a:gd name="connsiteX12" fmla="*/ 2872 w 9732"/>
                <a:gd name="connsiteY12" fmla="*/ 6785 h 8251"/>
                <a:gd name="connsiteX13" fmla="*/ 3408 w 9732"/>
                <a:gd name="connsiteY13" fmla="*/ 4528 h 8251"/>
                <a:gd name="connsiteX14" fmla="*/ 3668 w 9732"/>
                <a:gd name="connsiteY14" fmla="*/ 3868 h 8251"/>
                <a:gd name="connsiteX15" fmla="*/ 3720 w 9732"/>
                <a:gd name="connsiteY15" fmla="*/ 3577 h 8251"/>
                <a:gd name="connsiteX16" fmla="*/ 4948 w 9732"/>
                <a:gd name="connsiteY16" fmla="*/ 3102 h 8251"/>
                <a:gd name="connsiteX17" fmla="*/ 5477 w 9732"/>
                <a:gd name="connsiteY17" fmla="*/ 2732 h 8251"/>
                <a:gd name="connsiteX18" fmla="*/ 6325 w 9732"/>
                <a:gd name="connsiteY18" fmla="*/ 1979 h 8251"/>
                <a:gd name="connsiteX19" fmla="*/ 6964 w 9732"/>
                <a:gd name="connsiteY19" fmla="*/ 1122 h 8251"/>
                <a:gd name="connsiteX20" fmla="*/ 7336 w 9732"/>
                <a:gd name="connsiteY20" fmla="*/ 554 h 8251"/>
                <a:gd name="connsiteX21" fmla="*/ 7872 w 9732"/>
                <a:gd name="connsiteY21" fmla="*/ 751 h 8251"/>
                <a:gd name="connsiteX22" fmla="*/ 8029 w 9732"/>
                <a:gd name="connsiteY22" fmla="*/ 938 h 8251"/>
                <a:gd name="connsiteX23" fmla="*/ 8772 w 9732"/>
                <a:gd name="connsiteY23" fmla="*/ 1029 h 8251"/>
                <a:gd name="connsiteX24" fmla="*/ 9145 w 9732"/>
                <a:gd name="connsiteY24" fmla="*/ 1597 h 8251"/>
                <a:gd name="connsiteX25" fmla="*/ 9411 w 9732"/>
                <a:gd name="connsiteY25" fmla="*/ 276 h 8251"/>
                <a:gd name="connsiteX26" fmla="*/ 9732 w 9732"/>
                <a:gd name="connsiteY26" fmla="*/ 0 h 8251"/>
                <a:gd name="connsiteX0" fmla="*/ 9670 w 9670"/>
                <a:gd name="connsiteY0" fmla="*/ 0 h 9665"/>
                <a:gd name="connsiteX1" fmla="*/ 0 w 9670"/>
                <a:gd name="connsiteY1" fmla="*/ 3312 h 9665"/>
                <a:gd name="connsiteX2" fmla="*/ 329 w 9670"/>
                <a:gd name="connsiteY2" fmla="*/ 4800 h 9665"/>
                <a:gd name="connsiteX3" fmla="*/ 764 w 9670"/>
                <a:gd name="connsiteY3" fmla="*/ 6624 h 9665"/>
                <a:gd name="connsiteX4" fmla="*/ 825 w 9670"/>
                <a:gd name="connsiteY4" fmla="*/ 7888 h 9665"/>
                <a:gd name="connsiteX5" fmla="*/ 1475 w 9670"/>
                <a:gd name="connsiteY5" fmla="*/ 7553 h 9665"/>
                <a:gd name="connsiteX6" fmla="*/ 1804 w 9670"/>
                <a:gd name="connsiteY6" fmla="*/ 7425 h 9665"/>
                <a:gd name="connsiteX7" fmla="*/ 1858 w 9670"/>
                <a:gd name="connsiteY7" fmla="*/ 7888 h 9665"/>
                <a:gd name="connsiteX8" fmla="*/ 2026 w 9670"/>
                <a:gd name="connsiteY8" fmla="*/ 8112 h 9665"/>
                <a:gd name="connsiteX9" fmla="*/ 2080 w 9670"/>
                <a:gd name="connsiteY9" fmla="*/ 8688 h 9665"/>
                <a:gd name="connsiteX10" fmla="*/ 2133 w 9670"/>
                <a:gd name="connsiteY10" fmla="*/ 9489 h 9665"/>
                <a:gd name="connsiteX11" fmla="*/ 2736 w 9670"/>
                <a:gd name="connsiteY11" fmla="*/ 9377 h 9665"/>
                <a:gd name="connsiteX12" fmla="*/ 2951 w 9670"/>
                <a:gd name="connsiteY12" fmla="*/ 7888 h 9665"/>
                <a:gd name="connsiteX13" fmla="*/ 3502 w 9670"/>
                <a:gd name="connsiteY13" fmla="*/ 5153 h 9665"/>
                <a:gd name="connsiteX14" fmla="*/ 3769 w 9670"/>
                <a:gd name="connsiteY14" fmla="*/ 4353 h 9665"/>
                <a:gd name="connsiteX15" fmla="*/ 3822 w 9670"/>
                <a:gd name="connsiteY15" fmla="*/ 4000 h 9665"/>
                <a:gd name="connsiteX16" fmla="*/ 5084 w 9670"/>
                <a:gd name="connsiteY16" fmla="*/ 3425 h 9665"/>
                <a:gd name="connsiteX17" fmla="*/ 5628 w 9670"/>
                <a:gd name="connsiteY17" fmla="*/ 2976 h 9665"/>
                <a:gd name="connsiteX18" fmla="*/ 6499 w 9670"/>
                <a:gd name="connsiteY18" fmla="*/ 2063 h 9665"/>
                <a:gd name="connsiteX19" fmla="*/ 7156 w 9670"/>
                <a:gd name="connsiteY19" fmla="*/ 1025 h 9665"/>
                <a:gd name="connsiteX20" fmla="*/ 7538 w 9670"/>
                <a:gd name="connsiteY20" fmla="*/ 336 h 9665"/>
                <a:gd name="connsiteX21" fmla="*/ 8089 w 9670"/>
                <a:gd name="connsiteY21" fmla="*/ 575 h 9665"/>
                <a:gd name="connsiteX22" fmla="*/ 8250 w 9670"/>
                <a:gd name="connsiteY22" fmla="*/ 802 h 9665"/>
                <a:gd name="connsiteX23" fmla="*/ 9014 w 9670"/>
                <a:gd name="connsiteY23" fmla="*/ 912 h 9665"/>
                <a:gd name="connsiteX24" fmla="*/ 9397 w 9670"/>
                <a:gd name="connsiteY24" fmla="*/ 1601 h 9665"/>
                <a:gd name="connsiteX25" fmla="*/ 9670 w 9670"/>
                <a:gd name="connsiteY25" fmla="*/ 0 h 9665"/>
                <a:gd name="connsiteX0" fmla="*/ 9718 w 9718"/>
                <a:gd name="connsiteY0" fmla="*/ 1308 h 9652"/>
                <a:gd name="connsiteX1" fmla="*/ 0 w 9718"/>
                <a:gd name="connsiteY1" fmla="*/ 3079 h 9652"/>
                <a:gd name="connsiteX2" fmla="*/ 340 w 9718"/>
                <a:gd name="connsiteY2" fmla="*/ 4618 h 9652"/>
                <a:gd name="connsiteX3" fmla="*/ 790 w 9718"/>
                <a:gd name="connsiteY3" fmla="*/ 6506 h 9652"/>
                <a:gd name="connsiteX4" fmla="*/ 853 w 9718"/>
                <a:gd name="connsiteY4" fmla="*/ 7813 h 9652"/>
                <a:gd name="connsiteX5" fmla="*/ 1525 w 9718"/>
                <a:gd name="connsiteY5" fmla="*/ 7467 h 9652"/>
                <a:gd name="connsiteX6" fmla="*/ 1866 w 9718"/>
                <a:gd name="connsiteY6" fmla="*/ 7334 h 9652"/>
                <a:gd name="connsiteX7" fmla="*/ 1921 w 9718"/>
                <a:gd name="connsiteY7" fmla="*/ 7813 h 9652"/>
                <a:gd name="connsiteX8" fmla="*/ 2095 w 9718"/>
                <a:gd name="connsiteY8" fmla="*/ 8045 h 9652"/>
                <a:gd name="connsiteX9" fmla="*/ 2151 w 9718"/>
                <a:gd name="connsiteY9" fmla="*/ 8641 h 9652"/>
                <a:gd name="connsiteX10" fmla="*/ 2206 w 9718"/>
                <a:gd name="connsiteY10" fmla="*/ 9470 h 9652"/>
                <a:gd name="connsiteX11" fmla="*/ 2829 w 9718"/>
                <a:gd name="connsiteY11" fmla="*/ 9354 h 9652"/>
                <a:gd name="connsiteX12" fmla="*/ 3052 w 9718"/>
                <a:gd name="connsiteY12" fmla="*/ 7813 h 9652"/>
                <a:gd name="connsiteX13" fmla="*/ 3622 w 9718"/>
                <a:gd name="connsiteY13" fmla="*/ 4984 h 9652"/>
                <a:gd name="connsiteX14" fmla="*/ 3898 w 9718"/>
                <a:gd name="connsiteY14" fmla="*/ 4156 h 9652"/>
                <a:gd name="connsiteX15" fmla="*/ 3952 w 9718"/>
                <a:gd name="connsiteY15" fmla="*/ 3791 h 9652"/>
                <a:gd name="connsiteX16" fmla="*/ 5257 w 9718"/>
                <a:gd name="connsiteY16" fmla="*/ 3196 h 9652"/>
                <a:gd name="connsiteX17" fmla="*/ 5820 w 9718"/>
                <a:gd name="connsiteY17" fmla="*/ 2731 h 9652"/>
                <a:gd name="connsiteX18" fmla="*/ 6721 w 9718"/>
                <a:gd name="connsiteY18" fmla="*/ 1787 h 9652"/>
                <a:gd name="connsiteX19" fmla="*/ 7400 w 9718"/>
                <a:gd name="connsiteY19" fmla="*/ 713 h 9652"/>
                <a:gd name="connsiteX20" fmla="*/ 7795 w 9718"/>
                <a:gd name="connsiteY20" fmla="*/ 0 h 9652"/>
                <a:gd name="connsiteX21" fmla="*/ 8365 w 9718"/>
                <a:gd name="connsiteY21" fmla="*/ 247 h 9652"/>
                <a:gd name="connsiteX22" fmla="*/ 8532 w 9718"/>
                <a:gd name="connsiteY22" fmla="*/ 482 h 9652"/>
                <a:gd name="connsiteX23" fmla="*/ 9322 w 9718"/>
                <a:gd name="connsiteY23" fmla="*/ 596 h 9652"/>
                <a:gd name="connsiteX24" fmla="*/ 9718 w 9718"/>
                <a:gd name="connsiteY24" fmla="*/ 1308 h 9652"/>
                <a:gd name="connsiteX0" fmla="*/ 9593 w 9593"/>
                <a:gd name="connsiteY0" fmla="*/ 617 h 10000"/>
                <a:gd name="connsiteX1" fmla="*/ 0 w 9593"/>
                <a:gd name="connsiteY1" fmla="*/ 3190 h 10000"/>
                <a:gd name="connsiteX2" fmla="*/ 350 w 9593"/>
                <a:gd name="connsiteY2" fmla="*/ 4785 h 10000"/>
                <a:gd name="connsiteX3" fmla="*/ 813 w 9593"/>
                <a:gd name="connsiteY3" fmla="*/ 6741 h 10000"/>
                <a:gd name="connsiteX4" fmla="*/ 878 w 9593"/>
                <a:gd name="connsiteY4" fmla="*/ 8095 h 10000"/>
                <a:gd name="connsiteX5" fmla="*/ 1569 w 9593"/>
                <a:gd name="connsiteY5" fmla="*/ 7736 h 10000"/>
                <a:gd name="connsiteX6" fmla="*/ 1920 w 9593"/>
                <a:gd name="connsiteY6" fmla="*/ 7598 h 10000"/>
                <a:gd name="connsiteX7" fmla="*/ 1977 w 9593"/>
                <a:gd name="connsiteY7" fmla="*/ 8095 h 10000"/>
                <a:gd name="connsiteX8" fmla="*/ 2156 w 9593"/>
                <a:gd name="connsiteY8" fmla="*/ 8335 h 10000"/>
                <a:gd name="connsiteX9" fmla="*/ 2213 w 9593"/>
                <a:gd name="connsiteY9" fmla="*/ 8953 h 10000"/>
                <a:gd name="connsiteX10" fmla="*/ 2270 w 9593"/>
                <a:gd name="connsiteY10" fmla="*/ 9811 h 10000"/>
                <a:gd name="connsiteX11" fmla="*/ 2911 w 9593"/>
                <a:gd name="connsiteY11" fmla="*/ 9691 h 10000"/>
                <a:gd name="connsiteX12" fmla="*/ 3141 w 9593"/>
                <a:gd name="connsiteY12" fmla="*/ 8095 h 10000"/>
                <a:gd name="connsiteX13" fmla="*/ 3727 w 9593"/>
                <a:gd name="connsiteY13" fmla="*/ 5164 h 10000"/>
                <a:gd name="connsiteX14" fmla="*/ 4011 w 9593"/>
                <a:gd name="connsiteY14" fmla="*/ 4306 h 10000"/>
                <a:gd name="connsiteX15" fmla="*/ 4067 w 9593"/>
                <a:gd name="connsiteY15" fmla="*/ 3928 h 10000"/>
                <a:gd name="connsiteX16" fmla="*/ 5410 w 9593"/>
                <a:gd name="connsiteY16" fmla="*/ 3311 h 10000"/>
                <a:gd name="connsiteX17" fmla="*/ 5989 w 9593"/>
                <a:gd name="connsiteY17" fmla="*/ 2829 h 10000"/>
                <a:gd name="connsiteX18" fmla="*/ 6916 w 9593"/>
                <a:gd name="connsiteY18" fmla="*/ 1851 h 10000"/>
                <a:gd name="connsiteX19" fmla="*/ 7615 w 9593"/>
                <a:gd name="connsiteY19" fmla="*/ 739 h 10000"/>
                <a:gd name="connsiteX20" fmla="*/ 8021 w 9593"/>
                <a:gd name="connsiteY20" fmla="*/ 0 h 10000"/>
                <a:gd name="connsiteX21" fmla="*/ 8608 w 9593"/>
                <a:gd name="connsiteY21" fmla="*/ 256 h 10000"/>
                <a:gd name="connsiteX22" fmla="*/ 8780 w 9593"/>
                <a:gd name="connsiteY22" fmla="*/ 499 h 10000"/>
                <a:gd name="connsiteX23" fmla="*/ 9593 w 9593"/>
                <a:gd name="connsiteY23" fmla="*/ 617 h 10000"/>
                <a:gd name="connsiteX0" fmla="*/ 9153 w 9153"/>
                <a:gd name="connsiteY0" fmla="*/ 499 h 10000"/>
                <a:gd name="connsiteX1" fmla="*/ 0 w 9153"/>
                <a:gd name="connsiteY1" fmla="*/ 3190 h 10000"/>
                <a:gd name="connsiteX2" fmla="*/ 365 w 9153"/>
                <a:gd name="connsiteY2" fmla="*/ 4785 h 10000"/>
                <a:gd name="connsiteX3" fmla="*/ 847 w 9153"/>
                <a:gd name="connsiteY3" fmla="*/ 6741 h 10000"/>
                <a:gd name="connsiteX4" fmla="*/ 915 w 9153"/>
                <a:gd name="connsiteY4" fmla="*/ 8095 h 10000"/>
                <a:gd name="connsiteX5" fmla="*/ 1636 w 9153"/>
                <a:gd name="connsiteY5" fmla="*/ 7736 h 10000"/>
                <a:gd name="connsiteX6" fmla="*/ 2001 w 9153"/>
                <a:gd name="connsiteY6" fmla="*/ 7598 h 10000"/>
                <a:gd name="connsiteX7" fmla="*/ 2061 w 9153"/>
                <a:gd name="connsiteY7" fmla="*/ 8095 h 10000"/>
                <a:gd name="connsiteX8" fmla="*/ 2247 w 9153"/>
                <a:gd name="connsiteY8" fmla="*/ 8335 h 10000"/>
                <a:gd name="connsiteX9" fmla="*/ 2307 w 9153"/>
                <a:gd name="connsiteY9" fmla="*/ 8953 h 10000"/>
                <a:gd name="connsiteX10" fmla="*/ 2366 w 9153"/>
                <a:gd name="connsiteY10" fmla="*/ 9811 h 10000"/>
                <a:gd name="connsiteX11" fmla="*/ 3035 w 9153"/>
                <a:gd name="connsiteY11" fmla="*/ 9691 h 10000"/>
                <a:gd name="connsiteX12" fmla="*/ 3274 w 9153"/>
                <a:gd name="connsiteY12" fmla="*/ 8095 h 10000"/>
                <a:gd name="connsiteX13" fmla="*/ 3885 w 9153"/>
                <a:gd name="connsiteY13" fmla="*/ 5164 h 10000"/>
                <a:gd name="connsiteX14" fmla="*/ 4181 w 9153"/>
                <a:gd name="connsiteY14" fmla="*/ 4306 h 10000"/>
                <a:gd name="connsiteX15" fmla="*/ 4240 w 9153"/>
                <a:gd name="connsiteY15" fmla="*/ 3928 h 10000"/>
                <a:gd name="connsiteX16" fmla="*/ 5640 w 9153"/>
                <a:gd name="connsiteY16" fmla="*/ 3311 h 10000"/>
                <a:gd name="connsiteX17" fmla="*/ 6243 w 9153"/>
                <a:gd name="connsiteY17" fmla="*/ 2829 h 10000"/>
                <a:gd name="connsiteX18" fmla="*/ 7209 w 9153"/>
                <a:gd name="connsiteY18" fmla="*/ 1851 h 10000"/>
                <a:gd name="connsiteX19" fmla="*/ 7938 w 9153"/>
                <a:gd name="connsiteY19" fmla="*/ 739 h 10000"/>
                <a:gd name="connsiteX20" fmla="*/ 8361 w 9153"/>
                <a:gd name="connsiteY20" fmla="*/ 0 h 10000"/>
                <a:gd name="connsiteX21" fmla="*/ 8973 w 9153"/>
                <a:gd name="connsiteY21" fmla="*/ 256 h 10000"/>
                <a:gd name="connsiteX22" fmla="*/ 9153 w 9153"/>
                <a:gd name="connsiteY22" fmla="*/ 499 h 10000"/>
                <a:gd name="connsiteX0" fmla="*/ 9803 w 9803"/>
                <a:gd name="connsiteY0" fmla="*/ 256 h 10000"/>
                <a:gd name="connsiteX1" fmla="*/ 0 w 9803"/>
                <a:gd name="connsiteY1" fmla="*/ 3190 h 10000"/>
                <a:gd name="connsiteX2" fmla="*/ 399 w 9803"/>
                <a:gd name="connsiteY2" fmla="*/ 4785 h 10000"/>
                <a:gd name="connsiteX3" fmla="*/ 925 w 9803"/>
                <a:gd name="connsiteY3" fmla="*/ 6741 h 10000"/>
                <a:gd name="connsiteX4" fmla="*/ 1000 w 9803"/>
                <a:gd name="connsiteY4" fmla="*/ 8095 h 10000"/>
                <a:gd name="connsiteX5" fmla="*/ 1787 w 9803"/>
                <a:gd name="connsiteY5" fmla="*/ 7736 h 10000"/>
                <a:gd name="connsiteX6" fmla="*/ 2186 w 9803"/>
                <a:gd name="connsiteY6" fmla="*/ 7598 h 10000"/>
                <a:gd name="connsiteX7" fmla="*/ 2252 w 9803"/>
                <a:gd name="connsiteY7" fmla="*/ 8095 h 10000"/>
                <a:gd name="connsiteX8" fmla="*/ 2455 w 9803"/>
                <a:gd name="connsiteY8" fmla="*/ 8335 h 10000"/>
                <a:gd name="connsiteX9" fmla="*/ 2520 w 9803"/>
                <a:gd name="connsiteY9" fmla="*/ 8953 h 10000"/>
                <a:gd name="connsiteX10" fmla="*/ 2585 w 9803"/>
                <a:gd name="connsiteY10" fmla="*/ 9811 h 10000"/>
                <a:gd name="connsiteX11" fmla="*/ 3316 w 9803"/>
                <a:gd name="connsiteY11" fmla="*/ 9691 h 10000"/>
                <a:gd name="connsiteX12" fmla="*/ 3577 w 9803"/>
                <a:gd name="connsiteY12" fmla="*/ 8095 h 10000"/>
                <a:gd name="connsiteX13" fmla="*/ 4245 w 9803"/>
                <a:gd name="connsiteY13" fmla="*/ 5164 h 10000"/>
                <a:gd name="connsiteX14" fmla="*/ 4568 w 9803"/>
                <a:gd name="connsiteY14" fmla="*/ 4306 h 10000"/>
                <a:gd name="connsiteX15" fmla="*/ 4632 w 9803"/>
                <a:gd name="connsiteY15" fmla="*/ 3928 h 10000"/>
                <a:gd name="connsiteX16" fmla="*/ 6162 w 9803"/>
                <a:gd name="connsiteY16" fmla="*/ 3311 h 10000"/>
                <a:gd name="connsiteX17" fmla="*/ 6821 w 9803"/>
                <a:gd name="connsiteY17" fmla="*/ 2829 h 10000"/>
                <a:gd name="connsiteX18" fmla="*/ 7876 w 9803"/>
                <a:gd name="connsiteY18" fmla="*/ 1851 h 10000"/>
                <a:gd name="connsiteX19" fmla="*/ 8673 w 9803"/>
                <a:gd name="connsiteY19" fmla="*/ 739 h 10000"/>
                <a:gd name="connsiteX20" fmla="*/ 9135 w 9803"/>
                <a:gd name="connsiteY20" fmla="*/ 0 h 10000"/>
                <a:gd name="connsiteX21" fmla="*/ 9803 w 9803"/>
                <a:gd name="connsiteY21" fmla="*/ 256 h 10000"/>
                <a:gd name="connsiteX0" fmla="*/ 9319 w 9319"/>
                <a:gd name="connsiteY0" fmla="*/ 0 h 10000"/>
                <a:gd name="connsiteX1" fmla="*/ 0 w 9319"/>
                <a:gd name="connsiteY1" fmla="*/ 3190 h 10000"/>
                <a:gd name="connsiteX2" fmla="*/ 407 w 9319"/>
                <a:gd name="connsiteY2" fmla="*/ 4785 h 10000"/>
                <a:gd name="connsiteX3" fmla="*/ 944 w 9319"/>
                <a:gd name="connsiteY3" fmla="*/ 6741 h 10000"/>
                <a:gd name="connsiteX4" fmla="*/ 1020 w 9319"/>
                <a:gd name="connsiteY4" fmla="*/ 8095 h 10000"/>
                <a:gd name="connsiteX5" fmla="*/ 1823 w 9319"/>
                <a:gd name="connsiteY5" fmla="*/ 7736 h 10000"/>
                <a:gd name="connsiteX6" fmla="*/ 2230 w 9319"/>
                <a:gd name="connsiteY6" fmla="*/ 7598 h 10000"/>
                <a:gd name="connsiteX7" fmla="*/ 2297 w 9319"/>
                <a:gd name="connsiteY7" fmla="*/ 8095 h 10000"/>
                <a:gd name="connsiteX8" fmla="*/ 2504 w 9319"/>
                <a:gd name="connsiteY8" fmla="*/ 8335 h 10000"/>
                <a:gd name="connsiteX9" fmla="*/ 2571 w 9319"/>
                <a:gd name="connsiteY9" fmla="*/ 8953 h 10000"/>
                <a:gd name="connsiteX10" fmla="*/ 2637 w 9319"/>
                <a:gd name="connsiteY10" fmla="*/ 9811 h 10000"/>
                <a:gd name="connsiteX11" fmla="*/ 3383 w 9319"/>
                <a:gd name="connsiteY11" fmla="*/ 9691 h 10000"/>
                <a:gd name="connsiteX12" fmla="*/ 3649 w 9319"/>
                <a:gd name="connsiteY12" fmla="*/ 8095 h 10000"/>
                <a:gd name="connsiteX13" fmla="*/ 4330 w 9319"/>
                <a:gd name="connsiteY13" fmla="*/ 5164 h 10000"/>
                <a:gd name="connsiteX14" fmla="*/ 4660 w 9319"/>
                <a:gd name="connsiteY14" fmla="*/ 4306 h 10000"/>
                <a:gd name="connsiteX15" fmla="*/ 4725 w 9319"/>
                <a:gd name="connsiteY15" fmla="*/ 3928 h 10000"/>
                <a:gd name="connsiteX16" fmla="*/ 6286 w 9319"/>
                <a:gd name="connsiteY16" fmla="*/ 3311 h 10000"/>
                <a:gd name="connsiteX17" fmla="*/ 6958 w 9319"/>
                <a:gd name="connsiteY17" fmla="*/ 2829 h 10000"/>
                <a:gd name="connsiteX18" fmla="*/ 8034 w 9319"/>
                <a:gd name="connsiteY18" fmla="*/ 1851 h 10000"/>
                <a:gd name="connsiteX19" fmla="*/ 8847 w 9319"/>
                <a:gd name="connsiteY19" fmla="*/ 739 h 10000"/>
                <a:gd name="connsiteX20" fmla="*/ 9319 w 9319"/>
                <a:gd name="connsiteY20" fmla="*/ 0 h 10000"/>
                <a:gd name="connsiteX0" fmla="*/ 9494 w 9494"/>
                <a:gd name="connsiteY0" fmla="*/ 0 h 9261"/>
                <a:gd name="connsiteX1" fmla="*/ 0 w 9494"/>
                <a:gd name="connsiteY1" fmla="*/ 2451 h 9261"/>
                <a:gd name="connsiteX2" fmla="*/ 437 w 9494"/>
                <a:gd name="connsiteY2" fmla="*/ 4046 h 9261"/>
                <a:gd name="connsiteX3" fmla="*/ 1013 w 9494"/>
                <a:gd name="connsiteY3" fmla="*/ 6002 h 9261"/>
                <a:gd name="connsiteX4" fmla="*/ 1095 w 9494"/>
                <a:gd name="connsiteY4" fmla="*/ 7356 h 9261"/>
                <a:gd name="connsiteX5" fmla="*/ 1956 w 9494"/>
                <a:gd name="connsiteY5" fmla="*/ 6997 h 9261"/>
                <a:gd name="connsiteX6" fmla="*/ 2393 w 9494"/>
                <a:gd name="connsiteY6" fmla="*/ 6859 h 9261"/>
                <a:gd name="connsiteX7" fmla="*/ 2465 w 9494"/>
                <a:gd name="connsiteY7" fmla="*/ 7356 h 9261"/>
                <a:gd name="connsiteX8" fmla="*/ 2687 w 9494"/>
                <a:gd name="connsiteY8" fmla="*/ 7596 h 9261"/>
                <a:gd name="connsiteX9" fmla="*/ 2759 w 9494"/>
                <a:gd name="connsiteY9" fmla="*/ 8214 h 9261"/>
                <a:gd name="connsiteX10" fmla="*/ 2830 w 9494"/>
                <a:gd name="connsiteY10" fmla="*/ 9072 h 9261"/>
                <a:gd name="connsiteX11" fmla="*/ 3630 w 9494"/>
                <a:gd name="connsiteY11" fmla="*/ 8952 h 9261"/>
                <a:gd name="connsiteX12" fmla="*/ 3916 w 9494"/>
                <a:gd name="connsiteY12" fmla="*/ 7356 h 9261"/>
                <a:gd name="connsiteX13" fmla="*/ 4646 w 9494"/>
                <a:gd name="connsiteY13" fmla="*/ 4425 h 9261"/>
                <a:gd name="connsiteX14" fmla="*/ 5001 w 9494"/>
                <a:gd name="connsiteY14" fmla="*/ 3567 h 9261"/>
                <a:gd name="connsiteX15" fmla="*/ 5070 w 9494"/>
                <a:gd name="connsiteY15" fmla="*/ 3189 h 9261"/>
                <a:gd name="connsiteX16" fmla="*/ 6745 w 9494"/>
                <a:gd name="connsiteY16" fmla="*/ 2572 h 9261"/>
                <a:gd name="connsiteX17" fmla="*/ 7466 w 9494"/>
                <a:gd name="connsiteY17" fmla="*/ 2090 h 9261"/>
                <a:gd name="connsiteX18" fmla="*/ 8621 w 9494"/>
                <a:gd name="connsiteY18" fmla="*/ 1112 h 9261"/>
                <a:gd name="connsiteX19" fmla="*/ 9494 w 9494"/>
                <a:gd name="connsiteY19" fmla="*/ 0 h 9261"/>
                <a:gd name="connsiteX0" fmla="*/ 9080 w 9080"/>
                <a:gd name="connsiteY0" fmla="*/ 0 h 8799"/>
                <a:gd name="connsiteX1" fmla="*/ 0 w 9080"/>
                <a:gd name="connsiteY1" fmla="*/ 1446 h 8799"/>
                <a:gd name="connsiteX2" fmla="*/ 460 w 9080"/>
                <a:gd name="connsiteY2" fmla="*/ 3168 h 8799"/>
                <a:gd name="connsiteX3" fmla="*/ 1067 w 9080"/>
                <a:gd name="connsiteY3" fmla="*/ 5280 h 8799"/>
                <a:gd name="connsiteX4" fmla="*/ 1153 w 9080"/>
                <a:gd name="connsiteY4" fmla="*/ 6742 h 8799"/>
                <a:gd name="connsiteX5" fmla="*/ 2060 w 9080"/>
                <a:gd name="connsiteY5" fmla="*/ 6354 h 8799"/>
                <a:gd name="connsiteX6" fmla="*/ 2521 w 9080"/>
                <a:gd name="connsiteY6" fmla="*/ 6205 h 8799"/>
                <a:gd name="connsiteX7" fmla="*/ 2596 w 9080"/>
                <a:gd name="connsiteY7" fmla="*/ 6742 h 8799"/>
                <a:gd name="connsiteX8" fmla="*/ 2830 w 9080"/>
                <a:gd name="connsiteY8" fmla="*/ 7001 h 8799"/>
                <a:gd name="connsiteX9" fmla="*/ 2906 w 9080"/>
                <a:gd name="connsiteY9" fmla="*/ 7668 h 8799"/>
                <a:gd name="connsiteX10" fmla="*/ 2981 w 9080"/>
                <a:gd name="connsiteY10" fmla="*/ 8595 h 8799"/>
                <a:gd name="connsiteX11" fmla="*/ 3823 w 9080"/>
                <a:gd name="connsiteY11" fmla="*/ 8465 h 8799"/>
                <a:gd name="connsiteX12" fmla="*/ 4125 w 9080"/>
                <a:gd name="connsiteY12" fmla="*/ 6742 h 8799"/>
                <a:gd name="connsiteX13" fmla="*/ 4894 w 9080"/>
                <a:gd name="connsiteY13" fmla="*/ 3577 h 8799"/>
                <a:gd name="connsiteX14" fmla="*/ 5268 w 9080"/>
                <a:gd name="connsiteY14" fmla="*/ 2651 h 8799"/>
                <a:gd name="connsiteX15" fmla="*/ 5340 w 9080"/>
                <a:gd name="connsiteY15" fmla="*/ 2242 h 8799"/>
                <a:gd name="connsiteX16" fmla="*/ 7104 w 9080"/>
                <a:gd name="connsiteY16" fmla="*/ 1576 h 8799"/>
                <a:gd name="connsiteX17" fmla="*/ 7864 w 9080"/>
                <a:gd name="connsiteY17" fmla="*/ 1056 h 8799"/>
                <a:gd name="connsiteX18" fmla="*/ 9080 w 9080"/>
                <a:gd name="connsiteY18" fmla="*/ 0 h 8799"/>
                <a:gd name="connsiteX0" fmla="*/ 8661 w 8661"/>
                <a:gd name="connsiteY0" fmla="*/ 25 h 8825"/>
                <a:gd name="connsiteX1" fmla="*/ 0 w 8661"/>
                <a:gd name="connsiteY1" fmla="*/ 468 h 8825"/>
                <a:gd name="connsiteX2" fmla="*/ 507 w 8661"/>
                <a:gd name="connsiteY2" fmla="*/ 2425 h 8825"/>
                <a:gd name="connsiteX3" fmla="*/ 1175 w 8661"/>
                <a:gd name="connsiteY3" fmla="*/ 4826 h 8825"/>
                <a:gd name="connsiteX4" fmla="*/ 1270 w 8661"/>
                <a:gd name="connsiteY4" fmla="*/ 6487 h 8825"/>
                <a:gd name="connsiteX5" fmla="*/ 2269 w 8661"/>
                <a:gd name="connsiteY5" fmla="*/ 6046 h 8825"/>
                <a:gd name="connsiteX6" fmla="*/ 2776 w 8661"/>
                <a:gd name="connsiteY6" fmla="*/ 5877 h 8825"/>
                <a:gd name="connsiteX7" fmla="*/ 2859 w 8661"/>
                <a:gd name="connsiteY7" fmla="*/ 6487 h 8825"/>
                <a:gd name="connsiteX8" fmla="*/ 3117 w 8661"/>
                <a:gd name="connsiteY8" fmla="*/ 6782 h 8825"/>
                <a:gd name="connsiteX9" fmla="*/ 3200 w 8661"/>
                <a:gd name="connsiteY9" fmla="*/ 7540 h 8825"/>
                <a:gd name="connsiteX10" fmla="*/ 3283 w 8661"/>
                <a:gd name="connsiteY10" fmla="*/ 8593 h 8825"/>
                <a:gd name="connsiteX11" fmla="*/ 4210 w 8661"/>
                <a:gd name="connsiteY11" fmla="*/ 8445 h 8825"/>
                <a:gd name="connsiteX12" fmla="*/ 4543 w 8661"/>
                <a:gd name="connsiteY12" fmla="*/ 6487 h 8825"/>
                <a:gd name="connsiteX13" fmla="*/ 5390 w 8661"/>
                <a:gd name="connsiteY13" fmla="*/ 2890 h 8825"/>
                <a:gd name="connsiteX14" fmla="*/ 5802 w 8661"/>
                <a:gd name="connsiteY14" fmla="*/ 1838 h 8825"/>
                <a:gd name="connsiteX15" fmla="*/ 5881 w 8661"/>
                <a:gd name="connsiteY15" fmla="*/ 1373 h 8825"/>
                <a:gd name="connsiteX16" fmla="*/ 7824 w 8661"/>
                <a:gd name="connsiteY16" fmla="*/ 616 h 8825"/>
                <a:gd name="connsiteX17" fmla="*/ 8661 w 8661"/>
                <a:gd name="connsiteY17" fmla="*/ 25 h 8825"/>
                <a:gd name="connsiteX0" fmla="*/ 10000 w 11132"/>
                <a:gd name="connsiteY0" fmla="*/ 28 h 10000"/>
                <a:gd name="connsiteX1" fmla="*/ 0 w 11132"/>
                <a:gd name="connsiteY1" fmla="*/ 530 h 10000"/>
                <a:gd name="connsiteX2" fmla="*/ 585 w 11132"/>
                <a:gd name="connsiteY2" fmla="*/ 2748 h 10000"/>
                <a:gd name="connsiteX3" fmla="*/ 1357 w 11132"/>
                <a:gd name="connsiteY3" fmla="*/ 5469 h 10000"/>
                <a:gd name="connsiteX4" fmla="*/ 1466 w 11132"/>
                <a:gd name="connsiteY4" fmla="*/ 7351 h 10000"/>
                <a:gd name="connsiteX5" fmla="*/ 2620 w 11132"/>
                <a:gd name="connsiteY5" fmla="*/ 6851 h 10000"/>
                <a:gd name="connsiteX6" fmla="*/ 3205 w 11132"/>
                <a:gd name="connsiteY6" fmla="*/ 6659 h 10000"/>
                <a:gd name="connsiteX7" fmla="*/ 3301 w 11132"/>
                <a:gd name="connsiteY7" fmla="*/ 7351 h 10000"/>
                <a:gd name="connsiteX8" fmla="*/ 3599 w 11132"/>
                <a:gd name="connsiteY8" fmla="*/ 7685 h 10000"/>
                <a:gd name="connsiteX9" fmla="*/ 3695 w 11132"/>
                <a:gd name="connsiteY9" fmla="*/ 8544 h 10000"/>
                <a:gd name="connsiteX10" fmla="*/ 3791 w 11132"/>
                <a:gd name="connsiteY10" fmla="*/ 9737 h 10000"/>
                <a:gd name="connsiteX11" fmla="*/ 4861 w 11132"/>
                <a:gd name="connsiteY11" fmla="*/ 9569 h 10000"/>
                <a:gd name="connsiteX12" fmla="*/ 5245 w 11132"/>
                <a:gd name="connsiteY12" fmla="*/ 7351 h 10000"/>
                <a:gd name="connsiteX13" fmla="*/ 6223 w 11132"/>
                <a:gd name="connsiteY13" fmla="*/ 3275 h 10000"/>
                <a:gd name="connsiteX14" fmla="*/ 6699 w 11132"/>
                <a:gd name="connsiteY14" fmla="*/ 2083 h 10000"/>
                <a:gd name="connsiteX15" fmla="*/ 6790 w 11132"/>
                <a:gd name="connsiteY15" fmla="*/ 1556 h 10000"/>
                <a:gd name="connsiteX16" fmla="*/ 10000 w 11132"/>
                <a:gd name="connsiteY16" fmla="*/ 28 h 10000"/>
                <a:gd name="connsiteX0" fmla="*/ 10000 w 11117"/>
                <a:gd name="connsiteY0" fmla="*/ 28 h 10000"/>
                <a:gd name="connsiteX1" fmla="*/ 0 w 11117"/>
                <a:gd name="connsiteY1" fmla="*/ 530 h 10000"/>
                <a:gd name="connsiteX2" fmla="*/ 585 w 11117"/>
                <a:gd name="connsiteY2" fmla="*/ 2748 h 10000"/>
                <a:gd name="connsiteX3" fmla="*/ 1357 w 11117"/>
                <a:gd name="connsiteY3" fmla="*/ 5469 h 10000"/>
                <a:gd name="connsiteX4" fmla="*/ 1466 w 11117"/>
                <a:gd name="connsiteY4" fmla="*/ 7351 h 10000"/>
                <a:gd name="connsiteX5" fmla="*/ 2620 w 11117"/>
                <a:gd name="connsiteY5" fmla="*/ 6851 h 10000"/>
                <a:gd name="connsiteX6" fmla="*/ 3205 w 11117"/>
                <a:gd name="connsiteY6" fmla="*/ 6659 h 10000"/>
                <a:gd name="connsiteX7" fmla="*/ 3301 w 11117"/>
                <a:gd name="connsiteY7" fmla="*/ 7351 h 10000"/>
                <a:gd name="connsiteX8" fmla="*/ 3599 w 11117"/>
                <a:gd name="connsiteY8" fmla="*/ 7685 h 10000"/>
                <a:gd name="connsiteX9" fmla="*/ 3695 w 11117"/>
                <a:gd name="connsiteY9" fmla="*/ 8544 h 10000"/>
                <a:gd name="connsiteX10" fmla="*/ 3791 w 11117"/>
                <a:gd name="connsiteY10" fmla="*/ 9737 h 10000"/>
                <a:gd name="connsiteX11" fmla="*/ 4861 w 11117"/>
                <a:gd name="connsiteY11" fmla="*/ 9569 h 10000"/>
                <a:gd name="connsiteX12" fmla="*/ 5245 w 11117"/>
                <a:gd name="connsiteY12" fmla="*/ 7351 h 10000"/>
                <a:gd name="connsiteX13" fmla="*/ 6223 w 11117"/>
                <a:gd name="connsiteY13" fmla="*/ 3275 h 10000"/>
                <a:gd name="connsiteX14" fmla="*/ 6699 w 11117"/>
                <a:gd name="connsiteY14" fmla="*/ 2083 h 10000"/>
                <a:gd name="connsiteX15" fmla="*/ 10000 w 11117"/>
                <a:gd name="connsiteY15" fmla="*/ 28 h 10000"/>
                <a:gd name="connsiteX0" fmla="*/ 6699 w 6886"/>
                <a:gd name="connsiteY0" fmla="*/ 1664 h 9581"/>
                <a:gd name="connsiteX1" fmla="*/ 0 w 6886"/>
                <a:gd name="connsiteY1" fmla="*/ 111 h 9581"/>
                <a:gd name="connsiteX2" fmla="*/ 585 w 6886"/>
                <a:gd name="connsiteY2" fmla="*/ 2329 h 9581"/>
                <a:gd name="connsiteX3" fmla="*/ 1357 w 6886"/>
                <a:gd name="connsiteY3" fmla="*/ 5050 h 9581"/>
                <a:gd name="connsiteX4" fmla="*/ 1466 w 6886"/>
                <a:gd name="connsiteY4" fmla="*/ 6932 h 9581"/>
                <a:gd name="connsiteX5" fmla="*/ 2620 w 6886"/>
                <a:gd name="connsiteY5" fmla="*/ 6432 h 9581"/>
                <a:gd name="connsiteX6" fmla="*/ 3205 w 6886"/>
                <a:gd name="connsiteY6" fmla="*/ 6240 h 9581"/>
                <a:gd name="connsiteX7" fmla="*/ 3301 w 6886"/>
                <a:gd name="connsiteY7" fmla="*/ 6932 h 9581"/>
                <a:gd name="connsiteX8" fmla="*/ 3599 w 6886"/>
                <a:gd name="connsiteY8" fmla="*/ 7266 h 9581"/>
                <a:gd name="connsiteX9" fmla="*/ 3695 w 6886"/>
                <a:gd name="connsiteY9" fmla="*/ 8125 h 9581"/>
                <a:gd name="connsiteX10" fmla="*/ 3791 w 6886"/>
                <a:gd name="connsiteY10" fmla="*/ 9318 h 9581"/>
                <a:gd name="connsiteX11" fmla="*/ 4861 w 6886"/>
                <a:gd name="connsiteY11" fmla="*/ 9150 h 9581"/>
                <a:gd name="connsiteX12" fmla="*/ 5245 w 6886"/>
                <a:gd name="connsiteY12" fmla="*/ 6932 h 9581"/>
                <a:gd name="connsiteX13" fmla="*/ 6223 w 6886"/>
                <a:gd name="connsiteY13" fmla="*/ 2856 h 9581"/>
                <a:gd name="connsiteX14" fmla="*/ 6699 w 6886"/>
                <a:gd name="connsiteY14" fmla="*/ 1664 h 9581"/>
                <a:gd name="connsiteX0" fmla="*/ 9218 w 9490"/>
                <a:gd name="connsiteY0" fmla="*/ 1320 h 9583"/>
                <a:gd name="connsiteX1" fmla="*/ 340 w 9490"/>
                <a:gd name="connsiteY1" fmla="*/ 2014 h 9583"/>
                <a:gd name="connsiteX2" fmla="*/ 1461 w 9490"/>
                <a:gd name="connsiteY2" fmla="*/ 4854 h 9583"/>
                <a:gd name="connsiteX3" fmla="*/ 1619 w 9490"/>
                <a:gd name="connsiteY3" fmla="*/ 6818 h 9583"/>
                <a:gd name="connsiteX4" fmla="*/ 3295 w 9490"/>
                <a:gd name="connsiteY4" fmla="*/ 6296 h 9583"/>
                <a:gd name="connsiteX5" fmla="*/ 4144 w 9490"/>
                <a:gd name="connsiteY5" fmla="*/ 6096 h 9583"/>
                <a:gd name="connsiteX6" fmla="*/ 4284 w 9490"/>
                <a:gd name="connsiteY6" fmla="*/ 6818 h 9583"/>
                <a:gd name="connsiteX7" fmla="*/ 4717 w 9490"/>
                <a:gd name="connsiteY7" fmla="*/ 7167 h 9583"/>
                <a:gd name="connsiteX8" fmla="*/ 4856 w 9490"/>
                <a:gd name="connsiteY8" fmla="*/ 8063 h 9583"/>
                <a:gd name="connsiteX9" fmla="*/ 4995 w 9490"/>
                <a:gd name="connsiteY9" fmla="*/ 9308 h 9583"/>
                <a:gd name="connsiteX10" fmla="*/ 6549 w 9490"/>
                <a:gd name="connsiteY10" fmla="*/ 9133 h 9583"/>
                <a:gd name="connsiteX11" fmla="*/ 7107 w 9490"/>
                <a:gd name="connsiteY11" fmla="*/ 6818 h 9583"/>
                <a:gd name="connsiteX12" fmla="*/ 8527 w 9490"/>
                <a:gd name="connsiteY12" fmla="*/ 2564 h 9583"/>
                <a:gd name="connsiteX13" fmla="*/ 9218 w 9490"/>
                <a:gd name="connsiteY13" fmla="*/ 1320 h 9583"/>
                <a:gd name="connsiteX0" fmla="*/ 9713 w 10000"/>
                <a:gd name="connsiteY0" fmla="*/ 1377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713 w 10000"/>
                <a:gd name="connsiteY13" fmla="*/ 1377 h 10000"/>
                <a:gd name="connsiteX0" fmla="*/ 9817 w 10000"/>
                <a:gd name="connsiteY0" fmla="*/ 338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817 w 10000"/>
                <a:gd name="connsiteY13" fmla="*/ 338 h 10000"/>
                <a:gd name="connsiteX0" fmla="*/ 9817 w 10000"/>
                <a:gd name="connsiteY0" fmla="*/ 652 h 10314"/>
                <a:gd name="connsiteX1" fmla="*/ 37 w 10000"/>
                <a:gd name="connsiteY1" fmla="*/ 615 h 10314"/>
                <a:gd name="connsiteX2" fmla="*/ 1540 w 10000"/>
                <a:gd name="connsiteY2" fmla="*/ 5379 h 10314"/>
                <a:gd name="connsiteX3" fmla="*/ 1706 w 10000"/>
                <a:gd name="connsiteY3" fmla="*/ 7429 h 10314"/>
                <a:gd name="connsiteX4" fmla="*/ 3472 w 10000"/>
                <a:gd name="connsiteY4" fmla="*/ 6884 h 10314"/>
                <a:gd name="connsiteX5" fmla="*/ 4367 w 10000"/>
                <a:gd name="connsiteY5" fmla="*/ 6675 h 10314"/>
                <a:gd name="connsiteX6" fmla="*/ 4514 w 10000"/>
                <a:gd name="connsiteY6" fmla="*/ 7429 h 10314"/>
                <a:gd name="connsiteX7" fmla="*/ 4970 w 10000"/>
                <a:gd name="connsiteY7" fmla="*/ 7793 h 10314"/>
                <a:gd name="connsiteX8" fmla="*/ 5117 w 10000"/>
                <a:gd name="connsiteY8" fmla="*/ 8728 h 10314"/>
                <a:gd name="connsiteX9" fmla="*/ 5263 w 10000"/>
                <a:gd name="connsiteY9" fmla="*/ 10027 h 10314"/>
                <a:gd name="connsiteX10" fmla="*/ 6901 w 10000"/>
                <a:gd name="connsiteY10" fmla="*/ 9844 h 10314"/>
                <a:gd name="connsiteX11" fmla="*/ 7489 w 10000"/>
                <a:gd name="connsiteY11" fmla="*/ 7429 h 10314"/>
                <a:gd name="connsiteX12" fmla="*/ 8985 w 10000"/>
                <a:gd name="connsiteY12" fmla="*/ 2990 h 10314"/>
                <a:gd name="connsiteX13" fmla="*/ 9817 w 10000"/>
                <a:gd name="connsiteY13" fmla="*/ 652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314">
                  <a:moveTo>
                    <a:pt x="9817" y="652"/>
                  </a:moveTo>
                  <a:cubicBezTo>
                    <a:pt x="8380" y="556"/>
                    <a:pt x="1400" y="0"/>
                    <a:pt x="37" y="615"/>
                  </a:cubicBezTo>
                  <a:cubicBezTo>
                    <a:pt x="177" y="3449"/>
                    <a:pt x="0" y="4885"/>
                    <a:pt x="1540" y="5379"/>
                  </a:cubicBezTo>
                  <a:cubicBezTo>
                    <a:pt x="1579" y="6053"/>
                    <a:pt x="1517" y="6755"/>
                    <a:pt x="1706" y="7429"/>
                  </a:cubicBezTo>
                  <a:cubicBezTo>
                    <a:pt x="1851" y="8028"/>
                    <a:pt x="3204" y="6987"/>
                    <a:pt x="3472" y="6884"/>
                  </a:cubicBezTo>
                  <a:cubicBezTo>
                    <a:pt x="3685" y="6675"/>
                    <a:pt x="4035" y="6155"/>
                    <a:pt x="4367" y="6675"/>
                  </a:cubicBezTo>
                  <a:cubicBezTo>
                    <a:pt x="4495" y="6859"/>
                    <a:pt x="4390" y="7197"/>
                    <a:pt x="4514" y="7429"/>
                  </a:cubicBezTo>
                  <a:cubicBezTo>
                    <a:pt x="4596" y="7614"/>
                    <a:pt x="4809" y="7665"/>
                    <a:pt x="4970" y="7793"/>
                  </a:cubicBezTo>
                  <a:cubicBezTo>
                    <a:pt x="5013" y="8106"/>
                    <a:pt x="5071" y="8392"/>
                    <a:pt x="5117" y="8728"/>
                  </a:cubicBezTo>
                  <a:cubicBezTo>
                    <a:pt x="5155" y="9144"/>
                    <a:pt x="4930" y="9821"/>
                    <a:pt x="5263" y="10027"/>
                  </a:cubicBezTo>
                  <a:cubicBezTo>
                    <a:pt x="5740" y="10314"/>
                    <a:pt x="6345" y="9897"/>
                    <a:pt x="6901" y="9844"/>
                  </a:cubicBezTo>
                  <a:cubicBezTo>
                    <a:pt x="7241" y="8937"/>
                    <a:pt x="7345" y="8420"/>
                    <a:pt x="7489" y="7429"/>
                  </a:cubicBezTo>
                  <a:cubicBezTo>
                    <a:pt x="7649" y="3949"/>
                    <a:pt x="7358" y="4830"/>
                    <a:pt x="8985" y="2990"/>
                  </a:cubicBezTo>
                  <a:cubicBezTo>
                    <a:pt x="10000" y="314"/>
                    <a:pt x="8606" y="2910"/>
                    <a:pt x="9817" y="652"/>
                  </a:cubicBez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1" name="Freeform 26"/>
            <p:cNvSpPr>
              <a:spLocks/>
            </p:cNvSpPr>
            <p:nvPr/>
          </p:nvSpPr>
          <p:spPr bwMode="auto">
            <a:xfrm rot="5400000">
              <a:off x="8198565" y="4572648"/>
              <a:ext cx="514023" cy="29774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5360 w 10000"/>
                <a:gd name="connsiteY9" fmla="*/ 4429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5360 w 10000"/>
                <a:gd name="connsiteY8" fmla="*/ 4429 h 10000"/>
                <a:gd name="connsiteX9" fmla="*/ 5980 w 10000"/>
                <a:gd name="connsiteY9" fmla="*/ 3441 h 10000"/>
                <a:gd name="connsiteX10" fmla="*/ 6247 w 10000"/>
                <a:gd name="connsiteY10" fmla="*/ 2744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5360 w 10000"/>
                <a:gd name="connsiteY7" fmla="*/ 4429 h 10000"/>
                <a:gd name="connsiteX8" fmla="*/ 5980 w 10000"/>
                <a:gd name="connsiteY8" fmla="*/ 3441 h 10000"/>
                <a:gd name="connsiteX9" fmla="*/ 6247 w 10000"/>
                <a:gd name="connsiteY9" fmla="*/ 2744 h 10000"/>
                <a:gd name="connsiteX10" fmla="*/ 6650 w 10000"/>
                <a:gd name="connsiteY10" fmla="*/ 1838 h 10000"/>
                <a:gd name="connsiteX11" fmla="*/ 6780 w 10000"/>
                <a:gd name="connsiteY11" fmla="*/ 543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5360 w 10000"/>
                <a:gd name="connsiteY6" fmla="*/ 4429 h 10000"/>
                <a:gd name="connsiteX7" fmla="*/ 5980 w 10000"/>
                <a:gd name="connsiteY7" fmla="*/ 3441 h 10000"/>
                <a:gd name="connsiteX8" fmla="*/ 6247 w 10000"/>
                <a:gd name="connsiteY8" fmla="*/ 2744 h 10000"/>
                <a:gd name="connsiteX9" fmla="*/ 6650 w 10000"/>
                <a:gd name="connsiteY9" fmla="*/ 1838 h 10000"/>
                <a:gd name="connsiteX10" fmla="*/ 6780 w 10000"/>
                <a:gd name="connsiteY10" fmla="*/ 543 h 10000"/>
                <a:gd name="connsiteX11" fmla="*/ 7221 w 10000"/>
                <a:gd name="connsiteY11" fmla="*/ 251 h 10000"/>
                <a:gd name="connsiteX12" fmla="*/ 7581 w 10000"/>
                <a:gd name="connsiteY12" fmla="*/ 55 h 10000"/>
                <a:gd name="connsiteX13" fmla="*/ 8151 w 10000"/>
                <a:gd name="connsiteY13" fmla="*/ 655 h 10000"/>
                <a:gd name="connsiteX14" fmla="*/ 8418 w 10000"/>
                <a:gd name="connsiteY14" fmla="*/ 1240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5360 w 10000"/>
                <a:gd name="connsiteY5" fmla="*/ 4429 h 10000"/>
                <a:gd name="connsiteX6" fmla="*/ 5980 w 10000"/>
                <a:gd name="connsiteY6" fmla="*/ 3441 h 10000"/>
                <a:gd name="connsiteX7" fmla="*/ 6247 w 10000"/>
                <a:gd name="connsiteY7" fmla="*/ 2744 h 10000"/>
                <a:gd name="connsiteX8" fmla="*/ 6650 w 10000"/>
                <a:gd name="connsiteY8" fmla="*/ 1838 h 10000"/>
                <a:gd name="connsiteX9" fmla="*/ 6780 w 10000"/>
                <a:gd name="connsiteY9" fmla="*/ 543 h 10000"/>
                <a:gd name="connsiteX10" fmla="*/ 7221 w 10000"/>
                <a:gd name="connsiteY10" fmla="*/ 251 h 10000"/>
                <a:gd name="connsiteX11" fmla="*/ 7581 w 10000"/>
                <a:gd name="connsiteY11" fmla="*/ 55 h 10000"/>
                <a:gd name="connsiteX12" fmla="*/ 8151 w 10000"/>
                <a:gd name="connsiteY12" fmla="*/ 655 h 10000"/>
                <a:gd name="connsiteX13" fmla="*/ 8418 w 10000"/>
                <a:gd name="connsiteY13" fmla="*/ 1240 h 10000"/>
                <a:gd name="connsiteX14" fmla="*/ 8821 w 10000"/>
                <a:gd name="connsiteY14" fmla="*/ 3329 h 10000"/>
                <a:gd name="connsiteX15" fmla="*/ 8908 w 10000"/>
                <a:gd name="connsiteY15" fmla="*/ 4527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5360 w 10000"/>
                <a:gd name="connsiteY4" fmla="*/ 4429 h 10000"/>
                <a:gd name="connsiteX5" fmla="*/ 5980 w 10000"/>
                <a:gd name="connsiteY5" fmla="*/ 3441 h 10000"/>
                <a:gd name="connsiteX6" fmla="*/ 6247 w 10000"/>
                <a:gd name="connsiteY6" fmla="*/ 2744 h 10000"/>
                <a:gd name="connsiteX7" fmla="*/ 6650 w 10000"/>
                <a:gd name="connsiteY7" fmla="*/ 1838 h 10000"/>
                <a:gd name="connsiteX8" fmla="*/ 6780 w 10000"/>
                <a:gd name="connsiteY8" fmla="*/ 543 h 10000"/>
                <a:gd name="connsiteX9" fmla="*/ 7221 w 10000"/>
                <a:gd name="connsiteY9" fmla="*/ 251 h 10000"/>
                <a:gd name="connsiteX10" fmla="*/ 7581 w 10000"/>
                <a:gd name="connsiteY10" fmla="*/ 55 h 10000"/>
                <a:gd name="connsiteX11" fmla="*/ 8151 w 10000"/>
                <a:gd name="connsiteY11" fmla="*/ 655 h 10000"/>
                <a:gd name="connsiteX12" fmla="*/ 8418 w 10000"/>
                <a:gd name="connsiteY12" fmla="*/ 1240 h 10000"/>
                <a:gd name="connsiteX13" fmla="*/ 8821 w 10000"/>
                <a:gd name="connsiteY13" fmla="*/ 3329 h 10000"/>
                <a:gd name="connsiteX14" fmla="*/ 8908 w 10000"/>
                <a:gd name="connsiteY14" fmla="*/ 4527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5360 w 10000"/>
                <a:gd name="connsiteY3" fmla="*/ 4429 h 10000"/>
                <a:gd name="connsiteX4" fmla="*/ 5980 w 10000"/>
                <a:gd name="connsiteY4" fmla="*/ 3441 h 10000"/>
                <a:gd name="connsiteX5" fmla="*/ 6247 w 10000"/>
                <a:gd name="connsiteY5" fmla="*/ 2744 h 10000"/>
                <a:gd name="connsiteX6" fmla="*/ 6650 w 10000"/>
                <a:gd name="connsiteY6" fmla="*/ 1838 h 10000"/>
                <a:gd name="connsiteX7" fmla="*/ 6780 w 10000"/>
                <a:gd name="connsiteY7" fmla="*/ 543 h 10000"/>
                <a:gd name="connsiteX8" fmla="*/ 7221 w 10000"/>
                <a:gd name="connsiteY8" fmla="*/ 251 h 10000"/>
                <a:gd name="connsiteX9" fmla="*/ 7581 w 10000"/>
                <a:gd name="connsiteY9" fmla="*/ 55 h 10000"/>
                <a:gd name="connsiteX10" fmla="*/ 8151 w 10000"/>
                <a:gd name="connsiteY10" fmla="*/ 655 h 10000"/>
                <a:gd name="connsiteX11" fmla="*/ 8418 w 10000"/>
                <a:gd name="connsiteY11" fmla="*/ 1240 h 10000"/>
                <a:gd name="connsiteX12" fmla="*/ 8821 w 10000"/>
                <a:gd name="connsiteY12" fmla="*/ 3329 h 10000"/>
                <a:gd name="connsiteX13" fmla="*/ 8908 w 10000"/>
                <a:gd name="connsiteY13" fmla="*/ 4527 h 10000"/>
                <a:gd name="connsiteX14" fmla="*/ 9175 w 10000"/>
                <a:gd name="connsiteY14" fmla="*/ 4722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10000"/>
                <a:gd name="connsiteY0" fmla="*/ 10000 h 10000"/>
                <a:gd name="connsiteX1" fmla="*/ 974 w 10000"/>
                <a:gd name="connsiteY1" fmla="*/ 9401 h 10000"/>
                <a:gd name="connsiteX2" fmla="*/ 5360 w 10000"/>
                <a:gd name="connsiteY2" fmla="*/ 4429 h 10000"/>
                <a:gd name="connsiteX3" fmla="*/ 5980 w 10000"/>
                <a:gd name="connsiteY3" fmla="*/ 3441 h 10000"/>
                <a:gd name="connsiteX4" fmla="*/ 6247 w 10000"/>
                <a:gd name="connsiteY4" fmla="*/ 2744 h 10000"/>
                <a:gd name="connsiteX5" fmla="*/ 6650 w 10000"/>
                <a:gd name="connsiteY5" fmla="*/ 1838 h 10000"/>
                <a:gd name="connsiteX6" fmla="*/ 6780 w 10000"/>
                <a:gd name="connsiteY6" fmla="*/ 543 h 10000"/>
                <a:gd name="connsiteX7" fmla="*/ 7221 w 10000"/>
                <a:gd name="connsiteY7" fmla="*/ 251 h 10000"/>
                <a:gd name="connsiteX8" fmla="*/ 7581 w 10000"/>
                <a:gd name="connsiteY8" fmla="*/ 55 h 10000"/>
                <a:gd name="connsiteX9" fmla="*/ 8151 w 10000"/>
                <a:gd name="connsiteY9" fmla="*/ 655 h 10000"/>
                <a:gd name="connsiteX10" fmla="*/ 8418 w 10000"/>
                <a:gd name="connsiteY10" fmla="*/ 1240 h 10000"/>
                <a:gd name="connsiteX11" fmla="*/ 8821 w 10000"/>
                <a:gd name="connsiteY11" fmla="*/ 3329 h 10000"/>
                <a:gd name="connsiteX12" fmla="*/ 8908 w 10000"/>
                <a:gd name="connsiteY12" fmla="*/ 4527 h 10000"/>
                <a:gd name="connsiteX13" fmla="*/ 9175 w 10000"/>
                <a:gd name="connsiteY13" fmla="*/ 4722 h 10000"/>
                <a:gd name="connsiteX14" fmla="*/ 9659 w 10000"/>
                <a:gd name="connsiteY14" fmla="*/ 6017 h 10000"/>
                <a:gd name="connsiteX15" fmla="*/ 9882 w 10000"/>
                <a:gd name="connsiteY15" fmla="*/ 7117 h 10000"/>
                <a:gd name="connsiteX16" fmla="*/ 9926 w 10000"/>
                <a:gd name="connsiteY16" fmla="*/ 7410 h 10000"/>
                <a:gd name="connsiteX17" fmla="*/ 9752 w 10000"/>
                <a:gd name="connsiteY17" fmla="*/ 7911 h 10000"/>
                <a:gd name="connsiteX18" fmla="*/ 9259 w 10000"/>
                <a:gd name="connsiteY18" fmla="*/ 9810 h 10000"/>
                <a:gd name="connsiteX19" fmla="*/ 310 w 10000"/>
                <a:gd name="connsiteY19" fmla="*/ 10000 h 10000"/>
                <a:gd name="connsiteX20" fmla="*/ 0 w 10000"/>
                <a:gd name="connsiteY20"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310 w 10000"/>
                <a:gd name="connsiteY18" fmla="*/ 10000 h 10000"/>
                <a:gd name="connsiteX19" fmla="*/ 0 w 10000"/>
                <a:gd name="connsiteY19"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0 w 10000"/>
                <a:gd name="connsiteY18" fmla="*/ 10000 h 10000"/>
                <a:gd name="connsiteX0" fmla="*/ 3899 w 4640"/>
                <a:gd name="connsiteY0" fmla="*/ 9810 h 9810"/>
                <a:gd name="connsiteX1" fmla="*/ 0 w 4640"/>
                <a:gd name="connsiteY1" fmla="*/ 4429 h 9810"/>
                <a:gd name="connsiteX2" fmla="*/ 620 w 4640"/>
                <a:gd name="connsiteY2" fmla="*/ 3441 h 9810"/>
                <a:gd name="connsiteX3" fmla="*/ 887 w 4640"/>
                <a:gd name="connsiteY3" fmla="*/ 2744 h 9810"/>
                <a:gd name="connsiteX4" fmla="*/ 1290 w 4640"/>
                <a:gd name="connsiteY4" fmla="*/ 1838 h 9810"/>
                <a:gd name="connsiteX5" fmla="*/ 1420 w 4640"/>
                <a:gd name="connsiteY5" fmla="*/ 543 h 9810"/>
                <a:gd name="connsiteX6" fmla="*/ 1861 w 4640"/>
                <a:gd name="connsiteY6" fmla="*/ 251 h 9810"/>
                <a:gd name="connsiteX7" fmla="*/ 2221 w 4640"/>
                <a:gd name="connsiteY7" fmla="*/ 55 h 9810"/>
                <a:gd name="connsiteX8" fmla="*/ 2791 w 4640"/>
                <a:gd name="connsiteY8" fmla="*/ 655 h 9810"/>
                <a:gd name="connsiteX9" fmla="*/ 3058 w 4640"/>
                <a:gd name="connsiteY9" fmla="*/ 1240 h 9810"/>
                <a:gd name="connsiteX10" fmla="*/ 3461 w 4640"/>
                <a:gd name="connsiteY10" fmla="*/ 3329 h 9810"/>
                <a:gd name="connsiteX11" fmla="*/ 3548 w 4640"/>
                <a:gd name="connsiteY11" fmla="*/ 4527 h 9810"/>
                <a:gd name="connsiteX12" fmla="*/ 3815 w 4640"/>
                <a:gd name="connsiteY12" fmla="*/ 4722 h 9810"/>
                <a:gd name="connsiteX13" fmla="*/ 4299 w 4640"/>
                <a:gd name="connsiteY13" fmla="*/ 6017 h 9810"/>
                <a:gd name="connsiteX14" fmla="*/ 4522 w 4640"/>
                <a:gd name="connsiteY14" fmla="*/ 7117 h 9810"/>
                <a:gd name="connsiteX15" fmla="*/ 4566 w 4640"/>
                <a:gd name="connsiteY15" fmla="*/ 7410 h 9810"/>
                <a:gd name="connsiteX16" fmla="*/ 4392 w 4640"/>
                <a:gd name="connsiteY16" fmla="*/ 7911 h 9810"/>
                <a:gd name="connsiteX17" fmla="*/ 3899 w 4640"/>
                <a:gd name="connsiteY17" fmla="*/ 9810 h 9810"/>
                <a:gd name="connsiteX0" fmla="*/ 9466 w 10000"/>
                <a:gd name="connsiteY0" fmla="*/ 8064 h 8519"/>
                <a:gd name="connsiteX1" fmla="*/ 0 w 10000"/>
                <a:gd name="connsiteY1" fmla="*/ 4515 h 8519"/>
                <a:gd name="connsiteX2" fmla="*/ 1336 w 10000"/>
                <a:gd name="connsiteY2" fmla="*/ 3508 h 8519"/>
                <a:gd name="connsiteX3" fmla="*/ 1912 w 10000"/>
                <a:gd name="connsiteY3" fmla="*/ 2797 h 8519"/>
                <a:gd name="connsiteX4" fmla="*/ 2780 w 10000"/>
                <a:gd name="connsiteY4" fmla="*/ 1874 h 8519"/>
                <a:gd name="connsiteX5" fmla="*/ 3060 w 10000"/>
                <a:gd name="connsiteY5" fmla="*/ 554 h 8519"/>
                <a:gd name="connsiteX6" fmla="*/ 4011 w 10000"/>
                <a:gd name="connsiteY6" fmla="*/ 256 h 8519"/>
                <a:gd name="connsiteX7" fmla="*/ 4787 w 10000"/>
                <a:gd name="connsiteY7" fmla="*/ 56 h 8519"/>
                <a:gd name="connsiteX8" fmla="*/ 6015 w 10000"/>
                <a:gd name="connsiteY8" fmla="*/ 668 h 8519"/>
                <a:gd name="connsiteX9" fmla="*/ 6591 w 10000"/>
                <a:gd name="connsiteY9" fmla="*/ 1264 h 8519"/>
                <a:gd name="connsiteX10" fmla="*/ 7459 w 10000"/>
                <a:gd name="connsiteY10" fmla="*/ 3393 h 8519"/>
                <a:gd name="connsiteX11" fmla="*/ 7647 w 10000"/>
                <a:gd name="connsiteY11" fmla="*/ 4615 h 8519"/>
                <a:gd name="connsiteX12" fmla="*/ 8222 w 10000"/>
                <a:gd name="connsiteY12" fmla="*/ 4813 h 8519"/>
                <a:gd name="connsiteX13" fmla="*/ 9265 w 10000"/>
                <a:gd name="connsiteY13" fmla="*/ 6134 h 8519"/>
                <a:gd name="connsiteX14" fmla="*/ 9746 w 10000"/>
                <a:gd name="connsiteY14" fmla="*/ 7255 h 8519"/>
                <a:gd name="connsiteX15" fmla="*/ 9841 w 10000"/>
                <a:gd name="connsiteY15" fmla="*/ 7554 h 8519"/>
                <a:gd name="connsiteX16" fmla="*/ 9466 w 10000"/>
                <a:gd name="connsiteY16" fmla="*/ 8064 h 8519"/>
                <a:gd name="connsiteX0" fmla="*/ 9841 w 9841"/>
                <a:gd name="connsiteY0" fmla="*/ 8867 h 8867"/>
                <a:gd name="connsiteX1" fmla="*/ 0 w 9841"/>
                <a:gd name="connsiteY1" fmla="*/ 5300 h 8867"/>
                <a:gd name="connsiteX2" fmla="*/ 1336 w 9841"/>
                <a:gd name="connsiteY2" fmla="*/ 4118 h 8867"/>
                <a:gd name="connsiteX3" fmla="*/ 1912 w 9841"/>
                <a:gd name="connsiteY3" fmla="*/ 3283 h 8867"/>
                <a:gd name="connsiteX4" fmla="*/ 2780 w 9841"/>
                <a:gd name="connsiteY4" fmla="*/ 2200 h 8867"/>
                <a:gd name="connsiteX5" fmla="*/ 3060 w 9841"/>
                <a:gd name="connsiteY5" fmla="*/ 650 h 8867"/>
                <a:gd name="connsiteX6" fmla="*/ 4011 w 9841"/>
                <a:gd name="connsiteY6" fmla="*/ 301 h 8867"/>
                <a:gd name="connsiteX7" fmla="*/ 4787 w 9841"/>
                <a:gd name="connsiteY7" fmla="*/ 66 h 8867"/>
                <a:gd name="connsiteX8" fmla="*/ 6015 w 9841"/>
                <a:gd name="connsiteY8" fmla="*/ 784 h 8867"/>
                <a:gd name="connsiteX9" fmla="*/ 6591 w 9841"/>
                <a:gd name="connsiteY9" fmla="*/ 1484 h 8867"/>
                <a:gd name="connsiteX10" fmla="*/ 7459 w 9841"/>
                <a:gd name="connsiteY10" fmla="*/ 3983 h 8867"/>
                <a:gd name="connsiteX11" fmla="*/ 7647 w 9841"/>
                <a:gd name="connsiteY11" fmla="*/ 5417 h 8867"/>
                <a:gd name="connsiteX12" fmla="*/ 8222 w 9841"/>
                <a:gd name="connsiteY12" fmla="*/ 5650 h 8867"/>
                <a:gd name="connsiteX13" fmla="*/ 9265 w 9841"/>
                <a:gd name="connsiteY13" fmla="*/ 7200 h 8867"/>
                <a:gd name="connsiteX14" fmla="*/ 9746 w 9841"/>
                <a:gd name="connsiteY14" fmla="*/ 8516 h 8867"/>
                <a:gd name="connsiteX15" fmla="*/ 9841 w 9841"/>
                <a:gd name="connsiteY15" fmla="*/ 8867 h 8867"/>
                <a:gd name="connsiteX0" fmla="*/ 9903 w 9903"/>
                <a:gd name="connsiteY0" fmla="*/ 9604 h 9604"/>
                <a:gd name="connsiteX1" fmla="*/ 0 w 9903"/>
                <a:gd name="connsiteY1" fmla="*/ 5977 h 9604"/>
                <a:gd name="connsiteX2" fmla="*/ 1358 w 9903"/>
                <a:gd name="connsiteY2" fmla="*/ 4644 h 9604"/>
                <a:gd name="connsiteX3" fmla="*/ 1943 w 9903"/>
                <a:gd name="connsiteY3" fmla="*/ 3702 h 9604"/>
                <a:gd name="connsiteX4" fmla="*/ 2825 w 9903"/>
                <a:gd name="connsiteY4" fmla="*/ 2481 h 9604"/>
                <a:gd name="connsiteX5" fmla="*/ 3109 w 9903"/>
                <a:gd name="connsiteY5" fmla="*/ 733 h 9604"/>
                <a:gd name="connsiteX6" fmla="*/ 4076 w 9903"/>
                <a:gd name="connsiteY6" fmla="*/ 339 h 9604"/>
                <a:gd name="connsiteX7" fmla="*/ 4864 w 9903"/>
                <a:gd name="connsiteY7" fmla="*/ 74 h 9604"/>
                <a:gd name="connsiteX8" fmla="*/ 6112 w 9903"/>
                <a:gd name="connsiteY8" fmla="*/ 884 h 9604"/>
                <a:gd name="connsiteX9" fmla="*/ 6697 w 9903"/>
                <a:gd name="connsiteY9" fmla="*/ 1674 h 9604"/>
                <a:gd name="connsiteX10" fmla="*/ 7580 w 9903"/>
                <a:gd name="connsiteY10" fmla="*/ 4492 h 9604"/>
                <a:gd name="connsiteX11" fmla="*/ 7771 w 9903"/>
                <a:gd name="connsiteY11" fmla="*/ 6109 h 9604"/>
                <a:gd name="connsiteX12" fmla="*/ 8355 w 9903"/>
                <a:gd name="connsiteY12" fmla="*/ 6372 h 9604"/>
                <a:gd name="connsiteX13" fmla="*/ 9415 w 9903"/>
                <a:gd name="connsiteY13" fmla="*/ 8120 h 9604"/>
                <a:gd name="connsiteX14" fmla="*/ 9903 w 9903"/>
                <a:gd name="connsiteY14" fmla="*/ 9604 h 9604"/>
                <a:gd name="connsiteX0" fmla="*/ 10000 w 11406"/>
                <a:gd name="connsiteY0" fmla="*/ 10000 h 10069"/>
                <a:gd name="connsiteX1" fmla="*/ 0 w 11406"/>
                <a:gd name="connsiteY1" fmla="*/ 6223 h 10069"/>
                <a:gd name="connsiteX2" fmla="*/ 1371 w 11406"/>
                <a:gd name="connsiteY2" fmla="*/ 4835 h 10069"/>
                <a:gd name="connsiteX3" fmla="*/ 1962 w 11406"/>
                <a:gd name="connsiteY3" fmla="*/ 3855 h 10069"/>
                <a:gd name="connsiteX4" fmla="*/ 2853 w 11406"/>
                <a:gd name="connsiteY4" fmla="*/ 2583 h 10069"/>
                <a:gd name="connsiteX5" fmla="*/ 3139 w 11406"/>
                <a:gd name="connsiteY5" fmla="*/ 763 h 10069"/>
                <a:gd name="connsiteX6" fmla="*/ 4116 w 11406"/>
                <a:gd name="connsiteY6" fmla="*/ 353 h 10069"/>
                <a:gd name="connsiteX7" fmla="*/ 4912 w 11406"/>
                <a:gd name="connsiteY7" fmla="*/ 77 h 10069"/>
                <a:gd name="connsiteX8" fmla="*/ 6172 w 11406"/>
                <a:gd name="connsiteY8" fmla="*/ 920 h 10069"/>
                <a:gd name="connsiteX9" fmla="*/ 6763 w 11406"/>
                <a:gd name="connsiteY9" fmla="*/ 1743 h 10069"/>
                <a:gd name="connsiteX10" fmla="*/ 7654 w 11406"/>
                <a:gd name="connsiteY10" fmla="*/ 4677 h 10069"/>
                <a:gd name="connsiteX11" fmla="*/ 7847 w 11406"/>
                <a:gd name="connsiteY11" fmla="*/ 6361 h 10069"/>
                <a:gd name="connsiteX12" fmla="*/ 8437 w 11406"/>
                <a:gd name="connsiteY12" fmla="*/ 6635 h 10069"/>
                <a:gd name="connsiteX13" fmla="*/ 10000 w 11406"/>
                <a:gd name="connsiteY13" fmla="*/ 10000 h 10069"/>
                <a:gd name="connsiteX0" fmla="*/ 10000 w 11308"/>
                <a:gd name="connsiteY0" fmla="*/ 10000 h 10023"/>
                <a:gd name="connsiteX1" fmla="*/ 0 w 11308"/>
                <a:gd name="connsiteY1" fmla="*/ 6223 h 10023"/>
                <a:gd name="connsiteX2" fmla="*/ 1371 w 11308"/>
                <a:gd name="connsiteY2" fmla="*/ 4835 h 10023"/>
                <a:gd name="connsiteX3" fmla="*/ 1962 w 11308"/>
                <a:gd name="connsiteY3" fmla="*/ 3855 h 10023"/>
                <a:gd name="connsiteX4" fmla="*/ 2853 w 11308"/>
                <a:gd name="connsiteY4" fmla="*/ 2583 h 10023"/>
                <a:gd name="connsiteX5" fmla="*/ 3139 w 11308"/>
                <a:gd name="connsiteY5" fmla="*/ 763 h 10023"/>
                <a:gd name="connsiteX6" fmla="*/ 4116 w 11308"/>
                <a:gd name="connsiteY6" fmla="*/ 353 h 10023"/>
                <a:gd name="connsiteX7" fmla="*/ 4912 w 11308"/>
                <a:gd name="connsiteY7" fmla="*/ 77 h 10023"/>
                <a:gd name="connsiteX8" fmla="*/ 6172 w 11308"/>
                <a:gd name="connsiteY8" fmla="*/ 920 h 10023"/>
                <a:gd name="connsiteX9" fmla="*/ 6763 w 11308"/>
                <a:gd name="connsiteY9" fmla="*/ 1743 h 10023"/>
                <a:gd name="connsiteX10" fmla="*/ 7654 w 11308"/>
                <a:gd name="connsiteY10" fmla="*/ 4677 h 10023"/>
                <a:gd name="connsiteX11" fmla="*/ 7847 w 11308"/>
                <a:gd name="connsiteY11" fmla="*/ 6361 h 10023"/>
                <a:gd name="connsiteX12" fmla="*/ 10000 w 11308"/>
                <a:gd name="connsiteY12" fmla="*/ 10000 h 10023"/>
                <a:gd name="connsiteX0" fmla="*/ 7847 w 7847"/>
                <a:gd name="connsiteY0" fmla="*/ 6361 h 6619"/>
                <a:gd name="connsiteX1" fmla="*/ 0 w 7847"/>
                <a:gd name="connsiteY1" fmla="*/ 6223 h 6619"/>
                <a:gd name="connsiteX2" fmla="*/ 1371 w 7847"/>
                <a:gd name="connsiteY2" fmla="*/ 4835 h 6619"/>
                <a:gd name="connsiteX3" fmla="*/ 1962 w 7847"/>
                <a:gd name="connsiteY3" fmla="*/ 3855 h 6619"/>
                <a:gd name="connsiteX4" fmla="*/ 2853 w 7847"/>
                <a:gd name="connsiteY4" fmla="*/ 2583 h 6619"/>
                <a:gd name="connsiteX5" fmla="*/ 3139 w 7847"/>
                <a:gd name="connsiteY5" fmla="*/ 763 h 6619"/>
                <a:gd name="connsiteX6" fmla="*/ 4116 w 7847"/>
                <a:gd name="connsiteY6" fmla="*/ 353 h 6619"/>
                <a:gd name="connsiteX7" fmla="*/ 4912 w 7847"/>
                <a:gd name="connsiteY7" fmla="*/ 77 h 6619"/>
                <a:gd name="connsiteX8" fmla="*/ 6172 w 7847"/>
                <a:gd name="connsiteY8" fmla="*/ 920 h 6619"/>
                <a:gd name="connsiteX9" fmla="*/ 6763 w 7847"/>
                <a:gd name="connsiteY9" fmla="*/ 1743 h 6619"/>
                <a:gd name="connsiteX10" fmla="*/ 7654 w 7847"/>
                <a:gd name="connsiteY10" fmla="*/ 4677 h 6619"/>
                <a:gd name="connsiteX11" fmla="*/ 7847 w 7847"/>
                <a:gd name="connsiteY11" fmla="*/ 6361 h 6619"/>
                <a:gd name="connsiteX0" fmla="*/ 9754 w 9754"/>
                <a:gd name="connsiteY0" fmla="*/ 7066 h 9402"/>
                <a:gd name="connsiteX1" fmla="*/ 0 w 9754"/>
                <a:gd name="connsiteY1" fmla="*/ 9402 h 9402"/>
                <a:gd name="connsiteX2" fmla="*/ 1747 w 9754"/>
                <a:gd name="connsiteY2" fmla="*/ 7305 h 9402"/>
                <a:gd name="connsiteX3" fmla="*/ 2500 w 9754"/>
                <a:gd name="connsiteY3" fmla="*/ 5824 h 9402"/>
                <a:gd name="connsiteX4" fmla="*/ 3636 w 9754"/>
                <a:gd name="connsiteY4" fmla="*/ 3902 h 9402"/>
                <a:gd name="connsiteX5" fmla="*/ 4000 w 9754"/>
                <a:gd name="connsiteY5" fmla="*/ 1153 h 9402"/>
                <a:gd name="connsiteX6" fmla="*/ 5245 w 9754"/>
                <a:gd name="connsiteY6" fmla="*/ 533 h 9402"/>
                <a:gd name="connsiteX7" fmla="*/ 6260 w 9754"/>
                <a:gd name="connsiteY7" fmla="*/ 116 h 9402"/>
                <a:gd name="connsiteX8" fmla="*/ 7865 w 9754"/>
                <a:gd name="connsiteY8" fmla="*/ 1390 h 9402"/>
                <a:gd name="connsiteX9" fmla="*/ 8619 w 9754"/>
                <a:gd name="connsiteY9" fmla="*/ 2633 h 9402"/>
                <a:gd name="connsiteX10" fmla="*/ 9754 w 9754"/>
                <a:gd name="connsiteY10" fmla="*/ 7066 h 9402"/>
                <a:gd name="connsiteX0" fmla="*/ 8209 w 8209"/>
                <a:gd name="connsiteY0" fmla="*/ 7515 h 8343"/>
                <a:gd name="connsiteX1" fmla="*/ 0 w 8209"/>
                <a:gd name="connsiteY1" fmla="*/ 7770 h 8343"/>
                <a:gd name="connsiteX2" fmla="*/ 772 w 8209"/>
                <a:gd name="connsiteY2" fmla="*/ 6194 h 8343"/>
                <a:gd name="connsiteX3" fmla="*/ 1937 w 8209"/>
                <a:gd name="connsiteY3" fmla="*/ 4150 h 8343"/>
                <a:gd name="connsiteX4" fmla="*/ 2310 w 8209"/>
                <a:gd name="connsiteY4" fmla="*/ 1226 h 8343"/>
                <a:gd name="connsiteX5" fmla="*/ 3586 w 8209"/>
                <a:gd name="connsiteY5" fmla="*/ 567 h 8343"/>
                <a:gd name="connsiteX6" fmla="*/ 4627 w 8209"/>
                <a:gd name="connsiteY6" fmla="*/ 123 h 8343"/>
                <a:gd name="connsiteX7" fmla="*/ 6272 w 8209"/>
                <a:gd name="connsiteY7" fmla="*/ 1478 h 8343"/>
                <a:gd name="connsiteX8" fmla="*/ 7045 w 8209"/>
                <a:gd name="connsiteY8" fmla="*/ 2800 h 8343"/>
                <a:gd name="connsiteX9" fmla="*/ 8209 w 8209"/>
                <a:gd name="connsiteY9" fmla="*/ 7515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9" h="8343">
                  <a:moveTo>
                    <a:pt x="8209" y="7515"/>
                  </a:moveTo>
                  <a:cubicBezTo>
                    <a:pt x="7035" y="8343"/>
                    <a:pt x="1239" y="7990"/>
                    <a:pt x="0" y="7770"/>
                  </a:cubicBezTo>
                  <a:cubicBezTo>
                    <a:pt x="413" y="6637"/>
                    <a:pt x="537" y="7327"/>
                    <a:pt x="772" y="6194"/>
                  </a:cubicBezTo>
                  <a:cubicBezTo>
                    <a:pt x="933" y="4342"/>
                    <a:pt x="933" y="4561"/>
                    <a:pt x="1937" y="4150"/>
                  </a:cubicBezTo>
                  <a:cubicBezTo>
                    <a:pt x="1973" y="3274"/>
                    <a:pt x="1757" y="1825"/>
                    <a:pt x="2310" y="1226"/>
                  </a:cubicBezTo>
                  <a:cubicBezTo>
                    <a:pt x="2636" y="849"/>
                    <a:pt x="3191" y="723"/>
                    <a:pt x="3586" y="567"/>
                  </a:cubicBezTo>
                  <a:cubicBezTo>
                    <a:pt x="3927" y="380"/>
                    <a:pt x="4627" y="123"/>
                    <a:pt x="4627" y="123"/>
                  </a:cubicBezTo>
                  <a:cubicBezTo>
                    <a:pt x="6452" y="441"/>
                    <a:pt x="5485" y="0"/>
                    <a:pt x="6272" y="1478"/>
                  </a:cubicBezTo>
                  <a:cubicBezTo>
                    <a:pt x="6595" y="2989"/>
                    <a:pt x="6114" y="1164"/>
                    <a:pt x="7045" y="2800"/>
                  </a:cubicBezTo>
                  <a:cubicBezTo>
                    <a:pt x="7761" y="4058"/>
                    <a:pt x="7386" y="6132"/>
                    <a:pt x="8209" y="7515"/>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142" name="Rectangle 141"/>
            <p:cNvSpPr/>
            <p:nvPr/>
          </p:nvSpPr>
          <p:spPr>
            <a:xfrm>
              <a:off x="8028384" y="3598666"/>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bwMode="auto">
            <a:xfrm rot="5400000" flipV="1">
              <a:off x="7671605" y="396862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0" name="Freeform 149"/>
            <p:cNvSpPr/>
            <p:nvPr/>
          </p:nvSpPr>
          <p:spPr bwMode="auto">
            <a:xfrm rot="5400000" flipV="1">
              <a:off x="6748041" y="395608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51" name="Freeform 150"/>
          <p:cNvSpPr/>
          <p:nvPr/>
        </p:nvSpPr>
        <p:spPr bwMode="auto">
          <a:xfrm rot="5400000" flipV="1">
            <a:off x="1689488" y="356259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3" name="Slide Number Placeholder 152"/>
          <p:cNvSpPr>
            <a:spLocks noGrp="1"/>
          </p:cNvSpPr>
          <p:nvPr>
            <p:ph type="sldNum" sz="quarter" idx="4"/>
          </p:nvPr>
        </p:nvSpPr>
        <p:spPr/>
        <p:txBody>
          <a:bodyPr/>
          <a:lstStyle/>
          <a:p>
            <a:fld id="{C521D75E-D6CE-401B-B8F6-FCC738B84794}" type="slidenum">
              <a:rPr lang="en-GB" smtClean="0"/>
              <a:pPr/>
              <a:t>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3312368"/>
          </a:xfrm>
        </p:spPr>
        <p:txBody>
          <a:bodyPr anchor="b">
            <a:normAutofit/>
          </a:bodyPr>
          <a:lstStyle/>
          <a:p>
            <a:r>
              <a:rPr lang="en-US" sz="2400" i="1" dirty="0" smtClean="0"/>
              <a:t>Each flow has a choice of a 1-hop and a 2-hop path. </a:t>
            </a:r>
          </a:p>
          <a:p>
            <a:r>
              <a:rPr lang="en-US" sz="2400" i="1" dirty="0" smtClean="0"/>
              <a:t>How should split its traffic?</a:t>
            </a:r>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8"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762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762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4"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762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2" name="Slide Number Placeholder 21"/>
          <p:cNvSpPr>
            <a:spLocks noGrp="1"/>
          </p:cNvSpPr>
          <p:nvPr>
            <p:ph type="sldNum" sz="quarter" idx="4"/>
          </p:nvPr>
        </p:nvSpPr>
        <p:spPr/>
        <p:txBody>
          <a:bodyPr/>
          <a:lstStyle/>
          <a:p>
            <a:fld id="{C521D75E-D6CE-401B-B8F6-FCC738B84794}" type="slidenum">
              <a:rPr lang="en-GB" smtClean="0"/>
              <a:pPr/>
              <a:t>20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1:1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762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762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762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5" y="2318063"/>
            <a:ext cx="792088" cy="369332"/>
          </a:xfrm>
          <a:prstGeom prst="rect">
            <a:avLst/>
          </a:prstGeom>
          <a:noFill/>
        </p:spPr>
        <p:txBody>
          <a:bodyPr wrap="square" rtlCol="0">
            <a:spAutoFit/>
          </a:bodyPr>
          <a:lstStyle/>
          <a:p>
            <a:r>
              <a:rPr lang="en-US" i="1" dirty="0" smtClean="0">
                <a:solidFill>
                  <a:schemeClr val="bg1"/>
                </a:solidFill>
              </a:rPr>
              <a:t>8Mb/s</a:t>
            </a:r>
            <a:endParaRPr lang="en-GB" i="1" dirty="0">
              <a:solidFill>
                <a:schemeClr val="bg1"/>
              </a:solidFill>
            </a:endParaRPr>
          </a:p>
        </p:txBody>
      </p:sp>
      <p:sp>
        <p:nvSpPr>
          <p:cNvPr id="21" name="TextBox 20"/>
          <p:cNvSpPr txBox="1"/>
          <p:nvPr/>
        </p:nvSpPr>
        <p:spPr>
          <a:xfrm>
            <a:off x="7390945" y="2853251"/>
            <a:ext cx="792088" cy="369332"/>
          </a:xfrm>
          <a:prstGeom prst="rect">
            <a:avLst/>
          </a:prstGeom>
          <a:noFill/>
        </p:spPr>
        <p:txBody>
          <a:bodyPr wrap="square" rtlCol="0">
            <a:spAutoFit/>
          </a:bodyPr>
          <a:lstStyle/>
          <a:p>
            <a:r>
              <a:rPr lang="en-US" i="1" dirty="0" smtClean="0">
                <a:solidFill>
                  <a:schemeClr val="accent1"/>
                </a:solidFill>
              </a:rPr>
              <a:t>8Mb/s</a:t>
            </a:r>
            <a:endParaRPr lang="en-GB" i="1" dirty="0">
              <a:solidFill>
                <a:schemeClr val="accent1"/>
              </a:solidFill>
            </a:endParaRPr>
          </a:p>
        </p:txBody>
      </p:sp>
      <p:sp>
        <p:nvSpPr>
          <p:cNvPr id="22" name="TextBox 21"/>
          <p:cNvSpPr txBox="1"/>
          <p:nvPr/>
        </p:nvSpPr>
        <p:spPr>
          <a:xfrm>
            <a:off x="7390945" y="3356540"/>
            <a:ext cx="792088" cy="369332"/>
          </a:xfrm>
          <a:prstGeom prst="rect">
            <a:avLst/>
          </a:prstGeom>
          <a:noFill/>
        </p:spPr>
        <p:txBody>
          <a:bodyPr wrap="square" rtlCol="0">
            <a:spAutoFit/>
          </a:bodyPr>
          <a:lstStyle/>
          <a:p>
            <a:r>
              <a:rPr lang="en-US" i="1" dirty="0" smtClean="0">
                <a:solidFill>
                  <a:schemeClr val="accent3">
                    <a:lumMod val="75000"/>
                  </a:schemeClr>
                </a:solidFill>
              </a:rPr>
              <a:t>8Mb/s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2:1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143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143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143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9Mb/s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9Mb/s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9Mb/s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4:1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524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524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524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10Mb/s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10Mb/s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10Mb/s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endParaRPr lang="en-US" sz="2400" i="1" dirty="0" smtClean="0"/>
          </a:p>
          <a:p>
            <a:r>
              <a:rPr lang="en-US" sz="2400" i="1" dirty="0" smtClean="0"/>
              <a:t>If each flow split its traffic ∞:1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2286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2286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2286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12Mb/s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12Mb/s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GB" sz="2400" i="1" dirty="0" smtClean="0"/>
              <a:t>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2286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2286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2286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12Mb/s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12Mb/s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Title 1"/>
          <p:cNvSpPr txBox="1">
            <a:spLocks/>
          </p:cNvSpPr>
          <p:nvPr/>
        </p:nvSpPr>
        <p:spPr>
          <a:xfrm>
            <a:off x="0" y="5157192"/>
            <a:ext cx="9144000" cy="936104"/>
          </a:xfrm>
          <a:prstGeom prst="rect">
            <a:avLst/>
          </a:prstGeom>
        </p:spPr>
        <p:txBody>
          <a:bodyPr vert="horz" lIns="91440" tIns="45720" rIns="91440" bIns="45720" rtlCol="0" anchor="ctr">
            <a:noAutofit/>
          </a:bodyPr>
          <a:lstStyle/>
          <a:p>
            <a:pPr lvl="0">
              <a:spcBef>
                <a:spcPct val="0"/>
              </a:spcBef>
              <a:defRPr/>
            </a:pPr>
            <a:r>
              <a:rPr kumimoji="0" lang="en-US" sz="2800" b="0" i="0" u="none" strike="noStrike" kern="1200" cap="none" spc="0" normalizeH="0" baseline="0" noProof="0" dirty="0" smtClean="0">
                <a:ln>
                  <a:noFill/>
                </a:ln>
                <a:solidFill>
                  <a:schemeClr val="tx2">
                    <a:lumMod val="50000"/>
                  </a:schemeClr>
                </a:solidFill>
                <a:effectLst/>
                <a:uLnTx/>
                <a:uFillTx/>
                <a:latin typeface="+mj-lt"/>
                <a:ea typeface="+mj-ea"/>
                <a:cs typeface="+mj-cs"/>
              </a:rPr>
              <a:t>Theoretical</a:t>
            </a:r>
            <a:r>
              <a:rPr kumimoji="0" lang="en-US" sz="2800" b="0" i="0" u="none" strike="noStrike" kern="1200" cap="none" spc="0" normalizeH="0" noProof="0" dirty="0" smtClean="0">
                <a:ln>
                  <a:noFill/>
                </a:ln>
                <a:solidFill>
                  <a:schemeClr val="tx2">
                    <a:lumMod val="50000"/>
                  </a:schemeClr>
                </a:solidFill>
                <a:effectLst/>
                <a:uLnTx/>
                <a:uFillTx/>
                <a:latin typeface="+mj-lt"/>
                <a:ea typeface="+mj-ea"/>
                <a:cs typeface="+mj-cs"/>
              </a:rPr>
              <a:t> solution</a:t>
            </a:r>
            <a:r>
              <a:rPr lang="en-US" sz="2800" dirty="0" smtClean="0">
                <a:solidFill>
                  <a:schemeClr val="tx2">
                    <a:lumMod val="50000"/>
                  </a:schemeClr>
                </a:solidFill>
                <a:latin typeface="+mj-lt"/>
                <a:ea typeface="+mj-ea"/>
                <a:cs typeface="+mj-cs"/>
              </a:rPr>
              <a:t> </a:t>
            </a:r>
            <a:r>
              <a:rPr lang="en-US" dirty="0" smtClean="0">
                <a:solidFill>
                  <a:schemeClr val="tx2">
                    <a:lumMod val="50000"/>
                  </a:schemeClr>
                </a:solidFill>
                <a:latin typeface="+mj-lt"/>
                <a:ea typeface="+mj-ea"/>
                <a:cs typeface="+mj-cs"/>
              </a:rPr>
              <a:t>(</a:t>
            </a:r>
            <a:r>
              <a:rPr lang="en-US" sz="2400" dirty="0" err="1" smtClean="0">
                <a:solidFill>
                  <a:schemeClr val="tx2">
                    <a:lumMod val="50000"/>
                  </a:schemeClr>
                </a:solidFill>
              </a:rPr>
              <a:t>Kelly+Voice</a:t>
            </a:r>
            <a:r>
              <a:rPr lang="en-US" sz="2400" dirty="0" smtClean="0">
                <a:solidFill>
                  <a:schemeClr val="tx2">
                    <a:lumMod val="50000"/>
                  </a:schemeClr>
                </a:solidFill>
              </a:rPr>
              <a:t> 2005; Han, </a:t>
            </a:r>
            <a:r>
              <a:rPr lang="en-US" sz="2400" dirty="0" err="1" smtClean="0">
                <a:solidFill>
                  <a:schemeClr val="tx2">
                    <a:lumMod val="50000"/>
                  </a:schemeClr>
                </a:solidFill>
              </a:rPr>
              <a:t>Towsley</a:t>
            </a:r>
            <a:r>
              <a:rPr lang="en-US" sz="2400" dirty="0" smtClean="0">
                <a:solidFill>
                  <a:schemeClr val="tx2">
                    <a:lumMod val="50000"/>
                  </a:schemeClr>
                </a:solidFill>
              </a:rPr>
              <a:t> et al. 2006) </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2800" b="0" i="0" u="none" strike="noStrike" kern="1200" cap="none" spc="0" normalizeH="0" baseline="0" noProof="0" dirty="0" smtClean="0">
                <a:ln>
                  <a:noFill/>
                </a:ln>
                <a:solidFill>
                  <a:schemeClr val="bg1"/>
                </a:solidFill>
                <a:effectLst/>
                <a:uLnTx/>
                <a:uFillTx/>
                <a:latin typeface="+mj-lt"/>
                <a:ea typeface="+mj-ea"/>
                <a:cs typeface="+mj-cs"/>
              </a:rPr>
              <a:t>MPTCP should send</a:t>
            </a:r>
            <a:r>
              <a:rPr kumimoji="0" lang="en-US" sz="2800" b="0" i="0" u="none" strike="noStrike" kern="1200" cap="none" spc="0" normalizeH="0" noProof="0" dirty="0" smtClean="0">
                <a:ln>
                  <a:noFill/>
                </a:ln>
                <a:solidFill>
                  <a:schemeClr val="bg1"/>
                </a:solidFill>
                <a:effectLst/>
                <a:uLnTx/>
                <a:uFillTx/>
                <a:latin typeface="+mj-lt"/>
                <a:ea typeface="+mj-ea"/>
                <a:cs typeface="+mj-cs"/>
              </a:rPr>
              <a:t> all its traffic on its least-congested path</a:t>
            </a:r>
            <a:r>
              <a:rPr kumimoji="0" lang="en-US" sz="2800" i="0" u="none" strike="noStrike" kern="1200" cap="none" spc="0" normalizeH="0" noProof="0" dirty="0" smtClean="0">
                <a:ln>
                  <a:noFill/>
                </a:ln>
                <a:solidFill>
                  <a:schemeClr val="bg1"/>
                </a:solidFill>
                <a:effectLst/>
                <a:uLnTx/>
                <a:uFillTx/>
                <a:latin typeface="+mj-lt"/>
                <a:ea typeface="+mj-ea"/>
                <a:cs typeface="+mj-cs"/>
              </a:rPr>
              <a:t>s. </a:t>
            </a:r>
            <a:endParaRPr kumimoji="0" lang="en-GB" sz="36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27" name="TextBox 26"/>
          <p:cNvSpPr txBox="1"/>
          <p:nvPr/>
        </p:nvSpPr>
        <p:spPr>
          <a:xfrm>
            <a:off x="0" y="6093297"/>
            <a:ext cx="9144000" cy="830997"/>
          </a:xfrm>
          <a:prstGeom prst="rect">
            <a:avLst/>
          </a:prstGeom>
          <a:noFill/>
        </p:spPr>
        <p:txBody>
          <a:bodyPr wrap="square" rtlCol="0">
            <a:spAutoFit/>
          </a:bodyPr>
          <a:lstStyle/>
          <a:p>
            <a:r>
              <a:rPr lang="en-US" sz="2400" b="1" dirty="0" smtClean="0">
                <a:solidFill>
                  <a:schemeClr val="bg2">
                    <a:lumMod val="75000"/>
                    <a:lumOff val="25000"/>
                  </a:schemeClr>
                </a:solidFill>
              </a:rPr>
              <a:t>Theorem.</a:t>
            </a:r>
            <a:r>
              <a:rPr lang="en-US" sz="2400" dirty="0" smtClean="0">
                <a:solidFill>
                  <a:schemeClr val="bg1"/>
                </a:solidFill>
              </a:rPr>
              <a:t> This will lead to the most efficient allocation possible, given a network topology and a set of available paths.</a:t>
            </a:r>
            <a:endParaRPr lang="en-GB" sz="2400" dirty="0"/>
          </a:p>
        </p:txBody>
      </p:sp>
      <p:sp>
        <p:nvSpPr>
          <p:cNvPr id="28" name="Slide Number Placeholder 27"/>
          <p:cNvSpPr>
            <a:spLocks noGrp="1"/>
          </p:cNvSpPr>
          <p:nvPr>
            <p:ph type="sldNum" sz="quarter" idx="4"/>
          </p:nvPr>
        </p:nvSpPr>
        <p:spPr/>
        <p:txBody>
          <a:bodyPr/>
          <a:lstStyle/>
          <a:p>
            <a:fld id="{C521D75E-D6CE-401B-B8F6-FCC738B84794}" type="slidenum">
              <a:rPr lang="en-GB" smtClean="0"/>
              <a:pPr/>
              <a:t>25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52736"/>
          </a:xfrm>
        </p:spPr>
        <p:txBody>
          <a:bodyPr>
            <a:noAutofit/>
          </a:bodyPr>
          <a:lstStyle/>
          <a:p>
            <a:r>
              <a:rPr lang="en-US" sz="3600" dirty="0" smtClean="0"/>
              <a:t>MPTCP chooses efficient paths in a BCube data center, hence it gets high throughput.</a:t>
            </a:r>
            <a:endParaRPr lang="en-GB" sz="3600" dirty="0"/>
          </a:p>
        </p:txBody>
      </p:sp>
      <p:sp>
        <p:nvSpPr>
          <p:cNvPr id="109" name="Slide Number Placeholder 108"/>
          <p:cNvSpPr>
            <a:spLocks noGrp="1"/>
          </p:cNvSpPr>
          <p:nvPr>
            <p:ph type="sldNum" sz="quarter" idx="4"/>
          </p:nvPr>
        </p:nvSpPr>
        <p:spPr/>
        <p:txBody>
          <a:bodyPr/>
          <a:lstStyle/>
          <a:p>
            <a:fld id="{C521D75E-D6CE-401B-B8F6-FCC738B84794}" type="slidenum">
              <a:rPr lang="en-GB" smtClean="0"/>
              <a:pPr/>
              <a:t>26</a:t>
            </a:fld>
            <a:endParaRPr lang="en-GB"/>
          </a:p>
        </p:txBody>
      </p:sp>
      <p:sp>
        <p:nvSpPr>
          <p:cNvPr id="91" name="Rounded Rectangular Callout 90"/>
          <p:cNvSpPr/>
          <p:nvPr/>
        </p:nvSpPr>
        <p:spPr>
          <a:xfrm>
            <a:off x="107504" y="4437112"/>
            <a:ext cx="1296144" cy="864096"/>
          </a:xfrm>
          <a:prstGeom prst="wedgeRoundRectCallout">
            <a:avLst>
              <a:gd name="adj1" fmla="val -801"/>
              <a:gd name="adj2" fmla="val -129641"/>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Initially, there is one flow.</a:t>
            </a:r>
            <a:endParaRPr lang="en-GB" i="1" dirty="0"/>
          </a:p>
        </p:txBody>
      </p:sp>
      <p:sp>
        <p:nvSpPr>
          <p:cNvPr id="92" name="Rounded Rectangular Callout 91"/>
          <p:cNvSpPr/>
          <p:nvPr/>
        </p:nvSpPr>
        <p:spPr>
          <a:xfrm>
            <a:off x="1547664" y="4437112"/>
            <a:ext cx="1728192" cy="1440160"/>
          </a:xfrm>
          <a:prstGeom prst="wedgeRoundRectCallout">
            <a:avLst>
              <a:gd name="adj1" fmla="val -16797"/>
              <a:gd name="adj2" fmla="val -98633"/>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A new flow starts. Its direct route collides with the first flow.</a:t>
            </a:r>
            <a:endParaRPr lang="en-GB" i="1" dirty="0"/>
          </a:p>
        </p:txBody>
      </p:sp>
      <p:sp>
        <p:nvSpPr>
          <p:cNvPr id="93" name="Rounded Rectangular Callout 92"/>
          <p:cNvSpPr/>
          <p:nvPr/>
        </p:nvSpPr>
        <p:spPr>
          <a:xfrm>
            <a:off x="3419872" y="4437112"/>
            <a:ext cx="1944216" cy="1224136"/>
          </a:xfrm>
          <a:prstGeom prst="wedgeRoundRectCallout">
            <a:avLst>
              <a:gd name="adj1" fmla="val 9818"/>
              <a:gd name="adj2" fmla="val -83447"/>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But it also has longer routes available, which don’t collide. </a:t>
            </a:r>
            <a:endParaRPr lang="en-GB" i="1" dirty="0"/>
          </a:p>
        </p:txBody>
      </p:sp>
      <p:sp>
        <p:nvSpPr>
          <p:cNvPr id="84" name="Right Brace 83"/>
          <p:cNvSpPr/>
          <p:nvPr/>
        </p:nvSpPr>
        <p:spPr>
          <a:xfrm>
            <a:off x="5796136" y="3933056"/>
            <a:ext cx="432048" cy="2448272"/>
          </a:xfrm>
          <a:prstGeom prst="rightBrace">
            <a:avLst/>
          </a:prstGeom>
          <a:ln>
            <a:solidFill>
              <a:schemeClr val="tx2"/>
            </a:solidFill>
          </a:ln>
          <a:effectLst>
            <a:outerShdw blurRad="50800" dist="63500" dir="2700000" algn="tl" rotWithShape="0">
              <a:schemeClr val="bg2">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6372200" y="4293097"/>
            <a:ext cx="2088232" cy="1938992"/>
          </a:xfrm>
          <a:prstGeom prst="rect">
            <a:avLst/>
          </a:prstGeom>
          <a:noFill/>
        </p:spPr>
        <p:txBody>
          <a:bodyPr wrap="square" rtlCol="0">
            <a:spAutoFit/>
          </a:bodyPr>
          <a:lstStyle/>
          <a:p>
            <a:r>
              <a:rPr lang="en-GB" sz="2400" dirty="0" smtClean="0"/>
              <a:t>MPTCP shifts its traffic away from the congested link.</a:t>
            </a:r>
          </a:p>
          <a:p>
            <a:endParaRPr lang="en-GB" sz="2400" dirty="0"/>
          </a:p>
        </p:txBody>
      </p:sp>
      <p:grpSp>
        <p:nvGrpSpPr>
          <p:cNvPr id="86" name="Group 187"/>
          <p:cNvGrpSpPr/>
          <p:nvPr/>
        </p:nvGrpSpPr>
        <p:grpSpPr>
          <a:xfrm>
            <a:off x="107504" y="2788866"/>
            <a:ext cx="5174019" cy="1072182"/>
            <a:chOff x="971600" y="2420888"/>
            <a:chExt cx="4175125" cy="865187"/>
          </a:xfrm>
          <a:solidFill>
            <a:srgbClr val="254061">
              <a:alpha val="60000"/>
            </a:srgbClr>
          </a:solidFill>
        </p:grpSpPr>
        <p:sp>
          <p:nvSpPr>
            <p:cNvPr id="87" name="Rounded Rectangle 86"/>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0" name="Rounded Rectangle 89"/>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4" name="Rounded Rectangle 93"/>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5" name="Rounded Rectangle 94"/>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96" name="Group 95"/>
          <p:cNvGrpSpPr/>
          <p:nvPr/>
        </p:nvGrpSpPr>
        <p:grpSpPr>
          <a:xfrm>
            <a:off x="284560" y="1737467"/>
            <a:ext cx="4819905" cy="1907177"/>
            <a:chOff x="284560" y="1737467"/>
            <a:chExt cx="4819905" cy="1907177"/>
          </a:xfrm>
        </p:grpSpPr>
        <p:cxnSp>
          <p:nvCxnSpPr>
            <p:cNvPr id="97" name="Straight Connector 96"/>
            <p:cNvCxnSpPr/>
            <p:nvPr/>
          </p:nvCxnSpPr>
          <p:spPr bwMode="auto">
            <a:xfrm rot="5400000" flipH="1">
              <a:off x="3213336" y="2011253"/>
              <a:ext cx="1784769" cy="13929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229" idx="0"/>
              <a:endCxn id="198" idx="4"/>
            </p:cNvCxnSpPr>
            <p:nvPr/>
          </p:nvCxnSpPr>
          <p:spPr bwMode="auto">
            <a:xfrm rot="5400000" flipH="1" flipV="1">
              <a:off x="288496"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198" idx="4"/>
            </p:cNvCxnSpPr>
            <p:nvPr/>
          </p:nvCxnSpPr>
          <p:spPr bwMode="auto">
            <a:xfrm rot="16200000" flipV="1">
              <a:off x="574739"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230" idx="0"/>
              <a:endCxn id="200" idx="4"/>
            </p:cNvCxnSpPr>
            <p:nvPr/>
          </p:nvCxnSpPr>
          <p:spPr bwMode="auto">
            <a:xfrm rot="5400000" flipH="1" flipV="1">
              <a:off x="2966002"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200" idx="4"/>
            </p:cNvCxnSpPr>
            <p:nvPr/>
          </p:nvCxnSpPr>
          <p:spPr bwMode="auto">
            <a:xfrm rot="16200000" flipV="1">
              <a:off x="3252245"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29" idx="2"/>
              <a:endCxn id="203" idx="0"/>
            </p:cNvCxnSpPr>
            <p:nvPr/>
          </p:nvCxnSpPr>
          <p:spPr bwMode="auto">
            <a:xfrm rot="5400000" flipH="1" flipV="1">
              <a:off x="-462578" y="2494530"/>
              <a:ext cx="1897251" cy="40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230" idx="2"/>
              <a:endCxn id="203" idx="0"/>
            </p:cNvCxnSpPr>
            <p:nvPr/>
          </p:nvCxnSpPr>
          <p:spPr bwMode="auto">
            <a:xfrm rot="5400000" flipH="1">
              <a:off x="876177" y="1558753"/>
              <a:ext cx="1897251" cy="22745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228" idx="2"/>
              <a:endCxn id="205" idx="0"/>
            </p:cNvCxnSpPr>
            <p:nvPr/>
          </p:nvCxnSpPr>
          <p:spPr bwMode="auto">
            <a:xfrm rot="5400000" flipH="1">
              <a:off x="2485201" y="2626802"/>
              <a:ext cx="1896647" cy="13782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217" idx="0"/>
              <a:endCxn id="198" idx="4"/>
            </p:cNvCxnSpPr>
            <p:nvPr/>
          </p:nvCxnSpPr>
          <p:spPr bwMode="auto">
            <a:xfrm rot="5400000" flipH="1" flipV="1">
              <a:off x="422765" y="3277249"/>
              <a:ext cx="393461" cy="13279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218" idx="0"/>
              <a:endCxn id="198" idx="4"/>
            </p:cNvCxnSpPr>
            <p:nvPr/>
          </p:nvCxnSpPr>
          <p:spPr bwMode="auto">
            <a:xfrm rot="16200000" flipV="1">
              <a:off x="690319"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219" idx="0"/>
              <a:endCxn id="199" idx="4"/>
            </p:cNvCxnSpPr>
            <p:nvPr/>
          </p:nvCxnSpPr>
          <p:spPr bwMode="auto">
            <a:xfrm rot="5400000" flipH="1" flipV="1">
              <a:off x="1627741"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222" idx="0"/>
              <a:endCxn id="199" idx="4"/>
            </p:cNvCxnSpPr>
            <p:nvPr/>
          </p:nvCxnSpPr>
          <p:spPr bwMode="auto">
            <a:xfrm rot="16200000" flipV="1">
              <a:off x="2029564"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223" idx="0"/>
              <a:endCxn id="200" idx="4"/>
            </p:cNvCxnSpPr>
            <p:nvPr/>
          </p:nvCxnSpPr>
          <p:spPr bwMode="auto">
            <a:xfrm rot="5400000" flipH="1" flipV="1">
              <a:off x="3099779"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224" idx="0"/>
              <a:endCxn id="200" idx="4"/>
            </p:cNvCxnSpPr>
            <p:nvPr/>
          </p:nvCxnSpPr>
          <p:spPr bwMode="auto">
            <a:xfrm rot="16200000" flipV="1">
              <a:off x="3367825"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225" idx="0"/>
              <a:endCxn id="201" idx="4"/>
            </p:cNvCxnSpPr>
            <p:nvPr/>
          </p:nvCxnSpPr>
          <p:spPr bwMode="auto">
            <a:xfrm rot="5400000" flipH="1" flipV="1">
              <a:off x="4305246" y="3142489"/>
              <a:ext cx="393461" cy="40231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227" idx="0"/>
              <a:endCxn id="201" idx="4"/>
            </p:cNvCxnSpPr>
            <p:nvPr/>
          </p:nvCxnSpPr>
          <p:spPr bwMode="auto">
            <a:xfrm rot="16200000" flipV="1">
              <a:off x="4707069"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217" idx="2"/>
              <a:endCxn id="204" idx="0"/>
            </p:cNvCxnSpPr>
            <p:nvPr/>
          </p:nvCxnSpPr>
          <p:spPr bwMode="auto">
            <a:xfrm rot="5400000" flipH="1" flipV="1">
              <a:off x="340960" y="1959530"/>
              <a:ext cx="1897251" cy="147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218" idx="2"/>
              <a:endCxn id="206" idx="0"/>
            </p:cNvCxnSpPr>
            <p:nvPr/>
          </p:nvCxnSpPr>
          <p:spPr bwMode="auto">
            <a:xfrm rot="5400000" flipH="1" flipV="1">
              <a:off x="1947051" y="888546"/>
              <a:ext cx="1897251" cy="361494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219" idx="2"/>
              <a:endCxn id="203" idx="0"/>
            </p:cNvCxnSpPr>
            <p:nvPr/>
          </p:nvCxnSpPr>
          <p:spPr bwMode="auto">
            <a:xfrm rot="5400000" flipH="1">
              <a:off x="206800" y="2228130"/>
              <a:ext cx="1897251" cy="93577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222" idx="2"/>
              <a:endCxn id="206" idx="0"/>
            </p:cNvCxnSpPr>
            <p:nvPr/>
          </p:nvCxnSpPr>
          <p:spPr bwMode="auto">
            <a:xfrm rot="5400000" flipH="1" flipV="1">
              <a:off x="2616428" y="1557923"/>
              <a:ext cx="1897251" cy="227618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223" idx="2"/>
              <a:endCxn id="204" idx="0"/>
            </p:cNvCxnSpPr>
            <p:nvPr/>
          </p:nvCxnSpPr>
          <p:spPr bwMode="auto">
            <a:xfrm rot="5400000" flipH="1">
              <a:off x="1679222" y="2094245"/>
              <a:ext cx="1897251" cy="120354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224" idx="2"/>
              <a:endCxn id="206" idx="0"/>
            </p:cNvCxnSpPr>
            <p:nvPr/>
          </p:nvCxnSpPr>
          <p:spPr bwMode="auto">
            <a:xfrm rot="5400000" flipH="1" flipV="1">
              <a:off x="3285804" y="2227299"/>
              <a:ext cx="1897251" cy="93743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225" idx="2"/>
              <a:endCxn id="203" idx="0"/>
            </p:cNvCxnSpPr>
            <p:nvPr/>
          </p:nvCxnSpPr>
          <p:spPr bwMode="auto">
            <a:xfrm rot="5400000" flipH="1">
              <a:off x="1545553" y="889377"/>
              <a:ext cx="1897251" cy="3613284"/>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auto">
            <a:xfrm rot="5400000" flipH="1">
              <a:off x="3133689" y="1950352"/>
              <a:ext cx="1905891" cy="148012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227" idx="2"/>
              <a:endCxn id="206" idx="0"/>
            </p:cNvCxnSpPr>
            <p:nvPr/>
          </p:nvCxnSpPr>
          <p:spPr bwMode="auto">
            <a:xfrm rot="5400000" flipH="1">
              <a:off x="3955181" y="2495360"/>
              <a:ext cx="1897251" cy="40131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89" name="Straight Connector 188"/>
          <p:cNvCxnSpPr>
            <a:stCxn id="213" idx="2"/>
            <a:endCxn id="205" idx="0"/>
          </p:cNvCxnSpPr>
          <p:nvPr/>
        </p:nvCxnSpPr>
        <p:spPr bwMode="auto">
          <a:xfrm rot="5400000" flipH="1" flipV="1">
            <a:off x="1149301" y="1428729"/>
            <a:ext cx="1896647" cy="253397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220" idx="0"/>
            <a:endCxn id="199" idx="4"/>
          </p:cNvCxnSpPr>
          <p:nvPr/>
        </p:nvCxnSpPr>
        <p:spPr bwMode="auto">
          <a:xfrm rot="5400000" flipH="1" flipV="1">
            <a:off x="1762010" y="3276757"/>
            <a:ext cx="393461" cy="13377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221" idx="0"/>
            <a:endCxn id="199" idx="4"/>
          </p:cNvCxnSpPr>
          <p:nvPr/>
        </p:nvCxnSpPr>
        <p:spPr bwMode="auto">
          <a:xfrm rot="16200000" flipV="1">
            <a:off x="1895787" y="3276757"/>
            <a:ext cx="393461" cy="13377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226" idx="0"/>
            <a:endCxn id="201" idx="4"/>
          </p:cNvCxnSpPr>
          <p:nvPr/>
        </p:nvCxnSpPr>
        <p:spPr bwMode="auto">
          <a:xfrm rot="5400000" flipH="1" flipV="1">
            <a:off x="4439023" y="3276266"/>
            <a:ext cx="393461" cy="13476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31" idx="0"/>
            <a:endCxn id="201" idx="4"/>
          </p:cNvCxnSpPr>
          <p:nvPr/>
        </p:nvCxnSpPr>
        <p:spPr bwMode="auto">
          <a:xfrm rot="16200000" flipV="1">
            <a:off x="4572886" y="3277166"/>
            <a:ext cx="402100" cy="141599"/>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220" idx="2"/>
            <a:endCxn id="204" idx="0"/>
          </p:cNvCxnSpPr>
          <p:nvPr/>
        </p:nvCxnSpPr>
        <p:spPr bwMode="auto">
          <a:xfrm rot="5400000" flipH="1" flipV="1">
            <a:off x="1010336" y="2628907"/>
            <a:ext cx="1897251" cy="13422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221" idx="2"/>
            <a:endCxn id="205" idx="0"/>
          </p:cNvCxnSpPr>
          <p:nvPr/>
        </p:nvCxnSpPr>
        <p:spPr bwMode="auto">
          <a:xfrm rot="5400000" flipH="1" flipV="1">
            <a:off x="1813382" y="2093415"/>
            <a:ext cx="1897251" cy="1205206"/>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226" idx="2"/>
            <a:endCxn id="204" idx="0"/>
          </p:cNvCxnSpPr>
          <p:nvPr/>
        </p:nvCxnSpPr>
        <p:spPr bwMode="auto">
          <a:xfrm rot="5400000" flipH="1">
            <a:off x="2348599" y="1424868"/>
            <a:ext cx="1897251" cy="2542301"/>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97" name="Group 100"/>
          <p:cNvGrpSpPr>
            <a:grpSpLocks/>
          </p:cNvGrpSpPr>
          <p:nvPr/>
        </p:nvGrpSpPr>
        <p:grpSpPr bwMode="auto">
          <a:xfrm>
            <a:off x="552116" y="2879362"/>
            <a:ext cx="4284796" cy="267554"/>
            <a:chOff x="1835696" y="1556792"/>
            <a:chExt cx="3456384" cy="216024"/>
          </a:xfrm>
        </p:grpSpPr>
        <p:sp>
          <p:nvSpPr>
            <p:cNvPr id="198" name="Oval 197"/>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99" name="Oval 198"/>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0" name="Oval 199"/>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1" name="Oval 200"/>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202" name="Group 101"/>
          <p:cNvGrpSpPr/>
          <p:nvPr/>
        </p:nvGrpSpPr>
        <p:grpSpPr>
          <a:xfrm>
            <a:off x="553683" y="1747392"/>
            <a:ext cx="4283320" cy="267708"/>
            <a:chOff x="1835696" y="2852936"/>
            <a:chExt cx="3456384" cy="216024"/>
          </a:xfrm>
          <a:noFill/>
        </p:grpSpPr>
        <p:sp>
          <p:nvSpPr>
            <p:cNvPr id="203" name="Oval 202"/>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4" name="Oval 203"/>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5" name="Oval 204"/>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6" name="Oval 205"/>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207" name="Group 104"/>
          <p:cNvGrpSpPr>
            <a:grpSpLocks/>
          </p:cNvGrpSpPr>
          <p:nvPr/>
        </p:nvGrpSpPr>
        <p:grpSpPr bwMode="auto">
          <a:xfrm>
            <a:off x="553683" y="1628800"/>
            <a:ext cx="4284796" cy="267554"/>
            <a:chOff x="1835696" y="2852936"/>
            <a:chExt cx="3456384" cy="216024"/>
          </a:xfrm>
        </p:grpSpPr>
        <p:sp>
          <p:nvSpPr>
            <p:cNvPr id="208" name="Oval 207"/>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09" name="Oval 208"/>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0" name="Oval 209"/>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1" name="Oval 210"/>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12" name="Rectangle 211"/>
          <p:cNvSpPr/>
          <p:nvPr/>
        </p:nvSpPr>
        <p:spPr>
          <a:xfrm>
            <a:off x="735985" y="350333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3" name="Rectangle 212"/>
          <p:cNvSpPr/>
          <p:nvPr/>
        </p:nvSpPr>
        <p:spPr>
          <a:xfrm>
            <a:off x="777520" y="3539772"/>
            <a:ext cx="106234" cy="1042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4" name="Rectangle 213"/>
          <p:cNvSpPr/>
          <p:nvPr/>
        </p:nvSpPr>
        <p:spPr>
          <a:xfrm>
            <a:off x="4752591" y="350874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5" name="Rectangle 214"/>
          <p:cNvSpPr/>
          <p:nvPr/>
        </p:nvSpPr>
        <p:spPr>
          <a:xfrm>
            <a:off x="2065368" y="3487360"/>
            <a:ext cx="179024" cy="179026"/>
          </a:xfrm>
          <a:prstGeom prst="rect">
            <a:avLst/>
          </a:prstGeom>
          <a:solidFill>
            <a:srgbClr val="17283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216" name="Group 195"/>
          <p:cNvGrpSpPr/>
          <p:nvPr/>
        </p:nvGrpSpPr>
        <p:grpSpPr>
          <a:xfrm>
            <a:off x="233412" y="3539772"/>
            <a:ext cx="4922203" cy="104872"/>
            <a:chOff x="233412" y="3539772"/>
            <a:chExt cx="4922203" cy="104872"/>
          </a:xfrm>
          <a:solidFill>
            <a:schemeClr val="tx2">
              <a:lumMod val="75000"/>
            </a:schemeClr>
          </a:solidFill>
        </p:grpSpPr>
        <p:sp>
          <p:nvSpPr>
            <p:cNvPr id="217" name="Rectangle 216"/>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8" name="Rectangle 217"/>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19" name="Rectangle 218"/>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0" name="Rectangle 219"/>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1" name="Rectangle 220"/>
            <p:cNvSpPr/>
            <p:nvPr/>
          </p:nvSpPr>
          <p:spPr bwMode="auto">
            <a:xfrm>
              <a:off x="2108256" y="3540377"/>
              <a:ext cx="102300" cy="104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2" name="Rectangle 221"/>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3" name="Rectangle 222"/>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4" name="Rectangle 223"/>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5" name="Rectangle 224"/>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6" name="Rectangle 225"/>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7" name="Rectangle 226"/>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8" name="Rectangle 227"/>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29" name="Rectangle 228"/>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30" name="Rectangle 229"/>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31" name="Rectangle 230"/>
          <p:cNvSpPr/>
          <p:nvPr/>
        </p:nvSpPr>
        <p:spPr bwMode="auto">
          <a:xfrm>
            <a:off x="4792600" y="3549016"/>
            <a:ext cx="104267" cy="1042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32" name="Rectangle 231"/>
          <p:cNvSpPr/>
          <p:nvPr/>
        </p:nvSpPr>
        <p:spPr bwMode="auto">
          <a:xfrm>
            <a:off x="4852046" y="3547818"/>
            <a:ext cx="45719" cy="104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233" name="Freeform 232"/>
          <p:cNvSpPr/>
          <p:nvPr/>
        </p:nvSpPr>
        <p:spPr>
          <a:xfrm>
            <a:off x="4749471" y="3509055"/>
            <a:ext cx="102185" cy="178890"/>
          </a:xfrm>
          <a:custGeom>
            <a:avLst/>
            <a:gdLst>
              <a:gd name="connsiteX0" fmla="*/ 21125 w 147371"/>
              <a:gd name="connsiteY0" fmla="*/ 28167 h 204207"/>
              <a:gd name="connsiteX1" fmla="*/ 123731 w 147371"/>
              <a:gd name="connsiteY1" fmla="*/ 25149 h 204207"/>
              <a:gd name="connsiteX2" fmla="*/ 126749 w 147371"/>
              <a:gd name="connsiteY2" fmla="*/ 179058 h 204207"/>
              <a:gd name="connsiteX3" fmla="*/ 0 w 147371"/>
              <a:gd name="connsiteY3" fmla="*/ 176040 h 204207"/>
              <a:gd name="connsiteX0" fmla="*/ 21125 w 147371"/>
              <a:gd name="connsiteY0" fmla="*/ 3018 h 179058"/>
              <a:gd name="connsiteX1" fmla="*/ 123731 w 147371"/>
              <a:gd name="connsiteY1" fmla="*/ 0 h 179058"/>
              <a:gd name="connsiteX2" fmla="*/ 126749 w 147371"/>
              <a:gd name="connsiteY2" fmla="*/ 153909 h 179058"/>
              <a:gd name="connsiteX3" fmla="*/ 0 w 147371"/>
              <a:gd name="connsiteY3" fmla="*/ 150891 h 179058"/>
              <a:gd name="connsiteX0" fmla="*/ 21125 w 126749"/>
              <a:gd name="connsiteY0" fmla="*/ 3018 h 179058"/>
              <a:gd name="connsiteX1" fmla="*/ 123731 w 126749"/>
              <a:gd name="connsiteY1" fmla="*/ 0 h 179058"/>
              <a:gd name="connsiteX2" fmla="*/ 126749 w 126749"/>
              <a:gd name="connsiteY2" fmla="*/ 153909 h 179058"/>
              <a:gd name="connsiteX3" fmla="*/ 0 w 126749"/>
              <a:gd name="connsiteY3" fmla="*/ 150891 h 179058"/>
              <a:gd name="connsiteX0" fmla="*/ 21125 w 126749"/>
              <a:gd name="connsiteY0" fmla="*/ 3018 h 153909"/>
              <a:gd name="connsiteX1" fmla="*/ 123731 w 126749"/>
              <a:gd name="connsiteY1" fmla="*/ 0 h 153909"/>
              <a:gd name="connsiteX2" fmla="*/ 126749 w 126749"/>
              <a:gd name="connsiteY2" fmla="*/ 153909 h 153909"/>
              <a:gd name="connsiteX3" fmla="*/ 0 w 126749"/>
              <a:gd name="connsiteY3" fmla="*/ 150891 h 153909"/>
              <a:gd name="connsiteX0" fmla="*/ 0 w 710187"/>
              <a:gd name="connsiteY0" fmla="*/ 587801 h 587801"/>
              <a:gd name="connsiteX1" fmla="*/ 707169 w 710187"/>
              <a:gd name="connsiteY1" fmla="*/ 0 h 587801"/>
              <a:gd name="connsiteX2" fmla="*/ 710187 w 710187"/>
              <a:gd name="connsiteY2" fmla="*/ 153909 h 587801"/>
              <a:gd name="connsiteX3" fmla="*/ 583438 w 710187"/>
              <a:gd name="connsiteY3" fmla="*/ 150891 h 587801"/>
              <a:gd name="connsiteX0" fmla="*/ 62955 w 773142"/>
              <a:gd name="connsiteY0" fmla="*/ 436910 h 436910"/>
              <a:gd name="connsiteX1" fmla="*/ 0 w 773142"/>
              <a:gd name="connsiteY1" fmla="*/ 421820 h 436910"/>
              <a:gd name="connsiteX2" fmla="*/ 773142 w 773142"/>
              <a:gd name="connsiteY2" fmla="*/ 3018 h 436910"/>
              <a:gd name="connsiteX3" fmla="*/ 646393 w 773142"/>
              <a:gd name="connsiteY3" fmla="*/ 0 h 436910"/>
              <a:gd name="connsiteX0" fmla="*/ 68990 w 652428"/>
              <a:gd name="connsiteY0" fmla="*/ 436910 h 603729"/>
              <a:gd name="connsiteX1" fmla="*/ 6035 w 652428"/>
              <a:gd name="connsiteY1" fmla="*/ 421820 h 603729"/>
              <a:gd name="connsiteX2" fmla="*/ 0 w 652428"/>
              <a:gd name="connsiteY2" fmla="*/ 603729 h 603729"/>
              <a:gd name="connsiteX3" fmla="*/ 652428 w 652428"/>
              <a:gd name="connsiteY3" fmla="*/ 0 h 603729"/>
              <a:gd name="connsiteX0" fmla="*/ 68990 w 102185"/>
              <a:gd name="connsiteY0" fmla="*/ 15090 h 181909"/>
              <a:gd name="connsiteX1" fmla="*/ 6035 w 102185"/>
              <a:gd name="connsiteY1" fmla="*/ 0 h 181909"/>
              <a:gd name="connsiteX2" fmla="*/ 0 w 102185"/>
              <a:gd name="connsiteY2" fmla="*/ 181909 h 181909"/>
              <a:gd name="connsiteX3" fmla="*/ 102185 w 102185"/>
              <a:gd name="connsiteY3" fmla="*/ 181909 h 181909"/>
              <a:gd name="connsiteX0" fmla="*/ 99168 w 102185"/>
              <a:gd name="connsiteY0" fmla="*/ 6036 h 181909"/>
              <a:gd name="connsiteX1" fmla="*/ 6035 w 102185"/>
              <a:gd name="connsiteY1" fmla="*/ 0 h 181909"/>
              <a:gd name="connsiteX2" fmla="*/ 0 w 102185"/>
              <a:gd name="connsiteY2" fmla="*/ 181909 h 181909"/>
              <a:gd name="connsiteX3" fmla="*/ 102185 w 102185"/>
              <a:gd name="connsiteY3" fmla="*/ 181909 h 181909"/>
              <a:gd name="connsiteX0" fmla="*/ 90115 w 102185"/>
              <a:gd name="connsiteY0" fmla="*/ 3019 h 181909"/>
              <a:gd name="connsiteX1" fmla="*/ 6035 w 102185"/>
              <a:gd name="connsiteY1" fmla="*/ 0 h 181909"/>
              <a:gd name="connsiteX2" fmla="*/ 0 w 102185"/>
              <a:gd name="connsiteY2" fmla="*/ 181909 h 181909"/>
              <a:gd name="connsiteX3" fmla="*/ 102185 w 102185"/>
              <a:gd name="connsiteY3" fmla="*/ 181909 h 181909"/>
              <a:gd name="connsiteX0" fmla="*/ 90115 w 102185"/>
              <a:gd name="connsiteY0" fmla="*/ 0 h 178890"/>
              <a:gd name="connsiteX1" fmla="*/ 6035 w 102185"/>
              <a:gd name="connsiteY1" fmla="*/ 6035 h 178890"/>
              <a:gd name="connsiteX2" fmla="*/ 0 w 102185"/>
              <a:gd name="connsiteY2" fmla="*/ 178890 h 178890"/>
              <a:gd name="connsiteX3" fmla="*/ 102185 w 102185"/>
              <a:gd name="connsiteY3" fmla="*/ 178890 h 178890"/>
            </a:gdLst>
            <a:ahLst/>
            <a:cxnLst>
              <a:cxn ang="0">
                <a:pos x="connsiteX0" y="connsiteY0"/>
              </a:cxn>
              <a:cxn ang="0">
                <a:pos x="connsiteX1" y="connsiteY1"/>
              </a:cxn>
              <a:cxn ang="0">
                <a:pos x="connsiteX2" y="connsiteY2"/>
              </a:cxn>
              <a:cxn ang="0">
                <a:pos x="connsiteX3" y="connsiteY3"/>
              </a:cxn>
            </a:cxnLst>
            <a:rect l="l" t="t" r="r" b="b"/>
            <a:pathLst>
              <a:path w="102185" h="178890">
                <a:moveTo>
                  <a:pt x="90115" y="0"/>
                </a:moveTo>
                <a:lnTo>
                  <a:pt x="6035" y="6035"/>
                </a:lnTo>
                <a:lnTo>
                  <a:pt x="0" y="178890"/>
                </a:lnTo>
                <a:lnTo>
                  <a:pt x="102185" y="17889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US" sz="2800" dirty="0" smtClean="0">
                <a:solidFill>
                  <a:schemeClr val="tx2">
                    <a:lumMod val="50000"/>
                  </a:schemeClr>
                </a:solidFill>
              </a:rPr>
              <a:t>Design goal 3:</a:t>
            </a:r>
            <a:r>
              <a:rPr lang="en-US" sz="3600" dirty="0" smtClean="0"/>
              <a:t/>
            </a:r>
            <a:br>
              <a:rPr lang="en-US" sz="3600" dirty="0" smtClean="0"/>
            </a:br>
            <a:r>
              <a:rPr lang="en-US" sz="3600" dirty="0" smtClean="0"/>
              <a:t>MPTCP should be fair compared to TCP</a:t>
            </a:r>
            <a:endParaRPr lang="en-GB" sz="3600" dirty="0"/>
          </a:p>
        </p:txBody>
      </p:sp>
      <p:sp>
        <p:nvSpPr>
          <p:cNvPr id="5" name="Content Placeholder 4"/>
          <p:cNvSpPr>
            <a:spLocks noGrp="1"/>
          </p:cNvSpPr>
          <p:nvPr>
            <p:ph idx="1"/>
          </p:nvPr>
        </p:nvSpPr>
        <p:spPr>
          <a:xfrm>
            <a:off x="683568" y="1268760"/>
            <a:ext cx="7776864" cy="3600400"/>
          </a:xfrm>
        </p:spPr>
        <p:txBody>
          <a:bodyPr anchor="b">
            <a:normAutofit/>
          </a:bodyPr>
          <a:lstStyle/>
          <a:p>
            <a:r>
              <a:rPr lang="en-US" sz="2400" i="1" dirty="0" smtClean="0"/>
              <a:t> </a:t>
            </a:r>
            <a:endParaRPr lang="en-US" sz="2400" i="1" dirty="0" smtClean="0"/>
          </a:p>
        </p:txBody>
      </p:sp>
      <p:sp>
        <p:nvSpPr>
          <p:cNvPr id="11" name="TextBox 21"/>
          <p:cNvSpPr txBox="1">
            <a:spLocks noChangeArrowheads="1"/>
          </p:cNvSpPr>
          <p:nvPr/>
        </p:nvSpPr>
        <p:spPr bwMode="auto">
          <a:xfrm>
            <a:off x="3465612" y="2200673"/>
            <a:ext cx="280988"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127" charset="0"/>
              </a:rPr>
              <a:t>c</a:t>
            </a:r>
            <a:endParaRPr lang="en-GB" sz="1800">
              <a:latin typeface="Calibri" pitchFamily="127" charset="0"/>
            </a:endParaRPr>
          </a:p>
        </p:txBody>
      </p:sp>
      <p:sp>
        <p:nvSpPr>
          <p:cNvPr id="12" name="TextBox 22"/>
          <p:cNvSpPr txBox="1">
            <a:spLocks noChangeArrowheads="1"/>
          </p:cNvSpPr>
          <p:nvPr/>
        </p:nvSpPr>
        <p:spPr bwMode="auto">
          <a:xfrm>
            <a:off x="3465612" y="2505473"/>
            <a:ext cx="304800"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127" charset="0"/>
              </a:rPr>
              <a:t>d</a:t>
            </a:r>
            <a:endParaRPr lang="en-GB" sz="1800">
              <a:latin typeface="Calibri" pitchFamily="127" charset="0"/>
            </a:endParaRPr>
          </a:p>
        </p:txBody>
      </p:sp>
      <p:sp>
        <p:nvSpPr>
          <p:cNvPr id="14" name="TextBox 13"/>
          <p:cNvSpPr txBox="1"/>
          <p:nvPr/>
        </p:nvSpPr>
        <p:spPr>
          <a:xfrm>
            <a:off x="0" y="5118283"/>
            <a:ext cx="9144000" cy="830997"/>
          </a:xfrm>
          <a:prstGeom prst="rect">
            <a:avLst/>
          </a:prstGeom>
          <a:noFill/>
        </p:spPr>
        <p:txBody>
          <a:bodyPr wrap="square" rtlCol="0">
            <a:spAutoFit/>
          </a:bodyPr>
          <a:lstStyle/>
          <a:p>
            <a:r>
              <a:rPr lang="en-GB" sz="2400" dirty="0" smtClean="0">
                <a:solidFill>
                  <a:schemeClr val="tx2">
                    <a:lumMod val="50000"/>
                  </a:schemeClr>
                </a:solidFill>
              </a:rPr>
              <a:t>Goal 3a.</a:t>
            </a:r>
            <a:r>
              <a:rPr lang="en-GB" sz="2400" b="1" dirty="0" smtClean="0">
                <a:solidFill>
                  <a:schemeClr val="tx2">
                    <a:lumMod val="50000"/>
                  </a:schemeClr>
                </a:solidFill>
              </a:rPr>
              <a:t> </a:t>
            </a:r>
            <a:r>
              <a:rPr lang="en-GB" sz="2400" dirty="0" smtClean="0">
                <a:solidFill>
                  <a:schemeClr val="bg1"/>
                </a:solidFill>
              </a:rPr>
              <a:t>A Multipath TCP user should get at least as much throughput as a single-path TCP would on the best of the available paths.</a:t>
            </a:r>
            <a:endParaRPr lang="en-GB" sz="2400" dirty="0">
              <a:solidFill>
                <a:schemeClr val="bg1"/>
              </a:solidFill>
            </a:endParaRPr>
          </a:p>
        </p:txBody>
      </p:sp>
      <p:sp>
        <p:nvSpPr>
          <p:cNvPr id="15" name="TextBox 14"/>
          <p:cNvSpPr txBox="1"/>
          <p:nvPr/>
        </p:nvSpPr>
        <p:spPr>
          <a:xfrm>
            <a:off x="-36512" y="6054387"/>
            <a:ext cx="9144000" cy="830997"/>
          </a:xfrm>
          <a:prstGeom prst="rect">
            <a:avLst/>
          </a:prstGeom>
          <a:noFill/>
        </p:spPr>
        <p:txBody>
          <a:bodyPr wrap="square" rtlCol="0">
            <a:spAutoFit/>
          </a:bodyPr>
          <a:lstStyle/>
          <a:p>
            <a:r>
              <a:rPr lang="en-GB" sz="2400" dirty="0" smtClean="0">
                <a:solidFill>
                  <a:schemeClr val="tx2">
                    <a:lumMod val="50000"/>
                  </a:schemeClr>
                </a:solidFill>
              </a:rPr>
              <a:t>Goal 3b.</a:t>
            </a:r>
            <a:r>
              <a:rPr lang="en-GB" sz="2400" dirty="0" smtClean="0">
                <a:solidFill>
                  <a:schemeClr val="bg1"/>
                </a:solidFill>
              </a:rPr>
              <a:t> A Multipath TCP flow should take no more capacity on any link than a single-path TCP would. </a:t>
            </a:r>
          </a:p>
        </p:txBody>
      </p:sp>
      <p:sp>
        <p:nvSpPr>
          <p:cNvPr id="16" name="Slide Number Placeholder 15"/>
          <p:cNvSpPr>
            <a:spLocks noGrp="1"/>
          </p:cNvSpPr>
          <p:nvPr>
            <p:ph type="sldNum" sz="quarter" idx="4"/>
          </p:nvPr>
        </p:nvSpPr>
        <p:spPr/>
        <p:txBody>
          <a:bodyPr/>
          <a:lstStyle/>
          <a:p>
            <a:fld id="{C521D75E-D6CE-401B-B8F6-FCC738B84794}" type="slidenum">
              <a:rPr lang="en-GB" smtClean="0"/>
              <a:pPr/>
              <a:t>27</a:t>
            </a:fld>
            <a:endParaRPr lang="en-GB"/>
          </a:p>
        </p:txBody>
      </p:sp>
      <p:grpSp>
        <p:nvGrpSpPr>
          <p:cNvPr id="18" name="Group 38"/>
          <p:cNvGrpSpPr/>
          <p:nvPr/>
        </p:nvGrpSpPr>
        <p:grpSpPr>
          <a:xfrm>
            <a:off x="755576" y="1922115"/>
            <a:ext cx="5409077" cy="2338548"/>
            <a:chOff x="-49222" y="2184291"/>
            <a:chExt cx="4845718" cy="3018164"/>
          </a:xfrm>
        </p:grpSpPr>
        <p:sp>
          <p:nvSpPr>
            <p:cNvPr id="19" name="Oval 18"/>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31"/>
            <p:cNvGrpSpPr/>
            <p:nvPr/>
          </p:nvGrpSpPr>
          <p:grpSpPr>
            <a:xfrm>
              <a:off x="2301206" y="4124393"/>
              <a:ext cx="222341" cy="1078062"/>
              <a:chOff x="2301206" y="4124393"/>
              <a:chExt cx="222341" cy="1078062"/>
            </a:xfrm>
          </p:grpSpPr>
          <p:cxnSp>
            <p:nvCxnSpPr>
              <p:cNvPr id="22" name="Straight Connector 21"/>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Isosceles Triangle 20"/>
            <p:cNvSpPr/>
            <p:nvPr/>
          </p:nvSpPr>
          <p:spPr>
            <a:xfrm flipV="1">
              <a:off x="502916" y="3319960"/>
              <a:ext cx="3820214" cy="812661"/>
            </a:xfrm>
            <a:prstGeom prst="triangle">
              <a:avLst/>
            </a:prstGeom>
            <a:gradFill flip="none" rotWithShape="1">
              <a:gsLst>
                <a:gs pos="0">
                  <a:schemeClr val="accent1">
                    <a:lumMod val="40000"/>
                    <a:lumOff val="6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37"/>
          <p:cNvGrpSpPr/>
          <p:nvPr/>
        </p:nvGrpSpPr>
        <p:grpSpPr>
          <a:xfrm>
            <a:off x="3766371" y="2048325"/>
            <a:ext cx="1539904" cy="1670344"/>
            <a:chOff x="5076056" y="2308722"/>
            <a:chExt cx="3024336" cy="3280518"/>
          </a:xfrm>
        </p:grpSpPr>
        <p:sp>
          <p:nvSpPr>
            <p:cNvPr id="25" name="Oval 24"/>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33"/>
            <p:cNvGrpSpPr/>
            <p:nvPr/>
          </p:nvGrpSpPr>
          <p:grpSpPr>
            <a:xfrm>
              <a:off x="6434160" y="4467256"/>
              <a:ext cx="288032" cy="1121984"/>
              <a:chOff x="2257696" y="4611272"/>
              <a:chExt cx="288032" cy="1121984"/>
            </a:xfrm>
          </p:grpSpPr>
          <p:cxnSp>
            <p:nvCxnSpPr>
              <p:cNvPr id="28" name="Straight Connector 27"/>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Isosceles Triangle 26"/>
            <p:cNvSpPr/>
            <p:nvPr/>
          </p:nvSpPr>
          <p:spPr>
            <a:xfrm flipV="1">
              <a:off x="5148064" y="3429000"/>
              <a:ext cx="2880320" cy="1080120"/>
            </a:xfrm>
            <a:prstGeom prst="triangle">
              <a:avLst/>
            </a:prstGeom>
            <a:gradFill flip="none" rotWithShape="1">
              <a:gsLst>
                <a:gs pos="0">
                  <a:schemeClr val="accent3">
                    <a:lumMod val="60000"/>
                    <a:lumOff val="4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39"/>
          <p:cNvGrpSpPr/>
          <p:nvPr/>
        </p:nvGrpSpPr>
        <p:grpSpPr>
          <a:xfrm>
            <a:off x="1749830" y="2157651"/>
            <a:ext cx="1466575" cy="1638615"/>
            <a:chOff x="5148064" y="2371036"/>
            <a:chExt cx="2880320" cy="3218204"/>
          </a:xfrm>
        </p:grpSpPr>
        <p:sp>
          <p:nvSpPr>
            <p:cNvPr id="31" name="Oval 3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3"/>
            <p:cNvGrpSpPr/>
            <p:nvPr/>
          </p:nvGrpSpPr>
          <p:grpSpPr>
            <a:xfrm>
              <a:off x="6434160" y="4467256"/>
              <a:ext cx="288032" cy="1121984"/>
              <a:chOff x="2257696" y="4611272"/>
              <a:chExt cx="288032" cy="1121984"/>
            </a:xfrm>
          </p:grpSpPr>
          <p:cxnSp>
            <p:nvCxnSpPr>
              <p:cNvPr id="36" name="Straight Connector 35"/>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148064" y="3429000"/>
              <a:ext cx="2880320" cy="1080120"/>
            </a:xfrm>
            <a:prstGeom prst="triangle">
              <a:avLst/>
            </a:prstGeom>
            <a:gradFill flip="none" rotWithShape="1">
              <a:gsLst>
                <a:gs pos="0">
                  <a:schemeClr val="accent3">
                    <a:lumMod val="60000"/>
                    <a:lumOff val="4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27"/>
          <p:cNvGrpSpPr/>
          <p:nvPr/>
        </p:nvGrpSpPr>
        <p:grpSpPr>
          <a:xfrm>
            <a:off x="2893198" y="1628800"/>
            <a:ext cx="319127" cy="623294"/>
            <a:chOff x="1619672" y="2708920"/>
            <a:chExt cx="626758" cy="1224136"/>
          </a:xfrm>
        </p:grpSpPr>
        <p:grpSp>
          <p:nvGrpSpPr>
            <p:cNvPr id="39" name="Group 25"/>
            <p:cNvGrpSpPr/>
            <p:nvPr/>
          </p:nvGrpSpPr>
          <p:grpSpPr>
            <a:xfrm>
              <a:off x="1619672" y="2708922"/>
              <a:ext cx="432048" cy="1224137"/>
              <a:chOff x="1619672" y="2420888"/>
              <a:chExt cx="504056" cy="1512168"/>
            </a:xfrm>
          </p:grpSpPr>
          <p:sp>
            <p:nvSpPr>
              <p:cNvPr id="41" name="Oval 40"/>
              <p:cNvSpPr/>
              <p:nvPr/>
            </p:nvSpPr>
            <p:spPr>
              <a:xfrm>
                <a:off x="1691680" y="2420888"/>
                <a:ext cx="288032" cy="28803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a:stCxn id="41" idx="4"/>
              </p:cNvCxnSpPr>
              <p:nvPr/>
            </p:nvCxnSpPr>
            <p:spPr>
              <a:xfrm rot="5400000">
                <a:off x="1547664" y="2996952"/>
                <a:ext cx="57606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10"/>
              <p:cNvCxnSpPr/>
              <p:nvPr/>
            </p:nvCxnSpPr>
            <p:spPr>
              <a:xfrm rot="16200000" flipH="1">
                <a:off x="1799692" y="3320988"/>
                <a:ext cx="288032" cy="2160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696" y="3717032"/>
                <a:ext cx="360040" cy="72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619672" y="3429000"/>
                <a:ext cx="360040" cy="72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547664" y="3717032"/>
                <a:ext cx="288032" cy="1440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763688" y="2852936"/>
                <a:ext cx="144016" cy="1440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20"/>
              <p:cNvCxnSpPr/>
              <p:nvPr/>
            </p:nvCxnSpPr>
            <p:spPr>
              <a:xfrm>
                <a:off x="1763688" y="2996952"/>
                <a:ext cx="288032" cy="2160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907704" y="2852936"/>
                <a:ext cx="216024" cy="2160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0" name="Picture 39" descr="nexuss.png"/>
            <p:cNvPicPr>
              <a:picLocks noChangeAspect="1"/>
            </p:cNvPicPr>
            <p:nvPr/>
          </p:nvPicPr>
          <p:blipFill>
            <a:blip r:embed="rId3" cstate="print"/>
            <a:stretch>
              <a:fillRect/>
            </a:stretch>
          </p:blipFill>
          <p:spPr>
            <a:xfrm rot="742974" flipH="1">
              <a:off x="1979712" y="2996952"/>
              <a:ext cx="266718" cy="576064"/>
            </a:xfrm>
            <a:prstGeom prst="rect">
              <a:avLst/>
            </a:prstGeom>
            <a:ln>
              <a:noFill/>
            </a:ln>
            <a:effectLst>
              <a:outerShdw blurRad="101600" dist="76200" dir="4260000" algn="tl" rotWithShape="0">
                <a:schemeClr val="tx2">
                  <a:lumMod val="75000"/>
                  <a:alpha val="40000"/>
                </a:schemeClr>
              </a:outerShdw>
            </a:effectLst>
          </p:spPr>
        </p:pic>
      </p:grpSp>
      <p:sp>
        <p:nvSpPr>
          <p:cNvPr id="50" name="Cloud 49"/>
          <p:cNvSpPr/>
          <p:nvPr/>
        </p:nvSpPr>
        <p:spPr>
          <a:xfrm>
            <a:off x="2079810" y="3915934"/>
            <a:ext cx="989938" cy="513301"/>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rot="5400000">
            <a:off x="2336460" y="3842605"/>
            <a:ext cx="219986" cy="73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069748" y="3719463"/>
            <a:ext cx="1473471" cy="3431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2923090" y="4245913"/>
            <a:ext cx="586630" cy="10999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169679" y="2302702"/>
            <a:ext cx="806616" cy="369332"/>
          </a:xfrm>
          <a:prstGeom prst="rect">
            <a:avLst/>
          </a:prstGeom>
          <a:noFill/>
        </p:spPr>
        <p:txBody>
          <a:bodyPr wrap="square" rtlCol="0">
            <a:spAutoFit/>
          </a:bodyPr>
          <a:lstStyle/>
          <a:p>
            <a:endParaRPr lang="en-GB" dirty="0"/>
          </a:p>
        </p:txBody>
      </p:sp>
      <p:sp>
        <p:nvSpPr>
          <p:cNvPr id="55" name="Freeform 54"/>
          <p:cNvSpPr/>
          <p:nvPr/>
        </p:nvSpPr>
        <p:spPr>
          <a:xfrm>
            <a:off x="1700157" y="2052971"/>
            <a:ext cx="1800199"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306452">
                <a:moveTo>
                  <a:pt x="1394109" y="0"/>
                </a:moveTo>
                <a:cubicBezTo>
                  <a:pt x="1399227" y="180020"/>
                  <a:pt x="1468840" y="733330"/>
                  <a:pt x="1506119" y="1080120"/>
                </a:cubicBezTo>
                <a:cubicBezTo>
                  <a:pt x="1543398" y="1426910"/>
                  <a:pt x="1594150" y="1736451"/>
                  <a:pt x="1617785" y="2080742"/>
                </a:cubicBezTo>
                <a:cubicBezTo>
                  <a:pt x="1641420" y="24250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1700157" y="2052971"/>
            <a:ext cx="1224136" cy="2192720"/>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313902 h 4529185"/>
              <a:gd name="connsiteX1" fmla="*/ 1536825 w 1659653"/>
              <a:gd name="connsiteY1" fmla="*/ 150725 h 4529185"/>
              <a:gd name="connsiteX2" fmla="*/ 1567543 w 1659653"/>
              <a:gd name="connsiteY2" fmla="*/ 1218253 h 4529185"/>
              <a:gd name="connsiteX3" fmla="*/ 1617785 w 1659653"/>
              <a:gd name="connsiteY3" fmla="*/ 2303475 h 4529185"/>
              <a:gd name="connsiteX4" fmla="*/ 1647930 w 1659653"/>
              <a:gd name="connsiteY4" fmla="*/ 3368601 h 4529185"/>
              <a:gd name="connsiteX5" fmla="*/ 1547446 w 1659653"/>
              <a:gd name="connsiteY5" fmla="*/ 4343291 h 4529185"/>
              <a:gd name="connsiteX6" fmla="*/ 1065125 w 1659653"/>
              <a:gd name="connsiteY6" fmla="*/ 4483968 h 4529185"/>
              <a:gd name="connsiteX7" fmla="*/ 0 w 1659653"/>
              <a:gd name="connsiteY7" fmla="*/ 4473919 h 4529185"/>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1396721 w 2120257"/>
              <a:gd name="connsiteY0" fmla="*/ 341098 h 4556381"/>
              <a:gd name="connsiteX1" fmla="*/ 1905309 w 2120257"/>
              <a:gd name="connsiteY1" fmla="*/ 970009 h 4556381"/>
              <a:gd name="connsiteX2" fmla="*/ 2058843 w 2120257"/>
              <a:gd name="connsiteY2" fmla="*/ 177921 h 4556381"/>
              <a:gd name="connsiteX3" fmla="*/ 1536825 w 2120257"/>
              <a:gd name="connsiteY3" fmla="*/ 177921 h 4556381"/>
              <a:gd name="connsiteX4" fmla="*/ 1567543 w 2120257"/>
              <a:gd name="connsiteY4" fmla="*/ 1245449 h 4556381"/>
              <a:gd name="connsiteX5" fmla="*/ 1617785 w 2120257"/>
              <a:gd name="connsiteY5" fmla="*/ 2330671 h 4556381"/>
              <a:gd name="connsiteX6" fmla="*/ 1647930 w 2120257"/>
              <a:gd name="connsiteY6" fmla="*/ 3395797 h 4556381"/>
              <a:gd name="connsiteX7" fmla="*/ 1547446 w 2120257"/>
              <a:gd name="connsiteY7" fmla="*/ 4370487 h 4556381"/>
              <a:gd name="connsiteX8" fmla="*/ 1065125 w 2120257"/>
              <a:gd name="connsiteY8" fmla="*/ 4511164 h 4556381"/>
              <a:gd name="connsiteX9" fmla="*/ 0 w 2120257"/>
              <a:gd name="connsiteY9" fmla="*/ 4501115 h 4556381"/>
              <a:gd name="connsiteX0" fmla="*/ 1396721 w 2082194"/>
              <a:gd name="connsiteY0" fmla="*/ 341098 h 4556381"/>
              <a:gd name="connsiteX1" fmla="*/ 2058843 w 2082194"/>
              <a:gd name="connsiteY1" fmla="*/ 177921 h 4556381"/>
              <a:gd name="connsiteX2" fmla="*/ 1536825 w 2082194"/>
              <a:gd name="connsiteY2" fmla="*/ 177921 h 4556381"/>
              <a:gd name="connsiteX3" fmla="*/ 1567543 w 2082194"/>
              <a:gd name="connsiteY3" fmla="*/ 1245449 h 4556381"/>
              <a:gd name="connsiteX4" fmla="*/ 1617785 w 2082194"/>
              <a:gd name="connsiteY4" fmla="*/ 2330671 h 4556381"/>
              <a:gd name="connsiteX5" fmla="*/ 1647930 w 2082194"/>
              <a:gd name="connsiteY5" fmla="*/ 3395797 h 4556381"/>
              <a:gd name="connsiteX6" fmla="*/ 1547446 w 2082194"/>
              <a:gd name="connsiteY6" fmla="*/ 4370487 h 4556381"/>
              <a:gd name="connsiteX7" fmla="*/ 1065125 w 2082194"/>
              <a:gd name="connsiteY7" fmla="*/ 4511164 h 4556381"/>
              <a:gd name="connsiteX8" fmla="*/ 0 w 2082194"/>
              <a:gd name="connsiteY8" fmla="*/ 4501115 h 4556381"/>
              <a:gd name="connsiteX0" fmla="*/ 2058843 w 2082194"/>
              <a:gd name="connsiteY0" fmla="*/ 177921 h 4556381"/>
              <a:gd name="connsiteX1" fmla="*/ 1536825 w 2082194"/>
              <a:gd name="connsiteY1" fmla="*/ 177921 h 4556381"/>
              <a:gd name="connsiteX2" fmla="*/ 1567543 w 2082194"/>
              <a:gd name="connsiteY2" fmla="*/ 1245449 h 4556381"/>
              <a:gd name="connsiteX3" fmla="*/ 1617785 w 2082194"/>
              <a:gd name="connsiteY3" fmla="*/ 2330671 h 4556381"/>
              <a:gd name="connsiteX4" fmla="*/ 1647930 w 2082194"/>
              <a:gd name="connsiteY4" fmla="*/ 3395797 h 4556381"/>
              <a:gd name="connsiteX5" fmla="*/ 1547446 w 2082194"/>
              <a:gd name="connsiteY5" fmla="*/ 4370487 h 4556381"/>
              <a:gd name="connsiteX6" fmla="*/ 1065125 w 2082194"/>
              <a:gd name="connsiteY6" fmla="*/ 4511164 h 4556381"/>
              <a:gd name="connsiteX7" fmla="*/ 0 w 2082194"/>
              <a:gd name="connsiteY7" fmla="*/ 4501115 h 4556381"/>
              <a:gd name="connsiteX0" fmla="*/ 2058843 w 2082194"/>
              <a:gd name="connsiteY0" fmla="*/ 105913 h 4484373"/>
              <a:gd name="connsiteX1" fmla="*/ 1475412 w 2082194"/>
              <a:gd name="connsiteY1" fmla="*/ 177921 h 4484373"/>
              <a:gd name="connsiteX2" fmla="*/ 1567543 w 2082194"/>
              <a:gd name="connsiteY2" fmla="*/ 1173441 h 4484373"/>
              <a:gd name="connsiteX3" fmla="*/ 1617785 w 2082194"/>
              <a:gd name="connsiteY3" fmla="*/ 2258663 h 4484373"/>
              <a:gd name="connsiteX4" fmla="*/ 1647930 w 2082194"/>
              <a:gd name="connsiteY4" fmla="*/ 3323789 h 4484373"/>
              <a:gd name="connsiteX5" fmla="*/ 1547446 w 2082194"/>
              <a:gd name="connsiteY5" fmla="*/ 4298479 h 4484373"/>
              <a:gd name="connsiteX6" fmla="*/ 1065125 w 2082194"/>
              <a:gd name="connsiteY6" fmla="*/ 4439156 h 4484373"/>
              <a:gd name="connsiteX7" fmla="*/ 0 w 2082194"/>
              <a:gd name="connsiteY7" fmla="*/ 4429107 h 4484373"/>
              <a:gd name="connsiteX0" fmla="*/ 2058843 w 2082194"/>
              <a:gd name="connsiteY0" fmla="*/ 120013 h 4498473"/>
              <a:gd name="connsiteX1" fmla="*/ 1475412 w 2082194"/>
              <a:gd name="connsiteY1" fmla="*/ 192021 h 4498473"/>
              <a:gd name="connsiteX2" fmla="*/ 1506119 w 2082194"/>
              <a:gd name="connsiteY2" fmla="*/ 1272141 h 4498473"/>
              <a:gd name="connsiteX3" fmla="*/ 1617785 w 2082194"/>
              <a:gd name="connsiteY3" fmla="*/ 2272763 h 4498473"/>
              <a:gd name="connsiteX4" fmla="*/ 1647930 w 2082194"/>
              <a:gd name="connsiteY4" fmla="*/ 3337889 h 4498473"/>
              <a:gd name="connsiteX5" fmla="*/ 1547446 w 2082194"/>
              <a:gd name="connsiteY5" fmla="*/ 4312579 h 4498473"/>
              <a:gd name="connsiteX6" fmla="*/ 1065125 w 2082194"/>
              <a:gd name="connsiteY6" fmla="*/ 4453256 h 4498473"/>
              <a:gd name="connsiteX7" fmla="*/ 0 w 2082194"/>
              <a:gd name="connsiteY7" fmla="*/ 4443207 h 4498473"/>
              <a:gd name="connsiteX0" fmla="*/ 2058843 w 2058843"/>
              <a:gd name="connsiteY0" fmla="*/ 58605 h 4437065"/>
              <a:gd name="connsiteX1" fmla="*/ 1739507 w 2058843"/>
              <a:gd name="connsiteY1" fmla="*/ 427047 h 4437065"/>
              <a:gd name="connsiteX2" fmla="*/ 1475412 w 2058843"/>
              <a:gd name="connsiteY2" fmla="*/ 130613 h 4437065"/>
              <a:gd name="connsiteX3" fmla="*/ 1506119 w 2058843"/>
              <a:gd name="connsiteY3" fmla="*/ 1210733 h 4437065"/>
              <a:gd name="connsiteX4" fmla="*/ 1617785 w 2058843"/>
              <a:gd name="connsiteY4" fmla="*/ 2211355 h 4437065"/>
              <a:gd name="connsiteX5" fmla="*/ 1647930 w 2058843"/>
              <a:gd name="connsiteY5" fmla="*/ 3276481 h 4437065"/>
              <a:gd name="connsiteX6" fmla="*/ 1547446 w 2058843"/>
              <a:gd name="connsiteY6" fmla="*/ 4251171 h 4437065"/>
              <a:gd name="connsiteX7" fmla="*/ 1065125 w 2058843"/>
              <a:gd name="connsiteY7" fmla="*/ 4391848 h 4437065"/>
              <a:gd name="connsiteX8" fmla="*/ 0 w 2058843"/>
              <a:gd name="connsiteY8" fmla="*/ 4381799 h 4437065"/>
              <a:gd name="connsiteX0" fmla="*/ 2058843 w 2058843"/>
              <a:gd name="connsiteY0" fmla="*/ 35035 h 4413495"/>
              <a:gd name="connsiteX1" fmla="*/ 1739507 w 2058843"/>
              <a:gd name="connsiteY1" fmla="*/ 544897 h 4413495"/>
              <a:gd name="connsiteX2" fmla="*/ 1475412 w 2058843"/>
              <a:gd name="connsiteY2" fmla="*/ 107043 h 4413495"/>
              <a:gd name="connsiteX3" fmla="*/ 1506119 w 2058843"/>
              <a:gd name="connsiteY3" fmla="*/ 1187163 h 4413495"/>
              <a:gd name="connsiteX4" fmla="*/ 1617785 w 2058843"/>
              <a:gd name="connsiteY4" fmla="*/ 2187785 h 4413495"/>
              <a:gd name="connsiteX5" fmla="*/ 1647930 w 2058843"/>
              <a:gd name="connsiteY5" fmla="*/ 3252911 h 4413495"/>
              <a:gd name="connsiteX6" fmla="*/ 1547446 w 2058843"/>
              <a:gd name="connsiteY6" fmla="*/ 4227601 h 4413495"/>
              <a:gd name="connsiteX7" fmla="*/ 1065125 w 2058843"/>
              <a:gd name="connsiteY7" fmla="*/ 4368278 h 4413495"/>
              <a:gd name="connsiteX8" fmla="*/ 0 w 2058843"/>
              <a:gd name="connsiteY8" fmla="*/ 4358229 h 4413495"/>
              <a:gd name="connsiteX0" fmla="*/ 2058843 w 2058843"/>
              <a:gd name="connsiteY0" fmla="*/ 120012 h 4498472"/>
              <a:gd name="connsiteX1" fmla="*/ 1475412 w 2058843"/>
              <a:gd name="connsiteY1" fmla="*/ 192020 h 4498472"/>
              <a:gd name="connsiteX2" fmla="*/ 1506119 w 2058843"/>
              <a:gd name="connsiteY2" fmla="*/ 1272140 h 4498472"/>
              <a:gd name="connsiteX3" fmla="*/ 1617785 w 2058843"/>
              <a:gd name="connsiteY3" fmla="*/ 2272762 h 4498472"/>
              <a:gd name="connsiteX4" fmla="*/ 1647930 w 2058843"/>
              <a:gd name="connsiteY4" fmla="*/ 3337888 h 4498472"/>
              <a:gd name="connsiteX5" fmla="*/ 1547446 w 2058843"/>
              <a:gd name="connsiteY5" fmla="*/ 4312578 h 4498472"/>
              <a:gd name="connsiteX6" fmla="*/ 1065125 w 2058843"/>
              <a:gd name="connsiteY6" fmla="*/ 4453255 h 4498472"/>
              <a:gd name="connsiteX7" fmla="*/ 0 w 2058843"/>
              <a:gd name="connsiteY7" fmla="*/ 4443206 h 449847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1475412 w 1659653"/>
              <a:gd name="connsiteY0" fmla="*/ 180020 h 4486472"/>
              <a:gd name="connsiteX1" fmla="*/ 1394109 w 1659653"/>
              <a:gd name="connsiteY1" fmla="*/ 180020 h 4486472"/>
              <a:gd name="connsiteX2" fmla="*/ 1506119 w 1659653"/>
              <a:gd name="connsiteY2" fmla="*/ 1260140 h 4486472"/>
              <a:gd name="connsiteX3" fmla="*/ 1617785 w 1659653"/>
              <a:gd name="connsiteY3" fmla="*/ 2260762 h 4486472"/>
              <a:gd name="connsiteX4" fmla="*/ 1647930 w 1659653"/>
              <a:gd name="connsiteY4" fmla="*/ 3325888 h 4486472"/>
              <a:gd name="connsiteX5" fmla="*/ 1547446 w 1659653"/>
              <a:gd name="connsiteY5" fmla="*/ 4300578 h 4486472"/>
              <a:gd name="connsiteX6" fmla="*/ 1065125 w 1659653"/>
              <a:gd name="connsiteY6" fmla="*/ 4441255 h 4486472"/>
              <a:gd name="connsiteX7" fmla="*/ 0 w 1659653"/>
              <a:gd name="connsiteY7" fmla="*/ 4431206 h 4486472"/>
              <a:gd name="connsiteX0" fmla="*/ 1394109 w 1659653"/>
              <a:gd name="connsiteY0" fmla="*/ 0 h 4306452"/>
              <a:gd name="connsiteX1" fmla="*/ 1506119 w 1659653"/>
              <a:gd name="connsiteY1" fmla="*/ 1080120 h 4306452"/>
              <a:gd name="connsiteX2" fmla="*/ 1617785 w 1659653"/>
              <a:gd name="connsiteY2" fmla="*/ 2080742 h 4306452"/>
              <a:gd name="connsiteX3" fmla="*/ 1647930 w 1659653"/>
              <a:gd name="connsiteY3" fmla="*/ 3145868 h 4306452"/>
              <a:gd name="connsiteX4" fmla="*/ 1547446 w 1659653"/>
              <a:gd name="connsiteY4" fmla="*/ 4120558 h 4306452"/>
              <a:gd name="connsiteX5" fmla="*/ 1065125 w 1659653"/>
              <a:gd name="connsiteY5" fmla="*/ 4261235 h 4306452"/>
              <a:gd name="connsiteX6" fmla="*/ 0 w 1659653"/>
              <a:gd name="connsiteY6" fmla="*/ 4251186 h 4306452"/>
              <a:gd name="connsiteX0" fmla="*/ 2351178 w 2356296"/>
              <a:gd name="connsiteY0" fmla="*/ 0 h 4306452"/>
              <a:gd name="connsiteX1" fmla="*/ 1506119 w 2356296"/>
              <a:gd name="connsiteY1" fmla="*/ 1080120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6296"/>
              <a:gd name="connsiteY0" fmla="*/ 0 h 4306452"/>
              <a:gd name="connsiteX1" fmla="*/ 1521350 w 2356296"/>
              <a:gd name="connsiteY1" fmla="*/ 424266 h 4306452"/>
              <a:gd name="connsiteX2" fmla="*/ 1617785 w 2356296"/>
              <a:gd name="connsiteY2" fmla="*/ 2080742 h 4306452"/>
              <a:gd name="connsiteX3" fmla="*/ 1647930 w 2356296"/>
              <a:gd name="connsiteY3" fmla="*/ 3145868 h 4306452"/>
              <a:gd name="connsiteX4" fmla="*/ 1547446 w 2356296"/>
              <a:gd name="connsiteY4" fmla="*/ 4120558 h 4306452"/>
              <a:gd name="connsiteX5" fmla="*/ 1065125 w 2356296"/>
              <a:gd name="connsiteY5" fmla="*/ 4261235 h 4306452"/>
              <a:gd name="connsiteX6" fmla="*/ 0 w 2356296"/>
              <a:gd name="connsiteY6" fmla="*/ 4251186 h 4306452"/>
              <a:gd name="connsiteX0" fmla="*/ 2351178 w 2351177"/>
              <a:gd name="connsiteY0" fmla="*/ 0 h 4306452"/>
              <a:gd name="connsiteX1" fmla="*/ 1521350 w 2351177"/>
              <a:gd name="connsiteY1" fmla="*/ 424266 h 4306452"/>
              <a:gd name="connsiteX2" fmla="*/ 1617785 w 2351177"/>
              <a:gd name="connsiteY2" fmla="*/ 2080742 h 4306452"/>
              <a:gd name="connsiteX3" fmla="*/ 1647930 w 2351177"/>
              <a:gd name="connsiteY3" fmla="*/ 3145868 h 4306452"/>
              <a:gd name="connsiteX4" fmla="*/ 1547446 w 2351177"/>
              <a:gd name="connsiteY4" fmla="*/ 4120558 h 4306452"/>
              <a:gd name="connsiteX5" fmla="*/ 1065125 w 2351177"/>
              <a:gd name="connsiteY5" fmla="*/ 4261235 h 4306452"/>
              <a:gd name="connsiteX6" fmla="*/ 0 w 2351177"/>
              <a:gd name="connsiteY6"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177" h="4306452">
                <a:moveTo>
                  <a:pt x="2351178" y="0"/>
                </a:moveTo>
                <a:cubicBezTo>
                  <a:pt x="1966538" y="86877"/>
                  <a:pt x="1643582" y="77476"/>
                  <a:pt x="1521350" y="424266"/>
                </a:cubicBezTo>
                <a:cubicBezTo>
                  <a:pt x="1399118" y="771056"/>
                  <a:pt x="1596688" y="1627142"/>
                  <a:pt x="1617785" y="2080742"/>
                </a:cubicBezTo>
                <a:cubicBezTo>
                  <a:pt x="1638882" y="2534342"/>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300192" y="1484784"/>
            <a:ext cx="1944216" cy="3139321"/>
          </a:xfrm>
          <a:prstGeom prst="rect">
            <a:avLst/>
          </a:prstGeom>
          <a:noFill/>
        </p:spPr>
        <p:txBody>
          <a:bodyPr wrap="square" rtlCol="0">
            <a:spAutoFit/>
          </a:bodyPr>
          <a:lstStyle/>
          <a:p>
            <a:r>
              <a:rPr lang="en-US" dirty="0" smtClean="0">
                <a:solidFill>
                  <a:schemeClr val="bg1"/>
                </a:solidFill>
              </a:rPr>
              <a:t>Design goal 2 says to put all your traffic on the least congested path.</a:t>
            </a:r>
          </a:p>
          <a:p>
            <a:endParaRPr lang="en-US" dirty="0" smtClean="0">
              <a:solidFill>
                <a:schemeClr val="bg1"/>
              </a:solidFill>
            </a:endParaRPr>
          </a:p>
          <a:p>
            <a:r>
              <a:rPr lang="en-US" dirty="0" smtClean="0">
                <a:solidFill>
                  <a:schemeClr val="bg1"/>
                </a:solidFill>
              </a:rPr>
              <a:t>Here, 3G is always the least congested path. But if we only used 3G, we’d get worse throughput.</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71406" y="1772816"/>
            <a:ext cx="8533042" cy="2214554"/>
            <a:chOff x="71406" y="4643446"/>
            <a:chExt cx="9144064" cy="2214554"/>
          </a:xfrm>
        </p:grpSpPr>
        <p:pic>
          <p:nvPicPr>
            <p:cNvPr id="4" name="Picture 26"/>
            <p:cNvPicPr>
              <a:picLocks noChangeAspect="1" noChangeArrowheads="1"/>
            </p:cNvPicPr>
            <p:nvPr/>
          </p:nvPicPr>
          <p:blipFill>
            <a:blip r:embed="rId3" cstate="print"/>
            <a:srcRect/>
            <a:stretch>
              <a:fillRect/>
            </a:stretch>
          </p:blipFill>
          <p:spPr bwMode="auto">
            <a:xfrm>
              <a:off x="1214414" y="4705350"/>
              <a:ext cx="7297737" cy="2152650"/>
            </a:xfrm>
            <a:prstGeom prst="rect">
              <a:avLst/>
            </a:prstGeom>
            <a:noFill/>
            <a:ln w="9525">
              <a:noFill/>
              <a:miter lim="800000"/>
              <a:headEnd/>
              <a:tailEnd/>
            </a:ln>
            <a:effectLst/>
          </p:spPr>
        </p:pic>
        <p:sp>
          <p:nvSpPr>
            <p:cNvPr id="5" name="TextBox 4"/>
            <p:cNvSpPr txBox="1"/>
            <p:nvPr/>
          </p:nvSpPr>
          <p:spPr>
            <a:xfrm>
              <a:off x="71406" y="4643446"/>
              <a:ext cx="1142976" cy="830997"/>
            </a:xfrm>
            <a:prstGeom prst="rect">
              <a:avLst/>
            </a:prstGeom>
            <a:noFill/>
          </p:spPr>
          <p:txBody>
            <a:bodyPr wrap="square" rtlCol="0">
              <a:spAutoFit/>
            </a:bodyPr>
            <a:lstStyle/>
            <a:p>
              <a:r>
                <a:rPr lang="en-US" sz="1600" i="1" dirty="0" err="1" smtClean="0"/>
                <a:t>wifi</a:t>
              </a:r>
              <a:r>
                <a:rPr lang="en-US" sz="1600" i="1" dirty="0" smtClean="0"/>
                <a:t> through-put [Mb/s]</a:t>
              </a:r>
              <a:endParaRPr lang="en-GB" sz="1600" i="1" dirty="0"/>
            </a:p>
          </p:txBody>
        </p:sp>
        <p:sp>
          <p:nvSpPr>
            <p:cNvPr id="6" name="TextBox 5"/>
            <p:cNvSpPr txBox="1"/>
            <p:nvPr/>
          </p:nvSpPr>
          <p:spPr>
            <a:xfrm>
              <a:off x="71406" y="5955589"/>
              <a:ext cx="1142976" cy="830997"/>
            </a:xfrm>
            <a:prstGeom prst="rect">
              <a:avLst/>
            </a:prstGeom>
            <a:noFill/>
          </p:spPr>
          <p:txBody>
            <a:bodyPr wrap="square" rtlCol="0">
              <a:spAutoFit/>
            </a:bodyPr>
            <a:lstStyle/>
            <a:p>
              <a:r>
                <a:rPr lang="en-US" sz="1600" i="1" dirty="0" smtClean="0"/>
                <a:t>3G through-put [Mb/s]</a:t>
              </a:r>
              <a:endParaRPr lang="en-GB" sz="1600" i="1" dirty="0"/>
            </a:p>
          </p:txBody>
        </p:sp>
        <p:sp>
          <p:nvSpPr>
            <p:cNvPr id="7" name="TextBox 6"/>
            <p:cNvSpPr txBox="1"/>
            <p:nvPr/>
          </p:nvSpPr>
          <p:spPr>
            <a:xfrm>
              <a:off x="8501090" y="5844621"/>
              <a:ext cx="714380" cy="584775"/>
            </a:xfrm>
            <a:prstGeom prst="rect">
              <a:avLst/>
            </a:prstGeom>
            <a:noFill/>
          </p:spPr>
          <p:txBody>
            <a:bodyPr wrap="square" rtlCol="0">
              <a:spAutoFit/>
            </a:bodyPr>
            <a:lstStyle/>
            <a:p>
              <a:r>
                <a:rPr lang="en-US" sz="1600" i="1" dirty="0" smtClean="0"/>
                <a:t>time </a:t>
              </a:r>
              <a:br>
                <a:rPr lang="en-US" sz="1600" i="1" dirty="0" smtClean="0"/>
              </a:br>
              <a:r>
                <a:rPr lang="en-US" sz="1600" i="1" dirty="0" smtClean="0"/>
                <a:t>[min]</a:t>
              </a:r>
              <a:endParaRPr lang="en-GB" sz="1600" i="1" dirty="0"/>
            </a:p>
          </p:txBody>
        </p:sp>
      </p:grpSp>
      <p:pic>
        <p:nvPicPr>
          <p:cNvPr id="8" name="Picture 7" descr="20100310_002.jpg"/>
          <p:cNvPicPr>
            <a:picLocks noChangeAspect="1"/>
          </p:cNvPicPr>
          <p:nvPr/>
        </p:nvPicPr>
        <p:blipFill>
          <a:blip r:embed="rId4" cstate="print"/>
          <a:srcRect l="6327" r="22705"/>
          <a:stretch>
            <a:fillRect/>
          </a:stretch>
        </p:blipFill>
        <p:spPr>
          <a:xfrm>
            <a:off x="1547664" y="3861048"/>
            <a:ext cx="1857388" cy="1471168"/>
          </a:xfrm>
          <a:prstGeom prst="rect">
            <a:avLst/>
          </a:prstGeom>
          <a:effectLst>
            <a:softEdge rad="31750"/>
          </a:effectLst>
        </p:spPr>
      </p:pic>
      <p:pic>
        <p:nvPicPr>
          <p:cNvPr id="9" name="Picture 8" descr="20100310_004.jpg"/>
          <p:cNvPicPr>
            <a:picLocks noChangeAspect="1"/>
          </p:cNvPicPr>
          <p:nvPr/>
        </p:nvPicPr>
        <p:blipFill>
          <a:blip r:embed="rId5" cstate="print"/>
          <a:srcRect l="34533" t="17627" r="29983" b="4679"/>
          <a:stretch>
            <a:fillRect/>
          </a:stretch>
        </p:blipFill>
        <p:spPr>
          <a:xfrm>
            <a:off x="5508104" y="4077072"/>
            <a:ext cx="1857388" cy="2286016"/>
          </a:xfrm>
          <a:prstGeom prst="rect">
            <a:avLst/>
          </a:prstGeom>
          <a:effectLst>
            <a:softEdge rad="31750"/>
          </a:effectLst>
        </p:spPr>
      </p:pic>
      <p:pic>
        <p:nvPicPr>
          <p:cNvPr id="10" name="Picture 9" descr="20100310_006.jpg"/>
          <p:cNvPicPr>
            <a:picLocks noChangeAspect="1"/>
          </p:cNvPicPr>
          <p:nvPr/>
        </p:nvPicPr>
        <p:blipFill>
          <a:blip r:embed="rId6" cstate="print"/>
          <a:srcRect l="25434" r="36352" b="4679"/>
          <a:stretch>
            <a:fillRect/>
          </a:stretch>
        </p:blipFill>
        <p:spPr>
          <a:xfrm>
            <a:off x="7500894" y="3789040"/>
            <a:ext cx="1643106" cy="2303887"/>
          </a:xfrm>
          <a:prstGeom prst="rect">
            <a:avLst/>
          </a:prstGeom>
          <a:effectLst>
            <a:softEdge rad="31750"/>
          </a:effectLst>
        </p:spPr>
      </p:pic>
      <p:sp>
        <p:nvSpPr>
          <p:cNvPr id="16" name="TextBox 15"/>
          <p:cNvSpPr txBox="1"/>
          <p:nvPr/>
        </p:nvSpPr>
        <p:spPr>
          <a:xfrm>
            <a:off x="1475656" y="5230941"/>
            <a:ext cx="1944216" cy="646331"/>
          </a:xfrm>
          <a:prstGeom prst="rect">
            <a:avLst/>
          </a:prstGeom>
          <a:noFill/>
        </p:spPr>
        <p:txBody>
          <a:bodyPr wrap="square" rtlCol="0">
            <a:spAutoFit/>
          </a:bodyPr>
          <a:lstStyle/>
          <a:p>
            <a:r>
              <a:rPr lang="en-US" i="1" dirty="0" smtClean="0"/>
              <a:t>User in his office, using </a:t>
            </a:r>
            <a:r>
              <a:rPr lang="en-US" i="1" dirty="0" err="1" smtClean="0"/>
              <a:t>wifi</a:t>
            </a:r>
            <a:r>
              <a:rPr lang="en-US" i="1" dirty="0" smtClean="0"/>
              <a:t> and 3G</a:t>
            </a:r>
            <a:endParaRPr lang="en-GB" i="1" dirty="0"/>
          </a:p>
        </p:txBody>
      </p:sp>
      <p:sp>
        <p:nvSpPr>
          <p:cNvPr id="17" name="TextBox 16"/>
          <p:cNvSpPr txBox="1"/>
          <p:nvPr/>
        </p:nvSpPr>
        <p:spPr>
          <a:xfrm>
            <a:off x="5436096" y="6300028"/>
            <a:ext cx="1944216" cy="369332"/>
          </a:xfrm>
          <a:prstGeom prst="rect">
            <a:avLst/>
          </a:prstGeom>
          <a:noFill/>
        </p:spPr>
        <p:txBody>
          <a:bodyPr wrap="square" rtlCol="0">
            <a:spAutoFit/>
          </a:bodyPr>
          <a:lstStyle/>
          <a:p>
            <a:r>
              <a:rPr lang="en-US" i="1" dirty="0" smtClean="0"/>
              <a:t>Going downstairs</a:t>
            </a:r>
            <a:endParaRPr lang="en-GB" i="1" dirty="0"/>
          </a:p>
        </p:txBody>
      </p:sp>
      <p:sp>
        <p:nvSpPr>
          <p:cNvPr id="18" name="TextBox 17"/>
          <p:cNvSpPr txBox="1"/>
          <p:nvPr/>
        </p:nvSpPr>
        <p:spPr>
          <a:xfrm>
            <a:off x="7452320" y="6011996"/>
            <a:ext cx="1656184" cy="369332"/>
          </a:xfrm>
          <a:prstGeom prst="rect">
            <a:avLst/>
          </a:prstGeom>
          <a:noFill/>
        </p:spPr>
        <p:txBody>
          <a:bodyPr wrap="square" rtlCol="0">
            <a:spAutoFit/>
          </a:bodyPr>
          <a:lstStyle/>
          <a:p>
            <a:r>
              <a:rPr lang="en-US" i="1" dirty="0" smtClean="0"/>
              <a:t>In the kitchen</a:t>
            </a:r>
            <a:endParaRPr lang="en-GB" i="1" dirty="0"/>
          </a:p>
        </p:txBody>
      </p:sp>
      <p:sp>
        <p:nvSpPr>
          <p:cNvPr id="19" name="Title 18"/>
          <p:cNvSpPr>
            <a:spLocks noGrp="1"/>
          </p:cNvSpPr>
          <p:nvPr>
            <p:ph type="title"/>
          </p:nvPr>
        </p:nvSpPr>
        <p:spPr/>
        <p:txBody>
          <a:bodyPr/>
          <a:lstStyle/>
          <a:p>
            <a:r>
              <a:rPr lang="en-GB" dirty="0" smtClean="0"/>
              <a:t>MPTCP gives fair throughput.</a:t>
            </a:r>
            <a:endParaRPr lang="en-GB" dirty="0"/>
          </a:p>
        </p:txBody>
      </p:sp>
      <p:sp>
        <p:nvSpPr>
          <p:cNvPr id="14" name="Slide Number Placeholder 13"/>
          <p:cNvSpPr>
            <a:spLocks noGrp="1"/>
          </p:cNvSpPr>
          <p:nvPr>
            <p:ph type="sldNum" sz="quarter" idx="4"/>
          </p:nvPr>
        </p:nvSpPr>
        <p:spPr/>
        <p:txBody>
          <a:bodyPr/>
          <a:lstStyle/>
          <a:p>
            <a:fld id="{C521D75E-D6CE-401B-B8F6-FCC738B84794}"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71406" y="1772816"/>
            <a:ext cx="8533042" cy="2214554"/>
            <a:chOff x="71406" y="4643446"/>
            <a:chExt cx="9144064" cy="2214554"/>
          </a:xfrm>
        </p:grpSpPr>
        <p:pic>
          <p:nvPicPr>
            <p:cNvPr id="4" name="Picture 26"/>
            <p:cNvPicPr>
              <a:picLocks noChangeAspect="1" noChangeArrowheads="1"/>
            </p:cNvPicPr>
            <p:nvPr/>
          </p:nvPicPr>
          <p:blipFill>
            <a:blip r:embed="rId3" cstate="print"/>
            <a:srcRect/>
            <a:stretch>
              <a:fillRect/>
            </a:stretch>
          </p:blipFill>
          <p:spPr bwMode="auto">
            <a:xfrm>
              <a:off x="1214414" y="4705350"/>
              <a:ext cx="7297737" cy="2152650"/>
            </a:xfrm>
            <a:prstGeom prst="rect">
              <a:avLst/>
            </a:prstGeom>
            <a:noFill/>
            <a:ln w="9525">
              <a:noFill/>
              <a:miter lim="800000"/>
              <a:headEnd/>
              <a:tailEnd/>
            </a:ln>
            <a:effectLst/>
          </p:spPr>
        </p:pic>
        <p:sp>
          <p:nvSpPr>
            <p:cNvPr id="5" name="TextBox 4"/>
            <p:cNvSpPr txBox="1"/>
            <p:nvPr/>
          </p:nvSpPr>
          <p:spPr>
            <a:xfrm>
              <a:off x="71406" y="4643446"/>
              <a:ext cx="1142976" cy="830997"/>
            </a:xfrm>
            <a:prstGeom prst="rect">
              <a:avLst/>
            </a:prstGeom>
            <a:noFill/>
          </p:spPr>
          <p:txBody>
            <a:bodyPr wrap="square" rtlCol="0">
              <a:spAutoFit/>
            </a:bodyPr>
            <a:lstStyle/>
            <a:p>
              <a:r>
                <a:rPr lang="en-US" sz="1600" i="1" dirty="0" err="1" smtClean="0"/>
                <a:t>wifi</a:t>
              </a:r>
              <a:r>
                <a:rPr lang="en-US" sz="1600" i="1" dirty="0" smtClean="0"/>
                <a:t> through-put [Mb/s]</a:t>
              </a:r>
              <a:endParaRPr lang="en-GB" sz="1600" i="1" dirty="0"/>
            </a:p>
          </p:txBody>
        </p:sp>
        <p:sp>
          <p:nvSpPr>
            <p:cNvPr id="6" name="TextBox 5"/>
            <p:cNvSpPr txBox="1"/>
            <p:nvPr/>
          </p:nvSpPr>
          <p:spPr>
            <a:xfrm>
              <a:off x="71406" y="5955589"/>
              <a:ext cx="1142976" cy="830997"/>
            </a:xfrm>
            <a:prstGeom prst="rect">
              <a:avLst/>
            </a:prstGeom>
            <a:noFill/>
          </p:spPr>
          <p:txBody>
            <a:bodyPr wrap="square" rtlCol="0">
              <a:spAutoFit/>
            </a:bodyPr>
            <a:lstStyle/>
            <a:p>
              <a:r>
                <a:rPr lang="en-US" sz="1600" i="1" dirty="0" smtClean="0"/>
                <a:t>3G through-put [Mb/s]</a:t>
              </a:r>
              <a:endParaRPr lang="en-GB" sz="1600" i="1" dirty="0"/>
            </a:p>
          </p:txBody>
        </p:sp>
        <p:sp>
          <p:nvSpPr>
            <p:cNvPr id="7" name="TextBox 6"/>
            <p:cNvSpPr txBox="1"/>
            <p:nvPr/>
          </p:nvSpPr>
          <p:spPr>
            <a:xfrm>
              <a:off x="8501090" y="5844621"/>
              <a:ext cx="714380" cy="584775"/>
            </a:xfrm>
            <a:prstGeom prst="rect">
              <a:avLst/>
            </a:prstGeom>
            <a:noFill/>
          </p:spPr>
          <p:txBody>
            <a:bodyPr wrap="square" rtlCol="0">
              <a:spAutoFit/>
            </a:bodyPr>
            <a:lstStyle/>
            <a:p>
              <a:r>
                <a:rPr lang="en-US" sz="1600" i="1" dirty="0" smtClean="0"/>
                <a:t>time </a:t>
              </a:r>
              <a:br>
                <a:rPr lang="en-US" sz="1600" i="1" dirty="0" smtClean="0"/>
              </a:br>
              <a:r>
                <a:rPr lang="en-US" sz="1600" i="1" dirty="0" smtClean="0"/>
                <a:t>[min]</a:t>
              </a:r>
              <a:endParaRPr lang="en-GB" sz="1600" i="1" dirty="0"/>
            </a:p>
          </p:txBody>
        </p:sp>
      </p:grpSp>
      <p:sp>
        <p:nvSpPr>
          <p:cNvPr id="13" name="Rounded Rectangular Callout 12"/>
          <p:cNvSpPr/>
          <p:nvPr/>
        </p:nvSpPr>
        <p:spPr>
          <a:xfrm>
            <a:off x="1403648" y="4221088"/>
            <a:ext cx="3945010" cy="792088"/>
          </a:xfrm>
          <a:prstGeom prst="wedgeRoundRectCallout">
            <a:avLst>
              <a:gd name="adj1" fmla="val -1643"/>
              <a:gd name="adj2" fmla="val -134084"/>
              <a:gd name="adj3" fmla="val 16667"/>
            </a:avLst>
          </a:prstGeom>
          <a:solidFill>
            <a:schemeClr val="tx2">
              <a:lumMod val="25000"/>
            </a:schemeClr>
          </a:solidFill>
          <a:ln w="3175">
            <a:solidFill>
              <a:schemeClr val="tx2">
                <a:lumMod val="75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3G has lower loss rate. </a:t>
            </a:r>
            <a:r>
              <a:rPr lang="en-US" i="1" dirty="0" smtClean="0"/>
              <a:t>Design Goal 2</a:t>
            </a:r>
            <a:r>
              <a:rPr lang="en-US" dirty="0" smtClean="0"/>
              <a:t> says to shift traffic onto 3G ...</a:t>
            </a:r>
            <a:endParaRPr lang="en-GB" dirty="0"/>
          </a:p>
        </p:txBody>
      </p:sp>
      <p:sp>
        <p:nvSpPr>
          <p:cNvPr id="20" name="Rounded Rectangle 19"/>
          <p:cNvSpPr/>
          <p:nvPr/>
        </p:nvSpPr>
        <p:spPr>
          <a:xfrm>
            <a:off x="1619672" y="5013176"/>
            <a:ext cx="4248472" cy="864096"/>
          </a:xfrm>
          <a:prstGeom prst="roundRect">
            <a:avLst/>
          </a:prstGeom>
          <a:solidFill>
            <a:schemeClr val="tx2">
              <a:lumMod val="25000"/>
            </a:schemeClr>
          </a:solidFill>
          <a:ln w="3175">
            <a:solidFill>
              <a:schemeClr val="tx2">
                <a:lumMod val="75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 today, TCP over 3G was only getting 0.4Mb/s, so don’t take more than that …</a:t>
            </a:r>
            <a:endParaRPr lang="en-GB" dirty="0"/>
          </a:p>
        </p:txBody>
      </p:sp>
      <p:sp>
        <p:nvSpPr>
          <p:cNvPr id="21" name="Rounded Rectangle 20"/>
          <p:cNvSpPr/>
          <p:nvPr/>
        </p:nvSpPr>
        <p:spPr>
          <a:xfrm>
            <a:off x="2051720" y="5877272"/>
            <a:ext cx="4248472" cy="720080"/>
          </a:xfrm>
          <a:prstGeom prst="roundRect">
            <a:avLst/>
          </a:prstGeom>
          <a:solidFill>
            <a:schemeClr val="tx2">
              <a:lumMod val="25000"/>
            </a:schemeClr>
          </a:solidFill>
          <a:ln w="3175">
            <a:solidFill>
              <a:schemeClr val="tx2">
                <a:lumMod val="75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 today, TCP over </a:t>
            </a:r>
            <a:r>
              <a:rPr lang="en-US" dirty="0" err="1" smtClean="0"/>
              <a:t>wifi</a:t>
            </a:r>
            <a:r>
              <a:rPr lang="en-US" dirty="0" smtClean="0"/>
              <a:t> was getting 2.2Mb/s, so user is entitled to this much…</a:t>
            </a:r>
            <a:endParaRPr lang="en-GB" dirty="0"/>
          </a:p>
        </p:txBody>
      </p:sp>
      <p:sp>
        <p:nvSpPr>
          <p:cNvPr id="22" name="Title 21"/>
          <p:cNvSpPr>
            <a:spLocks noGrp="1"/>
          </p:cNvSpPr>
          <p:nvPr>
            <p:ph type="title"/>
          </p:nvPr>
        </p:nvSpPr>
        <p:spPr/>
        <p:txBody>
          <a:bodyPr/>
          <a:lstStyle/>
          <a:p>
            <a:r>
              <a:rPr lang="en-GB" dirty="0" smtClean="0"/>
              <a:t>MPTCP gives fair throughput.</a:t>
            </a:r>
            <a:endParaRPr lang="en-GB" dirty="0"/>
          </a:p>
        </p:txBody>
      </p:sp>
      <p:sp>
        <p:nvSpPr>
          <p:cNvPr id="23" name="Right Brace 22"/>
          <p:cNvSpPr/>
          <p:nvPr/>
        </p:nvSpPr>
        <p:spPr>
          <a:xfrm>
            <a:off x="6588224" y="4149080"/>
            <a:ext cx="432048" cy="2448272"/>
          </a:xfrm>
          <a:prstGeom prst="rightBrace">
            <a:avLst/>
          </a:prstGeom>
          <a:noFill/>
          <a:ln>
            <a:solidFill>
              <a:schemeClr val="tx2">
                <a:lumMod val="90000"/>
              </a:schemeClr>
            </a:solidFill>
          </a:ln>
          <a:effectLst>
            <a:outerShdw blurRad="50800" dist="63500" dir="2700000" algn="tl" rotWithShape="0">
              <a:schemeClr val="bg2">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7164288" y="4509121"/>
            <a:ext cx="1512168" cy="2031325"/>
          </a:xfrm>
          <a:prstGeom prst="rect">
            <a:avLst/>
          </a:prstGeom>
          <a:noFill/>
        </p:spPr>
        <p:txBody>
          <a:bodyPr wrap="square" rtlCol="0">
            <a:spAutoFit/>
          </a:bodyPr>
          <a:lstStyle/>
          <a:p>
            <a:r>
              <a:rPr lang="en-US" dirty="0" smtClean="0"/>
              <a:t>MPTCP sends</a:t>
            </a:r>
          </a:p>
          <a:p>
            <a:r>
              <a:rPr lang="en-US" dirty="0" smtClean="0"/>
              <a:t>0.4Mb/s over 3G, and the remaining 1.8Mb/s over </a:t>
            </a:r>
            <a:r>
              <a:rPr lang="en-US" dirty="0" err="1" smtClean="0"/>
              <a:t>wifi</a:t>
            </a:r>
            <a:r>
              <a:rPr lang="en-US" dirty="0" smtClean="0"/>
              <a:t>.</a:t>
            </a:r>
            <a:endParaRPr lang="en-GB" dirty="0" smtClean="0"/>
          </a:p>
          <a:p>
            <a:endParaRPr lang="en-GB" dirty="0"/>
          </a:p>
        </p:txBody>
      </p:sp>
      <p:sp>
        <p:nvSpPr>
          <p:cNvPr id="14" name="Slide Number Placeholder 13"/>
          <p:cNvSpPr>
            <a:spLocks noGrp="1"/>
          </p:cNvSpPr>
          <p:nvPr>
            <p:ph type="sldNum" sz="quarter" idx="4"/>
          </p:nvPr>
        </p:nvSpPr>
        <p:spPr/>
        <p:txBody>
          <a:bodyPr/>
          <a:lstStyle/>
          <a:p>
            <a:fld id="{C521D75E-D6CE-401B-B8F6-FCC738B84794}" type="slidenum">
              <a:rPr lang="en-GB" smtClean="0"/>
              <a:pPr/>
              <a:t>29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7"/>
          <p:cNvGrpSpPr/>
          <p:nvPr/>
        </p:nvGrpSpPr>
        <p:grpSpPr>
          <a:xfrm>
            <a:off x="107504" y="2788866"/>
            <a:ext cx="5174019" cy="1072182"/>
            <a:chOff x="971600" y="2420888"/>
            <a:chExt cx="4175125" cy="865187"/>
          </a:xfrm>
          <a:solidFill>
            <a:srgbClr val="254061">
              <a:alpha val="60000"/>
            </a:srgbClr>
          </a:solidFill>
        </p:grpSpPr>
        <p:sp>
          <p:nvSpPr>
            <p:cNvPr id="110" name="Rounded Rectangle 109"/>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1" name="Rounded Rectangle 110"/>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3" name="Rounded Rectangle 112"/>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4" name="Rounded Rectangle 113"/>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cxnSp>
        <p:nvCxnSpPr>
          <p:cNvPr id="143" name="Straight Connector 142"/>
          <p:cNvCxnSpPr>
            <a:stCxn id="178" idx="2"/>
            <a:endCxn id="135" idx="0"/>
          </p:cNvCxnSpPr>
          <p:nvPr/>
        </p:nvCxnSpPr>
        <p:spPr bwMode="auto">
          <a:xfrm rot="5400000" flipH="1" flipV="1">
            <a:off x="1149301" y="1428729"/>
            <a:ext cx="1896647" cy="253397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30" idx="2"/>
            <a:endCxn id="135" idx="0"/>
          </p:cNvCxnSpPr>
          <p:nvPr/>
        </p:nvCxnSpPr>
        <p:spPr bwMode="auto">
          <a:xfrm rot="5400000" flipH="1">
            <a:off x="3151726" y="1960277"/>
            <a:ext cx="1905891" cy="1480122"/>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84560" y="1747391"/>
            <a:ext cx="4819905" cy="1897253"/>
            <a:chOff x="284560" y="1747391"/>
            <a:chExt cx="4819905" cy="1897253"/>
          </a:xfrm>
        </p:grpSpPr>
        <p:cxnSp>
          <p:nvCxnSpPr>
            <p:cNvPr id="138" name="Straight Connector 137"/>
            <p:cNvCxnSpPr>
              <a:stCxn id="183" idx="0"/>
              <a:endCxn id="116" idx="4"/>
            </p:cNvCxnSpPr>
            <p:nvPr/>
          </p:nvCxnSpPr>
          <p:spPr bwMode="auto">
            <a:xfrm rot="5400000" flipH="1" flipV="1">
              <a:off x="288496"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16" idx="4"/>
            </p:cNvCxnSpPr>
            <p:nvPr/>
          </p:nvCxnSpPr>
          <p:spPr bwMode="auto">
            <a:xfrm rot="16200000" flipV="1">
              <a:off x="574739"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5" idx="0"/>
              <a:endCxn id="118" idx="4"/>
            </p:cNvCxnSpPr>
            <p:nvPr/>
          </p:nvCxnSpPr>
          <p:spPr bwMode="auto">
            <a:xfrm rot="5400000" flipH="1" flipV="1">
              <a:off x="2966002"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118" idx="4"/>
            </p:cNvCxnSpPr>
            <p:nvPr/>
          </p:nvCxnSpPr>
          <p:spPr bwMode="auto">
            <a:xfrm rot="16200000" flipV="1">
              <a:off x="3252245"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83" idx="2"/>
              <a:endCxn id="133" idx="0"/>
            </p:cNvCxnSpPr>
            <p:nvPr/>
          </p:nvCxnSpPr>
          <p:spPr bwMode="auto">
            <a:xfrm rot="5400000" flipH="1" flipV="1">
              <a:off x="-462578" y="2494530"/>
              <a:ext cx="1897251" cy="40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85" idx="2"/>
              <a:endCxn id="133" idx="0"/>
            </p:cNvCxnSpPr>
            <p:nvPr/>
          </p:nvCxnSpPr>
          <p:spPr bwMode="auto">
            <a:xfrm rot="5400000" flipH="1">
              <a:off x="876177" y="1558753"/>
              <a:ext cx="1897251" cy="22745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81" idx="2"/>
              <a:endCxn id="135" idx="0"/>
            </p:cNvCxnSpPr>
            <p:nvPr/>
          </p:nvCxnSpPr>
          <p:spPr bwMode="auto">
            <a:xfrm rot="5400000" flipH="1">
              <a:off x="2485201" y="2626802"/>
              <a:ext cx="1896647" cy="13782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20" idx="0"/>
              <a:endCxn id="116" idx="4"/>
            </p:cNvCxnSpPr>
            <p:nvPr/>
          </p:nvCxnSpPr>
          <p:spPr bwMode="auto">
            <a:xfrm rot="5400000" flipH="1" flipV="1">
              <a:off x="422765" y="3277249"/>
              <a:ext cx="393461" cy="13279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21" idx="0"/>
              <a:endCxn id="116" idx="4"/>
            </p:cNvCxnSpPr>
            <p:nvPr/>
          </p:nvCxnSpPr>
          <p:spPr bwMode="auto">
            <a:xfrm rot="16200000" flipV="1">
              <a:off x="690319"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22" idx="0"/>
              <a:endCxn id="117" idx="4"/>
            </p:cNvCxnSpPr>
            <p:nvPr/>
          </p:nvCxnSpPr>
          <p:spPr bwMode="auto">
            <a:xfrm rot="5400000" flipH="1" flipV="1">
              <a:off x="1627741"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23" idx="0"/>
              <a:endCxn id="117" idx="4"/>
            </p:cNvCxnSpPr>
            <p:nvPr/>
          </p:nvCxnSpPr>
          <p:spPr bwMode="auto">
            <a:xfrm rot="5400000" flipH="1" flipV="1">
              <a:off x="1762010"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24" idx="0"/>
              <a:endCxn id="117" idx="4"/>
            </p:cNvCxnSpPr>
            <p:nvPr/>
          </p:nvCxnSpPr>
          <p:spPr bwMode="auto">
            <a:xfrm rot="16200000" flipV="1">
              <a:off x="1895787"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25" idx="0"/>
              <a:endCxn id="117" idx="4"/>
            </p:cNvCxnSpPr>
            <p:nvPr/>
          </p:nvCxnSpPr>
          <p:spPr bwMode="auto">
            <a:xfrm rot="16200000" flipV="1">
              <a:off x="2029564"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26" idx="0"/>
              <a:endCxn id="118" idx="4"/>
            </p:cNvCxnSpPr>
            <p:nvPr/>
          </p:nvCxnSpPr>
          <p:spPr bwMode="auto">
            <a:xfrm rot="5400000" flipH="1" flipV="1">
              <a:off x="3099779"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7" idx="0"/>
              <a:endCxn id="118" idx="4"/>
            </p:cNvCxnSpPr>
            <p:nvPr/>
          </p:nvCxnSpPr>
          <p:spPr bwMode="auto">
            <a:xfrm rot="16200000" flipV="1">
              <a:off x="3367825"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8" idx="0"/>
              <a:endCxn id="119" idx="4"/>
            </p:cNvCxnSpPr>
            <p:nvPr/>
          </p:nvCxnSpPr>
          <p:spPr bwMode="auto">
            <a:xfrm rot="5400000" flipH="1" flipV="1">
              <a:off x="4305246" y="3142489"/>
              <a:ext cx="393461" cy="40231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29" idx="0"/>
              <a:endCxn id="119" idx="4"/>
            </p:cNvCxnSpPr>
            <p:nvPr/>
          </p:nvCxnSpPr>
          <p:spPr bwMode="auto">
            <a:xfrm rot="5400000" flipH="1" flipV="1">
              <a:off x="4439023" y="3276266"/>
              <a:ext cx="393461" cy="13476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0" idx="0"/>
              <a:endCxn id="119" idx="4"/>
            </p:cNvCxnSpPr>
            <p:nvPr/>
          </p:nvCxnSpPr>
          <p:spPr bwMode="auto">
            <a:xfrm rot="16200000" flipV="1">
              <a:off x="4572886" y="3277166"/>
              <a:ext cx="402100" cy="14159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31" idx="0"/>
              <a:endCxn id="119" idx="4"/>
            </p:cNvCxnSpPr>
            <p:nvPr/>
          </p:nvCxnSpPr>
          <p:spPr bwMode="auto">
            <a:xfrm rot="16200000" flipV="1">
              <a:off x="4707069"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20" idx="2"/>
              <a:endCxn id="134" idx="0"/>
            </p:cNvCxnSpPr>
            <p:nvPr/>
          </p:nvCxnSpPr>
          <p:spPr bwMode="auto">
            <a:xfrm rot="5400000" flipH="1" flipV="1">
              <a:off x="340960" y="1959530"/>
              <a:ext cx="1897251" cy="147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21" idx="2"/>
              <a:endCxn id="136" idx="0"/>
            </p:cNvCxnSpPr>
            <p:nvPr/>
          </p:nvCxnSpPr>
          <p:spPr bwMode="auto">
            <a:xfrm rot="5400000" flipH="1" flipV="1">
              <a:off x="1947051" y="888546"/>
              <a:ext cx="1897251" cy="361494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22" idx="2"/>
              <a:endCxn id="133" idx="0"/>
            </p:cNvCxnSpPr>
            <p:nvPr/>
          </p:nvCxnSpPr>
          <p:spPr bwMode="auto">
            <a:xfrm rot="5400000" flipH="1">
              <a:off x="206800" y="2228130"/>
              <a:ext cx="1897251" cy="93577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3" idx="2"/>
              <a:endCxn id="134" idx="0"/>
            </p:cNvCxnSpPr>
            <p:nvPr/>
          </p:nvCxnSpPr>
          <p:spPr bwMode="auto">
            <a:xfrm rot="5400000" flipH="1" flipV="1">
              <a:off x="1010336" y="2628907"/>
              <a:ext cx="1897251" cy="13422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4" idx="2"/>
              <a:endCxn id="135" idx="0"/>
            </p:cNvCxnSpPr>
            <p:nvPr/>
          </p:nvCxnSpPr>
          <p:spPr bwMode="auto">
            <a:xfrm rot="5400000" flipH="1" flipV="1">
              <a:off x="1813382" y="2093415"/>
              <a:ext cx="1897251" cy="120520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25" idx="2"/>
              <a:endCxn id="136" idx="0"/>
            </p:cNvCxnSpPr>
            <p:nvPr/>
          </p:nvCxnSpPr>
          <p:spPr bwMode="auto">
            <a:xfrm rot="5400000" flipH="1" flipV="1">
              <a:off x="2616428" y="1557923"/>
              <a:ext cx="1897251" cy="227618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26" idx="2"/>
              <a:endCxn id="134" idx="0"/>
            </p:cNvCxnSpPr>
            <p:nvPr/>
          </p:nvCxnSpPr>
          <p:spPr bwMode="auto">
            <a:xfrm rot="5400000" flipH="1">
              <a:off x="1679222" y="2094245"/>
              <a:ext cx="1897251" cy="120354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27" idx="2"/>
              <a:endCxn id="136" idx="0"/>
            </p:cNvCxnSpPr>
            <p:nvPr/>
          </p:nvCxnSpPr>
          <p:spPr bwMode="auto">
            <a:xfrm rot="5400000" flipH="1" flipV="1">
              <a:off x="3285804" y="2227299"/>
              <a:ext cx="1897251" cy="93743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28" idx="2"/>
              <a:endCxn id="133" idx="0"/>
            </p:cNvCxnSpPr>
            <p:nvPr/>
          </p:nvCxnSpPr>
          <p:spPr bwMode="auto">
            <a:xfrm rot="5400000" flipH="1">
              <a:off x="1545553" y="889377"/>
              <a:ext cx="1897251" cy="3613284"/>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29" idx="2"/>
              <a:endCxn id="134" idx="0"/>
            </p:cNvCxnSpPr>
            <p:nvPr/>
          </p:nvCxnSpPr>
          <p:spPr bwMode="auto">
            <a:xfrm rot="5400000" flipH="1">
              <a:off x="2348599" y="1424868"/>
              <a:ext cx="1897251" cy="254230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31" idx="2"/>
              <a:endCxn id="136" idx="0"/>
            </p:cNvCxnSpPr>
            <p:nvPr/>
          </p:nvCxnSpPr>
          <p:spPr bwMode="auto">
            <a:xfrm rot="5400000" flipH="1">
              <a:off x="3955181" y="2495360"/>
              <a:ext cx="1897251" cy="40131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0" y="0"/>
            <a:ext cx="9144000" cy="1052736"/>
          </a:xfrm>
        </p:spPr>
        <p:txBody>
          <a:bodyPr>
            <a:normAutofit fontScale="90000"/>
          </a:bodyPr>
          <a:lstStyle/>
          <a:p>
            <a:r>
              <a:rPr lang="en-US" dirty="0" smtClean="0">
                <a:solidFill>
                  <a:schemeClr val="tx2"/>
                </a:solidFill>
              </a:rPr>
              <a:t>In a </a:t>
            </a:r>
            <a:r>
              <a:rPr lang="en-US" dirty="0" smtClean="0">
                <a:solidFill>
                  <a:schemeClr val="tx2"/>
                </a:solidFill>
              </a:rPr>
              <a:t>data </a:t>
            </a:r>
            <a:r>
              <a:rPr lang="en-US" dirty="0" smtClean="0">
                <a:solidFill>
                  <a:schemeClr val="tx2"/>
                </a:solidFill>
              </a:rPr>
              <a:t>center, can we use multipath to get higher throughput?</a:t>
            </a:r>
            <a:endParaRPr lang="en-GB" dirty="0">
              <a:solidFill>
                <a:schemeClr val="tx2"/>
              </a:solidFill>
            </a:endParaRPr>
          </a:p>
        </p:txBody>
      </p:sp>
      <p:sp>
        <p:nvSpPr>
          <p:cNvPr id="109" name="Slide Number Placeholder 108"/>
          <p:cNvSpPr>
            <a:spLocks noGrp="1"/>
          </p:cNvSpPr>
          <p:nvPr>
            <p:ph type="sldNum" sz="quarter" idx="4"/>
          </p:nvPr>
        </p:nvSpPr>
        <p:spPr/>
        <p:txBody>
          <a:bodyPr/>
          <a:lstStyle/>
          <a:p>
            <a:fld id="{C521D75E-D6CE-401B-B8F6-FCC738B84794}" type="slidenum">
              <a:rPr lang="en-GB" smtClean="0"/>
              <a:pPr/>
              <a:t>3</a:t>
            </a:fld>
            <a:endParaRPr lang="en-GB"/>
          </a:p>
        </p:txBody>
      </p:sp>
      <p:grpSp>
        <p:nvGrpSpPr>
          <p:cNvPr id="4" name="Group 100"/>
          <p:cNvGrpSpPr>
            <a:grpSpLocks/>
          </p:cNvGrpSpPr>
          <p:nvPr/>
        </p:nvGrpSpPr>
        <p:grpSpPr bwMode="auto">
          <a:xfrm>
            <a:off x="552116" y="2879362"/>
            <a:ext cx="4284796" cy="267554"/>
            <a:chOff x="1835696" y="1556792"/>
            <a:chExt cx="3456384" cy="216024"/>
          </a:xfrm>
        </p:grpSpPr>
        <p:sp>
          <p:nvSpPr>
            <p:cNvPr id="116" name="Oval 115"/>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7" name="Oval 116"/>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8" name="Oval 117"/>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9" name="Oval 118"/>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6" name="Group 101"/>
          <p:cNvGrpSpPr/>
          <p:nvPr/>
        </p:nvGrpSpPr>
        <p:grpSpPr>
          <a:xfrm>
            <a:off x="553683" y="1747392"/>
            <a:ext cx="4283320" cy="267708"/>
            <a:chOff x="1835696" y="2852936"/>
            <a:chExt cx="3456384" cy="216024"/>
          </a:xfrm>
          <a:noFill/>
        </p:grpSpPr>
        <p:sp>
          <p:nvSpPr>
            <p:cNvPr id="133" name="Oval 132"/>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4" name="Oval 133"/>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5" name="Oval 134"/>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6" name="Oval 135"/>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7" name="Group 104"/>
          <p:cNvGrpSpPr>
            <a:grpSpLocks/>
          </p:cNvGrpSpPr>
          <p:nvPr/>
        </p:nvGrpSpPr>
        <p:grpSpPr bwMode="auto">
          <a:xfrm>
            <a:off x="553683" y="1628800"/>
            <a:ext cx="4284796" cy="267554"/>
            <a:chOff x="1835696" y="2852936"/>
            <a:chExt cx="3456384" cy="216024"/>
          </a:xfrm>
        </p:grpSpPr>
        <p:sp>
          <p:nvSpPr>
            <p:cNvPr id="172" name="Oval 171"/>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3" name="Oval 172"/>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4" name="Oval 173"/>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5" name="Oval 174"/>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77" name="Rectangle 176"/>
          <p:cNvSpPr/>
          <p:nvPr/>
        </p:nvSpPr>
        <p:spPr>
          <a:xfrm>
            <a:off x="735985" y="350333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 name="Rectangle 177"/>
          <p:cNvSpPr/>
          <p:nvPr/>
        </p:nvSpPr>
        <p:spPr>
          <a:xfrm>
            <a:off x="777520" y="3539772"/>
            <a:ext cx="106234" cy="1042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0" name="Rectangle 179"/>
          <p:cNvSpPr/>
          <p:nvPr/>
        </p:nvSpPr>
        <p:spPr>
          <a:xfrm>
            <a:off x="4752591" y="350874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8" name="Group 195"/>
          <p:cNvGrpSpPr/>
          <p:nvPr/>
        </p:nvGrpSpPr>
        <p:grpSpPr>
          <a:xfrm>
            <a:off x="233412" y="3539772"/>
            <a:ext cx="4922203" cy="104872"/>
            <a:chOff x="233412" y="3539772"/>
            <a:chExt cx="4922203" cy="104872"/>
          </a:xfrm>
          <a:solidFill>
            <a:schemeClr val="tx2">
              <a:lumMod val="75000"/>
            </a:schemeClr>
          </a:solidFill>
        </p:grpSpPr>
        <p:sp>
          <p:nvSpPr>
            <p:cNvPr id="120" name="Rectangle 119"/>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1" name="Rectangle 120"/>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2" name="Rectangle 121"/>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3" name="Rectangle 122"/>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4" name="Rectangle 123"/>
            <p:cNvSpPr/>
            <p:nvPr/>
          </p:nvSpPr>
          <p:spPr bwMode="auto">
            <a:xfrm>
              <a:off x="2108256"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5" name="Rectangle 124"/>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6" name="Rectangle 125"/>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7" name="Rectangle 126"/>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8" name="Rectangle 127"/>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9" name="Rectangle 128"/>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1" name="Rectangle 130"/>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1" name="Rectangle 180"/>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3" name="Rectangle 182"/>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5" name="Rectangle 184"/>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30" name="Rectangle 129"/>
          <p:cNvSpPr/>
          <p:nvPr/>
        </p:nvSpPr>
        <p:spPr bwMode="auto">
          <a:xfrm>
            <a:off x="4792600" y="3549016"/>
            <a:ext cx="104267" cy="1042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97" name="Rounded Rectangular Callout 196"/>
          <p:cNvSpPr/>
          <p:nvPr/>
        </p:nvSpPr>
        <p:spPr>
          <a:xfrm>
            <a:off x="107504" y="4437112"/>
            <a:ext cx="1296144" cy="864096"/>
          </a:xfrm>
          <a:prstGeom prst="wedgeRoundRectCallout">
            <a:avLst>
              <a:gd name="adj1" fmla="val -801"/>
              <a:gd name="adj2" fmla="val -129641"/>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Initially, there is one flow.</a:t>
            </a:r>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71406" y="1772816"/>
            <a:ext cx="8533042" cy="2214554"/>
            <a:chOff x="71406" y="4643446"/>
            <a:chExt cx="9144064" cy="2214554"/>
          </a:xfrm>
        </p:grpSpPr>
        <p:pic>
          <p:nvPicPr>
            <p:cNvPr id="4" name="Picture 26"/>
            <p:cNvPicPr>
              <a:picLocks noChangeAspect="1" noChangeArrowheads="1"/>
            </p:cNvPicPr>
            <p:nvPr/>
          </p:nvPicPr>
          <p:blipFill>
            <a:blip r:embed="rId3" cstate="print"/>
            <a:srcRect/>
            <a:stretch>
              <a:fillRect/>
            </a:stretch>
          </p:blipFill>
          <p:spPr bwMode="auto">
            <a:xfrm>
              <a:off x="1214414" y="4705350"/>
              <a:ext cx="7297737" cy="2152650"/>
            </a:xfrm>
            <a:prstGeom prst="rect">
              <a:avLst/>
            </a:prstGeom>
            <a:noFill/>
            <a:ln w="9525">
              <a:noFill/>
              <a:miter lim="800000"/>
              <a:headEnd/>
              <a:tailEnd/>
            </a:ln>
            <a:effectLst/>
          </p:spPr>
        </p:pic>
        <p:sp>
          <p:nvSpPr>
            <p:cNvPr id="5" name="TextBox 4"/>
            <p:cNvSpPr txBox="1"/>
            <p:nvPr/>
          </p:nvSpPr>
          <p:spPr>
            <a:xfrm>
              <a:off x="71406" y="4643446"/>
              <a:ext cx="1142976" cy="830997"/>
            </a:xfrm>
            <a:prstGeom prst="rect">
              <a:avLst/>
            </a:prstGeom>
            <a:noFill/>
          </p:spPr>
          <p:txBody>
            <a:bodyPr wrap="square" rtlCol="0">
              <a:spAutoFit/>
            </a:bodyPr>
            <a:lstStyle/>
            <a:p>
              <a:r>
                <a:rPr lang="en-US" sz="1600" i="1" dirty="0" err="1" smtClean="0"/>
                <a:t>wifi</a:t>
              </a:r>
              <a:r>
                <a:rPr lang="en-US" sz="1600" i="1" dirty="0" smtClean="0"/>
                <a:t> through-put [Mb/s]</a:t>
              </a:r>
              <a:endParaRPr lang="en-GB" sz="1600" i="1" dirty="0"/>
            </a:p>
          </p:txBody>
        </p:sp>
        <p:sp>
          <p:nvSpPr>
            <p:cNvPr id="6" name="TextBox 5"/>
            <p:cNvSpPr txBox="1"/>
            <p:nvPr/>
          </p:nvSpPr>
          <p:spPr>
            <a:xfrm>
              <a:off x="71406" y="5955589"/>
              <a:ext cx="1142976" cy="830997"/>
            </a:xfrm>
            <a:prstGeom prst="rect">
              <a:avLst/>
            </a:prstGeom>
            <a:noFill/>
          </p:spPr>
          <p:txBody>
            <a:bodyPr wrap="square" rtlCol="0">
              <a:spAutoFit/>
            </a:bodyPr>
            <a:lstStyle/>
            <a:p>
              <a:r>
                <a:rPr lang="en-US" sz="1600" i="1" dirty="0" smtClean="0"/>
                <a:t>3G through-put [Mb/s]</a:t>
              </a:r>
              <a:endParaRPr lang="en-GB" sz="1600" i="1" dirty="0"/>
            </a:p>
          </p:txBody>
        </p:sp>
        <p:sp>
          <p:nvSpPr>
            <p:cNvPr id="7" name="TextBox 6"/>
            <p:cNvSpPr txBox="1"/>
            <p:nvPr/>
          </p:nvSpPr>
          <p:spPr>
            <a:xfrm>
              <a:off x="8501090" y="5844621"/>
              <a:ext cx="714380" cy="584775"/>
            </a:xfrm>
            <a:prstGeom prst="rect">
              <a:avLst/>
            </a:prstGeom>
            <a:noFill/>
          </p:spPr>
          <p:txBody>
            <a:bodyPr wrap="square" rtlCol="0">
              <a:spAutoFit/>
            </a:bodyPr>
            <a:lstStyle/>
            <a:p>
              <a:r>
                <a:rPr lang="en-US" sz="1600" i="1" dirty="0" smtClean="0"/>
                <a:t>time </a:t>
              </a:r>
              <a:br>
                <a:rPr lang="en-US" sz="1600" i="1" dirty="0" smtClean="0"/>
              </a:br>
              <a:r>
                <a:rPr lang="en-US" sz="1600" i="1" dirty="0" smtClean="0"/>
                <a:t>[min]</a:t>
              </a:r>
              <a:endParaRPr lang="en-GB" sz="1600" i="1" dirty="0"/>
            </a:p>
          </p:txBody>
        </p:sp>
      </p:grpSp>
      <p:sp>
        <p:nvSpPr>
          <p:cNvPr id="22" name="Title 21"/>
          <p:cNvSpPr>
            <a:spLocks noGrp="1"/>
          </p:cNvSpPr>
          <p:nvPr>
            <p:ph type="title"/>
          </p:nvPr>
        </p:nvSpPr>
        <p:spPr/>
        <p:txBody>
          <a:bodyPr/>
          <a:lstStyle/>
          <a:p>
            <a:r>
              <a:rPr lang="en-GB" dirty="0" smtClean="0"/>
              <a:t>MPTCP gives fair throughput.</a:t>
            </a:r>
            <a:endParaRPr lang="en-GB" dirty="0"/>
          </a:p>
        </p:txBody>
      </p:sp>
      <p:sp>
        <p:nvSpPr>
          <p:cNvPr id="14" name="Slide Number Placeholder 13"/>
          <p:cNvSpPr>
            <a:spLocks noGrp="1"/>
          </p:cNvSpPr>
          <p:nvPr>
            <p:ph type="sldNum" sz="quarter" idx="4"/>
          </p:nvPr>
        </p:nvSpPr>
        <p:spPr/>
        <p:txBody>
          <a:bodyPr/>
          <a:lstStyle/>
          <a:p>
            <a:fld id="{C521D75E-D6CE-401B-B8F6-FCC738B84794}" type="slidenum">
              <a:rPr lang="en-GB" smtClean="0"/>
              <a:pPr/>
              <a:t>30</a:t>
            </a:fld>
            <a:endParaRPr lang="en-GB"/>
          </a:p>
        </p:txBody>
      </p:sp>
      <p:graphicFrame>
        <p:nvGraphicFramePr>
          <p:cNvPr id="17" name="Chart 16"/>
          <p:cNvGraphicFramePr/>
          <p:nvPr/>
        </p:nvGraphicFramePr>
        <p:xfrm>
          <a:off x="5915025" y="3971925"/>
          <a:ext cx="3228975" cy="288607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51520" y="4581128"/>
            <a:ext cx="5112568" cy="2308324"/>
          </a:xfrm>
          <a:prstGeom prst="rect">
            <a:avLst/>
          </a:prstGeom>
          <a:noFill/>
        </p:spPr>
        <p:txBody>
          <a:bodyPr wrap="square" rtlCol="0">
            <a:spAutoFit/>
          </a:bodyPr>
          <a:lstStyle/>
          <a:p>
            <a:r>
              <a:rPr lang="en-GB" sz="2400" dirty="0" smtClean="0"/>
              <a:t>We measured throughput , for both </a:t>
            </a:r>
            <a:br>
              <a:rPr lang="en-GB" sz="2400" dirty="0" smtClean="0"/>
            </a:br>
            <a:r>
              <a:rPr lang="en-GB" sz="2400" dirty="0" smtClean="0">
                <a:solidFill>
                  <a:schemeClr val="accent1">
                    <a:lumMod val="60000"/>
                    <a:lumOff val="40000"/>
                  </a:schemeClr>
                </a:solidFill>
              </a:rPr>
              <a:t>½ TCP</a:t>
            </a:r>
            <a:r>
              <a:rPr lang="en-GB" sz="2400" dirty="0" smtClean="0">
                <a:solidFill>
                  <a:schemeClr val="accent1"/>
                </a:solidFill>
              </a:rPr>
              <a:t> </a:t>
            </a:r>
            <a:r>
              <a:rPr lang="en-GB" sz="2400" dirty="0" smtClean="0">
                <a:solidFill>
                  <a:schemeClr val="accent1">
                    <a:lumMod val="60000"/>
                    <a:lumOff val="40000"/>
                  </a:schemeClr>
                </a:solidFill>
              </a:rPr>
              <a:t>(strawman)</a:t>
            </a:r>
            <a:r>
              <a:rPr lang="en-GB" sz="2400" dirty="0" smtClean="0">
                <a:solidFill>
                  <a:schemeClr val="accent2"/>
                </a:solidFill>
              </a:rPr>
              <a:t> </a:t>
            </a:r>
            <a:r>
              <a:rPr lang="en-GB" sz="2400" dirty="0" smtClean="0"/>
              <a:t>and </a:t>
            </a:r>
            <a:r>
              <a:rPr lang="en-GB" sz="2400" dirty="0" smtClean="0">
                <a:solidFill>
                  <a:schemeClr val="accent1">
                    <a:lumMod val="40000"/>
                    <a:lumOff val="60000"/>
                  </a:schemeClr>
                </a:solidFill>
              </a:rPr>
              <a:t>MPTCP</a:t>
            </a:r>
            <a:r>
              <a:rPr lang="en-GB" sz="2400" dirty="0" smtClean="0"/>
              <a:t>, in the office.</a:t>
            </a:r>
          </a:p>
          <a:p>
            <a:endParaRPr lang="en-GB" sz="2400" dirty="0" smtClean="0"/>
          </a:p>
          <a:p>
            <a:r>
              <a:rPr lang="en-GB" sz="2400" dirty="0" smtClean="0">
                <a:solidFill>
                  <a:schemeClr val="accent1">
                    <a:lumMod val="60000"/>
                    <a:lumOff val="40000"/>
                  </a:schemeClr>
                </a:solidFill>
              </a:rPr>
              <a:t>½ TCP</a:t>
            </a:r>
            <a:r>
              <a:rPr lang="en-GB" sz="2400" dirty="0" smtClean="0"/>
              <a:t> is unfair to the user, and its throughput is 25% worse than </a:t>
            </a:r>
            <a:r>
              <a:rPr lang="en-GB" sz="2400" dirty="0" smtClean="0">
                <a:solidFill>
                  <a:schemeClr val="accent1">
                    <a:lumMod val="40000"/>
                    <a:lumOff val="60000"/>
                  </a:schemeClr>
                </a:solidFill>
              </a:rPr>
              <a:t>MPTCP.</a:t>
            </a:r>
            <a:endParaRPr lang="en-GB" sz="24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84"/>
          <p:cNvSpPr>
            <a:spLocks noGrp="1"/>
          </p:cNvSpPr>
          <p:nvPr>
            <p:ph type="title"/>
          </p:nvPr>
        </p:nvSpPr>
        <p:spPr/>
        <p:txBody>
          <a:bodyPr>
            <a:normAutofit/>
          </a:bodyPr>
          <a:lstStyle/>
          <a:p>
            <a:r>
              <a:rPr lang="en-US" dirty="0" smtClean="0">
                <a:solidFill>
                  <a:schemeClr val="tx2">
                    <a:lumMod val="50000"/>
                  </a:schemeClr>
                </a:solidFill>
              </a:rPr>
              <a:t>Design goals</a:t>
            </a:r>
            <a:endParaRPr lang="en-GB" dirty="0">
              <a:solidFill>
                <a:schemeClr val="tx2">
                  <a:lumMod val="50000"/>
                </a:schemeClr>
              </a:solidFill>
            </a:endParaRPr>
          </a:p>
        </p:txBody>
      </p:sp>
      <p:sp>
        <p:nvSpPr>
          <p:cNvPr id="6" name="Content Placeholder 5"/>
          <p:cNvSpPr>
            <a:spLocks noGrp="1"/>
          </p:cNvSpPr>
          <p:nvPr>
            <p:ph idx="1"/>
          </p:nvPr>
        </p:nvSpPr>
        <p:spPr>
          <a:xfrm>
            <a:off x="251520" y="1412776"/>
            <a:ext cx="8640960" cy="3024336"/>
          </a:xfrm>
        </p:spPr>
        <p:txBody>
          <a:bodyPr>
            <a:normAutofit/>
          </a:bodyPr>
          <a:lstStyle/>
          <a:p>
            <a:r>
              <a:rPr lang="en-GB" dirty="0" smtClean="0">
                <a:solidFill>
                  <a:schemeClr val="tx2">
                    <a:lumMod val="50000"/>
                  </a:schemeClr>
                </a:solidFill>
              </a:rPr>
              <a:t>Goal 1. </a:t>
            </a:r>
            <a:r>
              <a:rPr lang="en-GB" dirty="0" smtClean="0"/>
              <a:t>Be fair to TCP at bottleneck links</a:t>
            </a:r>
          </a:p>
          <a:p>
            <a:r>
              <a:rPr lang="en-GB" dirty="0" smtClean="0">
                <a:solidFill>
                  <a:schemeClr val="tx2">
                    <a:lumMod val="50000"/>
                  </a:schemeClr>
                </a:solidFill>
              </a:rPr>
              <a:t>Goal 2. </a:t>
            </a:r>
            <a:r>
              <a:rPr lang="en-GB" dirty="0" smtClean="0"/>
              <a:t>Use efficient paths ...</a:t>
            </a:r>
          </a:p>
          <a:p>
            <a:r>
              <a:rPr lang="en-GB" dirty="0" smtClean="0">
                <a:solidFill>
                  <a:schemeClr val="tx2">
                    <a:lumMod val="50000"/>
                  </a:schemeClr>
                </a:solidFill>
              </a:rPr>
              <a:t>Goal 3. </a:t>
            </a:r>
            <a:r>
              <a:rPr lang="en-GB" dirty="0" smtClean="0"/>
              <a:t>as much as we can, while being fair to TCP</a:t>
            </a:r>
          </a:p>
          <a:p>
            <a:r>
              <a:rPr lang="en-GB" dirty="0" smtClean="0">
                <a:solidFill>
                  <a:schemeClr val="tx2">
                    <a:lumMod val="50000"/>
                  </a:schemeClr>
                </a:solidFill>
              </a:rPr>
              <a:t>Goal 4. </a:t>
            </a:r>
            <a:r>
              <a:rPr lang="en-GB" dirty="0" smtClean="0"/>
              <a:t>Adapt quickly when congestion changes</a:t>
            </a:r>
          </a:p>
          <a:p>
            <a:r>
              <a:rPr lang="en-GB" dirty="0" smtClean="0">
                <a:solidFill>
                  <a:schemeClr val="tx2">
                    <a:lumMod val="50000"/>
                  </a:schemeClr>
                </a:solidFill>
              </a:rPr>
              <a:t>Goal 5. </a:t>
            </a:r>
            <a:r>
              <a:rPr lang="en-GB" dirty="0" smtClean="0"/>
              <a:t>Don’t oscillate</a:t>
            </a:r>
            <a:endParaRPr lang="en-GB" dirty="0"/>
          </a:p>
        </p:txBody>
      </p:sp>
      <p:sp>
        <p:nvSpPr>
          <p:cNvPr id="7" name="TextBox 6"/>
          <p:cNvSpPr txBox="1"/>
          <p:nvPr/>
        </p:nvSpPr>
        <p:spPr>
          <a:xfrm>
            <a:off x="0" y="6088559"/>
            <a:ext cx="9144000" cy="769441"/>
          </a:xfrm>
          <a:prstGeom prst="rect">
            <a:avLst/>
          </a:prstGeom>
          <a:noFill/>
        </p:spPr>
        <p:txBody>
          <a:bodyPr wrap="square" rtlCol="0" anchor="b">
            <a:spAutoFit/>
          </a:bodyPr>
          <a:lstStyle/>
          <a:p>
            <a:r>
              <a:rPr lang="en-GB" sz="4400" dirty="0" smtClean="0">
                <a:solidFill>
                  <a:schemeClr val="bg1"/>
                </a:solidFill>
              </a:rPr>
              <a:t>How does MPTCP achieve all this?</a:t>
            </a:r>
            <a:endParaRPr lang="en-GB" sz="4400" dirty="0">
              <a:solidFill>
                <a:schemeClr val="bg1"/>
              </a:solidFill>
            </a:endParaRPr>
          </a:p>
        </p:txBody>
      </p:sp>
      <p:sp>
        <p:nvSpPr>
          <p:cNvPr id="5" name="Slide Number Placeholder 4"/>
          <p:cNvSpPr>
            <a:spLocks noGrp="1"/>
          </p:cNvSpPr>
          <p:nvPr>
            <p:ph type="sldNum" sz="quarter" idx="4"/>
          </p:nvPr>
        </p:nvSpPr>
        <p:spPr/>
        <p:txBody>
          <a:bodyPr/>
          <a:lstStyle/>
          <a:p>
            <a:fld id="{C521D75E-D6CE-401B-B8F6-FCC738B84794}" type="slidenum">
              <a:rPr lang="en-GB" smtClean="0"/>
              <a:pPr/>
              <a:t>31</a:t>
            </a:fld>
            <a:endParaRPr lang="en-GB"/>
          </a:p>
        </p:txBody>
      </p:sp>
      <p:sp>
        <p:nvSpPr>
          <p:cNvPr id="8" name="Freeform 7"/>
          <p:cNvSpPr/>
          <p:nvPr/>
        </p:nvSpPr>
        <p:spPr>
          <a:xfrm>
            <a:off x="551543" y="1598991"/>
            <a:ext cx="6473371" cy="285447"/>
          </a:xfrm>
          <a:custGeom>
            <a:avLst/>
            <a:gdLst>
              <a:gd name="connsiteX0" fmla="*/ 0 w 6473371"/>
              <a:gd name="connsiteY0" fmla="*/ 228601 h 388258"/>
              <a:gd name="connsiteX1" fmla="*/ 391886 w 6473371"/>
              <a:gd name="connsiteY1" fmla="*/ 97972 h 388258"/>
              <a:gd name="connsiteX2" fmla="*/ 537028 w 6473371"/>
              <a:gd name="connsiteY2" fmla="*/ 112486 h 388258"/>
              <a:gd name="connsiteX3" fmla="*/ 653143 w 6473371"/>
              <a:gd name="connsiteY3" fmla="*/ 141515 h 388258"/>
              <a:gd name="connsiteX4" fmla="*/ 812800 w 6473371"/>
              <a:gd name="connsiteY4" fmla="*/ 228601 h 388258"/>
              <a:gd name="connsiteX5" fmla="*/ 914400 w 6473371"/>
              <a:gd name="connsiteY5" fmla="*/ 257629 h 388258"/>
              <a:gd name="connsiteX6" fmla="*/ 972457 w 6473371"/>
              <a:gd name="connsiteY6" fmla="*/ 301172 h 388258"/>
              <a:gd name="connsiteX7" fmla="*/ 1016000 w 6473371"/>
              <a:gd name="connsiteY7" fmla="*/ 344715 h 388258"/>
              <a:gd name="connsiteX8" fmla="*/ 1132114 w 6473371"/>
              <a:gd name="connsiteY8" fmla="*/ 388258 h 388258"/>
              <a:gd name="connsiteX9" fmla="*/ 1204686 w 6473371"/>
              <a:gd name="connsiteY9" fmla="*/ 373744 h 388258"/>
              <a:gd name="connsiteX10" fmla="*/ 1262743 w 6473371"/>
              <a:gd name="connsiteY10" fmla="*/ 344715 h 388258"/>
              <a:gd name="connsiteX11" fmla="*/ 1451428 w 6473371"/>
              <a:gd name="connsiteY11" fmla="*/ 272144 h 388258"/>
              <a:gd name="connsiteX12" fmla="*/ 1553028 w 6473371"/>
              <a:gd name="connsiteY12" fmla="*/ 243115 h 388258"/>
              <a:gd name="connsiteX13" fmla="*/ 1814286 w 6473371"/>
              <a:gd name="connsiteY13" fmla="*/ 170544 h 388258"/>
              <a:gd name="connsiteX14" fmla="*/ 1988457 w 6473371"/>
              <a:gd name="connsiteY14" fmla="*/ 112486 h 388258"/>
              <a:gd name="connsiteX15" fmla="*/ 2032000 w 6473371"/>
              <a:gd name="connsiteY15" fmla="*/ 97972 h 388258"/>
              <a:gd name="connsiteX16" fmla="*/ 2220686 w 6473371"/>
              <a:gd name="connsiteY16" fmla="*/ 54429 h 388258"/>
              <a:gd name="connsiteX17" fmla="*/ 2278743 w 6473371"/>
              <a:gd name="connsiteY17" fmla="*/ 25401 h 388258"/>
              <a:gd name="connsiteX18" fmla="*/ 2481943 w 6473371"/>
              <a:gd name="connsiteY18" fmla="*/ 25401 h 388258"/>
              <a:gd name="connsiteX19" fmla="*/ 2598057 w 6473371"/>
              <a:gd name="connsiteY19" fmla="*/ 68944 h 388258"/>
              <a:gd name="connsiteX20" fmla="*/ 2670628 w 6473371"/>
              <a:gd name="connsiteY20" fmla="*/ 112486 h 388258"/>
              <a:gd name="connsiteX21" fmla="*/ 2714171 w 6473371"/>
              <a:gd name="connsiteY21" fmla="*/ 141515 h 388258"/>
              <a:gd name="connsiteX22" fmla="*/ 2772228 w 6473371"/>
              <a:gd name="connsiteY22" fmla="*/ 156029 h 388258"/>
              <a:gd name="connsiteX23" fmla="*/ 3106057 w 6473371"/>
              <a:gd name="connsiteY23" fmla="*/ 170544 h 388258"/>
              <a:gd name="connsiteX24" fmla="*/ 3193143 w 6473371"/>
              <a:gd name="connsiteY24" fmla="*/ 185058 h 388258"/>
              <a:gd name="connsiteX25" fmla="*/ 3236686 w 6473371"/>
              <a:gd name="connsiteY25" fmla="*/ 199572 h 388258"/>
              <a:gd name="connsiteX26" fmla="*/ 3439886 w 6473371"/>
              <a:gd name="connsiteY26" fmla="*/ 185058 h 388258"/>
              <a:gd name="connsiteX27" fmla="*/ 3541486 w 6473371"/>
              <a:gd name="connsiteY27" fmla="*/ 156029 h 388258"/>
              <a:gd name="connsiteX28" fmla="*/ 3585028 w 6473371"/>
              <a:gd name="connsiteY28" fmla="*/ 141515 h 388258"/>
              <a:gd name="connsiteX29" fmla="*/ 3831771 w 6473371"/>
              <a:gd name="connsiteY29" fmla="*/ 127001 h 388258"/>
              <a:gd name="connsiteX30" fmla="*/ 3991428 w 6473371"/>
              <a:gd name="connsiteY30" fmla="*/ 141515 h 388258"/>
              <a:gd name="connsiteX31" fmla="*/ 4034971 w 6473371"/>
              <a:gd name="connsiteY31" fmla="*/ 156029 h 388258"/>
              <a:gd name="connsiteX32" fmla="*/ 4252686 w 6473371"/>
              <a:gd name="connsiteY32" fmla="*/ 185058 h 388258"/>
              <a:gd name="connsiteX33" fmla="*/ 4368800 w 6473371"/>
              <a:gd name="connsiteY33" fmla="*/ 214086 h 388258"/>
              <a:gd name="connsiteX34" fmla="*/ 4455886 w 6473371"/>
              <a:gd name="connsiteY34" fmla="*/ 243115 h 388258"/>
              <a:gd name="connsiteX35" fmla="*/ 4586514 w 6473371"/>
              <a:gd name="connsiteY35" fmla="*/ 272144 h 388258"/>
              <a:gd name="connsiteX36" fmla="*/ 4688114 w 6473371"/>
              <a:gd name="connsiteY36" fmla="*/ 257629 h 388258"/>
              <a:gd name="connsiteX37" fmla="*/ 4789714 w 6473371"/>
              <a:gd name="connsiteY37" fmla="*/ 185058 h 388258"/>
              <a:gd name="connsiteX38" fmla="*/ 4876800 w 6473371"/>
              <a:gd name="connsiteY38" fmla="*/ 141515 h 388258"/>
              <a:gd name="connsiteX39" fmla="*/ 4949371 w 6473371"/>
              <a:gd name="connsiteY39" fmla="*/ 83458 h 388258"/>
              <a:gd name="connsiteX40" fmla="*/ 5109028 w 6473371"/>
              <a:gd name="connsiteY40" fmla="*/ 39915 h 388258"/>
              <a:gd name="connsiteX41" fmla="*/ 5210628 w 6473371"/>
              <a:gd name="connsiteY41" fmla="*/ 25401 h 388258"/>
              <a:gd name="connsiteX42" fmla="*/ 5471886 w 6473371"/>
              <a:gd name="connsiteY42" fmla="*/ 54429 h 388258"/>
              <a:gd name="connsiteX43" fmla="*/ 5646057 w 6473371"/>
              <a:gd name="connsiteY43" fmla="*/ 156029 h 388258"/>
              <a:gd name="connsiteX44" fmla="*/ 5791200 w 6473371"/>
              <a:gd name="connsiteY44" fmla="*/ 243115 h 388258"/>
              <a:gd name="connsiteX45" fmla="*/ 5834743 w 6473371"/>
              <a:gd name="connsiteY45" fmla="*/ 272144 h 388258"/>
              <a:gd name="connsiteX46" fmla="*/ 5892800 w 6473371"/>
              <a:gd name="connsiteY46" fmla="*/ 286658 h 388258"/>
              <a:gd name="connsiteX47" fmla="*/ 6168571 w 6473371"/>
              <a:gd name="connsiteY47" fmla="*/ 272144 h 388258"/>
              <a:gd name="connsiteX48" fmla="*/ 6255657 w 6473371"/>
              <a:gd name="connsiteY48" fmla="*/ 228601 h 388258"/>
              <a:gd name="connsiteX49" fmla="*/ 6313714 w 6473371"/>
              <a:gd name="connsiteY49" fmla="*/ 199572 h 388258"/>
              <a:gd name="connsiteX50" fmla="*/ 6386286 w 6473371"/>
              <a:gd name="connsiteY50" fmla="*/ 156029 h 388258"/>
              <a:gd name="connsiteX51" fmla="*/ 6473371 w 6473371"/>
              <a:gd name="connsiteY51" fmla="*/ 97972 h 388258"/>
              <a:gd name="connsiteX0" fmla="*/ 0 w 6473371"/>
              <a:gd name="connsiteY0" fmla="*/ 228601 h 388258"/>
              <a:gd name="connsiteX1" fmla="*/ 537028 w 6473371"/>
              <a:gd name="connsiteY1" fmla="*/ 112486 h 388258"/>
              <a:gd name="connsiteX2" fmla="*/ 653143 w 6473371"/>
              <a:gd name="connsiteY2" fmla="*/ 141515 h 388258"/>
              <a:gd name="connsiteX3" fmla="*/ 812800 w 6473371"/>
              <a:gd name="connsiteY3" fmla="*/ 228601 h 388258"/>
              <a:gd name="connsiteX4" fmla="*/ 914400 w 6473371"/>
              <a:gd name="connsiteY4" fmla="*/ 257629 h 388258"/>
              <a:gd name="connsiteX5" fmla="*/ 972457 w 6473371"/>
              <a:gd name="connsiteY5" fmla="*/ 301172 h 388258"/>
              <a:gd name="connsiteX6" fmla="*/ 1016000 w 6473371"/>
              <a:gd name="connsiteY6" fmla="*/ 344715 h 388258"/>
              <a:gd name="connsiteX7" fmla="*/ 1132114 w 6473371"/>
              <a:gd name="connsiteY7" fmla="*/ 388258 h 388258"/>
              <a:gd name="connsiteX8" fmla="*/ 1204686 w 6473371"/>
              <a:gd name="connsiteY8" fmla="*/ 373744 h 388258"/>
              <a:gd name="connsiteX9" fmla="*/ 1262743 w 6473371"/>
              <a:gd name="connsiteY9" fmla="*/ 344715 h 388258"/>
              <a:gd name="connsiteX10" fmla="*/ 1451428 w 6473371"/>
              <a:gd name="connsiteY10" fmla="*/ 272144 h 388258"/>
              <a:gd name="connsiteX11" fmla="*/ 1553028 w 6473371"/>
              <a:gd name="connsiteY11" fmla="*/ 243115 h 388258"/>
              <a:gd name="connsiteX12" fmla="*/ 1814286 w 6473371"/>
              <a:gd name="connsiteY12" fmla="*/ 170544 h 388258"/>
              <a:gd name="connsiteX13" fmla="*/ 1988457 w 6473371"/>
              <a:gd name="connsiteY13" fmla="*/ 112486 h 388258"/>
              <a:gd name="connsiteX14" fmla="*/ 2032000 w 6473371"/>
              <a:gd name="connsiteY14" fmla="*/ 97972 h 388258"/>
              <a:gd name="connsiteX15" fmla="*/ 2220686 w 6473371"/>
              <a:gd name="connsiteY15" fmla="*/ 54429 h 388258"/>
              <a:gd name="connsiteX16" fmla="*/ 2278743 w 6473371"/>
              <a:gd name="connsiteY16" fmla="*/ 25401 h 388258"/>
              <a:gd name="connsiteX17" fmla="*/ 2481943 w 6473371"/>
              <a:gd name="connsiteY17" fmla="*/ 25401 h 388258"/>
              <a:gd name="connsiteX18" fmla="*/ 2598057 w 6473371"/>
              <a:gd name="connsiteY18" fmla="*/ 68944 h 388258"/>
              <a:gd name="connsiteX19" fmla="*/ 2670628 w 6473371"/>
              <a:gd name="connsiteY19" fmla="*/ 112486 h 388258"/>
              <a:gd name="connsiteX20" fmla="*/ 2714171 w 6473371"/>
              <a:gd name="connsiteY20" fmla="*/ 141515 h 388258"/>
              <a:gd name="connsiteX21" fmla="*/ 2772228 w 6473371"/>
              <a:gd name="connsiteY21" fmla="*/ 156029 h 388258"/>
              <a:gd name="connsiteX22" fmla="*/ 3106057 w 6473371"/>
              <a:gd name="connsiteY22" fmla="*/ 170544 h 388258"/>
              <a:gd name="connsiteX23" fmla="*/ 3193143 w 6473371"/>
              <a:gd name="connsiteY23" fmla="*/ 185058 h 388258"/>
              <a:gd name="connsiteX24" fmla="*/ 3236686 w 6473371"/>
              <a:gd name="connsiteY24" fmla="*/ 199572 h 388258"/>
              <a:gd name="connsiteX25" fmla="*/ 3439886 w 6473371"/>
              <a:gd name="connsiteY25" fmla="*/ 185058 h 388258"/>
              <a:gd name="connsiteX26" fmla="*/ 3541486 w 6473371"/>
              <a:gd name="connsiteY26" fmla="*/ 156029 h 388258"/>
              <a:gd name="connsiteX27" fmla="*/ 3585028 w 6473371"/>
              <a:gd name="connsiteY27" fmla="*/ 141515 h 388258"/>
              <a:gd name="connsiteX28" fmla="*/ 3831771 w 6473371"/>
              <a:gd name="connsiteY28" fmla="*/ 127001 h 388258"/>
              <a:gd name="connsiteX29" fmla="*/ 3991428 w 6473371"/>
              <a:gd name="connsiteY29" fmla="*/ 141515 h 388258"/>
              <a:gd name="connsiteX30" fmla="*/ 4034971 w 6473371"/>
              <a:gd name="connsiteY30" fmla="*/ 156029 h 388258"/>
              <a:gd name="connsiteX31" fmla="*/ 4252686 w 6473371"/>
              <a:gd name="connsiteY31" fmla="*/ 185058 h 388258"/>
              <a:gd name="connsiteX32" fmla="*/ 4368800 w 6473371"/>
              <a:gd name="connsiteY32" fmla="*/ 214086 h 388258"/>
              <a:gd name="connsiteX33" fmla="*/ 4455886 w 6473371"/>
              <a:gd name="connsiteY33" fmla="*/ 243115 h 388258"/>
              <a:gd name="connsiteX34" fmla="*/ 4586514 w 6473371"/>
              <a:gd name="connsiteY34" fmla="*/ 272144 h 388258"/>
              <a:gd name="connsiteX35" fmla="*/ 4688114 w 6473371"/>
              <a:gd name="connsiteY35" fmla="*/ 257629 h 388258"/>
              <a:gd name="connsiteX36" fmla="*/ 4789714 w 6473371"/>
              <a:gd name="connsiteY36" fmla="*/ 185058 h 388258"/>
              <a:gd name="connsiteX37" fmla="*/ 4876800 w 6473371"/>
              <a:gd name="connsiteY37" fmla="*/ 141515 h 388258"/>
              <a:gd name="connsiteX38" fmla="*/ 4949371 w 6473371"/>
              <a:gd name="connsiteY38" fmla="*/ 83458 h 388258"/>
              <a:gd name="connsiteX39" fmla="*/ 5109028 w 6473371"/>
              <a:gd name="connsiteY39" fmla="*/ 39915 h 388258"/>
              <a:gd name="connsiteX40" fmla="*/ 5210628 w 6473371"/>
              <a:gd name="connsiteY40" fmla="*/ 25401 h 388258"/>
              <a:gd name="connsiteX41" fmla="*/ 5471886 w 6473371"/>
              <a:gd name="connsiteY41" fmla="*/ 54429 h 388258"/>
              <a:gd name="connsiteX42" fmla="*/ 5646057 w 6473371"/>
              <a:gd name="connsiteY42" fmla="*/ 156029 h 388258"/>
              <a:gd name="connsiteX43" fmla="*/ 5791200 w 6473371"/>
              <a:gd name="connsiteY43" fmla="*/ 243115 h 388258"/>
              <a:gd name="connsiteX44" fmla="*/ 5834743 w 6473371"/>
              <a:gd name="connsiteY44" fmla="*/ 272144 h 388258"/>
              <a:gd name="connsiteX45" fmla="*/ 5892800 w 6473371"/>
              <a:gd name="connsiteY45" fmla="*/ 286658 h 388258"/>
              <a:gd name="connsiteX46" fmla="*/ 6168571 w 6473371"/>
              <a:gd name="connsiteY46" fmla="*/ 272144 h 388258"/>
              <a:gd name="connsiteX47" fmla="*/ 6255657 w 6473371"/>
              <a:gd name="connsiteY47" fmla="*/ 228601 h 388258"/>
              <a:gd name="connsiteX48" fmla="*/ 6313714 w 6473371"/>
              <a:gd name="connsiteY48" fmla="*/ 199572 h 388258"/>
              <a:gd name="connsiteX49" fmla="*/ 6386286 w 6473371"/>
              <a:gd name="connsiteY49" fmla="*/ 156029 h 388258"/>
              <a:gd name="connsiteX50" fmla="*/ 6473371 w 6473371"/>
              <a:gd name="connsiteY50" fmla="*/ 97972 h 388258"/>
              <a:gd name="connsiteX0" fmla="*/ 0 w 6473371"/>
              <a:gd name="connsiteY0" fmla="*/ 228601 h 388258"/>
              <a:gd name="connsiteX1" fmla="*/ 537028 w 6473371"/>
              <a:gd name="connsiteY1" fmla="*/ 112486 h 388258"/>
              <a:gd name="connsiteX2" fmla="*/ 812800 w 6473371"/>
              <a:gd name="connsiteY2" fmla="*/ 228601 h 388258"/>
              <a:gd name="connsiteX3" fmla="*/ 914400 w 6473371"/>
              <a:gd name="connsiteY3" fmla="*/ 257629 h 388258"/>
              <a:gd name="connsiteX4" fmla="*/ 972457 w 6473371"/>
              <a:gd name="connsiteY4" fmla="*/ 301172 h 388258"/>
              <a:gd name="connsiteX5" fmla="*/ 1016000 w 6473371"/>
              <a:gd name="connsiteY5" fmla="*/ 344715 h 388258"/>
              <a:gd name="connsiteX6" fmla="*/ 1132114 w 6473371"/>
              <a:gd name="connsiteY6" fmla="*/ 388258 h 388258"/>
              <a:gd name="connsiteX7" fmla="*/ 1204686 w 6473371"/>
              <a:gd name="connsiteY7" fmla="*/ 373744 h 388258"/>
              <a:gd name="connsiteX8" fmla="*/ 1262743 w 6473371"/>
              <a:gd name="connsiteY8" fmla="*/ 344715 h 388258"/>
              <a:gd name="connsiteX9" fmla="*/ 1451428 w 6473371"/>
              <a:gd name="connsiteY9" fmla="*/ 272144 h 388258"/>
              <a:gd name="connsiteX10" fmla="*/ 1553028 w 6473371"/>
              <a:gd name="connsiteY10" fmla="*/ 243115 h 388258"/>
              <a:gd name="connsiteX11" fmla="*/ 1814286 w 6473371"/>
              <a:gd name="connsiteY11" fmla="*/ 170544 h 388258"/>
              <a:gd name="connsiteX12" fmla="*/ 1988457 w 6473371"/>
              <a:gd name="connsiteY12" fmla="*/ 112486 h 388258"/>
              <a:gd name="connsiteX13" fmla="*/ 2032000 w 6473371"/>
              <a:gd name="connsiteY13" fmla="*/ 97972 h 388258"/>
              <a:gd name="connsiteX14" fmla="*/ 2220686 w 6473371"/>
              <a:gd name="connsiteY14" fmla="*/ 54429 h 388258"/>
              <a:gd name="connsiteX15" fmla="*/ 2278743 w 6473371"/>
              <a:gd name="connsiteY15" fmla="*/ 25401 h 388258"/>
              <a:gd name="connsiteX16" fmla="*/ 2481943 w 6473371"/>
              <a:gd name="connsiteY16" fmla="*/ 25401 h 388258"/>
              <a:gd name="connsiteX17" fmla="*/ 2598057 w 6473371"/>
              <a:gd name="connsiteY17" fmla="*/ 68944 h 388258"/>
              <a:gd name="connsiteX18" fmla="*/ 2670628 w 6473371"/>
              <a:gd name="connsiteY18" fmla="*/ 112486 h 388258"/>
              <a:gd name="connsiteX19" fmla="*/ 2714171 w 6473371"/>
              <a:gd name="connsiteY19" fmla="*/ 141515 h 388258"/>
              <a:gd name="connsiteX20" fmla="*/ 2772228 w 6473371"/>
              <a:gd name="connsiteY20" fmla="*/ 156029 h 388258"/>
              <a:gd name="connsiteX21" fmla="*/ 3106057 w 6473371"/>
              <a:gd name="connsiteY21" fmla="*/ 170544 h 388258"/>
              <a:gd name="connsiteX22" fmla="*/ 3193143 w 6473371"/>
              <a:gd name="connsiteY22" fmla="*/ 185058 h 388258"/>
              <a:gd name="connsiteX23" fmla="*/ 3236686 w 6473371"/>
              <a:gd name="connsiteY23" fmla="*/ 199572 h 388258"/>
              <a:gd name="connsiteX24" fmla="*/ 3439886 w 6473371"/>
              <a:gd name="connsiteY24" fmla="*/ 185058 h 388258"/>
              <a:gd name="connsiteX25" fmla="*/ 3541486 w 6473371"/>
              <a:gd name="connsiteY25" fmla="*/ 156029 h 388258"/>
              <a:gd name="connsiteX26" fmla="*/ 3585028 w 6473371"/>
              <a:gd name="connsiteY26" fmla="*/ 141515 h 388258"/>
              <a:gd name="connsiteX27" fmla="*/ 3831771 w 6473371"/>
              <a:gd name="connsiteY27" fmla="*/ 127001 h 388258"/>
              <a:gd name="connsiteX28" fmla="*/ 3991428 w 6473371"/>
              <a:gd name="connsiteY28" fmla="*/ 141515 h 388258"/>
              <a:gd name="connsiteX29" fmla="*/ 4034971 w 6473371"/>
              <a:gd name="connsiteY29" fmla="*/ 156029 h 388258"/>
              <a:gd name="connsiteX30" fmla="*/ 4252686 w 6473371"/>
              <a:gd name="connsiteY30" fmla="*/ 185058 h 388258"/>
              <a:gd name="connsiteX31" fmla="*/ 4368800 w 6473371"/>
              <a:gd name="connsiteY31" fmla="*/ 214086 h 388258"/>
              <a:gd name="connsiteX32" fmla="*/ 4455886 w 6473371"/>
              <a:gd name="connsiteY32" fmla="*/ 243115 h 388258"/>
              <a:gd name="connsiteX33" fmla="*/ 4586514 w 6473371"/>
              <a:gd name="connsiteY33" fmla="*/ 272144 h 388258"/>
              <a:gd name="connsiteX34" fmla="*/ 4688114 w 6473371"/>
              <a:gd name="connsiteY34" fmla="*/ 257629 h 388258"/>
              <a:gd name="connsiteX35" fmla="*/ 4789714 w 6473371"/>
              <a:gd name="connsiteY35" fmla="*/ 185058 h 388258"/>
              <a:gd name="connsiteX36" fmla="*/ 4876800 w 6473371"/>
              <a:gd name="connsiteY36" fmla="*/ 141515 h 388258"/>
              <a:gd name="connsiteX37" fmla="*/ 4949371 w 6473371"/>
              <a:gd name="connsiteY37" fmla="*/ 83458 h 388258"/>
              <a:gd name="connsiteX38" fmla="*/ 5109028 w 6473371"/>
              <a:gd name="connsiteY38" fmla="*/ 39915 h 388258"/>
              <a:gd name="connsiteX39" fmla="*/ 5210628 w 6473371"/>
              <a:gd name="connsiteY39" fmla="*/ 25401 h 388258"/>
              <a:gd name="connsiteX40" fmla="*/ 5471886 w 6473371"/>
              <a:gd name="connsiteY40" fmla="*/ 54429 h 388258"/>
              <a:gd name="connsiteX41" fmla="*/ 5646057 w 6473371"/>
              <a:gd name="connsiteY41" fmla="*/ 156029 h 388258"/>
              <a:gd name="connsiteX42" fmla="*/ 5791200 w 6473371"/>
              <a:gd name="connsiteY42" fmla="*/ 243115 h 388258"/>
              <a:gd name="connsiteX43" fmla="*/ 5834743 w 6473371"/>
              <a:gd name="connsiteY43" fmla="*/ 272144 h 388258"/>
              <a:gd name="connsiteX44" fmla="*/ 5892800 w 6473371"/>
              <a:gd name="connsiteY44" fmla="*/ 286658 h 388258"/>
              <a:gd name="connsiteX45" fmla="*/ 6168571 w 6473371"/>
              <a:gd name="connsiteY45" fmla="*/ 272144 h 388258"/>
              <a:gd name="connsiteX46" fmla="*/ 6255657 w 6473371"/>
              <a:gd name="connsiteY46" fmla="*/ 228601 h 388258"/>
              <a:gd name="connsiteX47" fmla="*/ 6313714 w 6473371"/>
              <a:gd name="connsiteY47" fmla="*/ 199572 h 388258"/>
              <a:gd name="connsiteX48" fmla="*/ 6386286 w 6473371"/>
              <a:gd name="connsiteY48" fmla="*/ 156029 h 388258"/>
              <a:gd name="connsiteX49" fmla="*/ 6473371 w 6473371"/>
              <a:gd name="connsiteY49" fmla="*/ 97972 h 388258"/>
              <a:gd name="connsiteX0" fmla="*/ 0 w 6473371"/>
              <a:gd name="connsiteY0" fmla="*/ 228601 h 388258"/>
              <a:gd name="connsiteX1" fmla="*/ 537028 w 6473371"/>
              <a:gd name="connsiteY1" fmla="*/ 112486 h 388258"/>
              <a:gd name="connsiteX2" fmla="*/ 812800 w 6473371"/>
              <a:gd name="connsiteY2" fmla="*/ 228601 h 388258"/>
              <a:gd name="connsiteX3" fmla="*/ 972457 w 6473371"/>
              <a:gd name="connsiteY3" fmla="*/ 301172 h 388258"/>
              <a:gd name="connsiteX4" fmla="*/ 1016000 w 6473371"/>
              <a:gd name="connsiteY4" fmla="*/ 344715 h 388258"/>
              <a:gd name="connsiteX5" fmla="*/ 1132114 w 6473371"/>
              <a:gd name="connsiteY5" fmla="*/ 388258 h 388258"/>
              <a:gd name="connsiteX6" fmla="*/ 1204686 w 6473371"/>
              <a:gd name="connsiteY6" fmla="*/ 373744 h 388258"/>
              <a:gd name="connsiteX7" fmla="*/ 1262743 w 6473371"/>
              <a:gd name="connsiteY7" fmla="*/ 344715 h 388258"/>
              <a:gd name="connsiteX8" fmla="*/ 1451428 w 6473371"/>
              <a:gd name="connsiteY8" fmla="*/ 272144 h 388258"/>
              <a:gd name="connsiteX9" fmla="*/ 1553028 w 6473371"/>
              <a:gd name="connsiteY9" fmla="*/ 243115 h 388258"/>
              <a:gd name="connsiteX10" fmla="*/ 1814286 w 6473371"/>
              <a:gd name="connsiteY10" fmla="*/ 170544 h 388258"/>
              <a:gd name="connsiteX11" fmla="*/ 1988457 w 6473371"/>
              <a:gd name="connsiteY11" fmla="*/ 112486 h 388258"/>
              <a:gd name="connsiteX12" fmla="*/ 2032000 w 6473371"/>
              <a:gd name="connsiteY12" fmla="*/ 97972 h 388258"/>
              <a:gd name="connsiteX13" fmla="*/ 2220686 w 6473371"/>
              <a:gd name="connsiteY13" fmla="*/ 54429 h 388258"/>
              <a:gd name="connsiteX14" fmla="*/ 2278743 w 6473371"/>
              <a:gd name="connsiteY14" fmla="*/ 25401 h 388258"/>
              <a:gd name="connsiteX15" fmla="*/ 2481943 w 6473371"/>
              <a:gd name="connsiteY15" fmla="*/ 25401 h 388258"/>
              <a:gd name="connsiteX16" fmla="*/ 2598057 w 6473371"/>
              <a:gd name="connsiteY16" fmla="*/ 68944 h 388258"/>
              <a:gd name="connsiteX17" fmla="*/ 2670628 w 6473371"/>
              <a:gd name="connsiteY17" fmla="*/ 112486 h 388258"/>
              <a:gd name="connsiteX18" fmla="*/ 2714171 w 6473371"/>
              <a:gd name="connsiteY18" fmla="*/ 141515 h 388258"/>
              <a:gd name="connsiteX19" fmla="*/ 2772228 w 6473371"/>
              <a:gd name="connsiteY19" fmla="*/ 156029 h 388258"/>
              <a:gd name="connsiteX20" fmla="*/ 3106057 w 6473371"/>
              <a:gd name="connsiteY20" fmla="*/ 170544 h 388258"/>
              <a:gd name="connsiteX21" fmla="*/ 3193143 w 6473371"/>
              <a:gd name="connsiteY21" fmla="*/ 185058 h 388258"/>
              <a:gd name="connsiteX22" fmla="*/ 3236686 w 6473371"/>
              <a:gd name="connsiteY22" fmla="*/ 199572 h 388258"/>
              <a:gd name="connsiteX23" fmla="*/ 3439886 w 6473371"/>
              <a:gd name="connsiteY23" fmla="*/ 185058 h 388258"/>
              <a:gd name="connsiteX24" fmla="*/ 3541486 w 6473371"/>
              <a:gd name="connsiteY24" fmla="*/ 156029 h 388258"/>
              <a:gd name="connsiteX25" fmla="*/ 3585028 w 6473371"/>
              <a:gd name="connsiteY25" fmla="*/ 141515 h 388258"/>
              <a:gd name="connsiteX26" fmla="*/ 3831771 w 6473371"/>
              <a:gd name="connsiteY26" fmla="*/ 127001 h 388258"/>
              <a:gd name="connsiteX27" fmla="*/ 3991428 w 6473371"/>
              <a:gd name="connsiteY27" fmla="*/ 141515 h 388258"/>
              <a:gd name="connsiteX28" fmla="*/ 4034971 w 6473371"/>
              <a:gd name="connsiteY28" fmla="*/ 156029 h 388258"/>
              <a:gd name="connsiteX29" fmla="*/ 4252686 w 6473371"/>
              <a:gd name="connsiteY29" fmla="*/ 185058 h 388258"/>
              <a:gd name="connsiteX30" fmla="*/ 4368800 w 6473371"/>
              <a:gd name="connsiteY30" fmla="*/ 214086 h 388258"/>
              <a:gd name="connsiteX31" fmla="*/ 4455886 w 6473371"/>
              <a:gd name="connsiteY31" fmla="*/ 243115 h 388258"/>
              <a:gd name="connsiteX32" fmla="*/ 4586514 w 6473371"/>
              <a:gd name="connsiteY32" fmla="*/ 272144 h 388258"/>
              <a:gd name="connsiteX33" fmla="*/ 4688114 w 6473371"/>
              <a:gd name="connsiteY33" fmla="*/ 257629 h 388258"/>
              <a:gd name="connsiteX34" fmla="*/ 4789714 w 6473371"/>
              <a:gd name="connsiteY34" fmla="*/ 185058 h 388258"/>
              <a:gd name="connsiteX35" fmla="*/ 4876800 w 6473371"/>
              <a:gd name="connsiteY35" fmla="*/ 141515 h 388258"/>
              <a:gd name="connsiteX36" fmla="*/ 4949371 w 6473371"/>
              <a:gd name="connsiteY36" fmla="*/ 83458 h 388258"/>
              <a:gd name="connsiteX37" fmla="*/ 5109028 w 6473371"/>
              <a:gd name="connsiteY37" fmla="*/ 39915 h 388258"/>
              <a:gd name="connsiteX38" fmla="*/ 5210628 w 6473371"/>
              <a:gd name="connsiteY38" fmla="*/ 25401 h 388258"/>
              <a:gd name="connsiteX39" fmla="*/ 5471886 w 6473371"/>
              <a:gd name="connsiteY39" fmla="*/ 54429 h 388258"/>
              <a:gd name="connsiteX40" fmla="*/ 5646057 w 6473371"/>
              <a:gd name="connsiteY40" fmla="*/ 156029 h 388258"/>
              <a:gd name="connsiteX41" fmla="*/ 5791200 w 6473371"/>
              <a:gd name="connsiteY41" fmla="*/ 243115 h 388258"/>
              <a:gd name="connsiteX42" fmla="*/ 5834743 w 6473371"/>
              <a:gd name="connsiteY42" fmla="*/ 272144 h 388258"/>
              <a:gd name="connsiteX43" fmla="*/ 5892800 w 6473371"/>
              <a:gd name="connsiteY43" fmla="*/ 286658 h 388258"/>
              <a:gd name="connsiteX44" fmla="*/ 6168571 w 6473371"/>
              <a:gd name="connsiteY44" fmla="*/ 272144 h 388258"/>
              <a:gd name="connsiteX45" fmla="*/ 6255657 w 6473371"/>
              <a:gd name="connsiteY45" fmla="*/ 228601 h 388258"/>
              <a:gd name="connsiteX46" fmla="*/ 6313714 w 6473371"/>
              <a:gd name="connsiteY46" fmla="*/ 199572 h 388258"/>
              <a:gd name="connsiteX47" fmla="*/ 6386286 w 6473371"/>
              <a:gd name="connsiteY47" fmla="*/ 156029 h 388258"/>
              <a:gd name="connsiteX48" fmla="*/ 6473371 w 6473371"/>
              <a:gd name="connsiteY48" fmla="*/ 97972 h 388258"/>
              <a:gd name="connsiteX0" fmla="*/ 0 w 6473371"/>
              <a:gd name="connsiteY0" fmla="*/ 228601 h 388258"/>
              <a:gd name="connsiteX1" fmla="*/ 537028 w 6473371"/>
              <a:gd name="connsiteY1" fmla="*/ 112486 h 388258"/>
              <a:gd name="connsiteX2" fmla="*/ 812800 w 6473371"/>
              <a:gd name="connsiteY2" fmla="*/ 228601 h 388258"/>
              <a:gd name="connsiteX3" fmla="*/ 972457 w 6473371"/>
              <a:gd name="connsiteY3" fmla="*/ 301172 h 388258"/>
              <a:gd name="connsiteX4" fmla="*/ 1132114 w 6473371"/>
              <a:gd name="connsiteY4" fmla="*/ 388258 h 388258"/>
              <a:gd name="connsiteX5" fmla="*/ 1204686 w 6473371"/>
              <a:gd name="connsiteY5" fmla="*/ 373744 h 388258"/>
              <a:gd name="connsiteX6" fmla="*/ 1262743 w 6473371"/>
              <a:gd name="connsiteY6" fmla="*/ 344715 h 388258"/>
              <a:gd name="connsiteX7" fmla="*/ 1451428 w 6473371"/>
              <a:gd name="connsiteY7" fmla="*/ 272144 h 388258"/>
              <a:gd name="connsiteX8" fmla="*/ 1553028 w 6473371"/>
              <a:gd name="connsiteY8" fmla="*/ 243115 h 388258"/>
              <a:gd name="connsiteX9" fmla="*/ 1814286 w 6473371"/>
              <a:gd name="connsiteY9" fmla="*/ 170544 h 388258"/>
              <a:gd name="connsiteX10" fmla="*/ 1988457 w 6473371"/>
              <a:gd name="connsiteY10" fmla="*/ 112486 h 388258"/>
              <a:gd name="connsiteX11" fmla="*/ 2032000 w 6473371"/>
              <a:gd name="connsiteY11" fmla="*/ 97972 h 388258"/>
              <a:gd name="connsiteX12" fmla="*/ 2220686 w 6473371"/>
              <a:gd name="connsiteY12" fmla="*/ 54429 h 388258"/>
              <a:gd name="connsiteX13" fmla="*/ 2278743 w 6473371"/>
              <a:gd name="connsiteY13" fmla="*/ 25401 h 388258"/>
              <a:gd name="connsiteX14" fmla="*/ 2481943 w 6473371"/>
              <a:gd name="connsiteY14" fmla="*/ 25401 h 388258"/>
              <a:gd name="connsiteX15" fmla="*/ 2598057 w 6473371"/>
              <a:gd name="connsiteY15" fmla="*/ 68944 h 388258"/>
              <a:gd name="connsiteX16" fmla="*/ 2670628 w 6473371"/>
              <a:gd name="connsiteY16" fmla="*/ 112486 h 388258"/>
              <a:gd name="connsiteX17" fmla="*/ 2714171 w 6473371"/>
              <a:gd name="connsiteY17" fmla="*/ 141515 h 388258"/>
              <a:gd name="connsiteX18" fmla="*/ 2772228 w 6473371"/>
              <a:gd name="connsiteY18" fmla="*/ 156029 h 388258"/>
              <a:gd name="connsiteX19" fmla="*/ 3106057 w 6473371"/>
              <a:gd name="connsiteY19" fmla="*/ 170544 h 388258"/>
              <a:gd name="connsiteX20" fmla="*/ 3193143 w 6473371"/>
              <a:gd name="connsiteY20" fmla="*/ 185058 h 388258"/>
              <a:gd name="connsiteX21" fmla="*/ 3236686 w 6473371"/>
              <a:gd name="connsiteY21" fmla="*/ 199572 h 388258"/>
              <a:gd name="connsiteX22" fmla="*/ 3439886 w 6473371"/>
              <a:gd name="connsiteY22" fmla="*/ 185058 h 388258"/>
              <a:gd name="connsiteX23" fmla="*/ 3541486 w 6473371"/>
              <a:gd name="connsiteY23" fmla="*/ 156029 h 388258"/>
              <a:gd name="connsiteX24" fmla="*/ 3585028 w 6473371"/>
              <a:gd name="connsiteY24" fmla="*/ 141515 h 388258"/>
              <a:gd name="connsiteX25" fmla="*/ 3831771 w 6473371"/>
              <a:gd name="connsiteY25" fmla="*/ 127001 h 388258"/>
              <a:gd name="connsiteX26" fmla="*/ 3991428 w 6473371"/>
              <a:gd name="connsiteY26" fmla="*/ 141515 h 388258"/>
              <a:gd name="connsiteX27" fmla="*/ 4034971 w 6473371"/>
              <a:gd name="connsiteY27" fmla="*/ 156029 h 388258"/>
              <a:gd name="connsiteX28" fmla="*/ 4252686 w 6473371"/>
              <a:gd name="connsiteY28" fmla="*/ 185058 h 388258"/>
              <a:gd name="connsiteX29" fmla="*/ 4368800 w 6473371"/>
              <a:gd name="connsiteY29" fmla="*/ 214086 h 388258"/>
              <a:gd name="connsiteX30" fmla="*/ 4455886 w 6473371"/>
              <a:gd name="connsiteY30" fmla="*/ 243115 h 388258"/>
              <a:gd name="connsiteX31" fmla="*/ 4586514 w 6473371"/>
              <a:gd name="connsiteY31" fmla="*/ 272144 h 388258"/>
              <a:gd name="connsiteX32" fmla="*/ 4688114 w 6473371"/>
              <a:gd name="connsiteY32" fmla="*/ 257629 h 388258"/>
              <a:gd name="connsiteX33" fmla="*/ 4789714 w 6473371"/>
              <a:gd name="connsiteY33" fmla="*/ 185058 h 388258"/>
              <a:gd name="connsiteX34" fmla="*/ 4876800 w 6473371"/>
              <a:gd name="connsiteY34" fmla="*/ 141515 h 388258"/>
              <a:gd name="connsiteX35" fmla="*/ 4949371 w 6473371"/>
              <a:gd name="connsiteY35" fmla="*/ 83458 h 388258"/>
              <a:gd name="connsiteX36" fmla="*/ 5109028 w 6473371"/>
              <a:gd name="connsiteY36" fmla="*/ 39915 h 388258"/>
              <a:gd name="connsiteX37" fmla="*/ 5210628 w 6473371"/>
              <a:gd name="connsiteY37" fmla="*/ 25401 h 388258"/>
              <a:gd name="connsiteX38" fmla="*/ 5471886 w 6473371"/>
              <a:gd name="connsiteY38" fmla="*/ 54429 h 388258"/>
              <a:gd name="connsiteX39" fmla="*/ 5646057 w 6473371"/>
              <a:gd name="connsiteY39" fmla="*/ 156029 h 388258"/>
              <a:gd name="connsiteX40" fmla="*/ 5791200 w 6473371"/>
              <a:gd name="connsiteY40" fmla="*/ 243115 h 388258"/>
              <a:gd name="connsiteX41" fmla="*/ 5834743 w 6473371"/>
              <a:gd name="connsiteY41" fmla="*/ 272144 h 388258"/>
              <a:gd name="connsiteX42" fmla="*/ 5892800 w 6473371"/>
              <a:gd name="connsiteY42" fmla="*/ 286658 h 388258"/>
              <a:gd name="connsiteX43" fmla="*/ 6168571 w 6473371"/>
              <a:gd name="connsiteY43" fmla="*/ 272144 h 388258"/>
              <a:gd name="connsiteX44" fmla="*/ 6255657 w 6473371"/>
              <a:gd name="connsiteY44" fmla="*/ 228601 h 388258"/>
              <a:gd name="connsiteX45" fmla="*/ 6313714 w 6473371"/>
              <a:gd name="connsiteY45" fmla="*/ 199572 h 388258"/>
              <a:gd name="connsiteX46" fmla="*/ 6386286 w 6473371"/>
              <a:gd name="connsiteY46" fmla="*/ 156029 h 388258"/>
              <a:gd name="connsiteX47" fmla="*/ 6473371 w 6473371"/>
              <a:gd name="connsiteY47" fmla="*/ 97972 h 388258"/>
              <a:gd name="connsiteX0" fmla="*/ 0 w 6473371"/>
              <a:gd name="connsiteY0" fmla="*/ 228601 h 388258"/>
              <a:gd name="connsiteX1" fmla="*/ 537028 w 6473371"/>
              <a:gd name="connsiteY1" fmla="*/ 112486 h 388258"/>
              <a:gd name="connsiteX2" fmla="*/ 812800 w 6473371"/>
              <a:gd name="connsiteY2" fmla="*/ 228601 h 388258"/>
              <a:gd name="connsiteX3" fmla="*/ 1132114 w 6473371"/>
              <a:gd name="connsiteY3" fmla="*/ 388258 h 388258"/>
              <a:gd name="connsiteX4" fmla="*/ 1204686 w 6473371"/>
              <a:gd name="connsiteY4" fmla="*/ 373744 h 388258"/>
              <a:gd name="connsiteX5" fmla="*/ 1262743 w 6473371"/>
              <a:gd name="connsiteY5" fmla="*/ 344715 h 388258"/>
              <a:gd name="connsiteX6" fmla="*/ 1451428 w 6473371"/>
              <a:gd name="connsiteY6" fmla="*/ 272144 h 388258"/>
              <a:gd name="connsiteX7" fmla="*/ 1553028 w 6473371"/>
              <a:gd name="connsiteY7" fmla="*/ 243115 h 388258"/>
              <a:gd name="connsiteX8" fmla="*/ 1814286 w 6473371"/>
              <a:gd name="connsiteY8" fmla="*/ 170544 h 388258"/>
              <a:gd name="connsiteX9" fmla="*/ 1988457 w 6473371"/>
              <a:gd name="connsiteY9" fmla="*/ 112486 h 388258"/>
              <a:gd name="connsiteX10" fmla="*/ 2032000 w 6473371"/>
              <a:gd name="connsiteY10" fmla="*/ 97972 h 388258"/>
              <a:gd name="connsiteX11" fmla="*/ 2220686 w 6473371"/>
              <a:gd name="connsiteY11" fmla="*/ 54429 h 388258"/>
              <a:gd name="connsiteX12" fmla="*/ 2278743 w 6473371"/>
              <a:gd name="connsiteY12" fmla="*/ 25401 h 388258"/>
              <a:gd name="connsiteX13" fmla="*/ 2481943 w 6473371"/>
              <a:gd name="connsiteY13" fmla="*/ 25401 h 388258"/>
              <a:gd name="connsiteX14" fmla="*/ 2598057 w 6473371"/>
              <a:gd name="connsiteY14" fmla="*/ 68944 h 388258"/>
              <a:gd name="connsiteX15" fmla="*/ 2670628 w 6473371"/>
              <a:gd name="connsiteY15" fmla="*/ 112486 h 388258"/>
              <a:gd name="connsiteX16" fmla="*/ 2714171 w 6473371"/>
              <a:gd name="connsiteY16" fmla="*/ 141515 h 388258"/>
              <a:gd name="connsiteX17" fmla="*/ 2772228 w 6473371"/>
              <a:gd name="connsiteY17" fmla="*/ 156029 h 388258"/>
              <a:gd name="connsiteX18" fmla="*/ 3106057 w 6473371"/>
              <a:gd name="connsiteY18" fmla="*/ 170544 h 388258"/>
              <a:gd name="connsiteX19" fmla="*/ 3193143 w 6473371"/>
              <a:gd name="connsiteY19" fmla="*/ 185058 h 388258"/>
              <a:gd name="connsiteX20" fmla="*/ 3236686 w 6473371"/>
              <a:gd name="connsiteY20" fmla="*/ 199572 h 388258"/>
              <a:gd name="connsiteX21" fmla="*/ 3439886 w 6473371"/>
              <a:gd name="connsiteY21" fmla="*/ 185058 h 388258"/>
              <a:gd name="connsiteX22" fmla="*/ 3541486 w 6473371"/>
              <a:gd name="connsiteY22" fmla="*/ 156029 h 388258"/>
              <a:gd name="connsiteX23" fmla="*/ 3585028 w 6473371"/>
              <a:gd name="connsiteY23" fmla="*/ 141515 h 388258"/>
              <a:gd name="connsiteX24" fmla="*/ 3831771 w 6473371"/>
              <a:gd name="connsiteY24" fmla="*/ 127001 h 388258"/>
              <a:gd name="connsiteX25" fmla="*/ 3991428 w 6473371"/>
              <a:gd name="connsiteY25" fmla="*/ 141515 h 388258"/>
              <a:gd name="connsiteX26" fmla="*/ 4034971 w 6473371"/>
              <a:gd name="connsiteY26" fmla="*/ 156029 h 388258"/>
              <a:gd name="connsiteX27" fmla="*/ 4252686 w 6473371"/>
              <a:gd name="connsiteY27" fmla="*/ 185058 h 388258"/>
              <a:gd name="connsiteX28" fmla="*/ 4368800 w 6473371"/>
              <a:gd name="connsiteY28" fmla="*/ 214086 h 388258"/>
              <a:gd name="connsiteX29" fmla="*/ 4455886 w 6473371"/>
              <a:gd name="connsiteY29" fmla="*/ 243115 h 388258"/>
              <a:gd name="connsiteX30" fmla="*/ 4586514 w 6473371"/>
              <a:gd name="connsiteY30" fmla="*/ 272144 h 388258"/>
              <a:gd name="connsiteX31" fmla="*/ 4688114 w 6473371"/>
              <a:gd name="connsiteY31" fmla="*/ 257629 h 388258"/>
              <a:gd name="connsiteX32" fmla="*/ 4789714 w 6473371"/>
              <a:gd name="connsiteY32" fmla="*/ 185058 h 388258"/>
              <a:gd name="connsiteX33" fmla="*/ 4876800 w 6473371"/>
              <a:gd name="connsiteY33" fmla="*/ 141515 h 388258"/>
              <a:gd name="connsiteX34" fmla="*/ 4949371 w 6473371"/>
              <a:gd name="connsiteY34" fmla="*/ 83458 h 388258"/>
              <a:gd name="connsiteX35" fmla="*/ 5109028 w 6473371"/>
              <a:gd name="connsiteY35" fmla="*/ 39915 h 388258"/>
              <a:gd name="connsiteX36" fmla="*/ 5210628 w 6473371"/>
              <a:gd name="connsiteY36" fmla="*/ 25401 h 388258"/>
              <a:gd name="connsiteX37" fmla="*/ 5471886 w 6473371"/>
              <a:gd name="connsiteY37" fmla="*/ 54429 h 388258"/>
              <a:gd name="connsiteX38" fmla="*/ 5646057 w 6473371"/>
              <a:gd name="connsiteY38" fmla="*/ 156029 h 388258"/>
              <a:gd name="connsiteX39" fmla="*/ 5791200 w 6473371"/>
              <a:gd name="connsiteY39" fmla="*/ 243115 h 388258"/>
              <a:gd name="connsiteX40" fmla="*/ 5834743 w 6473371"/>
              <a:gd name="connsiteY40" fmla="*/ 272144 h 388258"/>
              <a:gd name="connsiteX41" fmla="*/ 5892800 w 6473371"/>
              <a:gd name="connsiteY41" fmla="*/ 286658 h 388258"/>
              <a:gd name="connsiteX42" fmla="*/ 6168571 w 6473371"/>
              <a:gd name="connsiteY42" fmla="*/ 272144 h 388258"/>
              <a:gd name="connsiteX43" fmla="*/ 6255657 w 6473371"/>
              <a:gd name="connsiteY43" fmla="*/ 228601 h 388258"/>
              <a:gd name="connsiteX44" fmla="*/ 6313714 w 6473371"/>
              <a:gd name="connsiteY44" fmla="*/ 199572 h 388258"/>
              <a:gd name="connsiteX45" fmla="*/ 6386286 w 6473371"/>
              <a:gd name="connsiteY45" fmla="*/ 156029 h 388258"/>
              <a:gd name="connsiteX46" fmla="*/ 6473371 w 6473371"/>
              <a:gd name="connsiteY46" fmla="*/ 97972 h 388258"/>
              <a:gd name="connsiteX0" fmla="*/ 0 w 6473371"/>
              <a:gd name="connsiteY0" fmla="*/ 228601 h 373744"/>
              <a:gd name="connsiteX1" fmla="*/ 537028 w 6473371"/>
              <a:gd name="connsiteY1" fmla="*/ 112486 h 373744"/>
              <a:gd name="connsiteX2" fmla="*/ 812800 w 6473371"/>
              <a:gd name="connsiteY2" fmla="*/ 228601 h 373744"/>
              <a:gd name="connsiteX3" fmla="*/ 1204686 w 6473371"/>
              <a:gd name="connsiteY3" fmla="*/ 373744 h 373744"/>
              <a:gd name="connsiteX4" fmla="*/ 1262743 w 6473371"/>
              <a:gd name="connsiteY4" fmla="*/ 344715 h 373744"/>
              <a:gd name="connsiteX5" fmla="*/ 1451428 w 6473371"/>
              <a:gd name="connsiteY5" fmla="*/ 272144 h 373744"/>
              <a:gd name="connsiteX6" fmla="*/ 1553028 w 6473371"/>
              <a:gd name="connsiteY6" fmla="*/ 243115 h 373744"/>
              <a:gd name="connsiteX7" fmla="*/ 1814286 w 6473371"/>
              <a:gd name="connsiteY7" fmla="*/ 170544 h 373744"/>
              <a:gd name="connsiteX8" fmla="*/ 1988457 w 6473371"/>
              <a:gd name="connsiteY8" fmla="*/ 112486 h 373744"/>
              <a:gd name="connsiteX9" fmla="*/ 2032000 w 6473371"/>
              <a:gd name="connsiteY9" fmla="*/ 97972 h 373744"/>
              <a:gd name="connsiteX10" fmla="*/ 2220686 w 6473371"/>
              <a:gd name="connsiteY10" fmla="*/ 54429 h 373744"/>
              <a:gd name="connsiteX11" fmla="*/ 2278743 w 6473371"/>
              <a:gd name="connsiteY11" fmla="*/ 25401 h 373744"/>
              <a:gd name="connsiteX12" fmla="*/ 2481943 w 6473371"/>
              <a:gd name="connsiteY12" fmla="*/ 25401 h 373744"/>
              <a:gd name="connsiteX13" fmla="*/ 2598057 w 6473371"/>
              <a:gd name="connsiteY13" fmla="*/ 68944 h 373744"/>
              <a:gd name="connsiteX14" fmla="*/ 2670628 w 6473371"/>
              <a:gd name="connsiteY14" fmla="*/ 112486 h 373744"/>
              <a:gd name="connsiteX15" fmla="*/ 2714171 w 6473371"/>
              <a:gd name="connsiteY15" fmla="*/ 141515 h 373744"/>
              <a:gd name="connsiteX16" fmla="*/ 2772228 w 6473371"/>
              <a:gd name="connsiteY16" fmla="*/ 156029 h 373744"/>
              <a:gd name="connsiteX17" fmla="*/ 3106057 w 6473371"/>
              <a:gd name="connsiteY17" fmla="*/ 170544 h 373744"/>
              <a:gd name="connsiteX18" fmla="*/ 3193143 w 6473371"/>
              <a:gd name="connsiteY18" fmla="*/ 185058 h 373744"/>
              <a:gd name="connsiteX19" fmla="*/ 3236686 w 6473371"/>
              <a:gd name="connsiteY19" fmla="*/ 199572 h 373744"/>
              <a:gd name="connsiteX20" fmla="*/ 3439886 w 6473371"/>
              <a:gd name="connsiteY20" fmla="*/ 185058 h 373744"/>
              <a:gd name="connsiteX21" fmla="*/ 3541486 w 6473371"/>
              <a:gd name="connsiteY21" fmla="*/ 156029 h 373744"/>
              <a:gd name="connsiteX22" fmla="*/ 3585028 w 6473371"/>
              <a:gd name="connsiteY22" fmla="*/ 141515 h 373744"/>
              <a:gd name="connsiteX23" fmla="*/ 3831771 w 6473371"/>
              <a:gd name="connsiteY23" fmla="*/ 127001 h 373744"/>
              <a:gd name="connsiteX24" fmla="*/ 3991428 w 6473371"/>
              <a:gd name="connsiteY24" fmla="*/ 141515 h 373744"/>
              <a:gd name="connsiteX25" fmla="*/ 4034971 w 6473371"/>
              <a:gd name="connsiteY25" fmla="*/ 156029 h 373744"/>
              <a:gd name="connsiteX26" fmla="*/ 4252686 w 6473371"/>
              <a:gd name="connsiteY26" fmla="*/ 185058 h 373744"/>
              <a:gd name="connsiteX27" fmla="*/ 4368800 w 6473371"/>
              <a:gd name="connsiteY27" fmla="*/ 214086 h 373744"/>
              <a:gd name="connsiteX28" fmla="*/ 4455886 w 6473371"/>
              <a:gd name="connsiteY28" fmla="*/ 243115 h 373744"/>
              <a:gd name="connsiteX29" fmla="*/ 4586514 w 6473371"/>
              <a:gd name="connsiteY29" fmla="*/ 272144 h 373744"/>
              <a:gd name="connsiteX30" fmla="*/ 4688114 w 6473371"/>
              <a:gd name="connsiteY30" fmla="*/ 257629 h 373744"/>
              <a:gd name="connsiteX31" fmla="*/ 4789714 w 6473371"/>
              <a:gd name="connsiteY31" fmla="*/ 185058 h 373744"/>
              <a:gd name="connsiteX32" fmla="*/ 4876800 w 6473371"/>
              <a:gd name="connsiteY32" fmla="*/ 141515 h 373744"/>
              <a:gd name="connsiteX33" fmla="*/ 4949371 w 6473371"/>
              <a:gd name="connsiteY33" fmla="*/ 83458 h 373744"/>
              <a:gd name="connsiteX34" fmla="*/ 5109028 w 6473371"/>
              <a:gd name="connsiteY34" fmla="*/ 39915 h 373744"/>
              <a:gd name="connsiteX35" fmla="*/ 5210628 w 6473371"/>
              <a:gd name="connsiteY35" fmla="*/ 25401 h 373744"/>
              <a:gd name="connsiteX36" fmla="*/ 5471886 w 6473371"/>
              <a:gd name="connsiteY36" fmla="*/ 54429 h 373744"/>
              <a:gd name="connsiteX37" fmla="*/ 5646057 w 6473371"/>
              <a:gd name="connsiteY37" fmla="*/ 156029 h 373744"/>
              <a:gd name="connsiteX38" fmla="*/ 5791200 w 6473371"/>
              <a:gd name="connsiteY38" fmla="*/ 243115 h 373744"/>
              <a:gd name="connsiteX39" fmla="*/ 5834743 w 6473371"/>
              <a:gd name="connsiteY39" fmla="*/ 272144 h 373744"/>
              <a:gd name="connsiteX40" fmla="*/ 5892800 w 6473371"/>
              <a:gd name="connsiteY40" fmla="*/ 286658 h 373744"/>
              <a:gd name="connsiteX41" fmla="*/ 6168571 w 6473371"/>
              <a:gd name="connsiteY41" fmla="*/ 272144 h 373744"/>
              <a:gd name="connsiteX42" fmla="*/ 6255657 w 6473371"/>
              <a:gd name="connsiteY42" fmla="*/ 228601 h 373744"/>
              <a:gd name="connsiteX43" fmla="*/ 6313714 w 6473371"/>
              <a:gd name="connsiteY43" fmla="*/ 199572 h 373744"/>
              <a:gd name="connsiteX44" fmla="*/ 6386286 w 6473371"/>
              <a:gd name="connsiteY44" fmla="*/ 156029 h 373744"/>
              <a:gd name="connsiteX45" fmla="*/ 6473371 w 6473371"/>
              <a:gd name="connsiteY45" fmla="*/ 97972 h 373744"/>
              <a:gd name="connsiteX0" fmla="*/ 0 w 6473371"/>
              <a:gd name="connsiteY0" fmla="*/ 228601 h 381001"/>
              <a:gd name="connsiteX1" fmla="*/ 537028 w 6473371"/>
              <a:gd name="connsiteY1" fmla="*/ 112486 h 381001"/>
              <a:gd name="connsiteX2" fmla="*/ 812800 w 6473371"/>
              <a:gd name="connsiteY2" fmla="*/ 228601 h 381001"/>
              <a:gd name="connsiteX3" fmla="*/ 1204686 w 6473371"/>
              <a:gd name="connsiteY3" fmla="*/ 373744 h 381001"/>
              <a:gd name="connsiteX4" fmla="*/ 1451428 w 6473371"/>
              <a:gd name="connsiteY4" fmla="*/ 272144 h 381001"/>
              <a:gd name="connsiteX5" fmla="*/ 1553028 w 6473371"/>
              <a:gd name="connsiteY5" fmla="*/ 243115 h 381001"/>
              <a:gd name="connsiteX6" fmla="*/ 1814286 w 6473371"/>
              <a:gd name="connsiteY6" fmla="*/ 170544 h 381001"/>
              <a:gd name="connsiteX7" fmla="*/ 1988457 w 6473371"/>
              <a:gd name="connsiteY7" fmla="*/ 112486 h 381001"/>
              <a:gd name="connsiteX8" fmla="*/ 2032000 w 6473371"/>
              <a:gd name="connsiteY8" fmla="*/ 97972 h 381001"/>
              <a:gd name="connsiteX9" fmla="*/ 2220686 w 6473371"/>
              <a:gd name="connsiteY9" fmla="*/ 54429 h 381001"/>
              <a:gd name="connsiteX10" fmla="*/ 2278743 w 6473371"/>
              <a:gd name="connsiteY10" fmla="*/ 25401 h 381001"/>
              <a:gd name="connsiteX11" fmla="*/ 2481943 w 6473371"/>
              <a:gd name="connsiteY11" fmla="*/ 25401 h 381001"/>
              <a:gd name="connsiteX12" fmla="*/ 2598057 w 6473371"/>
              <a:gd name="connsiteY12" fmla="*/ 68944 h 381001"/>
              <a:gd name="connsiteX13" fmla="*/ 2670628 w 6473371"/>
              <a:gd name="connsiteY13" fmla="*/ 112486 h 381001"/>
              <a:gd name="connsiteX14" fmla="*/ 2714171 w 6473371"/>
              <a:gd name="connsiteY14" fmla="*/ 141515 h 381001"/>
              <a:gd name="connsiteX15" fmla="*/ 2772228 w 6473371"/>
              <a:gd name="connsiteY15" fmla="*/ 156029 h 381001"/>
              <a:gd name="connsiteX16" fmla="*/ 3106057 w 6473371"/>
              <a:gd name="connsiteY16" fmla="*/ 170544 h 381001"/>
              <a:gd name="connsiteX17" fmla="*/ 3193143 w 6473371"/>
              <a:gd name="connsiteY17" fmla="*/ 185058 h 381001"/>
              <a:gd name="connsiteX18" fmla="*/ 3236686 w 6473371"/>
              <a:gd name="connsiteY18" fmla="*/ 199572 h 381001"/>
              <a:gd name="connsiteX19" fmla="*/ 3439886 w 6473371"/>
              <a:gd name="connsiteY19" fmla="*/ 185058 h 381001"/>
              <a:gd name="connsiteX20" fmla="*/ 3541486 w 6473371"/>
              <a:gd name="connsiteY20" fmla="*/ 156029 h 381001"/>
              <a:gd name="connsiteX21" fmla="*/ 3585028 w 6473371"/>
              <a:gd name="connsiteY21" fmla="*/ 141515 h 381001"/>
              <a:gd name="connsiteX22" fmla="*/ 3831771 w 6473371"/>
              <a:gd name="connsiteY22" fmla="*/ 127001 h 381001"/>
              <a:gd name="connsiteX23" fmla="*/ 3991428 w 6473371"/>
              <a:gd name="connsiteY23" fmla="*/ 141515 h 381001"/>
              <a:gd name="connsiteX24" fmla="*/ 4034971 w 6473371"/>
              <a:gd name="connsiteY24" fmla="*/ 156029 h 381001"/>
              <a:gd name="connsiteX25" fmla="*/ 4252686 w 6473371"/>
              <a:gd name="connsiteY25" fmla="*/ 185058 h 381001"/>
              <a:gd name="connsiteX26" fmla="*/ 4368800 w 6473371"/>
              <a:gd name="connsiteY26" fmla="*/ 214086 h 381001"/>
              <a:gd name="connsiteX27" fmla="*/ 4455886 w 6473371"/>
              <a:gd name="connsiteY27" fmla="*/ 243115 h 381001"/>
              <a:gd name="connsiteX28" fmla="*/ 4586514 w 6473371"/>
              <a:gd name="connsiteY28" fmla="*/ 272144 h 381001"/>
              <a:gd name="connsiteX29" fmla="*/ 4688114 w 6473371"/>
              <a:gd name="connsiteY29" fmla="*/ 257629 h 381001"/>
              <a:gd name="connsiteX30" fmla="*/ 4789714 w 6473371"/>
              <a:gd name="connsiteY30" fmla="*/ 185058 h 381001"/>
              <a:gd name="connsiteX31" fmla="*/ 4876800 w 6473371"/>
              <a:gd name="connsiteY31" fmla="*/ 141515 h 381001"/>
              <a:gd name="connsiteX32" fmla="*/ 4949371 w 6473371"/>
              <a:gd name="connsiteY32" fmla="*/ 83458 h 381001"/>
              <a:gd name="connsiteX33" fmla="*/ 5109028 w 6473371"/>
              <a:gd name="connsiteY33" fmla="*/ 39915 h 381001"/>
              <a:gd name="connsiteX34" fmla="*/ 5210628 w 6473371"/>
              <a:gd name="connsiteY34" fmla="*/ 25401 h 381001"/>
              <a:gd name="connsiteX35" fmla="*/ 5471886 w 6473371"/>
              <a:gd name="connsiteY35" fmla="*/ 54429 h 381001"/>
              <a:gd name="connsiteX36" fmla="*/ 5646057 w 6473371"/>
              <a:gd name="connsiteY36" fmla="*/ 156029 h 381001"/>
              <a:gd name="connsiteX37" fmla="*/ 5791200 w 6473371"/>
              <a:gd name="connsiteY37" fmla="*/ 243115 h 381001"/>
              <a:gd name="connsiteX38" fmla="*/ 5834743 w 6473371"/>
              <a:gd name="connsiteY38" fmla="*/ 272144 h 381001"/>
              <a:gd name="connsiteX39" fmla="*/ 5892800 w 6473371"/>
              <a:gd name="connsiteY39" fmla="*/ 286658 h 381001"/>
              <a:gd name="connsiteX40" fmla="*/ 6168571 w 6473371"/>
              <a:gd name="connsiteY40" fmla="*/ 272144 h 381001"/>
              <a:gd name="connsiteX41" fmla="*/ 6255657 w 6473371"/>
              <a:gd name="connsiteY41" fmla="*/ 228601 h 381001"/>
              <a:gd name="connsiteX42" fmla="*/ 6313714 w 6473371"/>
              <a:gd name="connsiteY42" fmla="*/ 199572 h 381001"/>
              <a:gd name="connsiteX43" fmla="*/ 6386286 w 6473371"/>
              <a:gd name="connsiteY43" fmla="*/ 156029 h 381001"/>
              <a:gd name="connsiteX44" fmla="*/ 6473371 w 6473371"/>
              <a:gd name="connsiteY44" fmla="*/ 97972 h 381001"/>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1814286 w 6473371"/>
              <a:gd name="connsiteY5" fmla="*/ 170544 h 376163"/>
              <a:gd name="connsiteX6" fmla="*/ 1988457 w 6473371"/>
              <a:gd name="connsiteY6" fmla="*/ 112486 h 376163"/>
              <a:gd name="connsiteX7" fmla="*/ 2032000 w 6473371"/>
              <a:gd name="connsiteY7" fmla="*/ 97972 h 376163"/>
              <a:gd name="connsiteX8" fmla="*/ 2220686 w 6473371"/>
              <a:gd name="connsiteY8" fmla="*/ 54429 h 376163"/>
              <a:gd name="connsiteX9" fmla="*/ 2278743 w 6473371"/>
              <a:gd name="connsiteY9" fmla="*/ 25401 h 376163"/>
              <a:gd name="connsiteX10" fmla="*/ 2481943 w 6473371"/>
              <a:gd name="connsiteY10" fmla="*/ 25401 h 376163"/>
              <a:gd name="connsiteX11" fmla="*/ 2598057 w 6473371"/>
              <a:gd name="connsiteY11" fmla="*/ 68944 h 376163"/>
              <a:gd name="connsiteX12" fmla="*/ 2670628 w 6473371"/>
              <a:gd name="connsiteY12" fmla="*/ 112486 h 376163"/>
              <a:gd name="connsiteX13" fmla="*/ 2714171 w 6473371"/>
              <a:gd name="connsiteY13" fmla="*/ 141515 h 376163"/>
              <a:gd name="connsiteX14" fmla="*/ 2772228 w 6473371"/>
              <a:gd name="connsiteY14" fmla="*/ 156029 h 376163"/>
              <a:gd name="connsiteX15" fmla="*/ 3106057 w 6473371"/>
              <a:gd name="connsiteY15" fmla="*/ 170544 h 376163"/>
              <a:gd name="connsiteX16" fmla="*/ 3193143 w 6473371"/>
              <a:gd name="connsiteY16" fmla="*/ 185058 h 376163"/>
              <a:gd name="connsiteX17" fmla="*/ 3236686 w 6473371"/>
              <a:gd name="connsiteY17" fmla="*/ 199572 h 376163"/>
              <a:gd name="connsiteX18" fmla="*/ 3439886 w 6473371"/>
              <a:gd name="connsiteY18" fmla="*/ 185058 h 376163"/>
              <a:gd name="connsiteX19" fmla="*/ 3541486 w 6473371"/>
              <a:gd name="connsiteY19" fmla="*/ 156029 h 376163"/>
              <a:gd name="connsiteX20" fmla="*/ 3585028 w 6473371"/>
              <a:gd name="connsiteY20" fmla="*/ 141515 h 376163"/>
              <a:gd name="connsiteX21" fmla="*/ 3831771 w 6473371"/>
              <a:gd name="connsiteY21" fmla="*/ 127001 h 376163"/>
              <a:gd name="connsiteX22" fmla="*/ 3991428 w 6473371"/>
              <a:gd name="connsiteY22" fmla="*/ 141515 h 376163"/>
              <a:gd name="connsiteX23" fmla="*/ 4034971 w 6473371"/>
              <a:gd name="connsiteY23" fmla="*/ 156029 h 376163"/>
              <a:gd name="connsiteX24" fmla="*/ 4252686 w 6473371"/>
              <a:gd name="connsiteY24" fmla="*/ 185058 h 376163"/>
              <a:gd name="connsiteX25" fmla="*/ 4368800 w 6473371"/>
              <a:gd name="connsiteY25" fmla="*/ 214086 h 376163"/>
              <a:gd name="connsiteX26" fmla="*/ 4455886 w 6473371"/>
              <a:gd name="connsiteY26" fmla="*/ 243115 h 376163"/>
              <a:gd name="connsiteX27" fmla="*/ 4586514 w 6473371"/>
              <a:gd name="connsiteY27" fmla="*/ 272144 h 376163"/>
              <a:gd name="connsiteX28" fmla="*/ 4688114 w 6473371"/>
              <a:gd name="connsiteY28" fmla="*/ 257629 h 376163"/>
              <a:gd name="connsiteX29" fmla="*/ 4789714 w 6473371"/>
              <a:gd name="connsiteY29" fmla="*/ 185058 h 376163"/>
              <a:gd name="connsiteX30" fmla="*/ 4876800 w 6473371"/>
              <a:gd name="connsiteY30" fmla="*/ 141515 h 376163"/>
              <a:gd name="connsiteX31" fmla="*/ 4949371 w 6473371"/>
              <a:gd name="connsiteY31" fmla="*/ 83458 h 376163"/>
              <a:gd name="connsiteX32" fmla="*/ 5109028 w 6473371"/>
              <a:gd name="connsiteY32" fmla="*/ 39915 h 376163"/>
              <a:gd name="connsiteX33" fmla="*/ 5210628 w 6473371"/>
              <a:gd name="connsiteY33" fmla="*/ 25401 h 376163"/>
              <a:gd name="connsiteX34" fmla="*/ 5471886 w 6473371"/>
              <a:gd name="connsiteY34" fmla="*/ 54429 h 376163"/>
              <a:gd name="connsiteX35" fmla="*/ 5646057 w 6473371"/>
              <a:gd name="connsiteY35" fmla="*/ 156029 h 376163"/>
              <a:gd name="connsiteX36" fmla="*/ 5791200 w 6473371"/>
              <a:gd name="connsiteY36" fmla="*/ 243115 h 376163"/>
              <a:gd name="connsiteX37" fmla="*/ 5834743 w 6473371"/>
              <a:gd name="connsiteY37" fmla="*/ 272144 h 376163"/>
              <a:gd name="connsiteX38" fmla="*/ 5892800 w 6473371"/>
              <a:gd name="connsiteY38" fmla="*/ 286658 h 376163"/>
              <a:gd name="connsiteX39" fmla="*/ 6168571 w 6473371"/>
              <a:gd name="connsiteY39" fmla="*/ 272144 h 376163"/>
              <a:gd name="connsiteX40" fmla="*/ 6255657 w 6473371"/>
              <a:gd name="connsiteY40" fmla="*/ 228601 h 376163"/>
              <a:gd name="connsiteX41" fmla="*/ 6313714 w 6473371"/>
              <a:gd name="connsiteY41" fmla="*/ 199572 h 376163"/>
              <a:gd name="connsiteX42" fmla="*/ 6386286 w 6473371"/>
              <a:gd name="connsiteY42" fmla="*/ 156029 h 376163"/>
              <a:gd name="connsiteX43" fmla="*/ 6473371 w 6473371"/>
              <a:gd name="connsiteY43"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1814286 w 6473371"/>
              <a:gd name="connsiteY5" fmla="*/ 170544 h 376163"/>
              <a:gd name="connsiteX6" fmla="*/ 1988457 w 6473371"/>
              <a:gd name="connsiteY6" fmla="*/ 112486 h 376163"/>
              <a:gd name="connsiteX7" fmla="*/ 2220686 w 6473371"/>
              <a:gd name="connsiteY7" fmla="*/ 54429 h 376163"/>
              <a:gd name="connsiteX8" fmla="*/ 2278743 w 6473371"/>
              <a:gd name="connsiteY8" fmla="*/ 25401 h 376163"/>
              <a:gd name="connsiteX9" fmla="*/ 2481943 w 6473371"/>
              <a:gd name="connsiteY9" fmla="*/ 25401 h 376163"/>
              <a:gd name="connsiteX10" fmla="*/ 2598057 w 6473371"/>
              <a:gd name="connsiteY10" fmla="*/ 68944 h 376163"/>
              <a:gd name="connsiteX11" fmla="*/ 2670628 w 6473371"/>
              <a:gd name="connsiteY11" fmla="*/ 112486 h 376163"/>
              <a:gd name="connsiteX12" fmla="*/ 2714171 w 6473371"/>
              <a:gd name="connsiteY12" fmla="*/ 141515 h 376163"/>
              <a:gd name="connsiteX13" fmla="*/ 2772228 w 6473371"/>
              <a:gd name="connsiteY13" fmla="*/ 156029 h 376163"/>
              <a:gd name="connsiteX14" fmla="*/ 3106057 w 6473371"/>
              <a:gd name="connsiteY14" fmla="*/ 170544 h 376163"/>
              <a:gd name="connsiteX15" fmla="*/ 3193143 w 6473371"/>
              <a:gd name="connsiteY15" fmla="*/ 185058 h 376163"/>
              <a:gd name="connsiteX16" fmla="*/ 3236686 w 6473371"/>
              <a:gd name="connsiteY16" fmla="*/ 199572 h 376163"/>
              <a:gd name="connsiteX17" fmla="*/ 3439886 w 6473371"/>
              <a:gd name="connsiteY17" fmla="*/ 185058 h 376163"/>
              <a:gd name="connsiteX18" fmla="*/ 3541486 w 6473371"/>
              <a:gd name="connsiteY18" fmla="*/ 156029 h 376163"/>
              <a:gd name="connsiteX19" fmla="*/ 3585028 w 6473371"/>
              <a:gd name="connsiteY19" fmla="*/ 141515 h 376163"/>
              <a:gd name="connsiteX20" fmla="*/ 3831771 w 6473371"/>
              <a:gd name="connsiteY20" fmla="*/ 127001 h 376163"/>
              <a:gd name="connsiteX21" fmla="*/ 3991428 w 6473371"/>
              <a:gd name="connsiteY21" fmla="*/ 141515 h 376163"/>
              <a:gd name="connsiteX22" fmla="*/ 4034971 w 6473371"/>
              <a:gd name="connsiteY22" fmla="*/ 156029 h 376163"/>
              <a:gd name="connsiteX23" fmla="*/ 4252686 w 6473371"/>
              <a:gd name="connsiteY23" fmla="*/ 185058 h 376163"/>
              <a:gd name="connsiteX24" fmla="*/ 4368800 w 6473371"/>
              <a:gd name="connsiteY24" fmla="*/ 214086 h 376163"/>
              <a:gd name="connsiteX25" fmla="*/ 4455886 w 6473371"/>
              <a:gd name="connsiteY25" fmla="*/ 243115 h 376163"/>
              <a:gd name="connsiteX26" fmla="*/ 4586514 w 6473371"/>
              <a:gd name="connsiteY26" fmla="*/ 272144 h 376163"/>
              <a:gd name="connsiteX27" fmla="*/ 4688114 w 6473371"/>
              <a:gd name="connsiteY27" fmla="*/ 257629 h 376163"/>
              <a:gd name="connsiteX28" fmla="*/ 4789714 w 6473371"/>
              <a:gd name="connsiteY28" fmla="*/ 185058 h 376163"/>
              <a:gd name="connsiteX29" fmla="*/ 4876800 w 6473371"/>
              <a:gd name="connsiteY29" fmla="*/ 141515 h 376163"/>
              <a:gd name="connsiteX30" fmla="*/ 4949371 w 6473371"/>
              <a:gd name="connsiteY30" fmla="*/ 83458 h 376163"/>
              <a:gd name="connsiteX31" fmla="*/ 5109028 w 6473371"/>
              <a:gd name="connsiteY31" fmla="*/ 39915 h 376163"/>
              <a:gd name="connsiteX32" fmla="*/ 5210628 w 6473371"/>
              <a:gd name="connsiteY32" fmla="*/ 25401 h 376163"/>
              <a:gd name="connsiteX33" fmla="*/ 5471886 w 6473371"/>
              <a:gd name="connsiteY33" fmla="*/ 54429 h 376163"/>
              <a:gd name="connsiteX34" fmla="*/ 5646057 w 6473371"/>
              <a:gd name="connsiteY34" fmla="*/ 156029 h 376163"/>
              <a:gd name="connsiteX35" fmla="*/ 5791200 w 6473371"/>
              <a:gd name="connsiteY35" fmla="*/ 243115 h 376163"/>
              <a:gd name="connsiteX36" fmla="*/ 5834743 w 6473371"/>
              <a:gd name="connsiteY36" fmla="*/ 272144 h 376163"/>
              <a:gd name="connsiteX37" fmla="*/ 5892800 w 6473371"/>
              <a:gd name="connsiteY37" fmla="*/ 286658 h 376163"/>
              <a:gd name="connsiteX38" fmla="*/ 6168571 w 6473371"/>
              <a:gd name="connsiteY38" fmla="*/ 272144 h 376163"/>
              <a:gd name="connsiteX39" fmla="*/ 6255657 w 6473371"/>
              <a:gd name="connsiteY39" fmla="*/ 228601 h 376163"/>
              <a:gd name="connsiteX40" fmla="*/ 6313714 w 6473371"/>
              <a:gd name="connsiteY40" fmla="*/ 199572 h 376163"/>
              <a:gd name="connsiteX41" fmla="*/ 6386286 w 6473371"/>
              <a:gd name="connsiteY41" fmla="*/ 156029 h 376163"/>
              <a:gd name="connsiteX42" fmla="*/ 6473371 w 6473371"/>
              <a:gd name="connsiteY42"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1814286 w 6473371"/>
              <a:gd name="connsiteY5" fmla="*/ 170544 h 376163"/>
              <a:gd name="connsiteX6" fmla="*/ 1988457 w 6473371"/>
              <a:gd name="connsiteY6" fmla="*/ 112486 h 376163"/>
              <a:gd name="connsiteX7" fmla="*/ 2278743 w 6473371"/>
              <a:gd name="connsiteY7" fmla="*/ 25401 h 376163"/>
              <a:gd name="connsiteX8" fmla="*/ 2481943 w 6473371"/>
              <a:gd name="connsiteY8" fmla="*/ 25401 h 376163"/>
              <a:gd name="connsiteX9" fmla="*/ 2598057 w 6473371"/>
              <a:gd name="connsiteY9" fmla="*/ 68944 h 376163"/>
              <a:gd name="connsiteX10" fmla="*/ 2670628 w 6473371"/>
              <a:gd name="connsiteY10" fmla="*/ 112486 h 376163"/>
              <a:gd name="connsiteX11" fmla="*/ 2714171 w 6473371"/>
              <a:gd name="connsiteY11" fmla="*/ 141515 h 376163"/>
              <a:gd name="connsiteX12" fmla="*/ 2772228 w 6473371"/>
              <a:gd name="connsiteY12" fmla="*/ 156029 h 376163"/>
              <a:gd name="connsiteX13" fmla="*/ 3106057 w 6473371"/>
              <a:gd name="connsiteY13" fmla="*/ 170544 h 376163"/>
              <a:gd name="connsiteX14" fmla="*/ 3193143 w 6473371"/>
              <a:gd name="connsiteY14" fmla="*/ 185058 h 376163"/>
              <a:gd name="connsiteX15" fmla="*/ 3236686 w 6473371"/>
              <a:gd name="connsiteY15" fmla="*/ 199572 h 376163"/>
              <a:gd name="connsiteX16" fmla="*/ 3439886 w 6473371"/>
              <a:gd name="connsiteY16" fmla="*/ 185058 h 376163"/>
              <a:gd name="connsiteX17" fmla="*/ 3541486 w 6473371"/>
              <a:gd name="connsiteY17" fmla="*/ 156029 h 376163"/>
              <a:gd name="connsiteX18" fmla="*/ 3585028 w 6473371"/>
              <a:gd name="connsiteY18" fmla="*/ 141515 h 376163"/>
              <a:gd name="connsiteX19" fmla="*/ 3831771 w 6473371"/>
              <a:gd name="connsiteY19" fmla="*/ 127001 h 376163"/>
              <a:gd name="connsiteX20" fmla="*/ 3991428 w 6473371"/>
              <a:gd name="connsiteY20" fmla="*/ 141515 h 376163"/>
              <a:gd name="connsiteX21" fmla="*/ 4034971 w 6473371"/>
              <a:gd name="connsiteY21" fmla="*/ 156029 h 376163"/>
              <a:gd name="connsiteX22" fmla="*/ 4252686 w 6473371"/>
              <a:gd name="connsiteY22" fmla="*/ 185058 h 376163"/>
              <a:gd name="connsiteX23" fmla="*/ 4368800 w 6473371"/>
              <a:gd name="connsiteY23" fmla="*/ 214086 h 376163"/>
              <a:gd name="connsiteX24" fmla="*/ 4455886 w 6473371"/>
              <a:gd name="connsiteY24" fmla="*/ 243115 h 376163"/>
              <a:gd name="connsiteX25" fmla="*/ 4586514 w 6473371"/>
              <a:gd name="connsiteY25" fmla="*/ 272144 h 376163"/>
              <a:gd name="connsiteX26" fmla="*/ 4688114 w 6473371"/>
              <a:gd name="connsiteY26" fmla="*/ 257629 h 376163"/>
              <a:gd name="connsiteX27" fmla="*/ 4789714 w 6473371"/>
              <a:gd name="connsiteY27" fmla="*/ 185058 h 376163"/>
              <a:gd name="connsiteX28" fmla="*/ 4876800 w 6473371"/>
              <a:gd name="connsiteY28" fmla="*/ 141515 h 376163"/>
              <a:gd name="connsiteX29" fmla="*/ 4949371 w 6473371"/>
              <a:gd name="connsiteY29" fmla="*/ 83458 h 376163"/>
              <a:gd name="connsiteX30" fmla="*/ 5109028 w 6473371"/>
              <a:gd name="connsiteY30" fmla="*/ 39915 h 376163"/>
              <a:gd name="connsiteX31" fmla="*/ 5210628 w 6473371"/>
              <a:gd name="connsiteY31" fmla="*/ 25401 h 376163"/>
              <a:gd name="connsiteX32" fmla="*/ 5471886 w 6473371"/>
              <a:gd name="connsiteY32" fmla="*/ 54429 h 376163"/>
              <a:gd name="connsiteX33" fmla="*/ 5646057 w 6473371"/>
              <a:gd name="connsiteY33" fmla="*/ 156029 h 376163"/>
              <a:gd name="connsiteX34" fmla="*/ 5791200 w 6473371"/>
              <a:gd name="connsiteY34" fmla="*/ 243115 h 376163"/>
              <a:gd name="connsiteX35" fmla="*/ 5834743 w 6473371"/>
              <a:gd name="connsiteY35" fmla="*/ 272144 h 376163"/>
              <a:gd name="connsiteX36" fmla="*/ 5892800 w 6473371"/>
              <a:gd name="connsiteY36" fmla="*/ 286658 h 376163"/>
              <a:gd name="connsiteX37" fmla="*/ 6168571 w 6473371"/>
              <a:gd name="connsiteY37" fmla="*/ 272144 h 376163"/>
              <a:gd name="connsiteX38" fmla="*/ 6255657 w 6473371"/>
              <a:gd name="connsiteY38" fmla="*/ 228601 h 376163"/>
              <a:gd name="connsiteX39" fmla="*/ 6313714 w 6473371"/>
              <a:gd name="connsiteY39" fmla="*/ 199572 h 376163"/>
              <a:gd name="connsiteX40" fmla="*/ 6386286 w 6473371"/>
              <a:gd name="connsiteY40" fmla="*/ 156029 h 376163"/>
              <a:gd name="connsiteX41" fmla="*/ 6473371 w 6473371"/>
              <a:gd name="connsiteY41"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1814286 w 6473371"/>
              <a:gd name="connsiteY5" fmla="*/ 170544 h 376163"/>
              <a:gd name="connsiteX6" fmla="*/ 2278743 w 6473371"/>
              <a:gd name="connsiteY6" fmla="*/ 25401 h 376163"/>
              <a:gd name="connsiteX7" fmla="*/ 2481943 w 6473371"/>
              <a:gd name="connsiteY7" fmla="*/ 25401 h 376163"/>
              <a:gd name="connsiteX8" fmla="*/ 2598057 w 6473371"/>
              <a:gd name="connsiteY8" fmla="*/ 68944 h 376163"/>
              <a:gd name="connsiteX9" fmla="*/ 2670628 w 6473371"/>
              <a:gd name="connsiteY9" fmla="*/ 112486 h 376163"/>
              <a:gd name="connsiteX10" fmla="*/ 2714171 w 6473371"/>
              <a:gd name="connsiteY10" fmla="*/ 141515 h 376163"/>
              <a:gd name="connsiteX11" fmla="*/ 2772228 w 6473371"/>
              <a:gd name="connsiteY11" fmla="*/ 156029 h 376163"/>
              <a:gd name="connsiteX12" fmla="*/ 3106057 w 6473371"/>
              <a:gd name="connsiteY12" fmla="*/ 170544 h 376163"/>
              <a:gd name="connsiteX13" fmla="*/ 3193143 w 6473371"/>
              <a:gd name="connsiteY13" fmla="*/ 185058 h 376163"/>
              <a:gd name="connsiteX14" fmla="*/ 3236686 w 6473371"/>
              <a:gd name="connsiteY14" fmla="*/ 199572 h 376163"/>
              <a:gd name="connsiteX15" fmla="*/ 3439886 w 6473371"/>
              <a:gd name="connsiteY15" fmla="*/ 185058 h 376163"/>
              <a:gd name="connsiteX16" fmla="*/ 3541486 w 6473371"/>
              <a:gd name="connsiteY16" fmla="*/ 156029 h 376163"/>
              <a:gd name="connsiteX17" fmla="*/ 3585028 w 6473371"/>
              <a:gd name="connsiteY17" fmla="*/ 141515 h 376163"/>
              <a:gd name="connsiteX18" fmla="*/ 3831771 w 6473371"/>
              <a:gd name="connsiteY18" fmla="*/ 127001 h 376163"/>
              <a:gd name="connsiteX19" fmla="*/ 3991428 w 6473371"/>
              <a:gd name="connsiteY19" fmla="*/ 141515 h 376163"/>
              <a:gd name="connsiteX20" fmla="*/ 4034971 w 6473371"/>
              <a:gd name="connsiteY20" fmla="*/ 156029 h 376163"/>
              <a:gd name="connsiteX21" fmla="*/ 4252686 w 6473371"/>
              <a:gd name="connsiteY21" fmla="*/ 185058 h 376163"/>
              <a:gd name="connsiteX22" fmla="*/ 4368800 w 6473371"/>
              <a:gd name="connsiteY22" fmla="*/ 214086 h 376163"/>
              <a:gd name="connsiteX23" fmla="*/ 4455886 w 6473371"/>
              <a:gd name="connsiteY23" fmla="*/ 243115 h 376163"/>
              <a:gd name="connsiteX24" fmla="*/ 4586514 w 6473371"/>
              <a:gd name="connsiteY24" fmla="*/ 272144 h 376163"/>
              <a:gd name="connsiteX25" fmla="*/ 4688114 w 6473371"/>
              <a:gd name="connsiteY25" fmla="*/ 257629 h 376163"/>
              <a:gd name="connsiteX26" fmla="*/ 4789714 w 6473371"/>
              <a:gd name="connsiteY26" fmla="*/ 185058 h 376163"/>
              <a:gd name="connsiteX27" fmla="*/ 4876800 w 6473371"/>
              <a:gd name="connsiteY27" fmla="*/ 141515 h 376163"/>
              <a:gd name="connsiteX28" fmla="*/ 4949371 w 6473371"/>
              <a:gd name="connsiteY28" fmla="*/ 83458 h 376163"/>
              <a:gd name="connsiteX29" fmla="*/ 5109028 w 6473371"/>
              <a:gd name="connsiteY29" fmla="*/ 39915 h 376163"/>
              <a:gd name="connsiteX30" fmla="*/ 5210628 w 6473371"/>
              <a:gd name="connsiteY30" fmla="*/ 25401 h 376163"/>
              <a:gd name="connsiteX31" fmla="*/ 5471886 w 6473371"/>
              <a:gd name="connsiteY31" fmla="*/ 54429 h 376163"/>
              <a:gd name="connsiteX32" fmla="*/ 5646057 w 6473371"/>
              <a:gd name="connsiteY32" fmla="*/ 156029 h 376163"/>
              <a:gd name="connsiteX33" fmla="*/ 5791200 w 6473371"/>
              <a:gd name="connsiteY33" fmla="*/ 243115 h 376163"/>
              <a:gd name="connsiteX34" fmla="*/ 5834743 w 6473371"/>
              <a:gd name="connsiteY34" fmla="*/ 272144 h 376163"/>
              <a:gd name="connsiteX35" fmla="*/ 5892800 w 6473371"/>
              <a:gd name="connsiteY35" fmla="*/ 286658 h 376163"/>
              <a:gd name="connsiteX36" fmla="*/ 6168571 w 6473371"/>
              <a:gd name="connsiteY36" fmla="*/ 272144 h 376163"/>
              <a:gd name="connsiteX37" fmla="*/ 6255657 w 6473371"/>
              <a:gd name="connsiteY37" fmla="*/ 228601 h 376163"/>
              <a:gd name="connsiteX38" fmla="*/ 6313714 w 6473371"/>
              <a:gd name="connsiteY38" fmla="*/ 199572 h 376163"/>
              <a:gd name="connsiteX39" fmla="*/ 6386286 w 6473371"/>
              <a:gd name="connsiteY39" fmla="*/ 156029 h 376163"/>
              <a:gd name="connsiteX40" fmla="*/ 6473371 w 6473371"/>
              <a:gd name="connsiteY40"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2598057 w 6473371"/>
              <a:gd name="connsiteY7" fmla="*/ 68944 h 376163"/>
              <a:gd name="connsiteX8" fmla="*/ 2670628 w 6473371"/>
              <a:gd name="connsiteY8" fmla="*/ 112486 h 376163"/>
              <a:gd name="connsiteX9" fmla="*/ 2714171 w 6473371"/>
              <a:gd name="connsiteY9" fmla="*/ 141515 h 376163"/>
              <a:gd name="connsiteX10" fmla="*/ 2772228 w 6473371"/>
              <a:gd name="connsiteY10" fmla="*/ 156029 h 376163"/>
              <a:gd name="connsiteX11" fmla="*/ 3106057 w 6473371"/>
              <a:gd name="connsiteY11" fmla="*/ 170544 h 376163"/>
              <a:gd name="connsiteX12" fmla="*/ 3193143 w 6473371"/>
              <a:gd name="connsiteY12" fmla="*/ 185058 h 376163"/>
              <a:gd name="connsiteX13" fmla="*/ 3236686 w 6473371"/>
              <a:gd name="connsiteY13" fmla="*/ 199572 h 376163"/>
              <a:gd name="connsiteX14" fmla="*/ 3439886 w 6473371"/>
              <a:gd name="connsiteY14" fmla="*/ 185058 h 376163"/>
              <a:gd name="connsiteX15" fmla="*/ 3541486 w 6473371"/>
              <a:gd name="connsiteY15" fmla="*/ 156029 h 376163"/>
              <a:gd name="connsiteX16" fmla="*/ 3585028 w 6473371"/>
              <a:gd name="connsiteY16" fmla="*/ 141515 h 376163"/>
              <a:gd name="connsiteX17" fmla="*/ 3831771 w 6473371"/>
              <a:gd name="connsiteY17" fmla="*/ 127001 h 376163"/>
              <a:gd name="connsiteX18" fmla="*/ 3991428 w 6473371"/>
              <a:gd name="connsiteY18" fmla="*/ 141515 h 376163"/>
              <a:gd name="connsiteX19" fmla="*/ 4034971 w 6473371"/>
              <a:gd name="connsiteY19" fmla="*/ 156029 h 376163"/>
              <a:gd name="connsiteX20" fmla="*/ 4252686 w 6473371"/>
              <a:gd name="connsiteY20" fmla="*/ 185058 h 376163"/>
              <a:gd name="connsiteX21" fmla="*/ 4368800 w 6473371"/>
              <a:gd name="connsiteY21" fmla="*/ 214086 h 376163"/>
              <a:gd name="connsiteX22" fmla="*/ 4455886 w 6473371"/>
              <a:gd name="connsiteY22" fmla="*/ 243115 h 376163"/>
              <a:gd name="connsiteX23" fmla="*/ 4586514 w 6473371"/>
              <a:gd name="connsiteY23" fmla="*/ 272144 h 376163"/>
              <a:gd name="connsiteX24" fmla="*/ 4688114 w 6473371"/>
              <a:gd name="connsiteY24" fmla="*/ 257629 h 376163"/>
              <a:gd name="connsiteX25" fmla="*/ 4789714 w 6473371"/>
              <a:gd name="connsiteY25" fmla="*/ 185058 h 376163"/>
              <a:gd name="connsiteX26" fmla="*/ 4876800 w 6473371"/>
              <a:gd name="connsiteY26" fmla="*/ 141515 h 376163"/>
              <a:gd name="connsiteX27" fmla="*/ 4949371 w 6473371"/>
              <a:gd name="connsiteY27" fmla="*/ 83458 h 376163"/>
              <a:gd name="connsiteX28" fmla="*/ 5109028 w 6473371"/>
              <a:gd name="connsiteY28" fmla="*/ 39915 h 376163"/>
              <a:gd name="connsiteX29" fmla="*/ 5210628 w 6473371"/>
              <a:gd name="connsiteY29" fmla="*/ 25401 h 376163"/>
              <a:gd name="connsiteX30" fmla="*/ 5471886 w 6473371"/>
              <a:gd name="connsiteY30" fmla="*/ 54429 h 376163"/>
              <a:gd name="connsiteX31" fmla="*/ 5646057 w 6473371"/>
              <a:gd name="connsiteY31" fmla="*/ 156029 h 376163"/>
              <a:gd name="connsiteX32" fmla="*/ 5791200 w 6473371"/>
              <a:gd name="connsiteY32" fmla="*/ 243115 h 376163"/>
              <a:gd name="connsiteX33" fmla="*/ 5834743 w 6473371"/>
              <a:gd name="connsiteY33" fmla="*/ 272144 h 376163"/>
              <a:gd name="connsiteX34" fmla="*/ 5892800 w 6473371"/>
              <a:gd name="connsiteY34" fmla="*/ 286658 h 376163"/>
              <a:gd name="connsiteX35" fmla="*/ 6168571 w 6473371"/>
              <a:gd name="connsiteY35" fmla="*/ 272144 h 376163"/>
              <a:gd name="connsiteX36" fmla="*/ 6255657 w 6473371"/>
              <a:gd name="connsiteY36" fmla="*/ 228601 h 376163"/>
              <a:gd name="connsiteX37" fmla="*/ 6313714 w 6473371"/>
              <a:gd name="connsiteY37" fmla="*/ 199572 h 376163"/>
              <a:gd name="connsiteX38" fmla="*/ 6386286 w 6473371"/>
              <a:gd name="connsiteY38" fmla="*/ 156029 h 376163"/>
              <a:gd name="connsiteX39" fmla="*/ 6473371 w 6473371"/>
              <a:gd name="connsiteY39"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2598057 w 6473371"/>
              <a:gd name="connsiteY7" fmla="*/ 68944 h 376163"/>
              <a:gd name="connsiteX8" fmla="*/ 2714171 w 6473371"/>
              <a:gd name="connsiteY8" fmla="*/ 141515 h 376163"/>
              <a:gd name="connsiteX9" fmla="*/ 2772228 w 6473371"/>
              <a:gd name="connsiteY9" fmla="*/ 156029 h 376163"/>
              <a:gd name="connsiteX10" fmla="*/ 3106057 w 6473371"/>
              <a:gd name="connsiteY10" fmla="*/ 170544 h 376163"/>
              <a:gd name="connsiteX11" fmla="*/ 3193143 w 6473371"/>
              <a:gd name="connsiteY11" fmla="*/ 185058 h 376163"/>
              <a:gd name="connsiteX12" fmla="*/ 3236686 w 6473371"/>
              <a:gd name="connsiteY12" fmla="*/ 199572 h 376163"/>
              <a:gd name="connsiteX13" fmla="*/ 3439886 w 6473371"/>
              <a:gd name="connsiteY13" fmla="*/ 185058 h 376163"/>
              <a:gd name="connsiteX14" fmla="*/ 3541486 w 6473371"/>
              <a:gd name="connsiteY14" fmla="*/ 156029 h 376163"/>
              <a:gd name="connsiteX15" fmla="*/ 3585028 w 6473371"/>
              <a:gd name="connsiteY15" fmla="*/ 141515 h 376163"/>
              <a:gd name="connsiteX16" fmla="*/ 3831771 w 6473371"/>
              <a:gd name="connsiteY16" fmla="*/ 127001 h 376163"/>
              <a:gd name="connsiteX17" fmla="*/ 3991428 w 6473371"/>
              <a:gd name="connsiteY17" fmla="*/ 141515 h 376163"/>
              <a:gd name="connsiteX18" fmla="*/ 4034971 w 6473371"/>
              <a:gd name="connsiteY18" fmla="*/ 156029 h 376163"/>
              <a:gd name="connsiteX19" fmla="*/ 4252686 w 6473371"/>
              <a:gd name="connsiteY19" fmla="*/ 185058 h 376163"/>
              <a:gd name="connsiteX20" fmla="*/ 4368800 w 6473371"/>
              <a:gd name="connsiteY20" fmla="*/ 214086 h 376163"/>
              <a:gd name="connsiteX21" fmla="*/ 4455886 w 6473371"/>
              <a:gd name="connsiteY21" fmla="*/ 243115 h 376163"/>
              <a:gd name="connsiteX22" fmla="*/ 4586514 w 6473371"/>
              <a:gd name="connsiteY22" fmla="*/ 272144 h 376163"/>
              <a:gd name="connsiteX23" fmla="*/ 4688114 w 6473371"/>
              <a:gd name="connsiteY23" fmla="*/ 257629 h 376163"/>
              <a:gd name="connsiteX24" fmla="*/ 4789714 w 6473371"/>
              <a:gd name="connsiteY24" fmla="*/ 185058 h 376163"/>
              <a:gd name="connsiteX25" fmla="*/ 4876800 w 6473371"/>
              <a:gd name="connsiteY25" fmla="*/ 141515 h 376163"/>
              <a:gd name="connsiteX26" fmla="*/ 4949371 w 6473371"/>
              <a:gd name="connsiteY26" fmla="*/ 83458 h 376163"/>
              <a:gd name="connsiteX27" fmla="*/ 5109028 w 6473371"/>
              <a:gd name="connsiteY27" fmla="*/ 39915 h 376163"/>
              <a:gd name="connsiteX28" fmla="*/ 5210628 w 6473371"/>
              <a:gd name="connsiteY28" fmla="*/ 25401 h 376163"/>
              <a:gd name="connsiteX29" fmla="*/ 5471886 w 6473371"/>
              <a:gd name="connsiteY29" fmla="*/ 54429 h 376163"/>
              <a:gd name="connsiteX30" fmla="*/ 5646057 w 6473371"/>
              <a:gd name="connsiteY30" fmla="*/ 156029 h 376163"/>
              <a:gd name="connsiteX31" fmla="*/ 5791200 w 6473371"/>
              <a:gd name="connsiteY31" fmla="*/ 243115 h 376163"/>
              <a:gd name="connsiteX32" fmla="*/ 5834743 w 6473371"/>
              <a:gd name="connsiteY32" fmla="*/ 272144 h 376163"/>
              <a:gd name="connsiteX33" fmla="*/ 5892800 w 6473371"/>
              <a:gd name="connsiteY33" fmla="*/ 286658 h 376163"/>
              <a:gd name="connsiteX34" fmla="*/ 6168571 w 6473371"/>
              <a:gd name="connsiteY34" fmla="*/ 272144 h 376163"/>
              <a:gd name="connsiteX35" fmla="*/ 6255657 w 6473371"/>
              <a:gd name="connsiteY35" fmla="*/ 228601 h 376163"/>
              <a:gd name="connsiteX36" fmla="*/ 6313714 w 6473371"/>
              <a:gd name="connsiteY36" fmla="*/ 199572 h 376163"/>
              <a:gd name="connsiteX37" fmla="*/ 6386286 w 6473371"/>
              <a:gd name="connsiteY37" fmla="*/ 156029 h 376163"/>
              <a:gd name="connsiteX38" fmla="*/ 6473371 w 6473371"/>
              <a:gd name="connsiteY38"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2598057 w 6473371"/>
              <a:gd name="connsiteY7" fmla="*/ 68944 h 376163"/>
              <a:gd name="connsiteX8" fmla="*/ 2714171 w 6473371"/>
              <a:gd name="connsiteY8" fmla="*/ 141515 h 376163"/>
              <a:gd name="connsiteX9" fmla="*/ 3106057 w 6473371"/>
              <a:gd name="connsiteY9" fmla="*/ 170544 h 376163"/>
              <a:gd name="connsiteX10" fmla="*/ 3193143 w 6473371"/>
              <a:gd name="connsiteY10" fmla="*/ 185058 h 376163"/>
              <a:gd name="connsiteX11" fmla="*/ 3236686 w 6473371"/>
              <a:gd name="connsiteY11" fmla="*/ 199572 h 376163"/>
              <a:gd name="connsiteX12" fmla="*/ 3439886 w 6473371"/>
              <a:gd name="connsiteY12" fmla="*/ 185058 h 376163"/>
              <a:gd name="connsiteX13" fmla="*/ 3541486 w 6473371"/>
              <a:gd name="connsiteY13" fmla="*/ 156029 h 376163"/>
              <a:gd name="connsiteX14" fmla="*/ 3585028 w 6473371"/>
              <a:gd name="connsiteY14" fmla="*/ 141515 h 376163"/>
              <a:gd name="connsiteX15" fmla="*/ 3831771 w 6473371"/>
              <a:gd name="connsiteY15" fmla="*/ 127001 h 376163"/>
              <a:gd name="connsiteX16" fmla="*/ 3991428 w 6473371"/>
              <a:gd name="connsiteY16" fmla="*/ 141515 h 376163"/>
              <a:gd name="connsiteX17" fmla="*/ 4034971 w 6473371"/>
              <a:gd name="connsiteY17" fmla="*/ 156029 h 376163"/>
              <a:gd name="connsiteX18" fmla="*/ 4252686 w 6473371"/>
              <a:gd name="connsiteY18" fmla="*/ 185058 h 376163"/>
              <a:gd name="connsiteX19" fmla="*/ 4368800 w 6473371"/>
              <a:gd name="connsiteY19" fmla="*/ 214086 h 376163"/>
              <a:gd name="connsiteX20" fmla="*/ 4455886 w 6473371"/>
              <a:gd name="connsiteY20" fmla="*/ 243115 h 376163"/>
              <a:gd name="connsiteX21" fmla="*/ 4586514 w 6473371"/>
              <a:gd name="connsiteY21" fmla="*/ 272144 h 376163"/>
              <a:gd name="connsiteX22" fmla="*/ 4688114 w 6473371"/>
              <a:gd name="connsiteY22" fmla="*/ 257629 h 376163"/>
              <a:gd name="connsiteX23" fmla="*/ 4789714 w 6473371"/>
              <a:gd name="connsiteY23" fmla="*/ 185058 h 376163"/>
              <a:gd name="connsiteX24" fmla="*/ 4876800 w 6473371"/>
              <a:gd name="connsiteY24" fmla="*/ 141515 h 376163"/>
              <a:gd name="connsiteX25" fmla="*/ 4949371 w 6473371"/>
              <a:gd name="connsiteY25" fmla="*/ 83458 h 376163"/>
              <a:gd name="connsiteX26" fmla="*/ 5109028 w 6473371"/>
              <a:gd name="connsiteY26" fmla="*/ 39915 h 376163"/>
              <a:gd name="connsiteX27" fmla="*/ 5210628 w 6473371"/>
              <a:gd name="connsiteY27" fmla="*/ 25401 h 376163"/>
              <a:gd name="connsiteX28" fmla="*/ 5471886 w 6473371"/>
              <a:gd name="connsiteY28" fmla="*/ 54429 h 376163"/>
              <a:gd name="connsiteX29" fmla="*/ 5646057 w 6473371"/>
              <a:gd name="connsiteY29" fmla="*/ 156029 h 376163"/>
              <a:gd name="connsiteX30" fmla="*/ 5791200 w 6473371"/>
              <a:gd name="connsiteY30" fmla="*/ 243115 h 376163"/>
              <a:gd name="connsiteX31" fmla="*/ 5834743 w 6473371"/>
              <a:gd name="connsiteY31" fmla="*/ 272144 h 376163"/>
              <a:gd name="connsiteX32" fmla="*/ 5892800 w 6473371"/>
              <a:gd name="connsiteY32" fmla="*/ 286658 h 376163"/>
              <a:gd name="connsiteX33" fmla="*/ 6168571 w 6473371"/>
              <a:gd name="connsiteY33" fmla="*/ 272144 h 376163"/>
              <a:gd name="connsiteX34" fmla="*/ 6255657 w 6473371"/>
              <a:gd name="connsiteY34" fmla="*/ 228601 h 376163"/>
              <a:gd name="connsiteX35" fmla="*/ 6313714 w 6473371"/>
              <a:gd name="connsiteY35" fmla="*/ 199572 h 376163"/>
              <a:gd name="connsiteX36" fmla="*/ 6386286 w 6473371"/>
              <a:gd name="connsiteY36" fmla="*/ 156029 h 376163"/>
              <a:gd name="connsiteX37" fmla="*/ 6473371 w 6473371"/>
              <a:gd name="connsiteY37"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2598057 w 6473371"/>
              <a:gd name="connsiteY7" fmla="*/ 68944 h 376163"/>
              <a:gd name="connsiteX8" fmla="*/ 3106057 w 6473371"/>
              <a:gd name="connsiteY8" fmla="*/ 170544 h 376163"/>
              <a:gd name="connsiteX9" fmla="*/ 3193143 w 6473371"/>
              <a:gd name="connsiteY9" fmla="*/ 185058 h 376163"/>
              <a:gd name="connsiteX10" fmla="*/ 3236686 w 6473371"/>
              <a:gd name="connsiteY10" fmla="*/ 199572 h 376163"/>
              <a:gd name="connsiteX11" fmla="*/ 3439886 w 6473371"/>
              <a:gd name="connsiteY11" fmla="*/ 185058 h 376163"/>
              <a:gd name="connsiteX12" fmla="*/ 3541486 w 6473371"/>
              <a:gd name="connsiteY12" fmla="*/ 156029 h 376163"/>
              <a:gd name="connsiteX13" fmla="*/ 3585028 w 6473371"/>
              <a:gd name="connsiteY13" fmla="*/ 141515 h 376163"/>
              <a:gd name="connsiteX14" fmla="*/ 3831771 w 6473371"/>
              <a:gd name="connsiteY14" fmla="*/ 127001 h 376163"/>
              <a:gd name="connsiteX15" fmla="*/ 3991428 w 6473371"/>
              <a:gd name="connsiteY15" fmla="*/ 141515 h 376163"/>
              <a:gd name="connsiteX16" fmla="*/ 4034971 w 6473371"/>
              <a:gd name="connsiteY16" fmla="*/ 156029 h 376163"/>
              <a:gd name="connsiteX17" fmla="*/ 4252686 w 6473371"/>
              <a:gd name="connsiteY17" fmla="*/ 185058 h 376163"/>
              <a:gd name="connsiteX18" fmla="*/ 4368800 w 6473371"/>
              <a:gd name="connsiteY18" fmla="*/ 214086 h 376163"/>
              <a:gd name="connsiteX19" fmla="*/ 4455886 w 6473371"/>
              <a:gd name="connsiteY19" fmla="*/ 243115 h 376163"/>
              <a:gd name="connsiteX20" fmla="*/ 4586514 w 6473371"/>
              <a:gd name="connsiteY20" fmla="*/ 272144 h 376163"/>
              <a:gd name="connsiteX21" fmla="*/ 4688114 w 6473371"/>
              <a:gd name="connsiteY21" fmla="*/ 257629 h 376163"/>
              <a:gd name="connsiteX22" fmla="*/ 4789714 w 6473371"/>
              <a:gd name="connsiteY22" fmla="*/ 185058 h 376163"/>
              <a:gd name="connsiteX23" fmla="*/ 4876800 w 6473371"/>
              <a:gd name="connsiteY23" fmla="*/ 141515 h 376163"/>
              <a:gd name="connsiteX24" fmla="*/ 4949371 w 6473371"/>
              <a:gd name="connsiteY24" fmla="*/ 83458 h 376163"/>
              <a:gd name="connsiteX25" fmla="*/ 5109028 w 6473371"/>
              <a:gd name="connsiteY25" fmla="*/ 39915 h 376163"/>
              <a:gd name="connsiteX26" fmla="*/ 5210628 w 6473371"/>
              <a:gd name="connsiteY26" fmla="*/ 25401 h 376163"/>
              <a:gd name="connsiteX27" fmla="*/ 5471886 w 6473371"/>
              <a:gd name="connsiteY27" fmla="*/ 54429 h 376163"/>
              <a:gd name="connsiteX28" fmla="*/ 5646057 w 6473371"/>
              <a:gd name="connsiteY28" fmla="*/ 156029 h 376163"/>
              <a:gd name="connsiteX29" fmla="*/ 5791200 w 6473371"/>
              <a:gd name="connsiteY29" fmla="*/ 243115 h 376163"/>
              <a:gd name="connsiteX30" fmla="*/ 5834743 w 6473371"/>
              <a:gd name="connsiteY30" fmla="*/ 272144 h 376163"/>
              <a:gd name="connsiteX31" fmla="*/ 5892800 w 6473371"/>
              <a:gd name="connsiteY31" fmla="*/ 286658 h 376163"/>
              <a:gd name="connsiteX32" fmla="*/ 6168571 w 6473371"/>
              <a:gd name="connsiteY32" fmla="*/ 272144 h 376163"/>
              <a:gd name="connsiteX33" fmla="*/ 6255657 w 6473371"/>
              <a:gd name="connsiteY33" fmla="*/ 228601 h 376163"/>
              <a:gd name="connsiteX34" fmla="*/ 6313714 w 6473371"/>
              <a:gd name="connsiteY34" fmla="*/ 199572 h 376163"/>
              <a:gd name="connsiteX35" fmla="*/ 6386286 w 6473371"/>
              <a:gd name="connsiteY35" fmla="*/ 156029 h 376163"/>
              <a:gd name="connsiteX36" fmla="*/ 6473371 w 6473371"/>
              <a:gd name="connsiteY36"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193143 w 6473371"/>
              <a:gd name="connsiteY8" fmla="*/ 185058 h 376163"/>
              <a:gd name="connsiteX9" fmla="*/ 3236686 w 6473371"/>
              <a:gd name="connsiteY9" fmla="*/ 199572 h 376163"/>
              <a:gd name="connsiteX10" fmla="*/ 3439886 w 6473371"/>
              <a:gd name="connsiteY10" fmla="*/ 185058 h 376163"/>
              <a:gd name="connsiteX11" fmla="*/ 3541486 w 6473371"/>
              <a:gd name="connsiteY11" fmla="*/ 156029 h 376163"/>
              <a:gd name="connsiteX12" fmla="*/ 3585028 w 6473371"/>
              <a:gd name="connsiteY12" fmla="*/ 141515 h 376163"/>
              <a:gd name="connsiteX13" fmla="*/ 3831771 w 6473371"/>
              <a:gd name="connsiteY13" fmla="*/ 127001 h 376163"/>
              <a:gd name="connsiteX14" fmla="*/ 3991428 w 6473371"/>
              <a:gd name="connsiteY14" fmla="*/ 141515 h 376163"/>
              <a:gd name="connsiteX15" fmla="*/ 4034971 w 6473371"/>
              <a:gd name="connsiteY15" fmla="*/ 156029 h 376163"/>
              <a:gd name="connsiteX16" fmla="*/ 4252686 w 6473371"/>
              <a:gd name="connsiteY16" fmla="*/ 185058 h 376163"/>
              <a:gd name="connsiteX17" fmla="*/ 4368800 w 6473371"/>
              <a:gd name="connsiteY17" fmla="*/ 214086 h 376163"/>
              <a:gd name="connsiteX18" fmla="*/ 4455886 w 6473371"/>
              <a:gd name="connsiteY18" fmla="*/ 243115 h 376163"/>
              <a:gd name="connsiteX19" fmla="*/ 4586514 w 6473371"/>
              <a:gd name="connsiteY19" fmla="*/ 272144 h 376163"/>
              <a:gd name="connsiteX20" fmla="*/ 4688114 w 6473371"/>
              <a:gd name="connsiteY20" fmla="*/ 257629 h 376163"/>
              <a:gd name="connsiteX21" fmla="*/ 4789714 w 6473371"/>
              <a:gd name="connsiteY21" fmla="*/ 185058 h 376163"/>
              <a:gd name="connsiteX22" fmla="*/ 4876800 w 6473371"/>
              <a:gd name="connsiteY22" fmla="*/ 141515 h 376163"/>
              <a:gd name="connsiteX23" fmla="*/ 4949371 w 6473371"/>
              <a:gd name="connsiteY23" fmla="*/ 83458 h 376163"/>
              <a:gd name="connsiteX24" fmla="*/ 5109028 w 6473371"/>
              <a:gd name="connsiteY24" fmla="*/ 39915 h 376163"/>
              <a:gd name="connsiteX25" fmla="*/ 5210628 w 6473371"/>
              <a:gd name="connsiteY25" fmla="*/ 25401 h 376163"/>
              <a:gd name="connsiteX26" fmla="*/ 5471886 w 6473371"/>
              <a:gd name="connsiteY26" fmla="*/ 54429 h 376163"/>
              <a:gd name="connsiteX27" fmla="*/ 5646057 w 6473371"/>
              <a:gd name="connsiteY27" fmla="*/ 156029 h 376163"/>
              <a:gd name="connsiteX28" fmla="*/ 5791200 w 6473371"/>
              <a:gd name="connsiteY28" fmla="*/ 243115 h 376163"/>
              <a:gd name="connsiteX29" fmla="*/ 5834743 w 6473371"/>
              <a:gd name="connsiteY29" fmla="*/ 272144 h 376163"/>
              <a:gd name="connsiteX30" fmla="*/ 5892800 w 6473371"/>
              <a:gd name="connsiteY30" fmla="*/ 286658 h 376163"/>
              <a:gd name="connsiteX31" fmla="*/ 6168571 w 6473371"/>
              <a:gd name="connsiteY31" fmla="*/ 272144 h 376163"/>
              <a:gd name="connsiteX32" fmla="*/ 6255657 w 6473371"/>
              <a:gd name="connsiteY32" fmla="*/ 228601 h 376163"/>
              <a:gd name="connsiteX33" fmla="*/ 6313714 w 6473371"/>
              <a:gd name="connsiteY33" fmla="*/ 199572 h 376163"/>
              <a:gd name="connsiteX34" fmla="*/ 6386286 w 6473371"/>
              <a:gd name="connsiteY34" fmla="*/ 156029 h 376163"/>
              <a:gd name="connsiteX35" fmla="*/ 6473371 w 6473371"/>
              <a:gd name="connsiteY35"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193143 w 6473371"/>
              <a:gd name="connsiteY8" fmla="*/ 185058 h 376163"/>
              <a:gd name="connsiteX9" fmla="*/ 3439886 w 6473371"/>
              <a:gd name="connsiteY9" fmla="*/ 185058 h 376163"/>
              <a:gd name="connsiteX10" fmla="*/ 3541486 w 6473371"/>
              <a:gd name="connsiteY10" fmla="*/ 156029 h 376163"/>
              <a:gd name="connsiteX11" fmla="*/ 3585028 w 6473371"/>
              <a:gd name="connsiteY11" fmla="*/ 141515 h 376163"/>
              <a:gd name="connsiteX12" fmla="*/ 3831771 w 6473371"/>
              <a:gd name="connsiteY12" fmla="*/ 127001 h 376163"/>
              <a:gd name="connsiteX13" fmla="*/ 3991428 w 6473371"/>
              <a:gd name="connsiteY13" fmla="*/ 141515 h 376163"/>
              <a:gd name="connsiteX14" fmla="*/ 4034971 w 6473371"/>
              <a:gd name="connsiteY14" fmla="*/ 156029 h 376163"/>
              <a:gd name="connsiteX15" fmla="*/ 4252686 w 6473371"/>
              <a:gd name="connsiteY15" fmla="*/ 185058 h 376163"/>
              <a:gd name="connsiteX16" fmla="*/ 4368800 w 6473371"/>
              <a:gd name="connsiteY16" fmla="*/ 214086 h 376163"/>
              <a:gd name="connsiteX17" fmla="*/ 4455886 w 6473371"/>
              <a:gd name="connsiteY17" fmla="*/ 243115 h 376163"/>
              <a:gd name="connsiteX18" fmla="*/ 4586514 w 6473371"/>
              <a:gd name="connsiteY18" fmla="*/ 272144 h 376163"/>
              <a:gd name="connsiteX19" fmla="*/ 4688114 w 6473371"/>
              <a:gd name="connsiteY19" fmla="*/ 257629 h 376163"/>
              <a:gd name="connsiteX20" fmla="*/ 4789714 w 6473371"/>
              <a:gd name="connsiteY20" fmla="*/ 185058 h 376163"/>
              <a:gd name="connsiteX21" fmla="*/ 4876800 w 6473371"/>
              <a:gd name="connsiteY21" fmla="*/ 141515 h 376163"/>
              <a:gd name="connsiteX22" fmla="*/ 4949371 w 6473371"/>
              <a:gd name="connsiteY22" fmla="*/ 83458 h 376163"/>
              <a:gd name="connsiteX23" fmla="*/ 5109028 w 6473371"/>
              <a:gd name="connsiteY23" fmla="*/ 39915 h 376163"/>
              <a:gd name="connsiteX24" fmla="*/ 5210628 w 6473371"/>
              <a:gd name="connsiteY24" fmla="*/ 25401 h 376163"/>
              <a:gd name="connsiteX25" fmla="*/ 5471886 w 6473371"/>
              <a:gd name="connsiteY25" fmla="*/ 54429 h 376163"/>
              <a:gd name="connsiteX26" fmla="*/ 5646057 w 6473371"/>
              <a:gd name="connsiteY26" fmla="*/ 156029 h 376163"/>
              <a:gd name="connsiteX27" fmla="*/ 5791200 w 6473371"/>
              <a:gd name="connsiteY27" fmla="*/ 243115 h 376163"/>
              <a:gd name="connsiteX28" fmla="*/ 5834743 w 6473371"/>
              <a:gd name="connsiteY28" fmla="*/ 272144 h 376163"/>
              <a:gd name="connsiteX29" fmla="*/ 5892800 w 6473371"/>
              <a:gd name="connsiteY29" fmla="*/ 286658 h 376163"/>
              <a:gd name="connsiteX30" fmla="*/ 6168571 w 6473371"/>
              <a:gd name="connsiteY30" fmla="*/ 272144 h 376163"/>
              <a:gd name="connsiteX31" fmla="*/ 6255657 w 6473371"/>
              <a:gd name="connsiteY31" fmla="*/ 228601 h 376163"/>
              <a:gd name="connsiteX32" fmla="*/ 6313714 w 6473371"/>
              <a:gd name="connsiteY32" fmla="*/ 199572 h 376163"/>
              <a:gd name="connsiteX33" fmla="*/ 6386286 w 6473371"/>
              <a:gd name="connsiteY33" fmla="*/ 156029 h 376163"/>
              <a:gd name="connsiteX34" fmla="*/ 6473371 w 6473371"/>
              <a:gd name="connsiteY34"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439886 w 6473371"/>
              <a:gd name="connsiteY8" fmla="*/ 185058 h 376163"/>
              <a:gd name="connsiteX9" fmla="*/ 3541486 w 6473371"/>
              <a:gd name="connsiteY9" fmla="*/ 156029 h 376163"/>
              <a:gd name="connsiteX10" fmla="*/ 3585028 w 6473371"/>
              <a:gd name="connsiteY10" fmla="*/ 141515 h 376163"/>
              <a:gd name="connsiteX11" fmla="*/ 3831771 w 6473371"/>
              <a:gd name="connsiteY11" fmla="*/ 127001 h 376163"/>
              <a:gd name="connsiteX12" fmla="*/ 3991428 w 6473371"/>
              <a:gd name="connsiteY12" fmla="*/ 141515 h 376163"/>
              <a:gd name="connsiteX13" fmla="*/ 4034971 w 6473371"/>
              <a:gd name="connsiteY13" fmla="*/ 156029 h 376163"/>
              <a:gd name="connsiteX14" fmla="*/ 4252686 w 6473371"/>
              <a:gd name="connsiteY14" fmla="*/ 185058 h 376163"/>
              <a:gd name="connsiteX15" fmla="*/ 4368800 w 6473371"/>
              <a:gd name="connsiteY15" fmla="*/ 214086 h 376163"/>
              <a:gd name="connsiteX16" fmla="*/ 4455886 w 6473371"/>
              <a:gd name="connsiteY16" fmla="*/ 243115 h 376163"/>
              <a:gd name="connsiteX17" fmla="*/ 4586514 w 6473371"/>
              <a:gd name="connsiteY17" fmla="*/ 272144 h 376163"/>
              <a:gd name="connsiteX18" fmla="*/ 4688114 w 6473371"/>
              <a:gd name="connsiteY18" fmla="*/ 257629 h 376163"/>
              <a:gd name="connsiteX19" fmla="*/ 4789714 w 6473371"/>
              <a:gd name="connsiteY19" fmla="*/ 185058 h 376163"/>
              <a:gd name="connsiteX20" fmla="*/ 4876800 w 6473371"/>
              <a:gd name="connsiteY20" fmla="*/ 141515 h 376163"/>
              <a:gd name="connsiteX21" fmla="*/ 4949371 w 6473371"/>
              <a:gd name="connsiteY21" fmla="*/ 83458 h 376163"/>
              <a:gd name="connsiteX22" fmla="*/ 5109028 w 6473371"/>
              <a:gd name="connsiteY22" fmla="*/ 39915 h 376163"/>
              <a:gd name="connsiteX23" fmla="*/ 5210628 w 6473371"/>
              <a:gd name="connsiteY23" fmla="*/ 25401 h 376163"/>
              <a:gd name="connsiteX24" fmla="*/ 5471886 w 6473371"/>
              <a:gd name="connsiteY24" fmla="*/ 54429 h 376163"/>
              <a:gd name="connsiteX25" fmla="*/ 5646057 w 6473371"/>
              <a:gd name="connsiteY25" fmla="*/ 156029 h 376163"/>
              <a:gd name="connsiteX26" fmla="*/ 5791200 w 6473371"/>
              <a:gd name="connsiteY26" fmla="*/ 243115 h 376163"/>
              <a:gd name="connsiteX27" fmla="*/ 5834743 w 6473371"/>
              <a:gd name="connsiteY27" fmla="*/ 272144 h 376163"/>
              <a:gd name="connsiteX28" fmla="*/ 5892800 w 6473371"/>
              <a:gd name="connsiteY28" fmla="*/ 286658 h 376163"/>
              <a:gd name="connsiteX29" fmla="*/ 6168571 w 6473371"/>
              <a:gd name="connsiteY29" fmla="*/ 272144 h 376163"/>
              <a:gd name="connsiteX30" fmla="*/ 6255657 w 6473371"/>
              <a:gd name="connsiteY30" fmla="*/ 228601 h 376163"/>
              <a:gd name="connsiteX31" fmla="*/ 6313714 w 6473371"/>
              <a:gd name="connsiteY31" fmla="*/ 199572 h 376163"/>
              <a:gd name="connsiteX32" fmla="*/ 6386286 w 6473371"/>
              <a:gd name="connsiteY32" fmla="*/ 156029 h 376163"/>
              <a:gd name="connsiteX33" fmla="*/ 6473371 w 6473371"/>
              <a:gd name="connsiteY33"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585028 w 6473371"/>
              <a:gd name="connsiteY9" fmla="*/ 141515 h 376163"/>
              <a:gd name="connsiteX10" fmla="*/ 3831771 w 6473371"/>
              <a:gd name="connsiteY10" fmla="*/ 127001 h 376163"/>
              <a:gd name="connsiteX11" fmla="*/ 3991428 w 6473371"/>
              <a:gd name="connsiteY11" fmla="*/ 141515 h 376163"/>
              <a:gd name="connsiteX12" fmla="*/ 4034971 w 6473371"/>
              <a:gd name="connsiteY12" fmla="*/ 156029 h 376163"/>
              <a:gd name="connsiteX13" fmla="*/ 4252686 w 6473371"/>
              <a:gd name="connsiteY13" fmla="*/ 185058 h 376163"/>
              <a:gd name="connsiteX14" fmla="*/ 4368800 w 6473371"/>
              <a:gd name="connsiteY14" fmla="*/ 214086 h 376163"/>
              <a:gd name="connsiteX15" fmla="*/ 4455886 w 6473371"/>
              <a:gd name="connsiteY15" fmla="*/ 243115 h 376163"/>
              <a:gd name="connsiteX16" fmla="*/ 4586514 w 6473371"/>
              <a:gd name="connsiteY16" fmla="*/ 272144 h 376163"/>
              <a:gd name="connsiteX17" fmla="*/ 4688114 w 6473371"/>
              <a:gd name="connsiteY17" fmla="*/ 257629 h 376163"/>
              <a:gd name="connsiteX18" fmla="*/ 4789714 w 6473371"/>
              <a:gd name="connsiteY18" fmla="*/ 185058 h 376163"/>
              <a:gd name="connsiteX19" fmla="*/ 4876800 w 6473371"/>
              <a:gd name="connsiteY19" fmla="*/ 141515 h 376163"/>
              <a:gd name="connsiteX20" fmla="*/ 4949371 w 6473371"/>
              <a:gd name="connsiteY20" fmla="*/ 83458 h 376163"/>
              <a:gd name="connsiteX21" fmla="*/ 5109028 w 6473371"/>
              <a:gd name="connsiteY21" fmla="*/ 39915 h 376163"/>
              <a:gd name="connsiteX22" fmla="*/ 5210628 w 6473371"/>
              <a:gd name="connsiteY22" fmla="*/ 25401 h 376163"/>
              <a:gd name="connsiteX23" fmla="*/ 5471886 w 6473371"/>
              <a:gd name="connsiteY23" fmla="*/ 54429 h 376163"/>
              <a:gd name="connsiteX24" fmla="*/ 5646057 w 6473371"/>
              <a:gd name="connsiteY24" fmla="*/ 156029 h 376163"/>
              <a:gd name="connsiteX25" fmla="*/ 5791200 w 6473371"/>
              <a:gd name="connsiteY25" fmla="*/ 243115 h 376163"/>
              <a:gd name="connsiteX26" fmla="*/ 5834743 w 6473371"/>
              <a:gd name="connsiteY26" fmla="*/ 272144 h 376163"/>
              <a:gd name="connsiteX27" fmla="*/ 5892800 w 6473371"/>
              <a:gd name="connsiteY27" fmla="*/ 286658 h 376163"/>
              <a:gd name="connsiteX28" fmla="*/ 6168571 w 6473371"/>
              <a:gd name="connsiteY28" fmla="*/ 272144 h 376163"/>
              <a:gd name="connsiteX29" fmla="*/ 6255657 w 6473371"/>
              <a:gd name="connsiteY29" fmla="*/ 228601 h 376163"/>
              <a:gd name="connsiteX30" fmla="*/ 6313714 w 6473371"/>
              <a:gd name="connsiteY30" fmla="*/ 199572 h 376163"/>
              <a:gd name="connsiteX31" fmla="*/ 6386286 w 6473371"/>
              <a:gd name="connsiteY31" fmla="*/ 156029 h 376163"/>
              <a:gd name="connsiteX32" fmla="*/ 6473371 w 6473371"/>
              <a:gd name="connsiteY32"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034971 w 6473371"/>
              <a:gd name="connsiteY11" fmla="*/ 156029 h 376163"/>
              <a:gd name="connsiteX12" fmla="*/ 4252686 w 6473371"/>
              <a:gd name="connsiteY12" fmla="*/ 185058 h 376163"/>
              <a:gd name="connsiteX13" fmla="*/ 4368800 w 6473371"/>
              <a:gd name="connsiteY13" fmla="*/ 214086 h 376163"/>
              <a:gd name="connsiteX14" fmla="*/ 4455886 w 6473371"/>
              <a:gd name="connsiteY14" fmla="*/ 243115 h 376163"/>
              <a:gd name="connsiteX15" fmla="*/ 4586514 w 6473371"/>
              <a:gd name="connsiteY15" fmla="*/ 272144 h 376163"/>
              <a:gd name="connsiteX16" fmla="*/ 4688114 w 6473371"/>
              <a:gd name="connsiteY16" fmla="*/ 257629 h 376163"/>
              <a:gd name="connsiteX17" fmla="*/ 4789714 w 6473371"/>
              <a:gd name="connsiteY17" fmla="*/ 185058 h 376163"/>
              <a:gd name="connsiteX18" fmla="*/ 4876800 w 6473371"/>
              <a:gd name="connsiteY18" fmla="*/ 141515 h 376163"/>
              <a:gd name="connsiteX19" fmla="*/ 4949371 w 6473371"/>
              <a:gd name="connsiteY19" fmla="*/ 83458 h 376163"/>
              <a:gd name="connsiteX20" fmla="*/ 5109028 w 6473371"/>
              <a:gd name="connsiteY20" fmla="*/ 39915 h 376163"/>
              <a:gd name="connsiteX21" fmla="*/ 5210628 w 6473371"/>
              <a:gd name="connsiteY21" fmla="*/ 25401 h 376163"/>
              <a:gd name="connsiteX22" fmla="*/ 5471886 w 6473371"/>
              <a:gd name="connsiteY22" fmla="*/ 54429 h 376163"/>
              <a:gd name="connsiteX23" fmla="*/ 5646057 w 6473371"/>
              <a:gd name="connsiteY23" fmla="*/ 156029 h 376163"/>
              <a:gd name="connsiteX24" fmla="*/ 5791200 w 6473371"/>
              <a:gd name="connsiteY24" fmla="*/ 243115 h 376163"/>
              <a:gd name="connsiteX25" fmla="*/ 5834743 w 6473371"/>
              <a:gd name="connsiteY25" fmla="*/ 272144 h 376163"/>
              <a:gd name="connsiteX26" fmla="*/ 5892800 w 6473371"/>
              <a:gd name="connsiteY26" fmla="*/ 286658 h 376163"/>
              <a:gd name="connsiteX27" fmla="*/ 6168571 w 6473371"/>
              <a:gd name="connsiteY27" fmla="*/ 272144 h 376163"/>
              <a:gd name="connsiteX28" fmla="*/ 6255657 w 6473371"/>
              <a:gd name="connsiteY28" fmla="*/ 228601 h 376163"/>
              <a:gd name="connsiteX29" fmla="*/ 6313714 w 6473371"/>
              <a:gd name="connsiteY29" fmla="*/ 199572 h 376163"/>
              <a:gd name="connsiteX30" fmla="*/ 6386286 w 6473371"/>
              <a:gd name="connsiteY30" fmla="*/ 156029 h 376163"/>
              <a:gd name="connsiteX31" fmla="*/ 6473371 w 6473371"/>
              <a:gd name="connsiteY31"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034971 w 6473371"/>
              <a:gd name="connsiteY11" fmla="*/ 156029 h 376163"/>
              <a:gd name="connsiteX12" fmla="*/ 4368800 w 6473371"/>
              <a:gd name="connsiteY12" fmla="*/ 214086 h 376163"/>
              <a:gd name="connsiteX13" fmla="*/ 4455886 w 6473371"/>
              <a:gd name="connsiteY13" fmla="*/ 243115 h 376163"/>
              <a:gd name="connsiteX14" fmla="*/ 4586514 w 6473371"/>
              <a:gd name="connsiteY14" fmla="*/ 272144 h 376163"/>
              <a:gd name="connsiteX15" fmla="*/ 4688114 w 6473371"/>
              <a:gd name="connsiteY15" fmla="*/ 257629 h 376163"/>
              <a:gd name="connsiteX16" fmla="*/ 4789714 w 6473371"/>
              <a:gd name="connsiteY16" fmla="*/ 185058 h 376163"/>
              <a:gd name="connsiteX17" fmla="*/ 4876800 w 6473371"/>
              <a:gd name="connsiteY17" fmla="*/ 141515 h 376163"/>
              <a:gd name="connsiteX18" fmla="*/ 4949371 w 6473371"/>
              <a:gd name="connsiteY18" fmla="*/ 83458 h 376163"/>
              <a:gd name="connsiteX19" fmla="*/ 5109028 w 6473371"/>
              <a:gd name="connsiteY19" fmla="*/ 39915 h 376163"/>
              <a:gd name="connsiteX20" fmla="*/ 5210628 w 6473371"/>
              <a:gd name="connsiteY20" fmla="*/ 25401 h 376163"/>
              <a:gd name="connsiteX21" fmla="*/ 5471886 w 6473371"/>
              <a:gd name="connsiteY21" fmla="*/ 54429 h 376163"/>
              <a:gd name="connsiteX22" fmla="*/ 5646057 w 6473371"/>
              <a:gd name="connsiteY22" fmla="*/ 156029 h 376163"/>
              <a:gd name="connsiteX23" fmla="*/ 5791200 w 6473371"/>
              <a:gd name="connsiteY23" fmla="*/ 243115 h 376163"/>
              <a:gd name="connsiteX24" fmla="*/ 5834743 w 6473371"/>
              <a:gd name="connsiteY24" fmla="*/ 272144 h 376163"/>
              <a:gd name="connsiteX25" fmla="*/ 5892800 w 6473371"/>
              <a:gd name="connsiteY25" fmla="*/ 286658 h 376163"/>
              <a:gd name="connsiteX26" fmla="*/ 6168571 w 6473371"/>
              <a:gd name="connsiteY26" fmla="*/ 272144 h 376163"/>
              <a:gd name="connsiteX27" fmla="*/ 6255657 w 6473371"/>
              <a:gd name="connsiteY27" fmla="*/ 228601 h 376163"/>
              <a:gd name="connsiteX28" fmla="*/ 6313714 w 6473371"/>
              <a:gd name="connsiteY28" fmla="*/ 199572 h 376163"/>
              <a:gd name="connsiteX29" fmla="*/ 6386286 w 6473371"/>
              <a:gd name="connsiteY29" fmla="*/ 156029 h 376163"/>
              <a:gd name="connsiteX30" fmla="*/ 6473371 w 6473371"/>
              <a:gd name="connsiteY30"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455886 w 6473371"/>
              <a:gd name="connsiteY12" fmla="*/ 243115 h 376163"/>
              <a:gd name="connsiteX13" fmla="*/ 4586514 w 6473371"/>
              <a:gd name="connsiteY13" fmla="*/ 272144 h 376163"/>
              <a:gd name="connsiteX14" fmla="*/ 4688114 w 6473371"/>
              <a:gd name="connsiteY14" fmla="*/ 257629 h 376163"/>
              <a:gd name="connsiteX15" fmla="*/ 4789714 w 6473371"/>
              <a:gd name="connsiteY15" fmla="*/ 185058 h 376163"/>
              <a:gd name="connsiteX16" fmla="*/ 4876800 w 6473371"/>
              <a:gd name="connsiteY16" fmla="*/ 141515 h 376163"/>
              <a:gd name="connsiteX17" fmla="*/ 4949371 w 6473371"/>
              <a:gd name="connsiteY17" fmla="*/ 83458 h 376163"/>
              <a:gd name="connsiteX18" fmla="*/ 5109028 w 6473371"/>
              <a:gd name="connsiteY18" fmla="*/ 39915 h 376163"/>
              <a:gd name="connsiteX19" fmla="*/ 5210628 w 6473371"/>
              <a:gd name="connsiteY19" fmla="*/ 25401 h 376163"/>
              <a:gd name="connsiteX20" fmla="*/ 5471886 w 6473371"/>
              <a:gd name="connsiteY20" fmla="*/ 54429 h 376163"/>
              <a:gd name="connsiteX21" fmla="*/ 5646057 w 6473371"/>
              <a:gd name="connsiteY21" fmla="*/ 156029 h 376163"/>
              <a:gd name="connsiteX22" fmla="*/ 5791200 w 6473371"/>
              <a:gd name="connsiteY22" fmla="*/ 243115 h 376163"/>
              <a:gd name="connsiteX23" fmla="*/ 5834743 w 6473371"/>
              <a:gd name="connsiteY23" fmla="*/ 272144 h 376163"/>
              <a:gd name="connsiteX24" fmla="*/ 5892800 w 6473371"/>
              <a:gd name="connsiteY24" fmla="*/ 286658 h 376163"/>
              <a:gd name="connsiteX25" fmla="*/ 6168571 w 6473371"/>
              <a:gd name="connsiteY25" fmla="*/ 272144 h 376163"/>
              <a:gd name="connsiteX26" fmla="*/ 6255657 w 6473371"/>
              <a:gd name="connsiteY26" fmla="*/ 228601 h 376163"/>
              <a:gd name="connsiteX27" fmla="*/ 6313714 w 6473371"/>
              <a:gd name="connsiteY27" fmla="*/ 199572 h 376163"/>
              <a:gd name="connsiteX28" fmla="*/ 6386286 w 6473371"/>
              <a:gd name="connsiteY28" fmla="*/ 156029 h 376163"/>
              <a:gd name="connsiteX29" fmla="*/ 6473371 w 6473371"/>
              <a:gd name="connsiteY29"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455886 w 6473371"/>
              <a:gd name="connsiteY12" fmla="*/ 243115 h 376163"/>
              <a:gd name="connsiteX13" fmla="*/ 4688114 w 6473371"/>
              <a:gd name="connsiteY13" fmla="*/ 257629 h 376163"/>
              <a:gd name="connsiteX14" fmla="*/ 4789714 w 6473371"/>
              <a:gd name="connsiteY14" fmla="*/ 185058 h 376163"/>
              <a:gd name="connsiteX15" fmla="*/ 4876800 w 6473371"/>
              <a:gd name="connsiteY15" fmla="*/ 141515 h 376163"/>
              <a:gd name="connsiteX16" fmla="*/ 4949371 w 6473371"/>
              <a:gd name="connsiteY16" fmla="*/ 83458 h 376163"/>
              <a:gd name="connsiteX17" fmla="*/ 5109028 w 6473371"/>
              <a:gd name="connsiteY17" fmla="*/ 39915 h 376163"/>
              <a:gd name="connsiteX18" fmla="*/ 5210628 w 6473371"/>
              <a:gd name="connsiteY18" fmla="*/ 25401 h 376163"/>
              <a:gd name="connsiteX19" fmla="*/ 5471886 w 6473371"/>
              <a:gd name="connsiteY19" fmla="*/ 54429 h 376163"/>
              <a:gd name="connsiteX20" fmla="*/ 5646057 w 6473371"/>
              <a:gd name="connsiteY20" fmla="*/ 156029 h 376163"/>
              <a:gd name="connsiteX21" fmla="*/ 5791200 w 6473371"/>
              <a:gd name="connsiteY21" fmla="*/ 243115 h 376163"/>
              <a:gd name="connsiteX22" fmla="*/ 5834743 w 6473371"/>
              <a:gd name="connsiteY22" fmla="*/ 272144 h 376163"/>
              <a:gd name="connsiteX23" fmla="*/ 5892800 w 6473371"/>
              <a:gd name="connsiteY23" fmla="*/ 286658 h 376163"/>
              <a:gd name="connsiteX24" fmla="*/ 6168571 w 6473371"/>
              <a:gd name="connsiteY24" fmla="*/ 272144 h 376163"/>
              <a:gd name="connsiteX25" fmla="*/ 6255657 w 6473371"/>
              <a:gd name="connsiteY25" fmla="*/ 228601 h 376163"/>
              <a:gd name="connsiteX26" fmla="*/ 6313714 w 6473371"/>
              <a:gd name="connsiteY26" fmla="*/ 199572 h 376163"/>
              <a:gd name="connsiteX27" fmla="*/ 6386286 w 6473371"/>
              <a:gd name="connsiteY27" fmla="*/ 156029 h 376163"/>
              <a:gd name="connsiteX28" fmla="*/ 6473371 w 6473371"/>
              <a:gd name="connsiteY28"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789714 w 6473371"/>
              <a:gd name="connsiteY13" fmla="*/ 185058 h 376163"/>
              <a:gd name="connsiteX14" fmla="*/ 4876800 w 6473371"/>
              <a:gd name="connsiteY14" fmla="*/ 141515 h 376163"/>
              <a:gd name="connsiteX15" fmla="*/ 4949371 w 6473371"/>
              <a:gd name="connsiteY15" fmla="*/ 83458 h 376163"/>
              <a:gd name="connsiteX16" fmla="*/ 5109028 w 6473371"/>
              <a:gd name="connsiteY16" fmla="*/ 39915 h 376163"/>
              <a:gd name="connsiteX17" fmla="*/ 5210628 w 6473371"/>
              <a:gd name="connsiteY17" fmla="*/ 25401 h 376163"/>
              <a:gd name="connsiteX18" fmla="*/ 5471886 w 6473371"/>
              <a:gd name="connsiteY18" fmla="*/ 54429 h 376163"/>
              <a:gd name="connsiteX19" fmla="*/ 5646057 w 6473371"/>
              <a:gd name="connsiteY19" fmla="*/ 156029 h 376163"/>
              <a:gd name="connsiteX20" fmla="*/ 5791200 w 6473371"/>
              <a:gd name="connsiteY20" fmla="*/ 243115 h 376163"/>
              <a:gd name="connsiteX21" fmla="*/ 5834743 w 6473371"/>
              <a:gd name="connsiteY21" fmla="*/ 272144 h 376163"/>
              <a:gd name="connsiteX22" fmla="*/ 5892800 w 6473371"/>
              <a:gd name="connsiteY22" fmla="*/ 286658 h 376163"/>
              <a:gd name="connsiteX23" fmla="*/ 6168571 w 6473371"/>
              <a:gd name="connsiteY23" fmla="*/ 272144 h 376163"/>
              <a:gd name="connsiteX24" fmla="*/ 6255657 w 6473371"/>
              <a:gd name="connsiteY24" fmla="*/ 228601 h 376163"/>
              <a:gd name="connsiteX25" fmla="*/ 6313714 w 6473371"/>
              <a:gd name="connsiteY25" fmla="*/ 199572 h 376163"/>
              <a:gd name="connsiteX26" fmla="*/ 6386286 w 6473371"/>
              <a:gd name="connsiteY26" fmla="*/ 156029 h 376163"/>
              <a:gd name="connsiteX27" fmla="*/ 6473371 w 6473371"/>
              <a:gd name="connsiteY27"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789714 w 6473371"/>
              <a:gd name="connsiteY13" fmla="*/ 185058 h 376163"/>
              <a:gd name="connsiteX14" fmla="*/ 4876800 w 6473371"/>
              <a:gd name="connsiteY14" fmla="*/ 141515 h 376163"/>
              <a:gd name="connsiteX15" fmla="*/ 5109028 w 6473371"/>
              <a:gd name="connsiteY15" fmla="*/ 39915 h 376163"/>
              <a:gd name="connsiteX16" fmla="*/ 5210628 w 6473371"/>
              <a:gd name="connsiteY16" fmla="*/ 25401 h 376163"/>
              <a:gd name="connsiteX17" fmla="*/ 5471886 w 6473371"/>
              <a:gd name="connsiteY17" fmla="*/ 54429 h 376163"/>
              <a:gd name="connsiteX18" fmla="*/ 5646057 w 6473371"/>
              <a:gd name="connsiteY18" fmla="*/ 156029 h 376163"/>
              <a:gd name="connsiteX19" fmla="*/ 5791200 w 6473371"/>
              <a:gd name="connsiteY19" fmla="*/ 243115 h 376163"/>
              <a:gd name="connsiteX20" fmla="*/ 5834743 w 6473371"/>
              <a:gd name="connsiteY20" fmla="*/ 272144 h 376163"/>
              <a:gd name="connsiteX21" fmla="*/ 5892800 w 6473371"/>
              <a:gd name="connsiteY21" fmla="*/ 286658 h 376163"/>
              <a:gd name="connsiteX22" fmla="*/ 6168571 w 6473371"/>
              <a:gd name="connsiteY22" fmla="*/ 272144 h 376163"/>
              <a:gd name="connsiteX23" fmla="*/ 6255657 w 6473371"/>
              <a:gd name="connsiteY23" fmla="*/ 228601 h 376163"/>
              <a:gd name="connsiteX24" fmla="*/ 6313714 w 6473371"/>
              <a:gd name="connsiteY24" fmla="*/ 199572 h 376163"/>
              <a:gd name="connsiteX25" fmla="*/ 6386286 w 6473371"/>
              <a:gd name="connsiteY25" fmla="*/ 156029 h 376163"/>
              <a:gd name="connsiteX26" fmla="*/ 6473371 w 6473371"/>
              <a:gd name="connsiteY26"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789714 w 6473371"/>
              <a:gd name="connsiteY13" fmla="*/ 185058 h 376163"/>
              <a:gd name="connsiteX14" fmla="*/ 4876800 w 6473371"/>
              <a:gd name="connsiteY14" fmla="*/ 141515 h 376163"/>
              <a:gd name="connsiteX15" fmla="*/ 5210628 w 6473371"/>
              <a:gd name="connsiteY15" fmla="*/ 25401 h 376163"/>
              <a:gd name="connsiteX16" fmla="*/ 5471886 w 6473371"/>
              <a:gd name="connsiteY16" fmla="*/ 54429 h 376163"/>
              <a:gd name="connsiteX17" fmla="*/ 5646057 w 6473371"/>
              <a:gd name="connsiteY17" fmla="*/ 156029 h 376163"/>
              <a:gd name="connsiteX18" fmla="*/ 5791200 w 6473371"/>
              <a:gd name="connsiteY18" fmla="*/ 243115 h 376163"/>
              <a:gd name="connsiteX19" fmla="*/ 5834743 w 6473371"/>
              <a:gd name="connsiteY19" fmla="*/ 272144 h 376163"/>
              <a:gd name="connsiteX20" fmla="*/ 5892800 w 6473371"/>
              <a:gd name="connsiteY20" fmla="*/ 286658 h 376163"/>
              <a:gd name="connsiteX21" fmla="*/ 6168571 w 6473371"/>
              <a:gd name="connsiteY21" fmla="*/ 272144 h 376163"/>
              <a:gd name="connsiteX22" fmla="*/ 6255657 w 6473371"/>
              <a:gd name="connsiteY22" fmla="*/ 228601 h 376163"/>
              <a:gd name="connsiteX23" fmla="*/ 6313714 w 6473371"/>
              <a:gd name="connsiteY23" fmla="*/ 199572 h 376163"/>
              <a:gd name="connsiteX24" fmla="*/ 6386286 w 6473371"/>
              <a:gd name="connsiteY24" fmla="*/ 156029 h 376163"/>
              <a:gd name="connsiteX25" fmla="*/ 6473371 w 6473371"/>
              <a:gd name="connsiteY25"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471886 w 6473371"/>
              <a:gd name="connsiteY15" fmla="*/ 54429 h 376163"/>
              <a:gd name="connsiteX16" fmla="*/ 5646057 w 6473371"/>
              <a:gd name="connsiteY16" fmla="*/ 156029 h 376163"/>
              <a:gd name="connsiteX17" fmla="*/ 5791200 w 6473371"/>
              <a:gd name="connsiteY17" fmla="*/ 243115 h 376163"/>
              <a:gd name="connsiteX18" fmla="*/ 5834743 w 6473371"/>
              <a:gd name="connsiteY18" fmla="*/ 272144 h 376163"/>
              <a:gd name="connsiteX19" fmla="*/ 5892800 w 6473371"/>
              <a:gd name="connsiteY19" fmla="*/ 286658 h 376163"/>
              <a:gd name="connsiteX20" fmla="*/ 6168571 w 6473371"/>
              <a:gd name="connsiteY20" fmla="*/ 272144 h 376163"/>
              <a:gd name="connsiteX21" fmla="*/ 6255657 w 6473371"/>
              <a:gd name="connsiteY21" fmla="*/ 228601 h 376163"/>
              <a:gd name="connsiteX22" fmla="*/ 6313714 w 6473371"/>
              <a:gd name="connsiteY22" fmla="*/ 199572 h 376163"/>
              <a:gd name="connsiteX23" fmla="*/ 6386286 w 6473371"/>
              <a:gd name="connsiteY23" fmla="*/ 156029 h 376163"/>
              <a:gd name="connsiteX24" fmla="*/ 6473371 w 6473371"/>
              <a:gd name="connsiteY24"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471886 w 6473371"/>
              <a:gd name="connsiteY15" fmla="*/ 54429 h 376163"/>
              <a:gd name="connsiteX16" fmla="*/ 5791200 w 6473371"/>
              <a:gd name="connsiteY16" fmla="*/ 243115 h 376163"/>
              <a:gd name="connsiteX17" fmla="*/ 5834743 w 6473371"/>
              <a:gd name="connsiteY17" fmla="*/ 272144 h 376163"/>
              <a:gd name="connsiteX18" fmla="*/ 5892800 w 6473371"/>
              <a:gd name="connsiteY18" fmla="*/ 286658 h 376163"/>
              <a:gd name="connsiteX19" fmla="*/ 6168571 w 6473371"/>
              <a:gd name="connsiteY19" fmla="*/ 272144 h 376163"/>
              <a:gd name="connsiteX20" fmla="*/ 6255657 w 6473371"/>
              <a:gd name="connsiteY20" fmla="*/ 228601 h 376163"/>
              <a:gd name="connsiteX21" fmla="*/ 6313714 w 6473371"/>
              <a:gd name="connsiteY21" fmla="*/ 199572 h 376163"/>
              <a:gd name="connsiteX22" fmla="*/ 6386286 w 6473371"/>
              <a:gd name="connsiteY22" fmla="*/ 156029 h 376163"/>
              <a:gd name="connsiteX23" fmla="*/ 6473371 w 6473371"/>
              <a:gd name="connsiteY23"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791200 w 6473371"/>
              <a:gd name="connsiteY15" fmla="*/ 243115 h 376163"/>
              <a:gd name="connsiteX16" fmla="*/ 5834743 w 6473371"/>
              <a:gd name="connsiteY16" fmla="*/ 272144 h 376163"/>
              <a:gd name="connsiteX17" fmla="*/ 5892800 w 6473371"/>
              <a:gd name="connsiteY17" fmla="*/ 286658 h 376163"/>
              <a:gd name="connsiteX18" fmla="*/ 6168571 w 6473371"/>
              <a:gd name="connsiteY18" fmla="*/ 272144 h 376163"/>
              <a:gd name="connsiteX19" fmla="*/ 6255657 w 6473371"/>
              <a:gd name="connsiteY19" fmla="*/ 228601 h 376163"/>
              <a:gd name="connsiteX20" fmla="*/ 6313714 w 6473371"/>
              <a:gd name="connsiteY20" fmla="*/ 199572 h 376163"/>
              <a:gd name="connsiteX21" fmla="*/ 6386286 w 6473371"/>
              <a:gd name="connsiteY21" fmla="*/ 156029 h 376163"/>
              <a:gd name="connsiteX22" fmla="*/ 6473371 w 6473371"/>
              <a:gd name="connsiteY22"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834743 w 6473371"/>
              <a:gd name="connsiteY15" fmla="*/ 272144 h 376163"/>
              <a:gd name="connsiteX16" fmla="*/ 5892800 w 6473371"/>
              <a:gd name="connsiteY16" fmla="*/ 286658 h 376163"/>
              <a:gd name="connsiteX17" fmla="*/ 6168571 w 6473371"/>
              <a:gd name="connsiteY17" fmla="*/ 272144 h 376163"/>
              <a:gd name="connsiteX18" fmla="*/ 6255657 w 6473371"/>
              <a:gd name="connsiteY18" fmla="*/ 228601 h 376163"/>
              <a:gd name="connsiteX19" fmla="*/ 6313714 w 6473371"/>
              <a:gd name="connsiteY19" fmla="*/ 199572 h 376163"/>
              <a:gd name="connsiteX20" fmla="*/ 6386286 w 6473371"/>
              <a:gd name="connsiteY20" fmla="*/ 156029 h 376163"/>
              <a:gd name="connsiteX21" fmla="*/ 6473371 w 6473371"/>
              <a:gd name="connsiteY21"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892800 w 6473371"/>
              <a:gd name="connsiteY15" fmla="*/ 286658 h 376163"/>
              <a:gd name="connsiteX16" fmla="*/ 6168571 w 6473371"/>
              <a:gd name="connsiteY16" fmla="*/ 272144 h 376163"/>
              <a:gd name="connsiteX17" fmla="*/ 6255657 w 6473371"/>
              <a:gd name="connsiteY17" fmla="*/ 228601 h 376163"/>
              <a:gd name="connsiteX18" fmla="*/ 6313714 w 6473371"/>
              <a:gd name="connsiteY18" fmla="*/ 199572 h 376163"/>
              <a:gd name="connsiteX19" fmla="*/ 6386286 w 6473371"/>
              <a:gd name="connsiteY19" fmla="*/ 156029 h 376163"/>
              <a:gd name="connsiteX20" fmla="*/ 6473371 w 6473371"/>
              <a:gd name="connsiteY20"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892800 w 6473371"/>
              <a:gd name="connsiteY15" fmla="*/ 286658 h 376163"/>
              <a:gd name="connsiteX16" fmla="*/ 6168571 w 6473371"/>
              <a:gd name="connsiteY16" fmla="*/ 272144 h 376163"/>
              <a:gd name="connsiteX17" fmla="*/ 6313714 w 6473371"/>
              <a:gd name="connsiteY17" fmla="*/ 199572 h 376163"/>
              <a:gd name="connsiteX18" fmla="*/ 6386286 w 6473371"/>
              <a:gd name="connsiteY18" fmla="*/ 156029 h 376163"/>
              <a:gd name="connsiteX19" fmla="*/ 6473371 w 6473371"/>
              <a:gd name="connsiteY19"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892800 w 6473371"/>
              <a:gd name="connsiteY15" fmla="*/ 286658 h 376163"/>
              <a:gd name="connsiteX16" fmla="*/ 6168571 w 6473371"/>
              <a:gd name="connsiteY16" fmla="*/ 272144 h 376163"/>
              <a:gd name="connsiteX17" fmla="*/ 6386286 w 6473371"/>
              <a:gd name="connsiteY17" fmla="*/ 156029 h 376163"/>
              <a:gd name="connsiteX18" fmla="*/ 6473371 w 6473371"/>
              <a:gd name="connsiteY18" fmla="*/ 97972 h 376163"/>
              <a:gd name="connsiteX0" fmla="*/ 0 w 6473371"/>
              <a:gd name="connsiteY0" fmla="*/ 228601 h 376163"/>
              <a:gd name="connsiteX1" fmla="*/ 537028 w 6473371"/>
              <a:gd name="connsiteY1" fmla="*/ 112486 h 376163"/>
              <a:gd name="connsiteX2" fmla="*/ 812800 w 6473371"/>
              <a:gd name="connsiteY2" fmla="*/ 228601 h 376163"/>
              <a:gd name="connsiteX3" fmla="*/ 1204686 w 6473371"/>
              <a:gd name="connsiteY3" fmla="*/ 373744 h 376163"/>
              <a:gd name="connsiteX4" fmla="*/ 1553028 w 6473371"/>
              <a:gd name="connsiteY4" fmla="*/ 243115 h 376163"/>
              <a:gd name="connsiteX5" fmla="*/ 2278743 w 6473371"/>
              <a:gd name="connsiteY5" fmla="*/ 25401 h 376163"/>
              <a:gd name="connsiteX6" fmla="*/ 2481943 w 6473371"/>
              <a:gd name="connsiteY6" fmla="*/ 25401 h 376163"/>
              <a:gd name="connsiteX7" fmla="*/ 3106057 w 6473371"/>
              <a:gd name="connsiteY7" fmla="*/ 170544 h 376163"/>
              <a:gd name="connsiteX8" fmla="*/ 3541486 w 6473371"/>
              <a:gd name="connsiteY8" fmla="*/ 156029 h 376163"/>
              <a:gd name="connsiteX9" fmla="*/ 3831771 w 6473371"/>
              <a:gd name="connsiteY9" fmla="*/ 127001 h 376163"/>
              <a:gd name="connsiteX10" fmla="*/ 3991428 w 6473371"/>
              <a:gd name="connsiteY10" fmla="*/ 141515 h 376163"/>
              <a:gd name="connsiteX11" fmla="*/ 4368800 w 6473371"/>
              <a:gd name="connsiteY11" fmla="*/ 214086 h 376163"/>
              <a:gd name="connsiteX12" fmla="*/ 4688114 w 6473371"/>
              <a:gd name="connsiteY12" fmla="*/ 257629 h 376163"/>
              <a:gd name="connsiteX13" fmla="*/ 4876800 w 6473371"/>
              <a:gd name="connsiteY13" fmla="*/ 141515 h 376163"/>
              <a:gd name="connsiteX14" fmla="*/ 5210628 w 6473371"/>
              <a:gd name="connsiteY14" fmla="*/ 25401 h 376163"/>
              <a:gd name="connsiteX15" fmla="*/ 5892800 w 6473371"/>
              <a:gd name="connsiteY15" fmla="*/ 286658 h 376163"/>
              <a:gd name="connsiteX16" fmla="*/ 6168571 w 6473371"/>
              <a:gd name="connsiteY16" fmla="*/ 272144 h 376163"/>
              <a:gd name="connsiteX17" fmla="*/ 6473371 w 6473371"/>
              <a:gd name="connsiteY17" fmla="*/ 97972 h 376163"/>
              <a:gd name="connsiteX0" fmla="*/ 0 w 6473371"/>
              <a:gd name="connsiteY0" fmla="*/ 228601 h 286658"/>
              <a:gd name="connsiteX1" fmla="*/ 537028 w 6473371"/>
              <a:gd name="connsiteY1" fmla="*/ 112486 h 286658"/>
              <a:gd name="connsiteX2" fmla="*/ 812800 w 6473371"/>
              <a:gd name="connsiteY2" fmla="*/ 228601 h 286658"/>
              <a:gd name="connsiteX3" fmla="*/ 1553028 w 6473371"/>
              <a:gd name="connsiteY3" fmla="*/ 243115 h 286658"/>
              <a:gd name="connsiteX4" fmla="*/ 2278743 w 6473371"/>
              <a:gd name="connsiteY4" fmla="*/ 25401 h 286658"/>
              <a:gd name="connsiteX5" fmla="*/ 2481943 w 6473371"/>
              <a:gd name="connsiteY5" fmla="*/ 25401 h 286658"/>
              <a:gd name="connsiteX6" fmla="*/ 3106057 w 6473371"/>
              <a:gd name="connsiteY6" fmla="*/ 170544 h 286658"/>
              <a:gd name="connsiteX7" fmla="*/ 3541486 w 6473371"/>
              <a:gd name="connsiteY7" fmla="*/ 156029 h 286658"/>
              <a:gd name="connsiteX8" fmla="*/ 3831771 w 6473371"/>
              <a:gd name="connsiteY8" fmla="*/ 127001 h 286658"/>
              <a:gd name="connsiteX9" fmla="*/ 3991428 w 6473371"/>
              <a:gd name="connsiteY9" fmla="*/ 141515 h 286658"/>
              <a:gd name="connsiteX10" fmla="*/ 4368800 w 6473371"/>
              <a:gd name="connsiteY10" fmla="*/ 214086 h 286658"/>
              <a:gd name="connsiteX11" fmla="*/ 4688114 w 6473371"/>
              <a:gd name="connsiteY11" fmla="*/ 257629 h 286658"/>
              <a:gd name="connsiteX12" fmla="*/ 4876800 w 6473371"/>
              <a:gd name="connsiteY12" fmla="*/ 141515 h 286658"/>
              <a:gd name="connsiteX13" fmla="*/ 5210628 w 6473371"/>
              <a:gd name="connsiteY13" fmla="*/ 25401 h 286658"/>
              <a:gd name="connsiteX14" fmla="*/ 5892800 w 6473371"/>
              <a:gd name="connsiteY14" fmla="*/ 286658 h 286658"/>
              <a:gd name="connsiteX15" fmla="*/ 6168571 w 6473371"/>
              <a:gd name="connsiteY15" fmla="*/ 272144 h 286658"/>
              <a:gd name="connsiteX16" fmla="*/ 6473371 w 6473371"/>
              <a:gd name="connsiteY16" fmla="*/ 97972 h 286658"/>
              <a:gd name="connsiteX0" fmla="*/ 0 w 6473371"/>
              <a:gd name="connsiteY0" fmla="*/ 228601 h 286658"/>
              <a:gd name="connsiteX1" fmla="*/ 537028 w 6473371"/>
              <a:gd name="connsiteY1" fmla="*/ 112486 h 286658"/>
              <a:gd name="connsiteX2" fmla="*/ 812800 w 6473371"/>
              <a:gd name="connsiteY2" fmla="*/ 228601 h 286658"/>
              <a:gd name="connsiteX3" fmla="*/ 1553028 w 6473371"/>
              <a:gd name="connsiteY3" fmla="*/ 243115 h 286658"/>
              <a:gd name="connsiteX4" fmla="*/ 2278743 w 6473371"/>
              <a:gd name="connsiteY4" fmla="*/ 25401 h 286658"/>
              <a:gd name="connsiteX5" fmla="*/ 2481943 w 6473371"/>
              <a:gd name="connsiteY5" fmla="*/ 25401 h 286658"/>
              <a:gd name="connsiteX6" fmla="*/ 3106057 w 6473371"/>
              <a:gd name="connsiteY6" fmla="*/ 170544 h 286658"/>
              <a:gd name="connsiteX7" fmla="*/ 3541486 w 6473371"/>
              <a:gd name="connsiteY7" fmla="*/ 156029 h 286658"/>
              <a:gd name="connsiteX8" fmla="*/ 3831771 w 6473371"/>
              <a:gd name="connsiteY8" fmla="*/ 127001 h 286658"/>
              <a:gd name="connsiteX9" fmla="*/ 3991428 w 6473371"/>
              <a:gd name="connsiteY9" fmla="*/ 141515 h 286658"/>
              <a:gd name="connsiteX10" fmla="*/ 4368800 w 6473371"/>
              <a:gd name="connsiteY10" fmla="*/ 214086 h 286658"/>
              <a:gd name="connsiteX11" fmla="*/ 4688114 w 6473371"/>
              <a:gd name="connsiteY11" fmla="*/ 257629 h 286658"/>
              <a:gd name="connsiteX12" fmla="*/ 4876800 w 6473371"/>
              <a:gd name="connsiteY12" fmla="*/ 141515 h 286658"/>
              <a:gd name="connsiteX13" fmla="*/ 5210628 w 6473371"/>
              <a:gd name="connsiteY13" fmla="*/ 25401 h 286658"/>
              <a:gd name="connsiteX14" fmla="*/ 5892800 w 6473371"/>
              <a:gd name="connsiteY14" fmla="*/ 286658 h 286658"/>
              <a:gd name="connsiteX15" fmla="*/ 6168571 w 6473371"/>
              <a:gd name="connsiteY15" fmla="*/ 272144 h 286658"/>
              <a:gd name="connsiteX16" fmla="*/ 6473371 w 6473371"/>
              <a:gd name="connsiteY16" fmla="*/ 97972 h 286658"/>
              <a:gd name="connsiteX0" fmla="*/ 0 w 6473371"/>
              <a:gd name="connsiteY0" fmla="*/ 228601 h 286658"/>
              <a:gd name="connsiteX1" fmla="*/ 537028 w 6473371"/>
              <a:gd name="connsiteY1" fmla="*/ 112486 h 286658"/>
              <a:gd name="connsiteX2" fmla="*/ 812800 w 6473371"/>
              <a:gd name="connsiteY2" fmla="*/ 228601 h 286658"/>
              <a:gd name="connsiteX3" fmla="*/ 1553028 w 6473371"/>
              <a:gd name="connsiteY3" fmla="*/ 243115 h 286658"/>
              <a:gd name="connsiteX4" fmla="*/ 2278743 w 6473371"/>
              <a:gd name="connsiteY4" fmla="*/ 25401 h 286658"/>
              <a:gd name="connsiteX5" fmla="*/ 2481943 w 6473371"/>
              <a:gd name="connsiteY5" fmla="*/ 25401 h 286658"/>
              <a:gd name="connsiteX6" fmla="*/ 3106057 w 6473371"/>
              <a:gd name="connsiteY6" fmla="*/ 170544 h 286658"/>
              <a:gd name="connsiteX7" fmla="*/ 3541486 w 6473371"/>
              <a:gd name="connsiteY7" fmla="*/ 156029 h 286658"/>
              <a:gd name="connsiteX8" fmla="*/ 3831771 w 6473371"/>
              <a:gd name="connsiteY8" fmla="*/ 127001 h 286658"/>
              <a:gd name="connsiteX9" fmla="*/ 3991428 w 6473371"/>
              <a:gd name="connsiteY9" fmla="*/ 141515 h 286658"/>
              <a:gd name="connsiteX10" fmla="*/ 4368800 w 6473371"/>
              <a:gd name="connsiteY10" fmla="*/ 214086 h 286658"/>
              <a:gd name="connsiteX11" fmla="*/ 4688114 w 6473371"/>
              <a:gd name="connsiteY11" fmla="*/ 257629 h 286658"/>
              <a:gd name="connsiteX12" fmla="*/ 4876800 w 6473371"/>
              <a:gd name="connsiteY12" fmla="*/ 141515 h 286658"/>
              <a:gd name="connsiteX13" fmla="*/ 5210628 w 6473371"/>
              <a:gd name="connsiteY13" fmla="*/ 25401 h 286658"/>
              <a:gd name="connsiteX14" fmla="*/ 5892800 w 6473371"/>
              <a:gd name="connsiteY14" fmla="*/ 286658 h 286658"/>
              <a:gd name="connsiteX15" fmla="*/ 6168571 w 6473371"/>
              <a:gd name="connsiteY15" fmla="*/ 272144 h 286658"/>
              <a:gd name="connsiteX16" fmla="*/ 6473371 w 6473371"/>
              <a:gd name="connsiteY16" fmla="*/ 97972 h 286658"/>
              <a:gd name="connsiteX0" fmla="*/ 0 w 6473371"/>
              <a:gd name="connsiteY0" fmla="*/ 228601 h 286658"/>
              <a:gd name="connsiteX1" fmla="*/ 537028 w 6473371"/>
              <a:gd name="connsiteY1" fmla="*/ 112486 h 286658"/>
              <a:gd name="connsiteX2" fmla="*/ 812800 w 6473371"/>
              <a:gd name="connsiteY2" fmla="*/ 228601 h 286658"/>
              <a:gd name="connsiteX3" fmla="*/ 1553028 w 6473371"/>
              <a:gd name="connsiteY3" fmla="*/ 243115 h 286658"/>
              <a:gd name="connsiteX4" fmla="*/ 2278743 w 6473371"/>
              <a:gd name="connsiteY4" fmla="*/ 25401 h 286658"/>
              <a:gd name="connsiteX5" fmla="*/ 2481943 w 6473371"/>
              <a:gd name="connsiteY5" fmla="*/ 25401 h 286658"/>
              <a:gd name="connsiteX6" fmla="*/ 3106057 w 6473371"/>
              <a:gd name="connsiteY6" fmla="*/ 170544 h 286658"/>
              <a:gd name="connsiteX7" fmla="*/ 3541486 w 6473371"/>
              <a:gd name="connsiteY7" fmla="*/ 156029 h 286658"/>
              <a:gd name="connsiteX8" fmla="*/ 3831771 w 6473371"/>
              <a:gd name="connsiteY8" fmla="*/ 127001 h 286658"/>
              <a:gd name="connsiteX9" fmla="*/ 3991428 w 6473371"/>
              <a:gd name="connsiteY9" fmla="*/ 141515 h 286658"/>
              <a:gd name="connsiteX10" fmla="*/ 4368800 w 6473371"/>
              <a:gd name="connsiteY10" fmla="*/ 214086 h 286658"/>
              <a:gd name="connsiteX11" fmla="*/ 4688114 w 6473371"/>
              <a:gd name="connsiteY11" fmla="*/ 257629 h 286658"/>
              <a:gd name="connsiteX12" fmla="*/ 4876800 w 6473371"/>
              <a:gd name="connsiteY12" fmla="*/ 141515 h 286658"/>
              <a:gd name="connsiteX13" fmla="*/ 5210628 w 6473371"/>
              <a:gd name="connsiteY13" fmla="*/ 25401 h 286658"/>
              <a:gd name="connsiteX14" fmla="*/ 5892800 w 6473371"/>
              <a:gd name="connsiteY14" fmla="*/ 286658 h 286658"/>
              <a:gd name="connsiteX15" fmla="*/ 6168571 w 6473371"/>
              <a:gd name="connsiteY15" fmla="*/ 272144 h 286658"/>
              <a:gd name="connsiteX16" fmla="*/ 6473371 w 6473371"/>
              <a:gd name="connsiteY16" fmla="*/ 97972 h 286658"/>
              <a:gd name="connsiteX0" fmla="*/ 0 w 6473371"/>
              <a:gd name="connsiteY0" fmla="*/ 215295 h 273352"/>
              <a:gd name="connsiteX1" fmla="*/ 537028 w 6473371"/>
              <a:gd name="connsiteY1" fmla="*/ 99180 h 273352"/>
              <a:gd name="connsiteX2" fmla="*/ 812800 w 6473371"/>
              <a:gd name="connsiteY2" fmla="*/ 215295 h 273352"/>
              <a:gd name="connsiteX3" fmla="*/ 1553028 w 6473371"/>
              <a:gd name="connsiteY3" fmla="*/ 229809 h 273352"/>
              <a:gd name="connsiteX4" fmla="*/ 2278743 w 6473371"/>
              <a:gd name="connsiteY4" fmla="*/ 12095 h 273352"/>
              <a:gd name="connsiteX5" fmla="*/ 3106057 w 6473371"/>
              <a:gd name="connsiteY5" fmla="*/ 157238 h 273352"/>
              <a:gd name="connsiteX6" fmla="*/ 3541486 w 6473371"/>
              <a:gd name="connsiteY6" fmla="*/ 142723 h 273352"/>
              <a:gd name="connsiteX7" fmla="*/ 3831771 w 6473371"/>
              <a:gd name="connsiteY7" fmla="*/ 113695 h 273352"/>
              <a:gd name="connsiteX8" fmla="*/ 3991428 w 6473371"/>
              <a:gd name="connsiteY8" fmla="*/ 128209 h 273352"/>
              <a:gd name="connsiteX9" fmla="*/ 4368800 w 6473371"/>
              <a:gd name="connsiteY9" fmla="*/ 200780 h 273352"/>
              <a:gd name="connsiteX10" fmla="*/ 4688114 w 6473371"/>
              <a:gd name="connsiteY10" fmla="*/ 244323 h 273352"/>
              <a:gd name="connsiteX11" fmla="*/ 4876800 w 6473371"/>
              <a:gd name="connsiteY11" fmla="*/ 128209 h 273352"/>
              <a:gd name="connsiteX12" fmla="*/ 5210628 w 6473371"/>
              <a:gd name="connsiteY12" fmla="*/ 12095 h 273352"/>
              <a:gd name="connsiteX13" fmla="*/ 5892800 w 6473371"/>
              <a:gd name="connsiteY13" fmla="*/ 273352 h 273352"/>
              <a:gd name="connsiteX14" fmla="*/ 6168571 w 6473371"/>
              <a:gd name="connsiteY14" fmla="*/ 258838 h 273352"/>
              <a:gd name="connsiteX15" fmla="*/ 6473371 w 6473371"/>
              <a:gd name="connsiteY15"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1572185 w 6473371"/>
              <a:gd name="connsiteY3" fmla="*/ 101817 h 273352"/>
              <a:gd name="connsiteX4" fmla="*/ 2278743 w 6473371"/>
              <a:gd name="connsiteY4" fmla="*/ 12095 h 273352"/>
              <a:gd name="connsiteX5" fmla="*/ 3106057 w 6473371"/>
              <a:gd name="connsiteY5" fmla="*/ 157238 h 273352"/>
              <a:gd name="connsiteX6" fmla="*/ 3541486 w 6473371"/>
              <a:gd name="connsiteY6" fmla="*/ 142723 h 273352"/>
              <a:gd name="connsiteX7" fmla="*/ 3831771 w 6473371"/>
              <a:gd name="connsiteY7" fmla="*/ 113695 h 273352"/>
              <a:gd name="connsiteX8" fmla="*/ 3991428 w 6473371"/>
              <a:gd name="connsiteY8" fmla="*/ 128209 h 273352"/>
              <a:gd name="connsiteX9" fmla="*/ 4368800 w 6473371"/>
              <a:gd name="connsiteY9" fmla="*/ 200780 h 273352"/>
              <a:gd name="connsiteX10" fmla="*/ 4688114 w 6473371"/>
              <a:gd name="connsiteY10" fmla="*/ 244323 h 273352"/>
              <a:gd name="connsiteX11" fmla="*/ 4876800 w 6473371"/>
              <a:gd name="connsiteY11" fmla="*/ 128209 h 273352"/>
              <a:gd name="connsiteX12" fmla="*/ 5210628 w 6473371"/>
              <a:gd name="connsiteY12" fmla="*/ 12095 h 273352"/>
              <a:gd name="connsiteX13" fmla="*/ 5892800 w 6473371"/>
              <a:gd name="connsiteY13" fmla="*/ 273352 h 273352"/>
              <a:gd name="connsiteX14" fmla="*/ 6168571 w 6473371"/>
              <a:gd name="connsiteY14" fmla="*/ 258838 h 273352"/>
              <a:gd name="connsiteX15" fmla="*/ 6473371 w 6473371"/>
              <a:gd name="connsiteY15"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541486 w 6473371"/>
              <a:gd name="connsiteY5" fmla="*/ 142723 h 273352"/>
              <a:gd name="connsiteX6" fmla="*/ 3831771 w 6473371"/>
              <a:gd name="connsiteY6" fmla="*/ 113695 h 273352"/>
              <a:gd name="connsiteX7" fmla="*/ 3991428 w 6473371"/>
              <a:gd name="connsiteY7" fmla="*/ 128209 h 273352"/>
              <a:gd name="connsiteX8" fmla="*/ 4368800 w 6473371"/>
              <a:gd name="connsiteY8" fmla="*/ 200780 h 273352"/>
              <a:gd name="connsiteX9" fmla="*/ 4688114 w 6473371"/>
              <a:gd name="connsiteY9" fmla="*/ 244323 h 273352"/>
              <a:gd name="connsiteX10" fmla="*/ 4876800 w 6473371"/>
              <a:gd name="connsiteY10" fmla="*/ 128209 h 273352"/>
              <a:gd name="connsiteX11" fmla="*/ 5210628 w 6473371"/>
              <a:gd name="connsiteY11" fmla="*/ 12095 h 273352"/>
              <a:gd name="connsiteX12" fmla="*/ 5892800 w 6473371"/>
              <a:gd name="connsiteY12" fmla="*/ 273352 h 273352"/>
              <a:gd name="connsiteX13" fmla="*/ 6168571 w 6473371"/>
              <a:gd name="connsiteY13" fmla="*/ 258838 h 273352"/>
              <a:gd name="connsiteX14" fmla="*/ 6473371 w 6473371"/>
              <a:gd name="connsiteY14"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3991428 w 6473371"/>
              <a:gd name="connsiteY6" fmla="*/ 128209 h 273352"/>
              <a:gd name="connsiteX7" fmla="*/ 4368800 w 6473371"/>
              <a:gd name="connsiteY7" fmla="*/ 200780 h 273352"/>
              <a:gd name="connsiteX8" fmla="*/ 4688114 w 6473371"/>
              <a:gd name="connsiteY8" fmla="*/ 244323 h 273352"/>
              <a:gd name="connsiteX9" fmla="*/ 4876800 w 6473371"/>
              <a:gd name="connsiteY9" fmla="*/ 128209 h 273352"/>
              <a:gd name="connsiteX10" fmla="*/ 5210628 w 6473371"/>
              <a:gd name="connsiteY10" fmla="*/ 12095 h 273352"/>
              <a:gd name="connsiteX11" fmla="*/ 5892800 w 6473371"/>
              <a:gd name="connsiteY11" fmla="*/ 273352 h 273352"/>
              <a:gd name="connsiteX12" fmla="*/ 6168571 w 6473371"/>
              <a:gd name="connsiteY12" fmla="*/ 258838 h 273352"/>
              <a:gd name="connsiteX13" fmla="*/ 6473371 w 6473371"/>
              <a:gd name="connsiteY13"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368800 w 6473371"/>
              <a:gd name="connsiteY6" fmla="*/ 200780 h 273352"/>
              <a:gd name="connsiteX7" fmla="*/ 4688114 w 6473371"/>
              <a:gd name="connsiteY7" fmla="*/ 244323 h 273352"/>
              <a:gd name="connsiteX8" fmla="*/ 4876800 w 6473371"/>
              <a:gd name="connsiteY8" fmla="*/ 128209 h 273352"/>
              <a:gd name="connsiteX9" fmla="*/ 5210628 w 6473371"/>
              <a:gd name="connsiteY9" fmla="*/ 12095 h 273352"/>
              <a:gd name="connsiteX10" fmla="*/ 5892800 w 6473371"/>
              <a:gd name="connsiteY10" fmla="*/ 273352 h 273352"/>
              <a:gd name="connsiteX11" fmla="*/ 6168571 w 6473371"/>
              <a:gd name="connsiteY11" fmla="*/ 258838 h 273352"/>
              <a:gd name="connsiteX12" fmla="*/ 6473371 w 6473371"/>
              <a:gd name="connsiteY12"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368800 w 6473371"/>
              <a:gd name="connsiteY6" fmla="*/ 200780 h 273352"/>
              <a:gd name="connsiteX7" fmla="*/ 4688114 w 6473371"/>
              <a:gd name="connsiteY7" fmla="*/ 244323 h 273352"/>
              <a:gd name="connsiteX8" fmla="*/ 4876800 w 6473371"/>
              <a:gd name="connsiteY8" fmla="*/ 128209 h 273352"/>
              <a:gd name="connsiteX9" fmla="*/ 5210628 w 6473371"/>
              <a:gd name="connsiteY9" fmla="*/ 12095 h 273352"/>
              <a:gd name="connsiteX10" fmla="*/ 5892800 w 6473371"/>
              <a:gd name="connsiteY10" fmla="*/ 273352 h 273352"/>
              <a:gd name="connsiteX11" fmla="*/ 6168571 w 6473371"/>
              <a:gd name="connsiteY11" fmla="*/ 258838 h 273352"/>
              <a:gd name="connsiteX12" fmla="*/ 6473371 w 6473371"/>
              <a:gd name="connsiteY12"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368800 w 6473371"/>
              <a:gd name="connsiteY6" fmla="*/ 200780 h 273352"/>
              <a:gd name="connsiteX7" fmla="*/ 4876800 w 6473371"/>
              <a:gd name="connsiteY7" fmla="*/ 128209 h 273352"/>
              <a:gd name="connsiteX8" fmla="*/ 5210628 w 6473371"/>
              <a:gd name="connsiteY8" fmla="*/ 12095 h 273352"/>
              <a:gd name="connsiteX9" fmla="*/ 5892800 w 6473371"/>
              <a:gd name="connsiteY9" fmla="*/ 273352 h 273352"/>
              <a:gd name="connsiteX10" fmla="*/ 6168571 w 6473371"/>
              <a:gd name="connsiteY10" fmla="*/ 258838 h 273352"/>
              <a:gd name="connsiteX11" fmla="*/ 6473371 w 6473371"/>
              <a:gd name="connsiteY11"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368800 w 6473371"/>
              <a:gd name="connsiteY6" fmla="*/ 200780 h 273352"/>
              <a:gd name="connsiteX7" fmla="*/ 5210628 w 6473371"/>
              <a:gd name="connsiteY7" fmla="*/ 12095 h 273352"/>
              <a:gd name="connsiteX8" fmla="*/ 5892800 w 6473371"/>
              <a:gd name="connsiteY8" fmla="*/ 273352 h 273352"/>
              <a:gd name="connsiteX9" fmla="*/ 6168571 w 6473371"/>
              <a:gd name="connsiteY9" fmla="*/ 258838 h 273352"/>
              <a:gd name="connsiteX10" fmla="*/ 6473371 w 6473371"/>
              <a:gd name="connsiteY10"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452505 w 6473371"/>
              <a:gd name="connsiteY6" fmla="*/ 173825 h 273352"/>
              <a:gd name="connsiteX7" fmla="*/ 5210628 w 6473371"/>
              <a:gd name="connsiteY7" fmla="*/ 12095 h 273352"/>
              <a:gd name="connsiteX8" fmla="*/ 5892800 w 6473371"/>
              <a:gd name="connsiteY8" fmla="*/ 273352 h 273352"/>
              <a:gd name="connsiteX9" fmla="*/ 6168571 w 6473371"/>
              <a:gd name="connsiteY9" fmla="*/ 258838 h 273352"/>
              <a:gd name="connsiteX10" fmla="*/ 6473371 w 6473371"/>
              <a:gd name="connsiteY10"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452505 w 6473371"/>
              <a:gd name="connsiteY6" fmla="*/ 173825 h 273352"/>
              <a:gd name="connsiteX7" fmla="*/ 5210628 w 6473371"/>
              <a:gd name="connsiteY7" fmla="*/ 12095 h 273352"/>
              <a:gd name="connsiteX8" fmla="*/ 5892800 w 6473371"/>
              <a:gd name="connsiteY8" fmla="*/ 273352 h 273352"/>
              <a:gd name="connsiteX9" fmla="*/ 6168571 w 6473371"/>
              <a:gd name="connsiteY9" fmla="*/ 258838 h 273352"/>
              <a:gd name="connsiteX10" fmla="*/ 6473371 w 6473371"/>
              <a:gd name="connsiteY10" fmla="*/ 84666 h 273352"/>
              <a:gd name="connsiteX0" fmla="*/ 0 w 6473371"/>
              <a:gd name="connsiteY0" fmla="*/ 215295 h 273352"/>
              <a:gd name="connsiteX1" fmla="*/ 537028 w 6473371"/>
              <a:gd name="connsiteY1" fmla="*/ 99180 h 273352"/>
              <a:gd name="connsiteX2" fmla="*/ 812800 w 6473371"/>
              <a:gd name="connsiteY2" fmla="*/ 215295 h 273352"/>
              <a:gd name="connsiteX3" fmla="*/ 2278743 w 6473371"/>
              <a:gd name="connsiteY3" fmla="*/ 12095 h 273352"/>
              <a:gd name="connsiteX4" fmla="*/ 3106057 w 6473371"/>
              <a:gd name="connsiteY4" fmla="*/ 157238 h 273352"/>
              <a:gd name="connsiteX5" fmla="*/ 3831771 w 6473371"/>
              <a:gd name="connsiteY5" fmla="*/ 113695 h 273352"/>
              <a:gd name="connsiteX6" fmla="*/ 4452505 w 6473371"/>
              <a:gd name="connsiteY6" fmla="*/ 245833 h 273352"/>
              <a:gd name="connsiteX7" fmla="*/ 5210628 w 6473371"/>
              <a:gd name="connsiteY7" fmla="*/ 12095 h 273352"/>
              <a:gd name="connsiteX8" fmla="*/ 5892800 w 6473371"/>
              <a:gd name="connsiteY8" fmla="*/ 273352 h 273352"/>
              <a:gd name="connsiteX9" fmla="*/ 6168571 w 6473371"/>
              <a:gd name="connsiteY9" fmla="*/ 258838 h 273352"/>
              <a:gd name="connsiteX10" fmla="*/ 6473371 w 6473371"/>
              <a:gd name="connsiteY10" fmla="*/ 84666 h 273352"/>
              <a:gd name="connsiteX0" fmla="*/ 0 w 6473371"/>
              <a:gd name="connsiteY0" fmla="*/ 215295 h 285447"/>
              <a:gd name="connsiteX1" fmla="*/ 537028 w 6473371"/>
              <a:gd name="connsiteY1" fmla="*/ 99180 h 285447"/>
              <a:gd name="connsiteX2" fmla="*/ 812800 w 6473371"/>
              <a:gd name="connsiteY2" fmla="*/ 215295 h 285447"/>
              <a:gd name="connsiteX3" fmla="*/ 2278743 w 6473371"/>
              <a:gd name="connsiteY3" fmla="*/ 12095 h 285447"/>
              <a:gd name="connsiteX4" fmla="*/ 3106057 w 6473371"/>
              <a:gd name="connsiteY4" fmla="*/ 157238 h 285447"/>
              <a:gd name="connsiteX5" fmla="*/ 3831771 w 6473371"/>
              <a:gd name="connsiteY5" fmla="*/ 113695 h 285447"/>
              <a:gd name="connsiteX6" fmla="*/ 4452505 w 6473371"/>
              <a:gd name="connsiteY6" fmla="*/ 245833 h 285447"/>
              <a:gd name="connsiteX7" fmla="*/ 5210628 w 6473371"/>
              <a:gd name="connsiteY7" fmla="*/ 12095 h 285447"/>
              <a:gd name="connsiteX8" fmla="*/ 5892800 w 6473371"/>
              <a:gd name="connsiteY8" fmla="*/ 273352 h 285447"/>
              <a:gd name="connsiteX9" fmla="*/ 6473371 w 6473371"/>
              <a:gd name="connsiteY9" fmla="*/ 84666 h 2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3371" h="285447">
                <a:moveTo>
                  <a:pt x="0" y="215295"/>
                </a:moveTo>
                <a:cubicBezTo>
                  <a:pt x="111881" y="191105"/>
                  <a:pt x="242761" y="82029"/>
                  <a:pt x="537028" y="99180"/>
                </a:cubicBezTo>
                <a:cubicBezTo>
                  <a:pt x="672495" y="99180"/>
                  <a:pt x="522514" y="229809"/>
                  <a:pt x="812800" y="215295"/>
                </a:cubicBezTo>
                <a:cubicBezTo>
                  <a:pt x="1103086" y="200781"/>
                  <a:pt x="1896534" y="21771"/>
                  <a:pt x="2278743" y="12095"/>
                </a:cubicBezTo>
                <a:cubicBezTo>
                  <a:pt x="2537581" y="0"/>
                  <a:pt x="2895600" y="135467"/>
                  <a:pt x="3106057" y="157238"/>
                </a:cubicBezTo>
                <a:cubicBezTo>
                  <a:pt x="3364895" y="174171"/>
                  <a:pt x="3607363" y="98929"/>
                  <a:pt x="3831771" y="113695"/>
                </a:cubicBezTo>
                <a:cubicBezTo>
                  <a:pt x="4056179" y="128461"/>
                  <a:pt x="4222696" y="262766"/>
                  <a:pt x="4452505" y="245833"/>
                </a:cubicBezTo>
                <a:cubicBezTo>
                  <a:pt x="4682314" y="228900"/>
                  <a:pt x="4956628" y="0"/>
                  <a:pt x="5210628" y="12095"/>
                </a:cubicBezTo>
                <a:cubicBezTo>
                  <a:pt x="5379961" y="36285"/>
                  <a:pt x="5733143" y="232228"/>
                  <a:pt x="5892800" y="273352"/>
                </a:cubicBezTo>
                <a:cubicBezTo>
                  <a:pt x="6103257" y="285447"/>
                  <a:pt x="6352419" y="123976"/>
                  <a:pt x="6473371" y="84666"/>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7164288" y="1484784"/>
            <a:ext cx="1498615" cy="461665"/>
          </a:xfrm>
          <a:prstGeom prst="rect">
            <a:avLst/>
          </a:prstGeom>
          <a:noFill/>
        </p:spPr>
        <p:txBody>
          <a:bodyPr wrap="none" rtlCol="0">
            <a:spAutoFit/>
          </a:bodyPr>
          <a:lstStyle/>
          <a:p>
            <a:r>
              <a:rPr lang="en-GB" sz="2400" dirty="0" smtClean="0">
                <a:solidFill>
                  <a:schemeClr val="accent3">
                    <a:lumMod val="75000"/>
                  </a:schemeClr>
                </a:solidFill>
              </a:rPr>
              <a:t>redundant</a:t>
            </a:r>
            <a:endParaRPr lang="en-GB" sz="24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 for each ACK, by 1/</a:t>
            </a:r>
            <a:r>
              <a:rPr lang="en-US" i="1" dirty="0" smtClean="0">
                <a:solidFill>
                  <a:schemeClr val="tx2">
                    <a:lumMod val="75000"/>
                  </a:schemeClr>
                </a:solidFill>
                <a:latin typeface="Book Antiqua" pitchFamily="18" charset="0"/>
                <a:ea typeface="Cambria Math" pitchFamily="18" charset="0"/>
              </a:rPr>
              <a:t>w</a:t>
            </a: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 for each drop, by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sp>
        <p:nvSpPr>
          <p:cNvPr id="6" name="Slide Number Placeholder 5"/>
          <p:cNvSpPr>
            <a:spLocks noGrp="1"/>
          </p:cNvSpPr>
          <p:nvPr>
            <p:ph type="sldNum" sz="quarter" idx="4"/>
          </p:nvPr>
        </p:nvSpPr>
        <p:spPr/>
        <p:txBody>
          <a:bodyPr/>
          <a:lstStyle/>
          <a:p>
            <a:fld id="{C521D75E-D6CE-401B-B8F6-FCC738B84794}"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7" name="Slide Number Placeholder 6"/>
          <p:cNvSpPr>
            <a:spLocks noGrp="1"/>
          </p:cNvSpPr>
          <p:nvPr>
            <p:ph type="sldNum" sz="quarter" idx="4"/>
          </p:nvPr>
        </p:nvSpPr>
        <p:spPr/>
        <p:txBody>
          <a:bodyPr/>
          <a:lstStyle/>
          <a:p>
            <a:fld id="{C521D75E-D6CE-401B-B8F6-FCC738B84794}" type="slidenum">
              <a:rPr lang="en-GB" smtClean="0"/>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8" name="Freeform 7"/>
          <p:cNvSpPr/>
          <p:nvPr/>
        </p:nvSpPr>
        <p:spPr>
          <a:xfrm>
            <a:off x="3419872" y="4149080"/>
            <a:ext cx="1582568" cy="780176"/>
          </a:xfrm>
          <a:custGeom>
            <a:avLst/>
            <a:gdLst>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805523 w 1490318"/>
              <a:gd name="connsiteY5" fmla="*/ 17584 h 808892"/>
              <a:gd name="connsiteX6" fmla="*/ 629677 w 1490318"/>
              <a:gd name="connsiteY6" fmla="*/ 70338 h 808892"/>
              <a:gd name="connsiteX7" fmla="*/ 559339 w 1490318"/>
              <a:gd name="connsiteY7" fmla="*/ 87923 h 808892"/>
              <a:gd name="connsiteX8" fmla="*/ 453831 w 1490318"/>
              <a:gd name="connsiteY8" fmla="*/ 123092 h 808892"/>
              <a:gd name="connsiteX9" fmla="*/ 330739 w 1490318"/>
              <a:gd name="connsiteY9" fmla="*/ 211015 h 808892"/>
              <a:gd name="connsiteX10" fmla="*/ 242816 w 1490318"/>
              <a:gd name="connsiteY10" fmla="*/ 263769 h 808892"/>
              <a:gd name="connsiteX11" fmla="*/ 207646 w 1490318"/>
              <a:gd name="connsiteY11" fmla="*/ 298938 h 808892"/>
              <a:gd name="connsiteX12" fmla="*/ 137308 w 1490318"/>
              <a:gd name="connsiteY12" fmla="*/ 334107 h 808892"/>
              <a:gd name="connsiteX13" fmla="*/ 119723 w 1490318"/>
              <a:gd name="connsiteY13" fmla="*/ 386861 h 808892"/>
              <a:gd name="connsiteX14" fmla="*/ 66969 w 1490318"/>
              <a:gd name="connsiteY14" fmla="*/ 422031 h 808892"/>
              <a:gd name="connsiteX15" fmla="*/ 49385 w 1490318"/>
              <a:gd name="connsiteY15" fmla="*/ 703384 h 808892"/>
              <a:gd name="connsiteX16" fmla="*/ 119723 w 1490318"/>
              <a:gd name="connsiteY16" fmla="*/ 756138 h 808892"/>
              <a:gd name="connsiteX17" fmla="*/ 295569 w 1490318"/>
              <a:gd name="connsiteY17" fmla="*/ 808892 h 808892"/>
              <a:gd name="connsiteX18" fmla="*/ 383493 w 1490318"/>
              <a:gd name="connsiteY18" fmla="*/ 791307 h 808892"/>
              <a:gd name="connsiteX19" fmla="*/ 436246 w 1490318"/>
              <a:gd name="connsiteY19" fmla="*/ 773723 h 808892"/>
              <a:gd name="connsiteX20" fmla="*/ 629677 w 1490318"/>
              <a:gd name="connsiteY20" fmla="*/ 738554 h 808892"/>
              <a:gd name="connsiteX21" fmla="*/ 700016 w 1490318"/>
              <a:gd name="connsiteY21" fmla="*/ 703384 h 808892"/>
              <a:gd name="connsiteX22" fmla="*/ 840693 w 1490318"/>
              <a:gd name="connsiteY22" fmla="*/ 685800 h 808892"/>
              <a:gd name="connsiteX23" fmla="*/ 928616 w 1490318"/>
              <a:gd name="connsiteY23" fmla="*/ 668215 h 808892"/>
              <a:gd name="connsiteX24" fmla="*/ 998954 w 1490318"/>
              <a:gd name="connsiteY24" fmla="*/ 650631 h 808892"/>
              <a:gd name="connsiteX25" fmla="*/ 1122046 w 1490318"/>
              <a:gd name="connsiteY25" fmla="*/ 615461 h 808892"/>
              <a:gd name="connsiteX26" fmla="*/ 1315477 w 1490318"/>
              <a:gd name="connsiteY26" fmla="*/ 597877 h 808892"/>
              <a:gd name="connsiteX27" fmla="*/ 1438569 w 1490318"/>
              <a:gd name="connsiteY27" fmla="*/ 580292 h 808892"/>
              <a:gd name="connsiteX28" fmla="*/ 1473739 w 1490318"/>
              <a:gd name="connsiteY28" fmla="*/ 474784 h 808892"/>
              <a:gd name="connsiteX29" fmla="*/ 1438569 w 1490318"/>
              <a:gd name="connsiteY29" fmla="*/ 404446 h 808892"/>
              <a:gd name="connsiteX30" fmla="*/ 1333062 w 1490318"/>
              <a:gd name="connsiteY30" fmla="*/ 351692 h 808892"/>
              <a:gd name="connsiteX31" fmla="*/ 1227554 w 1490318"/>
              <a:gd name="connsiteY31" fmla="*/ 316523 h 808892"/>
              <a:gd name="connsiteX32" fmla="*/ 1227554 w 1490318"/>
              <a:gd name="connsiteY32"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559339 w 1490318"/>
              <a:gd name="connsiteY6" fmla="*/ 87923 h 808892"/>
              <a:gd name="connsiteX7" fmla="*/ 453831 w 1490318"/>
              <a:gd name="connsiteY7" fmla="*/ 123092 h 808892"/>
              <a:gd name="connsiteX8" fmla="*/ 330739 w 1490318"/>
              <a:gd name="connsiteY8" fmla="*/ 211015 h 808892"/>
              <a:gd name="connsiteX9" fmla="*/ 242816 w 1490318"/>
              <a:gd name="connsiteY9" fmla="*/ 263769 h 808892"/>
              <a:gd name="connsiteX10" fmla="*/ 207646 w 1490318"/>
              <a:gd name="connsiteY10" fmla="*/ 298938 h 808892"/>
              <a:gd name="connsiteX11" fmla="*/ 137308 w 1490318"/>
              <a:gd name="connsiteY11" fmla="*/ 334107 h 808892"/>
              <a:gd name="connsiteX12" fmla="*/ 119723 w 1490318"/>
              <a:gd name="connsiteY12" fmla="*/ 386861 h 808892"/>
              <a:gd name="connsiteX13" fmla="*/ 66969 w 1490318"/>
              <a:gd name="connsiteY13" fmla="*/ 422031 h 808892"/>
              <a:gd name="connsiteX14" fmla="*/ 49385 w 1490318"/>
              <a:gd name="connsiteY14" fmla="*/ 703384 h 808892"/>
              <a:gd name="connsiteX15" fmla="*/ 119723 w 1490318"/>
              <a:gd name="connsiteY15" fmla="*/ 756138 h 808892"/>
              <a:gd name="connsiteX16" fmla="*/ 295569 w 1490318"/>
              <a:gd name="connsiteY16" fmla="*/ 808892 h 808892"/>
              <a:gd name="connsiteX17" fmla="*/ 383493 w 1490318"/>
              <a:gd name="connsiteY17" fmla="*/ 791307 h 808892"/>
              <a:gd name="connsiteX18" fmla="*/ 436246 w 1490318"/>
              <a:gd name="connsiteY18" fmla="*/ 773723 h 808892"/>
              <a:gd name="connsiteX19" fmla="*/ 629677 w 1490318"/>
              <a:gd name="connsiteY19" fmla="*/ 738554 h 808892"/>
              <a:gd name="connsiteX20" fmla="*/ 700016 w 1490318"/>
              <a:gd name="connsiteY20" fmla="*/ 703384 h 808892"/>
              <a:gd name="connsiteX21" fmla="*/ 840693 w 1490318"/>
              <a:gd name="connsiteY21" fmla="*/ 685800 h 808892"/>
              <a:gd name="connsiteX22" fmla="*/ 928616 w 1490318"/>
              <a:gd name="connsiteY22" fmla="*/ 668215 h 808892"/>
              <a:gd name="connsiteX23" fmla="*/ 998954 w 1490318"/>
              <a:gd name="connsiteY23" fmla="*/ 650631 h 808892"/>
              <a:gd name="connsiteX24" fmla="*/ 1122046 w 1490318"/>
              <a:gd name="connsiteY24" fmla="*/ 615461 h 808892"/>
              <a:gd name="connsiteX25" fmla="*/ 1315477 w 1490318"/>
              <a:gd name="connsiteY25" fmla="*/ 597877 h 808892"/>
              <a:gd name="connsiteX26" fmla="*/ 1438569 w 1490318"/>
              <a:gd name="connsiteY26" fmla="*/ 580292 h 808892"/>
              <a:gd name="connsiteX27" fmla="*/ 1473739 w 1490318"/>
              <a:gd name="connsiteY27" fmla="*/ 474784 h 808892"/>
              <a:gd name="connsiteX28" fmla="*/ 1438569 w 1490318"/>
              <a:gd name="connsiteY28" fmla="*/ 404446 h 808892"/>
              <a:gd name="connsiteX29" fmla="*/ 1333062 w 1490318"/>
              <a:gd name="connsiteY29" fmla="*/ 351692 h 808892"/>
              <a:gd name="connsiteX30" fmla="*/ 1227554 w 1490318"/>
              <a:gd name="connsiteY30" fmla="*/ 316523 h 808892"/>
              <a:gd name="connsiteX31" fmla="*/ 1227554 w 1490318"/>
              <a:gd name="connsiteY31"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453831 w 1490318"/>
              <a:gd name="connsiteY6" fmla="*/ 123092 h 808892"/>
              <a:gd name="connsiteX7" fmla="*/ 330739 w 1490318"/>
              <a:gd name="connsiteY7" fmla="*/ 211015 h 808892"/>
              <a:gd name="connsiteX8" fmla="*/ 242816 w 1490318"/>
              <a:gd name="connsiteY8" fmla="*/ 263769 h 808892"/>
              <a:gd name="connsiteX9" fmla="*/ 207646 w 1490318"/>
              <a:gd name="connsiteY9" fmla="*/ 298938 h 808892"/>
              <a:gd name="connsiteX10" fmla="*/ 137308 w 1490318"/>
              <a:gd name="connsiteY10" fmla="*/ 334107 h 808892"/>
              <a:gd name="connsiteX11" fmla="*/ 119723 w 1490318"/>
              <a:gd name="connsiteY11" fmla="*/ 386861 h 808892"/>
              <a:gd name="connsiteX12" fmla="*/ 66969 w 1490318"/>
              <a:gd name="connsiteY12" fmla="*/ 422031 h 808892"/>
              <a:gd name="connsiteX13" fmla="*/ 49385 w 1490318"/>
              <a:gd name="connsiteY13" fmla="*/ 703384 h 808892"/>
              <a:gd name="connsiteX14" fmla="*/ 119723 w 1490318"/>
              <a:gd name="connsiteY14" fmla="*/ 756138 h 808892"/>
              <a:gd name="connsiteX15" fmla="*/ 295569 w 1490318"/>
              <a:gd name="connsiteY15" fmla="*/ 808892 h 808892"/>
              <a:gd name="connsiteX16" fmla="*/ 383493 w 1490318"/>
              <a:gd name="connsiteY16" fmla="*/ 791307 h 808892"/>
              <a:gd name="connsiteX17" fmla="*/ 436246 w 1490318"/>
              <a:gd name="connsiteY17" fmla="*/ 773723 h 808892"/>
              <a:gd name="connsiteX18" fmla="*/ 629677 w 1490318"/>
              <a:gd name="connsiteY18" fmla="*/ 738554 h 808892"/>
              <a:gd name="connsiteX19" fmla="*/ 700016 w 1490318"/>
              <a:gd name="connsiteY19" fmla="*/ 703384 h 808892"/>
              <a:gd name="connsiteX20" fmla="*/ 840693 w 1490318"/>
              <a:gd name="connsiteY20" fmla="*/ 685800 h 808892"/>
              <a:gd name="connsiteX21" fmla="*/ 928616 w 1490318"/>
              <a:gd name="connsiteY21" fmla="*/ 668215 h 808892"/>
              <a:gd name="connsiteX22" fmla="*/ 998954 w 1490318"/>
              <a:gd name="connsiteY22" fmla="*/ 650631 h 808892"/>
              <a:gd name="connsiteX23" fmla="*/ 1122046 w 1490318"/>
              <a:gd name="connsiteY23" fmla="*/ 615461 h 808892"/>
              <a:gd name="connsiteX24" fmla="*/ 1315477 w 1490318"/>
              <a:gd name="connsiteY24" fmla="*/ 597877 h 808892"/>
              <a:gd name="connsiteX25" fmla="*/ 1438569 w 1490318"/>
              <a:gd name="connsiteY25" fmla="*/ 580292 h 808892"/>
              <a:gd name="connsiteX26" fmla="*/ 1473739 w 1490318"/>
              <a:gd name="connsiteY26" fmla="*/ 474784 h 808892"/>
              <a:gd name="connsiteX27" fmla="*/ 1438569 w 1490318"/>
              <a:gd name="connsiteY27" fmla="*/ 404446 h 808892"/>
              <a:gd name="connsiteX28" fmla="*/ 1333062 w 1490318"/>
              <a:gd name="connsiteY28" fmla="*/ 351692 h 808892"/>
              <a:gd name="connsiteX29" fmla="*/ 1227554 w 1490318"/>
              <a:gd name="connsiteY29" fmla="*/ 316523 h 808892"/>
              <a:gd name="connsiteX30" fmla="*/ 1227554 w 1490318"/>
              <a:gd name="connsiteY30"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242816 w 1490318"/>
              <a:gd name="connsiteY7" fmla="*/ 263769 h 808892"/>
              <a:gd name="connsiteX8" fmla="*/ 207646 w 1490318"/>
              <a:gd name="connsiteY8" fmla="*/ 298938 h 808892"/>
              <a:gd name="connsiteX9" fmla="*/ 137308 w 1490318"/>
              <a:gd name="connsiteY9" fmla="*/ 334107 h 808892"/>
              <a:gd name="connsiteX10" fmla="*/ 119723 w 1490318"/>
              <a:gd name="connsiteY10" fmla="*/ 386861 h 808892"/>
              <a:gd name="connsiteX11" fmla="*/ 66969 w 1490318"/>
              <a:gd name="connsiteY11" fmla="*/ 422031 h 808892"/>
              <a:gd name="connsiteX12" fmla="*/ 49385 w 1490318"/>
              <a:gd name="connsiteY12" fmla="*/ 703384 h 808892"/>
              <a:gd name="connsiteX13" fmla="*/ 119723 w 1490318"/>
              <a:gd name="connsiteY13" fmla="*/ 756138 h 808892"/>
              <a:gd name="connsiteX14" fmla="*/ 295569 w 1490318"/>
              <a:gd name="connsiteY14" fmla="*/ 808892 h 808892"/>
              <a:gd name="connsiteX15" fmla="*/ 383493 w 1490318"/>
              <a:gd name="connsiteY15" fmla="*/ 791307 h 808892"/>
              <a:gd name="connsiteX16" fmla="*/ 436246 w 1490318"/>
              <a:gd name="connsiteY16" fmla="*/ 773723 h 808892"/>
              <a:gd name="connsiteX17" fmla="*/ 629677 w 1490318"/>
              <a:gd name="connsiteY17" fmla="*/ 738554 h 808892"/>
              <a:gd name="connsiteX18" fmla="*/ 700016 w 1490318"/>
              <a:gd name="connsiteY18" fmla="*/ 703384 h 808892"/>
              <a:gd name="connsiteX19" fmla="*/ 840693 w 1490318"/>
              <a:gd name="connsiteY19" fmla="*/ 685800 h 808892"/>
              <a:gd name="connsiteX20" fmla="*/ 928616 w 1490318"/>
              <a:gd name="connsiteY20" fmla="*/ 668215 h 808892"/>
              <a:gd name="connsiteX21" fmla="*/ 998954 w 1490318"/>
              <a:gd name="connsiteY21" fmla="*/ 650631 h 808892"/>
              <a:gd name="connsiteX22" fmla="*/ 1122046 w 1490318"/>
              <a:gd name="connsiteY22" fmla="*/ 615461 h 808892"/>
              <a:gd name="connsiteX23" fmla="*/ 1315477 w 1490318"/>
              <a:gd name="connsiteY23" fmla="*/ 597877 h 808892"/>
              <a:gd name="connsiteX24" fmla="*/ 1438569 w 1490318"/>
              <a:gd name="connsiteY24" fmla="*/ 580292 h 808892"/>
              <a:gd name="connsiteX25" fmla="*/ 1473739 w 1490318"/>
              <a:gd name="connsiteY25" fmla="*/ 474784 h 808892"/>
              <a:gd name="connsiteX26" fmla="*/ 1438569 w 1490318"/>
              <a:gd name="connsiteY26" fmla="*/ 404446 h 808892"/>
              <a:gd name="connsiteX27" fmla="*/ 1333062 w 1490318"/>
              <a:gd name="connsiteY27" fmla="*/ 351692 h 808892"/>
              <a:gd name="connsiteX28" fmla="*/ 1227554 w 1490318"/>
              <a:gd name="connsiteY28" fmla="*/ 316523 h 808892"/>
              <a:gd name="connsiteX29" fmla="*/ 1227554 w 1490318"/>
              <a:gd name="connsiteY29"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242816 w 1490318"/>
              <a:gd name="connsiteY7" fmla="*/ 263769 h 808892"/>
              <a:gd name="connsiteX8" fmla="*/ 137308 w 1490318"/>
              <a:gd name="connsiteY8" fmla="*/ 334107 h 808892"/>
              <a:gd name="connsiteX9" fmla="*/ 119723 w 1490318"/>
              <a:gd name="connsiteY9" fmla="*/ 386861 h 808892"/>
              <a:gd name="connsiteX10" fmla="*/ 66969 w 1490318"/>
              <a:gd name="connsiteY10" fmla="*/ 422031 h 808892"/>
              <a:gd name="connsiteX11" fmla="*/ 49385 w 1490318"/>
              <a:gd name="connsiteY11" fmla="*/ 703384 h 808892"/>
              <a:gd name="connsiteX12" fmla="*/ 119723 w 1490318"/>
              <a:gd name="connsiteY12" fmla="*/ 756138 h 808892"/>
              <a:gd name="connsiteX13" fmla="*/ 295569 w 1490318"/>
              <a:gd name="connsiteY13" fmla="*/ 808892 h 808892"/>
              <a:gd name="connsiteX14" fmla="*/ 383493 w 1490318"/>
              <a:gd name="connsiteY14" fmla="*/ 791307 h 808892"/>
              <a:gd name="connsiteX15" fmla="*/ 436246 w 1490318"/>
              <a:gd name="connsiteY15" fmla="*/ 773723 h 808892"/>
              <a:gd name="connsiteX16" fmla="*/ 629677 w 1490318"/>
              <a:gd name="connsiteY16" fmla="*/ 738554 h 808892"/>
              <a:gd name="connsiteX17" fmla="*/ 700016 w 1490318"/>
              <a:gd name="connsiteY17" fmla="*/ 703384 h 808892"/>
              <a:gd name="connsiteX18" fmla="*/ 840693 w 1490318"/>
              <a:gd name="connsiteY18" fmla="*/ 685800 h 808892"/>
              <a:gd name="connsiteX19" fmla="*/ 928616 w 1490318"/>
              <a:gd name="connsiteY19" fmla="*/ 668215 h 808892"/>
              <a:gd name="connsiteX20" fmla="*/ 998954 w 1490318"/>
              <a:gd name="connsiteY20" fmla="*/ 650631 h 808892"/>
              <a:gd name="connsiteX21" fmla="*/ 1122046 w 1490318"/>
              <a:gd name="connsiteY21" fmla="*/ 615461 h 808892"/>
              <a:gd name="connsiteX22" fmla="*/ 1315477 w 1490318"/>
              <a:gd name="connsiteY22" fmla="*/ 597877 h 808892"/>
              <a:gd name="connsiteX23" fmla="*/ 1438569 w 1490318"/>
              <a:gd name="connsiteY23" fmla="*/ 580292 h 808892"/>
              <a:gd name="connsiteX24" fmla="*/ 1473739 w 1490318"/>
              <a:gd name="connsiteY24" fmla="*/ 474784 h 808892"/>
              <a:gd name="connsiteX25" fmla="*/ 1438569 w 1490318"/>
              <a:gd name="connsiteY25" fmla="*/ 404446 h 808892"/>
              <a:gd name="connsiteX26" fmla="*/ 1333062 w 1490318"/>
              <a:gd name="connsiteY26" fmla="*/ 351692 h 808892"/>
              <a:gd name="connsiteX27" fmla="*/ 1227554 w 1490318"/>
              <a:gd name="connsiteY27" fmla="*/ 316523 h 808892"/>
              <a:gd name="connsiteX28" fmla="*/ 1227554 w 1490318"/>
              <a:gd name="connsiteY28"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137308 w 1490318"/>
              <a:gd name="connsiteY7" fmla="*/ 334107 h 808892"/>
              <a:gd name="connsiteX8" fmla="*/ 119723 w 1490318"/>
              <a:gd name="connsiteY8" fmla="*/ 386861 h 808892"/>
              <a:gd name="connsiteX9" fmla="*/ 66969 w 1490318"/>
              <a:gd name="connsiteY9" fmla="*/ 422031 h 808892"/>
              <a:gd name="connsiteX10" fmla="*/ 49385 w 1490318"/>
              <a:gd name="connsiteY10" fmla="*/ 703384 h 808892"/>
              <a:gd name="connsiteX11" fmla="*/ 119723 w 1490318"/>
              <a:gd name="connsiteY11" fmla="*/ 756138 h 808892"/>
              <a:gd name="connsiteX12" fmla="*/ 295569 w 1490318"/>
              <a:gd name="connsiteY12" fmla="*/ 808892 h 808892"/>
              <a:gd name="connsiteX13" fmla="*/ 383493 w 1490318"/>
              <a:gd name="connsiteY13" fmla="*/ 791307 h 808892"/>
              <a:gd name="connsiteX14" fmla="*/ 436246 w 1490318"/>
              <a:gd name="connsiteY14" fmla="*/ 773723 h 808892"/>
              <a:gd name="connsiteX15" fmla="*/ 629677 w 1490318"/>
              <a:gd name="connsiteY15" fmla="*/ 738554 h 808892"/>
              <a:gd name="connsiteX16" fmla="*/ 700016 w 1490318"/>
              <a:gd name="connsiteY16" fmla="*/ 703384 h 808892"/>
              <a:gd name="connsiteX17" fmla="*/ 840693 w 1490318"/>
              <a:gd name="connsiteY17" fmla="*/ 685800 h 808892"/>
              <a:gd name="connsiteX18" fmla="*/ 928616 w 1490318"/>
              <a:gd name="connsiteY18" fmla="*/ 668215 h 808892"/>
              <a:gd name="connsiteX19" fmla="*/ 998954 w 1490318"/>
              <a:gd name="connsiteY19" fmla="*/ 650631 h 808892"/>
              <a:gd name="connsiteX20" fmla="*/ 1122046 w 1490318"/>
              <a:gd name="connsiteY20" fmla="*/ 615461 h 808892"/>
              <a:gd name="connsiteX21" fmla="*/ 1315477 w 1490318"/>
              <a:gd name="connsiteY21" fmla="*/ 597877 h 808892"/>
              <a:gd name="connsiteX22" fmla="*/ 1438569 w 1490318"/>
              <a:gd name="connsiteY22" fmla="*/ 580292 h 808892"/>
              <a:gd name="connsiteX23" fmla="*/ 1473739 w 1490318"/>
              <a:gd name="connsiteY23" fmla="*/ 474784 h 808892"/>
              <a:gd name="connsiteX24" fmla="*/ 1438569 w 1490318"/>
              <a:gd name="connsiteY24" fmla="*/ 404446 h 808892"/>
              <a:gd name="connsiteX25" fmla="*/ 1333062 w 1490318"/>
              <a:gd name="connsiteY25" fmla="*/ 351692 h 808892"/>
              <a:gd name="connsiteX26" fmla="*/ 1227554 w 1490318"/>
              <a:gd name="connsiteY26" fmla="*/ 316523 h 808892"/>
              <a:gd name="connsiteX27" fmla="*/ 1227554 w 1490318"/>
              <a:gd name="connsiteY27"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119723 w 1490318"/>
              <a:gd name="connsiteY7" fmla="*/ 386861 h 808892"/>
              <a:gd name="connsiteX8" fmla="*/ 66969 w 1490318"/>
              <a:gd name="connsiteY8" fmla="*/ 422031 h 808892"/>
              <a:gd name="connsiteX9" fmla="*/ 49385 w 1490318"/>
              <a:gd name="connsiteY9" fmla="*/ 703384 h 808892"/>
              <a:gd name="connsiteX10" fmla="*/ 119723 w 1490318"/>
              <a:gd name="connsiteY10" fmla="*/ 756138 h 808892"/>
              <a:gd name="connsiteX11" fmla="*/ 295569 w 1490318"/>
              <a:gd name="connsiteY11" fmla="*/ 808892 h 808892"/>
              <a:gd name="connsiteX12" fmla="*/ 383493 w 1490318"/>
              <a:gd name="connsiteY12" fmla="*/ 791307 h 808892"/>
              <a:gd name="connsiteX13" fmla="*/ 436246 w 1490318"/>
              <a:gd name="connsiteY13" fmla="*/ 773723 h 808892"/>
              <a:gd name="connsiteX14" fmla="*/ 629677 w 1490318"/>
              <a:gd name="connsiteY14" fmla="*/ 738554 h 808892"/>
              <a:gd name="connsiteX15" fmla="*/ 700016 w 1490318"/>
              <a:gd name="connsiteY15" fmla="*/ 703384 h 808892"/>
              <a:gd name="connsiteX16" fmla="*/ 840693 w 1490318"/>
              <a:gd name="connsiteY16" fmla="*/ 685800 h 808892"/>
              <a:gd name="connsiteX17" fmla="*/ 928616 w 1490318"/>
              <a:gd name="connsiteY17" fmla="*/ 668215 h 808892"/>
              <a:gd name="connsiteX18" fmla="*/ 998954 w 1490318"/>
              <a:gd name="connsiteY18" fmla="*/ 650631 h 808892"/>
              <a:gd name="connsiteX19" fmla="*/ 1122046 w 1490318"/>
              <a:gd name="connsiteY19" fmla="*/ 615461 h 808892"/>
              <a:gd name="connsiteX20" fmla="*/ 1315477 w 1490318"/>
              <a:gd name="connsiteY20" fmla="*/ 597877 h 808892"/>
              <a:gd name="connsiteX21" fmla="*/ 1438569 w 1490318"/>
              <a:gd name="connsiteY21" fmla="*/ 580292 h 808892"/>
              <a:gd name="connsiteX22" fmla="*/ 1473739 w 1490318"/>
              <a:gd name="connsiteY22" fmla="*/ 474784 h 808892"/>
              <a:gd name="connsiteX23" fmla="*/ 1438569 w 1490318"/>
              <a:gd name="connsiteY23" fmla="*/ 404446 h 808892"/>
              <a:gd name="connsiteX24" fmla="*/ 1333062 w 1490318"/>
              <a:gd name="connsiteY24" fmla="*/ 351692 h 808892"/>
              <a:gd name="connsiteX25" fmla="*/ 1227554 w 1490318"/>
              <a:gd name="connsiteY25" fmla="*/ 316523 h 808892"/>
              <a:gd name="connsiteX26" fmla="*/ 1227554 w 1490318"/>
              <a:gd name="connsiteY26"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330739 w 1490318"/>
              <a:gd name="connsiteY6" fmla="*/ 211015 h 808892"/>
              <a:gd name="connsiteX7" fmla="*/ 66969 w 1490318"/>
              <a:gd name="connsiteY7" fmla="*/ 422031 h 808892"/>
              <a:gd name="connsiteX8" fmla="*/ 49385 w 1490318"/>
              <a:gd name="connsiteY8" fmla="*/ 703384 h 808892"/>
              <a:gd name="connsiteX9" fmla="*/ 119723 w 1490318"/>
              <a:gd name="connsiteY9" fmla="*/ 756138 h 808892"/>
              <a:gd name="connsiteX10" fmla="*/ 295569 w 1490318"/>
              <a:gd name="connsiteY10" fmla="*/ 808892 h 808892"/>
              <a:gd name="connsiteX11" fmla="*/ 383493 w 1490318"/>
              <a:gd name="connsiteY11" fmla="*/ 791307 h 808892"/>
              <a:gd name="connsiteX12" fmla="*/ 436246 w 1490318"/>
              <a:gd name="connsiteY12" fmla="*/ 773723 h 808892"/>
              <a:gd name="connsiteX13" fmla="*/ 629677 w 1490318"/>
              <a:gd name="connsiteY13" fmla="*/ 738554 h 808892"/>
              <a:gd name="connsiteX14" fmla="*/ 700016 w 1490318"/>
              <a:gd name="connsiteY14" fmla="*/ 703384 h 808892"/>
              <a:gd name="connsiteX15" fmla="*/ 840693 w 1490318"/>
              <a:gd name="connsiteY15" fmla="*/ 685800 h 808892"/>
              <a:gd name="connsiteX16" fmla="*/ 928616 w 1490318"/>
              <a:gd name="connsiteY16" fmla="*/ 668215 h 808892"/>
              <a:gd name="connsiteX17" fmla="*/ 998954 w 1490318"/>
              <a:gd name="connsiteY17" fmla="*/ 650631 h 808892"/>
              <a:gd name="connsiteX18" fmla="*/ 1122046 w 1490318"/>
              <a:gd name="connsiteY18" fmla="*/ 615461 h 808892"/>
              <a:gd name="connsiteX19" fmla="*/ 1315477 w 1490318"/>
              <a:gd name="connsiteY19" fmla="*/ 597877 h 808892"/>
              <a:gd name="connsiteX20" fmla="*/ 1438569 w 1490318"/>
              <a:gd name="connsiteY20" fmla="*/ 580292 h 808892"/>
              <a:gd name="connsiteX21" fmla="*/ 1473739 w 1490318"/>
              <a:gd name="connsiteY21" fmla="*/ 474784 h 808892"/>
              <a:gd name="connsiteX22" fmla="*/ 1438569 w 1490318"/>
              <a:gd name="connsiteY22" fmla="*/ 404446 h 808892"/>
              <a:gd name="connsiteX23" fmla="*/ 1333062 w 1490318"/>
              <a:gd name="connsiteY23" fmla="*/ 351692 h 808892"/>
              <a:gd name="connsiteX24" fmla="*/ 1227554 w 1490318"/>
              <a:gd name="connsiteY24" fmla="*/ 316523 h 808892"/>
              <a:gd name="connsiteX25" fmla="*/ 1227554 w 1490318"/>
              <a:gd name="connsiteY25"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119723 w 1490318"/>
              <a:gd name="connsiteY8" fmla="*/ 756138 h 808892"/>
              <a:gd name="connsiteX9" fmla="*/ 295569 w 1490318"/>
              <a:gd name="connsiteY9" fmla="*/ 808892 h 808892"/>
              <a:gd name="connsiteX10" fmla="*/ 383493 w 1490318"/>
              <a:gd name="connsiteY10" fmla="*/ 791307 h 808892"/>
              <a:gd name="connsiteX11" fmla="*/ 436246 w 1490318"/>
              <a:gd name="connsiteY11" fmla="*/ 773723 h 808892"/>
              <a:gd name="connsiteX12" fmla="*/ 629677 w 1490318"/>
              <a:gd name="connsiteY12" fmla="*/ 738554 h 808892"/>
              <a:gd name="connsiteX13" fmla="*/ 700016 w 1490318"/>
              <a:gd name="connsiteY13" fmla="*/ 703384 h 808892"/>
              <a:gd name="connsiteX14" fmla="*/ 840693 w 1490318"/>
              <a:gd name="connsiteY14" fmla="*/ 685800 h 808892"/>
              <a:gd name="connsiteX15" fmla="*/ 928616 w 1490318"/>
              <a:gd name="connsiteY15" fmla="*/ 668215 h 808892"/>
              <a:gd name="connsiteX16" fmla="*/ 998954 w 1490318"/>
              <a:gd name="connsiteY16" fmla="*/ 650631 h 808892"/>
              <a:gd name="connsiteX17" fmla="*/ 1122046 w 1490318"/>
              <a:gd name="connsiteY17" fmla="*/ 615461 h 808892"/>
              <a:gd name="connsiteX18" fmla="*/ 1315477 w 1490318"/>
              <a:gd name="connsiteY18" fmla="*/ 597877 h 808892"/>
              <a:gd name="connsiteX19" fmla="*/ 1438569 w 1490318"/>
              <a:gd name="connsiteY19" fmla="*/ 580292 h 808892"/>
              <a:gd name="connsiteX20" fmla="*/ 1473739 w 1490318"/>
              <a:gd name="connsiteY20" fmla="*/ 474784 h 808892"/>
              <a:gd name="connsiteX21" fmla="*/ 1438569 w 1490318"/>
              <a:gd name="connsiteY21" fmla="*/ 404446 h 808892"/>
              <a:gd name="connsiteX22" fmla="*/ 1333062 w 1490318"/>
              <a:gd name="connsiteY22" fmla="*/ 351692 h 808892"/>
              <a:gd name="connsiteX23" fmla="*/ 1227554 w 1490318"/>
              <a:gd name="connsiteY23" fmla="*/ 316523 h 808892"/>
              <a:gd name="connsiteX24" fmla="*/ 1227554 w 1490318"/>
              <a:gd name="connsiteY24"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383493 w 1490318"/>
              <a:gd name="connsiteY9" fmla="*/ 791307 h 808892"/>
              <a:gd name="connsiteX10" fmla="*/ 436246 w 1490318"/>
              <a:gd name="connsiteY10" fmla="*/ 773723 h 808892"/>
              <a:gd name="connsiteX11" fmla="*/ 629677 w 1490318"/>
              <a:gd name="connsiteY11" fmla="*/ 738554 h 808892"/>
              <a:gd name="connsiteX12" fmla="*/ 700016 w 1490318"/>
              <a:gd name="connsiteY12" fmla="*/ 703384 h 808892"/>
              <a:gd name="connsiteX13" fmla="*/ 840693 w 1490318"/>
              <a:gd name="connsiteY13" fmla="*/ 685800 h 808892"/>
              <a:gd name="connsiteX14" fmla="*/ 928616 w 1490318"/>
              <a:gd name="connsiteY14" fmla="*/ 668215 h 808892"/>
              <a:gd name="connsiteX15" fmla="*/ 998954 w 1490318"/>
              <a:gd name="connsiteY15" fmla="*/ 650631 h 808892"/>
              <a:gd name="connsiteX16" fmla="*/ 1122046 w 1490318"/>
              <a:gd name="connsiteY16" fmla="*/ 615461 h 808892"/>
              <a:gd name="connsiteX17" fmla="*/ 1315477 w 1490318"/>
              <a:gd name="connsiteY17" fmla="*/ 597877 h 808892"/>
              <a:gd name="connsiteX18" fmla="*/ 1438569 w 1490318"/>
              <a:gd name="connsiteY18" fmla="*/ 580292 h 808892"/>
              <a:gd name="connsiteX19" fmla="*/ 1473739 w 1490318"/>
              <a:gd name="connsiteY19" fmla="*/ 474784 h 808892"/>
              <a:gd name="connsiteX20" fmla="*/ 1438569 w 1490318"/>
              <a:gd name="connsiteY20" fmla="*/ 404446 h 808892"/>
              <a:gd name="connsiteX21" fmla="*/ 1333062 w 1490318"/>
              <a:gd name="connsiteY21" fmla="*/ 351692 h 808892"/>
              <a:gd name="connsiteX22" fmla="*/ 1227554 w 1490318"/>
              <a:gd name="connsiteY22" fmla="*/ 316523 h 808892"/>
              <a:gd name="connsiteX23" fmla="*/ 1227554 w 1490318"/>
              <a:gd name="connsiteY23" fmla="*/ 281354 h 808892"/>
              <a:gd name="connsiteX0" fmla="*/ 1438569 w 1490318"/>
              <a:gd name="connsiteY0" fmla="*/ 228600 h 820615"/>
              <a:gd name="connsiteX1" fmla="*/ 1438569 w 1490318"/>
              <a:gd name="connsiteY1" fmla="*/ 228600 h 820615"/>
              <a:gd name="connsiteX2" fmla="*/ 1350646 w 1490318"/>
              <a:gd name="connsiteY2" fmla="*/ 105507 h 820615"/>
              <a:gd name="connsiteX3" fmla="*/ 1297893 w 1490318"/>
              <a:gd name="connsiteY3" fmla="*/ 70338 h 820615"/>
              <a:gd name="connsiteX4" fmla="*/ 981369 w 1490318"/>
              <a:gd name="connsiteY4" fmla="*/ 0 h 820615"/>
              <a:gd name="connsiteX5" fmla="*/ 629677 w 1490318"/>
              <a:gd name="connsiteY5" fmla="*/ 70338 h 820615"/>
              <a:gd name="connsiteX6" fmla="*/ 66969 w 1490318"/>
              <a:gd name="connsiteY6" fmla="*/ 422031 h 820615"/>
              <a:gd name="connsiteX7" fmla="*/ 49385 w 1490318"/>
              <a:gd name="connsiteY7" fmla="*/ 703384 h 820615"/>
              <a:gd name="connsiteX8" fmla="*/ 295569 w 1490318"/>
              <a:gd name="connsiteY8" fmla="*/ 808892 h 820615"/>
              <a:gd name="connsiteX9" fmla="*/ 436246 w 1490318"/>
              <a:gd name="connsiteY9" fmla="*/ 773723 h 820615"/>
              <a:gd name="connsiteX10" fmla="*/ 629677 w 1490318"/>
              <a:gd name="connsiteY10" fmla="*/ 738554 h 820615"/>
              <a:gd name="connsiteX11" fmla="*/ 700016 w 1490318"/>
              <a:gd name="connsiteY11" fmla="*/ 703384 h 820615"/>
              <a:gd name="connsiteX12" fmla="*/ 840693 w 1490318"/>
              <a:gd name="connsiteY12" fmla="*/ 685800 h 820615"/>
              <a:gd name="connsiteX13" fmla="*/ 928616 w 1490318"/>
              <a:gd name="connsiteY13" fmla="*/ 668215 h 820615"/>
              <a:gd name="connsiteX14" fmla="*/ 998954 w 1490318"/>
              <a:gd name="connsiteY14" fmla="*/ 650631 h 820615"/>
              <a:gd name="connsiteX15" fmla="*/ 1122046 w 1490318"/>
              <a:gd name="connsiteY15" fmla="*/ 615461 h 820615"/>
              <a:gd name="connsiteX16" fmla="*/ 1315477 w 1490318"/>
              <a:gd name="connsiteY16" fmla="*/ 597877 h 820615"/>
              <a:gd name="connsiteX17" fmla="*/ 1438569 w 1490318"/>
              <a:gd name="connsiteY17" fmla="*/ 580292 h 820615"/>
              <a:gd name="connsiteX18" fmla="*/ 1473739 w 1490318"/>
              <a:gd name="connsiteY18" fmla="*/ 474784 h 820615"/>
              <a:gd name="connsiteX19" fmla="*/ 1438569 w 1490318"/>
              <a:gd name="connsiteY19" fmla="*/ 404446 h 820615"/>
              <a:gd name="connsiteX20" fmla="*/ 1333062 w 1490318"/>
              <a:gd name="connsiteY20" fmla="*/ 351692 h 820615"/>
              <a:gd name="connsiteX21" fmla="*/ 1227554 w 1490318"/>
              <a:gd name="connsiteY21" fmla="*/ 316523 h 820615"/>
              <a:gd name="connsiteX22" fmla="*/ 1227554 w 1490318"/>
              <a:gd name="connsiteY22" fmla="*/ 281354 h 820615"/>
              <a:gd name="connsiteX0" fmla="*/ 1438569 w 1490318"/>
              <a:gd name="connsiteY0" fmla="*/ 228600 h 814754"/>
              <a:gd name="connsiteX1" fmla="*/ 1438569 w 1490318"/>
              <a:gd name="connsiteY1" fmla="*/ 228600 h 814754"/>
              <a:gd name="connsiteX2" fmla="*/ 1350646 w 1490318"/>
              <a:gd name="connsiteY2" fmla="*/ 105507 h 814754"/>
              <a:gd name="connsiteX3" fmla="*/ 1297893 w 1490318"/>
              <a:gd name="connsiteY3" fmla="*/ 70338 h 814754"/>
              <a:gd name="connsiteX4" fmla="*/ 981369 w 1490318"/>
              <a:gd name="connsiteY4" fmla="*/ 0 h 814754"/>
              <a:gd name="connsiteX5" fmla="*/ 629677 w 1490318"/>
              <a:gd name="connsiteY5" fmla="*/ 70338 h 814754"/>
              <a:gd name="connsiteX6" fmla="*/ 66969 w 1490318"/>
              <a:gd name="connsiteY6" fmla="*/ 422031 h 814754"/>
              <a:gd name="connsiteX7" fmla="*/ 49385 w 1490318"/>
              <a:gd name="connsiteY7" fmla="*/ 703384 h 814754"/>
              <a:gd name="connsiteX8" fmla="*/ 295569 w 1490318"/>
              <a:gd name="connsiteY8" fmla="*/ 808892 h 814754"/>
              <a:gd name="connsiteX9" fmla="*/ 629677 w 1490318"/>
              <a:gd name="connsiteY9" fmla="*/ 738554 h 814754"/>
              <a:gd name="connsiteX10" fmla="*/ 700016 w 1490318"/>
              <a:gd name="connsiteY10" fmla="*/ 703384 h 814754"/>
              <a:gd name="connsiteX11" fmla="*/ 840693 w 1490318"/>
              <a:gd name="connsiteY11" fmla="*/ 685800 h 814754"/>
              <a:gd name="connsiteX12" fmla="*/ 928616 w 1490318"/>
              <a:gd name="connsiteY12" fmla="*/ 668215 h 814754"/>
              <a:gd name="connsiteX13" fmla="*/ 998954 w 1490318"/>
              <a:gd name="connsiteY13" fmla="*/ 650631 h 814754"/>
              <a:gd name="connsiteX14" fmla="*/ 1122046 w 1490318"/>
              <a:gd name="connsiteY14" fmla="*/ 615461 h 814754"/>
              <a:gd name="connsiteX15" fmla="*/ 1315477 w 1490318"/>
              <a:gd name="connsiteY15" fmla="*/ 597877 h 814754"/>
              <a:gd name="connsiteX16" fmla="*/ 1438569 w 1490318"/>
              <a:gd name="connsiteY16" fmla="*/ 580292 h 814754"/>
              <a:gd name="connsiteX17" fmla="*/ 1473739 w 1490318"/>
              <a:gd name="connsiteY17" fmla="*/ 474784 h 814754"/>
              <a:gd name="connsiteX18" fmla="*/ 1438569 w 1490318"/>
              <a:gd name="connsiteY18" fmla="*/ 404446 h 814754"/>
              <a:gd name="connsiteX19" fmla="*/ 1333062 w 1490318"/>
              <a:gd name="connsiteY19" fmla="*/ 351692 h 814754"/>
              <a:gd name="connsiteX20" fmla="*/ 1227554 w 1490318"/>
              <a:gd name="connsiteY20" fmla="*/ 316523 h 814754"/>
              <a:gd name="connsiteX21" fmla="*/ 1227554 w 1490318"/>
              <a:gd name="connsiteY21" fmla="*/ 281354 h 814754"/>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840693 w 1490318"/>
              <a:gd name="connsiteY10" fmla="*/ 685800 h 808892"/>
              <a:gd name="connsiteX11" fmla="*/ 928616 w 1490318"/>
              <a:gd name="connsiteY11" fmla="*/ 668215 h 808892"/>
              <a:gd name="connsiteX12" fmla="*/ 998954 w 1490318"/>
              <a:gd name="connsiteY12" fmla="*/ 650631 h 808892"/>
              <a:gd name="connsiteX13" fmla="*/ 1122046 w 1490318"/>
              <a:gd name="connsiteY13" fmla="*/ 615461 h 808892"/>
              <a:gd name="connsiteX14" fmla="*/ 1315477 w 1490318"/>
              <a:gd name="connsiteY14" fmla="*/ 597877 h 808892"/>
              <a:gd name="connsiteX15" fmla="*/ 1438569 w 1490318"/>
              <a:gd name="connsiteY15" fmla="*/ 580292 h 808892"/>
              <a:gd name="connsiteX16" fmla="*/ 1473739 w 1490318"/>
              <a:gd name="connsiteY16" fmla="*/ 474784 h 808892"/>
              <a:gd name="connsiteX17" fmla="*/ 1438569 w 1490318"/>
              <a:gd name="connsiteY17" fmla="*/ 404446 h 808892"/>
              <a:gd name="connsiteX18" fmla="*/ 1333062 w 1490318"/>
              <a:gd name="connsiteY18" fmla="*/ 351692 h 808892"/>
              <a:gd name="connsiteX19" fmla="*/ 1227554 w 1490318"/>
              <a:gd name="connsiteY19" fmla="*/ 316523 h 808892"/>
              <a:gd name="connsiteX20" fmla="*/ 1227554 w 1490318"/>
              <a:gd name="connsiteY20"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28616 w 1490318"/>
              <a:gd name="connsiteY10" fmla="*/ 668215 h 808892"/>
              <a:gd name="connsiteX11" fmla="*/ 998954 w 1490318"/>
              <a:gd name="connsiteY11" fmla="*/ 650631 h 808892"/>
              <a:gd name="connsiteX12" fmla="*/ 1122046 w 1490318"/>
              <a:gd name="connsiteY12" fmla="*/ 615461 h 808892"/>
              <a:gd name="connsiteX13" fmla="*/ 1315477 w 1490318"/>
              <a:gd name="connsiteY13" fmla="*/ 597877 h 808892"/>
              <a:gd name="connsiteX14" fmla="*/ 1438569 w 1490318"/>
              <a:gd name="connsiteY14" fmla="*/ 580292 h 808892"/>
              <a:gd name="connsiteX15" fmla="*/ 1473739 w 1490318"/>
              <a:gd name="connsiteY15" fmla="*/ 474784 h 808892"/>
              <a:gd name="connsiteX16" fmla="*/ 1438569 w 1490318"/>
              <a:gd name="connsiteY16" fmla="*/ 404446 h 808892"/>
              <a:gd name="connsiteX17" fmla="*/ 1333062 w 1490318"/>
              <a:gd name="connsiteY17" fmla="*/ 351692 h 808892"/>
              <a:gd name="connsiteX18" fmla="*/ 1227554 w 1490318"/>
              <a:gd name="connsiteY18" fmla="*/ 316523 h 808892"/>
              <a:gd name="connsiteX19" fmla="*/ 1227554 w 1490318"/>
              <a:gd name="connsiteY19"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122046 w 1490318"/>
              <a:gd name="connsiteY11" fmla="*/ 615461 h 808892"/>
              <a:gd name="connsiteX12" fmla="*/ 1315477 w 1490318"/>
              <a:gd name="connsiteY12" fmla="*/ 597877 h 808892"/>
              <a:gd name="connsiteX13" fmla="*/ 1438569 w 1490318"/>
              <a:gd name="connsiteY13" fmla="*/ 580292 h 808892"/>
              <a:gd name="connsiteX14" fmla="*/ 1473739 w 1490318"/>
              <a:gd name="connsiteY14" fmla="*/ 474784 h 808892"/>
              <a:gd name="connsiteX15" fmla="*/ 1438569 w 1490318"/>
              <a:gd name="connsiteY15" fmla="*/ 404446 h 808892"/>
              <a:gd name="connsiteX16" fmla="*/ 1333062 w 1490318"/>
              <a:gd name="connsiteY16" fmla="*/ 351692 h 808892"/>
              <a:gd name="connsiteX17" fmla="*/ 1227554 w 1490318"/>
              <a:gd name="connsiteY17" fmla="*/ 316523 h 808892"/>
              <a:gd name="connsiteX18" fmla="*/ 1227554 w 1490318"/>
              <a:gd name="connsiteY18"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15" fmla="*/ 1333062 w 1490318"/>
              <a:gd name="connsiteY15" fmla="*/ 351692 h 808892"/>
              <a:gd name="connsiteX16" fmla="*/ 1227554 w 1490318"/>
              <a:gd name="connsiteY16" fmla="*/ 316523 h 808892"/>
              <a:gd name="connsiteX17" fmla="*/ 1227554 w 1490318"/>
              <a:gd name="connsiteY17" fmla="*/ 281354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15" fmla="*/ 1333062 w 1490318"/>
              <a:gd name="connsiteY15" fmla="*/ 351692 h 808892"/>
              <a:gd name="connsiteX16" fmla="*/ 1227554 w 1490318"/>
              <a:gd name="connsiteY16" fmla="*/ 316523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15" fmla="*/ 1333062 w 1490318"/>
              <a:gd name="connsiteY15" fmla="*/ 351692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14" fmla="*/ 1438569 w 1490318"/>
              <a:gd name="connsiteY14" fmla="*/ 404446 h 808892"/>
              <a:gd name="connsiteX0" fmla="*/ 1438569 w 1490318"/>
              <a:gd name="connsiteY0" fmla="*/ 228600 h 808892"/>
              <a:gd name="connsiteX1" fmla="*/ 1438569 w 1490318"/>
              <a:gd name="connsiteY1" fmla="*/ 228600 h 808892"/>
              <a:gd name="connsiteX2" fmla="*/ 1350646 w 1490318"/>
              <a:gd name="connsiteY2" fmla="*/ 105507 h 808892"/>
              <a:gd name="connsiteX3" fmla="*/ 1297893 w 1490318"/>
              <a:gd name="connsiteY3" fmla="*/ 70338 h 808892"/>
              <a:gd name="connsiteX4" fmla="*/ 981369 w 1490318"/>
              <a:gd name="connsiteY4" fmla="*/ 0 h 808892"/>
              <a:gd name="connsiteX5" fmla="*/ 629677 w 1490318"/>
              <a:gd name="connsiteY5" fmla="*/ 70338 h 808892"/>
              <a:gd name="connsiteX6" fmla="*/ 66969 w 1490318"/>
              <a:gd name="connsiteY6" fmla="*/ 422031 h 808892"/>
              <a:gd name="connsiteX7" fmla="*/ 49385 w 1490318"/>
              <a:gd name="connsiteY7" fmla="*/ 703384 h 808892"/>
              <a:gd name="connsiteX8" fmla="*/ 295569 w 1490318"/>
              <a:gd name="connsiteY8" fmla="*/ 808892 h 808892"/>
              <a:gd name="connsiteX9" fmla="*/ 700016 w 1490318"/>
              <a:gd name="connsiteY9" fmla="*/ 703384 h 808892"/>
              <a:gd name="connsiteX10" fmla="*/ 998954 w 1490318"/>
              <a:gd name="connsiteY10" fmla="*/ 650631 h 808892"/>
              <a:gd name="connsiteX11" fmla="*/ 1315477 w 1490318"/>
              <a:gd name="connsiteY11" fmla="*/ 597877 h 808892"/>
              <a:gd name="connsiteX12" fmla="*/ 1438569 w 1490318"/>
              <a:gd name="connsiteY12" fmla="*/ 580292 h 808892"/>
              <a:gd name="connsiteX13" fmla="*/ 1473739 w 1490318"/>
              <a:gd name="connsiteY13" fmla="*/ 474784 h 808892"/>
              <a:gd name="connsiteX0" fmla="*/ 1438569 w 1490318"/>
              <a:gd name="connsiteY0" fmla="*/ 228600 h 808892"/>
              <a:gd name="connsiteX1" fmla="*/ 1350646 w 1490318"/>
              <a:gd name="connsiteY1" fmla="*/ 105507 h 808892"/>
              <a:gd name="connsiteX2" fmla="*/ 1297893 w 1490318"/>
              <a:gd name="connsiteY2" fmla="*/ 70338 h 808892"/>
              <a:gd name="connsiteX3" fmla="*/ 981369 w 1490318"/>
              <a:gd name="connsiteY3" fmla="*/ 0 h 808892"/>
              <a:gd name="connsiteX4" fmla="*/ 629677 w 1490318"/>
              <a:gd name="connsiteY4" fmla="*/ 70338 h 808892"/>
              <a:gd name="connsiteX5" fmla="*/ 66969 w 1490318"/>
              <a:gd name="connsiteY5" fmla="*/ 422031 h 808892"/>
              <a:gd name="connsiteX6" fmla="*/ 49385 w 1490318"/>
              <a:gd name="connsiteY6" fmla="*/ 703384 h 808892"/>
              <a:gd name="connsiteX7" fmla="*/ 295569 w 1490318"/>
              <a:gd name="connsiteY7" fmla="*/ 808892 h 808892"/>
              <a:gd name="connsiteX8" fmla="*/ 700016 w 1490318"/>
              <a:gd name="connsiteY8" fmla="*/ 703384 h 808892"/>
              <a:gd name="connsiteX9" fmla="*/ 998954 w 1490318"/>
              <a:gd name="connsiteY9" fmla="*/ 650631 h 808892"/>
              <a:gd name="connsiteX10" fmla="*/ 1315477 w 1490318"/>
              <a:gd name="connsiteY10" fmla="*/ 597877 h 808892"/>
              <a:gd name="connsiteX11" fmla="*/ 1438569 w 1490318"/>
              <a:gd name="connsiteY11" fmla="*/ 580292 h 808892"/>
              <a:gd name="connsiteX12" fmla="*/ 1473739 w 1490318"/>
              <a:gd name="connsiteY12" fmla="*/ 474784 h 808892"/>
              <a:gd name="connsiteX0" fmla="*/ 1438569 w 1490318"/>
              <a:gd name="connsiteY0" fmla="*/ 228600 h 808892"/>
              <a:gd name="connsiteX1" fmla="*/ 1297893 w 1490318"/>
              <a:gd name="connsiteY1" fmla="*/ 70338 h 808892"/>
              <a:gd name="connsiteX2" fmla="*/ 981369 w 1490318"/>
              <a:gd name="connsiteY2" fmla="*/ 0 h 808892"/>
              <a:gd name="connsiteX3" fmla="*/ 629677 w 1490318"/>
              <a:gd name="connsiteY3" fmla="*/ 70338 h 808892"/>
              <a:gd name="connsiteX4" fmla="*/ 66969 w 1490318"/>
              <a:gd name="connsiteY4" fmla="*/ 422031 h 808892"/>
              <a:gd name="connsiteX5" fmla="*/ 49385 w 1490318"/>
              <a:gd name="connsiteY5" fmla="*/ 703384 h 808892"/>
              <a:gd name="connsiteX6" fmla="*/ 295569 w 1490318"/>
              <a:gd name="connsiteY6" fmla="*/ 808892 h 808892"/>
              <a:gd name="connsiteX7" fmla="*/ 700016 w 1490318"/>
              <a:gd name="connsiteY7" fmla="*/ 703384 h 808892"/>
              <a:gd name="connsiteX8" fmla="*/ 998954 w 1490318"/>
              <a:gd name="connsiteY8" fmla="*/ 650631 h 808892"/>
              <a:gd name="connsiteX9" fmla="*/ 1315477 w 1490318"/>
              <a:gd name="connsiteY9" fmla="*/ 597877 h 808892"/>
              <a:gd name="connsiteX10" fmla="*/ 1438569 w 1490318"/>
              <a:gd name="connsiteY10" fmla="*/ 580292 h 808892"/>
              <a:gd name="connsiteX11" fmla="*/ 1473739 w 1490318"/>
              <a:gd name="connsiteY11" fmla="*/ 474784 h 808892"/>
              <a:gd name="connsiteX0" fmla="*/ 1438569 w 1473739"/>
              <a:gd name="connsiteY0" fmla="*/ 228600 h 808892"/>
              <a:gd name="connsiteX1" fmla="*/ 1297893 w 1473739"/>
              <a:gd name="connsiteY1" fmla="*/ 70338 h 808892"/>
              <a:gd name="connsiteX2" fmla="*/ 981369 w 1473739"/>
              <a:gd name="connsiteY2" fmla="*/ 0 h 808892"/>
              <a:gd name="connsiteX3" fmla="*/ 629677 w 1473739"/>
              <a:gd name="connsiteY3" fmla="*/ 70338 h 808892"/>
              <a:gd name="connsiteX4" fmla="*/ 66969 w 1473739"/>
              <a:gd name="connsiteY4" fmla="*/ 422031 h 808892"/>
              <a:gd name="connsiteX5" fmla="*/ 49385 w 1473739"/>
              <a:gd name="connsiteY5" fmla="*/ 703384 h 808892"/>
              <a:gd name="connsiteX6" fmla="*/ 295569 w 1473739"/>
              <a:gd name="connsiteY6" fmla="*/ 808892 h 808892"/>
              <a:gd name="connsiteX7" fmla="*/ 700016 w 1473739"/>
              <a:gd name="connsiteY7" fmla="*/ 703384 h 808892"/>
              <a:gd name="connsiteX8" fmla="*/ 998954 w 1473739"/>
              <a:gd name="connsiteY8" fmla="*/ 650631 h 808892"/>
              <a:gd name="connsiteX9" fmla="*/ 1315477 w 1473739"/>
              <a:gd name="connsiteY9" fmla="*/ 597877 h 808892"/>
              <a:gd name="connsiteX10" fmla="*/ 1473739 w 1473739"/>
              <a:gd name="connsiteY10" fmla="*/ 474784 h 808892"/>
              <a:gd name="connsiteX0" fmla="*/ 1438569 w 1473739"/>
              <a:gd name="connsiteY0" fmla="*/ 228600 h 808892"/>
              <a:gd name="connsiteX1" fmla="*/ 1297893 w 1473739"/>
              <a:gd name="connsiteY1" fmla="*/ 70338 h 808892"/>
              <a:gd name="connsiteX2" fmla="*/ 981369 w 1473739"/>
              <a:gd name="connsiteY2" fmla="*/ 0 h 808892"/>
              <a:gd name="connsiteX3" fmla="*/ 629677 w 1473739"/>
              <a:gd name="connsiteY3" fmla="*/ 70338 h 808892"/>
              <a:gd name="connsiteX4" fmla="*/ 66969 w 1473739"/>
              <a:gd name="connsiteY4" fmla="*/ 422031 h 808892"/>
              <a:gd name="connsiteX5" fmla="*/ 49385 w 1473739"/>
              <a:gd name="connsiteY5" fmla="*/ 703384 h 808892"/>
              <a:gd name="connsiteX6" fmla="*/ 295569 w 1473739"/>
              <a:gd name="connsiteY6" fmla="*/ 808892 h 808892"/>
              <a:gd name="connsiteX7" fmla="*/ 700016 w 1473739"/>
              <a:gd name="connsiteY7" fmla="*/ 703384 h 808892"/>
              <a:gd name="connsiteX8" fmla="*/ 1315477 w 1473739"/>
              <a:gd name="connsiteY8" fmla="*/ 597877 h 808892"/>
              <a:gd name="connsiteX9" fmla="*/ 1473739 w 1473739"/>
              <a:gd name="connsiteY9" fmla="*/ 474784 h 808892"/>
              <a:gd name="connsiteX0" fmla="*/ 1438569 w 1473739"/>
              <a:gd name="connsiteY0" fmla="*/ 228600 h 810044"/>
              <a:gd name="connsiteX1" fmla="*/ 1297893 w 1473739"/>
              <a:gd name="connsiteY1" fmla="*/ 70338 h 810044"/>
              <a:gd name="connsiteX2" fmla="*/ 981369 w 1473739"/>
              <a:gd name="connsiteY2" fmla="*/ 0 h 810044"/>
              <a:gd name="connsiteX3" fmla="*/ 629677 w 1473739"/>
              <a:gd name="connsiteY3" fmla="*/ 70338 h 810044"/>
              <a:gd name="connsiteX4" fmla="*/ 66969 w 1473739"/>
              <a:gd name="connsiteY4" fmla="*/ 422031 h 810044"/>
              <a:gd name="connsiteX5" fmla="*/ 49385 w 1473739"/>
              <a:gd name="connsiteY5" fmla="*/ 703384 h 810044"/>
              <a:gd name="connsiteX6" fmla="*/ 295569 w 1473739"/>
              <a:gd name="connsiteY6" fmla="*/ 808892 h 810044"/>
              <a:gd name="connsiteX7" fmla="*/ 779592 w 1473739"/>
              <a:gd name="connsiteY7" fmla="*/ 789529 h 810044"/>
              <a:gd name="connsiteX8" fmla="*/ 1315477 w 1473739"/>
              <a:gd name="connsiteY8" fmla="*/ 597877 h 810044"/>
              <a:gd name="connsiteX9" fmla="*/ 1473739 w 1473739"/>
              <a:gd name="connsiteY9" fmla="*/ 474784 h 810044"/>
              <a:gd name="connsiteX0" fmla="*/ 1438569 w 1506795"/>
              <a:gd name="connsiteY0" fmla="*/ 228600 h 810044"/>
              <a:gd name="connsiteX1" fmla="*/ 1297893 w 1506795"/>
              <a:gd name="connsiteY1" fmla="*/ 70338 h 810044"/>
              <a:gd name="connsiteX2" fmla="*/ 981369 w 1506795"/>
              <a:gd name="connsiteY2" fmla="*/ 0 h 810044"/>
              <a:gd name="connsiteX3" fmla="*/ 629677 w 1506795"/>
              <a:gd name="connsiteY3" fmla="*/ 70338 h 810044"/>
              <a:gd name="connsiteX4" fmla="*/ 66969 w 1506795"/>
              <a:gd name="connsiteY4" fmla="*/ 422031 h 810044"/>
              <a:gd name="connsiteX5" fmla="*/ 49385 w 1506795"/>
              <a:gd name="connsiteY5" fmla="*/ 703384 h 810044"/>
              <a:gd name="connsiteX6" fmla="*/ 295569 w 1506795"/>
              <a:gd name="connsiteY6" fmla="*/ 808892 h 810044"/>
              <a:gd name="connsiteX7" fmla="*/ 779592 w 1506795"/>
              <a:gd name="connsiteY7" fmla="*/ 789529 h 810044"/>
              <a:gd name="connsiteX8" fmla="*/ 1427664 w 1506795"/>
              <a:gd name="connsiteY8" fmla="*/ 717521 h 810044"/>
              <a:gd name="connsiteX9" fmla="*/ 1473739 w 1506795"/>
              <a:gd name="connsiteY9" fmla="*/ 474784 h 810044"/>
              <a:gd name="connsiteX0" fmla="*/ 1438569 w 1506795"/>
              <a:gd name="connsiteY0" fmla="*/ 228600 h 810044"/>
              <a:gd name="connsiteX1" fmla="*/ 1297893 w 1506795"/>
              <a:gd name="connsiteY1" fmla="*/ 70338 h 810044"/>
              <a:gd name="connsiteX2" fmla="*/ 981369 w 1506795"/>
              <a:gd name="connsiteY2" fmla="*/ 0 h 810044"/>
              <a:gd name="connsiteX3" fmla="*/ 347544 w 1506795"/>
              <a:gd name="connsiteY3" fmla="*/ 213465 h 810044"/>
              <a:gd name="connsiteX4" fmla="*/ 66969 w 1506795"/>
              <a:gd name="connsiteY4" fmla="*/ 422031 h 810044"/>
              <a:gd name="connsiteX5" fmla="*/ 49385 w 1506795"/>
              <a:gd name="connsiteY5" fmla="*/ 703384 h 810044"/>
              <a:gd name="connsiteX6" fmla="*/ 295569 w 1506795"/>
              <a:gd name="connsiteY6" fmla="*/ 808892 h 810044"/>
              <a:gd name="connsiteX7" fmla="*/ 779592 w 1506795"/>
              <a:gd name="connsiteY7" fmla="*/ 789529 h 810044"/>
              <a:gd name="connsiteX8" fmla="*/ 1427664 w 1506795"/>
              <a:gd name="connsiteY8" fmla="*/ 717521 h 810044"/>
              <a:gd name="connsiteX9" fmla="*/ 1473739 w 1506795"/>
              <a:gd name="connsiteY9" fmla="*/ 474784 h 810044"/>
              <a:gd name="connsiteX0" fmla="*/ 1438569 w 1506795"/>
              <a:gd name="connsiteY0" fmla="*/ 160784 h 742228"/>
              <a:gd name="connsiteX1" fmla="*/ 1297893 w 1506795"/>
              <a:gd name="connsiteY1" fmla="*/ 2522 h 742228"/>
              <a:gd name="connsiteX2" fmla="*/ 347544 w 1506795"/>
              <a:gd name="connsiteY2" fmla="*/ 145649 h 742228"/>
              <a:gd name="connsiteX3" fmla="*/ 66969 w 1506795"/>
              <a:gd name="connsiteY3" fmla="*/ 354215 h 742228"/>
              <a:gd name="connsiteX4" fmla="*/ 49385 w 1506795"/>
              <a:gd name="connsiteY4" fmla="*/ 635568 h 742228"/>
              <a:gd name="connsiteX5" fmla="*/ 295569 w 1506795"/>
              <a:gd name="connsiteY5" fmla="*/ 741076 h 742228"/>
              <a:gd name="connsiteX6" fmla="*/ 779592 w 1506795"/>
              <a:gd name="connsiteY6" fmla="*/ 721713 h 742228"/>
              <a:gd name="connsiteX7" fmla="*/ 1427664 w 1506795"/>
              <a:gd name="connsiteY7" fmla="*/ 649705 h 742228"/>
              <a:gd name="connsiteX8" fmla="*/ 1473739 w 1506795"/>
              <a:gd name="connsiteY8" fmla="*/ 406968 h 742228"/>
              <a:gd name="connsiteX0" fmla="*/ 1438569 w 1506795"/>
              <a:gd name="connsiteY0" fmla="*/ 15135 h 596579"/>
              <a:gd name="connsiteX1" fmla="*/ 347544 w 1506795"/>
              <a:gd name="connsiteY1" fmla="*/ 0 h 596579"/>
              <a:gd name="connsiteX2" fmla="*/ 66969 w 1506795"/>
              <a:gd name="connsiteY2" fmla="*/ 208566 h 596579"/>
              <a:gd name="connsiteX3" fmla="*/ 49385 w 1506795"/>
              <a:gd name="connsiteY3" fmla="*/ 489919 h 596579"/>
              <a:gd name="connsiteX4" fmla="*/ 295569 w 1506795"/>
              <a:gd name="connsiteY4" fmla="*/ 595427 h 596579"/>
              <a:gd name="connsiteX5" fmla="*/ 779592 w 1506795"/>
              <a:gd name="connsiteY5" fmla="*/ 576064 h 596579"/>
              <a:gd name="connsiteX6" fmla="*/ 1427664 w 1506795"/>
              <a:gd name="connsiteY6" fmla="*/ 504056 h 596579"/>
              <a:gd name="connsiteX7" fmla="*/ 1473739 w 1506795"/>
              <a:gd name="connsiteY7" fmla="*/ 261319 h 596579"/>
              <a:gd name="connsiteX0" fmla="*/ 1438569 w 1506795"/>
              <a:gd name="connsiteY0" fmla="*/ 47373 h 628817"/>
              <a:gd name="connsiteX1" fmla="*/ 347544 w 1506795"/>
              <a:gd name="connsiteY1" fmla="*/ 32238 h 628817"/>
              <a:gd name="connsiteX2" fmla="*/ 66969 w 1506795"/>
              <a:gd name="connsiteY2" fmla="*/ 240804 h 628817"/>
              <a:gd name="connsiteX3" fmla="*/ 49385 w 1506795"/>
              <a:gd name="connsiteY3" fmla="*/ 522157 h 628817"/>
              <a:gd name="connsiteX4" fmla="*/ 295569 w 1506795"/>
              <a:gd name="connsiteY4" fmla="*/ 627665 h 628817"/>
              <a:gd name="connsiteX5" fmla="*/ 779592 w 1506795"/>
              <a:gd name="connsiteY5" fmla="*/ 608302 h 628817"/>
              <a:gd name="connsiteX6" fmla="*/ 1427664 w 1506795"/>
              <a:gd name="connsiteY6" fmla="*/ 536294 h 628817"/>
              <a:gd name="connsiteX7" fmla="*/ 1473739 w 1506795"/>
              <a:gd name="connsiteY7" fmla="*/ 293557 h 628817"/>
              <a:gd name="connsiteX0" fmla="*/ 1438569 w 1506795"/>
              <a:gd name="connsiteY0" fmla="*/ 47373 h 628817"/>
              <a:gd name="connsiteX1" fmla="*/ 347544 w 1506795"/>
              <a:gd name="connsiteY1" fmla="*/ 32238 h 628817"/>
              <a:gd name="connsiteX2" fmla="*/ 66969 w 1506795"/>
              <a:gd name="connsiteY2" fmla="*/ 240804 h 628817"/>
              <a:gd name="connsiteX3" fmla="*/ 49385 w 1506795"/>
              <a:gd name="connsiteY3" fmla="*/ 522157 h 628817"/>
              <a:gd name="connsiteX4" fmla="*/ 295569 w 1506795"/>
              <a:gd name="connsiteY4" fmla="*/ 627665 h 628817"/>
              <a:gd name="connsiteX5" fmla="*/ 779592 w 1506795"/>
              <a:gd name="connsiteY5" fmla="*/ 608302 h 628817"/>
              <a:gd name="connsiteX6" fmla="*/ 1427664 w 1506795"/>
              <a:gd name="connsiteY6" fmla="*/ 536294 h 628817"/>
              <a:gd name="connsiteX7" fmla="*/ 1473739 w 1506795"/>
              <a:gd name="connsiteY7" fmla="*/ 293557 h 628817"/>
              <a:gd name="connsiteX8" fmla="*/ 1438569 w 1506795"/>
              <a:gd name="connsiteY8" fmla="*/ 47373 h 628817"/>
              <a:gd name="connsiteX0" fmla="*/ 1355656 w 1506795"/>
              <a:gd name="connsiteY0" fmla="*/ 104246 h 628817"/>
              <a:gd name="connsiteX1" fmla="*/ 347544 w 1506795"/>
              <a:gd name="connsiteY1" fmla="*/ 32238 h 628817"/>
              <a:gd name="connsiteX2" fmla="*/ 66969 w 1506795"/>
              <a:gd name="connsiteY2" fmla="*/ 240804 h 628817"/>
              <a:gd name="connsiteX3" fmla="*/ 49385 w 1506795"/>
              <a:gd name="connsiteY3" fmla="*/ 522157 h 628817"/>
              <a:gd name="connsiteX4" fmla="*/ 295569 w 1506795"/>
              <a:gd name="connsiteY4" fmla="*/ 627665 h 628817"/>
              <a:gd name="connsiteX5" fmla="*/ 779592 w 1506795"/>
              <a:gd name="connsiteY5" fmla="*/ 608302 h 628817"/>
              <a:gd name="connsiteX6" fmla="*/ 1427664 w 1506795"/>
              <a:gd name="connsiteY6" fmla="*/ 536294 h 628817"/>
              <a:gd name="connsiteX7" fmla="*/ 1473739 w 1506795"/>
              <a:gd name="connsiteY7" fmla="*/ 293557 h 628817"/>
              <a:gd name="connsiteX8" fmla="*/ 1355656 w 1506795"/>
              <a:gd name="connsiteY8" fmla="*/ 104246 h 628817"/>
              <a:gd name="connsiteX0" fmla="*/ 1355656 w 1719331"/>
              <a:gd name="connsiteY0" fmla="*/ 104246 h 628817"/>
              <a:gd name="connsiteX1" fmla="*/ 347544 w 1719331"/>
              <a:gd name="connsiteY1" fmla="*/ 32238 h 628817"/>
              <a:gd name="connsiteX2" fmla="*/ 66969 w 1719331"/>
              <a:gd name="connsiteY2" fmla="*/ 240804 h 628817"/>
              <a:gd name="connsiteX3" fmla="*/ 49385 w 1719331"/>
              <a:gd name="connsiteY3" fmla="*/ 522157 h 628817"/>
              <a:gd name="connsiteX4" fmla="*/ 295569 w 1719331"/>
              <a:gd name="connsiteY4" fmla="*/ 627665 h 628817"/>
              <a:gd name="connsiteX5" fmla="*/ 779592 w 1719331"/>
              <a:gd name="connsiteY5" fmla="*/ 608302 h 628817"/>
              <a:gd name="connsiteX6" fmla="*/ 1427664 w 1719331"/>
              <a:gd name="connsiteY6" fmla="*/ 536294 h 628817"/>
              <a:gd name="connsiteX7" fmla="*/ 1473739 w 1719331"/>
              <a:gd name="connsiteY7" fmla="*/ 293557 h 628817"/>
              <a:gd name="connsiteX8" fmla="*/ 1355656 w 1719331"/>
              <a:gd name="connsiteY8" fmla="*/ 104246 h 628817"/>
              <a:gd name="connsiteX0" fmla="*/ 1355656 w 1719331"/>
              <a:gd name="connsiteY0" fmla="*/ 132104 h 656675"/>
              <a:gd name="connsiteX1" fmla="*/ 347544 w 1719331"/>
              <a:gd name="connsiteY1" fmla="*/ 60096 h 656675"/>
              <a:gd name="connsiteX2" fmla="*/ 66969 w 1719331"/>
              <a:gd name="connsiteY2" fmla="*/ 268662 h 656675"/>
              <a:gd name="connsiteX3" fmla="*/ 49385 w 1719331"/>
              <a:gd name="connsiteY3" fmla="*/ 550015 h 656675"/>
              <a:gd name="connsiteX4" fmla="*/ 295569 w 1719331"/>
              <a:gd name="connsiteY4" fmla="*/ 655523 h 656675"/>
              <a:gd name="connsiteX5" fmla="*/ 779592 w 1719331"/>
              <a:gd name="connsiteY5" fmla="*/ 636160 h 656675"/>
              <a:gd name="connsiteX6" fmla="*/ 1427664 w 1719331"/>
              <a:gd name="connsiteY6" fmla="*/ 564152 h 656675"/>
              <a:gd name="connsiteX7" fmla="*/ 1473739 w 1719331"/>
              <a:gd name="connsiteY7" fmla="*/ 321415 h 656675"/>
              <a:gd name="connsiteX8" fmla="*/ 1355656 w 1719331"/>
              <a:gd name="connsiteY8" fmla="*/ 132104 h 656675"/>
              <a:gd name="connsiteX0" fmla="*/ 1355656 w 1506795"/>
              <a:gd name="connsiteY0" fmla="*/ 132104 h 656675"/>
              <a:gd name="connsiteX1" fmla="*/ 347544 w 1506795"/>
              <a:gd name="connsiteY1" fmla="*/ 60096 h 656675"/>
              <a:gd name="connsiteX2" fmla="*/ 66969 w 1506795"/>
              <a:gd name="connsiteY2" fmla="*/ 268662 h 656675"/>
              <a:gd name="connsiteX3" fmla="*/ 49385 w 1506795"/>
              <a:gd name="connsiteY3" fmla="*/ 550015 h 656675"/>
              <a:gd name="connsiteX4" fmla="*/ 295569 w 1506795"/>
              <a:gd name="connsiteY4" fmla="*/ 655523 h 656675"/>
              <a:gd name="connsiteX5" fmla="*/ 779592 w 1506795"/>
              <a:gd name="connsiteY5" fmla="*/ 636160 h 656675"/>
              <a:gd name="connsiteX6" fmla="*/ 1427664 w 1506795"/>
              <a:gd name="connsiteY6" fmla="*/ 564152 h 656675"/>
              <a:gd name="connsiteX7" fmla="*/ 1473739 w 1506795"/>
              <a:gd name="connsiteY7" fmla="*/ 321415 h 656675"/>
              <a:gd name="connsiteX8" fmla="*/ 1355656 w 1506795"/>
              <a:gd name="connsiteY8" fmla="*/ 132104 h 656675"/>
              <a:gd name="connsiteX0" fmla="*/ 1355656 w 1506795"/>
              <a:gd name="connsiteY0" fmla="*/ 132104 h 656675"/>
              <a:gd name="connsiteX1" fmla="*/ 347544 w 1506795"/>
              <a:gd name="connsiteY1" fmla="*/ 60096 h 656675"/>
              <a:gd name="connsiteX2" fmla="*/ 66969 w 1506795"/>
              <a:gd name="connsiteY2" fmla="*/ 268662 h 656675"/>
              <a:gd name="connsiteX3" fmla="*/ 49385 w 1506795"/>
              <a:gd name="connsiteY3" fmla="*/ 550015 h 656675"/>
              <a:gd name="connsiteX4" fmla="*/ 295569 w 1506795"/>
              <a:gd name="connsiteY4" fmla="*/ 655523 h 656675"/>
              <a:gd name="connsiteX5" fmla="*/ 779592 w 1506795"/>
              <a:gd name="connsiteY5" fmla="*/ 636160 h 656675"/>
              <a:gd name="connsiteX6" fmla="*/ 1427664 w 1506795"/>
              <a:gd name="connsiteY6" fmla="*/ 564152 h 656675"/>
              <a:gd name="connsiteX7" fmla="*/ 1473739 w 1506795"/>
              <a:gd name="connsiteY7" fmla="*/ 321415 h 656675"/>
              <a:gd name="connsiteX8" fmla="*/ 1355656 w 1506795"/>
              <a:gd name="connsiteY8" fmla="*/ 132104 h 656675"/>
              <a:gd name="connsiteX0" fmla="*/ 1355656 w 1483952"/>
              <a:gd name="connsiteY0" fmla="*/ 132104 h 656675"/>
              <a:gd name="connsiteX1" fmla="*/ 347544 w 1483952"/>
              <a:gd name="connsiteY1" fmla="*/ 60096 h 656675"/>
              <a:gd name="connsiteX2" fmla="*/ 66969 w 1483952"/>
              <a:gd name="connsiteY2" fmla="*/ 268662 h 656675"/>
              <a:gd name="connsiteX3" fmla="*/ 49385 w 1483952"/>
              <a:gd name="connsiteY3" fmla="*/ 550015 h 656675"/>
              <a:gd name="connsiteX4" fmla="*/ 295569 w 1483952"/>
              <a:gd name="connsiteY4" fmla="*/ 655523 h 656675"/>
              <a:gd name="connsiteX5" fmla="*/ 779592 w 1483952"/>
              <a:gd name="connsiteY5" fmla="*/ 636160 h 656675"/>
              <a:gd name="connsiteX6" fmla="*/ 1355656 w 1483952"/>
              <a:gd name="connsiteY6" fmla="*/ 564152 h 656675"/>
              <a:gd name="connsiteX7" fmla="*/ 1473739 w 1483952"/>
              <a:gd name="connsiteY7" fmla="*/ 321415 h 656675"/>
              <a:gd name="connsiteX8" fmla="*/ 1355656 w 1483952"/>
              <a:gd name="connsiteY8" fmla="*/ 132104 h 656675"/>
              <a:gd name="connsiteX0" fmla="*/ 1355656 w 1499672"/>
              <a:gd name="connsiteY0" fmla="*/ 132104 h 656675"/>
              <a:gd name="connsiteX1" fmla="*/ 347544 w 1499672"/>
              <a:gd name="connsiteY1" fmla="*/ 60096 h 656675"/>
              <a:gd name="connsiteX2" fmla="*/ 66969 w 1499672"/>
              <a:gd name="connsiteY2" fmla="*/ 268662 h 656675"/>
              <a:gd name="connsiteX3" fmla="*/ 49385 w 1499672"/>
              <a:gd name="connsiteY3" fmla="*/ 550015 h 656675"/>
              <a:gd name="connsiteX4" fmla="*/ 295569 w 1499672"/>
              <a:gd name="connsiteY4" fmla="*/ 655523 h 656675"/>
              <a:gd name="connsiteX5" fmla="*/ 779592 w 1499672"/>
              <a:gd name="connsiteY5" fmla="*/ 636160 h 656675"/>
              <a:gd name="connsiteX6" fmla="*/ 1355656 w 1499672"/>
              <a:gd name="connsiteY6" fmla="*/ 564152 h 656675"/>
              <a:gd name="connsiteX7" fmla="*/ 1499672 w 1499672"/>
              <a:gd name="connsiteY7" fmla="*/ 348128 h 656675"/>
              <a:gd name="connsiteX8" fmla="*/ 1355656 w 1499672"/>
              <a:gd name="connsiteY8" fmla="*/ 132104 h 656675"/>
              <a:gd name="connsiteX0" fmla="*/ 1355656 w 1506795"/>
              <a:gd name="connsiteY0" fmla="*/ 132104 h 674260"/>
              <a:gd name="connsiteX1" fmla="*/ 347544 w 1506795"/>
              <a:gd name="connsiteY1" fmla="*/ 60096 h 674260"/>
              <a:gd name="connsiteX2" fmla="*/ 66969 w 1506795"/>
              <a:gd name="connsiteY2" fmla="*/ 268662 h 674260"/>
              <a:gd name="connsiteX3" fmla="*/ 49385 w 1506795"/>
              <a:gd name="connsiteY3" fmla="*/ 550015 h 674260"/>
              <a:gd name="connsiteX4" fmla="*/ 295569 w 1506795"/>
              <a:gd name="connsiteY4" fmla="*/ 655523 h 674260"/>
              <a:gd name="connsiteX5" fmla="*/ 779592 w 1506795"/>
              <a:gd name="connsiteY5" fmla="*/ 636160 h 674260"/>
              <a:gd name="connsiteX6" fmla="*/ 1427664 w 1506795"/>
              <a:gd name="connsiteY6" fmla="*/ 636160 h 674260"/>
              <a:gd name="connsiteX7" fmla="*/ 1499672 w 1506795"/>
              <a:gd name="connsiteY7" fmla="*/ 348128 h 674260"/>
              <a:gd name="connsiteX8" fmla="*/ 1355656 w 1506795"/>
              <a:gd name="connsiteY8" fmla="*/ 132104 h 6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795" h="674260">
                <a:moveTo>
                  <a:pt x="1355656" y="132104"/>
                </a:moveTo>
                <a:cubicBezTo>
                  <a:pt x="1159851" y="0"/>
                  <a:pt x="576144" y="27858"/>
                  <a:pt x="347544" y="60096"/>
                </a:cubicBezTo>
                <a:cubicBezTo>
                  <a:pt x="195144" y="130435"/>
                  <a:pt x="163684" y="163154"/>
                  <a:pt x="66969" y="268662"/>
                </a:cubicBezTo>
                <a:cubicBezTo>
                  <a:pt x="30862" y="376982"/>
                  <a:pt x="0" y="421614"/>
                  <a:pt x="49385" y="550015"/>
                </a:cubicBezTo>
                <a:cubicBezTo>
                  <a:pt x="87485" y="614492"/>
                  <a:pt x="239884" y="640869"/>
                  <a:pt x="295569" y="655523"/>
                </a:cubicBezTo>
                <a:cubicBezTo>
                  <a:pt x="404007" y="655523"/>
                  <a:pt x="688738" y="656675"/>
                  <a:pt x="779592" y="636160"/>
                </a:cubicBezTo>
                <a:cubicBezTo>
                  <a:pt x="949577" y="600991"/>
                  <a:pt x="1298710" y="674260"/>
                  <a:pt x="1427664" y="636160"/>
                </a:cubicBezTo>
                <a:cubicBezTo>
                  <a:pt x="1506795" y="606852"/>
                  <a:pt x="1466701" y="373773"/>
                  <a:pt x="1499672" y="348128"/>
                </a:cubicBezTo>
                <a:cubicBezTo>
                  <a:pt x="1487671" y="276120"/>
                  <a:pt x="1483952" y="218662"/>
                  <a:pt x="1355656" y="132104"/>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4716016" y="3789039"/>
            <a:ext cx="1728192" cy="720081"/>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080" h="640165">
                <a:moveTo>
                  <a:pt x="2882321" y="123045"/>
                </a:moveTo>
                <a:cubicBezTo>
                  <a:pt x="2082532" y="0"/>
                  <a:pt x="2250714" y="147115"/>
                  <a:pt x="1590356" y="136109"/>
                </a:cubicBezTo>
                <a:cubicBezTo>
                  <a:pt x="1217970" y="141410"/>
                  <a:pt x="664840" y="163059"/>
                  <a:pt x="438228" y="208116"/>
                </a:cubicBezTo>
                <a:cubicBezTo>
                  <a:pt x="324259" y="242572"/>
                  <a:pt x="141848" y="231570"/>
                  <a:pt x="78188" y="280124"/>
                </a:cubicBezTo>
                <a:cubicBezTo>
                  <a:pt x="0" y="339759"/>
                  <a:pt x="159473" y="527074"/>
                  <a:pt x="150196" y="568156"/>
                </a:cubicBezTo>
                <a:cubicBezTo>
                  <a:pt x="262393" y="612213"/>
                  <a:pt x="592859" y="636189"/>
                  <a:pt x="798268" y="640165"/>
                </a:cubicBezTo>
                <a:lnTo>
                  <a:pt x="2094412" y="640165"/>
                </a:lnTo>
                <a:cubicBezTo>
                  <a:pt x="2470909" y="625615"/>
                  <a:pt x="2855587" y="606588"/>
                  <a:pt x="3030516" y="568157"/>
                </a:cubicBezTo>
                <a:cubicBezTo>
                  <a:pt x="3207080" y="190253"/>
                  <a:pt x="3022509" y="154094"/>
                  <a:pt x="2882321" y="123045"/>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rot="10800000">
            <a:off x="4860032" y="4509118"/>
            <a:ext cx="1368152" cy="792089"/>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080" h="640165">
                <a:moveTo>
                  <a:pt x="2882321" y="123045"/>
                </a:moveTo>
                <a:cubicBezTo>
                  <a:pt x="2082532" y="0"/>
                  <a:pt x="2250714" y="147115"/>
                  <a:pt x="1590356" y="136109"/>
                </a:cubicBezTo>
                <a:cubicBezTo>
                  <a:pt x="1217970" y="141410"/>
                  <a:pt x="664840" y="163059"/>
                  <a:pt x="438228" y="208116"/>
                </a:cubicBezTo>
                <a:cubicBezTo>
                  <a:pt x="324259" y="242572"/>
                  <a:pt x="141848" y="231570"/>
                  <a:pt x="78188" y="280124"/>
                </a:cubicBezTo>
                <a:cubicBezTo>
                  <a:pt x="0" y="339759"/>
                  <a:pt x="159473" y="527074"/>
                  <a:pt x="150196" y="568156"/>
                </a:cubicBezTo>
                <a:cubicBezTo>
                  <a:pt x="262393" y="612213"/>
                  <a:pt x="592859" y="636189"/>
                  <a:pt x="798268" y="640165"/>
                </a:cubicBezTo>
                <a:lnTo>
                  <a:pt x="2094412" y="640165"/>
                </a:lnTo>
                <a:cubicBezTo>
                  <a:pt x="2470909" y="625615"/>
                  <a:pt x="2855587" y="606588"/>
                  <a:pt x="3030516" y="568157"/>
                </a:cubicBezTo>
                <a:cubicBezTo>
                  <a:pt x="3207080" y="190253"/>
                  <a:pt x="3022509" y="154094"/>
                  <a:pt x="2882321" y="123045"/>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35496" y="3565465"/>
            <a:ext cx="3096344" cy="1015663"/>
          </a:xfrm>
          <a:prstGeom prst="rect">
            <a:avLst/>
          </a:prstGeom>
          <a:noFill/>
        </p:spPr>
        <p:txBody>
          <a:bodyPr wrap="square" rtlCol="0">
            <a:spAutoFit/>
          </a:bodyPr>
          <a:lstStyle/>
          <a:p>
            <a:r>
              <a:rPr lang="en-GB" sz="2000" dirty="0" smtClean="0">
                <a:solidFill>
                  <a:schemeClr val="accent3">
                    <a:lumMod val="50000"/>
                  </a:schemeClr>
                </a:solidFill>
              </a:rPr>
              <a:t>Design goal 3:</a:t>
            </a:r>
          </a:p>
          <a:p>
            <a:r>
              <a:rPr lang="en-GB" sz="2000" dirty="0" smtClean="0">
                <a:solidFill>
                  <a:schemeClr val="accent3"/>
                </a:solidFill>
              </a:rPr>
              <a:t>At any potential bottleneck </a:t>
            </a:r>
            <a:r>
              <a:rPr lang="en-GB" sz="2000" i="1" dirty="0" smtClean="0">
                <a:solidFill>
                  <a:schemeClr val="accent3"/>
                </a:solidFill>
                <a:latin typeface="Book Antiqua" pitchFamily="18" charset="0"/>
              </a:rPr>
              <a:t>S</a:t>
            </a:r>
            <a:r>
              <a:rPr lang="en-GB" sz="2000" dirty="0" smtClean="0">
                <a:solidFill>
                  <a:schemeClr val="accent3"/>
                </a:solidFill>
              </a:rPr>
              <a:t> that path </a:t>
            </a:r>
            <a:r>
              <a:rPr lang="en-GB" sz="2000" i="1" dirty="0" smtClean="0">
                <a:solidFill>
                  <a:schemeClr val="accent3"/>
                </a:solidFill>
                <a:latin typeface="Book Antiqua" pitchFamily="18" charset="0"/>
              </a:rPr>
              <a:t>r</a:t>
            </a:r>
            <a:r>
              <a:rPr lang="en-GB" sz="2000" dirty="0" smtClean="0">
                <a:solidFill>
                  <a:schemeClr val="accent3"/>
                </a:solidFill>
              </a:rPr>
              <a:t> might be in,</a:t>
            </a:r>
            <a:endParaRPr lang="en-GB" sz="2000" dirty="0">
              <a:solidFill>
                <a:schemeClr val="accent3"/>
              </a:solidFill>
            </a:endParaRPr>
          </a:p>
        </p:txBody>
      </p:sp>
      <p:sp>
        <p:nvSpPr>
          <p:cNvPr id="12" name="TextBox 11"/>
          <p:cNvSpPr txBox="1"/>
          <p:nvPr/>
        </p:nvSpPr>
        <p:spPr>
          <a:xfrm>
            <a:off x="35496" y="4509120"/>
            <a:ext cx="2880320" cy="707886"/>
          </a:xfrm>
          <a:prstGeom prst="rect">
            <a:avLst/>
          </a:prstGeom>
          <a:noFill/>
        </p:spPr>
        <p:txBody>
          <a:bodyPr wrap="square" rtlCol="0">
            <a:spAutoFit/>
          </a:bodyPr>
          <a:lstStyle/>
          <a:p>
            <a:r>
              <a:rPr lang="en-GB" sz="2000" dirty="0" smtClean="0">
                <a:solidFill>
                  <a:schemeClr val="accent3"/>
                </a:solidFill>
              </a:rPr>
              <a:t>look at the best that a single-path TCP could get,</a:t>
            </a:r>
            <a:endParaRPr lang="en-GB" sz="2000" dirty="0">
              <a:solidFill>
                <a:schemeClr val="accent3"/>
              </a:solidFill>
            </a:endParaRPr>
          </a:p>
        </p:txBody>
      </p:sp>
      <p:sp>
        <p:nvSpPr>
          <p:cNvPr id="13" name="TextBox 12"/>
          <p:cNvSpPr txBox="1"/>
          <p:nvPr/>
        </p:nvSpPr>
        <p:spPr>
          <a:xfrm>
            <a:off x="35496" y="5104928"/>
            <a:ext cx="3744416" cy="400110"/>
          </a:xfrm>
          <a:prstGeom prst="rect">
            <a:avLst/>
          </a:prstGeom>
          <a:noFill/>
        </p:spPr>
        <p:txBody>
          <a:bodyPr wrap="square" rtlCol="0">
            <a:spAutoFit/>
          </a:bodyPr>
          <a:lstStyle/>
          <a:p>
            <a:r>
              <a:rPr lang="en-GB" sz="2000" dirty="0" smtClean="0">
                <a:solidFill>
                  <a:schemeClr val="accent3"/>
                </a:solidFill>
              </a:rPr>
              <a:t>and compare to what I’m getting.</a:t>
            </a:r>
            <a:endParaRPr lang="en-GB" sz="2000" dirty="0">
              <a:solidFill>
                <a:schemeClr val="accent3"/>
              </a:solidFill>
            </a:endParaRPr>
          </a:p>
        </p:txBody>
      </p:sp>
      <p:sp>
        <p:nvSpPr>
          <p:cNvPr id="14" name="Slide Number Placeholder 13"/>
          <p:cNvSpPr>
            <a:spLocks noGrp="1"/>
          </p:cNvSpPr>
          <p:nvPr>
            <p:ph type="sldNum" sz="quarter" idx="4"/>
          </p:nvPr>
        </p:nvSpPr>
        <p:spPr/>
        <p:txBody>
          <a:bodyPr/>
          <a:lstStyle/>
          <a:p>
            <a:fld id="{C521D75E-D6CE-401B-B8F6-FCC738B84794}" type="slidenum">
              <a:rPr lang="en-GB" smtClean="0"/>
              <a:pPr/>
              <a:t>34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by</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pic>
        <p:nvPicPr>
          <p:cNvPr id="6" name="Picture 5" descr="alg.png"/>
          <p:cNvPicPr>
            <a:picLocks noChangeAspect="1"/>
          </p:cNvPicPr>
          <p:nvPr/>
        </p:nvPicPr>
        <p:blipFill>
          <a:blip r:embed="rId3" cstate="print"/>
          <a:stretch>
            <a:fillRect/>
          </a:stretch>
        </p:blipFill>
        <p:spPr>
          <a:xfrm>
            <a:off x="3505649" y="3864548"/>
            <a:ext cx="4810767" cy="1292644"/>
          </a:xfrm>
          <a:prstGeom prst="rect">
            <a:avLst/>
          </a:prstGeom>
        </p:spPr>
      </p:pic>
      <p:sp>
        <p:nvSpPr>
          <p:cNvPr id="10" name="Freeform 9"/>
          <p:cNvSpPr/>
          <p:nvPr/>
        </p:nvSpPr>
        <p:spPr>
          <a:xfrm rot="10800000">
            <a:off x="6156177" y="3861048"/>
            <a:ext cx="1608176" cy="1440160"/>
          </a:xfrm>
          <a:custGeom>
            <a:avLst/>
            <a:gdLst>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445860 w 2976463"/>
              <a:gd name="connsiteY12" fmla="*/ 170753 h 629210"/>
              <a:gd name="connsiteX13" fmla="*/ 398152 w 2976463"/>
              <a:gd name="connsiteY13" fmla="*/ 186655 h 629210"/>
              <a:gd name="connsiteX14" fmla="*/ 342493 w 2976463"/>
              <a:gd name="connsiteY14" fmla="*/ 202558 h 629210"/>
              <a:gd name="connsiteX15" fmla="*/ 143711 w 2976463"/>
              <a:gd name="connsiteY15" fmla="*/ 282071 h 629210"/>
              <a:gd name="connsiteX16" fmla="*/ 64198 w 2976463"/>
              <a:gd name="connsiteY16" fmla="*/ 353633 h 629210"/>
              <a:gd name="connsiteX17" fmla="*/ 24441 w 2976463"/>
              <a:gd name="connsiteY17" fmla="*/ 409292 h 629210"/>
              <a:gd name="connsiteX18" fmla="*/ 32392 w 2976463"/>
              <a:gd name="connsiteY18" fmla="*/ 512659 h 629210"/>
              <a:gd name="connsiteX19" fmla="*/ 88052 w 2976463"/>
              <a:gd name="connsiteY19" fmla="*/ 528562 h 629210"/>
              <a:gd name="connsiteX20" fmla="*/ 310688 w 2976463"/>
              <a:gd name="connsiteY20" fmla="*/ 552415 h 629210"/>
              <a:gd name="connsiteX21" fmla="*/ 604886 w 2976463"/>
              <a:gd name="connsiteY21" fmla="*/ 544464 h 629210"/>
              <a:gd name="connsiteX22" fmla="*/ 787766 w 2976463"/>
              <a:gd name="connsiteY22" fmla="*/ 528562 h 629210"/>
              <a:gd name="connsiteX23" fmla="*/ 1264845 w 2976463"/>
              <a:gd name="connsiteY23" fmla="*/ 536513 h 629210"/>
              <a:gd name="connsiteX24" fmla="*/ 1463627 w 2976463"/>
              <a:gd name="connsiteY24" fmla="*/ 528562 h 629210"/>
              <a:gd name="connsiteX25" fmla="*/ 1654458 w 2976463"/>
              <a:gd name="connsiteY25" fmla="*/ 544464 h 629210"/>
              <a:gd name="connsiteX26" fmla="*/ 1892998 w 2976463"/>
              <a:gd name="connsiteY26" fmla="*/ 568318 h 629210"/>
              <a:gd name="connsiteX27" fmla="*/ 2059975 w 2976463"/>
              <a:gd name="connsiteY27" fmla="*/ 600123 h 629210"/>
              <a:gd name="connsiteX28" fmla="*/ 2163342 w 2976463"/>
              <a:gd name="connsiteY28" fmla="*/ 608075 h 629210"/>
              <a:gd name="connsiteX29" fmla="*/ 2290563 w 2976463"/>
              <a:gd name="connsiteY29" fmla="*/ 623977 h 629210"/>
              <a:gd name="connsiteX30" fmla="*/ 2552956 w 2976463"/>
              <a:gd name="connsiteY30" fmla="*/ 608075 h 629210"/>
              <a:gd name="connsiteX31" fmla="*/ 2680177 w 2976463"/>
              <a:gd name="connsiteY31" fmla="*/ 568318 h 629210"/>
              <a:gd name="connsiteX32" fmla="*/ 2743787 w 2976463"/>
              <a:gd name="connsiteY32" fmla="*/ 536513 h 629210"/>
              <a:gd name="connsiteX33" fmla="*/ 2791495 w 2976463"/>
              <a:gd name="connsiteY33" fmla="*/ 520610 h 629210"/>
              <a:gd name="connsiteX34" fmla="*/ 2910765 w 2976463"/>
              <a:gd name="connsiteY34" fmla="*/ 480854 h 629210"/>
              <a:gd name="connsiteX35" fmla="*/ 2942570 w 2976463"/>
              <a:gd name="connsiteY35" fmla="*/ 337730 h 629210"/>
              <a:gd name="connsiteX36" fmla="*/ 2910765 w 2976463"/>
              <a:gd name="connsiteY36" fmla="*/ 321828 h 629210"/>
              <a:gd name="connsiteX37" fmla="*/ 2910765 w 2976463"/>
              <a:gd name="connsiteY37"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41276 w 2976463"/>
              <a:gd name="connsiteY10" fmla="*/ 138948 h 629210"/>
              <a:gd name="connsiteX11" fmla="*/ 501519 w 2976463"/>
              <a:gd name="connsiteY11" fmla="*/ 154850 h 629210"/>
              <a:gd name="connsiteX12" fmla="*/ 398152 w 2976463"/>
              <a:gd name="connsiteY12" fmla="*/ 186655 h 629210"/>
              <a:gd name="connsiteX13" fmla="*/ 342493 w 2976463"/>
              <a:gd name="connsiteY13" fmla="*/ 202558 h 629210"/>
              <a:gd name="connsiteX14" fmla="*/ 143711 w 2976463"/>
              <a:gd name="connsiteY14" fmla="*/ 282071 h 629210"/>
              <a:gd name="connsiteX15" fmla="*/ 64198 w 2976463"/>
              <a:gd name="connsiteY15" fmla="*/ 353633 h 629210"/>
              <a:gd name="connsiteX16" fmla="*/ 24441 w 2976463"/>
              <a:gd name="connsiteY16" fmla="*/ 409292 h 629210"/>
              <a:gd name="connsiteX17" fmla="*/ 32392 w 2976463"/>
              <a:gd name="connsiteY17" fmla="*/ 512659 h 629210"/>
              <a:gd name="connsiteX18" fmla="*/ 88052 w 2976463"/>
              <a:gd name="connsiteY18" fmla="*/ 528562 h 629210"/>
              <a:gd name="connsiteX19" fmla="*/ 310688 w 2976463"/>
              <a:gd name="connsiteY19" fmla="*/ 552415 h 629210"/>
              <a:gd name="connsiteX20" fmla="*/ 604886 w 2976463"/>
              <a:gd name="connsiteY20" fmla="*/ 544464 h 629210"/>
              <a:gd name="connsiteX21" fmla="*/ 787766 w 2976463"/>
              <a:gd name="connsiteY21" fmla="*/ 528562 h 629210"/>
              <a:gd name="connsiteX22" fmla="*/ 1264845 w 2976463"/>
              <a:gd name="connsiteY22" fmla="*/ 536513 h 629210"/>
              <a:gd name="connsiteX23" fmla="*/ 1463627 w 2976463"/>
              <a:gd name="connsiteY23" fmla="*/ 528562 h 629210"/>
              <a:gd name="connsiteX24" fmla="*/ 1654458 w 2976463"/>
              <a:gd name="connsiteY24" fmla="*/ 544464 h 629210"/>
              <a:gd name="connsiteX25" fmla="*/ 1892998 w 2976463"/>
              <a:gd name="connsiteY25" fmla="*/ 568318 h 629210"/>
              <a:gd name="connsiteX26" fmla="*/ 2059975 w 2976463"/>
              <a:gd name="connsiteY26" fmla="*/ 600123 h 629210"/>
              <a:gd name="connsiteX27" fmla="*/ 2163342 w 2976463"/>
              <a:gd name="connsiteY27" fmla="*/ 608075 h 629210"/>
              <a:gd name="connsiteX28" fmla="*/ 2290563 w 2976463"/>
              <a:gd name="connsiteY28" fmla="*/ 623977 h 629210"/>
              <a:gd name="connsiteX29" fmla="*/ 2552956 w 2976463"/>
              <a:gd name="connsiteY29" fmla="*/ 608075 h 629210"/>
              <a:gd name="connsiteX30" fmla="*/ 2680177 w 2976463"/>
              <a:gd name="connsiteY30" fmla="*/ 568318 h 629210"/>
              <a:gd name="connsiteX31" fmla="*/ 2743787 w 2976463"/>
              <a:gd name="connsiteY31" fmla="*/ 536513 h 629210"/>
              <a:gd name="connsiteX32" fmla="*/ 2791495 w 2976463"/>
              <a:gd name="connsiteY32" fmla="*/ 520610 h 629210"/>
              <a:gd name="connsiteX33" fmla="*/ 2910765 w 2976463"/>
              <a:gd name="connsiteY33" fmla="*/ 480854 h 629210"/>
              <a:gd name="connsiteX34" fmla="*/ 2942570 w 2976463"/>
              <a:gd name="connsiteY34" fmla="*/ 337730 h 629210"/>
              <a:gd name="connsiteX35" fmla="*/ 2910765 w 2976463"/>
              <a:gd name="connsiteY35" fmla="*/ 321828 h 629210"/>
              <a:gd name="connsiteX36" fmla="*/ 2910765 w 2976463"/>
              <a:gd name="connsiteY36"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612838 w 2976463"/>
              <a:gd name="connsiteY9" fmla="*/ 123045 h 629210"/>
              <a:gd name="connsiteX10" fmla="*/ 501519 w 2976463"/>
              <a:gd name="connsiteY10" fmla="*/ 154850 h 629210"/>
              <a:gd name="connsiteX11" fmla="*/ 398152 w 2976463"/>
              <a:gd name="connsiteY11" fmla="*/ 186655 h 629210"/>
              <a:gd name="connsiteX12" fmla="*/ 342493 w 2976463"/>
              <a:gd name="connsiteY12" fmla="*/ 202558 h 629210"/>
              <a:gd name="connsiteX13" fmla="*/ 143711 w 2976463"/>
              <a:gd name="connsiteY13" fmla="*/ 282071 h 629210"/>
              <a:gd name="connsiteX14" fmla="*/ 64198 w 2976463"/>
              <a:gd name="connsiteY14" fmla="*/ 353633 h 629210"/>
              <a:gd name="connsiteX15" fmla="*/ 24441 w 2976463"/>
              <a:gd name="connsiteY15" fmla="*/ 409292 h 629210"/>
              <a:gd name="connsiteX16" fmla="*/ 32392 w 2976463"/>
              <a:gd name="connsiteY16" fmla="*/ 512659 h 629210"/>
              <a:gd name="connsiteX17" fmla="*/ 88052 w 2976463"/>
              <a:gd name="connsiteY17" fmla="*/ 528562 h 629210"/>
              <a:gd name="connsiteX18" fmla="*/ 310688 w 2976463"/>
              <a:gd name="connsiteY18" fmla="*/ 552415 h 629210"/>
              <a:gd name="connsiteX19" fmla="*/ 604886 w 2976463"/>
              <a:gd name="connsiteY19" fmla="*/ 544464 h 629210"/>
              <a:gd name="connsiteX20" fmla="*/ 787766 w 2976463"/>
              <a:gd name="connsiteY20" fmla="*/ 528562 h 629210"/>
              <a:gd name="connsiteX21" fmla="*/ 1264845 w 2976463"/>
              <a:gd name="connsiteY21" fmla="*/ 536513 h 629210"/>
              <a:gd name="connsiteX22" fmla="*/ 1463627 w 2976463"/>
              <a:gd name="connsiteY22" fmla="*/ 528562 h 629210"/>
              <a:gd name="connsiteX23" fmla="*/ 1654458 w 2976463"/>
              <a:gd name="connsiteY23" fmla="*/ 544464 h 629210"/>
              <a:gd name="connsiteX24" fmla="*/ 1892998 w 2976463"/>
              <a:gd name="connsiteY24" fmla="*/ 568318 h 629210"/>
              <a:gd name="connsiteX25" fmla="*/ 2059975 w 2976463"/>
              <a:gd name="connsiteY25" fmla="*/ 600123 h 629210"/>
              <a:gd name="connsiteX26" fmla="*/ 2163342 w 2976463"/>
              <a:gd name="connsiteY26" fmla="*/ 608075 h 629210"/>
              <a:gd name="connsiteX27" fmla="*/ 2290563 w 2976463"/>
              <a:gd name="connsiteY27" fmla="*/ 623977 h 629210"/>
              <a:gd name="connsiteX28" fmla="*/ 2552956 w 2976463"/>
              <a:gd name="connsiteY28" fmla="*/ 608075 h 629210"/>
              <a:gd name="connsiteX29" fmla="*/ 2680177 w 2976463"/>
              <a:gd name="connsiteY29" fmla="*/ 568318 h 629210"/>
              <a:gd name="connsiteX30" fmla="*/ 2743787 w 2976463"/>
              <a:gd name="connsiteY30" fmla="*/ 536513 h 629210"/>
              <a:gd name="connsiteX31" fmla="*/ 2791495 w 2976463"/>
              <a:gd name="connsiteY31" fmla="*/ 520610 h 629210"/>
              <a:gd name="connsiteX32" fmla="*/ 2910765 w 2976463"/>
              <a:gd name="connsiteY32" fmla="*/ 480854 h 629210"/>
              <a:gd name="connsiteX33" fmla="*/ 2942570 w 2976463"/>
              <a:gd name="connsiteY33" fmla="*/ 337730 h 629210"/>
              <a:gd name="connsiteX34" fmla="*/ 2910765 w 2976463"/>
              <a:gd name="connsiteY34" fmla="*/ 321828 h 629210"/>
              <a:gd name="connsiteX35" fmla="*/ 2910765 w 2976463"/>
              <a:gd name="connsiteY35"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708253 w 2976463"/>
              <a:gd name="connsiteY8" fmla="*/ 99191 h 629210"/>
              <a:gd name="connsiteX9" fmla="*/ 501519 w 2976463"/>
              <a:gd name="connsiteY9" fmla="*/ 154850 h 629210"/>
              <a:gd name="connsiteX10" fmla="*/ 398152 w 2976463"/>
              <a:gd name="connsiteY10" fmla="*/ 186655 h 629210"/>
              <a:gd name="connsiteX11" fmla="*/ 342493 w 2976463"/>
              <a:gd name="connsiteY11" fmla="*/ 202558 h 629210"/>
              <a:gd name="connsiteX12" fmla="*/ 143711 w 2976463"/>
              <a:gd name="connsiteY12" fmla="*/ 282071 h 629210"/>
              <a:gd name="connsiteX13" fmla="*/ 64198 w 2976463"/>
              <a:gd name="connsiteY13" fmla="*/ 353633 h 629210"/>
              <a:gd name="connsiteX14" fmla="*/ 24441 w 2976463"/>
              <a:gd name="connsiteY14" fmla="*/ 409292 h 629210"/>
              <a:gd name="connsiteX15" fmla="*/ 32392 w 2976463"/>
              <a:gd name="connsiteY15" fmla="*/ 512659 h 629210"/>
              <a:gd name="connsiteX16" fmla="*/ 88052 w 2976463"/>
              <a:gd name="connsiteY16" fmla="*/ 528562 h 629210"/>
              <a:gd name="connsiteX17" fmla="*/ 310688 w 2976463"/>
              <a:gd name="connsiteY17" fmla="*/ 552415 h 629210"/>
              <a:gd name="connsiteX18" fmla="*/ 604886 w 2976463"/>
              <a:gd name="connsiteY18" fmla="*/ 544464 h 629210"/>
              <a:gd name="connsiteX19" fmla="*/ 787766 w 2976463"/>
              <a:gd name="connsiteY19" fmla="*/ 528562 h 629210"/>
              <a:gd name="connsiteX20" fmla="*/ 1264845 w 2976463"/>
              <a:gd name="connsiteY20" fmla="*/ 536513 h 629210"/>
              <a:gd name="connsiteX21" fmla="*/ 1463627 w 2976463"/>
              <a:gd name="connsiteY21" fmla="*/ 528562 h 629210"/>
              <a:gd name="connsiteX22" fmla="*/ 1654458 w 2976463"/>
              <a:gd name="connsiteY22" fmla="*/ 544464 h 629210"/>
              <a:gd name="connsiteX23" fmla="*/ 1892998 w 2976463"/>
              <a:gd name="connsiteY23" fmla="*/ 568318 h 629210"/>
              <a:gd name="connsiteX24" fmla="*/ 2059975 w 2976463"/>
              <a:gd name="connsiteY24" fmla="*/ 600123 h 629210"/>
              <a:gd name="connsiteX25" fmla="*/ 2163342 w 2976463"/>
              <a:gd name="connsiteY25" fmla="*/ 608075 h 629210"/>
              <a:gd name="connsiteX26" fmla="*/ 2290563 w 2976463"/>
              <a:gd name="connsiteY26" fmla="*/ 623977 h 629210"/>
              <a:gd name="connsiteX27" fmla="*/ 2552956 w 2976463"/>
              <a:gd name="connsiteY27" fmla="*/ 608075 h 629210"/>
              <a:gd name="connsiteX28" fmla="*/ 2680177 w 2976463"/>
              <a:gd name="connsiteY28" fmla="*/ 568318 h 629210"/>
              <a:gd name="connsiteX29" fmla="*/ 2743787 w 2976463"/>
              <a:gd name="connsiteY29" fmla="*/ 536513 h 629210"/>
              <a:gd name="connsiteX30" fmla="*/ 2791495 w 2976463"/>
              <a:gd name="connsiteY30" fmla="*/ 520610 h 629210"/>
              <a:gd name="connsiteX31" fmla="*/ 2910765 w 2976463"/>
              <a:gd name="connsiteY31" fmla="*/ 480854 h 629210"/>
              <a:gd name="connsiteX32" fmla="*/ 2942570 w 2976463"/>
              <a:gd name="connsiteY32" fmla="*/ 337730 h 629210"/>
              <a:gd name="connsiteX33" fmla="*/ 2910765 w 2976463"/>
              <a:gd name="connsiteY33" fmla="*/ 321828 h 629210"/>
              <a:gd name="connsiteX34" fmla="*/ 2910765 w 2976463"/>
              <a:gd name="connsiteY34"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771864 w 2976463"/>
              <a:gd name="connsiteY7" fmla="*/ 91240 h 629210"/>
              <a:gd name="connsiteX8" fmla="*/ 501519 w 2976463"/>
              <a:gd name="connsiteY8" fmla="*/ 154850 h 629210"/>
              <a:gd name="connsiteX9" fmla="*/ 398152 w 2976463"/>
              <a:gd name="connsiteY9" fmla="*/ 186655 h 629210"/>
              <a:gd name="connsiteX10" fmla="*/ 342493 w 2976463"/>
              <a:gd name="connsiteY10" fmla="*/ 202558 h 629210"/>
              <a:gd name="connsiteX11" fmla="*/ 143711 w 2976463"/>
              <a:gd name="connsiteY11" fmla="*/ 282071 h 629210"/>
              <a:gd name="connsiteX12" fmla="*/ 64198 w 2976463"/>
              <a:gd name="connsiteY12" fmla="*/ 353633 h 629210"/>
              <a:gd name="connsiteX13" fmla="*/ 24441 w 2976463"/>
              <a:gd name="connsiteY13" fmla="*/ 409292 h 629210"/>
              <a:gd name="connsiteX14" fmla="*/ 32392 w 2976463"/>
              <a:gd name="connsiteY14" fmla="*/ 512659 h 629210"/>
              <a:gd name="connsiteX15" fmla="*/ 88052 w 2976463"/>
              <a:gd name="connsiteY15" fmla="*/ 528562 h 629210"/>
              <a:gd name="connsiteX16" fmla="*/ 310688 w 2976463"/>
              <a:gd name="connsiteY16" fmla="*/ 552415 h 629210"/>
              <a:gd name="connsiteX17" fmla="*/ 604886 w 2976463"/>
              <a:gd name="connsiteY17" fmla="*/ 544464 h 629210"/>
              <a:gd name="connsiteX18" fmla="*/ 787766 w 2976463"/>
              <a:gd name="connsiteY18" fmla="*/ 528562 h 629210"/>
              <a:gd name="connsiteX19" fmla="*/ 1264845 w 2976463"/>
              <a:gd name="connsiteY19" fmla="*/ 536513 h 629210"/>
              <a:gd name="connsiteX20" fmla="*/ 1463627 w 2976463"/>
              <a:gd name="connsiteY20" fmla="*/ 528562 h 629210"/>
              <a:gd name="connsiteX21" fmla="*/ 1654458 w 2976463"/>
              <a:gd name="connsiteY21" fmla="*/ 544464 h 629210"/>
              <a:gd name="connsiteX22" fmla="*/ 1892998 w 2976463"/>
              <a:gd name="connsiteY22" fmla="*/ 568318 h 629210"/>
              <a:gd name="connsiteX23" fmla="*/ 2059975 w 2976463"/>
              <a:gd name="connsiteY23" fmla="*/ 600123 h 629210"/>
              <a:gd name="connsiteX24" fmla="*/ 2163342 w 2976463"/>
              <a:gd name="connsiteY24" fmla="*/ 608075 h 629210"/>
              <a:gd name="connsiteX25" fmla="*/ 2290563 w 2976463"/>
              <a:gd name="connsiteY25" fmla="*/ 623977 h 629210"/>
              <a:gd name="connsiteX26" fmla="*/ 2552956 w 2976463"/>
              <a:gd name="connsiteY26" fmla="*/ 608075 h 629210"/>
              <a:gd name="connsiteX27" fmla="*/ 2680177 w 2976463"/>
              <a:gd name="connsiteY27" fmla="*/ 568318 h 629210"/>
              <a:gd name="connsiteX28" fmla="*/ 2743787 w 2976463"/>
              <a:gd name="connsiteY28" fmla="*/ 536513 h 629210"/>
              <a:gd name="connsiteX29" fmla="*/ 2791495 w 2976463"/>
              <a:gd name="connsiteY29" fmla="*/ 520610 h 629210"/>
              <a:gd name="connsiteX30" fmla="*/ 2910765 w 2976463"/>
              <a:gd name="connsiteY30" fmla="*/ 480854 h 629210"/>
              <a:gd name="connsiteX31" fmla="*/ 2942570 w 2976463"/>
              <a:gd name="connsiteY31" fmla="*/ 337730 h 629210"/>
              <a:gd name="connsiteX32" fmla="*/ 2910765 w 2976463"/>
              <a:gd name="connsiteY32" fmla="*/ 321828 h 629210"/>
              <a:gd name="connsiteX33" fmla="*/ 2910765 w 2976463"/>
              <a:gd name="connsiteY33"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98152 w 2976463"/>
              <a:gd name="connsiteY8" fmla="*/ 186655 h 629210"/>
              <a:gd name="connsiteX9" fmla="*/ 342493 w 2976463"/>
              <a:gd name="connsiteY9" fmla="*/ 202558 h 629210"/>
              <a:gd name="connsiteX10" fmla="*/ 143711 w 2976463"/>
              <a:gd name="connsiteY10" fmla="*/ 282071 h 629210"/>
              <a:gd name="connsiteX11" fmla="*/ 64198 w 2976463"/>
              <a:gd name="connsiteY11" fmla="*/ 353633 h 629210"/>
              <a:gd name="connsiteX12" fmla="*/ 24441 w 2976463"/>
              <a:gd name="connsiteY12" fmla="*/ 409292 h 629210"/>
              <a:gd name="connsiteX13" fmla="*/ 32392 w 2976463"/>
              <a:gd name="connsiteY13" fmla="*/ 512659 h 629210"/>
              <a:gd name="connsiteX14" fmla="*/ 88052 w 2976463"/>
              <a:gd name="connsiteY14" fmla="*/ 528562 h 629210"/>
              <a:gd name="connsiteX15" fmla="*/ 310688 w 2976463"/>
              <a:gd name="connsiteY15" fmla="*/ 552415 h 629210"/>
              <a:gd name="connsiteX16" fmla="*/ 604886 w 2976463"/>
              <a:gd name="connsiteY16" fmla="*/ 544464 h 629210"/>
              <a:gd name="connsiteX17" fmla="*/ 787766 w 2976463"/>
              <a:gd name="connsiteY17" fmla="*/ 528562 h 629210"/>
              <a:gd name="connsiteX18" fmla="*/ 1264845 w 2976463"/>
              <a:gd name="connsiteY18" fmla="*/ 536513 h 629210"/>
              <a:gd name="connsiteX19" fmla="*/ 1463627 w 2976463"/>
              <a:gd name="connsiteY19" fmla="*/ 528562 h 629210"/>
              <a:gd name="connsiteX20" fmla="*/ 1654458 w 2976463"/>
              <a:gd name="connsiteY20" fmla="*/ 544464 h 629210"/>
              <a:gd name="connsiteX21" fmla="*/ 1892998 w 2976463"/>
              <a:gd name="connsiteY21" fmla="*/ 568318 h 629210"/>
              <a:gd name="connsiteX22" fmla="*/ 2059975 w 2976463"/>
              <a:gd name="connsiteY22" fmla="*/ 600123 h 629210"/>
              <a:gd name="connsiteX23" fmla="*/ 2163342 w 2976463"/>
              <a:gd name="connsiteY23" fmla="*/ 608075 h 629210"/>
              <a:gd name="connsiteX24" fmla="*/ 2290563 w 2976463"/>
              <a:gd name="connsiteY24" fmla="*/ 623977 h 629210"/>
              <a:gd name="connsiteX25" fmla="*/ 2552956 w 2976463"/>
              <a:gd name="connsiteY25" fmla="*/ 608075 h 629210"/>
              <a:gd name="connsiteX26" fmla="*/ 2680177 w 2976463"/>
              <a:gd name="connsiteY26" fmla="*/ 568318 h 629210"/>
              <a:gd name="connsiteX27" fmla="*/ 2743787 w 2976463"/>
              <a:gd name="connsiteY27" fmla="*/ 536513 h 629210"/>
              <a:gd name="connsiteX28" fmla="*/ 2791495 w 2976463"/>
              <a:gd name="connsiteY28" fmla="*/ 520610 h 629210"/>
              <a:gd name="connsiteX29" fmla="*/ 2910765 w 2976463"/>
              <a:gd name="connsiteY29" fmla="*/ 480854 h 629210"/>
              <a:gd name="connsiteX30" fmla="*/ 2942570 w 2976463"/>
              <a:gd name="connsiteY30" fmla="*/ 337730 h 629210"/>
              <a:gd name="connsiteX31" fmla="*/ 2910765 w 2976463"/>
              <a:gd name="connsiteY31" fmla="*/ 321828 h 629210"/>
              <a:gd name="connsiteX32" fmla="*/ 2910765 w 2976463"/>
              <a:gd name="connsiteY32"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342493 w 2976463"/>
              <a:gd name="connsiteY8" fmla="*/ 202558 h 629210"/>
              <a:gd name="connsiteX9" fmla="*/ 143711 w 2976463"/>
              <a:gd name="connsiteY9" fmla="*/ 282071 h 629210"/>
              <a:gd name="connsiteX10" fmla="*/ 64198 w 2976463"/>
              <a:gd name="connsiteY10" fmla="*/ 353633 h 629210"/>
              <a:gd name="connsiteX11" fmla="*/ 24441 w 2976463"/>
              <a:gd name="connsiteY11" fmla="*/ 409292 h 629210"/>
              <a:gd name="connsiteX12" fmla="*/ 32392 w 2976463"/>
              <a:gd name="connsiteY12" fmla="*/ 512659 h 629210"/>
              <a:gd name="connsiteX13" fmla="*/ 88052 w 2976463"/>
              <a:gd name="connsiteY13" fmla="*/ 528562 h 629210"/>
              <a:gd name="connsiteX14" fmla="*/ 310688 w 2976463"/>
              <a:gd name="connsiteY14" fmla="*/ 552415 h 629210"/>
              <a:gd name="connsiteX15" fmla="*/ 604886 w 2976463"/>
              <a:gd name="connsiteY15" fmla="*/ 544464 h 629210"/>
              <a:gd name="connsiteX16" fmla="*/ 787766 w 2976463"/>
              <a:gd name="connsiteY16" fmla="*/ 528562 h 629210"/>
              <a:gd name="connsiteX17" fmla="*/ 1264845 w 2976463"/>
              <a:gd name="connsiteY17" fmla="*/ 536513 h 629210"/>
              <a:gd name="connsiteX18" fmla="*/ 1463627 w 2976463"/>
              <a:gd name="connsiteY18" fmla="*/ 528562 h 629210"/>
              <a:gd name="connsiteX19" fmla="*/ 1654458 w 2976463"/>
              <a:gd name="connsiteY19" fmla="*/ 544464 h 629210"/>
              <a:gd name="connsiteX20" fmla="*/ 1892998 w 2976463"/>
              <a:gd name="connsiteY20" fmla="*/ 568318 h 629210"/>
              <a:gd name="connsiteX21" fmla="*/ 2059975 w 2976463"/>
              <a:gd name="connsiteY21" fmla="*/ 600123 h 629210"/>
              <a:gd name="connsiteX22" fmla="*/ 2163342 w 2976463"/>
              <a:gd name="connsiteY22" fmla="*/ 608075 h 629210"/>
              <a:gd name="connsiteX23" fmla="*/ 2290563 w 2976463"/>
              <a:gd name="connsiteY23" fmla="*/ 623977 h 629210"/>
              <a:gd name="connsiteX24" fmla="*/ 2552956 w 2976463"/>
              <a:gd name="connsiteY24" fmla="*/ 608075 h 629210"/>
              <a:gd name="connsiteX25" fmla="*/ 2680177 w 2976463"/>
              <a:gd name="connsiteY25" fmla="*/ 568318 h 629210"/>
              <a:gd name="connsiteX26" fmla="*/ 2743787 w 2976463"/>
              <a:gd name="connsiteY26" fmla="*/ 536513 h 629210"/>
              <a:gd name="connsiteX27" fmla="*/ 2791495 w 2976463"/>
              <a:gd name="connsiteY27" fmla="*/ 520610 h 629210"/>
              <a:gd name="connsiteX28" fmla="*/ 2910765 w 2976463"/>
              <a:gd name="connsiteY28" fmla="*/ 480854 h 629210"/>
              <a:gd name="connsiteX29" fmla="*/ 2942570 w 2976463"/>
              <a:gd name="connsiteY29" fmla="*/ 337730 h 629210"/>
              <a:gd name="connsiteX30" fmla="*/ 2910765 w 2976463"/>
              <a:gd name="connsiteY30" fmla="*/ 321828 h 629210"/>
              <a:gd name="connsiteX31" fmla="*/ 2910765 w 2976463"/>
              <a:gd name="connsiteY31"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64198 w 2976463"/>
              <a:gd name="connsiteY9" fmla="*/ 353633 h 629210"/>
              <a:gd name="connsiteX10" fmla="*/ 24441 w 2976463"/>
              <a:gd name="connsiteY10" fmla="*/ 409292 h 629210"/>
              <a:gd name="connsiteX11" fmla="*/ 32392 w 2976463"/>
              <a:gd name="connsiteY11" fmla="*/ 512659 h 629210"/>
              <a:gd name="connsiteX12" fmla="*/ 88052 w 2976463"/>
              <a:gd name="connsiteY12" fmla="*/ 528562 h 629210"/>
              <a:gd name="connsiteX13" fmla="*/ 310688 w 2976463"/>
              <a:gd name="connsiteY13" fmla="*/ 552415 h 629210"/>
              <a:gd name="connsiteX14" fmla="*/ 604886 w 2976463"/>
              <a:gd name="connsiteY14" fmla="*/ 544464 h 629210"/>
              <a:gd name="connsiteX15" fmla="*/ 787766 w 2976463"/>
              <a:gd name="connsiteY15" fmla="*/ 528562 h 629210"/>
              <a:gd name="connsiteX16" fmla="*/ 1264845 w 2976463"/>
              <a:gd name="connsiteY16" fmla="*/ 536513 h 629210"/>
              <a:gd name="connsiteX17" fmla="*/ 1463627 w 2976463"/>
              <a:gd name="connsiteY17" fmla="*/ 528562 h 629210"/>
              <a:gd name="connsiteX18" fmla="*/ 1654458 w 2976463"/>
              <a:gd name="connsiteY18" fmla="*/ 544464 h 629210"/>
              <a:gd name="connsiteX19" fmla="*/ 1892998 w 2976463"/>
              <a:gd name="connsiteY19" fmla="*/ 568318 h 629210"/>
              <a:gd name="connsiteX20" fmla="*/ 2059975 w 2976463"/>
              <a:gd name="connsiteY20" fmla="*/ 600123 h 629210"/>
              <a:gd name="connsiteX21" fmla="*/ 2163342 w 2976463"/>
              <a:gd name="connsiteY21" fmla="*/ 608075 h 629210"/>
              <a:gd name="connsiteX22" fmla="*/ 2290563 w 2976463"/>
              <a:gd name="connsiteY22" fmla="*/ 623977 h 629210"/>
              <a:gd name="connsiteX23" fmla="*/ 2552956 w 2976463"/>
              <a:gd name="connsiteY23" fmla="*/ 608075 h 629210"/>
              <a:gd name="connsiteX24" fmla="*/ 2680177 w 2976463"/>
              <a:gd name="connsiteY24" fmla="*/ 568318 h 629210"/>
              <a:gd name="connsiteX25" fmla="*/ 2743787 w 2976463"/>
              <a:gd name="connsiteY25" fmla="*/ 536513 h 629210"/>
              <a:gd name="connsiteX26" fmla="*/ 2791495 w 2976463"/>
              <a:gd name="connsiteY26" fmla="*/ 520610 h 629210"/>
              <a:gd name="connsiteX27" fmla="*/ 2910765 w 2976463"/>
              <a:gd name="connsiteY27" fmla="*/ 480854 h 629210"/>
              <a:gd name="connsiteX28" fmla="*/ 2942570 w 2976463"/>
              <a:gd name="connsiteY28" fmla="*/ 337730 h 629210"/>
              <a:gd name="connsiteX29" fmla="*/ 2910765 w 2976463"/>
              <a:gd name="connsiteY29" fmla="*/ 321828 h 629210"/>
              <a:gd name="connsiteX30" fmla="*/ 2910765 w 2976463"/>
              <a:gd name="connsiteY30" fmla="*/ 321828 h 629210"/>
              <a:gd name="connsiteX0" fmla="*/ 2807398 w 2976463"/>
              <a:gd name="connsiteY0" fmla="*/ 146899 h 629210"/>
              <a:gd name="connsiteX1" fmla="*/ 2807398 w 2976463"/>
              <a:gd name="connsiteY1" fmla="*/ 146899 h 629210"/>
              <a:gd name="connsiteX2" fmla="*/ 2735836 w 2976463"/>
              <a:gd name="connsiteY2" fmla="*/ 123045 h 629210"/>
              <a:gd name="connsiteX3" fmla="*/ 1503384 w 2976463"/>
              <a:gd name="connsiteY3" fmla="*/ 11727 h 629210"/>
              <a:gd name="connsiteX4" fmla="*/ 1272796 w 2976463"/>
              <a:gd name="connsiteY4" fmla="*/ 3775 h 629210"/>
              <a:gd name="connsiteX5" fmla="*/ 1034257 w 2976463"/>
              <a:gd name="connsiteY5" fmla="*/ 19678 h 629210"/>
              <a:gd name="connsiteX6" fmla="*/ 827523 w 2976463"/>
              <a:gd name="connsiteY6" fmla="*/ 75337 h 629210"/>
              <a:gd name="connsiteX7" fmla="*/ 501519 w 2976463"/>
              <a:gd name="connsiteY7" fmla="*/ 154850 h 629210"/>
              <a:gd name="connsiteX8" fmla="*/ 143711 w 2976463"/>
              <a:gd name="connsiteY8" fmla="*/ 282071 h 629210"/>
              <a:gd name="connsiteX9" fmla="*/ 24441 w 2976463"/>
              <a:gd name="connsiteY9" fmla="*/ 409292 h 629210"/>
              <a:gd name="connsiteX10" fmla="*/ 32392 w 2976463"/>
              <a:gd name="connsiteY10" fmla="*/ 512659 h 629210"/>
              <a:gd name="connsiteX11" fmla="*/ 88052 w 2976463"/>
              <a:gd name="connsiteY11" fmla="*/ 528562 h 629210"/>
              <a:gd name="connsiteX12" fmla="*/ 310688 w 2976463"/>
              <a:gd name="connsiteY12" fmla="*/ 552415 h 629210"/>
              <a:gd name="connsiteX13" fmla="*/ 604886 w 2976463"/>
              <a:gd name="connsiteY13" fmla="*/ 544464 h 629210"/>
              <a:gd name="connsiteX14" fmla="*/ 787766 w 2976463"/>
              <a:gd name="connsiteY14" fmla="*/ 528562 h 629210"/>
              <a:gd name="connsiteX15" fmla="*/ 1264845 w 2976463"/>
              <a:gd name="connsiteY15" fmla="*/ 536513 h 629210"/>
              <a:gd name="connsiteX16" fmla="*/ 1463627 w 2976463"/>
              <a:gd name="connsiteY16" fmla="*/ 528562 h 629210"/>
              <a:gd name="connsiteX17" fmla="*/ 1654458 w 2976463"/>
              <a:gd name="connsiteY17" fmla="*/ 544464 h 629210"/>
              <a:gd name="connsiteX18" fmla="*/ 1892998 w 2976463"/>
              <a:gd name="connsiteY18" fmla="*/ 568318 h 629210"/>
              <a:gd name="connsiteX19" fmla="*/ 2059975 w 2976463"/>
              <a:gd name="connsiteY19" fmla="*/ 600123 h 629210"/>
              <a:gd name="connsiteX20" fmla="*/ 2163342 w 2976463"/>
              <a:gd name="connsiteY20" fmla="*/ 608075 h 629210"/>
              <a:gd name="connsiteX21" fmla="*/ 2290563 w 2976463"/>
              <a:gd name="connsiteY21" fmla="*/ 623977 h 629210"/>
              <a:gd name="connsiteX22" fmla="*/ 2552956 w 2976463"/>
              <a:gd name="connsiteY22" fmla="*/ 608075 h 629210"/>
              <a:gd name="connsiteX23" fmla="*/ 2680177 w 2976463"/>
              <a:gd name="connsiteY23" fmla="*/ 568318 h 629210"/>
              <a:gd name="connsiteX24" fmla="*/ 2743787 w 2976463"/>
              <a:gd name="connsiteY24" fmla="*/ 536513 h 629210"/>
              <a:gd name="connsiteX25" fmla="*/ 2791495 w 2976463"/>
              <a:gd name="connsiteY25" fmla="*/ 520610 h 629210"/>
              <a:gd name="connsiteX26" fmla="*/ 2910765 w 2976463"/>
              <a:gd name="connsiteY26" fmla="*/ 480854 h 629210"/>
              <a:gd name="connsiteX27" fmla="*/ 2942570 w 2976463"/>
              <a:gd name="connsiteY27" fmla="*/ 337730 h 629210"/>
              <a:gd name="connsiteX28" fmla="*/ 2910765 w 2976463"/>
              <a:gd name="connsiteY28" fmla="*/ 321828 h 629210"/>
              <a:gd name="connsiteX29" fmla="*/ 2910765 w 2976463"/>
              <a:gd name="connsiteY2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278296 w 2944071"/>
              <a:gd name="connsiteY11" fmla="*/ 552415 h 629210"/>
              <a:gd name="connsiteX12" fmla="*/ 572494 w 2944071"/>
              <a:gd name="connsiteY12" fmla="*/ 544464 h 629210"/>
              <a:gd name="connsiteX13" fmla="*/ 755374 w 2944071"/>
              <a:gd name="connsiteY13" fmla="*/ 528562 h 629210"/>
              <a:gd name="connsiteX14" fmla="*/ 1232453 w 2944071"/>
              <a:gd name="connsiteY14" fmla="*/ 536513 h 629210"/>
              <a:gd name="connsiteX15" fmla="*/ 1431235 w 2944071"/>
              <a:gd name="connsiteY15" fmla="*/ 528562 h 629210"/>
              <a:gd name="connsiteX16" fmla="*/ 1622066 w 2944071"/>
              <a:gd name="connsiteY16" fmla="*/ 544464 h 629210"/>
              <a:gd name="connsiteX17" fmla="*/ 1860606 w 2944071"/>
              <a:gd name="connsiteY17" fmla="*/ 568318 h 629210"/>
              <a:gd name="connsiteX18" fmla="*/ 2027583 w 2944071"/>
              <a:gd name="connsiteY18" fmla="*/ 600123 h 629210"/>
              <a:gd name="connsiteX19" fmla="*/ 2130950 w 2944071"/>
              <a:gd name="connsiteY19" fmla="*/ 608075 h 629210"/>
              <a:gd name="connsiteX20" fmla="*/ 2258171 w 2944071"/>
              <a:gd name="connsiteY20" fmla="*/ 623977 h 629210"/>
              <a:gd name="connsiteX21" fmla="*/ 2520564 w 2944071"/>
              <a:gd name="connsiteY21" fmla="*/ 608075 h 629210"/>
              <a:gd name="connsiteX22" fmla="*/ 2647785 w 2944071"/>
              <a:gd name="connsiteY22" fmla="*/ 568318 h 629210"/>
              <a:gd name="connsiteX23" fmla="*/ 2711395 w 2944071"/>
              <a:gd name="connsiteY23" fmla="*/ 536513 h 629210"/>
              <a:gd name="connsiteX24" fmla="*/ 2759103 w 2944071"/>
              <a:gd name="connsiteY24" fmla="*/ 520610 h 629210"/>
              <a:gd name="connsiteX25" fmla="*/ 2878373 w 2944071"/>
              <a:gd name="connsiteY25" fmla="*/ 480854 h 629210"/>
              <a:gd name="connsiteX26" fmla="*/ 2910178 w 2944071"/>
              <a:gd name="connsiteY26" fmla="*/ 337730 h 629210"/>
              <a:gd name="connsiteX27" fmla="*/ 2878373 w 2944071"/>
              <a:gd name="connsiteY27" fmla="*/ 321828 h 629210"/>
              <a:gd name="connsiteX28" fmla="*/ 2878373 w 2944071"/>
              <a:gd name="connsiteY2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755374 w 2944071"/>
              <a:gd name="connsiteY12" fmla="*/ 528562 h 629210"/>
              <a:gd name="connsiteX13" fmla="*/ 1232453 w 2944071"/>
              <a:gd name="connsiteY13" fmla="*/ 536513 h 629210"/>
              <a:gd name="connsiteX14" fmla="*/ 1431235 w 2944071"/>
              <a:gd name="connsiteY14" fmla="*/ 528562 h 629210"/>
              <a:gd name="connsiteX15" fmla="*/ 1622066 w 2944071"/>
              <a:gd name="connsiteY15" fmla="*/ 544464 h 629210"/>
              <a:gd name="connsiteX16" fmla="*/ 1860606 w 2944071"/>
              <a:gd name="connsiteY16" fmla="*/ 568318 h 629210"/>
              <a:gd name="connsiteX17" fmla="*/ 2027583 w 2944071"/>
              <a:gd name="connsiteY17" fmla="*/ 600123 h 629210"/>
              <a:gd name="connsiteX18" fmla="*/ 2130950 w 2944071"/>
              <a:gd name="connsiteY18" fmla="*/ 608075 h 629210"/>
              <a:gd name="connsiteX19" fmla="*/ 2258171 w 2944071"/>
              <a:gd name="connsiteY19" fmla="*/ 623977 h 629210"/>
              <a:gd name="connsiteX20" fmla="*/ 2520564 w 2944071"/>
              <a:gd name="connsiteY20" fmla="*/ 608075 h 629210"/>
              <a:gd name="connsiteX21" fmla="*/ 2647785 w 2944071"/>
              <a:gd name="connsiteY21" fmla="*/ 568318 h 629210"/>
              <a:gd name="connsiteX22" fmla="*/ 2711395 w 2944071"/>
              <a:gd name="connsiteY22" fmla="*/ 536513 h 629210"/>
              <a:gd name="connsiteX23" fmla="*/ 2759103 w 2944071"/>
              <a:gd name="connsiteY23" fmla="*/ 520610 h 629210"/>
              <a:gd name="connsiteX24" fmla="*/ 2878373 w 2944071"/>
              <a:gd name="connsiteY24" fmla="*/ 480854 h 629210"/>
              <a:gd name="connsiteX25" fmla="*/ 2910178 w 2944071"/>
              <a:gd name="connsiteY25" fmla="*/ 337730 h 629210"/>
              <a:gd name="connsiteX26" fmla="*/ 2878373 w 2944071"/>
              <a:gd name="connsiteY26" fmla="*/ 321828 h 629210"/>
              <a:gd name="connsiteX27" fmla="*/ 2878373 w 2944071"/>
              <a:gd name="connsiteY27"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431235 w 2944071"/>
              <a:gd name="connsiteY13" fmla="*/ 528562 h 629210"/>
              <a:gd name="connsiteX14" fmla="*/ 1622066 w 2944071"/>
              <a:gd name="connsiteY14" fmla="*/ 544464 h 629210"/>
              <a:gd name="connsiteX15" fmla="*/ 1860606 w 2944071"/>
              <a:gd name="connsiteY15" fmla="*/ 568318 h 629210"/>
              <a:gd name="connsiteX16" fmla="*/ 2027583 w 2944071"/>
              <a:gd name="connsiteY16" fmla="*/ 600123 h 629210"/>
              <a:gd name="connsiteX17" fmla="*/ 2130950 w 2944071"/>
              <a:gd name="connsiteY17" fmla="*/ 608075 h 629210"/>
              <a:gd name="connsiteX18" fmla="*/ 2258171 w 2944071"/>
              <a:gd name="connsiteY18" fmla="*/ 623977 h 629210"/>
              <a:gd name="connsiteX19" fmla="*/ 2520564 w 2944071"/>
              <a:gd name="connsiteY19" fmla="*/ 608075 h 629210"/>
              <a:gd name="connsiteX20" fmla="*/ 2647785 w 2944071"/>
              <a:gd name="connsiteY20" fmla="*/ 568318 h 629210"/>
              <a:gd name="connsiteX21" fmla="*/ 2711395 w 2944071"/>
              <a:gd name="connsiteY21" fmla="*/ 536513 h 629210"/>
              <a:gd name="connsiteX22" fmla="*/ 2759103 w 2944071"/>
              <a:gd name="connsiteY22" fmla="*/ 520610 h 629210"/>
              <a:gd name="connsiteX23" fmla="*/ 2878373 w 2944071"/>
              <a:gd name="connsiteY23" fmla="*/ 480854 h 629210"/>
              <a:gd name="connsiteX24" fmla="*/ 2910178 w 2944071"/>
              <a:gd name="connsiteY24" fmla="*/ 337730 h 629210"/>
              <a:gd name="connsiteX25" fmla="*/ 2878373 w 2944071"/>
              <a:gd name="connsiteY25" fmla="*/ 321828 h 629210"/>
              <a:gd name="connsiteX26" fmla="*/ 2878373 w 2944071"/>
              <a:gd name="connsiteY26"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622066 w 2944071"/>
              <a:gd name="connsiteY13" fmla="*/ 544464 h 629210"/>
              <a:gd name="connsiteX14" fmla="*/ 1860606 w 2944071"/>
              <a:gd name="connsiteY14" fmla="*/ 568318 h 629210"/>
              <a:gd name="connsiteX15" fmla="*/ 2027583 w 2944071"/>
              <a:gd name="connsiteY15" fmla="*/ 600123 h 629210"/>
              <a:gd name="connsiteX16" fmla="*/ 2130950 w 2944071"/>
              <a:gd name="connsiteY16" fmla="*/ 608075 h 629210"/>
              <a:gd name="connsiteX17" fmla="*/ 2258171 w 2944071"/>
              <a:gd name="connsiteY17" fmla="*/ 623977 h 629210"/>
              <a:gd name="connsiteX18" fmla="*/ 2520564 w 2944071"/>
              <a:gd name="connsiteY18" fmla="*/ 608075 h 629210"/>
              <a:gd name="connsiteX19" fmla="*/ 2647785 w 2944071"/>
              <a:gd name="connsiteY19" fmla="*/ 568318 h 629210"/>
              <a:gd name="connsiteX20" fmla="*/ 2711395 w 2944071"/>
              <a:gd name="connsiteY20" fmla="*/ 536513 h 629210"/>
              <a:gd name="connsiteX21" fmla="*/ 2759103 w 2944071"/>
              <a:gd name="connsiteY21" fmla="*/ 520610 h 629210"/>
              <a:gd name="connsiteX22" fmla="*/ 2878373 w 2944071"/>
              <a:gd name="connsiteY22" fmla="*/ 480854 h 629210"/>
              <a:gd name="connsiteX23" fmla="*/ 2910178 w 2944071"/>
              <a:gd name="connsiteY23" fmla="*/ 337730 h 629210"/>
              <a:gd name="connsiteX24" fmla="*/ 2878373 w 2944071"/>
              <a:gd name="connsiteY24" fmla="*/ 321828 h 629210"/>
              <a:gd name="connsiteX25" fmla="*/ 2878373 w 2944071"/>
              <a:gd name="connsiteY25"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027583 w 2944071"/>
              <a:gd name="connsiteY14" fmla="*/ 600123 h 629210"/>
              <a:gd name="connsiteX15" fmla="*/ 2130950 w 2944071"/>
              <a:gd name="connsiteY15" fmla="*/ 608075 h 629210"/>
              <a:gd name="connsiteX16" fmla="*/ 2258171 w 2944071"/>
              <a:gd name="connsiteY16" fmla="*/ 623977 h 629210"/>
              <a:gd name="connsiteX17" fmla="*/ 2520564 w 2944071"/>
              <a:gd name="connsiteY17" fmla="*/ 608075 h 629210"/>
              <a:gd name="connsiteX18" fmla="*/ 2647785 w 2944071"/>
              <a:gd name="connsiteY18" fmla="*/ 568318 h 629210"/>
              <a:gd name="connsiteX19" fmla="*/ 2711395 w 2944071"/>
              <a:gd name="connsiteY19" fmla="*/ 536513 h 629210"/>
              <a:gd name="connsiteX20" fmla="*/ 2759103 w 2944071"/>
              <a:gd name="connsiteY20" fmla="*/ 520610 h 629210"/>
              <a:gd name="connsiteX21" fmla="*/ 2878373 w 2944071"/>
              <a:gd name="connsiteY21" fmla="*/ 480854 h 629210"/>
              <a:gd name="connsiteX22" fmla="*/ 2910178 w 2944071"/>
              <a:gd name="connsiteY22" fmla="*/ 337730 h 629210"/>
              <a:gd name="connsiteX23" fmla="*/ 2878373 w 2944071"/>
              <a:gd name="connsiteY23" fmla="*/ 321828 h 629210"/>
              <a:gd name="connsiteX24" fmla="*/ 2878373 w 2944071"/>
              <a:gd name="connsiteY24"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130950 w 2944071"/>
              <a:gd name="connsiteY14" fmla="*/ 608075 h 629210"/>
              <a:gd name="connsiteX15" fmla="*/ 2258171 w 2944071"/>
              <a:gd name="connsiteY15" fmla="*/ 623977 h 629210"/>
              <a:gd name="connsiteX16" fmla="*/ 2520564 w 2944071"/>
              <a:gd name="connsiteY16" fmla="*/ 608075 h 629210"/>
              <a:gd name="connsiteX17" fmla="*/ 2647785 w 2944071"/>
              <a:gd name="connsiteY17" fmla="*/ 568318 h 629210"/>
              <a:gd name="connsiteX18" fmla="*/ 2711395 w 2944071"/>
              <a:gd name="connsiteY18" fmla="*/ 536513 h 629210"/>
              <a:gd name="connsiteX19" fmla="*/ 2759103 w 2944071"/>
              <a:gd name="connsiteY19" fmla="*/ 520610 h 629210"/>
              <a:gd name="connsiteX20" fmla="*/ 2878373 w 2944071"/>
              <a:gd name="connsiteY20" fmla="*/ 480854 h 629210"/>
              <a:gd name="connsiteX21" fmla="*/ 2910178 w 2944071"/>
              <a:gd name="connsiteY21" fmla="*/ 337730 h 629210"/>
              <a:gd name="connsiteX22" fmla="*/ 2878373 w 2944071"/>
              <a:gd name="connsiteY22" fmla="*/ 321828 h 629210"/>
              <a:gd name="connsiteX23" fmla="*/ 2878373 w 2944071"/>
              <a:gd name="connsiteY23"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647785 w 2944071"/>
              <a:gd name="connsiteY16" fmla="*/ 568318 h 629210"/>
              <a:gd name="connsiteX17" fmla="*/ 2711395 w 2944071"/>
              <a:gd name="connsiteY17" fmla="*/ 536513 h 629210"/>
              <a:gd name="connsiteX18" fmla="*/ 2759103 w 2944071"/>
              <a:gd name="connsiteY18" fmla="*/ 520610 h 629210"/>
              <a:gd name="connsiteX19" fmla="*/ 2878373 w 2944071"/>
              <a:gd name="connsiteY19" fmla="*/ 480854 h 629210"/>
              <a:gd name="connsiteX20" fmla="*/ 2910178 w 2944071"/>
              <a:gd name="connsiteY20" fmla="*/ 337730 h 629210"/>
              <a:gd name="connsiteX21" fmla="*/ 2878373 w 2944071"/>
              <a:gd name="connsiteY21" fmla="*/ 321828 h 629210"/>
              <a:gd name="connsiteX22" fmla="*/ 2878373 w 2944071"/>
              <a:gd name="connsiteY22"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11395 w 2944071"/>
              <a:gd name="connsiteY16" fmla="*/ 536513 h 629210"/>
              <a:gd name="connsiteX17" fmla="*/ 2759103 w 2944071"/>
              <a:gd name="connsiteY17" fmla="*/ 520610 h 629210"/>
              <a:gd name="connsiteX18" fmla="*/ 2878373 w 2944071"/>
              <a:gd name="connsiteY18" fmla="*/ 480854 h 629210"/>
              <a:gd name="connsiteX19" fmla="*/ 2910178 w 2944071"/>
              <a:gd name="connsiteY19" fmla="*/ 337730 h 629210"/>
              <a:gd name="connsiteX20" fmla="*/ 2878373 w 2944071"/>
              <a:gd name="connsiteY20" fmla="*/ 321828 h 629210"/>
              <a:gd name="connsiteX21" fmla="*/ 2878373 w 2944071"/>
              <a:gd name="connsiteY21"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759103 w 2944071"/>
              <a:gd name="connsiteY16" fmla="*/ 520610 h 629210"/>
              <a:gd name="connsiteX17" fmla="*/ 2878373 w 2944071"/>
              <a:gd name="connsiteY17" fmla="*/ 480854 h 629210"/>
              <a:gd name="connsiteX18" fmla="*/ 2910178 w 2944071"/>
              <a:gd name="connsiteY18" fmla="*/ 337730 h 629210"/>
              <a:gd name="connsiteX19" fmla="*/ 2878373 w 2944071"/>
              <a:gd name="connsiteY19" fmla="*/ 321828 h 629210"/>
              <a:gd name="connsiteX20" fmla="*/ 2878373 w 2944071"/>
              <a:gd name="connsiteY20"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19" fmla="*/ 2878373 w 2944071"/>
              <a:gd name="connsiteY19"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18" fmla="*/ 2878373 w 2944071"/>
              <a:gd name="connsiteY18" fmla="*/ 321828 h 629210"/>
              <a:gd name="connsiteX0" fmla="*/ 2775006 w 2944071"/>
              <a:gd name="connsiteY0" fmla="*/ 146899 h 629210"/>
              <a:gd name="connsiteX1" fmla="*/ 2775006 w 2944071"/>
              <a:gd name="connsiteY1" fmla="*/ 146899 h 629210"/>
              <a:gd name="connsiteX2" fmla="*/ 2703444 w 2944071"/>
              <a:gd name="connsiteY2" fmla="*/ 123045 h 629210"/>
              <a:gd name="connsiteX3" fmla="*/ 1470992 w 2944071"/>
              <a:gd name="connsiteY3" fmla="*/ 11727 h 629210"/>
              <a:gd name="connsiteX4" fmla="*/ 1240404 w 2944071"/>
              <a:gd name="connsiteY4" fmla="*/ 3775 h 629210"/>
              <a:gd name="connsiteX5" fmla="*/ 1001865 w 2944071"/>
              <a:gd name="connsiteY5" fmla="*/ 19678 h 629210"/>
              <a:gd name="connsiteX6" fmla="*/ 795131 w 2944071"/>
              <a:gd name="connsiteY6" fmla="*/ 75337 h 629210"/>
              <a:gd name="connsiteX7" fmla="*/ 469127 w 2944071"/>
              <a:gd name="connsiteY7" fmla="*/ 154850 h 629210"/>
              <a:gd name="connsiteX8" fmla="*/ 111319 w 2944071"/>
              <a:gd name="connsiteY8" fmla="*/ 282071 h 629210"/>
              <a:gd name="connsiteX9" fmla="*/ 0 w 2944071"/>
              <a:gd name="connsiteY9" fmla="*/ 512659 h 629210"/>
              <a:gd name="connsiteX10" fmla="*/ 55660 w 2944071"/>
              <a:gd name="connsiteY10" fmla="*/ 528562 h 629210"/>
              <a:gd name="connsiteX11" fmla="*/ 572494 w 2944071"/>
              <a:gd name="connsiteY11" fmla="*/ 544464 h 629210"/>
              <a:gd name="connsiteX12" fmla="*/ 1232453 w 2944071"/>
              <a:gd name="connsiteY12" fmla="*/ 536513 h 629210"/>
              <a:gd name="connsiteX13" fmla="*/ 1860606 w 2944071"/>
              <a:gd name="connsiteY13" fmla="*/ 568318 h 629210"/>
              <a:gd name="connsiteX14" fmla="*/ 2258171 w 2944071"/>
              <a:gd name="connsiteY14" fmla="*/ 623977 h 629210"/>
              <a:gd name="connsiteX15" fmla="*/ 2520564 w 2944071"/>
              <a:gd name="connsiteY15" fmla="*/ 608075 h 629210"/>
              <a:gd name="connsiteX16" fmla="*/ 2878373 w 2944071"/>
              <a:gd name="connsiteY16" fmla="*/ 480854 h 629210"/>
              <a:gd name="connsiteX17" fmla="*/ 2910178 w 2944071"/>
              <a:gd name="connsiteY17"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1240404 w 2944071"/>
              <a:gd name="connsiteY3" fmla="*/ 3775 h 629210"/>
              <a:gd name="connsiteX4" fmla="*/ 1001865 w 2944071"/>
              <a:gd name="connsiteY4" fmla="*/ 19678 h 629210"/>
              <a:gd name="connsiteX5" fmla="*/ 795131 w 2944071"/>
              <a:gd name="connsiteY5" fmla="*/ 75337 h 629210"/>
              <a:gd name="connsiteX6" fmla="*/ 469127 w 2944071"/>
              <a:gd name="connsiteY6" fmla="*/ 154850 h 629210"/>
              <a:gd name="connsiteX7" fmla="*/ 111319 w 2944071"/>
              <a:gd name="connsiteY7" fmla="*/ 282071 h 629210"/>
              <a:gd name="connsiteX8" fmla="*/ 0 w 2944071"/>
              <a:gd name="connsiteY8" fmla="*/ 512659 h 629210"/>
              <a:gd name="connsiteX9" fmla="*/ 55660 w 2944071"/>
              <a:gd name="connsiteY9" fmla="*/ 528562 h 629210"/>
              <a:gd name="connsiteX10" fmla="*/ 572494 w 2944071"/>
              <a:gd name="connsiteY10" fmla="*/ 544464 h 629210"/>
              <a:gd name="connsiteX11" fmla="*/ 1232453 w 2944071"/>
              <a:gd name="connsiteY11" fmla="*/ 536513 h 629210"/>
              <a:gd name="connsiteX12" fmla="*/ 1860606 w 2944071"/>
              <a:gd name="connsiteY12" fmla="*/ 568318 h 629210"/>
              <a:gd name="connsiteX13" fmla="*/ 2258171 w 2944071"/>
              <a:gd name="connsiteY13" fmla="*/ 623977 h 629210"/>
              <a:gd name="connsiteX14" fmla="*/ 2520564 w 2944071"/>
              <a:gd name="connsiteY14" fmla="*/ 608075 h 629210"/>
              <a:gd name="connsiteX15" fmla="*/ 2878373 w 2944071"/>
              <a:gd name="connsiteY15" fmla="*/ 480854 h 629210"/>
              <a:gd name="connsiteX16" fmla="*/ 2910178 w 2944071"/>
              <a:gd name="connsiteY16" fmla="*/ 337730 h 629210"/>
              <a:gd name="connsiteX0" fmla="*/ 2775006 w 2944071"/>
              <a:gd name="connsiteY0" fmla="*/ 152400 h 634711"/>
              <a:gd name="connsiteX1" fmla="*/ 2703444 w 2944071"/>
              <a:gd name="connsiteY1" fmla="*/ 128546 h 634711"/>
              <a:gd name="connsiteX2" fmla="*/ 1470992 w 2944071"/>
              <a:gd name="connsiteY2" fmla="*/ 17228 h 634711"/>
              <a:gd name="connsiteX3" fmla="*/ 1001865 w 2944071"/>
              <a:gd name="connsiteY3" fmla="*/ 25179 h 634711"/>
              <a:gd name="connsiteX4" fmla="*/ 795131 w 2944071"/>
              <a:gd name="connsiteY4" fmla="*/ 80838 h 634711"/>
              <a:gd name="connsiteX5" fmla="*/ 469127 w 2944071"/>
              <a:gd name="connsiteY5" fmla="*/ 160351 h 634711"/>
              <a:gd name="connsiteX6" fmla="*/ 111319 w 2944071"/>
              <a:gd name="connsiteY6" fmla="*/ 287572 h 634711"/>
              <a:gd name="connsiteX7" fmla="*/ 0 w 2944071"/>
              <a:gd name="connsiteY7" fmla="*/ 518160 h 634711"/>
              <a:gd name="connsiteX8" fmla="*/ 55660 w 2944071"/>
              <a:gd name="connsiteY8" fmla="*/ 534063 h 634711"/>
              <a:gd name="connsiteX9" fmla="*/ 572494 w 2944071"/>
              <a:gd name="connsiteY9" fmla="*/ 549965 h 634711"/>
              <a:gd name="connsiteX10" fmla="*/ 1232453 w 2944071"/>
              <a:gd name="connsiteY10" fmla="*/ 542014 h 634711"/>
              <a:gd name="connsiteX11" fmla="*/ 1860606 w 2944071"/>
              <a:gd name="connsiteY11" fmla="*/ 573819 h 634711"/>
              <a:gd name="connsiteX12" fmla="*/ 2258171 w 2944071"/>
              <a:gd name="connsiteY12" fmla="*/ 629478 h 634711"/>
              <a:gd name="connsiteX13" fmla="*/ 2520564 w 2944071"/>
              <a:gd name="connsiteY13" fmla="*/ 613576 h 634711"/>
              <a:gd name="connsiteX14" fmla="*/ 2878373 w 2944071"/>
              <a:gd name="connsiteY14" fmla="*/ 486355 h 634711"/>
              <a:gd name="connsiteX15" fmla="*/ 2910178 w 2944071"/>
              <a:gd name="connsiteY15" fmla="*/ 343231 h 634711"/>
              <a:gd name="connsiteX0" fmla="*/ 2775006 w 2944071"/>
              <a:gd name="connsiteY0" fmla="*/ 146899 h 629210"/>
              <a:gd name="connsiteX1" fmla="*/ 2703444 w 2944071"/>
              <a:gd name="connsiteY1" fmla="*/ 123045 h 629210"/>
              <a:gd name="connsiteX2" fmla="*/ 1470992 w 2944071"/>
              <a:gd name="connsiteY2" fmla="*/ 11727 h 629210"/>
              <a:gd name="connsiteX3" fmla="*/ 795131 w 2944071"/>
              <a:gd name="connsiteY3" fmla="*/ 75337 h 629210"/>
              <a:gd name="connsiteX4" fmla="*/ 469127 w 2944071"/>
              <a:gd name="connsiteY4" fmla="*/ 154850 h 629210"/>
              <a:gd name="connsiteX5" fmla="*/ 111319 w 2944071"/>
              <a:gd name="connsiteY5" fmla="*/ 282071 h 629210"/>
              <a:gd name="connsiteX6" fmla="*/ 0 w 2944071"/>
              <a:gd name="connsiteY6" fmla="*/ 512659 h 629210"/>
              <a:gd name="connsiteX7" fmla="*/ 55660 w 2944071"/>
              <a:gd name="connsiteY7" fmla="*/ 528562 h 629210"/>
              <a:gd name="connsiteX8" fmla="*/ 572494 w 2944071"/>
              <a:gd name="connsiteY8" fmla="*/ 544464 h 629210"/>
              <a:gd name="connsiteX9" fmla="*/ 1232453 w 2944071"/>
              <a:gd name="connsiteY9" fmla="*/ 536513 h 629210"/>
              <a:gd name="connsiteX10" fmla="*/ 1860606 w 2944071"/>
              <a:gd name="connsiteY10" fmla="*/ 568318 h 629210"/>
              <a:gd name="connsiteX11" fmla="*/ 2258171 w 2944071"/>
              <a:gd name="connsiteY11" fmla="*/ 623977 h 629210"/>
              <a:gd name="connsiteX12" fmla="*/ 2520564 w 2944071"/>
              <a:gd name="connsiteY12" fmla="*/ 608075 h 629210"/>
              <a:gd name="connsiteX13" fmla="*/ 2878373 w 2944071"/>
              <a:gd name="connsiteY13" fmla="*/ 480854 h 629210"/>
              <a:gd name="connsiteX14" fmla="*/ 2910178 w 2944071"/>
              <a:gd name="connsiteY14" fmla="*/ 337730 h 629210"/>
              <a:gd name="connsiteX0" fmla="*/ 2775006 w 2944071"/>
              <a:gd name="connsiteY0" fmla="*/ 146899 h 629210"/>
              <a:gd name="connsiteX1" fmla="*/ 2703444 w 2944071"/>
              <a:gd name="connsiteY1" fmla="*/ 123045 h 629210"/>
              <a:gd name="connsiteX2" fmla="*/ 1470992 w 2944071"/>
              <a:gd name="connsiteY2" fmla="*/ 11727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469127 w 2944071"/>
              <a:gd name="connsiteY3" fmla="*/ 154850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775006 w 2944071"/>
              <a:gd name="connsiteY0" fmla="*/ 146899 h 629210"/>
              <a:gd name="connsiteX1" fmla="*/ 2703444 w 2944071"/>
              <a:gd name="connsiteY1" fmla="*/ 123045 h 629210"/>
              <a:gd name="connsiteX2" fmla="*/ 1411479 w 2944071"/>
              <a:gd name="connsiteY2" fmla="*/ 208116 h 629210"/>
              <a:gd name="connsiteX3" fmla="*/ 259351 w 2944071"/>
              <a:gd name="connsiteY3" fmla="*/ 280124 h 629210"/>
              <a:gd name="connsiteX4" fmla="*/ 111319 w 2944071"/>
              <a:gd name="connsiteY4" fmla="*/ 282071 h 629210"/>
              <a:gd name="connsiteX5" fmla="*/ 0 w 2944071"/>
              <a:gd name="connsiteY5" fmla="*/ 512659 h 629210"/>
              <a:gd name="connsiteX6" fmla="*/ 55660 w 2944071"/>
              <a:gd name="connsiteY6" fmla="*/ 528562 h 629210"/>
              <a:gd name="connsiteX7" fmla="*/ 572494 w 2944071"/>
              <a:gd name="connsiteY7" fmla="*/ 544464 h 629210"/>
              <a:gd name="connsiteX8" fmla="*/ 1232453 w 2944071"/>
              <a:gd name="connsiteY8" fmla="*/ 536513 h 629210"/>
              <a:gd name="connsiteX9" fmla="*/ 1860606 w 2944071"/>
              <a:gd name="connsiteY9" fmla="*/ 568318 h 629210"/>
              <a:gd name="connsiteX10" fmla="*/ 2258171 w 2944071"/>
              <a:gd name="connsiteY10" fmla="*/ 623977 h 629210"/>
              <a:gd name="connsiteX11" fmla="*/ 2520564 w 2944071"/>
              <a:gd name="connsiteY11" fmla="*/ 608075 h 629210"/>
              <a:gd name="connsiteX12" fmla="*/ 2878373 w 2944071"/>
              <a:gd name="connsiteY12" fmla="*/ 480854 h 629210"/>
              <a:gd name="connsiteX13" fmla="*/ 2910178 w 2944071"/>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80124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234537 w 3122948"/>
              <a:gd name="connsiteY6" fmla="*/ 528562 h 629210"/>
              <a:gd name="connsiteX7" fmla="*/ 751371 w 3122948"/>
              <a:gd name="connsiteY7" fmla="*/ 544464 h 629210"/>
              <a:gd name="connsiteX8" fmla="*/ 1411330 w 3122948"/>
              <a:gd name="connsiteY8" fmla="*/ 536513 h 629210"/>
              <a:gd name="connsiteX9" fmla="*/ 2039483 w 3122948"/>
              <a:gd name="connsiteY9" fmla="*/ 568318 h 629210"/>
              <a:gd name="connsiteX10" fmla="*/ 2437048 w 3122948"/>
              <a:gd name="connsiteY10" fmla="*/ 623977 h 629210"/>
              <a:gd name="connsiteX11" fmla="*/ 2699441 w 3122948"/>
              <a:gd name="connsiteY11" fmla="*/ 608075 h 629210"/>
              <a:gd name="connsiteX12" fmla="*/ 3057250 w 3122948"/>
              <a:gd name="connsiteY12" fmla="*/ 480854 h 629210"/>
              <a:gd name="connsiteX13" fmla="*/ 3089055 w 3122948"/>
              <a:gd name="connsiteY13"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78877 w 3122948"/>
              <a:gd name="connsiteY5" fmla="*/ 512659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51371 w 3122948"/>
              <a:gd name="connsiteY6" fmla="*/ 544464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1411330 w 3122948"/>
              <a:gd name="connsiteY7" fmla="*/ 536513 h 629210"/>
              <a:gd name="connsiteX8" fmla="*/ 2039483 w 3122948"/>
              <a:gd name="connsiteY8" fmla="*/ 568318 h 629210"/>
              <a:gd name="connsiteX9" fmla="*/ 2437048 w 3122948"/>
              <a:gd name="connsiteY9" fmla="*/ 623977 h 629210"/>
              <a:gd name="connsiteX10" fmla="*/ 2699441 w 3122948"/>
              <a:gd name="connsiteY10" fmla="*/ 608075 h 629210"/>
              <a:gd name="connsiteX11" fmla="*/ 3057250 w 3122948"/>
              <a:gd name="connsiteY11" fmla="*/ 480854 h 629210"/>
              <a:gd name="connsiteX12" fmla="*/ 3089055 w 3122948"/>
              <a:gd name="connsiteY12" fmla="*/ 337730 h 629210"/>
              <a:gd name="connsiteX0" fmla="*/ 2953883 w 3122948"/>
              <a:gd name="connsiteY0" fmla="*/ 146899 h 629210"/>
              <a:gd name="connsiteX1" fmla="*/ 2882321 w 3122948"/>
              <a:gd name="connsiteY1" fmla="*/ 123045 h 629210"/>
              <a:gd name="connsiteX2" fmla="*/ 1590356 w 3122948"/>
              <a:gd name="connsiteY2" fmla="*/ 208116 h 629210"/>
              <a:gd name="connsiteX3" fmla="*/ 438228 w 3122948"/>
              <a:gd name="connsiteY3" fmla="*/ 208116 h 629210"/>
              <a:gd name="connsiteX4" fmla="*/ 78188 w 3122948"/>
              <a:gd name="connsiteY4" fmla="*/ 280124 h 629210"/>
              <a:gd name="connsiteX5" fmla="*/ 150196 w 3122948"/>
              <a:gd name="connsiteY5" fmla="*/ 568156 h 629210"/>
              <a:gd name="connsiteX6" fmla="*/ 798268 w 3122948"/>
              <a:gd name="connsiteY6" fmla="*/ 568156 h 629210"/>
              <a:gd name="connsiteX7" fmla="*/ 2039483 w 3122948"/>
              <a:gd name="connsiteY7" fmla="*/ 568318 h 629210"/>
              <a:gd name="connsiteX8" fmla="*/ 2437048 w 3122948"/>
              <a:gd name="connsiteY8" fmla="*/ 623977 h 629210"/>
              <a:gd name="connsiteX9" fmla="*/ 2699441 w 3122948"/>
              <a:gd name="connsiteY9" fmla="*/ 608075 h 629210"/>
              <a:gd name="connsiteX10" fmla="*/ 3057250 w 3122948"/>
              <a:gd name="connsiteY10" fmla="*/ 480854 h 629210"/>
              <a:gd name="connsiteX11" fmla="*/ 3089055 w 3122948"/>
              <a:gd name="connsiteY11" fmla="*/ 337730 h 629210"/>
              <a:gd name="connsiteX0" fmla="*/ 2953883 w 3122948"/>
              <a:gd name="connsiteY0" fmla="*/ 146899 h 622652"/>
              <a:gd name="connsiteX1" fmla="*/ 2882321 w 3122948"/>
              <a:gd name="connsiteY1" fmla="*/ 123045 h 622652"/>
              <a:gd name="connsiteX2" fmla="*/ 1590356 w 3122948"/>
              <a:gd name="connsiteY2" fmla="*/ 208116 h 622652"/>
              <a:gd name="connsiteX3" fmla="*/ 438228 w 3122948"/>
              <a:gd name="connsiteY3" fmla="*/ 208116 h 622652"/>
              <a:gd name="connsiteX4" fmla="*/ 78188 w 3122948"/>
              <a:gd name="connsiteY4" fmla="*/ 280124 h 622652"/>
              <a:gd name="connsiteX5" fmla="*/ 150196 w 3122948"/>
              <a:gd name="connsiteY5" fmla="*/ 568156 h 622652"/>
              <a:gd name="connsiteX6" fmla="*/ 798268 w 3122948"/>
              <a:gd name="connsiteY6" fmla="*/ 568156 h 622652"/>
              <a:gd name="connsiteX7" fmla="*/ 2039483 w 3122948"/>
              <a:gd name="connsiteY7" fmla="*/ 568318 h 622652"/>
              <a:gd name="connsiteX8" fmla="*/ 2699441 w 3122948"/>
              <a:gd name="connsiteY8" fmla="*/ 608075 h 622652"/>
              <a:gd name="connsiteX9" fmla="*/ 3057250 w 3122948"/>
              <a:gd name="connsiteY9" fmla="*/ 480854 h 622652"/>
              <a:gd name="connsiteX10" fmla="*/ 3089055 w 3122948"/>
              <a:gd name="connsiteY10" fmla="*/ 337730 h 622652"/>
              <a:gd name="connsiteX0" fmla="*/ 2953883 w 3122948"/>
              <a:gd name="connsiteY0" fmla="*/ 146899 h 612213"/>
              <a:gd name="connsiteX1" fmla="*/ 2882321 w 3122948"/>
              <a:gd name="connsiteY1" fmla="*/ 123045 h 612213"/>
              <a:gd name="connsiteX2" fmla="*/ 1590356 w 3122948"/>
              <a:gd name="connsiteY2" fmla="*/ 208116 h 612213"/>
              <a:gd name="connsiteX3" fmla="*/ 438228 w 3122948"/>
              <a:gd name="connsiteY3" fmla="*/ 208116 h 612213"/>
              <a:gd name="connsiteX4" fmla="*/ 78188 w 3122948"/>
              <a:gd name="connsiteY4" fmla="*/ 280124 h 612213"/>
              <a:gd name="connsiteX5" fmla="*/ 150196 w 3122948"/>
              <a:gd name="connsiteY5" fmla="*/ 568156 h 612213"/>
              <a:gd name="connsiteX6" fmla="*/ 798268 w 3122948"/>
              <a:gd name="connsiteY6" fmla="*/ 568156 h 612213"/>
              <a:gd name="connsiteX7" fmla="*/ 2039483 w 3122948"/>
              <a:gd name="connsiteY7" fmla="*/ 568318 h 612213"/>
              <a:gd name="connsiteX8" fmla="*/ 3057250 w 3122948"/>
              <a:gd name="connsiteY8" fmla="*/ 480854 h 612213"/>
              <a:gd name="connsiteX9" fmla="*/ 3089055 w 3122948"/>
              <a:gd name="connsiteY9" fmla="*/ 337730 h 612213"/>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568156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57250 w 3122948"/>
              <a:gd name="connsiteY8" fmla="*/ 480854 h 640165"/>
              <a:gd name="connsiteX9" fmla="*/ 3089055 w 3122948"/>
              <a:gd name="connsiteY9" fmla="*/ 337730 h 640165"/>
              <a:gd name="connsiteX0" fmla="*/ 2953883 w 3122948"/>
              <a:gd name="connsiteY0" fmla="*/ 146899 h 640165"/>
              <a:gd name="connsiteX1" fmla="*/ 2882321 w 3122948"/>
              <a:gd name="connsiteY1" fmla="*/ 123045 h 640165"/>
              <a:gd name="connsiteX2" fmla="*/ 1590356 w 3122948"/>
              <a:gd name="connsiteY2" fmla="*/ 208116 h 640165"/>
              <a:gd name="connsiteX3" fmla="*/ 438228 w 3122948"/>
              <a:gd name="connsiteY3" fmla="*/ 208116 h 640165"/>
              <a:gd name="connsiteX4" fmla="*/ 78188 w 3122948"/>
              <a:gd name="connsiteY4" fmla="*/ 280124 h 640165"/>
              <a:gd name="connsiteX5" fmla="*/ 150196 w 3122948"/>
              <a:gd name="connsiteY5" fmla="*/ 568156 h 640165"/>
              <a:gd name="connsiteX6" fmla="*/ 798268 w 3122948"/>
              <a:gd name="connsiteY6" fmla="*/ 640165 h 640165"/>
              <a:gd name="connsiteX7" fmla="*/ 2094412 w 3122948"/>
              <a:gd name="connsiteY7" fmla="*/ 640165 h 640165"/>
              <a:gd name="connsiteX8" fmla="*/ 3030516 w 3122948"/>
              <a:gd name="connsiteY8" fmla="*/ 568157 h 640165"/>
              <a:gd name="connsiteX9" fmla="*/ 3089055 w 3122948"/>
              <a:gd name="connsiteY9" fmla="*/ 337730 h 640165"/>
              <a:gd name="connsiteX0" fmla="*/ 2953883 w 3030516"/>
              <a:gd name="connsiteY0" fmla="*/ 146899 h 640165"/>
              <a:gd name="connsiteX1" fmla="*/ 2882321 w 3030516"/>
              <a:gd name="connsiteY1" fmla="*/ 123045 h 640165"/>
              <a:gd name="connsiteX2" fmla="*/ 1590356 w 3030516"/>
              <a:gd name="connsiteY2" fmla="*/ 208116 h 640165"/>
              <a:gd name="connsiteX3" fmla="*/ 438228 w 3030516"/>
              <a:gd name="connsiteY3" fmla="*/ 208116 h 640165"/>
              <a:gd name="connsiteX4" fmla="*/ 78188 w 3030516"/>
              <a:gd name="connsiteY4" fmla="*/ 280124 h 640165"/>
              <a:gd name="connsiteX5" fmla="*/ 150196 w 3030516"/>
              <a:gd name="connsiteY5" fmla="*/ 568156 h 640165"/>
              <a:gd name="connsiteX6" fmla="*/ 798268 w 3030516"/>
              <a:gd name="connsiteY6" fmla="*/ 640165 h 640165"/>
              <a:gd name="connsiteX7" fmla="*/ 2094412 w 3030516"/>
              <a:gd name="connsiteY7" fmla="*/ 640165 h 640165"/>
              <a:gd name="connsiteX8" fmla="*/ 3030516 w 3030516"/>
              <a:gd name="connsiteY8"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0" fmla="*/ 2882321 w 3030516"/>
              <a:gd name="connsiteY0" fmla="*/ 123045 h 640165"/>
              <a:gd name="connsiteX1" fmla="*/ 1590356 w 3030516"/>
              <a:gd name="connsiteY1" fmla="*/ 208116 h 640165"/>
              <a:gd name="connsiteX2" fmla="*/ 438228 w 3030516"/>
              <a:gd name="connsiteY2" fmla="*/ 208116 h 640165"/>
              <a:gd name="connsiteX3" fmla="*/ 78188 w 3030516"/>
              <a:gd name="connsiteY3" fmla="*/ 280124 h 640165"/>
              <a:gd name="connsiteX4" fmla="*/ 150196 w 3030516"/>
              <a:gd name="connsiteY4" fmla="*/ 568156 h 640165"/>
              <a:gd name="connsiteX5" fmla="*/ 798268 w 3030516"/>
              <a:gd name="connsiteY5" fmla="*/ 640165 h 640165"/>
              <a:gd name="connsiteX6" fmla="*/ 2094412 w 3030516"/>
              <a:gd name="connsiteY6" fmla="*/ 640165 h 640165"/>
              <a:gd name="connsiteX7" fmla="*/ 3030516 w 3030516"/>
              <a:gd name="connsiteY7" fmla="*/ 568157 h 640165"/>
              <a:gd name="connsiteX8" fmla="*/ 2882321 w 3030516"/>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208116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207080"/>
              <a:gd name="connsiteY0" fmla="*/ 123045 h 640165"/>
              <a:gd name="connsiteX1" fmla="*/ 1590356 w 3207080"/>
              <a:gd name="connsiteY1" fmla="*/ 136109 h 640165"/>
              <a:gd name="connsiteX2" fmla="*/ 438228 w 3207080"/>
              <a:gd name="connsiteY2" fmla="*/ 208116 h 640165"/>
              <a:gd name="connsiteX3" fmla="*/ 78188 w 3207080"/>
              <a:gd name="connsiteY3" fmla="*/ 280124 h 640165"/>
              <a:gd name="connsiteX4" fmla="*/ 150196 w 3207080"/>
              <a:gd name="connsiteY4" fmla="*/ 568156 h 640165"/>
              <a:gd name="connsiteX5" fmla="*/ 798268 w 3207080"/>
              <a:gd name="connsiteY5" fmla="*/ 640165 h 640165"/>
              <a:gd name="connsiteX6" fmla="*/ 2094412 w 3207080"/>
              <a:gd name="connsiteY6" fmla="*/ 640165 h 640165"/>
              <a:gd name="connsiteX7" fmla="*/ 3030516 w 3207080"/>
              <a:gd name="connsiteY7" fmla="*/ 568157 h 640165"/>
              <a:gd name="connsiteX8" fmla="*/ 2882321 w 3207080"/>
              <a:gd name="connsiteY8" fmla="*/ 123045 h 640165"/>
              <a:gd name="connsiteX0" fmla="*/ 2882321 w 3040028"/>
              <a:gd name="connsiteY0" fmla="*/ 123045 h 640165"/>
              <a:gd name="connsiteX1" fmla="*/ 1590356 w 3040028"/>
              <a:gd name="connsiteY1" fmla="*/ 136109 h 640165"/>
              <a:gd name="connsiteX2" fmla="*/ 438228 w 3040028"/>
              <a:gd name="connsiteY2" fmla="*/ 208116 h 640165"/>
              <a:gd name="connsiteX3" fmla="*/ 78188 w 3040028"/>
              <a:gd name="connsiteY3" fmla="*/ 280124 h 640165"/>
              <a:gd name="connsiteX4" fmla="*/ 150196 w 3040028"/>
              <a:gd name="connsiteY4" fmla="*/ 568156 h 640165"/>
              <a:gd name="connsiteX5" fmla="*/ 798268 w 3040028"/>
              <a:gd name="connsiteY5" fmla="*/ 640165 h 640165"/>
              <a:gd name="connsiteX6" fmla="*/ 2094412 w 3040028"/>
              <a:gd name="connsiteY6" fmla="*/ 640165 h 640165"/>
              <a:gd name="connsiteX7" fmla="*/ 2863464 w 3040028"/>
              <a:gd name="connsiteY7" fmla="*/ 556665 h 640165"/>
              <a:gd name="connsiteX8" fmla="*/ 2882321 w 3040028"/>
              <a:gd name="connsiteY8" fmla="*/ 123045 h 640165"/>
              <a:gd name="connsiteX0" fmla="*/ 3092541 w 3232729"/>
              <a:gd name="connsiteY0" fmla="*/ 123045 h 568378"/>
              <a:gd name="connsiteX1" fmla="*/ 1590356 w 3232729"/>
              <a:gd name="connsiteY1" fmla="*/ 64322 h 568378"/>
              <a:gd name="connsiteX2" fmla="*/ 438228 w 3232729"/>
              <a:gd name="connsiteY2" fmla="*/ 136329 h 568378"/>
              <a:gd name="connsiteX3" fmla="*/ 78188 w 3232729"/>
              <a:gd name="connsiteY3" fmla="*/ 208337 h 568378"/>
              <a:gd name="connsiteX4" fmla="*/ 150196 w 3232729"/>
              <a:gd name="connsiteY4" fmla="*/ 496369 h 568378"/>
              <a:gd name="connsiteX5" fmla="*/ 798268 w 3232729"/>
              <a:gd name="connsiteY5" fmla="*/ 568378 h 568378"/>
              <a:gd name="connsiteX6" fmla="*/ 2094412 w 3232729"/>
              <a:gd name="connsiteY6" fmla="*/ 568378 h 568378"/>
              <a:gd name="connsiteX7" fmla="*/ 2863464 w 3232729"/>
              <a:gd name="connsiteY7" fmla="*/ 484878 h 568378"/>
              <a:gd name="connsiteX8" fmla="*/ 3092541 w 3232729"/>
              <a:gd name="connsiteY8" fmla="*/ 123045 h 568378"/>
              <a:gd name="connsiteX0" fmla="*/ 3092541 w 3232729"/>
              <a:gd name="connsiteY0" fmla="*/ 58723 h 504056"/>
              <a:gd name="connsiteX1" fmla="*/ 1590356 w 3232729"/>
              <a:gd name="connsiteY1" fmla="*/ 0 h 504056"/>
              <a:gd name="connsiteX2" fmla="*/ 438228 w 3232729"/>
              <a:gd name="connsiteY2" fmla="*/ 72007 h 504056"/>
              <a:gd name="connsiteX3" fmla="*/ 78188 w 3232729"/>
              <a:gd name="connsiteY3" fmla="*/ 144015 h 504056"/>
              <a:gd name="connsiteX4" fmla="*/ 150196 w 3232729"/>
              <a:gd name="connsiteY4" fmla="*/ 432047 h 504056"/>
              <a:gd name="connsiteX5" fmla="*/ 798268 w 3232729"/>
              <a:gd name="connsiteY5" fmla="*/ 504056 h 504056"/>
              <a:gd name="connsiteX6" fmla="*/ 2094412 w 3232729"/>
              <a:gd name="connsiteY6" fmla="*/ 504056 h 504056"/>
              <a:gd name="connsiteX7" fmla="*/ 2863464 w 3232729"/>
              <a:gd name="connsiteY7" fmla="*/ 420556 h 504056"/>
              <a:gd name="connsiteX8" fmla="*/ 3092541 w 3232729"/>
              <a:gd name="connsiteY8" fmla="*/ 58723 h 504056"/>
              <a:gd name="connsiteX0" fmla="*/ 3092541 w 3228382"/>
              <a:gd name="connsiteY0" fmla="*/ 58723 h 504056"/>
              <a:gd name="connsiteX1" fmla="*/ 1590356 w 3228382"/>
              <a:gd name="connsiteY1" fmla="*/ 0 h 504056"/>
              <a:gd name="connsiteX2" fmla="*/ 438228 w 3228382"/>
              <a:gd name="connsiteY2" fmla="*/ 72007 h 504056"/>
              <a:gd name="connsiteX3" fmla="*/ 78188 w 3228382"/>
              <a:gd name="connsiteY3" fmla="*/ 144015 h 504056"/>
              <a:gd name="connsiteX4" fmla="*/ 150196 w 3228382"/>
              <a:gd name="connsiteY4" fmla="*/ 432047 h 504056"/>
              <a:gd name="connsiteX5" fmla="*/ 798268 w 3228382"/>
              <a:gd name="connsiteY5" fmla="*/ 504056 h 504056"/>
              <a:gd name="connsiteX6" fmla="*/ 2094412 w 3228382"/>
              <a:gd name="connsiteY6" fmla="*/ 504056 h 504056"/>
              <a:gd name="connsiteX7" fmla="*/ 2863464 w 3228382"/>
              <a:gd name="connsiteY7" fmla="*/ 420556 h 504056"/>
              <a:gd name="connsiteX8" fmla="*/ 3092541 w 3228382"/>
              <a:gd name="connsiteY8" fmla="*/ 58723 h 504056"/>
              <a:gd name="connsiteX0" fmla="*/ 3092542 w 3228384"/>
              <a:gd name="connsiteY0" fmla="*/ 46920 h 520086"/>
              <a:gd name="connsiteX1" fmla="*/ 1590356 w 3228384"/>
              <a:gd name="connsiteY1" fmla="*/ 16030 h 520086"/>
              <a:gd name="connsiteX2" fmla="*/ 438228 w 3228384"/>
              <a:gd name="connsiteY2" fmla="*/ 88037 h 520086"/>
              <a:gd name="connsiteX3" fmla="*/ 78188 w 3228384"/>
              <a:gd name="connsiteY3" fmla="*/ 160045 h 520086"/>
              <a:gd name="connsiteX4" fmla="*/ 150196 w 3228384"/>
              <a:gd name="connsiteY4" fmla="*/ 448077 h 520086"/>
              <a:gd name="connsiteX5" fmla="*/ 798268 w 3228384"/>
              <a:gd name="connsiteY5" fmla="*/ 520086 h 520086"/>
              <a:gd name="connsiteX6" fmla="*/ 2094412 w 3228384"/>
              <a:gd name="connsiteY6" fmla="*/ 520086 h 520086"/>
              <a:gd name="connsiteX7" fmla="*/ 2863464 w 3228384"/>
              <a:gd name="connsiteY7" fmla="*/ 436586 h 520086"/>
              <a:gd name="connsiteX8" fmla="*/ 3092542 w 3228384"/>
              <a:gd name="connsiteY8"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863464 w 3339562"/>
              <a:gd name="connsiteY7" fmla="*/ 436586 h 520086"/>
              <a:gd name="connsiteX8" fmla="*/ 3092540 w 3339562"/>
              <a:gd name="connsiteY8" fmla="*/ 102586 h 520086"/>
              <a:gd name="connsiteX9" fmla="*/ 3092542 w 3339562"/>
              <a:gd name="connsiteY9"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748925 w 3339562"/>
              <a:gd name="connsiteY7" fmla="*/ 436585 h 520086"/>
              <a:gd name="connsiteX8" fmla="*/ 3092540 w 3339562"/>
              <a:gd name="connsiteY8" fmla="*/ 102586 h 520086"/>
              <a:gd name="connsiteX9" fmla="*/ 3092542 w 3339562"/>
              <a:gd name="connsiteY9" fmla="*/ 46920 h 520086"/>
              <a:gd name="connsiteX0" fmla="*/ 3092542 w 3339562"/>
              <a:gd name="connsiteY0" fmla="*/ 46920 h 520086"/>
              <a:gd name="connsiteX1" fmla="*/ 1590356 w 3339562"/>
              <a:gd name="connsiteY1" fmla="*/ 16030 h 520086"/>
              <a:gd name="connsiteX2" fmla="*/ 438228 w 3339562"/>
              <a:gd name="connsiteY2" fmla="*/ 88037 h 520086"/>
              <a:gd name="connsiteX3" fmla="*/ 78188 w 3339562"/>
              <a:gd name="connsiteY3" fmla="*/ 160045 h 520086"/>
              <a:gd name="connsiteX4" fmla="*/ 150196 w 3339562"/>
              <a:gd name="connsiteY4" fmla="*/ 448077 h 520086"/>
              <a:gd name="connsiteX5" fmla="*/ 798268 w 3339562"/>
              <a:gd name="connsiteY5" fmla="*/ 520086 h 520086"/>
              <a:gd name="connsiteX6" fmla="*/ 2094412 w 3339562"/>
              <a:gd name="connsiteY6" fmla="*/ 520086 h 520086"/>
              <a:gd name="connsiteX7" fmla="*/ 2748925 w 3339562"/>
              <a:gd name="connsiteY7" fmla="*/ 436585 h 520086"/>
              <a:gd name="connsiteX8" fmla="*/ 3207079 w 3339562"/>
              <a:gd name="connsiteY8" fmla="*/ 158253 h 520086"/>
              <a:gd name="connsiteX9" fmla="*/ 3092542 w 3339562"/>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150196 w 3226169"/>
              <a:gd name="connsiteY4" fmla="*/ 448077 h 520086"/>
              <a:gd name="connsiteX5" fmla="*/ 798268 w 3226169"/>
              <a:gd name="connsiteY5" fmla="*/ 520086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150196 w 3226169"/>
              <a:gd name="connsiteY4" fmla="*/ 448077 h 520086"/>
              <a:gd name="connsiteX5" fmla="*/ 1145385 w 3226169"/>
              <a:gd name="connsiteY5" fmla="*/ 520085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863464 w 3226169"/>
              <a:gd name="connsiteY0" fmla="*/ 46920 h 520086"/>
              <a:gd name="connsiteX1" fmla="*/ 1590356 w 3226169"/>
              <a:gd name="connsiteY1" fmla="*/ 16030 h 520086"/>
              <a:gd name="connsiteX2" fmla="*/ 438228 w 3226169"/>
              <a:gd name="connsiteY2" fmla="*/ 88037 h 520086"/>
              <a:gd name="connsiteX3" fmla="*/ 78188 w 3226169"/>
              <a:gd name="connsiteY3" fmla="*/ 160045 h 520086"/>
              <a:gd name="connsiteX4" fmla="*/ 572692 w 3226169"/>
              <a:gd name="connsiteY4" fmla="*/ 464419 h 520086"/>
              <a:gd name="connsiteX5" fmla="*/ 1145385 w 3226169"/>
              <a:gd name="connsiteY5" fmla="*/ 520085 h 520086"/>
              <a:gd name="connsiteX6" fmla="*/ 2094412 w 3226169"/>
              <a:gd name="connsiteY6" fmla="*/ 520086 h 520086"/>
              <a:gd name="connsiteX7" fmla="*/ 2748925 w 3226169"/>
              <a:gd name="connsiteY7" fmla="*/ 436585 h 520086"/>
              <a:gd name="connsiteX8" fmla="*/ 3207079 w 3226169"/>
              <a:gd name="connsiteY8" fmla="*/ 158253 h 520086"/>
              <a:gd name="connsiteX9" fmla="*/ 2863464 w 3226169"/>
              <a:gd name="connsiteY9" fmla="*/ 46920 h 520086"/>
              <a:gd name="connsiteX0" fmla="*/ 2712576 w 3075281"/>
              <a:gd name="connsiteY0" fmla="*/ 46920 h 520086"/>
              <a:gd name="connsiteX1" fmla="*/ 1439468 w 3075281"/>
              <a:gd name="connsiteY1" fmla="*/ 16030 h 520086"/>
              <a:gd name="connsiteX2" fmla="*/ 287340 w 3075281"/>
              <a:gd name="connsiteY2" fmla="*/ 88037 h 520086"/>
              <a:gd name="connsiteX3" fmla="*/ 78188 w 3075281"/>
              <a:gd name="connsiteY3" fmla="*/ 269586 h 520086"/>
              <a:gd name="connsiteX4" fmla="*/ 421804 w 3075281"/>
              <a:gd name="connsiteY4" fmla="*/ 464419 h 520086"/>
              <a:gd name="connsiteX5" fmla="*/ 994497 w 3075281"/>
              <a:gd name="connsiteY5" fmla="*/ 520085 h 520086"/>
              <a:gd name="connsiteX6" fmla="*/ 1943524 w 3075281"/>
              <a:gd name="connsiteY6" fmla="*/ 520086 h 520086"/>
              <a:gd name="connsiteX7" fmla="*/ 2598037 w 3075281"/>
              <a:gd name="connsiteY7" fmla="*/ 436585 h 520086"/>
              <a:gd name="connsiteX8" fmla="*/ 3056191 w 3075281"/>
              <a:gd name="connsiteY8" fmla="*/ 158253 h 520086"/>
              <a:gd name="connsiteX9" fmla="*/ 2712576 w 3075281"/>
              <a:gd name="connsiteY9" fmla="*/ 46920 h 520086"/>
              <a:gd name="connsiteX0" fmla="*/ 2634388 w 2997093"/>
              <a:gd name="connsiteY0" fmla="*/ 46920 h 520086"/>
              <a:gd name="connsiteX1" fmla="*/ 1361280 w 2997093"/>
              <a:gd name="connsiteY1" fmla="*/ 16030 h 520086"/>
              <a:gd name="connsiteX2" fmla="*/ 209152 w 2997093"/>
              <a:gd name="connsiteY2" fmla="*/ 88037 h 520086"/>
              <a:gd name="connsiteX3" fmla="*/ 0 w 2997093"/>
              <a:gd name="connsiteY3" fmla="*/ 269586 h 520086"/>
              <a:gd name="connsiteX4" fmla="*/ 343616 w 2997093"/>
              <a:gd name="connsiteY4" fmla="*/ 464419 h 520086"/>
              <a:gd name="connsiteX5" fmla="*/ 916309 w 2997093"/>
              <a:gd name="connsiteY5" fmla="*/ 520085 h 520086"/>
              <a:gd name="connsiteX6" fmla="*/ 1865336 w 2997093"/>
              <a:gd name="connsiteY6" fmla="*/ 520086 h 520086"/>
              <a:gd name="connsiteX7" fmla="*/ 2519849 w 2997093"/>
              <a:gd name="connsiteY7" fmla="*/ 436585 h 520086"/>
              <a:gd name="connsiteX8" fmla="*/ 2978003 w 2997093"/>
              <a:gd name="connsiteY8" fmla="*/ 158253 h 520086"/>
              <a:gd name="connsiteX9" fmla="*/ 2634388 w 2997093"/>
              <a:gd name="connsiteY9" fmla="*/ 46920 h 52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7093" h="520086">
                <a:moveTo>
                  <a:pt x="2634388" y="46920"/>
                </a:moveTo>
                <a:cubicBezTo>
                  <a:pt x="2117008" y="0"/>
                  <a:pt x="2021638" y="27036"/>
                  <a:pt x="1361280" y="16030"/>
                </a:cubicBezTo>
                <a:cubicBezTo>
                  <a:pt x="988894" y="21331"/>
                  <a:pt x="435764" y="42980"/>
                  <a:pt x="209152" y="88037"/>
                </a:cubicBezTo>
                <a:cubicBezTo>
                  <a:pt x="95183" y="122493"/>
                  <a:pt x="63660" y="221032"/>
                  <a:pt x="0" y="269586"/>
                </a:cubicBezTo>
                <a:cubicBezTo>
                  <a:pt x="79341" y="349479"/>
                  <a:pt x="352893" y="423337"/>
                  <a:pt x="343616" y="464419"/>
                </a:cubicBezTo>
                <a:cubicBezTo>
                  <a:pt x="455813" y="508476"/>
                  <a:pt x="710900" y="516109"/>
                  <a:pt x="916309" y="520085"/>
                </a:cubicBezTo>
                <a:lnTo>
                  <a:pt x="1865336" y="520086"/>
                </a:lnTo>
                <a:cubicBezTo>
                  <a:pt x="2241833" y="505536"/>
                  <a:pt x="2344920" y="475016"/>
                  <a:pt x="2519849" y="436585"/>
                </a:cubicBezTo>
                <a:cubicBezTo>
                  <a:pt x="2682860" y="362649"/>
                  <a:pt x="2958913" y="223197"/>
                  <a:pt x="2978003" y="158253"/>
                </a:cubicBezTo>
                <a:cubicBezTo>
                  <a:pt x="2997093" y="93309"/>
                  <a:pt x="2881408" y="56994"/>
                  <a:pt x="2634388" y="46920"/>
                </a:cubicBezTo>
                <a:close/>
              </a:path>
            </a:pathLst>
          </a:custGeom>
          <a:solidFill>
            <a:srgbClr val="FFD966">
              <a:alpha val="5019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35496" y="3558495"/>
            <a:ext cx="2592288" cy="2554545"/>
          </a:xfrm>
          <a:prstGeom prst="rect">
            <a:avLst/>
          </a:prstGeom>
          <a:noFill/>
        </p:spPr>
        <p:txBody>
          <a:bodyPr wrap="square" rtlCol="0">
            <a:spAutoFit/>
          </a:bodyPr>
          <a:lstStyle/>
          <a:p>
            <a:r>
              <a:rPr lang="en-GB" sz="2000" dirty="0" smtClean="0">
                <a:solidFill>
                  <a:schemeClr val="accent3">
                    <a:lumMod val="50000"/>
                  </a:schemeClr>
                </a:solidFill>
              </a:rPr>
              <a:t>Design goal 2:</a:t>
            </a:r>
          </a:p>
          <a:p>
            <a:r>
              <a:rPr lang="en-GB" sz="2000" dirty="0" smtClean="0">
                <a:solidFill>
                  <a:schemeClr val="accent3"/>
                </a:solidFill>
              </a:rPr>
              <a:t>We want to shift traffic away from congestion. </a:t>
            </a:r>
          </a:p>
          <a:p>
            <a:endParaRPr lang="en-GB" sz="2000" dirty="0" smtClean="0">
              <a:solidFill>
                <a:schemeClr val="accent3"/>
              </a:solidFill>
            </a:endParaRPr>
          </a:p>
          <a:p>
            <a:r>
              <a:rPr lang="en-GB" sz="2000" dirty="0" smtClean="0">
                <a:solidFill>
                  <a:schemeClr val="accent3"/>
                </a:solidFill>
              </a:rPr>
              <a:t>To achieve this, we increase windows in proportion to their size.</a:t>
            </a:r>
          </a:p>
        </p:txBody>
      </p:sp>
      <p:sp>
        <p:nvSpPr>
          <p:cNvPr id="8" name="Slide Number Placeholder 7"/>
          <p:cNvSpPr>
            <a:spLocks noGrp="1"/>
          </p:cNvSpPr>
          <p:nvPr>
            <p:ph type="sldNum" sz="quarter" idx="4"/>
          </p:nvPr>
        </p:nvSpPr>
        <p:spPr/>
        <p:txBody>
          <a:bodyPr/>
          <a:lstStyle/>
          <a:p>
            <a:fld id="{C521D75E-D6CE-401B-B8F6-FCC738B84794}" type="slidenum">
              <a:rPr lang="en-GB" smtClean="0"/>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rPr>
              <a:t>Related work</a:t>
            </a:r>
            <a:endParaRPr lang="en-GB" dirty="0">
              <a:solidFill>
                <a:schemeClr val="tx2">
                  <a:lumMod val="75000"/>
                </a:schemeClr>
              </a:solidFill>
            </a:endParaRPr>
          </a:p>
        </p:txBody>
      </p:sp>
      <p:sp>
        <p:nvSpPr>
          <p:cNvPr id="3" name="Content Placeholder 2"/>
          <p:cNvSpPr>
            <a:spLocks noGrp="1"/>
          </p:cNvSpPr>
          <p:nvPr>
            <p:ph idx="1"/>
          </p:nvPr>
        </p:nvSpPr>
        <p:spPr>
          <a:xfrm>
            <a:off x="0" y="908720"/>
            <a:ext cx="9144000" cy="5949280"/>
          </a:xfrm>
        </p:spPr>
        <p:txBody>
          <a:bodyPr>
            <a:normAutofit/>
          </a:bodyPr>
          <a:lstStyle/>
          <a:p>
            <a:pPr>
              <a:spcBef>
                <a:spcPts val="0"/>
              </a:spcBef>
              <a:spcAft>
                <a:spcPts val="1600"/>
              </a:spcAft>
            </a:pPr>
            <a:r>
              <a:rPr lang="en-GB" sz="2800" dirty="0" smtClean="0"/>
              <a:t>on multipath congestion control</a:t>
            </a:r>
            <a:br>
              <a:rPr lang="en-GB" sz="2800" dirty="0" smtClean="0"/>
            </a:br>
            <a:r>
              <a:rPr lang="en-GB" sz="2800" dirty="0" err="1" smtClean="0">
                <a:solidFill>
                  <a:schemeClr val="tx2">
                    <a:lumMod val="75000"/>
                  </a:schemeClr>
                </a:solidFill>
              </a:rPr>
              <a:t>pTCP</a:t>
            </a:r>
            <a:r>
              <a:rPr lang="en-GB" sz="2800" dirty="0" smtClean="0">
                <a:solidFill>
                  <a:schemeClr val="tx2">
                    <a:lumMod val="75000"/>
                  </a:schemeClr>
                </a:solidFill>
              </a:rPr>
              <a:t> , CMT over SCTP, and M/TCP</a:t>
            </a:r>
          </a:p>
          <a:p>
            <a:pPr marL="547688">
              <a:spcBef>
                <a:spcPts val="0"/>
              </a:spcBef>
              <a:spcAft>
                <a:spcPts val="1600"/>
              </a:spcAft>
            </a:pPr>
            <a:r>
              <a:rPr lang="en-GB" sz="2800" dirty="0" smtClean="0"/>
              <a:t>that meets goal 1 (fairness at shared bottleneck)</a:t>
            </a:r>
            <a:br>
              <a:rPr lang="en-GB" sz="2800" dirty="0" smtClean="0"/>
            </a:br>
            <a:r>
              <a:rPr lang="en-GB" sz="2800" dirty="0" err="1" smtClean="0">
                <a:solidFill>
                  <a:schemeClr val="tx2">
                    <a:lumMod val="75000"/>
                  </a:schemeClr>
                </a:solidFill>
              </a:rPr>
              <a:t>mTCP</a:t>
            </a:r>
            <a:r>
              <a:rPr lang="en-GB" sz="2800" dirty="0" smtClean="0">
                <a:solidFill>
                  <a:schemeClr val="tx2">
                    <a:lumMod val="75000"/>
                  </a:schemeClr>
                </a:solidFill>
              </a:rPr>
              <a:t>, ≈ R-MTP</a:t>
            </a:r>
          </a:p>
          <a:p>
            <a:pPr marL="1089025">
              <a:spcBef>
                <a:spcPts val="0"/>
              </a:spcBef>
              <a:spcAft>
                <a:spcPts val="1600"/>
              </a:spcAft>
            </a:pPr>
            <a:r>
              <a:rPr lang="en-GB" sz="2800" dirty="0" smtClean="0"/>
              <a:t>and goal 2 (choosing efficient paths)</a:t>
            </a:r>
            <a:br>
              <a:rPr lang="en-GB" sz="2800" dirty="0" smtClean="0"/>
            </a:br>
            <a:r>
              <a:rPr lang="en-GB" sz="2800" dirty="0" smtClean="0">
                <a:solidFill>
                  <a:schemeClr val="tx2">
                    <a:lumMod val="75000"/>
                  </a:schemeClr>
                </a:solidFill>
              </a:rPr>
              <a:t>Honda et al. (2009), ≈ </a:t>
            </a:r>
            <a:r>
              <a:rPr lang="en-GB" sz="2800" dirty="0" err="1" smtClean="0">
                <a:solidFill>
                  <a:schemeClr val="tx2">
                    <a:lumMod val="75000"/>
                  </a:schemeClr>
                </a:solidFill>
              </a:rPr>
              <a:t>Tsao</a:t>
            </a:r>
            <a:r>
              <a:rPr lang="en-GB" sz="2800" dirty="0" smtClean="0">
                <a:solidFill>
                  <a:schemeClr val="tx2">
                    <a:lumMod val="75000"/>
                  </a:schemeClr>
                </a:solidFill>
              </a:rPr>
              <a:t> and </a:t>
            </a:r>
            <a:r>
              <a:rPr lang="en-GB" sz="2800" dirty="0" err="1" smtClean="0">
                <a:solidFill>
                  <a:schemeClr val="tx2">
                    <a:lumMod val="75000"/>
                  </a:schemeClr>
                </a:solidFill>
              </a:rPr>
              <a:t>Sivakumar</a:t>
            </a:r>
            <a:r>
              <a:rPr lang="en-GB" sz="2800" dirty="0" smtClean="0">
                <a:solidFill>
                  <a:schemeClr val="tx2">
                    <a:lumMod val="75000"/>
                  </a:schemeClr>
                </a:solidFill>
              </a:rPr>
              <a:t> (2009)</a:t>
            </a:r>
          </a:p>
          <a:p>
            <a:pPr marL="1624013" indent="0">
              <a:spcBef>
                <a:spcPts val="0"/>
              </a:spcBef>
              <a:spcAft>
                <a:spcPts val="1600"/>
              </a:spcAft>
            </a:pPr>
            <a:r>
              <a:rPr lang="en-GB" sz="2800" dirty="0" smtClean="0"/>
              <a:t>and goal 5 (non-oscillation)</a:t>
            </a:r>
            <a:br>
              <a:rPr lang="en-GB" sz="2800" dirty="0" smtClean="0"/>
            </a:br>
            <a:r>
              <a:rPr lang="en-GB" sz="2800" dirty="0" smtClean="0">
                <a:solidFill>
                  <a:schemeClr val="tx2">
                    <a:lumMod val="75000"/>
                  </a:schemeClr>
                </a:solidFill>
              </a:rPr>
              <a:t>Kelly and Voice (2005), Han et al. (2006)</a:t>
            </a:r>
          </a:p>
          <a:p>
            <a:pPr marL="2152650">
              <a:spcBef>
                <a:spcPts val="0"/>
              </a:spcBef>
              <a:spcAft>
                <a:spcPts val="1600"/>
              </a:spcAft>
            </a:pPr>
            <a:r>
              <a:rPr lang="en-GB" sz="2800" dirty="0" smtClean="0"/>
              <a:t>and goal 3 (fairness)</a:t>
            </a:r>
            <a:br>
              <a:rPr lang="en-GB" sz="2800" dirty="0" smtClean="0"/>
            </a:br>
            <a:r>
              <a:rPr lang="en-GB" sz="2800" dirty="0" smtClean="0"/>
              <a:t>and goal 4 (rapid adjustment)</a:t>
            </a:r>
            <a:br>
              <a:rPr lang="en-GB" sz="2800" dirty="0" smtClean="0"/>
            </a:br>
            <a:r>
              <a:rPr lang="en-GB" sz="2800" dirty="0" smtClean="0">
                <a:solidFill>
                  <a:schemeClr val="tx2">
                    <a:lumMod val="75000"/>
                  </a:schemeClr>
                </a:solidFill>
              </a:rPr>
              <a:t>(none)</a:t>
            </a:r>
            <a:endParaRPr lang="en-GB" sz="2800" dirty="0">
              <a:solidFill>
                <a:schemeClr val="tx2">
                  <a:lumMod val="75000"/>
                </a:schemeClr>
              </a:solidFill>
            </a:endParaRPr>
          </a:p>
        </p:txBody>
      </p:sp>
      <p:sp>
        <p:nvSpPr>
          <p:cNvPr id="4" name="Slide Number Placeholder 3"/>
          <p:cNvSpPr>
            <a:spLocks noGrp="1"/>
          </p:cNvSpPr>
          <p:nvPr>
            <p:ph type="sldNum" sz="quarter" idx="4"/>
          </p:nvPr>
        </p:nvSpPr>
        <p:spPr/>
        <p:txBody>
          <a:bodyPr/>
          <a:lstStyle/>
          <a:p>
            <a:fld id="{C521D75E-D6CE-401B-B8F6-FCC738B84794}" type="slidenum">
              <a:rPr lang="en-GB" smtClean="0"/>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7772400" cy="2018655"/>
          </a:xfrm>
        </p:spPr>
        <p:txBody>
          <a:bodyPr>
            <a:normAutofit fontScale="90000"/>
          </a:bodyPr>
          <a:lstStyle/>
          <a:p>
            <a:r>
              <a:rPr lang="en-US" dirty="0" smtClean="0"/>
              <a:t>Why we like MPTCP for data centers, and why ECMP and per-packet scattering have problems.</a:t>
            </a:r>
            <a:endParaRPr lang="en-GB" dirty="0"/>
          </a:p>
        </p:txBody>
      </p:sp>
      <p:sp>
        <p:nvSpPr>
          <p:cNvPr id="4" name="Slide Number Placeholder 3"/>
          <p:cNvSpPr>
            <a:spLocks noGrp="1"/>
          </p:cNvSpPr>
          <p:nvPr>
            <p:ph type="sldNum" sz="quarter" idx="4294967295"/>
          </p:nvPr>
        </p:nvSpPr>
        <p:spPr>
          <a:xfrm>
            <a:off x="8388350" y="0"/>
            <a:ext cx="755650" cy="365125"/>
          </a:xfrm>
        </p:spPr>
        <p:txBody>
          <a:bodyPr/>
          <a:lstStyle/>
          <a:p>
            <a:fld id="{C521D75E-D6CE-401B-B8F6-FCC738B84794}" type="slidenum">
              <a:rPr lang="en-GB" smtClean="0"/>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US" sz="3600" dirty="0" smtClean="0"/>
              <a:t>MPTCP is a simple way to automatically pick the best of several available paths.</a:t>
            </a:r>
            <a:endParaRPr lang="en-GB" sz="36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rPr>
              <a:pPr/>
              <a:t>38</a:t>
            </a:fld>
            <a:endParaRPr lang="en-GB">
              <a:solidFill>
                <a:prstClr val="white">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1187624" y="1916832"/>
            <a:ext cx="3600399" cy="3096063"/>
          </a:xfrm>
          <a:prstGeom prst="rect">
            <a:avLst/>
          </a:prstGeom>
          <a:noFill/>
          <a:ln w="9525">
            <a:noFill/>
            <a:miter lim="800000"/>
            <a:headEnd/>
            <a:tailEnd/>
          </a:ln>
        </p:spPr>
      </p:pic>
      <p:sp>
        <p:nvSpPr>
          <p:cNvPr id="6" name="TextBox 5"/>
          <p:cNvSpPr txBox="1"/>
          <p:nvPr/>
        </p:nvSpPr>
        <p:spPr>
          <a:xfrm>
            <a:off x="5292080" y="1844824"/>
            <a:ext cx="3024336" cy="3416320"/>
          </a:xfrm>
          <a:prstGeom prst="rect">
            <a:avLst/>
          </a:prstGeom>
          <a:noFill/>
        </p:spPr>
        <p:txBody>
          <a:bodyPr wrap="square" rtlCol="0">
            <a:spAutoFit/>
          </a:bodyPr>
          <a:lstStyle/>
          <a:p>
            <a:r>
              <a:rPr lang="en-US" dirty="0" smtClean="0">
                <a:solidFill>
                  <a:prstClr val="black"/>
                </a:solidFill>
              </a:rPr>
              <a:t>Amazon EC2 (USEast1d).</a:t>
            </a:r>
          </a:p>
          <a:p>
            <a:r>
              <a:rPr lang="en-US" dirty="0" smtClean="0">
                <a:solidFill>
                  <a:prstClr val="black"/>
                </a:solidFill>
              </a:rPr>
              <a:t>24 hours.</a:t>
            </a:r>
          </a:p>
          <a:p>
            <a:r>
              <a:rPr lang="en-US" dirty="0" smtClean="0">
                <a:solidFill>
                  <a:prstClr val="black"/>
                </a:solidFill>
              </a:rPr>
              <a:t>10 hosts, each sending to the 9 others in turn, over and over again.</a:t>
            </a:r>
          </a:p>
          <a:p>
            <a:endParaRPr lang="en-US" dirty="0" smtClean="0">
              <a:solidFill>
                <a:prstClr val="black"/>
              </a:solidFill>
            </a:endParaRPr>
          </a:p>
          <a:p>
            <a:r>
              <a:rPr lang="en-US" dirty="0" smtClean="0">
                <a:solidFill>
                  <a:prstClr val="black"/>
                </a:solidFill>
              </a:rPr>
              <a:t>Background traffic levels vary.</a:t>
            </a:r>
          </a:p>
          <a:p>
            <a:endParaRPr lang="en-US" dirty="0" smtClean="0">
              <a:solidFill>
                <a:prstClr val="black"/>
              </a:solidFill>
            </a:endParaRPr>
          </a:p>
          <a:p>
            <a:r>
              <a:rPr lang="en-US" dirty="0" err="1" smtClean="0">
                <a:solidFill>
                  <a:prstClr val="black"/>
                </a:solidFill>
              </a:rPr>
              <a:t>Traceroute</a:t>
            </a:r>
            <a:r>
              <a:rPr lang="en-US" dirty="0" smtClean="0">
                <a:solidFill>
                  <a:prstClr val="black"/>
                </a:solidFill>
              </a:rPr>
              <a:t> shows 26% of paths were local (i.e. no alternative paths), 74% were four- or five-hop.</a:t>
            </a:r>
            <a:endParaRPr lang="en-GB" dirty="0">
              <a:solidFill>
                <a:prstClr val="black"/>
              </a:solidFill>
            </a:endParaRPr>
          </a:p>
        </p:txBody>
      </p:sp>
      <p:sp>
        <p:nvSpPr>
          <p:cNvPr id="7" name="TextBox 6"/>
          <p:cNvSpPr txBox="1"/>
          <p:nvPr/>
        </p:nvSpPr>
        <p:spPr>
          <a:xfrm>
            <a:off x="3491880" y="4931876"/>
            <a:ext cx="1224136" cy="369332"/>
          </a:xfrm>
          <a:prstGeom prst="rect">
            <a:avLst/>
          </a:prstGeom>
          <a:noFill/>
        </p:spPr>
        <p:txBody>
          <a:bodyPr wrap="square" rtlCol="0">
            <a:spAutoFit/>
          </a:bodyPr>
          <a:lstStyle/>
          <a:p>
            <a:r>
              <a:rPr lang="en-US" i="1" dirty="0" smtClean="0">
                <a:solidFill>
                  <a:prstClr val="black"/>
                </a:solidFill>
              </a:rPr>
              <a:t>Flow rank</a:t>
            </a:r>
            <a:endParaRPr lang="en-GB" i="1" dirty="0">
              <a:solidFill>
                <a:prstClr val="black"/>
              </a:solidFill>
            </a:endParaRPr>
          </a:p>
        </p:txBody>
      </p:sp>
      <p:sp>
        <p:nvSpPr>
          <p:cNvPr id="8" name="TextBox 7"/>
          <p:cNvSpPr txBox="1"/>
          <p:nvPr/>
        </p:nvSpPr>
        <p:spPr>
          <a:xfrm>
            <a:off x="755576" y="1556792"/>
            <a:ext cx="2016224" cy="369332"/>
          </a:xfrm>
          <a:prstGeom prst="rect">
            <a:avLst/>
          </a:prstGeom>
          <a:noFill/>
        </p:spPr>
        <p:txBody>
          <a:bodyPr wrap="square" rtlCol="0">
            <a:spAutoFit/>
          </a:bodyPr>
          <a:lstStyle/>
          <a:p>
            <a:r>
              <a:rPr lang="en-US" i="1" dirty="0" smtClean="0">
                <a:solidFill>
                  <a:prstClr val="black"/>
                </a:solidFill>
              </a:rPr>
              <a:t>throughput [Mb/s]</a:t>
            </a:r>
            <a:endParaRPr lang="en-GB" i="1" dirty="0">
              <a:solidFill>
                <a:prstClr val="black"/>
              </a:solidFill>
            </a:endParaRPr>
          </a:p>
        </p:txBody>
      </p:sp>
      <p:sp>
        <p:nvSpPr>
          <p:cNvPr id="9" name="Content Placeholder 8"/>
          <p:cNvSpPr>
            <a:spLocks noGrp="1"/>
          </p:cNvSpPr>
          <p:nvPr>
            <p:ph idx="1"/>
          </p:nvPr>
        </p:nvSpPr>
        <p:spPr/>
        <p:txBody>
          <a:bodyPr/>
          <a:lstStyle/>
          <a:p>
            <a:r>
              <a:rPr lang="en-US" dirty="0" smtClean="0"/>
              <a:t> </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5"/>
          <p:cNvGrpSpPr>
            <a:grpSpLocks/>
          </p:cNvGrpSpPr>
          <p:nvPr/>
        </p:nvGrpSpPr>
        <p:grpSpPr bwMode="auto">
          <a:xfrm>
            <a:off x="2010196" y="3644106"/>
            <a:ext cx="4175125" cy="865187"/>
            <a:chOff x="1475656" y="1484784"/>
            <a:chExt cx="4176464" cy="864096"/>
          </a:xfrm>
          <a:solidFill>
            <a:schemeClr val="accent1">
              <a:lumMod val="50000"/>
            </a:schemeClr>
          </a:solidFill>
        </p:grpSpPr>
        <p:sp>
          <p:nvSpPr>
            <p:cNvPr id="101" name="Rounded Rectangle 100"/>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 name="Rounded Rectangle 101"/>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3" name="Rounded Rectangle 102"/>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4" name="Rounded Rectangle 103"/>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 name="Title 1"/>
          <p:cNvSpPr>
            <a:spLocks noGrp="1"/>
          </p:cNvSpPr>
          <p:nvPr>
            <p:ph type="title"/>
          </p:nvPr>
        </p:nvSpPr>
        <p:spPr/>
        <p:txBody>
          <a:bodyPr/>
          <a:lstStyle/>
          <a:p>
            <a:r>
              <a:rPr lang="en-US" dirty="0" smtClean="0">
                <a:solidFill>
                  <a:schemeClr val="tx2">
                    <a:lumMod val="75000"/>
                  </a:schemeClr>
                </a:solidFill>
              </a:rPr>
              <a:t>MPTCP discovers available capacity</a:t>
            </a:r>
            <a:endParaRPr lang="en-GB" dirty="0">
              <a:solidFill>
                <a:schemeClr val="tx2">
                  <a:lumMod val="75000"/>
                </a:schemeClr>
              </a:solidFill>
            </a:endParaRPr>
          </a:p>
        </p:txBody>
      </p:sp>
      <p:sp>
        <p:nvSpPr>
          <p:cNvPr id="5" name="Content Placeholder 4"/>
          <p:cNvSpPr>
            <a:spLocks noGrp="1"/>
          </p:cNvSpPr>
          <p:nvPr>
            <p:ph idx="1"/>
          </p:nvPr>
        </p:nvSpPr>
        <p:spPr>
          <a:xfrm>
            <a:off x="1403648" y="908720"/>
            <a:ext cx="7740352" cy="5949280"/>
          </a:xfrm>
        </p:spPr>
        <p:txBody>
          <a:bodyPr>
            <a:normAutofit/>
          </a:bodyPr>
          <a:lstStyle/>
          <a:p>
            <a:r>
              <a:rPr lang="en-US" sz="2800" dirty="0" smtClean="0"/>
              <a:t>An obvious way to balance load is to use ECMP, i.e. pick randomly from available paths for each TCP flow.</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This balances traffic nicely, as long as there are enough flows. </a:t>
            </a:r>
          </a:p>
          <a:p>
            <a:endParaRPr lang="en-GB" sz="28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rPr>
              <a:pPr/>
              <a:t>39</a:t>
            </a:fld>
            <a:endParaRPr lang="en-GB">
              <a:solidFill>
                <a:srgbClr val="D8D8D8">
                  <a:lumMod val="75000"/>
                </a:srgbClr>
              </a:solidFill>
            </a:endParaRPr>
          </a:p>
        </p:txBody>
      </p:sp>
      <p:sp>
        <p:nvSpPr>
          <p:cNvPr id="7" name="Rectangle 6"/>
          <p:cNvSpPr/>
          <p:nvPr/>
        </p:nvSpPr>
        <p:spPr>
          <a:xfrm>
            <a:off x="3231573" y="4796258"/>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 name="Rectangle 7"/>
          <p:cNvSpPr/>
          <p:nvPr/>
        </p:nvSpPr>
        <p:spPr>
          <a:xfrm>
            <a:off x="2463165" y="4825660"/>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6" name="Group 191"/>
          <p:cNvGrpSpPr/>
          <p:nvPr/>
        </p:nvGrpSpPr>
        <p:grpSpPr>
          <a:xfrm>
            <a:off x="2585541" y="2852489"/>
            <a:ext cx="3096344" cy="216024"/>
            <a:chOff x="2051720" y="764704"/>
            <a:chExt cx="3096344" cy="216024"/>
          </a:xfrm>
          <a:noFill/>
        </p:grpSpPr>
        <p:sp>
          <p:nvSpPr>
            <p:cNvPr id="105" name="Oval 7"/>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6" name="Oval 8"/>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7" name="Oval 9"/>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8" name="Oval 10"/>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cxnSp>
        <p:nvCxnSpPr>
          <p:cNvPr id="57" name="Straight Connector 56"/>
          <p:cNvCxnSpPr/>
          <p:nvPr/>
        </p:nvCxnSpPr>
        <p:spPr bwMode="auto">
          <a:xfrm rot="5400000" flipH="1" flipV="1">
            <a:off x="2459626" y="4490407"/>
            <a:ext cx="360362" cy="25207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4223964" y="4562471"/>
            <a:ext cx="360363"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H="1">
            <a:off x="2302296" y="3864767"/>
            <a:ext cx="350837"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flipH="1" flipV="1">
            <a:off x="2622177" y="4076698"/>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4206502" y="4076698"/>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4462885" y="3864766"/>
            <a:ext cx="350837"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rot="5400000" flipH="1" flipV="1">
            <a:off x="2118148" y="3139278"/>
            <a:ext cx="647700" cy="504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flipH="1" flipV="1">
            <a:off x="2622178" y="2635248"/>
            <a:ext cx="647700" cy="15128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rot="5400000" flipH="1" flipV="1">
            <a:off x="3377828" y="2455859"/>
            <a:ext cx="647700" cy="18716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flipH="1" flipV="1">
            <a:off x="3846140" y="1987548"/>
            <a:ext cx="647700" cy="28082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16200000" flipV="1">
            <a:off x="3198440" y="2563811"/>
            <a:ext cx="647700" cy="16557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16200000" flipV="1">
            <a:off x="3702471" y="3067842"/>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rot="16200000" flipV="1">
            <a:off x="4458122" y="3247229"/>
            <a:ext cx="647700" cy="2889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flipH="1" flipV="1">
            <a:off x="4926434" y="3067842"/>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flipH="1" flipV="1">
            <a:off x="1868117" y="4505328"/>
            <a:ext cx="390525" cy="2524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1976068" y="4613278"/>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2552330" y="4613279"/>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2984130" y="4541842"/>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16200000" flipV="1">
            <a:off x="3092080" y="4613279"/>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3560393" y="4541842"/>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16200000" flipV="1">
            <a:off x="3668343" y="4613278"/>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flipH="1" flipV="1">
            <a:off x="4099350" y="4577561"/>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4675611" y="4577561"/>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4783561" y="4577561"/>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216155" y="4613279"/>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6200000" flipV="1">
            <a:off x="5324105" y="4541842"/>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flipH="1" flipV="1">
            <a:off x="5792419" y="4613278"/>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16200000" flipV="1">
            <a:off x="5900369" y="4541842"/>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flipH="1" flipV="1">
            <a:off x="2045918"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2301506" y="3865566"/>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3125418"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3701681"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3381799" y="3864773"/>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16200000" flipV="1">
            <a:off x="3381799" y="3864773"/>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4781180"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16200000" flipV="1">
            <a:off x="4462093" y="3865566"/>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flipH="1" flipV="1">
            <a:off x="5286006"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5862268"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5542387" y="3864772"/>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5542387" y="3864772"/>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16200000" flipV="1">
            <a:off x="2656312" y="3104359"/>
            <a:ext cx="649289" cy="5762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3160343" y="3176590"/>
            <a:ext cx="649289" cy="4318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3916787" y="2996408"/>
            <a:ext cx="649289" cy="7921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flipH="1" flipV="1">
            <a:off x="4384306" y="2528890"/>
            <a:ext cx="649289" cy="17272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16200000" flipV="1">
            <a:off x="3736606" y="2024065"/>
            <a:ext cx="649289" cy="27368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16200000" flipV="1">
            <a:off x="4240637" y="2528096"/>
            <a:ext cx="649289" cy="17287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16200000" flipV="1">
            <a:off x="4997081" y="2708278"/>
            <a:ext cx="649289" cy="136842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464600" y="3175796"/>
            <a:ext cx="649289" cy="433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193"/>
          <p:cNvGrpSpPr>
            <a:grpSpLocks/>
          </p:cNvGrpSpPr>
          <p:nvPr/>
        </p:nvGrpSpPr>
        <p:grpSpPr bwMode="auto">
          <a:xfrm>
            <a:off x="2081632" y="4220368"/>
            <a:ext cx="4032246" cy="215900"/>
            <a:chOff x="1547664" y="2060848"/>
            <a:chExt cx="4032448" cy="216024"/>
          </a:xfrm>
        </p:grpSpPr>
        <p:sp>
          <p:nvSpPr>
            <p:cNvPr id="85" name="Oval 84"/>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6" name="Oval 85"/>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7" name="Oval 86"/>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8" name="Oval 87"/>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9" name="Oval 88"/>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0" name="Oval 89"/>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1" name="Oval 90"/>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2" name="Oval 91"/>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10" name="Group 123"/>
          <p:cNvGrpSpPr/>
          <p:nvPr/>
        </p:nvGrpSpPr>
        <p:grpSpPr>
          <a:xfrm>
            <a:off x="1894309" y="4826793"/>
            <a:ext cx="4333875" cy="84138"/>
            <a:chOff x="539552" y="3891136"/>
            <a:chExt cx="4333875" cy="84138"/>
          </a:xfrm>
          <a:solidFill>
            <a:schemeClr val="bg2">
              <a:lumMod val="75000"/>
              <a:lumOff val="25000"/>
            </a:schemeClr>
          </a:solidFill>
        </p:grpSpPr>
        <p:sp>
          <p:nvSpPr>
            <p:cNvPr id="71" name="Rectangle 70"/>
            <p:cNvSpPr/>
            <p:nvPr/>
          </p:nvSpPr>
          <p:spPr>
            <a:xfrm>
              <a:off x="5395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2" name="Rectangle 71"/>
            <p:cNvSpPr/>
            <p:nvPr/>
          </p:nvSpPr>
          <p:spPr>
            <a:xfrm>
              <a:off x="7554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3" name="Rectangle 72"/>
            <p:cNvSpPr/>
            <p:nvPr/>
          </p:nvSpPr>
          <p:spPr>
            <a:xfrm>
              <a:off x="1331714"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4" name="Rectangle 73"/>
            <p:cNvSpPr/>
            <p:nvPr/>
          </p:nvSpPr>
          <p:spPr>
            <a:xfrm>
              <a:off x="1692077"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 name="Rectangle 74"/>
            <p:cNvSpPr/>
            <p:nvPr/>
          </p:nvSpPr>
          <p:spPr>
            <a:xfrm>
              <a:off x="1907977" y="3891136"/>
              <a:ext cx="85725"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6" name="Rectangle 75"/>
            <p:cNvSpPr/>
            <p:nvPr/>
          </p:nvSpPr>
          <p:spPr>
            <a:xfrm>
              <a:off x="22683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7" name="Rectangle 76"/>
            <p:cNvSpPr/>
            <p:nvPr/>
          </p:nvSpPr>
          <p:spPr>
            <a:xfrm>
              <a:off x="24842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8" name="Rectangle 77"/>
            <p:cNvSpPr/>
            <p:nvPr/>
          </p:nvSpPr>
          <p:spPr>
            <a:xfrm>
              <a:off x="2844602"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9" name="Rectangle 78"/>
            <p:cNvSpPr/>
            <p:nvPr/>
          </p:nvSpPr>
          <p:spPr>
            <a:xfrm>
              <a:off x="3420864"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0" name="Rectangle 79"/>
            <p:cNvSpPr/>
            <p:nvPr/>
          </p:nvSpPr>
          <p:spPr>
            <a:xfrm>
              <a:off x="3636764" y="3891136"/>
              <a:ext cx="84138"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1" name="Rectangle 80"/>
            <p:cNvSpPr/>
            <p:nvPr/>
          </p:nvSpPr>
          <p:spPr>
            <a:xfrm>
              <a:off x="39971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2" name="Rectangle 81"/>
            <p:cNvSpPr/>
            <p:nvPr/>
          </p:nvSpPr>
          <p:spPr>
            <a:xfrm>
              <a:off x="42130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3" name="Rectangle 82"/>
            <p:cNvSpPr/>
            <p:nvPr/>
          </p:nvSpPr>
          <p:spPr>
            <a:xfrm>
              <a:off x="45733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Rectangle 83"/>
            <p:cNvSpPr/>
            <p:nvPr/>
          </p:nvSpPr>
          <p:spPr>
            <a:xfrm>
              <a:off x="47892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11" name="Group 209"/>
          <p:cNvGrpSpPr/>
          <p:nvPr/>
        </p:nvGrpSpPr>
        <p:grpSpPr>
          <a:xfrm>
            <a:off x="2585541" y="2924497"/>
            <a:ext cx="3096344" cy="216024"/>
            <a:chOff x="2051720" y="764704"/>
            <a:chExt cx="3096344" cy="216024"/>
          </a:xfrm>
          <a:solidFill>
            <a:schemeClr val="accent1"/>
          </a:solidFill>
        </p:grpSpPr>
        <p:sp>
          <p:nvSpPr>
            <p:cNvPr id="19" name="Oval 18"/>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Oval 19"/>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Oval 20"/>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Oval 21"/>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7" name="Rectangle 16"/>
          <p:cNvSpPr/>
          <p:nvPr/>
        </p:nvSpPr>
        <p:spPr>
          <a:xfrm>
            <a:off x="4954273" y="4796705"/>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Rectangle 17"/>
          <p:cNvSpPr/>
          <p:nvPr/>
        </p:nvSpPr>
        <p:spPr>
          <a:xfrm>
            <a:off x="4419257" y="4826107"/>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2" name="Group 115"/>
          <p:cNvGrpSpPr/>
          <p:nvPr/>
        </p:nvGrpSpPr>
        <p:grpSpPr>
          <a:xfrm>
            <a:off x="3256400" y="3082600"/>
            <a:ext cx="1763712" cy="1758956"/>
            <a:chOff x="3421487" y="3220242"/>
            <a:chExt cx="1763712" cy="1758956"/>
          </a:xfrm>
        </p:grpSpPr>
        <p:cxnSp>
          <p:nvCxnSpPr>
            <p:cNvPr id="110" name="Straight Connector 109"/>
            <p:cNvCxnSpPr/>
            <p:nvPr/>
          </p:nvCxnSpPr>
          <p:spPr bwMode="auto">
            <a:xfrm rot="16200000" flipV="1">
              <a:off x="4610522" y="3399629"/>
              <a:ext cx="64770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flipV="1">
              <a:off x="4069187" y="3148808"/>
              <a:ext cx="649289" cy="7921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oup 122"/>
          <p:cNvGrpSpPr/>
          <p:nvPr/>
        </p:nvGrpSpPr>
        <p:grpSpPr>
          <a:xfrm>
            <a:off x="3275856" y="3071292"/>
            <a:ext cx="1763712" cy="1758956"/>
            <a:chOff x="3421487" y="4694379"/>
            <a:chExt cx="1763712" cy="1758956"/>
          </a:xfrm>
        </p:grpSpPr>
        <p:cxnSp>
          <p:nvCxnSpPr>
            <p:cNvPr id="117" name="Straight Connector 116"/>
            <p:cNvCxnSpPr/>
            <p:nvPr/>
          </p:nvCxnSpPr>
          <p:spPr bwMode="auto">
            <a:xfrm rot="16200000" flipV="1">
              <a:off x="3854871" y="4694379"/>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rot="16200000" flipV="1">
              <a:off x="3244480" y="6239816"/>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rot="16200000" flipV="1">
              <a:off x="4935961" y="6204098"/>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rot="5400000" flipH="1" flipV="1">
              <a:off x="3277818" y="5703241"/>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rot="16200000" flipV="1">
              <a:off x="4614493" y="5492103"/>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rot="5400000" flipH="1" flipV="1">
              <a:off x="3312743" y="4803127"/>
              <a:ext cx="649289" cy="4318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2654346" y="3068960"/>
            <a:ext cx="2339974" cy="1758956"/>
            <a:chOff x="2051721" y="4982411"/>
            <a:chExt cx="2339974" cy="1758956"/>
          </a:xfrm>
        </p:grpSpPr>
        <p:cxnSp>
          <p:nvCxnSpPr>
            <p:cNvPr id="124" name="Straight Connector 123"/>
            <p:cNvCxnSpPr/>
            <p:nvPr/>
          </p:nvCxnSpPr>
          <p:spPr bwMode="auto">
            <a:xfrm rot="16200000" flipV="1">
              <a:off x="2557336" y="4478380"/>
              <a:ext cx="647700" cy="16557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16200000" flipV="1">
              <a:off x="2450976" y="6527848"/>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rot="16200000" flipV="1">
              <a:off x="4142457" y="6492130"/>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rot="5400000" flipH="1" flipV="1">
              <a:off x="2484314" y="5991273"/>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rot="16200000" flipV="1">
              <a:off x="3820989" y="5780135"/>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rot="16200000" flipV="1">
              <a:off x="2015208" y="5018928"/>
              <a:ext cx="649289" cy="5762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Group 136"/>
          <p:cNvGrpSpPr/>
          <p:nvPr/>
        </p:nvGrpSpPr>
        <p:grpSpPr>
          <a:xfrm>
            <a:off x="3222513" y="3077108"/>
            <a:ext cx="2305047" cy="1758956"/>
            <a:chOff x="3421487" y="3220242"/>
            <a:chExt cx="2305047" cy="1758956"/>
          </a:xfrm>
        </p:grpSpPr>
        <p:cxnSp>
          <p:nvCxnSpPr>
            <p:cNvPr id="131" name="Straight Connector 130"/>
            <p:cNvCxnSpPr/>
            <p:nvPr/>
          </p:nvCxnSpPr>
          <p:spPr bwMode="auto">
            <a:xfrm rot="5400000" flipH="1" flipV="1">
              <a:off x="5078834" y="3220242"/>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auto">
            <a:xfrm rot="5400000" flipH="1" flipV="1">
              <a:off x="4536706" y="2681290"/>
              <a:ext cx="649289" cy="172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oup 145"/>
          <p:cNvGrpSpPr/>
          <p:nvPr/>
        </p:nvGrpSpPr>
        <p:grpSpPr>
          <a:xfrm>
            <a:off x="3295312" y="3143300"/>
            <a:ext cx="1763712" cy="1758956"/>
            <a:chOff x="3421487" y="3220242"/>
            <a:chExt cx="1763712" cy="1758956"/>
          </a:xfrm>
        </p:grpSpPr>
        <p:cxnSp>
          <p:nvCxnSpPr>
            <p:cNvPr id="147" name="Straight Connector 146"/>
            <p:cNvCxnSpPr/>
            <p:nvPr/>
          </p:nvCxnSpPr>
          <p:spPr bwMode="auto">
            <a:xfrm rot="16200000" flipV="1">
              <a:off x="4610522" y="3399629"/>
              <a:ext cx="64770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bwMode="auto">
            <a:xfrm rot="5400000" flipH="1" flipV="1">
              <a:off x="4069187" y="3148808"/>
              <a:ext cx="649289" cy="7921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09" name="Group 152"/>
          <p:cNvGrpSpPr/>
          <p:nvPr/>
        </p:nvGrpSpPr>
        <p:grpSpPr>
          <a:xfrm>
            <a:off x="3289496" y="3110204"/>
            <a:ext cx="1763712" cy="1758956"/>
            <a:chOff x="3421487" y="3220242"/>
            <a:chExt cx="1763712" cy="1758956"/>
          </a:xfrm>
        </p:grpSpPr>
        <p:cxnSp>
          <p:nvCxnSpPr>
            <p:cNvPr id="154" name="Straight Connector 153"/>
            <p:cNvCxnSpPr/>
            <p:nvPr/>
          </p:nvCxnSpPr>
          <p:spPr bwMode="auto">
            <a:xfrm rot="16200000" flipV="1">
              <a:off x="4610522" y="3399629"/>
              <a:ext cx="647700" cy="28892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rot="5400000" flipH="1" flipV="1">
              <a:off x="4069187" y="3148808"/>
              <a:ext cx="649289" cy="7921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16" name="Group 159"/>
          <p:cNvGrpSpPr/>
          <p:nvPr/>
        </p:nvGrpSpPr>
        <p:grpSpPr>
          <a:xfrm>
            <a:off x="3332320" y="3078688"/>
            <a:ext cx="1763712" cy="1758956"/>
            <a:chOff x="3421487" y="4694379"/>
            <a:chExt cx="1763712" cy="1758956"/>
          </a:xfrm>
        </p:grpSpPr>
        <p:cxnSp>
          <p:nvCxnSpPr>
            <p:cNvPr id="161" name="Straight Connector 160"/>
            <p:cNvCxnSpPr/>
            <p:nvPr/>
          </p:nvCxnSpPr>
          <p:spPr bwMode="auto">
            <a:xfrm rot="16200000" flipV="1">
              <a:off x="3854871" y="4694379"/>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rot="16200000" flipV="1">
              <a:off x="3244480" y="6239816"/>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auto">
            <a:xfrm rot="16200000" flipV="1">
              <a:off x="4935961" y="6204098"/>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rot="5400000" flipH="1" flipV="1">
              <a:off x="3277818" y="5703241"/>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auto">
            <a:xfrm rot="16200000" flipV="1">
              <a:off x="4614493" y="5492103"/>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rot="5400000" flipH="1" flipV="1">
              <a:off x="3312743" y="4803127"/>
              <a:ext cx="649289" cy="4318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23" name="Group 166"/>
          <p:cNvGrpSpPr/>
          <p:nvPr/>
        </p:nvGrpSpPr>
        <p:grpSpPr>
          <a:xfrm>
            <a:off x="3377048" y="3077108"/>
            <a:ext cx="1763712" cy="1758956"/>
            <a:chOff x="3421487" y="4694379"/>
            <a:chExt cx="1763712" cy="1758956"/>
          </a:xfrm>
        </p:grpSpPr>
        <p:cxnSp>
          <p:nvCxnSpPr>
            <p:cNvPr id="168" name="Straight Connector 167"/>
            <p:cNvCxnSpPr/>
            <p:nvPr/>
          </p:nvCxnSpPr>
          <p:spPr bwMode="auto">
            <a:xfrm rot="16200000" flipV="1">
              <a:off x="3854871" y="4694379"/>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16200000" flipV="1">
              <a:off x="3244480" y="6239816"/>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auto">
            <a:xfrm rot="16200000" flipV="1">
              <a:off x="4935961" y="6204098"/>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auto">
            <a:xfrm rot="5400000" flipH="1" flipV="1">
              <a:off x="3277818" y="5703241"/>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auto">
            <a:xfrm rot="16200000" flipV="1">
              <a:off x="4614493" y="5492103"/>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auto">
            <a:xfrm rot="5400000" flipH="1" flipV="1">
              <a:off x="3312743" y="4803127"/>
              <a:ext cx="649289" cy="4318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0" name="Group 173"/>
          <p:cNvGrpSpPr/>
          <p:nvPr/>
        </p:nvGrpSpPr>
        <p:grpSpPr>
          <a:xfrm>
            <a:off x="2728976" y="3100476"/>
            <a:ext cx="2339974" cy="1758956"/>
            <a:chOff x="2051721" y="4982411"/>
            <a:chExt cx="2339974" cy="1758956"/>
          </a:xfrm>
        </p:grpSpPr>
        <p:cxnSp>
          <p:nvCxnSpPr>
            <p:cNvPr id="175" name="Straight Connector 174"/>
            <p:cNvCxnSpPr/>
            <p:nvPr/>
          </p:nvCxnSpPr>
          <p:spPr bwMode="auto">
            <a:xfrm rot="16200000" flipV="1">
              <a:off x="2557336" y="4478380"/>
              <a:ext cx="647700" cy="16557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rot="16200000" flipV="1">
              <a:off x="2450976" y="6527848"/>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rot="16200000" flipV="1">
              <a:off x="4142457" y="6492130"/>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bwMode="auto">
            <a:xfrm rot="5400000" flipH="1" flipV="1">
              <a:off x="2484314" y="5991273"/>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auto">
            <a:xfrm rot="16200000" flipV="1">
              <a:off x="3820989" y="5780135"/>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bwMode="auto">
            <a:xfrm rot="16200000" flipV="1">
              <a:off x="2015208" y="5018928"/>
              <a:ext cx="649289" cy="5762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7" name="Group 180"/>
          <p:cNvGrpSpPr/>
          <p:nvPr/>
        </p:nvGrpSpPr>
        <p:grpSpPr>
          <a:xfrm>
            <a:off x="2736082" y="3057652"/>
            <a:ext cx="2339974" cy="1758956"/>
            <a:chOff x="2051721" y="4982411"/>
            <a:chExt cx="2339974" cy="1758956"/>
          </a:xfrm>
        </p:grpSpPr>
        <p:cxnSp>
          <p:nvCxnSpPr>
            <p:cNvPr id="182" name="Straight Connector 181"/>
            <p:cNvCxnSpPr/>
            <p:nvPr/>
          </p:nvCxnSpPr>
          <p:spPr bwMode="auto">
            <a:xfrm rot="16200000" flipV="1">
              <a:off x="2557336" y="4478380"/>
              <a:ext cx="647700" cy="16557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auto">
            <a:xfrm rot="16200000" flipV="1">
              <a:off x="2450976" y="6527848"/>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rot="16200000" flipV="1">
              <a:off x="4142457" y="6492130"/>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flipH="1" flipV="1">
              <a:off x="2484314" y="5991273"/>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bwMode="auto">
            <a:xfrm rot="16200000" flipV="1">
              <a:off x="3820989" y="5780135"/>
              <a:ext cx="350838" cy="42227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auto">
            <a:xfrm rot="16200000" flipV="1">
              <a:off x="2015208" y="5018928"/>
              <a:ext cx="649289" cy="5762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8" name="Group 187"/>
          <p:cNvGrpSpPr/>
          <p:nvPr/>
        </p:nvGrpSpPr>
        <p:grpSpPr>
          <a:xfrm>
            <a:off x="3331529" y="3068960"/>
            <a:ext cx="2305047" cy="1758956"/>
            <a:chOff x="3421487" y="3220242"/>
            <a:chExt cx="2305047" cy="1758956"/>
          </a:xfrm>
        </p:grpSpPr>
        <p:cxnSp>
          <p:nvCxnSpPr>
            <p:cNvPr id="189" name="Straight Connector 188"/>
            <p:cNvCxnSpPr/>
            <p:nvPr/>
          </p:nvCxnSpPr>
          <p:spPr bwMode="auto">
            <a:xfrm rot="5400000" flipH="1" flipV="1">
              <a:off x="5078834" y="3220242"/>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auto">
            <a:xfrm rot="5400000" flipH="1" flipV="1">
              <a:off x="4536706" y="2681290"/>
              <a:ext cx="649289" cy="172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39" name="Group 194"/>
          <p:cNvGrpSpPr/>
          <p:nvPr/>
        </p:nvGrpSpPr>
        <p:grpSpPr>
          <a:xfrm>
            <a:off x="3258304" y="3096240"/>
            <a:ext cx="2305047" cy="1758956"/>
            <a:chOff x="3421487" y="3220242"/>
            <a:chExt cx="2305047" cy="1758956"/>
          </a:xfrm>
        </p:grpSpPr>
        <p:cxnSp>
          <p:nvCxnSpPr>
            <p:cNvPr id="196" name="Straight Connector 195"/>
            <p:cNvCxnSpPr/>
            <p:nvPr/>
          </p:nvCxnSpPr>
          <p:spPr bwMode="auto">
            <a:xfrm rot="5400000" flipH="1" flipV="1">
              <a:off x="5078834" y="3220242"/>
              <a:ext cx="647700" cy="6477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auto">
            <a:xfrm rot="16200000" flipV="1">
              <a:off x="3244480" y="4765679"/>
              <a:ext cx="390525" cy="365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auto">
            <a:xfrm rot="16200000" flipV="1">
              <a:off x="4935961" y="4729961"/>
              <a:ext cx="390525" cy="10795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auto">
            <a:xfrm rot="5400000" flipH="1" flipV="1">
              <a:off x="3534199" y="4017173"/>
              <a:ext cx="350838" cy="4238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auto">
            <a:xfrm rot="5400000" flipH="1" flipV="1">
              <a:off x="4933580" y="4229104"/>
              <a:ext cx="28733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bwMode="auto">
            <a:xfrm rot="5400000" flipH="1" flipV="1">
              <a:off x="4536706" y="2681290"/>
              <a:ext cx="649289" cy="172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40" name="Group 192"/>
          <p:cNvGrpSpPr>
            <a:grpSpLocks/>
          </p:cNvGrpSpPr>
          <p:nvPr/>
        </p:nvGrpSpPr>
        <p:grpSpPr bwMode="auto">
          <a:xfrm>
            <a:off x="2081632" y="3717131"/>
            <a:ext cx="4032246" cy="215900"/>
            <a:chOff x="1547664" y="1556792"/>
            <a:chExt cx="4032448" cy="216024"/>
          </a:xfrm>
        </p:grpSpPr>
        <p:sp>
          <p:nvSpPr>
            <p:cNvPr id="93" name="Oval 92"/>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4" name="Oval 93"/>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5" name="Oval 94"/>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6" name="Oval 95"/>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7" name="Oval 96"/>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8" name="Oval 97"/>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9" name="Oval 98"/>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0" name="Oval 99"/>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7"/>
          <p:cNvGrpSpPr/>
          <p:nvPr/>
        </p:nvGrpSpPr>
        <p:grpSpPr>
          <a:xfrm>
            <a:off x="107504" y="2788866"/>
            <a:ext cx="5174019" cy="1072182"/>
            <a:chOff x="971600" y="2420888"/>
            <a:chExt cx="4175125" cy="865187"/>
          </a:xfrm>
          <a:solidFill>
            <a:srgbClr val="254061">
              <a:alpha val="60000"/>
            </a:srgbClr>
          </a:solidFill>
        </p:grpSpPr>
        <p:sp>
          <p:nvSpPr>
            <p:cNvPr id="110" name="Rounded Rectangle 109"/>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1" name="Rounded Rectangle 110"/>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3" name="Rounded Rectangle 112"/>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4" name="Rounded Rectangle 113"/>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cxnSp>
        <p:nvCxnSpPr>
          <p:cNvPr id="89" name="Straight Connector 88"/>
          <p:cNvCxnSpPr/>
          <p:nvPr/>
        </p:nvCxnSpPr>
        <p:spPr bwMode="auto">
          <a:xfrm rot="5400000" flipH="1">
            <a:off x="3213336" y="2011253"/>
            <a:ext cx="1784769" cy="13929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8" idx="2"/>
            <a:endCxn id="135" idx="0"/>
          </p:cNvCxnSpPr>
          <p:nvPr/>
        </p:nvCxnSpPr>
        <p:spPr bwMode="auto">
          <a:xfrm rot="5400000" flipH="1" flipV="1">
            <a:off x="1149301" y="1428729"/>
            <a:ext cx="1896647" cy="253397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4" idx="2"/>
            <a:endCxn id="135" idx="0"/>
          </p:cNvCxnSpPr>
          <p:nvPr/>
        </p:nvCxnSpPr>
        <p:spPr bwMode="auto">
          <a:xfrm rot="5400000" flipH="1" flipV="1">
            <a:off x="1813382" y="2093415"/>
            <a:ext cx="1897251" cy="1205206"/>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284560" y="1741453"/>
            <a:ext cx="4819905" cy="1905891"/>
            <a:chOff x="284560" y="1741453"/>
            <a:chExt cx="4819905" cy="1905891"/>
          </a:xfrm>
        </p:grpSpPr>
        <p:cxnSp>
          <p:nvCxnSpPr>
            <p:cNvPr id="138" name="Straight Connector 137"/>
            <p:cNvCxnSpPr>
              <a:stCxn id="183" idx="0"/>
              <a:endCxn id="116" idx="4"/>
            </p:cNvCxnSpPr>
            <p:nvPr/>
          </p:nvCxnSpPr>
          <p:spPr bwMode="auto">
            <a:xfrm rot="5400000" flipH="1" flipV="1">
              <a:off x="288496"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16" idx="4"/>
            </p:cNvCxnSpPr>
            <p:nvPr/>
          </p:nvCxnSpPr>
          <p:spPr bwMode="auto">
            <a:xfrm rot="16200000" flipV="1">
              <a:off x="574739"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5" idx="0"/>
              <a:endCxn id="118" idx="4"/>
            </p:cNvCxnSpPr>
            <p:nvPr/>
          </p:nvCxnSpPr>
          <p:spPr bwMode="auto">
            <a:xfrm rot="5400000" flipH="1" flipV="1">
              <a:off x="2966002"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118" idx="4"/>
            </p:cNvCxnSpPr>
            <p:nvPr/>
          </p:nvCxnSpPr>
          <p:spPr bwMode="auto">
            <a:xfrm rot="16200000" flipV="1">
              <a:off x="3252245"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83" idx="2"/>
              <a:endCxn id="133" idx="0"/>
            </p:cNvCxnSpPr>
            <p:nvPr/>
          </p:nvCxnSpPr>
          <p:spPr bwMode="auto">
            <a:xfrm rot="5400000" flipH="1" flipV="1">
              <a:off x="-462578" y="2494530"/>
              <a:ext cx="1897251" cy="40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85" idx="2"/>
              <a:endCxn id="133" idx="0"/>
            </p:cNvCxnSpPr>
            <p:nvPr/>
          </p:nvCxnSpPr>
          <p:spPr bwMode="auto">
            <a:xfrm rot="5400000" flipH="1">
              <a:off x="876177" y="1558753"/>
              <a:ext cx="1897251" cy="22745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81" idx="2"/>
              <a:endCxn id="135" idx="0"/>
            </p:cNvCxnSpPr>
            <p:nvPr/>
          </p:nvCxnSpPr>
          <p:spPr bwMode="auto">
            <a:xfrm rot="5400000" flipH="1">
              <a:off x="2485201" y="2626802"/>
              <a:ext cx="1896647" cy="13782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20" idx="0"/>
              <a:endCxn id="116" idx="4"/>
            </p:cNvCxnSpPr>
            <p:nvPr/>
          </p:nvCxnSpPr>
          <p:spPr bwMode="auto">
            <a:xfrm rot="5400000" flipH="1" flipV="1">
              <a:off x="422765" y="3277249"/>
              <a:ext cx="393461" cy="13279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21" idx="0"/>
              <a:endCxn id="116" idx="4"/>
            </p:cNvCxnSpPr>
            <p:nvPr/>
          </p:nvCxnSpPr>
          <p:spPr bwMode="auto">
            <a:xfrm rot="16200000" flipV="1">
              <a:off x="690319"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22" idx="0"/>
              <a:endCxn id="117" idx="4"/>
            </p:cNvCxnSpPr>
            <p:nvPr/>
          </p:nvCxnSpPr>
          <p:spPr bwMode="auto">
            <a:xfrm rot="5400000" flipH="1" flipV="1">
              <a:off x="1627741"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23" idx="0"/>
              <a:endCxn id="117" idx="4"/>
            </p:cNvCxnSpPr>
            <p:nvPr/>
          </p:nvCxnSpPr>
          <p:spPr bwMode="auto">
            <a:xfrm rot="5400000" flipH="1" flipV="1">
              <a:off x="1762010"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24" idx="0"/>
              <a:endCxn id="117" idx="4"/>
            </p:cNvCxnSpPr>
            <p:nvPr/>
          </p:nvCxnSpPr>
          <p:spPr bwMode="auto">
            <a:xfrm rot="16200000" flipV="1">
              <a:off x="1895787"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25" idx="0"/>
              <a:endCxn id="117" idx="4"/>
            </p:cNvCxnSpPr>
            <p:nvPr/>
          </p:nvCxnSpPr>
          <p:spPr bwMode="auto">
            <a:xfrm rot="16200000" flipV="1">
              <a:off x="2029564"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26" idx="0"/>
              <a:endCxn id="118" idx="4"/>
            </p:cNvCxnSpPr>
            <p:nvPr/>
          </p:nvCxnSpPr>
          <p:spPr bwMode="auto">
            <a:xfrm rot="5400000" flipH="1" flipV="1">
              <a:off x="3099779"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7" idx="0"/>
              <a:endCxn id="118" idx="4"/>
            </p:cNvCxnSpPr>
            <p:nvPr/>
          </p:nvCxnSpPr>
          <p:spPr bwMode="auto">
            <a:xfrm rot="16200000" flipV="1">
              <a:off x="3367825"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8" idx="0"/>
              <a:endCxn id="119" idx="4"/>
            </p:cNvCxnSpPr>
            <p:nvPr/>
          </p:nvCxnSpPr>
          <p:spPr bwMode="auto">
            <a:xfrm rot="5400000" flipH="1" flipV="1">
              <a:off x="4305246" y="3142489"/>
              <a:ext cx="393461" cy="40231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29" idx="0"/>
              <a:endCxn id="119" idx="4"/>
            </p:cNvCxnSpPr>
            <p:nvPr/>
          </p:nvCxnSpPr>
          <p:spPr bwMode="auto">
            <a:xfrm rot="5400000" flipH="1" flipV="1">
              <a:off x="4439023" y="3276266"/>
              <a:ext cx="393461" cy="13476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0" idx="0"/>
              <a:endCxn id="119" idx="4"/>
            </p:cNvCxnSpPr>
            <p:nvPr/>
          </p:nvCxnSpPr>
          <p:spPr bwMode="auto">
            <a:xfrm rot="16200000" flipV="1">
              <a:off x="4572886" y="3277166"/>
              <a:ext cx="402100" cy="14159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31" idx="0"/>
              <a:endCxn id="119" idx="4"/>
            </p:cNvCxnSpPr>
            <p:nvPr/>
          </p:nvCxnSpPr>
          <p:spPr bwMode="auto">
            <a:xfrm rot="16200000" flipV="1">
              <a:off x="4707069"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20" idx="2"/>
              <a:endCxn id="134" idx="0"/>
            </p:cNvCxnSpPr>
            <p:nvPr/>
          </p:nvCxnSpPr>
          <p:spPr bwMode="auto">
            <a:xfrm rot="5400000" flipH="1" flipV="1">
              <a:off x="340960" y="1959530"/>
              <a:ext cx="1897251" cy="147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21" idx="2"/>
              <a:endCxn id="136" idx="0"/>
            </p:cNvCxnSpPr>
            <p:nvPr/>
          </p:nvCxnSpPr>
          <p:spPr bwMode="auto">
            <a:xfrm rot="5400000" flipH="1" flipV="1">
              <a:off x="1947051" y="888546"/>
              <a:ext cx="1897251" cy="361494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22" idx="2"/>
              <a:endCxn id="133" idx="0"/>
            </p:cNvCxnSpPr>
            <p:nvPr/>
          </p:nvCxnSpPr>
          <p:spPr bwMode="auto">
            <a:xfrm rot="5400000" flipH="1">
              <a:off x="206800" y="2228130"/>
              <a:ext cx="1897251" cy="93577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3" idx="2"/>
              <a:endCxn id="134" idx="0"/>
            </p:cNvCxnSpPr>
            <p:nvPr/>
          </p:nvCxnSpPr>
          <p:spPr bwMode="auto">
            <a:xfrm rot="5400000" flipH="1" flipV="1">
              <a:off x="1010336" y="2628907"/>
              <a:ext cx="1897251" cy="13422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25" idx="2"/>
              <a:endCxn id="136" idx="0"/>
            </p:cNvCxnSpPr>
            <p:nvPr/>
          </p:nvCxnSpPr>
          <p:spPr bwMode="auto">
            <a:xfrm rot="5400000" flipH="1" flipV="1">
              <a:off x="2616428" y="1557923"/>
              <a:ext cx="1897251" cy="227618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26" idx="2"/>
              <a:endCxn id="134" idx="0"/>
            </p:cNvCxnSpPr>
            <p:nvPr/>
          </p:nvCxnSpPr>
          <p:spPr bwMode="auto">
            <a:xfrm rot="5400000" flipH="1">
              <a:off x="1679222" y="2094245"/>
              <a:ext cx="1897251" cy="120354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27" idx="2"/>
              <a:endCxn id="136" idx="0"/>
            </p:cNvCxnSpPr>
            <p:nvPr/>
          </p:nvCxnSpPr>
          <p:spPr bwMode="auto">
            <a:xfrm rot="5400000" flipH="1" flipV="1">
              <a:off x="3285804" y="2227299"/>
              <a:ext cx="1897251" cy="93743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28" idx="2"/>
              <a:endCxn id="133" idx="0"/>
            </p:cNvCxnSpPr>
            <p:nvPr/>
          </p:nvCxnSpPr>
          <p:spPr bwMode="auto">
            <a:xfrm rot="5400000" flipH="1">
              <a:off x="1545553" y="889377"/>
              <a:ext cx="1897251" cy="3613284"/>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29" idx="2"/>
              <a:endCxn id="134" idx="0"/>
            </p:cNvCxnSpPr>
            <p:nvPr/>
          </p:nvCxnSpPr>
          <p:spPr bwMode="auto">
            <a:xfrm rot="5400000" flipH="1">
              <a:off x="2348599" y="1424868"/>
              <a:ext cx="1897251" cy="254230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31" idx="2"/>
              <a:endCxn id="136" idx="0"/>
            </p:cNvCxnSpPr>
            <p:nvPr/>
          </p:nvCxnSpPr>
          <p:spPr bwMode="auto">
            <a:xfrm rot="5400000" flipH="1">
              <a:off x="3955181" y="2495360"/>
              <a:ext cx="1897251" cy="40131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5400000" flipH="1">
              <a:off x="3139850" y="1954338"/>
              <a:ext cx="1905891" cy="148012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0" y="0"/>
            <a:ext cx="9144000" cy="1052736"/>
          </a:xfrm>
        </p:spPr>
        <p:txBody>
          <a:bodyPr>
            <a:normAutofit fontScale="90000"/>
          </a:bodyPr>
          <a:lstStyle/>
          <a:p>
            <a:r>
              <a:rPr lang="en-US" dirty="0" smtClean="0">
                <a:solidFill>
                  <a:schemeClr val="tx2"/>
                </a:solidFill>
              </a:rPr>
              <a:t>In a </a:t>
            </a:r>
            <a:r>
              <a:rPr lang="en-US" dirty="0" smtClean="0">
                <a:solidFill>
                  <a:schemeClr val="tx2"/>
                </a:solidFill>
              </a:rPr>
              <a:t>data </a:t>
            </a:r>
            <a:r>
              <a:rPr lang="en-US" dirty="0" smtClean="0">
                <a:solidFill>
                  <a:schemeClr val="tx2"/>
                </a:solidFill>
              </a:rPr>
              <a:t>center, can we use multipath to get higher throughput?</a:t>
            </a:r>
            <a:endParaRPr lang="en-GB" dirty="0">
              <a:solidFill>
                <a:schemeClr val="tx2"/>
              </a:solidFill>
            </a:endParaRPr>
          </a:p>
        </p:txBody>
      </p:sp>
      <p:sp>
        <p:nvSpPr>
          <p:cNvPr id="109" name="Slide Number Placeholder 108"/>
          <p:cNvSpPr>
            <a:spLocks noGrp="1"/>
          </p:cNvSpPr>
          <p:nvPr>
            <p:ph type="sldNum" sz="quarter" idx="4"/>
          </p:nvPr>
        </p:nvSpPr>
        <p:spPr/>
        <p:txBody>
          <a:bodyPr/>
          <a:lstStyle/>
          <a:p>
            <a:fld id="{C521D75E-D6CE-401B-B8F6-FCC738B84794}" type="slidenum">
              <a:rPr lang="en-GB" smtClean="0"/>
              <a:pPr/>
              <a:t>4</a:t>
            </a:fld>
            <a:endParaRPr lang="en-GB"/>
          </a:p>
        </p:txBody>
      </p:sp>
      <p:grpSp>
        <p:nvGrpSpPr>
          <p:cNvPr id="4" name="Group 100"/>
          <p:cNvGrpSpPr>
            <a:grpSpLocks/>
          </p:cNvGrpSpPr>
          <p:nvPr/>
        </p:nvGrpSpPr>
        <p:grpSpPr bwMode="auto">
          <a:xfrm>
            <a:off x="552116" y="2879362"/>
            <a:ext cx="4284796" cy="267554"/>
            <a:chOff x="1835696" y="1556792"/>
            <a:chExt cx="3456384" cy="216024"/>
          </a:xfrm>
        </p:grpSpPr>
        <p:sp>
          <p:nvSpPr>
            <p:cNvPr id="116" name="Oval 115"/>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7" name="Oval 116"/>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8" name="Oval 117"/>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9" name="Oval 118"/>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6" name="Group 101"/>
          <p:cNvGrpSpPr/>
          <p:nvPr/>
        </p:nvGrpSpPr>
        <p:grpSpPr>
          <a:xfrm>
            <a:off x="553683" y="1747392"/>
            <a:ext cx="4283320" cy="267708"/>
            <a:chOff x="1835696" y="2852936"/>
            <a:chExt cx="3456384" cy="216024"/>
          </a:xfrm>
          <a:noFill/>
        </p:grpSpPr>
        <p:sp>
          <p:nvSpPr>
            <p:cNvPr id="133" name="Oval 132"/>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4" name="Oval 133"/>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5" name="Oval 134"/>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6" name="Oval 135"/>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7" name="Group 104"/>
          <p:cNvGrpSpPr>
            <a:grpSpLocks/>
          </p:cNvGrpSpPr>
          <p:nvPr/>
        </p:nvGrpSpPr>
        <p:grpSpPr bwMode="auto">
          <a:xfrm>
            <a:off x="553683" y="1628800"/>
            <a:ext cx="4284796" cy="267554"/>
            <a:chOff x="1835696" y="2852936"/>
            <a:chExt cx="3456384" cy="216024"/>
          </a:xfrm>
        </p:grpSpPr>
        <p:sp>
          <p:nvSpPr>
            <p:cNvPr id="172" name="Oval 171"/>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3" name="Oval 172"/>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4" name="Oval 173"/>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5" name="Oval 174"/>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77" name="Rectangle 176"/>
          <p:cNvSpPr/>
          <p:nvPr/>
        </p:nvSpPr>
        <p:spPr>
          <a:xfrm>
            <a:off x="735985" y="350333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 name="Rectangle 177"/>
          <p:cNvSpPr/>
          <p:nvPr/>
        </p:nvSpPr>
        <p:spPr>
          <a:xfrm>
            <a:off x="777520" y="3539772"/>
            <a:ext cx="106234" cy="1042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0" name="Rectangle 179"/>
          <p:cNvSpPr/>
          <p:nvPr/>
        </p:nvSpPr>
        <p:spPr>
          <a:xfrm>
            <a:off x="4752591" y="350874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6" name="Rectangle 75"/>
          <p:cNvSpPr/>
          <p:nvPr/>
        </p:nvSpPr>
        <p:spPr>
          <a:xfrm>
            <a:off x="2065368" y="3487360"/>
            <a:ext cx="179024" cy="179026"/>
          </a:xfrm>
          <a:prstGeom prst="rect">
            <a:avLst/>
          </a:prstGeom>
          <a:solidFill>
            <a:srgbClr val="17283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8" name="Group 195"/>
          <p:cNvGrpSpPr/>
          <p:nvPr/>
        </p:nvGrpSpPr>
        <p:grpSpPr>
          <a:xfrm>
            <a:off x="233412" y="3539772"/>
            <a:ext cx="4922203" cy="104872"/>
            <a:chOff x="233412" y="3539772"/>
            <a:chExt cx="4922203" cy="104872"/>
          </a:xfrm>
          <a:solidFill>
            <a:schemeClr val="tx2">
              <a:lumMod val="75000"/>
            </a:schemeClr>
          </a:solidFill>
        </p:grpSpPr>
        <p:sp>
          <p:nvSpPr>
            <p:cNvPr id="120" name="Rectangle 119"/>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1" name="Rectangle 120"/>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2" name="Rectangle 121"/>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3" name="Rectangle 122"/>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4" name="Rectangle 123"/>
            <p:cNvSpPr/>
            <p:nvPr/>
          </p:nvSpPr>
          <p:spPr bwMode="auto">
            <a:xfrm>
              <a:off x="2108256" y="3540377"/>
              <a:ext cx="102300" cy="104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5" name="Rectangle 124"/>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6" name="Rectangle 125"/>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7" name="Rectangle 126"/>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8" name="Rectangle 127"/>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9" name="Rectangle 128"/>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1" name="Rectangle 130"/>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1" name="Rectangle 180"/>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3" name="Rectangle 182"/>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5" name="Rectangle 184"/>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30" name="Rectangle 129"/>
          <p:cNvSpPr/>
          <p:nvPr/>
        </p:nvSpPr>
        <p:spPr bwMode="auto">
          <a:xfrm>
            <a:off x="4792600" y="3549016"/>
            <a:ext cx="104267" cy="1042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bwMode="auto">
          <a:xfrm>
            <a:off x="4852046" y="3547818"/>
            <a:ext cx="45719" cy="104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Freeform 87"/>
          <p:cNvSpPr/>
          <p:nvPr/>
        </p:nvSpPr>
        <p:spPr>
          <a:xfrm>
            <a:off x="4749471" y="3509055"/>
            <a:ext cx="102185" cy="178890"/>
          </a:xfrm>
          <a:custGeom>
            <a:avLst/>
            <a:gdLst>
              <a:gd name="connsiteX0" fmla="*/ 21125 w 147371"/>
              <a:gd name="connsiteY0" fmla="*/ 28167 h 204207"/>
              <a:gd name="connsiteX1" fmla="*/ 123731 w 147371"/>
              <a:gd name="connsiteY1" fmla="*/ 25149 h 204207"/>
              <a:gd name="connsiteX2" fmla="*/ 126749 w 147371"/>
              <a:gd name="connsiteY2" fmla="*/ 179058 h 204207"/>
              <a:gd name="connsiteX3" fmla="*/ 0 w 147371"/>
              <a:gd name="connsiteY3" fmla="*/ 176040 h 204207"/>
              <a:gd name="connsiteX0" fmla="*/ 21125 w 147371"/>
              <a:gd name="connsiteY0" fmla="*/ 3018 h 179058"/>
              <a:gd name="connsiteX1" fmla="*/ 123731 w 147371"/>
              <a:gd name="connsiteY1" fmla="*/ 0 h 179058"/>
              <a:gd name="connsiteX2" fmla="*/ 126749 w 147371"/>
              <a:gd name="connsiteY2" fmla="*/ 153909 h 179058"/>
              <a:gd name="connsiteX3" fmla="*/ 0 w 147371"/>
              <a:gd name="connsiteY3" fmla="*/ 150891 h 179058"/>
              <a:gd name="connsiteX0" fmla="*/ 21125 w 126749"/>
              <a:gd name="connsiteY0" fmla="*/ 3018 h 179058"/>
              <a:gd name="connsiteX1" fmla="*/ 123731 w 126749"/>
              <a:gd name="connsiteY1" fmla="*/ 0 h 179058"/>
              <a:gd name="connsiteX2" fmla="*/ 126749 w 126749"/>
              <a:gd name="connsiteY2" fmla="*/ 153909 h 179058"/>
              <a:gd name="connsiteX3" fmla="*/ 0 w 126749"/>
              <a:gd name="connsiteY3" fmla="*/ 150891 h 179058"/>
              <a:gd name="connsiteX0" fmla="*/ 21125 w 126749"/>
              <a:gd name="connsiteY0" fmla="*/ 3018 h 153909"/>
              <a:gd name="connsiteX1" fmla="*/ 123731 w 126749"/>
              <a:gd name="connsiteY1" fmla="*/ 0 h 153909"/>
              <a:gd name="connsiteX2" fmla="*/ 126749 w 126749"/>
              <a:gd name="connsiteY2" fmla="*/ 153909 h 153909"/>
              <a:gd name="connsiteX3" fmla="*/ 0 w 126749"/>
              <a:gd name="connsiteY3" fmla="*/ 150891 h 153909"/>
              <a:gd name="connsiteX0" fmla="*/ 0 w 710187"/>
              <a:gd name="connsiteY0" fmla="*/ 587801 h 587801"/>
              <a:gd name="connsiteX1" fmla="*/ 707169 w 710187"/>
              <a:gd name="connsiteY1" fmla="*/ 0 h 587801"/>
              <a:gd name="connsiteX2" fmla="*/ 710187 w 710187"/>
              <a:gd name="connsiteY2" fmla="*/ 153909 h 587801"/>
              <a:gd name="connsiteX3" fmla="*/ 583438 w 710187"/>
              <a:gd name="connsiteY3" fmla="*/ 150891 h 587801"/>
              <a:gd name="connsiteX0" fmla="*/ 62955 w 773142"/>
              <a:gd name="connsiteY0" fmla="*/ 436910 h 436910"/>
              <a:gd name="connsiteX1" fmla="*/ 0 w 773142"/>
              <a:gd name="connsiteY1" fmla="*/ 421820 h 436910"/>
              <a:gd name="connsiteX2" fmla="*/ 773142 w 773142"/>
              <a:gd name="connsiteY2" fmla="*/ 3018 h 436910"/>
              <a:gd name="connsiteX3" fmla="*/ 646393 w 773142"/>
              <a:gd name="connsiteY3" fmla="*/ 0 h 436910"/>
              <a:gd name="connsiteX0" fmla="*/ 68990 w 652428"/>
              <a:gd name="connsiteY0" fmla="*/ 436910 h 603729"/>
              <a:gd name="connsiteX1" fmla="*/ 6035 w 652428"/>
              <a:gd name="connsiteY1" fmla="*/ 421820 h 603729"/>
              <a:gd name="connsiteX2" fmla="*/ 0 w 652428"/>
              <a:gd name="connsiteY2" fmla="*/ 603729 h 603729"/>
              <a:gd name="connsiteX3" fmla="*/ 652428 w 652428"/>
              <a:gd name="connsiteY3" fmla="*/ 0 h 603729"/>
              <a:gd name="connsiteX0" fmla="*/ 68990 w 102185"/>
              <a:gd name="connsiteY0" fmla="*/ 15090 h 181909"/>
              <a:gd name="connsiteX1" fmla="*/ 6035 w 102185"/>
              <a:gd name="connsiteY1" fmla="*/ 0 h 181909"/>
              <a:gd name="connsiteX2" fmla="*/ 0 w 102185"/>
              <a:gd name="connsiteY2" fmla="*/ 181909 h 181909"/>
              <a:gd name="connsiteX3" fmla="*/ 102185 w 102185"/>
              <a:gd name="connsiteY3" fmla="*/ 181909 h 181909"/>
              <a:gd name="connsiteX0" fmla="*/ 99168 w 102185"/>
              <a:gd name="connsiteY0" fmla="*/ 6036 h 181909"/>
              <a:gd name="connsiteX1" fmla="*/ 6035 w 102185"/>
              <a:gd name="connsiteY1" fmla="*/ 0 h 181909"/>
              <a:gd name="connsiteX2" fmla="*/ 0 w 102185"/>
              <a:gd name="connsiteY2" fmla="*/ 181909 h 181909"/>
              <a:gd name="connsiteX3" fmla="*/ 102185 w 102185"/>
              <a:gd name="connsiteY3" fmla="*/ 181909 h 181909"/>
              <a:gd name="connsiteX0" fmla="*/ 90115 w 102185"/>
              <a:gd name="connsiteY0" fmla="*/ 3019 h 181909"/>
              <a:gd name="connsiteX1" fmla="*/ 6035 w 102185"/>
              <a:gd name="connsiteY1" fmla="*/ 0 h 181909"/>
              <a:gd name="connsiteX2" fmla="*/ 0 w 102185"/>
              <a:gd name="connsiteY2" fmla="*/ 181909 h 181909"/>
              <a:gd name="connsiteX3" fmla="*/ 102185 w 102185"/>
              <a:gd name="connsiteY3" fmla="*/ 181909 h 181909"/>
              <a:gd name="connsiteX0" fmla="*/ 90115 w 102185"/>
              <a:gd name="connsiteY0" fmla="*/ 0 h 178890"/>
              <a:gd name="connsiteX1" fmla="*/ 6035 w 102185"/>
              <a:gd name="connsiteY1" fmla="*/ 6035 h 178890"/>
              <a:gd name="connsiteX2" fmla="*/ 0 w 102185"/>
              <a:gd name="connsiteY2" fmla="*/ 178890 h 178890"/>
              <a:gd name="connsiteX3" fmla="*/ 102185 w 102185"/>
              <a:gd name="connsiteY3" fmla="*/ 178890 h 178890"/>
            </a:gdLst>
            <a:ahLst/>
            <a:cxnLst>
              <a:cxn ang="0">
                <a:pos x="connsiteX0" y="connsiteY0"/>
              </a:cxn>
              <a:cxn ang="0">
                <a:pos x="connsiteX1" y="connsiteY1"/>
              </a:cxn>
              <a:cxn ang="0">
                <a:pos x="connsiteX2" y="connsiteY2"/>
              </a:cxn>
              <a:cxn ang="0">
                <a:pos x="connsiteX3" y="connsiteY3"/>
              </a:cxn>
            </a:cxnLst>
            <a:rect l="l" t="t" r="r" b="b"/>
            <a:pathLst>
              <a:path w="102185" h="178890">
                <a:moveTo>
                  <a:pt x="90115" y="0"/>
                </a:moveTo>
                <a:lnTo>
                  <a:pt x="6035" y="6035"/>
                </a:lnTo>
                <a:lnTo>
                  <a:pt x="0" y="178890"/>
                </a:lnTo>
                <a:lnTo>
                  <a:pt x="102185" y="17889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Rounded Rectangular Callout 79"/>
          <p:cNvSpPr/>
          <p:nvPr/>
        </p:nvSpPr>
        <p:spPr>
          <a:xfrm>
            <a:off x="107504" y="4437112"/>
            <a:ext cx="1296144" cy="864096"/>
          </a:xfrm>
          <a:prstGeom prst="wedgeRoundRectCallout">
            <a:avLst>
              <a:gd name="adj1" fmla="val -801"/>
              <a:gd name="adj2" fmla="val -129641"/>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Initially, there is one flow.</a:t>
            </a:r>
            <a:endParaRPr lang="en-GB" i="1" dirty="0"/>
          </a:p>
        </p:txBody>
      </p:sp>
      <p:sp>
        <p:nvSpPr>
          <p:cNvPr id="81" name="Rounded Rectangular Callout 80"/>
          <p:cNvSpPr/>
          <p:nvPr/>
        </p:nvSpPr>
        <p:spPr>
          <a:xfrm>
            <a:off x="1547664" y="4437112"/>
            <a:ext cx="1728192" cy="1440160"/>
          </a:xfrm>
          <a:prstGeom prst="wedgeRoundRectCallout">
            <a:avLst>
              <a:gd name="adj1" fmla="val -16797"/>
              <a:gd name="adj2" fmla="val -98633"/>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A new flow starts. Its direct route collides with the first flow.</a:t>
            </a:r>
            <a:endParaRPr lang="en-GB"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5"/>
          <p:cNvGrpSpPr>
            <a:grpSpLocks/>
          </p:cNvGrpSpPr>
          <p:nvPr/>
        </p:nvGrpSpPr>
        <p:grpSpPr bwMode="auto">
          <a:xfrm>
            <a:off x="2010196" y="3644106"/>
            <a:ext cx="4175125" cy="865187"/>
            <a:chOff x="1475656" y="1484784"/>
            <a:chExt cx="4176464" cy="864096"/>
          </a:xfrm>
          <a:solidFill>
            <a:schemeClr val="accent1">
              <a:lumMod val="50000"/>
            </a:schemeClr>
          </a:solidFill>
        </p:grpSpPr>
        <p:sp>
          <p:nvSpPr>
            <p:cNvPr id="101" name="Rounded Rectangle 100"/>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 name="Rounded Rectangle 101"/>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3" name="Rounded Rectangle 102"/>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4" name="Rounded Rectangle 103"/>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 name="Title 1"/>
          <p:cNvSpPr>
            <a:spLocks noGrp="1"/>
          </p:cNvSpPr>
          <p:nvPr>
            <p:ph type="title"/>
          </p:nvPr>
        </p:nvSpPr>
        <p:spPr/>
        <p:txBody>
          <a:bodyPr/>
          <a:lstStyle/>
          <a:p>
            <a:r>
              <a:rPr lang="en-US" dirty="0" smtClean="0">
                <a:solidFill>
                  <a:schemeClr val="tx2">
                    <a:lumMod val="75000"/>
                  </a:schemeClr>
                </a:solidFill>
              </a:rPr>
              <a:t>MPTCP discovers available capacity</a:t>
            </a:r>
            <a:endParaRPr lang="en-GB" dirty="0">
              <a:solidFill>
                <a:schemeClr val="tx2">
                  <a:lumMod val="75000"/>
                </a:schemeClr>
              </a:solidFill>
            </a:endParaRPr>
          </a:p>
        </p:txBody>
      </p:sp>
      <p:sp>
        <p:nvSpPr>
          <p:cNvPr id="5" name="Content Placeholder 4"/>
          <p:cNvSpPr>
            <a:spLocks noGrp="1"/>
          </p:cNvSpPr>
          <p:nvPr>
            <p:ph idx="1"/>
          </p:nvPr>
        </p:nvSpPr>
        <p:spPr>
          <a:xfrm>
            <a:off x="1403648" y="908720"/>
            <a:ext cx="7740352" cy="5949280"/>
          </a:xfrm>
        </p:spPr>
        <p:txBody>
          <a:bodyPr>
            <a:normAutofit/>
          </a:bodyPr>
          <a:lstStyle/>
          <a:p>
            <a:r>
              <a:rPr lang="en-US" sz="2800" dirty="0" smtClean="0"/>
              <a:t>An obvious way to balance load is to use ECMP, i.e. pick randomly from available paths for each TCP flow.</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This balances traffic nicely, as long as there are enough flows. But if there are fewer flows,</a:t>
            </a:r>
          </a:p>
          <a:p>
            <a:r>
              <a:rPr lang="en-US" sz="2800" dirty="0" smtClean="0"/>
              <a:t>there may be collisions and wasted capacity.</a:t>
            </a:r>
          </a:p>
          <a:p>
            <a:endParaRPr lang="en-GB" sz="28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rPr>
              <a:pPr/>
              <a:t>40</a:t>
            </a:fld>
            <a:endParaRPr lang="en-GB">
              <a:solidFill>
                <a:srgbClr val="D8D8D8">
                  <a:lumMod val="75000"/>
                </a:srgbClr>
              </a:solidFill>
            </a:endParaRPr>
          </a:p>
        </p:txBody>
      </p:sp>
      <p:sp>
        <p:nvSpPr>
          <p:cNvPr id="7" name="Rectangle 6"/>
          <p:cNvSpPr/>
          <p:nvPr/>
        </p:nvSpPr>
        <p:spPr>
          <a:xfrm>
            <a:off x="3231573" y="4796258"/>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 name="Rectangle 7"/>
          <p:cNvSpPr/>
          <p:nvPr/>
        </p:nvSpPr>
        <p:spPr>
          <a:xfrm>
            <a:off x="2463165" y="4825660"/>
            <a:ext cx="85725" cy="84138"/>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6" name="Group 191"/>
          <p:cNvGrpSpPr/>
          <p:nvPr/>
        </p:nvGrpSpPr>
        <p:grpSpPr>
          <a:xfrm>
            <a:off x="2585541" y="2852489"/>
            <a:ext cx="3096344" cy="216024"/>
            <a:chOff x="2051720" y="764704"/>
            <a:chExt cx="3096344" cy="216024"/>
          </a:xfrm>
          <a:noFill/>
        </p:grpSpPr>
        <p:sp>
          <p:nvSpPr>
            <p:cNvPr id="105" name="Oval 7"/>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6" name="Oval 8"/>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7" name="Oval 9"/>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8" name="Oval 10"/>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cxnSp>
        <p:nvCxnSpPr>
          <p:cNvPr id="57" name="Straight Connector 56"/>
          <p:cNvCxnSpPr/>
          <p:nvPr/>
        </p:nvCxnSpPr>
        <p:spPr bwMode="auto">
          <a:xfrm rot="5400000" flipH="1" flipV="1">
            <a:off x="2459626" y="4490407"/>
            <a:ext cx="360362" cy="25207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4223964" y="4562471"/>
            <a:ext cx="360363"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H="1">
            <a:off x="2302296" y="3864767"/>
            <a:ext cx="350837"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flipH="1" flipV="1">
            <a:off x="2622177" y="4076698"/>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4206502" y="4076698"/>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4462885" y="3864766"/>
            <a:ext cx="350837"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rot="5400000" flipH="1" flipV="1">
            <a:off x="2118148" y="3139278"/>
            <a:ext cx="647700" cy="504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flipH="1" flipV="1">
            <a:off x="2622178" y="2635248"/>
            <a:ext cx="647700" cy="15128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rot="5400000" flipH="1" flipV="1">
            <a:off x="3377828" y="2455859"/>
            <a:ext cx="647700" cy="18716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flipH="1" flipV="1">
            <a:off x="3846140" y="1987548"/>
            <a:ext cx="647700" cy="28082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16200000" flipV="1">
            <a:off x="3198440" y="2563811"/>
            <a:ext cx="647700" cy="16557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16200000" flipV="1">
            <a:off x="3702471" y="3067842"/>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rot="16200000" flipV="1">
            <a:off x="4458122" y="3247229"/>
            <a:ext cx="647700" cy="2889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flipH="1" flipV="1">
            <a:off x="4926434" y="3067842"/>
            <a:ext cx="647700" cy="6477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flipH="1" flipV="1">
            <a:off x="1868117" y="4505328"/>
            <a:ext cx="390525" cy="2524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1976068" y="4613278"/>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2552330" y="4613279"/>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2984130" y="4541842"/>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16200000" flipV="1">
            <a:off x="3092080" y="4613279"/>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3560393" y="4541842"/>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16200000" flipV="1">
            <a:off x="3668343" y="4613278"/>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flipH="1" flipV="1">
            <a:off x="4099350" y="4577561"/>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4675611" y="4577561"/>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4783561" y="4577561"/>
            <a:ext cx="390525" cy="1079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216155" y="4613279"/>
            <a:ext cx="390525" cy="3651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6200000" flipV="1">
            <a:off x="5324105" y="4541842"/>
            <a:ext cx="390525" cy="179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flipH="1" flipV="1">
            <a:off x="5792419" y="4613278"/>
            <a:ext cx="390525" cy="3651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16200000" flipV="1">
            <a:off x="5900369" y="4541842"/>
            <a:ext cx="390525" cy="1793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flipH="1" flipV="1">
            <a:off x="2045918"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2301506" y="3865566"/>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3125418"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3701681"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3381799" y="3864773"/>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16200000" flipV="1">
            <a:off x="3381799" y="3864773"/>
            <a:ext cx="350838" cy="4238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4781180"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16200000" flipV="1">
            <a:off x="4462093" y="3865566"/>
            <a:ext cx="350838" cy="42227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flipH="1" flipV="1">
            <a:off x="5286006"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5862268" y="4076704"/>
            <a:ext cx="287337"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5542387" y="3864772"/>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5542387" y="3864772"/>
            <a:ext cx="350838" cy="4238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16200000" flipV="1">
            <a:off x="2656312" y="3104359"/>
            <a:ext cx="649289" cy="5762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3160343" y="3176590"/>
            <a:ext cx="649289" cy="4318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3916787" y="2996408"/>
            <a:ext cx="649289" cy="79216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flipH="1" flipV="1">
            <a:off x="4384306" y="2528890"/>
            <a:ext cx="649289" cy="172720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16200000" flipV="1">
            <a:off x="3736606" y="2024065"/>
            <a:ext cx="649289" cy="273685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16200000" flipV="1">
            <a:off x="4240637" y="2528096"/>
            <a:ext cx="649289" cy="172878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16200000" flipV="1">
            <a:off x="4997081" y="2708278"/>
            <a:ext cx="649289" cy="136842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464600" y="3175796"/>
            <a:ext cx="649289" cy="43338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193"/>
          <p:cNvGrpSpPr>
            <a:grpSpLocks/>
          </p:cNvGrpSpPr>
          <p:nvPr/>
        </p:nvGrpSpPr>
        <p:grpSpPr bwMode="auto">
          <a:xfrm>
            <a:off x="2081632" y="4220368"/>
            <a:ext cx="4032246" cy="215900"/>
            <a:chOff x="1547664" y="2060848"/>
            <a:chExt cx="4032448" cy="216024"/>
          </a:xfrm>
        </p:grpSpPr>
        <p:sp>
          <p:nvSpPr>
            <p:cNvPr id="85" name="Oval 84"/>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6" name="Oval 85"/>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7" name="Oval 86"/>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8" name="Oval 87"/>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9" name="Oval 88"/>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0" name="Oval 89"/>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1" name="Oval 90"/>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2" name="Oval 91"/>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71" name="Rectangle 70"/>
          <p:cNvSpPr/>
          <p:nvPr/>
        </p:nvSpPr>
        <p:spPr>
          <a:xfrm>
            <a:off x="1894309" y="4826793"/>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2" name="Rectangle 71"/>
          <p:cNvSpPr/>
          <p:nvPr/>
        </p:nvSpPr>
        <p:spPr>
          <a:xfrm>
            <a:off x="2110209" y="4826793"/>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3" name="Rectangle 72"/>
          <p:cNvSpPr/>
          <p:nvPr/>
        </p:nvSpPr>
        <p:spPr>
          <a:xfrm>
            <a:off x="2686471" y="4826793"/>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4" name="Rectangle 73"/>
          <p:cNvSpPr/>
          <p:nvPr/>
        </p:nvSpPr>
        <p:spPr>
          <a:xfrm>
            <a:off x="3046834" y="4826793"/>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 name="Rectangle 74"/>
          <p:cNvSpPr/>
          <p:nvPr/>
        </p:nvSpPr>
        <p:spPr>
          <a:xfrm>
            <a:off x="3262734" y="4826793"/>
            <a:ext cx="85725"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6" name="Rectangle 75"/>
          <p:cNvSpPr/>
          <p:nvPr/>
        </p:nvSpPr>
        <p:spPr>
          <a:xfrm>
            <a:off x="3623096" y="4826793"/>
            <a:ext cx="85725"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8" name="Rectangle 77"/>
          <p:cNvSpPr/>
          <p:nvPr/>
        </p:nvSpPr>
        <p:spPr>
          <a:xfrm>
            <a:off x="4199359" y="4826793"/>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9" name="Rectangle 78"/>
          <p:cNvSpPr/>
          <p:nvPr/>
        </p:nvSpPr>
        <p:spPr>
          <a:xfrm>
            <a:off x="4775621" y="4826793"/>
            <a:ext cx="84138"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0" name="Rectangle 79"/>
          <p:cNvSpPr/>
          <p:nvPr/>
        </p:nvSpPr>
        <p:spPr>
          <a:xfrm>
            <a:off x="4991521" y="4826793"/>
            <a:ext cx="84138" cy="84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1" name="Rectangle 80"/>
          <p:cNvSpPr/>
          <p:nvPr/>
        </p:nvSpPr>
        <p:spPr>
          <a:xfrm>
            <a:off x="5351884" y="4826793"/>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2" name="Rectangle 81"/>
          <p:cNvSpPr/>
          <p:nvPr/>
        </p:nvSpPr>
        <p:spPr>
          <a:xfrm>
            <a:off x="5567784" y="4826793"/>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3" name="Rectangle 82"/>
          <p:cNvSpPr/>
          <p:nvPr/>
        </p:nvSpPr>
        <p:spPr>
          <a:xfrm>
            <a:off x="5928146" y="4826793"/>
            <a:ext cx="84138"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Rectangle 83"/>
          <p:cNvSpPr/>
          <p:nvPr/>
        </p:nvSpPr>
        <p:spPr>
          <a:xfrm>
            <a:off x="6144046" y="4826793"/>
            <a:ext cx="84138"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0" name="Group 209"/>
          <p:cNvGrpSpPr/>
          <p:nvPr/>
        </p:nvGrpSpPr>
        <p:grpSpPr>
          <a:xfrm>
            <a:off x="2585541" y="2924497"/>
            <a:ext cx="3096344" cy="216024"/>
            <a:chOff x="2051720" y="764704"/>
            <a:chExt cx="3096344" cy="216024"/>
          </a:xfrm>
          <a:solidFill>
            <a:schemeClr val="accent1"/>
          </a:solidFill>
        </p:grpSpPr>
        <p:sp>
          <p:nvSpPr>
            <p:cNvPr id="19" name="Oval 18"/>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Oval 19"/>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 name="Oval 20"/>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2" name="Oval 21"/>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17" name="Rectangle 16"/>
          <p:cNvSpPr/>
          <p:nvPr/>
        </p:nvSpPr>
        <p:spPr>
          <a:xfrm>
            <a:off x="4954273" y="4796705"/>
            <a:ext cx="144462" cy="14446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1" name="Group 115"/>
          <p:cNvGrpSpPr/>
          <p:nvPr/>
        </p:nvGrpSpPr>
        <p:grpSpPr>
          <a:xfrm>
            <a:off x="3328408" y="3059232"/>
            <a:ext cx="1763712" cy="1758956"/>
            <a:chOff x="3421487" y="3220242"/>
            <a:chExt cx="1763712" cy="1758956"/>
          </a:xfrm>
        </p:grpSpPr>
        <p:cxnSp>
          <p:nvCxnSpPr>
            <p:cNvPr id="110" name="Straight Connector 109"/>
            <p:cNvCxnSpPr/>
            <p:nvPr/>
          </p:nvCxnSpPr>
          <p:spPr bwMode="auto">
            <a:xfrm rot="16200000" flipV="1">
              <a:off x="4610522" y="3399629"/>
              <a:ext cx="647700" cy="288925"/>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16200000" flipV="1">
              <a:off x="3244480" y="4765679"/>
              <a:ext cx="390525" cy="36512"/>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16200000" flipV="1">
              <a:off x="4935961" y="4729961"/>
              <a:ext cx="390525" cy="10795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flipV="1">
              <a:off x="3534199" y="4017173"/>
              <a:ext cx="350838" cy="423862"/>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flipV="1">
              <a:off x="4933580" y="4229104"/>
              <a:ext cx="28733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flipV="1">
              <a:off x="4069187" y="3148808"/>
              <a:ext cx="649289" cy="792163"/>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192"/>
          <p:cNvGrpSpPr>
            <a:grpSpLocks/>
          </p:cNvGrpSpPr>
          <p:nvPr/>
        </p:nvGrpSpPr>
        <p:grpSpPr bwMode="auto">
          <a:xfrm>
            <a:off x="2081632" y="3717131"/>
            <a:ext cx="4032246" cy="215900"/>
            <a:chOff x="1547664" y="1556792"/>
            <a:chExt cx="4032448" cy="216024"/>
          </a:xfrm>
        </p:grpSpPr>
        <p:sp>
          <p:nvSpPr>
            <p:cNvPr id="93" name="Oval 92"/>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4" name="Oval 93"/>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5" name="Oval 94"/>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6" name="Oval 95"/>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7" name="Oval 96"/>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8" name="Oval 97"/>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9" name="Oval 98"/>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0" name="Oval 99"/>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211" name="Rectangle 210"/>
          <p:cNvSpPr/>
          <p:nvPr/>
        </p:nvSpPr>
        <p:spPr>
          <a:xfrm>
            <a:off x="4427984" y="4827888"/>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12" name="Rectangle 211"/>
          <p:cNvSpPr/>
          <p:nvPr/>
        </p:nvSpPr>
        <p:spPr>
          <a:xfrm>
            <a:off x="3865695" y="4827888"/>
            <a:ext cx="84137" cy="84138"/>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3" name="Group 209"/>
          <p:cNvGrpSpPr/>
          <p:nvPr/>
        </p:nvGrpSpPr>
        <p:grpSpPr>
          <a:xfrm>
            <a:off x="3817860" y="3048760"/>
            <a:ext cx="1124716" cy="1895287"/>
            <a:chOff x="3807324" y="3295493"/>
            <a:chExt cx="1124716" cy="1895287"/>
          </a:xfrm>
        </p:grpSpPr>
        <p:sp>
          <p:nvSpPr>
            <p:cNvPr id="77" name="Rectangle 76"/>
            <p:cNvSpPr/>
            <p:nvPr/>
          </p:nvSpPr>
          <p:spPr>
            <a:xfrm>
              <a:off x="3838996" y="5073054"/>
              <a:ext cx="85725" cy="841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8" name="Rectangle 17"/>
            <p:cNvSpPr/>
            <p:nvPr/>
          </p:nvSpPr>
          <p:spPr>
            <a:xfrm>
              <a:off x="4419257" y="5072368"/>
              <a:ext cx="85725" cy="841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14" name="Group 206"/>
            <p:cNvGrpSpPr/>
            <p:nvPr/>
          </p:nvGrpSpPr>
          <p:grpSpPr>
            <a:xfrm>
              <a:off x="3850955" y="3295493"/>
              <a:ext cx="1081085" cy="1758955"/>
              <a:chOff x="3997749" y="3220242"/>
              <a:chExt cx="1081085" cy="1758955"/>
            </a:xfrm>
          </p:grpSpPr>
          <p:cxnSp>
            <p:nvCxnSpPr>
              <p:cNvPr id="195" name="Straight Connector 194"/>
              <p:cNvCxnSpPr/>
              <p:nvPr/>
            </p:nvCxnSpPr>
            <p:spPr bwMode="auto">
              <a:xfrm rot="16200000" flipV="1">
                <a:off x="4376364" y="4714871"/>
                <a:ext cx="360363" cy="10795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bwMode="auto">
              <a:xfrm rot="5400000" flipH="1" flipV="1">
                <a:off x="4615285" y="4017166"/>
                <a:ext cx="350837" cy="42386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auto">
              <a:xfrm rot="16200000" flipV="1">
                <a:off x="4610522" y="3399629"/>
                <a:ext cx="647700" cy="288925"/>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auto">
              <a:xfrm rot="16200000" flipV="1">
                <a:off x="3820743" y="4765678"/>
                <a:ext cx="390525" cy="3651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auto">
              <a:xfrm rot="5400000" flipH="1" flipV="1">
                <a:off x="3854081" y="4229104"/>
                <a:ext cx="2873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auto">
              <a:xfrm rot="5400000" flipH="1" flipV="1">
                <a:off x="4069187" y="3148808"/>
                <a:ext cx="649289" cy="79216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08" name="Rectangle 207"/>
            <p:cNvSpPr/>
            <p:nvPr/>
          </p:nvSpPr>
          <p:spPr>
            <a:xfrm>
              <a:off x="4395142" y="5046317"/>
              <a:ext cx="144462" cy="144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9" name="Rectangle 208"/>
            <p:cNvSpPr/>
            <p:nvPr/>
          </p:nvSpPr>
          <p:spPr>
            <a:xfrm>
              <a:off x="3807324" y="5046317"/>
              <a:ext cx="144462" cy="144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normAutofit fontScale="90000"/>
          </a:bodyPr>
          <a:lstStyle/>
          <a:p>
            <a:r>
              <a:rPr lang="en-US" dirty="0" smtClean="0"/>
              <a:t>MPTCP discovers available </a:t>
            </a:r>
            <a:r>
              <a:rPr lang="en-US" dirty="0" smtClean="0"/>
              <a:t>capacity, and it doesn’t need much path choice.</a:t>
            </a:r>
            <a:endParaRPr lang="en-GB" dirty="0"/>
          </a:p>
        </p:txBody>
      </p:sp>
      <p:sp>
        <p:nvSpPr>
          <p:cNvPr id="3" name="Content Placeholder 2"/>
          <p:cNvSpPr>
            <a:spLocks noGrp="1"/>
          </p:cNvSpPr>
          <p:nvPr>
            <p:ph idx="1"/>
          </p:nvPr>
        </p:nvSpPr>
        <p:spPr/>
        <p:txBody>
          <a:bodyPr/>
          <a:lstStyle/>
          <a:p>
            <a:r>
              <a:rPr lang="en-US" sz="2400" dirty="0" smtClean="0"/>
              <a:t>If each node-pair balances its traffic over 8 paths, chosen at random, then utilization is around 90% of optimal.</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rPr>
              <a:pPr/>
              <a:t>41</a:t>
            </a:fld>
            <a:endParaRPr lang="en-GB">
              <a:solidFill>
                <a:prstClr val="white">
                  <a:tint val="7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1259632" y="2145857"/>
            <a:ext cx="6412607" cy="2649554"/>
          </a:xfrm>
          <a:prstGeom prst="rect">
            <a:avLst/>
          </a:prstGeom>
          <a:noFill/>
          <a:ln w="9525">
            <a:noFill/>
            <a:miter lim="800000"/>
            <a:headEnd/>
            <a:tailEnd/>
          </a:ln>
        </p:spPr>
      </p:pic>
      <p:sp>
        <p:nvSpPr>
          <p:cNvPr id="8" name="TextBox 7"/>
          <p:cNvSpPr txBox="1"/>
          <p:nvPr/>
        </p:nvSpPr>
        <p:spPr>
          <a:xfrm>
            <a:off x="2627784" y="1905799"/>
            <a:ext cx="2088232" cy="369332"/>
          </a:xfrm>
          <a:prstGeom prst="rect">
            <a:avLst/>
          </a:prstGeom>
          <a:noFill/>
        </p:spPr>
        <p:txBody>
          <a:bodyPr wrap="square" rtlCol="0">
            <a:spAutoFit/>
          </a:bodyPr>
          <a:lstStyle/>
          <a:p>
            <a:r>
              <a:rPr lang="en-US" i="1" dirty="0" err="1" smtClean="0">
                <a:solidFill>
                  <a:prstClr val="black"/>
                </a:solidFill>
              </a:rPr>
              <a:t>FatTree</a:t>
            </a:r>
            <a:r>
              <a:rPr lang="en-US" i="1" dirty="0" smtClean="0">
                <a:solidFill>
                  <a:prstClr val="black"/>
                </a:solidFill>
              </a:rPr>
              <a:t>, 128 nodes</a:t>
            </a:r>
            <a:endParaRPr lang="en-GB" i="1" dirty="0">
              <a:solidFill>
                <a:prstClr val="black"/>
              </a:solidFill>
            </a:endParaRPr>
          </a:p>
        </p:txBody>
      </p:sp>
      <p:sp>
        <p:nvSpPr>
          <p:cNvPr id="9" name="TextBox 8"/>
          <p:cNvSpPr txBox="1"/>
          <p:nvPr/>
        </p:nvSpPr>
        <p:spPr>
          <a:xfrm>
            <a:off x="5364088" y="1905799"/>
            <a:ext cx="2088232" cy="369332"/>
          </a:xfrm>
          <a:prstGeom prst="rect">
            <a:avLst/>
          </a:prstGeom>
          <a:noFill/>
        </p:spPr>
        <p:txBody>
          <a:bodyPr wrap="square" rtlCol="0">
            <a:spAutoFit/>
          </a:bodyPr>
          <a:lstStyle/>
          <a:p>
            <a:r>
              <a:rPr lang="en-US" i="1" dirty="0" err="1" smtClean="0">
                <a:solidFill>
                  <a:prstClr val="black"/>
                </a:solidFill>
              </a:rPr>
              <a:t>FatTree</a:t>
            </a:r>
            <a:r>
              <a:rPr lang="en-US" i="1" dirty="0" smtClean="0">
                <a:solidFill>
                  <a:prstClr val="black"/>
                </a:solidFill>
              </a:rPr>
              <a:t>, 8192 nodes</a:t>
            </a:r>
            <a:endParaRPr lang="en-GB" i="1" dirty="0">
              <a:solidFill>
                <a:prstClr val="black"/>
              </a:solidFill>
            </a:endParaRPr>
          </a:p>
        </p:txBody>
      </p:sp>
      <p:sp>
        <p:nvSpPr>
          <p:cNvPr id="10" name="TextBox 9"/>
          <p:cNvSpPr txBox="1"/>
          <p:nvPr/>
        </p:nvSpPr>
        <p:spPr>
          <a:xfrm>
            <a:off x="755576" y="1556792"/>
            <a:ext cx="1584176" cy="646331"/>
          </a:xfrm>
          <a:prstGeom prst="rect">
            <a:avLst/>
          </a:prstGeom>
          <a:noFill/>
        </p:spPr>
        <p:txBody>
          <a:bodyPr wrap="square" rtlCol="0">
            <a:spAutoFit/>
          </a:bodyPr>
          <a:lstStyle/>
          <a:p>
            <a:r>
              <a:rPr lang="en-US" i="1" dirty="0" smtClean="0">
                <a:solidFill>
                  <a:prstClr val="black"/>
                </a:solidFill>
              </a:rPr>
              <a:t>Throughput</a:t>
            </a:r>
            <a:br>
              <a:rPr lang="en-US" i="1" dirty="0" smtClean="0">
                <a:solidFill>
                  <a:prstClr val="black"/>
                </a:solidFill>
              </a:rPr>
            </a:br>
            <a:r>
              <a:rPr lang="en-US" i="1" dirty="0" smtClean="0">
                <a:solidFill>
                  <a:prstClr val="black"/>
                </a:solidFill>
              </a:rPr>
              <a:t>(% of optimal)</a:t>
            </a:r>
            <a:endParaRPr lang="en-GB" i="1" dirty="0">
              <a:solidFill>
                <a:prstClr val="black"/>
              </a:solidFill>
            </a:endParaRPr>
          </a:p>
        </p:txBody>
      </p:sp>
      <p:sp>
        <p:nvSpPr>
          <p:cNvPr id="11" name="TextBox 10"/>
          <p:cNvSpPr txBox="1"/>
          <p:nvPr/>
        </p:nvSpPr>
        <p:spPr>
          <a:xfrm>
            <a:off x="6948264" y="4651395"/>
            <a:ext cx="1368152" cy="369332"/>
          </a:xfrm>
          <a:prstGeom prst="rect">
            <a:avLst/>
          </a:prstGeom>
          <a:noFill/>
        </p:spPr>
        <p:txBody>
          <a:bodyPr wrap="square" rtlCol="0">
            <a:spAutoFit/>
          </a:bodyPr>
          <a:lstStyle/>
          <a:p>
            <a:r>
              <a:rPr lang="en-US" i="1" dirty="0" smtClean="0">
                <a:solidFill>
                  <a:prstClr val="black"/>
                </a:solidFill>
              </a:rPr>
              <a:t>Num. paths</a:t>
            </a:r>
            <a:endParaRPr lang="en-GB" i="1" dirty="0">
              <a:solidFill>
                <a:prstClr val="black"/>
              </a:solidFill>
            </a:endParaRPr>
          </a:p>
        </p:txBody>
      </p:sp>
      <p:sp>
        <p:nvSpPr>
          <p:cNvPr id="12" name="TextBox 11"/>
          <p:cNvSpPr txBox="1"/>
          <p:nvPr/>
        </p:nvSpPr>
        <p:spPr>
          <a:xfrm>
            <a:off x="899592" y="4919971"/>
            <a:ext cx="7344816" cy="584775"/>
          </a:xfrm>
          <a:prstGeom prst="rect">
            <a:avLst/>
          </a:prstGeom>
          <a:noFill/>
        </p:spPr>
        <p:txBody>
          <a:bodyPr wrap="square" rtlCol="0">
            <a:spAutoFit/>
          </a:bodyPr>
          <a:lstStyle/>
          <a:p>
            <a:r>
              <a:rPr lang="en-US" sz="1600" dirty="0" smtClean="0">
                <a:solidFill>
                  <a:prstClr val="black"/>
                </a:solidFill>
              </a:rPr>
              <a:t>Simulations of </a:t>
            </a:r>
            <a:r>
              <a:rPr lang="en-US" sz="1600" dirty="0" err="1" smtClean="0">
                <a:solidFill>
                  <a:prstClr val="black"/>
                </a:solidFill>
              </a:rPr>
              <a:t>FatTree</a:t>
            </a:r>
            <a:r>
              <a:rPr lang="en-US" sz="1600" dirty="0" smtClean="0">
                <a:solidFill>
                  <a:prstClr val="black"/>
                </a:solidFill>
              </a:rPr>
              <a:t>, 100Mb/s links, permutation traffic matrix, </a:t>
            </a:r>
            <a:br>
              <a:rPr lang="en-US" sz="1600" dirty="0" smtClean="0">
                <a:solidFill>
                  <a:prstClr val="black"/>
                </a:solidFill>
              </a:rPr>
            </a:br>
            <a:r>
              <a:rPr lang="en-US" sz="1600" dirty="0" smtClean="0">
                <a:solidFill>
                  <a:prstClr val="black"/>
                </a:solidFill>
              </a:rPr>
              <a:t>one flow per host, TCP+ECMP versus MPTCP.</a:t>
            </a:r>
            <a:endParaRPr lang="en-GB" sz="1600" dirty="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02321" y="2022515"/>
            <a:ext cx="6120680" cy="2674313"/>
          </a:xfrm>
          <a:prstGeom prst="rect">
            <a:avLst/>
          </a:prstGeom>
          <a:noFill/>
          <a:ln w="9525">
            <a:noFill/>
            <a:miter lim="800000"/>
            <a:headEnd/>
            <a:tailEnd/>
          </a:ln>
        </p:spPr>
      </p:pic>
      <p:sp>
        <p:nvSpPr>
          <p:cNvPr id="2" name="Title 1"/>
          <p:cNvSpPr>
            <a:spLocks noGrp="1"/>
          </p:cNvSpPr>
          <p:nvPr>
            <p:ph type="title"/>
          </p:nvPr>
        </p:nvSpPr>
        <p:spPr>
          <a:xfrm>
            <a:off x="0" y="0"/>
            <a:ext cx="9144000" cy="1340768"/>
          </a:xfrm>
        </p:spPr>
        <p:txBody>
          <a:bodyPr>
            <a:normAutofit fontScale="90000"/>
          </a:bodyPr>
          <a:lstStyle/>
          <a:p>
            <a:r>
              <a:rPr lang="en-US" dirty="0" smtClean="0"/>
              <a:t>MPTCP discovers available </a:t>
            </a:r>
            <a:r>
              <a:rPr lang="en-US" dirty="0" smtClean="0"/>
              <a:t>capacity, and it shares it out more fairly than TCP+ECMP.</a:t>
            </a:r>
            <a:endParaRPr lang="en-GB" dirty="0"/>
          </a:p>
        </p:txBody>
      </p:sp>
      <p:sp>
        <p:nvSpPr>
          <p:cNvPr id="3" name="Content Placeholder 2"/>
          <p:cNvSpPr>
            <a:spLocks noGrp="1"/>
          </p:cNvSpPr>
          <p:nvPr>
            <p:ph idx="1"/>
          </p:nvPr>
        </p:nvSpPr>
        <p:spPr/>
        <p:txBody>
          <a:bodyPr/>
          <a:lstStyle/>
          <a:p>
            <a:r>
              <a:rPr lang="en-US" sz="2400" dirty="0" smtClean="0"/>
              <a:t> </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rPr>
              <a:pPr/>
              <a:t>42</a:t>
            </a:fld>
            <a:endParaRPr lang="en-GB">
              <a:solidFill>
                <a:prstClr val="white">
                  <a:tint val="75000"/>
                </a:prstClr>
              </a:solidFill>
            </a:endParaRPr>
          </a:p>
        </p:txBody>
      </p:sp>
      <p:sp>
        <p:nvSpPr>
          <p:cNvPr id="8" name="TextBox 7"/>
          <p:cNvSpPr txBox="1"/>
          <p:nvPr/>
        </p:nvSpPr>
        <p:spPr>
          <a:xfrm>
            <a:off x="2627784" y="1844824"/>
            <a:ext cx="2088232" cy="369332"/>
          </a:xfrm>
          <a:prstGeom prst="rect">
            <a:avLst/>
          </a:prstGeom>
          <a:noFill/>
        </p:spPr>
        <p:txBody>
          <a:bodyPr wrap="square" rtlCol="0">
            <a:spAutoFit/>
          </a:bodyPr>
          <a:lstStyle/>
          <a:p>
            <a:r>
              <a:rPr lang="en-US" i="1" dirty="0" err="1" smtClean="0">
                <a:solidFill>
                  <a:prstClr val="black"/>
                </a:solidFill>
              </a:rPr>
              <a:t>FatTree</a:t>
            </a:r>
            <a:r>
              <a:rPr lang="en-US" i="1" dirty="0" smtClean="0">
                <a:solidFill>
                  <a:prstClr val="black"/>
                </a:solidFill>
              </a:rPr>
              <a:t>, 128 nodes</a:t>
            </a:r>
            <a:endParaRPr lang="en-GB" i="1" dirty="0">
              <a:solidFill>
                <a:prstClr val="black"/>
              </a:solidFill>
            </a:endParaRPr>
          </a:p>
        </p:txBody>
      </p:sp>
      <p:sp>
        <p:nvSpPr>
          <p:cNvPr id="9" name="TextBox 8"/>
          <p:cNvSpPr txBox="1"/>
          <p:nvPr/>
        </p:nvSpPr>
        <p:spPr>
          <a:xfrm>
            <a:off x="5364088" y="1844824"/>
            <a:ext cx="2088232" cy="369332"/>
          </a:xfrm>
          <a:prstGeom prst="rect">
            <a:avLst/>
          </a:prstGeom>
          <a:noFill/>
        </p:spPr>
        <p:txBody>
          <a:bodyPr wrap="square" rtlCol="0">
            <a:spAutoFit/>
          </a:bodyPr>
          <a:lstStyle/>
          <a:p>
            <a:r>
              <a:rPr lang="en-US" i="1" dirty="0" err="1" smtClean="0">
                <a:solidFill>
                  <a:prstClr val="black"/>
                </a:solidFill>
              </a:rPr>
              <a:t>FatTree</a:t>
            </a:r>
            <a:r>
              <a:rPr lang="en-US" i="1" dirty="0" smtClean="0">
                <a:solidFill>
                  <a:prstClr val="black"/>
                </a:solidFill>
              </a:rPr>
              <a:t>, 8192 nodes</a:t>
            </a:r>
            <a:endParaRPr lang="en-GB" i="1" dirty="0">
              <a:solidFill>
                <a:prstClr val="black"/>
              </a:solidFill>
            </a:endParaRPr>
          </a:p>
        </p:txBody>
      </p:sp>
      <p:sp>
        <p:nvSpPr>
          <p:cNvPr id="10" name="TextBox 9"/>
          <p:cNvSpPr txBox="1"/>
          <p:nvPr/>
        </p:nvSpPr>
        <p:spPr>
          <a:xfrm>
            <a:off x="755576" y="1484784"/>
            <a:ext cx="1584176" cy="646331"/>
          </a:xfrm>
          <a:prstGeom prst="rect">
            <a:avLst/>
          </a:prstGeom>
          <a:noFill/>
        </p:spPr>
        <p:txBody>
          <a:bodyPr wrap="square" rtlCol="0">
            <a:spAutoFit/>
          </a:bodyPr>
          <a:lstStyle/>
          <a:p>
            <a:r>
              <a:rPr lang="en-US" i="1" dirty="0" smtClean="0">
                <a:solidFill>
                  <a:prstClr val="black"/>
                </a:solidFill>
              </a:rPr>
              <a:t>Throughput</a:t>
            </a:r>
            <a:br>
              <a:rPr lang="en-US" i="1" dirty="0" smtClean="0">
                <a:solidFill>
                  <a:prstClr val="black"/>
                </a:solidFill>
              </a:rPr>
            </a:br>
            <a:r>
              <a:rPr lang="en-US" i="1" dirty="0" smtClean="0">
                <a:solidFill>
                  <a:prstClr val="black"/>
                </a:solidFill>
              </a:rPr>
              <a:t>(% of optimal)</a:t>
            </a:r>
            <a:endParaRPr lang="en-GB" i="1" dirty="0">
              <a:solidFill>
                <a:prstClr val="black"/>
              </a:solidFill>
            </a:endParaRPr>
          </a:p>
        </p:txBody>
      </p:sp>
      <p:sp>
        <p:nvSpPr>
          <p:cNvPr id="11" name="TextBox 10"/>
          <p:cNvSpPr txBox="1"/>
          <p:nvPr/>
        </p:nvSpPr>
        <p:spPr>
          <a:xfrm>
            <a:off x="6948264" y="4590420"/>
            <a:ext cx="1368152" cy="369332"/>
          </a:xfrm>
          <a:prstGeom prst="rect">
            <a:avLst/>
          </a:prstGeom>
          <a:noFill/>
        </p:spPr>
        <p:txBody>
          <a:bodyPr wrap="square" rtlCol="0">
            <a:spAutoFit/>
          </a:bodyPr>
          <a:lstStyle/>
          <a:p>
            <a:r>
              <a:rPr lang="en-US" i="1" dirty="0" smtClean="0">
                <a:solidFill>
                  <a:prstClr val="black"/>
                </a:solidFill>
              </a:rPr>
              <a:t>Flow rank</a:t>
            </a:r>
            <a:endParaRPr lang="en-GB" i="1" dirty="0">
              <a:solidFill>
                <a:prstClr val="black"/>
              </a:solidFill>
            </a:endParaRPr>
          </a:p>
        </p:txBody>
      </p:sp>
      <p:sp>
        <p:nvSpPr>
          <p:cNvPr id="12" name="TextBox 11"/>
          <p:cNvSpPr txBox="1"/>
          <p:nvPr/>
        </p:nvSpPr>
        <p:spPr>
          <a:xfrm>
            <a:off x="899592" y="4858996"/>
            <a:ext cx="7344816" cy="584775"/>
          </a:xfrm>
          <a:prstGeom prst="rect">
            <a:avLst/>
          </a:prstGeom>
          <a:noFill/>
        </p:spPr>
        <p:txBody>
          <a:bodyPr wrap="square" rtlCol="0">
            <a:spAutoFit/>
          </a:bodyPr>
          <a:lstStyle/>
          <a:p>
            <a:r>
              <a:rPr lang="en-US" sz="1600" dirty="0" smtClean="0">
                <a:solidFill>
                  <a:prstClr val="black"/>
                </a:solidFill>
              </a:rPr>
              <a:t>Simulations of </a:t>
            </a:r>
            <a:r>
              <a:rPr lang="en-US" sz="1600" dirty="0" err="1" smtClean="0">
                <a:solidFill>
                  <a:prstClr val="black"/>
                </a:solidFill>
              </a:rPr>
              <a:t>FatTree</a:t>
            </a:r>
            <a:r>
              <a:rPr lang="en-US" sz="1600" dirty="0" smtClean="0">
                <a:solidFill>
                  <a:prstClr val="black"/>
                </a:solidFill>
              </a:rPr>
              <a:t>, 100Mb/s links, permutation traffic matrix, </a:t>
            </a:r>
            <a:br>
              <a:rPr lang="en-US" sz="1600" dirty="0" smtClean="0">
                <a:solidFill>
                  <a:prstClr val="black"/>
                </a:solidFill>
              </a:rPr>
            </a:br>
            <a:r>
              <a:rPr lang="en-US" sz="1600" dirty="0" smtClean="0">
                <a:solidFill>
                  <a:prstClr val="black"/>
                </a:solidFill>
              </a:rPr>
              <a:t>one flow per host, TCP+ECMP versus MPTCP.</a:t>
            </a:r>
            <a:endParaRPr lang="en-GB" sz="1600" dirty="0">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Autofit/>
          </a:bodyPr>
          <a:lstStyle/>
          <a:p>
            <a:r>
              <a:rPr lang="en-US" sz="3600" dirty="0" smtClean="0"/>
              <a:t>MPTCP can make good path choices, better than per-packet load balancing.</a:t>
            </a:r>
            <a:endParaRPr lang="en-GB" sz="3600" dirty="0"/>
          </a:p>
        </p:txBody>
      </p:sp>
      <p:sp>
        <p:nvSpPr>
          <p:cNvPr id="5" name="Content Placeholder 4"/>
          <p:cNvSpPr>
            <a:spLocks noGrp="1"/>
          </p:cNvSpPr>
          <p:nvPr>
            <p:ph idx="1"/>
          </p:nvPr>
        </p:nvSpPr>
        <p:spPr/>
        <p:txBody>
          <a:bodyPr anchor="b">
            <a:normAutofit/>
          </a:bodyPr>
          <a:lstStyle/>
          <a:p>
            <a:r>
              <a:rPr lang="en-US" sz="2400" i="1" dirty="0" smtClean="0"/>
              <a:t> </a:t>
            </a:r>
            <a:endParaRPr lang="en-GB" sz="2400" i="1" dirty="0"/>
          </a:p>
        </p:txBody>
      </p:sp>
      <p:sp>
        <p:nvSpPr>
          <p:cNvPr id="26" name="Slide Number Placeholder 25"/>
          <p:cNvSpPr>
            <a:spLocks noGrp="1"/>
          </p:cNvSpPr>
          <p:nvPr>
            <p:ph type="sldNum" sz="quarter" idx="4"/>
          </p:nvPr>
        </p:nvSpPr>
        <p:spPr/>
        <p:txBody>
          <a:bodyPr/>
          <a:lstStyle/>
          <a:p>
            <a:fld id="{C521D75E-D6CE-401B-B8F6-FCC738B84794}" type="slidenum">
              <a:rPr lang="en-GB" smtClean="0"/>
              <a:pPr/>
              <a:t>43</a:t>
            </a:fld>
            <a:endParaRPr lang="en-GB"/>
          </a:p>
        </p:txBody>
      </p:sp>
      <p:grpSp>
        <p:nvGrpSpPr>
          <p:cNvPr id="30" name="Group 29"/>
          <p:cNvGrpSpPr/>
          <p:nvPr/>
        </p:nvGrpSpPr>
        <p:grpSpPr>
          <a:xfrm>
            <a:off x="3095501" y="2132856"/>
            <a:ext cx="5004891" cy="1728192"/>
            <a:chOff x="1525439" y="2348880"/>
            <a:chExt cx="5891212" cy="1299036"/>
          </a:xfrm>
        </p:grpSpPr>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524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52400">
                <a:solidFill>
                  <a:schemeClr val="tx1"/>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524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27" name="Group 26"/>
            <p:cNvGrpSpPr/>
            <p:nvPr/>
          </p:nvGrpSpPr>
          <p:grpSpPr>
            <a:xfrm>
              <a:off x="2699792" y="2348880"/>
              <a:ext cx="784622" cy="485775"/>
              <a:chOff x="2284264" y="2400141"/>
              <a:chExt cx="1200150" cy="485775"/>
            </a:xfrm>
          </p:grpSpPr>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nvGrpSpPr>
            <p:cNvPr id="28" name="Group 27"/>
            <p:cNvGrpSpPr/>
            <p:nvPr/>
          </p:nvGrpSpPr>
          <p:grpSpPr>
            <a:xfrm>
              <a:off x="4067944" y="2781141"/>
              <a:ext cx="841128" cy="485775"/>
              <a:chOff x="3884464" y="2781141"/>
              <a:chExt cx="1208087" cy="485775"/>
            </a:xfrm>
          </p:grpSpPr>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nvGrpSpPr>
            <p:cNvPr id="29" name="Group 28"/>
            <p:cNvGrpSpPr/>
            <p:nvPr/>
          </p:nvGrpSpPr>
          <p:grpSpPr>
            <a:xfrm>
              <a:off x="5652121" y="3162141"/>
              <a:ext cx="796974" cy="485775"/>
              <a:chOff x="5446564" y="3162141"/>
              <a:chExt cx="1208087" cy="485775"/>
            </a:xfrm>
          </p:grpSpPr>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sp>
        <p:nvSpPr>
          <p:cNvPr id="31" name="TextBox 30"/>
          <p:cNvSpPr txBox="1"/>
          <p:nvPr/>
        </p:nvSpPr>
        <p:spPr>
          <a:xfrm>
            <a:off x="3987310" y="2682376"/>
            <a:ext cx="1008112" cy="369332"/>
          </a:xfrm>
          <a:prstGeom prst="rect">
            <a:avLst/>
          </a:prstGeom>
          <a:noFill/>
        </p:spPr>
        <p:txBody>
          <a:bodyPr wrap="square" rtlCol="0">
            <a:spAutoFit/>
          </a:bodyPr>
          <a:lstStyle/>
          <a:p>
            <a:r>
              <a:rPr lang="en-US" dirty="0" smtClean="0"/>
              <a:t>12Mb/s</a:t>
            </a:r>
            <a:endParaRPr lang="en-GB" dirty="0"/>
          </a:p>
        </p:txBody>
      </p:sp>
      <p:sp>
        <p:nvSpPr>
          <p:cNvPr id="32" name="TextBox 31"/>
          <p:cNvSpPr txBox="1"/>
          <p:nvPr/>
        </p:nvSpPr>
        <p:spPr>
          <a:xfrm>
            <a:off x="6516216" y="3779748"/>
            <a:ext cx="1008112" cy="369332"/>
          </a:xfrm>
          <a:prstGeom prst="rect">
            <a:avLst/>
          </a:prstGeom>
          <a:noFill/>
        </p:spPr>
        <p:txBody>
          <a:bodyPr wrap="square" rtlCol="0">
            <a:spAutoFit/>
          </a:bodyPr>
          <a:lstStyle/>
          <a:p>
            <a:r>
              <a:rPr lang="en-US" dirty="0" smtClean="0"/>
              <a:t>12Mb/s</a:t>
            </a:r>
            <a:endParaRPr lang="en-GB" dirty="0"/>
          </a:p>
        </p:txBody>
      </p:sp>
      <p:sp>
        <p:nvSpPr>
          <p:cNvPr id="33" name="TextBox 32"/>
          <p:cNvSpPr txBox="1"/>
          <p:nvPr/>
        </p:nvSpPr>
        <p:spPr>
          <a:xfrm>
            <a:off x="5182568" y="3275692"/>
            <a:ext cx="1008112" cy="369332"/>
          </a:xfrm>
          <a:prstGeom prst="rect">
            <a:avLst/>
          </a:prstGeom>
          <a:noFill/>
        </p:spPr>
        <p:txBody>
          <a:bodyPr wrap="square" rtlCol="0">
            <a:spAutoFit/>
          </a:bodyPr>
          <a:lstStyle/>
          <a:p>
            <a:r>
              <a:rPr lang="en-US" dirty="0" smtClean="0"/>
              <a:t>12Mb/s</a:t>
            </a:r>
            <a:endParaRPr lang="en-GB" dirty="0"/>
          </a:p>
        </p:txBody>
      </p:sp>
      <p:grpSp>
        <p:nvGrpSpPr>
          <p:cNvPr id="34" name="Group 33"/>
          <p:cNvGrpSpPr/>
          <p:nvPr/>
        </p:nvGrpSpPr>
        <p:grpSpPr>
          <a:xfrm>
            <a:off x="3203848" y="2132856"/>
            <a:ext cx="360040" cy="360040"/>
            <a:chOff x="1204876" y="2167360"/>
            <a:chExt cx="360040" cy="360040"/>
          </a:xfrm>
        </p:grpSpPr>
        <p:sp>
          <p:nvSpPr>
            <p:cNvPr id="35" name="Oval 34"/>
            <p:cNvSpPr/>
            <p:nvPr/>
          </p:nvSpPr>
          <p:spPr>
            <a:xfrm>
              <a:off x="1204876" y="2167360"/>
              <a:ext cx="360040" cy="36004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a:stCxn id="35" idx="7"/>
              <a:endCxn id="35" idx="3"/>
            </p:cNvCxnSpPr>
            <p:nvPr/>
          </p:nvCxnSpPr>
          <p:spPr>
            <a:xfrm rot="16200000" flipH="1" flipV="1">
              <a:off x="1257603" y="2220087"/>
              <a:ext cx="254586" cy="254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1"/>
              <a:endCxn id="35" idx="5"/>
            </p:cNvCxnSpPr>
            <p:nvPr/>
          </p:nvCxnSpPr>
          <p:spPr>
            <a:xfrm rot="16200000" flipH="1">
              <a:off x="1257603" y="2220087"/>
              <a:ext cx="254586" cy="254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203848" y="2852936"/>
            <a:ext cx="360040" cy="360040"/>
            <a:chOff x="1204876" y="2167360"/>
            <a:chExt cx="360040" cy="360040"/>
          </a:xfrm>
        </p:grpSpPr>
        <p:sp>
          <p:nvSpPr>
            <p:cNvPr id="39" name="Oval 38"/>
            <p:cNvSpPr/>
            <p:nvPr/>
          </p:nvSpPr>
          <p:spPr>
            <a:xfrm>
              <a:off x="1204876" y="2167360"/>
              <a:ext cx="360040" cy="36004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a:stCxn id="39" idx="7"/>
              <a:endCxn id="39" idx="3"/>
            </p:cNvCxnSpPr>
            <p:nvPr/>
          </p:nvCxnSpPr>
          <p:spPr>
            <a:xfrm rot="16200000" flipH="1" flipV="1">
              <a:off x="1257603" y="2220087"/>
              <a:ext cx="254586" cy="2545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9" idx="1"/>
              <a:endCxn id="39" idx="5"/>
            </p:cNvCxnSpPr>
            <p:nvPr/>
          </p:nvCxnSpPr>
          <p:spPr>
            <a:xfrm rot="16200000" flipH="1">
              <a:off x="1257603" y="2220087"/>
              <a:ext cx="254586" cy="2545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203848" y="3547138"/>
            <a:ext cx="360040" cy="360040"/>
            <a:chOff x="1204876" y="2167360"/>
            <a:chExt cx="360040" cy="360040"/>
          </a:xfrm>
        </p:grpSpPr>
        <p:sp>
          <p:nvSpPr>
            <p:cNvPr id="43" name="Oval 42"/>
            <p:cNvSpPr/>
            <p:nvPr/>
          </p:nvSpPr>
          <p:spPr>
            <a:xfrm>
              <a:off x="1204876" y="2167360"/>
              <a:ext cx="360040" cy="360040"/>
            </a:xfrm>
            <a:prstGeom prst="ellipse">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43" idx="7"/>
              <a:endCxn id="43" idx="3"/>
            </p:cNvCxnSpPr>
            <p:nvPr/>
          </p:nvCxnSpPr>
          <p:spPr>
            <a:xfrm rot="16200000" flipH="1" flipV="1">
              <a:off x="1257603" y="2220087"/>
              <a:ext cx="254586" cy="25458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1"/>
              <a:endCxn id="43" idx="5"/>
            </p:cNvCxnSpPr>
            <p:nvPr/>
          </p:nvCxnSpPr>
          <p:spPr>
            <a:xfrm rot="16200000" flipH="1">
              <a:off x="1257603" y="2220087"/>
              <a:ext cx="254586" cy="25458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Autofit/>
          </a:bodyPr>
          <a:lstStyle/>
          <a:p>
            <a:r>
              <a:rPr lang="en-US" sz="3600" dirty="0" smtClean="0"/>
              <a:t>MPTCP can make good path choices, better than per-packet load balancing.</a:t>
            </a:r>
            <a:endParaRPr lang="en-GB" sz="3600" dirty="0"/>
          </a:p>
        </p:txBody>
      </p:sp>
      <p:sp>
        <p:nvSpPr>
          <p:cNvPr id="5" name="Content Placeholder 4"/>
          <p:cNvSpPr>
            <a:spLocks noGrp="1"/>
          </p:cNvSpPr>
          <p:nvPr>
            <p:ph idx="1"/>
          </p:nvPr>
        </p:nvSpPr>
        <p:spPr>
          <a:xfrm>
            <a:off x="0" y="4797152"/>
            <a:ext cx="9144000" cy="2060848"/>
          </a:xfrm>
        </p:spPr>
        <p:txBody>
          <a:bodyPr anchor="b">
            <a:normAutofit/>
          </a:bodyPr>
          <a:lstStyle/>
          <a:p>
            <a:r>
              <a:rPr lang="en-US" sz="2400" dirty="0" smtClean="0"/>
              <a:t>At the point where the switching decision is made, is there enough information to make the right switching choice?</a:t>
            </a:r>
          </a:p>
          <a:p>
            <a:endParaRPr lang="en-US" sz="2400" dirty="0" smtClean="0"/>
          </a:p>
          <a:p>
            <a:r>
              <a:rPr lang="en-US" sz="2400" dirty="0" smtClean="0"/>
              <a:t>The right choice might even be different for different destinations.</a:t>
            </a:r>
            <a:endParaRPr lang="en-GB" sz="2400" dirty="0"/>
          </a:p>
        </p:txBody>
      </p:sp>
      <p:sp>
        <p:nvSpPr>
          <p:cNvPr id="26" name="Slide Number Placeholder 25"/>
          <p:cNvSpPr>
            <a:spLocks noGrp="1"/>
          </p:cNvSpPr>
          <p:nvPr>
            <p:ph type="sldNum" sz="quarter" idx="4"/>
          </p:nvPr>
        </p:nvSpPr>
        <p:spPr/>
        <p:txBody>
          <a:bodyPr/>
          <a:lstStyle/>
          <a:p>
            <a:fld id="{C521D75E-D6CE-401B-B8F6-FCC738B84794}" type="slidenum">
              <a:rPr lang="en-GB" smtClean="0"/>
              <a:pPr/>
              <a:t>44</a:t>
            </a:fld>
            <a:endParaRPr lang="en-GB"/>
          </a:p>
        </p:txBody>
      </p:sp>
      <p:grpSp>
        <p:nvGrpSpPr>
          <p:cNvPr id="8" name="Group 36"/>
          <p:cNvGrpSpPr>
            <a:grpSpLocks/>
          </p:cNvGrpSpPr>
          <p:nvPr/>
        </p:nvGrpSpPr>
        <p:grpSpPr bwMode="auto">
          <a:xfrm>
            <a:off x="3095501" y="2682577"/>
            <a:ext cx="4971175" cy="1045418"/>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524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5"/>
          <p:cNvGrpSpPr>
            <a:grpSpLocks/>
          </p:cNvGrpSpPr>
          <p:nvPr/>
        </p:nvGrpSpPr>
        <p:grpSpPr bwMode="auto">
          <a:xfrm>
            <a:off x="827584" y="2338330"/>
            <a:ext cx="7272808" cy="1243940"/>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52400">
              <a:solidFill>
                <a:schemeClr val="tx1"/>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4322584 w 5684293"/>
                <a:gd name="connsiteY8" fmla="*/ 927917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4206409 w 5684293"/>
                <a:gd name="connsiteY7" fmla="*/ 819683 h 934872"/>
                <a:gd name="connsiteX8" fmla="*/ 4322584 w 5684293"/>
                <a:gd name="connsiteY8" fmla="*/ 927917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4090234 w 5684293"/>
                <a:gd name="connsiteY6" fmla="*/ 711449 h 934872"/>
                <a:gd name="connsiteX7" fmla="*/ 4206409 w 5684293"/>
                <a:gd name="connsiteY7" fmla="*/ 819683 h 934872"/>
                <a:gd name="connsiteX8" fmla="*/ 4322584 w 5684293"/>
                <a:gd name="connsiteY8" fmla="*/ 927917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625534 w 5684293"/>
                <a:gd name="connsiteY5" fmla="*/ 711449 h 934872"/>
                <a:gd name="connsiteX6" fmla="*/ 4090234 w 5684293"/>
                <a:gd name="connsiteY6" fmla="*/ 711449 h 934872"/>
                <a:gd name="connsiteX7" fmla="*/ 4206409 w 5684293"/>
                <a:gd name="connsiteY7" fmla="*/ 819683 h 934872"/>
                <a:gd name="connsiteX8" fmla="*/ 4322584 w 5684293"/>
                <a:gd name="connsiteY8" fmla="*/ 927917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625534 w 5684293"/>
                <a:gd name="connsiteY5" fmla="*/ 711449 h 934872"/>
                <a:gd name="connsiteX6" fmla="*/ 4032146 w 5684293"/>
                <a:gd name="connsiteY6" fmla="*/ 711449 h 934872"/>
                <a:gd name="connsiteX7" fmla="*/ 4206409 w 5684293"/>
                <a:gd name="connsiteY7" fmla="*/ 819683 h 934872"/>
                <a:gd name="connsiteX8" fmla="*/ 4322584 w 5684293"/>
                <a:gd name="connsiteY8" fmla="*/ 927917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625534 w 5684293"/>
                <a:gd name="connsiteY5" fmla="*/ 711449 h 934872"/>
                <a:gd name="connsiteX6" fmla="*/ 4032146 w 5684293"/>
                <a:gd name="connsiteY6" fmla="*/ 711449 h 934872"/>
                <a:gd name="connsiteX7" fmla="*/ 4206409 w 5684293"/>
                <a:gd name="connsiteY7" fmla="*/ 819683 h 934872"/>
                <a:gd name="connsiteX8" fmla="*/ 4380671 w 5684293"/>
                <a:gd name="connsiteY8" fmla="*/ 927917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625534" y="711449"/>
                  </a:lnTo>
                  <a:cubicBezTo>
                    <a:pt x="3757462" y="707680"/>
                    <a:pt x="3935334" y="693410"/>
                    <a:pt x="4032146" y="711449"/>
                  </a:cubicBezTo>
                  <a:cubicBezTo>
                    <a:pt x="4128958" y="729488"/>
                    <a:pt x="4148322" y="783605"/>
                    <a:pt x="4206409" y="819683"/>
                  </a:cubicBezTo>
                  <a:cubicBezTo>
                    <a:pt x="4264496" y="855761"/>
                    <a:pt x="4224437" y="923076"/>
                    <a:pt x="4380671" y="927917"/>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4" name="Group 34"/>
          <p:cNvGrpSpPr>
            <a:grpSpLocks/>
          </p:cNvGrpSpPr>
          <p:nvPr/>
        </p:nvGrpSpPr>
        <p:grpSpPr bwMode="auto">
          <a:xfrm>
            <a:off x="3114382" y="2528405"/>
            <a:ext cx="4986010" cy="802543"/>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524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20" name="Group 26"/>
          <p:cNvGrpSpPr/>
          <p:nvPr/>
        </p:nvGrpSpPr>
        <p:grpSpPr>
          <a:xfrm>
            <a:off x="4093175" y="2132856"/>
            <a:ext cx="666577" cy="646258"/>
            <a:chOff x="2284264" y="2400141"/>
            <a:chExt cx="1200150" cy="485775"/>
          </a:xfrm>
        </p:grpSpPr>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nvGrpSpPr>
          <p:cNvPr id="21" name="Group 27"/>
          <p:cNvGrpSpPr/>
          <p:nvPr/>
        </p:nvGrpSpPr>
        <p:grpSpPr>
          <a:xfrm>
            <a:off x="5255491" y="2707921"/>
            <a:ext cx="714582" cy="646258"/>
            <a:chOff x="3884464" y="2781141"/>
            <a:chExt cx="1208087" cy="485775"/>
          </a:xfrm>
        </p:grpSpPr>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nvGrpSpPr>
          <p:cNvPr id="22" name="Group 28"/>
          <p:cNvGrpSpPr/>
          <p:nvPr/>
        </p:nvGrpSpPr>
        <p:grpSpPr>
          <a:xfrm>
            <a:off x="6601332" y="3214790"/>
            <a:ext cx="677071" cy="646258"/>
            <a:chOff x="5446564" y="3162141"/>
            <a:chExt cx="1208087" cy="485775"/>
          </a:xfrm>
        </p:grpSpPr>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nvGrpSpPr>
          <p:cNvPr id="41" name="Group 40"/>
          <p:cNvGrpSpPr/>
          <p:nvPr/>
        </p:nvGrpSpPr>
        <p:grpSpPr>
          <a:xfrm>
            <a:off x="1204876" y="2167360"/>
            <a:ext cx="360040" cy="360040"/>
            <a:chOff x="1204876" y="2167360"/>
            <a:chExt cx="360040" cy="360040"/>
          </a:xfrm>
        </p:grpSpPr>
        <p:sp>
          <p:nvSpPr>
            <p:cNvPr id="24" name="Oval 23"/>
            <p:cNvSpPr/>
            <p:nvPr/>
          </p:nvSpPr>
          <p:spPr>
            <a:xfrm>
              <a:off x="1204876" y="2167360"/>
              <a:ext cx="360040" cy="36004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4" idx="7"/>
              <a:endCxn id="24" idx="3"/>
            </p:cNvCxnSpPr>
            <p:nvPr/>
          </p:nvCxnSpPr>
          <p:spPr>
            <a:xfrm rot="16200000" flipH="1" flipV="1">
              <a:off x="1257603" y="2220087"/>
              <a:ext cx="254586" cy="254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1"/>
              <a:endCxn id="24" idx="5"/>
            </p:cNvCxnSpPr>
            <p:nvPr/>
          </p:nvCxnSpPr>
          <p:spPr>
            <a:xfrm rot="16200000" flipH="1">
              <a:off x="1257603" y="2220087"/>
              <a:ext cx="254586" cy="254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6"/>
          <p:cNvGrpSpPr/>
          <p:nvPr/>
        </p:nvGrpSpPr>
        <p:grpSpPr>
          <a:xfrm>
            <a:off x="1817191" y="1556792"/>
            <a:ext cx="666577" cy="934290"/>
            <a:chOff x="2284264" y="2400141"/>
            <a:chExt cx="1200150" cy="485775"/>
          </a:xfrm>
        </p:grpSpPr>
        <p:sp>
          <p:nvSpPr>
            <p:cNvPr id="31"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32" name="Freeform 31"/>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grpSp>
        <p:nvGrpSpPr>
          <p:cNvPr id="33" name="Group 26"/>
          <p:cNvGrpSpPr/>
          <p:nvPr/>
        </p:nvGrpSpPr>
        <p:grpSpPr>
          <a:xfrm>
            <a:off x="1835696" y="2996952"/>
            <a:ext cx="666577" cy="1006298"/>
            <a:chOff x="2284264" y="2400141"/>
            <a:chExt cx="1200150" cy="485775"/>
          </a:xfrm>
        </p:grpSpPr>
        <p:sp>
          <p:nvSpPr>
            <p:cNvPr id="34"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35" name="Freeform 34"/>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grpSp>
      <p:sp>
        <p:nvSpPr>
          <p:cNvPr id="36" name="TextBox 35"/>
          <p:cNvSpPr txBox="1"/>
          <p:nvPr/>
        </p:nvSpPr>
        <p:spPr>
          <a:xfrm>
            <a:off x="3987310" y="2682376"/>
            <a:ext cx="1008112" cy="369332"/>
          </a:xfrm>
          <a:prstGeom prst="rect">
            <a:avLst/>
          </a:prstGeom>
          <a:noFill/>
        </p:spPr>
        <p:txBody>
          <a:bodyPr wrap="square" rtlCol="0">
            <a:spAutoFit/>
          </a:bodyPr>
          <a:lstStyle/>
          <a:p>
            <a:r>
              <a:rPr lang="en-US" dirty="0" smtClean="0"/>
              <a:t>12Mb/s</a:t>
            </a:r>
            <a:endParaRPr lang="en-GB" dirty="0"/>
          </a:p>
        </p:txBody>
      </p:sp>
      <p:sp>
        <p:nvSpPr>
          <p:cNvPr id="37" name="TextBox 36"/>
          <p:cNvSpPr txBox="1"/>
          <p:nvPr/>
        </p:nvSpPr>
        <p:spPr>
          <a:xfrm>
            <a:off x="6516216" y="3779748"/>
            <a:ext cx="1008112" cy="369332"/>
          </a:xfrm>
          <a:prstGeom prst="rect">
            <a:avLst/>
          </a:prstGeom>
          <a:noFill/>
        </p:spPr>
        <p:txBody>
          <a:bodyPr wrap="square" rtlCol="0">
            <a:spAutoFit/>
          </a:bodyPr>
          <a:lstStyle/>
          <a:p>
            <a:r>
              <a:rPr lang="en-US" dirty="0" smtClean="0"/>
              <a:t>12Mb/s</a:t>
            </a:r>
            <a:endParaRPr lang="en-GB" dirty="0"/>
          </a:p>
        </p:txBody>
      </p:sp>
      <p:sp>
        <p:nvSpPr>
          <p:cNvPr id="38" name="TextBox 37"/>
          <p:cNvSpPr txBox="1"/>
          <p:nvPr/>
        </p:nvSpPr>
        <p:spPr>
          <a:xfrm>
            <a:off x="5182568" y="3275692"/>
            <a:ext cx="1008112" cy="369332"/>
          </a:xfrm>
          <a:prstGeom prst="rect">
            <a:avLst/>
          </a:prstGeom>
          <a:noFill/>
        </p:spPr>
        <p:txBody>
          <a:bodyPr wrap="square" rtlCol="0">
            <a:spAutoFit/>
          </a:bodyPr>
          <a:lstStyle/>
          <a:p>
            <a:r>
              <a:rPr lang="en-US" dirty="0" smtClean="0"/>
              <a:t>12Mb/s</a:t>
            </a:r>
            <a:endParaRPr lang="en-GB" dirty="0"/>
          </a:p>
        </p:txBody>
      </p:sp>
      <p:sp>
        <p:nvSpPr>
          <p:cNvPr id="39" name="TextBox 38"/>
          <p:cNvSpPr txBox="1"/>
          <p:nvPr/>
        </p:nvSpPr>
        <p:spPr>
          <a:xfrm>
            <a:off x="1691680" y="3933056"/>
            <a:ext cx="1152128" cy="369332"/>
          </a:xfrm>
          <a:prstGeom prst="rect">
            <a:avLst/>
          </a:prstGeom>
          <a:noFill/>
        </p:spPr>
        <p:txBody>
          <a:bodyPr wrap="square" rtlCol="0">
            <a:spAutoFit/>
          </a:bodyPr>
          <a:lstStyle/>
          <a:p>
            <a:r>
              <a:rPr lang="en-US" dirty="0" smtClean="0"/>
              <a:t>100Mb/s</a:t>
            </a:r>
            <a:endParaRPr lang="en-GB" dirty="0"/>
          </a:p>
        </p:txBody>
      </p:sp>
      <p:sp>
        <p:nvSpPr>
          <p:cNvPr id="40" name="TextBox 39"/>
          <p:cNvSpPr txBox="1"/>
          <p:nvPr/>
        </p:nvSpPr>
        <p:spPr>
          <a:xfrm>
            <a:off x="1691680" y="2420888"/>
            <a:ext cx="1152128" cy="369332"/>
          </a:xfrm>
          <a:prstGeom prst="rect">
            <a:avLst/>
          </a:prstGeom>
          <a:noFill/>
        </p:spPr>
        <p:txBody>
          <a:bodyPr wrap="square" rtlCol="0">
            <a:spAutoFit/>
          </a:bodyPr>
          <a:lstStyle/>
          <a:p>
            <a:r>
              <a:rPr lang="en-US" dirty="0" smtClean="0"/>
              <a:t>100Mb/s</a:t>
            </a:r>
            <a:endParaRPr lang="en-GB" dirty="0"/>
          </a:p>
        </p:txBody>
      </p:sp>
      <p:grpSp>
        <p:nvGrpSpPr>
          <p:cNvPr id="42" name="Group 41"/>
          <p:cNvGrpSpPr/>
          <p:nvPr/>
        </p:nvGrpSpPr>
        <p:grpSpPr>
          <a:xfrm>
            <a:off x="3203848" y="2852936"/>
            <a:ext cx="360040" cy="360040"/>
            <a:chOff x="1204876" y="2167360"/>
            <a:chExt cx="360040" cy="360040"/>
          </a:xfrm>
        </p:grpSpPr>
        <p:sp>
          <p:nvSpPr>
            <p:cNvPr id="43" name="Oval 42"/>
            <p:cNvSpPr/>
            <p:nvPr/>
          </p:nvSpPr>
          <p:spPr>
            <a:xfrm>
              <a:off x="1204876" y="2167360"/>
              <a:ext cx="360040" cy="36004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43" idx="7"/>
              <a:endCxn id="43" idx="3"/>
            </p:cNvCxnSpPr>
            <p:nvPr/>
          </p:nvCxnSpPr>
          <p:spPr>
            <a:xfrm rot="16200000" flipH="1" flipV="1">
              <a:off x="1257603" y="2220087"/>
              <a:ext cx="254586" cy="2545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1"/>
              <a:endCxn id="43" idx="5"/>
            </p:cNvCxnSpPr>
            <p:nvPr/>
          </p:nvCxnSpPr>
          <p:spPr>
            <a:xfrm rot="16200000" flipH="1">
              <a:off x="1257603" y="2220087"/>
              <a:ext cx="254586" cy="2545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203848" y="3547138"/>
            <a:ext cx="360040" cy="360040"/>
            <a:chOff x="1204876" y="2167360"/>
            <a:chExt cx="360040" cy="360040"/>
          </a:xfrm>
        </p:grpSpPr>
        <p:sp>
          <p:nvSpPr>
            <p:cNvPr id="47" name="Oval 46"/>
            <p:cNvSpPr/>
            <p:nvPr/>
          </p:nvSpPr>
          <p:spPr>
            <a:xfrm>
              <a:off x="1204876" y="2167360"/>
              <a:ext cx="360040" cy="360040"/>
            </a:xfrm>
            <a:prstGeom prst="ellipse">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a:stCxn id="47" idx="7"/>
              <a:endCxn id="47" idx="3"/>
            </p:cNvCxnSpPr>
            <p:nvPr/>
          </p:nvCxnSpPr>
          <p:spPr>
            <a:xfrm rot="16200000" flipH="1" flipV="1">
              <a:off x="1257603" y="2220087"/>
              <a:ext cx="254586" cy="25458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7" idx="1"/>
              <a:endCxn id="47" idx="5"/>
            </p:cNvCxnSpPr>
            <p:nvPr/>
          </p:nvCxnSpPr>
          <p:spPr>
            <a:xfrm rot="16200000" flipH="1">
              <a:off x="1257603" y="2220087"/>
              <a:ext cx="254586" cy="25458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US" sz="3600" dirty="0" smtClean="0"/>
              <a:t>MPTCP </a:t>
            </a:r>
            <a:r>
              <a:rPr lang="en-US" sz="3600" dirty="0" smtClean="0"/>
              <a:t>can make good path choices, and it’s robust against a range of traffic matrices.</a:t>
            </a:r>
            <a:endParaRPr lang="en-GB" sz="3600" dirty="0"/>
          </a:p>
        </p:txBody>
      </p:sp>
      <p:sp>
        <p:nvSpPr>
          <p:cNvPr id="3" name="Content Placeholder 2"/>
          <p:cNvSpPr>
            <a:spLocks noGrp="1"/>
          </p:cNvSpPr>
          <p:nvPr>
            <p:ph idx="1"/>
          </p:nvPr>
        </p:nvSpPr>
        <p:spPr/>
        <p:txBody>
          <a:bodyPr/>
          <a:lstStyle/>
          <a:p>
            <a:r>
              <a:rPr lang="en-US" dirty="0" smtClean="0"/>
              <a:t> </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rPr>
              <a:pPr/>
              <a:t>45</a:t>
            </a:fld>
            <a:endParaRPr lang="en-GB">
              <a:solidFill>
                <a:prstClr val="white">
                  <a:tint val="75000"/>
                </a:prstClr>
              </a:solidFill>
            </a:endParaRPr>
          </a:p>
        </p:txBody>
      </p:sp>
      <p:graphicFrame>
        <p:nvGraphicFramePr>
          <p:cNvPr id="5" name="Chart 4"/>
          <p:cNvGraphicFramePr/>
          <p:nvPr/>
        </p:nvGraphicFramePr>
        <p:xfrm>
          <a:off x="1115616" y="2386037"/>
          <a:ext cx="4152900" cy="23831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07706" y="4593902"/>
            <a:ext cx="864095" cy="923330"/>
          </a:xfrm>
          <a:prstGeom prst="rect">
            <a:avLst/>
          </a:prstGeom>
          <a:noFill/>
        </p:spPr>
        <p:txBody>
          <a:bodyPr wrap="square" rtlCol="0">
            <a:spAutoFit/>
          </a:bodyPr>
          <a:lstStyle/>
          <a:p>
            <a:r>
              <a:rPr lang="en-GB" i="1" dirty="0" smtClean="0">
                <a:solidFill>
                  <a:prstClr val="black"/>
                </a:solidFill>
              </a:rPr>
              <a:t>perm. traffic matrix</a:t>
            </a:r>
            <a:endParaRPr lang="en-GB" i="1" dirty="0">
              <a:solidFill>
                <a:prstClr val="black"/>
              </a:solidFill>
            </a:endParaRPr>
          </a:p>
        </p:txBody>
      </p:sp>
      <p:sp>
        <p:nvSpPr>
          <p:cNvPr id="7" name="TextBox 6"/>
          <p:cNvSpPr txBox="1"/>
          <p:nvPr/>
        </p:nvSpPr>
        <p:spPr>
          <a:xfrm>
            <a:off x="3131841" y="4593902"/>
            <a:ext cx="864095" cy="923330"/>
          </a:xfrm>
          <a:prstGeom prst="rect">
            <a:avLst/>
          </a:prstGeom>
          <a:noFill/>
        </p:spPr>
        <p:txBody>
          <a:bodyPr wrap="square" rtlCol="0">
            <a:spAutoFit/>
          </a:bodyPr>
          <a:lstStyle/>
          <a:p>
            <a:r>
              <a:rPr lang="en-GB" i="1" dirty="0" smtClean="0">
                <a:solidFill>
                  <a:prstClr val="black"/>
                </a:solidFill>
              </a:rPr>
              <a:t>sparse traffic matrix</a:t>
            </a:r>
            <a:endParaRPr lang="en-GB" i="1" dirty="0">
              <a:solidFill>
                <a:prstClr val="black"/>
              </a:solidFill>
            </a:endParaRPr>
          </a:p>
        </p:txBody>
      </p:sp>
      <p:sp>
        <p:nvSpPr>
          <p:cNvPr id="8" name="TextBox 7"/>
          <p:cNvSpPr txBox="1"/>
          <p:nvPr/>
        </p:nvSpPr>
        <p:spPr>
          <a:xfrm>
            <a:off x="4283968" y="4593902"/>
            <a:ext cx="864095" cy="923330"/>
          </a:xfrm>
          <a:prstGeom prst="rect">
            <a:avLst/>
          </a:prstGeom>
          <a:noFill/>
        </p:spPr>
        <p:txBody>
          <a:bodyPr wrap="square" rtlCol="0">
            <a:spAutoFit/>
          </a:bodyPr>
          <a:lstStyle/>
          <a:p>
            <a:r>
              <a:rPr lang="en-GB" i="1" dirty="0" smtClean="0">
                <a:solidFill>
                  <a:prstClr val="black"/>
                </a:solidFill>
              </a:rPr>
              <a:t>local traffic matrix</a:t>
            </a:r>
            <a:endParaRPr lang="en-GB" i="1" dirty="0">
              <a:solidFill>
                <a:prstClr val="black"/>
              </a:solidFill>
            </a:endParaRPr>
          </a:p>
        </p:txBody>
      </p:sp>
      <p:sp>
        <p:nvSpPr>
          <p:cNvPr id="9" name="TextBox 8"/>
          <p:cNvSpPr txBox="1"/>
          <p:nvPr/>
        </p:nvSpPr>
        <p:spPr>
          <a:xfrm>
            <a:off x="5868144" y="1477114"/>
            <a:ext cx="2448272" cy="3970318"/>
          </a:xfrm>
          <a:prstGeom prst="rect">
            <a:avLst/>
          </a:prstGeom>
          <a:noFill/>
        </p:spPr>
        <p:txBody>
          <a:bodyPr wrap="square" rtlCol="0" anchor="b">
            <a:spAutoFit/>
          </a:bodyPr>
          <a:lstStyle/>
          <a:p>
            <a:r>
              <a:rPr lang="en-US" sz="1600" dirty="0" smtClean="0">
                <a:solidFill>
                  <a:prstClr val="black"/>
                </a:solidFill>
              </a:rPr>
              <a:t>Simulations of </a:t>
            </a:r>
            <a:r>
              <a:rPr lang="en-US" sz="1600" dirty="0" err="1" smtClean="0">
                <a:solidFill>
                  <a:prstClr val="black"/>
                </a:solidFill>
              </a:rPr>
              <a:t>BCube</a:t>
            </a:r>
            <a:r>
              <a:rPr lang="en-US" sz="1600" dirty="0" smtClean="0">
                <a:solidFill>
                  <a:prstClr val="black"/>
                </a:solidFill>
              </a:rPr>
              <a:t>, with 125 three-interface hosts, 25 switches, 100Mb/s links.</a:t>
            </a:r>
          </a:p>
          <a:p>
            <a:endParaRPr lang="en-US" dirty="0" smtClean="0">
              <a:solidFill>
                <a:prstClr val="black"/>
              </a:solidFill>
            </a:endParaRPr>
          </a:p>
          <a:p>
            <a:pPr marL="180975" indent="-180975">
              <a:spcAft>
                <a:spcPts val="600"/>
              </a:spcAft>
              <a:buFont typeface="Arial" pitchFamily="34" charset="0"/>
              <a:buChar char="•"/>
            </a:pPr>
            <a:r>
              <a:rPr lang="en-US" sz="1600" dirty="0" err="1" smtClean="0">
                <a:solidFill>
                  <a:prstClr val="black"/>
                </a:solidFill>
              </a:rPr>
              <a:t>Pkt</a:t>
            </a:r>
            <a:r>
              <a:rPr lang="en-US" sz="1600" dirty="0" smtClean="0">
                <a:solidFill>
                  <a:prstClr val="black"/>
                </a:solidFill>
              </a:rPr>
              <a:t> scatter: switches run per-packet load balancing across all available </a:t>
            </a:r>
            <a:r>
              <a:rPr lang="en-US" sz="1600" dirty="0" smtClean="0">
                <a:solidFill>
                  <a:prstClr val="black"/>
                </a:solidFill>
              </a:rPr>
              <a:t>paths; use modified TCP which copes with reordering</a:t>
            </a:r>
            <a:endParaRPr lang="en-US" sz="1600" dirty="0" smtClean="0">
              <a:solidFill>
                <a:prstClr val="black"/>
              </a:solidFill>
            </a:endParaRPr>
          </a:p>
          <a:p>
            <a:pPr marL="180975" indent="-180975">
              <a:spcAft>
                <a:spcPts val="600"/>
              </a:spcAft>
              <a:buFont typeface="Arial" pitchFamily="34" charset="0"/>
              <a:buChar char="•"/>
            </a:pPr>
            <a:r>
              <a:rPr lang="en-US" sz="1600" dirty="0" smtClean="0">
                <a:solidFill>
                  <a:srgbClr val="92D050">
                    <a:lumMod val="50000"/>
                  </a:srgbClr>
                </a:solidFill>
              </a:rPr>
              <a:t>TCP+ECMP: only use shortest-hop paths</a:t>
            </a:r>
          </a:p>
          <a:p>
            <a:pPr marL="180975" indent="-180975">
              <a:spcAft>
                <a:spcPts val="600"/>
              </a:spcAft>
              <a:buFont typeface="Arial" pitchFamily="34" charset="0"/>
              <a:buChar char="•"/>
            </a:pPr>
            <a:r>
              <a:rPr lang="en-US" sz="1600" dirty="0" smtClean="0">
                <a:solidFill>
                  <a:srgbClr val="4F81BD">
                    <a:lumMod val="75000"/>
                  </a:srgbClr>
                </a:solidFill>
              </a:rPr>
              <a:t>½ TCP</a:t>
            </a:r>
            <a:r>
              <a:rPr lang="en-US" sz="1600" dirty="0" smtClean="0">
                <a:solidFill>
                  <a:srgbClr val="4F81BD">
                    <a:lumMod val="75000"/>
                  </a:srgbClr>
                </a:solidFill>
              </a:rPr>
              <a:t>, MPTCP: split traffic across multiple paths</a:t>
            </a:r>
          </a:p>
        </p:txBody>
      </p:sp>
      <p:sp>
        <p:nvSpPr>
          <p:cNvPr id="10" name="TextBox 9"/>
          <p:cNvSpPr txBox="1"/>
          <p:nvPr/>
        </p:nvSpPr>
        <p:spPr>
          <a:xfrm>
            <a:off x="899592" y="1672233"/>
            <a:ext cx="2367878" cy="646331"/>
          </a:xfrm>
          <a:prstGeom prst="rect">
            <a:avLst/>
          </a:prstGeom>
          <a:noFill/>
        </p:spPr>
        <p:txBody>
          <a:bodyPr wrap="square" rtlCol="0">
            <a:spAutoFit/>
          </a:bodyPr>
          <a:lstStyle/>
          <a:p>
            <a:r>
              <a:rPr lang="en-GB" i="1" dirty="0" smtClean="0">
                <a:solidFill>
                  <a:prstClr val="black"/>
                </a:solidFill>
              </a:rPr>
              <a:t>per-host throughput [Mb/s]</a:t>
            </a:r>
            <a:endParaRPr lang="en-GB" i="1" dirty="0">
              <a:solidFill>
                <a:prstClr val="black"/>
              </a:solidFill>
            </a:endParaRPr>
          </a:p>
        </p:txBody>
      </p:sp>
      <p:sp>
        <p:nvSpPr>
          <p:cNvPr id="11" name="TextBox 10"/>
          <p:cNvSpPr txBox="1"/>
          <p:nvPr/>
        </p:nvSpPr>
        <p:spPr>
          <a:xfrm>
            <a:off x="2041210" y="3047940"/>
            <a:ext cx="720080" cy="276999"/>
          </a:xfrm>
          <a:prstGeom prst="rect">
            <a:avLst/>
          </a:prstGeom>
          <a:solidFill>
            <a:schemeClr val="tx1"/>
          </a:solidFill>
        </p:spPr>
        <p:txBody>
          <a:bodyPr wrap="square" lIns="0" tIns="0" rIns="0" bIns="0" rtlCol="0">
            <a:spAutoFit/>
          </a:bodyPr>
          <a:lstStyle/>
          <a:p>
            <a:r>
              <a:rPr lang="en-US" dirty="0" smtClean="0">
                <a:solidFill>
                  <a:schemeClr val="bg1"/>
                </a:solidFill>
              </a:rPr>
              <a:t>½ TCP</a:t>
            </a:r>
            <a:endParaRPr lang="en-GB" dirty="0">
              <a:solidFill>
                <a:schemeClr val="bg1"/>
              </a:solidFill>
            </a:endParaRPr>
          </a:p>
        </p:txBody>
      </p:sp>
      <p:sp>
        <p:nvSpPr>
          <p:cNvPr id="12" name="Rounded Rectangular Callout 11"/>
          <p:cNvSpPr/>
          <p:nvPr/>
        </p:nvSpPr>
        <p:spPr>
          <a:xfrm>
            <a:off x="1331640" y="5805264"/>
            <a:ext cx="2880320" cy="980728"/>
          </a:xfrm>
          <a:prstGeom prst="wedgeRoundRectCallout">
            <a:avLst>
              <a:gd name="adj1" fmla="val 27085"/>
              <a:gd name="adj2" fmla="val -91822"/>
              <a:gd name="adj3" fmla="val 16667"/>
            </a:avLst>
          </a:prstGeom>
          <a:solidFill>
            <a:schemeClr val="tx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50000"/>
                  </a:schemeClr>
                </a:solidFill>
              </a:rPr>
              <a:t>ECMP, using only shortest-hop paths, is wasteful when traffic is light</a:t>
            </a:r>
            <a:endParaRPr lang="en-GB" dirty="0">
              <a:solidFill>
                <a:schemeClr val="accent4">
                  <a:lumMod val="50000"/>
                </a:schemeClr>
              </a:solidFill>
            </a:endParaRPr>
          </a:p>
        </p:txBody>
      </p:sp>
      <p:sp>
        <p:nvSpPr>
          <p:cNvPr id="13" name="Rounded Rectangular Callout 12"/>
          <p:cNvSpPr/>
          <p:nvPr/>
        </p:nvSpPr>
        <p:spPr>
          <a:xfrm>
            <a:off x="4355976" y="5805264"/>
            <a:ext cx="3456384" cy="980728"/>
          </a:xfrm>
          <a:prstGeom prst="wedgeRoundRectCallout">
            <a:avLst>
              <a:gd name="adj1" fmla="val -36043"/>
              <a:gd name="adj2" fmla="val -92894"/>
              <a:gd name="adj3" fmla="val 16667"/>
            </a:avLst>
          </a:prstGeom>
          <a:solidFill>
            <a:schemeClr val="tx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per-packet scattering might send traffic over longer paths, which is a bad choice when traffic is local</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Autofit/>
          </a:bodyPr>
          <a:lstStyle/>
          <a:p>
            <a:r>
              <a:rPr lang="en-US" sz="3600" dirty="0" smtClean="0"/>
              <a:t>MPTCP </a:t>
            </a:r>
            <a:r>
              <a:rPr lang="en-US" sz="3600" dirty="0" smtClean="0"/>
              <a:t>can make good path choices, as good as a very fast centralized scheduler.</a:t>
            </a:r>
            <a:endParaRPr lang="en-GB" sz="3600" dirty="0"/>
          </a:p>
        </p:txBody>
      </p:sp>
      <p:sp>
        <p:nvSpPr>
          <p:cNvPr id="3" name="Content Placeholder 2"/>
          <p:cNvSpPr>
            <a:spLocks noGrp="1"/>
          </p:cNvSpPr>
          <p:nvPr>
            <p:ph idx="1"/>
          </p:nvPr>
        </p:nvSpPr>
        <p:spPr/>
        <p:txBody>
          <a:bodyPr/>
          <a:lstStyle/>
          <a:p>
            <a:r>
              <a:rPr lang="en-US" dirty="0" smtClean="0"/>
              <a:t> </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rPr>
              <a:pPr/>
              <a:t>46</a:t>
            </a:fld>
            <a:endParaRPr lang="en-GB">
              <a:solidFill>
                <a:prstClr val="white">
                  <a:tint val="75000"/>
                </a:prstClr>
              </a:solidFill>
            </a:endParaRPr>
          </a:p>
        </p:txBody>
      </p:sp>
      <p:grpSp>
        <p:nvGrpSpPr>
          <p:cNvPr id="5" name="Group 7"/>
          <p:cNvGrpSpPr/>
          <p:nvPr/>
        </p:nvGrpSpPr>
        <p:grpSpPr>
          <a:xfrm>
            <a:off x="1043608" y="1965434"/>
            <a:ext cx="4392488" cy="2723559"/>
            <a:chOff x="1732012" y="1268761"/>
            <a:chExt cx="5504284" cy="3412928"/>
          </a:xfrm>
        </p:grpSpPr>
        <p:pic>
          <p:nvPicPr>
            <p:cNvPr id="6146" name="Picture 2"/>
            <p:cNvPicPr>
              <a:picLocks noChangeAspect="1" noChangeArrowheads="1"/>
            </p:cNvPicPr>
            <p:nvPr/>
          </p:nvPicPr>
          <p:blipFill>
            <a:blip r:embed="rId2" cstate="print"/>
            <a:srcRect/>
            <a:stretch>
              <a:fillRect/>
            </a:stretch>
          </p:blipFill>
          <p:spPr bwMode="auto">
            <a:xfrm>
              <a:off x="1732012" y="1268761"/>
              <a:ext cx="5504284" cy="3412928"/>
            </a:xfrm>
            <a:prstGeom prst="rect">
              <a:avLst/>
            </a:prstGeom>
            <a:noFill/>
            <a:ln w="9525">
              <a:noFill/>
              <a:miter lim="800000"/>
              <a:headEnd/>
              <a:tailEnd/>
            </a:ln>
          </p:spPr>
        </p:pic>
        <p:sp>
          <p:nvSpPr>
            <p:cNvPr id="6" name="Rectangle 5"/>
            <p:cNvSpPr/>
            <p:nvPr/>
          </p:nvSpPr>
          <p:spPr>
            <a:xfrm>
              <a:off x="2571750" y="2743200"/>
              <a:ext cx="380999" cy="15498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6557740" y="1838326"/>
              <a:ext cx="380999" cy="243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9" name="TextBox 8"/>
          <p:cNvSpPr txBox="1"/>
          <p:nvPr/>
        </p:nvSpPr>
        <p:spPr>
          <a:xfrm>
            <a:off x="6012160" y="1979548"/>
            <a:ext cx="2160240" cy="3139321"/>
          </a:xfrm>
          <a:prstGeom prst="rect">
            <a:avLst/>
          </a:prstGeom>
          <a:noFill/>
        </p:spPr>
        <p:txBody>
          <a:bodyPr wrap="square" rtlCol="0">
            <a:spAutoFit/>
          </a:bodyPr>
          <a:lstStyle/>
          <a:p>
            <a:r>
              <a:rPr lang="en-US" dirty="0" smtClean="0">
                <a:solidFill>
                  <a:prstClr val="black"/>
                </a:solidFill>
              </a:rPr>
              <a:t>Simulation of </a:t>
            </a:r>
            <a:r>
              <a:rPr lang="en-US" dirty="0" err="1" smtClean="0">
                <a:solidFill>
                  <a:prstClr val="black"/>
                </a:solidFill>
              </a:rPr>
              <a:t>FatTree</a:t>
            </a:r>
            <a:r>
              <a:rPr lang="en-US" dirty="0" smtClean="0">
                <a:solidFill>
                  <a:prstClr val="black"/>
                </a:solidFill>
              </a:rPr>
              <a:t> with 128 hosts. </a:t>
            </a:r>
          </a:p>
          <a:p>
            <a:pPr marL="180975" indent="-180975">
              <a:buFont typeface="Arial" pitchFamily="34" charset="0"/>
              <a:buChar char="•"/>
            </a:pPr>
            <a:r>
              <a:rPr lang="en-US" dirty="0" smtClean="0">
                <a:solidFill>
                  <a:prstClr val="black"/>
                </a:solidFill>
              </a:rPr>
              <a:t>Permutation traffic matrix</a:t>
            </a:r>
          </a:p>
          <a:p>
            <a:pPr marL="180975" indent="-180975">
              <a:buFont typeface="Arial" pitchFamily="34" charset="0"/>
              <a:buChar char="•"/>
            </a:pPr>
            <a:r>
              <a:rPr lang="en-US" dirty="0" smtClean="0">
                <a:solidFill>
                  <a:prstClr val="black"/>
                </a:solidFill>
              </a:rPr>
              <a:t>Closed-loop flow arrivals (one flow finishes, another starts)</a:t>
            </a:r>
          </a:p>
          <a:p>
            <a:pPr marL="180975" indent="-180975">
              <a:buFont typeface="Arial" pitchFamily="34" charset="0"/>
              <a:buChar char="•"/>
            </a:pPr>
            <a:r>
              <a:rPr lang="en-US" dirty="0" smtClean="0">
                <a:solidFill>
                  <a:prstClr val="black"/>
                </a:solidFill>
              </a:rPr>
              <a:t>Flow size distributions from VL2 dataset</a:t>
            </a:r>
            <a:endParaRPr lang="en-GB" dirty="0" smtClean="0">
              <a:solidFill>
                <a:prstClr val="black"/>
              </a:solidFill>
            </a:endParaRPr>
          </a:p>
        </p:txBody>
      </p:sp>
      <p:sp>
        <p:nvSpPr>
          <p:cNvPr id="10" name="TextBox 9"/>
          <p:cNvSpPr txBox="1"/>
          <p:nvPr/>
        </p:nvSpPr>
        <p:spPr>
          <a:xfrm>
            <a:off x="899592" y="1682224"/>
            <a:ext cx="2664296" cy="369332"/>
          </a:xfrm>
          <a:prstGeom prst="rect">
            <a:avLst/>
          </a:prstGeom>
          <a:noFill/>
        </p:spPr>
        <p:txBody>
          <a:bodyPr wrap="square" rtlCol="0">
            <a:spAutoFit/>
          </a:bodyPr>
          <a:lstStyle/>
          <a:p>
            <a:r>
              <a:rPr lang="en-US" i="1" dirty="0" smtClean="0">
                <a:solidFill>
                  <a:prstClr val="black"/>
                </a:solidFill>
              </a:rPr>
              <a:t>Throughput [% of optimal]</a:t>
            </a:r>
            <a:endParaRPr lang="en-GB" i="1" dirty="0">
              <a:solidFill>
                <a:prstClr val="black"/>
              </a:solidFill>
            </a:endParaRPr>
          </a:p>
        </p:txBody>
      </p:sp>
      <p:sp>
        <p:nvSpPr>
          <p:cNvPr id="11" name="TextBox 10"/>
          <p:cNvSpPr txBox="1"/>
          <p:nvPr/>
        </p:nvSpPr>
        <p:spPr>
          <a:xfrm>
            <a:off x="2195736" y="5003884"/>
            <a:ext cx="2664296" cy="369332"/>
          </a:xfrm>
          <a:prstGeom prst="rect">
            <a:avLst/>
          </a:prstGeom>
          <a:noFill/>
        </p:spPr>
        <p:txBody>
          <a:bodyPr wrap="square" rtlCol="0">
            <a:spAutoFit/>
          </a:bodyPr>
          <a:lstStyle/>
          <a:p>
            <a:pPr algn="ctr"/>
            <a:r>
              <a:rPr lang="en-US" i="1" dirty="0" err="1" smtClean="0">
                <a:solidFill>
                  <a:prstClr val="black"/>
                </a:solidFill>
              </a:rPr>
              <a:t>Hedera</a:t>
            </a:r>
            <a:r>
              <a:rPr lang="en-US" i="1" dirty="0" smtClean="0">
                <a:solidFill>
                  <a:prstClr val="black"/>
                </a:solidFill>
              </a:rPr>
              <a:t> first-fit heuristic</a:t>
            </a:r>
            <a:endParaRPr lang="en-GB" i="1" dirty="0">
              <a:solidFill>
                <a:prstClr val="black"/>
              </a:solidFill>
            </a:endParaRPr>
          </a:p>
        </p:txBody>
      </p:sp>
      <p:sp>
        <p:nvSpPr>
          <p:cNvPr id="12" name="Left Brace 11"/>
          <p:cNvSpPr/>
          <p:nvPr/>
        </p:nvSpPr>
        <p:spPr>
          <a:xfrm rot="16200000">
            <a:off x="3405014" y="3650590"/>
            <a:ext cx="288032" cy="2274540"/>
          </a:xfrm>
          <a:prstGeom prst="leftBrace">
            <a:avLst>
              <a:gd name="adj1" fmla="val 12742"/>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white"/>
              </a:solidFill>
            </a:endParaRPr>
          </a:p>
        </p:txBody>
      </p:sp>
      <p:sp>
        <p:nvSpPr>
          <p:cNvPr id="13" name="TextBox 12"/>
          <p:cNvSpPr txBox="1"/>
          <p:nvPr/>
        </p:nvSpPr>
        <p:spPr>
          <a:xfrm>
            <a:off x="4716016" y="4437112"/>
            <a:ext cx="720080" cy="276999"/>
          </a:xfrm>
          <a:prstGeom prst="rect">
            <a:avLst/>
          </a:prstGeom>
          <a:solidFill>
            <a:schemeClr val="tx1"/>
          </a:solidFill>
        </p:spPr>
        <p:txBody>
          <a:bodyPr wrap="square" lIns="0" tIns="0" rIns="0" bIns="0" rtlCol="0">
            <a:spAutoFit/>
          </a:bodyPr>
          <a:lstStyle/>
          <a:p>
            <a:r>
              <a:rPr lang="en-US" dirty="0" smtClean="0">
                <a:solidFill>
                  <a:schemeClr val="bg1"/>
                </a:solidFill>
              </a:rPr>
              <a:t>MPTCP</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schemeClr>
                </a:solidFill>
              </a:rPr>
              <a:t>MPTCP permits flexible topologies</a:t>
            </a:r>
            <a:endParaRPr lang="en-GB" dirty="0">
              <a:solidFill>
                <a:schemeClr val="tx2">
                  <a:lumMod val="90000"/>
                </a:schemeClr>
              </a:solidFill>
            </a:endParaRPr>
          </a:p>
        </p:txBody>
      </p:sp>
      <p:sp>
        <p:nvSpPr>
          <p:cNvPr id="3" name="Content Placeholder 2"/>
          <p:cNvSpPr>
            <a:spLocks noGrp="1"/>
          </p:cNvSpPr>
          <p:nvPr>
            <p:ph idx="1"/>
          </p:nvPr>
        </p:nvSpPr>
        <p:spPr>
          <a:xfrm>
            <a:off x="1403648" y="908720"/>
            <a:ext cx="7740352" cy="5949280"/>
          </a:xfrm>
        </p:spPr>
        <p:txBody>
          <a:bodyPr>
            <a:normAutofit lnSpcReduction="10000"/>
          </a:bodyPr>
          <a:lstStyle/>
          <a:p>
            <a:r>
              <a:rPr lang="en-US" dirty="0" err="1" smtClean="0"/>
              <a:t>FatTree</a:t>
            </a:r>
            <a:r>
              <a:rPr lang="en-US" dirty="0" smtClean="0"/>
              <a:t> and VL2 aim to mimic a non-blocking switch, i.e. to support any permutation traffic matrix.</a:t>
            </a:r>
            <a:br>
              <a:rPr lang="en-US" dirty="0" smtClean="0"/>
            </a:br>
            <a:r>
              <a:rPr lang="en-US" sz="2400" dirty="0" smtClean="0">
                <a:solidFill>
                  <a:schemeClr val="tx2">
                    <a:lumMod val="75000"/>
                  </a:schemeClr>
                </a:solidFill>
              </a:rPr>
              <a:t>(They achieve this, to varying degrees, depending on the level of statistical multiplexing and/or flow placement.)</a:t>
            </a:r>
            <a:endParaRPr lang="en-US" dirty="0" smtClean="0">
              <a:solidFill>
                <a:schemeClr val="tx2">
                  <a:lumMod val="75000"/>
                </a:schemeClr>
              </a:solidFill>
            </a:endParaRPr>
          </a:p>
          <a:p>
            <a:endParaRPr lang="en-US" dirty="0" smtClean="0"/>
          </a:p>
          <a:p>
            <a:r>
              <a:rPr lang="en-US" dirty="0" smtClean="0"/>
              <a:t>But maybe it’s the wrong objective.</a:t>
            </a:r>
          </a:p>
          <a:p>
            <a:endParaRPr lang="en-US" dirty="0" smtClean="0"/>
          </a:p>
          <a:p>
            <a:r>
              <a:rPr lang="en-US" dirty="0" smtClean="0"/>
              <a:t>What if we want a cheaper “right-provisioned” network core, e.g. which lets ¼ of the hosts send at full NIC rate? What if we give them multiple NICs to allow bursts?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p:txBody>
          <a:bodyPr/>
          <a:lstStyle/>
          <a:p>
            <a:pPr marL="180975" indent="-180975">
              <a:buFont typeface="Arial" pitchFamily="34" charset="0"/>
              <a:buChar char="•"/>
            </a:pPr>
            <a:r>
              <a:rPr lang="en-US" sz="2000" dirty="0" smtClean="0"/>
              <a:t>At low loads, there are few collisions, and NICs are saturated, so TCP ≈ MPTCP</a:t>
            </a:r>
          </a:p>
          <a:p>
            <a:pPr marL="180975" indent="-180975">
              <a:buFont typeface="Arial" pitchFamily="34" charset="0"/>
              <a:buChar char="•"/>
            </a:pPr>
            <a:r>
              <a:rPr lang="en-US" sz="2000" dirty="0" smtClean="0"/>
              <a:t>At high loads, the core is severely congested, and TCP can fully exploit all the core links, so TCP ≈ MPTCP</a:t>
            </a:r>
          </a:p>
          <a:p>
            <a:pPr marL="180975" indent="-180975">
              <a:buFont typeface="Arial" pitchFamily="34" charset="0"/>
              <a:buChar char="•"/>
            </a:pPr>
            <a:r>
              <a:rPr lang="en-US" sz="2000" dirty="0" smtClean="0"/>
              <a:t>When the core is “right-provisioned”, i.e. just saturated, MPTCP &gt; TCP</a:t>
            </a:r>
            <a:endParaRPr lang="en-GB" sz="2000"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48</a:t>
            </a:fld>
            <a:endParaRPr lang="en-GB"/>
          </a:p>
        </p:txBody>
      </p:sp>
      <p:pic>
        <p:nvPicPr>
          <p:cNvPr id="7170" name="Picture 2"/>
          <p:cNvPicPr>
            <a:picLocks noChangeAspect="1" noChangeArrowheads="1"/>
          </p:cNvPicPr>
          <p:nvPr/>
        </p:nvPicPr>
        <p:blipFill>
          <a:blip r:embed="rId2" cstate="print"/>
          <a:srcRect/>
          <a:stretch>
            <a:fillRect/>
          </a:stretch>
        </p:blipFill>
        <p:spPr bwMode="auto">
          <a:xfrm>
            <a:off x="1115616" y="1772816"/>
            <a:ext cx="3600400" cy="2827020"/>
          </a:xfrm>
          <a:prstGeom prst="rect">
            <a:avLst/>
          </a:prstGeom>
          <a:noFill/>
          <a:ln w="9525">
            <a:noFill/>
            <a:miter lim="800000"/>
            <a:headEnd/>
            <a:tailEnd/>
          </a:ln>
        </p:spPr>
      </p:pic>
      <p:sp>
        <p:nvSpPr>
          <p:cNvPr id="6" name="TextBox 5"/>
          <p:cNvSpPr txBox="1"/>
          <p:nvPr/>
        </p:nvSpPr>
        <p:spPr>
          <a:xfrm>
            <a:off x="2699792" y="4571836"/>
            <a:ext cx="2160240" cy="369332"/>
          </a:xfrm>
          <a:prstGeom prst="rect">
            <a:avLst/>
          </a:prstGeom>
          <a:noFill/>
        </p:spPr>
        <p:txBody>
          <a:bodyPr wrap="square" rtlCol="0">
            <a:spAutoFit/>
          </a:bodyPr>
          <a:lstStyle/>
          <a:p>
            <a:r>
              <a:rPr lang="en-US" i="1" dirty="0" smtClean="0">
                <a:solidFill>
                  <a:schemeClr val="bg1"/>
                </a:solidFill>
              </a:rPr>
              <a:t>Connections per host</a:t>
            </a:r>
            <a:endParaRPr lang="en-GB" i="1" dirty="0">
              <a:solidFill>
                <a:schemeClr val="bg1"/>
              </a:solidFill>
            </a:endParaRPr>
          </a:p>
        </p:txBody>
      </p:sp>
      <p:sp>
        <p:nvSpPr>
          <p:cNvPr id="7" name="TextBox 6"/>
          <p:cNvSpPr txBox="1"/>
          <p:nvPr/>
        </p:nvSpPr>
        <p:spPr>
          <a:xfrm>
            <a:off x="971600" y="1177702"/>
            <a:ext cx="2448272" cy="646331"/>
          </a:xfrm>
          <a:prstGeom prst="rect">
            <a:avLst/>
          </a:prstGeom>
          <a:noFill/>
        </p:spPr>
        <p:txBody>
          <a:bodyPr wrap="square" rtlCol="0">
            <a:spAutoFit/>
          </a:bodyPr>
          <a:lstStyle/>
          <a:p>
            <a:r>
              <a:rPr lang="en-US" i="1" dirty="0" smtClean="0">
                <a:solidFill>
                  <a:schemeClr val="bg1"/>
                </a:solidFill>
              </a:rPr>
              <a:t>Ratio of throughputs, MPTCP/TCP</a:t>
            </a:r>
            <a:endParaRPr lang="en-GB" i="1" dirty="0">
              <a:solidFill>
                <a:schemeClr val="bg1"/>
              </a:solidFill>
            </a:endParaRPr>
          </a:p>
        </p:txBody>
      </p:sp>
      <p:sp>
        <p:nvSpPr>
          <p:cNvPr id="8" name="TextBox 7"/>
          <p:cNvSpPr txBox="1"/>
          <p:nvPr/>
        </p:nvSpPr>
        <p:spPr>
          <a:xfrm>
            <a:off x="5076056" y="1268760"/>
            <a:ext cx="3096344" cy="3693319"/>
          </a:xfrm>
          <a:prstGeom prst="rect">
            <a:avLst/>
          </a:prstGeom>
          <a:noFill/>
        </p:spPr>
        <p:txBody>
          <a:bodyPr wrap="square" rtlCol="0">
            <a:spAutoFit/>
          </a:bodyPr>
          <a:lstStyle/>
          <a:p>
            <a:r>
              <a:rPr lang="en-US" dirty="0" smtClean="0">
                <a:solidFill>
                  <a:schemeClr val="bg1"/>
                </a:solidFill>
              </a:rPr>
              <a:t>Simulation of a </a:t>
            </a:r>
            <a:r>
              <a:rPr lang="en-US" dirty="0" err="1" smtClean="0">
                <a:solidFill>
                  <a:schemeClr val="bg1"/>
                </a:solidFill>
              </a:rPr>
              <a:t>FatTree</a:t>
            </a:r>
            <a:r>
              <a:rPr lang="en-US" dirty="0" smtClean="0">
                <a:solidFill>
                  <a:schemeClr val="bg1"/>
                </a:solidFill>
              </a:rPr>
              <a:t>-like topology with 512 nodes, but with 4 hosts for every up-link from a top-of-rack switch, i.e. the core is oversubscribed 4:1.</a:t>
            </a:r>
          </a:p>
          <a:p>
            <a:endParaRPr lang="en-US" dirty="0" smtClean="0">
              <a:solidFill>
                <a:schemeClr val="bg1"/>
              </a:solidFill>
            </a:endParaRPr>
          </a:p>
          <a:p>
            <a:pPr marL="180975" indent="-180975">
              <a:buFont typeface="Arial" pitchFamily="34" charset="0"/>
              <a:buChar char="•"/>
            </a:pPr>
            <a:r>
              <a:rPr lang="en-US" dirty="0" smtClean="0">
                <a:solidFill>
                  <a:schemeClr val="bg1"/>
                </a:solidFill>
              </a:rPr>
              <a:t>Permutation TM: each host sends to one other, each host receives from one other</a:t>
            </a:r>
          </a:p>
          <a:p>
            <a:pPr marL="180975" indent="-180975">
              <a:buFont typeface="Arial" pitchFamily="34" charset="0"/>
              <a:buChar char="•"/>
            </a:pPr>
            <a:r>
              <a:rPr lang="en-US" dirty="0" smtClean="0">
                <a:solidFill>
                  <a:schemeClr val="bg1"/>
                </a:solidFill>
              </a:rPr>
              <a:t>Random TM: each host sends to one other, each host may receive from any number</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a:xfrm>
            <a:off x="2051720" y="4149080"/>
            <a:ext cx="7092280" cy="2708920"/>
          </a:xfrm>
        </p:spPr>
        <p:txBody>
          <a:bodyPr>
            <a:normAutofit fontScale="92500" lnSpcReduction="10000"/>
          </a:bodyPr>
          <a:lstStyle/>
          <a:p>
            <a:pPr>
              <a:spcBef>
                <a:spcPts val="1800"/>
              </a:spcBef>
            </a:pPr>
            <a:r>
              <a:rPr lang="en-US" sz="2800" dirty="0" smtClean="0"/>
              <a:t>If only 50% of hosts are active, you’d like each host to be able to send at 2Gb/s, faster than one NIC can support.</a:t>
            </a:r>
          </a:p>
          <a:p>
            <a:pPr>
              <a:spcBef>
                <a:spcPts val="1800"/>
              </a:spcBef>
            </a:pPr>
            <a:r>
              <a:rPr lang="en-US" sz="2800" dirty="0" smtClean="0"/>
              <a:t>If a reasonable amount of traffic is local, you’d like to carry more total traffic than 1Gb/s NICs allow. </a:t>
            </a:r>
            <a:r>
              <a:rPr lang="en-US" sz="2200" dirty="0" smtClean="0"/>
              <a:t>(And dual-homing increases resilience to </a:t>
            </a:r>
            <a:r>
              <a:rPr lang="en-US" sz="2200" dirty="0" err="1" smtClean="0"/>
              <a:t>ToR</a:t>
            </a:r>
            <a:r>
              <a:rPr lang="en-US" sz="2200" dirty="0" smtClean="0"/>
              <a:t> failure, which encourages you to localize traffic.)</a:t>
            </a:r>
            <a:endParaRPr lang="en-US" sz="28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pPr/>
              <a:t>49</a:t>
            </a:fld>
            <a:endParaRPr lang="en-GB"/>
          </a:p>
        </p:txBody>
      </p:sp>
      <p:sp>
        <p:nvSpPr>
          <p:cNvPr id="8" name="Rounded Rectangle 7"/>
          <p:cNvSpPr/>
          <p:nvPr/>
        </p:nvSpPr>
        <p:spPr bwMode="auto">
          <a:xfrm>
            <a:off x="1475656" y="1916832"/>
            <a:ext cx="2089472" cy="11532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8" name="Straight Connector 17"/>
          <p:cNvCxnSpPr>
            <a:stCxn id="109" idx="0"/>
            <a:endCxn id="71" idx="3"/>
          </p:cNvCxnSpPr>
          <p:nvPr/>
        </p:nvCxnSpPr>
        <p:spPr bwMode="auto">
          <a:xfrm rot="5400000" flipH="1" flipV="1">
            <a:off x="1836101" y="3068191"/>
            <a:ext cx="423238" cy="21767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8" idx="3"/>
          </p:cNvCxnSpPr>
          <p:nvPr/>
        </p:nvCxnSpPr>
        <p:spPr bwMode="auto">
          <a:xfrm flipV="1">
            <a:off x="2242942" y="2245130"/>
            <a:ext cx="993114" cy="65999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7" idx="4"/>
          </p:cNvCxnSpPr>
          <p:nvPr/>
        </p:nvCxnSpPr>
        <p:spPr bwMode="auto">
          <a:xfrm rot="5400000" flipH="1" flipV="1">
            <a:off x="2184870" y="2325295"/>
            <a:ext cx="599802" cy="502709"/>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80" idx="0"/>
            <a:endCxn id="71" idx="5"/>
          </p:cNvCxnSpPr>
          <p:nvPr/>
        </p:nvCxnSpPr>
        <p:spPr bwMode="auto">
          <a:xfrm rot="16200000" flipV="1">
            <a:off x="2237018" y="3037612"/>
            <a:ext cx="422143" cy="27773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1982071" y="3138319"/>
            <a:ext cx="390525" cy="10795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16200000" flipV="1">
            <a:off x="2090021" y="3138319"/>
            <a:ext cx="390525" cy="10795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06" idx="4"/>
          </p:cNvCxnSpPr>
          <p:nvPr/>
        </p:nvCxnSpPr>
        <p:spPr bwMode="auto">
          <a:xfrm rot="5400000" flipH="1" flipV="1">
            <a:off x="1979908" y="2528150"/>
            <a:ext cx="504383" cy="158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05" idx="4"/>
          </p:cNvCxnSpPr>
          <p:nvPr/>
        </p:nvCxnSpPr>
        <p:spPr bwMode="auto">
          <a:xfrm rot="16200000" flipV="1">
            <a:off x="1637803" y="2295573"/>
            <a:ext cx="536133" cy="49848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0" name="Oval 69"/>
          <p:cNvSpPr/>
          <p:nvPr/>
        </p:nvSpPr>
        <p:spPr bwMode="auto">
          <a:xfrm>
            <a:off x="1548677"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1" name="Oval 70"/>
          <p:cNvSpPr/>
          <p:nvPr/>
        </p:nvSpPr>
        <p:spPr bwMode="auto">
          <a:xfrm>
            <a:off x="2124939"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2" name="Oval 71"/>
          <p:cNvSpPr/>
          <p:nvPr/>
        </p:nvSpPr>
        <p:spPr bwMode="auto">
          <a:xfrm>
            <a:off x="2628176"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3" name="Oval 72"/>
          <p:cNvSpPr/>
          <p:nvPr/>
        </p:nvSpPr>
        <p:spPr bwMode="auto">
          <a:xfrm>
            <a:off x="3204438"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0" name="Rectangle 79"/>
          <p:cNvSpPr/>
          <p:nvPr/>
        </p:nvSpPr>
        <p:spPr>
          <a:xfrm>
            <a:off x="2544887" y="3387551"/>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1" name="Rectangle 80"/>
          <p:cNvSpPr/>
          <p:nvPr/>
        </p:nvSpPr>
        <p:spPr>
          <a:xfrm>
            <a:off x="2082081" y="3387551"/>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2" name="Rectangle 81"/>
          <p:cNvSpPr/>
          <p:nvPr/>
        </p:nvSpPr>
        <p:spPr>
          <a:xfrm>
            <a:off x="2297981" y="3387551"/>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5" name="Oval 104"/>
          <p:cNvSpPr/>
          <p:nvPr/>
        </p:nvSpPr>
        <p:spPr bwMode="auto">
          <a:xfrm>
            <a:off x="1548677"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6" name="Oval 105"/>
          <p:cNvSpPr/>
          <p:nvPr/>
        </p:nvSpPr>
        <p:spPr bwMode="auto">
          <a:xfrm>
            <a:off x="2124939"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7" name="Oval 106"/>
          <p:cNvSpPr/>
          <p:nvPr/>
        </p:nvSpPr>
        <p:spPr bwMode="auto">
          <a:xfrm>
            <a:off x="2628176"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8" name="Oval 107"/>
          <p:cNvSpPr/>
          <p:nvPr/>
        </p:nvSpPr>
        <p:spPr bwMode="auto">
          <a:xfrm>
            <a:off x="3204438"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9" name="Rectangle 108"/>
          <p:cNvSpPr/>
          <p:nvPr/>
        </p:nvSpPr>
        <p:spPr>
          <a:xfrm>
            <a:off x="1896815" y="3388646"/>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5" name="Oval 134"/>
          <p:cNvSpPr/>
          <p:nvPr/>
        </p:nvSpPr>
        <p:spPr bwMode="auto">
          <a:xfrm>
            <a:off x="2555776" y="1124744"/>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36" name="Straight Connector 135"/>
          <p:cNvCxnSpPr>
            <a:stCxn id="106" idx="0"/>
            <a:endCxn id="135" idx="3"/>
          </p:cNvCxnSpPr>
          <p:nvPr/>
        </p:nvCxnSpPr>
        <p:spPr bwMode="auto">
          <a:xfrm rot="5400000" flipH="1" flipV="1">
            <a:off x="2034230" y="1507685"/>
            <a:ext cx="751822" cy="35450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7" idx="7"/>
          </p:cNvCxnSpPr>
          <p:nvPr/>
        </p:nvCxnSpPr>
        <p:spPr bwMode="auto">
          <a:xfrm rot="5400000" flipH="1" flipV="1">
            <a:off x="2740316" y="1412910"/>
            <a:ext cx="751698" cy="60741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8" idx="7"/>
          </p:cNvCxnSpPr>
          <p:nvPr/>
        </p:nvCxnSpPr>
        <p:spPr bwMode="auto">
          <a:xfrm rot="5400000" flipH="1" flipV="1">
            <a:off x="3388487" y="1341001"/>
            <a:ext cx="751698" cy="75123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bwMode="auto">
          <a:xfrm>
            <a:off x="6372200" y="1945056"/>
            <a:ext cx="2089472" cy="11532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49" name="Straight Connector 148"/>
          <p:cNvCxnSpPr>
            <a:stCxn id="168" idx="0"/>
            <a:endCxn id="177" idx="1"/>
          </p:cNvCxnSpPr>
          <p:nvPr/>
        </p:nvCxnSpPr>
        <p:spPr bwMode="auto">
          <a:xfrm rot="5400000" flipH="1" flipV="1">
            <a:off x="6698721" y="3000533"/>
            <a:ext cx="505151" cy="49799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167" idx="3"/>
          </p:cNvCxnSpPr>
          <p:nvPr/>
        </p:nvCxnSpPr>
        <p:spPr bwMode="auto">
          <a:xfrm flipV="1">
            <a:off x="7232129" y="2273354"/>
            <a:ext cx="900471" cy="622246"/>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66" idx="4"/>
          </p:cNvCxnSpPr>
          <p:nvPr/>
        </p:nvCxnSpPr>
        <p:spPr bwMode="auto">
          <a:xfrm rot="5400000" flipH="1" flipV="1">
            <a:off x="7151375" y="2366680"/>
            <a:ext cx="543003" cy="419588"/>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2" idx="0"/>
            <a:endCxn id="177" idx="1"/>
          </p:cNvCxnSpPr>
          <p:nvPr/>
        </p:nvCxnSpPr>
        <p:spPr bwMode="auto">
          <a:xfrm rot="5400000" flipH="1" flipV="1">
            <a:off x="6807125" y="3107842"/>
            <a:ext cx="504056" cy="282277"/>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1" idx="0"/>
            <a:endCxn id="177" idx="1"/>
          </p:cNvCxnSpPr>
          <p:nvPr/>
        </p:nvCxnSpPr>
        <p:spPr bwMode="auto">
          <a:xfrm rot="16200000" flipV="1">
            <a:off x="7022840" y="3174404"/>
            <a:ext cx="504056" cy="14915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3" idx="0"/>
            <a:endCxn id="177" idx="1"/>
          </p:cNvCxnSpPr>
          <p:nvPr/>
        </p:nvCxnSpPr>
        <p:spPr bwMode="auto">
          <a:xfrm rot="5400000" flipH="1" flipV="1">
            <a:off x="6914983" y="3215699"/>
            <a:ext cx="504056" cy="6656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65" idx="4"/>
          </p:cNvCxnSpPr>
          <p:nvPr/>
        </p:nvCxnSpPr>
        <p:spPr bwMode="auto">
          <a:xfrm rot="5400000" flipH="1" flipV="1">
            <a:off x="6809269" y="2527811"/>
            <a:ext cx="543003" cy="97326"/>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4"/>
          </p:cNvCxnSpPr>
          <p:nvPr/>
        </p:nvCxnSpPr>
        <p:spPr bwMode="auto">
          <a:xfrm rot="16200000" flipV="1">
            <a:off x="6502087" y="2356057"/>
            <a:ext cx="543003" cy="44083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7307375" y="3501008"/>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2" name="Rectangle 161"/>
          <p:cNvSpPr/>
          <p:nvPr/>
        </p:nvSpPr>
        <p:spPr>
          <a:xfrm>
            <a:off x="6875946" y="3501008"/>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3" name="Rectangle 162"/>
          <p:cNvSpPr/>
          <p:nvPr/>
        </p:nvSpPr>
        <p:spPr>
          <a:xfrm>
            <a:off x="7091661" y="3501008"/>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4" name="Oval 163"/>
          <p:cNvSpPr/>
          <p:nvPr/>
        </p:nvSpPr>
        <p:spPr bwMode="auto">
          <a:xfrm>
            <a:off x="6445221"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5" name="Oval 164"/>
          <p:cNvSpPr/>
          <p:nvPr/>
        </p:nvSpPr>
        <p:spPr bwMode="auto">
          <a:xfrm>
            <a:off x="7021483"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6" name="Oval 165"/>
          <p:cNvSpPr/>
          <p:nvPr/>
        </p:nvSpPr>
        <p:spPr bwMode="auto">
          <a:xfrm>
            <a:off x="7524720"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7" name="Oval 166"/>
          <p:cNvSpPr/>
          <p:nvPr/>
        </p:nvSpPr>
        <p:spPr bwMode="auto">
          <a:xfrm>
            <a:off x="8100982"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8" name="Rectangle 167"/>
          <p:cNvSpPr/>
          <p:nvPr/>
        </p:nvSpPr>
        <p:spPr>
          <a:xfrm>
            <a:off x="6660232" y="3502103"/>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9" name="Oval 168"/>
          <p:cNvSpPr/>
          <p:nvPr/>
        </p:nvSpPr>
        <p:spPr bwMode="auto">
          <a:xfrm>
            <a:off x="7452320" y="115296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70" name="Straight Connector 169"/>
          <p:cNvCxnSpPr>
            <a:stCxn id="165" idx="0"/>
            <a:endCxn id="169" idx="3"/>
          </p:cNvCxnSpPr>
          <p:nvPr/>
        </p:nvCxnSpPr>
        <p:spPr bwMode="auto">
          <a:xfrm rot="5400000" flipH="1" flipV="1">
            <a:off x="6930774" y="1535909"/>
            <a:ext cx="751822" cy="35450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6" idx="7"/>
          </p:cNvCxnSpPr>
          <p:nvPr/>
        </p:nvCxnSpPr>
        <p:spPr bwMode="auto">
          <a:xfrm rot="5400000" flipH="1" flipV="1">
            <a:off x="7636860" y="1441134"/>
            <a:ext cx="751698" cy="60741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7" idx="7"/>
          </p:cNvCxnSpPr>
          <p:nvPr/>
        </p:nvCxnSpPr>
        <p:spPr bwMode="auto">
          <a:xfrm rot="5400000" flipH="1" flipV="1">
            <a:off x="8285031" y="1369225"/>
            <a:ext cx="751698" cy="75123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73" name="Pie 172"/>
          <p:cNvSpPr/>
          <p:nvPr/>
        </p:nvSpPr>
        <p:spPr>
          <a:xfrm>
            <a:off x="6444208"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5" name="Pie 174"/>
          <p:cNvSpPr/>
          <p:nvPr/>
        </p:nvSpPr>
        <p:spPr>
          <a:xfrm flipH="1">
            <a:off x="658822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6" name="Pie 175"/>
          <p:cNvSpPr/>
          <p:nvPr/>
        </p:nvSpPr>
        <p:spPr>
          <a:xfrm>
            <a:off x="694826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7" name="Pie 176"/>
          <p:cNvSpPr/>
          <p:nvPr/>
        </p:nvSpPr>
        <p:spPr>
          <a:xfrm flipH="1">
            <a:off x="7092280"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8" name="Pie 177"/>
          <p:cNvSpPr/>
          <p:nvPr/>
        </p:nvSpPr>
        <p:spPr>
          <a:xfrm>
            <a:off x="802838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9" name="Pie 178"/>
          <p:cNvSpPr/>
          <p:nvPr/>
        </p:nvSpPr>
        <p:spPr>
          <a:xfrm flipH="1">
            <a:off x="8172400"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Pie 179"/>
          <p:cNvSpPr/>
          <p:nvPr/>
        </p:nvSpPr>
        <p:spPr>
          <a:xfrm>
            <a:off x="7524328"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1" name="Pie 180"/>
          <p:cNvSpPr/>
          <p:nvPr/>
        </p:nvSpPr>
        <p:spPr>
          <a:xfrm flipH="1">
            <a:off x="766834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Rectangle 185"/>
          <p:cNvSpPr/>
          <p:nvPr/>
        </p:nvSpPr>
        <p:spPr>
          <a:xfrm>
            <a:off x="7523088" y="3504708"/>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95" name="Straight Connector 194"/>
          <p:cNvCxnSpPr>
            <a:stCxn id="186" idx="0"/>
            <a:endCxn id="177" idx="1"/>
          </p:cNvCxnSpPr>
          <p:nvPr/>
        </p:nvCxnSpPr>
        <p:spPr bwMode="auto">
          <a:xfrm rot="16200000" flipV="1">
            <a:off x="7128847" y="3068397"/>
            <a:ext cx="507756" cy="36486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68" idx="0"/>
            <a:endCxn id="176" idx="1"/>
          </p:cNvCxnSpPr>
          <p:nvPr/>
        </p:nvCxnSpPr>
        <p:spPr bwMode="auto">
          <a:xfrm rot="5400000" flipH="1" flipV="1">
            <a:off x="6626713" y="3072541"/>
            <a:ext cx="505151" cy="35397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62" idx="0"/>
            <a:endCxn id="176" idx="1"/>
          </p:cNvCxnSpPr>
          <p:nvPr/>
        </p:nvCxnSpPr>
        <p:spPr bwMode="auto">
          <a:xfrm rot="5400000" flipH="1" flipV="1">
            <a:off x="6735117" y="3179850"/>
            <a:ext cx="504056" cy="13826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63" idx="0"/>
            <a:endCxn id="176" idx="1"/>
          </p:cNvCxnSpPr>
          <p:nvPr/>
        </p:nvCxnSpPr>
        <p:spPr bwMode="auto">
          <a:xfrm rot="16200000" flipV="1">
            <a:off x="6842975" y="3210253"/>
            <a:ext cx="504056" cy="7745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61" idx="0"/>
            <a:endCxn id="176" idx="1"/>
          </p:cNvCxnSpPr>
          <p:nvPr/>
        </p:nvCxnSpPr>
        <p:spPr bwMode="auto">
          <a:xfrm rot="16200000" flipV="1">
            <a:off x="6950832" y="3102396"/>
            <a:ext cx="504056" cy="293168"/>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86" idx="0"/>
            <a:endCxn id="176" idx="1"/>
          </p:cNvCxnSpPr>
          <p:nvPr/>
        </p:nvCxnSpPr>
        <p:spPr bwMode="auto">
          <a:xfrm rot="16200000" flipV="1">
            <a:off x="7056839" y="2996389"/>
            <a:ext cx="507756" cy="50888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36512" y="908720"/>
            <a:ext cx="2952328" cy="923330"/>
          </a:xfrm>
          <a:prstGeom prst="rect">
            <a:avLst/>
          </a:prstGeom>
          <a:noFill/>
        </p:spPr>
        <p:txBody>
          <a:bodyPr wrap="square" rtlCol="0">
            <a:spAutoFit/>
          </a:bodyPr>
          <a:lstStyle/>
          <a:p>
            <a:r>
              <a:rPr lang="en-US" dirty="0" err="1" smtClean="0"/>
              <a:t>FatTree</a:t>
            </a:r>
            <a:endParaRPr lang="en-US" dirty="0" smtClean="0"/>
          </a:p>
          <a:p>
            <a:r>
              <a:rPr lang="en-US" dirty="0" smtClean="0"/>
              <a:t>(5 ports per host in total,</a:t>
            </a:r>
          </a:p>
          <a:p>
            <a:r>
              <a:rPr lang="en-US" dirty="0" smtClean="0"/>
              <a:t>1Gb/s bisection bandwidth)</a:t>
            </a:r>
            <a:endParaRPr lang="en-GB" dirty="0"/>
          </a:p>
        </p:txBody>
      </p:sp>
      <p:sp>
        <p:nvSpPr>
          <p:cNvPr id="216" name="TextBox 215"/>
          <p:cNvSpPr txBox="1"/>
          <p:nvPr/>
        </p:nvSpPr>
        <p:spPr>
          <a:xfrm>
            <a:off x="4788024" y="908720"/>
            <a:ext cx="3168352" cy="923330"/>
          </a:xfrm>
          <a:prstGeom prst="rect">
            <a:avLst/>
          </a:prstGeom>
          <a:noFill/>
        </p:spPr>
        <p:txBody>
          <a:bodyPr wrap="square" rtlCol="0">
            <a:spAutoFit/>
          </a:bodyPr>
          <a:lstStyle/>
          <a:p>
            <a:r>
              <a:rPr lang="en-US" dirty="0" smtClean="0"/>
              <a:t>Dual-homed </a:t>
            </a:r>
            <a:r>
              <a:rPr lang="en-US" dirty="0" err="1" smtClean="0"/>
              <a:t>FatTree</a:t>
            </a:r>
            <a:endParaRPr lang="en-US" dirty="0" smtClean="0"/>
          </a:p>
          <a:p>
            <a:r>
              <a:rPr lang="en-US" dirty="0" smtClean="0"/>
              <a:t>(5 ports per host in total,</a:t>
            </a:r>
          </a:p>
          <a:p>
            <a:r>
              <a:rPr lang="en-US" dirty="0" smtClean="0"/>
              <a:t>1Gb/s bisection bandwidth)</a:t>
            </a:r>
            <a:endParaRPr lang="en-GB" dirty="0"/>
          </a:p>
        </p:txBody>
      </p:sp>
      <p:sp>
        <p:nvSpPr>
          <p:cNvPr id="217" name="TextBox 216"/>
          <p:cNvSpPr txBox="1"/>
          <p:nvPr/>
        </p:nvSpPr>
        <p:spPr>
          <a:xfrm>
            <a:off x="2483768" y="3059668"/>
            <a:ext cx="1152128" cy="338554"/>
          </a:xfrm>
          <a:prstGeom prst="rect">
            <a:avLst/>
          </a:prstGeom>
          <a:noFill/>
        </p:spPr>
        <p:txBody>
          <a:bodyPr wrap="square" rtlCol="0">
            <a:spAutoFit/>
          </a:bodyPr>
          <a:lstStyle/>
          <a:p>
            <a:r>
              <a:rPr lang="en-US" sz="1600" i="1" dirty="0" smtClean="0"/>
              <a:t>1Gb/s</a:t>
            </a:r>
            <a:endParaRPr lang="en-GB" sz="1600" i="1" dirty="0"/>
          </a:p>
        </p:txBody>
      </p:sp>
      <p:sp>
        <p:nvSpPr>
          <p:cNvPr id="218" name="TextBox 217"/>
          <p:cNvSpPr txBox="1"/>
          <p:nvPr/>
        </p:nvSpPr>
        <p:spPr>
          <a:xfrm>
            <a:off x="7452320" y="3068960"/>
            <a:ext cx="1152128" cy="338554"/>
          </a:xfrm>
          <a:prstGeom prst="rect">
            <a:avLst/>
          </a:prstGeom>
          <a:noFill/>
        </p:spPr>
        <p:txBody>
          <a:bodyPr wrap="square" rtlCol="0">
            <a:spAutoFit/>
          </a:bodyPr>
          <a:lstStyle/>
          <a:p>
            <a:r>
              <a:rPr lang="en-US" sz="1600" i="1" dirty="0" smtClean="0"/>
              <a:t>1Gb/s</a:t>
            </a:r>
            <a:endParaRPr lang="en-GB" sz="1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7"/>
          <p:cNvGrpSpPr/>
          <p:nvPr/>
        </p:nvGrpSpPr>
        <p:grpSpPr>
          <a:xfrm>
            <a:off x="107504" y="2788866"/>
            <a:ext cx="5174019" cy="1072182"/>
            <a:chOff x="971600" y="2420888"/>
            <a:chExt cx="4175125" cy="865187"/>
          </a:xfrm>
          <a:solidFill>
            <a:srgbClr val="254061">
              <a:alpha val="60000"/>
            </a:srgbClr>
          </a:solidFill>
        </p:grpSpPr>
        <p:sp>
          <p:nvSpPr>
            <p:cNvPr id="110" name="Rounded Rectangle 109"/>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1" name="Rounded Rectangle 110"/>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3" name="Rounded Rectangle 112"/>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4" name="Rounded Rectangle 113"/>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84" name="Group 83"/>
          <p:cNvGrpSpPr/>
          <p:nvPr/>
        </p:nvGrpSpPr>
        <p:grpSpPr>
          <a:xfrm>
            <a:off x="284560" y="1737467"/>
            <a:ext cx="4819905" cy="1907177"/>
            <a:chOff x="284560" y="1737467"/>
            <a:chExt cx="4819905" cy="1907177"/>
          </a:xfrm>
        </p:grpSpPr>
        <p:cxnSp>
          <p:nvCxnSpPr>
            <p:cNvPr id="89" name="Straight Connector 88"/>
            <p:cNvCxnSpPr/>
            <p:nvPr/>
          </p:nvCxnSpPr>
          <p:spPr bwMode="auto">
            <a:xfrm rot="5400000" flipH="1">
              <a:off x="3213336" y="2011253"/>
              <a:ext cx="1784769" cy="13929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83" idx="0"/>
              <a:endCxn id="116" idx="4"/>
            </p:cNvCxnSpPr>
            <p:nvPr/>
          </p:nvCxnSpPr>
          <p:spPr bwMode="auto">
            <a:xfrm rot="5400000" flipH="1" flipV="1">
              <a:off x="288496"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16" idx="4"/>
            </p:cNvCxnSpPr>
            <p:nvPr/>
          </p:nvCxnSpPr>
          <p:spPr bwMode="auto">
            <a:xfrm rot="16200000" flipV="1">
              <a:off x="574739"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5" idx="0"/>
              <a:endCxn id="118" idx="4"/>
            </p:cNvCxnSpPr>
            <p:nvPr/>
          </p:nvCxnSpPr>
          <p:spPr bwMode="auto">
            <a:xfrm rot="5400000" flipH="1" flipV="1">
              <a:off x="2966002"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118" idx="4"/>
            </p:cNvCxnSpPr>
            <p:nvPr/>
          </p:nvCxnSpPr>
          <p:spPr bwMode="auto">
            <a:xfrm rot="16200000" flipV="1">
              <a:off x="3252245" y="3258068"/>
              <a:ext cx="356082"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83" idx="2"/>
              <a:endCxn id="133" idx="0"/>
            </p:cNvCxnSpPr>
            <p:nvPr/>
          </p:nvCxnSpPr>
          <p:spPr bwMode="auto">
            <a:xfrm rot="5400000" flipH="1" flipV="1">
              <a:off x="-462578" y="2494530"/>
              <a:ext cx="1897251" cy="40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85" idx="2"/>
              <a:endCxn id="133" idx="0"/>
            </p:cNvCxnSpPr>
            <p:nvPr/>
          </p:nvCxnSpPr>
          <p:spPr bwMode="auto">
            <a:xfrm rot="5400000" flipH="1">
              <a:off x="876177" y="1558753"/>
              <a:ext cx="1897251" cy="22745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81" idx="2"/>
              <a:endCxn id="135" idx="0"/>
            </p:cNvCxnSpPr>
            <p:nvPr/>
          </p:nvCxnSpPr>
          <p:spPr bwMode="auto">
            <a:xfrm rot="5400000" flipH="1">
              <a:off x="2485201" y="2626802"/>
              <a:ext cx="1896647" cy="13782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20" idx="0"/>
              <a:endCxn id="116" idx="4"/>
            </p:cNvCxnSpPr>
            <p:nvPr/>
          </p:nvCxnSpPr>
          <p:spPr bwMode="auto">
            <a:xfrm rot="5400000" flipH="1" flipV="1">
              <a:off x="422765" y="3277249"/>
              <a:ext cx="393461" cy="13279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21" idx="0"/>
              <a:endCxn id="116" idx="4"/>
            </p:cNvCxnSpPr>
            <p:nvPr/>
          </p:nvCxnSpPr>
          <p:spPr bwMode="auto">
            <a:xfrm rot="16200000" flipV="1">
              <a:off x="690319"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22" idx="0"/>
              <a:endCxn id="117" idx="4"/>
            </p:cNvCxnSpPr>
            <p:nvPr/>
          </p:nvCxnSpPr>
          <p:spPr bwMode="auto">
            <a:xfrm rot="5400000" flipH="1" flipV="1">
              <a:off x="1627741"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25" idx="0"/>
              <a:endCxn id="117" idx="4"/>
            </p:cNvCxnSpPr>
            <p:nvPr/>
          </p:nvCxnSpPr>
          <p:spPr bwMode="auto">
            <a:xfrm rot="16200000" flipV="1">
              <a:off x="2029564"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26" idx="0"/>
              <a:endCxn id="118" idx="4"/>
            </p:cNvCxnSpPr>
            <p:nvPr/>
          </p:nvCxnSpPr>
          <p:spPr bwMode="auto">
            <a:xfrm rot="5400000" flipH="1" flipV="1">
              <a:off x="3099779" y="3276757"/>
              <a:ext cx="393461" cy="1337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7" idx="0"/>
              <a:endCxn id="118" idx="4"/>
            </p:cNvCxnSpPr>
            <p:nvPr/>
          </p:nvCxnSpPr>
          <p:spPr bwMode="auto">
            <a:xfrm rot="16200000" flipV="1">
              <a:off x="3367825" y="3142488"/>
              <a:ext cx="393461" cy="40231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8" idx="0"/>
              <a:endCxn id="119" idx="4"/>
            </p:cNvCxnSpPr>
            <p:nvPr/>
          </p:nvCxnSpPr>
          <p:spPr bwMode="auto">
            <a:xfrm rot="5400000" flipH="1" flipV="1">
              <a:off x="4305246" y="3142489"/>
              <a:ext cx="393461" cy="40231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31" idx="0"/>
              <a:endCxn id="119" idx="4"/>
            </p:cNvCxnSpPr>
            <p:nvPr/>
          </p:nvCxnSpPr>
          <p:spPr bwMode="auto">
            <a:xfrm rot="16200000" flipV="1">
              <a:off x="4707069" y="3142980"/>
              <a:ext cx="393461" cy="40133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20" idx="2"/>
              <a:endCxn id="134" idx="0"/>
            </p:cNvCxnSpPr>
            <p:nvPr/>
          </p:nvCxnSpPr>
          <p:spPr bwMode="auto">
            <a:xfrm rot="5400000" flipH="1" flipV="1">
              <a:off x="340960" y="1959530"/>
              <a:ext cx="1897251" cy="147297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21" idx="2"/>
              <a:endCxn id="136" idx="0"/>
            </p:cNvCxnSpPr>
            <p:nvPr/>
          </p:nvCxnSpPr>
          <p:spPr bwMode="auto">
            <a:xfrm rot="5400000" flipH="1" flipV="1">
              <a:off x="1947051" y="888546"/>
              <a:ext cx="1897251" cy="361494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22" idx="2"/>
              <a:endCxn id="133" idx="0"/>
            </p:cNvCxnSpPr>
            <p:nvPr/>
          </p:nvCxnSpPr>
          <p:spPr bwMode="auto">
            <a:xfrm rot="5400000" flipH="1">
              <a:off x="206800" y="2228130"/>
              <a:ext cx="1897251" cy="93577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25" idx="2"/>
              <a:endCxn id="136" idx="0"/>
            </p:cNvCxnSpPr>
            <p:nvPr/>
          </p:nvCxnSpPr>
          <p:spPr bwMode="auto">
            <a:xfrm rot="5400000" flipH="1" flipV="1">
              <a:off x="2616428" y="1557923"/>
              <a:ext cx="1897251" cy="227618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26" idx="2"/>
              <a:endCxn id="134" idx="0"/>
            </p:cNvCxnSpPr>
            <p:nvPr/>
          </p:nvCxnSpPr>
          <p:spPr bwMode="auto">
            <a:xfrm rot="5400000" flipH="1">
              <a:off x="1679222" y="2094245"/>
              <a:ext cx="1897251" cy="120354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27" idx="2"/>
              <a:endCxn id="136" idx="0"/>
            </p:cNvCxnSpPr>
            <p:nvPr/>
          </p:nvCxnSpPr>
          <p:spPr bwMode="auto">
            <a:xfrm rot="5400000" flipH="1" flipV="1">
              <a:off x="3285804" y="2227299"/>
              <a:ext cx="1897251" cy="93743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28" idx="2"/>
              <a:endCxn id="133" idx="0"/>
            </p:cNvCxnSpPr>
            <p:nvPr/>
          </p:nvCxnSpPr>
          <p:spPr bwMode="auto">
            <a:xfrm rot="5400000" flipH="1">
              <a:off x="1545553" y="889377"/>
              <a:ext cx="1897251" cy="3613284"/>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5400000" flipH="1">
              <a:off x="3133689" y="1950352"/>
              <a:ext cx="1905891" cy="148012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31" idx="2"/>
              <a:endCxn id="136" idx="0"/>
            </p:cNvCxnSpPr>
            <p:nvPr/>
          </p:nvCxnSpPr>
          <p:spPr bwMode="auto">
            <a:xfrm rot="5400000" flipH="1">
              <a:off x="3955181" y="2495360"/>
              <a:ext cx="1897251" cy="40131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a:stCxn id="178" idx="2"/>
            <a:endCxn id="135" idx="0"/>
          </p:cNvCxnSpPr>
          <p:nvPr/>
        </p:nvCxnSpPr>
        <p:spPr bwMode="auto">
          <a:xfrm rot="5400000" flipH="1" flipV="1">
            <a:off x="1149301" y="1428729"/>
            <a:ext cx="1896647" cy="253397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23" idx="0"/>
            <a:endCxn id="117" idx="4"/>
          </p:cNvCxnSpPr>
          <p:nvPr/>
        </p:nvCxnSpPr>
        <p:spPr bwMode="auto">
          <a:xfrm rot="5400000" flipH="1" flipV="1">
            <a:off x="1762010" y="3276757"/>
            <a:ext cx="393461" cy="13377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24" idx="0"/>
            <a:endCxn id="117" idx="4"/>
          </p:cNvCxnSpPr>
          <p:nvPr/>
        </p:nvCxnSpPr>
        <p:spPr bwMode="auto">
          <a:xfrm rot="16200000" flipV="1">
            <a:off x="1895787" y="3276757"/>
            <a:ext cx="393461" cy="13377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29" idx="0"/>
            <a:endCxn id="119" idx="4"/>
          </p:cNvCxnSpPr>
          <p:nvPr/>
        </p:nvCxnSpPr>
        <p:spPr bwMode="auto">
          <a:xfrm rot="5400000" flipH="1" flipV="1">
            <a:off x="4439023" y="3276266"/>
            <a:ext cx="393461" cy="13476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0" idx="0"/>
            <a:endCxn id="119" idx="4"/>
          </p:cNvCxnSpPr>
          <p:nvPr/>
        </p:nvCxnSpPr>
        <p:spPr bwMode="auto">
          <a:xfrm rot="16200000" flipV="1">
            <a:off x="4572886" y="3277166"/>
            <a:ext cx="402100" cy="141599"/>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3" idx="2"/>
            <a:endCxn id="134" idx="0"/>
          </p:cNvCxnSpPr>
          <p:nvPr/>
        </p:nvCxnSpPr>
        <p:spPr bwMode="auto">
          <a:xfrm rot="5400000" flipH="1" flipV="1">
            <a:off x="1010336" y="2628907"/>
            <a:ext cx="1897251" cy="134222"/>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4" idx="2"/>
            <a:endCxn id="135" idx="0"/>
          </p:cNvCxnSpPr>
          <p:nvPr/>
        </p:nvCxnSpPr>
        <p:spPr bwMode="auto">
          <a:xfrm rot="5400000" flipH="1" flipV="1">
            <a:off x="1813382" y="2093415"/>
            <a:ext cx="1897251" cy="1205206"/>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29" idx="2"/>
            <a:endCxn id="134" idx="0"/>
          </p:cNvCxnSpPr>
          <p:nvPr/>
        </p:nvCxnSpPr>
        <p:spPr bwMode="auto">
          <a:xfrm rot="5400000" flipH="1">
            <a:off x="2348599" y="1424868"/>
            <a:ext cx="1897251" cy="2542301"/>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0" y="0"/>
            <a:ext cx="9144000" cy="1052736"/>
          </a:xfrm>
        </p:spPr>
        <p:txBody>
          <a:bodyPr>
            <a:normAutofit fontScale="90000"/>
          </a:bodyPr>
          <a:lstStyle/>
          <a:p>
            <a:r>
              <a:rPr lang="en-US" dirty="0" smtClean="0">
                <a:solidFill>
                  <a:schemeClr val="tx2"/>
                </a:solidFill>
              </a:rPr>
              <a:t>In a </a:t>
            </a:r>
            <a:r>
              <a:rPr lang="en-US" dirty="0" smtClean="0">
                <a:solidFill>
                  <a:schemeClr val="tx2"/>
                </a:solidFill>
              </a:rPr>
              <a:t>data </a:t>
            </a:r>
            <a:r>
              <a:rPr lang="en-US" dirty="0" smtClean="0">
                <a:solidFill>
                  <a:schemeClr val="tx2"/>
                </a:solidFill>
              </a:rPr>
              <a:t>center, can we use multipath to get higher throughput?</a:t>
            </a:r>
            <a:endParaRPr lang="en-GB" dirty="0">
              <a:solidFill>
                <a:schemeClr val="tx2"/>
              </a:solidFill>
            </a:endParaRPr>
          </a:p>
        </p:txBody>
      </p:sp>
      <p:sp>
        <p:nvSpPr>
          <p:cNvPr id="109" name="Slide Number Placeholder 108"/>
          <p:cNvSpPr>
            <a:spLocks noGrp="1"/>
          </p:cNvSpPr>
          <p:nvPr>
            <p:ph type="sldNum" sz="quarter" idx="4"/>
          </p:nvPr>
        </p:nvSpPr>
        <p:spPr/>
        <p:txBody>
          <a:bodyPr/>
          <a:lstStyle/>
          <a:p>
            <a:fld id="{C521D75E-D6CE-401B-B8F6-FCC738B84794}" type="slidenum">
              <a:rPr lang="en-GB" smtClean="0"/>
              <a:pPr/>
              <a:t>5</a:t>
            </a:fld>
            <a:endParaRPr lang="en-GB"/>
          </a:p>
        </p:txBody>
      </p:sp>
      <p:grpSp>
        <p:nvGrpSpPr>
          <p:cNvPr id="4" name="Group 100"/>
          <p:cNvGrpSpPr>
            <a:grpSpLocks/>
          </p:cNvGrpSpPr>
          <p:nvPr/>
        </p:nvGrpSpPr>
        <p:grpSpPr bwMode="auto">
          <a:xfrm>
            <a:off x="552116" y="2879362"/>
            <a:ext cx="4284796" cy="267554"/>
            <a:chOff x="1835696" y="1556792"/>
            <a:chExt cx="3456384" cy="216024"/>
          </a:xfrm>
        </p:grpSpPr>
        <p:sp>
          <p:nvSpPr>
            <p:cNvPr id="116" name="Oval 115"/>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7" name="Oval 116"/>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8" name="Oval 117"/>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9" name="Oval 118"/>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6" name="Group 101"/>
          <p:cNvGrpSpPr/>
          <p:nvPr/>
        </p:nvGrpSpPr>
        <p:grpSpPr>
          <a:xfrm>
            <a:off x="553683" y="1747392"/>
            <a:ext cx="4283320" cy="267708"/>
            <a:chOff x="1835696" y="2852936"/>
            <a:chExt cx="3456384" cy="216024"/>
          </a:xfrm>
          <a:noFill/>
        </p:grpSpPr>
        <p:sp>
          <p:nvSpPr>
            <p:cNvPr id="133" name="Oval 132"/>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4" name="Oval 133"/>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5" name="Oval 134"/>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6" name="Oval 135"/>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7" name="Group 104"/>
          <p:cNvGrpSpPr>
            <a:grpSpLocks/>
          </p:cNvGrpSpPr>
          <p:nvPr/>
        </p:nvGrpSpPr>
        <p:grpSpPr bwMode="auto">
          <a:xfrm>
            <a:off x="553683" y="1628800"/>
            <a:ext cx="4284796" cy="267554"/>
            <a:chOff x="1835696" y="2852936"/>
            <a:chExt cx="3456384" cy="216024"/>
          </a:xfrm>
        </p:grpSpPr>
        <p:sp>
          <p:nvSpPr>
            <p:cNvPr id="172" name="Oval 171"/>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3" name="Oval 172"/>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4" name="Oval 173"/>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5" name="Oval 174"/>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77" name="Rectangle 176"/>
          <p:cNvSpPr/>
          <p:nvPr/>
        </p:nvSpPr>
        <p:spPr>
          <a:xfrm>
            <a:off x="735985" y="350333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 name="Rectangle 177"/>
          <p:cNvSpPr/>
          <p:nvPr/>
        </p:nvSpPr>
        <p:spPr>
          <a:xfrm>
            <a:off x="777520" y="3539772"/>
            <a:ext cx="106234" cy="1042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0" name="Rectangle 179"/>
          <p:cNvSpPr/>
          <p:nvPr/>
        </p:nvSpPr>
        <p:spPr>
          <a:xfrm>
            <a:off x="4752591" y="3508746"/>
            <a:ext cx="179024" cy="179026"/>
          </a:xfrm>
          <a:prstGeom prst="rect">
            <a:avLst/>
          </a:prstGeom>
          <a:solidFill>
            <a:srgbClr val="17283D"/>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6" name="Rectangle 75"/>
          <p:cNvSpPr/>
          <p:nvPr/>
        </p:nvSpPr>
        <p:spPr>
          <a:xfrm>
            <a:off x="2065368" y="3487360"/>
            <a:ext cx="179024" cy="179026"/>
          </a:xfrm>
          <a:prstGeom prst="rect">
            <a:avLst/>
          </a:prstGeom>
          <a:solidFill>
            <a:srgbClr val="17283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8" name="Group 195"/>
          <p:cNvGrpSpPr/>
          <p:nvPr/>
        </p:nvGrpSpPr>
        <p:grpSpPr>
          <a:xfrm>
            <a:off x="233412" y="3539772"/>
            <a:ext cx="4922203" cy="104872"/>
            <a:chOff x="233412" y="3539772"/>
            <a:chExt cx="4922203" cy="104872"/>
          </a:xfrm>
          <a:solidFill>
            <a:schemeClr val="tx2">
              <a:lumMod val="75000"/>
            </a:schemeClr>
          </a:solidFill>
        </p:grpSpPr>
        <p:sp>
          <p:nvSpPr>
            <p:cNvPr id="120" name="Rectangle 119"/>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1" name="Rectangle 120"/>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2" name="Rectangle 121"/>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3" name="Rectangle 122"/>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4" name="Rectangle 123"/>
            <p:cNvSpPr/>
            <p:nvPr/>
          </p:nvSpPr>
          <p:spPr bwMode="auto">
            <a:xfrm>
              <a:off x="2108256" y="3540377"/>
              <a:ext cx="102300" cy="104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5" name="Rectangle 124"/>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6" name="Rectangle 125"/>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7" name="Rectangle 126"/>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8" name="Rectangle 127"/>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9" name="Rectangle 128"/>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31" name="Rectangle 130"/>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1" name="Rectangle 180"/>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3" name="Rectangle 182"/>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5" name="Rectangle 184"/>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30" name="Rectangle 129"/>
          <p:cNvSpPr/>
          <p:nvPr/>
        </p:nvSpPr>
        <p:spPr bwMode="auto">
          <a:xfrm>
            <a:off x="4792600" y="3549016"/>
            <a:ext cx="104267" cy="1042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bwMode="auto">
          <a:xfrm>
            <a:off x="4852046" y="3547818"/>
            <a:ext cx="45719" cy="104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Freeform 87"/>
          <p:cNvSpPr/>
          <p:nvPr/>
        </p:nvSpPr>
        <p:spPr>
          <a:xfrm>
            <a:off x="4749471" y="3509055"/>
            <a:ext cx="102185" cy="178890"/>
          </a:xfrm>
          <a:custGeom>
            <a:avLst/>
            <a:gdLst>
              <a:gd name="connsiteX0" fmla="*/ 21125 w 147371"/>
              <a:gd name="connsiteY0" fmla="*/ 28167 h 204207"/>
              <a:gd name="connsiteX1" fmla="*/ 123731 w 147371"/>
              <a:gd name="connsiteY1" fmla="*/ 25149 h 204207"/>
              <a:gd name="connsiteX2" fmla="*/ 126749 w 147371"/>
              <a:gd name="connsiteY2" fmla="*/ 179058 h 204207"/>
              <a:gd name="connsiteX3" fmla="*/ 0 w 147371"/>
              <a:gd name="connsiteY3" fmla="*/ 176040 h 204207"/>
              <a:gd name="connsiteX0" fmla="*/ 21125 w 147371"/>
              <a:gd name="connsiteY0" fmla="*/ 3018 h 179058"/>
              <a:gd name="connsiteX1" fmla="*/ 123731 w 147371"/>
              <a:gd name="connsiteY1" fmla="*/ 0 h 179058"/>
              <a:gd name="connsiteX2" fmla="*/ 126749 w 147371"/>
              <a:gd name="connsiteY2" fmla="*/ 153909 h 179058"/>
              <a:gd name="connsiteX3" fmla="*/ 0 w 147371"/>
              <a:gd name="connsiteY3" fmla="*/ 150891 h 179058"/>
              <a:gd name="connsiteX0" fmla="*/ 21125 w 126749"/>
              <a:gd name="connsiteY0" fmla="*/ 3018 h 179058"/>
              <a:gd name="connsiteX1" fmla="*/ 123731 w 126749"/>
              <a:gd name="connsiteY1" fmla="*/ 0 h 179058"/>
              <a:gd name="connsiteX2" fmla="*/ 126749 w 126749"/>
              <a:gd name="connsiteY2" fmla="*/ 153909 h 179058"/>
              <a:gd name="connsiteX3" fmla="*/ 0 w 126749"/>
              <a:gd name="connsiteY3" fmla="*/ 150891 h 179058"/>
              <a:gd name="connsiteX0" fmla="*/ 21125 w 126749"/>
              <a:gd name="connsiteY0" fmla="*/ 3018 h 153909"/>
              <a:gd name="connsiteX1" fmla="*/ 123731 w 126749"/>
              <a:gd name="connsiteY1" fmla="*/ 0 h 153909"/>
              <a:gd name="connsiteX2" fmla="*/ 126749 w 126749"/>
              <a:gd name="connsiteY2" fmla="*/ 153909 h 153909"/>
              <a:gd name="connsiteX3" fmla="*/ 0 w 126749"/>
              <a:gd name="connsiteY3" fmla="*/ 150891 h 153909"/>
              <a:gd name="connsiteX0" fmla="*/ 0 w 710187"/>
              <a:gd name="connsiteY0" fmla="*/ 587801 h 587801"/>
              <a:gd name="connsiteX1" fmla="*/ 707169 w 710187"/>
              <a:gd name="connsiteY1" fmla="*/ 0 h 587801"/>
              <a:gd name="connsiteX2" fmla="*/ 710187 w 710187"/>
              <a:gd name="connsiteY2" fmla="*/ 153909 h 587801"/>
              <a:gd name="connsiteX3" fmla="*/ 583438 w 710187"/>
              <a:gd name="connsiteY3" fmla="*/ 150891 h 587801"/>
              <a:gd name="connsiteX0" fmla="*/ 62955 w 773142"/>
              <a:gd name="connsiteY0" fmla="*/ 436910 h 436910"/>
              <a:gd name="connsiteX1" fmla="*/ 0 w 773142"/>
              <a:gd name="connsiteY1" fmla="*/ 421820 h 436910"/>
              <a:gd name="connsiteX2" fmla="*/ 773142 w 773142"/>
              <a:gd name="connsiteY2" fmla="*/ 3018 h 436910"/>
              <a:gd name="connsiteX3" fmla="*/ 646393 w 773142"/>
              <a:gd name="connsiteY3" fmla="*/ 0 h 436910"/>
              <a:gd name="connsiteX0" fmla="*/ 68990 w 652428"/>
              <a:gd name="connsiteY0" fmla="*/ 436910 h 603729"/>
              <a:gd name="connsiteX1" fmla="*/ 6035 w 652428"/>
              <a:gd name="connsiteY1" fmla="*/ 421820 h 603729"/>
              <a:gd name="connsiteX2" fmla="*/ 0 w 652428"/>
              <a:gd name="connsiteY2" fmla="*/ 603729 h 603729"/>
              <a:gd name="connsiteX3" fmla="*/ 652428 w 652428"/>
              <a:gd name="connsiteY3" fmla="*/ 0 h 603729"/>
              <a:gd name="connsiteX0" fmla="*/ 68990 w 102185"/>
              <a:gd name="connsiteY0" fmla="*/ 15090 h 181909"/>
              <a:gd name="connsiteX1" fmla="*/ 6035 w 102185"/>
              <a:gd name="connsiteY1" fmla="*/ 0 h 181909"/>
              <a:gd name="connsiteX2" fmla="*/ 0 w 102185"/>
              <a:gd name="connsiteY2" fmla="*/ 181909 h 181909"/>
              <a:gd name="connsiteX3" fmla="*/ 102185 w 102185"/>
              <a:gd name="connsiteY3" fmla="*/ 181909 h 181909"/>
              <a:gd name="connsiteX0" fmla="*/ 99168 w 102185"/>
              <a:gd name="connsiteY0" fmla="*/ 6036 h 181909"/>
              <a:gd name="connsiteX1" fmla="*/ 6035 w 102185"/>
              <a:gd name="connsiteY1" fmla="*/ 0 h 181909"/>
              <a:gd name="connsiteX2" fmla="*/ 0 w 102185"/>
              <a:gd name="connsiteY2" fmla="*/ 181909 h 181909"/>
              <a:gd name="connsiteX3" fmla="*/ 102185 w 102185"/>
              <a:gd name="connsiteY3" fmla="*/ 181909 h 181909"/>
              <a:gd name="connsiteX0" fmla="*/ 90115 w 102185"/>
              <a:gd name="connsiteY0" fmla="*/ 3019 h 181909"/>
              <a:gd name="connsiteX1" fmla="*/ 6035 w 102185"/>
              <a:gd name="connsiteY1" fmla="*/ 0 h 181909"/>
              <a:gd name="connsiteX2" fmla="*/ 0 w 102185"/>
              <a:gd name="connsiteY2" fmla="*/ 181909 h 181909"/>
              <a:gd name="connsiteX3" fmla="*/ 102185 w 102185"/>
              <a:gd name="connsiteY3" fmla="*/ 181909 h 181909"/>
              <a:gd name="connsiteX0" fmla="*/ 90115 w 102185"/>
              <a:gd name="connsiteY0" fmla="*/ 0 h 178890"/>
              <a:gd name="connsiteX1" fmla="*/ 6035 w 102185"/>
              <a:gd name="connsiteY1" fmla="*/ 6035 h 178890"/>
              <a:gd name="connsiteX2" fmla="*/ 0 w 102185"/>
              <a:gd name="connsiteY2" fmla="*/ 178890 h 178890"/>
              <a:gd name="connsiteX3" fmla="*/ 102185 w 102185"/>
              <a:gd name="connsiteY3" fmla="*/ 178890 h 178890"/>
            </a:gdLst>
            <a:ahLst/>
            <a:cxnLst>
              <a:cxn ang="0">
                <a:pos x="connsiteX0" y="connsiteY0"/>
              </a:cxn>
              <a:cxn ang="0">
                <a:pos x="connsiteX1" y="connsiteY1"/>
              </a:cxn>
              <a:cxn ang="0">
                <a:pos x="connsiteX2" y="connsiteY2"/>
              </a:cxn>
              <a:cxn ang="0">
                <a:pos x="connsiteX3" y="connsiteY3"/>
              </a:cxn>
            </a:cxnLst>
            <a:rect l="l" t="t" r="r" b="b"/>
            <a:pathLst>
              <a:path w="102185" h="178890">
                <a:moveTo>
                  <a:pt x="90115" y="0"/>
                </a:moveTo>
                <a:lnTo>
                  <a:pt x="6035" y="6035"/>
                </a:lnTo>
                <a:lnTo>
                  <a:pt x="0" y="178890"/>
                </a:lnTo>
                <a:lnTo>
                  <a:pt x="102185" y="17889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Rounded Rectangular Callout 90"/>
          <p:cNvSpPr/>
          <p:nvPr/>
        </p:nvSpPr>
        <p:spPr>
          <a:xfrm>
            <a:off x="107504" y="4437112"/>
            <a:ext cx="1296144" cy="864096"/>
          </a:xfrm>
          <a:prstGeom prst="wedgeRoundRectCallout">
            <a:avLst>
              <a:gd name="adj1" fmla="val -801"/>
              <a:gd name="adj2" fmla="val -129641"/>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Initially, there is one flow.</a:t>
            </a:r>
            <a:endParaRPr lang="en-GB" i="1" dirty="0"/>
          </a:p>
        </p:txBody>
      </p:sp>
      <p:sp>
        <p:nvSpPr>
          <p:cNvPr id="92" name="Rounded Rectangular Callout 91"/>
          <p:cNvSpPr/>
          <p:nvPr/>
        </p:nvSpPr>
        <p:spPr>
          <a:xfrm>
            <a:off x="1547664" y="4437112"/>
            <a:ext cx="1728192" cy="1440160"/>
          </a:xfrm>
          <a:prstGeom prst="wedgeRoundRectCallout">
            <a:avLst>
              <a:gd name="adj1" fmla="val -16797"/>
              <a:gd name="adj2" fmla="val -98633"/>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A new flow starts. Its direct route collides with the first flow.</a:t>
            </a:r>
            <a:endParaRPr lang="en-GB" i="1" dirty="0"/>
          </a:p>
        </p:txBody>
      </p:sp>
      <p:sp>
        <p:nvSpPr>
          <p:cNvPr id="93" name="Rounded Rectangular Callout 92"/>
          <p:cNvSpPr/>
          <p:nvPr/>
        </p:nvSpPr>
        <p:spPr>
          <a:xfrm>
            <a:off x="3419872" y="4437112"/>
            <a:ext cx="1944216" cy="1224136"/>
          </a:xfrm>
          <a:prstGeom prst="wedgeRoundRectCallout">
            <a:avLst>
              <a:gd name="adj1" fmla="val 9818"/>
              <a:gd name="adj2" fmla="val -83447"/>
              <a:gd name="adj3" fmla="val 16667"/>
            </a:avLst>
          </a:prstGeom>
          <a:solidFill>
            <a:schemeClr val="tx2">
              <a:lumMod val="10000"/>
            </a:schemeClr>
          </a:solidFill>
          <a:ln w="3175">
            <a:solidFill>
              <a:schemeClr val="tx2">
                <a:lumMod val="50000"/>
              </a:schemeClr>
            </a:solidFill>
          </a:ln>
          <a:effectLst>
            <a:outerShdw blurRad="50800" dist="762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But it also has longer routes available, which don’t collide. </a:t>
            </a:r>
            <a:endParaRPr lang="en-GB"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p:txBody>
          <a:bodyPr/>
          <a:lstStyle/>
          <a:p>
            <a:r>
              <a:rPr lang="en-US" sz="2400" dirty="0" smtClean="0"/>
              <a:t>Because an MPTCP flow shifts its traffic onto its least congested paths, congestion hotspots are made to “diffuse” throughout the network. Non-adaptive congestion control, on the other hand, does not cope well with non-homogenous topologies.</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50</a:t>
            </a:fld>
            <a:endParaRPr lang="en-GB"/>
          </a:p>
        </p:txBody>
      </p:sp>
      <p:grpSp>
        <p:nvGrpSpPr>
          <p:cNvPr id="5" name="Group 128"/>
          <p:cNvGrpSpPr/>
          <p:nvPr/>
        </p:nvGrpSpPr>
        <p:grpSpPr>
          <a:xfrm>
            <a:off x="5148064" y="1713582"/>
            <a:ext cx="3024335" cy="1407306"/>
            <a:chOff x="4283969" y="1052737"/>
            <a:chExt cx="3312368" cy="1541336"/>
          </a:xfrm>
        </p:grpSpPr>
        <p:grpSp>
          <p:nvGrpSpPr>
            <p:cNvPr id="60" name="Group 195"/>
            <p:cNvGrpSpPr>
              <a:grpSpLocks/>
            </p:cNvGrpSpPr>
            <p:nvPr/>
          </p:nvGrpSpPr>
          <p:grpSpPr bwMode="auto">
            <a:xfrm>
              <a:off x="4372541" y="1602732"/>
              <a:ext cx="3191036" cy="661260"/>
              <a:chOff x="1475656" y="1484784"/>
              <a:chExt cx="4176464" cy="864096"/>
            </a:xfrm>
            <a:solidFill>
              <a:schemeClr val="accent1">
                <a:lumMod val="20000"/>
                <a:lumOff val="80000"/>
              </a:schemeClr>
            </a:solidFill>
          </p:grpSpPr>
          <p:sp>
            <p:nvSpPr>
              <p:cNvPr id="6" name="Rounded Rectangle 5"/>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 name="Rounded Rectangle 6"/>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 name="Rounded Rectangle 7"/>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 name="Rounded Rectangle 8"/>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0" name="Rectangle 9"/>
            <p:cNvSpPr/>
            <p:nvPr/>
          </p:nvSpPr>
          <p:spPr>
            <a:xfrm>
              <a:off x="5306036" y="2483319"/>
              <a:ext cx="110412" cy="11041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 name="Rectangle 10"/>
            <p:cNvSpPr/>
            <p:nvPr/>
          </p:nvSpPr>
          <p:spPr>
            <a:xfrm>
              <a:off x="4718744" y="2505791"/>
              <a:ext cx="65519" cy="64306"/>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2" name="Straight Connector 11"/>
            <p:cNvCxnSpPr/>
            <p:nvPr/>
          </p:nvCxnSpPr>
          <p:spPr bwMode="auto">
            <a:xfrm rot="5400000" flipH="1" flipV="1">
              <a:off x="4716039" y="2249558"/>
              <a:ext cx="275424" cy="1926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16200000" flipV="1">
              <a:off x="6064517" y="2304636"/>
              <a:ext cx="275424"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16200000" flipH="1">
              <a:off x="4595792" y="1771383"/>
              <a:ext cx="268144"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flipH="1" flipV="1">
              <a:off x="4840276" y="1933361"/>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6051171" y="1933361"/>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flipH="1" flipV="1">
              <a:off x="6247124" y="1771382"/>
              <a:ext cx="268144"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4455048" y="1216894"/>
              <a:ext cx="495035" cy="38583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4840277" y="831665"/>
              <a:ext cx="495035" cy="115629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flipH="1" flipV="1">
              <a:off x="5417818" y="694558"/>
              <a:ext cx="495035" cy="14305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flipH="1" flipV="1">
              <a:off x="5775748" y="336630"/>
              <a:ext cx="495035" cy="214636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16200000" flipV="1">
              <a:off x="5280712" y="777066"/>
              <a:ext cx="495035" cy="126549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16200000" flipV="1">
              <a:off x="5665942" y="1162295"/>
              <a:ext cx="495035" cy="49503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16200000" flipV="1">
              <a:off x="6243484" y="1299400"/>
              <a:ext cx="495035" cy="220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6601413" y="1162295"/>
              <a:ext cx="495035" cy="49503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4263951" y="2260962"/>
              <a:ext cx="298477" cy="192919"/>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4346457"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4786893"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flipH="1" flipV="1">
              <a:off x="5116916" y="2288869"/>
              <a:ext cx="298477" cy="1371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16200000" flipV="1">
              <a:off x="5199422"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5557352" y="2288869"/>
              <a:ext cx="298477" cy="13710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5639858"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969275"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6409710"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16200000" flipV="1">
              <a:off x="6492216"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flipH="1" flipV="1">
              <a:off x="6822846"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16200000" flipV="1">
              <a:off x="6905352" y="2288869"/>
              <a:ext cx="298477" cy="1371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7263283"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16200000" flipV="1">
              <a:off x="7345789" y="2288869"/>
              <a:ext cx="298477" cy="13710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4399843"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4595188" y="1771993"/>
              <a:ext cx="268145" cy="32274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flipV="1">
              <a:off x="5224902"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5665338"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flipH="1" flipV="1">
              <a:off x="5420853" y="1771387"/>
              <a:ext cx="268145"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16200000" flipV="1">
              <a:off x="5420853" y="1771387"/>
              <a:ext cx="268145"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6490396"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6246519" y="1771993"/>
              <a:ext cx="268145" cy="32274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6876233"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flipH="1" flipV="1">
              <a:off x="7316668"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16200000" flipV="1">
              <a:off x="7072184" y="1771387"/>
              <a:ext cx="268145"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7072184" y="1771387"/>
              <a:ext cx="268145"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16200000" flipV="1">
              <a:off x="4866366" y="1190205"/>
              <a:ext cx="496250" cy="44043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flipH="1" flipV="1">
              <a:off x="5251595" y="1245411"/>
              <a:ext cx="496250" cy="33002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flipH="1" flipV="1">
              <a:off x="5829743" y="1107698"/>
              <a:ext cx="496250" cy="60544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flipH="1" flipV="1">
              <a:off x="6187066" y="750376"/>
              <a:ext cx="496250" cy="132009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692031" y="364540"/>
              <a:ext cx="496250" cy="209176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rot="16200000" flipV="1">
              <a:off x="6077261" y="749769"/>
              <a:ext cx="496250" cy="13213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6655409" y="887482"/>
              <a:ext cx="496250" cy="104588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V="1">
              <a:off x="7012732" y="1244804"/>
              <a:ext cx="496250" cy="33123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 193"/>
            <p:cNvGrpSpPr>
              <a:grpSpLocks/>
            </p:cNvGrpSpPr>
            <p:nvPr/>
          </p:nvGrpSpPr>
          <p:grpSpPr bwMode="auto">
            <a:xfrm>
              <a:off x="4427139" y="2043168"/>
              <a:ext cx="3081834" cy="165012"/>
              <a:chOff x="1547664" y="2060848"/>
              <a:chExt cx="4032448" cy="216024"/>
            </a:xfrm>
          </p:grpSpPr>
          <p:sp>
            <p:nvSpPr>
              <p:cNvPr id="61" name="Oval 60"/>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2" name="Oval 61"/>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3" name="Oval 62"/>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4" name="Oval 63"/>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5" name="Oval 64"/>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6" name="Oval 65"/>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7" name="Oval 66"/>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68" name="Oval 67"/>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84" name="Group 123"/>
            <p:cNvGrpSpPr/>
            <p:nvPr/>
          </p:nvGrpSpPr>
          <p:grpSpPr>
            <a:xfrm>
              <a:off x="4283969" y="2506657"/>
              <a:ext cx="3312368" cy="64306"/>
              <a:chOff x="539552" y="3891136"/>
              <a:chExt cx="4333875" cy="84138"/>
            </a:xfrm>
            <a:solidFill>
              <a:schemeClr val="bg2">
                <a:lumMod val="75000"/>
                <a:lumOff val="25000"/>
              </a:schemeClr>
            </a:solidFill>
          </p:grpSpPr>
          <p:sp>
            <p:nvSpPr>
              <p:cNvPr id="70" name="Rectangle 69"/>
              <p:cNvSpPr/>
              <p:nvPr/>
            </p:nvSpPr>
            <p:spPr>
              <a:xfrm>
                <a:off x="5395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1" name="Rectangle 70"/>
              <p:cNvSpPr/>
              <p:nvPr/>
            </p:nvSpPr>
            <p:spPr>
              <a:xfrm>
                <a:off x="7554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2" name="Rectangle 71"/>
              <p:cNvSpPr/>
              <p:nvPr/>
            </p:nvSpPr>
            <p:spPr>
              <a:xfrm>
                <a:off x="1331714"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3" name="Rectangle 72"/>
              <p:cNvSpPr/>
              <p:nvPr/>
            </p:nvSpPr>
            <p:spPr>
              <a:xfrm>
                <a:off x="1692077"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4" name="Rectangle 73"/>
              <p:cNvSpPr/>
              <p:nvPr/>
            </p:nvSpPr>
            <p:spPr>
              <a:xfrm>
                <a:off x="1907977" y="3891136"/>
                <a:ext cx="85725" cy="84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5" name="Rectangle 74"/>
              <p:cNvSpPr/>
              <p:nvPr/>
            </p:nvSpPr>
            <p:spPr>
              <a:xfrm>
                <a:off x="22683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6" name="Rectangle 75"/>
              <p:cNvSpPr/>
              <p:nvPr/>
            </p:nvSpPr>
            <p:spPr>
              <a:xfrm>
                <a:off x="24842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7" name="Rectangle 76"/>
              <p:cNvSpPr/>
              <p:nvPr/>
            </p:nvSpPr>
            <p:spPr>
              <a:xfrm>
                <a:off x="2844602"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8" name="Rectangle 77"/>
              <p:cNvSpPr/>
              <p:nvPr/>
            </p:nvSpPr>
            <p:spPr>
              <a:xfrm>
                <a:off x="3420864"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a:xfrm>
                <a:off x="3636764" y="3891136"/>
                <a:ext cx="84138" cy="84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0" name="Rectangle 79"/>
              <p:cNvSpPr/>
              <p:nvPr/>
            </p:nvSpPr>
            <p:spPr>
              <a:xfrm>
                <a:off x="39971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1" name="Rectangle 80"/>
              <p:cNvSpPr/>
              <p:nvPr/>
            </p:nvSpPr>
            <p:spPr>
              <a:xfrm>
                <a:off x="42130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2" name="Rectangle 81"/>
              <p:cNvSpPr/>
              <p:nvPr/>
            </p:nvSpPr>
            <p:spPr>
              <a:xfrm>
                <a:off x="45733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3" name="Rectangle 82"/>
              <p:cNvSpPr/>
              <p:nvPr/>
            </p:nvSpPr>
            <p:spPr>
              <a:xfrm>
                <a:off x="47892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91" name="Group 209"/>
            <p:cNvGrpSpPr/>
            <p:nvPr/>
          </p:nvGrpSpPr>
          <p:grpSpPr>
            <a:xfrm>
              <a:off x="4812276" y="1052737"/>
              <a:ext cx="2366527" cy="165107"/>
              <a:chOff x="2051720" y="764704"/>
              <a:chExt cx="3096344" cy="216024"/>
            </a:xfrm>
            <a:solidFill>
              <a:schemeClr val="accent1"/>
            </a:solidFill>
          </p:grpSpPr>
          <p:sp>
            <p:nvSpPr>
              <p:cNvPr id="85" name="Oval 84"/>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6" name="Oval 85"/>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7" name="Oval 86"/>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Oval 87"/>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89" name="Rectangle 88"/>
            <p:cNvSpPr/>
            <p:nvPr/>
          </p:nvSpPr>
          <p:spPr>
            <a:xfrm>
              <a:off x="6622691" y="2483660"/>
              <a:ext cx="110412" cy="11041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0" name="Rectangle 89"/>
            <p:cNvSpPr/>
            <p:nvPr/>
          </p:nvSpPr>
          <p:spPr>
            <a:xfrm>
              <a:off x="6213779" y="2506132"/>
              <a:ext cx="65519" cy="64306"/>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92" name="Group 192"/>
            <p:cNvGrpSpPr>
              <a:grpSpLocks/>
            </p:cNvGrpSpPr>
            <p:nvPr/>
          </p:nvGrpSpPr>
          <p:grpSpPr bwMode="auto">
            <a:xfrm>
              <a:off x="4427139" y="1658545"/>
              <a:ext cx="3081834" cy="165012"/>
              <a:chOff x="1547664" y="1556792"/>
              <a:chExt cx="4032448" cy="216024"/>
            </a:xfrm>
          </p:grpSpPr>
          <p:sp>
            <p:nvSpPr>
              <p:cNvPr id="120" name="Oval 119"/>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1" name="Oval 120"/>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2" name="Oval 121"/>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3" name="Oval 122"/>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4" name="Oval 123"/>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5" name="Oval 124"/>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6" name="Oval 125"/>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7" name="Oval 126"/>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pic>
        <p:nvPicPr>
          <p:cNvPr id="8194" name="Picture 2"/>
          <p:cNvPicPr>
            <a:picLocks noChangeAspect="1" noChangeArrowheads="1"/>
          </p:cNvPicPr>
          <p:nvPr/>
        </p:nvPicPr>
        <p:blipFill>
          <a:blip r:embed="rId3" cstate="print">
            <a:lum/>
          </a:blip>
          <a:srcRect/>
          <a:stretch>
            <a:fillRect/>
          </a:stretch>
        </p:blipFill>
        <p:spPr bwMode="auto">
          <a:xfrm>
            <a:off x="1115616" y="1700808"/>
            <a:ext cx="2849149" cy="2664296"/>
          </a:xfrm>
          <a:prstGeom prst="rect">
            <a:avLst/>
          </a:prstGeom>
          <a:noFill/>
          <a:ln w="9525">
            <a:noFill/>
            <a:miter lim="800000"/>
            <a:headEnd/>
            <a:tailEnd/>
          </a:ln>
        </p:spPr>
      </p:pic>
      <p:sp>
        <p:nvSpPr>
          <p:cNvPr id="131" name="TextBox 130"/>
          <p:cNvSpPr txBox="1"/>
          <p:nvPr/>
        </p:nvSpPr>
        <p:spPr>
          <a:xfrm>
            <a:off x="827584" y="1052736"/>
            <a:ext cx="2160240" cy="646331"/>
          </a:xfrm>
          <a:prstGeom prst="rect">
            <a:avLst/>
          </a:prstGeom>
          <a:noFill/>
        </p:spPr>
        <p:txBody>
          <a:bodyPr wrap="square" rtlCol="0">
            <a:spAutoFit/>
          </a:bodyPr>
          <a:lstStyle/>
          <a:p>
            <a:r>
              <a:rPr lang="en-US" i="1" dirty="0" smtClean="0">
                <a:solidFill>
                  <a:schemeClr val="bg1"/>
                </a:solidFill>
              </a:rPr>
              <a:t>Average throughput</a:t>
            </a:r>
            <a:br>
              <a:rPr lang="en-US" i="1" dirty="0" smtClean="0">
                <a:solidFill>
                  <a:schemeClr val="bg1"/>
                </a:solidFill>
              </a:rPr>
            </a:br>
            <a:r>
              <a:rPr lang="en-US" i="1" dirty="0" smtClean="0">
                <a:solidFill>
                  <a:schemeClr val="bg1"/>
                </a:solidFill>
              </a:rPr>
              <a:t>[% of optimal]</a:t>
            </a:r>
            <a:endParaRPr lang="en-GB" i="1" dirty="0">
              <a:solidFill>
                <a:schemeClr val="bg1"/>
              </a:solidFill>
            </a:endParaRPr>
          </a:p>
        </p:txBody>
      </p:sp>
      <p:sp>
        <p:nvSpPr>
          <p:cNvPr id="132" name="TextBox 131"/>
          <p:cNvSpPr txBox="1"/>
          <p:nvPr/>
        </p:nvSpPr>
        <p:spPr>
          <a:xfrm>
            <a:off x="2699792" y="4283804"/>
            <a:ext cx="1656184" cy="369332"/>
          </a:xfrm>
          <a:prstGeom prst="rect">
            <a:avLst/>
          </a:prstGeom>
          <a:noFill/>
        </p:spPr>
        <p:txBody>
          <a:bodyPr wrap="square" rtlCol="0">
            <a:spAutoFit/>
          </a:bodyPr>
          <a:lstStyle/>
          <a:p>
            <a:r>
              <a:rPr lang="en-US" i="1" dirty="0" smtClean="0">
                <a:solidFill>
                  <a:schemeClr val="bg1"/>
                </a:solidFill>
              </a:rPr>
              <a:t>Rank of flow</a:t>
            </a:r>
            <a:endParaRPr lang="en-GB" i="1" dirty="0">
              <a:solidFill>
                <a:schemeClr val="bg1"/>
              </a:solidFill>
            </a:endParaRPr>
          </a:p>
        </p:txBody>
      </p:sp>
      <p:cxnSp>
        <p:nvCxnSpPr>
          <p:cNvPr id="135" name="Straight Connector 134"/>
          <p:cNvCxnSpPr/>
          <p:nvPr/>
        </p:nvCxnSpPr>
        <p:spPr>
          <a:xfrm rot="5400000">
            <a:off x="6019490" y="1930196"/>
            <a:ext cx="424456" cy="24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076056" y="3369766"/>
            <a:ext cx="3168352" cy="923330"/>
          </a:xfrm>
          <a:prstGeom prst="rect">
            <a:avLst/>
          </a:prstGeom>
          <a:noFill/>
        </p:spPr>
        <p:txBody>
          <a:bodyPr wrap="square" rtlCol="0">
            <a:spAutoFit/>
          </a:bodyPr>
          <a:lstStyle/>
          <a:p>
            <a:r>
              <a:rPr lang="en-US" dirty="0" smtClean="0">
                <a:solidFill>
                  <a:schemeClr val="bg1"/>
                </a:solidFill>
              </a:rPr>
              <a:t>Simulation of 128-node </a:t>
            </a:r>
            <a:r>
              <a:rPr lang="en-US" dirty="0" err="1" smtClean="0">
                <a:solidFill>
                  <a:schemeClr val="bg1"/>
                </a:solidFill>
              </a:rPr>
              <a:t>FatTree</a:t>
            </a:r>
            <a:r>
              <a:rPr lang="en-US" dirty="0" smtClean="0">
                <a:solidFill>
                  <a:schemeClr val="bg1"/>
                </a:solidFill>
              </a:rPr>
              <a:t>, when one of the 1Gb/s core links is cut to 100Mb/s</a:t>
            </a:r>
            <a:endParaRPr lang="en-GB" dirty="0">
              <a:solidFill>
                <a:schemeClr val="bg1"/>
              </a:solidFill>
            </a:endParaRPr>
          </a:p>
        </p:txBody>
      </p:sp>
      <p:sp>
        <p:nvSpPr>
          <p:cNvPr id="137" name="Freeform 136"/>
          <p:cNvSpPr/>
          <p:nvPr/>
        </p:nvSpPr>
        <p:spPr>
          <a:xfrm>
            <a:off x="1469772" y="3900168"/>
            <a:ext cx="258051" cy="32313"/>
          </a:xfrm>
          <a:custGeom>
            <a:avLst/>
            <a:gdLst>
              <a:gd name="connsiteX0" fmla="*/ 0 w 258051"/>
              <a:gd name="connsiteY0" fmla="*/ 26703 h 32313"/>
              <a:gd name="connsiteX1" fmla="*/ 44878 w 258051"/>
              <a:gd name="connsiteY1" fmla="*/ 21093 h 32313"/>
              <a:gd name="connsiteX2" fmla="*/ 84147 w 258051"/>
              <a:gd name="connsiteY2" fmla="*/ 15484 h 32313"/>
              <a:gd name="connsiteX3" fmla="*/ 100976 w 258051"/>
              <a:gd name="connsiteY3" fmla="*/ 21093 h 32313"/>
              <a:gd name="connsiteX4" fmla="*/ 258051 w 258051"/>
              <a:gd name="connsiteY4" fmla="*/ 26703 h 32313"/>
              <a:gd name="connsiteX5" fmla="*/ 258051 w 258051"/>
              <a:gd name="connsiteY5" fmla="*/ 32313 h 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051" h="32313">
                <a:moveTo>
                  <a:pt x="0" y="26703"/>
                </a:moveTo>
                <a:lnTo>
                  <a:pt x="44878" y="21093"/>
                </a:lnTo>
                <a:cubicBezTo>
                  <a:pt x="57985" y="19346"/>
                  <a:pt x="70924" y="15484"/>
                  <a:pt x="84147" y="15484"/>
                </a:cubicBezTo>
                <a:cubicBezTo>
                  <a:pt x="90060" y="15484"/>
                  <a:pt x="95366" y="19223"/>
                  <a:pt x="100976" y="21093"/>
                </a:cubicBezTo>
                <a:cubicBezTo>
                  <a:pt x="128469" y="18039"/>
                  <a:pt x="258051" y="0"/>
                  <a:pt x="258051" y="26703"/>
                </a:cubicBezTo>
                <a:lnTo>
                  <a:pt x="258051" y="3231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p:cNvSpPr/>
          <p:nvPr/>
        </p:nvSpPr>
        <p:spPr>
          <a:xfrm>
            <a:off x="1704163" y="1884898"/>
            <a:ext cx="46100" cy="2049452"/>
          </a:xfrm>
          <a:custGeom>
            <a:avLst/>
            <a:gdLst>
              <a:gd name="connsiteX0" fmla="*/ 46100 w 46100"/>
              <a:gd name="connsiteY0" fmla="*/ 0 h 2049452"/>
              <a:gd name="connsiteX1" fmla="*/ 40490 w 46100"/>
              <a:gd name="connsiteY1" fmla="*/ 201954 h 2049452"/>
              <a:gd name="connsiteX2" fmla="*/ 29270 w 46100"/>
              <a:gd name="connsiteY2" fmla="*/ 617080 h 2049452"/>
              <a:gd name="connsiteX3" fmla="*/ 23660 w 46100"/>
              <a:gd name="connsiteY3" fmla="*/ 835863 h 2049452"/>
              <a:gd name="connsiteX4" fmla="*/ 18050 w 46100"/>
              <a:gd name="connsiteY4" fmla="*/ 942449 h 2049452"/>
              <a:gd name="connsiteX5" fmla="*/ 23660 w 46100"/>
              <a:gd name="connsiteY5" fmla="*/ 1217330 h 2049452"/>
              <a:gd name="connsiteX6" fmla="*/ 23660 w 46100"/>
              <a:gd name="connsiteY6" fmla="*/ 1464162 h 2049452"/>
              <a:gd name="connsiteX7" fmla="*/ 18050 w 46100"/>
              <a:gd name="connsiteY7" fmla="*/ 1626847 h 2049452"/>
              <a:gd name="connsiteX8" fmla="*/ 23660 w 46100"/>
              <a:gd name="connsiteY8" fmla="*/ 1806361 h 2049452"/>
              <a:gd name="connsiteX9" fmla="*/ 18050 w 46100"/>
              <a:gd name="connsiteY9" fmla="*/ 1828800 h 2049452"/>
              <a:gd name="connsiteX10" fmla="*/ 23660 w 46100"/>
              <a:gd name="connsiteY10" fmla="*/ 2047583 h 2049452"/>
              <a:gd name="connsiteX11" fmla="*/ 23660 w 46100"/>
              <a:gd name="connsiteY11" fmla="*/ 2041973 h 204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00" h="2049452">
                <a:moveTo>
                  <a:pt x="46100" y="0"/>
                </a:moveTo>
                <a:cubicBezTo>
                  <a:pt x="0" y="69150"/>
                  <a:pt x="40490" y="1369"/>
                  <a:pt x="40490" y="201954"/>
                </a:cubicBezTo>
                <a:cubicBezTo>
                  <a:pt x="40490" y="520738"/>
                  <a:pt x="45863" y="451154"/>
                  <a:pt x="29270" y="617080"/>
                </a:cubicBezTo>
                <a:cubicBezTo>
                  <a:pt x="27400" y="690008"/>
                  <a:pt x="26174" y="762955"/>
                  <a:pt x="23660" y="835863"/>
                </a:cubicBezTo>
                <a:cubicBezTo>
                  <a:pt x="22434" y="871420"/>
                  <a:pt x="18050" y="906871"/>
                  <a:pt x="18050" y="942449"/>
                </a:cubicBezTo>
                <a:cubicBezTo>
                  <a:pt x="18050" y="1034095"/>
                  <a:pt x="21790" y="1125703"/>
                  <a:pt x="23660" y="1217330"/>
                </a:cubicBezTo>
                <a:cubicBezTo>
                  <a:pt x="10243" y="1472238"/>
                  <a:pt x="23660" y="1154762"/>
                  <a:pt x="23660" y="1464162"/>
                </a:cubicBezTo>
                <a:cubicBezTo>
                  <a:pt x="23660" y="1518423"/>
                  <a:pt x="19920" y="1572619"/>
                  <a:pt x="18050" y="1626847"/>
                </a:cubicBezTo>
                <a:cubicBezTo>
                  <a:pt x="19920" y="1686685"/>
                  <a:pt x="23660" y="1746494"/>
                  <a:pt x="23660" y="1806361"/>
                </a:cubicBezTo>
                <a:cubicBezTo>
                  <a:pt x="23660" y="1814071"/>
                  <a:pt x="18050" y="1821090"/>
                  <a:pt x="18050" y="1828800"/>
                </a:cubicBezTo>
                <a:cubicBezTo>
                  <a:pt x="18050" y="1901752"/>
                  <a:pt x="21741" y="1974657"/>
                  <a:pt x="23660" y="2047583"/>
                </a:cubicBezTo>
                <a:cubicBezTo>
                  <a:pt x="23709" y="2049452"/>
                  <a:pt x="23660" y="2043843"/>
                  <a:pt x="23660" y="204197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p:cNvSpPr/>
          <p:nvPr/>
        </p:nvSpPr>
        <p:spPr>
          <a:xfrm>
            <a:off x="1744653" y="1856849"/>
            <a:ext cx="2047583" cy="33659"/>
          </a:xfrm>
          <a:custGeom>
            <a:avLst/>
            <a:gdLst>
              <a:gd name="connsiteX0" fmla="*/ 0 w 2047583"/>
              <a:gd name="connsiteY0" fmla="*/ 33659 h 33659"/>
              <a:gd name="connsiteX1" fmla="*/ 201953 w 2047583"/>
              <a:gd name="connsiteY1" fmla="*/ 22439 h 33659"/>
              <a:gd name="connsiteX2" fmla="*/ 314149 w 2047583"/>
              <a:gd name="connsiteY2" fmla="*/ 16830 h 33659"/>
              <a:gd name="connsiteX3" fmla="*/ 460005 w 2047583"/>
              <a:gd name="connsiteY3" fmla="*/ 22439 h 33659"/>
              <a:gd name="connsiteX4" fmla="*/ 605860 w 2047583"/>
              <a:gd name="connsiteY4" fmla="*/ 22439 h 33659"/>
              <a:gd name="connsiteX5" fmla="*/ 712446 w 2047583"/>
              <a:gd name="connsiteY5" fmla="*/ 16830 h 33659"/>
              <a:gd name="connsiteX6" fmla="*/ 875131 w 2047583"/>
              <a:gd name="connsiteY6" fmla="*/ 16830 h 33659"/>
              <a:gd name="connsiteX7" fmla="*/ 953668 w 2047583"/>
              <a:gd name="connsiteY7" fmla="*/ 22439 h 33659"/>
              <a:gd name="connsiteX8" fmla="*/ 1099524 w 2047583"/>
              <a:gd name="connsiteY8" fmla="*/ 11220 h 33659"/>
              <a:gd name="connsiteX9" fmla="*/ 1396844 w 2047583"/>
              <a:gd name="connsiteY9" fmla="*/ 0 h 33659"/>
              <a:gd name="connsiteX10" fmla="*/ 1677335 w 2047583"/>
              <a:gd name="connsiteY10" fmla="*/ 5610 h 33659"/>
              <a:gd name="connsiteX11" fmla="*/ 1862459 w 2047583"/>
              <a:gd name="connsiteY11" fmla="*/ 5610 h 33659"/>
              <a:gd name="connsiteX12" fmla="*/ 1929776 w 2047583"/>
              <a:gd name="connsiteY12" fmla="*/ 11220 h 33659"/>
              <a:gd name="connsiteX13" fmla="*/ 2047583 w 2047583"/>
              <a:gd name="connsiteY13" fmla="*/ 1683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583" h="33659">
                <a:moveTo>
                  <a:pt x="0" y="33659"/>
                </a:moveTo>
                <a:cubicBezTo>
                  <a:pt x="95642" y="19995"/>
                  <a:pt x="15143" y="30063"/>
                  <a:pt x="201953" y="22439"/>
                </a:cubicBezTo>
                <a:lnTo>
                  <a:pt x="314149" y="16830"/>
                </a:lnTo>
                <a:cubicBezTo>
                  <a:pt x="362768" y="18700"/>
                  <a:pt x="411350" y="22439"/>
                  <a:pt x="460005" y="22439"/>
                </a:cubicBezTo>
                <a:cubicBezTo>
                  <a:pt x="662531" y="22439"/>
                  <a:pt x="377748" y="6148"/>
                  <a:pt x="605860" y="22439"/>
                </a:cubicBezTo>
                <a:cubicBezTo>
                  <a:pt x="641389" y="20569"/>
                  <a:pt x="676868" y="16830"/>
                  <a:pt x="712446" y="16830"/>
                </a:cubicBezTo>
                <a:cubicBezTo>
                  <a:pt x="886642" y="16830"/>
                  <a:pt x="796661" y="32522"/>
                  <a:pt x="875131" y="16830"/>
                </a:cubicBezTo>
                <a:cubicBezTo>
                  <a:pt x="901310" y="18700"/>
                  <a:pt x="927422" y="22439"/>
                  <a:pt x="953668" y="22439"/>
                </a:cubicBezTo>
                <a:cubicBezTo>
                  <a:pt x="1129706" y="22439"/>
                  <a:pt x="983477" y="16835"/>
                  <a:pt x="1099524" y="11220"/>
                </a:cubicBezTo>
                <a:cubicBezTo>
                  <a:pt x="1198585" y="6427"/>
                  <a:pt x="1396844" y="0"/>
                  <a:pt x="1396844" y="0"/>
                </a:cubicBezTo>
                <a:lnTo>
                  <a:pt x="1677335" y="5610"/>
                </a:lnTo>
                <a:cubicBezTo>
                  <a:pt x="1841618" y="10304"/>
                  <a:pt x="1734136" y="15481"/>
                  <a:pt x="1862459" y="5610"/>
                </a:cubicBezTo>
                <a:cubicBezTo>
                  <a:pt x="1884898" y="7480"/>
                  <a:pt x="1907300" y="9858"/>
                  <a:pt x="1929776" y="11220"/>
                </a:cubicBezTo>
                <a:cubicBezTo>
                  <a:pt x="1969017" y="13598"/>
                  <a:pt x="2047583" y="16830"/>
                  <a:pt x="2047583" y="168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p:cNvSpPr/>
          <p:nvPr/>
        </p:nvSpPr>
        <p:spPr>
          <a:xfrm>
            <a:off x="3315401" y="3806628"/>
            <a:ext cx="396423" cy="52925"/>
          </a:xfrm>
          <a:custGeom>
            <a:avLst/>
            <a:gdLst>
              <a:gd name="connsiteX0" fmla="*/ 0 w 396423"/>
              <a:gd name="connsiteY0" fmla="*/ 36096 h 52925"/>
              <a:gd name="connsiteX1" fmla="*/ 218783 w 396423"/>
              <a:gd name="connsiteY1" fmla="*/ 41706 h 52925"/>
              <a:gd name="connsiteX2" fmla="*/ 269271 w 396423"/>
              <a:gd name="connsiteY2" fmla="*/ 47316 h 52925"/>
              <a:gd name="connsiteX3" fmla="*/ 392687 w 396423"/>
              <a:gd name="connsiteY3" fmla="*/ 52925 h 52925"/>
            </a:gdLst>
            <a:ahLst/>
            <a:cxnLst>
              <a:cxn ang="0">
                <a:pos x="connsiteX0" y="connsiteY0"/>
              </a:cxn>
              <a:cxn ang="0">
                <a:pos x="connsiteX1" y="connsiteY1"/>
              </a:cxn>
              <a:cxn ang="0">
                <a:pos x="connsiteX2" y="connsiteY2"/>
              </a:cxn>
              <a:cxn ang="0">
                <a:pos x="connsiteX3" y="connsiteY3"/>
              </a:cxn>
            </a:cxnLst>
            <a:rect l="l" t="t" r="r" b="b"/>
            <a:pathLst>
              <a:path w="396423" h="52925">
                <a:moveTo>
                  <a:pt x="0" y="36096"/>
                </a:moveTo>
                <a:lnTo>
                  <a:pt x="218783" y="41706"/>
                </a:lnTo>
                <a:cubicBezTo>
                  <a:pt x="235701" y="42411"/>
                  <a:pt x="252338" y="47316"/>
                  <a:pt x="269271" y="47316"/>
                </a:cubicBezTo>
                <a:cubicBezTo>
                  <a:pt x="396423" y="47316"/>
                  <a:pt x="392687" y="0"/>
                  <a:pt x="392687" y="529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8458200" cy="2018655"/>
          </a:xfrm>
        </p:spPr>
        <p:txBody>
          <a:bodyPr>
            <a:normAutofit/>
          </a:bodyPr>
          <a:lstStyle/>
          <a:p>
            <a:r>
              <a:rPr lang="en-US" dirty="0" smtClean="0"/>
              <a:t>What is MPTCP really trying to do?</a:t>
            </a:r>
            <a:endParaRPr lang="en-GB" dirty="0"/>
          </a:p>
        </p:txBody>
      </p:sp>
      <p:sp>
        <p:nvSpPr>
          <p:cNvPr id="4" name="Slide Number Placeholder 3"/>
          <p:cNvSpPr>
            <a:spLocks noGrp="1"/>
          </p:cNvSpPr>
          <p:nvPr>
            <p:ph type="sldNum" sz="quarter" idx="4294967295"/>
          </p:nvPr>
        </p:nvSpPr>
        <p:spPr>
          <a:xfrm>
            <a:off x="8388350" y="0"/>
            <a:ext cx="755650" cy="365125"/>
          </a:xfrm>
        </p:spPr>
        <p:txBody>
          <a:bodyPr/>
          <a:lstStyle/>
          <a:p>
            <a:fld id="{C521D75E-D6CE-401B-B8F6-FCC738B84794}" type="slidenum">
              <a:rPr lang="en-GB" smtClean="0"/>
              <a:pPr/>
              <a:t>51</a:t>
            </a:fld>
            <a:endParaRPr lang="en-GB"/>
          </a:p>
        </p:txBody>
      </p:sp>
      <p:grpSp>
        <p:nvGrpSpPr>
          <p:cNvPr id="98" name="Group 97"/>
          <p:cNvGrpSpPr/>
          <p:nvPr/>
        </p:nvGrpSpPr>
        <p:grpSpPr>
          <a:xfrm>
            <a:off x="1064183" y="4454197"/>
            <a:ext cx="6847151" cy="2287171"/>
            <a:chOff x="1064183" y="3861048"/>
            <a:chExt cx="6847151" cy="2287171"/>
          </a:xfrm>
        </p:grpSpPr>
        <p:sp>
          <p:nvSpPr>
            <p:cNvPr id="29" name="Freeform 28"/>
            <p:cNvSpPr/>
            <p:nvPr/>
          </p:nvSpPr>
          <p:spPr bwMode="auto">
            <a:xfrm rot="5400000" flipV="1">
              <a:off x="813626" y="4644502"/>
              <a:ext cx="1290606" cy="78443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0" name="Freeform 29"/>
            <p:cNvSpPr/>
            <p:nvPr/>
          </p:nvSpPr>
          <p:spPr bwMode="auto">
            <a:xfrm rot="5400000" flipV="1">
              <a:off x="2045179" y="4644502"/>
              <a:ext cx="1290606" cy="78443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1" name="Oval 18"/>
            <p:cNvSpPr>
              <a:spLocks noChangeArrowheads="1"/>
            </p:cNvSpPr>
            <p:nvPr/>
          </p:nvSpPr>
          <p:spPr bwMode="auto">
            <a:xfrm flipV="1">
              <a:off x="2295736" y="4293267"/>
              <a:ext cx="786961" cy="200883"/>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32" name="Oval 18"/>
            <p:cNvSpPr>
              <a:spLocks noChangeArrowheads="1"/>
            </p:cNvSpPr>
            <p:nvPr/>
          </p:nvSpPr>
          <p:spPr bwMode="auto">
            <a:xfrm flipV="1">
              <a:off x="1064183" y="4293267"/>
              <a:ext cx="786961" cy="200883"/>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33" name="Line 30"/>
            <p:cNvSpPr>
              <a:spLocks noChangeShapeType="1"/>
            </p:cNvSpPr>
            <p:nvPr/>
          </p:nvSpPr>
          <p:spPr bwMode="auto">
            <a:xfrm rot="5400000">
              <a:off x="2435612" y="4992956"/>
              <a:ext cx="1117075"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4" name="Line 21"/>
            <p:cNvSpPr>
              <a:spLocks noChangeShapeType="1"/>
            </p:cNvSpPr>
            <p:nvPr/>
          </p:nvSpPr>
          <p:spPr bwMode="auto">
            <a:xfrm rot="5400000">
              <a:off x="2295977" y="4224967"/>
              <a:ext cx="418903"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5" name="Line 23"/>
            <p:cNvSpPr>
              <a:spLocks noChangeShapeType="1"/>
            </p:cNvSpPr>
            <p:nvPr/>
          </p:nvSpPr>
          <p:spPr bwMode="auto">
            <a:xfrm rot="5400000">
              <a:off x="2295977" y="5935488"/>
              <a:ext cx="418903"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6" name="Freeform 26"/>
            <p:cNvSpPr>
              <a:spLocks/>
            </p:cNvSpPr>
            <p:nvPr/>
          </p:nvSpPr>
          <p:spPr bwMode="auto">
            <a:xfrm rot="5400000">
              <a:off x="1999678" y="4782788"/>
              <a:ext cx="1172346" cy="522153"/>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7" name="Line 28"/>
            <p:cNvSpPr>
              <a:spLocks noChangeShapeType="1"/>
            </p:cNvSpPr>
            <p:nvPr/>
          </p:nvSpPr>
          <p:spPr bwMode="auto">
            <a:xfrm rot="5400000">
              <a:off x="2470520" y="4992956"/>
              <a:ext cx="1117075"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8" name="Freeform 29"/>
            <p:cNvSpPr>
              <a:spLocks/>
            </p:cNvSpPr>
            <p:nvPr/>
          </p:nvSpPr>
          <p:spPr bwMode="auto">
            <a:xfrm rot="5400000">
              <a:off x="2179683" y="4733793"/>
              <a:ext cx="1163081" cy="550864"/>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39" name="Line 30"/>
            <p:cNvSpPr>
              <a:spLocks noChangeShapeType="1"/>
            </p:cNvSpPr>
            <p:nvPr/>
          </p:nvSpPr>
          <p:spPr bwMode="auto">
            <a:xfrm rot="5400000">
              <a:off x="1203819" y="4992957"/>
              <a:ext cx="1117075"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0" name="Line 21"/>
            <p:cNvSpPr>
              <a:spLocks noChangeShapeType="1"/>
            </p:cNvSpPr>
            <p:nvPr/>
          </p:nvSpPr>
          <p:spPr bwMode="auto">
            <a:xfrm rot="5400000">
              <a:off x="1064184" y="4224969"/>
              <a:ext cx="418903"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1" name="Line 23"/>
            <p:cNvSpPr>
              <a:spLocks noChangeShapeType="1"/>
            </p:cNvSpPr>
            <p:nvPr/>
          </p:nvSpPr>
          <p:spPr bwMode="auto">
            <a:xfrm rot="5400000">
              <a:off x="1064184" y="5935489"/>
              <a:ext cx="418903"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2" name="Freeform 26"/>
            <p:cNvSpPr>
              <a:spLocks/>
            </p:cNvSpPr>
            <p:nvPr/>
          </p:nvSpPr>
          <p:spPr bwMode="auto">
            <a:xfrm rot="5400000">
              <a:off x="676963" y="4881964"/>
              <a:ext cx="1172346" cy="32380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3" name="Line 28"/>
            <p:cNvSpPr>
              <a:spLocks noChangeShapeType="1"/>
            </p:cNvSpPr>
            <p:nvPr/>
          </p:nvSpPr>
          <p:spPr bwMode="auto">
            <a:xfrm rot="5400000">
              <a:off x="1238727" y="4992957"/>
              <a:ext cx="1117075" cy="0"/>
            </a:xfrm>
            <a:prstGeom prst="line">
              <a:avLst/>
            </a:prstGeom>
            <a:noFill/>
            <a:ln w="76200">
              <a:solidFill>
                <a:schemeClr val="bg2"/>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4" name="Freeform 43"/>
            <p:cNvSpPr>
              <a:spLocks/>
            </p:cNvSpPr>
            <p:nvPr/>
          </p:nvSpPr>
          <p:spPr bwMode="auto">
            <a:xfrm rot="5400000">
              <a:off x="1061303" y="4847206"/>
              <a:ext cx="1163081" cy="324040"/>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5" name="Line 19"/>
            <p:cNvSpPr>
              <a:spLocks noChangeShapeType="1"/>
            </p:cNvSpPr>
            <p:nvPr/>
          </p:nvSpPr>
          <p:spPr bwMode="auto">
            <a:xfrm rot="5400000">
              <a:off x="592919" y="5057047"/>
              <a:ext cx="1710521" cy="0"/>
            </a:xfrm>
            <a:prstGeom prst="line">
              <a:avLst/>
            </a:prstGeom>
            <a:noFill/>
            <a:ln w="57150">
              <a:solidFill>
                <a:schemeClr val="tx1"/>
              </a:solidFill>
              <a:prstDash val="sysDot"/>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48" name="Line 20"/>
            <p:cNvSpPr>
              <a:spLocks noChangeShapeType="1"/>
            </p:cNvSpPr>
            <p:nvPr/>
          </p:nvSpPr>
          <p:spPr bwMode="auto">
            <a:xfrm rot="5400000">
              <a:off x="2679972" y="4224967"/>
              <a:ext cx="418903"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49" name="Line 22"/>
            <p:cNvSpPr>
              <a:spLocks noChangeShapeType="1"/>
            </p:cNvSpPr>
            <p:nvPr/>
          </p:nvSpPr>
          <p:spPr bwMode="auto">
            <a:xfrm rot="5400000">
              <a:off x="2679972" y="5935488"/>
              <a:ext cx="418903"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0" name="Line 20"/>
            <p:cNvSpPr>
              <a:spLocks noChangeShapeType="1"/>
            </p:cNvSpPr>
            <p:nvPr/>
          </p:nvSpPr>
          <p:spPr bwMode="auto">
            <a:xfrm rot="5400000">
              <a:off x="1448179" y="4224969"/>
              <a:ext cx="418903"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1" name="Line 22"/>
            <p:cNvSpPr>
              <a:spLocks noChangeShapeType="1"/>
            </p:cNvSpPr>
            <p:nvPr/>
          </p:nvSpPr>
          <p:spPr bwMode="auto">
            <a:xfrm rot="5400000">
              <a:off x="1448179" y="5935489"/>
              <a:ext cx="418903"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52" name="Freeform 51"/>
            <p:cNvSpPr/>
            <p:nvPr/>
          </p:nvSpPr>
          <p:spPr bwMode="auto">
            <a:xfrm rot="5400000" flipV="1">
              <a:off x="811834" y="4639856"/>
              <a:ext cx="1290606" cy="78443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53" name="Group 52"/>
            <p:cNvGrpSpPr/>
            <p:nvPr/>
          </p:nvGrpSpPr>
          <p:grpSpPr>
            <a:xfrm>
              <a:off x="5389838" y="3932404"/>
              <a:ext cx="977523" cy="2215815"/>
              <a:chOff x="5073291" y="2470845"/>
              <a:chExt cx="1508523" cy="3419468"/>
            </a:xfrm>
          </p:grpSpPr>
          <p:sp>
            <p:nvSpPr>
              <p:cNvPr id="54" name="Freeform 53"/>
              <p:cNvSpPr/>
              <p:nvPr/>
            </p:nvSpPr>
            <p:spPr bwMode="auto">
              <a:xfrm rot="5400000" flipV="1">
                <a:off x="4368132" y="398243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5" name="Freeform 54"/>
              <p:cNvSpPr/>
              <p:nvPr/>
            </p:nvSpPr>
            <p:spPr bwMode="auto">
              <a:xfrm rot="5400000" flipV="1">
                <a:off x="5291696" y="399497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6" name="Freeform 26"/>
              <p:cNvSpPr>
                <a:spLocks/>
              </p:cNvSpPr>
              <p:nvPr/>
            </p:nvSpPr>
            <p:spPr bwMode="auto">
              <a:xfrm rot="5400000">
                <a:off x="4464197" y="4037382"/>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7" name="Freeform 56"/>
              <p:cNvSpPr>
                <a:spLocks/>
              </p:cNvSpPr>
              <p:nvPr/>
            </p:nvSpPr>
            <p:spPr bwMode="auto">
              <a:xfrm rot="5400000">
                <a:off x="5368746" y="4035372"/>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8" name="Oval 18"/>
              <p:cNvSpPr>
                <a:spLocks noChangeArrowheads="1"/>
              </p:cNvSpPr>
              <p:nvPr/>
            </p:nvSpPr>
            <p:spPr bwMode="auto">
              <a:xfrm flipV="1">
                <a:off x="6012160" y="3113786"/>
                <a:ext cx="56965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59" name="Line 36"/>
              <p:cNvSpPr>
                <a:spLocks noChangeShapeType="1"/>
              </p:cNvSpPr>
              <p:nvPr/>
            </p:nvSpPr>
            <p:spPr bwMode="auto">
              <a:xfrm rot="5400000">
                <a:off x="4610141" y="4259187"/>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0" name="Oval 18"/>
              <p:cNvSpPr>
                <a:spLocks noChangeArrowheads="1"/>
              </p:cNvSpPr>
              <p:nvPr/>
            </p:nvSpPr>
            <p:spPr bwMode="auto">
              <a:xfrm flipV="1">
                <a:off x="5092352" y="3113786"/>
                <a:ext cx="55953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61" name="Line 33"/>
              <p:cNvSpPr>
                <a:spLocks noChangeShapeType="1"/>
              </p:cNvSpPr>
              <p:nvPr/>
            </p:nvSpPr>
            <p:spPr bwMode="auto">
              <a:xfrm rot="5400000">
                <a:off x="4279400" y="4259187"/>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2" name="Line 28"/>
              <p:cNvSpPr>
                <a:spLocks noChangeShapeType="1"/>
              </p:cNvSpPr>
              <p:nvPr/>
            </p:nvSpPr>
            <p:spPr bwMode="auto">
              <a:xfrm rot="5400000">
                <a:off x="4942302" y="2824583"/>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3" name="Line 64"/>
              <p:cNvSpPr>
                <a:spLocks noChangeShapeType="1"/>
              </p:cNvSpPr>
              <p:nvPr/>
            </p:nvSpPr>
            <p:spPr bwMode="auto">
              <a:xfrm rot="5400000">
                <a:off x="4959279" y="5536575"/>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64" name="Line 59"/>
              <p:cNvSpPr>
                <a:spLocks noChangeShapeType="1"/>
              </p:cNvSpPr>
              <p:nvPr/>
            </p:nvSpPr>
            <p:spPr bwMode="auto">
              <a:xfrm rot="5400000">
                <a:off x="6037752" y="2824583"/>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65" name="Line 65"/>
              <p:cNvSpPr>
                <a:spLocks noChangeShapeType="1"/>
              </p:cNvSpPr>
              <p:nvPr/>
            </p:nvSpPr>
            <p:spPr bwMode="auto">
              <a:xfrm rot="5400000">
                <a:off x="6004150" y="5536575"/>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67" name="Freeform 66"/>
              <p:cNvSpPr/>
              <p:nvPr/>
            </p:nvSpPr>
            <p:spPr bwMode="auto">
              <a:xfrm rot="5400000" flipV="1">
                <a:off x="4365367" y="397526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8" name="Freeform 67"/>
              <p:cNvSpPr/>
              <p:nvPr/>
            </p:nvSpPr>
            <p:spPr bwMode="auto">
              <a:xfrm rot="5400000" flipV="1">
                <a:off x="5288931" y="398780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grpSp>
          <p:nvGrpSpPr>
            <p:cNvPr id="69" name="Group 68"/>
            <p:cNvGrpSpPr/>
            <p:nvPr/>
          </p:nvGrpSpPr>
          <p:grpSpPr>
            <a:xfrm>
              <a:off x="6933811" y="3861048"/>
              <a:ext cx="977523" cy="2277699"/>
              <a:chOff x="7455965" y="2360728"/>
              <a:chExt cx="1508523" cy="3514968"/>
            </a:xfrm>
          </p:grpSpPr>
          <p:sp>
            <p:nvSpPr>
              <p:cNvPr id="70" name="Freeform 69"/>
              <p:cNvSpPr/>
              <p:nvPr/>
            </p:nvSpPr>
            <p:spPr bwMode="auto">
              <a:xfrm rot="5400000" flipV="1">
                <a:off x="7674370" y="397579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1" name="Freeform 70"/>
              <p:cNvSpPr/>
              <p:nvPr/>
            </p:nvSpPr>
            <p:spPr bwMode="auto">
              <a:xfrm rot="5400000" flipV="1">
                <a:off x="6750806" y="396325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2" name="Oval 18"/>
              <p:cNvSpPr>
                <a:spLocks noChangeArrowheads="1"/>
              </p:cNvSpPr>
              <p:nvPr/>
            </p:nvSpPr>
            <p:spPr bwMode="auto">
              <a:xfrm flipV="1">
                <a:off x="8394834" y="3094610"/>
                <a:ext cx="56965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sp>
            <p:nvSpPr>
              <p:cNvPr id="73" name="Oval 18"/>
              <p:cNvSpPr>
                <a:spLocks noChangeArrowheads="1"/>
              </p:cNvSpPr>
              <p:nvPr/>
            </p:nvSpPr>
            <p:spPr bwMode="auto">
              <a:xfrm flipV="1">
                <a:off x="7475026" y="3094610"/>
                <a:ext cx="559534" cy="268856"/>
              </a:xfrm>
              <a:prstGeom prst="ellipse">
                <a:avLst/>
              </a:prstGeom>
              <a:solidFill>
                <a:srgbClr val="333333"/>
              </a:solidFill>
              <a:ln w="19050">
                <a:solidFill>
                  <a:schemeClr val="tx1">
                    <a:lumMod val="50000"/>
                  </a:schemeClr>
                </a:solidFill>
                <a:round/>
                <a:headEnd/>
                <a:tailEnd/>
              </a:ln>
            </p:spPr>
            <p:txBody>
              <a:bodyPr wrap="none" anchor="ctr"/>
              <a:lstStyle/>
              <a:p>
                <a:pPr>
                  <a:defRPr/>
                </a:pPr>
                <a:endParaRPr lang="en-GB">
                  <a:solidFill>
                    <a:prstClr val="white"/>
                  </a:solidFill>
                  <a:cs typeface="Arial" pitchFamily="34" charset="0"/>
                </a:endParaRPr>
              </a:p>
            </p:txBody>
          </p:sp>
          <p:grpSp>
            <p:nvGrpSpPr>
              <p:cNvPr id="74" name="Group 136"/>
              <p:cNvGrpSpPr/>
              <p:nvPr/>
            </p:nvGrpSpPr>
            <p:grpSpPr>
              <a:xfrm>
                <a:off x="7700516" y="2360728"/>
                <a:ext cx="1102464" cy="707477"/>
                <a:chOff x="6533667" y="2119054"/>
                <a:chExt cx="1102464" cy="707477"/>
              </a:xfrm>
            </p:grpSpPr>
            <p:sp>
              <p:nvSpPr>
                <p:cNvPr id="94" name="Line 28"/>
                <p:cNvSpPr>
                  <a:spLocks noChangeShapeType="1"/>
                </p:cNvSpPr>
                <p:nvPr/>
              </p:nvSpPr>
              <p:spPr bwMode="auto">
                <a:xfrm rot="5400000">
                  <a:off x="6179929" y="2472792"/>
                  <a:ext cx="707475"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95" name="Freeform 60"/>
                <p:cNvSpPr>
                  <a:spLocks/>
                </p:cNvSpPr>
                <p:nvPr/>
              </p:nvSpPr>
              <p:spPr bwMode="auto">
                <a:xfrm rot="5400000">
                  <a:off x="6731161" y="1921561"/>
                  <a:ext cx="707476" cy="1102464"/>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grpSp>
          <p:grpSp>
            <p:nvGrpSpPr>
              <p:cNvPr id="75" name="Group 138"/>
              <p:cNvGrpSpPr/>
              <p:nvPr/>
            </p:nvGrpSpPr>
            <p:grpSpPr>
              <a:xfrm>
                <a:off x="7668343" y="5168220"/>
                <a:ext cx="834817" cy="707476"/>
                <a:chOff x="7246351" y="4926546"/>
                <a:chExt cx="1256810" cy="707476"/>
              </a:xfrm>
            </p:grpSpPr>
            <p:sp>
              <p:nvSpPr>
                <p:cNvPr id="92" name="Freeform 62"/>
                <p:cNvSpPr>
                  <a:spLocks/>
                </p:cNvSpPr>
                <p:nvPr/>
              </p:nvSpPr>
              <p:spPr bwMode="auto">
                <a:xfrm rot="5400000" flipV="1">
                  <a:off x="7598191"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93" name="Line 64"/>
                <p:cNvSpPr>
                  <a:spLocks noChangeShapeType="1"/>
                </p:cNvSpPr>
                <p:nvPr/>
              </p:nvSpPr>
              <p:spPr bwMode="auto">
                <a:xfrm rot="5400000">
                  <a:off x="6892613" y="5280284"/>
                  <a:ext cx="707476" cy="0"/>
                </a:xfrm>
                <a:prstGeom prst="line">
                  <a:avLst/>
                </a:prstGeom>
                <a:noFill/>
                <a:ln w="57150">
                  <a:solidFill>
                    <a:srgbClr val="0000FF"/>
                  </a:solidFill>
                  <a:round/>
                  <a:headEnd/>
                  <a:tailEnd type="triangle" w="med" len="me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grpSp>
          <p:grpSp>
            <p:nvGrpSpPr>
              <p:cNvPr id="77" name="Group 135"/>
              <p:cNvGrpSpPr/>
              <p:nvPr/>
            </p:nvGrpSpPr>
            <p:grpSpPr>
              <a:xfrm>
                <a:off x="7589393" y="2471852"/>
                <a:ext cx="1222358" cy="707476"/>
                <a:chOff x="5989668" y="2230178"/>
                <a:chExt cx="1222358" cy="707476"/>
              </a:xfrm>
            </p:grpSpPr>
            <p:sp>
              <p:nvSpPr>
                <p:cNvPr id="90" name="Line 59"/>
                <p:cNvSpPr>
                  <a:spLocks noChangeShapeType="1"/>
                </p:cNvSpPr>
                <p:nvPr/>
              </p:nvSpPr>
              <p:spPr bwMode="auto">
                <a:xfrm rot="5400000">
                  <a:off x="6858288" y="2583916"/>
                  <a:ext cx="707475"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91" name="Freeform 61"/>
                <p:cNvSpPr>
                  <a:spLocks/>
                </p:cNvSpPr>
                <p:nvPr/>
              </p:nvSpPr>
              <p:spPr bwMode="auto">
                <a:xfrm rot="5400000" flipV="1">
                  <a:off x="6220238" y="1999608"/>
                  <a:ext cx="707476" cy="1168616"/>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grpSp>
          <p:grpSp>
            <p:nvGrpSpPr>
              <p:cNvPr id="78" name="Group 137"/>
              <p:cNvGrpSpPr/>
              <p:nvPr/>
            </p:nvGrpSpPr>
            <p:grpSpPr>
              <a:xfrm>
                <a:off x="7812360" y="5168220"/>
                <a:ext cx="949534" cy="707476"/>
                <a:chOff x="7577091" y="4926546"/>
                <a:chExt cx="1256811" cy="707476"/>
              </a:xfrm>
            </p:grpSpPr>
            <p:sp>
              <p:nvSpPr>
                <p:cNvPr id="88" name="Freeform 63"/>
                <p:cNvSpPr>
                  <a:spLocks/>
                </p:cNvSpPr>
                <p:nvPr/>
              </p:nvSpPr>
              <p:spPr bwMode="auto">
                <a:xfrm rot="5400000">
                  <a:off x="7774586"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sp>
              <p:nvSpPr>
                <p:cNvPr id="89" name="Line 65"/>
                <p:cNvSpPr>
                  <a:spLocks noChangeShapeType="1"/>
                </p:cNvSpPr>
                <p:nvPr/>
              </p:nvSpPr>
              <p:spPr bwMode="auto">
                <a:xfrm rot="5400000">
                  <a:off x="8480164" y="5280284"/>
                  <a:ext cx="707476" cy="0"/>
                </a:xfrm>
                <a:prstGeom prst="line">
                  <a:avLst/>
                </a:prstGeom>
                <a:noFill/>
                <a:ln w="57150">
                  <a:solidFill>
                    <a:schemeClr val="accent3"/>
                  </a:solidFill>
                  <a:round/>
                  <a:headEnd/>
                  <a:tailEnd type="triangle" w="med" len="med"/>
                </a:ln>
              </p:spPr>
              <p:txBody>
                <a:bodyPr wrap="none" anchor="ctr"/>
                <a:lstStyle/>
                <a:p>
                  <a:pPr fontAlgn="base">
                    <a:spcBef>
                      <a:spcPct val="0"/>
                    </a:spcBef>
                    <a:spcAft>
                      <a:spcPct val="0"/>
                    </a:spcAft>
                    <a:defRPr/>
                  </a:pPr>
                  <a:endParaRPr lang="en-GB">
                    <a:solidFill>
                      <a:prstClr val="black"/>
                    </a:solidFill>
                    <a:latin typeface="Arial" charset="0"/>
                    <a:cs typeface="Arial" charset="0"/>
                  </a:endParaRPr>
                </a:p>
              </p:txBody>
            </p:sp>
          </p:grpSp>
          <p:sp>
            <p:nvSpPr>
              <p:cNvPr id="79" name="Freeform 26"/>
              <p:cNvSpPr>
                <a:spLocks/>
              </p:cNvSpPr>
              <p:nvPr/>
            </p:nvSpPr>
            <p:spPr bwMode="auto">
              <a:xfrm rot="5400000">
                <a:off x="6903388" y="3961690"/>
                <a:ext cx="1809177" cy="612730"/>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 name="connsiteX0" fmla="*/ 0 w 10000"/>
                  <a:gd name="connsiteY0" fmla="*/ 10821 h 10821"/>
                  <a:gd name="connsiteX1" fmla="*/ 974 w 10000"/>
                  <a:gd name="connsiteY1" fmla="*/ 9912 h 10821"/>
                  <a:gd name="connsiteX2" fmla="*/ 1464 w 10000"/>
                  <a:gd name="connsiteY2" fmla="*/ 9468 h 10821"/>
                  <a:gd name="connsiteX3" fmla="*/ 1861 w 10000"/>
                  <a:gd name="connsiteY3" fmla="*/ 8559 h 10821"/>
                  <a:gd name="connsiteX4" fmla="*/ 2128 w 10000"/>
                  <a:gd name="connsiteY4" fmla="*/ 8261 h 10821"/>
                  <a:gd name="connsiteX5" fmla="*/ 2481 w 10000"/>
                  <a:gd name="connsiteY5" fmla="*/ 8559 h 10821"/>
                  <a:gd name="connsiteX6" fmla="*/ 2748 w 10000"/>
                  <a:gd name="connsiteY6" fmla="*/ 9150 h 10821"/>
                  <a:gd name="connsiteX7" fmla="*/ 3766 w 10000"/>
                  <a:gd name="connsiteY7" fmla="*/ 9318 h 10821"/>
                  <a:gd name="connsiteX8" fmla="*/ 4696 w 10000"/>
                  <a:gd name="connsiteY8" fmla="*/ 7796 h 10821"/>
                  <a:gd name="connsiteX9" fmla="*/ 4833 w 10000"/>
                  <a:gd name="connsiteY9" fmla="*/ 5531 h 10821"/>
                  <a:gd name="connsiteX10" fmla="*/ 4876 w 10000"/>
                  <a:gd name="connsiteY10" fmla="*/ 5085 h 10821"/>
                  <a:gd name="connsiteX11" fmla="*/ 5273 w 10000"/>
                  <a:gd name="connsiteY11" fmla="*/ 4769 h 10821"/>
                  <a:gd name="connsiteX12" fmla="*/ 5360 w 10000"/>
                  <a:gd name="connsiteY12" fmla="*/ 2351 h 10821"/>
                  <a:gd name="connsiteX13" fmla="*/ 5678 w 10000"/>
                  <a:gd name="connsiteY13" fmla="*/ 279 h 10821"/>
                  <a:gd name="connsiteX14" fmla="*/ 9259 w 10000"/>
                  <a:gd name="connsiteY14" fmla="*/ 1100 h 10821"/>
                  <a:gd name="connsiteX15" fmla="*/ 9259 w 10000"/>
                  <a:gd name="connsiteY15" fmla="*/ 2448 h 10821"/>
                  <a:gd name="connsiteX16" fmla="*/ 9175 w 10000"/>
                  <a:gd name="connsiteY16" fmla="*/ 2799 h 10821"/>
                  <a:gd name="connsiteX17" fmla="*/ 9659 w 10000"/>
                  <a:gd name="connsiteY17" fmla="*/ 4769 h 10821"/>
                  <a:gd name="connsiteX18" fmla="*/ 9882 w 10000"/>
                  <a:gd name="connsiteY18" fmla="*/ 6440 h 10821"/>
                  <a:gd name="connsiteX19" fmla="*/ 9926 w 10000"/>
                  <a:gd name="connsiteY19" fmla="*/ 6886 h 10821"/>
                  <a:gd name="connsiteX20" fmla="*/ 9752 w 10000"/>
                  <a:gd name="connsiteY20" fmla="*/ 7646 h 10821"/>
                  <a:gd name="connsiteX21" fmla="*/ 9259 w 10000"/>
                  <a:gd name="connsiteY21" fmla="*/ 10532 h 10821"/>
                  <a:gd name="connsiteX22" fmla="*/ 310 w 10000"/>
                  <a:gd name="connsiteY22" fmla="*/ 10821 h 10821"/>
                  <a:gd name="connsiteX23" fmla="*/ 0 w 10000"/>
                  <a:gd name="connsiteY23" fmla="*/ 10821 h 10821"/>
                  <a:gd name="connsiteX0" fmla="*/ 0 w 10000"/>
                  <a:gd name="connsiteY0" fmla="*/ 12258 h 12258"/>
                  <a:gd name="connsiteX1" fmla="*/ 974 w 10000"/>
                  <a:gd name="connsiteY1" fmla="*/ 11349 h 12258"/>
                  <a:gd name="connsiteX2" fmla="*/ 1464 w 10000"/>
                  <a:gd name="connsiteY2" fmla="*/ 10905 h 12258"/>
                  <a:gd name="connsiteX3" fmla="*/ 1861 w 10000"/>
                  <a:gd name="connsiteY3" fmla="*/ 9996 h 12258"/>
                  <a:gd name="connsiteX4" fmla="*/ 2128 w 10000"/>
                  <a:gd name="connsiteY4" fmla="*/ 9698 h 12258"/>
                  <a:gd name="connsiteX5" fmla="*/ 2481 w 10000"/>
                  <a:gd name="connsiteY5" fmla="*/ 9996 h 12258"/>
                  <a:gd name="connsiteX6" fmla="*/ 2748 w 10000"/>
                  <a:gd name="connsiteY6" fmla="*/ 10587 h 12258"/>
                  <a:gd name="connsiteX7" fmla="*/ 3766 w 10000"/>
                  <a:gd name="connsiteY7" fmla="*/ 10755 h 12258"/>
                  <a:gd name="connsiteX8" fmla="*/ 4696 w 10000"/>
                  <a:gd name="connsiteY8" fmla="*/ 9233 h 12258"/>
                  <a:gd name="connsiteX9" fmla="*/ 4833 w 10000"/>
                  <a:gd name="connsiteY9" fmla="*/ 6968 h 12258"/>
                  <a:gd name="connsiteX10" fmla="*/ 4876 w 10000"/>
                  <a:gd name="connsiteY10" fmla="*/ 6522 h 12258"/>
                  <a:gd name="connsiteX11" fmla="*/ 5273 w 10000"/>
                  <a:gd name="connsiteY11" fmla="*/ 6206 h 12258"/>
                  <a:gd name="connsiteX12" fmla="*/ 5360 w 10000"/>
                  <a:gd name="connsiteY12" fmla="*/ 3788 h 12258"/>
                  <a:gd name="connsiteX13" fmla="*/ 5678 w 10000"/>
                  <a:gd name="connsiteY13" fmla="*/ 1716 h 12258"/>
                  <a:gd name="connsiteX14" fmla="*/ 8862 w 10000"/>
                  <a:gd name="connsiteY14" fmla="*/ 275 h 12258"/>
                  <a:gd name="connsiteX15" fmla="*/ 9259 w 10000"/>
                  <a:gd name="connsiteY15" fmla="*/ 3885 h 12258"/>
                  <a:gd name="connsiteX16" fmla="*/ 9175 w 10000"/>
                  <a:gd name="connsiteY16" fmla="*/ 4236 h 12258"/>
                  <a:gd name="connsiteX17" fmla="*/ 9659 w 10000"/>
                  <a:gd name="connsiteY17" fmla="*/ 6206 h 12258"/>
                  <a:gd name="connsiteX18" fmla="*/ 9882 w 10000"/>
                  <a:gd name="connsiteY18" fmla="*/ 7877 h 12258"/>
                  <a:gd name="connsiteX19" fmla="*/ 9926 w 10000"/>
                  <a:gd name="connsiteY19" fmla="*/ 8323 h 12258"/>
                  <a:gd name="connsiteX20" fmla="*/ 9752 w 10000"/>
                  <a:gd name="connsiteY20" fmla="*/ 9083 h 12258"/>
                  <a:gd name="connsiteX21" fmla="*/ 9259 w 10000"/>
                  <a:gd name="connsiteY21" fmla="*/ 11969 h 12258"/>
                  <a:gd name="connsiteX22" fmla="*/ 310 w 10000"/>
                  <a:gd name="connsiteY22" fmla="*/ 12258 h 12258"/>
                  <a:gd name="connsiteX23" fmla="*/ 0 w 10000"/>
                  <a:gd name="connsiteY23" fmla="*/ 12258 h 12258"/>
                  <a:gd name="connsiteX0" fmla="*/ 0 w 10000"/>
                  <a:gd name="connsiteY0" fmla="*/ 12262 h 12262"/>
                  <a:gd name="connsiteX1" fmla="*/ 974 w 10000"/>
                  <a:gd name="connsiteY1" fmla="*/ 11353 h 12262"/>
                  <a:gd name="connsiteX2" fmla="*/ 1464 w 10000"/>
                  <a:gd name="connsiteY2" fmla="*/ 10909 h 12262"/>
                  <a:gd name="connsiteX3" fmla="*/ 1861 w 10000"/>
                  <a:gd name="connsiteY3" fmla="*/ 10000 h 12262"/>
                  <a:gd name="connsiteX4" fmla="*/ 2128 w 10000"/>
                  <a:gd name="connsiteY4" fmla="*/ 9702 h 12262"/>
                  <a:gd name="connsiteX5" fmla="*/ 2481 w 10000"/>
                  <a:gd name="connsiteY5" fmla="*/ 10000 h 12262"/>
                  <a:gd name="connsiteX6" fmla="*/ 2748 w 10000"/>
                  <a:gd name="connsiteY6" fmla="*/ 10591 h 12262"/>
                  <a:gd name="connsiteX7" fmla="*/ 3766 w 10000"/>
                  <a:gd name="connsiteY7" fmla="*/ 10759 h 12262"/>
                  <a:gd name="connsiteX8" fmla="*/ 4696 w 10000"/>
                  <a:gd name="connsiteY8" fmla="*/ 9237 h 12262"/>
                  <a:gd name="connsiteX9" fmla="*/ 4833 w 10000"/>
                  <a:gd name="connsiteY9" fmla="*/ 6972 h 12262"/>
                  <a:gd name="connsiteX10" fmla="*/ 4876 w 10000"/>
                  <a:gd name="connsiteY10" fmla="*/ 6526 h 12262"/>
                  <a:gd name="connsiteX11" fmla="*/ 5273 w 10000"/>
                  <a:gd name="connsiteY11" fmla="*/ 6210 h 12262"/>
                  <a:gd name="connsiteX12" fmla="*/ 5360 w 10000"/>
                  <a:gd name="connsiteY12" fmla="*/ 3792 h 12262"/>
                  <a:gd name="connsiteX13" fmla="*/ 5678 w 10000"/>
                  <a:gd name="connsiteY13" fmla="*/ 279 h 12262"/>
                  <a:gd name="connsiteX14" fmla="*/ 8862 w 10000"/>
                  <a:gd name="connsiteY14" fmla="*/ 279 h 12262"/>
                  <a:gd name="connsiteX15" fmla="*/ 9259 w 10000"/>
                  <a:gd name="connsiteY15" fmla="*/ 3889 h 12262"/>
                  <a:gd name="connsiteX16" fmla="*/ 9175 w 10000"/>
                  <a:gd name="connsiteY16" fmla="*/ 4240 h 12262"/>
                  <a:gd name="connsiteX17" fmla="*/ 9659 w 10000"/>
                  <a:gd name="connsiteY17" fmla="*/ 6210 h 12262"/>
                  <a:gd name="connsiteX18" fmla="*/ 9882 w 10000"/>
                  <a:gd name="connsiteY18" fmla="*/ 7881 h 12262"/>
                  <a:gd name="connsiteX19" fmla="*/ 9926 w 10000"/>
                  <a:gd name="connsiteY19" fmla="*/ 8327 h 12262"/>
                  <a:gd name="connsiteX20" fmla="*/ 9752 w 10000"/>
                  <a:gd name="connsiteY20" fmla="*/ 9087 h 12262"/>
                  <a:gd name="connsiteX21" fmla="*/ 9259 w 10000"/>
                  <a:gd name="connsiteY21" fmla="*/ 11973 h 12262"/>
                  <a:gd name="connsiteX22" fmla="*/ 310 w 10000"/>
                  <a:gd name="connsiteY22" fmla="*/ 12262 h 12262"/>
                  <a:gd name="connsiteX23" fmla="*/ 0 w 10000"/>
                  <a:gd name="connsiteY23" fmla="*/ 12262 h 1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2262">
                    <a:moveTo>
                      <a:pt x="0" y="12262"/>
                    </a:moveTo>
                    <a:cubicBezTo>
                      <a:pt x="335" y="12092"/>
                      <a:pt x="633" y="11586"/>
                      <a:pt x="974" y="11353"/>
                    </a:cubicBezTo>
                    <a:cubicBezTo>
                      <a:pt x="1135" y="11224"/>
                      <a:pt x="1464" y="10909"/>
                      <a:pt x="1464" y="10909"/>
                    </a:cubicBezTo>
                    <a:cubicBezTo>
                      <a:pt x="1563" y="10528"/>
                      <a:pt x="1718" y="10186"/>
                      <a:pt x="1861" y="10000"/>
                    </a:cubicBezTo>
                    <a:cubicBezTo>
                      <a:pt x="1942" y="9850"/>
                      <a:pt x="2128" y="9702"/>
                      <a:pt x="2128" y="9702"/>
                    </a:cubicBezTo>
                    <a:cubicBezTo>
                      <a:pt x="2190" y="9744"/>
                      <a:pt x="2401" y="9828"/>
                      <a:pt x="2481" y="10000"/>
                    </a:cubicBezTo>
                    <a:cubicBezTo>
                      <a:pt x="2574" y="10166"/>
                      <a:pt x="2636" y="10569"/>
                      <a:pt x="2748" y="10591"/>
                    </a:cubicBezTo>
                    <a:cubicBezTo>
                      <a:pt x="3083" y="10632"/>
                      <a:pt x="3424" y="10694"/>
                      <a:pt x="3766" y="10759"/>
                    </a:cubicBezTo>
                    <a:cubicBezTo>
                      <a:pt x="4578" y="10569"/>
                      <a:pt x="4479" y="11119"/>
                      <a:pt x="4696" y="9237"/>
                    </a:cubicBezTo>
                    <a:cubicBezTo>
                      <a:pt x="4727" y="8495"/>
                      <a:pt x="4764" y="7648"/>
                      <a:pt x="4833" y="6972"/>
                    </a:cubicBezTo>
                    <a:cubicBezTo>
                      <a:pt x="4845" y="6822"/>
                      <a:pt x="4833" y="6590"/>
                      <a:pt x="4876" y="6526"/>
                    </a:cubicBezTo>
                    <a:cubicBezTo>
                      <a:pt x="4988" y="6293"/>
                      <a:pt x="5143" y="6334"/>
                      <a:pt x="5273" y="6210"/>
                    </a:cubicBezTo>
                    <a:cubicBezTo>
                      <a:pt x="5298" y="5404"/>
                      <a:pt x="5161" y="4263"/>
                      <a:pt x="5360" y="3792"/>
                    </a:cubicBezTo>
                    <a:cubicBezTo>
                      <a:pt x="5565" y="3264"/>
                      <a:pt x="5461" y="745"/>
                      <a:pt x="5678" y="279"/>
                    </a:cubicBezTo>
                    <a:cubicBezTo>
                      <a:pt x="6255" y="0"/>
                      <a:pt x="8374" y="4"/>
                      <a:pt x="8862" y="279"/>
                    </a:cubicBezTo>
                    <a:cubicBezTo>
                      <a:pt x="8900" y="872"/>
                      <a:pt x="9154" y="3383"/>
                      <a:pt x="9259" y="3889"/>
                    </a:cubicBezTo>
                    <a:cubicBezTo>
                      <a:pt x="9309" y="4143"/>
                      <a:pt x="9175" y="4240"/>
                      <a:pt x="9175" y="4240"/>
                    </a:cubicBezTo>
                    <a:cubicBezTo>
                      <a:pt x="9274" y="5848"/>
                      <a:pt x="9237" y="5720"/>
                      <a:pt x="9659" y="6210"/>
                    </a:cubicBezTo>
                    <a:cubicBezTo>
                      <a:pt x="9845" y="7245"/>
                      <a:pt x="9764" y="6674"/>
                      <a:pt x="9882" y="7881"/>
                    </a:cubicBezTo>
                    <a:cubicBezTo>
                      <a:pt x="9895" y="8029"/>
                      <a:pt x="9926" y="8327"/>
                      <a:pt x="9926" y="8327"/>
                    </a:cubicBezTo>
                    <a:cubicBezTo>
                      <a:pt x="9789" y="9765"/>
                      <a:pt x="10000" y="7797"/>
                      <a:pt x="9752" y="9087"/>
                    </a:cubicBezTo>
                    <a:cubicBezTo>
                      <a:pt x="9634" y="9671"/>
                      <a:pt x="9503" y="11467"/>
                      <a:pt x="9259" y="11973"/>
                    </a:cubicBezTo>
                    <a:lnTo>
                      <a:pt x="310" y="12262"/>
                    </a:lnTo>
                    <a:cubicBezTo>
                      <a:pt x="118" y="12029"/>
                      <a:pt x="223" y="12070"/>
                      <a:pt x="0" y="12262"/>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0" name="Freeform 79"/>
              <p:cNvSpPr>
                <a:spLocks/>
              </p:cNvSpPr>
              <p:nvPr/>
            </p:nvSpPr>
            <p:spPr bwMode="auto">
              <a:xfrm rot="5400000">
                <a:off x="7710214" y="3974991"/>
                <a:ext cx="1794879" cy="58247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 name="connsiteX0" fmla="*/ 437 w 10000"/>
                  <a:gd name="connsiteY0" fmla="*/ 0 h 10208"/>
                  <a:gd name="connsiteX1" fmla="*/ 127 w 10000"/>
                  <a:gd name="connsiteY1" fmla="*/ 1042 h 10208"/>
                  <a:gd name="connsiteX2" fmla="*/ 38 w 10000"/>
                  <a:gd name="connsiteY2" fmla="*/ 1430 h 10208"/>
                  <a:gd name="connsiteX3" fmla="*/ 346 w 10000"/>
                  <a:gd name="connsiteY3" fmla="*/ 1671 h 10208"/>
                  <a:gd name="connsiteX4" fmla="*/ 883 w 10000"/>
                  <a:gd name="connsiteY4" fmla="*/ 2321 h 10208"/>
                  <a:gd name="connsiteX5" fmla="*/ 1152 w 10000"/>
                  <a:gd name="connsiteY5" fmla="*/ 4095 h 10208"/>
                  <a:gd name="connsiteX6" fmla="*/ 1596 w 10000"/>
                  <a:gd name="connsiteY6" fmla="*/ 8090 h 10208"/>
                  <a:gd name="connsiteX7" fmla="*/ 2083 w 10000"/>
                  <a:gd name="connsiteY7" fmla="*/ 10208 h 10208"/>
                  <a:gd name="connsiteX8" fmla="*/ 4814 w 10000"/>
                  <a:gd name="connsiteY8" fmla="*/ 10000 h 10208"/>
                  <a:gd name="connsiteX9" fmla="*/ 4814 w 10000"/>
                  <a:gd name="connsiteY9" fmla="*/ 10000 h 10208"/>
                  <a:gd name="connsiteX10" fmla="*/ 4722 w 10000"/>
                  <a:gd name="connsiteY10" fmla="*/ 9053 h 10208"/>
                  <a:gd name="connsiteX11" fmla="*/ 5754 w 10000"/>
                  <a:gd name="connsiteY11" fmla="*/ 8246 h 10208"/>
                  <a:gd name="connsiteX12" fmla="*/ 6199 w 10000"/>
                  <a:gd name="connsiteY12" fmla="*/ 7618 h 10208"/>
                  <a:gd name="connsiteX13" fmla="*/ 6911 w 10000"/>
                  <a:gd name="connsiteY13" fmla="*/ 6339 h 10208"/>
                  <a:gd name="connsiteX14" fmla="*/ 7448 w 10000"/>
                  <a:gd name="connsiteY14" fmla="*/ 4881 h 10208"/>
                  <a:gd name="connsiteX15" fmla="*/ 7761 w 10000"/>
                  <a:gd name="connsiteY15" fmla="*/ 3915 h 10208"/>
                  <a:gd name="connsiteX16" fmla="*/ 8212 w 10000"/>
                  <a:gd name="connsiteY16" fmla="*/ 4251 h 10208"/>
                  <a:gd name="connsiteX17" fmla="*/ 8343 w 10000"/>
                  <a:gd name="connsiteY17" fmla="*/ 4567 h 10208"/>
                  <a:gd name="connsiteX18" fmla="*/ 8968 w 10000"/>
                  <a:gd name="connsiteY18" fmla="*/ 4722 h 10208"/>
                  <a:gd name="connsiteX19" fmla="*/ 9281 w 10000"/>
                  <a:gd name="connsiteY19" fmla="*/ 5688 h 10208"/>
                  <a:gd name="connsiteX20" fmla="*/ 9506 w 10000"/>
                  <a:gd name="connsiteY20" fmla="*/ 3443 h 10208"/>
                  <a:gd name="connsiteX21" fmla="*/ 9775 w 10000"/>
                  <a:gd name="connsiteY21" fmla="*/ 2973 h 10208"/>
                  <a:gd name="connsiteX22" fmla="*/ 9590 w 10000"/>
                  <a:gd name="connsiteY22" fmla="*/ 0 h 10208"/>
                  <a:gd name="connsiteX23" fmla="*/ 437 w 10000"/>
                  <a:gd name="connsiteY23" fmla="*/ 0 h 1020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814 w 10000"/>
                  <a:gd name="connsiteY8" fmla="*/ 10000 h 11648"/>
                  <a:gd name="connsiteX9" fmla="*/ 4490 w 10000"/>
                  <a:gd name="connsiteY9" fmla="*/ 11648 h 11648"/>
                  <a:gd name="connsiteX10" fmla="*/ 4722 w 10000"/>
                  <a:gd name="connsiteY10" fmla="*/ 9053 h 11648"/>
                  <a:gd name="connsiteX11" fmla="*/ 5754 w 10000"/>
                  <a:gd name="connsiteY11" fmla="*/ 8246 h 11648"/>
                  <a:gd name="connsiteX12" fmla="*/ 6199 w 10000"/>
                  <a:gd name="connsiteY12" fmla="*/ 7618 h 11648"/>
                  <a:gd name="connsiteX13" fmla="*/ 6911 w 10000"/>
                  <a:gd name="connsiteY13" fmla="*/ 6339 h 11648"/>
                  <a:gd name="connsiteX14" fmla="*/ 7448 w 10000"/>
                  <a:gd name="connsiteY14" fmla="*/ 4881 h 11648"/>
                  <a:gd name="connsiteX15" fmla="*/ 7761 w 10000"/>
                  <a:gd name="connsiteY15" fmla="*/ 3915 h 11648"/>
                  <a:gd name="connsiteX16" fmla="*/ 8212 w 10000"/>
                  <a:gd name="connsiteY16" fmla="*/ 4251 h 11648"/>
                  <a:gd name="connsiteX17" fmla="*/ 8343 w 10000"/>
                  <a:gd name="connsiteY17" fmla="*/ 4567 h 11648"/>
                  <a:gd name="connsiteX18" fmla="*/ 8968 w 10000"/>
                  <a:gd name="connsiteY18" fmla="*/ 4722 h 11648"/>
                  <a:gd name="connsiteX19" fmla="*/ 9281 w 10000"/>
                  <a:gd name="connsiteY19" fmla="*/ 5688 h 11648"/>
                  <a:gd name="connsiteX20" fmla="*/ 9506 w 10000"/>
                  <a:gd name="connsiteY20" fmla="*/ 3443 h 11648"/>
                  <a:gd name="connsiteX21" fmla="*/ 9775 w 10000"/>
                  <a:gd name="connsiteY21" fmla="*/ 2973 h 11648"/>
                  <a:gd name="connsiteX22" fmla="*/ 9590 w 10000"/>
                  <a:gd name="connsiteY22" fmla="*/ 0 h 11648"/>
                  <a:gd name="connsiteX23" fmla="*/ 437 w 10000"/>
                  <a:gd name="connsiteY23"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164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1648">
                    <a:moveTo>
                      <a:pt x="437" y="0"/>
                    </a:moveTo>
                    <a:cubicBezTo>
                      <a:pt x="467" y="89"/>
                      <a:pt x="89" y="952"/>
                      <a:pt x="127" y="1042"/>
                    </a:cubicBezTo>
                    <a:cubicBezTo>
                      <a:pt x="164" y="1110"/>
                      <a:pt x="0" y="1317"/>
                      <a:pt x="38" y="1430"/>
                    </a:cubicBezTo>
                    <a:cubicBezTo>
                      <a:pt x="75" y="1542"/>
                      <a:pt x="308" y="1535"/>
                      <a:pt x="346" y="1671"/>
                    </a:cubicBezTo>
                    <a:cubicBezTo>
                      <a:pt x="483" y="2164"/>
                      <a:pt x="696" y="2209"/>
                      <a:pt x="883" y="2321"/>
                    </a:cubicBezTo>
                    <a:cubicBezTo>
                      <a:pt x="977" y="3355"/>
                      <a:pt x="808" y="3757"/>
                      <a:pt x="1152" y="4095"/>
                    </a:cubicBezTo>
                    <a:cubicBezTo>
                      <a:pt x="1521" y="4972"/>
                      <a:pt x="1183" y="7596"/>
                      <a:pt x="1596" y="8090"/>
                    </a:cubicBezTo>
                    <a:cubicBezTo>
                      <a:pt x="1815" y="8628"/>
                      <a:pt x="2039" y="10705"/>
                      <a:pt x="2083" y="11648"/>
                    </a:cubicBezTo>
                    <a:lnTo>
                      <a:pt x="4490" y="11648"/>
                    </a:lnTo>
                    <a:cubicBezTo>
                      <a:pt x="4514" y="11492"/>
                      <a:pt x="4679" y="9144"/>
                      <a:pt x="4722" y="9053"/>
                    </a:cubicBezTo>
                    <a:cubicBezTo>
                      <a:pt x="5003" y="8313"/>
                      <a:pt x="5417" y="8628"/>
                      <a:pt x="5754" y="8246"/>
                    </a:cubicBezTo>
                    <a:cubicBezTo>
                      <a:pt x="5910" y="8045"/>
                      <a:pt x="6029" y="7754"/>
                      <a:pt x="6199" y="7618"/>
                    </a:cubicBezTo>
                    <a:cubicBezTo>
                      <a:pt x="6511" y="6879"/>
                      <a:pt x="6573" y="6720"/>
                      <a:pt x="6911" y="6339"/>
                    </a:cubicBezTo>
                    <a:cubicBezTo>
                      <a:pt x="7123" y="5195"/>
                      <a:pt x="7011" y="5149"/>
                      <a:pt x="7448" y="4881"/>
                    </a:cubicBezTo>
                    <a:cubicBezTo>
                      <a:pt x="7643" y="4409"/>
                      <a:pt x="7549" y="4184"/>
                      <a:pt x="7761" y="3915"/>
                    </a:cubicBezTo>
                    <a:cubicBezTo>
                      <a:pt x="7849" y="3961"/>
                      <a:pt x="8093" y="4049"/>
                      <a:pt x="8212" y="4251"/>
                    </a:cubicBezTo>
                    <a:cubicBezTo>
                      <a:pt x="8256" y="4317"/>
                      <a:pt x="8287" y="4521"/>
                      <a:pt x="8343" y="4567"/>
                    </a:cubicBezTo>
                    <a:cubicBezTo>
                      <a:pt x="8543" y="4679"/>
                      <a:pt x="8756" y="4654"/>
                      <a:pt x="8968" y="4722"/>
                    </a:cubicBezTo>
                    <a:cubicBezTo>
                      <a:pt x="9012" y="5531"/>
                      <a:pt x="9031" y="5980"/>
                      <a:pt x="9281" y="5688"/>
                    </a:cubicBezTo>
                    <a:cubicBezTo>
                      <a:pt x="9406" y="4993"/>
                      <a:pt x="9393" y="3938"/>
                      <a:pt x="9506" y="3443"/>
                    </a:cubicBezTo>
                    <a:cubicBezTo>
                      <a:pt x="9568" y="3151"/>
                      <a:pt x="9681" y="3064"/>
                      <a:pt x="9775" y="2973"/>
                    </a:cubicBezTo>
                    <a:cubicBezTo>
                      <a:pt x="10000" y="2076"/>
                      <a:pt x="9909" y="135"/>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1" name="Line 36"/>
              <p:cNvSpPr>
                <a:spLocks noChangeShapeType="1"/>
              </p:cNvSpPr>
              <p:nvPr/>
            </p:nvSpPr>
            <p:spPr bwMode="auto">
              <a:xfrm rot="5400000">
                <a:off x="6992815" y="4240011"/>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2" name="Line 33"/>
              <p:cNvSpPr>
                <a:spLocks noChangeShapeType="1"/>
              </p:cNvSpPr>
              <p:nvPr/>
            </p:nvSpPr>
            <p:spPr bwMode="auto">
              <a:xfrm rot="5400000">
                <a:off x="6662074" y="4240011"/>
                <a:ext cx="1768690" cy="0"/>
              </a:xfrm>
              <a:prstGeom prst="line">
                <a:avLst/>
              </a:prstGeom>
              <a:noFill/>
              <a:ln w="76200">
                <a:no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3" name="Freeform 29"/>
              <p:cNvSpPr>
                <a:spLocks/>
              </p:cNvSpPr>
              <p:nvPr/>
            </p:nvSpPr>
            <p:spPr bwMode="auto">
              <a:xfrm rot="5400000">
                <a:off x="7621199" y="3750223"/>
                <a:ext cx="539882" cy="445595"/>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601 w 10033"/>
                  <a:gd name="connsiteY4" fmla="*/ 4906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1601 w 10033"/>
                  <a:gd name="connsiteY3" fmla="*/ 4906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349 w 9944"/>
                  <a:gd name="connsiteY0" fmla="*/ 0 h 10310"/>
                  <a:gd name="connsiteX1" fmla="*/ 38 w 9944"/>
                  <a:gd name="connsiteY1" fmla="*/ 632 h 10310"/>
                  <a:gd name="connsiteX2" fmla="*/ 1512 w 9944"/>
                  <a:gd name="connsiteY2" fmla="*/ 4906 h 10310"/>
                  <a:gd name="connsiteX3" fmla="*/ 1782 w 9944"/>
                  <a:gd name="connsiteY3" fmla="*/ 6172 h 10310"/>
                  <a:gd name="connsiteX4" fmla="*/ 2140 w 9944"/>
                  <a:gd name="connsiteY4" fmla="*/ 7723 h 10310"/>
                  <a:gd name="connsiteX5" fmla="*/ 2190 w 9944"/>
                  <a:gd name="connsiteY5" fmla="*/ 8799 h 10310"/>
                  <a:gd name="connsiteX6" fmla="*/ 2723 w 9944"/>
                  <a:gd name="connsiteY6" fmla="*/ 8513 h 10310"/>
                  <a:gd name="connsiteX7" fmla="*/ 2993 w 9944"/>
                  <a:gd name="connsiteY7" fmla="*/ 8405 h 10310"/>
                  <a:gd name="connsiteX8" fmla="*/ 3037 w 9944"/>
                  <a:gd name="connsiteY8" fmla="*/ 8799 h 10310"/>
                  <a:gd name="connsiteX9" fmla="*/ 3175 w 9944"/>
                  <a:gd name="connsiteY9" fmla="*/ 8989 h 10310"/>
                  <a:gd name="connsiteX10" fmla="*/ 3219 w 9944"/>
                  <a:gd name="connsiteY10" fmla="*/ 9479 h 10310"/>
                  <a:gd name="connsiteX11" fmla="*/ 3263 w 9944"/>
                  <a:gd name="connsiteY11" fmla="*/ 10161 h 10310"/>
                  <a:gd name="connsiteX12" fmla="*/ 3758 w 9944"/>
                  <a:gd name="connsiteY12" fmla="*/ 10065 h 10310"/>
                  <a:gd name="connsiteX13" fmla="*/ 3934 w 9944"/>
                  <a:gd name="connsiteY13" fmla="*/ 8799 h 10310"/>
                  <a:gd name="connsiteX14" fmla="*/ 4386 w 9944"/>
                  <a:gd name="connsiteY14" fmla="*/ 6472 h 10310"/>
                  <a:gd name="connsiteX15" fmla="*/ 4605 w 9944"/>
                  <a:gd name="connsiteY15" fmla="*/ 5791 h 10310"/>
                  <a:gd name="connsiteX16" fmla="*/ 4649 w 9944"/>
                  <a:gd name="connsiteY16" fmla="*/ 5491 h 10310"/>
                  <a:gd name="connsiteX17" fmla="*/ 5684 w 9944"/>
                  <a:gd name="connsiteY17" fmla="*/ 5001 h 10310"/>
                  <a:gd name="connsiteX18" fmla="*/ 6130 w 9944"/>
                  <a:gd name="connsiteY18" fmla="*/ 4620 h 10310"/>
                  <a:gd name="connsiteX19" fmla="*/ 6845 w 9944"/>
                  <a:gd name="connsiteY19" fmla="*/ 3844 h 10310"/>
                  <a:gd name="connsiteX20" fmla="*/ 7384 w 9944"/>
                  <a:gd name="connsiteY20" fmla="*/ 2960 h 10310"/>
                  <a:gd name="connsiteX21" fmla="*/ 7698 w 9944"/>
                  <a:gd name="connsiteY21" fmla="*/ 2374 h 10310"/>
                  <a:gd name="connsiteX22" fmla="*/ 8150 w 9944"/>
                  <a:gd name="connsiteY22" fmla="*/ 2578 h 10310"/>
                  <a:gd name="connsiteX23" fmla="*/ 8282 w 9944"/>
                  <a:gd name="connsiteY23" fmla="*/ 2770 h 10310"/>
                  <a:gd name="connsiteX24" fmla="*/ 8909 w 9944"/>
                  <a:gd name="connsiteY24" fmla="*/ 2864 h 10310"/>
                  <a:gd name="connsiteX25" fmla="*/ 9223 w 9944"/>
                  <a:gd name="connsiteY25" fmla="*/ 3450 h 10310"/>
                  <a:gd name="connsiteX26" fmla="*/ 9448 w 9944"/>
                  <a:gd name="connsiteY26" fmla="*/ 2088 h 10310"/>
                  <a:gd name="connsiteX27" fmla="*/ 9718 w 9944"/>
                  <a:gd name="connsiteY27" fmla="*/ 1803 h 10310"/>
                  <a:gd name="connsiteX28" fmla="*/ 9533 w 9944"/>
                  <a:gd name="connsiteY28" fmla="*/ 0 h 10310"/>
                  <a:gd name="connsiteX29" fmla="*/ 349 w 9944"/>
                  <a:gd name="connsiteY29" fmla="*/ 0 h 10310"/>
                  <a:gd name="connsiteX0" fmla="*/ 1344 w 10993"/>
                  <a:gd name="connsiteY0" fmla="*/ 0 h 10000"/>
                  <a:gd name="connsiteX1" fmla="*/ 2514 w 10993"/>
                  <a:gd name="connsiteY1" fmla="*/ 4758 h 10000"/>
                  <a:gd name="connsiteX2" fmla="*/ 2785 w 10993"/>
                  <a:gd name="connsiteY2" fmla="*/ 5986 h 10000"/>
                  <a:gd name="connsiteX3" fmla="*/ 3145 w 10993"/>
                  <a:gd name="connsiteY3" fmla="*/ 7491 h 10000"/>
                  <a:gd name="connsiteX4" fmla="*/ 3195 w 10993"/>
                  <a:gd name="connsiteY4" fmla="*/ 8534 h 10000"/>
                  <a:gd name="connsiteX5" fmla="*/ 3731 w 10993"/>
                  <a:gd name="connsiteY5" fmla="*/ 8257 h 10000"/>
                  <a:gd name="connsiteX6" fmla="*/ 4003 w 10993"/>
                  <a:gd name="connsiteY6" fmla="*/ 8152 h 10000"/>
                  <a:gd name="connsiteX7" fmla="*/ 4047 w 10993"/>
                  <a:gd name="connsiteY7" fmla="*/ 8534 h 10000"/>
                  <a:gd name="connsiteX8" fmla="*/ 4186 w 10993"/>
                  <a:gd name="connsiteY8" fmla="*/ 8719 h 10000"/>
                  <a:gd name="connsiteX9" fmla="*/ 4230 w 10993"/>
                  <a:gd name="connsiteY9" fmla="*/ 9194 h 10000"/>
                  <a:gd name="connsiteX10" fmla="*/ 4274 w 10993"/>
                  <a:gd name="connsiteY10" fmla="*/ 9855 h 10000"/>
                  <a:gd name="connsiteX11" fmla="*/ 4772 w 10993"/>
                  <a:gd name="connsiteY11" fmla="*/ 9762 h 10000"/>
                  <a:gd name="connsiteX12" fmla="*/ 4949 w 10993"/>
                  <a:gd name="connsiteY12" fmla="*/ 8534 h 10000"/>
                  <a:gd name="connsiteX13" fmla="*/ 5404 w 10993"/>
                  <a:gd name="connsiteY13" fmla="*/ 6277 h 10000"/>
                  <a:gd name="connsiteX14" fmla="*/ 5624 w 10993"/>
                  <a:gd name="connsiteY14" fmla="*/ 5617 h 10000"/>
                  <a:gd name="connsiteX15" fmla="*/ 5668 w 10993"/>
                  <a:gd name="connsiteY15" fmla="*/ 5326 h 10000"/>
                  <a:gd name="connsiteX16" fmla="*/ 6709 w 10993"/>
                  <a:gd name="connsiteY16" fmla="*/ 4851 h 10000"/>
                  <a:gd name="connsiteX17" fmla="*/ 7158 w 10993"/>
                  <a:gd name="connsiteY17" fmla="*/ 4481 h 10000"/>
                  <a:gd name="connsiteX18" fmla="*/ 7877 w 10993"/>
                  <a:gd name="connsiteY18" fmla="*/ 3728 h 10000"/>
                  <a:gd name="connsiteX19" fmla="*/ 8419 w 10993"/>
                  <a:gd name="connsiteY19" fmla="*/ 2871 h 10000"/>
                  <a:gd name="connsiteX20" fmla="*/ 8734 w 10993"/>
                  <a:gd name="connsiteY20" fmla="*/ 2303 h 10000"/>
                  <a:gd name="connsiteX21" fmla="*/ 9189 w 10993"/>
                  <a:gd name="connsiteY21" fmla="*/ 2500 h 10000"/>
                  <a:gd name="connsiteX22" fmla="*/ 9322 w 10993"/>
                  <a:gd name="connsiteY22" fmla="*/ 2687 h 10000"/>
                  <a:gd name="connsiteX23" fmla="*/ 9952 w 10993"/>
                  <a:gd name="connsiteY23" fmla="*/ 2778 h 10000"/>
                  <a:gd name="connsiteX24" fmla="*/ 10268 w 10993"/>
                  <a:gd name="connsiteY24" fmla="*/ 3346 h 10000"/>
                  <a:gd name="connsiteX25" fmla="*/ 10494 w 10993"/>
                  <a:gd name="connsiteY25" fmla="*/ 2025 h 10000"/>
                  <a:gd name="connsiteX26" fmla="*/ 10766 w 10993"/>
                  <a:gd name="connsiteY26" fmla="*/ 1749 h 10000"/>
                  <a:gd name="connsiteX27" fmla="*/ 10580 w 10993"/>
                  <a:gd name="connsiteY27" fmla="*/ 0 h 10000"/>
                  <a:gd name="connsiteX28" fmla="*/ 1344 w 10993"/>
                  <a:gd name="connsiteY28" fmla="*/ 0 h 10000"/>
                  <a:gd name="connsiteX0" fmla="*/ 8066 w 8479"/>
                  <a:gd name="connsiteY0" fmla="*/ 0 h 10000"/>
                  <a:gd name="connsiteX1" fmla="*/ 0 w 8479"/>
                  <a:gd name="connsiteY1" fmla="*/ 4758 h 10000"/>
                  <a:gd name="connsiteX2" fmla="*/ 271 w 8479"/>
                  <a:gd name="connsiteY2" fmla="*/ 5986 h 10000"/>
                  <a:gd name="connsiteX3" fmla="*/ 631 w 8479"/>
                  <a:gd name="connsiteY3" fmla="*/ 7491 h 10000"/>
                  <a:gd name="connsiteX4" fmla="*/ 681 w 8479"/>
                  <a:gd name="connsiteY4" fmla="*/ 8534 h 10000"/>
                  <a:gd name="connsiteX5" fmla="*/ 1217 w 8479"/>
                  <a:gd name="connsiteY5" fmla="*/ 8257 h 10000"/>
                  <a:gd name="connsiteX6" fmla="*/ 1489 w 8479"/>
                  <a:gd name="connsiteY6" fmla="*/ 8152 h 10000"/>
                  <a:gd name="connsiteX7" fmla="*/ 1533 w 8479"/>
                  <a:gd name="connsiteY7" fmla="*/ 8534 h 10000"/>
                  <a:gd name="connsiteX8" fmla="*/ 1672 w 8479"/>
                  <a:gd name="connsiteY8" fmla="*/ 8719 h 10000"/>
                  <a:gd name="connsiteX9" fmla="*/ 1716 w 8479"/>
                  <a:gd name="connsiteY9" fmla="*/ 9194 h 10000"/>
                  <a:gd name="connsiteX10" fmla="*/ 1760 w 8479"/>
                  <a:gd name="connsiteY10" fmla="*/ 9855 h 10000"/>
                  <a:gd name="connsiteX11" fmla="*/ 2258 w 8479"/>
                  <a:gd name="connsiteY11" fmla="*/ 9762 h 10000"/>
                  <a:gd name="connsiteX12" fmla="*/ 2435 w 8479"/>
                  <a:gd name="connsiteY12" fmla="*/ 8534 h 10000"/>
                  <a:gd name="connsiteX13" fmla="*/ 2890 w 8479"/>
                  <a:gd name="connsiteY13" fmla="*/ 6277 h 10000"/>
                  <a:gd name="connsiteX14" fmla="*/ 3110 w 8479"/>
                  <a:gd name="connsiteY14" fmla="*/ 5617 h 10000"/>
                  <a:gd name="connsiteX15" fmla="*/ 3154 w 8479"/>
                  <a:gd name="connsiteY15" fmla="*/ 5326 h 10000"/>
                  <a:gd name="connsiteX16" fmla="*/ 4195 w 8479"/>
                  <a:gd name="connsiteY16" fmla="*/ 4851 h 10000"/>
                  <a:gd name="connsiteX17" fmla="*/ 4644 w 8479"/>
                  <a:gd name="connsiteY17" fmla="*/ 4481 h 10000"/>
                  <a:gd name="connsiteX18" fmla="*/ 5363 w 8479"/>
                  <a:gd name="connsiteY18" fmla="*/ 3728 h 10000"/>
                  <a:gd name="connsiteX19" fmla="*/ 5905 w 8479"/>
                  <a:gd name="connsiteY19" fmla="*/ 2871 h 10000"/>
                  <a:gd name="connsiteX20" fmla="*/ 6220 w 8479"/>
                  <a:gd name="connsiteY20" fmla="*/ 2303 h 10000"/>
                  <a:gd name="connsiteX21" fmla="*/ 6675 w 8479"/>
                  <a:gd name="connsiteY21" fmla="*/ 2500 h 10000"/>
                  <a:gd name="connsiteX22" fmla="*/ 6808 w 8479"/>
                  <a:gd name="connsiteY22" fmla="*/ 2687 h 10000"/>
                  <a:gd name="connsiteX23" fmla="*/ 7438 w 8479"/>
                  <a:gd name="connsiteY23" fmla="*/ 2778 h 10000"/>
                  <a:gd name="connsiteX24" fmla="*/ 7754 w 8479"/>
                  <a:gd name="connsiteY24" fmla="*/ 3346 h 10000"/>
                  <a:gd name="connsiteX25" fmla="*/ 7980 w 8479"/>
                  <a:gd name="connsiteY25" fmla="*/ 2025 h 10000"/>
                  <a:gd name="connsiteX26" fmla="*/ 8252 w 8479"/>
                  <a:gd name="connsiteY26" fmla="*/ 1749 h 10000"/>
                  <a:gd name="connsiteX27" fmla="*/ 8066 w 8479"/>
                  <a:gd name="connsiteY27" fmla="*/ 0 h 10000"/>
                  <a:gd name="connsiteX0" fmla="*/ 9732 w 9732"/>
                  <a:gd name="connsiteY0" fmla="*/ 0 h 8251"/>
                  <a:gd name="connsiteX1" fmla="*/ 0 w 9732"/>
                  <a:gd name="connsiteY1" fmla="*/ 3009 h 8251"/>
                  <a:gd name="connsiteX2" fmla="*/ 320 w 9732"/>
                  <a:gd name="connsiteY2" fmla="*/ 4237 h 8251"/>
                  <a:gd name="connsiteX3" fmla="*/ 744 w 9732"/>
                  <a:gd name="connsiteY3" fmla="*/ 5742 h 8251"/>
                  <a:gd name="connsiteX4" fmla="*/ 803 w 9732"/>
                  <a:gd name="connsiteY4" fmla="*/ 6785 h 8251"/>
                  <a:gd name="connsiteX5" fmla="*/ 1435 w 9732"/>
                  <a:gd name="connsiteY5" fmla="*/ 6508 h 8251"/>
                  <a:gd name="connsiteX6" fmla="*/ 1756 w 9732"/>
                  <a:gd name="connsiteY6" fmla="*/ 6403 h 8251"/>
                  <a:gd name="connsiteX7" fmla="*/ 1808 w 9732"/>
                  <a:gd name="connsiteY7" fmla="*/ 6785 h 8251"/>
                  <a:gd name="connsiteX8" fmla="*/ 1972 w 9732"/>
                  <a:gd name="connsiteY8" fmla="*/ 6970 h 8251"/>
                  <a:gd name="connsiteX9" fmla="*/ 2024 w 9732"/>
                  <a:gd name="connsiteY9" fmla="*/ 7445 h 8251"/>
                  <a:gd name="connsiteX10" fmla="*/ 2076 w 9732"/>
                  <a:gd name="connsiteY10" fmla="*/ 8106 h 8251"/>
                  <a:gd name="connsiteX11" fmla="*/ 2663 w 9732"/>
                  <a:gd name="connsiteY11" fmla="*/ 8013 h 8251"/>
                  <a:gd name="connsiteX12" fmla="*/ 2872 w 9732"/>
                  <a:gd name="connsiteY12" fmla="*/ 6785 h 8251"/>
                  <a:gd name="connsiteX13" fmla="*/ 3408 w 9732"/>
                  <a:gd name="connsiteY13" fmla="*/ 4528 h 8251"/>
                  <a:gd name="connsiteX14" fmla="*/ 3668 w 9732"/>
                  <a:gd name="connsiteY14" fmla="*/ 3868 h 8251"/>
                  <a:gd name="connsiteX15" fmla="*/ 3720 w 9732"/>
                  <a:gd name="connsiteY15" fmla="*/ 3577 h 8251"/>
                  <a:gd name="connsiteX16" fmla="*/ 4948 w 9732"/>
                  <a:gd name="connsiteY16" fmla="*/ 3102 h 8251"/>
                  <a:gd name="connsiteX17" fmla="*/ 5477 w 9732"/>
                  <a:gd name="connsiteY17" fmla="*/ 2732 h 8251"/>
                  <a:gd name="connsiteX18" fmla="*/ 6325 w 9732"/>
                  <a:gd name="connsiteY18" fmla="*/ 1979 h 8251"/>
                  <a:gd name="connsiteX19" fmla="*/ 6964 w 9732"/>
                  <a:gd name="connsiteY19" fmla="*/ 1122 h 8251"/>
                  <a:gd name="connsiteX20" fmla="*/ 7336 w 9732"/>
                  <a:gd name="connsiteY20" fmla="*/ 554 h 8251"/>
                  <a:gd name="connsiteX21" fmla="*/ 7872 w 9732"/>
                  <a:gd name="connsiteY21" fmla="*/ 751 h 8251"/>
                  <a:gd name="connsiteX22" fmla="*/ 8029 w 9732"/>
                  <a:gd name="connsiteY22" fmla="*/ 938 h 8251"/>
                  <a:gd name="connsiteX23" fmla="*/ 8772 w 9732"/>
                  <a:gd name="connsiteY23" fmla="*/ 1029 h 8251"/>
                  <a:gd name="connsiteX24" fmla="*/ 9145 w 9732"/>
                  <a:gd name="connsiteY24" fmla="*/ 1597 h 8251"/>
                  <a:gd name="connsiteX25" fmla="*/ 9411 w 9732"/>
                  <a:gd name="connsiteY25" fmla="*/ 276 h 8251"/>
                  <a:gd name="connsiteX26" fmla="*/ 9732 w 9732"/>
                  <a:gd name="connsiteY26" fmla="*/ 0 h 8251"/>
                  <a:gd name="connsiteX0" fmla="*/ 9670 w 9670"/>
                  <a:gd name="connsiteY0" fmla="*/ 0 h 9665"/>
                  <a:gd name="connsiteX1" fmla="*/ 0 w 9670"/>
                  <a:gd name="connsiteY1" fmla="*/ 3312 h 9665"/>
                  <a:gd name="connsiteX2" fmla="*/ 329 w 9670"/>
                  <a:gd name="connsiteY2" fmla="*/ 4800 h 9665"/>
                  <a:gd name="connsiteX3" fmla="*/ 764 w 9670"/>
                  <a:gd name="connsiteY3" fmla="*/ 6624 h 9665"/>
                  <a:gd name="connsiteX4" fmla="*/ 825 w 9670"/>
                  <a:gd name="connsiteY4" fmla="*/ 7888 h 9665"/>
                  <a:gd name="connsiteX5" fmla="*/ 1475 w 9670"/>
                  <a:gd name="connsiteY5" fmla="*/ 7553 h 9665"/>
                  <a:gd name="connsiteX6" fmla="*/ 1804 w 9670"/>
                  <a:gd name="connsiteY6" fmla="*/ 7425 h 9665"/>
                  <a:gd name="connsiteX7" fmla="*/ 1858 w 9670"/>
                  <a:gd name="connsiteY7" fmla="*/ 7888 h 9665"/>
                  <a:gd name="connsiteX8" fmla="*/ 2026 w 9670"/>
                  <a:gd name="connsiteY8" fmla="*/ 8112 h 9665"/>
                  <a:gd name="connsiteX9" fmla="*/ 2080 w 9670"/>
                  <a:gd name="connsiteY9" fmla="*/ 8688 h 9665"/>
                  <a:gd name="connsiteX10" fmla="*/ 2133 w 9670"/>
                  <a:gd name="connsiteY10" fmla="*/ 9489 h 9665"/>
                  <a:gd name="connsiteX11" fmla="*/ 2736 w 9670"/>
                  <a:gd name="connsiteY11" fmla="*/ 9377 h 9665"/>
                  <a:gd name="connsiteX12" fmla="*/ 2951 w 9670"/>
                  <a:gd name="connsiteY12" fmla="*/ 7888 h 9665"/>
                  <a:gd name="connsiteX13" fmla="*/ 3502 w 9670"/>
                  <a:gd name="connsiteY13" fmla="*/ 5153 h 9665"/>
                  <a:gd name="connsiteX14" fmla="*/ 3769 w 9670"/>
                  <a:gd name="connsiteY14" fmla="*/ 4353 h 9665"/>
                  <a:gd name="connsiteX15" fmla="*/ 3822 w 9670"/>
                  <a:gd name="connsiteY15" fmla="*/ 4000 h 9665"/>
                  <a:gd name="connsiteX16" fmla="*/ 5084 w 9670"/>
                  <a:gd name="connsiteY16" fmla="*/ 3425 h 9665"/>
                  <a:gd name="connsiteX17" fmla="*/ 5628 w 9670"/>
                  <a:gd name="connsiteY17" fmla="*/ 2976 h 9665"/>
                  <a:gd name="connsiteX18" fmla="*/ 6499 w 9670"/>
                  <a:gd name="connsiteY18" fmla="*/ 2063 h 9665"/>
                  <a:gd name="connsiteX19" fmla="*/ 7156 w 9670"/>
                  <a:gd name="connsiteY19" fmla="*/ 1025 h 9665"/>
                  <a:gd name="connsiteX20" fmla="*/ 7538 w 9670"/>
                  <a:gd name="connsiteY20" fmla="*/ 336 h 9665"/>
                  <a:gd name="connsiteX21" fmla="*/ 8089 w 9670"/>
                  <a:gd name="connsiteY21" fmla="*/ 575 h 9665"/>
                  <a:gd name="connsiteX22" fmla="*/ 8250 w 9670"/>
                  <a:gd name="connsiteY22" fmla="*/ 802 h 9665"/>
                  <a:gd name="connsiteX23" fmla="*/ 9014 w 9670"/>
                  <a:gd name="connsiteY23" fmla="*/ 912 h 9665"/>
                  <a:gd name="connsiteX24" fmla="*/ 9397 w 9670"/>
                  <a:gd name="connsiteY24" fmla="*/ 1601 h 9665"/>
                  <a:gd name="connsiteX25" fmla="*/ 9670 w 9670"/>
                  <a:gd name="connsiteY25" fmla="*/ 0 h 9665"/>
                  <a:gd name="connsiteX0" fmla="*/ 9718 w 9718"/>
                  <a:gd name="connsiteY0" fmla="*/ 1308 h 9652"/>
                  <a:gd name="connsiteX1" fmla="*/ 0 w 9718"/>
                  <a:gd name="connsiteY1" fmla="*/ 3079 h 9652"/>
                  <a:gd name="connsiteX2" fmla="*/ 340 w 9718"/>
                  <a:gd name="connsiteY2" fmla="*/ 4618 h 9652"/>
                  <a:gd name="connsiteX3" fmla="*/ 790 w 9718"/>
                  <a:gd name="connsiteY3" fmla="*/ 6506 h 9652"/>
                  <a:gd name="connsiteX4" fmla="*/ 853 w 9718"/>
                  <a:gd name="connsiteY4" fmla="*/ 7813 h 9652"/>
                  <a:gd name="connsiteX5" fmla="*/ 1525 w 9718"/>
                  <a:gd name="connsiteY5" fmla="*/ 7467 h 9652"/>
                  <a:gd name="connsiteX6" fmla="*/ 1866 w 9718"/>
                  <a:gd name="connsiteY6" fmla="*/ 7334 h 9652"/>
                  <a:gd name="connsiteX7" fmla="*/ 1921 w 9718"/>
                  <a:gd name="connsiteY7" fmla="*/ 7813 h 9652"/>
                  <a:gd name="connsiteX8" fmla="*/ 2095 w 9718"/>
                  <a:gd name="connsiteY8" fmla="*/ 8045 h 9652"/>
                  <a:gd name="connsiteX9" fmla="*/ 2151 w 9718"/>
                  <a:gd name="connsiteY9" fmla="*/ 8641 h 9652"/>
                  <a:gd name="connsiteX10" fmla="*/ 2206 w 9718"/>
                  <a:gd name="connsiteY10" fmla="*/ 9470 h 9652"/>
                  <a:gd name="connsiteX11" fmla="*/ 2829 w 9718"/>
                  <a:gd name="connsiteY11" fmla="*/ 9354 h 9652"/>
                  <a:gd name="connsiteX12" fmla="*/ 3052 w 9718"/>
                  <a:gd name="connsiteY12" fmla="*/ 7813 h 9652"/>
                  <a:gd name="connsiteX13" fmla="*/ 3622 w 9718"/>
                  <a:gd name="connsiteY13" fmla="*/ 4984 h 9652"/>
                  <a:gd name="connsiteX14" fmla="*/ 3898 w 9718"/>
                  <a:gd name="connsiteY14" fmla="*/ 4156 h 9652"/>
                  <a:gd name="connsiteX15" fmla="*/ 3952 w 9718"/>
                  <a:gd name="connsiteY15" fmla="*/ 3791 h 9652"/>
                  <a:gd name="connsiteX16" fmla="*/ 5257 w 9718"/>
                  <a:gd name="connsiteY16" fmla="*/ 3196 h 9652"/>
                  <a:gd name="connsiteX17" fmla="*/ 5820 w 9718"/>
                  <a:gd name="connsiteY17" fmla="*/ 2731 h 9652"/>
                  <a:gd name="connsiteX18" fmla="*/ 6721 w 9718"/>
                  <a:gd name="connsiteY18" fmla="*/ 1787 h 9652"/>
                  <a:gd name="connsiteX19" fmla="*/ 7400 w 9718"/>
                  <a:gd name="connsiteY19" fmla="*/ 713 h 9652"/>
                  <a:gd name="connsiteX20" fmla="*/ 7795 w 9718"/>
                  <a:gd name="connsiteY20" fmla="*/ 0 h 9652"/>
                  <a:gd name="connsiteX21" fmla="*/ 8365 w 9718"/>
                  <a:gd name="connsiteY21" fmla="*/ 247 h 9652"/>
                  <a:gd name="connsiteX22" fmla="*/ 8532 w 9718"/>
                  <a:gd name="connsiteY22" fmla="*/ 482 h 9652"/>
                  <a:gd name="connsiteX23" fmla="*/ 9322 w 9718"/>
                  <a:gd name="connsiteY23" fmla="*/ 596 h 9652"/>
                  <a:gd name="connsiteX24" fmla="*/ 9718 w 9718"/>
                  <a:gd name="connsiteY24" fmla="*/ 1308 h 9652"/>
                  <a:gd name="connsiteX0" fmla="*/ 9593 w 9593"/>
                  <a:gd name="connsiteY0" fmla="*/ 617 h 10000"/>
                  <a:gd name="connsiteX1" fmla="*/ 0 w 9593"/>
                  <a:gd name="connsiteY1" fmla="*/ 3190 h 10000"/>
                  <a:gd name="connsiteX2" fmla="*/ 350 w 9593"/>
                  <a:gd name="connsiteY2" fmla="*/ 4785 h 10000"/>
                  <a:gd name="connsiteX3" fmla="*/ 813 w 9593"/>
                  <a:gd name="connsiteY3" fmla="*/ 6741 h 10000"/>
                  <a:gd name="connsiteX4" fmla="*/ 878 w 9593"/>
                  <a:gd name="connsiteY4" fmla="*/ 8095 h 10000"/>
                  <a:gd name="connsiteX5" fmla="*/ 1569 w 9593"/>
                  <a:gd name="connsiteY5" fmla="*/ 7736 h 10000"/>
                  <a:gd name="connsiteX6" fmla="*/ 1920 w 9593"/>
                  <a:gd name="connsiteY6" fmla="*/ 7598 h 10000"/>
                  <a:gd name="connsiteX7" fmla="*/ 1977 w 9593"/>
                  <a:gd name="connsiteY7" fmla="*/ 8095 h 10000"/>
                  <a:gd name="connsiteX8" fmla="*/ 2156 w 9593"/>
                  <a:gd name="connsiteY8" fmla="*/ 8335 h 10000"/>
                  <a:gd name="connsiteX9" fmla="*/ 2213 w 9593"/>
                  <a:gd name="connsiteY9" fmla="*/ 8953 h 10000"/>
                  <a:gd name="connsiteX10" fmla="*/ 2270 w 9593"/>
                  <a:gd name="connsiteY10" fmla="*/ 9811 h 10000"/>
                  <a:gd name="connsiteX11" fmla="*/ 2911 w 9593"/>
                  <a:gd name="connsiteY11" fmla="*/ 9691 h 10000"/>
                  <a:gd name="connsiteX12" fmla="*/ 3141 w 9593"/>
                  <a:gd name="connsiteY12" fmla="*/ 8095 h 10000"/>
                  <a:gd name="connsiteX13" fmla="*/ 3727 w 9593"/>
                  <a:gd name="connsiteY13" fmla="*/ 5164 h 10000"/>
                  <a:gd name="connsiteX14" fmla="*/ 4011 w 9593"/>
                  <a:gd name="connsiteY14" fmla="*/ 4306 h 10000"/>
                  <a:gd name="connsiteX15" fmla="*/ 4067 w 9593"/>
                  <a:gd name="connsiteY15" fmla="*/ 3928 h 10000"/>
                  <a:gd name="connsiteX16" fmla="*/ 5410 w 9593"/>
                  <a:gd name="connsiteY16" fmla="*/ 3311 h 10000"/>
                  <a:gd name="connsiteX17" fmla="*/ 5989 w 9593"/>
                  <a:gd name="connsiteY17" fmla="*/ 2829 h 10000"/>
                  <a:gd name="connsiteX18" fmla="*/ 6916 w 9593"/>
                  <a:gd name="connsiteY18" fmla="*/ 1851 h 10000"/>
                  <a:gd name="connsiteX19" fmla="*/ 7615 w 9593"/>
                  <a:gd name="connsiteY19" fmla="*/ 739 h 10000"/>
                  <a:gd name="connsiteX20" fmla="*/ 8021 w 9593"/>
                  <a:gd name="connsiteY20" fmla="*/ 0 h 10000"/>
                  <a:gd name="connsiteX21" fmla="*/ 8608 w 9593"/>
                  <a:gd name="connsiteY21" fmla="*/ 256 h 10000"/>
                  <a:gd name="connsiteX22" fmla="*/ 8780 w 9593"/>
                  <a:gd name="connsiteY22" fmla="*/ 499 h 10000"/>
                  <a:gd name="connsiteX23" fmla="*/ 9593 w 9593"/>
                  <a:gd name="connsiteY23" fmla="*/ 617 h 10000"/>
                  <a:gd name="connsiteX0" fmla="*/ 9153 w 9153"/>
                  <a:gd name="connsiteY0" fmla="*/ 499 h 10000"/>
                  <a:gd name="connsiteX1" fmla="*/ 0 w 9153"/>
                  <a:gd name="connsiteY1" fmla="*/ 3190 h 10000"/>
                  <a:gd name="connsiteX2" fmla="*/ 365 w 9153"/>
                  <a:gd name="connsiteY2" fmla="*/ 4785 h 10000"/>
                  <a:gd name="connsiteX3" fmla="*/ 847 w 9153"/>
                  <a:gd name="connsiteY3" fmla="*/ 6741 h 10000"/>
                  <a:gd name="connsiteX4" fmla="*/ 915 w 9153"/>
                  <a:gd name="connsiteY4" fmla="*/ 8095 h 10000"/>
                  <a:gd name="connsiteX5" fmla="*/ 1636 w 9153"/>
                  <a:gd name="connsiteY5" fmla="*/ 7736 h 10000"/>
                  <a:gd name="connsiteX6" fmla="*/ 2001 w 9153"/>
                  <a:gd name="connsiteY6" fmla="*/ 7598 h 10000"/>
                  <a:gd name="connsiteX7" fmla="*/ 2061 w 9153"/>
                  <a:gd name="connsiteY7" fmla="*/ 8095 h 10000"/>
                  <a:gd name="connsiteX8" fmla="*/ 2247 w 9153"/>
                  <a:gd name="connsiteY8" fmla="*/ 8335 h 10000"/>
                  <a:gd name="connsiteX9" fmla="*/ 2307 w 9153"/>
                  <a:gd name="connsiteY9" fmla="*/ 8953 h 10000"/>
                  <a:gd name="connsiteX10" fmla="*/ 2366 w 9153"/>
                  <a:gd name="connsiteY10" fmla="*/ 9811 h 10000"/>
                  <a:gd name="connsiteX11" fmla="*/ 3035 w 9153"/>
                  <a:gd name="connsiteY11" fmla="*/ 9691 h 10000"/>
                  <a:gd name="connsiteX12" fmla="*/ 3274 w 9153"/>
                  <a:gd name="connsiteY12" fmla="*/ 8095 h 10000"/>
                  <a:gd name="connsiteX13" fmla="*/ 3885 w 9153"/>
                  <a:gd name="connsiteY13" fmla="*/ 5164 h 10000"/>
                  <a:gd name="connsiteX14" fmla="*/ 4181 w 9153"/>
                  <a:gd name="connsiteY14" fmla="*/ 4306 h 10000"/>
                  <a:gd name="connsiteX15" fmla="*/ 4240 w 9153"/>
                  <a:gd name="connsiteY15" fmla="*/ 3928 h 10000"/>
                  <a:gd name="connsiteX16" fmla="*/ 5640 w 9153"/>
                  <a:gd name="connsiteY16" fmla="*/ 3311 h 10000"/>
                  <a:gd name="connsiteX17" fmla="*/ 6243 w 9153"/>
                  <a:gd name="connsiteY17" fmla="*/ 2829 h 10000"/>
                  <a:gd name="connsiteX18" fmla="*/ 7209 w 9153"/>
                  <a:gd name="connsiteY18" fmla="*/ 1851 h 10000"/>
                  <a:gd name="connsiteX19" fmla="*/ 7938 w 9153"/>
                  <a:gd name="connsiteY19" fmla="*/ 739 h 10000"/>
                  <a:gd name="connsiteX20" fmla="*/ 8361 w 9153"/>
                  <a:gd name="connsiteY20" fmla="*/ 0 h 10000"/>
                  <a:gd name="connsiteX21" fmla="*/ 8973 w 9153"/>
                  <a:gd name="connsiteY21" fmla="*/ 256 h 10000"/>
                  <a:gd name="connsiteX22" fmla="*/ 9153 w 9153"/>
                  <a:gd name="connsiteY22" fmla="*/ 499 h 10000"/>
                  <a:gd name="connsiteX0" fmla="*/ 9803 w 9803"/>
                  <a:gd name="connsiteY0" fmla="*/ 256 h 10000"/>
                  <a:gd name="connsiteX1" fmla="*/ 0 w 9803"/>
                  <a:gd name="connsiteY1" fmla="*/ 3190 h 10000"/>
                  <a:gd name="connsiteX2" fmla="*/ 399 w 9803"/>
                  <a:gd name="connsiteY2" fmla="*/ 4785 h 10000"/>
                  <a:gd name="connsiteX3" fmla="*/ 925 w 9803"/>
                  <a:gd name="connsiteY3" fmla="*/ 6741 h 10000"/>
                  <a:gd name="connsiteX4" fmla="*/ 1000 w 9803"/>
                  <a:gd name="connsiteY4" fmla="*/ 8095 h 10000"/>
                  <a:gd name="connsiteX5" fmla="*/ 1787 w 9803"/>
                  <a:gd name="connsiteY5" fmla="*/ 7736 h 10000"/>
                  <a:gd name="connsiteX6" fmla="*/ 2186 w 9803"/>
                  <a:gd name="connsiteY6" fmla="*/ 7598 h 10000"/>
                  <a:gd name="connsiteX7" fmla="*/ 2252 w 9803"/>
                  <a:gd name="connsiteY7" fmla="*/ 8095 h 10000"/>
                  <a:gd name="connsiteX8" fmla="*/ 2455 w 9803"/>
                  <a:gd name="connsiteY8" fmla="*/ 8335 h 10000"/>
                  <a:gd name="connsiteX9" fmla="*/ 2520 w 9803"/>
                  <a:gd name="connsiteY9" fmla="*/ 8953 h 10000"/>
                  <a:gd name="connsiteX10" fmla="*/ 2585 w 9803"/>
                  <a:gd name="connsiteY10" fmla="*/ 9811 h 10000"/>
                  <a:gd name="connsiteX11" fmla="*/ 3316 w 9803"/>
                  <a:gd name="connsiteY11" fmla="*/ 9691 h 10000"/>
                  <a:gd name="connsiteX12" fmla="*/ 3577 w 9803"/>
                  <a:gd name="connsiteY12" fmla="*/ 8095 h 10000"/>
                  <a:gd name="connsiteX13" fmla="*/ 4245 w 9803"/>
                  <a:gd name="connsiteY13" fmla="*/ 5164 h 10000"/>
                  <a:gd name="connsiteX14" fmla="*/ 4568 w 9803"/>
                  <a:gd name="connsiteY14" fmla="*/ 4306 h 10000"/>
                  <a:gd name="connsiteX15" fmla="*/ 4632 w 9803"/>
                  <a:gd name="connsiteY15" fmla="*/ 3928 h 10000"/>
                  <a:gd name="connsiteX16" fmla="*/ 6162 w 9803"/>
                  <a:gd name="connsiteY16" fmla="*/ 3311 h 10000"/>
                  <a:gd name="connsiteX17" fmla="*/ 6821 w 9803"/>
                  <a:gd name="connsiteY17" fmla="*/ 2829 h 10000"/>
                  <a:gd name="connsiteX18" fmla="*/ 7876 w 9803"/>
                  <a:gd name="connsiteY18" fmla="*/ 1851 h 10000"/>
                  <a:gd name="connsiteX19" fmla="*/ 8673 w 9803"/>
                  <a:gd name="connsiteY19" fmla="*/ 739 h 10000"/>
                  <a:gd name="connsiteX20" fmla="*/ 9135 w 9803"/>
                  <a:gd name="connsiteY20" fmla="*/ 0 h 10000"/>
                  <a:gd name="connsiteX21" fmla="*/ 9803 w 9803"/>
                  <a:gd name="connsiteY21" fmla="*/ 256 h 10000"/>
                  <a:gd name="connsiteX0" fmla="*/ 9319 w 9319"/>
                  <a:gd name="connsiteY0" fmla="*/ 0 h 10000"/>
                  <a:gd name="connsiteX1" fmla="*/ 0 w 9319"/>
                  <a:gd name="connsiteY1" fmla="*/ 3190 h 10000"/>
                  <a:gd name="connsiteX2" fmla="*/ 407 w 9319"/>
                  <a:gd name="connsiteY2" fmla="*/ 4785 h 10000"/>
                  <a:gd name="connsiteX3" fmla="*/ 944 w 9319"/>
                  <a:gd name="connsiteY3" fmla="*/ 6741 h 10000"/>
                  <a:gd name="connsiteX4" fmla="*/ 1020 w 9319"/>
                  <a:gd name="connsiteY4" fmla="*/ 8095 h 10000"/>
                  <a:gd name="connsiteX5" fmla="*/ 1823 w 9319"/>
                  <a:gd name="connsiteY5" fmla="*/ 7736 h 10000"/>
                  <a:gd name="connsiteX6" fmla="*/ 2230 w 9319"/>
                  <a:gd name="connsiteY6" fmla="*/ 7598 h 10000"/>
                  <a:gd name="connsiteX7" fmla="*/ 2297 w 9319"/>
                  <a:gd name="connsiteY7" fmla="*/ 8095 h 10000"/>
                  <a:gd name="connsiteX8" fmla="*/ 2504 w 9319"/>
                  <a:gd name="connsiteY8" fmla="*/ 8335 h 10000"/>
                  <a:gd name="connsiteX9" fmla="*/ 2571 w 9319"/>
                  <a:gd name="connsiteY9" fmla="*/ 8953 h 10000"/>
                  <a:gd name="connsiteX10" fmla="*/ 2637 w 9319"/>
                  <a:gd name="connsiteY10" fmla="*/ 9811 h 10000"/>
                  <a:gd name="connsiteX11" fmla="*/ 3383 w 9319"/>
                  <a:gd name="connsiteY11" fmla="*/ 9691 h 10000"/>
                  <a:gd name="connsiteX12" fmla="*/ 3649 w 9319"/>
                  <a:gd name="connsiteY12" fmla="*/ 8095 h 10000"/>
                  <a:gd name="connsiteX13" fmla="*/ 4330 w 9319"/>
                  <a:gd name="connsiteY13" fmla="*/ 5164 h 10000"/>
                  <a:gd name="connsiteX14" fmla="*/ 4660 w 9319"/>
                  <a:gd name="connsiteY14" fmla="*/ 4306 h 10000"/>
                  <a:gd name="connsiteX15" fmla="*/ 4725 w 9319"/>
                  <a:gd name="connsiteY15" fmla="*/ 3928 h 10000"/>
                  <a:gd name="connsiteX16" fmla="*/ 6286 w 9319"/>
                  <a:gd name="connsiteY16" fmla="*/ 3311 h 10000"/>
                  <a:gd name="connsiteX17" fmla="*/ 6958 w 9319"/>
                  <a:gd name="connsiteY17" fmla="*/ 2829 h 10000"/>
                  <a:gd name="connsiteX18" fmla="*/ 8034 w 9319"/>
                  <a:gd name="connsiteY18" fmla="*/ 1851 h 10000"/>
                  <a:gd name="connsiteX19" fmla="*/ 8847 w 9319"/>
                  <a:gd name="connsiteY19" fmla="*/ 739 h 10000"/>
                  <a:gd name="connsiteX20" fmla="*/ 9319 w 9319"/>
                  <a:gd name="connsiteY20" fmla="*/ 0 h 10000"/>
                  <a:gd name="connsiteX0" fmla="*/ 9494 w 9494"/>
                  <a:gd name="connsiteY0" fmla="*/ 0 h 9261"/>
                  <a:gd name="connsiteX1" fmla="*/ 0 w 9494"/>
                  <a:gd name="connsiteY1" fmla="*/ 2451 h 9261"/>
                  <a:gd name="connsiteX2" fmla="*/ 437 w 9494"/>
                  <a:gd name="connsiteY2" fmla="*/ 4046 h 9261"/>
                  <a:gd name="connsiteX3" fmla="*/ 1013 w 9494"/>
                  <a:gd name="connsiteY3" fmla="*/ 6002 h 9261"/>
                  <a:gd name="connsiteX4" fmla="*/ 1095 w 9494"/>
                  <a:gd name="connsiteY4" fmla="*/ 7356 h 9261"/>
                  <a:gd name="connsiteX5" fmla="*/ 1956 w 9494"/>
                  <a:gd name="connsiteY5" fmla="*/ 6997 h 9261"/>
                  <a:gd name="connsiteX6" fmla="*/ 2393 w 9494"/>
                  <a:gd name="connsiteY6" fmla="*/ 6859 h 9261"/>
                  <a:gd name="connsiteX7" fmla="*/ 2465 w 9494"/>
                  <a:gd name="connsiteY7" fmla="*/ 7356 h 9261"/>
                  <a:gd name="connsiteX8" fmla="*/ 2687 w 9494"/>
                  <a:gd name="connsiteY8" fmla="*/ 7596 h 9261"/>
                  <a:gd name="connsiteX9" fmla="*/ 2759 w 9494"/>
                  <a:gd name="connsiteY9" fmla="*/ 8214 h 9261"/>
                  <a:gd name="connsiteX10" fmla="*/ 2830 w 9494"/>
                  <a:gd name="connsiteY10" fmla="*/ 9072 h 9261"/>
                  <a:gd name="connsiteX11" fmla="*/ 3630 w 9494"/>
                  <a:gd name="connsiteY11" fmla="*/ 8952 h 9261"/>
                  <a:gd name="connsiteX12" fmla="*/ 3916 w 9494"/>
                  <a:gd name="connsiteY12" fmla="*/ 7356 h 9261"/>
                  <a:gd name="connsiteX13" fmla="*/ 4646 w 9494"/>
                  <a:gd name="connsiteY13" fmla="*/ 4425 h 9261"/>
                  <a:gd name="connsiteX14" fmla="*/ 5001 w 9494"/>
                  <a:gd name="connsiteY14" fmla="*/ 3567 h 9261"/>
                  <a:gd name="connsiteX15" fmla="*/ 5070 w 9494"/>
                  <a:gd name="connsiteY15" fmla="*/ 3189 h 9261"/>
                  <a:gd name="connsiteX16" fmla="*/ 6745 w 9494"/>
                  <a:gd name="connsiteY16" fmla="*/ 2572 h 9261"/>
                  <a:gd name="connsiteX17" fmla="*/ 7466 w 9494"/>
                  <a:gd name="connsiteY17" fmla="*/ 2090 h 9261"/>
                  <a:gd name="connsiteX18" fmla="*/ 8621 w 9494"/>
                  <a:gd name="connsiteY18" fmla="*/ 1112 h 9261"/>
                  <a:gd name="connsiteX19" fmla="*/ 9494 w 9494"/>
                  <a:gd name="connsiteY19" fmla="*/ 0 h 9261"/>
                  <a:gd name="connsiteX0" fmla="*/ 9080 w 9080"/>
                  <a:gd name="connsiteY0" fmla="*/ 0 h 8799"/>
                  <a:gd name="connsiteX1" fmla="*/ 0 w 9080"/>
                  <a:gd name="connsiteY1" fmla="*/ 1446 h 8799"/>
                  <a:gd name="connsiteX2" fmla="*/ 460 w 9080"/>
                  <a:gd name="connsiteY2" fmla="*/ 3168 h 8799"/>
                  <a:gd name="connsiteX3" fmla="*/ 1067 w 9080"/>
                  <a:gd name="connsiteY3" fmla="*/ 5280 h 8799"/>
                  <a:gd name="connsiteX4" fmla="*/ 1153 w 9080"/>
                  <a:gd name="connsiteY4" fmla="*/ 6742 h 8799"/>
                  <a:gd name="connsiteX5" fmla="*/ 2060 w 9080"/>
                  <a:gd name="connsiteY5" fmla="*/ 6354 h 8799"/>
                  <a:gd name="connsiteX6" fmla="*/ 2521 w 9080"/>
                  <a:gd name="connsiteY6" fmla="*/ 6205 h 8799"/>
                  <a:gd name="connsiteX7" fmla="*/ 2596 w 9080"/>
                  <a:gd name="connsiteY7" fmla="*/ 6742 h 8799"/>
                  <a:gd name="connsiteX8" fmla="*/ 2830 w 9080"/>
                  <a:gd name="connsiteY8" fmla="*/ 7001 h 8799"/>
                  <a:gd name="connsiteX9" fmla="*/ 2906 w 9080"/>
                  <a:gd name="connsiteY9" fmla="*/ 7668 h 8799"/>
                  <a:gd name="connsiteX10" fmla="*/ 2981 w 9080"/>
                  <a:gd name="connsiteY10" fmla="*/ 8595 h 8799"/>
                  <a:gd name="connsiteX11" fmla="*/ 3823 w 9080"/>
                  <a:gd name="connsiteY11" fmla="*/ 8465 h 8799"/>
                  <a:gd name="connsiteX12" fmla="*/ 4125 w 9080"/>
                  <a:gd name="connsiteY12" fmla="*/ 6742 h 8799"/>
                  <a:gd name="connsiteX13" fmla="*/ 4894 w 9080"/>
                  <a:gd name="connsiteY13" fmla="*/ 3577 h 8799"/>
                  <a:gd name="connsiteX14" fmla="*/ 5268 w 9080"/>
                  <a:gd name="connsiteY14" fmla="*/ 2651 h 8799"/>
                  <a:gd name="connsiteX15" fmla="*/ 5340 w 9080"/>
                  <a:gd name="connsiteY15" fmla="*/ 2242 h 8799"/>
                  <a:gd name="connsiteX16" fmla="*/ 7104 w 9080"/>
                  <a:gd name="connsiteY16" fmla="*/ 1576 h 8799"/>
                  <a:gd name="connsiteX17" fmla="*/ 7864 w 9080"/>
                  <a:gd name="connsiteY17" fmla="*/ 1056 h 8799"/>
                  <a:gd name="connsiteX18" fmla="*/ 9080 w 9080"/>
                  <a:gd name="connsiteY18" fmla="*/ 0 h 8799"/>
                  <a:gd name="connsiteX0" fmla="*/ 8661 w 8661"/>
                  <a:gd name="connsiteY0" fmla="*/ 25 h 8825"/>
                  <a:gd name="connsiteX1" fmla="*/ 0 w 8661"/>
                  <a:gd name="connsiteY1" fmla="*/ 468 h 8825"/>
                  <a:gd name="connsiteX2" fmla="*/ 507 w 8661"/>
                  <a:gd name="connsiteY2" fmla="*/ 2425 h 8825"/>
                  <a:gd name="connsiteX3" fmla="*/ 1175 w 8661"/>
                  <a:gd name="connsiteY3" fmla="*/ 4826 h 8825"/>
                  <a:gd name="connsiteX4" fmla="*/ 1270 w 8661"/>
                  <a:gd name="connsiteY4" fmla="*/ 6487 h 8825"/>
                  <a:gd name="connsiteX5" fmla="*/ 2269 w 8661"/>
                  <a:gd name="connsiteY5" fmla="*/ 6046 h 8825"/>
                  <a:gd name="connsiteX6" fmla="*/ 2776 w 8661"/>
                  <a:gd name="connsiteY6" fmla="*/ 5877 h 8825"/>
                  <a:gd name="connsiteX7" fmla="*/ 2859 w 8661"/>
                  <a:gd name="connsiteY7" fmla="*/ 6487 h 8825"/>
                  <a:gd name="connsiteX8" fmla="*/ 3117 w 8661"/>
                  <a:gd name="connsiteY8" fmla="*/ 6782 h 8825"/>
                  <a:gd name="connsiteX9" fmla="*/ 3200 w 8661"/>
                  <a:gd name="connsiteY9" fmla="*/ 7540 h 8825"/>
                  <a:gd name="connsiteX10" fmla="*/ 3283 w 8661"/>
                  <a:gd name="connsiteY10" fmla="*/ 8593 h 8825"/>
                  <a:gd name="connsiteX11" fmla="*/ 4210 w 8661"/>
                  <a:gd name="connsiteY11" fmla="*/ 8445 h 8825"/>
                  <a:gd name="connsiteX12" fmla="*/ 4543 w 8661"/>
                  <a:gd name="connsiteY12" fmla="*/ 6487 h 8825"/>
                  <a:gd name="connsiteX13" fmla="*/ 5390 w 8661"/>
                  <a:gd name="connsiteY13" fmla="*/ 2890 h 8825"/>
                  <a:gd name="connsiteX14" fmla="*/ 5802 w 8661"/>
                  <a:gd name="connsiteY14" fmla="*/ 1838 h 8825"/>
                  <a:gd name="connsiteX15" fmla="*/ 5881 w 8661"/>
                  <a:gd name="connsiteY15" fmla="*/ 1373 h 8825"/>
                  <a:gd name="connsiteX16" fmla="*/ 7824 w 8661"/>
                  <a:gd name="connsiteY16" fmla="*/ 616 h 8825"/>
                  <a:gd name="connsiteX17" fmla="*/ 8661 w 8661"/>
                  <a:gd name="connsiteY17" fmla="*/ 25 h 8825"/>
                  <a:gd name="connsiteX0" fmla="*/ 10000 w 11132"/>
                  <a:gd name="connsiteY0" fmla="*/ 28 h 10000"/>
                  <a:gd name="connsiteX1" fmla="*/ 0 w 11132"/>
                  <a:gd name="connsiteY1" fmla="*/ 530 h 10000"/>
                  <a:gd name="connsiteX2" fmla="*/ 585 w 11132"/>
                  <a:gd name="connsiteY2" fmla="*/ 2748 h 10000"/>
                  <a:gd name="connsiteX3" fmla="*/ 1357 w 11132"/>
                  <a:gd name="connsiteY3" fmla="*/ 5469 h 10000"/>
                  <a:gd name="connsiteX4" fmla="*/ 1466 w 11132"/>
                  <a:gd name="connsiteY4" fmla="*/ 7351 h 10000"/>
                  <a:gd name="connsiteX5" fmla="*/ 2620 w 11132"/>
                  <a:gd name="connsiteY5" fmla="*/ 6851 h 10000"/>
                  <a:gd name="connsiteX6" fmla="*/ 3205 w 11132"/>
                  <a:gd name="connsiteY6" fmla="*/ 6659 h 10000"/>
                  <a:gd name="connsiteX7" fmla="*/ 3301 w 11132"/>
                  <a:gd name="connsiteY7" fmla="*/ 7351 h 10000"/>
                  <a:gd name="connsiteX8" fmla="*/ 3599 w 11132"/>
                  <a:gd name="connsiteY8" fmla="*/ 7685 h 10000"/>
                  <a:gd name="connsiteX9" fmla="*/ 3695 w 11132"/>
                  <a:gd name="connsiteY9" fmla="*/ 8544 h 10000"/>
                  <a:gd name="connsiteX10" fmla="*/ 3791 w 11132"/>
                  <a:gd name="connsiteY10" fmla="*/ 9737 h 10000"/>
                  <a:gd name="connsiteX11" fmla="*/ 4861 w 11132"/>
                  <a:gd name="connsiteY11" fmla="*/ 9569 h 10000"/>
                  <a:gd name="connsiteX12" fmla="*/ 5245 w 11132"/>
                  <a:gd name="connsiteY12" fmla="*/ 7351 h 10000"/>
                  <a:gd name="connsiteX13" fmla="*/ 6223 w 11132"/>
                  <a:gd name="connsiteY13" fmla="*/ 3275 h 10000"/>
                  <a:gd name="connsiteX14" fmla="*/ 6699 w 11132"/>
                  <a:gd name="connsiteY14" fmla="*/ 2083 h 10000"/>
                  <a:gd name="connsiteX15" fmla="*/ 6790 w 11132"/>
                  <a:gd name="connsiteY15" fmla="*/ 1556 h 10000"/>
                  <a:gd name="connsiteX16" fmla="*/ 10000 w 11132"/>
                  <a:gd name="connsiteY16" fmla="*/ 28 h 10000"/>
                  <a:gd name="connsiteX0" fmla="*/ 10000 w 11117"/>
                  <a:gd name="connsiteY0" fmla="*/ 28 h 10000"/>
                  <a:gd name="connsiteX1" fmla="*/ 0 w 11117"/>
                  <a:gd name="connsiteY1" fmla="*/ 530 h 10000"/>
                  <a:gd name="connsiteX2" fmla="*/ 585 w 11117"/>
                  <a:gd name="connsiteY2" fmla="*/ 2748 h 10000"/>
                  <a:gd name="connsiteX3" fmla="*/ 1357 w 11117"/>
                  <a:gd name="connsiteY3" fmla="*/ 5469 h 10000"/>
                  <a:gd name="connsiteX4" fmla="*/ 1466 w 11117"/>
                  <a:gd name="connsiteY4" fmla="*/ 7351 h 10000"/>
                  <a:gd name="connsiteX5" fmla="*/ 2620 w 11117"/>
                  <a:gd name="connsiteY5" fmla="*/ 6851 h 10000"/>
                  <a:gd name="connsiteX6" fmla="*/ 3205 w 11117"/>
                  <a:gd name="connsiteY6" fmla="*/ 6659 h 10000"/>
                  <a:gd name="connsiteX7" fmla="*/ 3301 w 11117"/>
                  <a:gd name="connsiteY7" fmla="*/ 7351 h 10000"/>
                  <a:gd name="connsiteX8" fmla="*/ 3599 w 11117"/>
                  <a:gd name="connsiteY8" fmla="*/ 7685 h 10000"/>
                  <a:gd name="connsiteX9" fmla="*/ 3695 w 11117"/>
                  <a:gd name="connsiteY9" fmla="*/ 8544 h 10000"/>
                  <a:gd name="connsiteX10" fmla="*/ 3791 w 11117"/>
                  <a:gd name="connsiteY10" fmla="*/ 9737 h 10000"/>
                  <a:gd name="connsiteX11" fmla="*/ 4861 w 11117"/>
                  <a:gd name="connsiteY11" fmla="*/ 9569 h 10000"/>
                  <a:gd name="connsiteX12" fmla="*/ 5245 w 11117"/>
                  <a:gd name="connsiteY12" fmla="*/ 7351 h 10000"/>
                  <a:gd name="connsiteX13" fmla="*/ 6223 w 11117"/>
                  <a:gd name="connsiteY13" fmla="*/ 3275 h 10000"/>
                  <a:gd name="connsiteX14" fmla="*/ 6699 w 11117"/>
                  <a:gd name="connsiteY14" fmla="*/ 2083 h 10000"/>
                  <a:gd name="connsiteX15" fmla="*/ 10000 w 11117"/>
                  <a:gd name="connsiteY15" fmla="*/ 28 h 10000"/>
                  <a:gd name="connsiteX0" fmla="*/ 6699 w 6886"/>
                  <a:gd name="connsiteY0" fmla="*/ 1664 h 9581"/>
                  <a:gd name="connsiteX1" fmla="*/ 0 w 6886"/>
                  <a:gd name="connsiteY1" fmla="*/ 111 h 9581"/>
                  <a:gd name="connsiteX2" fmla="*/ 585 w 6886"/>
                  <a:gd name="connsiteY2" fmla="*/ 2329 h 9581"/>
                  <a:gd name="connsiteX3" fmla="*/ 1357 w 6886"/>
                  <a:gd name="connsiteY3" fmla="*/ 5050 h 9581"/>
                  <a:gd name="connsiteX4" fmla="*/ 1466 w 6886"/>
                  <a:gd name="connsiteY4" fmla="*/ 6932 h 9581"/>
                  <a:gd name="connsiteX5" fmla="*/ 2620 w 6886"/>
                  <a:gd name="connsiteY5" fmla="*/ 6432 h 9581"/>
                  <a:gd name="connsiteX6" fmla="*/ 3205 w 6886"/>
                  <a:gd name="connsiteY6" fmla="*/ 6240 h 9581"/>
                  <a:gd name="connsiteX7" fmla="*/ 3301 w 6886"/>
                  <a:gd name="connsiteY7" fmla="*/ 6932 h 9581"/>
                  <a:gd name="connsiteX8" fmla="*/ 3599 w 6886"/>
                  <a:gd name="connsiteY8" fmla="*/ 7266 h 9581"/>
                  <a:gd name="connsiteX9" fmla="*/ 3695 w 6886"/>
                  <a:gd name="connsiteY9" fmla="*/ 8125 h 9581"/>
                  <a:gd name="connsiteX10" fmla="*/ 3791 w 6886"/>
                  <a:gd name="connsiteY10" fmla="*/ 9318 h 9581"/>
                  <a:gd name="connsiteX11" fmla="*/ 4861 w 6886"/>
                  <a:gd name="connsiteY11" fmla="*/ 9150 h 9581"/>
                  <a:gd name="connsiteX12" fmla="*/ 5245 w 6886"/>
                  <a:gd name="connsiteY12" fmla="*/ 6932 h 9581"/>
                  <a:gd name="connsiteX13" fmla="*/ 6223 w 6886"/>
                  <a:gd name="connsiteY13" fmla="*/ 2856 h 9581"/>
                  <a:gd name="connsiteX14" fmla="*/ 6699 w 6886"/>
                  <a:gd name="connsiteY14" fmla="*/ 1664 h 9581"/>
                  <a:gd name="connsiteX0" fmla="*/ 9218 w 9490"/>
                  <a:gd name="connsiteY0" fmla="*/ 1320 h 9583"/>
                  <a:gd name="connsiteX1" fmla="*/ 340 w 9490"/>
                  <a:gd name="connsiteY1" fmla="*/ 2014 h 9583"/>
                  <a:gd name="connsiteX2" fmla="*/ 1461 w 9490"/>
                  <a:gd name="connsiteY2" fmla="*/ 4854 h 9583"/>
                  <a:gd name="connsiteX3" fmla="*/ 1619 w 9490"/>
                  <a:gd name="connsiteY3" fmla="*/ 6818 h 9583"/>
                  <a:gd name="connsiteX4" fmla="*/ 3295 w 9490"/>
                  <a:gd name="connsiteY4" fmla="*/ 6296 h 9583"/>
                  <a:gd name="connsiteX5" fmla="*/ 4144 w 9490"/>
                  <a:gd name="connsiteY5" fmla="*/ 6096 h 9583"/>
                  <a:gd name="connsiteX6" fmla="*/ 4284 w 9490"/>
                  <a:gd name="connsiteY6" fmla="*/ 6818 h 9583"/>
                  <a:gd name="connsiteX7" fmla="*/ 4717 w 9490"/>
                  <a:gd name="connsiteY7" fmla="*/ 7167 h 9583"/>
                  <a:gd name="connsiteX8" fmla="*/ 4856 w 9490"/>
                  <a:gd name="connsiteY8" fmla="*/ 8063 h 9583"/>
                  <a:gd name="connsiteX9" fmla="*/ 4995 w 9490"/>
                  <a:gd name="connsiteY9" fmla="*/ 9308 h 9583"/>
                  <a:gd name="connsiteX10" fmla="*/ 6549 w 9490"/>
                  <a:gd name="connsiteY10" fmla="*/ 9133 h 9583"/>
                  <a:gd name="connsiteX11" fmla="*/ 7107 w 9490"/>
                  <a:gd name="connsiteY11" fmla="*/ 6818 h 9583"/>
                  <a:gd name="connsiteX12" fmla="*/ 8527 w 9490"/>
                  <a:gd name="connsiteY12" fmla="*/ 2564 h 9583"/>
                  <a:gd name="connsiteX13" fmla="*/ 9218 w 9490"/>
                  <a:gd name="connsiteY13" fmla="*/ 1320 h 9583"/>
                  <a:gd name="connsiteX0" fmla="*/ 9713 w 10000"/>
                  <a:gd name="connsiteY0" fmla="*/ 1377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713 w 10000"/>
                  <a:gd name="connsiteY13" fmla="*/ 1377 h 10000"/>
                  <a:gd name="connsiteX0" fmla="*/ 9817 w 10000"/>
                  <a:gd name="connsiteY0" fmla="*/ 338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817 w 10000"/>
                  <a:gd name="connsiteY13" fmla="*/ 338 h 10000"/>
                  <a:gd name="connsiteX0" fmla="*/ 9817 w 10000"/>
                  <a:gd name="connsiteY0" fmla="*/ 652 h 10314"/>
                  <a:gd name="connsiteX1" fmla="*/ 37 w 10000"/>
                  <a:gd name="connsiteY1" fmla="*/ 615 h 10314"/>
                  <a:gd name="connsiteX2" fmla="*/ 1540 w 10000"/>
                  <a:gd name="connsiteY2" fmla="*/ 5379 h 10314"/>
                  <a:gd name="connsiteX3" fmla="*/ 1706 w 10000"/>
                  <a:gd name="connsiteY3" fmla="*/ 7429 h 10314"/>
                  <a:gd name="connsiteX4" fmla="*/ 3472 w 10000"/>
                  <a:gd name="connsiteY4" fmla="*/ 6884 h 10314"/>
                  <a:gd name="connsiteX5" fmla="*/ 4367 w 10000"/>
                  <a:gd name="connsiteY5" fmla="*/ 6675 h 10314"/>
                  <a:gd name="connsiteX6" fmla="*/ 4514 w 10000"/>
                  <a:gd name="connsiteY6" fmla="*/ 7429 h 10314"/>
                  <a:gd name="connsiteX7" fmla="*/ 4970 w 10000"/>
                  <a:gd name="connsiteY7" fmla="*/ 7793 h 10314"/>
                  <a:gd name="connsiteX8" fmla="*/ 5117 w 10000"/>
                  <a:gd name="connsiteY8" fmla="*/ 8728 h 10314"/>
                  <a:gd name="connsiteX9" fmla="*/ 5263 w 10000"/>
                  <a:gd name="connsiteY9" fmla="*/ 10027 h 10314"/>
                  <a:gd name="connsiteX10" fmla="*/ 6901 w 10000"/>
                  <a:gd name="connsiteY10" fmla="*/ 9844 h 10314"/>
                  <a:gd name="connsiteX11" fmla="*/ 7489 w 10000"/>
                  <a:gd name="connsiteY11" fmla="*/ 7429 h 10314"/>
                  <a:gd name="connsiteX12" fmla="*/ 8985 w 10000"/>
                  <a:gd name="connsiteY12" fmla="*/ 2990 h 10314"/>
                  <a:gd name="connsiteX13" fmla="*/ 9817 w 10000"/>
                  <a:gd name="connsiteY13" fmla="*/ 652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314">
                    <a:moveTo>
                      <a:pt x="9817" y="652"/>
                    </a:moveTo>
                    <a:cubicBezTo>
                      <a:pt x="8380" y="556"/>
                      <a:pt x="1400" y="0"/>
                      <a:pt x="37" y="615"/>
                    </a:cubicBezTo>
                    <a:cubicBezTo>
                      <a:pt x="177" y="3449"/>
                      <a:pt x="0" y="4885"/>
                      <a:pt x="1540" y="5379"/>
                    </a:cubicBezTo>
                    <a:cubicBezTo>
                      <a:pt x="1579" y="6053"/>
                      <a:pt x="1517" y="6755"/>
                      <a:pt x="1706" y="7429"/>
                    </a:cubicBezTo>
                    <a:cubicBezTo>
                      <a:pt x="1851" y="8028"/>
                      <a:pt x="3204" y="6987"/>
                      <a:pt x="3472" y="6884"/>
                    </a:cubicBezTo>
                    <a:cubicBezTo>
                      <a:pt x="3685" y="6675"/>
                      <a:pt x="4035" y="6155"/>
                      <a:pt x="4367" y="6675"/>
                    </a:cubicBezTo>
                    <a:cubicBezTo>
                      <a:pt x="4495" y="6859"/>
                      <a:pt x="4390" y="7197"/>
                      <a:pt x="4514" y="7429"/>
                    </a:cubicBezTo>
                    <a:cubicBezTo>
                      <a:pt x="4596" y="7614"/>
                      <a:pt x="4809" y="7665"/>
                      <a:pt x="4970" y="7793"/>
                    </a:cubicBezTo>
                    <a:cubicBezTo>
                      <a:pt x="5013" y="8106"/>
                      <a:pt x="5071" y="8392"/>
                      <a:pt x="5117" y="8728"/>
                    </a:cubicBezTo>
                    <a:cubicBezTo>
                      <a:pt x="5155" y="9144"/>
                      <a:pt x="4930" y="9821"/>
                      <a:pt x="5263" y="10027"/>
                    </a:cubicBezTo>
                    <a:cubicBezTo>
                      <a:pt x="5740" y="10314"/>
                      <a:pt x="6345" y="9897"/>
                      <a:pt x="6901" y="9844"/>
                    </a:cubicBezTo>
                    <a:cubicBezTo>
                      <a:pt x="7241" y="8937"/>
                      <a:pt x="7345" y="8420"/>
                      <a:pt x="7489" y="7429"/>
                    </a:cubicBezTo>
                    <a:cubicBezTo>
                      <a:pt x="7649" y="3949"/>
                      <a:pt x="7358" y="4830"/>
                      <a:pt x="8985" y="2990"/>
                    </a:cubicBezTo>
                    <a:cubicBezTo>
                      <a:pt x="10000" y="314"/>
                      <a:pt x="8606" y="2910"/>
                      <a:pt x="9817" y="652"/>
                    </a:cubicBez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4" name="Freeform 26"/>
              <p:cNvSpPr>
                <a:spLocks/>
              </p:cNvSpPr>
              <p:nvPr/>
            </p:nvSpPr>
            <p:spPr bwMode="auto">
              <a:xfrm rot="5400000">
                <a:off x="8198565" y="4572648"/>
                <a:ext cx="514023" cy="29774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5360 w 10000"/>
                  <a:gd name="connsiteY9" fmla="*/ 4429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5360 w 10000"/>
                  <a:gd name="connsiteY8" fmla="*/ 4429 h 10000"/>
                  <a:gd name="connsiteX9" fmla="*/ 5980 w 10000"/>
                  <a:gd name="connsiteY9" fmla="*/ 3441 h 10000"/>
                  <a:gd name="connsiteX10" fmla="*/ 6247 w 10000"/>
                  <a:gd name="connsiteY10" fmla="*/ 2744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5360 w 10000"/>
                  <a:gd name="connsiteY7" fmla="*/ 4429 h 10000"/>
                  <a:gd name="connsiteX8" fmla="*/ 5980 w 10000"/>
                  <a:gd name="connsiteY8" fmla="*/ 3441 h 10000"/>
                  <a:gd name="connsiteX9" fmla="*/ 6247 w 10000"/>
                  <a:gd name="connsiteY9" fmla="*/ 2744 h 10000"/>
                  <a:gd name="connsiteX10" fmla="*/ 6650 w 10000"/>
                  <a:gd name="connsiteY10" fmla="*/ 1838 h 10000"/>
                  <a:gd name="connsiteX11" fmla="*/ 6780 w 10000"/>
                  <a:gd name="connsiteY11" fmla="*/ 543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5360 w 10000"/>
                  <a:gd name="connsiteY6" fmla="*/ 4429 h 10000"/>
                  <a:gd name="connsiteX7" fmla="*/ 5980 w 10000"/>
                  <a:gd name="connsiteY7" fmla="*/ 3441 h 10000"/>
                  <a:gd name="connsiteX8" fmla="*/ 6247 w 10000"/>
                  <a:gd name="connsiteY8" fmla="*/ 2744 h 10000"/>
                  <a:gd name="connsiteX9" fmla="*/ 6650 w 10000"/>
                  <a:gd name="connsiteY9" fmla="*/ 1838 h 10000"/>
                  <a:gd name="connsiteX10" fmla="*/ 6780 w 10000"/>
                  <a:gd name="connsiteY10" fmla="*/ 543 h 10000"/>
                  <a:gd name="connsiteX11" fmla="*/ 7221 w 10000"/>
                  <a:gd name="connsiteY11" fmla="*/ 251 h 10000"/>
                  <a:gd name="connsiteX12" fmla="*/ 7581 w 10000"/>
                  <a:gd name="connsiteY12" fmla="*/ 55 h 10000"/>
                  <a:gd name="connsiteX13" fmla="*/ 8151 w 10000"/>
                  <a:gd name="connsiteY13" fmla="*/ 655 h 10000"/>
                  <a:gd name="connsiteX14" fmla="*/ 8418 w 10000"/>
                  <a:gd name="connsiteY14" fmla="*/ 1240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5360 w 10000"/>
                  <a:gd name="connsiteY5" fmla="*/ 4429 h 10000"/>
                  <a:gd name="connsiteX6" fmla="*/ 5980 w 10000"/>
                  <a:gd name="connsiteY6" fmla="*/ 3441 h 10000"/>
                  <a:gd name="connsiteX7" fmla="*/ 6247 w 10000"/>
                  <a:gd name="connsiteY7" fmla="*/ 2744 h 10000"/>
                  <a:gd name="connsiteX8" fmla="*/ 6650 w 10000"/>
                  <a:gd name="connsiteY8" fmla="*/ 1838 h 10000"/>
                  <a:gd name="connsiteX9" fmla="*/ 6780 w 10000"/>
                  <a:gd name="connsiteY9" fmla="*/ 543 h 10000"/>
                  <a:gd name="connsiteX10" fmla="*/ 7221 w 10000"/>
                  <a:gd name="connsiteY10" fmla="*/ 251 h 10000"/>
                  <a:gd name="connsiteX11" fmla="*/ 7581 w 10000"/>
                  <a:gd name="connsiteY11" fmla="*/ 55 h 10000"/>
                  <a:gd name="connsiteX12" fmla="*/ 8151 w 10000"/>
                  <a:gd name="connsiteY12" fmla="*/ 655 h 10000"/>
                  <a:gd name="connsiteX13" fmla="*/ 8418 w 10000"/>
                  <a:gd name="connsiteY13" fmla="*/ 1240 h 10000"/>
                  <a:gd name="connsiteX14" fmla="*/ 8821 w 10000"/>
                  <a:gd name="connsiteY14" fmla="*/ 3329 h 10000"/>
                  <a:gd name="connsiteX15" fmla="*/ 8908 w 10000"/>
                  <a:gd name="connsiteY15" fmla="*/ 4527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5360 w 10000"/>
                  <a:gd name="connsiteY4" fmla="*/ 4429 h 10000"/>
                  <a:gd name="connsiteX5" fmla="*/ 5980 w 10000"/>
                  <a:gd name="connsiteY5" fmla="*/ 3441 h 10000"/>
                  <a:gd name="connsiteX6" fmla="*/ 6247 w 10000"/>
                  <a:gd name="connsiteY6" fmla="*/ 2744 h 10000"/>
                  <a:gd name="connsiteX7" fmla="*/ 6650 w 10000"/>
                  <a:gd name="connsiteY7" fmla="*/ 1838 h 10000"/>
                  <a:gd name="connsiteX8" fmla="*/ 6780 w 10000"/>
                  <a:gd name="connsiteY8" fmla="*/ 543 h 10000"/>
                  <a:gd name="connsiteX9" fmla="*/ 7221 w 10000"/>
                  <a:gd name="connsiteY9" fmla="*/ 251 h 10000"/>
                  <a:gd name="connsiteX10" fmla="*/ 7581 w 10000"/>
                  <a:gd name="connsiteY10" fmla="*/ 55 h 10000"/>
                  <a:gd name="connsiteX11" fmla="*/ 8151 w 10000"/>
                  <a:gd name="connsiteY11" fmla="*/ 655 h 10000"/>
                  <a:gd name="connsiteX12" fmla="*/ 8418 w 10000"/>
                  <a:gd name="connsiteY12" fmla="*/ 1240 h 10000"/>
                  <a:gd name="connsiteX13" fmla="*/ 8821 w 10000"/>
                  <a:gd name="connsiteY13" fmla="*/ 3329 h 10000"/>
                  <a:gd name="connsiteX14" fmla="*/ 8908 w 10000"/>
                  <a:gd name="connsiteY14" fmla="*/ 4527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5360 w 10000"/>
                  <a:gd name="connsiteY3" fmla="*/ 4429 h 10000"/>
                  <a:gd name="connsiteX4" fmla="*/ 5980 w 10000"/>
                  <a:gd name="connsiteY4" fmla="*/ 3441 h 10000"/>
                  <a:gd name="connsiteX5" fmla="*/ 6247 w 10000"/>
                  <a:gd name="connsiteY5" fmla="*/ 2744 h 10000"/>
                  <a:gd name="connsiteX6" fmla="*/ 6650 w 10000"/>
                  <a:gd name="connsiteY6" fmla="*/ 1838 h 10000"/>
                  <a:gd name="connsiteX7" fmla="*/ 6780 w 10000"/>
                  <a:gd name="connsiteY7" fmla="*/ 543 h 10000"/>
                  <a:gd name="connsiteX8" fmla="*/ 7221 w 10000"/>
                  <a:gd name="connsiteY8" fmla="*/ 251 h 10000"/>
                  <a:gd name="connsiteX9" fmla="*/ 7581 w 10000"/>
                  <a:gd name="connsiteY9" fmla="*/ 55 h 10000"/>
                  <a:gd name="connsiteX10" fmla="*/ 8151 w 10000"/>
                  <a:gd name="connsiteY10" fmla="*/ 655 h 10000"/>
                  <a:gd name="connsiteX11" fmla="*/ 8418 w 10000"/>
                  <a:gd name="connsiteY11" fmla="*/ 1240 h 10000"/>
                  <a:gd name="connsiteX12" fmla="*/ 8821 w 10000"/>
                  <a:gd name="connsiteY12" fmla="*/ 3329 h 10000"/>
                  <a:gd name="connsiteX13" fmla="*/ 8908 w 10000"/>
                  <a:gd name="connsiteY13" fmla="*/ 4527 h 10000"/>
                  <a:gd name="connsiteX14" fmla="*/ 9175 w 10000"/>
                  <a:gd name="connsiteY14" fmla="*/ 4722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10000"/>
                  <a:gd name="connsiteY0" fmla="*/ 10000 h 10000"/>
                  <a:gd name="connsiteX1" fmla="*/ 974 w 10000"/>
                  <a:gd name="connsiteY1" fmla="*/ 9401 h 10000"/>
                  <a:gd name="connsiteX2" fmla="*/ 5360 w 10000"/>
                  <a:gd name="connsiteY2" fmla="*/ 4429 h 10000"/>
                  <a:gd name="connsiteX3" fmla="*/ 5980 w 10000"/>
                  <a:gd name="connsiteY3" fmla="*/ 3441 h 10000"/>
                  <a:gd name="connsiteX4" fmla="*/ 6247 w 10000"/>
                  <a:gd name="connsiteY4" fmla="*/ 2744 h 10000"/>
                  <a:gd name="connsiteX5" fmla="*/ 6650 w 10000"/>
                  <a:gd name="connsiteY5" fmla="*/ 1838 h 10000"/>
                  <a:gd name="connsiteX6" fmla="*/ 6780 w 10000"/>
                  <a:gd name="connsiteY6" fmla="*/ 543 h 10000"/>
                  <a:gd name="connsiteX7" fmla="*/ 7221 w 10000"/>
                  <a:gd name="connsiteY7" fmla="*/ 251 h 10000"/>
                  <a:gd name="connsiteX8" fmla="*/ 7581 w 10000"/>
                  <a:gd name="connsiteY8" fmla="*/ 55 h 10000"/>
                  <a:gd name="connsiteX9" fmla="*/ 8151 w 10000"/>
                  <a:gd name="connsiteY9" fmla="*/ 655 h 10000"/>
                  <a:gd name="connsiteX10" fmla="*/ 8418 w 10000"/>
                  <a:gd name="connsiteY10" fmla="*/ 1240 h 10000"/>
                  <a:gd name="connsiteX11" fmla="*/ 8821 w 10000"/>
                  <a:gd name="connsiteY11" fmla="*/ 3329 h 10000"/>
                  <a:gd name="connsiteX12" fmla="*/ 8908 w 10000"/>
                  <a:gd name="connsiteY12" fmla="*/ 4527 h 10000"/>
                  <a:gd name="connsiteX13" fmla="*/ 9175 w 10000"/>
                  <a:gd name="connsiteY13" fmla="*/ 4722 h 10000"/>
                  <a:gd name="connsiteX14" fmla="*/ 9659 w 10000"/>
                  <a:gd name="connsiteY14" fmla="*/ 6017 h 10000"/>
                  <a:gd name="connsiteX15" fmla="*/ 9882 w 10000"/>
                  <a:gd name="connsiteY15" fmla="*/ 7117 h 10000"/>
                  <a:gd name="connsiteX16" fmla="*/ 9926 w 10000"/>
                  <a:gd name="connsiteY16" fmla="*/ 7410 h 10000"/>
                  <a:gd name="connsiteX17" fmla="*/ 9752 w 10000"/>
                  <a:gd name="connsiteY17" fmla="*/ 7911 h 10000"/>
                  <a:gd name="connsiteX18" fmla="*/ 9259 w 10000"/>
                  <a:gd name="connsiteY18" fmla="*/ 9810 h 10000"/>
                  <a:gd name="connsiteX19" fmla="*/ 310 w 10000"/>
                  <a:gd name="connsiteY19" fmla="*/ 10000 h 10000"/>
                  <a:gd name="connsiteX20" fmla="*/ 0 w 10000"/>
                  <a:gd name="connsiteY20"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310 w 10000"/>
                  <a:gd name="connsiteY18" fmla="*/ 10000 h 10000"/>
                  <a:gd name="connsiteX19" fmla="*/ 0 w 10000"/>
                  <a:gd name="connsiteY19"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0 w 10000"/>
                  <a:gd name="connsiteY18" fmla="*/ 10000 h 10000"/>
                  <a:gd name="connsiteX0" fmla="*/ 3899 w 4640"/>
                  <a:gd name="connsiteY0" fmla="*/ 9810 h 9810"/>
                  <a:gd name="connsiteX1" fmla="*/ 0 w 4640"/>
                  <a:gd name="connsiteY1" fmla="*/ 4429 h 9810"/>
                  <a:gd name="connsiteX2" fmla="*/ 620 w 4640"/>
                  <a:gd name="connsiteY2" fmla="*/ 3441 h 9810"/>
                  <a:gd name="connsiteX3" fmla="*/ 887 w 4640"/>
                  <a:gd name="connsiteY3" fmla="*/ 2744 h 9810"/>
                  <a:gd name="connsiteX4" fmla="*/ 1290 w 4640"/>
                  <a:gd name="connsiteY4" fmla="*/ 1838 h 9810"/>
                  <a:gd name="connsiteX5" fmla="*/ 1420 w 4640"/>
                  <a:gd name="connsiteY5" fmla="*/ 543 h 9810"/>
                  <a:gd name="connsiteX6" fmla="*/ 1861 w 4640"/>
                  <a:gd name="connsiteY6" fmla="*/ 251 h 9810"/>
                  <a:gd name="connsiteX7" fmla="*/ 2221 w 4640"/>
                  <a:gd name="connsiteY7" fmla="*/ 55 h 9810"/>
                  <a:gd name="connsiteX8" fmla="*/ 2791 w 4640"/>
                  <a:gd name="connsiteY8" fmla="*/ 655 h 9810"/>
                  <a:gd name="connsiteX9" fmla="*/ 3058 w 4640"/>
                  <a:gd name="connsiteY9" fmla="*/ 1240 h 9810"/>
                  <a:gd name="connsiteX10" fmla="*/ 3461 w 4640"/>
                  <a:gd name="connsiteY10" fmla="*/ 3329 h 9810"/>
                  <a:gd name="connsiteX11" fmla="*/ 3548 w 4640"/>
                  <a:gd name="connsiteY11" fmla="*/ 4527 h 9810"/>
                  <a:gd name="connsiteX12" fmla="*/ 3815 w 4640"/>
                  <a:gd name="connsiteY12" fmla="*/ 4722 h 9810"/>
                  <a:gd name="connsiteX13" fmla="*/ 4299 w 4640"/>
                  <a:gd name="connsiteY13" fmla="*/ 6017 h 9810"/>
                  <a:gd name="connsiteX14" fmla="*/ 4522 w 4640"/>
                  <a:gd name="connsiteY14" fmla="*/ 7117 h 9810"/>
                  <a:gd name="connsiteX15" fmla="*/ 4566 w 4640"/>
                  <a:gd name="connsiteY15" fmla="*/ 7410 h 9810"/>
                  <a:gd name="connsiteX16" fmla="*/ 4392 w 4640"/>
                  <a:gd name="connsiteY16" fmla="*/ 7911 h 9810"/>
                  <a:gd name="connsiteX17" fmla="*/ 3899 w 4640"/>
                  <a:gd name="connsiteY17" fmla="*/ 9810 h 9810"/>
                  <a:gd name="connsiteX0" fmla="*/ 9466 w 10000"/>
                  <a:gd name="connsiteY0" fmla="*/ 8064 h 8519"/>
                  <a:gd name="connsiteX1" fmla="*/ 0 w 10000"/>
                  <a:gd name="connsiteY1" fmla="*/ 4515 h 8519"/>
                  <a:gd name="connsiteX2" fmla="*/ 1336 w 10000"/>
                  <a:gd name="connsiteY2" fmla="*/ 3508 h 8519"/>
                  <a:gd name="connsiteX3" fmla="*/ 1912 w 10000"/>
                  <a:gd name="connsiteY3" fmla="*/ 2797 h 8519"/>
                  <a:gd name="connsiteX4" fmla="*/ 2780 w 10000"/>
                  <a:gd name="connsiteY4" fmla="*/ 1874 h 8519"/>
                  <a:gd name="connsiteX5" fmla="*/ 3060 w 10000"/>
                  <a:gd name="connsiteY5" fmla="*/ 554 h 8519"/>
                  <a:gd name="connsiteX6" fmla="*/ 4011 w 10000"/>
                  <a:gd name="connsiteY6" fmla="*/ 256 h 8519"/>
                  <a:gd name="connsiteX7" fmla="*/ 4787 w 10000"/>
                  <a:gd name="connsiteY7" fmla="*/ 56 h 8519"/>
                  <a:gd name="connsiteX8" fmla="*/ 6015 w 10000"/>
                  <a:gd name="connsiteY8" fmla="*/ 668 h 8519"/>
                  <a:gd name="connsiteX9" fmla="*/ 6591 w 10000"/>
                  <a:gd name="connsiteY9" fmla="*/ 1264 h 8519"/>
                  <a:gd name="connsiteX10" fmla="*/ 7459 w 10000"/>
                  <a:gd name="connsiteY10" fmla="*/ 3393 h 8519"/>
                  <a:gd name="connsiteX11" fmla="*/ 7647 w 10000"/>
                  <a:gd name="connsiteY11" fmla="*/ 4615 h 8519"/>
                  <a:gd name="connsiteX12" fmla="*/ 8222 w 10000"/>
                  <a:gd name="connsiteY12" fmla="*/ 4813 h 8519"/>
                  <a:gd name="connsiteX13" fmla="*/ 9265 w 10000"/>
                  <a:gd name="connsiteY13" fmla="*/ 6134 h 8519"/>
                  <a:gd name="connsiteX14" fmla="*/ 9746 w 10000"/>
                  <a:gd name="connsiteY14" fmla="*/ 7255 h 8519"/>
                  <a:gd name="connsiteX15" fmla="*/ 9841 w 10000"/>
                  <a:gd name="connsiteY15" fmla="*/ 7554 h 8519"/>
                  <a:gd name="connsiteX16" fmla="*/ 9466 w 10000"/>
                  <a:gd name="connsiteY16" fmla="*/ 8064 h 8519"/>
                  <a:gd name="connsiteX0" fmla="*/ 9841 w 9841"/>
                  <a:gd name="connsiteY0" fmla="*/ 8867 h 8867"/>
                  <a:gd name="connsiteX1" fmla="*/ 0 w 9841"/>
                  <a:gd name="connsiteY1" fmla="*/ 5300 h 8867"/>
                  <a:gd name="connsiteX2" fmla="*/ 1336 w 9841"/>
                  <a:gd name="connsiteY2" fmla="*/ 4118 h 8867"/>
                  <a:gd name="connsiteX3" fmla="*/ 1912 w 9841"/>
                  <a:gd name="connsiteY3" fmla="*/ 3283 h 8867"/>
                  <a:gd name="connsiteX4" fmla="*/ 2780 w 9841"/>
                  <a:gd name="connsiteY4" fmla="*/ 2200 h 8867"/>
                  <a:gd name="connsiteX5" fmla="*/ 3060 w 9841"/>
                  <a:gd name="connsiteY5" fmla="*/ 650 h 8867"/>
                  <a:gd name="connsiteX6" fmla="*/ 4011 w 9841"/>
                  <a:gd name="connsiteY6" fmla="*/ 301 h 8867"/>
                  <a:gd name="connsiteX7" fmla="*/ 4787 w 9841"/>
                  <a:gd name="connsiteY7" fmla="*/ 66 h 8867"/>
                  <a:gd name="connsiteX8" fmla="*/ 6015 w 9841"/>
                  <a:gd name="connsiteY8" fmla="*/ 784 h 8867"/>
                  <a:gd name="connsiteX9" fmla="*/ 6591 w 9841"/>
                  <a:gd name="connsiteY9" fmla="*/ 1484 h 8867"/>
                  <a:gd name="connsiteX10" fmla="*/ 7459 w 9841"/>
                  <a:gd name="connsiteY10" fmla="*/ 3983 h 8867"/>
                  <a:gd name="connsiteX11" fmla="*/ 7647 w 9841"/>
                  <a:gd name="connsiteY11" fmla="*/ 5417 h 8867"/>
                  <a:gd name="connsiteX12" fmla="*/ 8222 w 9841"/>
                  <a:gd name="connsiteY12" fmla="*/ 5650 h 8867"/>
                  <a:gd name="connsiteX13" fmla="*/ 9265 w 9841"/>
                  <a:gd name="connsiteY13" fmla="*/ 7200 h 8867"/>
                  <a:gd name="connsiteX14" fmla="*/ 9746 w 9841"/>
                  <a:gd name="connsiteY14" fmla="*/ 8516 h 8867"/>
                  <a:gd name="connsiteX15" fmla="*/ 9841 w 9841"/>
                  <a:gd name="connsiteY15" fmla="*/ 8867 h 8867"/>
                  <a:gd name="connsiteX0" fmla="*/ 9903 w 9903"/>
                  <a:gd name="connsiteY0" fmla="*/ 9604 h 9604"/>
                  <a:gd name="connsiteX1" fmla="*/ 0 w 9903"/>
                  <a:gd name="connsiteY1" fmla="*/ 5977 h 9604"/>
                  <a:gd name="connsiteX2" fmla="*/ 1358 w 9903"/>
                  <a:gd name="connsiteY2" fmla="*/ 4644 h 9604"/>
                  <a:gd name="connsiteX3" fmla="*/ 1943 w 9903"/>
                  <a:gd name="connsiteY3" fmla="*/ 3702 h 9604"/>
                  <a:gd name="connsiteX4" fmla="*/ 2825 w 9903"/>
                  <a:gd name="connsiteY4" fmla="*/ 2481 h 9604"/>
                  <a:gd name="connsiteX5" fmla="*/ 3109 w 9903"/>
                  <a:gd name="connsiteY5" fmla="*/ 733 h 9604"/>
                  <a:gd name="connsiteX6" fmla="*/ 4076 w 9903"/>
                  <a:gd name="connsiteY6" fmla="*/ 339 h 9604"/>
                  <a:gd name="connsiteX7" fmla="*/ 4864 w 9903"/>
                  <a:gd name="connsiteY7" fmla="*/ 74 h 9604"/>
                  <a:gd name="connsiteX8" fmla="*/ 6112 w 9903"/>
                  <a:gd name="connsiteY8" fmla="*/ 884 h 9604"/>
                  <a:gd name="connsiteX9" fmla="*/ 6697 w 9903"/>
                  <a:gd name="connsiteY9" fmla="*/ 1674 h 9604"/>
                  <a:gd name="connsiteX10" fmla="*/ 7580 w 9903"/>
                  <a:gd name="connsiteY10" fmla="*/ 4492 h 9604"/>
                  <a:gd name="connsiteX11" fmla="*/ 7771 w 9903"/>
                  <a:gd name="connsiteY11" fmla="*/ 6109 h 9604"/>
                  <a:gd name="connsiteX12" fmla="*/ 8355 w 9903"/>
                  <a:gd name="connsiteY12" fmla="*/ 6372 h 9604"/>
                  <a:gd name="connsiteX13" fmla="*/ 9415 w 9903"/>
                  <a:gd name="connsiteY13" fmla="*/ 8120 h 9604"/>
                  <a:gd name="connsiteX14" fmla="*/ 9903 w 9903"/>
                  <a:gd name="connsiteY14" fmla="*/ 9604 h 9604"/>
                  <a:gd name="connsiteX0" fmla="*/ 10000 w 11406"/>
                  <a:gd name="connsiteY0" fmla="*/ 10000 h 10069"/>
                  <a:gd name="connsiteX1" fmla="*/ 0 w 11406"/>
                  <a:gd name="connsiteY1" fmla="*/ 6223 h 10069"/>
                  <a:gd name="connsiteX2" fmla="*/ 1371 w 11406"/>
                  <a:gd name="connsiteY2" fmla="*/ 4835 h 10069"/>
                  <a:gd name="connsiteX3" fmla="*/ 1962 w 11406"/>
                  <a:gd name="connsiteY3" fmla="*/ 3855 h 10069"/>
                  <a:gd name="connsiteX4" fmla="*/ 2853 w 11406"/>
                  <a:gd name="connsiteY4" fmla="*/ 2583 h 10069"/>
                  <a:gd name="connsiteX5" fmla="*/ 3139 w 11406"/>
                  <a:gd name="connsiteY5" fmla="*/ 763 h 10069"/>
                  <a:gd name="connsiteX6" fmla="*/ 4116 w 11406"/>
                  <a:gd name="connsiteY6" fmla="*/ 353 h 10069"/>
                  <a:gd name="connsiteX7" fmla="*/ 4912 w 11406"/>
                  <a:gd name="connsiteY7" fmla="*/ 77 h 10069"/>
                  <a:gd name="connsiteX8" fmla="*/ 6172 w 11406"/>
                  <a:gd name="connsiteY8" fmla="*/ 920 h 10069"/>
                  <a:gd name="connsiteX9" fmla="*/ 6763 w 11406"/>
                  <a:gd name="connsiteY9" fmla="*/ 1743 h 10069"/>
                  <a:gd name="connsiteX10" fmla="*/ 7654 w 11406"/>
                  <a:gd name="connsiteY10" fmla="*/ 4677 h 10069"/>
                  <a:gd name="connsiteX11" fmla="*/ 7847 w 11406"/>
                  <a:gd name="connsiteY11" fmla="*/ 6361 h 10069"/>
                  <a:gd name="connsiteX12" fmla="*/ 8437 w 11406"/>
                  <a:gd name="connsiteY12" fmla="*/ 6635 h 10069"/>
                  <a:gd name="connsiteX13" fmla="*/ 10000 w 11406"/>
                  <a:gd name="connsiteY13" fmla="*/ 10000 h 10069"/>
                  <a:gd name="connsiteX0" fmla="*/ 10000 w 11308"/>
                  <a:gd name="connsiteY0" fmla="*/ 10000 h 10023"/>
                  <a:gd name="connsiteX1" fmla="*/ 0 w 11308"/>
                  <a:gd name="connsiteY1" fmla="*/ 6223 h 10023"/>
                  <a:gd name="connsiteX2" fmla="*/ 1371 w 11308"/>
                  <a:gd name="connsiteY2" fmla="*/ 4835 h 10023"/>
                  <a:gd name="connsiteX3" fmla="*/ 1962 w 11308"/>
                  <a:gd name="connsiteY3" fmla="*/ 3855 h 10023"/>
                  <a:gd name="connsiteX4" fmla="*/ 2853 w 11308"/>
                  <a:gd name="connsiteY4" fmla="*/ 2583 h 10023"/>
                  <a:gd name="connsiteX5" fmla="*/ 3139 w 11308"/>
                  <a:gd name="connsiteY5" fmla="*/ 763 h 10023"/>
                  <a:gd name="connsiteX6" fmla="*/ 4116 w 11308"/>
                  <a:gd name="connsiteY6" fmla="*/ 353 h 10023"/>
                  <a:gd name="connsiteX7" fmla="*/ 4912 w 11308"/>
                  <a:gd name="connsiteY7" fmla="*/ 77 h 10023"/>
                  <a:gd name="connsiteX8" fmla="*/ 6172 w 11308"/>
                  <a:gd name="connsiteY8" fmla="*/ 920 h 10023"/>
                  <a:gd name="connsiteX9" fmla="*/ 6763 w 11308"/>
                  <a:gd name="connsiteY9" fmla="*/ 1743 h 10023"/>
                  <a:gd name="connsiteX10" fmla="*/ 7654 w 11308"/>
                  <a:gd name="connsiteY10" fmla="*/ 4677 h 10023"/>
                  <a:gd name="connsiteX11" fmla="*/ 7847 w 11308"/>
                  <a:gd name="connsiteY11" fmla="*/ 6361 h 10023"/>
                  <a:gd name="connsiteX12" fmla="*/ 10000 w 11308"/>
                  <a:gd name="connsiteY12" fmla="*/ 10000 h 10023"/>
                  <a:gd name="connsiteX0" fmla="*/ 7847 w 7847"/>
                  <a:gd name="connsiteY0" fmla="*/ 6361 h 6619"/>
                  <a:gd name="connsiteX1" fmla="*/ 0 w 7847"/>
                  <a:gd name="connsiteY1" fmla="*/ 6223 h 6619"/>
                  <a:gd name="connsiteX2" fmla="*/ 1371 w 7847"/>
                  <a:gd name="connsiteY2" fmla="*/ 4835 h 6619"/>
                  <a:gd name="connsiteX3" fmla="*/ 1962 w 7847"/>
                  <a:gd name="connsiteY3" fmla="*/ 3855 h 6619"/>
                  <a:gd name="connsiteX4" fmla="*/ 2853 w 7847"/>
                  <a:gd name="connsiteY4" fmla="*/ 2583 h 6619"/>
                  <a:gd name="connsiteX5" fmla="*/ 3139 w 7847"/>
                  <a:gd name="connsiteY5" fmla="*/ 763 h 6619"/>
                  <a:gd name="connsiteX6" fmla="*/ 4116 w 7847"/>
                  <a:gd name="connsiteY6" fmla="*/ 353 h 6619"/>
                  <a:gd name="connsiteX7" fmla="*/ 4912 w 7847"/>
                  <a:gd name="connsiteY7" fmla="*/ 77 h 6619"/>
                  <a:gd name="connsiteX8" fmla="*/ 6172 w 7847"/>
                  <a:gd name="connsiteY8" fmla="*/ 920 h 6619"/>
                  <a:gd name="connsiteX9" fmla="*/ 6763 w 7847"/>
                  <a:gd name="connsiteY9" fmla="*/ 1743 h 6619"/>
                  <a:gd name="connsiteX10" fmla="*/ 7654 w 7847"/>
                  <a:gd name="connsiteY10" fmla="*/ 4677 h 6619"/>
                  <a:gd name="connsiteX11" fmla="*/ 7847 w 7847"/>
                  <a:gd name="connsiteY11" fmla="*/ 6361 h 6619"/>
                  <a:gd name="connsiteX0" fmla="*/ 9754 w 9754"/>
                  <a:gd name="connsiteY0" fmla="*/ 7066 h 9402"/>
                  <a:gd name="connsiteX1" fmla="*/ 0 w 9754"/>
                  <a:gd name="connsiteY1" fmla="*/ 9402 h 9402"/>
                  <a:gd name="connsiteX2" fmla="*/ 1747 w 9754"/>
                  <a:gd name="connsiteY2" fmla="*/ 7305 h 9402"/>
                  <a:gd name="connsiteX3" fmla="*/ 2500 w 9754"/>
                  <a:gd name="connsiteY3" fmla="*/ 5824 h 9402"/>
                  <a:gd name="connsiteX4" fmla="*/ 3636 w 9754"/>
                  <a:gd name="connsiteY4" fmla="*/ 3902 h 9402"/>
                  <a:gd name="connsiteX5" fmla="*/ 4000 w 9754"/>
                  <a:gd name="connsiteY5" fmla="*/ 1153 h 9402"/>
                  <a:gd name="connsiteX6" fmla="*/ 5245 w 9754"/>
                  <a:gd name="connsiteY6" fmla="*/ 533 h 9402"/>
                  <a:gd name="connsiteX7" fmla="*/ 6260 w 9754"/>
                  <a:gd name="connsiteY7" fmla="*/ 116 h 9402"/>
                  <a:gd name="connsiteX8" fmla="*/ 7865 w 9754"/>
                  <a:gd name="connsiteY8" fmla="*/ 1390 h 9402"/>
                  <a:gd name="connsiteX9" fmla="*/ 8619 w 9754"/>
                  <a:gd name="connsiteY9" fmla="*/ 2633 h 9402"/>
                  <a:gd name="connsiteX10" fmla="*/ 9754 w 9754"/>
                  <a:gd name="connsiteY10" fmla="*/ 7066 h 9402"/>
                  <a:gd name="connsiteX0" fmla="*/ 8209 w 8209"/>
                  <a:gd name="connsiteY0" fmla="*/ 7515 h 8343"/>
                  <a:gd name="connsiteX1" fmla="*/ 0 w 8209"/>
                  <a:gd name="connsiteY1" fmla="*/ 7770 h 8343"/>
                  <a:gd name="connsiteX2" fmla="*/ 772 w 8209"/>
                  <a:gd name="connsiteY2" fmla="*/ 6194 h 8343"/>
                  <a:gd name="connsiteX3" fmla="*/ 1937 w 8209"/>
                  <a:gd name="connsiteY3" fmla="*/ 4150 h 8343"/>
                  <a:gd name="connsiteX4" fmla="*/ 2310 w 8209"/>
                  <a:gd name="connsiteY4" fmla="*/ 1226 h 8343"/>
                  <a:gd name="connsiteX5" fmla="*/ 3586 w 8209"/>
                  <a:gd name="connsiteY5" fmla="*/ 567 h 8343"/>
                  <a:gd name="connsiteX6" fmla="*/ 4627 w 8209"/>
                  <a:gd name="connsiteY6" fmla="*/ 123 h 8343"/>
                  <a:gd name="connsiteX7" fmla="*/ 6272 w 8209"/>
                  <a:gd name="connsiteY7" fmla="*/ 1478 h 8343"/>
                  <a:gd name="connsiteX8" fmla="*/ 7045 w 8209"/>
                  <a:gd name="connsiteY8" fmla="*/ 2800 h 8343"/>
                  <a:gd name="connsiteX9" fmla="*/ 8209 w 8209"/>
                  <a:gd name="connsiteY9" fmla="*/ 7515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9" h="8343">
                    <a:moveTo>
                      <a:pt x="8209" y="7515"/>
                    </a:moveTo>
                    <a:cubicBezTo>
                      <a:pt x="7035" y="8343"/>
                      <a:pt x="1239" y="7990"/>
                      <a:pt x="0" y="7770"/>
                    </a:cubicBezTo>
                    <a:cubicBezTo>
                      <a:pt x="413" y="6637"/>
                      <a:pt x="537" y="7327"/>
                      <a:pt x="772" y="6194"/>
                    </a:cubicBezTo>
                    <a:cubicBezTo>
                      <a:pt x="933" y="4342"/>
                      <a:pt x="933" y="4561"/>
                      <a:pt x="1937" y="4150"/>
                    </a:cubicBezTo>
                    <a:cubicBezTo>
                      <a:pt x="1973" y="3274"/>
                      <a:pt x="1757" y="1825"/>
                      <a:pt x="2310" y="1226"/>
                    </a:cubicBezTo>
                    <a:cubicBezTo>
                      <a:pt x="2636" y="849"/>
                      <a:pt x="3191" y="723"/>
                      <a:pt x="3586" y="567"/>
                    </a:cubicBezTo>
                    <a:cubicBezTo>
                      <a:pt x="3927" y="380"/>
                      <a:pt x="4627" y="123"/>
                      <a:pt x="4627" y="123"/>
                    </a:cubicBezTo>
                    <a:cubicBezTo>
                      <a:pt x="6452" y="441"/>
                      <a:pt x="5485" y="0"/>
                      <a:pt x="6272" y="1478"/>
                    </a:cubicBezTo>
                    <a:cubicBezTo>
                      <a:pt x="6595" y="2989"/>
                      <a:pt x="6114" y="1164"/>
                      <a:pt x="7045" y="2800"/>
                    </a:cubicBezTo>
                    <a:cubicBezTo>
                      <a:pt x="7761" y="4058"/>
                      <a:pt x="7386" y="6132"/>
                      <a:pt x="8209" y="7515"/>
                    </a:cubicBezTo>
                    <a:close/>
                  </a:path>
                </a:pathLst>
              </a:custGeom>
              <a:solidFill>
                <a:srgbClr val="0000FF"/>
              </a:solidFill>
              <a:ln w="28575" cmpd="sng">
                <a:solidFill>
                  <a:srgbClr val="B2B2FF"/>
                </a:solidFill>
                <a:round/>
                <a:headEnd/>
                <a:tailEnd/>
              </a:ln>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85" name="Rectangle 84"/>
              <p:cNvSpPr/>
              <p:nvPr/>
            </p:nvSpPr>
            <p:spPr>
              <a:xfrm>
                <a:off x="8028384" y="3598666"/>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bwMode="auto">
              <a:xfrm rot="5400000" flipV="1">
                <a:off x="7671605" y="396862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7" name="Freeform 86"/>
              <p:cNvSpPr/>
              <p:nvPr/>
            </p:nvSpPr>
            <p:spPr bwMode="auto">
              <a:xfrm rot="5400000" flipV="1">
                <a:off x="6748041" y="395608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96" name="Freeform 95"/>
            <p:cNvSpPr/>
            <p:nvPr/>
          </p:nvSpPr>
          <p:spPr bwMode="auto">
            <a:xfrm rot="5400000" flipV="1">
              <a:off x="2043387" y="4639856"/>
              <a:ext cx="1290606" cy="78443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521D75E-D6CE-401B-B8F6-FCC738B84794}" type="slidenum">
              <a:rPr lang="en-GB" smtClean="0"/>
              <a:pPr/>
              <a:t>52</a:t>
            </a:fld>
            <a:endParaRPr lang="en-GB"/>
          </a:p>
        </p:txBody>
      </p:sp>
      <p:sp>
        <p:nvSpPr>
          <p:cNvPr id="5" name="Title 4"/>
          <p:cNvSpPr>
            <a:spLocks noGrp="1"/>
          </p:cNvSpPr>
          <p:nvPr>
            <p:ph type="title" idx="4294967295"/>
          </p:nvPr>
        </p:nvSpPr>
        <p:spPr>
          <a:xfrm>
            <a:off x="0" y="0"/>
            <a:ext cx="9144000" cy="765175"/>
          </a:xfrm>
        </p:spPr>
        <p:txBody>
          <a:bodyPr/>
          <a:lstStyle/>
          <a:p>
            <a:r>
              <a:rPr lang="en-US" dirty="0" smtClean="0"/>
              <a:t> </a:t>
            </a:r>
            <a:endParaRPr lang="en-GB" dirty="0"/>
          </a:p>
        </p:txBody>
      </p:sp>
      <p:sp>
        <p:nvSpPr>
          <p:cNvPr id="6" name="Content Placeholder 5"/>
          <p:cNvSpPr>
            <a:spLocks noGrp="1"/>
          </p:cNvSpPr>
          <p:nvPr>
            <p:ph idx="4294967295"/>
          </p:nvPr>
        </p:nvSpPr>
        <p:spPr>
          <a:xfrm>
            <a:off x="0" y="5229225"/>
            <a:ext cx="9144000" cy="1628775"/>
          </a:xfrm>
        </p:spPr>
        <p:txBody>
          <a:bodyPr/>
          <a:lstStyle/>
          <a:p>
            <a:r>
              <a:rPr lang="en-US" dirty="0" smtClean="0"/>
              <a:t> </a:t>
            </a:r>
            <a:endParaRPr lang="en-GB" dirty="0"/>
          </a:p>
        </p:txBody>
      </p:sp>
      <p:pic>
        <p:nvPicPr>
          <p:cNvPr id="1027" name="Picture 3"/>
          <p:cNvPicPr>
            <a:picLocks noChangeAspect="1" noChangeArrowheads="1"/>
          </p:cNvPicPr>
          <p:nvPr/>
        </p:nvPicPr>
        <p:blipFill>
          <a:blip r:embed="rId2" cstate="print"/>
          <a:srcRect l="7912" t="1322" r="877" b="1520"/>
          <a:stretch>
            <a:fillRect/>
          </a:stretch>
        </p:blipFill>
        <p:spPr bwMode="auto">
          <a:xfrm>
            <a:off x="823392" y="687301"/>
            <a:ext cx="7416824" cy="4541899"/>
          </a:xfrm>
          <a:prstGeom prst="rect">
            <a:avLst/>
          </a:prstGeom>
          <a:noFill/>
          <a:ln w="9525">
            <a:noFill/>
            <a:miter lim="800000"/>
            <a:headEnd/>
            <a:tailEnd/>
          </a:ln>
          <a:effectLst/>
        </p:spPr>
      </p:pic>
      <p:sp>
        <p:nvSpPr>
          <p:cNvPr id="10" name="TextBox 9"/>
          <p:cNvSpPr txBox="1"/>
          <p:nvPr/>
        </p:nvSpPr>
        <p:spPr>
          <a:xfrm>
            <a:off x="1691680" y="5373216"/>
            <a:ext cx="2736304" cy="646331"/>
          </a:xfrm>
          <a:prstGeom prst="rect">
            <a:avLst/>
          </a:prstGeom>
          <a:noFill/>
        </p:spPr>
        <p:txBody>
          <a:bodyPr wrap="square" rtlCol="0">
            <a:spAutoFit/>
          </a:bodyPr>
          <a:lstStyle/>
          <a:p>
            <a:r>
              <a:rPr lang="en-US" dirty="0" smtClean="0">
                <a:solidFill>
                  <a:schemeClr val="bg1"/>
                </a:solidFill>
              </a:rPr>
              <a:t>Three links, </a:t>
            </a:r>
            <a:br>
              <a:rPr lang="en-US" dirty="0" smtClean="0">
                <a:solidFill>
                  <a:schemeClr val="bg1"/>
                </a:solidFill>
              </a:rPr>
            </a:br>
            <a:r>
              <a:rPr lang="en-US" dirty="0" smtClean="0">
                <a:solidFill>
                  <a:schemeClr val="bg1"/>
                </a:solidFill>
              </a:rPr>
              <a:t>80 Mb/s, 50 Mb/s, 60 Mb/s</a:t>
            </a:r>
            <a:endParaRPr lang="en-GB" dirty="0">
              <a:solidFill>
                <a:schemeClr val="bg1"/>
              </a:solidFill>
            </a:endParaRPr>
          </a:p>
        </p:txBody>
      </p:sp>
      <p:sp>
        <p:nvSpPr>
          <p:cNvPr id="11" name="TextBox 10"/>
          <p:cNvSpPr txBox="1"/>
          <p:nvPr/>
        </p:nvSpPr>
        <p:spPr>
          <a:xfrm>
            <a:off x="5220072" y="5374957"/>
            <a:ext cx="2736304" cy="646331"/>
          </a:xfrm>
          <a:prstGeom prst="rect">
            <a:avLst/>
          </a:prstGeom>
          <a:noFill/>
        </p:spPr>
        <p:txBody>
          <a:bodyPr wrap="square" rtlCol="0">
            <a:spAutoFit/>
          </a:bodyPr>
          <a:lstStyle/>
          <a:p>
            <a:r>
              <a:rPr lang="en-US" dirty="0" smtClean="0">
                <a:solidFill>
                  <a:schemeClr val="bg1"/>
                </a:solidFill>
              </a:rPr>
              <a:t>One link,</a:t>
            </a:r>
            <a:br>
              <a:rPr lang="en-US" dirty="0" smtClean="0">
                <a:solidFill>
                  <a:schemeClr val="bg1"/>
                </a:solidFill>
              </a:rPr>
            </a:br>
            <a:r>
              <a:rPr lang="en-US" dirty="0" smtClean="0">
                <a:solidFill>
                  <a:schemeClr val="bg1"/>
                </a:solidFill>
              </a:rPr>
              <a:t>190 Mb/s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521D75E-D6CE-401B-B8F6-FCC738B84794}" type="slidenum">
              <a:rPr lang="en-GB" smtClean="0"/>
              <a:pPr/>
              <a:t>53</a:t>
            </a:fld>
            <a:endParaRPr lang="en-GB"/>
          </a:p>
        </p:txBody>
      </p:sp>
      <p:sp>
        <p:nvSpPr>
          <p:cNvPr id="2" name="Title 1"/>
          <p:cNvSpPr>
            <a:spLocks noGrp="1"/>
          </p:cNvSpPr>
          <p:nvPr>
            <p:ph type="title" idx="4294967295"/>
          </p:nvPr>
        </p:nvSpPr>
        <p:spPr>
          <a:xfrm>
            <a:off x="0" y="0"/>
            <a:ext cx="9144000" cy="765175"/>
          </a:xfrm>
        </p:spPr>
        <p:txBody>
          <a:bodyPr/>
          <a:lstStyle/>
          <a:p>
            <a:r>
              <a:rPr lang="en-US" dirty="0" smtClean="0"/>
              <a:t> </a:t>
            </a:r>
            <a:endParaRPr lang="en-GB" dirty="0"/>
          </a:p>
        </p:txBody>
      </p:sp>
      <p:sp>
        <p:nvSpPr>
          <p:cNvPr id="3" name="Content Placeholder 2"/>
          <p:cNvSpPr>
            <a:spLocks noGrp="1"/>
          </p:cNvSpPr>
          <p:nvPr>
            <p:ph idx="4294967295"/>
          </p:nvPr>
        </p:nvSpPr>
        <p:spPr>
          <a:xfrm>
            <a:off x="0" y="5229225"/>
            <a:ext cx="9144000" cy="1628775"/>
          </a:xfrm>
        </p:spPr>
        <p:txBody>
          <a:bodyPr/>
          <a:lstStyle/>
          <a:p>
            <a:r>
              <a:rPr lang="en-US" dirty="0" smtClean="0"/>
              <a:t> </a:t>
            </a:r>
            <a:endParaRPr lang="en-GB" dirty="0"/>
          </a:p>
        </p:txBody>
      </p:sp>
      <p:pic>
        <p:nvPicPr>
          <p:cNvPr id="2050" name="Picture 2"/>
          <p:cNvPicPr>
            <a:picLocks noChangeAspect="1" noChangeArrowheads="1"/>
          </p:cNvPicPr>
          <p:nvPr/>
        </p:nvPicPr>
        <p:blipFill>
          <a:blip r:embed="rId2" cstate="print"/>
          <a:srcRect l="7823" t="1938" r="817" b="1421"/>
          <a:stretch>
            <a:fillRect/>
          </a:stretch>
        </p:blipFill>
        <p:spPr bwMode="auto">
          <a:xfrm>
            <a:off x="812726" y="709771"/>
            <a:ext cx="7431682" cy="4519429"/>
          </a:xfrm>
          <a:prstGeom prst="rect">
            <a:avLst/>
          </a:prstGeom>
          <a:noFill/>
          <a:ln w="9525">
            <a:noFill/>
            <a:miter lim="800000"/>
            <a:headEnd/>
            <a:tailEnd/>
          </a:ln>
          <a:effectLst/>
        </p:spPr>
      </p:pic>
      <p:sp>
        <p:nvSpPr>
          <p:cNvPr id="6" name="TextBox 5"/>
          <p:cNvSpPr txBox="1"/>
          <p:nvPr/>
        </p:nvSpPr>
        <p:spPr>
          <a:xfrm>
            <a:off x="1691680" y="5373216"/>
            <a:ext cx="2736304" cy="646331"/>
          </a:xfrm>
          <a:prstGeom prst="rect">
            <a:avLst/>
          </a:prstGeom>
          <a:noFill/>
        </p:spPr>
        <p:txBody>
          <a:bodyPr wrap="square" rtlCol="0">
            <a:spAutoFit/>
          </a:bodyPr>
          <a:lstStyle/>
          <a:p>
            <a:r>
              <a:rPr lang="en-US" dirty="0" smtClean="0">
                <a:solidFill>
                  <a:schemeClr val="bg1"/>
                </a:solidFill>
              </a:rPr>
              <a:t>Three links, </a:t>
            </a:r>
            <a:br>
              <a:rPr lang="en-US" dirty="0" smtClean="0">
                <a:solidFill>
                  <a:schemeClr val="bg1"/>
                </a:solidFill>
              </a:rPr>
            </a:br>
            <a:r>
              <a:rPr lang="en-US" dirty="0" smtClean="0">
                <a:solidFill>
                  <a:schemeClr val="bg1"/>
                </a:solidFill>
              </a:rPr>
              <a:t>80 Mb/s, 50 Mb/s, 60 Mb/s</a:t>
            </a:r>
            <a:endParaRPr lang="en-GB" dirty="0">
              <a:solidFill>
                <a:schemeClr val="bg1"/>
              </a:solidFill>
            </a:endParaRPr>
          </a:p>
        </p:txBody>
      </p:sp>
      <p:sp>
        <p:nvSpPr>
          <p:cNvPr id="7" name="TextBox 6"/>
          <p:cNvSpPr txBox="1"/>
          <p:nvPr/>
        </p:nvSpPr>
        <p:spPr>
          <a:xfrm>
            <a:off x="5220072" y="5374957"/>
            <a:ext cx="2736304" cy="646331"/>
          </a:xfrm>
          <a:prstGeom prst="rect">
            <a:avLst/>
          </a:prstGeom>
          <a:noFill/>
        </p:spPr>
        <p:txBody>
          <a:bodyPr wrap="square" rtlCol="0">
            <a:spAutoFit/>
          </a:bodyPr>
          <a:lstStyle/>
          <a:p>
            <a:r>
              <a:rPr lang="en-US" dirty="0" smtClean="0">
                <a:solidFill>
                  <a:schemeClr val="bg1"/>
                </a:solidFill>
              </a:rPr>
              <a:t>One link,</a:t>
            </a:r>
            <a:br>
              <a:rPr lang="en-US" dirty="0" smtClean="0">
                <a:solidFill>
                  <a:schemeClr val="bg1"/>
                </a:solidFill>
              </a:rPr>
            </a:br>
            <a:r>
              <a:rPr lang="en-US" dirty="0" smtClean="0">
                <a:solidFill>
                  <a:schemeClr val="bg1"/>
                </a:solidFill>
              </a:rPr>
              <a:t>190 Mb/s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521D75E-D6CE-401B-B8F6-FCC738B84794}" type="slidenum">
              <a:rPr lang="en-GB" smtClean="0"/>
              <a:pPr/>
              <a:t>54</a:t>
            </a:fld>
            <a:endParaRPr lang="en-GB"/>
          </a:p>
        </p:txBody>
      </p:sp>
      <p:sp>
        <p:nvSpPr>
          <p:cNvPr id="2" name="Title 1"/>
          <p:cNvSpPr>
            <a:spLocks noGrp="1"/>
          </p:cNvSpPr>
          <p:nvPr>
            <p:ph type="title" idx="4294967295"/>
          </p:nvPr>
        </p:nvSpPr>
        <p:spPr>
          <a:xfrm>
            <a:off x="0" y="0"/>
            <a:ext cx="9144000" cy="765175"/>
          </a:xfrm>
        </p:spPr>
        <p:txBody>
          <a:bodyPr/>
          <a:lstStyle/>
          <a:p>
            <a:r>
              <a:rPr lang="en-US" dirty="0" smtClean="0"/>
              <a:t> </a:t>
            </a:r>
            <a:endParaRPr lang="en-GB" dirty="0"/>
          </a:p>
        </p:txBody>
      </p:sp>
      <p:sp>
        <p:nvSpPr>
          <p:cNvPr id="3" name="Content Placeholder 2"/>
          <p:cNvSpPr>
            <a:spLocks noGrp="1"/>
          </p:cNvSpPr>
          <p:nvPr>
            <p:ph idx="4294967295"/>
          </p:nvPr>
        </p:nvSpPr>
        <p:spPr>
          <a:xfrm>
            <a:off x="0" y="5229225"/>
            <a:ext cx="9144000" cy="1628775"/>
          </a:xfrm>
        </p:spPr>
        <p:txBody>
          <a:bodyPr/>
          <a:lstStyle/>
          <a:p>
            <a:r>
              <a:rPr lang="en-US" dirty="0" smtClean="0"/>
              <a:t> </a:t>
            </a:r>
            <a:endParaRPr lang="en-GB" dirty="0"/>
          </a:p>
        </p:txBody>
      </p:sp>
      <p:pic>
        <p:nvPicPr>
          <p:cNvPr id="3074" name="Picture 2"/>
          <p:cNvPicPr>
            <a:picLocks noChangeAspect="1" noChangeArrowheads="1"/>
          </p:cNvPicPr>
          <p:nvPr/>
        </p:nvPicPr>
        <p:blipFill>
          <a:blip r:embed="rId2" cstate="print"/>
          <a:srcRect l="7972" t="1938" r="966" b="1938"/>
          <a:stretch>
            <a:fillRect/>
          </a:stretch>
        </p:blipFill>
        <p:spPr bwMode="auto">
          <a:xfrm>
            <a:off x="832572" y="713774"/>
            <a:ext cx="7416825" cy="4500912"/>
          </a:xfrm>
          <a:prstGeom prst="rect">
            <a:avLst/>
          </a:prstGeom>
          <a:noFill/>
          <a:ln w="9525">
            <a:noFill/>
            <a:miter lim="800000"/>
            <a:headEnd/>
            <a:tailEnd/>
          </a:ln>
          <a:effectLst/>
        </p:spPr>
      </p:pic>
      <p:sp>
        <p:nvSpPr>
          <p:cNvPr id="6" name="TextBox 5"/>
          <p:cNvSpPr txBox="1"/>
          <p:nvPr/>
        </p:nvSpPr>
        <p:spPr>
          <a:xfrm>
            <a:off x="1691680" y="5373216"/>
            <a:ext cx="2736304" cy="646331"/>
          </a:xfrm>
          <a:prstGeom prst="rect">
            <a:avLst/>
          </a:prstGeom>
          <a:noFill/>
        </p:spPr>
        <p:txBody>
          <a:bodyPr wrap="square" rtlCol="0">
            <a:spAutoFit/>
          </a:bodyPr>
          <a:lstStyle/>
          <a:p>
            <a:r>
              <a:rPr lang="en-US" dirty="0" smtClean="0">
                <a:solidFill>
                  <a:schemeClr val="bg1"/>
                </a:solidFill>
              </a:rPr>
              <a:t>Three links, </a:t>
            </a:r>
            <a:br>
              <a:rPr lang="en-US" dirty="0" smtClean="0">
                <a:solidFill>
                  <a:schemeClr val="bg1"/>
                </a:solidFill>
              </a:rPr>
            </a:br>
            <a:r>
              <a:rPr lang="en-US" dirty="0" smtClean="0">
                <a:solidFill>
                  <a:schemeClr val="bg1"/>
                </a:solidFill>
              </a:rPr>
              <a:t>80 Mb/s, 50 Mb/s, 60 Mb/s</a:t>
            </a:r>
            <a:endParaRPr lang="en-GB" dirty="0">
              <a:solidFill>
                <a:schemeClr val="bg1"/>
              </a:solidFill>
            </a:endParaRPr>
          </a:p>
        </p:txBody>
      </p:sp>
      <p:sp>
        <p:nvSpPr>
          <p:cNvPr id="7" name="TextBox 6"/>
          <p:cNvSpPr txBox="1"/>
          <p:nvPr/>
        </p:nvSpPr>
        <p:spPr>
          <a:xfrm>
            <a:off x="5220072" y="5374957"/>
            <a:ext cx="2736304" cy="646331"/>
          </a:xfrm>
          <a:prstGeom prst="rect">
            <a:avLst/>
          </a:prstGeom>
          <a:noFill/>
        </p:spPr>
        <p:txBody>
          <a:bodyPr wrap="square" rtlCol="0">
            <a:spAutoFit/>
          </a:bodyPr>
          <a:lstStyle/>
          <a:p>
            <a:r>
              <a:rPr lang="en-US" dirty="0" smtClean="0">
                <a:solidFill>
                  <a:schemeClr val="bg1"/>
                </a:solidFill>
              </a:rPr>
              <a:t>One link,</a:t>
            </a:r>
            <a:br>
              <a:rPr lang="en-US" dirty="0" smtClean="0">
                <a:solidFill>
                  <a:schemeClr val="bg1"/>
                </a:solidFill>
              </a:rPr>
            </a:br>
            <a:r>
              <a:rPr lang="en-US" dirty="0" smtClean="0">
                <a:solidFill>
                  <a:schemeClr val="bg1"/>
                </a:solidFill>
              </a:rPr>
              <a:t>190 Mb/s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521D75E-D6CE-401B-B8F6-FCC738B84794}" type="slidenum">
              <a:rPr lang="en-GB" smtClean="0"/>
              <a:pPr/>
              <a:t>55</a:t>
            </a:fld>
            <a:endParaRPr lang="en-GB"/>
          </a:p>
        </p:txBody>
      </p:sp>
      <p:sp>
        <p:nvSpPr>
          <p:cNvPr id="2" name="Title 1"/>
          <p:cNvSpPr>
            <a:spLocks noGrp="1"/>
          </p:cNvSpPr>
          <p:nvPr>
            <p:ph type="title" idx="4294967295"/>
          </p:nvPr>
        </p:nvSpPr>
        <p:spPr>
          <a:xfrm>
            <a:off x="0" y="0"/>
            <a:ext cx="9144000" cy="765175"/>
          </a:xfrm>
        </p:spPr>
        <p:txBody>
          <a:bodyPr/>
          <a:lstStyle/>
          <a:p>
            <a:r>
              <a:rPr lang="en-US" dirty="0" smtClean="0"/>
              <a:t> </a:t>
            </a:r>
            <a:endParaRPr lang="en-GB" dirty="0"/>
          </a:p>
        </p:txBody>
      </p:sp>
      <p:sp>
        <p:nvSpPr>
          <p:cNvPr id="3" name="Content Placeholder 2"/>
          <p:cNvSpPr>
            <a:spLocks noGrp="1"/>
          </p:cNvSpPr>
          <p:nvPr>
            <p:ph idx="4294967295"/>
          </p:nvPr>
        </p:nvSpPr>
        <p:spPr>
          <a:xfrm>
            <a:off x="0" y="5229225"/>
            <a:ext cx="9144000" cy="1628775"/>
          </a:xfrm>
        </p:spPr>
        <p:txBody>
          <a:bodyPr/>
          <a:lstStyle/>
          <a:p>
            <a:r>
              <a:rPr lang="en-US" dirty="0" smtClean="0"/>
              <a:t> </a:t>
            </a:r>
            <a:endParaRPr lang="en-GB" dirty="0"/>
          </a:p>
        </p:txBody>
      </p:sp>
      <p:pic>
        <p:nvPicPr>
          <p:cNvPr id="4098" name="Picture 2"/>
          <p:cNvPicPr>
            <a:picLocks noChangeAspect="1" noChangeArrowheads="1"/>
          </p:cNvPicPr>
          <p:nvPr/>
        </p:nvPicPr>
        <p:blipFill>
          <a:blip r:embed="rId2" cstate="print"/>
          <a:srcRect l="7675" t="1680" r="1114" b="1163"/>
          <a:stretch>
            <a:fillRect/>
          </a:stretch>
        </p:blipFill>
        <p:spPr bwMode="auto">
          <a:xfrm>
            <a:off x="789483" y="703710"/>
            <a:ext cx="7445399" cy="4559398"/>
          </a:xfrm>
          <a:prstGeom prst="rect">
            <a:avLst/>
          </a:prstGeom>
          <a:noFill/>
          <a:ln w="9525">
            <a:noFill/>
            <a:miter lim="800000"/>
            <a:headEnd/>
            <a:tailEnd/>
          </a:ln>
          <a:effectLst/>
        </p:spPr>
      </p:pic>
      <p:sp>
        <p:nvSpPr>
          <p:cNvPr id="6" name="TextBox 5"/>
          <p:cNvSpPr txBox="1"/>
          <p:nvPr/>
        </p:nvSpPr>
        <p:spPr>
          <a:xfrm>
            <a:off x="1691680" y="5373216"/>
            <a:ext cx="2736304" cy="646331"/>
          </a:xfrm>
          <a:prstGeom prst="rect">
            <a:avLst/>
          </a:prstGeom>
          <a:noFill/>
        </p:spPr>
        <p:txBody>
          <a:bodyPr wrap="square" rtlCol="0">
            <a:spAutoFit/>
          </a:bodyPr>
          <a:lstStyle/>
          <a:p>
            <a:r>
              <a:rPr lang="en-US" dirty="0" smtClean="0">
                <a:solidFill>
                  <a:schemeClr val="bg1"/>
                </a:solidFill>
              </a:rPr>
              <a:t>Three links, </a:t>
            </a:r>
            <a:br>
              <a:rPr lang="en-US" dirty="0" smtClean="0">
                <a:solidFill>
                  <a:schemeClr val="bg1"/>
                </a:solidFill>
              </a:rPr>
            </a:br>
            <a:r>
              <a:rPr lang="en-US" dirty="0" smtClean="0">
                <a:solidFill>
                  <a:schemeClr val="bg1"/>
                </a:solidFill>
              </a:rPr>
              <a:t>80 Mb/s, 50 Mb/s, 60 Mb/s</a:t>
            </a:r>
            <a:endParaRPr lang="en-GB" dirty="0">
              <a:solidFill>
                <a:schemeClr val="bg1"/>
              </a:solidFill>
            </a:endParaRPr>
          </a:p>
        </p:txBody>
      </p:sp>
      <p:sp>
        <p:nvSpPr>
          <p:cNvPr id="7" name="TextBox 6"/>
          <p:cNvSpPr txBox="1"/>
          <p:nvPr/>
        </p:nvSpPr>
        <p:spPr>
          <a:xfrm>
            <a:off x="5220072" y="5374957"/>
            <a:ext cx="2736304" cy="646331"/>
          </a:xfrm>
          <a:prstGeom prst="rect">
            <a:avLst/>
          </a:prstGeom>
          <a:noFill/>
        </p:spPr>
        <p:txBody>
          <a:bodyPr wrap="square" rtlCol="0">
            <a:spAutoFit/>
          </a:bodyPr>
          <a:lstStyle/>
          <a:p>
            <a:r>
              <a:rPr lang="en-US" dirty="0" smtClean="0">
                <a:solidFill>
                  <a:schemeClr val="bg1"/>
                </a:solidFill>
              </a:rPr>
              <a:t>One link,</a:t>
            </a:r>
            <a:br>
              <a:rPr lang="en-US" dirty="0" smtClean="0">
                <a:solidFill>
                  <a:schemeClr val="bg1"/>
                </a:solidFill>
              </a:rPr>
            </a:br>
            <a:r>
              <a:rPr lang="en-US" dirty="0" smtClean="0">
                <a:solidFill>
                  <a:schemeClr val="bg1"/>
                </a:solidFill>
              </a:rPr>
              <a:t>190 Mb/s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p:cNvSpPr>
            <a:spLocks noGrp="1"/>
          </p:cNvSpPr>
          <p:nvPr>
            <p:ph type="title"/>
          </p:nvPr>
        </p:nvSpPr>
        <p:spPr>
          <a:xfrm>
            <a:off x="0" y="0"/>
            <a:ext cx="9144000" cy="1340768"/>
          </a:xfrm>
        </p:spPr>
        <p:txBody>
          <a:bodyPr>
            <a:normAutofit/>
          </a:bodyPr>
          <a:lstStyle/>
          <a:p>
            <a:r>
              <a:rPr lang="en-GB" sz="3600" dirty="0" smtClean="0">
                <a:solidFill>
                  <a:schemeClr val="tx2">
                    <a:lumMod val="75000"/>
                  </a:schemeClr>
                </a:solidFill>
              </a:rPr>
              <a:t>MPTCP tries to make a network behave like a simple pool of capacity.</a:t>
            </a:r>
            <a:endParaRPr lang="en-GB" sz="5400" dirty="0">
              <a:solidFill>
                <a:schemeClr val="tx2">
                  <a:lumMod val="90000"/>
                </a:schemeClr>
              </a:solidFill>
            </a:endParaRPr>
          </a:p>
        </p:txBody>
      </p:sp>
      <p:sp>
        <p:nvSpPr>
          <p:cNvPr id="115" name="Content Placeholder 114"/>
          <p:cNvSpPr>
            <a:spLocks noGrp="1"/>
          </p:cNvSpPr>
          <p:nvPr>
            <p:ph idx="1"/>
          </p:nvPr>
        </p:nvSpPr>
        <p:spPr>
          <a:xfrm>
            <a:off x="0" y="4437112"/>
            <a:ext cx="9144000" cy="2420888"/>
          </a:xfrm>
        </p:spPr>
        <p:txBody>
          <a:bodyPr anchor="b">
            <a:normAutofit/>
          </a:bodyPr>
          <a:lstStyle/>
          <a:p>
            <a:pPr>
              <a:lnSpc>
                <a:spcPct val="120000"/>
              </a:lnSpc>
              <a:spcBef>
                <a:spcPts val="1600"/>
              </a:spcBef>
            </a:pPr>
            <a:r>
              <a:rPr lang="en-US" dirty="0" smtClean="0"/>
              <a:t>Can we design a data center topology that enables MPTCP to achieve its goal, over a good range of traffic matrices?</a:t>
            </a:r>
            <a:endParaRPr lang="en-GB" dirty="0" smtClean="0"/>
          </a:p>
        </p:txBody>
      </p:sp>
      <p:sp>
        <p:nvSpPr>
          <p:cNvPr id="114" name="Slide Number Placeholder 113"/>
          <p:cNvSpPr>
            <a:spLocks noGrp="1"/>
          </p:cNvSpPr>
          <p:nvPr>
            <p:ph type="sldNum" sz="quarter" idx="4"/>
          </p:nvPr>
        </p:nvSpPr>
        <p:spPr/>
        <p:txBody>
          <a:bodyPr/>
          <a:lstStyle/>
          <a:p>
            <a:fld id="{C521D75E-D6CE-401B-B8F6-FCC738B84794}" type="slidenum">
              <a:rPr lang="en-GB" smtClean="0"/>
              <a:pPr/>
              <a:t>56</a:t>
            </a:fld>
            <a:endParaRPr lang="en-GB"/>
          </a:p>
        </p:txBody>
      </p:sp>
      <p:grpSp>
        <p:nvGrpSpPr>
          <p:cNvPr id="112" name="Group 111"/>
          <p:cNvGrpSpPr/>
          <p:nvPr/>
        </p:nvGrpSpPr>
        <p:grpSpPr>
          <a:xfrm>
            <a:off x="107504" y="2420888"/>
            <a:ext cx="4104456" cy="1728192"/>
            <a:chOff x="107504" y="2420888"/>
            <a:chExt cx="4104456" cy="1728192"/>
          </a:xfrm>
        </p:grpSpPr>
        <p:grpSp>
          <p:nvGrpSpPr>
            <p:cNvPr id="2" name="Group 115"/>
            <p:cNvGrpSpPr/>
            <p:nvPr/>
          </p:nvGrpSpPr>
          <p:grpSpPr>
            <a:xfrm>
              <a:off x="107504" y="3319004"/>
              <a:ext cx="4104456" cy="830076"/>
              <a:chOff x="971600" y="2420888"/>
              <a:chExt cx="4175125" cy="865187"/>
            </a:xfrm>
            <a:solidFill>
              <a:srgbClr val="254061">
                <a:alpha val="60000"/>
              </a:srgbClr>
            </a:solidFill>
          </p:grpSpPr>
          <p:sp>
            <p:nvSpPr>
              <p:cNvPr id="117" name="Rounded Rectangle 116"/>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8" name="Rounded Rectangle 117"/>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9" name="Rounded Rectangle 118"/>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0" name="Rounded Rectangle 119"/>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3" name="Group 120"/>
            <p:cNvGrpSpPr/>
            <p:nvPr/>
          </p:nvGrpSpPr>
          <p:grpSpPr>
            <a:xfrm>
              <a:off x="247960" y="2512700"/>
              <a:ext cx="3823543" cy="1475529"/>
              <a:chOff x="1114475" y="1724496"/>
              <a:chExt cx="3889375" cy="1537942"/>
            </a:xfrm>
          </p:grpSpPr>
          <p:cxnSp>
            <p:nvCxnSpPr>
              <p:cNvPr id="122" name="Straight Connector 121"/>
              <p:cNvCxnSpPr>
                <a:stCxn id="185" idx="0"/>
                <a:endCxn id="155" idx="4"/>
              </p:cNvCxnSpPr>
              <p:nvPr/>
            </p:nvCxnSpPr>
            <p:spPr bwMode="auto">
              <a:xfrm rot="5400000" flipH="1" flipV="1">
                <a:off x="1117651" y="2850655"/>
                <a:ext cx="317500" cy="3238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rot="16200000" flipV="1">
                <a:off x="1348631" y="2938724"/>
                <a:ext cx="287337" cy="1079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86" idx="0"/>
                <a:endCxn id="157" idx="4"/>
              </p:cNvCxnSpPr>
              <p:nvPr/>
            </p:nvCxnSpPr>
            <p:spPr bwMode="auto">
              <a:xfrm rot="5400000" flipH="1" flipV="1">
                <a:off x="3278239" y="2850655"/>
                <a:ext cx="317500" cy="3238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16200000" flipV="1">
                <a:off x="3509219" y="2938724"/>
                <a:ext cx="287337" cy="1079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85" idx="2"/>
                <a:endCxn id="160" idx="0"/>
              </p:cNvCxnSpPr>
              <p:nvPr/>
            </p:nvCxnSpPr>
            <p:spPr bwMode="auto">
              <a:xfrm rot="5400000" flipH="1" flipV="1">
                <a:off x="511579" y="2327393"/>
                <a:ext cx="1530970" cy="3251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70" idx="2"/>
                <a:endCxn id="162" idx="0"/>
              </p:cNvCxnSpPr>
              <p:nvPr/>
            </p:nvCxnSpPr>
            <p:spPr bwMode="auto">
              <a:xfrm rot="5400000" flipH="1" flipV="1">
                <a:off x="1812267" y="1467354"/>
                <a:ext cx="1530483" cy="204476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86" idx="2"/>
                <a:endCxn id="160" idx="0"/>
              </p:cNvCxnSpPr>
              <p:nvPr/>
            </p:nvCxnSpPr>
            <p:spPr bwMode="auto">
              <a:xfrm rot="5400000" flipH="1">
                <a:off x="1591873" y="1572277"/>
                <a:ext cx="1530970" cy="183541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84" idx="2"/>
                <a:endCxn id="162" idx="0"/>
              </p:cNvCxnSpPr>
              <p:nvPr/>
            </p:nvCxnSpPr>
            <p:spPr bwMode="auto">
              <a:xfrm rot="5400000" flipH="1">
                <a:off x="2890260" y="2434129"/>
                <a:ext cx="1530483" cy="11121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73" idx="0"/>
                <a:endCxn id="155" idx="4"/>
              </p:cNvCxnSpPr>
              <p:nvPr/>
            </p:nvCxnSpPr>
            <p:spPr bwMode="auto">
              <a:xfrm rot="5400000" flipH="1" flipV="1">
                <a:off x="1225998" y="2959002"/>
                <a:ext cx="317500" cy="10715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74" idx="0"/>
                <a:endCxn id="155" idx="4"/>
              </p:cNvCxnSpPr>
              <p:nvPr/>
            </p:nvCxnSpPr>
            <p:spPr bwMode="auto">
              <a:xfrm rot="16200000" flipV="1">
                <a:off x="1441898"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75" idx="0"/>
                <a:endCxn id="156" idx="4"/>
              </p:cNvCxnSpPr>
              <p:nvPr/>
            </p:nvCxnSpPr>
            <p:spPr bwMode="auto">
              <a:xfrm rot="5400000" flipH="1" flipV="1">
                <a:off x="2198343" y="2850258"/>
                <a:ext cx="317500" cy="32464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76" idx="0"/>
                <a:endCxn id="156" idx="4"/>
              </p:cNvCxnSpPr>
              <p:nvPr/>
            </p:nvCxnSpPr>
            <p:spPr bwMode="auto">
              <a:xfrm rot="5400000" flipH="1" flipV="1">
                <a:off x="2306690" y="2958605"/>
                <a:ext cx="317500" cy="1079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77" idx="0"/>
                <a:endCxn id="156" idx="4"/>
              </p:cNvCxnSpPr>
              <p:nvPr/>
            </p:nvCxnSpPr>
            <p:spPr bwMode="auto">
              <a:xfrm rot="16200000" flipV="1">
                <a:off x="2414640" y="2958605"/>
                <a:ext cx="317500" cy="10794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78" idx="0"/>
                <a:endCxn id="156" idx="4"/>
              </p:cNvCxnSpPr>
              <p:nvPr/>
            </p:nvCxnSpPr>
            <p:spPr bwMode="auto">
              <a:xfrm rot="16200000" flipV="1">
                <a:off x="2522590" y="2850655"/>
                <a:ext cx="317500" cy="32384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79" idx="0"/>
                <a:endCxn id="157" idx="4"/>
              </p:cNvCxnSpPr>
              <p:nvPr/>
            </p:nvCxnSpPr>
            <p:spPr bwMode="auto">
              <a:xfrm rot="5400000" flipH="1" flipV="1">
                <a:off x="3386190" y="2958605"/>
                <a:ext cx="317500" cy="1079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80" idx="0"/>
                <a:endCxn id="157" idx="4"/>
              </p:cNvCxnSpPr>
              <p:nvPr/>
            </p:nvCxnSpPr>
            <p:spPr bwMode="auto">
              <a:xfrm rot="16200000" flipV="1">
                <a:off x="3602487"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81" idx="0"/>
                <a:endCxn id="158" idx="4"/>
              </p:cNvCxnSpPr>
              <p:nvPr/>
            </p:nvCxnSpPr>
            <p:spPr bwMode="auto">
              <a:xfrm rot="5400000" flipH="1" flipV="1">
                <a:off x="4358929"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82" idx="0"/>
                <a:endCxn id="158" idx="4"/>
              </p:cNvCxnSpPr>
              <p:nvPr/>
            </p:nvCxnSpPr>
            <p:spPr bwMode="auto">
              <a:xfrm rot="5400000" flipH="1" flipV="1">
                <a:off x="4466880" y="2958208"/>
                <a:ext cx="317500" cy="1087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7" idx="0"/>
                <a:endCxn id="158" idx="4"/>
              </p:cNvCxnSpPr>
              <p:nvPr/>
            </p:nvCxnSpPr>
            <p:spPr bwMode="auto">
              <a:xfrm rot="16200000" flipV="1">
                <a:off x="4574897" y="2958934"/>
                <a:ext cx="324471" cy="11426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83" idx="0"/>
                <a:endCxn id="158" idx="4"/>
              </p:cNvCxnSpPr>
              <p:nvPr/>
            </p:nvCxnSpPr>
            <p:spPr bwMode="auto">
              <a:xfrm rot="16200000" flipV="1">
                <a:off x="4683176" y="2850655"/>
                <a:ext cx="317500" cy="32384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3" idx="2"/>
                <a:endCxn id="161" idx="0"/>
              </p:cNvCxnSpPr>
              <p:nvPr/>
            </p:nvCxnSpPr>
            <p:spPr bwMode="auto">
              <a:xfrm rot="5400000" flipH="1" flipV="1">
                <a:off x="1159986" y="1895681"/>
                <a:ext cx="1530970" cy="118860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4" idx="2"/>
                <a:endCxn id="163" idx="0"/>
              </p:cNvCxnSpPr>
              <p:nvPr/>
            </p:nvCxnSpPr>
            <p:spPr bwMode="auto">
              <a:xfrm rot="5400000" flipH="1" flipV="1">
                <a:off x="2456006" y="1031460"/>
                <a:ext cx="1530970" cy="29170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5" idx="2"/>
                <a:endCxn id="160" idx="0"/>
              </p:cNvCxnSpPr>
              <p:nvPr/>
            </p:nvCxnSpPr>
            <p:spPr bwMode="auto">
              <a:xfrm rot="5400000" flipH="1">
                <a:off x="1051726" y="2112423"/>
                <a:ext cx="1530970" cy="75511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6" idx="2"/>
                <a:endCxn id="161" idx="0"/>
              </p:cNvCxnSpPr>
              <p:nvPr/>
            </p:nvCxnSpPr>
            <p:spPr bwMode="auto">
              <a:xfrm rot="5400000" flipH="1" flipV="1">
                <a:off x="1700133" y="2435827"/>
                <a:ext cx="1530970" cy="10830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77" idx="2"/>
                <a:endCxn id="162" idx="0"/>
              </p:cNvCxnSpPr>
              <p:nvPr/>
            </p:nvCxnSpPr>
            <p:spPr bwMode="auto">
              <a:xfrm rot="5400000" flipH="1" flipV="1">
                <a:off x="2348143" y="2003717"/>
                <a:ext cx="1530970" cy="97252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78" idx="2"/>
                <a:endCxn id="163" idx="0"/>
              </p:cNvCxnSpPr>
              <p:nvPr/>
            </p:nvCxnSpPr>
            <p:spPr bwMode="auto">
              <a:xfrm rot="5400000" flipH="1" flipV="1">
                <a:off x="2996153" y="1571607"/>
                <a:ext cx="1530970" cy="18367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79" idx="2"/>
                <a:endCxn id="161" idx="0"/>
              </p:cNvCxnSpPr>
              <p:nvPr/>
            </p:nvCxnSpPr>
            <p:spPr bwMode="auto">
              <a:xfrm rot="5400000" flipH="1">
                <a:off x="2239883" y="2004386"/>
                <a:ext cx="1530970" cy="97119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80" idx="2"/>
                <a:endCxn id="163" idx="0"/>
              </p:cNvCxnSpPr>
              <p:nvPr/>
            </p:nvCxnSpPr>
            <p:spPr bwMode="auto">
              <a:xfrm rot="5400000" flipH="1" flipV="1">
                <a:off x="3536299" y="2111754"/>
                <a:ext cx="1530970" cy="75645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81" idx="2"/>
                <a:endCxn id="160" idx="0"/>
              </p:cNvCxnSpPr>
              <p:nvPr/>
            </p:nvCxnSpPr>
            <p:spPr bwMode="auto">
              <a:xfrm rot="5400000" flipH="1">
                <a:off x="2132020" y="1032130"/>
                <a:ext cx="1530970" cy="291570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82" idx="2"/>
                <a:endCxn id="161" idx="0"/>
              </p:cNvCxnSpPr>
              <p:nvPr/>
            </p:nvCxnSpPr>
            <p:spPr bwMode="auto">
              <a:xfrm rot="5400000" flipH="1">
                <a:off x="2780030" y="1464240"/>
                <a:ext cx="1530970" cy="205148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87" idx="2"/>
                <a:endCxn id="162" idx="0"/>
              </p:cNvCxnSpPr>
              <p:nvPr/>
            </p:nvCxnSpPr>
            <p:spPr bwMode="auto">
              <a:xfrm rot="5400000" flipH="1">
                <a:off x="3428106" y="1896283"/>
                <a:ext cx="1537941" cy="119437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83" idx="2"/>
                <a:endCxn id="163" idx="0"/>
              </p:cNvCxnSpPr>
              <p:nvPr/>
            </p:nvCxnSpPr>
            <p:spPr bwMode="auto">
              <a:xfrm rot="5400000" flipH="1">
                <a:off x="4076447" y="2328064"/>
                <a:ext cx="1530970" cy="32383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100"/>
            <p:cNvGrpSpPr>
              <a:grpSpLocks/>
            </p:cNvGrpSpPr>
            <p:nvPr/>
          </p:nvGrpSpPr>
          <p:grpSpPr bwMode="auto">
            <a:xfrm>
              <a:off x="460207" y="3389065"/>
              <a:ext cx="3399051" cy="207139"/>
              <a:chOff x="1835696" y="1556792"/>
              <a:chExt cx="3456384" cy="216024"/>
            </a:xfrm>
          </p:grpSpPr>
          <p:sp>
            <p:nvSpPr>
              <p:cNvPr id="155" name="Oval 154"/>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6" name="Oval 155"/>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7" name="Oval 156"/>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8" name="Oval 157"/>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5" name="Group 101"/>
            <p:cNvGrpSpPr/>
            <p:nvPr/>
          </p:nvGrpSpPr>
          <p:grpSpPr>
            <a:xfrm>
              <a:off x="461450" y="2512701"/>
              <a:ext cx="3397881" cy="207258"/>
              <a:chOff x="1835696" y="2852936"/>
              <a:chExt cx="3456384" cy="216024"/>
            </a:xfrm>
            <a:noFill/>
          </p:grpSpPr>
          <p:sp>
            <p:nvSpPr>
              <p:cNvPr id="160" name="Oval 159"/>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1" name="Oval 160"/>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2" name="Oval 161"/>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3" name="Oval 162"/>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6" name="Group 104"/>
            <p:cNvGrpSpPr>
              <a:grpSpLocks/>
            </p:cNvGrpSpPr>
            <p:nvPr/>
          </p:nvGrpSpPr>
          <p:grpSpPr bwMode="auto">
            <a:xfrm>
              <a:off x="461450" y="2420888"/>
              <a:ext cx="3399051" cy="207139"/>
              <a:chOff x="1835696" y="2852936"/>
              <a:chExt cx="3456384" cy="216024"/>
            </a:xfrm>
          </p:grpSpPr>
          <p:sp>
            <p:nvSpPr>
              <p:cNvPr id="165" name="Oval 164"/>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6" name="Oval 165"/>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7" name="Oval 166"/>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8" name="Oval 167"/>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70" name="Rectangle 169"/>
            <p:cNvSpPr/>
            <p:nvPr/>
          </p:nvSpPr>
          <p:spPr>
            <a:xfrm>
              <a:off x="639016" y="3900350"/>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7" name="Group 171"/>
            <p:cNvGrpSpPr/>
            <p:nvPr/>
          </p:nvGrpSpPr>
          <p:grpSpPr>
            <a:xfrm>
              <a:off x="207385" y="3900350"/>
              <a:ext cx="3904695" cy="81191"/>
              <a:chOff x="233412" y="3539772"/>
              <a:chExt cx="4922203" cy="104872"/>
            </a:xfrm>
            <a:solidFill>
              <a:schemeClr val="tx2">
                <a:lumMod val="75000"/>
              </a:schemeClr>
            </a:solidFill>
          </p:grpSpPr>
          <p:sp>
            <p:nvSpPr>
              <p:cNvPr id="173" name="Rectangle 172"/>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4" name="Rectangle 173"/>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5" name="Rectangle 174"/>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6" name="Rectangle 175"/>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7" name="Rectangle 176"/>
              <p:cNvSpPr/>
              <p:nvPr/>
            </p:nvSpPr>
            <p:spPr bwMode="auto">
              <a:xfrm>
                <a:off x="2108256"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 name="Rectangle 177"/>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9" name="Rectangle 178"/>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0" name="Rectangle 179"/>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1" name="Rectangle 180"/>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2" name="Rectangle 181"/>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3" name="Rectangle 182"/>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4" name="Rectangle 183"/>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5" name="Rectangle 184"/>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6" name="Rectangle 185"/>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87" name="Rectangle 186"/>
            <p:cNvSpPr/>
            <p:nvPr/>
          </p:nvSpPr>
          <p:spPr bwMode="auto">
            <a:xfrm>
              <a:off x="3824106" y="390750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116" name="Group 115"/>
          <p:cNvGrpSpPr/>
          <p:nvPr/>
        </p:nvGrpSpPr>
        <p:grpSpPr>
          <a:xfrm>
            <a:off x="5635857" y="2487699"/>
            <a:ext cx="2464535" cy="1526081"/>
            <a:chOff x="5635857" y="2487699"/>
            <a:chExt cx="2464535" cy="1526081"/>
          </a:xfrm>
        </p:grpSpPr>
        <p:grpSp>
          <p:nvGrpSpPr>
            <p:cNvPr id="8" name="Group 96"/>
            <p:cNvGrpSpPr/>
            <p:nvPr/>
          </p:nvGrpSpPr>
          <p:grpSpPr>
            <a:xfrm>
              <a:off x="5635857" y="3933056"/>
              <a:ext cx="2464535" cy="80724"/>
              <a:chOff x="5635857" y="3933056"/>
              <a:chExt cx="2464535" cy="80724"/>
            </a:xfrm>
          </p:grpSpPr>
          <p:sp>
            <p:nvSpPr>
              <p:cNvPr id="78" name="Rectangle 77"/>
              <p:cNvSpPr/>
              <p:nvPr/>
            </p:nvSpPr>
            <p:spPr bwMode="auto">
              <a:xfrm>
                <a:off x="5793605"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bwMode="auto">
              <a:xfrm>
                <a:off x="6429279"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0" name="Rectangle 79"/>
              <p:cNvSpPr/>
              <p:nvPr/>
            </p:nvSpPr>
            <p:spPr bwMode="auto">
              <a:xfrm>
                <a:off x="6749457"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1" name="Rectangle 80"/>
              <p:cNvSpPr/>
              <p:nvPr/>
            </p:nvSpPr>
            <p:spPr bwMode="auto">
              <a:xfrm>
                <a:off x="706807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2" name="Rectangle 81"/>
              <p:cNvSpPr/>
              <p:nvPr/>
            </p:nvSpPr>
            <p:spPr bwMode="auto">
              <a:xfrm>
                <a:off x="7385130"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3" name="Rectangle 82"/>
              <p:cNvSpPr/>
              <p:nvPr/>
            </p:nvSpPr>
            <p:spPr bwMode="auto">
              <a:xfrm>
                <a:off x="7702186"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4" name="Rectangle 83"/>
              <p:cNvSpPr/>
              <p:nvPr/>
            </p:nvSpPr>
            <p:spPr bwMode="auto">
              <a:xfrm>
                <a:off x="6271531"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5" name="Rectangle 84"/>
              <p:cNvSpPr/>
              <p:nvPr/>
            </p:nvSpPr>
            <p:spPr bwMode="auto">
              <a:xfrm>
                <a:off x="6908766"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6" name="Rectangle 85"/>
              <p:cNvSpPr/>
              <p:nvPr/>
            </p:nvSpPr>
            <p:spPr bwMode="auto">
              <a:xfrm>
                <a:off x="7225822"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7" name="Rectangle 86"/>
              <p:cNvSpPr/>
              <p:nvPr/>
            </p:nvSpPr>
            <p:spPr bwMode="auto">
              <a:xfrm>
                <a:off x="7542878"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Rectangle 87"/>
              <p:cNvSpPr/>
              <p:nvPr/>
            </p:nvSpPr>
            <p:spPr bwMode="auto">
              <a:xfrm>
                <a:off x="8019239"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9" name="Rectangle 88"/>
              <p:cNvSpPr/>
              <p:nvPr/>
            </p:nvSpPr>
            <p:spPr>
              <a:xfrm>
                <a:off x="6588588" y="3933057"/>
                <a:ext cx="8427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0" name="Rectangle 89"/>
              <p:cNvSpPr/>
              <p:nvPr/>
            </p:nvSpPr>
            <p:spPr bwMode="auto">
              <a:xfrm>
                <a:off x="5635857"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1" name="Rectangle 90"/>
              <p:cNvSpPr/>
              <p:nvPr/>
            </p:nvSpPr>
            <p:spPr bwMode="auto">
              <a:xfrm>
                <a:off x="595291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5" name="Rectangle 94"/>
              <p:cNvSpPr/>
              <p:nvPr/>
            </p:nvSpPr>
            <p:spPr>
              <a:xfrm>
                <a:off x="6110662" y="3933056"/>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6" name="Rectangle 95"/>
              <p:cNvSpPr/>
              <p:nvPr/>
            </p:nvSpPr>
            <p:spPr bwMode="auto">
              <a:xfrm>
                <a:off x="7859934" y="393305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98" name="Oval 97"/>
            <p:cNvSpPr/>
            <p:nvPr/>
          </p:nvSpPr>
          <p:spPr bwMode="auto">
            <a:xfrm>
              <a:off x="6804248" y="2839076"/>
              <a:ext cx="144016" cy="14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9" name="Group 197"/>
            <p:cNvGrpSpPr/>
            <p:nvPr/>
          </p:nvGrpSpPr>
          <p:grpSpPr>
            <a:xfrm>
              <a:off x="5676433" y="2852936"/>
              <a:ext cx="2383384" cy="1080122"/>
              <a:chOff x="5676433" y="2852936"/>
              <a:chExt cx="2383384" cy="1080122"/>
            </a:xfrm>
          </p:grpSpPr>
          <p:cxnSp>
            <p:nvCxnSpPr>
              <p:cNvPr id="100" name="Straight Connector 99"/>
              <p:cNvCxnSpPr>
                <a:stCxn id="90" idx="0"/>
                <a:endCxn id="98" idx="3"/>
              </p:cNvCxnSpPr>
              <p:nvPr/>
            </p:nvCxnSpPr>
            <p:spPr>
              <a:xfrm rot="5400000" flipH="1" flipV="1">
                <a:off x="5763879" y="2871598"/>
                <a:ext cx="974014" cy="114890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78" idx="0"/>
                <a:endCxn id="98" idx="3"/>
              </p:cNvCxnSpPr>
              <p:nvPr/>
            </p:nvCxnSpPr>
            <p:spPr>
              <a:xfrm rot="5400000" flipH="1" flipV="1">
                <a:off x="5843143" y="2950862"/>
                <a:ext cx="974014" cy="99037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0"/>
                <a:endCxn id="98" idx="3"/>
              </p:cNvCxnSpPr>
              <p:nvPr/>
            </p:nvCxnSpPr>
            <p:spPr>
              <a:xfrm rot="5400000" flipH="1" flipV="1">
                <a:off x="5922408" y="3030126"/>
                <a:ext cx="974014" cy="831848"/>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5" idx="0"/>
                <a:endCxn id="98" idx="3"/>
              </p:cNvCxnSpPr>
              <p:nvPr/>
            </p:nvCxnSpPr>
            <p:spPr>
              <a:xfrm rot="5400000" flipH="1" flipV="1">
                <a:off x="6002063" y="3109780"/>
                <a:ext cx="974013" cy="67254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4" idx="0"/>
                <a:endCxn id="98" idx="3"/>
              </p:cNvCxnSpPr>
              <p:nvPr/>
            </p:nvCxnSpPr>
            <p:spPr>
              <a:xfrm rot="5400000" flipH="1" flipV="1">
                <a:off x="6081716" y="3189435"/>
                <a:ext cx="974014" cy="51323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9" idx="0"/>
                <a:endCxn id="98" idx="3"/>
              </p:cNvCxnSpPr>
              <p:nvPr/>
            </p:nvCxnSpPr>
            <p:spPr>
              <a:xfrm rot="5400000" flipH="1" flipV="1">
                <a:off x="6160980" y="3268699"/>
                <a:ext cx="974014" cy="3547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89" idx="0"/>
                <a:endCxn id="98" idx="3"/>
              </p:cNvCxnSpPr>
              <p:nvPr/>
            </p:nvCxnSpPr>
            <p:spPr>
              <a:xfrm rot="5400000" flipH="1" flipV="1">
                <a:off x="6241025" y="3348743"/>
                <a:ext cx="974014" cy="19461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80" idx="0"/>
                <a:endCxn id="98" idx="2"/>
              </p:cNvCxnSpPr>
              <p:nvPr/>
            </p:nvCxnSpPr>
            <p:spPr>
              <a:xfrm rot="5400000" flipH="1" flipV="1">
                <a:off x="6285678" y="3414487"/>
                <a:ext cx="1023706" cy="1343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5" idx="0"/>
                <a:endCxn id="98" idx="2"/>
              </p:cNvCxnSpPr>
              <p:nvPr/>
            </p:nvCxnSpPr>
            <p:spPr>
              <a:xfrm rot="16200000" flipV="1">
                <a:off x="6365333" y="3348266"/>
                <a:ext cx="1023706" cy="14587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1" idx="0"/>
              </p:cNvCxnSpPr>
              <p:nvPr/>
            </p:nvCxnSpPr>
            <p:spPr>
              <a:xfrm rot="16200000" flipV="1">
                <a:off x="6416390" y="3240795"/>
                <a:ext cx="1080121" cy="3044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6" idx="0"/>
                <a:endCxn id="98" idx="4"/>
              </p:cNvCxnSpPr>
              <p:nvPr/>
            </p:nvCxnSpPr>
            <p:spPr>
              <a:xfrm rot="16200000" flipV="1">
                <a:off x="6595003" y="3260880"/>
                <a:ext cx="953431" cy="39092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82" idx="0"/>
                <a:endCxn id="98" idx="4"/>
              </p:cNvCxnSpPr>
              <p:nvPr/>
            </p:nvCxnSpPr>
            <p:spPr>
              <a:xfrm rot="16200000" flipV="1">
                <a:off x="6674267" y="3181616"/>
                <a:ext cx="953431" cy="54945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87" idx="0"/>
                <a:endCxn id="98" idx="4"/>
              </p:cNvCxnSpPr>
              <p:nvPr/>
            </p:nvCxnSpPr>
            <p:spPr>
              <a:xfrm rot="16200000" flipV="1">
                <a:off x="6753531" y="3102352"/>
                <a:ext cx="953431" cy="707979"/>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83" idx="0"/>
                <a:endCxn id="98" idx="4"/>
              </p:cNvCxnSpPr>
              <p:nvPr/>
            </p:nvCxnSpPr>
            <p:spPr>
              <a:xfrm rot="16200000" flipV="1">
                <a:off x="6832795" y="3023088"/>
                <a:ext cx="953431" cy="86650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96" idx="0"/>
                <a:endCxn id="98" idx="4"/>
              </p:cNvCxnSpPr>
              <p:nvPr/>
            </p:nvCxnSpPr>
            <p:spPr>
              <a:xfrm rot="16200000" flipV="1">
                <a:off x="6912059" y="2943824"/>
                <a:ext cx="953431" cy="102503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88" idx="0"/>
                <a:endCxn id="98" idx="4"/>
              </p:cNvCxnSpPr>
              <p:nvPr/>
            </p:nvCxnSpPr>
            <p:spPr>
              <a:xfrm rot="16200000" flipV="1">
                <a:off x="6991321" y="2864562"/>
                <a:ext cx="953431" cy="118356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76" name="Oval 75"/>
            <p:cNvSpPr/>
            <p:nvPr/>
          </p:nvSpPr>
          <p:spPr bwMode="auto">
            <a:xfrm>
              <a:off x="6444208" y="2487699"/>
              <a:ext cx="864096" cy="843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Further questions</a:t>
            </a:r>
            <a:endParaRPr lang="en-GB" dirty="0">
              <a:solidFill>
                <a:schemeClr val="tx2"/>
              </a:solidFill>
            </a:endParaRPr>
          </a:p>
        </p:txBody>
      </p:sp>
      <p:sp>
        <p:nvSpPr>
          <p:cNvPr id="3" name="Content Placeholder 2"/>
          <p:cNvSpPr>
            <a:spLocks noGrp="1"/>
          </p:cNvSpPr>
          <p:nvPr>
            <p:ph idx="1"/>
          </p:nvPr>
        </p:nvSpPr>
        <p:spPr>
          <a:xfrm>
            <a:off x="1043608" y="908720"/>
            <a:ext cx="7776864" cy="5949280"/>
          </a:xfrm>
        </p:spPr>
        <p:txBody>
          <a:bodyPr>
            <a:normAutofit/>
          </a:bodyPr>
          <a:lstStyle/>
          <a:p>
            <a:endParaRPr lang="en-GB" dirty="0" smtClean="0"/>
          </a:p>
          <a:p>
            <a:r>
              <a:rPr lang="en-GB" dirty="0" smtClean="0"/>
              <a:t>How should we fit multipath congestion control to </a:t>
            </a:r>
            <a:r>
              <a:rPr lang="en-GB" dirty="0" err="1" smtClean="0"/>
              <a:t>CompoundTCP</a:t>
            </a:r>
            <a:r>
              <a:rPr lang="en-GB" dirty="0" smtClean="0"/>
              <a:t> or </a:t>
            </a:r>
            <a:r>
              <a:rPr lang="en-GB" dirty="0" err="1" smtClean="0"/>
              <a:t>CubicTCP</a:t>
            </a:r>
            <a:r>
              <a:rPr lang="en-GB" dirty="0" smtClean="0"/>
              <a:t> or DCTCP?</a:t>
            </a:r>
            <a:endParaRPr lang="en-GB" dirty="0" smtClean="0"/>
          </a:p>
          <a:p>
            <a:endParaRPr lang="en-GB" dirty="0" smtClean="0"/>
          </a:p>
          <a:p>
            <a:r>
              <a:rPr lang="en-GB" dirty="0" smtClean="0"/>
              <a:t>Is it worth using multipath for small flows?</a:t>
            </a:r>
          </a:p>
        </p:txBody>
      </p:sp>
      <p:sp>
        <p:nvSpPr>
          <p:cNvPr id="4" name="Slide Number Placeholder 3"/>
          <p:cNvSpPr>
            <a:spLocks noGrp="1"/>
          </p:cNvSpPr>
          <p:nvPr>
            <p:ph type="sldNum" sz="quarter" idx="4"/>
          </p:nvPr>
        </p:nvSpPr>
        <p:spPr/>
        <p:txBody>
          <a:bodyPr/>
          <a:lstStyle/>
          <a:p>
            <a:fld id="{C521D75E-D6CE-401B-B8F6-FCC738B84794}" type="slidenum">
              <a:rPr lang="en-GB" smtClean="0"/>
              <a:pPr/>
              <a:t>57</a:t>
            </a:fld>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smtClean="0">
                <a:solidFill>
                  <a:schemeClr val="tx2">
                    <a:lumMod val="75000"/>
                  </a:schemeClr>
                </a:solidFill>
              </a:rPr>
              <a:t>Conclusion</a:t>
            </a:r>
            <a:endParaRPr lang="en-GB" sz="4800" dirty="0">
              <a:solidFill>
                <a:schemeClr val="tx2">
                  <a:lumMod val="75000"/>
                </a:schemeClr>
              </a:solidFill>
            </a:endParaRPr>
          </a:p>
        </p:txBody>
      </p:sp>
      <p:sp>
        <p:nvSpPr>
          <p:cNvPr id="4" name="Content Placeholder 3"/>
          <p:cNvSpPr>
            <a:spLocks noGrp="1"/>
          </p:cNvSpPr>
          <p:nvPr>
            <p:ph idx="1"/>
          </p:nvPr>
        </p:nvSpPr>
        <p:spPr/>
        <p:txBody>
          <a:bodyPr>
            <a:normAutofit/>
          </a:bodyPr>
          <a:lstStyle/>
          <a:p>
            <a:pPr marL="366713" indent="-366713">
              <a:spcBef>
                <a:spcPts val="0"/>
              </a:spcBef>
              <a:spcAft>
                <a:spcPts val="1200"/>
              </a:spcAft>
              <a:buFont typeface="Arial" pitchFamily="34" charset="0"/>
              <a:buChar char="•"/>
            </a:pPr>
            <a:r>
              <a:rPr lang="en-GB" sz="2800" dirty="0" smtClean="0"/>
              <a:t>Multipath is Packet Switching 2.0</a:t>
            </a:r>
            <a:br>
              <a:rPr lang="en-GB" sz="2800" dirty="0" smtClean="0"/>
            </a:br>
            <a:r>
              <a:rPr lang="en-GB" sz="2800" dirty="0" smtClean="0">
                <a:solidFill>
                  <a:schemeClr val="tx2">
                    <a:lumMod val="75000"/>
                  </a:schemeClr>
                </a:solidFill>
              </a:rPr>
              <a:t>It lets you share capacity between links.</a:t>
            </a:r>
          </a:p>
          <a:p>
            <a:pPr marL="366713" indent="-366713">
              <a:spcBef>
                <a:spcPts val="0"/>
              </a:spcBef>
              <a:spcAft>
                <a:spcPts val="1200"/>
              </a:spcAft>
              <a:buFont typeface="Arial" pitchFamily="34" charset="0"/>
              <a:buChar char="•"/>
            </a:pPr>
            <a:r>
              <a:rPr lang="en-GB" sz="2800" dirty="0" smtClean="0"/>
              <a:t>MPTCP is TCP 2.0</a:t>
            </a:r>
            <a:br>
              <a:rPr lang="en-GB" sz="2800" dirty="0" smtClean="0"/>
            </a:br>
            <a:r>
              <a:rPr lang="en-GB" sz="2800" dirty="0" smtClean="0">
                <a:solidFill>
                  <a:schemeClr val="tx2">
                    <a:lumMod val="75000"/>
                  </a:schemeClr>
                </a:solidFill>
              </a:rPr>
              <a:t>It is a control plane to allocate resource pools.</a:t>
            </a:r>
          </a:p>
          <a:p>
            <a:pPr marL="366713" indent="-366713">
              <a:spcBef>
                <a:spcPts val="0"/>
              </a:spcBef>
              <a:spcAft>
                <a:spcPts val="1200"/>
              </a:spcAft>
              <a:buFont typeface="Arial" pitchFamily="34" charset="0"/>
              <a:buChar char="•"/>
            </a:pPr>
            <a:endParaRPr lang="en-US" sz="2800" dirty="0" smtClean="0"/>
          </a:p>
          <a:p>
            <a:pPr marL="366713" indent="-366713">
              <a:spcBef>
                <a:spcPts val="0"/>
              </a:spcBef>
              <a:spcAft>
                <a:spcPts val="1200"/>
              </a:spcAft>
              <a:buFont typeface="Arial" pitchFamily="34" charset="0"/>
              <a:buChar char="•"/>
            </a:pPr>
            <a:r>
              <a:rPr lang="en-US" sz="2800" dirty="0" smtClean="0"/>
              <a:t>MPTCP is traffic engineering, done by end-systems, on a timescale of milliseconds</a:t>
            </a:r>
            <a:br>
              <a:rPr lang="en-US" sz="2800" dirty="0" smtClean="0"/>
            </a:br>
            <a:r>
              <a:rPr lang="en-US" sz="2800" dirty="0" smtClean="0">
                <a:solidFill>
                  <a:schemeClr val="tx2">
                    <a:lumMod val="75000"/>
                  </a:schemeClr>
                </a:solidFill>
              </a:rPr>
              <a:t>which means fairer and more effective use of data center capacity.</a:t>
            </a:r>
            <a:endParaRPr lang="en-US" sz="2800" dirty="0" smtClean="0"/>
          </a:p>
          <a:p>
            <a:pPr marL="366713" indent="-366713">
              <a:spcBef>
                <a:spcPts val="0"/>
              </a:spcBef>
              <a:spcAft>
                <a:spcPts val="1200"/>
              </a:spcAft>
              <a:buFont typeface="Arial" pitchFamily="34" charset="0"/>
              <a:buChar char="•"/>
            </a:pPr>
            <a:r>
              <a:rPr lang="en-US" sz="2800" dirty="0" smtClean="0"/>
              <a:t>MPTCP means that a given </a:t>
            </a:r>
            <a:r>
              <a:rPr lang="en-US" sz="2800" dirty="0" smtClean="0"/>
              <a:t>network </a:t>
            </a:r>
            <a:r>
              <a:rPr lang="en-US" sz="2800" dirty="0" smtClean="0"/>
              <a:t>can support a wider range of traffic matrices, so it gives you more flexibility to customize the </a:t>
            </a:r>
            <a:r>
              <a:rPr lang="en-US" sz="2800" dirty="0" smtClean="0"/>
              <a:t>network topology.</a:t>
            </a:r>
            <a:endParaRPr lang="en-US" sz="2400" dirty="0" smtClean="0"/>
          </a:p>
        </p:txBody>
      </p:sp>
      <p:sp>
        <p:nvSpPr>
          <p:cNvPr id="5" name="Slide Number Placeholder 4"/>
          <p:cNvSpPr>
            <a:spLocks noGrp="1"/>
          </p:cNvSpPr>
          <p:nvPr>
            <p:ph type="sldNum" sz="quarter" idx="4"/>
          </p:nvPr>
        </p:nvSpPr>
        <p:spPr/>
        <p:txBody>
          <a:bodyPr/>
          <a:lstStyle/>
          <a:p>
            <a:fld id="{C521D75E-D6CE-401B-B8F6-FCC738B84794}" type="slidenum">
              <a:rPr lang="en-GB" smtClean="0"/>
              <a:pPr/>
              <a:t>58</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6</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763688"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7</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1763688"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2" name="Freeform 41"/>
          <p:cNvSpPr/>
          <p:nvPr/>
        </p:nvSpPr>
        <p:spPr>
          <a:xfrm>
            <a:off x="1040139" y="2080009"/>
            <a:ext cx="1659653" cy="4215283"/>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215283">
                <a:moveTo>
                  <a:pt x="1396721" y="0"/>
                </a:moveTo>
                <a:cubicBezTo>
                  <a:pt x="1463710" y="286378"/>
                  <a:pt x="1530699" y="572756"/>
                  <a:pt x="1567543" y="904351"/>
                </a:cubicBezTo>
                <a:cubicBezTo>
                  <a:pt x="1604387" y="1235946"/>
                  <a:pt x="1604387" y="1631182"/>
                  <a:pt x="1617785" y="1989573"/>
                </a:cubicBezTo>
                <a:cubicBezTo>
                  <a:pt x="1631183" y="2347964"/>
                  <a:pt x="1659653" y="2714730"/>
                  <a:pt x="1647930" y="3054699"/>
                </a:cubicBezTo>
                <a:cubicBezTo>
                  <a:pt x="1636207" y="3394668"/>
                  <a:pt x="1644580" y="3843495"/>
                  <a:pt x="1547446" y="4029389"/>
                </a:cubicBezTo>
                <a:cubicBezTo>
                  <a:pt x="1450312" y="4215283"/>
                  <a:pt x="1323033" y="4148295"/>
                  <a:pt x="1065125" y="4170066"/>
                </a:cubicBezTo>
                <a:cubicBezTo>
                  <a:pt x="807217" y="4191837"/>
                  <a:pt x="177521" y="4163366"/>
                  <a:pt x="0" y="4160017"/>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8</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3441186"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2" name="Freeform 41"/>
          <p:cNvSpPr/>
          <p:nvPr/>
        </p:nvSpPr>
        <p:spPr>
          <a:xfrm>
            <a:off x="1040140" y="1988840"/>
            <a:ext cx="2529283" cy="4306452"/>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 name="connsiteX0" fmla="*/ 1396721 w 1659653"/>
              <a:gd name="connsiteY0" fmla="*/ 0 h 4215283"/>
              <a:gd name="connsiteX1" fmla="*/ 1429929 w 1659653"/>
              <a:gd name="connsiteY1" fmla="*/ 152552 h 4215283"/>
              <a:gd name="connsiteX2" fmla="*/ 1567543 w 1659653"/>
              <a:gd name="connsiteY2" fmla="*/ 904351 h 4215283"/>
              <a:gd name="connsiteX3" fmla="*/ 1617785 w 1659653"/>
              <a:gd name="connsiteY3" fmla="*/ 1989573 h 4215283"/>
              <a:gd name="connsiteX4" fmla="*/ 1647930 w 1659653"/>
              <a:gd name="connsiteY4" fmla="*/ 3054699 h 4215283"/>
              <a:gd name="connsiteX5" fmla="*/ 1547446 w 1659653"/>
              <a:gd name="connsiteY5" fmla="*/ 4029389 h 4215283"/>
              <a:gd name="connsiteX6" fmla="*/ 1065125 w 1659653"/>
              <a:gd name="connsiteY6" fmla="*/ 4170066 h 4215283"/>
              <a:gd name="connsiteX7" fmla="*/ 0 w 1659653"/>
              <a:gd name="connsiteY7" fmla="*/ 4160017 h 4215283"/>
              <a:gd name="connsiteX0" fmla="*/ 1396721 w 2065408"/>
              <a:gd name="connsiteY0" fmla="*/ 0 h 4215283"/>
              <a:gd name="connsiteX1" fmla="*/ 1429929 w 2065408"/>
              <a:gd name="connsiteY1" fmla="*/ 152552 h 4215283"/>
              <a:gd name="connsiteX2" fmla="*/ 1567543 w 2065408"/>
              <a:gd name="connsiteY2" fmla="*/ 904351 h 4215283"/>
              <a:gd name="connsiteX3" fmla="*/ 1617785 w 2065408"/>
              <a:gd name="connsiteY3" fmla="*/ 1989573 h 4215283"/>
              <a:gd name="connsiteX4" fmla="*/ 1647930 w 2065408"/>
              <a:gd name="connsiteY4" fmla="*/ 3054699 h 4215283"/>
              <a:gd name="connsiteX5" fmla="*/ 1547446 w 2065408"/>
              <a:gd name="connsiteY5" fmla="*/ 4029389 h 4215283"/>
              <a:gd name="connsiteX6" fmla="*/ 1065125 w 2065408"/>
              <a:gd name="connsiteY6" fmla="*/ 4170066 h 4215283"/>
              <a:gd name="connsiteX7" fmla="*/ 0 w 2065408"/>
              <a:gd name="connsiteY7" fmla="*/ 4160017 h 4215283"/>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429929 w 2529283"/>
              <a:gd name="connsiteY1" fmla="*/ 243721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 name="connsiteX0" fmla="*/ 2523748 w 2529283"/>
              <a:gd name="connsiteY0" fmla="*/ 0 h 4306452"/>
              <a:gd name="connsiteX1" fmla="*/ 1587644 w 2529283"/>
              <a:gd name="connsiteY1" fmla="*/ 216024 h 4306452"/>
              <a:gd name="connsiteX2" fmla="*/ 1567543 w 2529283"/>
              <a:gd name="connsiteY2" fmla="*/ 995520 h 4306452"/>
              <a:gd name="connsiteX3" fmla="*/ 1617785 w 2529283"/>
              <a:gd name="connsiteY3" fmla="*/ 2080742 h 4306452"/>
              <a:gd name="connsiteX4" fmla="*/ 1647930 w 2529283"/>
              <a:gd name="connsiteY4" fmla="*/ 3145868 h 4306452"/>
              <a:gd name="connsiteX5" fmla="*/ 1547446 w 2529283"/>
              <a:gd name="connsiteY5" fmla="*/ 4120558 h 4306452"/>
              <a:gd name="connsiteX6" fmla="*/ 1065125 w 2529283"/>
              <a:gd name="connsiteY6" fmla="*/ 4261235 h 4306452"/>
              <a:gd name="connsiteX7" fmla="*/ 0 w 2529283"/>
              <a:gd name="connsiteY7" fmla="*/ 4251186 h 43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283" h="4306452">
                <a:moveTo>
                  <a:pt x="2523748" y="0"/>
                </a:moveTo>
                <a:cubicBezTo>
                  <a:pt x="2529283" y="25425"/>
                  <a:pt x="1688733" y="23256"/>
                  <a:pt x="1587644" y="216024"/>
                </a:cubicBezTo>
                <a:cubicBezTo>
                  <a:pt x="1519286" y="476061"/>
                  <a:pt x="1562520" y="684734"/>
                  <a:pt x="1567543" y="995520"/>
                </a:cubicBezTo>
                <a:cubicBezTo>
                  <a:pt x="1572566" y="1306306"/>
                  <a:pt x="1604387" y="1722351"/>
                  <a:pt x="1617785" y="2080742"/>
                </a:cubicBezTo>
                <a:cubicBezTo>
                  <a:pt x="1631183" y="2439133"/>
                  <a:pt x="1659653" y="2805899"/>
                  <a:pt x="1647930" y="3145868"/>
                </a:cubicBezTo>
                <a:cubicBezTo>
                  <a:pt x="1636207" y="3485837"/>
                  <a:pt x="1644580" y="3934664"/>
                  <a:pt x="1547446" y="4120558"/>
                </a:cubicBezTo>
                <a:cubicBezTo>
                  <a:pt x="1450312" y="4306452"/>
                  <a:pt x="1323033" y="4239464"/>
                  <a:pt x="1065125" y="4261235"/>
                </a:cubicBezTo>
                <a:cubicBezTo>
                  <a:pt x="807217" y="4283006"/>
                  <a:pt x="177521" y="4254535"/>
                  <a:pt x="0" y="4251186"/>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US" dirty="0" smtClean="0"/>
              <a:t>Can multipath help with mobile hand-offs?</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pPr/>
              <a:t>9</a:t>
            </a:fld>
            <a:endParaRPr lang="en-GB"/>
          </a:p>
        </p:txBody>
      </p:sp>
      <p:grpSp>
        <p:nvGrpSpPr>
          <p:cNvPr id="3" name="Group 38"/>
          <p:cNvGrpSpPr/>
          <p:nvPr/>
        </p:nvGrpSpPr>
        <p:grpSpPr>
          <a:xfrm>
            <a:off x="-837077" y="1745432"/>
            <a:ext cx="10623304" cy="4592857"/>
            <a:chOff x="-49222" y="2184291"/>
            <a:chExt cx="4845718" cy="3018164"/>
          </a:xfrm>
        </p:grpSpPr>
        <p:sp>
          <p:nvSpPr>
            <p:cNvPr id="5" name="Oval 4"/>
            <p:cNvSpPr/>
            <p:nvPr/>
          </p:nvSpPr>
          <p:spPr>
            <a:xfrm>
              <a:off x="-49222" y="2184291"/>
              <a:ext cx="4845718" cy="993710"/>
            </a:xfrm>
            <a:prstGeom prst="ellipse">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31"/>
            <p:cNvGrpSpPr/>
            <p:nvPr/>
          </p:nvGrpSpPr>
          <p:grpSpPr>
            <a:xfrm>
              <a:off x="2301206" y="4124393"/>
              <a:ext cx="222341" cy="1078062"/>
              <a:chOff x="2301206" y="4124393"/>
              <a:chExt cx="222341" cy="1078062"/>
            </a:xfrm>
          </p:grpSpPr>
          <p:cxnSp>
            <p:nvCxnSpPr>
              <p:cNvPr id="30" name="Straight Connector 29"/>
              <p:cNvCxnSpPr/>
              <p:nvPr/>
            </p:nvCxnSpPr>
            <p:spPr>
              <a:xfrm rot="5400000">
                <a:off x="1950024" y="4734403"/>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01206" y="4124393"/>
                <a:ext cx="222341"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Isosceles Triangle 32"/>
            <p:cNvSpPr/>
            <p:nvPr/>
          </p:nvSpPr>
          <p:spPr>
            <a:xfrm flipV="1">
              <a:off x="502916" y="3319960"/>
              <a:ext cx="3820214" cy="812661"/>
            </a:xfrm>
            <a:prstGeom prst="triangle">
              <a:avLst/>
            </a:prstGeom>
            <a:gradFill flip="none" rotWithShape="1">
              <a:gsLst>
                <a:gs pos="0">
                  <a:schemeClr val="accent1">
                    <a:lumMod val="50000"/>
                  </a:schemeClr>
                </a:gs>
                <a:gs pos="100000">
                  <a:schemeClr val="accent1">
                    <a:shade val="675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37"/>
          <p:cNvGrpSpPr/>
          <p:nvPr/>
        </p:nvGrpSpPr>
        <p:grpSpPr>
          <a:xfrm>
            <a:off x="5076056" y="1993306"/>
            <a:ext cx="3024336" cy="3280518"/>
            <a:chOff x="5076056" y="2308722"/>
            <a:chExt cx="3024336" cy="3280518"/>
          </a:xfrm>
        </p:grpSpPr>
        <p:sp>
          <p:nvSpPr>
            <p:cNvPr id="6" name="Oval 5"/>
            <p:cNvSpPr/>
            <p:nvPr/>
          </p:nvSpPr>
          <p:spPr>
            <a:xfrm>
              <a:off x="5076056" y="2308722"/>
              <a:ext cx="3024336" cy="872404"/>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3"/>
            <p:cNvGrpSpPr/>
            <p:nvPr/>
          </p:nvGrpSpPr>
          <p:grpSpPr>
            <a:xfrm>
              <a:off x="6434160" y="4467256"/>
              <a:ext cx="288032" cy="1121984"/>
              <a:chOff x="2257696" y="4611272"/>
              <a:chExt cx="288032" cy="1121984"/>
            </a:xfrm>
          </p:grpSpPr>
          <p:cxnSp>
            <p:nvCxnSpPr>
              <p:cNvPr id="35" name="Straight Connector 34"/>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Isosceles Triangle 36"/>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9"/>
          <p:cNvGrpSpPr/>
          <p:nvPr/>
        </p:nvGrpSpPr>
        <p:grpSpPr>
          <a:xfrm>
            <a:off x="1115616" y="2208020"/>
            <a:ext cx="2880320" cy="3218204"/>
            <a:chOff x="5148064" y="2371036"/>
            <a:chExt cx="2880320" cy="3218204"/>
          </a:xfrm>
        </p:grpSpPr>
        <p:sp>
          <p:nvSpPr>
            <p:cNvPr id="41" name="Oval 40"/>
            <p:cNvSpPr/>
            <p:nvPr/>
          </p:nvSpPr>
          <p:spPr>
            <a:xfrm>
              <a:off x="5292080" y="2371036"/>
              <a:ext cx="2592288" cy="747776"/>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33"/>
            <p:cNvGrpSpPr/>
            <p:nvPr/>
          </p:nvGrpSpPr>
          <p:grpSpPr>
            <a:xfrm>
              <a:off x="6434160" y="4467256"/>
              <a:ext cx="288032" cy="1121984"/>
              <a:chOff x="2257696" y="4611272"/>
              <a:chExt cx="288032" cy="1121984"/>
            </a:xfrm>
          </p:grpSpPr>
          <p:cxnSp>
            <p:nvCxnSpPr>
              <p:cNvPr id="44" name="Straight Connector 43"/>
              <p:cNvCxnSpPr/>
              <p:nvPr/>
            </p:nvCxnSpPr>
            <p:spPr>
              <a:xfrm rot="5400000">
                <a:off x="1943708" y="5265204"/>
                <a:ext cx="93610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57696" y="4611272"/>
                <a:ext cx="288032" cy="28803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Isosceles Triangle 42"/>
            <p:cNvSpPr/>
            <p:nvPr/>
          </p:nvSpPr>
          <p:spPr>
            <a:xfrm flipV="1">
              <a:off x="5148064" y="3429000"/>
              <a:ext cx="2880320" cy="1080120"/>
            </a:xfrm>
            <a:prstGeom prst="triangle">
              <a:avLst/>
            </a:prstGeom>
            <a:gradFill flip="none" rotWithShape="1">
              <a:gsLst>
                <a:gs pos="0">
                  <a:schemeClr val="accent3">
                    <a:lumMod val="50000"/>
                  </a:schemeClr>
                </a:gs>
                <a:gs pos="100000">
                  <a:schemeClr val="accent3">
                    <a:lumMod val="7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7"/>
          <p:cNvGrpSpPr/>
          <p:nvPr/>
        </p:nvGrpSpPr>
        <p:grpSpPr>
          <a:xfrm>
            <a:off x="4139952" y="1169368"/>
            <a:ext cx="626758" cy="1224136"/>
            <a:chOff x="1619672" y="2708920"/>
            <a:chExt cx="626758" cy="1224136"/>
          </a:xfrm>
        </p:grpSpPr>
        <p:grpSp>
          <p:nvGrpSpPr>
            <p:cNvPr id="20" name="Group 25"/>
            <p:cNvGrpSpPr/>
            <p:nvPr/>
          </p:nvGrpSpPr>
          <p:grpSpPr>
            <a:xfrm>
              <a:off x="1619672" y="2708920"/>
              <a:ext cx="432048" cy="1224136"/>
              <a:chOff x="1619672" y="2420888"/>
              <a:chExt cx="504056" cy="1512168"/>
            </a:xfrm>
          </p:grpSpPr>
          <p:sp>
            <p:nvSpPr>
              <p:cNvPr id="7" name="Oval 6"/>
              <p:cNvSpPr/>
              <p:nvPr/>
            </p:nvSpPr>
            <p:spPr>
              <a:xfrm>
                <a:off x="1691680" y="2420888"/>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7" idx="4"/>
              </p:cNvCxnSpPr>
              <p:nvPr/>
            </p:nvCxnSpPr>
            <p:spPr>
              <a:xfrm rot="5400000">
                <a:off x="1547664" y="299695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799692" y="3320988"/>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35696" y="3717032"/>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619672" y="3429000"/>
                <a:ext cx="36004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547664" y="3717032"/>
                <a:ext cx="288032"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63688" y="2852936"/>
                <a:ext cx="144016"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63688" y="2996952"/>
                <a:ext cx="288032"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07704"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descr="nexuss.png"/>
            <p:cNvPicPr>
              <a:picLocks noChangeAspect="1"/>
            </p:cNvPicPr>
            <p:nvPr/>
          </p:nvPicPr>
          <p:blipFill>
            <a:blip r:embed="rId2" cstate="print"/>
            <a:stretch>
              <a:fillRect/>
            </a:stretch>
          </p:blipFill>
          <p:spPr>
            <a:xfrm rot="742974" flipH="1">
              <a:off x="1979712" y="2996952"/>
              <a:ext cx="266718" cy="576064"/>
            </a:xfrm>
            <a:prstGeom prst="rect">
              <a:avLst/>
            </a:prstGeom>
            <a:effectLst>
              <a:outerShdw blurRad="101600" dist="76200" dir="4260000" algn="tl" rotWithShape="0">
                <a:schemeClr val="tx2">
                  <a:lumMod val="75000"/>
                  <a:alpha val="40000"/>
                </a:schemeClr>
              </a:outerShdw>
            </a:effectLst>
          </p:spPr>
        </p:pic>
      </p:grpSp>
      <p:sp>
        <p:nvSpPr>
          <p:cNvPr id="48" name="Cloud 47"/>
          <p:cNvSpPr/>
          <p:nvPr/>
        </p:nvSpPr>
        <p:spPr>
          <a:xfrm>
            <a:off x="1763688" y="5661248"/>
            <a:ext cx="1944216" cy="1008112"/>
          </a:xfrm>
          <a:prstGeom prst="cloud">
            <a:avLst/>
          </a:prstGeom>
          <a:solidFill>
            <a:schemeClr val="tx2">
              <a:lumMod val="50000"/>
            </a:schemeClr>
          </a:solidFill>
          <a:ln w="3175">
            <a:solidFill>
              <a:schemeClr val="tx2">
                <a:lumMod val="25000"/>
              </a:schemeClr>
            </a:solidFill>
          </a:ln>
          <a:effectLst>
            <a:outerShdw blurRad="50800" dist="63500" dir="2700000" algn="tl" rotWithShape="0">
              <a:schemeClr val="bg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GB" dirty="0"/>
          </a:p>
        </p:txBody>
      </p:sp>
      <p:cxnSp>
        <p:nvCxnSpPr>
          <p:cNvPr id="51" name="Straight Connector 50"/>
          <p:cNvCxnSpPr/>
          <p:nvPr/>
        </p:nvCxnSpPr>
        <p:spPr>
          <a:xfrm rot="5400000">
            <a:off x="2267744" y="5517232"/>
            <a:ext cx="432048" cy="1440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3707905" y="5275384"/>
            <a:ext cx="2893863" cy="6738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3419872" y="6309320"/>
            <a:ext cx="1152128" cy="2160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07704" y="2564904"/>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0" name="TextBox 59"/>
          <p:cNvSpPr txBox="1"/>
          <p:nvPr/>
        </p:nvSpPr>
        <p:spPr>
          <a:xfrm>
            <a:off x="5868144" y="2492896"/>
            <a:ext cx="1584176" cy="369332"/>
          </a:xfrm>
          <a:prstGeom prst="rect">
            <a:avLst/>
          </a:prstGeom>
          <a:noFill/>
        </p:spPr>
        <p:txBody>
          <a:bodyPr wrap="square" rtlCol="0">
            <a:spAutoFit/>
          </a:bodyPr>
          <a:lstStyle/>
          <a:p>
            <a:r>
              <a:rPr lang="en-US" dirty="0" err="1" smtClean="0"/>
              <a:t>wifi</a:t>
            </a:r>
            <a:r>
              <a:rPr lang="en-US" dirty="0" smtClean="0"/>
              <a:t> hotspot</a:t>
            </a:r>
            <a:endParaRPr lang="en-GB" dirty="0"/>
          </a:p>
        </p:txBody>
      </p:sp>
      <p:sp>
        <p:nvSpPr>
          <p:cNvPr id="61" name="TextBox 60"/>
          <p:cNvSpPr txBox="1"/>
          <p:nvPr/>
        </p:nvSpPr>
        <p:spPr>
          <a:xfrm>
            <a:off x="3995936" y="2915652"/>
            <a:ext cx="1584176" cy="369332"/>
          </a:xfrm>
          <a:prstGeom prst="rect">
            <a:avLst/>
          </a:prstGeom>
          <a:noFill/>
        </p:spPr>
        <p:txBody>
          <a:bodyPr wrap="square" rtlCol="0">
            <a:spAutoFit/>
          </a:bodyPr>
          <a:lstStyle/>
          <a:p>
            <a:r>
              <a:rPr lang="en-US" dirty="0" smtClean="0"/>
              <a:t>3G cell</a:t>
            </a:r>
            <a:endParaRPr lang="en-GB" dirty="0"/>
          </a:p>
        </p:txBody>
      </p:sp>
      <p:sp>
        <p:nvSpPr>
          <p:cNvPr id="42" name="Freeform 41"/>
          <p:cNvSpPr/>
          <p:nvPr/>
        </p:nvSpPr>
        <p:spPr>
          <a:xfrm>
            <a:off x="1040139" y="2080009"/>
            <a:ext cx="3891901" cy="4215283"/>
          </a:xfrm>
          <a:custGeom>
            <a:avLst/>
            <a:gdLst>
              <a:gd name="connsiteX0" fmla="*/ 1396721 w 1659653"/>
              <a:gd name="connsiteY0" fmla="*/ 0 h 4215283"/>
              <a:gd name="connsiteX1" fmla="*/ 1567543 w 1659653"/>
              <a:gd name="connsiteY1" fmla="*/ 904351 h 4215283"/>
              <a:gd name="connsiteX2" fmla="*/ 1617785 w 1659653"/>
              <a:gd name="connsiteY2" fmla="*/ 1989573 h 4215283"/>
              <a:gd name="connsiteX3" fmla="*/ 1647930 w 1659653"/>
              <a:gd name="connsiteY3" fmla="*/ 3054699 h 4215283"/>
              <a:gd name="connsiteX4" fmla="*/ 1547446 w 1659653"/>
              <a:gd name="connsiteY4" fmla="*/ 4029389 h 4215283"/>
              <a:gd name="connsiteX5" fmla="*/ 1065125 w 1659653"/>
              <a:gd name="connsiteY5" fmla="*/ 4170066 h 4215283"/>
              <a:gd name="connsiteX6" fmla="*/ 0 w 1659653"/>
              <a:gd name="connsiteY6" fmla="*/ 4160017 h 42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653" h="4215283">
                <a:moveTo>
                  <a:pt x="1396721" y="0"/>
                </a:moveTo>
                <a:cubicBezTo>
                  <a:pt x="1463710" y="286378"/>
                  <a:pt x="1530699" y="572756"/>
                  <a:pt x="1567543" y="904351"/>
                </a:cubicBezTo>
                <a:cubicBezTo>
                  <a:pt x="1604387" y="1235946"/>
                  <a:pt x="1604387" y="1631182"/>
                  <a:pt x="1617785" y="1989573"/>
                </a:cubicBezTo>
                <a:cubicBezTo>
                  <a:pt x="1631183" y="2347964"/>
                  <a:pt x="1659653" y="2714730"/>
                  <a:pt x="1647930" y="3054699"/>
                </a:cubicBezTo>
                <a:cubicBezTo>
                  <a:pt x="1636207" y="3394668"/>
                  <a:pt x="1644580" y="3843495"/>
                  <a:pt x="1547446" y="4029389"/>
                </a:cubicBezTo>
                <a:cubicBezTo>
                  <a:pt x="1450312" y="4215283"/>
                  <a:pt x="1323033" y="4148295"/>
                  <a:pt x="1065125" y="4170066"/>
                </a:cubicBezTo>
                <a:cubicBezTo>
                  <a:pt x="807217" y="4191837"/>
                  <a:pt x="177521" y="4163366"/>
                  <a:pt x="0" y="4160017"/>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600"/>
                                  </p:stCondLst>
                                  <p:childTnLst>
                                    <p:set>
                                      <p:cBhvr>
                                        <p:cTn id="9" dur="1" fill="hold">
                                          <p:stCondLst>
                                            <p:cond delay="0"/>
                                          </p:stCondLst>
                                        </p:cTn>
                                        <p:tgtEl>
                                          <p:spTgt spid="42"/>
                                        </p:tgtEl>
                                        <p:attrNameLst>
                                          <p:attrName>style.visibility</p:attrName>
                                        </p:attrNameLst>
                                      </p:cBhvr>
                                      <p:to>
                                        <p:strVal val="hidden"/>
                                      </p:to>
                                    </p:set>
                                  </p:childTnLst>
                                </p:cTn>
                              </p:par>
                            </p:childTnLst>
                          </p:cTn>
                        </p:par>
                        <p:par>
                          <p:cTn id="10" fill="hold">
                            <p:stCondLst>
                              <p:cond delay="600"/>
                            </p:stCondLst>
                            <p:childTnLst>
                              <p:par>
                                <p:cTn id="11" presetID="1" presetClass="entr" presetSubtype="0" fill="hold" grpId="2" nodeType="afterEffect">
                                  <p:stCondLst>
                                    <p:cond delay="40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grpId="3" nodeType="afterEffect">
                                  <p:stCondLst>
                                    <p:cond delay="200"/>
                                  </p:stCondLst>
                                  <p:childTnLst>
                                    <p:set>
                                      <p:cBhvr>
                                        <p:cTn id="15" dur="1" fill="hold">
                                          <p:stCondLst>
                                            <p:cond delay="0"/>
                                          </p:stCondLst>
                                        </p:cTn>
                                        <p:tgtEl>
                                          <p:spTgt spid="42"/>
                                        </p:tgtEl>
                                        <p:attrNameLst>
                                          <p:attrName>style.visibility</p:attrName>
                                        </p:attrNameLst>
                                      </p:cBhvr>
                                      <p:to>
                                        <p:strVal val="hidden"/>
                                      </p:to>
                                    </p:set>
                                  </p:childTnLst>
                                </p:cTn>
                              </p:par>
                            </p:childTnLst>
                          </p:cTn>
                        </p:par>
                        <p:par>
                          <p:cTn id="16" fill="hold">
                            <p:stCondLst>
                              <p:cond delay="1200"/>
                            </p:stCondLst>
                            <p:childTnLst>
                              <p:par>
                                <p:cTn id="17" presetID="1" presetClass="entr" presetSubtype="0" fill="hold" grpId="4" nodeType="afterEffect">
                                  <p:stCondLst>
                                    <p:cond delay="800"/>
                                  </p:stCondLst>
                                  <p:childTnLst>
                                    <p:set>
                                      <p:cBhvr>
                                        <p:cTn id="18" dur="1" fill="hold">
                                          <p:stCondLst>
                                            <p:cond delay="0"/>
                                          </p:stCondLst>
                                        </p:cTn>
                                        <p:tgtEl>
                                          <p:spTgt spid="42"/>
                                        </p:tgtEl>
                                        <p:attrNameLst>
                                          <p:attrName>style.visibility</p:attrName>
                                        </p:attrNameLst>
                                      </p:cBhvr>
                                      <p:to>
                                        <p:strVal val="visible"/>
                                      </p:to>
                                    </p:set>
                                  </p:childTnLst>
                                </p:cTn>
                              </p:par>
                            </p:childTnLst>
                          </p:cTn>
                        </p:par>
                        <p:par>
                          <p:cTn id="19" fill="hold">
                            <p:stCondLst>
                              <p:cond delay="2000"/>
                            </p:stCondLst>
                            <p:childTnLst>
                              <p:par>
                                <p:cTn id="20" presetID="1" presetClass="exit" presetSubtype="0" fill="hold" grpId="5" nodeType="afterEffect">
                                  <p:stCondLst>
                                    <p:cond delay="200"/>
                                  </p:stCondLst>
                                  <p:childTnLst>
                                    <p:set>
                                      <p:cBhvr>
                                        <p:cTn id="21" dur="1" fill="hold">
                                          <p:stCondLst>
                                            <p:cond delay="0"/>
                                          </p:stCondLst>
                                        </p:cTn>
                                        <p:tgtEl>
                                          <p:spTgt spid="42"/>
                                        </p:tgtEl>
                                        <p:attrNameLst>
                                          <p:attrName>style.visibility</p:attrName>
                                        </p:attrNameLst>
                                      </p:cBhvr>
                                      <p:to>
                                        <p:strVal val="hidden"/>
                                      </p:to>
                                    </p:set>
                                  </p:childTnLst>
                                </p:cTn>
                              </p:par>
                            </p:childTnLst>
                          </p:cTn>
                        </p:par>
                        <p:par>
                          <p:cTn id="22" fill="hold">
                            <p:stCondLst>
                              <p:cond delay="2200"/>
                            </p:stCondLst>
                            <p:childTnLst>
                              <p:par>
                                <p:cTn id="23" presetID="1" presetClass="entr" presetSubtype="0" fill="hold" grpId="6" nodeType="afterEffect">
                                  <p:stCondLst>
                                    <p:cond delay="50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P spid="42" grpId="4" animBg="1"/>
      <p:bldP spid="42" grpId="5" animBg="1"/>
      <p:bldP spid="42" grpId="6" animBg="1"/>
    </p:bldLst>
  </p:timing>
</p:sld>
</file>

<file path=ppt/theme/theme1.xml><?xml version="1.0" encoding="utf-8"?>
<a:theme xmlns:a="http://schemas.openxmlformats.org/drawingml/2006/main" name="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3761</TotalTime>
  <Words>3165</Words>
  <Application>Microsoft Office PowerPoint</Application>
  <PresentationFormat>On-screen Show (4:3)</PresentationFormat>
  <Paragraphs>568</Paragraphs>
  <Slides>58</Slides>
  <Notes>25</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2_Office Theme</vt:lpstr>
      <vt:lpstr>Multipath TCP design, and application to data centers</vt:lpstr>
      <vt:lpstr>Slide 2</vt:lpstr>
      <vt:lpstr>In a data center, can we use multipath to get higher throughput?</vt:lpstr>
      <vt:lpstr>In a data center, can we use multipath to get higher throughput?</vt:lpstr>
      <vt:lpstr>In a data center, can we use multipath to get higher throughput?</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Can multipath help with mobile hand-offs?</vt:lpstr>
      <vt:lpstr>Slide 16</vt:lpstr>
      <vt:lpstr>What is the MPTCP protocol? MPTCP is a replacement for TCP which lets you use multiple paths simultaneously.</vt:lpstr>
      <vt:lpstr>What is the MPTCP protocol? MPTCP is a replacement for TCP which lets you use multiple paths simultaneously.</vt:lpstr>
      <vt:lpstr>Design goal 1: Multipath TCP should be fair to regular TCP at shared bottlenecks</vt:lpstr>
      <vt:lpstr>Design goal 2: MPTCP should use efficient paths</vt:lpstr>
      <vt:lpstr>Design goal 2: MPTCP should use efficient paths</vt:lpstr>
      <vt:lpstr>Design goal 2: MPTCP should use efficient paths</vt:lpstr>
      <vt:lpstr>Design goal 2: MPTCP should use efficient paths</vt:lpstr>
      <vt:lpstr>Design goal 2: MPTCP should use efficient paths</vt:lpstr>
      <vt:lpstr>Design goal 2: MPTCP should use efficient paths</vt:lpstr>
      <vt:lpstr>MPTCP chooses efficient paths in a BCube data center, hence it gets high throughput.</vt:lpstr>
      <vt:lpstr>Design goal 3: MPTCP should be fair compared to TCP</vt:lpstr>
      <vt:lpstr>MPTCP gives fair throughput.</vt:lpstr>
      <vt:lpstr>MPTCP gives fair throughput.</vt:lpstr>
      <vt:lpstr>MPTCP gives fair throughput.</vt:lpstr>
      <vt:lpstr>Design goals</vt:lpstr>
      <vt:lpstr>How does TCP congestion control work?</vt:lpstr>
      <vt:lpstr>How does MPTCP congestion control work?</vt:lpstr>
      <vt:lpstr>How does MPTCP congestion control work?</vt:lpstr>
      <vt:lpstr>How does MPTCP congestion control work?</vt:lpstr>
      <vt:lpstr>Related work</vt:lpstr>
      <vt:lpstr>Why we like MPTCP for data centers, and why ECMP and per-packet scattering have problems.</vt:lpstr>
      <vt:lpstr>MPTCP is a simple way to automatically pick the best of several available paths.</vt:lpstr>
      <vt:lpstr>MPTCP discovers available capacity</vt:lpstr>
      <vt:lpstr>MPTCP discovers available capacity</vt:lpstr>
      <vt:lpstr>MPTCP discovers available capacity, and it doesn’t need much path choice.</vt:lpstr>
      <vt:lpstr>MPTCP discovers available capacity, and it shares it out more fairly than TCP+ECMP.</vt:lpstr>
      <vt:lpstr>MPTCP can make good path choices, better than per-packet load balancing.</vt:lpstr>
      <vt:lpstr>MPTCP can make good path choices, better than per-packet load balancing.</vt:lpstr>
      <vt:lpstr>MPTCP can make good path choices, and it’s robust against a range of traffic matrices.</vt:lpstr>
      <vt:lpstr>MPTCP can make good path choices, as good as a very fast centralized scheduler.</vt:lpstr>
      <vt:lpstr>MPTCP permits flexible topologies</vt:lpstr>
      <vt:lpstr>MPTCP permits flexible topologies</vt:lpstr>
      <vt:lpstr>MPTCP permits flexible topologies</vt:lpstr>
      <vt:lpstr>MPTCP permits flexible topologies</vt:lpstr>
      <vt:lpstr>What is MPTCP really trying to do?</vt:lpstr>
      <vt:lpstr> </vt:lpstr>
      <vt:lpstr> </vt:lpstr>
      <vt:lpstr> </vt:lpstr>
      <vt:lpstr> </vt:lpstr>
      <vt:lpstr>MPTCP tries to make a network behave like a simple pool of capacity.</vt:lpstr>
      <vt:lpstr>Further questions</vt:lpstr>
      <vt:lpstr>Conclusion</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djw</dc:creator>
  <cp:lastModifiedBy>djw</cp:lastModifiedBy>
  <cp:revision>196</cp:revision>
  <dcterms:created xsi:type="dcterms:W3CDTF">2011-03-24T19:39:05Z</dcterms:created>
  <dcterms:modified xsi:type="dcterms:W3CDTF">2011-05-27T17:00:01Z</dcterms:modified>
</cp:coreProperties>
</file>