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58"/>
  </p:notesMasterIdLst>
  <p:sldIdLst>
    <p:sldId id="389" r:id="rId3"/>
    <p:sldId id="390" r:id="rId4"/>
    <p:sldId id="325" r:id="rId5"/>
    <p:sldId id="326" r:id="rId6"/>
    <p:sldId id="327" r:id="rId7"/>
    <p:sldId id="328" r:id="rId8"/>
    <p:sldId id="329" r:id="rId9"/>
    <p:sldId id="385" r:id="rId10"/>
    <p:sldId id="391" r:id="rId11"/>
    <p:sldId id="392" r:id="rId12"/>
    <p:sldId id="330" r:id="rId13"/>
    <p:sldId id="393" r:id="rId14"/>
    <p:sldId id="387" r:id="rId15"/>
    <p:sldId id="394" r:id="rId16"/>
    <p:sldId id="395" r:id="rId17"/>
    <p:sldId id="396" r:id="rId18"/>
    <p:sldId id="397" r:id="rId19"/>
    <p:sldId id="398" r:id="rId20"/>
    <p:sldId id="399" r:id="rId21"/>
    <p:sldId id="400" r:id="rId22"/>
    <p:sldId id="401" r:id="rId23"/>
    <p:sldId id="402" r:id="rId24"/>
    <p:sldId id="403" r:id="rId25"/>
    <p:sldId id="404" r:id="rId26"/>
    <p:sldId id="340" r:id="rId27"/>
    <p:sldId id="341" r:id="rId28"/>
    <p:sldId id="342" r:id="rId29"/>
    <p:sldId id="343" r:id="rId30"/>
    <p:sldId id="344" r:id="rId31"/>
    <p:sldId id="361" r:id="rId32"/>
    <p:sldId id="362" r:id="rId33"/>
    <p:sldId id="363" r:id="rId34"/>
    <p:sldId id="364" r:id="rId35"/>
    <p:sldId id="365" r:id="rId36"/>
    <p:sldId id="408" r:id="rId37"/>
    <p:sldId id="409" r:id="rId38"/>
    <p:sldId id="410" r:id="rId39"/>
    <p:sldId id="381" r:id="rId40"/>
    <p:sldId id="380" r:id="rId41"/>
    <p:sldId id="379" r:id="rId42"/>
    <p:sldId id="357" r:id="rId43"/>
    <p:sldId id="375" r:id="rId44"/>
    <p:sldId id="358" r:id="rId45"/>
    <p:sldId id="366" r:id="rId46"/>
    <p:sldId id="411" r:id="rId47"/>
    <p:sldId id="412" r:id="rId48"/>
    <p:sldId id="414" r:id="rId49"/>
    <p:sldId id="371" r:id="rId50"/>
    <p:sldId id="268" r:id="rId51"/>
    <p:sldId id="415" r:id="rId52"/>
    <p:sldId id="299" r:id="rId53"/>
    <p:sldId id="302" r:id="rId54"/>
    <p:sldId id="300" r:id="rId55"/>
    <p:sldId id="374" r:id="rId56"/>
    <p:sldId id="30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8"/>
    <a:srgbClr val="006600"/>
    <a:srgbClr val="800000"/>
    <a:srgbClr val="FF33CC"/>
    <a:srgbClr val="000000"/>
    <a:srgbClr val="E3B0AF"/>
    <a:srgbClr val="FF9393"/>
    <a:srgbClr val="FF9900"/>
    <a:srgbClr val="4F81BD"/>
    <a:srgbClr val="F8F8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765" autoAdjust="0"/>
  </p:normalViewPr>
  <p:slideViewPr>
    <p:cSldViewPr>
      <p:cViewPr varScale="1">
        <p:scale>
          <a:sx n="117" d="100"/>
          <a:sy n="117" d="100"/>
        </p:scale>
        <p:origin x="-120" y="-25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56" d="100"/>
          <a:sy n="56" d="100"/>
        </p:scale>
        <p:origin x="-25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33469-4017-4366-99D3-32259A95428F}" type="datetimeFigureOut">
              <a:rPr lang="en-GB" smtClean="0"/>
              <a:pPr/>
              <a:t>19/06/2011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84340-2C5C-49CD-9344-8D8C6E4223F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it about this paper that made</a:t>
            </a:r>
            <a:r>
              <a:rPr lang="en-US" baseline="0" dirty="0" smtClean="0"/>
              <a:t> it so influential?</a:t>
            </a:r>
          </a:p>
          <a:p>
            <a:endParaRPr lang="en-US" baseline="0" dirty="0" smtClean="0"/>
          </a:p>
          <a:p>
            <a:r>
              <a:rPr lang="en-US" baseline="0" dirty="0" smtClean="0"/>
              <a:t>Frank is exceptionally good at listening. I think the paper was answering a real need, it’s just not the need that you think from the maths. This talk is my attempt to explain the need.</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7</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a:t>
            </a:r>
            <a:r>
              <a:rPr lang="en-GB" baseline="0" dirty="0" smtClean="0"/>
              <a:t> this point, the total access capacity is shared evenly between all the flows.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37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 circuit-switched network, there is a dedicated channel for each flow. It’s rigid and inflexible: when one flow is silent, the other flow can’t fill in. Packet switching gives you much more flexibility (whether you use it for ATM virtual circuits, or for full-blown IP). </a:t>
            </a:r>
          </a:p>
          <a:p>
            <a:endParaRPr lang="en-US" baseline="0" dirty="0" smtClean="0"/>
          </a:p>
          <a:p>
            <a:r>
              <a:rPr lang="en-US" baseline="0" dirty="0" smtClean="0"/>
              <a:t>Multipath brings flexibility of the same sort. </a:t>
            </a:r>
            <a:r>
              <a:rPr lang="en-US" baseline="0" dirty="0" err="1" smtClean="0"/>
              <a:t>Pic</a:t>
            </a:r>
            <a:r>
              <a:rPr lang="en-US" baseline="0" dirty="0" smtClean="0"/>
              <a:t> 3 is rigid and inflexible, </a:t>
            </a:r>
            <a:r>
              <a:rPr lang="en-US" baseline="0" dirty="0" err="1" smtClean="0"/>
              <a:t>Pic</a:t>
            </a:r>
            <a:r>
              <a:rPr lang="en-US" baseline="0" dirty="0" smtClean="0"/>
              <a:t> 4 is flexible.</a:t>
            </a:r>
          </a:p>
          <a:p>
            <a:endParaRPr lang="en-US" baseline="0" dirty="0" smtClean="0"/>
          </a:p>
          <a:p>
            <a:r>
              <a:rPr lang="en-US" baseline="0" dirty="0" smtClean="0"/>
              <a:t>In the case of packet switching, you need to be careful about how the flows share the link. </a:t>
            </a:r>
            <a:r>
              <a:rPr lang="en-US" baseline="0" dirty="0" err="1" smtClean="0"/>
              <a:t>Pic</a:t>
            </a:r>
            <a:r>
              <a:rPr lang="en-US" baseline="0" dirty="0" smtClean="0"/>
              <a:t> 1 circuits made it easy – they give strict isolation between flows. But with </a:t>
            </a:r>
            <a:r>
              <a:rPr lang="en-US" baseline="0" dirty="0" err="1" smtClean="0"/>
              <a:t>Pic</a:t>
            </a:r>
            <a:r>
              <a:rPr lang="en-US" baseline="0" dirty="0" smtClean="0"/>
              <a:t> 2 packet switching, you need a control plane. It could be with ATM and admission control. Or it could be TCP congestion control, which says how end-systems should adapt their rates so that the network shares its capacity fairly.</a:t>
            </a:r>
          </a:p>
          <a:p>
            <a:endParaRPr lang="en-US" baseline="0" dirty="0" smtClean="0"/>
          </a:p>
          <a:p>
            <a:r>
              <a:rPr lang="en-US" baseline="0" dirty="0" smtClean="0"/>
              <a:t>What sort of control plane do we need, to ensure that a multipath network works well?</a:t>
            </a:r>
          </a:p>
          <a:p>
            <a:endParaRPr lang="en-US" baseline="0"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solidFill>
                  <a:prstClr val="black"/>
                </a:solidFill>
              </a:rPr>
              <a:pPr>
                <a:defRPr/>
              </a:pPr>
              <a:t>44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try to listen to networking</a:t>
            </a:r>
            <a:r>
              <a:rPr lang="en-US" baseline="0" dirty="0" smtClean="0"/>
              <a:t> systems people...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a:t>
            </a:r>
            <a:r>
              <a:rPr lang="en-US" dirty="0" err="1" smtClean="0"/>
              <a:t>CompoundTCP</a:t>
            </a:r>
            <a:r>
              <a:rPr lang="en-US" dirty="0" smtClean="0"/>
              <a:t> solves the problem of bloated buffers at the access link, and doesn’t attempt to address the core.</a:t>
            </a:r>
          </a:p>
          <a:p>
            <a:endParaRPr lang="en-US" dirty="0" smtClean="0"/>
          </a:p>
          <a:p>
            <a:r>
              <a:rPr lang="en-US" dirty="0" smtClean="0"/>
              <a:t>The</a:t>
            </a:r>
            <a:r>
              <a:rPr lang="en-US" baseline="0" dirty="0" smtClean="0"/>
              <a:t> core is a much harder problem, but it’s not a pressing issue yet.</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46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 people will test</a:t>
            </a:r>
            <a:r>
              <a:rPr lang="en-US" baseline="0" dirty="0" smtClean="0"/>
              <a:t> the algorithm on a small scale, see what looks to them like instability, and conclude it’s nonsense.</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a:t>
            </a:r>
            <a:r>
              <a:rPr lang="en-GB" baseline="0" dirty="0" smtClean="0"/>
              <a:t> are obviously schemes in place for traffic engineering -- </a:t>
            </a:r>
            <a:r>
              <a:rPr lang="en-US" baseline="0" dirty="0" smtClean="0"/>
              <a:t>link-bonding, ECMP, BGB prefixes etc. What distinguishes MPTCP is that it’s end-system-based, it’s a single clean solution, it doesn’t screw up your BGP tables. It just arose out of the sensible design goals we started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can reach the parts that core-based TE cannot reach. Conversely, there may be things that core-based cannot do. We don’t yet know how they should live together – it’s not either/or.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on last call before being published as an experimental standard in the IETF.</a:t>
            </a:r>
          </a:p>
        </p:txBody>
      </p:sp>
      <p:sp>
        <p:nvSpPr>
          <p:cNvPr id="4" name="Slide Number Placeholder 3"/>
          <p:cNvSpPr>
            <a:spLocks noGrp="1"/>
          </p:cNvSpPr>
          <p:nvPr>
            <p:ph type="sldNum" sz="quarter" idx="10"/>
          </p:nvPr>
        </p:nvSpPr>
        <p:spPr/>
        <p:txBody>
          <a:bodyPr/>
          <a:lstStyle/>
          <a:p>
            <a:fld id="{73C84340-2C5C-49CD-9344-8D8C6E4223F8}" type="slidenum">
              <a:rPr lang="en-GB" smtClean="0"/>
              <a:pPr/>
              <a:t>49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ancient Greek </a:t>
            </a:r>
            <a:r>
              <a:rPr lang="en-GB" i="1" dirty="0" err="1" smtClean="0"/>
              <a:t>νόμος</a:t>
            </a:r>
            <a:r>
              <a:rPr lang="en-GB" dirty="0" smtClean="0"/>
              <a:t> usage, custom, law, melody, composition &lt; an ablaut variant of the base of </a:t>
            </a:r>
            <a:r>
              <a:rPr lang="en-GB" i="1" dirty="0" err="1" smtClean="0"/>
              <a:t>νέμειν</a:t>
            </a:r>
            <a:r>
              <a:rPr lang="en-GB" dirty="0" smtClean="0"/>
              <a:t> to deal, distribute, hold, manage</a:t>
            </a:r>
          </a:p>
          <a:p>
            <a:endParaRPr lang="en-US" dirty="0" smtClean="0"/>
          </a:p>
          <a:p>
            <a:r>
              <a:rPr lang="en-US" dirty="0" smtClean="0"/>
              <a:t>The coolest thing</a:t>
            </a:r>
            <a:r>
              <a:rPr lang="en-US" baseline="0" dirty="0" smtClean="0"/>
              <a:t> of all would be a genuinely</a:t>
            </a:r>
            <a:r>
              <a:rPr lang="en-US" dirty="0" smtClean="0"/>
              <a:t> autonomic Internet!</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50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(Frank</a:t>
            </a:r>
            <a:r>
              <a:rPr lang="en-US" baseline="0" dirty="0" smtClean="0"/>
              <a:t> turns it into an optimization problem and an M/M/1 queue, and straight away it gets to the heart of the problem.)</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8</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51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chemeClr val="bg1"/>
                </a:solidFill>
              </a:rPr>
              <a:t>MPTCP works pretty much like TCP, i.e. window increases and window decreases on each path. The decrease is the same as TCP.</a:t>
            </a:r>
            <a:r>
              <a:rPr lang="en-GB" sz="1200" baseline="0" dirty="0" smtClean="0">
                <a:solidFill>
                  <a:schemeClr val="bg1"/>
                </a:solidFill>
              </a:rPr>
              <a:t> When there is only one path available, this formula reduces to the TCP formula.</a:t>
            </a:r>
            <a:endParaRPr lang="en-GB" sz="1200" dirty="0" smtClean="0">
              <a:solidFill>
                <a:schemeClr val="bg1"/>
              </a:solidFill>
            </a:endParaRPr>
          </a:p>
          <a:p>
            <a:endParaRPr lang="en-GB" sz="1200" dirty="0" smtClean="0">
              <a:solidFill>
                <a:schemeClr val="bg1"/>
              </a:solidFill>
            </a:endParaRPr>
          </a:p>
          <a:p>
            <a:r>
              <a:rPr lang="en-GB" sz="1200" dirty="0" smtClean="0">
                <a:solidFill>
                  <a:schemeClr val="bg1"/>
                </a:solidFill>
              </a:rPr>
              <a:t>We derived</a:t>
            </a:r>
            <a:r>
              <a:rPr lang="en-GB" sz="1200" baseline="0" dirty="0" smtClean="0">
                <a:solidFill>
                  <a:schemeClr val="bg1"/>
                </a:solidFill>
              </a:rPr>
              <a:t> a throughput formula for this congestion control algorithm, and checked that it satisfies the design goals.</a:t>
            </a:r>
            <a:endParaRPr lang="en-GB" sz="1200" dirty="0" smtClean="0">
              <a:solidFill>
                <a:schemeClr val="bg1"/>
              </a:solidFill>
            </a:endParaRPr>
          </a:p>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52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53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54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55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(Frank</a:t>
            </a:r>
            <a:r>
              <a:rPr lang="en-US" baseline="0" dirty="0" smtClean="0"/>
              <a:t> turns it into an optimization problem and an M/M/1 queue, and straight away it gets to the heart of the problem.)</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try to listen to networking</a:t>
            </a:r>
            <a:r>
              <a:rPr lang="en-US" baseline="0" dirty="0" smtClean="0"/>
              <a:t> systems people...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We’ve been working on multipath TCP.</a:t>
            </a:r>
          </a:p>
          <a:p>
            <a:r>
              <a:rPr lang="en-US" dirty="0" smtClean="0"/>
              <a:t>It’s just been standardized at the IETF. More</a:t>
            </a:r>
            <a:r>
              <a:rPr lang="en-US" baseline="0" dirty="0" smtClean="0"/>
              <a:t> importantly, it’s now a Hot Topic, so companies and researchers will be using this standard as the basis for developing it.</a:t>
            </a:r>
          </a:p>
          <a:p>
            <a:endParaRPr lang="en-US" baseline="0" dirty="0" smtClean="0"/>
          </a:p>
          <a:p>
            <a:r>
              <a:rPr lang="en-US" baseline="0" dirty="0" smtClean="0"/>
              <a:t>It all came from a paper by Frank and Tom Voice in 2005...</a:t>
            </a:r>
          </a:p>
          <a:p>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We’ve been working on multipath TCP.</a:t>
            </a:r>
          </a:p>
          <a:p>
            <a:r>
              <a:rPr lang="en-US" dirty="0" smtClean="0"/>
              <a:t>It’s just been standardized at the IETF. More</a:t>
            </a:r>
            <a:r>
              <a:rPr lang="en-US" baseline="0" dirty="0" smtClean="0"/>
              <a:t> importantly, it’s now a Hot Topic, so companies and researchers will be using this standard as the basis for developing it.</a:t>
            </a:r>
          </a:p>
          <a:p>
            <a:endParaRPr lang="en-US" baseline="0" dirty="0" smtClean="0"/>
          </a:p>
          <a:p>
            <a:r>
              <a:rPr lang="en-US" baseline="0" dirty="0" smtClean="0"/>
              <a:t>It all came from a paper by Frank and Tom Voice in 2005...</a:t>
            </a:r>
          </a:p>
          <a:p>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We’ve been working on multipath TCP.</a:t>
            </a:r>
          </a:p>
          <a:p>
            <a:r>
              <a:rPr lang="en-US" dirty="0" smtClean="0"/>
              <a:t>It’s just been standardized at the IETF. More</a:t>
            </a:r>
            <a:r>
              <a:rPr lang="en-US" baseline="0" dirty="0" smtClean="0"/>
              <a:t> importantly, it’s now a Hot Topic, so companies and researchers will be using this standard as the basis for developing it.</a:t>
            </a:r>
          </a:p>
          <a:p>
            <a:endParaRPr lang="en-US" baseline="0" dirty="0" smtClean="0"/>
          </a:p>
          <a:p>
            <a:r>
              <a:rPr lang="en-US" baseline="0" dirty="0" smtClean="0"/>
              <a:t>It all came from a paper by Frank and Tom Voice in 2005...</a:t>
            </a:r>
          </a:p>
          <a:p>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Web server, dual-homed. ... This is, ideally, what should happen.</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op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774730" y="1412776"/>
            <a:ext cx="7594540" cy="4941168"/>
          </a:xfrm>
          <a:solidFill>
            <a:schemeClr val="tx1"/>
          </a:solidFill>
          <a:ln>
            <a:solidFill>
              <a:schemeClr val="tx2">
                <a:lumMod val="50000"/>
              </a:schemeClr>
            </a:solidFill>
          </a:ln>
          <a:effectLst>
            <a:outerShdw blurRad="50800" dist="63500" dir="2700000" algn="tl" rotWithShape="0">
              <a:prstClr val="black">
                <a:alpha val="40000"/>
              </a:prstClr>
            </a:out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op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774730" y="1412776"/>
            <a:ext cx="7594540" cy="4941168"/>
          </a:xfrm>
          <a:solidFill>
            <a:schemeClr val="tx1"/>
          </a:solidFill>
          <a:ln>
            <a:solidFill>
              <a:schemeClr val="tx2">
                <a:lumMod val="50000"/>
              </a:schemeClr>
            </a:solidFill>
          </a:ln>
          <a:effectLst>
            <a:outerShdw blurRad="50800" dist="63500" dir="2700000" algn="tl" rotWithShape="0">
              <a:prstClr val="black">
                <a:alpha val="40000"/>
              </a:prstClr>
            </a:out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fld id="{C521D75E-D6CE-401B-B8F6-FCC738B84794}"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4" r:id="rId5"/>
    <p:sldLayoutId id="2147483655" r:id="rId6"/>
  </p:sldLayoutIdLst>
  <p:timing>
    <p:tnLst>
      <p:par>
        <p:cT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fld id="{C521D75E-D6CE-401B-B8F6-FCC738B84794}" type="slidenum">
              <a:rPr lang="en-GB" smtClean="0">
                <a:solidFill>
                  <a:srgbClr val="D8D8D8"/>
                </a:solidFill>
              </a:rPr>
              <a:pPr/>
              <a:t>‹#›</a:t>
            </a:fld>
            <a:endParaRPr lang="en-GB">
              <a:solidFill>
                <a:srgbClr val="D8D8D8"/>
              </a:solidFill>
            </a:endParaRPr>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iming>
    <p:tnLst>
      <p:par>
        <p:cT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mathematicians should</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a:t>
            </a:fld>
            <a:endParaRPr lang="en-GB"/>
          </a:p>
        </p:txBody>
      </p:sp>
      <p:sp>
        <p:nvSpPr>
          <p:cNvPr id="5" name="Title 1"/>
          <p:cNvSpPr txBox="1">
            <a:spLocks/>
          </p:cNvSpPr>
          <p:nvPr/>
        </p:nvSpPr>
        <p:spPr>
          <a:xfrm>
            <a:off x="-812" y="2924944"/>
            <a:ext cx="9144000" cy="908720"/>
          </a:xfrm>
          <a:prstGeom prst="rect">
            <a:avLst/>
          </a:prstGeom>
        </p:spPr>
        <p:txBody>
          <a:bodyPr vert="horz" lIns="91440" tIns="45720" rIns="91440" bIns="45720" rtlCol="0" anchor="ctr">
            <a:normAutofit/>
          </a:bodyPr>
          <a:lstStyle/>
          <a:p>
            <a:pPr lvl="0">
              <a:spcBef>
                <a:spcPct val="0"/>
              </a:spcBef>
            </a:pPr>
            <a:r>
              <a:rPr lang="en-US" sz="4400" dirty="0" smtClean="0"/>
              <a:t>know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about the Internet:</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8519" y="5976664"/>
            <a:ext cx="91440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 case study</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482" name="Picture 2"/>
          <p:cNvPicPr>
            <a:picLocks noChangeAspect="1" noChangeArrowheads="1"/>
          </p:cNvPicPr>
          <p:nvPr/>
        </p:nvPicPr>
        <p:blipFill>
          <a:blip r:embed="rId2" cstate="print"/>
          <a:srcRect t="21672" b="44098"/>
          <a:stretch>
            <a:fillRect/>
          </a:stretch>
        </p:blipFill>
        <p:spPr bwMode="auto">
          <a:xfrm>
            <a:off x="0" y="836712"/>
            <a:ext cx="9144000" cy="2088232"/>
          </a:xfrm>
          <a:prstGeom prst="rect">
            <a:avLst/>
          </a:prstGeom>
          <a:noFill/>
          <a:ln w="9525">
            <a:noFill/>
            <a:miter lim="800000"/>
            <a:headEnd/>
            <a:tailEnd/>
          </a:ln>
        </p:spPr>
      </p:pic>
      <p:pic>
        <p:nvPicPr>
          <p:cNvPr id="8" name="Picture 2"/>
          <p:cNvPicPr>
            <a:picLocks noChangeAspect="1" noChangeArrowheads="1"/>
          </p:cNvPicPr>
          <p:nvPr/>
        </p:nvPicPr>
        <p:blipFill>
          <a:blip r:embed="rId3" cstate="screen"/>
          <a:srcRect t="11550" b="55900"/>
          <a:stretch>
            <a:fillRect/>
          </a:stretch>
        </p:blipFill>
        <p:spPr bwMode="auto">
          <a:xfrm>
            <a:off x="0" y="3861048"/>
            <a:ext cx="9144000"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521D75E-D6CE-401B-B8F6-FCC738B84794}" type="slidenum">
              <a:rPr lang="en-GB" smtClean="0"/>
              <a:pPr/>
              <a:t>10</a:t>
            </a:fld>
            <a:endParaRPr lang="en-GB"/>
          </a:p>
        </p:txBody>
      </p:sp>
      <p:sp>
        <p:nvSpPr>
          <p:cNvPr id="4" name="Rectangle 3"/>
          <p:cNvSpPr/>
          <p:nvPr/>
        </p:nvSpPr>
        <p:spPr>
          <a:xfrm>
            <a:off x="107504" y="116632"/>
            <a:ext cx="1944216" cy="1152128"/>
          </a:xfrm>
          <a:prstGeom prst="rect">
            <a:avLst/>
          </a:prstGeom>
          <a:solidFill>
            <a:schemeClr val="bg1">
              <a:lumMod val="50000"/>
              <a:lumOff val="50000"/>
            </a:schemeClr>
          </a:solidFill>
          <a:ln w="3175">
            <a:solidFill>
              <a:schemeClr val="tx1">
                <a:lumMod val="6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Han, </a:t>
            </a:r>
            <a:r>
              <a:rPr lang="en-US" dirty="0" err="1" smtClean="0"/>
              <a:t>Shakkottai</a:t>
            </a:r>
            <a:r>
              <a:rPr lang="en-US" dirty="0" smtClean="0"/>
              <a:t>, </a:t>
            </a:r>
            <a:r>
              <a:rPr lang="en-US" dirty="0" err="1" smtClean="0"/>
              <a:t>Hollot</a:t>
            </a:r>
            <a:r>
              <a:rPr lang="en-US" dirty="0" smtClean="0"/>
              <a:t>, </a:t>
            </a:r>
            <a:r>
              <a:rPr lang="en-US" dirty="0" err="1" smtClean="0"/>
              <a:t>Srikant</a:t>
            </a:r>
            <a:r>
              <a:rPr lang="en-US" dirty="0" smtClean="0"/>
              <a:t>, </a:t>
            </a:r>
            <a:r>
              <a:rPr lang="en-US" dirty="0" err="1" smtClean="0"/>
              <a:t>Towsley</a:t>
            </a:r>
            <a:r>
              <a:rPr lang="en-US" dirty="0" smtClean="0"/>
              <a:t>, 2003</a:t>
            </a:r>
            <a:endParaRPr lang="en-GB" dirty="0"/>
          </a:p>
        </p:txBody>
      </p:sp>
      <p:sp>
        <p:nvSpPr>
          <p:cNvPr id="5" name="Rectangle 4"/>
          <p:cNvSpPr/>
          <p:nvPr/>
        </p:nvSpPr>
        <p:spPr>
          <a:xfrm>
            <a:off x="890261" y="1368761"/>
            <a:ext cx="1944216" cy="720080"/>
          </a:xfrm>
          <a:prstGeom prst="rect">
            <a:avLst/>
          </a:prstGeom>
          <a:solidFill>
            <a:schemeClr val="bg1">
              <a:lumMod val="50000"/>
              <a:lumOff val="50000"/>
            </a:schemeClr>
          </a:solidFill>
          <a:ln w="3175">
            <a:solidFill>
              <a:schemeClr val="tx1">
                <a:lumMod val="6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Kelly+Voice</a:t>
            </a:r>
            <a:r>
              <a:rPr lang="en-US" dirty="0" smtClean="0"/>
              <a:t>, 2005</a:t>
            </a:r>
            <a:endParaRPr lang="en-GB" dirty="0"/>
          </a:p>
        </p:txBody>
      </p:sp>
      <p:sp>
        <p:nvSpPr>
          <p:cNvPr id="6" name="Rectangle 5"/>
          <p:cNvSpPr/>
          <p:nvPr/>
        </p:nvSpPr>
        <p:spPr>
          <a:xfrm>
            <a:off x="1547664" y="2204864"/>
            <a:ext cx="1944216" cy="1080120"/>
          </a:xfrm>
          <a:prstGeom prst="rect">
            <a:avLst/>
          </a:prstGeom>
          <a:solidFill>
            <a:schemeClr val="bg1">
              <a:lumMod val="50000"/>
              <a:lumOff val="50000"/>
            </a:schemeClr>
          </a:solidFill>
          <a:ln w="3175">
            <a:solidFill>
              <a:schemeClr val="tx1">
                <a:lumMod val="6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UCL / Trilogy</a:t>
            </a:r>
            <a:br>
              <a:rPr lang="en-US" dirty="0" smtClean="0"/>
            </a:br>
            <a:r>
              <a:rPr lang="en-US" dirty="0" smtClean="0"/>
              <a:t>project, 2008 </a:t>
            </a:r>
            <a:endParaRPr lang="en-GB" dirty="0"/>
          </a:p>
        </p:txBody>
      </p:sp>
      <p:pic>
        <p:nvPicPr>
          <p:cNvPr id="7" name="Picture 10" descr="text10575"/>
          <p:cNvPicPr>
            <a:picLocks noChangeAspect="1" noChangeArrowheads="1"/>
          </p:cNvPicPr>
          <p:nvPr/>
        </p:nvPicPr>
        <p:blipFill>
          <a:blip r:embed="rId2" cstate="print"/>
          <a:srcRect/>
          <a:stretch>
            <a:fillRect/>
          </a:stretch>
        </p:blipFill>
        <p:spPr bwMode="auto">
          <a:xfrm>
            <a:off x="3733257" y="2311556"/>
            <a:ext cx="1296750" cy="864804"/>
          </a:xfrm>
          <a:prstGeom prst="rect">
            <a:avLst/>
          </a:prstGeom>
          <a:noFill/>
          <a:ln w="9525">
            <a:noFill/>
            <a:miter lim="800000"/>
            <a:headEnd/>
            <a:tailEnd/>
          </a:ln>
        </p:spPr>
      </p:pic>
      <p:sp>
        <p:nvSpPr>
          <p:cNvPr id="8" name="Rectangle 7"/>
          <p:cNvSpPr/>
          <p:nvPr/>
        </p:nvSpPr>
        <p:spPr>
          <a:xfrm>
            <a:off x="2051720" y="3429000"/>
            <a:ext cx="1944216" cy="1008112"/>
          </a:xfrm>
          <a:prstGeom prst="rect">
            <a:avLst/>
          </a:prstGeom>
          <a:solidFill>
            <a:schemeClr val="bg1">
              <a:lumMod val="50000"/>
              <a:lumOff val="50000"/>
            </a:schemeClr>
          </a:solidFill>
          <a:ln w="3175">
            <a:solidFill>
              <a:schemeClr val="tx1">
                <a:lumMod val="6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IETF working group, 2009</a:t>
            </a:r>
            <a:endParaRPr lang="en-GB" dirty="0"/>
          </a:p>
        </p:txBody>
      </p:sp>
      <p:sp>
        <p:nvSpPr>
          <p:cNvPr id="9" name="Rectangle 8"/>
          <p:cNvSpPr/>
          <p:nvPr/>
        </p:nvSpPr>
        <p:spPr>
          <a:xfrm>
            <a:off x="2483768" y="4581128"/>
            <a:ext cx="1944216" cy="1008112"/>
          </a:xfrm>
          <a:prstGeom prst="rect">
            <a:avLst/>
          </a:prstGeom>
          <a:solidFill>
            <a:schemeClr val="bg1">
              <a:lumMod val="50000"/>
              <a:lumOff val="50000"/>
            </a:schemeClr>
          </a:solidFill>
          <a:ln w="3175">
            <a:solidFill>
              <a:schemeClr val="tx1">
                <a:lumMod val="6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IETF experimental standard, 2011?</a:t>
            </a:r>
            <a:endParaRPr lang="en-GB" dirty="0"/>
          </a:p>
        </p:txBody>
      </p:sp>
      <p:sp>
        <p:nvSpPr>
          <p:cNvPr id="10" name="Rectangle 9"/>
          <p:cNvSpPr/>
          <p:nvPr/>
        </p:nvSpPr>
        <p:spPr>
          <a:xfrm>
            <a:off x="2843808" y="5733256"/>
            <a:ext cx="1944216" cy="1008112"/>
          </a:xfrm>
          <a:prstGeom prst="rect">
            <a:avLst/>
          </a:prstGeom>
          <a:solidFill>
            <a:schemeClr val="bg1">
              <a:lumMod val="50000"/>
              <a:lumOff val="50000"/>
            </a:schemeClr>
          </a:solidFill>
          <a:ln w="3175">
            <a:solidFill>
              <a:schemeClr val="tx1">
                <a:lumMod val="6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widespread interest, 2011</a:t>
            </a:r>
            <a:endParaRPr lang="en-GB" dirty="0"/>
          </a:p>
        </p:txBody>
      </p:sp>
      <p:pic>
        <p:nvPicPr>
          <p:cNvPr id="11" name="Picture 3"/>
          <p:cNvPicPr>
            <a:picLocks noChangeAspect="1" noChangeArrowheads="1"/>
          </p:cNvPicPr>
          <p:nvPr/>
        </p:nvPicPr>
        <p:blipFill>
          <a:blip r:embed="rId3" cstate="print"/>
          <a:srcRect/>
          <a:stretch>
            <a:fillRect/>
          </a:stretch>
        </p:blipFill>
        <p:spPr bwMode="auto">
          <a:xfrm>
            <a:off x="4211960" y="3356992"/>
            <a:ext cx="1788736" cy="1073242"/>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srcRect/>
          <a:stretch>
            <a:fillRect/>
          </a:stretch>
        </p:blipFill>
        <p:spPr bwMode="auto">
          <a:xfrm>
            <a:off x="5403117" y="5800278"/>
            <a:ext cx="941090" cy="941090"/>
          </a:xfrm>
          <a:prstGeom prst="rect">
            <a:avLst/>
          </a:prstGeom>
          <a:noFill/>
          <a:ln w="9525">
            <a:noFill/>
            <a:miter lim="800000"/>
            <a:headEnd/>
            <a:tailEnd/>
          </a:ln>
        </p:spPr>
      </p:pic>
      <p:pic>
        <p:nvPicPr>
          <p:cNvPr id="13" name="Picture 12" descr="stanford.png"/>
          <p:cNvPicPr>
            <a:picLocks noChangeAspect="1"/>
          </p:cNvPicPr>
          <p:nvPr/>
        </p:nvPicPr>
        <p:blipFill>
          <a:blip r:embed="rId5" cstate="screen"/>
          <a:stretch>
            <a:fillRect/>
          </a:stretch>
        </p:blipFill>
        <p:spPr>
          <a:xfrm>
            <a:off x="6488223" y="5805264"/>
            <a:ext cx="595368" cy="908720"/>
          </a:xfrm>
          <a:prstGeom prst="rect">
            <a:avLst/>
          </a:prstGeom>
        </p:spPr>
      </p:pic>
      <p:pic>
        <p:nvPicPr>
          <p:cNvPr id="21507" name="Picture 3"/>
          <p:cNvPicPr>
            <a:picLocks noChangeAspect="1" noChangeArrowheads="1"/>
          </p:cNvPicPr>
          <p:nvPr/>
        </p:nvPicPr>
        <p:blipFill>
          <a:blip r:embed="rId6" cstate="print"/>
          <a:srcRect/>
          <a:stretch>
            <a:fillRect/>
          </a:stretch>
        </p:blipFill>
        <p:spPr bwMode="auto">
          <a:xfrm>
            <a:off x="7208303" y="5808729"/>
            <a:ext cx="720080" cy="932639"/>
          </a:xfrm>
          <a:prstGeom prst="rect">
            <a:avLst/>
          </a:prstGeom>
          <a:noFill/>
          <a:ln w="9525">
            <a:noFill/>
            <a:miter lim="800000"/>
            <a:headEnd/>
            <a:tailEnd/>
          </a:ln>
        </p:spPr>
      </p:pic>
      <p:pic>
        <p:nvPicPr>
          <p:cNvPr id="15" name="Picture 14" descr="tsinghua.png"/>
          <p:cNvPicPr>
            <a:picLocks noChangeAspect="1"/>
          </p:cNvPicPr>
          <p:nvPr/>
        </p:nvPicPr>
        <p:blipFill>
          <a:blip r:embed="rId7" cstate="print"/>
          <a:stretch>
            <a:fillRect/>
          </a:stretch>
        </p:blipFill>
        <p:spPr>
          <a:xfrm>
            <a:off x="7956376" y="5719998"/>
            <a:ext cx="1157400" cy="1138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124744"/>
            <a:ext cx="8100392" cy="4464496"/>
          </a:xfrm>
        </p:spPr>
        <p:txBody>
          <a:bodyPr>
            <a:normAutofit/>
          </a:bodyPr>
          <a:lstStyle/>
          <a:p>
            <a:r>
              <a:rPr lang="en-US" sz="3600" dirty="0" smtClean="0">
                <a:solidFill>
                  <a:schemeClr val="bg1"/>
                </a:solidFill>
              </a:rPr>
              <a:t>What does multipath look like to an Internet systems person?</a:t>
            </a: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Why does the Internet need multipath?</a:t>
            </a:r>
          </a:p>
          <a:p>
            <a:endParaRPr lang="en-US" sz="3600" dirty="0" smtClean="0">
              <a:solidFill>
                <a:schemeClr val="bg1"/>
              </a:solidFill>
            </a:endParaRPr>
          </a:p>
          <a:p>
            <a:r>
              <a:rPr lang="en-US" sz="3600" dirty="0" smtClean="0">
                <a:solidFill>
                  <a:schemeClr val="bg1"/>
                </a:solidFill>
              </a:rPr>
              <a:t>If the Internet needs multipath, why don’t we have it already?</a:t>
            </a:r>
            <a:endParaRPr lang="en-US" sz="3600" dirty="0" smtClean="0">
              <a:solidFill>
                <a:schemeClr val="bg1"/>
              </a:solidFill>
            </a:endParaRPr>
          </a:p>
        </p:txBody>
      </p:sp>
      <p:sp>
        <p:nvSpPr>
          <p:cNvPr id="4" name="Slide Number Placeholder 3"/>
          <p:cNvSpPr>
            <a:spLocks noGrp="1"/>
          </p:cNvSpPr>
          <p:nvPr>
            <p:ph type="sldNum" sz="quarter" idx="4"/>
          </p:nvPr>
        </p:nvSpPr>
        <p:spPr/>
        <p:txBody>
          <a:bodyPr/>
          <a:lstStyle/>
          <a:p>
            <a:fld id="{C521D75E-D6CE-401B-B8F6-FCC738B84794}"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91440" y="3397632"/>
            <a:ext cx="1542680" cy="611744"/>
          </a:xfrm>
          <a:prstGeom prst="roundRect">
            <a:avLst/>
          </a:prstGeom>
          <a:solidFill>
            <a:schemeClr val="accent1"/>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TCP</a:t>
            </a:r>
            <a:endParaRPr lang="en-GB" sz="2000"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12</a:t>
            </a:fld>
            <a:endParaRPr lang="en-GB"/>
          </a:p>
        </p:txBody>
      </p:sp>
      <p:sp>
        <p:nvSpPr>
          <p:cNvPr id="9" name="Rounded Rectangle 8"/>
          <p:cNvSpPr/>
          <p:nvPr/>
        </p:nvSpPr>
        <p:spPr>
          <a:xfrm>
            <a:off x="2393465" y="4163017"/>
            <a:ext cx="1542680" cy="76468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t>IP</a:t>
            </a:r>
            <a:endParaRPr lang="en-GB" sz="2000" dirty="0"/>
          </a:p>
        </p:txBody>
      </p:sp>
      <p:sp>
        <p:nvSpPr>
          <p:cNvPr id="11" name="Rounded Rectangle 10"/>
          <p:cNvSpPr/>
          <p:nvPr/>
        </p:nvSpPr>
        <p:spPr>
          <a:xfrm>
            <a:off x="2393465" y="2480721"/>
            <a:ext cx="1542680" cy="76468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t>user space</a:t>
            </a:r>
            <a:endParaRPr lang="en-GB" sz="2000" dirty="0"/>
          </a:p>
        </p:txBody>
      </p:sp>
      <p:sp>
        <p:nvSpPr>
          <p:cNvPr id="6" name="TextBox 5"/>
          <p:cNvSpPr txBox="1"/>
          <p:nvPr/>
        </p:nvSpPr>
        <p:spPr>
          <a:xfrm>
            <a:off x="2403565" y="3110316"/>
            <a:ext cx="1471501" cy="400110"/>
          </a:xfrm>
          <a:prstGeom prst="rect">
            <a:avLst/>
          </a:prstGeom>
          <a:noFill/>
        </p:spPr>
        <p:txBody>
          <a:bodyPr wrap="square" rtlCol="0">
            <a:spAutoFit/>
          </a:bodyPr>
          <a:lstStyle/>
          <a:p>
            <a:pPr algn="ctr"/>
            <a:r>
              <a:rPr lang="en-GB" sz="2000" dirty="0" smtClean="0"/>
              <a:t>socket API</a:t>
            </a:r>
            <a:endParaRPr lang="en-GB" sz="2000" dirty="0"/>
          </a:p>
        </p:txBody>
      </p:sp>
      <p:sp>
        <p:nvSpPr>
          <p:cNvPr id="39" name="Rounded Rectangle 38"/>
          <p:cNvSpPr/>
          <p:nvPr/>
        </p:nvSpPr>
        <p:spPr>
          <a:xfrm>
            <a:off x="5096631" y="3398337"/>
            <a:ext cx="1571680" cy="611744"/>
          </a:xfrm>
          <a:prstGeom prst="roundRect">
            <a:avLst/>
          </a:prstGeom>
          <a:solidFill>
            <a:schemeClr val="accent1"/>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31" name="Rounded Rectangle 30"/>
          <p:cNvSpPr/>
          <p:nvPr/>
        </p:nvSpPr>
        <p:spPr>
          <a:xfrm>
            <a:off x="5096631" y="4163017"/>
            <a:ext cx="1571680" cy="76468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dirty="0"/>
          </a:p>
        </p:txBody>
      </p:sp>
      <p:sp>
        <p:nvSpPr>
          <p:cNvPr id="34" name="Rounded Rectangle 33"/>
          <p:cNvSpPr/>
          <p:nvPr/>
        </p:nvSpPr>
        <p:spPr>
          <a:xfrm>
            <a:off x="5096631" y="2480721"/>
            <a:ext cx="1571680" cy="76468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000" dirty="0"/>
          </a:p>
        </p:txBody>
      </p:sp>
      <p:sp>
        <p:nvSpPr>
          <p:cNvPr id="40" name="Rectangle 39"/>
          <p:cNvSpPr/>
          <p:nvPr/>
        </p:nvSpPr>
        <p:spPr>
          <a:xfrm>
            <a:off x="5605786" y="4672803"/>
            <a:ext cx="622398" cy="373202"/>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addr</a:t>
            </a:r>
            <a:endParaRPr lang="en-GB" sz="1400" b="1" baseline="-25000" dirty="0">
              <a:solidFill>
                <a:schemeClr val="bg1"/>
              </a:solidFill>
            </a:endParaRPr>
          </a:p>
        </p:txBody>
      </p:sp>
      <p:sp>
        <p:nvSpPr>
          <p:cNvPr id="42" name="Rectangle 41"/>
          <p:cNvSpPr/>
          <p:nvPr/>
        </p:nvSpPr>
        <p:spPr>
          <a:xfrm>
            <a:off x="2821014" y="4638217"/>
            <a:ext cx="687583" cy="375045"/>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addr</a:t>
            </a:r>
            <a:endParaRPr lang="en-GB" sz="1400" b="1" baseline="-25000" dirty="0">
              <a:solidFill>
                <a:schemeClr val="bg1"/>
              </a:solidFill>
            </a:endParaRPr>
          </a:p>
        </p:txBody>
      </p:sp>
      <p:sp>
        <p:nvSpPr>
          <p:cNvPr id="49" name="Freeform 48"/>
          <p:cNvSpPr/>
          <p:nvPr/>
        </p:nvSpPr>
        <p:spPr>
          <a:xfrm>
            <a:off x="2726662" y="4900701"/>
            <a:ext cx="3467988" cy="562685"/>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24" name="TextBox 23"/>
          <p:cNvSpPr txBox="1"/>
          <p:nvPr/>
        </p:nvSpPr>
        <p:spPr>
          <a:xfrm>
            <a:off x="899592" y="2132856"/>
            <a:ext cx="1224136" cy="369332"/>
          </a:xfrm>
          <a:prstGeom prst="rect">
            <a:avLst/>
          </a:prstGeom>
          <a:noFill/>
        </p:spPr>
        <p:txBody>
          <a:bodyPr wrap="square" rtlCol="0">
            <a:spAutoFit/>
          </a:bodyPr>
          <a:lstStyle/>
          <a:p>
            <a:pPr algn="r"/>
            <a:r>
              <a:rPr lang="en-US" dirty="0" smtClean="0"/>
              <a:t>sender</a:t>
            </a:r>
            <a:endParaRPr lang="en-GB" dirty="0"/>
          </a:p>
        </p:txBody>
      </p:sp>
      <p:sp>
        <p:nvSpPr>
          <p:cNvPr id="25" name="TextBox 24"/>
          <p:cNvSpPr txBox="1"/>
          <p:nvPr/>
        </p:nvSpPr>
        <p:spPr>
          <a:xfrm>
            <a:off x="6876256" y="2132856"/>
            <a:ext cx="1224136" cy="369332"/>
          </a:xfrm>
          <a:prstGeom prst="rect">
            <a:avLst/>
          </a:prstGeom>
          <a:noFill/>
        </p:spPr>
        <p:txBody>
          <a:bodyPr wrap="square" rtlCol="0">
            <a:spAutoFit/>
          </a:bodyPr>
          <a:lstStyle/>
          <a:p>
            <a:r>
              <a:rPr lang="en-US" dirty="0" smtClean="0"/>
              <a:t>receiver</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0" y="0"/>
            <a:ext cx="9144000" cy="1484784"/>
          </a:xfrm>
        </p:spPr>
        <p:txBody>
          <a:bodyPr/>
          <a:lstStyle/>
          <a:p>
            <a:r>
              <a:rPr lang="en-US" dirty="0" smtClean="0"/>
              <a:t>We designed MPTCP to be a drop-in replacement for TCP.</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13</a:t>
            </a:fld>
            <a:endParaRPr lang="en-GB"/>
          </a:p>
        </p:txBody>
      </p:sp>
      <p:sp>
        <p:nvSpPr>
          <p:cNvPr id="9" name="Rounded Rectangle 8"/>
          <p:cNvSpPr/>
          <p:nvPr/>
        </p:nvSpPr>
        <p:spPr>
          <a:xfrm>
            <a:off x="2393465" y="4163017"/>
            <a:ext cx="1542680" cy="76468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t>IP</a:t>
            </a:r>
            <a:endParaRPr lang="en-GB" sz="2000" dirty="0"/>
          </a:p>
        </p:txBody>
      </p:sp>
      <p:sp>
        <p:nvSpPr>
          <p:cNvPr id="11" name="Rounded Rectangle 10"/>
          <p:cNvSpPr/>
          <p:nvPr/>
        </p:nvSpPr>
        <p:spPr>
          <a:xfrm>
            <a:off x="2393465" y="2480721"/>
            <a:ext cx="1542680" cy="76468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t>user space</a:t>
            </a:r>
            <a:endParaRPr lang="en-GB" sz="2000" dirty="0"/>
          </a:p>
        </p:txBody>
      </p:sp>
      <p:sp>
        <p:nvSpPr>
          <p:cNvPr id="6" name="TextBox 5"/>
          <p:cNvSpPr txBox="1"/>
          <p:nvPr/>
        </p:nvSpPr>
        <p:spPr>
          <a:xfrm>
            <a:off x="2403565" y="3110316"/>
            <a:ext cx="1471501" cy="400110"/>
          </a:xfrm>
          <a:prstGeom prst="rect">
            <a:avLst/>
          </a:prstGeom>
          <a:noFill/>
        </p:spPr>
        <p:txBody>
          <a:bodyPr wrap="square" rtlCol="0">
            <a:spAutoFit/>
          </a:bodyPr>
          <a:lstStyle/>
          <a:p>
            <a:pPr algn="ctr"/>
            <a:r>
              <a:rPr lang="en-GB" sz="2000" dirty="0" smtClean="0"/>
              <a:t>socket API</a:t>
            </a:r>
            <a:endParaRPr lang="en-GB" sz="2000" dirty="0"/>
          </a:p>
        </p:txBody>
      </p:sp>
      <p:sp>
        <p:nvSpPr>
          <p:cNvPr id="31" name="Rounded Rectangle 30"/>
          <p:cNvSpPr/>
          <p:nvPr/>
        </p:nvSpPr>
        <p:spPr>
          <a:xfrm>
            <a:off x="5096631" y="4156168"/>
            <a:ext cx="1571680" cy="76468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dirty="0"/>
          </a:p>
        </p:txBody>
      </p:sp>
      <p:sp>
        <p:nvSpPr>
          <p:cNvPr id="34" name="Rounded Rectangle 33"/>
          <p:cNvSpPr/>
          <p:nvPr/>
        </p:nvSpPr>
        <p:spPr>
          <a:xfrm>
            <a:off x="5096631" y="2480721"/>
            <a:ext cx="1571680" cy="76468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000" dirty="0"/>
          </a:p>
        </p:txBody>
      </p:sp>
      <p:sp>
        <p:nvSpPr>
          <p:cNvPr id="40" name="Rectangle 39"/>
          <p:cNvSpPr/>
          <p:nvPr/>
        </p:nvSpPr>
        <p:spPr>
          <a:xfrm>
            <a:off x="5218786" y="4672803"/>
            <a:ext cx="622398" cy="373202"/>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addr</a:t>
            </a:r>
            <a:r>
              <a:rPr lang="en-US" sz="1400" b="1" baseline="-25000" dirty="0" smtClean="0">
                <a:solidFill>
                  <a:schemeClr val="bg1"/>
                </a:solidFill>
              </a:rPr>
              <a:t>1</a:t>
            </a:r>
            <a:endParaRPr lang="en-GB" sz="1400" b="1" baseline="-25000" dirty="0">
              <a:solidFill>
                <a:schemeClr val="bg1"/>
              </a:solidFill>
            </a:endParaRPr>
          </a:p>
        </p:txBody>
      </p:sp>
      <p:sp>
        <p:nvSpPr>
          <p:cNvPr id="41" name="Rectangle 40"/>
          <p:cNvSpPr/>
          <p:nvPr/>
        </p:nvSpPr>
        <p:spPr>
          <a:xfrm>
            <a:off x="5943142" y="4672803"/>
            <a:ext cx="619365" cy="39703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addr</a:t>
            </a:r>
            <a:r>
              <a:rPr lang="en-US" sz="1400" b="1" baseline="-25000" dirty="0" smtClean="0">
                <a:solidFill>
                  <a:schemeClr val="bg1"/>
                </a:solidFill>
              </a:rPr>
              <a:t>2</a:t>
            </a:r>
            <a:endParaRPr lang="en-GB" sz="1400" b="1" baseline="-25000" dirty="0">
              <a:solidFill>
                <a:schemeClr val="bg1"/>
              </a:solidFill>
            </a:endParaRPr>
          </a:p>
        </p:txBody>
      </p:sp>
      <p:sp>
        <p:nvSpPr>
          <p:cNvPr id="42" name="Rectangle 41"/>
          <p:cNvSpPr/>
          <p:nvPr/>
        </p:nvSpPr>
        <p:spPr>
          <a:xfrm>
            <a:off x="2821014" y="4638217"/>
            <a:ext cx="687583" cy="375045"/>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addr</a:t>
            </a:r>
            <a:endParaRPr lang="en-GB" sz="1400" b="1" baseline="-25000" dirty="0">
              <a:solidFill>
                <a:schemeClr val="bg1"/>
              </a:solidFill>
            </a:endParaRPr>
          </a:p>
        </p:txBody>
      </p:sp>
      <p:sp>
        <p:nvSpPr>
          <p:cNvPr id="52" name="TextBox 51"/>
          <p:cNvSpPr txBox="1"/>
          <p:nvPr/>
        </p:nvSpPr>
        <p:spPr>
          <a:xfrm>
            <a:off x="1187624" y="3313234"/>
            <a:ext cx="1202808" cy="1077218"/>
          </a:xfrm>
          <a:prstGeom prst="rect">
            <a:avLst/>
          </a:prstGeom>
          <a:noFill/>
        </p:spPr>
        <p:txBody>
          <a:bodyPr wrap="square" rtlCol="0">
            <a:spAutoFit/>
          </a:bodyPr>
          <a:lstStyle/>
          <a:p>
            <a:r>
              <a:rPr lang="en-US" sz="1600" dirty="0" smtClean="0">
                <a:solidFill>
                  <a:schemeClr val="accent4">
                    <a:lumMod val="60000"/>
                    <a:lumOff val="40000"/>
                  </a:schemeClr>
                </a:solidFill>
              </a:rPr>
              <a:t>The sender stripes packets across paths</a:t>
            </a:r>
            <a:endParaRPr lang="en-GB" sz="1600" dirty="0">
              <a:solidFill>
                <a:schemeClr val="accent4">
                  <a:lumMod val="60000"/>
                  <a:lumOff val="40000"/>
                </a:schemeClr>
              </a:solidFill>
            </a:endParaRPr>
          </a:p>
        </p:txBody>
      </p:sp>
      <p:sp>
        <p:nvSpPr>
          <p:cNvPr id="53" name="TextBox 52"/>
          <p:cNvSpPr txBox="1"/>
          <p:nvPr/>
        </p:nvSpPr>
        <p:spPr>
          <a:xfrm>
            <a:off x="6825576" y="3296380"/>
            <a:ext cx="1202808" cy="1569660"/>
          </a:xfrm>
          <a:prstGeom prst="rect">
            <a:avLst/>
          </a:prstGeom>
          <a:noFill/>
        </p:spPr>
        <p:txBody>
          <a:bodyPr wrap="square" rtlCol="0">
            <a:spAutoFit/>
          </a:bodyPr>
          <a:lstStyle/>
          <a:p>
            <a:r>
              <a:rPr lang="en-US" sz="1600" dirty="0" smtClean="0">
                <a:solidFill>
                  <a:schemeClr val="accent4">
                    <a:lumMod val="60000"/>
                    <a:lumOff val="40000"/>
                  </a:schemeClr>
                </a:solidFill>
              </a:rPr>
              <a:t>The receiver puts the packets in the correct order</a:t>
            </a:r>
            <a:endParaRPr lang="en-GB" sz="1600" dirty="0">
              <a:solidFill>
                <a:schemeClr val="accent4">
                  <a:lumMod val="60000"/>
                  <a:lumOff val="40000"/>
                </a:schemeClr>
              </a:solidFill>
            </a:endParaRPr>
          </a:p>
        </p:txBody>
      </p:sp>
      <p:sp>
        <p:nvSpPr>
          <p:cNvPr id="25" name="Rounded Rectangle 24"/>
          <p:cNvSpPr/>
          <p:nvPr/>
        </p:nvSpPr>
        <p:spPr>
          <a:xfrm>
            <a:off x="2393465" y="3398337"/>
            <a:ext cx="1542680" cy="611744"/>
          </a:xfrm>
          <a:prstGeom prst="roundRect">
            <a:avLst/>
          </a:prstGeom>
          <a:solidFill>
            <a:schemeClr val="accent1"/>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TCP</a:t>
            </a:r>
            <a:endParaRPr lang="en-GB" sz="2000" dirty="0"/>
          </a:p>
        </p:txBody>
      </p:sp>
      <p:sp>
        <p:nvSpPr>
          <p:cNvPr id="26" name="Rounded Rectangle 25"/>
          <p:cNvSpPr/>
          <p:nvPr/>
        </p:nvSpPr>
        <p:spPr>
          <a:xfrm>
            <a:off x="5096631" y="3398337"/>
            <a:ext cx="1571680" cy="611744"/>
          </a:xfrm>
          <a:prstGeom prst="roundRect">
            <a:avLst/>
          </a:prstGeom>
          <a:solidFill>
            <a:schemeClr val="accent1"/>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3" name="Rounded Rectangle 12"/>
          <p:cNvSpPr/>
          <p:nvPr/>
        </p:nvSpPr>
        <p:spPr>
          <a:xfrm>
            <a:off x="2393465" y="3393320"/>
            <a:ext cx="1542680" cy="61174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MPTCP</a:t>
            </a:r>
            <a:endParaRPr lang="en-GB" sz="2000" dirty="0"/>
          </a:p>
        </p:txBody>
      </p:sp>
      <p:sp>
        <p:nvSpPr>
          <p:cNvPr id="39" name="Rounded Rectangle 38"/>
          <p:cNvSpPr/>
          <p:nvPr/>
        </p:nvSpPr>
        <p:spPr>
          <a:xfrm>
            <a:off x="5096631" y="3393320"/>
            <a:ext cx="1571680" cy="61174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MPTCP</a:t>
            </a:r>
            <a:endParaRPr lang="en-GB" sz="2000" dirty="0"/>
          </a:p>
        </p:txBody>
      </p:sp>
      <p:sp>
        <p:nvSpPr>
          <p:cNvPr id="27" name="TextBox 26"/>
          <p:cNvSpPr txBox="1"/>
          <p:nvPr/>
        </p:nvSpPr>
        <p:spPr>
          <a:xfrm>
            <a:off x="899592" y="2132856"/>
            <a:ext cx="1224136" cy="369332"/>
          </a:xfrm>
          <a:prstGeom prst="rect">
            <a:avLst/>
          </a:prstGeom>
          <a:noFill/>
        </p:spPr>
        <p:txBody>
          <a:bodyPr wrap="square" rtlCol="0">
            <a:spAutoFit/>
          </a:bodyPr>
          <a:lstStyle/>
          <a:p>
            <a:pPr algn="r"/>
            <a:r>
              <a:rPr lang="en-US" dirty="0" smtClean="0"/>
              <a:t>sender</a:t>
            </a:r>
            <a:endParaRPr lang="en-GB" dirty="0"/>
          </a:p>
        </p:txBody>
      </p:sp>
      <p:sp>
        <p:nvSpPr>
          <p:cNvPr id="28" name="TextBox 27"/>
          <p:cNvSpPr txBox="1"/>
          <p:nvPr/>
        </p:nvSpPr>
        <p:spPr>
          <a:xfrm>
            <a:off x="6876256" y="2132856"/>
            <a:ext cx="1224136" cy="369332"/>
          </a:xfrm>
          <a:prstGeom prst="rect">
            <a:avLst/>
          </a:prstGeom>
          <a:noFill/>
        </p:spPr>
        <p:txBody>
          <a:bodyPr wrap="square" rtlCol="0">
            <a:spAutoFit/>
          </a:bodyPr>
          <a:lstStyle/>
          <a:p>
            <a:r>
              <a:rPr lang="en-US" dirty="0" smtClean="0"/>
              <a:t>receiver</a:t>
            </a:r>
            <a:endParaRPr lang="en-GB" dirty="0"/>
          </a:p>
        </p:txBody>
      </p:sp>
      <p:sp>
        <p:nvSpPr>
          <p:cNvPr id="29" name="TextBox 28"/>
          <p:cNvSpPr txBox="1"/>
          <p:nvPr/>
        </p:nvSpPr>
        <p:spPr>
          <a:xfrm>
            <a:off x="5508104" y="5622339"/>
            <a:ext cx="2664296" cy="1077218"/>
          </a:xfrm>
          <a:prstGeom prst="rect">
            <a:avLst/>
          </a:prstGeom>
          <a:noFill/>
        </p:spPr>
        <p:txBody>
          <a:bodyPr wrap="square" rtlCol="0">
            <a:spAutoFit/>
          </a:bodyPr>
          <a:lstStyle/>
          <a:p>
            <a:r>
              <a:rPr lang="en-US" sz="1600" dirty="0" smtClean="0">
                <a:solidFill>
                  <a:schemeClr val="accent4">
                    <a:lumMod val="60000"/>
                    <a:lumOff val="40000"/>
                  </a:schemeClr>
                </a:solidFill>
              </a:rPr>
              <a:t>Either the receiver or the sender has multiple addresses, so the sender can use multiple paths</a:t>
            </a:r>
            <a:endParaRPr lang="en-GB" sz="1600" dirty="0">
              <a:solidFill>
                <a:schemeClr val="accent4">
                  <a:lumMod val="60000"/>
                  <a:lumOff val="40000"/>
                </a:schemeClr>
              </a:solidFill>
            </a:endParaRPr>
          </a:p>
        </p:txBody>
      </p:sp>
      <p:sp>
        <p:nvSpPr>
          <p:cNvPr id="30" name="Rectangle 29"/>
          <p:cNvSpPr/>
          <p:nvPr/>
        </p:nvSpPr>
        <p:spPr>
          <a:xfrm>
            <a:off x="5605786" y="4672803"/>
            <a:ext cx="622398" cy="373202"/>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addr</a:t>
            </a:r>
            <a:endParaRPr lang="en-GB" sz="1400" b="1" baseline="-25000" dirty="0">
              <a:solidFill>
                <a:schemeClr val="bg1"/>
              </a:solidFill>
            </a:endParaRPr>
          </a:p>
        </p:txBody>
      </p:sp>
      <p:sp>
        <p:nvSpPr>
          <p:cNvPr id="49" name="Freeform 48"/>
          <p:cNvSpPr/>
          <p:nvPr/>
        </p:nvSpPr>
        <p:spPr>
          <a:xfrm>
            <a:off x="2726662" y="4900701"/>
            <a:ext cx="3467988" cy="562685"/>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50" name="Freeform 49"/>
          <p:cNvSpPr/>
          <p:nvPr/>
        </p:nvSpPr>
        <p:spPr>
          <a:xfrm>
            <a:off x="3196304" y="4981553"/>
            <a:ext cx="3121890" cy="751703"/>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1" grpId="1" animBg="1"/>
      <p:bldP spid="52" grpId="0"/>
      <p:bldP spid="53" grpId="0"/>
      <p:bldP spid="13" grpId="0" animBg="1"/>
      <p:bldP spid="39" grpId="0" animBg="1"/>
      <p:bldP spid="29" grpId="0"/>
      <p:bldP spid="30"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393465" y="4163017"/>
            <a:ext cx="1542680" cy="76468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t>IP</a:t>
            </a:r>
            <a:endParaRPr lang="en-GB" sz="2000" dirty="0"/>
          </a:p>
        </p:txBody>
      </p:sp>
      <p:sp>
        <p:nvSpPr>
          <p:cNvPr id="31" name="Rounded Rectangle 30"/>
          <p:cNvSpPr/>
          <p:nvPr/>
        </p:nvSpPr>
        <p:spPr>
          <a:xfrm>
            <a:off x="5096631" y="4156168"/>
            <a:ext cx="1571680" cy="76468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dirty="0"/>
          </a:p>
        </p:txBody>
      </p:sp>
      <p:sp>
        <p:nvSpPr>
          <p:cNvPr id="46" name="Rectangle 45"/>
          <p:cNvSpPr/>
          <p:nvPr/>
        </p:nvSpPr>
        <p:spPr>
          <a:xfrm>
            <a:off x="5605786" y="4672803"/>
            <a:ext cx="622398" cy="373202"/>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addr</a:t>
            </a:r>
            <a:endParaRPr lang="en-GB" sz="1400" b="1" baseline="-25000" dirty="0">
              <a:solidFill>
                <a:schemeClr val="bg1"/>
              </a:solidFill>
            </a:endParaRPr>
          </a:p>
        </p:txBody>
      </p:sp>
      <p:sp>
        <p:nvSpPr>
          <p:cNvPr id="47" name="Rectangle 46"/>
          <p:cNvSpPr/>
          <p:nvPr/>
        </p:nvSpPr>
        <p:spPr>
          <a:xfrm>
            <a:off x="2821014" y="4638217"/>
            <a:ext cx="687583" cy="375045"/>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addr</a:t>
            </a:r>
            <a:endParaRPr lang="en-GB" sz="1400" b="1" baseline="-25000" dirty="0">
              <a:solidFill>
                <a:schemeClr val="bg1"/>
              </a:solidFill>
            </a:endParaRPr>
          </a:p>
        </p:txBody>
      </p:sp>
      <p:sp>
        <p:nvSpPr>
          <p:cNvPr id="21" name="Content Placeholder 20"/>
          <p:cNvSpPr>
            <a:spLocks noGrp="1"/>
          </p:cNvSpPr>
          <p:nvPr>
            <p:ph idx="1"/>
          </p:nvPr>
        </p:nvSpPr>
        <p:spPr>
          <a:xfrm>
            <a:off x="0" y="0"/>
            <a:ext cx="9144000" cy="1484784"/>
          </a:xfrm>
        </p:spPr>
        <p:txBody>
          <a:bodyPr/>
          <a:lstStyle/>
          <a:p>
            <a:r>
              <a:rPr lang="en-US" dirty="0" smtClean="0"/>
              <a:t>We designed MPTCP to be a drop-in replacement for TCP.</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14</a:t>
            </a:fld>
            <a:endParaRPr lang="en-GB"/>
          </a:p>
        </p:txBody>
      </p:sp>
      <p:sp>
        <p:nvSpPr>
          <p:cNvPr id="11" name="Rounded Rectangle 10"/>
          <p:cNvSpPr/>
          <p:nvPr/>
        </p:nvSpPr>
        <p:spPr>
          <a:xfrm>
            <a:off x="2393465" y="2480721"/>
            <a:ext cx="1542680" cy="76468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t>user space</a:t>
            </a:r>
            <a:endParaRPr lang="en-GB" sz="2000" dirty="0"/>
          </a:p>
        </p:txBody>
      </p:sp>
      <p:sp>
        <p:nvSpPr>
          <p:cNvPr id="6" name="TextBox 5"/>
          <p:cNvSpPr txBox="1"/>
          <p:nvPr/>
        </p:nvSpPr>
        <p:spPr>
          <a:xfrm>
            <a:off x="2403565" y="3110316"/>
            <a:ext cx="1471501" cy="400110"/>
          </a:xfrm>
          <a:prstGeom prst="rect">
            <a:avLst/>
          </a:prstGeom>
          <a:noFill/>
        </p:spPr>
        <p:txBody>
          <a:bodyPr wrap="square" rtlCol="0">
            <a:spAutoFit/>
          </a:bodyPr>
          <a:lstStyle/>
          <a:p>
            <a:pPr algn="ctr"/>
            <a:r>
              <a:rPr lang="en-GB" sz="2000" dirty="0" smtClean="0"/>
              <a:t>socket API</a:t>
            </a:r>
            <a:endParaRPr lang="en-GB" sz="2000" dirty="0"/>
          </a:p>
        </p:txBody>
      </p:sp>
      <p:sp>
        <p:nvSpPr>
          <p:cNvPr id="34" name="Rounded Rectangle 33"/>
          <p:cNvSpPr/>
          <p:nvPr/>
        </p:nvSpPr>
        <p:spPr>
          <a:xfrm>
            <a:off x="5096631" y="2480721"/>
            <a:ext cx="1571680" cy="76468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000" dirty="0"/>
          </a:p>
        </p:txBody>
      </p:sp>
      <p:sp>
        <p:nvSpPr>
          <p:cNvPr id="52" name="TextBox 51"/>
          <p:cNvSpPr txBox="1"/>
          <p:nvPr/>
        </p:nvSpPr>
        <p:spPr>
          <a:xfrm>
            <a:off x="1187624" y="3313234"/>
            <a:ext cx="1202808" cy="1077218"/>
          </a:xfrm>
          <a:prstGeom prst="rect">
            <a:avLst/>
          </a:prstGeom>
          <a:noFill/>
        </p:spPr>
        <p:txBody>
          <a:bodyPr wrap="square" rtlCol="0">
            <a:spAutoFit/>
          </a:bodyPr>
          <a:lstStyle/>
          <a:p>
            <a:r>
              <a:rPr lang="en-US" sz="1600" dirty="0" smtClean="0">
                <a:solidFill>
                  <a:schemeClr val="accent4">
                    <a:lumMod val="60000"/>
                    <a:lumOff val="40000"/>
                  </a:schemeClr>
                </a:solidFill>
              </a:rPr>
              <a:t>The sender stripes packets across paths</a:t>
            </a:r>
            <a:endParaRPr lang="en-GB" sz="1600" dirty="0">
              <a:solidFill>
                <a:schemeClr val="accent4">
                  <a:lumMod val="60000"/>
                  <a:lumOff val="40000"/>
                </a:schemeClr>
              </a:solidFill>
            </a:endParaRPr>
          </a:p>
        </p:txBody>
      </p:sp>
      <p:sp>
        <p:nvSpPr>
          <p:cNvPr id="53" name="TextBox 52"/>
          <p:cNvSpPr txBox="1"/>
          <p:nvPr/>
        </p:nvSpPr>
        <p:spPr>
          <a:xfrm>
            <a:off x="6825576" y="3296380"/>
            <a:ext cx="1202808" cy="1569660"/>
          </a:xfrm>
          <a:prstGeom prst="rect">
            <a:avLst/>
          </a:prstGeom>
          <a:noFill/>
        </p:spPr>
        <p:txBody>
          <a:bodyPr wrap="square" rtlCol="0">
            <a:spAutoFit/>
          </a:bodyPr>
          <a:lstStyle/>
          <a:p>
            <a:r>
              <a:rPr lang="en-US" sz="1600" dirty="0" smtClean="0">
                <a:solidFill>
                  <a:schemeClr val="accent4">
                    <a:lumMod val="60000"/>
                    <a:lumOff val="40000"/>
                  </a:schemeClr>
                </a:solidFill>
              </a:rPr>
              <a:t>The receiver puts the packets in the correct order</a:t>
            </a:r>
            <a:endParaRPr lang="en-GB" sz="1600" dirty="0">
              <a:solidFill>
                <a:schemeClr val="accent4">
                  <a:lumMod val="60000"/>
                  <a:lumOff val="40000"/>
                </a:schemeClr>
              </a:solidFill>
            </a:endParaRPr>
          </a:p>
        </p:txBody>
      </p:sp>
      <p:sp>
        <p:nvSpPr>
          <p:cNvPr id="25" name="Rounded Rectangle 24"/>
          <p:cNvSpPr/>
          <p:nvPr/>
        </p:nvSpPr>
        <p:spPr>
          <a:xfrm>
            <a:off x="2393465" y="3398337"/>
            <a:ext cx="1542680" cy="611744"/>
          </a:xfrm>
          <a:prstGeom prst="roundRect">
            <a:avLst/>
          </a:prstGeom>
          <a:solidFill>
            <a:schemeClr val="accent1"/>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TCP</a:t>
            </a:r>
            <a:endParaRPr lang="en-GB" sz="2000" dirty="0"/>
          </a:p>
        </p:txBody>
      </p:sp>
      <p:sp>
        <p:nvSpPr>
          <p:cNvPr id="26" name="Rounded Rectangle 25"/>
          <p:cNvSpPr/>
          <p:nvPr/>
        </p:nvSpPr>
        <p:spPr>
          <a:xfrm>
            <a:off x="5096631" y="3398337"/>
            <a:ext cx="1571680" cy="611744"/>
          </a:xfrm>
          <a:prstGeom prst="roundRect">
            <a:avLst/>
          </a:prstGeom>
          <a:solidFill>
            <a:schemeClr val="accent1"/>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3" name="Rounded Rectangle 12"/>
          <p:cNvSpPr/>
          <p:nvPr/>
        </p:nvSpPr>
        <p:spPr>
          <a:xfrm>
            <a:off x="2393465" y="3393320"/>
            <a:ext cx="1542680" cy="61174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MPTCP</a:t>
            </a:r>
            <a:endParaRPr lang="en-GB" sz="2000" dirty="0"/>
          </a:p>
        </p:txBody>
      </p:sp>
      <p:sp>
        <p:nvSpPr>
          <p:cNvPr id="39" name="Rounded Rectangle 38"/>
          <p:cNvSpPr/>
          <p:nvPr/>
        </p:nvSpPr>
        <p:spPr>
          <a:xfrm>
            <a:off x="5096631" y="3393320"/>
            <a:ext cx="1571680" cy="61174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MPTCP</a:t>
            </a:r>
            <a:endParaRPr lang="en-GB" sz="2000" dirty="0"/>
          </a:p>
        </p:txBody>
      </p:sp>
      <p:sp>
        <p:nvSpPr>
          <p:cNvPr id="27" name="TextBox 26"/>
          <p:cNvSpPr txBox="1"/>
          <p:nvPr/>
        </p:nvSpPr>
        <p:spPr>
          <a:xfrm>
            <a:off x="899592" y="2132856"/>
            <a:ext cx="1224136" cy="369332"/>
          </a:xfrm>
          <a:prstGeom prst="rect">
            <a:avLst/>
          </a:prstGeom>
          <a:noFill/>
        </p:spPr>
        <p:txBody>
          <a:bodyPr wrap="square" rtlCol="0">
            <a:spAutoFit/>
          </a:bodyPr>
          <a:lstStyle/>
          <a:p>
            <a:pPr algn="r"/>
            <a:r>
              <a:rPr lang="en-US" dirty="0" smtClean="0"/>
              <a:t>sender</a:t>
            </a:r>
            <a:endParaRPr lang="en-GB" dirty="0"/>
          </a:p>
        </p:txBody>
      </p:sp>
      <p:sp>
        <p:nvSpPr>
          <p:cNvPr id="28" name="TextBox 27"/>
          <p:cNvSpPr txBox="1"/>
          <p:nvPr/>
        </p:nvSpPr>
        <p:spPr>
          <a:xfrm>
            <a:off x="6876256" y="2132856"/>
            <a:ext cx="1224136" cy="369332"/>
          </a:xfrm>
          <a:prstGeom prst="rect">
            <a:avLst/>
          </a:prstGeom>
          <a:noFill/>
        </p:spPr>
        <p:txBody>
          <a:bodyPr wrap="square" rtlCol="0">
            <a:spAutoFit/>
          </a:bodyPr>
          <a:lstStyle/>
          <a:p>
            <a:r>
              <a:rPr lang="en-US" dirty="0" smtClean="0"/>
              <a:t>receiver</a:t>
            </a:r>
            <a:endParaRPr lang="en-GB" dirty="0"/>
          </a:p>
        </p:txBody>
      </p:sp>
      <p:grpSp>
        <p:nvGrpSpPr>
          <p:cNvPr id="30" name="Group 50"/>
          <p:cNvGrpSpPr/>
          <p:nvPr/>
        </p:nvGrpSpPr>
        <p:grpSpPr>
          <a:xfrm>
            <a:off x="2570021" y="4889480"/>
            <a:ext cx="4088575" cy="981540"/>
            <a:chOff x="1040295" y="5493025"/>
            <a:chExt cx="6556514" cy="1262270"/>
          </a:xfrm>
        </p:grpSpPr>
        <p:sp>
          <p:nvSpPr>
            <p:cNvPr id="32" name="Freeform 31"/>
            <p:cNvSpPr/>
            <p:nvPr/>
          </p:nvSpPr>
          <p:spPr>
            <a:xfrm>
              <a:off x="1040295" y="5493025"/>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2749552" y="5736662"/>
              <a:ext cx="4618934" cy="1018633"/>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7" name="Oval 36"/>
          <p:cNvSpPr/>
          <p:nvPr/>
        </p:nvSpPr>
        <p:spPr>
          <a:xfrm>
            <a:off x="3578128" y="5385649"/>
            <a:ext cx="288032" cy="2880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a:stCxn id="37" idx="1"/>
            <a:endCxn id="37" idx="5"/>
          </p:cNvCxnSpPr>
          <p:nvPr/>
        </p:nvCxnSpPr>
        <p:spPr>
          <a:xfrm rot="16200000" flipH="1">
            <a:off x="3620309" y="5427830"/>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7" idx="7"/>
            <a:endCxn id="37" idx="3"/>
          </p:cNvCxnSpPr>
          <p:nvPr/>
        </p:nvCxnSpPr>
        <p:spPr>
          <a:xfrm rot="16200000" flipH="1" flipV="1">
            <a:off x="3620309" y="5427830"/>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508104" y="5838363"/>
            <a:ext cx="2664296" cy="1077218"/>
          </a:xfrm>
          <a:prstGeom prst="rect">
            <a:avLst/>
          </a:prstGeom>
          <a:noFill/>
        </p:spPr>
        <p:txBody>
          <a:bodyPr wrap="square" rtlCol="0">
            <a:spAutoFit/>
          </a:bodyPr>
          <a:lstStyle/>
          <a:p>
            <a:r>
              <a:rPr lang="en-US" sz="1600" dirty="0" smtClean="0">
                <a:solidFill>
                  <a:schemeClr val="accent4">
                    <a:lumMod val="60000"/>
                    <a:lumOff val="40000"/>
                  </a:schemeClr>
                </a:solidFill>
              </a:rPr>
              <a:t>Or, the Internet has some direct mechanisms for giving you ‘lucky dip’ access to multiple paths</a:t>
            </a:r>
            <a:endParaRPr lang="en-GB" sz="1600"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15</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763688"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16</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763688"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2" name="Freeform 41"/>
          <p:cNvSpPr/>
          <p:nvPr/>
        </p:nvSpPr>
        <p:spPr>
          <a:xfrm>
            <a:off x="1040139" y="2080009"/>
            <a:ext cx="1659653" cy="4215283"/>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215283">
                <a:moveTo>
                  <a:pt x="1396721" y="0"/>
                </a:moveTo>
                <a:cubicBezTo>
                  <a:pt x="1463710" y="286378"/>
                  <a:pt x="1530699" y="572756"/>
                  <a:pt x="1567543" y="904351"/>
                </a:cubicBezTo>
                <a:cubicBezTo>
                  <a:pt x="1604387" y="1235946"/>
                  <a:pt x="1604387" y="1631182"/>
                  <a:pt x="1617785" y="1989573"/>
                </a:cubicBezTo>
                <a:cubicBezTo>
                  <a:pt x="1631183" y="2347964"/>
                  <a:pt x="1659653" y="2714730"/>
                  <a:pt x="1647930" y="3054699"/>
                </a:cubicBezTo>
                <a:cubicBezTo>
                  <a:pt x="1636207" y="3394668"/>
                  <a:pt x="1644580" y="3843495"/>
                  <a:pt x="1547446" y="4029389"/>
                </a:cubicBezTo>
                <a:cubicBezTo>
                  <a:pt x="1450312" y="4215283"/>
                  <a:pt x="1323033" y="4148295"/>
                  <a:pt x="1065125" y="4170066"/>
                </a:cubicBezTo>
                <a:cubicBezTo>
                  <a:pt x="807217" y="4191837"/>
                  <a:pt x="177521" y="4163366"/>
                  <a:pt x="0" y="4160017"/>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17</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3441186"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2" name="Freeform 41"/>
          <p:cNvSpPr/>
          <p:nvPr/>
        </p:nvSpPr>
        <p:spPr>
          <a:xfrm>
            <a:off x="1040140" y="1988840"/>
            <a:ext cx="2529283" cy="4306452"/>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0 h 4215283"/>
              <a:gd name="connsiteX1" fmla="*/ 1429929 w 1659653"/>
              <a:gd name="connsiteY1" fmla="*/ 152552 h 4215283"/>
              <a:gd name="connsiteX2" fmla="*/ 1567543 w 1659653"/>
              <a:gd name="connsiteY2" fmla="*/ 904351 h 4215283"/>
              <a:gd name="connsiteX3" fmla="*/ 1617785 w 1659653"/>
              <a:gd name="connsiteY3" fmla="*/ 1989573 h 4215283"/>
              <a:gd name="connsiteX4" fmla="*/ 1647930 w 1659653"/>
              <a:gd name="connsiteY4" fmla="*/ 3054699 h 4215283"/>
              <a:gd name="connsiteX5" fmla="*/ 1547446 w 1659653"/>
              <a:gd name="connsiteY5" fmla="*/ 4029389 h 4215283"/>
              <a:gd name="connsiteX6" fmla="*/ 1065125 w 1659653"/>
              <a:gd name="connsiteY6" fmla="*/ 4170066 h 4215283"/>
              <a:gd name="connsiteX7" fmla="*/ 0 w 1659653"/>
              <a:gd name="connsiteY7" fmla="*/ 4160017 h 4215283"/>
              <a:gd name="connsiteX0" fmla="*/ 1396721 w 2065408"/>
              <a:gd name="connsiteY0" fmla="*/ 0 h 4215283"/>
              <a:gd name="connsiteX1" fmla="*/ 1429929 w 2065408"/>
              <a:gd name="connsiteY1" fmla="*/ 152552 h 4215283"/>
              <a:gd name="connsiteX2" fmla="*/ 1567543 w 2065408"/>
              <a:gd name="connsiteY2" fmla="*/ 904351 h 4215283"/>
              <a:gd name="connsiteX3" fmla="*/ 1617785 w 2065408"/>
              <a:gd name="connsiteY3" fmla="*/ 1989573 h 4215283"/>
              <a:gd name="connsiteX4" fmla="*/ 1647930 w 2065408"/>
              <a:gd name="connsiteY4" fmla="*/ 3054699 h 4215283"/>
              <a:gd name="connsiteX5" fmla="*/ 1547446 w 2065408"/>
              <a:gd name="connsiteY5" fmla="*/ 4029389 h 4215283"/>
              <a:gd name="connsiteX6" fmla="*/ 1065125 w 2065408"/>
              <a:gd name="connsiteY6" fmla="*/ 4170066 h 4215283"/>
              <a:gd name="connsiteX7" fmla="*/ 0 w 2065408"/>
              <a:gd name="connsiteY7" fmla="*/ 4160017 h 4215283"/>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587644 w 2529283"/>
              <a:gd name="connsiteY1" fmla="*/ 216024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283" h="4306452">
                <a:moveTo>
                  <a:pt x="2523748" y="0"/>
                </a:moveTo>
                <a:cubicBezTo>
                  <a:pt x="2529283" y="25425"/>
                  <a:pt x="1688733" y="23256"/>
                  <a:pt x="1587644" y="216024"/>
                </a:cubicBezTo>
                <a:cubicBezTo>
                  <a:pt x="1519286" y="476061"/>
                  <a:pt x="1562520" y="684734"/>
                  <a:pt x="1567543" y="995520"/>
                </a:cubicBezTo>
                <a:cubicBezTo>
                  <a:pt x="1572566" y="1306306"/>
                  <a:pt x="1604387" y="1722351"/>
                  <a:pt x="1617785" y="2080742"/>
                </a:cubicBezTo>
                <a:cubicBezTo>
                  <a:pt x="1631183" y="24391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18</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4139952"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2" name="Freeform 41"/>
          <p:cNvSpPr/>
          <p:nvPr/>
        </p:nvSpPr>
        <p:spPr>
          <a:xfrm>
            <a:off x="1040139" y="2080009"/>
            <a:ext cx="3891901" cy="4215283"/>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215283">
                <a:moveTo>
                  <a:pt x="1396721" y="0"/>
                </a:moveTo>
                <a:cubicBezTo>
                  <a:pt x="1463710" y="286378"/>
                  <a:pt x="1530699" y="572756"/>
                  <a:pt x="1567543" y="904351"/>
                </a:cubicBezTo>
                <a:cubicBezTo>
                  <a:pt x="1604387" y="1235946"/>
                  <a:pt x="1604387" y="1631182"/>
                  <a:pt x="1617785" y="1989573"/>
                </a:cubicBezTo>
                <a:cubicBezTo>
                  <a:pt x="1631183" y="2347964"/>
                  <a:pt x="1659653" y="2714730"/>
                  <a:pt x="1647930" y="3054699"/>
                </a:cubicBezTo>
                <a:cubicBezTo>
                  <a:pt x="1636207" y="3394668"/>
                  <a:pt x="1644580" y="3843495"/>
                  <a:pt x="1547446" y="4029389"/>
                </a:cubicBezTo>
                <a:cubicBezTo>
                  <a:pt x="1450312" y="4215283"/>
                  <a:pt x="1323033" y="4148295"/>
                  <a:pt x="1065125" y="4170066"/>
                </a:cubicBezTo>
                <a:cubicBezTo>
                  <a:pt x="807217" y="4191837"/>
                  <a:pt x="177521" y="4163366"/>
                  <a:pt x="0" y="4160017"/>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600"/>
                                  </p:stCondLst>
                                  <p:childTnLst>
                                    <p:set>
                                      <p:cBhvr>
                                        <p:cTn id="9" dur="1" fill="hold">
                                          <p:stCondLst>
                                            <p:cond delay="0"/>
                                          </p:stCondLst>
                                        </p:cTn>
                                        <p:tgtEl>
                                          <p:spTgt spid="42"/>
                                        </p:tgtEl>
                                        <p:attrNameLst>
                                          <p:attrName>style.visibility</p:attrName>
                                        </p:attrNameLst>
                                      </p:cBhvr>
                                      <p:to>
                                        <p:strVal val="hidden"/>
                                      </p:to>
                                    </p:set>
                                  </p:childTnLst>
                                </p:cTn>
                              </p:par>
                            </p:childTnLst>
                          </p:cTn>
                        </p:par>
                        <p:par>
                          <p:cTn id="10" fill="hold">
                            <p:stCondLst>
                              <p:cond delay="600"/>
                            </p:stCondLst>
                            <p:childTnLst>
                              <p:par>
                                <p:cTn id="11" presetID="1" presetClass="entr" presetSubtype="0" fill="hold" grpId="2" nodeType="afterEffect">
                                  <p:stCondLst>
                                    <p:cond delay="40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grpId="3" nodeType="afterEffect">
                                  <p:stCondLst>
                                    <p:cond delay="200"/>
                                  </p:stCondLst>
                                  <p:childTnLst>
                                    <p:set>
                                      <p:cBhvr>
                                        <p:cTn id="15" dur="1" fill="hold">
                                          <p:stCondLst>
                                            <p:cond delay="0"/>
                                          </p:stCondLst>
                                        </p:cTn>
                                        <p:tgtEl>
                                          <p:spTgt spid="42"/>
                                        </p:tgtEl>
                                        <p:attrNameLst>
                                          <p:attrName>style.visibility</p:attrName>
                                        </p:attrNameLst>
                                      </p:cBhvr>
                                      <p:to>
                                        <p:strVal val="hidden"/>
                                      </p:to>
                                    </p:set>
                                  </p:childTnLst>
                                </p:cTn>
                              </p:par>
                            </p:childTnLst>
                          </p:cTn>
                        </p:par>
                        <p:par>
                          <p:cTn id="16" fill="hold">
                            <p:stCondLst>
                              <p:cond delay="1200"/>
                            </p:stCondLst>
                            <p:childTnLst>
                              <p:par>
                                <p:cTn id="17" presetID="1" presetClass="entr" presetSubtype="0" fill="hold" grpId="4" nodeType="afterEffect">
                                  <p:stCondLst>
                                    <p:cond delay="800"/>
                                  </p:stCondLst>
                                  <p:childTnLst>
                                    <p:set>
                                      <p:cBhvr>
                                        <p:cTn id="18" dur="1" fill="hold">
                                          <p:stCondLst>
                                            <p:cond delay="0"/>
                                          </p:stCondLst>
                                        </p:cTn>
                                        <p:tgtEl>
                                          <p:spTgt spid="42"/>
                                        </p:tgtEl>
                                        <p:attrNameLst>
                                          <p:attrName>style.visibility</p:attrName>
                                        </p:attrNameLst>
                                      </p:cBhvr>
                                      <p:to>
                                        <p:strVal val="visible"/>
                                      </p:to>
                                    </p:set>
                                  </p:childTnLst>
                                </p:cTn>
                              </p:par>
                            </p:childTnLst>
                          </p:cTn>
                        </p:par>
                        <p:par>
                          <p:cTn id="19" fill="hold">
                            <p:stCondLst>
                              <p:cond delay="2000"/>
                            </p:stCondLst>
                            <p:childTnLst>
                              <p:par>
                                <p:cTn id="20" presetID="1" presetClass="exit" presetSubtype="0" fill="hold" grpId="5" nodeType="afterEffect">
                                  <p:stCondLst>
                                    <p:cond delay="200"/>
                                  </p:stCondLst>
                                  <p:childTnLst>
                                    <p:set>
                                      <p:cBhvr>
                                        <p:cTn id="21" dur="1" fill="hold">
                                          <p:stCondLst>
                                            <p:cond delay="0"/>
                                          </p:stCondLst>
                                        </p:cTn>
                                        <p:tgtEl>
                                          <p:spTgt spid="42"/>
                                        </p:tgtEl>
                                        <p:attrNameLst>
                                          <p:attrName>style.visibility</p:attrName>
                                        </p:attrNameLst>
                                      </p:cBhvr>
                                      <p:to>
                                        <p:strVal val="hidden"/>
                                      </p:to>
                                    </p:set>
                                  </p:childTnLst>
                                </p:cTn>
                              </p:par>
                            </p:childTnLst>
                          </p:cTn>
                        </p:par>
                        <p:par>
                          <p:cTn id="22" fill="hold">
                            <p:stCondLst>
                              <p:cond delay="2200"/>
                            </p:stCondLst>
                            <p:childTnLst>
                              <p:par>
                                <p:cTn id="23" presetID="1" presetClass="entr" presetSubtype="0" fill="hold" grpId="6" nodeType="afterEffect">
                                  <p:stCondLst>
                                    <p:cond delay="50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P spid="42" grpId="4" animBg="1"/>
      <p:bldP spid="42" grpId="5" animBg="1"/>
      <p:bldP spid="42" grpId="6"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19</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5601426"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6" name="Freeform 45"/>
          <p:cNvSpPr/>
          <p:nvPr/>
        </p:nvSpPr>
        <p:spPr>
          <a:xfrm>
            <a:off x="1040139" y="1796819"/>
            <a:ext cx="4882763" cy="4498473"/>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194" h="4498473">
                <a:moveTo>
                  <a:pt x="2058843" y="120013"/>
                </a:moveTo>
                <a:cubicBezTo>
                  <a:pt x="2082194" y="92817"/>
                  <a:pt x="1567533" y="0"/>
                  <a:pt x="1475412" y="192021"/>
                </a:cubicBezTo>
                <a:cubicBezTo>
                  <a:pt x="1383291" y="384042"/>
                  <a:pt x="1482390" y="925351"/>
                  <a:pt x="1506119" y="1272141"/>
                </a:cubicBezTo>
                <a:cubicBezTo>
                  <a:pt x="1529848" y="1618931"/>
                  <a:pt x="1594150" y="1928472"/>
                  <a:pt x="1617785" y="2272763"/>
                </a:cubicBezTo>
                <a:cubicBezTo>
                  <a:pt x="1641420" y="2617054"/>
                  <a:pt x="1659653" y="2997920"/>
                  <a:pt x="1647930" y="3337889"/>
                </a:cubicBezTo>
                <a:cubicBezTo>
                  <a:pt x="1636207" y="3677858"/>
                  <a:pt x="1644580" y="4126685"/>
                  <a:pt x="1547446" y="4312579"/>
                </a:cubicBezTo>
                <a:cubicBezTo>
                  <a:pt x="1450312" y="4498473"/>
                  <a:pt x="1323033" y="4431485"/>
                  <a:pt x="1065125" y="4453256"/>
                </a:cubicBezTo>
                <a:cubicBezTo>
                  <a:pt x="807217" y="4475027"/>
                  <a:pt x="177521" y="4446556"/>
                  <a:pt x="0" y="4443207"/>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964488" cy="2204864"/>
          </a:xfrm>
        </p:spPr>
        <p:txBody>
          <a:bodyPr>
            <a:normAutofit fontScale="90000"/>
          </a:bodyPr>
          <a:lstStyle/>
          <a:p>
            <a:r>
              <a:rPr lang="en-GB" b="1" dirty="0" smtClean="0"/>
              <a:t>Overlay TCP for multi-path routing and congestion control</a:t>
            </a:r>
            <a:r>
              <a:rPr lang="en-GB" dirty="0" smtClean="0"/>
              <a:t/>
            </a:r>
            <a:br>
              <a:rPr lang="en-GB" dirty="0" smtClean="0"/>
            </a:br>
            <a:r>
              <a:rPr lang="en-GB" sz="3100" dirty="0" smtClean="0"/>
              <a:t>Han, </a:t>
            </a:r>
            <a:r>
              <a:rPr lang="en-GB" sz="3100" dirty="0" err="1" smtClean="0"/>
              <a:t>Shakkottai</a:t>
            </a:r>
            <a:r>
              <a:rPr lang="en-GB" sz="3100" dirty="0" smtClean="0"/>
              <a:t>, </a:t>
            </a:r>
            <a:r>
              <a:rPr lang="en-GB" sz="3100" dirty="0" err="1" smtClean="0"/>
              <a:t>Hollot</a:t>
            </a:r>
            <a:r>
              <a:rPr lang="en-GB" sz="3100" dirty="0" smtClean="0"/>
              <a:t>, </a:t>
            </a:r>
            <a:r>
              <a:rPr lang="en-GB" sz="3100" dirty="0" err="1" smtClean="0"/>
              <a:t>Srikant</a:t>
            </a:r>
            <a:r>
              <a:rPr lang="en-GB" sz="3100" dirty="0" smtClean="0"/>
              <a:t>, </a:t>
            </a:r>
            <a:r>
              <a:rPr lang="en-GB" sz="3100" dirty="0" err="1" smtClean="0"/>
              <a:t>Towsley</a:t>
            </a:r>
            <a:r>
              <a:rPr lang="en-GB" sz="3100" dirty="0" smtClean="0"/>
              <a:t>, </a:t>
            </a:r>
            <a:br>
              <a:rPr lang="en-GB" sz="3100" dirty="0" smtClean="0"/>
            </a:br>
            <a:r>
              <a:rPr lang="en-GB" sz="3100" i="1" dirty="0" smtClean="0"/>
              <a:t>ENS-INRIA ARC-TCP Workshop</a:t>
            </a:r>
            <a:r>
              <a:rPr lang="en-GB" sz="3100" dirty="0" smtClean="0"/>
              <a:t> 2003</a:t>
            </a:r>
            <a:endParaRPr lang="en-GB" dirty="0"/>
          </a:p>
        </p:txBody>
      </p:sp>
      <p:sp>
        <p:nvSpPr>
          <p:cNvPr id="6" name="Content Placeholder 5"/>
          <p:cNvSpPr>
            <a:spLocks noGrp="1"/>
          </p:cNvSpPr>
          <p:nvPr>
            <p:ph idx="1"/>
          </p:nvPr>
        </p:nvSpPr>
        <p:spPr>
          <a:xfrm>
            <a:off x="107504" y="2852936"/>
            <a:ext cx="7594540" cy="3816424"/>
          </a:xfrm>
        </p:spPr>
        <p:txBody>
          <a:bodyPr>
            <a:normAutofit/>
          </a:bodyPr>
          <a:lstStyle/>
          <a:p>
            <a:pPr marL="0" indent="0">
              <a:lnSpc>
                <a:spcPts val="2600"/>
              </a:lnSpc>
              <a:spcBef>
                <a:spcPts val="600"/>
              </a:spcBef>
              <a:tabLst>
                <a:tab pos="360363" algn="l"/>
              </a:tabLst>
            </a:pPr>
            <a:r>
              <a:rPr lang="en-GB" sz="2000" b="1" dirty="0" smtClean="0"/>
              <a:t>ABSTRACT. </a:t>
            </a:r>
            <a:r>
              <a:rPr lang="en-GB" sz="1800" dirty="0" smtClean="0"/>
              <a:t>We consider the problem of multi-path routing in the Internet. Currently, Internet routing protocols </a:t>
            </a:r>
            <a:r>
              <a:rPr lang="en-GB" sz="1800" dirty="0" smtClean="0"/>
              <a:t>select only </a:t>
            </a:r>
            <a:r>
              <a:rPr lang="en-GB" sz="1800" dirty="0" smtClean="0"/>
              <a:t>a single path between a source and a destination. However, due to many policy routing decisions, </a:t>
            </a:r>
            <a:r>
              <a:rPr lang="en-GB" sz="1800" dirty="0" smtClean="0"/>
              <a:t>single-path routing </a:t>
            </a:r>
            <a:r>
              <a:rPr lang="en-GB" sz="1800" dirty="0" smtClean="0"/>
              <a:t>may limit the achievable throughput. In this paper, we envision a scenario where </a:t>
            </a:r>
            <a:r>
              <a:rPr lang="en-GB" sz="1800" dirty="0" smtClean="0"/>
              <a:t>application-level routers </a:t>
            </a:r>
            <a:r>
              <a:rPr lang="en-GB" sz="1800" dirty="0" smtClean="0"/>
              <a:t>are overlaid on the Internet to allow multi-path routing. Using minimal congestion </a:t>
            </a:r>
            <a:r>
              <a:rPr lang="en-GB" sz="1800" dirty="0" smtClean="0"/>
              <a:t>feedback signals </a:t>
            </a:r>
            <a:r>
              <a:rPr lang="en-GB" sz="1800" dirty="0" smtClean="0"/>
              <a:t>from the overlay routers, we present an algorithm that can be implemented at the sources to </a:t>
            </a:r>
            <a:r>
              <a:rPr lang="en-GB" sz="1800" dirty="0" smtClean="0"/>
              <a:t>stably and </a:t>
            </a:r>
            <a:r>
              <a:rPr lang="en-GB" sz="1800" dirty="0" smtClean="0"/>
              <a:t>optimally split the flow between each source-destination pair. We then show that the </a:t>
            </a:r>
            <a:r>
              <a:rPr lang="en-GB" sz="1800" dirty="0" smtClean="0"/>
              <a:t>connection-level throughput </a:t>
            </a:r>
            <a:r>
              <a:rPr lang="en-GB" sz="1800" dirty="0" smtClean="0"/>
              <a:t>region of such a multi-path routing/congestion control scheme can be larger than that of a </a:t>
            </a:r>
            <a:r>
              <a:rPr lang="en-GB" sz="1800" dirty="0" smtClean="0"/>
              <a:t>single-path congestion </a:t>
            </a:r>
            <a:r>
              <a:rPr lang="en-GB" sz="1800" dirty="0" smtClean="0"/>
              <a:t>control scheme.</a:t>
            </a:r>
            <a:endParaRPr lang="en-GB" sz="1800"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2" name="Content Placeholder 41"/>
          <p:cNvSpPr>
            <a:spLocks noGrp="1"/>
          </p:cNvSpPr>
          <p:nvPr>
            <p:ph idx="1"/>
          </p:nvPr>
        </p:nvSpPr>
        <p:spPr/>
        <p:txBody>
          <a:bodyPr/>
          <a:lstStyle/>
          <a:p>
            <a:r>
              <a:rPr lang="en-US" dirty="0" smtClean="0"/>
              <a:t>If your phone uses both radios simultaneously, you needn’t experience any interruption.</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20</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755576"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4" y="3861048"/>
            <a:ext cx="1800199" cy="2264728"/>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394109 w 1659653"/>
              <a:gd name="connsiteY0" fmla="*/ 107151 h 4413603"/>
              <a:gd name="connsiteX1" fmla="*/ 1396849 w 1659653"/>
              <a:gd name="connsiteY1" fmla="*/ 180020 h 4413603"/>
              <a:gd name="connsiteX2" fmla="*/ 1506119 w 1659653"/>
              <a:gd name="connsiteY2" fmla="*/ 1187271 h 4413603"/>
              <a:gd name="connsiteX3" fmla="*/ 1617785 w 1659653"/>
              <a:gd name="connsiteY3" fmla="*/ 2187893 h 4413603"/>
              <a:gd name="connsiteX4" fmla="*/ 1647930 w 1659653"/>
              <a:gd name="connsiteY4" fmla="*/ 3253019 h 4413603"/>
              <a:gd name="connsiteX5" fmla="*/ 1547446 w 1659653"/>
              <a:gd name="connsiteY5" fmla="*/ 4227709 h 4413603"/>
              <a:gd name="connsiteX6" fmla="*/ 1065125 w 1659653"/>
              <a:gd name="connsiteY6" fmla="*/ 4368386 h 4413603"/>
              <a:gd name="connsiteX7" fmla="*/ 0 w 1659653"/>
              <a:gd name="connsiteY7" fmla="*/ 4358337 h 4413603"/>
              <a:gd name="connsiteX0" fmla="*/ 929406 w 1659653"/>
              <a:gd name="connsiteY0" fmla="*/ 0 h 4447874"/>
              <a:gd name="connsiteX1" fmla="*/ 1396849 w 1659653"/>
              <a:gd name="connsiteY1" fmla="*/ 214291 h 4447874"/>
              <a:gd name="connsiteX2" fmla="*/ 1506119 w 1659653"/>
              <a:gd name="connsiteY2" fmla="*/ 1221542 h 4447874"/>
              <a:gd name="connsiteX3" fmla="*/ 1617785 w 1659653"/>
              <a:gd name="connsiteY3" fmla="*/ 2222164 h 4447874"/>
              <a:gd name="connsiteX4" fmla="*/ 1647930 w 1659653"/>
              <a:gd name="connsiteY4" fmla="*/ 3287290 h 4447874"/>
              <a:gd name="connsiteX5" fmla="*/ 1547446 w 1659653"/>
              <a:gd name="connsiteY5" fmla="*/ 4261980 h 4447874"/>
              <a:gd name="connsiteX6" fmla="*/ 1065125 w 1659653"/>
              <a:gd name="connsiteY6" fmla="*/ 4402657 h 4447874"/>
              <a:gd name="connsiteX7" fmla="*/ 0 w 1659653"/>
              <a:gd name="connsiteY7" fmla="*/ 4392608 h 444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9653" h="4447874">
                <a:moveTo>
                  <a:pt x="929406" y="0"/>
                </a:moveTo>
                <a:cubicBezTo>
                  <a:pt x="929863" y="12145"/>
                  <a:pt x="1300730" y="10701"/>
                  <a:pt x="1396849" y="214291"/>
                </a:cubicBezTo>
                <a:cubicBezTo>
                  <a:pt x="1492968" y="417881"/>
                  <a:pt x="1469296" y="886897"/>
                  <a:pt x="1506119" y="1221542"/>
                </a:cubicBezTo>
                <a:cubicBezTo>
                  <a:pt x="1542942" y="1556187"/>
                  <a:pt x="1594150" y="1877873"/>
                  <a:pt x="1617785" y="2222164"/>
                </a:cubicBezTo>
                <a:cubicBezTo>
                  <a:pt x="1641420" y="2566455"/>
                  <a:pt x="1659653" y="2947321"/>
                  <a:pt x="1647930" y="3287290"/>
                </a:cubicBezTo>
                <a:cubicBezTo>
                  <a:pt x="1636207" y="3627259"/>
                  <a:pt x="1644580" y="4076086"/>
                  <a:pt x="1547446" y="4261980"/>
                </a:cubicBezTo>
                <a:cubicBezTo>
                  <a:pt x="1450312" y="4447874"/>
                  <a:pt x="1323033" y="4380886"/>
                  <a:pt x="1065125" y="4402657"/>
                </a:cubicBezTo>
                <a:cubicBezTo>
                  <a:pt x="807217" y="4424428"/>
                  <a:pt x="177521" y="4395957"/>
                  <a:pt x="0" y="4392608"/>
                </a:cubicBezTo>
              </a:path>
            </a:pathLst>
          </a:cu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107503" y="4149080"/>
            <a:ext cx="864095" cy="1976696"/>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2351178 w 2356296"/>
              <a:gd name="connsiteY0" fmla="*/ 0 h 4306452"/>
              <a:gd name="connsiteX1" fmla="*/ 1506119 w 2356296"/>
              <a:gd name="connsiteY1" fmla="*/ 1080120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6296"/>
              <a:gd name="connsiteY0" fmla="*/ 0 h 4306452"/>
              <a:gd name="connsiteX1" fmla="*/ 1521350 w 2356296"/>
              <a:gd name="connsiteY1" fmla="*/ 424266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1177"/>
              <a:gd name="connsiteY0" fmla="*/ 0 h 4306452"/>
              <a:gd name="connsiteX1" fmla="*/ 1521350 w 2351177"/>
              <a:gd name="connsiteY1" fmla="*/ 424266 h 4306452"/>
              <a:gd name="connsiteX2" fmla="*/ 1617785 w 2351177"/>
              <a:gd name="connsiteY2" fmla="*/ 2080742 h 4306452"/>
              <a:gd name="connsiteX3" fmla="*/ 1647930 w 2351177"/>
              <a:gd name="connsiteY3" fmla="*/ 3145868 h 4306452"/>
              <a:gd name="connsiteX4" fmla="*/ 1547446 w 2351177"/>
              <a:gd name="connsiteY4" fmla="*/ 4120558 h 4306452"/>
              <a:gd name="connsiteX5" fmla="*/ 1065125 w 2351177"/>
              <a:gd name="connsiteY5" fmla="*/ 4261235 h 4306452"/>
              <a:gd name="connsiteX6" fmla="*/ 0 w 2351177"/>
              <a:gd name="connsiteY6" fmla="*/ 4251186 h 4306452"/>
              <a:gd name="connsiteX0" fmla="*/ 1521350 w 1659652"/>
              <a:gd name="connsiteY0" fmla="*/ 0 h 3882186"/>
              <a:gd name="connsiteX1" fmla="*/ 1617785 w 1659652"/>
              <a:gd name="connsiteY1" fmla="*/ 1656476 h 3882186"/>
              <a:gd name="connsiteX2" fmla="*/ 1647930 w 1659652"/>
              <a:gd name="connsiteY2" fmla="*/ 2721602 h 3882186"/>
              <a:gd name="connsiteX3" fmla="*/ 1547446 w 1659652"/>
              <a:gd name="connsiteY3" fmla="*/ 3696292 h 3882186"/>
              <a:gd name="connsiteX4" fmla="*/ 1065125 w 1659652"/>
              <a:gd name="connsiteY4" fmla="*/ 3836969 h 3882186"/>
              <a:gd name="connsiteX5" fmla="*/ 0 w 1659652"/>
              <a:gd name="connsiteY5" fmla="*/ 3826920 h 38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652" h="3882186">
                <a:moveTo>
                  <a:pt x="1521350" y="0"/>
                </a:moveTo>
                <a:cubicBezTo>
                  <a:pt x="1399118" y="346790"/>
                  <a:pt x="1596688" y="1202876"/>
                  <a:pt x="1617785" y="1656476"/>
                </a:cubicBezTo>
                <a:cubicBezTo>
                  <a:pt x="1638882" y="2110076"/>
                  <a:pt x="1659653" y="2381633"/>
                  <a:pt x="1647930" y="2721602"/>
                </a:cubicBezTo>
                <a:cubicBezTo>
                  <a:pt x="1636207" y="3061571"/>
                  <a:pt x="1644580" y="3510398"/>
                  <a:pt x="1547446" y="3696292"/>
                </a:cubicBezTo>
                <a:cubicBezTo>
                  <a:pt x="1450312" y="3882186"/>
                  <a:pt x="1323033" y="3815198"/>
                  <a:pt x="1065125" y="3836969"/>
                </a:cubicBezTo>
                <a:cubicBezTo>
                  <a:pt x="807217" y="3858740"/>
                  <a:pt x="177521" y="3830269"/>
                  <a:pt x="0" y="3826920"/>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50" name="Content Placeholder 49"/>
          <p:cNvSpPr>
            <a:spLocks noGrp="1"/>
          </p:cNvSpPr>
          <p:nvPr>
            <p:ph idx="1"/>
          </p:nvPr>
        </p:nvSpPr>
        <p:spPr/>
        <p:txBody>
          <a:bodyPr/>
          <a:lstStyle/>
          <a:p>
            <a:r>
              <a:rPr lang="en-US" dirty="0" smtClean="0"/>
              <a:t>If your phone uses both radios simultaneously, you needn’t experience any interruption.</a:t>
            </a:r>
            <a:endParaRPr lang="en-GB" dirty="0" smtClean="0"/>
          </a:p>
          <a:p>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21</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300545"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4" y="3933056"/>
            <a:ext cx="1800199"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107504" y="3933056"/>
            <a:ext cx="1224136"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2351178 w 2356296"/>
              <a:gd name="connsiteY0" fmla="*/ 0 h 4306452"/>
              <a:gd name="connsiteX1" fmla="*/ 1506119 w 2356296"/>
              <a:gd name="connsiteY1" fmla="*/ 1080120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6296"/>
              <a:gd name="connsiteY0" fmla="*/ 0 h 4306452"/>
              <a:gd name="connsiteX1" fmla="*/ 1521350 w 2356296"/>
              <a:gd name="connsiteY1" fmla="*/ 424266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1177"/>
              <a:gd name="connsiteY0" fmla="*/ 0 h 4306452"/>
              <a:gd name="connsiteX1" fmla="*/ 1521350 w 2351177"/>
              <a:gd name="connsiteY1" fmla="*/ 424266 h 4306452"/>
              <a:gd name="connsiteX2" fmla="*/ 1617785 w 2351177"/>
              <a:gd name="connsiteY2" fmla="*/ 2080742 h 4306452"/>
              <a:gd name="connsiteX3" fmla="*/ 1647930 w 2351177"/>
              <a:gd name="connsiteY3" fmla="*/ 3145868 h 4306452"/>
              <a:gd name="connsiteX4" fmla="*/ 1547446 w 2351177"/>
              <a:gd name="connsiteY4" fmla="*/ 4120558 h 4306452"/>
              <a:gd name="connsiteX5" fmla="*/ 1065125 w 2351177"/>
              <a:gd name="connsiteY5" fmla="*/ 4261235 h 4306452"/>
              <a:gd name="connsiteX6" fmla="*/ 0 w 2351177"/>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177" h="4306452">
                <a:moveTo>
                  <a:pt x="2351178" y="0"/>
                </a:moveTo>
                <a:cubicBezTo>
                  <a:pt x="1966538" y="86877"/>
                  <a:pt x="1643582" y="77476"/>
                  <a:pt x="1521350" y="424266"/>
                </a:cubicBezTo>
                <a:cubicBezTo>
                  <a:pt x="1399118" y="771056"/>
                  <a:pt x="1596688" y="1627142"/>
                  <a:pt x="1617785" y="2080742"/>
                </a:cubicBezTo>
                <a:cubicBezTo>
                  <a:pt x="1638882" y="2534342"/>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7" name="Content Placeholder 46"/>
          <p:cNvSpPr>
            <a:spLocks noGrp="1"/>
          </p:cNvSpPr>
          <p:nvPr>
            <p:ph idx="1"/>
          </p:nvPr>
        </p:nvSpPr>
        <p:spPr/>
        <p:txBody>
          <a:bodyPr/>
          <a:lstStyle/>
          <a:p>
            <a:r>
              <a:rPr lang="en-US" dirty="0" smtClean="0"/>
              <a:t>If your phone uses both radios simultaneously, you needn’t experience any interruption.</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22</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732593"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4" y="4077072"/>
            <a:ext cx="1800199" cy="2048704"/>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593268 w 1659653"/>
              <a:gd name="connsiteY0" fmla="*/ 0 h 4023608"/>
              <a:gd name="connsiteX1" fmla="*/ 1506119 w 1659653"/>
              <a:gd name="connsiteY1" fmla="*/ 797276 h 4023608"/>
              <a:gd name="connsiteX2" fmla="*/ 1617785 w 1659653"/>
              <a:gd name="connsiteY2" fmla="*/ 1797898 h 4023608"/>
              <a:gd name="connsiteX3" fmla="*/ 1647930 w 1659653"/>
              <a:gd name="connsiteY3" fmla="*/ 2863024 h 4023608"/>
              <a:gd name="connsiteX4" fmla="*/ 1547446 w 1659653"/>
              <a:gd name="connsiteY4" fmla="*/ 3837714 h 4023608"/>
              <a:gd name="connsiteX5" fmla="*/ 1065125 w 1659653"/>
              <a:gd name="connsiteY5" fmla="*/ 3978391 h 4023608"/>
              <a:gd name="connsiteX6" fmla="*/ 0 w 1659653"/>
              <a:gd name="connsiteY6" fmla="*/ 3968342 h 402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023608">
                <a:moveTo>
                  <a:pt x="1593268" y="0"/>
                </a:moveTo>
                <a:cubicBezTo>
                  <a:pt x="1598386" y="180020"/>
                  <a:pt x="1502033" y="497626"/>
                  <a:pt x="1506119" y="797276"/>
                </a:cubicBezTo>
                <a:cubicBezTo>
                  <a:pt x="1510205" y="1096926"/>
                  <a:pt x="1594150" y="1453607"/>
                  <a:pt x="1617785" y="1797898"/>
                </a:cubicBezTo>
                <a:cubicBezTo>
                  <a:pt x="1641420" y="2142189"/>
                  <a:pt x="1659653" y="2523055"/>
                  <a:pt x="1647930" y="2863024"/>
                </a:cubicBezTo>
                <a:cubicBezTo>
                  <a:pt x="1636207" y="3202993"/>
                  <a:pt x="1644580" y="3651820"/>
                  <a:pt x="1547446" y="3837714"/>
                </a:cubicBezTo>
                <a:cubicBezTo>
                  <a:pt x="1450312" y="4023608"/>
                  <a:pt x="1323033" y="3956620"/>
                  <a:pt x="1065125" y="3978391"/>
                </a:cubicBezTo>
                <a:cubicBezTo>
                  <a:pt x="807217" y="4000162"/>
                  <a:pt x="177521" y="3971691"/>
                  <a:pt x="0" y="3968342"/>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7" name="Content Placeholder 46"/>
          <p:cNvSpPr>
            <a:spLocks noGrp="1"/>
          </p:cNvSpPr>
          <p:nvPr>
            <p:ph idx="1"/>
          </p:nvPr>
        </p:nvSpPr>
        <p:spPr/>
        <p:txBody>
          <a:bodyPr/>
          <a:lstStyle/>
          <a:p>
            <a:r>
              <a:rPr lang="en-US" dirty="0" smtClean="0"/>
              <a:t>If your phone uses both radios simultaneously, you needn’t experience any interruption.</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23</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2236649"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5" y="4005064"/>
            <a:ext cx="2093784" cy="2120712"/>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593268 w 1659653"/>
              <a:gd name="connsiteY0" fmla="*/ 0 h 4023608"/>
              <a:gd name="connsiteX1" fmla="*/ 1506119 w 1659653"/>
              <a:gd name="connsiteY1" fmla="*/ 797276 h 4023608"/>
              <a:gd name="connsiteX2" fmla="*/ 1617785 w 1659653"/>
              <a:gd name="connsiteY2" fmla="*/ 1797898 h 4023608"/>
              <a:gd name="connsiteX3" fmla="*/ 1647930 w 1659653"/>
              <a:gd name="connsiteY3" fmla="*/ 2863024 h 4023608"/>
              <a:gd name="connsiteX4" fmla="*/ 1547446 w 1659653"/>
              <a:gd name="connsiteY4" fmla="*/ 3837714 h 4023608"/>
              <a:gd name="connsiteX5" fmla="*/ 1065125 w 1659653"/>
              <a:gd name="connsiteY5" fmla="*/ 3978391 h 4023608"/>
              <a:gd name="connsiteX6" fmla="*/ 0 w 1659653"/>
              <a:gd name="connsiteY6" fmla="*/ 3968342 h 4023608"/>
              <a:gd name="connsiteX0" fmla="*/ 1925199 w 1930317"/>
              <a:gd name="connsiteY0" fmla="*/ 0 h 4165030"/>
              <a:gd name="connsiteX1" fmla="*/ 1506119 w 1930317"/>
              <a:gd name="connsiteY1" fmla="*/ 938698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 name="connsiteX0" fmla="*/ 1925199 w 1930317"/>
              <a:gd name="connsiteY0" fmla="*/ 0 h 4165030"/>
              <a:gd name="connsiteX1" fmla="*/ 1526881 w 1930317"/>
              <a:gd name="connsiteY1" fmla="*/ 424266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317" h="4165030">
                <a:moveTo>
                  <a:pt x="1925199" y="0"/>
                </a:moveTo>
                <a:cubicBezTo>
                  <a:pt x="1930317" y="180020"/>
                  <a:pt x="1578117" y="101046"/>
                  <a:pt x="1526881" y="424266"/>
                </a:cubicBezTo>
                <a:cubicBezTo>
                  <a:pt x="1475645" y="747486"/>
                  <a:pt x="1597610" y="1509290"/>
                  <a:pt x="1617785" y="1939320"/>
                </a:cubicBezTo>
                <a:cubicBezTo>
                  <a:pt x="1637960" y="2369350"/>
                  <a:pt x="1659653" y="2664477"/>
                  <a:pt x="1647930" y="3004446"/>
                </a:cubicBezTo>
                <a:cubicBezTo>
                  <a:pt x="1636207" y="3344415"/>
                  <a:pt x="1644580" y="3793242"/>
                  <a:pt x="1547446" y="3979136"/>
                </a:cubicBezTo>
                <a:cubicBezTo>
                  <a:pt x="1450312" y="4165030"/>
                  <a:pt x="1323033" y="4098042"/>
                  <a:pt x="1065125" y="4119813"/>
                </a:cubicBezTo>
                <a:cubicBezTo>
                  <a:pt x="807217" y="4141584"/>
                  <a:pt x="177521" y="4113113"/>
                  <a:pt x="0" y="4109764"/>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107504" y="3933056"/>
            <a:ext cx="2808312"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7" name="Content Placeholder 46"/>
          <p:cNvSpPr>
            <a:spLocks noGrp="1"/>
          </p:cNvSpPr>
          <p:nvPr>
            <p:ph idx="1"/>
          </p:nvPr>
        </p:nvSpPr>
        <p:spPr>
          <a:xfrm>
            <a:off x="0" y="908720"/>
            <a:ext cx="9144000" cy="5949280"/>
          </a:xfrm>
        </p:spPr>
        <p:txBody>
          <a:bodyPr/>
          <a:lstStyle/>
          <a:p>
            <a:r>
              <a:rPr lang="en-US" dirty="0" smtClean="0"/>
              <a:t>If your phone uses both radios simultaneously, you needn’t experience any interruption.</a:t>
            </a:r>
          </a:p>
          <a:p>
            <a:r>
              <a:rPr lang="en-US" dirty="0" smtClean="0">
                <a:solidFill>
                  <a:schemeClr val="tx1">
                    <a:lumMod val="50000"/>
                  </a:schemeClr>
                </a:solidFill>
              </a:rPr>
              <a:t>How should it balance traffic across dissimilar paths?</a:t>
            </a:r>
            <a:endParaRPr lang="en-GB"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C521D75E-D6CE-401B-B8F6-FCC738B84794}" type="slidenum">
              <a:rPr lang="en-GB" smtClean="0"/>
              <a:pPr/>
              <a:t>24</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2236649"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5" y="4005064"/>
            <a:ext cx="2093784" cy="2120712"/>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593268 w 1659653"/>
              <a:gd name="connsiteY0" fmla="*/ 0 h 4023608"/>
              <a:gd name="connsiteX1" fmla="*/ 1506119 w 1659653"/>
              <a:gd name="connsiteY1" fmla="*/ 797276 h 4023608"/>
              <a:gd name="connsiteX2" fmla="*/ 1617785 w 1659653"/>
              <a:gd name="connsiteY2" fmla="*/ 1797898 h 4023608"/>
              <a:gd name="connsiteX3" fmla="*/ 1647930 w 1659653"/>
              <a:gd name="connsiteY3" fmla="*/ 2863024 h 4023608"/>
              <a:gd name="connsiteX4" fmla="*/ 1547446 w 1659653"/>
              <a:gd name="connsiteY4" fmla="*/ 3837714 h 4023608"/>
              <a:gd name="connsiteX5" fmla="*/ 1065125 w 1659653"/>
              <a:gd name="connsiteY5" fmla="*/ 3978391 h 4023608"/>
              <a:gd name="connsiteX6" fmla="*/ 0 w 1659653"/>
              <a:gd name="connsiteY6" fmla="*/ 3968342 h 4023608"/>
              <a:gd name="connsiteX0" fmla="*/ 1925199 w 1930317"/>
              <a:gd name="connsiteY0" fmla="*/ 0 h 4165030"/>
              <a:gd name="connsiteX1" fmla="*/ 1506119 w 1930317"/>
              <a:gd name="connsiteY1" fmla="*/ 938698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 name="connsiteX0" fmla="*/ 1925199 w 1930317"/>
              <a:gd name="connsiteY0" fmla="*/ 0 h 4165030"/>
              <a:gd name="connsiteX1" fmla="*/ 1526881 w 1930317"/>
              <a:gd name="connsiteY1" fmla="*/ 424266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317" h="4165030">
                <a:moveTo>
                  <a:pt x="1925199" y="0"/>
                </a:moveTo>
                <a:cubicBezTo>
                  <a:pt x="1930317" y="180020"/>
                  <a:pt x="1578117" y="101046"/>
                  <a:pt x="1526881" y="424266"/>
                </a:cubicBezTo>
                <a:cubicBezTo>
                  <a:pt x="1475645" y="747486"/>
                  <a:pt x="1597610" y="1509290"/>
                  <a:pt x="1617785" y="1939320"/>
                </a:cubicBezTo>
                <a:cubicBezTo>
                  <a:pt x="1637960" y="2369350"/>
                  <a:pt x="1659653" y="2664477"/>
                  <a:pt x="1647930" y="3004446"/>
                </a:cubicBezTo>
                <a:cubicBezTo>
                  <a:pt x="1636207" y="3344415"/>
                  <a:pt x="1644580" y="3793242"/>
                  <a:pt x="1547446" y="3979136"/>
                </a:cubicBezTo>
                <a:cubicBezTo>
                  <a:pt x="1450312" y="4165030"/>
                  <a:pt x="1323033" y="4098042"/>
                  <a:pt x="1065125" y="4119813"/>
                </a:cubicBezTo>
                <a:cubicBezTo>
                  <a:pt x="807217" y="4141584"/>
                  <a:pt x="177521" y="4113113"/>
                  <a:pt x="0" y="4109764"/>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107504" y="3933056"/>
            <a:ext cx="2808312"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3275856" y="4581128"/>
            <a:ext cx="3312368" cy="646331"/>
          </a:xfrm>
          <a:prstGeom prst="rect">
            <a:avLst/>
          </a:prstGeom>
          <a:noFill/>
        </p:spPr>
        <p:txBody>
          <a:bodyPr wrap="square" rtlCol="0">
            <a:spAutoFit/>
          </a:bodyPr>
          <a:lstStyle/>
          <a:p>
            <a:r>
              <a:rPr lang="en-US" dirty="0" err="1" smtClean="0">
                <a:solidFill>
                  <a:schemeClr val="accent3">
                    <a:lumMod val="60000"/>
                    <a:lumOff val="40000"/>
                  </a:schemeClr>
                </a:solidFill>
              </a:rPr>
              <a:t>Wifi</a:t>
            </a:r>
            <a:r>
              <a:rPr lang="en-US" dirty="0" smtClean="0">
                <a:solidFill>
                  <a:schemeClr val="accent3">
                    <a:lumMod val="60000"/>
                    <a:lumOff val="40000"/>
                  </a:schemeClr>
                </a:solidFill>
              </a:rPr>
              <a:t> path:</a:t>
            </a:r>
          </a:p>
          <a:p>
            <a:r>
              <a:rPr lang="en-US" dirty="0" smtClean="0">
                <a:solidFill>
                  <a:schemeClr val="accent3">
                    <a:lumMod val="60000"/>
                    <a:lumOff val="40000"/>
                  </a:schemeClr>
                </a:solidFill>
              </a:rPr>
              <a:t>high loss rate, small RTT</a:t>
            </a:r>
          </a:p>
        </p:txBody>
      </p:sp>
      <p:sp>
        <p:nvSpPr>
          <p:cNvPr id="50" name="TextBox 49"/>
          <p:cNvSpPr txBox="1"/>
          <p:nvPr/>
        </p:nvSpPr>
        <p:spPr>
          <a:xfrm>
            <a:off x="4139952" y="3862789"/>
            <a:ext cx="3312368" cy="646331"/>
          </a:xfrm>
          <a:prstGeom prst="rect">
            <a:avLst/>
          </a:prstGeom>
          <a:noFill/>
        </p:spPr>
        <p:txBody>
          <a:bodyPr wrap="square" rtlCol="0">
            <a:spAutoFit/>
          </a:bodyPr>
          <a:lstStyle/>
          <a:p>
            <a:r>
              <a:rPr lang="en-US" dirty="0" smtClean="0">
                <a:solidFill>
                  <a:schemeClr val="accent1">
                    <a:lumMod val="60000"/>
                    <a:lumOff val="40000"/>
                  </a:schemeClr>
                </a:solidFill>
              </a:rPr>
              <a:t>3G path:</a:t>
            </a:r>
          </a:p>
          <a:p>
            <a:r>
              <a:rPr lang="en-US" dirty="0" smtClean="0">
                <a:solidFill>
                  <a:schemeClr val="accent1">
                    <a:lumMod val="60000"/>
                    <a:lumOff val="40000"/>
                  </a:schemeClr>
                </a:solidFill>
              </a:rPr>
              <a:t>low loss rate, large RTT</a:t>
            </a:r>
            <a:endParaRPr lang="en-GB"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(a) with classic hierarchical routing</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25</a:t>
            </a:fld>
            <a:endParaRPr lang="en-GB"/>
          </a:p>
        </p:txBody>
      </p:sp>
      <p:sp>
        <p:nvSpPr>
          <p:cNvPr id="5" name="Rounded Rectangle 4"/>
          <p:cNvSpPr/>
          <p:nvPr/>
        </p:nvSpPr>
        <p:spPr>
          <a:xfrm>
            <a:off x="1403648" y="1556792"/>
            <a:ext cx="1944216" cy="864096"/>
          </a:xfrm>
          <a:prstGeom prst="round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6"/>
                </a:solidFill>
                <a:latin typeface="Book Antiqua" pitchFamily="18" charset="0"/>
              </a:rPr>
              <a:t>G</a:t>
            </a:r>
            <a:r>
              <a:rPr lang="en-US" sz="2400" dirty="0" smtClean="0">
                <a:solidFill>
                  <a:srgbClr val="00B0F0"/>
                </a:solidFill>
                <a:latin typeface="Book Antiqua" pitchFamily="18" charset="0"/>
              </a:rPr>
              <a:t>o</a:t>
            </a:r>
            <a:r>
              <a:rPr lang="en-US" sz="2400" dirty="0" smtClean="0">
                <a:solidFill>
                  <a:srgbClr val="92D050"/>
                </a:solidFill>
                <a:latin typeface="Book Antiqua" pitchFamily="18" charset="0"/>
              </a:rPr>
              <a:t>o</a:t>
            </a:r>
            <a:r>
              <a:rPr lang="en-US" sz="2400" dirty="0" smtClean="0">
                <a:solidFill>
                  <a:srgbClr val="FFFF00"/>
                </a:solidFill>
                <a:latin typeface="Book Antiqua" pitchFamily="18" charset="0"/>
              </a:rPr>
              <a:t>g</a:t>
            </a:r>
            <a:r>
              <a:rPr lang="en-US" sz="2400" dirty="0" smtClean="0">
                <a:solidFill>
                  <a:schemeClr val="accent6"/>
                </a:solidFill>
                <a:latin typeface="Book Antiqua" pitchFamily="18" charset="0"/>
              </a:rPr>
              <a:t>l</a:t>
            </a:r>
            <a:r>
              <a:rPr lang="en-US" sz="2400" dirty="0" smtClean="0">
                <a:solidFill>
                  <a:srgbClr val="92D050"/>
                </a:solidFill>
                <a:latin typeface="Book Antiqua" pitchFamily="18" charset="0"/>
              </a:rPr>
              <a:t>e</a:t>
            </a:r>
            <a:r>
              <a:rPr lang="en-US" sz="2400" dirty="0" smtClean="0">
                <a:latin typeface="Book Antiqua" pitchFamily="18" charset="0"/>
              </a:rPr>
              <a:t>.com</a:t>
            </a:r>
            <a:endParaRPr lang="en-GB" sz="2400" dirty="0">
              <a:latin typeface="Book Antiqua" pitchFamily="18" charset="0"/>
            </a:endParaRPr>
          </a:p>
        </p:txBody>
      </p:sp>
      <p:sp>
        <p:nvSpPr>
          <p:cNvPr id="6" name="Cloud 5"/>
          <p:cNvSpPr/>
          <p:nvPr/>
        </p:nvSpPr>
        <p:spPr>
          <a:xfrm>
            <a:off x="251520" y="3212976"/>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AT&amp;T</a:t>
            </a:r>
            <a:endParaRPr lang="en-GB" dirty="0"/>
          </a:p>
        </p:txBody>
      </p:sp>
      <p:sp>
        <p:nvSpPr>
          <p:cNvPr id="8" name="Cloud 7"/>
          <p:cNvSpPr/>
          <p:nvPr/>
        </p:nvSpPr>
        <p:spPr>
          <a:xfrm>
            <a:off x="1475656" y="5661248"/>
            <a:ext cx="1800200" cy="882679"/>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operators</a:t>
            </a:r>
            <a:endParaRPr lang="en-GB" dirty="0"/>
          </a:p>
        </p:txBody>
      </p:sp>
      <p:sp>
        <p:nvSpPr>
          <p:cNvPr id="9" name="Rectangle 8"/>
          <p:cNvSpPr/>
          <p:nvPr/>
        </p:nvSpPr>
        <p:spPr>
          <a:xfrm>
            <a:off x="1691680" y="2420888"/>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347864" y="1700808"/>
            <a:ext cx="768159" cy="369332"/>
          </a:xfrm>
          <a:prstGeom prst="rect">
            <a:avLst/>
          </a:prstGeom>
          <a:noFill/>
        </p:spPr>
        <p:txBody>
          <a:bodyPr wrap="none" rtlCol="0">
            <a:spAutoFit/>
          </a:bodyPr>
          <a:lstStyle/>
          <a:p>
            <a:r>
              <a:rPr lang="en-US" dirty="0" smtClean="0"/>
              <a:t>12.1.0</a:t>
            </a:r>
            <a:endParaRPr lang="en-GB" dirty="0"/>
          </a:p>
        </p:txBody>
      </p:sp>
      <p:sp>
        <p:nvSpPr>
          <p:cNvPr id="15" name="TextBox 14"/>
          <p:cNvSpPr txBox="1"/>
          <p:nvPr/>
        </p:nvSpPr>
        <p:spPr>
          <a:xfrm>
            <a:off x="244737" y="2987660"/>
            <a:ext cx="764953" cy="369332"/>
          </a:xfrm>
          <a:prstGeom prst="rect">
            <a:avLst/>
          </a:prstGeom>
          <a:noFill/>
        </p:spPr>
        <p:txBody>
          <a:bodyPr wrap="none" rtlCol="0">
            <a:spAutoFit/>
          </a:bodyPr>
          <a:lstStyle/>
          <a:p>
            <a:r>
              <a:rPr lang="en-US" dirty="0" smtClean="0"/>
              <a:t>12.*.*</a:t>
            </a:r>
            <a:endParaRPr lang="en-GB" dirty="0"/>
          </a:p>
        </p:txBody>
      </p:sp>
      <p:cxnSp>
        <p:nvCxnSpPr>
          <p:cNvPr id="17" name="Straight Arrow Connector 16"/>
          <p:cNvCxnSpPr/>
          <p:nvPr/>
        </p:nvCxnSpPr>
        <p:spPr>
          <a:xfrm rot="16200000" flipV="1">
            <a:off x="1259632" y="4581128"/>
            <a:ext cx="1512168" cy="6480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619672" y="2924944"/>
            <a:ext cx="504056" cy="720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0" y="4509120"/>
            <a:ext cx="1763688" cy="720080"/>
          </a:xfrm>
          <a:prstGeom prst="wedgeRoundRectCallout">
            <a:avLst>
              <a:gd name="adj1" fmla="val 17211"/>
              <a:gd name="adj2" fmla="val -83966"/>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12.* via me”</a:t>
            </a:r>
            <a:endParaRPr lang="en-GB" dirty="0"/>
          </a:p>
        </p:txBody>
      </p:sp>
      <p:sp>
        <p:nvSpPr>
          <p:cNvPr id="26" name="Rounded Rectangular Callout 25"/>
          <p:cNvSpPr/>
          <p:nvPr/>
        </p:nvSpPr>
        <p:spPr>
          <a:xfrm>
            <a:off x="3563888" y="6021288"/>
            <a:ext cx="1763688" cy="720080"/>
          </a:xfrm>
          <a:prstGeom prst="wedgeRoundRectCallout">
            <a:avLst>
              <a:gd name="adj1" fmla="val -66141"/>
              <a:gd name="adj2" fmla="val -21796"/>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a:t>
            </a:r>
            <a:r>
              <a:rPr lang="en-GB" dirty="0" smtClean="0"/>
              <a:t>use AT&amp;T for 12.*”</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(b) with redundancy, in case links fail</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26</a:t>
            </a:fld>
            <a:endParaRPr lang="en-GB"/>
          </a:p>
        </p:txBody>
      </p:sp>
      <p:sp>
        <p:nvSpPr>
          <p:cNvPr id="5" name="Rounded Rectangle 4"/>
          <p:cNvSpPr/>
          <p:nvPr/>
        </p:nvSpPr>
        <p:spPr>
          <a:xfrm>
            <a:off x="1403648" y="1556792"/>
            <a:ext cx="1944216" cy="864096"/>
          </a:xfrm>
          <a:prstGeom prst="round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6"/>
                </a:solidFill>
                <a:latin typeface="Book Antiqua" pitchFamily="18" charset="0"/>
              </a:rPr>
              <a:t>G</a:t>
            </a:r>
            <a:r>
              <a:rPr lang="en-US" sz="2400" dirty="0" smtClean="0">
                <a:solidFill>
                  <a:srgbClr val="00B0F0"/>
                </a:solidFill>
                <a:latin typeface="Book Antiqua" pitchFamily="18" charset="0"/>
              </a:rPr>
              <a:t>o</a:t>
            </a:r>
            <a:r>
              <a:rPr lang="en-US" sz="2400" dirty="0" smtClean="0">
                <a:solidFill>
                  <a:srgbClr val="92D050"/>
                </a:solidFill>
                <a:latin typeface="Book Antiqua" pitchFamily="18" charset="0"/>
              </a:rPr>
              <a:t>o</a:t>
            </a:r>
            <a:r>
              <a:rPr lang="en-US" sz="2400" dirty="0" smtClean="0">
                <a:solidFill>
                  <a:srgbClr val="FFFF00"/>
                </a:solidFill>
                <a:latin typeface="Book Antiqua" pitchFamily="18" charset="0"/>
              </a:rPr>
              <a:t>g</a:t>
            </a:r>
            <a:r>
              <a:rPr lang="en-US" sz="2400" dirty="0" smtClean="0">
                <a:solidFill>
                  <a:schemeClr val="accent6"/>
                </a:solidFill>
                <a:latin typeface="Book Antiqua" pitchFamily="18" charset="0"/>
              </a:rPr>
              <a:t>l</a:t>
            </a:r>
            <a:r>
              <a:rPr lang="en-US" sz="2400" dirty="0" smtClean="0">
                <a:solidFill>
                  <a:srgbClr val="92D050"/>
                </a:solidFill>
                <a:latin typeface="Book Antiqua" pitchFamily="18" charset="0"/>
              </a:rPr>
              <a:t>e</a:t>
            </a:r>
            <a:r>
              <a:rPr lang="en-US" sz="2400" dirty="0" smtClean="0">
                <a:latin typeface="Book Antiqua" pitchFamily="18" charset="0"/>
              </a:rPr>
              <a:t>.com</a:t>
            </a:r>
            <a:endParaRPr lang="en-GB" sz="2400" dirty="0">
              <a:latin typeface="Book Antiqua" pitchFamily="18" charset="0"/>
            </a:endParaRPr>
          </a:p>
        </p:txBody>
      </p:sp>
      <p:sp>
        <p:nvSpPr>
          <p:cNvPr id="6" name="Cloud 5"/>
          <p:cNvSpPr/>
          <p:nvPr/>
        </p:nvSpPr>
        <p:spPr>
          <a:xfrm>
            <a:off x="251520" y="3212976"/>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AT&amp;T</a:t>
            </a:r>
            <a:endParaRPr lang="en-GB" dirty="0"/>
          </a:p>
        </p:txBody>
      </p:sp>
      <p:sp>
        <p:nvSpPr>
          <p:cNvPr id="8" name="Cloud 7"/>
          <p:cNvSpPr/>
          <p:nvPr/>
        </p:nvSpPr>
        <p:spPr>
          <a:xfrm>
            <a:off x="1475656" y="5661248"/>
            <a:ext cx="1800200" cy="882679"/>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operators</a:t>
            </a:r>
            <a:endParaRPr lang="en-GB" dirty="0"/>
          </a:p>
        </p:txBody>
      </p:sp>
      <p:sp>
        <p:nvSpPr>
          <p:cNvPr id="9" name="Rectangle 8"/>
          <p:cNvSpPr/>
          <p:nvPr/>
        </p:nvSpPr>
        <p:spPr>
          <a:xfrm>
            <a:off x="1691680" y="2420888"/>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347864" y="1700808"/>
            <a:ext cx="768159" cy="369332"/>
          </a:xfrm>
          <a:prstGeom prst="rect">
            <a:avLst/>
          </a:prstGeom>
          <a:noFill/>
        </p:spPr>
        <p:txBody>
          <a:bodyPr wrap="none" rtlCol="0">
            <a:spAutoFit/>
          </a:bodyPr>
          <a:lstStyle/>
          <a:p>
            <a:r>
              <a:rPr lang="en-US" dirty="0" smtClean="0"/>
              <a:t>12.1.0</a:t>
            </a:r>
            <a:endParaRPr lang="en-GB" dirty="0"/>
          </a:p>
        </p:txBody>
      </p:sp>
      <p:sp>
        <p:nvSpPr>
          <p:cNvPr id="15" name="TextBox 14"/>
          <p:cNvSpPr txBox="1"/>
          <p:nvPr/>
        </p:nvSpPr>
        <p:spPr>
          <a:xfrm>
            <a:off x="244737" y="2987660"/>
            <a:ext cx="764953" cy="369332"/>
          </a:xfrm>
          <a:prstGeom prst="rect">
            <a:avLst/>
          </a:prstGeom>
          <a:noFill/>
        </p:spPr>
        <p:txBody>
          <a:bodyPr wrap="none" rtlCol="0">
            <a:spAutoFit/>
          </a:bodyPr>
          <a:lstStyle/>
          <a:p>
            <a:r>
              <a:rPr lang="en-US" dirty="0" smtClean="0"/>
              <a:t>12.*.*</a:t>
            </a:r>
            <a:endParaRPr lang="en-GB" dirty="0"/>
          </a:p>
        </p:txBody>
      </p:sp>
      <p:cxnSp>
        <p:nvCxnSpPr>
          <p:cNvPr id="17" name="Straight Arrow Connector 16"/>
          <p:cNvCxnSpPr/>
          <p:nvPr/>
        </p:nvCxnSpPr>
        <p:spPr>
          <a:xfrm rot="16200000" flipV="1">
            <a:off x="1259632" y="4581128"/>
            <a:ext cx="1512168" cy="6480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619672" y="2924944"/>
            <a:ext cx="504056" cy="720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0" y="4509120"/>
            <a:ext cx="1763688" cy="720080"/>
          </a:xfrm>
          <a:prstGeom prst="wedgeRoundRectCallout">
            <a:avLst>
              <a:gd name="adj1" fmla="val 20578"/>
              <a:gd name="adj2" fmla="val -87264"/>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12.* via me”</a:t>
            </a:r>
            <a:endParaRPr lang="en-GB" dirty="0"/>
          </a:p>
        </p:txBody>
      </p:sp>
      <p:sp>
        <p:nvSpPr>
          <p:cNvPr id="16" name="Cloud 15"/>
          <p:cNvSpPr/>
          <p:nvPr/>
        </p:nvSpPr>
        <p:spPr>
          <a:xfrm>
            <a:off x="2771800" y="3114298"/>
            <a:ext cx="1440160" cy="746750"/>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Level3</a:t>
            </a:r>
            <a:endParaRPr lang="en-GB" dirty="0"/>
          </a:p>
        </p:txBody>
      </p:sp>
      <p:sp>
        <p:nvSpPr>
          <p:cNvPr id="18" name="Rectangle 17"/>
          <p:cNvSpPr/>
          <p:nvPr/>
        </p:nvSpPr>
        <p:spPr>
          <a:xfrm>
            <a:off x="2483768" y="2420888"/>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p:cNvCxnSpPr/>
          <p:nvPr/>
        </p:nvCxnSpPr>
        <p:spPr>
          <a:xfrm rot="16200000" flipV="1">
            <a:off x="2735796" y="2816932"/>
            <a:ext cx="504056" cy="2880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44287" y="2843644"/>
            <a:ext cx="647934" cy="369332"/>
          </a:xfrm>
          <a:prstGeom prst="rect">
            <a:avLst/>
          </a:prstGeom>
          <a:noFill/>
        </p:spPr>
        <p:txBody>
          <a:bodyPr wrap="none" rtlCol="0">
            <a:spAutoFit/>
          </a:bodyPr>
          <a:lstStyle/>
          <a:p>
            <a:r>
              <a:rPr lang="en-US" dirty="0" smtClean="0"/>
              <a:t>8.*.*</a:t>
            </a:r>
            <a:endParaRPr lang="en-GB" dirty="0"/>
          </a:p>
        </p:txBody>
      </p:sp>
      <p:sp>
        <p:nvSpPr>
          <p:cNvPr id="24" name="Rounded Rectangular Callout 23"/>
          <p:cNvSpPr/>
          <p:nvPr/>
        </p:nvSpPr>
        <p:spPr>
          <a:xfrm>
            <a:off x="3203848" y="4293096"/>
            <a:ext cx="1872208" cy="1152128"/>
          </a:xfrm>
          <a:prstGeom prst="wedgeRoundRectCallout">
            <a:avLst>
              <a:gd name="adj1" fmla="val -22320"/>
              <a:gd name="adj2" fmla="val -88419"/>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8.* and 12.1.0 via me”</a:t>
            </a:r>
            <a:endParaRPr lang="en-GB" dirty="0"/>
          </a:p>
        </p:txBody>
      </p:sp>
      <p:cxnSp>
        <p:nvCxnSpPr>
          <p:cNvPr id="25" name="Straight Arrow Connector 24"/>
          <p:cNvCxnSpPr/>
          <p:nvPr/>
        </p:nvCxnSpPr>
        <p:spPr>
          <a:xfrm rot="5400000" flipH="1" flipV="1">
            <a:off x="2051720" y="4437113"/>
            <a:ext cx="1800200" cy="6480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ed Rectangular Callout 26"/>
          <p:cNvSpPr/>
          <p:nvPr/>
        </p:nvSpPr>
        <p:spPr>
          <a:xfrm>
            <a:off x="3563888" y="5877272"/>
            <a:ext cx="2664296" cy="864096"/>
          </a:xfrm>
          <a:prstGeom prst="wedgeRoundRectCallout">
            <a:avLst>
              <a:gd name="adj1" fmla="val -59310"/>
              <a:gd name="adj2" fmla="val -2841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a:t>
            </a:r>
            <a:r>
              <a:rPr lang="en-GB" dirty="0" smtClean="0"/>
              <a:t>use AT&amp;T for 12.*, but if AT&amp;T fails I can use Level3 to reach 12.1.0”</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(c) with load balancing across the gateway machines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27</a:t>
            </a:fld>
            <a:endParaRPr lang="en-GB"/>
          </a:p>
        </p:txBody>
      </p:sp>
      <p:sp>
        <p:nvSpPr>
          <p:cNvPr id="5" name="Rounded Rectangle 4"/>
          <p:cNvSpPr/>
          <p:nvPr/>
        </p:nvSpPr>
        <p:spPr>
          <a:xfrm>
            <a:off x="1403648" y="1556792"/>
            <a:ext cx="1944216" cy="720080"/>
          </a:xfrm>
          <a:prstGeom prst="round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6"/>
                </a:solidFill>
                <a:latin typeface="Book Antiqua" pitchFamily="18" charset="0"/>
              </a:rPr>
              <a:t>G</a:t>
            </a:r>
            <a:r>
              <a:rPr lang="en-US" sz="2400" dirty="0" smtClean="0">
                <a:solidFill>
                  <a:srgbClr val="00B0F0"/>
                </a:solidFill>
                <a:latin typeface="Book Antiqua" pitchFamily="18" charset="0"/>
              </a:rPr>
              <a:t>o</a:t>
            </a:r>
            <a:r>
              <a:rPr lang="en-US" sz="2400" dirty="0" smtClean="0">
                <a:solidFill>
                  <a:srgbClr val="92D050"/>
                </a:solidFill>
                <a:latin typeface="Book Antiqua" pitchFamily="18" charset="0"/>
              </a:rPr>
              <a:t>o</a:t>
            </a:r>
            <a:r>
              <a:rPr lang="en-US" sz="2400" dirty="0" smtClean="0">
                <a:solidFill>
                  <a:srgbClr val="FFFF00"/>
                </a:solidFill>
                <a:latin typeface="Book Antiqua" pitchFamily="18" charset="0"/>
              </a:rPr>
              <a:t>g</a:t>
            </a:r>
            <a:r>
              <a:rPr lang="en-US" sz="2400" dirty="0" smtClean="0">
                <a:solidFill>
                  <a:schemeClr val="accent6"/>
                </a:solidFill>
                <a:latin typeface="Book Antiqua" pitchFamily="18" charset="0"/>
              </a:rPr>
              <a:t>l</a:t>
            </a:r>
            <a:r>
              <a:rPr lang="en-US" sz="2400" dirty="0" smtClean="0">
                <a:solidFill>
                  <a:srgbClr val="92D050"/>
                </a:solidFill>
                <a:latin typeface="Book Antiqua" pitchFamily="18" charset="0"/>
              </a:rPr>
              <a:t>e</a:t>
            </a:r>
            <a:r>
              <a:rPr lang="en-US" sz="2400" dirty="0" smtClean="0">
                <a:latin typeface="Book Antiqua" pitchFamily="18" charset="0"/>
              </a:rPr>
              <a:t>.com</a:t>
            </a:r>
            <a:endParaRPr lang="en-GB" sz="2400" dirty="0">
              <a:latin typeface="Book Antiqua" pitchFamily="18" charset="0"/>
            </a:endParaRPr>
          </a:p>
        </p:txBody>
      </p:sp>
      <p:sp>
        <p:nvSpPr>
          <p:cNvPr id="6" name="Cloud 5"/>
          <p:cNvSpPr/>
          <p:nvPr/>
        </p:nvSpPr>
        <p:spPr>
          <a:xfrm>
            <a:off x="251520" y="3212976"/>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AT&amp;T</a:t>
            </a:r>
            <a:endParaRPr lang="en-GB" dirty="0"/>
          </a:p>
        </p:txBody>
      </p:sp>
      <p:sp>
        <p:nvSpPr>
          <p:cNvPr id="8" name="Cloud 7"/>
          <p:cNvSpPr/>
          <p:nvPr/>
        </p:nvSpPr>
        <p:spPr>
          <a:xfrm>
            <a:off x="1475656" y="5661248"/>
            <a:ext cx="1800200" cy="882679"/>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operators</a:t>
            </a:r>
            <a:endParaRPr lang="en-GB" dirty="0"/>
          </a:p>
        </p:txBody>
      </p:sp>
      <p:sp>
        <p:nvSpPr>
          <p:cNvPr id="9" name="Rectangle 8"/>
          <p:cNvSpPr/>
          <p:nvPr/>
        </p:nvSpPr>
        <p:spPr>
          <a:xfrm>
            <a:off x="1691680" y="2636912"/>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347864" y="1412776"/>
            <a:ext cx="768159" cy="923330"/>
          </a:xfrm>
          <a:prstGeom prst="rect">
            <a:avLst/>
          </a:prstGeom>
          <a:noFill/>
        </p:spPr>
        <p:txBody>
          <a:bodyPr wrap="none" rtlCol="0">
            <a:spAutoFit/>
          </a:bodyPr>
          <a:lstStyle/>
          <a:p>
            <a:r>
              <a:rPr lang="en-US" dirty="0" smtClean="0"/>
              <a:t>12.1.0</a:t>
            </a:r>
          </a:p>
          <a:p>
            <a:r>
              <a:rPr lang="en-US" dirty="0" smtClean="0"/>
              <a:t>12.1.1</a:t>
            </a:r>
          </a:p>
          <a:p>
            <a:r>
              <a:rPr lang="en-US" dirty="0" smtClean="0"/>
              <a:t>12.1.2</a:t>
            </a:r>
          </a:p>
        </p:txBody>
      </p:sp>
      <p:sp>
        <p:nvSpPr>
          <p:cNvPr id="15" name="TextBox 14"/>
          <p:cNvSpPr txBox="1"/>
          <p:nvPr/>
        </p:nvSpPr>
        <p:spPr>
          <a:xfrm>
            <a:off x="244737" y="2987660"/>
            <a:ext cx="764953" cy="369332"/>
          </a:xfrm>
          <a:prstGeom prst="rect">
            <a:avLst/>
          </a:prstGeom>
          <a:noFill/>
        </p:spPr>
        <p:txBody>
          <a:bodyPr wrap="none" rtlCol="0">
            <a:spAutoFit/>
          </a:bodyPr>
          <a:lstStyle/>
          <a:p>
            <a:r>
              <a:rPr lang="en-US" dirty="0" smtClean="0"/>
              <a:t>12.*.*</a:t>
            </a:r>
            <a:endParaRPr lang="en-GB" dirty="0"/>
          </a:p>
        </p:txBody>
      </p:sp>
      <p:cxnSp>
        <p:nvCxnSpPr>
          <p:cNvPr id="17" name="Straight Arrow Connector 16"/>
          <p:cNvCxnSpPr/>
          <p:nvPr/>
        </p:nvCxnSpPr>
        <p:spPr>
          <a:xfrm rot="16200000" flipV="1">
            <a:off x="1259632" y="4581128"/>
            <a:ext cx="1512168" cy="6480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727684" y="3032956"/>
            <a:ext cx="288032" cy="720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0" y="4509120"/>
            <a:ext cx="1763688" cy="720080"/>
          </a:xfrm>
          <a:prstGeom prst="wedgeRoundRectCallout">
            <a:avLst>
              <a:gd name="adj1" fmla="val 21252"/>
              <a:gd name="adj2" fmla="val -82317"/>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12.* via me”</a:t>
            </a:r>
            <a:endParaRPr lang="en-GB" dirty="0"/>
          </a:p>
        </p:txBody>
      </p:sp>
      <p:sp>
        <p:nvSpPr>
          <p:cNvPr id="16" name="Cloud 15"/>
          <p:cNvSpPr/>
          <p:nvPr/>
        </p:nvSpPr>
        <p:spPr>
          <a:xfrm>
            <a:off x="2771800" y="3114298"/>
            <a:ext cx="1440160" cy="746750"/>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Level3</a:t>
            </a:r>
            <a:endParaRPr lang="en-GB" dirty="0"/>
          </a:p>
        </p:txBody>
      </p:sp>
      <p:sp>
        <p:nvSpPr>
          <p:cNvPr id="18" name="Rectangle 17"/>
          <p:cNvSpPr/>
          <p:nvPr/>
        </p:nvSpPr>
        <p:spPr>
          <a:xfrm>
            <a:off x="2483768" y="2636912"/>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p:cNvCxnSpPr/>
          <p:nvPr/>
        </p:nvCxnSpPr>
        <p:spPr>
          <a:xfrm rot="16200000" flipV="1">
            <a:off x="2879812" y="2960948"/>
            <a:ext cx="288032" cy="2160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44287" y="2843644"/>
            <a:ext cx="647934" cy="369332"/>
          </a:xfrm>
          <a:prstGeom prst="rect">
            <a:avLst/>
          </a:prstGeom>
          <a:noFill/>
        </p:spPr>
        <p:txBody>
          <a:bodyPr wrap="none" rtlCol="0">
            <a:spAutoFit/>
          </a:bodyPr>
          <a:lstStyle/>
          <a:p>
            <a:r>
              <a:rPr lang="en-US" dirty="0" smtClean="0"/>
              <a:t>8.*.*</a:t>
            </a:r>
            <a:endParaRPr lang="en-GB" dirty="0"/>
          </a:p>
        </p:txBody>
      </p:sp>
      <p:sp>
        <p:nvSpPr>
          <p:cNvPr id="24" name="Rounded Rectangular Callout 23"/>
          <p:cNvSpPr/>
          <p:nvPr/>
        </p:nvSpPr>
        <p:spPr>
          <a:xfrm>
            <a:off x="3203848" y="4293096"/>
            <a:ext cx="1872208" cy="1152128"/>
          </a:xfrm>
          <a:prstGeom prst="wedgeRoundRectCallout">
            <a:avLst>
              <a:gd name="adj1" fmla="val -22954"/>
              <a:gd name="adj2" fmla="val -86357"/>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8.* and 12.1.0 to 12.1.2 via me”</a:t>
            </a:r>
            <a:endParaRPr lang="en-GB" dirty="0"/>
          </a:p>
        </p:txBody>
      </p:sp>
      <p:cxnSp>
        <p:nvCxnSpPr>
          <p:cNvPr id="25" name="Straight Arrow Connector 24"/>
          <p:cNvCxnSpPr/>
          <p:nvPr/>
        </p:nvCxnSpPr>
        <p:spPr>
          <a:xfrm rot="5400000" flipH="1" flipV="1">
            <a:off x="2051720" y="4437113"/>
            <a:ext cx="1800200" cy="6480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91680"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GB" dirty="0"/>
          </a:p>
        </p:txBody>
      </p:sp>
      <p:sp>
        <p:nvSpPr>
          <p:cNvPr id="26" name="Rectangle 25"/>
          <p:cNvSpPr/>
          <p:nvPr/>
        </p:nvSpPr>
        <p:spPr>
          <a:xfrm>
            <a:off x="2267744"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GB" dirty="0"/>
          </a:p>
        </p:txBody>
      </p:sp>
      <p:sp>
        <p:nvSpPr>
          <p:cNvPr id="27" name="Rectangle 26"/>
          <p:cNvSpPr/>
          <p:nvPr/>
        </p:nvSpPr>
        <p:spPr>
          <a:xfrm>
            <a:off x="2771800"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GB" dirty="0"/>
          </a:p>
        </p:txBody>
      </p:sp>
      <p:sp>
        <p:nvSpPr>
          <p:cNvPr id="31" name="Rounded Rectangular Callout 30"/>
          <p:cNvSpPr/>
          <p:nvPr/>
        </p:nvSpPr>
        <p:spPr>
          <a:xfrm>
            <a:off x="4788024" y="1268760"/>
            <a:ext cx="2160240" cy="1152128"/>
          </a:xfrm>
          <a:prstGeom prst="wedgeRoundRectCallout">
            <a:avLst>
              <a:gd name="adj1" fmla="val -74946"/>
              <a:gd name="adj2" fmla="val -493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 for google.com, pick randomly between 12.1.0, .1 and .2”</a:t>
            </a:r>
            <a:endParaRPr lang="en-GB" dirty="0"/>
          </a:p>
        </p:txBody>
      </p:sp>
      <p:cxnSp>
        <p:nvCxnSpPr>
          <p:cNvPr id="32" name="Straight Arrow Connector 31"/>
          <p:cNvCxnSpPr>
            <a:stCxn id="9" idx="0"/>
            <a:endCxn id="21" idx="2"/>
          </p:cNvCxnSpPr>
          <p:nvPr/>
        </p:nvCxnSpPr>
        <p:spPr>
          <a:xfrm rot="16200000" flipV="1">
            <a:off x="1817694" y="2510898"/>
            <a:ext cx="144016" cy="10801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0"/>
            <a:endCxn id="26" idx="2"/>
          </p:cNvCxnSpPr>
          <p:nvPr/>
        </p:nvCxnSpPr>
        <p:spPr>
          <a:xfrm rot="5400000" flipH="1" flipV="1">
            <a:off x="2105726" y="2330878"/>
            <a:ext cx="144016" cy="4680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0"/>
            <a:endCxn id="27" idx="2"/>
          </p:cNvCxnSpPr>
          <p:nvPr/>
        </p:nvCxnSpPr>
        <p:spPr>
          <a:xfrm rot="5400000" flipH="1" flipV="1">
            <a:off x="2357754" y="2078850"/>
            <a:ext cx="144016" cy="9721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1" idx="2"/>
          </p:cNvCxnSpPr>
          <p:nvPr/>
        </p:nvCxnSpPr>
        <p:spPr>
          <a:xfrm rot="10800000">
            <a:off x="1835696" y="2492896"/>
            <a:ext cx="900100"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6" idx="2"/>
          </p:cNvCxnSpPr>
          <p:nvPr/>
        </p:nvCxnSpPr>
        <p:spPr>
          <a:xfrm rot="10800000">
            <a:off x="2411760" y="2492896"/>
            <a:ext cx="324036"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7" idx="2"/>
          </p:cNvCxnSpPr>
          <p:nvPr/>
        </p:nvCxnSpPr>
        <p:spPr>
          <a:xfrm flipV="1">
            <a:off x="2735796" y="2492896"/>
            <a:ext cx="180020"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(c) with load balancing across the gateway machines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28</a:t>
            </a:fld>
            <a:endParaRPr lang="en-GB"/>
          </a:p>
        </p:txBody>
      </p:sp>
      <p:sp>
        <p:nvSpPr>
          <p:cNvPr id="5" name="Rounded Rectangle 4"/>
          <p:cNvSpPr/>
          <p:nvPr/>
        </p:nvSpPr>
        <p:spPr>
          <a:xfrm>
            <a:off x="1403648" y="1556792"/>
            <a:ext cx="1944216" cy="720080"/>
          </a:xfrm>
          <a:prstGeom prst="round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6"/>
                </a:solidFill>
                <a:latin typeface="Book Antiqua" pitchFamily="18" charset="0"/>
              </a:rPr>
              <a:t>G</a:t>
            </a:r>
            <a:r>
              <a:rPr lang="en-US" sz="2400" dirty="0" smtClean="0">
                <a:solidFill>
                  <a:srgbClr val="00B0F0"/>
                </a:solidFill>
                <a:latin typeface="Book Antiqua" pitchFamily="18" charset="0"/>
              </a:rPr>
              <a:t>o</a:t>
            </a:r>
            <a:r>
              <a:rPr lang="en-US" sz="2400" dirty="0" smtClean="0">
                <a:solidFill>
                  <a:srgbClr val="92D050"/>
                </a:solidFill>
                <a:latin typeface="Book Antiqua" pitchFamily="18" charset="0"/>
              </a:rPr>
              <a:t>o</a:t>
            </a:r>
            <a:r>
              <a:rPr lang="en-US" sz="2400" dirty="0" smtClean="0">
                <a:solidFill>
                  <a:srgbClr val="FFFF00"/>
                </a:solidFill>
                <a:latin typeface="Book Antiqua" pitchFamily="18" charset="0"/>
              </a:rPr>
              <a:t>g</a:t>
            </a:r>
            <a:r>
              <a:rPr lang="en-US" sz="2400" dirty="0" smtClean="0">
                <a:solidFill>
                  <a:schemeClr val="accent6"/>
                </a:solidFill>
                <a:latin typeface="Book Antiqua" pitchFamily="18" charset="0"/>
              </a:rPr>
              <a:t>l</a:t>
            </a:r>
            <a:r>
              <a:rPr lang="en-US" sz="2400" dirty="0" smtClean="0">
                <a:solidFill>
                  <a:srgbClr val="92D050"/>
                </a:solidFill>
                <a:latin typeface="Book Antiqua" pitchFamily="18" charset="0"/>
              </a:rPr>
              <a:t>e</a:t>
            </a:r>
            <a:r>
              <a:rPr lang="en-US" sz="2400" dirty="0" smtClean="0">
                <a:latin typeface="Book Antiqua" pitchFamily="18" charset="0"/>
              </a:rPr>
              <a:t>.com</a:t>
            </a:r>
            <a:endParaRPr lang="en-GB" sz="2400" dirty="0">
              <a:latin typeface="Book Antiqua" pitchFamily="18" charset="0"/>
            </a:endParaRPr>
          </a:p>
        </p:txBody>
      </p:sp>
      <p:sp>
        <p:nvSpPr>
          <p:cNvPr id="6" name="Cloud 5"/>
          <p:cNvSpPr/>
          <p:nvPr/>
        </p:nvSpPr>
        <p:spPr>
          <a:xfrm>
            <a:off x="251520" y="3212976"/>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AT&amp;T</a:t>
            </a:r>
            <a:endParaRPr lang="en-GB" dirty="0"/>
          </a:p>
        </p:txBody>
      </p:sp>
      <p:sp>
        <p:nvSpPr>
          <p:cNvPr id="8" name="Cloud 7"/>
          <p:cNvSpPr/>
          <p:nvPr/>
        </p:nvSpPr>
        <p:spPr>
          <a:xfrm>
            <a:off x="1475656" y="5661248"/>
            <a:ext cx="1800200" cy="882679"/>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operators</a:t>
            </a:r>
            <a:endParaRPr lang="en-GB" dirty="0"/>
          </a:p>
        </p:txBody>
      </p:sp>
      <p:sp>
        <p:nvSpPr>
          <p:cNvPr id="9" name="Rectangle 8"/>
          <p:cNvSpPr/>
          <p:nvPr/>
        </p:nvSpPr>
        <p:spPr>
          <a:xfrm>
            <a:off x="1691680" y="2636912"/>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347864" y="1412776"/>
            <a:ext cx="768159" cy="923330"/>
          </a:xfrm>
          <a:prstGeom prst="rect">
            <a:avLst/>
          </a:prstGeom>
          <a:noFill/>
        </p:spPr>
        <p:txBody>
          <a:bodyPr wrap="none" rtlCol="0">
            <a:spAutoFit/>
          </a:bodyPr>
          <a:lstStyle/>
          <a:p>
            <a:r>
              <a:rPr lang="en-US" dirty="0" smtClean="0"/>
              <a:t>12.1.0</a:t>
            </a:r>
          </a:p>
          <a:p>
            <a:r>
              <a:rPr lang="en-US" dirty="0" smtClean="0"/>
              <a:t>12.1.1</a:t>
            </a:r>
          </a:p>
          <a:p>
            <a:r>
              <a:rPr lang="en-US" dirty="0" smtClean="0"/>
              <a:t>12.1.2</a:t>
            </a:r>
          </a:p>
        </p:txBody>
      </p:sp>
      <p:sp>
        <p:nvSpPr>
          <p:cNvPr id="15" name="TextBox 14"/>
          <p:cNvSpPr txBox="1"/>
          <p:nvPr/>
        </p:nvSpPr>
        <p:spPr>
          <a:xfrm>
            <a:off x="244737" y="2987660"/>
            <a:ext cx="764953" cy="369332"/>
          </a:xfrm>
          <a:prstGeom prst="rect">
            <a:avLst/>
          </a:prstGeom>
          <a:noFill/>
        </p:spPr>
        <p:txBody>
          <a:bodyPr wrap="none" rtlCol="0">
            <a:spAutoFit/>
          </a:bodyPr>
          <a:lstStyle/>
          <a:p>
            <a:r>
              <a:rPr lang="en-US" dirty="0" smtClean="0"/>
              <a:t>12.*.*</a:t>
            </a:r>
            <a:endParaRPr lang="en-GB" dirty="0"/>
          </a:p>
        </p:txBody>
      </p:sp>
      <p:cxnSp>
        <p:nvCxnSpPr>
          <p:cNvPr id="17" name="Straight Arrow Connector 16"/>
          <p:cNvCxnSpPr/>
          <p:nvPr/>
        </p:nvCxnSpPr>
        <p:spPr>
          <a:xfrm rot="16200000" flipV="1">
            <a:off x="1259632" y="4581128"/>
            <a:ext cx="1512168" cy="6480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727684" y="3032956"/>
            <a:ext cx="288032" cy="720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0" y="4509120"/>
            <a:ext cx="1763688" cy="1080120"/>
          </a:xfrm>
          <a:prstGeom prst="wedgeRoundRectCallout">
            <a:avLst>
              <a:gd name="adj1" fmla="val 16538"/>
              <a:gd name="adj2" fmla="val -75171"/>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12.* via me, but 12.1.2 is costly”</a:t>
            </a:r>
            <a:endParaRPr lang="en-GB" dirty="0"/>
          </a:p>
        </p:txBody>
      </p:sp>
      <p:sp>
        <p:nvSpPr>
          <p:cNvPr id="16" name="Cloud 15"/>
          <p:cNvSpPr/>
          <p:nvPr/>
        </p:nvSpPr>
        <p:spPr>
          <a:xfrm>
            <a:off x="2771800" y="3114298"/>
            <a:ext cx="1440160" cy="746750"/>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Level3</a:t>
            </a:r>
            <a:endParaRPr lang="en-GB" dirty="0"/>
          </a:p>
        </p:txBody>
      </p:sp>
      <p:sp>
        <p:nvSpPr>
          <p:cNvPr id="18" name="Rectangle 17"/>
          <p:cNvSpPr/>
          <p:nvPr/>
        </p:nvSpPr>
        <p:spPr>
          <a:xfrm>
            <a:off x="2483768" y="2636912"/>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p:cNvCxnSpPr/>
          <p:nvPr/>
        </p:nvCxnSpPr>
        <p:spPr>
          <a:xfrm rot="16200000" flipV="1">
            <a:off x="2879812" y="2960948"/>
            <a:ext cx="288032" cy="2160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44287" y="2843644"/>
            <a:ext cx="647934" cy="369332"/>
          </a:xfrm>
          <a:prstGeom prst="rect">
            <a:avLst/>
          </a:prstGeom>
          <a:noFill/>
        </p:spPr>
        <p:txBody>
          <a:bodyPr wrap="none" rtlCol="0">
            <a:spAutoFit/>
          </a:bodyPr>
          <a:lstStyle/>
          <a:p>
            <a:r>
              <a:rPr lang="en-US" dirty="0" smtClean="0"/>
              <a:t>8.*.*</a:t>
            </a:r>
            <a:endParaRPr lang="en-GB" dirty="0"/>
          </a:p>
        </p:txBody>
      </p:sp>
      <p:sp>
        <p:nvSpPr>
          <p:cNvPr id="24" name="Rounded Rectangular Callout 23"/>
          <p:cNvSpPr/>
          <p:nvPr/>
        </p:nvSpPr>
        <p:spPr>
          <a:xfrm>
            <a:off x="3347864" y="4077072"/>
            <a:ext cx="2160240" cy="1296144"/>
          </a:xfrm>
          <a:prstGeom prst="wedgeRoundRectCallout">
            <a:avLst>
              <a:gd name="adj1" fmla="val -27255"/>
              <a:gd name="adj2" fmla="val -7051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8.* and 12.1.0 to 12.1.2 via me, but 12.1.0 is costly”</a:t>
            </a:r>
            <a:endParaRPr lang="en-GB" dirty="0"/>
          </a:p>
        </p:txBody>
      </p:sp>
      <p:cxnSp>
        <p:nvCxnSpPr>
          <p:cNvPr id="25" name="Straight Arrow Connector 24"/>
          <p:cNvCxnSpPr/>
          <p:nvPr/>
        </p:nvCxnSpPr>
        <p:spPr>
          <a:xfrm rot="5400000" flipH="1" flipV="1">
            <a:off x="2051720" y="4437113"/>
            <a:ext cx="1800200" cy="6480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91680"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GB" dirty="0"/>
          </a:p>
        </p:txBody>
      </p:sp>
      <p:sp>
        <p:nvSpPr>
          <p:cNvPr id="26" name="Rectangle 25"/>
          <p:cNvSpPr/>
          <p:nvPr/>
        </p:nvSpPr>
        <p:spPr>
          <a:xfrm>
            <a:off x="2267744"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GB" dirty="0"/>
          </a:p>
        </p:txBody>
      </p:sp>
      <p:sp>
        <p:nvSpPr>
          <p:cNvPr id="27" name="Rectangle 26"/>
          <p:cNvSpPr/>
          <p:nvPr/>
        </p:nvSpPr>
        <p:spPr>
          <a:xfrm>
            <a:off x="2771800"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GB" dirty="0"/>
          </a:p>
        </p:txBody>
      </p:sp>
      <p:sp>
        <p:nvSpPr>
          <p:cNvPr id="28" name="Rounded Rectangular Callout 27"/>
          <p:cNvSpPr/>
          <p:nvPr/>
        </p:nvSpPr>
        <p:spPr>
          <a:xfrm>
            <a:off x="35496" y="1916832"/>
            <a:ext cx="1259632" cy="792088"/>
          </a:xfrm>
          <a:prstGeom prst="wedgeRoundRectCallout">
            <a:avLst>
              <a:gd name="adj1" fmla="val 91956"/>
              <a:gd name="adj2" fmla="val 55704"/>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 to 2 is costly”</a:t>
            </a:r>
            <a:endParaRPr lang="en-GB" dirty="0"/>
          </a:p>
        </p:txBody>
      </p:sp>
      <p:sp>
        <p:nvSpPr>
          <p:cNvPr id="30" name="Rounded Rectangular Callout 29"/>
          <p:cNvSpPr/>
          <p:nvPr/>
        </p:nvSpPr>
        <p:spPr>
          <a:xfrm>
            <a:off x="3563888" y="5661248"/>
            <a:ext cx="2664296" cy="1080120"/>
          </a:xfrm>
          <a:prstGeom prst="wedgeRoundRectCallout">
            <a:avLst>
              <a:gd name="adj1" fmla="val -59310"/>
              <a:gd name="adj2" fmla="val -2841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a:t>
            </a:r>
            <a:r>
              <a:rPr lang="en-GB" dirty="0" smtClean="0"/>
              <a:t>use AT&amp;T for 12.1.0 and 12.1.1, and Level3 for 12.1.2, but if either fails I can use the other”</a:t>
            </a:r>
            <a:endParaRPr lang="en-US" dirty="0" smtClean="0"/>
          </a:p>
        </p:txBody>
      </p:sp>
      <p:sp>
        <p:nvSpPr>
          <p:cNvPr id="31" name="Rounded Rectangular Callout 30"/>
          <p:cNvSpPr/>
          <p:nvPr/>
        </p:nvSpPr>
        <p:spPr>
          <a:xfrm>
            <a:off x="4788024" y="1268760"/>
            <a:ext cx="2160240" cy="1152128"/>
          </a:xfrm>
          <a:prstGeom prst="wedgeRoundRectCallout">
            <a:avLst>
              <a:gd name="adj1" fmla="val -74946"/>
              <a:gd name="adj2" fmla="val -493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 for google.com, pick randomly between 12.1.0, .1 and .2”</a:t>
            </a:r>
            <a:endParaRPr lang="en-GB" dirty="0"/>
          </a:p>
        </p:txBody>
      </p:sp>
      <p:sp>
        <p:nvSpPr>
          <p:cNvPr id="29" name="Rounded Rectangular Callout 28"/>
          <p:cNvSpPr/>
          <p:nvPr/>
        </p:nvSpPr>
        <p:spPr>
          <a:xfrm>
            <a:off x="3779912" y="1916832"/>
            <a:ext cx="1224136" cy="792088"/>
          </a:xfrm>
          <a:prstGeom prst="wedgeRoundRectCallout">
            <a:avLst>
              <a:gd name="adj1" fmla="val -127576"/>
              <a:gd name="adj2" fmla="val 53533"/>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 to 0 is costly”</a:t>
            </a:r>
            <a:endParaRPr lang="en-GB" dirty="0"/>
          </a:p>
        </p:txBody>
      </p:sp>
      <p:cxnSp>
        <p:nvCxnSpPr>
          <p:cNvPr id="33" name="Straight Arrow Connector 32"/>
          <p:cNvCxnSpPr/>
          <p:nvPr/>
        </p:nvCxnSpPr>
        <p:spPr>
          <a:xfrm rot="16200000" flipV="1">
            <a:off x="1817694" y="2510898"/>
            <a:ext cx="144016" cy="10801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2105726" y="2330878"/>
            <a:ext cx="144016" cy="4680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2357754" y="2078850"/>
            <a:ext cx="144016" cy="9721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1835696" y="2492896"/>
            <a:ext cx="900100"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2411760" y="2492896"/>
            <a:ext cx="324036"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735796" y="2492896"/>
            <a:ext cx="180020"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ed Rectangular Callout 40"/>
          <p:cNvSpPr/>
          <p:nvPr/>
        </p:nvSpPr>
        <p:spPr>
          <a:xfrm>
            <a:off x="0" y="4509120"/>
            <a:ext cx="1763688" cy="720080"/>
          </a:xfrm>
          <a:prstGeom prst="wedgeRoundRectCallout">
            <a:avLst>
              <a:gd name="adj1" fmla="val 20578"/>
              <a:gd name="adj2" fmla="val -87264"/>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12.* via me”</a:t>
            </a:r>
            <a:endParaRPr lang="en-GB" dirty="0"/>
          </a:p>
        </p:txBody>
      </p:sp>
      <p:sp>
        <p:nvSpPr>
          <p:cNvPr id="42" name="Rounded Rectangular Callout 41"/>
          <p:cNvSpPr/>
          <p:nvPr/>
        </p:nvSpPr>
        <p:spPr>
          <a:xfrm>
            <a:off x="3203848" y="4293096"/>
            <a:ext cx="1872208" cy="1152128"/>
          </a:xfrm>
          <a:prstGeom prst="wedgeRoundRectCallout">
            <a:avLst>
              <a:gd name="adj1" fmla="val -22320"/>
              <a:gd name="adj2" fmla="val -88419"/>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reach 8.* and 12.1.0 to 12.1.2 via me”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0"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lumMod val="50000"/>
                  </a:schemeClr>
                </a:solidFill>
              </a:rPr>
              <a:t>Multi-homed web sites</a:t>
            </a:r>
            <a:endParaRPr lang="en-GB" dirty="0">
              <a:solidFill>
                <a:schemeClr val="tx1">
                  <a:lumMod val="50000"/>
                </a:schemeClr>
              </a:solidFill>
            </a:endParaRPr>
          </a:p>
        </p:txBody>
      </p:sp>
      <p:sp>
        <p:nvSpPr>
          <p:cNvPr id="33" name="Content Placeholder 32"/>
          <p:cNvSpPr>
            <a:spLocks noGrp="1"/>
          </p:cNvSpPr>
          <p:nvPr>
            <p:ph idx="1"/>
          </p:nvPr>
        </p:nvSpPr>
        <p:spPr>
          <a:xfrm>
            <a:off x="4716016" y="1340768"/>
            <a:ext cx="4427984" cy="5517232"/>
          </a:xfrm>
        </p:spPr>
        <p:txBody>
          <a:bodyPr>
            <a:normAutofit/>
          </a:bodyPr>
          <a:lstStyle/>
          <a:p>
            <a:r>
              <a:rPr lang="en-US" dirty="0" smtClean="0"/>
              <a:t>The limited resources are the memory and CPU needed by routers to remember specific paths and costs.</a:t>
            </a:r>
          </a:p>
          <a:p>
            <a:endParaRPr lang="en-US" dirty="0" smtClean="0"/>
          </a:p>
          <a:p>
            <a:r>
              <a:rPr lang="en-US" dirty="0" smtClean="0"/>
              <a:t>It can take hours or days for path choices to stabilize.</a:t>
            </a:r>
          </a:p>
        </p:txBody>
      </p:sp>
      <p:sp>
        <p:nvSpPr>
          <p:cNvPr id="4" name="Slide Number Placeholder 3"/>
          <p:cNvSpPr>
            <a:spLocks noGrp="1"/>
          </p:cNvSpPr>
          <p:nvPr>
            <p:ph type="sldNum" sz="quarter" idx="4"/>
          </p:nvPr>
        </p:nvSpPr>
        <p:spPr/>
        <p:txBody>
          <a:bodyPr/>
          <a:lstStyle/>
          <a:p>
            <a:fld id="{C521D75E-D6CE-401B-B8F6-FCC738B84794}" type="slidenum">
              <a:rPr lang="en-GB" smtClean="0"/>
              <a:pPr/>
              <a:t>29</a:t>
            </a:fld>
            <a:endParaRPr lang="en-GB"/>
          </a:p>
        </p:txBody>
      </p:sp>
      <p:grpSp>
        <p:nvGrpSpPr>
          <p:cNvPr id="32" name="Group 31"/>
          <p:cNvGrpSpPr/>
          <p:nvPr/>
        </p:nvGrpSpPr>
        <p:grpSpPr>
          <a:xfrm>
            <a:off x="144016" y="2276872"/>
            <a:ext cx="3851920" cy="3033858"/>
            <a:chOff x="0" y="1268760"/>
            <a:chExt cx="6948264" cy="5472608"/>
          </a:xfrm>
        </p:grpSpPr>
        <p:sp>
          <p:nvSpPr>
            <p:cNvPr id="5" name="Rounded Rectangle 4"/>
            <p:cNvSpPr/>
            <p:nvPr/>
          </p:nvSpPr>
          <p:spPr>
            <a:xfrm>
              <a:off x="1403648" y="1556792"/>
              <a:ext cx="1944216" cy="720080"/>
            </a:xfrm>
            <a:prstGeom prst="round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accent6"/>
                  </a:solidFill>
                  <a:latin typeface="Book Antiqua" pitchFamily="18" charset="0"/>
                </a:rPr>
                <a:t>G</a:t>
              </a:r>
              <a:r>
                <a:rPr lang="en-US" sz="1050" dirty="0" smtClean="0">
                  <a:solidFill>
                    <a:srgbClr val="00B0F0"/>
                  </a:solidFill>
                  <a:latin typeface="Book Antiqua" pitchFamily="18" charset="0"/>
                </a:rPr>
                <a:t>o</a:t>
              </a:r>
              <a:r>
                <a:rPr lang="en-US" sz="1050" dirty="0" smtClean="0">
                  <a:solidFill>
                    <a:srgbClr val="92D050"/>
                  </a:solidFill>
                  <a:latin typeface="Book Antiqua" pitchFamily="18" charset="0"/>
                </a:rPr>
                <a:t>o</a:t>
              </a:r>
              <a:r>
                <a:rPr lang="en-US" sz="1050" dirty="0" smtClean="0">
                  <a:solidFill>
                    <a:srgbClr val="FFFF00"/>
                  </a:solidFill>
                  <a:latin typeface="Book Antiqua" pitchFamily="18" charset="0"/>
                </a:rPr>
                <a:t>g</a:t>
              </a:r>
              <a:r>
                <a:rPr lang="en-US" sz="1050" dirty="0" smtClean="0">
                  <a:solidFill>
                    <a:schemeClr val="accent6"/>
                  </a:solidFill>
                  <a:latin typeface="Book Antiqua" pitchFamily="18" charset="0"/>
                </a:rPr>
                <a:t>l</a:t>
              </a:r>
              <a:r>
                <a:rPr lang="en-US" sz="1050" dirty="0" smtClean="0">
                  <a:solidFill>
                    <a:srgbClr val="92D050"/>
                  </a:solidFill>
                  <a:latin typeface="Book Antiqua" pitchFamily="18" charset="0"/>
                </a:rPr>
                <a:t>e</a:t>
              </a:r>
              <a:r>
                <a:rPr lang="en-US" sz="1050" dirty="0" smtClean="0">
                  <a:latin typeface="Book Antiqua" pitchFamily="18" charset="0"/>
                </a:rPr>
                <a:t>.com</a:t>
              </a:r>
              <a:endParaRPr lang="en-GB" sz="1050" dirty="0">
                <a:latin typeface="Book Antiqua" pitchFamily="18" charset="0"/>
              </a:endParaRPr>
            </a:p>
          </p:txBody>
        </p:sp>
        <p:sp>
          <p:nvSpPr>
            <p:cNvPr id="6" name="Cloud 5"/>
            <p:cNvSpPr/>
            <p:nvPr/>
          </p:nvSpPr>
          <p:spPr>
            <a:xfrm>
              <a:off x="251520" y="3212976"/>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AT&amp;T</a:t>
              </a:r>
              <a:endParaRPr lang="en-GB" sz="900" dirty="0"/>
            </a:p>
          </p:txBody>
        </p:sp>
        <p:sp>
          <p:nvSpPr>
            <p:cNvPr id="8" name="Cloud 7"/>
            <p:cNvSpPr/>
            <p:nvPr/>
          </p:nvSpPr>
          <p:spPr>
            <a:xfrm>
              <a:off x="1475656" y="5661248"/>
              <a:ext cx="1800200" cy="882679"/>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other operators</a:t>
              </a:r>
              <a:endParaRPr lang="en-GB" sz="900" dirty="0"/>
            </a:p>
          </p:txBody>
        </p:sp>
        <p:sp>
          <p:nvSpPr>
            <p:cNvPr id="9" name="Rectangle 8"/>
            <p:cNvSpPr/>
            <p:nvPr/>
          </p:nvSpPr>
          <p:spPr>
            <a:xfrm>
              <a:off x="1691680" y="2636912"/>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g</a:t>
              </a:r>
              <a:endParaRPr lang="en-GB" sz="900" dirty="0"/>
            </a:p>
          </p:txBody>
        </p:sp>
        <p:sp>
          <p:nvSpPr>
            <p:cNvPr id="14" name="TextBox 13"/>
            <p:cNvSpPr txBox="1"/>
            <p:nvPr/>
          </p:nvSpPr>
          <p:spPr>
            <a:xfrm>
              <a:off x="3347865" y="1412775"/>
              <a:ext cx="853590" cy="916048"/>
            </a:xfrm>
            <a:prstGeom prst="rect">
              <a:avLst/>
            </a:prstGeom>
            <a:noFill/>
          </p:spPr>
          <p:txBody>
            <a:bodyPr wrap="none" rtlCol="0">
              <a:spAutoFit/>
            </a:bodyPr>
            <a:lstStyle/>
            <a:p>
              <a:r>
                <a:rPr lang="en-US" sz="900" dirty="0" smtClean="0"/>
                <a:t>12.1.0</a:t>
              </a:r>
            </a:p>
            <a:p>
              <a:r>
                <a:rPr lang="en-US" sz="900" dirty="0" smtClean="0"/>
                <a:t>12.1.1</a:t>
              </a:r>
            </a:p>
            <a:p>
              <a:r>
                <a:rPr lang="en-US" sz="900" dirty="0" smtClean="0"/>
                <a:t>12.1.2</a:t>
              </a:r>
            </a:p>
          </p:txBody>
        </p:sp>
        <p:sp>
          <p:nvSpPr>
            <p:cNvPr id="15" name="TextBox 14"/>
            <p:cNvSpPr txBox="1"/>
            <p:nvPr/>
          </p:nvSpPr>
          <p:spPr>
            <a:xfrm>
              <a:off x="244737" y="2987660"/>
              <a:ext cx="853590" cy="416385"/>
            </a:xfrm>
            <a:prstGeom prst="rect">
              <a:avLst/>
            </a:prstGeom>
            <a:noFill/>
          </p:spPr>
          <p:txBody>
            <a:bodyPr wrap="none" rtlCol="0">
              <a:spAutoFit/>
            </a:bodyPr>
            <a:lstStyle/>
            <a:p>
              <a:r>
                <a:rPr lang="en-US" sz="900" dirty="0" smtClean="0"/>
                <a:t>12.*.*</a:t>
              </a:r>
              <a:endParaRPr lang="en-GB" sz="900" dirty="0"/>
            </a:p>
          </p:txBody>
        </p:sp>
        <p:cxnSp>
          <p:nvCxnSpPr>
            <p:cNvPr id="17" name="Straight Arrow Connector 16"/>
            <p:cNvCxnSpPr/>
            <p:nvPr/>
          </p:nvCxnSpPr>
          <p:spPr>
            <a:xfrm rot="16200000" flipV="1">
              <a:off x="1259632" y="4581128"/>
              <a:ext cx="1512168" cy="6480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727684" y="3032956"/>
              <a:ext cx="288032" cy="720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0" y="4509120"/>
              <a:ext cx="1763688" cy="1080120"/>
            </a:xfrm>
            <a:prstGeom prst="wedgeRoundRectCallout">
              <a:avLst>
                <a:gd name="adj1" fmla="val 35391"/>
                <a:gd name="adj2" fmla="val -83966"/>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“You can reach 12.* via me, but 12.1.2 is costly”</a:t>
              </a:r>
              <a:endParaRPr lang="en-GB" sz="900" dirty="0"/>
            </a:p>
          </p:txBody>
        </p:sp>
        <p:sp>
          <p:nvSpPr>
            <p:cNvPr id="16" name="Cloud 15"/>
            <p:cNvSpPr/>
            <p:nvPr/>
          </p:nvSpPr>
          <p:spPr>
            <a:xfrm>
              <a:off x="2771800" y="3114298"/>
              <a:ext cx="1440160" cy="746750"/>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Level3</a:t>
              </a:r>
              <a:endParaRPr lang="en-GB" sz="900" dirty="0"/>
            </a:p>
          </p:txBody>
        </p:sp>
        <p:sp>
          <p:nvSpPr>
            <p:cNvPr id="18" name="Rectangle 17"/>
            <p:cNvSpPr/>
            <p:nvPr/>
          </p:nvSpPr>
          <p:spPr>
            <a:xfrm>
              <a:off x="2483768" y="2636912"/>
              <a:ext cx="504056"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h</a:t>
              </a:r>
              <a:endParaRPr lang="en-GB" sz="900" dirty="0"/>
            </a:p>
          </p:txBody>
        </p:sp>
        <p:cxnSp>
          <p:nvCxnSpPr>
            <p:cNvPr id="20" name="Straight Arrow Connector 19"/>
            <p:cNvCxnSpPr/>
            <p:nvPr/>
          </p:nvCxnSpPr>
          <p:spPr>
            <a:xfrm rot="16200000" flipV="1">
              <a:off x="2879812" y="2960948"/>
              <a:ext cx="288032" cy="2160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44288" y="2843644"/>
              <a:ext cx="749494" cy="416385"/>
            </a:xfrm>
            <a:prstGeom prst="rect">
              <a:avLst/>
            </a:prstGeom>
            <a:noFill/>
          </p:spPr>
          <p:txBody>
            <a:bodyPr wrap="none" rtlCol="0">
              <a:spAutoFit/>
            </a:bodyPr>
            <a:lstStyle/>
            <a:p>
              <a:r>
                <a:rPr lang="en-US" sz="900" dirty="0" smtClean="0"/>
                <a:t>8.*.*</a:t>
              </a:r>
              <a:endParaRPr lang="en-GB" sz="900" dirty="0"/>
            </a:p>
          </p:txBody>
        </p:sp>
        <p:sp>
          <p:nvSpPr>
            <p:cNvPr id="24" name="Rounded Rectangular Callout 23"/>
            <p:cNvSpPr/>
            <p:nvPr/>
          </p:nvSpPr>
          <p:spPr>
            <a:xfrm>
              <a:off x="3347864" y="4077072"/>
              <a:ext cx="2160240" cy="1440160"/>
            </a:xfrm>
            <a:prstGeom prst="wedgeRoundRectCallout">
              <a:avLst>
                <a:gd name="adj1" fmla="val -35501"/>
                <a:gd name="adj2" fmla="val -67761"/>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“You can reach 8.* and 12.1.0 to 12.1.2 via me, but 12.1.0 is costly”</a:t>
              </a:r>
              <a:endParaRPr lang="en-GB" sz="900" dirty="0"/>
            </a:p>
          </p:txBody>
        </p:sp>
        <p:cxnSp>
          <p:nvCxnSpPr>
            <p:cNvPr id="25" name="Straight Arrow Connector 24"/>
            <p:cNvCxnSpPr/>
            <p:nvPr/>
          </p:nvCxnSpPr>
          <p:spPr>
            <a:xfrm rot="5400000" flipH="1" flipV="1">
              <a:off x="2051720" y="4437113"/>
              <a:ext cx="1800200" cy="6480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91680"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0</a:t>
              </a:r>
              <a:endParaRPr lang="en-GB" sz="900" dirty="0"/>
            </a:p>
          </p:txBody>
        </p:sp>
        <p:sp>
          <p:nvSpPr>
            <p:cNvPr id="26" name="Rectangle 25"/>
            <p:cNvSpPr/>
            <p:nvPr/>
          </p:nvSpPr>
          <p:spPr>
            <a:xfrm>
              <a:off x="2267744"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a:t>
              </a:r>
              <a:endParaRPr lang="en-GB" sz="900" dirty="0"/>
            </a:p>
          </p:txBody>
        </p:sp>
        <p:sp>
          <p:nvSpPr>
            <p:cNvPr id="27" name="Rectangle 26"/>
            <p:cNvSpPr/>
            <p:nvPr/>
          </p:nvSpPr>
          <p:spPr>
            <a:xfrm>
              <a:off x="2771800" y="2276872"/>
              <a:ext cx="288032" cy="216024"/>
            </a:xfrm>
            <a:prstGeom prst="rect">
              <a:avLst/>
            </a:prstGeom>
            <a:solidFill>
              <a:schemeClr val="bg1">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a:t>
              </a:r>
              <a:endParaRPr lang="en-GB" sz="900" dirty="0"/>
            </a:p>
          </p:txBody>
        </p:sp>
        <p:sp>
          <p:nvSpPr>
            <p:cNvPr id="28" name="Rounded Rectangular Callout 27"/>
            <p:cNvSpPr/>
            <p:nvPr/>
          </p:nvSpPr>
          <p:spPr>
            <a:xfrm>
              <a:off x="0" y="1700808"/>
              <a:ext cx="1152128" cy="792088"/>
            </a:xfrm>
            <a:prstGeom prst="wedgeRoundRectCallout">
              <a:avLst>
                <a:gd name="adj1" fmla="val 89128"/>
                <a:gd name="adj2" fmla="val 70696"/>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“Path 2 is costly”</a:t>
              </a:r>
              <a:endParaRPr lang="en-GB" sz="900" dirty="0"/>
            </a:p>
          </p:txBody>
        </p:sp>
        <p:sp>
          <p:nvSpPr>
            <p:cNvPr id="30" name="Rounded Rectangular Callout 29"/>
            <p:cNvSpPr/>
            <p:nvPr/>
          </p:nvSpPr>
          <p:spPr>
            <a:xfrm>
              <a:off x="3563888" y="5661248"/>
              <a:ext cx="2664296" cy="1080120"/>
            </a:xfrm>
            <a:prstGeom prst="wedgeRoundRectCallout">
              <a:avLst>
                <a:gd name="adj1" fmla="val -59310"/>
                <a:gd name="adj2" fmla="val -2841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“I’ll </a:t>
              </a:r>
              <a:r>
                <a:rPr lang="en-GB" sz="900" dirty="0" smtClean="0"/>
                <a:t>use AT&amp;T for 12.1.0 and 12.1.1, and Level3 for 12.1.2, but if either fails I can use the other”</a:t>
              </a:r>
              <a:endParaRPr lang="en-US" sz="900" dirty="0" smtClean="0"/>
            </a:p>
          </p:txBody>
        </p:sp>
        <p:sp>
          <p:nvSpPr>
            <p:cNvPr id="31" name="Rounded Rectangular Callout 30"/>
            <p:cNvSpPr/>
            <p:nvPr/>
          </p:nvSpPr>
          <p:spPr>
            <a:xfrm>
              <a:off x="4788024" y="1268760"/>
              <a:ext cx="2160240" cy="1152128"/>
            </a:xfrm>
            <a:prstGeom prst="wedgeRoundRectCallout">
              <a:avLst>
                <a:gd name="adj1" fmla="val -74946"/>
                <a:gd name="adj2" fmla="val -4930"/>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“Users: for google.com, pick randomly between 12.1.0 to 12.1.2”</a:t>
              </a:r>
              <a:endParaRPr lang="en-GB" sz="900" dirty="0"/>
            </a:p>
          </p:txBody>
        </p:sp>
        <p:sp>
          <p:nvSpPr>
            <p:cNvPr id="29" name="Rounded Rectangular Callout 28"/>
            <p:cNvSpPr/>
            <p:nvPr/>
          </p:nvSpPr>
          <p:spPr>
            <a:xfrm>
              <a:off x="3779912" y="1916832"/>
              <a:ext cx="1152128" cy="792088"/>
            </a:xfrm>
            <a:prstGeom prst="wedgeRoundRectCallout">
              <a:avLst>
                <a:gd name="adj1" fmla="val -110114"/>
                <a:gd name="adj2" fmla="val 43038"/>
                <a:gd name="adj3" fmla="val 16667"/>
              </a:avLst>
            </a:prstGeom>
            <a:solidFill>
              <a:schemeClr val="bg1">
                <a:lumMod val="95000"/>
                <a:lumOff val="5000"/>
              </a:schemeClr>
            </a:solidFill>
            <a:ln w="3175">
              <a:solidFill>
                <a:schemeClr val="bg1">
                  <a:lumMod val="50000"/>
                  <a:lumOff val="50000"/>
                </a:schemeClr>
              </a:solidFill>
            </a:ln>
            <a:effectLst>
              <a:outerShdw blurRad="50800" dist="88900" dir="2700000" algn="t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“Path 0 is costly”</a:t>
              </a:r>
              <a:endParaRPr lang="en-GB" sz="9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964488" cy="1628800"/>
          </a:xfrm>
        </p:spPr>
        <p:txBody>
          <a:bodyPr>
            <a:normAutofit fontScale="90000"/>
          </a:bodyPr>
          <a:lstStyle/>
          <a:p>
            <a:r>
              <a:rPr lang="en-GB" b="1" dirty="0" smtClean="0"/>
              <a:t>Stability of end-to-end algorithms for joint routing and rate control</a:t>
            </a:r>
            <a:r>
              <a:rPr lang="en-GB" dirty="0" smtClean="0"/>
              <a:t/>
            </a:r>
            <a:br>
              <a:rPr lang="en-GB" dirty="0" smtClean="0"/>
            </a:br>
            <a:r>
              <a:rPr lang="en-GB" sz="3100" dirty="0" smtClean="0"/>
              <a:t>Kelly and Voice, </a:t>
            </a:r>
            <a:r>
              <a:rPr lang="en-GB" sz="3100" i="1" dirty="0" smtClean="0"/>
              <a:t>Computer Communication Review</a:t>
            </a:r>
            <a:r>
              <a:rPr lang="en-GB" sz="3100" dirty="0" smtClean="0"/>
              <a:t> 2005</a:t>
            </a:r>
            <a:endParaRPr lang="en-GB" dirty="0"/>
          </a:p>
        </p:txBody>
      </p:sp>
      <p:sp>
        <p:nvSpPr>
          <p:cNvPr id="6" name="Content Placeholder 5"/>
          <p:cNvSpPr>
            <a:spLocks noGrp="1"/>
          </p:cNvSpPr>
          <p:nvPr>
            <p:ph idx="1"/>
          </p:nvPr>
        </p:nvSpPr>
        <p:spPr>
          <a:xfrm>
            <a:off x="107504" y="2204864"/>
            <a:ext cx="7594540" cy="4464496"/>
          </a:xfrm>
        </p:spPr>
        <p:txBody>
          <a:bodyPr>
            <a:normAutofit fontScale="92500"/>
          </a:bodyPr>
          <a:lstStyle/>
          <a:p>
            <a:pPr marL="0" indent="0">
              <a:lnSpc>
                <a:spcPts val="2600"/>
              </a:lnSpc>
              <a:spcBef>
                <a:spcPts val="600"/>
              </a:spcBef>
              <a:tabLst>
                <a:tab pos="360363" algn="l"/>
              </a:tabLst>
            </a:pPr>
            <a:r>
              <a:rPr lang="en-GB" sz="2000" b="1" dirty="0" smtClean="0"/>
              <a:t>ABSTRACT. </a:t>
            </a:r>
            <a:r>
              <a:rPr lang="en-GB" sz="1800" dirty="0" smtClean="0"/>
              <a:t>Dynamic multi-path routing has the potential to improve the reliability and performance of a communication network, but carries a risk. Routing needs to respond quickly to achieve the potential benefits, but not so quickly that the network is destabilized. This paper studies how rapidly routing can respond, without compromising stability.</a:t>
            </a:r>
          </a:p>
          <a:p>
            <a:pPr marL="0" indent="0">
              <a:lnSpc>
                <a:spcPts val="2600"/>
              </a:lnSpc>
              <a:spcBef>
                <a:spcPts val="600"/>
              </a:spcBef>
              <a:tabLst>
                <a:tab pos="360363" algn="l"/>
              </a:tabLst>
            </a:pPr>
            <a:r>
              <a:rPr lang="en-GB" sz="1800" dirty="0" smtClean="0"/>
              <a:t>	We present a sufficient condition for the local stability of end-to-end algorithms for joint routing and rate control. The network model considered allows an arbitrary interconnection of sources and resources, and heterogeneous propagation delays. The sufficient condition we present is decentralized: the responsiveness of each route is restricted by the round-trip time of that route alone, and not by the roundtrip times of other routes. Our results suggest that stable, scalable load-sharing across paths, based on end-to-end measurements, can be achieved on the same rapid time-scale as rate control, namely the time-scale of round-trip times.</a:t>
            </a:r>
            <a:endParaRPr lang="en-GB" sz="1800"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(d) with </a:t>
            </a:r>
            <a:r>
              <a:rPr lang="en-US" sz="3100" dirty="0" err="1" smtClean="0"/>
              <a:t>Kelly+Voice</a:t>
            </a:r>
            <a:r>
              <a:rPr lang="en-US" sz="3100" dirty="0" smtClean="0"/>
              <a:t> multipath TCP to balance traffic</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30</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50Mb/s</a:t>
            </a:r>
            <a:endParaRPr lang="en-GB" dirty="0">
              <a:solidFill>
                <a:schemeClr val="accent1">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(d) with </a:t>
            </a:r>
            <a:r>
              <a:rPr lang="en-US" sz="3100" dirty="0" err="1" smtClean="0"/>
              <a:t>Kelly+Voice</a:t>
            </a:r>
            <a:r>
              <a:rPr lang="en-US" sz="3100" dirty="0" smtClean="0"/>
              <a:t> multipath TCP to balance traffic</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31</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5"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33Mb/s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1 MPTCP </a:t>
            </a:r>
            <a:br>
              <a:rPr lang="en-GB" dirty="0" smtClean="0">
                <a:solidFill>
                  <a:schemeClr val="accent6">
                    <a:lumMod val="60000"/>
                    <a:lumOff val="40000"/>
                  </a:schemeClr>
                </a:solidFill>
              </a:rPr>
            </a:br>
            <a:r>
              <a:rPr lang="en-GB" dirty="0" smtClean="0">
                <a:solidFill>
                  <a:schemeClr val="accent6">
                    <a:lumMod val="60000"/>
                    <a:lumOff val="40000"/>
                  </a:schemeClr>
                </a:solidFill>
              </a:rPr>
              <a:t>@ 33Mb/s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(d) with </a:t>
            </a:r>
            <a:r>
              <a:rPr lang="en-US" sz="3100" dirty="0" err="1" smtClean="0"/>
              <a:t>Kelly+Voice</a:t>
            </a:r>
            <a:r>
              <a:rPr lang="en-US" sz="3100" dirty="0" smtClean="0"/>
              <a:t> multipath TCP to balance traffic</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32</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5"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25Mb/s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2 MPTCPs </a:t>
            </a:r>
            <a:br>
              <a:rPr lang="en-GB" dirty="0" smtClean="0">
                <a:solidFill>
                  <a:schemeClr val="accent6">
                    <a:lumMod val="60000"/>
                    <a:lumOff val="40000"/>
                  </a:schemeClr>
                </a:solidFill>
              </a:rPr>
            </a:br>
            <a:r>
              <a:rPr lang="en-GB" dirty="0" smtClean="0">
                <a:solidFill>
                  <a:schemeClr val="accent6">
                    <a:lumMod val="60000"/>
                    <a:lumOff val="40000"/>
                  </a:schemeClr>
                </a:solidFill>
              </a:rPr>
              <a:t>@ 25Mb/s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
        <p:nvSpPr>
          <p:cNvPr id="12" name="Content Placeholder 7"/>
          <p:cNvSpPr>
            <a:spLocks noGrp="1"/>
          </p:cNvSpPr>
          <p:nvPr>
            <p:ph idx="1"/>
          </p:nvPr>
        </p:nvSpPr>
        <p:spPr>
          <a:xfrm>
            <a:off x="0" y="4725144"/>
            <a:ext cx="5580112" cy="2132856"/>
          </a:xfrm>
        </p:spPr>
        <p:txBody>
          <a:bodyPr>
            <a:noAutofit/>
          </a:bodyPr>
          <a:lstStyle/>
          <a:p>
            <a:r>
              <a:rPr lang="en-GB" sz="2400" dirty="0" smtClean="0"/>
              <a:t>The total capacity, 200Mb/s, is shared out evenly between all 8 flows.</a:t>
            </a:r>
          </a:p>
          <a:p>
            <a:endParaRPr lang="en-GB" sz="11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(d) with </a:t>
            </a:r>
            <a:r>
              <a:rPr lang="en-US" sz="3100" dirty="0" err="1" smtClean="0"/>
              <a:t>Kelly+Voice</a:t>
            </a:r>
            <a:r>
              <a:rPr lang="en-US" sz="3100" dirty="0" smtClean="0"/>
              <a:t> multipath TCP to balance traffic</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33</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22Mb/s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3 MPTCPs </a:t>
            </a:r>
            <a:br>
              <a:rPr lang="en-GB" dirty="0" smtClean="0">
                <a:solidFill>
                  <a:schemeClr val="accent6">
                    <a:lumMod val="60000"/>
                    <a:lumOff val="40000"/>
                  </a:schemeClr>
                </a:solidFill>
              </a:rPr>
            </a:br>
            <a:r>
              <a:rPr lang="en-GB" dirty="0" smtClean="0">
                <a:solidFill>
                  <a:schemeClr val="accent6">
                    <a:lumMod val="60000"/>
                    <a:lumOff val="40000"/>
                  </a:schemeClr>
                </a:solidFill>
              </a:rPr>
              <a:t>@ 22Mb/s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22Mb/s</a:t>
            </a:r>
            <a:endParaRPr lang="en-GB" dirty="0">
              <a:solidFill>
                <a:schemeClr val="accent4">
                  <a:lumMod val="40000"/>
                  <a:lumOff val="60000"/>
                </a:schemeClr>
              </a:solidFill>
            </a:endParaRPr>
          </a:p>
        </p:txBody>
      </p:sp>
      <p:sp>
        <p:nvSpPr>
          <p:cNvPr id="19" name="Content Placeholder 7"/>
          <p:cNvSpPr txBox="1">
            <a:spLocks/>
          </p:cNvSpPr>
          <p:nvPr/>
        </p:nvSpPr>
        <p:spPr>
          <a:xfrm>
            <a:off x="0" y="4725144"/>
            <a:ext cx="5580112" cy="2132856"/>
          </a:xfrm>
          <a:prstGeom prst="rect">
            <a:avLst/>
          </a:prstGeom>
        </p:spPr>
        <p:txBody>
          <a:bodyPr vert="horz" lIns="91440" tIns="45720" rIns="91440" bIns="45720" rtlCol="0">
            <a:noAutofit/>
          </a:bodyPr>
          <a:lstStyle/>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total capacity, 200Mb/s, is shared out evenly between all 9 flows.</a:t>
            </a: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It’s as if they were all sharing a single 200Mb/s link. The two links can be said to form a 200Mb/s pool.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fontScale="90000"/>
          </a:bodyPr>
          <a:lstStyle/>
          <a:p>
            <a:r>
              <a:rPr lang="en-US" dirty="0" smtClean="0">
                <a:solidFill>
                  <a:schemeClr val="tx1">
                    <a:lumMod val="50000"/>
                  </a:schemeClr>
                </a:solidFill>
              </a:rPr>
              <a:t>Multi-homed web sites</a:t>
            </a:r>
            <a:r>
              <a:rPr lang="en-US" dirty="0" smtClean="0"/>
              <a:t/>
            </a:r>
            <a:br>
              <a:rPr lang="en-US" dirty="0" smtClean="0"/>
            </a:br>
            <a:r>
              <a:rPr lang="en-US" sz="3100" dirty="0" smtClean="0"/>
              <a:t>(d) with </a:t>
            </a:r>
            <a:r>
              <a:rPr lang="en-US" sz="3100" dirty="0" err="1" smtClean="0"/>
              <a:t>Kelly+Voice</a:t>
            </a:r>
            <a:r>
              <a:rPr lang="en-US" sz="3100" dirty="0" smtClean="0"/>
              <a:t> multipath TCP to balance traffic</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34</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20Mb/s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4 MPTCPs </a:t>
            </a:r>
            <a:br>
              <a:rPr lang="en-GB" dirty="0" smtClean="0">
                <a:solidFill>
                  <a:schemeClr val="accent6">
                    <a:lumMod val="60000"/>
                    <a:lumOff val="40000"/>
                  </a:schemeClr>
                </a:solidFill>
              </a:rPr>
            </a:br>
            <a:r>
              <a:rPr lang="en-GB" dirty="0" smtClean="0">
                <a:solidFill>
                  <a:schemeClr val="accent6">
                    <a:lumMod val="60000"/>
                    <a:lumOff val="40000"/>
                  </a:schemeClr>
                </a:solidFill>
              </a:rPr>
              <a:t>@ 20Mb/s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20Mb/s</a:t>
            </a:r>
            <a:endParaRPr lang="en-GB" dirty="0">
              <a:solidFill>
                <a:schemeClr val="accent4">
                  <a:lumMod val="40000"/>
                  <a:lumOff val="60000"/>
                </a:schemeClr>
              </a:solidFill>
            </a:endParaRPr>
          </a:p>
        </p:txBody>
      </p:sp>
      <p:sp>
        <p:nvSpPr>
          <p:cNvPr id="12" name="Content Placeholder 7"/>
          <p:cNvSpPr txBox="1">
            <a:spLocks/>
          </p:cNvSpPr>
          <p:nvPr/>
        </p:nvSpPr>
        <p:spPr>
          <a:xfrm>
            <a:off x="0" y="4725144"/>
            <a:ext cx="5580112" cy="2132856"/>
          </a:xfrm>
          <a:prstGeom prst="rect">
            <a:avLst/>
          </a:prstGeom>
        </p:spPr>
        <p:txBody>
          <a:bodyPr vert="horz" lIns="91440" tIns="45720" rIns="91440" bIns="45720" rtlCol="0">
            <a:noAutofit/>
          </a:bodyPr>
          <a:lstStyle/>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total capacity, 200Mb/s, is shared out evenly between all 10 flows.</a:t>
            </a: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It’s as if they were all sharing a single 200Mb/s link. The two links can be said to form a 200Mb/s pool.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5"/>
          <p:cNvGrpSpPr>
            <a:grpSpLocks/>
          </p:cNvGrpSpPr>
          <p:nvPr/>
        </p:nvGrpSpPr>
        <p:grpSpPr bwMode="auto">
          <a:xfrm>
            <a:off x="2010196" y="3212505"/>
            <a:ext cx="4175125" cy="865187"/>
            <a:chOff x="1475656" y="1484784"/>
            <a:chExt cx="4176464" cy="864096"/>
          </a:xfrm>
          <a:solidFill>
            <a:schemeClr val="accent1">
              <a:lumMod val="50000"/>
            </a:schemeClr>
          </a:solidFill>
        </p:grpSpPr>
        <p:sp>
          <p:nvSpPr>
            <p:cNvPr id="101" name="Rounded Rectangle 100"/>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 name="Rounded Rectangle 101"/>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3" name="Rounded Rectangle 102"/>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4" name="Rounded Rectangle 103"/>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 name="Title 1"/>
          <p:cNvSpPr>
            <a:spLocks noGrp="1"/>
          </p:cNvSpPr>
          <p:nvPr>
            <p:ph type="title"/>
          </p:nvPr>
        </p:nvSpPr>
        <p:spPr/>
        <p:txBody>
          <a:bodyPr/>
          <a:lstStyle/>
          <a:p>
            <a:r>
              <a:rPr lang="en-US" dirty="0" smtClean="0">
                <a:solidFill>
                  <a:schemeClr val="tx2">
                    <a:lumMod val="75000"/>
                  </a:schemeClr>
                </a:solidFill>
              </a:rPr>
              <a:t>Load-balancing in data centers</a:t>
            </a:r>
            <a:endParaRPr lang="en-GB" dirty="0">
              <a:solidFill>
                <a:schemeClr val="tx2">
                  <a:lumMod val="75000"/>
                </a:schemeClr>
              </a:solidFill>
            </a:endParaRPr>
          </a:p>
        </p:txBody>
      </p:sp>
      <p:sp>
        <p:nvSpPr>
          <p:cNvPr id="5" name="Content Placeholder 4"/>
          <p:cNvSpPr>
            <a:spLocks noGrp="1"/>
          </p:cNvSpPr>
          <p:nvPr>
            <p:ph idx="1"/>
          </p:nvPr>
        </p:nvSpPr>
        <p:spPr>
          <a:xfrm>
            <a:off x="1403648" y="908720"/>
            <a:ext cx="7740352" cy="5949280"/>
          </a:xfrm>
        </p:spPr>
        <p:txBody>
          <a:bodyPr>
            <a:normAutofit/>
          </a:bodyPr>
          <a:lstStyle/>
          <a:p>
            <a:r>
              <a:rPr lang="en-US" sz="2800" dirty="0" smtClean="0"/>
              <a:t>An obvious way to balance load is to </a:t>
            </a:r>
            <a:r>
              <a:rPr lang="en-US" sz="2800" dirty="0" smtClean="0"/>
              <a:t>pick </a:t>
            </a:r>
            <a:r>
              <a:rPr lang="en-US" sz="2800" dirty="0" smtClean="0"/>
              <a:t>randomly from available paths for each TCP flow.</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This </a:t>
            </a:r>
            <a:r>
              <a:rPr lang="en-US" sz="2800" dirty="0" smtClean="0"/>
              <a:t>balances traffic nicely, as long as there are enough flows. </a:t>
            </a:r>
          </a:p>
          <a:p>
            <a:endParaRPr lang="en-GB" sz="28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rPr>
              <a:pPr/>
              <a:t>35</a:t>
            </a:fld>
            <a:endParaRPr lang="en-GB">
              <a:solidFill>
                <a:srgbClr val="D8D8D8">
                  <a:lumMod val="75000"/>
                </a:srgbClr>
              </a:solidFill>
            </a:endParaRPr>
          </a:p>
        </p:txBody>
      </p:sp>
      <p:sp>
        <p:nvSpPr>
          <p:cNvPr id="7" name="Rectangle 6"/>
          <p:cNvSpPr/>
          <p:nvPr/>
        </p:nvSpPr>
        <p:spPr>
          <a:xfrm>
            <a:off x="3231573" y="4364657"/>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 name="Rectangle 7"/>
          <p:cNvSpPr/>
          <p:nvPr/>
        </p:nvSpPr>
        <p:spPr>
          <a:xfrm>
            <a:off x="2463165" y="4394059"/>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6" name="Group 191"/>
          <p:cNvGrpSpPr/>
          <p:nvPr/>
        </p:nvGrpSpPr>
        <p:grpSpPr>
          <a:xfrm>
            <a:off x="2585541" y="2420888"/>
            <a:ext cx="3096344" cy="216024"/>
            <a:chOff x="2051720" y="764704"/>
            <a:chExt cx="3096344" cy="216024"/>
          </a:xfrm>
          <a:noFill/>
        </p:grpSpPr>
        <p:sp>
          <p:nvSpPr>
            <p:cNvPr id="105" name="Oval 7"/>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6" name="Oval 8"/>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7" name="Oval 9"/>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8" name="Oval 10"/>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cxnSp>
        <p:nvCxnSpPr>
          <p:cNvPr id="57" name="Straight Connector 56"/>
          <p:cNvCxnSpPr/>
          <p:nvPr/>
        </p:nvCxnSpPr>
        <p:spPr bwMode="auto">
          <a:xfrm rot="5400000" flipH="1" flipV="1">
            <a:off x="2459626" y="4058806"/>
            <a:ext cx="360362" cy="25207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4223964" y="4130870"/>
            <a:ext cx="360363"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H="1">
            <a:off x="2302296" y="3433166"/>
            <a:ext cx="350837"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flipH="1" flipV="1">
            <a:off x="2622177" y="3645097"/>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4206502" y="3645097"/>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4462885" y="3433165"/>
            <a:ext cx="350837"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rot="5400000" flipH="1" flipV="1">
            <a:off x="2118148" y="2707677"/>
            <a:ext cx="647700" cy="504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flipH="1" flipV="1">
            <a:off x="2622178" y="2203647"/>
            <a:ext cx="647700" cy="15128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rot="5400000" flipH="1" flipV="1">
            <a:off x="3377828" y="2024258"/>
            <a:ext cx="647700" cy="18716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flipH="1" flipV="1">
            <a:off x="3846140" y="1555947"/>
            <a:ext cx="647700" cy="28082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16200000" flipV="1">
            <a:off x="3198440" y="2132210"/>
            <a:ext cx="647700" cy="16557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16200000" flipV="1">
            <a:off x="3702471" y="2636241"/>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rot="16200000" flipV="1">
            <a:off x="4458122" y="2815628"/>
            <a:ext cx="647700" cy="2889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flipH="1" flipV="1">
            <a:off x="4926434" y="2636241"/>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flipH="1" flipV="1">
            <a:off x="1868117" y="4073727"/>
            <a:ext cx="390525" cy="2524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1976068" y="4181677"/>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2552330" y="4181678"/>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2984130" y="4110241"/>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16200000" flipV="1">
            <a:off x="3092080" y="4181678"/>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3560393" y="4110241"/>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16200000" flipV="1">
            <a:off x="3668343" y="4181677"/>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flipH="1" flipV="1">
            <a:off x="4099350" y="4145960"/>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4675611" y="4145960"/>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4783561" y="4145960"/>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216155" y="4181678"/>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6200000" flipV="1">
            <a:off x="5324105" y="4110241"/>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flipH="1" flipV="1">
            <a:off x="5792419" y="4181677"/>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16200000" flipV="1">
            <a:off x="5900369" y="4110241"/>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flipH="1" flipV="1">
            <a:off x="2045918"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2301506" y="3433965"/>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3125418"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3701681"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3381799" y="3433172"/>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16200000" flipV="1">
            <a:off x="3381799" y="3433172"/>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4781180"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16200000" flipV="1">
            <a:off x="4462093" y="3433965"/>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flipH="1" flipV="1">
            <a:off x="5286006"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5862268"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5542387" y="3433171"/>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5542387" y="3433171"/>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16200000" flipV="1">
            <a:off x="2656312" y="2672758"/>
            <a:ext cx="649289" cy="5762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3160343" y="2744989"/>
            <a:ext cx="649289" cy="4318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3916787" y="2564807"/>
            <a:ext cx="649289" cy="7921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flipH="1" flipV="1">
            <a:off x="4384306" y="2097289"/>
            <a:ext cx="649289" cy="17272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16200000" flipV="1">
            <a:off x="3736606" y="1592464"/>
            <a:ext cx="649289" cy="27368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16200000" flipV="1">
            <a:off x="4240637" y="2096495"/>
            <a:ext cx="649289" cy="17287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16200000" flipV="1">
            <a:off x="4997081" y="2276677"/>
            <a:ext cx="649289" cy="136842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464600" y="2744195"/>
            <a:ext cx="649289" cy="433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193"/>
          <p:cNvGrpSpPr>
            <a:grpSpLocks/>
          </p:cNvGrpSpPr>
          <p:nvPr/>
        </p:nvGrpSpPr>
        <p:grpSpPr bwMode="auto">
          <a:xfrm>
            <a:off x="2081632" y="3788767"/>
            <a:ext cx="4032246" cy="215900"/>
            <a:chOff x="1547664" y="2060848"/>
            <a:chExt cx="4032448" cy="216024"/>
          </a:xfrm>
        </p:grpSpPr>
        <p:sp>
          <p:nvSpPr>
            <p:cNvPr id="85" name="Oval 84"/>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6" name="Oval 85"/>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7" name="Oval 86"/>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8" name="Oval 87"/>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9" name="Oval 88"/>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0" name="Oval 89"/>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1" name="Oval 90"/>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2" name="Oval 91"/>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10" name="Group 123"/>
          <p:cNvGrpSpPr/>
          <p:nvPr/>
        </p:nvGrpSpPr>
        <p:grpSpPr>
          <a:xfrm>
            <a:off x="1894309" y="4395192"/>
            <a:ext cx="4333875" cy="84138"/>
            <a:chOff x="539552" y="3891136"/>
            <a:chExt cx="4333875" cy="84138"/>
          </a:xfrm>
          <a:solidFill>
            <a:schemeClr val="bg2">
              <a:lumMod val="75000"/>
              <a:lumOff val="25000"/>
            </a:schemeClr>
          </a:solidFill>
        </p:grpSpPr>
        <p:sp>
          <p:nvSpPr>
            <p:cNvPr id="71" name="Rectangle 70"/>
            <p:cNvSpPr/>
            <p:nvPr/>
          </p:nvSpPr>
          <p:spPr>
            <a:xfrm>
              <a:off x="5395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2" name="Rectangle 71"/>
            <p:cNvSpPr/>
            <p:nvPr/>
          </p:nvSpPr>
          <p:spPr>
            <a:xfrm>
              <a:off x="7554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3" name="Rectangle 72"/>
            <p:cNvSpPr/>
            <p:nvPr/>
          </p:nvSpPr>
          <p:spPr>
            <a:xfrm>
              <a:off x="1331714"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4" name="Rectangle 73"/>
            <p:cNvSpPr/>
            <p:nvPr/>
          </p:nvSpPr>
          <p:spPr>
            <a:xfrm>
              <a:off x="1692077"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 name="Rectangle 74"/>
            <p:cNvSpPr/>
            <p:nvPr/>
          </p:nvSpPr>
          <p:spPr>
            <a:xfrm>
              <a:off x="1907977" y="3891136"/>
              <a:ext cx="85725"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6" name="Rectangle 75"/>
            <p:cNvSpPr/>
            <p:nvPr/>
          </p:nvSpPr>
          <p:spPr>
            <a:xfrm>
              <a:off x="22683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7" name="Rectangle 76"/>
            <p:cNvSpPr/>
            <p:nvPr/>
          </p:nvSpPr>
          <p:spPr>
            <a:xfrm>
              <a:off x="24842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8" name="Rectangle 77"/>
            <p:cNvSpPr/>
            <p:nvPr/>
          </p:nvSpPr>
          <p:spPr>
            <a:xfrm>
              <a:off x="2844602"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9" name="Rectangle 78"/>
            <p:cNvSpPr/>
            <p:nvPr/>
          </p:nvSpPr>
          <p:spPr>
            <a:xfrm>
              <a:off x="3420864"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0" name="Rectangle 79"/>
            <p:cNvSpPr/>
            <p:nvPr/>
          </p:nvSpPr>
          <p:spPr>
            <a:xfrm>
              <a:off x="3636764" y="3891136"/>
              <a:ext cx="84138"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1" name="Rectangle 80"/>
            <p:cNvSpPr/>
            <p:nvPr/>
          </p:nvSpPr>
          <p:spPr>
            <a:xfrm>
              <a:off x="39971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2" name="Rectangle 81"/>
            <p:cNvSpPr/>
            <p:nvPr/>
          </p:nvSpPr>
          <p:spPr>
            <a:xfrm>
              <a:off x="42130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3" name="Rectangle 82"/>
            <p:cNvSpPr/>
            <p:nvPr/>
          </p:nvSpPr>
          <p:spPr>
            <a:xfrm>
              <a:off x="45733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Rectangle 83"/>
            <p:cNvSpPr/>
            <p:nvPr/>
          </p:nvSpPr>
          <p:spPr>
            <a:xfrm>
              <a:off x="47892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11" name="Group 209"/>
          <p:cNvGrpSpPr/>
          <p:nvPr/>
        </p:nvGrpSpPr>
        <p:grpSpPr>
          <a:xfrm>
            <a:off x="2585541" y="2492896"/>
            <a:ext cx="3096344" cy="216024"/>
            <a:chOff x="2051720" y="764704"/>
            <a:chExt cx="3096344" cy="216024"/>
          </a:xfrm>
          <a:solidFill>
            <a:schemeClr val="accent1"/>
          </a:solidFill>
        </p:grpSpPr>
        <p:sp>
          <p:nvSpPr>
            <p:cNvPr id="19" name="Oval 18"/>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Oval 19"/>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Oval 20"/>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Oval 21"/>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7" name="Rectangle 16"/>
          <p:cNvSpPr/>
          <p:nvPr/>
        </p:nvSpPr>
        <p:spPr>
          <a:xfrm>
            <a:off x="4954273" y="4365104"/>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Rectangle 17"/>
          <p:cNvSpPr/>
          <p:nvPr/>
        </p:nvSpPr>
        <p:spPr>
          <a:xfrm>
            <a:off x="4419257" y="4394506"/>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2" name="Group 115"/>
          <p:cNvGrpSpPr/>
          <p:nvPr/>
        </p:nvGrpSpPr>
        <p:grpSpPr>
          <a:xfrm>
            <a:off x="3256400" y="2650999"/>
            <a:ext cx="1763712" cy="1758956"/>
            <a:chOff x="3421487" y="3220242"/>
            <a:chExt cx="1763712" cy="1758956"/>
          </a:xfrm>
        </p:grpSpPr>
        <p:cxnSp>
          <p:nvCxnSpPr>
            <p:cNvPr id="110" name="Straight Connector 109"/>
            <p:cNvCxnSpPr/>
            <p:nvPr/>
          </p:nvCxnSpPr>
          <p:spPr bwMode="auto">
            <a:xfrm rot="16200000" flipV="1">
              <a:off x="4610522" y="3399629"/>
              <a:ext cx="64770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flipV="1">
              <a:off x="4069187" y="3148808"/>
              <a:ext cx="649289" cy="7921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oup 122"/>
          <p:cNvGrpSpPr/>
          <p:nvPr/>
        </p:nvGrpSpPr>
        <p:grpSpPr>
          <a:xfrm>
            <a:off x="3275856" y="2639691"/>
            <a:ext cx="1763712" cy="1758956"/>
            <a:chOff x="3421487" y="4694379"/>
            <a:chExt cx="1763712" cy="1758956"/>
          </a:xfrm>
        </p:grpSpPr>
        <p:cxnSp>
          <p:nvCxnSpPr>
            <p:cNvPr id="117" name="Straight Connector 116"/>
            <p:cNvCxnSpPr/>
            <p:nvPr/>
          </p:nvCxnSpPr>
          <p:spPr bwMode="auto">
            <a:xfrm rot="16200000" flipV="1">
              <a:off x="3854871" y="4694379"/>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rot="16200000" flipV="1">
              <a:off x="3244480" y="6239816"/>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rot="16200000" flipV="1">
              <a:off x="4935961" y="6204098"/>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rot="5400000" flipH="1" flipV="1">
              <a:off x="3277818" y="5703241"/>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rot="16200000" flipV="1">
              <a:off x="4614493" y="5492103"/>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rot="5400000" flipH="1" flipV="1">
              <a:off x="3312743" y="4803127"/>
              <a:ext cx="649289" cy="4318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2654346" y="2637359"/>
            <a:ext cx="2339974" cy="1758956"/>
            <a:chOff x="2051721" y="4982411"/>
            <a:chExt cx="2339974" cy="1758956"/>
          </a:xfrm>
        </p:grpSpPr>
        <p:cxnSp>
          <p:nvCxnSpPr>
            <p:cNvPr id="124" name="Straight Connector 123"/>
            <p:cNvCxnSpPr/>
            <p:nvPr/>
          </p:nvCxnSpPr>
          <p:spPr bwMode="auto">
            <a:xfrm rot="16200000" flipV="1">
              <a:off x="2557336" y="4478380"/>
              <a:ext cx="647700" cy="16557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16200000" flipV="1">
              <a:off x="2450976" y="6527848"/>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rot="16200000" flipV="1">
              <a:off x="4142457" y="6492130"/>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rot="5400000" flipH="1" flipV="1">
              <a:off x="2484314" y="5991273"/>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rot="16200000" flipV="1">
              <a:off x="3820989" y="5780135"/>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rot="16200000" flipV="1">
              <a:off x="2015208" y="5018928"/>
              <a:ext cx="649289" cy="5762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Group 136"/>
          <p:cNvGrpSpPr/>
          <p:nvPr/>
        </p:nvGrpSpPr>
        <p:grpSpPr>
          <a:xfrm>
            <a:off x="3222513" y="2645507"/>
            <a:ext cx="2305047" cy="1758956"/>
            <a:chOff x="3421487" y="3220242"/>
            <a:chExt cx="2305047" cy="1758956"/>
          </a:xfrm>
        </p:grpSpPr>
        <p:cxnSp>
          <p:nvCxnSpPr>
            <p:cNvPr id="131" name="Straight Connector 130"/>
            <p:cNvCxnSpPr/>
            <p:nvPr/>
          </p:nvCxnSpPr>
          <p:spPr bwMode="auto">
            <a:xfrm rot="5400000" flipH="1" flipV="1">
              <a:off x="5078834" y="3220242"/>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auto">
            <a:xfrm rot="5400000" flipH="1" flipV="1">
              <a:off x="4536706" y="2681290"/>
              <a:ext cx="649289" cy="172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oup 145"/>
          <p:cNvGrpSpPr/>
          <p:nvPr/>
        </p:nvGrpSpPr>
        <p:grpSpPr>
          <a:xfrm>
            <a:off x="3295312" y="2711699"/>
            <a:ext cx="1763712" cy="1758956"/>
            <a:chOff x="3421487" y="3220242"/>
            <a:chExt cx="1763712" cy="1758956"/>
          </a:xfrm>
        </p:grpSpPr>
        <p:cxnSp>
          <p:nvCxnSpPr>
            <p:cNvPr id="147" name="Straight Connector 146"/>
            <p:cNvCxnSpPr/>
            <p:nvPr/>
          </p:nvCxnSpPr>
          <p:spPr bwMode="auto">
            <a:xfrm rot="16200000" flipV="1">
              <a:off x="4610522" y="3399629"/>
              <a:ext cx="64770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bwMode="auto">
            <a:xfrm rot="5400000" flipH="1" flipV="1">
              <a:off x="4069187" y="3148808"/>
              <a:ext cx="649289" cy="7921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09" name="Group 152"/>
          <p:cNvGrpSpPr/>
          <p:nvPr/>
        </p:nvGrpSpPr>
        <p:grpSpPr>
          <a:xfrm>
            <a:off x="3289496" y="2678603"/>
            <a:ext cx="1763712" cy="1758956"/>
            <a:chOff x="3421487" y="3220242"/>
            <a:chExt cx="1763712" cy="1758956"/>
          </a:xfrm>
        </p:grpSpPr>
        <p:cxnSp>
          <p:nvCxnSpPr>
            <p:cNvPr id="154" name="Straight Connector 153"/>
            <p:cNvCxnSpPr/>
            <p:nvPr/>
          </p:nvCxnSpPr>
          <p:spPr bwMode="auto">
            <a:xfrm rot="16200000" flipV="1">
              <a:off x="4610522" y="3399629"/>
              <a:ext cx="64770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rot="5400000" flipH="1" flipV="1">
              <a:off x="4069187" y="3148808"/>
              <a:ext cx="649289" cy="7921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16" name="Group 159"/>
          <p:cNvGrpSpPr/>
          <p:nvPr/>
        </p:nvGrpSpPr>
        <p:grpSpPr>
          <a:xfrm>
            <a:off x="3332320" y="2647087"/>
            <a:ext cx="1763712" cy="1758956"/>
            <a:chOff x="3421487" y="4694379"/>
            <a:chExt cx="1763712" cy="1758956"/>
          </a:xfrm>
        </p:grpSpPr>
        <p:cxnSp>
          <p:nvCxnSpPr>
            <p:cNvPr id="161" name="Straight Connector 160"/>
            <p:cNvCxnSpPr/>
            <p:nvPr/>
          </p:nvCxnSpPr>
          <p:spPr bwMode="auto">
            <a:xfrm rot="16200000" flipV="1">
              <a:off x="3854871" y="4694379"/>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rot="16200000" flipV="1">
              <a:off x="3244480" y="6239816"/>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auto">
            <a:xfrm rot="16200000" flipV="1">
              <a:off x="4935961" y="6204098"/>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rot="5400000" flipH="1" flipV="1">
              <a:off x="3277818" y="5703241"/>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auto">
            <a:xfrm rot="16200000" flipV="1">
              <a:off x="4614493" y="5492103"/>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rot="5400000" flipH="1" flipV="1">
              <a:off x="3312743" y="4803127"/>
              <a:ext cx="649289" cy="4318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23" name="Group 166"/>
          <p:cNvGrpSpPr/>
          <p:nvPr/>
        </p:nvGrpSpPr>
        <p:grpSpPr>
          <a:xfrm>
            <a:off x="3377048" y="2645507"/>
            <a:ext cx="1763712" cy="1758956"/>
            <a:chOff x="3421487" y="4694379"/>
            <a:chExt cx="1763712" cy="1758956"/>
          </a:xfrm>
        </p:grpSpPr>
        <p:cxnSp>
          <p:nvCxnSpPr>
            <p:cNvPr id="168" name="Straight Connector 167"/>
            <p:cNvCxnSpPr/>
            <p:nvPr/>
          </p:nvCxnSpPr>
          <p:spPr bwMode="auto">
            <a:xfrm rot="16200000" flipV="1">
              <a:off x="3854871" y="4694379"/>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16200000" flipV="1">
              <a:off x="3244480" y="6239816"/>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auto">
            <a:xfrm rot="16200000" flipV="1">
              <a:off x="4935961" y="6204098"/>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auto">
            <a:xfrm rot="5400000" flipH="1" flipV="1">
              <a:off x="3277818" y="5703241"/>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auto">
            <a:xfrm rot="16200000" flipV="1">
              <a:off x="4614493" y="5492103"/>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auto">
            <a:xfrm rot="5400000" flipH="1" flipV="1">
              <a:off x="3312743" y="4803127"/>
              <a:ext cx="649289" cy="4318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0" name="Group 173"/>
          <p:cNvGrpSpPr/>
          <p:nvPr/>
        </p:nvGrpSpPr>
        <p:grpSpPr>
          <a:xfrm>
            <a:off x="2728976" y="2668875"/>
            <a:ext cx="2339974" cy="1758956"/>
            <a:chOff x="2051721" y="4982411"/>
            <a:chExt cx="2339974" cy="1758956"/>
          </a:xfrm>
        </p:grpSpPr>
        <p:cxnSp>
          <p:nvCxnSpPr>
            <p:cNvPr id="175" name="Straight Connector 174"/>
            <p:cNvCxnSpPr/>
            <p:nvPr/>
          </p:nvCxnSpPr>
          <p:spPr bwMode="auto">
            <a:xfrm rot="16200000" flipV="1">
              <a:off x="2557336" y="4478380"/>
              <a:ext cx="647700" cy="16557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rot="16200000" flipV="1">
              <a:off x="2450976" y="6527848"/>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rot="16200000" flipV="1">
              <a:off x="4142457" y="6492130"/>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bwMode="auto">
            <a:xfrm rot="5400000" flipH="1" flipV="1">
              <a:off x="2484314" y="5991273"/>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auto">
            <a:xfrm rot="16200000" flipV="1">
              <a:off x="3820989" y="5780135"/>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bwMode="auto">
            <a:xfrm rot="16200000" flipV="1">
              <a:off x="2015208" y="5018928"/>
              <a:ext cx="649289" cy="5762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7" name="Group 180"/>
          <p:cNvGrpSpPr/>
          <p:nvPr/>
        </p:nvGrpSpPr>
        <p:grpSpPr>
          <a:xfrm>
            <a:off x="2736082" y="2626051"/>
            <a:ext cx="2339974" cy="1758956"/>
            <a:chOff x="2051721" y="4982411"/>
            <a:chExt cx="2339974" cy="1758956"/>
          </a:xfrm>
        </p:grpSpPr>
        <p:cxnSp>
          <p:nvCxnSpPr>
            <p:cNvPr id="182" name="Straight Connector 181"/>
            <p:cNvCxnSpPr/>
            <p:nvPr/>
          </p:nvCxnSpPr>
          <p:spPr bwMode="auto">
            <a:xfrm rot="16200000" flipV="1">
              <a:off x="2557336" y="4478380"/>
              <a:ext cx="647700" cy="16557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auto">
            <a:xfrm rot="16200000" flipV="1">
              <a:off x="2450976" y="6527848"/>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rot="16200000" flipV="1">
              <a:off x="4142457" y="6492130"/>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flipH="1" flipV="1">
              <a:off x="2484314" y="5991273"/>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bwMode="auto">
            <a:xfrm rot="16200000" flipV="1">
              <a:off x="3820989" y="5780135"/>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auto">
            <a:xfrm rot="16200000" flipV="1">
              <a:off x="2015208" y="5018928"/>
              <a:ext cx="649289" cy="5762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8" name="Group 187"/>
          <p:cNvGrpSpPr/>
          <p:nvPr/>
        </p:nvGrpSpPr>
        <p:grpSpPr>
          <a:xfrm>
            <a:off x="3331529" y="2637359"/>
            <a:ext cx="2305047" cy="1758956"/>
            <a:chOff x="3421487" y="3220242"/>
            <a:chExt cx="2305047" cy="1758956"/>
          </a:xfrm>
        </p:grpSpPr>
        <p:cxnSp>
          <p:nvCxnSpPr>
            <p:cNvPr id="189" name="Straight Connector 188"/>
            <p:cNvCxnSpPr/>
            <p:nvPr/>
          </p:nvCxnSpPr>
          <p:spPr bwMode="auto">
            <a:xfrm rot="5400000" flipH="1" flipV="1">
              <a:off x="5078834" y="3220242"/>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auto">
            <a:xfrm rot="5400000" flipH="1" flipV="1">
              <a:off x="4536706" y="2681290"/>
              <a:ext cx="649289" cy="172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9" name="Group 194"/>
          <p:cNvGrpSpPr/>
          <p:nvPr/>
        </p:nvGrpSpPr>
        <p:grpSpPr>
          <a:xfrm>
            <a:off x="3258304" y="2664639"/>
            <a:ext cx="2305047" cy="1758956"/>
            <a:chOff x="3421487" y="3220242"/>
            <a:chExt cx="2305047" cy="1758956"/>
          </a:xfrm>
        </p:grpSpPr>
        <p:cxnSp>
          <p:nvCxnSpPr>
            <p:cNvPr id="196" name="Straight Connector 195"/>
            <p:cNvCxnSpPr/>
            <p:nvPr/>
          </p:nvCxnSpPr>
          <p:spPr bwMode="auto">
            <a:xfrm rot="5400000" flipH="1" flipV="1">
              <a:off x="5078834" y="3220242"/>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bwMode="auto">
            <a:xfrm rot="5400000" flipH="1" flipV="1">
              <a:off x="4536706" y="2681290"/>
              <a:ext cx="649289" cy="172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40" name="Group 192"/>
          <p:cNvGrpSpPr>
            <a:grpSpLocks/>
          </p:cNvGrpSpPr>
          <p:nvPr/>
        </p:nvGrpSpPr>
        <p:grpSpPr bwMode="auto">
          <a:xfrm>
            <a:off x="2081632" y="3285530"/>
            <a:ext cx="4032246" cy="215900"/>
            <a:chOff x="1547664" y="1556792"/>
            <a:chExt cx="4032448" cy="216024"/>
          </a:xfrm>
        </p:grpSpPr>
        <p:sp>
          <p:nvSpPr>
            <p:cNvPr id="93" name="Oval 92"/>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4" name="Oval 93"/>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5" name="Oval 94"/>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6" name="Oval 95"/>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7" name="Oval 96"/>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8" name="Oval 97"/>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9" name="Oval 98"/>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0" name="Oval 99"/>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5"/>
          <p:cNvGrpSpPr>
            <a:grpSpLocks/>
          </p:cNvGrpSpPr>
          <p:nvPr/>
        </p:nvGrpSpPr>
        <p:grpSpPr bwMode="auto">
          <a:xfrm>
            <a:off x="2010196" y="3212505"/>
            <a:ext cx="4175125" cy="865187"/>
            <a:chOff x="1475656" y="1484784"/>
            <a:chExt cx="4176464" cy="864096"/>
          </a:xfrm>
          <a:solidFill>
            <a:schemeClr val="accent1">
              <a:lumMod val="50000"/>
            </a:schemeClr>
          </a:solidFill>
        </p:grpSpPr>
        <p:sp>
          <p:nvSpPr>
            <p:cNvPr id="101" name="Rounded Rectangle 100"/>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 name="Rounded Rectangle 101"/>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3" name="Rounded Rectangle 102"/>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4" name="Rounded Rectangle 103"/>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 name="Title 1"/>
          <p:cNvSpPr>
            <a:spLocks noGrp="1"/>
          </p:cNvSpPr>
          <p:nvPr>
            <p:ph type="title"/>
          </p:nvPr>
        </p:nvSpPr>
        <p:spPr/>
        <p:txBody>
          <a:bodyPr/>
          <a:lstStyle/>
          <a:p>
            <a:r>
              <a:rPr lang="en-US" dirty="0" smtClean="0">
                <a:solidFill>
                  <a:schemeClr val="tx2">
                    <a:lumMod val="75000"/>
                  </a:schemeClr>
                </a:solidFill>
              </a:rPr>
              <a:t>Load-balancing in data centers</a:t>
            </a:r>
            <a:endParaRPr lang="en-GB" dirty="0">
              <a:solidFill>
                <a:schemeClr val="tx2">
                  <a:lumMod val="75000"/>
                </a:schemeClr>
              </a:solidFill>
            </a:endParaRPr>
          </a:p>
        </p:txBody>
      </p:sp>
      <p:sp>
        <p:nvSpPr>
          <p:cNvPr id="5" name="Content Placeholder 4"/>
          <p:cNvSpPr>
            <a:spLocks noGrp="1"/>
          </p:cNvSpPr>
          <p:nvPr>
            <p:ph idx="1"/>
          </p:nvPr>
        </p:nvSpPr>
        <p:spPr>
          <a:xfrm>
            <a:off x="1403648" y="908720"/>
            <a:ext cx="7740352" cy="5949280"/>
          </a:xfrm>
        </p:spPr>
        <p:txBody>
          <a:bodyPr>
            <a:normAutofit/>
          </a:bodyPr>
          <a:lstStyle/>
          <a:p>
            <a:r>
              <a:rPr lang="en-US" sz="2800" dirty="0" smtClean="0"/>
              <a:t>An obvious way to balance load is to </a:t>
            </a:r>
            <a:r>
              <a:rPr lang="en-US" sz="2800" dirty="0" smtClean="0"/>
              <a:t>pick </a:t>
            </a:r>
            <a:r>
              <a:rPr lang="en-US" sz="2800" dirty="0" smtClean="0"/>
              <a:t>randomly from available paths for each TCP flow</a:t>
            </a:r>
            <a:r>
              <a:rPr lang="en-US" sz="2800" dirty="0" smtClean="0"/>
              <a: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This </a:t>
            </a:r>
            <a:r>
              <a:rPr lang="en-US" sz="2800" dirty="0" smtClean="0"/>
              <a:t>balances traffic nicely, as long as there are enough flows. But if there are fewer flows,</a:t>
            </a:r>
          </a:p>
          <a:p>
            <a:r>
              <a:rPr lang="en-US" sz="2800" dirty="0" smtClean="0"/>
              <a:t>there may be collisions and wasted </a:t>
            </a:r>
            <a:r>
              <a:rPr lang="en-US" sz="2800" dirty="0" smtClean="0"/>
              <a:t>capacity.</a:t>
            </a:r>
            <a:endParaRPr lang="en-US" sz="28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rPr>
              <a:pPr/>
              <a:t>36</a:t>
            </a:fld>
            <a:endParaRPr lang="en-GB">
              <a:solidFill>
                <a:srgbClr val="D8D8D8">
                  <a:lumMod val="75000"/>
                </a:srgbClr>
              </a:solidFill>
            </a:endParaRPr>
          </a:p>
        </p:txBody>
      </p:sp>
      <p:sp>
        <p:nvSpPr>
          <p:cNvPr id="7" name="Rectangle 6"/>
          <p:cNvSpPr/>
          <p:nvPr/>
        </p:nvSpPr>
        <p:spPr>
          <a:xfrm>
            <a:off x="3231573" y="4364657"/>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 name="Rectangle 7"/>
          <p:cNvSpPr/>
          <p:nvPr/>
        </p:nvSpPr>
        <p:spPr>
          <a:xfrm>
            <a:off x="2463165" y="4394059"/>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6" name="Group 191"/>
          <p:cNvGrpSpPr/>
          <p:nvPr/>
        </p:nvGrpSpPr>
        <p:grpSpPr>
          <a:xfrm>
            <a:off x="2585541" y="2420888"/>
            <a:ext cx="3096344" cy="216024"/>
            <a:chOff x="2051720" y="764704"/>
            <a:chExt cx="3096344" cy="216024"/>
          </a:xfrm>
          <a:noFill/>
        </p:grpSpPr>
        <p:sp>
          <p:nvSpPr>
            <p:cNvPr id="105" name="Oval 7"/>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6" name="Oval 8"/>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7" name="Oval 9"/>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8" name="Oval 10"/>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cxnSp>
        <p:nvCxnSpPr>
          <p:cNvPr id="57" name="Straight Connector 56"/>
          <p:cNvCxnSpPr/>
          <p:nvPr/>
        </p:nvCxnSpPr>
        <p:spPr bwMode="auto">
          <a:xfrm rot="5400000" flipH="1" flipV="1">
            <a:off x="2459626" y="4058806"/>
            <a:ext cx="360362" cy="25207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4223964" y="4130870"/>
            <a:ext cx="360363"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H="1">
            <a:off x="2302296" y="3433166"/>
            <a:ext cx="350837"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flipH="1" flipV="1">
            <a:off x="2622177" y="3645097"/>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4206502" y="3645097"/>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4462885" y="3433165"/>
            <a:ext cx="350837"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rot="5400000" flipH="1" flipV="1">
            <a:off x="2118148" y="2707677"/>
            <a:ext cx="647700" cy="504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flipH="1" flipV="1">
            <a:off x="2622178" y="2203647"/>
            <a:ext cx="647700" cy="15128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rot="5400000" flipH="1" flipV="1">
            <a:off x="3377828" y="2024258"/>
            <a:ext cx="647700" cy="18716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flipH="1" flipV="1">
            <a:off x="3846140" y="1555947"/>
            <a:ext cx="647700" cy="28082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16200000" flipV="1">
            <a:off x="3198440" y="2132210"/>
            <a:ext cx="647700" cy="16557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16200000" flipV="1">
            <a:off x="3702471" y="2636241"/>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rot="16200000" flipV="1">
            <a:off x="4458122" y="2815628"/>
            <a:ext cx="647700" cy="2889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flipH="1" flipV="1">
            <a:off x="4926434" y="2636241"/>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flipH="1" flipV="1">
            <a:off x="1868117" y="4073727"/>
            <a:ext cx="390525" cy="2524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1976068" y="4181677"/>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2552330" y="4181678"/>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2984130" y="4110241"/>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16200000" flipV="1">
            <a:off x="3092080" y="4181678"/>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3560393" y="4110241"/>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16200000" flipV="1">
            <a:off x="3668343" y="4181677"/>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flipH="1" flipV="1">
            <a:off x="4099350" y="4145960"/>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4675611" y="4145960"/>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4783561" y="4145960"/>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216155" y="4181678"/>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6200000" flipV="1">
            <a:off x="5324105" y="4110241"/>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flipH="1" flipV="1">
            <a:off x="5792419" y="4181677"/>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16200000" flipV="1">
            <a:off x="5900369" y="4110241"/>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flipH="1" flipV="1">
            <a:off x="2045918"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2301506" y="3433965"/>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3125418"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3701681"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3381799" y="3433172"/>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16200000" flipV="1">
            <a:off x="3381799" y="3433172"/>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4781180"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16200000" flipV="1">
            <a:off x="4462093" y="3433965"/>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flipH="1" flipV="1">
            <a:off x="5286006"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5862268" y="3645103"/>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5542387" y="3433171"/>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5542387" y="3433171"/>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16200000" flipV="1">
            <a:off x="2656312" y="2672758"/>
            <a:ext cx="649289" cy="5762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3160343" y="2744989"/>
            <a:ext cx="649289" cy="4318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3916787" y="2564807"/>
            <a:ext cx="649289" cy="7921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flipH="1" flipV="1">
            <a:off x="4384306" y="2097289"/>
            <a:ext cx="649289" cy="17272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16200000" flipV="1">
            <a:off x="3736606" y="1592464"/>
            <a:ext cx="649289" cy="27368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16200000" flipV="1">
            <a:off x="4240637" y="2096495"/>
            <a:ext cx="649289" cy="17287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16200000" flipV="1">
            <a:off x="4997081" y="2276677"/>
            <a:ext cx="649289" cy="136842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464600" y="2744195"/>
            <a:ext cx="649289" cy="433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193"/>
          <p:cNvGrpSpPr>
            <a:grpSpLocks/>
          </p:cNvGrpSpPr>
          <p:nvPr/>
        </p:nvGrpSpPr>
        <p:grpSpPr bwMode="auto">
          <a:xfrm>
            <a:off x="2081632" y="3788767"/>
            <a:ext cx="4032246" cy="215900"/>
            <a:chOff x="1547664" y="2060848"/>
            <a:chExt cx="4032448" cy="216024"/>
          </a:xfrm>
        </p:grpSpPr>
        <p:sp>
          <p:nvSpPr>
            <p:cNvPr id="85" name="Oval 84"/>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6" name="Oval 85"/>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7" name="Oval 86"/>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8" name="Oval 87"/>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9" name="Oval 88"/>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0" name="Oval 89"/>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1" name="Oval 90"/>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2" name="Oval 91"/>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71" name="Rectangle 70"/>
          <p:cNvSpPr/>
          <p:nvPr/>
        </p:nvSpPr>
        <p:spPr>
          <a:xfrm>
            <a:off x="1894309" y="4395192"/>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2" name="Rectangle 71"/>
          <p:cNvSpPr/>
          <p:nvPr/>
        </p:nvSpPr>
        <p:spPr>
          <a:xfrm>
            <a:off x="2110209" y="4395192"/>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3" name="Rectangle 72"/>
          <p:cNvSpPr/>
          <p:nvPr/>
        </p:nvSpPr>
        <p:spPr>
          <a:xfrm>
            <a:off x="2686471" y="4395192"/>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4" name="Rectangle 73"/>
          <p:cNvSpPr/>
          <p:nvPr/>
        </p:nvSpPr>
        <p:spPr>
          <a:xfrm>
            <a:off x="3046834" y="4395192"/>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 name="Rectangle 74"/>
          <p:cNvSpPr/>
          <p:nvPr/>
        </p:nvSpPr>
        <p:spPr>
          <a:xfrm>
            <a:off x="3262734" y="4395192"/>
            <a:ext cx="85725"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6" name="Rectangle 75"/>
          <p:cNvSpPr/>
          <p:nvPr/>
        </p:nvSpPr>
        <p:spPr>
          <a:xfrm>
            <a:off x="3623096" y="4395192"/>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8" name="Rectangle 77"/>
          <p:cNvSpPr/>
          <p:nvPr/>
        </p:nvSpPr>
        <p:spPr>
          <a:xfrm>
            <a:off x="4199359" y="4395192"/>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9" name="Rectangle 78"/>
          <p:cNvSpPr/>
          <p:nvPr/>
        </p:nvSpPr>
        <p:spPr>
          <a:xfrm>
            <a:off x="4775621" y="4395192"/>
            <a:ext cx="84138"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0" name="Rectangle 79"/>
          <p:cNvSpPr/>
          <p:nvPr/>
        </p:nvSpPr>
        <p:spPr>
          <a:xfrm>
            <a:off x="4991521" y="4395192"/>
            <a:ext cx="84138"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1" name="Rectangle 80"/>
          <p:cNvSpPr/>
          <p:nvPr/>
        </p:nvSpPr>
        <p:spPr>
          <a:xfrm>
            <a:off x="5351884" y="4395192"/>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2" name="Rectangle 81"/>
          <p:cNvSpPr/>
          <p:nvPr/>
        </p:nvSpPr>
        <p:spPr>
          <a:xfrm>
            <a:off x="5567784" y="4395192"/>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3" name="Rectangle 82"/>
          <p:cNvSpPr/>
          <p:nvPr/>
        </p:nvSpPr>
        <p:spPr>
          <a:xfrm>
            <a:off x="5928146" y="4395192"/>
            <a:ext cx="84138"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Rectangle 83"/>
          <p:cNvSpPr/>
          <p:nvPr/>
        </p:nvSpPr>
        <p:spPr>
          <a:xfrm>
            <a:off x="6144046" y="4395192"/>
            <a:ext cx="84138"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0" name="Group 209"/>
          <p:cNvGrpSpPr/>
          <p:nvPr/>
        </p:nvGrpSpPr>
        <p:grpSpPr>
          <a:xfrm>
            <a:off x="2585541" y="2492896"/>
            <a:ext cx="3096344" cy="216024"/>
            <a:chOff x="2051720" y="764704"/>
            <a:chExt cx="3096344" cy="216024"/>
          </a:xfrm>
          <a:solidFill>
            <a:schemeClr val="accent1"/>
          </a:solidFill>
        </p:grpSpPr>
        <p:sp>
          <p:nvSpPr>
            <p:cNvPr id="19" name="Oval 18"/>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Oval 19"/>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Oval 20"/>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Oval 21"/>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7" name="Rectangle 16"/>
          <p:cNvSpPr/>
          <p:nvPr/>
        </p:nvSpPr>
        <p:spPr>
          <a:xfrm>
            <a:off x="4954273" y="4365104"/>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1" name="Group 115"/>
          <p:cNvGrpSpPr/>
          <p:nvPr/>
        </p:nvGrpSpPr>
        <p:grpSpPr>
          <a:xfrm>
            <a:off x="3328408" y="2627631"/>
            <a:ext cx="1763712" cy="1758956"/>
            <a:chOff x="3421487" y="3220242"/>
            <a:chExt cx="1763712" cy="1758956"/>
          </a:xfrm>
        </p:grpSpPr>
        <p:cxnSp>
          <p:nvCxnSpPr>
            <p:cNvPr id="110" name="Straight Connector 109"/>
            <p:cNvCxnSpPr/>
            <p:nvPr/>
          </p:nvCxnSpPr>
          <p:spPr bwMode="auto">
            <a:xfrm rot="16200000" flipV="1">
              <a:off x="4610522" y="3399629"/>
              <a:ext cx="647700" cy="288925"/>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16200000" flipV="1">
              <a:off x="3244480" y="4765679"/>
              <a:ext cx="390525" cy="36512"/>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16200000" flipV="1">
              <a:off x="4935961" y="4729961"/>
              <a:ext cx="390525" cy="10795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flipV="1">
              <a:off x="3534199" y="4017173"/>
              <a:ext cx="350838" cy="423862"/>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flipV="1">
              <a:off x="4933580" y="4229104"/>
              <a:ext cx="28733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flipV="1">
              <a:off x="4069187" y="3148808"/>
              <a:ext cx="649289" cy="792163"/>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192"/>
          <p:cNvGrpSpPr>
            <a:grpSpLocks/>
          </p:cNvGrpSpPr>
          <p:nvPr/>
        </p:nvGrpSpPr>
        <p:grpSpPr bwMode="auto">
          <a:xfrm>
            <a:off x="2081632" y="3285530"/>
            <a:ext cx="4032246" cy="215900"/>
            <a:chOff x="1547664" y="1556792"/>
            <a:chExt cx="4032448" cy="216024"/>
          </a:xfrm>
        </p:grpSpPr>
        <p:sp>
          <p:nvSpPr>
            <p:cNvPr id="93" name="Oval 92"/>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4" name="Oval 93"/>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5" name="Oval 94"/>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6" name="Oval 95"/>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7" name="Oval 96"/>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8" name="Oval 97"/>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9" name="Oval 98"/>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0" name="Oval 99"/>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11" name="Rectangle 210"/>
          <p:cNvSpPr/>
          <p:nvPr/>
        </p:nvSpPr>
        <p:spPr>
          <a:xfrm>
            <a:off x="4427984" y="4396287"/>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2" name="Rectangle 211"/>
          <p:cNvSpPr/>
          <p:nvPr/>
        </p:nvSpPr>
        <p:spPr>
          <a:xfrm>
            <a:off x="3865695" y="4396287"/>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3" name="Group 209"/>
          <p:cNvGrpSpPr/>
          <p:nvPr/>
        </p:nvGrpSpPr>
        <p:grpSpPr>
          <a:xfrm>
            <a:off x="3817860" y="2617159"/>
            <a:ext cx="1124716" cy="1895287"/>
            <a:chOff x="3807324" y="3295493"/>
            <a:chExt cx="1124716" cy="1895287"/>
          </a:xfrm>
        </p:grpSpPr>
        <p:sp>
          <p:nvSpPr>
            <p:cNvPr id="77" name="Rectangle 76"/>
            <p:cNvSpPr/>
            <p:nvPr/>
          </p:nvSpPr>
          <p:spPr>
            <a:xfrm>
              <a:off x="3838996" y="5073054"/>
              <a:ext cx="85725" cy="841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Rectangle 17"/>
            <p:cNvSpPr/>
            <p:nvPr/>
          </p:nvSpPr>
          <p:spPr>
            <a:xfrm>
              <a:off x="4419257" y="5072368"/>
              <a:ext cx="85725" cy="841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4" name="Group 206"/>
            <p:cNvGrpSpPr/>
            <p:nvPr/>
          </p:nvGrpSpPr>
          <p:grpSpPr>
            <a:xfrm>
              <a:off x="3850955" y="3295493"/>
              <a:ext cx="1081085" cy="1758955"/>
              <a:chOff x="3997749" y="3220242"/>
              <a:chExt cx="1081085" cy="1758955"/>
            </a:xfrm>
          </p:grpSpPr>
          <p:cxnSp>
            <p:nvCxnSpPr>
              <p:cNvPr id="195" name="Straight Connector 194"/>
              <p:cNvCxnSpPr/>
              <p:nvPr/>
            </p:nvCxnSpPr>
            <p:spPr bwMode="auto">
              <a:xfrm rot="16200000" flipV="1">
                <a:off x="4376364" y="4714871"/>
                <a:ext cx="360363" cy="10795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bwMode="auto">
              <a:xfrm rot="5400000" flipH="1" flipV="1">
                <a:off x="4615285" y="4017166"/>
                <a:ext cx="350837" cy="42386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auto">
              <a:xfrm rot="16200000" flipV="1">
                <a:off x="4610522" y="3399629"/>
                <a:ext cx="647700" cy="288925"/>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auto">
              <a:xfrm rot="16200000" flipV="1">
                <a:off x="3820743" y="4765678"/>
                <a:ext cx="390525" cy="3651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auto">
              <a:xfrm rot="5400000" flipH="1" flipV="1">
                <a:off x="3854081" y="4229104"/>
                <a:ext cx="2873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auto">
              <a:xfrm rot="5400000" flipH="1" flipV="1">
                <a:off x="4069187" y="3148808"/>
                <a:ext cx="649289" cy="79216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08" name="Rectangle 207"/>
            <p:cNvSpPr/>
            <p:nvPr/>
          </p:nvSpPr>
          <p:spPr>
            <a:xfrm>
              <a:off x="4395142" y="5046317"/>
              <a:ext cx="144462" cy="144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9" name="Rectangle 208"/>
            <p:cNvSpPr/>
            <p:nvPr/>
          </p:nvSpPr>
          <p:spPr>
            <a:xfrm>
              <a:off x="3807324" y="5046317"/>
              <a:ext cx="144462" cy="144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p:cNvSpPr>
            <a:spLocks noGrp="1"/>
          </p:cNvSpPr>
          <p:nvPr>
            <p:ph type="title"/>
          </p:nvPr>
        </p:nvSpPr>
        <p:spPr>
          <a:xfrm>
            <a:off x="0" y="0"/>
            <a:ext cx="9144000" cy="1340768"/>
          </a:xfrm>
        </p:spPr>
        <p:txBody>
          <a:bodyPr>
            <a:normAutofit/>
          </a:bodyPr>
          <a:lstStyle/>
          <a:p>
            <a:r>
              <a:rPr lang="en-GB" sz="3600" dirty="0" smtClean="0">
                <a:solidFill>
                  <a:schemeClr val="tx2">
                    <a:lumMod val="75000"/>
                  </a:schemeClr>
                </a:solidFill>
              </a:rPr>
              <a:t>Can a data center be made to behave like a simple easily-managed resource pool?</a:t>
            </a:r>
            <a:endParaRPr lang="en-GB" sz="5400" dirty="0">
              <a:solidFill>
                <a:schemeClr val="tx2">
                  <a:lumMod val="90000"/>
                </a:schemeClr>
              </a:solidFill>
            </a:endParaRPr>
          </a:p>
        </p:txBody>
      </p:sp>
      <p:sp>
        <p:nvSpPr>
          <p:cNvPr id="115" name="Content Placeholder 114"/>
          <p:cNvSpPr>
            <a:spLocks noGrp="1"/>
          </p:cNvSpPr>
          <p:nvPr>
            <p:ph idx="1"/>
          </p:nvPr>
        </p:nvSpPr>
        <p:spPr>
          <a:xfrm>
            <a:off x="1115616" y="4437112"/>
            <a:ext cx="8028384" cy="2420888"/>
          </a:xfrm>
        </p:spPr>
        <p:txBody>
          <a:bodyPr anchor="b">
            <a:normAutofit/>
          </a:bodyPr>
          <a:lstStyle/>
          <a:p>
            <a:pPr>
              <a:lnSpc>
                <a:spcPct val="120000"/>
              </a:lnSpc>
              <a:spcBef>
                <a:spcPts val="1600"/>
              </a:spcBef>
            </a:pPr>
            <a:r>
              <a:rPr lang="en-US" dirty="0" smtClean="0"/>
              <a:t>Can this be achieved across a range of traffic patterns? For data centers of different sizes?</a:t>
            </a:r>
            <a:endParaRPr lang="en-GB" dirty="0" smtClean="0"/>
          </a:p>
        </p:txBody>
      </p:sp>
      <p:sp>
        <p:nvSpPr>
          <p:cNvPr id="114" name="Slide Number Placeholder 113"/>
          <p:cNvSpPr>
            <a:spLocks noGrp="1"/>
          </p:cNvSpPr>
          <p:nvPr>
            <p:ph type="sldNum" sz="quarter" idx="4"/>
          </p:nvPr>
        </p:nvSpPr>
        <p:spPr/>
        <p:txBody>
          <a:bodyPr/>
          <a:lstStyle/>
          <a:p>
            <a:fld id="{C521D75E-D6CE-401B-B8F6-FCC738B84794}" type="slidenum">
              <a:rPr lang="en-GB" smtClean="0"/>
              <a:pPr/>
              <a:t>37</a:t>
            </a:fld>
            <a:endParaRPr lang="en-GB"/>
          </a:p>
        </p:txBody>
      </p:sp>
      <p:grpSp>
        <p:nvGrpSpPr>
          <p:cNvPr id="9" name="Group 115"/>
          <p:cNvGrpSpPr/>
          <p:nvPr/>
        </p:nvGrpSpPr>
        <p:grpSpPr>
          <a:xfrm>
            <a:off x="5635857" y="2487699"/>
            <a:ext cx="2464535" cy="1526081"/>
            <a:chOff x="5635857" y="2487699"/>
            <a:chExt cx="2464535" cy="1526081"/>
          </a:xfrm>
        </p:grpSpPr>
        <p:grpSp>
          <p:nvGrpSpPr>
            <p:cNvPr id="10" name="Group 96"/>
            <p:cNvGrpSpPr/>
            <p:nvPr/>
          </p:nvGrpSpPr>
          <p:grpSpPr>
            <a:xfrm>
              <a:off x="5635857" y="3933056"/>
              <a:ext cx="2464535" cy="80724"/>
              <a:chOff x="5635857" y="3933056"/>
              <a:chExt cx="2464535" cy="80724"/>
            </a:xfrm>
          </p:grpSpPr>
          <p:sp>
            <p:nvSpPr>
              <p:cNvPr id="78" name="Rectangle 77"/>
              <p:cNvSpPr/>
              <p:nvPr/>
            </p:nvSpPr>
            <p:spPr bwMode="auto">
              <a:xfrm>
                <a:off x="5793605"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bwMode="auto">
              <a:xfrm>
                <a:off x="6429279"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0" name="Rectangle 79"/>
              <p:cNvSpPr/>
              <p:nvPr/>
            </p:nvSpPr>
            <p:spPr bwMode="auto">
              <a:xfrm>
                <a:off x="6749457"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1" name="Rectangle 80"/>
              <p:cNvSpPr/>
              <p:nvPr/>
            </p:nvSpPr>
            <p:spPr bwMode="auto">
              <a:xfrm>
                <a:off x="706807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2" name="Rectangle 81"/>
              <p:cNvSpPr/>
              <p:nvPr/>
            </p:nvSpPr>
            <p:spPr bwMode="auto">
              <a:xfrm>
                <a:off x="7385130"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3" name="Rectangle 82"/>
              <p:cNvSpPr/>
              <p:nvPr/>
            </p:nvSpPr>
            <p:spPr bwMode="auto">
              <a:xfrm>
                <a:off x="7702186"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4" name="Rectangle 83"/>
              <p:cNvSpPr/>
              <p:nvPr/>
            </p:nvSpPr>
            <p:spPr bwMode="auto">
              <a:xfrm>
                <a:off x="6271531"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5" name="Rectangle 84"/>
              <p:cNvSpPr/>
              <p:nvPr/>
            </p:nvSpPr>
            <p:spPr bwMode="auto">
              <a:xfrm>
                <a:off x="6908766"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6" name="Rectangle 85"/>
              <p:cNvSpPr/>
              <p:nvPr/>
            </p:nvSpPr>
            <p:spPr bwMode="auto">
              <a:xfrm>
                <a:off x="7225822"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7" name="Rectangle 86"/>
              <p:cNvSpPr/>
              <p:nvPr/>
            </p:nvSpPr>
            <p:spPr bwMode="auto">
              <a:xfrm>
                <a:off x="7542878"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Rectangle 87"/>
              <p:cNvSpPr/>
              <p:nvPr/>
            </p:nvSpPr>
            <p:spPr bwMode="auto">
              <a:xfrm>
                <a:off x="8019239"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9" name="Rectangle 88"/>
              <p:cNvSpPr/>
              <p:nvPr/>
            </p:nvSpPr>
            <p:spPr>
              <a:xfrm>
                <a:off x="6588588" y="3933057"/>
                <a:ext cx="8427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0" name="Rectangle 89"/>
              <p:cNvSpPr/>
              <p:nvPr/>
            </p:nvSpPr>
            <p:spPr bwMode="auto">
              <a:xfrm>
                <a:off x="5635857"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1" name="Rectangle 90"/>
              <p:cNvSpPr/>
              <p:nvPr/>
            </p:nvSpPr>
            <p:spPr bwMode="auto">
              <a:xfrm>
                <a:off x="595291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5" name="Rectangle 94"/>
              <p:cNvSpPr/>
              <p:nvPr/>
            </p:nvSpPr>
            <p:spPr>
              <a:xfrm>
                <a:off x="6110662" y="3933056"/>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6" name="Rectangle 95"/>
              <p:cNvSpPr/>
              <p:nvPr/>
            </p:nvSpPr>
            <p:spPr bwMode="auto">
              <a:xfrm>
                <a:off x="7859934" y="393305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98" name="Oval 97"/>
            <p:cNvSpPr/>
            <p:nvPr/>
          </p:nvSpPr>
          <p:spPr bwMode="auto">
            <a:xfrm>
              <a:off x="6804248" y="2839076"/>
              <a:ext cx="144016" cy="14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11" name="Group 197"/>
            <p:cNvGrpSpPr/>
            <p:nvPr/>
          </p:nvGrpSpPr>
          <p:grpSpPr>
            <a:xfrm>
              <a:off x="5676433" y="2852936"/>
              <a:ext cx="2383384" cy="1080122"/>
              <a:chOff x="5676433" y="2852936"/>
              <a:chExt cx="2383384" cy="1080122"/>
            </a:xfrm>
          </p:grpSpPr>
          <p:cxnSp>
            <p:nvCxnSpPr>
              <p:cNvPr id="100" name="Straight Connector 99"/>
              <p:cNvCxnSpPr>
                <a:stCxn id="90" idx="0"/>
                <a:endCxn id="98" idx="3"/>
              </p:cNvCxnSpPr>
              <p:nvPr/>
            </p:nvCxnSpPr>
            <p:spPr>
              <a:xfrm rot="5400000" flipH="1" flipV="1">
                <a:off x="5763879" y="2871598"/>
                <a:ext cx="974014" cy="114890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78" idx="0"/>
                <a:endCxn id="98" idx="3"/>
              </p:cNvCxnSpPr>
              <p:nvPr/>
            </p:nvCxnSpPr>
            <p:spPr>
              <a:xfrm rot="5400000" flipH="1" flipV="1">
                <a:off x="5843143" y="2950862"/>
                <a:ext cx="974014" cy="99037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0"/>
                <a:endCxn id="98" idx="3"/>
              </p:cNvCxnSpPr>
              <p:nvPr/>
            </p:nvCxnSpPr>
            <p:spPr>
              <a:xfrm rot="5400000" flipH="1" flipV="1">
                <a:off x="5922408" y="3030126"/>
                <a:ext cx="974014" cy="831848"/>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5" idx="0"/>
                <a:endCxn id="98" idx="3"/>
              </p:cNvCxnSpPr>
              <p:nvPr/>
            </p:nvCxnSpPr>
            <p:spPr>
              <a:xfrm rot="5400000" flipH="1" flipV="1">
                <a:off x="6002063" y="3109780"/>
                <a:ext cx="974013" cy="67254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4" idx="0"/>
                <a:endCxn id="98" idx="3"/>
              </p:cNvCxnSpPr>
              <p:nvPr/>
            </p:nvCxnSpPr>
            <p:spPr>
              <a:xfrm rot="5400000" flipH="1" flipV="1">
                <a:off x="6081716" y="3189435"/>
                <a:ext cx="974014" cy="51323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9" idx="0"/>
                <a:endCxn id="98" idx="3"/>
              </p:cNvCxnSpPr>
              <p:nvPr/>
            </p:nvCxnSpPr>
            <p:spPr>
              <a:xfrm rot="5400000" flipH="1" flipV="1">
                <a:off x="6160980" y="3268699"/>
                <a:ext cx="974014" cy="3547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89" idx="0"/>
                <a:endCxn id="98" idx="3"/>
              </p:cNvCxnSpPr>
              <p:nvPr/>
            </p:nvCxnSpPr>
            <p:spPr>
              <a:xfrm rot="5400000" flipH="1" flipV="1">
                <a:off x="6241025" y="3348743"/>
                <a:ext cx="974014" cy="19461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80" idx="0"/>
                <a:endCxn id="98" idx="2"/>
              </p:cNvCxnSpPr>
              <p:nvPr/>
            </p:nvCxnSpPr>
            <p:spPr>
              <a:xfrm rot="5400000" flipH="1" flipV="1">
                <a:off x="6285678" y="3414487"/>
                <a:ext cx="1023706" cy="1343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5" idx="0"/>
                <a:endCxn id="98" idx="2"/>
              </p:cNvCxnSpPr>
              <p:nvPr/>
            </p:nvCxnSpPr>
            <p:spPr>
              <a:xfrm rot="16200000" flipV="1">
                <a:off x="6365333" y="3348266"/>
                <a:ext cx="1023706" cy="14587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1" idx="0"/>
              </p:cNvCxnSpPr>
              <p:nvPr/>
            </p:nvCxnSpPr>
            <p:spPr>
              <a:xfrm rot="16200000" flipV="1">
                <a:off x="6416390" y="3240795"/>
                <a:ext cx="1080121" cy="3044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6" idx="0"/>
                <a:endCxn id="98" idx="4"/>
              </p:cNvCxnSpPr>
              <p:nvPr/>
            </p:nvCxnSpPr>
            <p:spPr>
              <a:xfrm rot="16200000" flipV="1">
                <a:off x="6595003" y="3260880"/>
                <a:ext cx="953431" cy="39092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82" idx="0"/>
                <a:endCxn id="98" idx="4"/>
              </p:cNvCxnSpPr>
              <p:nvPr/>
            </p:nvCxnSpPr>
            <p:spPr>
              <a:xfrm rot="16200000" flipV="1">
                <a:off x="6674267" y="3181616"/>
                <a:ext cx="953431" cy="54945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87" idx="0"/>
                <a:endCxn id="98" idx="4"/>
              </p:cNvCxnSpPr>
              <p:nvPr/>
            </p:nvCxnSpPr>
            <p:spPr>
              <a:xfrm rot="16200000" flipV="1">
                <a:off x="6753531" y="3102352"/>
                <a:ext cx="953431" cy="707979"/>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83" idx="0"/>
                <a:endCxn id="98" idx="4"/>
              </p:cNvCxnSpPr>
              <p:nvPr/>
            </p:nvCxnSpPr>
            <p:spPr>
              <a:xfrm rot="16200000" flipV="1">
                <a:off x="6832795" y="3023088"/>
                <a:ext cx="953431" cy="86650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96" idx="0"/>
                <a:endCxn id="98" idx="4"/>
              </p:cNvCxnSpPr>
              <p:nvPr/>
            </p:nvCxnSpPr>
            <p:spPr>
              <a:xfrm rot="16200000" flipV="1">
                <a:off x="6912059" y="2943824"/>
                <a:ext cx="953431" cy="102503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88" idx="0"/>
                <a:endCxn id="98" idx="4"/>
              </p:cNvCxnSpPr>
              <p:nvPr/>
            </p:nvCxnSpPr>
            <p:spPr>
              <a:xfrm rot="16200000" flipV="1">
                <a:off x="6991321" y="2864562"/>
                <a:ext cx="953431" cy="118356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76" name="Oval 75"/>
            <p:cNvSpPr/>
            <p:nvPr/>
          </p:nvSpPr>
          <p:spPr bwMode="auto">
            <a:xfrm>
              <a:off x="6444208" y="2487699"/>
              <a:ext cx="864096" cy="843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373" name="Group 372"/>
          <p:cNvGrpSpPr/>
          <p:nvPr/>
        </p:nvGrpSpPr>
        <p:grpSpPr>
          <a:xfrm>
            <a:off x="352229" y="2276326"/>
            <a:ext cx="4333875" cy="2058442"/>
            <a:chOff x="352229" y="2276326"/>
            <a:chExt cx="4333875" cy="2058442"/>
          </a:xfrm>
        </p:grpSpPr>
        <p:grpSp>
          <p:nvGrpSpPr>
            <p:cNvPr id="116" name="Group 195"/>
            <p:cNvGrpSpPr>
              <a:grpSpLocks/>
            </p:cNvGrpSpPr>
            <p:nvPr/>
          </p:nvGrpSpPr>
          <p:grpSpPr bwMode="auto">
            <a:xfrm>
              <a:off x="468116" y="3067943"/>
              <a:ext cx="4175125" cy="865187"/>
              <a:chOff x="1475656" y="1484784"/>
              <a:chExt cx="4176464" cy="864096"/>
            </a:xfrm>
            <a:solidFill>
              <a:schemeClr val="accent1">
                <a:lumMod val="50000"/>
              </a:schemeClr>
            </a:solidFill>
          </p:grpSpPr>
          <p:sp>
            <p:nvSpPr>
              <p:cNvPr id="154" name="Rounded Rectangle 153"/>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4" name="Rounded Rectangle 163"/>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1" name="Rounded Rectangle 170"/>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8" name="Rounded Rectangle 187"/>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92" name="Rectangle 191"/>
            <p:cNvSpPr/>
            <p:nvPr/>
          </p:nvSpPr>
          <p:spPr>
            <a:xfrm>
              <a:off x="921085" y="4249497"/>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94" name="Group 191"/>
            <p:cNvGrpSpPr/>
            <p:nvPr/>
          </p:nvGrpSpPr>
          <p:grpSpPr>
            <a:xfrm>
              <a:off x="1043461" y="2276326"/>
              <a:ext cx="3096344" cy="216024"/>
              <a:chOff x="2051720" y="764704"/>
              <a:chExt cx="3096344" cy="216024"/>
            </a:xfrm>
            <a:noFill/>
          </p:grpSpPr>
          <p:sp>
            <p:nvSpPr>
              <p:cNvPr id="196" name="Oval 7"/>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98" name="Oval 8"/>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99" name="Oval 9"/>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0" name="Oval 10"/>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cxnSp>
          <p:nvCxnSpPr>
            <p:cNvPr id="201" name="Straight Connector 200"/>
            <p:cNvCxnSpPr/>
            <p:nvPr/>
          </p:nvCxnSpPr>
          <p:spPr bwMode="auto">
            <a:xfrm rot="5400000" flipH="1" flipV="1">
              <a:off x="917546" y="3914244"/>
              <a:ext cx="360362" cy="25207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bwMode="auto">
            <a:xfrm rot="16200000" flipV="1">
              <a:off x="2681884" y="3986308"/>
              <a:ext cx="360363"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auto">
            <a:xfrm rot="16200000" flipH="1">
              <a:off x="760216" y="3288604"/>
              <a:ext cx="350837"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auto">
            <a:xfrm rot="5400000" flipH="1" flipV="1">
              <a:off x="1080097" y="3500535"/>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auto">
            <a:xfrm rot="5400000" flipH="1" flipV="1">
              <a:off x="2664422" y="3500535"/>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auto">
            <a:xfrm rot="5400000" flipH="1" flipV="1">
              <a:off x="2920805" y="3288603"/>
              <a:ext cx="350837"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bwMode="auto">
            <a:xfrm rot="5400000" flipH="1" flipV="1">
              <a:off x="576068" y="2563115"/>
              <a:ext cx="647700" cy="504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auto">
            <a:xfrm rot="5400000" flipH="1" flipV="1">
              <a:off x="1080098" y="2059085"/>
              <a:ext cx="647700" cy="15128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auto">
            <a:xfrm rot="5400000" flipH="1" flipV="1">
              <a:off x="1835748" y="1879696"/>
              <a:ext cx="647700" cy="18716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auto">
            <a:xfrm rot="5400000" flipH="1" flipV="1">
              <a:off x="2304060" y="1411385"/>
              <a:ext cx="647700" cy="28082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auto">
            <a:xfrm rot="16200000" flipV="1">
              <a:off x="1656360" y="1987648"/>
              <a:ext cx="647700" cy="16557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bwMode="auto">
            <a:xfrm rot="16200000" flipV="1">
              <a:off x="2160391" y="2491679"/>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auto">
            <a:xfrm rot="16200000" flipV="1">
              <a:off x="2916042" y="2671066"/>
              <a:ext cx="647700" cy="2889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bwMode="auto">
            <a:xfrm rot="5400000" flipH="1" flipV="1">
              <a:off x="3384354" y="2491679"/>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bwMode="auto">
            <a:xfrm rot="5400000" flipH="1" flipV="1">
              <a:off x="326037" y="3929165"/>
              <a:ext cx="390525" cy="2524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bwMode="auto">
            <a:xfrm rot="5400000" flipH="1" flipV="1">
              <a:off x="433988" y="4037115"/>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bwMode="auto">
            <a:xfrm rot="5400000" flipH="1" flipV="1">
              <a:off x="1010250" y="4037116"/>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bwMode="auto">
            <a:xfrm rot="5400000" flipH="1" flipV="1">
              <a:off x="1442050" y="3965679"/>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bwMode="auto">
            <a:xfrm rot="16200000" flipV="1">
              <a:off x="1550000" y="4037116"/>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bwMode="auto">
            <a:xfrm rot="5400000" flipH="1" flipV="1">
              <a:off x="2018313" y="3965679"/>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bwMode="auto">
            <a:xfrm rot="16200000" flipV="1">
              <a:off x="2126263" y="4037115"/>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bwMode="auto">
            <a:xfrm rot="5400000" flipH="1" flipV="1">
              <a:off x="2557270" y="4001398"/>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bwMode="auto">
            <a:xfrm rot="5400000" flipH="1" flipV="1">
              <a:off x="3133531" y="4001398"/>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bwMode="auto">
            <a:xfrm rot="16200000" flipV="1">
              <a:off x="3241481" y="4001398"/>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bwMode="auto">
            <a:xfrm rot="5400000" flipH="1" flipV="1">
              <a:off x="3674075" y="4037116"/>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bwMode="auto">
            <a:xfrm rot="16200000" flipV="1">
              <a:off x="3782025" y="3965679"/>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bwMode="auto">
            <a:xfrm rot="5400000" flipH="1" flipV="1">
              <a:off x="4250339" y="4037115"/>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auto">
            <a:xfrm rot="16200000" flipV="1">
              <a:off x="4358289" y="3965679"/>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bwMode="auto">
            <a:xfrm rot="5400000" flipH="1" flipV="1">
              <a:off x="503838" y="3500541"/>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bwMode="auto">
            <a:xfrm rot="5400000" flipH="1" flipV="1">
              <a:off x="759426" y="3289403"/>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auto">
            <a:xfrm rot="5400000" flipH="1" flipV="1">
              <a:off x="1583338" y="3500541"/>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bwMode="auto">
            <a:xfrm rot="5400000" flipH="1" flipV="1">
              <a:off x="2159601" y="3500541"/>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bwMode="auto">
            <a:xfrm rot="5400000" flipH="1" flipV="1">
              <a:off x="1839719" y="3288610"/>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bwMode="auto">
            <a:xfrm rot="16200000" flipV="1">
              <a:off x="1839719" y="3288610"/>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auto">
            <a:xfrm rot="5400000" flipH="1" flipV="1">
              <a:off x="3239100" y="3500541"/>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bwMode="auto">
            <a:xfrm rot="16200000" flipV="1">
              <a:off x="2920013" y="3289403"/>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bwMode="auto">
            <a:xfrm rot="5400000" flipH="1" flipV="1">
              <a:off x="3743926" y="3500541"/>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bwMode="auto">
            <a:xfrm rot="5400000" flipH="1" flipV="1">
              <a:off x="4320188" y="3500541"/>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bwMode="auto">
            <a:xfrm rot="16200000" flipV="1">
              <a:off x="4000307" y="3288609"/>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bwMode="auto">
            <a:xfrm rot="5400000" flipH="1" flipV="1">
              <a:off x="4000307" y="3288609"/>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bwMode="auto">
            <a:xfrm rot="16200000" flipV="1">
              <a:off x="1114232" y="2528196"/>
              <a:ext cx="649289" cy="5762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bwMode="auto">
            <a:xfrm rot="5400000" flipH="1" flipV="1">
              <a:off x="1618263" y="2600427"/>
              <a:ext cx="649289" cy="4318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bwMode="auto">
            <a:xfrm rot="5400000" flipH="1" flipV="1">
              <a:off x="2374707" y="2420245"/>
              <a:ext cx="649289" cy="7921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bwMode="auto">
            <a:xfrm rot="5400000" flipH="1" flipV="1">
              <a:off x="2842226" y="1952727"/>
              <a:ext cx="649289" cy="17272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bwMode="auto">
            <a:xfrm rot="16200000" flipV="1">
              <a:off x="2194526" y="1447902"/>
              <a:ext cx="649289" cy="27368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bwMode="auto">
            <a:xfrm rot="16200000" flipV="1">
              <a:off x="2698557" y="1951933"/>
              <a:ext cx="649289" cy="17287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bwMode="auto">
            <a:xfrm rot="16200000" flipV="1">
              <a:off x="3455001" y="2132115"/>
              <a:ext cx="649289" cy="136842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bwMode="auto">
            <a:xfrm rot="16200000" flipV="1">
              <a:off x="3922520" y="2599633"/>
              <a:ext cx="649289" cy="433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49" name="Group 193"/>
            <p:cNvGrpSpPr>
              <a:grpSpLocks/>
            </p:cNvGrpSpPr>
            <p:nvPr/>
          </p:nvGrpSpPr>
          <p:grpSpPr bwMode="auto">
            <a:xfrm>
              <a:off x="539552" y="3644205"/>
              <a:ext cx="4032246" cy="215900"/>
              <a:chOff x="1547664" y="2060848"/>
              <a:chExt cx="4032448" cy="216024"/>
            </a:xfrm>
          </p:grpSpPr>
          <p:sp>
            <p:nvSpPr>
              <p:cNvPr id="250" name="Oval 249"/>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1" name="Oval 250"/>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2" name="Oval 251"/>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3" name="Oval 252"/>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4" name="Oval 253"/>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5" name="Oval 254"/>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6" name="Oval 255"/>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7" name="Oval 256"/>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258" name="Group 123"/>
            <p:cNvGrpSpPr/>
            <p:nvPr/>
          </p:nvGrpSpPr>
          <p:grpSpPr>
            <a:xfrm>
              <a:off x="352229" y="4250630"/>
              <a:ext cx="4333875" cy="84138"/>
              <a:chOff x="539552" y="3891136"/>
              <a:chExt cx="4333875" cy="84138"/>
            </a:xfrm>
            <a:solidFill>
              <a:schemeClr val="bg2">
                <a:lumMod val="75000"/>
                <a:lumOff val="25000"/>
              </a:schemeClr>
            </a:solidFill>
          </p:grpSpPr>
          <p:sp>
            <p:nvSpPr>
              <p:cNvPr id="259" name="Rectangle 258"/>
              <p:cNvSpPr/>
              <p:nvPr/>
            </p:nvSpPr>
            <p:spPr>
              <a:xfrm>
                <a:off x="5395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0" name="Rectangle 259"/>
              <p:cNvSpPr/>
              <p:nvPr/>
            </p:nvSpPr>
            <p:spPr>
              <a:xfrm>
                <a:off x="7554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1" name="Rectangle 260"/>
              <p:cNvSpPr/>
              <p:nvPr/>
            </p:nvSpPr>
            <p:spPr>
              <a:xfrm>
                <a:off x="1331714"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2" name="Rectangle 261"/>
              <p:cNvSpPr/>
              <p:nvPr/>
            </p:nvSpPr>
            <p:spPr>
              <a:xfrm>
                <a:off x="1692077"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3" name="Rectangle 262"/>
              <p:cNvSpPr/>
              <p:nvPr/>
            </p:nvSpPr>
            <p:spPr>
              <a:xfrm>
                <a:off x="1907977" y="3891136"/>
                <a:ext cx="85725"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4" name="Rectangle 263"/>
              <p:cNvSpPr/>
              <p:nvPr/>
            </p:nvSpPr>
            <p:spPr>
              <a:xfrm>
                <a:off x="22683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5" name="Rectangle 264"/>
              <p:cNvSpPr/>
              <p:nvPr/>
            </p:nvSpPr>
            <p:spPr>
              <a:xfrm>
                <a:off x="24842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6" name="Rectangle 265"/>
              <p:cNvSpPr/>
              <p:nvPr/>
            </p:nvSpPr>
            <p:spPr>
              <a:xfrm>
                <a:off x="2844602"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7" name="Rectangle 266"/>
              <p:cNvSpPr/>
              <p:nvPr/>
            </p:nvSpPr>
            <p:spPr>
              <a:xfrm>
                <a:off x="3420864"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8" name="Rectangle 267"/>
              <p:cNvSpPr/>
              <p:nvPr/>
            </p:nvSpPr>
            <p:spPr>
              <a:xfrm>
                <a:off x="3636764" y="3891136"/>
                <a:ext cx="84138"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9" name="Rectangle 268"/>
              <p:cNvSpPr/>
              <p:nvPr/>
            </p:nvSpPr>
            <p:spPr>
              <a:xfrm>
                <a:off x="39971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0" name="Rectangle 269"/>
              <p:cNvSpPr/>
              <p:nvPr/>
            </p:nvSpPr>
            <p:spPr>
              <a:xfrm>
                <a:off x="42130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1" name="Rectangle 270"/>
              <p:cNvSpPr/>
              <p:nvPr/>
            </p:nvSpPr>
            <p:spPr>
              <a:xfrm>
                <a:off x="45733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2" name="Rectangle 271"/>
              <p:cNvSpPr/>
              <p:nvPr/>
            </p:nvSpPr>
            <p:spPr>
              <a:xfrm>
                <a:off x="47892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273" name="Group 209"/>
            <p:cNvGrpSpPr/>
            <p:nvPr/>
          </p:nvGrpSpPr>
          <p:grpSpPr>
            <a:xfrm>
              <a:off x="1043461" y="2348334"/>
              <a:ext cx="3096344" cy="216024"/>
              <a:chOff x="2051720" y="764704"/>
              <a:chExt cx="3096344" cy="216024"/>
            </a:xfrm>
            <a:solidFill>
              <a:schemeClr val="accent1"/>
            </a:solidFill>
          </p:grpSpPr>
          <p:sp>
            <p:nvSpPr>
              <p:cNvPr id="274" name="Oval 273"/>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5" name="Oval 274"/>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6" name="Oval 275"/>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7" name="Oval 276"/>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79" name="Rectangle 278"/>
            <p:cNvSpPr/>
            <p:nvPr/>
          </p:nvSpPr>
          <p:spPr>
            <a:xfrm>
              <a:off x="2877177" y="4249944"/>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364" name="Group 192"/>
            <p:cNvGrpSpPr>
              <a:grpSpLocks/>
            </p:cNvGrpSpPr>
            <p:nvPr/>
          </p:nvGrpSpPr>
          <p:grpSpPr bwMode="auto">
            <a:xfrm>
              <a:off x="539552" y="3140968"/>
              <a:ext cx="4032246" cy="215900"/>
              <a:chOff x="1547664" y="1556792"/>
              <a:chExt cx="4032448" cy="216024"/>
            </a:xfrm>
          </p:grpSpPr>
          <p:sp>
            <p:nvSpPr>
              <p:cNvPr id="365" name="Oval 364"/>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66" name="Oval 365"/>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67" name="Oval 366"/>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68" name="Oval 367"/>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69" name="Oval 368"/>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70" name="Oval 369"/>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71" name="Oval 370"/>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72" name="Oval 371"/>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spectrum of Internet research</a:t>
            </a:r>
            <a:endParaRPr lang="en-GB" dirty="0"/>
          </a:p>
        </p:txBody>
      </p:sp>
      <p:sp>
        <p:nvSpPr>
          <p:cNvPr id="3" name="Slide Number Placeholder 2"/>
          <p:cNvSpPr>
            <a:spLocks noGrp="1"/>
          </p:cNvSpPr>
          <p:nvPr>
            <p:ph type="sldNum" sz="quarter" idx="4"/>
          </p:nvPr>
        </p:nvSpPr>
        <p:spPr/>
        <p:txBody>
          <a:bodyPr/>
          <a:lstStyle/>
          <a:p>
            <a:fld id="{C521D75E-D6CE-401B-B8F6-FCC738B84794}" type="slidenum">
              <a:rPr lang="en-GB" smtClean="0"/>
              <a:pPr/>
              <a:t>38</a:t>
            </a:fld>
            <a:endParaRPr lang="en-GB"/>
          </a:p>
        </p:txBody>
      </p:sp>
      <p:sp>
        <p:nvSpPr>
          <p:cNvPr id="5" name="Right Arrow 4"/>
          <p:cNvSpPr/>
          <p:nvPr/>
        </p:nvSpPr>
        <p:spPr>
          <a:xfrm flipH="1">
            <a:off x="1115616" y="1746945"/>
            <a:ext cx="2304256" cy="1080120"/>
          </a:xfrm>
          <a:prstGeom prst="rightArrow">
            <a:avLst>
              <a:gd name="adj1" fmla="val 100000"/>
              <a:gd name="adj2" fmla="val 55291"/>
            </a:avLst>
          </a:prstGeom>
          <a:gradFill>
            <a:gsLst>
              <a:gs pos="0">
                <a:schemeClr val="bg1">
                  <a:lumMod val="65000"/>
                  <a:lumOff val="35000"/>
                  <a:alpha val="30000"/>
                </a:schemeClr>
              </a:gs>
              <a:gs pos="80000">
                <a:srgbClr val="C00000">
                  <a:alpha val="28000"/>
                </a:srgbClr>
              </a:gs>
              <a:gs pos="100000">
                <a:srgbClr val="C00000">
                  <a:alpha val="66000"/>
                </a:srgbClr>
              </a:gs>
            </a:gsLst>
            <a:lin ang="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6" name="Right Arrow 5"/>
          <p:cNvSpPr/>
          <p:nvPr/>
        </p:nvSpPr>
        <p:spPr>
          <a:xfrm>
            <a:off x="5292080" y="1746945"/>
            <a:ext cx="2520280" cy="1080120"/>
          </a:xfrm>
          <a:prstGeom prst="rightArrow">
            <a:avLst>
              <a:gd name="adj1" fmla="val 100000"/>
              <a:gd name="adj2" fmla="val 55291"/>
            </a:avLst>
          </a:prstGeom>
          <a:gradFill>
            <a:gsLst>
              <a:gs pos="0">
                <a:schemeClr val="bg1">
                  <a:lumMod val="65000"/>
                  <a:lumOff val="35000"/>
                  <a:alpha val="30000"/>
                </a:schemeClr>
              </a:gs>
              <a:gs pos="80000">
                <a:srgbClr val="002060"/>
              </a:gs>
              <a:gs pos="100000">
                <a:srgbClr val="002060"/>
              </a:gs>
            </a:gsLst>
            <a:lin ang="0" scaled="0"/>
          </a:gra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p:cNvSpPr txBox="1"/>
          <p:nvPr/>
        </p:nvSpPr>
        <p:spPr>
          <a:xfrm>
            <a:off x="6588224" y="1028606"/>
            <a:ext cx="1800200" cy="646331"/>
          </a:xfrm>
          <a:prstGeom prst="rect">
            <a:avLst/>
          </a:prstGeom>
          <a:noFill/>
        </p:spPr>
        <p:txBody>
          <a:bodyPr wrap="square" rtlCol="0">
            <a:spAutoFit/>
          </a:bodyPr>
          <a:lstStyle/>
          <a:p>
            <a:r>
              <a:rPr lang="en-US" dirty="0" smtClean="0"/>
              <a:t>blue-sky research</a:t>
            </a:r>
            <a:endParaRPr lang="en-GB" dirty="0"/>
          </a:p>
        </p:txBody>
      </p:sp>
      <p:sp>
        <p:nvSpPr>
          <p:cNvPr id="9" name="TextBox 8"/>
          <p:cNvSpPr txBox="1"/>
          <p:nvPr/>
        </p:nvSpPr>
        <p:spPr>
          <a:xfrm>
            <a:off x="1259632" y="1028606"/>
            <a:ext cx="1800200" cy="646331"/>
          </a:xfrm>
          <a:prstGeom prst="rect">
            <a:avLst/>
          </a:prstGeom>
          <a:noFill/>
        </p:spPr>
        <p:txBody>
          <a:bodyPr wrap="square" rtlCol="0">
            <a:spAutoFit/>
          </a:bodyPr>
          <a:lstStyle/>
          <a:p>
            <a:r>
              <a:rPr lang="en-US" dirty="0" smtClean="0"/>
              <a:t>incremental improvement</a:t>
            </a:r>
            <a:endParaRPr lang="en-GB" dirty="0"/>
          </a:p>
        </p:txBody>
      </p:sp>
      <p:sp>
        <p:nvSpPr>
          <p:cNvPr id="10" name="Freeform 9"/>
          <p:cNvSpPr/>
          <p:nvPr/>
        </p:nvSpPr>
        <p:spPr>
          <a:xfrm>
            <a:off x="3563888" y="908720"/>
            <a:ext cx="1584176" cy="2638425"/>
          </a:xfrm>
          <a:custGeom>
            <a:avLst/>
            <a:gdLst>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876425 w 1895475"/>
              <a:gd name="connsiteY80" fmla="*/ 952500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895475" h="2638425">
                <a:moveTo>
                  <a:pt x="1714500" y="466725"/>
                </a:moveTo>
                <a:lnTo>
                  <a:pt x="1714500" y="466725"/>
                </a:lnTo>
                <a:cubicBezTo>
                  <a:pt x="1663700" y="441325"/>
                  <a:pt x="1617793" y="401664"/>
                  <a:pt x="1562100" y="390525"/>
                </a:cubicBezTo>
                <a:cubicBezTo>
                  <a:pt x="1546225" y="387350"/>
                  <a:pt x="1529982" y="385652"/>
                  <a:pt x="1514475" y="381000"/>
                </a:cubicBezTo>
                <a:cubicBezTo>
                  <a:pt x="1498098" y="376087"/>
                  <a:pt x="1483493" y="365866"/>
                  <a:pt x="1466850" y="361950"/>
                </a:cubicBezTo>
                <a:cubicBezTo>
                  <a:pt x="1429251" y="353103"/>
                  <a:pt x="1352550" y="342900"/>
                  <a:pt x="1352550" y="342900"/>
                </a:cubicBezTo>
                <a:cubicBezTo>
                  <a:pt x="1306121" y="345479"/>
                  <a:pt x="1188870" y="364540"/>
                  <a:pt x="1123950" y="342900"/>
                </a:cubicBezTo>
                <a:cubicBezTo>
                  <a:pt x="1113090" y="339280"/>
                  <a:pt x="1104900" y="330200"/>
                  <a:pt x="1095375" y="323850"/>
                </a:cubicBezTo>
                <a:cubicBezTo>
                  <a:pt x="1085850" y="301625"/>
                  <a:pt x="1074446" y="280114"/>
                  <a:pt x="1066800" y="257175"/>
                </a:cubicBezTo>
                <a:cubicBezTo>
                  <a:pt x="1061680" y="241816"/>
                  <a:pt x="1063288" y="224581"/>
                  <a:pt x="1057275" y="209550"/>
                </a:cubicBezTo>
                <a:cubicBezTo>
                  <a:pt x="1050399" y="192361"/>
                  <a:pt x="1036979" y="178484"/>
                  <a:pt x="1028700" y="161925"/>
                </a:cubicBezTo>
                <a:cubicBezTo>
                  <a:pt x="1021054" y="146632"/>
                  <a:pt x="1019909" y="127978"/>
                  <a:pt x="1009650" y="114300"/>
                </a:cubicBezTo>
                <a:cubicBezTo>
                  <a:pt x="990791" y="89155"/>
                  <a:pt x="971088" y="61681"/>
                  <a:pt x="942975" y="47625"/>
                </a:cubicBezTo>
                <a:cubicBezTo>
                  <a:pt x="875586" y="13930"/>
                  <a:pt x="903546" y="30864"/>
                  <a:pt x="857250" y="0"/>
                </a:cubicBezTo>
                <a:cubicBezTo>
                  <a:pt x="822325" y="3175"/>
                  <a:pt x="787192" y="4565"/>
                  <a:pt x="752475" y="9525"/>
                </a:cubicBezTo>
                <a:cubicBezTo>
                  <a:pt x="723369" y="13683"/>
                  <a:pt x="720477" y="23728"/>
                  <a:pt x="695325" y="38100"/>
                </a:cubicBezTo>
                <a:cubicBezTo>
                  <a:pt x="682997" y="45145"/>
                  <a:pt x="669553" y="50105"/>
                  <a:pt x="657225" y="57150"/>
                </a:cubicBezTo>
                <a:cubicBezTo>
                  <a:pt x="647286" y="62830"/>
                  <a:pt x="639217" y="71797"/>
                  <a:pt x="628650" y="76200"/>
                </a:cubicBezTo>
                <a:cubicBezTo>
                  <a:pt x="600846" y="87785"/>
                  <a:pt x="542925" y="104775"/>
                  <a:pt x="542925" y="104775"/>
                </a:cubicBezTo>
                <a:cubicBezTo>
                  <a:pt x="511175" y="101600"/>
                  <a:pt x="478766" y="102425"/>
                  <a:pt x="447675" y="95250"/>
                </a:cubicBezTo>
                <a:cubicBezTo>
                  <a:pt x="436521" y="92676"/>
                  <a:pt x="429339" y="81320"/>
                  <a:pt x="419100" y="76200"/>
                </a:cubicBezTo>
                <a:cubicBezTo>
                  <a:pt x="395652" y="64476"/>
                  <a:pt x="355325" y="60808"/>
                  <a:pt x="333375" y="57150"/>
                </a:cubicBezTo>
                <a:cubicBezTo>
                  <a:pt x="311150" y="63500"/>
                  <a:pt x="288161" y="67616"/>
                  <a:pt x="266700" y="76200"/>
                </a:cubicBezTo>
                <a:cubicBezTo>
                  <a:pt x="231775" y="90170"/>
                  <a:pt x="241300" y="97155"/>
                  <a:pt x="219075" y="123825"/>
                </a:cubicBezTo>
                <a:cubicBezTo>
                  <a:pt x="210451" y="134173"/>
                  <a:pt x="200025" y="142875"/>
                  <a:pt x="190500" y="152400"/>
                </a:cubicBezTo>
                <a:cubicBezTo>
                  <a:pt x="184150" y="168275"/>
                  <a:pt x="175597" y="183438"/>
                  <a:pt x="171450" y="200025"/>
                </a:cubicBezTo>
                <a:cubicBezTo>
                  <a:pt x="155706" y="263002"/>
                  <a:pt x="161860" y="304347"/>
                  <a:pt x="171450" y="371475"/>
                </a:cubicBezTo>
                <a:cubicBezTo>
                  <a:pt x="176238" y="404993"/>
                  <a:pt x="184934" y="398443"/>
                  <a:pt x="200025" y="428625"/>
                </a:cubicBezTo>
                <a:cubicBezTo>
                  <a:pt x="204515" y="437605"/>
                  <a:pt x="206375" y="447675"/>
                  <a:pt x="209550" y="457200"/>
                </a:cubicBezTo>
                <a:cubicBezTo>
                  <a:pt x="200025" y="504825"/>
                  <a:pt x="200700" y="555693"/>
                  <a:pt x="180975" y="600075"/>
                </a:cubicBezTo>
                <a:cubicBezTo>
                  <a:pt x="168275" y="628650"/>
                  <a:pt x="154902" y="656935"/>
                  <a:pt x="142875" y="685800"/>
                </a:cubicBezTo>
                <a:cubicBezTo>
                  <a:pt x="139013" y="695068"/>
                  <a:pt x="137840" y="705395"/>
                  <a:pt x="133350" y="714375"/>
                </a:cubicBezTo>
                <a:cubicBezTo>
                  <a:pt x="121902" y="737270"/>
                  <a:pt x="107507" y="758578"/>
                  <a:pt x="95250" y="781050"/>
                </a:cubicBezTo>
                <a:cubicBezTo>
                  <a:pt x="88451" y="793515"/>
                  <a:pt x="83096" y="806738"/>
                  <a:pt x="76200" y="819150"/>
                </a:cubicBezTo>
                <a:cubicBezTo>
                  <a:pt x="67209" y="835334"/>
                  <a:pt x="56616" y="850591"/>
                  <a:pt x="47625" y="866775"/>
                </a:cubicBezTo>
                <a:cubicBezTo>
                  <a:pt x="28960" y="900372"/>
                  <a:pt x="15097" y="936323"/>
                  <a:pt x="0" y="971550"/>
                </a:cubicBezTo>
                <a:cubicBezTo>
                  <a:pt x="3175" y="990600"/>
                  <a:pt x="1432" y="1011165"/>
                  <a:pt x="9525" y="1028700"/>
                </a:cubicBezTo>
                <a:cubicBezTo>
                  <a:pt x="20970" y="1053499"/>
                  <a:pt x="39005" y="1074961"/>
                  <a:pt x="57150" y="1095375"/>
                </a:cubicBezTo>
                <a:cubicBezTo>
                  <a:pt x="64755" y="1103931"/>
                  <a:pt x="76467" y="1107692"/>
                  <a:pt x="85725" y="1114425"/>
                </a:cubicBezTo>
                <a:cubicBezTo>
                  <a:pt x="111402" y="1133099"/>
                  <a:pt x="137352" y="1151470"/>
                  <a:pt x="161925" y="1171575"/>
                </a:cubicBezTo>
                <a:cubicBezTo>
                  <a:pt x="172351" y="1180105"/>
                  <a:pt x="180321" y="1191328"/>
                  <a:pt x="190500" y="1200150"/>
                </a:cubicBezTo>
                <a:cubicBezTo>
                  <a:pt x="227978" y="1232631"/>
                  <a:pt x="277290" y="1254134"/>
                  <a:pt x="304800" y="1295400"/>
                </a:cubicBezTo>
                <a:cubicBezTo>
                  <a:pt x="354714" y="1370271"/>
                  <a:pt x="332661" y="1332072"/>
                  <a:pt x="371475" y="1409700"/>
                </a:cubicBezTo>
                <a:cubicBezTo>
                  <a:pt x="382260" y="1485195"/>
                  <a:pt x="388811" y="1494468"/>
                  <a:pt x="371475" y="1581150"/>
                </a:cubicBezTo>
                <a:cubicBezTo>
                  <a:pt x="368690" y="1595073"/>
                  <a:pt x="357411" y="1605955"/>
                  <a:pt x="352425" y="1619250"/>
                </a:cubicBezTo>
                <a:cubicBezTo>
                  <a:pt x="347828" y="1631507"/>
                  <a:pt x="348754" y="1645641"/>
                  <a:pt x="342900" y="1657350"/>
                </a:cubicBezTo>
                <a:cubicBezTo>
                  <a:pt x="326341" y="1690468"/>
                  <a:pt x="305156" y="1721066"/>
                  <a:pt x="285750" y="1752600"/>
                </a:cubicBezTo>
                <a:cubicBezTo>
                  <a:pt x="279750" y="1762349"/>
                  <a:pt x="274795" y="1773080"/>
                  <a:pt x="266700" y="1781175"/>
                </a:cubicBezTo>
                <a:cubicBezTo>
                  <a:pt x="258605" y="1789270"/>
                  <a:pt x="245826" y="1791754"/>
                  <a:pt x="238125" y="1800225"/>
                </a:cubicBezTo>
                <a:cubicBezTo>
                  <a:pt x="194876" y="1847799"/>
                  <a:pt x="167825" y="1891388"/>
                  <a:pt x="133350" y="1943100"/>
                </a:cubicBezTo>
                <a:cubicBezTo>
                  <a:pt x="127000" y="1981200"/>
                  <a:pt x="108838" y="2019163"/>
                  <a:pt x="114300" y="2057400"/>
                </a:cubicBezTo>
                <a:cubicBezTo>
                  <a:pt x="119120" y="2091139"/>
                  <a:pt x="137627" y="2224381"/>
                  <a:pt x="142875" y="2238375"/>
                </a:cubicBezTo>
                <a:cubicBezTo>
                  <a:pt x="152400" y="2263775"/>
                  <a:pt x="156403" y="2292004"/>
                  <a:pt x="171450" y="2314575"/>
                </a:cubicBezTo>
                <a:cubicBezTo>
                  <a:pt x="188885" y="2340727"/>
                  <a:pt x="211737" y="2364175"/>
                  <a:pt x="238125" y="2381250"/>
                </a:cubicBezTo>
                <a:cubicBezTo>
                  <a:pt x="330551" y="2441055"/>
                  <a:pt x="425710" y="2423747"/>
                  <a:pt x="533400" y="2428875"/>
                </a:cubicBezTo>
                <a:cubicBezTo>
                  <a:pt x="568325" y="2438400"/>
                  <a:pt x="605491" y="2441886"/>
                  <a:pt x="638175" y="2457450"/>
                </a:cubicBezTo>
                <a:cubicBezTo>
                  <a:pt x="673166" y="2474112"/>
                  <a:pt x="700418" y="2503813"/>
                  <a:pt x="733425" y="2524125"/>
                </a:cubicBezTo>
                <a:cubicBezTo>
                  <a:pt x="741976" y="2529387"/>
                  <a:pt x="753249" y="2528728"/>
                  <a:pt x="762000" y="2533650"/>
                </a:cubicBezTo>
                <a:cubicBezTo>
                  <a:pt x="804240" y="2557410"/>
                  <a:pt x="839848" y="2594524"/>
                  <a:pt x="885825" y="2609850"/>
                </a:cubicBezTo>
                <a:cubicBezTo>
                  <a:pt x="948076" y="2630600"/>
                  <a:pt x="904522" y="2617579"/>
                  <a:pt x="1019175" y="2638425"/>
                </a:cubicBezTo>
                <a:cubicBezTo>
                  <a:pt x="1044575" y="2635250"/>
                  <a:pt x="1070620" y="2635414"/>
                  <a:pt x="1095375" y="2628900"/>
                </a:cubicBezTo>
                <a:cubicBezTo>
                  <a:pt x="1131314" y="2619442"/>
                  <a:pt x="1165646" y="2604602"/>
                  <a:pt x="1200150" y="2590800"/>
                </a:cubicBezTo>
                <a:cubicBezTo>
                  <a:pt x="1227609" y="2579816"/>
                  <a:pt x="1254662" y="2563314"/>
                  <a:pt x="1276350" y="2543175"/>
                </a:cubicBezTo>
                <a:cubicBezTo>
                  <a:pt x="1309253" y="2512622"/>
                  <a:pt x="1338697" y="2478478"/>
                  <a:pt x="1371600" y="2447925"/>
                </a:cubicBezTo>
                <a:cubicBezTo>
                  <a:pt x="1383233" y="2437123"/>
                  <a:pt x="1399021" y="2431097"/>
                  <a:pt x="1409700" y="2419350"/>
                </a:cubicBezTo>
                <a:cubicBezTo>
                  <a:pt x="1431057" y="2395857"/>
                  <a:pt x="1446745" y="2367723"/>
                  <a:pt x="1466850" y="2343150"/>
                </a:cubicBezTo>
                <a:cubicBezTo>
                  <a:pt x="1475380" y="2332724"/>
                  <a:pt x="1486801" y="2324923"/>
                  <a:pt x="1495425" y="2314575"/>
                </a:cubicBezTo>
                <a:cubicBezTo>
                  <a:pt x="1549383" y="2249826"/>
                  <a:pt x="1458406" y="2321611"/>
                  <a:pt x="1581150" y="2219325"/>
                </a:cubicBezTo>
                <a:cubicBezTo>
                  <a:pt x="1595372" y="2207473"/>
                  <a:pt x="1612900" y="2200275"/>
                  <a:pt x="1628775" y="2190750"/>
                </a:cubicBezTo>
                <a:cubicBezTo>
                  <a:pt x="1666940" y="2203472"/>
                  <a:pt x="1657968" y="2209182"/>
                  <a:pt x="1695450" y="2171700"/>
                </a:cubicBezTo>
                <a:cubicBezTo>
                  <a:pt x="1719315" y="2147835"/>
                  <a:pt x="1743790" y="2123836"/>
                  <a:pt x="1762125" y="2095500"/>
                </a:cubicBezTo>
                <a:cubicBezTo>
                  <a:pt x="1767563" y="2087096"/>
                  <a:pt x="1802133" y="2011668"/>
                  <a:pt x="1809750" y="1981200"/>
                </a:cubicBezTo>
                <a:cubicBezTo>
                  <a:pt x="1813677" y="1965494"/>
                  <a:pt x="1816100" y="1949450"/>
                  <a:pt x="1819275" y="1933575"/>
                </a:cubicBezTo>
                <a:cubicBezTo>
                  <a:pt x="1816100" y="1879600"/>
                  <a:pt x="1813231" y="1825606"/>
                  <a:pt x="1809750" y="1771650"/>
                </a:cubicBezTo>
                <a:cubicBezTo>
                  <a:pt x="1806881" y="1727179"/>
                  <a:pt x="1799212" y="1682852"/>
                  <a:pt x="1800225" y="1638300"/>
                </a:cubicBezTo>
                <a:cubicBezTo>
                  <a:pt x="1802394" y="1542863"/>
                  <a:pt x="1810632" y="1447619"/>
                  <a:pt x="1819275" y="1352550"/>
                </a:cubicBezTo>
                <a:cubicBezTo>
                  <a:pt x="1820184" y="1342551"/>
                  <a:pt x="1825915" y="1333592"/>
                  <a:pt x="1828800" y="1323975"/>
                </a:cubicBezTo>
                <a:cubicBezTo>
                  <a:pt x="1835442" y="1301835"/>
                  <a:pt x="1840890" y="1279341"/>
                  <a:pt x="1847850" y="1257300"/>
                </a:cubicBezTo>
                <a:cubicBezTo>
                  <a:pt x="1894658" y="1109076"/>
                  <a:pt x="1878097" y="1190118"/>
                  <a:pt x="1895475" y="1085850"/>
                </a:cubicBezTo>
                <a:cubicBezTo>
                  <a:pt x="1892300" y="1057275"/>
                  <a:pt x="1890016" y="1028587"/>
                  <a:pt x="1885950" y="1000125"/>
                </a:cubicBezTo>
                <a:cubicBezTo>
                  <a:pt x="1883660" y="984098"/>
                  <a:pt x="1877404" y="968660"/>
                  <a:pt x="1876425" y="952500"/>
                </a:cubicBezTo>
                <a:cubicBezTo>
                  <a:pt x="1871044" y="863706"/>
                  <a:pt x="1871234" y="774651"/>
                  <a:pt x="1866900" y="685800"/>
                </a:cubicBezTo>
                <a:cubicBezTo>
                  <a:pt x="1860237" y="549206"/>
                  <a:pt x="1888928" y="585640"/>
                  <a:pt x="1819275" y="533400"/>
                </a:cubicBezTo>
                <a:cubicBezTo>
                  <a:pt x="1762310" y="544793"/>
                  <a:pt x="1787839" y="542925"/>
                  <a:pt x="1743075" y="542925"/>
                </a:cubicBezTo>
                <a:lnTo>
                  <a:pt x="1714500" y="466725"/>
                </a:lnTo>
                <a:close/>
              </a:path>
            </a:pathLst>
          </a:custGeom>
          <a:solidFill>
            <a:schemeClr val="tx2">
              <a:lumMod val="25000"/>
            </a:schemeClr>
          </a:solid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spectrum of Internet research</a:t>
            </a:r>
            <a:endParaRPr lang="en-GB" dirty="0"/>
          </a:p>
        </p:txBody>
      </p:sp>
      <p:sp>
        <p:nvSpPr>
          <p:cNvPr id="3" name="Slide Number Placeholder 2"/>
          <p:cNvSpPr>
            <a:spLocks noGrp="1"/>
          </p:cNvSpPr>
          <p:nvPr>
            <p:ph type="sldNum" sz="quarter" idx="4"/>
          </p:nvPr>
        </p:nvSpPr>
        <p:spPr/>
        <p:txBody>
          <a:bodyPr/>
          <a:lstStyle/>
          <a:p>
            <a:fld id="{C521D75E-D6CE-401B-B8F6-FCC738B84794}" type="slidenum">
              <a:rPr lang="en-GB" smtClean="0"/>
              <a:pPr/>
              <a:t>39</a:t>
            </a:fld>
            <a:endParaRPr lang="en-GB"/>
          </a:p>
        </p:txBody>
      </p:sp>
      <p:sp>
        <p:nvSpPr>
          <p:cNvPr id="5" name="Right Arrow 4"/>
          <p:cNvSpPr/>
          <p:nvPr/>
        </p:nvSpPr>
        <p:spPr>
          <a:xfrm flipH="1">
            <a:off x="1115616" y="1746945"/>
            <a:ext cx="2304256" cy="1080120"/>
          </a:xfrm>
          <a:prstGeom prst="rightArrow">
            <a:avLst>
              <a:gd name="adj1" fmla="val 100000"/>
              <a:gd name="adj2" fmla="val 55291"/>
            </a:avLst>
          </a:prstGeom>
          <a:gradFill>
            <a:gsLst>
              <a:gs pos="0">
                <a:schemeClr val="bg1">
                  <a:lumMod val="65000"/>
                  <a:lumOff val="35000"/>
                  <a:alpha val="30000"/>
                </a:schemeClr>
              </a:gs>
              <a:gs pos="80000">
                <a:srgbClr val="C00000">
                  <a:alpha val="28000"/>
                </a:srgbClr>
              </a:gs>
              <a:gs pos="100000">
                <a:srgbClr val="C00000">
                  <a:alpha val="66000"/>
                </a:srgbClr>
              </a:gs>
            </a:gsLst>
            <a:lin ang="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6" name="Right Arrow 5"/>
          <p:cNvSpPr/>
          <p:nvPr/>
        </p:nvSpPr>
        <p:spPr>
          <a:xfrm>
            <a:off x="5292080" y="1746945"/>
            <a:ext cx="2520280" cy="1080120"/>
          </a:xfrm>
          <a:prstGeom prst="rightArrow">
            <a:avLst>
              <a:gd name="adj1" fmla="val 100000"/>
              <a:gd name="adj2" fmla="val 55291"/>
            </a:avLst>
          </a:prstGeom>
          <a:gradFill>
            <a:gsLst>
              <a:gs pos="0">
                <a:schemeClr val="bg1">
                  <a:lumMod val="65000"/>
                  <a:lumOff val="35000"/>
                  <a:alpha val="30000"/>
                </a:schemeClr>
              </a:gs>
              <a:gs pos="80000">
                <a:srgbClr val="002060"/>
              </a:gs>
              <a:gs pos="100000">
                <a:srgbClr val="002060"/>
              </a:gs>
            </a:gsLst>
            <a:lin ang="0" scaled="0"/>
          </a:gra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p:cNvSpPr txBox="1"/>
          <p:nvPr/>
        </p:nvSpPr>
        <p:spPr>
          <a:xfrm>
            <a:off x="6588224" y="1028606"/>
            <a:ext cx="1800200" cy="646331"/>
          </a:xfrm>
          <a:prstGeom prst="rect">
            <a:avLst/>
          </a:prstGeom>
          <a:noFill/>
        </p:spPr>
        <p:txBody>
          <a:bodyPr wrap="square" rtlCol="0">
            <a:spAutoFit/>
          </a:bodyPr>
          <a:lstStyle/>
          <a:p>
            <a:r>
              <a:rPr lang="en-US" dirty="0" smtClean="0"/>
              <a:t>blue-sky research</a:t>
            </a:r>
            <a:endParaRPr lang="en-GB" dirty="0"/>
          </a:p>
        </p:txBody>
      </p:sp>
      <p:sp>
        <p:nvSpPr>
          <p:cNvPr id="9" name="TextBox 8"/>
          <p:cNvSpPr txBox="1"/>
          <p:nvPr/>
        </p:nvSpPr>
        <p:spPr>
          <a:xfrm>
            <a:off x="1259632" y="1028606"/>
            <a:ext cx="1800200" cy="646331"/>
          </a:xfrm>
          <a:prstGeom prst="rect">
            <a:avLst/>
          </a:prstGeom>
          <a:noFill/>
        </p:spPr>
        <p:txBody>
          <a:bodyPr wrap="square" rtlCol="0">
            <a:spAutoFit/>
          </a:bodyPr>
          <a:lstStyle/>
          <a:p>
            <a:r>
              <a:rPr lang="en-US" dirty="0" smtClean="0"/>
              <a:t>incremental improvement</a:t>
            </a:r>
            <a:endParaRPr lang="en-GB" dirty="0"/>
          </a:p>
        </p:txBody>
      </p:sp>
      <p:sp>
        <p:nvSpPr>
          <p:cNvPr id="10" name="Freeform 9"/>
          <p:cNvSpPr/>
          <p:nvPr/>
        </p:nvSpPr>
        <p:spPr>
          <a:xfrm>
            <a:off x="3563888" y="908720"/>
            <a:ext cx="1584176" cy="2638425"/>
          </a:xfrm>
          <a:custGeom>
            <a:avLst/>
            <a:gdLst>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876425 w 1895475"/>
              <a:gd name="connsiteY80" fmla="*/ 952500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895475" h="2638425">
                <a:moveTo>
                  <a:pt x="1714500" y="466725"/>
                </a:moveTo>
                <a:lnTo>
                  <a:pt x="1714500" y="466725"/>
                </a:lnTo>
                <a:cubicBezTo>
                  <a:pt x="1663700" y="441325"/>
                  <a:pt x="1617793" y="401664"/>
                  <a:pt x="1562100" y="390525"/>
                </a:cubicBezTo>
                <a:cubicBezTo>
                  <a:pt x="1546225" y="387350"/>
                  <a:pt x="1529982" y="385652"/>
                  <a:pt x="1514475" y="381000"/>
                </a:cubicBezTo>
                <a:cubicBezTo>
                  <a:pt x="1498098" y="376087"/>
                  <a:pt x="1483493" y="365866"/>
                  <a:pt x="1466850" y="361950"/>
                </a:cubicBezTo>
                <a:cubicBezTo>
                  <a:pt x="1429251" y="353103"/>
                  <a:pt x="1352550" y="342900"/>
                  <a:pt x="1352550" y="342900"/>
                </a:cubicBezTo>
                <a:cubicBezTo>
                  <a:pt x="1306121" y="345479"/>
                  <a:pt x="1188870" y="364540"/>
                  <a:pt x="1123950" y="342900"/>
                </a:cubicBezTo>
                <a:cubicBezTo>
                  <a:pt x="1113090" y="339280"/>
                  <a:pt x="1104900" y="330200"/>
                  <a:pt x="1095375" y="323850"/>
                </a:cubicBezTo>
                <a:cubicBezTo>
                  <a:pt x="1085850" y="301625"/>
                  <a:pt x="1074446" y="280114"/>
                  <a:pt x="1066800" y="257175"/>
                </a:cubicBezTo>
                <a:cubicBezTo>
                  <a:pt x="1061680" y="241816"/>
                  <a:pt x="1063288" y="224581"/>
                  <a:pt x="1057275" y="209550"/>
                </a:cubicBezTo>
                <a:cubicBezTo>
                  <a:pt x="1050399" y="192361"/>
                  <a:pt x="1036979" y="178484"/>
                  <a:pt x="1028700" y="161925"/>
                </a:cubicBezTo>
                <a:cubicBezTo>
                  <a:pt x="1021054" y="146632"/>
                  <a:pt x="1019909" y="127978"/>
                  <a:pt x="1009650" y="114300"/>
                </a:cubicBezTo>
                <a:cubicBezTo>
                  <a:pt x="990791" y="89155"/>
                  <a:pt x="971088" y="61681"/>
                  <a:pt x="942975" y="47625"/>
                </a:cubicBezTo>
                <a:cubicBezTo>
                  <a:pt x="875586" y="13930"/>
                  <a:pt x="903546" y="30864"/>
                  <a:pt x="857250" y="0"/>
                </a:cubicBezTo>
                <a:cubicBezTo>
                  <a:pt x="822325" y="3175"/>
                  <a:pt x="787192" y="4565"/>
                  <a:pt x="752475" y="9525"/>
                </a:cubicBezTo>
                <a:cubicBezTo>
                  <a:pt x="723369" y="13683"/>
                  <a:pt x="720477" y="23728"/>
                  <a:pt x="695325" y="38100"/>
                </a:cubicBezTo>
                <a:cubicBezTo>
                  <a:pt x="682997" y="45145"/>
                  <a:pt x="669553" y="50105"/>
                  <a:pt x="657225" y="57150"/>
                </a:cubicBezTo>
                <a:cubicBezTo>
                  <a:pt x="647286" y="62830"/>
                  <a:pt x="639217" y="71797"/>
                  <a:pt x="628650" y="76200"/>
                </a:cubicBezTo>
                <a:cubicBezTo>
                  <a:pt x="600846" y="87785"/>
                  <a:pt x="542925" y="104775"/>
                  <a:pt x="542925" y="104775"/>
                </a:cubicBezTo>
                <a:cubicBezTo>
                  <a:pt x="511175" y="101600"/>
                  <a:pt x="478766" y="102425"/>
                  <a:pt x="447675" y="95250"/>
                </a:cubicBezTo>
                <a:cubicBezTo>
                  <a:pt x="436521" y="92676"/>
                  <a:pt x="429339" y="81320"/>
                  <a:pt x="419100" y="76200"/>
                </a:cubicBezTo>
                <a:cubicBezTo>
                  <a:pt x="395652" y="64476"/>
                  <a:pt x="355325" y="60808"/>
                  <a:pt x="333375" y="57150"/>
                </a:cubicBezTo>
                <a:cubicBezTo>
                  <a:pt x="311150" y="63500"/>
                  <a:pt x="288161" y="67616"/>
                  <a:pt x="266700" y="76200"/>
                </a:cubicBezTo>
                <a:cubicBezTo>
                  <a:pt x="231775" y="90170"/>
                  <a:pt x="241300" y="97155"/>
                  <a:pt x="219075" y="123825"/>
                </a:cubicBezTo>
                <a:cubicBezTo>
                  <a:pt x="210451" y="134173"/>
                  <a:pt x="200025" y="142875"/>
                  <a:pt x="190500" y="152400"/>
                </a:cubicBezTo>
                <a:cubicBezTo>
                  <a:pt x="184150" y="168275"/>
                  <a:pt x="175597" y="183438"/>
                  <a:pt x="171450" y="200025"/>
                </a:cubicBezTo>
                <a:cubicBezTo>
                  <a:pt x="155706" y="263002"/>
                  <a:pt x="161860" y="304347"/>
                  <a:pt x="171450" y="371475"/>
                </a:cubicBezTo>
                <a:cubicBezTo>
                  <a:pt x="176238" y="404993"/>
                  <a:pt x="184934" y="398443"/>
                  <a:pt x="200025" y="428625"/>
                </a:cubicBezTo>
                <a:cubicBezTo>
                  <a:pt x="204515" y="437605"/>
                  <a:pt x="206375" y="447675"/>
                  <a:pt x="209550" y="457200"/>
                </a:cubicBezTo>
                <a:cubicBezTo>
                  <a:pt x="200025" y="504825"/>
                  <a:pt x="200700" y="555693"/>
                  <a:pt x="180975" y="600075"/>
                </a:cubicBezTo>
                <a:cubicBezTo>
                  <a:pt x="168275" y="628650"/>
                  <a:pt x="154902" y="656935"/>
                  <a:pt x="142875" y="685800"/>
                </a:cubicBezTo>
                <a:cubicBezTo>
                  <a:pt x="139013" y="695068"/>
                  <a:pt x="137840" y="705395"/>
                  <a:pt x="133350" y="714375"/>
                </a:cubicBezTo>
                <a:cubicBezTo>
                  <a:pt x="121902" y="737270"/>
                  <a:pt x="107507" y="758578"/>
                  <a:pt x="95250" y="781050"/>
                </a:cubicBezTo>
                <a:cubicBezTo>
                  <a:pt x="88451" y="793515"/>
                  <a:pt x="83096" y="806738"/>
                  <a:pt x="76200" y="819150"/>
                </a:cubicBezTo>
                <a:cubicBezTo>
                  <a:pt x="67209" y="835334"/>
                  <a:pt x="56616" y="850591"/>
                  <a:pt x="47625" y="866775"/>
                </a:cubicBezTo>
                <a:cubicBezTo>
                  <a:pt x="28960" y="900372"/>
                  <a:pt x="15097" y="936323"/>
                  <a:pt x="0" y="971550"/>
                </a:cubicBezTo>
                <a:cubicBezTo>
                  <a:pt x="3175" y="990600"/>
                  <a:pt x="1432" y="1011165"/>
                  <a:pt x="9525" y="1028700"/>
                </a:cubicBezTo>
                <a:cubicBezTo>
                  <a:pt x="20970" y="1053499"/>
                  <a:pt x="39005" y="1074961"/>
                  <a:pt x="57150" y="1095375"/>
                </a:cubicBezTo>
                <a:cubicBezTo>
                  <a:pt x="64755" y="1103931"/>
                  <a:pt x="76467" y="1107692"/>
                  <a:pt x="85725" y="1114425"/>
                </a:cubicBezTo>
                <a:cubicBezTo>
                  <a:pt x="111402" y="1133099"/>
                  <a:pt x="137352" y="1151470"/>
                  <a:pt x="161925" y="1171575"/>
                </a:cubicBezTo>
                <a:cubicBezTo>
                  <a:pt x="172351" y="1180105"/>
                  <a:pt x="180321" y="1191328"/>
                  <a:pt x="190500" y="1200150"/>
                </a:cubicBezTo>
                <a:cubicBezTo>
                  <a:pt x="227978" y="1232631"/>
                  <a:pt x="277290" y="1254134"/>
                  <a:pt x="304800" y="1295400"/>
                </a:cubicBezTo>
                <a:cubicBezTo>
                  <a:pt x="354714" y="1370271"/>
                  <a:pt x="332661" y="1332072"/>
                  <a:pt x="371475" y="1409700"/>
                </a:cubicBezTo>
                <a:cubicBezTo>
                  <a:pt x="382260" y="1485195"/>
                  <a:pt x="388811" y="1494468"/>
                  <a:pt x="371475" y="1581150"/>
                </a:cubicBezTo>
                <a:cubicBezTo>
                  <a:pt x="368690" y="1595073"/>
                  <a:pt x="357411" y="1605955"/>
                  <a:pt x="352425" y="1619250"/>
                </a:cubicBezTo>
                <a:cubicBezTo>
                  <a:pt x="347828" y="1631507"/>
                  <a:pt x="348754" y="1645641"/>
                  <a:pt x="342900" y="1657350"/>
                </a:cubicBezTo>
                <a:cubicBezTo>
                  <a:pt x="326341" y="1690468"/>
                  <a:pt x="305156" y="1721066"/>
                  <a:pt x="285750" y="1752600"/>
                </a:cubicBezTo>
                <a:cubicBezTo>
                  <a:pt x="279750" y="1762349"/>
                  <a:pt x="274795" y="1773080"/>
                  <a:pt x="266700" y="1781175"/>
                </a:cubicBezTo>
                <a:cubicBezTo>
                  <a:pt x="258605" y="1789270"/>
                  <a:pt x="245826" y="1791754"/>
                  <a:pt x="238125" y="1800225"/>
                </a:cubicBezTo>
                <a:cubicBezTo>
                  <a:pt x="194876" y="1847799"/>
                  <a:pt x="167825" y="1891388"/>
                  <a:pt x="133350" y="1943100"/>
                </a:cubicBezTo>
                <a:cubicBezTo>
                  <a:pt x="127000" y="1981200"/>
                  <a:pt x="108838" y="2019163"/>
                  <a:pt x="114300" y="2057400"/>
                </a:cubicBezTo>
                <a:cubicBezTo>
                  <a:pt x="119120" y="2091139"/>
                  <a:pt x="137627" y="2224381"/>
                  <a:pt x="142875" y="2238375"/>
                </a:cubicBezTo>
                <a:cubicBezTo>
                  <a:pt x="152400" y="2263775"/>
                  <a:pt x="156403" y="2292004"/>
                  <a:pt x="171450" y="2314575"/>
                </a:cubicBezTo>
                <a:cubicBezTo>
                  <a:pt x="188885" y="2340727"/>
                  <a:pt x="211737" y="2364175"/>
                  <a:pt x="238125" y="2381250"/>
                </a:cubicBezTo>
                <a:cubicBezTo>
                  <a:pt x="330551" y="2441055"/>
                  <a:pt x="425710" y="2423747"/>
                  <a:pt x="533400" y="2428875"/>
                </a:cubicBezTo>
                <a:cubicBezTo>
                  <a:pt x="568325" y="2438400"/>
                  <a:pt x="605491" y="2441886"/>
                  <a:pt x="638175" y="2457450"/>
                </a:cubicBezTo>
                <a:cubicBezTo>
                  <a:pt x="673166" y="2474112"/>
                  <a:pt x="700418" y="2503813"/>
                  <a:pt x="733425" y="2524125"/>
                </a:cubicBezTo>
                <a:cubicBezTo>
                  <a:pt x="741976" y="2529387"/>
                  <a:pt x="753249" y="2528728"/>
                  <a:pt x="762000" y="2533650"/>
                </a:cubicBezTo>
                <a:cubicBezTo>
                  <a:pt x="804240" y="2557410"/>
                  <a:pt x="839848" y="2594524"/>
                  <a:pt x="885825" y="2609850"/>
                </a:cubicBezTo>
                <a:cubicBezTo>
                  <a:pt x="948076" y="2630600"/>
                  <a:pt x="904522" y="2617579"/>
                  <a:pt x="1019175" y="2638425"/>
                </a:cubicBezTo>
                <a:cubicBezTo>
                  <a:pt x="1044575" y="2635250"/>
                  <a:pt x="1070620" y="2635414"/>
                  <a:pt x="1095375" y="2628900"/>
                </a:cubicBezTo>
                <a:cubicBezTo>
                  <a:pt x="1131314" y="2619442"/>
                  <a:pt x="1165646" y="2604602"/>
                  <a:pt x="1200150" y="2590800"/>
                </a:cubicBezTo>
                <a:cubicBezTo>
                  <a:pt x="1227609" y="2579816"/>
                  <a:pt x="1254662" y="2563314"/>
                  <a:pt x="1276350" y="2543175"/>
                </a:cubicBezTo>
                <a:cubicBezTo>
                  <a:pt x="1309253" y="2512622"/>
                  <a:pt x="1338697" y="2478478"/>
                  <a:pt x="1371600" y="2447925"/>
                </a:cubicBezTo>
                <a:cubicBezTo>
                  <a:pt x="1383233" y="2437123"/>
                  <a:pt x="1399021" y="2431097"/>
                  <a:pt x="1409700" y="2419350"/>
                </a:cubicBezTo>
                <a:cubicBezTo>
                  <a:pt x="1431057" y="2395857"/>
                  <a:pt x="1446745" y="2367723"/>
                  <a:pt x="1466850" y="2343150"/>
                </a:cubicBezTo>
                <a:cubicBezTo>
                  <a:pt x="1475380" y="2332724"/>
                  <a:pt x="1486801" y="2324923"/>
                  <a:pt x="1495425" y="2314575"/>
                </a:cubicBezTo>
                <a:cubicBezTo>
                  <a:pt x="1549383" y="2249826"/>
                  <a:pt x="1458406" y="2321611"/>
                  <a:pt x="1581150" y="2219325"/>
                </a:cubicBezTo>
                <a:cubicBezTo>
                  <a:pt x="1595372" y="2207473"/>
                  <a:pt x="1612900" y="2200275"/>
                  <a:pt x="1628775" y="2190750"/>
                </a:cubicBezTo>
                <a:cubicBezTo>
                  <a:pt x="1666940" y="2203472"/>
                  <a:pt x="1657968" y="2209182"/>
                  <a:pt x="1695450" y="2171700"/>
                </a:cubicBezTo>
                <a:cubicBezTo>
                  <a:pt x="1719315" y="2147835"/>
                  <a:pt x="1743790" y="2123836"/>
                  <a:pt x="1762125" y="2095500"/>
                </a:cubicBezTo>
                <a:cubicBezTo>
                  <a:pt x="1767563" y="2087096"/>
                  <a:pt x="1802133" y="2011668"/>
                  <a:pt x="1809750" y="1981200"/>
                </a:cubicBezTo>
                <a:cubicBezTo>
                  <a:pt x="1813677" y="1965494"/>
                  <a:pt x="1816100" y="1949450"/>
                  <a:pt x="1819275" y="1933575"/>
                </a:cubicBezTo>
                <a:cubicBezTo>
                  <a:pt x="1816100" y="1879600"/>
                  <a:pt x="1813231" y="1825606"/>
                  <a:pt x="1809750" y="1771650"/>
                </a:cubicBezTo>
                <a:cubicBezTo>
                  <a:pt x="1806881" y="1727179"/>
                  <a:pt x="1799212" y="1682852"/>
                  <a:pt x="1800225" y="1638300"/>
                </a:cubicBezTo>
                <a:cubicBezTo>
                  <a:pt x="1802394" y="1542863"/>
                  <a:pt x="1810632" y="1447619"/>
                  <a:pt x="1819275" y="1352550"/>
                </a:cubicBezTo>
                <a:cubicBezTo>
                  <a:pt x="1820184" y="1342551"/>
                  <a:pt x="1825915" y="1333592"/>
                  <a:pt x="1828800" y="1323975"/>
                </a:cubicBezTo>
                <a:cubicBezTo>
                  <a:pt x="1835442" y="1301835"/>
                  <a:pt x="1840890" y="1279341"/>
                  <a:pt x="1847850" y="1257300"/>
                </a:cubicBezTo>
                <a:cubicBezTo>
                  <a:pt x="1894658" y="1109076"/>
                  <a:pt x="1878097" y="1190118"/>
                  <a:pt x="1895475" y="1085850"/>
                </a:cubicBezTo>
                <a:cubicBezTo>
                  <a:pt x="1892300" y="1057275"/>
                  <a:pt x="1890016" y="1028587"/>
                  <a:pt x="1885950" y="1000125"/>
                </a:cubicBezTo>
                <a:cubicBezTo>
                  <a:pt x="1883660" y="984098"/>
                  <a:pt x="1877404" y="968660"/>
                  <a:pt x="1876425" y="952500"/>
                </a:cubicBezTo>
                <a:cubicBezTo>
                  <a:pt x="1871044" y="863706"/>
                  <a:pt x="1871234" y="774651"/>
                  <a:pt x="1866900" y="685800"/>
                </a:cubicBezTo>
                <a:cubicBezTo>
                  <a:pt x="1860237" y="549206"/>
                  <a:pt x="1888928" y="585640"/>
                  <a:pt x="1819275" y="533400"/>
                </a:cubicBezTo>
                <a:cubicBezTo>
                  <a:pt x="1762310" y="544793"/>
                  <a:pt x="1787839" y="542925"/>
                  <a:pt x="1743075" y="542925"/>
                </a:cubicBezTo>
                <a:lnTo>
                  <a:pt x="1714500" y="466725"/>
                </a:lnTo>
                <a:close/>
              </a:path>
            </a:pathLst>
          </a:custGeom>
          <a:solidFill>
            <a:schemeClr val="tx2">
              <a:lumMod val="25000"/>
            </a:schemeClr>
          </a:solid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t>
            </a:r>
            <a:endParaRPr lang="en-GB" dirty="0"/>
          </a:p>
        </p:txBody>
      </p:sp>
      <p:grpSp>
        <p:nvGrpSpPr>
          <p:cNvPr id="2" name="Group 13"/>
          <p:cNvGrpSpPr/>
          <p:nvPr/>
        </p:nvGrpSpPr>
        <p:grpSpPr>
          <a:xfrm>
            <a:off x="-108520" y="3381836"/>
            <a:ext cx="1944216" cy="3469709"/>
            <a:chOff x="683568" y="1124744"/>
            <a:chExt cx="2016224" cy="4660111"/>
          </a:xfrm>
        </p:grpSpPr>
        <p:sp>
          <p:nvSpPr>
            <p:cNvPr id="15" name="Freeform 14"/>
            <p:cNvSpPr/>
            <p:nvPr/>
          </p:nvSpPr>
          <p:spPr>
            <a:xfrm>
              <a:off x="792974" y="1124744"/>
              <a:ext cx="1858106" cy="4660111"/>
            </a:xfrm>
            <a:custGeom>
              <a:avLst/>
              <a:gdLst>
                <a:gd name="connsiteX0" fmla="*/ 179387 w 1443037"/>
                <a:gd name="connsiteY0" fmla="*/ 92075 h 3295650"/>
                <a:gd name="connsiteX1" fmla="*/ 198437 w 1443037"/>
                <a:gd name="connsiteY1" fmla="*/ 434975 h 3295650"/>
                <a:gd name="connsiteX2" fmla="*/ 474662 w 1443037"/>
                <a:gd name="connsiteY2" fmla="*/ 844550 h 3295650"/>
                <a:gd name="connsiteX3" fmla="*/ 674687 w 1443037"/>
                <a:gd name="connsiteY3" fmla="*/ 1311275 h 3295650"/>
                <a:gd name="connsiteX4" fmla="*/ 636587 w 1443037"/>
                <a:gd name="connsiteY4" fmla="*/ 1997075 h 3295650"/>
                <a:gd name="connsiteX5" fmla="*/ 398462 w 1443037"/>
                <a:gd name="connsiteY5" fmla="*/ 2559050 h 3295650"/>
                <a:gd name="connsiteX6" fmla="*/ 331787 w 1443037"/>
                <a:gd name="connsiteY6" fmla="*/ 3178175 h 3295650"/>
                <a:gd name="connsiteX7" fmla="*/ 1227137 w 1443037"/>
                <a:gd name="connsiteY7" fmla="*/ 3216275 h 3295650"/>
                <a:gd name="connsiteX8" fmla="*/ 1198562 w 1443037"/>
                <a:gd name="connsiteY8" fmla="*/ 2701925 h 3295650"/>
                <a:gd name="connsiteX9" fmla="*/ 1046162 w 1443037"/>
                <a:gd name="connsiteY9" fmla="*/ 2216150 h 3295650"/>
                <a:gd name="connsiteX10" fmla="*/ 855662 w 1443037"/>
                <a:gd name="connsiteY10" fmla="*/ 1758950 h 3295650"/>
                <a:gd name="connsiteX11" fmla="*/ 903287 w 1443037"/>
                <a:gd name="connsiteY11" fmla="*/ 1244600 h 3295650"/>
                <a:gd name="connsiteX12" fmla="*/ 1179512 w 1443037"/>
                <a:gd name="connsiteY12" fmla="*/ 730250 h 3295650"/>
                <a:gd name="connsiteX13" fmla="*/ 1274762 w 1443037"/>
                <a:gd name="connsiteY13" fmla="*/ 101600 h 3295650"/>
                <a:gd name="connsiteX14" fmla="*/ 179387 w 1443037"/>
                <a:gd name="connsiteY14" fmla="*/ 92075 h 3295650"/>
                <a:gd name="connsiteX0" fmla="*/ 179387 w 1443037"/>
                <a:gd name="connsiteY0" fmla="*/ 92075 h 3295650"/>
                <a:gd name="connsiteX1" fmla="*/ 198437 w 1443037"/>
                <a:gd name="connsiteY1" fmla="*/ 434975 h 3295650"/>
                <a:gd name="connsiteX2" fmla="*/ 474662 w 1443037"/>
                <a:gd name="connsiteY2" fmla="*/ 844550 h 3295650"/>
                <a:gd name="connsiteX3" fmla="*/ 674687 w 1443037"/>
                <a:gd name="connsiteY3" fmla="*/ 1311275 h 3295650"/>
                <a:gd name="connsiteX4" fmla="*/ 636587 w 1443037"/>
                <a:gd name="connsiteY4" fmla="*/ 1997075 h 3295650"/>
                <a:gd name="connsiteX5" fmla="*/ 398462 w 1443037"/>
                <a:gd name="connsiteY5" fmla="*/ 2559050 h 3295650"/>
                <a:gd name="connsiteX6" fmla="*/ 331787 w 1443037"/>
                <a:gd name="connsiteY6" fmla="*/ 3178175 h 3295650"/>
                <a:gd name="connsiteX7" fmla="*/ 1227137 w 1443037"/>
                <a:gd name="connsiteY7" fmla="*/ 3216275 h 3295650"/>
                <a:gd name="connsiteX8" fmla="*/ 1198562 w 1443037"/>
                <a:gd name="connsiteY8" fmla="*/ 2701925 h 3295650"/>
                <a:gd name="connsiteX9" fmla="*/ 1046162 w 1443037"/>
                <a:gd name="connsiteY9" fmla="*/ 2216150 h 3295650"/>
                <a:gd name="connsiteX10" fmla="*/ 855662 w 1443037"/>
                <a:gd name="connsiteY10" fmla="*/ 1758950 h 3295650"/>
                <a:gd name="connsiteX11" fmla="*/ 903287 w 1443037"/>
                <a:gd name="connsiteY11" fmla="*/ 1244600 h 3295650"/>
                <a:gd name="connsiteX12" fmla="*/ 1179512 w 1443037"/>
                <a:gd name="connsiteY12" fmla="*/ 730250 h 3295650"/>
                <a:gd name="connsiteX13" fmla="*/ 1274762 w 1443037"/>
                <a:gd name="connsiteY13" fmla="*/ 101600 h 3295650"/>
                <a:gd name="connsiteX14" fmla="*/ 179387 w 1443037"/>
                <a:gd name="connsiteY14" fmla="*/ 92075 h 3295650"/>
                <a:gd name="connsiteX0" fmla="*/ 179387 w 1443037"/>
                <a:gd name="connsiteY0" fmla="*/ 92075 h 3295650"/>
                <a:gd name="connsiteX1" fmla="*/ 198437 w 1443037"/>
                <a:gd name="connsiteY1" fmla="*/ 434975 h 3295650"/>
                <a:gd name="connsiteX2" fmla="*/ 474662 w 1443037"/>
                <a:gd name="connsiteY2" fmla="*/ 844550 h 3295650"/>
                <a:gd name="connsiteX3" fmla="*/ 674687 w 1443037"/>
                <a:gd name="connsiteY3" fmla="*/ 1311275 h 3295650"/>
                <a:gd name="connsiteX4" fmla="*/ 636587 w 1443037"/>
                <a:gd name="connsiteY4" fmla="*/ 1997075 h 3295650"/>
                <a:gd name="connsiteX5" fmla="*/ 398462 w 1443037"/>
                <a:gd name="connsiteY5" fmla="*/ 2559050 h 3295650"/>
                <a:gd name="connsiteX6" fmla="*/ 331787 w 1443037"/>
                <a:gd name="connsiteY6" fmla="*/ 3178175 h 3295650"/>
                <a:gd name="connsiteX7" fmla="*/ 1227137 w 1443037"/>
                <a:gd name="connsiteY7" fmla="*/ 3216275 h 3295650"/>
                <a:gd name="connsiteX8" fmla="*/ 1198562 w 1443037"/>
                <a:gd name="connsiteY8" fmla="*/ 2701925 h 3295650"/>
                <a:gd name="connsiteX9" fmla="*/ 1046162 w 1443037"/>
                <a:gd name="connsiteY9" fmla="*/ 2216150 h 3295650"/>
                <a:gd name="connsiteX10" fmla="*/ 855662 w 1443037"/>
                <a:gd name="connsiteY10" fmla="*/ 1758950 h 3295650"/>
                <a:gd name="connsiteX11" fmla="*/ 903287 w 1443037"/>
                <a:gd name="connsiteY11" fmla="*/ 1244600 h 3295650"/>
                <a:gd name="connsiteX12" fmla="*/ 1179512 w 1443037"/>
                <a:gd name="connsiteY12" fmla="*/ 730250 h 3295650"/>
                <a:gd name="connsiteX13" fmla="*/ 1274762 w 1443037"/>
                <a:gd name="connsiteY13" fmla="*/ 101600 h 3295650"/>
                <a:gd name="connsiteX14" fmla="*/ 179387 w 1443037"/>
                <a:gd name="connsiteY14" fmla="*/ 92075 h 3295650"/>
                <a:gd name="connsiteX0" fmla="*/ 179387 w 1443037"/>
                <a:gd name="connsiteY0" fmla="*/ 92075 h 3295650"/>
                <a:gd name="connsiteX1" fmla="*/ 198437 w 1443037"/>
                <a:gd name="connsiteY1" fmla="*/ 434975 h 3295650"/>
                <a:gd name="connsiteX2" fmla="*/ 474662 w 1443037"/>
                <a:gd name="connsiteY2" fmla="*/ 844550 h 3295650"/>
                <a:gd name="connsiteX3" fmla="*/ 674687 w 1443037"/>
                <a:gd name="connsiteY3" fmla="*/ 1311275 h 3295650"/>
                <a:gd name="connsiteX4" fmla="*/ 636587 w 1443037"/>
                <a:gd name="connsiteY4" fmla="*/ 1997075 h 3295650"/>
                <a:gd name="connsiteX5" fmla="*/ 398462 w 1443037"/>
                <a:gd name="connsiteY5" fmla="*/ 2559050 h 3295650"/>
                <a:gd name="connsiteX6" fmla="*/ 331787 w 1443037"/>
                <a:gd name="connsiteY6" fmla="*/ 3178175 h 3295650"/>
                <a:gd name="connsiteX7" fmla="*/ 1227137 w 1443037"/>
                <a:gd name="connsiteY7" fmla="*/ 3216275 h 3295650"/>
                <a:gd name="connsiteX8" fmla="*/ 1198562 w 1443037"/>
                <a:gd name="connsiteY8" fmla="*/ 2701925 h 3295650"/>
                <a:gd name="connsiteX9" fmla="*/ 1046162 w 1443037"/>
                <a:gd name="connsiteY9" fmla="*/ 2216150 h 3295650"/>
                <a:gd name="connsiteX10" fmla="*/ 855662 w 1443037"/>
                <a:gd name="connsiteY10" fmla="*/ 1758950 h 3295650"/>
                <a:gd name="connsiteX11" fmla="*/ 903287 w 1443037"/>
                <a:gd name="connsiteY11" fmla="*/ 1244600 h 3295650"/>
                <a:gd name="connsiteX12" fmla="*/ 1179512 w 1443037"/>
                <a:gd name="connsiteY12" fmla="*/ 730250 h 3295650"/>
                <a:gd name="connsiteX13" fmla="*/ 1274762 w 1443037"/>
                <a:gd name="connsiteY13" fmla="*/ 101600 h 3295650"/>
                <a:gd name="connsiteX14" fmla="*/ 179387 w 1443037"/>
                <a:gd name="connsiteY14" fmla="*/ 92075 h 3295650"/>
                <a:gd name="connsiteX0" fmla="*/ 179387 w 1443037"/>
                <a:gd name="connsiteY0" fmla="*/ 92075 h 3295650"/>
                <a:gd name="connsiteX1" fmla="*/ 198437 w 1443037"/>
                <a:gd name="connsiteY1" fmla="*/ 434975 h 3295650"/>
                <a:gd name="connsiteX2" fmla="*/ 474662 w 1443037"/>
                <a:gd name="connsiteY2" fmla="*/ 844550 h 3295650"/>
                <a:gd name="connsiteX3" fmla="*/ 674687 w 1443037"/>
                <a:gd name="connsiteY3" fmla="*/ 1311275 h 3295650"/>
                <a:gd name="connsiteX4" fmla="*/ 636587 w 1443037"/>
                <a:gd name="connsiteY4" fmla="*/ 1997075 h 3295650"/>
                <a:gd name="connsiteX5" fmla="*/ 398462 w 1443037"/>
                <a:gd name="connsiteY5" fmla="*/ 2559050 h 3295650"/>
                <a:gd name="connsiteX6" fmla="*/ 331787 w 1443037"/>
                <a:gd name="connsiteY6" fmla="*/ 3178175 h 3295650"/>
                <a:gd name="connsiteX7" fmla="*/ 1227137 w 1443037"/>
                <a:gd name="connsiteY7" fmla="*/ 3216275 h 3295650"/>
                <a:gd name="connsiteX8" fmla="*/ 1198562 w 1443037"/>
                <a:gd name="connsiteY8" fmla="*/ 2701925 h 3295650"/>
                <a:gd name="connsiteX9" fmla="*/ 1046162 w 1443037"/>
                <a:gd name="connsiteY9" fmla="*/ 2216150 h 3295650"/>
                <a:gd name="connsiteX10" fmla="*/ 855662 w 1443037"/>
                <a:gd name="connsiteY10" fmla="*/ 1758950 h 3295650"/>
                <a:gd name="connsiteX11" fmla="*/ 903287 w 1443037"/>
                <a:gd name="connsiteY11" fmla="*/ 1244600 h 3295650"/>
                <a:gd name="connsiteX12" fmla="*/ 1179512 w 1443037"/>
                <a:gd name="connsiteY12" fmla="*/ 730250 h 3295650"/>
                <a:gd name="connsiteX13" fmla="*/ 1274762 w 1443037"/>
                <a:gd name="connsiteY13" fmla="*/ 101600 h 3295650"/>
                <a:gd name="connsiteX14" fmla="*/ 179387 w 1443037"/>
                <a:gd name="connsiteY14" fmla="*/ 92075 h 3295650"/>
                <a:gd name="connsiteX0" fmla="*/ 179387 w 1443037"/>
                <a:gd name="connsiteY0" fmla="*/ 92075 h 3295650"/>
                <a:gd name="connsiteX1" fmla="*/ 198437 w 1443037"/>
                <a:gd name="connsiteY1" fmla="*/ 434975 h 3295650"/>
                <a:gd name="connsiteX2" fmla="*/ 474662 w 1443037"/>
                <a:gd name="connsiteY2" fmla="*/ 844550 h 3295650"/>
                <a:gd name="connsiteX3" fmla="*/ 674687 w 1443037"/>
                <a:gd name="connsiteY3" fmla="*/ 1311275 h 3295650"/>
                <a:gd name="connsiteX4" fmla="*/ 636587 w 1443037"/>
                <a:gd name="connsiteY4" fmla="*/ 1997075 h 3295650"/>
                <a:gd name="connsiteX5" fmla="*/ 398462 w 1443037"/>
                <a:gd name="connsiteY5" fmla="*/ 2559050 h 3295650"/>
                <a:gd name="connsiteX6" fmla="*/ 331787 w 1443037"/>
                <a:gd name="connsiteY6" fmla="*/ 3178175 h 3295650"/>
                <a:gd name="connsiteX7" fmla="*/ 1227137 w 1443037"/>
                <a:gd name="connsiteY7" fmla="*/ 3216275 h 3295650"/>
                <a:gd name="connsiteX8" fmla="*/ 1198562 w 1443037"/>
                <a:gd name="connsiteY8" fmla="*/ 2701925 h 3295650"/>
                <a:gd name="connsiteX9" fmla="*/ 1046162 w 1443037"/>
                <a:gd name="connsiteY9" fmla="*/ 2216150 h 3295650"/>
                <a:gd name="connsiteX10" fmla="*/ 855662 w 1443037"/>
                <a:gd name="connsiteY10" fmla="*/ 1758950 h 3295650"/>
                <a:gd name="connsiteX11" fmla="*/ 903287 w 1443037"/>
                <a:gd name="connsiteY11" fmla="*/ 1244600 h 3295650"/>
                <a:gd name="connsiteX12" fmla="*/ 1179512 w 1443037"/>
                <a:gd name="connsiteY12" fmla="*/ 730250 h 3295650"/>
                <a:gd name="connsiteX13" fmla="*/ 1274762 w 1443037"/>
                <a:gd name="connsiteY13" fmla="*/ 101600 h 3295650"/>
                <a:gd name="connsiteX14" fmla="*/ 179387 w 1443037"/>
                <a:gd name="connsiteY14" fmla="*/ 92075 h 3295650"/>
                <a:gd name="connsiteX0" fmla="*/ 179387 w 1443037"/>
                <a:gd name="connsiteY0" fmla="*/ 92075 h 3345557"/>
                <a:gd name="connsiteX1" fmla="*/ 198437 w 1443037"/>
                <a:gd name="connsiteY1" fmla="*/ 434975 h 3345557"/>
                <a:gd name="connsiteX2" fmla="*/ 474662 w 1443037"/>
                <a:gd name="connsiteY2" fmla="*/ 844550 h 3345557"/>
                <a:gd name="connsiteX3" fmla="*/ 674687 w 1443037"/>
                <a:gd name="connsiteY3" fmla="*/ 1311275 h 3345557"/>
                <a:gd name="connsiteX4" fmla="*/ 636587 w 1443037"/>
                <a:gd name="connsiteY4" fmla="*/ 1997075 h 3345557"/>
                <a:gd name="connsiteX5" fmla="*/ 398462 w 1443037"/>
                <a:gd name="connsiteY5" fmla="*/ 2559050 h 3345557"/>
                <a:gd name="connsiteX6" fmla="*/ 331787 w 1443037"/>
                <a:gd name="connsiteY6" fmla="*/ 3178175 h 3345557"/>
                <a:gd name="connsiteX7" fmla="*/ 1198984 w 1443037"/>
                <a:gd name="connsiteY7" fmla="*/ 3266182 h 3345557"/>
                <a:gd name="connsiteX8" fmla="*/ 1198562 w 1443037"/>
                <a:gd name="connsiteY8" fmla="*/ 2701925 h 3345557"/>
                <a:gd name="connsiteX9" fmla="*/ 1046162 w 1443037"/>
                <a:gd name="connsiteY9" fmla="*/ 2216150 h 3345557"/>
                <a:gd name="connsiteX10" fmla="*/ 855662 w 1443037"/>
                <a:gd name="connsiteY10" fmla="*/ 1758950 h 3345557"/>
                <a:gd name="connsiteX11" fmla="*/ 903287 w 1443037"/>
                <a:gd name="connsiteY11" fmla="*/ 1244600 h 3345557"/>
                <a:gd name="connsiteX12" fmla="*/ 1179512 w 1443037"/>
                <a:gd name="connsiteY12" fmla="*/ 730250 h 3345557"/>
                <a:gd name="connsiteX13" fmla="*/ 1274762 w 1443037"/>
                <a:gd name="connsiteY13" fmla="*/ 101600 h 3345557"/>
                <a:gd name="connsiteX14" fmla="*/ 179387 w 1443037"/>
                <a:gd name="connsiteY14" fmla="*/ 92075 h 3345557"/>
                <a:gd name="connsiteX0" fmla="*/ 179387 w 1443037"/>
                <a:gd name="connsiteY0" fmla="*/ 92075 h 3384037"/>
                <a:gd name="connsiteX1" fmla="*/ 198437 w 1443037"/>
                <a:gd name="connsiteY1" fmla="*/ 434975 h 3384037"/>
                <a:gd name="connsiteX2" fmla="*/ 474662 w 1443037"/>
                <a:gd name="connsiteY2" fmla="*/ 844550 h 3384037"/>
                <a:gd name="connsiteX3" fmla="*/ 674687 w 1443037"/>
                <a:gd name="connsiteY3" fmla="*/ 1311275 h 3384037"/>
                <a:gd name="connsiteX4" fmla="*/ 636587 w 1443037"/>
                <a:gd name="connsiteY4" fmla="*/ 1997075 h 3384037"/>
                <a:gd name="connsiteX5" fmla="*/ 398462 w 1443037"/>
                <a:gd name="connsiteY5" fmla="*/ 2559050 h 3384037"/>
                <a:gd name="connsiteX6" fmla="*/ 334888 w 1443037"/>
                <a:gd name="connsiteY6" fmla="*/ 3266182 h 3384037"/>
                <a:gd name="connsiteX7" fmla="*/ 1198984 w 1443037"/>
                <a:gd name="connsiteY7" fmla="*/ 3266182 h 3384037"/>
                <a:gd name="connsiteX8" fmla="*/ 1198562 w 1443037"/>
                <a:gd name="connsiteY8" fmla="*/ 2701925 h 3384037"/>
                <a:gd name="connsiteX9" fmla="*/ 1046162 w 1443037"/>
                <a:gd name="connsiteY9" fmla="*/ 2216150 h 3384037"/>
                <a:gd name="connsiteX10" fmla="*/ 855662 w 1443037"/>
                <a:gd name="connsiteY10" fmla="*/ 1758950 h 3384037"/>
                <a:gd name="connsiteX11" fmla="*/ 903287 w 1443037"/>
                <a:gd name="connsiteY11" fmla="*/ 1244600 h 3384037"/>
                <a:gd name="connsiteX12" fmla="*/ 1179512 w 1443037"/>
                <a:gd name="connsiteY12" fmla="*/ 730250 h 3384037"/>
                <a:gd name="connsiteX13" fmla="*/ 1274762 w 1443037"/>
                <a:gd name="connsiteY13" fmla="*/ 101600 h 3384037"/>
                <a:gd name="connsiteX14" fmla="*/ 179387 w 1443037"/>
                <a:gd name="connsiteY14" fmla="*/ 92075 h 3384037"/>
                <a:gd name="connsiteX0" fmla="*/ 179387 w 1443037"/>
                <a:gd name="connsiteY0" fmla="*/ 92075 h 3384037"/>
                <a:gd name="connsiteX1" fmla="*/ 198437 w 1443037"/>
                <a:gd name="connsiteY1" fmla="*/ 434975 h 3384037"/>
                <a:gd name="connsiteX2" fmla="*/ 474662 w 1443037"/>
                <a:gd name="connsiteY2" fmla="*/ 844550 h 3384037"/>
                <a:gd name="connsiteX3" fmla="*/ 674687 w 1443037"/>
                <a:gd name="connsiteY3" fmla="*/ 1311275 h 3384037"/>
                <a:gd name="connsiteX4" fmla="*/ 636587 w 1443037"/>
                <a:gd name="connsiteY4" fmla="*/ 1997075 h 3384037"/>
                <a:gd name="connsiteX5" fmla="*/ 398462 w 1443037"/>
                <a:gd name="connsiteY5" fmla="*/ 2559050 h 3384037"/>
                <a:gd name="connsiteX6" fmla="*/ 334888 w 1443037"/>
                <a:gd name="connsiteY6" fmla="*/ 3266182 h 3384037"/>
                <a:gd name="connsiteX7" fmla="*/ 1198984 w 1443037"/>
                <a:gd name="connsiteY7" fmla="*/ 3266182 h 3384037"/>
                <a:gd name="connsiteX8" fmla="*/ 1198562 w 1443037"/>
                <a:gd name="connsiteY8" fmla="*/ 2701925 h 3384037"/>
                <a:gd name="connsiteX9" fmla="*/ 1046162 w 1443037"/>
                <a:gd name="connsiteY9" fmla="*/ 2216150 h 3384037"/>
                <a:gd name="connsiteX10" fmla="*/ 855662 w 1443037"/>
                <a:gd name="connsiteY10" fmla="*/ 1758950 h 3384037"/>
                <a:gd name="connsiteX11" fmla="*/ 903287 w 1443037"/>
                <a:gd name="connsiteY11" fmla="*/ 1244600 h 3384037"/>
                <a:gd name="connsiteX12" fmla="*/ 1179512 w 1443037"/>
                <a:gd name="connsiteY12" fmla="*/ 730250 h 3384037"/>
                <a:gd name="connsiteX13" fmla="*/ 1274762 w 1443037"/>
                <a:gd name="connsiteY13" fmla="*/ 101600 h 3384037"/>
                <a:gd name="connsiteX14" fmla="*/ 179387 w 1443037"/>
                <a:gd name="connsiteY14" fmla="*/ 92075 h 3384037"/>
                <a:gd name="connsiteX0" fmla="*/ 179387 w 1443037"/>
                <a:gd name="connsiteY0" fmla="*/ 92075 h 3384037"/>
                <a:gd name="connsiteX1" fmla="*/ 198437 w 1443037"/>
                <a:gd name="connsiteY1" fmla="*/ 434975 h 3384037"/>
                <a:gd name="connsiteX2" fmla="*/ 474662 w 1443037"/>
                <a:gd name="connsiteY2" fmla="*/ 844550 h 3384037"/>
                <a:gd name="connsiteX3" fmla="*/ 674687 w 1443037"/>
                <a:gd name="connsiteY3" fmla="*/ 1311275 h 3384037"/>
                <a:gd name="connsiteX4" fmla="*/ 636587 w 1443037"/>
                <a:gd name="connsiteY4" fmla="*/ 1997075 h 3384037"/>
                <a:gd name="connsiteX5" fmla="*/ 398462 w 1443037"/>
                <a:gd name="connsiteY5" fmla="*/ 2559050 h 3384037"/>
                <a:gd name="connsiteX6" fmla="*/ 334888 w 1443037"/>
                <a:gd name="connsiteY6" fmla="*/ 3266182 h 3384037"/>
                <a:gd name="connsiteX7" fmla="*/ 1198984 w 1443037"/>
                <a:gd name="connsiteY7" fmla="*/ 3266182 h 3384037"/>
                <a:gd name="connsiteX8" fmla="*/ 1198562 w 1443037"/>
                <a:gd name="connsiteY8" fmla="*/ 2701925 h 3384037"/>
                <a:gd name="connsiteX9" fmla="*/ 1046162 w 1443037"/>
                <a:gd name="connsiteY9" fmla="*/ 2216150 h 3384037"/>
                <a:gd name="connsiteX10" fmla="*/ 855662 w 1443037"/>
                <a:gd name="connsiteY10" fmla="*/ 1758950 h 3384037"/>
                <a:gd name="connsiteX11" fmla="*/ 903287 w 1443037"/>
                <a:gd name="connsiteY11" fmla="*/ 1244600 h 3384037"/>
                <a:gd name="connsiteX12" fmla="*/ 1179512 w 1443037"/>
                <a:gd name="connsiteY12" fmla="*/ 730250 h 3384037"/>
                <a:gd name="connsiteX13" fmla="*/ 1274762 w 1443037"/>
                <a:gd name="connsiteY13" fmla="*/ 101600 h 3384037"/>
                <a:gd name="connsiteX14" fmla="*/ 179387 w 1443037"/>
                <a:gd name="connsiteY14" fmla="*/ 92075 h 3384037"/>
                <a:gd name="connsiteX0" fmla="*/ 179387 w 1443037"/>
                <a:gd name="connsiteY0" fmla="*/ 92075 h 3345557"/>
                <a:gd name="connsiteX1" fmla="*/ 198437 w 1443037"/>
                <a:gd name="connsiteY1" fmla="*/ 434975 h 3345557"/>
                <a:gd name="connsiteX2" fmla="*/ 474662 w 1443037"/>
                <a:gd name="connsiteY2" fmla="*/ 844550 h 3345557"/>
                <a:gd name="connsiteX3" fmla="*/ 674687 w 1443037"/>
                <a:gd name="connsiteY3" fmla="*/ 1311275 h 3345557"/>
                <a:gd name="connsiteX4" fmla="*/ 636587 w 1443037"/>
                <a:gd name="connsiteY4" fmla="*/ 1997075 h 3345557"/>
                <a:gd name="connsiteX5" fmla="*/ 398462 w 1443037"/>
                <a:gd name="connsiteY5" fmla="*/ 2559050 h 3345557"/>
                <a:gd name="connsiteX6" fmla="*/ 334888 w 1443037"/>
                <a:gd name="connsiteY6" fmla="*/ 3266182 h 3345557"/>
                <a:gd name="connsiteX7" fmla="*/ 1198984 w 1443037"/>
                <a:gd name="connsiteY7" fmla="*/ 3266182 h 3345557"/>
                <a:gd name="connsiteX8" fmla="*/ 1198562 w 1443037"/>
                <a:gd name="connsiteY8" fmla="*/ 2701925 h 3345557"/>
                <a:gd name="connsiteX9" fmla="*/ 1046162 w 1443037"/>
                <a:gd name="connsiteY9" fmla="*/ 2216150 h 3345557"/>
                <a:gd name="connsiteX10" fmla="*/ 855662 w 1443037"/>
                <a:gd name="connsiteY10" fmla="*/ 1758950 h 3345557"/>
                <a:gd name="connsiteX11" fmla="*/ 903287 w 1443037"/>
                <a:gd name="connsiteY11" fmla="*/ 1244600 h 3345557"/>
                <a:gd name="connsiteX12" fmla="*/ 1179512 w 1443037"/>
                <a:gd name="connsiteY12" fmla="*/ 730250 h 3345557"/>
                <a:gd name="connsiteX13" fmla="*/ 1274762 w 1443037"/>
                <a:gd name="connsiteY13" fmla="*/ 101600 h 3345557"/>
                <a:gd name="connsiteX14" fmla="*/ 179387 w 1443037"/>
                <a:gd name="connsiteY14" fmla="*/ 92075 h 3345557"/>
                <a:gd name="connsiteX0" fmla="*/ 179387 w 1443037"/>
                <a:gd name="connsiteY0" fmla="*/ 92075 h 3345557"/>
                <a:gd name="connsiteX1" fmla="*/ 198437 w 1443037"/>
                <a:gd name="connsiteY1" fmla="*/ 434975 h 3345557"/>
                <a:gd name="connsiteX2" fmla="*/ 474662 w 1443037"/>
                <a:gd name="connsiteY2" fmla="*/ 844550 h 3345557"/>
                <a:gd name="connsiteX3" fmla="*/ 674687 w 1443037"/>
                <a:gd name="connsiteY3" fmla="*/ 1311275 h 3345557"/>
                <a:gd name="connsiteX4" fmla="*/ 636587 w 1443037"/>
                <a:gd name="connsiteY4" fmla="*/ 1997075 h 3345557"/>
                <a:gd name="connsiteX5" fmla="*/ 398462 w 1443037"/>
                <a:gd name="connsiteY5" fmla="*/ 2559050 h 3345557"/>
                <a:gd name="connsiteX6" fmla="*/ 334888 w 1443037"/>
                <a:gd name="connsiteY6" fmla="*/ 3266182 h 3345557"/>
                <a:gd name="connsiteX7" fmla="*/ 1198984 w 1443037"/>
                <a:gd name="connsiteY7" fmla="*/ 3266182 h 3345557"/>
                <a:gd name="connsiteX8" fmla="*/ 1198562 w 1443037"/>
                <a:gd name="connsiteY8" fmla="*/ 2701925 h 3345557"/>
                <a:gd name="connsiteX9" fmla="*/ 1046162 w 1443037"/>
                <a:gd name="connsiteY9" fmla="*/ 2216150 h 3345557"/>
                <a:gd name="connsiteX10" fmla="*/ 855662 w 1443037"/>
                <a:gd name="connsiteY10" fmla="*/ 1758950 h 3345557"/>
                <a:gd name="connsiteX11" fmla="*/ 903287 w 1443037"/>
                <a:gd name="connsiteY11" fmla="*/ 1244600 h 3345557"/>
                <a:gd name="connsiteX12" fmla="*/ 1179512 w 1443037"/>
                <a:gd name="connsiteY12" fmla="*/ 730250 h 3345557"/>
                <a:gd name="connsiteX13" fmla="*/ 1274762 w 1443037"/>
                <a:gd name="connsiteY13" fmla="*/ 101600 h 3345557"/>
                <a:gd name="connsiteX14" fmla="*/ 179387 w 1443037"/>
                <a:gd name="connsiteY14" fmla="*/ 92075 h 3345557"/>
                <a:gd name="connsiteX0" fmla="*/ 179387 w 1443037"/>
                <a:gd name="connsiteY0" fmla="*/ 92075 h 3309367"/>
                <a:gd name="connsiteX1" fmla="*/ 198437 w 1443037"/>
                <a:gd name="connsiteY1" fmla="*/ 434975 h 3309367"/>
                <a:gd name="connsiteX2" fmla="*/ 474662 w 1443037"/>
                <a:gd name="connsiteY2" fmla="*/ 844550 h 3309367"/>
                <a:gd name="connsiteX3" fmla="*/ 674687 w 1443037"/>
                <a:gd name="connsiteY3" fmla="*/ 1311275 h 3309367"/>
                <a:gd name="connsiteX4" fmla="*/ 636587 w 1443037"/>
                <a:gd name="connsiteY4" fmla="*/ 1997075 h 3309367"/>
                <a:gd name="connsiteX5" fmla="*/ 398462 w 1443037"/>
                <a:gd name="connsiteY5" fmla="*/ 2559050 h 3309367"/>
                <a:gd name="connsiteX6" fmla="*/ 334888 w 1443037"/>
                <a:gd name="connsiteY6" fmla="*/ 3266182 h 3309367"/>
                <a:gd name="connsiteX7" fmla="*/ 1198984 w 1443037"/>
                <a:gd name="connsiteY7" fmla="*/ 3266182 h 3309367"/>
                <a:gd name="connsiteX8" fmla="*/ 1198562 w 1443037"/>
                <a:gd name="connsiteY8" fmla="*/ 2701925 h 3309367"/>
                <a:gd name="connsiteX9" fmla="*/ 1046162 w 1443037"/>
                <a:gd name="connsiteY9" fmla="*/ 2216150 h 3309367"/>
                <a:gd name="connsiteX10" fmla="*/ 855662 w 1443037"/>
                <a:gd name="connsiteY10" fmla="*/ 1758950 h 3309367"/>
                <a:gd name="connsiteX11" fmla="*/ 903287 w 1443037"/>
                <a:gd name="connsiteY11" fmla="*/ 1244600 h 3309367"/>
                <a:gd name="connsiteX12" fmla="*/ 1179512 w 1443037"/>
                <a:gd name="connsiteY12" fmla="*/ 730250 h 3309367"/>
                <a:gd name="connsiteX13" fmla="*/ 1274762 w 1443037"/>
                <a:gd name="connsiteY13" fmla="*/ 101600 h 3309367"/>
                <a:gd name="connsiteX14" fmla="*/ 179387 w 1443037"/>
                <a:gd name="connsiteY14" fmla="*/ 92075 h 3309367"/>
                <a:gd name="connsiteX0" fmla="*/ 179387 w 1443037"/>
                <a:gd name="connsiteY0" fmla="*/ 92075 h 3307085"/>
                <a:gd name="connsiteX1" fmla="*/ 198437 w 1443037"/>
                <a:gd name="connsiteY1" fmla="*/ 434975 h 3307085"/>
                <a:gd name="connsiteX2" fmla="*/ 474662 w 1443037"/>
                <a:gd name="connsiteY2" fmla="*/ 844550 h 3307085"/>
                <a:gd name="connsiteX3" fmla="*/ 674687 w 1443037"/>
                <a:gd name="connsiteY3" fmla="*/ 1311275 h 3307085"/>
                <a:gd name="connsiteX4" fmla="*/ 636587 w 1443037"/>
                <a:gd name="connsiteY4" fmla="*/ 1997075 h 3307085"/>
                <a:gd name="connsiteX5" fmla="*/ 398462 w 1443037"/>
                <a:gd name="connsiteY5" fmla="*/ 2559050 h 3307085"/>
                <a:gd name="connsiteX6" fmla="*/ 334888 w 1443037"/>
                <a:gd name="connsiteY6" fmla="*/ 3266182 h 3307085"/>
                <a:gd name="connsiteX7" fmla="*/ 1198984 w 1443037"/>
                <a:gd name="connsiteY7" fmla="*/ 3266182 h 3307085"/>
                <a:gd name="connsiteX8" fmla="*/ 1198562 w 1443037"/>
                <a:gd name="connsiteY8" fmla="*/ 2701925 h 3307085"/>
                <a:gd name="connsiteX9" fmla="*/ 1046162 w 1443037"/>
                <a:gd name="connsiteY9" fmla="*/ 2216150 h 3307085"/>
                <a:gd name="connsiteX10" fmla="*/ 855662 w 1443037"/>
                <a:gd name="connsiteY10" fmla="*/ 1758950 h 3307085"/>
                <a:gd name="connsiteX11" fmla="*/ 903287 w 1443037"/>
                <a:gd name="connsiteY11" fmla="*/ 1244600 h 3307085"/>
                <a:gd name="connsiteX12" fmla="*/ 1179512 w 1443037"/>
                <a:gd name="connsiteY12" fmla="*/ 730250 h 3307085"/>
                <a:gd name="connsiteX13" fmla="*/ 1274762 w 1443037"/>
                <a:gd name="connsiteY13" fmla="*/ 101600 h 3307085"/>
                <a:gd name="connsiteX14" fmla="*/ 179387 w 1443037"/>
                <a:gd name="connsiteY14" fmla="*/ 92075 h 3307085"/>
                <a:gd name="connsiteX0" fmla="*/ 179387 w 1443037"/>
                <a:gd name="connsiteY0" fmla="*/ 92075 h 3285753"/>
                <a:gd name="connsiteX1" fmla="*/ 198437 w 1443037"/>
                <a:gd name="connsiteY1" fmla="*/ 434975 h 3285753"/>
                <a:gd name="connsiteX2" fmla="*/ 474662 w 1443037"/>
                <a:gd name="connsiteY2" fmla="*/ 844550 h 3285753"/>
                <a:gd name="connsiteX3" fmla="*/ 674687 w 1443037"/>
                <a:gd name="connsiteY3" fmla="*/ 1311275 h 3285753"/>
                <a:gd name="connsiteX4" fmla="*/ 636587 w 1443037"/>
                <a:gd name="connsiteY4" fmla="*/ 1997075 h 3285753"/>
                <a:gd name="connsiteX5" fmla="*/ 398462 w 1443037"/>
                <a:gd name="connsiteY5" fmla="*/ 2559050 h 3285753"/>
                <a:gd name="connsiteX6" fmla="*/ 334888 w 1443037"/>
                <a:gd name="connsiteY6" fmla="*/ 3266182 h 3285753"/>
                <a:gd name="connsiteX7" fmla="*/ 1198984 w 1443037"/>
                <a:gd name="connsiteY7" fmla="*/ 3266182 h 3285753"/>
                <a:gd name="connsiteX8" fmla="*/ 1198562 w 1443037"/>
                <a:gd name="connsiteY8" fmla="*/ 2701925 h 3285753"/>
                <a:gd name="connsiteX9" fmla="*/ 1046162 w 1443037"/>
                <a:gd name="connsiteY9" fmla="*/ 2216150 h 3285753"/>
                <a:gd name="connsiteX10" fmla="*/ 855662 w 1443037"/>
                <a:gd name="connsiteY10" fmla="*/ 1758950 h 3285753"/>
                <a:gd name="connsiteX11" fmla="*/ 903287 w 1443037"/>
                <a:gd name="connsiteY11" fmla="*/ 1244600 h 3285753"/>
                <a:gd name="connsiteX12" fmla="*/ 1179512 w 1443037"/>
                <a:gd name="connsiteY12" fmla="*/ 730250 h 3285753"/>
                <a:gd name="connsiteX13" fmla="*/ 1274762 w 1443037"/>
                <a:gd name="connsiteY13" fmla="*/ 101600 h 3285753"/>
                <a:gd name="connsiteX14" fmla="*/ 179387 w 1443037"/>
                <a:gd name="connsiteY14" fmla="*/ 92075 h 3285753"/>
                <a:gd name="connsiteX0" fmla="*/ 179387 w 1274762"/>
                <a:gd name="connsiteY0" fmla="*/ 92075 h 3285753"/>
                <a:gd name="connsiteX1" fmla="*/ 198437 w 1274762"/>
                <a:gd name="connsiteY1" fmla="*/ 434975 h 3285753"/>
                <a:gd name="connsiteX2" fmla="*/ 474662 w 1274762"/>
                <a:gd name="connsiteY2" fmla="*/ 844550 h 3285753"/>
                <a:gd name="connsiteX3" fmla="*/ 674687 w 1274762"/>
                <a:gd name="connsiteY3" fmla="*/ 1311275 h 3285753"/>
                <a:gd name="connsiteX4" fmla="*/ 636587 w 1274762"/>
                <a:gd name="connsiteY4" fmla="*/ 1997075 h 3285753"/>
                <a:gd name="connsiteX5" fmla="*/ 398462 w 1274762"/>
                <a:gd name="connsiteY5" fmla="*/ 2559050 h 3285753"/>
                <a:gd name="connsiteX6" fmla="*/ 334888 w 1274762"/>
                <a:gd name="connsiteY6" fmla="*/ 3266182 h 3285753"/>
                <a:gd name="connsiteX7" fmla="*/ 1198984 w 1274762"/>
                <a:gd name="connsiteY7" fmla="*/ 3266182 h 3285753"/>
                <a:gd name="connsiteX8" fmla="*/ 1198562 w 1274762"/>
                <a:gd name="connsiteY8" fmla="*/ 2701925 h 3285753"/>
                <a:gd name="connsiteX9" fmla="*/ 1046162 w 1274762"/>
                <a:gd name="connsiteY9" fmla="*/ 2216150 h 3285753"/>
                <a:gd name="connsiteX10" fmla="*/ 855662 w 1274762"/>
                <a:gd name="connsiteY10" fmla="*/ 1758950 h 3285753"/>
                <a:gd name="connsiteX11" fmla="*/ 903287 w 1274762"/>
                <a:gd name="connsiteY11" fmla="*/ 1244600 h 3285753"/>
                <a:gd name="connsiteX12" fmla="*/ 1179512 w 1274762"/>
                <a:gd name="connsiteY12" fmla="*/ 730250 h 3285753"/>
                <a:gd name="connsiteX13" fmla="*/ 1274762 w 1274762"/>
                <a:gd name="connsiteY13" fmla="*/ 101600 h 3285753"/>
                <a:gd name="connsiteX14" fmla="*/ 179387 w 1274762"/>
                <a:gd name="connsiteY14" fmla="*/ 92075 h 3285753"/>
                <a:gd name="connsiteX0" fmla="*/ 30162 w 1125537"/>
                <a:gd name="connsiteY0" fmla="*/ 92075 h 3285753"/>
                <a:gd name="connsiteX1" fmla="*/ 49212 w 1125537"/>
                <a:gd name="connsiteY1" fmla="*/ 434975 h 3285753"/>
                <a:gd name="connsiteX2" fmla="*/ 325437 w 1125537"/>
                <a:gd name="connsiteY2" fmla="*/ 844550 h 3285753"/>
                <a:gd name="connsiteX3" fmla="*/ 525462 w 1125537"/>
                <a:gd name="connsiteY3" fmla="*/ 1311275 h 3285753"/>
                <a:gd name="connsiteX4" fmla="*/ 487362 w 1125537"/>
                <a:gd name="connsiteY4" fmla="*/ 1997075 h 3285753"/>
                <a:gd name="connsiteX5" fmla="*/ 249237 w 1125537"/>
                <a:gd name="connsiteY5" fmla="*/ 2559050 h 3285753"/>
                <a:gd name="connsiteX6" fmla="*/ 185663 w 1125537"/>
                <a:gd name="connsiteY6" fmla="*/ 3266182 h 3285753"/>
                <a:gd name="connsiteX7" fmla="*/ 1049759 w 1125537"/>
                <a:gd name="connsiteY7" fmla="*/ 3266182 h 3285753"/>
                <a:gd name="connsiteX8" fmla="*/ 1049337 w 1125537"/>
                <a:gd name="connsiteY8" fmla="*/ 2701925 h 3285753"/>
                <a:gd name="connsiteX9" fmla="*/ 896937 w 1125537"/>
                <a:gd name="connsiteY9" fmla="*/ 2216150 h 3285753"/>
                <a:gd name="connsiteX10" fmla="*/ 706437 w 1125537"/>
                <a:gd name="connsiteY10" fmla="*/ 1758950 h 3285753"/>
                <a:gd name="connsiteX11" fmla="*/ 754062 w 1125537"/>
                <a:gd name="connsiteY11" fmla="*/ 1244600 h 3285753"/>
                <a:gd name="connsiteX12" fmla="*/ 1030287 w 1125537"/>
                <a:gd name="connsiteY12" fmla="*/ 730250 h 3285753"/>
                <a:gd name="connsiteX13" fmla="*/ 1125537 w 1125537"/>
                <a:gd name="connsiteY13" fmla="*/ 101600 h 3285753"/>
                <a:gd name="connsiteX14" fmla="*/ 30162 w 1125537"/>
                <a:gd name="connsiteY14" fmla="*/ 92075 h 3285753"/>
                <a:gd name="connsiteX0" fmla="*/ 30162 w 1125537"/>
                <a:gd name="connsiteY0" fmla="*/ 0 h 3193678"/>
                <a:gd name="connsiteX1" fmla="*/ 49212 w 1125537"/>
                <a:gd name="connsiteY1" fmla="*/ 342900 h 3193678"/>
                <a:gd name="connsiteX2" fmla="*/ 325437 w 1125537"/>
                <a:gd name="connsiteY2" fmla="*/ 752475 h 3193678"/>
                <a:gd name="connsiteX3" fmla="*/ 525462 w 1125537"/>
                <a:gd name="connsiteY3" fmla="*/ 1219200 h 3193678"/>
                <a:gd name="connsiteX4" fmla="*/ 487362 w 1125537"/>
                <a:gd name="connsiteY4" fmla="*/ 1905000 h 3193678"/>
                <a:gd name="connsiteX5" fmla="*/ 249237 w 1125537"/>
                <a:gd name="connsiteY5" fmla="*/ 2466975 h 3193678"/>
                <a:gd name="connsiteX6" fmla="*/ 185663 w 1125537"/>
                <a:gd name="connsiteY6" fmla="*/ 3174107 h 3193678"/>
                <a:gd name="connsiteX7" fmla="*/ 1049759 w 1125537"/>
                <a:gd name="connsiteY7" fmla="*/ 3174107 h 3193678"/>
                <a:gd name="connsiteX8" fmla="*/ 1049337 w 1125537"/>
                <a:gd name="connsiteY8" fmla="*/ 2609850 h 3193678"/>
                <a:gd name="connsiteX9" fmla="*/ 896937 w 1125537"/>
                <a:gd name="connsiteY9" fmla="*/ 2124075 h 3193678"/>
                <a:gd name="connsiteX10" fmla="*/ 706437 w 1125537"/>
                <a:gd name="connsiteY10" fmla="*/ 1666875 h 3193678"/>
                <a:gd name="connsiteX11" fmla="*/ 754062 w 1125537"/>
                <a:gd name="connsiteY11" fmla="*/ 1152525 h 3193678"/>
                <a:gd name="connsiteX12" fmla="*/ 1030287 w 1125537"/>
                <a:gd name="connsiteY12" fmla="*/ 638175 h 3193678"/>
                <a:gd name="connsiteX13" fmla="*/ 1125537 w 1125537"/>
                <a:gd name="connsiteY13" fmla="*/ 9525 h 3193678"/>
                <a:gd name="connsiteX14" fmla="*/ 30162 w 1125537"/>
                <a:gd name="connsiteY14" fmla="*/ 0 h 3193678"/>
                <a:gd name="connsiteX0" fmla="*/ 18281 w 1113656"/>
                <a:gd name="connsiteY0" fmla="*/ 0 h 3193678"/>
                <a:gd name="connsiteX1" fmla="*/ 173782 w 1113656"/>
                <a:gd name="connsiteY1" fmla="*/ 365794 h 3193678"/>
                <a:gd name="connsiteX2" fmla="*/ 313556 w 1113656"/>
                <a:gd name="connsiteY2" fmla="*/ 752475 h 3193678"/>
                <a:gd name="connsiteX3" fmla="*/ 513581 w 1113656"/>
                <a:gd name="connsiteY3" fmla="*/ 1219200 h 3193678"/>
                <a:gd name="connsiteX4" fmla="*/ 475481 w 1113656"/>
                <a:gd name="connsiteY4" fmla="*/ 1905000 h 3193678"/>
                <a:gd name="connsiteX5" fmla="*/ 237356 w 1113656"/>
                <a:gd name="connsiteY5" fmla="*/ 2466975 h 3193678"/>
                <a:gd name="connsiteX6" fmla="*/ 173782 w 1113656"/>
                <a:gd name="connsiteY6" fmla="*/ 3174107 h 3193678"/>
                <a:gd name="connsiteX7" fmla="*/ 1037878 w 1113656"/>
                <a:gd name="connsiteY7" fmla="*/ 3174107 h 3193678"/>
                <a:gd name="connsiteX8" fmla="*/ 1037456 w 1113656"/>
                <a:gd name="connsiteY8" fmla="*/ 2609850 h 3193678"/>
                <a:gd name="connsiteX9" fmla="*/ 885056 w 1113656"/>
                <a:gd name="connsiteY9" fmla="*/ 2124075 h 3193678"/>
                <a:gd name="connsiteX10" fmla="*/ 694556 w 1113656"/>
                <a:gd name="connsiteY10" fmla="*/ 1666875 h 3193678"/>
                <a:gd name="connsiteX11" fmla="*/ 742181 w 1113656"/>
                <a:gd name="connsiteY11" fmla="*/ 1152525 h 3193678"/>
                <a:gd name="connsiteX12" fmla="*/ 1018406 w 1113656"/>
                <a:gd name="connsiteY12" fmla="*/ 638175 h 3193678"/>
                <a:gd name="connsiteX13" fmla="*/ 1113656 w 1113656"/>
                <a:gd name="connsiteY13" fmla="*/ 9525 h 3193678"/>
                <a:gd name="connsiteX14" fmla="*/ 18281 w 1113656"/>
                <a:gd name="connsiteY14" fmla="*/ 0 h 3193678"/>
                <a:gd name="connsiteX0" fmla="*/ 23295 w 963170"/>
                <a:gd name="connsiteY0" fmla="*/ 0 h 3187924"/>
                <a:gd name="connsiteX1" fmla="*/ 23296 w 963170"/>
                <a:gd name="connsiteY1" fmla="*/ 360040 h 3187924"/>
                <a:gd name="connsiteX2" fmla="*/ 163070 w 963170"/>
                <a:gd name="connsiteY2" fmla="*/ 746721 h 3187924"/>
                <a:gd name="connsiteX3" fmla="*/ 363095 w 963170"/>
                <a:gd name="connsiteY3" fmla="*/ 1213446 h 3187924"/>
                <a:gd name="connsiteX4" fmla="*/ 324995 w 963170"/>
                <a:gd name="connsiteY4" fmla="*/ 1899246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544070 w 963170"/>
                <a:gd name="connsiteY10" fmla="*/ 1661121 h 3187924"/>
                <a:gd name="connsiteX11" fmla="*/ 591695 w 963170"/>
                <a:gd name="connsiteY11" fmla="*/ 1146771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363095 w 963170"/>
                <a:gd name="connsiteY3" fmla="*/ 1213446 h 3187924"/>
                <a:gd name="connsiteX4" fmla="*/ 324995 w 963170"/>
                <a:gd name="connsiteY4" fmla="*/ 1899246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544070 w 963170"/>
                <a:gd name="connsiteY10" fmla="*/ 1661121 h 3187924"/>
                <a:gd name="connsiteX11" fmla="*/ 591695 w 963170"/>
                <a:gd name="connsiteY11" fmla="*/ 1146771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363095 w 963170"/>
                <a:gd name="connsiteY3" fmla="*/ 1213446 h 3187924"/>
                <a:gd name="connsiteX4" fmla="*/ 324995 w 963170"/>
                <a:gd name="connsiteY4" fmla="*/ 1899246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544070 w 963170"/>
                <a:gd name="connsiteY10" fmla="*/ 1661121 h 3187924"/>
                <a:gd name="connsiteX11" fmla="*/ 629577 w 963170"/>
                <a:gd name="connsiteY11" fmla="*/ 1152128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363095 w 963170"/>
                <a:gd name="connsiteY3" fmla="*/ 1213446 h 3187924"/>
                <a:gd name="connsiteX4" fmla="*/ 324995 w 963170"/>
                <a:gd name="connsiteY4" fmla="*/ 1899246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29577 w 963170"/>
                <a:gd name="connsiteY10" fmla="*/ 1728192 h 3187924"/>
                <a:gd name="connsiteX11" fmla="*/ 629577 w 963170"/>
                <a:gd name="connsiteY11" fmla="*/ 1152128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95982 w 963170"/>
                <a:gd name="connsiteY3" fmla="*/ 1224136 h 3187924"/>
                <a:gd name="connsiteX4" fmla="*/ 324995 w 963170"/>
                <a:gd name="connsiteY4" fmla="*/ 1899246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29577 w 963170"/>
                <a:gd name="connsiteY10" fmla="*/ 1728192 h 3187924"/>
                <a:gd name="connsiteX11" fmla="*/ 629577 w 963170"/>
                <a:gd name="connsiteY11" fmla="*/ 1152128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95982 w 963170"/>
                <a:gd name="connsiteY3" fmla="*/ 1224136 h 3187924"/>
                <a:gd name="connsiteX4" fmla="*/ 283185 w 963170"/>
                <a:gd name="connsiteY4" fmla="*/ 1888183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29577 w 963170"/>
                <a:gd name="connsiteY10" fmla="*/ 1728192 h 3187924"/>
                <a:gd name="connsiteX11" fmla="*/ 629577 w 963170"/>
                <a:gd name="connsiteY11" fmla="*/ 1152128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95982 w 963170"/>
                <a:gd name="connsiteY3" fmla="*/ 1224136 h 3187924"/>
                <a:gd name="connsiteX4" fmla="*/ 283185 w 963170"/>
                <a:gd name="connsiteY4" fmla="*/ 1888183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29577 w 963170"/>
                <a:gd name="connsiteY10" fmla="*/ 1728192 h 3187924"/>
                <a:gd name="connsiteX11" fmla="*/ 629577 w 963170"/>
                <a:gd name="connsiteY11" fmla="*/ 1228328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95982 w 963170"/>
                <a:gd name="connsiteY3" fmla="*/ 1224136 h 3187924"/>
                <a:gd name="connsiteX4" fmla="*/ 283185 w 963170"/>
                <a:gd name="connsiteY4" fmla="*/ 1888183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51641 w 963170"/>
                <a:gd name="connsiteY10" fmla="*/ 1813917 h 3187924"/>
                <a:gd name="connsiteX11" fmla="*/ 629577 w 963170"/>
                <a:gd name="connsiteY11" fmla="*/ 1228328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95982 w 963170"/>
                <a:gd name="connsiteY3" fmla="*/ 1224136 h 3187924"/>
                <a:gd name="connsiteX4" fmla="*/ 283185 w 963170"/>
                <a:gd name="connsiteY4" fmla="*/ 1888183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51641 w 963170"/>
                <a:gd name="connsiteY10" fmla="*/ 1813917 h 3187924"/>
                <a:gd name="connsiteX11" fmla="*/ 684623 w 963170"/>
                <a:gd name="connsiteY11" fmla="*/ 1231494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95982 w 963170"/>
                <a:gd name="connsiteY3" fmla="*/ 1224136 h 3187924"/>
                <a:gd name="connsiteX4" fmla="*/ 283185 w 963170"/>
                <a:gd name="connsiteY4" fmla="*/ 1888183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84623 w 963170"/>
                <a:gd name="connsiteY10" fmla="*/ 1871872 h 3187924"/>
                <a:gd name="connsiteX11" fmla="*/ 684623 w 963170"/>
                <a:gd name="connsiteY11" fmla="*/ 1231494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28208 w 963170"/>
                <a:gd name="connsiteY3" fmla="*/ 1182235 h 3187924"/>
                <a:gd name="connsiteX4" fmla="*/ 283185 w 963170"/>
                <a:gd name="connsiteY4" fmla="*/ 1888183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84623 w 963170"/>
                <a:gd name="connsiteY10" fmla="*/ 1871872 h 3187924"/>
                <a:gd name="connsiteX11" fmla="*/ 684623 w 963170"/>
                <a:gd name="connsiteY11" fmla="*/ 1231494 h 3187924"/>
                <a:gd name="connsiteX12" fmla="*/ 867920 w 963170"/>
                <a:gd name="connsiteY12" fmla="*/ 632421 h 3187924"/>
                <a:gd name="connsiteX13" fmla="*/ 963170 w 963170"/>
                <a:gd name="connsiteY13" fmla="*/ 3771 h 3187924"/>
                <a:gd name="connsiteX14" fmla="*/ 23295 w 963170"/>
                <a:gd name="connsiteY14" fmla="*/ 0 h 3187924"/>
                <a:gd name="connsiteX0" fmla="*/ 23295 w 963170"/>
                <a:gd name="connsiteY0" fmla="*/ 0 h 3187924"/>
                <a:gd name="connsiteX1" fmla="*/ 23296 w 963170"/>
                <a:gd name="connsiteY1" fmla="*/ 360040 h 3187924"/>
                <a:gd name="connsiteX2" fmla="*/ 163070 w 963170"/>
                <a:gd name="connsiteY2" fmla="*/ 746721 h 3187924"/>
                <a:gd name="connsiteX3" fmla="*/ 228208 w 963170"/>
                <a:gd name="connsiteY3" fmla="*/ 1182235 h 3187924"/>
                <a:gd name="connsiteX4" fmla="*/ 228208 w 963170"/>
                <a:gd name="connsiteY4" fmla="*/ 1871872 h 3187924"/>
                <a:gd name="connsiteX5" fmla="*/ 86870 w 963170"/>
                <a:gd name="connsiteY5" fmla="*/ 2461221 h 3187924"/>
                <a:gd name="connsiteX6" fmla="*/ 23296 w 963170"/>
                <a:gd name="connsiteY6" fmla="*/ 3168353 h 3187924"/>
                <a:gd name="connsiteX7" fmla="*/ 887392 w 963170"/>
                <a:gd name="connsiteY7" fmla="*/ 3168353 h 3187924"/>
                <a:gd name="connsiteX8" fmla="*/ 886970 w 963170"/>
                <a:gd name="connsiteY8" fmla="*/ 2604096 h 3187924"/>
                <a:gd name="connsiteX9" fmla="*/ 734570 w 963170"/>
                <a:gd name="connsiteY9" fmla="*/ 2118321 h 3187924"/>
                <a:gd name="connsiteX10" fmla="*/ 684623 w 963170"/>
                <a:gd name="connsiteY10" fmla="*/ 1871872 h 3187924"/>
                <a:gd name="connsiteX11" fmla="*/ 684623 w 963170"/>
                <a:gd name="connsiteY11" fmla="*/ 1231494 h 3187924"/>
                <a:gd name="connsiteX12" fmla="*/ 867920 w 963170"/>
                <a:gd name="connsiteY12" fmla="*/ 632421 h 3187924"/>
                <a:gd name="connsiteX13" fmla="*/ 963170 w 963170"/>
                <a:gd name="connsiteY13" fmla="*/ 3771 h 3187924"/>
                <a:gd name="connsiteX14" fmla="*/ 23295 w 963170"/>
                <a:gd name="connsiteY14" fmla="*/ 0 h 3187924"/>
                <a:gd name="connsiteX0" fmla="*/ 18281 w 981451"/>
                <a:gd name="connsiteY0" fmla="*/ 0 h 3187924"/>
                <a:gd name="connsiteX1" fmla="*/ 41577 w 981451"/>
                <a:gd name="connsiteY1" fmla="*/ 360040 h 3187924"/>
                <a:gd name="connsiteX2" fmla="*/ 181351 w 981451"/>
                <a:gd name="connsiteY2" fmla="*/ 746721 h 3187924"/>
                <a:gd name="connsiteX3" fmla="*/ 246489 w 981451"/>
                <a:gd name="connsiteY3" fmla="*/ 1182235 h 3187924"/>
                <a:gd name="connsiteX4" fmla="*/ 246489 w 981451"/>
                <a:gd name="connsiteY4" fmla="*/ 1871872 h 3187924"/>
                <a:gd name="connsiteX5" fmla="*/ 105151 w 981451"/>
                <a:gd name="connsiteY5" fmla="*/ 2461221 h 3187924"/>
                <a:gd name="connsiteX6" fmla="*/ 41577 w 981451"/>
                <a:gd name="connsiteY6" fmla="*/ 3168353 h 3187924"/>
                <a:gd name="connsiteX7" fmla="*/ 905673 w 981451"/>
                <a:gd name="connsiteY7" fmla="*/ 3168353 h 3187924"/>
                <a:gd name="connsiteX8" fmla="*/ 905251 w 981451"/>
                <a:gd name="connsiteY8" fmla="*/ 2604096 h 3187924"/>
                <a:gd name="connsiteX9" fmla="*/ 752851 w 981451"/>
                <a:gd name="connsiteY9" fmla="*/ 2118321 h 3187924"/>
                <a:gd name="connsiteX10" fmla="*/ 702904 w 981451"/>
                <a:gd name="connsiteY10" fmla="*/ 1871872 h 3187924"/>
                <a:gd name="connsiteX11" fmla="*/ 702904 w 981451"/>
                <a:gd name="connsiteY11" fmla="*/ 1231494 h 3187924"/>
                <a:gd name="connsiteX12" fmla="*/ 886201 w 981451"/>
                <a:gd name="connsiteY12" fmla="*/ 632421 h 3187924"/>
                <a:gd name="connsiteX13" fmla="*/ 981451 w 981451"/>
                <a:gd name="connsiteY13" fmla="*/ 3771 h 3187924"/>
                <a:gd name="connsiteX14" fmla="*/ 18281 w 981451"/>
                <a:gd name="connsiteY14" fmla="*/ 0 h 3187924"/>
                <a:gd name="connsiteX0" fmla="*/ 18281 w 981451"/>
                <a:gd name="connsiteY0" fmla="*/ 0 h 3187924"/>
                <a:gd name="connsiteX1" fmla="*/ 41577 w 981451"/>
                <a:gd name="connsiteY1" fmla="*/ 360040 h 3187924"/>
                <a:gd name="connsiteX2" fmla="*/ 181351 w 981451"/>
                <a:gd name="connsiteY2" fmla="*/ 746721 h 3187924"/>
                <a:gd name="connsiteX3" fmla="*/ 246489 w 981451"/>
                <a:gd name="connsiteY3" fmla="*/ 1182235 h 3187924"/>
                <a:gd name="connsiteX4" fmla="*/ 246489 w 981451"/>
                <a:gd name="connsiteY4" fmla="*/ 1871872 h 3187924"/>
                <a:gd name="connsiteX5" fmla="*/ 105151 w 981451"/>
                <a:gd name="connsiteY5" fmla="*/ 2461221 h 3187924"/>
                <a:gd name="connsiteX6" fmla="*/ 41577 w 981451"/>
                <a:gd name="connsiteY6" fmla="*/ 3168353 h 3187924"/>
                <a:gd name="connsiteX7" fmla="*/ 905673 w 981451"/>
                <a:gd name="connsiteY7" fmla="*/ 3168353 h 3187924"/>
                <a:gd name="connsiteX8" fmla="*/ 905251 w 981451"/>
                <a:gd name="connsiteY8" fmla="*/ 2604096 h 3187924"/>
                <a:gd name="connsiteX9" fmla="*/ 752851 w 981451"/>
                <a:gd name="connsiteY9" fmla="*/ 2118321 h 3187924"/>
                <a:gd name="connsiteX10" fmla="*/ 702904 w 981451"/>
                <a:gd name="connsiteY10" fmla="*/ 1871872 h 3187924"/>
                <a:gd name="connsiteX11" fmla="*/ 702904 w 981451"/>
                <a:gd name="connsiteY11" fmla="*/ 1231494 h 3187924"/>
                <a:gd name="connsiteX12" fmla="*/ 886201 w 981451"/>
                <a:gd name="connsiteY12" fmla="*/ 632421 h 3187924"/>
                <a:gd name="connsiteX13" fmla="*/ 981451 w 981451"/>
                <a:gd name="connsiteY13" fmla="*/ 3771 h 3187924"/>
                <a:gd name="connsiteX14" fmla="*/ 18281 w 981451"/>
                <a:gd name="connsiteY14" fmla="*/ 0 h 31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451" h="3187924">
                  <a:moveTo>
                    <a:pt x="18281" y="0"/>
                  </a:moveTo>
                  <a:cubicBezTo>
                    <a:pt x="0" y="196874"/>
                    <a:pt x="14399" y="235587"/>
                    <a:pt x="41577" y="360040"/>
                  </a:cubicBezTo>
                  <a:cubicBezTo>
                    <a:pt x="68755" y="484494"/>
                    <a:pt x="147199" y="609689"/>
                    <a:pt x="181351" y="746721"/>
                  </a:cubicBezTo>
                  <a:cubicBezTo>
                    <a:pt x="215503" y="883753"/>
                    <a:pt x="235633" y="994710"/>
                    <a:pt x="246489" y="1182235"/>
                  </a:cubicBezTo>
                  <a:cubicBezTo>
                    <a:pt x="257345" y="1369760"/>
                    <a:pt x="270045" y="1658708"/>
                    <a:pt x="246489" y="1871872"/>
                  </a:cubicBezTo>
                  <a:cubicBezTo>
                    <a:pt x="222933" y="2085036"/>
                    <a:pt x="139303" y="2245141"/>
                    <a:pt x="105151" y="2461221"/>
                  </a:cubicBezTo>
                  <a:cubicBezTo>
                    <a:pt x="70999" y="2677301"/>
                    <a:pt x="18487" y="2867241"/>
                    <a:pt x="41577" y="3168353"/>
                  </a:cubicBezTo>
                  <a:cubicBezTo>
                    <a:pt x="227905" y="3178010"/>
                    <a:pt x="659734" y="3187924"/>
                    <a:pt x="905673" y="3168353"/>
                  </a:cubicBezTo>
                  <a:cubicBezTo>
                    <a:pt x="909889" y="2983062"/>
                    <a:pt x="930721" y="2779101"/>
                    <a:pt x="905251" y="2604096"/>
                  </a:cubicBezTo>
                  <a:cubicBezTo>
                    <a:pt x="879781" y="2429091"/>
                    <a:pt x="786575" y="2240358"/>
                    <a:pt x="752851" y="2118321"/>
                  </a:cubicBezTo>
                  <a:cubicBezTo>
                    <a:pt x="719127" y="1996284"/>
                    <a:pt x="711229" y="2019677"/>
                    <a:pt x="702904" y="1871872"/>
                  </a:cubicBezTo>
                  <a:cubicBezTo>
                    <a:pt x="694579" y="1724067"/>
                    <a:pt x="672355" y="1438069"/>
                    <a:pt x="702904" y="1231494"/>
                  </a:cubicBezTo>
                  <a:cubicBezTo>
                    <a:pt x="733454" y="1024919"/>
                    <a:pt x="839777" y="837041"/>
                    <a:pt x="886201" y="632421"/>
                  </a:cubicBezTo>
                  <a:cubicBezTo>
                    <a:pt x="932625" y="427801"/>
                    <a:pt x="975572" y="265733"/>
                    <a:pt x="981451" y="3771"/>
                  </a:cubicBezTo>
                  <a:lnTo>
                    <a:pt x="18281" y="0"/>
                  </a:lnTo>
                  <a:close/>
                </a:path>
              </a:pathLst>
            </a:custGeom>
            <a:gradFill>
              <a:gsLst>
                <a:gs pos="0">
                  <a:schemeClr val="bg1">
                    <a:lumMod val="75000"/>
                    <a:lumOff val="25000"/>
                  </a:schemeClr>
                </a:gs>
                <a:gs pos="20000">
                  <a:schemeClr val="bg1">
                    <a:lumMod val="65000"/>
                    <a:lumOff val="35000"/>
                  </a:schemeClr>
                </a:gs>
                <a:gs pos="21000">
                  <a:schemeClr val="bg1">
                    <a:lumMod val="75000"/>
                    <a:lumOff val="25000"/>
                  </a:schemeClr>
                </a:gs>
                <a:gs pos="40000">
                  <a:schemeClr val="bg1">
                    <a:lumMod val="50000"/>
                    <a:lumOff val="50000"/>
                  </a:schemeClr>
                </a:gs>
                <a:gs pos="41000">
                  <a:schemeClr val="tx1">
                    <a:lumMod val="65000"/>
                  </a:schemeClr>
                </a:gs>
                <a:gs pos="60000">
                  <a:schemeClr val="tx1">
                    <a:lumMod val="65000"/>
                  </a:schemeClr>
                </a:gs>
                <a:gs pos="61000">
                  <a:schemeClr val="bg1">
                    <a:lumMod val="50000"/>
                    <a:lumOff val="50000"/>
                  </a:schemeClr>
                </a:gs>
                <a:gs pos="80000">
                  <a:schemeClr val="bg1">
                    <a:lumMod val="75000"/>
                    <a:lumOff val="25000"/>
                  </a:schemeClr>
                </a:gs>
                <a:gs pos="81000">
                  <a:schemeClr val="bg1">
                    <a:lumMod val="65000"/>
                    <a:lumOff val="35000"/>
                  </a:schemeClr>
                </a:gs>
                <a:gs pos="100000">
                  <a:schemeClr val="bg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TextBox 17"/>
            <p:cNvSpPr txBox="1"/>
            <p:nvPr/>
          </p:nvSpPr>
          <p:spPr>
            <a:xfrm>
              <a:off x="683568" y="1331474"/>
              <a:ext cx="2016224" cy="454706"/>
            </a:xfrm>
            <a:prstGeom prst="rect">
              <a:avLst/>
            </a:prstGeom>
            <a:noFill/>
          </p:spPr>
          <p:txBody>
            <a:bodyPr wrap="square" rtlCol="0">
              <a:spAutoFit/>
            </a:bodyPr>
            <a:lstStyle/>
            <a:p>
              <a:pPr algn="ctr"/>
              <a:r>
                <a:rPr lang="en-US" sz="1600" dirty="0" err="1" smtClean="0"/>
                <a:t>smtp</a:t>
              </a:r>
              <a:r>
                <a:rPr lang="en-US" sz="1600" dirty="0" smtClean="0"/>
                <a:t>, http, </a:t>
              </a:r>
              <a:r>
                <a:rPr lang="en-US" sz="1600" dirty="0" err="1" smtClean="0"/>
                <a:t>rtp</a:t>
              </a:r>
              <a:endParaRPr lang="en-GB" sz="1600" dirty="0"/>
            </a:p>
          </p:txBody>
        </p:sp>
        <p:sp>
          <p:nvSpPr>
            <p:cNvPr id="19" name="TextBox 18"/>
            <p:cNvSpPr txBox="1"/>
            <p:nvPr/>
          </p:nvSpPr>
          <p:spPr>
            <a:xfrm>
              <a:off x="1187624" y="2206606"/>
              <a:ext cx="1080121" cy="785402"/>
            </a:xfrm>
            <a:prstGeom prst="rect">
              <a:avLst/>
            </a:prstGeom>
            <a:noFill/>
          </p:spPr>
          <p:txBody>
            <a:bodyPr wrap="square" rtlCol="0">
              <a:spAutoFit/>
            </a:bodyPr>
            <a:lstStyle/>
            <a:p>
              <a:pPr algn="ctr"/>
              <a:r>
                <a:rPr lang="en-US" sz="1600" dirty="0" err="1" smtClean="0"/>
                <a:t>tcp</a:t>
              </a:r>
              <a:r>
                <a:rPr lang="en-US" sz="1600" dirty="0" smtClean="0"/>
                <a:t>, </a:t>
              </a:r>
              <a:r>
                <a:rPr lang="en-US" sz="1600" dirty="0" err="1" smtClean="0"/>
                <a:t>udp</a:t>
              </a:r>
              <a:r>
                <a:rPr lang="en-US" sz="1600" dirty="0" smtClean="0"/>
                <a:t>, </a:t>
              </a:r>
              <a:r>
                <a:rPr lang="en-US" sz="1600" dirty="0" err="1" smtClean="0"/>
                <a:t>sctp</a:t>
              </a:r>
              <a:endParaRPr lang="en-GB" sz="1600" dirty="0"/>
            </a:p>
          </p:txBody>
        </p:sp>
        <p:sp>
          <p:nvSpPr>
            <p:cNvPr id="20" name="TextBox 19"/>
            <p:cNvSpPr txBox="1"/>
            <p:nvPr/>
          </p:nvSpPr>
          <p:spPr>
            <a:xfrm>
              <a:off x="1115615" y="3275690"/>
              <a:ext cx="1080121" cy="62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smtClean="0"/>
                <a:t>IP</a:t>
              </a:r>
              <a:endParaRPr lang="en-GB" sz="2400" b="1" dirty="0"/>
            </a:p>
          </p:txBody>
        </p:sp>
        <p:sp>
          <p:nvSpPr>
            <p:cNvPr id="21" name="TextBox 20"/>
            <p:cNvSpPr txBox="1"/>
            <p:nvPr/>
          </p:nvSpPr>
          <p:spPr>
            <a:xfrm>
              <a:off x="1172349" y="4044025"/>
              <a:ext cx="1080121" cy="785402"/>
            </a:xfrm>
            <a:prstGeom prst="rect">
              <a:avLst/>
            </a:prstGeom>
            <a:noFill/>
          </p:spPr>
          <p:txBody>
            <a:bodyPr wrap="square" rtlCol="0">
              <a:spAutoFit/>
            </a:bodyPr>
            <a:lstStyle/>
            <a:p>
              <a:pPr algn="ctr"/>
              <a:r>
                <a:rPr lang="en-US" sz="1600" dirty="0" err="1" smtClean="0"/>
                <a:t>ethernet</a:t>
              </a:r>
              <a:r>
                <a:rPr lang="en-US" sz="1600" dirty="0" smtClean="0"/>
                <a:t>, </a:t>
              </a:r>
              <a:r>
                <a:rPr lang="en-US" sz="1600" dirty="0" err="1" smtClean="0"/>
                <a:t>wifi</a:t>
              </a:r>
              <a:r>
                <a:rPr lang="en-US" sz="1600" dirty="0" smtClean="0"/>
                <a:t>, </a:t>
              </a:r>
              <a:r>
                <a:rPr lang="en-US" sz="1600" dirty="0" err="1" smtClean="0"/>
                <a:t>atm</a:t>
              </a:r>
              <a:endParaRPr lang="en-GB" sz="1600" dirty="0"/>
            </a:p>
          </p:txBody>
        </p:sp>
        <p:sp>
          <p:nvSpPr>
            <p:cNvPr id="22" name="TextBox 21"/>
            <p:cNvSpPr txBox="1"/>
            <p:nvPr/>
          </p:nvSpPr>
          <p:spPr>
            <a:xfrm>
              <a:off x="1111252" y="4993566"/>
              <a:ext cx="1224136" cy="785402"/>
            </a:xfrm>
            <a:prstGeom prst="rect">
              <a:avLst/>
            </a:prstGeom>
            <a:noFill/>
          </p:spPr>
          <p:txBody>
            <a:bodyPr wrap="square" rtlCol="0">
              <a:spAutoFit/>
            </a:bodyPr>
            <a:lstStyle/>
            <a:p>
              <a:pPr algn="ctr"/>
              <a:r>
                <a:rPr lang="en-US" sz="1600" dirty="0" err="1" smtClean="0"/>
                <a:t>fibre</a:t>
              </a:r>
              <a:r>
                <a:rPr lang="en-US" sz="1600" dirty="0" smtClean="0"/>
                <a:t>, cat5, wireless</a:t>
              </a:r>
              <a:endParaRPr lang="en-GB" sz="1600" dirty="0"/>
            </a:p>
          </p:txBody>
        </p:sp>
      </p:grpSp>
      <p:sp>
        <p:nvSpPr>
          <p:cNvPr id="50" name="Rectangle 49"/>
          <p:cNvSpPr/>
          <p:nvPr/>
        </p:nvSpPr>
        <p:spPr>
          <a:xfrm>
            <a:off x="1331640" y="4494599"/>
            <a:ext cx="7164288" cy="2246769"/>
          </a:xfrm>
          <a:prstGeom prst="rect">
            <a:avLst/>
          </a:prstGeom>
        </p:spPr>
        <p:txBody>
          <a:bodyPr wrap="square">
            <a:spAutoFit/>
          </a:bodyPr>
          <a:lstStyle/>
          <a:p>
            <a:r>
              <a:rPr lang="en-US" sz="2800" dirty="0" smtClean="0"/>
              <a:t>The Internet’s standards </a:t>
            </a:r>
            <a:br>
              <a:rPr lang="en-US" sz="2800" dirty="0" smtClean="0"/>
            </a:br>
            <a:r>
              <a:rPr lang="en-US" sz="2800" dirty="0" smtClean="0"/>
              <a:t>for carrying data </a:t>
            </a:r>
            <a:br>
              <a:rPr lang="en-US" sz="2800" dirty="0" smtClean="0"/>
            </a:br>
            <a:r>
              <a:rPr lang="en-US" sz="2800" dirty="0" smtClean="0"/>
              <a:t>are an hourglass. </a:t>
            </a:r>
            <a:br>
              <a:rPr lang="en-US" sz="2800" dirty="0" smtClean="0"/>
            </a:br>
            <a:r>
              <a:rPr lang="en-US" sz="2800" dirty="0" smtClean="0"/>
              <a:t>	This has made it easy to build </a:t>
            </a:r>
            <a:br>
              <a:rPr lang="en-US" sz="2800" dirty="0" smtClean="0"/>
            </a:br>
            <a:r>
              <a:rPr lang="en-US" sz="2800" dirty="0" smtClean="0"/>
              <a:t>	new </a:t>
            </a:r>
            <a:r>
              <a:rPr lang="en-US" sz="2800" dirty="0" err="1" smtClean="0"/>
              <a:t>new</a:t>
            </a:r>
            <a:r>
              <a:rPr lang="en-US" sz="2800" dirty="0" smtClean="0"/>
              <a:t> things.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68760"/>
          </a:xfrm>
        </p:spPr>
        <p:txBody>
          <a:bodyPr>
            <a:normAutofit fontScale="90000"/>
          </a:bodyPr>
          <a:lstStyle/>
          <a:p>
            <a:r>
              <a:rPr lang="en-US" sz="3600" dirty="0" smtClean="0">
                <a:solidFill>
                  <a:schemeClr val="bg1">
                    <a:lumMod val="50000"/>
                    <a:lumOff val="50000"/>
                  </a:schemeClr>
                </a:solidFill>
              </a:rPr>
              <a:t>What problem is being solved by </a:t>
            </a:r>
            <a:r>
              <a:rPr lang="en-US" dirty="0" smtClean="0"/>
              <a:t/>
            </a:r>
            <a:br>
              <a:rPr lang="en-US" dirty="0" smtClean="0"/>
            </a:br>
            <a:r>
              <a:rPr lang="en-US" dirty="0" smtClean="0"/>
              <a:t>joint routing and rate control?</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4</a:t>
            </a:fld>
            <a:endParaRPr lang="en-GB"/>
          </a:p>
        </p:txBody>
      </p:sp>
      <p:grpSp>
        <p:nvGrpSpPr>
          <p:cNvPr id="72" name="Group 71"/>
          <p:cNvGrpSpPr/>
          <p:nvPr/>
        </p:nvGrpSpPr>
        <p:grpSpPr>
          <a:xfrm>
            <a:off x="107504" y="1664530"/>
            <a:ext cx="5184575" cy="4068726"/>
            <a:chOff x="755577" y="1196752"/>
            <a:chExt cx="6048672" cy="4746848"/>
          </a:xfrm>
        </p:grpSpPr>
        <p:sp>
          <p:nvSpPr>
            <p:cNvPr id="8" name="Freeform 7"/>
            <p:cNvSpPr/>
            <p:nvPr/>
          </p:nvSpPr>
          <p:spPr bwMode="auto">
            <a:xfrm rot="19636435" flipV="1">
              <a:off x="1938745" y="3134191"/>
              <a:ext cx="1690721" cy="28495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Line 36"/>
            <p:cNvSpPr>
              <a:spLocks noChangeShapeType="1"/>
            </p:cNvSpPr>
            <p:nvPr/>
          </p:nvSpPr>
          <p:spPr bwMode="auto">
            <a:xfrm rot="19636435">
              <a:off x="2018626" y="3212785"/>
              <a:ext cx="150142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 name="Oval 18"/>
            <p:cNvSpPr>
              <a:spLocks noChangeArrowheads="1"/>
            </p:cNvSpPr>
            <p:nvPr/>
          </p:nvSpPr>
          <p:spPr bwMode="auto">
            <a:xfrm rot="14236435" flipV="1">
              <a:off x="1941650" y="3613581"/>
              <a:ext cx="276895" cy="228230"/>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5" name="Line 33"/>
            <p:cNvSpPr>
              <a:spLocks noChangeShapeType="1"/>
            </p:cNvSpPr>
            <p:nvPr/>
          </p:nvSpPr>
          <p:spPr bwMode="auto">
            <a:xfrm rot="19636435">
              <a:off x="2107111" y="3350478"/>
              <a:ext cx="150142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5" name="Freeform 24"/>
            <p:cNvSpPr/>
            <p:nvPr/>
          </p:nvSpPr>
          <p:spPr bwMode="auto">
            <a:xfrm rot="1139517" flipV="1">
              <a:off x="4169522" y="2728646"/>
              <a:ext cx="930893"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 name="Line 36"/>
            <p:cNvSpPr>
              <a:spLocks noChangeShapeType="1"/>
            </p:cNvSpPr>
            <p:nvPr/>
          </p:nvSpPr>
          <p:spPr bwMode="auto">
            <a:xfrm rot="1139517">
              <a:off x="4250021" y="2803259"/>
              <a:ext cx="826671"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7" name="Oval 18"/>
            <p:cNvSpPr>
              <a:spLocks noChangeArrowheads="1"/>
            </p:cNvSpPr>
            <p:nvPr/>
          </p:nvSpPr>
          <p:spPr bwMode="auto">
            <a:xfrm rot="17339517" flipV="1">
              <a:off x="4083715" y="2634749"/>
              <a:ext cx="232580" cy="125661"/>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28" name="Line 33"/>
            <p:cNvSpPr>
              <a:spLocks noChangeShapeType="1"/>
            </p:cNvSpPr>
            <p:nvPr/>
          </p:nvSpPr>
          <p:spPr bwMode="auto">
            <a:xfrm rot="1139517">
              <a:off x="4205281" y="2933254"/>
              <a:ext cx="826671"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1" name="Freeform 30"/>
            <p:cNvSpPr/>
            <p:nvPr/>
          </p:nvSpPr>
          <p:spPr bwMode="auto">
            <a:xfrm rot="4585060" flipV="1">
              <a:off x="5146508" y="3918245"/>
              <a:ext cx="1289826"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2" name="Line 36"/>
            <p:cNvSpPr>
              <a:spLocks noChangeShapeType="1"/>
            </p:cNvSpPr>
            <p:nvPr/>
          </p:nvSpPr>
          <p:spPr bwMode="auto">
            <a:xfrm rot="4585060">
              <a:off x="5301582" y="4102957"/>
              <a:ext cx="1145417"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3" name="Oval 18"/>
            <p:cNvSpPr>
              <a:spLocks noChangeArrowheads="1"/>
            </p:cNvSpPr>
            <p:nvPr/>
          </p:nvSpPr>
          <p:spPr bwMode="auto">
            <a:xfrm rot="20785060" flipV="1">
              <a:off x="5461055" y="3398198"/>
              <a:ext cx="364144" cy="174113"/>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34" name="Line 33"/>
            <p:cNvSpPr>
              <a:spLocks noChangeShapeType="1"/>
            </p:cNvSpPr>
            <p:nvPr/>
          </p:nvSpPr>
          <p:spPr bwMode="auto">
            <a:xfrm rot="4585060">
              <a:off x="5092356" y="4153505"/>
              <a:ext cx="1145417"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7" name="Freeform 36"/>
            <p:cNvSpPr/>
            <p:nvPr/>
          </p:nvSpPr>
          <p:spPr bwMode="auto">
            <a:xfrm rot="5400000" flipV="1">
              <a:off x="3216081" y="3567500"/>
              <a:ext cx="1220460"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8" name="Line 36"/>
            <p:cNvSpPr>
              <a:spLocks noChangeShapeType="1"/>
            </p:cNvSpPr>
            <p:nvPr/>
          </p:nvSpPr>
          <p:spPr bwMode="auto">
            <a:xfrm rot="5400000">
              <a:off x="3365579" y="3770839"/>
              <a:ext cx="1083818"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9" name="Oval 18"/>
            <p:cNvSpPr>
              <a:spLocks noChangeArrowheads="1"/>
            </p:cNvSpPr>
            <p:nvPr/>
          </p:nvSpPr>
          <p:spPr bwMode="auto">
            <a:xfrm flipV="1">
              <a:off x="3645780" y="3068960"/>
              <a:ext cx="364144" cy="164750"/>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40" name="Line 33"/>
            <p:cNvSpPr>
              <a:spLocks noChangeShapeType="1"/>
            </p:cNvSpPr>
            <p:nvPr/>
          </p:nvSpPr>
          <p:spPr bwMode="auto">
            <a:xfrm rot="5400000">
              <a:off x="3150333" y="3770839"/>
              <a:ext cx="1083818"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3" name="Freeform 42"/>
            <p:cNvSpPr/>
            <p:nvPr/>
          </p:nvSpPr>
          <p:spPr bwMode="auto">
            <a:xfrm rot="686374" flipV="1">
              <a:off x="4237793" y="4739001"/>
              <a:ext cx="1437660"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4" name="Line 36"/>
            <p:cNvSpPr>
              <a:spLocks noChangeShapeType="1"/>
            </p:cNvSpPr>
            <p:nvPr/>
          </p:nvSpPr>
          <p:spPr bwMode="auto">
            <a:xfrm rot="686374">
              <a:off x="4346989" y="4811590"/>
              <a:ext cx="127670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5" name="Oval 18"/>
            <p:cNvSpPr>
              <a:spLocks noChangeArrowheads="1"/>
            </p:cNvSpPr>
            <p:nvPr/>
          </p:nvSpPr>
          <p:spPr bwMode="auto">
            <a:xfrm rot="16886374" flipV="1">
              <a:off x="4143703" y="4619673"/>
              <a:ext cx="232580" cy="194069"/>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46" name="Line 33"/>
            <p:cNvSpPr>
              <a:spLocks noChangeShapeType="1"/>
            </p:cNvSpPr>
            <p:nvPr/>
          </p:nvSpPr>
          <p:spPr bwMode="auto">
            <a:xfrm rot="686374">
              <a:off x="4319722" y="4946337"/>
              <a:ext cx="127670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7" name="Freeform 46"/>
            <p:cNvSpPr/>
            <p:nvPr/>
          </p:nvSpPr>
          <p:spPr bwMode="auto">
            <a:xfrm rot="686374" flipV="1">
              <a:off x="4237408" y="4740905"/>
              <a:ext cx="1437660"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9" name="Freeform 48"/>
            <p:cNvSpPr/>
            <p:nvPr/>
          </p:nvSpPr>
          <p:spPr bwMode="auto">
            <a:xfrm rot="1128009" flipV="1">
              <a:off x="2308876" y="4233443"/>
              <a:ext cx="1296179" cy="239354"/>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0" name="Line 36"/>
            <p:cNvSpPr>
              <a:spLocks noChangeShapeType="1"/>
            </p:cNvSpPr>
            <p:nvPr/>
          </p:nvSpPr>
          <p:spPr bwMode="auto">
            <a:xfrm rot="1128009">
              <a:off x="2414196" y="4309502"/>
              <a:ext cx="115105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 name="Oval 18"/>
            <p:cNvSpPr>
              <a:spLocks noChangeArrowheads="1"/>
            </p:cNvSpPr>
            <p:nvPr/>
          </p:nvSpPr>
          <p:spPr bwMode="auto">
            <a:xfrm rot="17328009" flipV="1">
              <a:off x="2234206" y="4058134"/>
              <a:ext cx="232581" cy="174971"/>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2" name="Line 33"/>
            <p:cNvSpPr>
              <a:spLocks noChangeShapeType="1"/>
            </p:cNvSpPr>
            <p:nvPr/>
          </p:nvSpPr>
          <p:spPr bwMode="auto">
            <a:xfrm rot="1128009">
              <a:off x="2369891" y="4439646"/>
              <a:ext cx="115105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5" name="Freeform 54"/>
            <p:cNvSpPr/>
            <p:nvPr/>
          </p:nvSpPr>
          <p:spPr bwMode="auto">
            <a:xfrm rot="19116677" flipV="1">
              <a:off x="4047670" y="3560825"/>
              <a:ext cx="1441509" cy="49816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6" name="Line 36"/>
            <p:cNvSpPr>
              <a:spLocks noChangeShapeType="1"/>
            </p:cNvSpPr>
            <p:nvPr/>
          </p:nvSpPr>
          <p:spPr bwMode="auto">
            <a:xfrm rot="19116677">
              <a:off x="4071166" y="3716479"/>
              <a:ext cx="128011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7" name="Oval 18"/>
            <p:cNvSpPr>
              <a:spLocks noChangeArrowheads="1"/>
            </p:cNvSpPr>
            <p:nvPr/>
          </p:nvSpPr>
          <p:spPr bwMode="auto">
            <a:xfrm rot="13716677" flipV="1">
              <a:off x="3990228" y="4182386"/>
              <a:ext cx="484063" cy="194589"/>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8" name="Line 33"/>
            <p:cNvSpPr>
              <a:spLocks noChangeShapeType="1"/>
            </p:cNvSpPr>
            <p:nvPr/>
          </p:nvSpPr>
          <p:spPr bwMode="auto">
            <a:xfrm rot="19116677">
              <a:off x="4260345" y="3931146"/>
              <a:ext cx="128011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0" name="Oval 59"/>
            <p:cNvSpPr/>
            <p:nvPr/>
          </p:nvSpPr>
          <p:spPr>
            <a:xfrm>
              <a:off x="3563888" y="2492896"/>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691680" y="3861048"/>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220072" y="2852936"/>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635896" y="4365104"/>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5724128" y="4797152"/>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55577" y="2693722"/>
              <a:ext cx="6048672" cy="1835549"/>
              <a:chOff x="755577" y="2693722"/>
              <a:chExt cx="6048672" cy="1835549"/>
            </a:xfrm>
          </p:grpSpPr>
          <p:sp>
            <p:nvSpPr>
              <p:cNvPr id="65" name="Freeform 64"/>
              <p:cNvSpPr/>
              <p:nvPr/>
            </p:nvSpPr>
            <p:spPr>
              <a:xfrm>
                <a:off x="755577" y="2693722"/>
                <a:ext cx="6048672" cy="1743390"/>
              </a:xfrm>
              <a:custGeom>
                <a:avLst/>
                <a:gdLst>
                  <a:gd name="connsiteX0" fmla="*/ 0 w 5682953"/>
                  <a:gd name="connsiteY0" fmla="*/ 1707734 h 1707734"/>
                  <a:gd name="connsiteX1" fmla="*/ 1016949 w 5682953"/>
                  <a:gd name="connsiteY1" fmla="*/ 1434269 h 1707734"/>
                  <a:gd name="connsiteX2" fmla="*/ 2204815 w 5682953"/>
                  <a:gd name="connsiteY2" fmla="*/ 306224 h 1707734"/>
                  <a:gd name="connsiteX3" fmla="*/ 3384134 w 5682953"/>
                  <a:gd name="connsiteY3" fmla="*/ 32759 h 1707734"/>
                  <a:gd name="connsiteX4" fmla="*/ 5264209 w 5682953"/>
                  <a:gd name="connsiteY4" fmla="*/ 502777 h 1707734"/>
                  <a:gd name="connsiteX5" fmla="*/ 5682953 w 5682953"/>
                  <a:gd name="connsiteY5" fmla="*/ 212220 h 1707734"/>
                  <a:gd name="connsiteX0" fmla="*/ 0 w 6048672"/>
                  <a:gd name="connsiteY0" fmla="*/ 1707734 h 1707734"/>
                  <a:gd name="connsiteX1" fmla="*/ 1016949 w 6048672"/>
                  <a:gd name="connsiteY1" fmla="*/ 1434269 h 1707734"/>
                  <a:gd name="connsiteX2" fmla="*/ 2204815 w 6048672"/>
                  <a:gd name="connsiteY2" fmla="*/ 306224 h 1707734"/>
                  <a:gd name="connsiteX3" fmla="*/ 3384134 w 6048672"/>
                  <a:gd name="connsiteY3" fmla="*/ 32759 h 1707734"/>
                  <a:gd name="connsiteX4" fmla="*/ 5264209 w 6048672"/>
                  <a:gd name="connsiteY4" fmla="*/ 502777 h 1707734"/>
                  <a:gd name="connsiteX5" fmla="*/ 6048672 w 6048672"/>
                  <a:gd name="connsiteY5" fmla="*/ 195566 h 1707734"/>
                  <a:gd name="connsiteX0" fmla="*/ 0 w 6048672"/>
                  <a:gd name="connsiteY0" fmla="*/ 1690173 h 1690173"/>
                  <a:gd name="connsiteX1" fmla="*/ 1016949 w 6048672"/>
                  <a:gd name="connsiteY1" fmla="*/ 1416708 h 1690173"/>
                  <a:gd name="connsiteX2" fmla="*/ 2232247 w 6048672"/>
                  <a:gd name="connsiteY2" fmla="*/ 394029 h 1690173"/>
                  <a:gd name="connsiteX3" fmla="*/ 3384134 w 6048672"/>
                  <a:gd name="connsiteY3" fmla="*/ 15198 h 1690173"/>
                  <a:gd name="connsiteX4" fmla="*/ 5264209 w 6048672"/>
                  <a:gd name="connsiteY4" fmla="*/ 485216 h 1690173"/>
                  <a:gd name="connsiteX5" fmla="*/ 6048672 w 6048672"/>
                  <a:gd name="connsiteY5" fmla="*/ 178005 h 1690173"/>
                  <a:gd name="connsiteX0" fmla="*/ 0 w 6048672"/>
                  <a:gd name="connsiteY0" fmla="*/ 1743390 h 1743390"/>
                  <a:gd name="connsiteX1" fmla="*/ 1016949 w 6048672"/>
                  <a:gd name="connsiteY1" fmla="*/ 1469925 h 1743390"/>
                  <a:gd name="connsiteX2" fmla="*/ 2232247 w 6048672"/>
                  <a:gd name="connsiteY2" fmla="*/ 447246 h 1743390"/>
                  <a:gd name="connsiteX3" fmla="*/ 3312367 w 6048672"/>
                  <a:gd name="connsiteY3" fmla="*/ 15198 h 1743390"/>
                  <a:gd name="connsiteX4" fmla="*/ 5264209 w 6048672"/>
                  <a:gd name="connsiteY4" fmla="*/ 538433 h 1743390"/>
                  <a:gd name="connsiteX5" fmla="*/ 6048672 w 6048672"/>
                  <a:gd name="connsiteY5" fmla="*/ 231222 h 1743390"/>
                  <a:gd name="connsiteX0" fmla="*/ 0 w 6048672"/>
                  <a:gd name="connsiteY0" fmla="*/ 1743390 h 1743390"/>
                  <a:gd name="connsiteX1" fmla="*/ 1016949 w 6048672"/>
                  <a:gd name="connsiteY1" fmla="*/ 1469925 h 1743390"/>
                  <a:gd name="connsiteX2" fmla="*/ 1440159 w 6048672"/>
                  <a:gd name="connsiteY2" fmla="*/ 951302 h 1743390"/>
                  <a:gd name="connsiteX3" fmla="*/ 2232247 w 6048672"/>
                  <a:gd name="connsiteY3" fmla="*/ 447246 h 1743390"/>
                  <a:gd name="connsiteX4" fmla="*/ 3312367 w 6048672"/>
                  <a:gd name="connsiteY4" fmla="*/ 15198 h 1743390"/>
                  <a:gd name="connsiteX5" fmla="*/ 5264209 w 6048672"/>
                  <a:gd name="connsiteY5" fmla="*/ 538433 h 1743390"/>
                  <a:gd name="connsiteX6" fmla="*/ 6048672 w 6048672"/>
                  <a:gd name="connsiteY6" fmla="*/ 231222 h 174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8672" h="1743390">
                    <a:moveTo>
                      <a:pt x="0" y="1743390"/>
                    </a:moveTo>
                    <a:cubicBezTo>
                      <a:pt x="324740" y="1723450"/>
                      <a:pt x="644908" y="1685949"/>
                      <a:pt x="1016949" y="1469925"/>
                    </a:cubicBezTo>
                    <a:cubicBezTo>
                      <a:pt x="1295520" y="1332885"/>
                      <a:pt x="1237609" y="1121749"/>
                      <a:pt x="1440159" y="951302"/>
                    </a:cubicBezTo>
                    <a:cubicBezTo>
                      <a:pt x="1642709" y="780855"/>
                      <a:pt x="1920212" y="603263"/>
                      <a:pt x="2232247" y="447246"/>
                    </a:cubicBezTo>
                    <a:cubicBezTo>
                      <a:pt x="2544282" y="291229"/>
                      <a:pt x="2807040" y="0"/>
                      <a:pt x="3312367" y="15198"/>
                    </a:cubicBezTo>
                    <a:cubicBezTo>
                      <a:pt x="3817694" y="30396"/>
                      <a:pt x="4808158" y="502429"/>
                      <a:pt x="5264209" y="538433"/>
                    </a:cubicBezTo>
                    <a:cubicBezTo>
                      <a:pt x="5720260" y="574437"/>
                      <a:pt x="5978881" y="279648"/>
                      <a:pt x="6048672" y="231222"/>
                    </a:cubicBezTo>
                  </a:path>
                </a:pathLst>
              </a:custGeom>
              <a:ln w="762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1835697" y="3103548"/>
                <a:ext cx="3983990" cy="1425723"/>
              </a:xfrm>
              <a:custGeom>
                <a:avLst/>
                <a:gdLst>
                  <a:gd name="connsiteX0" fmla="*/ 0 w 4204531"/>
                  <a:gd name="connsiteY0" fmla="*/ 1194987 h 1425723"/>
                  <a:gd name="connsiteX1" fmla="*/ 606752 w 4204531"/>
                  <a:gd name="connsiteY1" fmla="*/ 1024071 h 1425723"/>
                  <a:gd name="connsiteX2" fmla="*/ 1880075 w 4204531"/>
                  <a:gd name="connsiteY2" fmla="*/ 1408631 h 1425723"/>
                  <a:gd name="connsiteX3" fmla="*/ 2820112 w 4204531"/>
                  <a:gd name="connsiteY3" fmla="*/ 1126620 h 1425723"/>
                  <a:gd name="connsiteX4" fmla="*/ 3828516 w 4204531"/>
                  <a:gd name="connsiteY4" fmla="*/ 169491 h 1425723"/>
                  <a:gd name="connsiteX5" fmla="*/ 4204531 w 4204531"/>
                  <a:gd name="connsiteY5" fmla="*/ 109671 h 1425723"/>
                  <a:gd name="connsiteX0" fmla="*/ 0 w 4204531"/>
                  <a:gd name="connsiteY0" fmla="*/ 1194987 h 1425723"/>
                  <a:gd name="connsiteX1" fmla="*/ 292549 w 4204531"/>
                  <a:gd name="connsiteY1" fmla="*/ 1045532 h 1425723"/>
                  <a:gd name="connsiteX2" fmla="*/ 606752 w 4204531"/>
                  <a:gd name="connsiteY2" fmla="*/ 1024071 h 1425723"/>
                  <a:gd name="connsiteX3" fmla="*/ 1880075 w 4204531"/>
                  <a:gd name="connsiteY3" fmla="*/ 1408631 h 1425723"/>
                  <a:gd name="connsiteX4" fmla="*/ 2820112 w 4204531"/>
                  <a:gd name="connsiteY4" fmla="*/ 1126620 h 1425723"/>
                  <a:gd name="connsiteX5" fmla="*/ 3828516 w 4204531"/>
                  <a:gd name="connsiteY5" fmla="*/ 169491 h 1425723"/>
                  <a:gd name="connsiteX6" fmla="*/ 4204531 w 4204531"/>
                  <a:gd name="connsiteY6" fmla="*/ 109671 h 1425723"/>
                  <a:gd name="connsiteX0" fmla="*/ 0 w 4204531"/>
                  <a:gd name="connsiteY0" fmla="*/ 1194987 h 1425723"/>
                  <a:gd name="connsiteX1" fmla="*/ 606752 w 4204531"/>
                  <a:gd name="connsiteY1" fmla="*/ 1024071 h 1425723"/>
                  <a:gd name="connsiteX2" fmla="*/ 1880075 w 4204531"/>
                  <a:gd name="connsiteY2" fmla="*/ 1408631 h 1425723"/>
                  <a:gd name="connsiteX3" fmla="*/ 2820112 w 4204531"/>
                  <a:gd name="connsiteY3" fmla="*/ 1126620 h 1425723"/>
                  <a:gd name="connsiteX4" fmla="*/ 3828516 w 4204531"/>
                  <a:gd name="connsiteY4" fmla="*/ 169491 h 1425723"/>
                  <a:gd name="connsiteX5" fmla="*/ 4204531 w 4204531"/>
                  <a:gd name="connsiteY5" fmla="*/ 109671 h 1425723"/>
                  <a:gd name="connsiteX0" fmla="*/ 0 w 4204531"/>
                  <a:gd name="connsiteY0" fmla="*/ 1194987 h 1425723"/>
                  <a:gd name="connsiteX1" fmla="*/ 220541 w 4204531"/>
                  <a:gd name="connsiteY1" fmla="*/ 1045532 h 1425723"/>
                  <a:gd name="connsiteX2" fmla="*/ 606752 w 4204531"/>
                  <a:gd name="connsiteY2" fmla="*/ 1024071 h 1425723"/>
                  <a:gd name="connsiteX3" fmla="*/ 1880075 w 4204531"/>
                  <a:gd name="connsiteY3" fmla="*/ 1408631 h 1425723"/>
                  <a:gd name="connsiteX4" fmla="*/ 2820112 w 4204531"/>
                  <a:gd name="connsiteY4" fmla="*/ 1126620 h 1425723"/>
                  <a:gd name="connsiteX5" fmla="*/ 3828516 w 4204531"/>
                  <a:gd name="connsiteY5" fmla="*/ 169491 h 1425723"/>
                  <a:gd name="connsiteX6" fmla="*/ 4204531 w 4204531"/>
                  <a:gd name="connsiteY6" fmla="*/ 109671 h 1425723"/>
                  <a:gd name="connsiteX0" fmla="*/ 0 w 3983990"/>
                  <a:gd name="connsiteY0" fmla="*/ 1045532 h 1425723"/>
                  <a:gd name="connsiteX1" fmla="*/ 386211 w 3983990"/>
                  <a:gd name="connsiteY1" fmla="*/ 1024071 h 1425723"/>
                  <a:gd name="connsiteX2" fmla="*/ 1659534 w 3983990"/>
                  <a:gd name="connsiteY2" fmla="*/ 1408631 h 1425723"/>
                  <a:gd name="connsiteX3" fmla="*/ 2599571 w 3983990"/>
                  <a:gd name="connsiteY3" fmla="*/ 1126620 h 1425723"/>
                  <a:gd name="connsiteX4" fmla="*/ 3607975 w 3983990"/>
                  <a:gd name="connsiteY4" fmla="*/ 169491 h 1425723"/>
                  <a:gd name="connsiteX5" fmla="*/ 3983990 w 3983990"/>
                  <a:gd name="connsiteY5" fmla="*/ 109671 h 142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990" h="1425723">
                    <a:moveTo>
                      <a:pt x="0" y="1045532"/>
                    </a:moveTo>
                    <a:cubicBezTo>
                      <a:pt x="101125" y="1017046"/>
                      <a:pt x="109622" y="963555"/>
                      <a:pt x="386211" y="1024071"/>
                    </a:cubicBezTo>
                    <a:cubicBezTo>
                      <a:pt x="662800" y="1084587"/>
                      <a:pt x="1290641" y="1391540"/>
                      <a:pt x="1659534" y="1408631"/>
                    </a:cubicBezTo>
                    <a:cubicBezTo>
                      <a:pt x="2028427" y="1425723"/>
                      <a:pt x="2274831" y="1333143"/>
                      <a:pt x="2599571" y="1126620"/>
                    </a:cubicBezTo>
                    <a:cubicBezTo>
                      <a:pt x="2924311" y="920097"/>
                      <a:pt x="3377239" y="338982"/>
                      <a:pt x="3607975" y="169491"/>
                    </a:cubicBezTo>
                    <a:cubicBezTo>
                      <a:pt x="3838711" y="0"/>
                      <a:pt x="3921321" y="119641"/>
                      <a:pt x="3983990" y="109671"/>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71" name="Group 70"/>
            <p:cNvGrpSpPr/>
            <p:nvPr/>
          </p:nvGrpSpPr>
          <p:grpSpPr>
            <a:xfrm>
              <a:off x="3495230" y="1196752"/>
              <a:ext cx="2444923" cy="4597296"/>
              <a:chOff x="3495230" y="1196752"/>
              <a:chExt cx="2444923" cy="4597296"/>
            </a:xfrm>
          </p:grpSpPr>
          <p:sp>
            <p:nvSpPr>
              <p:cNvPr id="67" name="Freeform 66"/>
              <p:cNvSpPr/>
              <p:nvPr/>
            </p:nvSpPr>
            <p:spPr>
              <a:xfrm>
                <a:off x="3495230" y="1412776"/>
                <a:ext cx="2156890" cy="4381272"/>
              </a:xfrm>
              <a:custGeom>
                <a:avLst/>
                <a:gdLst>
                  <a:gd name="connsiteX0" fmla="*/ 0 w 1726250"/>
                  <a:gd name="connsiteY0" fmla="*/ 3999432 h 3999432"/>
                  <a:gd name="connsiteX1" fmla="*/ 264920 w 1726250"/>
                  <a:gd name="connsiteY1" fmla="*/ 3426863 h 3999432"/>
                  <a:gd name="connsiteX2" fmla="*/ 461473 w 1726250"/>
                  <a:gd name="connsiteY2" fmla="*/ 2384276 h 3999432"/>
                  <a:gd name="connsiteX3" fmla="*/ 435835 w 1726250"/>
                  <a:gd name="connsiteY3" fmla="*/ 1230594 h 3999432"/>
                  <a:gd name="connsiteX4" fmla="*/ 863125 w 1726250"/>
                  <a:gd name="connsiteY4" fmla="*/ 205099 h 3999432"/>
                  <a:gd name="connsiteX5" fmla="*/ 1726250 w 1726250"/>
                  <a:gd name="connsiteY5" fmla="*/ 0 h 3999432"/>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863125 w 1940866"/>
                  <a:gd name="connsiteY4" fmla="*/ 226900 h 4021233"/>
                  <a:gd name="connsiteX5" fmla="*/ 1940866 w 1940866"/>
                  <a:gd name="connsiteY5" fmla="*/ 0 h 4021233"/>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863125 w 1940866"/>
                  <a:gd name="connsiteY4" fmla="*/ 226900 h 4021233"/>
                  <a:gd name="connsiteX5" fmla="*/ 1940866 w 1940866"/>
                  <a:gd name="connsiteY5" fmla="*/ 0 h 4021233"/>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644722 w 1940866"/>
                  <a:gd name="connsiteY4" fmla="*/ 360041 h 4021233"/>
                  <a:gd name="connsiteX5" fmla="*/ 1940866 w 1940866"/>
                  <a:gd name="connsiteY5" fmla="*/ 0 h 4021233"/>
                  <a:gd name="connsiteX0" fmla="*/ 0 w 2084882"/>
                  <a:gd name="connsiteY0" fmla="*/ 4309264 h 4309264"/>
                  <a:gd name="connsiteX1" fmla="*/ 264920 w 2084882"/>
                  <a:gd name="connsiteY1" fmla="*/ 3736695 h 4309264"/>
                  <a:gd name="connsiteX2" fmla="*/ 461473 w 2084882"/>
                  <a:gd name="connsiteY2" fmla="*/ 2694108 h 4309264"/>
                  <a:gd name="connsiteX3" fmla="*/ 435835 w 2084882"/>
                  <a:gd name="connsiteY3" fmla="*/ 1540426 h 4309264"/>
                  <a:gd name="connsiteX4" fmla="*/ 644722 w 2084882"/>
                  <a:gd name="connsiteY4" fmla="*/ 648072 h 4309264"/>
                  <a:gd name="connsiteX5" fmla="*/ 2084882 w 2084882"/>
                  <a:gd name="connsiteY5" fmla="*/ 0 h 4309264"/>
                  <a:gd name="connsiteX0" fmla="*/ 0 w 2084882"/>
                  <a:gd name="connsiteY0" fmla="*/ 4309264 h 4309264"/>
                  <a:gd name="connsiteX1" fmla="*/ 264920 w 2084882"/>
                  <a:gd name="connsiteY1" fmla="*/ 3736695 h 4309264"/>
                  <a:gd name="connsiteX2" fmla="*/ 461473 w 2084882"/>
                  <a:gd name="connsiteY2" fmla="*/ 2694108 h 4309264"/>
                  <a:gd name="connsiteX3" fmla="*/ 435835 w 2084882"/>
                  <a:gd name="connsiteY3" fmla="*/ 1540426 h 4309264"/>
                  <a:gd name="connsiteX4" fmla="*/ 644722 w 2084882"/>
                  <a:gd name="connsiteY4" fmla="*/ 648072 h 4309264"/>
                  <a:gd name="connsiteX5" fmla="*/ 2084882 w 2084882"/>
                  <a:gd name="connsiteY5" fmla="*/ 0 h 4309264"/>
                  <a:gd name="connsiteX0" fmla="*/ 0 w 2156890"/>
                  <a:gd name="connsiteY0" fmla="*/ 4381272 h 4381272"/>
                  <a:gd name="connsiteX1" fmla="*/ 264920 w 2156890"/>
                  <a:gd name="connsiteY1" fmla="*/ 3808703 h 4381272"/>
                  <a:gd name="connsiteX2" fmla="*/ 461473 w 2156890"/>
                  <a:gd name="connsiteY2" fmla="*/ 2766116 h 4381272"/>
                  <a:gd name="connsiteX3" fmla="*/ 435835 w 2156890"/>
                  <a:gd name="connsiteY3" fmla="*/ 1612434 h 4381272"/>
                  <a:gd name="connsiteX4" fmla="*/ 644722 w 2156890"/>
                  <a:gd name="connsiteY4" fmla="*/ 720080 h 4381272"/>
                  <a:gd name="connsiteX5" fmla="*/ 2156890 w 2156890"/>
                  <a:gd name="connsiteY5" fmla="*/ 0 h 438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90" h="4381272">
                    <a:moveTo>
                      <a:pt x="0" y="4381272"/>
                    </a:moveTo>
                    <a:cubicBezTo>
                      <a:pt x="94004" y="4229584"/>
                      <a:pt x="188008" y="4077896"/>
                      <a:pt x="264920" y="3808703"/>
                    </a:cubicBezTo>
                    <a:cubicBezTo>
                      <a:pt x="341832" y="3539510"/>
                      <a:pt x="432987" y="3132161"/>
                      <a:pt x="461473" y="2766116"/>
                    </a:cubicBezTo>
                    <a:cubicBezTo>
                      <a:pt x="489959" y="2400071"/>
                      <a:pt x="405294" y="1953440"/>
                      <a:pt x="435835" y="1612434"/>
                    </a:cubicBezTo>
                    <a:cubicBezTo>
                      <a:pt x="466376" y="1271428"/>
                      <a:pt x="357880" y="988819"/>
                      <a:pt x="644722" y="720080"/>
                    </a:cubicBezTo>
                    <a:cubicBezTo>
                      <a:pt x="931564" y="451341"/>
                      <a:pt x="1599326" y="491625"/>
                      <a:pt x="2156890" y="0"/>
                    </a:cubicBezTo>
                  </a:path>
                </a:pathLst>
              </a:custGeom>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3888337" y="1196752"/>
                <a:ext cx="2051816" cy="3554709"/>
              </a:xfrm>
              <a:custGeom>
                <a:avLst/>
                <a:gdLst>
                  <a:gd name="connsiteX0" fmla="*/ 0 w 1657885"/>
                  <a:gd name="connsiteY0" fmla="*/ 3153398 h 3153398"/>
                  <a:gd name="connsiteX1" fmla="*/ 282012 w 1657885"/>
                  <a:gd name="connsiteY1" fmla="*/ 2803020 h 3153398"/>
                  <a:gd name="connsiteX2" fmla="*/ 1230595 w 1657885"/>
                  <a:gd name="connsiteY2" fmla="*/ 1845891 h 3153398"/>
                  <a:gd name="connsiteX3" fmla="*/ 1478423 w 1657885"/>
                  <a:gd name="connsiteY3" fmla="*/ 888762 h 3153398"/>
                  <a:gd name="connsiteX4" fmla="*/ 1486969 w 1657885"/>
                  <a:gd name="connsiteY4" fmla="*/ 333286 h 3153398"/>
                  <a:gd name="connsiteX5" fmla="*/ 1657885 w 1657885"/>
                  <a:gd name="connsiteY5" fmla="*/ 0 h 3153398"/>
                  <a:gd name="connsiteX0" fmla="*/ 0 w 1657885"/>
                  <a:gd name="connsiteY0" fmla="*/ 3153398 h 3153398"/>
                  <a:gd name="connsiteX1" fmla="*/ 282012 w 1657885"/>
                  <a:gd name="connsiteY1" fmla="*/ 2803020 h 3153398"/>
                  <a:gd name="connsiteX2" fmla="*/ 1403744 w 1657885"/>
                  <a:gd name="connsiteY2" fmla="*/ 1614912 h 3153398"/>
                  <a:gd name="connsiteX3" fmla="*/ 1478423 w 1657885"/>
                  <a:gd name="connsiteY3" fmla="*/ 888762 h 3153398"/>
                  <a:gd name="connsiteX4" fmla="*/ 1486969 w 1657885"/>
                  <a:gd name="connsiteY4" fmla="*/ 333286 h 3153398"/>
                  <a:gd name="connsiteX5" fmla="*/ 1657885 w 1657885"/>
                  <a:gd name="connsiteY5" fmla="*/ 0 h 3153398"/>
                  <a:gd name="connsiteX0" fmla="*/ 0 w 1657885"/>
                  <a:gd name="connsiteY0" fmla="*/ 3153398 h 3153398"/>
                  <a:gd name="connsiteX1" fmla="*/ 282012 w 1657885"/>
                  <a:gd name="connsiteY1" fmla="*/ 2803020 h 3153398"/>
                  <a:gd name="connsiteX2" fmla="*/ 1403744 w 1657885"/>
                  <a:gd name="connsiteY2" fmla="*/ 1614912 h 3153398"/>
                  <a:gd name="connsiteX3" fmla="*/ 1619768 w 1657885"/>
                  <a:gd name="connsiteY3" fmla="*/ 606800 h 3153398"/>
                  <a:gd name="connsiteX4" fmla="*/ 1486969 w 1657885"/>
                  <a:gd name="connsiteY4" fmla="*/ 333286 h 3153398"/>
                  <a:gd name="connsiteX5" fmla="*/ 1657885 w 1657885"/>
                  <a:gd name="connsiteY5" fmla="*/ 0 h 3153398"/>
                  <a:gd name="connsiteX0" fmla="*/ 0 w 1698129"/>
                  <a:gd name="connsiteY0" fmla="*/ 3367811 h 3367811"/>
                  <a:gd name="connsiteX1" fmla="*/ 282012 w 1698129"/>
                  <a:gd name="connsiteY1" fmla="*/ 3017433 h 3367811"/>
                  <a:gd name="connsiteX2" fmla="*/ 1403744 w 1698129"/>
                  <a:gd name="connsiteY2" fmla="*/ 1829325 h 3367811"/>
                  <a:gd name="connsiteX3" fmla="*/ 1619768 w 1698129"/>
                  <a:gd name="connsiteY3" fmla="*/ 821213 h 3367811"/>
                  <a:gd name="connsiteX4" fmla="*/ 1691776 w 1698129"/>
                  <a:gd name="connsiteY4" fmla="*/ 101133 h 3367811"/>
                  <a:gd name="connsiteX5" fmla="*/ 1657885 w 1698129"/>
                  <a:gd name="connsiteY5" fmla="*/ 214413 h 3367811"/>
                  <a:gd name="connsiteX0" fmla="*/ 0 w 2051816"/>
                  <a:gd name="connsiteY0" fmla="*/ 3554709 h 3554709"/>
                  <a:gd name="connsiteX1" fmla="*/ 282012 w 2051816"/>
                  <a:gd name="connsiteY1" fmla="*/ 3204331 h 3554709"/>
                  <a:gd name="connsiteX2" fmla="*/ 1403744 w 2051816"/>
                  <a:gd name="connsiteY2" fmla="*/ 2016223 h 3554709"/>
                  <a:gd name="connsiteX3" fmla="*/ 1619768 w 2051816"/>
                  <a:gd name="connsiteY3" fmla="*/ 1008111 h 3554709"/>
                  <a:gd name="connsiteX4" fmla="*/ 1691776 w 2051816"/>
                  <a:gd name="connsiteY4" fmla="*/ 288031 h 3554709"/>
                  <a:gd name="connsiteX5" fmla="*/ 2051816 w 2051816"/>
                  <a:gd name="connsiteY5" fmla="*/ 0 h 35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16" h="3554709">
                    <a:moveTo>
                      <a:pt x="0" y="3554709"/>
                    </a:moveTo>
                    <a:cubicBezTo>
                      <a:pt x="38456" y="3488479"/>
                      <a:pt x="48055" y="3460745"/>
                      <a:pt x="282012" y="3204331"/>
                    </a:cubicBezTo>
                    <a:cubicBezTo>
                      <a:pt x="515969" y="2947917"/>
                      <a:pt x="1180785" y="2382260"/>
                      <a:pt x="1403744" y="2016223"/>
                    </a:cubicBezTo>
                    <a:cubicBezTo>
                      <a:pt x="1626703" y="1650186"/>
                      <a:pt x="1571763" y="1296143"/>
                      <a:pt x="1619768" y="1008111"/>
                    </a:cubicBezTo>
                    <a:cubicBezTo>
                      <a:pt x="1667773" y="720079"/>
                      <a:pt x="1619768" y="456049"/>
                      <a:pt x="1691776" y="288031"/>
                    </a:cubicBezTo>
                    <a:cubicBezTo>
                      <a:pt x="1763784" y="120013"/>
                      <a:pt x="2023330" y="56972"/>
                      <a:pt x="2051816" y="0"/>
                    </a:cubicBezTo>
                  </a:path>
                </a:pathLst>
              </a:cu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9" name="Freeform 68"/>
            <p:cNvSpPr/>
            <p:nvPr/>
          </p:nvSpPr>
          <p:spPr>
            <a:xfrm>
              <a:off x="3093578" y="2529555"/>
              <a:ext cx="3253098" cy="3414045"/>
            </a:xfrm>
            <a:custGeom>
              <a:avLst/>
              <a:gdLst>
                <a:gd name="connsiteX0" fmla="*/ 0 w 3253098"/>
                <a:gd name="connsiteY0" fmla="*/ 0 h 3414045"/>
                <a:gd name="connsiteX1" fmla="*/ 837487 w 3253098"/>
                <a:gd name="connsiteY1" fmla="*/ 111095 h 3414045"/>
                <a:gd name="connsiteX2" fmla="*/ 1888620 w 3253098"/>
                <a:gd name="connsiteY2" fmla="*/ 487110 h 3414045"/>
                <a:gd name="connsiteX3" fmla="*/ 2580829 w 3253098"/>
                <a:gd name="connsiteY3" fmla="*/ 1239140 h 3414045"/>
                <a:gd name="connsiteX4" fmla="*/ 2931207 w 3253098"/>
                <a:gd name="connsiteY4" fmla="*/ 2803020 h 3414045"/>
                <a:gd name="connsiteX5" fmla="*/ 3204672 w 3253098"/>
                <a:gd name="connsiteY5" fmla="*/ 3324314 h 3414045"/>
                <a:gd name="connsiteX6" fmla="*/ 3221764 w 3253098"/>
                <a:gd name="connsiteY6" fmla="*/ 3341406 h 3414045"/>
                <a:gd name="connsiteX0" fmla="*/ 0 w 3253098"/>
                <a:gd name="connsiteY0" fmla="*/ 0 h 3414045"/>
                <a:gd name="connsiteX1" fmla="*/ 837487 w 3253098"/>
                <a:gd name="connsiteY1" fmla="*/ 111095 h 3414045"/>
                <a:gd name="connsiteX2" fmla="*/ 1888620 w 3253098"/>
                <a:gd name="connsiteY2" fmla="*/ 487110 h 3414045"/>
                <a:gd name="connsiteX3" fmla="*/ 2558542 w 3253098"/>
                <a:gd name="connsiteY3" fmla="*/ 971453 h 3414045"/>
                <a:gd name="connsiteX4" fmla="*/ 2931207 w 3253098"/>
                <a:gd name="connsiteY4" fmla="*/ 2803020 h 3414045"/>
                <a:gd name="connsiteX5" fmla="*/ 3204672 w 3253098"/>
                <a:gd name="connsiteY5" fmla="*/ 3324314 h 3414045"/>
                <a:gd name="connsiteX6" fmla="*/ 3221764 w 3253098"/>
                <a:gd name="connsiteY6" fmla="*/ 3341406 h 34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098" h="3414045">
                  <a:moveTo>
                    <a:pt x="0" y="0"/>
                  </a:moveTo>
                  <a:cubicBezTo>
                    <a:pt x="261358" y="14955"/>
                    <a:pt x="522717" y="29910"/>
                    <a:pt x="837487" y="111095"/>
                  </a:cubicBezTo>
                  <a:cubicBezTo>
                    <a:pt x="1152257" y="192280"/>
                    <a:pt x="1601778" y="343717"/>
                    <a:pt x="1888620" y="487110"/>
                  </a:cubicBezTo>
                  <a:cubicBezTo>
                    <a:pt x="2175462" y="630503"/>
                    <a:pt x="2384778" y="585468"/>
                    <a:pt x="2558542" y="971453"/>
                  </a:cubicBezTo>
                  <a:cubicBezTo>
                    <a:pt x="2732306" y="1357438"/>
                    <a:pt x="2823519" y="2410877"/>
                    <a:pt x="2931207" y="2803020"/>
                  </a:cubicBezTo>
                  <a:cubicBezTo>
                    <a:pt x="3038895" y="3195164"/>
                    <a:pt x="3156246" y="3234583"/>
                    <a:pt x="3204672" y="3324314"/>
                  </a:cubicBezTo>
                  <a:cubicBezTo>
                    <a:pt x="3253098" y="3414045"/>
                    <a:pt x="3221764" y="3341406"/>
                    <a:pt x="3221764" y="3341406"/>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bwMode="auto">
            <a:xfrm rot="19636435" flipV="1">
              <a:off x="1939995" y="3136136"/>
              <a:ext cx="1690721" cy="28495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9" name="Freeform 28"/>
            <p:cNvSpPr/>
            <p:nvPr/>
          </p:nvSpPr>
          <p:spPr bwMode="auto">
            <a:xfrm rot="1139517" flipV="1">
              <a:off x="4168890" y="2730482"/>
              <a:ext cx="930893"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5" name="Freeform 34"/>
            <p:cNvSpPr/>
            <p:nvPr/>
          </p:nvSpPr>
          <p:spPr bwMode="auto">
            <a:xfrm rot="4585060" flipV="1">
              <a:off x="5143553" y="3918960"/>
              <a:ext cx="1289826"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1" name="Freeform 40"/>
            <p:cNvSpPr/>
            <p:nvPr/>
          </p:nvSpPr>
          <p:spPr bwMode="auto">
            <a:xfrm rot="5400000" flipV="1">
              <a:off x="3213040" y="3567500"/>
              <a:ext cx="1220460"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3" name="Freeform 52"/>
            <p:cNvSpPr/>
            <p:nvPr/>
          </p:nvSpPr>
          <p:spPr bwMode="auto">
            <a:xfrm rot="1128009" flipV="1">
              <a:off x="2308250" y="4235281"/>
              <a:ext cx="1296179" cy="239354"/>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9" name="Freeform 58"/>
            <p:cNvSpPr/>
            <p:nvPr/>
          </p:nvSpPr>
          <p:spPr bwMode="auto">
            <a:xfrm rot="19116677" flipV="1">
              <a:off x="4050342" y="3563857"/>
              <a:ext cx="1441509" cy="49816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73" name="TextBox 72"/>
          <p:cNvSpPr txBox="1"/>
          <p:nvPr/>
        </p:nvSpPr>
        <p:spPr>
          <a:xfrm>
            <a:off x="5508104" y="1700808"/>
            <a:ext cx="3635896" cy="1754326"/>
          </a:xfrm>
          <a:prstGeom prst="rect">
            <a:avLst/>
          </a:prstGeom>
          <a:noFill/>
        </p:spPr>
        <p:txBody>
          <a:bodyPr wrap="square" rtlCol="0">
            <a:spAutoFit/>
          </a:bodyPr>
          <a:lstStyle/>
          <a:p>
            <a:r>
              <a:rPr lang="en-US" dirty="0" smtClean="0"/>
              <a:t>Given a network consisting of </a:t>
            </a:r>
          </a:p>
          <a:p>
            <a:pPr marL="176213" indent="-176213">
              <a:buFont typeface="Arial" pitchFamily="34" charset="0"/>
              <a:buChar char="•"/>
            </a:pPr>
            <a:r>
              <a:rPr lang="en-US" dirty="0" smtClean="0"/>
              <a:t>a set of links indexed by </a:t>
            </a:r>
            <a:r>
              <a:rPr lang="en-US" i="1" dirty="0" smtClean="0"/>
              <a:t>j</a:t>
            </a:r>
            <a:r>
              <a:rPr lang="en-US" dirty="0" smtClean="0"/>
              <a:t>, each with its own penalty function </a:t>
            </a:r>
            <a:r>
              <a:rPr lang="en-US" i="1" dirty="0" err="1" smtClean="0"/>
              <a:t>C</a:t>
            </a:r>
            <a:r>
              <a:rPr lang="en-US" i="1" baseline="-25000" dirty="0" err="1" smtClean="0"/>
              <a:t>j</a:t>
            </a:r>
            <a:endParaRPr lang="en-US" i="1" baseline="-25000" dirty="0" smtClean="0"/>
          </a:p>
          <a:p>
            <a:pPr marL="176213" indent="-176213">
              <a:buFont typeface="Arial" pitchFamily="34" charset="0"/>
              <a:buChar char="•"/>
            </a:pPr>
            <a:r>
              <a:rPr lang="en-US" dirty="0" smtClean="0"/>
              <a:t>a set of users indexed by </a:t>
            </a:r>
            <a:r>
              <a:rPr lang="en-US" i="1" dirty="0" smtClean="0"/>
              <a:t>s,</a:t>
            </a:r>
            <a:r>
              <a:rPr lang="en-US" dirty="0" smtClean="0"/>
              <a:t> each with his/her own utility function </a:t>
            </a:r>
            <a:r>
              <a:rPr lang="en-US" i="1" dirty="0" smtClean="0"/>
              <a:t>U</a:t>
            </a:r>
            <a:r>
              <a:rPr lang="en-US" i="1" baseline="-25000" dirty="0" smtClean="0"/>
              <a:t>s</a:t>
            </a:r>
          </a:p>
          <a:p>
            <a:pPr marL="176213" indent="-176213">
              <a:buFont typeface="Arial" pitchFamily="34" charset="0"/>
              <a:buChar char="•"/>
            </a:pPr>
            <a:r>
              <a:rPr lang="en-US" dirty="0" smtClean="0"/>
              <a:t>and a set of routes indexed by </a:t>
            </a:r>
            <a:r>
              <a:rPr lang="en-US" i="1" dirty="0" smtClean="0"/>
              <a:t>r</a:t>
            </a:r>
            <a:r>
              <a:rPr lang="en-US" dirty="0" smtClean="0"/>
              <a:t>, </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spectrum of Internet research</a:t>
            </a:r>
            <a:endParaRPr lang="en-GB" dirty="0"/>
          </a:p>
        </p:txBody>
      </p:sp>
      <p:sp>
        <p:nvSpPr>
          <p:cNvPr id="3" name="Slide Number Placeholder 2"/>
          <p:cNvSpPr>
            <a:spLocks noGrp="1"/>
          </p:cNvSpPr>
          <p:nvPr>
            <p:ph type="sldNum" sz="quarter" idx="4"/>
          </p:nvPr>
        </p:nvSpPr>
        <p:spPr/>
        <p:txBody>
          <a:bodyPr/>
          <a:lstStyle/>
          <a:p>
            <a:fld id="{C521D75E-D6CE-401B-B8F6-FCC738B84794}" type="slidenum">
              <a:rPr lang="en-GB" smtClean="0"/>
              <a:pPr/>
              <a:t>40</a:t>
            </a:fld>
            <a:endParaRPr lang="en-GB"/>
          </a:p>
        </p:txBody>
      </p:sp>
      <p:sp>
        <p:nvSpPr>
          <p:cNvPr id="5" name="Right Arrow 4"/>
          <p:cNvSpPr/>
          <p:nvPr/>
        </p:nvSpPr>
        <p:spPr>
          <a:xfrm flipH="1">
            <a:off x="1115616" y="1746945"/>
            <a:ext cx="2304256" cy="1080120"/>
          </a:xfrm>
          <a:prstGeom prst="rightArrow">
            <a:avLst>
              <a:gd name="adj1" fmla="val 100000"/>
              <a:gd name="adj2" fmla="val 55291"/>
            </a:avLst>
          </a:prstGeom>
          <a:gradFill>
            <a:gsLst>
              <a:gs pos="0">
                <a:schemeClr val="bg1">
                  <a:lumMod val="65000"/>
                  <a:lumOff val="35000"/>
                  <a:alpha val="30000"/>
                </a:schemeClr>
              </a:gs>
              <a:gs pos="80000">
                <a:srgbClr val="C00000">
                  <a:alpha val="28000"/>
                </a:srgbClr>
              </a:gs>
              <a:gs pos="100000">
                <a:srgbClr val="C00000">
                  <a:alpha val="66000"/>
                </a:srgbClr>
              </a:gs>
            </a:gsLst>
            <a:lin ang="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slow death by a thousand fixes</a:t>
            </a:r>
            <a:endParaRPr lang="en-GB" dirty="0"/>
          </a:p>
        </p:txBody>
      </p:sp>
      <p:sp>
        <p:nvSpPr>
          <p:cNvPr id="6" name="Right Arrow 5"/>
          <p:cNvSpPr/>
          <p:nvPr/>
        </p:nvSpPr>
        <p:spPr>
          <a:xfrm>
            <a:off x="5292080" y="1746945"/>
            <a:ext cx="2520280" cy="1080120"/>
          </a:xfrm>
          <a:prstGeom prst="rightArrow">
            <a:avLst>
              <a:gd name="adj1" fmla="val 100000"/>
              <a:gd name="adj2" fmla="val 55291"/>
            </a:avLst>
          </a:prstGeom>
          <a:gradFill>
            <a:gsLst>
              <a:gs pos="0">
                <a:schemeClr val="bg1">
                  <a:lumMod val="65000"/>
                  <a:lumOff val="35000"/>
                  <a:alpha val="30000"/>
                </a:schemeClr>
              </a:gs>
              <a:gs pos="80000">
                <a:srgbClr val="002060"/>
              </a:gs>
              <a:gs pos="100000">
                <a:srgbClr val="002060"/>
              </a:gs>
            </a:gsLst>
            <a:lin ang="0" scaled="0"/>
          </a:gra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p:cNvSpPr txBox="1"/>
          <p:nvPr/>
        </p:nvSpPr>
        <p:spPr>
          <a:xfrm>
            <a:off x="6588224" y="1028606"/>
            <a:ext cx="1800200" cy="646331"/>
          </a:xfrm>
          <a:prstGeom prst="rect">
            <a:avLst/>
          </a:prstGeom>
          <a:noFill/>
        </p:spPr>
        <p:txBody>
          <a:bodyPr wrap="square" rtlCol="0">
            <a:spAutoFit/>
          </a:bodyPr>
          <a:lstStyle/>
          <a:p>
            <a:r>
              <a:rPr lang="en-US" dirty="0" smtClean="0"/>
              <a:t>blue-sky research</a:t>
            </a:r>
            <a:endParaRPr lang="en-GB" dirty="0"/>
          </a:p>
        </p:txBody>
      </p:sp>
      <p:sp>
        <p:nvSpPr>
          <p:cNvPr id="9" name="TextBox 8"/>
          <p:cNvSpPr txBox="1"/>
          <p:nvPr/>
        </p:nvSpPr>
        <p:spPr>
          <a:xfrm>
            <a:off x="1259632" y="1028606"/>
            <a:ext cx="1800200" cy="646331"/>
          </a:xfrm>
          <a:prstGeom prst="rect">
            <a:avLst/>
          </a:prstGeom>
          <a:noFill/>
        </p:spPr>
        <p:txBody>
          <a:bodyPr wrap="square" rtlCol="0">
            <a:spAutoFit/>
          </a:bodyPr>
          <a:lstStyle/>
          <a:p>
            <a:r>
              <a:rPr lang="en-US" dirty="0" smtClean="0"/>
              <a:t>incremental improvement</a:t>
            </a:r>
            <a:endParaRPr lang="en-GB" dirty="0"/>
          </a:p>
        </p:txBody>
      </p:sp>
      <p:sp>
        <p:nvSpPr>
          <p:cNvPr id="10" name="Freeform 9"/>
          <p:cNvSpPr/>
          <p:nvPr/>
        </p:nvSpPr>
        <p:spPr>
          <a:xfrm>
            <a:off x="3563888" y="908720"/>
            <a:ext cx="1584176" cy="2638425"/>
          </a:xfrm>
          <a:custGeom>
            <a:avLst/>
            <a:gdLst>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876425 w 1895475"/>
              <a:gd name="connsiteY80" fmla="*/ 952500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895475" h="2638425">
                <a:moveTo>
                  <a:pt x="1714500" y="466725"/>
                </a:moveTo>
                <a:lnTo>
                  <a:pt x="1714500" y="466725"/>
                </a:lnTo>
                <a:cubicBezTo>
                  <a:pt x="1663700" y="441325"/>
                  <a:pt x="1617793" y="401664"/>
                  <a:pt x="1562100" y="390525"/>
                </a:cubicBezTo>
                <a:cubicBezTo>
                  <a:pt x="1546225" y="387350"/>
                  <a:pt x="1529982" y="385652"/>
                  <a:pt x="1514475" y="381000"/>
                </a:cubicBezTo>
                <a:cubicBezTo>
                  <a:pt x="1498098" y="376087"/>
                  <a:pt x="1483493" y="365866"/>
                  <a:pt x="1466850" y="361950"/>
                </a:cubicBezTo>
                <a:cubicBezTo>
                  <a:pt x="1429251" y="353103"/>
                  <a:pt x="1352550" y="342900"/>
                  <a:pt x="1352550" y="342900"/>
                </a:cubicBezTo>
                <a:cubicBezTo>
                  <a:pt x="1306121" y="345479"/>
                  <a:pt x="1188870" y="364540"/>
                  <a:pt x="1123950" y="342900"/>
                </a:cubicBezTo>
                <a:cubicBezTo>
                  <a:pt x="1113090" y="339280"/>
                  <a:pt x="1104900" y="330200"/>
                  <a:pt x="1095375" y="323850"/>
                </a:cubicBezTo>
                <a:cubicBezTo>
                  <a:pt x="1085850" y="301625"/>
                  <a:pt x="1074446" y="280114"/>
                  <a:pt x="1066800" y="257175"/>
                </a:cubicBezTo>
                <a:cubicBezTo>
                  <a:pt x="1061680" y="241816"/>
                  <a:pt x="1063288" y="224581"/>
                  <a:pt x="1057275" y="209550"/>
                </a:cubicBezTo>
                <a:cubicBezTo>
                  <a:pt x="1050399" y="192361"/>
                  <a:pt x="1036979" y="178484"/>
                  <a:pt x="1028700" y="161925"/>
                </a:cubicBezTo>
                <a:cubicBezTo>
                  <a:pt x="1021054" y="146632"/>
                  <a:pt x="1019909" y="127978"/>
                  <a:pt x="1009650" y="114300"/>
                </a:cubicBezTo>
                <a:cubicBezTo>
                  <a:pt x="990791" y="89155"/>
                  <a:pt x="971088" y="61681"/>
                  <a:pt x="942975" y="47625"/>
                </a:cubicBezTo>
                <a:cubicBezTo>
                  <a:pt x="875586" y="13930"/>
                  <a:pt x="903546" y="30864"/>
                  <a:pt x="857250" y="0"/>
                </a:cubicBezTo>
                <a:cubicBezTo>
                  <a:pt x="822325" y="3175"/>
                  <a:pt x="787192" y="4565"/>
                  <a:pt x="752475" y="9525"/>
                </a:cubicBezTo>
                <a:cubicBezTo>
                  <a:pt x="723369" y="13683"/>
                  <a:pt x="720477" y="23728"/>
                  <a:pt x="695325" y="38100"/>
                </a:cubicBezTo>
                <a:cubicBezTo>
                  <a:pt x="682997" y="45145"/>
                  <a:pt x="669553" y="50105"/>
                  <a:pt x="657225" y="57150"/>
                </a:cubicBezTo>
                <a:cubicBezTo>
                  <a:pt x="647286" y="62830"/>
                  <a:pt x="639217" y="71797"/>
                  <a:pt x="628650" y="76200"/>
                </a:cubicBezTo>
                <a:cubicBezTo>
                  <a:pt x="600846" y="87785"/>
                  <a:pt x="542925" y="104775"/>
                  <a:pt x="542925" y="104775"/>
                </a:cubicBezTo>
                <a:cubicBezTo>
                  <a:pt x="511175" y="101600"/>
                  <a:pt x="478766" y="102425"/>
                  <a:pt x="447675" y="95250"/>
                </a:cubicBezTo>
                <a:cubicBezTo>
                  <a:pt x="436521" y="92676"/>
                  <a:pt x="429339" y="81320"/>
                  <a:pt x="419100" y="76200"/>
                </a:cubicBezTo>
                <a:cubicBezTo>
                  <a:pt x="395652" y="64476"/>
                  <a:pt x="355325" y="60808"/>
                  <a:pt x="333375" y="57150"/>
                </a:cubicBezTo>
                <a:cubicBezTo>
                  <a:pt x="311150" y="63500"/>
                  <a:pt x="288161" y="67616"/>
                  <a:pt x="266700" y="76200"/>
                </a:cubicBezTo>
                <a:cubicBezTo>
                  <a:pt x="231775" y="90170"/>
                  <a:pt x="241300" y="97155"/>
                  <a:pt x="219075" y="123825"/>
                </a:cubicBezTo>
                <a:cubicBezTo>
                  <a:pt x="210451" y="134173"/>
                  <a:pt x="200025" y="142875"/>
                  <a:pt x="190500" y="152400"/>
                </a:cubicBezTo>
                <a:cubicBezTo>
                  <a:pt x="184150" y="168275"/>
                  <a:pt x="175597" y="183438"/>
                  <a:pt x="171450" y="200025"/>
                </a:cubicBezTo>
                <a:cubicBezTo>
                  <a:pt x="155706" y="263002"/>
                  <a:pt x="161860" y="304347"/>
                  <a:pt x="171450" y="371475"/>
                </a:cubicBezTo>
                <a:cubicBezTo>
                  <a:pt x="176238" y="404993"/>
                  <a:pt x="184934" y="398443"/>
                  <a:pt x="200025" y="428625"/>
                </a:cubicBezTo>
                <a:cubicBezTo>
                  <a:pt x="204515" y="437605"/>
                  <a:pt x="206375" y="447675"/>
                  <a:pt x="209550" y="457200"/>
                </a:cubicBezTo>
                <a:cubicBezTo>
                  <a:pt x="200025" y="504825"/>
                  <a:pt x="200700" y="555693"/>
                  <a:pt x="180975" y="600075"/>
                </a:cubicBezTo>
                <a:cubicBezTo>
                  <a:pt x="168275" y="628650"/>
                  <a:pt x="154902" y="656935"/>
                  <a:pt x="142875" y="685800"/>
                </a:cubicBezTo>
                <a:cubicBezTo>
                  <a:pt x="139013" y="695068"/>
                  <a:pt x="137840" y="705395"/>
                  <a:pt x="133350" y="714375"/>
                </a:cubicBezTo>
                <a:cubicBezTo>
                  <a:pt x="121902" y="737270"/>
                  <a:pt x="107507" y="758578"/>
                  <a:pt x="95250" y="781050"/>
                </a:cubicBezTo>
                <a:cubicBezTo>
                  <a:pt x="88451" y="793515"/>
                  <a:pt x="83096" y="806738"/>
                  <a:pt x="76200" y="819150"/>
                </a:cubicBezTo>
                <a:cubicBezTo>
                  <a:pt x="67209" y="835334"/>
                  <a:pt x="56616" y="850591"/>
                  <a:pt x="47625" y="866775"/>
                </a:cubicBezTo>
                <a:cubicBezTo>
                  <a:pt x="28960" y="900372"/>
                  <a:pt x="15097" y="936323"/>
                  <a:pt x="0" y="971550"/>
                </a:cubicBezTo>
                <a:cubicBezTo>
                  <a:pt x="3175" y="990600"/>
                  <a:pt x="1432" y="1011165"/>
                  <a:pt x="9525" y="1028700"/>
                </a:cubicBezTo>
                <a:cubicBezTo>
                  <a:pt x="20970" y="1053499"/>
                  <a:pt x="39005" y="1074961"/>
                  <a:pt x="57150" y="1095375"/>
                </a:cubicBezTo>
                <a:cubicBezTo>
                  <a:pt x="64755" y="1103931"/>
                  <a:pt x="76467" y="1107692"/>
                  <a:pt x="85725" y="1114425"/>
                </a:cubicBezTo>
                <a:cubicBezTo>
                  <a:pt x="111402" y="1133099"/>
                  <a:pt x="137352" y="1151470"/>
                  <a:pt x="161925" y="1171575"/>
                </a:cubicBezTo>
                <a:cubicBezTo>
                  <a:pt x="172351" y="1180105"/>
                  <a:pt x="180321" y="1191328"/>
                  <a:pt x="190500" y="1200150"/>
                </a:cubicBezTo>
                <a:cubicBezTo>
                  <a:pt x="227978" y="1232631"/>
                  <a:pt x="277290" y="1254134"/>
                  <a:pt x="304800" y="1295400"/>
                </a:cubicBezTo>
                <a:cubicBezTo>
                  <a:pt x="354714" y="1370271"/>
                  <a:pt x="332661" y="1332072"/>
                  <a:pt x="371475" y="1409700"/>
                </a:cubicBezTo>
                <a:cubicBezTo>
                  <a:pt x="382260" y="1485195"/>
                  <a:pt x="388811" y="1494468"/>
                  <a:pt x="371475" y="1581150"/>
                </a:cubicBezTo>
                <a:cubicBezTo>
                  <a:pt x="368690" y="1595073"/>
                  <a:pt x="357411" y="1605955"/>
                  <a:pt x="352425" y="1619250"/>
                </a:cubicBezTo>
                <a:cubicBezTo>
                  <a:pt x="347828" y="1631507"/>
                  <a:pt x="348754" y="1645641"/>
                  <a:pt x="342900" y="1657350"/>
                </a:cubicBezTo>
                <a:cubicBezTo>
                  <a:pt x="326341" y="1690468"/>
                  <a:pt x="305156" y="1721066"/>
                  <a:pt x="285750" y="1752600"/>
                </a:cubicBezTo>
                <a:cubicBezTo>
                  <a:pt x="279750" y="1762349"/>
                  <a:pt x="274795" y="1773080"/>
                  <a:pt x="266700" y="1781175"/>
                </a:cubicBezTo>
                <a:cubicBezTo>
                  <a:pt x="258605" y="1789270"/>
                  <a:pt x="245826" y="1791754"/>
                  <a:pt x="238125" y="1800225"/>
                </a:cubicBezTo>
                <a:cubicBezTo>
                  <a:pt x="194876" y="1847799"/>
                  <a:pt x="167825" y="1891388"/>
                  <a:pt x="133350" y="1943100"/>
                </a:cubicBezTo>
                <a:cubicBezTo>
                  <a:pt x="127000" y="1981200"/>
                  <a:pt x="108838" y="2019163"/>
                  <a:pt x="114300" y="2057400"/>
                </a:cubicBezTo>
                <a:cubicBezTo>
                  <a:pt x="119120" y="2091139"/>
                  <a:pt x="137627" y="2224381"/>
                  <a:pt x="142875" y="2238375"/>
                </a:cubicBezTo>
                <a:cubicBezTo>
                  <a:pt x="152400" y="2263775"/>
                  <a:pt x="156403" y="2292004"/>
                  <a:pt x="171450" y="2314575"/>
                </a:cubicBezTo>
                <a:cubicBezTo>
                  <a:pt x="188885" y="2340727"/>
                  <a:pt x="211737" y="2364175"/>
                  <a:pt x="238125" y="2381250"/>
                </a:cubicBezTo>
                <a:cubicBezTo>
                  <a:pt x="330551" y="2441055"/>
                  <a:pt x="425710" y="2423747"/>
                  <a:pt x="533400" y="2428875"/>
                </a:cubicBezTo>
                <a:cubicBezTo>
                  <a:pt x="568325" y="2438400"/>
                  <a:pt x="605491" y="2441886"/>
                  <a:pt x="638175" y="2457450"/>
                </a:cubicBezTo>
                <a:cubicBezTo>
                  <a:pt x="673166" y="2474112"/>
                  <a:pt x="700418" y="2503813"/>
                  <a:pt x="733425" y="2524125"/>
                </a:cubicBezTo>
                <a:cubicBezTo>
                  <a:pt x="741976" y="2529387"/>
                  <a:pt x="753249" y="2528728"/>
                  <a:pt x="762000" y="2533650"/>
                </a:cubicBezTo>
                <a:cubicBezTo>
                  <a:pt x="804240" y="2557410"/>
                  <a:pt x="839848" y="2594524"/>
                  <a:pt x="885825" y="2609850"/>
                </a:cubicBezTo>
                <a:cubicBezTo>
                  <a:pt x="948076" y="2630600"/>
                  <a:pt x="904522" y="2617579"/>
                  <a:pt x="1019175" y="2638425"/>
                </a:cubicBezTo>
                <a:cubicBezTo>
                  <a:pt x="1044575" y="2635250"/>
                  <a:pt x="1070620" y="2635414"/>
                  <a:pt x="1095375" y="2628900"/>
                </a:cubicBezTo>
                <a:cubicBezTo>
                  <a:pt x="1131314" y="2619442"/>
                  <a:pt x="1165646" y="2604602"/>
                  <a:pt x="1200150" y="2590800"/>
                </a:cubicBezTo>
                <a:cubicBezTo>
                  <a:pt x="1227609" y="2579816"/>
                  <a:pt x="1254662" y="2563314"/>
                  <a:pt x="1276350" y="2543175"/>
                </a:cubicBezTo>
                <a:cubicBezTo>
                  <a:pt x="1309253" y="2512622"/>
                  <a:pt x="1338697" y="2478478"/>
                  <a:pt x="1371600" y="2447925"/>
                </a:cubicBezTo>
                <a:cubicBezTo>
                  <a:pt x="1383233" y="2437123"/>
                  <a:pt x="1399021" y="2431097"/>
                  <a:pt x="1409700" y="2419350"/>
                </a:cubicBezTo>
                <a:cubicBezTo>
                  <a:pt x="1431057" y="2395857"/>
                  <a:pt x="1446745" y="2367723"/>
                  <a:pt x="1466850" y="2343150"/>
                </a:cubicBezTo>
                <a:cubicBezTo>
                  <a:pt x="1475380" y="2332724"/>
                  <a:pt x="1486801" y="2324923"/>
                  <a:pt x="1495425" y="2314575"/>
                </a:cubicBezTo>
                <a:cubicBezTo>
                  <a:pt x="1549383" y="2249826"/>
                  <a:pt x="1458406" y="2321611"/>
                  <a:pt x="1581150" y="2219325"/>
                </a:cubicBezTo>
                <a:cubicBezTo>
                  <a:pt x="1595372" y="2207473"/>
                  <a:pt x="1612900" y="2200275"/>
                  <a:pt x="1628775" y="2190750"/>
                </a:cubicBezTo>
                <a:cubicBezTo>
                  <a:pt x="1666940" y="2203472"/>
                  <a:pt x="1657968" y="2209182"/>
                  <a:pt x="1695450" y="2171700"/>
                </a:cubicBezTo>
                <a:cubicBezTo>
                  <a:pt x="1719315" y="2147835"/>
                  <a:pt x="1743790" y="2123836"/>
                  <a:pt x="1762125" y="2095500"/>
                </a:cubicBezTo>
                <a:cubicBezTo>
                  <a:pt x="1767563" y="2087096"/>
                  <a:pt x="1802133" y="2011668"/>
                  <a:pt x="1809750" y="1981200"/>
                </a:cubicBezTo>
                <a:cubicBezTo>
                  <a:pt x="1813677" y="1965494"/>
                  <a:pt x="1816100" y="1949450"/>
                  <a:pt x="1819275" y="1933575"/>
                </a:cubicBezTo>
                <a:cubicBezTo>
                  <a:pt x="1816100" y="1879600"/>
                  <a:pt x="1813231" y="1825606"/>
                  <a:pt x="1809750" y="1771650"/>
                </a:cubicBezTo>
                <a:cubicBezTo>
                  <a:pt x="1806881" y="1727179"/>
                  <a:pt x="1799212" y="1682852"/>
                  <a:pt x="1800225" y="1638300"/>
                </a:cubicBezTo>
                <a:cubicBezTo>
                  <a:pt x="1802394" y="1542863"/>
                  <a:pt x="1810632" y="1447619"/>
                  <a:pt x="1819275" y="1352550"/>
                </a:cubicBezTo>
                <a:cubicBezTo>
                  <a:pt x="1820184" y="1342551"/>
                  <a:pt x="1825915" y="1333592"/>
                  <a:pt x="1828800" y="1323975"/>
                </a:cubicBezTo>
                <a:cubicBezTo>
                  <a:pt x="1835442" y="1301835"/>
                  <a:pt x="1840890" y="1279341"/>
                  <a:pt x="1847850" y="1257300"/>
                </a:cubicBezTo>
                <a:cubicBezTo>
                  <a:pt x="1894658" y="1109076"/>
                  <a:pt x="1878097" y="1190118"/>
                  <a:pt x="1895475" y="1085850"/>
                </a:cubicBezTo>
                <a:cubicBezTo>
                  <a:pt x="1892300" y="1057275"/>
                  <a:pt x="1890016" y="1028587"/>
                  <a:pt x="1885950" y="1000125"/>
                </a:cubicBezTo>
                <a:cubicBezTo>
                  <a:pt x="1883660" y="984098"/>
                  <a:pt x="1877404" y="968660"/>
                  <a:pt x="1876425" y="952500"/>
                </a:cubicBezTo>
                <a:cubicBezTo>
                  <a:pt x="1871044" y="863706"/>
                  <a:pt x="1871234" y="774651"/>
                  <a:pt x="1866900" y="685800"/>
                </a:cubicBezTo>
                <a:cubicBezTo>
                  <a:pt x="1860237" y="549206"/>
                  <a:pt x="1888928" y="585640"/>
                  <a:pt x="1819275" y="533400"/>
                </a:cubicBezTo>
                <a:cubicBezTo>
                  <a:pt x="1762310" y="544793"/>
                  <a:pt x="1787839" y="542925"/>
                  <a:pt x="1743075" y="542925"/>
                </a:cubicBezTo>
                <a:lnTo>
                  <a:pt x="1714500" y="466725"/>
                </a:lnTo>
                <a:close/>
              </a:path>
            </a:pathLst>
          </a:custGeom>
          <a:solidFill>
            <a:schemeClr val="tx2">
              <a:lumMod val="25000"/>
            </a:schemeClr>
          </a:solid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t>
            </a:r>
            <a:endParaRPr lang="en-GB" dirty="0"/>
          </a:p>
        </p:txBody>
      </p:sp>
      <p:grpSp>
        <p:nvGrpSpPr>
          <p:cNvPr id="23" name="Group 22"/>
          <p:cNvGrpSpPr/>
          <p:nvPr/>
        </p:nvGrpSpPr>
        <p:grpSpPr>
          <a:xfrm>
            <a:off x="105918" y="4437112"/>
            <a:ext cx="3746002" cy="2168624"/>
            <a:chOff x="251520" y="4509120"/>
            <a:chExt cx="3746002" cy="2168624"/>
          </a:xfrm>
          <a:solidFill>
            <a:srgbClr val="E3B0AF"/>
          </a:solidFill>
        </p:grpSpPr>
        <p:sp>
          <p:nvSpPr>
            <p:cNvPr id="24" name="TextBox 23"/>
            <p:cNvSpPr txBox="1"/>
            <p:nvPr/>
          </p:nvSpPr>
          <p:spPr>
            <a:xfrm>
              <a:off x="1043608" y="4653136"/>
              <a:ext cx="337199"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sip</a:t>
              </a:r>
              <a:endParaRPr lang="en-GB" dirty="0">
                <a:solidFill>
                  <a:schemeClr val="bg1"/>
                </a:solidFill>
              </a:endParaRPr>
            </a:p>
          </p:txBody>
        </p:sp>
        <p:sp>
          <p:nvSpPr>
            <p:cNvPr id="25" name="TextBox 24"/>
            <p:cNvSpPr txBox="1"/>
            <p:nvPr/>
          </p:nvSpPr>
          <p:spPr>
            <a:xfrm>
              <a:off x="1475656" y="4725144"/>
              <a:ext cx="406129"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sdp</a:t>
              </a:r>
              <a:r>
                <a:rPr lang="en-US" dirty="0" smtClean="0">
                  <a:solidFill>
                    <a:schemeClr val="bg1"/>
                  </a:solidFill>
                </a:rPr>
                <a:t>	</a:t>
              </a:r>
              <a:endParaRPr lang="en-GB" dirty="0">
                <a:solidFill>
                  <a:schemeClr val="bg1"/>
                </a:solidFill>
              </a:endParaRPr>
            </a:p>
          </p:txBody>
        </p:sp>
        <p:sp>
          <p:nvSpPr>
            <p:cNvPr id="26" name="TextBox 25"/>
            <p:cNvSpPr txBox="1"/>
            <p:nvPr/>
          </p:nvSpPr>
          <p:spPr>
            <a:xfrm>
              <a:off x="2195736" y="4941168"/>
              <a:ext cx="391188"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ntp</a:t>
              </a:r>
              <a:endParaRPr lang="en-GB" dirty="0">
                <a:solidFill>
                  <a:schemeClr val="bg1"/>
                </a:solidFill>
              </a:endParaRPr>
            </a:p>
          </p:txBody>
        </p:sp>
        <p:sp>
          <p:nvSpPr>
            <p:cNvPr id="27" name="TextBox 26"/>
            <p:cNvSpPr txBox="1"/>
            <p:nvPr/>
          </p:nvSpPr>
          <p:spPr>
            <a:xfrm>
              <a:off x="1835696" y="4653136"/>
              <a:ext cx="446588"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rtcp</a:t>
              </a:r>
              <a:endParaRPr lang="en-GB" dirty="0">
                <a:solidFill>
                  <a:schemeClr val="bg1"/>
                </a:solidFill>
              </a:endParaRPr>
            </a:p>
          </p:txBody>
        </p:sp>
        <p:sp>
          <p:nvSpPr>
            <p:cNvPr id="28" name="TextBox 27"/>
            <p:cNvSpPr txBox="1"/>
            <p:nvPr/>
          </p:nvSpPr>
          <p:spPr>
            <a:xfrm>
              <a:off x="2267744" y="4509120"/>
              <a:ext cx="366438"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tcp</a:t>
              </a:r>
              <a:endParaRPr lang="en-GB" dirty="0">
                <a:solidFill>
                  <a:schemeClr val="bg1"/>
                </a:solidFill>
              </a:endParaRPr>
            </a:p>
          </p:txBody>
        </p:sp>
        <p:sp>
          <p:nvSpPr>
            <p:cNvPr id="29" name="TextBox 28"/>
            <p:cNvSpPr txBox="1"/>
            <p:nvPr/>
          </p:nvSpPr>
          <p:spPr>
            <a:xfrm>
              <a:off x="2843808" y="4509120"/>
              <a:ext cx="459027"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sctp</a:t>
              </a:r>
              <a:endParaRPr lang="en-GB" dirty="0">
                <a:solidFill>
                  <a:schemeClr val="bg1"/>
                </a:solidFill>
              </a:endParaRPr>
            </a:p>
          </p:txBody>
        </p:sp>
        <p:sp>
          <p:nvSpPr>
            <p:cNvPr id="30" name="TextBox 29"/>
            <p:cNvSpPr txBox="1"/>
            <p:nvPr/>
          </p:nvSpPr>
          <p:spPr>
            <a:xfrm>
              <a:off x="827584" y="5013176"/>
              <a:ext cx="521545"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mpls</a:t>
              </a:r>
              <a:endParaRPr lang="en-GB" dirty="0">
                <a:solidFill>
                  <a:schemeClr val="bg1"/>
                </a:solidFill>
              </a:endParaRPr>
            </a:p>
          </p:txBody>
        </p:sp>
        <p:sp>
          <p:nvSpPr>
            <p:cNvPr id="31" name="TextBox 30"/>
            <p:cNvSpPr txBox="1"/>
            <p:nvPr/>
          </p:nvSpPr>
          <p:spPr>
            <a:xfrm>
              <a:off x="628137" y="5383554"/>
              <a:ext cx="592077"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ecmp</a:t>
              </a:r>
              <a:endParaRPr lang="en-GB" dirty="0">
                <a:solidFill>
                  <a:schemeClr val="bg1"/>
                </a:solidFill>
              </a:endParaRPr>
            </a:p>
          </p:txBody>
        </p:sp>
        <p:sp>
          <p:nvSpPr>
            <p:cNvPr id="32" name="TextBox 31"/>
            <p:cNvSpPr txBox="1"/>
            <p:nvPr/>
          </p:nvSpPr>
          <p:spPr>
            <a:xfrm>
              <a:off x="1475656" y="5157192"/>
              <a:ext cx="638564"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shim6</a:t>
              </a:r>
              <a:endParaRPr lang="en-GB" dirty="0">
                <a:solidFill>
                  <a:schemeClr val="bg1"/>
                </a:solidFill>
              </a:endParaRPr>
            </a:p>
          </p:txBody>
        </p:sp>
        <p:sp>
          <p:nvSpPr>
            <p:cNvPr id="33" name="TextBox 32"/>
            <p:cNvSpPr txBox="1"/>
            <p:nvPr/>
          </p:nvSpPr>
          <p:spPr>
            <a:xfrm>
              <a:off x="2195736" y="5301208"/>
              <a:ext cx="473455"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leap</a:t>
              </a:r>
              <a:endParaRPr lang="en-GB" dirty="0">
                <a:solidFill>
                  <a:schemeClr val="bg1"/>
                </a:solidFill>
              </a:endParaRPr>
            </a:p>
          </p:txBody>
        </p:sp>
        <p:sp>
          <p:nvSpPr>
            <p:cNvPr id="34" name="TextBox 33"/>
            <p:cNvSpPr txBox="1"/>
            <p:nvPr/>
          </p:nvSpPr>
          <p:spPr>
            <a:xfrm>
              <a:off x="2771800" y="5085184"/>
              <a:ext cx="926591"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diameter</a:t>
              </a:r>
              <a:endParaRPr lang="en-GB" dirty="0">
                <a:solidFill>
                  <a:schemeClr val="bg1"/>
                </a:solidFill>
              </a:endParaRPr>
            </a:p>
          </p:txBody>
        </p:sp>
        <p:sp>
          <p:nvSpPr>
            <p:cNvPr id="35" name="TextBox 34"/>
            <p:cNvSpPr txBox="1"/>
            <p:nvPr/>
          </p:nvSpPr>
          <p:spPr>
            <a:xfrm>
              <a:off x="251520" y="5805264"/>
              <a:ext cx="535971"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dhcp</a:t>
              </a:r>
              <a:endParaRPr lang="en-GB" dirty="0">
                <a:solidFill>
                  <a:schemeClr val="bg1"/>
                </a:solidFill>
              </a:endParaRPr>
            </a:p>
          </p:txBody>
        </p:sp>
        <p:sp>
          <p:nvSpPr>
            <p:cNvPr id="36" name="TextBox 35"/>
            <p:cNvSpPr txBox="1"/>
            <p:nvPr/>
          </p:nvSpPr>
          <p:spPr>
            <a:xfrm>
              <a:off x="827584" y="5733256"/>
              <a:ext cx="645040"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radius</a:t>
              </a:r>
              <a:endParaRPr lang="en-GB" dirty="0">
                <a:solidFill>
                  <a:schemeClr val="bg1"/>
                </a:solidFill>
              </a:endParaRPr>
            </a:p>
          </p:txBody>
        </p:sp>
        <p:sp>
          <p:nvSpPr>
            <p:cNvPr id="37" name="TextBox 36"/>
            <p:cNvSpPr txBox="1"/>
            <p:nvPr/>
          </p:nvSpPr>
          <p:spPr>
            <a:xfrm>
              <a:off x="1547664" y="5589240"/>
              <a:ext cx="420555"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eap</a:t>
              </a:r>
              <a:endParaRPr lang="en-GB" dirty="0">
                <a:solidFill>
                  <a:schemeClr val="bg1"/>
                </a:solidFill>
              </a:endParaRPr>
            </a:p>
          </p:txBody>
        </p:sp>
        <p:sp>
          <p:nvSpPr>
            <p:cNvPr id="38" name="TextBox 37"/>
            <p:cNvSpPr txBox="1"/>
            <p:nvPr/>
          </p:nvSpPr>
          <p:spPr>
            <a:xfrm>
              <a:off x="2051720" y="5733256"/>
              <a:ext cx="480507"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stun</a:t>
              </a:r>
              <a:endParaRPr lang="en-GB" dirty="0">
                <a:solidFill>
                  <a:schemeClr val="bg1"/>
                </a:solidFill>
              </a:endParaRPr>
            </a:p>
          </p:txBody>
        </p:sp>
        <p:sp>
          <p:nvSpPr>
            <p:cNvPr id="39" name="TextBox 38"/>
            <p:cNvSpPr txBox="1"/>
            <p:nvPr/>
          </p:nvSpPr>
          <p:spPr>
            <a:xfrm>
              <a:off x="3059832" y="5517232"/>
              <a:ext cx="358039"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isis</a:t>
              </a:r>
              <a:endParaRPr lang="en-GB" dirty="0">
                <a:solidFill>
                  <a:schemeClr val="bg1"/>
                </a:solidFill>
              </a:endParaRPr>
            </a:p>
          </p:txBody>
        </p:sp>
        <p:sp>
          <p:nvSpPr>
            <p:cNvPr id="40" name="TextBox 39"/>
            <p:cNvSpPr txBox="1"/>
            <p:nvPr/>
          </p:nvSpPr>
          <p:spPr>
            <a:xfrm>
              <a:off x="1187624" y="6309320"/>
              <a:ext cx="474736"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ospf</a:t>
              </a:r>
              <a:endParaRPr lang="en-GB" dirty="0">
                <a:solidFill>
                  <a:schemeClr val="bg1"/>
                </a:solidFill>
              </a:endParaRPr>
            </a:p>
          </p:txBody>
        </p:sp>
        <p:sp>
          <p:nvSpPr>
            <p:cNvPr id="41" name="TextBox 40"/>
            <p:cNvSpPr txBox="1"/>
            <p:nvPr/>
          </p:nvSpPr>
          <p:spPr>
            <a:xfrm>
              <a:off x="1691680" y="6093296"/>
              <a:ext cx="774883"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diffserv</a:t>
              </a:r>
              <a:endParaRPr lang="en-GB" dirty="0">
                <a:solidFill>
                  <a:schemeClr val="bg1"/>
                </a:solidFill>
              </a:endParaRPr>
            </a:p>
          </p:txBody>
        </p:sp>
        <p:sp>
          <p:nvSpPr>
            <p:cNvPr id="42" name="TextBox 41"/>
            <p:cNvSpPr txBox="1"/>
            <p:nvPr/>
          </p:nvSpPr>
          <p:spPr>
            <a:xfrm>
              <a:off x="2530527" y="6175642"/>
              <a:ext cx="385289"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arp</a:t>
              </a:r>
              <a:endParaRPr lang="en-GB" dirty="0">
                <a:solidFill>
                  <a:schemeClr val="bg1"/>
                </a:solidFill>
              </a:endParaRPr>
            </a:p>
          </p:txBody>
        </p:sp>
        <p:sp>
          <p:nvSpPr>
            <p:cNvPr id="43" name="TextBox 42"/>
            <p:cNvSpPr txBox="1"/>
            <p:nvPr/>
          </p:nvSpPr>
          <p:spPr>
            <a:xfrm>
              <a:off x="2987824" y="5949280"/>
              <a:ext cx="441395"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l2tp</a:t>
              </a:r>
              <a:endParaRPr lang="en-GB" dirty="0">
                <a:solidFill>
                  <a:schemeClr val="bg1"/>
                </a:solidFill>
              </a:endParaRPr>
            </a:p>
          </p:txBody>
        </p:sp>
        <p:sp>
          <p:nvSpPr>
            <p:cNvPr id="44" name="TextBox 43"/>
            <p:cNvSpPr txBox="1"/>
            <p:nvPr/>
          </p:nvSpPr>
          <p:spPr>
            <a:xfrm>
              <a:off x="2555776" y="5589240"/>
              <a:ext cx="549244"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ipsec</a:t>
              </a:r>
              <a:endParaRPr lang="en-GB" dirty="0">
                <a:solidFill>
                  <a:schemeClr val="bg1"/>
                </a:solidFill>
              </a:endParaRPr>
            </a:p>
          </p:txBody>
        </p:sp>
        <p:sp>
          <p:nvSpPr>
            <p:cNvPr id="45" name="TextBox 44"/>
            <p:cNvSpPr txBox="1"/>
            <p:nvPr/>
          </p:nvSpPr>
          <p:spPr>
            <a:xfrm>
              <a:off x="3419872" y="5599578"/>
              <a:ext cx="577650"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gsmp</a:t>
              </a:r>
              <a:endParaRPr lang="en-GB" dirty="0">
                <a:solidFill>
                  <a:schemeClr val="bg1"/>
                </a:solidFill>
              </a:endParaRPr>
            </a:p>
          </p:txBody>
        </p:sp>
        <p:sp>
          <p:nvSpPr>
            <p:cNvPr id="46" name="TextBox 45"/>
            <p:cNvSpPr txBox="1"/>
            <p:nvPr/>
          </p:nvSpPr>
          <p:spPr>
            <a:xfrm>
              <a:off x="3275856" y="4653136"/>
              <a:ext cx="425365"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bgp</a:t>
              </a:r>
              <a:endParaRPr lang="en-GB" dirty="0">
                <a:solidFill>
                  <a:schemeClr val="bg1"/>
                </a:solidFill>
              </a:endParaRPr>
            </a:p>
          </p:txBody>
        </p:sp>
        <p:sp>
          <p:nvSpPr>
            <p:cNvPr id="47" name="TextBox 46"/>
            <p:cNvSpPr txBox="1"/>
            <p:nvPr/>
          </p:nvSpPr>
          <p:spPr>
            <a:xfrm>
              <a:off x="467544" y="6165304"/>
              <a:ext cx="791554"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netconf</a:t>
              </a:r>
              <a:endParaRPr lang="en-GB" dirty="0">
                <a:solidFill>
                  <a:schemeClr val="bg1"/>
                </a:solidFill>
              </a:endParaRPr>
            </a:p>
          </p:txBody>
        </p:sp>
        <p:sp>
          <p:nvSpPr>
            <p:cNvPr id="48" name="TextBox 47"/>
            <p:cNvSpPr txBox="1"/>
            <p:nvPr/>
          </p:nvSpPr>
          <p:spPr>
            <a:xfrm>
              <a:off x="495597" y="4805536"/>
              <a:ext cx="369259"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smtClean="0">
                  <a:solidFill>
                    <a:schemeClr val="bg1"/>
                  </a:solidFill>
                </a:rPr>
                <a:t>dpi</a:t>
              </a:r>
              <a:endParaRPr lang="en-GB" dirty="0">
                <a:solidFill>
                  <a:schemeClr val="bg1"/>
                </a:solidFill>
              </a:endParaRPr>
            </a:p>
          </p:txBody>
        </p:sp>
        <p:sp>
          <p:nvSpPr>
            <p:cNvPr id="49" name="TextBox 48"/>
            <p:cNvSpPr txBox="1"/>
            <p:nvPr/>
          </p:nvSpPr>
          <p:spPr>
            <a:xfrm>
              <a:off x="3105983" y="6328042"/>
              <a:ext cx="386507" cy="349702"/>
            </a:xfrm>
            <a:prstGeom prst="rect">
              <a:avLst/>
            </a:prstGeom>
            <a:grp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xcp</a:t>
              </a:r>
              <a:endParaRPr lang="en-GB" dirty="0">
                <a:solidFill>
                  <a:schemeClr val="bg1"/>
                </a:solidFill>
              </a:endParaRPr>
            </a:p>
          </p:txBody>
        </p:sp>
      </p:grpSp>
      <p:sp>
        <p:nvSpPr>
          <p:cNvPr id="50" name="Rectangle 49"/>
          <p:cNvSpPr/>
          <p:nvPr/>
        </p:nvSpPr>
        <p:spPr>
          <a:xfrm>
            <a:off x="3923928" y="4653136"/>
            <a:ext cx="4572000" cy="1384995"/>
          </a:xfrm>
          <a:prstGeom prst="rect">
            <a:avLst/>
          </a:prstGeom>
        </p:spPr>
        <p:txBody>
          <a:bodyPr>
            <a:spAutoFit/>
          </a:bodyPr>
          <a:lstStyle/>
          <a:p>
            <a:r>
              <a:rPr lang="en-US" sz="2800" dirty="0" smtClean="0"/>
              <a:t>The Internet’s standards for control are an accumulation of fixes to specific problems.</a:t>
            </a:r>
            <a:endParaRPr lang="en-GB" sz="2800" dirty="0"/>
          </a:p>
        </p:txBody>
      </p:sp>
      <p:sp>
        <p:nvSpPr>
          <p:cNvPr id="51" name="TextBox 50"/>
          <p:cNvSpPr txBox="1"/>
          <p:nvPr/>
        </p:nvSpPr>
        <p:spPr>
          <a:xfrm>
            <a:off x="2420031" y="4725144"/>
            <a:ext cx="442484" cy="349702"/>
          </a:xfrm>
          <a:prstGeom prst="rect">
            <a:avLst/>
          </a:prstGeom>
          <a:solidFill>
            <a:srgbClr val="E3B0AF"/>
          </a:solidFill>
          <a:ln w="12700">
            <a:solidFill>
              <a:schemeClr val="bg1"/>
            </a:solidFill>
          </a:ln>
          <a:effectLst>
            <a:outerShdw blurRad="63500" dist="63500" dir="2700000" algn="tl" rotWithShape="0">
              <a:schemeClr val="tx2">
                <a:lumMod val="90000"/>
                <a:alpha val="40000"/>
              </a:schemeClr>
            </a:outerShdw>
          </a:effectLst>
        </p:spPr>
        <p:txBody>
          <a:bodyPr wrap="none" lIns="36000" tIns="36000" rIns="36000" bIns="36000" rtlCol="0" anchor="ctr" anchorCtr="0">
            <a:spAutoFit/>
          </a:bodyPr>
          <a:lstStyle/>
          <a:p>
            <a:pPr algn="ctr"/>
            <a:r>
              <a:rPr lang="en-US" dirty="0" err="1" smtClean="0">
                <a:solidFill>
                  <a:schemeClr val="bg1"/>
                </a:solidFill>
              </a:rPr>
              <a:t>atm</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spectrum of Internet research</a:t>
            </a:r>
            <a:endParaRPr lang="en-GB" dirty="0"/>
          </a:p>
        </p:txBody>
      </p:sp>
      <p:sp>
        <p:nvSpPr>
          <p:cNvPr id="3" name="Slide Number Placeholder 2"/>
          <p:cNvSpPr>
            <a:spLocks noGrp="1"/>
          </p:cNvSpPr>
          <p:nvPr>
            <p:ph type="sldNum" sz="quarter" idx="4"/>
          </p:nvPr>
        </p:nvSpPr>
        <p:spPr/>
        <p:txBody>
          <a:bodyPr/>
          <a:lstStyle/>
          <a:p>
            <a:fld id="{C521D75E-D6CE-401B-B8F6-FCC738B84794}" type="slidenum">
              <a:rPr lang="en-GB" smtClean="0"/>
              <a:pPr/>
              <a:t>41</a:t>
            </a:fld>
            <a:endParaRPr lang="en-GB"/>
          </a:p>
        </p:txBody>
      </p:sp>
      <p:sp>
        <p:nvSpPr>
          <p:cNvPr id="5" name="Right Arrow 4"/>
          <p:cNvSpPr/>
          <p:nvPr/>
        </p:nvSpPr>
        <p:spPr>
          <a:xfrm flipH="1">
            <a:off x="1115616" y="1746945"/>
            <a:ext cx="2304256" cy="1080120"/>
          </a:xfrm>
          <a:prstGeom prst="rightArrow">
            <a:avLst>
              <a:gd name="adj1" fmla="val 100000"/>
              <a:gd name="adj2" fmla="val 55291"/>
            </a:avLst>
          </a:prstGeom>
          <a:gradFill>
            <a:gsLst>
              <a:gs pos="0">
                <a:schemeClr val="bg1">
                  <a:lumMod val="65000"/>
                  <a:lumOff val="35000"/>
                  <a:alpha val="30000"/>
                </a:schemeClr>
              </a:gs>
              <a:gs pos="80000">
                <a:srgbClr val="C00000">
                  <a:alpha val="28000"/>
                </a:srgbClr>
              </a:gs>
              <a:gs pos="100000">
                <a:srgbClr val="C00000">
                  <a:alpha val="66000"/>
                </a:srgbClr>
              </a:gs>
            </a:gsLst>
            <a:lin ang="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slow death by a thousand fixes</a:t>
            </a:r>
            <a:endParaRPr lang="en-GB" dirty="0"/>
          </a:p>
        </p:txBody>
      </p:sp>
      <p:sp>
        <p:nvSpPr>
          <p:cNvPr id="6" name="Right Arrow 5"/>
          <p:cNvSpPr/>
          <p:nvPr/>
        </p:nvSpPr>
        <p:spPr>
          <a:xfrm>
            <a:off x="5292080" y="1746945"/>
            <a:ext cx="2520280" cy="1080120"/>
          </a:xfrm>
          <a:prstGeom prst="rightArrow">
            <a:avLst>
              <a:gd name="adj1" fmla="val 100000"/>
              <a:gd name="adj2" fmla="val 55291"/>
            </a:avLst>
          </a:prstGeom>
          <a:gradFill>
            <a:gsLst>
              <a:gs pos="0">
                <a:schemeClr val="bg1">
                  <a:lumMod val="65000"/>
                  <a:lumOff val="35000"/>
                  <a:alpha val="30000"/>
                </a:schemeClr>
              </a:gs>
              <a:gs pos="80000">
                <a:srgbClr val="002060"/>
              </a:gs>
              <a:gs pos="100000">
                <a:srgbClr val="002060"/>
              </a:gs>
            </a:gsLst>
            <a:lin ang="0" scaled="0"/>
          </a:gra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undeployable</a:t>
            </a:r>
            <a:r>
              <a:rPr lang="en-US" dirty="0" smtClean="0"/>
              <a:t> without starting again from scratch</a:t>
            </a:r>
            <a:endParaRPr lang="en-GB" dirty="0"/>
          </a:p>
        </p:txBody>
      </p:sp>
      <p:sp>
        <p:nvSpPr>
          <p:cNvPr id="8" name="TextBox 7"/>
          <p:cNvSpPr txBox="1"/>
          <p:nvPr/>
        </p:nvSpPr>
        <p:spPr>
          <a:xfrm>
            <a:off x="6588224" y="1028606"/>
            <a:ext cx="1800200" cy="646331"/>
          </a:xfrm>
          <a:prstGeom prst="rect">
            <a:avLst/>
          </a:prstGeom>
          <a:noFill/>
        </p:spPr>
        <p:txBody>
          <a:bodyPr wrap="square" rtlCol="0">
            <a:spAutoFit/>
          </a:bodyPr>
          <a:lstStyle/>
          <a:p>
            <a:r>
              <a:rPr lang="en-US" dirty="0" smtClean="0"/>
              <a:t>blue-sky research</a:t>
            </a:r>
            <a:endParaRPr lang="en-GB" dirty="0"/>
          </a:p>
        </p:txBody>
      </p:sp>
      <p:sp>
        <p:nvSpPr>
          <p:cNvPr id="9" name="TextBox 8"/>
          <p:cNvSpPr txBox="1"/>
          <p:nvPr/>
        </p:nvSpPr>
        <p:spPr>
          <a:xfrm>
            <a:off x="1259632" y="1028606"/>
            <a:ext cx="1800200" cy="646331"/>
          </a:xfrm>
          <a:prstGeom prst="rect">
            <a:avLst/>
          </a:prstGeom>
          <a:noFill/>
        </p:spPr>
        <p:txBody>
          <a:bodyPr wrap="square" rtlCol="0">
            <a:spAutoFit/>
          </a:bodyPr>
          <a:lstStyle/>
          <a:p>
            <a:r>
              <a:rPr lang="en-US" dirty="0" smtClean="0"/>
              <a:t>incremental improvement</a:t>
            </a:r>
            <a:endParaRPr lang="en-GB" dirty="0"/>
          </a:p>
        </p:txBody>
      </p:sp>
      <p:sp>
        <p:nvSpPr>
          <p:cNvPr id="10" name="Freeform 9"/>
          <p:cNvSpPr/>
          <p:nvPr/>
        </p:nvSpPr>
        <p:spPr>
          <a:xfrm>
            <a:off x="3563888" y="908720"/>
            <a:ext cx="1584176" cy="2638425"/>
          </a:xfrm>
          <a:custGeom>
            <a:avLst/>
            <a:gdLst>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876425 w 1895475"/>
              <a:gd name="connsiteY80" fmla="*/ 952500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895475" h="2638425">
                <a:moveTo>
                  <a:pt x="1714500" y="466725"/>
                </a:moveTo>
                <a:lnTo>
                  <a:pt x="1714500" y="466725"/>
                </a:lnTo>
                <a:cubicBezTo>
                  <a:pt x="1663700" y="441325"/>
                  <a:pt x="1617793" y="401664"/>
                  <a:pt x="1562100" y="390525"/>
                </a:cubicBezTo>
                <a:cubicBezTo>
                  <a:pt x="1546225" y="387350"/>
                  <a:pt x="1529982" y="385652"/>
                  <a:pt x="1514475" y="381000"/>
                </a:cubicBezTo>
                <a:cubicBezTo>
                  <a:pt x="1498098" y="376087"/>
                  <a:pt x="1483493" y="365866"/>
                  <a:pt x="1466850" y="361950"/>
                </a:cubicBezTo>
                <a:cubicBezTo>
                  <a:pt x="1429251" y="353103"/>
                  <a:pt x="1352550" y="342900"/>
                  <a:pt x="1352550" y="342900"/>
                </a:cubicBezTo>
                <a:cubicBezTo>
                  <a:pt x="1306121" y="345479"/>
                  <a:pt x="1188870" y="364540"/>
                  <a:pt x="1123950" y="342900"/>
                </a:cubicBezTo>
                <a:cubicBezTo>
                  <a:pt x="1113090" y="339280"/>
                  <a:pt x="1104900" y="330200"/>
                  <a:pt x="1095375" y="323850"/>
                </a:cubicBezTo>
                <a:cubicBezTo>
                  <a:pt x="1085850" y="301625"/>
                  <a:pt x="1074446" y="280114"/>
                  <a:pt x="1066800" y="257175"/>
                </a:cubicBezTo>
                <a:cubicBezTo>
                  <a:pt x="1061680" y="241816"/>
                  <a:pt x="1063288" y="224581"/>
                  <a:pt x="1057275" y="209550"/>
                </a:cubicBezTo>
                <a:cubicBezTo>
                  <a:pt x="1050399" y="192361"/>
                  <a:pt x="1036979" y="178484"/>
                  <a:pt x="1028700" y="161925"/>
                </a:cubicBezTo>
                <a:cubicBezTo>
                  <a:pt x="1021054" y="146632"/>
                  <a:pt x="1019909" y="127978"/>
                  <a:pt x="1009650" y="114300"/>
                </a:cubicBezTo>
                <a:cubicBezTo>
                  <a:pt x="990791" y="89155"/>
                  <a:pt x="971088" y="61681"/>
                  <a:pt x="942975" y="47625"/>
                </a:cubicBezTo>
                <a:cubicBezTo>
                  <a:pt x="875586" y="13930"/>
                  <a:pt x="903546" y="30864"/>
                  <a:pt x="857250" y="0"/>
                </a:cubicBezTo>
                <a:cubicBezTo>
                  <a:pt x="822325" y="3175"/>
                  <a:pt x="787192" y="4565"/>
                  <a:pt x="752475" y="9525"/>
                </a:cubicBezTo>
                <a:cubicBezTo>
                  <a:pt x="723369" y="13683"/>
                  <a:pt x="720477" y="23728"/>
                  <a:pt x="695325" y="38100"/>
                </a:cubicBezTo>
                <a:cubicBezTo>
                  <a:pt x="682997" y="45145"/>
                  <a:pt x="669553" y="50105"/>
                  <a:pt x="657225" y="57150"/>
                </a:cubicBezTo>
                <a:cubicBezTo>
                  <a:pt x="647286" y="62830"/>
                  <a:pt x="639217" y="71797"/>
                  <a:pt x="628650" y="76200"/>
                </a:cubicBezTo>
                <a:cubicBezTo>
                  <a:pt x="600846" y="87785"/>
                  <a:pt x="542925" y="104775"/>
                  <a:pt x="542925" y="104775"/>
                </a:cubicBezTo>
                <a:cubicBezTo>
                  <a:pt x="511175" y="101600"/>
                  <a:pt x="478766" y="102425"/>
                  <a:pt x="447675" y="95250"/>
                </a:cubicBezTo>
                <a:cubicBezTo>
                  <a:pt x="436521" y="92676"/>
                  <a:pt x="429339" y="81320"/>
                  <a:pt x="419100" y="76200"/>
                </a:cubicBezTo>
                <a:cubicBezTo>
                  <a:pt x="395652" y="64476"/>
                  <a:pt x="355325" y="60808"/>
                  <a:pt x="333375" y="57150"/>
                </a:cubicBezTo>
                <a:cubicBezTo>
                  <a:pt x="311150" y="63500"/>
                  <a:pt x="288161" y="67616"/>
                  <a:pt x="266700" y="76200"/>
                </a:cubicBezTo>
                <a:cubicBezTo>
                  <a:pt x="231775" y="90170"/>
                  <a:pt x="241300" y="97155"/>
                  <a:pt x="219075" y="123825"/>
                </a:cubicBezTo>
                <a:cubicBezTo>
                  <a:pt x="210451" y="134173"/>
                  <a:pt x="200025" y="142875"/>
                  <a:pt x="190500" y="152400"/>
                </a:cubicBezTo>
                <a:cubicBezTo>
                  <a:pt x="184150" y="168275"/>
                  <a:pt x="175597" y="183438"/>
                  <a:pt x="171450" y="200025"/>
                </a:cubicBezTo>
                <a:cubicBezTo>
                  <a:pt x="155706" y="263002"/>
                  <a:pt x="161860" y="304347"/>
                  <a:pt x="171450" y="371475"/>
                </a:cubicBezTo>
                <a:cubicBezTo>
                  <a:pt x="176238" y="404993"/>
                  <a:pt x="184934" y="398443"/>
                  <a:pt x="200025" y="428625"/>
                </a:cubicBezTo>
                <a:cubicBezTo>
                  <a:pt x="204515" y="437605"/>
                  <a:pt x="206375" y="447675"/>
                  <a:pt x="209550" y="457200"/>
                </a:cubicBezTo>
                <a:cubicBezTo>
                  <a:pt x="200025" y="504825"/>
                  <a:pt x="200700" y="555693"/>
                  <a:pt x="180975" y="600075"/>
                </a:cubicBezTo>
                <a:cubicBezTo>
                  <a:pt x="168275" y="628650"/>
                  <a:pt x="154902" y="656935"/>
                  <a:pt x="142875" y="685800"/>
                </a:cubicBezTo>
                <a:cubicBezTo>
                  <a:pt x="139013" y="695068"/>
                  <a:pt x="137840" y="705395"/>
                  <a:pt x="133350" y="714375"/>
                </a:cubicBezTo>
                <a:cubicBezTo>
                  <a:pt x="121902" y="737270"/>
                  <a:pt x="107507" y="758578"/>
                  <a:pt x="95250" y="781050"/>
                </a:cubicBezTo>
                <a:cubicBezTo>
                  <a:pt x="88451" y="793515"/>
                  <a:pt x="83096" y="806738"/>
                  <a:pt x="76200" y="819150"/>
                </a:cubicBezTo>
                <a:cubicBezTo>
                  <a:pt x="67209" y="835334"/>
                  <a:pt x="56616" y="850591"/>
                  <a:pt x="47625" y="866775"/>
                </a:cubicBezTo>
                <a:cubicBezTo>
                  <a:pt x="28960" y="900372"/>
                  <a:pt x="15097" y="936323"/>
                  <a:pt x="0" y="971550"/>
                </a:cubicBezTo>
                <a:cubicBezTo>
                  <a:pt x="3175" y="990600"/>
                  <a:pt x="1432" y="1011165"/>
                  <a:pt x="9525" y="1028700"/>
                </a:cubicBezTo>
                <a:cubicBezTo>
                  <a:pt x="20970" y="1053499"/>
                  <a:pt x="39005" y="1074961"/>
                  <a:pt x="57150" y="1095375"/>
                </a:cubicBezTo>
                <a:cubicBezTo>
                  <a:pt x="64755" y="1103931"/>
                  <a:pt x="76467" y="1107692"/>
                  <a:pt x="85725" y="1114425"/>
                </a:cubicBezTo>
                <a:cubicBezTo>
                  <a:pt x="111402" y="1133099"/>
                  <a:pt x="137352" y="1151470"/>
                  <a:pt x="161925" y="1171575"/>
                </a:cubicBezTo>
                <a:cubicBezTo>
                  <a:pt x="172351" y="1180105"/>
                  <a:pt x="180321" y="1191328"/>
                  <a:pt x="190500" y="1200150"/>
                </a:cubicBezTo>
                <a:cubicBezTo>
                  <a:pt x="227978" y="1232631"/>
                  <a:pt x="277290" y="1254134"/>
                  <a:pt x="304800" y="1295400"/>
                </a:cubicBezTo>
                <a:cubicBezTo>
                  <a:pt x="354714" y="1370271"/>
                  <a:pt x="332661" y="1332072"/>
                  <a:pt x="371475" y="1409700"/>
                </a:cubicBezTo>
                <a:cubicBezTo>
                  <a:pt x="382260" y="1485195"/>
                  <a:pt x="388811" y="1494468"/>
                  <a:pt x="371475" y="1581150"/>
                </a:cubicBezTo>
                <a:cubicBezTo>
                  <a:pt x="368690" y="1595073"/>
                  <a:pt x="357411" y="1605955"/>
                  <a:pt x="352425" y="1619250"/>
                </a:cubicBezTo>
                <a:cubicBezTo>
                  <a:pt x="347828" y="1631507"/>
                  <a:pt x="348754" y="1645641"/>
                  <a:pt x="342900" y="1657350"/>
                </a:cubicBezTo>
                <a:cubicBezTo>
                  <a:pt x="326341" y="1690468"/>
                  <a:pt x="305156" y="1721066"/>
                  <a:pt x="285750" y="1752600"/>
                </a:cubicBezTo>
                <a:cubicBezTo>
                  <a:pt x="279750" y="1762349"/>
                  <a:pt x="274795" y="1773080"/>
                  <a:pt x="266700" y="1781175"/>
                </a:cubicBezTo>
                <a:cubicBezTo>
                  <a:pt x="258605" y="1789270"/>
                  <a:pt x="245826" y="1791754"/>
                  <a:pt x="238125" y="1800225"/>
                </a:cubicBezTo>
                <a:cubicBezTo>
                  <a:pt x="194876" y="1847799"/>
                  <a:pt x="167825" y="1891388"/>
                  <a:pt x="133350" y="1943100"/>
                </a:cubicBezTo>
                <a:cubicBezTo>
                  <a:pt x="127000" y="1981200"/>
                  <a:pt x="108838" y="2019163"/>
                  <a:pt x="114300" y="2057400"/>
                </a:cubicBezTo>
                <a:cubicBezTo>
                  <a:pt x="119120" y="2091139"/>
                  <a:pt x="137627" y="2224381"/>
                  <a:pt x="142875" y="2238375"/>
                </a:cubicBezTo>
                <a:cubicBezTo>
                  <a:pt x="152400" y="2263775"/>
                  <a:pt x="156403" y="2292004"/>
                  <a:pt x="171450" y="2314575"/>
                </a:cubicBezTo>
                <a:cubicBezTo>
                  <a:pt x="188885" y="2340727"/>
                  <a:pt x="211737" y="2364175"/>
                  <a:pt x="238125" y="2381250"/>
                </a:cubicBezTo>
                <a:cubicBezTo>
                  <a:pt x="330551" y="2441055"/>
                  <a:pt x="425710" y="2423747"/>
                  <a:pt x="533400" y="2428875"/>
                </a:cubicBezTo>
                <a:cubicBezTo>
                  <a:pt x="568325" y="2438400"/>
                  <a:pt x="605491" y="2441886"/>
                  <a:pt x="638175" y="2457450"/>
                </a:cubicBezTo>
                <a:cubicBezTo>
                  <a:pt x="673166" y="2474112"/>
                  <a:pt x="700418" y="2503813"/>
                  <a:pt x="733425" y="2524125"/>
                </a:cubicBezTo>
                <a:cubicBezTo>
                  <a:pt x="741976" y="2529387"/>
                  <a:pt x="753249" y="2528728"/>
                  <a:pt x="762000" y="2533650"/>
                </a:cubicBezTo>
                <a:cubicBezTo>
                  <a:pt x="804240" y="2557410"/>
                  <a:pt x="839848" y="2594524"/>
                  <a:pt x="885825" y="2609850"/>
                </a:cubicBezTo>
                <a:cubicBezTo>
                  <a:pt x="948076" y="2630600"/>
                  <a:pt x="904522" y="2617579"/>
                  <a:pt x="1019175" y="2638425"/>
                </a:cubicBezTo>
                <a:cubicBezTo>
                  <a:pt x="1044575" y="2635250"/>
                  <a:pt x="1070620" y="2635414"/>
                  <a:pt x="1095375" y="2628900"/>
                </a:cubicBezTo>
                <a:cubicBezTo>
                  <a:pt x="1131314" y="2619442"/>
                  <a:pt x="1165646" y="2604602"/>
                  <a:pt x="1200150" y="2590800"/>
                </a:cubicBezTo>
                <a:cubicBezTo>
                  <a:pt x="1227609" y="2579816"/>
                  <a:pt x="1254662" y="2563314"/>
                  <a:pt x="1276350" y="2543175"/>
                </a:cubicBezTo>
                <a:cubicBezTo>
                  <a:pt x="1309253" y="2512622"/>
                  <a:pt x="1338697" y="2478478"/>
                  <a:pt x="1371600" y="2447925"/>
                </a:cubicBezTo>
                <a:cubicBezTo>
                  <a:pt x="1383233" y="2437123"/>
                  <a:pt x="1399021" y="2431097"/>
                  <a:pt x="1409700" y="2419350"/>
                </a:cubicBezTo>
                <a:cubicBezTo>
                  <a:pt x="1431057" y="2395857"/>
                  <a:pt x="1446745" y="2367723"/>
                  <a:pt x="1466850" y="2343150"/>
                </a:cubicBezTo>
                <a:cubicBezTo>
                  <a:pt x="1475380" y="2332724"/>
                  <a:pt x="1486801" y="2324923"/>
                  <a:pt x="1495425" y="2314575"/>
                </a:cubicBezTo>
                <a:cubicBezTo>
                  <a:pt x="1549383" y="2249826"/>
                  <a:pt x="1458406" y="2321611"/>
                  <a:pt x="1581150" y="2219325"/>
                </a:cubicBezTo>
                <a:cubicBezTo>
                  <a:pt x="1595372" y="2207473"/>
                  <a:pt x="1612900" y="2200275"/>
                  <a:pt x="1628775" y="2190750"/>
                </a:cubicBezTo>
                <a:cubicBezTo>
                  <a:pt x="1666940" y="2203472"/>
                  <a:pt x="1657968" y="2209182"/>
                  <a:pt x="1695450" y="2171700"/>
                </a:cubicBezTo>
                <a:cubicBezTo>
                  <a:pt x="1719315" y="2147835"/>
                  <a:pt x="1743790" y="2123836"/>
                  <a:pt x="1762125" y="2095500"/>
                </a:cubicBezTo>
                <a:cubicBezTo>
                  <a:pt x="1767563" y="2087096"/>
                  <a:pt x="1802133" y="2011668"/>
                  <a:pt x="1809750" y="1981200"/>
                </a:cubicBezTo>
                <a:cubicBezTo>
                  <a:pt x="1813677" y="1965494"/>
                  <a:pt x="1816100" y="1949450"/>
                  <a:pt x="1819275" y="1933575"/>
                </a:cubicBezTo>
                <a:cubicBezTo>
                  <a:pt x="1816100" y="1879600"/>
                  <a:pt x="1813231" y="1825606"/>
                  <a:pt x="1809750" y="1771650"/>
                </a:cubicBezTo>
                <a:cubicBezTo>
                  <a:pt x="1806881" y="1727179"/>
                  <a:pt x="1799212" y="1682852"/>
                  <a:pt x="1800225" y="1638300"/>
                </a:cubicBezTo>
                <a:cubicBezTo>
                  <a:pt x="1802394" y="1542863"/>
                  <a:pt x="1810632" y="1447619"/>
                  <a:pt x="1819275" y="1352550"/>
                </a:cubicBezTo>
                <a:cubicBezTo>
                  <a:pt x="1820184" y="1342551"/>
                  <a:pt x="1825915" y="1333592"/>
                  <a:pt x="1828800" y="1323975"/>
                </a:cubicBezTo>
                <a:cubicBezTo>
                  <a:pt x="1835442" y="1301835"/>
                  <a:pt x="1840890" y="1279341"/>
                  <a:pt x="1847850" y="1257300"/>
                </a:cubicBezTo>
                <a:cubicBezTo>
                  <a:pt x="1894658" y="1109076"/>
                  <a:pt x="1878097" y="1190118"/>
                  <a:pt x="1895475" y="1085850"/>
                </a:cubicBezTo>
                <a:cubicBezTo>
                  <a:pt x="1892300" y="1057275"/>
                  <a:pt x="1890016" y="1028587"/>
                  <a:pt x="1885950" y="1000125"/>
                </a:cubicBezTo>
                <a:cubicBezTo>
                  <a:pt x="1883660" y="984098"/>
                  <a:pt x="1877404" y="968660"/>
                  <a:pt x="1876425" y="952500"/>
                </a:cubicBezTo>
                <a:cubicBezTo>
                  <a:pt x="1871044" y="863706"/>
                  <a:pt x="1871234" y="774651"/>
                  <a:pt x="1866900" y="685800"/>
                </a:cubicBezTo>
                <a:cubicBezTo>
                  <a:pt x="1860237" y="549206"/>
                  <a:pt x="1888928" y="585640"/>
                  <a:pt x="1819275" y="533400"/>
                </a:cubicBezTo>
                <a:cubicBezTo>
                  <a:pt x="1762310" y="544793"/>
                  <a:pt x="1787839" y="542925"/>
                  <a:pt x="1743075" y="542925"/>
                </a:cubicBezTo>
                <a:lnTo>
                  <a:pt x="1714500" y="466725"/>
                </a:lnTo>
                <a:close/>
              </a:path>
            </a:pathLst>
          </a:custGeom>
          <a:solidFill>
            <a:schemeClr val="tx2">
              <a:lumMod val="25000"/>
            </a:schemeClr>
          </a:solid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t>
            </a:r>
            <a:endParaRPr lang="en-GB" dirty="0"/>
          </a:p>
        </p:txBody>
      </p:sp>
      <p:pic>
        <p:nvPicPr>
          <p:cNvPr id="5123" name="Picture 3"/>
          <p:cNvPicPr>
            <a:picLocks noChangeAspect="1" noChangeArrowheads="1"/>
          </p:cNvPicPr>
          <p:nvPr/>
        </p:nvPicPr>
        <p:blipFill>
          <a:blip r:embed="rId2" cstate="print"/>
          <a:srcRect l="6667" t="14180" r="4444" b="12094"/>
          <a:stretch>
            <a:fillRect/>
          </a:stretch>
        </p:blipFill>
        <p:spPr bwMode="auto">
          <a:xfrm>
            <a:off x="755576" y="4743146"/>
            <a:ext cx="2160240" cy="1998222"/>
          </a:xfrm>
          <a:prstGeom prst="rect">
            <a:avLst/>
          </a:prstGeom>
          <a:noFill/>
          <a:ln w="9525">
            <a:noFill/>
            <a:miter lim="800000"/>
            <a:headEnd/>
            <a:tailEnd/>
          </a:ln>
          <a:effectLst>
            <a:outerShdw blurRad="50800" dist="76200" dir="2700000" algn="tl" rotWithShape="0">
              <a:schemeClr val="tx2">
                <a:lumMod val="75000"/>
                <a:alpha val="40000"/>
              </a:schemeClr>
            </a:outerShdw>
          </a:effectLst>
        </p:spPr>
      </p:pic>
      <p:sp>
        <p:nvSpPr>
          <p:cNvPr id="17" name="TextBox 16"/>
          <p:cNvSpPr txBox="1"/>
          <p:nvPr/>
        </p:nvSpPr>
        <p:spPr>
          <a:xfrm>
            <a:off x="5436096" y="4725144"/>
            <a:ext cx="2304256" cy="2123658"/>
          </a:xfrm>
          <a:prstGeom prst="rect">
            <a:avLst/>
          </a:prstGeom>
          <a:noFill/>
        </p:spPr>
        <p:txBody>
          <a:bodyPr wrap="square" rtlCol="0">
            <a:spAutoFit/>
          </a:bodyPr>
          <a:lstStyle/>
          <a:p>
            <a:r>
              <a:rPr lang="en-US" sz="4400" dirty="0" smtClean="0"/>
              <a:t>The Power of Legacy</a:t>
            </a:r>
            <a:endParaRPr lang="en-GB" sz="4400" dirty="0"/>
          </a:p>
        </p:txBody>
      </p:sp>
      <p:pic>
        <p:nvPicPr>
          <p:cNvPr id="5124" name="Picture 4"/>
          <p:cNvPicPr>
            <a:picLocks noChangeAspect="1" noChangeArrowheads="1"/>
          </p:cNvPicPr>
          <p:nvPr/>
        </p:nvPicPr>
        <p:blipFill>
          <a:blip r:embed="rId3" cstate="print"/>
          <a:srcRect l="3906" t="6640" r="2734" b="2539"/>
          <a:stretch>
            <a:fillRect/>
          </a:stretch>
        </p:blipFill>
        <p:spPr bwMode="auto">
          <a:xfrm>
            <a:off x="5463492" y="4751046"/>
            <a:ext cx="3068948" cy="1990322"/>
          </a:xfrm>
          <a:prstGeom prst="rect">
            <a:avLst/>
          </a:prstGeom>
          <a:noFill/>
          <a:ln w="9525">
            <a:noFill/>
            <a:miter lim="800000"/>
            <a:headEnd/>
            <a:tailEnd/>
          </a:ln>
          <a:effectLst>
            <a:outerShdw blurRad="50800" dist="76200" dir="2700000" algn="tl" rotWithShape="0">
              <a:schemeClr val="tx2">
                <a:lumMod val="75000"/>
                <a:alpha val="40000"/>
              </a:schemeClr>
            </a:outerShdw>
          </a:effectLst>
        </p:spPr>
      </p:pic>
      <p:sp>
        <p:nvSpPr>
          <p:cNvPr id="16" name="TextBox 15"/>
          <p:cNvSpPr txBox="1"/>
          <p:nvPr/>
        </p:nvSpPr>
        <p:spPr>
          <a:xfrm>
            <a:off x="2987824" y="4725144"/>
            <a:ext cx="2304256" cy="2123658"/>
          </a:xfrm>
          <a:prstGeom prst="rect">
            <a:avLst/>
          </a:prstGeom>
          <a:noFill/>
        </p:spPr>
        <p:txBody>
          <a:bodyPr wrap="square" rtlCol="0">
            <a:spAutoFit/>
          </a:bodyPr>
          <a:lstStyle/>
          <a:p>
            <a:r>
              <a:rPr lang="en-US" sz="4400" dirty="0" smtClean="0"/>
              <a:t>The Power of Legacy</a:t>
            </a:r>
            <a:endParaRPr lang="en-GB" sz="4400" dirty="0"/>
          </a:p>
        </p:txBody>
      </p:sp>
      <p:pic>
        <p:nvPicPr>
          <p:cNvPr id="5125" name="Picture 5"/>
          <p:cNvPicPr>
            <a:picLocks noChangeAspect="1" noChangeArrowheads="1"/>
          </p:cNvPicPr>
          <p:nvPr/>
        </p:nvPicPr>
        <p:blipFill>
          <a:blip r:embed="rId4" cstate="print"/>
          <a:srcRect b="4342"/>
          <a:stretch>
            <a:fillRect/>
          </a:stretch>
        </p:blipFill>
        <p:spPr bwMode="auto">
          <a:xfrm>
            <a:off x="3059832" y="4743146"/>
            <a:ext cx="2222262" cy="1998222"/>
          </a:xfrm>
          <a:prstGeom prst="rect">
            <a:avLst/>
          </a:prstGeom>
          <a:noFill/>
          <a:ln w="9525">
            <a:noFill/>
            <a:miter lim="800000"/>
            <a:headEnd/>
            <a:tailEnd/>
          </a:ln>
          <a:effectLst>
            <a:outerShdw blurRad="50800" dist="76200" dir="2700000" algn="tl" rotWithShape="0">
              <a:schemeClr val="tx2">
                <a:lumMod val="75000"/>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spectrum of Internet research</a:t>
            </a:r>
            <a:endParaRPr lang="en-GB" dirty="0"/>
          </a:p>
        </p:txBody>
      </p:sp>
      <p:sp>
        <p:nvSpPr>
          <p:cNvPr id="3" name="Slide Number Placeholder 2"/>
          <p:cNvSpPr>
            <a:spLocks noGrp="1"/>
          </p:cNvSpPr>
          <p:nvPr>
            <p:ph type="sldNum" sz="quarter" idx="4"/>
          </p:nvPr>
        </p:nvSpPr>
        <p:spPr/>
        <p:txBody>
          <a:bodyPr/>
          <a:lstStyle/>
          <a:p>
            <a:fld id="{C521D75E-D6CE-401B-B8F6-FCC738B84794}" type="slidenum">
              <a:rPr lang="en-GB" smtClean="0"/>
              <a:pPr/>
              <a:t>42</a:t>
            </a:fld>
            <a:endParaRPr lang="en-GB"/>
          </a:p>
        </p:txBody>
      </p:sp>
      <p:sp>
        <p:nvSpPr>
          <p:cNvPr id="5" name="Right Arrow 4"/>
          <p:cNvSpPr/>
          <p:nvPr/>
        </p:nvSpPr>
        <p:spPr>
          <a:xfrm flipH="1">
            <a:off x="1115616" y="1746945"/>
            <a:ext cx="2304256" cy="1080120"/>
          </a:xfrm>
          <a:prstGeom prst="rightArrow">
            <a:avLst>
              <a:gd name="adj1" fmla="val 100000"/>
              <a:gd name="adj2" fmla="val 55291"/>
            </a:avLst>
          </a:prstGeom>
          <a:gradFill>
            <a:gsLst>
              <a:gs pos="0">
                <a:schemeClr val="bg1">
                  <a:lumMod val="65000"/>
                  <a:lumOff val="35000"/>
                  <a:alpha val="30000"/>
                </a:schemeClr>
              </a:gs>
              <a:gs pos="80000">
                <a:srgbClr val="C00000">
                  <a:alpha val="28000"/>
                </a:srgbClr>
              </a:gs>
              <a:gs pos="100000">
                <a:srgbClr val="C00000">
                  <a:alpha val="66000"/>
                </a:srgbClr>
              </a:gs>
            </a:gsLst>
            <a:lin ang="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slow death by a thousand fixes</a:t>
            </a:r>
            <a:endParaRPr lang="en-GB" dirty="0"/>
          </a:p>
        </p:txBody>
      </p:sp>
      <p:sp>
        <p:nvSpPr>
          <p:cNvPr id="6" name="Right Arrow 5"/>
          <p:cNvSpPr/>
          <p:nvPr/>
        </p:nvSpPr>
        <p:spPr>
          <a:xfrm>
            <a:off x="5292080" y="1746945"/>
            <a:ext cx="2520280" cy="1080120"/>
          </a:xfrm>
          <a:prstGeom prst="rightArrow">
            <a:avLst>
              <a:gd name="adj1" fmla="val 100000"/>
              <a:gd name="adj2" fmla="val 55291"/>
            </a:avLst>
          </a:prstGeom>
          <a:gradFill>
            <a:gsLst>
              <a:gs pos="0">
                <a:schemeClr val="bg1">
                  <a:lumMod val="65000"/>
                  <a:lumOff val="35000"/>
                  <a:alpha val="30000"/>
                </a:schemeClr>
              </a:gs>
              <a:gs pos="80000">
                <a:srgbClr val="002060"/>
              </a:gs>
              <a:gs pos="100000">
                <a:srgbClr val="002060"/>
              </a:gs>
            </a:gsLst>
            <a:lin ang="0" scaled="0"/>
          </a:gra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undeployable</a:t>
            </a:r>
            <a:r>
              <a:rPr lang="en-US" dirty="0" smtClean="0"/>
              <a:t> without starting again from scratch</a:t>
            </a:r>
            <a:endParaRPr lang="en-GB" dirty="0"/>
          </a:p>
        </p:txBody>
      </p:sp>
      <p:sp>
        <p:nvSpPr>
          <p:cNvPr id="8" name="TextBox 7"/>
          <p:cNvSpPr txBox="1"/>
          <p:nvPr/>
        </p:nvSpPr>
        <p:spPr>
          <a:xfrm>
            <a:off x="6588224" y="1028606"/>
            <a:ext cx="1800200" cy="646331"/>
          </a:xfrm>
          <a:prstGeom prst="rect">
            <a:avLst/>
          </a:prstGeom>
          <a:noFill/>
        </p:spPr>
        <p:txBody>
          <a:bodyPr wrap="square" rtlCol="0">
            <a:spAutoFit/>
          </a:bodyPr>
          <a:lstStyle/>
          <a:p>
            <a:r>
              <a:rPr lang="en-US" dirty="0" smtClean="0"/>
              <a:t>blue-sky research</a:t>
            </a:r>
            <a:endParaRPr lang="en-GB" dirty="0"/>
          </a:p>
        </p:txBody>
      </p:sp>
      <p:sp>
        <p:nvSpPr>
          <p:cNvPr id="9" name="TextBox 8"/>
          <p:cNvSpPr txBox="1"/>
          <p:nvPr/>
        </p:nvSpPr>
        <p:spPr>
          <a:xfrm>
            <a:off x="1259632" y="1028606"/>
            <a:ext cx="1800200" cy="646331"/>
          </a:xfrm>
          <a:prstGeom prst="rect">
            <a:avLst/>
          </a:prstGeom>
          <a:noFill/>
        </p:spPr>
        <p:txBody>
          <a:bodyPr wrap="square" rtlCol="0">
            <a:spAutoFit/>
          </a:bodyPr>
          <a:lstStyle/>
          <a:p>
            <a:r>
              <a:rPr lang="en-US" dirty="0" smtClean="0"/>
              <a:t>incremental improvement</a:t>
            </a:r>
            <a:endParaRPr lang="en-GB" dirty="0"/>
          </a:p>
        </p:txBody>
      </p:sp>
      <p:sp>
        <p:nvSpPr>
          <p:cNvPr id="10" name="Freeform 9"/>
          <p:cNvSpPr/>
          <p:nvPr/>
        </p:nvSpPr>
        <p:spPr>
          <a:xfrm>
            <a:off x="3563888" y="908720"/>
            <a:ext cx="1584176" cy="2638425"/>
          </a:xfrm>
          <a:custGeom>
            <a:avLst/>
            <a:gdLst>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876425 w 1895475"/>
              <a:gd name="connsiteY80" fmla="*/ 952500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895475" h="2638425">
                <a:moveTo>
                  <a:pt x="1714500" y="466725"/>
                </a:moveTo>
                <a:lnTo>
                  <a:pt x="1714500" y="466725"/>
                </a:lnTo>
                <a:cubicBezTo>
                  <a:pt x="1663700" y="441325"/>
                  <a:pt x="1617793" y="401664"/>
                  <a:pt x="1562100" y="390525"/>
                </a:cubicBezTo>
                <a:cubicBezTo>
                  <a:pt x="1546225" y="387350"/>
                  <a:pt x="1529982" y="385652"/>
                  <a:pt x="1514475" y="381000"/>
                </a:cubicBezTo>
                <a:cubicBezTo>
                  <a:pt x="1498098" y="376087"/>
                  <a:pt x="1483493" y="365866"/>
                  <a:pt x="1466850" y="361950"/>
                </a:cubicBezTo>
                <a:cubicBezTo>
                  <a:pt x="1429251" y="353103"/>
                  <a:pt x="1352550" y="342900"/>
                  <a:pt x="1352550" y="342900"/>
                </a:cubicBezTo>
                <a:cubicBezTo>
                  <a:pt x="1306121" y="345479"/>
                  <a:pt x="1188870" y="364540"/>
                  <a:pt x="1123950" y="342900"/>
                </a:cubicBezTo>
                <a:cubicBezTo>
                  <a:pt x="1113090" y="339280"/>
                  <a:pt x="1104900" y="330200"/>
                  <a:pt x="1095375" y="323850"/>
                </a:cubicBezTo>
                <a:cubicBezTo>
                  <a:pt x="1085850" y="301625"/>
                  <a:pt x="1074446" y="280114"/>
                  <a:pt x="1066800" y="257175"/>
                </a:cubicBezTo>
                <a:cubicBezTo>
                  <a:pt x="1061680" y="241816"/>
                  <a:pt x="1063288" y="224581"/>
                  <a:pt x="1057275" y="209550"/>
                </a:cubicBezTo>
                <a:cubicBezTo>
                  <a:pt x="1050399" y="192361"/>
                  <a:pt x="1036979" y="178484"/>
                  <a:pt x="1028700" y="161925"/>
                </a:cubicBezTo>
                <a:cubicBezTo>
                  <a:pt x="1021054" y="146632"/>
                  <a:pt x="1019909" y="127978"/>
                  <a:pt x="1009650" y="114300"/>
                </a:cubicBezTo>
                <a:cubicBezTo>
                  <a:pt x="990791" y="89155"/>
                  <a:pt x="971088" y="61681"/>
                  <a:pt x="942975" y="47625"/>
                </a:cubicBezTo>
                <a:cubicBezTo>
                  <a:pt x="875586" y="13930"/>
                  <a:pt x="903546" y="30864"/>
                  <a:pt x="857250" y="0"/>
                </a:cubicBezTo>
                <a:cubicBezTo>
                  <a:pt x="822325" y="3175"/>
                  <a:pt x="787192" y="4565"/>
                  <a:pt x="752475" y="9525"/>
                </a:cubicBezTo>
                <a:cubicBezTo>
                  <a:pt x="723369" y="13683"/>
                  <a:pt x="720477" y="23728"/>
                  <a:pt x="695325" y="38100"/>
                </a:cubicBezTo>
                <a:cubicBezTo>
                  <a:pt x="682997" y="45145"/>
                  <a:pt x="669553" y="50105"/>
                  <a:pt x="657225" y="57150"/>
                </a:cubicBezTo>
                <a:cubicBezTo>
                  <a:pt x="647286" y="62830"/>
                  <a:pt x="639217" y="71797"/>
                  <a:pt x="628650" y="76200"/>
                </a:cubicBezTo>
                <a:cubicBezTo>
                  <a:pt x="600846" y="87785"/>
                  <a:pt x="542925" y="104775"/>
                  <a:pt x="542925" y="104775"/>
                </a:cubicBezTo>
                <a:cubicBezTo>
                  <a:pt x="511175" y="101600"/>
                  <a:pt x="478766" y="102425"/>
                  <a:pt x="447675" y="95250"/>
                </a:cubicBezTo>
                <a:cubicBezTo>
                  <a:pt x="436521" y="92676"/>
                  <a:pt x="429339" y="81320"/>
                  <a:pt x="419100" y="76200"/>
                </a:cubicBezTo>
                <a:cubicBezTo>
                  <a:pt x="395652" y="64476"/>
                  <a:pt x="355325" y="60808"/>
                  <a:pt x="333375" y="57150"/>
                </a:cubicBezTo>
                <a:cubicBezTo>
                  <a:pt x="311150" y="63500"/>
                  <a:pt x="288161" y="67616"/>
                  <a:pt x="266700" y="76200"/>
                </a:cubicBezTo>
                <a:cubicBezTo>
                  <a:pt x="231775" y="90170"/>
                  <a:pt x="241300" y="97155"/>
                  <a:pt x="219075" y="123825"/>
                </a:cubicBezTo>
                <a:cubicBezTo>
                  <a:pt x="210451" y="134173"/>
                  <a:pt x="200025" y="142875"/>
                  <a:pt x="190500" y="152400"/>
                </a:cubicBezTo>
                <a:cubicBezTo>
                  <a:pt x="184150" y="168275"/>
                  <a:pt x="175597" y="183438"/>
                  <a:pt x="171450" y="200025"/>
                </a:cubicBezTo>
                <a:cubicBezTo>
                  <a:pt x="155706" y="263002"/>
                  <a:pt x="161860" y="304347"/>
                  <a:pt x="171450" y="371475"/>
                </a:cubicBezTo>
                <a:cubicBezTo>
                  <a:pt x="176238" y="404993"/>
                  <a:pt x="184934" y="398443"/>
                  <a:pt x="200025" y="428625"/>
                </a:cubicBezTo>
                <a:cubicBezTo>
                  <a:pt x="204515" y="437605"/>
                  <a:pt x="206375" y="447675"/>
                  <a:pt x="209550" y="457200"/>
                </a:cubicBezTo>
                <a:cubicBezTo>
                  <a:pt x="200025" y="504825"/>
                  <a:pt x="200700" y="555693"/>
                  <a:pt x="180975" y="600075"/>
                </a:cubicBezTo>
                <a:cubicBezTo>
                  <a:pt x="168275" y="628650"/>
                  <a:pt x="154902" y="656935"/>
                  <a:pt x="142875" y="685800"/>
                </a:cubicBezTo>
                <a:cubicBezTo>
                  <a:pt x="139013" y="695068"/>
                  <a:pt x="137840" y="705395"/>
                  <a:pt x="133350" y="714375"/>
                </a:cubicBezTo>
                <a:cubicBezTo>
                  <a:pt x="121902" y="737270"/>
                  <a:pt x="107507" y="758578"/>
                  <a:pt x="95250" y="781050"/>
                </a:cubicBezTo>
                <a:cubicBezTo>
                  <a:pt x="88451" y="793515"/>
                  <a:pt x="83096" y="806738"/>
                  <a:pt x="76200" y="819150"/>
                </a:cubicBezTo>
                <a:cubicBezTo>
                  <a:pt x="67209" y="835334"/>
                  <a:pt x="56616" y="850591"/>
                  <a:pt x="47625" y="866775"/>
                </a:cubicBezTo>
                <a:cubicBezTo>
                  <a:pt x="28960" y="900372"/>
                  <a:pt x="15097" y="936323"/>
                  <a:pt x="0" y="971550"/>
                </a:cubicBezTo>
                <a:cubicBezTo>
                  <a:pt x="3175" y="990600"/>
                  <a:pt x="1432" y="1011165"/>
                  <a:pt x="9525" y="1028700"/>
                </a:cubicBezTo>
                <a:cubicBezTo>
                  <a:pt x="20970" y="1053499"/>
                  <a:pt x="39005" y="1074961"/>
                  <a:pt x="57150" y="1095375"/>
                </a:cubicBezTo>
                <a:cubicBezTo>
                  <a:pt x="64755" y="1103931"/>
                  <a:pt x="76467" y="1107692"/>
                  <a:pt x="85725" y="1114425"/>
                </a:cubicBezTo>
                <a:cubicBezTo>
                  <a:pt x="111402" y="1133099"/>
                  <a:pt x="137352" y="1151470"/>
                  <a:pt x="161925" y="1171575"/>
                </a:cubicBezTo>
                <a:cubicBezTo>
                  <a:pt x="172351" y="1180105"/>
                  <a:pt x="180321" y="1191328"/>
                  <a:pt x="190500" y="1200150"/>
                </a:cubicBezTo>
                <a:cubicBezTo>
                  <a:pt x="227978" y="1232631"/>
                  <a:pt x="277290" y="1254134"/>
                  <a:pt x="304800" y="1295400"/>
                </a:cubicBezTo>
                <a:cubicBezTo>
                  <a:pt x="354714" y="1370271"/>
                  <a:pt x="332661" y="1332072"/>
                  <a:pt x="371475" y="1409700"/>
                </a:cubicBezTo>
                <a:cubicBezTo>
                  <a:pt x="382260" y="1485195"/>
                  <a:pt x="388811" y="1494468"/>
                  <a:pt x="371475" y="1581150"/>
                </a:cubicBezTo>
                <a:cubicBezTo>
                  <a:pt x="368690" y="1595073"/>
                  <a:pt x="357411" y="1605955"/>
                  <a:pt x="352425" y="1619250"/>
                </a:cubicBezTo>
                <a:cubicBezTo>
                  <a:pt x="347828" y="1631507"/>
                  <a:pt x="348754" y="1645641"/>
                  <a:pt x="342900" y="1657350"/>
                </a:cubicBezTo>
                <a:cubicBezTo>
                  <a:pt x="326341" y="1690468"/>
                  <a:pt x="305156" y="1721066"/>
                  <a:pt x="285750" y="1752600"/>
                </a:cubicBezTo>
                <a:cubicBezTo>
                  <a:pt x="279750" y="1762349"/>
                  <a:pt x="274795" y="1773080"/>
                  <a:pt x="266700" y="1781175"/>
                </a:cubicBezTo>
                <a:cubicBezTo>
                  <a:pt x="258605" y="1789270"/>
                  <a:pt x="245826" y="1791754"/>
                  <a:pt x="238125" y="1800225"/>
                </a:cubicBezTo>
                <a:cubicBezTo>
                  <a:pt x="194876" y="1847799"/>
                  <a:pt x="167825" y="1891388"/>
                  <a:pt x="133350" y="1943100"/>
                </a:cubicBezTo>
                <a:cubicBezTo>
                  <a:pt x="127000" y="1981200"/>
                  <a:pt x="108838" y="2019163"/>
                  <a:pt x="114300" y="2057400"/>
                </a:cubicBezTo>
                <a:cubicBezTo>
                  <a:pt x="119120" y="2091139"/>
                  <a:pt x="137627" y="2224381"/>
                  <a:pt x="142875" y="2238375"/>
                </a:cubicBezTo>
                <a:cubicBezTo>
                  <a:pt x="152400" y="2263775"/>
                  <a:pt x="156403" y="2292004"/>
                  <a:pt x="171450" y="2314575"/>
                </a:cubicBezTo>
                <a:cubicBezTo>
                  <a:pt x="188885" y="2340727"/>
                  <a:pt x="211737" y="2364175"/>
                  <a:pt x="238125" y="2381250"/>
                </a:cubicBezTo>
                <a:cubicBezTo>
                  <a:pt x="330551" y="2441055"/>
                  <a:pt x="425710" y="2423747"/>
                  <a:pt x="533400" y="2428875"/>
                </a:cubicBezTo>
                <a:cubicBezTo>
                  <a:pt x="568325" y="2438400"/>
                  <a:pt x="605491" y="2441886"/>
                  <a:pt x="638175" y="2457450"/>
                </a:cubicBezTo>
                <a:cubicBezTo>
                  <a:pt x="673166" y="2474112"/>
                  <a:pt x="700418" y="2503813"/>
                  <a:pt x="733425" y="2524125"/>
                </a:cubicBezTo>
                <a:cubicBezTo>
                  <a:pt x="741976" y="2529387"/>
                  <a:pt x="753249" y="2528728"/>
                  <a:pt x="762000" y="2533650"/>
                </a:cubicBezTo>
                <a:cubicBezTo>
                  <a:pt x="804240" y="2557410"/>
                  <a:pt x="839848" y="2594524"/>
                  <a:pt x="885825" y="2609850"/>
                </a:cubicBezTo>
                <a:cubicBezTo>
                  <a:pt x="948076" y="2630600"/>
                  <a:pt x="904522" y="2617579"/>
                  <a:pt x="1019175" y="2638425"/>
                </a:cubicBezTo>
                <a:cubicBezTo>
                  <a:pt x="1044575" y="2635250"/>
                  <a:pt x="1070620" y="2635414"/>
                  <a:pt x="1095375" y="2628900"/>
                </a:cubicBezTo>
                <a:cubicBezTo>
                  <a:pt x="1131314" y="2619442"/>
                  <a:pt x="1165646" y="2604602"/>
                  <a:pt x="1200150" y="2590800"/>
                </a:cubicBezTo>
                <a:cubicBezTo>
                  <a:pt x="1227609" y="2579816"/>
                  <a:pt x="1254662" y="2563314"/>
                  <a:pt x="1276350" y="2543175"/>
                </a:cubicBezTo>
                <a:cubicBezTo>
                  <a:pt x="1309253" y="2512622"/>
                  <a:pt x="1338697" y="2478478"/>
                  <a:pt x="1371600" y="2447925"/>
                </a:cubicBezTo>
                <a:cubicBezTo>
                  <a:pt x="1383233" y="2437123"/>
                  <a:pt x="1399021" y="2431097"/>
                  <a:pt x="1409700" y="2419350"/>
                </a:cubicBezTo>
                <a:cubicBezTo>
                  <a:pt x="1431057" y="2395857"/>
                  <a:pt x="1446745" y="2367723"/>
                  <a:pt x="1466850" y="2343150"/>
                </a:cubicBezTo>
                <a:cubicBezTo>
                  <a:pt x="1475380" y="2332724"/>
                  <a:pt x="1486801" y="2324923"/>
                  <a:pt x="1495425" y="2314575"/>
                </a:cubicBezTo>
                <a:cubicBezTo>
                  <a:pt x="1549383" y="2249826"/>
                  <a:pt x="1458406" y="2321611"/>
                  <a:pt x="1581150" y="2219325"/>
                </a:cubicBezTo>
                <a:cubicBezTo>
                  <a:pt x="1595372" y="2207473"/>
                  <a:pt x="1612900" y="2200275"/>
                  <a:pt x="1628775" y="2190750"/>
                </a:cubicBezTo>
                <a:cubicBezTo>
                  <a:pt x="1666940" y="2203472"/>
                  <a:pt x="1657968" y="2209182"/>
                  <a:pt x="1695450" y="2171700"/>
                </a:cubicBezTo>
                <a:cubicBezTo>
                  <a:pt x="1719315" y="2147835"/>
                  <a:pt x="1743790" y="2123836"/>
                  <a:pt x="1762125" y="2095500"/>
                </a:cubicBezTo>
                <a:cubicBezTo>
                  <a:pt x="1767563" y="2087096"/>
                  <a:pt x="1802133" y="2011668"/>
                  <a:pt x="1809750" y="1981200"/>
                </a:cubicBezTo>
                <a:cubicBezTo>
                  <a:pt x="1813677" y="1965494"/>
                  <a:pt x="1816100" y="1949450"/>
                  <a:pt x="1819275" y="1933575"/>
                </a:cubicBezTo>
                <a:cubicBezTo>
                  <a:pt x="1816100" y="1879600"/>
                  <a:pt x="1813231" y="1825606"/>
                  <a:pt x="1809750" y="1771650"/>
                </a:cubicBezTo>
                <a:cubicBezTo>
                  <a:pt x="1806881" y="1727179"/>
                  <a:pt x="1799212" y="1682852"/>
                  <a:pt x="1800225" y="1638300"/>
                </a:cubicBezTo>
                <a:cubicBezTo>
                  <a:pt x="1802394" y="1542863"/>
                  <a:pt x="1810632" y="1447619"/>
                  <a:pt x="1819275" y="1352550"/>
                </a:cubicBezTo>
                <a:cubicBezTo>
                  <a:pt x="1820184" y="1342551"/>
                  <a:pt x="1825915" y="1333592"/>
                  <a:pt x="1828800" y="1323975"/>
                </a:cubicBezTo>
                <a:cubicBezTo>
                  <a:pt x="1835442" y="1301835"/>
                  <a:pt x="1840890" y="1279341"/>
                  <a:pt x="1847850" y="1257300"/>
                </a:cubicBezTo>
                <a:cubicBezTo>
                  <a:pt x="1894658" y="1109076"/>
                  <a:pt x="1878097" y="1190118"/>
                  <a:pt x="1895475" y="1085850"/>
                </a:cubicBezTo>
                <a:cubicBezTo>
                  <a:pt x="1892300" y="1057275"/>
                  <a:pt x="1890016" y="1028587"/>
                  <a:pt x="1885950" y="1000125"/>
                </a:cubicBezTo>
                <a:cubicBezTo>
                  <a:pt x="1883660" y="984098"/>
                  <a:pt x="1877404" y="968660"/>
                  <a:pt x="1876425" y="952500"/>
                </a:cubicBezTo>
                <a:cubicBezTo>
                  <a:pt x="1871044" y="863706"/>
                  <a:pt x="1871234" y="774651"/>
                  <a:pt x="1866900" y="685800"/>
                </a:cubicBezTo>
                <a:cubicBezTo>
                  <a:pt x="1860237" y="549206"/>
                  <a:pt x="1888928" y="585640"/>
                  <a:pt x="1819275" y="533400"/>
                </a:cubicBezTo>
                <a:cubicBezTo>
                  <a:pt x="1762310" y="544793"/>
                  <a:pt x="1787839" y="542925"/>
                  <a:pt x="1743075" y="542925"/>
                </a:cubicBezTo>
                <a:lnTo>
                  <a:pt x="1714500" y="466725"/>
                </a:lnTo>
                <a:close/>
              </a:path>
            </a:pathLst>
          </a:custGeom>
          <a:solidFill>
            <a:schemeClr val="tx2">
              <a:lumMod val="25000"/>
            </a:schemeClr>
          </a:solid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radical long-term change via small re-</a:t>
            </a:r>
            <a:r>
              <a:rPr lang="en-US" dirty="0" err="1" smtClean="0"/>
              <a:t>purposable</a:t>
            </a:r>
            <a:r>
              <a:rPr lang="en-US" dirty="0" smtClean="0"/>
              <a:t> steps</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solidFill>
                  <a:schemeClr val="tx1">
                    <a:lumMod val="65000"/>
                  </a:schemeClr>
                </a:solidFill>
              </a:rPr>
              <a:t>The spectrum of Internet research</a:t>
            </a:r>
            <a:endParaRPr lang="en-GB" dirty="0"/>
          </a:p>
        </p:txBody>
      </p:sp>
      <p:sp>
        <p:nvSpPr>
          <p:cNvPr id="15" name="Content Placeholder 14"/>
          <p:cNvSpPr>
            <a:spLocks noGrp="1"/>
          </p:cNvSpPr>
          <p:nvPr>
            <p:ph idx="1"/>
          </p:nvPr>
        </p:nvSpPr>
        <p:spPr>
          <a:xfrm>
            <a:off x="2123728" y="3645024"/>
            <a:ext cx="5184576" cy="3212976"/>
          </a:xfrm>
        </p:spPr>
        <p:txBody>
          <a:bodyPr anchor="b">
            <a:normAutofit fontScale="85000" lnSpcReduction="20000"/>
          </a:bodyPr>
          <a:lstStyle/>
          <a:p>
            <a:pPr>
              <a:spcBef>
                <a:spcPts val="0"/>
              </a:spcBef>
              <a:spcAft>
                <a:spcPts val="3000"/>
              </a:spcAft>
            </a:pPr>
            <a:r>
              <a:rPr lang="en-US" dirty="0" smtClean="0"/>
              <a:t>End-system multipath congestion control will succeed because it is a re-</a:t>
            </a:r>
            <a:r>
              <a:rPr lang="en-US" dirty="0" err="1" smtClean="0"/>
              <a:t>purposable</a:t>
            </a:r>
            <a:r>
              <a:rPr lang="en-US" dirty="0" smtClean="0"/>
              <a:t> interface for solving many different problems — so it can become the ‘narrow waist’ of the Internet’s control architecture.</a:t>
            </a:r>
          </a:p>
          <a:p>
            <a:pPr>
              <a:spcBef>
                <a:spcPts val="0"/>
              </a:spcBef>
              <a:spcAft>
                <a:spcPts val="3000"/>
              </a:spcAft>
            </a:pPr>
            <a:r>
              <a:rPr lang="en-US" i="1" dirty="0" smtClean="0">
                <a:solidFill>
                  <a:schemeClr val="tx2">
                    <a:lumMod val="75000"/>
                  </a:schemeClr>
                </a:solidFill>
              </a:rPr>
              <a:t>“Network utility maximization”</a:t>
            </a:r>
            <a:r>
              <a:rPr lang="en-US" dirty="0" smtClean="0">
                <a:solidFill>
                  <a:schemeClr val="tx2">
                    <a:lumMod val="75000"/>
                  </a:schemeClr>
                </a:solidFill>
              </a:rPr>
              <a:t> is mathematician’s shorthand for this.</a:t>
            </a:r>
            <a:endParaRPr lang="en-GB" i="1" dirty="0">
              <a:solidFill>
                <a:schemeClr val="tx2">
                  <a:lumMod val="75000"/>
                </a:schemeClr>
              </a:solidFill>
            </a:endParaRPr>
          </a:p>
        </p:txBody>
      </p:sp>
      <p:sp>
        <p:nvSpPr>
          <p:cNvPr id="3" name="Slide Number Placeholder 2"/>
          <p:cNvSpPr>
            <a:spLocks noGrp="1"/>
          </p:cNvSpPr>
          <p:nvPr>
            <p:ph type="sldNum" sz="quarter" idx="4"/>
          </p:nvPr>
        </p:nvSpPr>
        <p:spPr/>
        <p:txBody>
          <a:bodyPr/>
          <a:lstStyle/>
          <a:p>
            <a:fld id="{C521D75E-D6CE-401B-B8F6-FCC738B84794}" type="slidenum">
              <a:rPr lang="en-GB" smtClean="0"/>
              <a:pPr/>
              <a:t>43</a:t>
            </a:fld>
            <a:endParaRPr lang="en-GB"/>
          </a:p>
        </p:txBody>
      </p:sp>
      <p:sp>
        <p:nvSpPr>
          <p:cNvPr id="5" name="Right Arrow 4"/>
          <p:cNvSpPr/>
          <p:nvPr/>
        </p:nvSpPr>
        <p:spPr>
          <a:xfrm flipH="1">
            <a:off x="1115616" y="1746945"/>
            <a:ext cx="3024336" cy="1080120"/>
          </a:xfrm>
          <a:prstGeom prst="rightArrow">
            <a:avLst>
              <a:gd name="adj1" fmla="val 100000"/>
              <a:gd name="adj2" fmla="val 55291"/>
            </a:avLst>
          </a:prstGeom>
          <a:gradFill>
            <a:gsLst>
              <a:gs pos="0">
                <a:schemeClr val="bg1">
                  <a:lumMod val="65000"/>
                  <a:lumOff val="35000"/>
                  <a:alpha val="30000"/>
                </a:schemeClr>
              </a:gs>
              <a:gs pos="80000">
                <a:srgbClr val="C00000">
                  <a:alpha val="28000"/>
                </a:srgbClr>
              </a:gs>
              <a:gs pos="100000">
                <a:srgbClr val="C00000">
                  <a:alpha val="66000"/>
                </a:srgbClr>
              </a:gs>
            </a:gsLst>
            <a:lin ang="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828000" rtlCol="0" anchor="ctr"/>
          <a:lstStyle/>
          <a:p>
            <a:pPr algn="r"/>
            <a:r>
              <a:rPr lang="en-US" dirty="0" smtClean="0"/>
              <a:t>slow death by a thousand fixes</a:t>
            </a:r>
            <a:endParaRPr lang="en-GB" dirty="0"/>
          </a:p>
        </p:txBody>
      </p:sp>
      <p:sp>
        <p:nvSpPr>
          <p:cNvPr id="6" name="Right Arrow 5"/>
          <p:cNvSpPr/>
          <p:nvPr/>
        </p:nvSpPr>
        <p:spPr>
          <a:xfrm>
            <a:off x="4644008" y="1746945"/>
            <a:ext cx="3168352" cy="1080120"/>
          </a:xfrm>
          <a:prstGeom prst="rightArrow">
            <a:avLst>
              <a:gd name="adj1" fmla="val 100000"/>
              <a:gd name="adj2" fmla="val 55291"/>
            </a:avLst>
          </a:prstGeom>
          <a:gradFill>
            <a:gsLst>
              <a:gs pos="0">
                <a:schemeClr val="bg1">
                  <a:lumMod val="65000"/>
                  <a:lumOff val="35000"/>
                  <a:alpha val="30000"/>
                </a:schemeClr>
              </a:gs>
              <a:gs pos="80000">
                <a:srgbClr val="002060"/>
              </a:gs>
              <a:gs pos="100000">
                <a:srgbClr val="002060"/>
              </a:gs>
            </a:gsLst>
            <a:lin ang="0" scaled="0"/>
          </a:gra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US" dirty="0" err="1" smtClean="0"/>
              <a:t>undeployable</a:t>
            </a:r>
            <a:r>
              <a:rPr lang="en-US" dirty="0" smtClean="0"/>
              <a:t> without starting again from scratch</a:t>
            </a:r>
            <a:endParaRPr lang="en-GB" dirty="0"/>
          </a:p>
        </p:txBody>
      </p:sp>
      <p:sp>
        <p:nvSpPr>
          <p:cNvPr id="8" name="TextBox 7"/>
          <p:cNvSpPr txBox="1"/>
          <p:nvPr/>
        </p:nvSpPr>
        <p:spPr>
          <a:xfrm>
            <a:off x="6588224" y="1028606"/>
            <a:ext cx="1800200" cy="646331"/>
          </a:xfrm>
          <a:prstGeom prst="rect">
            <a:avLst/>
          </a:prstGeom>
          <a:noFill/>
        </p:spPr>
        <p:txBody>
          <a:bodyPr wrap="square" rtlCol="0">
            <a:spAutoFit/>
          </a:bodyPr>
          <a:lstStyle/>
          <a:p>
            <a:r>
              <a:rPr lang="en-US" dirty="0" smtClean="0"/>
              <a:t>blue-sky research</a:t>
            </a:r>
            <a:endParaRPr lang="en-GB" dirty="0"/>
          </a:p>
        </p:txBody>
      </p:sp>
      <p:sp>
        <p:nvSpPr>
          <p:cNvPr id="9" name="TextBox 8"/>
          <p:cNvSpPr txBox="1"/>
          <p:nvPr/>
        </p:nvSpPr>
        <p:spPr>
          <a:xfrm>
            <a:off x="1259632" y="1028606"/>
            <a:ext cx="1800200" cy="646331"/>
          </a:xfrm>
          <a:prstGeom prst="rect">
            <a:avLst/>
          </a:prstGeom>
          <a:noFill/>
        </p:spPr>
        <p:txBody>
          <a:bodyPr wrap="square" rtlCol="0">
            <a:spAutoFit/>
          </a:bodyPr>
          <a:lstStyle/>
          <a:p>
            <a:r>
              <a:rPr lang="en-US" dirty="0" smtClean="0"/>
              <a:t>incremental improvement</a:t>
            </a:r>
            <a:endParaRPr lang="en-GB" dirty="0"/>
          </a:p>
        </p:txBody>
      </p:sp>
      <p:sp>
        <p:nvSpPr>
          <p:cNvPr id="10" name="Freeform 9"/>
          <p:cNvSpPr/>
          <p:nvPr/>
        </p:nvSpPr>
        <p:spPr>
          <a:xfrm>
            <a:off x="3654850" y="908720"/>
            <a:ext cx="1487742" cy="2638425"/>
          </a:xfrm>
          <a:custGeom>
            <a:avLst/>
            <a:gdLst>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876425 w 1895475"/>
              <a:gd name="connsiteY80" fmla="*/ 952500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885950 w 1895475"/>
              <a:gd name="connsiteY79" fmla="*/ 1000125 h 2638425"/>
              <a:gd name="connsiteX80" fmla="*/ 1378527 w 1895475"/>
              <a:gd name="connsiteY80" fmla="*/ 1008112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 name="connsiteX0" fmla="*/ 1714500 w 1895475"/>
              <a:gd name="connsiteY0" fmla="*/ 466725 h 2638425"/>
              <a:gd name="connsiteX1" fmla="*/ 1714500 w 1895475"/>
              <a:gd name="connsiteY1" fmla="*/ 466725 h 2638425"/>
              <a:gd name="connsiteX2" fmla="*/ 1562100 w 1895475"/>
              <a:gd name="connsiteY2" fmla="*/ 390525 h 2638425"/>
              <a:gd name="connsiteX3" fmla="*/ 1514475 w 1895475"/>
              <a:gd name="connsiteY3" fmla="*/ 381000 h 2638425"/>
              <a:gd name="connsiteX4" fmla="*/ 1466850 w 1895475"/>
              <a:gd name="connsiteY4" fmla="*/ 361950 h 2638425"/>
              <a:gd name="connsiteX5" fmla="*/ 1352550 w 1895475"/>
              <a:gd name="connsiteY5" fmla="*/ 342900 h 2638425"/>
              <a:gd name="connsiteX6" fmla="*/ 1123950 w 1895475"/>
              <a:gd name="connsiteY6" fmla="*/ 342900 h 2638425"/>
              <a:gd name="connsiteX7" fmla="*/ 1095375 w 1895475"/>
              <a:gd name="connsiteY7" fmla="*/ 323850 h 2638425"/>
              <a:gd name="connsiteX8" fmla="*/ 1066800 w 1895475"/>
              <a:gd name="connsiteY8" fmla="*/ 257175 h 2638425"/>
              <a:gd name="connsiteX9" fmla="*/ 1057275 w 1895475"/>
              <a:gd name="connsiteY9" fmla="*/ 209550 h 2638425"/>
              <a:gd name="connsiteX10" fmla="*/ 1028700 w 1895475"/>
              <a:gd name="connsiteY10" fmla="*/ 161925 h 2638425"/>
              <a:gd name="connsiteX11" fmla="*/ 1009650 w 1895475"/>
              <a:gd name="connsiteY11" fmla="*/ 114300 h 2638425"/>
              <a:gd name="connsiteX12" fmla="*/ 942975 w 1895475"/>
              <a:gd name="connsiteY12" fmla="*/ 47625 h 2638425"/>
              <a:gd name="connsiteX13" fmla="*/ 857250 w 1895475"/>
              <a:gd name="connsiteY13" fmla="*/ 0 h 2638425"/>
              <a:gd name="connsiteX14" fmla="*/ 752475 w 1895475"/>
              <a:gd name="connsiteY14" fmla="*/ 9525 h 2638425"/>
              <a:gd name="connsiteX15" fmla="*/ 695325 w 1895475"/>
              <a:gd name="connsiteY15" fmla="*/ 38100 h 2638425"/>
              <a:gd name="connsiteX16" fmla="*/ 657225 w 1895475"/>
              <a:gd name="connsiteY16" fmla="*/ 57150 h 2638425"/>
              <a:gd name="connsiteX17" fmla="*/ 628650 w 1895475"/>
              <a:gd name="connsiteY17" fmla="*/ 76200 h 2638425"/>
              <a:gd name="connsiteX18" fmla="*/ 542925 w 1895475"/>
              <a:gd name="connsiteY18" fmla="*/ 104775 h 2638425"/>
              <a:gd name="connsiteX19" fmla="*/ 447675 w 1895475"/>
              <a:gd name="connsiteY19" fmla="*/ 95250 h 2638425"/>
              <a:gd name="connsiteX20" fmla="*/ 419100 w 1895475"/>
              <a:gd name="connsiteY20" fmla="*/ 76200 h 2638425"/>
              <a:gd name="connsiteX21" fmla="*/ 333375 w 1895475"/>
              <a:gd name="connsiteY21" fmla="*/ 57150 h 2638425"/>
              <a:gd name="connsiteX22" fmla="*/ 266700 w 1895475"/>
              <a:gd name="connsiteY22" fmla="*/ 76200 h 2638425"/>
              <a:gd name="connsiteX23" fmla="*/ 219075 w 1895475"/>
              <a:gd name="connsiteY23" fmla="*/ 123825 h 2638425"/>
              <a:gd name="connsiteX24" fmla="*/ 190500 w 1895475"/>
              <a:gd name="connsiteY24" fmla="*/ 152400 h 2638425"/>
              <a:gd name="connsiteX25" fmla="*/ 171450 w 1895475"/>
              <a:gd name="connsiteY25" fmla="*/ 200025 h 2638425"/>
              <a:gd name="connsiteX26" fmla="*/ 171450 w 1895475"/>
              <a:gd name="connsiteY26" fmla="*/ 371475 h 2638425"/>
              <a:gd name="connsiteX27" fmla="*/ 200025 w 1895475"/>
              <a:gd name="connsiteY27" fmla="*/ 428625 h 2638425"/>
              <a:gd name="connsiteX28" fmla="*/ 209550 w 1895475"/>
              <a:gd name="connsiteY28" fmla="*/ 457200 h 2638425"/>
              <a:gd name="connsiteX29" fmla="*/ 180975 w 1895475"/>
              <a:gd name="connsiteY29" fmla="*/ 600075 h 2638425"/>
              <a:gd name="connsiteX30" fmla="*/ 142875 w 1895475"/>
              <a:gd name="connsiteY30" fmla="*/ 685800 h 2638425"/>
              <a:gd name="connsiteX31" fmla="*/ 133350 w 1895475"/>
              <a:gd name="connsiteY31" fmla="*/ 714375 h 2638425"/>
              <a:gd name="connsiteX32" fmla="*/ 95250 w 1895475"/>
              <a:gd name="connsiteY32" fmla="*/ 781050 h 2638425"/>
              <a:gd name="connsiteX33" fmla="*/ 76200 w 1895475"/>
              <a:gd name="connsiteY33" fmla="*/ 819150 h 2638425"/>
              <a:gd name="connsiteX34" fmla="*/ 47625 w 1895475"/>
              <a:gd name="connsiteY34" fmla="*/ 866775 h 2638425"/>
              <a:gd name="connsiteX35" fmla="*/ 0 w 1895475"/>
              <a:gd name="connsiteY35" fmla="*/ 971550 h 2638425"/>
              <a:gd name="connsiteX36" fmla="*/ 9525 w 1895475"/>
              <a:gd name="connsiteY36" fmla="*/ 1028700 h 2638425"/>
              <a:gd name="connsiteX37" fmla="*/ 57150 w 1895475"/>
              <a:gd name="connsiteY37" fmla="*/ 1095375 h 2638425"/>
              <a:gd name="connsiteX38" fmla="*/ 85725 w 1895475"/>
              <a:gd name="connsiteY38" fmla="*/ 1114425 h 2638425"/>
              <a:gd name="connsiteX39" fmla="*/ 161925 w 1895475"/>
              <a:gd name="connsiteY39" fmla="*/ 1171575 h 2638425"/>
              <a:gd name="connsiteX40" fmla="*/ 190500 w 1895475"/>
              <a:gd name="connsiteY40" fmla="*/ 1200150 h 2638425"/>
              <a:gd name="connsiteX41" fmla="*/ 304800 w 1895475"/>
              <a:gd name="connsiteY41" fmla="*/ 1295400 h 2638425"/>
              <a:gd name="connsiteX42" fmla="*/ 371475 w 1895475"/>
              <a:gd name="connsiteY42" fmla="*/ 1409700 h 2638425"/>
              <a:gd name="connsiteX43" fmla="*/ 371475 w 1895475"/>
              <a:gd name="connsiteY43" fmla="*/ 1581150 h 2638425"/>
              <a:gd name="connsiteX44" fmla="*/ 352425 w 1895475"/>
              <a:gd name="connsiteY44" fmla="*/ 1619250 h 2638425"/>
              <a:gd name="connsiteX45" fmla="*/ 342900 w 1895475"/>
              <a:gd name="connsiteY45" fmla="*/ 1657350 h 2638425"/>
              <a:gd name="connsiteX46" fmla="*/ 285750 w 1895475"/>
              <a:gd name="connsiteY46" fmla="*/ 1752600 h 2638425"/>
              <a:gd name="connsiteX47" fmla="*/ 266700 w 1895475"/>
              <a:gd name="connsiteY47" fmla="*/ 1781175 h 2638425"/>
              <a:gd name="connsiteX48" fmla="*/ 238125 w 1895475"/>
              <a:gd name="connsiteY48" fmla="*/ 1800225 h 2638425"/>
              <a:gd name="connsiteX49" fmla="*/ 133350 w 1895475"/>
              <a:gd name="connsiteY49" fmla="*/ 1943100 h 2638425"/>
              <a:gd name="connsiteX50" fmla="*/ 114300 w 1895475"/>
              <a:gd name="connsiteY50" fmla="*/ 2057400 h 2638425"/>
              <a:gd name="connsiteX51" fmla="*/ 142875 w 1895475"/>
              <a:gd name="connsiteY51" fmla="*/ 2238375 h 2638425"/>
              <a:gd name="connsiteX52" fmla="*/ 171450 w 1895475"/>
              <a:gd name="connsiteY52" fmla="*/ 2314575 h 2638425"/>
              <a:gd name="connsiteX53" fmla="*/ 238125 w 1895475"/>
              <a:gd name="connsiteY53" fmla="*/ 2381250 h 2638425"/>
              <a:gd name="connsiteX54" fmla="*/ 533400 w 1895475"/>
              <a:gd name="connsiteY54" fmla="*/ 2428875 h 2638425"/>
              <a:gd name="connsiteX55" fmla="*/ 638175 w 1895475"/>
              <a:gd name="connsiteY55" fmla="*/ 2457450 h 2638425"/>
              <a:gd name="connsiteX56" fmla="*/ 733425 w 1895475"/>
              <a:gd name="connsiteY56" fmla="*/ 2524125 h 2638425"/>
              <a:gd name="connsiteX57" fmla="*/ 762000 w 1895475"/>
              <a:gd name="connsiteY57" fmla="*/ 2533650 h 2638425"/>
              <a:gd name="connsiteX58" fmla="*/ 885825 w 1895475"/>
              <a:gd name="connsiteY58" fmla="*/ 2609850 h 2638425"/>
              <a:gd name="connsiteX59" fmla="*/ 1019175 w 1895475"/>
              <a:gd name="connsiteY59" fmla="*/ 2638425 h 2638425"/>
              <a:gd name="connsiteX60" fmla="*/ 1095375 w 1895475"/>
              <a:gd name="connsiteY60" fmla="*/ 2628900 h 2638425"/>
              <a:gd name="connsiteX61" fmla="*/ 1200150 w 1895475"/>
              <a:gd name="connsiteY61" fmla="*/ 2590800 h 2638425"/>
              <a:gd name="connsiteX62" fmla="*/ 1276350 w 1895475"/>
              <a:gd name="connsiteY62" fmla="*/ 2543175 h 2638425"/>
              <a:gd name="connsiteX63" fmla="*/ 1371600 w 1895475"/>
              <a:gd name="connsiteY63" fmla="*/ 2447925 h 2638425"/>
              <a:gd name="connsiteX64" fmla="*/ 1409700 w 1895475"/>
              <a:gd name="connsiteY64" fmla="*/ 2419350 h 2638425"/>
              <a:gd name="connsiteX65" fmla="*/ 1466850 w 1895475"/>
              <a:gd name="connsiteY65" fmla="*/ 2343150 h 2638425"/>
              <a:gd name="connsiteX66" fmla="*/ 1495425 w 1895475"/>
              <a:gd name="connsiteY66" fmla="*/ 2314575 h 2638425"/>
              <a:gd name="connsiteX67" fmla="*/ 1581150 w 1895475"/>
              <a:gd name="connsiteY67" fmla="*/ 2219325 h 2638425"/>
              <a:gd name="connsiteX68" fmla="*/ 1628775 w 1895475"/>
              <a:gd name="connsiteY68" fmla="*/ 2190750 h 2638425"/>
              <a:gd name="connsiteX69" fmla="*/ 1695450 w 1895475"/>
              <a:gd name="connsiteY69" fmla="*/ 2171700 h 2638425"/>
              <a:gd name="connsiteX70" fmla="*/ 1762125 w 1895475"/>
              <a:gd name="connsiteY70" fmla="*/ 2095500 h 2638425"/>
              <a:gd name="connsiteX71" fmla="*/ 1809750 w 1895475"/>
              <a:gd name="connsiteY71" fmla="*/ 1981200 h 2638425"/>
              <a:gd name="connsiteX72" fmla="*/ 1819275 w 1895475"/>
              <a:gd name="connsiteY72" fmla="*/ 1933575 h 2638425"/>
              <a:gd name="connsiteX73" fmla="*/ 1809750 w 1895475"/>
              <a:gd name="connsiteY73" fmla="*/ 1771650 h 2638425"/>
              <a:gd name="connsiteX74" fmla="*/ 1800225 w 1895475"/>
              <a:gd name="connsiteY74" fmla="*/ 1638300 h 2638425"/>
              <a:gd name="connsiteX75" fmla="*/ 1819275 w 1895475"/>
              <a:gd name="connsiteY75" fmla="*/ 1352550 h 2638425"/>
              <a:gd name="connsiteX76" fmla="*/ 1828800 w 1895475"/>
              <a:gd name="connsiteY76" fmla="*/ 1323975 h 2638425"/>
              <a:gd name="connsiteX77" fmla="*/ 1847850 w 1895475"/>
              <a:gd name="connsiteY77" fmla="*/ 1257300 h 2638425"/>
              <a:gd name="connsiteX78" fmla="*/ 1895475 w 1895475"/>
              <a:gd name="connsiteY78" fmla="*/ 1085850 h 2638425"/>
              <a:gd name="connsiteX79" fmla="*/ 1292369 w 1895475"/>
              <a:gd name="connsiteY79" fmla="*/ 1152128 h 2638425"/>
              <a:gd name="connsiteX80" fmla="*/ 1378527 w 1895475"/>
              <a:gd name="connsiteY80" fmla="*/ 1008112 h 2638425"/>
              <a:gd name="connsiteX81" fmla="*/ 1866900 w 1895475"/>
              <a:gd name="connsiteY81" fmla="*/ 685800 h 2638425"/>
              <a:gd name="connsiteX82" fmla="*/ 1819275 w 1895475"/>
              <a:gd name="connsiteY82" fmla="*/ 533400 h 2638425"/>
              <a:gd name="connsiteX83" fmla="*/ 1743075 w 1895475"/>
              <a:gd name="connsiteY83" fmla="*/ 542925 h 2638425"/>
              <a:gd name="connsiteX84" fmla="*/ 1714500 w 1895475"/>
              <a:gd name="connsiteY84" fmla="*/ 466725 h 2638425"/>
              <a:gd name="connsiteX0" fmla="*/ 1714500 w 1894658"/>
              <a:gd name="connsiteY0" fmla="*/ 466725 h 2638425"/>
              <a:gd name="connsiteX1" fmla="*/ 1714500 w 1894658"/>
              <a:gd name="connsiteY1" fmla="*/ 466725 h 2638425"/>
              <a:gd name="connsiteX2" fmla="*/ 1562100 w 1894658"/>
              <a:gd name="connsiteY2" fmla="*/ 390525 h 2638425"/>
              <a:gd name="connsiteX3" fmla="*/ 1514475 w 1894658"/>
              <a:gd name="connsiteY3" fmla="*/ 381000 h 2638425"/>
              <a:gd name="connsiteX4" fmla="*/ 1466850 w 1894658"/>
              <a:gd name="connsiteY4" fmla="*/ 361950 h 2638425"/>
              <a:gd name="connsiteX5" fmla="*/ 1352550 w 1894658"/>
              <a:gd name="connsiteY5" fmla="*/ 342900 h 2638425"/>
              <a:gd name="connsiteX6" fmla="*/ 1123950 w 1894658"/>
              <a:gd name="connsiteY6" fmla="*/ 342900 h 2638425"/>
              <a:gd name="connsiteX7" fmla="*/ 1095375 w 1894658"/>
              <a:gd name="connsiteY7" fmla="*/ 323850 h 2638425"/>
              <a:gd name="connsiteX8" fmla="*/ 1066800 w 1894658"/>
              <a:gd name="connsiteY8" fmla="*/ 257175 h 2638425"/>
              <a:gd name="connsiteX9" fmla="*/ 1057275 w 1894658"/>
              <a:gd name="connsiteY9" fmla="*/ 209550 h 2638425"/>
              <a:gd name="connsiteX10" fmla="*/ 1028700 w 1894658"/>
              <a:gd name="connsiteY10" fmla="*/ 161925 h 2638425"/>
              <a:gd name="connsiteX11" fmla="*/ 1009650 w 1894658"/>
              <a:gd name="connsiteY11" fmla="*/ 114300 h 2638425"/>
              <a:gd name="connsiteX12" fmla="*/ 942975 w 1894658"/>
              <a:gd name="connsiteY12" fmla="*/ 47625 h 2638425"/>
              <a:gd name="connsiteX13" fmla="*/ 857250 w 1894658"/>
              <a:gd name="connsiteY13" fmla="*/ 0 h 2638425"/>
              <a:gd name="connsiteX14" fmla="*/ 752475 w 1894658"/>
              <a:gd name="connsiteY14" fmla="*/ 9525 h 2638425"/>
              <a:gd name="connsiteX15" fmla="*/ 695325 w 1894658"/>
              <a:gd name="connsiteY15" fmla="*/ 38100 h 2638425"/>
              <a:gd name="connsiteX16" fmla="*/ 657225 w 1894658"/>
              <a:gd name="connsiteY16" fmla="*/ 57150 h 2638425"/>
              <a:gd name="connsiteX17" fmla="*/ 628650 w 1894658"/>
              <a:gd name="connsiteY17" fmla="*/ 76200 h 2638425"/>
              <a:gd name="connsiteX18" fmla="*/ 542925 w 1894658"/>
              <a:gd name="connsiteY18" fmla="*/ 104775 h 2638425"/>
              <a:gd name="connsiteX19" fmla="*/ 447675 w 1894658"/>
              <a:gd name="connsiteY19" fmla="*/ 95250 h 2638425"/>
              <a:gd name="connsiteX20" fmla="*/ 419100 w 1894658"/>
              <a:gd name="connsiteY20" fmla="*/ 76200 h 2638425"/>
              <a:gd name="connsiteX21" fmla="*/ 333375 w 1894658"/>
              <a:gd name="connsiteY21" fmla="*/ 57150 h 2638425"/>
              <a:gd name="connsiteX22" fmla="*/ 266700 w 1894658"/>
              <a:gd name="connsiteY22" fmla="*/ 76200 h 2638425"/>
              <a:gd name="connsiteX23" fmla="*/ 219075 w 1894658"/>
              <a:gd name="connsiteY23" fmla="*/ 123825 h 2638425"/>
              <a:gd name="connsiteX24" fmla="*/ 190500 w 1894658"/>
              <a:gd name="connsiteY24" fmla="*/ 152400 h 2638425"/>
              <a:gd name="connsiteX25" fmla="*/ 171450 w 1894658"/>
              <a:gd name="connsiteY25" fmla="*/ 200025 h 2638425"/>
              <a:gd name="connsiteX26" fmla="*/ 171450 w 1894658"/>
              <a:gd name="connsiteY26" fmla="*/ 371475 h 2638425"/>
              <a:gd name="connsiteX27" fmla="*/ 200025 w 1894658"/>
              <a:gd name="connsiteY27" fmla="*/ 428625 h 2638425"/>
              <a:gd name="connsiteX28" fmla="*/ 209550 w 1894658"/>
              <a:gd name="connsiteY28" fmla="*/ 457200 h 2638425"/>
              <a:gd name="connsiteX29" fmla="*/ 180975 w 1894658"/>
              <a:gd name="connsiteY29" fmla="*/ 600075 h 2638425"/>
              <a:gd name="connsiteX30" fmla="*/ 142875 w 1894658"/>
              <a:gd name="connsiteY30" fmla="*/ 685800 h 2638425"/>
              <a:gd name="connsiteX31" fmla="*/ 133350 w 1894658"/>
              <a:gd name="connsiteY31" fmla="*/ 714375 h 2638425"/>
              <a:gd name="connsiteX32" fmla="*/ 95250 w 1894658"/>
              <a:gd name="connsiteY32" fmla="*/ 781050 h 2638425"/>
              <a:gd name="connsiteX33" fmla="*/ 76200 w 1894658"/>
              <a:gd name="connsiteY33" fmla="*/ 819150 h 2638425"/>
              <a:gd name="connsiteX34" fmla="*/ 47625 w 1894658"/>
              <a:gd name="connsiteY34" fmla="*/ 866775 h 2638425"/>
              <a:gd name="connsiteX35" fmla="*/ 0 w 1894658"/>
              <a:gd name="connsiteY35" fmla="*/ 971550 h 2638425"/>
              <a:gd name="connsiteX36" fmla="*/ 9525 w 1894658"/>
              <a:gd name="connsiteY36" fmla="*/ 1028700 h 2638425"/>
              <a:gd name="connsiteX37" fmla="*/ 57150 w 1894658"/>
              <a:gd name="connsiteY37" fmla="*/ 1095375 h 2638425"/>
              <a:gd name="connsiteX38" fmla="*/ 85725 w 1894658"/>
              <a:gd name="connsiteY38" fmla="*/ 1114425 h 2638425"/>
              <a:gd name="connsiteX39" fmla="*/ 161925 w 1894658"/>
              <a:gd name="connsiteY39" fmla="*/ 1171575 h 2638425"/>
              <a:gd name="connsiteX40" fmla="*/ 190500 w 1894658"/>
              <a:gd name="connsiteY40" fmla="*/ 1200150 h 2638425"/>
              <a:gd name="connsiteX41" fmla="*/ 304800 w 1894658"/>
              <a:gd name="connsiteY41" fmla="*/ 1295400 h 2638425"/>
              <a:gd name="connsiteX42" fmla="*/ 371475 w 1894658"/>
              <a:gd name="connsiteY42" fmla="*/ 1409700 h 2638425"/>
              <a:gd name="connsiteX43" fmla="*/ 371475 w 1894658"/>
              <a:gd name="connsiteY43" fmla="*/ 1581150 h 2638425"/>
              <a:gd name="connsiteX44" fmla="*/ 352425 w 1894658"/>
              <a:gd name="connsiteY44" fmla="*/ 1619250 h 2638425"/>
              <a:gd name="connsiteX45" fmla="*/ 342900 w 1894658"/>
              <a:gd name="connsiteY45" fmla="*/ 1657350 h 2638425"/>
              <a:gd name="connsiteX46" fmla="*/ 285750 w 1894658"/>
              <a:gd name="connsiteY46" fmla="*/ 1752600 h 2638425"/>
              <a:gd name="connsiteX47" fmla="*/ 266700 w 1894658"/>
              <a:gd name="connsiteY47" fmla="*/ 1781175 h 2638425"/>
              <a:gd name="connsiteX48" fmla="*/ 238125 w 1894658"/>
              <a:gd name="connsiteY48" fmla="*/ 1800225 h 2638425"/>
              <a:gd name="connsiteX49" fmla="*/ 133350 w 1894658"/>
              <a:gd name="connsiteY49" fmla="*/ 1943100 h 2638425"/>
              <a:gd name="connsiteX50" fmla="*/ 114300 w 1894658"/>
              <a:gd name="connsiteY50" fmla="*/ 2057400 h 2638425"/>
              <a:gd name="connsiteX51" fmla="*/ 142875 w 1894658"/>
              <a:gd name="connsiteY51" fmla="*/ 2238375 h 2638425"/>
              <a:gd name="connsiteX52" fmla="*/ 171450 w 1894658"/>
              <a:gd name="connsiteY52" fmla="*/ 2314575 h 2638425"/>
              <a:gd name="connsiteX53" fmla="*/ 238125 w 1894658"/>
              <a:gd name="connsiteY53" fmla="*/ 2381250 h 2638425"/>
              <a:gd name="connsiteX54" fmla="*/ 533400 w 1894658"/>
              <a:gd name="connsiteY54" fmla="*/ 2428875 h 2638425"/>
              <a:gd name="connsiteX55" fmla="*/ 638175 w 1894658"/>
              <a:gd name="connsiteY55" fmla="*/ 2457450 h 2638425"/>
              <a:gd name="connsiteX56" fmla="*/ 733425 w 1894658"/>
              <a:gd name="connsiteY56" fmla="*/ 2524125 h 2638425"/>
              <a:gd name="connsiteX57" fmla="*/ 762000 w 1894658"/>
              <a:gd name="connsiteY57" fmla="*/ 2533650 h 2638425"/>
              <a:gd name="connsiteX58" fmla="*/ 885825 w 1894658"/>
              <a:gd name="connsiteY58" fmla="*/ 2609850 h 2638425"/>
              <a:gd name="connsiteX59" fmla="*/ 1019175 w 1894658"/>
              <a:gd name="connsiteY59" fmla="*/ 2638425 h 2638425"/>
              <a:gd name="connsiteX60" fmla="*/ 1095375 w 1894658"/>
              <a:gd name="connsiteY60" fmla="*/ 2628900 h 2638425"/>
              <a:gd name="connsiteX61" fmla="*/ 1200150 w 1894658"/>
              <a:gd name="connsiteY61" fmla="*/ 2590800 h 2638425"/>
              <a:gd name="connsiteX62" fmla="*/ 1276350 w 1894658"/>
              <a:gd name="connsiteY62" fmla="*/ 2543175 h 2638425"/>
              <a:gd name="connsiteX63" fmla="*/ 1371600 w 1894658"/>
              <a:gd name="connsiteY63" fmla="*/ 2447925 h 2638425"/>
              <a:gd name="connsiteX64" fmla="*/ 1409700 w 1894658"/>
              <a:gd name="connsiteY64" fmla="*/ 2419350 h 2638425"/>
              <a:gd name="connsiteX65" fmla="*/ 1466850 w 1894658"/>
              <a:gd name="connsiteY65" fmla="*/ 2343150 h 2638425"/>
              <a:gd name="connsiteX66" fmla="*/ 1495425 w 1894658"/>
              <a:gd name="connsiteY66" fmla="*/ 2314575 h 2638425"/>
              <a:gd name="connsiteX67" fmla="*/ 1581150 w 1894658"/>
              <a:gd name="connsiteY67" fmla="*/ 2219325 h 2638425"/>
              <a:gd name="connsiteX68" fmla="*/ 1628775 w 1894658"/>
              <a:gd name="connsiteY68" fmla="*/ 2190750 h 2638425"/>
              <a:gd name="connsiteX69" fmla="*/ 1695450 w 1894658"/>
              <a:gd name="connsiteY69" fmla="*/ 2171700 h 2638425"/>
              <a:gd name="connsiteX70" fmla="*/ 1762125 w 1894658"/>
              <a:gd name="connsiteY70" fmla="*/ 2095500 h 2638425"/>
              <a:gd name="connsiteX71" fmla="*/ 1809750 w 1894658"/>
              <a:gd name="connsiteY71" fmla="*/ 1981200 h 2638425"/>
              <a:gd name="connsiteX72" fmla="*/ 1819275 w 1894658"/>
              <a:gd name="connsiteY72" fmla="*/ 1933575 h 2638425"/>
              <a:gd name="connsiteX73" fmla="*/ 1809750 w 1894658"/>
              <a:gd name="connsiteY73" fmla="*/ 1771650 h 2638425"/>
              <a:gd name="connsiteX74" fmla="*/ 1800225 w 1894658"/>
              <a:gd name="connsiteY74" fmla="*/ 1638300 h 2638425"/>
              <a:gd name="connsiteX75" fmla="*/ 1819275 w 1894658"/>
              <a:gd name="connsiteY75" fmla="*/ 1352550 h 2638425"/>
              <a:gd name="connsiteX76" fmla="*/ 1828800 w 1894658"/>
              <a:gd name="connsiteY76" fmla="*/ 1323975 h 2638425"/>
              <a:gd name="connsiteX77" fmla="*/ 1847850 w 1894658"/>
              <a:gd name="connsiteY77" fmla="*/ 1257300 h 2638425"/>
              <a:gd name="connsiteX78" fmla="*/ 1292369 w 1894658"/>
              <a:gd name="connsiteY78" fmla="*/ 1368152 h 2638425"/>
              <a:gd name="connsiteX79" fmla="*/ 1292369 w 1894658"/>
              <a:gd name="connsiteY79" fmla="*/ 1152128 h 2638425"/>
              <a:gd name="connsiteX80" fmla="*/ 1378527 w 1894658"/>
              <a:gd name="connsiteY80" fmla="*/ 1008112 h 2638425"/>
              <a:gd name="connsiteX81" fmla="*/ 1866900 w 1894658"/>
              <a:gd name="connsiteY81" fmla="*/ 685800 h 2638425"/>
              <a:gd name="connsiteX82" fmla="*/ 1819275 w 1894658"/>
              <a:gd name="connsiteY82" fmla="*/ 533400 h 2638425"/>
              <a:gd name="connsiteX83" fmla="*/ 1743075 w 1894658"/>
              <a:gd name="connsiteY83" fmla="*/ 542925 h 2638425"/>
              <a:gd name="connsiteX84" fmla="*/ 1714500 w 1894658"/>
              <a:gd name="connsiteY84"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762125 w 1888928"/>
              <a:gd name="connsiteY70" fmla="*/ 2095500 h 2638425"/>
              <a:gd name="connsiteX71" fmla="*/ 1809750 w 1888928"/>
              <a:gd name="connsiteY71" fmla="*/ 1981200 h 2638425"/>
              <a:gd name="connsiteX72" fmla="*/ 1819275 w 1888928"/>
              <a:gd name="connsiteY72" fmla="*/ 1933575 h 2638425"/>
              <a:gd name="connsiteX73" fmla="*/ 1809750 w 1888928"/>
              <a:gd name="connsiteY73" fmla="*/ 1771650 h 2638425"/>
              <a:gd name="connsiteX74" fmla="*/ 1800225 w 1888928"/>
              <a:gd name="connsiteY74" fmla="*/ 1638300 h 2638425"/>
              <a:gd name="connsiteX75" fmla="*/ 1819275 w 1888928"/>
              <a:gd name="connsiteY75" fmla="*/ 1352550 h 2638425"/>
              <a:gd name="connsiteX76" fmla="*/ 1828800 w 1888928"/>
              <a:gd name="connsiteY76" fmla="*/ 1323975 h 2638425"/>
              <a:gd name="connsiteX77" fmla="*/ 1378529 w 1888928"/>
              <a:gd name="connsiteY77" fmla="*/ 1656184 h 2638425"/>
              <a:gd name="connsiteX78" fmla="*/ 1292369 w 1888928"/>
              <a:gd name="connsiteY78" fmla="*/ 1368152 h 2638425"/>
              <a:gd name="connsiteX79" fmla="*/ 1292369 w 1888928"/>
              <a:gd name="connsiteY79" fmla="*/ 1152128 h 2638425"/>
              <a:gd name="connsiteX80" fmla="*/ 1378527 w 1888928"/>
              <a:gd name="connsiteY80" fmla="*/ 1008112 h 2638425"/>
              <a:gd name="connsiteX81" fmla="*/ 1866900 w 1888928"/>
              <a:gd name="connsiteY81" fmla="*/ 685800 h 2638425"/>
              <a:gd name="connsiteX82" fmla="*/ 1819275 w 1888928"/>
              <a:gd name="connsiteY82" fmla="*/ 533400 h 2638425"/>
              <a:gd name="connsiteX83" fmla="*/ 1743075 w 1888928"/>
              <a:gd name="connsiteY83" fmla="*/ 542925 h 2638425"/>
              <a:gd name="connsiteX84" fmla="*/ 1714500 w 1888928"/>
              <a:gd name="connsiteY84"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762125 w 1888928"/>
              <a:gd name="connsiteY70" fmla="*/ 2095500 h 2638425"/>
              <a:gd name="connsiteX71" fmla="*/ 1809750 w 1888928"/>
              <a:gd name="connsiteY71" fmla="*/ 1981200 h 2638425"/>
              <a:gd name="connsiteX72" fmla="*/ 1819275 w 1888928"/>
              <a:gd name="connsiteY72" fmla="*/ 1933575 h 2638425"/>
              <a:gd name="connsiteX73" fmla="*/ 1809750 w 1888928"/>
              <a:gd name="connsiteY73" fmla="*/ 1771650 h 2638425"/>
              <a:gd name="connsiteX74" fmla="*/ 1800225 w 1888928"/>
              <a:gd name="connsiteY74" fmla="*/ 1638300 h 2638425"/>
              <a:gd name="connsiteX75" fmla="*/ 1819275 w 1888928"/>
              <a:gd name="connsiteY75" fmla="*/ 1352550 h 2638425"/>
              <a:gd name="connsiteX76" fmla="*/ 1378529 w 1888928"/>
              <a:gd name="connsiteY76" fmla="*/ 1656184 h 2638425"/>
              <a:gd name="connsiteX77" fmla="*/ 1292369 w 1888928"/>
              <a:gd name="connsiteY77" fmla="*/ 1368152 h 2638425"/>
              <a:gd name="connsiteX78" fmla="*/ 1292369 w 1888928"/>
              <a:gd name="connsiteY78" fmla="*/ 1152128 h 2638425"/>
              <a:gd name="connsiteX79" fmla="*/ 1378527 w 1888928"/>
              <a:gd name="connsiteY79" fmla="*/ 1008112 h 2638425"/>
              <a:gd name="connsiteX80" fmla="*/ 1866900 w 1888928"/>
              <a:gd name="connsiteY80" fmla="*/ 685800 h 2638425"/>
              <a:gd name="connsiteX81" fmla="*/ 1819275 w 1888928"/>
              <a:gd name="connsiteY81" fmla="*/ 533400 h 2638425"/>
              <a:gd name="connsiteX82" fmla="*/ 1743075 w 1888928"/>
              <a:gd name="connsiteY82" fmla="*/ 542925 h 2638425"/>
              <a:gd name="connsiteX83" fmla="*/ 1714500 w 1888928"/>
              <a:gd name="connsiteY83" fmla="*/ 466725 h 2638425"/>
              <a:gd name="connsiteX0" fmla="*/ 1714500 w 1891145"/>
              <a:gd name="connsiteY0" fmla="*/ 466725 h 2638425"/>
              <a:gd name="connsiteX1" fmla="*/ 1714500 w 1891145"/>
              <a:gd name="connsiteY1" fmla="*/ 466725 h 2638425"/>
              <a:gd name="connsiteX2" fmla="*/ 1562100 w 1891145"/>
              <a:gd name="connsiteY2" fmla="*/ 390525 h 2638425"/>
              <a:gd name="connsiteX3" fmla="*/ 1514475 w 1891145"/>
              <a:gd name="connsiteY3" fmla="*/ 381000 h 2638425"/>
              <a:gd name="connsiteX4" fmla="*/ 1466850 w 1891145"/>
              <a:gd name="connsiteY4" fmla="*/ 361950 h 2638425"/>
              <a:gd name="connsiteX5" fmla="*/ 1352550 w 1891145"/>
              <a:gd name="connsiteY5" fmla="*/ 342900 h 2638425"/>
              <a:gd name="connsiteX6" fmla="*/ 1123950 w 1891145"/>
              <a:gd name="connsiteY6" fmla="*/ 342900 h 2638425"/>
              <a:gd name="connsiteX7" fmla="*/ 1095375 w 1891145"/>
              <a:gd name="connsiteY7" fmla="*/ 323850 h 2638425"/>
              <a:gd name="connsiteX8" fmla="*/ 1066800 w 1891145"/>
              <a:gd name="connsiteY8" fmla="*/ 257175 h 2638425"/>
              <a:gd name="connsiteX9" fmla="*/ 1057275 w 1891145"/>
              <a:gd name="connsiteY9" fmla="*/ 209550 h 2638425"/>
              <a:gd name="connsiteX10" fmla="*/ 1028700 w 1891145"/>
              <a:gd name="connsiteY10" fmla="*/ 161925 h 2638425"/>
              <a:gd name="connsiteX11" fmla="*/ 1009650 w 1891145"/>
              <a:gd name="connsiteY11" fmla="*/ 114300 h 2638425"/>
              <a:gd name="connsiteX12" fmla="*/ 942975 w 1891145"/>
              <a:gd name="connsiteY12" fmla="*/ 47625 h 2638425"/>
              <a:gd name="connsiteX13" fmla="*/ 857250 w 1891145"/>
              <a:gd name="connsiteY13" fmla="*/ 0 h 2638425"/>
              <a:gd name="connsiteX14" fmla="*/ 752475 w 1891145"/>
              <a:gd name="connsiteY14" fmla="*/ 9525 h 2638425"/>
              <a:gd name="connsiteX15" fmla="*/ 695325 w 1891145"/>
              <a:gd name="connsiteY15" fmla="*/ 38100 h 2638425"/>
              <a:gd name="connsiteX16" fmla="*/ 657225 w 1891145"/>
              <a:gd name="connsiteY16" fmla="*/ 57150 h 2638425"/>
              <a:gd name="connsiteX17" fmla="*/ 628650 w 1891145"/>
              <a:gd name="connsiteY17" fmla="*/ 76200 h 2638425"/>
              <a:gd name="connsiteX18" fmla="*/ 542925 w 1891145"/>
              <a:gd name="connsiteY18" fmla="*/ 104775 h 2638425"/>
              <a:gd name="connsiteX19" fmla="*/ 447675 w 1891145"/>
              <a:gd name="connsiteY19" fmla="*/ 95250 h 2638425"/>
              <a:gd name="connsiteX20" fmla="*/ 419100 w 1891145"/>
              <a:gd name="connsiteY20" fmla="*/ 76200 h 2638425"/>
              <a:gd name="connsiteX21" fmla="*/ 333375 w 1891145"/>
              <a:gd name="connsiteY21" fmla="*/ 57150 h 2638425"/>
              <a:gd name="connsiteX22" fmla="*/ 266700 w 1891145"/>
              <a:gd name="connsiteY22" fmla="*/ 76200 h 2638425"/>
              <a:gd name="connsiteX23" fmla="*/ 219075 w 1891145"/>
              <a:gd name="connsiteY23" fmla="*/ 123825 h 2638425"/>
              <a:gd name="connsiteX24" fmla="*/ 190500 w 1891145"/>
              <a:gd name="connsiteY24" fmla="*/ 152400 h 2638425"/>
              <a:gd name="connsiteX25" fmla="*/ 171450 w 1891145"/>
              <a:gd name="connsiteY25" fmla="*/ 200025 h 2638425"/>
              <a:gd name="connsiteX26" fmla="*/ 171450 w 1891145"/>
              <a:gd name="connsiteY26" fmla="*/ 371475 h 2638425"/>
              <a:gd name="connsiteX27" fmla="*/ 200025 w 1891145"/>
              <a:gd name="connsiteY27" fmla="*/ 428625 h 2638425"/>
              <a:gd name="connsiteX28" fmla="*/ 209550 w 1891145"/>
              <a:gd name="connsiteY28" fmla="*/ 457200 h 2638425"/>
              <a:gd name="connsiteX29" fmla="*/ 180975 w 1891145"/>
              <a:gd name="connsiteY29" fmla="*/ 600075 h 2638425"/>
              <a:gd name="connsiteX30" fmla="*/ 142875 w 1891145"/>
              <a:gd name="connsiteY30" fmla="*/ 685800 h 2638425"/>
              <a:gd name="connsiteX31" fmla="*/ 133350 w 1891145"/>
              <a:gd name="connsiteY31" fmla="*/ 714375 h 2638425"/>
              <a:gd name="connsiteX32" fmla="*/ 95250 w 1891145"/>
              <a:gd name="connsiteY32" fmla="*/ 781050 h 2638425"/>
              <a:gd name="connsiteX33" fmla="*/ 76200 w 1891145"/>
              <a:gd name="connsiteY33" fmla="*/ 819150 h 2638425"/>
              <a:gd name="connsiteX34" fmla="*/ 47625 w 1891145"/>
              <a:gd name="connsiteY34" fmla="*/ 866775 h 2638425"/>
              <a:gd name="connsiteX35" fmla="*/ 0 w 1891145"/>
              <a:gd name="connsiteY35" fmla="*/ 971550 h 2638425"/>
              <a:gd name="connsiteX36" fmla="*/ 9525 w 1891145"/>
              <a:gd name="connsiteY36" fmla="*/ 1028700 h 2638425"/>
              <a:gd name="connsiteX37" fmla="*/ 57150 w 1891145"/>
              <a:gd name="connsiteY37" fmla="*/ 1095375 h 2638425"/>
              <a:gd name="connsiteX38" fmla="*/ 85725 w 1891145"/>
              <a:gd name="connsiteY38" fmla="*/ 1114425 h 2638425"/>
              <a:gd name="connsiteX39" fmla="*/ 161925 w 1891145"/>
              <a:gd name="connsiteY39" fmla="*/ 1171575 h 2638425"/>
              <a:gd name="connsiteX40" fmla="*/ 190500 w 1891145"/>
              <a:gd name="connsiteY40" fmla="*/ 1200150 h 2638425"/>
              <a:gd name="connsiteX41" fmla="*/ 304800 w 1891145"/>
              <a:gd name="connsiteY41" fmla="*/ 1295400 h 2638425"/>
              <a:gd name="connsiteX42" fmla="*/ 371475 w 1891145"/>
              <a:gd name="connsiteY42" fmla="*/ 1409700 h 2638425"/>
              <a:gd name="connsiteX43" fmla="*/ 371475 w 1891145"/>
              <a:gd name="connsiteY43" fmla="*/ 1581150 h 2638425"/>
              <a:gd name="connsiteX44" fmla="*/ 352425 w 1891145"/>
              <a:gd name="connsiteY44" fmla="*/ 1619250 h 2638425"/>
              <a:gd name="connsiteX45" fmla="*/ 342900 w 1891145"/>
              <a:gd name="connsiteY45" fmla="*/ 1657350 h 2638425"/>
              <a:gd name="connsiteX46" fmla="*/ 285750 w 1891145"/>
              <a:gd name="connsiteY46" fmla="*/ 1752600 h 2638425"/>
              <a:gd name="connsiteX47" fmla="*/ 266700 w 1891145"/>
              <a:gd name="connsiteY47" fmla="*/ 1781175 h 2638425"/>
              <a:gd name="connsiteX48" fmla="*/ 238125 w 1891145"/>
              <a:gd name="connsiteY48" fmla="*/ 1800225 h 2638425"/>
              <a:gd name="connsiteX49" fmla="*/ 133350 w 1891145"/>
              <a:gd name="connsiteY49" fmla="*/ 1943100 h 2638425"/>
              <a:gd name="connsiteX50" fmla="*/ 114300 w 1891145"/>
              <a:gd name="connsiteY50" fmla="*/ 2057400 h 2638425"/>
              <a:gd name="connsiteX51" fmla="*/ 142875 w 1891145"/>
              <a:gd name="connsiteY51" fmla="*/ 2238375 h 2638425"/>
              <a:gd name="connsiteX52" fmla="*/ 171450 w 1891145"/>
              <a:gd name="connsiteY52" fmla="*/ 2314575 h 2638425"/>
              <a:gd name="connsiteX53" fmla="*/ 238125 w 1891145"/>
              <a:gd name="connsiteY53" fmla="*/ 2381250 h 2638425"/>
              <a:gd name="connsiteX54" fmla="*/ 533400 w 1891145"/>
              <a:gd name="connsiteY54" fmla="*/ 2428875 h 2638425"/>
              <a:gd name="connsiteX55" fmla="*/ 638175 w 1891145"/>
              <a:gd name="connsiteY55" fmla="*/ 2457450 h 2638425"/>
              <a:gd name="connsiteX56" fmla="*/ 733425 w 1891145"/>
              <a:gd name="connsiteY56" fmla="*/ 2524125 h 2638425"/>
              <a:gd name="connsiteX57" fmla="*/ 762000 w 1891145"/>
              <a:gd name="connsiteY57" fmla="*/ 2533650 h 2638425"/>
              <a:gd name="connsiteX58" fmla="*/ 885825 w 1891145"/>
              <a:gd name="connsiteY58" fmla="*/ 2609850 h 2638425"/>
              <a:gd name="connsiteX59" fmla="*/ 1019175 w 1891145"/>
              <a:gd name="connsiteY59" fmla="*/ 2638425 h 2638425"/>
              <a:gd name="connsiteX60" fmla="*/ 1095375 w 1891145"/>
              <a:gd name="connsiteY60" fmla="*/ 2628900 h 2638425"/>
              <a:gd name="connsiteX61" fmla="*/ 1200150 w 1891145"/>
              <a:gd name="connsiteY61" fmla="*/ 2590800 h 2638425"/>
              <a:gd name="connsiteX62" fmla="*/ 1276350 w 1891145"/>
              <a:gd name="connsiteY62" fmla="*/ 2543175 h 2638425"/>
              <a:gd name="connsiteX63" fmla="*/ 1371600 w 1891145"/>
              <a:gd name="connsiteY63" fmla="*/ 2447925 h 2638425"/>
              <a:gd name="connsiteX64" fmla="*/ 1409700 w 1891145"/>
              <a:gd name="connsiteY64" fmla="*/ 2419350 h 2638425"/>
              <a:gd name="connsiteX65" fmla="*/ 1466850 w 1891145"/>
              <a:gd name="connsiteY65" fmla="*/ 2343150 h 2638425"/>
              <a:gd name="connsiteX66" fmla="*/ 1495425 w 1891145"/>
              <a:gd name="connsiteY66" fmla="*/ 2314575 h 2638425"/>
              <a:gd name="connsiteX67" fmla="*/ 1581150 w 1891145"/>
              <a:gd name="connsiteY67" fmla="*/ 2219325 h 2638425"/>
              <a:gd name="connsiteX68" fmla="*/ 1628775 w 1891145"/>
              <a:gd name="connsiteY68" fmla="*/ 2190750 h 2638425"/>
              <a:gd name="connsiteX69" fmla="*/ 1695450 w 1891145"/>
              <a:gd name="connsiteY69" fmla="*/ 2171700 h 2638425"/>
              <a:gd name="connsiteX70" fmla="*/ 1762125 w 1891145"/>
              <a:gd name="connsiteY70" fmla="*/ 2095500 h 2638425"/>
              <a:gd name="connsiteX71" fmla="*/ 1809750 w 1891145"/>
              <a:gd name="connsiteY71" fmla="*/ 1981200 h 2638425"/>
              <a:gd name="connsiteX72" fmla="*/ 1819275 w 1891145"/>
              <a:gd name="connsiteY72" fmla="*/ 1933575 h 2638425"/>
              <a:gd name="connsiteX73" fmla="*/ 1809750 w 1891145"/>
              <a:gd name="connsiteY73" fmla="*/ 1771650 h 2638425"/>
              <a:gd name="connsiteX74" fmla="*/ 1819275 w 1891145"/>
              <a:gd name="connsiteY74" fmla="*/ 1352550 h 2638425"/>
              <a:gd name="connsiteX75" fmla="*/ 1378529 w 1891145"/>
              <a:gd name="connsiteY75" fmla="*/ 1656184 h 2638425"/>
              <a:gd name="connsiteX76" fmla="*/ 1292369 w 1891145"/>
              <a:gd name="connsiteY76" fmla="*/ 1368152 h 2638425"/>
              <a:gd name="connsiteX77" fmla="*/ 1292369 w 1891145"/>
              <a:gd name="connsiteY77" fmla="*/ 1152128 h 2638425"/>
              <a:gd name="connsiteX78" fmla="*/ 1378527 w 1891145"/>
              <a:gd name="connsiteY78" fmla="*/ 1008112 h 2638425"/>
              <a:gd name="connsiteX79" fmla="*/ 1866900 w 1891145"/>
              <a:gd name="connsiteY79" fmla="*/ 685800 h 2638425"/>
              <a:gd name="connsiteX80" fmla="*/ 1819275 w 1891145"/>
              <a:gd name="connsiteY80" fmla="*/ 533400 h 2638425"/>
              <a:gd name="connsiteX81" fmla="*/ 1743075 w 1891145"/>
              <a:gd name="connsiteY81" fmla="*/ 542925 h 2638425"/>
              <a:gd name="connsiteX82" fmla="*/ 1714500 w 1891145"/>
              <a:gd name="connsiteY82"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762125 w 1888928"/>
              <a:gd name="connsiteY70" fmla="*/ 2095500 h 2638425"/>
              <a:gd name="connsiteX71" fmla="*/ 1809750 w 1888928"/>
              <a:gd name="connsiteY71" fmla="*/ 1981200 h 2638425"/>
              <a:gd name="connsiteX72" fmla="*/ 1819275 w 1888928"/>
              <a:gd name="connsiteY72" fmla="*/ 1933575 h 2638425"/>
              <a:gd name="connsiteX73" fmla="*/ 1809750 w 1888928"/>
              <a:gd name="connsiteY73" fmla="*/ 1771650 h 2638425"/>
              <a:gd name="connsiteX74" fmla="*/ 1378529 w 1888928"/>
              <a:gd name="connsiteY74" fmla="*/ 1656184 h 2638425"/>
              <a:gd name="connsiteX75" fmla="*/ 1292369 w 1888928"/>
              <a:gd name="connsiteY75" fmla="*/ 1368152 h 2638425"/>
              <a:gd name="connsiteX76" fmla="*/ 1292369 w 1888928"/>
              <a:gd name="connsiteY76" fmla="*/ 1152128 h 2638425"/>
              <a:gd name="connsiteX77" fmla="*/ 1378527 w 1888928"/>
              <a:gd name="connsiteY77" fmla="*/ 1008112 h 2638425"/>
              <a:gd name="connsiteX78" fmla="*/ 1866900 w 1888928"/>
              <a:gd name="connsiteY78" fmla="*/ 685800 h 2638425"/>
              <a:gd name="connsiteX79" fmla="*/ 1819275 w 1888928"/>
              <a:gd name="connsiteY79" fmla="*/ 533400 h 2638425"/>
              <a:gd name="connsiteX80" fmla="*/ 1743075 w 1888928"/>
              <a:gd name="connsiteY80" fmla="*/ 542925 h 2638425"/>
              <a:gd name="connsiteX81" fmla="*/ 1714500 w 1888928"/>
              <a:gd name="connsiteY81"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762125 w 1888928"/>
              <a:gd name="connsiteY70" fmla="*/ 2095500 h 2638425"/>
              <a:gd name="connsiteX71" fmla="*/ 1809750 w 1888928"/>
              <a:gd name="connsiteY71" fmla="*/ 1981200 h 2638425"/>
              <a:gd name="connsiteX72" fmla="*/ 1819275 w 1888928"/>
              <a:gd name="connsiteY72" fmla="*/ 1933575 h 2638425"/>
              <a:gd name="connsiteX73" fmla="*/ 1378529 w 1888928"/>
              <a:gd name="connsiteY73" fmla="*/ 1656184 h 2638425"/>
              <a:gd name="connsiteX74" fmla="*/ 1292369 w 1888928"/>
              <a:gd name="connsiteY74" fmla="*/ 1368152 h 2638425"/>
              <a:gd name="connsiteX75" fmla="*/ 1292369 w 1888928"/>
              <a:gd name="connsiteY75" fmla="*/ 1152128 h 2638425"/>
              <a:gd name="connsiteX76" fmla="*/ 1378527 w 1888928"/>
              <a:gd name="connsiteY76" fmla="*/ 1008112 h 2638425"/>
              <a:gd name="connsiteX77" fmla="*/ 1866900 w 1888928"/>
              <a:gd name="connsiteY77" fmla="*/ 685800 h 2638425"/>
              <a:gd name="connsiteX78" fmla="*/ 1819275 w 1888928"/>
              <a:gd name="connsiteY78" fmla="*/ 533400 h 2638425"/>
              <a:gd name="connsiteX79" fmla="*/ 1743075 w 1888928"/>
              <a:gd name="connsiteY79" fmla="*/ 542925 h 2638425"/>
              <a:gd name="connsiteX80" fmla="*/ 1714500 w 1888928"/>
              <a:gd name="connsiteY80"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762125 w 1888928"/>
              <a:gd name="connsiteY70" fmla="*/ 2095500 h 2638425"/>
              <a:gd name="connsiteX71" fmla="*/ 1809750 w 1888928"/>
              <a:gd name="connsiteY71" fmla="*/ 1981200 h 2638425"/>
              <a:gd name="connsiteX72" fmla="*/ 1378529 w 1888928"/>
              <a:gd name="connsiteY72" fmla="*/ 1656184 h 2638425"/>
              <a:gd name="connsiteX73" fmla="*/ 1292369 w 1888928"/>
              <a:gd name="connsiteY73" fmla="*/ 1368152 h 2638425"/>
              <a:gd name="connsiteX74" fmla="*/ 1292369 w 1888928"/>
              <a:gd name="connsiteY74" fmla="*/ 1152128 h 2638425"/>
              <a:gd name="connsiteX75" fmla="*/ 1378527 w 1888928"/>
              <a:gd name="connsiteY75" fmla="*/ 1008112 h 2638425"/>
              <a:gd name="connsiteX76" fmla="*/ 1866900 w 1888928"/>
              <a:gd name="connsiteY76" fmla="*/ 685800 h 2638425"/>
              <a:gd name="connsiteX77" fmla="*/ 1819275 w 1888928"/>
              <a:gd name="connsiteY77" fmla="*/ 533400 h 2638425"/>
              <a:gd name="connsiteX78" fmla="*/ 1743075 w 1888928"/>
              <a:gd name="connsiteY78" fmla="*/ 542925 h 2638425"/>
              <a:gd name="connsiteX79" fmla="*/ 1714500 w 1888928"/>
              <a:gd name="connsiteY79"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750 w 1888928"/>
              <a:gd name="connsiteY70" fmla="*/ 1981200 h 2638425"/>
              <a:gd name="connsiteX71" fmla="*/ 1378529 w 1888928"/>
              <a:gd name="connsiteY71" fmla="*/ 1656184 h 2638425"/>
              <a:gd name="connsiteX72" fmla="*/ 1292369 w 1888928"/>
              <a:gd name="connsiteY72" fmla="*/ 1368152 h 2638425"/>
              <a:gd name="connsiteX73" fmla="*/ 1292369 w 1888928"/>
              <a:gd name="connsiteY73" fmla="*/ 1152128 h 2638425"/>
              <a:gd name="connsiteX74" fmla="*/ 1378527 w 1888928"/>
              <a:gd name="connsiteY74" fmla="*/ 1008112 h 2638425"/>
              <a:gd name="connsiteX75" fmla="*/ 1866900 w 1888928"/>
              <a:gd name="connsiteY75" fmla="*/ 685800 h 2638425"/>
              <a:gd name="connsiteX76" fmla="*/ 1819275 w 1888928"/>
              <a:gd name="connsiteY76" fmla="*/ 533400 h 2638425"/>
              <a:gd name="connsiteX77" fmla="*/ 1743075 w 1888928"/>
              <a:gd name="connsiteY77" fmla="*/ 542925 h 2638425"/>
              <a:gd name="connsiteX78" fmla="*/ 1714500 w 1888928"/>
              <a:gd name="connsiteY78"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750 w 1888928"/>
              <a:gd name="connsiteY70" fmla="*/ 1981200 h 2638425"/>
              <a:gd name="connsiteX71" fmla="*/ 1378529 w 1888928"/>
              <a:gd name="connsiteY71" fmla="*/ 1656184 h 2638425"/>
              <a:gd name="connsiteX72" fmla="*/ 1292369 w 1888928"/>
              <a:gd name="connsiteY72" fmla="*/ 1152128 h 2638425"/>
              <a:gd name="connsiteX73" fmla="*/ 1378527 w 1888928"/>
              <a:gd name="connsiteY73" fmla="*/ 1008112 h 2638425"/>
              <a:gd name="connsiteX74" fmla="*/ 1866900 w 1888928"/>
              <a:gd name="connsiteY74" fmla="*/ 685800 h 2638425"/>
              <a:gd name="connsiteX75" fmla="*/ 1819275 w 1888928"/>
              <a:gd name="connsiteY75" fmla="*/ 533400 h 2638425"/>
              <a:gd name="connsiteX76" fmla="*/ 1743075 w 1888928"/>
              <a:gd name="connsiteY76" fmla="*/ 542925 h 2638425"/>
              <a:gd name="connsiteX77" fmla="*/ 1714500 w 1888928"/>
              <a:gd name="connsiteY77"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750 w 1888928"/>
              <a:gd name="connsiteY70" fmla="*/ 1981200 h 2638425"/>
              <a:gd name="connsiteX71" fmla="*/ 1378529 w 1888928"/>
              <a:gd name="connsiteY71" fmla="*/ 1656184 h 2638425"/>
              <a:gd name="connsiteX72" fmla="*/ 1378527 w 1888928"/>
              <a:gd name="connsiteY72" fmla="*/ 1008112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750 w 1888928"/>
              <a:gd name="connsiteY70" fmla="*/ 1981200 h 2638425"/>
              <a:gd name="connsiteX71" fmla="*/ 1378529 w 1888928"/>
              <a:gd name="connsiteY71" fmla="*/ 1656184 h 2638425"/>
              <a:gd name="connsiteX72" fmla="*/ 1120055 w 1888928"/>
              <a:gd name="connsiteY72" fmla="*/ 936104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750 w 1888928"/>
              <a:gd name="connsiteY70" fmla="*/ 1981200 h 2638425"/>
              <a:gd name="connsiteX71" fmla="*/ 1292371 w 1888928"/>
              <a:gd name="connsiteY71" fmla="*/ 1944216 h 2638425"/>
              <a:gd name="connsiteX72" fmla="*/ 1120055 w 1888928"/>
              <a:gd name="connsiteY72" fmla="*/ 936104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750 w 1888928"/>
              <a:gd name="connsiteY70" fmla="*/ 1981200 h 2638425"/>
              <a:gd name="connsiteX71" fmla="*/ 1292371 w 1888928"/>
              <a:gd name="connsiteY71" fmla="*/ 1944216 h 2638425"/>
              <a:gd name="connsiteX72" fmla="*/ 1206213 w 1888928"/>
              <a:gd name="connsiteY72" fmla="*/ 864096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319 w 1888928"/>
              <a:gd name="connsiteY70" fmla="*/ 2088232 h 2638425"/>
              <a:gd name="connsiteX71" fmla="*/ 1292371 w 1888928"/>
              <a:gd name="connsiteY71" fmla="*/ 1944216 h 2638425"/>
              <a:gd name="connsiteX72" fmla="*/ 1206213 w 1888928"/>
              <a:gd name="connsiteY72" fmla="*/ 864096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04800 w 1888928"/>
              <a:gd name="connsiteY41" fmla="*/ 1295400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319 w 1888928"/>
              <a:gd name="connsiteY70" fmla="*/ 2088232 h 2638425"/>
              <a:gd name="connsiteX71" fmla="*/ 1292371 w 1888928"/>
              <a:gd name="connsiteY71" fmla="*/ 1944216 h 2638425"/>
              <a:gd name="connsiteX72" fmla="*/ 1206213 w 1888928"/>
              <a:gd name="connsiteY72" fmla="*/ 864096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1714500 w 1888928"/>
              <a:gd name="connsiteY1" fmla="*/ 466725 h 2638425"/>
              <a:gd name="connsiteX2" fmla="*/ 1562100 w 1888928"/>
              <a:gd name="connsiteY2" fmla="*/ 390525 h 2638425"/>
              <a:gd name="connsiteX3" fmla="*/ 1514475 w 1888928"/>
              <a:gd name="connsiteY3" fmla="*/ 381000 h 2638425"/>
              <a:gd name="connsiteX4" fmla="*/ 1466850 w 1888928"/>
              <a:gd name="connsiteY4" fmla="*/ 361950 h 2638425"/>
              <a:gd name="connsiteX5" fmla="*/ 1352550 w 1888928"/>
              <a:gd name="connsiteY5" fmla="*/ 342900 h 2638425"/>
              <a:gd name="connsiteX6" fmla="*/ 1123950 w 1888928"/>
              <a:gd name="connsiteY6" fmla="*/ 342900 h 2638425"/>
              <a:gd name="connsiteX7" fmla="*/ 1095375 w 1888928"/>
              <a:gd name="connsiteY7" fmla="*/ 323850 h 2638425"/>
              <a:gd name="connsiteX8" fmla="*/ 1066800 w 1888928"/>
              <a:gd name="connsiteY8" fmla="*/ 257175 h 2638425"/>
              <a:gd name="connsiteX9" fmla="*/ 1057275 w 1888928"/>
              <a:gd name="connsiteY9" fmla="*/ 209550 h 2638425"/>
              <a:gd name="connsiteX10" fmla="*/ 1028700 w 1888928"/>
              <a:gd name="connsiteY10" fmla="*/ 161925 h 2638425"/>
              <a:gd name="connsiteX11" fmla="*/ 1009650 w 1888928"/>
              <a:gd name="connsiteY11" fmla="*/ 114300 h 2638425"/>
              <a:gd name="connsiteX12" fmla="*/ 942975 w 1888928"/>
              <a:gd name="connsiteY12" fmla="*/ 47625 h 2638425"/>
              <a:gd name="connsiteX13" fmla="*/ 857250 w 1888928"/>
              <a:gd name="connsiteY13" fmla="*/ 0 h 2638425"/>
              <a:gd name="connsiteX14" fmla="*/ 752475 w 1888928"/>
              <a:gd name="connsiteY14" fmla="*/ 9525 h 2638425"/>
              <a:gd name="connsiteX15" fmla="*/ 695325 w 1888928"/>
              <a:gd name="connsiteY15" fmla="*/ 38100 h 2638425"/>
              <a:gd name="connsiteX16" fmla="*/ 657225 w 1888928"/>
              <a:gd name="connsiteY16" fmla="*/ 57150 h 2638425"/>
              <a:gd name="connsiteX17" fmla="*/ 628650 w 1888928"/>
              <a:gd name="connsiteY17" fmla="*/ 76200 h 2638425"/>
              <a:gd name="connsiteX18" fmla="*/ 542925 w 1888928"/>
              <a:gd name="connsiteY18" fmla="*/ 104775 h 2638425"/>
              <a:gd name="connsiteX19" fmla="*/ 447675 w 1888928"/>
              <a:gd name="connsiteY19" fmla="*/ 95250 h 2638425"/>
              <a:gd name="connsiteX20" fmla="*/ 419100 w 1888928"/>
              <a:gd name="connsiteY20" fmla="*/ 76200 h 2638425"/>
              <a:gd name="connsiteX21" fmla="*/ 333375 w 1888928"/>
              <a:gd name="connsiteY21" fmla="*/ 57150 h 2638425"/>
              <a:gd name="connsiteX22" fmla="*/ 266700 w 1888928"/>
              <a:gd name="connsiteY22" fmla="*/ 76200 h 2638425"/>
              <a:gd name="connsiteX23" fmla="*/ 219075 w 1888928"/>
              <a:gd name="connsiteY23" fmla="*/ 123825 h 2638425"/>
              <a:gd name="connsiteX24" fmla="*/ 190500 w 1888928"/>
              <a:gd name="connsiteY24" fmla="*/ 152400 h 2638425"/>
              <a:gd name="connsiteX25" fmla="*/ 171450 w 1888928"/>
              <a:gd name="connsiteY25" fmla="*/ 200025 h 2638425"/>
              <a:gd name="connsiteX26" fmla="*/ 171450 w 1888928"/>
              <a:gd name="connsiteY26" fmla="*/ 371475 h 2638425"/>
              <a:gd name="connsiteX27" fmla="*/ 200025 w 1888928"/>
              <a:gd name="connsiteY27" fmla="*/ 428625 h 2638425"/>
              <a:gd name="connsiteX28" fmla="*/ 209550 w 1888928"/>
              <a:gd name="connsiteY28" fmla="*/ 457200 h 2638425"/>
              <a:gd name="connsiteX29" fmla="*/ 180975 w 1888928"/>
              <a:gd name="connsiteY29" fmla="*/ 600075 h 2638425"/>
              <a:gd name="connsiteX30" fmla="*/ 142875 w 1888928"/>
              <a:gd name="connsiteY30" fmla="*/ 685800 h 2638425"/>
              <a:gd name="connsiteX31" fmla="*/ 133350 w 1888928"/>
              <a:gd name="connsiteY31" fmla="*/ 714375 h 2638425"/>
              <a:gd name="connsiteX32" fmla="*/ 95250 w 1888928"/>
              <a:gd name="connsiteY32" fmla="*/ 781050 h 2638425"/>
              <a:gd name="connsiteX33" fmla="*/ 76200 w 1888928"/>
              <a:gd name="connsiteY33" fmla="*/ 819150 h 2638425"/>
              <a:gd name="connsiteX34" fmla="*/ 47625 w 1888928"/>
              <a:gd name="connsiteY34" fmla="*/ 866775 h 2638425"/>
              <a:gd name="connsiteX35" fmla="*/ 0 w 1888928"/>
              <a:gd name="connsiteY35" fmla="*/ 971550 h 2638425"/>
              <a:gd name="connsiteX36" fmla="*/ 9525 w 1888928"/>
              <a:gd name="connsiteY36" fmla="*/ 1028700 h 2638425"/>
              <a:gd name="connsiteX37" fmla="*/ 57150 w 1888928"/>
              <a:gd name="connsiteY37" fmla="*/ 1095375 h 2638425"/>
              <a:gd name="connsiteX38" fmla="*/ 85725 w 1888928"/>
              <a:gd name="connsiteY38" fmla="*/ 1114425 h 2638425"/>
              <a:gd name="connsiteX39" fmla="*/ 161925 w 1888928"/>
              <a:gd name="connsiteY39" fmla="*/ 1171575 h 2638425"/>
              <a:gd name="connsiteX40" fmla="*/ 190500 w 1888928"/>
              <a:gd name="connsiteY40" fmla="*/ 1200150 h 2638425"/>
              <a:gd name="connsiteX41" fmla="*/ 371475 w 1888928"/>
              <a:gd name="connsiteY41" fmla="*/ 1409700 h 2638425"/>
              <a:gd name="connsiteX42" fmla="*/ 371475 w 1888928"/>
              <a:gd name="connsiteY42" fmla="*/ 1581150 h 2638425"/>
              <a:gd name="connsiteX43" fmla="*/ 352425 w 1888928"/>
              <a:gd name="connsiteY43" fmla="*/ 1619250 h 2638425"/>
              <a:gd name="connsiteX44" fmla="*/ 342900 w 1888928"/>
              <a:gd name="connsiteY44" fmla="*/ 1657350 h 2638425"/>
              <a:gd name="connsiteX45" fmla="*/ 285750 w 1888928"/>
              <a:gd name="connsiteY45" fmla="*/ 1752600 h 2638425"/>
              <a:gd name="connsiteX46" fmla="*/ 266700 w 1888928"/>
              <a:gd name="connsiteY46" fmla="*/ 1781175 h 2638425"/>
              <a:gd name="connsiteX47" fmla="*/ 238125 w 1888928"/>
              <a:gd name="connsiteY47" fmla="*/ 1800225 h 2638425"/>
              <a:gd name="connsiteX48" fmla="*/ 133350 w 1888928"/>
              <a:gd name="connsiteY48" fmla="*/ 1943100 h 2638425"/>
              <a:gd name="connsiteX49" fmla="*/ 114300 w 1888928"/>
              <a:gd name="connsiteY49" fmla="*/ 2057400 h 2638425"/>
              <a:gd name="connsiteX50" fmla="*/ 142875 w 1888928"/>
              <a:gd name="connsiteY50" fmla="*/ 2238375 h 2638425"/>
              <a:gd name="connsiteX51" fmla="*/ 171450 w 1888928"/>
              <a:gd name="connsiteY51" fmla="*/ 2314575 h 2638425"/>
              <a:gd name="connsiteX52" fmla="*/ 238125 w 1888928"/>
              <a:gd name="connsiteY52" fmla="*/ 2381250 h 2638425"/>
              <a:gd name="connsiteX53" fmla="*/ 533400 w 1888928"/>
              <a:gd name="connsiteY53" fmla="*/ 2428875 h 2638425"/>
              <a:gd name="connsiteX54" fmla="*/ 638175 w 1888928"/>
              <a:gd name="connsiteY54" fmla="*/ 2457450 h 2638425"/>
              <a:gd name="connsiteX55" fmla="*/ 733425 w 1888928"/>
              <a:gd name="connsiteY55" fmla="*/ 2524125 h 2638425"/>
              <a:gd name="connsiteX56" fmla="*/ 762000 w 1888928"/>
              <a:gd name="connsiteY56" fmla="*/ 2533650 h 2638425"/>
              <a:gd name="connsiteX57" fmla="*/ 885825 w 1888928"/>
              <a:gd name="connsiteY57" fmla="*/ 2609850 h 2638425"/>
              <a:gd name="connsiteX58" fmla="*/ 1019175 w 1888928"/>
              <a:gd name="connsiteY58" fmla="*/ 2638425 h 2638425"/>
              <a:gd name="connsiteX59" fmla="*/ 1095375 w 1888928"/>
              <a:gd name="connsiteY59" fmla="*/ 2628900 h 2638425"/>
              <a:gd name="connsiteX60" fmla="*/ 1200150 w 1888928"/>
              <a:gd name="connsiteY60" fmla="*/ 2590800 h 2638425"/>
              <a:gd name="connsiteX61" fmla="*/ 1276350 w 1888928"/>
              <a:gd name="connsiteY61" fmla="*/ 2543175 h 2638425"/>
              <a:gd name="connsiteX62" fmla="*/ 1371600 w 1888928"/>
              <a:gd name="connsiteY62" fmla="*/ 2447925 h 2638425"/>
              <a:gd name="connsiteX63" fmla="*/ 1409700 w 1888928"/>
              <a:gd name="connsiteY63" fmla="*/ 2419350 h 2638425"/>
              <a:gd name="connsiteX64" fmla="*/ 1466850 w 1888928"/>
              <a:gd name="connsiteY64" fmla="*/ 2343150 h 2638425"/>
              <a:gd name="connsiteX65" fmla="*/ 1495425 w 1888928"/>
              <a:gd name="connsiteY65" fmla="*/ 2314575 h 2638425"/>
              <a:gd name="connsiteX66" fmla="*/ 1581150 w 1888928"/>
              <a:gd name="connsiteY66" fmla="*/ 2219325 h 2638425"/>
              <a:gd name="connsiteX67" fmla="*/ 1628775 w 1888928"/>
              <a:gd name="connsiteY67" fmla="*/ 2190750 h 2638425"/>
              <a:gd name="connsiteX68" fmla="*/ 1695450 w 1888928"/>
              <a:gd name="connsiteY68" fmla="*/ 2171700 h 2638425"/>
              <a:gd name="connsiteX69" fmla="*/ 1809319 w 1888928"/>
              <a:gd name="connsiteY69" fmla="*/ 2088232 h 2638425"/>
              <a:gd name="connsiteX70" fmla="*/ 1292371 w 1888928"/>
              <a:gd name="connsiteY70" fmla="*/ 1944216 h 2638425"/>
              <a:gd name="connsiteX71" fmla="*/ 1206213 w 1888928"/>
              <a:gd name="connsiteY71" fmla="*/ 864096 h 2638425"/>
              <a:gd name="connsiteX72" fmla="*/ 1866900 w 1888928"/>
              <a:gd name="connsiteY72" fmla="*/ 685800 h 2638425"/>
              <a:gd name="connsiteX73" fmla="*/ 1819275 w 1888928"/>
              <a:gd name="connsiteY73" fmla="*/ 533400 h 2638425"/>
              <a:gd name="connsiteX74" fmla="*/ 1743075 w 1888928"/>
              <a:gd name="connsiteY74" fmla="*/ 542925 h 2638425"/>
              <a:gd name="connsiteX75" fmla="*/ 1714500 w 1888928"/>
              <a:gd name="connsiteY75" fmla="*/ 466725 h 2638425"/>
              <a:gd name="connsiteX0" fmla="*/ 1714500 w 1888928"/>
              <a:gd name="connsiteY0" fmla="*/ 466725 h 2638425"/>
              <a:gd name="connsiteX1" fmla="*/ 271682 w 1888928"/>
              <a:gd name="connsiteY1" fmla="*/ 1282799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161925 w 1888928"/>
              <a:gd name="connsiteY40" fmla="*/ 1171575 h 2638425"/>
              <a:gd name="connsiteX41" fmla="*/ 374253 w 1888928"/>
              <a:gd name="connsiteY41" fmla="*/ 1397099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342900 w 1888928"/>
              <a:gd name="connsiteY45" fmla="*/ 1657350 h 2638425"/>
              <a:gd name="connsiteX46" fmla="*/ 285750 w 1888928"/>
              <a:gd name="connsiteY46" fmla="*/ 1752600 h 2638425"/>
              <a:gd name="connsiteX47" fmla="*/ 266700 w 1888928"/>
              <a:gd name="connsiteY47" fmla="*/ 1781175 h 2638425"/>
              <a:gd name="connsiteX48" fmla="*/ 238125 w 1888928"/>
              <a:gd name="connsiteY48" fmla="*/ 1800225 h 2638425"/>
              <a:gd name="connsiteX49" fmla="*/ 133350 w 1888928"/>
              <a:gd name="connsiteY49" fmla="*/ 1943100 h 2638425"/>
              <a:gd name="connsiteX50" fmla="*/ 114300 w 1888928"/>
              <a:gd name="connsiteY50" fmla="*/ 2057400 h 2638425"/>
              <a:gd name="connsiteX51" fmla="*/ 142875 w 1888928"/>
              <a:gd name="connsiteY51" fmla="*/ 2238375 h 2638425"/>
              <a:gd name="connsiteX52" fmla="*/ 171450 w 1888928"/>
              <a:gd name="connsiteY52" fmla="*/ 2314575 h 2638425"/>
              <a:gd name="connsiteX53" fmla="*/ 238125 w 1888928"/>
              <a:gd name="connsiteY53" fmla="*/ 2381250 h 2638425"/>
              <a:gd name="connsiteX54" fmla="*/ 533400 w 1888928"/>
              <a:gd name="connsiteY54" fmla="*/ 2428875 h 2638425"/>
              <a:gd name="connsiteX55" fmla="*/ 638175 w 1888928"/>
              <a:gd name="connsiteY55" fmla="*/ 2457450 h 2638425"/>
              <a:gd name="connsiteX56" fmla="*/ 733425 w 1888928"/>
              <a:gd name="connsiteY56" fmla="*/ 2524125 h 2638425"/>
              <a:gd name="connsiteX57" fmla="*/ 762000 w 1888928"/>
              <a:gd name="connsiteY57" fmla="*/ 2533650 h 2638425"/>
              <a:gd name="connsiteX58" fmla="*/ 885825 w 1888928"/>
              <a:gd name="connsiteY58" fmla="*/ 2609850 h 2638425"/>
              <a:gd name="connsiteX59" fmla="*/ 1019175 w 1888928"/>
              <a:gd name="connsiteY59" fmla="*/ 2638425 h 2638425"/>
              <a:gd name="connsiteX60" fmla="*/ 1095375 w 1888928"/>
              <a:gd name="connsiteY60" fmla="*/ 2628900 h 2638425"/>
              <a:gd name="connsiteX61" fmla="*/ 1200150 w 1888928"/>
              <a:gd name="connsiteY61" fmla="*/ 2590800 h 2638425"/>
              <a:gd name="connsiteX62" fmla="*/ 1276350 w 1888928"/>
              <a:gd name="connsiteY62" fmla="*/ 2543175 h 2638425"/>
              <a:gd name="connsiteX63" fmla="*/ 1371600 w 1888928"/>
              <a:gd name="connsiteY63" fmla="*/ 2447925 h 2638425"/>
              <a:gd name="connsiteX64" fmla="*/ 1409700 w 1888928"/>
              <a:gd name="connsiteY64" fmla="*/ 2419350 h 2638425"/>
              <a:gd name="connsiteX65" fmla="*/ 1466850 w 1888928"/>
              <a:gd name="connsiteY65" fmla="*/ 2343150 h 2638425"/>
              <a:gd name="connsiteX66" fmla="*/ 1495425 w 1888928"/>
              <a:gd name="connsiteY66" fmla="*/ 2314575 h 2638425"/>
              <a:gd name="connsiteX67" fmla="*/ 1581150 w 1888928"/>
              <a:gd name="connsiteY67" fmla="*/ 2219325 h 2638425"/>
              <a:gd name="connsiteX68" fmla="*/ 1628775 w 1888928"/>
              <a:gd name="connsiteY68" fmla="*/ 2190750 h 2638425"/>
              <a:gd name="connsiteX69" fmla="*/ 1695450 w 1888928"/>
              <a:gd name="connsiteY69" fmla="*/ 2171700 h 2638425"/>
              <a:gd name="connsiteX70" fmla="*/ 1809319 w 1888928"/>
              <a:gd name="connsiteY70" fmla="*/ 2088232 h 2638425"/>
              <a:gd name="connsiteX71" fmla="*/ 1292371 w 1888928"/>
              <a:gd name="connsiteY71" fmla="*/ 1944216 h 2638425"/>
              <a:gd name="connsiteX72" fmla="*/ 1206213 w 1888928"/>
              <a:gd name="connsiteY72" fmla="*/ 864096 h 2638425"/>
              <a:gd name="connsiteX73" fmla="*/ 1866900 w 1888928"/>
              <a:gd name="connsiteY73" fmla="*/ 685800 h 2638425"/>
              <a:gd name="connsiteX74" fmla="*/ 1819275 w 1888928"/>
              <a:gd name="connsiteY74" fmla="*/ 533400 h 2638425"/>
              <a:gd name="connsiteX75" fmla="*/ 1743075 w 1888928"/>
              <a:gd name="connsiteY75" fmla="*/ 542925 h 2638425"/>
              <a:gd name="connsiteX76" fmla="*/ 1714500 w 1888928"/>
              <a:gd name="connsiteY76" fmla="*/ 466725 h 2638425"/>
              <a:gd name="connsiteX0" fmla="*/ 1714500 w 1888928"/>
              <a:gd name="connsiteY0" fmla="*/ 466725 h 2638425"/>
              <a:gd name="connsiteX1" fmla="*/ 271682 w 1888928"/>
              <a:gd name="connsiteY1" fmla="*/ 1282799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161925 w 1888928"/>
              <a:gd name="connsiteY40" fmla="*/ 1171575 h 2638425"/>
              <a:gd name="connsiteX41" fmla="*/ 374253 w 1888928"/>
              <a:gd name="connsiteY41" fmla="*/ 1397099 h 2638425"/>
              <a:gd name="connsiteX42" fmla="*/ 371475 w 1888928"/>
              <a:gd name="connsiteY42" fmla="*/ 1409700 h 2638425"/>
              <a:gd name="connsiteX43" fmla="*/ 371475 w 1888928"/>
              <a:gd name="connsiteY43" fmla="*/ 1581150 h 2638425"/>
              <a:gd name="connsiteX44" fmla="*/ 352425 w 1888928"/>
              <a:gd name="connsiteY44" fmla="*/ 1619250 h 2638425"/>
              <a:gd name="connsiteX45" fmla="*/ 285750 w 1888928"/>
              <a:gd name="connsiteY45" fmla="*/ 1752600 h 2638425"/>
              <a:gd name="connsiteX46" fmla="*/ 266700 w 1888928"/>
              <a:gd name="connsiteY46" fmla="*/ 1781175 h 2638425"/>
              <a:gd name="connsiteX47" fmla="*/ 238125 w 1888928"/>
              <a:gd name="connsiteY47" fmla="*/ 1800225 h 2638425"/>
              <a:gd name="connsiteX48" fmla="*/ 133350 w 1888928"/>
              <a:gd name="connsiteY48" fmla="*/ 1943100 h 2638425"/>
              <a:gd name="connsiteX49" fmla="*/ 114300 w 1888928"/>
              <a:gd name="connsiteY49" fmla="*/ 2057400 h 2638425"/>
              <a:gd name="connsiteX50" fmla="*/ 142875 w 1888928"/>
              <a:gd name="connsiteY50" fmla="*/ 2238375 h 2638425"/>
              <a:gd name="connsiteX51" fmla="*/ 171450 w 1888928"/>
              <a:gd name="connsiteY51" fmla="*/ 2314575 h 2638425"/>
              <a:gd name="connsiteX52" fmla="*/ 238125 w 1888928"/>
              <a:gd name="connsiteY52" fmla="*/ 2381250 h 2638425"/>
              <a:gd name="connsiteX53" fmla="*/ 533400 w 1888928"/>
              <a:gd name="connsiteY53" fmla="*/ 2428875 h 2638425"/>
              <a:gd name="connsiteX54" fmla="*/ 638175 w 1888928"/>
              <a:gd name="connsiteY54" fmla="*/ 2457450 h 2638425"/>
              <a:gd name="connsiteX55" fmla="*/ 733425 w 1888928"/>
              <a:gd name="connsiteY55" fmla="*/ 2524125 h 2638425"/>
              <a:gd name="connsiteX56" fmla="*/ 762000 w 1888928"/>
              <a:gd name="connsiteY56" fmla="*/ 2533650 h 2638425"/>
              <a:gd name="connsiteX57" fmla="*/ 885825 w 1888928"/>
              <a:gd name="connsiteY57" fmla="*/ 2609850 h 2638425"/>
              <a:gd name="connsiteX58" fmla="*/ 1019175 w 1888928"/>
              <a:gd name="connsiteY58" fmla="*/ 2638425 h 2638425"/>
              <a:gd name="connsiteX59" fmla="*/ 1095375 w 1888928"/>
              <a:gd name="connsiteY59" fmla="*/ 2628900 h 2638425"/>
              <a:gd name="connsiteX60" fmla="*/ 1200150 w 1888928"/>
              <a:gd name="connsiteY60" fmla="*/ 2590800 h 2638425"/>
              <a:gd name="connsiteX61" fmla="*/ 1276350 w 1888928"/>
              <a:gd name="connsiteY61" fmla="*/ 2543175 h 2638425"/>
              <a:gd name="connsiteX62" fmla="*/ 1371600 w 1888928"/>
              <a:gd name="connsiteY62" fmla="*/ 2447925 h 2638425"/>
              <a:gd name="connsiteX63" fmla="*/ 1409700 w 1888928"/>
              <a:gd name="connsiteY63" fmla="*/ 2419350 h 2638425"/>
              <a:gd name="connsiteX64" fmla="*/ 1466850 w 1888928"/>
              <a:gd name="connsiteY64" fmla="*/ 2343150 h 2638425"/>
              <a:gd name="connsiteX65" fmla="*/ 1495425 w 1888928"/>
              <a:gd name="connsiteY65" fmla="*/ 2314575 h 2638425"/>
              <a:gd name="connsiteX66" fmla="*/ 1581150 w 1888928"/>
              <a:gd name="connsiteY66" fmla="*/ 2219325 h 2638425"/>
              <a:gd name="connsiteX67" fmla="*/ 1628775 w 1888928"/>
              <a:gd name="connsiteY67" fmla="*/ 2190750 h 2638425"/>
              <a:gd name="connsiteX68" fmla="*/ 1695450 w 1888928"/>
              <a:gd name="connsiteY68" fmla="*/ 2171700 h 2638425"/>
              <a:gd name="connsiteX69" fmla="*/ 1809319 w 1888928"/>
              <a:gd name="connsiteY69" fmla="*/ 2088232 h 2638425"/>
              <a:gd name="connsiteX70" fmla="*/ 1292371 w 1888928"/>
              <a:gd name="connsiteY70" fmla="*/ 1944216 h 2638425"/>
              <a:gd name="connsiteX71" fmla="*/ 1206213 w 1888928"/>
              <a:gd name="connsiteY71" fmla="*/ 864096 h 2638425"/>
              <a:gd name="connsiteX72" fmla="*/ 1866900 w 1888928"/>
              <a:gd name="connsiteY72" fmla="*/ 685800 h 2638425"/>
              <a:gd name="connsiteX73" fmla="*/ 1819275 w 1888928"/>
              <a:gd name="connsiteY73" fmla="*/ 533400 h 2638425"/>
              <a:gd name="connsiteX74" fmla="*/ 1743075 w 1888928"/>
              <a:gd name="connsiteY74" fmla="*/ 542925 h 2638425"/>
              <a:gd name="connsiteX75" fmla="*/ 1714500 w 1888928"/>
              <a:gd name="connsiteY75" fmla="*/ 466725 h 2638425"/>
              <a:gd name="connsiteX0" fmla="*/ 1714500 w 1888928"/>
              <a:gd name="connsiteY0" fmla="*/ 466725 h 2638425"/>
              <a:gd name="connsiteX1" fmla="*/ 271682 w 1888928"/>
              <a:gd name="connsiteY1" fmla="*/ 1282799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161925 w 1888928"/>
              <a:gd name="connsiteY40" fmla="*/ 1171575 h 2638425"/>
              <a:gd name="connsiteX41" fmla="*/ 374253 w 1888928"/>
              <a:gd name="connsiteY41" fmla="*/ 1397099 h 2638425"/>
              <a:gd name="connsiteX42" fmla="*/ 371475 w 1888928"/>
              <a:gd name="connsiteY42" fmla="*/ 1581150 h 2638425"/>
              <a:gd name="connsiteX43" fmla="*/ 352425 w 1888928"/>
              <a:gd name="connsiteY43" fmla="*/ 1619250 h 2638425"/>
              <a:gd name="connsiteX44" fmla="*/ 285750 w 1888928"/>
              <a:gd name="connsiteY44" fmla="*/ 1752600 h 2638425"/>
              <a:gd name="connsiteX45" fmla="*/ 266700 w 1888928"/>
              <a:gd name="connsiteY45" fmla="*/ 1781175 h 2638425"/>
              <a:gd name="connsiteX46" fmla="*/ 238125 w 1888928"/>
              <a:gd name="connsiteY46" fmla="*/ 1800225 h 2638425"/>
              <a:gd name="connsiteX47" fmla="*/ 133350 w 1888928"/>
              <a:gd name="connsiteY47" fmla="*/ 1943100 h 2638425"/>
              <a:gd name="connsiteX48" fmla="*/ 114300 w 1888928"/>
              <a:gd name="connsiteY48" fmla="*/ 2057400 h 2638425"/>
              <a:gd name="connsiteX49" fmla="*/ 142875 w 1888928"/>
              <a:gd name="connsiteY49" fmla="*/ 2238375 h 2638425"/>
              <a:gd name="connsiteX50" fmla="*/ 171450 w 1888928"/>
              <a:gd name="connsiteY50" fmla="*/ 2314575 h 2638425"/>
              <a:gd name="connsiteX51" fmla="*/ 238125 w 1888928"/>
              <a:gd name="connsiteY51" fmla="*/ 2381250 h 2638425"/>
              <a:gd name="connsiteX52" fmla="*/ 533400 w 1888928"/>
              <a:gd name="connsiteY52" fmla="*/ 2428875 h 2638425"/>
              <a:gd name="connsiteX53" fmla="*/ 638175 w 1888928"/>
              <a:gd name="connsiteY53" fmla="*/ 2457450 h 2638425"/>
              <a:gd name="connsiteX54" fmla="*/ 733425 w 1888928"/>
              <a:gd name="connsiteY54" fmla="*/ 2524125 h 2638425"/>
              <a:gd name="connsiteX55" fmla="*/ 762000 w 1888928"/>
              <a:gd name="connsiteY55" fmla="*/ 2533650 h 2638425"/>
              <a:gd name="connsiteX56" fmla="*/ 885825 w 1888928"/>
              <a:gd name="connsiteY56" fmla="*/ 2609850 h 2638425"/>
              <a:gd name="connsiteX57" fmla="*/ 1019175 w 1888928"/>
              <a:gd name="connsiteY57" fmla="*/ 2638425 h 2638425"/>
              <a:gd name="connsiteX58" fmla="*/ 1095375 w 1888928"/>
              <a:gd name="connsiteY58" fmla="*/ 2628900 h 2638425"/>
              <a:gd name="connsiteX59" fmla="*/ 1200150 w 1888928"/>
              <a:gd name="connsiteY59" fmla="*/ 2590800 h 2638425"/>
              <a:gd name="connsiteX60" fmla="*/ 1276350 w 1888928"/>
              <a:gd name="connsiteY60" fmla="*/ 2543175 h 2638425"/>
              <a:gd name="connsiteX61" fmla="*/ 1371600 w 1888928"/>
              <a:gd name="connsiteY61" fmla="*/ 2447925 h 2638425"/>
              <a:gd name="connsiteX62" fmla="*/ 1409700 w 1888928"/>
              <a:gd name="connsiteY62" fmla="*/ 2419350 h 2638425"/>
              <a:gd name="connsiteX63" fmla="*/ 1466850 w 1888928"/>
              <a:gd name="connsiteY63" fmla="*/ 2343150 h 2638425"/>
              <a:gd name="connsiteX64" fmla="*/ 1495425 w 1888928"/>
              <a:gd name="connsiteY64" fmla="*/ 2314575 h 2638425"/>
              <a:gd name="connsiteX65" fmla="*/ 1581150 w 1888928"/>
              <a:gd name="connsiteY65" fmla="*/ 2219325 h 2638425"/>
              <a:gd name="connsiteX66" fmla="*/ 1628775 w 1888928"/>
              <a:gd name="connsiteY66" fmla="*/ 2190750 h 2638425"/>
              <a:gd name="connsiteX67" fmla="*/ 1695450 w 1888928"/>
              <a:gd name="connsiteY67" fmla="*/ 2171700 h 2638425"/>
              <a:gd name="connsiteX68" fmla="*/ 1809319 w 1888928"/>
              <a:gd name="connsiteY68" fmla="*/ 2088232 h 2638425"/>
              <a:gd name="connsiteX69" fmla="*/ 1292371 w 1888928"/>
              <a:gd name="connsiteY69" fmla="*/ 1944216 h 2638425"/>
              <a:gd name="connsiteX70" fmla="*/ 1206213 w 1888928"/>
              <a:gd name="connsiteY70" fmla="*/ 864096 h 2638425"/>
              <a:gd name="connsiteX71" fmla="*/ 1866900 w 1888928"/>
              <a:gd name="connsiteY71" fmla="*/ 685800 h 2638425"/>
              <a:gd name="connsiteX72" fmla="*/ 1819275 w 1888928"/>
              <a:gd name="connsiteY72" fmla="*/ 533400 h 2638425"/>
              <a:gd name="connsiteX73" fmla="*/ 1743075 w 1888928"/>
              <a:gd name="connsiteY73" fmla="*/ 542925 h 2638425"/>
              <a:gd name="connsiteX74" fmla="*/ 1714500 w 1888928"/>
              <a:gd name="connsiteY74" fmla="*/ 466725 h 2638425"/>
              <a:gd name="connsiteX0" fmla="*/ 1714500 w 1888928"/>
              <a:gd name="connsiteY0" fmla="*/ 466725 h 2638425"/>
              <a:gd name="connsiteX1" fmla="*/ 271682 w 1888928"/>
              <a:gd name="connsiteY1" fmla="*/ 1282799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161925 w 1888928"/>
              <a:gd name="connsiteY40" fmla="*/ 1171575 h 2638425"/>
              <a:gd name="connsiteX41" fmla="*/ 371475 w 1888928"/>
              <a:gd name="connsiteY41" fmla="*/ 1581150 h 2638425"/>
              <a:gd name="connsiteX42" fmla="*/ 352425 w 1888928"/>
              <a:gd name="connsiteY42" fmla="*/ 1619250 h 2638425"/>
              <a:gd name="connsiteX43" fmla="*/ 285750 w 1888928"/>
              <a:gd name="connsiteY43" fmla="*/ 1752600 h 2638425"/>
              <a:gd name="connsiteX44" fmla="*/ 266700 w 1888928"/>
              <a:gd name="connsiteY44" fmla="*/ 1781175 h 2638425"/>
              <a:gd name="connsiteX45" fmla="*/ 238125 w 1888928"/>
              <a:gd name="connsiteY45" fmla="*/ 1800225 h 2638425"/>
              <a:gd name="connsiteX46" fmla="*/ 133350 w 1888928"/>
              <a:gd name="connsiteY46" fmla="*/ 1943100 h 2638425"/>
              <a:gd name="connsiteX47" fmla="*/ 114300 w 1888928"/>
              <a:gd name="connsiteY47" fmla="*/ 2057400 h 2638425"/>
              <a:gd name="connsiteX48" fmla="*/ 142875 w 1888928"/>
              <a:gd name="connsiteY48" fmla="*/ 2238375 h 2638425"/>
              <a:gd name="connsiteX49" fmla="*/ 171450 w 1888928"/>
              <a:gd name="connsiteY49" fmla="*/ 2314575 h 2638425"/>
              <a:gd name="connsiteX50" fmla="*/ 238125 w 1888928"/>
              <a:gd name="connsiteY50" fmla="*/ 2381250 h 2638425"/>
              <a:gd name="connsiteX51" fmla="*/ 533400 w 1888928"/>
              <a:gd name="connsiteY51" fmla="*/ 2428875 h 2638425"/>
              <a:gd name="connsiteX52" fmla="*/ 638175 w 1888928"/>
              <a:gd name="connsiteY52" fmla="*/ 2457450 h 2638425"/>
              <a:gd name="connsiteX53" fmla="*/ 733425 w 1888928"/>
              <a:gd name="connsiteY53" fmla="*/ 2524125 h 2638425"/>
              <a:gd name="connsiteX54" fmla="*/ 762000 w 1888928"/>
              <a:gd name="connsiteY54" fmla="*/ 2533650 h 2638425"/>
              <a:gd name="connsiteX55" fmla="*/ 885825 w 1888928"/>
              <a:gd name="connsiteY55" fmla="*/ 2609850 h 2638425"/>
              <a:gd name="connsiteX56" fmla="*/ 1019175 w 1888928"/>
              <a:gd name="connsiteY56" fmla="*/ 2638425 h 2638425"/>
              <a:gd name="connsiteX57" fmla="*/ 1095375 w 1888928"/>
              <a:gd name="connsiteY57" fmla="*/ 2628900 h 2638425"/>
              <a:gd name="connsiteX58" fmla="*/ 1200150 w 1888928"/>
              <a:gd name="connsiteY58" fmla="*/ 2590800 h 2638425"/>
              <a:gd name="connsiteX59" fmla="*/ 1276350 w 1888928"/>
              <a:gd name="connsiteY59" fmla="*/ 2543175 h 2638425"/>
              <a:gd name="connsiteX60" fmla="*/ 1371600 w 1888928"/>
              <a:gd name="connsiteY60" fmla="*/ 2447925 h 2638425"/>
              <a:gd name="connsiteX61" fmla="*/ 1409700 w 1888928"/>
              <a:gd name="connsiteY61" fmla="*/ 2419350 h 2638425"/>
              <a:gd name="connsiteX62" fmla="*/ 1466850 w 1888928"/>
              <a:gd name="connsiteY62" fmla="*/ 2343150 h 2638425"/>
              <a:gd name="connsiteX63" fmla="*/ 1495425 w 1888928"/>
              <a:gd name="connsiteY63" fmla="*/ 2314575 h 2638425"/>
              <a:gd name="connsiteX64" fmla="*/ 1581150 w 1888928"/>
              <a:gd name="connsiteY64" fmla="*/ 2219325 h 2638425"/>
              <a:gd name="connsiteX65" fmla="*/ 1628775 w 1888928"/>
              <a:gd name="connsiteY65" fmla="*/ 2190750 h 2638425"/>
              <a:gd name="connsiteX66" fmla="*/ 1695450 w 1888928"/>
              <a:gd name="connsiteY66" fmla="*/ 2171700 h 2638425"/>
              <a:gd name="connsiteX67" fmla="*/ 1809319 w 1888928"/>
              <a:gd name="connsiteY67" fmla="*/ 2088232 h 2638425"/>
              <a:gd name="connsiteX68" fmla="*/ 1292371 w 1888928"/>
              <a:gd name="connsiteY68" fmla="*/ 1944216 h 2638425"/>
              <a:gd name="connsiteX69" fmla="*/ 1206213 w 1888928"/>
              <a:gd name="connsiteY69" fmla="*/ 864096 h 2638425"/>
              <a:gd name="connsiteX70" fmla="*/ 1866900 w 1888928"/>
              <a:gd name="connsiteY70" fmla="*/ 685800 h 2638425"/>
              <a:gd name="connsiteX71" fmla="*/ 1819275 w 1888928"/>
              <a:gd name="connsiteY71" fmla="*/ 533400 h 2638425"/>
              <a:gd name="connsiteX72" fmla="*/ 1743075 w 1888928"/>
              <a:gd name="connsiteY72" fmla="*/ 542925 h 2638425"/>
              <a:gd name="connsiteX73" fmla="*/ 1714500 w 1888928"/>
              <a:gd name="connsiteY73" fmla="*/ 466725 h 2638425"/>
              <a:gd name="connsiteX0" fmla="*/ 1714500 w 1888928"/>
              <a:gd name="connsiteY0" fmla="*/ 466725 h 2638425"/>
              <a:gd name="connsiteX1" fmla="*/ 271682 w 1888928"/>
              <a:gd name="connsiteY1" fmla="*/ 1282799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371475 w 1888928"/>
              <a:gd name="connsiteY40" fmla="*/ 1581150 h 2638425"/>
              <a:gd name="connsiteX41" fmla="*/ 352425 w 1888928"/>
              <a:gd name="connsiteY41" fmla="*/ 1619250 h 2638425"/>
              <a:gd name="connsiteX42" fmla="*/ 285750 w 1888928"/>
              <a:gd name="connsiteY42" fmla="*/ 1752600 h 2638425"/>
              <a:gd name="connsiteX43" fmla="*/ 266700 w 1888928"/>
              <a:gd name="connsiteY43" fmla="*/ 1781175 h 2638425"/>
              <a:gd name="connsiteX44" fmla="*/ 238125 w 1888928"/>
              <a:gd name="connsiteY44" fmla="*/ 1800225 h 2638425"/>
              <a:gd name="connsiteX45" fmla="*/ 133350 w 1888928"/>
              <a:gd name="connsiteY45" fmla="*/ 1943100 h 2638425"/>
              <a:gd name="connsiteX46" fmla="*/ 114300 w 1888928"/>
              <a:gd name="connsiteY46" fmla="*/ 2057400 h 2638425"/>
              <a:gd name="connsiteX47" fmla="*/ 142875 w 1888928"/>
              <a:gd name="connsiteY47" fmla="*/ 2238375 h 2638425"/>
              <a:gd name="connsiteX48" fmla="*/ 171450 w 1888928"/>
              <a:gd name="connsiteY48" fmla="*/ 2314575 h 2638425"/>
              <a:gd name="connsiteX49" fmla="*/ 238125 w 1888928"/>
              <a:gd name="connsiteY49" fmla="*/ 2381250 h 2638425"/>
              <a:gd name="connsiteX50" fmla="*/ 533400 w 1888928"/>
              <a:gd name="connsiteY50" fmla="*/ 2428875 h 2638425"/>
              <a:gd name="connsiteX51" fmla="*/ 638175 w 1888928"/>
              <a:gd name="connsiteY51" fmla="*/ 2457450 h 2638425"/>
              <a:gd name="connsiteX52" fmla="*/ 733425 w 1888928"/>
              <a:gd name="connsiteY52" fmla="*/ 2524125 h 2638425"/>
              <a:gd name="connsiteX53" fmla="*/ 762000 w 1888928"/>
              <a:gd name="connsiteY53" fmla="*/ 2533650 h 2638425"/>
              <a:gd name="connsiteX54" fmla="*/ 885825 w 1888928"/>
              <a:gd name="connsiteY54" fmla="*/ 2609850 h 2638425"/>
              <a:gd name="connsiteX55" fmla="*/ 1019175 w 1888928"/>
              <a:gd name="connsiteY55" fmla="*/ 2638425 h 2638425"/>
              <a:gd name="connsiteX56" fmla="*/ 1095375 w 1888928"/>
              <a:gd name="connsiteY56" fmla="*/ 2628900 h 2638425"/>
              <a:gd name="connsiteX57" fmla="*/ 1200150 w 1888928"/>
              <a:gd name="connsiteY57" fmla="*/ 2590800 h 2638425"/>
              <a:gd name="connsiteX58" fmla="*/ 1276350 w 1888928"/>
              <a:gd name="connsiteY58" fmla="*/ 2543175 h 2638425"/>
              <a:gd name="connsiteX59" fmla="*/ 1371600 w 1888928"/>
              <a:gd name="connsiteY59" fmla="*/ 2447925 h 2638425"/>
              <a:gd name="connsiteX60" fmla="*/ 1409700 w 1888928"/>
              <a:gd name="connsiteY60" fmla="*/ 2419350 h 2638425"/>
              <a:gd name="connsiteX61" fmla="*/ 1466850 w 1888928"/>
              <a:gd name="connsiteY61" fmla="*/ 2343150 h 2638425"/>
              <a:gd name="connsiteX62" fmla="*/ 1495425 w 1888928"/>
              <a:gd name="connsiteY62" fmla="*/ 2314575 h 2638425"/>
              <a:gd name="connsiteX63" fmla="*/ 1581150 w 1888928"/>
              <a:gd name="connsiteY63" fmla="*/ 2219325 h 2638425"/>
              <a:gd name="connsiteX64" fmla="*/ 1628775 w 1888928"/>
              <a:gd name="connsiteY64" fmla="*/ 2190750 h 2638425"/>
              <a:gd name="connsiteX65" fmla="*/ 1695450 w 1888928"/>
              <a:gd name="connsiteY65" fmla="*/ 2171700 h 2638425"/>
              <a:gd name="connsiteX66" fmla="*/ 1809319 w 1888928"/>
              <a:gd name="connsiteY66" fmla="*/ 2088232 h 2638425"/>
              <a:gd name="connsiteX67" fmla="*/ 1292371 w 1888928"/>
              <a:gd name="connsiteY67" fmla="*/ 1944216 h 2638425"/>
              <a:gd name="connsiteX68" fmla="*/ 1206213 w 1888928"/>
              <a:gd name="connsiteY68" fmla="*/ 864096 h 2638425"/>
              <a:gd name="connsiteX69" fmla="*/ 1866900 w 1888928"/>
              <a:gd name="connsiteY69" fmla="*/ 685800 h 2638425"/>
              <a:gd name="connsiteX70" fmla="*/ 1819275 w 1888928"/>
              <a:gd name="connsiteY70" fmla="*/ 533400 h 2638425"/>
              <a:gd name="connsiteX71" fmla="*/ 1743075 w 1888928"/>
              <a:gd name="connsiteY71" fmla="*/ 542925 h 2638425"/>
              <a:gd name="connsiteX72" fmla="*/ 1714500 w 1888928"/>
              <a:gd name="connsiteY72" fmla="*/ 466725 h 2638425"/>
              <a:gd name="connsiteX0" fmla="*/ 1714500 w 1888928"/>
              <a:gd name="connsiteY0" fmla="*/ 466725 h 2638425"/>
              <a:gd name="connsiteX1" fmla="*/ 1723161 w 1888928"/>
              <a:gd name="connsiteY1" fmla="*/ 576064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371475 w 1888928"/>
              <a:gd name="connsiteY40" fmla="*/ 1581150 h 2638425"/>
              <a:gd name="connsiteX41" fmla="*/ 352425 w 1888928"/>
              <a:gd name="connsiteY41" fmla="*/ 1619250 h 2638425"/>
              <a:gd name="connsiteX42" fmla="*/ 285750 w 1888928"/>
              <a:gd name="connsiteY42" fmla="*/ 1752600 h 2638425"/>
              <a:gd name="connsiteX43" fmla="*/ 266700 w 1888928"/>
              <a:gd name="connsiteY43" fmla="*/ 1781175 h 2638425"/>
              <a:gd name="connsiteX44" fmla="*/ 238125 w 1888928"/>
              <a:gd name="connsiteY44" fmla="*/ 1800225 h 2638425"/>
              <a:gd name="connsiteX45" fmla="*/ 133350 w 1888928"/>
              <a:gd name="connsiteY45" fmla="*/ 1943100 h 2638425"/>
              <a:gd name="connsiteX46" fmla="*/ 114300 w 1888928"/>
              <a:gd name="connsiteY46" fmla="*/ 2057400 h 2638425"/>
              <a:gd name="connsiteX47" fmla="*/ 142875 w 1888928"/>
              <a:gd name="connsiteY47" fmla="*/ 2238375 h 2638425"/>
              <a:gd name="connsiteX48" fmla="*/ 171450 w 1888928"/>
              <a:gd name="connsiteY48" fmla="*/ 2314575 h 2638425"/>
              <a:gd name="connsiteX49" fmla="*/ 238125 w 1888928"/>
              <a:gd name="connsiteY49" fmla="*/ 2381250 h 2638425"/>
              <a:gd name="connsiteX50" fmla="*/ 533400 w 1888928"/>
              <a:gd name="connsiteY50" fmla="*/ 2428875 h 2638425"/>
              <a:gd name="connsiteX51" fmla="*/ 638175 w 1888928"/>
              <a:gd name="connsiteY51" fmla="*/ 2457450 h 2638425"/>
              <a:gd name="connsiteX52" fmla="*/ 733425 w 1888928"/>
              <a:gd name="connsiteY52" fmla="*/ 2524125 h 2638425"/>
              <a:gd name="connsiteX53" fmla="*/ 762000 w 1888928"/>
              <a:gd name="connsiteY53" fmla="*/ 2533650 h 2638425"/>
              <a:gd name="connsiteX54" fmla="*/ 885825 w 1888928"/>
              <a:gd name="connsiteY54" fmla="*/ 2609850 h 2638425"/>
              <a:gd name="connsiteX55" fmla="*/ 1019175 w 1888928"/>
              <a:gd name="connsiteY55" fmla="*/ 2638425 h 2638425"/>
              <a:gd name="connsiteX56" fmla="*/ 1095375 w 1888928"/>
              <a:gd name="connsiteY56" fmla="*/ 2628900 h 2638425"/>
              <a:gd name="connsiteX57" fmla="*/ 1200150 w 1888928"/>
              <a:gd name="connsiteY57" fmla="*/ 2590800 h 2638425"/>
              <a:gd name="connsiteX58" fmla="*/ 1276350 w 1888928"/>
              <a:gd name="connsiteY58" fmla="*/ 2543175 h 2638425"/>
              <a:gd name="connsiteX59" fmla="*/ 1371600 w 1888928"/>
              <a:gd name="connsiteY59" fmla="*/ 2447925 h 2638425"/>
              <a:gd name="connsiteX60" fmla="*/ 1409700 w 1888928"/>
              <a:gd name="connsiteY60" fmla="*/ 2419350 h 2638425"/>
              <a:gd name="connsiteX61" fmla="*/ 1466850 w 1888928"/>
              <a:gd name="connsiteY61" fmla="*/ 2343150 h 2638425"/>
              <a:gd name="connsiteX62" fmla="*/ 1495425 w 1888928"/>
              <a:gd name="connsiteY62" fmla="*/ 2314575 h 2638425"/>
              <a:gd name="connsiteX63" fmla="*/ 1581150 w 1888928"/>
              <a:gd name="connsiteY63" fmla="*/ 2219325 h 2638425"/>
              <a:gd name="connsiteX64" fmla="*/ 1628775 w 1888928"/>
              <a:gd name="connsiteY64" fmla="*/ 2190750 h 2638425"/>
              <a:gd name="connsiteX65" fmla="*/ 1695450 w 1888928"/>
              <a:gd name="connsiteY65" fmla="*/ 2171700 h 2638425"/>
              <a:gd name="connsiteX66" fmla="*/ 1809319 w 1888928"/>
              <a:gd name="connsiteY66" fmla="*/ 2088232 h 2638425"/>
              <a:gd name="connsiteX67" fmla="*/ 1292371 w 1888928"/>
              <a:gd name="connsiteY67" fmla="*/ 1944216 h 2638425"/>
              <a:gd name="connsiteX68" fmla="*/ 1206213 w 1888928"/>
              <a:gd name="connsiteY68" fmla="*/ 864096 h 2638425"/>
              <a:gd name="connsiteX69" fmla="*/ 1866900 w 1888928"/>
              <a:gd name="connsiteY69" fmla="*/ 685800 h 2638425"/>
              <a:gd name="connsiteX70" fmla="*/ 1819275 w 1888928"/>
              <a:gd name="connsiteY70" fmla="*/ 533400 h 2638425"/>
              <a:gd name="connsiteX71" fmla="*/ 1743075 w 1888928"/>
              <a:gd name="connsiteY71" fmla="*/ 542925 h 2638425"/>
              <a:gd name="connsiteX72" fmla="*/ 1714500 w 1888928"/>
              <a:gd name="connsiteY72" fmla="*/ 466725 h 2638425"/>
              <a:gd name="connsiteX0" fmla="*/ 1714500 w 1888928"/>
              <a:gd name="connsiteY0" fmla="*/ 466725 h 2638425"/>
              <a:gd name="connsiteX1" fmla="*/ 1723161 w 1888928"/>
              <a:gd name="connsiteY1" fmla="*/ 576064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371475 w 1888928"/>
              <a:gd name="connsiteY40" fmla="*/ 1581150 h 2638425"/>
              <a:gd name="connsiteX41" fmla="*/ 285750 w 1888928"/>
              <a:gd name="connsiteY41" fmla="*/ 1752600 h 2638425"/>
              <a:gd name="connsiteX42" fmla="*/ 266700 w 1888928"/>
              <a:gd name="connsiteY42" fmla="*/ 1781175 h 2638425"/>
              <a:gd name="connsiteX43" fmla="*/ 238125 w 1888928"/>
              <a:gd name="connsiteY43" fmla="*/ 1800225 h 2638425"/>
              <a:gd name="connsiteX44" fmla="*/ 133350 w 1888928"/>
              <a:gd name="connsiteY44" fmla="*/ 1943100 h 2638425"/>
              <a:gd name="connsiteX45" fmla="*/ 114300 w 1888928"/>
              <a:gd name="connsiteY45" fmla="*/ 2057400 h 2638425"/>
              <a:gd name="connsiteX46" fmla="*/ 142875 w 1888928"/>
              <a:gd name="connsiteY46" fmla="*/ 2238375 h 2638425"/>
              <a:gd name="connsiteX47" fmla="*/ 171450 w 1888928"/>
              <a:gd name="connsiteY47" fmla="*/ 2314575 h 2638425"/>
              <a:gd name="connsiteX48" fmla="*/ 238125 w 1888928"/>
              <a:gd name="connsiteY48" fmla="*/ 2381250 h 2638425"/>
              <a:gd name="connsiteX49" fmla="*/ 533400 w 1888928"/>
              <a:gd name="connsiteY49" fmla="*/ 2428875 h 2638425"/>
              <a:gd name="connsiteX50" fmla="*/ 638175 w 1888928"/>
              <a:gd name="connsiteY50" fmla="*/ 2457450 h 2638425"/>
              <a:gd name="connsiteX51" fmla="*/ 733425 w 1888928"/>
              <a:gd name="connsiteY51" fmla="*/ 2524125 h 2638425"/>
              <a:gd name="connsiteX52" fmla="*/ 762000 w 1888928"/>
              <a:gd name="connsiteY52" fmla="*/ 2533650 h 2638425"/>
              <a:gd name="connsiteX53" fmla="*/ 885825 w 1888928"/>
              <a:gd name="connsiteY53" fmla="*/ 2609850 h 2638425"/>
              <a:gd name="connsiteX54" fmla="*/ 1019175 w 1888928"/>
              <a:gd name="connsiteY54" fmla="*/ 2638425 h 2638425"/>
              <a:gd name="connsiteX55" fmla="*/ 1095375 w 1888928"/>
              <a:gd name="connsiteY55" fmla="*/ 2628900 h 2638425"/>
              <a:gd name="connsiteX56" fmla="*/ 1200150 w 1888928"/>
              <a:gd name="connsiteY56" fmla="*/ 2590800 h 2638425"/>
              <a:gd name="connsiteX57" fmla="*/ 1276350 w 1888928"/>
              <a:gd name="connsiteY57" fmla="*/ 2543175 h 2638425"/>
              <a:gd name="connsiteX58" fmla="*/ 1371600 w 1888928"/>
              <a:gd name="connsiteY58" fmla="*/ 2447925 h 2638425"/>
              <a:gd name="connsiteX59" fmla="*/ 1409700 w 1888928"/>
              <a:gd name="connsiteY59" fmla="*/ 2419350 h 2638425"/>
              <a:gd name="connsiteX60" fmla="*/ 1466850 w 1888928"/>
              <a:gd name="connsiteY60" fmla="*/ 2343150 h 2638425"/>
              <a:gd name="connsiteX61" fmla="*/ 1495425 w 1888928"/>
              <a:gd name="connsiteY61" fmla="*/ 2314575 h 2638425"/>
              <a:gd name="connsiteX62" fmla="*/ 1581150 w 1888928"/>
              <a:gd name="connsiteY62" fmla="*/ 2219325 h 2638425"/>
              <a:gd name="connsiteX63" fmla="*/ 1628775 w 1888928"/>
              <a:gd name="connsiteY63" fmla="*/ 2190750 h 2638425"/>
              <a:gd name="connsiteX64" fmla="*/ 1695450 w 1888928"/>
              <a:gd name="connsiteY64" fmla="*/ 2171700 h 2638425"/>
              <a:gd name="connsiteX65" fmla="*/ 1809319 w 1888928"/>
              <a:gd name="connsiteY65" fmla="*/ 2088232 h 2638425"/>
              <a:gd name="connsiteX66" fmla="*/ 1292371 w 1888928"/>
              <a:gd name="connsiteY66" fmla="*/ 1944216 h 2638425"/>
              <a:gd name="connsiteX67" fmla="*/ 1206213 w 1888928"/>
              <a:gd name="connsiteY67" fmla="*/ 864096 h 2638425"/>
              <a:gd name="connsiteX68" fmla="*/ 1866900 w 1888928"/>
              <a:gd name="connsiteY68" fmla="*/ 685800 h 2638425"/>
              <a:gd name="connsiteX69" fmla="*/ 1819275 w 1888928"/>
              <a:gd name="connsiteY69" fmla="*/ 533400 h 2638425"/>
              <a:gd name="connsiteX70" fmla="*/ 1743075 w 1888928"/>
              <a:gd name="connsiteY70" fmla="*/ 542925 h 2638425"/>
              <a:gd name="connsiteX71" fmla="*/ 1714500 w 1888928"/>
              <a:gd name="connsiteY71" fmla="*/ 466725 h 2638425"/>
              <a:gd name="connsiteX0" fmla="*/ 1714500 w 1888928"/>
              <a:gd name="connsiteY0" fmla="*/ 466725 h 2638425"/>
              <a:gd name="connsiteX1" fmla="*/ 1723161 w 1888928"/>
              <a:gd name="connsiteY1" fmla="*/ 576064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371475 w 1888928"/>
              <a:gd name="connsiteY40" fmla="*/ 1581150 h 2638425"/>
              <a:gd name="connsiteX41" fmla="*/ 285750 w 1888928"/>
              <a:gd name="connsiteY41" fmla="*/ 1752600 h 2638425"/>
              <a:gd name="connsiteX42" fmla="*/ 266700 w 1888928"/>
              <a:gd name="connsiteY42" fmla="*/ 1781175 h 2638425"/>
              <a:gd name="connsiteX43" fmla="*/ 133350 w 1888928"/>
              <a:gd name="connsiteY43" fmla="*/ 1943100 h 2638425"/>
              <a:gd name="connsiteX44" fmla="*/ 114300 w 1888928"/>
              <a:gd name="connsiteY44" fmla="*/ 2057400 h 2638425"/>
              <a:gd name="connsiteX45" fmla="*/ 142875 w 1888928"/>
              <a:gd name="connsiteY45" fmla="*/ 2238375 h 2638425"/>
              <a:gd name="connsiteX46" fmla="*/ 171450 w 1888928"/>
              <a:gd name="connsiteY46" fmla="*/ 2314575 h 2638425"/>
              <a:gd name="connsiteX47" fmla="*/ 238125 w 1888928"/>
              <a:gd name="connsiteY47" fmla="*/ 2381250 h 2638425"/>
              <a:gd name="connsiteX48" fmla="*/ 533400 w 1888928"/>
              <a:gd name="connsiteY48" fmla="*/ 2428875 h 2638425"/>
              <a:gd name="connsiteX49" fmla="*/ 638175 w 1888928"/>
              <a:gd name="connsiteY49" fmla="*/ 2457450 h 2638425"/>
              <a:gd name="connsiteX50" fmla="*/ 733425 w 1888928"/>
              <a:gd name="connsiteY50" fmla="*/ 2524125 h 2638425"/>
              <a:gd name="connsiteX51" fmla="*/ 762000 w 1888928"/>
              <a:gd name="connsiteY51" fmla="*/ 2533650 h 2638425"/>
              <a:gd name="connsiteX52" fmla="*/ 885825 w 1888928"/>
              <a:gd name="connsiteY52" fmla="*/ 2609850 h 2638425"/>
              <a:gd name="connsiteX53" fmla="*/ 1019175 w 1888928"/>
              <a:gd name="connsiteY53" fmla="*/ 2638425 h 2638425"/>
              <a:gd name="connsiteX54" fmla="*/ 1095375 w 1888928"/>
              <a:gd name="connsiteY54" fmla="*/ 2628900 h 2638425"/>
              <a:gd name="connsiteX55" fmla="*/ 1200150 w 1888928"/>
              <a:gd name="connsiteY55" fmla="*/ 2590800 h 2638425"/>
              <a:gd name="connsiteX56" fmla="*/ 1276350 w 1888928"/>
              <a:gd name="connsiteY56" fmla="*/ 2543175 h 2638425"/>
              <a:gd name="connsiteX57" fmla="*/ 1371600 w 1888928"/>
              <a:gd name="connsiteY57" fmla="*/ 2447925 h 2638425"/>
              <a:gd name="connsiteX58" fmla="*/ 1409700 w 1888928"/>
              <a:gd name="connsiteY58" fmla="*/ 2419350 h 2638425"/>
              <a:gd name="connsiteX59" fmla="*/ 1466850 w 1888928"/>
              <a:gd name="connsiteY59" fmla="*/ 2343150 h 2638425"/>
              <a:gd name="connsiteX60" fmla="*/ 1495425 w 1888928"/>
              <a:gd name="connsiteY60" fmla="*/ 2314575 h 2638425"/>
              <a:gd name="connsiteX61" fmla="*/ 1581150 w 1888928"/>
              <a:gd name="connsiteY61" fmla="*/ 2219325 h 2638425"/>
              <a:gd name="connsiteX62" fmla="*/ 1628775 w 1888928"/>
              <a:gd name="connsiteY62" fmla="*/ 2190750 h 2638425"/>
              <a:gd name="connsiteX63" fmla="*/ 1695450 w 1888928"/>
              <a:gd name="connsiteY63" fmla="*/ 2171700 h 2638425"/>
              <a:gd name="connsiteX64" fmla="*/ 1809319 w 1888928"/>
              <a:gd name="connsiteY64" fmla="*/ 2088232 h 2638425"/>
              <a:gd name="connsiteX65" fmla="*/ 1292371 w 1888928"/>
              <a:gd name="connsiteY65" fmla="*/ 1944216 h 2638425"/>
              <a:gd name="connsiteX66" fmla="*/ 1206213 w 1888928"/>
              <a:gd name="connsiteY66" fmla="*/ 864096 h 2638425"/>
              <a:gd name="connsiteX67" fmla="*/ 1866900 w 1888928"/>
              <a:gd name="connsiteY67" fmla="*/ 685800 h 2638425"/>
              <a:gd name="connsiteX68" fmla="*/ 1819275 w 1888928"/>
              <a:gd name="connsiteY68" fmla="*/ 533400 h 2638425"/>
              <a:gd name="connsiteX69" fmla="*/ 1743075 w 1888928"/>
              <a:gd name="connsiteY69" fmla="*/ 542925 h 2638425"/>
              <a:gd name="connsiteX70" fmla="*/ 1714500 w 1888928"/>
              <a:gd name="connsiteY70" fmla="*/ 466725 h 2638425"/>
              <a:gd name="connsiteX0" fmla="*/ 1714500 w 1888928"/>
              <a:gd name="connsiteY0" fmla="*/ 466725 h 2638425"/>
              <a:gd name="connsiteX1" fmla="*/ 1723161 w 1888928"/>
              <a:gd name="connsiteY1" fmla="*/ 576064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371475 w 1888928"/>
              <a:gd name="connsiteY40" fmla="*/ 1581150 h 2638425"/>
              <a:gd name="connsiteX41" fmla="*/ 285750 w 1888928"/>
              <a:gd name="connsiteY41" fmla="*/ 1752600 h 2638425"/>
              <a:gd name="connsiteX42" fmla="*/ 133350 w 1888928"/>
              <a:gd name="connsiteY42" fmla="*/ 1943100 h 2638425"/>
              <a:gd name="connsiteX43" fmla="*/ 114300 w 1888928"/>
              <a:gd name="connsiteY43" fmla="*/ 2057400 h 2638425"/>
              <a:gd name="connsiteX44" fmla="*/ 142875 w 1888928"/>
              <a:gd name="connsiteY44" fmla="*/ 2238375 h 2638425"/>
              <a:gd name="connsiteX45" fmla="*/ 171450 w 1888928"/>
              <a:gd name="connsiteY45" fmla="*/ 2314575 h 2638425"/>
              <a:gd name="connsiteX46" fmla="*/ 238125 w 1888928"/>
              <a:gd name="connsiteY46" fmla="*/ 2381250 h 2638425"/>
              <a:gd name="connsiteX47" fmla="*/ 533400 w 1888928"/>
              <a:gd name="connsiteY47" fmla="*/ 2428875 h 2638425"/>
              <a:gd name="connsiteX48" fmla="*/ 638175 w 1888928"/>
              <a:gd name="connsiteY48" fmla="*/ 2457450 h 2638425"/>
              <a:gd name="connsiteX49" fmla="*/ 733425 w 1888928"/>
              <a:gd name="connsiteY49" fmla="*/ 2524125 h 2638425"/>
              <a:gd name="connsiteX50" fmla="*/ 762000 w 1888928"/>
              <a:gd name="connsiteY50" fmla="*/ 2533650 h 2638425"/>
              <a:gd name="connsiteX51" fmla="*/ 885825 w 1888928"/>
              <a:gd name="connsiteY51" fmla="*/ 2609850 h 2638425"/>
              <a:gd name="connsiteX52" fmla="*/ 1019175 w 1888928"/>
              <a:gd name="connsiteY52" fmla="*/ 2638425 h 2638425"/>
              <a:gd name="connsiteX53" fmla="*/ 1095375 w 1888928"/>
              <a:gd name="connsiteY53" fmla="*/ 2628900 h 2638425"/>
              <a:gd name="connsiteX54" fmla="*/ 1200150 w 1888928"/>
              <a:gd name="connsiteY54" fmla="*/ 2590800 h 2638425"/>
              <a:gd name="connsiteX55" fmla="*/ 1276350 w 1888928"/>
              <a:gd name="connsiteY55" fmla="*/ 2543175 h 2638425"/>
              <a:gd name="connsiteX56" fmla="*/ 1371600 w 1888928"/>
              <a:gd name="connsiteY56" fmla="*/ 2447925 h 2638425"/>
              <a:gd name="connsiteX57" fmla="*/ 1409700 w 1888928"/>
              <a:gd name="connsiteY57" fmla="*/ 2419350 h 2638425"/>
              <a:gd name="connsiteX58" fmla="*/ 1466850 w 1888928"/>
              <a:gd name="connsiteY58" fmla="*/ 2343150 h 2638425"/>
              <a:gd name="connsiteX59" fmla="*/ 1495425 w 1888928"/>
              <a:gd name="connsiteY59" fmla="*/ 2314575 h 2638425"/>
              <a:gd name="connsiteX60" fmla="*/ 1581150 w 1888928"/>
              <a:gd name="connsiteY60" fmla="*/ 2219325 h 2638425"/>
              <a:gd name="connsiteX61" fmla="*/ 1628775 w 1888928"/>
              <a:gd name="connsiteY61" fmla="*/ 2190750 h 2638425"/>
              <a:gd name="connsiteX62" fmla="*/ 1695450 w 1888928"/>
              <a:gd name="connsiteY62" fmla="*/ 2171700 h 2638425"/>
              <a:gd name="connsiteX63" fmla="*/ 1809319 w 1888928"/>
              <a:gd name="connsiteY63" fmla="*/ 2088232 h 2638425"/>
              <a:gd name="connsiteX64" fmla="*/ 1292371 w 1888928"/>
              <a:gd name="connsiteY64" fmla="*/ 1944216 h 2638425"/>
              <a:gd name="connsiteX65" fmla="*/ 1206213 w 1888928"/>
              <a:gd name="connsiteY65" fmla="*/ 864096 h 2638425"/>
              <a:gd name="connsiteX66" fmla="*/ 1866900 w 1888928"/>
              <a:gd name="connsiteY66" fmla="*/ 685800 h 2638425"/>
              <a:gd name="connsiteX67" fmla="*/ 1819275 w 1888928"/>
              <a:gd name="connsiteY67" fmla="*/ 533400 h 2638425"/>
              <a:gd name="connsiteX68" fmla="*/ 1743075 w 1888928"/>
              <a:gd name="connsiteY68" fmla="*/ 542925 h 2638425"/>
              <a:gd name="connsiteX69" fmla="*/ 1714500 w 1888928"/>
              <a:gd name="connsiteY69" fmla="*/ 466725 h 2638425"/>
              <a:gd name="connsiteX0" fmla="*/ 1714500 w 1888928"/>
              <a:gd name="connsiteY0" fmla="*/ 466725 h 2638425"/>
              <a:gd name="connsiteX1" fmla="*/ 1723161 w 1888928"/>
              <a:gd name="connsiteY1" fmla="*/ 576064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85725 w 1888928"/>
              <a:gd name="connsiteY39" fmla="*/ 1114425 h 2638425"/>
              <a:gd name="connsiteX40" fmla="*/ 371475 w 1888928"/>
              <a:gd name="connsiteY40" fmla="*/ 1581150 h 2638425"/>
              <a:gd name="connsiteX41" fmla="*/ 133350 w 1888928"/>
              <a:gd name="connsiteY41" fmla="*/ 1943100 h 2638425"/>
              <a:gd name="connsiteX42" fmla="*/ 114300 w 1888928"/>
              <a:gd name="connsiteY42" fmla="*/ 2057400 h 2638425"/>
              <a:gd name="connsiteX43" fmla="*/ 142875 w 1888928"/>
              <a:gd name="connsiteY43" fmla="*/ 2238375 h 2638425"/>
              <a:gd name="connsiteX44" fmla="*/ 171450 w 1888928"/>
              <a:gd name="connsiteY44" fmla="*/ 2314575 h 2638425"/>
              <a:gd name="connsiteX45" fmla="*/ 238125 w 1888928"/>
              <a:gd name="connsiteY45" fmla="*/ 2381250 h 2638425"/>
              <a:gd name="connsiteX46" fmla="*/ 533400 w 1888928"/>
              <a:gd name="connsiteY46" fmla="*/ 2428875 h 2638425"/>
              <a:gd name="connsiteX47" fmla="*/ 638175 w 1888928"/>
              <a:gd name="connsiteY47" fmla="*/ 2457450 h 2638425"/>
              <a:gd name="connsiteX48" fmla="*/ 733425 w 1888928"/>
              <a:gd name="connsiteY48" fmla="*/ 2524125 h 2638425"/>
              <a:gd name="connsiteX49" fmla="*/ 762000 w 1888928"/>
              <a:gd name="connsiteY49" fmla="*/ 2533650 h 2638425"/>
              <a:gd name="connsiteX50" fmla="*/ 885825 w 1888928"/>
              <a:gd name="connsiteY50" fmla="*/ 2609850 h 2638425"/>
              <a:gd name="connsiteX51" fmla="*/ 1019175 w 1888928"/>
              <a:gd name="connsiteY51" fmla="*/ 2638425 h 2638425"/>
              <a:gd name="connsiteX52" fmla="*/ 1095375 w 1888928"/>
              <a:gd name="connsiteY52" fmla="*/ 2628900 h 2638425"/>
              <a:gd name="connsiteX53" fmla="*/ 1200150 w 1888928"/>
              <a:gd name="connsiteY53" fmla="*/ 2590800 h 2638425"/>
              <a:gd name="connsiteX54" fmla="*/ 1276350 w 1888928"/>
              <a:gd name="connsiteY54" fmla="*/ 2543175 h 2638425"/>
              <a:gd name="connsiteX55" fmla="*/ 1371600 w 1888928"/>
              <a:gd name="connsiteY55" fmla="*/ 2447925 h 2638425"/>
              <a:gd name="connsiteX56" fmla="*/ 1409700 w 1888928"/>
              <a:gd name="connsiteY56" fmla="*/ 2419350 h 2638425"/>
              <a:gd name="connsiteX57" fmla="*/ 1466850 w 1888928"/>
              <a:gd name="connsiteY57" fmla="*/ 2343150 h 2638425"/>
              <a:gd name="connsiteX58" fmla="*/ 1495425 w 1888928"/>
              <a:gd name="connsiteY58" fmla="*/ 2314575 h 2638425"/>
              <a:gd name="connsiteX59" fmla="*/ 1581150 w 1888928"/>
              <a:gd name="connsiteY59" fmla="*/ 2219325 h 2638425"/>
              <a:gd name="connsiteX60" fmla="*/ 1628775 w 1888928"/>
              <a:gd name="connsiteY60" fmla="*/ 2190750 h 2638425"/>
              <a:gd name="connsiteX61" fmla="*/ 1695450 w 1888928"/>
              <a:gd name="connsiteY61" fmla="*/ 2171700 h 2638425"/>
              <a:gd name="connsiteX62" fmla="*/ 1809319 w 1888928"/>
              <a:gd name="connsiteY62" fmla="*/ 2088232 h 2638425"/>
              <a:gd name="connsiteX63" fmla="*/ 1292371 w 1888928"/>
              <a:gd name="connsiteY63" fmla="*/ 1944216 h 2638425"/>
              <a:gd name="connsiteX64" fmla="*/ 1206213 w 1888928"/>
              <a:gd name="connsiteY64" fmla="*/ 864096 h 2638425"/>
              <a:gd name="connsiteX65" fmla="*/ 1866900 w 1888928"/>
              <a:gd name="connsiteY65" fmla="*/ 685800 h 2638425"/>
              <a:gd name="connsiteX66" fmla="*/ 1819275 w 1888928"/>
              <a:gd name="connsiteY66" fmla="*/ 533400 h 2638425"/>
              <a:gd name="connsiteX67" fmla="*/ 1743075 w 1888928"/>
              <a:gd name="connsiteY67" fmla="*/ 542925 h 2638425"/>
              <a:gd name="connsiteX68" fmla="*/ 1714500 w 1888928"/>
              <a:gd name="connsiteY68" fmla="*/ 466725 h 2638425"/>
              <a:gd name="connsiteX0" fmla="*/ 1714500 w 1888928"/>
              <a:gd name="connsiteY0" fmla="*/ 466725 h 2638425"/>
              <a:gd name="connsiteX1" fmla="*/ 1723161 w 1888928"/>
              <a:gd name="connsiteY1" fmla="*/ 576064 h 2638425"/>
              <a:gd name="connsiteX2" fmla="*/ 1714500 w 1888928"/>
              <a:gd name="connsiteY2" fmla="*/ 466725 h 2638425"/>
              <a:gd name="connsiteX3" fmla="*/ 1562100 w 1888928"/>
              <a:gd name="connsiteY3" fmla="*/ 390525 h 2638425"/>
              <a:gd name="connsiteX4" fmla="*/ 1514475 w 1888928"/>
              <a:gd name="connsiteY4" fmla="*/ 381000 h 2638425"/>
              <a:gd name="connsiteX5" fmla="*/ 1466850 w 1888928"/>
              <a:gd name="connsiteY5" fmla="*/ 361950 h 2638425"/>
              <a:gd name="connsiteX6" fmla="*/ 1352550 w 1888928"/>
              <a:gd name="connsiteY6" fmla="*/ 342900 h 2638425"/>
              <a:gd name="connsiteX7" fmla="*/ 1123950 w 1888928"/>
              <a:gd name="connsiteY7" fmla="*/ 342900 h 2638425"/>
              <a:gd name="connsiteX8" fmla="*/ 1095375 w 1888928"/>
              <a:gd name="connsiteY8" fmla="*/ 323850 h 2638425"/>
              <a:gd name="connsiteX9" fmla="*/ 1066800 w 1888928"/>
              <a:gd name="connsiteY9" fmla="*/ 257175 h 2638425"/>
              <a:gd name="connsiteX10" fmla="*/ 1057275 w 1888928"/>
              <a:gd name="connsiteY10" fmla="*/ 209550 h 2638425"/>
              <a:gd name="connsiteX11" fmla="*/ 1028700 w 1888928"/>
              <a:gd name="connsiteY11" fmla="*/ 161925 h 2638425"/>
              <a:gd name="connsiteX12" fmla="*/ 1009650 w 1888928"/>
              <a:gd name="connsiteY12" fmla="*/ 114300 h 2638425"/>
              <a:gd name="connsiteX13" fmla="*/ 942975 w 1888928"/>
              <a:gd name="connsiteY13" fmla="*/ 47625 h 2638425"/>
              <a:gd name="connsiteX14" fmla="*/ 857250 w 1888928"/>
              <a:gd name="connsiteY14" fmla="*/ 0 h 2638425"/>
              <a:gd name="connsiteX15" fmla="*/ 752475 w 1888928"/>
              <a:gd name="connsiteY15" fmla="*/ 9525 h 2638425"/>
              <a:gd name="connsiteX16" fmla="*/ 695325 w 1888928"/>
              <a:gd name="connsiteY16" fmla="*/ 38100 h 2638425"/>
              <a:gd name="connsiteX17" fmla="*/ 657225 w 1888928"/>
              <a:gd name="connsiteY17" fmla="*/ 57150 h 2638425"/>
              <a:gd name="connsiteX18" fmla="*/ 628650 w 1888928"/>
              <a:gd name="connsiteY18" fmla="*/ 76200 h 2638425"/>
              <a:gd name="connsiteX19" fmla="*/ 542925 w 1888928"/>
              <a:gd name="connsiteY19" fmla="*/ 104775 h 2638425"/>
              <a:gd name="connsiteX20" fmla="*/ 447675 w 1888928"/>
              <a:gd name="connsiteY20" fmla="*/ 95250 h 2638425"/>
              <a:gd name="connsiteX21" fmla="*/ 419100 w 1888928"/>
              <a:gd name="connsiteY21" fmla="*/ 76200 h 2638425"/>
              <a:gd name="connsiteX22" fmla="*/ 333375 w 1888928"/>
              <a:gd name="connsiteY22" fmla="*/ 57150 h 2638425"/>
              <a:gd name="connsiteX23" fmla="*/ 266700 w 1888928"/>
              <a:gd name="connsiteY23" fmla="*/ 76200 h 2638425"/>
              <a:gd name="connsiteX24" fmla="*/ 219075 w 1888928"/>
              <a:gd name="connsiteY24" fmla="*/ 123825 h 2638425"/>
              <a:gd name="connsiteX25" fmla="*/ 190500 w 1888928"/>
              <a:gd name="connsiteY25" fmla="*/ 152400 h 2638425"/>
              <a:gd name="connsiteX26" fmla="*/ 171450 w 1888928"/>
              <a:gd name="connsiteY26" fmla="*/ 200025 h 2638425"/>
              <a:gd name="connsiteX27" fmla="*/ 171450 w 1888928"/>
              <a:gd name="connsiteY27" fmla="*/ 371475 h 2638425"/>
              <a:gd name="connsiteX28" fmla="*/ 200025 w 1888928"/>
              <a:gd name="connsiteY28" fmla="*/ 428625 h 2638425"/>
              <a:gd name="connsiteX29" fmla="*/ 209550 w 1888928"/>
              <a:gd name="connsiteY29" fmla="*/ 457200 h 2638425"/>
              <a:gd name="connsiteX30" fmla="*/ 180975 w 1888928"/>
              <a:gd name="connsiteY30" fmla="*/ 600075 h 2638425"/>
              <a:gd name="connsiteX31" fmla="*/ 142875 w 1888928"/>
              <a:gd name="connsiteY31" fmla="*/ 685800 h 2638425"/>
              <a:gd name="connsiteX32" fmla="*/ 133350 w 1888928"/>
              <a:gd name="connsiteY32" fmla="*/ 714375 h 2638425"/>
              <a:gd name="connsiteX33" fmla="*/ 95250 w 1888928"/>
              <a:gd name="connsiteY33" fmla="*/ 781050 h 2638425"/>
              <a:gd name="connsiteX34" fmla="*/ 76200 w 1888928"/>
              <a:gd name="connsiteY34" fmla="*/ 819150 h 2638425"/>
              <a:gd name="connsiteX35" fmla="*/ 47625 w 1888928"/>
              <a:gd name="connsiteY35" fmla="*/ 866775 h 2638425"/>
              <a:gd name="connsiteX36" fmla="*/ 0 w 1888928"/>
              <a:gd name="connsiteY36" fmla="*/ 971550 h 2638425"/>
              <a:gd name="connsiteX37" fmla="*/ 9525 w 1888928"/>
              <a:gd name="connsiteY37" fmla="*/ 1028700 h 2638425"/>
              <a:gd name="connsiteX38" fmla="*/ 57150 w 1888928"/>
              <a:gd name="connsiteY38" fmla="*/ 1095375 h 2638425"/>
              <a:gd name="connsiteX39" fmla="*/ 371475 w 1888928"/>
              <a:gd name="connsiteY39" fmla="*/ 1581150 h 2638425"/>
              <a:gd name="connsiteX40" fmla="*/ 133350 w 1888928"/>
              <a:gd name="connsiteY40" fmla="*/ 1943100 h 2638425"/>
              <a:gd name="connsiteX41" fmla="*/ 114300 w 1888928"/>
              <a:gd name="connsiteY41" fmla="*/ 2057400 h 2638425"/>
              <a:gd name="connsiteX42" fmla="*/ 142875 w 1888928"/>
              <a:gd name="connsiteY42" fmla="*/ 2238375 h 2638425"/>
              <a:gd name="connsiteX43" fmla="*/ 171450 w 1888928"/>
              <a:gd name="connsiteY43" fmla="*/ 2314575 h 2638425"/>
              <a:gd name="connsiteX44" fmla="*/ 238125 w 1888928"/>
              <a:gd name="connsiteY44" fmla="*/ 2381250 h 2638425"/>
              <a:gd name="connsiteX45" fmla="*/ 533400 w 1888928"/>
              <a:gd name="connsiteY45" fmla="*/ 2428875 h 2638425"/>
              <a:gd name="connsiteX46" fmla="*/ 638175 w 1888928"/>
              <a:gd name="connsiteY46" fmla="*/ 2457450 h 2638425"/>
              <a:gd name="connsiteX47" fmla="*/ 733425 w 1888928"/>
              <a:gd name="connsiteY47" fmla="*/ 2524125 h 2638425"/>
              <a:gd name="connsiteX48" fmla="*/ 762000 w 1888928"/>
              <a:gd name="connsiteY48" fmla="*/ 2533650 h 2638425"/>
              <a:gd name="connsiteX49" fmla="*/ 885825 w 1888928"/>
              <a:gd name="connsiteY49" fmla="*/ 2609850 h 2638425"/>
              <a:gd name="connsiteX50" fmla="*/ 1019175 w 1888928"/>
              <a:gd name="connsiteY50" fmla="*/ 2638425 h 2638425"/>
              <a:gd name="connsiteX51" fmla="*/ 1095375 w 1888928"/>
              <a:gd name="connsiteY51" fmla="*/ 2628900 h 2638425"/>
              <a:gd name="connsiteX52" fmla="*/ 1200150 w 1888928"/>
              <a:gd name="connsiteY52" fmla="*/ 2590800 h 2638425"/>
              <a:gd name="connsiteX53" fmla="*/ 1276350 w 1888928"/>
              <a:gd name="connsiteY53" fmla="*/ 2543175 h 2638425"/>
              <a:gd name="connsiteX54" fmla="*/ 1371600 w 1888928"/>
              <a:gd name="connsiteY54" fmla="*/ 2447925 h 2638425"/>
              <a:gd name="connsiteX55" fmla="*/ 1409700 w 1888928"/>
              <a:gd name="connsiteY55" fmla="*/ 2419350 h 2638425"/>
              <a:gd name="connsiteX56" fmla="*/ 1466850 w 1888928"/>
              <a:gd name="connsiteY56" fmla="*/ 2343150 h 2638425"/>
              <a:gd name="connsiteX57" fmla="*/ 1495425 w 1888928"/>
              <a:gd name="connsiteY57" fmla="*/ 2314575 h 2638425"/>
              <a:gd name="connsiteX58" fmla="*/ 1581150 w 1888928"/>
              <a:gd name="connsiteY58" fmla="*/ 2219325 h 2638425"/>
              <a:gd name="connsiteX59" fmla="*/ 1628775 w 1888928"/>
              <a:gd name="connsiteY59" fmla="*/ 2190750 h 2638425"/>
              <a:gd name="connsiteX60" fmla="*/ 1695450 w 1888928"/>
              <a:gd name="connsiteY60" fmla="*/ 2171700 h 2638425"/>
              <a:gd name="connsiteX61" fmla="*/ 1809319 w 1888928"/>
              <a:gd name="connsiteY61" fmla="*/ 2088232 h 2638425"/>
              <a:gd name="connsiteX62" fmla="*/ 1292371 w 1888928"/>
              <a:gd name="connsiteY62" fmla="*/ 1944216 h 2638425"/>
              <a:gd name="connsiteX63" fmla="*/ 1206213 w 1888928"/>
              <a:gd name="connsiteY63" fmla="*/ 864096 h 2638425"/>
              <a:gd name="connsiteX64" fmla="*/ 1866900 w 1888928"/>
              <a:gd name="connsiteY64" fmla="*/ 685800 h 2638425"/>
              <a:gd name="connsiteX65" fmla="*/ 1819275 w 1888928"/>
              <a:gd name="connsiteY65" fmla="*/ 533400 h 2638425"/>
              <a:gd name="connsiteX66" fmla="*/ 1743075 w 1888928"/>
              <a:gd name="connsiteY66" fmla="*/ 542925 h 2638425"/>
              <a:gd name="connsiteX67" fmla="*/ 1714500 w 1888928"/>
              <a:gd name="connsiteY67" fmla="*/ 466725 h 2638425"/>
              <a:gd name="connsiteX0" fmla="*/ 1719263 w 1893691"/>
              <a:gd name="connsiteY0" fmla="*/ 466725 h 2638425"/>
              <a:gd name="connsiteX1" fmla="*/ 1727924 w 1893691"/>
              <a:gd name="connsiteY1" fmla="*/ 576064 h 2638425"/>
              <a:gd name="connsiteX2" fmla="*/ 1719263 w 1893691"/>
              <a:gd name="connsiteY2" fmla="*/ 466725 h 2638425"/>
              <a:gd name="connsiteX3" fmla="*/ 1566863 w 1893691"/>
              <a:gd name="connsiteY3" fmla="*/ 390525 h 2638425"/>
              <a:gd name="connsiteX4" fmla="*/ 1519238 w 1893691"/>
              <a:gd name="connsiteY4" fmla="*/ 381000 h 2638425"/>
              <a:gd name="connsiteX5" fmla="*/ 1471613 w 1893691"/>
              <a:gd name="connsiteY5" fmla="*/ 361950 h 2638425"/>
              <a:gd name="connsiteX6" fmla="*/ 1357313 w 1893691"/>
              <a:gd name="connsiteY6" fmla="*/ 342900 h 2638425"/>
              <a:gd name="connsiteX7" fmla="*/ 1128713 w 1893691"/>
              <a:gd name="connsiteY7" fmla="*/ 342900 h 2638425"/>
              <a:gd name="connsiteX8" fmla="*/ 1100138 w 1893691"/>
              <a:gd name="connsiteY8" fmla="*/ 323850 h 2638425"/>
              <a:gd name="connsiteX9" fmla="*/ 1071563 w 1893691"/>
              <a:gd name="connsiteY9" fmla="*/ 257175 h 2638425"/>
              <a:gd name="connsiteX10" fmla="*/ 1062038 w 1893691"/>
              <a:gd name="connsiteY10" fmla="*/ 209550 h 2638425"/>
              <a:gd name="connsiteX11" fmla="*/ 1033463 w 1893691"/>
              <a:gd name="connsiteY11" fmla="*/ 161925 h 2638425"/>
              <a:gd name="connsiteX12" fmla="*/ 1014413 w 1893691"/>
              <a:gd name="connsiteY12" fmla="*/ 114300 h 2638425"/>
              <a:gd name="connsiteX13" fmla="*/ 947738 w 1893691"/>
              <a:gd name="connsiteY13" fmla="*/ 47625 h 2638425"/>
              <a:gd name="connsiteX14" fmla="*/ 862013 w 1893691"/>
              <a:gd name="connsiteY14" fmla="*/ 0 h 2638425"/>
              <a:gd name="connsiteX15" fmla="*/ 757238 w 1893691"/>
              <a:gd name="connsiteY15" fmla="*/ 9525 h 2638425"/>
              <a:gd name="connsiteX16" fmla="*/ 700088 w 1893691"/>
              <a:gd name="connsiteY16" fmla="*/ 38100 h 2638425"/>
              <a:gd name="connsiteX17" fmla="*/ 661988 w 1893691"/>
              <a:gd name="connsiteY17" fmla="*/ 57150 h 2638425"/>
              <a:gd name="connsiteX18" fmla="*/ 633413 w 1893691"/>
              <a:gd name="connsiteY18" fmla="*/ 76200 h 2638425"/>
              <a:gd name="connsiteX19" fmla="*/ 547688 w 1893691"/>
              <a:gd name="connsiteY19" fmla="*/ 104775 h 2638425"/>
              <a:gd name="connsiteX20" fmla="*/ 452438 w 1893691"/>
              <a:gd name="connsiteY20" fmla="*/ 95250 h 2638425"/>
              <a:gd name="connsiteX21" fmla="*/ 423863 w 1893691"/>
              <a:gd name="connsiteY21" fmla="*/ 76200 h 2638425"/>
              <a:gd name="connsiteX22" fmla="*/ 338138 w 1893691"/>
              <a:gd name="connsiteY22" fmla="*/ 57150 h 2638425"/>
              <a:gd name="connsiteX23" fmla="*/ 271463 w 1893691"/>
              <a:gd name="connsiteY23" fmla="*/ 76200 h 2638425"/>
              <a:gd name="connsiteX24" fmla="*/ 223838 w 1893691"/>
              <a:gd name="connsiteY24" fmla="*/ 123825 h 2638425"/>
              <a:gd name="connsiteX25" fmla="*/ 195263 w 1893691"/>
              <a:gd name="connsiteY25" fmla="*/ 152400 h 2638425"/>
              <a:gd name="connsiteX26" fmla="*/ 176213 w 1893691"/>
              <a:gd name="connsiteY26" fmla="*/ 200025 h 2638425"/>
              <a:gd name="connsiteX27" fmla="*/ 176213 w 1893691"/>
              <a:gd name="connsiteY27" fmla="*/ 371475 h 2638425"/>
              <a:gd name="connsiteX28" fmla="*/ 204788 w 1893691"/>
              <a:gd name="connsiteY28" fmla="*/ 428625 h 2638425"/>
              <a:gd name="connsiteX29" fmla="*/ 214313 w 1893691"/>
              <a:gd name="connsiteY29" fmla="*/ 457200 h 2638425"/>
              <a:gd name="connsiteX30" fmla="*/ 185738 w 1893691"/>
              <a:gd name="connsiteY30" fmla="*/ 600075 h 2638425"/>
              <a:gd name="connsiteX31" fmla="*/ 147638 w 1893691"/>
              <a:gd name="connsiteY31" fmla="*/ 685800 h 2638425"/>
              <a:gd name="connsiteX32" fmla="*/ 138113 w 1893691"/>
              <a:gd name="connsiteY32" fmla="*/ 714375 h 2638425"/>
              <a:gd name="connsiteX33" fmla="*/ 100013 w 1893691"/>
              <a:gd name="connsiteY33" fmla="*/ 781050 h 2638425"/>
              <a:gd name="connsiteX34" fmla="*/ 80963 w 1893691"/>
              <a:gd name="connsiteY34" fmla="*/ 819150 h 2638425"/>
              <a:gd name="connsiteX35" fmla="*/ 52388 w 1893691"/>
              <a:gd name="connsiteY35" fmla="*/ 866775 h 2638425"/>
              <a:gd name="connsiteX36" fmla="*/ 4763 w 1893691"/>
              <a:gd name="connsiteY36" fmla="*/ 971550 h 2638425"/>
              <a:gd name="connsiteX37" fmla="*/ 61913 w 1893691"/>
              <a:gd name="connsiteY37" fmla="*/ 1095375 h 2638425"/>
              <a:gd name="connsiteX38" fmla="*/ 376238 w 1893691"/>
              <a:gd name="connsiteY38" fmla="*/ 1581150 h 2638425"/>
              <a:gd name="connsiteX39" fmla="*/ 138113 w 1893691"/>
              <a:gd name="connsiteY39" fmla="*/ 1943100 h 2638425"/>
              <a:gd name="connsiteX40" fmla="*/ 119063 w 1893691"/>
              <a:gd name="connsiteY40" fmla="*/ 2057400 h 2638425"/>
              <a:gd name="connsiteX41" fmla="*/ 147638 w 1893691"/>
              <a:gd name="connsiteY41" fmla="*/ 2238375 h 2638425"/>
              <a:gd name="connsiteX42" fmla="*/ 176213 w 1893691"/>
              <a:gd name="connsiteY42" fmla="*/ 2314575 h 2638425"/>
              <a:gd name="connsiteX43" fmla="*/ 242888 w 1893691"/>
              <a:gd name="connsiteY43" fmla="*/ 2381250 h 2638425"/>
              <a:gd name="connsiteX44" fmla="*/ 538163 w 1893691"/>
              <a:gd name="connsiteY44" fmla="*/ 2428875 h 2638425"/>
              <a:gd name="connsiteX45" fmla="*/ 642938 w 1893691"/>
              <a:gd name="connsiteY45" fmla="*/ 2457450 h 2638425"/>
              <a:gd name="connsiteX46" fmla="*/ 738188 w 1893691"/>
              <a:gd name="connsiteY46" fmla="*/ 2524125 h 2638425"/>
              <a:gd name="connsiteX47" fmla="*/ 766763 w 1893691"/>
              <a:gd name="connsiteY47" fmla="*/ 2533650 h 2638425"/>
              <a:gd name="connsiteX48" fmla="*/ 890588 w 1893691"/>
              <a:gd name="connsiteY48" fmla="*/ 2609850 h 2638425"/>
              <a:gd name="connsiteX49" fmla="*/ 1023938 w 1893691"/>
              <a:gd name="connsiteY49" fmla="*/ 2638425 h 2638425"/>
              <a:gd name="connsiteX50" fmla="*/ 1100138 w 1893691"/>
              <a:gd name="connsiteY50" fmla="*/ 2628900 h 2638425"/>
              <a:gd name="connsiteX51" fmla="*/ 1204913 w 1893691"/>
              <a:gd name="connsiteY51" fmla="*/ 2590800 h 2638425"/>
              <a:gd name="connsiteX52" fmla="*/ 1281113 w 1893691"/>
              <a:gd name="connsiteY52" fmla="*/ 2543175 h 2638425"/>
              <a:gd name="connsiteX53" fmla="*/ 1376363 w 1893691"/>
              <a:gd name="connsiteY53" fmla="*/ 2447925 h 2638425"/>
              <a:gd name="connsiteX54" fmla="*/ 1414463 w 1893691"/>
              <a:gd name="connsiteY54" fmla="*/ 2419350 h 2638425"/>
              <a:gd name="connsiteX55" fmla="*/ 1471613 w 1893691"/>
              <a:gd name="connsiteY55" fmla="*/ 2343150 h 2638425"/>
              <a:gd name="connsiteX56" fmla="*/ 1500188 w 1893691"/>
              <a:gd name="connsiteY56" fmla="*/ 2314575 h 2638425"/>
              <a:gd name="connsiteX57" fmla="*/ 1585913 w 1893691"/>
              <a:gd name="connsiteY57" fmla="*/ 2219325 h 2638425"/>
              <a:gd name="connsiteX58" fmla="*/ 1633538 w 1893691"/>
              <a:gd name="connsiteY58" fmla="*/ 2190750 h 2638425"/>
              <a:gd name="connsiteX59" fmla="*/ 1700213 w 1893691"/>
              <a:gd name="connsiteY59" fmla="*/ 2171700 h 2638425"/>
              <a:gd name="connsiteX60" fmla="*/ 1814082 w 1893691"/>
              <a:gd name="connsiteY60" fmla="*/ 2088232 h 2638425"/>
              <a:gd name="connsiteX61" fmla="*/ 1297134 w 1893691"/>
              <a:gd name="connsiteY61" fmla="*/ 1944216 h 2638425"/>
              <a:gd name="connsiteX62" fmla="*/ 1210976 w 1893691"/>
              <a:gd name="connsiteY62" fmla="*/ 864096 h 2638425"/>
              <a:gd name="connsiteX63" fmla="*/ 1871663 w 1893691"/>
              <a:gd name="connsiteY63" fmla="*/ 685800 h 2638425"/>
              <a:gd name="connsiteX64" fmla="*/ 1824038 w 1893691"/>
              <a:gd name="connsiteY64" fmla="*/ 533400 h 2638425"/>
              <a:gd name="connsiteX65" fmla="*/ 1747838 w 1893691"/>
              <a:gd name="connsiteY65" fmla="*/ 542925 h 2638425"/>
              <a:gd name="connsiteX66" fmla="*/ 1719263 w 1893691"/>
              <a:gd name="connsiteY66" fmla="*/ 466725 h 2638425"/>
              <a:gd name="connsiteX0" fmla="*/ 1719263 w 1893691"/>
              <a:gd name="connsiteY0" fmla="*/ 466725 h 2638425"/>
              <a:gd name="connsiteX1" fmla="*/ 1727924 w 1893691"/>
              <a:gd name="connsiteY1" fmla="*/ 576064 h 2638425"/>
              <a:gd name="connsiteX2" fmla="*/ 1719263 w 1893691"/>
              <a:gd name="connsiteY2" fmla="*/ 466725 h 2638425"/>
              <a:gd name="connsiteX3" fmla="*/ 1566863 w 1893691"/>
              <a:gd name="connsiteY3" fmla="*/ 390525 h 2638425"/>
              <a:gd name="connsiteX4" fmla="*/ 1519238 w 1893691"/>
              <a:gd name="connsiteY4" fmla="*/ 381000 h 2638425"/>
              <a:gd name="connsiteX5" fmla="*/ 1471613 w 1893691"/>
              <a:gd name="connsiteY5" fmla="*/ 361950 h 2638425"/>
              <a:gd name="connsiteX6" fmla="*/ 1357313 w 1893691"/>
              <a:gd name="connsiteY6" fmla="*/ 342900 h 2638425"/>
              <a:gd name="connsiteX7" fmla="*/ 1128713 w 1893691"/>
              <a:gd name="connsiteY7" fmla="*/ 342900 h 2638425"/>
              <a:gd name="connsiteX8" fmla="*/ 1100138 w 1893691"/>
              <a:gd name="connsiteY8" fmla="*/ 323850 h 2638425"/>
              <a:gd name="connsiteX9" fmla="*/ 1071563 w 1893691"/>
              <a:gd name="connsiteY9" fmla="*/ 257175 h 2638425"/>
              <a:gd name="connsiteX10" fmla="*/ 1062038 w 1893691"/>
              <a:gd name="connsiteY10" fmla="*/ 209550 h 2638425"/>
              <a:gd name="connsiteX11" fmla="*/ 1033463 w 1893691"/>
              <a:gd name="connsiteY11" fmla="*/ 161925 h 2638425"/>
              <a:gd name="connsiteX12" fmla="*/ 1014413 w 1893691"/>
              <a:gd name="connsiteY12" fmla="*/ 114300 h 2638425"/>
              <a:gd name="connsiteX13" fmla="*/ 947738 w 1893691"/>
              <a:gd name="connsiteY13" fmla="*/ 47625 h 2638425"/>
              <a:gd name="connsiteX14" fmla="*/ 862013 w 1893691"/>
              <a:gd name="connsiteY14" fmla="*/ 0 h 2638425"/>
              <a:gd name="connsiteX15" fmla="*/ 757238 w 1893691"/>
              <a:gd name="connsiteY15" fmla="*/ 9525 h 2638425"/>
              <a:gd name="connsiteX16" fmla="*/ 700088 w 1893691"/>
              <a:gd name="connsiteY16" fmla="*/ 38100 h 2638425"/>
              <a:gd name="connsiteX17" fmla="*/ 661988 w 1893691"/>
              <a:gd name="connsiteY17" fmla="*/ 57150 h 2638425"/>
              <a:gd name="connsiteX18" fmla="*/ 633413 w 1893691"/>
              <a:gd name="connsiteY18" fmla="*/ 76200 h 2638425"/>
              <a:gd name="connsiteX19" fmla="*/ 547688 w 1893691"/>
              <a:gd name="connsiteY19" fmla="*/ 104775 h 2638425"/>
              <a:gd name="connsiteX20" fmla="*/ 452438 w 1893691"/>
              <a:gd name="connsiteY20" fmla="*/ 95250 h 2638425"/>
              <a:gd name="connsiteX21" fmla="*/ 423863 w 1893691"/>
              <a:gd name="connsiteY21" fmla="*/ 76200 h 2638425"/>
              <a:gd name="connsiteX22" fmla="*/ 338138 w 1893691"/>
              <a:gd name="connsiteY22" fmla="*/ 57150 h 2638425"/>
              <a:gd name="connsiteX23" fmla="*/ 271463 w 1893691"/>
              <a:gd name="connsiteY23" fmla="*/ 76200 h 2638425"/>
              <a:gd name="connsiteX24" fmla="*/ 223838 w 1893691"/>
              <a:gd name="connsiteY24" fmla="*/ 123825 h 2638425"/>
              <a:gd name="connsiteX25" fmla="*/ 195263 w 1893691"/>
              <a:gd name="connsiteY25" fmla="*/ 152400 h 2638425"/>
              <a:gd name="connsiteX26" fmla="*/ 176213 w 1893691"/>
              <a:gd name="connsiteY26" fmla="*/ 200025 h 2638425"/>
              <a:gd name="connsiteX27" fmla="*/ 176213 w 1893691"/>
              <a:gd name="connsiteY27" fmla="*/ 371475 h 2638425"/>
              <a:gd name="connsiteX28" fmla="*/ 204788 w 1893691"/>
              <a:gd name="connsiteY28" fmla="*/ 428625 h 2638425"/>
              <a:gd name="connsiteX29" fmla="*/ 214313 w 1893691"/>
              <a:gd name="connsiteY29" fmla="*/ 457200 h 2638425"/>
              <a:gd name="connsiteX30" fmla="*/ 185738 w 1893691"/>
              <a:gd name="connsiteY30" fmla="*/ 600075 h 2638425"/>
              <a:gd name="connsiteX31" fmla="*/ 147638 w 1893691"/>
              <a:gd name="connsiteY31" fmla="*/ 685800 h 2638425"/>
              <a:gd name="connsiteX32" fmla="*/ 138113 w 1893691"/>
              <a:gd name="connsiteY32" fmla="*/ 714375 h 2638425"/>
              <a:gd name="connsiteX33" fmla="*/ 100013 w 1893691"/>
              <a:gd name="connsiteY33" fmla="*/ 781050 h 2638425"/>
              <a:gd name="connsiteX34" fmla="*/ 80963 w 1893691"/>
              <a:gd name="connsiteY34" fmla="*/ 819150 h 2638425"/>
              <a:gd name="connsiteX35" fmla="*/ 4763 w 1893691"/>
              <a:gd name="connsiteY35" fmla="*/ 971550 h 2638425"/>
              <a:gd name="connsiteX36" fmla="*/ 61913 w 1893691"/>
              <a:gd name="connsiteY36" fmla="*/ 1095375 h 2638425"/>
              <a:gd name="connsiteX37" fmla="*/ 376238 w 1893691"/>
              <a:gd name="connsiteY37" fmla="*/ 1581150 h 2638425"/>
              <a:gd name="connsiteX38" fmla="*/ 138113 w 1893691"/>
              <a:gd name="connsiteY38" fmla="*/ 1943100 h 2638425"/>
              <a:gd name="connsiteX39" fmla="*/ 119063 w 1893691"/>
              <a:gd name="connsiteY39" fmla="*/ 2057400 h 2638425"/>
              <a:gd name="connsiteX40" fmla="*/ 147638 w 1893691"/>
              <a:gd name="connsiteY40" fmla="*/ 2238375 h 2638425"/>
              <a:gd name="connsiteX41" fmla="*/ 176213 w 1893691"/>
              <a:gd name="connsiteY41" fmla="*/ 2314575 h 2638425"/>
              <a:gd name="connsiteX42" fmla="*/ 242888 w 1893691"/>
              <a:gd name="connsiteY42" fmla="*/ 2381250 h 2638425"/>
              <a:gd name="connsiteX43" fmla="*/ 538163 w 1893691"/>
              <a:gd name="connsiteY43" fmla="*/ 2428875 h 2638425"/>
              <a:gd name="connsiteX44" fmla="*/ 642938 w 1893691"/>
              <a:gd name="connsiteY44" fmla="*/ 2457450 h 2638425"/>
              <a:gd name="connsiteX45" fmla="*/ 738188 w 1893691"/>
              <a:gd name="connsiteY45" fmla="*/ 2524125 h 2638425"/>
              <a:gd name="connsiteX46" fmla="*/ 766763 w 1893691"/>
              <a:gd name="connsiteY46" fmla="*/ 2533650 h 2638425"/>
              <a:gd name="connsiteX47" fmla="*/ 890588 w 1893691"/>
              <a:gd name="connsiteY47" fmla="*/ 2609850 h 2638425"/>
              <a:gd name="connsiteX48" fmla="*/ 1023938 w 1893691"/>
              <a:gd name="connsiteY48" fmla="*/ 2638425 h 2638425"/>
              <a:gd name="connsiteX49" fmla="*/ 1100138 w 1893691"/>
              <a:gd name="connsiteY49" fmla="*/ 2628900 h 2638425"/>
              <a:gd name="connsiteX50" fmla="*/ 1204913 w 1893691"/>
              <a:gd name="connsiteY50" fmla="*/ 2590800 h 2638425"/>
              <a:gd name="connsiteX51" fmla="*/ 1281113 w 1893691"/>
              <a:gd name="connsiteY51" fmla="*/ 2543175 h 2638425"/>
              <a:gd name="connsiteX52" fmla="*/ 1376363 w 1893691"/>
              <a:gd name="connsiteY52" fmla="*/ 2447925 h 2638425"/>
              <a:gd name="connsiteX53" fmla="*/ 1414463 w 1893691"/>
              <a:gd name="connsiteY53" fmla="*/ 2419350 h 2638425"/>
              <a:gd name="connsiteX54" fmla="*/ 1471613 w 1893691"/>
              <a:gd name="connsiteY54" fmla="*/ 2343150 h 2638425"/>
              <a:gd name="connsiteX55" fmla="*/ 1500188 w 1893691"/>
              <a:gd name="connsiteY55" fmla="*/ 2314575 h 2638425"/>
              <a:gd name="connsiteX56" fmla="*/ 1585913 w 1893691"/>
              <a:gd name="connsiteY56" fmla="*/ 2219325 h 2638425"/>
              <a:gd name="connsiteX57" fmla="*/ 1633538 w 1893691"/>
              <a:gd name="connsiteY57" fmla="*/ 2190750 h 2638425"/>
              <a:gd name="connsiteX58" fmla="*/ 1700213 w 1893691"/>
              <a:gd name="connsiteY58" fmla="*/ 2171700 h 2638425"/>
              <a:gd name="connsiteX59" fmla="*/ 1814082 w 1893691"/>
              <a:gd name="connsiteY59" fmla="*/ 2088232 h 2638425"/>
              <a:gd name="connsiteX60" fmla="*/ 1297134 w 1893691"/>
              <a:gd name="connsiteY60" fmla="*/ 1944216 h 2638425"/>
              <a:gd name="connsiteX61" fmla="*/ 1210976 w 1893691"/>
              <a:gd name="connsiteY61" fmla="*/ 864096 h 2638425"/>
              <a:gd name="connsiteX62" fmla="*/ 1871663 w 1893691"/>
              <a:gd name="connsiteY62" fmla="*/ 685800 h 2638425"/>
              <a:gd name="connsiteX63" fmla="*/ 1824038 w 1893691"/>
              <a:gd name="connsiteY63" fmla="*/ 533400 h 2638425"/>
              <a:gd name="connsiteX64" fmla="*/ 1747838 w 1893691"/>
              <a:gd name="connsiteY64" fmla="*/ 542925 h 2638425"/>
              <a:gd name="connsiteX65" fmla="*/ 1719263 w 1893691"/>
              <a:gd name="connsiteY65" fmla="*/ 466725 h 2638425"/>
              <a:gd name="connsiteX0" fmla="*/ 1706562 w 1880990"/>
              <a:gd name="connsiteY0" fmla="*/ 466725 h 2638425"/>
              <a:gd name="connsiteX1" fmla="*/ 1715223 w 1880990"/>
              <a:gd name="connsiteY1" fmla="*/ 576064 h 2638425"/>
              <a:gd name="connsiteX2" fmla="*/ 1706562 w 1880990"/>
              <a:gd name="connsiteY2" fmla="*/ 466725 h 2638425"/>
              <a:gd name="connsiteX3" fmla="*/ 1554162 w 1880990"/>
              <a:gd name="connsiteY3" fmla="*/ 390525 h 2638425"/>
              <a:gd name="connsiteX4" fmla="*/ 1506537 w 1880990"/>
              <a:gd name="connsiteY4" fmla="*/ 381000 h 2638425"/>
              <a:gd name="connsiteX5" fmla="*/ 1458912 w 1880990"/>
              <a:gd name="connsiteY5" fmla="*/ 361950 h 2638425"/>
              <a:gd name="connsiteX6" fmla="*/ 1344612 w 1880990"/>
              <a:gd name="connsiteY6" fmla="*/ 342900 h 2638425"/>
              <a:gd name="connsiteX7" fmla="*/ 1116012 w 1880990"/>
              <a:gd name="connsiteY7" fmla="*/ 342900 h 2638425"/>
              <a:gd name="connsiteX8" fmla="*/ 1087437 w 1880990"/>
              <a:gd name="connsiteY8" fmla="*/ 323850 h 2638425"/>
              <a:gd name="connsiteX9" fmla="*/ 1058862 w 1880990"/>
              <a:gd name="connsiteY9" fmla="*/ 257175 h 2638425"/>
              <a:gd name="connsiteX10" fmla="*/ 1049337 w 1880990"/>
              <a:gd name="connsiteY10" fmla="*/ 209550 h 2638425"/>
              <a:gd name="connsiteX11" fmla="*/ 1020762 w 1880990"/>
              <a:gd name="connsiteY11" fmla="*/ 161925 h 2638425"/>
              <a:gd name="connsiteX12" fmla="*/ 1001712 w 1880990"/>
              <a:gd name="connsiteY12" fmla="*/ 114300 h 2638425"/>
              <a:gd name="connsiteX13" fmla="*/ 935037 w 1880990"/>
              <a:gd name="connsiteY13" fmla="*/ 47625 h 2638425"/>
              <a:gd name="connsiteX14" fmla="*/ 849312 w 1880990"/>
              <a:gd name="connsiteY14" fmla="*/ 0 h 2638425"/>
              <a:gd name="connsiteX15" fmla="*/ 744537 w 1880990"/>
              <a:gd name="connsiteY15" fmla="*/ 9525 h 2638425"/>
              <a:gd name="connsiteX16" fmla="*/ 687387 w 1880990"/>
              <a:gd name="connsiteY16" fmla="*/ 38100 h 2638425"/>
              <a:gd name="connsiteX17" fmla="*/ 649287 w 1880990"/>
              <a:gd name="connsiteY17" fmla="*/ 57150 h 2638425"/>
              <a:gd name="connsiteX18" fmla="*/ 620712 w 1880990"/>
              <a:gd name="connsiteY18" fmla="*/ 76200 h 2638425"/>
              <a:gd name="connsiteX19" fmla="*/ 534987 w 1880990"/>
              <a:gd name="connsiteY19" fmla="*/ 104775 h 2638425"/>
              <a:gd name="connsiteX20" fmla="*/ 439737 w 1880990"/>
              <a:gd name="connsiteY20" fmla="*/ 95250 h 2638425"/>
              <a:gd name="connsiteX21" fmla="*/ 411162 w 1880990"/>
              <a:gd name="connsiteY21" fmla="*/ 76200 h 2638425"/>
              <a:gd name="connsiteX22" fmla="*/ 325437 w 1880990"/>
              <a:gd name="connsiteY22" fmla="*/ 57150 h 2638425"/>
              <a:gd name="connsiteX23" fmla="*/ 258762 w 1880990"/>
              <a:gd name="connsiteY23" fmla="*/ 76200 h 2638425"/>
              <a:gd name="connsiteX24" fmla="*/ 211137 w 1880990"/>
              <a:gd name="connsiteY24" fmla="*/ 123825 h 2638425"/>
              <a:gd name="connsiteX25" fmla="*/ 182562 w 1880990"/>
              <a:gd name="connsiteY25" fmla="*/ 152400 h 2638425"/>
              <a:gd name="connsiteX26" fmla="*/ 163512 w 1880990"/>
              <a:gd name="connsiteY26" fmla="*/ 200025 h 2638425"/>
              <a:gd name="connsiteX27" fmla="*/ 163512 w 1880990"/>
              <a:gd name="connsiteY27" fmla="*/ 371475 h 2638425"/>
              <a:gd name="connsiteX28" fmla="*/ 192087 w 1880990"/>
              <a:gd name="connsiteY28" fmla="*/ 428625 h 2638425"/>
              <a:gd name="connsiteX29" fmla="*/ 201612 w 1880990"/>
              <a:gd name="connsiteY29" fmla="*/ 457200 h 2638425"/>
              <a:gd name="connsiteX30" fmla="*/ 173037 w 1880990"/>
              <a:gd name="connsiteY30" fmla="*/ 600075 h 2638425"/>
              <a:gd name="connsiteX31" fmla="*/ 134937 w 1880990"/>
              <a:gd name="connsiteY31" fmla="*/ 685800 h 2638425"/>
              <a:gd name="connsiteX32" fmla="*/ 125412 w 1880990"/>
              <a:gd name="connsiteY32" fmla="*/ 714375 h 2638425"/>
              <a:gd name="connsiteX33" fmla="*/ 87312 w 1880990"/>
              <a:gd name="connsiteY33" fmla="*/ 781050 h 2638425"/>
              <a:gd name="connsiteX34" fmla="*/ 68262 w 1880990"/>
              <a:gd name="connsiteY34" fmla="*/ 819150 h 2638425"/>
              <a:gd name="connsiteX35" fmla="*/ 49212 w 1880990"/>
              <a:gd name="connsiteY35" fmla="*/ 1095375 h 2638425"/>
              <a:gd name="connsiteX36" fmla="*/ 363537 w 1880990"/>
              <a:gd name="connsiteY36" fmla="*/ 1581150 h 2638425"/>
              <a:gd name="connsiteX37" fmla="*/ 125412 w 1880990"/>
              <a:gd name="connsiteY37" fmla="*/ 1943100 h 2638425"/>
              <a:gd name="connsiteX38" fmla="*/ 106362 w 1880990"/>
              <a:gd name="connsiteY38" fmla="*/ 2057400 h 2638425"/>
              <a:gd name="connsiteX39" fmla="*/ 134937 w 1880990"/>
              <a:gd name="connsiteY39" fmla="*/ 2238375 h 2638425"/>
              <a:gd name="connsiteX40" fmla="*/ 163512 w 1880990"/>
              <a:gd name="connsiteY40" fmla="*/ 2314575 h 2638425"/>
              <a:gd name="connsiteX41" fmla="*/ 230187 w 1880990"/>
              <a:gd name="connsiteY41" fmla="*/ 2381250 h 2638425"/>
              <a:gd name="connsiteX42" fmla="*/ 525462 w 1880990"/>
              <a:gd name="connsiteY42" fmla="*/ 2428875 h 2638425"/>
              <a:gd name="connsiteX43" fmla="*/ 630237 w 1880990"/>
              <a:gd name="connsiteY43" fmla="*/ 2457450 h 2638425"/>
              <a:gd name="connsiteX44" fmla="*/ 725487 w 1880990"/>
              <a:gd name="connsiteY44" fmla="*/ 2524125 h 2638425"/>
              <a:gd name="connsiteX45" fmla="*/ 754062 w 1880990"/>
              <a:gd name="connsiteY45" fmla="*/ 2533650 h 2638425"/>
              <a:gd name="connsiteX46" fmla="*/ 877887 w 1880990"/>
              <a:gd name="connsiteY46" fmla="*/ 2609850 h 2638425"/>
              <a:gd name="connsiteX47" fmla="*/ 1011237 w 1880990"/>
              <a:gd name="connsiteY47" fmla="*/ 2638425 h 2638425"/>
              <a:gd name="connsiteX48" fmla="*/ 1087437 w 1880990"/>
              <a:gd name="connsiteY48" fmla="*/ 2628900 h 2638425"/>
              <a:gd name="connsiteX49" fmla="*/ 1192212 w 1880990"/>
              <a:gd name="connsiteY49" fmla="*/ 2590800 h 2638425"/>
              <a:gd name="connsiteX50" fmla="*/ 1268412 w 1880990"/>
              <a:gd name="connsiteY50" fmla="*/ 2543175 h 2638425"/>
              <a:gd name="connsiteX51" fmla="*/ 1363662 w 1880990"/>
              <a:gd name="connsiteY51" fmla="*/ 2447925 h 2638425"/>
              <a:gd name="connsiteX52" fmla="*/ 1401762 w 1880990"/>
              <a:gd name="connsiteY52" fmla="*/ 2419350 h 2638425"/>
              <a:gd name="connsiteX53" fmla="*/ 1458912 w 1880990"/>
              <a:gd name="connsiteY53" fmla="*/ 2343150 h 2638425"/>
              <a:gd name="connsiteX54" fmla="*/ 1487487 w 1880990"/>
              <a:gd name="connsiteY54" fmla="*/ 2314575 h 2638425"/>
              <a:gd name="connsiteX55" fmla="*/ 1573212 w 1880990"/>
              <a:gd name="connsiteY55" fmla="*/ 2219325 h 2638425"/>
              <a:gd name="connsiteX56" fmla="*/ 1620837 w 1880990"/>
              <a:gd name="connsiteY56" fmla="*/ 2190750 h 2638425"/>
              <a:gd name="connsiteX57" fmla="*/ 1687512 w 1880990"/>
              <a:gd name="connsiteY57" fmla="*/ 2171700 h 2638425"/>
              <a:gd name="connsiteX58" fmla="*/ 1801381 w 1880990"/>
              <a:gd name="connsiteY58" fmla="*/ 2088232 h 2638425"/>
              <a:gd name="connsiteX59" fmla="*/ 1284433 w 1880990"/>
              <a:gd name="connsiteY59" fmla="*/ 1944216 h 2638425"/>
              <a:gd name="connsiteX60" fmla="*/ 1198275 w 1880990"/>
              <a:gd name="connsiteY60" fmla="*/ 864096 h 2638425"/>
              <a:gd name="connsiteX61" fmla="*/ 1858962 w 1880990"/>
              <a:gd name="connsiteY61" fmla="*/ 685800 h 2638425"/>
              <a:gd name="connsiteX62" fmla="*/ 1811337 w 1880990"/>
              <a:gd name="connsiteY62" fmla="*/ 533400 h 2638425"/>
              <a:gd name="connsiteX63" fmla="*/ 1735137 w 1880990"/>
              <a:gd name="connsiteY63" fmla="*/ 542925 h 2638425"/>
              <a:gd name="connsiteX64" fmla="*/ 1706562 w 1880990"/>
              <a:gd name="connsiteY64" fmla="*/ 466725 h 2638425"/>
              <a:gd name="connsiteX0" fmla="*/ 1638300 w 1812728"/>
              <a:gd name="connsiteY0" fmla="*/ 466725 h 2638425"/>
              <a:gd name="connsiteX1" fmla="*/ 1646961 w 1812728"/>
              <a:gd name="connsiteY1" fmla="*/ 576064 h 2638425"/>
              <a:gd name="connsiteX2" fmla="*/ 1638300 w 1812728"/>
              <a:gd name="connsiteY2" fmla="*/ 466725 h 2638425"/>
              <a:gd name="connsiteX3" fmla="*/ 1485900 w 1812728"/>
              <a:gd name="connsiteY3" fmla="*/ 390525 h 2638425"/>
              <a:gd name="connsiteX4" fmla="*/ 1438275 w 1812728"/>
              <a:gd name="connsiteY4" fmla="*/ 381000 h 2638425"/>
              <a:gd name="connsiteX5" fmla="*/ 1390650 w 1812728"/>
              <a:gd name="connsiteY5" fmla="*/ 361950 h 2638425"/>
              <a:gd name="connsiteX6" fmla="*/ 1276350 w 1812728"/>
              <a:gd name="connsiteY6" fmla="*/ 342900 h 2638425"/>
              <a:gd name="connsiteX7" fmla="*/ 1047750 w 1812728"/>
              <a:gd name="connsiteY7" fmla="*/ 342900 h 2638425"/>
              <a:gd name="connsiteX8" fmla="*/ 1019175 w 1812728"/>
              <a:gd name="connsiteY8" fmla="*/ 323850 h 2638425"/>
              <a:gd name="connsiteX9" fmla="*/ 990600 w 1812728"/>
              <a:gd name="connsiteY9" fmla="*/ 257175 h 2638425"/>
              <a:gd name="connsiteX10" fmla="*/ 981075 w 1812728"/>
              <a:gd name="connsiteY10" fmla="*/ 209550 h 2638425"/>
              <a:gd name="connsiteX11" fmla="*/ 952500 w 1812728"/>
              <a:gd name="connsiteY11" fmla="*/ 161925 h 2638425"/>
              <a:gd name="connsiteX12" fmla="*/ 933450 w 1812728"/>
              <a:gd name="connsiteY12" fmla="*/ 114300 h 2638425"/>
              <a:gd name="connsiteX13" fmla="*/ 866775 w 1812728"/>
              <a:gd name="connsiteY13" fmla="*/ 47625 h 2638425"/>
              <a:gd name="connsiteX14" fmla="*/ 781050 w 1812728"/>
              <a:gd name="connsiteY14" fmla="*/ 0 h 2638425"/>
              <a:gd name="connsiteX15" fmla="*/ 676275 w 1812728"/>
              <a:gd name="connsiteY15" fmla="*/ 9525 h 2638425"/>
              <a:gd name="connsiteX16" fmla="*/ 619125 w 1812728"/>
              <a:gd name="connsiteY16" fmla="*/ 38100 h 2638425"/>
              <a:gd name="connsiteX17" fmla="*/ 581025 w 1812728"/>
              <a:gd name="connsiteY17" fmla="*/ 57150 h 2638425"/>
              <a:gd name="connsiteX18" fmla="*/ 552450 w 1812728"/>
              <a:gd name="connsiteY18" fmla="*/ 76200 h 2638425"/>
              <a:gd name="connsiteX19" fmla="*/ 466725 w 1812728"/>
              <a:gd name="connsiteY19" fmla="*/ 104775 h 2638425"/>
              <a:gd name="connsiteX20" fmla="*/ 371475 w 1812728"/>
              <a:gd name="connsiteY20" fmla="*/ 95250 h 2638425"/>
              <a:gd name="connsiteX21" fmla="*/ 342900 w 1812728"/>
              <a:gd name="connsiteY21" fmla="*/ 76200 h 2638425"/>
              <a:gd name="connsiteX22" fmla="*/ 257175 w 1812728"/>
              <a:gd name="connsiteY22" fmla="*/ 57150 h 2638425"/>
              <a:gd name="connsiteX23" fmla="*/ 190500 w 1812728"/>
              <a:gd name="connsiteY23" fmla="*/ 76200 h 2638425"/>
              <a:gd name="connsiteX24" fmla="*/ 142875 w 1812728"/>
              <a:gd name="connsiteY24" fmla="*/ 123825 h 2638425"/>
              <a:gd name="connsiteX25" fmla="*/ 114300 w 1812728"/>
              <a:gd name="connsiteY25" fmla="*/ 152400 h 2638425"/>
              <a:gd name="connsiteX26" fmla="*/ 95250 w 1812728"/>
              <a:gd name="connsiteY26" fmla="*/ 200025 h 2638425"/>
              <a:gd name="connsiteX27" fmla="*/ 95250 w 1812728"/>
              <a:gd name="connsiteY27" fmla="*/ 371475 h 2638425"/>
              <a:gd name="connsiteX28" fmla="*/ 123825 w 1812728"/>
              <a:gd name="connsiteY28" fmla="*/ 428625 h 2638425"/>
              <a:gd name="connsiteX29" fmla="*/ 133350 w 1812728"/>
              <a:gd name="connsiteY29" fmla="*/ 457200 h 2638425"/>
              <a:gd name="connsiteX30" fmla="*/ 104775 w 1812728"/>
              <a:gd name="connsiteY30" fmla="*/ 600075 h 2638425"/>
              <a:gd name="connsiteX31" fmla="*/ 66675 w 1812728"/>
              <a:gd name="connsiteY31" fmla="*/ 685800 h 2638425"/>
              <a:gd name="connsiteX32" fmla="*/ 57150 w 1812728"/>
              <a:gd name="connsiteY32" fmla="*/ 714375 h 2638425"/>
              <a:gd name="connsiteX33" fmla="*/ 19050 w 1812728"/>
              <a:gd name="connsiteY33" fmla="*/ 781050 h 2638425"/>
              <a:gd name="connsiteX34" fmla="*/ 0 w 1812728"/>
              <a:gd name="connsiteY34" fmla="*/ 819150 h 2638425"/>
              <a:gd name="connsiteX35" fmla="*/ 295275 w 1812728"/>
              <a:gd name="connsiteY35" fmla="*/ 1581150 h 2638425"/>
              <a:gd name="connsiteX36" fmla="*/ 57150 w 1812728"/>
              <a:gd name="connsiteY36" fmla="*/ 1943100 h 2638425"/>
              <a:gd name="connsiteX37" fmla="*/ 38100 w 1812728"/>
              <a:gd name="connsiteY37" fmla="*/ 2057400 h 2638425"/>
              <a:gd name="connsiteX38" fmla="*/ 66675 w 1812728"/>
              <a:gd name="connsiteY38" fmla="*/ 2238375 h 2638425"/>
              <a:gd name="connsiteX39" fmla="*/ 95250 w 1812728"/>
              <a:gd name="connsiteY39" fmla="*/ 2314575 h 2638425"/>
              <a:gd name="connsiteX40" fmla="*/ 161925 w 1812728"/>
              <a:gd name="connsiteY40" fmla="*/ 2381250 h 2638425"/>
              <a:gd name="connsiteX41" fmla="*/ 457200 w 1812728"/>
              <a:gd name="connsiteY41" fmla="*/ 2428875 h 2638425"/>
              <a:gd name="connsiteX42" fmla="*/ 561975 w 1812728"/>
              <a:gd name="connsiteY42" fmla="*/ 2457450 h 2638425"/>
              <a:gd name="connsiteX43" fmla="*/ 657225 w 1812728"/>
              <a:gd name="connsiteY43" fmla="*/ 2524125 h 2638425"/>
              <a:gd name="connsiteX44" fmla="*/ 685800 w 1812728"/>
              <a:gd name="connsiteY44" fmla="*/ 2533650 h 2638425"/>
              <a:gd name="connsiteX45" fmla="*/ 809625 w 1812728"/>
              <a:gd name="connsiteY45" fmla="*/ 2609850 h 2638425"/>
              <a:gd name="connsiteX46" fmla="*/ 942975 w 1812728"/>
              <a:gd name="connsiteY46" fmla="*/ 2638425 h 2638425"/>
              <a:gd name="connsiteX47" fmla="*/ 1019175 w 1812728"/>
              <a:gd name="connsiteY47" fmla="*/ 2628900 h 2638425"/>
              <a:gd name="connsiteX48" fmla="*/ 1123950 w 1812728"/>
              <a:gd name="connsiteY48" fmla="*/ 2590800 h 2638425"/>
              <a:gd name="connsiteX49" fmla="*/ 1200150 w 1812728"/>
              <a:gd name="connsiteY49" fmla="*/ 2543175 h 2638425"/>
              <a:gd name="connsiteX50" fmla="*/ 1295400 w 1812728"/>
              <a:gd name="connsiteY50" fmla="*/ 2447925 h 2638425"/>
              <a:gd name="connsiteX51" fmla="*/ 1333500 w 1812728"/>
              <a:gd name="connsiteY51" fmla="*/ 2419350 h 2638425"/>
              <a:gd name="connsiteX52" fmla="*/ 1390650 w 1812728"/>
              <a:gd name="connsiteY52" fmla="*/ 2343150 h 2638425"/>
              <a:gd name="connsiteX53" fmla="*/ 1419225 w 1812728"/>
              <a:gd name="connsiteY53" fmla="*/ 2314575 h 2638425"/>
              <a:gd name="connsiteX54" fmla="*/ 1504950 w 1812728"/>
              <a:gd name="connsiteY54" fmla="*/ 2219325 h 2638425"/>
              <a:gd name="connsiteX55" fmla="*/ 1552575 w 1812728"/>
              <a:gd name="connsiteY55" fmla="*/ 2190750 h 2638425"/>
              <a:gd name="connsiteX56" fmla="*/ 1619250 w 1812728"/>
              <a:gd name="connsiteY56" fmla="*/ 2171700 h 2638425"/>
              <a:gd name="connsiteX57" fmla="*/ 1733119 w 1812728"/>
              <a:gd name="connsiteY57" fmla="*/ 2088232 h 2638425"/>
              <a:gd name="connsiteX58" fmla="*/ 1216171 w 1812728"/>
              <a:gd name="connsiteY58" fmla="*/ 1944216 h 2638425"/>
              <a:gd name="connsiteX59" fmla="*/ 1130013 w 1812728"/>
              <a:gd name="connsiteY59" fmla="*/ 864096 h 2638425"/>
              <a:gd name="connsiteX60" fmla="*/ 1790700 w 1812728"/>
              <a:gd name="connsiteY60" fmla="*/ 685800 h 2638425"/>
              <a:gd name="connsiteX61" fmla="*/ 1743075 w 1812728"/>
              <a:gd name="connsiteY61" fmla="*/ 533400 h 2638425"/>
              <a:gd name="connsiteX62" fmla="*/ 1666875 w 1812728"/>
              <a:gd name="connsiteY62" fmla="*/ 542925 h 2638425"/>
              <a:gd name="connsiteX63" fmla="*/ 1638300 w 1812728"/>
              <a:gd name="connsiteY63" fmla="*/ 466725 h 2638425"/>
              <a:gd name="connsiteX0" fmla="*/ 1638300 w 1812728"/>
              <a:gd name="connsiteY0" fmla="*/ 466725 h 2638425"/>
              <a:gd name="connsiteX1" fmla="*/ 1646961 w 1812728"/>
              <a:gd name="connsiteY1" fmla="*/ 576064 h 2638425"/>
              <a:gd name="connsiteX2" fmla="*/ 1638300 w 1812728"/>
              <a:gd name="connsiteY2" fmla="*/ 466725 h 2638425"/>
              <a:gd name="connsiteX3" fmla="*/ 1485900 w 1812728"/>
              <a:gd name="connsiteY3" fmla="*/ 390525 h 2638425"/>
              <a:gd name="connsiteX4" fmla="*/ 1438275 w 1812728"/>
              <a:gd name="connsiteY4" fmla="*/ 381000 h 2638425"/>
              <a:gd name="connsiteX5" fmla="*/ 1390650 w 1812728"/>
              <a:gd name="connsiteY5" fmla="*/ 361950 h 2638425"/>
              <a:gd name="connsiteX6" fmla="*/ 1276350 w 1812728"/>
              <a:gd name="connsiteY6" fmla="*/ 342900 h 2638425"/>
              <a:gd name="connsiteX7" fmla="*/ 1047750 w 1812728"/>
              <a:gd name="connsiteY7" fmla="*/ 342900 h 2638425"/>
              <a:gd name="connsiteX8" fmla="*/ 1019175 w 1812728"/>
              <a:gd name="connsiteY8" fmla="*/ 323850 h 2638425"/>
              <a:gd name="connsiteX9" fmla="*/ 990600 w 1812728"/>
              <a:gd name="connsiteY9" fmla="*/ 257175 h 2638425"/>
              <a:gd name="connsiteX10" fmla="*/ 981075 w 1812728"/>
              <a:gd name="connsiteY10" fmla="*/ 209550 h 2638425"/>
              <a:gd name="connsiteX11" fmla="*/ 952500 w 1812728"/>
              <a:gd name="connsiteY11" fmla="*/ 161925 h 2638425"/>
              <a:gd name="connsiteX12" fmla="*/ 933450 w 1812728"/>
              <a:gd name="connsiteY12" fmla="*/ 114300 h 2638425"/>
              <a:gd name="connsiteX13" fmla="*/ 866775 w 1812728"/>
              <a:gd name="connsiteY13" fmla="*/ 47625 h 2638425"/>
              <a:gd name="connsiteX14" fmla="*/ 781050 w 1812728"/>
              <a:gd name="connsiteY14" fmla="*/ 0 h 2638425"/>
              <a:gd name="connsiteX15" fmla="*/ 676275 w 1812728"/>
              <a:gd name="connsiteY15" fmla="*/ 9525 h 2638425"/>
              <a:gd name="connsiteX16" fmla="*/ 619125 w 1812728"/>
              <a:gd name="connsiteY16" fmla="*/ 38100 h 2638425"/>
              <a:gd name="connsiteX17" fmla="*/ 581025 w 1812728"/>
              <a:gd name="connsiteY17" fmla="*/ 57150 h 2638425"/>
              <a:gd name="connsiteX18" fmla="*/ 552450 w 1812728"/>
              <a:gd name="connsiteY18" fmla="*/ 76200 h 2638425"/>
              <a:gd name="connsiteX19" fmla="*/ 466725 w 1812728"/>
              <a:gd name="connsiteY19" fmla="*/ 104775 h 2638425"/>
              <a:gd name="connsiteX20" fmla="*/ 371475 w 1812728"/>
              <a:gd name="connsiteY20" fmla="*/ 95250 h 2638425"/>
              <a:gd name="connsiteX21" fmla="*/ 342900 w 1812728"/>
              <a:gd name="connsiteY21" fmla="*/ 76200 h 2638425"/>
              <a:gd name="connsiteX22" fmla="*/ 257175 w 1812728"/>
              <a:gd name="connsiteY22" fmla="*/ 57150 h 2638425"/>
              <a:gd name="connsiteX23" fmla="*/ 190500 w 1812728"/>
              <a:gd name="connsiteY23" fmla="*/ 76200 h 2638425"/>
              <a:gd name="connsiteX24" fmla="*/ 142875 w 1812728"/>
              <a:gd name="connsiteY24" fmla="*/ 123825 h 2638425"/>
              <a:gd name="connsiteX25" fmla="*/ 114300 w 1812728"/>
              <a:gd name="connsiteY25" fmla="*/ 152400 h 2638425"/>
              <a:gd name="connsiteX26" fmla="*/ 95250 w 1812728"/>
              <a:gd name="connsiteY26" fmla="*/ 200025 h 2638425"/>
              <a:gd name="connsiteX27" fmla="*/ 95250 w 1812728"/>
              <a:gd name="connsiteY27" fmla="*/ 371475 h 2638425"/>
              <a:gd name="connsiteX28" fmla="*/ 123825 w 1812728"/>
              <a:gd name="connsiteY28" fmla="*/ 428625 h 2638425"/>
              <a:gd name="connsiteX29" fmla="*/ 133350 w 1812728"/>
              <a:gd name="connsiteY29" fmla="*/ 457200 h 2638425"/>
              <a:gd name="connsiteX30" fmla="*/ 104775 w 1812728"/>
              <a:gd name="connsiteY30" fmla="*/ 600075 h 2638425"/>
              <a:gd name="connsiteX31" fmla="*/ 66675 w 1812728"/>
              <a:gd name="connsiteY31" fmla="*/ 685800 h 2638425"/>
              <a:gd name="connsiteX32" fmla="*/ 57150 w 1812728"/>
              <a:gd name="connsiteY32" fmla="*/ 714375 h 2638425"/>
              <a:gd name="connsiteX33" fmla="*/ 19050 w 1812728"/>
              <a:gd name="connsiteY33" fmla="*/ 781050 h 2638425"/>
              <a:gd name="connsiteX34" fmla="*/ 0 w 1812728"/>
              <a:gd name="connsiteY34" fmla="*/ 819150 h 2638425"/>
              <a:gd name="connsiteX35" fmla="*/ 699223 w 1812728"/>
              <a:gd name="connsiteY35" fmla="*/ 1440160 h 2638425"/>
              <a:gd name="connsiteX36" fmla="*/ 57150 w 1812728"/>
              <a:gd name="connsiteY36" fmla="*/ 1943100 h 2638425"/>
              <a:gd name="connsiteX37" fmla="*/ 38100 w 1812728"/>
              <a:gd name="connsiteY37" fmla="*/ 2057400 h 2638425"/>
              <a:gd name="connsiteX38" fmla="*/ 66675 w 1812728"/>
              <a:gd name="connsiteY38" fmla="*/ 2238375 h 2638425"/>
              <a:gd name="connsiteX39" fmla="*/ 95250 w 1812728"/>
              <a:gd name="connsiteY39" fmla="*/ 2314575 h 2638425"/>
              <a:gd name="connsiteX40" fmla="*/ 161925 w 1812728"/>
              <a:gd name="connsiteY40" fmla="*/ 2381250 h 2638425"/>
              <a:gd name="connsiteX41" fmla="*/ 457200 w 1812728"/>
              <a:gd name="connsiteY41" fmla="*/ 2428875 h 2638425"/>
              <a:gd name="connsiteX42" fmla="*/ 561975 w 1812728"/>
              <a:gd name="connsiteY42" fmla="*/ 2457450 h 2638425"/>
              <a:gd name="connsiteX43" fmla="*/ 657225 w 1812728"/>
              <a:gd name="connsiteY43" fmla="*/ 2524125 h 2638425"/>
              <a:gd name="connsiteX44" fmla="*/ 685800 w 1812728"/>
              <a:gd name="connsiteY44" fmla="*/ 2533650 h 2638425"/>
              <a:gd name="connsiteX45" fmla="*/ 809625 w 1812728"/>
              <a:gd name="connsiteY45" fmla="*/ 2609850 h 2638425"/>
              <a:gd name="connsiteX46" fmla="*/ 942975 w 1812728"/>
              <a:gd name="connsiteY46" fmla="*/ 2638425 h 2638425"/>
              <a:gd name="connsiteX47" fmla="*/ 1019175 w 1812728"/>
              <a:gd name="connsiteY47" fmla="*/ 2628900 h 2638425"/>
              <a:gd name="connsiteX48" fmla="*/ 1123950 w 1812728"/>
              <a:gd name="connsiteY48" fmla="*/ 2590800 h 2638425"/>
              <a:gd name="connsiteX49" fmla="*/ 1200150 w 1812728"/>
              <a:gd name="connsiteY49" fmla="*/ 2543175 h 2638425"/>
              <a:gd name="connsiteX50" fmla="*/ 1295400 w 1812728"/>
              <a:gd name="connsiteY50" fmla="*/ 2447925 h 2638425"/>
              <a:gd name="connsiteX51" fmla="*/ 1333500 w 1812728"/>
              <a:gd name="connsiteY51" fmla="*/ 2419350 h 2638425"/>
              <a:gd name="connsiteX52" fmla="*/ 1390650 w 1812728"/>
              <a:gd name="connsiteY52" fmla="*/ 2343150 h 2638425"/>
              <a:gd name="connsiteX53" fmla="*/ 1419225 w 1812728"/>
              <a:gd name="connsiteY53" fmla="*/ 2314575 h 2638425"/>
              <a:gd name="connsiteX54" fmla="*/ 1504950 w 1812728"/>
              <a:gd name="connsiteY54" fmla="*/ 2219325 h 2638425"/>
              <a:gd name="connsiteX55" fmla="*/ 1552575 w 1812728"/>
              <a:gd name="connsiteY55" fmla="*/ 2190750 h 2638425"/>
              <a:gd name="connsiteX56" fmla="*/ 1619250 w 1812728"/>
              <a:gd name="connsiteY56" fmla="*/ 2171700 h 2638425"/>
              <a:gd name="connsiteX57" fmla="*/ 1733119 w 1812728"/>
              <a:gd name="connsiteY57" fmla="*/ 2088232 h 2638425"/>
              <a:gd name="connsiteX58" fmla="*/ 1216171 w 1812728"/>
              <a:gd name="connsiteY58" fmla="*/ 1944216 h 2638425"/>
              <a:gd name="connsiteX59" fmla="*/ 1130013 w 1812728"/>
              <a:gd name="connsiteY59" fmla="*/ 864096 h 2638425"/>
              <a:gd name="connsiteX60" fmla="*/ 1790700 w 1812728"/>
              <a:gd name="connsiteY60" fmla="*/ 685800 h 2638425"/>
              <a:gd name="connsiteX61" fmla="*/ 1743075 w 1812728"/>
              <a:gd name="connsiteY61" fmla="*/ 533400 h 2638425"/>
              <a:gd name="connsiteX62" fmla="*/ 1666875 w 1812728"/>
              <a:gd name="connsiteY62" fmla="*/ 542925 h 2638425"/>
              <a:gd name="connsiteX63" fmla="*/ 1638300 w 1812728"/>
              <a:gd name="connsiteY63" fmla="*/ 466725 h 2638425"/>
              <a:gd name="connsiteX0" fmla="*/ 1619250 w 1793678"/>
              <a:gd name="connsiteY0" fmla="*/ 466725 h 2638425"/>
              <a:gd name="connsiteX1" fmla="*/ 1627911 w 1793678"/>
              <a:gd name="connsiteY1" fmla="*/ 576064 h 2638425"/>
              <a:gd name="connsiteX2" fmla="*/ 1619250 w 1793678"/>
              <a:gd name="connsiteY2" fmla="*/ 466725 h 2638425"/>
              <a:gd name="connsiteX3" fmla="*/ 1466850 w 1793678"/>
              <a:gd name="connsiteY3" fmla="*/ 390525 h 2638425"/>
              <a:gd name="connsiteX4" fmla="*/ 1419225 w 1793678"/>
              <a:gd name="connsiteY4" fmla="*/ 381000 h 2638425"/>
              <a:gd name="connsiteX5" fmla="*/ 1371600 w 1793678"/>
              <a:gd name="connsiteY5" fmla="*/ 361950 h 2638425"/>
              <a:gd name="connsiteX6" fmla="*/ 1257300 w 1793678"/>
              <a:gd name="connsiteY6" fmla="*/ 342900 h 2638425"/>
              <a:gd name="connsiteX7" fmla="*/ 1028700 w 1793678"/>
              <a:gd name="connsiteY7" fmla="*/ 342900 h 2638425"/>
              <a:gd name="connsiteX8" fmla="*/ 1000125 w 1793678"/>
              <a:gd name="connsiteY8" fmla="*/ 323850 h 2638425"/>
              <a:gd name="connsiteX9" fmla="*/ 971550 w 1793678"/>
              <a:gd name="connsiteY9" fmla="*/ 257175 h 2638425"/>
              <a:gd name="connsiteX10" fmla="*/ 962025 w 1793678"/>
              <a:gd name="connsiteY10" fmla="*/ 209550 h 2638425"/>
              <a:gd name="connsiteX11" fmla="*/ 933450 w 1793678"/>
              <a:gd name="connsiteY11" fmla="*/ 161925 h 2638425"/>
              <a:gd name="connsiteX12" fmla="*/ 914400 w 1793678"/>
              <a:gd name="connsiteY12" fmla="*/ 114300 h 2638425"/>
              <a:gd name="connsiteX13" fmla="*/ 847725 w 1793678"/>
              <a:gd name="connsiteY13" fmla="*/ 47625 h 2638425"/>
              <a:gd name="connsiteX14" fmla="*/ 762000 w 1793678"/>
              <a:gd name="connsiteY14" fmla="*/ 0 h 2638425"/>
              <a:gd name="connsiteX15" fmla="*/ 657225 w 1793678"/>
              <a:gd name="connsiteY15" fmla="*/ 9525 h 2638425"/>
              <a:gd name="connsiteX16" fmla="*/ 600075 w 1793678"/>
              <a:gd name="connsiteY16" fmla="*/ 38100 h 2638425"/>
              <a:gd name="connsiteX17" fmla="*/ 561975 w 1793678"/>
              <a:gd name="connsiteY17" fmla="*/ 57150 h 2638425"/>
              <a:gd name="connsiteX18" fmla="*/ 533400 w 1793678"/>
              <a:gd name="connsiteY18" fmla="*/ 76200 h 2638425"/>
              <a:gd name="connsiteX19" fmla="*/ 447675 w 1793678"/>
              <a:gd name="connsiteY19" fmla="*/ 104775 h 2638425"/>
              <a:gd name="connsiteX20" fmla="*/ 352425 w 1793678"/>
              <a:gd name="connsiteY20" fmla="*/ 95250 h 2638425"/>
              <a:gd name="connsiteX21" fmla="*/ 323850 w 1793678"/>
              <a:gd name="connsiteY21" fmla="*/ 76200 h 2638425"/>
              <a:gd name="connsiteX22" fmla="*/ 238125 w 1793678"/>
              <a:gd name="connsiteY22" fmla="*/ 57150 h 2638425"/>
              <a:gd name="connsiteX23" fmla="*/ 171450 w 1793678"/>
              <a:gd name="connsiteY23" fmla="*/ 76200 h 2638425"/>
              <a:gd name="connsiteX24" fmla="*/ 123825 w 1793678"/>
              <a:gd name="connsiteY24" fmla="*/ 123825 h 2638425"/>
              <a:gd name="connsiteX25" fmla="*/ 95250 w 1793678"/>
              <a:gd name="connsiteY25" fmla="*/ 152400 h 2638425"/>
              <a:gd name="connsiteX26" fmla="*/ 76200 w 1793678"/>
              <a:gd name="connsiteY26" fmla="*/ 200025 h 2638425"/>
              <a:gd name="connsiteX27" fmla="*/ 76200 w 1793678"/>
              <a:gd name="connsiteY27" fmla="*/ 371475 h 2638425"/>
              <a:gd name="connsiteX28" fmla="*/ 104775 w 1793678"/>
              <a:gd name="connsiteY28" fmla="*/ 428625 h 2638425"/>
              <a:gd name="connsiteX29" fmla="*/ 114300 w 1793678"/>
              <a:gd name="connsiteY29" fmla="*/ 457200 h 2638425"/>
              <a:gd name="connsiteX30" fmla="*/ 85725 w 1793678"/>
              <a:gd name="connsiteY30" fmla="*/ 600075 h 2638425"/>
              <a:gd name="connsiteX31" fmla="*/ 47625 w 1793678"/>
              <a:gd name="connsiteY31" fmla="*/ 685800 h 2638425"/>
              <a:gd name="connsiteX32" fmla="*/ 38100 w 1793678"/>
              <a:gd name="connsiteY32" fmla="*/ 714375 h 2638425"/>
              <a:gd name="connsiteX33" fmla="*/ 0 w 1793678"/>
              <a:gd name="connsiteY33" fmla="*/ 781050 h 2638425"/>
              <a:gd name="connsiteX34" fmla="*/ 680173 w 1793678"/>
              <a:gd name="connsiteY34" fmla="*/ 1440160 h 2638425"/>
              <a:gd name="connsiteX35" fmla="*/ 38100 w 1793678"/>
              <a:gd name="connsiteY35" fmla="*/ 1943100 h 2638425"/>
              <a:gd name="connsiteX36" fmla="*/ 19050 w 1793678"/>
              <a:gd name="connsiteY36" fmla="*/ 2057400 h 2638425"/>
              <a:gd name="connsiteX37" fmla="*/ 47625 w 1793678"/>
              <a:gd name="connsiteY37" fmla="*/ 2238375 h 2638425"/>
              <a:gd name="connsiteX38" fmla="*/ 76200 w 1793678"/>
              <a:gd name="connsiteY38" fmla="*/ 2314575 h 2638425"/>
              <a:gd name="connsiteX39" fmla="*/ 142875 w 1793678"/>
              <a:gd name="connsiteY39" fmla="*/ 2381250 h 2638425"/>
              <a:gd name="connsiteX40" fmla="*/ 438150 w 1793678"/>
              <a:gd name="connsiteY40" fmla="*/ 2428875 h 2638425"/>
              <a:gd name="connsiteX41" fmla="*/ 542925 w 1793678"/>
              <a:gd name="connsiteY41" fmla="*/ 2457450 h 2638425"/>
              <a:gd name="connsiteX42" fmla="*/ 638175 w 1793678"/>
              <a:gd name="connsiteY42" fmla="*/ 2524125 h 2638425"/>
              <a:gd name="connsiteX43" fmla="*/ 666750 w 1793678"/>
              <a:gd name="connsiteY43" fmla="*/ 2533650 h 2638425"/>
              <a:gd name="connsiteX44" fmla="*/ 790575 w 1793678"/>
              <a:gd name="connsiteY44" fmla="*/ 2609850 h 2638425"/>
              <a:gd name="connsiteX45" fmla="*/ 923925 w 1793678"/>
              <a:gd name="connsiteY45" fmla="*/ 2638425 h 2638425"/>
              <a:gd name="connsiteX46" fmla="*/ 1000125 w 1793678"/>
              <a:gd name="connsiteY46" fmla="*/ 2628900 h 2638425"/>
              <a:gd name="connsiteX47" fmla="*/ 1104900 w 1793678"/>
              <a:gd name="connsiteY47" fmla="*/ 2590800 h 2638425"/>
              <a:gd name="connsiteX48" fmla="*/ 1181100 w 1793678"/>
              <a:gd name="connsiteY48" fmla="*/ 2543175 h 2638425"/>
              <a:gd name="connsiteX49" fmla="*/ 1276350 w 1793678"/>
              <a:gd name="connsiteY49" fmla="*/ 2447925 h 2638425"/>
              <a:gd name="connsiteX50" fmla="*/ 1314450 w 1793678"/>
              <a:gd name="connsiteY50" fmla="*/ 2419350 h 2638425"/>
              <a:gd name="connsiteX51" fmla="*/ 1371600 w 1793678"/>
              <a:gd name="connsiteY51" fmla="*/ 2343150 h 2638425"/>
              <a:gd name="connsiteX52" fmla="*/ 1400175 w 1793678"/>
              <a:gd name="connsiteY52" fmla="*/ 2314575 h 2638425"/>
              <a:gd name="connsiteX53" fmla="*/ 1485900 w 1793678"/>
              <a:gd name="connsiteY53" fmla="*/ 2219325 h 2638425"/>
              <a:gd name="connsiteX54" fmla="*/ 1533525 w 1793678"/>
              <a:gd name="connsiteY54" fmla="*/ 2190750 h 2638425"/>
              <a:gd name="connsiteX55" fmla="*/ 1600200 w 1793678"/>
              <a:gd name="connsiteY55" fmla="*/ 2171700 h 2638425"/>
              <a:gd name="connsiteX56" fmla="*/ 1714069 w 1793678"/>
              <a:gd name="connsiteY56" fmla="*/ 2088232 h 2638425"/>
              <a:gd name="connsiteX57" fmla="*/ 1197121 w 1793678"/>
              <a:gd name="connsiteY57" fmla="*/ 1944216 h 2638425"/>
              <a:gd name="connsiteX58" fmla="*/ 1110963 w 1793678"/>
              <a:gd name="connsiteY58" fmla="*/ 864096 h 2638425"/>
              <a:gd name="connsiteX59" fmla="*/ 1771650 w 1793678"/>
              <a:gd name="connsiteY59" fmla="*/ 685800 h 2638425"/>
              <a:gd name="connsiteX60" fmla="*/ 1724025 w 1793678"/>
              <a:gd name="connsiteY60" fmla="*/ 533400 h 2638425"/>
              <a:gd name="connsiteX61" fmla="*/ 1647825 w 1793678"/>
              <a:gd name="connsiteY61" fmla="*/ 542925 h 2638425"/>
              <a:gd name="connsiteX62" fmla="*/ 1619250 w 1793678"/>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580426 w 1780090"/>
              <a:gd name="connsiteY33" fmla="*/ 936104 h 2638425"/>
              <a:gd name="connsiteX34" fmla="*/ 666585 w 1780090"/>
              <a:gd name="connsiteY34" fmla="*/ 1440160 h 2638425"/>
              <a:gd name="connsiteX35" fmla="*/ 24512 w 1780090"/>
              <a:gd name="connsiteY35" fmla="*/ 1943100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183533 w 1780090"/>
              <a:gd name="connsiteY57" fmla="*/ 1944216 h 2638425"/>
              <a:gd name="connsiteX58" fmla="*/ 1097375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580426 w 1780090"/>
              <a:gd name="connsiteY33" fmla="*/ 936104 h 2638425"/>
              <a:gd name="connsiteX34" fmla="*/ 666585 w 1780090"/>
              <a:gd name="connsiteY34" fmla="*/ 1440160 h 2638425"/>
              <a:gd name="connsiteX35" fmla="*/ 580427 w 1780090"/>
              <a:gd name="connsiteY35" fmla="*/ 1944216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183533 w 1780090"/>
              <a:gd name="connsiteY57" fmla="*/ 1944216 h 2638425"/>
              <a:gd name="connsiteX58" fmla="*/ 1097375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580426 w 1780090"/>
              <a:gd name="connsiteY33" fmla="*/ 936104 h 2638425"/>
              <a:gd name="connsiteX34" fmla="*/ 666585 w 1780090"/>
              <a:gd name="connsiteY34" fmla="*/ 1440160 h 2638425"/>
              <a:gd name="connsiteX35" fmla="*/ 666585 w 1780090"/>
              <a:gd name="connsiteY35" fmla="*/ 1944216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183533 w 1780090"/>
              <a:gd name="connsiteY57" fmla="*/ 1944216 h 2638425"/>
              <a:gd name="connsiteX58" fmla="*/ 1097375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580426 w 1780090"/>
              <a:gd name="connsiteY33" fmla="*/ 936104 h 2638425"/>
              <a:gd name="connsiteX34" fmla="*/ 752743 w 1780090"/>
              <a:gd name="connsiteY34" fmla="*/ 1440160 h 2638425"/>
              <a:gd name="connsiteX35" fmla="*/ 666585 w 1780090"/>
              <a:gd name="connsiteY35" fmla="*/ 1944216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183533 w 1780090"/>
              <a:gd name="connsiteY57" fmla="*/ 1944216 h 2638425"/>
              <a:gd name="connsiteX58" fmla="*/ 1097375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666585 w 1780090"/>
              <a:gd name="connsiteY33" fmla="*/ 864096 h 2638425"/>
              <a:gd name="connsiteX34" fmla="*/ 752743 w 1780090"/>
              <a:gd name="connsiteY34" fmla="*/ 1440160 h 2638425"/>
              <a:gd name="connsiteX35" fmla="*/ 666585 w 1780090"/>
              <a:gd name="connsiteY35" fmla="*/ 1944216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183533 w 1780090"/>
              <a:gd name="connsiteY57" fmla="*/ 1944216 h 2638425"/>
              <a:gd name="connsiteX58" fmla="*/ 1097375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666585 w 1780090"/>
              <a:gd name="connsiteY33" fmla="*/ 864096 h 2638425"/>
              <a:gd name="connsiteX34" fmla="*/ 752743 w 1780090"/>
              <a:gd name="connsiteY34" fmla="*/ 1440160 h 2638425"/>
              <a:gd name="connsiteX35" fmla="*/ 666585 w 1780090"/>
              <a:gd name="connsiteY35" fmla="*/ 1944216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097374 w 1780090"/>
              <a:gd name="connsiteY57" fmla="*/ 1944216 h 2638425"/>
              <a:gd name="connsiteX58" fmla="*/ 1097375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 name="connsiteX0" fmla="*/ 1605662 w 1780090"/>
              <a:gd name="connsiteY0" fmla="*/ 466725 h 2638425"/>
              <a:gd name="connsiteX1" fmla="*/ 1614323 w 1780090"/>
              <a:gd name="connsiteY1" fmla="*/ 576064 h 2638425"/>
              <a:gd name="connsiteX2" fmla="*/ 1605662 w 1780090"/>
              <a:gd name="connsiteY2" fmla="*/ 466725 h 2638425"/>
              <a:gd name="connsiteX3" fmla="*/ 1453262 w 1780090"/>
              <a:gd name="connsiteY3" fmla="*/ 390525 h 2638425"/>
              <a:gd name="connsiteX4" fmla="*/ 1405637 w 1780090"/>
              <a:gd name="connsiteY4" fmla="*/ 381000 h 2638425"/>
              <a:gd name="connsiteX5" fmla="*/ 1358012 w 1780090"/>
              <a:gd name="connsiteY5" fmla="*/ 361950 h 2638425"/>
              <a:gd name="connsiteX6" fmla="*/ 1243712 w 1780090"/>
              <a:gd name="connsiteY6" fmla="*/ 342900 h 2638425"/>
              <a:gd name="connsiteX7" fmla="*/ 1015112 w 1780090"/>
              <a:gd name="connsiteY7" fmla="*/ 342900 h 2638425"/>
              <a:gd name="connsiteX8" fmla="*/ 986537 w 1780090"/>
              <a:gd name="connsiteY8" fmla="*/ 323850 h 2638425"/>
              <a:gd name="connsiteX9" fmla="*/ 957962 w 1780090"/>
              <a:gd name="connsiteY9" fmla="*/ 257175 h 2638425"/>
              <a:gd name="connsiteX10" fmla="*/ 948437 w 1780090"/>
              <a:gd name="connsiteY10" fmla="*/ 209550 h 2638425"/>
              <a:gd name="connsiteX11" fmla="*/ 919862 w 1780090"/>
              <a:gd name="connsiteY11" fmla="*/ 161925 h 2638425"/>
              <a:gd name="connsiteX12" fmla="*/ 900812 w 1780090"/>
              <a:gd name="connsiteY12" fmla="*/ 114300 h 2638425"/>
              <a:gd name="connsiteX13" fmla="*/ 834137 w 1780090"/>
              <a:gd name="connsiteY13" fmla="*/ 47625 h 2638425"/>
              <a:gd name="connsiteX14" fmla="*/ 748412 w 1780090"/>
              <a:gd name="connsiteY14" fmla="*/ 0 h 2638425"/>
              <a:gd name="connsiteX15" fmla="*/ 643637 w 1780090"/>
              <a:gd name="connsiteY15" fmla="*/ 9525 h 2638425"/>
              <a:gd name="connsiteX16" fmla="*/ 586487 w 1780090"/>
              <a:gd name="connsiteY16" fmla="*/ 38100 h 2638425"/>
              <a:gd name="connsiteX17" fmla="*/ 548387 w 1780090"/>
              <a:gd name="connsiteY17" fmla="*/ 57150 h 2638425"/>
              <a:gd name="connsiteX18" fmla="*/ 519812 w 1780090"/>
              <a:gd name="connsiteY18" fmla="*/ 76200 h 2638425"/>
              <a:gd name="connsiteX19" fmla="*/ 434087 w 1780090"/>
              <a:gd name="connsiteY19" fmla="*/ 104775 h 2638425"/>
              <a:gd name="connsiteX20" fmla="*/ 338837 w 1780090"/>
              <a:gd name="connsiteY20" fmla="*/ 95250 h 2638425"/>
              <a:gd name="connsiteX21" fmla="*/ 310262 w 1780090"/>
              <a:gd name="connsiteY21" fmla="*/ 76200 h 2638425"/>
              <a:gd name="connsiteX22" fmla="*/ 224537 w 1780090"/>
              <a:gd name="connsiteY22" fmla="*/ 57150 h 2638425"/>
              <a:gd name="connsiteX23" fmla="*/ 157862 w 1780090"/>
              <a:gd name="connsiteY23" fmla="*/ 76200 h 2638425"/>
              <a:gd name="connsiteX24" fmla="*/ 110237 w 1780090"/>
              <a:gd name="connsiteY24" fmla="*/ 123825 h 2638425"/>
              <a:gd name="connsiteX25" fmla="*/ 81662 w 1780090"/>
              <a:gd name="connsiteY25" fmla="*/ 152400 h 2638425"/>
              <a:gd name="connsiteX26" fmla="*/ 62612 w 1780090"/>
              <a:gd name="connsiteY26" fmla="*/ 200025 h 2638425"/>
              <a:gd name="connsiteX27" fmla="*/ 62612 w 1780090"/>
              <a:gd name="connsiteY27" fmla="*/ 371475 h 2638425"/>
              <a:gd name="connsiteX28" fmla="*/ 91187 w 1780090"/>
              <a:gd name="connsiteY28" fmla="*/ 428625 h 2638425"/>
              <a:gd name="connsiteX29" fmla="*/ 100712 w 1780090"/>
              <a:gd name="connsiteY29" fmla="*/ 457200 h 2638425"/>
              <a:gd name="connsiteX30" fmla="*/ 72137 w 1780090"/>
              <a:gd name="connsiteY30" fmla="*/ 600075 h 2638425"/>
              <a:gd name="connsiteX31" fmla="*/ 34037 w 1780090"/>
              <a:gd name="connsiteY31" fmla="*/ 685800 h 2638425"/>
              <a:gd name="connsiteX32" fmla="*/ 24512 w 1780090"/>
              <a:gd name="connsiteY32" fmla="*/ 714375 h 2638425"/>
              <a:gd name="connsiteX33" fmla="*/ 666585 w 1780090"/>
              <a:gd name="connsiteY33" fmla="*/ 864096 h 2638425"/>
              <a:gd name="connsiteX34" fmla="*/ 752743 w 1780090"/>
              <a:gd name="connsiteY34" fmla="*/ 1440160 h 2638425"/>
              <a:gd name="connsiteX35" fmla="*/ 666585 w 1780090"/>
              <a:gd name="connsiteY35" fmla="*/ 1944216 h 2638425"/>
              <a:gd name="connsiteX36" fmla="*/ 5462 w 1780090"/>
              <a:gd name="connsiteY36" fmla="*/ 2057400 h 2638425"/>
              <a:gd name="connsiteX37" fmla="*/ 34037 w 1780090"/>
              <a:gd name="connsiteY37" fmla="*/ 2238375 h 2638425"/>
              <a:gd name="connsiteX38" fmla="*/ 62612 w 1780090"/>
              <a:gd name="connsiteY38" fmla="*/ 2314575 h 2638425"/>
              <a:gd name="connsiteX39" fmla="*/ 129287 w 1780090"/>
              <a:gd name="connsiteY39" fmla="*/ 2381250 h 2638425"/>
              <a:gd name="connsiteX40" fmla="*/ 424562 w 1780090"/>
              <a:gd name="connsiteY40" fmla="*/ 2428875 h 2638425"/>
              <a:gd name="connsiteX41" fmla="*/ 529337 w 1780090"/>
              <a:gd name="connsiteY41" fmla="*/ 2457450 h 2638425"/>
              <a:gd name="connsiteX42" fmla="*/ 624587 w 1780090"/>
              <a:gd name="connsiteY42" fmla="*/ 2524125 h 2638425"/>
              <a:gd name="connsiteX43" fmla="*/ 653162 w 1780090"/>
              <a:gd name="connsiteY43" fmla="*/ 2533650 h 2638425"/>
              <a:gd name="connsiteX44" fmla="*/ 776987 w 1780090"/>
              <a:gd name="connsiteY44" fmla="*/ 2609850 h 2638425"/>
              <a:gd name="connsiteX45" fmla="*/ 910337 w 1780090"/>
              <a:gd name="connsiteY45" fmla="*/ 2638425 h 2638425"/>
              <a:gd name="connsiteX46" fmla="*/ 986537 w 1780090"/>
              <a:gd name="connsiteY46" fmla="*/ 2628900 h 2638425"/>
              <a:gd name="connsiteX47" fmla="*/ 1091312 w 1780090"/>
              <a:gd name="connsiteY47" fmla="*/ 2590800 h 2638425"/>
              <a:gd name="connsiteX48" fmla="*/ 1167512 w 1780090"/>
              <a:gd name="connsiteY48" fmla="*/ 2543175 h 2638425"/>
              <a:gd name="connsiteX49" fmla="*/ 1262762 w 1780090"/>
              <a:gd name="connsiteY49" fmla="*/ 2447925 h 2638425"/>
              <a:gd name="connsiteX50" fmla="*/ 1300862 w 1780090"/>
              <a:gd name="connsiteY50" fmla="*/ 2419350 h 2638425"/>
              <a:gd name="connsiteX51" fmla="*/ 1358012 w 1780090"/>
              <a:gd name="connsiteY51" fmla="*/ 2343150 h 2638425"/>
              <a:gd name="connsiteX52" fmla="*/ 1386587 w 1780090"/>
              <a:gd name="connsiteY52" fmla="*/ 2314575 h 2638425"/>
              <a:gd name="connsiteX53" fmla="*/ 1472312 w 1780090"/>
              <a:gd name="connsiteY53" fmla="*/ 2219325 h 2638425"/>
              <a:gd name="connsiteX54" fmla="*/ 1519937 w 1780090"/>
              <a:gd name="connsiteY54" fmla="*/ 2190750 h 2638425"/>
              <a:gd name="connsiteX55" fmla="*/ 1586612 w 1780090"/>
              <a:gd name="connsiteY55" fmla="*/ 2171700 h 2638425"/>
              <a:gd name="connsiteX56" fmla="*/ 1700481 w 1780090"/>
              <a:gd name="connsiteY56" fmla="*/ 2088232 h 2638425"/>
              <a:gd name="connsiteX57" fmla="*/ 1097374 w 1780090"/>
              <a:gd name="connsiteY57" fmla="*/ 1944216 h 2638425"/>
              <a:gd name="connsiteX58" fmla="*/ 1011216 w 1780090"/>
              <a:gd name="connsiteY58" fmla="*/ 864096 h 2638425"/>
              <a:gd name="connsiteX59" fmla="*/ 1758062 w 1780090"/>
              <a:gd name="connsiteY59" fmla="*/ 685800 h 2638425"/>
              <a:gd name="connsiteX60" fmla="*/ 1710437 w 1780090"/>
              <a:gd name="connsiteY60" fmla="*/ 533400 h 2638425"/>
              <a:gd name="connsiteX61" fmla="*/ 1634237 w 1780090"/>
              <a:gd name="connsiteY61" fmla="*/ 542925 h 2638425"/>
              <a:gd name="connsiteX62" fmla="*/ 1605662 w 1780090"/>
              <a:gd name="connsiteY62" fmla="*/ 4667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80090" h="2638425">
                <a:moveTo>
                  <a:pt x="1605662" y="466725"/>
                </a:moveTo>
                <a:lnTo>
                  <a:pt x="1614323" y="576064"/>
                </a:lnTo>
                <a:lnTo>
                  <a:pt x="1605662" y="466725"/>
                </a:lnTo>
                <a:cubicBezTo>
                  <a:pt x="1554862" y="441325"/>
                  <a:pt x="1508955" y="401664"/>
                  <a:pt x="1453262" y="390525"/>
                </a:cubicBezTo>
                <a:cubicBezTo>
                  <a:pt x="1437387" y="387350"/>
                  <a:pt x="1421144" y="385652"/>
                  <a:pt x="1405637" y="381000"/>
                </a:cubicBezTo>
                <a:cubicBezTo>
                  <a:pt x="1389260" y="376087"/>
                  <a:pt x="1374655" y="365866"/>
                  <a:pt x="1358012" y="361950"/>
                </a:cubicBezTo>
                <a:cubicBezTo>
                  <a:pt x="1320413" y="353103"/>
                  <a:pt x="1243712" y="342900"/>
                  <a:pt x="1243712" y="342900"/>
                </a:cubicBezTo>
                <a:cubicBezTo>
                  <a:pt x="1197283" y="345479"/>
                  <a:pt x="1080032" y="364540"/>
                  <a:pt x="1015112" y="342900"/>
                </a:cubicBezTo>
                <a:cubicBezTo>
                  <a:pt x="1004252" y="339280"/>
                  <a:pt x="996062" y="330200"/>
                  <a:pt x="986537" y="323850"/>
                </a:cubicBezTo>
                <a:cubicBezTo>
                  <a:pt x="977012" y="301625"/>
                  <a:pt x="965608" y="280114"/>
                  <a:pt x="957962" y="257175"/>
                </a:cubicBezTo>
                <a:cubicBezTo>
                  <a:pt x="952842" y="241816"/>
                  <a:pt x="954450" y="224581"/>
                  <a:pt x="948437" y="209550"/>
                </a:cubicBezTo>
                <a:cubicBezTo>
                  <a:pt x="941561" y="192361"/>
                  <a:pt x="928141" y="178484"/>
                  <a:pt x="919862" y="161925"/>
                </a:cubicBezTo>
                <a:cubicBezTo>
                  <a:pt x="912216" y="146632"/>
                  <a:pt x="911071" y="127978"/>
                  <a:pt x="900812" y="114300"/>
                </a:cubicBezTo>
                <a:cubicBezTo>
                  <a:pt x="881953" y="89155"/>
                  <a:pt x="862250" y="61681"/>
                  <a:pt x="834137" y="47625"/>
                </a:cubicBezTo>
                <a:cubicBezTo>
                  <a:pt x="766748" y="13930"/>
                  <a:pt x="794708" y="30864"/>
                  <a:pt x="748412" y="0"/>
                </a:cubicBezTo>
                <a:cubicBezTo>
                  <a:pt x="713487" y="3175"/>
                  <a:pt x="678354" y="4565"/>
                  <a:pt x="643637" y="9525"/>
                </a:cubicBezTo>
                <a:cubicBezTo>
                  <a:pt x="614531" y="13683"/>
                  <a:pt x="611639" y="23728"/>
                  <a:pt x="586487" y="38100"/>
                </a:cubicBezTo>
                <a:cubicBezTo>
                  <a:pt x="574159" y="45145"/>
                  <a:pt x="560715" y="50105"/>
                  <a:pt x="548387" y="57150"/>
                </a:cubicBezTo>
                <a:cubicBezTo>
                  <a:pt x="538448" y="62830"/>
                  <a:pt x="530379" y="71797"/>
                  <a:pt x="519812" y="76200"/>
                </a:cubicBezTo>
                <a:cubicBezTo>
                  <a:pt x="492008" y="87785"/>
                  <a:pt x="434087" y="104775"/>
                  <a:pt x="434087" y="104775"/>
                </a:cubicBezTo>
                <a:cubicBezTo>
                  <a:pt x="402337" y="101600"/>
                  <a:pt x="369928" y="102425"/>
                  <a:pt x="338837" y="95250"/>
                </a:cubicBezTo>
                <a:cubicBezTo>
                  <a:pt x="327683" y="92676"/>
                  <a:pt x="320501" y="81320"/>
                  <a:pt x="310262" y="76200"/>
                </a:cubicBezTo>
                <a:cubicBezTo>
                  <a:pt x="286814" y="64476"/>
                  <a:pt x="246487" y="60808"/>
                  <a:pt x="224537" y="57150"/>
                </a:cubicBezTo>
                <a:cubicBezTo>
                  <a:pt x="202312" y="63500"/>
                  <a:pt x="179323" y="67616"/>
                  <a:pt x="157862" y="76200"/>
                </a:cubicBezTo>
                <a:cubicBezTo>
                  <a:pt x="122937" y="90170"/>
                  <a:pt x="132462" y="97155"/>
                  <a:pt x="110237" y="123825"/>
                </a:cubicBezTo>
                <a:cubicBezTo>
                  <a:pt x="101613" y="134173"/>
                  <a:pt x="91187" y="142875"/>
                  <a:pt x="81662" y="152400"/>
                </a:cubicBezTo>
                <a:cubicBezTo>
                  <a:pt x="75312" y="168275"/>
                  <a:pt x="66759" y="183438"/>
                  <a:pt x="62612" y="200025"/>
                </a:cubicBezTo>
                <a:cubicBezTo>
                  <a:pt x="46868" y="263002"/>
                  <a:pt x="53022" y="304347"/>
                  <a:pt x="62612" y="371475"/>
                </a:cubicBezTo>
                <a:cubicBezTo>
                  <a:pt x="67400" y="404993"/>
                  <a:pt x="76096" y="398443"/>
                  <a:pt x="91187" y="428625"/>
                </a:cubicBezTo>
                <a:cubicBezTo>
                  <a:pt x="95677" y="437605"/>
                  <a:pt x="97537" y="447675"/>
                  <a:pt x="100712" y="457200"/>
                </a:cubicBezTo>
                <a:cubicBezTo>
                  <a:pt x="91187" y="504825"/>
                  <a:pt x="91862" y="555693"/>
                  <a:pt x="72137" y="600075"/>
                </a:cubicBezTo>
                <a:cubicBezTo>
                  <a:pt x="59437" y="628650"/>
                  <a:pt x="46064" y="656935"/>
                  <a:pt x="34037" y="685800"/>
                </a:cubicBezTo>
                <a:cubicBezTo>
                  <a:pt x="30175" y="695068"/>
                  <a:pt x="29002" y="705395"/>
                  <a:pt x="24512" y="714375"/>
                </a:cubicBezTo>
                <a:cubicBezTo>
                  <a:pt x="13064" y="737270"/>
                  <a:pt x="678842" y="841624"/>
                  <a:pt x="666585" y="864096"/>
                </a:cubicBezTo>
                <a:cubicBezTo>
                  <a:pt x="773597" y="985060"/>
                  <a:pt x="746393" y="1246485"/>
                  <a:pt x="752743" y="1440160"/>
                </a:cubicBezTo>
                <a:cubicBezTo>
                  <a:pt x="760681" y="1578273"/>
                  <a:pt x="709447" y="1864841"/>
                  <a:pt x="666585" y="1944216"/>
                </a:cubicBezTo>
                <a:cubicBezTo>
                  <a:pt x="660235" y="1982316"/>
                  <a:pt x="0" y="2019163"/>
                  <a:pt x="5462" y="2057400"/>
                </a:cubicBezTo>
                <a:cubicBezTo>
                  <a:pt x="10282" y="2091139"/>
                  <a:pt x="28789" y="2224381"/>
                  <a:pt x="34037" y="2238375"/>
                </a:cubicBezTo>
                <a:cubicBezTo>
                  <a:pt x="43562" y="2263775"/>
                  <a:pt x="47565" y="2292004"/>
                  <a:pt x="62612" y="2314575"/>
                </a:cubicBezTo>
                <a:cubicBezTo>
                  <a:pt x="80047" y="2340727"/>
                  <a:pt x="102899" y="2364175"/>
                  <a:pt x="129287" y="2381250"/>
                </a:cubicBezTo>
                <a:cubicBezTo>
                  <a:pt x="221713" y="2441055"/>
                  <a:pt x="316872" y="2423747"/>
                  <a:pt x="424562" y="2428875"/>
                </a:cubicBezTo>
                <a:cubicBezTo>
                  <a:pt x="459487" y="2438400"/>
                  <a:pt x="496653" y="2441886"/>
                  <a:pt x="529337" y="2457450"/>
                </a:cubicBezTo>
                <a:cubicBezTo>
                  <a:pt x="564328" y="2474112"/>
                  <a:pt x="591580" y="2503813"/>
                  <a:pt x="624587" y="2524125"/>
                </a:cubicBezTo>
                <a:cubicBezTo>
                  <a:pt x="633138" y="2529387"/>
                  <a:pt x="644411" y="2528728"/>
                  <a:pt x="653162" y="2533650"/>
                </a:cubicBezTo>
                <a:cubicBezTo>
                  <a:pt x="695402" y="2557410"/>
                  <a:pt x="731010" y="2594524"/>
                  <a:pt x="776987" y="2609850"/>
                </a:cubicBezTo>
                <a:cubicBezTo>
                  <a:pt x="839238" y="2630600"/>
                  <a:pt x="795684" y="2617579"/>
                  <a:pt x="910337" y="2638425"/>
                </a:cubicBezTo>
                <a:cubicBezTo>
                  <a:pt x="935737" y="2635250"/>
                  <a:pt x="961782" y="2635414"/>
                  <a:pt x="986537" y="2628900"/>
                </a:cubicBezTo>
                <a:cubicBezTo>
                  <a:pt x="1022476" y="2619442"/>
                  <a:pt x="1056808" y="2604602"/>
                  <a:pt x="1091312" y="2590800"/>
                </a:cubicBezTo>
                <a:cubicBezTo>
                  <a:pt x="1118771" y="2579816"/>
                  <a:pt x="1145824" y="2563314"/>
                  <a:pt x="1167512" y="2543175"/>
                </a:cubicBezTo>
                <a:cubicBezTo>
                  <a:pt x="1200415" y="2512622"/>
                  <a:pt x="1229859" y="2478478"/>
                  <a:pt x="1262762" y="2447925"/>
                </a:cubicBezTo>
                <a:cubicBezTo>
                  <a:pt x="1274395" y="2437123"/>
                  <a:pt x="1290183" y="2431097"/>
                  <a:pt x="1300862" y="2419350"/>
                </a:cubicBezTo>
                <a:cubicBezTo>
                  <a:pt x="1322219" y="2395857"/>
                  <a:pt x="1337907" y="2367723"/>
                  <a:pt x="1358012" y="2343150"/>
                </a:cubicBezTo>
                <a:cubicBezTo>
                  <a:pt x="1366542" y="2332724"/>
                  <a:pt x="1377963" y="2324923"/>
                  <a:pt x="1386587" y="2314575"/>
                </a:cubicBezTo>
                <a:cubicBezTo>
                  <a:pt x="1440545" y="2249826"/>
                  <a:pt x="1349568" y="2321611"/>
                  <a:pt x="1472312" y="2219325"/>
                </a:cubicBezTo>
                <a:cubicBezTo>
                  <a:pt x="1486534" y="2207473"/>
                  <a:pt x="1504062" y="2200275"/>
                  <a:pt x="1519937" y="2190750"/>
                </a:cubicBezTo>
                <a:cubicBezTo>
                  <a:pt x="1558102" y="2203472"/>
                  <a:pt x="1549130" y="2209182"/>
                  <a:pt x="1586612" y="2171700"/>
                </a:cubicBezTo>
                <a:cubicBezTo>
                  <a:pt x="1616775" y="2136775"/>
                  <a:pt x="1753301" y="2174151"/>
                  <a:pt x="1700481" y="2088232"/>
                </a:cubicBezTo>
                <a:cubicBezTo>
                  <a:pt x="1636548" y="2015013"/>
                  <a:pt x="1183604" y="2046391"/>
                  <a:pt x="1097374" y="1944216"/>
                </a:cubicBezTo>
                <a:cubicBezTo>
                  <a:pt x="1025504" y="1782035"/>
                  <a:pt x="929821" y="1025827"/>
                  <a:pt x="1011216" y="864096"/>
                </a:cubicBezTo>
                <a:cubicBezTo>
                  <a:pt x="1005835" y="775302"/>
                  <a:pt x="1762396" y="774651"/>
                  <a:pt x="1758062" y="685800"/>
                </a:cubicBezTo>
                <a:cubicBezTo>
                  <a:pt x="1751399" y="549206"/>
                  <a:pt x="1780090" y="585640"/>
                  <a:pt x="1710437" y="533400"/>
                </a:cubicBezTo>
                <a:cubicBezTo>
                  <a:pt x="1653472" y="544793"/>
                  <a:pt x="1679001" y="542925"/>
                  <a:pt x="1634237" y="542925"/>
                </a:cubicBezTo>
                <a:lnTo>
                  <a:pt x="1605662" y="466725"/>
                </a:lnTo>
                <a:close/>
              </a:path>
            </a:pathLst>
          </a:custGeom>
          <a:solidFill>
            <a:schemeClr val="tx2">
              <a:lumMod val="25000"/>
            </a:schemeClr>
          </a:solid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2" name="TextBox 11"/>
          <p:cNvSpPr txBox="1"/>
          <p:nvPr/>
        </p:nvSpPr>
        <p:spPr>
          <a:xfrm>
            <a:off x="3851920" y="1096169"/>
            <a:ext cx="864096" cy="507831"/>
          </a:xfrm>
          <a:prstGeom prst="rect">
            <a:avLst/>
          </a:prstGeom>
          <a:noFill/>
        </p:spPr>
        <p:txBody>
          <a:bodyPr wrap="square" rtlCol="0">
            <a:spAutoFit/>
          </a:bodyPr>
          <a:lstStyle/>
          <a:p>
            <a:r>
              <a:rPr lang="en-US" sz="900" dirty="0" smtClean="0"/>
              <a:t>radical </a:t>
            </a:r>
            <a:br>
              <a:rPr lang="en-US" sz="900" dirty="0" smtClean="0"/>
            </a:br>
            <a:r>
              <a:rPr lang="en-US" sz="900" dirty="0" smtClean="0"/>
              <a:t>long-term </a:t>
            </a:r>
            <a:br>
              <a:rPr lang="en-US" sz="900" dirty="0" smtClean="0"/>
            </a:br>
            <a:r>
              <a:rPr lang="en-US" sz="900" dirty="0" smtClean="0"/>
              <a:t>change via</a:t>
            </a:r>
            <a:endParaRPr lang="en-GB" sz="900" dirty="0"/>
          </a:p>
        </p:txBody>
      </p:sp>
      <p:sp>
        <p:nvSpPr>
          <p:cNvPr id="13" name="TextBox 12"/>
          <p:cNvSpPr txBox="1"/>
          <p:nvPr/>
        </p:nvSpPr>
        <p:spPr>
          <a:xfrm>
            <a:off x="3851920" y="2896369"/>
            <a:ext cx="936104" cy="646331"/>
          </a:xfrm>
          <a:prstGeom prst="rect">
            <a:avLst/>
          </a:prstGeom>
          <a:noFill/>
        </p:spPr>
        <p:txBody>
          <a:bodyPr wrap="square" rtlCol="0">
            <a:spAutoFit/>
          </a:bodyPr>
          <a:lstStyle/>
          <a:p>
            <a:pPr algn="ctr"/>
            <a:r>
              <a:rPr lang="en-US" sz="900" dirty="0" smtClean="0"/>
              <a:t>small </a:t>
            </a:r>
            <a:br>
              <a:rPr lang="en-US" sz="900" dirty="0" smtClean="0"/>
            </a:br>
            <a:r>
              <a:rPr lang="en-US" sz="900" dirty="0" smtClean="0"/>
              <a:t>re-</a:t>
            </a:r>
            <a:r>
              <a:rPr lang="en-US" sz="900" dirty="0" err="1" smtClean="0"/>
              <a:t>purposable</a:t>
            </a:r>
            <a:r>
              <a:rPr lang="en-US" sz="900" dirty="0" smtClean="0"/>
              <a:t> steps</a:t>
            </a:r>
            <a:endParaRPr lang="en-GB" sz="900" dirty="0" smtClean="0"/>
          </a:p>
          <a:p>
            <a:pPr algn="ctr"/>
            <a:endParaRPr lang="en-GB"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p:cNvSpPr/>
          <p:nvPr/>
        </p:nvSpPr>
        <p:spPr bwMode="auto">
          <a:xfrm rot="5400000" flipV="1">
            <a:off x="-208291" y="356976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Freeform 83"/>
          <p:cNvSpPr/>
          <p:nvPr/>
        </p:nvSpPr>
        <p:spPr bwMode="auto">
          <a:xfrm rot="5400000" flipV="1">
            <a:off x="1692253" y="356976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3" name="Oval 18"/>
          <p:cNvSpPr>
            <a:spLocks noChangeArrowheads="1"/>
          </p:cNvSpPr>
          <p:nvPr/>
        </p:nvSpPr>
        <p:spPr bwMode="auto">
          <a:xfrm flipV="1">
            <a:off x="2078915" y="3027732"/>
            <a:ext cx="1214446" cy="310005"/>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80" name="Oval 18"/>
          <p:cNvSpPr>
            <a:spLocks noChangeArrowheads="1"/>
          </p:cNvSpPr>
          <p:nvPr/>
        </p:nvSpPr>
        <p:spPr bwMode="auto">
          <a:xfrm flipV="1">
            <a:off x="178371" y="3027732"/>
            <a:ext cx="1214446" cy="310005"/>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6" name="Content Placeholder 55"/>
          <p:cNvSpPr>
            <a:spLocks noGrp="1"/>
          </p:cNvSpPr>
          <p:nvPr>
            <p:ph idx="1"/>
          </p:nvPr>
        </p:nvSpPr>
        <p:spPr>
          <a:xfrm>
            <a:off x="0" y="0"/>
            <a:ext cx="9144000" cy="2060848"/>
          </a:xfrm>
        </p:spPr>
        <p:txBody>
          <a:bodyPr>
            <a:normAutofit/>
          </a:bodyPr>
          <a:lstStyle/>
          <a:p>
            <a:r>
              <a:rPr lang="en-US" sz="4000" dirty="0" smtClean="0">
                <a:solidFill>
                  <a:schemeClr val="tx2">
                    <a:lumMod val="90000"/>
                  </a:schemeClr>
                </a:solidFill>
              </a:rPr>
              <a:t>Multipath is Packet Switching 2.0, and multipath congestion control is TCP 2.0.</a:t>
            </a:r>
            <a:endParaRPr lang="en-US" sz="4000" dirty="0" smtClean="0"/>
          </a:p>
        </p:txBody>
      </p:sp>
      <p:sp>
        <p:nvSpPr>
          <p:cNvPr id="5" name="Line 30"/>
          <p:cNvSpPr>
            <a:spLocks noChangeShapeType="1"/>
          </p:cNvSpPr>
          <p:nvPr/>
        </p:nvSpPr>
        <p:spPr bwMode="auto">
          <a:xfrm rot="5400000">
            <a:off x="2294773" y="4107500"/>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 name="Line 21"/>
          <p:cNvSpPr>
            <a:spLocks noChangeShapeType="1"/>
          </p:cNvSpPr>
          <p:nvPr/>
        </p:nvSpPr>
        <p:spPr bwMode="auto">
          <a:xfrm rot="5400000">
            <a:off x="2079288" y="2922332"/>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0" name="Line 23"/>
          <p:cNvSpPr>
            <a:spLocks noChangeShapeType="1"/>
          </p:cNvSpPr>
          <p:nvPr/>
        </p:nvSpPr>
        <p:spPr bwMode="auto">
          <a:xfrm rot="5400000">
            <a:off x="2079288" y="5562025"/>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1" name="Freeform 26"/>
          <p:cNvSpPr>
            <a:spLocks/>
          </p:cNvSpPr>
          <p:nvPr/>
        </p:nvSpPr>
        <p:spPr bwMode="auto">
          <a:xfrm rot="5400000">
            <a:off x="1622036" y="3783167"/>
            <a:ext cx="1809177" cy="805792"/>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3" name="Line 28"/>
          <p:cNvSpPr>
            <a:spLocks noChangeShapeType="1"/>
          </p:cNvSpPr>
          <p:nvPr/>
        </p:nvSpPr>
        <p:spPr bwMode="auto">
          <a:xfrm rot="5400000">
            <a:off x="2348644" y="4107500"/>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 name="Freeform 29"/>
          <p:cNvSpPr>
            <a:spLocks/>
          </p:cNvSpPr>
          <p:nvPr/>
        </p:nvSpPr>
        <p:spPr bwMode="auto">
          <a:xfrm rot="5400000">
            <a:off x="1899822" y="3707557"/>
            <a:ext cx="1794879" cy="850099"/>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2" name="Line 30"/>
          <p:cNvSpPr>
            <a:spLocks noChangeShapeType="1"/>
          </p:cNvSpPr>
          <p:nvPr/>
        </p:nvSpPr>
        <p:spPr bwMode="auto">
          <a:xfrm rot="5400000">
            <a:off x="393858" y="4107502"/>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5" name="Line 21"/>
          <p:cNvSpPr>
            <a:spLocks noChangeShapeType="1"/>
          </p:cNvSpPr>
          <p:nvPr/>
        </p:nvSpPr>
        <p:spPr bwMode="auto">
          <a:xfrm rot="5400000">
            <a:off x="178373" y="2922334"/>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7" name="Line 23"/>
          <p:cNvSpPr>
            <a:spLocks noChangeShapeType="1"/>
          </p:cNvSpPr>
          <p:nvPr/>
        </p:nvSpPr>
        <p:spPr bwMode="auto">
          <a:xfrm rot="5400000">
            <a:off x="178373" y="5562026"/>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8" name="Freeform 26"/>
          <p:cNvSpPr>
            <a:spLocks/>
          </p:cNvSpPr>
          <p:nvPr/>
        </p:nvSpPr>
        <p:spPr bwMode="auto">
          <a:xfrm rot="5400000">
            <a:off x="-419191" y="3936216"/>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9" name="Line 28"/>
          <p:cNvSpPr>
            <a:spLocks noChangeShapeType="1"/>
          </p:cNvSpPr>
          <p:nvPr/>
        </p:nvSpPr>
        <p:spPr bwMode="auto">
          <a:xfrm rot="5400000">
            <a:off x="447729" y="4107502"/>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0" name="Freeform 29"/>
          <p:cNvSpPr>
            <a:spLocks/>
          </p:cNvSpPr>
          <p:nvPr/>
        </p:nvSpPr>
        <p:spPr bwMode="auto">
          <a:xfrm rot="5400000">
            <a:off x="173927" y="3882577"/>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5" name="Line 19"/>
          <p:cNvSpPr>
            <a:spLocks noChangeShapeType="1"/>
          </p:cNvSpPr>
          <p:nvPr/>
        </p:nvSpPr>
        <p:spPr bwMode="auto">
          <a:xfrm rot="5400000">
            <a:off x="-548889" y="4206406"/>
            <a:ext cx="2639693" cy="0"/>
          </a:xfrm>
          <a:prstGeom prst="line">
            <a:avLst/>
          </a:prstGeom>
          <a:noFill/>
          <a:ln w="57150">
            <a:solidFill>
              <a:schemeClr val="tx1"/>
            </a:solidFill>
            <a:prstDash val="sysDot"/>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77" name="TextBox 76"/>
          <p:cNvSpPr txBox="1"/>
          <p:nvPr/>
        </p:nvSpPr>
        <p:spPr>
          <a:xfrm>
            <a:off x="35496" y="5956690"/>
            <a:ext cx="1643074" cy="369332"/>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Two circuits</a:t>
            </a:r>
            <a:endParaRPr lang="en-GB" i="1" dirty="0">
              <a:solidFill>
                <a:prstClr val="white"/>
              </a:solidFill>
              <a:latin typeface="Arial" pitchFamily="34" charset="0"/>
              <a:cs typeface="Arial" pitchFamily="34" charset="0"/>
            </a:endParaRPr>
          </a:p>
        </p:txBody>
      </p:sp>
      <p:sp>
        <p:nvSpPr>
          <p:cNvPr id="78" name="TextBox 77"/>
          <p:cNvSpPr txBox="1"/>
          <p:nvPr/>
        </p:nvSpPr>
        <p:spPr>
          <a:xfrm>
            <a:off x="2355712" y="5956690"/>
            <a:ext cx="2000264" cy="369332"/>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A link</a:t>
            </a:r>
          </a:p>
        </p:txBody>
      </p:sp>
      <p:sp>
        <p:nvSpPr>
          <p:cNvPr id="7" name="Line 20"/>
          <p:cNvSpPr>
            <a:spLocks noChangeShapeType="1"/>
          </p:cNvSpPr>
          <p:nvPr/>
        </p:nvSpPr>
        <p:spPr bwMode="auto">
          <a:xfrm rot="5400000">
            <a:off x="2671872" y="2922332"/>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9" name="Line 22"/>
          <p:cNvSpPr>
            <a:spLocks noChangeShapeType="1"/>
          </p:cNvSpPr>
          <p:nvPr/>
        </p:nvSpPr>
        <p:spPr bwMode="auto">
          <a:xfrm rot="5400000">
            <a:off x="2671872" y="5562025"/>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24" name="Line 20"/>
          <p:cNvSpPr>
            <a:spLocks noChangeShapeType="1"/>
          </p:cNvSpPr>
          <p:nvPr/>
        </p:nvSpPr>
        <p:spPr bwMode="auto">
          <a:xfrm rot="5400000">
            <a:off x="770957" y="2922334"/>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26" name="Line 22"/>
          <p:cNvSpPr>
            <a:spLocks noChangeShapeType="1"/>
          </p:cNvSpPr>
          <p:nvPr/>
        </p:nvSpPr>
        <p:spPr bwMode="auto">
          <a:xfrm rot="5400000">
            <a:off x="770957" y="5562026"/>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148" name="Freeform 147"/>
          <p:cNvSpPr/>
          <p:nvPr/>
        </p:nvSpPr>
        <p:spPr bwMode="auto">
          <a:xfrm rot="5400000" flipV="1">
            <a:off x="-211056" y="356259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2" name="Group 70"/>
          <p:cNvGrpSpPr/>
          <p:nvPr/>
        </p:nvGrpSpPr>
        <p:grpSpPr>
          <a:xfrm>
            <a:off x="5073291" y="2470845"/>
            <a:ext cx="2018989" cy="4152157"/>
            <a:chOff x="5073291" y="2470845"/>
            <a:chExt cx="2018989" cy="4152157"/>
          </a:xfrm>
        </p:grpSpPr>
        <p:sp>
          <p:nvSpPr>
            <p:cNvPr id="118" name="Freeform 117"/>
            <p:cNvSpPr/>
            <p:nvPr/>
          </p:nvSpPr>
          <p:spPr bwMode="auto">
            <a:xfrm rot="5400000" flipV="1">
              <a:off x="4368132" y="398243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19" name="Freeform 118"/>
            <p:cNvSpPr/>
            <p:nvPr/>
          </p:nvSpPr>
          <p:spPr bwMode="auto">
            <a:xfrm rot="5400000" flipV="1">
              <a:off x="5291696" y="399497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26" name="Freeform 26"/>
            <p:cNvSpPr>
              <a:spLocks/>
            </p:cNvSpPr>
            <p:nvPr/>
          </p:nvSpPr>
          <p:spPr bwMode="auto">
            <a:xfrm rot="5400000">
              <a:off x="4464197" y="4037382"/>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27" name="Freeform 126"/>
            <p:cNvSpPr>
              <a:spLocks/>
            </p:cNvSpPr>
            <p:nvPr/>
          </p:nvSpPr>
          <p:spPr bwMode="auto">
            <a:xfrm rot="5400000">
              <a:off x="5368746" y="4035372"/>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98" name="Oval 18"/>
            <p:cNvSpPr>
              <a:spLocks noChangeArrowheads="1"/>
            </p:cNvSpPr>
            <p:nvPr/>
          </p:nvSpPr>
          <p:spPr bwMode="auto">
            <a:xfrm flipV="1">
              <a:off x="6012160" y="3113786"/>
              <a:ext cx="56965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25" name="Line 36"/>
            <p:cNvSpPr>
              <a:spLocks noChangeShapeType="1"/>
            </p:cNvSpPr>
            <p:nvPr/>
          </p:nvSpPr>
          <p:spPr bwMode="auto">
            <a:xfrm rot="5400000">
              <a:off x="4610141" y="4259187"/>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01" name="Oval 18"/>
            <p:cNvSpPr>
              <a:spLocks noChangeArrowheads="1"/>
            </p:cNvSpPr>
            <p:nvPr/>
          </p:nvSpPr>
          <p:spPr bwMode="auto">
            <a:xfrm flipV="1">
              <a:off x="5092352" y="3113786"/>
              <a:ext cx="55953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23" name="Line 33"/>
            <p:cNvSpPr>
              <a:spLocks noChangeShapeType="1"/>
            </p:cNvSpPr>
            <p:nvPr/>
          </p:nvSpPr>
          <p:spPr bwMode="auto">
            <a:xfrm rot="5400000">
              <a:off x="4279400" y="4259187"/>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08" name="Line 28"/>
            <p:cNvSpPr>
              <a:spLocks noChangeShapeType="1"/>
            </p:cNvSpPr>
            <p:nvPr/>
          </p:nvSpPr>
          <p:spPr bwMode="auto">
            <a:xfrm rot="5400000">
              <a:off x="4942302" y="2824583"/>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15" name="Line 64"/>
            <p:cNvSpPr>
              <a:spLocks noChangeShapeType="1"/>
            </p:cNvSpPr>
            <p:nvPr/>
          </p:nvSpPr>
          <p:spPr bwMode="auto">
            <a:xfrm rot="5400000">
              <a:off x="4959279" y="5536575"/>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10" name="Line 59"/>
            <p:cNvSpPr>
              <a:spLocks noChangeShapeType="1"/>
            </p:cNvSpPr>
            <p:nvPr/>
          </p:nvSpPr>
          <p:spPr bwMode="auto">
            <a:xfrm rot="5400000">
              <a:off x="6037752" y="2824583"/>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116" name="Line 65"/>
            <p:cNvSpPr>
              <a:spLocks noChangeShapeType="1"/>
            </p:cNvSpPr>
            <p:nvPr/>
          </p:nvSpPr>
          <p:spPr bwMode="auto">
            <a:xfrm rot="5400000">
              <a:off x="6004150" y="5536575"/>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117" name="TextBox 116"/>
            <p:cNvSpPr txBox="1"/>
            <p:nvPr/>
          </p:nvSpPr>
          <p:spPr>
            <a:xfrm>
              <a:off x="5092016" y="5976671"/>
              <a:ext cx="2000264" cy="646331"/>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Two separate links</a:t>
              </a:r>
              <a:endParaRPr lang="en-GB" i="1" dirty="0">
                <a:solidFill>
                  <a:prstClr val="white"/>
                </a:solidFill>
                <a:latin typeface="Arial" pitchFamily="34" charset="0"/>
                <a:cs typeface="Arial" pitchFamily="34" charset="0"/>
              </a:endParaRPr>
            </a:p>
          </p:txBody>
        </p:sp>
        <p:sp>
          <p:nvSpPr>
            <p:cNvPr id="146" name="Freeform 145"/>
            <p:cNvSpPr/>
            <p:nvPr/>
          </p:nvSpPr>
          <p:spPr bwMode="auto">
            <a:xfrm rot="5400000" flipV="1">
              <a:off x="4365367" y="397526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47" name="Freeform 146"/>
            <p:cNvSpPr/>
            <p:nvPr/>
          </p:nvSpPr>
          <p:spPr bwMode="auto">
            <a:xfrm rot="5400000" flipV="1">
              <a:off x="5288931" y="398780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3" name="Group 71"/>
          <p:cNvGrpSpPr/>
          <p:nvPr/>
        </p:nvGrpSpPr>
        <p:grpSpPr>
          <a:xfrm>
            <a:off x="7396272" y="2456228"/>
            <a:ext cx="1640224" cy="3875158"/>
            <a:chOff x="7396272" y="2456228"/>
            <a:chExt cx="1640224" cy="3875158"/>
          </a:xfrm>
        </p:grpSpPr>
        <p:sp>
          <p:nvSpPr>
            <p:cNvPr id="131" name="Freeform 130"/>
            <p:cNvSpPr/>
            <p:nvPr/>
          </p:nvSpPr>
          <p:spPr bwMode="auto">
            <a:xfrm rot="5400000" flipV="1">
              <a:off x="7674370" y="397579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0" name="Freeform 129"/>
            <p:cNvSpPr/>
            <p:nvPr/>
          </p:nvSpPr>
          <p:spPr bwMode="auto">
            <a:xfrm rot="5400000" flipV="1">
              <a:off x="6750806" y="396325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2" name="Oval 18"/>
            <p:cNvSpPr>
              <a:spLocks noChangeArrowheads="1"/>
            </p:cNvSpPr>
            <p:nvPr/>
          </p:nvSpPr>
          <p:spPr bwMode="auto">
            <a:xfrm flipV="1">
              <a:off x="8394834" y="3094610"/>
              <a:ext cx="56965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34" name="Oval 18"/>
            <p:cNvSpPr>
              <a:spLocks noChangeArrowheads="1"/>
            </p:cNvSpPr>
            <p:nvPr/>
          </p:nvSpPr>
          <p:spPr bwMode="auto">
            <a:xfrm flipV="1">
              <a:off x="7475026" y="3094610"/>
              <a:ext cx="55953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grpSp>
          <p:nvGrpSpPr>
            <p:cNvPr id="4" name="Group 136"/>
            <p:cNvGrpSpPr/>
            <p:nvPr/>
          </p:nvGrpSpPr>
          <p:grpSpPr>
            <a:xfrm>
              <a:off x="7596336" y="2456228"/>
              <a:ext cx="1008112" cy="707477"/>
              <a:chOff x="7312499" y="2214554"/>
              <a:chExt cx="1146564" cy="707477"/>
            </a:xfrm>
          </p:grpSpPr>
          <p:sp>
            <p:nvSpPr>
              <p:cNvPr id="48" name="Line 28"/>
              <p:cNvSpPr>
                <a:spLocks noChangeShapeType="1"/>
              </p:cNvSpPr>
              <p:nvPr/>
            </p:nvSpPr>
            <p:spPr bwMode="auto">
              <a:xfrm rot="5400000">
                <a:off x="6958761" y="2568292"/>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 name="Freeform 60"/>
              <p:cNvSpPr>
                <a:spLocks/>
              </p:cNvSpPr>
              <p:nvPr/>
            </p:nvSpPr>
            <p:spPr bwMode="auto">
              <a:xfrm rot="5400000">
                <a:off x="7554093" y="2017060"/>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grpSp>
        <p:grpSp>
          <p:nvGrpSpPr>
            <p:cNvPr id="6" name="Group 138"/>
            <p:cNvGrpSpPr/>
            <p:nvPr/>
          </p:nvGrpSpPr>
          <p:grpSpPr>
            <a:xfrm>
              <a:off x="7668343" y="5168220"/>
              <a:ext cx="834817" cy="707476"/>
              <a:chOff x="7246351" y="4926546"/>
              <a:chExt cx="1256810" cy="707476"/>
            </a:xfrm>
          </p:grpSpPr>
          <p:sp>
            <p:nvSpPr>
              <p:cNvPr id="53" name="Freeform 62"/>
              <p:cNvSpPr>
                <a:spLocks/>
              </p:cNvSpPr>
              <p:nvPr/>
            </p:nvSpPr>
            <p:spPr bwMode="auto">
              <a:xfrm rot="5400000" flipV="1">
                <a:off x="7598191"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5" name="Line 64"/>
              <p:cNvSpPr>
                <a:spLocks noChangeShapeType="1"/>
              </p:cNvSpPr>
              <p:nvPr/>
            </p:nvSpPr>
            <p:spPr bwMode="auto">
              <a:xfrm rot="5400000">
                <a:off x="6892613" y="5280284"/>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grpSp>
        <p:sp>
          <p:nvSpPr>
            <p:cNvPr id="58" name="TextBox 57"/>
            <p:cNvSpPr txBox="1"/>
            <p:nvPr/>
          </p:nvSpPr>
          <p:spPr>
            <a:xfrm>
              <a:off x="7396272" y="5962054"/>
              <a:ext cx="1640224" cy="369332"/>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A pool of links</a:t>
              </a:r>
              <a:endParaRPr lang="en-GB" i="1" dirty="0">
                <a:solidFill>
                  <a:prstClr val="white"/>
                </a:solidFill>
                <a:latin typeface="Arial" pitchFamily="34" charset="0"/>
                <a:cs typeface="Arial" pitchFamily="34" charset="0"/>
              </a:endParaRPr>
            </a:p>
          </p:txBody>
        </p:sp>
        <p:grpSp>
          <p:nvGrpSpPr>
            <p:cNvPr id="12" name="Group 135"/>
            <p:cNvGrpSpPr/>
            <p:nvPr/>
          </p:nvGrpSpPr>
          <p:grpSpPr>
            <a:xfrm>
              <a:off x="7812360" y="2456228"/>
              <a:ext cx="955394" cy="707477"/>
              <a:chOff x="7599140" y="2214554"/>
              <a:chExt cx="1168614" cy="707477"/>
            </a:xfrm>
          </p:grpSpPr>
          <p:sp>
            <p:nvSpPr>
              <p:cNvPr id="50" name="Line 59"/>
              <p:cNvSpPr>
                <a:spLocks noChangeShapeType="1"/>
              </p:cNvSpPr>
              <p:nvPr/>
            </p:nvSpPr>
            <p:spPr bwMode="auto">
              <a:xfrm rot="5400000">
                <a:off x="8414016" y="2568292"/>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2" name="Freeform 61"/>
              <p:cNvSpPr>
                <a:spLocks/>
              </p:cNvSpPr>
              <p:nvPr/>
            </p:nvSpPr>
            <p:spPr bwMode="auto">
              <a:xfrm rot="5400000" flipV="1">
                <a:off x="7796635"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grpSp>
        <p:grpSp>
          <p:nvGrpSpPr>
            <p:cNvPr id="15" name="Group 137"/>
            <p:cNvGrpSpPr/>
            <p:nvPr/>
          </p:nvGrpSpPr>
          <p:grpSpPr>
            <a:xfrm>
              <a:off x="7812360" y="5168220"/>
              <a:ext cx="949534" cy="707476"/>
              <a:chOff x="7577091" y="4926546"/>
              <a:chExt cx="1256811" cy="707476"/>
            </a:xfrm>
          </p:grpSpPr>
          <p:sp>
            <p:nvSpPr>
              <p:cNvPr id="54" name="Freeform 63"/>
              <p:cNvSpPr>
                <a:spLocks/>
              </p:cNvSpPr>
              <p:nvPr/>
            </p:nvSpPr>
            <p:spPr bwMode="auto">
              <a:xfrm rot="5400000">
                <a:off x="7774586"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7" name="Line 65"/>
              <p:cNvSpPr>
                <a:spLocks noChangeShapeType="1"/>
              </p:cNvSpPr>
              <p:nvPr/>
            </p:nvSpPr>
            <p:spPr bwMode="auto">
              <a:xfrm rot="5400000">
                <a:off x="8480164" y="5280284"/>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grpSp>
        <p:sp>
          <p:nvSpPr>
            <p:cNvPr id="128" name="Freeform 26"/>
            <p:cNvSpPr>
              <a:spLocks/>
            </p:cNvSpPr>
            <p:nvPr/>
          </p:nvSpPr>
          <p:spPr bwMode="auto">
            <a:xfrm rot="5400000">
              <a:off x="6903388" y="3961690"/>
              <a:ext cx="1809177" cy="612730"/>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 name="connsiteX0" fmla="*/ 0 w 10000"/>
                <a:gd name="connsiteY0" fmla="*/ 10821 h 10821"/>
                <a:gd name="connsiteX1" fmla="*/ 974 w 10000"/>
                <a:gd name="connsiteY1" fmla="*/ 9912 h 10821"/>
                <a:gd name="connsiteX2" fmla="*/ 1464 w 10000"/>
                <a:gd name="connsiteY2" fmla="*/ 9468 h 10821"/>
                <a:gd name="connsiteX3" fmla="*/ 1861 w 10000"/>
                <a:gd name="connsiteY3" fmla="*/ 8559 h 10821"/>
                <a:gd name="connsiteX4" fmla="*/ 2128 w 10000"/>
                <a:gd name="connsiteY4" fmla="*/ 8261 h 10821"/>
                <a:gd name="connsiteX5" fmla="*/ 2481 w 10000"/>
                <a:gd name="connsiteY5" fmla="*/ 8559 h 10821"/>
                <a:gd name="connsiteX6" fmla="*/ 2748 w 10000"/>
                <a:gd name="connsiteY6" fmla="*/ 9150 h 10821"/>
                <a:gd name="connsiteX7" fmla="*/ 3766 w 10000"/>
                <a:gd name="connsiteY7" fmla="*/ 9318 h 10821"/>
                <a:gd name="connsiteX8" fmla="*/ 4696 w 10000"/>
                <a:gd name="connsiteY8" fmla="*/ 7796 h 10821"/>
                <a:gd name="connsiteX9" fmla="*/ 4833 w 10000"/>
                <a:gd name="connsiteY9" fmla="*/ 5531 h 10821"/>
                <a:gd name="connsiteX10" fmla="*/ 4876 w 10000"/>
                <a:gd name="connsiteY10" fmla="*/ 5085 h 10821"/>
                <a:gd name="connsiteX11" fmla="*/ 5273 w 10000"/>
                <a:gd name="connsiteY11" fmla="*/ 4769 h 10821"/>
                <a:gd name="connsiteX12" fmla="*/ 5360 w 10000"/>
                <a:gd name="connsiteY12" fmla="*/ 2351 h 10821"/>
                <a:gd name="connsiteX13" fmla="*/ 5678 w 10000"/>
                <a:gd name="connsiteY13" fmla="*/ 279 h 10821"/>
                <a:gd name="connsiteX14" fmla="*/ 9259 w 10000"/>
                <a:gd name="connsiteY14" fmla="*/ 1100 h 10821"/>
                <a:gd name="connsiteX15" fmla="*/ 9259 w 10000"/>
                <a:gd name="connsiteY15" fmla="*/ 2448 h 10821"/>
                <a:gd name="connsiteX16" fmla="*/ 9175 w 10000"/>
                <a:gd name="connsiteY16" fmla="*/ 2799 h 10821"/>
                <a:gd name="connsiteX17" fmla="*/ 9659 w 10000"/>
                <a:gd name="connsiteY17" fmla="*/ 4769 h 10821"/>
                <a:gd name="connsiteX18" fmla="*/ 9882 w 10000"/>
                <a:gd name="connsiteY18" fmla="*/ 6440 h 10821"/>
                <a:gd name="connsiteX19" fmla="*/ 9926 w 10000"/>
                <a:gd name="connsiteY19" fmla="*/ 6886 h 10821"/>
                <a:gd name="connsiteX20" fmla="*/ 9752 w 10000"/>
                <a:gd name="connsiteY20" fmla="*/ 7646 h 10821"/>
                <a:gd name="connsiteX21" fmla="*/ 9259 w 10000"/>
                <a:gd name="connsiteY21" fmla="*/ 10532 h 10821"/>
                <a:gd name="connsiteX22" fmla="*/ 310 w 10000"/>
                <a:gd name="connsiteY22" fmla="*/ 10821 h 10821"/>
                <a:gd name="connsiteX23" fmla="*/ 0 w 10000"/>
                <a:gd name="connsiteY23" fmla="*/ 10821 h 10821"/>
                <a:gd name="connsiteX0" fmla="*/ 0 w 10000"/>
                <a:gd name="connsiteY0" fmla="*/ 12258 h 12258"/>
                <a:gd name="connsiteX1" fmla="*/ 974 w 10000"/>
                <a:gd name="connsiteY1" fmla="*/ 11349 h 12258"/>
                <a:gd name="connsiteX2" fmla="*/ 1464 w 10000"/>
                <a:gd name="connsiteY2" fmla="*/ 10905 h 12258"/>
                <a:gd name="connsiteX3" fmla="*/ 1861 w 10000"/>
                <a:gd name="connsiteY3" fmla="*/ 9996 h 12258"/>
                <a:gd name="connsiteX4" fmla="*/ 2128 w 10000"/>
                <a:gd name="connsiteY4" fmla="*/ 9698 h 12258"/>
                <a:gd name="connsiteX5" fmla="*/ 2481 w 10000"/>
                <a:gd name="connsiteY5" fmla="*/ 9996 h 12258"/>
                <a:gd name="connsiteX6" fmla="*/ 2748 w 10000"/>
                <a:gd name="connsiteY6" fmla="*/ 10587 h 12258"/>
                <a:gd name="connsiteX7" fmla="*/ 3766 w 10000"/>
                <a:gd name="connsiteY7" fmla="*/ 10755 h 12258"/>
                <a:gd name="connsiteX8" fmla="*/ 4696 w 10000"/>
                <a:gd name="connsiteY8" fmla="*/ 9233 h 12258"/>
                <a:gd name="connsiteX9" fmla="*/ 4833 w 10000"/>
                <a:gd name="connsiteY9" fmla="*/ 6968 h 12258"/>
                <a:gd name="connsiteX10" fmla="*/ 4876 w 10000"/>
                <a:gd name="connsiteY10" fmla="*/ 6522 h 12258"/>
                <a:gd name="connsiteX11" fmla="*/ 5273 w 10000"/>
                <a:gd name="connsiteY11" fmla="*/ 6206 h 12258"/>
                <a:gd name="connsiteX12" fmla="*/ 5360 w 10000"/>
                <a:gd name="connsiteY12" fmla="*/ 3788 h 12258"/>
                <a:gd name="connsiteX13" fmla="*/ 5678 w 10000"/>
                <a:gd name="connsiteY13" fmla="*/ 1716 h 12258"/>
                <a:gd name="connsiteX14" fmla="*/ 8862 w 10000"/>
                <a:gd name="connsiteY14" fmla="*/ 275 h 12258"/>
                <a:gd name="connsiteX15" fmla="*/ 9259 w 10000"/>
                <a:gd name="connsiteY15" fmla="*/ 3885 h 12258"/>
                <a:gd name="connsiteX16" fmla="*/ 9175 w 10000"/>
                <a:gd name="connsiteY16" fmla="*/ 4236 h 12258"/>
                <a:gd name="connsiteX17" fmla="*/ 9659 w 10000"/>
                <a:gd name="connsiteY17" fmla="*/ 6206 h 12258"/>
                <a:gd name="connsiteX18" fmla="*/ 9882 w 10000"/>
                <a:gd name="connsiteY18" fmla="*/ 7877 h 12258"/>
                <a:gd name="connsiteX19" fmla="*/ 9926 w 10000"/>
                <a:gd name="connsiteY19" fmla="*/ 8323 h 12258"/>
                <a:gd name="connsiteX20" fmla="*/ 9752 w 10000"/>
                <a:gd name="connsiteY20" fmla="*/ 9083 h 12258"/>
                <a:gd name="connsiteX21" fmla="*/ 9259 w 10000"/>
                <a:gd name="connsiteY21" fmla="*/ 11969 h 12258"/>
                <a:gd name="connsiteX22" fmla="*/ 310 w 10000"/>
                <a:gd name="connsiteY22" fmla="*/ 12258 h 12258"/>
                <a:gd name="connsiteX23" fmla="*/ 0 w 10000"/>
                <a:gd name="connsiteY23" fmla="*/ 12258 h 12258"/>
                <a:gd name="connsiteX0" fmla="*/ 0 w 10000"/>
                <a:gd name="connsiteY0" fmla="*/ 12262 h 12262"/>
                <a:gd name="connsiteX1" fmla="*/ 974 w 10000"/>
                <a:gd name="connsiteY1" fmla="*/ 11353 h 12262"/>
                <a:gd name="connsiteX2" fmla="*/ 1464 w 10000"/>
                <a:gd name="connsiteY2" fmla="*/ 10909 h 12262"/>
                <a:gd name="connsiteX3" fmla="*/ 1861 w 10000"/>
                <a:gd name="connsiteY3" fmla="*/ 10000 h 12262"/>
                <a:gd name="connsiteX4" fmla="*/ 2128 w 10000"/>
                <a:gd name="connsiteY4" fmla="*/ 9702 h 12262"/>
                <a:gd name="connsiteX5" fmla="*/ 2481 w 10000"/>
                <a:gd name="connsiteY5" fmla="*/ 10000 h 12262"/>
                <a:gd name="connsiteX6" fmla="*/ 2748 w 10000"/>
                <a:gd name="connsiteY6" fmla="*/ 10591 h 12262"/>
                <a:gd name="connsiteX7" fmla="*/ 3766 w 10000"/>
                <a:gd name="connsiteY7" fmla="*/ 10759 h 12262"/>
                <a:gd name="connsiteX8" fmla="*/ 4696 w 10000"/>
                <a:gd name="connsiteY8" fmla="*/ 9237 h 12262"/>
                <a:gd name="connsiteX9" fmla="*/ 4833 w 10000"/>
                <a:gd name="connsiteY9" fmla="*/ 6972 h 12262"/>
                <a:gd name="connsiteX10" fmla="*/ 4876 w 10000"/>
                <a:gd name="connsiteY10" fmla="*/ 6526 h 12262"/>
                <a:gd name="connsiteX11" fmla="*/ 5273 w 10000"/>
                <a:gd name="connsiteY11" fmla="*/ 6210 h 12262"/>
                <a:gd name="connsiteX12" fmla="*/ 5360 w 10000"/>
                <a:gd name="connsiteY12" fmla="*/ 3792 h 12262"/>
                <a:gd name="connsiteX13" fmla="*/ 5678 w 10000"/>
                <a:gd name="connsiteY13" fmla="*/ 279 h 12262"/>
                <a:gd name="connsiteX14" fmla="*/ 8862 w 10000"/>
                <a:gd name="connsiteY14" fmla="*/ 279 h 12262"/>
                <a:gd name="connsiteX15" fmla="*/ 9259 w 10000"/>
                <a:gd name="connsiteY15" fmla="*/ 3889 h 12262"/>
                <a:gd name="connsiteX16" fmla="*/ 9175 w 10000"/>
                <a:gd name="connsiteY16" fmla="*/ 4240 h 12262"/>
                <a:gd name="connsiteX17" fmla="*/ 9659 w 10000"/>
                <a:gd name="connsiteY17" fmla="*/ 6210 h 12262"/>
                <a:gd name="connsiteX18" fmla="*/ 9882 w 10000"/>
                <a:gd name="connsiteY18" fmla="*/ 7881 h 12262"/>
                <a:gd name="connsiteX19" fmla="*/ 9926 w 10000"/>
                <a:gd name="connsiteY19" fmla="*/ 8327 h 12262"/>
                <a:gd name="connsiteX20" fmla="*/ 9752 w 10000"/>
                <a:gd name="connsiteY20" fmla="*/ 9087 h 12262"/>
                <a:gd name="connsiteX21" fmla="*/ 9259 w 10000"/>
                <a:gd name="connsiteY21" fmla="*/ 11973 h 12262"/>
                <a:gd name="connsiteX22" fmla="*/ 310 w 10000"/>
                <a:gd name="connsiteY22" fmla="*/ 12262 h 12262"/>
                <a:gd name="connsiteX23" fmla="*/ 0 w 10000"/>
                <a:gd name="connsiteY23" fmla="*/ 12262 h 1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2262">
                  <a:moveTo>
                    <a:pt x="0" y="12262"/>
                  </a:moveTo>
                  <a:cubicBezTo>
                    <a:pt x="335" y="12092"/>
                    <a:pt x="633" y="11586"/>
                    <a:pt x="974" y="11353"/>
                  </a:cubicBezTo>
                  <a:cubicBezTo>
                    <a:pt x="1135" y="11224"/>
                    <a:pt x="1464" y="10909"/>
                    <a:pt x="1464" y="10909"/>
                  </a:cubicBezTo>
                  <a:cubicBezTo>
                    <a:pt x="1563" y="10528"/>
                    <a:pt x="1718" y="10186"/>
                    <a:pt x="1861" y="10000"/>
                  </a:cubicBezTo>
                  <a:cubicBezTo>
                    <a:pt x="1942" y="9850"/>
                    <a:pt x="2128" y="9702"/>
                    <a:pt x="2128" y="9702"/>
                  </a:cubicBezTo>
                  <a:cubicBezTo>
                    <a:pt x="2190" y="9744"/>
                    <a:pt x="2401" y="9828"/>
                    <a:pt x="2481" y="10000"/>
                  </a:cubicBezTo>
                  <a:cubicBezTo>
                    <a:pt x="2574" y="10166"/>
                    <a:pt x="2636" y="10569"/>
                    <a:pt x="2748" y="10591"/>
                  </a:cubicBezTo>
                  <a:cubicBezTo>
                    <a:pt x="3083" y="10632"/>
                    <a:pt x="3424" y="10694"/>
                    <a:pt x="3766" y="10759"/>
                  </a:cubicBezTo>
                  <a:cubicBezTo>
                    <a:pt x="4578" y="10569"/>
                    <a:pt x="4479" y="11119"/>
                    <a:pt x="4696" y="9237"/>
                  </a:cubicBezTo>
                  <a:cubicBezTo>
                    <a:pt x="4727" y="8495"/>
                    <a:pt x="4764" y="7648"/>
                    <a:pt x="4833" y="6972"/>
                  </a:cubicBezTo>
                  <a:cubicBezTo>
                    <a:pt x="4845" y="6822"/>
                    <a:pt x="4833" y="6590"/>
                    <a:pt x="4876" y="6526"/>
                  </a:cubicBezTo>
                  <a:cubicBezTo>
                    <a:pt x="4988" y="6293"/>
                    <a:pt x="5143" y="6334"/>
                    <a:pt x="5273" y="6210"/>
                  </a:cubicBezTo>
                  <a:cubicBezTo>
                    <a:pt x="5298" y="5404"/>
                    <a:pt x="5161" y="4263"/>
                    <a:pt x="5360" y="3792"/>
                  </a:cubicBezTo>
                  <a:cubicBezTo>
                    <a:pt x="5565" y="3264"/>
                    <a:pt x="5461" y="745"/>
                    <a:pt x="5678" y="279"/>
                  </a:cubicBezTo>
                  <a:cubicBezTo>
                    <a:pt x="6255" y="0"/>
                    <a:pt x="8374" y="4"/>
                    <a:pt x="8862" y="279"/>
                  </a:cubicBezTo>
                  <a:cubicBezTo>
                    <a:pt x="8900" y="872"/>
                    <a:pt x="9154" y="3383"/>
                    <a:pt x="9259" y="3889"/>
                  </a:cubicBezTo>
                  <a:cubicBezTo>
                    <a:pt x="9309" y="4143"/>
                    <a:pt x="9175" y="4240"/>
                    <a:pt x="9175" y="4240"/>
                  </a:cubicBezTo>
                  <a:cubicBezTo>
                    <a:pt x="9274" y="5848"/>
                    <a:pt x="9237" y="5720"/>
                    <a:pt x="9659" y="6210"/>
                  </a:cubicBezTo>
                  <a:cubicBezTo>
                    <a:pt x="9845" y="7245"/>
                    <a:pt x="9764" y="6674"/>
                    <a:pt x="9882" y="7881"/>
                  </a:cubicBezTo>
                  <a:cubicBezTo>
                    <a:pt x="9895" y="8029"/>
                    <a:pt x="9926" y="8327"/>
                    <a:pt x="9926" y="8327"/>
                  </a:cubicBezTo>
                  <a:cubicBezTo>
                    <a:pt x="9789" y="9765"/>
                    <a:pt x="10000" y="7797"/>
                    <a:pt x="9752" y="9087"/>
                  </a:cubicBezTo>
                  <a:cubicBezTo>
                    <a:pt x="9634" y="9671"/>
                    <a:pt x="9503" y="11467"/>
                    <a:pt x="9259" y="11973"/>
                  </a:cubicBezTo>
                  <a:lnTo>
                    <a:pt x="310" y="12262"/>
                  </a:lnTo>
                  <a:cubicBezTo>
                    <a:pt x="118" y="12029"/>
                    <a:pt x="223" y="12070"/>
                    <a:pt x="0" y="12262"/>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29" name="Freeform 128"/>
            <p:cNvSpPr>
              <a:spLocks/>
            </p:cNvSpPr>
            <p:nvPr/>
          </p:nvSpPr>
          <p:spPr bwMode="auto">
            <a:xfrm rot="5400000">
              <a:off x="7710214" y="3974991"/>
              <a:ext cx="1794879" cy="58247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 name="connsiteX0" fmla="*/ 437 w 10000"/>
                <a:gd name="connsiteY0" fmla="*/ 0 h 10208"/>
                <a:gd name="connsiteX1" fmla="*/ 127 w 10000"/>
                <a:gd name="connsiteY1" fmla="*/ 1042 h 10208"/>
                <a:gd name="connsiteX2" fmla="*/ 38 w 10000"/>
                <a:gd name="connsiteY2" fmla="*/ 1430 h 10208"/>
                <a:gd name="connsiteX3" fmla="*/ 346 w 10000"/>
                <a:gd name="connsiteY3" fmla="*/ 1671 h 10208"/>
                <a:gd name="connsiteX4" fmla="*/ 883 w 10000"/>
                <a:gd name="connsiteY4" fmla="*/ 2321 h 10208"/>
                <a:gd name="connsiteX5" fmla="*/ 1152 w 10000"/>
                <a:gd name="connsiteY5" fmla="*/ 4095 h 10208"/>
                <a:gd name="connsiteX6" fmla="*/ 1596 w 10000"/>
                <a:gd name="connsiteY6" fmla="*/ 8090 h 10208"/>
                <a:gd name="connsiteX7" fmla="*/ 2083 w 10000"/>
                <a:gd name="connsiteY7" fmla="*/ 10208 h 10208"/>
                <a:gd name="connsiteX8" fmla="*/ 4814 w 10000"/>
                <a:gd name="connsiteY8" fmla="*/ 10000 h 10208"/>
                <a:gd name="connsiteX9" fmla="*/ 4814 w 10000"/>
                <a:gd name="connsiteY9" fmla="*/ 10000 h 10208"/>
                <a:gd name="connsiteX10" fmla="*/ 4722 w 10000"/>
                <a:gd name="connsiteY10" fmla="*/ 9053 h 10208"/>
                <a:gd name="connsiteX11" fmla="*/ 5754 w 10000"/>
                <a:gd name="connsiteY11" fmla="*/ 8246 h 10208"/>
                <a:gd name="connsiteX12" fmla="*/ 6199 w 10000"/>
                <a:gd name="connsiteY12" fmla="*/ 7618 h 10208"/>
                <a:gd name="connsiteX13" fmla="*/ 6911 w 10000"/>
                <a:gd name="connsiteY13" fmla="*/ 6339 h 10208"/>
                <a:gd name="connsiteX14" fmla="*/ 7448 w 10000"/>
                <a:gd name="connsiteY14" fmla="*/ 4881 h 10208"/>
                <a:gd name="connsiteX15" fmla="*/ 7761 w 10000"/>
                <a:gd name="connsiteY15" fmla="*/ 3915 h 10208"/>
                <a:gd name="connsiteX16" fmla="*/ 8212 w 10000"/>
                <a:gd name="connsiteY16" fmla="*/ 4251 h 10208"/>
                <a:gd name="connsiteX17" fmla="*/ 8343 w 10000"/>
                <a:gd name="connsiteY17" fmla="*/ 4567 h 10208"/>
                <a:gd name="connsiteX18" fmla="*/ 8968 w 10000"/>
                <a:gd name="connsiteY18" fmla="*/ 4722 h 10208"/>
                <a:gd name="connsiteX19" fmla="*/ 9281 w 10000"/>
                <a:gd name="connsiteY19" fmla="*/ 5688 h 10208"/>
                <a:gd name="connsiteX20" fmla="*/ 9506 w 10000"/>
                <a:gd name="connsiteY20" fmla="*/ 3443 h 10208"/>
                <a:gd name="connsiteX21" fmla="*/ 9775 w 10000"/>
                <a:gd name="connsiteY21" fmla="*/ 2973 h 10208"/>
                <a:gd name="connsiteX22" fmla="*/ 9590 w 10000"/>
                <a:gd name="connsiteY22" fmla="*/ 0 h 10208"/>
                <a:gd name="connsiteX23" fmla="*/ 437 w 10000"/>
                <a:gd name="connsiteY23" fmla="*/ 0 h 1020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814 w 10000"/>
                <a:gd name="connsiteY8" fmla="*/ 10000 h 11648"/>
                <a:gd name="connsiteX9" fmla="*/ 4490 w 10000"/>
                <a:gd name="connsiteY9" fmla="*/ 11648 h 11648"/>
                <a:gd name="connsiteX10" fmla="*/ 4722 w 10000"/>
                <a:gd name="connsiteY10" fmla="*/ 9053 h 11648"/>
                <a:gd name="connsiteX11" fmla="*/ 5754 w 10000"/>
                <a:gd name="connsiteY11" fmla="*/ 8246 h 11648"/>
                <a:gd name="connsiteX12" fmla="*/ 6199 w 10000"/>
                <a:gd name="connsiteY12" fmla="*/ 7618 h 11648"/>
                <a:gd name="connsiteX13" fmla="*/ 6911 w 10000"/>
                <a:gd name="connsiteY13" fmla="*/ 6339 h 11648"/>
                <a:gd name="connsiteX14" fmla="*/ 7448 w 10000"/>
                <a:gd name="connsiteY14" fmla="*/ 4881 h 11648"/>
                <a:gd name="connsiteX15" fmla="*/ 7761 w 10000"/>
                <a:gd name="connsiteY15" fmla="*/ 3915 h 11648"/>
                <a:gd name="connsiteX16" fmla="*/ 8212 w 10000"/>
                <a:gd name="connsiteY16" fmla="*/ 4251 h 11648"/>
                <a:gd name="connsiteX17" fmla="*/ 8343 w 10000"/>
                <a:gd name="connsiteY17" fmla="*/ 4567 h 11648"/>
                <a:gd name="connsiteX18" fmla="*/ 8968 w 10000"/>
                <a:gd name="connsiteY18" fmla="*/ 4722 h 11648"/>
                <a:gd name="connsiteX19" fmla="*/ 9281 w 10000"/>
                <a:gd name="connsiteY19" fmla="*/ 5688 h 11648"/>
                <a:gd name="connsiteX20" fmla="*/ 9506 w 10000"/>
                <a:gd name="connsiteY20" fmla="*/ 3443 h 11648"/>
                <a:gd name="connsiteX21" fmla="*/ 9775 w 10000"/>
                <a:gd name="connsiteY21" fmla="*/ 2973 h 11648"/>
                <a:gd name="connsiteX22" fmla="*/ 9590 w 10000"/>
                <a:gd name="connsiteY22" fmla="*/ 0 h 11648"/>
                <a:gd name="connsiteX23" fmla="*/ 437 w 10000"/>
                <a:gd name="connsiteY23"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164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1648">
                  <a:moveTo>
                    <a:pt x="437" y="0"/>
                  </a:moveTo>
                  <a:cubicBezTo>
                    <a:pt x="467" y="89"/>
                    <a:pt x="89" y="952"/>
                    <a:pt x="127" y="1042"/>
                  </a:cubicBezTo>
                  <a:cubicBezTo>
                    <a:pt x="164" y="1110"/>
                    <a:pt x="0" y="1317"/>
                    <a:pt x="38" y="1430"/>
                  </a:cubicBezTo>
                  <a:cubicBezTo>
                    <a:pt x="75" y="1542"/>
                    <a:pt x="308" y="1535"/>
                    <a:pt x="346" y="1671"/>
                  </a:cubicBezTo>
                  <a:cubicBezTo>
                    <a:pt x="483" y="2164"/>
                    <a:pt x="696" y="2209"/>
                    <a:pt x="883" y="2321"/>
                  </a:cubicBezTo>
                  <a:cubicBezTo>
                    <a:pt x="977" y="3355"/>
                    <a:pt x="808" y="3757"/>
                    <a:pt x="1152" y="4095"/>
                  </a:cubicBezTo>
                  <a:cubicBezTo>
                    <a:pt x="1521" y="4972"/>
                    <a:pt x="1183" y="7596"/>
                    <a:pt x="1596" y="8090"/>
                  </a:cubicBezTo>
                  <a:cubicBezTo>
                    <a:pt x="1815" y="8628"/>
                    <a:pt x="2039" y="10705"/>
                    <a:pt x="2083" y="11648"/>
                  </a:cubicBezTo>
                  <a:lnTo>
                    <a:pt x="4490" y="11648"/>
                  </a:lnTo>
                  <a:cubicBezTo>
                    <a:pt x="4514" y="11492"/>
                    <a:pt x="4679" y="9144"/>
                    <a:pt x="4722" y="9053"/>
                  </a:cubicBezTo>
                  <a:cubicBezTo>
                    <a:pt x="5003" y="8313"/>
                    <a:pt x="5417" y="8628"/>
                    <a:pt x="5754" y="8246"/>
                  </a:cubicBezTo>
                  <a:cubicBezTo>
                    <a:pt x="5910" y="8045"/>
                    <a:pt x="6029" y="7754"/>
                    <a:pt x="6199" y="7618"/>
                  </a:cubicBezTo>
                  <a:cubicBezTo>
                    <a:pt x="6511" y="6879"/>
                    <a:pt x="6573" y="6720"/>
                    <a:pt x="6911" y="6339"/>
                  </a:cubicBezTo>
                  <a:cubicBezTo>
                    <a:pt x="7123" y="5195"/>
                    <a:pt x="7011" y="5149"/>
                    <a:pt x="7448" y="4881"/>
                  </a:cubicBezTo>
                  <a:cubicBezTo>
                    <a:pt x="7643" y="4409"/>
                    <a:pt x="7549" y="4184"/>
                    <a:pt x="7761" y="3915"/>
                  </a:cubicBezTo>
                  <a:cubicBezTo>
                    <a:pt x="7849" y="3961"/>
                    <a:pt x="8093" y="4049"/>
                    <a:pt x="8212" y="4251"/>
                  </a:cubicBezTo>
                  <a:cubicBezTo>
                    <a:pt x="8256" y="4317"/>
                    <a:pt x="8287" y="4521"/>
                    <a:pt x="8343" y="4567"/>
                  </a:cubicBezTo>
                  <a:cubicBezTo>
                    <a:pt x="8543" y="4679"/>
                    <a:pt x="8756" y="4654"/>
                    <a:pt x="8968" y="4722"/>
                  </a:cubicBezTo>
                  <a:cubicBezTo>
                    <a:pt x="9012" y="5531"/>
                    <a:pt x="9031" y="5980"/>
                    <a:pt x="9281" y="5688"/>
                  </a:cubicBezTo>
                  <a:cubicBezTo>
                    <a:pt x="9406" y="4993"/>
                    <a:pt x="9393" y="3938"/>
                    <a:pt x="9506" y="3443"/>
                  </a:cubicBezTo>
                  <a:cubicBezTo>
                    <a:pt x="9568" y="3151"/>
                    <a:pt x="9681" y="3064"/>
                    <a:pt x="9775" y="2973"/>
                  </a:cubicBezTo>
                  <a:cubicBezTo>
                    <a:pt x="10000" y="2076"/>
                    <a:pt x="9909" y="135"/>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33" name="Line 36"/>
            <p:cNvSpPr>
              <a:spLocks noChangeShapeType="1"/>
            </p:cNvSpPr>
            <p:nvPr/>
          </p:nvSpPr>
          <p:spPr bwMode="auto">
            <a:xfrm rot="5400000">
              <a:off x="6992815" y="4240011"/>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35" name="Line 33"/>
            <p:cNvSpPr>
              <a:spLocks noChangeShapeType="1"/>
            </p:cNvSpPr>
            <p:nvPr/>
          </p:nvSpPr>
          <p:spPr bwMode="auto">
            <a:xfrm rot="5400000">
              <a:off x="6662074" y="4240011"/>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0" name="Freeform 29"/>
            <p:cNvSpPr>
              <a:spLocks/>
            </p:cNvSpPr>
            <p:nvPr/>
          </p:nvSpPr>
          <p:spPr bwMode="auto">
            <a:xfrm rot="5400000">
              <a:off x="7621199" y="3750223"/>
              <a:ext cx="539882" cy="445595"/>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601 w 10033"/>
                <a:gd name="connsiteY4" fmla="*/ 4906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1601 w 10033"/>
                <a:gd name="connsiteY3" fmla="*/ 4906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349 w 9944"/>
                <a:gd name="connsiteY0" fmla="*/ 0 h 10310"/>
                <a:gd name="connsiteX1" fmla="*/ 38 w 9944"/>
                <a:gd name="connsiteY1" fmla="*/ 632 h 10310"/>
                <a:gd name="connsiteX2" fmla="*/ 1512 w 9944"/>
                <a:gd name="connsiteY2" fmla="*/ 4906 h 10310"/>
                <a:gd name="connsiteX3" fmla="*/ 1782 w 9944"/>
                <a:gd name="connsiteY3" fmla="*/ 6172 h 10310"/>
                <a:gd name="connsiteX4" fmla="*/ 2140 w 9944"/>
                <a:gd name="connsiteY4" fmla="*/ 7723 h 10310"/>
                <a:gd name="connsiteX5" fmla="*/ 2190 w 9944"/>
                <a:gd name="connsiteY5" fmla="*/ 8799 h 10310"/>
                <a:gd name="connsiteX6" fmla="*/ 2723 w 9944"/>
                <a:gd name="connsiteY6" fmla="*/ 8513 h 10310"/>
                <a:gd name="connsiteX7" fmla="*/ 2993 w 9944"/>
                <a:gd name="connsiteY7" fmla="*/ 8405 h 10310"/>
                <a:gd name="connsiteX8" fmla="*/ 3037 w 9944"/>
                <a:gd name="connsiteY8" fmla="*/ 8799 h 10310"/>
                <a:gd name="connsiteX9" fmla="*/ 3175 w 9944"/>
                <a:gd name="connsiteY9" fmla="*/ 8989 h 10310"/>
                <a:gd name="connsiteX10" fmla="*/ 3219 w 9944"/>
                <a:gd name="connsiteY10" fmla="*/ 9479 h 10310"/>
                <a:gd name="connsiteX11" fmla="*/ 3263 w 9944"/>
                <a:gd name="connsiteY11" fmla="*/ 10161 h 10310"/>
                <a:gd name="connsiteX12" fmla="*/ 3758 w 9944"/>
                <a:gd name="connsiteY12" fmla="*/ 10065 h 10310"/>
                <a:gd name="connsiteX13" fmla="*/ 3934 w 9944"/>
                <a:gd name="connsiteY13" fmla="*/ 8799 h 10310"/>
                <a:gd name="connsiteX14" fmla="*/ 4386 w 9944"/>
                <a:gd name="connsiteY14" fmla="*/ 6472 h 10310"/>
                <a:gd name="connsiteX15" fmla="*/ 4605 w 9944"/>
                <a:gd name="connsiteY15" fmla="*/ 5791 h 10310"/>
                <a:gd name="connsiteX16" fmla="*/ 4649 w 9944"/>
                <a:gd name="connsiteY16" fmla="*/ 5491 h 10310"/>
                <a:gd name="connsiteX17" fmla="*/ 5684 w 9944"/>
                <a:gd name="connsiteY17" fmla="*/ 5001 h 10310"/>
                <a:gd name="connsiteX18" fmla="*/ 6130 w 9944"/>
                <a:gd name="connsiteY18" fmla="*/ 4620 h 10310"/>
                <a:gd name="connsiteX19" fmla="*/ 6845 w 9944"/>
                <a:gd name="connsiteY19" fmla="*/ 3844 h 10310"/>
                <a:gd name="connsiteX20" fmla="*/ 7384 w 9944"/>
                <a:gd name="connsiteY20" fmla="*/ 2960 h 10310"/>
                <a:gd name="connsiteX21" fmla="*/ 7698 w 9944"/>
                <a:gd name="connsiteY21" fmla="*/ 2374 h 10310"/>
                <a:gd name="connsiteX22" fmla="*/ 8150 w 9944"/>
                <a:gd name="connsiteY22" fmla="*/ 2578 h 10310"/>
                <a:gd name="connsiteX23" fmla="*/ 8282 w 9944"/>
                <a:gd name="connsiteY23" fmla="*/ 2770 h 10310"/>
                <a:gd name="connsiteX24" fmla="*/ 8909 w 9944"/>
                <a:gd name="connsiteY24" fmla="*/ 2864 h 10310"/>
                <a:gd name="connsiteX25" fmla="*/ 9223 w 9944"/>
                <a:gd name="connsiteY25" fmla="*/ 3450 h 10310"/>
                <a:gd name="connsiteX26" fmla="*/ 9448 w 9944"/>
                <a:gd name="connsiteY26" fmla="*/ 2088 h 10310"/>
                <a:gd name="connsiteX27" fmla="*/ 9718 w 9944"/>
                <a:gd name="connsiteY27" fmla="*/ 1803 h 10310"/>
                <a:gd name="connsiteX28" fmla="*/ 9533 w 9944"/>
                <a:gd name="connsiteY28" fmla="*/ 0 h 10310"/>
                <a:gd name="connsiteX29" fmla="*/ 349 w 9944"/>
                <a:gd name="connsiteY29" fmla="*/ 0 h 10310"/>
                <a:gd name="connsiteX0" fmla="*/ 1344 w 10993"/>
                <a:gd name="connsiteY0" fmla="*/ 0 h 10000"/>
                <a:gd name="connsiteX1" fmla="*/ 2514 w 10993"/>
                <a:gd name="connsiteY1" fmla="*/ 4758 h 10000"/>
                <a:gd name="connsiteX2" fmla="*/ 2785 w 10993"/>
                <a:gd name="connsiteY2" fmla="*/ 5986 h 10000"/>
                <a:gd name="connsiteX3" fmla="*/ 3145 w 10993"/>
                <a:gd name="connsiteY3" fmla="*/ 7491 h 10000"/>
                <a:gd name="connsiteX4" fmla="*/ 3195 w 10993"/>
                <a:gd name="connsiteY4" fmla="*/ 8534 h 10000"/>
                <a:gd name="connsiteX5" fmla="*/ 3731 w 10993"/>
                <a:gd name="connsiteY5" fmla="*/ 8257 h 10000"/>
                <a:gd name="connsiteX6" fmla="*/ 4003 w 10993"/>
                <a:gd name="connsiteY6" fmla="*/ 8152 h 10000"/>
                <a:gd name="connsiteX7" fmla="*/ 4047 w 10993"/>
                <a:gd name="connsiteY7" fmla="*/ 8534 h 10000"/>
                <a:gd name="connsiteX8" fmla="*/ 4186 w 10993"/>
                <a:gd name="connsiteY8" fmla="*/ 8719 h 10000"/>
                <a:gd name="connsiteX9" fmla="*/ 4230 w 10993"/>
                <a:gd name="connsiteY9" fmla="*/ 9194 h 10000"/>
                <a:gd name="connsiteX10" fmla="*/ 4274 w 10993"/>
                <a:gd name="connsiteY10" fmla="*/ 9855 h 10000"/>
                <a:gd name="connsiteX11" fmla="*/ 4772 w 10993"/>
                <a:gd name="connsiteY11" fmla="*/ 9762 h 10000"/>
                <a:gd name="connsiteX12" fmla="*/ 4949 w 10993"/>
                <a:gd name="connsiteY12" fmla="*/ 8534 h 10000"/>
                <a:gd name="connsiteX13" fmla="*/ 5404 w 10993"/>
                <a:gd name="connsiteY13" fmla="*/ 6277 h 10000"/>
                <a:gd name="connsiteX14" fmla="*/ 5624 w 10993"/>
                <a:gd name="connsiteY14" fmla="*/ 5617 h 10000"/>
                <a:gd name="connsiteX15" fmla="*/ 5668 w 10993"/>
                <a:gd name="connsiteY15" fmla="*/ 5326 h 10000"/>
                <a:gd name="connsiteX16" fmla="*/ 6709 w 10993"/>
                <a:gd name="connsiteY16" fmla="*/ 4851 h 10000"/>
                <a:gd name="connsiteX17" fmla="*/ 7158 w 10993"/>
                <a:gd name="connsiteY17" fmla="*/ 4481 h 10000"/>
                <a:gd name="connsiteX18" fmla="*/ 7877 w 10993"/>
                <a:gd name="connsiteY18" fmla="*/ 3728 h 10000"/>
                <a:gd name="connsiteX19" fmla="*/ 8419 w 10993"/>
                <a:gd name="connsiteY19" fmla="*/ 2871 h 10000"/>
                <a:gd name="connsiteX20" fmla="*/ 8734 w 10993"/>
                <a:gd name="connsiteY20" fmla="*/ 2303 h 10000"/>
                <a:gd name="connsiteX21" fmla="*/ 9189 w 10993"/>
                <a:gd name="connsiteY21" fmla="*/ 2500 h 10000"/>
                <a:gd name="connsiteX22" fmla="*/ 9322 w 10993"/>
                <a:gd name="connsiteY22" fmla="*/ 2687 h 10000"/>
                <a:gd name="connsiteX23" fmla="*/ 9952 w 10993"/>
                <a:gd name="connsiteY23" fmla="*/ 2778 h 10000"/>
                <a:gd name="connsiteX24" fmla="*/ 10268 w 10993"/>
                <a:gd name="connsiteY24" fmla="*/ 3346 h 10000"/>
                <a:gd name="connsiteX25" fmla="*/ 10494 w 10993"/>
                <a:gd name="connsiteY25" fmla="*/ 2025 h 10000"/>
                <a:gd name="connsiteX26" fmla="*/ 10766 w 10993"/>
                <a:gd name="connsiteY26" fmla="*/ 1749 h 10000"/>
                <a:gd name="connsiteX27" fmla="*/ 10580 w 10993"/>
                <a:gd name="connsiteY27" fmla="*/ 0 h 10000"/>
                <a:gd name="connsiteX28" fmla="*/ 1344 w 10993"/>
                <a:gd name="connsiteY28" fmla="*/ 0 h 10000"/>
                <a:gd name="connsiteX0" fmla="*/ 8066 w 8479"/>
                <a:gd name="connsiteY0" fmla="*/ 0 h 10000"/>
                <a:gd name="connsiteX1" fmla="*/ 0 w 8479"/>
                <a:gd name="connsiteY1" fmla="*/ 4758 h 10000"/>
                <a:gd name="connsiteX2" fmla="*/ 271 w 8479"/>
                <a:gd name="connsiteY2" fmla="*/ 5986 h 10000"/>
                <a:gd name="connsiteX3" fmla="*/ 631 w 8479"/>
                <a:gd name="connsiteY3" fmla="*/ 7491 h 10000"/>
                <a:gd name="connsiteX4" fmla="*/ 681 w 8479"/>
                <a:gd name="connsiteY4" fmla="*/ 8534 h 10000"/>
                <a:gd name="connsiteX5" fmla="*/ 1217 w 8479"/>
                <a:gd name="connsiteY5" fmla="*/ 8257 h 10000"/>
                <a:gd name="connsiteX6" fmla="*/ 1489 w 8479"/>
                <a:gd name="connsiteY6" fmla="*/ 8152 h 10000"/>
                <a:gd name="connsiteX7" fmla="*/ 1533 w 8479"/>
                <a:gd name="connsiteY7" fmla="*/ 8534 h 10000"/>
                <a:gd name="connsiteX8" fmla="*/ 1672 w 8479"/>
                <a:gd name="connsiteY8" fmla="*/ 8719 h 10000"/>
                <a:gd name="connsiteX9" fmla="*/ 1716 w 8479"/>
                <a:gd name="connsiteY9" fmla="*/ 9194 h 10000"/>
                <a:gd name="connsiteX10" fmla="*/ 1760 w 8479"/>
                <a:gd name="connsiteY10" fmla="*/ 9855 h 10000"/>
                <a:gd name="connsiteX11" fmla="*/ 2258 w 8479"/>
                <a:gd name="connsiteY11" fmla="*/ 9762 h 10000"/>
                <a:gd name="connsiteX12" fmla="*/ 2435 w 8479"/>
                <a:gd name="connsiteY12" fmla="*/ 8534 h 10000"/>
                <a:gd name="connsiteX13" fmla="*/ 2890 w 8479"/>
                <a:gd name="connsiteY13" fmla="*/ 6277 h 10000"/>
                <a:gd name="connsiteX14" fmla="*/ 3110 w 8479"/>
                <a:gd name="connsiteY14" fmla="*/ 5617 h 10000"/>
                <a:gd name="connsiteX15" fmla="*/ 3154 w 8479"/>
                <a:gd name="connsiteY15" fmla="*/ 5326 h 10000"/>
                <a:gd name="connsiteX16" fmla="*/ 4195 w 8479"/>
                <a:gd name="connsiteY16" fmla="*/ 4851 h 10000"/>
                <a:gd name="connsiteX17" fmla="*/ 4644 w 8479"/>
                <a:gd name="connsiteY17" fmla="*/ 4481 h 10000"/>
                <a:gd name="connsiteX18" fmla="*/ 5363 w 8479"/>
                <a:gd name="connsiteY18" fmla="*/ 3728 h 10000"/>
                <a:gd name="connsiteX19" fmla="*/ 5905 w 8479"/>
                <a:gd name="connsiteY19" fmla="*/ 2871 h 10000"/>
                <a:gd name="connsiteX20" fmla="*/ 6220 w 8479"/>
                <a:gd name="connsiteY20" fmla="*/ 2303 h 10000"/>
                <a:gd name="connsiteX21" fmla="*/ 6675 w 8479"/>
                <a:gd name="connsiteY21" fmla="*/ 2500 h 10000"/>
                <a:gd name="connsiteX22" fmla="*/ 6808 w 8479"/>
                <a:gd name="connsiteY22" fmla="*/ 2687 h 10000"/>
                <a:gd name="connsiteX23" fmla="*/ 7438 w 8479"/>
                <a:gd name="connsiteY23" fmla="*/ 2778 h 10000"/>
                <a:gd name="connsiteX24" fmla="*/ 7754 w 8479"/>
                <a:gd name="connsiteY24" fmla="*/ 3346 h 10000"/>
                <a:gd name="connsiteX25" fmla="*/ 7980 w 8479"/>
                <a:gd name="connsiteY25" fmla="*/ 2025 h 10000"/>
                <a:gd name="connsiteX26" fmla="*/ 8252 w 8479"/>
                <a:gd name="connsiteY26" fmla="*/ 1749 h 10000"/>
                <a:gd name="connsiteX27" fmla="*/ 8066 w 8479"/>
                <a:gd name="connsiteY27" fmla="*/ 0 h 10000"/>
                <a:gd name="connsiteX0" fmla="*/ 9732 w 9732"/>
                <a:gd name="connsiteY0" fmla="*/ 0 h 8251"/>
                <a:gd name="connsiteX1" fmla="*/ 0 w 9732"/>
                <a:gd name="connsiteY1" fmla="*/ 3009 h 8251"/>
                <a:gd name="connsiteX2" fmla="*/ 320 w 9732"/>
                <a:gd name="connsiteY2" fmla="*/ 4237 h 8251"/>
                <a:gd name="connsiteX3" fmla="*/ 744 w 9732"/>
                <a:gd name="connsiteY3" fmla="*/ 5742 h 8251"/>
                <a:gd name="connsiteX4" fmla="*/ 803 w 9732"/>
                <a:gd name="connsiteY4" fmla="*/ 6785 h 8251"/>
                <a:gd name="connsiteX5" fmla="*/ 1435 w 9732"/>
                <a:gd name="connsiteY5" fmla="*/ 6508 h 8251"/>
                <a:gd name="connsiteX6" fmla="*/ 1756 w 9732"/>
                <a:gd name="connsiteY6" fmla="*/ 6403 h 8251"/>
                <a:gd name="connsiteX7" fmla="*/ 1808 w 9732"/>
                <a:gd name="connsiteY7" fmla="*/ 6785 h 8251"/>
                <a:gd name="connsiteX8" fmla="*/ 1972 w 9732"/>
                <a:gd name="connsiteY8" fmla="*/ 6970 h 8251"/>
                <a:gd name="connsiteX9" fmla="*/ 2024 w 9732"/>
                <a:gd name="connsiteY9" fmla="*/ 7445 h 8251"/>
                <a:gd name="connsiteX10" fmla="*/ 2076 w 9732"/>
                <a:gd name="connsiteY10" fmla="*/ 8106 h 8251"/>
                <a:gd name="connsiteX11" fmla="*/ 2663 w 9732"/>
                <a:gd name="connsiteY11" fmla="*/ 8013 h 8251"/>
                <a:gd name="connsiteX12" fmla="*/ 2872 w 9732"/>
                <a:gd name="connsiteY12" fmla="*/ 6785 h 8251"/>
                <a:gd name="connsiteX13" fmla="*/ 3408 w 9732"/>
                <a:gd name="connsiteY13" fmla="*/ 4528 h 8251"/>
                <a:gd name="connsiteX14" fmla="*/ 3668 w 9732"/>
                <a:gd name="connsiteY14" fmla="*/ 3868 h 8251"/>
                <a:gd name="connsiteX15" fmla="*/ 3720 w 9732"/>
                <a:gd name="connsiteY15" fmla="*/ 3577 h 8251"/>
                <a:gd name="connsiteX16" fmla="*/ 4948 w 9732"/>
                <a:gd name="connsiteY16" fmla="*/ 3102 h 8251"/>
                <a:gd name="connsiteX17" fmla="*/ 5477 w 9732"/>
                <a:gd name="connsiteY17" fmla="*/ 2732 h 8251"/>
                <a:gd name="connsiteX18" fmla="*/ 6325 w 9732"/>
                <a:gd name="connsiteY18" fmla="*/ 1979 h 8251"/>
                <a:gd name="connsiteX19" fmla="*/ 6964 w 9732"/>
                <a:gd name="connsiteY19" fmla="*/ 1122 h 8251"/>
                <a:gd name="connsiteX20" fmla="*/ 7336 w 9732"/>
                <a:gd name="connsiteY20" fmla="*/ 554 h 8251"/>
                <a:gd name="connsiteX21" fmla="*/ 7872 w 9732"/>
                <a:gd name="connsiteY21" fmla="*/ 751 h 8251"/>
                <a:gd name="connsiteX22" fmla="*/ 8029 w 9732"/>
                <a:gd name="connsiteY22" fmla="*/ 938 h 8251"/>
                <a:gd name="connsiteX23" fmla="*/ 8772 w 9732"/>
                <a:gd name="connsiteY23" fmla="*/ 1029 h 8251"/>
                <a:gd name="connsiteX24" fmla="*/ 9145 w 9732"/>
                <a:gd name="connsiteY24" fmla="*/ 1597 h 8251"/>
                <a:gd name="connsiteX25" fmla="*/ 9411 w 9732"/>
                <a:gd name="connsiteY25" fmla="*/ 276 h 8251"/>
                <a:gd name="connsiteX26" fmla="*/ 9732 w 9732"/>
                <a:gd name="connsiteY26" fmla="*/ 0 h 8251"/>
                <a:gd name="connsiteX0" fmla="*/ 9670 w 9670"/>
                <a:gd name="connsiteY0" fmla="*/ 0 h 9665"/>
                <a:gd name="connsiteX1" fmla="*/ 0 w 9670"/>
                <a:gd name="connsiteY1" fmla="*/ 3312 h 9665"/>
                <a:gd name="connsiteX2" fmla="*/ 329 w 9670"/>
                <a:gd name="connsiteY2" fmla="*/ 4800 h 9665"/>
                <a:gd name="connsiteX3" fmla="*/ 764 w 9670"/>
                <a:gd name="connsiteY3" fmla="*/ 6624 h 9665"/>
                <a:gd name="connsiteX4" fmla="*/ 825 w 9670"/>
                <a:gd name="connsiteY4" fmla="*/ 7888 h 9665"/>
                <a:gd name="connsiteX5" fmla="*/ 1475 w 9670"/>
                <a:gd name="connsiteY5" fmla="*/ 7553 h 9665"/>
                <a:gd name="connsiteX6" fmla="*/ 1804 w 9670"/>
                <a:gd name="connsiteY6" fmla="*/ 7425 h 9665"/>
                <a:gd name="connsiteX7" fmla="*/ 1858 w 9670"/>
                <a:gd name="connsiteY7" fmla="*/ 7888 h 9665"/>
                <a:gd name="connsiteX8" fmla="*/ 2026 w 9670"/>
                <a:gd name="connsiteY8" fmla="*/ 8112 h 9665"/>
                <a:gd name="connsiteX9" fmla="*/ 2080 w 9670"/>
                <a:gd name="connsiteY9" fmla="*/ 8688 h 9665"/>
                <a:gd name="connsiteX10" fmla="*/ 2133 w 9670"/>
                <a:gd name="connsiteY10" fmla="*/ 9489 h 9665"/>
                <a:gd name="connsiteX11" fmla="*/ 2736 w 9670"/>
                <a:gd name="connsiteY11" fmla="*/ 9377 h 9665"/>
                <a:gd name="connsiteX12" fmla="*/ 2951 w 9670"/>
                <a:gd name="connsiteY12" fmla="*/ 7888 h 9665"/>
                <a:gd name="connsiteX13" fmla="*/ 3502 w 9670"/>
                <a:gd name="connsiteY13" fmla="*/ 5153 h 9665"/>
                <a:gd name="connsiteX14" fmla="*/ 3769 w 9670"/>
                <a:gd name="connsiteY14" fmla="*/ 4353 h 9665"/>
                <a:gd name="connsiteX15" fmla="*/ 3822 w 9670"/>
                <a:gd name="connsiteY15" fmla="*/ 4000 h 9665"/>
                <a:gd name="connsiteX16" fmla="*/ 5084 w 9670"/>
                <a:gd name="connsiteY16" fmla="*/ 3425 h 9665"/>
                <a:gd name="connsiteX17" fmla="*/ 5628 w 9670"/>
                <a:gd name="connsiteY17" fmla="*/ 2976 h 9665"/>
                <a:gd name="connsiteX18" fmla="*/ 6499 w 9670"/>
                <a:gd name="connsiteY18" fmla="*/ 2063 h 9665"/>
                <a:gd name="connsiteX19" fmla="*/ 7156 w 9670"/>
                <a:gd name="connsiteY19" fmla="*/ 1025 h 9665"/>
                <a:gd name="connsiteX20" fmla="*/ 7538 w 9670"/>
                <a:gd name="connsiteY20" fmla="*/ 336 h 9665"/>
                <a:gd name="connsiteX21" fmla="*/ 8089 w 9670"/>
                <a:gd name="connsiteY21" fmla="*/ 575 h 9665"/>
                <a:gd name="connsiteX22" fmla="*/ 8250 w 9670"/>
                <a:gd name="connsiteY22" fmla="*/ 802 h 9665"/>
                <a:gd name="connsiteX23" fmla="*/ 9014 w 9670"/>
                <a:gd name="connsiteY23" fmla="*/ 912 h 9665"/>
                <a:gd name="connsiteX24" fmla="*/ 9397 w 9670"/>
                <a:gd name="connsiteY24" fmla="*/ 1601 h 9665"/>
                <a:gd name="connsiteX25" fmla="*/ 9670 w 9670"/>
                <a:gd name="connsiteY25" fmla="*/ 0 h 9665"/>
                <a:gd name="connsiteX0" fmla="*/ 9718 w 9718"/>
                <a:gd name="connsiteY0" fmla="*/ 1308 h 9652"/>
                <a:gd name="connsiteX1" fmla="*/ 0 w 9718"/>
                <a:gd name="connsiteY1" fmla="*/ 3079 h 9652"/>
                <a:gd name="connsiteX2" fmla="*/ 340 w 9718"/>
                <a:gd name="connsiteY2" fmla="*/ 4618 h 9652"/>
                <a:gd name="connsiteX3" fmla="*/ 790 w 9718"/>
                <a:gd name="connsiteY3" fmla="*/ 6506 h 9652"/>
                <a:gd name="connsiteX4" fmla="*/ 853 w 9718"/>
                <a:gd name="connsiteY4" fmla="*/ 7813 h 9652"/>
                <a:gd name="connsiteX5" fmla="*/ 1525 w 9718"/>
                <a:gd name="connsiteY5" fmla="*/ 7467 h 9652"/>
                <a:gd name="connsiteX6" fmla="*/ 1866 w 9718"/>
                <a:gd name="connsiteY6" fmla="*/ 7334 h 9652"/>
                <a:gd name="connsiteX7" fmla="*/ 1921 w 9718"/>
                <a:gd name="connsiteY7" fmla="*/ 7813 h 9652"/>
                <a:gd name="connsiteX8" fmla="*/ 2095 w 9718"/>
                <a:gd name="connsiteY8" fmla="*/ 8045 h 9652"/>
                <a:gd name="connsiteX9" fmla="*/ 2151 w 9718"/>
                <a:gd name="connsiteY9" fmla="*/ 8641 h 9652"/>
                <a:gd name="connsiteX10" fmla="*/ 2206 w 9718"/>
                <a:gd name="connsiteY10" fmla="*/ 9470 h 9652"/>
                <a:gd name="connsiteX11" fmla="*/ 2829 w 9718"/>
                <a:gd name="connsiteY11" fmla="*/ 9354 h 9652"/>
                <a:gd name="connsiteX12" fmla="*/ 3052 w 9718"/>
                <a:gd name="connsiteY12" fmla="*/ 7813 h 9652"/>
                <a:gd name="connsiteX13" fmla="*/ 3622 w 9718"/>
                <a:gd name="connsiteY13" fmla="*/ 4984 h 9652"/>
                <a:gd name="connsiteX14" fmla="*/ 3898 w 9718"/>
                <a:gd name="connsiteY14" fmla="*/ 4156 h 9652"/>
                <a:gd name="connsiteX15" fmla="*/ 3952 w 9718"/>
                <a:gd name="connsiteY15" fmla="*/ 3791 h 9652"/>
                <a:gd name="connsiteX16" fmla="*/ 5257 w 9718"/>
                <a:gd name="connsiteY16" fmla="*/ 3196 h 9652"/>
                <a:gd name="connsiteX17" fmla="*/ 5820 w 9718"/>
                <a:gd name="connsiteY17" fmla="*/ 2731 h 9652"/>
                <a:gd name="connsiteX18" fmla="*/ 6721 w 9718"/>
                <a:gd name="connsiteY18" fmla="*/ 1787 h 9652"/>
                <a:gd name="connsiteX19" fmla="*/ 7400 w 9718"/>
                <a:gd name="connsiteY19" fmla="*/ 713 h 9652"/>
                <a:gd name="connsiteX20" fmla="*/ 7795 w 9718"/>
                <a:gd name="connsiteY20" fmla="*/ 0 h 9652"/>
                <a:gd name="connsiteX21" fmla="*/ 8365 w 9718"/>
                <a:gd name="connsiteY21" fmla="*/ 247 h 9652"/>
                <a:gd name="connsiteX22" fmla="*/ 8532 w 9718"/>
                <a:gd name="connsiteY22" fmla="*/ 482 h 9652"/>
                <a:gd name="connsiteX23" fmla="*/ 9322 w 9718"/>
                <a:gd name="connsiteY23" fmla="*/ 596 h 9652"/>
                <a:gd name="connsiteX24" fmla="*/ 9718 w 9718"/>
                <a:gd name="connsiteY24" fmla="*/ 1308 h 9652"/>
                <a:gd name="connsiteX0" fmla="*/ 9593 w 9593"/>
                <a:gd name="connsiteY0" fmla="*/ 617 h 10000"/>
                <a:gd name="connsiteX1" fmla="*/ 0 w 9593"/>
                <a:gd name="connsiteY1" fmla="*/ 3190 h 10000"/>
                <a:gd name="connsiteX2" fmla="*/ 350 w 9593"/>
                <a:gd name="connsiteY2" fmla="*/ 4785 h 10000"/>
                <a:gd name="connsiteX3" fmla="*/ 813 w 9593"/>
                <a:gd name="connsiteY3" fmla="*/ 6741 h 10000"/>
                <a:gd name="connsiteX4" fmla="*/ 878 w 9593"/>
                <a:gd name="connsiteY4" fmla="*/ 8095 h 10000"/>
                <a:gd name="connsiteX5" fmla="*/ 1569 w 9593"/>
                <a:gd name="connsiteY5" fmla="*/ 7736 h 10000"/>
                <a:gd name="connsiteX6" fmla="*/ 1920 w 9593"/>
                <a:gd name="connsiteY6" fmla="*/ 7598 h 10000"/>
                <a:gd name="connsiteX7" fmla="*/ 1977 w 9593"/>
                <a:gd name="connsiteY7" fmla="*/ 8095 h 10000"/>
                <a:gd name="connsiteX8" fmla="*/ 2156 w 9593"/>
                <a:gd name="connsiteY8" fmla="*/ 8335 h 10000"/>
                <a:gd name="connsiteX9" fmla="*/ 2213 w 9593"/>
                <a:gd name="connsiteY9" fmla="*/ 8953 h 10000"/>
                <a:gd name="connsiteX10" fmla="*/ 2270 w 9593"/>
                <a:gd name="connsiteY10" fmla="*/ 9811 h 10000"/>
                <a:gd name="connsiteX11" fmla="*/ 2911 w 9593"/>
                <a:gd name="connsiteY11" fmla="*/ 9691 h 10000"/>
                <a:gd name="connsiteX12" fmla="*/ 3141 w 9593"/>
                <a:gd name="connsiteY12" fmla="*/ 8095 h 10000"/>
                <a:gd name="connsiteX13" fmla="*/ 3727 w 9593"/>
                <a:gd name="connsiteY13" fmla="*/ 5164 h 10000"/>
                <a:gd name="connsiteX14" fmla="*/ 4011 w 9593"/>
                <a:gd name="connsiteY14" fmla="*/ 4306 h 10000"/>
                <a:gd name="connsiteX15" fmla="*/ 4067 w 9593"/>
                <a:gd name="connsiteY15" fmla="*/ 3928 h 10000"/>
                <a:gd name="connsiteX16" fmla="*/ 5410 w 9593"/>
                <a:gd name="connsiteY16" fmla="*/ 3311 h 10000"/>
                <a:gd name="connsiteX17" fmla="*/ 5989 w 9593"/>
                <a:gd name="connsiteY17" fmla="*/ 2829 h 10000"/>
                <a:gd name="connsiteX18" fmla="*/ 6916 w 9593"/>
                <a:gd name="connsiteY18" fmla="*/ 1851 h 10000"/>
                <a:gd name="connsiteX19" fmla="*/ 7615 w 9593"/>
                <a:gd name="connsiteY19" fmla="*/ 739 h 10000"/>
                <a:gd name="connsiteX20" fmla="*/ 8021 w 9593"/>
                <a:gd name="connsiteY20" fmla="*/ 0 h 10000"/>
                <a:gd name="connsiteX21" fmla="*/ 8608 w 9593"/>
                <a:gd name="connsiteY21" fmla="*/ 256 h 10000"/>
                <a:gd name="connsiteX22" fmla="*/ 8780 w 9593"/>
                <a:gd name="connsiteY22" fmla="*/ 499 h 10000"/>
                <a:gd name="connsiteX23" fmla="*/ 9593 w 9593"/>
                <a:gd name="connsiteY23" fmla="*/ 617 h 10000"/>
                <a:gd name="connsiteX0" fmla="*/ 9153 w 9153"/>
                <a:gd name="connsiteY0" fmla="*/ 499 h 10000"/>
                <a:gd name="connsiteX1" fmla="*/ 0 w 9153"/>
                <a:gd name="connsiteY1" fmla="*/ 3190 h 10000"/>
                <a:gd name="connsiteX2" fmla="*/ 365 w 9153"/>
                <a:gd name="connsiteY2" fmla="*/ 4785 h 10000"/>
                <a:gd name="connsiteX3" fmla="*/ 847 w 9153"/>
                <a:gd name="connsiteY3" fmla="*/ 6741 h 10000"/>
                <a:gd name="connsiteX4" fmla="*/ 915 w 9153"/>
                <a:gd name="connsiteY4" fmla="*/ 8095 h 10000"/>
                <a:gd name="connsiteX5" fmla="*/ 1636 w 9153"/>
                <a:gd name="connsiteY5" fmla="*/ 7736 h 10000"/>
                <a:gd name="connsiteX6" fmla="*/ 2001 w 9153"/>
                <a:gd name="connsiteY6" fmla="*/ 7598 h 10000"/>
                <a:gd name="connsiteX7" fmla="*/ 2061 w 9153"/>
                <a:gd name="connsiteY7" fmla="*/ 8095 h 10000"/>
                <a:gd name="connsiteX8" fmla="*/ 2247 w 9153"/>
                <a:gd name="connsiteY8" fmla="*/ 8335 h 10000"/>
                <a:gd name="connsiteX9" fmla="*/ 2307 w 9153"/>
                <a:gd name="connsiteY9" fmla="*/ 8953 h 10000"/>
                <a:gd name="connsiteX10" fmla="*/ 2366 w 9153"/>
                <a:gd name="connsiteY10" fmla="*/ 9811 h 10000"/>
                <a:gd name="connsiteX11" fmla="*/ 3035 w 9153"/>
                <a:gd name="connsiteY11" fmla="*/ 9691 h 10000"/>
                <a:gd name="connsiteX12" fmla="*/ 3274 w 9153"/>
                <a:gd name="connsiteY12" fmla="*/ 8095 h 10000"/>
                <a:gd name="connsiteX13" fmla="*/ 3885 w 9153"/>
                <a:gd name="connsiteY13" fmla="*/ 5164 h 10000"/>
                <a:gd name="connsiteX14" fmla="*/ 4181 w 9153"/>
                <a:gd name="connsiteY14" fmla="*/ 4306 h 10000"/>
                <a:gd name="connsiteX15" fmla="*/ 4240 w 9153"/>
                <a:gd name="connsiteY15" fmla="*/ 3928 h 10000"/>
                <a:gd name="connsiteX16" fmla="*/ 5640 w 9153"/>
                <a:gd name="connsiteY16" fmla="*/ 3311 h 10000"/>
                <a:gd name="connsiteX17" fmla="*/ 6243 w 9153"/>
                <a:gd name="connsiteY17" fmla="*/ 2829 h 10000"/>
                <a:gd name="connsiteX18" fmla="*/ 7209 w 9153"/>
                <a:gd name="connsiteY18" fmla="*/ 1851 h 10000"/>
                <a:gd name="connsiteX19" fmla="*/ 7938 w 9153"/>
                <a:gd name="connsiteY19" fmla="*/ 739 h 10000"/>
                <a:gd name="connsiteX20" fmla="*/ 8361 w 9153"/>
                <a:gd name="connsiteY20" fmla="*/ 0 h 10000"/>
                <a:gd name="connsiteX21" fmla="*/ 8973 w 9153"/>
                <a:gd name="connsiteY21" fmla="*/ 256 h 10000"/>
                <a:gd name="connsiteX22" fmla="*/ 9153 w 9153"/>
                <a:gd name="connsiteY22" fmla="*/ 499 h 10000"/>
                <a:gd name="connsiteX0" fmla="*/ 9803 w 9803"/>
                <a:gd name="connsiteY0" fmla="*/ 256 h 10000"/>
                <a:gd name="connsiteX1" fmla="*/ 0 w 9803"/>
                <a:gd name="connsiteY1" fmla="*/ 3190 h 10000"/>
                <a:gd name="connsiteX2" fmla="*/ 399 w 9803"/>
                <a:gd name="connsiteY2" fmla="*/ 4785 h 10000"/>
                <a:gd name="connsiteX3" fmla="*/ 925 w 9803"/>
                <a:gd name="connsiteY3" fmla="*/ 6741 h 10000"/>
                <a:gd name="connsiteX4" fmla="*/ 1000 w 9803"/>
                <a:gd name="connsiteY4" fmla="*/ 8095 h 10000"/>
                <a:gd name="connsiteX5" fmla="*/ 1787 w 9803"/>
                <a:gd name="connsiteY5" fmla="*/ 7736 h 10000"/>
                <a:gd name="connsiteX6" fmla="*/ 2186 w 9803"/>
                <a:gd name="connsiteY6" fmla="*/ 7598 h 10000"/>
                <a:gd name="connsiteX7" fmla="*/ 2252 w 9803"/>
                <a:gd name="connsiteY7" fmla="*/ 8095 h 10000"/>
                <a:gd name="connsiteX8" fmla="*/ 2455 w 9803"/>
                <a:gd name="connsiteY8" fmla="*/ 8335 h 10000"/>
                <a:gd name="connsiteX9" fmla="*/ 2520 w 9803"/>
                <a:gd name="connsiteY9" fmla="*/ 8953 h 10000"/>
                <a:gd name="connsiteX10" fmla="*/ 2585 w 9803"/>
                <a:gd name="connsiteY10" fmla="*/ 9811 h 10000"/>
                <a:gd name="connsiteX11" fmla="*/ 3316 w 9803"/>
                <a:gd name="connsiteY11" fmla="*/ 9691 h 10000"/>
                <a:gd name="connsiteX12" fmla="*/ 3577 w 9803"/>
                <a:gd name="connsiteY12" fmla="*/ 8095 h 10000"/>
                <a:gd name="connsiteX13" fmla="*/ 4245 w 9803"/>
                <a:gd name="connsiteY13" fmla="*/ 5164 h 10000"/>
                <a:gd name="connsiteX14" fmla="*/ 4568 w 9803"/>
                <a:gd name="connsiteY14" fmla="*/ 4306 h 10000"/>
                <a:gd name="connsiteX15" fmla="*/ 4632 w 9803"/>
                <a:gd name="connsiteY15" fmla="*/ 3928 h 10000"/>
                <a:gd name="connsiteX16" fmla="*/ 6162 w 9803"/>
                <a:gd name="connsiteY16" fmla="*/ 3311 h 10000"/>
                <a:gd name="connsiteX17" fmla="*/ 6821 w 9803"/>
                <a:gd name="connsiteY17" fmla="*/ 2829 h 10000"/>
                <a:gd name="connsiteX18" fmla="*/ 7876 w 9803"/>
                <a:gd name="connsiteY18" fmla="*/ 1851 h 10000"/>
                <a:gd name="connsiteX19" fmla="*/ 8673 w 9803"/>
                <a:gd name="connsiteY19" fmla="*/ 739 h 10000"/>
                <a:gd name="connsiteX20" fmla="*/ 9135 w 9803"/>
                <a:gd name="connsiteY20" fmla="*/ 0 h 10000"/>
                <a:gd name="connsiteX21" fmla="*/ 9803 w 9803"/>
                <a:gd name="connsiteY21" fmla="*/ 256 h 10000"/>
                <a:gd name="connsiteX0" fmla="*/ 9319 w 9319"/>
                <a:gd name="connsiteY0" fmla="*/ 0 h 10000"/>
                <a:gd name="connsiteX1" fmla="*/ 0 w 9319"/>
                <a:gd name="connsiteY1" fmla="*/ 3190 h 10000"/>
                <a:gd name="connsiteX2" fmla="*/ 407 w 9319"/>
                <a:gd name="connsiteY2" fmla="*/ 4785 h 10000"/>
                <a:gd name="connsiteX3" fmla="*/ 944 w 9319"/>
                <a:gd name="connsiteY3" fmla="*/ 6741 h 10000"/>
                <a:gd name="connsiteX4" fmla="*/ 1020 w 9319"/>
                <a:gd name="connsiteY4" fmla="*/ 8095 h 10000"/>
                <a:gd name="connsiteX5" fmla="*/ 1823 w 9319"/>
                <a:gd name="connsiteY5" fmla="*/ 7736 h 10000"/>
                <a:gd name="connsiteX6" fmla="*/ 2230 w 9319"/>
                <a:gd name="connsiteY6" fmla="*/ 7598 h 10000"/>
                <a:gd name="connsiteX7" fmla="*/ 2297 w 9319"/>
                <a:gd name="connsiteY7" fmla="*/ 8095 h 10000"/>
                <a:gd name="connsiteX8" fmla="*/ 2504 w 9319"/>
                <a:gd name="connsiteY8" fmla="*/ 8335 h 10000"/>
                <a:gd name="connsiteX9" fmla="*/ 2571 w 9319"/>
                <a:gd name="connsiteY9" fmla="*/ 8953 h 10000"/>
                <a:gd name="connsiteX10" fmla="*/ 2637 w 9319"/>
                <a:gd name="connsiteY10" fmla="*/ 9811 h 10000"/>
                <a:gd name="connsiteX11" fmla="*/ 3383 w 9319"/>
                <a:gd name="connsiteY11" fmla="*/ 9691 h 10000"/>
                <a:gd name="connsiteX12" fmla="*/ 3649 w 9319"/>
                <a:gd name="connsiteY12" fmla="*/ 8095 h 10000"/>
                <a:gd name="connsiteX13" fmla="*/ 4330 w 9319"/>
                <a:gd name="connsiteY13" fmla="*/ 5164 h 10000"/>
                <a:gd name="connsiteX14" fmla="*/ 4660 w 9319"/>
                <a:gd name="connsiteY14" fmla="*/ 4306 h 10000"/>
                <a:gd name="connsiteX15" fmla="*/ 4725 w 9319"/>
                <a:gd name="connsiteY15" fmla="*/ 3928 h 10000"/>
                <a:gd name="connsiteX16" fmla="*/ 6286 w 9319"/>
                <a:gd name="connsiteY16" fmla="*/ 3311 h 10000"/>
                <a:gd name="connsiteX17" fmla="*/ 6958 w 9319"/>
                <a:gd name="connsiteY17" fmla="*/ 2829 h 10000"/>
                <a:gd name="connsiteX18" fmla="*/ 8034 w 9319"/>
                <a:gd name="connsiteY18" fmla="*/ 1851 h 10000"/>
                <a:gd name="connsiteX19" fmla="*/ 8847 w 9319"/>
                <a:gd name="connsiteY19" fmla="*/ 739 h 10000"/>
                <a:gd name="connsiteX20" fmla="*/ 9319 w 9319"/>
                <a:gd name="connsiteY20" fmla="*/ 0 h 10000"/>
                <a:gd name="connsiteX0" fmla="*/ 9494 w 9494"/>
                <a:gd name="connsiteY0" fmla="*/ 0 h 9261"/>
                <a:gd name="connsiteX1" fmla="*/ 0 w 9494"/>
                <a:gd name="connsiteY1" fmla="*/ 2451 h 9261"/>
                <a:gd name="connsiteX2" fmla="*/ 437 w 9494"/>
                <a:gd name="connsiteY2" fmla="*/ 4046 h 9261"/>
                <a:gd name="connsiteX3" fmla="*/ 1013 w 9494"/>
                <a:gd name="connsiteY3" fmla="*/ 6002 h 9261"/>
                <a:gd name="connsiteX4" fmla="*/ 1095 w 9494"/>
                <a:gd name="connsiteY4" fmla="*/ 7356 h 9261"/>
                <a:gd name="connsiteX5" fmla="*/ 1956 w 9494"/>
                <a:gd name="connsiteY5" fmla="*/ 6997 h 9261"/>
                <a:gd name="connsiteX6" fmla="*/ 2393 w 9494"/>
                <a:gd name="connsiteY6" fmla="*/ 6859 h 9261"/>
                <a:gd name="connsiteX7" fmla="*/ 2465 w 9494"/>
                <a:gd name="connsiteY7" fmla="*/ 7356 h 9261"/>
                <a:gd name="connsiteX8" fmla="*/ 2687 w 9494"/>
                <a:gd name="connsiteY8" fmla="*/ 7596 h 9261"/>
                <a:gd name="connsiteX9" fmla="*/ 2759 w 9494"/>
                <a:gd name="connsiteY9" fmla="*/ 8214 h 9261"/>
                <a:gd name="connsiteX10" fmla="*/ 2830 w 9494"/>
                <a:gd name="connsiteY10" fmla="*/ 9072 h 9261"/>
                <a:gd name="connsiteX11" fmla="*/ 3630 w 9494"/>
                <a:gd name="connsiteY11" fmla="*/ 8952 h 9261"/>
                <a:gd name="connsiteX12" fmla="*/ 3916 w 9494"/>
                <a:gd name="connsiteY12" fmla="*/ 7356 h 9261"/>
                <a:gd name="connsiteX13" fmla="*/ 4646 w 9494"/>
                <a:gd name="connsiteY13" fmla="*/ 4425 h 9261"/>
                <a:gd name="connsiteX14" fmla="*/ 5001 w 9494"/>
                <a:gd name="connsiteY14" fmla="*/ 3567 h 9261"/>
                <a:gd name="connsiteX15" fmla="*/ 5070 w 9494"/>
                <a:gd name="connsiteY15" fmla="*/ 3189 h 9261"/>
                <a:gd name="connsiteX16" fmla="*/ 6745 w 9494"/>
                <a:gd name="connsiteY16" fmla="*/ 2572 h 9261"/>
                <a:gd name="connsiteX17" fmla="*/ 7466 w 9494"/>
                <a:gd name="connsiteY17" fmla="*/ 2090 h 9261"/>
                <a:gd name="connsiteX18" fmla="*/ 8621 w 9494"/>
                <a:gd name="connsiteY18" fmla="*/ 1112 h 9261"/>
                <a:gd name="connsiteX19" fmla="*/ 9494 w 9494"/>
                <a:gd name="connsiteY19" fmla="*/ 0 h 9261"/>
                <a:gd name="connsiteX0" fmla="*/ 9080 w 9080"/>
                <a:gd name="connsiteY0" fmla="*/ 0 h 8799"/>
                <a:gd name="connsiteX1" fmla="*/ 0 w 9080"/>
                <a:gd name="connsiteY1" fmla="*/ 1446 h 8799"/>
                <a:gd name="connsiteX2" fmla="*/ 460 w 9080"/>
                <a:gd name="connsiteY2" fmla="*/ 3168 h 8799"/>
                <a:gd name="connsiteX3" fmla="*/ 1067 w 9080"/>
                <a:gd name="connsiteY3" fmla="*/ 5280 h 8799"/>
                <a:gd name="connsiteX4" fmla="*/ 1153 w 9080"/>
                <a:gd name="connsiteY4" fmla="*/ 6742 h 8799"/>
                <a:gd name="connsiteX5" fmla="*/ 2060 w 9080"/>
                <a:gd name="connsiteY5" fmla="*/ 6354 h 8799"/>
                <a:gd name="connsiteX6" fmla="*/ 2521 w 9080"/>
                <a:gd name="connsiteY6" fmla="*/ 6205 h 8799"/>
                <a:gd name="connsiteX7" fmla="*/ 2596 w 9080"/>
                <a:gd name="connsiteY7" fmla="*/ 6742 h 8799"/>
                <a:gd name="connsiteX8" fmla="*/ 2830 w 9080"/>
                <a:gd name="connsiteY8" fmla="*/ 7001 h 8799"/>
                <a:gd name="connsiteX9" fmla="*/ 2906 w 9080"/>
                <a:gd name="connsiteY9" fmla="*/ 7668 h 8799"/>
                <a:gd name="connsiteX10" fmla="*/ 2981 w 9080"/>
                <a:gd name="connsiteY10" fmla="*/ 8595 h 8799"/>
                <a:gd name="connsiteX11" fmla="*/ 3823 w 9080"/>
                <a:gd name="connsiteY11" fmla="*/ 8465 h 8799"/>
                <a:gd name="connsiteX12" fmla="*/ 4125 w 9080"/>
                <a:gd name="connsiteY12" fmla="*/ 6742 h 8799"/>
                <a:gd name="connsiteX13" fmla="*/ 4894 w 9080"/>
                <a:gd name="connsiteY13" fmla="*/ 3577 h 8799"/>
                <a:gd name="connsiteX14" fmla="*/ 5268 w 9080"/>
                <a:gd name="connsiteY14" fmla="*/ 2651 h 8799"/>
                <a:gd name="connsiteX15" fmla="*/ 5340 w 9080"/>
                <a:gd name="connsiteY15" fmla="*/ 2242 h 8799"/>
                <a:gd name="connsiteX16" fmla="*/ 7104 w 9080"/>
                <a:gd name="connsiteY16" fmla="*/ 1576 h 8799"/>
                <a:gd name="connsiteX17" fmla="*/ 7864 w 9080"/>
                <a:gd name="connsiteY17" fmla="*/ 1056 h 8799"/>
                <a:gd name="connsiteX18" fmla="*/ 9080 w 9080"/>
                <a:gd name="connsiteY18" fmla="*/ 0 h 8799"/>
                <a:gd name="connsiteX0" fmla="*/ 8661 w 8661"/>
                <a:gd name="connsiteY0" fmla="*/ 25 h 8825"/>
                <a:gd name="connsiteX1" fmla="*/ 0 w 8661"/>
                <a:gd name="connsiteY1" fmla="*/ 468 h 8825"/>
                <a:gd name="connsiteX2" fmla="*/ 507 w 8661"/>
                <a:gd name="connsiteY2" fmla="*/ 2425 h 8825"/>
                <a:gd name="connsiteX3" fmla="*/ 1175 w 8661"/>
                <a:gd name="connsiteY3" fmla="*/ 4826 h 8825"/>
                <a:gd name="connsiteX4" fmla="*/ 1270 w 8661"/>
                <a:gd name="connsiteY4" fmla="*/ 6487 h 8825"/>
                <a:gd name="connsiteX5" fmla="*/ 2269 w 8661"/>
                <a:gd name="connsiteY5" fmla="*/ 6046 h 8825"/>
                <a:gd name="connsiteX6" fmla="*/ 2776 w 8661"/>
                <a:gd name="connsiteY6" fmla="*/ 5877 h 8825"/>
                <a:gd name="connsiteX7" fmla="*/ 2859 w 8661"/>
                <a:gd name="connsiteY7" fmla="*/ 6487 h 8825"/>
                <a:gd name="connsiteX8" fmla="*/ 3117 w 8661"/>
                <a:gd name="connsiteY8" fmla="*/ 6782 h 8825"/>
                <a:gd name="connsiteX9" fmla="*/ 3200 w 8661"/>
                <a:gd name="connsiteY9" fmla="*/ 7540 h 8825"/>
                <a:gd name="connsiteX10" fmla="*/ 3283 w 8661"/>
                <a:gd name="connsiteY10" fmla="*/ 8593 h 8825"/>
                <a:gd name="connsiteX11" fmla="*/ 4210 w 8661"/>
                <a:gd name="connsiteY11" fmla="*/ 8445 h 8825"/>
                <a:gd name="connsiteX12" fmla="*/ 4543 w 8661"/>
                <a:gd name="connsiteY12" fmla="*/ 6487 h 8825"/>
                <a:gd name="connsiteX13" fmla="*/ 5390 w 8661"/>
                <a:gd name="connsiteY13" fmla="*/ 2890 h 8825"/>
                <a:gd name="connsiteX14" fmla="*/ 5802 w 8661"/>
                <a:gd name="connsiteY14" fmla="*/ 1838 h 8825"/>
                <a:gd name="connsiteX15" fmla="*/ 5881 w 8661"/>
                <a:gd name="connsiteY15" fmla="*/ 1373 h 8825"/>
                <a:gd name="connsiteX16" fmla="*/ 7824 w 8661"/>
                <a:gd name="connsiteY16" fmla="*/ 616 h 8825"/>
                <a:gd name="connsiteX17" fmla="*/ 8661 w 8661"/>
                <a:gd name="connsiteY17" fmla="*/ 25 h 8825"/>
                <a:gd name="connsiteX0" fmla="*/ 10000 w 11132"/>
                <a:gd name="connsiteY0" fmla="*/ 28 h 10000"/>
                <a:gd name="connsiteX1" fmla="*/ 0 w 11132"/>
                <a:gd name="connsiteY1" fmla="*/ 530 h 10000"/>
                <a:gd name="connsiteX2" fmla="*/ 585 w 11132"/>
                <a:gd name="connsiteY2" fmla="*/ 2748 h 10000"/>
                <a:gd name="connsiteX3" fmla="*/ 1357 w 11132"/>
                <a:gd name="connsiteY3" fmla="*/ 5469 h 10000"/>
                <a:gd name="connsiteX4" fmla="*/ 1466 w 11132"/>
                <a:gd name="connsiteY4" fmla="*/ 7351 h 10000"/>
                <a:gd name="connsiteX5" fmla="*/ 2620 w 11132"/>
                <a:gd name="connsiteY5" fmla="*/ 6851 h 10000"/>
                <a:gd name="connsiteX6" fmla="*/ 3205 w 11132"/>
                <a:gd name="connsiteY6" fmla="*/ 6659 h 10000"/>
                <a:gd name="connsiteX7" fmla="*/ 3301 w 11132"/>
                <a:gd name="connsiteY7" fmla="*/ 7351 h 10000"/>
                <a:gd name="connsiteX8" fmla="*/ 3599 w 11132"/>
                <a:gd name="connsiteY8" fmla="*/ 7685 h 10000"/>
                <a:gd name="connsiteX9" fmla="*/ 3695 w 11132"/>
                <a:gd name="connsiteY9" fmla="*/ 8544 h 10000"/>
                <a:gd name="connsiteX10" fmla="*/ 3791 w 11132"/>
                <a:gd name="connsiteY10" fmla="*/ 9737 h 10000"/>
                <a:gd name="connsiteX11" fmla="*/ 4861 w 11132"/>
                <a:gd name="connsiteY11" fmla="*/ 9569 h 10000"/>
                <a:gd name="connsiteX12" fmla="*/ 5245 w 11132"/>
                <a:gd name="connsiteY12" fmla="*/ 7351 h 10000"/>
                <a:gd name="connsiteX13" fmla="*/ 6223 w 11132"/>
                <a:gd name="connsiteY13" fmla="*/ 3275 h 10000"/>
                <a:gd name="connsiteX14" fmla="*/ 6699 w 11132"/>
                <a:gd name="connsiteY14" fmla="*/ 2083 h 10000"/>
                <a:gd name="connsiteX15" fmla="*/ 6790 w 11132"/>
                <a:gd name="connsiteY15" fmla="*/ 1556 h 10000"/>
                <a:gd name="connsiteX16" fmla="*/ 10000 w 11132"/>
                <a:gd name="connsiteY16" fmla="*/ 28 h 10000"/>
                <a:gd name="connsiteX0" fmla="*/ 10000 w 11117"/>
                <a:gd name="connsiteY0" fmla="*/ 28 h 10000"/>
                <a:gd name="connsiteX1" fmla="*/ 0 w 11117"/>
                <a:gd name="connsiteY1" fmla="*/ 530 h 10000"/>
                <a:gd name="connsiteX2" fmla="*/ 585 w 11117"/>
                <a:gd name="connsiteY2" fmla="*/ 2748 h 10000"/>
                <a:gd name="connsiteX3" fmla="*/ 1357 w 11117"/>
                <a:gd name="connsiteY3" fmla="*/ 5469 h 10000"/>
                <a:gd name="connsiteX4" fmla="*/ 1466 w 11117"/>
                <a:gd name="connsiteY4" fmla="*/ 7351 h 10000"/>
                <a:gd name="connsiteX5" fmla="*/ 2620 w 11117"/>
                <a:gd name="connsiteY5" fmla="*/ 6851 h 10000"/>
                <a:gd name="connsiteX6" fmla="*/ 3205 w 11117"/>
                <a:gd name="connsiteY6" fmla="*/ 6659 h 10000"/>
                <a:gd name="connsiteX7" fmla="*/ 3301 w 11117"/>
                <a:gd name="connsiteY7" fmla="*/ 7351 h 10000"/>
                <a:gd name="connsiteX8" fmla="*/ 3599 w 11117"/>
                <a:gd name="connsiteY8" fmla="*/ 7685 h 10000"/>
                <a:gd name="connsiteX9" fmla="*/ 3695 w 11117"/>
                <a:gd name="connsiteY9" fmla="*/ 8544 h 10000"/>
                <a:gd name="connsiteX10" fmla="*/ 3791 w 11117"/>
                <a:gd name="connsiteY10" fmla="*/ 9737 h 10000"/>
                <a:gd name="connsiteX11" fmla="*/ 4861 w 11117"/>
                <a:gd name="connsiteY11" fmla="*/ 9569 h 10000"/>
                <a:gd name="connsiteX12" fmla="*/ 5245 w 11117"/>
                <a:gd name="connsiteY12" fmla="*/ 7351 h 10000"/>
                <a:gd name="connsiteX13" fmla="*/ 6223 w 11117"/>
                <a:gd name="connsiteY13" fmla="*/ 3275 h 10000"/>
                <a:gd name="connsiteX14" fmla="*/ 6699 w 11117"/>
                <a:gd name="connsiteY14" fmla="*/ 2083 h 10000"/>
                <a:gd name="connsiteX15" fmla="*/ 10000 w 11117"/>
                <a:gd name="connsiteY15" fmla="*/ 28 h 10000"/>
                <a:gd name="connsiteX0" fmla="*/ 6699 w 6886"/>
                <a:gd name="connsiteY0" fmla="*/ 1664 h 9581"/>
                <a:gd name="connsiteX1" fmla="*/ 0 w 6886"/>
                <a:gd name="connsiteY1" fmla="*/ 111 h 9581"/>
                <a:gd name="connsiteX2" fmla="*/ 585 w 6886"/>
                <a:gd name="connsiteY2" fmla="*/ 2329 h 9581"/>
                <a:gd name="connsiteX3" fmla="*/ 1357 w 6886"/>
                <a:gd name="connsiteY3" fmla="*/ 5050 h 9581"/>
                <a:gd name="connsiteX4" fmla="*/ 1466 w 6886"/>
                <a:gd name="connsiteY4" fmla="*/ 6932 h 9581"/>
                <a:gd name="connsiteX5" fmla="*/ 2620 w 6886"/>
                <a:gd name="connsiteY5" fmla="*/ 6432 h 9581"/>
                <a:gd name="connsiteX6" fmla="*/ 3205 w 6886"/>
                <a:gd name="connsiteY6" fmla="*/ 6240 h 9581"/>
                <a:gd name="connsiteX7" fmla="*/ 3301 w 6886"/>
                <a:gd name="connsiteY7" fmla="*/ 6932 h 9581"/>
                <a:gd name="connsiteX8" fmla="*/ 3599 w 6886"/>
                <a:gd name="connsiteY8" fmla="*/ 7266 h 9581"/>
                <a:gd name="connsiteX9" fmla="*/ 3695 w 6886"/>
                <a:gd name="connsiteY9" fmla="*/ 8125 h 9581"/>
                <a:gd name="connsiteX10" fmla="*/ 3791 w 6886"/>
                <a:gd name="connsiteY10" fmla="*/ 9318 h 9581"/>
                <a:gd name="connsiteX11" fmla="*/ 4861 w 6886"/>
                <a:gd name="connsiteY11" fmla="*/ 9150 h 9581"/>
                <a:gd name="connsiteX12" fmla="*/ 5245 w 6886"/>
                <a:gd name="connsiteY12" fmla="*/ 6932 h 9581"/>
                <a:gd name="connsiteX13" fmla="*/ 6223 w 6886"/>
                <a:gd name="connsiteY13" fmla="*/ 2856 h 9581"/>
                <a:gd name="connsiteX14" fmla="*/ 6699 w 6886"/>
                <a:gd name="connsiteY14" fmla="*/ 1664 h 9581"/>
                <a:gd name="connsiteX0" fmla="*/ 9218 w 9490"/>
                <a:gd name="connsiteY0" fmla="*/ 1320 h 9583"/>
                <a:gd name="connsiteX1" fmla="*/ 340 w 9490"/>
                <a:gd name="connsiteY1" fmla="*/ 2014 h 9583"/>
                <a:gd name="connsiteX2" fmla="*/ 1461 w 9490"/>
                <a:gd name="connsiteY2" fmla="*/ 4854 h 9583"/>
                <a:gd name="connsiteX3" fmla="*/ 1619 w 9490"/>
                <a:gd name="connsiteY3" fmla="*/ 6818 h 9583"/>
                <a:gd name="connsiteX4" fmla="*/ 3295 w 9490"/>
                <a:gd name="connsiteY4" fmla="*/ 6296 h 9583"/>
                <a:gd name="connsiteX5" fmla="*/ 4144 w 9490"/>
                <a:gd name="connsiteY5" fmla="*/ 6096 h 9583"/>
                <a:gd name="connsiteX6" fmla="*/ 4284 w 9490"/>
                <a:gd name="connsiteY6" fmla="*/ 6818 h 9583"/>
                <a:gd name="connsiteX7" fmla="*/ 4717 w 9490"/>
                <a:gd name="connsiteY7" fmla="*/ 7167 h 9583"/>
                <a:gd name="connsiteX8" fmla="*/ 4856 w 9490"/>
                <a:gd name="connsiteY8" fmla="*/ 8063 h 9583"/>
                <a:gd name="connsiteX9" fmla="*/ 4995 w 9490"/>
                <a:gd name="connsiteY9" fmla="*/ 9308 h 9583"/>
                <a:gd name="connsiteX10" fmla="*/ 6549 w 9490"/>
                <a:gd name="connsiteY10" fmla="*/ 9133 h 9583"/>
                <a:gd name="connsiteX11" fmla="*/ 7107 w 9490"/>
                <a:gd name="connsiteY11" fmla="*/ 6818 h 9583"/>
                <a:gd name="connsiteX12" fmla="*/ 8527 w 9490"/>
                <a:gd name="connsiteY12" fmla="*/ 2564 h 9583"/>
                <a:gd name="connsiteX13" fmla="*/ 9218 w 9490"/>
                <a:gd name="connsiteY13" fmla="*/ 1320 h 9583"/>
                <a:gd name="connsiteX0" fmla="*/ 9713 w 10000"/>
                <a:gd name="connsiteY0" fmla="*/ 1377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713 w 10000"/>
                <a:gd name="connsiteY13" fmla="*/ 1377 h 10000"/>
                <a:gd name="connsiteX0" fmla="*/ 9817 w 10000"/>
                <a:gd name="connsiteY0" fmla="*/ 338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817 w 10000"/>
                <a:gd name="connsiteY13" fmla="*/ 338 h 10000"/>
                <a:gd name="connsiteX0" fmla="*/ 9817 w 10000"/>
                <a:gd name="connsiteY0" fmla="*/ 652 h 10314"/>
                <a:gd name="connsiteX1" fmla="*/ 37 w 10000"/>
                <a:gd name="connsiteY1" fmla="*/ 615 h 10314"/>
                <a:gd name="connsiteX2" fmla="*/ 1540 w 10000"/>
                <a:gd name="connsiteY2" fmla="*/ 5379 h 10314"/>
                <a:gd name="connsiteX3" fmla="*/ 1706 w 10000"/>
                <a:gd name="connsiteY3" fmla="*/ 7429 h 10314"/>
                <a:gd name="connsiteX4" fmla="*/ 3472 w 10000"/>
                <a:gd name="connsiteY4" fmla="*/ 6884 h 10314"/>
                <a:gd name="connsiteX5" fmla="*/ 4367 w 10000"/>
                <a:gd name="connsiteY5" fmla="*/ 6675 h 10314"/>
                <a:gd name="connsiteX6" fmla="*/ 4514 w 10000"/>
                <a:gd name="connsiteY6" fmla="*/ 7429 h 10314"/>
                <a:gd name="connsiteX7" fmla="*/ 4970 w 10000"/>
                <a:gd name="connsiteY7" fmla="*/ 7793 h 10314"/>
                <a:gd name="connsiteX8" fmla="*/ 5117 w 10000"/>
                <a:gd name="connsiteY8" fmla="*/ 8728 h 10314"/>
                <a:gd name="connsiteX9" fmla="*/ 5263 w 10000"/>
                <a:gd name="connsiteY9" fmla="*/ 10027 h 10314"/>
                <a:gd name="connsiteX10" fmla="*/ 6901 w 10000"/>
                <a:gd name="connsiteY10" fmla="*/ 9844 h 10314"/>
                <a:gd name="connsiteX11" fmla="*/ 7489 w 10000"/>
                <a:gd name="connsiteY11" fmla="*/ 7429 h 10314"/>
                <a:gd name="connsiteX12" fmla="*/ 8985 w 10000"/>
                <a:gd name="connsiteY12" fmla="*/ 2990 h 10314"/>
                <a:gd name="connsiteX13" fmla="*/ 9817 w 10000"/>
                <a:gd name="connsiteY13" fmla="*/ 652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314">
                  <a:moveTo>
                    <a:pt x="9817" y="652"/>
                  </a:moveTo>
                  <a:cubicBezTo>
                    <a:pt x="8380" y="556"/>
                    <a:pt x="1400" y="0"/>
                    <a:pt x="37" y="615"/>
                  </a:cubicBezTo>
                  <a:cubicBezTo>
                    <a:pt x="177" y="3449"/>
                    <a:pt x="0" y="4885"/>
                    <a:pt x="1540" y="5379"/>
                  </a:cubicBezTo>
                  <a:cubicBezTo>
                    <a:pt x="1579" y="6053"/>
                    <a:pt x="1517" y="6755"/>
                    <a:pt x="1706" y="7429"/>
                  </a:cubicBezTo>
                  <a:cubicBezTo>
                    <a:pt x="1851" y="8028"/>
                    <a:pt x="3204" y="6987"/>
                    <a:pt x="3472" y="6884"/>
                  </a:cubicBezTo>
                  <a:cubicBezTo>
                    <a:pt x="3685" y="6675"/>
                    <a:pt x="4035" y="6155"/>
                    <a:pt x="4367" y="6675"/>
                  </a:cubicBezTo>
                  <a:cubicBezTo>
                    <a:pt x="4495" y="6859"/>
                    <a:pt x="4390" y="7197"/>
                    <a:pt x="4514" y="7429"/>
                  </a:cubicBezTo>
                  <a:cubicBezTo>
                    <a:pt x="4596" y="7614"/>
                    <a:pt x="4809" y="7665"/>
                    <a:pt x="4970" y="7793"/>
                  </a:cubicBezTo>
                  <a:cubicBezTo>
                    <a:pt x="5013" y="8106"/>
                    <a:pt x="5071" y="8392"/>
                    <a:pt x="5117" y="8728"/>
                  </a:cubicBezTo>
                  <a:cubicBezTo>
                    <a:pt x="5155" y="9144"/>
                    <a:pt x="4930" y="9821"/>
                    <a:pt x="5263" y="10027"/>
                  </a:cubicBezTo>
                  <a:cubicBezTo>
                    <a:pt x="5740" y="10314"/>
                    <a:pt x="6345" y="9897"/>
                    <a:pt x="6901" y="9844"/>
                  </a:cubicBezTo>
                  <a:cubicBezTo>
                    <a:pt x="7241" y="8937"/>
                    <a:pt x="7345" y="8420"/>
                    <a:pt x="7489" y="7429"/>
                  </a:cubicBezTo>
                  <a:cubicBezTo>
                    <a:pt x="7649" y="3949"/>
                    <a:pt x="7358" y="4830"/>
                    <a:pt x="8985" y="2990"/>
                  </a:cubicBezTo>
                  <a:cubicBezTo>
                    <a:pt x="10000" y="314"/>
                    <a:pt x="8606" y="2910"/>
                    <a:pt x="9817" y="652"/>
                  </a:cubicBez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1" name="Freeform 26"/>
            <p:cNvSpPr>
              <a:spLocks/>
            </p:cNvSpPr>
            <p:nvPr/>
          </p:nvSpPr>
          <p:spPr bwMode="auto">
            <a:xfrm rot="5400000">
              <a:off x="8198565" y="4572648"/>
              <a:ext cx="514023" cy="29774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5360 w 10000"/>
                <a:gd name="connsiteY9" fmla="*/ 4429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5360 w 10000"/>
                <a:gd name="connsiteY8" fmla="*/ 4429 h 10000"/>
                <a:gd name="connsiteX9" fmla="*/ 5980 w 10000"/>
                <a:gd name="connsiteY9" fmla="*/ 3441 h 10000"/>
                <a:gd name="connsiteX10" fmla="*/ 6247 w 10000"/>
                <a:gd name="connsiteY10" fmla="*/ 2744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5360 w 10000"/>
                <a:gd name="connsiteY7" fmla="*/ 4429 h 10000"/>
                <a:gd name="connsiteX8" fmla="*/ 5980 w 10000"/>
                <a:gd name="connsiteY8" fmla="*/ 3441 h 10000"/>
                <a:gd name="connsiteX9" fmla="*/ 6247 w 10000"/>
                <a:gd name="connsiteY9" fmla="*/ 2744 h 10000"/>
                <a:gd name="connsiteX10" fmla="*/ 6650 w 10000"/>
                <a:gd name="connsiteY10" fmla="*/ 1838 h 10000"/>
                <a:gd name="connsiteX11" fmla="*/ 6780 w 10000"/>
                <a:gd name="connsiteY11" fmla="*/ 543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5360 w 10000"/>
                <a:gd name="connsiteY6" fmla="*/ 4429 h 10000"/>
                <a:gd name="connsiteX7" fmla="*/ 5980 w 10000"/>
                <a:gd name="connsiteY7" fmla="*/ 3441 h 10000"/>
                <a:gd name="connsiteX8" fmla="*/ 6247 w 10000"/>
                <a:gd name="connsiteY8" fmla="*/ 2744 h 10000"/>
                <a:gd name="connsiteX9" fmla="*/ 6650 w 10000"/>
                <a:gd name="connsiteY9" fmla="*/ 1838 h 10000"/>
                <a:gd name="connsiteX10" fmla="*/ 6780 w 10000"/>
                <a:gd name="connsiteY10" fmla="*/ 543 h 10000"/>
                <a:gd name="connsiteX11" fmla="*/ 7221 w 10000"/>
                <a:gd name="connsiteY11" fmla="*/ 251 h 10000"/>
                <a:gd name="connsiteX12" fmla="*/ 7581 w 10000"/>
                <a:gd name="connsiteY12" fmla="*/ 55 h 10000"/>
                <a:gd name="connsiteX13" fmla="*/ 8151 w 10000"/>
                <a:gd name="connsiteY13" fmla="*/ 655 h 10000"/>
                <a:gd name="connsiteX14" fmla="*/ 8418 w 10000"/>
                <a:gd name="connsiteY14" fmla="*/ 1240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5360 w 10000"/>
                <a:gd name="connsiteY5" fmla="*/ 4429 h 10000"/>
                <a:gd name="connsiteX6" fmla="*/ 5980 w 10000"/>
                <a:gd name="connsiteY6" fmla="*/ 3441 h 10000"/>
                <a:gd name="connsiteX7" fmla="*/ 6247 w 10000"/>
                <a:gd name="connsiteY7" fmla="*/ 2744 h 10000"/>
                <a:gd name="connsiteX8" fmla="*/ 6650 w 10000"/>
                <a:gd name="connsiteY8" fmla="*/ 1838 h 10000"/>
                <a:gd name="connsiteX9" fmla="*/ 6780 w 10000"/>
                <a:gd name="connsiteY9" fmla="*/ 543 h 10000"/>
                <a:gd name="connsiteX10" fmla="*/ 7221 w 10000"/>
                <a:gd name="connsiteY10" fmla="*/ 251 h 10000"/>
                <a:gd name="connsiteX11" fmla="*/ 7581 w 10000"/>
                <a:gd name="connsiteY11" fmla="*/ 55 h 10000"/>
                <a:gd name="connsiteX12" fmla="*/ 8151 w 10000"/>
                <a:gd name="connsiteY12" fmla="*/ 655 h 10000"/>
                <a:gd name="connsiteX13" fmla="*/ 8418 w 10000"/>
                <a:gd name="connsiteY13" fmla="*/ 1240 h 10000"/>
                <a:gd name="connsiteX14" fmla="*/ 8821 w 10000"/>
                <a:gd name="connsiteY14" fmla="*/ 3329 h 10000"/>
                <a:gd name="connsiteX15" fmla="*/ 8908 w 10000"/>
                <a:gd name="connsiteY15" fmla="*/ 4527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5360 w 10000"/>
                <a:gd name="connsiteY4" fmla="*/ 4429 h 10000"/>
                <a:gd name="connsiteX5" fmla="*/ 5980 w 10000"/>
                <a:gd name="connsiteY5" fmla="*/ 3441 h 10000"/>
                <a:gd name="connsiteX6" fmla="*/ 6247 w 10000"/>
                <a:gd name="connsiteY6" fmla="*/ 2744 h 10000"/>
                <a:gd name="connsiteX7" fmla="*/ 6650 w 10000"/>
                <a:gd name="connsiteY7" fmla="*/ 1838 h 10000"/>
                <a:gd name="connsiteX8" fmla="*/ 6780 w 10000"/>
                <a:gd name="connsiteY8" fmla="*/ 543 h 10000"/>
                <a:gd name="connsiteX9" fmla="*/ 7221 w 10000"/>
                <a:gd name="connsiteY9" fmla="*/ 251 h 10000"/>
                <a:gd name="connsiteX10" fmla="*/ 7581 w 10000"/>
                <a:gd name="connsiteY10" fmla="*/ 55 h 10000"/>
                <a:gd name="connsiteX11" fmla="*/ 8151 w 10000"/>
                <a:gd name="connsiteY11" fmla="*/ 655 h 10000"/>
                <a:gd name="connsiteX12" fmla="*/ 8418 w 10000"/>
                <a:gd name="connsiteY12" fmla="*/ 1240 h 10000"/>
                <a:gd name="connsiteX13" fmla="*/ 8821 w 10000"/>
                <a:gd name="connsiteY13" fmla="*/ 3329 h 10000"/>
                <a:gd name="connsiteX14" fmla="*/ 8908 w 10000"/>
                <a:gd name="connsiteY14" fmla="*/ 4527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5360 w 10000"/>
                <a:gd name="connsiteY3" fmla="*/ 4429 h 10000"/>
                <a:gd name="connsiteX4" fmla="*/ 5980 w 10000"/>
                <a:gd name="connsiteY4" fmla="*/ 3441 h 10000"/>
                <a:gd name="connsiteX5" fmla="*/ 6247 w 10000"/>
                <a:gd name="connsiteY5" fmla="*/ 2744 h 10000"/>
                <a:gd name="connsiteX6" fmla="*/ 6650 w 10000"/>
                <a:gd name="connsiteY6" fmla="*/ 1838 h 10000"/>
                <a:gd name="connsiteX7" fmla="*/ 6780 w 10000"/>
                <a:gd name="connsiteY7" fmla="*/ 543 h 10000"/>
                <a:gd name="connsiteX8" fmla="*/ 7221 w 10000"/>
                <a:gd name="connsiteY8" fmla="*/ 251 h 10000"/>
                <a:gd name="connsiteX9" fmla="*/ 7581 w 10000"/>
                <a:gd name="connsiteY9" fmla="*/ 55 h 10000"/>
                <a:gd name="connsiteX10" fmla="*/ 8151 w 10000"/>
                <a:gd name="connsiteY10" fmla="*/ 655 h 10000"/>
                <a:gd name="connsiteX11" fmla="*/ 8418 w 10000"/>
                <a:gd name="connsiteY11" fmla="*/ 1240 h 10000"/>
                <a:gd name="connsiteX12" fmla="*/ 8821 w 10000"/>
                <a:gd name="connsiteY12" fmla="*/ 3329 h 10000"/>
                <a:gd name="connsiteX13" fmla="*/ 8908 w 10000"/>
                <a:gd name="connsiteY13" fmla="*/ 4527 h 10000"/>
                <a:gd name="connsiteX14" fmla="*/ 9175 w 10000"/>
                <a:gd name="connsiteY14" fmla="*/ 4722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10000"/>
                <a:gd name="connsiteY0" fmla="*/ 10000 h 10000"/>
                <a:gd name="connsiteX1" fmla="*/ 974 w 10000"/>
                <a:gd name="connsiteY1" fmla="*/ 9401 h 10000"/>
                <a:gd name="connsiteX2" fmla="*/ 5360 w 10000"/>
                <a:gd name="connsiteY2" fmla="*/ 4429 h 10000"/>
                <a:gd name="connsiteX3" fmla="*/ 5980 w 10000"/>
                <a:gd name="connsiteY3" fmla="*/ 3441 h 10000"/>
                <a:gd name="connsiteX4" fmla="*/ 6247 w 10000"/>
                <a:gd name="connsiteY4" fmla="*/ 2744 h 10000"/>
                <a:gd name="connsiteX5" fmla="*/ 6650 w 10000"/>
                <a:gd name="connsiteY5" fmla="*/ 1838 h 10000"/>
                <a:gd name="connsiteX6" fmla="*/ 6780 w 10000"/>
                <a:gd name="connsiteY6" fmla="*/ 543 h 10000"/>
                <a:gd name="connsiteX7" fmla="*/ 7221 w 10000"/>
                <a:gd name="connsiteY7" fmla="*/ 251 h 10000"/>
                <a:gd name="connsiteX8" fmla="*/ 7581 w 10000"/>
                <a:gd name="connsiteY8" fmla="*/ 55 h 10000"/>
                <a:gd name="connsiteX9" fmla="*/ 8151 w 10000"/>
                <a:gd name="connsiteY9" fmla="*/ 655 h 10000"/>
                <a:gd name="connsiteX10" fmla="*/ 8418 w 10000"/>
                <a:gd name="connsiteY10" fmla="*/ 1240 h 10000"/>
                <a:gd name="connsiteX11" fmla="*/ 8821 w 10000"/>
                <a:gd name="connsiteY11" fmla="*/ 3329 h 10000"/>
                <a:gd name="connsiteX12" fmla="*/ 8908 w 10000"/>
                <a:gd name="connsiteY12" fmla="*/ 4527 h 10000"/>
                <a:gd name="connsiteX13" fmla="*/ 9175 w 10000"/>
                <a:gd name="connsiteY13" fmla="*/ 4722 h 10000"/>
                <a:gd name="connsiteX14" fmla="*/ 9659 w 10000"/>
                <a:gd name="connsiteY14" fmla="*/ 6017 h 10000"/>
                <a:gd name="connsiteX15" fmla="*/ 9882 w 10000"/>
                <a:gd name="connsiteY15" fmla="*/ 7117 h 10000"/>
                <a:gd name="connsiteX16" fmla="*/ 9926 w 10000"/>
                <a:gd name="connsiteY16" fmla="*/ 7410 h 10000"/>
                <a:gd name="connsiteX17" fmla="*/ 9752 w 10000"/>
                <a:gd name="connsiteY17" fmla="*/ 7911 h 10000"/>
                <a:gd name="connsiteX18" fmla="*/ 9259 w 10000"/>
                <a:gd name="connsiteY18" fmla="*/ 9810 h 10000"/>
                <a:gd name="connsiteX19" fmla="*/ 310 w 10000"/>
                <a:gd name="connsiteY19" fmla="*/ 10000 h 10000"/>
                <a:gd name="connsiteX20" fmla="*/ 0 w 10000"/>
                <a:gd name="connsiteY20"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310 w 10000"/>
                <a:gd name="connsiteY18" fmla="*/ 10000 h 10000"/>
                <a:gd name="connsiteX19" fmla="*/ 0 w 10000"/>
                <a:gd name="connsiteY19"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0 w 10000"/>
                <a:gd name="connsiteY18" fmla="*/ 10000 h 10000"/>
                <a:gd name="connsiteX0" fmla="*/ 3899 w 4640"/>
                <a:gd name="connsiteY0" fmla="*/ 9810 h 9810"/>
                <a:gd name="connsiteX1" fmla="*/ 0 w 4640"/>
                <a:gd name="connsiteY1" fmla="*/ 4429 h 9810"/>
                <a:gd name="connsiteX2" fmla="*/ 620 w 4640"/>
                <a:gd name="connsiteY2" fmla="*/ 3441 h 9810"/>
                <a:gd name="connsiteX3" fmla="*/ 887 w 4640"/>
                <a:gd name="connsiteY3" fmla="*/ 2744 h 9810"/>
                <a:gd name="connsiteX4" fmla="*/ 1290 w 4640"/>
                <a:gd name="connsiteY4" fmla="*/ 1838 h 9810"/>
                <a:gd name="connsiteX5" fmla="*/ 1420 w 4640"/>
                <a:gd name="connsiteY5" fmla="*/ 543 h 9810"/>
                <a:gd name="connsiteX6" fmla="*/ 1861 w 4640"/>
                <a:gd name="connsiteY6" fmla="*/ 251 h 9810"/>
                <a:gd name="connsiteX7" fmla="*/ 2221 w 4640"/>
                <a:gd name="connsiteY7" fmla="*/ 55 h 9810"/>
                <a:gd name="connsiteX8" fmla="*/ 2791 w 4640"/>
                <a:gd name="connsiteY8" fmla="*/ 655 h 9810"/>
                <a:gd name="connsiteX9" fmla="*/ 3058 w 4640"/>
                <a:gd name="connsiteY9" fmla="*/ 1240 h 9810"/>
                <a:gd name="connsiteX10" fmla="*/ 3461 w 4640"/>
                <a:gd name="connsiteY10" fmla="*/ 3329 h 9810"/>
                <a:gd name="connsiteX11" fmla="*/ 3548 w 4640"/>
                <a:gd name="connsiteY11" fmla="*/ 4527 h 9810"/>
                <a:gd name="connsiteX12" fmla="*/ 3815 w 4640"/>
                <a:gd name="connsiteY12" fmla="*/ 4722 h 9810"/>
                <a:gd name="connsiteX13" fmla="*/ 4299 w 4640"/>
                <a:gd name="connsiteY13" fmla="*/ 6017 h 9810"/>
                <a:gd name="connsiteX14" fmla="*/ 4522 w 4640"/>
                <a:gd name="connsiteY14" fmla="*/ 7117 h 9810"/>
                <a:gd name="connsiteX15" fmla="*/ 4566 w 4640"/>
                <a:gd name="connsiteY15" fmla="*/ 7410 h 9810"/>
                <a:gd name="connsiteX16" fmla="*/ 4392 w 4640"/>
                <a:gd name="connsiteY16" fmla="*/ 7911 h 9810"/>
                <a:gd name="connsiteX17" fmla="*/ 3899 w 4640"/>
                <a:gd name="connsiteY17" fmla="*/ 9810 h 9810"/>
                <a:gd name="connsiteX0" fmla="*/ 9466 w 10000"/>
                <a:gd name="connsiteY0" fmla="*/ 8064 h 8519"/>
                <a:gd name="connsiteX1" fmla="*/ 0 w 10000"/>
                <a:gd name="connsiteY1" fmla="*/ 4515 h 8519"/>
                <a:gd name="connsiteX2" fmla="*/ 1336 w 10000"/>
                <a:gd name="connsiteY2" fmla="*/ 3508 h 8519"/>
                <a:gd name="connsiteX3" fmla="*/ 1912 w 10000"/>
                <a:gd name="connsiteY3" fmla="*/ 2797 h 8519"/>
                <a:gd name="connsiteX4" fmla="*/ 2780 w 10000"/>
                <a:gd name="connsiteY4" fmla="*/ 1874 h 8519"/>
                <a:gd name="connsiteX5" fmla="*/ 3060 w 10000"/>
                <a:gd name="connsiteY5" fmla="*/ 554 h 8519"/>
                <a:gd name="connsiteX6" fmla="*/ 4011 w 10000"/>
                <a:gd name="connsiteY6" fmla="*/ 256 h 8519"/>
                <a:gd name="connsiteX7" fmla="*/ 4787 w 10000"/>
                <a:gd name="connsiteY7" fmla="*/ 56 h 8519"/>
                <a:gd name="connsiteX8" fmla="*/ 6015 w 10000"/>
                <a:gd name="connsiteY8" fmla="*/ 668 h 8519"/>
                <a:gd name="connsiteX9" fmla="*/ 6591 w 10000"/>
                <a:gd name="connsiteY9" fmla="*/ 1264 h 8519"/>
                <a:gd name="connsiteX10" fmla="*/ 7459 w 10000"/>
                <a:gd name="connsiteY10" fmla="*/ 3393 h 8519"/>
                <a:gd name="connsiteX11" fmla="*/ 7647 w 10000"/>
                <a:gd name="connsiteY11" fmla="*/ 4615 h 8519"/>
                <a:gd name="connsiteX12" fmla="*/ 8222 w 10000"/>
                <a:gd name="connsiteY12" fmla="*/ 4813 h 8519"/>
                <a:gd name="connsiteX13" fmla="*/ 9265 w 10000"/>
                <a:gd name="connsiteY13" fmla="*/ 6134 h 8519"/>
                <a:gd name="connsiteX14" fmla="*/ 9746 w 10000"/>
                <a:gd name="connsiteY14" fmla="*/ 7255 h 8519"/>
                <a:gd name="connsiteX15" fmla="*/ 9841 w 10000"/>
                <a:gd name="connsiteY15" fmla="*/ 7554 h 8519"/>
                <a:gd name="connsiteX16" fmla="*/ 9466 w 10000"/>
                <a:gd name="connsiteY16" fmla="*/ 8064 h 8519"/>
                <a:gd name="connsiteX0" fmla="*/ 9841 w 9841"/>
                <a:gd name="connsiteY0" fmla="*/ 8867 h 8867"/>
                <a:gd name="connsiteX1" fmla="*/ 0 w 9841"/>
                <a:gd name="connsiteY1" fmla="*/ 5300 h 8867"/>
                <a:gd name="connsiteX2" fmla="*/ 1336 w 9841"/>
                <a:gd name="connsiteY2" fmla="*/ 4118 h 8867"/>
                <a:gd name="connsiteX3" fmla="*/ 1912 w 9841"/>
                <a:gd name="connsiteY3" fmla="*/ 3283 h 8867"/>
                <a:gd name="connsiteX4" fmla="*/ 2780 w 9841"/>
                <a:gd name="connsiteY4" fmla="*/ 2200 h 8867"/>
                <a:gd name="connsiteX5" fmla="*/ 3060 w 9841"/>
                <a:gd name="connsiteY5" fmla="*/ 650 h 8867"/>
                <a:gd name="connsiteX6" fmla="*/ 4011 w 9841"/>
                <a:gd name="connsiteY6" fmla="*/ 301 h 8867"/>
                <a:gd name="connsiteX7" fmla="*/ 4787 w 9841"/>
                <a:gd name="connsiteY7" fmla="*/ 66 h 8867"/>
                <a:gd name="connsiteX8" fmla="*/ 6015 w 9841"/>
                <a:gd name="connsiteY8" fmla="*/ 784 h 8867"/>
                <a:gd name="connsiteX9" fmla="*/ 6591 w 9841"/>
                <a:gd name="connsiteY9" fmla="*/ 1484 h 8867"/>
                <a:gd name="connsiteX10" fmla="*/ 7459 w 9841"/>
                <a:gd name="connsiteY10" fmla="*/ 3983 h 8867"/>
                <a:gd name="connsiteX11" fmla="*/ 7647 w 9841"/>
                <a:gd name="connsiteY11" fmla="*/ 5417 h 8867"/>
                <a:gd name="connsiteX12" fmla="*/ 8222 w 9841"/>
                <a:gd name="connsiteY12" fmla="*/ 5650 h 8867"/>
                <a:gd name="connsiteX13" fmla="*/ 9265 w 9841"/>
                <a:gd name="connsiteY13" fmla="*/ 7200 h 8867"/>
                <a:gd name="connsiteX14" fmla="*/ 9746 w 9841"/>
                <a:gd name="connsiteY14" fmla="*/ 8516 h 8867"/>
                <a:gd name="connsiteX15" fmla="*/ 9841 w 9841"/>
                <a:gd name="connsiteY15" fmla="*/ 8867 h 8867"/>
                <a:gd name="connsiteX0" fmla="*/ 9903 w 9903"/>
                <a:gd name="connsiteY0" fmla="*/ 9604 h 9604"/>
                <a:gd name="connsiteX1" fmla="*/ 0 w 9903"/>
                <a:gd name="connsiteY1" fmla="*/ 5977 h 9604"/>
                <a:gd name="connsiteX2" fmla="*/ 1358 w 9903"/>
                <a:gd name="connsiteY2" fmla="*/ 4644 h 9604"/>
                <a:gd name="connsiteX3" fmla="*/ 1943 w 9903"/>
                <a:gd name="connsiteY3" fmla="*/ 3702 h 9604"/>
                <a:gd name="connsiteX4" fmla="*/ 2825 w 9903"/>
                <a:gd name="connsiteY4" fmla="*/ 2481 h 9604"/>
                <a:gd name="connsiteX5" fmla="*/ 3109 w 9903"/>
                <a:gd name="connsiteY5" fmla="*/ 733 h 9604"/>
                <a:gd name="connsiteX6" fmla="*/ 4076 w 9903"/>
                <a:gd name="connsiteY6" fmla="*/ 339 h 9604"/>
                <a:gd name="connsiteX7" fmla="*/ 4864 w 9903"/>
                <a:gd name="connsiteY7" fmla="*/ 74 h 9604"/>
                <a:gd name="connsiteX8" fmla="*/ 6112 w 9903"/>
                <a:gd name="connsiteY8" fmla="*/ 884 h 9604"/>
                <a:gd name="connsiteX9" fmla="*/ 6697 w 9903"/>
                <a:gd name="connsiteY9" fmla="*/ 1674 h 9604"/>
                <a:gd name="connsiteX10" fmla="*/ 7580 w 9903"/>
                <a:gd name="connsiteY10" fmla="*/ 4492 h 9604"/>
                <a:gd name="connsiteX11" fmla="*/ 7771 w 9903"/>
                <a:gd name="connsiteY11" fmla="*/ 6109 h 9604"/>
                <a:gd name="connsiteX12" fmla="*/ 8355 w 9903"/>
                <a:gd name="connsiteY12" fmla="*/ 6372 h 9604"/>
                <a:gd name="connsiteX13" fmla="*/ 9415 w 9903"/>
                <a:gd name="connsiteY13" fmla="*/ 8120 h 9604"/>
                <a:gd name="connsiteX14" fmla="*/ 9903 w 9903"/>
                <a:gd name="connsiteY14" fmla="*/ 9604 h 9604"/>
                <a:gd name="connsiteX0" fmla="*/ 10000 w 11406"/>
                <a:gd name="connsiteY0" fmla="*/ 10000 h 10069"/>
                <a:gd name="connsiteX1" fmla="*/ 0 w 11406"/>
                <a:gd name="connsiteY1" fmla="*/ 6223 h 10069"/>
                <a:gd name="connsiteX2" fmla="*/ 1371 w 11406"/>
                <a:gd name="connsiteY2" fmla="*/ 4835 h 10069"/>
                <a:gd name="connsiteX3" fmla="*/ 1962 w 11406"/>
                <a:gd name="connsiteY3" fmla="*/ 3855 h 10069"/>
                <a:gd name="connsiteX4" fmla="*/ 2853 w 11406"/>
                <a:gd name="connsiteY4" fmla="*/ 2583 h 10069"/>
                <a:gd name="connsiteX5" fmla="*/ 3139 w 11406"/>
                <a:gd name="connsiteY5" fmla="*/ 763 h 10069"/>
                <a:gd name="connsiteX6" fmla="*/ 4116 w 11406"/>
                <a:gd name="connsiteY6" fmla="*/ 353 h 10069"/>
                <a:gd name="connsiteX7" fmla="*/ 4912 w 11406"/>
                <a:gd name="connsiteY7" fmla="*/ 77 h 10069"/>
                <a:gd name="connsiteX8" fmla="*/ 6172 w 11406"/>
                <a:gd name="connsiteY8" fmla="*/ 920 h 10069"/>
                <a:gd name="connsiteX9" fmla="*/ 6763 w 11406"/>
                <a:gd name="connsiteY9" fmla="*/ 1743 h 10069"/>
                <a:gd name="connsiteX10" fmla="*/ 7654 w 11406"/>
                <a:gd name="connsiteY10" fmla="*/ 4677 h 10069"/>
                <a:gd name="connsiteX11" fmla="*/ 7847 w 11406"/>
                <a:gd name="connsiteY11" fmla="*/ 6361 h 10069"/>
                <a:gd name="connsiteX12" fmla="*/ 8437 w 11406"/>
                <a:gd name="connsiteY12" fmla="*/ 6635 h 10069"/>
                <a:gd name="connsiteX13" fmla="*/ 10000 w 11406"/>
                <a:gd name="connsiteY13" fmla="*/ 10000 h 10069"/>
                <a:gd name="connsiteX0" fmla="*/ 10000 w 11308"/>
                <a:gd name="connsiteY0" fmla="*/ 10000 h 10023"/>
                <a:gd name="connsiteX1" fmla="*/ 0 w 11308"/>
                <a:gd name="connsiteY1" fmla="*/ 6223 h 10023"/>
                <a:gd name="connsiteX2" fmla="*/ 1371 w 11308"/>
                <a:gd name="connsiteY2" fmla="*/ 4835 h 10023"/>
                <a:gd name="connsiteX3" fmla="*/ 1962 w 11308"/>
                <a:gd name="connsiteY3" fmla="*/ 3855 h 10023"/>
                <a:gd name="connsiteX4" fmla="*/ 2853 w 11308"/>
                <a:gd name="connsiteY4" fmla="*/ 2583 h 10023"/>
                <a:gd name="connsiteX5" fmla="*/ 3139 w 11308"/>
                <a:gd name="connsiteY5" fmla="*/ 763 h 10023"/>
                <a:gd name="connsiteX6" fmla="*/ 4116 w 11308"/>
                <a:gd name="connsiteY6" fmla="*/ 353 h 10023"/>
                <a:gd name="connsiteX7" fmla="*/ 4912 w 11308"/>
                <a:gd name="connsiteY7" fmla="*/ 77 h 10023"/>
                <a:gd name="connsiteX8" fmla="*/ 6172 w 11308"/>
                <a:gd name="connsiteY8" fmla="*/ 920 h 10023"/>
                <a:gd name="connsiteX9" fmla="*/ 6763 w 11308"/>
                <a:gd name="connsiteY9" fmla="*/ 1743 h 10023"/>
                <a:gd name="connsiteX10" fmla="*/ 7654 w 11308"/>
                <a:gd name="connsiteY10" fmla="*/ 4677 h 10023"/>
                <a:gd name="connsiteX11" fmla="*/ 7847 w 11308"/>
                <a:gd name="connsiteY11" fmla="*/ 6361 h 10023"/>
                <a:gd name="connsiteX12" fmla="*/ 10000 w 11308"/>
                <a:gd name="connsiteY12" fmla="*/ 10000 h 10023"/>
                <a:gd name="connsiteX0" fmla="*/ 7847 w 7847"/>
                <a:gd name="connsiteY0" fmla="*/ 6361 h 6619"/>
                <a:gd name="connsiteX1" fmla="*/ 0 w 7847"/>
                <a:gd name="connsiteY1" fmla="*/ 6223 h 6619"/>
                <a:gd name="connsiteX2" fmla="*/ 1371 w 7847"/>
                <a:gd name="connsiteY2" fmla="*/ 4835 h 6619"/>
                <a:gd name="connsiteX3" fmla="*/ 1962 w 7847"/>
                <a:gd name="connsiteY3" fmla="*/ 3855 h 6619"/>
                <a:gd name="connsiteX4" fmla="*/ 2853 w 7847"/>
                <a:gd name="connsiteY4" fmla="*/ 2583 h 6619"/>
                <a:gd name="connsiteX5" fmla="*/ 3139 w 7847"/>
                <a:gd name="connsiteY5" fmla="*/ 763 h 6619"/>
                <a:gd name="connsiteX6" fmla="*/ 4116 w 7847"/>
                <a:gd name="connsiteY6" fmla="*/ 353 h 6619"/>
                <a:gd name="connsiteX7" fmla="*/ 4912 w 7847"/>
                <a:gd name="connsiteY7" fmla="*/ 77 h 6619"/>
                <a:gd name="connsiteX8" fmla="*/ 6172 w 7847"/>
                <a:gd name="connsiteY8" fmla="*/ 920 h 6619"/>
                <a:gd name="connsiteX9" fmla="*/ 6763 w 7847"/>
                <a:gd name="connsiteY9" fmla="*/ 1743 h 6619"/>
                <a:gd name="connsiteX10" fmla="*/ 7654 w 7847"/>
                <a:gd name="connsiteY10" fmla="*/ 4677 h 6619"/>
                <a:gd name="connsiteX11" fmla="*/ 7847 w 7847"/>
                <a:gd name="connsiteY11" fmla="*/ 6361 h 6619"/>
                <a:gd name="connsiteX0" fmla="*/ 9754 w 9754"/>
                <a:gd name="connsiteY0" fmla="*/ 7066 h 9402"/>
                <a:gd name="connsiteX1" fmla="*/ 0 w 9754"/>
                <a:gd name="connsiteY1" fmla="*/ 9402 h 9402"/>
                <a:gd name="connsiteX2" fmla="*/ 1747 w 9754"/>
                <a:gd name="connsiteY2" fmla="*/ 7305 h 9402"/>
                <a:gd name="connsiteX3" fmla="*/ 2500 w 9754"/>
                <a:gd name="connsiteY3" fmla="*/ 5824 h 9402"/>
                <a:gd name="connsiteX4" fmla="*/ 3636 w 9754"/>
                <a:gd name="connsiteY4" fmla="*/ 3902 h 9402"/>
                <a:gd name="connsiteX5" fmla="*/ 4000 w 9754"/>
                <a:gd name="connsiteY5" fmla="*/ 1153 h 9402"/>
                <a:gd name="connsiteX6" fmla="*/ 5245 w 9754"/>
                <a:gd name="connsiteY6" fmla="*/ 533 h 9402"/>
                <a:gd name="connsiteX7" fmla="*/ 6260 w 9754"/>
                <a:gd name="connsiteY7" fmla="*/ 116 h 9402"/>
                <a:gd name="connsiteX8" fmla="*/ 7865 w 9754"/>
                <a:gd name="connsiteY8" fmla="*/ 1390 h 9402"/>
                <a:gd name="connsiteX9" fmla="*/ 8619 w 9754"/>
                <a:gd name="connsiteY9" fmla="*/ 2633 h 9402"/>
                <a:gd name="connsiteX10" fmla="*/ 9754 w 9754"/>
                <a:gd name="connsiteY10" fmla="*/ 7066 h 9402"/>
                <a:gd name="connsiteX0" fmla="*/ 8209 w 8209"/>
                <a:gd name="connsiteY0" fmla="*/ 7515 h 8343"/>
                <a:gd name="connsiteX1" fmla="*/ 0 w 8209"/>
                <a:gd name="connsiteY1" fmla="*/ 7770 h 8343"/>
                <a:gd name="connsiteX2" fmla="*/ 772 w 8209"/>
                <a:gd name="connsiteY2" fmla="*/ 6194 h 8343"/>
                <a:gd name="connsiteX3" fmla="*/ 1937 w 8209"/>
                <a:gd name="connsiteY3" fmla="*/ 4150 h 8343"/>
                <a:gd name="connsiteX4" fmla="*/ 2310 w 8209"/>
                <a:gd name="connsiteY4" fmla="*/ 1226 h 8343"/>
                <a:gd name="connsiteX5" fmla="*/ 3586 w 8209"/>
                <a:gd name="connsiteY5" fmla="*/ 567 h 8343"/>
                <a:gd name="connsiteX6" fmla="*/ 4627 w 8209"/>
                <a:gd name="connsiteY6" fmla="*/ 123 h 8343"/>
                <a:gd name="connsiteX7" fmla="*/ 6272 w 8209"/>
                <a:gd name="connsiteY7" fmla="*/ 1478 h 8343"/>
                <a:gd name="connsiteX8" fmla="*/ 7045 w 8209"/>
                <a:gd name="connsiteY8" fmla="*/ 2800 h 8343"/>
                <a:gd name="connsiteX9" fmla="*/ 8209 w 8209"/>
                <a:gd name="connsiteY9" fmla="*/ 7515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9" h="8343">
                  <a:moveTo>
                    <a:pt x="8209" y="7515"/>
                  </a:moveTo>
                  <a:cubicBezTo>
                    <a:pt x="7035" y="8343"/>
                    <a:pt x="1239" y="7990"/>
                    <a:pt x="0" y="7770"/>
                  </a:cubicBezTo>
                  <a:cubicBezTo>
                    <a:pt x="413" y="6637"/>
                    <a:pt x="537" y="7327"/>
                    <a:pt x="772" y="6194"/>
                  </a:cubicBezTo>
                  <a:cubicBezTo>
                    <a:pt x="933" y="4342"/>
                    <a:pt x="933" y="4561"/>
                    <a:pt x="1937" y="4150"/>
                  </a:cubicBezTo>
                  <a:cubicBezTo>
                    <a:pt x="1973" y="3274"/>
                    <a:pt x="1757" y="1825"/>
                    <a:pt x="2310" y="1226"/>
                  </a:cubicBezTo>
                  <a:cubicBezTo>
                    <a:pt x="2636" y="849"/>
                    <a:pt x="3191" y="723"/>
                    <a:pt x="3586" y="567"/>
                  </a:cubicBezTo>
                  <a:cubicBezTo>
                    <a:pt x="3927" y="380"/>
                    <a:pt x="4627" y="123"/>
                    <a:pt x="4627" y="123"/>
                  </a:cubicBezTo>
                  <a:cubicBezTo>
                    <a:pt x="6452" y="441"/>
                    <a:pt x="5485" y="0"/>
                    <a:pt x="6272" y="1478"/>
                  </a:cubicBezTo>
                  <a:cubicBezTo>
                    <a:pt x="6595" y="2989"/>
                    <a:pt x="6114" y="1164"/>
                    <a:pt x="7045" y="2800"/>
                  </a:cubicBezTo>
                  <a:cubicBezTo>
                    <a:pt x="7761" y="4058"/>
                    <a:pt x="7386" y="6132"/>
                    <a:pt x="8209" y="7515"/>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2" name="Rectangle 141"/>
            <p:cNvSpPr/>
            <p:nvPr/>
          </p:nvSpPr>
          <p:spPr>
            <a:xfrm>
              <a:off x="8028384" y="3598666"/>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bwMode="auto">
            <a:xfrm rot="5400000" flipV="1">
              <a:off x="7671605" y="396862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0" name="Freeform 149"/>
            <p:cNvSpPr/>
            <p:nvPr/>
          </p:nvSpPr>
          <p:spPr bwMode="auto">
            <a:xfrm rot="5400000" flipV="1">
              <a:off x="6748041" y="395608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51" name="Freeform 150"/>
          <p:cNvSpPr/>
          <p:nvPr/>
        </p:nvSpPr>
        <p:spPr bwMode="auto">
          <a:xfrm rot="5400000" flipV="1">
            <a:off x="1689488" y="356259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3" name="Slide Number Placeholder 152"/>
          <p:cNvSpPr>
            <a:spLocks noGrp="1"/>
          </p:cNvSpPr>
          <p:nvPr>
            <p:ph type="sldNum" sz="quarter" idx="4"/>
          </p:nvPr>
        </p:nvSpPr>
        <p:spPr/>
        <p:txBody>
          <a:bodyPr/>
          <a:lstStyle/>
          <a:p>
            <a:fld id="{C521D75E-D6CE-401B-B8F6-FCC738B84794}" type="slidenum">
              <a:rPr lang="en-GB" smtClean="0"/>
              <a:pPr/>
              <a:t>44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608" y="1124744"/>
            <a:ext cx="7128792" cy="4464496"/>
          </a:xfrm>
        </p:spPr>
        <p:txBody>
          <a:bodyPr>
            <a:normAutofit fontScale="92500" lnSpcReduction="10000"/>
          </a:bodyPr>
          <a:lstStyle/>
          <a:p>
            <a:r>
              <a:rPr lang="en-US" sz="3600" dirty="0" smtClean="0">
                <a:solidFill>
                  <a:schemeClr val="bg1"/>
                </a:solidFill>
              </a:rPr>
              <a:t>How did the theoretical results of </a:t>
            </a:r>
            <a:br>
              <a:rPr lang="en-US" sz="3600" dirty="0" smtClean="0">
                <a:solidFill>
                  <a:schemeClr val="bg1"/>
                </a:solidFill>
              </a:rPr>
            </a:br>
            <a:r>
              <a:rPr lang="en-US" sz="3600" dirty="0" smtClean="0">
                <a:solidFill>
                  <a:schemeClr val="bg1"/>
                </a:solidFill>
              </a:rPr>
              <a:t>Han et al. and </a:t>
            </a:r>
            <a:r>
              <a:rPr lang="en-US" sz="3600" dirty="0" err="1" smtClean="0">
                <a:solidFill>
                  <a:schemeClr val="bg1"/>
                </a:solidFill>
              </a:rPr>
              <a:t>Kelly+Voice</a:t>
            </a:r>
            <a:r>
              <a:rPr lang="en-US" sz="3600" dirty="0" smtClean="0">
                <a:solidFill>
                  <a:schemeClr val="bg1"/>
                </a:solidFill>
              </a:rPr>
              <a:t> help?</a:t>
            </a:r>
          </a:p>
          <a:p>
            <a:pPr marL="447675"/>
            <a:r>
              <a:rPr lang="en-US" sz="2800" dirty="0" smtClean="0">
                <a:solidFill>
                  <a:schemeClr val="bg1"/>
                </a:solidFill>
              </a:rPr>
              <a:t>(beyond the fundamental idea of distributed network utility maximization—the idea that end-systems can by themselves manage to allocate the Internet’s resources sensibly, in many different multipath settings)</a:t>
            </a:r>
            <a:endParaRPr lang="en-US" sz="2800" dirty="0" smtClean="0">
              <a:solidFill>
                <a:schemeClr val="bg1"/>
              </a:solidFill>
            </a:endParaRPr>
          </a:p>
          <a:p>
            <a:endParaRPr lang="en-US" sz="3600" dirty="0" smtClean="0">
              <a:solidFill>
                <a:schemeClr val="bg1"/>
              </a:solidFill>
            </a:endParaRPr>
          </a:p>
          <a:p>
            <a:r>
              <a:rPr lang="en-US" sz="3600" dirty="0" smtClean="0">
                <a:solidFill>
                  <a:schemeClr val="bg1"/>
                </a:solidFill>
              </a:rPr>
              <a:t>What extra work did we need to do, to sell multipath?</a:t>
            </a:r>
            <a:endParaRPr lang="en-US" sz="3600" dirty="0" smtClean="0">
              <a:solidFill>
                <a:schemeClr val="bg1"/>
              </a:solidFill>
            </a:endParaRPr>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rPr>
              <a:pPr/>
              <a:t>45</a:t>
            </a:fld>
            <a:endParaRPr lang="en-GB">
              <a:solidFill>
                <a:srgbClr val="D8D8D8">
                  <a:lumMod val="75000"/>
                </a:srgb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US" sz="3200" dirty="0" smtClean="0">
                <a:solidFill>
                  <a:schemeClr val="bg1">
                    <a:lumMod val="50000"/>
                    <a:lumOff val="50000"/>
                  </a:schemeClr>
                </a:solidFill>
              </a:rPr>
              <a:t>The big theoretical result is ‘local stability of a fluid model of multipath congestion control’.</a:t>
            </a:r>
            <a:endParaRPr lang="en-GB" sz="3200" dirty="0">
              <a:solidFill>
                <a:schemeClr val="bg1">
                  <a:lumMod val="50000"/>
                  <a:lumOff val="50000"/>
                </a:schemeClr>
              </a:solidFill>
            </a:endParaRPr>
          </a:p>
        </p:txBody>
      </p:sp>
      <p:sp>
        <p:nvSpPr>
          <p:cNvPr id="3" name="Content Placeholder 2"/>
          <p:cNvSpPr>
            <a:spLocks noGrp="1"/>
          </p:cNvSpPr>
          <p:nvPr>
            <p:ph idx="1"/>
          </p:nvPr>
        </p:nvSpPr>
        <p:spPr>
          <a:xfrm>
            <a:off x="755576" y="1268760"/>
            <a:ext cx="8388424" cy="2016224"/>
          </a:xfrm>
        </p:spPr>
        <p:txBody>
          <a:bodyPr>
            <a:normAutofit/>
          </a:bodyPr>
          <a:lstStyle/>
          <a:p>
            <a:pPr marL="352425" indent="-352425">
              <a:spcBef>
                <a:spcPts val="1200"/>
              </a:spcBef>
              <a:buFont typeface="Arial" pitchFamily="34" charset="0"/>
              <a:buChar char="•"/>
            </a:pPr>
            <a:r>
              <a:rPr lang="en-US" sz="2400" dirty="0" smtClean="0"/>
              <a:t>Internet engineers have tried load-sensitive routing before, and observed route flap, and decided it’s unsafe.</a:t>
            </a:r>
          </a:p>
          <a:p>
            <a:pPr marL="352425" indent="-352425">
              <a:spcBef>
                <a:spcPts val="1200"/>
              </a:spcBef>
              <a:buFont typeface="Arial" pitchFamily="34" charset="0"/>
              <a:buChar char="•"/>
            </a:pPr>
            <a:r>
              <a:rPr lang="en-US" sz="2400" dirty="0" smtClean="0"/>
              <a:t>We can point to the theory and say “The maths guarantees our multipath TCP is safe”.</a:t>
            </a:r>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rPr>
              <a:pPr/>
              <a:t>46</a:t>
            </a:fld>
            <a:endParaRPr lang="en-GB">
              <a:solidFill>
                <a:srgbClr val="D8D8D8">
                  <a:lumMod val="75000"/>
                </a:srgbClr>
              </a:solidFill>
            </a:endParaRPr>
          </a:p>
        </p:txBody>
      </p:sp>
      <p:sp>
        <p:nvSpPr>
          <p:cNvPr id="6" name="Content Placeholder 2"/>
          <p:cNvSpPr txBox="1">
            <a:spLocks/>
          </p:cNvSpPr>
          <p:nvPr/>
        </p:nvSpPr>
        <p:spPr>
          <a:xfrm>
            <a:off x="755576" y="4769768"/>
            <a:ext cx="8388424" cy="2016224"/>
          </a:xfrm>
          <a:prstGeom prst="rect">
            <a:avLst/>
          </a:prstGeom>
        </p:spPr>
        <p:txBody>
          <a:bodyPr vert="horz" lIns="91440" tIns="45720" rIns="91440" bIns="45720" rtlCol="0">
            <a:noAutofit/>
          </a:bodyPr>
          <a:lstStyle/>
          <a:p>
            <a:pPr marL="352425" lvl="0" indent="-352425">
              <a:spcBef>
                <a:spcPts val="1200"/>
              </a:spcBef>
              <a:buFont typeface="Arial" pitchFamily="34" charset="0"/>
              <a:buChar char="•"/>
            </a:pPr>
            <a:r>
              <a:rPr lang="en-GB" sz="2400" dirty="0" smtClean="0"/>
              <a:t>T</a:t>
            </a:r>
            <a:r>
              <a:rPr lang="en-GB" sz="2400" dirty="0" smtClean="0"/>
              <a:t>he </a:t>
            </a:r>
            <a:r>
              <a:rPr lang="en-GB" sz="2400" dirty="0" smtClean="0"/>
              <a:t>same theory says the current Internet is unstable, and engineers do not believe this.</a:t>
            </a:r>
          </a:p>
          <a:p>
            <a:pPr marL="352425" lvl="0" indent="-352425">
              <a:spcBef>
                <a:spcPts val="1200"/>
              </a:spcBef>
              <a:buFont typeface="Arial" pitchFamily="34" charset="0"/>
              <a:buChar char="•"/>
            </a:pPr>
            <a:r>
              <a:rPr lang="en-GB" sz="2400" dirty="0" smtClean="0"/>
              <a:t>At low </a:t>
            </a:r>
            <a:r>
              <a:rPr lang="en-GB" sz="2400" dirty="0" smtClean="0"/>
              <a:t>levels of </a:t>
            </a:r>
            <a:r>
              <a:rPr lang="en-GB" sz="2400" dirty="0" smtClean="0"/>
              <a:t>aggregation (e.g. access links, which are the most congested part of today’s Internet), </a:t>
            </a:r>
            <a:r>
              <a:rPr lang="en-GB" sz="2400" dirty="0" smtClean="0"/>
              <a:t>the fluid model is misleading</a:t>
            </a:r>
            <a:r>
              <a:rPr lang="en-GB" sz="2400" dirty="0" smtClean="0"/>
              <a:t>.</a:t>
            </a:r>
            <a:endParaRPr lang="en-GB" sz="2400" dirty="0" smtClean="0"/>
          </a:p>
        </p:txBody>
      </p:sp>
      <p:sp>
        <p:nvSpPr>
          <p:cNvPr id="7" name="Title 1"/>
          <p:cNvSpPr txBox="1">
            <a:spLocks/>
          </p:cNvSpPr>
          <p:nvPr/>
        </p:nvSpPr>
        <p:spPr>
          <a:xfrm>
            <a:off x="4982" y="4005064"/>
            <a:ext cx="9144000" cy="90872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lumMod val="50000"/>
                    <a:lumOff val="50000"/>
                  </a:schemeClr>
                </a:solidFill>
                <a:effectLst/>
                <a:uLnTx/>
                <a:uFillTx/>
                <a:latin typeface="+mj-lt"/>
                <a:ea typeface="+mj-ea"/>
                <a:cs typeface="+mj-cs"/>
              </a:rPr>
              <a:t>This theoretical result is unhelpful,</a:t>
            </a:r>
            <a:r>
              <a:rPr kumimoji="0" lang="en-US" sz="3200" b="0" i="0" u="none" strike="noStrike" kern="1200" cap="none" spc="0" normalizeH="0" noProof="0" dirty="0" smtClean="0">
                <a:ln>
                  <a:noFill/>
                </a:ln>
                <a:solidFill>
                  <a:schemeClr val="bg1">
                    <a:lumMod val="50000"/>
                    <a:lumOff val="50000"/>
                  </a:schemeClr>
                </a:solidFill>
                <a:effectLst/>
                <a:uLnTx/>
                <a:uFillTx/>
                <a:latin typeface="+mj-lt"/>
                <a:ea typeface="+mj-ea"/>
                <a:cs typeface="+mj-cs"/>
              </a:rPr>
              <a:t> on two counts.</a:t>
            </a:r>
            <a:endParaRPr kumimoji="0" lang="en-GB" sz="3200" b="0" i="0" u="none" strike="noStrike" kern="1200" cap="none" spc="0" normalizeH="0" baseline="0" noProof="0" dirty="0">
              <a:ln>
                <a:noFill/>
              </a:ln>
              <a:solidFill>
                <a:schemeClr val="bg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smtClean="0">
                <a:solidFill>
                  <a:schemeClr val="bg1">
                    <a:lumMod val="50000"/>
                    <a:lumOff val="50000"/>
                  </a:schemeClr>
                </a:solidFill>
              </a:rPr>
              <a:t>Why does the fluid model fail?</a:t>
            </a:r>
            <a:endParaRPr lang="en-GB" dirty="0">
              <a:solidFill>
                <a:schemeClr val="bg1">
                  <a:lumMod val="50000"/>
                  <a:lumOff val="50000"/>
                </a:schemeClr>
              </a:solidFill>
            </a:endParaRPr>
          </a:p>
        </p:txBody>
      </p:sp>
      <p:sp>
        <p:nvSpPr>
          <p:cNvPr id="50" name="Content Placeholder 49"/>
          <p:cNvSpPr>
            <a:spLocks noGrp="1"/>
          </p:cNvSpPr>
          <p:nvPr>
            <p:ph idx="1"/>
          </p:nvPr>
        </p:nvSpPr>
        <p:spPr>
          <a:xfrm>
            <a:off x="899592" y="5013176"/>
            <a:ext cx="8244408" cy="1844824"/>
          </a:xfrm>
        </p:spPr>
        <p:txBody>
          <a:bodyPr anchor="b">
            <a:noAutofit/>
          </a:bodyPr>
          <a:lstStyle/>
          <a:p>
            <a:r>
              <a:rPr lang="en-US" sz="2400" dirty="0" smtClean="0"/>
              <a:t>The </a:t>
            </a:r>
            <a:r>
              <a:rPr lang="en-US" sz="2400" dirty="0" err="1" smtClean="0"/>
              <a:t>Kelly+Voice</a:t>
            </a:r>
            <a:r>
              <a:rPr lang="en-US" sz="2400" dirty="0" smtClean="0"/>
              <a:t> algorithm </a:t>
            </a:r>
            <a:r>
              <a:rPr lang="en-US" sz="2400" dirty="0" smtClean="0"/>
              <a:t>puts </a:t>
            </a:r>
            <a:r>
              <a:rPr lang="en-US" sz="2400" i="1" dirty="0" smtClean="0"/>
              <a:t>all</a:t>
            </a:r>
            <a:r>
              <a:rPr lang="en-US" sz="2400" dirty="0" smtClean="0"/>
              <a:t> its traffic on the least congested path. The noisy nature of congestion feedback makes it difficult to estimate congestion </a:t>
            </a:r>
            <a:r>
              <a:rPr lang="en-US" sz="2400" dirty="0" smtClean="0"/>
              <a:t>levels, leading to </a:t>
            </a:r>
            <a:r>
              <a:rPr lang="en-US" sz="2400" dirty="0" err="1" smtClean="0"/>
              <a:t>bistability</a:t>
            </a:r>
            <a:r>
              <a:rPr lang="en-US" sz="2400" dirty="0" smtClean="0"/>
              <a:t>. But the fluid limit (the average of many bistable flows) is stable!</a:t>
            </a:r>
            <a:r>
              <a:rPr lang="en-US" sz="1600" dirty="0" smtClean="0"/>
              <a:t> </a:t>
            </a:r>
            <a:endParaRPr lang="en-GB" sz="1600" dirty="0"/>
          </a:p>
        </p:txBody>
      </p:sp>
      <p:sp>
        <p:nvSpPr>
          <p:cNvPr id="33" name="Oval 18"/>
          <p:cNvSpPr>
            <a:spLocks noChangeArrowheads="1"/>
          </p:cNvSpPr>
          <p:nvPr/>
        </p:nvSpPr>
        <p:spPr bwMode="auto">
          <a:xfrm rot="5400000" flipV="1">
            <a:off x="1741308" y="3292722"/>
            <a:ext cx="455824" cy="20770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1" name="Oval 18"/>
          <p:cNvSpPr>
            <a:spLocks noChangeArrowheads="1"/>
          </p:cNvSpPr>
          <p:nvPr/>
        </p:nvSpPr>
        <p:spPr bwMode="auto">
          <a:xfrm rot="5400000" flipV="1">
            <a:off x="1741311" y="2459283"/>
            <a:ext cx="455820" cy="20770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4" name="Freeform 61"/>
          <p:cNvSpPr>
            <a:spLocks/>
          </p:cNvSpPr>
          <p:nvPr/>
        </p:nvSpPr>
        <p:spPr bwMode="auto">
          <a:xfrm flipV="1">
            <a:off x="-32" y="2971527"/>
            <a:ext cx="2018663" cy="416698"/>
          </a:xfrm>
          <a:custGeom>
            <a:avLst/>
            <a:gdLst>
              <a:gd name="connsiteX0" fmla="*/ 0 w 37195"/>
              <a:gd name="connsiteY0" fmla="*/ 9900 h 10100"/>
              <a:gd name="connsiteX1" fmla="*/ 2500 w 37195"/>
              <a:gd name="connsiteY1" fmla="*/ 9900 h 10100"/>
              <a:gd name="connsiteX2" fmla="*/ 4167 w 37195"/>
              <a:gd name="connsiteY2" fmla="*/ 8700 h 10100"/>
              <a:gd name="connsiteX3" fmla="*/ 6667 w 37195"/>
              <a:gd name="connsiteY3" fmla="*/ 1500 h 10100"/>
              <a:gd name="connsiteX4" fmla="*/ 37195 w 37195"/>
              <a:gd name="connsiteY4" fmla="*/ 100 h 10100"/>
              <a:gd name="connsiteX0" fmla="*/ 0 w 37195"/>
              <a:gd name="connsiteY0" fmla="*/ 11233 h 11666"/>
              <a:gd name="connsiteX1" fmla="*/ 2500 w 37195"/>
              <a:gd name="connsiteY1" fmla="*/ 11233 h 11666"/>
              <a:gd name="connsiteX2" fmla="*/ 4167 w 37195"/>
              <a:gd name="connsiteY2" fmla="*/ 10033 h 11666"/>
              <a:gd name="connsiteX3" fmla="*/ 13174 w 37195"/>
              <a:gd name="connsiteY3" fmla="*/ 1433 h 11666"/>
              <a:gd name="connsiteX4" fmla="*/ 37195 w 37195"/>
              <a:gd name="connsiteY4" fmla="*/ 1433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 h="11666">
                <a:moveTo>
                  <a:pt x="0" y="11233"/>
                </a:moveTo>
                <a:cubicBezTo>
                  <a:pt x="903" y="11333"/>
                  <a:pt x="1806" y="11433"/>
                  <a:pt x="2500" y="11233"/>
                </a:cubicBezTo>
                <a:cubicBezTo>
                  <a:pt x="3194" y="11033"/>
                  <a:pt x="2388" y="11666"/>
                  <a:pt x="4167" y="10033"/>
                </a:cubicBezTo>
                <a:cubicBezTo>
                  <a:pt x="5946" y="8400"/>
                  <a:pt x="7669" y="2866"/>
                  <a:pt x="13174" y="1433"/>
                </a:cubicBezTo>
                <a:cubicBezTo>
                  <a:pt x="18679" y="0"/>
                  <a:pt x="36014" y="1333"/>
                  <a:pt x="37195" y="1433"/>
                </a:cubicBezTo>
              </a:path>
            </a:pathLst>
          </a:custGeom>
          <a:noFill/>
          <a:ln w="57150" cmpd="sng">
            <a:solidFill>
              <a:srgbClr val="4A7EBB"/>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7" name="Freeform 63"/>
          <p:cNvSpPr>
            <a:spLocks/>
          </p:cNvSpPr>
          <p:nvPr/>
        </p:nvSpPr>
        <p:spPr bwMode="auto">
          <a:xfrm>
            <a:off x="2033859" y="2979852"/>
            <a:ext cx="822873" cy="357190"/>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4A7EBB"/>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9" name="Freeform 61"/>
          <p:cNvSpPr>
            <a:spLocks/>
          </p:cNvSpPr>
          <p:nvPr/>
        </p:nvSpPr>
        <p:spPr bwMode="auto">
          <a:xfrm>
            <a:off x="723" y="2571475"/>
            <a:ext cx="2048947" cy="416698"/>
          </a:xfrm>
          <a:custGeom>
            <a:avLst/>
            <a:gdLst>
              <a:gd name="connsiteX0" fmla="*/ 0 w 37753"/>
              <a:gd name="connsiteY0" fmla="*/ 9900 h 10100"/>
              <a:gd name="connsiteX1" fmla="*/ 2500 w 37753"/>
              <a:gd name="connsiteY1" fmla="*/ 9900 h 10100"/>
              <a:gd name="connsiteX2" fmla="*/ 4167 w 37753"/>
              <a:gd name="connsiteY2" fmla="*/ 8700 h 10100"/>
              <a:gd name="connsiteX3" fmla="*/ 6667 w 37753"/>
              <a:gd name="connsiteY3" fmla="*/ 1500 h 10100"/>
              <a:gd name="connsiteX4" fmla="*/ 37753 w 37753"/>
              <a:gd name="connsiteY4" fmla="*/ 100 h 10100"/>
              <a:gd name="connsiteX0" fmla="*/ 0 w 37753"/>
              <a:gd name="connsiteY0" fmla="*/ 13233 h 14000"/>
              <a:gd name="connsiteX1" fmla="*/ 2500 w 37753"/>
              <a:gd name="connsiteY1" fmla="*/ 13233 h 14000"/>
              <a:gd name="connsiteX2" fmla="*/ 4167 w 37753"/>
              <a:gd name="connsiteY2" fmla="*/ 12033 h 14000"/>
              <a:gd name="connsiteX3" fmla="*/ 12588 w 37753"/>
              <a:gd name="connsiteY3" fmla="*/ 1433 h 14000"/>
              <a:gd name="connsiteX4" fmla="*/ 37753 w 37753"/>
              <a:gd name="connsiteY4" fmla="*/ 3433 h 14000"/>
              <a:gd name="connsiteX0" fmla="*/ 0 w 37753"/>
              <a:gd name="connsiteY0" fmla="*/ 11233 h 11666"/>
              <a:gd name="connsiteX1" fmla="*/ 2500 w 37753"/>
              <a:gd name="connsiteY1" fmla="*/ 11233 h 11666"/>
              <a:gd name="connsiteX2" fmla="*/ 4167 w 37753"/>
              <a:gd name="connsiteY2" fmla="*/ 10033 h 11666"/>
              <a:gd name="connsiteX3" fmla="*/ 12588 w 37753"/>
              <a:gd name="connsiteY3" fmla="*/ 1433 h 11666"/>
              <a:gd name="connsiteX4" fmla="*/ 37753 w 37753"/>
              <a:gd name="connsiteY4" fmla="*/ 1433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3" h="11666">
                <a:moveTo>
                  <a:pt x="0" y="11233"/>
                </a:moveTo>
                <a:cubicBezTo>
                  <a:pt x="903" y="11333"/>
                  <a:pt x="1806" y="11433"/>
                  <a:pt x="2500" y="11233"/>
                </a:cubicBezTo>
                <a:cubicBezTo>
                  <a:pt x="3194" y="11033"/>
                  <a:pt x="2486" y="11666"/>
                  <a:pt x="4167" y="10033"/>
                </a:cubicBezTo>
                <a:cubicBezTo>
                  <a:pt x="5848" y="8400"/>
                  <a:pt x="6990" y="2866"/>
                  <a:pt x="12588" y="1433"/>
                </a:cubicBezTo>
                <a:cubicBezTo>
                  <a:pt x="18186" y="0"/>
                  <a:pt x="36572" y="1333"/>
                  <a:pt x="37753" y="1433"/>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59" name="Freeform 63"/>
          <p:cNvSpPr>
            <a:spLocks/>
          </p:cNvSpPr>
          <p:nvPr/>
        </p:nvSpPr>
        <p:spPr bwMode="auto">
          <a:xfrm flipV="1">
            <a:off x="2034615" y="2622661"/>
            <a:ext cx="822873" cy="357190"/>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60" name="Freeform 59"/>
          <p:cNvSpPr/>
          <p:nvPr/>
        </p:nvSpPr>
        <p:spPr bwMode="auto">
          <a:xfrm rot="10800000" flipV="1">
            <a:off x="637185" y="3170351"/>
            <a:ext cx="1334405" cy="45435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Freeform 60"/>
          <p:cNvSpPr/>
          <p:nvPr/>
        </p:nvSpPr>
        <p:spPr bwMode="auto">
          <a:xfrm rot="10800000" flipV="1">
            <a:off x="637186" y="2336911"/>
            <a:ext cx="1334405" cy="45435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TextBox 64"/>
          <p:cNvSpPr txBox="1"/>
          <p:nvPr/>
        </p:nvSpPr>
        <p:spPr>
          <a:xfrm>
            <a:off x="4130468" y="208209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66" name="TextBox 65"/>
          <p:cNvSpPr txBox="1"/>
          <p:nvPr/>
        </p:nvSpPr>
        <p:spPr>
          <a:xfrm>
            <a:off x="4394338" y="2038286"/>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67" name="TextBox 66"/>
          <p:cNvSpPr txBox="1"/>
          <p:nvPr/>
        </p:nvSpPr>
        <p:spPr>
          <a:xfrm>
            <a:off x="4605434"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1" name="TextBox 70"/>
          <p:cNvSpPr txBox="1"/>
          <p:nvPr/>
        </p:nvSpPr>
        <p:spPr>
          <a:xfrm>
            <a:off x="4974853"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2" name="TextBox 71"/>
          <p:cNvSpPr txBox="1"/>
          <p:nvPr/>
        </p:nvSpPr>
        <p:spPr>
          <a:xfrm>
            <a:off x="5344271"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3" name="TextBox 72"/>
          <p:cNvSpPr txBox="1"/>
          <p:nvPr/>
        </p:nvSpPr>
        <p:spPr>
          <a:xfrm>
            <a:off x="5660915"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4" name="TextBox 73"/>
          <p:cNvSpPr txBox="1"/>
          <p:nvPr/>
        </p:nvSpPr>
        <p:spPr>
          <a:xfrm>
            <a:off x="5766463" y="2134865"/>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5" name="TextBox 74"/>
          <p:cNvSpPr txBox="1"/>
          <p:nvPr/>
        </p:nvSpPr>
        <p:spPr>
          <a:xfrm>
            <a:off x="6215074" y="2051158"/>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6" name="TextBox 75"/>
          <p:cNvSpPr txBox="1"/>
          <p:nvPr/>
        </p:nvSpPr>
        <p:spPr>
          <a:xfrm>
            <a:off x="6429388" y="2051158"/>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7" name="TextBox 76"/>
          <p:cNvSpPr txBox="1"/>
          <p:nvPr/>
        </p:nvSpPr>
        <p:spPr>
          <a:xfrm>
            <a:off x="4130468" y="361253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8" name="TextBox 77"/>
          <p:cNvSpPr txBox="1"/>
          <p:nvPr/>
        </p:nvSpPr>
        <p:spPr>
          <a:xfrm>
            <a:off x="4763757" y="362150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9" name="TextBox 78"/>
          <p:cNvSpPr txBox="1"/>
          <p:nvPr/>
        </p:nvSpPr>
        <p:spPr>
          <a:xfrm>
            <a:off x="5502593" y="362150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0" name="TextBox 79"/>
          <p:cNvSpPr txBox="1"/>
          <p:nvPr/>
        </p:nvSpPr>
        <p:spPr>
          <a:xfrm>
            <a:off x="6030333" y="362150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1" name="TextBox 80"/>
          <p:cNvSpPr txBox="1"/>
          <p:nvPr/>
        </p:nvSpPr>
        <p:spPr>
          <a:xfrm>
            <a:off x="6294203" y="361253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2" name="TextBox 81"/>
          <p:cNvSpPr txBox="1"/>
          <p:nvPr/>
        </p:nvSpPr>
        <p:spPr>
          <a:xfrm>
            <a:off x="6558073" y="3568733"/>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3" name="TextBox 82"/>
          <p:cNvSpPr txBox="1"/>
          <p:nvPr/>
        </p:nvSpPr>
        <p:spPr>
          <a:xfrm>
            <a:off x="6821943" y="361253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4" name="TextBox 83"/>
          <p:cNvSpPr txBox="1"/>
          <p:nvPr/>
        </p:nvSpPr>
        <p:spPr>
          <a:xfrm>
            <a:off x="7206196" y="3568733"/>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5" name="TextBox 84"/>
          <p:cNvSpPr txBox="1"/>
          <p:nvPr/>
        </p:nvSpPr>
        <p:spPr>
          <a:xfrm>
            <a:off x="7268352" y="361253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6" name="TextBox 85"/>
          <p:cNvSpPr txBox="1"/>
          <p:nvPr/>
        </p:nvSpPr>
        <p:spPr>
          <a:xfrm>
            <a:off x="7364518" y="3568733"/>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7" name="TextBox 86"/>
          <p:cNvSpPr txBox="1"/>
          <p:nvPr/>
        </p:nvSpPr>
        <p:spPr>
          <a:xfrm>
            <a:off x="7613553" y="3568733"/>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8" name="TextBox 87"/>
          <p:cNvSpPr txBox="1"/>
          <p:nvPr/>
        </p:nvSpPr>
        <p:spPr>
          <a:xfrm>
            <a:off x="7930198" y="362150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9" name="TextBox 88"/>
          <p:cNvSpPr txBox="1"/>
          <p:nvPr/>
        </p:nvSpPr>
        <p:spPr>
          <a:xfrm>
            <a:off x="8721808" y="362150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0" name="TextBox 89"/>
          <p:cNvSpPr txBox="1"/>
          <p:nvPr/>
        </p:nvSpPr>
        <p:spPr>
          <a:xfrm>
            <a:off x="6346977"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1" name="TextBox 90"/>
          <p:cNvSpPr txBox="1"/>
          <p:nvPr/>
        </p:nvSpPr>
        <p:spPr>
          <a:xfrm>
            <a:off x="6769169"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2" name="TextBox 91"/>
          <p:cNvSpPr txBox="1"/>
          <p:nvPr/>
        </p:nvSpPr>
        <p:spPr>
          <a:xfrm>
            <a:off x="7296909"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3" name="TextBox 92"/>
          <p:cNvSpPr txBox="1"/>
          <p:nvPr/>
        </p:nvSpPr>
        <p:spPr>
          <a:xfrm>
            <a:off x="7508005"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4" name="TextBox 93"/>
          <p:cNvSpPr txBox="1"/>
          <p:nvPr/>
        </p:nvSpPr>
        <p:spPr>
          <a:xfrm>
            <a:off x="7877424"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5" name="TextBox 94"/>
          <p:cNvSpPr txBox="1"/>
          <p:nvPr/>
        </p:nvSpPr>
        <p:spPr>
          <a:xfrm>
            <a:off x="8088520" y="2134865"/>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6" name="TextBox 95"/>
          <p:cNvSpPr txBox="1"/>
          <p:nvPr/>
        </p:nvSpPr>
        <p:spPr>
          <a:xfrm>
            <a:off x="8510712" y="209106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7" name="TextBox 96"/>
          <p:cNvSpPr txBox="1"/>
          <p:nvPr/>
        </p:nvSpPr>
        <p:spPr>
          <a:xfrm>
            <a:off x="3286084" y="2038286"/>
            <a:ext cx="790601" cy="523220"/>
          </a:xfrm>
          <a:prstGeom prst="rect">
            <a:avLst/>
          </a:prstGeom>
          <a:noFill/>
          <a:effectLst/>
        </p:spPr>
        <p:txBody>
          <a:bodyPr wrap="none" rtlCol="0">
            <a:spAutoFit/>
          </a:bodyPr>
          <a:lstStyle/>
          <a:p>
            <a:r>
              <a:rPr lang="en-GB" sz="1400" dirty="0" smtClean="0">
                <a:solidFill>
                  <a:schemeClr val="accent2">
                    <a:lumMod val="60000"/>
                    <a:lumOff val="40000"/>
                  </a:schemeClr>
                </a:solidFill>
              </a:rPr>
              <a:t>random</a:t>
            </a:r>
          </a:p>
          <a:p>
            <a:r>
              <a:rPr lang="en-GB" sz="1400" dirty="0" smtClean="0">
                <a:solidFill>
                  <a:schemeClr val="accent2">
                    <a:lumMod val="60000"/>
                    <a:lumOff val="40000"/>
                  </a:schemeClr>
                </a:solidFill>
              </a:rPr>
              <a:t>drops</a:t>
            </a:r>
            <a:endParaRPr lang="en-GB" sz="1400" dirty="0">
              <a:solidFill>
                <a:schemeClr val="accent2">
                  <a:lumMod val="60000"/>
                  <a:lumOff val="40000"/>
                </a:schemeClr>
              </a:solidFill>
            </a:endParaRPr>
          </a:p>
        </p:txBody>
      </p:sp>
      <p:sp>
        <p:nvSpPr>
          <p:cNvPr id="98" name="TextBox 97"/>
          <p:cNvSpPr txBox="1"/>
          <p:nvPr/>
        </p:nvSpPr>
        <p:spPr>
          <a:xfrm>
            <a:off x="3286084" y="3515959"/>
            <a:ext cx="790601" cy="523220"/>
          </a:xfrm>
          <a:prstGeom prst="rect">
            <a:avLst/>
          </a:prstGeom>
          <a:noFill/>
          <a:effectLst/>
        </p:spPr>
        <p:txBody>
          <a:bodyPr wrap="none" rtlCol="0">
            <a:spAutoFit/>
          </a:bodyPr>
          <a:lstStyle/>
          <a:p>
            <a:r>
              <a:rPr lang="en-GB" sz="1400" dirty="0" smtClean="0">
                <a:solidFill>
                  <a:schemeClr val="accent2">
                    <a:lumMod val="60000"/>
                    <a:lumOff val="40000"/>
                  </a:schemeClr>
                </a:solidFill>
              </a:rPr>
              <a:t>random</a:t>
            </a:r>
          </a:p>
          <a:p>
            <a:r>
              <a:rPr lang="en-GB" sz="1400" dirty="0" smtClean="0">
                <a:solidFill>
                  <a:schemeClr val="accent2">
                    <a:lumMod val="60000"/>
                    <a:lumOff val="40000"/>
                  </a:schemeClr>
                </a:solidFill>
              </a:rPr>
              <a:t>drops</a:t>
            </a:r>
            <a:endParaRPr lang="en-GB" sz="1400" dirty="0">
              <a:solidFill>
                <a:schemeClr val="accent2">
                  <a:lumMod val="60000"/>
                  <a:lumOff val="40000"/>
                </a:schemeClr>
              </a:solidFill>
            </a:endParaRPr>
          </a:p>
        </p:txBody>
      </p:sp>
      <p:sp>
        <p:nvSpPr>
          <p:cNvPr id="105" name="Rounded Rectangular Callout 104"/>
          <p:cNvSpPr/>
          <p:nvPr/>
        </p:nvSpPr>
        <p:spPr>
          <a:xfrm>
            <a:off x="5572132" y="1051026"/>
            <a:ext cx="1285884" cy="785818"/>
          </a:xfrm>
          <a:prstGeom prst="wedgeRoundRectCallout">
            <a:avLst>
              <a:gd name="adj1" fmla="val 21273"/>
              <a:gd name="adj2" fmla="val 73414"/>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top link is </a:t>
            </a:r>
            <a:r>
              <a:rPr lang="en-US" sz="1600" i="1" dirty="0" smtClean="0"/>
              <a:t>so</a:t>
            </a:r>
            <a:r>
              <a:rPr lang="en-US" sz="1600" dirty="0" smtClean="0"/>
              <a:t> congested!</a:t>
            </a:r>
            <a:endParaRPr lang="en-GB" sz="1600" dirty="0"/>
          </a:p>
        </p:txBody>
      </p:sp>
      <p:sp>
        <p:nvSpPr>
          <p:cNvPr id="106" name="Rounded Rectangular Callout 105"/>
          <p:cNvSpPr/>
          <p:nvPr/>
        </p:nvSpPr>
        <p:spPr>
          <a:xfrm>
            <a:off x="7072330" y="836712"/>
            <a:ext cx="1500198" cy="785818"/>
          </a:xfrm>
          <a:prstGeom prst="wedgeRoundRectCallout">
            <a:avLst>
              <a:gd name="adj1" fmla="val -63068"/>
              <a:gd name="adj2" fmla="val 16586"/>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 better switch to the bottom link.</a:t>
            </a:r>
            <a:endParaRPr lang="en-GB" sz="1600" dirty="0"/>
          </a:p>
        </p:txBody>
      </p:sp>
      <p:sp>
        <p:nvSpPr>
          <p:cNvPr id="107" name="Rounded Rectangular Callout 106"/>
          <p:cNvSpPr/>
          <p:nvPr/>
        </p:nvSpPr>
        <p:spPr>
          <a:xfrm>
            <a:off x="7000892" y="4122860"/>
            <a:ext cx="1643074" cy="785818"/>
          </a:xfrm>
          <a:prstGeom prst="wedgeRoundRectCallout">
            <a:avLst>
              <a:gd name="adj1" fmla="val -21724"/>
              <a:gd name="adj2" fmla="val -88953"/>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Now the bottom link is more congested!</a:t>
            </a:r>
            <a:endParaRPr lang="en-GB" sz="1600" dirty="0"/>
          </a:p>
        </p:txBody>
      </p:sp>
      <p:sp>
        <p:nvSpPr>
          <p:cNvPr id="110" name="TextBox 109"/>
          <p:cNvSpPr txBox="1"/>
          <p:nvPr/>
        </p:nvSpPr>
        <p:spPr>
          <a:xfrm>
            <a:off x="642910" y="3610652"/>
            <a:ext cx="1500198" cy="369332"/>
          </a:xfrm>
          <a:prstGeom prst="rect">
            <a:avLst/>
          </a:prstGeom>
          <a:noFill/>
        </p:spPr>
        <p:txBody>
          <a:bodyPr wrap="square" rtlCol="0">
            <a:spAutoFit/>
          </a:bodyPr>
          <a:lstStyle/>
          <a:p>
            <a:r>
              <a:rPr lang="en-US" dirty="0" smtClean="0">
                <a:solidFill>
                  <a:schemeClr val="tx1">
                    <a:lumMod val="65000"/>
                  </a:schemeClr>
                </a:solidFill>
              </a:rPr>
              <a:t>loss rate 1%</a:t>
            </a:r>
            <a:endParaRPr lang="en-GB" dirty="0">
              <a:solidFill>
                <a:schemeClr val="tx1">
                  <a:lumMod val="65000"/>
                </a:schemeClr>
              </a:solidFill>
            </a:endParaRPr>
          </a:p>
        </p:txBody>
      </p:sp>
      <p:sp>
        <p:nvSpPr>
          <p:cNvPr id="111" name="TextBox 110"/>
          <p:cNvSpPr txBox="1"/>
          <p:nvPr/>
        </p:nvSpPr>
        <p:spPr>
          <a:xfrm>
            <a:off x="642910" y="1979720"/>
            <a:ext cx="1500198" cy="369332"/>
          </a:xfrm>
          <a:prstGeom prst="rect">
            <a:avLst/>
          </a:prstGeom>
          <a:noFill/>
        </p:spPr>
        <p:txBody>
          <a:bodyPr wrap="square" rtlCol="0">
            <a:spAutoFit/>
          </a:bodyPr>
          <a:lstStyle/>
          <a:p>
            <a:r>
              <a:rPr lang="en-US" dirty="0" smtClean="0">
                <a:solidFill>
                  <a:schemeClr val="tx1">
                    <a:lumMod val="65000"/>
                  </a:schemeClr>
                </a:solidFill>
              </a:rPr>
              <a:t>loss rate 1%</a:t>
            </a:r>
            <a:endParaRPr lang="en-GB" dirty="0">
              <a:solidFill>
                <a:schemeClr val="tx1">
                  <a:lumMod val="65000"/>
                </a:schemeClr>
              </a:solidFill>
            </a:endParaRPr>
          </a:p>
        </p:txBody>
      </p:sp>
      <p:pic>
        <p:nvPicPr>
          <p:cNvPr id="503810" name="Picture 2"/>
          <p:cNvPicPr>
            <a:picLocks noChangeAspect="1" noChangeArrowheads="1"/>
          </p:cNvPicPr>
          <p:nvPr/>
        </p:nvPicPr>
        <p:blipFill>
          <a:blip r:embed="rId3" cstate="print"/>
          <a:srcRect/>
          <a:stretch>
            <a:fillRect/>
          </a:stretch>
        </p:blipFill>
        <p:spPr bwMode="auto">
          <a:xfrm>
            <a:off x="4143372" y="2306641"/>
            <a:ext cx="5000628" cy="1251682"/>
          </a:xfrm>
          <a:prstGeom prst="rect">
            <a:avLst/>
          </a:prstGeom>
          <a:noFill/>
          <a:ln w="9525">
            <a:noFill/>
            <a:miter lim="800000"/>
            <a:headEnd/>
            <a:tailEnd/>
          </a:ln>
          <a:effectLst/>
        </p:spPr>
      </p:pic>
      <p:sp>
        <p:nvSpPr>
          <p:cNvPr id="118" name="TextBox 117"/>
          <p:cNvSpPr txBox="1"/>
          <p:nvPr/>
        </p:nvSpPr>
        <p:spPr>
          <a:xfrm>
            <a:off x="4929190" y="362279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119" name="TextBox 118"/>
          <p:cNvSpPr txBox="1"/>
          <p:nvPr/>
        </p:nvSpPr>
        <p:spPr>
          <a:xfrm>
            <a:off x="4864188" y="3693102"/>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0"/>
            <a:ext cx="9144000" cy="1124744"/>
          </a:xfrm>
        </p:spPr>
        <p:txBody>
          <a:bodyPr>
            <a:normAutofit fontScale="90000"/>
          </a:bodyPr>
          <a:lstStyle/>
          <a:p>
            <a:r>
              <a:rPr lang="en-US" dirty="0" smtClean="0">
                <a:solidFill>
                  <a:schemeClr val="bg1">
                    <a:lumMod val="50000"/>
                    <a:lumOff val="50000"/>
                  </a:schemeClr>
                </a:solidFill>
              </a:rPr>
              <a:t>What changes did we need, to make it incrementally deployable?</a:t>
            </a:r>
            <a:endParaRPr lang="en-GB" dirty="0">
              <a:solidFill>
                <a:schemeClr val="bg1">
                  <a:lumMod val="50000"/>
                  <a:lumOff val="50000"/>
                </a:schemeClr>
              </a:solidFill>
            </a:endParaRPr>
          </a:p>
        </p:txBody>
      </p:sp>
      <p:sp>
        <p:nvSpPr>
          <p:cNvPr id="3" name="Content Placeholder 2"/>
          <p:cNvSpPr>
            <a:spLocks noGrp="1"/>
          </p:cNvSpPr>
          <p:nvPr>
            <p:ph idx="1"/>
          </p:nvPr>
        </p:nvSpPr>
        <p:spPr>
          <a:xfrm>
            <a:off x="755576" y="5013176"/>
            <a:ext cx="8388424" cy="1844824"/>
          </a:xfrm>
        </p:spPr>
        <p:txBody>
          <a:bodyPr>
            <a:normAutofit/>
          </a:bodyPr>
          <a:lstStyle/>
          <a:p>
            <a:pPr lvl="0"/>
            <a:r>
              <a:rPr lang="en-US" sz="2400" dirty="0" smtClean="0"/>
              <a:t>The </a:t>
            </a:r>
            <a:r>
              <a:rPr lang="en-US" sz="2400" dirty="0" err="1" smtClean="0"/>
              <a:t>Kelly+Voice</a:t>
            </a:r>
            <a:r>
              <a:rPr lang="en-US" sz="2400" dirty="0" smtClean="0"/>
              <a:t> algorithm </a:t>
            </a:r>
            <a:r>
              <a:rPr lang="en-US" sz="2400" dirty="0" smtClean="0"/>
              <a:t>makes you shift all your </a:t>
            </a:r>
            <a:r>
              <a:rPr lang="en-US" sz="2400" dirty="0" smtClean="0"/>
              <a:t>traffic onto the least-congested path, in this case 3G.</a:t>
            </a:r>
            <a:r>
              <a:rPr lang="en-GB" sz="2400" dirty="0" smtClean="0"/>
              <a:t> </a:t>
            </a:r>
            <a:endParaRPr lang="en-US" sz="2400" dirty="0" smtClean="0"/>
          </a:p>
          <a:p>
            <a:r>
              <a:rPr lang="en-US" sz="2400" dirty="0" smtClean="0"/>
              <a:t>Do you end up with 141pkt/s (fair to other 3G users)?</a:t>
            </a:r>
            <a:br>
              <a:rPr lang="en-US" sz="2400" dirty="0" smtClean="0"/>
            </a:br>
            <a:r>
              <a:rPr lang="en-US" sz="2400" dirty="0" smtClean="0"/>
              <a:t>Or with 707pkt/s (what you would get without multipath)?</a:t>
            </a:r>
            <a:endParaRPr lang="en-GB" sz="24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pPr/>
              <a:t>48</a:t>
            </a:fld>
            <a:endParaRPr lang="en-GB"/>
          </a:p>
        </p:txBody>
      </p:sp>
      <p:grpSp>
        <p:nvGrpSpPr>
          <p:cNvPr id="5" name="Group 11"/>
          <p:cNvGrpSpPr/>
          <p:nvPr/>
        </p:nvGrpSpPr>
        <p:grpSpPr>
          <a:xfrm>
            <a:off x="1115616" y="1599377"/>
            <a:ext cx="6696744" cy="2477695"/>
            <a:chOff x="1115616" y="3356991"/>
            <a:chExt cx="9150631" cy="3385597"/>
          </a:xfrm>
        </p:grpSpPr>
        <p:grpSp>
          <p:nvGrpSpPr>
            <p:cNvPr id="12" name="Group 4"/>
            <p:cNvGrpSpPr/>
            <p:nvPr/>
          </p:nvGrpSpPr>
          <p:grpSpPr>
            <a:xfrm>
              <a:off x="2771800" y="3356991"/>
              <a:ext cx="7494447" cy="2444309"/>
              <a:chOff x="2555776" y="3656855"/>
              <a:chExt cx="6614321" cy="2157258"/>
            </a:xfrm>
          </p:grpSpPr>
          <p:sp>
            <p:nvSpPr>
              <p:cNvPr id="6" name="Freeform 5"/>
              <p:cNvSpPr>
                <a:spLocks noChangeArrowheads="1"/>
              </p:cNvSpPr>
              <p:nvPr/>
            </p:nvSpPr>
            <p:spPr bwMode="auto">
              <a:xfrm flipV="1">
                <a:off x="2555776" y="5156888"/>
                <a:ext cx="2935288" cy="657225"/>
              </a:xfrm>
              <a:custGeom>
                <a:avLst/>
                <a:gdLst>
                  <a:gd name="T0" fmla="*/ 0 w 2284006"/>
                  <a:gd name="T1" fmla="*/ 386502 h 388664"/>
                  <a:gd name="T2" fmla="*/ 322890 w 2284006"/>
                  <a:gd name="T3" fmla="*/ 339663 h 388664"/>
                  <a:gd name="T4" fmla="*/ 678924 w 2284006"/>
                  <a:gd name="T5" fmla="*/ 48524 h 388664"/>
                  <a:gd name="T6" fmla="*/ 1604613 w 2284006"/>
                  <a:gd name="T7" fmla="*/ 48523 h 388664"/>
                  <a:gd name="T8" fmla="*/ 1889441 w 2284006"/>
                  <a:gd name="T9" fmla="*/ 339663 h 388664"/>
                  <a:gd name="T10" fmla="*/ 2276616 w 2284006"/>
                  <a:gd name="T11" fmla="*/ 370135 h 388664"/>
                  <a:gd name="T12" fmla="*/ 2276616 w 2284006"/>
                  <a:gd name="T13" fmla="*/ 370135 h 388664"/>
                  <a:gd name="T14" fmla="*/ 0 60000 65536"/>
                  <a:gd name="T15" fmla="*/ 0 60000 65536"/>
                  <a:gd name="T16" fmla="*/ 0 60000 65536"/>
                  <a:gd name="T17" fmla="*/ 0 60000 65536"/>
                  <a:gd name="T18" fmla="*/ 0 60000 65536"/>
                  <a:gd name="T19" fmla="*/ 0 60000 65536"/>
                  <a:gd name="T20" fmla="*/ 0 60000 65536"/>
                  <a:gd name="T21" fmla="*/ 0 w 2284006"/>
                  <a:gd name="T22" fmla="*/ 0 h 388664"/>
                  <a:gd name="T23" fmla="*/ 2284006 w 2284006"/>
                  <a:gd name="T24" fmla="*/ 388664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 fmla="*/ 0 w 2137311"/>
                  <a:gd name="connsiteY0" fmla="*/ 379349 h 388664"/>
                  <a:gd name="connsiteX1" fmla="*/ 323938 w 2137311"/>
                  <a:gd name="connsiteY1" fmla="*/ 333377 h 388664"/>
                  <a:gd name="connsiteX2" fmla="*/ 681128 w 2137311"/>
                  <a:gd name="connsiteY2" fmla="*/ 47626 h 388664"/>
                  <a:gd name="connsiteX3" fmla="*/ 1609822 w 2137311"/>
                  <a:gd name="connsiteY3" fmla="*/ 47625 h 388664"/>
                  <a:gd name="connsiteX4" fmla="*/ 1895574 w 2137311"/>
                  <a:gd name="connsiteY4" fmla="*/ 333377 h 388664"/>
                  <a:gd name="connsiteX5" fmla="*/ 2137311 w 2137311"/>
                  <a:gd name="connsiteY5" fmla="*/ 373840 h 388664"/>
                  <a:gd name="connsiteX0" fmla="*/ 0 w 2132996"/>
                  <a:gd name="connsiteY0" fmla="*/ 379349 h 389505"/>
                  <a:gd name="connsiteX1" fmla="*/ 323938 w 2132996"/>
                  <a:gd name="connsiteY1" fmla="*/ 333377 h 389505"/>
                  <a:gd name="connsiteX2" fmla="*/ 681128 w 2132996"/>
                  <a:gd name="connsiteY2" fmla="*/ 47626 h 389505"/>
                  <a:gd name="connsiteX3" fmla="*/ 1609822 w 2132996"/>
                  <a:gd name="connsiteY3" fmla="*/ 47625 h 389505"/>
                  <a:gd name="connsiteX4" fmla="*/ 1895574 w 2132996"/>
                  <a:gd name="connsiteY4" fmla="*/ 333377 h 389505"/>
                  <a:gd name="connsiteX5" fmla="*/ 2132996 w 2132996"/>
                  <a:gd name="connsiteY5" fmla="*/ 384396 h 38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2996" h="389505">
                    <a:moveTo>
                      <a:pt x="0" y="379349"/>
                    </a:moveTo>
                    <a:cubicBezTo>
                      <a:pt x="61410" y="379681"/>
                      <a:pt x="210417" y="388664"/>
                      <a:pt x="323938" y="333377"/>
                    </a:cubicBezTo>
                    <a:cubicBezTo>
                      <a:pt x="437459" y="278090"/>
                      <a:pt x="466814" y="95251"/>
                      <a:pt x="681128" y="47626"/>
                    </a:cubicBezTo>
                    <a:cubicBezTo>
                      <a:pt x="895442" y="1"/>
                      <a:pt x="1407414" y="0"/>
                      <a:pt x="1609822" y="47625"/>
                    </a:cubicBezTo>
                    <a:cubicBezTo>
                      <a:pt x="1812230" y="95250"/>
                      <a:pt x="1808379" y="277249"/>
                      <a:pt x="1895574" y="333377"/>
                    </a:cubicBezTo>
                    <a:cubicBezTo>
                      <a:pt x="1982769" y="389505"/>
                      <a:pt x="2038055" y="386448"/>
                      <a:pt x="2132996" y="384396"/>
                    </a:cubicBezTo>
                  </a:path>
                </a:pathLst>
              </a:custGeom>
              <a:noFill/>
              <a:ln w="76200">
                <a:solidFill>
                  <a:schemeClr val="tx1"/>
                </a:solidFill>
                <a:miter lim="800000"/>
                <a:headEnd/>
                <a:tailEnd type="none" w="sm" len="sm"/>
              </a:ln>
            </p:spPr>
            <p:txBody>
              <a:bodyPr rot="10800000" anchor="ctr">
                <a:prstTxWarp prst="textNoShape">
                  <a:avLst/>
                </a:prstTxWarp>
              </a:bodyPr>
              <a:lstStyle/>
              <a:p>
                <a:pPr algn="ctr" fontAlgn="auto">
                  <a:spcBef>
                    <a:spcPts val="0"/>
                  </a:spcBef>
                  <a:spcAft>
                    <a:spcPts val="0"/>
                  </a:spcAft>
                  <a:defRPr/>
                </a:pPr>
                <a:endParaRPr lang="en-GB" sz="1400">
                  <a:latin typeface="+mn-lt"/>
                  <a:ea typeface="+mn-ea"/>
                  <a:cs typeface="+mn-cs"/>
                </a:endParaRPr>
              </a:p>
            </p:txBody>
          </p:sp>
          <p:sp>
            <p:nvSpPr>
              <p:cNvPr id="7" name="Freeform 6"/>
              <p:cNvSpPr/>
              <p:nvPr/>
            </p:nvSpPr>
            <p:spPr bwMode="auto">
              <a:xfrm>
                <a:off x="2573239" y="4542525"/>
                <a:ext cx="3108325" cy="65563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a:p>
            </p:txBody>
          </p:sp>
          <p:sp>
            <p:nvSpPr>
              <p:cNvPr id="8" name="TextBox 7"/>
              <p:cNvSpPr txBox="1"/>
              <p:nvPr/>
            </p:nvSpPr>
            <p:spPr>
              <a:xfrm>
                <a:off x="3318395" y="3656855"/>
                <a:ext cx="5851702" cy="890800"/>
              </a:xfrm>
              <a:prstGeom prst="rect">
                <a:avLst/>
              </a:prstGeom>
              <a:noFill/>
            </p:spPr>
            <p:txBody>
              <a:bodyPr wrap="square" rtlCol="0">
                <a:spAutoFit/>
              </a:bodyPr>
              <a:lstStyle/>
              <a:p>
                <a:r>
                  <a:rPr lang="en-US" sz="2400" dirty="0" err="1" smtClean="0"/>
                  <a:t>wifi</a:t>
                </a:r>
                <a:r>
                  <a:rPr lang="en-US" sz="2400" dirty="0" smtClean="0"/>
                  <a:t> path: </a:t>
                </a:r>
                <a:r>
                  <a:rPr lang="en-US" dirty="0" smtClean="0"/>
                  <a:t/>
                </a:r>
                <a:br>
                  <a:rPr lang="en-US" dirty="0" smtClean="0"/>
                </a:br>
                <a:r>
                  <a:rPr lang="en-US" dirty="0" smtClean="0"/>
                  <a:t>4% loss, 10ms RTT</a:t>
                </a:r>
                <a:endParaRPr lang="en-GB" dirty="0" smtClean="0"/>
              </a:p>
            </p:txBody>
          </p:sp>
        </p:grpSp>
        <p:sp>
          <p:nvSpPr>
            <p:cNvPr id="9" name="TextBox 8"/>
            <p:cNvSpPr txBox="1"/>
            <p:nvPr/>
          </p:nvSpPr>
          <p:spPr>
            <a:xfrm>
              <a:off x="3707904" y="5733255"/>
              <a:ext cx="6558343" cy="1009333"/>
            </a:xfrm>
            <a:prstGeom prst="rect">
              <a:avLst/>
            </a:prstGeom>
            <a:noFill/>
          </p:spPr>
          <p:txBody>
            <a:bodyPr wrap="square" rtlCol="0">
              <a:spAutoFit/>
            </a:bodyPr>
            <a:lstStyle/>
            <a:p>
              <a:r>
                <a:rPr lang="en-US" sz="2400" dirty="0" smtClean="0"/>
                <a:t>3G path: </a:t>
              </a:r>
              <a:r>
                <a:rPr lang="en-US" dirty="0" smtClean="0"/>
                <a:t/>
              </a:r>
              <a:br>
                <a:rPr lang="en-US" dirty="0" smtClean="0"/>
              </a:br>
              <a:r>
                <a:rPr lang="en-US" dirty="0" smtClean="0"/>
                <a:t>1% loss, 100ms RTT</a:t>
              </a:r>
              <a:endParaRPr lang="en-GB" dirty="0" smtClean="0"/>
            </a:p>
          </p:txBody>
        </p:sp>
        <p:pic>
          <p:nvPicPr>
            <p:cNvPr id="10" name="Picture 9" descr="nexuss.png"/>
            <p:cNvPicPr>
              <a:picLocks noChangeAspect="1"/>
            </p:cNvPicPr>
            <p:nvPr/>
          </p:nvPicPr>
          <p:blipFill>
            <a:blip r:embed="rId2" cstate="print"/>
            <a:stretch>
              <a:fillRect/>
            </a:stretch>
          </p:blipFill>
          <p:spPr>
            <a:xfrm>
              <a:off x="1115616" y="3573016"/>
              <a:ext cx="1411227" cy="3048006"/>
            </a:xfrm>
            <a:prstGeom prst="rect">
              <a:avLst/>
            </a:prstGeom>
            <a:effectLst>
              <a:outerShdw blurRad="101600" dist="76200" dir="6660000" algn="tl" rotWithShape="0">
                <a:schemeClr val="tx2">
                  <a:lumMod val="75000"/>
                  <a:alpha val="40000"/>
                </a:schemeClr>
              </a:outerShdw>
            </a:effectLst>
          </p:spPr>
        </p:pic>
        <p:pic>
          <p:nvPicPr>
            <p:cNvPr id="11" name="Picture 10" descr="webicon.png"/>
            <p:cNvPicPr>
              <a:picLocks noChangeAspect="1"/>
            </p:cNvPicPr>
            <p:nvPr/>
          </p:nvPicPr>
          <p:blipFill>
            <a:blip r:embed="rId3" cstate="print"/>
            <a:stretch>
              <a:fillRect/>
            </a:stretch>
          </p:blipFill>
          <p:spPr>
            <a:xfrm>
              <a:off x="6372200" y="4509120"/>
              <a:ext cx="1008112" cy="1008112"/>
            </a:xfrm>
            <a:prstGeom prst="rect">
              <a:avLst/>
            </a:prstGeom>
            <a:effectLst>
              <a:outerShdw blurRad="50800" dist="76200" dir="8100000" algn="tr" rotWithShape="0">
                <a:schemeClr val="bg1">
                  <a:lumMod val="50000"/>
                  <a:lumOff val="50000"/>
                  <a:alpha val="40000"/>
                </a:schemeClr>
              </a:outerShdw>
            </a:effectLst>
          </p:spPr>
        </p:pic>
      </p:grpSp>
      <p:sp>
        <p:nvSpPr>
          <p:cNvPr id="13" name="TextBox 12"/>
          <p:cNvSpPr txBox="1"/>
          <p:nvPr/>
        </p:nvSpPr>
        <p:spPr>
          <a:xfrm>
            <a:off x="4644008" y="1964729"/>
            <a:ext cx="3744416" cy="369332"/>
          </a:xfrm>
          <a:prstGeom prst="rect">
            <a:avLst/>
          </a:prstGeom>
          <a:noFill/>
        </p:spPr>
        <p:txBody>
          <a:bodyPr wrap="square" rtlCol="0">
            <a:spAutoFit/>
          </a:bodyPr>
          <a:lstStyle/>
          <a:p>
            <a:r>
              <a:rPr lang="en-US" dirty="0" smtClean="0"/>
              <a:t>, single-path TCP would get 707pkt/s</a:t>
            </a:r>
            <a:endParaRPr lang="en-GB" dirty="0" smtClean="0"/>
          </a:p>
        </p:txBody>
      </p:sp>
      <p:sp>
        <p:nvSpPr>
          <p:cNvPr id="14" name="TextBox 13"/>
          <p:cNvSpPr txBox="1"/>
          <p:nvPr/>
        </p:nvSpPr>
        <p:spPr>
          <a:xfrm>
            <a:off x="4860032" y="3702213"/>
            <a:ext cx="3744416" cy="369332"/>
          </a:xfrm>
          <a:prstGeom prst="rect">
            <a:avLst/>
          </a:prstGeom>
          <a:noFill/>
        </p:spPr>
        <p:txBody>
          <a:bodyPr wrap="square" rtlCol="0">
            <a:spAutoFit/>
          </a:bodyPr>
          <a:lstStyle/>
          <a:p>
            <a:r>
              <a:rPr lang="en-US" dirty="0" smtClean="0"/>
              <a:t>, single-path TCP would get 141pkt/s</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smtClean="0">
                <a:solidFill>
                  <a:schemeClr val="tx2">
                    <a:lumMod val="75000"/>
                  </a:schemeClr>
                </a:solidFill>
              </a:rPr>
              <a:t>Conclusion</a:t>
            </a:r>
            <a:endParaRPr lang="en-GB" sz="4800" dirty="0">
              <a:solidFill>
                <a:schemeClr val="tx2">
                  <a:lumMod val="75000"/>
                </a:schemeClr>
              </a:solidFill>
            </a:endParaRPr>
          </a:p>
        </p:txBody>
      </p:sp>
      <p:sp>
        <p:nvSpPr>
          <p:cNvPr id="4" name="Content Placeholder 3"/>
          <p:cNvSpPr>
            <a:spLocks noGrp="1"/>
          </p:cNvSpPr>
          <p:nvPr>
            <p:ph idx="1"/>
          </p:nvPr>
        </p:nvSpPr>
        <p:spPr>
          <a:xfrm>
            <a:off x="0" y="980728"/>
            <a:ext cx="9144000" cy="5904656"/>
          </a:xfrm>
        </p:spPr>
        <p:txBody>
          <a:bodyPr anchor="b">
            <a:normAutofit/>
          </a:bodyPr>
          <a:lstStyle/>
          <a:p>
            <a:pPr marL="366713" indent="-366713">
              <a:spcBef>
                <a:spcPts val="0"/>
              </a:spcBef>
              <a:spcAft>
                <a:spcPts val="2400"/>
              </a:spcAft>
              <a:buFont typeface="Arial" pitchFamily="34" charset="0"/>
              <a:buChar char="•"/>
            </a:pPr>
            <a:r>
              <a:rPr lang="en-GB" sz="2800" dirty="0" smtClean="0"/>
              <a:t>End-system multipath congestion control</a:t>
            </a:r>
            <a:br>
              <a:rPr lang="en-GB" sz="2800" dirty="0" smtClean="0"/>
            </a:br>
            <a:r>
              <a:rPr lang="en-GB" sz="2800" dirty="0" smtClean="0">
                <a:solidFill>
                  <a:schemeClr val="bg2">
                    <a:lumMod val="50000"/>
                    <a:lumOff val="50000"/>
                  </a:schemeClr>
                </a:solidFill>
              </a:rPr>
              <a:t>will be the biggest change to the architecture of the Internet since packet switching and TCP</a:t>
            </a:r>
            <a:r>
              <a:rPr lang="en-GB" sz="2800" dirty="0" smtClean="0">
                <a:solidFill>
                  <a:schemeClr val="bg2">
                    <a:lumMod val="50000"/>
                    <a:lumOff val="50000"/>
                  </a:schemeClr>
                </a:solidFill>
              </a:rPr>
              <a:t>.</a:t>
            </a:r>
            <a:br>
              <a:rPr lang="en-GB" sz="2800" dirty="0" smtClean="0">
                <a:solidFill>
                  <a:schemeClr val="bg2">
                    <a:lumMod val="50000"/>
                    <a:lumOff val="50000"/>
                  </a:schemeClr>
                </a:solidFill>
              </a:rPr>
            </a:br>
            <a:endParaRPr lang="en-US" sz="2800" dirty="0" smtClean="0"/>
          </a:p>
          <a:p>
            <a:pPr marL="366713" indent="-366713">
              <a:spcBef>
                <a:spcPts val="0"/>
              </a:spcBef>
              <a:spcAft>
                <a:spcPts val="2400"/>
              </a:spcAft>
              <a:buFont typeface="Arial" pitchFamily="34" charset="0"/>
              <a:buChar char="•"/>
            </a:pPr>
            <a:r>
              <a:rPr lang="en-US" sz="2800" dirty="0" smtClean="0"/>
              <a:t>Network utility maximization</a:t>
            </a:r>
            <a:br>
              <a:rPr lang="en-US" sz="2800" dirty="0" smtClean="0"/>
            </a:br>
            <a:r>
              <a:rPr lang="en-US" sz="2800" dirty="0" smtClean="0">
                <a:solidFill>
                  <a:schemeClr val="bg2">
                    <a:lumMod val="50000"/>
                    <a:lumOff val="50000"/>
                  </a:schemeClr>
                </a:solidFill>
              </a:rPr>
              <a:t>is a goal which in itself is moot. But network algorithms which can maximize arbitrary utilities are necessarily rich enough to solve any control problem</a:t>
            </a:r>
            <a:r>
              <a:rPr lang="en-US" sz="2800" dirty="0" smtClean="0">
                <a:solidFill>
                  <a:schemeClr val="bg2">
                    <a:lumMod val="50000"/>
                    <a:lumOff val="50000"/>
                  </a:schemeClr>
                </a:solidFill>
              </a:rPr>
              <a:t>.</a:t>
            </a:r>
            <a:br>
              <a:rPr lang="en-US" sz="2800" dirty="0" smtClean="0">
                <a:solidFill>
                  <a:schemeClr val="bg2">
                    <a:lumMod val="50000"/>
                    <a:lumOff val="50000"/>
                  </a:schemeClr>
                </a:solidFill>
              </a:rPr>
            </a:br>
            <a:endParaRPr lang="en-US" sz="2800" dirty="0" smtClean="0"/>
          </a:p>
          <a:p>
            <a:pPr marL="366713" indent="-366713">
              <a:spcBef>
                <a:spcPts val="0"/>
              </a:spcBef>
              <a:spcAft>
                <a:spcPts val="2400"/>
              </a:spcAft>
              <a:buFont typeface="Arial" pitchFamily="34" charset="0"/>
              <a:buChar char="•"/>
            </a:pPr>
            <a:r>
              <a:rPr lang="en-US" sz="2800" dirty="0" smtClean="0"/>
              <a:t>Interesting new mathematical models may arise</a:t>
            </a:r>
            <a:r>
              <a:rPr lang="en-US" sz="2800" dirty="0" smtClean="0"/>
              <a:t/>
            </a:r>
            <a:br>
              <a:rPr lang="en-US" sz="2800" dirty="0" smtClean="0"/>
            </a:br>
            <a:r>
              <a:rPr lang="en-US" sz="2800" dirty="0" smtClean="0">
                <a:solidFill>
                  <a:schemeClr val="bg2">
                    <a:lumMod val="50000"/>
                    <a:lumOff val="50000"/>
                  </a:schemeClr>
                </a:solidFill>
              </a:rPr>
              <a:t>when you try to make theory work.</a:t>
            </a:r>
            <a:endParaRPr lang="en-GB" sz="2800" dirty="0" smtClean="0">
              <a:solidFill>
                <a:schemeClr val="bg2">
                  <a:lumMod val="50000"/>
                  <a:lumOff val="50000"/>
                </a:schemeClr>
              </a:solidFill>
            </a:endParaRPr>
          </a:p>
        </p:txBody>
      </p:sp>
      <p:sp>
        <p:nvSpPr>
          <p:cNvPr id="5" name="Slide Number Placeholder 4"/>
          <p:cNvSpPr>
            <a:spLocks noGrp="1"/>
          </p:cNvSpPr>
          <p:nvPr>
            <p:ph type="sldNum" sz="quarter" idx="4"/>
          </p:nvPr>
        </p:nvSpPr>
        <p:spPr/>
        <p:txBody>
          <a:bodyPr/>
          <a:lstStyle/>
          <a:p>
            <a:fld id="{C521D75E-D6CE-401B-B8F6-FCC738B84794}" type="slidenum">
              <a:rPr lang="en-GB" smtClean="0"/>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844824"/>
          </a:xfrm>
        </p:spPr>
        <p:txBody>
          <a:bodyPr>
            <a:normAutofit fontScale="90000"/>
          </a:bodyPr>
          <a:lstStyle/>
          <a:p>
            <a:r>
              <a:rPr lang="en-US" sz="3600" dirty="0" smtClean="0">
                <a:solidFill>
                  <a:schemeClr val="bg1">
                    <a:lumMod val="50000"/>
                    <a:lumOff val="50000"/>
                  </a:schemeClr>
                </a:solidFill>
              </a:rPr>
              <a:t>What problem is being solved by </a:t>
            </a:r>
            <a:r>
              <a:rPr lang="en-US" dirty="0" smtClean="0"/>
              <a:t/>
            </a:r>
            <a:br>
              <a:rPr lang="en-US" dirty="0" smtClean="0"/>
            </a:br>
            <a:r>
              <a:rPr lang="en-US" dirty="0" smtClean="0"/>
              <a:t>end-to-end algorithms for</a:t>
            </a:r>
            <a:br>
              <a:rPr lang="en-US" dirty="0" smtClean="0"/>
            </a:br>
            <a:r>
              <a:rPr lang="en-US" dirty="0" smtClean="0"/>
              <a:t>joint routing and rate control?</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5</a:t>
            </a:fld>
            <a:endParaRPr lang="en-GB"/>
          </a:p>
        </p:txBody>
      </p:sp>
      <p:grpSp>
        <p:nvGrpSpPr>
          <p:cNvPr id="2" name="Group 71"/>
          <p:cNvGrpSpPr/>
          <p:nvPr/>
        </p:nvGrpSpPr>
        <p:grpSpPr>
          <a:xfrm>
            <a:off x="107504" y="3356992"/>
            <a:ext cx="3960440" cy="2952328"/>
            <a:chOff x="755577" y="1196752"/>
            <a:chExt cx="6048672" cy="4746848"/>
          </a:xfrm>
        </p:grpSpPr>
        <p:sp>
          <p:nvSpPr>
            <p:cNvPr id="8" name="Freeform 7"/>
            <p:cNvSpPr/>
            <p:nvPr/>
          </p:nvSpPr>
          <p:spPr bwMode="auto">
            <a:xfrm rot="19636435" flipV="1">
              <a:off x="1938745" y="3134191"/>
              <a:ext cx="1690721" cy="28495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Line 36"/>
            <p:cNvSpPr>
              <a:spLocks noChangeShapeType="1"/>
            </p:cNvSpPr>
            <p:nvPr/>
          </p:nvSpPr>
          <p:spPr bwMode="auto">
            <a:xfrm rot="19636435">
              <a:off x="2018626" y="3212785"/>
              <a:ext cx="150142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 name="Oval 18"/>
            <p:cNvSpPr>
              <a:spLocks noChangeArrowheads="1"/>
            </p:cNvSpPr>
            <p:nvPr/>
          </p:nvSpPr>
          <p:spPr bwMode="auto">
            <a:xfrm rot="14236435" flipV="1">
              <a:off x="1941650" y="3613581"/>
              <a:ext cx="276895" cy="228230"/>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5" name="Line 33"/>
            <p:cNvSpPr>
              <a:spLocks noChangeShapeType="1"/>
            </p:cNvSpPr>
            <p:nvPr/>
          </p:nvSpPr>
          <p:spPr bwMode="auto">
            <a:xfrm rot="19636435">
              <a:off x="2107111" y="3350478"/>
              <a:ext cx="150142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5" name="Freeform 24"/>
            <p:cNvSpPr/>
            <p:nvPr/>
          </p:nvSpPr>
          <p:spPr bwMode="auto">
            <a:xfrm rot="1139517" flipV="1">
              <a:off x="4169522" y="2728646"/>
              <a:ext cx="930893"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 name="Line 36"/>
            <p:cNvSpPr>
              <a:spLocks noChangeShapeType="1"/>
            </p:cNvSpPr>
            <p:nvPr/>
          </p:nvSpPr>
          <p:spPr bwMode="auto">
            <a:xfrm rot="1139517">
              <a:off x="4250021" y="2803259"/>
              <a:ext cx="826671"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7" name="Oval 18"/>
            <p:cNvSpPr>
              <a:spLocks noChangeArrowheads="1"/>
            </p:cNvSpPr>
            <p:nvPr/>
          </p:nvSpPr>
          <p:spPr bwMode="auto">
            <a:xfrm rot="17339517" flipV="1">
              <a:off x="4083715" y="2634749"/>
              <a:ext cx="232580" cy="125661"/>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28" name="Line 33"/>
            <p:cNvSpPr>
              <a:spLocks noChangeShapeType="1"/>
            </p:cNvSpPr>
            <p:nvPr/>
          </p:nvSpPr>
          <p:spPr bwMode="auto">
            <a:xfrm rot="1139517">
              <a:off x="4205281" y="2933254"/>
              <a:ext cx="826671"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1" name="Freeform 30"/>
            <p:cNvSpPr/>
            <p:nvPr/>
          </p:nvSpPr>
          <p:spPr bwMode="auto">
            <a:xfrm rot="4585060" flipV="1">
              <a:off x="5146508" y="3918245"/>
              <a:ext cx="1289826"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2" name="Line 36"/>
            <p:cNvSpPr>
              <a:spLocks noChangeShapeType="1"/>
            </p:cNvSpPr>
            <p:nvPr/>
          </p:nvSpPr>
          <p:spPr bwMode="auto">
            <a:xfrm rot="4585060">
              <a:off x="5301582" y="4102957"/>
              <a:ext cx="1145417"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3" name="Oval 18"/>
            <p:cNvSpPr>
              <a:spLocks noChangeArrowheads="1"/>
            </p:cNvSpPr>
            <p:nvPr/>
          </p:nvSpPr>
          <p:spPr bwMode="auto">
            <a:xfrm rot="20785060" flipV="1">
              <a:off x="5461055" y="3398198"/>
              <a:ext cx="364144" cy="174113"/>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34" name="Line 33"/>
            <p:cNvSpPr>
              <a:spLocks noChangeShapeType="1"/>
            </p:cNvSpPr>
            <p:nvPr/>
          </p:nvSpPr>
          <p:spPr bwMode="auto">
            <a:xfrm rot="4585060">
              <a:off x="5092356" y="4153505"/>
              <a:ext cx="1145417"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7" name="Freeform 36"/>
            <p:cNvSpPr/>
            <p:nvPr/>
          </p:nvSpPr>
          <p:spPr bwMode="auto">
            <a:xfrm rot="5400000" flipV="1">
              <a:off x="3216081" y="3567500"/>
              <a:ext cx="1220460"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8" name="Line 36"/>
            <p:cNvSpPr>
              <a:spLocks noChangeShapeType="1"/>
            </p:cNvSpPr>
            <p:nvPr/>
          </p:nvSpPr>
          <p:spPr bwMode="auto">
            <a:xfrm rot="5400000">
              <a:off x="3365579" y="3770839"/>
              <a:ext cx="1083818"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9" name="Oval 18"/>
            <p:cNvSpPr>
              <a:spLocks noChangeArrowheads="1"/>
            </p:cNvSpPr>
            <p:nvPr/>
          </p:nvSpPr>
          <p:spPr bwMode="auto">
            <a:xfrm flipV="1">
              <a:off x="3645780" y="3068960"/>
              <a:ext cx="364144" cy="164750"/>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40" name="Line 33"/>
            <p:cNvSpPr>
              <a:spLocks noChangeShapeType="1"/>
            </p:cNvSpPr>
            <p:nvPr/>
          </p:nvSpPr>
          <p:spPr bwMode="auto">
            <a:xfrm rot="5400000">
              <a:off x="3150333" y="3770839"/>
              <a:ext cx="1083818"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3" name="Freeform 42"/>
            <p:cNvSpPr/>
            <p:nvPr/>
          </p:nvSpPr>
          <p:spPr bwMode="auto">
            <a:xfrm rot="686374" flipV="1">
              <a:off x="4237793" y="4739001"/>
              <a:ext cx="1437660"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4" name="Line 36"/>
            <p:cNvSpPr>
              <a:spLocks noChangeShapeType="1"/>
            </p:cNvSpPr>
            <p:nvPr/>
          </p:nvSpPr>
          <p:spPr bwMode="auto">
            <a:xfrm rot="686374">
              <a:off x="4346989" y="4811590"/>
              <a:ext cx="127670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5" name="Oval 18"/>
            <p:cNvSpPr>
              <a:spLocks noChangeArrowheads="1"/>
            </p:cNvSpPr>
            <p:nvPr/>
          </p:nvSpPr>
          <p:spPr bwMode="auto">
            <a:xfrm rot="16886374" flipV="1">
              <a:off x="4143703" y="4619673"/>
              <a:ext cx="232580" cy="194069"/>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46" name="Line 33"/>
            <p:cNvSpPr>
              <a:spLocks noChangeShapeType="1"/>
            </p:cNvSpPr>
            <p:nvPr/>
          </p:nvSpPr>
          <p:spPr bwMode="auto">
            <a:xfrm rot="686374">
              <a:off x="4319722" y="4946337"/>
              <a:ext cx="127670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7" name="Freeform 46"/>
            <p:cNvSpPr/>
            <p:nvPr/>
          </p:nvSpPr>
          <p:spPr bwMode="auto">
            <a:xfrm rot="686374" flipV="1">
              <a:off x="4237408" y="4740905"/>
              <a:ext cx="1437660"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9" name="Freeform 48"/>
            <p:cNvSpPr/>
            <p:nvPr/>
          </p:nvSpPr>
          <p:spPr bwMode="auto">
            <a:xfrm rot="1128009" flipV="1">
              <a:off x="2308876" y="4233443"/>
              <a:ext cx="1296179" cy="239354"/>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0" name="Line 36"/>
            <p:cNvSpPr>
              <a:spLocks noChangeShapeType="1"/>
            </p:cNvSpPr>
            <p:nvPr/>
          </p:nvSpPr>
          <p:spPr bwMode="auto">
            <a:xfrm rot="1128009">
              <a:off x="2414196" y="4309502"/>
              <a:ext cx="115105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 name="Oval 18"/>
            <p:cNvSpPr>
              <a:spLocks noChangeArrowheads="1"/>
            </p:cNvSpPr>
            <p:nvPr/>
          </p:nvSpPr>
          <p:spPr bwMode="auto">
            <a:xfrm rot="17328009" flipV="1">
              <a:off x="2234206" y="4058134"/>
              <a:ext cx="232581" cy="174971"/>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2" name="Line 33"/>
            <p:cNvSpPr>
              <a:spLocks noChangeShapeType="1"/>
            </p:cNvSpPr>
            <p:nvPr/>
          </p:nvSpPr>
          <p:spPr bwMode="auto">
            <a:xfrm rot="1128009">
              <a:off x="2369891" y="4439646"/>
              <a:ext cx="115105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5" name="Freeform 54"/>
            <p:cNvSpPr/>
            <p:nvPr/>
          </p:nvSpPr>
          <p:spPr bwMode="auto">
            <a:xfrm rot="19116677" flipV="1">
              <a:off x="4047670" y="3560825"/>
              <a:ext cx="1441509" cy="49816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6" name="Line 36"/>
            <p:cNvSpPr>
              <a:spLocks noChangeShapeType="1"/>
            </p:cNvSpPr>
            <p:nvPr/>
          </p:nvSpPr>
          <p:spPr bwMode="auto">
            <a:xfrm rot="19116677">
              <a:off x="4071166" y="3716479"/>
              <a:ext cx="128011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7" name="Oval 18"/>
            <p:cNvSpPr>
              <a:spLocks noChangeArrowheads="1"/>
            </p:cNvSpPr>
            <p:nvPr/>
          </p:nvSpPr>
          <p:spPr bwMode="auto">
            <a:xfrm rot="13716677" flipV="1">
              <a:off x="3990228" y="4182386"/>
              <a:ext cx="484063" cy="194589"/>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8" name="Line 33"/>
            <p:cNvSpPr>
              <a:spLocks noChangeShapeType="1"/>
            </p:cNvSpPr>
            <p:nvPr/>
          </p:nvSpPr>
          <p:spPr bwMode="auto">
            <a:xfrm rot="19116677">
              <a:off x="4260345" y="3931146"/>
              <a:ext cx="128011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0" name="Oval 59"/>
            <p:cNvSpPr/>
            <p:nvPr/>
          </p:nvSpPr>
          <p:spPr>
            <a:xfrm>
              <a:off x="3563888" y="2492896"/>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691680" y="3861048"/>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220072" y="2852936"/>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635896" y="4365104"/>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5724128" y="4797152"/>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69"/>
            <p:cNvGrpSpPr/>
            <p:nvPr/>
          </p:nvGrpSpPr>
          <p:grpSpPr>
            <a:xfrm>
              <a:off x="755577" y="2693722"/>
              <a:ext cx="6048672" cy="1835549"/>
              <a:chOff x="755577" y="2693722"/>
              <a:chExt cx="6048672" cy="1835549"/>
            </a:xfrm>
          </p:grpSpPr>
          <p:sp>
            <p:nvSpPr>
              <p:cNvPr id="65" name="Freeform 64"/>
              <p:cNvSpPr/>
              <p:nvPr/>
            </p:nvSpPr>
            <p:spPr>
              <a:xfrm>
                <a:off x="755577" y="2693722"/>
                <a:ext cx="6048672" cy="1743390"/>
              </a:xfrm>
              <a:custGeom>
                <a:avLst/>
                <a:gdLst>
                  <a:gd name="connsiteX0" fmla="*/ 0 w 5682953"/>
                  <a:gd name="connsiteY0" fmla="*/ 1707734 h 1707734"/>
                  <a:gd name="connsiteX1" fmla="*/ 1016949 w 5682953"/>
                  <a:gd name="connsiteY1" fmla="*/ 1434269 h 1707734"/>
                  <a:gd name="connsiteX2" fmla="*/ 2204815 w 5682953"/>
                  <a:gd name="connsiteY2" fmla="*/ 306224 h 1707734"/>
                  <a:gd name="connsiteX3" fmla="*/ 3384134 w 5682953"/>
                  <a:gd name="connsiteY3" fmla="*/ 32759 h 1707734"/>
                  <a:gd name="connsiteX4" fmla="*/ 5264209 w 5682953"/>
                  <a:gd name="connsiteY4" fmla="*/ 502777 h 1707734"/>
                  <a:gd name="connsiteX5" fmla="*/ 5682953 w 5682953"/>
                  <a:gd name="connsiteY5" fmla="*/ 212220 h 1707734"/>
                  <a:gd name="connsiteX0" fmla="*/ 0 w 6048672"/>
                  <a:gd name="connsiteY0" fmla="*/ 1707734 h 1707734"/>
                  <a:gd name="connsiteX1" fmla="*/ 1016949 w 6048672"/>
                  <a:gd name="connsiteY1" fmla="*/ 1434269 h 1707734"/>
                  <a:gd name="connsiteX2" fmla="*/ 2204815 w 6048672"/>
                  <a:gd name="connsiteY2" fmla="*/ 306224 h 1707734"/>
                  <a:gd name="connsiteX3" fmla="*/ 3384134 w 6048672"/>
                  <a:gd name="connsiteY3" fmla="*/ 32759 h 1707734"/>
                  <a:gd name="connsiteX4" fmla="*/ 5264209 w 6048672"/>
                  <a:gd name="connsiteY4" fmla="*/ 502777 h 1707734"/>
                  <a:gd name="connsiteX5" fmla="*/ 6048672 w 6048672"/>
                  <a:gd name="connsiteY5" fmla="*/ 195566 h 1707734"/>
                  <a:gd name="connsiteX0" fmla="*/ 0 w 6048672"/>
                  <a:gd name="connsiteY0" fmla="*/ 1690173 h 1690173"/>
                  <a:gd name="connsiteX1" fmla="*/ 1016949 w 6048672"/>
                  <a:gd name="connsiteY1" fmla="*/ 1416708 h 1690173"/>
                  <a:gd name="connsiteX2" fmla="*/ 2232247 w 6048672"/>
                  <a:gd name="connsiteY2" fmla="*/ 394029 h 1690173"/>
                  <a:gd name="connsiteX3" fmla="*/ 3384134 w 6048672"/>
                  <a:gd name="connsiteY3" fmla="*/ 15198 h 1690173"/>
                  <a:gd name="connsiteX4" fmla="*/ 5264209 w 6048672"/>
                  <a:gd name="connsiteY4" fmla="*/ 485216 h 1690173"/>
                  <a:gd name="connsiteX5" fmla="*/ 6048672 w 6048672"/>
                  <a:gd name="connsiteY5" fmla="*/ 178005 h 1690173"/>
                  <a:gd name="connsiteX0" fmla="*/ 0 w 6048672"/>
                  <a:gd name="connsiteY0" fmla="*/ 1743390 h 1743390"/>
                  <a:gd name="connsiteX1" fmla="*/ 1016949 w 6048672"/>
                  <a:gd name="connsiteY1" fmla="*/ 1469925 h 1743390"/>
                  <a:gd name="connsiteX2" fmla="*/ 2232247 w 6048672"/>
                  <a:gd name="connsiteY2" fmla="*/ 447246 h 1743390"/>
                  <a:gd name="connsiteX3" fmla="*/ 3312367 w 6048672"/>
                  <a:gd name="connsiteY3" fmla="*/ 15198 h 1743390"/>
                  <a:gd name="connsiteX4" fmla="*/ 5264209 w 6048672"/>
                  <a:gd name="connsiteY4" fmla="*/ 538433 h 1743390"/>
                  <a:gd name="connsiteX5" fmla="*/ 6048672 w 6048672"/>
                  <a:gd name="connsiteY5" fmla="*/ 231222 h 1743390"/>
                  <a:gd name="connsiteX0" fmla="*/ 0 w 6048672"/>
                  <a:gd name="connsiteY0" fmla="*/ 1743390 h 1743390"/>
                  <a:gd name="connsiteX1" fmla="*/ 1016949 w 6048672"/>
                  <a:gd name="connsiteY1" fmla="*/ 1469925 h 1743390"/>
                  <a:gd name="connsiteX2" fmla="*/ 1440159 w 6048672"/>
                  <a:gd name="connsiteY2" fmla="*/ 951302 h 1743390"/>
                  <a:gd name="connsiteX3" fmla="*/ 2232247 w 6048672"/>
                  <a:gd name="connsiteY3" fmla="*/ 447246 h 1743390"/>
                  <a:gd name="connsiteX4" fmla="*/ 3312367 w 6048672"/>
                  <a:gd name="connsiteY4" fmla="*/ 15198 h 1743390"/>
                  <a:gd name="connsiteX5" fmla="*/ 5264209 w 6048672"/>
                  <a:gd name="connsiteY5" fmla="*/ 538433 h 1743390"/>
                  <a:gd name="connsiteX6" fmla="*/ 6048672 w 6048672"/>
                  <a:gd name="connsiteY6" fmla="*/ 231222 h 174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8672" h="1743390">
                    <a:moveTo>
                      <a:pt x="0" y="1743390"/>
                    </a:moveTo>
                    <a:cubicBezTo>
                      <a:pt x="324740" y="1723450"/>
                      <a:pt x="644908" y="1685949"/>
                      <a:pt x="1016949" y="1469925"/>
                    </a:cubicBezTo>
                    <a:cubicBezTo>
                      <a:pt x="1295520" y="1332885"/>
                      <a:pt x="1237609" y="1121749"/>
                      <a:pt x="1440159" y="951302"/>
                    </a:cubicBezTo>
                    <a:cubicBezTo>
                      <a:pt x="1642709" y="780855"/>
                      <a:pt x="1920212" y="603263"/>
                      <a:pt x="2232247" y="447246"/>
                    </a:cubicBezTo>
                    <a:cubicBezTo>
                      <a:pt x="2544282" y="291229"/>
                      <a:pt x="2807040" y="0"/>
                      <a:pt x="3312367" y="15198"/>
                    </a:cubicBezTo>
                    <a:cubicBezTo>
                      <a:pt x="3817694" y="30396"/>
                      <a:pt x="4808158" y="502429"/>
                      <a:pt x="5264209" y="538433"/>
                    </a:cubicBezTo>
                    <a:cubicBezTo>
                      <a:pt x="5720260" y="574437"/>
                      <a:pt x="5978881" y="279648"/>
                      <a:pt x="6048672" y="231222"/>
                    </a:cubicBezTo>
                  </a:path>
                </a:pathLst>
              </a:custGeom>
              <a:ln w="762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1835697" y="3103548"/>
                <a:ext cx="3983990" cy="1425723"/>
              </a:xfrm>
              <a:custGeom>
                <a:avLst/>
                <a:gdLst>
                  <a:gd name="connsiteX0" fmla="*/ 0 w 4204531"/>
                  <a:gd name="connsiteY0" fmla="*/ 1194987 h 1425723"/>
                  <a:gd name="connsiteX1" fmla="*/ 606752 w 4204531"/>
                  <a:gd name="connsiteY1" fmla="*/ 1024071 h 1425723"/>
                  <a:gd name="connsiteX2" fmla="*/ 1880075 w 4204531"/>
                  <a:gd name="connsiteY2" fmla="*/ 1408631 h 1425723"/>
                  <a:gd name="connsiteX3" fmla="*/ 2820112 w 4204531"/>
                  <a:gd name="connsiteY3" fmla="*/ 1126620 h 1425723"/>
                  <a:gd name="connsiteX4" fmla="*/ 3828516 w 4204531"/>
                  <a:gd name="connsiteY4" fmla="*/ 169491 h 1425723"/>
                  <a:gd name="connsiteX5" fmla="*/ 4204531 w 4204531"/>
                  <a:gd name="connsiteY5" fmla="*/ 109671 h 1425723"/>
                  <a:gd name="connsiteX0" fmla="*/ 0 w 4204531"/>
                  <a:gd name="connsiteY0" fmla="*/ 1194987 h 1425723"/>
                  <a:gd name="connsiteX1" fmla="*/ 292549 w 4204531"/>
                  <a:gd name="connsiteY1" fmla="*/ 1045532 h 1425723"/>
                  <a:gd name="connsiteX2" fmla="*/ 606752 w 4204531"/>
                  <a:gd name="connsiteY2" fmla="*/ 1024071 h 1425723"/>
                  <a:gd name="connsiteX3" fmla="*/ 1880075 w 4204531"/>
                  <a:gd name="connsiteY3" fmla="*/ 1408631 h 1425723"/>
                  <a:gd name="connsiteX4" fmla="*/ 2820112 w 4204531"/>
                  <a:gd name="connsiteY4" fmla="*/ 1126620 h 1425723"/>
                  <a:gd name="connsiteX5" fmla="*/ 3828516 w 4204531"/>
                  <a:gd name="connsiteY5" fmla="*/ 169491 h 1425723"/>
                  <a:gd name="connsiteX6" fmla="*/ 4204531 w 4204531"/>
                  <a:gd name="connsiteY6" fmla="*/ 109671 h 1425723"/>
                  <a:gd name="connsiteX0" fmla="*/ 0 w 4204531"/>
                  <a:gd name="connsiteY0" fmla="*/ 1194987 h 1425723"/>
                  <a:gd name="connsiteX1" fmla="*/ 606752 w 4204531"/>
                  <a:gd name="connsiteY1" fmla="*/ 1024071 h 1425723"/>
                  <a:gd name="connsiteX2" fmla="*/ 1880075 w 4204531"/>
                  <a:gd name="connsiteY2" fmla="*/ 1408631 h 1425723"/>
                  <a:gd name="connsiteX3" fmla="*/ 2820112 w 4204531"/>
                  <a:gd name="connsiteY3" fmla="*/ 1126620 h 1425723"/>
                  <a:gd name="connsiteX4" fmla="*/ 3828516 w 4204531"/>
                  <a:gd name="connsiteY4" fmla="*/ 169491 h 1425723"/>
                  <a:gd name="connsiteX5" fmla="*/ 4204531 w 4204531"/>
                  <a:gd name="connsiteY5" fmla="*/ 109671 h 1425723"/>
                  <a:gd name="connsiteX0" fmla="*/ 0 w 4204531"/>
                  <a:gd name="connsiteY0" fmla="*/ 1194987 h 1425723"/>
                  <a:gd name="connsiteX1" fmla="*/ 220541 w 4204531"/>
                  <a:gd name="connsiteY1" fmla="*/ 1045532 h 1425723"/>
                  <a:gd name="connsiteX2" fmla="*/ 606752 w 4204531"/>
                  <a:gd name="connsiteY2" fmla="*/ 1024071 h 1425723"/>
                  <a:gd name="connsiteX3" fmla="*/ 1880075 w 4204531"/>
                  <a:gd name="connsiteY3" fmla="*/ 1408631 h 1425723"/>
                  <a:gd name="connsiteX4" fmla="*/ 2820112 w 4204531"/>
                  <a:gd name="connsiteY4" fmla="*/ 1126620 h 1425723"/>
                  <a:gd name="connsiteX5" fmla="*/ 3828516 w 4204531"/>
                  <a:gd name="connsiteY5" fmla="*/ 169491 h 1425723"/>
                  <a:gd name="connsiteX6" fmla="*/ 4204531 w 4204531"/>
                  <a:gd name="connsiteY6" fmla="*/ 109671 h 1425723"/>
                  <a:gd name="connsiteX0" fmla="*/ 0 w 3983990"/>
                  <a:gd name="connsiteY0" fmla="*/ 1045532 h 1425723"/>
                  <a:gd name="connsiteX1" fmla="*/ 386211 w 3983990"/>
                  <a:gd name="connsiteY1" fmla="*/ 1024071 h 1425723"/>
                  <a:gd name="connsiteX2" fmla="*/ 1659534 w 3983990"/>
                  <a:gd name="connsiteY2" fmla="*/ 1408631 h 1425723"/>
                  <a:gd name="connsiteX3" fmla="*/ 2599571 w 3983990"/>
                  <a:gd name="connsiteY3" fmla="*/ 1126620 h 1425723"/>
                  <a:gd name="connsiteX4" fmla="*/ 3607975 w 3983990"/>
                  <a:gd name="connsiteY4" fmla="*/ 169491 h 1425723"/>
                  <a:gd name="connsiteX5" fmla="*/ 3983990 w 3983990"/>
                  <a:gd name="connsiteY5" fmla="*/ 109671 h 142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990" h="1425723">
                    <a:moveTo>
                      <a:pt x="0" y="1045532"/>
                    </a:moveTo>
                    <a:cubicBezTo>
                      <a:pt x="101125" y="1017046"/>
                      <a:pt x="109622" y="963555"/>
                      <a:pt x="386211" y="1024071"/>
                    </a:cubicBezTo>
                    <a:cubicBezTo>
                      <a:pt x="662800" y="1084587"/>
                      <a:pt x="1290641" y="1391540"/>
                      <a:pt x="1659534" y="1408631"/>
                    </a:cubicBezTo>
                    <a:cubicBezTo>
                      <a:pt x="2028427" y="1425723"/>
                      <a:pt x="2274831" y="1333143"/>
                      <a:pt x="2599571" y="1126620"/>
                    </a:cubicBezTo>
                    <a:cubicBezTo>
                      <a:pt x="2924311" y="920097"/>
                      <a:pt x="3377239" y="338982"/>
                      <a:pt x="3607975" y="169491"/>
                    </a:cubicBezTo>
                    <a:cubicBezTo>
                      <a:pt x="3838711" y="0"/>
                      <a:pt x="3921321" y="119641"/>
                      <a:pt x="3983990" y="109671"/>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 name="Group 70"/>
            <p:cNvGrpSpPr/>
            <p:nvPr/>
          </p:nvGrpSpPr>
          <p:grpSpPr>
            <a:xfrm>
              <a:off x="3495230" y="1196752"/>
              <a:ext cx="2444923" cy="4597296"/>
              <a:chOff x="3495230" y="1196752"/>
              <a:chExt cx="2444923" cy="4597296"/>
            </a:xfrm>
          </p:grpSpPr>
          <p:sp>
            <p:nvSpPr>
              <p:cNvPr id="67" name="Freeform 66"/>
              <p:cNvSpPr/>
              <p:nvPr/>
            </p:nvSpPr>
            <p:spPr>
              <a:xfrm>
                <a:off x="3495230" y="1412776"/>
                <a:ext cx="2156890" cy="4381272"/>
              </a:xfrm>
              <a:custGeom>
                <a:avLst/>
                <a:gdLst>
                  <a:gd name="connsiteX0" fmla="*/ 0 w 1726250"/>
                  <a:gd name="connsiteY0" fmla="*/ 3999432 h 3999432"/>
                  <a:gd name="connsiteX1" fmla="*/ 264920 w 1726250"/>
                  <a:gd name="connsiteY1" fmla="*/ 3426863 h 3999432"/>
                  <a:gd name="connsiteX2" fmla="*/ 461473 w 1726250"/>
                  <a:gd name="connsiteY2" fmla="*/ 2384276 h 3999432"/>
                  <a:gd name="connsiteX3" fmla="*/ 435835 w 1726250"/>
                  <a:gd name="connsiteY3" fmla="*/ 1230594 h 3999432"/>
                  <a:gd name="connsiteX4" fmla="*/ 863125 w 1726250"/>
                  <a:gd name="connsiteY4" fmla="*/ 205099 h 3999432"/>
                  <a:gd name="connsiteX5" fmla="*/ 1726250 w 1726250"/>
                  <a:gd name="connsiteY5" fmla="*/ 0 h 3999432"/>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863125 w 1940866"/>
                  <a:gd name="connsiteY4" fmla="*/ 226900 h 4021233"/>
                  <a:gd name="connsiteX5" fmla="*/ 1940866 w 1940866"/>
                  <a:gd name="connsiteY5" fmla="*/ 0 h 4021233"/>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863125 w 1940866"/>
                  <a:gd name="connsiteY4" fmla="*/ 226900 h 4021233"/>
                  <a:gd name="connsiteX5" fmla="*/ 1940866 w 1940866"/>
                  <a:gd name="connsiteY5" fmla="*/ 0 h 4021233"/>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644722 w 1940866"/>
                  <a:gd name="connsiteY4" fmla="*/ 360041 h 4021233"/>
                  <a:gd name="connsiteX5" fmla="*/ 1940866 w 1940866"/>
                  <a:gd name="connsiteY5" fmla="*/ 0 h 4021233"/>
                  <a:gd name="connsiteX0" fmla="*/ 0 w 2084882"/>
                  <a:gd name="connsiteY0" fmla="*/ 4309264 h 4309264"/>
                  <a:gd name="connsiteX1" fmla="*/ 264920 w 2084882"/>
                  <a:gd name="connsiteY1" fmla="*/ 3736695 h 4309264"/>
                  <a:gd name="connsiteX2" fmla="*/ 461473 w 2084882"/>
                  <a:gd name="connsiteY2" fmla="*/ 2694108 h 4309264"/>
                  <a:gd name="connsiteX3" fmla="*/ 435835 w 2084882"/>
                  <a:gd name="connsiteY3" fmla="*/ 1540426 h 4309264"/>
                  <a:gd name="connsiteX4" fmla="*/ 644722 w 2084882"/>
                  <a:gd name="connsiteY4" fmla="*/ 648072 h 4309264"/>
                  <a:gd name="connsiteX5" fmla="*/ 2084882 w 2084882"/>
                  <a:gd name="connsiteY5" fmla="*/ 0 h 4309264"/>
                  <a:gd name="connsiteX0" fmla="*/ 0 w 2084882"/>
                  <a:gd name="connsiteY0" fmla="*/ 4309264 h 4309264"/>
                  <a:gd name="connsiteX1" fmla="*/ 264920 w 2084882"/>
                  <a:gd name="connsiteY1" fmla="*/ 3736695 h 4309264"/>
                  <a:gd name="connsiteX2" fmla="*/ 461473 w 2084882"/>
                  <a:gd name="connsiteY2" fmla="*/ 2694108 h 4309264"/>
                  <a:gd name="connsiteX3" fmla="*/ 435835 w 2084882"/>
                  <a:gd name="connsiteY3" fmla="*/ 1540426 h 4309264"/>
                  <a:gd name="connsiteX4" fmla="*/ 644722 w 2084882"/>
                  <a:gd name="connsiteY4" fmla="*/ 648072 h 4309264"/>
                  <a:gd name="connsiteX5" fmla="*/ 2084882 w 2084882"/>
                  <a:gd name="connsiteY5" fmla="*/ 0 h 4309264"/>
                  <a:gd name="connsiteX0" fmla="*/ 0 w 2156890"/>
                  <a:gd name="connsiteY0" fmla="*/ 4381272 h 4381272"/>
                  <a:gd name="connsiteX1" fmla="*/ 264920 w 2156890"/>
                  <a:gd name="connsiteY1" fmla="*/ 3808703 h 4381272"/>
                  <a:gd name="connsiteX2" fmla="*/ 461473 w 2156890"/>
                  <a:gd name="connsiteY2" fmla="*/ 2766116 h 4381272"/>
                  <a:gd name="connsiteX3" fmla="*/ 435835 w 2156890"/>
                  <a:gd name="connsiteY3" fmla="*/ 1612434 h 4381272"/>
                  <a:gd name="connsiteX4" fmla="*/ 644722 w 2156890"/>
                  <a:gd name="connsiteY4" fmla="*/ 720080 h 4381272"/>
                  <a:gd name="connsiteX5" fmla="*/ 2156890 w 2156890"/>
                  <a:gd name="connsiteY5" fmla="*/ 0 h 438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90" h="4381272">
                    <a:moveTo>
                      <a:pt x="0" y="4381272"/>
                    </a:moveTo>
                    <a:cubicBezTo>
                      <a:pt x="94004" y="4229584"/>
                      <a:pt x="188008" y="4077896"/>
                      <a:pt x="264920" y="3808703"/>
                    </a:cubicBezTo>
                    <a:cubicBezTo>
                      <a:pt x="341832" y="3539510"/>
                      <a:pt x="432987" y="3132161"/>
                      <a:pt x="461473" y="2766116"/>
                    </a:cubicBezTo>
                    <a:cubicBezTo>
                      <a:pt x="489959" y="2400071"/>
                      <a:pt x="405294" y="1953440"/>
                      <a:pt x="435835" y="1612434"/>
                    </a:cubicBezTo>
                    <a:cubicBezTo>
                      <a:pt x="466376" y="1271428"/>
                      <a:pt x="357880" y="988819"/>
                      <a:pt x="644722" y="720080"/>
                    </a:cubicBezTo>
                    <a:cubicBezTo>
                      <a:pt x="931564" y="451341"/>
                      <a:pt x="1599326" y="491625"/>
                      <a:pt x="2156890" y="0"/>
                    </a:cubicBezTo>
                  </a:path>
                </a:pathLst>
              </a:custGeom>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3888337" y="1196752"/>
                <a:ext cx="2051816" cy="3554709"/>
              </a:xfrm>
              <a:custGeom>
                <a:avLst/>
                <a:gdLst>
                  <a:gd name="connsiteX0" fmla="*/ 0 w 1657885"/>
                  <a:gd name="connsiteY0" fmla="*/ 3153398 h 3153398"/>
                  <a:gd name="connsiteX1" fmla="*/ 282012 w 1657885"/>
                  <a:gd name="connsiteY1" fmla="*/ 2803020 h 3153398"/>
                  <a:gd name="connsiteX2" fmla="*/ 1230595 w 1657885"/>
                  <a:gd name="connsiteY2" fmla="*/ 1845891 h 3153398"/>
                  <a:gd name="connsiteX3" fmla="*/ 1478423 w 1657885"/>
                  <a:gd name="connsiteY3" fmla="*/ 888762 h 3153398"/>
                  <a:gd name="connsiteX4" fmla="*/ 1486969 w 1657885"/>
                  <a:gd name="connsiteY4" fmla="*/ 333286 h 3153398"/>
                  <a:gd name="connsiteX5" fmla="*/ 1657885 w 1657885"/>
                  <a:gd name="connsiteY5" fmla="*/ 0 h 3153398"/>
                  <a:gd name="connsiteX0" fmla="*/ 0 w 1657885"/>
                  <a:gd name="connsiteY0" fmla="*/ 3153398 h 3153398"/>
                  <a:gd name="connsiteX1" fmla="*/ 282012 w 1657885"/>
                  <a:gd name="connsiteY1" fmla="*/ 2803020 h 3153398"/>
                  <a:gd name="connsiteX2" fmla="*/ 1403744 w 1657885"/>
                  <a:gd name="connsiteY2" fmla="*/ 1614912 h 3153398"/>
                  <a:gd name="connsiteX3" fmla="*/ 1478423 w 1657885"/>
                  <a:gd name="connsiteY3" fmla="*/ 888762 h 3153398"/>
                  <a:gd name="connsiteX4" fmla="*/ 1486969 w 1657885"/>
                  <a:gd name="connsiteY4" fmla="*/ 333286 h 3153398"/>
                  <a:gd name="connsiteX5" fmla="*/ 1657885 w 1657885"/>
                  <a:gd name="connsiteY5" fmla="*/ 0 h 3153398"/>
                  <a:gd name="connsiteX0" fmla="*/ 0 w 1657885"/>
                  <a:gd name="connsiteY0" fmla="*/ 3153398 h 3153398"/>
                  <a:gd name="connsiteX1" fmla="*/ 282012 w 1657885"/>
                  <a:gd name="connsiteY1" fmla="*/ 2803020 h 3153398"/>
                  <a:gd name="connsiteX2" fmla="*/ 1403744 w 1657885"/>
                  <a:gd name="connsiteY2" fmla="*/ 1614912 h 3153398"/>
                  <a:gd name="connsiteX3" fmla="*/ 1619768 w 1657885"/>
                  <a:gd name="connsiteY3" fmla="*/ 606800 h 3153398"/>
                  <a:gd name="connsiteX4" fmla="*/ 1486969 w 1657885"/>
                  <a:gd name="connsiteY4" fmla="*/ 333286 h 3153398"/>
                  <a:gd name="connsiteX5" fmla="*/ 1657885 w 1657885"/>
                  <a:gd name="connsiteY5" fmla="*/ 0 h 3153398"/>
                  <a:gd name="connsiteX0" fmla="*/ 0 w 1698129"/>
                  <a:gd name="connsiteY0" fmla="*/ 3367811 h 3367811"/>
                  <a:gd name="connsiteX1" fmla="*/ 282012 w 1698129"/>
                  <a:gd name="connsiteY1" fmla="*/ 3017433 h 3367811"/>
                  <a:gd name="connsiteX2" fmla="*/ 1403744 w 1698129"/>
                  <a:gd name="connsiteY2" fmla="*/ 1829325 h 3367811"/>
                  <a:gd name="connsiteX3" fmla="*/ 1619768 w 1698129"/>
                  <a:gd name="connsiteY3" fmla="*/ 821213 h 3367811"/>
                  <a:gd name="connsiteX4" fmla="*/ 1691776 w 1698129"/>
                  <a:gd name="connsiteY4" fmla="*/ 101133 h 3367811"/>
                  <a:gd name="connsiteX5" fmla="*/ 1657885 w 1698129"/>
                  <a:gd name="connsiteY5" fmla="*/ 214413 h 3367811"/>
                  <a:gd name="connsiteX0" fmla="*/ 0 w 2051816"/>
                  <a:gd name="connsiteY0" fmla="*/ 3554709 h 3554709"/>
                  <a:gd name="connsiteX1" fmla="*/ 282012 w 2051816"/>
                  <a:gd name="connsiteY1" fmla="*/ 3204331 h 3554709"/>
                  <a:gd name="connsiteX2" fmla="*/ 1403744 w 2051816"/>
                  <a:gd name="connsiteY2" fmla="*/ 2016223 h 3554709"/>
                  <a:gd name="connsiteX3" fmla="*/ 1619768 w 2051816"/>
                  <a:gd name="connsiteY3" fmla="*/ 1008111 h 3554709"/>
                  <a:gd name="connsiteX4" fmla="*/ 1691776 w 2051816"/>
                  <a:gd name="connsiteY4" fmla="*/ 288031 h 3554709"/>
                  <a:gd name="connsiteX5" fmla="*/ 2051816 w 2051816"/>
                  <a:gd name="connsiteY5" fmla="*/ 0 h 35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16" h="3554709">
                    <a:moveTo>
                      <a:pt x="0" y="3554709"/>
                    </a:moveTo>
                    <a:cubicBezTo>
                      <a:pt x="38456" y="3488479"/>
                      <a:pt x="48055" y="3460745"/>
                      <a:pt x="282012" y="3204331"/>
                    </a:cubicBezTo>
                    <a:cubicBezTo>
                      <a:pt x="515969" y="2947917"/>
                      <a:pt x="1180785" y="2382260"/>
                      <a:pt x="1403744" y="2016223"/>
                    </a:cubicBezTo>
                    <a:cubicBezTo>
                      <a:pt x="1626703" y="1650186"/>
                      <a:pt x="1571763" y="1296143"/>
                      <a:pt x="1619768" y="1008111"/>
                    </a:cubicBezTo>
                    <a:cubicBezTo>
                      <a:pt x="1667773" y="720079"/>
                      <a:pt x="1619768" y="456049"/>
                      <a:pt x="1691776" y="288031"/>
                    </a:cubicBezTo>
                    <a:cubicBezTo>
                      <a:pt x="1763784" y="120013"/>
                      <a:pt x="2023330" y="56972"/>
                      <a:pt x="2051816" y="0"/>
                    </a:cubicBezTo>
                  </a:path>
                </a:pathLst>
              </a:cu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9" name="Freeform 68"/>
            <p:cNvSpPr/>
            <p:nvPr/>
          </p:nvSpPr>
          <p:spPr>
            <a:xfrm>
              <a:off x="3093578" y="2529555"/>
              <a:ext cx="3253098" cy="3414045"/>
            </a:xfrm>
            <a:custGeom>
              <a:avLst/>
              <a:gdLst>
                <a:gd name="connsiteX0" fmla="*/ 0 w 3253098"/>
                <a:gd name="connsiteY0" fmla="*/ 0 h 3414045"/>
                <a:gd name="connsiteX1" fmla="*/ 837487 w 3253098"/>
                <a:gd name="connsiteY1" fmla="*/ 111095 h 3414045"/>
                <a:gd name="connsiteX2" fmla="*/ 1888620 w 3253098"/>
                <a:gd name="connsiteY2" fmla="*/ 487110 h 3414045"/>
                <a:gd name="connsiteX3" fmla="*/ 2580829 w 3253098"/>
                <a:gd name="connsiteY3" fmla="*/ 1239140 h 3414045"/>
                <a:gd name="connsiteX4" fmla="*/ 2931207 w 3253098"/>
                <a:gd name="connsiteY4" fmla="*/ 2803020 h 3414045"/>
                <a:gd name="connsiteX5" fmla="*/ 3204672 w 3253098"/>
                <a:gd name="connsiteY5" fmla="*/ 3324314 h 3414045"/>
                <a:gd name="connsiteX6" fmla="*/ 3221764 w 3253098"/>
                <a:gd name="connsiteY6" fmla="*/ 3341406 h 3414045"/>
                <a:gd name="connsiteX0" fmla="*/ 0 w 3253098"/>
                <a:gd name="connsiteY0" fmla="*/ 0 h 3414045"/>
                <a:gd name="connsiteX1" fmla="*/ 837487 w 3253098"/>
                <a:gd name="connsiteY1" fmla="*/ 111095 h 3414045"/>
                <a:gd name="connsiteX2" fmla="*/ 1888620 w 3253098"/>
                <a:gd name="connsiteY2" fmla="*/ 487110 h 3414045"/>
                <a:gd name="connsiteX3" fmla="*/ 2558542 w 3253098"/>
                <a:gd name="connsiteY3" fmla="*/ 971453 h 3414045"/>
                <a:gd name="connsiteX4" fmla="*/ 2931207 w 3253098"/>
                <a:gd name="connsiteY4" fmla="*/ 2803020 h 3414045"/>
                <a:gd name="connsiteX5" fmla="*/ 3204672 w 3253098"/>
                <a:gd name="connsiteY5" fmla="*/ 3324314 h 3414045"/>
                <a:gd name="connsiteX6" fmla="*/ 3221764 w 3253098"/>
                <a:gd name="connsiteY6" fmla="*/ 3341406 h 34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098" h="3414045">
                  <a:moveTo>
                    <a:pt x="0" y="0"/>
                  </a:moveTo>
                  <a:cubicBezTo>
                    <a:pt x="261358" y="14955"/>
                    <a:pt x="522717" y="29910"/>
                    <a:pt x="837487" y="111095"/>
                  </a:cubicBezTo>
                  <a:cubicBezTo>
                    <a:pt x="1152257" y="192280"/>
                    <a:pt x="1601778" y="343717"/>
                    <a:pt x="1888620" y="487110"/>
                  </a:cubicBezTo>
                  <a:cubicBezTo>
                    <a:pt x="2175462" y="630503"/>
                    <a:pt x="2384778" y="585468"/>
                    <a:pt x="2558542" y="971453"/>
                  </a:cubicBezTo>
                  <a:cubicBezTo>
                    <a:pt x="2732306" y="1357438"/>
                    <a:pt x="2823519" y="2410877"/>
                    <a:pt x="2931207" y="2803020"/>
                  </a:cubicBezTo>
                  <a:cubicBezTo>
                    <a:pt x="3038895" y="3195164"/>
                    <a:pt x="3156246" y="3234583"/>
                    <a:pt x="3204672" y="3324314"/>
                  </a:cubicBezTo>
                  <a:cubicBezTo>
                    <a:pt x="3253098" y="3414045"/>
                    <a:pt x="3221764" y="3341406"/>
                    <a:pt x="3221764" y="3341406"/>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bwMode="auto">
            <a:xfrm rot="19636435" flipV="1">
              <a:off x="1939995" y="3136136"/>
              <a:ext cx="1690721" cy="28495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9" name="Freeform 28"/>
            <p:cNvSpPr/>
            <p:nvPr/>
          </p:nvSpPr>
          <p:spPr bwMode="auto">
            <a:xfrm rot="1139517" flipV="1">
              <a:off x="4168890" y="2730482"/>
              <a:ext cx="930893"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5" name="Freeform 34"/>
            <p:cNvSpPr/>
            <p:nvPr/>
          </p:nvSpPr>
          <p:spPr bwMode="auto">
            <a:xfrm rot="4585060" flipV="1">
              <a:off x="5143553" y="3918960"/>
              <a:ext cx="1289826"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1" name="Freeform 40"/>
            <p:cNvSpPr/>
            <p:nvPr/>
          </p:nvSpPr>
          <p:spPr bwMode="auto">
            <a:xfrm rot="5400000" flipV="1">
              <a:off x="3213040" y="3567500"/>
              <a:ext cx="1220460"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3" name="Freeform 52"/>
            <p:cNvSpPr/>
            <p:nvPr/>
          </p:nvSpPr>
          <p:spPr bwMode="auto">
            <a:xfrm rot="1128009" flipV="1">
              <a:off x="2308250" y="4235281"/>
              <a:ext cx="1296179" cy="239354"/>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9" name="Freeform 58"/>
            <p:cNvSpPr/>
            <p:nvPr/>
          </p:nvSpPr>
          <p:spPr bwMode="auto">
            <a:xfrm rot="19116677" flipV="1">
              <a:off x="4050342" y="3563857"/>
              <a:ext cx="1441509" cy="49816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73" name="TextBox 72"/>
          <p:cNvSpPr txBox="1"/>
          <p:nvPr/>
        </p:nvSpPr>
        <p:spPr>
          <a:xfrm>
            <a:off x="4644008" y="2636912"/>
            <a:ext cx="3419872" cy="923330"/>
          </a:xfrm>
          <a:prstGeom prst="rect">
            <a:avLst/>
          </a:prstGeom>
          <a:noFill/>
        </p:spPr>
        <p:txBody>
          <a:bodyPr wrap="square" rtlCol="0">
            <a:spAutoFit/>
          </a:bodyPr>
          <a:lstStyle/>
          <a:p>
            <a:r>
              <a:rPr lang="en-US" dirty="0" smtClean="0"/>
              <a:t>Find a distributed algorithm for solving the network utility maximization problem. That is,</a:t>
            </a:r>
            <a:endParaRPr lang="en-GB" dirty="0"/>
          </a:p>
        </p:txBody>
      </p:sp>
      <p:sp>
        <p:nvSpPr>
          <p:cNvPr id="54" name="TextBox 53"/>
          <p:cNvSpPr txBox="1"/>
          <p:nvPr/>
        </p:nvSpPr>
        <p:spPr>
          <a:xfrm>
            <a:off x="4644008" y="5890046"/>
            <a:ext cx="3419872" cy="923330"/>
          </a:xfrm>
          <a:prstGeom prst="rect">
            <a:avLst/>
          </a:prstGeom>
          <a:noFill/>
        </p:spPr>
        <p:txBody>
          <a:bodyPr wrap="square" rtlCol="0">
            <a:spAutoFit/>
          </a:bodyPr>
          <a:lstStyle/>
          <a:p>
            <a:r>
              <a:rPr lang="en-US" dirty="0" smtClean="0"/>
              <a:t>where the fixed point of this system of equations solves the utility maximization problem.</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pic>
        <p:nvPicPr>
          <p:cNvPr id="10" name="Picture 9" descr="talking.png"/>
          <p:cNvPicPr>
            <a:picLocks noChangeAspect="1"/>
          </p:cNvPicPr>
          <p:nvPr/>
        </p:nvPicPr>
        <p:blipFill>
          <a:blip r:embed="rId3" cstate="print"/>
          <a:stretch>
            <a:fillRect/>
          </a:stretch>
        </p:blipFill>
        <p:spPr>
          <a:xfrm>
            <a:off x="0" y="21386"/>
            <a:ext cx="9144000" cy="6815227"/>
          </a:xfrm>
          <a:prstGeom prst="rect">
            <a:avLst/>
          </a:prstGeom>
        </p:spPr>
      </p:pic>
      <p:sp>
        <p:nvSpPr>
          <p:cNvPr id="4" name="Slide Number Placeholder 3"/>
          <p:cNvSpPr>
            <a:spLocks noGrp="1"/>
          </p:cNvSpPr>
          <p:nvPr>
            <p:ph type="sldNum" sz="quarter" idx="4"/>
          </p:nvPr>
        </p:nvSpPr>
        <p:spPr/>
        <p:txBody>
          <a:bodyPr/>
          <a:lstStyle/>
          <a:p>
            <a:fld id="{C521D75E-D6CE-401B-B8F6-FCC738B84794}" type="slidenum">
              <a:rPr lang="en-GB" smtClean="0"/>
              <a:pPr/>
              <a:t>50</a:t>
            </a:fld>
            <a:endParaRPr lang="en-GB"/>
          </a:p>
        </p:txBody>
      </p:sp>
      <p:sp>
        <p:nvSpPr>
          <p:cNvPr id="6" name="Title 5"/>
          <p:cNvSpPr>
            <a:spLocks noGrp="1"/>
          </p:cNvSpPr>
          <p:nvPr>
            <p:ph type="title"/>
          </p:nvPr>
        </p:nvSpPr>
        <p:spPr>
          <a:xfrm>
            <a:off x="0" y="0"/>
            <a:ext cx="9144000" cy="1196752"/>
          </a:xfrm>
        </p:spPr>
        <p:txBody>
          <a:bodyPr>
            <a:normAutofit fontScale="90000"/>
          </a:bodyPr>
          <a:lstStyle/>
          <a:p>
            <a:r>
              <a:rPr lang="en-US" b="1" dirty="0" smtClean="0"/>
              <a:t>What should mathematicians know about the Internet?</a:t>
            </a:r>
            <a:endParaRPr lang="en-GB" b="1" dirty="0"/>
          </a:p>
        </p:txBody>
      </p:sp>
      <p:sp>
        <p:nvSpPr>
          <p:cNvPr id="9" name="Content Placeholder 8"/>
          <p:cNvSpPr>
            <a:spLocks noGrp="1"/>
          </p:cNvSpPr>
          <p:nvPr>
            <p:ph idx="1"/>
          </p:nvPr>
        </p:nvSpPr>
        <p:spPr>
          <a:xfrm>
            <a:off x="0" y="1628800"/>
            <a:ext cx="9144000" cy="5229200"/>
          </a:xfrm>
        </p:spPr>
        <p:txBody>
          <a:bodyPr>
            <a:normAutofit fontScale="92500" lnSpcReduction="10000"/>
          </a:bodyPr>
          <a:lstStyle/>
          <a:p>
            <a:r>
              <a:rPr lang="en-US" dirty="0" smtClean="0"/>
              <a:t>Cool stuff is better than correctness. </a:t>
            </a:r>
            <a:r>
              <a:rPr lang="en-US" i="1" dirty="0" smtClean="0"/>
              <a:t>What sort of maths makes the cool stuff work?</a:t>
            </a:r>
          </a:p>
          <a:p>
            <a:pPr marL="285750" lvl="1">
              <a:buFont typeface="Arial" pitchFamily="34" charset="0"/>
              <a:buChar char="•"/>
            </a:pPr>
            <a:r>
              <a:rPr lang="en-US" sz="2600" i="1" dirty="0" smtClean="0"/>
              <a:t>Under the hood of </a:t>
            </a:r>
            <a:r>
              <a:rPr lang="en-US" sz="2600" i="1" dirty="0" err="1" smtClean="0"/>
              <a:t>BitTorrent</a:t>
            </a:r>
            <a:r>
              <a:rPr lang="en-US" sz="2600" i="1" dirty="0" smtClean="0"/>
              <a:t>, </a:t>
            </a:r>
            <a:r>
              <a:rPr lang="en-US" sz="2600" dirty="0" smtClean="0"/>
              <a:t>Bram Cohen, 2005</a:t>
            </a:r>
            <a:endParaRPr lang="en-US" sz="2600" i="1" dirty="0" smtClean="0"/>
          </a:p>
          <a:p>
            <a:endParaRPr lang="en-US" dirty="0" smtClean="0"/>
          </a:p>
          <a:p>
            <a:r>
              <a:rPr lang="en-US" dirty="0" smtClean="0"/>
              <a:t>The Internet </a:t>
            </a:r>
            <a:r>
              <a:rPr lang="en-US" dirty="0" smtClean="0"/>
              <a:t>is barely manageable, and it barely works. </a:t>
            </a:r>
            <a:r>
              <a:rPr lang="en-US" i="1" dirty="0" smtClean="0"/>
              <a:t>What sort of maths helps us make it autonomic? </a:t>
            </a:r>
          </a:p>
          <a:p>
            <a:pPr marL="285750" lvl="1">
              <a:buFont typeface="Arial" pitchFamily="34" charset="0"/>
              <a:buChar char="•"/>
            </a:pPr>
            <a:r>
              <a:rPr lang="en-US" sz="2600" i="1" dirty="0" smtClean="0"/>
              <a:t>E</a:t>
            </a:r>
            <a:r>
              <a:rPr lang="en-US" sz="2600" i="1" dirty="0" smtClean="0"/>
              <a:t>nd-to-end arguments in system design</a:t>
            </a:r>
            <a:r>
              <a:rPr lang="en-US" sz="2600" dirty="0" smtClean="0"/>
              <a:t>, </a:t>
            </a:r>
            <a:r>
              <a:rPr lang="en-US" sz="2600" dirty="0" err="1" smtClean="0"/>
              <a:t>Saltzer</a:t>
            </a:r>
            <a:r>
              <a:rPr lang="en-US" sz="2600" dirty="0" smtClean="0"/>
              <a:t>, Reed, Clark, 1981</a:t>
            </a:r>
            <a:endParaRPr lang="en-US" sz="2600" dirty="0" smtClean="0"/>
          </a:p>
          <a:p>
            <a:pPr marL="285750" lvl="1">
              <a:buFont typeface="Arial" pitchFamily="34" charset="0"/>
              <a:buChar char="•"/>
            </a:pPr>
            <a:r>
              <a:rPr lang="en-US" sz="2600" i="1" dirty="0" smtClean="0"/>
              <a:t>Why the Internet only just works</a:t>
            </a:r>
            <a:r>
              <a:rPr lang="en-US" sz="2600" dirty="0" smtClean="0"/>
              <a:t>, Handley, 2006</a:t>
            </a:r>
            <a:endParaRPr lang="en-GB" sz="2600" dirty="0" smtClean="0"/>
          </a:p>
          <a:p>
            <a:endParaRPr lang="en-US" dirty="0" smtClean="0"/>
          </a:p>
          <a:p>
            <a:r>
              <a:rPr lang="en-US" dirty="0" smtClean="0"/>
              <a:t>No one can tell you what the Internet is for. </a:t>
            </a:r>
            <a:r>
              <a:rPr lang="en-US" i="1" dirty="0" smtClean="0"/>
              <a:t>What sort of maths gives us tools, not solutions?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 for each ACK, by 1/</a:t>
            </a:r>
            <a:r>
              <a:rPr lang="en-US" i="1" dirty="0" smtClean="0">
                <a:solidFill>
                  <a:schemeClr val="tx2">
                    <a:lumMod val="75000"/>
                  </a:schemeClr>
                </a:solidFill>
                <a:latin typeface="Book Antiqua" pitchFamily="18" charset="0"/>
                <a:ea typeface="Cambria Math" pitchFamily="18" charset="0"/>
              </a:rPr>
              <a:t>w</a:t>
            </a: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 for each drop, by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sp>
        <p:nvSpPr>
          <p:cNvPr id="6" name="Slide Number Placeholder 5"/>
          <p:cNvSpPr>
            <a:spLocks noGrp="1"/>
          </p:cNvSpPr>
          <p:nvPr>
            <p:ph type="sldNum" sz="quarter" idx="4"/>
          </p:nvPr>
        </p:nvSpPr>
        <p:spPr/>
        <p:txBody>
          <a:bodyPr/>
          <a:lstStyle/>
          <a:p>
            <a:fld id="{C521D75E-D6CE-401B-B8F6-FCC738B84794}" type="slidenum">
              <a:rPr lang="en-GB" smtClean="0"/>
              <a:pPr/>
              <a:t>51</a:t>
            </a:fld>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7" name="Slide Number Placeholder 6"/>
          <p:cNvSpPr>
            <a:spLocks noGrp="1"/>
          </p:cNvSpPr>
          <p:nvPr>
            <p:ph type="sldNum" sz="quarter" idx="4"/>
          </p:nvPr>
        </p:nvSpPr>
        <p:spPr/>
        <p:txBody>
          <a:bodyPr/>
          <a:lstStyle/>
          <a:p>
            <a:fld id="{C521D75E-D6CE-401B-B8F6-FCC738B84794}" type="slidenum">
              <a:rPr lang="en-GB" smtClean="0"/>
              <a:pPr/>
              <a:t>52</a:t>
            </a:fld>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10" name="Freeform 9"/>
          <p:cNvSpPr/>
          <p:nvPr/>
        </p:nvSpPr>
        <p:spPr>
          <a:xfrm rot="10800000">
            <a:off x="6156177" y="3861048"/>
            <a:ext cx="1608176" cy="1440160"/>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040028"/>
              <a:gd name="connsiteY0" fmla="*/ 123045 h 640165"/>
              <a:gd name="connsiteX1" fmla="*/ 1590356 w 3040028"/>
              <a:gd name="connsiteY1" fmla="*/ 136109 h 640165"/>
              <a:gd name="connsiteX2" fmla="*/ 438228 w 3040028"/>
              <a:gd name="connsiteY2" fmla="*/ 208116 h 640165"/>
              <a:gd name="connsiteX3" fmla="*/ 78188 w 3040028"/>
              <a:gd name="connsiteY3" fmla="*/ 280124 h 640165"/>
              <a:gd name="connsiteX4" fmla="*/ 150196 w 3040028"/>
              <a:gd name="connsiteY4" fmla="*/ 568156 h 640165"/>
              <a:gd name="connsiteX5" fmla="*/ 798268 w 3040028"/>
              <a:gd name="connsiteY5" fmla="*/ 640165 h 640165"/>
              <a:gd name="connsiteX6" fmla="*/ 2094412 w 3040028"/>
              <a:gd name="connsiteY6" fmla="*/ 640165 h 640165"/>
              <a:gd name="connsiteX7" fmla="*/ 2863464 w 3040028"/>
              <a:gd name="connsiteY7" fmla="*/ 556665 h 640165"/>
              <a:gd name="connsiteX8" fmla="*/ 2882321 w 3040028"/>
              <a:gd name="connsiteY8" fmla="*/ 123045 h 640165"/>
              <a:gd name="connsiteX0" fmla="*/ 3092541 w 3232729"/>
              <a:gd name="connsiteY0" fmla="*/ 123045 h 568378"/>
              <a:gd name="connsiteX1" fmla="*/ 1590356 w 3232729"/>
              <a:gd name="connsiteY1" fmla="*/ 64322 h 568378"/>
              <a:gd name="connsiteX2" fmla="*/ 438228 w 3232729"/>
              <a:gd name="connsiteY2" fmla="*/ 136329 h 568378"/>
              <a:gd name="connsiteX3" fmla="*/ 78188 w 3232729"/>
              <a:gd name="connsiteY3" fmla="*/ 208337 h 568378"/>
              <a:gd name="connsiteX4" fmla="*/ 150196 w 3232729"/>
              <a:gd name="connsiteY4" fmla="*/ 496369 h 568378"/>
              <a:gd name="connsiteX5" fmla="*/ 798268 w 3232729"/>
              <a:gd name="connsiteY5" fmla="*/ 568378 h 568378"/>
              <a:gd name="connsiteX6" fmla="*/ 2094412 w 3232729"/>
              <a:gd name="connsiteY6" fmla="*/ 568378 h 568378"/>
              <a:gd name="connsiteX7" fmla="*/ 2863464 w 3232729"/>
              <a:gd name="connsiteY7" fmla="*/ 484878 h 568378"/>
              <a:gd name="connsiteX8" fmla="*/ 3092541 w 3232729"/>
              <a:gd name="connsiteY8" fmla="*/ 123045 h 568378"/>
              <a:gd name="connsiteX0" fmla="*/ 3092541 w 3232729"/>
              <a:gd name="connsiteY0" fmla="*/ 58723 h 504056"/>
              <a:gd name="connsiteX1" fmla="*/ 1590356 w 3232729"/>
              <a:gd name="connsiteY1" fmla="*/ 0 h 504056"/>
              <a:gd name="connsiteX2" fmla="*/ 438228 w 3232729"/>
              <a:gd name="connsiteY2" fmla="*/ 72007 h 504056"/>
              <a:gd name="connsiteX3" fmla="*/ 78188 w 3232729"/>
              <a:gd name="connsiteY3" fmla="*/ 144015 h 504056"/>
              <a:gd name="connsiteX4" fmla="*/ 150196 w 3232729"/>
              <a:gd name="connsiteY4" fmla="*/ 432047 h 504056"/>
              <a:gd name="connsiteX5" fmla="*/ 798268 w 3232729"/>
              <a:gd name="connsiteY5" fmla="*/ 504056 h 504056"/>
              <a:gd name="connsiteX6" fmla="*/ 2094412 w 3232729"/>
              <a:gd name="connsiteY6" fmla="*/ 504056 h 504056"/>
              <a:gd name="connsiteX7" fmla="*/ 2863464 w 3232729"/>
              <a:gd name="connsiteY7" fmla="*/ 420556 h 504056"/>
              <a:gd name="connsiteX8" fmla="*/ 3092541 w 3232729"/>
              <a:gd name="connsiteY8" fmla="*/ 58723 h 504056"/>
              <a:gd name="connsiteX0" fmla="*/ 3092541 w 3228382"/>
              <a:gd name="connsiteY0" fmla="*/ 58723 h 504056"/>
              <a:gd name="connsiteX1" fmla="*/ 1590356 w 3228382"/>
              <a:gd name="connsiteY1" fmla="*/ 0 h 504056"/>
              <a:gd name="connsiteX2" fmla="*/ 438228 w 3228382"/>
              <a:gd name="connsiteY2" fmla="*/ 72007 h 504056"/>
              <a:gd name="connsiteX3" fmla="*/ 78188 w 3228382"/>
              <a:gd name="connsiteY3" fmla="*/ 144015 h 504056"/>
              <a:gd name="connsiteX4" fmla="*/ 150196 w 3228382"/>
              <a:gd name="connsiteY4" fmla="*/ 432047 h 504056"/>
              <a:gd name="connsiteX5" fmla="*/ 798268 w 3228382"/>
              <a:gd name="connsiteY5" fmla="*/ 504056 h 504056"/>
              <a:gd name="connsiteX6" fmla="*/ 2094412 w 3228382"/>
              <a:gd name="connsiteY6" fmla="*/ 504056 h 504056"/>
              <a:gd name="connsiteX7" fmla="*/ 2863464 w 3228382"/>
              <a:gd name="connsiteY7" fmla="*/ 420556 h 504056"/>
              <a:gd name="connsiteX8" fmla="*/ 3092541 w 3228382"/>
              <a:gd name="connsiteY8" fmla="*/ 58723 h 504056"/>
              <a:gd name="connsiteX0" fmla="*/ 3092542 w 3228384"/>
              <a:gd name="connsiteY0" fmla="*/ 46920 h 520086"/>
              <a:gd name="connsiteX1" fmla="*/ 1590356 w 3228384"/>
              <a:gd name="connsiteY1" fmla="*/ 16030 h 520086"/>
              <a:gd name="connsiteX2" fmla="*/ 438228 w 3228384"/>
              <a:gd name="connsiteY2" fmla="*/ 88037 h 520086"/>
              <a:gd name="connsiteX3" fmla="*/ 78188 w 3228384"/>
              <a:gd name="connsiteY3" fmla="*/ 160045 h 520086"/>
              <a:gd name="connsiteX4" fmla="*/ 150196 w 3228384"/>
              <a:gd name="connsiteY4" fmla="*/ 448077 h 520086"/>
              <a:gd name="connsiteX5" fmla="*/ 798268 w 3228384"/>
              <a:gd name="connsiteY5" fmla="*/ 520086 h 520086"/>
              <a:gd name="connsiteX6" fmla="*/ 2094412 w 3228384"/>
              <a:gd name="connsiteY6" fmla="*/ 520086 h 520086"/>
              <a:gd name="connsiteX7" fmla="*/ 2863464 w 3228384"/>
              <a:gd name="connsiteY7" fmla="*/ 436586 h 520086"/>
              <a:gd name="connsiteX8" fmla="*/ 3092542 w 3228384"/>
              <a:gd name="connsiteY8"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863464 w 3339562"/>
              <a:gd name="connsiteY7" fmla="*/ 436586 h 520086"/>
              <a:gd name="connsiteX8" fmla="*/ 3092540 w 3339562"/>
              <a:gd name="connsiteY8" fmla="*/ 102586 h 520086"/>
              <a:gd name="connsiteX9" fmla="*/ 3092542 w 3339562"/>
              <a:gd name="connsiteY9"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748925 w 3339562"/>
              <a:gd name="connsiteY7" fmla="*/ 436585 h 520086"/>
              <a:gd name="connsiteX8" fmla="*/ 3092540 w 3339562"/>
              <a:gd name="connsiteY8" fmla="*/ 102586 h 520086"/>
              <a:gd name="connsiteX9" fmla="*/ 3092542 w 3339562"/>
              <a:gd name="connsiteY9"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748925 w 3339562"/>
              <a:gd name="connsiteY7" fmla="*/ 436585 h 520086"/>
              <a:gd name="connsiteX8" fmla="*/ 3207079 w 3339562"/>
              <a:gd name="connsiteY8" fmla="*/ 158253 h 520086"/>
              <a:gd name="connsiteX9" fmla="*/ 3092542 w 3339562"/>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150196 w 3226169"/>
              <a:gd name="connsiteY4" fmla="*/ 448077 h 520086"/>
              <a:gd name="connsiteX5" fmla="*/ 798268 w 3226169"/>
              <a:gd name="connsiteY5" fmla="*/ 520086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150196 w 3226169"/>
              <a:gd name="connsiteY4" fmla="*/ 448077 h 520086"/>
              <a:gd name="connsiteX5" fmla="*/ 1145385 w 3226169"/>
              <a:gd name="connsiteY5" fmla="*/ 520085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572692 w 3226169"/>
              <a:gd name="connsiteY4" fmla="*/ 464419 h 520086"/>
              <a:gd name="connsiteX5" fmla="*/ 1145385 w 3226169"/>
              <a:gd name="connsiteY5" fmla="*/ 520085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712576 w 3075281"/>
              <a:gd name="connsiteY0" fmla="*/ 46920 h 520086"/>
              <a:gd name="connsiteX1" fmla="*/ 1439468 w 3075281"/>
              <a:gd name="connsiteY1" fmla="*/ 16030 h 520086"/>
              <a:gd name="connsiteX2" fmla="*/ 287340 w 3075281"/>
              <a:gd name="connsiteY2" fmla="*/ 88037 h 520086"/>
              <a:gd name="connsiteX3" fmla="*/ 78188 w 3075281"/>
              <a:gd name="connsiteY3" fmla="*/ 269586 h 520086"/>
              <a:gd name="connsiteX4" fmla="*/ 421804 w 3075281"/>
              <a:gd name="connsiteY4" fmla="*/ 464419 h 520086"/>
              <a:gd name="connsiteX5" fmla="*/ 994497 w 3075281"/>
              <a:gd name="connsiteY5" fmla="*/ 520085 h 520086"/>
              <a:gd name="connsiteX6" fmla="*/ 1943524 w 3075281"/>
              <a:gd name="connsiteY6" fmla="*/ 520086 h 520086"/>
              <a:gd name="connsiteX7" fmla="*/ 2598037 w 3075281"/>
              <a:gd name="connsiteY7" fmla="*/ 436585 h 520086"/>
              <a:gd name="connsiteX8" fmla="*/ 3056191 w 3075281"/>
              <a:gd name="connsiteY8" fmla="*/ 158253 h 520086"/>
              <a:gd name="connsiteX9" fmla="*/ 2712576 w 3075281"/>
              <a:gd name="connsiteY9" fmla="*/ 46920 h 520086"/>
              <a:gd name="connsiteX0" fmla="*/ 2634388 w 2997093"/>
              <a:gd name="connsiteY0" fmla="*/ 46920 h 520086"/>
              <a:gd name="connsiteX1" fmla="*/ 1361280 w 2997093"/>
              <a:gd name="connsiteY1" fmla="*/ 16030 h 520086"/>
              <a:gd name="connsiteX2" fmla="*/ 209152 w 2997093"/>
              <a:gd name="connsiteY2" fmla="*/ 88037 h 520086"/>
              <a:gd name="connsiteX3" fmla="*/ 0 w 2997093"/>
              <a:gd name="connsiteY3" fmla="*/ 269586 h 520086"/>
              <a:gd name="connsiteX4" fmla="*/ 343616 w 2997093"/>
              <a:gd name="connsiteY4" fmla="*/ 464419 h 520086"/>
              <a:gd name="connsiteX5" fmla="*/ 916309 w 2997093"/>
              <a:gd name="connsiteY5" fmla="*/ 520085 h 520086"/>
              <a:gd name="connsiteX6" fmla="*/ 1865336 w 2997093"/>
              <a:gd name="connsiteY6" fmla="*/ 520086 h 520086"/>
              <a:gd name="connsiteX7" fmla="*/ 2519849 w 2997093"/>
              <a:gd name="connsiteY7" fmla="*/ 436585 h 520086"/>
              <a:gd name="connsiteX8" fmla="*/ 2978003 w 2997093"/>
              <a:gd name="connsiteY8" fmla="*/ 158253 h 520086"/>
              <a:gd name="connsiteX9" fmla="*/ 2634388 w 2997093"/>
              <a:gd name="connsiteY9" fmla="*/ 46920 h 52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7093" h="520086">
                <a:moveTo>
                  <a:pt x="2634388" y="46920"/>
                </a:moveTo>
                <a:cubicBezTo>
                  <a:pt x="2117008" y="0"/>
                  <a:pt x="2021638" y="27036"/>
                  <a:pt x="1361280" y="16030"/>
                </a:cubicBezTo>
                <a:cubicBezTo>
                  <a:pt x="988894" y="21331"/>
                  <a:pt x="435764" y="42980"/>
                  <a:pt x="209152" y="88037"/>
                </a:cubicBezTo>
                <a:cubicBezTo>
                  <a:pt x="95183" y="122493"/>
                  <a:pt x="63660" y="221032"/>
                  <a:pt x="0" y="269586"/>
                </a:cubicBezTo>
                <a:cubicBezTo>
                  <a:pt x="79341" y="349479"/>
                  <a:pt x="352893" y="423337"/>
                  <a:pt x="343616" y="464419"/>
                </a:cubicBezTo>
                <a:cubicBezTo>
                  <a:pt x="455813" y="508476"/>
                  <a:pt x="710900" y="516109"/>
                  <a:pt x="916309" y="520085"/>
                </a:cubicBezTo>
                <a:lnTo>
                  <a:pt x="1865336" y="520086"/>
                </a:lnTo>
                <a:cubicBezTo>
                  <a:pt x="2241833" y="505536"/>
                  <a:pt x="2344920" y="475016"/>
                  <a:pt x="2519849" y="436585"/>
                </a:cubicBezTo>
                <a:cubicBezTo>
                  <a:pt x="2682860" y="362649"/>
                  <a:pt x="2958913" y="223197"/>
                  <a:pt x="2978003" y="158253"/>
                </a:cubicBezTo>
                <a:cubicBezTo>
                  <a:pt x="2997093" y="93309"/>
                  <a:pt x="2881408" y="56994"/>
                  <a:pt x="2634388" y="46920"/>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35496" y="3702511"/>
            <a:ext cx="2592288" cy="2246769"/>
          </a:xfrm>
          <a:prstGeom prst="rect">
            <a:avLst/>
          </a:prstGeom>
          <a:noFill/>
        </p:spPr>
        <p:txBody>
          <a:bodyPr wrap="square" rtlCol="0">
            <a:spAutoFit/>
          </a:bodyPr>
          <a:lstStyle/>
          <a:p>
            <a:r>
              <a:rPr lang="en-GB" sz="2000" dirty="0" smtClean="0">
                <a:solidFill>
                  <a:schemeClr val="accent3"/>
                </a:solidFill>
              </a:rPr>
              <a:t>We want to shift traffic away from congestion. </a:t>
            </a:r>
          </a:p>
          <a:p>
            <a:endParaRPr lang="en-GB" sz="2000" dirty="0" smtClean="0">
              <a:solidFill>
                <a:schemeClr val="accent3"/>
              </a:solidFill>
            </a:endParaRPr>
          </a:p>
          <a:p>
            <a:r>
              <a:rPr lang="en-GB" sz="2000" dirty="0" smtClean="0">
                <a:solidFill>
                  <a:schemeClr val="accent3"/>
                </a:solidFill>
              </a:rPr>
              <a:t>To achieve this, we increase windows in proportion to their size.</a:t>
            </a:r>
          </a:p>
        </p:txBody>
      </p:sp>
      <p:sp>
        <p:nvSpPr>
          <p:cNvPr id="8" name="Slide Number Placeholder 7"/>
          <p:cNvSpPr>
            <a:spLocks noGrp="1"/>
          </p:cNvSpPr>
          <p:nvPr>
            <p:ph type="sldNum" sz="quarter" idx="4"/>
          </p:nvPr>
        </p:nvSpPr>
        <p:spPr/>
        <p:txBody>
          <a:bodyPr/>
          <a:lstStyle/>
          <a:p>
            <a:fld id="{C521D75E-D6CE-401B-B8F6-FCC738B84794}" type="slidenum">
              <a:rPr lang="en-GB" smtClean="0"/>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10" name="Freeform 9"/>
          <p:cNvSpPr/>
          <p:nvPr/>
        </p:nvSpPr>
        <p:spPr>
          <a:xfrm rot="10800000">
            <a:off x="7452319" y="3789040"/>
            <a:ext cx="648073" cy="1008112"/>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040028"/>
              <a:gd name="connsiteY0" fmla="*/ 123045 h 640165"/>
              <a:gd name="connsiteX1" fmla="*/ 1590356 w 3040028"/>
              <a:gd name="connsiteY1" fmla="*/ 136109 h 640165"/>
              <a:gd name="connsiteX2" fmla="*/ 438228 w 3040028"/>
              <a:gd name="connsiteY2" fmla="*/ 208116 h 640165"/>
              <a:gd name="connsiteX3" fmla="*/ 78188 w 3040028"/>
              <a:gd name="connsiteY3" fmla="*/ 280124 h 640165"/>
              <a:gd name="connsiteX4" fmla="*/ 150196 w 3040028"/>
              <a:gd name="connsiteY4" fmla="*/ 568156 h 640165"/>
              <a:gd name="connsiteX5" fmla="*/ 798268 w 3040028"/>
              <a:gd name="connsiteY5" fmla="*/ 640165 h 640165"/>
              <a:gd name="connsiteX6" fmla="*/ 2094412 w 3040028"/>
              <a:gd name="connsiteY6" fmla="*/ 640165 h 640165"/>
              <a:gd name="connsiteX7" fmla="*/ 2863464 w 3040028"/>
              <a:gd name="connsiteY7" fmla="*/ 556665 h 640165"/>
              <a:gd name="connsiteX8" fmla="*/ 2882321 w 3040028"/>
              <a:gd name="connsiteY8" fmla="*/ 123045 h 640165"/>
              <a:gd name="connsiteX0" fmla="*/ 3092541 w 3232729"/>
              <a:gd name="connsiteY0" fmla="*/ 123045 h 568378"/>
              <a:gd name="connsiteX1" fmla="*/ 1590356 w 3232729"/>
              <a:gd name="connsiteY1" fmla="*/ 64322 h 568378"/>
              <a:gd name="connsiteX2" fmla="*/ 438228 w 3232729"/>
              <a:gd name="connsiteY2" fmla="*/ 136329 h 568378"/>
              <a:gd name="connsiteX3" fmla="*/ 78188 w 3232729"/>
              <a:gd name="connsiteY3" fmla="*/ 208337 h 568378"/>
              <a:gd name="connsiteX4" fmla="*/ 150196 w 3232729"/>
              <a:gd name="connsiteY4" fmla="*/ 496369 h 568378"/>
              <a:gd name="connsiteX5" fmla="*/ 798268 w 3232729"/>
              <a:gd name="connsiteY5" fmla="*/ 568378 h 568378"/>
              <a:gd name="connsiteX6" fmla="*/ 2094412 w 3232729"/>
              <a:gd name="connsiteY6" fmla="*/ 568378 h 568378"/>
              <a:gd name="connsiteX7" fmla="*/ 2863464 w 3232729"/>
              <a:gd name="connsiteY7" fmla="*/ 484878 h 568378"/>
              <a:gd name="connsiteX8" fmla="*/ 3092541 w 3232729"/>
              <a:gd name="connsiteY8" fmla="*/ 123045 h 568378"/>
              <a:gd name="connsiteX0" fmla="*/ 3092541 w 3232729"/>
              <a:gd name="connsiteY0" fmla="*/ 58723 h 504056"/>
              <a:gd name="connsiteX1" fmla="*/ 1590356 w 3232729"/>
              <a:gd name="connsiteY1" fmla="*/ 0 h 504056"/>
              <a:gd name="connsiteX2" fmla="*/ 438228 w 3232729"/>
              <a:gd name="connsiteY2" fmla="*/ 72007 h 504056"/>
              <a:gd name="connsiteX3" fmla="*/ 78188 w 3232729"/>
              <a:gd name="connsiteY3" fmla="*/ 144015 h 504056"/>
              <a:gd name="connsiteX4" fmla="*/ 150196 w 3232729"/>
              <a:gd name="connsiteY4" fmla="*/ 432047 h 504056"/>
              <a:gd name="connsiteX5" fmla="*/ 798268 w 3232729"/>
              <a:gd name="connsiteY5" fmla="*/ 504056 h 504056"/>
              <a:gd name="connsiteX6" fmla="*/ 2094412 w 3232729"/>
              <a:gd name="connsiteY6" fmla="*/ 504056 h 504056"/>
              <a:gd name="connsiteX7" fmla="*/ 2863464 w 3232729"/>
              <a:gd name="connsiteY7" fmla="*/ 420556 h 504056"/>
              <a:gd name="connsiteX8" fmla="*/ 3092541 w 3232729"/>
              <a:gd name="connsiteY8" fmla="*/ 58723 h 504056"/>
              <a:gd name="connsiteX0" fmla="*/ 3092541 w 3228382"/>
              <a:gd name="connsiteY0" fmla="*/ 58723 h 504056"/>
              <a:gd name="connsiteX1" fmla="*/ 1590356 w 3228382"/>
              <a:gd name="connsiteY1" fmla="*/ 0 h 504056"/>
              <a:gd name="connsiteX2" fmla="*/ 438228 w 3228382"/>
              <a:gd name="connsiteY2" fmla="*/ 72007 h 504056"/>
              <a:gd name="connsiteX3" fmla="*/ 78188 w 3228382"/>
              <a:gd name="connsiteY3" fmla="*/ 144015 h 504056"/>
              <a:gd name="connsiteX4" fmla="*/ 150196 w 3228382"/>
              <a:gd name="connsiteY4" fmla="*/ 432047 h 504056"/>
              <a:gd name="connsiteX5" fmla="*/ 798268 w 3228382"/>
              <a:gd name="connsiteY5" fmla="*/ 504056 h 504056"/>
              <a:gd name="connsiteX6" fmla="*/ 2094412 w 3228382"/>
              <a:gd name="connsiteY6" fmla="*/ 504056 h 504056"/>
              <a:gd name="connsiteX7" fmla="*/ 2863464 w 3228382"/>
              <a:gd name="connsiteY7" fmla="*/ 420556 h 504056"/>
              <a:gd name="connsiteX8" fmla="*/ 3092541 w 3228382"/>
              <a:gd name="connsiteY8" fmla="*/ 58723 h 504056"/>
              <a:gd name="connsiteX0" fmla="*/ 3092542 w 3228384"/>
              <a:gd name="connsiteY0" fmla="*/ 46920 h 520086"/>
              <a:gd name="connsiteX1" fmla="*/ 1590356 w 3228384"/>
              <a:gd name="connsiteY1" fmla="*/ 16030 h 520086"/>
              <a:gd name="connsiteX2" fmla="*/ 438228 w 3228384"/>
              <a:gd name="connsiteY2" fmla="*/ 88037 h 520086"/>
              <a:gd name="connsiteX3" fmla="*/ 78188 w 3228384"/>
              <a:gd name="connsiteY3" fmla="*/ 160045 h 520086"/>
              <a:gd name="connsiteX4" fmla="*/ 150196 w 3228384"/>
              <a:gd name="connsiteY4" fmla="*/ 448077 h 520086"/>
              <a:gd name="connsiteX5" fmla="*/ 798268 w 3228384"/>
              <a:gd name="connsiteY5" fmla="*/ 520086 h 520086"/>
              <a:gd name="connsiteX6" fmla="*/ 2094412 w 3228384"/>
              <a:gd name="connsiteY6" fmla="*/ 520086 h 520086"/>
              <a:gd name="connsiteX7" fmla="*/ 2863464 w 3228384"/>
              <a:gd name="connsiteY7" fmla="*/ 436586 h 520086"/>
              <a:gd name="connsiteX8" fmla="*/ 3092542 w 3228384"/>
              <a:gd name="connsiteY8"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863464 w 3339562"/>
              <a:gd name="connsiteY7" fmla="*/ 436586 h 520086"/>
              <a:gd name="connsiteX8" fmla="*/ 3092540 w 3339562"/>
              <a:gd name="connsiteY8" fmla="*/ 102586 h 520086"/>
              <a:gd name="connsiteX9" fmla="*/ 3092542 w 3339562"/>
              <a:gd name="connsiteY9"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748925 w 3339562"/>
              <a:gd name="connsiteY7" fmla="*/ 436585 h 520086"/>
              <a:gd name="connsiteX8" fmla="*/ 3092540 w 3339562"/>
              <a:gd name="connsiteY8" fmla="*/ 102586 h 520086"/>
              <a:gd name="connsiteX9" fmla="*/ 3092542 w 3339562"/>
              <a:gd name="connsiteY9"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748925 w 3339562"/>
              <a:gd name="connsiteY7" fmla="*/ 436585 h 520086"/>
              <a:gd name="connsiteX8" fmla="*/ 3207079 w 3339562"/>
              <a:gd name="connsiteY8" fmla="*/ 158253 h 520086"/>
              <a:gd name="connsiteX9" fmla="*/ 3092542 w 3339562"/>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150196 w 3226169"/>
              <a:gd name="connsiteY4" fmla="*/ 448077 h 520086"/>
              <a:gd name="connsiteX5" fmla="*/ 798268 w 3226169"/>
              <a:gd name="connsiteY5" fmla="*/ 520086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150196 w 3226169"/>
              <a:gd name="connsiteY4" fmla="*/ 448077 h 520086"/>
              <a:gd name="connsiteX5" fmla="*/ 1145385 w 3226169"/>
              <a:gd name="connsiteY5" fmla="*/ 520085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572692 w 3226169"/>
              <a:gd name="connsiteY4" fmla="*/ 464419 h 520086"/>
              <a:gd name="connsiteX5" fmla="*/ 1145385 w 3226169"/>
              <a:gd name="connsiteY5" fmla="*/ 520085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712576 w 3075281"/>
              <a:gd name="connsiteY0" fmla="*/ 46920 h 520086"/>
              <a:gd name="connsiteX1" fmla="*/ 1439468 w 3075281"/>
              <a:gd name="connsiteY1" fmla="*/ 16030 h 520086"/>
              <a:gd name="connsiteX2" fmla="*/ 287340 w 3075281"/>
              <a:gd name="connsiteY2" fmla="*/ 88037 h 520086"/>
              <a:gd name="connsiteX3" fmla="*/ 78188 w 3075281"/>
              <a:gd name="connsiteY3" fmla="*/ 269586 h 520086"/>
              <a:gd name="connsiteX4" fmla="*/ 421804 w 3075281"/>
              <a:gd name="connsiteY4" fmla="*/ 464419 h 520086"/>
              <a:gd name="connsiteX5" fmla="*/ 994497 w 3075281"/>
              <a:gd name="connsiteY5" fmla="*/ 520085 h 520086"/>
              <a:gd name="connsiteX6" fmla="*/ 1943524 w 3075281"/>
              <a:gd name="connsiteY6" fmla="*/ 520086 h 520086"/>
              <a:gd name="connsiteX7" fmla="*/ 2598037 w 3075281"/>
              <a:gd name="connsiteY7" fmla="*/ 436585 h 520086"/>
              <a:gd name="connsiteX8" fmla="*/ 3056191 w 3075281"/>
              <a:gd name="connsiteY8" fmla="*/ 158253 h 520086"/>
              <a:gd name="connsiteX9" fmla="*/ 2712576 w 3075281"/>
              <a:gd name="connsiteY9" fmla="*/ 46920 h 520086"/>
              <a:gd name="connsiteX0" fmla="*/ 2634388 w 2997093"/>
              <a:gd name="connsiteY0" fmla="*/ 46920 h 520086"/>
              <a:gd name="connsiteX1" fmla="*/ 1361280 w 2997093"/>
              <a:gd name="connsiteY1" fmla="*/ 16030 h 520086"/>
              <a:gd name="connsiteX2" fmla="*/ 209152 w 2997093"/>
              <a:gd name="connsiteY2" fmla="*/ 88037 h 520086"/>
              <a:gd name="connsiteX3" fmla="*/ 0 w 2997093"/>
              <a:gd name="connsiteY3" fmla="*/ 269586 h 520086"/>
              <a:gd name="connsiteX4" fmla="*/ 343616 w 2997093"/>
              <a:gd name="connsiteY4" fmla="*/ 464419 h 520086"/>
              <a:gd name="connsiteX5" fmla="*/ 916309 w 2997093"/>
              <a:gd name="connsiteY5" fmla="*/ 520085 h 520086"/>
              <a:gd name="connsiteX6" fmla="*/ 1865336 w 2997093"/>
              <a:gd name="connsiteY6" fmla="*/ 520086 h 520086"/>
              <a:gd name="connsiteX7" fmla="*/ 2519849 w 2997093"/>
              <a:gd name="connsiteY7" fmla="*/ 436585 h 520086"/>
              <a:gd name="connsiteX8" fmla="*/ 2978003 w 2997093"/>
              <a:gd name="connsiteY8" fmla="*/ 158253 h 520086"/>
              <a:gd name="connsiteX9" fmla="*/ 2634388 w 2997093"/>
              <a:gd name="connsiteY9" fmla="*/ 46920 h 52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7093" h="520086">
                <a:moveTo>
                  <a:pt x="2634388" y="46920"/>
                </a:moveTo>
                <a:cubicBezTo>
                  <a:pt x="2117008" y="0"/>
                  <a:pt x="2021638" y="27036"/>
                  <a:pt x="1361280" y="16030"/>
                </a:cubicBezTo>
                <a:cubicBezTo>
                  <a:pt x="988894" y="21331"/>
                  <a:pt x="435764" y="42980"/>
                  <a:pt x="209152" y="88037"/>
                </a:cubicBezTo>
                <a:cubicBezTo>
                  <a:pt x="95183" y="122493"/>
                  <a:pt x="63660" y="221032"/>
                  <a:pt x="0" y="269586"/>
                </a:cubicBezTo>
                <a:cubicBezTo>
                  <a:pt x="79341" y="349479"/>
                  <a:pt x="352893" y="423337"/>
                  <a:pt x="343616" y="464419"/>
                </a:cubicBezTo>
                <a:cubicBezTo>
                  <a:pt x="455813" y="508476"/>
                  <a:pt x="710900" y="516109"/>
                  <a:pt x="916309" y="520085"/>
                </a:cubicBezTo>
                <a:lnTo>
                  <a:pt x="1865336" y="520086"/>
                </a:lnTo>
                <a:cubicBezTo>
                  <a:pt x="2241833" y="505536"/>
                  <a:pt x="2344920" y="475016"/>
                  <a:pt x="2519849" y="436585"/>
                </a:cubicBezTo>
                <a:cubicBezTo>
                  <a:pt x="2682860" y="362649"/>
                  <a:pt x="2958913" y="223197"/>
                  <a:pt x="2978003" y="158253"/>
                </a:cubicBezTo>
                <a:cubicBezTo>
                  <a:pt x="2997093" y="93309"/>
                  <a:pt x="2881408" y="56994"/>
                  <a:pt x="2634388" y="46920"/>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35496" y="2962686"/>
            <a:ext cx="2592288" cy="1323439"/>
          </a:xfrm>
          <a:prstGeom prst="rect">
            <a:avLst/>
          </a:prstGeom>
          <a:noFill/>
        </p:spPr>
        <p:txBody>
          <a:bodyPr wrap="square" rtlCol="0">
            <a:spAutoFit/>
          </a:bodyPr>
          <a:lstStyle/>
          <a:p>
            <a:r>
              <a:rPr lang="en-GB" sz="2000" dirty="0" smtClean="0">
                <a:solidFill>
                  <a:schemeClr val="accent3"/>
                </a:solidFill>
              </a:rPr>
              <a:t>MPTCP puts an amount of flow on path </a:t>
            </a:r>
            <a:r>
              <a:rPr lang="en-GB" sz="2000" i="1" dirty="0" smtClean="0">
                <a:solidFill>
                  <a:schemeClr val="accent3"/>
                </a:solidFill>
              </a:rPr>
              <a:t>r</a:t>
            </a:r>
            <a:r>
              <a:rPr lang="en-GB" sz="2000" dirty="0" smtClean="0">
                <a:solidFill>
                  <a:schemeClr val="accent3"/>
                </a:solidFill>
              </a:rPr>
              <a:t> proportional to 1/</a:t>
            </a:r>
            <a:r>
              <a:rPr lang="en-GB" sz="2000" i="1" dirty="0" smtClean="0">
                <a:solidFill>
                  <a:schemeClr val="accent3"/>
                </a:solidFill>
              </a:rPr>
              <a:t>p</a:t>
            </a:r>
            <a:r>
              <a:rPr lang="en-GB" sz="2000" i="1" baseline="-25000" dirty="0" smtClean="0">
                <a:solidFill>
                  <a:schemeClr val="accent3"/>
                </a:solidFill>
              </a:rPr>
              <a:t>r</a:t>
            </a:r>
          </a:p>
        </p:txBody>
      </p:sp>
      <p:sp>
        <p:nvSpPr>
          <p:cNvPr id="8" name="Slide Number Placeholder 7"/>
          <p:cNvSpPr>
            <a:spLocks noGrp="1"/>
          </p:cNvSpPr>
          <p:nvPr>
            <p:ph type="sldNum" sz="quarter" idx="4"/>
          </p:nvPr>
        </p:nvSpPr>
        <p:spPr/>
        <p:txBody>
          <a:bodyPr/>
          <a:lstStyle/>
          <a:p>
            <a:fld id="{C521D75E-D6CE-401B-B8F6-FCC738B84794}" type="slidenum">
              <a:rPr lang="en-GB" smtClean="0"/>
              <a:pPr/>
              <a:t>54</a:t>
            </a:fld>
            <a:endParaRPr lang="en-GB"/>
          </a:p>
        </p:txBody>
      </p:sp>
      <p:sp>
        <p:nvSpPr>
          <p:cNvPr id="9" name="TextBox 8"/>
          <p:cNvSpPr txBox="1"/>
          <p:nvPr/>
        </p:nvSpPr>
        <p:spPr>
          <a:xfrm>
            <a:off x="35496" y="4285545"/>
            <a:ext cx="2592288" cy="1015663"/>
          </a:xfrm>
          <a:prstGeom prst="rect">
            <a:avLst/>
          </a:prstGeom>
          <a:noFill/>
        </p:spPr>
        <p:txBody>
          <a:bodyPr wrap="square" rtlCol="0">
            <a:spAutoFit/>
          </a:bodyPr>
          <a:lstStyle/>
          <a:p>
            <a:r>
              <a:rPr lang="en-GB" sz="2000" dirty="0" smtClean="0">
                <a:solidFill>
                  <a:schemeClr val="accent3"/>
                </a:solidFill>
              </a:rPr>
              <a:t>(whereas </a:t>
            </a:r>
            <a:r>
              <a:rPr lang="en-GB" sz="2000" dirty="0" err="1" smtClean="0">
                <a:solidFill>
                  <a:schemeClr val="accent3"/>
                </a:solidFill>
              </a:rPr>
              <a:t>Kelly+Voice</a:t>
            </a:r>
            <a:r>
              <a:rPr lang="en-GB" sz="2000" dirty="0" smtClean="0">
                <a:solidFill>
                  <a:schemeClr val="accent3"/>
                </a:solidFill>
              </a:rPr>
              <a:t> put all the flow on the least-congested paths).</a:t>
            </a:r>
            <a:endParaRPr lang="en-GB" sz="2000" i="1" baseline="-25000" dirty="0" smtClean="0">
              <a:solidFill>
                <a:schemeClr val="accent3"/>
              </a:solidFill>
            </a:endParaRPr>
          </a:p>
        </p:txBody>
      </p:sp>
      <p:sp>
        <p:nvSpPr>
          <p:cNvPr id="12" name="TextBox 11"/>
          <p:cNvSpPr txBox="1"/>
          <p:nvPr/>
        </p:nvSpPr>
        <p:spPr>
          <a:xfrm>
            <a:off x="35496" y="5365665"/>
            <a:ext cx="2376264" cy="1323439"/>
          </a:xfrm>
          <a:prstGeom prst="rect">
            <a:avLst/>
          </a:prstGeom>
          <a:noFill/>
        </p:spPr>
        <p:txBody>
          <a:bodyPr wrap="square" rtlCol="0">
            <a:spAutoFit/>
          </a:bodyPr>
          <a:lstStyle/>
          <a:p>
            <a:r>
              <a:rPr lang="en-GB" sz="2000" dirty="0" smtClean="0">
                <a:solidFill>
                  <a:schemeClr val="accent3"/>
                </a:solidFill>
              </a:rPr>
              <a:t>We do this so that we send more probe traffic, so we react faster to changes.</a:t>
            </a:r>
            <a:endParaRPr lang="en-GB" sz="2000" i="1" baseline="-25000" dirty="0" smtClean="0">
              <a:solidFill>
                <a:schemeClr val="accent3"/>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8" name="Freeform 7"/>
          <p:cNvSpPr/>
          <p:nvPr/>
        </p:nvSpPr>
        <p:spPr>
          <a:xfrm>
            <a:off x="3419872" y="4149080"/>
            <a:ext cx="1582568" cy="780176"/>
          </a:xfrm>
          <a:custGeom>
            <a:avLst/>
            <a:gdLst>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805523 w 1490318"/>
              <a:gd name="connsiteY5" fmla="*/ 17584 h 808892"/>
              <a:gd name="connsiteX6" fmla="*/ 629677 w 1490318"/>
              <a:gd name="connsiteY6" fmla="*/ 70338 h 808892"/>
              <a:gd name="connsiteX7" fmla="*/ 559339 w 1490318"/>
              <a:gd name="connsiteY7" fmla="*/ 87923 h 808892"/>
              <a:gd name="connsiteX8" fmla="*/ 453831 w 1490318"/>
              <a:gd name="connsiteY8" fmla="*/ 123092 h 808892"/>
              <a:gd name="connsiteX9" fmla="*/ 330739 w 1490318"/>
              <a:gd name="connsiteY9" fmla="*/ 211015 h 808892"/>
              <a:gd name="connsiteX10" fmla="*/ 242816 w 1490318"/>
              <a:gd name="connsiteY10" fmla="*/ 263769 h 808892"/>
              <a:gd name="connsiteX11" fmla="*/ 207646 w 1490318"/>
              <a:gd name="connsiteY11" fmla="*/ 298938 h 808892"/>
              <a:gd name="connsiteX12" fmla="*/ 137308 w 1490318"/>
              <a:gd name="connsiteY12" fmla="*/ 334107 h 808892"/>
              <a:gd name="connsiteX13" fmla="*/ 119723 w 1490318"/>
              <a:gd name="connsiteY13" fmla="*/ 386861 h 808892"/>
              <a:gd name="connsiteX14" fmla="*/ 66969 w 1490318"/>
              <a:gd name="connsiteY14" fmla="*/ 422031 h 808892"/>
              <a:gd name="connsiteX15" fmla="*/ 49385 w 1490318"/>
              <a:gd name="connsiteY15" fmla="*/ 703384 h 808892"/>
              <a:gd name="connsiteX16" fmla="*/ 119723 w 1490318"/>
              <a:gd name="connsiteY16" fmla="*/ 756138 h 808892"/>
              <a:gd name="connsiteX17" fmla="*/ 295569 w 1490318"/>
              <a:gd name="connsiteY17" fmla="*/ 808892 h 808892"/>
              <a:gd name="connsiteX18" fmla="*/ 383493 w 1490318"/>
              <a:gd name="connsiteY18" fmla="*/ 791307 h 808892"/>
              <a:gd name="connsiteX19" fmla="*/ 436246 w 1490318"/>
              <a:gd name="connsiteY19" fmla="*/ 773723 h 808892"/>
              <a:gd name="connsiteX20" fmla="*/ 629677 w 1490318"/>
              <a:gd name="connsiteY20" fmla="*/ 738554 h 808892"/>
              <a:gd name="connsiteX21" fmla="*/ 700016 w 1490318"/>
              <a:gd name="connsiteY21" fmla="*/ 703384 h 808892"/>
              <a:gd name="connsiteX22" fmla="*/ 840693 w 1490318"/>
              <a:gd name="connsiteY22" fmla="*/ 685800 h 808892"/>
              <a:gd name="connsiteX23" fmla="*/ 928616 w 1490318"/>
              <a:gd name="connsiteY23" fmla="*/ 668215 h 808892"/>
              <a:gd name="connsiteX24" fmla="*/ 998954 w 1490318"/>
              <a:gd name="connsiteY24" fmla="*/ 650631 h 808892"/>
              <a:gd name="connsiteX25" fmla="*/ 1122046 w 1490318"/>
              <a:gd name="connsiteY25" fmla="*/ 615461 h 808892"/>
              <a:gd name="connsiteX26" fmla="*/ 1315477 w 1490318"/>
              <a:gd name="connsiteY26" fmla="*/ 597877 h 808892"/>
              <a:gd name="connsiteX27" fmla="*/ 1438569 w 1490318"/>
              <a:gd name="connsiteY27" fmla="*/ 580292 h 808892"/>
              <a:gd name="connsiteX28" fmla="*/ 1473739 w 1490318"/>
              <a:gd name="connsiteY28" fmla="*/ 474784 h 808892"/>
              <a:gd name="connsiteX29" fmla="*/ 1438569 w 1490318"/>
              <a:gd name="connsiteY29" fmla="*/ 404446 h 808892"/>
              <a:gd name="connsiteX30" fmla="*/ 1333062 w 1490318"/>
              <a:gd name="connsiteY30" fmla="*/ 351692 h 808892"/>
              <a:gd name="connsiteX31" fmla="*/ 1227554 w 1490318"/>
              <a:gd name="connsiteY31" fmla="*/ 316523 h 808892"/>
              <a:gd name="connsiteX32" fmla="*/ 1227554 w 1490318"/>
              <a:gd name="connsiteY32"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559339 w 1490318"/>
              <a:gd name="connsiteY6" fmla="*/ 87923 h 808892"/>
              <a:gd name="connsiteX7" fmla="*/ 453831 w 1490318"/>
              <a:gd name="connsiteY7" fmla="*/ 123092 h 808892"/>
              <a:gd name="connsiteX8" fmla="*/ 330739 w 1490318"/>
              <a:gd name="connsiteY8" fmla="*/ 211015 h 808892"/>
              <a:gd name="connsiteX9" fmla="*/ 242816 w 1490318"/>
              <a:gd name="connsiteY9" fmla="*/ 263769 h 808892"/>
              <a:gd name="connsiteX10" fmla="*/ 207646 w 1490318"/>
              <a:gd name="connsiteY10" fmla="*/ 298938 h 808892"/>
              <a:gd name="connsiteX11" fmla="*/ 137308 w 1490318"/>
              <a:gd name="connsiteY11" fmla="*/ 334107 h 808892"/>
              <a:gd name="connsiteX12" fmla="*/ 119723 w 1490318"/>
              <a:gd name="connsiteY12" fmla="*/ 386861 h 808892"/>
              <a:gd name="connsiteX13" fmla="*/ 66969 w 1490318"/>
              <a:gd name="connsiteY13" fmla="*/ 422031 h 808892"/>
              <a:gd name="connsiteX14" fmla="*/ 49385 w 1490318"/>
              <a:gd name="connsiteY14" fmla="*/ 703384 h 808892"/>
              <a:gd name="connsiteX15" fmla="*/ 119723 w 1490318"/>
              <a:gd name="connsiteY15" fmla="*/ 756138 h 808892"/>
              <a:gd name="connsiteX16" fmla="*/ 295569 w 1490318"/>
              <a:gd name="connsiteY16" fmla="*/ 808892 h 808892"/>
              <a:gd name="connsiteX17" fmla="*/ 383493 w 1490318"/>
              <a:gd name="connsiteY17" fmla="*/ 791307 h 808892"/>
              <a:gd name="connsiteX18" fmla="*/ 436246 w 1490318"/>
              <a:gd name="connsiteY18" fmla="*/ 773723 h 808892"/>
              <a:gd name="connsiteX19" fmla="*/ 629677 w 1490318"/>
              <a:gd name="connsiteY19" fmla="*/ 738554 h 808892"/>
              <a:gd name="connsiteX20" fmla="*/ 700016 w 1490318"/>
              <a:gd name="connsiteY20" fmla="*/ 703384 h 808892"/>
              <a:gd name="connsiteX21" fmla="*/ 840693 w 1490318"/>
              <a:gd name="connsiteY21" fmla="*/ 685800 h 808892"/>
              <a:gd name="connsiteX22" fmla="*/ 928616 w 1490318"/>
              <a:gd name="connsiteY22" fmla="*/ 668215 h 808892"/>
              <a:gd name="connsiteX23" fmla="*/ 998954 w 1490318"/>
              <a:gd name="connsiteY23" fmla="*/ 650631 h 808892"/>
              <a:gd name="connsiteX24" fmla="*/ 1122046 w 1490318"/>
              <a:gd name="connsiteY24" fmla="*/ 615461 h 808892"/>
              <a:gd name="connsiteX25" fmla="*/ 1315477 w 1490318"/>
              <a:gd name="connsiteY25" fmla="*/ 597877 h 808892"/>
              <a:gd name="connsiteX26" fmla="*/ 1438569 w 1490318"/>
              <a:gd name="connsiteY26" fmla="*/ 580292 h 808892"/>
              <a:gd name="connsiteX27" fmla="*/ 1473739 w 1490318"/>
              <a:gd name="connsiteY27" fmla="*/ 474784 h 808892"/>
              <a:gd name="connsiteX28" fmla="*/ 1438569 w 1490318"/>
              <a:gd name="connsiteY28" fmla="*/ 404446 h 808892"/>
              <a:gd name="connsiteX29" fmla="*/ 1333062 w 1490318"/>
              <a:gd name="connsiteY29" fmla="*/ 351692 h 808892"/>
              <a:gd name="connsiteX30" fmla="*/ 1227554 w 1490318"/>
              <a:gd name="connsiteY30" fmla="*/ 316523 h 808892"/>
              <a:gd name="connsiteX31" fmla="*/ 1227554 w 1490318"/>
              <a:gd name="connsiteY31"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453831 w 1490318"/>
              <a:gd name="connsiteY6" fmla="*/ 123092 h 808892"/>
              <a:gd name="connsiteX7" fmla="*/ 330739 w 1490318"/>
              <a:gd name="connsiteY7" fmla="*/ 211015 h 808892"/>
              <a:gd name="connsiteX8" fmla="*/ 242816 w 1490318"/>
              <a:gd name="connsiteY8" fmla="*/ 263769 h 808892"/>
              <a:gd name="connsiteX9" fmla="*/ 207646 w 1490318"/>
              <a:gd name="connsiteY9" fmla="*/ 298938 h 808892"/>
              <a:gd name="connsiteX10" fmla="*/ 137308 w 1490318"/>
              <a:gd name="connsiteY10" fmla="*/ 334107 h 808892"/>
              <a:gd name="connsiteX11" fmla="*/ 119723 w 1490318"/>
              <a:gd name="connsiteY11" fmla="*/ 386861 h 808892"/>
              <a:gd name="connsiteX12" fmla="*/ 66969 w 1490318"/>
              <a:gd name="connsiteY12" fmla="*/ 422031 h 808892"/>
              <a:gd name="connsiteX13" fmla="*/ 49385 w 1490318"/>
              <a:gd name="connsiteY13" fmla="*/ 703384 h 808892"/>
              <a:gd name="connsiteX14" fmla="*/ 119723 w 1490318"/>
              <a:gd name="connsiteY14" fmla="*/ 756138 h 808892"/>
              <a:gd name="connsiteX15" fmla="*/ 295569 w 1490318"/>
              <a:gd name="connsiteY15" fmla="*/ 808892 h 808892"/>
              <a:gd name="connsiteX16" fmla="*/ 383493 w 1490318"/>
              <a:gd name="connsiteY16" fmla="*/ 791307 h 808892"/>
              <a:gd name="connsiteX17" fmla="*/ 436246 w 1490318"/>
              <a:gd name="connsiteY17" fmla="*/ 773723 h 808892"/>
              <a:gd name="connsiteX18" fmla="*/ 629677 w 1490318"/>
              <a:gd name="connsiteY18" fmla="*/ 738554 h 808892"/>
              <a:gd name="connsiteX19" fmla="*/ 700016 w 1490318"/>
              <a:gd name="connsiteY19" fmla="*/ 703384 h 808892"/>
              <a:gd name="connsiteX20" fmla="*/ 840693 w 1490318"/>
              <a:gd name="connsiteY20" fmla="*/ 685800 h 808892"/>
              <a:gd name="connsiteX21" fmla="*/ 928616 w 1490318"/>
              <a:gd name="connsiteY21" fmla="*/ 668215 h 808892"/>
              <a:gd name="connsiteX22" fmla="*/ 998954 w 1490318"/>
              <a:gd name="connsiteY22" fmla="*/ 650631 h 808892"/>
              <a:gd name="connsiteX23" fmla="*/ 1122046 w 1490318"/>
              <a:gd name="connsiteY23" fmla="*/ 615461 h 808892"/>
              <a:gd name="connsiteX24" fmla="*/ 1315477 w 1490318"/>
              <a:gd name="connsiteY24" fmla="*/ 597877 h 808892"/>
              <a:gd name="connsiteX25" fmla="*/ 1438569 w 1490318"/>
              <a:gd name="connsiteY25" fmla="*/ 580292 h 808892"/>
              <a:gd name="connsiteX26" fmla="*/ 1473739 w 1490318"/>
              <a:gd name="connsiteY26" fmla="*/ 474784 h 808892"/>
              <a:gd name="connsiteX27" fmla="*/ 1438569 w 1490318"/>
              <a:gd name="connsiteY27" fmla="*/ 404446 h 808892"/>
              <a:gd name="connsiteX28" fmla="*/ 1333062 w 1490318"/>
              <a:gd name="connsiteY28" fmla="*/ 351692 h 808892"/>
              <a:gd name="connsiteX29" fmla="*/ 1227554 w 1490318"/>
              <a:gd name="connsiteY29" fmla="*/ 316523 h 808892"/>
              <a:gd name="connsiteX30" fmla="*/ 1227554 w 1490318"/>
              <a:gd name="connsiteY30"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242816 w 1490318"/>
              <a:gd name="connsiteY7" fmla="*/ 263769 h 808892"/>
              <a:gd name="connsiteX8" fmla="*/ 207646 w 1490318"/>
              <a:gd name="connsiteY8" fmla="*/ 298938 h 808892"/>
              <a:gd name="connsiteX9" fmla="*/ 137308 w 1490318"/>
              <a:gd name="connsiteY9" fmla="*/ 334107 h 808892"/>
              <a:gd name="connsiteX10" fmla="*/ 119723 w 1490318"/>
              <a:gd name="connsiteY10" fmla="*/ 386861 h 808892"/>
              <a:gd name="connsiteX11" fmla="*/ 66969 w 1490318"/>
              <a:gd name="connsiteY11" fmla="*/ 422031 h 808892"/>
              <a:gd name="connsiteX12" fmla="*/ 49385 w 1490318"/>
              <a:gd name="connsiteY12" fmla="*/ 703384 h 808892"/>
              <a:gd name="connsiteX13" fmla="*/ 119723 w 1490318"/>
              <a:gd name="connsiteY13" fmla="*/ 756138 h 808892"/>
              <a:gd name="connsiteX14" fmla="*/ 295569 w 1490318"/>
              <a:gd name="connsiteY14" fmla="*/ 808892 h 808892"/>
              <a:gd name="connsiteX15" fmla="*/ 383493 w 1490318"/>
              <a:gd name="connsiteY15" fmla="*/ 791307 h 808892"/>
              <a:gd name="connsiteX16" fmla="*/ 436246 w 1490318"/>
              <a:gd name="connsiteY16" fmla="*/ 773723 h 808892"/>
              <a:gd name="connsiteX17" fmla="*/ 629677 w 1490318"/>
              <a:gd name="connsiteY17" fmla="*/ 738554 h 808892"/>
              <a:gd name="connsiteX18" fmla="*/ 700016 w 1490318"/>
              <a:gd name="connsiteY18" fmla="*/ 703384 h 808892"/>
              <a:gd name="connsiteX19" fmla="*/ 840693 w 1490318"/>
              <a:gd name="connsiteY19" fmla="*/ 685800 h 808892"/>
              <a:gd name="connsiteX20" fmla="*/ 928616 w 1490318"/>
              <a:gd name="connsiteY20" fmla="*/ 668215 h 808892"/>
              <a:gd name="connsiteX21" fmla="*/ 998954 w 1490318"/>
              <a:gd name="connsiteY21" fmla="*/ 650631 h 808892"/>
              <a:gd name="connsiteX22" fmla="*/ 1122046 w 1490318"/>
              <a:gd name="connsiteY22" fmla="*/ 615461 h 808892"/>
              <a:gd name="connsiteX23" fmla="*/ 1315477 w 1490318"/>
              <a:gd name="connsiteY23" fmla="*/ 597877 h 808892"/>
              <a:gd name="connsiteX24" fmla="*/ 1438569 w 1490318"/>
              <a:gd name="connsiteY24" fmla="*/ 580292 h 808892"/>
              <a:gd name="connsiteX25" fmla="*/ 1473739 w 1490318"/>
              <a:gd name="connsiteY25" fmla="*/ 474784 h 808892"/>
              <a:gd name="connsiteX26" fmla="*/ 1438569 w 1490318"/>
              <a:gd name="connsiteY26" fmla="*/ 404446 h 808892"/>
              <a:gd name="connsiteX27" fmla="*/ 1333062 w 1490318"/>
              <a:gd name="connsiteY27" fmla="*/ 351692 h 808892"/>
              <a:gd name="connsiteX28" fmla="*/ 1227554 w 1490318"/>
              <a:gd name="connsiteY28" fmla="*/ 316523 h 808892"/>
              <a:gd name="connsiteX29" fmla="*/ 1227554 w 1490318"/>
              <a:gd name="connsiteY29"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242816 w 1490318"/>
              <a:gd name="connsiteY7" fmla="*/ 263769 h 808892"/>
              <a:gd name="connsiteX8" fmla="*/ 137308 w 1490318"/>
              <a:gd name="connsiteY8" fmla="*/ 334107 h 808892"/>
              <a:gd name="connsiteX9" fmla="*/ 119723 w 1490318"/>
              <a:gd name="connsiteY9" fmla="*/ 386861 h 808892"/>
              <a:gd name="connsiteX10" fmla="*/ 66969 w 1490318"/>
              <a:gd name="connsiteY10" fmla="*/ 422031 h 808892"/>
              <a:gd name="connsiteX11" fmla="*/ 49385 w 1490318"/>
              <a:gd name="connsiteY11" fmla="*/ 703384 h 808892"/>
              <a:gd name="connsiteX12" fmla="*/ 119723 w 1490318"/>
              <a:gd name="connsiteY12" fmla="*/ 756138 h 808892"/>
              <a:gd name="connsiteX13" fmla="*/ 295569 w 1490318"/>
              <a:gd name="connsiteY13" fmla="*/ 808892 h 808892"/>
              <a:gd name="connsiteX14" fmla="*/ 383493 w 1490318"/>
              <a:gd name="connsiteY14" fmla="*/ 791307 h 808892"/>
              <a:gd name="connsiteX15" fmla="*/ 436246 w 1490318"/>
              <a:gd name="connsiteY15" fmla="*/ 773723 h 808892"/>
              <a:gd name="connsiteX16" fmla="*/ 629677 w 1490318"/>
              <a:gd name="connsiteY16" fmla="*/ 738554 h 808892"/>
              <a:gd name="connsiteX17" fmla="*/ 700016 w 1490318"/>
              <a:gd name="connsiteY17" fmla="*/ 703384 h 808892"/>
              <a:gd name="connsiteX18" fmla="*/ 840693 w 1490318"/>
              <a:gd name="connsiteY18" fmla="*/ 685800 h 808892"/>
              <a:gd name="connsiteX19" fmla="*/ 928616 w 1490318"/>
              <a:gd name="connsiteY19" fmla="*/ 668215 h 808892"/>
              <a:gd name="connsiteX20" fmla="*/ 998954 w 1490318"/>
              <a:gd name="connsiteY20" fmla="*/ 650631 h 808892"/>
              <a:gd name="connsiteX21" fmla="*/ 1122046 w 1490318"/>
              <a:gd name="connsiteY21" fmla="*/ 615461 h 808892"/>
              <a:gd name="connsiteX22" fmla="*/ 1315477 w 1490318"/>
              <a:gd name="connsiteY22" fmla="*/ 597877 h 808892"/>
              <a:gd name="connsiteX23" fmla="*/ 1438569 w 1490318"/>
              <a:gd name="connsiteY23" fmla="*/ 580292 h 808892"/>
              <a:gd name="connsiteX24" fmla="*/ 1473739 w 1490318"/>
              <a:gd name="connsiteY24" fmla="*/ 474784 h 808892"/>
              <a:gd name="connsiteX25" fmla="*/ 1438569 w 1490318"/>
              <a:gd name="connsiteY25" fmla="*/ 404446 h 808892"/>
              <a:gd name="connsiteX26" fmla="*/ 1333062 w 1490318"/>
              <a:gd name="connsiteY26" fmla="*/ 351692 h 808892"/>
              <a:gd name="connsiteX27" fmla="*/ 1227554 w 1490318"/>
              <a:gd name="connsiteY27" fmla="*/ 316523 h 808892"/>
              <a:gd name="connsiteX28" fmla="*/ 1227554 w 1490318"/>
              <a:gd name="connsiteY28"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137308 w 1490318"/>
              <a:gd name="connsiteY7" fmla="*/ 334107 h 808892"/>
              <a:gd name="connsiteX8" fmla="*/ 119723 w 1490318"/>
              <a:gd name="connsiteY8" fmla="*/ 386861 h 808892"/>
              <a:gd name="connsiteX9" fmla="*/ 66969 w 1490318"/>
              <a:gd name="connsiteY9" fmla="*/ 422031 h 808892"/>
              <a:gd name="connsiteX10" fmla="*/ 49385 w 1490318"/>
              <a:gd name="connsiteY10" fmla="*/ 703384 h 808892"/>
              <a:gd name="connsiteX11" fmla="*/ 119723 w 1490318"/>
              <a:gd name="connsiteY11" fmla="*/ 756138 h 808892"/>
              <a:gd name="connsiteX12" fmla="*/ 295569 w 1490318"/>
              <a:gd name="connsiteY12" fmla="*/ 808892 h 808892"/>
              <a:gd name="connsiteX13" fmla="*/ 383493 w 1490318"/>
              <a:gd name="connsiteY13" fmla="*/ 791307 h 808892"/>
              <a:gd name="connsiteX14" fmla="*/ 436246 w 1490318"/>
              <a:gd name="connsiteY14" fmla="*/ 773723 h 808892"/>
              <a:gd name="connsiteX15" fmla="*/ 629677 w 1490318"/>
              <a:gd name="connsiteY15" fmla="*/ 738554 h 808892"/>
              <a:gd name="connsiteX16" fmla="*/ 700016 w 1490318"/>
              <a:gd name="connsiteY16" fmla="*/ 703384 h 808892"/>
              <a:gd name="connsiteX17" fmla="*/ 840693 w 1490318"/>
              <a:gd name="connsiteY17" fmla="*/ 685800 h 808892"/>
              <a:gd name="connsiteX18" fmla="*/ 928616 w 1490318"/>
              <a:gd name="connsiteY18" fmla="*/ 668215 h 808892"/>
              <a:gd name="connsiteX19" fmla="*/ 998954 w 1490318"/>
              <a:gd name="connsiteY19" fmla="*/ 650631 h 808892"/>
              <a:gd name="connsiteX20" fmla="*/ 1122046 w 1490318"/>
              <a:gd name="connsiteY20" fmla="*/ 615461 h 808892"/>
              <a:gd name="connsiteX21" fmla="*/ 1315477 w 1490318"/>
              <a:gd name="connsiteY21" fmla="*/ 597877 h 808892"/>
              <a:gd name="connsiteX22" fmla="*/ 1438569 w 1490318"/>
              <a:gd name="connsiteY22" fmla="*/ 580292 h 808892"/>
              <a:gd name="connsiteX23" fmla="*/ 1473739 w 1490318"/>
              <a:gd name="connsiteY23" fmla="*/ 474784 h 808892"/>
              <a:gd name="connsiteX24" fmla="*/ 1438569 w 1490318"/>
              <a:gd name="connsiteY24" fmla="*/ 404446 h 808892"/>
              <a:gd name="connsiteX25" fmla="*/ 1333062 w 1490318"/>
              <a:gd name="connsiteY25" fmla="*/ 351692 h 808892"/>
              <a:gd name="connsiteX26" fmla="*/ 1227554 w 1490318"/>
              <a:gd name="connsiteY26" fmla="*/ 316523 h 808892"/>
              <a:gd name="connsiteX27" fmla="*/ 1227554 w 1490318"/>
              <a:gd name="connsiteY27"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119723 w 1490318"/>
              <a:gd name="connsiteY7" fmla="*/ 386861 h 808892"/>
              <a:gd name="connsiteX8" fmla="*/ 66969 w 1490318"/>
              <a:gd name="connsiteY8" fmla="*/ 422031 h 808892"/>
              <a:gd name="connsiteX9" fmla="*/ 49385 w 1490318"/>
              <a:gd name="connsiteY9" fmla="*/ 703384 h 808892"/>
              <a:gd name="connsiteX10" fmla="*/ 119723 w 1490318"/>
              <a:gd name="connsiteY10" fmla="*/ 756138 h 808892"/>
              <a:gd name="connsiteX11" fmla="*/ 295569 w 1490318"/>
              <a:gd name="connsiteY11" fmla="*/ 808892 h 808892"/>
              <a:gd name="connsiteX12" fmla="*/ 383493 w 1490318"/>
              <a:gd name="connsiteY12" fmla="*/ 791307 h 808892"/>
              <a:gd name="connsiteX13" fmla="*/ 436246 w 1490318"/>
              <a:gd name="connsiteY13" fmla="*/ 773723 h 808892"/>
              <a:gd name="connsiteX14" fmla="*/ 629677 w 1490318"/>
              <a:gd name="connsiteY14" fmla="*/ 738554 h 808892"/>
              <a:gd name="connsiteX15" fmla="*/ 700016 w 1490318"/>
              <a:gd name="connsiteY15" fmla="*/ 703384 h 808892"/>
              <a:gd name="connsiteX16" fmla="*/ 840693 w 1490318"/>
              <a:gd name="connsiteY16" fmla="*/ 685800 h 808892"/>
              <a:gd name="connsiteX17" fmla="*/ 928616 w 1490318"/>
              <a:gd name="connsiteY17" fmla="*/ 668215 h 808892"/>
              <a:gd name="connsiteX18" fmla="*/ 998954 w 1490318"/>
              <a:gd name="connsiteY18" fmla="*/ 650631 h 808892"/>
              <a:gd name="connsiteX19" fmla="*/ 1122046 w 1490318"/>
              <a:gd name="connsiteY19" fmla="*/ 615461 h 808892"/>
              <a:gd name="connsiteX20" fmla="*/ 1315477 w 1490318"/>
              <a:gd name="connsiteY20" fmla="*/ 597877 h 808892"/>
              <a:gd name="connsiteX21" fmla="*/ 1438569 w 1490318"/>
              <a:gd name="connsiteY21" fmla="*/ 580292 h 808892"/>
              <a:gd name="connsiteX22" fmla="*/ 1473739 w 1490318"/>
              <a:gd name="connsiteY22" fmla="*/ 474784 h 808892"/>
              <a:gd name="connsiteX23" fmla="*/ 1438569 w 1490318"/>
              <a:gd name="connsiteY23" fmla="*/ 404446 h 808892"/>
              <a:gd name="connsiteX24" fmla="*/ 1333062 w 1490318"/>
              <a:gd name="connsiteY24" fmla="*/ 351692 h 808892"/>
              <a:gd name="connsiteX25" fmla="*/ 1227554 w 1490318"/>
              <a:gd name="connsiteY25" fmla="*/ 316523 h 808892"/>
              <a:gd name="connsiteX26" fmla="*/ 1227554 w 1490318"/>
              <a:gd name="connsiteY26"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66969 w 1490318"/>
              <a:gd name="connsiteY7" fmla="*/ 422031 h 808892"/>
              <a:gd name="connsiteX8" fmla="*/ 49385 w 1490318"/>
              <a:gd name="connsiteY8" fmla="*/ 703384 h 808892"/>
              <a:gd name="connsiteX9" fmla="*/ 119723 w 1490318"/>
              <a:gd name="connsiteY9" fmla="*/ 756138 h 808892"/>
              <a:gd name="connsiteX10" fmla="*/ 295569 w 1490318"/>
              <a:gd name="connsiteY10" fmla="*/ 808892 h 808892"/>
              <a:gd name="connsiteX11" fmla="*/ 383493 w 1490318"/>
              <a:gd name="connsiteY11" fmla="*/ 791307 h 808892"/>
              <a:gd name="connsiteX12" fmla="*/ 436246 w 1490318"/>
              <a:gd name="connsiteY12" fmla="*/ 773723 h 808892"/>
              <a:gd name="connsiteX13" fmla="*/ 629677 w 1490318"/>
              <a:gd name="connsiteY13" fmla="*/ 738554 h 808892"/>
              <a:gd name="connsiteX14" fmla="*/ 700016 w 1490318"/>
              <a:gd name="connsiteY14" fmla="*/ 703384 h 808892"/>
              <a:gd name="connsiteX15" fmla="*/ 840693 w 1490318"/>
              <a:gd name="connsiteY15" fmla="*/ 685800 h 808892"/>
              <a:gd name="connsiteX16" fmla="*/ 928616 w 1490318"/>
              <a:gd name="connsiteY16" fmla="*/ 668215 h 808892"/>
              <a:gd name="connsiteX17" fmla="*/ 998954 w 1490318"/>
              <a:gd name="connsiteY17" fmla="*/ 650631 h 808892"/>
              <a:gd name="connsiteX18" fmla="*/ 1122046 w 1490318"/>
              <a:gd name="connsiteY18" fmla="*/ 615461 h 808892"/>
              <a:gd name="connsiteX19" fmla="*/ 1315477 w 1490318"/>
              <a:gd name="connsiteY19" fmla="*/ 597877 h 808892"/>
              <a:gd name="connsiteX20" fmla="*/ 1438569 w 1490318"/>
              <a:gd name="connsiteY20" fmla="*/ 580292 h 808892"/>
              <a:gd name="connsiteX21" fmla="*/ 1473739 w 1490318"/>
              <a:gd name="connsiteY21" fmla="*/ 474784 h 808892"/>
              <a:gd name="connsiteX22" fmla="*/ 1438569 w 1490318"/>
              <a:gd name="connsiteY22" fmla="*/ 404446 h 808892"/>
              <a:gd name="connsiteX23" fmla="*/ 1333062 w 1490318"/>
              <a:gd name="connsiteY23" fmla="*/ 351692 h 808892"/>
              <a:gd name="connsiteX24" fmla="*/ 1227554 w 1490318"/>
              <a:gd name="connsiteY24" fmla="*/ 316523 h 808892"/>
              <a:gd name="connsiteX25" fmla="*/ 1227554 w 1490318"/>
              <a:gd name="connsiteY25"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119723 w 1490318"/>
              <a:gd name="connsiteY8" fmla="*/ 756138 h 808892"/>
              <a:gd name="connsiteX9" fmla="*/ 295569 w 1490318"/>
              <a:gd name="connsiteY9" fmla="*/ 808892 h 808892"/>
              <a:gd name="connsiteX10" fmla="*/ 383493 w 1490318"/>
              <a:gd name="connsiteY10" fmla="*/ 791307 h 808892"/>
              <a:gd name="connsiteX11" fmla="*/ 436246 w 1490318"/>
              <a:gd name="connsiteY11" fmla="*/ 773723 h 808892"/>
              <a:gd name="connsiteX12" fmla="*/ 629677 w 1490318"/>
              <a:gd name="connsiteY12" fmla="*/ 738554 h 808892"/>
              <a:gd name="connsiteX13" fmla="*/ 700016 w 1490318"/>
              <a:gd name="connsiteY13" fmla="*/ 703384 h 808892"/>
              <a:gd name="connsiteX14" fmla="*/ 840693 w 1490318"/>
              <a:gd name="connsiteY14" fmla="*/ 685800 h 808892"/>
              <a:gd name="connsiteX15" fmla="*/ 928616 w 1490318"/>
              <a:gd name="connsiteY15" fmla="*/ 668215 h 808892"/>
              <a:gd name="connsiteX16" fmla="*/ 998954 w 1490318"/>
              <a:gd name="connsiteY16" fmla="*/ 650631 h 808892"/>
              <a:gd name="connsiteX17" fmla="*/ 1122046 w 1490318"/>
              <a:gd name="connsiteY17" fmla="*/ 615461 h 808892"/>
              <a:gd name="connsiteX18" fmla="*/ 1315477 w 1490318"/>
              <a:gd name="connsiteY18" fmla="*/ 597877 h 808892"/>
              <a:gd name="connsiteX19" fmla="*/ 1438569 w 1490318"/>
              <a:gd name="connsiteY19" fmla="*/ 580292 h 808892"/>
              <a:gd name="connsiteX20" fmla="*/ 1473739 w 1490318"/>
              <a:gd name="connsiteY20" fmla="*/ 474784 h 808892"/>
              <a:gd name="connsiteX21" fmla="*/ 1438569 w 1490318"/>
              <a:gd name="connsiteY21" fmla="*/ 404446 h 808892"/>
              <a:gd name="connsiteX22" fmla="*/ 1333062 w 1490318"/>
              <a:gd name="connsiteY22" fmla="*/ 351692 h 808892"/>
              <a:gd name="connsiteX23" fmla="*/ 1227554 w 1490318"/>
              <a:gd name="connsiteY23" fmla="*/ 316523 h 808892"/>
              <a:gd name="connsiteX24" fmla="*/ 1227554 w 1490318"/>
              <a:gd name="connsiteY24"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383493 w 1490318"/>
              <a:gd name="connsiteY9" fmla="*/ 791307 h 808892"/>
              <a:gd name="connsiteX10" fmla="*/ 436246 w 1490318"/>
              <a:gd name="connsiteY10" fmla="*/ 773723 h 808892"/>
              <a:gd name="connsiteX11" fmla="*/ 629677 w 1490318"/>
              <a:gd name="connsiteY11" fmla="*/ 738554 h 808892"/>
              <a:gd name="connsiteX12" fmla="*/ 700016 w 1490318"/>
              <a:gd name="connsiteY12" fmla="*/ 703384 h 808892"/>
              <a:gd name="connsiteX13" fmla="*/ 840693 w 1490318"/>
              <a:gd name="connsiteY13" fmla="*/ 685800 h 808892"/>
              <a:gd name="connsiteX14" fmla="*/ 928616 w 1490318"/>
              <a:gd name="connsiteY14" fmla="*/ 668215 h 808892"/>
              <a:gd name="connsiteX15" fmla="*/ 998954 w 1490318"/>
              <a:gd name="connsiteY15" fmla="*/ 650631 h 808892"/>
              <a:gd name="connsiteX16" fmla="*/ 1122046 w 1490318"/>
              <a:gd name="connsiteY16" fmla="*/ 615461 h 808892"/>
              <a:gd name="connsiteX17" fmla="*/ 1315477 w 1490318"/>
              <a:gd name="connsiteY17" fmla="*/ 597877 h 808892"/>
              <a:gd name="connsiteX18" fmla="*/ 1438569 w 1490318"/>
              <a:gd name="connsiteY18" fmla="*/ 580292 h 808892"/>
              <a:gd name="connsiteX19" fmla="*/ 1473739 w 1490318"/>
              <a:gd name="connsiteY19" fmla="*/ 474784 h 808892"/>
              <a:gd name="connsiteX20" fmla="*/ 1438569 w 1490318"/>
              <a:gd name="connsiteY20" fmla="*/ 404446 h 808892"/>
              <a:gd name="connsiteX21" fmla="*/ 1333062 w 1490318"/>
              <a:gd name="connsiteY21" fmla="*/ 351692 h 808892"/>
              <a:gd name="connsiteX22" fmla="*/ 1227554 w 1490318"/>
              <a:gd name="connsiteY22" fmla="*/ 316523 h 808892"/>
              <a:gd name="connsiteX23" fmla="*/ 1227554 w 1490318"/>
              <a:gd name="connsiteY23" fmla="*/ 281354 h 808892"/>
              <a:gd name="connsiteX0" fmla="*/ 1438569 w 1490318"/>
              <a:gd name="connsiteY0" fmla="*/ 228600 h 820615"/>
              <a:gd name="connsiteX1" fmla="*/ 1438569 w 1490318"/>
              <a:gd name="connsiteY1" fmla="*/ 228600 h 820615"/>
              <a:gd name="connsiteX2" fmla="*/ 1350646 w 1490318"/>
              <a:gd name="connsiteY2" fmla="*/ 105507 h 820615"/>
              <a:gd name="connsiteX3" fmla="*/ 1297893 w 1490318"/>
              <a:gd name="connsiteY3" fmla="*/ 70338 h 820615"/>
              <a:gd name="connsiteX4" fmla="*/ 981369 w 1490318"/>
              <a:gd name="connsiteY4" fmla="*/ 0 h 820615"/>
              <a:gd name="connsiteX5" fmla="*/ 629677 w 1490318"/>
              <a:gd name="connsiteY5" fmla="*/ 70338 h 820615"/>
              <a:gd name="connsiteX6" fmla="*/ 66969 w 1490318"/>
              <a:gd name="connsiteY6" fmla="*/ 422031 h 820615"/>
              <a:gd name="connsiteX7" fmla="*/ 49385 w 1490318"/>
              <a:gd name="connsiteY7" fmla="*/ 703384 h 820615"/>
              <a:gd name="connsiteX8" fmla="*/ 295569 w 1490318"/>
              <a:gd name="connsiteY8" fmla="*/ 808892 h 820615"/>
              <a:gd name="connsiteX9" fmla="*/ 436246 w 1490318"/>
              <a:gd name="connsiteY9" fmla="*/ 773723 h 820615"/>
              <a:gd name="connsiteX10" fmla="*/ 629677 w 1490318"/>
              <a:gd name="connsiteY10" fmla="*/ 738554 h 820615"/>
              <a:gd name="connsiteX11" fmla="*/ 700016 w 1490318"/>
              <a:gd name="connsiteY11" fmla="*/ 703384 h 820615"/>
              <a:gd name="connsiteX12" fmla="*/ 840693 w 1490318"/>
              <a:gd name="connsiteY12" fmla="*/ 685800 h 820615"/>
              <a:gd name="connsiteX13" fmla="*/ 928616 w 1490318"/>
              <a:gd name="connsiteY13" fmla="*/ 668215 h 820615"/>
              <a:gd name="connsiteX14" fmla="*/ 998954 w 1490318"/>
              <a:gd name="connsiteY14" fmla="*/ 650631 h 820615"/>
              <a:gd name="connsiteX15" fmla="*/ 1122046 w 1490318"/>
              <a:gd name="connsiteY15" fmla="*/ 615461 h 820615"/>
              <a:gd name="connsiteX16" fmla="*/ 1315477 w 1490318"/>
              <a:gd name="connsiteY16" fmla="*/ 597877 h 820615"/>
              <a:gd name="connsiteX17" fmla="*/ 1438569 w 1490318"/>
              <a:gd name="connsiteY17" fmla="*/ 580292 h 820615"/>
              <a:gd name="connsiteX18" fmla="*/ 1473739 w 1490318"/>
              <a:gd name="connsiteY18" fmla="*/ 474784 h 820615"/>
              <a:gd name="connsiteX19" fmla="*/ 1438569 w 1490318"/>
              <a:gd name="connsiteY19" fmla="*/ 404446 h 820615"/>
              <a:gd name="connsiteX20" fmla="*/ 1333062 w 1490318"/>
              <a:gd name="connsiteY20" fmla="*/ 351692 h 820615"/>
              <a:gd name="connsiteX21" fmla="*/ 1227554 w 1490318"/>
              <a:gd name="connsiteY21" fmla="*/ 316523 h 820615"/>
              <a:gd name="connsiteX22" fmla="*/ 1227554 w 1490318"/>
              <a:gd name="connsiteY22" fmla="*/ 281354 h 820615"/>
              <a:gd name="connsiteX0" fmla="*/ 1438569 w 1490318"/>
              <a:gd name="connsiteY0" fmla="*/ 228600 h 814754"/>
              <a:gd name="connsiteX1" fmla="*/ 1438569 w 1490318"/>
              <a:gd name="connsiteY1" fmla="*/ 228600 h 814754"/>
              <a:gd name="connsiteX2" fmla="*/ 1350646 w 1490318"/>
              <a:gd name="connsiteY2" fmla="*/ 105507 h 814754"/>
              <a:gd name="connsiteX3" fmla="*/ 1297893 w 1490318"/>
              <a:gd name="connsiteY3" fmla="*/ 70338 h 814754"/>
              <a:gd name="connsiteX4" fmla="*/ 981369 w 1490318"/>
              <a:gd name="connsiteY4" fmla="*/ 0 h 814754"/>
              <a:gd name="connsiteX5" fmla="*/ 629677 w 1490318"/>
              <a:gd name="connsiteY5" fmla="*/ 70338 h 814754"/>
              <a:gd name="connsiteX6" fmla="*/ 66969 w 1490318"/>
              <a:gd name="connsiteY6" fmla="*/ 422031 h 814754"/>
              <a:gd name="connsiteX7" fmla="*/ 49385 w 1490318"/>
              <a:gd name="connsiteY7" fmla="*/ 703384 h 814754"/>
              <a:gd name="connsiteX8" fmla="*/ 295569 w 1490318"/>
              <a:gd name="connsiteY8" fmla="*/ 808892 h 814754"/>
              <a:gd name="connsiteX9" fmla="*/ 629677 w 1490318"/>
              <a:gd name="connsiteY9" fmla="*/ 738554 h 814754"/>
              <a:gd name="connsiteX10" fmla="*/ 700016 w 1490318"/>
              <a:gd name="connsiteY10" fmla="*/ 703384 h 814754"/>
              <a:gd name="connsiteX11" fmla="*/ 840693 w 1490318"/>
              <a:gd name="connsiteY11" fmla="*/ 685800 h 814754"/>
              <a:gd name="connsiteX12" fmla="*/ 928616 w 1490318"/>
              <a:gd name="connsiteY12" fmla="*/ 668215 h 814754"/>
              <a:gd name="connsiteX13" fmla="*/ 998954 w 1490318"/>
              <a:gd name="connsiteY13" fmla="*/ 650631 h 814754"/>
              <a:gd name="connsiteX14" fmla="*/ 1122046 w 1490318"/>
              <a:gd name="connsiteY14" fmla="*/ 615461 h 814754"/>
              <a:gd name="connsiteX15" fmla="*/ 1315477 w 1490318"/>
              <a:gd name="connsiteY15" fmla="*/ 597877 h 814754"/>
              <a:gd name="connsiteX16" fmla="*/ 1438569 w 1490318"/>
              <a:gd name="connsiteY16" fmla="*/ 580292 h 814754"/>
              <a:gd name="connsiteX17" fmla="*/ 1473739 w 1490318"/>
              <a:gd name="connsiteY17" fmla="*/ 474784 h 814754"/>
              <a:gd name="connsiteX18" fmla="*/ 1438569 w 1490318"/>
              <a:gd name="connsiteY18" fmla="*/ 404446 h 814754"/>
              <a:gd name="connsiteX19" fmla="*/ 1333062 w 1490318"/>
              <a:gd name="connsiteY19" fmla="*/ 351692 h 814754"/>
              <a:gd name="connsiteX20" fmla="*/ 1227554 w 1490318"/>
              <a:gd name="connsiteY20" fmla="*/ 316523 h 814754"/>
              <a:gd name="connsiteX21" fmla="*/ 1227554 w 1490318"/>
              <a:gd name="connsiteY21" fmla="*/ 281354 h 814754"/>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840693 w 1490318"/>
              <a:gd name="connsiteY10" fmla="*/ 685800 h 808892"/>
              <a:gd name="connsiteX11" fmla="*/ 928616 w 1490318"/>
              <a:gd name="connsiteY11" fmla="*/ 668215 h 808892"/>
              <a:gd name="connsiteX12" fmla="*/ 998954 w 1490318"/>
              <a:gd name="connsiteY12" fmla="*/ 650631 h 808892"/>
              <a:gd name="connsiteX13" fmla="*/ 1122046 w 1490318"/>
              <a:gd name="connsiteY13" fmla="*/ 615461 h 808892"/>
              <a:gd name="connsiteX14" fmla="*/ 1315477 w 1490318"/>
              <a:gd name="connsiteY14" fmla="*/ 597877 h 808892"/>
              <a:gd name="connsiteX15" fmla="*/ 1438569 w 1490318"/>
              <a:gd name="connsiteY15" fmla="*/ 580292 h 808892"/>
              <a:gd name="connsiteX16" fmla="*/ 1473739 w 1490318"/>
              <a:gd name="connsiteY16" fmla="*/ 474784 h 808892"/>
              <a:gd name="connsiteX17" fmla="*/ 1438569 w 1490318"/>
              <a:gd name="connsiteY17" fmla="*/ 404446 h 808892"/>
              <a:gd name="connsiteX18" fmla="*/ 1333062 w 1490318"/>
              <a:gd name="connsiteY18" fmla="*/ 351692 h 808892"/>
              <a:gd name="connsiteX19" fmla="*/ 1227554 w 1490318"/>
              <a:gd name="connsiteY19" fmla="*/ 316523 h 808892"/>
              <a:gd name="connsiteX20" fmla="*/ 1227554 w 1490318"/>
              <a:gd name="connsiteY20"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28616 w 1490318"/>
              <a:gd name="connsiteY10" fmla="*/ 668215 h 808892"/>
              <a:gd name="connsiteX11" fmla="*/ 998954 w 1490318"/>
              <a:gd name="connsiteY11" fmla="*/ 650631 h 808892"/>
              <a:gd name="connsiteX12" fmla="*/ 1122046 w 1490318"/>
              <a:gd name="connsiteY12" fmla="*/ 615461 h 808892"/>
              <a:gd name="connsiteX13" fmla="*/ 1315477 w 1490318"/>
              <a:gd name="connsiteY13" fmla="*/ 597877 h 808892"/>
              <a:gd name="connsiteX14" fmla="*/ 1438569 w 1490318"/>
              <a:gd name="connsiteY14" fmla="*/ 580292 h 808892"/>
              <a:gd name="connsiteX15" fmla="*/ 1473739 w 1490318"/>
              <a:gd name="connsiteY15" fmla="*/ 474784 h 808892"/>
              <a:gd name="connsiteX16" fmla="*/ 1438569 w 1490318"/>
              <a:gd name="connsiteY16" fmla="*/ 404446 h 808892"/>
              <a:gd name="connsiteX17" fmla="*/ 1333062 w 1490318"/>
              <a:gd name="connsiteY17" fmla="*/ 351692 h 808892"/>
              <a:gd name="connsiteX18" fmla="*/ 1227554 w 1490318"/>
              <a:gd name="connsiteY18" fmla="*/ 316523 h 808892"/>
              <a:gd name="connsiteX19" fmla="*/ 1227554 w 1490318"/>
              <a:gd name="connsiteY19"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122046 w 1490318"/>
              <a:gd name="connsiteY11" fmla="*/ 615461 h 808892"/>
              <a:gd name="connsiteX12" fmla="*/ 1315477 w 1490318"/>
              <a:gd name="connsiteY12" fmla="*/ 597877 h 808892"/>
              <a:gd name="connsiteX13" fmla="*/ 1438569 w 1490318"/>
              <a:gd name="connsiteY13" fmla="*/ 580292 h 808892"/>
              <a:gd name="connsiteX14" fmla="*/ 1473739 w 1490318"/>
              <a:gd name="connsiteY14" fmla="*/ 474784 h 808892"/>
              <a:gd name="connsiteX15" fmla="*/ 1438569 w 1490318"/>
              <a:gd name="connsiteY15" fmla="*/ 404446 h 808892"/>
              <a:gd name="connsiteX16" fmla="*/ 1333062 w 1490318"/>
              <a:gd name="connsiteY16" fmla="*/ 351692 h 808892"/>
              <a:gd name="connsiteX17" fmla="*/ 1227554 w 1490318"/>
              <a:gd name="connsiteY17" fmla="*/ 316523 h 808892"/>
              <a:gd name="connsiteX18" fmla="*/ 1227554 w 1490318"/>
              <a:gd name="connsiteY18"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15" fmla="*/ 1333062 w 1490318"/>
              <a:gd name="connsiteY15" fmla="*/ 351692 h 808892"/>
              <a:gd name="connsiteX16" fmla="*/ 1227554 w 1490318"/>
              <a:gd name="connsiteY16" fmla="*/ 316523 h 808892"/>
              <a:gd name="connsiteX17" fmla="*/ 1227554 w 1490318"/>
              <a:gd name="connsiteY17"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15" fmla="*/ 1333062 w 1490318"/>
              <a:gd name="connsiteY15" fmla="*/ 351692 h 808892"/>
              <a:gd name="connsiteX16" fmla="*/ 1227554 w 1490318"/>
              <a:gd name="connsiteY16" fmla="*/ 316523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15" fmla="*/ 1333062 w 1490318"/>
              <a:gd name="connsiteY15" fmla="*/ 351692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0" fmla="*/ 1438569 w 1490318"/>
              <a:gd name="connsiteY0" fmla="*/ 228600 h 808892"/>
              <a:gd name="connsiteX1" fmla="*/ 1350646 w 1490318"/>
              <a:gd name="connsiteY1" fmla="*/ 105507 h 808892"/>
              <a:gd name="connsiteX2" fmla="*/ 1297893 w 1490318"/>
              <a:gd name="connsiteY2" fmla="*/ 70338 h 808892"/>
              <a:gd name="connsiteX3" fmla="*/ 981369 w 1490318"/>
              <a:gd name="connsiteY3" fmla="*/ 0 h 808892"/>
              <a:gd name="connsiteX4" fmla="*/ 629677 w 1490318"/>
              <a:gd name="connsiteY4" fmla="*/ 70338 h 808892"/>
              <a:gd name="connsiteX5" fmla="*/ 66969 w 1490318"/>
              <a:gd name="connsiteY5" fmla="*/ 422031 h 808892"/>
              <a:gd name="connsiteX6" fmla="*/ 49385 w 1490318"/>
              <a:gd name="connsiteY6" fmla="*/ 703384 h 808892"/>
              <a:gd name="connsiteX7" fmla="*/ 295569 w 1490318"/>
              <a:gd name="connsiteY7" fmla="*/ 808892 h 808892"/>
              <a:gd name="connsiteX8" fmla="*/ 700016 w 1490318"/>
              <a:gd name="connsiteY8" fmla="*/ 703384 h 808892"/>
              <a:gd name="connsiteX9" fmla="*/ 998954 w 1490318"/>
              <a:gd name="connsiteY9" fmla="*/ 650631 h 808892"/>
              <a:gd name="connsiteX10" fmla="*/ 1315477 w 1490318"/>
              <a:gd name="connsiteY10" fmla="*/ 597877 h 808892"/>
              <a:gd name="connsiteX11" fmla="*/ 1438569 w 1490318"/>
              <a:gd name="connsiteY11" fmla="*/ 580292 h 808892"/>
              <a:gd name="connsiteX12" fmla="*/ 1473739 w 1490318"/>
              <a:gd name="connsiteY12" fmla="*/ 474784 h 808892"/>
              <a:gd name="connsiteX0" fmla="*/ 1438569 w 1490318"/>
              <a:gd name="connsiteY0" fmla="*/ 228600 h 808892"/>
              <a:gd name="connsiteX1" fmla="*/ 1297893 w 1490318"/>
              <a:gd name="connsiteY1" fmla="*/ 70338 h 808892"/>
              <a:gd name="connsiteX2" fmla="*/ 981369 w 1490318"/>
              <a:gd name="connsiteY2" fmla="*/ 0 h 808892"/>
              <a:gd name="connsiteX3" fmla="*/ 629677 w 1490318"/>
              <a:gd name="connsiteY3" fmla="*/ 70338 h 808892"/>
              <a:gd name="connsiteX4" fmla="*/ 66969 w 1490318"/>
              <a:gd name="connsiteY4" fmla="*/ 422031 h 808892"/>
              <a:gd name="connsiteX5" fmla="*/ 49385 w 1490318"/>
              <a:gd name="connsiteY5" fmla="*/ 703384 h 808892"/>
              <a:gd name="connsiteX6" fmla="*/ 295569 w 1490318"/>
              <a:gd name="connsiteY6" fmla="*/ 808892 h 808892"/>
              <a:gd name="connsiteX7" fmla="*/ 700016 w 1490318"/>
              <a:gd name="connsiteY7" fmla="*/ 703384 h 808892"/>
              <a:gd name="connsiteX8" fmla="*/ 998954 w 1490318"/>
              <a:gd name="connsiteY8" fmla="*/ 650631 h 808892"/>
              <a:gd name="connsiteX9" fmla="*/ 1315477 w 1490318"/>
              <a:gd name="connsiteY9" fmla="*/ 597877 h 808892"/>
              <a:gd name="connsiteX10" fmla="*/ 1438569 w 1490318"/>
              <a:gd name="connsiteY10" fmla="*/ 580292 h 808892"/>
              <a:gd name="connsiteX11" fmla="*/ 1473739 w 1490318"/>
              <a:gd name="connsiteY11" fmla="*/ 474784 h 808892"/>
              <a:gd name="connsiteX0" fmla="*/ 1438569 w 1473739"/>
              <a:gd name="connsiteY0" fmla="*/ 228600 h 808892"/>
              <a:gd name="connsiteX1" fmla="*/ 1297893 w 1473739"/>
              <a:gd name="connsiteY1" fmla="*/ 70338 h 808892"/>
              <a:gd name="connsiteX2" fmla="*/ 981369 w 1473739"/>
              <a:gd name="connsiteY2" fmla="*/ 0 h 808892"/>
              <a:gd name="connsiteX3" fmla="*/ 629677 w 1473739"/>
              <a:gd name="connsiteY3" fmla="*/ 70338 h 808892"/>
              <a:gd name="connsiteX4" fmla="*/ 66969 w 1473739"/>
              <a:gd name="connsiteY4" fmla="*/ 422031 h 808892"/>
              <a:gd name="connsiteX5" fmla="*/ 49385 w 1473739"/>
              <a:gd name="connsiteY5" fmla="*/ 703384 h 808892"/>
              <a:gd name="connsiteX6" fmla="*/ 295569 w 1473739"/>
              <a:gd name="connsiteY6" fmla="*/ 808892 h 808892"/>
              <a:gd name="connsiteX7" fmla="*/ 700016 w 1473739"/>
              <a:gd name="connsiteY7" fmla="*/ 703384 h 808892"/>
              <a:gd name="connsiteX8" fmla="*/ 998954 w 1473739"/>
              <a:gd name="connsiteY8" fmla="*/ 650631 h 808892"/>
              <a:gd name="connsiteX9" fmla="*/ 1315477 w 1473739"/>
              <a:gd name="connsiteY9" fmla="*/ 597877 h 808892"/>
              <a:gd name="connsiteX10" fmla="*/ 1473739 w 1473739"/>
              <a:gd name="connsiteY10" fmla="*/ 474784 h 808892"/>
              <a:gd name="connsiteX0" fmla="*/ 1438569 w 1473739"/>
              <a:gd name="connsiteY0" fmla="*/ 228600 h 808892"/>
              <a:gd name="connsiteX1" fmla="*/ 1297893 w 1473739"/>
              <a:gd name="connsiteY1" fmla="*/ 70338 h 808892"/>
              <a:gd name="connsiteX2" fmla="*/ 981369 w 1473739"/>
              <a:gd name="connsiteY2" fmla="*/ 0 h 808892"/>
              <a:gd name="connsiteX3" fmla="*/ 629677 w 1473739"/>
              <a:gd name="connsiteY3" fmla="*/ 70338 h 808892"/>
              <a:gd name="connsiteX4" fmla="*/ 66969 w 1473739"/>
              <a:gd name="connsiteY4" fmla="*/ 422031 h 808892"/>
              <a:gd name="connsiteX5" fmla="*/ 49385 w 1473739"/>
              <a:gd name="connsiteY5" fmla="*/ 703384 h 808892"/>
              <a:gd name="connsiteX6" fmla="*/ 295569 w 1473739"/>
              <a:gd name="connsiteY6" fmla="*/ 808892 h 808892"/>
              <a:gd name="connsiteX7" fmla="*/ 700016 w 1473739"/>
              <a:gd name="connsiteY7" fmla="*/ 703384 h 808892"/>
              <a:gd name="connsiteX8" fmla="*/ 1315477 w 1473739"/>
              <a:gd name="connsiteY8" fmla="*/ 597877 h 808892"/>
              <a:gd name="connsiteX9" fmla="*/ 1473739 w 1473739"/>
              <a:gd name="connsiteY9" fmla="*/ 474784 h 808892"/>
              <a:gd name="connsiteX0" fmla="*/ 1438569 w 1473739"/>
              <a:gd name="connsiteY0" fmla="*/ 228600 h 810044"/>
              <a:gd name="connsiteX1" fmla="*/ 1297893 w 1473739"/>
              <a:gd name="connsiteY1" fmla="*/ 70338 h 810044"/>
              <a:gd name="connsiteX2" fmla="*/ 981369 w 1473739"/>
              <a:gd name="connsiteY2" fmla="*/ 0 h 810044"/>
              <a:gd name="connsiteX3" fmla="*/ 629677 w 1473739"/>
              <a:gd name="connsiteY3" fmla="*/ 70338 h 810044"/>
              <a:gd name="connsiteX4" fmla="*/ 66969 w 1473739"/>
              <a:gd name="connsiteY4" fmla="*/ 422031 h 810044"/>
              <a:gd name="connsiteX5" fmla="*/ 49385 w 1473739"/>
              <a:gd name="connsiteY5" fmla="*/ 703384 h 810044"/>
              <a:gd name="connsiteX6" fmla="*/ 295569 w 1473739"/>
              <a:gd name="connsiteY6" fmla="*/ 808892 h 810044"/>
              <a:gd name="connsiteX7" fmla="*/ 779592 w 1473739"/>
              <a:gd name="connsiteY7" fmla="*/ 789529 h 810044"/>
              <a:gd name="connsiteX8" fmla="*/ 1315477 w 1473739"/>
              <a:gd name="connsiteY8" fmla="*/ 597877 h 810044"/>
              <a:gd name="connsiteX9" fmla="*/ 1473739 w 1473739"/>
              <a:gd name="connsiteY9" fmla="*/ 474784 h 810044"/>
              <a:gd name="connsiteX0" fmla="*/ 1438569 w 1506795"/>
              <a:gd name="connsiteY0" fmla="*/ 228600 h 810044"/>
              <a:gd name="connsiteX1" fmla="*/ 1297893 w 1506795"/>
              <a:gd name="connsiteY1" fmla="*/ 70338 h 810044"/>
              <a:gd name="connsiteX2" fmla="*/ 981369 w 1506795"/>
              <a:gd name="connsiteY2" fmla="*/ 0 h 810044"/>
              <a:gd name="connsiteX3" fmla="*/ 629677 w 1506795"/>
              <a:gd name="connsiteY3" fmla="*/ 70338 h 810044"/>
              <a:gd name="connsiteX4" fmla="*/ 66969 w 1506795"/>
              <a:gd name="connsiteY4" fmla="*/ 422031 h 810044"/>
              <a:gd name="connsiteX5" fmla="*/ 49385 w 1506795"/>
              <a:gd name="connsiteY5" fmla="*/ 703384 h 810044"/>
              <a:gd name="connsiteX6" fmla="*/ 295569 w 1506795"/>
              <a:gd name="connsiteY6" fmla="*/ 808892 h 810044"/>
              <a:gd name="connsiteX7" fmla="*/ 779592 w 1506795"/>
              <a:gd name="connsiteY7" fmla="*/ 789529 h 810044"/>
              <a:gd name="connsiteX8" fmla="*/ 1427664 w 1506795"/>
              <a:gd name="connsiteY8" fmla="*/ 717521 h 810044"/>
              <a:gd name="connsiteX9" fmla="*/ 1473739 w 1506795"/>
              <a:gd name="connsiteY9" fmla="*/ 474784 h 810044"/>
              <a:gd name="connsiteX0" fmla="*/ 1438569 w 1506795"/>
              <a:gd name="connsiteY0" fmla="*/ 228600 h 810044"/>
              <a:gd name="connsiteX1" fmla="*/ 1297893 w 1506795"/>
              <a:gd name="connsiteY1" fmla="*/ 70338 h 810044"/>
              <a:gd name="connsiteX2" fmla="*/ 981369 w 1506795"/>
              <a:gd name="connsiteY2" fmla="*/ 0 h 810044"/>
              <a:gd name="connsiteX3" fmla="*/ 347544 w 1506795"/>
              <a:gd name="connsiteY3" fmla="*/ 213465 h 810044"/>
              <a:gd name="connsiteX4" fmla="*/ 66969 w 1506795"/>
              <a:gd name="connsiteY4" fmla="*/ 422031 h 810044"/>
              <a:gd name="connsiteX5" fmla="*/ 49385 w 1506795"/>
              <a:gd name="connsiteY5" fmla="*/ 703384 h 810044"/>
              <a:gd name="connsiteX6" fmla="*/ 295569 w 1506795"/>
              <a:gd name="connsiteY6" fmla="*/ 808892 h 810044"/>
              <a:gd name="connsiteX7" fmla="*/ 779592 w 1506795"/>
              <a:gd name="connsiteY7" fmla="*/ 789529 h 810044"/>
              <a:gd name="connsiteX8" fmla="*/ 1427664 w 1506795"/>
              <a:gd name="connsiteY8" fmla="*/ 717521 h 810044"/>
              <a:gd name="connsiteX9" fmla="*/ 1473739 w 1506795"/>
              <a:gd name="connsiteY9" fmla="*/ 474784 h 810044"/>
              <a:gd name="connsiteX0" fmla="*/ 1438569 w 1506795"/>
              <a:gd name="connsiteY0" fmla="*/ 160784 h 742228"/>
              <a:gd name="connsiteX1" fmla="*/ 1297893 w 1506795"/>
              <a:gd name="connsiteY1" fmla="*/ 2522 h 742228"/>
              <a:gd name="connsiteX2" fmla="*/ 347544 w 1506795"/>
              <a:gd name="connsiteY2" fmla="*/ 145649 h 742228"/>
              <a:gd name="connsiteX3" fmla="*/ 66969 w 1506795"/>
              <a:gd name="connsiteY3" fmla="*/ 354215 h 742228"/>
              <a:gd name="connsiteX4" fmla="*/ 49385 w 1506795"/>
              <a:gd name="connsiteY4" fmla="*/ 635568 h 742228"/>
              <a:gd name="connsiteX5" fmla="*/ 295569 w 1506795"/>
              <a:gd name="connsiteY5" fmla="*/ 741076 h 742228"/>
              <a:gd name="connsiteX6" fmla="*/ 779592 w 1506795"/>
              <a:gd name="connsiteY6" fmla="*/ 721713 h 742228"/>
              <a:gd name="connsiteX7" fmla="*/ 1427664 w 1506795"/>
              <a:gd name="connsiteY7" fmla="*/ 649705 h 742228"/>
              <a:gd name="connsiteX8" fmla="*/ 1473739 w 1506795"/>
              <a:gd name="connsiteY8" fmla="*/ 406968 h 742228"/>
              <a:gd name="connsiteX0" fmla="*/ 1438569 w 1506795"/>
              <a:gd name="connsiteY0" fmla="*/ 15135 h 596579"/>
              <a:gd name="connsiteX1" fmla="*/ 347544 w 1506795"/>
              <a:gd name="connsiteY1" fmla="*/ 0 h 596579"/>
              <a:gd name="connsiteX2" fmla="*/ 66969 w 1506795"/>
              <a:gd name="connsiteY2" fmla="*/ 208566 h 596579"/>
              <a:gd name="connsiteX3" fmla="*/ 49385 w 1506795"/>
              <a:gd name="connsiteY3" fmla="*/ 489919 h 596579"/>
              <a:gd name="connsiteX4" fmla="*/ 295569 w 1506795"/>
              <a:gd name="connsiteY4" fmla="*/ 595427 h 596579"/>
              <a:gd name="connsiteX5" fmla="*/ 779592 w 1506795"/>
              <a:gd name="connsiteY5" fmla="*/ 576064 h 596579"/>
              <a:gd name="connsiteX6" fmla="*/ 1427664 w 1506795"/>
              <a:gd name="connsiteY6" fmla="*/ 504056 h 596579"/>
              <a:gd name="connsiteX7" fmla="*/ 1473739 w 1506795"/>
              <a:gd name="connsiteY7" fmla="*/ 261319 h 596579"/>
              <a:gd name="connsiteX0" fmla="*/ 1438569 w 1506795"/>
              <a:gd name="connsiteY0" fmla="*/ 47373 h 628817"/>
              <a:gd name="connsiteX1" fmla="*/ 347544 w 1506795"/>
              <a:gd name="connsiteY1" fmla="*/ 32238 h 628817"/>
              <a:gd name="connsiteX2" fmla="*/ 66969 w 1506795"/>
              <a:gd name="connsiteY2" fmla="*/ 240804 h 628817"/>
              <a:gd name="connsiteX3" fmla="*/ 49385 w 1506795"/>
              <a:gd name="connsiteY3" fmla="*/ 522157 h 628817"/>
              <a:gd name="connsiteX4" fmla="*/ 295569 w 1506795"/>
              <a:gd name="connsiteY4" fmla="*/ 627665 h 628817"/>
              <a:gd name="connsiteX5" fmla="*/ 779592 w 1506795"/>
              <a:gd name="connsiteY5" fmla="*/ 608302 h 628817"/>
              <a:gd name="connsiteX6" fmla="*/ 1427664 w 1506795"/>
              <a:gd name="connsiteY6" fmla="*/ 536294 h 628817"/>
              <a:gd name="connsiteX7" fmla="*/ 1473739 w 1506795"/>
              <a:gd name="connsiteY7" fmla="*/ 293557 h 628817"/>
              <a:gd name="connsiteX0" fmla="*/ 1438569 w 1506795"/>
              <a:gd name="connsiteY0" fmla="*/ 47373 h 628817"/>
              <a:gd name="connsiteX1" fmla="*/ 347544 w 1506795"/>
              <a:gd name="connsiteY1" fmla="*/ 32238 h 628817"/>
              <a:gd name="connsiteX2" fmla="*/ 66969 w 1506795"/>
              <a:gd name="connsiteY2" fmla="*/ 240804 h 628817"/>
              <a:gd name="connsiteX3" fmla="*/ 49385 w 1506795"/>
              <a:gd name="connsiteY3" fmla="*/ 522157 h 628817"/>
              <a:gd name="connsiteX4" fmla="*/ 295569 w 1506795"/>
              <a:gd name="connsiteY4" fmla="*/ 627665 h 628817"/>
              <a:gd name="connsiteX5" fmla="*/ 779592 w 1506795"/>
              <a:gd name="connsiteY5" fmla="*/ 608302 h 628817"/>
              <a:gd name="connsiteX6" fmla="*/ 1427664 w 1506795"/>
              <a:gd name="connsiteY6" fmla="*/ 536294 h 628817"/>
              <a:gd name="connsiteX7" fmla="*/ 1473739 w 1506795"/>
              <a:gd name="connsiteY7" fmla="*/ 293557 h 628817"/>
              <a:gd name="connsiteX8" fmla="*/ 1438569 w 1506795"/>
              <a:gd name="connsiteY8" fmla="*/ 47373 h 628817"/>
              <a:gd name="connsiteX0" fmla="*/ 1355656 w 1506795"/>
              <a:gd name="connsiteY0" fmla="*/ 104246 h 628817"/>
              <a:gd name="connsiteX1" fmla="*/ 347544 w 1506795"/>
              <a:gd name="connsiteY1" fmla="*/ 32238 h 628817"/>
              <a:gd name="connsiteX2" fmla="*/ 66969 w 1506795"/>
              <a:gd name="connsiteY2" fmla="*/ 240804 h 628817"/>
              <a:gd name="connsiteX3" fmla="*/ 49385 w 1506795"/>
              <a:gd name="connsiteY3" fmla="*/ 522157 h 628817"/>
              <a:gd name="connsiteX4" fmla="*/ 295569 w 1506795"/>
              <a:gd name="connsiteY4" fmla="*/ 627665 h 628817"/>
              <a:gd name="connsiteX5" fmla="*/ 779592 w 1506795"/>
              <a:gd name="connsiteY5" fmla="*/ 608302 h 628817"/>
              <a:gd name="connsiteX6" fmla="*/ 1427664 w 1506795"/>
              <a:gd name="connsiteY6" fmla="*/ 536294 h 628817"/>
              <a:gd name="connsiteX7" fmla="*/ 1473739 w 1506795"/>
              <a:gd name="connsiteY7" fmla="*/ 293557 h 628817"/>
              <a:gd name="connsiteX8" fmla="*/ 1355656 w 1506795"/>
              <a:gd name="connsiteY8" fmla="*/ 104246 h 628817"/>
              <a:gd name="connsiteX0" fmla="*/ 1355656 w 1719331"/>
              <a:gd name="connsiteY0" fmla="*/ 104246 h 628817"/>
              <a:gd name="connsiteX1" fmla="*/ 347544 w 1719331"/>
              <a:gd name="connsiteY1" fmla="*/ 32238 h 628817"/>
              <a:gd name="connsiteX2" fmla="*/ 66969 w 1719331"/>
              <a:gd name="connsiteY2" fmla="*/ 240804 h 628817"/>
              <a:gd name="connsiteX3" fmla="*/ 49385 w 1719331"/>
              <a:gd name="connsiteY3" fmla="*/ 522157 h 628817"/>
              <a:gd name="connsiteX4" fmla="*/ 295569 w 1719331"/>
              <a:gd name="connsiteY4" fmla="*/ 627665 h 628817"/>
              <a:gd name="connsiteX5" fmla="*/ 779592 w 1719331"/>
              <a:gd name="connsiteY5" fmla="*/ 608302 h 628817"/>
              <a:gd name="connsiteX6" fmla="*/ 1427664 w 1719331"/>
              <a:gd name="connsiteY6" fmla="*/ 536294 h 628817"/>
              <a:gd name="connsiteX7" fmla="*/ 1473739 w 1719331"/>
              <a:gd name="connsiteY7" fmla="*/ 293557 h 628817"/>
              <a:gd name="connsiteX8" fmla="*/ 1355656 w 1719331"/>
              <a:gd name="connsiteY8" fmla="*/ 104246 h 628817"/>
              <a:gd name="connsiteX0" fmla="*/ 1355656 w 1719331"/>
              <a:gd name="connsiteY0" fmla="*/ 132104 h 656675"/>
              <a:gd name="connsiteX1" fmla="*/ 347544 w 1719331"/>
              <a:gd name="connsiteY1" fmla="*/ 60096 h 656675"/>
              <a:gd name="connsiteX2" fmla="*/ 66969 w 1719331"/>
              <a:gd name="connsiteY2" fmla="*/ 268662 h 656675"/>
              <a:gd name="connsiteX3" fmla="*/ 49385 w 1719331"/>
              <a:gd name="connsiteY3" fmla="*/ 550015 h 656675"/>
              <a:gd name="connsiteX4" fmla="*/ 295569 w 1719331"/>
              <a:gd name="connsiteY4" fmla="*/ 655523 h 656675"/>
              <a:gd name="connsiteX5" fmla="*/ 779592 w 1719331"/>
              <a:gd name="connsiteY5" fmla="*/ 636160 h 656675"/>
              <a:gd name="connsiteX6" fmla="*/ 1427664 w 1719331"/>
              <a:gd name="connsiteY6" fmla="*/ 564152 h 656675"/>
              <a:gd name="connsiteX7" fmla="*/ 1473739 w 1719331"/>
              <a:gd name="connsiteY7" fmla="*/ 321415 h 656675"/>
              <a:gd name="connsiteX8" fmla="*/ 1355656 w 1719331"/>
              <a:gd name="connsiteY8" fmla="*/ 132104 h 656675"/>
              <a:gd name="connsiteX0" fmla="*/ 1355656 w 1506795"/>
              <a:gd name="connsiteY0" fmla="*/ 132104 h 656675"/>
              <a:gd name="connsiteX1" fmla="*/ 347544 w 1506795"/>
              <a:gd name="connsiteY1" fmla="*/ 60096 h 656675"/>
              <a:gd name="connsiteX2" fmla="*/ 66969 w 1506795"/>
              <a:gd name="connsiteY2" fmla="*/ 268662 h 656675"/>
              <a:gd name="connsiteX3" fmla="*/ 49385 w 1506795"/>
              <a:gd name="connsiteY3" fmla="*/ 550015 h 656675"/>
              <a:gd name="connsiteX4" fmla="*/ 295569 w 1506795"/>
              <a:gd name="connsiteY4" fmla="*/ 655523 h 656675"/>
              <a:gd name="connsiteX5" fmla="*/ 779592 w 1506795"/>
              <a:gd name="connsiteY5" fmla="*/ 636160 h 656675"/>
              <a:gd name="connsiteX6" fmla="*/ 1427664 w 1506795"/>
              <a:gd name="connsiteY6" fmla="*/ 564152 h 656675"/>
              <a:gd name="connsiteX7" fmla="*/ 1473739 w 1506795"/>
              <a:gd name="connsiteY7" fmla="*/ 321415 h 656675"/>
              <a:gd name="connsiteX8" fmla="*/ 1355656 w 1506795"/>
              <a:gd name="connsiteY8" fmla="*/ 132104 h 656675"/>
              <a:gd name="connsiteX0" fmla="*/ 1355656 w 1506795"/>
              <a:gd name="connsiteY0" fmla="*/ 132104 h 656675"/>
              <a:gd name="connsiteX1" fmla="*/ 347544 w 1506795"/>
              <a:gd name="connsiteY1" fmla="*/ 60096 h 656675"/>
              <a:gd name="connsiteX2" fmla="*/ 66969 w 1506795"/>
              <a:gd name="connsiteY2" fmla="*/ 268662 h 656675"/>
              <a:gd name="connsiteX3" fmla="*/ 49385 w 1506795"/>
              <a:gd name="connsiteY3" fmla="*/ 550015 h 656675"/>
              <a:gd name="connsiteX4" fmla="*/ 295569 w 1506795"/>
              <a:gd name="connsiteY4" fmla="*/ 655523 h 656675"/>
              <a:gd name="connsiteX5" fmla="*/ 779592 w 1506795"/>
              <a:gd name="connsiteY5" fmla="*/ 636160 h 656675"/>
              <a:gd name="connsiteX6" fmla="*/ 1427664 w 1506795"/>
              <a:gd name="connsiteY6" fmla="*/ 564152 h 656675"/>
              <a:gd name="connsiteX7" fmla="*/ 1473739 w 1506795"/>
              <a:gd name="connsiteY7" fmla="*/ 321415 h 656675"/>
              <a:gd name="connsiteX8" fmla="*/ 1355656 w 1506795"/>
              <a:gd name="connsiteY8" fmla="*/ 132104 h 656675"/>
              <a:gd name="connsiteX0" fmla="*/ 1355656 w 1483952"/>
              <a:gd name="connsiteY0" fmla="*/ 132104 h 656675"/>
              <a:gd name="connsiteX1" fmla="*/ 347544 w 1483952"/>
              <a:gd name="connsiteY1" fmla="*/ 60096 h 656675"/>
              <a:gd name="connsiteX2" fmla="*/ 66969 w 1483952"/>
              <a:gd name="connsiteY2" fmla="*/ 268662 h 656675"/>
              <a:gd name="connsiteX3" fmla="*/ 49385 w 1483952"/>
              <a:gd name="connsiteY3" fmla="*/ 550015 h 656675"/>
              <a:gd name="connsiteX4" fmla="*/ 295569 w 1483952"/>
              <a:gd name="connsiteY4" fmla="*/ 655523 h 656675"/>
              <a:gd name="connsiteX5" fmla="*/ 779592 w 1483952"/>
              <a:gd name="connsiteY5" fmla="*/ 636160 h 656675"/>
              <a:gd name="connsiteX6" fmla="*/ 1355656 w 1483952"/>
              <a:gd name="connsiteY6" fmla="*/ 564152 h 656675"/>
              <a:gd name="connsiteX7" fmla="*/ 1473739 w 1483952"/>
              <a:gd name="connsiteY7" fmla="*/ 321415 h 656675"/>
              <a:gd name="connsiteX8" fmla="*/ 1355656 w 1483952"/>
              <a:gd name="connsiteY8" fmla="*/ 132104 h 656675"/>
              <a:gd name="connsiteX0" fmla="*/ 1355656 w 1499672"/>
              <a:gd name="connsiteY0" fmla="*/ 132104 h 656675"/>
              <a:gd name="connsiteX1" fmla="*/ 347544 w 1499672"/>
              <a:gd name="connsiteY1" fmla="*/ 60096 h 656675"/>
              <a:gd name="connsiteX2" fmla="*/ 66969 w 1499672"/>
              <a:gd name="connsiteY2" fmla="*/ 268662 h 656675"/>
              <a:gd name="connsiteX3" fmla="*/ 49385 w 1499672"/>
              <a:gd name="connsiteY3" fmla="*/ 550015 h 656675"/>
              <a:gd name="connsiteX4" fmla="*/ 295569 w 1499672"/>
              <a:gd name="connsiteY4" fmla="*/ 655523 h 656675"/>
              <a:gd name="connsiteX5" fmla="*/ 779592 w 1499672"/>
              <a:gd name="connsiteY5" fmla="*/ 636160 h 656675"/>
              <a:gd name="connsiteX6" fmla="*/ 1355656 w 1499672"/>
              <a:gd name="connsiteY6" fmla="*/ 564152 h 656675"/>
              <a:gd name="connsiteX7" fmla="*/ 1499672 w 1499672"/>
              <a:gd name="connsiteY7" fmla="*/ 348128 h 656675"/>
              <a:gd name="connsiteX8" fmla="*/ 1355656 w 1499672"/>
              <a:gd name="connsiteY8" fmla="*/ 132104 h 656675"/>
              <a:gd name="connsiteX0" fmla="*/ 1355656 w 1506795"/>
              <a:gd name="connsiteY0" fmla="*/ 132104 h 674260"/>
              <a:gd name="connsiteX1" fmla="*/ 347544 w 1506795"/>
              <a:gd name="connsiteY1" fmla="*/ 60096 h 674260"/>
              <a:gd name="connsiteX2" fmla="*/ 66969 w 1506795"/>
              <a:gd name="connsiteY2" fmla="*/ 268662 h 674260"/>
              <a:gd name="connsiteX3" fmla="*/ 49385 w 1506795"/>
              <a:gd name="connsiteY3" fmla="*/ 550015 h 674260"/>
              <a:gd name="connsiteX4" fmla="*/ 295569 w 1506795"/>
              <a:gd name="connsiteY4" fmla="*/ 655523 h 674260"/>
              <a:gd name="connsiteX5" fmla="*/ 779592 w 1506795"/>
              <a:gd name="connsiteY5" fmla="*/ 636160 h 674260"/>
              <a:gd name="connsiteX6" fmla="*/ 1427664 w 1506795"/>
              <a:gd name="connsiteY6" fmla="*/ 636160 h 674260"/>
              <a:gd name="connsiteX7" fmla="*/ 1499672 w 1506795"/>
              <a:gd name="connsiteY7" fmla="*/ 348128 h 674260"/>
              <a:gd name="connsiteX8" fmla="*/ 1355656 w 1506795"/>
              <a:gd name="connsiteY8" fmla="*/ 132104 h 6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795" h="674260">
                <a:moveTo>
                  <a:pt x="1355656" y="132104"/>
                </a:moveTo>
                <a:cubicBezTo>
                  <a:pt x="1159851" y="0"/>
                  <a:pt x="576144" y="27858"/>
                  <a:pt x="347544" y="60096"/>
                </a:cubicBezTo>
                <a:cubicBezTo>
                  <a:pt x="195144" y="130435"/>
                  <a:pt x="163684" y="163154"/>
                  <a:pt x="66969" y="268662"/>
                </a:cubicBezTo>
                <a:cubicBezTo>
                  <a:pt x="30862" y="376982"/>
                  <a:pt x="0" y="421614"/>
                  <a:pt x="49385" y="550015"/>
                </a:cubicBezTo>
                <a:cubicBezTo>
                  <a:pt x="87485" y="614492"/>
                  <a:pt x="239884" y="640869"/>
                  <a:pt x="295569" y="655523"/>
                </a:cubicBezTo>
                <a:cubicBezTo>
                  <a:pt x="404007" y="655523"/>
                  <a:pt x="688738" y="656675"/>
                  <a:pt x="779592" y="636160"/>
                </a:cubicBezTo>
                <a:cubicBezTo>
                  <a:pt x="949577" y="600991"/>
                  <a:pt x="1298710" y="674260"/>
                  <a:pt x="1427664" y="636160"/>
                </a:cubicBezTo>
                <a:cubicBezTo>
                  <a:pt x="1506795" y="606852"/>
                  <a:pt x="1466701" y="373773"/>
                  <a:pt x="1499672" y="348128"/>
                </a:cubicBezTo>
                <a:cubicBezTo>
                  <a:pt x="1487671" y="276120"/>
                  <a:pt x="1483952" y="218662"/>
                  <a:pt x="1355656" y="132104"/>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4716016" y="3789039"/>
            <a:ext cx="1728192" cy="720081"/>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080" h="640165">
                <a:moveTo>
                  <a:pt x="2882321" y="123045"/>
                </a:moveTo>
                <a:cubicBezTo>
                  <a:pt x="2082532" y="0"/>
                  <a:pt x="2250714" y="147115"/>
                  <a:pt x="1590356" y="136109"/>
                </a:cubicBezTo>
                <a:cubicBezTo>
                  <a:pt x="1217970" y="141410"/>
                  <a:pt x="664840" y="163059"/>
                  <a:pt x="438228" y="208116"/>
                </a:cubicBezTo>
                <a:cubicBezTo>
                  <a:pt x="324259" y="242572"/>
                  <a:pt x="141848" y="231570"/>
                  <a:pt x="78188" y="280124"/>
                </a:cubicBezTo>
                <a:cubicBezTo>
                  <a:pt x="0" y="339759"/>
                  <a:pt x="159473" y="527074"/>
                  <a:pt x="150196" y="568156"/>
                </a:cubicBezTo>
                <a:cubicBezTo>
                  <a:pt x="262393" y="612213"/>
                  <a:pt x="592859" y="636189"/>
                  <a:pt x="798268" y="640165"/>
                </a:cubicBezTo>
                <a:lnTo>
                  <a:pt x="2094412" y="640165"/>
                </a:lnTo>
                <a:cubicBezTo>
                  <a:pt x="2470909" y="625615"/>
                  <a:pt x="2855587" y="606588"/>
                  <a:pt x="3030516" y="568157"/>
                </a:cubicBezTo>
                <a:cubicBezTo>
                  <a:pt x="3207080" y="190253"/>
                  <a:pt x="3022509" y="154094"/>
                  <a:pt x="2882321" y="123045"/>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rot="10800000">
            <a:off x="4860032" y="4509118"/>
            <a:ext cx="1368152" cy="792089"/>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080" h="640165">
                <a:moveTo>
                  <a:pt x="2882321" y="123045"/>
                </a:moveTo>
                <a:cubicBezTo>
                  <a:pt x="2082532" y="0"/>
                  <a:pt x="2250714" y="147115"/>
                  <a:pt x="1590356" y="136109"/>
                </a:cubicBezTo>
                <a:cubicBezTo>
                  <a:pt x="1217970" y="141410"/>
                  <a:pt x="664840" y="163059"/>
                  <a:pt x="438228" y="208116"/>
                </a:cubicBezTo>
                <a:cubicBezTo>
                  <a:pt x="324259" y="242572"/>
                  <a:pt x="141848" y="231570"/>
                  <a:pt x="78188" y="280124"/>
                </a:cubicBezTo>
                <a:cubicBezTo>
                  <a:pt x="0" y="339759"/>
                  <a:pt x="159473" y="527074"/>
                  <a:pt x="150196" y="568156"/>
                </a:cubicBezTo>
                <a:cubicBezTo>
                  <a:pt x="262393" y="612213"/>
                  <a:pt x="592859" y="636189"/>
                  <a:pt x="798268" y="640165"/>
                </a:cubicBezTo>
                <a:lnTo>
                  <a:pt x="2094412" y="640165"/>
                </a:lnTo>
                <a:cubicBezTo>
                  <a:pt x="2470909" y="625615"/>
                  <a:pt x="2855587" y="606588"/>
                  <a:pt x="3030516" y="568157"/>
                </a:cubicBezTo>
                <a:cubicBezTo>
                  <a:pt x="3207080" y="190253"/>
                  <a:pt x="3022509" y="154094"/>
                  <a:pt x="2882321" y="123045"/>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35496" y="3565465"/>
            <a:ext cx="3096344" cy="1015663"/>
          </a:xfrm>
          <a:prstGeom prst="rect">
            <a:avLst/>
          </a:prstGeom>
          <a:noFill/>
        </p:spPr>
        <p:txBody>
          <a:bodyPr wrap="square" rtlCol="0">
            <a:spAutoFit/>
          </a:bodyPr>
          <a:lstStyle/>
          <a:p>
            <a:r>
              <a:rPr lang="en-US" sz="2000" dirty="0" smtClean="0">
                <a:solidFill>
                  <a:schemeClr val="accent3"/>
                </a:solidFill>
              </a:rPr>
              <a:t>Take no more than TCP would, at any potential bottleneck </a:t>
            </a:r>
            <a:r>
              <a:rPr lang="en-US" sz="2000" i="1" dirty="0" smtClean="0">
                <a:solidFill>
                  <a:schemeClr val="accent3"/>
                </a:solidFill>
              </a:rPr>
              <a:t>S</a:t>
            </a:r>
            <a:r>
              <a:rPr lang="en-US" sz="2000" dirty="0" smtClean="0">
                <a:solidFill>
                  <a:schemeClr val="accent3"/>
                </a:solidFill>
              </a:rPr>
              <a:t>:</a:t>
            </a:r>
            <a:endParaRPr lang="en-GB" sz="2000" dirty="0">
              <a:solidFill>
                <a:schemeClr val="accent3"/>
              </a:solidFill>
            </a:endParaRPr>
          </a:p>
        </p:txBody>
      </p:sp>
      <p:sp>
        <p:nvSpPr>
          <p:cNvPr id="12" name="TextBox 11"/>
          <p:cNvSpPr txBox="1"/>
          <p:nvPr/>
        </p:nvSpPr>
        <p:spPr>
          <a:xfrm>
            <a:off x="35496" y="4509120"/>
            <a:ext cx="2880320" cy="707886"/>
          </a:xfrm>
          <a:prstGeom prst="rect">
            <a:avLst/>
          </a:prstGeom>
          <a:noFill/>
        </p:spPr>
        <p:txBody>
          <a:bodyPr wrap="square" rtlCol="0">
            <a:spAutoFit/>
          </a:bodyPr>
          <a:lstStyle/>
          <a:p>
            <a:r>
              <a:rPr lang="en-GB" sz="2000" dirty="0" smtClean="0">
                <a:solidFill>
                  <a:schemeClr val="accent3"/>
                </a:solidFill>
              </a:rPr>
              <a:t>look at the best that a single-path TCP could get,</a:t>
            </a:r>
            <a:endParaRPr lang="en-GB" sz="2000" dirty="0">
              <a:solidFill>
                <a:schemeClr val="accent3"/>
              </a:solidFill>
            </a:endParaRPr>
          </a:p>
        </p:txBody>
      </p:sp>
      <p:sp>
        <p:nvSpPr>
          <p:cNvPr id="13" name="TextBox 12"/>
          <p:cNvSpPr txBox="1"/>
          <p:nvPr/>
        </p:nvSpPr>
        <p:spPr>
          <a:xfrm>
            <a:off x="35496" y="5104928"/>
            <a:ext cx="3744416" cy="400110"/>
          </a:xfrm>
          <a:prstGeom prst="rect">
            <a:avLst/>
          </a:prstGeom>
          <a:noFill/>
        </p:spPr>
        <p:txBody>
          <a:bodyPr wrap="square" rtlCol="0">
            <a:spAutoFit/>
          </a:bodyPr>
          <a:lstStyle/>
          <a:p>
            <a:r>
              <a:rPr lang="en-GB" sz="2000" dirty="0" smtClean="0">
                <a:solidFill>
                  <a:schemeClr val="accent3"/>
                </a:solidFill>
              </a:rPr>
              <a:t>and compare to what I’m getting.</a:t>
            </a:r>
            <a:endParaRPr lang="en-GB" sz="2000" dirty="0">
              <a:solidFill>
                <a:schemeClr val="accent3"/>
              </a:solidFill>
            </a:endParaRPr>
          </a:p>
        </p:txBody>
      </p:sp>
      <p:sp>
        <p:nvSpPr>
          <p:cNvPr id="14" name="Slide Number Placeholder 13"/>
          <p:cNvSpPr>
            <a:spLocks noGrp="1"/>
          </p:cNvSpPr>
          <p:nvPr>
            <p:ph type="sldNum" sz="quarter" idx="4"/>
          </p:nvPr>
        </p:nvSpPr>
        <p:spPr/>
        <p:txBody>
          <a:bodyPr/>
          <a:lstStyle/>
          <a:p>
            <a:fld id="{C521D75E-D6CE-401B-B8F6-FCC738B84794}" type="slidenum">
              <a:rPr lang="en-GB" smtClean="0"/>
              <a:pPr/>
              <a:t>55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844824"/>
          </a:xfrm>
        </p:spPr>
        <p:txBody>
          <a:bodyPr>
            <a:normAutofit fontScale="90000"/>
          </a:bodyPr>
          <a:lstStyle/>
          <a:p>
            <a:r>
              <a:rPr lang="en-US" sz="3600" dirty="0" smtClean="0">
                <a:solidFill>
                  <a:schemeClr val="bg1">
                    <a:lumMod val="50000"/>
                    <a:lumOff val="50000"/>
                  </a:schemeClr>
                </a:solidFill>
              </a:rPr>
              <a:t>What problem is being solved by </a:t>
            </a:r>
            <a:r>
              <a:rPr lang="en-US" dirty="0" smtClean="0"/>
              <a:t/>
            </a:r>
            <a:br>
              <a:rPr lang="en-US" dirty="0" smtClean="0"/>
            </a:br>
            <a:r>
              <a:rPr lang="en-US" dirty="0" smtClean="0"/>
              <a:t>stable end-to-end algorithms for</a:t>
            </a:r>
            <a:br>
              <a:rPr lang="en-US" dirty="0" smtClean="0"/>
            </a:br>
            <a:r>
              <a:rPr lang="en-US" dirty="0" smtClean="0"/>
              <a:t>joint routing and rate control?</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6</a:t>
            </a:fld>
            <a:endParaRPr lang="en-GB"/>
          </a:p>
        </p:txBody>
      </p:sp>
      <p:grpSp>
        <p:nvGrpSpPr>
          <p:cNvPr id="2" name="Group 71"/>
          <p:cNvGrpSpPr/>
          <p:nvPr/>
        </p:nvGrpSpPr>
        <p:grpSpPr>
          <a:xfrm>
            <a:off x="107504" y="3356992"/>
            <a:ext cx="3960440" cy="2952328"/>
            <a:chOff x="755577" y="1196752"/>
            <a:chExt cx="6048672" cy="4746848"/>
          </a:xfrm>
        </p:grpSpPr>
        <p:sp>
          <p:nvSpPr>
            <p:cNvPr id="8" name="Freeform 7"/>
            <p:cNvSpPr/>
            <p:nvPr/>
          </p:nvSpPr>
          <p:spPr bwMode="auto">
            <a:xfrm rot="19636435" flipV="1">
              <a:off x="1938745" y="3134191"/>
              <a:ext cx="1690721" cy="28495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Line 36"/>
            <p:cNvSpPr>
              <a:spLocks noChangeShapeType="1"/>
            </p:cNvSpPr>
            <p:nvPr/>
          </p:nvSpPr>
          <p:spPr bwMode="auto">
            <a:xfrm rot="19636435">
              <a:off x="2018626" y="3212785"/>
              <a:ext cx="150142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 name="Oval 18"/>
            <p:cNvSpPr>
              <a:spLocks noChangeArrowheads="1"/>
            </p:cNvSpPr>
            <p:nvPr/>
          </p:nvSpPr>
          <p:spPr bwMode="auto">
            <a:xfrm rot="14236435" flipV="1">
              <a:off x="1941650" y="3613581"/>
              <a:ext cx="276895" cy="228230"/>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5" name="Line 33"/>
            <p:cNvSpPr>
              <a:spLocks noChangeShapeType="1"/>
            </p:cNvSpPr>
            <p:nvPr/>
          </p:nvSpPr>
          <p:spPr bwMode="auto">
            <a:xfrm rot="19636435">
              <a:off x="2107111" y="3350478"/>
              <a:ext cx="150142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5" name="Freeform 24"/>
            <p:cNvSpPr/>
            <p:nvPr/>
          </p:nvSpPr>
          <p:spPr bwMode="auto">
            <a:xfrm rot="1139517" flipV="1">
              <a:off x="4169522" y="2728646"/>
              <a:ext cx="930893"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 name="Line 36"/>
            <p:cNvSpPr>
              <a:spLocks noChangeShapeType="1"/>
            </p:cNvSpPr>
            <p:nvPr/>
          </p:nvSpPr>
          <p:spPr bwMode="auto">
            <a:xfrm rot="1139517">
              <a:off x="4250021" y="2803259"/>
              <a:ext cx="826671"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7" name="Oval 18"/>
            <p:cNvSpPr>
              <a:spLocks noChangeArrowheads="1"/>
            </p:cNvSpPr>
            <p:nvPr/>
          </p:nvSpPr>
          <p:spPr bwMode="auto">
            <a:xfrm rot="17339517" flipV="1">
              <a:off x="4083715" y="2634749"/>
              <a:ext cx="232580" cy="125661"/>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28" name="Line 33"/>
            <p:cNvSpPr>
              <a:spLocks noChangeShapeType="1"/>
            </p:cNvSpPr>
            <p:nvPr/>
          </p:nvSpPr>
          <p:spPr bwMode="auto">
            <a:xfrm rot="1139517">
              <a:off x="4205281" y="2933254"/>
              <a:ext cx="826671"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1" name="Freeform 30"/>
            <p:cNvSpPr/>
            <p:nvPr/>
          </p:nvSpPr>
          <p:spPr bwMode="auto">
            <a:xfrm rot="4585060" flipV="1">
              <a:off x="5146508" y="3918245"/>
              <a:ext cx="1289826"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2" name="Line 36"/>
            <p:cNvSpPr>
              <a:spLocks noChangeShapeType="1"/>
            </p:cNvSpPr>
            <p:nvPr/>
          </p:nvSpPr>
          <p:spPr bwMode="auto">
            <a:xfrm rot="4585060">
              <a:off x="5301582" y="4102957"/>
              <a:ext cx="1145417"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3" name="Oval 18"/>
            <p:cNvSpPr>
              <a:spLocks noChangeArrowheads="1"/>
            </p:cNvSpPr>
            <p:nvPr/>
          </p:nvSpPr>
          <p:spPr bwMode="auto">
            <a:xfrm rot="20785060" flipV="1">
              <a:off x="5461055" y="3398198"/>
              <a:ext cx="364144" cy="174113"/>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34" name="Line 33"/>
            <p:cNvSpPr>
              <a:spLocks noChangeShapeType="1"/>
            </p:cNvSpPr>
            <p:nvPr/>
          </p:nvSpPr>
          <p:spPr bwMode="auto">
            <a:xfrm rot="4585060">
              <a:off x="5092356" y="4153505"/>
              <a:ext cx="1145417"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7" name="Freeform 36"/>
            <p:cNvSpPr/>
            <p:nvPr/>
          </p:nvSpPr>
          <p:spPr bwMode="auto">
            <a:xfrm rot="5400000" flipV="1">
              <a:off x="3216081" y="3567500"/>
              <a:ext cx="1220460"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8" name="Line 36"/>
            <p:cNvSpPr>
              <a:spLocks noChangeShapeType="1"/>
            </p:cNvSpPr>
            <p:nvPr/>
          </p:nvSpPr>
          <p:spPr bwMode="auto">
            <a:xfrm rot="5400000">
              <a:off x="3365579" y="3770839"/>
              <a:ext cx="1083818"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9" name="Oval 18"/>
            <p:cNvSpPr>
              <a:spLocks noChangeArrowheads="1"/>
            </p:cNvSpPr>
            <p:nvPr/>
          </p:nvSpPr>
          <p:spPr bwMode="auto">
            <a:xfrm flipV="1">
              <a:off x="3645780" y="3068960"/>
              <a:ext cx="364144" cy="164750"/>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40" name="Line 33"/>
            <p:cNvSpPr>
              <a:spLocks noChangeShapeType="1"/>
            </p:cNvSpPr>
            <p:nvPr/>
          </p:nvSpPr>
          <p:spPr bwMode="auto">
            <a:xfrm rot="5400000">
              <a:off x="3150333" y="3770839"/>
              <a:ext cx="1083818"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3" name="Freeform 42"/>
            <p:cNvSpPr/>
            <p:nvPr/>
          </p:nvSpPr>
          <p:spPr bwMode="auto">
            <a:xfrm rot="686374" flipV="1">
              <a:off x="4237793" y="4739001"/>
              <a:ext cx="1437660"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4" name="Line 36"/>
            <p:cNvSpPr>
              <a:spLocks noChangeShapeType="1"/>
            </p:cNvSpPr>
            <p:nvPr/>
          </p:nvSpPr>
          <p:spPr bwMode="auto">
            <a:xfrm rot="686374">
              <a:off x="4346989" y="4811590"/>
              <a:ext cx="127670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5" name="Oval 18"/>
            <p:cNvSpPr>
              <a:spLocks noChangeArrowheads="1"/>
            </p:cNvSpPr>
            <p:nvPr/>
          </p:nvSpPr>
          <p:spPr bwMode="auto">
            <a:xfrm rot="16886374" flipV="1">
              <a:off x="4143703" y="4619673"/>
              <a:ext cx="232580" cy="194069"/>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46" name="Line 33"/>
            <p:cNvSpPr>
              <a:spLocks noChangeShapeType="1"/>
            </p:cNvSpPr>
            <p:nvPr/>
          </p:nvSpPr>
          <p:spPr bwMode="auto">
            <a:xfrm rot="686374">
              <a:off x="4319722" y="4946337"/>
              <a:ext cx="127670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7" name="Freeform 46"/>
            <p:cNvSpPr/>
            <p:nvPr/>
          </p:nvSpPr>
          <p:spPr bwMode="auto">
            <a:xfrm rot="686374" flipV="1">
              <a:off x="4237408" y="4740905"/>
              <a:ext cx="1437660"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9" name="Freeform 48"/>
            <p:cNvSpPr/>
            <p:nvPr/>
          </p:nvSpPr>
          <p:spPr bwMode="auto">
            <a:xfrm rot="1128009" flipV="1">
              <a:off x="2308876" y="4233443"/>
              <a:ext cx="1296179" cy="239354"/>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0" name="Line 36"/>
            <p:cNvSpPr>
              <a:spLocks noChangeShapeType="1"/>
            </p:cNvSpPr>
            <p:nvPr/>
          </p:nvSpPr>
          <p:spPr bwMode="auto">
            <a:xfrm rot="1128009">
              <a:off x="2414196" y="4309502"/>
              <a:ext cx="115105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 name="Oval 18"/>
            <p:cNvSpPr>
              <a:spLocks noChangeArrowheads="1"/>
            </p:cNvSpPr>
            <p:nvPr/>
          </p:nvSpPr>
          <p:spPr bwMode="auto">
            <a:xfrm rot="17328009" flipV="1">
              <a:off x="2234206" y="4058134"/>
              <a:ext cx="232581" cy="174971"/>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2" name="Line 33"/>
            <p:cNvSpPr>
              <a:spLocks noChangeShapeType="1"/>
            </p:cNvSpPr>
            <p:nvPr/>
          </p:nvSpPr>
          <p:spPr bwMode="auto">
            <a:xfrm rot="1128009">
              <a:off x="2369891" y="4439646"/>
              <a:ext cx="115105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5" name="Freeform 54"/>
            <p:cNvSpPr/>
            <p:nvPr/>
          </p:nvSpPr>
          <p:spPr bwMode="auto">
            <a:xfrm rot="19116677" flipV="1">
              <a:off x="4047670" y="3560825"/>
              <a:ext cx="1441509" cy="49816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6" name="Line 36"/>
            <p:cNvSpPr>
              <a:spLocks noChangeShapeType="1"/>
            </p:cNvSpPr>
            <p:nvPr/>
          </p:nvSpPr>
          <p:spPr bwMode="auto">
            <a:xfrm rot="19116677">
              <a:off x="4071166" y="3716479"/>
              <a:ext cx="128011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7" name="Oval 18"/>
            <p:cNvSpPr>
              <a:spLocks noChangeArrowheads="1"/>
            </p:cNvSpPr>
            <p:nvPr/>
          </p:nvSpPr>
          <p:spPr bwMode="auto">
            <a:xfrm rot="13716677" flipV="1">
              <a:off x="3990228" y="4182386"/>
              <a:ext cx="484063" cy="194589"/>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8" name="Line 33"/>
            <p:cNvSpPr>
              <a:spLocks noChangeShapeType="1"/>
            </p:cNvSpPr>
            <p:nvPr/>
          </p:nvSpPr>
          <p:spPr bwMode="auto">
            <a:xfrm rot="19116677">
              <a:off x="4260345" y="3931146"/>
              <a:ext cx="1280119"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0" name="Oval 59"/>
            <p:cNvSpPr/>
            <p:nvPr/>
          </p:nvSpPr>
          <p:spPr>
            <a:xfrm>
              <a:off x="3563888" y="2492896"/>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691680" y="3861048"/>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220072" y="2852936"/>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635896" y="4365104"/>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5724128" y="4797152"/>
              <a:ext cx="504056" cy="504056"/>
            </a:xfrm>
            <a:prstGeom prst="ellipse">
              <a:avLst/>
            </a:prstGeom>
            <a:solidFill>
              <a:schemeClr val="tx1">
                <a:lumMod val="65000"/>
              </a:schemeClr>
            </a:solidFill>
            <a:ln>
              <a:noFill/>
            </a:ln>
            <a:effectLst>
              <a:outerShdw blurRad="50800" dist="50800" dir="2700000" algn="tl" rotWithShape="0">
                <a:schemeClr val="tx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69"/>
            <p:cNvGrpSpPr/>
            <p:nvPr/>
          </p:nvGrpSpPr>
          <p:grpSpPr>
            <a:xfrm>
              <a:off x="755577" y="2693722"/>
              <a:ext cx="6048672" cy="1835549"/>
              <a:chOff x="755577" y="2693722"/>
              <a:chExt cx="6048672" cy="1835549"/>
            </a:xfrm>
          </p:grpSpPr>
          <p:sp>
            <p:nvSpPr>
              <p:cNvPr id="65" name="Freeform 64"/>
              <p:cNvSpPr/>
              <p:nvPr/>
            </p:nvSpPr>
            <p:spPr>
              <a:xfrm>
                <a:off x="755577" y="2693722"/>
                <a:ext cx="6048672" cy="1743390"/>
              </a:xfrm>
              <a:custGeom>
                <a:avLst/>
                <a:gdLst>
                  <a:gd name="connsiteX0" fmla="*/ 0 w 5682953"/>
                  <a:gd name="connsiteY0" fmla="*/ 1707734 h 1707734"/>
                  <a:gd name="connsiteX1" fmla="*/ 1016949 w 5682953"/>
                  <a:gd name="connsiteY1" fmla="*/ 1434269 h 1707734"/>
                  <a:gd name="connsiteX2" fmla="*/ 2204815 w 5682953"/>
                  <a:gd name="connsiteY2" fmla="*/ 306224 h 1707734"/>
                  <a:gd name="connsiteX3" fmla="*/ 3384134 w 5682953"/>
                  <a:gd name="connsiteY3" fmla="*/ 32759 h 1707734"/>
                  <a:gd name="connsiteX4" fmla="*/ 5264209 w 5682953"/>
                  <a:gd name="connsiteY4" fmla="*/ 502777 h 1707734"/>
                  <a:gd name="connsiteX5" fmla="*/ 5682953 w 5682953"/>
                  <a:gd name="connsiteY5" fmla="*/ 212220 h 1707734"/>
                  <a:gd name="connsiteX0" fmla="*/ 0 w 6048672"/>
                  <a:gd name="connsiteY0" fmla="*/ 1707734 h 1707734"/>
                  <a:gd name="connsiteX1" fmla="*/ 1016949 w 6048672"/>
                  <a:gd name="connsiteY1" fmla="*/ 1434269 h 1707734"/>
                  <a:gd name="connsiteX2" fmla="*/ 2204815 w 6048672"/>
                  <a:gd name="connsiteY2" fmla="*/ 306224 h 1707734"/>
                  <a:gd name="connsiteX3" fmla="*/ 3384134 w 6048672"/>
                  <a:gd name="connsiteY3" fmla="*/ 32759 h 1707734"/>
                  <a:gd name="connsiteX4" fmla="*/ 5264209 w 6048672"/>
                  <a:gd name="connsiteY4" fmla="*/ 502777 h 1707734"/>
                  <a:gd name="connsiteX5" fmla="*/ 6048672 w 6048672"/>
                  <a:gd name="connsiteY5" fmla="*/ 195566 h 1707734"/>
                  <a:gd name="connsiteX0" fmla="*/ 0 w 6048672"/>
                  <a:gd name="connsiteY0" fmla="*/ 1690173 h 1690173"/>
                  <a:gd name="connsiteX1" fmla="*/ 1016949 w 6048672"/>
                  <a:gd name="connsiteY1" fmla="*/ 1416708 h 1690173"/>
                  <a:gd name="connsiteX2" fmla="*/ 2232247 w 6048672"/>
                  <a:gd name="connsiteY2" fmla="*/ 394029 h 1690173"/>
                  <a:gd name="connsiteX3" fmla="*/ 3384134 w 6048672"/>
                  <a:gd name="connsiteY3" fmla="*/ 15198 h 1690173"/>
                  <a:gd name="connsiteX4" fmla="*/ 5264209 w 6048672"/>
                  <a:gd name="connsiteY4" fmla="*/ 485216 h 1690173"/>
                  <a:gd name="connsiteX5" fmla="*/ 6048672 w 6048672"/>
                  <a:gd name="connsiteY5" fmla="*/ 178005 h 1690173"/>
                  <a:gd name="connsiteX0" fmla="*/ 0 w 6048672"/>
                  <a:gd name="connsiteY0" fmla="*/ 1743390 h 1743390"/>
                  <a:gd name="connsiteX1" fmla="*/ 1016949 w 6048672"/>
                  <a:gd name="connsiteY1" fmla="*/ 1469925 h 1743390"/>
                  <a:gd name="connsiteX2" fmla="*/ 2232247 w 6048672"/>
                  <a:gd name="connsiteY2" fmla="*/ 447246 h 1743390"/>
                  <a:gd name="connsiteX3" fmla="*/ 3312367 w 6048672"/>
                  <a:gd name="connsiteY3" fmla="*/ 15198 h 1743390"/>
                  <a:gd name="connsiteX4" fmla="*/ 5264209 w 6048672"/>
                  <a:gd name="connsiteY4" fmla="*/ 538433 h 1743390"/>
                  <a:gd name="connsiteX5" fmla="*/ 6048672 w 6048672"/>
                  <a:gd name="connsiteY5" fmla="*/ 231222 h 1743390"/>
                  <a:gd name="connsiteX0" fmla="*/ 0 w 6048672"/>
                  <a:gd name="connsiteY0" fmla="*/ 1743390 h 1743390"/>
                  <a:gd name="connsiteX1" fmla="*/ 1016949 w 6048672"/>
                  <a:gd name="connsiteY1" fmla="*/ 1469925 h 1743390"/>
                  <a:gd name="connsiteX2" fmla="*/ 1440159 w 6048672"/>
                  <a:gd name="connsiteY2" fmla="*/ 951302 h 1743390"/>
                  <a:gd name="connsiteX3" fmla="*/ 2232247 w 6048672"/>
                  <a:gd name="connsiteY3" fmla="*/ 447246 h 1743390"/>
                  <a:gd name="connsiteX4" fmla="*/ 3312367 w 6048672"/>
                  <a:gd name="connsiteY4" fmla="*/ 15198 h 1743390"/>
                  <a:gd name="connsiteX5" fmla="*/ 5264209 w 6048672"/>
                  <a:gd name="connsiteY5" fmla="*/ 538433 h 1743390"/>
                  <a:gd name="connsiteX6" fmla="*/ 6048672 w 6048672"/>
                  <a:gd name="connsiteY6" fmla="*/ 231222 h 174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8672" h="1743390">
                    <a:moveTo>
                      <a:pt x="0" y="1743390"/>
                    </a:moveTo>
                    <a:cubicBezTo>
                      <a:pt x="324740" y="1723450"/>
                      <a:pt x="644908" y="1685949"/>
                      <a:pt x="1016949" y="1469925"/>
                    </a:cubicBezTo>
                    <a:cubicBezTo>
                      <a:pt x="1295520" y="1332885"/>
                      <a:pt x="1237609" y="1121749"/>
                      <a:pt x="1440159" y="951302"/>
                    </a:cubicBezTo>
                    <a:cubicBezTo>
                      <a:pt x="1642709" y="780855"/>
                      <a:pt x="1920212" y="603263"/>
                      <a:pt x="2232247" y="447246"/>
                    </a:cubicBezTo>
                    <a:cubicBezTo>
                      <a:pt x="2544282" y="291229"/>
                      <a:pt x="2807040" y="0"/>
                      <a:pt x="3312367" y="15198"/>
                    </a:cubicBezTo>
                    <a:cubicBezTo>
                      <a:pt x="3817694" y="30396"/>
                      <a:pt x="4808158" y="502429"/>
                      <a:pt x="5264209" y="538433"/>
                    </a:cubicBezTo>
                    <a:cubicBezTo>
                      <a:pt x="5720260" y="574437"/>
                      <a:pt x="5978881" y="279648"/>
                      <a:pt x="6048672" y="231222"/>
                    </a:cubicBezTo>
                  </a:path>
                </a:pathLst>
              </a:custGeom>
              <a:ln w="762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1835697" y="3103548"/>
                <a:ext cx="3983990" cy="1425723"/>
              </a:xfrm>
              <a:custGeom>
                <a:avLst/>
                <a:gdLst>
                  <a:gd name="connsiteX0" fmla="*/ 0 w 4204531"/>
                  <a:gd name="connsiteY0" fmla="*/ 1194987 h 1425723"/>
                  <a:gd name="connsiteX1" fmla="*/ 606752 w 4204531"/>
                  <a:gd name="connsiteY1" fmla="*/ 1024071 h 1425723"/>
                  <a:gd name="connsiteX2" fmla="*/ 1880075 w 4204531"/>
                  <a:gd name="connsiteY2" fmla="*/ 1408631 h 1425723"/>
                  <a:gd name="connsiteX3" fmla="*/ 2820112 w 4204531"/>
                  <a:gd name="connsiteY3" fmla="*/ 1126620 h 1425723"/>
                  <a:gd name="connsiteX4" fmla="*/ 3828516 w 4204531"/>
                  <a:gd name="connsiteY4" fmla="*/ 169491 h 1425723"/>
                  <a:gd name="connsiteX5" fmla="*/ 4204531 w 4204531"/>
                  <a:gd name="connsiteY5" fmla="*/ 109671 h 1425723"/>
                  <a:gd name="connsiteX0" fmla="*/ 0 w 4204531"/>
                  <a:gd name="connsiteY0" fmla="*/ 1194987 h 1425723"/>
                  <a:gd name="connsiteX1" fmla="*/ 292549 w 4204531"/>
                  <a:gd name="connsiteY1" fmla="*/ 1045532 h 1425723"/>
                  <a:gd name="connsiteX2" fmla="*/ 606752 w 4204531"/>
                  <a:gd name="connsiteY2" fmla="*/ 1024071 h 1425723"/>
                  <a:gd name="connsiteX3" fmla="*/ 1880075 w 4204531"/>
                  <a:gd name="connsiteY3" fmla="*/ 1408631 h 1425723"/>
                  <a:gd name="connsiteX4" fmla="*/ 2820112 w 4204531"/>
                  <a:gd name="connsiteY4" fmla="*/ 1126620 h 1425723"/>
                  <a:gd name="connsiteX5" fmla="*/ 3828516 w 4204531"/>
                  <a:gd name="connsiteY5" fmla="*/ 169491 h 1425723"/>
                  <a:gd name="connsiteX6" fmla="*/ 4204531 w 4204531"/>
                  <a:gd name="connsiteY6" fmla="*/ 109671 h 1425723"/>
                  <a:gd name="connsiteX0" fmla="*/ 0 w 4204531"/>
                  <a:gd name="connsiteY0" fmla="*/ 1194987 h 1425723"/>
                  <a:gd name="connsiteX1" fmla="*/ 606752 w 4204531"/>
                  <a:gd name="connsiteY1" fmla="*/ 1024071 h 1425723"/>
                  <a:gd name="connsiteX2" fmla="*/ 1880075 w 4204531"/>
                  <a:gd name="connsiteY2" fmla="*/ 1408631 h 1425723"/>
                  <a:gd name="connsiteX3" fmla="*/ 2820112 w 4204531"/>
                  <a:gd name="connsiteY3" fmla="*/ 1126620 h 1425723"/>
                  <a:gd name="connsiteX4" fmla="*/ 3828516 w 4204531"/>
                  <a:gd name="connsiteY4" fmla="*/ 169491 h 1425723"/>
                  <a:gd name="connsiteX5" fmla="*/ 4204531 w 4204531"/>
                  <a:gd name="connsiteY5" fmla="*/ 109671 h 1425723"/>
                  <a:gd name="connsiteX0" fmla="*/ 0 w 4204531"/>
                  <a:gd name="connsiteY0" fmla="*/ 1194987 h 1425723"/>
                  <a:gd name="connsiteX1" fmla="*/ 220541 w 4204531"/>
                  <a:gd name="connsiteY1" fmla="*/ 1045532 h 1425723"/>
                  <a:gd name="connsiteX2" fmla="*/ 606752 w 4204531"/>
                  <a:gd name="connsiteY2" fmla="*/ 1024071 h 1425723"/>
                  <a:gd name="connsiteX3" fmla="*/ 1880075 w 4204531"/>
                  <a:gd name="connsiteY3" fmla="*/ 1408631 h 1425723"/>
                  <a:gd name="connsiteX4" fmla="*/ 2820112 w 4204531"/>
                  <a:gd name="connsiteY4" fmla="*/ 1126620 h 1425723"/>
                  <a:gd name="connsiteX5" fmla="*/ 3828516 w 4204531"/>
                  <a:gd name="connsiteY5" fmla="*/ 169491 h 1425723"/>
                  <a:gd name="connsiteX6" fmla="*/ 4204531 w 4204531"/>
                  <a:gd name="connsiteY6" fmla="*/ 109671 h 1425723"/>
                  <a:gd name="connsiteX0" fmla="*/ 0 w 3983990"/>
                  <a:gd name="connsiteY0" fmla="*/ 1045532 h 1425723"/>
                  <a:gd name="connsiteX1" fmla="*/ 386211 w 3983990"/>
                  <a:gd name="connsiteY1" fmla="*/ 1024071 h 1425723"/>
                  <a:gd name="connsiteX2" fmla="*/ 1659534 w 3983990"/>
                  <a:gd name="connsiteY2" fmla="*/ 1408631 h 1425723"/>
                  <a:gd name="connsiteX3" fmla="*/ 2599571 w 3983990"/>
                  <a:gd name="connsiteY3" fmla="*/ 1126620 h 1425723"/>
                  <a:gd name="connsiteX4" fmla="*/ 3607975 w 3983990"/>
                  <a:gd name="connsiteY4" fmla="*/ 169491 h 1425723"/>
                  <a:gd name="connsiteX5" fmla="*/ 3983990 w 3983990"/>
                  <a:gd name="connsiteY5" fmla="*/ 109671 h 142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990" h="1425723">
                    <a:moveTo>
                      <a:pt x="0" y="1045532"/>
                    </a:moveTo>
                    <a:cubicBezTo>
                      <a:pt x="101125" y="1017046"/>
                      <a:pt x="109622" y="963555"/>
                      <a:pt x="386211" y="1024071"/>
                    </a:cubicBezTo>
                    <a:cubicBezTo>
                      <a:pt x="662800" y="1084587"/>
                      <a:pt x="1290641" y="1391540"/>
                      <a:pt x="1659534" y="1408631"/>
                    </a:cubicBezTo>
                    <a:cubicBezTo>
                      <a:pt x="2028427" y="1425723"/>
                      <a:pt x="2274831" y="1333143"/>
                      <a:pt x="2599571" y="1126620"/>
                    </a:cubicBezTo>
                    <a:cubicBezTo>
                      <a:pt x="2924311" y="920097"/>
                      <a:pt x="3377239" y="338982"/>
                      <a:pt x="3607975" y="169491"/>
                    </a:cubicBezTo>
                    <a:cubicBezTo>
                      <a:pt x="3838711" y="0"/>
                      <a:pt x="3921321" y="119641"/>
                      <a:pt x="3983990" y="109671"/>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 name="Group 70"/>
            <p:cNvGrpSpPr/>
            <p:nvPr/>
          </p:nvGrpSpPr>
          <p:grpSpPr>
            <a:xfrm>
              <a:off x="3495230" y="1196752"/>
              <a:ext cx="2444923" cy="4597296"/>
              <a:chOff x="3495230" y="1196752"/>
              <a:chExt cx="2444923" cy="4597296"/>
            </a:xfrm>
          </p:grpSpPr>
          <p:sp>
            <p:nvSpPr>
              <p:cNvPr id="67" name="Freeform 66"/>
              <p:cNvSpPr/>
              <p:nvPr/>
            </p:nvSpPr>
            <p:spPr>
              <a:xfrm>
                <a:off x="3495230" y="1412776"/>
                <a:ext cx="2156890" cy="4381272"/>
              </a:xfrm>
              <a:custGeom>
                <a:avLst/>
                <a:gdLst>
                  <a:gd name="connsiteX0" fmla="*/ 0 w 1726250"/>
                  <a:gd name="connsiteY0" fmla="*/ 3999432 h 3999432"/>
                  <a:gd name="connsiteX1" fmla="*/ 264920 w 1726250"/>
                  <a:gd name="connsiteY1" fmla="*/ 3426863 h 3999432"/>
                  <a:gd name="connsiteX2" fmla="*/ 461473 w 1726250"/>
                  <a:gd name="connsiteY2" fmla="*/ 2384276 h 3999432"/>
                  <a:gd name="connsiteX3" fmla="*/ 435835 w 1726250"/>
                  <a:gd name="connsiteY3" fmla="*/ 1230594 h 3999432"/>
                  <a:gd name="connsiteX4" fmla="*/ 863125 w 1726250"/>
                  <a:gd name="connsiteY4" fmla="*/ 205099 h 3999432"/>
                  <a:gd name="connsiteX5" fmla="*/ 1726250 w 1726250"/>
                  <a:gd name="connsiteY5" fmla="*/ 0 h 3999432"/>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863125 w 1940866"/>
                  <a:gd name="connsiteY4" fmla="*/ 226900 h 4021233"/>
                  <a:gd name="connsiteX5" fmla="*/ 1940866 w 1940866"/>
                  <a:gd name="connsiteY5" fmla="*/ 0 h 4021233"/>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863125 w 1940866"/>
                  <a:gd name="connsiteY4" fmla="*/ 226900 h 4021233"/>
                  <a:gd name="connsiteX5" fmla="*/ 1940866 w 1940866"/>
                  <a:gd name="connsiteY5" fmla="*/ 0 h 4021233"/>
                  <a:gd name="connsiteX0" fmla="*/ 0 w 1940866"/>
                  <a:gd name="connsiteY0" fmla="*/ 4021233 h 4021233"/>
                  <a:gd name="connsiteX1" fmla="*/ 264920 w 1940866"/>
                  <a:gd name="connsiteY1" fmla="*/ 3448664 h 4021233"/>
                  <a:gd name="connsiteX2" fmla="*/ 461473 w 1940866"/>
                  <a:gd name="connsiteY2" fmla="*/ 2406077 h 4021233"/>
                  <a:gd name="connsiteX3" fmla="*/ 435835 w 1940866"/>
                  <a:gd name="connsiteY3" fmla="*/ 1252395 h 4021233"/>
                  <a:gd name="connsiteX4" fmla="*/ 644722 w 1940866"/>
                  <a:gd name="connsiteY4" fmla="*/ 360041 h 4021233"/>
                  <a:gd name="connsiteX5" fmla="*/ 1940866 w 1940866"/>
                  <a:gd name="connsiteY5" fmla="*/ 0 h 4021233"/>
                  <a:gd name="connsiteX0" fmla="*/ 0 w 2084882"/>
                  <a:gd name="connsiteY0" fmla="*/ 4309264 h 4309264"/>
                  <a:gd name="connsiteX1" fmla="*/ 264920 w 2084882"/>
                  <a:gd name="connsiteY1" fmla="*/ 3736695 h 4309264"/>
                  <a:gd name="connsiteX2" fmla="*/ 461473 w 2084882"/>
                  <a:gd name="connsiteY2" fmla="*/ 2694108 h 4309264"/>
                  <a:gd name="connsiteX3" fmla="*/ 435835 w 2084882"/>
                  <a:gd name="connsiteY3" fmla="*/ 1540426 h 4309264"/>
                  <a:gd name="connsiteX4" fmla="*/ 644722 w 2084882"/>
                  <a:gd name="connsiteY4" fmla="*/ 648072 h 4309264"/>
                  <a:gd name="connsiteX5" fmla="*/ 2084882 w 2084882"/>
                  <a:gd name="connsiteY5" fmla="*/ 0 h 4309264"/>
                  <a:gd name="connsiteX0" fmla="*/ 0 w 2084882"/>
                  <a:gd name="connsiteY0" fmla="*/ 4309264 h 4309264"/>
                  <a:gd name="connsiteX1" fmla="*/ 264920 w 2084882"/>
                  <a:gd name="connsiteY1" fmla="*/ 3736695 h 4309264"/>
                  <a:gd name="connsiteX2" fmla="*/ 461473 w 2084882"/>
                  <a:gd name="connsiteY2" fmla="*/ 2694108 h 4309264"/>
                  <a:gd name="connsiteX3" fmla="*/ 435835 w 2084882"/>
                  <a:gd name="connsiteY3" fmla="*/ 1540426 h 4309264"/>
                  <a:gd name="connsiteX4" fmla="*/ 644722 w 2084882"/>
                  <a:gd name="connsiteY4" fmla="*/ 648072 h 4309264"/>
                  <a:gd name="connsiteX5" fmla="*/ 2084882 w 2084882"/>
                  <a:gd name="connsiteY5" fmla="*/ 0 h 4309264"/>
                  <a:gd name="connsiteX0" fmla="*/ 0 w 2156890"/>
                  <a:gd name="connsiteY0" fmla="*/ 4381272 h 4381272"/>
                  <a:gd name="connsiteX1" fmla="*/ 264920 w 2156890"/>
                  <a:gd name="connsiteY1" fmla="*/ 3808703 h 4381272"/>
                  <a:gd name="connsiteX2" fmla="*/ 461473 w 2156890"/>
                  <a:gd name="connsiteY2" fmla="*/ 2766116 h 4381272"/>
                  <a:gd name="connsiteX3" fmla="*/ 435835 w 2156890"/>
                  <a:gd name="connsiteY3" fmla="*/ 1612434 h 4381272"/>
                  <a:gd name="connsiteX4" fmla="*/ 644722 w 2156890"/>
                  <a:gd name="connsiteY4" fmla="*/ 720080 h 4381272"/>
                  <a:gd name="connsiteX5" fmla="*/ 2156890 w 2156890"/>
                  <a:gd name="connsiteY5" fmla="*/ 0 h 438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90" h="4381272">
                    <a:moveTo>
                      <a:pt x="0" y="4381272"/>
                    </a:moveTo>
                    <a:cubicBezTo>
                      <a:pt x="94004" y="4229584"/>
                      <a:pt x="188008" y="4077896"/>
                      <a:pt x="264920" y="3808703"/>
                    </a:cubicBezTo>
                    <a:cubicBezTo>
                      <a:pt x="341832" y="3539510"/>
                      <a:pt x="432987" y="3132161"/>
                      <a:pt x="461473" y="2766116"/>
                    </a:cubicBezTo>
                    <a:cubicBezTo>
                      <a:pt x="489959" y="2400071"/>
                      <a:pt x="405294" y="1953440"/>
                      <a:pt x="435835" y="1612434"/>
                    </a:cubicBezTo>
                    <a:cubicBezTo>
                      <a:pt x="466376" y="1271428"/>
                      <a:pt x="357880" y="988819"/>
                      <a:pt x="644722" y="720080"/>
                    </a:cubicBezTo>
                    <a:cubicBezTo>
                      <a:pt x="931564" y="451341"/>
                      <a:pt x="1599326" y="491625"/>
                      <a:pt x="2156890" y="0"/>
                    </a:cubicBezTo>
                  </a:path>
                </a:pathLst>
              </a:custGeom>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3888337" y="1196752"/>
                <a:ext cx="2051816" cy="3554709"/>
              </a:xfrm>
              <a:custGeom>
                <a:avLst/>
                <a:gdLst>
                  <a:gd name="connsiteX0" fmla="*/ 0 w 1657885"/>
                  <a:gd name="connsiteY0" fmla="*/ 3153398 h 3153398"/>
                  <a:gd name="connsiteX1" fmla="*/ 282012 w 1657885"/>
                  <a:gd name="connsiteY1" fmla="*/ 2803020 h 3153398"/>
                  <a:gd name="connsiteX2" fmla="*/ 1230595 w 1657885"/>
                  <a:gd name="connsiteY2" fmla="*/ 1845891 h 3153398"/>
                  <a:gd name="connsiteX3" fmla="*/ 1478423 w 1657885"/>
                  <a:gd name="connsiteY3" fmla="*/ 888762 h 3153398"/>
                  <a:gd name="connsiteX4" fmla="*/ 1486969 w 1657885"/>
                  <a:gd name="connsiteY4" fmla="*/ 333286 h 3153398"/>
                  <a:gd name="connsiteX5" fmla="*/ 1657885 w 1657885"/>
                  <a:gd name="connsiteY5" fmla="*/ 0 h 3153398"/>
                  <a:gd name="connsiteX0" fmla="*/ 0 w 1657885"/>
                  <a:gd name="connsiteY0" fmla="*/ 3153398 h 3153398"/>
                  <a:gd name="connsiteX1" fmla="*/ 282012 w 1657885"/>
                  <a:gd name="connsiteY1" fmla="*/ 2803020 h 3153398"/>
                  <a:gd name="connsiteX2" fmla="*/ 1403744 w 1657885"/>
                  <a:gd name="connsiteY2" fmla="*/ 1614912 h 3153398"/>
                  <a:gd name="connsiteX3" fmla="*/ 1478423 w 1657885"/>
                  <a:gd name="connsiteY3" fmla="*/ 888762 h 3153398"/>
                  <a:gd name="connsiteX4" fmla="*/ 1486969 w 1657885"/>
                  <a:gd name="connsiteY4" fmla="*/ 333286 h 3153398"/>
                  <a:gd name="connsiteX5" fmla="*/ 1657885 w 1657885"/>
                  <a:gd name="connsiteY5" fmla="*/ 0 h 3153398"/>
                  <a:gd name="connsiteX0" fmla="*/ 0 w 1657885"/>
                  <a:gd name="connsiteY0" fmla="*/ 3153398 h 3153398"/>
                  <a:gd name="connsiteX1" fmla="*/ 282012 w 1657885"/>
                  <a:gd name="connsiteY1" fmla="*/ 2803020 h 3153398"/>
                  <a:gd name="connsiteX2" fmla="*/ 1403744 w 1657885"/>
                  <a:gd name="connsiteY2" fmla="*/ 1614912 h 3153398"/>
                  <a:gd name="connsiteX3" fmla="*/ 1619768 w 1657885"/>
                  <a:gd name="connsiteY3" fmla="*/ 606800 h 3153398"/>
                  <a:gd name="connsiteX4" fmla="*/ 1486969 w 1657885"/>
                  <a:gd name="connsiteY4" fmla="*/ 333286 h 3153398"/>
                  <a:gd name="connsiteX5" fmla="*/ 1657885 w 1657885"/>
                  <a:gd name="connsiteY5" fmla="*/ 0 h 3153398"/>
                  <a:gd name="connsiteX0" fmla="*/ 0 w 1698129"/>
                  <a:gd name="connsiteY0" fmla="*/ 3367811 h 3367811"/>
                  <a:gd name="connsiteX1" fmla="*/ 282012 w 1698129"/>
                  <a:gd name="connsiteY1" fmla="*/ 3017433 h 3367811"/>
                  <a:gd name="connsiteX2" fmla="*/ 1403744 w 1698129"/>
                  <a:gd name="connsiteY2" fmla="*/ 1829325 h 3367811"/>
                  <a:gd name="connsiteX3" fmla="*/ 1619768 w 1698129"/>
                  <a:gd name="connsiteY3" fmla="*/ 821213 h 3367811"/>
                  <a:gd name="connsiteX4" fmla="*/ 1691776 w 1698129"/>
                  <a:gd name="connsiteY4" fmla="*/ 101133 h 3367811"/>
                  <a:gd name="connsiteX5" fmla="*/ 1657885 w 1698129"/>
                  <a:gd name="connsiteY5" fmla="*/ 214413 h 3367811"/>
                  <a:gd name="connsiteX0" fmla="*/ 0 w 2051816"/>
                  <a:gd name="connsiteY0" fmla="*/ 3554709 h 3554709"/>
                  <a:gd name="connsiteX1" fmla="*/ 282012 w 2051816"/>
                  <a:gd name="connsiteY1" fmla="*/ 3204331 h 3554709"/>
                  <a:gd name="connsiteX2" fmla="*/ 1403744 w 2051816"/>
                  <a:gd name="connsiteY2" fmla="*/ 2016223 h 3554709"/>
                  <a:gd name="connsiteX3" fmla="*/ 1619768 w 2051816"/>
                  <a:gd name="connsiteY3" fmla="*/ 1008111 h 3554709"/>
                  <a:gd name="connsiteX4" fmla="*/ 1691776 w 2051816"/>
                  <a:gd name="connsiteY4" fmla="*/ 288031 h 3554709"/>
                  <a:gd name="connsiteX5" fmla="*/ 2051816 w 2051816"/>
                  <a:gd name="connsiteY5" fmla="*/ 0 h 35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16" h="3554709">
                    <a:moveTo>
                      <a:pt x="0" y="3554709"/>
                    </a:moveTo>
                    <a:cubicBezTo>
                      <a:pt x="38456" y="3488479"/>
                      <a:pt x="48055" y="3460745"/>
                      <a:pt x="282012" y="3204331"/>
                    </a:cubicBezTo>
                    <a:cubicBezTo>
                      <a:pt x="515969" y="2947917"/>
                      <a:pt x="1180785" y="2382260"/>
                      <a:pt x="1403744" y="2016223"/>
                    </a:cubicBezTo>
                    <a:cubicBezTo>
                      <a:pt x="1626703" y="1650186"/>
                      <a:pt x="1571763" y="1296143"/>
                      <a:pt x="1619768" y="1008111"/>
                    </a:cubicBezTo>
                    <a:cubicBezTo>
                      <a:pt x="1667773" y="720079"/>
                      <a:pt x="1619768" y="456049"/>
                      <a:pt x="1691776" y="288031"/>
                    </a:cubicBezTo>
                    <a:cubicBezTo>
                      <a:pt x="1763784" y="120013"/>
                      <a:pt x="2023330" y="56972"/>
                      <a:pt x="2051816" y="0"/>
                    </a:cubicBezTo>
                  </a:path>
                </a:pathLst>
              </a:cu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9" name="Freeform 68"/>
            <p:cNvSpPr/>
            <p:nvPr/>
          </p:nvSpPr>
          <p:spPr>
            <a:xfrm>
              <a:off x="3093578" y="2529555"/>
              <a:ext cx="3253098" cy="3414045"/>
            </a:xfrm>
            <a:custGeom>
              <a:avLst/>
              <a:gdLst>
                <a:gd name="connsiteX0" fmla="*/ 0 w 3253098"/>
                <a:gd name="connsiteY0" fmla="*/ 0 h 3414045"/>
                <a:gd name="connsiteX1" fmla="*/ 837487 w 3253098"/>
                <a:gd name="connsiteY1" fmla="*/ 111095 h 3414045"/>
                <a:gd name="connsiteX2" fmla="*/ 1888620 w 3253098"/>
                <a:gd name="connsiteY2" fmla="*/ 487110 h 3414045"/>
                <a:gd name="connsiteX3" fmla="*/ 2580829 w 3253098"/>
                <a:gd name="connsiteY3" fmla="*/ 1239140 h 3414045"/>
                <a:gd name="connsiteX4" fmla="*/ 2931207 w 3253098"/>
                <a:gd name="connsiteY4" fmla="*/ 2803020 h 3414045"/>
                <a:gd name="connsiteX5" fmla="*/ 3204672 w 3253098"/>
                <a:gd name="connsiteY5" fmla="*/ 3324314 h 3414045"/>
                <a:gd name="connsiteX6" fmla="*/ 3221764 w 3253098"/>
                <a:gd name="connsiteY6" fmla="*/ 3341406 h 3414045"/>
                <a:gd name="connsiteX0" fmla="*/ 0 w 3253098"/>
                <a:gd name="connsiteY0" fmla="*/ 0 h 3414045"/>
                <a:gd name="connsiteX1" fmla="*/ 837487 w 3253098"/>
                <a:gd name="connsiteY1" fmla="*/ 111095 h 3414045"/>
                <a:gd name="connsiteX2" fmla="*/ 1888620 w 3253098"/>
                <a:gd name="connsiteY2" fmla="*/ 487110 h 3414045"/>
                <a:gd name="connsiteX3" fmla="*/ 2558542 w 3253098"/>
                <a:gd name="connsiteY3" fmla="*/ 971453 h 3414045"/>
                <a:gd name="connsiteX4" fmla="*/ 2931207 w 3253098"/>
                <a:gd name="connsiteY4" fmla="*/ 2803020 h 3414045"/>
                <a:gd name="connsiteX5" fmla="*/ 3204672 w 3253098"/>
                <a:gd name="connsiteY5" fmla="*/ 3324314 h 3414045"/>
                <a:gd name="connsiteX6" fmla="*/ 3221764 w 3253098"/>
                <a:gd name="connsiteY6" fmla="*/ 3341406 h 34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098" h="3414045">
                  <a:moveTo>
                    <a:pt x="0" y="0"/>
                  </a:moveTo>
                  <a:cubicBezTo>
                    <a:pt x="261358" y="14955"/>
                    <a:pt x="522717" y="29910"/>
                    <a:pt x="837487" y="111095"/>
                  </a:cubicBezTo>
                  <a:cubicBezTo>
                    <a:pt x="1152257" y="192280"/>
                    <a:pt x="1601778" y="343717"/>
                    <a:pt x="1888620" y="487110"/>
                  </a:cubicBezTo>
                  <a:cubicBezTo>
                    <a:pt x="2175462" y="630503"/>
                    <a:pt x="2384778" y="585468"/>
                    <a:pt x="2558542" y="971453"/>
                  </a:cubicBezTo>
                  <a:cubicBezTo>
                    <a:pt x="2732306" y="1357438"/>
                    <a:pt x="2823519" y="2410877"/>
                    <a:pt x="2931207" y="2803020"/>
                  </a:cubicBezTo>
                  <a:cubicBezTo>
                    <a:pt x="3038895" y="3195164"/>
                    <a:pt x="3156246" y="3234583"/>
                    <a:pt x="3204672" y="3324314"/>
                  </a:cubicBezTo>
                  <a:cubicBezTo>
                    <a:pt x="3253098" y="3414045"/>
                    <a:pt x="3221764" y="3341406"/>
                    <a:pt x="3221764" y="3341406"/>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bwMode="auto">
            <a:xfrm rot="19636435" flipV="1">
              <a:off x="1939995" y="3136136"/>
              <a:ext cx="1690721" cy="28495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9" name="Freeform 28"/>
            <p:cNvSpPr/>
            <p:nvPr/>
          </p:nvSpPr>
          <p:spPr bwMode="auto">
            <a:xfrm rot="1139517" flipV="1">
              <a:off x="4168890" y="2730482"/>
              <a:ext cx="930893" cy="239353"/>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5" name="Freeform 34"/>
            <p:cNvSpPr/>
            <p:nvPr/>
          </p:nvSpPr>
          <p:spPr bwMode="auto">
            <a:xfrm rot="4585060" flipV="1">
              <a:off x="5143553" y="3918960"/>
              <a:ext cx="1289826"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1" name="Freeform 40"/>
            <p:cNvSpPr/>
            <p:nvPr/>
          </p:nvSpPr>
          <p:spPr bwMode="auto">
            <a:xfrm rot="5400000" flipV="1">
              <a:off x="3213040" y="3567500"/>
              <a:ext cx="1220460" cy="37474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3" name="Freeform 52"/>
            <p:cNvSpPr/>
            <p:nvPr/>
          </p:nvSpPr>
          <p:spPr bwMode="auto">
            <a:xfrm rot="1128009" flipV="1">
              <a:off x="2308250" y="4235281"/>
              <a:ext cx="1296179" cy="239354"/>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9" name="Freeform 58"/>
            <p:cNvSpPr/>
            <p:nvPr/>
          </p:nvSpPr>
          <p:spPr bwMode="auto">
            <a:xfrm rot="19116677" flipV="1">
              <a:off x="4050342" y="3563857"/>
              <a:ext cx="1441509" cy="49816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30196"/>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73" name="TextBox 72"/>
          <p:cNvSpPr txBox="1"/>
          <p:nvPr/>
        </p:nvSpPr>
        <p:spPr>
          <a:xfrm>
            <a:off x="4644008" y="3496940"/>
            <a:ext cx="3419872" cy="2308324"/>
          </a:xfrm>
          <a:prstGeom prst="rect">
            <a:avLst/>
          </a:prstGeom>
          <a:noFill/>
        </p:spPr>
        <p:txBody>
          <a:bodyPr wrap="square" rtlCol="0">
            <a:spAutoFit/>
          </a:bodyPr>
          <a:lstStyle/>
          <a:p>
            <a:r>
              <a:rPr lang="en-US" dirty="0" smtClean="0"/>
              <a:t>Find a distributed algorithm for solving the network utility maximization problem.</a:t>
            </a:r>
          </a:p>
          <a:p>
            <a:endParaRPr lang="en-US" dirty="0" smtClean="0"/>
          </a:p>
          <a:p>
            <a:r>
              <a:rPr lang="en-US" dirty="0" smtClean="0"/>
              <a:t>The system of differential equations should be stable (or at least locally stable, in </a:t>
            </a:r>
            <a:r>
              <a:rPr lang="en-US" i="1" dirty="0" smtClean="0"/>
              <a:t>y</a:t>
            </a:r>
            <a:r>
              <a:rPr lang="en-US" dirty="0" smtClean="0"/>
              <a:t> and </a:t>
            </a:r>
            <a:r>
              <a:rPr lang="en-US" i="1" dirty="0" smtClean="0"/>
              <a:t>z</a:t>
            </a:r>
            <a:r>
              <a:rPr lang="en-US" dirty="0" smtClean="0"/>
              <a:t>) about the equilibrium.</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a:xfrm>
            <a:off x="0" y="0"/>
            <a:ext cx="9144000" cy="1052736"/>
          </a:xfrm>
        </p:spPr>
        <p:txBody>
          <a:bodyPr>
            <a:normAutofit/>
          </a:bodyPr>
          <a:lstStyle/>
          <a:p>
            <a:r>
              <a:rPr lang="en-US" dirty="0" smtClean="0">
                <a:solidFill>
                  <a:schemeClr val="tx1">
                    <a:lumMod val="75000"/>
                  </a:schemeClr>
                </a:solidFill>
              </a:rPr>
              <a:t>What are the limits of this solution?</a:t>
            </a:r>
            <a:endParaRPr lang="en-GB" dirty="0">
              <a:solidFill>
                <a:schemeClr val="tx1">
                  <a:lumMod val="75000"/>
                </a:schemeClr>
              </a:solidFill>
            </a:endParaRPr>
          </a:p>
        </p:txBody>
      </p:sp>
      <p:sp>
        <p:nvSpPr>
          <p:cNvPr id="54" name="Content Placeholder 53"/>
          <p:cNvSpPr>
            <a:spLocks noGrp="1"/>
          </p:cNvSpPr>
          <p:nvPr>
            <p:ph idx="1"/>
          </p:nvPr>
        </p:nvSpPr>
        <p:spPr>
          <a:xfrm>
            <a:off x="755576" y="1556792"/>
            <a:ext cx="8136904" cy="5301208"/>
          </a:xfrm>
        </p:spPr>
        <p:txBody>
          <a:bodyPr>
            <a:normAutofit/>
          </a:bodyPr>
          <a:lstStyle/>
          <a:p>
            <a:pPr marL="514350" indent="-514350">
              <a:buFont typeface="+mj-lt"/>
              <a:buAutoNum type="arabicPeriod"/>
            </a:pPr>
            <a:r>
              <a:rPr lang="en-US" dirty="0" smtClean="0"/>
              <a:t>It is tricky to evolve TCP to implement the principles of the </a:t>
            </a:r>
            <a:r>
              <a:rPr lang="en-US" dirty="0" err="1" smtClean="0"/>
              <a:t>Kelly+Voice</a:t>
            </a:r>
            <a:r>
              <a:rPr lang="en-US" dirty="0" smtClean="0"/>
              <a:t> algorithm.</a:t>
            </a:r>
          </a:p>
          <a:p>
            <a:pPr marL="514350" indent="-514350">
              <a:buFont typeface="+mj-lt"/>
              <a:buAutoNum type="arabicPeriod"/>
            </a:pPr>
            <a:endParaRPr lang="en-US" dirty="0" smtClean="0"/>
          </a:p>
          <a:p>
            <a:pPr marL="514350" indent="-514350">
              <a:buFont typeface="+mj-lt"/>
              <a:buAutoNum type="arabicPeriod"/>
            </a:pPr>
            <a:r>
              <a:rPr lang="en-US" dirty="0" smtClean="0"/>
              <a:t>Network systems people don’t see the applicability of fluid stability results.</a:t>
            </a:r>
          </a:p>
          <a:p>
            <a:pPr marL="514350" indent="-514350">
              <a:buFont typeface="+mj-lt"/>
              <a:buAutoNum type="arabicPeriod"/>
            </a:pPr>
            <a:endParaRPr lang="en-US" dirty="0" smtClean="0"/>
          </a:p>
          <a:p>
            <a:pPr marL="514350" indent="-514350">
              <a:buFont typeface="+mj-lt"/>
              <a:buAutoNum type="arabicPeriod"/>
            </a:pPr>
            <a:r>
              <a:rPr lang="en-US" dirty="0" smtClean="0"/>
              <a:t>Network systems people don’t see the point in utility maximization.</a:t>
            </a:r>
          </a:p>
          <a:p>
            <a:pPr marL="514350" indent="-514350">
              <a:buFont typeface="+mj-lt"/>
              <a:buAutoNum type="arabicPeriod"/>
            </a:pPr>
            <a:endParaRPr lang="en-US"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pPr/>
              <a:t>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475656" y="1484784"/>
            <a:ext cx="6120680" cy="3816424"/>
          </a:xfrm>
        </p:spPr>
        <p:txBody>
          <a:bodyPr>
            <a:normAutofit/>
          </a:bodyPr>
          <a:lstStyle/>
          <a:p>
            <a:pPr marL="177800" indent="-177800"/>
            <a:r>
              <a:rPr lang="en-US" i="1" dirty="0" smtClean="0"/>
              <a:t>“</a:t>
            </a:r>
            <a:r>
              <a:rPr lang="en-GB" i="1" dirty="0" smtClean="0"/>
              <a:t>Mathematicians </a:t>
            </a:r>
            <a:r>
              <a:rPr lang="en-GB" i="1" dirty="0" smtClean="0"/>
              <a:t>are like Frenchmen: whatever you say to them they translate into their own language and forthwith it is something entirely different</a:t>
            </a:r>
            <a:r>
              <a:rPr lang="en-GB" i="1" dirty="0" smtClean="0"/>
              <a:t>.”</a:t>
            </a:r>
          </a:p>
          <a:p>
            <a:pPr marL="177800" indent="-177800" algn="r"/>
            <a:r>
              <a:rPr lang="en-US" i="1" dirty="0" smtClean="0"/>
              <a:t>Goethe, 1829</a:t>
            </a:r>
            <a:endParaRPr lang="en-GB" i="1"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475656" y="1484784"/>
            <a:ext cx="6120680" cy="3816424"/>
          </a:xfrm>
        </p:spPr>
        <p:txBody>
          <a:bodyPr>
            <a:normAutofit/>
          </a:bodyPr>
          <a:lstStyle/>
          <a:p>
            <a:pPr marL="177800" indent="-177800"/>
            <a:r>
              <a:rPr lang="en-US" i="1" dirty="0" smtClean="0"/>
              <a:t>“All mathematical models are wrong.</a:t>
            </a:r>
            <a:br>
              <a:rPr lang="en-US" i="1" dirty="0" smtClean="0"/>
            </a:br>
            <a:r>
              <a:rPr lang="en-US" i="1" dirty="0" smtClean="0"/>
              <a:t/>
            </a:r>
            <a:br>
              <a:rPr lang="en-US" i="1" dirty="0" smtClean="0"/>
            </a:br>
            <a:r>
              <a:rPr lang="en-US" i="1" dirty="0" smtClean="0"/>
              <a:t>Some are good wrong, some are bad wrong.”</a:t>
            </a:r>
          </a:p>
        </p:txBody>
      </p:sp>
      <p:sp>
        <p:nvSpPr>
          <p:cNvPr id="4" name="Slide Number Placeholder 3"/>
          <p:cNvSpPr>
            <a:spLocks noGrp="1"/>
          </p:cNvSpPr>
          <p:nvPr>
            <p:ph type="sldNum" sz="quarter" idx="4"/>
          </p:nvPr>
        </p:nvSpPr>
        <p:spPr/>
        <p:txBody>
          <a:bodyPr/>
          <a:lstStyle/>
          <a:p>
            <a:fld id="{C521D75E-D6CE-401B-B8F6-FCC738B84794}"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4453</TotalTime>
  <Words>3277</Words>
  <Application>Microsoft Office PowerPoint</Application>
  <PresentationFormat>On-screen Show (4:3)</PresentationFormat>
  <Paragraphs>582</Paragraphs>
  <Slides>55</Slides>
  <Notes>24</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1_Office Theme</vt:lpstr>
      <vt:lpstr>What mathematicians should</vt:lpstr>
      <vt:lpstr>Overlay TCP for multi-path routing and congestion control Han, Shakkottai, Hollot, Srikant, Towsley,  ENS-INRIA ARC-TCP Workshop 2003</vt:lpstr>
      <vt:lpstr>Stability of end-to-end algorithms for joint routing and rate control Kelly and Voice, Computer Communication Review 2005</vt:lpstr>
      <vt:lpstr>What problem is being solved by  joint routing and rate control?</vt:lpstr>
      <vt:lpstr>What problem is being solved by  end-to-end algorithms for joint routing and rate control?</vt:lpstr>
      <vt:lpstr>What problem is being solved by  stable end-to-end algorithms for joint routing and rate control?</vt:lpstr>
      <vt:lpstr>What are the limits of this solution?</vt:lpstr>
      <vt:lpstr>Slide 8</vt:lpstr>
      <vt:lpstr>Slide 9</vt:lpstr>
      <vt:lpstr>Slide 10</vt:lpstr>
      <vt:lpstr>Slide 11</vt:lpstr>
      <vt:lpstr>Slide 12</vt:lpstr>
      <vt:lpstr>Slide 13</vt:lpstr>
      <vt:lpstr>Slide 14</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Multi-homed web sites (a) with classic hierarchical routing</vt:lpstr>
      <vt:lpstr>Multi-homed web sites (b) with redundancy, in case links fail</vt:lpstr>
      <vt:lpstr>Multi-homed web sites (c) with load balancing across the gateway machines</vt:lpstr>
      <vt:lpstr>Multi-homed web sites (c) with load balancing across the gateway machines</vt:lpstr>
      <vt:lpstr>Multi-homed web sites</vt:lpstr>
      <vt:lpstr>Multi-homed web sites (d) with Kelly+Voice multipath TCP to balance traffic</vt:lpstr>
      <vt:lpstr>Multi-homed web sites (d) with Kelly+Voice multipath TCP to balance traffic</vt:lpstr>
      <vt:lpstr>Multi-homed web sites (d) with Kelly+Voice multipath TCP to balance traffic</vt:lpstr>
      <vt:lpstr>Multi-homed web sites (d) with Kelly+Voice multipath TCP to balance traffic</vt:lpstr>
      <vt:lpstr>Multi-homed web sites (d) with Kelly+Voice multipath TCP to balance traffic</vt:lpstr>
      <vt:lpstr>Load-balancing in data centers</vt:lpstr>
      <vt:lpstr>Load-balancing in data centers</vt:lpstr>
      <vt:lpstr>Can a data center be made to behave like a simple easily-managed resource pool?</vt:lpstr>
      <vt:lpstr>The spectrum of Internet research</vt:lpstr>
      <vt:lpstr>The spectrum of Internet research</vt:lpstr>
      <vt:lpstr>The spectrum of Internet research</vt:lpstr>
      <vt:lpstr>The spectrum of Internet research</vt:lpstr>
      <vt:lpstr>The spectrum of Internet research</vt:lpstr>
      <vt:lpstr>The spectrum of Internet research</vt:lpstr>
      <vt:lpstr>Slide 44</vt:lpstr>
      <vt:lpstr>Slide 45</vt:lpstr>
      <vt:lpstr>The big theoretical result is ‘local stability of a fluid model of multipath congestion control’.</vt:lpstr>
      <vt:lpstr>Why does the fluid model fail?</vt:lpstr>
      <vt:lpstr>What changes did we need, to make it incrementally deployable?</vt:lpstr>
      <vt:lpstr>Conclusion</vt:lpstr>
      <vt:lpstr>What should mathematicians know about the Internet?</vt:lpstr>
      <vt:lpstr>How does TCP congestion control work?</vt:lpstr>
      <vt:lpstr>How does MPTCP congestion control work?</vt:lpstr>
      <vt:lpstr>How does MPTCP congestion control work?</vt:lpstr>
      <vt:lpstr>How does MPTCP congestion control work?</vt:lpstr>
      <vt:lpstr>How does MPTCP congestion control work?</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djw</dc:creator>
  <cp:lastModifiedBy>djw</cp:lastModifiedBy>
  <cp:revision>205</cp:revision>
  <dcterms:created xsi:type="dcterms:W3CDTF">2011-03-24T19:39:05Z</dcterms:created>
  <dcterms:modified xsi:type="dcterms:W3CDTF">2011-06-20T00:07:52Z</dcterms:modified>
</cp:coreProperties>
</file>