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7"/>
  </p:notesMasterIdLst>
  <p:sldIdLst>
    <p:sldId id="256" r:id="rId3"/>
    <p:sldId id="286" r:id="rId4"/>
    <p:sldId id="257" r:id="rId5"/>
    <p:sldId id="258" r:id="rId6"/>
    <p:sldId id="259" r:id="rId7"/>
    <p:sldId id="260" r:id="rId8"/>
    <p:sldId id="262" r:id="rId9"/>
    <p:sldId id="261" r:id="rId10"/>
    <p:sldId id="264" r:id="rId11"/>
    <p:sldId id="263" r:id="rId12"/>
    <p:sldId id="266" r:id="rId13"/>
    <p:sldId id="269" r:id="rId14"/>
    <p:sldId id="267" r:id="rId15"/>
    <p:sldId id="272" r:id="rId16"/>
    <p:sldId id="270" r:id="rId17"/>
    <p:sldId id="274" r:id="rId18"/>
    <p:sldId id="276" r:id="rId19"/>
    <p:sldId id="277" r:id="rId20"/>
    <p:sldId id="280" r:id="rId21"/>
    <p:sldId id="281" r:id="rId22"/>
    <p:sldId id="282" r:id="rId23"/>
    <p:sldId id="279" r:id="rId24"/>
    <p:sldId id="284"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00" autoAdjust="0"/>
  </p:normalViewPr>
  <p:slideViewPr>
    <p:cSldViewPr>
      <p:cViewPr varScale="1">
        <p:scale>
          <a:sx n="114" d="100"/>
          <a:sy n="114" d="100"/>
        </p:scale>
        <p:origin x="-71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F5905-B4A4-4AEC-8F3D-76E8FBBCDDDB}" type="datetimeFigureOut">
              <a:rPr lang="en-GB" smtClean="0"/>
              <a:pPr/>
              <a:t>10/12/2010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A1AC6-1BA0-42BA-B102-0DDAE1E2B34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from Networks Research Group. We work on the design of the Internet's infrastructure.</a:t>
            </a:r>
            <a:endParaRPr lang="en-GB" dirty="0"/>
          </a:p>
        </p:txBody>
      </p:sp>
      <p:sp>
        <p:nvSpPr>
          <p:cNvPr id="4" name="Slide Number Placeholder 3"/>
          <p:cNvSpPr>
            <a:spLocks noGrp="1"/>
          </p:cNvSpPr>
          <p:nvPr>
            <p:ph type="sldNum" sz="quarter" idx="10"/>
          </p:nvPr>
        </p:nvSpPr>
        <p:spPr/>
        <p:txBody>
          <a:bodyPr/>
          <a:lstStyle/>
          <a:p>
            <a:fld id="{66EA1AC6-1BA0-42BA-B102-0DDAE1E2B34A}"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economists call a “social welfare maximization problem”.</a:t>
            </a:r>
          </a:p>
          <a:p>
            <a:endParaRPr lang="en-US" dirty="0" smtClean="0"/>
          </a:p>
          <a:p>
            <a:r>
              <a:rPr lang="en-US" dirty="0" smtClean="0"/>
              <a:t>Who is the designer? Certainly not Jacobson</a:t>
            </a:r>
            <a:r>
              <a:rPr lang="en-US" baseline="0" dirty="0" smtClean="0"/>
              <a:t> – his paper ¼ brilliant, ¾ “engineer’s </a:t>
            </a:r>
            <a:r>
              <a:rPr lang="en-US" baseline="0" dirty="0" err="1" smtClean="0"/>
              <a:t>maths</a:t>
            </a:r>
            <a:r>
              <a:rPr lang="en-US" baseline="0" dirty="0" smtClean="0"/>
              <a:t>”, i.e. plausible but wrong. He had no idea that this is what he was achieving; it just arose spontaneously from his code.</a:t>
            </a:r>
            <a:endParaRPr lang="en-US" dirty="0" smtClean="0"/>
          </a:p>
          <a:p>
            <a:endParaRPr lang="en-US" dirty="0" smtClean="0"/>
          </a:p>
          <a:p>
            <a:r>
              <a:rPr lang="en-US" dirty="0" smtClean="0"/>
              <a:t>Meaning: if Jacobson runs experiments</a:t>
            </a:r>
            <a:r>
              <a:rPr lang="en-US" baseline="0" dirty="0" smtClean="0"/>
              <a:t> and measures the average throughput of each user, and if Bentham solves a centralized social welfare optimization, then they both come up with the same answer.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why the Internet succeeded – it has a distributed control mechanism for allocating resources, and this mechanism is trying to solve a sensible problem. No one had ever come up with a distributed control for such a large system before.</a:t>
            </a:r>
          </a:p>
        </p:txBody>
      </p:sp>
      <p:sp>
        <p:nvSpPr>
          <p:cNvPr id="4" name="Slide Number Placeholder 3"/>
          <p:cNvSpPr>
            <a:spLocks noGrp="1"/>
          </p:cNvSpPr>
          <p:nvPr>
            <p:ph type="sldNum" sz="quarter" idx="10"/>
          </p:nvPr>
        </p:nvSpPr>
        <p:spPr/>
        <p:txBody>
          <a:bodyPr/>
          <a:lstStyle/>
          <a:p>
            <a:fld id="{EB7D5721-F5E8-445F-BEBB-83DCFDFBEBB8}"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not allowed to use a fraught term like "teleology" without giving it some rigorous backing.)</a:t>
            </a:r>
          </a:p>
        </p:txBody>
      </p:sp>
      <p:sp>
        <p:nvSpPr>
          <p:cNvPr id="4" name="Slide Number Placeholder 3"/>
          <p:cNvSpPr>
            <a:spLocks noGrp="1"/>
          </p:cNvSpPr>
          <p:nvPr>
            <p:ph type="sldNum" sz="quarter" idx="10"/>
          </p:nvPr>
        </p:nvSpPr>
        <p:spPr/>
        <p:txBody>
          <a:bodyPr/>
          <a:lstStyle/>
          <a:p>
            <a:fld id="{EB7D5721-F5E8-445F-BEBB-83DCFDFBEBB8}"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interesting to know what the Internet “thinks” we want! (It is weird to talk about “the Internet’s intentions”, when all I am really describing is the operations of the code on your computer’s operating system! But this is a good way to describe its holistic </a:t>
            </a:r>
            <a:r>
              <a:rPr lang="en-US" baseline="0" dirty="0" err="1" smtClean="0"/>
              <a:t>behaviour</a:t>
            </a:r>
            <a:r>
              <a:rPr lang="en-US" baseline="0" dirty="0" smtClean="0"/>
              <a:t>.)</a:t>
            </a:r>
          </a:p>
          <a:p>
            <a:endParaRPr lang="en-US" baseline="0" dirty="0" smtClean="0"/>
          </a:p>
          <a:p>
            <a:r>
              <a:rPr lang="en-US" baseline="0" dirty="0" smtClean="0"/>
              <a:t>As far as the Internet is concerned, users are made very happy going from 56kb/s dialup to 4Mb/s broadband. But increments beyond that give marginal extra benefit – if the Internet has a choice between increasing your rate by 2Mb/s from 8 to 10, or of increasing my rate by 0.5Mb/s from 1 to 1.5, it will give the bandwidth to me, not you.</a:t>
            </a:r>
          </a:p>
        </p:txBody>
      </p:sp>
      <p:sp>
        <p:nvSpPr>
          <p:cNvPr id="4" name="Slide Number Placeholder 3"/>
          <p:cNvSpPr>
            <a:spLocks noGrp="1"/>
          </p:cNvSpPr>
          <p:nvPr>
            <p:ph type="sldNum" sz="quarter" idx="10"/>
          </p:nvPr>
        </p:nvSpPr>
        <p:spPr/>
        <p:txBody>
          <a:bodyPr/>
          <a:lstStyle/>
          <a:p>
            <a:fld id="{EB7D5721-F5E8-445F-BEBB-83DCFDFBEBB8}"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Teleology: what coherent wide-scale behaviour do we see, and how does it relate to the microscopic rules?</a:t>
            </a:r>
          </a:p>
          <a:p>
            <a:endParaRPr lang="en-US" baseline="0" dirty="0" smtClean="0"/>
          </a:p>
          <a:p>
            <a:r>
              <a:rPr lang="en-US" baseline="0" dirty="0" smtClean="0"/>
              <a:t>This is what all the big success stories in Stochastic Network Modeling look like – scheduling problems for queueing systems, routing and management in job shops, Internet congestion control, peer-to-peer topology selection, electrical networks, …</a:t>
            </a:r>
          </a:p>
          <a:p>
            <a:endParaRPr lang="en-US" baseline="0" dirty="0" smtClean="0"/>
          </a:p>
          <a:p>
            <a:r>
              <a:rPr lang="en-US" baseline="0" dirty="0" smtClean="0"/>
              <a:t>The Internet is a great place to start looking, because</a:t>
            </a:r>
          </a:p>
          <a:p>
            <a:pPr>
              <a:buFont typeface="Arial" pitchFamily="34" charset="0"/>
              <a:buChar char="•"/>
            </a:pPr>
            <a:r>
              <a:rPr lang="en-US" baseline="0" dirty="0" smtClean="0"/>
              <a:t>we can inspect the code – we don’t need to guess the laws of physics</a:t>
            </a:r>
          </a:p>
          <a:p>
            <a:pPr>
              <a:buFont typeface="Arial" pitchFamily="34" charset="0"/>
              <a:buChar char="•"/>
            </a:pPr>
            <a:r>
              <a:rPr lang="en-US" baseline="0" dirty="0" smtClean="0"/>
              <a:t>we don’t have any fuzzy human-stuff to deal with, so it’s easier to analyze</a:t>
            </a:r>
          </a:p>
        </p:txBody>
      </p:sp>
      <p:sp>
        <p:nvSpPr>
          <p:cNvPr id="4" name="Slide Number Placeholder 3"/>
          <p:cNvSpPr>
            <a:spLocks noGrp="1"/>
          </p:cNvSpPr>
          <p:nvPr>
            <p:ph type="sldNum" sz="quarter" idx="10"/>
          </p:nvPr>
        </p:nvSpPr>
        <p:spPr/>
        <p:txBody>
          <a:bodyPr/>
          <a:lstStyle/>
          <a:p>
            <a:fld id="{66EA1AC6-1BA0-42BA-B102-0DDAE1E2B34A}"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on descriptive analysis of network topologies has not gotten anywhere,</a:t>
            </a:r>
            <a:r>
              <a:rPr lang="en-US" baseline="0" dirty="0" smtClean="0"/>
              <a:t> at least it hasn't produced useful engineering outcomes.</a:t>
            </a:r>
          </a:p>
          <a:p>
            <a:endParaRPr lang="en-US" baseline="0" dirty="0" smtClean="0"/>
          </a:p>
          <a:p>
            <a:r>
              <a:rPr lang="en-US" baseline="0" dirty="0" smtClean="0"/>
              <a:t>Topology is influenced by lots of things – in any particular situation, we can always find specific reasons why the topology turned out as it did, e.g. we had some extra money and the price of the next generation of hardware just reduced. And topology is massively heterogeneous – core links are 10^6 faster than in 1988, and we still use slow mobile phone links and fast broadband links. We want our algorithms to just work, regardless of the network. And Jacobson's algorithm produces an optimal outcome, for any network at all you throw at it. (At least, for its own notion of optimality!)</a:t>
            </a:r>
          </a:p>
        </p:txBody>
      </p:sp>
      <p:sp>
        <p:nvSpPr>
          <p:cNvPr id="4" name="Slide Number Placeholder 3"/>
          <p:cNvSpPr>
            <a:spLocks noGrp="1"/>
          </p:cNvSpPr>
          <p:nvPr>
            <p:ph type="sldNum" sz="quarter" idx="10"/>
          </p:nvPr>
        </p:nvSpPr>
        <p:spPr/>
        <p:txBody>
          <a:bodyPr/>
          <a:lstStyle/>
          <a:p>
            <a:fld id="{66EA1AC6-1BA0-42BA-B102-0DDAE1E2B34A}" type="slidenum">
              <a:rPr lang="en-GB" smtClean="0"/>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88" indent="-1588">
              <a:buNone/>
            </a:pPr>
            <a:r>
              <a:rPr lang="en-US" dirty="0" smtClean="0"/>
              <a:t>In the networks research group at UCL, we are building a multipath replacement for Jacobson’s congestion control algorithm. Our algorithm balances traffic across available paths, in</a:t>
            </a:r>
            <a:r>
              <a:rPr lang="en-US" baseline="0" dirty="0" smtClean="0"/>
              <a:t> proportion to their quality</a:t>
            </a:r>
            <a:r>
              <a:rPr lang="en-US" dirty="0" smtClean="0"/>
              <a:t>.</a:t>
            </a:r>
            <a:r>
              <a:rPr lang="en-US" baseline="0" dirty="0" smtClean="0"/>
              <a:t> Why do we think this is interesting?</a:t>
            </a:r>
          </a:p>
          <a:p>
            <a:pPr marL="1588" indent="-1588">
              <a:buNone/>
            </a:pPr>
            <a:endParaRPr lang="en-US" baseline="0" dirty="0" smtClean="0"/>
          </a:p>
          <a:p>
            <a:pPr marL="1588" indent="-1588">
              <a:buNone/>
            </a:pPr>
            <a:r>
              <a:rPr lang="en-US" baseline="0" dirty="0" smtClean="0"/>
              <a:t>Because of resource pooling. Resource pooling means: as far as users are concerned, it's as if all the capacity of the links in the Internet was added up into a single giant pool, which could then be shared fairly between everyone. (We don't think we can achieve full pooling across the entire Internet, but we do at least want to get some big resource pools.)</a:t>
            </a:r>
          </a:p>
          <a:p>
            <a:pPr marL="1588" indent="-1588">
              <a:buNone/>
            </a:pPr>
            <a:endParaRPr lang="en-US" baseline="0" dirty="0" smtClean="0"/>
          </a:p>
          <a:p>
            <a:pPr marL="1588" indent="-1588">
              <a:buNone/>
            </a:pPr>
            <a:r>
              <a:rPr lang="en-US" baseline="0" dirty="0" smtClean="0"/>
              <a:t>This is a hot topic, where form and function coincide.</a:t>
            </a:r>
            <a:endParaRPr lang="en-GB" dirty="0" smtClean="0"/>
          </a:p>
        </p:txBody>
      </p:sp>
      <p:sp>
        <p:nvSpPr>
          <p:cNvPr id="4" name="Slide Number Placeholder 3"/>
          <p:cNvSpPr>
            <a:spLocks noGrp="1"/>
          </p:cNvSpPr>
          <p:nvPr>
            <p:ph type="sldNum" sz="quarter" idx="10"/>
          </p:nvPr>
        </p:nvSpPr>
        <p:spPr/>
        <p:txBody>
          <a:bodyPr/>
          <a:lstStyle/>
          <a:p>
            <a:fld id="{66EA1AC6-1BA0-42BA-B102-0DDAE1E2B34A}"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88" indent="-1588">
              <a:buNone/>
            </a:pPr>
            <a:r>
              <a:rPr lang="en-US" baseline="0" dirty="0" smtClean="0"/>
              <a:t> Imagine if there was resource pooling in rail transit…</a:t>
            </a:r>
            <a:endParaRPr lang="en-GB" dirty="0"/>
          </a:p>
        </p:txBody>
      </p:sp>
      <p:sp>
        <p:nvSpPr>
          <p:cNvPr id="4" name="Slide Number Placeholder 3"/>
          <p:cNvSpPr>
            <a:spLocks noGrp="1"/>
          </p:cNvSpPr>
          <p:nvPr>
            <p:ph type="sldNum" sz="quarter" idx="10"/>
          </p:nvPr>
        </p:nvSpPr>
        <p:spPr/>
        <p:txBody>
          <a:bodyPr/>
          <a:lstStyle/>
          <a:p>
            <a:fld id="{66EA1AC6-1BA0-42BA-B102-0DDAE1E2B34A}" type="slidenum">
              <a:rPr lang="en-GB" smtClean="0"/>
              <a:pPr/>
              <a:t>22</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teleology we want:</a:t>
            </a:r>
          </a:p>
          <a:p>
            <a:r>
              <a:rPr lang="en-US" baseline="0" dirty="0" smtClean="0"/>
              <a:t>we want the objective to match our needs, and we want the constraint to be as loose as possible given what’s in there</a:t>
            </a:r>
          </a:p>
          <a:p>
            <a:endParaRPr lang="en-US" baseline="0" dirty="0" smtClean="0"/>
          </a:p>
          <a:p>
            <a:r>
              <a:rPr lang="en-US" baseline="0" dirty="0" smtClean="0"/>
              <a:t>Ideally, we want to be constrained only hard physical limits on the total amount of resources in the network. The topology of the network is just a plumbing detail, and we shouldn't have to bother with what's connected to what.</a:t>
            </a:r>
          </a:p>
          <a:p>
            <a:endParaRPr lang="en-US" baseline="0" dirty="0" smtClean="0"/>
          </a:p>
          <a:p>
            <a:r>
              <a:rPr lang="en-US" baseline="0" dirty="0" smtClean="0"/>
              <a:t>How can we come up with code that achieves what we want?</a:t>
            </a:r>
          </a:p>
        </p:txBody>
      </p:sp>
      <p:sp>
        <p:nvSpPr>
          <p:cNvPr id="4" name="Slide Number Placeholder 3"/>
          <p:cNvSpPr>
            <a:spLocks noGrp="1"/>
          </p:cNvSpPr>
          <p:nvPr>
            <p:ph type="sldNum" sz="quarter" idx="10"/>
          </p:nvPr>
        </p:nvSpPr>
        <p:spPr/>
        <p:txBody>
          <a:bodyPr/>
          <a:lstStyle/>
          <a:p>
            <a:fld id="{66EA1AC6-1BA0-42BA-B102-0DDAE1E2B34A}" type="slidenum">
              <a:rPr lang="en-GB" smtClean="0"/>
              <a:pPr/>
              <a:t>24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word is used by creationists and intelligent design</a:t>
            </a:r>
            <a:r>
              <a:rPr lang="en-GB" baseline="0" dirty="0" smtClean="0"/>
              <a:t> people. But it's such a lovely word, and I don't want to yield it to them.</a:t>
            </a:r>
            <a:endParaRPr lang="en-GB" dirty="0"/>
          </a:p>
        </p:txBody>
      </p:sp>
      <p:sp>
        <p:nvSpPr>
          <p:cNvPr id="4" name="Slide Number Placeholder 3"/>
          <p:cNvSpPr>
            <a:spLocks noGrp="1"/>
          </p:cNvSpPr>
          <p:nvPr>
            <p:ph type="sldNum" sz="quarter" idx="10"/>
          </p:nvPr>
        </p:nvSpPr>
        <p:spPr/>
        <p:txBody>
          <a:bodyPr/>
          <a:lstStyle/>
          <a:p>
            <a:fld id="{66EA1AC6-1BA0-42BA-B102-0DDAE1E2B34A}"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problem:</a:t>
            </a:r>
          </a:p>
          <a:p>
            <a:r>
              <a:rPr lang="en-GB" dirty="0" smtClean="0"/>
              <a:t>Internet traffic uses reliable delivery. When</a:t>
            </a:r>
            <a:r>
              <a:rPr lang="en-GB" baseline="0" dirty="0" smtClean="0"/>
              <a:t> I send a packet, I wait for the receiver to acknowledge it. If I don't get an acknowledgement, I infer the packet was dropped, so I resend it. But if there are lots of congested links: I may squeeze you out on link A, and then someone else may squeeze me out on link B, and then it will be in vain that I squeezed you out. In other words, the network may end up in a state where a lot of the work it is doing is futile.</a:t>
            </a:r>
          </a:p>
          <a:p>
            <a:endParaRPr lang="en-GB" baseline="0" dirty="0" smtClean="0"/>
          </a:p>
          <a:p>
            <a:r>
              <a:rPr lang="en-GB" baseline="0" dirty="0" smtClean="0"/>
              <a:t>Jacobson realized this, and came up with a fix.</a:t>
            </a:r>
            <a:endParaRPr lang="en-GB" dirty="0"/>
          </a:p>
        </p:txBody>
      </p:sp>
      <p:sp>
        <p:nvSpPr>
          <p:cNvPr id="4" name="Slide Number Placeholder 3"/>
          <p:cNvSpPr>
            <a:spLocks noGrp="1"/>
          </p:cNvSpPr>
          <p:nvPr>
            <p:ph type="sldNum" sz="quarter" idx="10"/>
          </p:nvPr>
        </p:nvSpPr>
        <p:spPr/>
        <p:txBody>
          <a:bodyPr/>
          <a:lstStyle/>
          <a:p>
            <a:fld id="{66EA1AC6-1BA0-42BA-B102-0DDAE1E2B34A}"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Jacobson's fix enabled the Internet to</a:t>
            </a:r>
            <a:r>
              <a:rPr lang="en-GB" baseline="0" dirty="0" smtClean="0"/>
              <a:t> work as a sound platform – it can then support lots of exciting diversity of uses.</a:t>
            </a:r>
            <a:endParaRPr lang="en-GB" dirty="0"/>
          </a:p>
        </p:txBody>
      </p:sp>
      <p:sp>
        <p:nvSpPr>
          <p:cNvPr id="4" name="Slide Number Placeholder 3"/>
          <p:cNvSpPr>
            <a:spLocks noGrp="1"/>
          </p:cNvSpPr>
          <p:nvPr>
            <p:ph type="sldNum" sz="quarter" idx="10"/>
          </p:nvPr>
        </p:nvSpPr>
        <p:spPr/>
        <p:txBody>
          <a:bodyPr/>
          <a:lstStyle/>
          <a:p>
            <a:fld id="{66EA1AC6-1BA0-42BA-B102-0DDAE1E2B34A}"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46683-B539-4F43-A450-DCAE0AC60C53}" type="slidenum">
              <a:rPr lang="en-GB"/>
              <a:pPr/>
              <a:t>8</a:t>
            </a:fld>
            <a:endParaRPr lang="en-GB"/>
          </a:p>
        </p:txBody>
      </p:sp>
      <p:sp>
        <p:nvSpPr>
          <p:cNvPr id="59394" name="Rectangle 2"/>
          <p:cNvSpPr>
            <a:spLocks noGrp="1" noRot="1" noChangeAspect="1" noChangeArrowheads="1" noTextEdit="1"/>
          </p:cNvSpPr>
          <p:nvPr>
            <p:ph type="sldImg"/>
          </p:nvPr>
        </p:nvSpPr>
        <p:spPr>
          <a:xfrm>
            <a:off x="1143000" y="652463"/>
            <a:ext cx="4565650" cy="3424237"/>
          </a:xfrm>
          <a:ln/>
        </p:spPr>
      </p:sp>
      <p:sp>
        <p:nvSpPr>
          <p:cNvPr id="59395" name="Rectangle 3"/>
          <p:cNvSpPr>
            <a:spLocks noGrp="1" noChangeArrowheads="1"/>
          </p:cNvSpPr>
          <p:nvPr>
            <p:ph type="body" idx="1"/>
          </p:nvPr>
        </p:nvSpPr>
        <p:spPr>
          <a:xfrm>
            <a:off x="954088" y="4319588"/>
            <a:ext cx="5030787" cy="4164012"/>
          </a:xfrm>
        </p:spPr>
        <p:txBody>
          <a:bodyPr lIns="100443" tIns="50223" rIns="100443" bIns="50223"/>
          <a:lstStyle/>
          <a:p>
            <a:r>
              <a:rPr lang="en-GB" dirty="0" smtClean="0"/>
              <a:t>It's only 43 lines of code, but it's what makes the Internet work!</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may seem obvious...</a:t>
            </a:r>
            <a:endParaRPr lang="en-GB" dirty="0"/>
          </a:p>
        </p:txBody>
      </p:sp>
      <p:sp>
        <p:nvSpPr>
          <p:cNvPr id="4" name="Slide Number Placeholder 3"/>
          <p:cNvSpPr>
            <a:spLocks noGrp="1"/>
          </p:cNvSpPr>
          <p:nvPr>
            <p:ph type="sldNum" sz="quarter" idx="10"/>
          </p:nvPr>
        </p:nvSpPr>
        <p:spPr/>
        <p:txBody>
          <a:bodyPr/>
          <a:lstStyle/>
          <a:p>
            <a:fld id="{66EA1AC6-1BA0-42BA-B102-0DDAE1E2B34A}"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Jacobson’s idea was that</a:t>
            </a:r>
            <a:r>
              <a:rPr lang="en-US" baseline="0" dirty="0" smtClean="0"/>
              <a:t> the Internet could manage itself, without any centralized control. Arguably, this is why it has become THE network. All the other centralized attempts by phone companies are defunct.</a:t>
            </a:r>
          </a:p>
          <a:p>
            <a:endParaRPr lang="en-US" baseline="0" dirty="0" smtClean="0"/>
          </a:p>
          <a:p>
            <a:r>
              <a:rPr lang="en-US" baseline="0" dirty="0" smtClean="0"/>
              <a:t>Telecoms companies don't like to believe this. They want to keep managing their networks, because that way they think they're adding value, and they can charge lots. And in some ways they have a point… does Jacobson's algorithm really manage itself and keep the network running how we want it to?</a:t>
            </a:r>
          </a:p>
          <a:p>
            <a:endParaRPr lang="en-US" baseline="0" dirty="0" smtClean="0"/>
          </a:p>
        </p:txBody>
      </p:sp>
      <p:sp>
        <p:nvSpPr>
          <p:cNvPr id="4" name="Slide Number Placeholder 3"/>
          <p:cNvSpPr>
            <a:spLocks noGrp="1"/>
          </p:cNvSpPr>
          <p:nvPr>
            <p:ph type="sldNum" sz="quarter" idx="10"/>
          </p:nvPr>
        </p:nvSpPr>
        <p:spPr/>
        <p:txBody>
          <a:bodyPr/>
          <a:lstStyle/>
          <a:p>
            <a:fld id="{66EA1AC6-1BA0-42BA-B102-0DDAE1E2B34A}"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Restate the question. Why does the Internet work? What sort of analysis can tell us about how it behaves?</a:t>
            </a:r>
            <a:endParaRPr lang="en-GB" dirty="0"/>
          </a:p>
        </p:txBody>
      </p:sp>
      <p:sp>
        <p:nvSpPr>
          <p:cNvPr id="4" name="Slide Number Placeholder 3"/>
          <p:cNvSpPr>
            <a:spLocks noGrp="1"/>
          </p:cNvSpPr>
          <p:nvPr>
            <p:ph type="sldNum" sz="quarter" idx="10"/>
          </p:nvPr>
        </p:nvSpPr>
        <p:spPr/>
        <p:txBody>
          <a:bodyPr/>
          <a:lstStyle/>
          <a:p>
            <a:fld id="{66EA1AC6-1BA0-42BA-B102-0DDAE1E2B34A}"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9144000" cy="59293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01063" y="0"/>
            <a:ext cx="642937" cy="214313"/>
          </a:xfrm>
          <a:prstGeom prst="rect">
            <a:avLst/>
          </a:prstGeom>
        </p:spPr>
        <p:txBody>
          <a:bodyPr/>
          <a:lstStyle>
            <a:lvl1pPr>
              <a:defRPr/>
            </a:lvl1pPr>
          </a:lstStyle>
          <a:p>
            <a:fld id="{BBE0128A-124F-4814-9A72-0E85E6D2AAFE}"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130425"/>
            <a:ext cx="7672414" cy="1470025"/>
          </a:xfrm>
        </p:spPr>
        <p:txBody>
          <a:bodyPr lIns="0" tIns="0">
            <a:normAutofit/>
          </a:bodyPr>
          <a:lstStyle>
            <a:lvl1pPr>
              <a:defRPr sz="3600" b="1"/>
            </a:lvl1pPr>
          </a:lstStyle>
          <a:p>
            <a:r>
              <a:rPr lang="en-US" smtClean="0"/>
              <a:t>Click to edit Master title style</a:t>
            </a:r>
            <a:endParaRPr lang="en-GB"/>
          </a:p>
        </p:txBody>
      </p:sp>
      <p:sp>
        <p:nvSpPr>
          <p:cNvPr id="3" name="Subtitle 2"/>
          <p:cNvSpPr>
            <a:spLocks noGrp="1"/>
          </p:cNvSpPr>
          <p:nvPr>
            <p:ph type="subTitle" idx="1"/>
          </p:nvPr>
        </p:nvSpPr>
        <p:spPr>
          <a:xfrm>
            <a:off x="785786" y="3643314"/>
            <a:ext cx="6257924" cy="1752600"/>
          </a:xfrm>
        </p:spPr>
        <p:txBody>
          <a:bodyPr lIns="0" tIns="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lai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a:noFill/>
          <a:effectLst/>
        </p:spPr>
        <p:txBody>
          <a:bodyPr/>
          <a:lstStyle>
            <a:lvl1pPr>
              <a:defRPr b="0" i="0">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a:xfrm>
            <a:off x="0" y="857232"/>
            <a:ext cx="9144000" cy="6000768"/>
          </a:xfrm>
        </p:spPr>
        <p:txBody>
          <a:bodyPr/>
          <a:lstStyle>
            <a:lvl1pPr marL="1588" indent="-1588">
              <a:buNone/>
              <a:defRPr/>
            </a:lvl1pPr>
            <a:lvl2pPr marL="360363" indent="-360363">
              <a:buFont typeface="Arial" pitchFamily="34" charset="0"/>
              <a:buChar char="•"/>
              <a:defRPr/>
            </a:lvl2pPr>
            <a:lvl3pPr marL="539750" indent="-360363">
              <a:buFont typeface="Arial" pitchFamily="34" charset="0"/>
              <a:buChar char="•"/>
              <a:defRPr/>
            </a:lvl3pPr>
            <a:lvl4pPr marL="719138" indent="-360363">
              <a:buFont typeface="Arial" pitchFamily="34" charset="0"/>
              <a:buChar char="•"/>
              <a:defRPr/>
            </a:lvl4pPr>
            <a:lvl5pPr marL="898525" indent="-360363">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effectLst/>
        </p:spPr>
        <p:txBody>
          <a:bodyPr/>
          <a:lstStyle>
            <a:lvl1pPr>
              <a:defRPr b="0" i="0">
                <a:latin typeface="+mj-lt"/>
              </a:defRPr>
            </a:lvl1pPr>
          </a:lstStyle>
          <a:p>
            <a:r>
              <a:rPr lang="en-US" smtClean="0"/>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908720"/>
            <a:ext cx="9144000" cy="59492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4" r:id="rId4"/>
    <p:sldLayoutId id="2147483655" r:id="rId5"/>
    <p:sldLayoutId id="2147483657" r:id="rId6"/>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85794"/>
          </a:xfrm>
          <a:prstGeom prst="rect">
            <a:avLst/>
          </a:prstGeom>
          <a:noFill/>
          <a:effectLst/>
        </p:spPr>
        <p:txBody>
          <a:bodyPr vert="horz" lIns="91440" tIns="45720" rIns="91440" bIns="45720" rtlCol="0" anchor="ctr">
            <a:normAutofit/>
          </a:bodyPr>
          <a:lstStyle/>
          <a:p>
            <a:r>
              <a:rPr lang="en-US" dirty="0" smtClean="0"/>
              <a:t>Click to edit Master title style</a:t>
            </a:r>
            <a:endParaRPr lang="en-GB" dirty="0"/>
          </a:p>
        </p:txBody>
      </p:sp>
      <p:sp>
        <p:nvSpPr>
          <p:cNvPr id="18435" name="Text Placeholder 2"/>
          <p:cNvSpPr>
            <a:spLocks noGrp="1"/>
          </p:cNvSpPr>
          <p:nvPr>
            <p:ph type="body" idx="1"/>
          </p:nvPr>
        </p:nvSpPr>
        <p:spPr bwMode="auto">
          <a:xfrm>
            <a:off x="0" y="928670"/>
            <a:ext cx="9144000" cy="5929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marL="0" indent="1588" algn="l" rtl="0" eaLnBrk="0" fontAlgn="base" hangingPunct="0">
        <a:spcBef>
          <a:spcPct val="0"/>
        </a:spcBef>
        <a:spcAft>
          <a:spcPct val="0"/>
        </a:spcAft>
        <a:defRPr sz="3200" b="0" i="0" kern="1200">
          <a:solidFill>
            <a:schemeClr val="tx1"/>
          </a:solidFill>
          <a:latin typeface="+mj-lt"/>
          <a:ea typeface="+mj-ea"/>
          <a:cs typeface="+mj-cs"/>
        </a:defRPr>
      </a:lvl1pPr>
      <a:lvl2pPr marL="179388" indent="-179388" algn="l" rtl="0" eaLnBrk="0" fontAlgn="base" hangingPunct="0">
        <a:spcBef>
          <a:spcPct val="0"/>
        </a:spcBef>
        <a:spcAft>
          <a:spcPct val="0"/>
        </a:spcAft>
        <a:defRPr sz="3600" i="1">
          <a:solidFill>
            <a:schemeClr val="tx1"/>
          </a:solidFill>
          <a:latin typeface="Bookman Old Style" pitchFamily="18" charset="0"/>
        </a:defRPr>
      </a:lvl2pPr>
      <a:lvl3pPr marL="179388" indent="-179388" algn="l" rtl="0" eaLnBrk="0" fontAlgn="base" hangingPunct="0">
        <a:spcBef>
          <a:spcPct val="0"/>
        </a:spcBef>
        <a:spcAft>
          <a:spcPct val="0"/>
        </a:spcAft>
        <a:defRPr sz="3600" i="1">
          <a:solidFill>
            <a:schemeClr val="tx1"/>
          </a:solidFill>
          <a:latin typeface="Bookman Old Style" pitchFamily="18" charset="0"/>
        </a:defRPr>
      </a:lvl3pPr>
      <a:lvl4pPr marL="179388" indent="-179388" algn="l" rtl="0" eaLnBrk="0" fontAlgn="base" hangingPunct="0">
        <a:spcBef>
          <a:spcPct val="0"/>
        </a:spcBef>
        <a:spcAft>
          <a:spcPct val="0"/>
        </a:spcAft>
        <a:defRPr sz="3600" i="1">
          <a:solidFill>
            <a:schemeClr val="tx1"/>
          </a:solidFill>
          <a:latin typeface="Bookman Old Style" pitchFamily="18" charset="0"/>
        </a:defRPr>
      </a:lvl4pPr>
      <a:lvl5pPr marL="179388" indent="-179388" algn="l" rtl="0" eaLnBrk="0" fontAlgn="base" hangingPunct="0">
        <a:spcBef>
          <a:spcPct val="0"/>
        </a:spcBef>
        <a:spcAft>
          <a:spcPct val="0"/>
        </a:spcAft>
        <a:defRPr sz="3600" i="1">
          <a:solidFill>
            <a:schemeClr val="tx1"/>
          </a:solidFill>
          <a:latin typeface="Bookman Old Style" pitchFamily="18" charset="0"/>
        </a:defRPr>
      </a:lvl5pPr>
      <a:lvl6pPr marL="636588" indent="-179388" algn="l" rtl="0" fontAlgn="base">
        <a:spcBef>
          <a:spcPct val="0"/>
        </a:spcBef>
        <a:spcAft>
          <a:spcPct val="0"/>
        </a:spcAft>
        <a:defRPr sz="3600" i="1">
          <a:solidFill>
            <a:schemeClr val="tx1"/>
          </a:solidFill>
          <a:latin typeface="Bookman Old Style" pitchFamily="18" charset="0"/>
        </a:defRPr>
      </a:lvl6pPr>
      <a:lvl7pPr marL="1093788" indent="-179388" algn="l" rtl="0" fontAlgn="base">
        <a:spcBef>
          <a:spcPct val="0"/>
        </a:spcBef>
        <a:spcAft>
          <a:spcPct val="0"/>
        </a:spcAft>
        <a:defRPr sz="3600" i="1">
          <a:solidFill>
            <a:schemeClr val="tx1"/>
          </a:solidFill>
          <a:latin typeface="Bookman Old Style" pitchFamily="18" charset="0"/>
        </a:defRPr>
      </a:lvl7pPr>
      <a:lvl8pPr marL="1550988" indent="-179388" algn="l" rtl="0" fontAlgn="base">
        <a:spcBef>
          <a:spcPct val="0"/>
        </a:spcBef>
        <a:spcAft>
          <a:spcPct val="0"/>
        </a:spcAft>
        <a:defRPr sz="3600" i="1">
          <a:solidFill>
            <a:schemeClr val="tx1"/>
          </a:solidFill>
          <a:latin typeface="Bookman Old Style" pitchFamily="18" charset="0"/>
        </a:defRPr>
      </a:lvl8pPr>
      <a:lvl9pPr marL="2008188" indent="-179388" algn="l" rtl="0" fontAlgn="base">
        <a:spcBef>
          <a:spcPct val="0"/>
        </a:spcBef>
        <a:spcAft>
          <a:spcPct val="0"/>
        </a:spcAft>
        <a:defRPr sz="3600" i="1">
          <a:solidFill>
            <a:schemeClr val="tx1"/>
          </a:solidFill>
          <a:latin typeface="Bookman Old Style" pitchFamily="18" charset="0"/>
        </a:defRPr>
      </a:lvl9pPr>
    </p:titleStyle>
    <p:bodyStyle>
      <a:lvl1pPr marL="1588" indent="-1588" algn="l" rtl="0" eaLnBrk="0" fontAlgn="base" hangingPunct="0">
        <a:spcBef>
          <a:spcPct val="20000"/>
        </a:spcBef>
        <a:spcAft>
          <a:spcPct val="0"/>
        </a:spcAft>
        <a:buFont typeface="Arial" pitchFamily="34" charset="0"/>
        <a:buNone/>
        <a:defRPr sz="3200" kern="1200">
          <a:solidFill>
            <a:schemeClr val="tx1"/>
          </a:solidFill>
          <a:latin typeface="+mn-lt"/>
          <a:ea typeface="+mn-ea"/>
          <a:cs typeface="+mn-cs"/>
        </a:defRPr>
      </a:lvl1pPr>
      <a:lvl2pPr marL="358775" indent="-358775"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715963" indent="-357188" algn="l" rtl="0" eaLnBrk="0" fontAlgn="base" hangingPunct="0">
        <a:spcBef>
          <a:spcPct val="20000"/>
        </a:spcBef>
        <a:spcAft>
          <a:spcPct val="0"/>
        </a:spcAft>
        <a:buFont typeface="Calibri"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vmlDrawing" Target="../drawings/vmlDrawing6.v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bilephones-black.jpg"/>
          <p:cNvPicPr>
            <a:picLocks noChangeAspect="1"/>
          </p:cNvPicPr>
          <p:nvPr/>
        </p:nvPicPr>
        <p:blipFill>
          <a:blip r:embed="rId3" cstate="screen">
            <a:duotone>
              <a:prstClr val="black"/>
              <a:schemeClr val="accent1">
                <a:tint val="45000"/>
                <a:satMod val="400000"/>
              </a:schemeClr>
            </a:duotone>
          </a:blip>
          <a:srcRect t="17017"/>
          <a:stretch>
            <a:fillRect/>
          </a:stretch>
        </p:blipFill>
        <p:spPr>
          <a:xfrm>
            <a:off x="0" y="0"/>
            <a:ext cx="9144000" cy="5400939"/>
          </a:xfrm>
          <a:prstGeom prst="rect">
            <a:avLst/>
          </a:prstGeom>
        </p:spPr>
      </p:pic>
      <p:sp>
        <p:nvSpPr>
          <p:cNvPr id="2" name="Title 1"/>
          <p:cNvSpPr>
            <a:spLocks noGrp="1"/>
          </p:cNvSpPr>
          <p:nvPr>
            <p:ph type="ctrTitle"/>
          </p:nvPr>
        </p:nvSpPr>
        <p:spPr>
          <a:xfrm>
            <a:off x="0" y="5157193"/>
            <a:ext cx="9144000" cy="1700808"/>
          </a:xfrm>
        </p:spPr>
        <p:txBody>
          <a:bodyPr>
            <a:normAutofit fontScale="90000"/>
          </a:bodyPr>
          <a:lstStyle/>
          <a:p>
            <a:pPr algn="l"/>
            <a:r>
              <a:rPr lang="en-US" sz="4800" b="1" dirty="0" smtClean="0"/>
              <a:t>The teleology of </a:t>
            </a:r>
            <a:br>
              <a:rPr lang="en-US" sz="4800" b="1" dirty="0" smtClean="0"/>
            </a:br>
            <a:r>
              <a:rPr lang="en-US" sz="4800" b="1" dirty="0" smtClean="0"/>
              <a:t>Internet congestion control</a:t>
            </a:r>
            <a:r>
              <a:rPr lang="en-US" dirty="0" smtClean="0"/>
              <a:t/>
            </a:r>
            <a:br>
              <a:rPr lang="en-US" dirty="0" smtClean="0"/>
            </a:br>
            <a:r>
              <a:rPr lang="en-US" sz="3600" dirty="0" smtClean="0">
                <a:solidFill>
                  <a:schemeClr val="tx1">
                    <a:lumMod val="50000"/>
                  </a:schemeClr>
                </a:solidFill>
              </a:rPr>
              <a:t>Damon </a:t>
            </a:r>
            <a:r>
              <a:rPr lang="en-US" sz="3600" dirty="0" err="1" smtClean="0">
                <a:solidFill>
                  <a:schemeClr val="tx1">
                    <a:lumMod val="50000"/>
                  </a:schemeClr>
                </a:solidFill>
              </a:rPr>
              <a:t>Wischik</a:t>
            </a:r>
            <a:r>
              <a:rPr lang="en-US" sz="3600" dirty="0" smtClean="0">
                <a:solidFill>
                  <a:schemeClr val="tx1">
                    <a:lumMod val="50000"/>
                  </a:schemeClr>
                </a:solidFill>
              </a:rPr>
              <a:t>, Computer Science, UCL</a:t>
            </a:r>
            <a:endParaRPr lang="en-GB"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tt.jpg"/>
          <p:cNvPicPr>
            <a:picLocks noChangeAspect="1"/>
          </p:cNvPicPr>
          <p:nvPr/>
        </p:nvPicPr>
        <p:blipFill>
          <a:blip r:embed="rId3" cstate="print"/>
          <a:stretch>
            <a:fillRect/>
          </a:stretch>
        </p:blipFill>
        <p:spPr>
          <a:xfrm>
            <a:off x="0" y="54864"/>
            <a:ext cx="9144000" cy="6748272"/>
          </a:xfrm>
          <a:prstGeom prst="rect">
            <a:avLst/>
          </a:prstGeom>
        </p:spPr>
      </p:pic>
      <p:sp>
        <p:nvSpPr>
          <p:cNvPr id="5" name="Rectangle 4"/>
          <p:cNvSpPr/>
          <p:nvPr/>
        </p:nvSpPr>
        <p:spPr>
          <a:xfrm>
            <a:off x="0" y="0"/>
            <a:ext cx="9144000" cy="1340768"/>
          </a:xfrm>
          <a:prstGeom prst="rect">
            <a:avLst/>
          </a:prstGeom>
          <a:solidFill>
            <a:srgbClr val="000000">
              <a:alpha val="521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0"/>
            <a:ext cx="9144000" cy="1340768"/>
          </a:xfrm>
          <a:effectLst/>
        </p:spPr>
        <p:txBody>
          <a:bodyPr>
            <a:normAutofit fontScale="90000"/>
          </a:bodyPr>
          <a:lstStyle/>
          <a:p>
            <a:r>
              <a:rPr lang="en-US" dirty="0" smtClean="0"/>
              <a:t>The big telecoms companies did not believe him. (They still don’t want to.)</a:t>
            </a:r>
            <a:endParaRPr lang="en-GB" dirty="0"/>
          </a:p>
        </p:txBody>
      </p:sp>
      <p:sp>
        <p:nvSpPr>
          <p:cNvPr id="9" name="Rectangle 8"/>
          <p:cNvSpPr/>
          <p:nvPr/>
        </p:nvSpPr>
        <p:spPr>
          <a:xfrm>
            <a:off x="-9878" y="6021288"/>
            <a:ext cx="9144000" cy="864096"/>
          </a:xfrm>
          <a:prstGeom prst="rect">
            <a:avLst/>
          </a:prstGeom>
          <a:solidFill>
            <a:srgbClr val="000000">
              <a:alpha val="521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3"/>
          <p:cNvSpPr txBox="1">
            <a:spLocks/>
          </p:cNvSpPr>
          <p:nvPr/>
        </p:nvSpPr>
        <p:spPr>
          <a:xfrm>
            <a:off x="-9878" y="5949280"/>
            <a:ext cx="9144000" cy="936104"/>
          </a:xfrm>
          <a:prstGeom prst="rect">
            <a:avLst/>
          </a:prstGeom>
          <a:effectLst/>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Why should they?</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0" y="3140968"/>
            <a:ext cx="1872208" cy="2088232"/>
          </a:xfrm>
          <a:prstGeom prst="rect">
            <a:avLst/>
          </a:prstGeom>
          <a:solidFill>
            <a:schemeClr val="bg1">
              <a:lumMod val="65000"/>
              <a:lumOff val="35000"/>
            </a:schemeClr>
          </a:solidFill>
          <a:effectLst>
            <a:reflection blurRad="6350" stA="52000" endA="300" endPos="35000" dir="5400000" sy="-100000" algn="bl" rotWithShape="0"/>
          </a:effectLst>
        </p:spPr>
        <p:txBody>
          <a:bodyPr vert="horz" lIns="91440" tIns="45720" rIns="91440" bIns="45720" rtlCol="0">
            <a:normAutofit fontScale="85000" lnSpcReduction="10000"/>
          </a:bodyPr>
          <a:lstStyle/>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if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&gt;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if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in_fast_recovery</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dupacks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0;</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inflate_window</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last_sent_time</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if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&lt; _recover)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uint32_t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new_data</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if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new_data</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&lt;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new_data</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else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=0;</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retransmit_packet</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uint32_t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flightsize</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highest_sent</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min(_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ssthresh</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flightsize</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dupacks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0;</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in_fast_recovery</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false;</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if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in_fast_recovery</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dupacks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if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dupacks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!=3)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ssthresh</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max(_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/2, (uint32_t)(2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retransmit_packet</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ssthresh</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+ 3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in_fast_recovery</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true;</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_recover =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highest_sent</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endParaRPr kumimoji="0" lang="en-GB" sz="400" b="0" i="0" u="none" strike="noStrike" kern="1200" cap="none" spc="0" normalizeH="0" baseline="0" noProof="0" dirty="0">
              <a:ln>
                <a:noFill/>
              </a:ln>
              <a:solidFill>
                <a:schemeClr val="tx1"/>
              </a:solidFill>
              <a:effectLst/>
              <a:uLnTx/>
              <a:uFillTx/>
              <a:latin typeface="Consolas" pitchFamily="49" charset="0"/>
              <a:ea typeface="+mn-ea"/>
              <a:cs typeface="Consolas" pitchFamily="49" charset="0"/>
            </a:endParaRPr>
          </a:p>
        </p:txBody>
      </p:sp>
      <p:grpSp>
        <p:nvGrpSpPr>
          <p:cNvPr id="14" name="Group 13"/>
          <p:cNvGrpSpPr/>
          <p:nvPr/>
        </p:nvGrpSpPr>
        <p:grpSpPr>
          <a:xfrm>
            <a:off x="6911752" y="3140968"/>
            <a:ext cx="2232248" cy="2088232"/>
            <a:chOff x="6911752" y="3140968"/>
            <a:chExt cx="2232248" cy="2088232"/>
          </a:xfrm>
          <a:effectLst>
            <a:reflection blurRad="6350" stA="52000" endA="300" endPos="35000" dir="5400000" sy="-100000" algn="bl" rotWithShape="0"/>
          </a:effectLst>
        </p:grpSpPr>
        <p:sp>
          <p:nvSpPr>
            <p:cNvPr id="11" name="Rectangle 10"/>
            <p:cNvSpPr/>
            <p:nvPr/>
          </p:nvSpPr>
          <p:spPr>
            <a:xfrm>
              <a:off x="6911752" y="3140968"/>
              <a:ext cx="2232248" cy="2088232"/>
            </a:xfrm>
            <a:prstGeom prst="rect">
              <a:avLst/>
            </a:prstGeom>
            <a:solidFill>
              <a:schemeClr val="bg1">
                <a:lumMod val="65000"/>
                <a:lumOff val="3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p:cNvPicPr>
              <a:picLocks noChangeAspect="1" noChangeArrowheads="1"/>
            </p:cNvPicPr>
            <p:nvPr/>
          </p:nvPicPr>
          <p:blipFill>
            <a:blip r:embed="rId3" cstate="screen">
              <a:clrChange>
                <a:clrFrom>
                  <a:srgbClr val="000000"/>
                </a:clrFrom>
                <a:clrTo>
                  <a:srgbClr val="000000">
                    <a:alpha val="0"/>
                  </a:srgbClr>
                </a:clrTo>
              </a:clrChange>
            </a:blip>
            <a:srcRect/>
            <a:stretch>
              <a:fillRect/>
            </a:stretch>
          </p:blipFill>
          <p:spPr bwMode="auto">
            <a:xfrm>
              <a:off x="7020272" y="3212976"/>
              <a:ext cx="2016224" cy="2016224"/>
            </a:xfrm>
            <a:prstGeom prst="rect">
              <a:avLst/>
            </a:prstGeom>
            <a:noFill/>
            <a:ln w="9525">
              <a:noFill/>
              <a:miter lim="800000"/>
              <a:headEnd/>
              <a:tailEnd/>
            </a:ln>
          </p:spPr>
        </p:pic>
      </p:grpSp>
      <p:sp>
        <p:nvSpPr>
          <p:cNvPr id="18" name="TextBox 17"/>
          <p:cNvSpPr txBox="1"/>
          <p:nvPr/>
        </p:nvSpPr>
        <p:spPr>
          <a:xfrm>
            <a:off x="3275856" y="1340768"/>
            <a:ext cx="2520280" cy="1477328"/>
          </a:xfrm>
          <a:prstGeom prst="rect">
            <a:avLst/>
          </a:prstGeom>
          <a:noFill/>
        </p:spPr>
        <p:txBody>
          <a:bodyPr wrap="square" rtlCol="0">
            <a:spAutoFit/>
          </a:bodyPr>
          <a:lstStyle/>
          <a:p>
            <a:r>
              <a:rPr lang="en-US" b="0" dirty="0" smtClean="0">
                <a:solidFill>
                  <a:schemeClr val="tx1"/>
                </a:solidFill>
              </a:rPr>
              <a:t>We can derive </a:t>
            </a:r>
            <a:r>
              <a:rPr lang="en-US" b="1" dirty="0" smtClean="0">
                <a:solidFill>
                  <a:srgbClr val="00B0F0"/>
                </a:solidFill>
              </a:rPr>
              <a:t>macroscopic</a:t>
            </a:r>
            <a:r>
              <a:rPr lang="en-US" b="0" dirty="0" smtClean="0">
                <a:solidFill>
                  <a:schemeClr val="tx1"/>
                </a:solidFill>
              </a:rPr>
              <a:t> formulae which tell us about the average behaviour of each component. </a:t>
            </a:r>
          </a:p>
        </p:txBody>
      </p:sp>
      <p:sp>
        <p:nvSpPr>
          <p:cNvPr id="19" name="TextBox 18"/>
          <p:cNvSpPr txBox="1"/>
          <p:nvPr/>
        </p:nvSpPr>
        <p:spPr>
          <a:xfrm>
            <a:off x="6804248" y="2204864"/>
            <a:ext cx="2339752" cy="646331"/>
          </a:xfrm>
          <a:prstGeom prst="rect">
            <a:avLst/>
          </a:prstGeom>
          <a:noFill/>
        </p:spPr>
        <p:txBody>
          <a:bodyPr wrap="square" rtlCol="0">
            <a:spAutoFit/>
          </a:bodyPr>
          <a:lstStyle/>
          <a:p>
            <a:r>
              <a:rPr lang="en-US" b="0" dirty="0" smtClean="0">
                <a:solidFill>
                  <a:schemeClr val="tx1"/>
                </a:solidFill>
              </a:rPr>
              <a:t>But</a:t>
            </a:r>
            <a:r>
              <a:rPr lang="en-US" b="0" baseline="0" dirty="0" smtClean="0">
                <a:solidFill>
                  <a:schemeClr val="tx1"/>
                </a:solidFill>
              </a:rPr>
              <a:t> h</a:t>
            </a:r>
            <a:r>
              <a:rPr lang="en-US" b="0" dirty="0" smtClean="0">
                <a:solidFill>
                  <a:schemeClr val="tx1"/>
                </a:solidFill>
              </a:rPr>
              <a:t>ow does the whole behave?</a:t>
            </a:r>
            <a:endParaRPr lang="en-GB" b="0" dirty="0" smtClean="0">
              <a:solidFill>
                <a:schemeClr val="tx1"/>
              </a:solidFill>
            </a:endParaRPr>
          </a:p>
        </p:txBody>
      </p:sp>
      <p:sp>
        <p:nvSpPr>
          <p:cNvPr id="20" name="TextBox 19"/>
          <p:cNvSpPr txBox="1"/>
          <p:nvPr/>
        </p:nvSpPr>
        <p:spPr>
          <a:xfrm>
            <a:off x="0" y="1340768"/>
            <a:ext cx="2195736" cy="1477328"/>
          </a:xfrm>
          <a:prstGeom prst="rect">
            <a:avLst/>
          </a:prstGeom>
          <a:noFill/>
        </p:spPr>
        <p:txBody>
          <a:bodyPr wrap="square" rtlCol="0">
            <a:spAutoFit/>
          </a:bodyPr>
          <a:lstStyle/>
          <a:p>
            <a:r>
              <a:rPr lang="en-US" b="0" dirty="0" smtClean="0">
                <a:solidFill>
                  <a:schemeClr val="tx1"/>
                </a:solidFill>
              </a:rPr>
              <a:t>We know the </a:t>
            </a:r>
            <a:r>
              <a:rPr lang="en-US" b="1" dirty="0" smtClean="0">
                <a:solidFill>
                  <a:srgbClr val="00B0F0"/>
                </a:solidFill>
              </a:rPr>
              <a:t>microscopic</a:t>
            </a:r>
            <a:r>
              <a:rPr lang="en-US" b="0" dirty="0" smtClean="0">
                <a:solidFill>
                  <a:schemeClr val="tx1"/>
                </a:solidFill>
              </a:rPr>
              <a:t> rules of behaviour of the Internet, i.e. the code.</a:t>
            </a:r>
            <a:endParaRPr lang="en-GB" dirty="0"/>
          </a:p>
        </p:txBody>
      </p:sp>
      <p:grpSp>
        <p:nvGrpSpPr>
          <p:cNvPr id="17" name="Group 16"/>
          <p:cNvGrpSpPr/>
          <p:nvPr/>
        </p:nvGrpSpPr>
        <p:grpSpPr>
          <a:xfrm>
            <a:off x="3347864" y="3140968"/>
            <a:ext cx="2232248" cy="2088232"/>
            <a:chOff x="3347864" y="3140968"/>
            <a:chExt cx="2232248" cy="2088232"/>
          </a:xfrm>
          <a:effectLst>
            <a:reflection blurRad="6350" stA="52000" endA="300" endPos="35000" dir="5400000" sy="-100000" algn="bl" rotWithShape="0"/>
          </a:effectLst>
        </p:grpSpPr>
        <p:sp>
          <p:nvSpPr>
            <p:cNvPr id="7" name="Rectangle 6"/>
            <p:cNvSpPr/>
            <p:nvPr/>
          </p:nvSpPr>
          <p:spPr>
            <a:xfrm>
              <a:off x="3347864" y="3140968"/>
              <a:ext cx="2232248" cy="2088232"/>
            </a:xfrm>
            <a:prstGeom prst="rect">
              <a:avLst/>
            </a:prstGeom>
            <a:solidFill>
              <a:schemeClr val="bg1">
                <a:lumMod val="65000"/>
                <a:lumOff val="3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eq.png"/>
            <p:cNvPicPr>
              <a:picLocks noChangeAspect="1"/>
            </p:cNvPicPr>
            <p:nvPr/>
          </p:nvPicPr>
          <p:blipFill>
            <a:blip r:embed="rId4" cstate="print">
              <a:lum bright="40000"/>
            </a:blip>
            <a:srcRect/>
            <a:stretch>
              <a:fillRect/>
            </a:stretch>
          </p:blipFill>
          <p:spPr>
            <a:xfrm>
              <a:off x="3419872" y="4077072"/>
              <a:ext cx="2160240" cy="106951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428736"/>
            <a:ext cx="9144000" cy="5429264"/>
          </a:xfrm>
        </p:spPr>
        <p:txBody>
          <a:bodyPr/>
          <a:lstStyle/>
          <a:p>
            <a:pPr marL="0" indent="0">
              <a:buNone/>
            </a:pPr>
            <a:r>
              <a:rPr lang="en-US" dirty="0" smtClean="0"/>
              <a:t>The Internet shares capacity </a:t>
            </a:r>
            <a:r>
              <a:rPr lang="en-US" i="1" dirty="0" smtClean="0"/>
              <a:t>as if</a:t>
            </a:r>
            <a:r>
              <a:rPr lang="en-US" dirty="0" smtClean="0"/>
              <a:t> there were an intelligent designer+controller who seeks to maximize the sum total of every user’s happiness with his/her lot, subject to available capacity on each link.</a:t>
            </a:r>
          </a:p>
        </p:txBody>
      </p:sp>
      <p:sp>
        <p:nvSpPr>
          <p:cNvPr id="5" name="TextBox 4"/>
          <p:cNvSpPr txBox="1"/>
          <p:nvPr/>
        </p:nvSpPr>
        <p:spPr>
          <a:xfrm>
            <a:off x="0" y="-24"/>
            <a:ext cx="9144000" cy="1261884"/>
          </a:xfrm>
          <a:prstGeom prst="rect">
            <a:avLst/>
          </a:prstGeom>
          <a:noFill/>
        </p:spPr>
        <p:txBody>
          <a:bodyPr wrap="square" rtlCol="0">
            <a:spAutoFit/>
          </a:bodyPr>
          <a:lstStyle/>
          <a:p>
            <a:r>
              <a:rPr lang="en-US" sz="4800" dirty="0" smtClean="0"/>
              <a:t>Theorem</a:t>
            </a:r>
            <a:br>
              <a:rPr lang="en-US" sz="4800" dirty="0" smtClean="0"/>
            </a:br>
            <a:r>
              <a:rPr lang="en-US" sz="2800" dirty="0" smtClean="0"/>
              <a:t>(Kelly et al. 1998, Towsley et al. 2000)</a:t>
            </a:r>
            <a:endParaRPr lang="en-GB" sz="4800" dirty="0"/>
          </a:p>
        </p:txBody>
      </p:sp>
      <p:pic>
        <p:nvPicPr>
          <p:cNvPr id="6" name="Picture 3"/>
          <p:cNvPicPr>
            <a:picLocks noChangeAspect="1" noChangeArrowheads="1"/>
          </p:cNvPicPr>
          <p:nvPr/>
        </p:nvPicPr>
        <p:blipFill>
          <a:blip r:embed="rId3" cstate="screen"/>
          <a:srcRect/>
          <a:stretch>
            <a:fillRect/>
          </a:stretch>
        </p:blipFill>
        <p:spPr bwMode="auto">
          <a:xfrm>
            <a:off x="6012160" y="3387583"/>
            <a:ext cx="3131840" cy="34704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348880"/>
            <a:ext cx="9144000" cy="2520280"/>
          </a:xfrm>
        </p:spPr>
        <p:txBody>
          <a:bodyPr>
            <a:normAutofit fontScale="77500" lnSpcReduction="20000"/>
          </a:bodyPr>
          <a:lstStyle/>
          <a:p>
            <a:pPr marL="0" indent="0">
              <a:buNone/>
            </a:pPr>
            <a:r>
              <a:rPr lang="en-US" sz="4000" dirty="0" smtClean="0"/>
              <a:t>The Internet's algorithms behave as if the network as a whole were trying to solve an optimization problem.</a:t>
            </a:r>
          </a:p>
          <a:p>
            <a:pPr marL="0" indent="0">
              <a:buNone/>
            </a:pPr>
            <a:endParaRPr lang="en-US" sz="4000" dirty="0" smtClean="0"/>
          </a:p>
          <a:p>
            <a:pPr marL="0" indent="0">
              <a:buNone/>
            </a:pPr>
            <a:r>
              <a:rPr lang="en-US" sz="4000" dirty="0" smtClean="0"/>
              <a:t>I call this </a:t>
            </a:r>
            <a:r>
              <a:rPr lang="en-US" sz="5200" dirty="0" smtClean="0">
                <a:solidFill>
                  <a:schemeClr val="tx1">
                    <a:lumMod val="50000"/>
                  </a:schemeClr>
                </a:solidFill>
              </a:rPr>
              <a:t>emergent teleology</a:t>
            </a:r>
            <a:r>
              <a:rPr lang="en-US" sz="4000"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
            <a:ext cx="9144000" cy="1261884"/>
          </a:xfrm>
          <a:prstGeom prst="rect">
            <a:avLst/>
          </a:prstGeom>
          <a:noFill/>
        </p:spPr>
        <p:txBody>
          <a:bodyPr wrap="square" rtlCol="0">
            <a:spAutoFit/>
          </a:bodyPr>
          <a:lstStyle/>
          <a:p>
            <a:r>
              <a:rPr lang="en-US" sz="4800" dirty="0" smtClean="0"/>
              <a:t>Theorem</a:t>
            </a:r>
            <a:br>
              <a:rPr lang="en-US" sz="4800" dirty="0" smtClean="0"/>
            </a:br>
            <a:r>
              <a:rPr lang="en-US" sz="2800" dirty="0" smtClean="0"/>
              <a:t>(Kelly et al. 1998, Towsley et al. 2000)</a:t>
            </a:r>
            <a:endParaRPr lang="en-GB" sz="4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utility.emf"/>
          <p:cNvPicPr>
            <a:picLocks noChangeAspect="1"/>
          </p:cNvPicPr>
          <p:nvPr/>
        </p:nvPicPr>
        <p:blipFill>
          <a:blip r:embed="rId4" cstate="screen"/>
          <a:stretch>
            <a:fillRect/>
          </a:stretch>
        </p:blipFill>
        <p:spPr>
          <a:xfrm>
            <a:off x="2123728" y="2420888"/>
            <a:ext cx="4585732" cy="3031886"/>
          </a:xfrm>
          <a:prstGeom prst="rect">
            <a:avLst/>
          </a:prstGeom>
        </p:spPr>
      </p:pic>
      <p:sp>
        <p:nvSpPr>
          <p:cNvPr id="6" name="TextBox 5"/>
          <p:cNvSpPr txBox="1"/>
          <p:nvPr/>
        </p:nvSpPr>
        <p:spPr>
          <a:xfrm>
            <a:off x="0" y="-24"/>
            <a:ext cx="9144000" cy="830997"/>
          </a:xfrm>
          <a:prstGeom prst="rect">
            <a:avLst/>
          </a:prstGeom>
          <a:noFill/>
        </p:spPr>
        <p:txBody>
          <a:bodyPr wrap="square" rtlCol="0">
            <a:spAutoFit/>
          </a:bodyPr>
          <a:lstStyle/>
          <a:p>
            <a:r>
              <a:rPr lang="en-US" sz="4800" dirty="0" smtClean="0"/>
              <a:t>Your implied utility function</a:t>
            </a:r>
            <a:endParaRPr lang="en-GB"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143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inkTgt spid="_x0000_s143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inkTgt spid="_x0000_s143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inkTgt spid="_x0000_s14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0" y="1343040"/>
          <a:ext cx="9143999" cy="1005840"/>
        </p:xfrm>
        <a:graphic>
          <a:graphicData uri="http://schemas.openxmlformats.org/drawingml/2006/table">
            <a:tbl>
              <a:tblPr firstRow="1" bandRow="1">
                <a:tableStyleId>{5C22544A-7EE6-4342-B048-85BDC9FD1C3A}</a:tableStyleId>
              </a:tblPr>
              <a:tblGrid>
                <a:gridCol w="2483768"/>
                <a:gridCol w="720080"/>
                <a:gridCol w="2592288"/>
                <a:gridCol w="1008112"/>
                <a:gridCol w="2339751"/>
              </a:tblGrid>
              <a:tr h="370840">
                <a:tc>
                  <a:txBody>
                    <a:bodyPr/>
                    <a:lstStyle/>
                    <a:p>
                      <a:pPr marL="0" indent="0">
                        <a:buNone/>
                      </a:pPr>
                      <a:r>
                        <a:rPr lang="en-US" sz="2000" b="1" dirty="0" smtClean="0">
                          <a:solidFill>
                            <a:srgbClr val="00B0F0"/>
                          </a:solidFill>
                        </a:rPr>
                        <a:t>Microscopic</a:t>
                      </a:r>
                      <a:r>
                        <a:rPr lang="en-US" sz="2000" b="0" dirty="0" smtClean="0">
                          <a:solidFill>
                            <a:schemeClr val="tx1"/>
                          </a:solidFill>
                        </a:rPr>
                        <a:t> rules of behaviour,  specified by the code</a:t>
                      </a:r>
                    </a:p>
                  </a:txBody>
                  <a:tcPr anchor="b">
                    <a:noFill/>
                  </a:tcPr>
                </a:tc>
                <a:tc>
                  <a:txBody>
                    <a:bodyPr/>
                    <a:lstStyle/>
                    <a:p>
                      <a:pPr marL="0" indent="0">
                        <a:buNone/>
                      </a:pPr>
                      <a:endParaRPr lang="en-US" sz="2000" b="0" dirty="0" smtClean="0">
                        <a:solidFill>
                          <a:schemeClr val="tx1"/>
                        </a:solidFill>
                      </a:endParaRPr>
                    </a:p>
                  </a:txBody>
                  <a:tcPr anchor="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B0F0"/>
                          </a:solidFill>
                        </a:rPr>
                        <a:t>Macroscopic</a:t>
                      </a:r>
                      <a:r>
                        <a:rPr lang="en-US" sz="2000" b="0" dirty="0" smtClean="0">
                          <a:solidFill>
                            <a:schemeClr val="tx1"/>
                          </a:solidFill>
                        </a:rPr>
                        <a:t> formulae for average behaviour of a component </a:t>
                      </a:r>
                    </a:p>
                  </a:txBody>
                  <a:tcPr anchor="b">
                    <a:noFill/>
                  </a:tcPr>
                </a:tc>
                <a:tc>
                  <a:txBody>
                    <a:bodyPr/>
                    <a:lstStyle/>
                    <a:p>
                      <a:endParaRPr lang="en-GB" sz="2000" b="0" dirty="0">
                        <a:solidFill>
                          <a:schemeClr val="tx1"/>
                        </a:solidFill>
                      </a:endParaRPr>
                    </a:p>
                  </a:txBody>
                  <a:tcPr anchor="b">
                    <a:noFill/>
                  </a:tcPr>
                </a:tc>
                <a:tc>
                  <a:txBody>
                    <a:bodyPr/>
                    <a:lstStyle/>
                    <a:p>
                      <a:r>
                        <a:rPr lang="en-US" sz="2000" b="1" dirty="0" smtClean="0">
                          <a:solidFill>
                            <a:srgbClr val="00B0F0"/>
                          </a:solidFill>
                        </a:rPr>
                        <a:t>Teleological </a:t>
                      </a:r>
                      <a:r>
                        <a:rPr lang="en-US" sz="2000" b="0" dirty="0" smtClean="0">
                          <a:solidFill>
                            <a:schemeClr val="tx1"/>
                          </a:solidFill>
                        </a:rPr>
                        <a:t>descriptions of how the whole behaves</a:t>
                      </a:r>
                      <a:endParaRPr lang="en-GB" sz="2000" b="0" dirty="0">
                        <a:solidFill>
                          <a:schemeClr val="tx1"/>
                        </a:solidFill>
                      </a:endParaRPr>
                    </a:p>
                  </a:txBody>
                  <a:tcPr anchor="b">
                    <a:noFill/>
                  </a:tcPr>
                </a:tc>
              </a:tr>
            </a:tbl>
          </a:graphicData>
        </a:graphic>
      </p:graphicFrame>
      <p:sp>
        <p:nvSpPr>
          <p:cNvPr id="3" name="Rectangle 4"/>
          <p:cNvSpPr txBox="1">
            <a:spLocks noChangeArrowheads="1"/>
          </p:cNvSpPr>
          <p:nvPr/>
        </p:nvSpPr>
        <p:spPr>
          <a:xfrm>
            <a:off x="0" y="2564904"/>
            <a:ext cx="1872208" cy="2088232"/>
          </a:xfrm>
          <a:prstGeom prst="rect">
            <a:avLst/>
          </a:prstGeom>
          <a:solidFill>
            <a:schemeClr val="bg1">
              <a:lumMod val="65000"/>
              <a:lumOff val="35000"/>
            </a:schemeClr>
          </a:solidFill>
          <a:effectLst>
            <a:reflection blurRad="6350" stA="52000" endA="300" endPos="35000" dir="5400000" sy="-100000" algn="bl" rotWithShape="0"/>
          </a:effectLst>
        </p:spPr>
        <p:txBody>
          <a:bodyPr vert="horz" lIns="91440" tIns="45720" rIns="91440" bIns="45720" rtlCol="0">
            <a:normAutofit fontScale="85000" lnSpcReduction="10000"/>
          </a:bodyPr>
          <a:lstStyle/>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if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&gt;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if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in_fast_recovery</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dupacks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0;</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inflate_window</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last_sent_time</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if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&lt; _recover)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uint32_t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new_data</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if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new_data</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&lt;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new_data</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else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=0;</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retransmit_packet</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uint32_t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flightsize</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highest_sent</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min(_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ssthresh</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flightsize</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dupacks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0;</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in_fast_recovery</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false;</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if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in_fast_recovery</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dupacks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if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dupacks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!=3)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ssthresh</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max(_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/2, (uint32_t)(2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retransmit_packet</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ssthresh</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+ 3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in_fast_recovery</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true;</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_recover =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highest_sent</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endParaRPr kumimoji="0" lang="en-GB" sz="400" b="0" i="0" u="none" strike="noStrike" kern="1200" cap="none" spc="0" normalizeH="0" baseline="0" noProof="0" dirty="0">
              <a:ln>
                <a:noFill/>
              </a:ln>
              <a:solidFill>
                <a:schemeClr val="tx1"/>
              </a:solidFill>
              <a:effectLst/>
              <a:uLnTx/>
              <a:uFillTx/>
              <a:latin typeface="Consolas" pitchFamily="49" charset="0"/>
              <a:ea typeface="+mn-ea"/>
              <a:cs typeface="Consolas" pitchFamily="49" charset="0"/>
            </a:endParaRPr>
          </a:p>
        </p:txBody>
      </p:sp>
      <p:grpSp>
        <p:nvGrpSpPr>
          <p:cNvPr id="4" name="Group 13"/>
          <p:cNvGrpSpPr/>
          <p:nvPr/>
        </p:nvGrpSpPr>
        <p:grpSpPr>
          <a:xfrm>
            <a:off x="6911752" y="2564904"/>
            <a:ext cx="2232248" cy="2088232"/>
            <a:chOff x="6911752" y="3140968"/>
            <a:chExt cx="2232248" cy="2088232"/>
          </a:xfrm>
          <a:effectLst>
            <a:reflection blurRad="6350" stA="52000" endA="300" endPos="35000" dir="5400000" sy="-100000" algn="bl" rotWithShape="0"/>
          </a:effectLst>
        </p:grpSpPr>
        <p:sp>
          <p:nvSpPr>
            <p:cNvPr id="11" name="Rectangle 10"/>
            <p:cNvSpPr/>
            <p:nvPr/>
          </p:nvSpPr>
          <p:spPr>
            <a:xfrm>
              <a:off x="6911752" y="3140968"/>
              <a:ext cx="2232248" cy="2088232"/>
            </a:xfrm>
            <a:prstGeom prst="rect">
              <a:avLst/>
            </a:prstGeom>
            <a:solidFill>
              <a:schemeClr val="bg1">
                <a:lumMod val="65000"/>
                <a:lumOff val="3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p:cNvPicPr>
              <a:picLocks noChangeAspect="1" noChangeArrowheads="1"/>
            </p:cNvPicPr>
            <p:nvPr/>
          </p:nvPicPr>
          <p:blipFill>
            <a:blip r:embed="rId3" cstate="screen">
              <a:clrChange>
                <a:clrFrom>
                  <a:srgbClr val="000000"/>
                </a:clrFrom>
                <a:clrTo>
                  <a:srgbClr val="000000">
                    <a:alpha val="0"/>
                  </a:srgbClr>
                </a:clrTo>
              </a:clrChange>
            </a:blip>
            <a:srcRect/>
            <a:stretch>
              <a:fillRect/>
            </a:stretch>
          </p:blipFill>
          <p:spPr bwMode="auto">
            <a:xfrm>
              <a:off x="7020272" y="3212976"/>
              <a:ext cx="2016224" cy="2016224"/>
            </a:xfrm>
            <a:prstGeom prst="rect">
              <a:avLst/>
            </a:prstGeom>
            <a:noFill/>
            <a:ln w="9525">
              <a:noFill/>
              <a:miter lim="800000"/>
              <a:headEnd/>
              <a:tailEnd/>
            </a:ln>
          </p:spPr>
        </p:pic>
      </p:grpSp>
      <p:sp>
        <p:nvSpPr>
          <p:cNvPr id="12" name="Title 11"/>
          <p:cNvSpPr>
            <a:spLocks noGrp="1"/>
          </p:cNvSpPr>
          <p:nvPr>
            <p:ph type="title"/>
          </p:nvPr>
        </p:nvSpPr>
        <p:spPr/>
        <p:txBody>
          <a:bodyPr/>
          <a:lstStyle/>
          <a:p>
            <a:r>
              <a:rPr lang="en-US" dirty="0" smtClean="0"/>
              <a:t>Research agenda</a:t>
            </a:r>
            <a:endParaRPr lang="en-GB" dirty="0"/>
          </a:p>
        </p:txBody>
      </p:sp>
      <p:sp>
        <p:nvSpPr>
          <p:cNvPr id="14" name="Left-Right Arrow 13"/>
          <p:cNvSpPr/>
          <p:nvPr/>
        </p:nvSpPr>
        <p:spPr>
          <a:xfrm>
            <a:off x="1938616" y="3356992"/>
            <a:ext cx="1296144" cy="720080"/>
          </a:xfrm>
          <a:prstGeom prst="leftRight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eft-Right Arrow 14"/>
          <p:cNvSpPr/>
          <p:nvPr/>
        </p:nvSpPr>
        <p:spPr>
          <a:xfrm>
            <a:off x="5580112" y="3356992"/>
            <a:ext cx="1296144" cy="720080"/>
          </a:xfrm>
          <a:prstGeom prst="leftRight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3347864" y="2564904"/>
            <a:ext cx="2232248" cy="2088232"/>
            <a:chOff x="3347864" y="3140968"/>
            <a:chExt cx="2232248" cy="2088232"/>
          </a:xfrm>
          <a:effectLst>
            <a:reflection blurRad="6350" stA="52000" endA="300" endPos="35000" dir="5400000" sy="-100000" algn="bl" rotWithShape="0"/>
          </a:effectLst>
        </p:grpSpPr>
        <p:sp>
          <p:nvSpPr>
            <p:cNvPr id="17" name="Rectangle 16"/>
            <p:cNvSpPr/>
            <p:nvPr/>
          </p:nvSpPr>
          <p:spPr>
            <a:xfrm>
              <a:off x="3347864" y="3140968"/>
              <a:ext cx="2232248" cy="2088232"/>
            </a:xfrm>
            <a:prstGeom prst="rect">
              <a:avLst/>
            </a:prstGeom>
            <a:solidFill>
              <a:schemeClr val="bg1">
                <a:lumMod val="65000"/>
                <a:lumOff val="3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eq.png"/>
            <p:cNvPicPr>
              <a:picLocks noChangeAspect="1"/>
            </p:cNvPicPr>
            <p:nvPr/>
          </p:nvPicPr>
          <p:blipFill>
            <a:blip r:embed="rId4" cstate="print">
              <a:lum bright="40000"/>
            </a:blip>
            <a:srcRect/>
            <a:stretch>
              <a:fillRect/>
            </a:stretch>
          </p:blipFill>
          <p:spPr>
            <a:xfrm>
              <a:off x="3419872" y="4077072"/>
              <a:ext cx="2160240" cy="1069518"/>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1008112"/>
          </a:xfrm>
        </p:spPr>
        <p:txBody>
          <a:bodyPr>
            <a:normAutofit lnSpcReduction="10000"/>
          </a:bodyPr>
          <a:lstStyle/>
          <a:p>
            <a:pPr>
              <a:buNone/>
            </a:pPr>
            <a:r>
              <a:rPr lang="en-US" sz="6600" dirty="0" smtClean="0"/>
              <a:t>form + function</a:t>
            </a:r>
          </a:p>
        </p:txBody>
      </p:sp>
      <p:sp>
        <p:nvSpPr>
          <p:cNvPr id="4" name="Content Placeholder 2"/>
          <p:cNvSpPr txBox="1">
            <a:spLocks/>
          </p:cNvSpPr>
          <p:nvPr/>
        </p:nvSpPr>
        <p:spPr>
          <a:xfrm>
            <a:off x="0" y="1124744"/>
            <a:ext cx="9144000" cy="12241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0" i="0" u="none" strike="noStrike" kern="1200" cap="none" spc="0" normalizeH="0" baseline="0" noProof="0" dirty="0" smtClean="0">
                <a:ln>
                  <a:noFill/>
                </a:ln>
                <a:solidFill>
                  <a:schemeClr val="tx1"/>
                </a:solidFill>
                <a:effectLst/>
                <a:uLnTx/>
                <a:uFillTx/>
                <a:latin typeface="+mn-lt"/>
                <a:ea typeface="+mn-ea"/>
                <a:cs typeface="+mn-cs"/>
              </a:rPr>
              <a:t>topology + algorithms</a:t>
            </a:r>
          </a:p>
        </p:txBody>
      </p:sp>
      <p:sp>
        <p:nvSpPr>
          <p:cNvPr id="7" name="TextBox 6"/>
          <p:cNvSpPr txBox="1"/>
          <p:nvPr/>
        </p:nvSpPr>
        <p:spPr>
          <a:xfrm>
            <a:off x="0" y="3027724"/>
            <a:ext cx="9144000" cy="3785652"/>
          </a:xfrm>
          <a:prstGeom prst="rect">
            <a:avLst/>
          </a:prstGeom>
          <a:noFill/>
        </p:spPr>
        <p:txBody>
          <a:bodyPr wrap="square" rtlCol="0">
            <a:spAutoFit/>
          </a:bodyPr>
          <a:lstStyle/>
          <a:p>
            <a:r>
              <a:rPr lang="en-US" sz="2400" dirty="0" smtClean="0"/>
              <a:t>There has been much work on the structure of complex networks (scale free topologies etc.)</a:t>
            </a:r>
          </a:p>
          <a:p>
            <a:endParaRPr lang="en-US" sz="2400" dirty="0" smtClean="0"/>
          </a:p>
          <a:p>
            <a:r>
              <a:rPr lang="en-US" sz="2400" dirty="0" smtClean="0"/>
              <a:t>In Internet architecture, we are more interested in how algorithms function over the network. We treat the topology as a given, and we seek robust algorithms that work well with any topology or traffic pattern.</a:t>
            </a:r>
          </a:p>
          <a:p>
            <a:endParaRPr lang="en-US" sz="2400" dirty="0" smtClean="0"/>
          </a:p>
          <a:p>
            <a:r>
              <a:rPr lang="en-US" sz="2400" dirty="0" smtClean="0"/>
              <a:t>There is one area where the two fields overlap…</a:t>
            </a:r>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xit" presetSubtype="0" fill="hold" grpId="0" nodeType="withEffect">
                                  <p:stCondLst>
                                    <p:cond delay="0"/>
                                  </p:stCondLst>
                                  <p:childTnLst>
                                    <p:animEffect transition="out" filter="dissolv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lk-nokia.png"/>
          <p:cNvPicPr>
            <a:picLocks noChangeAspect="1"/>
          </p:cNvPicPr>
          <p:nvPr/>
        </p:nvPicPr>
        <p:blipFill>
          <a:blip r:embed="rId4" cstate="print">
            <a:lum bright="70000" contrast="-70000"/>
          </a:blip>
          <a:stretch>
            <a:fillRect/>
          </a:stretch>
        </p:blipFill>
        <p:spPr>
          <a:xfrm>
            <a:off x="470112" y="2020050"/>
            <a:ext cx="2844445" cy="1904762"/>
          </a:xfrm>
          <a:prstGeom prst="rect">
            <a:avLst/>
          </a:prstGeom>
        </p:spPr>
      </p:pic>
      <p:pic>
        <p:nvPicPr>
          <p:cNvPr id="3" name="Picture 2" descr="chalk-nokia.png"/>
          <p:cNvPicPr>
            <a:picLocks noChangeAspect="1"/>
          </p:cNvPicPr>
          <p:nvPr/>
        </p:nvPicPr>
        <p:blipFill>
          <a:blip r:embed="rId4" cstate="print"/>
          <a:stretch>
            <a:fillRect/>
          </a:stretch>
        </p:blipFill>
        <p:spPr>
          <a:xfrm>
            <a:off x="467544" y="1988840"/>
            <a:ext cx="2844445" cy="1904762"/>
          </a:xfrm>
          <a:prstGeom prst="rect">
            <a:avLst/>
          </a:prstGeom>
        </p:spPr>
      </p:pic>
      <p:pic>
        <p:nvPicPr>
          <p:cNvPr id="19467" name="Picture 11"/>
          <p:cNvPicPr>
            <a:picLocks noChangeAspect="1" noChangeArrowheads="1"/>
          </p:cNvPicPr>
          <p:nvPr/>
        </p:nvPicPr>
        <p:blipFill>
          <a:blip r:embed="rId5" cstate="print"/>
          <a:srcRect/>
          <a:stretch>
            <a:fillRect/>
          </a:stretch>
        </p:blipFill>
        <p:spPr bwMode="auto">
          <a:xfrm>
            <a:off x="6228184" y="908720"/>
            <a:ext cx="2261816" cy="2402486"/>
          </a:xfrm>
          <a:prstGeom prst="rect">
            <a:avLst/>
          </a:prstGeom>
          <a:noFill/>
          <a:ln w="9525">
            <a:noFill/>
            <a:miter lim="800000"/>
            <a:headEnd/>
            <a:tailEnd/>
          </a:ln>
          <a:effectLst>
            <a:reflection blurRad="6350" stA="52000" endA="300" endPos="35000" dir="5400000" sy="-100000" algn="bl" rotWithShape="0"/>
          </a:effectLst>
          <a:scene3d>
            <a:camera prst="perspectiveContrastingLeftFacing"/>
            <a:lightRig rig="threePt" dir="t"/>
          </a:scene3d>
        </p:spPr>
      </p:pic>
      <p:sp>
        <p:nvSpPr>
          <p:cNvPr id="7" name="Content Placeholder 6"/>
          <p:cNvSpPr>
            <a:spLocks noGrp="1"/>
          </p:cNvSpPr>
          <p:nvPr>
            <p:ph idx="1"/>
          </p:nvPr>
        </p:nvSpPr>
        <p:spPr>
          <a:xfrm>
            <a:off x="0" y="4293096"/>
            <a:ext cx="9144000" cy="2564904"/>
          </a:xfrm>
        </p:spPr>
        <p:txBody>
          <a:bodyPr>
            <a:normAutofit/>
          </a:bodyPr>
          <a:lstStyle/>
          <a:p>
            <a:pPr marL="1588" indent="-1588">
              <a:buNone/>
            </a:pPr>
            <a:r>
              <a:rPr lang="en-US" dirty="0" smtClean="0"/>
              <a:t>Where topology and algorithms overlap:</a:t>
            </a:r>
          </a:p>
          <a:p>
            <a:pPr marL="1588" indent="-1588">
              <a:buNone/>
            </a:pPr>
            <a:r>
              <a:rPr lang="en-US" sz="2400" dirty="0" smtClean="0"/>
              <a:t>We conjecture that if users have sufficiently diverse paths, and they balance their traffic appropriately, then the Internet will achieve </a:t>
            </a:r>
            <a:r>
              <a:rPr lang="en-US" sz="2400" dirty="0" smtClean="0">
                <a:solidFill>
                  <a:schemeClr val="tx1">
                    <a:lumMod val="50000"/>
                  </a:schemeClr>
                </a:solidFill>
              </a:rPr>
              <a:t>resource pooling</a:t>
            </a:r>
            <a:r>
              <a:rPr lang="en-US" sz="2400" dirty="0" smtClean="0"/>
              <a:t>, i.e. it will behave as if there were a single giant link, fairly shared between all users.</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51520" y="1204913"/>
            <a:ext cx="8591939" cy="444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network am I looking at?</a:t>
            </a:r>
            <a:endParaRPr lang="en-GB" dirty="0"/>
          </a:p>
        </p:txBody>
      </p:sp>
      <p:pic>
        <p:nvPicPr>
          <p:cNvPr id="50178" name="Picture 2"/>
          <p:cNvPicPr>
            <a:picLocks noChangeAspect="1" noChangeArrowheads="1"/>
          </p:cNvPicPr>
          <p:nvPr/>
        </p:nvPicPr>
        <p:blipFill>
          <a:blip r:embed="rId2" cstate="print"/>
          <a:srcRect/>
          <a:stretch>
            <a:fillRect/>
          </a:stretch>
        </p:blipFill>
        <p:spPr bwMode="auto">
          <a:xfrm>
            <a:off x="0" y="1412776"/>
            <a:ext cx="1371600" cy="1828800"/>
          </a:xfrm>
          <a:prstGeom prst="rect">
            <a:avLst/>
          </a:prstGeom>
          <a:noFill/>
          <a:ln w="9525">
            <a:noFill/>
            <a:miter lim="800000"/>
            <a:headEnd/>
            <a:tailEnd/>
          </a:ln>
          <a:effectLst>
            <a:reflection blurRad="6350" stA="52000" endA="300" endPos="35000" dir="5400000" sy="-100000" algn="bl" rotWithShape="0"/>
          </a:effectLst>
        </p:spPr>
      </p:pic>
      <p:pic>
        <p:nvPicPr>
          <p:cNvPr id="50179" name="Picture 3"/>
          <p:cNvPicPr>
            <a:picLocks noChangeAspect="1" noChangeArrowheads="1"/>
          </p:cNvPicPr>
          <p:nvPr/>
        </p:nvPicPr>
        <p:blipFill>
          <a:blip r:embed="rId3" cstate="print"/>
          <a:srcRect/>
          <a:stretch>
            <a:fillRect/>
          </a:stretch>
        </p:blipFill>
        <p:spPr bwMode="auto">
          <a:xfrm>
            <a:off x="1403648" y="1412776"/>
            <a:ext cx="1371600" cy="1828800"/>
          </a:xfrm>
          <a:prstGeom prst="rect">
            <a:avLst/>
          </a:prstGeom>
          <a:noFill/>
          <a:ln w="9525">
            <a:noFill/>
            <a:miter lim="800000"/>
            <a:headEnd/>
            <a:tailEnd/>
          </a:ln>
          <a:effectLst>
            <a:reflection blurRad="6350" stA="52000" endA="300" endPos="35000" dir="5400000" sy="-100000" algn="bl" rotWithShape="0"/>
          </a:effectLst>
        </p:spPr>
      </p:pic>
      <p:pic>
        <p:nvPicPr>
          <p:cNvPr id="50183" name="Picture 7"/>
          <p:cNvPicPr>
            <a:picLocks noChangeAspect="1" noChangeArrowheads="1"/>
          </p:cNvPicPr>
          <p:nvPr/>
        </p:nvPicPr>
        <p:blipFill>
          <a:blip r:embed="rId4" cstate="print"/>
          <a:srcRect/>
          <a:stretch>
            <a:fillRect/>
          </a:stretch>
        </p:blipFill>
        <p:spPr bwMode="auto">
          <a:xfrm>
            <a:off x="-4177" y="4221088"/>
            <a:ext cx="2806262" cy="2304256"/>
          </a:xfrm>
          <a:prstGeom prst="rect">
            <a:avLst/>
          </a:prstGeom>
          <a:noFill/>
          <a:ln w="9525">
            <a:noFill/>
            <a:miter lim="800000"/>
            <a:headEnd/>
            <a:tailEnd/>
          </a:ln>
        </p:spPr>
      </p:pic>
      <p:sp>
        <p:nvSpPr>
          <p:cNvPr id="11" name="TextBox 10"/>
          <p:cNvSpPr txBox="1"/>
          <p:nvPr/>
        </p:nvSpPr>
        <p:spPr>
          <a:xfrm>
            <a:off x="3707904" y="1340768"/>
            <a:ext cx="4176464" cy="5632311"/>
          </a:xfrm>
          <a:prstGeom prst="rect">
            <a:avLst/>
          </a:prstGeom>
          <a:noFill/>
        </p:spPr>
        <p:txBody>
          <a:bodyPr wrap="square" rtlCol="0">
            <a:spAutoFit/>
          </a:bodyPr>
          <a:lstStyle/>
          <a:p>
            <a:r>
              <a:rPr lang="en-GB" sz="2000" dirty="0" smtClean="0"/>
              <a:t>There is the physical network, that describes which computers and switches are connected by which links.</a:t>
            </a:r>
          </a:p>
          <a:p>
            <a:endParaRPr lang="en-GB" sz="2000" dirty="0" smtClean="0"/>
          </a:p>
          <a:p>
            <a:endParaRPr lang="en-GB" sz="2000" dirty="0" smtClean="0"/>
          </a:p>
          <a:p>
            <a:endParaRPr lang="en-GB" sz="2000" dirty="0" smtClean="0"/>
          </a:p>
          <a:p>
            <a:r>
              <a:rPr lang="en-GB" sz="2000" dirty="0" smtClean="0"/>
              <a:t>There is the logical network, that describes which users are using which paths through the network.</a:t>
            </a:r>
          </a:p>
          <a:p>
            <a:endParaRPr lang="en-GB" sz="2000" dirty="0" smtClean="0"/>
          </a:p>
          <a:p>
            <a:endParaRPr lang="en-GB" sz="2000" dirty="0" smtClean="0"/>
          </a:p>
          <a:p>
            <a:r>
              <a:rPr lang="en-GB" sz="2000" dirty="0" smtClean="0"/>
              <a:t>This talk is about traffic flows. Each traffic flow belongs to some user, and is carried over some collection of computers and switches. One user's traffic flow influences other users' flows indirectly, by virtue of the links they use in common.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cstate="print"/>
          <a:srcRect/>
          <a:stretch>
            <a:fillRect/>
          </a:stretch>
        </p:blipFill>
        <p:spPr bwMode="auto">
          <a:xfrm>
            <a:off x="251520" y="1204913"/>
            <a:ext cx="8591939" cy="444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cstate="print"/>
          <a:srcRect/>
          <a:stretch>
            <a:fillRect/>
          </a:stretch>
        </p:blipFill>
        <p:spPr bwMode="auto">
          <a:xfrm>
            <a:off x="242189" y="1204913"/>
            <a:ext cx="8601269" cy="444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lk-nokia.png"/>
          <p:cNvPicPr>
            <a:picLocks noChangeAspect="1"/>
          </p:cNvPicPr>
          <p:nvPr/>
        </p:nvPicPr>
        <p:blipFill>
          <a:blip r:embed="rId4" cstate="print">
            <a:lum bright="70000" contrast="-70000"/>
          </a:blip>
          <a:stretch>
            <a:fillRect/>
          </a:stretch>
        </p:blipFill>
        <p:spPr>
          <a:xfrm>
            <a:off x="470112" y="2020050"/>
            <a:ext cx="2844445" cy="1904762"/>
          </a:xfrm>
          <a:prstGeom prst="rect">
            <a:avLst/>
          </a:prstGeom>
        </p:spPr>
      </p:pic>
      <p:pic>
        <p:nvPicPr>
          <p:cNvPr id="3" name="Picture 2" descr="chalk-nokia.png"/>
          <p:cNvPicPr>
            <a:picLocks noChangeAspect="1"/>
          </p:cNvPicPr>
          <p:nvPr/>
        </p:nvPicPr>
        <p:blipFill>
          <a:blip r:embed="rId4" cstate="print"/>
          <a:stretch>
            <a:fillRect/>
          </a:stretch>
        </p:blipFill>
        <p:spPr>
          <a:xfrm>
            <a:off x="467544" y="1988840"/>
            <a:ext cx="2844445" cy="1904762"/>
          </a:xfrm>
          <a:prstGeom prst="rect">
            <a:avLst/>
          </a:prstGeom>
        </p:spPr>
      </p:pic>
      <p:pic>
        <p:nvPicPr>
          <p:cNvPr id="19467" name="Picture 11"/>
          <p:cNvPicPr>
            <a:picLocks noChangeAspect="1" noChangeArrowheads="1"/>
          </p:cNvPicPr>
          <p:nvPr/>
        </p:nvPicPr>
        <p:blipFill>
          <a:blip r:embed="rId5" cstate="print"/>
          <a:srcRect/>
          <a:stretch>
            <a:fillRect/>
          </a:stretch>
        </p:blipFill>
        <p:spPr bwMode="auto">
          <a:xfrm>
            <a:off x="6228184" y="908720"/>
            <a:ext cx="2261816" cy="2402486"/>
          </a:xfrm>
          <a:prstGeom prst="rect">
            <a:avLst/>
          </a:prstGeom>
          <a:noFill/>
          <a:ln w="9525">
            <a:noFill/>
            <a:miter lim="800000"/>
            <a:headEnd/>
            <a:tailEnd/>
          </a:ln>
          <a:effectLst>
            <a:reflection blurRad="6350" stA="52000" endA="300" endPos="35000" dir="5400000" sy="-100000" algn="bl" rotWithShape="0"/>
          </a:effectLst>
          <a:scene3d>
            <a:camera prst="perspectiveContrastingLeftFacing"/>
            <a:lightRig rig="threePt" dir="t"/>
          </a:scene3d>
        </p:spPr>
      </p:pic>
      <p:sp>
        <p:nvSpPr>
          <p:cNvPr id="7" name="Content Placeholder 6"/>
          <p:cNvSpPr>
            <a:spLocks noGrp="1"/>
          </p:cNvSpPr>
          <p:nvPr>
            <p:ph idx="1"/>
          </p:nvPr>
        </p:nvSpPr>
        <p:spPr>
          <a:xfrm>
            <a:off x="0" y="4581128"/>
            <a:ext cx="9144000" cy="2276872"/>
          </a:xfrm>
        </p:spPr>
        <p:txBody>
          <a:bodyPr>
            <a:normAutofit/>
          </a:bodyPr>
          <a:lstStyle/>
          <a:p>
            <a:pPr marL="1588" indent="-1588">
              <a:buNone/>
            </a:pPr>
            <a:r>
              <a:rPr lang="en-US" baseline="0" dirty="0" smtClean="0"/>
              <a:t>“I want to book a train to Aberdeen. There’s spare capacity on the train to Bristol. Therefore my booking will</a:t>
            </a:r>
            <a:r>
              <a:rPr lang="en-US" dirty="0" smtClean="0"/>
              <a:t> be accepted</a:t>
            </a:r>
            <a:r>
              <a:rPr lang="en-US" baseline="0" dirty="0" smtClean="0"/>
              <a:t>.”</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fontScale="90000"/>
          </a:bodyPr>
          <a:lstStyle/>
          <a:p>
            <a:r>
              <a:rPr lang="en-US" dirty="0" smtClean="0"/>
              <a:t>Formally speaking, we believe that multipath congestion control will change the constraint in the teleology.</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225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inkTgt spid="_x0000_s22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0" y="2564904"/>
            <a:ext cx="1872208" cy="2088232"/>
          </a:xfrm>
          <a:prstGeom prst="rect">
            <a:avLst/>
          </a:prstGeom>
          <a:solidFill>
            <a:schemeClr val="bg1">
              <a:lumMod val="65000"/>
              <a:lumOff val="35000"/>
            </a:schemeClr>
          </a:solidFill>
          <a:effectLst>
            <a:reflection blurRad="6350" stA="52000" endA="300" endPos="35000" dir="5400000" sy="-100000" algn="bl" rotWithShape="0"/>
          </a:effectLst>
        </p:spPr>
        <p:txBody>
          <a:bodyPr vert="horz" lIns="91440" tIns="45720" rIns="91440" bIns="45720" rtlCol="0">
            <a:normAutofit fontScale="85000" lnSpcReduction="10000"/>
          </a:bodyPr>
          <a:lstStyle/>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if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&gt;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if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in_fast_recovery</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dupacks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0;</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inflate_window</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last_sent_time</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if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&lt; _recover)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uint32_t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new_data</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if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new_data</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&lt;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new_data</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else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=0;</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retransmit_packet</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uint32_t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flightsize</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highest_sent</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min(_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ssthresh</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flightsize</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last_acked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seqno</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dupacks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0;</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in_fast_recovery</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false;</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if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in_fast_recovery</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dupacks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if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dupacks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!=3)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send_packets</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return;</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ssthresh</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max(_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/2, (uint32_t)(2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retransmit_packet</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(now);</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cwnd</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ssthresh</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+ 3 * _mss;</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in_fast_recovery</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 = true;</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_recover = _</a:t>
            </a:r>
            <a:r>
              <a:rPr kumimoji="0" lang="en-GB" sz="400" b="0" i="0" u="none" strike="noStrike" kern="1200" cap="none" spc="0" normalizeH="0" baseline="0" noProof="0" dirty="0" err="1" smtClean="0">
                <a:ln>
                  <a:noFill/>
                </a:ln>
                <a:solidFill>
                  <a:schemeClr val="tx1"/>
                </a:solidFill>
                <a:effectLst/>
                <a:uLnTx/>
                <a:uFillTx/>
                <a:latin typeface="Consolas" pitchFamily="49" charset="0"/>
                <a:ea typeface="+mn-ea"/>
                <a:cs typeface="Consolas" pitchFamily="49" charset="0"/>
              </a:rPr>
              <a:t>highest_sent</a:t>
            </a: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p>
          <a:p>
            <a:pPr marL="0" marR="0" lvl="0" indent="0" algn="l" defTabSz="914400" rtl="0" eaLnBrk="1" fontAlgn="auto" latinLnBrk="0" hangingPunct="1">
              <a:lnSpc>
                <a:spcPct val="90000"/>
              </a:lnSpc>
              <a:spcBef>
                <a:spcPct val="20000"/>
              </a:spcBef>
              <a:spcAft>
                <a:spcPts val="0"/>
              </a:spcAft>
              <a:buClrTx/>
              <a:buSzTx/>
              <a:buFontTx/>
              <a:buNone/>
              <a:tabLst>
                <a:tab pos="185738" algn="l"/>
                <a:tab pos="382588" algn="l"/>
                <a:tab pos="569913" algn="l"/>
                <a:tab pos="766763" algn="l"/>
                <a:tab pos="952500" algn="l"/>
                <a:tab pos="1138238" algn="l"/>
                <a:tab pos="1335088" algn="l"/>
              </a:tabLst>
              <a:defRPr/>
            </a:pPr>
            <a:r>
              <a:rPr kumimoji="0" lang="en-GB" sz="400" b="0" i="0" u="none" strike="noStrike" kern="1200" cap="none" spc="0" normalizeH="0" baseline="0" noProof="0" dirty="0" smtClean="0">
                <a:ln>
                  <a:noFill/>
                </a:ln>
                <a:solidFill>
                  <a:schemeClr val="tx1"/>
                </a:solidFill>
                <a:effectLst/>
                <a:uLnTx/>
                <a:uFillTx/>
                <a:latin typeface="Consolas" pitchFamily="49" charset="0"/>
                <a:ea typeface="+mn-ea"/>
                <a:cs typeface="Consolas" pitchFamily="49" charset="0"/>
              </a:rPr>
              <a:t>}</a:t>
            </a:r>
            <a:endParaRPr kumimoji="0" lang="en-GB" sz="400" b="0" i="0" u="none" strike="noStrike" kern="1200" cap="none" spc="0" normalizeH="0" baseline="0" noProof="0" dirty="0">
              <a:ln>
                <a:noFill/>
              </a:ln>
              <a:solidFill>
                <a:schemeClr val="tx1"/>
              </a:solidFill>
              <a:effectLst/>
              <a:uLnTx/>
              <a:uFillTx/>
              <a:latin typeface="Consolas" pitchFamily="49" charset="0"/>
              <a:ea typeface="+mn-ea"/>
              <a:cs typeface="Consolas" pitchFamily="49" charset="0"/>
            </a:endParaRPr>
          </a:p>
        </p:txBody>
      </p:sp>
      <p:grpSp>
        <p:nvGrpSpPr>
          <p:cNvPr id="4" name="Group 13"/>
          <p:cNvGrpSpPr/>
          <p:nvPr/>
        </p:nvGrpSpPr>
        <p:grpSpPr>
          <a:xfrm>
            <a:off x="6911752" y="2564904"/>
            <a:ext cx="2232248" cy="2088232"/>
            <a:chOff x="6911752" y="3140968"/>
            <a:chExt cx="2232248" cy="2088232"/>
          </a:xfrm>
          <a:effectLst>
            <a:reflection blurRad="6350" stA="52000" endA="300" endPos="35000" dir="5400000" sy="-100000" algn="bl" rotWithShape="0"/>
          </a:effectLst>
        </p:grpSpPr>
        <p:sp>
          <p:nvSpPr>
            <p:cNvPr id="11" name="Rectangle 10"/>
            <p:cNvSpPr/>
            <p:nvPr/>
          </p:nvSpPr>
          <p:spPr>
            <a:xfrm>
              <a:off x="6911752" y="3140968"/>
              <a:ext cx="2232248" cy="2088232"/>
            </a:xfrm>
            <a:prstGeom prst="rect">
              <a:avLst/>
            </a:prstGeom>
            <a:solidFill>
              <a:schemeClr val="bg1">
                <a:lumMod val="65000"/>
                <a:lumOff val="3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p:cNvPicPr>
              <a:picLocks noChangeAspect="1" noChangeArrowheads="1"/>
            </p:cNvPicPr>
            <p:nvPr/>
          </p:nvPicPr>
          <p:blipFill>
            <a:blip r:embed="rId3" cstate="screen">
              <a:clrChange>
                <a:clrFrom>
                  <a:srgbClr val="000000"/>
                </a:clrFrom>
                <a:clrTo>
                  <a:srgbClr val="000000">
                    <a:alpha val="0"/>
                  </a:srgbClr>
                </a:clrTo>
              </a:clrChange>
            </a:blip>
            <a:srcRect/>
            <a:stretch>
              <a:fillRect/>
            </a:stretch>
          </p:blipFill>
          <p:spPr bwMode="auto">
            <a:xfrm>
              <a:off x="7020272" y="3212976"/>
              <a:ext cx="2016224" cy="2016224"/>
            </a:xfrm>
            <a:prstGeom prst="rect">
              <a:avLst/>
            </a:prstGeom>
            <a:noFill/>
            <a:ln w="9525">
              <a:noFill/>
              <a:miter lim="800000"/>
              <a:headEnd/>
              <a:tailEnd/>
            </a:ln>
          </p:spPr>
        </p:pic>
      </p:grpSp>
      <p:sp>
        <p:nvSpPr>
          <p:cNvPr id="12" name="Title 11"/>
          <p:cNvSpPr>
            <a:spLocks noGrp="1"/>
          </p:cNvSpPr>
          <p:nvPr>
            <p:ph type="title"/>
          </p:nvPr>
        </p:nvSpPr>
        <p:spPr/>
        <p:txBody>
          <a:bodyPr/>
          <a:lstStyle/>
          <a:p>
            <a:r>
              <a:rPr lang="en-US" dirty="0" smtClean="0"/>
              <a:t>Engineering agenda</a:t>
            </a:r>
            <a:endParaRPr lang="en-GB" dirty="0"/>
          </a:p>
        </p:txBody>
      </p:sp>
      <p:sp>
        <p:nvSpPr>
          <p:cNvPr id="16" name="Left Arrow 15"/>
          <p:cNvSpPr/>
          <p:nvPr/>
        </p:nvSpPr>
        <p:spPr>
          <a:xfrm>
            <a:off x="5580112" y="3284984"/>
            <a:ext cx="1152128" cy="792088"/>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eft Arrow 16"/>
          <p:cNvSpPr/>
          <p:nvPr/>
        </p:nvSpPr>
        <p:spPr>
          <a:xfrm>
            <a:off x="1979712" y="3284984"/>
            <a:ext cx="1152128" cy="792088"/>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203848" y="1087576"/>
            <a:ext cx="2304256" cy="1200329"/>
          </a:xfrm>
          <a:prstGeom prst="rect">
            <a:avLst/>
          </a:prstGeom>
          <a:noFill/>
        </p:spPr>
        <p:txBody>
          <a:bodyPr wrap="square" rtlCol="0">
            <a:spAutoFit/>
          </a:bodyPr>
          <a:lstStyle/>
          <a:p>
            <a:r>
              <a:rPr lang="en-US" b="0" dirty="0" smtClean="0">
                <a:solidFill>
                  <a:schemeClr val="tx1"/>
                </a:solidFill>
              </a:rPr>
              <a:t>Work out </a:t>
            </a:r>
            <a:r>
              <a:rPr lang="en-US" b="1" dirty="0" smtClean="0">
                <a:solidFill>
                  <a:srgbClr val="00B0F0"/>
                </a:solidFill>
              </a:rPr>
              <a:t>macroscopic</a:t>
            </a:r>
            <a:r>
              <a:rPr lang="en-US" b="0" dirty="0" smtClean="0">
                <a:solidFill>
                  <a:schemeClr val="tx1"/>
                </a:solidFill>
              </a:rPr>
              <a:t> formulae for the</a:t>
            </a:r>
            <a:r>
              <a:rPr lang="en-US" b="0" baseline="0" dirty="0" smtClean="0">
                <a:solidFill>
                  <a:schemeClr val="tx1"/>
                </a:solidFill>
              </a:rPr>
              <a:t> </a:t>
            </a:r>
            <a:r>
              <a:rPr lang="en-US" b="0" dirty="0" smtClean="0">
                <a:solidFill>
                  <a:schemeClr val="tx1"/>
                </a:solidFill>
              </a:rPr>
              <a:t>average behaviour of a component</a:t>
            </a:r>
          </a:p>
        </p:txBody>
      </p:sp>
      <p:sp>
        <p:nvSpPr>
          <p:cNvPr id="19" name="TextBox 18"/>
          <p:cNvSpPr txBox="1"/>
          <p:nvPr/>
        </p:nvSpPr>
        <p:spPr>
          <a:xfrm>
            <a:off x="6312" y="1091648"/>
            <a:ext cx="2160240" cy="1200329"/>
          </a:xfrm>
          <a:prstGeom prst="rect">
            <a:avLst/>
          </a:prstGeom>
          <a:noFill/>
        </p:spPr>
        <p:txBody>
          <a:bodyPr wrap="square" rtlCol="0">
            <a:spAutoFit/>
          </a:bodyPr>
          <a:lstStyle/>
          <a:p>
            <a:r>
              <a:rPr lang="en-US" b="0" dirty="0" smtClean="0">
                <a:solidFill>
                  <a:schemeClr val="tx1"/>
                </a:solidFill>
              </a:rPr>
              <a:t>Invent </a:t>
            </a:r>
            <a:r>
              <a:rPr lang="en-US" b="1" dirty="0" smtClean="0">
                <a:solidFill>
                  <a:srgbClr val="00B0F0"/>
                </a:solidFill>
              </a:rPr>
              <a:t>microscopic </a:t>
            </a:r>
            <a:r>
              <a:rPr lang="en-US" b="0" dirty="0" smtClean="0">
                <a:solidFill>
                  <a:schemeClr val="tx1"/>
                </a:solidFill>
              </a:rPr>
              <a:t>code that</a:t>
            </a:r>
            <a:r>
              <a:rPr lang="en-US" b="0" baseline="0" dirty="0" smtClean="0">
                <a:solidFill>
                  <a:schemeClr val="tx1"/>
                </a:solidFill>
              </a:rPr>
              <a:t> yields this macroscopic behaviour</a:t>
            </a:r>
            <a:endParaRPr lang="en-US" b="0" dirty="0" smtClean="0">
              <a:solidFill>
                <a:schemeClr val="tx1"/>
              </a:solidFill>
            </a:endParaRPr>
          </a:p>
        </p:txBody>
      </p:sp>
      <p:sp>
        <p:nvSpPr>
          <p:cNvPr id="20" name="TextBox 19"/>
          <p:cNvSpPr txBox="1"/>
          <p:nvPr/>
        </p:nvSpPr>
        <p:spPr>
          <a:xfrm>
            <a:off x="6833432" y="1340768"/>
            <a:ext cx="2160240" cy="923330"/>
          </a:xfrm>
          <a:prstGeom prst="rect">
            <a:avLst/>
          </a:prstGeom>
          <a:noFill/>
        </p:spPr>
        <p:txBody>
          <a:bodyPr wrap="square" rtlCol="0">
            <a:spAutoFit/>
          </a:bodyPr>
          <a:lstStyle/>
          <a:p>
            <a:r>
              <a:rPr lang="en-US" b="0" dirty="0" smtClean="0">
                <a:solidFill>
                  <a:schemeClr val="tx1"/>
                </a:solidFill>
              </a:rPr>
              <a:t>Decide on the </a:t>
            </a:r>
            <a:r>
              <a:rPr lang="en-US" b="1" dirty="0" smtClean="0">
                <a:solidFill>
                  <a:srgbClr val="00B0F0"/>
                </a:solidFill>
              </a:rPr>
              <a:t>teleology</a:t>
            </a:r>
            <a:r>
              <a:rPr lang="en-US" b="0" dirty="0" smtClean="0">
                <a:solidFill>
                  <a:schemeClr val="tx1"/>
                </a:solidFill>
              </a:rPr>
              <a:t> that we want</a:t>
            </a:r>
            <a:endParaRPr lang="en-GB" dirty="0"/>
          </a:p>
        </p:txBody>
      </p:sp>
      <p:sp>
        <p:nvSpPr>
          <p:cNvPr id="15" name="TextBox 14"/>
          <p:cNvSpPr txBox="1"/>
          <p:nvPr/>
        </p:nvSpPr>
        <p:spPr>
          <a:xfrm>
            <a:off x="6829601" y="5373216"/>
            <a:ext cx="2160240" cy="1477328"/>
          </a:xfrm>
          <a:prstGeom prst="rect">
            <a:avLst/>
          </a:prstGeom>
          <a:noFill/>
        </p:spPr>
        <p:txBody>
          <a:bodyPr wrap="square" rtlCol="0">
            <a:spAutoFit/>
          </a:bodyPr>
          <a:lstStyle/>
          <a:p>
            <a:r>
              <a:rPr lang="en-US" b="0" dirty="0" smtClean="0">
                <a:solidFill>
                  <a:schemeClr val="tx1"/>
                </a:solidFill>
              </a:rPr>
              <a:t>(We don't want network topology to be a constraint, only total network capacity.)</a:t>
            </a:r>
            <a:endParaRPr lang="en-GB" dirty="0"/>
          </a:p>
        </p:txBody>
      </p:sp>
      <p:grpSp>
        <p:nvGrpSpPr>
          <p:cNvPr id="21" name="Group 20"/>
          <p:cNvGrpSpPr/>
          <p:nvPr/>
        </p:nvGrpSpPr>
        <p:grpSpPr>
          <a:xfrm>
            <a:off x="3275856" y="2564904"/>
            <a:ext cx="2232248" cy="2088232"/>
            <a:chOff x="3347864" y="3140968"/>
            <a:chExt cx="2232248" cy="2088232"/>
          </a:xfrm>
          <a:effectLst>
            <a:reflection blurRad="6350" stA="52000" endA="300" endPos="35000" dir="5400000" sy="-100000" algn="bl" rotWithShape="0"/>
          </a:effectLst>
        </p:grpSpPr>
        <p:sp>
          <p:nvSpPr>
            <p:cNvPr id="22" name="Rectangle 21"/>
            <p:cNvSpPr/>
            <p:nvPr/>
          </p:nvSpPr>
          <p:spPr>
            <a:xfrm>
              <a:off x="3347864" y="3140968"/>
              <a:ext cx="2232248" cy="2088232"/>
            </a:xfrm>
            <a:prstGeom prst="rect">
              <a:avLst/>
            </a:prstGeom>
            <a:solidFill>
              <a:schemeClr val="bg1">
                <a:lumMod val="65000"/>
                <a:lumOff val="3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eq.png"/>
            <p:cNvPicPr>
              <a:picLocks noChangeAspect="1"/>
            </p:cNvPicPr>
            <p:nvPr/>
          </p:nvPicPr>
          <p:blipFill>
            <a:blip r:embed="rId4" cstate="print">
              <a:lum bright="40000"/>
            </a:blip>
            <a:srcRect/>
            <a:stretch>
              <a:fillRect/>
            </a:stretch>
          </p:blipFill>
          <p:spPr>
            <a:xfrm>
              <a:off x="3419872" y="4077072"/>
              <a:ext cx="2160240" cy="106951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p:bldP spid="19"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idx="1"/>
          </p:nvPr>
        </p:nvSpPr>
        <p:spPr>
          <a:xfrm>
            <a:off x="0" y="1196752"/>
            <a:ext cx="9144000" cy="4104456"/>
          </a:xfrm>
        </p:spPr>
        <p:txBody>
          <a:bodyPr/>
          <a:lstStyle/>
          <a:p>
            <a:pPr marL="0" indent="0">
              <a:buNone/>
            </a:pPr>
            <a:r>
              <a:rPr lang="en-US" sz="5400" dirty="0" smtClean="0"/>
              <a:t>teleology</a:t>
            </a:r>
          </a:p>
          <a:p>
            <a:pPr marL="0" indent="0">
              <a:buNone/>
            </a:pPr>
            <a:r>
              <a:rPr lang="en-US" dirty="0" smtClean="0">
                <a:solidFill>
                  <a:schemeClr val="tx1">
                    <a:lumMod val="50000"/>
                  </a:schemeClr>
                </a:solidFill>
              </a:rPr>
              <a:t>from the Greek </a:t>
            </a:r>
            <a:r>
              <a:rPr lang="el-GR" i="1" dirty="0" smtClean="0">
                <a:solidFill>
                  <a:schemeClr val="tx1">
                    <a:lumMod val="50000"/>
                  </a:schemeClr>
                </a:solidFill>
              </a:rPr>
              <a:t>τελος</a:t>
            </a:r>
            <a:r>
              <a:rPr lang="en-US" dirty="0" smtClean="0">
                <a:solidFill>
                  <a:schemeClr val="tx1">
                    <a:lumMod val="50000"/>
                  </a:schemeClr>
                </a:solidFill>
              </a:rPr>
              <a:t> (end) + </a:t>
            </a:r>
            <a:r>
              <a:rPr lang="en-US" i="1" dirty="0" smtClean="0">
                <a:solidFill>
                  <a:schemeClr val="tx1">
                    <a:lumMod val="50000"/>
                  </a:schemeClr>
                </a:solidFill>
              </a:rPr>
              <a:t>-</a:t>
            </a:r>
            <a:r>
              <a:rPr lang="el-GR" i="1" dirty="0" smtClean="0">
                <a:solidFill>
                  <a:schemeClr val="tx1">
                    <a:lumMod val="50000"/>
                  </a:schemeClr>
                </a:solidFill>
              </a:rPr>
              <a:t>λογια</a:t>
            </a:r>
            <a:r>
              <a:rPr lang="en-US" i="1" dirty="0" smtClean="0">
                <a:solidFill>
                  <a:schemeClr val="tx1">
                    <a:lumMod val="50000"/>
                  </a:schemeClr>
                </a:solidFill>
              </a:rPr>
              <a:t> </a:t>
            </a:r>
            <a:r>
              <a:rPr lang="en-US" dirty="0" smtClean="0">
                <a:solidFill>
                  <a:schemeClr val="tx1">
                    <a:lumMod val="50000"/>
                  </a:schemeClr>
                </a:solidFill>
              </a:rPr>
              <a:t>(discourse, study)</a:t>
            </a:r>
          </a:p>
          <a:p>
            <a:pPr marL="0" indent="0">
              <a:buNone/>
            </a:pPr>
            <a:r>
              <a:rPr lang="en-GB" dirty="0" smtClean="0"/>
              <a:t>The doctrine or study of ends or final causes, especially as related to the evidences of design or purpose in nature; also </a:t>
            </a:r>
            <a:r>
              <a:rPr lang="en-GB" i="1" dirty="0" smtClean="0"/>
              <a:t>transf.</a:t>
            </a:r>
            <a:r>
              <a:rPr lang="en-GB" dirty="0" smtClean="0"/>
              <a:t> such design as exhibited in natural objects or phenomena.</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08720"/>
          </a:xfrm>
        </p:spPr>
        <p:txBody>
          <a:bodyPr>
            <a:normAutofit/>
          </a:bodyPr>
          <a:lstStyle/>
          <a:p>
            <a:r>
              <a:rPr lang="en-US" sz="4800" dirty="0" smtClean="0"/>
              <a:t>The history of the Internet</a:t>
            </a:r>
            <a:endParaRPr lang="en-GB" sz="4800" dirty="0"/>
          </a:p>
        </p:txBody>
      </p:sp>
      <p:sp>
        <p:nvSpPr>
          <p:cNvPr id="4" name="Content Placeholder 3"/>
          <p:cNvSpPr>
            <a:spLocks noGrp="1"/>
          </p:cNvSpPr>
          <p:nvPr>
            <p:ph idx="1"/>
          </p:nvPr>
        </p:nvSpPr>
        <p:spPr>
          <a:xfrm>
            <a:off x="0" y="1052736"/>
            <a:ext cx="9144000" cy="5805264"/>
          </a:xfrm>
        </p:spPr>
        <p:txBody>
          <a:bodyPr>
            <a:normAutofit/>
          </a:bodyPr>
          <a:lstStyle/>
          <a:p>
            <a:pPr>
              <a:spcBef>
                <a:spcPts val="0"/>
              </a:spcBef>
              <a:spcAft>
                <a:spcPts val="2400"/>
              </a:spcAft>
            </a:pPr>
            <a:r>
              <a:rPr lang="en-GB" dirty="0" smtClean="0"/>
              <a:t>1974: First draft of TCP/IP</a:t>
            </a:r>
            <a:br>
              <a:rPr lang="en-GB" dirty="0" smtClean="0"/>
            </a:br>
            <a:r>
              <a:rPr lang="en-GB" dirty="0" smtClean="0">
                <a:solidFill>
                  <a:schemeClr val="tx1">
                    <a:lumMod val="50000"/>
                  </a:schemeClr>
                </a:solidFill>
              </a:rPr>
              <a:t>“A protocol for packet network interconnection”, </a:t>
            </a:r>
            <a:br>
              <a:rPr lang="en-GB" dirty="0" smtClean="0">
                <a:solidFill>
                  <a:schemeClr val="tx1">
                    <a:lumMod val="50000"/>
                  </a:schemeClr>
                </a:solidFill>
              </a:rPr>
            </a:br>
            <a:r>
              <a:rPr lang="en-GB" dirty="0" err="1" smtClean="0">
                <a:solidFill>
                  <a:schemeClr val="tx1">
                    <a:lumMod val="50000"/>
                  </a:schemeClr>
                </a:solidFill>
              </a:rPr>
              <a:t>Vint</a:t>
            </a:r>
            <a:r>
              <a:rPr lang="en-GB" dirty="0" smtClean="0">
                <a:solidFill>
                  <a:schemeClr val="tx1">
                    <a:lumMod val="50000"/>
                  </a:schemeClr>
                </a:solidFill>
              </a:rPr>
              <a:t> Cerf and Robert Kahn</a:t>
            </a:r>
          </a:p>
          <a:p>
            <a:pPr>
              <a:spcBef>
                <a:spcPts val="0"/>
              </a:spcBef>
              <a:spcAft>
                <a:spcPts val="2400"/>
              </a:spcAft>
            </a:pPr>
            <a:r>
              <a:rPr lang="en-GB" dirty="0" smtClean="0"/>
              <a:t>1983: ARPANET switches on TCP/IP</a:t>
            </a:r>
          </a:p>
          <a:p>
            <a:pPr>
              <a:spcBef>
                <a:spcPts val="0"/>
              </a:spcBef>
              <a:spcAft>
                <a:spcPts val="2400"/>
              </a:spcAft>
            </a:pPr>
            <a:r>
              <a:rPr lang="en-GB" dirty="0" smtClean="0"/>
              <a:t>1986: Congestion collapse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44008" y="548680"/>
            <a:ext cx="4499992" cy="6309320"/>
          </a:xfrm>
        </p:spPr>
        <p:txBody>
          <a:bodyPr>
            <a:noAutofit/>
          </a:bodyPr>
          <a:lstStyle/>
          <a:p>
            <a:pPr marL="0" indent="0">
              <a:buNone/>
            </a:pPr>
            <a:r>
              <a:rPr lang="en-GB" sz="2000" dirty="0" smtClean="0"/>
              <a:t>“In October of ’86, the Internet had the first of what became a series of ‘congestion collapses’. During this period, the data throughput from LBL to UC Berkeley (sites separated by 400 yards and two IMP hops) dropped from 32 Kbps to 40 bps. We were fascinated by this sudden factor-of-thousand drop in bandwidth and embarked on an investigation of why things had gotten so bad.”</a:t>
            </a:r>
          </a:p>
          <a:p>
            <a:pPr marL="0" indent="0">
              <a:buNone/>
            </a:pPr>
            <a:r>
              <a:rPr lang="en-US" sz="2000" dirty="0" smtClean="0">
                <a:solidFill>
                  <a:schemeClr val="tx1">
                    <a:lumMod val="50000"/>
                  </a:schemeClr>
                </a:solidFill>
              </a:rPr>
              <a:t>Van Jacobson, “Congestion avoidance and control”, 1988</a:t>
            </a:r>
            <a:endParaRPr lang="en-GB" sz="2000" dirty="0" smtClean="0">
              <a:solidFill>
                <a:schemeClr val="tx1">
                  <a:lumMod val="50000"/>
                </a:schemeClr>
              </a:solidFill>
            </a:endParaRPr>
          </a:p>
          <a:p>
            <a:endParaRPr lang="en-GB" sz="2000" dirty="0"/>
          </a:p>
        </p:txBody>
      </p:sp>
      <p:pic>
        <p:nvPicPr>
          <p:cNvPr id="4" name="Picture 2"/>
          <p:cNvPicPr>
            <a:picLocks noChangeAspect="1" noChangeArrowheads="1"/>
          </p:cNvPicPr>
          <p:nvPr/>
        </p:nvPicPr>
        <p:blipFill>
          <a:blip r:embed="rId4" cstate="screen"/>
          <a:srcRect/>
          <a:stretch>
            <a:fillRect/>
          </a:stretch>
        </p:blipFill>
        <p:spPr bwMode="auto">
          <a:xfrm>
            <a:off x="0" y="178668"/>
            <a:ext cx="4410075" cy="4762500"/>
          </a:xfrm>
          <a:prstGeom prst="rect">
            <a:avLst/>
          </a:prstGeom>
          <a:noFill/>
          <a:ln w="9525">
            <a:noFill/>
            <a:miter lim="800000"/>
            <a:headEnd/>
            <a:tailEnd/>
          </a:ln>
          <a:effectLst/>
          <a:scene3d>
            <a:camera prst="perspectiveRight"/>
            <a:lightRig rig="threePt" dir="t"/>
          </a:scene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08720"/>
          </a:xfrm>
        </p:spPr>
        <p:txBody>
          <a:bodyPr>
            <a:normAutofit/>
          </a:bodyPr>
          <a:lstStyle/>
          <a:p>
            <a:r>
              <a:rPr lang="en-US" sz="4800" dirty="0" smtClean="0"/>
              <a:t>The history of the Internet</a:t>
            </a:r>
            <a:endParaRPr lang="en-GB" sz="4800" dirty="0"/>
          </a:p>
        </p:txBody>
      </p:sp>
      <p:sp>
        <p:nvSpPr>
          <p:cNvPr id="4" name="Content Placeholder 3"/>
          <p:cNvSpPr>
            <a:spLocks noGrp="1"/>
          </p:cNvSpPr>
          <p:nvPr>
            <p:ph idx="1"/>
          </p:nvPr>
        </p:nvSpPr>
        <p:spPr>
          <a:xfrm>
            <a:off x="0" y="1052736"/>
            <a:ext cx="9144000" cy="5805264"/>
          </a:xfrm>
        </p:spPr>
        <p:txBody>
          <a:bodyPr>
            <a:normAutofit/>
          </a:bodyPr>
          <a:lstStyle/>
          <a:p>
            <a:pPr>
              <a:spcBef>
                <a:spcPts val="0"/>
              </a:spcBef>
              <a:spcAft>
                <a:spcPts val="2400"/>
              </a:spcAft>
            </a:pPr>
            <a:r>
              <a:rPr lang="en-GB" dirty="0" smtClean="0"/>
              <a:t>1974: First draft of TCP/IP</a:t>
            </a:r>
            <a:br>
              <a:rPr lang="en-GB" dirty="0" smtClean="0"/>
            </a:br>
            <a:r>
              <a:rPr lang="en-GB" dirty="0" smtClean="0">
                <a:solidFill>
                  <a:schemeClr val="tx1">
                    <a:lumMod val="50000"/>
                  </a:schemeClr>
                </a:solidFill>
              </a:rPr>
              <a:t>“A protocol for packet network interconnection”, </a:t>
            </a:r>
            <a:br>
              <a:rPr lang="en-GB" dirty="0" smtClean="0">
                <a:solidFill>
                  <a:schemeClr val="tx1">
                    <a:lumMod val="50000"/>
                  </a:schemeClr>
                </a:solidFill>
              </a:rPr>
            </a:br>
            <a:r>
              <a:rPr lang="en-GB" dirty="0" err="1" smtClean="0">
                <a:solidFill>
                  <a:schemeClr val="tx1">
                    <a:lumMod val="50000"/>
                  </a:schemeClr>
                </a:solidFill>
              </a:rPr>
              <a:t>Vint</a:t>
            </a:r>
            <a:r>
              <a:rPr lang="en-GB" dirty="0" smtClean="0">
                <a:solidFill>
                  <a:schemeClr val="tx1">
                    <a:lumMod val="50000"/>
                  </a:schemeClr>
                </a:solidFill>
              </a:rPr>
              <a:t> Cerf and Robert Kahn</a:t>
            </a:r>
          </a:p>
          <a:p>
            <a:pPr>
              <a:spcBef>
                <a:spcPts val="0"/>
              </a:spcBef>
              <a:spcAft>
                <a:spcPts val="2400"/>
              </a:spcAft>
            </a:pPr>
            <a:r>
              <a:rPr lang="en-GB" dirty="0" smtClean="0"/>
              <a:t>1983: ARPANET switches on TCP/IP</a:t>
            </a:r>
          </a:p>
          <a:p>
            <a:pPr>
              <a:spcBef>
                <a:spcPts val="0"/>
              </a:spcBef>
              <a:spcAft>
                <a:spcPts val="2400"/>
              </a:spcAft>
            </a:pPr>
            <a:r>
              <a:rPr lang="en-GB" dirty="0" smtClean="0"/>
              <a:t>1986: Congestion collapse</a:t>
            </a:r>
          </a:p>
          <a:p>
            <a:pPr>
              <a:spcBef>
                <a:spcPts val="0"/>
              </a:spcBef>
              <a:spcAft>
                <a:spcPts val="2400"/>
              </a:spcAft>
            </a:pPr>
            <a:r>
              <a:rPr lang="en-GB" dirty="0" smtClean="0"/>
              <a:t>1988: Congestion control for TCP</a:t>
            </a:r>
            <a:br>
              <a:rPr lang="en-GB" dirty="0" smtClean="0"/>
            </a:br>
            <a:r>
              <a:rPr lang="en-GB" dirty="0" smtClean="0">
                <a:solidFill>
                  <a:schemeClr val="tx1">
                    <a:lumMod val="50000"/>
                  </a:schemeClr>
                </a:solidFill>
              </a:rPr>
              <a:t>“Congestion avoidance and control”, Van Jacobson</a:t>
            </a:r>
          </a:p>
          <a:p>
            <a:pPr marL="0" indent="0">
              <a:spcBef>
                <a:spcPts val="0"/>
              </a:spcBef>
              <a:spcAft>
                <a:spcPts val="2400"/>
              </a:spcAft>
              <a:buNone/>
            </a:pPr>
            <a:r>
              <a:rPr lang="en-US" dirty="0" smtClean="0"/>
              <a:t>and not much has happened since (apart from the web, Google, eBay, </a:t>
            </a:r>
            <a:r>
              <a:rPr lang="en-US" dirty="0" err="1" smtClean="0"/>
              <a:t>Facebook</a:t>
            </a:r>
            <a:r>
              <a:rPr lang="en-US" dirty="0" smtClean="0"/>
              <a:t>, </a:t>
            </a:r>
            <a:r>
              <a:rPr lang="en-US" dirty="0" err="1" smtClean="0"/>
              <a:t>BitTorrent</a:t>
            </a:r>
            <a:r>
              <a:rPr lang="en-US" dirty="0" smtClean="0"/>
              <a:t>, …)</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7" name="Text Box 13"/>
          <p:cNvSpPr txBox="1">
            <a:spLocks noChangeArrowheads="1"/>
          </p:cNvSpPr>
          <p:nvPr/>
        </p:nvSpPr>
        <p:spPr bwMode="auto">
          <a:xfrm>
            <a:off x="3565525" y="1358230"/>
            <a:ext cx="5578475" cy="1323439"/>
          </a:xfrm>
          <a:prstGeom prst="rect">
            <a:avLst/>
          </a:prstGeom>
          <a:noFill/>
          <a:ln w="9525">
            <a:noFill/>
            <a:miter lim="800000"/>
            <a:headEnd/>
            <a:tailEnd/>
          </a:ln>
          <a:effectLst/>
        </p:spPr>
        <p:txBody>
          <a:bodyPr>
            <a:spAutoFit/>
          </a:bodyPr>
          <a:lstStyle/>
          <a:p>
            <a:r>
              <a:rPr lang="en-GB" sz="2000" dirty="0" smtClean="0"/>
              <a:t>Each user should increase his/her transmission rate when the network seems underused, and cut it when one of his/her packets is dropped (which signifies congestion).</a:t>
            </a:r>
          </a:p>
        </p:txBody>
      </p:sp>
      <p:sp>
        <p:nvSpPr>
          <p:cNvPr id="62478" name="Text Box 14"/>
          <p:cNvSpPr txBox="1">
            <a:spLocks noChangeArrowheads="1"/>
          </p:cNvSpPr>
          <p:nvPr/>
        </p:nvSpPr>
        <p:spPr bwMode="auto">
          <a:xfrm>
            <a:off x="3563938" y="4509120"/>
            <a:ext cx="5580062" cy="707886"/>
          </a:xfrm>
          <a:prstGeom prst="rect">
            <a:avLst/>
          </a:prstGeom>
          <a:noFill/>
          <a:ln w="9525">
            <a:noFill/>
            <a:miter lim="800000"/>
            <a:headEnd/>
            <a:tailEnd/>
          </a:ln>
          <a:effectLst/>
        </p:spPr>
        <p:txBody>
          <a:bodyPr wrap="square">
            <a:spAutoFit/>
          </a:bodyPr>
          <a:lstStyle/>
          <a:p>
            <a:r>
              <a:rPr lang="en-GB" sz="2000" dirty="0" smtClean="0"/>
              <a:t>If all users do this, the network ends up near-100% used, and the capacity is shared fairly.</a:t>
            </a:r>
          </a:p>
        </p:txBody>
      </p:sp>
      <p:sp>
        <p:nvSpPr>
          <p:cNvPr id="62483" name="Text Box 19"/>
          <p:cNvSpPr txBox="1">
            <a:spLocks noChangeArrowheads="1"/>
          </p:cNvSpPr>
          <p:nvPr/>
        </p:nvSpPr>
        <p:spPr bwMode="auto">
          <a:xfrm>
            <a:off x="552450" y="1340768"/>
            <a:ext cx="300038" cy="336550"/>
          </a:xfrm>
          <a:prstGeom prst="rect">
            <a:avLst/>
          </a:prstGeom>
          <a:noFill/>
          <a:ln w="9525">
            <a:noFill/>
            <a:miter lim="800000"/>
            <a:headEnd/>
            <a:tailEnd/>
          </a:ln>
          <a:effectLst/>
        </p:spPr>
        <p:txBody>
          <a:bodyPr>
            <a:spAutoFit/>
          </a:bodyPr>
          <a:lstStyle/>
          <a:p>
            <a:pPr>
              <a:spcBef>
                <a:spcPct val="50000"/>
              </a:spcBef>
            </a:pPr>
            <a:r>
              <a:rPr lang="en-GB" sz="1600" b="1">
                <a:solidFill>
                  <a:srgbClr val="FF0000"/>
                </a:solidFill>
              </a:rPr>
              <a:t>*</a:t>
            </a:r>
            <a:endParaRPr lang="en-US" sz="1600" b="1">
              <a:solidFill>
                <a:srgbClr val="FF0000"/>
              </a:solidFill>
            </a:endParaRPr>
          </a:p>
        </p:txBody>
      </p:sp>
      <p:sp>
        <p:nvSpPr>
          <p:cNvPr id="62484" name="Text Box 20"/>
          <p:cNvSpPr txBox="1">
            <a:spLocks noChangeArrowheads="1"/>
          </p:cNvSpPr>
          <p:nvPr/>
        </p:nvSpPr>
        <p:spPr bwMode="auto">
          <a:xfrm>
            <a:off x="1476375" y="1340768"/>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62485" name="Text Box 21"/>
          <p:cNvSpPr txBox="1">
            <a:spLocks noChangeArrowheads="1"/>
          </p:cNvSpPr>
          <p:nvPr/>
        </p:nvSpPr>
        <p:spPr bwMode="auto">
          <a:xfrm>
            <a:off x="2424113" y="1340768"/>
            <a:ext cx="300037" cy="336550"/>
          </a:xfrm>
          <a:prstGeom prst="rect">
            <a:avLst/>
          </a:prstGeom>
          <a:noFill/>
          <a:ln w="9525">
            <a:noFill/>
            <a:miter lim="800000"/>
            <a:headEnd/>
            <a:tailEnd/>
          </a:ln>
          <a:effectLst/>
        </p:spPr>
        <p:txBody>
          <a:bodyPr>
            <a:spAutoFit/>
          </a:bodyPr>
          <a:lstStyle/>
          <a:p>
            <a:pPr>
              <a:spcBef>
                <a:spcPct val="50000"/>
              </a:spcBef>
            </a:pPr>
            <a:r>
              <a:rPr lang="en-GB" sz="1600" b="1">
                <a:solidFill>
                  <a:srgbClr val="FF0000"/>
                </a:solidFill>
              </a:rPr>
              <a:t>*</a:t>
            </a:r>
            <a:endParaRPr lang="en-US" sz="1600" b="1">
              <a:solidFill>
                <a:srgbClr val="FF0000"/>
              </a:solidFill>
            </a:endParaRPr>
          </a:p>
        </p:txBody>
      </p:sp>
      <p:sp>
        <p:nvSpPr>
          <p:cNvPr id="62487" name="Freeform 23"/>
          <p:cNvSpPr>
            <a:spLocks/>
          </p:cNvSpPr>
          <p:nvPr/>
        </p:nvSpPr>
        <p:spPr bwMode="auto">
          <a:xfrm>
            <a:off x="323850" y="1502693"/>
            <a:ext cx="2735263" cy="431800"/>
          </a:xfrm>
          <a:custGeom>
            <a:avLst/>
            <a:gdLst/>
            <a:ahLst/>
            <a:cxnLst>
              <a:cxn ang="0">
                <a:pos x="3" y="36"/>
              </a:cxn>
              <a:cxn ang="0">
                <a:pos x="111" y="3"/>
              </a:cxn>
              <a:cxn ang="0">
                <a:pos x="111" y="117"/>
              </a:cxn>
              <a:cxn ang="0">
                <a:pos x="417" y="0"/>
              </a:cxn>
              <a:cxn ang="0">
                <a:pos x="417" y="114"/>
              </a:cxn>
              <a:cxn ang="0">
                <a:pos x="723" y="0"/>
              </a:cxn>
              <a:cxn ang="0">
                <a:pos x="723" y="117"/>
              </a:cxn>
              <a:cxn ang="0">
                <a:pos x="882" y="57"/>
              </a:cxn>
              <a:cxn ang="0">
                <a:pos x="882" y="174"/>
              </a:cxn>
              <a:cxn ang="0">
                <a:pos x="0" y="174"/>
              </a:cxn>
              <a:cxn ang="0">
                <a:pos x="3" y="36"/>
              </a:cxn>
            </a:cxnLst>
            <a:rect l="0" t="0" r="r" b="b"/>
            <a:pathLst>
              <a:path w="882" h="174">
                <a:moveTo>
                  <a:pt x="3" y="36"/>
                </a:moveTo>
                <a:lnTo>
                  <a:pt x="111" y="3"/>
                </a:lnTo>
                <a:lnTo>
                  <a:pt x="111" y="117"/>
                </a:lnTo>
                <a:lnTo>
                  <a:pt x="417" y="0"/>
                </a:lnTo>
                <a:lnTo>
                  <a:pt x="417" y="114"/>
                </a:lnTo>
                <a:lnTo>
                  <a:pt x="723" y="0"/>
                </a:lnTo>
                <a:lnTo>
                  <a:pt x="723" y="117"/>
                </a:lnTo>
                <a:lnTo>
                  <a:pt x="882" y="57"/>
                </a:lnTo>
                <a:lnTo>
                  <a:pt x="882" y="174"/>
                </a:lnTo>
                <a:lnTo>
                  <a:pt x="0" y="174"/>
                </a:lnTo>
                <a:lnTo>
                  <a:pt x="3" y="36"/>
                </a:lnTo>
                <a:close/>
              </a:path>
            </a:pathLst>
          </a:custGeom>
          <a:solidFill>
            <a:schemeClr val="accent6">
              <a:lumMod val="60000"/>
              <a:lumOff val="40000"/>
            </a:schemeClr>
          </a:solidFill>
          <a:ln w="9525">
            <a:noFill/>
            <a:round/>
            <a:headEnd/>
            <a:tailEnd/>
          </a:ln>
          <a:effectLst>
            <a:reflection blurRad="6350" stA="52000" endA="300" endPos="35000" dir="5400000" sy="-100000" algn="bl" rotWithShape="0"/>
          </a:effectLst>
        </p:spPr>
        <p:txBody>
          <a:bodyPr/>
          <a:lstStyle/>
          <a:p>
            <a:endParaRPr lang="en-GB"/>
          </a:p>
        </p:txBody>
      </p:sp>
      <p:sp>
        <p:nvSpPr>
          <p:cNvPr id="43015" name="Rectangle 7"/>
          <p:cNvSpPr>
            <a:spLocks noChangeArrowheads="1"/>
          </p:cNvSpPr>
          <p:nvPr/>
        </p:nvSpPr>
        <p:spPr bwMode="auto">
          <a:xfrm>
            <a:off x="263537" y="3486566"/>
            <a:ext cx="6094413" cy="812800"/>
          </a:xfrm>
          <a:prstGeom prst="rect">
            <a:avLst/>
          </a:prstGeom>
          <a:solidFill>
            <a:schemeClr val="bg1">
              <a:lumMod val="75000"/>
              <a:lumOff val="2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016" name="Freeform 8"/>
          <p:cNvSpPr>
            <a:spLocks/>
          </p:cNvSpPr>
          <p:nvPr/>
        </p:nvSpPr>
        <p:spPr bwMode="auto">
          <a:xfrm>
            <a:off x="263537" y="3996153"/>
            <a:ext cx="6094413" cy="303213"/>
          </a:xfrm>
          <a:custGeom>
            <a:avLst/>
            <a:gdLst/>
            <a:ahLst/>
            <a:cxnLst>
              <a:cxn ang="0">
                <a:pos x="57" y="113"/>
              </a:cxn>
              <a:cxn ang="0">
                <a:pos x="119" y="104"/>
              </a:cxn>
              <a:cxn ang="0">
                <a:pos x="181" y="94"/>
              </a:cxn>
              <a:cxn ang="0">
                <a:pos x="242" y="86"/>
              </a:cxn>
              <a:cxn ang="0">
                <a:pos x="304" y="78"/>
              </a:cxn>
              <a:cxn ang="0">
                <a:pos x="366" y="67"/>
              </a:cxn>
              <a:cxn ang="0">
                <a:pos x="428" y="59"/>
              </a:cxn>
              <a:cxn ang="0">
                <a:pos x="490" y="51"/>
              </a:cxn>
              <a:cxn ang="0">
                <a:pos x="547" y="41"/>
              </a:cxn>
              <a:cxn ang="0">
                <a:pos x="609" y="33"/>
              </a:cxn>
              <a:cxn ang="0">
                <a:pos x="671" y="24"/>
              </a:cxn>
              <a:cxn ang="0">
                <a:pos x="733" y="14"/>
              </a:cxn>
              <a:cxn ang="0">
                <a:pos x="795" y="96"/>
              </a:cxn>
              <a:cxn ang="0">
                <a:pos x="857" y="88"/>
              </a:cxn>
              <a:cxn ang="0">
                <a:pos x="919" y="78"/>
              </a:cxn>
              <a:cxn ang="0">
                <a:pos x="981" y="70"/>
              </a:cxn>
              <a:cxn ang="0">
                <a:pos x="1043" y="61"/>
              </a:cxn>
              <a:cxn ang="0">
                <a:pos x="1100" y="51"/>
              </a:cxn>
              <a:cxn ang="0">
                <a:pos x="1162" y="43"/>
              </a:cxn>
              <a:cxn ang="0">
                <a:pos x="1224" y="35"/>
              </a:cxn>
              <a:cxn ang="0">
                <a:pos x="1286" y="107"/>
              </a:cxn>
              <a:cxn ang="0">
                <a:pos x="1348" y="98"/>
              </a:cxn>
              <a:cxn ang="0">
                <a:pos x="1409" y="88"/>
              </a:cxn>
              <a:cxn ang="0">
                <a:pos x="1471" y="80"/>
              </a:cxn>
              <a:cxn ang="0">
                <a:pos x="1533" y="72"/>
              </a:cxn>
              <a:cxn ang="0">
                <a:pos x="1590" y="61"/>
              </a:cxn>
              <a:cxn ang="0">
                <a:pos x="1652" y="53"/>
              </a:cxn>
              <a:cxn ang="0">
                <a:pos x="1714" y="45"/>
              </a:cxn>
              <a:cxn ang="0">
                <a:pos x="1776" y="35"/>
              </a:cxn>
              <a:cxn ang="0">
                <a:pos x="1838" y="26"/>
              </a:cxn>
              <a:cxn ang="0">
                <a:pos x="1900" y="18"/>
              </a:cxn>
              <a:cxn ang="0">
                <a:pos x="1962" y="98"/>
              </a:cxn>
              <a:cxn ang="0">
                <a:pos x="2024" y="88"/>
              </a:cxn>
              <a:cxn ang="0">
                <a:pos x="2086" y="80"/>
              </a:cxn>
              <a:cxn ang="0">
                <a:pos x="2143" y="72"/>
              </a:cxn>
              <a:cxn ang="0">
                <a:pos x="2205" y="61"/>
              </a:cxn>
              <a:cxn ang="0">
                <a:pos x="2267" y="53"/>
              </a:cxn>
              <a:cxn ang="0">
                <a:pos x="2329" y="45"/>
              </a:cxn>
              <a:cxn ang="0">
                <a:pos x="2391" y="113"/>
              </a:cxn>
              <a:cxn ang="0">
                <a:pos x="2453" y="104"/>
              </a:cxn>
              <a:cxn ang="0">
                <a:pos x="2514" y="94"/>
              </a:cxn>
              <a:cxn ang="0">
                <a:pos x="2576" y="86"/>
              </a:cxn>
              <a:cxn ang="0">
                <a:pos x="2638" y="78"/>
              </a:cxn>
              <a:cxn ang="0">
                <a:pos x="2695" y="125"/>
              </a:cxn>
              <a:cxn ang="0">
                <a:pos x="2757" y="117"/>
              </a:cxn>
              <a:cxn ang="0">
                <a:pos x="2819" y="146"/>
              </a:cxn>
              <a:cxn ang="0">
                <a:pos x="2881" y="137"/>
              </a:cxn>
              <a:cxn ang="0">
                <a:pos x="2943" y="129"/>
              </a:cxn>
              <a:cxn ang="0">
                <a:pos x="3005" y="119"/>
              </a:cxn>
              <a:cxn ang="0">
                <a:pos x="3067" y="111"/>
              </a:cxn>
              <a:cxn ang="0">
                <a:pos x="3129" y="102"/>
              </a:cxn>
              <a:cxn ang="0">
                <a:pos x="3191" y="92"/>
              </a:cxn>
              <a:cxn ang="0">
                <a:pos x="3248" y="84"/>
              </a:cxn>
              <a:cxn ang="0">
                <a:pos x="3310" y="76"/>
              </a:cxn>
              <a:cxn ang="0">
                <a:pos x="3372" y="65"/>
              </a:cxn>
              <a:cxn ang="0">
                <a:pos x="3434" y="57"/>
              </a:cxn>
              <a:cxn ang="0">
                <a:pos x="3496" y="49"/>
              </a:cxn>
              <a:cxn ang="0">
                <a:pos x="3558" y="41"/>
              </a:cxn>
              <a:cxn ang="0">
                <a:pos x="3620" y="30"/>
              </a:cxn>
              <a:cxn ang="0">
                <a:pos x="3681" y="22"/>
              </a:cxn>
              <a:cxn ang="0">
                <a:pos x="3739" y="14"/>
              </a:cxn>
              <a:cxn ang="0">
                <a:pos x="3801" y="4"/>
              </a:cxn>
            </a:cxnLst>
            <a:rect l="0" t="0" r="r" b="b"/>
            <a:pathLst>
              <a:path w="3839" h="191">
                <a:moveTo>
                  <a:pt x="0" y="191"/>
                </a:moveTo>
                <a:lnTo>
                  <a:pt x="4" y="121"/>
                </a:lnTo>
                <a:lnTo>
                  <a:pt x="9" y="119"/>
                </a:lnTo>
                <a:lnTo>
                  <a:pt x="14" y="119"/>
                </a:lnTo>
                <a:lnTo>
                  <a:pt x="19" y="119"/>
                </a:lnTo>
                <a:lnTo>
                  <a:pt x="19" y="119"/>
                </a:lnTo>
                <a:lnTo>
                  <a:pt x="23" y="117"/>
                </a:lnTo>
                <a:lnTo>
                  <a:pt x="28" y="117"/>
                </a:lnTo>
                <a:lnTo>
                  <a:pt x="33" y="117"/>
                </a:lnTo>
                <a:lnTo>
                  <a:pt x="38" y="115"/>
                </a:lnTo>
                <a:lnTo>
                  <a:pt x="38" y="115"/>
                </a:lnTo>
                <a:lnTo>
                  <a:pt x="42" y="115"/>
                </a:lnTo>
                <a:lnTo>
                  <a:pt x="47" y="115"/>
                </a:lnTo>
                <a:lnTo>
                  <a:pt x="52" y="113"/>
                </a:lnTo>
                <a:lnTo>
                  <a:pt x="57" y="113"/>
                </a:lnTo>
                <a:lnTo>
                  <a:pt x="57" y="113"/>
                </a:lnTo>
                <a:lnTo>
                  <a:pt x="61" y="113"/>
                </a:lnTo>
                <a:lnTo>
                  <a:pt x="66" y="111"/>
                </a:lnTo>
                <a:lnTo>
                  <a:pt x="71" y="111"/>
                </a:lnTo>
                <a:lnTo>
                  <a:pt x="76" y="111"/>
                </a:lnTo>
                <a:lnTo>
                  <a:pt x="76" y="109"/>
                </a:lnTo>
                <a:lnTo>
                  <a:pt x="81" y="109"/>
                </a:lnTo>
                <a:lnTo>
                  <a:pt x="85" y="109"/>
                </a:lnTo>
                <a:lnTo>
                  <a:pt x="90" y="109"/>
                </a:lnTo>
                <a:lnTo>
                  <a:pt x="95" y="107"/>
                </a:lnTo>
                <a:lnTo>
                  <a:pt x="95" y="107"/>
                </a:lnTo>
                <a:lnTo>
                  <a:pt x="100" y="107"/>
                </a:lnTo>
                <a:lnTo>
                  <a:pt x="104" y="107"/>
                </a:lnTo>
                <a:lnTo>
                  <a:pt x="109" y="104"/>
                </a:lnTo>
                <a:lnTo>
                  <a:pt x="114" y="104"/>
                </a:lnTo>
                <a:lnTo>
                  <a:pt x="114" y="104"/>
                </a:lnTo>
                <a:lnTo>
                  <a:pt x="119" y="104"/>
                </a:lnTo>
                <a:lnTo>
                  <a:pt x="123" y="102"/>
                </a:lnTo>
                <a:lnTo>
                  <a:pt x="128" y="102"/>
                </a:lnTo>
                <a:lnTo>
                  <a:pt x="133" y="102"/>
                </a:lnTo>
                <a:lnTo>
                  <a:pt x="138" y="100"/>
                </a:lnTo>
                <a:lnTo>
                  <a:pt x="138" y="100"/>
                </a:lnTo>
                <a:lnTo>
                  <a:pt x="142" y="100"/>
                </a:lnTo>
                <a:lnTo>
                  <a:pt x="147" y="100"/>
                </a:lnTo>
                <a:lnTo>
                  <a:pt x="152" y="98"/>
                </a:lnTo>
                <a:lnTo>
                  <a:pt x="157" y="98"/>
                </a:lnTo>
                <a:lnTo>
                  <a:pt x="157" y="98"/>
                </a:lnTo>
                <a:lnTo>
                  <a:pt x="162" y="98"/>
                </a:lnTo>
                <a:lnTo>
                  <a:pt x="166" y="96"/>
                </a:lnTo>
                <a:lnTo>
                  <a:pt x="171" y="96"/>
                </a:lnTo>
                <a:lnTo>
                  <a:pt x="176" y="96"/>
                </a:lnTo>
                <a:lnTo>
                  <a:pt x="176" y="94"/>
                </a:lnTo>
                <a:lnTo>
                  <a:pt x="181" y="94"/>
                </a:lnTo>
                <a:lnTo>
                  <a:pt x="185" y="94"/>
                </a:lnTo>
                <a:lnTo>
                  <a:pt x="190" y="94"/>
                </a:lnTo>
                <a:lnTo>
                  <a:pt x="195" y="92"/>
                </a:lnTo>
                <a:lnTo>
                  <a:pt x="195" y="92"/>
                </a:lnTo>
                <a:lnTo>
                  <a:pt x="200" y="92"/>
                </a:lnTo>
                <a:lnTo>
                  <a:pt x="204" y="92"/>
                </a:lnTo>
                <a:lnTo>
                  <a:pt x="209" y="90"/>
                </a:lnTo>
                <a:lnTo>
                  <a:pt x="214" y="90"/>
                </a:lnTo>
                <a:lnTo>
                  <a:pt x="214" y="90"/>
                </a:lnTo>
                <a:lnTo>
                  <a:pt x="219" y="88"/>
                </a:lnTo>
                <a:lnTo>
                  <a:pt x="223" y="88"/>
                </a:lnTo>
                <a:lnTo>
                  <a:pt x="228" y="88"/>
                </a:lnTo>
                <a:lnTo>
                  <a:pt x="233" y="88"/>
                </a:lnTo>
                <a:lnTo>
                  <a:pt x="233" y="86"/>
                </a:lnTo>
                <a:lnTo>
                  <a:pt x="238" y="86"/>
                </a:lnTo>
                <a:lnTo>
                  <a:pt x="242" y="86"/>
                </a:lnTo>
                <a:lnTo>
                  <a:pt x="247" y="86"/>
                </a:lnTo>
                <a:lnTo>
                  <a:pt x="252" y="84"/>
                </a:lnTo>
                <a:lnTo>
                  <a:pt x="252" y="84"/>
                </a:lnTo>
                <a:lnTo>
                  <a:pt x="257" y="84"/>
                </a:lnTo>
                <a:lnTo>
                  <a:pt x="262" y="84"/>
                </a:lnTo>
                <a:lnTo>
                  <a:pt x="266" y="82"/>
                </a:lnTo>
                <a:lnTo>
                  <a:pt x="271" y="82"/>
                </a:lnTo>
                <a:lnTo>
                  <a:pt x="271" y="82"/>
                </a:lnTo>
                <a:lnTo>
                  <a:pt x="276" y="80"/>
                </a:lnTo>
                <a:lnTo>
                  <a:pt x="281" y="80"/>
                </a:lnTo>
                <a:lnTo>
                  <a:pt x="285" y="80"/>
                </a:lnTo>
                <a:lnTo>
                  <a:pt x="290" y="80"/>
                </a:lnTo>
                <a:lnTo>
                  <a:pt x="295" y="78"/>
                </a:lnTo>
                <a:lnTo>
                  <a:pt x="295" y="78"/>
                </a:lnTo>
                <a:lnTo>
                  <a:pt x="300" y="78"/>
                </a:lnTo>
                <a:lnTo>
                  <a:pt x="304" y="78"/>
                </a:lnTo>
                <a:lnTo>
                  <a:pt x="309" y="76"/>
                </a:lnTo>
                <a:lnTo>
                  <a:pt x="309" y="76"/>
                </a:lnTo>
                <a:lnTo>
                  <a:pt x="314" y="76"/>
                </a:lnTo>
                <a:lnTo>
                  <a:pt x="319" y="74"/>
                </a:lnTo>
                <a:lnTo>
                  <a:pt x="323" y="74"/>
                </a:lnTo>
                <a:lnTo>
                  <a:pt x="328" y="74"/>
                </a:lnTo>
                <a:lnTo>
                  <a:pt x="333" y="74"/>
                </a:lnTo>
                <a:lnTo>
                  <a:pt x="333" y="72"/>
                </a:lnTo>
                <a:lnTo>
                  <a:pt x="338" y="72"/>
                </a:lnTo>
                <a:lnTo>
                  <a:pt x="343" y="72"/>
                </a:lnTo>
                <a:lnTo>
                  <a:pt x="347" y="72"/>
                </a:lnTo>
                <a:lnTo>
                  <a:pt x="352" y="70"/>
                </a:lnTo>
                <a:lnTo>
                  <a:pt x="352" y="70"/>
                </a:lnTo>
                <a:lnTo>
                  <a:pt x="357" y="70"/>
                </a:lnTo>
                <a:lnTo>
                  <a:pt x="362" y="67"/>
                </a:lnTo>
                <a:lnTo>
                  <a:pt x="366" y="67"/>
                </a:lnTo>
                <a:lnTo>
                  <a:pt x="371" y="67"/>
                </a:lnTo>
                <a:lnTo>
                  <a:pt x="371" y="67"/>
                </a:lnTo>
                <a:lnTo>
                  <a:pt x="376" y="65"/>
                </a:lnTo>
                <a:lnTo>
                  <a:pt x="381" y="65"/>
                </a:lnTo>
                <a:lnTo>
                  <a:pt x="385" y="65"/>
                </a:lnTo>
                <a:lnTo>
                  <a:pt x="390" y="65"/>
                </a:lnTo>
                <a:lnTo>
                  <a:pt x="390" y="63"/>
                </a:lnTo>
                <a:lnTo>
                  <a:pt x="395" y="63"/>
                </a:lnTo>
                <a:lnTo>
                  <a:pt x="400" y="63"/>
                </a:lnTo>
                <a:lnTo>
                  <a:pt x="404" y="61"/>
                </a:lnTo>
                <a:lnTo>
                  <a:pt x="409" y="61"/>
                </a:lnTo>
                <a:lnTo>
                  <a:pt x="409" y="61"/>
                </a:lnTo>
                <a:lnTo>
                  <a:pt x="414" y="61"/>
                </a:lnTo>
                <a:lnTo>
                  <a:pt x="419" y="59"/>
                </a:lnTo>
                <a:lnTo>
                  <a:pt x="423" y="59"/>
                </a:lnTo>
                <a:lnTo>
                  <a:pt x="428" y="59"/>
                </a:lnTo>
                <a:lnTo>
                  <a:pt x="428" y="59"/>
                </a:lnTo>
                <a:lnTo>
                  <a:pt x="433" y="57"/>
                </a:lnTo>
                <a:lnTo>
                  <a:pt x="438" y="57"/>
                </a:lnTo>
                <a:lnTo>
                  <a:pt x="443" y="57"/>
                </a:lnTo>
                <a:lnTo>
                  <a:pt x="447" y="57"/>
                </a:lnTo>
                <a:lnTo>
                  <a:pt x="447" y="55"/>
                </a:lnTo>
                <a:lnTo>
                  <a:pt x="452" y="55"/>
                </a:lnTo>
                <a:lnTo>
                  <a:pt x="457" y="55"/>
                </a:lnTo>
                <a:lnTo>
                  <a:pt x="462" y="53"/>
                </a:lnTo>
                <a:lnTo>
                  <a:pt x="466" y="53"/>
                </a:lnTo>
                <a:lnTo>
                  <a:pt x="471" y="53"/>
                </a:lnTo>
                <a:lnTo>
                  <a:pt x="471" y="53"/>
                </a:lnTo>
                <a:lnTo>
                  <a:pt x="476" y="51"/>
                </a:lnTo>
                <a:lnTo>
                  <a:pt x="481" y="51"/>
                </a:lnTo>
                <a:lnTo>
                  <a:pt x="485" y="51"/>
                </a:lnTo>
                <a:lnTo>
                  <a:pt x="490" y="51"/>
                </a:lnTo>
                <a:lnTo>
                  <a:pt x="490" y="49"/>
                </a:lnTo>
                <a:lnTo>
                  <a:pt x="495" y="49"/>
                </a:lnTo>
                <a:lnTo>
                  <a:pt x="500" y="49"/>
                </a:lnTo>
                <a:lnTo>
                  <a:pt x="504" y="47"/>
                </a:lnTo>
                <a:lnTo>
                  <a:pt x="509" y="47"/>
                </a:lnTo>
                <a:lnTo>
                  <a:pt x="509" y="47"/>
                </a:lnTo>
                <a:lnTo>
                  <a:pt x="514" y="47"/>
                </a:lnTo>
                <a:lnTo>
                  <a:pt x="519" y="45"/>
                </a:lnTo>
                <a:lnTo>
                  <a:pt x="524" y="45"/>
                </a:lnTo>
                <a:lnTo>
                  <a:pt x="528" y="45"/>
                </a:lnTo>
                <a:lnTo>
                  <a:pt x="528" y="45"/>
                </a:lnTo>
                <a:lnTo>
                  <a:pt x="533" y="43"/>
                </a:lnTo>
                <a:lnTo>
                  <a:pt x="538" y="43"/>
                </a:lnTo>
                <a:lnTo>
                  <a:pt x="543" y="43"/>
                </a:lnTo>
                <a:lnTo>
                  <a:pt x="547" y="41"/>
                </a:lnTo>
                <a:lnTo>
                  <a:pt x="547" y="41"/>
                </a:lnTo>
                <a:lnTo>
                  <a:pt x="552" y="41"/>
                </a:lnTo>
                <a:lnTo>
                  <a:pt x="557" y="41"/>
                </a:lnTo>
                <a:lnTo>
                  <a:pt x="562" y="39"/>
                </a:lnTo>
                <a:lnTo>
                  <a:pt x="566" y="39"/>
                </a:lnTo>
                <a:lnTo>
                  <a:pt x="566" y="39"/>
                </a:lnTo>
                <a:lnTo>
                  <a:pt x="571" y="39"/>
                </a:lnTo>
                <a:lnTo>
                  <a:pt x="576" y="37"/>
                </a:lnTo>
                <a:lnTo>
                  <a:pt x="581" y="37"/>
                </a:lnTo>
                <a:lnTo>
                  <a:pt x="585" y="37"/>
                </a:lnTo>
                <a:lnTo>
                  <a:pt x="585" y="37"/>
                </a:lnTo>
                <a:lnTo>
                  <a:pt x="590" y="35"/>
                </a:lnTo>
                <a:lnTo>
                  <a:pt x="595" y="35"/>
                </a:lnTo>
                <a:lnTo>
                  <a:pt x="600" y="35"/>
                </a:lnTo>
                <a:lnTo>
                  <a:pt x="604" y="33"/>
                </a:lnTo>
                <a:lnTo>
                  <a:pt x="609" y="33"/>
                </a:lnTo>
                <a:lnTo>
                  <a:pt x="609" y="33"/>
                </a:lnTo>
                <a:lnTo>
                  <a:pt x="614" y="33"/>
                </a:lnTo>
                <a:lnTo>
                  <a:pt x="619" y="30"/>
                </a:lnTo>
                <a:lnTo>
                  <a:pt x="624" y="30"/>
                </a:lnTo>
                <a:lnTo>
                  <a:pt x="628" y="30"/>
                </a:lnTo>
                <a:lnTo>
                  <a:pt x="628" y="30"/>
                </a:lnTo>
                <a:lnTo>
                  <a:pt x="633" y="28"/>
                </a:lnTo>
                <a:lnTo>
                  <a:pt x="638" y="28"/>
                </a:lnTo>
                <a:lnTo>
                  <a:pt x="643" y="28"/>
                </a:lnTo>
                <a:lnTo>
                  <a:pt x="647" y="26"/>
                </a:lnTo>
                <a:lnTo>
                  <a:pt x="647" y="26"/>
                </a:lnTo>
                <a:lnTo>
                  <a:pt x="652" y="26"/>
                </a:lnTo>
                <a:lnTo>
                  <a:pt x="657" y="26"/>
                </a:lnTo>
                <a:lnTo>
                  <a:pt x="662" y="24"/>
                </a:lnTo>
                <a:lnTo>
                  <a:pt x="666" y="24"/>
                </a:lnTo>
                <a:lnTo>
                  <a:pt x="666" y="24"/>
                </a:lnTo>
                <a:lnTo>
                  <a:pt x="671" y="24"/>
                </a:lnTo>
                <a:lnTo>
                  <a:pt x="676" y="22"/>
                </a:lnTo>
                <a:lnTo>
                  <a:pt x="681" y="22"/>
                </a:lnTo>
                <a:lnTo>
                  <a:pt x="685" y="22"/>
                </a:lnTo>
                <a:lnTo>
                  <a:pt x="685" y="20"/>
                </a:lnTo>
                <a:lnTo>
                  <a:pt x="690" y="20"/>
                </a:lnTo>
                <a:lnTo>
                  <a:pt x="695" y="20"/>
                </a:lnTo>
                <a:lnTo>
                  <a:pt x="700" y="20"/>
                </a:lnTo>
                <a:lnTo>
                  <a:pt x="705" y="18"/>
                </a:lnTo>
                <a:lnTo>
                  <a:pt x="705" y="18"/>
                </a:lnTo>
                <a:lnTo>
                  <a:pt x="709" y="18"/>
                </a:lnTo>
                <a:lnTo>
                  <a:pt x="714" y="18"/>
                </a:lnTo>
                <a:lnTo>
                  <a:pt x="719" y="16"/>
                </a:lnTo>
                <a:lnTo>
                  <a:pt x="724" y="16"/>
                </a:lnTo>
                <a:lnTo>
                  <a:pt x="724" y="16"/>
                </a:lnTo>
                <a:lnTo>
                  <a:pt x="728" y="16"/>
                </a:lnTo>
                <a:lnTo>
                  <a:pt x="733" y="14"/>
                </a:lnTo>
                <a:lnTo>
                  <a:pt x="738" y="14"/>
                </a:lnTo>
                <a:lnTo>
                  <a:pt x="743" y="14"/>
                </a:lnTo>
                <a:lnTo>
                  <a:pt x="743" y="12"/>
                </a:lnTo>
                <a:lnTo>
                  <a:pt x="747" y="12"/>
                </a:lnTo>
                <a:lnTo>
                  <a:pt x="752" y="12"/>
                </a:lnTo>
                <a:lnTo>
                  <a:pt x="757" y="12"/>
                </a:lnTo>
                <a:lnTo>
                  <a:pt x="762" y="10"/>
                </a:lnTo>
                <a:lnTo>
                  <a:pt x="766" y="100"/>
                </a:lnTo>
                <a:lnTo>
                  <a:pt x="766" y="100"/>
                </a:lnTo>
                <a:lnTo>
                  <a:pt x="771" y="100"/>
                </a:lnTo>
                <a:lnTo>
                  <a:pt x="776" y="98"/>
                </a:lnTo>
                <a:lnTo>
                  <a:pt x="781" y="98"/>
                </a:lnTo>
                <a:lnTo>
                  <a:pt x="785" y="98"/>
                </a:lnTo>
                <a:lnTo>
                  <a:pt x="785" y="96"/>
                </a:lnTo>
                <a:lnTo>
                  <a:pt x="790" y="96"/>
                </a:lnTo>
                <a:lnTo>
                  <a:pt x="795" y="96"/>
                </a:lnTo>
                <a:lnTo>
                  <a:pt x="800" y="96"/>
                </a:lnTo>
                <a:lnTo>
                  <a:pt x="805" y="94"/>
                </a:lnTo>
                <a:lnTo>
                  <a:pt x="805" y="94"/>
                </a:lnTo>
                <a:lnTo>
                  <a:pt x="809" y="94"/>
                </a:lnTo>
                <a:lnTo>
                  <a:pt x="814" y="94"/>
                </a:lnTo>
                <a:lnTo>
                  <a:pt x="819" y="92"/>
                </a:lnTo>
                <a:lnTo>
                  <a:pt x="824" y="92"/>
                </a:lnTo>
                <a:lnTo>
                  <a:pt x="824" y="92"/>
                </a:lnTo>
                <a:lnTo>
                  <a:pt x="828" y="90"/>
                </a:lnTo>
                <a:lnTo>
                  <a:pt x="833" y="90"/>
                </a:lnTo>
                <a:lnTo>
                  <a:pt x="838" y="90"/>
                </a:lnTo>
                <a:lnTo>
                  <a:pt x="843" y="90"/>
                </a:lnTo>
                <a:lnTo>
                  <a:pt x="843" y="88"/>
                </a:lnTo>
                <a:lnTo>
                  <a:pt x="847" y="88"/>
                </a:lnTo>
                <a:lnTo>
                  <a:pt x="852" y="88"/>
                </a:lnTo>
                <a:lnTo>
                  <a:pt x="857" y="88"/>
                </a:lnTo>
                <a:lnTo>
                  <a:pt x="862" y="86"/>
                </a:lnTo>
                <a:lnTo>
                  <a:pt x="862" y="86"/>
                </a:lnTo>
                <a:lnTo>
                  <a:pt x="866" y="86"/>
                </a:lnTo>
                <a:lnTo>
                  <a:pt x="871" y="84"/>
                </a:lnTo>
                <a:lnTo>
                  <a:pt x="876" y="84"/>
                </a:lnTo>
                <a:lnTo>
                  <a:pt x="881" y="84"/>
                </a:lnTo>
                <a:lnTo>
                  <a:pt x="881" y="84"/>
                </a:lnTo>
                <a:lnTo>
                  <a:pt x="885" y="82"/>
                </a:lnTo>
                <a:lnTo>
                  <a:pt x="890" y="82"/>
                </a:lnTo>
                <a:lnTo>
                  <a:pt x="895" y="82"/>
                </a:lnTo>
                <a:lnTo>
                  <a:pt x="900" y="82"/>
                </a:lnTo>
                <a:lnTo>
                  <a:pt x="905" y="80"/>
                </a:lnTo>
                <a:lnTo>
                  <a:pt x="905" y="80"/>
                </a:lnTo>
                <a:lnTo>
                  <a:pt x="909" y="80"/>
                </a:lnTo>
                <a:lnTo>
                  <a:pt x="914" y="80"/>
                </a:lnTo>
                <a:lnTo>
                  <a:pt x="919" y="78"/>
                </a:lnTo>
                <a:lnTo>
                  <a:pt x="924" y="78"/>
                </a:lnTo>
                <a:lnTo>
                  <a:pt x="924" y="78"/>
                </a:lnTo>
                <a:lnTo>
                  <a:pt x="928" y="76"/>
                </a:lnTo>
                <a:lnTo>
                  <a:pt x="933" y="76"/>
                </a:lnTo>
                <a:lnTo>
                  <a:pt x="938" y="76"/>
                </a:lnTo>
                <a:lnTo>
                  <a:pt x="943" y="76"/>
                </a:lnTo>
                <a:lnTo>
                  <a:pt x="943" y="74"/>
                </a:lnTo>
                <a:lnTo>
                  <a:pt x="947" y="74"/>
                </a:lnTo>
                <a:lnTo>
                  <a:pt x="952" y="74"/>
                </a:lnTo>
                <a:lnTo>
                  <a:pt x="957" y="74"/>
                </a:lnTo>
                <a:lnTo>
                  <a:pt x="962" y="72"/>
                </a:lnTo>
                <a:lnTo>
                  <a:pt x="962" y="72"/>
                </a:lnTo>
                <a:lnTo>
                  <a:pt x="966" y="72"/>
                </a:lnTo>
                <a:lnTo>
                  <a:pt x="971" y="70"/>
                </a:lnTo>
                <a:lnTo>
                  <a:pt x="976" y="70"/>
                </a:lnTo>
                <a:lnTo>
                  <a:pt x="981" y="70"/>
                </a:lnTo>
                <a:lnTo>
                  <a:pt x="981" y="70"/>
                </a:lnTo>
                <a:lnTo>
                  <a:pt x="986" y="67"/>
                </a:lnTo>
                <a:lnTo>
                  <a:pt x="990" y="67"/>
                </a:lnTo>
                <a:lnTo>
                  <a:pt x="995" y="67"/>
                </a:lnTo>
                <a:lnTo>
                  <a:pt x="1000" y="67"/>
                </a:lnTo>
                <a:lnTo>
                  <a:pt x="1000" y="65"/>
                </a:lnTo>
                <a:lnTo>
                  <a:pt x="1005" y="65"/>
                </a:lnTo>
                <a:lnTo>
                  <a:pt x="1009" y="65"/>
                </a:lnTo>
                <a:lnTo>
                  <a:pt x="1014" y="63"/>
                </a:lnTo>
                <a:lnTo>
                  <a:pt x="1019" y="63"/>
                </a:lnTo>
                <a:lnTo>
                  <a:pt x="1019" y="63"/>
                </a:lnTo>
                <a:lnTo>
                  <a:pt x="1024" y="63"/>
                </a:lnTo>
                <a:lnTo>
                  <a:pt x="1028" y="61"/>
                </a:lnTo>
                <a:lnTo>
                  <a:pt x="1033" y="61"/>
                </a:lnTo>
                <a:lnTo>
                  <a:pt x="1038" y="61"/>
                </a:lnTo>
                <a:lnTo>
                  <a:pt x="1043" y="61"/>
                </a:lnTo>
                <a:lnTo>
                  <a:pt x="1043" y="59"/>
                </a:lnTo>
                <a:lnTo>
                  <a:pt x="1047" y="59"/>
                </a:lnTo>
                <a:lnTo>
                  <a:pt x="1052" y="59"/>
                </a:lnTo>
                <a:lnTo>
                  <a:pt x="1057" y="57"/>
                </a:lnTo>
                <a:lnTo>
                  <a:pt x="1062" y="57"/>
                </a:lnTo>
                <a:lnTo>
                  <a:pt x="1062" y="57"/>
                </a:lnTo>
                <a:lnTo>
                  <a:pt x="1066" y="57"/>
                </a:lnTo>
                <a:lnTo>
                  <a:pt x="1071" y="55"/>
                </a:lnTo>
                <a:lnTo>
                  <a:pt x="1076" y="55"/>
                </a:lnTo>
                <a:lnTo>
                  <a:pt x="1081" y="55"/>
                </a:lnTo>
                <a:lnTo>
                  <a:pt x="1081" y="55"/>
                </a:lnTo>
                <a:lnTo>
                  <a:pt x="1086" y="53"/>
                </a:lnTo>
                <a:lnTo>
                  <a:pt x="1090" y="53"/>
                </a:lnTo>
                <a:lnTo>
                  <a:pt x="1095" y="53"/>
                </a:lnTo>
                <a:lnTo>
                  <a:pt x="1100" y="53"/>
                </a:lnTo>
                <a:lnTo>
                  <a:pt x="1100" y="51"/>
                </a:lnTo>
                <a:lnTo>
                  <a:pt x="1105" y="51"/>
                </a:lnTo>
                <a:lnTo>
                  <a:pt x="1109" y="51"/>
                </a:lnTo>
                <a:lnTo>
                  <a:pt x="1114" y="49"/>
                </a:lnTo>
                <a:lnTo>
                  <a:pt x="1119" y="49"/>
                </a:lnTo>
                <a:lnTo>
                  <a:pt x="1119" y="49"/>
                </a:lnTo>
                <a:lnTo>
                  <a:pt x="1124" y="49"/>
                </a:lnTo>
                <a:lnTo>
                  <a:pt x="1128" y="47"/>
                </a:lnTo>
                <a:lnTo>
                  <a:pt x="1133" y="47"/>
                </a:lnTo>
                <a:lnTo>
                  <a:pt x="1138" y="47"/>
                </a:lnTo>
                <a:lnTo>
                  <a:pt x="1138" y="47"/>
                </a:lnTo>
                <a:lnTo>
                  <a:pt x="1143" y="45"/>
                </a:lnTo>
                <a:lnTo>
                  <a:pt x="1147" y="45"/>
                </a:lnTo>
                <a:lnTo>
                  <a:pt x="1152" y="45"/>
                </a:lnTo>
                <a:lnTo>
                  <a:pt x="1157" y="43"/>
                </a:lnTo>
                <a:lnTo>
                  <a:pt x="1157" y="43"/>
                </a:lnTo>
                <a:lnTo>
                  <a:pt x="1162" y="43"/>
                </a:lnTo>
                <a:lnTo>
                  <a:pt x="1167" y="43"/>
                </a:lnTo>
                <a:lnTo>
                  <a:pt x="1171" y="41"/>
                </a:lnTo>
                <a:lnTo>
                  <a:pt x="1176" y="41"/>
                </a:lnTo>
                <a:lnTo>
                  <a:pt x="1181" y="41"/>
                </a:lnTo>
                <a:lnTo>
                  <a:pt x="1181" y="41"/>
                </a:lnTo>
                <a:lnTo>
                  <a:pt x="1186" y="39"/>
                </a:lnTo>
                <a:lnTo>
                  <a:pt x="1190" y="39"/>
                </a:lnTo>
                <a:lnTo>
                  <a:pt x="1195" y="39"/>
                </a:lnTo>
                <a:lnTo>
                  <a:pt x="1200" y="37"/>
                </a:lnTo>
                <a:lnTo>
                  <a:pt x="1200" y="37"/>
                </a:lnTo>
                <a:lnTo>
                  <a:pt x="1205" y="37"/>
                </a:lnTo>
                <a:lnTo>
                  <a:pt x="1209" y="37"/>
                </a:lnTo>
                <a:lnTo>
                  <a:pt x="1214" y="35"/>
                </a:lnTo>
                <a:lnTo>
                  <a:pt x="1219" y="35"/>
                </a:lnTo>
                <a:lnTo>
                  <a:pt x="1219" y="35"/>
                </a:lnTo>
                <a:lnTo>
                  <a:pt x="1224" y="35"/>
                </a:lnTo>
                <a:lnTo>
                  <a:pt x="1228" y="33"/>
                </a:lnTo>
                <a:lnTo>
                  <a:pt x="1233" y="33"/>
                </a:lnTo>
                <a:lnTo>
                  <a:pt x="1238" y="33"/>
                </a:lnTo>
                <a:lnTo>
                  <a:pt x="1238" y="33"/>
                </a:lnTo>
                <a:lnTo>
                  <a:pt x="1243" y="30"/>
                </a:lnTo>
                <a:lnTo>
                  <a:pt x="1247" y="30"/>
                </a:lnTo>
                <a:lnTo>
                  <a:pt x="1252" y="30"/>
                </a:lnTo>
                <a:lnTo>
                  <a:pt x="1257" y="28"/>
                </a:lnTo>
                <a:lnTo>
                  <a:pt x="1257" y="28"/>
                </a:lnTo>
                <a:lnTo>
                  <a:pt x="1262" y="109"/>
                </a:lnTo>
                <a:lnTo>
                  <a:pt x="1267" y="109"/>
                </a:lnTo>
                <a:lnTo>
                  <a:pt x="1271" y="109"/>
                </a:lnTo>
                <a:lnTo>
                  <a:pt x="1276" y="109"/>
                </a:lnTo>
                <a:lnTo>
                  <a:pt x="1276" y="107"/>
                </a:lnTo>
                <a:lnTo>
                  <a:pt x="1281" y="107"/>
                </a:lnTo>
                <a:lnTo>
                  <a:pt x="1286" y="107"/>
                </a:lnTo>
                <a:lnTo>
                  <a:pt x="1290" y="107"/>
                </a:lnTo>
                <a:lnTo>
                  <a:pt x="1295" y="104"/>
                </a:lnTo>
                <a:lnTo>
                  <a:pt x="1295" y="104"/>
                </a:lnTo>
                <a:lnTo>
                  <a:pt x="1300" y="104"/>
                </a:lnTo>
                <a:lnTo>
                  <a:pt x="1305" y="102"/>
                </a:lnTo>
                <a:lnTo>
                  <a:pt x="1309" y="102"/>
                </a:lnTo>
                <a:lnTo>
                  <a:pt x="1314" y="102"/>
                </a:lnTo>
                <a:lnTo>
                  <a:pt x="1314" y="102"/>
                </a:lnTo>
                <a:lnTo>
                  <a:pt x="1319" y="100"/>
                </a:lnTo>
                <a:lnTo>
                  <a:pt x="1324" y="100"/>
                </a:lnTo>
                <a:lnTo>
                  <a:pt x="1328" y="100"/>
                </a:lnTo>
                <a:lnTo>
                  <a:pt x="1333" y="100"/>
                </a:lnTo>
                <a:lnTo>
                  <a:pt x="1338" y="98"/>
                </a:lnTo>
                <a:lnTo>
                  <a:pt x="1338" y="98"/>
                </a:lnTo>
                <a:lnTo>
                  <a:pt x="1343" y="98"/>
                </a:lnTo>
                <a:lnTo>
                  <a:pt x="1348" y="98"/>
                </a:lnTo>
                <a:lnTo>
                  <a:pt x="1352" y="96"/>
                </a:lnTo>
                <a:lnTo>
                  <a:pt x="1357" y="96"/>
                </a:lnTo>
                <a:lnTo>
                  <a:pt x="1357" y="96"/>
                </a:lnTo>
                <a:lnTo>
                  <a:pt x="1362" y="94"/>
                </a:lnTo>
                <a:lnTo>
                  <a:pt x="1367" y="94"/>
                </a:lnTo>
                <a:lnTo>
                  <a:pt x="1371" y="94"/>
                </a:lnTo>
                <a:lnTo>
                  <a:pt x="1376" y="94"/>
                </a:lnTo>
                <a:lnTo>
                  <a:pt x="1376" y="92"/>
                </a:lnTo>
                <a:lnTo>
                  <a:pt x="1381" y="92"/>
                </a:lnTo>
                <a:lnTo>
                  <a:pt x="1386" y="92"/>
                </a:lnTo>
                <a:lnTo>
                  <a:pt x="1390" y="92"/>
                </a:lnTo>
                <a:lnTo>
                  <a:pt x="1395" y="90"/>
                </a:lnTo>
                <a:lnTo>
                  <a:pt x="1395" y="90"/>
                </a:lnTo>
                <a:lnTo>
                  <a:pt x="1400" y="90"/>
                </a:lnTo>
                <a:lnTo>
                  <a:pt x="1405" y="88"/>
                </a:lnTo>
                <a:lnTo>
                  <a:pt x="1409" y="88"/>
                </a:lnTo>
                <a:lnTo>
                  <a:pt x="1414" y="88"/>
                </a:lnTo>
                <a:lnTo>
                  <a:pt x="1414" y="88"/>
                </a:lnTo>
                <a:lnTo>
                  <a:pt x="1419" y="86"/>
                </a:lnTo>
                <a:lnTo>
                  <a:pt x="1424" y="86"/>
                </a:lnTo>
                <a:lnTo>
                  <a:pt x="1428" y="86"/>
                </a:lnTo>
                <a:lnTo>
                  <a:pt x="1433" y="86"/>
                </a:lnTo>
                <a:lnTo>
                  <a:pt x="1433" y="84"/>
                </a:lnTo>
                <a:lnTo>
                  <a:pt x="1438" y="84"/>
                </a:lnTo>
                <a:lnTo>
                  <a:pt x="1443" y="84"/>
                </a:lnTo>
                <a:lnTo>
                  <a:pt x="1448" y="82"/>
                </a:lnTo>
                <a:lnTo>
                  <a:pt x="1452" y="82"/>
                </a:lnTo>
                <a:lnTo>
                  <a:pt x="1452" y="82"/>
                </a:lnTo>
                <a:lnTo>
                  <a:pt x="1457" y="82"/>
                </a:lnTo>
                <a:lnTo>
                  <a:pt x="1462" y="80"/>
                </a:lnTo>
                <a:lnTo>
                  <a:pt x="1467" y="80"/>
                </a:lnTo>
                <a:lnTo>
                  <a:pt x="1471" y="80"/>
                </a:lnTo>
                <a:lnTo>
                  <a:pt x="1476" y="80"/>
                </a:lnTo>
                <a:lnTo>
                  <a:pt x="1476" y="78"/>
                </a:lnTo>
                <a:lnTo>
                  <a:pt x="1481" y="78"/>
                </a:lnTo>
                <a:lnTo>
                  <a:pt x="1486" y="78"/>
                </a:lnTo>
                <a:lnTo>
                  <a:pt x="1490" y="78"/>
                </a:lnTo>
                <a:lnTo>
                  <a:pt x="1495" y="76"/>
                </a:lnTo>
                <a:lnTo>
                  <a:pt x="1495" y="76"/>
                </a:lnTo>
                <a:lnTo>
                  <a:pt x="1500" y="76"/>
                </a:lnTo>
                <a:lnTo>
                  <a:pt x="1505" y="74"/>
                </a:lnTo>
                <a:lnTo>
                  <a:pt x="1509" y="74"/>
                </a:lnTo>
                <a:lnTo>
                  <a:pt x="1514" y="74"/>
                </a:lnTo>
                <a:lnTo>
                  <a:pt x="1514" y="74"/>
                </a:lnTo>
                <a:lnTo>
                  <a:pt x="1519" y="72"/>
                </a:lnTo>
                <a:lnTo>
                  <a:pt x="1524" y="72"/>
                </a:lnTo>
                <a:lnTo>
                  <a:pt x="1529" y="72"/>
                </a:lnTo>
                <a:lnTo>
                  <a:pt x="1533" y="72"/>
                </a:lnTo>
                <a:lnTo>
                  <a:pt x="1533" y="70"/>
                </a:lnTo>
                <a:lnTo>
                  <a:pt x="1538" y="70"/>
                </a:lnTo>
                <a:lnTo>
                  <a:pt x="1543" y="70"/>
                </a:lnTo>
                <a:lnTo>
                  <a:pt x="1548" y="67"/>
                </a:lnTo>
                <a:lnTo>
                  <a:pt x="1552" y="67"/>
                </a:lnTo>
                <a:lnTo>
                  <a:pt x="1552" y="67"/>
                </a:lnTo>
                <a:lnTo>
                  <a:pt x="1557" y="67"/>
                </a:lnTo>
                <a:lnTo>
                  <a:pt x="1562" y="65"/>
                </a:lnTo>
                <a:lnTo>
                  <a:pt x="1567" y="65"/>
                </a:lnTo>
                <a:lnTo>
                  <a:pt x="1571" y="65"/>
                </a:lnTo>
                <a:lnTo>
                  <a:pt x="1571" y="65"/>
                </a:lnTo>
                <a:lnTo>
                  <a:pt x="1576" y="63"/>
                </a:lnTo>
                <a:lnTo>
                  <a:pt x="1581" y="63"/>
                </a:lnTo>
                <a:lnTo>
                  <a:pt x="1586" y="63"/>
                </a:lnTo>
                <a:lnTo>
                  <a:pt x="1590" y="61"/>
                </a:lnTo>
                <a:lnTo>
                  <a:pt x="1590" y="61"/>
                </a:lnTo>
                <a:lnTo>
                  <a:pt x="1595" y="61"/>
                </a:lnTo>
                <a:lnTo>
                  <a:pt x="1600" y="61"/>
                </a:lnTo>
                <a:lnTo>
                  <a:pt x="1605" y="59"/>
                </a:lnTo>
                <a:lnTo>
                  <a:pt x="1609" y="59"/>
                </a:lnTo>
                <a:lnTo>
                  <a:pt x="1614" y="59"/>
                </a:lnTo>
                <a:lnTo>
                  <a:pt x="1614" y="59"/>
                </a:lnTo>
                <a:lnTo>
                  <a:pt x="1619" y="57"/>
                </a:lnTo>
                <a:lnTo>
                  <a:pt x="1624" y="57"/>
                </a:lnTo>
                <a:lnTo>
                  <a:pt x="1629" y="57"/>
                </a:lnTo>
                <a:lnTo>
                  <a:pt x="1633" y="55"/>
                </a:lnTo>
                <a:lnTo>
                  <a:pt x="1633" y="55"/>
                </a:lnTo>
                <a:lnTo>
                  <a:pt x="1638" y="55"/>
                </a:lnTo>
                <a:lnTo>
                  <a:pt x="1643" y="55"/>
                </a:lnTo>
                <a:lnTo>
                  <a:pt x="1648" y="53"/>
                </a:lnTo>
                <a:lnTo>
                  <a:pt x="1652" y="53"/>
                </a:lnTo>
                <a:lnTo>
                  <a:pt x="1652" y="53"/>
                </a:lnTo>
                <a:lnTo>
                  <a:pt x="1657" y="53"/>
                </a:lnTo>
                <a:lnTo>
                  <a:pt x="1662" y="51"/>
                </a:lnTo>
                <a:lnTo>
                  <a:pt x="1667" y="51"/>
                </a:lnTo>
                <a:lnTo>
                  <a:pt x="1671" y="51"/>
                </a:lnTo>
                <a:lnTo>
                  <a:pt x="1671" y="51"/>
                </a:lnTo>
                <a:lnTo>
                  <a:pt x="1676" y="49"/>
                </a:lnTo>
                <a:lnTo>
                  <a:pt x="1681" y="49"/>
                </a:lnTo>
                <a:lnTo>
                  <a:pt x="1686" y="49"/>
                </a:lnTo>
                <a:lnTo>
                  <a:pt x="1690" y="47"/>
                </a:lnTo>
                <a:lnTo>
                  <a:pt x="1690" y="47"/>
                </a:lnTo>
                <a:lnTo>
                  <a:pt x="1695" y="47"/>
                </a:lnTo>
                <a:lnTo>
                  <a:pt x="1700" y="47"/>
                </a:lnTo>
                <a:lnTo>
                  <a:pt x="1705" y="45"/>
                </a:lnTo>
                <a:lnTo>
                  <a:pt x="1710" y="45"/>
                </a:lnTo>
                <a:lnTo>
                  <a:pt x="1710" y="45"/>
                </a:lnTo>
                <a:lnTo>
                  <a:pt x="1714" y="45"/>
                </a:lnTo>
                <a:lnTo>
                  <a:pt x="1719" y="43"/>
                </a:lnTo>
                <a:lnTo>
                  <a:pt x="1724" y="43"/>
                </a:lnTo>
                <a:lnTo>
                  <a:pt x="1729" y="43"/>
                </a:lnTo>
                <a:lnTo>
                  <a:pt x="1729" y="41"/>
                </a:lnTo>
                <a:lnTo>
                  <a:pt x="1733" y="41"/>
                </a:lnTo>
                <a:lnTo>
                  <a:pt x="1738" y="41"/>
                </a:lnTo>
                <a:lnTo>
                  <a:pt x="1743" y="41"/>
                </a:lnTo>
                <a:lnTo>
                  <a:pt x="1748" y="39"/>
                </a:lnTo>
                <a:lnTo>
                  <a:pt x="1752" y="39"/>
                </a:lnTo>
                <a:lnTo>
                  <a:pt x="1752" y="39"/>
                </a:lnTo>
                <a:lnTo>
                  <a:pt x="1757" y="39"/>
                </a:lnTo>
                <a:lnTo>
                  <a:pt x="1762" y="37"/>
                </a:lnTo>
                <a:lnTo>
                  <a:pt x="1767" y="37"/>
                </a:lnTo>
                <a:lnTo>
                  <a:pt x="1771" y="37"/>
                </a:lnTo>
                <a:lnTo>
                  <a:pt x="1771" y="35"/>
                </a:lnTo>
                <a:lnTo>
                  <a:pt x="1776" y="35"/>
                </a:lnTo>
                <a:lnTo>
                  <a:pt x="1781" y="35"/>
                </a:lnTo>
                <a:lnTo>
                  <a:pt x="1786" y="35"/>
                </a:lnTo>
                <a:lnTo>
                  <a:pt x="1790" y="33"/>
                </a:lnTo>
                <a:lnTo>
                  <a:pt x="1790" y="33"/>
                </a:lnTo>
                <a:lnTo>
                  <a:pt x="1795" y="33"/>
                </a:lnTo>
                <a:lnTo>
                  <a:pt x="1800" y="33"/>
                </a:lnTo>
                <a:lnTo>
                  <a:pt x="1805" y="30"/>
                </a:lnTo>
                <a:lnTo>
                  <a:pt x="1810" y="30"/>
                </a:lnTo>
                <a:lnTo>
                  <a:pt x="1810" y="30"/>
                </a:lnTo>
                <a:lnTo>
                  <a:pt x="1814" y="30"/>
                </a:lnTo>
                <a:lnTo>
                  <a:pt x="1819" y="28"/>
                </a:lnTo>
                <a:lnTo>
                  <a:pt x="1824" y="28"/>
                </a:lnTo>
                <a:lnTo>
                  <a:pt x="1829" y="28"/>
                </a:lnTo>
                <a:lnTo>
                  <a:pt x="1829" y="26"/>
                </a:lnTo>
                <a:lnTo>
                  <a:pt x="1833" y="26"/>
                </a:lnTo>
                <a:lnTo>
                  <a:pt x="1838" y="26"/>
                </a:lnTo>
                <a:lnTo>
                  <a:pt x="1843" y="26"/>
                </a:lnTo>
                <a:lnTo>
                  <a:pt x="1848" y="24"/>
                </a:lnTo>
                <a:lnTo>
                  <a:pt x="1848" y="24"/>
                </a:lnTo>
                <a:lnTo>
                  <a:pt x="1852" y="24"/>
                </a:lnTo>
                <a:lnTo>
                  <a:pt x="1857" y="24"/>
                </a:lnTo>
                <a:lnTo>
                  <a:pt x="1862" y="22"/>
                </a:lnTo>
                <a:lnTo>
                  <a:pt x="1867" y="22"/>
                </a:lnTo>
                <a:lnTo>
                  <a:pt x="1867" y="22"/>
                </a:lnTo>
                <a:lnTo>
                  <a:pt x="1871" y="20"/>
                </a:lnTo>
                <a:lnTo>
                  <a:pt x="1876" y="20"/>
                </a:lnTo>
                <a:lnTo>
                  <a:pt x="1881" y="20"/>
                </a:lnTo>
                <a:lnTo>
                  <a:pt x="1886" y="20"/>
                </a:lnTo>
                <a:lnTo>
                  <a:pt x="1886" y="18"/>
                </a:lnTo>
                <a:lnTo>
                  <a:pt x="1891" y="18"/>
                </a:lnTo>
                <a:lnTo>
                  <a:pt x="1895" y="18"/>
                </a:lnTo>
                <a:lnTo>
                  <a:pt x="1900" y="18"/>
                </a:lnTo>
                <a:lnTo>
                  <a:pt x="1905" y="16"/>
                </a:lnTo>
                <a:lnTo>
                  <a:pt x="1910" y="16"/>
                </a:lnTo>
                <a:lnTo>
                  <a:pt x="1910" y="16"/>
                </a:lnTo>
                <a:lnTo>
                  <a:pt x="1914" y="14"/>
                </a:lnTo>
                <a:lnTo>
                  <a:pt x="1919" y="14"/>
                </a:lnTo>
                <a:lnTo>
                  <a:pt x="1924" y="14"/>
                </a:lnTo>
                <a:lnTo>
                  <a:pt x="1929" y="14"/>
                </a:lnTo>
                <a:lnTo>
                  <a:pt x="1929" y="12"/>
                </a:lnTo>
                <a:lnTo>
                  <a:pt x="1933" y="102"/>
                </a:lnTo>
                <a:lnTo>
                  <a:pt x="1938" y="100"/>
                </a:lnTo>
                <a:lnTo>
                  <a:pt x="1943" y="100"/>
                </a:lnTo>
                <a:lnTo>
                  <a:pt x="1948" y="100"/>
                </a:lnTo>
                <a:lnTo>
                  <a:pt x="1948" y="100"/>
                </a:lnTo>
                <a:lnTo>
                  <a:pt x="1952" y="98"/>
                </a:lnTo>
                <a:lnTo>
                  <a:pt x="1957" y="98"/>
                </a:lnTo>
                <a:lnTo>
                  <a:pt x="1962" y="98"/>
                </a:lnTo>
                <a:lnTo>
                  <a:pt x="1967" y="96"/>
                </a:lnTo>
                <a:lnTo>
                  <a:pt x="1967" y="96"/>
                </a:lnTo>
                <a:lnTo>
                  <a:pt x="1971" y="96"/>
                </a:lnTo>
                <a:lnTo>
                  <a:pt x="1976" y="96"/>
                </a:lnTo>
                <a:lnTo>
                  <a:pt x="1981" y="94"/>
                </a:lnTo>
                <a:lnTo>
                  <a:pt x="1986" y="94"/>
                </a:lnTo>
                <a:lnTo>
                  <a:pt x="1986" y="94"/>
                </a:lnTo>
                <a:lnTo>
                  <a:pt x="1991" y="94"/>
                </a:lnTo>
                <a:lnTo>
                  <a:pt x="1995" y="92"/>
                </a:lnTo>
                <a:lnTo>
                  <a:pt x="2000" y="92"/>
                </a:lnTo>
                <a:lnTo>
                  <a:pt x="2005" y="92"/>
                </a:lnTo>
                <a:lnTo>
                  <a:pt x="2005" y="90"/>
                </a:lnTo>
                <a:lnTo>
                  <a:pt x="2010" y="90"/>
                </a:lnTo>
                <a:lnTo>
                  <a:pt x="2014" y="90"/>
                </a:lnTo>
                <a:lnTo>
                  <a:pt x="2019" y="90"/>
                </a:lnTo>
                <a:lnTo>
                  <a:pt x="2024" y="88"/>
                </a:lnTo>
                <a:lnTo>
                  <a:pt x="2024" y="88"/>
                </a:lnTo>
                <a:lnTo>
                  <a:pt x="2029" y="88"/>
                </a:lnTo>
                <a:lnTo>
                  <a:pt x="2033" y="88"/>
                </a:lnTo>
                <a:lnTo>
                  <a:pt x="2038" y="86"/>
                </a:lnTo>
                <a:lnTo>
                  <a:pt x="2043" y="86"/>
                </a:lnTo>
                <a:lnTo>
                  <a:pt x="2048" y="86"/>
                </a:lnTo>
                <a:lnTo>
                  <a:pt x="2048" y="84"/>
                </a:lnTo>
                <a:lnTo>
                  <a:pt x="2052" y="84"/>
                </a:lnTo>
                <a:lnTo>
                  <a:pt x="2057" y="84"/>
                </a:lnTo>
                <a:lnTo>
                  <a:pt x="2062" y="84"/>
                </a:lnTo>
                <a:lnTo>
                  <a:pt x="2067" y="82"/>
                </a:lnTo>
                <a:lnTo>
                  <a:pt x="2067" y="82"/>
                </a:lnTo>
                <a:lnTo>
                  <a:pt x="2072" y="82"/>
                </a:lnTo>
                <a:lnTo>
                  <a:pt x="2076" y="82"/>
                </a:lnTo>
                <a:lnTo>
                  <a:pt x="2081" y="80"/>
                </a:lnTo>
                <a:lnTo>
                  <a:pt x="2086" y="80"/>
                </a:lnTo>
                <a:lnTo>
                  <a:pt x="2086" y="80"/>
                </a:lnTo>
                <a:lnTo>
                  <a:pt x="2091" y="78"/>
                </a:lnTo>
                <a:lnTo>
                  <a:pt x="2095" y="78"/>
                </a:lnTo>
                <a:lnTo>
                  <a:pt x="2100" y="78"/>
                </a:lnTo>
                <a:lnTo>
                  <a:pt x="2105" y="78"/>
                </a:lnTo>
                <a:lnTo>
                  <a:pt x="2105" y="76"/>
                </a:lnTo>
                <a:lnTo>
                  <a:pt x="2110" y="76"/>
                </a:lnTo>
                <a:lnTo>
                  <a:pt x="2114" y="76"/>
                </a:lnTo>
                <a:lnTo>
                  <a:pt x="2119" y="76"/>
                </a:lnTo>
                <a:lnTo>
                  <a:pt x="2124" y="74"/>
                </a:lnTo>
                <a:lnTo>
                  <a:pt x="2124" y="74"/>
                </a:lnTo>
                <a:lnTo>
                  <a:pt x="2129" y="74"/>
                </a:lnTo>
                <a:lnTo>
                  <a:pt x="2133" y="74"/>
                </a:lnTo>
                <a:lnTo>
                  <a:pt x="2138" y="72"/>
                </a:lnTo>
                <a:lnTo>
                  <a:pt x="2143" y="72"/>
                </a:lnTo>
                <a:lnTo>
                  <a:pt x="2143" y="72"/>
                </a:lnTo>
                <a:lnTo>
                  <a:pt x="2148" y="70"/>
                </a:lnTo>
                <a:lnTo>
                  <a:pt x="2152" y="70"/>
                </a:lnTo>
                <a:lnTo>
                  <a:pt x="2157" y="70"/>
                </a:lnTo>
                <a:lnTo>
                  <a:pt x="2162" y="70"/>
                </a:lnTo>
                <a:lnTo>
                  <a:pt x="2162" y="67"/>
                </a:lnTo>
                <a:lnTo>
                  <a:pt x="2167" y="67"/>
                </a:lnTo>
                <a:lnTo>
                  <a:pt x="2172" y="67"/>
                </a:lnTo>
                <a:lnTo>
                  <a:pt x="2176" y="67"/>
                </a:lnTo>
                <a:lnTo>
                  <a:pt x="2181" y="65"/>
                </a:lnTo>
                <a:lnTo>
                  <a:pt x="2186" y="65"/>
                </a:lnTo>
                <a:lnTo>
                  <a:pt x="2186" y="65"/>
                </a:lnTo>
                <a:lnTo>
                  <a:pt x="2191" y="63"/>
                </a:lnTo>
                <a:lnTo>
                  <a:pt x="2195" y="63"/>
                </a:lnTo>
                <a:lnTo>
                  <a:pt x="2200" y="63"/>
                </a:lnTo>
                <a:lnTo>
                  <a:pt x="2205" y="63"/>
                </a:lnTo>
                <a:lnTo>
                  <a:pt x="2205" y="61"/>
                </a:lnTo>
                <a:lnTo>
                  <a:pt x="2210" y="61"/>
                </a:lnTo>
                <a:lnTo>
                  <a:pt x="2214" y="61"/>
                </a:lnTo>
                <a:lnTo>
                  <a:pt x="2219" y="61"/>
                </a:lnTo>
                <a:lnTo>
                  <a:pt x="2224" y="59"/>
                </a:lnTo>
                <a:lnTo>
                  <a:pt x="2224" y="59"/>
                </a:lnTo>
                <a:lnTo>
                  <a:pt x="2229" y="59"/>
                </a:lnTo>
                <a:lnTo>
                  <a:pt x="2233" y="57"/>
                </a:lnTo>
                <a:lnTo>
                  <a:pt x="2238" y="57"/>
                </a:lnTo>
                <a:lnTo>
                  <a:pt x="2243" y="57"/>
                </a:lnTo>
                <a:lnTo>
                  <a:pt x="2243" y="57"/>
                </a:lnTo>
                <a:lnTo>
                  <a:pt x="2248" y="55"/>
                </a:lnTo>
                <a:lnTo>
                  <a:pt x="2253" y="55"/>
                </a:lnTo>
                <a:lnTo>
                  <a:pt x="2257" y="55"/>
                </a:lnTo>
                <a:lnTo>
                  <a:pt x="2262" y="55"/>
                </a:lnTo>
                <a:lnTo>
                  <a:pt x="2262" y="53"/>
                </a:lnTo>
                <a:lnTo>
                  <a:pt x="2267" y="53"/>
                </a:lnTo>
                <a:lnTo>
                  <a:pt x="2272" y="53"/>
                </a:lnTo>
                <a:lnTo>
                  <a:pt x="2276" y="53"/>
                </a:lnTo>
                <a:lnTo>
                  <a:pt x="2281" y="51"/>
                </a:lnTo>
                <a:lnTo>
                  <a:pt x="2281" y="51"/>
                </a:lnTo>
                <a:lnTo>
                  <a:pt x="2286" y="51"/>
                </a:lnTo>
                <a:lnTo>
                  <a:pt x="2291" y="49"/>
                </a:lnTo>
                <a:lnTo>
                  <a:pt x="2295" y="49"/>
                </a:lnTo>
                <a:lnTo>
                  <a:pt x="2300" y="49"/>
                </a:lnTo>
                <a:lnTo>
                  <a:pt x="2300" y="49"/>
                </a:lnTo>
                <a:lnTo>
                  <a:pt x="2305" y="47"/>
                </a:lnTo>
                <a:lnTo>
                  <a:pt x="2310" y="47"/>
                </a:lnTo>
                <a:lnTo>
                  <a:pt x="2314" y="47"/>
                </a:lnTo>
                <a:lnTo>
                  <a:pt x="2319" y="47"/>
                </a:lnTo>
                <a:lnTo>
                  <a:pt x="2324" y="45"/>
                </a:lnTo>
                <a:lnTo>
                  <a:pt x="2324" y="45"/>
                </a:lnTo>
                <a:lnTo>
                  <a:pt x="2329" y="45"/>
                </a:lnTo>
                <a:lnTo>
                  <a:pt x="2333" y="43"/>
                </a:lnTo>
                <a:lnTo>
                  <a:pt x="2338" y="43"/>
                </a:lnTo>
                <a:lnTo>
                  <a:pt x="2343" y="43"/>
                </a:lnTo>
                <a:lnTo>
                  <a:pt x="2343" y="43"/>
                </a:lnTo>
                <a:lnTo>
                  <a:pt x="2348" y="41"/>
                </a:lnTo>
                <a:lnTo>
                  <a:pt x="2353" y="41"/>
                </a:lnTo>
                <a:lnTo>
                  <a:pt x="2357" y="41"/>
                </a:lnTo>
                <a:lnTo>
                  <a:pt x="2362" y="41"/>
                </a:lnTo>
                <a:lnTo>
                  <a:pt x="2362" y="39"/>
                </a:lnTo>
                <a:lnTo>
                  <a:pt x="2367" y="39"/>
                </a:lnTo>
                <a:lnTo>
                  <a:pt x="2372" y="39"/>
                </a:lnTo>
                <a:lnTo>
                  <a:pt x="2376" y="37"/>
                </a:lnTo>
                <a:lnTo>
                  <a:pt x="2381" y="37"/>
                </a:lnTo>
                <a:lnTo>
                  <a:pt x="2381" y="37"/>
                </a:lnTo>
                <a:lnTo>
                  <a:pt x="2386" y="113"/>
                </a:lnTo>
                <a:lnTo>
                  <a:pt x="2391" y="113"/>
                </a:lnTo>
                <a:lnTo>
                  <a:pt x="2395" y="113"/>
                </a:lnTo>
                <a:lnTo>
                  <a:pt x="2400" y="113"/>
                </a:lnTo>
                <a:lnTo>
                  <a:pt x="2400" y="111"/>
                </a:lnTo>
                <a:lnTo>
                  <a:pt x="2405" y="111"/>
                </a:lnTo>
                <a:lnTo>
                  <a:pt x="2410" y="111"/>
                </a:lnTo>
                <a:lnTo>
                  <a:pt x="2414" y="109"/>
                </a:lnTo>
                <a:lnTo>
                  <a:pt x="2419" y="109"/>
                </a:lnTo>
                <a:lnTo>
                  <a:pt x="2419" y="109"/>
                </a:lnTo>
                <a:lnTo>
                  <a:pt x="2424" y="109"/>
                </a:lnTo>
                <a:lnTo>
                  <a:pt x="2429" y="107"/>
                </a:lnTo>
                <a:lnTo>
                  <a:pt x="2434" y="107"/>
                </a:lnTo>
                <a:lnTo>
                  <a:pt x="2438" y="107"/>
                </a:lnTo>
                <a:lnTo>
                  <a:pt x="2438" y="107"/>
                </a:lnTo>
                <a:lnTo>
                  <a:pt x="2443" y="104"/>
                </a:lnTo>
                <a:lnTo>
                  <a:pt x="2448" y="104"/>
                </a:lnTo>
                <a:lnTo>
                  <a:pt x="2453" y="104"/>
                </a:lnTo>
                <a:lnTo>
                  <a:pt x="2457" y="102"/>
                </a:lnTo>
                <a:lnTo>
                  <a:pt x="2457" y="102"/>
                </a:lnTo>
                <a:lnTo>
                  <a:pt x="2462" y="102"/>
                </a:lnTo>
                <a:lnTo>
                  <a:pt x="2467" y="102"/>
                </a:lnTo>
                <a:lnTo>
                  <a:pt x="2472" y="100"/>
                </a:lnTo>
                <a:lnTo>
                  <a:pt x="2476" y="100"/>
                </a:lnTo>
                <a:lnTo>
                  <a:pt x="2481" y="100"/>
                </a:lnTo>
                <a:lnTo>
                  <a:pt x="2481" y="100"/>
                </a:lnTo>
                <a:lnTo>
                  <a:pt x="2486" y="98"/>
                </a:lnTo>
                <a:lnTo>
                  <a:pt x="2491" y="98"/>
                </a:lnTo>
                <a:lnTo>
                  <a:pt x="2495" y="98"/>
                </a:lnTo>
                <a:lnTo>
                  <a:pt x="2500" y="98"/>
                </a:lnTo>
                <a:lnTo>
                  <a:pt x="2500" y="96"/>
                </a:lnTo>
                <a:lnTo>
                  <a:pt x="2505" y="96"/>
                </a:lnTo>
                <a:lnTo>
                  <a:pt x="2510" y="96"/>
                </a:lnTo>
                <a:lnTo>
                  <a:pt x="2514" y="94"/>
                </a:lnTo>
                <a:lnTo>
                  <a:pt x="2519" y="94"/>
                </a:lnTo>
                <a:lnTo>
                  <a:pt x="2519" y="94"/>
                </a:lnTo>
                <a:lnTo>
                  <a:pt x="2524" y="94"/>
                </a:lnTo>
                <a:lnTo>
                  <a:pt x="2529" y="92"/>
                </a:lnTo>
                <a:lnTo>
                  <a:pt x="2534" y="92"/>
                </a:lnTo>
                <a:lnTo>
                  <a:pt x="2538" y="92"/>
                </a:lnTo>
                <a:lnTo>
                  <a:pt x="2538" y="92"/>
                </a:lnTo>
                <a:lnTo>
                  <a:pt x="2543" y="90"/>
                </a:lnTo>
                <a:lnTo>
                  <a:pt x="2548" y="90"/>
                </a:lnTo>
                <a:lnTo>
                  <a:pt x="2553" y="90"/>
                </a:lnTo>
                <a:lnTo>
                  <a:pt x="2557" y="88"/>
                </a:lnTo>
                <a:lnTo>
                  <a:pt x="2557" y="88"/>
                </a:lnTo>
                <a:lnTo>
                  <a:pt x="2562" y="88"/>
                </a:lnTo>
                <a:lnTo>
                  <a:pt x="2567" y="88"/>
                </a:lnTo>
                <a:lnTo>
                  <a:pt x="2572" y="86"/>
                </a:lnTo>
                <a:lnTo>
                  <a:pt x="2576" y="86"/>
                </a:lnTo>
                <a:lnTo>
                  <a:pt x="2576" y="86"/>
                </a:lnTo>
                <a:lnTo>
                  <a:pt x="2581" y="86"/>
                </a:lnTo>
                <a:lnTo>
                  <a:pt x="2586" y="84"/>
                </a:lnTo>
                <a:lnTo>
                  <a:pt x="2591" y="84"/>
                </a:lnTo>
                <a:lnTo>
                  <a:pt x="2595" y="84"/>
                </a:lnTo>
                <a:lnTo>
                  <a:pt x="2595" y="82"/>
                </a:lnTo>
                <a:lnTo>
                  <a:pt x="2600" y="82"/>
                </a:lnTo>
                <a:lnTo>
                  <a:pt x="2605" y="82"/>
                </a:lnTo>
                <a:lnTo>
                  <a:pt x="2610" y="82"/>
                </a:lnTo>
                <a:lnTo>
                  <a:pt x="2614" y="80"/>
                </a:lnTo>
                <a:lnTo>
                  <a:pt x="2619" y="80"/>
                </a:lnTo>
                <a:lnTo>
                  <a:pt x="2619" y="80"/>
                </a:lnTo>
                <a:lnTo>
                  <a:pt x="2624" y="80"/>
                </a:lnTo>
                <a:lnTo>
                  <a:pt x="2629" y="78"/>
                </a:lnTo>
                <a:lnTo>
                  <a:pt x="2634" y="78"/>
                </a:lnTo>
                <a:lnTo>
                  <a:pt x="2638" y="78"/>
                </a:lnTo>
                <a:lnTo>
                  <a:pt x="2638" y="78"/>
                </a:lnTo>
                <a:lnTo>
                  <a:pt x="2643" y="76"/>
                </a:lnTo>
                <a:lnTo>
                  <a:pt x="2648" y="133"/>
                </a:lnTo>
                <a:lnTo>
                  <a:pt x="2653" y="133"/>
                </a:lnTo>
                <a:lnTo>
                  <a:pt x="2657" y="131"/>
                </a:lnTo>
                <a:lnTo>
                  <a:pt x="2657" y="131"/>
                </a:lnTo>
                <a:lnTo>
                  <a:pt x="2662" y="131"/>
                </a:lnTo>
                <a:lnTo>
                  <a:pt x="2667" y="131"/>
                </a:lnTo>
                <a:lnTo>
                  <a:pt x="2672" y="129"/>
                </a:lnTo>
                <a:lnTo>
                  <a:pt x="2676" y="129"/>
                </a:lnTo>
                <a:lnTo>
                  <a:pt x="2676" y="129"/>
                </a:lnTo>
                <a:lnTo>
                  <a:pt x="2681" y="129"/>
                </a:lnTo>
                <a:lnTo>
                  <a:pt x="2686" y="127"/>
                </a:lnTo>
                <a:lnTo>
                  <a:pt x="2691" y="127"/>
                </a:lnTo>
                <a:lnTo>
                  <a:pt x="2695" y="127"/>
                </a:lnTo>
                <a:lnTo>
                  <a:pt x="2695" y="125"/>
                </a:lnTo>
                <a:lnTo>
                  <a:pt x="2700" y="125"/>
                </a:lnTo>
                <a:lnTo>
                  <a:pt x="2705" y="125"/>
                </a:lnTo>
                <a:lnTo>
                  <a:pt x="2710" y="125"/>
                </a:lnTo>
                <a:lnTo>
                  <a:pt x="2715" y="123"/>
                </a:lnTo>
                <a:lnTo>
                  <a:pt x="2715" y="123"/>
                </a:lnTo>
                <a:lnTo>
                  <a:pt x="2719" y="123"/>
                </a:lnTo>
                <a:lnTo>
                  <a:pt x="2724" y="123"/>
                </a:lnTo>
                <a:lnTo>
                  <a:pt x="2729" y="121"/>
                </a:lnTo>
                <a:lnTo>
                  <a:pt x="2734" y="121"/>
                </a:lnTo>
                <a:lnTo>
                  <a:pt x="2734" y="121"/>
                </a:lnTo>
                <a:lnTo>
                  <a:pt x="2738" y="121"/>
                </a:lnTo>
                <a:lnTo>
                  <a:pt x="2743" y="119"/>
                </a:lnTo>
                <a:lnTo>
                  <a:pt x="2748" y="119"/>
                </a:lnTo>
                <a:lnTo>
                  <a:pt x="2753" y="119"/>
                </a:lnTo>
                <a:lnTo>
                  <a:pt x="2757" y="117"/>
                </a:lnTo>
                <a:lnTo>
                  <a:pt x="2757" y="117"/>
                </a:lnTo>
                <a:lnTo>
                  <a:pt x="2762" y="117"/>
                </a:lnTo>
                <a:lnTo>
                  <a:pt x="2767" y="117"/>
                </a:lnTo>
                <a:lnTo>
                  <a:pt x="2772" y="115"/>
                </a:lnTo>
                <a:lnTo>
                  <a:pt x="2776" y="115"/>
                </a:lnTo>
                <a:lnTo>
                  <a:pt x="2776" y="152"/>
                </a:lnTo>
                <a:lnTo>
                  <a:pt x="2781" y="152"/>
                </a:lnTo>
                <a:lnTo>
                  <a:pt x="2786" y="152"/>
                </a:lnTo>
                <a:lnTo>
                  <a:pt x="2791" y="152"/>
                </a:lnTo>
                <a:lnTo>
                  <a:pt x="2795" y="150"/>
                </a:lnTo>
                <a:lnTo>
                  <a:pt x="2795" y="150"/>
                </a:lnTo>
                <a:lnTo>
                  <a:pt x="2800" y="150"/>
                </a:lnTo>
                <a:lnTo>
                  <a:pt x="2805" y="150"/>
                </a:lnTo>
                <a:lnTo>
                  <a:pt x="2810" y="148"/>
                </a:lnTo>
                <a:lnTo>
                  <a:pt x="2815" y="148"/>
                </a:lnTo>
                <a:lnTo>
                  <a:pt x="2815" y="148"/>
                </a:lnTo>
                <a:lnTo>
                  <a:pt x="2819" y="146"/>
                </a:lnTo>
                <a:lnTo>
                  <a:pt x="2824" y="146"/>
                </a:lnTo>
                <a:lnTo>
                  <a:pt x="2829" y="146"/>
                </a:lnTo>
                <a:lnTo>
                  <a:pt x="2834" y="146"/>
                </a:lnTo>
                <a:lnTo>
                  <a:pt x="2834" y="143"/>
                </a:lnTo>
                <a:lnTo>
                  <a:pt x="2838" y="143"/>
                </a:lnTo>
                <a:lnTo>
                  <a:pt x="2843" y="143"/>
                </a:lnTo>
                <a:lnTo>
                  <a:pt x="2848" y="143"/>
                </a:lnTo>
                <a:lnTo>
                  <a:pt x="2853" y="141"/>
                </a:lnTo>
                <a:lnTo>
                  <a:pt x="2853" y="141"/>
                </a:lnTo>
                <a:lnTo>
                  <a:pt x="2857" y="141"/>
                </a:lnTo>
                <a:lnTo>
                  <a:pt x="2862" y="139"/>
                </a:lnTo>
                <a:lnTo>
                  <a:pt x="2867" y="139"/>
                </a:lnTo>
                <a:lnTo>
                  <a:pt x="2872" y="139"/>
                </a:lnTo>
                <a:lnTo>
                  <a:pt x="2872" y="139"/>
                </a:lnTo>
                <a:lnTo>
                  <a:pt x="2876" y="137"/>
                </a:lnTo>
                <a:lnTo>
                  <a:pt x="2881" y="137"/>
                </a:lnTo>
                <a:lnTo>
                  <a:pt x="2886" y="137"/>
                </a:lnTo>
                <a:lnTo>
                  <a:pt x="2891" y="137"/>
                </a:lnTo>
                <a:lnTo>
                  <a:pt x="2896" y="135"/>
                </a:lnTo>
                <a:lnTo>
                  <a:pt x="2896" y="135"/>
                </a:lnTo>
                <a:lnTo>
                  <a:pt x="2900" y="135"/>
                </a:lnTo>
                <a:lnTo>
                  <a:pt x="2905" y="133"/>
                </a:lnTo>
                <a:lnTo>
                  <a:pt x="2910" y="133"/>
                </a:lnTo>
                <a:lnTo>
                  <a:pt x="2915" y="133"/>
                </a:lnTo>
                <a:lnTo>
                  <a:pt x="2915" y="133"/>
                </a:lnTo>
                <a:lnTo>
                  <a:pt x="2919" y="131"/>
                </a:lnTo>
                <a:lnTo>
                  <a:pt x="2924" y="131"/>
                </a:lnTo>
                <a:lnTo>
                  <a:pt x="2929" y="131"/>
                </a:lnTo>
                <a:lnTo>
                  <a:pt x="2934" y="131"/>
                </a:lnTo>
                <a:lnTo>
                  <a:pt x="2934" y="129"/>
                </a:lnTo>
                <a:lnTo>
                  <a:pt x="2938" y="129"/>
                </a:lnTo>
                <a:lnTo>
                  <a:pt x="2943" y="129"/>
                </a:lnTo>
                <a:lnTo>
                  <a:pt x="2948" y="129"/>
                </a:lnTo>
                <a:lnTo>
                  <a:pt x="2953" y="127"/>
                </a:lnTo>
                <a:lnTo>
                  <a:pt x="2953" y="127"/>
                </a:lnTo>
                <a:lnTo>
                  <a:pt x="2957" y="127"/>
                </a:lnTo>
                <a:lnTo>
                  <a:pt x="2962" y="125"/>
                </a:lnTo>
                <a:lnTo>
                  <a:pt x="2967" y="125"/>
                </a:lnTo>
                <a:lnTo>
                  <a:pt x="2972" y="125"/>
                </a:lnTo>
                <a:lnTo>
                  <a:pt x="2972" y="125"/>
                </a:lnTo>
                <a:lnTo>
                  <a:pt x="2976" y="123"/>
                </a:lnTo>
                <a:lnTo>
                  <a:pt x="2981" y="123"/>
                </a:lnTo>
                <a:lnTo>
                  <a:pt x="2986" y="123"/>
                </a:lnTo>
                <a:lnTo>
                  <a:pt x="2991" y="123"/>
                </a:lnTo>
                <a:lnTo>
                  <a:pt x="2991" y="121"/>
                </a:lnTo>
                <a:lnTo>
                  <a:pt x="2996" y="121"/>
                </a:lnTo>
                <a:lnTo>
                  <a:pt x="3000" y="121"/>
                </a:lnTo>
                <a:lnTo>
                  <a:pt x="3005" y="119"/>
                </a:lnTo>
                <a:lnTo>
                  <a:pt x="3010" y="119"/>
                </a:lnTo>
                <a:lnTo>
                  <a:pt x="3010" y="119"/>
                </a:lnTo>
                <a:lnTo>
                  <a:pt x="3015" y="119"/>
                </a:lnTo>
                <a:lnTo>
                  <a:pt x="3019" y="117"/>
                </a:lnTo>
                <a:lnTo>
                  <a:pt x="3024" y="117"/>
                </a:lnTo>
                <a:lnTo>
                  <a:pt x="3029" y="117"/>
                </a:lnTo>
                <a:lnTo>
                  <a:pt x="3029" y="117"/>
                </a:lnTo>
                <a:lnTo>
                  <a:pt x="3034" y="115"/>
                </a:lnTo>
                <a:lnTo>
                  <a:pt x="3038" y="115"/>
                </a:lnTo>
                <a:lnTo>
                  <a:pt x="3043" y="115"/>
                </a:lnTo>
                <a:lnTo>
                  <a:pt x="3048" y="113"/>
                </a:lnTo>
                <a:lnTo>
                  <a:pt x="3053" y="113"/>
                </a:lnTo>
                <a:lnTo>
                  <a:pt x="3053" y="113"/>
                </a:lnTo>
                <a:lnTo>
                  <a:pt x="3057" y="113"/>
                </a:lnTo>
                <a:lnTo>
                  <a:pt x="3062" y="111"/>
                </a:lnTo>
                <a:lnTo>
                  <a:pt x="3067" y="111"/>
                </a:lnTo>
                <a:lnTo>
                  <a:pt x="3072" y="111"/>
                </a:lnTo>
                <a:lnTo>
                  <a:pt x="3072" y="111"/>
                </a:lnTo>
                <a:lnTo>
                  <a:pt x="3077" y="109"/>
                </a:lnTo>
                <a:lnTo>
                  <a:pt x="3081" y="109"/>
                </a:lnTo>
                <a:lnTo>
                  <a:pt x="3086" y="109"/>
                </a:lnTo>
                <a:lnTo>
                  <a:pt x="3091" y="109"/>
                </a:lnTo>
                <a:lnTo>
                  <a:pt x="3091" y="107"/>
                </a:lnTo>
                <a:lnTo>
                  <a:pt x="3096" y="107"/>
                </a:lnTo>
                <a:lnTo>
                  <a:pt x="3100" y="107"/>
                </a:lnTo>
                <a:lnTo>
                  <a:pt x="3105" y="104"/>
                </a:lnTo>
                <a:lnTo>
                  <a:pt x="3110" y="104"/>
                </a:lnTo>
                <a:lnTo>
                  <a:pt x="3110" y="104"/>
                </a:lnTo>
                <a:lnTo>
                  <a:pt x="3115" y="104"/>
                </a:lnTo>
                <a:lnTo>
                  <a:pt x="3119" y="102"/>
                </a:lnTo>
                <a:lnTo>
                  <a:pt x="3124" y="102"/>
                </a:lnTo>
                <a:lnTo>
                  <a:pt x="3129" y="102"/>
                </a:lnTo>
                <a:lnTo>
                  <a:pt x="3129" y="102"/>
                </a:lnTo>
                <a:lnTo>
                  <a:pt x="3134" y="100"/>
                </a:lnTo>
                <a:lnTo>
                  <a:pt x="3138" y="100"/>
                </a:lnTo>
                <a:lnTo>
                  <a:pt x="3143" y="100"/>
                </a:lnTo>
                <a:lnTo>
                  <a:pt x="3148" y="98"/>
                </a:lnTo>
                <a:lnTo>
                  <a:pt x="3148" y="98"/>
                </a:lnTo>
                <a:lnTo>
                  <a:pt x="3153" y="98"/>
                </a:lnTo>
                <a:lnTo>
                  <a:pt x="3157" y="98"/>
                </a:lnTo>
                <a:lnTo>
                  <a:pt x="3162" y="96"/>
                </a:lnTo>
                <a:lnTo>
                  <a:pt x="3167" y="96"/>
                </a:lnTo>
                <a:lnTo>
                  <a:pt x="3167" y="96"/>
                </a:lnTo>
                <a:lnTo>
                  <a:pt x="3172" y="96"/>
                </a:lnTo>
                <a:lnTo>
                  <a:pt x="3177" y="94"/>
                </a:lnTo>
                <a:lnTo>
                  <a:pt x="3181" y="94"/>
                </a:lnTo>
                <a:lnTo>
                  <a:pt x="3186" y="94"/>
                </a:lnTo>
                <a:lnTo>
                  <a:pt x="3191" y="92"/>
                </a:lnTo>
                <a:lnTo>
                  <a:pt x="3191" y="92"/>
                </a:lnTo>
                <a:lnTo>
                  <a:pt x="3196" y="92"/>
                </a:lnTo>
                <a:lnTo>
                  <a:pt x="3200" y="92"/>
                </a:lnTo>
                <a:lnTo>
                  <a:pt x="3205" y="90"/>
                </a:lnTo>
                <a:lnTo>
                  <a:pt x="3210" y="90"/>
                </a:lnTo>
                <a:lnTo>
                  <a:pt x="3210" y="90"/>
                </a:lnTo>
                <a:lnTo>
                  <a:pt x="3215" y="90"/>
                </a:lnTo>
                <a:lnTo>
                  <a:pt x="3219" y="88"/>
                </a:lnTo>
                <a:lnTo>
                  <a:pt x="3224" y="88"/>
                </a:lnTo>
                <a:lnTo>
                  <a:pt x="3229" y="88"/>
                </a:lnTo>
                <a:lnTo>
                  <a:pt x="3229" y="88"/>
                </a:lnTo>
                <a:lnTo>
                  <a:pt x="3234" y="86"/>
                </a:lnTo>
                <a:lnTo>
                  <a:pt x="3238" y="86"/>
                </a:lnTo>
                <a:lnTo>
                  <a:pt x="3243" y="86"/>
                </a:lnTo>
                <a:lnTo>
                  <a:pt x="3248" y="84"/>
                </a:lnTo>
                <a:lnTo>
                  <a:pt x="3248" y="84"/>
                </a:lnTo>
                <a:lnTo>
                  <a:pt x="3253" y="84"/>
                </a:lnTo>
                <a:lnTo>
                  <a:pt x="3258" y="84"/>
                </a:lnTo>
                <a:lnTo>
                  <a:pt x="3262" y="82"/>
                </a:lnTo>
                <a:lnTo>
                  <a:pt x="3267" y="82"/>
                </a:lnTo>
                <a:lnTo>
                  <a:pt x="3267" y="82"/>
                </a:lnTo>
                <a:lnTo>
                  <a:pt x="3272" y="82"/>
                </a:lnTo>
                <a:lnTo>
                  <a:pt x="3277" y="80"/>
                </a:lnTo>
                <a:lnTo>
                  <a:pt x="3281" y="80"/>
                </a:lnTo>
                <a:lnTo>
                  <a:pt x="3286" y="80"/>
                </a:lnTo>
                <a:lnTo>
                  <a:pt x="3286" y="78"/>
                </a:lnTo>
                <a:lnTo>
                  <a:pt x="3291" y="78"/>
                </a:lnTo>
                <a:lnTo>
                  <a:pt x="3296" y="78"/>
                </a:lnTo>
                <a:lnTo>
                  <a:pt x="3300" y="78"/>
                </a:lnTo>
                <a:lnTo>
                  <a:pt x="3305" y="76"/>
                </a:lnTo>
                <a:lnTo>
                  <a:pt x="3305" y="76"/>
                </a:lnTo>
                <a:lnTo>
                  <a:pt x="3310" y="76"/>
                </a:lnTo>
                <a:lnTo>
                  <a:pt x="3315" y="76"/>
                </a:lnTo>
                <a:lnTo>
                  <a:pt x="3319" y="74"/>
                </a:lnTo>
                <a:lnTo>
                  <a:pt x="3324" y="74"/>
                </a:lnTo>
                <a:lnTo>
                  <a:pt x="3329" y="74"/>
                </a:lnTo>
                <a:lnTo>
                  <a:pt x="3329" y="72"/>
                </a:lnTo>
                <a:lnTo>
                  <a:pt x="3334" y="72"/>
                </a:lnTo>
                <a:lnTo>
                  <a:pt x="3338" y="72"/>
                </a:lnTo>
                <a:lnTo>
                  <a:pt x="3343" y="72"/>
                </a:lnTo>
                <a:lnTo>
                  <a:pt x="3348" y="70"/>
                </a:lnTo>
                <a:lnTo>
                  <a:pt x="3348" y="70"/>
                </a:lnTo>
                <a:lnTo>
                  <a:pt x="3353" y="70"/>
                </a:lnTo>
                <a:lnTo>
                  <a:pt x="3358" y="70"/>
                </a:lnTo>
                <a:lnTo>
                  <a:pt x="3362" y="67"/>
                </a:lnTo>
                <a:lnTo>
                  <a:pt x="3367" y="67"/>
                </a:lnTo>
                <a:lnTo>
                  <a:pt x="3367" y="67"/>
                </a:lnTo>
                <a:lnTo>
                  <a:pt x="3372" y="65"/>
                </a:lnTo>
                <a:lnTo>
                  <a:pt x="3377" y="65"/>
                </a:lnTo>
                <a:lnTo>
                  <a:pt x="3381" y="65"/>
                </a:lnTo>
                <a:lnTo>
                  <a:pt x="3386" y="65"/>
                </a:lnTo>
                <a:lnTo>
                  <a:pt x="3386" y="63"/>
                </a:lnTo>
                <a:lnTo>
                  <a:pt x="3391" y="63"/>
                </a:lnTo>
                <a:lnTo>
                  <a:pt x="3396" y="63"/>
                </a:lnTo>
                <a:lnTo>
                  <a:pt x="3400" y="63"/>
                </a:lnTo>
                <a:lnTo>
                  <a:pt x="3405" y="61"/>
                </a:lnTo>
                <a:lnTo>
                  <a:pt x="3405" y="61"/>
                </a:lnTo>
                <a:lnTo>
                  <a:pt x="3410" y="61"/>
                </a:lnTo>
                <a:lnTo>
                  <a:pt x="3415" y="61"/>
                </a:lnTo>
                <a:lnTo>
                  <a:pt x="3419" y="59"/>
                </a:lnTo>
                <a:lnTo>
                  <a:pt x="3424" y="59"/>
                </a:lnTo>
                <a:lnTo>
                  <a:pt x="3424" y="59"/>
                </a:lnTo>
                <a:lnTo>
                  <a:pt x="3429" y="57"/>
                </a:lnTo>
                <a:lnTo>
                  <a:pt x="3434" y="57"/>
                </a:lnTo>
                <a:lnTo>
                  <a:pt x="3439" y="57"/>
                </a:lnTo>
                <a:lnTo>
                  <a:pt x="3443" y="57"/>
                </a:lnTo>
                <a:lnTo>
                  <a:pt x="3443" y="55"/>
                </a:lnTo>
                <a:lnTo>
                  <a:pt x="3448" y="55"/>
                </a:lnTo>
                <a:lnTo>
                  <a:pt x="3453" y="55"/>
                </a:lnTo>
                <a:lnTo>
                  <a:pt x="3458" y="55"/>
                </a:lnTo>
                <a:lnTo>
                  <a:pt x="3462" y="53"/>
                </a:lnTo>
                <a:lnTo>
                  <a:pt x="3462" y="53"/>
                </a:lnTo>
                <a:lnTo>
                  <a:pt x="3467" y="53"/>
                </a:lnTo>
                <a:lnTo>
                  <a:pt x="3472" y="51"/>
                </a:lnTo>
                <a:lnTo>
                  <a:pt x="3477" y="51"/>
                </a:lnTo>
                <a:lnTo>
                  <a:pt x="3481" y="51"/>
                </a:lnTo>
                <a:lnTo>
                  <a:pt x="3486" y="51"/>
                </a:lnTo>
                <a:lnTo>
                  <a:pt x="3486" y="49"/>
                </a:lnTo>
                <a:lnTo>
                  <a:pt x="3491" y="49"/>
                </a:lnTo>
                <a:lnTo>
                  <a:pt x="3496" y="49"/>
                </a:lnTo>
                <a:lnTo>
                  <a:pt x="3500" y="49"/>
                </a:lnTo>
                <a:lnTo>
                  <a:pt x="3505" y="47"/>
                </a:lnTo>
                <a:lnTo>
                  <a:pt x="3505" y="47"/>
                </a:lnTo>
                <a:lnTo>
                  <a:pt x="3510" y="47"/>
                </a:lnTo>
                <a:lnTo>
                  <a:pt x="3515" y="45"/>
                </a:lnTo>
                <a:lnTo>
                  <a:pt x="3519" y="45"/>
                </a:lnTo>
                <a:lnTo>
                  <a:pt x="3524" y="45"/>
                </a:lnTo>
                <a:lnTo>
                  <a:pt x="3524" y="45"/>
                </a:lnTo>
                <a:lnTo>
                  <a:pt x="3529" y="43"/>
                </a:lnTo>
                <a:lnTo>
                  <a:pt x="3534" y="43"/>
                </a:lnTo>
                <a:lnTo>
                  <a:pt x="3539" y="43"/>
                </a:lnTo>
                <a:lnTo>
                  <a:pt x="3543" y="43"/>
                </a:lnTo>
                <a:lnTo>
                  <a:pt x="3543" y="41"/>
                </a:lnTo>
                <a:lnTo>
                  <a:pt x="3548" y="41"/>
                </a:lnTo>
                <a:lnTo>
                  <a:pt x="3553" y="41"/>
                </a:lnTo>
                <a:lnTo>
                  <a:pt x="3558" y="41"/>
                </a:lnTo>
                <a:lnTo>
                  <a:pt x="3562" y="39"/>
                </a:lnTo>
                <a:lnTo>
                  <a:pt x="3562" y="39"/>
                </a:lnTo>
                <a:lnTo>
                  <a:pt x="3567" y="39"/>
                </a:lnTo>
                <a:lnTo>
                  <a:pt x="3572" y="37"/>
                </a:lnTo>
                <a:lnTo>
                  <a:pt x="3577" y="37"/>
                </a:lnTo>
                <a:lnTo>
                  <a:pt x="3581" y="37"/>
                </a:lnTo>
                <a:lnTo>
                  <a:pt x="3581" y="37"/>
                </a:lnTo>
                <a:lnTo>
                  <a:pt x="3586" y="35"/>
                </a:lnTo>
                <a:lnTo>
                  <a:pt x="3591" y="35"/>
                </a:lnTo>
                <a:lnTo>
                  <a:pt x="3596" y="35"/>
                </a:lnTo>
                <a:lnTo>
                  <a:pt x="3600" y="35"/>
                </a:lnTo>
                <a:lnTo>
                  <a:pt x="3600" y="33"/>
                </a:lnTo>
                <a:lnTo>
                  <a:pt x="3605" y="33"/>
                </a:lnTo>
                <a:lnTo>
                  <a:pt x="3610" y="33"/>
                </a:lnTo>
                <a:lnTo>
                  <a:pt x="3615" y="30"/>
                </a:lnTo>
                <a:lnTo>
                  <a:pt x="3620" y="30"/>
                </a:lnTo>
                <a:lnTo>
                  <a:pt x="3624" y="30"/>
                </a:lnTo>
                <a:lnTo>
                  <a:pt x="3624" y="30"/>
                </a:lnTo>
                <a:lnTo>
                  <a:pt x="3629" y="28"/>
                </a:lnTo>
                <a:lnTo>
                  <a:pt x="3634" y="28"/>
                </a:lnTo>
                <a:lnTo>
                  <a:pt x="3639" y="28"/>
                </a:lnTo>
                <a:lnTo>
                  <a:pt x="3643" y="28"/>
                </a:lnTo>
                <a:lnTo>
                  <a:pt x="3643" y="26"/>
                </a:lnTo>
                <a:lnTo>
                  <a:pt x="3648" y="26"/>
                </a:lnTo>
                <a:lnTo>
                  <a:pt x="3653" y="26"/>
                </a:lnTo>
                <a:lnTo>
                  <a:pt x="3658" y="24"/>
                </a:lnTo>
                <a:lnTo>
                  <a:pt x="3662" y="24"/>
                </a:lnTo>
                <a:lnTo>
                  <a:pt x="3662" y="24"/>
                </a:lnTo>
                <a:lnTo>
                  <a:pt x="3667" y="24"/>
                </a:lnTo>
                <a:lnTo>
                  <a:pt x="3672" y="22"/>
                </a:lnTo>
                <a:lnTo>
                  <a:pt x="3677" y="22"/>
                </a:lnTo>
                <a:lnTo>
                  <a:pt x="3681" y="22"/>
                </a:lnTo>
                <a:lnTo>
                  <a:pt x="3681" y="22"/>
                </a:lnTo>
                <a:lnTo>
                  <a:pt x="3686" y="20"/>
                </a:lnTo>
                <a:lnTo>
                  <a:pt x="3691" y="20"/>
                </a:lnTo>
                <a:lnTo>
                  <a:pt x="3696" y="20"/>
                </a:lnTo>
                <a:lnTo>
                  <a:pt x="3700" y="20"/>
                </a:lnTo>
                <a:lnTo>
                  <a:pt x="3700" y="18"/>
                </a:lnTo>
                <a:lnTo>
                  <a:pt x="3705" y="18"/>
                </a:lnTo>
                <a:lnTo>
                  <a:pt x="3710" y="18"/>
                </a:lnTo>
                <a:lnTo>
                  <a:pt x="3715" y="16"/>
                </a:lnTo>
                <a:lnTo>
                  <a:pt x="3720" y="16"/>
                </a:lnTo>
                <a:lnTo>
                  <a:pt x="3720" y="16"/>
                </a:lnTo>
                <a:lnTo>
                  <a:pt x="3724" y="16"/>
                </a:lnTo>
                <a:lnTo>
                  <a:pt x="3729" y="14"/>
                </a:lnTo>
                <a:lnTo>
                  <a:pt x="3734" y="14"/>
                </a:lnTo>
                <a:lnTo>
                  <a:pt x="3739" y="14"/>
                </a:lnTo>
                <a:lnTo>
                  <a:pt x="3739" y="14"/>
                </a:lnTo>
                <a:lnTo>
                  <a:pt x="3743" y="12"/>
                </a:lnTo>
                <a:lnTo>
                  <a:pt x="3748" y="12"/>
                </a:lnTo>
                <a:lnTo>
                  <a:pt x="3753" y="12"/>
                </a:lnTo>
                <a:lnTo>
                  <a:pt x="3758" y="10"/>
                </a:lnTo>
                <a:lnTo>
                  <a:pt x="3762" y="10"/>
                </a:lnTo>
                <a:lnTo>
                  <a:pt x="3762" y="10"/>
                </a:lnTo>
                <a:lnTo>
                  <a:pt x="3767" y="10"/>
                </a:lnTo>
                <a:lnTo>
                  <a:pt x="3772" y="8"/>
                </a:lnTo>
                <a:lnTo>
                  <a:pt x="3777" y="8"/>
                </a:lnTo>
                <a:lnTo>
                  <a:pt x="3781" y="8"/>
                </a:lnTo>
                <a:lnTo>
                  <a:pt x="3781" y="8"/>
                </a:lnTo>
                <a:lnTo>
                  <a:pt x="3786" y="6"/>
                </a:lnTo>
                <a:lnTo>
                  <a:pt x="3791" y="6"/>
                </a:lnTo>
                <a:lnTo>
                  <a:pt x="3796" y="6"/>
                </a:lnTo>
                <a:lnTo>
                  <a:pt x="3801" y="4"/>
                </a:lnTo>
                <a:lnTo>
                  <a:pt x="3801" y="4"/>
                </a:lnTo>
                <a:lnTo>
                  <a:pt x="3805" y="4"/>
                </a:lnTo>
                <a:lnTo>
                  <a:pt x="3810" y="4"/>
                </a:lnTo>
                <a:lnTo>
                  <a:pt x="3815" y="2"/>
                </a:lnTo>
                <a:lnTo>
                  <a:pt x="3820" y="2"/>
                </a:lnTo>
                <a:lnTo>
                  <a:pt x="3820" y="2"/>
                </a:lnTo>
                <a:lnTo>
                  <a:pt x="3824" y="2"/>
                </a:lnTo>
                <a:lnTo>
                  <a:pt x="3829" y="0"/>
                </a:lnTo>
                <a:lnTo>
                  <a:pt x="3834" y="0"/>
                </a:lnTo>
                <a:lnTo>
                  <a:pt x="3839" y="0"/>
                </a:lnTo>
                <a:lnTo>
                  <a:pt x="3839" y="191"/>
                </a:lnTo>
                <a:lnTo>
                  <a:pt x="0" y="191"/>
                </a:lnTo>
                <a:close/>
              </a:path>
            </a:pathLst>
          </a:custGeom>
          <a:solidFill>
            <a:schemeClr val="accent6">
              <a:lumMod val="60000"/>
              <a:lumOff val="40000"/>
            </a:schemeClr>
          </a:solidFill>
          <a:ln w="9525">
            <a:noFill/>
            <a:round/>
            <a:headEnd/>
            <a:tailEn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43017" name="Freeform 9"/>
          <p:cNvSpPr>
            <a:spLocks/>
          </p:cNvSpPr>
          <p:nvPr/>
        </p:nvSpPr>
        <p:spPr bwMode="auto">
          <a:xfrm>
            <a:off x="263537" y="3526253"/>
            <a:ext cx="6094413" cy="773113"/>
          </a:xfrm>
          <a:custGeom>
            <a:avLst/>
            <a:gdLst/>
            <a:ahLst/>
            <a:cxnLst>
              <a:cxn ang="0">
                <a:pos x="119" y="400"/>
              </a:cxn>
              <a:cxn ang="0">
                <a:pos x="242" y="382"/>
              </a:cxn>
              <a:cxn ang="0">
                <a:pos x="366" y="363"/>
              </a:cxn>
              <a:cxn ang="0">
                <a:pos x="490" y="347"/>
              </a:cxn>
              <a:cxn ang="0">
                <a:pos x="609" y="329"/>
              </a:cxn>
              <a:cxn ang="0">
                <a:pos x="733" y="310"/>
              </a:cxn>
              <a:cxn ang="0">
                <a:pos x="857" y="384"/>
              </a:cxn>
              <a:cxn ang="0">
                <a:pos x="981" y="366"/>
              </a:cxn>
              <a:cxn ang="0">
                <a:pos x="1100" y="347"/>
              </a:cxn>
              <a:cxn ang="0">
                <a:pos x="1224" y="331"/>
              </a:cxn>
              <a:cxn ang="0">
                <a:pos x="1348" y="394"/>
              </a:cxn>
              <a:cxn ang="0">
                <a:pos x="1471" y="376"/>
              </a:cxn>
              <a:cxn ang="0">
                <a:pos x="1590" y="357"/>
              </a:cxn>
              <a:cxn ang="0">
                <a:pos x="1714" y="341"/>
              </a:cxn>
              <a:cxn ang="0">
                <a:pos x="1838" y="322"/>
              </a:cxn>
              <a:cxn ang="0">
                <a:pos x="1962" y="394"/>
              </a:cxn>
              <a:cxn ang="0">
                <a:pos x="2086" y="376"/>
              </a:cxn>
              <a:cxn ang="0">
                <a:pos x="2205" y="357"/>
              </a:cxn>
              <a:cxn ang="0">
                <a:pos x="2329" y="341"/>
              </a:cxn>
              <a:cxn ang="0">
                <a:pos x="2453" y="400"/>
              </a:cxn>
              <a:cxn ang="0">
                <a:pos x="2576" y="382"/>
              </a:cxn>
              <a:cxn ang="0">
                <a:pos x="2695" y="421"/>
              </a:cxn>
              <a:cxn ang="0">
                <a:pos x="2819" y="442"/>
              </a:cxn>
              <a:cxn ang="0">
                <a:pos x="2943" y="425"/>
              </a:cxn>
              <a:cxn ang="0">
                <a:pos x="3067" y="407"/>
              </a:cxn>
              <a:cxn ang="0">
                <a:pos x="3191" y="388"/>
              </a:cxn>
              <a:cxn ang="0">
                <a:pos x="3310" y="372"/>
              </a:cxn>
              <a:cxn ang="0">
                <a:pos x="3434" y="353"/>
              </a:cxn>
              <a:cxn ang="0">
                <a:pos x="3558" y="337"/>
              </a:cxn>
              <a:cxn ang="0">
                <a:pos x="3681" y="318"/>
              </a:cxn>
              <a:cxn ang="0">
                <a:pos x="3801" y="300"/>
              </a:cxn>
              <a:cxn ang="0">
                <a:pos x="3753" y="125"/>
              </a:cxn>
              <a:cxn ang="0">
                <a:pos x="3629" y="162"/>
              </a:cxn>
              <a:cxn ang="0">
                <a:pos x="3505" y="197"/>
              </a:cxn>
              <a:cxn ang="0">
                <a:pos x="3386" y="92"/>
              </a:cxn>
              <a:cxn ang="0">
                <a:pos x="3262" y="129"/>
              </a:cxn>
              <a:cxn ang="0">
                <a:pos x="3138" y="164"/>
              </a:cxn>
              <a:cxn ang="0">
                <a:pos x="3015" y="199"/>
              </a:cxn>
              <a:cxn ang="0">
                <a:pos x="2896" y="27"/>
              </a:cxn>
              <a:cxn ang="0">
                <a:pos x="2772" y="25"/>
              </a:cxn>
              <a:cxn ang="0">
                <a:pos x="2648" y="59"/>
              </a:cxn>
              <a:cxn ang="0">
                <a:pos x="2524" y="37"/>
              </a:cxn>
              <a:cxn ang="0">
                <a:pos x="2400" y="72"/>
              </a:cxn>
              <a:cxn ang="0">
                <a:pos x="2281" y="31"/>
              </a:cxn>
              <a:cxn ang="0">
                <a:pos x="2157" y="66"/>
              </a:cxn>
              <a:cxn ang="0">
                <a:pos x="2033" y="103"/>
              </a:cxn>
              <a:cxn ang="0">
                <a:pos x="1910" y="49"/>
              </a:cxn>
              <a:cxn ang="0">
                <a:pos x="1790" y="84"/>
              </a:cxn>
              <a:cxn ang="0">
                <a:pos x="1667" y="119"/>
              </a:cxn>
              <a:cxn ang="0">
                <a:pos x="1543" y="154"/>
              </a:cxn>
              <a:cxn ang="0">
                <a:pos x="1419" y="191"/>
              </a:cxn>
              <a:cxn ang="0">
                <a:pos x="1295" y="226"/>
              </a:cxn>
              <a:cxn ang="0">
                <a:pos x="1176" y="181"/>
              </a:cxn>
              <a:cxn ang="0">
                <a:pos x="1052" y="216"/>
              </a:cxn>
              <a:cxn ang="0">
                <a:pos x="928" y="125"/>
              </a:cxn>
              <a:cxn ang="0">
                <a:pos x="805" y="160"/>
              </a:cxn>
              <a:cxn ang="0">
                <a:pos x="685" y="105"/>
              </a:cxn>
              <a:cxn ang="0">
                <a:pos x="562" y="142"/>
              </a:cxn>
              <a:cxn ang="0">
                <a:pos x="438" y="177"/>
              </a:cxn>
              <a:cxn ang="0">
                <a:pos x="314" y="211"/>
              </a:cxn>
              <a:cxn ang="0">
                <a:pos x="195" y="248"/>
              </a:cxn>
              <a:cxn ang="0">
                <a:pos x="71" y="283"/>
              </a:cxn>
            </a:cxnLst>
            <a:rect l="0" t="0" r="r" b="b"/>
            <a:pathLst>
              <a:path w="3839" h="487">
                <a:moveTo>
                  <a:pt x="0" y="487"/>
                </a:moveTo>
                <a:lnTo>
                  <a:pt x="4" y="417"/>
                </a:lnTo>
                <a:lnTo>
                  <a:pt x="9" y="415"/>
                </a:lnTo>
                <a:lnTo>
                  <a:pt x="14" y="415"/>
                </a:lnTo>
                <a:lnTo>
                  <a:pt x="19" y="415"/>
                </a:lnTo>
                <a:lnTo>
                  <a:pt x="19" y="415"/>
                </a:lnTo>
                <a:lnTo>
                  <a:pt x="23" y="413"/>
                </a:lnTo>
                <a:lnTo>
                  <a:pt x="28" y="413"/>
                </a:lnTo>
                <a:lnTo>
                  <a:pt x="33" y="413"/>
                </a:lnTo>
                <a:lnTo>
                  <a:pt x="38" y="411"/>
                </a:lnTo>
                <a:lnTo>
                  <a:pt x="38" y="411"/>
                </a:lnTo>
                <a:lnTo>
                  <a:pt x="42" y="411"/>
                </a:lnTo>
                <a:lnTo>
                  <a:pt x="47" y="411"/>
                </a:lnTo>
                <a:lnTo>
                  <a:pt x="52" y="409"/>
                </a:lnTo>
                <a:lnTo>
                  <a:pt x="57" y="409"/>
                </a:lnTo>
                <a:lnTo>
                  <a:pt x="57" y="409"/>
                </a:lnTo>
                <a:lnTo>
                  <a:pt x="61" y="409"/>
                </a:lnTo>
                <a:lnTo>
                  <a:pt x="66" y="407"/>
                </a:lnTo>
                <a:lnTo>
                  <a:pt x="71" y="407"/>
                </a:lnTo>
                <a:lnTo>
                  <a:pt x="76" y="407"/>
                </a:lnTo>
                <a:lnTo>
                  <a:pt x="76" y="405"/>
                </a:lnTo>
                <a:lnTo>
                  <a:pt x="81" y="405"/>
                </a:lnTo>
                <a:lnTo>
                  <a:pt x="85" y="405"/>
                </a:lnTo>
                <a:lnTo>
                  <a:pt x="90" y="405"/>
                </a:lnTo>
                <a:lnTo>
                  <a:pt x="95" y="403"/>
                </a:lnTo>
                <a:lnTo>
                  <a:pt x="95" y="403"/>
                </a:lnTo>
                <a:lnTo>
                  <a:pt x="100" y="403"/>
                </a:lnTo>
                <a:lnTo>
                  <a:pt x="104" y="403"/>
                </a:lnTo>
                <a:lnTo>
                  <a:pt x="109" y="400"/>
                </a:lnTo>
                <a:lnTo>
                  <a:pt x="114" y="400"/>
                </a:lnTo>
                <a:lnTo>
                  <a:pt x="114" y="400"/>
                </a:lnTo>
                <a:lnTo>
                  <a:pt x="119" y="400"/>
                </a:lnTo>
                <a:lnTo>
                  <a:pt x="123" y="398"/>
                </a:lnTo>
                <a:lnTo>
                  <a:pt x="128" y="398"/>
                </a:lnTo>
                <a:lnTo>
                  <a:pt x="133" y="398"/>
                </a:lnTo>
                <a:lnTo>
                  <a:pt x="138" y="396"/>
                </a:lnTo>
                <a:lnTo>
                  <a:pt x="138" y="396"/>
                </a:lnTo>
                <a:lnTo>
                  <a:pt x="142" y="396"/>
                </a:lnTo>
                <a:lnTo>
                  <a:pt x="147" y="396"/>
                </a:lnTo>
                <a:lnTo>
                  <a:pt x="152" y="394"/>
                </a:lnTo>
                <a:lnTo>
                  <a:pt x="157" y="394"/>
                </a:lnTo>
                <a:lnTo>
                  <a:pt x="157" y="394"/>
                </a:lnTo>
                <a:lnTo>
                  <a:pt x="162" y="394"/>
                </a:lnTo>
                <a:lnTo>
                  <a:pt x="166" y="392"/>
                </a:lnTo>
                <a:lnTo>
                  <a:pt x="171" y="392"/>
                </a:lnTo>
                <a:lnTo>
                  <a:pt x="176" y="392"/>
                </a:lnTo>
                <a:lnTo>
                  <a:pt x="176" y="390"/>
                </a:lnTo>
                <a:lnTo>
                  <a:pt x="181" y="390"/>
                </a:lnTo>
                <a:lnTo>
                  <a:pt x="185" y="390"/>
                </a:lnTo>
                <a:lnTo>
                  <a:pt x="190" y="390"/>
                </a:lnTo>
                <a:lnTo>
                  <a:pt x="195" y="388"/>
                </a:lnTo>
                <a:lnTo>
                  <a:pt x="195" y="388"/>
                </a:lnTo>
                <a:lnTo>
                  <a:pt x="200" y="388"/>
                </a:lnTo>
                <a:lnTo>
                  <a:pt x="204" y="388"/>
                </a:lnTo>
                <a:lnTo>
                  <a:pt x="209" y="386"/>
                </a:lnTo>
                <a:lnTo>
                  <a:pt x="214" y="386"/>
                </a:lnTo>
                <a:lnTo>
                  <a:pt x="214" y="386"/>
                </a:lnTo>
                <a:lnTo>
                  <a:pt x="219" y="384"/>
                </a:lnTo>
                <a:lnTo>
                  <a:pt x="223" y="384"/>
                </a:lnTo>
                <a:lnTo>
                  <a:pt x="228" y="384"/>
                </a:lnTo>
                <a:lnTo>
                  <a:pt x="233" y="384"/>
                </a:lnTo>
                <a:lnTo>
                  <a:pt x="233" y="382"/>
                </a:lnTo>
                <a:lnTo>
                  <a:pt x="238" y="382"/>
                </a:lnTo>
                <a:lnTo>
                  <a:pt x="242" y="382"/>
                </a:lnTo>
                <a:lnTo>
                  <a:pt x="247" y="382"/>
                </a:lnTo>
                <a:lnTo>
                  <a:pt x="252" y="380"/>
                </a:lnTo>
                <a:lnTo>
                  <a:pt x="252" y="380"/>
                </a:lnTo>
                <a:lnTo>
                  <a:pt x="257" y="380"/>
                </a:lnTo>
                <a:lnTo>
                  <a:pt x="262" y="380"/>
                </a:lnTo>
                <a:lnTo>
                  <a:pt x="266" y="378"/>
                </a:lnTo>
                <a:lnTo>
                  <a:pt x="271" y="378"/>
                </a:lnTo>
                <a:lnTo>
                  <a:pt x="271" y="378"/>
                </a:lnTo>
                <a:lnTo>
                  <a:pt x="276" y="376"/>
                </a:lnTo>
                <a:lnTo>
                  <a:pt x="281" y="376"/>
                </a:lnTo>
                <a:lnTo>
                  <a:pt x="285" y="376"/>
                </a:lnTo>
                <a:lnTo>
                  <a:pt x="290" y="376"/>
                </a:lnTo>
                <a:lnTo>
                  <a:pt x="295" y="374"/>
                </a:lnTo>
                <a:lnTo>
                  <a:pt x="295" y="374"/>
                </a:lnTo>
                <a:lnTo>
                  <a:pt x="300" y="374"/>
                </a:lnTo>
                <a:lnTo>
                  <a:pt x="304" y="374"/>
                </a:lnTo>
                <a:lnTo>
                  <a:pt x="309" y="372"/>
                </a:lnTo>
                <a:lnTo>
                  <a:pt x="309" y="372"/>
                </a:lnTo>
                <a:lnTo>
                  <a:pt x="314" y="372"/>
                </a:lnTo>
                <a:lnTo>
                  <a:pt x="319" y="370"/>
                </a:lnTo>
                <a:lnTo>
                  <a:pt x="323" y="370"/>
                </a:lnTo>
                <a:lnTo>
                  <a:pt x="328" y="370"/>
                </a:lnTo>
                <a:lnTo>
                  <a:pt x="333" y="370"/>
                </a:lnTo>
                <a:lnTo>
                  <a:pt x="333" y="368"/>
                </a:lnTo>
                <a:lnTo>
                  <a:pt x="338" y="368"/>
                </a:lnTo>
                <a:lnTo>
                  <a:pt x="343" y="368"/>
                </a:lnTo>
                <a:lnTo>
                  <a:pt x="347" y="368"/>
                </a:lnTo>
                <a:lnTo>
                  <a:pt x="352" y="366"/>
                </a:lnTo>
                <a:lnTo>
                  <a:pt x="352" y="366"/>
                </a:lnTo>
                <a:lnTo>
                  <a:pt x="357" y="366"/>
                </a:lnTo>
                <a:lnTo>
                  <a:pt x="362" y="363"/>
                </a:lnTo>
                <a:lnTo>
                  <a:pt x="366" y="363"/>
                </a:lnTo>
                <a:lnTo>
                  <a:pt x="371" y="363"/>
                </a:lnTo>
                <a:lnTo>
                  <a:pt x="371" y="363"/>
                </a:lnTo>
                <a:lnTo>
                  <a:pt x="376" y="361"/>
                </a:lnTo>
                <a:lnTo>
                  <a:pt x="381" y="361"/>
                </a:lnTo>
                <a:lnTo>
                  <a:pt x="385" y="361"/>
                </a:lnTo>
                <a:lnTo>
                  <a:pt x="390" y="361"/>
                </a:lnTo>
                <a:lnTo>
                  <a:pt x="390" y="359"/>
                </a:lnTo>
                <a:lnTo>
                  <a:pt x="395" y="359"/>
                </a:lnTo>
                <a:lnTo>
                  <a:pt x="400" y="359"/>
                </a:lnTo>
                <a:lnTo>
                  <a:pt x="404" y="357"/>
                </a:lnTo>
                <a:lnTo>
                  <a:pt x="409" y="357"/>
                </a:lnTo>
                <a:lnTo>
                  <a:pt x="409" y="357"/>
                </a:lnTo>
                <a:lnTo>
                  <a:pt x="414" y="357"/>
                </a:lnTo>
                <a:lnTo>
                  <a:pt x="419" y="355"/>
                </a:lnTo>
                <a:lnTo>
                  <a:pt x="423" y="355"/>
                </a:lnTo>
                <a:lnTo>
                  <a:pt x="428" y="355"/>
                </a:lnTo>
                <a:lnTo>
                  <a:pt x="428" y="355"/>
                </a:lnTo>
                <a:lnTo>
                  <a:pt x="433" y="353"/>
                </a:lnTo>
                <a:lnTo>
                  <a:pt x="438" y="353"/>
                </a:lnTo>
                <a:lnTo>
                  <a:pt x="443" y="353"/>
                </a:lnTo>
                <a:lnTo>
                  <a:pt x="447" y="353"/>
                </a:lnTo>
                <a:lnTo>
                  <a:pt x="447" y="351"/>
                </a:lnTo>
                <a:lnTo>
                  <a:pt x="452" y="351"/>
                </a:lnTo>
                <a:lnTo>
                  <a:pt x="457" y="351"/>
                </a:lnTo>
                <a:lnTo>
                  <a:pt x="462" y="349"/>
                </a:lnTo>
                <a:lnTo>
                  <a:pt x="466" y="349"/>
                </a:lnTo>
                <a:lnTo>
                  <a:pt x="471" y="349"/>
                </a:lnTo>
                <a:lnTo>
                  <a:pt x="471" y="349"/>
                </a:lnTo>
                <a:lnTo>
                  <a:pt x="476" y="347"/>
                </a:lnTo>
                <a:lnTo>
                  <a:pt x="481" y="347"/>
                </a:lnTo>
                <a:lnTo>
                  <a:pt x="485" y="347"/>
                </a:lnTo>
                <a:lnTo>
                  <a:pt x="490" y="347"/>
                </a:lnTo>
                <a:lnTo>
                  <a:pt x="490" y="345"/>
                </a:lnTo>
                <a:lnTo>
                  <a:pt x="495" y="345"/>
                </a:lnTo>
                <a:lnTo>
                  <a:pt x="500" y="345"/>
                </a:lnTo>
                <a:lnTo>
                  <a:pt x="504" y="343"/>
                </a:lnTo>
                <a:lnTo>
                  <a:pt x="509" y="343"/>
                </a:lnTo>
                <a:lnTo>
                  <a:pt x="509" y="343"/>
                </a:lnTo>
                <a:lnTo>
                  <a:pt x="514" y="343"/>
                </a:lnTo>
                <a:lnTo>
                  <a:pt x="519" y="341"/>
                </a:lnTo>
                <a:lnTo>
                  <a:pt x="524" y="341"/>
                </a:lnTo>
                <a:lnTo>
                  <a:pt x="528" y="341"/>
                </a:lnTo>
                <a:lnTo>
                  <a:pt x="528" y="341"/>
                </a:lnTo>
                <a:lnTo>
                  <a:pt x="533" y="339"/>
                </a:lnTo>
                <a:lnTo>
                  <a:pt x="538" y="339"/>
                </a:lnTo>
                <a:lnTo>
                  <a:pt x="543" y="339"/>
                </a:lnTo>
                <a:lnTo>
                  <a:pt x="547" y="337"/>
                </a:lnTo>
                <a:lnTo>
                  <a:pt x="547" y="337"/>
                </a:lnTo>
                <a:lnTo>
                  <a:pt x="552" y="337"/>
                </a:lnTo>
                <a:lnTo>
                  <a:pt x="557" y="337"/>
                </a:lnTo>
                <a:lnTo>
                  <a:pt x="562" y="335"/>
                </a:lnTo>
                <a:lnTo>
                  <a:pt x="566" y="335"/>
                </a:lnTo>
                <a:lnTo>
                  <a:pt x="566" y="335"/>
                </a:lnTo>
                <a:lnTo>
                  <a:pt x="571" y="335"/>
                </a:lnTo>
                <a:lnTo>
                  <a:pt x="576" y="333"/>
                </a:lnTo>
                <a:lnTo>
                  <a:pt x="581" y="333"/>
                </a:lnTo>
                <a:lnTo>
                  <a:pt x="585" y="333"/>
                </a:lnTo>
                <a:lnTo>
                  <a:pt x="585" y="333"/>
                </a:lnTo>
                <a:lnTo>
                  <a:pt x="590" y="331"/>
                </a:lnTo>
                <a:lnTo>
                  <a:pt x="595" y="331"/>
                </a:lnTo>
                <a:lnTo>
                  <a:pt x="600" y="331"/>
                </a:lnTo>
                <a:lnTo>
                  <a:pt x="604" y="329"/>
                </a:lnTo>
                <a:lnTo>
                  <a:pt x="609" y="329"/>
                </a:lnTo>
                <a:lnTo>
                  <a:pt x="609" y="329"/>
                </a:lnTo>
                <a:lnTo>
                  <a:pt x="614" y="329"/>
                </a:lnTo>
                <a:lnTo>
                  <a:pt x="619" y="326"/>
                </a:lnTo>
                <a:lnTo>
                  <a:pt x="624" y="326"/>
                </a:lnTo>
                <a:lnTo>
                  <a:pt x="628" y="326"/>
                </a:lnTo>
                <a:lnTo>
                  <a:pt x="628" y="326"/>
                </a:lnTo>
                <a:lnTo>
                  <a:pt x="633" y="324"/>
                </a:lnTo>
                <a:lnTo>
                  <a:pt x="638" y="324"/>
                </a:lnTo>
                <a:lnTo>
                  <a:pt x="643" y="324"/>
                </a:lnTo>
                <a:lnTo>
                  <a:pt x="647" y="322"/>
                </a:lnTo>
                <a:lnTo>
                  <a:pt x="647" y="322"/>
                </a:lnTo>
                <a:lnTo>
                  <a:pt x="652" y="322"/>
                </a:lnTo>
                <a:lnTo>
                  <a:pt x="657" y="322"/>
                </a:lnTo>
                <a:lnTo>
                  <a:pt x="662" y="320"/>
                </a:lnTo>
                <a:lnTo>
                  <a:pt x="666" y="320"/>
                </a:lnTo>
                <a:lnTo>
                  <a:pt x="666" y="320"/>
                </a:lnTo>
                <a:lnTo>
                  <a:pt x="671" y="320"/>
                </a:lnTo>
                <a:lnTo>
                  <a:pt x="676" y="318"/>
                </a:lnTo>
                <a:lnTo>
                  <a:pt x="681" y="318"/>
                </a:lnTo>
                <a:lnTo>
                  <a:pt x="685" y="318"/>
                </a:lnTo>
                <a:lnTo>
                  <a:pt x="685" y="316"/>
                </a:lnTo>
                <a:lnTo>
                  <a:pt x="690" y="316"/>
                </a:lnTo>
                <a:lnTo>
                  <a:pt x="695" y="316"/>
                </a:lnTo>
                <a:lnTo>
                  <a:pt x="700" y="316"/>
                </a:lnTo>
                <a:lnTo>
                  <a:pt x="705" y="314"/>
                </a:lnTo>
                <a:lnTo>
                  <a:pt x="705" y="314"/>
                </a:lnTo>
                <a:lnTo>
                  <a:pt x="709" y="314"/>
                </a:lnTo>
                <a:lnTo>
                  <a:pt x="714" y="314"/>
                </a:lnTo>
                <a:lnTo>
                  <a:pt x="719" y="312"/>
                </a:lnTo>
                <a:lnTo>
                  <a:pt x="724" y="312"/>
                </a:lnTo>
                <a:lnTo>
                  <a:pt x="724" y="312"/>
                </a:lnTo>
                <a:lnTo>
                  <a:pt x="728" y="312"/>
                </a:lnTo>
                <a:lnTo>
                  <a:pt x="733" y="310"/>
                </a:lnTo>
                <a:lnTo>
                  <a:pt x="738" y="310"/>
                </a:lnTo>
                <a:lnTo>
                  <a:pt x="743" y="310"/>
                </a:lnTo>
                <a:lnTo>
                  <a:pt x="743" y="308"/>
                </a:lnTo>
                <a:lnTo>
                  <a:pt x="747" y="308"/>
                </a:lnTo>
                <a:lnTo>
                  <a:pt x="752" y="308"/>
                </a:lnTo>
                <a:lnTo>
                  <a:pt x="757" y="308"/>
                </a:lnTo>
                <a:lnTo>
                  <a:pt x="762" y="306"/>
                </a:lnTo>
                <a:lnTo>
                  <a:pt x="766" y="396"/>
                </a:lnTo>
                <a:lnTo>
                  <a:pt x="766" y="396"/>
                </a:lnTo>
                <a:lnTo>
                  <a:pt x="771" y="396"/>
                </a:lnTo>
                <a:lnTo>
                  <a:pt x="776" y="394"/>
                </a:lnTo>
                <a:lnTo>
                  <a:pt x="781" y="394"/>
                </a:lnTo>
                <a:lnTo>
                  <a:pt x="785" y="394"/>
                </a:lnTo>
                <a:lnTo>
                  <a:pt x="785" y="392"/>
                </a:lnTo>
                <a:lnTo>
                  <a:pt x="790" y="392"/>
                </a:lnTo>
                <a:lnTo>
                  <a:pt x="795" y="392"/>
                </a:lnTo>
                <a:lnTo>
                  <a:pt x="800" y="392"/>
                </a:lnTo>
                <a:lnTo>
                  <a:pt x="805" y="390"/>
                </a:lnTo>
                <a:lnTo>
                  <a:pt x="805" y="390"/>
                </a:lnTo>
                <a:lnTo>
                  <a:pt x="809" y="390"/>
                </a:lnTo>
                <a:lnTo>
                  <a:pt x="814" y="390"/>
                </a:lnTo>
                <a:lnTo>
                  <a:pt x="819" y="388"/>
                </a:lnTo>
                <a:lnTo>
                  <a:pt x="824" y="388"/>
                </a:lnTo>
                <a:lnTo>
                  <a:pt x="824" y="388"/>
                </a:lnTo>
                <a:lnTo>
                  <a:pt x="828" y="386"/>
                </a:lnTo>
                <a:lnTo>
                  <a:pt x="833" y="386"/>
                </a:lnTo>
                <a:lnTo>
                  <a:pt x="838" y="386"/>
                </a:lnTo>
                <a:lnTo>
                  <a:pt x="843" y="386"/>
                </a:lnTo>
                <a:lnTo>
                  <a:pt x="843" y="384"/>
                </a:lnTo>
                <a:lnTo>
                  <a:pt x="847" y="384"/>
                </a:lnTo>
                <a:lnTo>
                  <a:pt x="852" y="384"/>
                </a:lnTo>
                <a:lnTo>
                  <a:pt x="857" y="384"/>
                </a:lnTo>
                <a:lnTo>
                  <a:pt x="862" y="382"/>
                </a:lnTo>
                <a:lnTo>
                  <a:pt x="862" y="382"/>
                </a:lnTo>
                <a:lnTo>
                  <a:pt x="866" y="382"/>
                </a:lnTo>
                <a:lnTo>
                  <a:pt x="871" y="380"/>
                </a:lnTo>
                <a:lnTo>
                  <a:pt x="876" y="380"/>
                </a:lnTo>
                <a:lnTo>
                  <a:pt x="881" y="380"/>
                </a:lnTo>
                <a:lnTo>
                  <a:pt x="881" y="380"/>
                </a:lnTo>
                <a:lnTo>
                  <a:pt x="885" y="378"/>
                </a:lnTo>
                <a:lnTo>
                  <a:pt x="890" y="378"/>
                </a:lnTo>
                <a:lnTo>
                  <a:pt x="895" y="378"/>
                </a:lnTo>
                <a:lnTo>
                  <a:pt x="900" y="378"/>
                </a:lnTo>
                <a:lnTo>
                  <a:pt x="905" y="376"/>
                </a:lnTo>
                <a:lnTo>
                  <a:pt x="905" y="376"/>
                </a:lnTo>
                <a:lnTo>
                  <a:pt x="909" y="376"/>
                </a:lnTo>
                <a:lnTo>
                  <a:pt x="914" y="376"/>
                </a:lnTo>
                <a:lnTo>
                  <a:pt x="919" y="374"/>
                </a:lnTo>
                <a:lnTo>
                  <a:pt x="924" y="374"/>
                </a:lnTo>
                <a:lnTo>
                  <a:pt x="924" y="374"/>
                </a:lnTo>
                <a:lnTo>
                  <a:pt x="928" y="372"/>
                </a:lnTo>
                <a:lnTo>
                  <a:pt x="933" y="372"/>
                </a:lnTo>
                <a:lnTo>
                  <a:pt x="938" y="372"/>
                </a:lnTo>
                <a:lnTo>
                  <a:pt x="943" y="372"/>
                </a:lnTo>
                <a:lnTo>
                  <a:pt x="943" y="370"/>
                </a:lnTo>
                <a:lnTo>
                  <a:pt x="947" y="370"/>
                </a:lnTo>
                <a:lnTo>
                  <a:pt x="952" y="370"/>
                </a:lnTo>
                <a:lnTo>
                  <a:pt x="957" y="370"/>
                </a:lnTo>
                <a:lnTo>
                  <a:pt x="962" y="368"/>
                </a:lnTo>
                <a:lnTo>
                  <a:pt x="962" y="368"/>
                </a:lnTo>
                <a:lnTo>
                  <a:pt x="966" y="368"/>
                </a:lnTo>
                <a:lnTo>
                  <a:pt x="971" y="366"/>
                </a:lnTo>
                <a:lnTo>
                  <a:pt x="976" y="366"/>
                </a:lnTo>
                <a:lnTo>
                  <a:pt x="981" y="366"/>
                </a:lnTo>
                <a:lnTo>
                  <a:pt x="981" y="366"/>
                </a:lnTo>
                <a:lnTo>
                  <a:pt x="986" y="363"/>
                </a:lnTo>
                <a:lnTo>
                  <a:pt x="990" y="363"/>
                </a:lnTo>
                <a:lnTo>
                  <a:pt x="995" y="363"/>
                </a:lnTo>
                <a:lnTo>
                  <a:pt x="1000" y="363"/>
                </a:lnTo>
                <a:lnTo>
                  <a:pt x="1000" y="361"/>
                </a:lnTo>
                <a:lnTo>
                  <a:pt x="1005" y="361"/>
                </a:lnTo>
                <a:lnTo>
                  <a:pt x="1009" y="361"/>
                </a:lnTo>
                <a:lnTo>
                  <a:pt x="1014" y="359"/>
                </a:lnTo>
                <a:lnTo>
                  <a:pt x="1019" y="359"/>
                </a:lnTo>
                <a:lnTo>
                  <a:pt x="1019" y="359"/>
                </a:lnTo>
                <a:lnTo>
                  <a:pt x="1024" y="359"/>
                </a:lnTo>
                <a:lnTo>
                  <a:pt x="1028" y="357"/>
                </a:lnTo>
                <a:lnTo>
                  <a:pt x="1033" y="357"/>
                </a:lnTo>
                <a:lnTo>
                  <a:pt x="1038" y="357"/>
                </a:lnTo>
                <a:lnTo>
                  <a:pt x="1043" y="357"/>
                </a:lnTo>
                <a:lnTo>
                  <a:pt x="1043" y="355"/>
                </a:lnTo>
                <a:lnTo>
                  <a:pt x="1047" y="355"/>
                </a:lnTo>
                <a:lnTo>
                  <a:pt x="1052" y="355"/>
                </a:lnTo>
                <a:lnTo>
                  <a:pt x="1057" y="353"/>
                </a:lnTo>
                <a:lnTo>
                  <a:pt x="1062" y="353"/>
                </a:lnTo>
                <a:lnTo>
                  <a:pt x="1062" y="353"/>
                </a:lnTo>
                <a:lnTo>
                  <a:pt x="1066" y="353"/>
                </a:lnTo>
                <a:lnTo>
                  <a:pt x="1071" y="351"/>
                </a:lnTo>
                <a:lnTo>
                  <a:pt x="1076" y="351"/>
                </a:lnTo>
                <a:lnTo>
                  <a:pt x="1081" y="351"/>
                </a:lnTo>
                <a:lnTo>
                  <a:pt x="1081" y="351"/>
                </a:lnTo>
                <a:lnTo>
                  <a:pt x="1086" y="349"/>
                </a:lnTo>
                <a:lnTo>
                  <a:pt x="1090" y="349"/>
                </a:lnTo>
                <a:lnTo>
                  <a:pt x="1095" y="349"/>
                </a:lnTo>
                <a:lnTo>
                  <a:pt x="1100" y="349"/>
                </a:lnTo>
                <a:lnTo>
                  <a:pt x="1100" y="347"/>
                </a:lnTo>
                <a:lnTo>
                  <a:pt x="1105" y="347"/>
                </a:lnTo>
                <a:lnTo>
                  <a:pt x="1109" y="347"/>
                </a:lnTo>
                <a:lnTo>
                  <a:pt x="1114" y="345"/>
                </a:lnTo>
                <a:lnTo>
                  <a:pt x="1119" y="345"/>
                </a:lnTo>
                <a:lnTo>
                  <a:pt x="1119" y="345"/>
                </a:lnTo>
                <a:lnTo>
                  <a:pt x="1124" y="345"/>
                </a:lnTo>
                <a:lnTo>
                  <a:pt x="1128" y="343"/>
                </a:lnTo>
                <a:lnTo>
                  <a:pt x="1133" y="343"/>
                </a:lnTo>
                <a:lnTo>
                  <a:pt x="1138" y="343"/>
                </a:lnTo>
                <a:lnTo>
                  <a:pt x="1138" y="343"/>
                </a:lnTo>
                <a:lnTo>
                  <a:pt x="1143" y="341"/>
                </a:lnTo>
                <a:lnTo>
                  <a:pt x="1147" y="341"/>
                </a:lnTo>
                <a:lnTo>
                  <a:pt x="1152" y="341"/>
                </a:lnTo>
                <a:lnTo>
                  <a:pt x="1157" y="339"/>
                </a:lnTo>
                <a:lnTo>
                  <a:pt x="1157" y="339"/>
                </a:lnTo>
                <a:lnTo>
                  <a:pt x="1162" y="339"/>
                </a:lnTo>
                <a:lnTo>
                  <a:pt x="1167" y="339"/>
                </a:lnTo>
                <a:lnTo>
                  <a:pt x="1171" y="337"/>
                </a:lnTo>
                <a:lnTo>
                  <a:pt x="1176" y="337"/>
                </a:lnTo>
                <a:lnTo>
                  <a:pt x="1181" y="337"/>
                </a:lnTo>
                <a:lnTo>
                  <a:pt x="1181" y="337"/>
                </a:lnTo>
                <a:lnTo>
                  <a:pt x="1186" y="335"/>
                </a:lnTo>
                <a:lnTo>
                  <a:pt x="1190" y="335"/>
                </a:lnTo>
                <a:lnTo>
                  <a:pt x="1195" y="335"/>
                </a:lnTo>
                <a:lnTo>
                  <a:pt x="1200" y="333"/>
                </a:lnTo>
                <a:lnTo>
                  <a:pt x="1200" y="333"/>
                </a:lnTo>
                <a:lnTo>
                  <a:pt x="1205" y="333"/>
                </a:lnTo>
                <a:lnTo>
                  <a:pt x="1209" y="333"/>
                </a:lnTo>
                <a:lnTo>
                  <a:pt x="1214" y="331"/>
                </a:lnTo>
                <a:lnTo>
                  <a:pt x="1219" y="331"/>
                </a:lnTo>
                <a:lnTo>
                  <a:pt x="1219" y="331"/>
                </a:lnTo>
                <a:lnTo>
                  <a:pt x="1224" y="331"/>
                </a:lnTo>
                <a:lnTo>
                  <a:pt x="1228" y="329"/>
                </a:lnTo>
                <a:lnTo>
                  <a:pt x="1233" y="329"/>
                </a:lnTo>
                <a:lnTo>
                  <a:pt x="1238" y="329"/>
                </a:lnTo>
                <a:lnTo>
                  <a:pt x="1238" y="329"/>
                </a:lnTo>
                <a:lnTo>
                  <a:pt x="1243" y="326"/>
                </a:lnTo>
                <a:lnTo>
                  <a:pt x="1247" y="326"/>
                </a:lnTo>
                <a:lnTo>
                  <a:pt x="1252" y="326"/>
                </a:lnTo>
                <a:lnTo>
                  <a:pt x="1257" y="324"/>
                </a:lnTo>
                <a:lnTo>
                  <a:pt x="1257" y="324"/>
                </a:lnTo>
                <a:lnTo>
                  <a:pt x="1262" y="405"/>
                </a:lnTo>
                <a:lnTo>
                  <a:pt x="1267" y="405"/>
                </a:lnTo>
                <a:lnTo>
                  <a:pt x="1271" y="405"/>
                </a:lnTo>
                <a:lnTo>
                  <a:pt x="1276" y="405"/>
                </a:lnTo>
                <a:lnTo>
                  <a:pt x="1276" y="403"/>
                </a:lnTo>
                <a:lnTo>
                  <a:pt x="1281" y="403"/>
                </a:lnTo>
                <a:lnTo>
                  <a:pt x="1286" y="403"/>
                </a:lnTo>
                <a:lnTo>
                  <a:pt x="1290" y="403"/>
                </a:lnTo>
                <a:lnTo>
                  <a:pt x="1295" y="400"/>
                </a:lnTo>
                <a:lnTo>
                  <a:pt x="1295" y="400"/>
                </a:lnTo>
                <a:lnTo>
                  <a:pt x="1300" y="400"/>
                </a:lnTo>
                <a:lnTo>
                  <a:pt x="1305" y="398"/>
                </a:lnTo>
                <a:lnTo>
                  <a:pt x="1309" y="398"/>
                </a:lnTo>
                <a:lnTo>
                  <a:pt x="1314" y="398"/>
                </a:lnTo>
                <a:lnTo>
                  <a:pt x="1314" y="398"/>
                </a:lnTo>
                <a:lnTo>
                  <a:pt x="1319" y="396"/>
                </a:lnTo>
                <a:lnTo>
                  <a:pt x="1324" y="396"/>
                </a:lnTo>
                <a:lnTo>
                  <a:pt x="1328" y="396"/>
                </a:lnTo>
                <a:lnTo>
                  <a:pt x="1333" y="396"/>
                </a:lnTo>
                <a:lnTo>
                  <a:pt x="1338" y="394"/>
                </a:lnTo>
                <a:lnTo>
                  <a:pt x="1338" y="394"/>
                </a:lnTo>
                <a:lnTo>
                  <a:pt x="1343" y="394"/>
                </a:lnTo>
                <a:lnTo>
                  <a:pt x="1348" y="394"/>
                </a:lnTo>
                <a:lnTo>
                  <a:pt x="1352" y="392"/>
                </a:lnTo>
                <a:lnTo>
                  <a:pt x="1357" y="392"/>
                </a:lnTo>
                <a:lnTo>
                  <a:pt x="1357" y="392"/>
                </a:lnTo>
                <a:lnTo>
                  <a:pt x="1362" y="390"/>
                </a:lnTo>
                <a:lnTo>
                  <a:pt x="1367" y="390"/>
                </a:lnTo>
                <a:lnTo>
                  <a:pt x="1371" y="390"/>
                </a:lnTo>
                <a:lnTo>
                  <a:pt x="1376" y="390"/>
                </a:lnTo>
                <a:lnTo>
                  <a:pt x="1376" y="388"/>
                </a:lnTo>
                <a:lnTo>
                  <a:pt x="1381" y="388"/>
                </a:lnTo>
                <a:lnTo>
                  <a:pt x="1386" y="388"/>
                </a:lnTo>
                <a:lnTo>
                  <a:pt x="1390" y="388"/>
                </a:lnTo>
                <a:lnTo>
                  <a:pt x="1395" y="386"/>
                </a:lnTo>
                <a:lnTo>
                  <a:pt x="1395" y="386"/>
                </a:lnTo>
                <a:lnTo>
                  <a:pt x="1400" y="386"/>
                </a:lnTo>
                <a:lnTo>
                  <a:pt x="1405" y="384"/>
                </a:lnTo>
                <a:lnTo>
                  <a:pt x="1409" y="384"/>
                </a:lnTo>
                <a:lnTo>
                  <a:pt x="1414" y="384"/>
                </a:lnTo>
                <a:lnTo>
                  <a:pt x="1414" y="384"/>
                </a:lnTo>
                <a:lnTo>
                  <a:pt x="1419" y="382"/>
                </a:lnTo>
                <a:lnTo>
                  <a:pt x="1424" y="382"/>
                </a:lnTo>
                <a:lnTo>
                  <a:pt x="1428" y="382"/>
                </a:lnTo>
                <a:lnTo>
                  <a:pt x="1433" y="382"/>
                </a:lnTo>
                <a:lnTo>
                  <a:pt x="1433" y="380"/>
                </a:lnTo>
                <a:lnTo>
                  <a:pt x="1438" y="380"/>
                </a:lnTo>
                <a:lnTo>
                  <a:pt x="1443" y="380"/>
                </a:lnTo>
                <a:lnTo>
                  <a:pt x="1448" y="378"/>
                </a:lnTo>
                <a:lnTo>
                  <a:pt x="1452" y="378"/>
                </a:lnTo>
                <a:lnTo>
                  <a:pt x="1452" y="378"/>
                </a:lnTo>
                <a:lnTo>
                  <a:pt x="1457" y="378"/>
                </a:lnTo>
                <a:lnTo>
                  <a:pt x="1462" y="376"/>
                </a:lnTo>
                <a:lnTo>
                  <a:pt x="1467" y="376"/>
                </a:lnTo>
                <a:lnTo>
                  <a:pt x="1471" y="376"/>
                </a:lnTo>
                <a:lnTo>
                  <a:pt x="1476" y="376"/>
                </a:lnTo>
                <a:lnTo>
                  <a:pt x="1476" y="374"/>
                </a:lnTo>
                <a:lnTo>
                  <a:pt x="1481" y="374"/>
                </a:lnTo>
                <a:lnTo>
                  <a:pt x="1486" y="374"/>
                </a:lnTo>
                <a:lnTo>
                  <a:pt x="1490" y="374"/>
                </a:lnTo>
                <a:lnTo>
                  <a:pt x="1495" y="372"/>
                </a:lnTo>
                <a:lnTo>
                  <a:pt x="1495" y="372"/>
                </a:lnTo>
                <a:lnTo>
                  <a:pt x="1500" y="372"/>
                </a:lnTo>
                <a:lnTo>
                  <a:pt x="1505" y="370"/>
                </a:lnTo>
                <a:lnTo>
                  <a:pt x="1509" y="370"/>
                </a:lnTo>
                <a:lnTo>
                  <a:pt x="1514" y="370"/>
                </a:lnTo>
                <a:lnTo>
                  <a:pt x="1514" y="370"/>
                </a:lnTo>
                <a:lnTo>
                  <a:pt x="1519" y="368"/>
                </a:lnTo>
                <a:lnTo>
                  <a:pt x="1524" y="368"/>
                </a:lnTo>
                <a:lnTo>
                  <a:pt x="1529" y="368"/>
                </a:lnTo>
                <a:lnTo>
                  <a:pt x="1533" y="368"/>
                </a:lnTo>
                <a:lnTo>
                  <a:pt x="1533" y="366"/>
                </a:lnTo>
                <a:lnTo>
                  <a:pt x="1538" y="366"/>
                </a:lnTo>
                <a:lnTo>
                  <a:pt x="1543" y="366"/>
                </a:lnTo>
                <a:lnTo>
                  <a:pt x="1548" y="363"/>
                </a:lnTo>
                <a:lnTo>
                  <a:pt x="1552" y="363"/>
                </a:lnTo>
                <a:lnTo>
                  <a:pt x="1552" y="363"/>
                </a:lnTo>
                <a:lnTo>
                  <a:pt x="1557" y="363"/>
                </a:lnTo>
                <a:lnTo>
                  <a:pt x="1562" y="361"/>
                </a:lnTo>
                <a:lnTo>
                  <a:pt x="1567" y="361"/>
                </a:lnTo>
                <a:lnTo>
                  <a:pt x="1571" y="361"/>
                </a:lnTo>
                <a:lnTo>
                  <a:pt x="1571" y="361"/>
                </a:lnTo>
                <a:lnTo>
                  <a:pt x="1576" y="359"/>
                </a:lnTo>
                <a:lnTo>
                  <a:pt x="1581" y="359"/>
                </a:lnTo>
                <a:lnTo>
                  <a:pt x="1586" y="359"/>
                </a:lnTo>
                <a:lnTo>
                  <a:pt x="1590" y="357"/>
                </a:lnTo>
                <a:lnTo>
                  <a:pt x="1590" y="357"/>
                </a:lnTo>
                <a:lnTo>
                  <a:pt x="1595" y="357"/>
                </a:lnTo>
                <a:lnTo>
                  <a:pt x="1600" y="357"/>
                </a:lnTo>
                <a:lnTo>
                  <a:pt x="1605" y="355"/>
                </a:lnTo>
                <a:lnTo>
                  <a:pt x="1609" y="355"/>
                </a:lnTo>
                <a:lnTo>
                  <a:pt x="1614" y="355"/>
                </a:lnTo>
                <a:lnTo>
                  <a:pt x="1614" y="355"/>
                </a:lnTo>
                <a:lnTo>
                  <a:pt x="1619" y="353"/>
                </a:lnTo>
                <a:lnTo>
                  <a:pt x="1624" y="353"/>
                </a:lnTo>
                <a:lnTo>
                  <a:pt x="1629" y="353"/>
                </a:lnTo>
                <a:lnTo>
                  <a:pt x="1633" y="351"/>
                </a:lnTo>
                <a:lnTo>
                  <a:pt x="1633" y="351"/>
                </a:lnTo>
                <a:lnTo>
                  <a:pt x="1638" y="351"/>
                </a:lnTo>
                <a:lnTo>
                  <a:pt x="1643" y="351"/>
                </a:lnTo>
                <a:lnTo>
                  <a:pt x="1648" y="349"/>
                </a:lnTo>
                <a:lnTo>
                  <a:pt x="1652" y="349"/>
                </a:lnTo>
                <a:lnTo>
                  <a:pt x="1652" y="349"/>
                </a:lnTo>
                <a:lnTo>
                  <a:pt x="1657" y="349"/>
                </a:lnTo>
                <a:lnTo>
                  <a:pt x="1662" y="347"/>
                </a:lnTo>
                <a:lnTo>
                  <a:pt x="1667" y="347"/>
                </a:lnTo>
                <a:lnTo>
                  <a:pt x="1671" y="347"/>
                </a:lnTo>
                <a:lnTo>
                  <a:pt x="1671" y="347"/>
                </a:lnTo>
                <a:lnTo>
                  <a:pt x="1676" y="345"/>
                </a:lnTo>
                <a:lnTo>
                  <a:pt x="1681" y="345"/>
                </a:lnTo>
                <a:lnTo>
                  <a:pt x="1686" y="345"/>
                </a:lnTo>
                <a:lnTo>
                  <a:pt x="1690" y="343"/>
                </a:lnTo>
                <a:lnTo>
                  <a:pt x="1690" y="343"/>
                </a:lnTo>
                <a:lnTo>
                  <a:pt x="1695" y="343"/>
                </a:lnTo>
                <a:lnTo>
                  <a:pt x="1700" y="343"/>
                </a:lnTo>
                <a:lnTo>
                  <a:pt x="1705" y="341"/>
                </a:lnTo>
                <a:lnTo>
                  <a:pt x="1710" y="341"/>
                </a:lnTo>
                <a:lnTo>
                  <a:pt x="1710" y="341"/>
                </a:lnTo>
                <a:lnTo>
                  <a:pt x="1714" y="341"/>
                </a:lnTo>
                <a:lnTo>
                  <a:pt x="1719" y="339"/>
                </a:lnTo>
                <a:lnTo>
                  <a:pt x="1724" y="339"/>
                </a:lnTo>
                <a:lnTo>
                  <a:pt x="1729" y="339"/>
                </a:lnTo>
                <a:lnTo>
                  <a:pt x="1729" y="337"/>
                </a:lnTo>
                <a:lnTo>
                  <a:pt x="1733" y="337"/>
                </a:lnTo>
                <a:lnTo>
                  <a:pt x="1738" y="337"/>
                </a:lnTo>
                <a:lnTo>
                  <a:pt x="1743" y="337"/>
                </a:lnTo>
                <a:lnTo>
                  <a:pt x="1748" y="335"/>
                </a:lnTo>
                <a:lnTo>
                  <a:pt x="1752" y="335"/>
                </a:lnTo>
                <a:lnTo>
                  <a:pt x="1752" y="335"/>
                </a:lnTo>
                <a:lnTo>
                  <a:pt x="1757" y="335"/>
                </a:lnTo>
                <a:lnTo>
                  <a:pt x="1762" y="333"/>
                </a:lnTo>
                <a:lnTo>
                  <a:pt x="1767" y="333"/>
                </a:lnTo>
                <a:lnTo>
                  <a:pt x="1771" y="333"/>
                </a:lnTo>
                <a:lnTo>
                  <a:pt x="1771" y="331"/>
                </a:lnTo>
                <a:lnTo>
                  <a:pt x="1776" y="331"/>
                </a:lnTo>
                <a:lnTo>
                  <a:pt x="1781" y="331"/>
                </a:lnTo>
                <a:lnTo>
                  <a:pt x="1786" y="331"/>
                </a:lnTo>
                <a:lnTo>
                  <a:pt x="1790" y="329"/>
                </a:lnTo>
                <a:lnTo>
                  <a:pt x="1790" y="329"/>
                </a:lnTo>
                <a:lnTo>
                  <a:pt x="1795" y="329"/>
                </a:lnTo>
                <a:lnTo>
                  <a:pt x="1800" y="329"/>
                </a:lnTo>
                <a:lnTo>
                  <a:pt x="1805" y="326"/>
                </a:lnTo>
                <a:lnTo>
                  <a:pt x="1810" y="326"/>
                </a:lnTo>
                <a:lnTo>
                  <a:pt x="1810" y="326"/>
                </a:lnTo>
                <a:lnTo>
                  <a:pt x="1814" y="326"/>
                </a:lnTo>
                <a:lnTo>
                  <a:pt x="1819" y="324"/>
                </a:lnTo>
                <a:lnTo>
                  <a:pt x="1824" y="324"/>
                </a:lnTo>
                <a:lnTo>
                  <a:pt x="1829" y="324"/>
                </a:lnTo>
                <a:lnTo>
                  <a:pt x="1829" y="322"/>
                </a:lnTo>
                <a:lnTo>
                  <a:pt x="1833" y="322"/>
                </a:lnTo>
                <a:lnTo>
                  <a:pt x="1838" y="322"/>
                </a:lnTo>
                <a:lnTo>
                  <a:pt x="1843" y="322"/>
                </a:lnTo>
                <a:lnTo>
                  <a:pt x="1848" y="320"/>
                </a:lnTo>
                <a:lnTo>
                  <a:pt x="1848" y="320"/>
                </a:lnTo>
                <a:lnTo>
                  <a:pt x="1852" y="320"/>
                </a:lnTo>
                <a:lnTo>
                  <a:pt x="1857" y="320"/>
                </a:lnTo>
                <a:lnTo>
                  <a:pt x="1862" y="318"/>
                </a:lnTo>
                <a:lnTo>
                  <a:pt x="1867" y="318"/>
                </a:lnTo>
                <a:lnTo>
                  <a:pt x="1867" y="318"/>
                </a:lnTo>
                <a:lnTo>
                  <a:pt x="1871" y="316"/>
                </a:lnTo>
                <a:lnTo>
                  <a:pt x="1876" y="316"/>
                </a:lnTo>
                <a:lnTo>
                  <a:pt x="1881" y="316"/>
                </a:lnTo>
                <a:lnTo>
                  <a:pt x="1886" y="316"/>
                </a:lnTo>
                <a:lnTo>
                  <a:pt x="1886" y="314"/>
                </a:lnTo>
                <a:lnTo>
                  <a:pt x="1891" y="314"/>
                </a:lnTo>
                <a:lnTo>
                  <a:pt x="1895" y="314"/>
                </a:lnTo>
                <a:lnTo>
                  <a:pt x="1900" y="314"/>
                </a:lnTo>
                <a:lnTo>
                  <a:pt x="1905" y="312"/>
                </a:lnTo>
                <a:lnTo>
                  <a:pt x="1910" y="312"/>
                </a:lnTo>
                <a:lnTo>
                  <a:pt x="1910" y="312"/>
                </a:lnTo>
                <a:lnTo>
                  <a:pt x="1914" y="310"/>
                </a:lnTo>
                <a:lnTo>
                  <a:pt x="1919" y="310"/>
                </a:lnTo>
                <a:lnTo>
                  <a:pt x="1924" y="310"/>
                </a:lnTo>
                <a:lnTo>
                  <a:pt x="1929" y="310"/>
                </a:lnTo>
                <a:lnTo>
                  <a:pt x="1929" y="308"/>
                </a:lnTo>
                <a:lnTo>
                  <a:pt x="1933" y="398"/>
                </a:lnTo>
                <a:lnTo>
                  <a:pt x="1938" y="396"/>
                </a:lnTo>
                <a:lnTo>
                  <a:pt x="1943" y="396"/>
                </a:lnTo>
                <a:lnTo>
                  <a:pt x="1948" y="396"/>
                </a:lnTo>
                <a:lnTo>
                  <a:pt x="1948" y="396"/>
                </a:lnTo>
                <a:lnTo>
                  <a:pt x="1952" y="394"/>
                </a:lnTo>
                <a:lnTo>
                  <a:pt x="1957" y="394"/>
                </a:lnTo>
                <a:lnTo>
                  <a:pt x="1962" y="394"/>
                </a:lnTo>
                <a:lnTo>
                  <a:pt x="1967" y="392"/>
                </a:lnTo>
                <a:lnTo>
                  <a:pt x="1967" y="392"/>
                </a:lnTo>
                <a:lnTo>
                  <a:pt x="1971" y="392"/>
                </a:lnTo>
                <a:lnTo>
                  <a:pt x="1976" y="392"/>
                </a:lnTo>
                <a:lnTo>
                  <a:pt x="1981" y="390"/>
                </a:lnTo>
                <a:lnTo>
                  <a:pt x="1986" y="390"/>
                </a:lnTo>
                <a:lnTo>
                  <a:pt x="1986" y="390"/>
                </a:lnTo>
                <a:lnTo>
                  <a:pt x="1991" y="390"/>
                </a:lnTo>
                <a:lnTo>
                  <a:pt x="1995" y="388"/>
                </a:lnTo>
                <a:lnTo>
                  <a:pt x="2000" y="388"/>
                </a:lnTo>
                <a:lnTo>
                  <a:pt x="2005" y="388"/>
                </a:lnTo>
                <a:lnTo>
                  <a:pt x="2005" y="386"/>
                </a:lnTo>
                <a:lnTo>
                  <a:pt x="2010" y="386"/>
                </a:lnTo>
                <a:lnTo>
                  <a:pt x="2014" y="386"/>
                </a:lnTo>
                <a:lnTo>
                  <a:pt x="2019" y="386"/>
                </a:lnTo>
                <a:lnTo>
                  <a:pt x="2024" y="384"/>
                </a:lnTo>
                <a:lnTo>
                  <a:pt x="2024" y="384"/>
                </a:lnTo>
                <a:lnTo>
                  <a:pt x="2029" y="384"/>
                </a:lnTo>
                <a:lnTo>
                  <a:pt x="2033" y="384"/>
                </a:lnTo>
                <a:lnTo>
                  <a:pt x="2038" y="382"/>
                </a:lnTo>
                <a:lnTo>
                  <a:pt x="2043" y="382"/>
                </a:lnTo>
                <a:lnTo>
                  <a:pt x="2048" y="382"/>
                </a:lnTo>
                <a:lnTo>
                  <a:pt x="2048" y="380"/>
                </a:lnTo>
                <a:lnTo>
                  <a:pt x="2052" y="380"/>
                </a:lnTo>
                <a:lnTo>
                  <a:pt x="2057" y="380"/>
                </a:lnTo>
                <a:lnTo>
                  <a:pt x="2062" y="380"/>
                </a:lnTo>
                <a:lnTo>
                  <a:pt x="2067" y="378"/>
                </a:lnTo>
                <a:lnTo>
                  <a:pt x="2067" y="378"/>
                </a:lnTo>
                <a:lnTo>
                  <a:pt x="2072" y="378"/>
                </a:lnTo>
                <a:lnTo>
                  <a:pt x="2076" y="378"/>
                </a:lnTo>
                <a:lnTo>
                  <a:pt x="2081" y="376"/>
                </a:lnTo>
                <a:lnTo>
                  <a:pt x="2086" y="376"/>
                </a:lnTo>
                <a:lnTo>
                  <a:pt x="2086" y="376"/>
                </a:lnTo>
                <a:lnTo>
                  <a:pt x="2091" y="374"/>
                </a:lnTo>
                <a:lnTo>
                  <a:pt x="2095" y="374"/>
                </a:lnTo>
                <a:lnTo>
                  <a:pt x="2100" y="374"/>
                </a:lnTo>
                <a:lnTo>
                  <a:pt x="2105" y="374"/>
                </a:lnTo>
                <a:lnTo>
                  <a:pt x="2105" y="372"/>
                </a:lnTo>
                <a:lnTo>
                  <a:pt x="2110" y="372"/>
                </a:lnTo>
                <a:lnTo>
                  <a:pt x="2114" y="372"/>
                </a:lnTo>
                <a:lnTo>
                  <a:pt x="2119" y="372"/>
                </a:lnTo>
                <a:lnTo>
                  <a:pt x="2124" y="370"/>
                </a:lnTo>
                <a:lnTo>
                  <a:pt x="2124" y="370"/>
                </a:lnTo>
                <a:lnTo>
                  <a:pt x="2129" y="370"/>
                </a:lnTo>
                <a:lnTo>
                  <a:pt x="2133" y="370"/>
                </a:lnTo>
                <a:lnTo>
                  <a:pt x="2138" y="368"/>
                </a:lnTo>
                <a:lnTo>
                  <a:pt x="2143" y="368"/>
                </a:lnTo>
                <a:lnTo>
                  <a:pt x="2143" y="368"/>
                </a:lnTo>
                <a:lnTo>
                  <a:pt x="2148" y="366"/>
                </a:lnTo>
                <a:lnTo>
                  <a:pt x="2152" y="366"/>
                </a:lnTo>
                <a:lnTo>
                  <a:pt x="2157" y="366"/>
                </a:lnTo>
                <a:lnTo>
                  <a:pt x="2162" y="366"/>
                </a:lnTo>
                <a:lnTo>
                  <a:pt x="2162" y="363"/>
                </a:lnTo>
                <a:lnTo>
                  <a:pt x="2167" y="363"/>
                </a:lnTo>
                <a:lnTo>
                  <a:pt x="2172" y="363"/>
                </a:lnTo>
                <a:lnTo>
                  <a:pt x="2176" y="363"/>
                </a:lnTo>
                <a:lnTo>
                  <a:pt x="2181" y="361"/>
                </a:lnTo>
                <a:lnTo>
                  <a:pt x="2186" y="361"/>
                </a:lnTo>
                <a:lnTo>
                  <a:pt x="2186" y="361"/>
                </a:lnTo>
                <a:lnTo>
                  <a:pt x="2191" y="359"/>
                </a:lnTo>
                <a:lnTo>
                  <a:pt x="2195" y="359"/>
                </a:lnTo>
                <a:lnTo>
                  <a:pt x="2200" y="359"/>
                </a:lnTo>
                <a:lnTo>
                  <a:pt x="2205" y="359"/>
                </a:lnTo>
                <a:lnTo>
                  <a:pt x="2205" y="357"/>
                </a:lnTo>
                <a:lnTo>
                  <a:pt x="2210" y="357"/>
                </a:lnTo>
                <a:lnTo>
                  <a:pt x="2214" y="357"/>
                </a:lnTo>
                <a:lnTo>
                  <a:pt x="2219" y="357"/>
                </a:lnTo>
                <a:lnTo>
                  <a:pt x="2224" y="355"/>
                </a:lnTo>
                <a:lnTo>
                  <a:pt x="2224" y="355"/>
                </a:lnTo>
                <a:lnTo>
                  <a:pt x="2229" y="355"/>
                </a:lnTo>
                <a:lnTo>
                  <a:pt x="2233" y="353"/>
                </a:lnTo>
                <a:lnTo>
                  <a:pt x="2238" y="353"/>
                </a:lnTo>
                <a:lnTo>
                  <a:pt x="2243" y="353"/>
                </a:lnTo>
                <a:lnTo>
                  <a:pt x="2243" y="353"/>
                </a:lnTo>
                <a:lnTo>
                  <a:pt x="2248" y="351"/>
                </a:lnTo>
                <a:lnTo>
                  <a:pt x="2253" y="351"/>
                </a:lnTo>
                <a:lnTo>
                  <a:pt x="2257" y="351"/>
                </a:lnTo>
                <a:lnTo>
                  <a:pt x="2262" y="351"/>
                </a:lnTo>
                <a:lnTo>
                  <a:pt x="2262" y="349"/>
                </a:lnTo>
                <a:lnTo>
                  <a:pt x="2267" y="349"/>
                </a:lnTo>
                <a:lnTo>
                  <a:pt x="2272" y="349"/>
                </a:lnTo>
                <a:lnTo>
                  <a:pt x="2276" y="349"/>
                </a:lnTo>
                <a:lnTo>
                  <a:pt x="2281" y="347"/>
                </a:lnTo>
                <a:lnTo>
                  <a:pt x="2281" y="347"/>
                </a:lnTo>
                <a:lnTo>
                  <a:pt x="2286" y="347"/>
                </a:lnTo>
                <a:lnTo>
                  <a:pt x="2291" y="345"/>
                </a:lnTo>
                <a:lnTo>
                  <a:pt x="2295" y="345"/>
                </a:lnTo>
                <a:lnTo>
                  <a:pt x="2300" y="345"/>
                </a:lnTo>
                <a:lnTo>
                  <a:pt x="2300" y="345"/>
                </a:lnTo>
                <a:lnTo>
                  <a:pt x="2305" y="343"/>
                </a:lnTo>
                <a:lnTo>
                  <a:pt x="2310" y="343"/>
                </a:lnTo>
                <a:lnTo>
                  <a:pt x="2314" y="343"/>
                </a:lnTo>
                <a:lnTo>
                  <a:pt x="2319" y="343"/>
                </a:lnTo>
                <a:lnTo>
                  <a:pt x="2324" y="341"/>
                </a:lnTo>
                <a:lnTo>
                  <a:pt x="2324" y="341"/>
                </a:lnTo>
                <a:lnTo>
                  <a:pt x="2329" y="341"/>
                </a:lnTo>
                <a:lnTo>
                  <a:pt x="2333" y="339"/>
                </a:lnTo>
                <a:lnTo>
                  <a:pt x="2338" y="339"/>
                </a:lnTo>
                <a:lnTo>
                  <a:pt x="2343" y="339"/>
                </a:lnTo>
                <a:lnTo>
                  <a:pt x="2343" y="339"/>
                </a:lnTo>
                <a:lnTo>
                  <a:pt x="2348" y="337"/>
                </a:lnTo>
                <a:lnTo>
                  <a:pt x="2353" y="337"/>
                </a:lnTo>
                <a:lnTo>
                  <a:pt x="2357" y="337"/>
                </a:lnTo>
                <a:lnTo>
                  <a:pt x="2362" y="337"/>
                </a:lnTo>
                <a:lnTo>
                  <a:pt x="2362" y="335"/>
                </a:lnTo>
                <a:lnTo>
                  <a:pt x="2367" y="335"/>
                </a:lnTo>
                <a:lnTo>
                  <a:pt x="2372" y="335"/>
                </a:lnTo>
                <a:lnTo>
                  <a:pt x="2376" y="333"/>
                </a:lnTo>
                <a:lnTo>
                  <a:pt x="2381" y="333"/>
                </a:lnTo>
                <a:lnTo>
                  <a:pt x="2381" y="333"/>
                </a:lnTo>
                <a:lnTo>
                  <a:pt x="2386" y="409"/>
                </a:lnTo>
                <a:lnTo>
                  <a:pt x="2391" y="409"/>
                </a:lnTo>
                <a:lnTo>
                  <a:pt x="2395" y="409"/>
                </a:lnTo>
                <a:lnTo>
                  <a:pt x="2400" y="409"/>
                </a:lnTo>
                <a:lnTo>
                  <a:pt x="2400" y="407"/>
                </a:lnTo>
                <a:lnTo>
                  <a:pt x="2405" y="407"/>
                </a:lnTo>
                <a:lnTo>
                  <a:pt x="2410" y="407"/>
                </a:lnTo>
                <a:lnTo>
                  <a:pt x="2414" y="405"/>
                </a:lnTo>
                <a:lnTo>
                  <a:pt x="2419" y="405"/>
                </a:lnTo>
                <a:lnTo>
                  <a:pt x="2419" y="405"/>
                </a:lnTo>
                <a:lnTo>
                  <a:pt x="2424" y="405"/>
                </a:lnTo>
                <a:lnTo>
                  <a:pt x="2429" y="403"/>
                </a:lnTo>
                <a:lnTo>
                  <a:pt x="2434" y="403"/>
                </a:lnTo>
                <a:lnTo>
                  <a:pt x="2438" y="403"/>
                </a:lnTo>
                <a:lnTo>
                  <a:pt x="2438" y="403"/>
                </a:lnTo>
                <a:lnTo>
                  <a:pt x="2443" y="400"/>
                </a:lnTo>
                <a:lnTo>
                  <a:pt x="2448" y="400"/>
                </a:lnTo>
                <a:lnTo>
                  <a:pt x="2453" y="400"/>
                </a:lnTo>
                <a:lnTo>
                  <a:pt x="2457" y="398"/>
                </a:lnTo>
                <a:lnTo>
                  <a:pt x="2457" y="398"/>
                </a:lnTo>
                <a:lnTo>
                  <a:pt x="2462" y="398"/>
                </a:lnTo>
                <a:lnTo>
                  <a:pt x="2467" y="398"/>
                </a:lnTo>
                <a:lnTo>
                  <a:pt x="2472" y="396"/>
                </a:lnTo>
                <a:lnTo>
                  <a:pt x="2476" y="396"/>
                </a:lnTo>
                <a:lnTo>
                  <a:pt x="2481" y="396"/>
                </a:lnTo>
                <a:lnTo>
                  <a:pt x="2481" y="396"/>
                </a:lnTo>
                <a:lnTo>
                  <a:pt x="2486" y="394"/>
                </a:lnTo>
                <a:lnTo>
                  <a:pt x="2491" y="394"/>
                </a:lnTo>
                <a:lnTo>
                  <a:pt x="2495" y="394"/>
                </a:lnTo>
                <a:lnTo>
                  <a:pt x="2500" y="394"/>
                </a:lnTo>
                <a:lnTo>
                  <a:pt x="2500" y="392"/>
                </a:lnTo>
                <a:lnTo>
                  <a:pt x="2505" y="392"/>
                </a:lnTo>
                <a:lnTo>
                  <a:pt x="2510" y="392"/>
                </a:lnTo>
                <a:lnTo>
                  <a:pt x="2514" y="390"/>
                </a:lnTo>
                <a:lnTo>
                  <a:pt x="2519" y="390"/>
                </a:lnTo>
                <a:lnTo>
                  <a:pt x="2519" y="390"/>
                </a:lnTo>
                <a:lnTo>
                  <a:pt x="2524" y="390"/>
                </a:lnTo>
                <a:lnTo>
                  <a:pt x="2529" y="388"/>
                </a:lnTo>
                <a:lnTo>
                  <a:pt x="2534" y="388"/>
                </a:lnTo>
                <a:lnTo>
                  <a:pt x="2538" y="388"/>
                </a:lnTo>
                <a:lnTo>
                  <a:pt x="2538" y="388"/>
                </a:lnTo>
                <a:lnTo>
                  <a:pt x="2543" y="386"/>
                </a:lnTo>
                <a:lnTo>
                  <a:pt x="2548" y="386"/>
                </a:lnTo>
                <a:lnTo>
                  <a:pt x="2553" y="386"/>
                </a:lnTo>
                <a:lnTo>
                  <a:pt x="2557" y="384"/>
                </a:lnTo>
                <a:lnTo>
                  <a:pt x="2557" y="384"/>
                </a:lnTo>
                <a:lnTo>
                  <a:pt x="2562" y="384"/>
                </a:lnTo>
                <a:lnTo>
                  <a:pt x="2567" y="384"/>
                </a:lnTo>
                <a:lnTo>
                  <a:pt x="2572" y="382"/>
                </a:lnTo>
                <a:lnTo>
                  <a:pt x="2576" y="382"/>
                </a:lnTo>
                <a:lnTo>
                  <a:pt x="2576" y="382"/>
                </a:lnTo>
                <a:lnTo>
                  <a:pt x="2581" y="382"/>
                </a:lnTo>
                <a:lnTo>
                  <a:pt x="2586" y="380"/>
                </a:lnTo>
                <a:lnTo>
                  <a:pt x="2591" y="380"/>
                </a:lnTo>
                <a:lnTo>
                  <a:pt x="2595" y="380"/>
                </a:lnTo>
                <a:lnTo>
                  <a:pt x="2595" y="378"/>
                </a:lnTo>
                <a:lnTo>
                  <a:pt x="2600" y="378"/>
                </a:lnTo>
                <a:lnTo>
                  <a:pt x="2605" y="378"/>
                </a:lnTo>
                <a:lnTo>
                  <a:pt x="2610" y="378"/>
                </a:lnTo>
                <a:lnTo>
                  <a:pt x="2614" y="376"/>
                </a:lnTo>
                <a:lnTo>
                  <a:pt x="2619" y="376"/>
                </a:lnTo>
                <a:lnTo>
                  <a:pt x="2619" y="376"/>
                </a:lnTo>
                <a:lnTo>
                  <a:pt x="2624" y="376"/>
                </a:lnTo>
                <a:lnTo>
                  <a:pt x="2629" y="374"/>
                </a:lnTo>
                <a:lnTo>
                  <a:pt x="2634" y="374"/>
                </a:lnTo>
                <a:lnTo>
                  <a:pt x="2638" y="374"/>
                </a:lnTo>
                <a:lnTo>
                  <a:pt x="2638" y="374"/>
                </a:lnTo>
                <a:lnTo>
                  <a:pt x="2643" y="372"/>
                </a:lnTo>
                <a:lnTo>
                  <a:pt x="2648" y="429"/>
                </a:lnTo>
                <a:lnTo>
                  <a:pt x="2653" y="429"/>
                </a:lnTo>
                <a:lnTo>
                  <a:pt x="2657" y="427"/>
                </a:lnTo>
                <a:lnTo>
                  <a:pt x="2657" y="427"/>
                </a:lnTo>
                <a:lnTo>
                  <a:pt x="2662" y="427"/>
                </a:lnTo>
                <a:lnTo>
                  <a:pt x="2667" y="427"/>
                </a:lnTo>
                <a:lnTo>
                  <a:pt x="2672" y="425"/>
                </a:lnTo>
                <a:lnTo>
                  <a:pt x="2676" y="425"/>
                </a:lnTo>
                <a:lnTo>
                  <a:pt x="2676" y="425"/>
                </a:lnTo>
                <a:lnTo>
                  <a:pt x="2681" y="425"/>
                </a:lnTo>
                <a:lnTo>
                  <a:pt x="2686" y="423"/>
                </a:lnTo>
                <a:lnTo>
                  <a:pt x="2691" y="423"/>
                </a:lnTo>
                <a:lnTo>
                  <a:pt x="2695" y="423"/>
                </a:lnTo>
                <a:lnTo>
                  <a:pt x="2695" y="421"/>
                </a:lnTo>
                <a:lnTo>
                  <a:pt x="2700" y="421"/>
                </a:lnTo>
                <a:lnTo>
                  <a:pt x="2705" y="421"/>
                </a:lnTo>
                <a:lnTo>
                  <a:pt x="2710" y="421"/>
                </a:lnTo>
                <a:lnTo>
                  <a:pt x="2715" y="419"/>
                </a:lnTo>
                <a:lnTo>
                  <a:pt x="2715" y="419"/>
                </a:lnTo>
                <a:lnTo>
                  <a:pt x="2719" y="419"/>
                </a:lnTo>
                <a:lnTo>
                  <a:pt x="2724" y="419"/>
                </a:lnTo>
                <a:lnTo>
                  <a:pt x="2729" y="417"/>
                </a:lnTo>
                <a:lnTo>
                  <a:pt x="2734" y="417"/>
                </a:lnTo>
                <a:lnTo>
                  <a:pt x="2734" y="417"/>
                </a:lnTo>
                <a:lnTo>
                  <a:pt x="2738" y="417"/>
                </a:lnTo>
                <a:lnTo>
                  <a:pt x="2743" y="415"/>
                </a:lnTo>
                <a:lnTo>
                  <a:pt x="2748" y="415"/>
                </a:lnTo>
                <a:lnTo>
                  <a:pt x="2753" y="415"/>
                </a:lnTo>
                <a:lnTo>
                  <a:pt x="2757" y="413"/>
                </a:lnTo>
                <a:lnTo>
                  <a:pt x="2757" y="413"/>
                </a:lnTo>
                <a:lnTo>
                  <a:pt x="2762" y="413"/>
                </a:lnTo>
                <a:lnTo>
                  <a:pt x="2767" y="413"/>
                </a:lnTo>
                <a:lnTo>
                  <a:pt x="2772" y="411"/>
                </a:lnTo>
                <a:lnTo>
                  <a:pt x="2776" y="411"/>
                </a:lnTo>
                <a:lnTo>
                  <a:pt x="2776" y="448"/>
                </a:lnTo>
                <a:lnTo>
                  <a:pt x="2781" y="448"/>
                </a:lnTo>
                <a:lnTo>
                  <a:pt x="2786" y="448"/>
                </a:lnTo>
                <a:lnTo>
                  <a:pt x="2791" y="448"/>
                </a:lnTo>
                <a:lnTo>
                  <a:pt x="2795" y="446"/>
                </a:lnTo>
                <a:lnTo>
                  <a:pt x="2795" y="446"/>
                </a:lnTo>
                <a:lnTo>
                  <a:pt x="2800" y="446"/>
                </a:lnTo>
                <a:lnTo>
                  <a:pt x="2805" y="446"/>
                </a:lnTo>
                <a:lnTo>
                  <a:pt x="2810" y="444"/>
                </a:lnTo>
                <a:lnTo>
                  <a:pt x="2815" y="444"/>
                </a:lnTo>
                <a:lnTo>
                  <a:pt x="2815" y="444"/>
                </a:lnTo>
                <a:lnTo>
                  <a:pt x="2819" y="442"/>
                </a:lnTo>
                <a:lnTo>
                  <a:pt x="2824" y="442"/>
                </a:lnTo>
                <a:lnTo>
                  <a:pt x="2829" y="442"/>
                </a:lnTo>
                <a:lnTo>
                  <a:pt x="2834" y="442"/>
                </a:lnTo>
                <a:lnTo>
                  <a:pt x="2834" y="439"/>
                </a:lnTo>
                <a:lnTo>
                  <a:pt x="2838" y="439"/>
                </a:lnTo>
                <a:lnTo>
                  <a:pt x="2843" y="439"/>
                </a:lnTo>
                <a:lnTo>
                  <a:pt x="2848" y="439"/>
                </a:lnTo>
                <a:lnTo>
                  <a:pt x="2853" y="437"/>
                </a:lnTo>
                <a:lnTo>
                  <a:pt x="2853" y="437"/>
                </a:lnTo>
                <a:lnTo>
                  <a:pt x="2857" y="437"/>
                </a:lnTo>
                <a:lnTo>
                  <a:pt x="2862" y="435"/>
                </a:lnTo>
                <a:lnTo>
                  <a:pt x="2867" y="435"/>
                </a:lnTo>
                <a:lnTo>
                  <a:pt x="2872" y="435"/>
                </a:lnTo>
                <a:lnTo>
                  <a:pt x="2872" y="435"/>
                </a:lnTo>
                <a:lnTo>
                  <a:pt x="2876" y="433"/>
                </a:lnTo>
                <a:lnTo>
                  <a:pt x="2881" y="433"/>
                </a:lnTo>
                <a:lnTo>
                  <a:pt x="2886" y="433"/>
                </a:lnTo>
                <a:lnTo>
                  <a:pt x="2891" y="433"/>
                </a:lnTo>
                <a:lnTo>
                  <a:pt x="2896" y="431"/>
                </a:lnTo>
                <a:lnTo>
                  <a:pt x="2896" y="431"/>
                </a:lnTo>
                <a:lnTo>
                  <a:pt x="2900" y="431"/>
                </a:lnTo>
                <a:lnTo>
                  <a:pt x="2905" y="429"/>
                </a:lnTo>
                <a:lnTo>
                  <a:pt x="2910" y="429"/>
                </a:lnTo>
                <a:lnTo>
                  <a:pt x="2915" y="429"/>
                </a:lnTo>
                <a:lnTo>
                  <a:pt x="2915" y="429"/>
                </a:lnTo>
                <a:lnTo>
                  <a:pt x="2919" y="427"/>
                </a:lnTo>
                <a:lnTo>
                  <a:pt x="2924" y="427"/>
                </a:lnTo>
                <a:lnTo>
                  <a:pt x="2929" y="427"/>
                </a:lnTo>
                <a:lnTo>
                  <a:pt x="2934" y="427"/>
                </a:lnTo>
                <a:lnTo>
                  <a:pt x="2934" y="425"/>
                </a:lnTo>
                <a:lnTo>
                  <a:pt x="2938" y="425"/>
                </a:lnTo>
                <a:lnTo>
                  <a:pt x="2943" y="425"/>
                </a:lnTo>
                <a:lnTo>
                  <a:pt x="2948" y="425"/>
                </a:lnTo>
                <a:lnTo>
                  <a:pt x="2953" y="423"/>
                </a:lnTo>
                <a:lnTo>
                  <a:pt x="2953" y="423"/>
                </a:lnTo>
                <a:lnTo>
                  <a:pt x="2957" y="423"/>
                </a:lnTo>
                <a:lnTo>
                  <a:pt x="2962" y="421"/>
                </a:lnTo>
                <a:lnTo>
                  <a:pt x="2967" y="421"/>
                </a:lnTo>
                <a:lnTo>
                  <a:pt x="2972" y="421"/>
                </a:lnTo>
                <a:lnTo>
                  <a:pt x="2972" y="421"/>
                </a:lnTo>
                <a:lnTo>
                  <a:pt x="2976" y="419"/>
                </a:lnTo>
                <a:lnTo>
                  <a:pt x="2981" y="419"/>
                </a:lnTo>
                <a:lnTo>
                  <a:pt x="2986" y="419"/>
                </a:lnTo>
                <a:lnTo>
                  <a:pt x="2991" y="419"/>
                </a:lnTo>
                <a:lnTo>
                  <a:pt x="2991" y="417"/>
                </a:lnTo>
                <a:lnTo>
                  <a:pt x="2996" y="417"/>
                </a:lnTo>
                <a:lnTo>
                  <a:pt x="3000" y="417"/>
                </a:lnTo>
                <a:lnTo>
                  <a:pt x="3005" y="415"/>
                </a:lnTo>
                <a:lnTo>
                  <a:pt x="3010" y="415"/>
                </a:lnTo>
                <a:lnTo>
                  <a:pt x="3010" y="415"/>
                </a:lnTo>
                <a:lnTo>
                  <a:pt x="3015" y="415"/>
                </a:lnTo>
                <a:lnTo>
                  <a:pt x="3019" y="413"/>
                </a:lnTo>
                <a:lnTo>
                  <a:pt x="3024" y="413"/>
                </a:lnTo>
                <a:lnTo>
                  <a:pt x="3029" y="413"/>
                </a:lnTo>
                <a:lnTo>
                  <a:pt x="3029" y="413"/>
                </a:lnTo>
                <a:lnTo>
                  <a:pt x="3034" y="411"/>
                </a:lnTo>
                <a:lnTo>
                  <a:pt x="3038" y="411"/>
                </a:lnTo>
                <a:lnTo>
                  <a:pt x="3043" y="411"/>
                </a:lnTo>
                <a:lnTo>
                  <a:pt x="3048" y="409"/>
                </a:lnTo>
                <a:lnTo>
                  <a:pt x="3053" y="409"/>
                </a:lnTo>
                <a:lnTo>
                  <a:pt x="3053" y="409"/>
                </a:lnTo>
                <a:lnTo>
                  <a:pt x="3057" y="409"/>
                </a:lnTo>
                <a:lnTo>
                  <a:pt x="3062" y="407"/>
                </a:lnTo>
                <a:lnTo>
                  <a:pt x="3067" y="407"/>
                </a:lnTo>
                <a:lnTo>
                  <a:pt x="3072" y="407"/>
                </a:lnTo>
                <a:lnTo>
                  <a:pt x="3072" y="407"/>
                </a:lnTo>
                <a:lnTo>
                  <a:pt x="3077" y="405"/>
                </a:lnTo>
                <a:lnTo>
                  <a:pt x="3081" y="405"/>
                </a:lnTo>
                <a:lnTo>
                  <a:pt x="3086" y="405"/>
                </a:lnTo>
                <a:lnTo>
                  <a:pt x="3091" y="405"/>
                </a:lnTo>
                <a:lnTo>
                  <a:pt x="3091" y="403"/>
                </a:lnTo>
                <a:lnTo>
                  <a:pt x="3096" y="403"/>
                </a:lnTo>
                <a:lnTo>
                  <a:pt x="3100" y="403"/>
                </a:lnTo>
                <a:lnTo>
                  <a:pt x="3105" y="400"/>
                </a:lnTo>
                <a:lnTo>
                  <a:pt x="3110" y="400"/>
                </a:lnTo>
                <a:lnTo>
                  <a:pt x="3110" y="400"/>
                </a:lnTo>
                <a:lnTo>
                  <a:pt x="3115" y="400"/>
                </a:lnTo>
                <a:lnTo>
                  <a:pt x="3119" y="398"/>
                </a:lnTo>
                <a:lnTo>
                  <a:pt x="3124" y="398"/>
                </a:lnTo>
                <a:lnTo>
                  <a:pt x="3129" y="398"/>
                </a:lnTo>
                <a:lnTo>
                  <a:pt x="3129" y="398"/>
                </a:lnTo>
                <a:lnTo>
                  <a:pt x="3134" y="396"/>
                </a:lnTo>
                <a:lnTo>
                  <a:pt x="3138" y="396"/>
                </a:lnTo>
                <a:lnTo>
                  <a:pt x="3143" y="396"/>
                </a:lnTo>
                <a:lnTo>
                  <a:pt x="3148" y="394"/>
                </a:lnTo>
                <a:lnTo>
                  <a:pt x="3148" y="394"/>
                </a:lnTo>
                <a:lnTo>
                  <a:pt x="3153" y="394"/>
                </a:lnTo>
                <a:lnTo>
                  <a:pt x="3157" y="394"/>
                </a:lnTo>
                <a:lnTo>
                  <a:pt x="3162" y="392"/>
                </a:lnTo>
                <a:lnTo>
                  <a:pt x="3167" y="392"/>
                </a:lnTo>
                <a:lnTo>
                  <a:pt x="3167" y="392"/>
                </a:lnTo>
                <a:lnTo>
                  <a:pt x="3172" y="392"/>
                </a:lnTo>
                <a:lnTo>
                  <a:pt x="3177" y="390"/>
                </a:lnTo>
                <a:lnTo>
                  <a:pt x="3181" y="390"/>
                </a:lnTo>
                <a:lnTo>
                  <a:pt x="3186" y="390"/>
                </a:lnTo>
                <a:lnTo>
                  <a:pt x="3191" y="388"/>
                </a:lnTo>
                <a:lnTo>
                  <a:pt x="3191" y="388"/>
                </a:lnTo>
                <a:lnTo>
                  <a:pt x="3196" y="388"/>
                </a:lnTo>
                <a:lnTo>
                  <a:pt x="3200" y="388"/>
                </a:lnTo>
                <a:lnTo>
                  <a:pt x="3205" y="386"/>
                </a:lnTo>
                <a:lnTo>
                  <a:pt x="3210" y="386"/>
                </a:lnTo>
                <a:lnTo>
                  <a:pt x="3210" y="386"/>
                </a:lnTo>
                <a:lnTo>
                  <a:pt x="3215" y="386"/>
                </a:lnTo>
                <a:lnTo>
                  <a:pt x="3219" y="384"/>
                </a:lnTo>
                <a:lnTo>
                  <a:pt x="3224" y="384"/>
                </a:lnTo>
                <a:lnTo>
                  <a:pt x="3229" y="384"/>
                </a:lnTo>
                <a:lnTo>
                  <a:pt x="3229" y="384"/>
                </a:lnTo>
                <a:lnTo>
                  <a:pt x="3234" y="382"/>
                </a:lnTo>
                <a:lnTo>
                  <a:pt x="3238" y="382"/>
                </a:lnTo>
                <a:lnTo>
                  <a:pt x="3243" y="382"/>
                </a:lnTo>
                <a:lnTo>
                  <a:pt x="3248" y="380"/>
                </a:lnTo>
                <a:lnTo>
                  <a:pt x="3248" y="380"/>
                </a:lnTo>
                <a:lnTo>
                  <a:pt x="3253" y="380"/>
                </a:lnTo>
                <a:lnTo>
                  <a:pt x="3258" y="380"/>
                </a:lnTo>
                <a:lnTo>
                  <a:pt x="3262" y="378"/>
                </a:lnTo>
                <a:lnTo>
                  <a:pt x="3267" y="378"/>
                </a:lnTo>
                <a:lnTo>
                  <a:pt x="3267" y="378"/>
                </a:lnTo>
                <a:lnTo>
                  <a:pt x="3272" y="378"/>
                </a:lnTo>
                <a:lnTo>
                  <a:pt x="3277" y="376"/>
                </a:lnTo>
                <a:lnTo>
                  <a:pt x="3281" y="376"/>
                </a:lnTo>
                <a:lnTo>
                  <a:pt x="3286" y="376"/>
                </a:lnTo>
                <a:lnTo>
                  <a:pt x="3286" y="374"/>
                </a:lnTo>
                <a:lnTo>
                  <a:pt x="3291" y="374"/>
                </a:lnTo>
                <a:lnTo>
                  <a:pt x="3296" y="374"/>
                </a:lnTo>
                <a:lnTo>
                  <a:pt x="3300" y="374"/>
                </a:lnTo>
                <a:lnTo>
                  <a:pt x="3305" y="372"/>
                </a:lnTo>
                <a:lnTo>
                  <a:pt x="3305" y="372"/>
                </a:lnTo>
                <a:lnTo>
                  <a:pt x="3310" y="372"/>
                </a:lnTo>
                <a:lnTo>
                  <a:pt x="3315" y="372"/>
                </a:lnTo>
                <a:lnTo>
                  <a:pt x="3319" y="370"/>
                </a:lnTo>
                <a:lnTo>
                  <a:pt x="3324" y="370"/>
                </a:lnTo>
                <a:lnTo>
                  <a:pt x="3329" y="370"/>
                </a:lnTo>
                <a:lnTo>
                  <a:pt x="3329" y="368"/>
                </a:lnTo>
                <a:lnTo>
                  <a:pt x="3334" y="368"/>
                </a:lnTo>
                <a:lnTo>
                  <a:pt x="3338" y="368"/>
                </a:lnTo>
                <a:lnTo>
                  <a:pt x="3343" y="368"/>
                </a:lnTo>
                <a:lnTo>
                  <a:pt x="3348" y="366"/>
                </a:lnTo>
                <a:lnTo>
                  <a:pt x="3348" y="366"/>
                </a:lnTo>
                <a:lnTo>
                  <a:pt x="3353" y="366"/>
                </a:lnTo>
                <a:lnTo>
                  <a:pt x="3358" y="366"/>
                </a:lnTo>
                <a:lnTo>
                  <a:pt x="3362" y="363"/>
                </a:lnTo>
                <a:lnTo>
                  <a:pt x="3367" y="363"/>
                </a:lnTo>
                <a:lnTo>
                  <a:pt x="3367" y="363"/>
                </a:lnTo>
                <a:lnTo>
                  <a:pt x="3372" y="361"/>
                </a:lnTo>
                <a:lnTo>
                  <a:pt x="3377" y="361"/>
                </a:lnTo>
                <a:lnTo>
                  <a:pt x="3381" y="361"/>
                </a:lnTo>
                <a:lnTo>
                  <a:pt x="3386" y="361"/>
                </a:lnTo>
                <a:lnTo>
                  <a:pt x="3386" y="359"/>
                </a:lnTo>
                <a:lnTo>
                  <a:pt x="3391" y="359"/>
                </a:lnTo>
                <a:lnTo>
                  <a:pt x="3396" y="359"/>
                </a:lnTo>
                <a:lnTo>
                  <a:pt x="3400" y="359"/>
                </a:lnTo>
                <a:lnTo>
                  <a:pt x="3405" y="357"/>
                </a:lnTo>
                <a:lnTo>
                  <a:pt x="3405" y="357"/>
                </a:lnTo>
                <a:lnTo>
                  <a:pt x="3410" y="357"/>
                </a:lnTo>
                <a:lnTo>
                  <a:pt x="3415" y="357"/>
                </a:lnTo>
                <a:lnTo>
                  <a:pt x="3419" y="355"/>
                </a:lnTo>
                <a:lnTo>
                  <a:pt x="3424" y="355"/>
                </a:lnTo>
                <a:lnTo>
                  <a:pt x="3424" y="355"/>
                </a:lnTo>
                <a:lnTo>
                  <a:pt x="3429" y="353"/>
                </a:lnTo>
                <a:lnTo>
                  <a:pt x="3434" y="353"/>
                </a:lnTo>
                <a:lnTo>
                  <a:pt x="3439" y="353"/>
                </a:lnTo>
                <a:lnTo>
                  <a:pt x="3443" y="353"/>
                </a:lnTo>
                <a:lnTo>
                  <a:pt x="3443" y="351"/>
                </a:lnTo>
                <a:lnTo>
                  <a:pt x="3448" y="351"/>
                </a:lnTo>
                <a:lnTo>
                  <a:pt x="3453" y="351"/>
                </a:lnTo>
                <a:lnTo>
                  <a:pt x="3458" y="351"/>
                </a:lnTo>
                <a:lnTo>
                  <a:pt x="3462" y="349"/>
                </a:lnTo>
                <a:lnTo>
                  <a:pt x="3462" y="349"/>
                </a:lnTo>
                <a:lnTo>
                  <a:pt x="3467" y="349"/>
                </a:lnTo>
                <a:lnTo>
                  <a:pt x="3472" y="347"/>
                </a:lnTo>
                <a:lnTo>
                  <a:pt x="3477" y="347"/>
                </a:lnTo>
                <a:lnTo>
                  <a:pt x="3481" y="347"/>
                </a:lnTo>
                <a:lnTo>
                  <a:pt x="3486" y="347"/>
                </a:lnTo>
                <a:lnTo>
                  <a:pt x="3486" y="345"/>
                </a:lnTo>
                <a:lnTo>
                  <a:pt x="3491" y="345"/>
                </a:lnTo>
                <a:lnTo>
                  <a:pt x="3496" y="345"/>
                </a:lnTo>
                <a:lnTo>
                  <a:pt x="3500" y="345"/>
                </a:lnTo>
                <a:lnTo>
                  <a:pt x="3505" y="343"/>
                </a:lnTo>
                <a:lnTo>
                  <a:pt x="3505" y="343"/>
                </a:lnTo>
                <a:lnTo>
                  <a:pt x="3510" y="343"/>
                </a:lnTo>
                <a:lnTo>
                  <a:pt x="3515" y="341"/>
                </a:lnTo>
                <a:lnTo>
                  <a:pt x="3519" y="341"/>
                </a:lnTo>
                <a:lnTo>
                  <a:pt x="3524" y="341"/>
                </a:lnTo>
                <a:lnTo>
                  <a:pt x="3524" y="341"/>
                </a:lnTo>
                <a:lnTo>
                  <a:pt x="3529" y="339"/>
                </a:lnTo>
                <a:lnTo>
                  <a:pt x="3534" y="339"/>
                </a:lnTo>
                <a:lnTo>
                  <a:pt x="3539" y="339"/>
                </a:lnTo>
                <a:lnTo>
                  <a:pt x="3543" y="339"/>
                </a:lnTo>
                <a:lnTo>
                  <a:pt x="3543" y="337"/>
                </a:lnTo>
                <a:lnTo>
                  <a:pt x="3548" y="337"/>
                </a:lnTo>
                <a:lnTo>
                  <a:pt x="3553" y="337"/>
                </a:lnTo>
                <a:lnTo>
                  <a:pt x="3558" y="337"/>
                </a:lnTo>
                <a:lnTo>
                  <a:pt x="3562" y="335"/>
                </a:lnTo>
                <a:lnTo>
                  <a:pt x="3562" y="335"/>
                </a:lnTo>
                <a:lnTo>
                  <a:pt x="3567" y="335"/>
                </a:lnTo>
                <a:lnTo>
                  <a:pt x="3572" y="333"/>
                </a:lnTo>
                <a:lnTo>
                  <a:pt x="3577" y="333"/>
                </a:lnTo>
                <a:lnTo>
                  <a:pt x="3581" y="333"/>
                </a:lnTo>
                <a:lnTo>
                  <a:pt x="3581" y="333"/>
                </a:lnTo>
                <a:lnTo>
                  <a:pt x="3586" y="331"/>
                </a:lnTo>
                <a:lnTo>
                  <a:pt x="3591" y="331"/>
                </a:lnTo>
                <a:lnTo>
                  <a:pt x="3596" y="331"/>
                </a:lnTo>
                <a:lnTo>
                  <a:pt x="3600" y="331"/>
                </a:lnTo>
                <a:lnTo>
                  <a:pt x="3600" y="329"/>
                </a:lnTo>
                <a:lnTo>
                  <a:pt x="3605" y="329"/>
                </a:lnTo>
                <a:lnTo>
                  <a:pt x="3610" y="329"/>
                </a:lnTo>
                <a:lnTo>
                  <a:pt x="3615" y="326"/>
                </a:lnTo>
                <a:lnTo>
                  <a:pt x="3620" y="326"/>
                </a:lnTo>
                <a:lnTo>
                  <a:pt x="3624" y="326"/>
                </a:lnTo>
                <a:lnTo>
                  <a:pt x="3624" y="326"/>
                </a:lnTo>
                <a:lnTo>
                  <a:pt x="3629" y="324"/>
                </a:lnTo>
                <a:lnTo>
                  <a:pt x="3634" y="324"/>
                </a:lnTo>
                <a:lnTo>
                  <a:pt x="3639" y="324"/>
                </a:lnTo>
                <a:lnTo>
                  <a:pt x="3643" y="324"/>
                </a:lnTo>
                <a:lnTo>
                  <a:pt x="3643" y="322"/>
                </a:lnTo>
                <a:lnTo>
                  <a:pt x="3648" y="322"/>
                </a:lnTo>
                <a:lnTo>
                  <a:pt x="3653" y="322"/>
                </a:lnTo>
                <a:lnTo>
                  <a:pt x="3658" y="320"/>
                </a:lnTo>
                <a:lnTo>
                  <a:pt x="3662" y="320"/>
                </a:lnTo>
                <a:lnTo>
                  <a:pt x="3662" y="320"/>
                </a:lnTo>
                <a:lnTo>
                  <a:pt x="3667" y="320"/>
                </a:lnTo>
                <a:lnTo>
                  <a:pt x="3672" y="318"/>
                </a:lnTo>
                <a:lnTo>
                  <a:pt x="3677" y="318"/>
                </a:lnTo>
                <a:lnTo>
                  <a:pt x="3681" y="318"/>
                </a:lnTo>
                <a:lnTo>
                  <a:pt x="3681" y="318"/>
                </a:lnTo>
                <a:lnTo>
                  <a:pt x="3686" y="316"/>
                </a:lnTo>
                <a:lnTo>
                  <a:pt x="3691" y="316"/>
                </a:lnTo>
                <a:lnTo>
                  <a:pt x="3696" y="316"/>
                </a:lnTo>
                <a:lnTo>
                  <a:pt x="3700" y="316"/>
                </a:lnTo>
                <a:lnTo>
                  <a:pt x="3700" y="314"/>
                </a:lnTo>
                <a:lnTo>
                  <a:pt x="3705" y="314"/>
                </a:lnTo>
                <a:lnTo>
                  <a:pt x="3710" y="314"/>
                </a:lnTo>
                <a:lnTo>
                  <a:pt x="3715" y="312"/>
                </a:lnTo>
                <a:lnTo>
                  <a:pt x="3720" y="312"/>
                </a:lnTo>
                <a:lnTo>
                  <a:pt x="3720" y="312"/>
                </a:lnTo>
                <a:lnTo>
                  <a:pt x="3724" y="312"/>
                </a:lnTo>
                <a:lnTo>
                  <a:pt x="3729" y="310"/>
                </a:lnTo>
                <a:lnTo>
                  <a:pt x="3734" y="310"/>
                </a:lnTo>
                <a:lnTo>
                  <a:pt x="3739" y="310"/>
                </a:lnTo>
                <a:lnTo>
                  <a:pt x="3739" y="310"/>
                </a:lnTo>
                <a:lnTo>
                  <a:pt x="3743" y="308"/>
                </a:lnTo>
                <a:lnTo>
                  <a:pt x="3748" y="308"/>
                </a:lnTo>
                <a:lnTo>
                  <a:pt x="3753" y="308"/>
                </a:lnTo>
                <a:lnTo>
                  <a:pt x="3758" y="306"/>
                </a:lnTo>
                <a:lnTo>
                  <a:pt x="3762" y="306"/>
                </a:lnTo>
                <a:lnTo>
                  <a:pt x="3762" y="306"/>
                </a:lnTo>
                <a:lnTo>
                  <a:pt x="3767" y="306"/>
                </a:lnTo>
                <a:lnTo>
                  <a:pt x="3772" y="304"/>
                </a:lnTo>
                <a:lnTo>
                  <a:pt x="3777" y="304"/>
                </a:lnTo>
                <a:lnTo>
                  <a:pt x="3781" y="304"/>
                </a:lnTo>
                <a:lnTo>
                  <a:pt x="3781" y="304"/>
                </a:lnTo>
                <a:lnTo>
                  <a:pt x="3786" y="302"/>
                </a:lnTo>
                <a:lnTo>
                  <a:pt x="3791" y="302"/>
                </a:lnTo>
                <a:lnTo>
                  <a:pt x="3796" y="302"/>
                </a:lnTo>
                <a:lnTo>
                  <a:pt x="3801" y="300"/>
                </a:lnTo>
                <a:lnTo>
                  <a:pt x="3801" y="300"/>
                </a:lnTo>
                <a:lnTo>
                  <a:pt x="3805" y="300"/>
                </a:lnTo>
                <a:lnTo>
                  <a:pt x="3810" y="300"/>
                </a:lnTo>
                <a:lnTo>
                  <a:pt x="3815" y="298"/>
                </a:lnTo>
                <a:lnTo>
                  <a:pt x="3820" y="298"/>
                </a:lnTo>
                <a:lnTo>
                  <a:pt x="3820" y="298"/>
                </a:lnTo>
                <a:lnTo>
                  <a:pt x="3824" y="298"/>
                </a:lnTo>
                <a:lnTo>
                  <a:pt x="3829" y="296"/>
                </a:lnTo>
                <a:lnTo>
                  <a:pt x="3834" y="296"/>
                </a:lnTo>
                <a:lnTo>
                  <a:pt x="3839" y="296"/>
                </a:lnTo>
                <a:lnTo>
                  <a:pt x="3839" y="195"/>
                </a:lnTo>
                <a:lnTo>
                  <a:pt x="3834" y="195"/>
                </a:lnTo>
                <a:lnTo>
                  <a:pt x="3829" y="197"/>
                </a:lnTo>
                <a:lnTo>
                  <a:pt x="3824" y="199"/>
                </a:lnTo>
                <a:lnTo>
                  <a:pt x="3820" y="199"/>
                </a:lnTo>
                <a:lnTo>
                  <a:pt x="3820" y="201"/>
                </a:lnTo>
                <a:lnTo>
                  <a:pt x="3815" y="201"/>
                </a:lnTo>
                <a:lnTo>
                  <a:pt x="3810" y="203"/>
                </a:lnTo>
                <a:lnTo>
                  <a:pt x="3805" y="203"/>
                </a:lnTo>
                <a:lnTo>
                  <a:pt x="3801" y="205"/>
                </a:lnTo>
                <a:lnTo>
                  <a:pt x="3801" y="205"/>
                </a:lnTo>
                <a:lnTo>
                  <a:pt x="3796" y="207"/>
                </a:lnTo>
                <a:lnTo>
                  <a:pt x="3791" y="207"/>
                </a:lnTo>
                <a:lnTo>
                  <a:pt x="3786" y="117"/>
                </a:lnTo>
                <a:lnTo>
                  <a:pt x="3781" y="117"/>
                </a:lnTo>
                <a:lnTo>
                  <a:pt x="3781" y="119"/>
                </a:lnTo>
                <a:lnTo>
                  <a:pt x="3777" y="119"/>
                </a:lnTo>
                <a:lnTo>
                  <a:pt x="3772" y="121"/>
                </a:lnTo>
                <a:lnTo>
                  <a:pt x="3767" y="121"/>
                </a:lnTo>
                <a:lnTo>
                  <a:pt x="3762" y="123"/>
                </a:lnTo>
                <a:lnTo>
                  <a:pt x="3762" y="123"/>
                </a:lnTo>
                <a:lnTo>
                  <a:pt x="3758" y="125"/>
                </a:lnTo>
                <a:lnTo>
                  <a:pt x="3753" y="125"/>
                </a:lnTo>
                <a:lnTo>
                  <a:pt x="3748" y="127"/>
                </a:lnTo>
                <a:lnTo>
                  <a:pt x="3743" y="129"/>
                </a:lnTo>
                <a:lnTo>
                  <a:pt x="3739" y="129"/>
                </a:lnTo>
                <a:lnTo>
                  <a:pt x="3739" y="131"/>
                </a:lnTo>
                <a:lnTo>
                  <a:pt x="3734" y="131"/>
                </a:lnTo>
                <a:lnTo>
                  <a:pt x="3729" y="133"/>
                </a:lnTo>
                <a:lnTo>
                  <a:pt x="3724" y="133"/>
                </a:lnTo>
                <a:lnTo>
                  <a:pt x="3720" y="135"/>
                </a:lnTo>
                <a:lnTo>
                  <a:pt x="3720" y="135"/>
                </a:lnTo>
                <a:lnTo>
                  <a:pt x="3715" y="138"/>
                </a:lnTo>
                <a:lnTo>
                  <a:pt x="3710" y="138"/>
                </a:lnTo>
                <a:lnTo>
                  <a:pt x="3705" y="140"/>
                </a:lnTo>
                <a:lnTo>
                  <a:pt x="3700" y="140"/>
                </a:lnTo>
                <a:lnTo>
                  <a:pt x="3700" y="142"/>
                </a:lnTo>
                <a:lnTo>
                  <a:pt x="3696" y="144"/>
                </a:lnTo>
                <a:lnTo>
                  <a:pt x="3691" y="144"/>
                </a:lnTo>
                <a:lnTo>
                  <a:pt x="3686" y="146"/>
                </a:lnTo>
                <a:lnTo>
                  <a:pt x="3681" y="146"/>
                </a:lnTo>
                <a:lnTo>
                  <a:pt x="3681" y="148"/>
                </a:lnTo>
                <a:lnTo>
                  <a:pt x="3677" y="148"/>
                </a:lnTo>
                <a:lnTo>
                  <a:pt x="3672" y="150"/>
                </a:lnTo>
                <a:lnTo>
                  <a:pt x="3667" y="150"/>
                </a:lnTo>
                <a:lnTo>
                  <a:pt x="3662" y="152"/>
                </a:lnTo>
                <a:lnTo>
                  <a:pt x="3662" y="152"/>
                </a:lnTo>
                <a:lnTo>
                  <a:pt x="3658" y="154"/>
                </a:lnTo>
                <a:lnTo>
                  <a:pt x="3653" y="156"/>
                </a:lnTo>
                <a:lnTo>
                  <a:pt x="3648" y="156"/>
                </a:lnTo>
                <a:lnTo>
                  <a:pt x="3643" y="158"/>
                </a:lnTo>
                <a:lnTo>
                  <a:pt x="3643" y="158"/>
                </a:lnTo>
                <a:lnTo>
                  <a:pt x="3639" y="160"/>
                </a:lnTo>
                <a:lnTo>
                  <a:pt x="3634" y="160"/>
                </a:lnTo>
                <a:lnTo>
                  <a:pt x="3629" y="162"/>
                </a:lnTo>
                <a:lnTo>
                  <a:pt x="3624" y="162"/>
                </a:lnTo>
                <a:lnTo>
                  <a:pt x="3624" y="164"/>
                </a:lnTo>
                <a:lnTo>
                  <a:pt x="3620" y="164"/>
                </a:lnTo>
                <a:lnTo>
                  <a:pt x="3615" y="166"/>
                </a:lnTo>
                <a:lnTo>
                  <a:pt x="3610" y="166"/>
                </a:lnTo>
                <a:lnTo>
                  <a:pt x="3605" y="168"/>
                </a:lnTo>
                <a:lnTo>
                  <a:pt x="3600" y="170"/>
                </a:lnTo>
                <a:lnTo>
                  <a:pt x="3600" y="170"/>
                </a:lnTo>
                <a:lnTo>
                  <a:pt x="3596" y="172"/>
                </a:lnTo>
                <a:lnTo>
                  <a:pt x="3591" y="172"/>
                </a:lnTo>
                <a:lnTo>
                  <a:pt x="3586" y="174"/>
                </a:lnTo>
                <a:lnTo>
                  <a:pt x="3581" y="174"/>
                </a:lnTo>
                <a:lnTo>
                  <a:pt x="3581" y="177"/>
                </a:lnTo>
                <a:lnTo>
                  <a:pt x="3577" y="177"/>
                </a:lnTo>
                <a:lnTo>
                  <a:pt x="3572" y="179"/>
                </a:lnTo>
                <a:lnTo>
                  <a:pt x="3567" y="179"/>
                </a:lnTo>
                <a:lnTo>
                  <a:pt x="3562" y="181"/>
                </a:lnTo>
                <a:lnTo>
                  <a:pt x="3562" y="183"/>
                </a:lnTo>
                <a:lnTo>
                  <a:pt x="3558" y="183"/>
                </a:lnTo>
                <a:lnTo>
                  <a:pt x="3553" y="185"/>
                </a:lnTo>
                <a:lnTo>
                  <a:pt x="3548" y="185"/>
                </a:lnTo>
                <a:lnTo>
                  <a:pt x="3543" y="187"/>
                </a:lnTo>
                <a:lnTo>
                  <a:pt x="3543" y="187"/>
                </a:lnTo>
                <a:lnTo>
                  <a:pt x="3539" y="189"/>
                </a:lnTo>
                <a:lnTo>
                  <a:pt x="3534" y="189"/>
                </a:lnTo>
                <a:lnTo>
                  <a:pt x="3529" y="191"/>
                </a:lnTo>
                <a:lnTo>
                  <a:pt x="3524" y="191"/>
                </a:lnTo>
                <a:lnTo>
                  <a:pt x="3524" y="193"/>
                </a:lnTo>
                <a:lnTo>
                  <a:pt x="3519" y="193"/>
                </a:lnTo>
                <a:lnTo>
                  <a:pt x="3515" y="195"/>
                </a:lnTo>
                <a:lnTo>
                  <a:pt x="3510" y="197"/>
                </a:lnTo>
                <a:lnTo>
                  <a:pt x="3505" y="197"/>
                </a:lnTo>
                <a:lnTo>
                  <a:pt x="3505" y="199"/>
                </a:lnTo>
                <a:lnTo>
                  <a:pt x="3500" y="199"/>
                </a:lnTo>
                <a:lnTo>
                  <a:pt x="3496" y="201"/>
                </a:lnTo>
                <a:lnTo>
                  <a:pt x="3491" y="201"/>
                </a:lnTo>
                <a:lnTo>
                  <a:pt x="3486" y="203"/>
                </a:lnTo>
                <a:lnTo>
                  <a:pt x="3486" y="203"/>
                </a:lnTo>
                <a:lnTo>
                  <a:pt x="3481" y="205"/>
                </a:lnTo>
                <a:lnTo>
                  <a:pt x="3477" y="205"/>
                </a:lnTo>
                <a:lnTo>
                  <a:pt x="3472" y="207"/>
                </a:lnTo>
                <a:lnTo>
                  <a:pt x="3467" y="207"/>
                </a:lnTo>
                <a:lnTo>
                  <a:pt x="3462" y="70"/>
                </a:lnTo>
                <a:lnTo>
                  <a:pt x="3462" y="72"/>
                </a:lnTo>
                <a:lnTo>
                  <a:pt x="3458" y="72"/>
                </a:lnTo>
                <a:lnTo>
                  <a:pt x="3453" y="74"/>
                </a:lnTo>
                <a:lnTo>
                  <a:pt x="3448" y="74"/>
                </a:lnTo>
                <a:lnTo>
                  <a:pt x="3443" y="76"/>
                </a:lnTo>
                <a:lnTo>
                  <a:pt x="3443" y="76"/>
                </a:lnTo>
                <a:lnTo>
                  <a:pt x="3439" y="78"/>
                </a:lnTo>
                <a:lnTo>
                  <a:pt x="3434" y="78"/>
                </a:lnTo>
                <a:lnTo>
                  <a:pt x="3429" y="80"/>
                </a:lnTo>
                <a:lnTo>
                  <a:pt x="3424" y="80"/>
                </a:lnTo>
                <a:lnTo>
                  <a:pt x="3424" y="82"/>
                </a:lnTo>
                <a:lnTo>
                  <a:pt x="3419" y="84"/>
                </a:lnTo>
                <a:lnTo>
                  <a:pt x="3415" y="84"/>
                </a:lnTo>
                <a:lnTo>
                  <a:pt x="3410" y="86"/>
                </a:lnTo>
                <a:lnTo>
                  <a:pt x="3405" y="86"/>
                </a:lnTo>
                <a:lnTo>
                  <a:pt x="3405" y="88"/>
                </a:lnTo>
                <a:lnTo>
                  <a:pt x="3400" y="88"/>
                </a:lnTo>
                <a:lnTo>
                  <a:pt x="3396" y="90"/>
                </a:lnTo>
                <a:lnTo>
                  <a:pt x="3391" y="90"/>
                </a:lnTo>
                <a:lnTo>
                  <a:pt x="3386" y="92"/>
                </a:lnTo>
                <a:lnTo>
                  <a:pt x="3386" y="92"/>
                </a:lnTo>
                <a:lnTo>
                  <a:pt x="3381" y="94"/>
                </a:lnTo>
                <a:lnTo>
                  <a:pt x="3377" y="96"/>
                </a:lnTo>
                <a:lnTo>
                  <a:pt x="3372" y="96"/>
                </a:lnTo>
                <a:lnTo>
                  <a:pt x="3367" y="98"/>
                </a:lnTo>
                <a:lnTo>
                  <a:pt x="3367" y="98"/>
                </a:lnTo>
                <a:lnTo>
                  <a:pt x="3362" y="101"/>
                </a:lnTo>
                <a:lnTo>
                  <a:pt x="3358" y="101"/>
                </a:lnTo>
                <a:lnTo>
                  <a:pt x="3353" y="103"/>
                </a:lnTo>
                <a:lnTo>
                  <a:pt x="3348" y="103"/>
                </a:lnTo>
                <a:lnTo>
                  <a:pt x="3348" y="105"/>
                </a:lnTo>
                <a:lnTo>
                  <a:pt x="3343" y="105"/>
                </a:lnTo>
                <a:lnTo>
                  <a:pt x="3338" y="107"/>
                </a:lnTo>
                <a:lnTo>
                  <a:pt x="3334" y="107"/>
                </a:lnTo>
                <a:lnTo>
                  <a:pt x="3329" y="109"/>
                </a:lnTo>
                <a:lnTo>
                  <a:pt x="3329" y="111"/>
                </a:lnTo>
                <a:lnTo>
                  <a:pt x="3324" y="111"/>
                </a:lnTo>
                <a:lnTo>
                  <a:pt x="3319" y="113"/>
                </a:lnTo>
                <a:lnTo>
                  <a:pt x="3315" y="113"/>
                </a:lnTo>
                <a:lnTo>
                  <a:pt x="3310" y="115"/>
                </a:lnTo>
                <a:lnTo>
                  <a:pt x="3305" y="115"/>
                </a:lnTo>
                <a:lnTo>
                  <a:pt x="3305" y="117"/>
                </a:lnTo>
                <a:lnTo>
                  <a:pt x="3300" y="117"/>
                </a:lnTo>
                <a:lnTo>
                  <a:pt x="3296" y="119"/>
                </a:lnTo>
                <a:lnTo>
                  <a:pt x="3291" y="119"/>
                </a:lnTo>
                <a:lnTo>
                  <a:pt x="3286" y="121"/>
                </a:lnTo>
                <a:lnTo>
                  <a:pt x="3286" y="121"/>
                </a:lnTo>
                <a:lnTo>
                  <a:pt x="3281" y="123"/>
                </a:lnTo>
                <a:lnTo>
                  <a:pt x="3277" y="125"/>
                </a:lnTo>
                <a:lnTo>
                  <a:pt x="3272" y="125"/>
                </a:lnTo>
                <a:lnTo>
                  <a:pt x="3267" y="127"/>
                </a:lnTo>
                <a:lnTo>
                  <a:pt x="3267" y="127"/>
                </a:lnTo>
                <a:lnTo>
                  <a:pt x="3262" y="129"/>
                </a:lnTo>
                <a:lnTo>
                  <a:pt x="3258" y="129"/>
                </a:lnTo>
                <a:lnTo>
                  <a:pt x="3253" y="131"/>
                </a:lnTo>
                <a:lnTo>
                  <a:pt x="3248" y="131"/>
                </a:lnTo>
                <a:lnTo>
                  <a:pt x="3248" y="133"/>
                </a:lnTo>
                <a:lnTo>
                  <a:pt x="3243" y="133"/>
                </a:lnTo>
                <a:lnTo>
                  <a:pt x="3238" y="135"/>
                </a:lnTo>
                <a:lnTo>
                  <a:pt x="3234" y="138"/>
                </a:lnTo>
                <a:lnTo>
                  <a:pt x="3229" y="138"/>
                </a:lnTo>
                <a:lnTo>
                  <a:pt x="3229" y="140"/>
                </a:lnTo>
                <a:lnTo>
                  <a:pt x="3224" y="140"/>
                </a:lnTo>
                <a:lnTo>
                  <a:pt x="3219" y="142"/>
                </a:lnTo>
                <a:lnTo>
                  <a:pt x="3215" y="142"/>
                </a:lnTo>
                <a:lnTo>
                  <a:pt x="3210" y="144"/>
                </a:lnTo>
                <a:lnTo>
                  <a:pt x="3210" y="144"/>
                </a:lnTo>
                <a:lnTo>
                  <a:pt x="3205" y="146"/>
                </a:lnTo>
                <a:lnTo>
                  <a:pt x="3200" y="146"/>
                </a:lnTo>
                <a:lnTo>
                  <a:pt x="3196" y="148"/>
                </a:lnTo>
                <a:lnTo>
                  <a:pt x="3191" y="148"/>
                </a:lnTo>
                <a:lnTo>
                  <a:pt x="3191" y="150"/>
                </a:lnTo>
                <a:lnTo>
                  <a:pt x="3186" y="152"/>
                </a:lnTo>
                <a:lnTo>
                  <a:pt x="3181" y="152"/>
                </a:lnTo>
                <a:lnTo>
                  <a:pt x="3177" y="154"/>
                </a:lnTo>
                <a:lnTo>
                  <a:pt x="3172" y="154"/>
                </a:lnTo>
                <a:lnTo>
                  <a:pt x="3167" y="156"/>
                </a:lnTo>
                <a:lnTo>
                  <a:pt x="3167" y="156"/>
                </a:lnTo>
                <a:lnTo>
                  <a:pt x="3162" y="158"/>
                </a:lnTo>
                <a:lnTo>
                  <a:pt x="3157" y="158"/>
                </a:lnTo>
                <a:lnTo>
                  <a:pt x="3153" y="160"/>
                </a:lnTo>
                <a:lnTo>
                  <a:pt x="3148" y="160"/>
                </a:lnTo>
                <a:lnTo>
                  <a:pt x="3148" y="162"/>
                </a:lnTo>
                <a:lnTo>
                  <a:pt x="3143" y="164"/>
                </a:lnTo>
                <a:lnTo>
                  <a:pt x="3138" y="164"/>
                </a:lnTo>
                <a:lnTo>
                  <a:pt x="3134" y="166"/>
                </a:lnTo>
                <a:lnTo>
                  <a:pt x="3129" y="166"/>
                </a:lnTo>
                <a:lnTo>
                  <a:pt x="3129" y="168"/>
                </a:lnTo>
                <a:lnTo>
                  <a:pt x="3124" y="168"/>
                </a:lnTo>
                <a:lnTo>
                  <a:pt x="3119" y="170"/>
                </a:lnTo>
                <a:lnTo>
                  <a:pt x="3115" y="170"/>
                </a:lnTo>
                <a:lnTo>
                  <a:pt x="3110" y="172"/>
                </a:lnTo>
                <a:lnTo>
                  <a:pt x="3110" y="172"/>
                </a:lnTo>
                <a:lnTo>
                  <a:pt x="3105" y="174"/>
                </a:lnTo>
                <a:lnTo>
                  <a:pt x="3100" y="174"/>
                </a:lnTo>
                <a:lnTo>
                  <a:pt x="3096" y="177"/>
                </a:lnTo>
                <a:lnTo>
                  <a:pt x="3091" y="179"/>
                </a:lnTo>
                <a:lnTo>
                  <a:pt x="3091" y="179"/>
                </a:lnTo>
                <a:lnTo>
                  <a:pt x="3086" y="181"/>
                </a:lnTo>
                <a:lnTo>
                  <a:pt x="3081" y="181"/>
                </a:lnTo>
                <a:lnTo>
                  <a:pt x="3077" y="183"/>
                </a:lnTo>
                <a:lnTo>
                  <a:pt x="3072" y="183"/>
                </a:lnTo>
                <a:lnTo>
                  <a:pt x="3072" y="185"/>
                </a:lnTo>
                <a:lnTo>
                  <a:pt x="3067" y="185"/>
                </a:lnTo>
                <a:lnTo>
                  <a:pt x="3062" y="187"/>
                </a:lnTo>
                <a:lnTo>
                  <a:pt x="3057" y="187"/>
                </a:lnTo>
                <a:lnTo>
                  <a:pt x="3053" y="189"/>
                </a:lnTo>
                <a:lnTo>
                  <a:pt x="3053" y="189"/>
                </a:lnTo>
                <a:lnTo>
                  <a:pt x="3048" y="191"/>
                </a:lnTo>
                <a:lnTo>
                  <a:pt x="3043" y="193"/>
                </a:lnTo>
                <a:lnTo>
                  <a:pt x="3038" y="193"/>
                </a:lnTo>
                <a:lnTo>
                  <a:pt x="3034" y="195"/>
                </a:lnTo>
                <a:lnTo>
                  <a:pt x="3029" y="195"/>
                </a:lnTo>
                <a:lnTo>
                  <a:pt x="3029" y="197"/>
                </a:lnTo>
                <a:lnTo>
                  <a:pt x="3024" y="197"/>
                </a:lnTo>
                <a:lnTo>
                  <a:pt x="3019" y="199"/>
                </a:lnTo>
                <a:lnTo>
                  <a:pt x="3015" y="199"/>
                </a:lnTo>
                <a:lnTo>
                  <a:pt x="3010" y="201"/>
                </a:lnTo>
                <a:lnTo>
                  <a:pt x="3010" y="201"/>
                </a:lnTo>
                <a:lnTo>
                  <a:pt x="3005" y="203"/>
                </a:lnTo>
                <a:lnTo>
                  <a:pt x="3000" y="205"/>
                </a:lnTo>
                <a:lnTo>
                  <a:pt x="2996" y="205"/>
                </a:lnTo>
                <a:lnTo>
                  <a:pt x="2991" y="207"/>
                </a:lnTo>
                <a:lnTo>
                  <a:pt x="2991" y="207"/>
                </a:lnTo>
                <a:lnTo>
                  <a:pt x="2986" y="209"/>
                </a:lnTo>
                <a:lnTo>
                  <a:pt x="2981" y="0"/>
                </a:lnTo>
                <a:lnTo>
                  <a:pt x="2976" y="2"/>
                </a:lnTo>
                <a:lnTo>
                  <a:pt x="2972" y="2"/>
                </a:lnTo>
                <a:lnTo>
                  <a:pt x="2972" y="4"/>
                </a:lnTo>
                <a:lnTo>
                  <a:pt x="2967" y="6"/>
                </a:lnTo>
                <a:lnTo>
                  <a:pt x="2962" y="6"/>
                </a:lnTo>
                <a:lnTo>
                  <a:pt x="2957" y="8"/>
                </a:lnTo>
                <a:lnTo>
                  <a:pt x="2953" y="8"/>
                </a:lnTo>
                <a:lnTo>
                  <a:pt x="2953" y="10"/>
                </a:lnTo>
                <a:lnTo>
                  <a:pt x="2948" y="10"/>
                </a:lnTo>
                <a:lnTo>
                  <a:pt x="2943" y="12"/>
                </a:lnTo>
                <a:lnTo>
                  <a:pt x="2938" y="12"/>
                </a:lnTo>
                <a:lnTo>
                  <a:pt x="2934" y="14"/>
                </a:lnTo>
                <a:lnTo>
                  <a:pt x="2934" y="14"/>
                </a:lnTo>
                <a:lnTo>
                  <a:pt x="2929" y="16"/>
                </a:lnTo>
                <a:lnTo>
                  <a:pt x="2924" y="16"/>
                </a:lnTo>
                <a:lnTo>
                  <a:pt x="2919" y="18"/>
                </a:lnTo>
                <a:lnTo>
                  <a:pt x="2915" y="20"/>
                </a:lnTo>
                <a:lnTo>
                  <a:pt x="2915" y="20"/>
                </a:lnTo>
                <a:lnTo>
                  <a:pt x="2910" y="22"/>
                </a:lnTo>
                <a:lnTo>
                  <a:pt x="2905" y="22"/>
                </a:lnTo>
                <a:lnTo>
                  <a:pt x="2900" y="25"/>
                </a:lnTo>
                <a:lnTo>
                  <a:pt x="2896" y="25"/>
                </a:lnTo>
                <a:lnTo>
                  <a:pt x="2896" y="27"/>
                </a:lnTo>
                <a:lnTo>
                  <a:pt x="2891" y="27"/>
                </a:lnTo>
                <a:lnTo>
                  <a:pt x="2886" y="29"/>
                </a:lnTo>
                <a:lnTo>
                  <a:pt x="2881" y="29"/>
                </a:lnTo>
                <a:lnTo>
                  <a:pt x="2876" y="31"/>
                </a:lnTo>
                <a:lnTo>
                  <a:pt x="2872" y="33"/>
                </a:lnTo>
                <a:lnTo>
                  <a:pt x="2872" y="33"/>
                </a:lnTo>
                <a:lnTo>
                  <a:pt x="2867" y="35"/>
                </a:lnTo>
                <a:lnTo>
                  <a:pt x="2862" y="35"/>
                </a:lnTo>
                <a:lnTo>
                  <a:pt x="2857" y="37"/>
                </a:lnTo>
                <a:lnTo>
                  <a:pt x="2853" y="37"/>
                </a:lnTo>
                <a:lnTo>
                  <a:pt x="2853" y="39"/>
                </a:lnTo>
                <a:lnTo>
                  <a:pt x="2848" y="39"/>
                </a:lnTo>
                <a:lnTo>
                  <a:pt x="2843" y="41"/>
                </a:lnTo>
                <a:lnTo>
                  <a:pt x="2838" y="41"/>
                </a:lnTo>
                <a:lnTo>
                  <a:pt x="2834" y="43"/>
                </a:lnTo>
                <a:lnTo>
                  <a:pt x="2834" y="43"/>
                </a:lnTo>
                <a:lnTo>
                  <a:pt x="2829" y="45"/>
                </a:lnTo>
                <a:lnTo>
                  <a:pt x="2824" y="47"/>
                </a:lnTo>
                <a:lnTo>
                  <a:pt x="2819" y="47"/>
                </a:lnTo>
                <a:lnTo>
                  <a:pt x="2815" y="49"/>
                </a:lnTo>
                <a:lnTo>
                  <a:pt x="2815" y="49"/>
                </a:lnTo>
                <a:lnTo>
                  <a:pt x="2810" y="51"/>
                </a:lnTo>
                <a:lnTo>
                  <a:pt x="2805" y="51"/>
                </a:lnTo>
                <a:lnTo>
                  <a:pt x="2800" y="53"/>
                </a:lnTo>
                <a:lnTo>
                  <a:pt x="2795" y="53"/>
                </a:lnTo>
                <a:lnTo>
                  <a:pt x="2795" y="55"/>
                </a:lnTo>
                <a:lnTo>
                  <a:pt x="2791" y="55"/>
                </a:lnTo>
                <a:lnTo>
                  <a:pt x="2786" y="57"/>
                </a:lnTo>
                <a:lnTo>
                  <a:pt x="2781" y="59"/>
                </a:lnTo>
                <a:lnTo>
                  <a:pt x="2776" y="59"/>
                </a:lnTo>
                <a:lnTo>
                  <a:pt x="2776" y="22"/>
                </a:lnTo>
                <a:lnTo>
                  <a:pt x="2772" y="25"/>
                </a:lnTo>
                <a:lnTo>
                  <a:pt x="2767" y="25"/>
                </a:lnTo>
                <a:lnTo>
                  <a:pt x="2762" y="27"/>
                </a:lnTo>
                <a:lnTo>
                  <a:pt x="2757" y="27"/>
                </a:lnTo>
                <a:lnTo>
                  <a:pt x="2757" y="29"/>
                </a:lnTo>
                <a:lnTo>
                  <a:pt x="2753" y="29"/>
                </a:lnTo>
                <a:lnTo>
                  <a:pt x="2748" y="31"/>
                </a:lnTo>
                <a:lnTo>
                  <a:pt x="2743" y="31"/>
                </a:lnTo>
                <a:lnTo>
                  <a:pt x="2738" y="33"/>
                </a:lnTo>
                <a:lnTo>
                  <a:pt x="2734" y="33"/>
                </a:lnTo>
                <a:lnTo>
                  <a:pt x="2734" y="35"/>
                </a:lnTo>
                <a:lnTo>
                  <a:pt x="2729" y="35"/>
                </a:lnTo>
                <a:lnTo>
                  <a:pt x="2724" y="37"/>
                </a:lnTo>
                <a:lnTo>
                  <a:pt x="2719" y="39"/>
                </a:lnTo>
                <a:lnTo>
                  <a:pt x="2715" y="39"/>
                </a:lnTo>
                <a:lnTo>
                  <a:pt x="2715" y="41"/>
                </a:lnTo>
                <a:lnTo>
                  <a:pt x="2710" y="41"/>
                </a:lnTo>
                <a:lnTo>
                  <a:pt x="2705" y="43"/>
                </a:lnTo>
                <a:lnTo>
                  <a:pt x="2700" y="43"/>
                </a:lnTo>
                <a:lnTo>
                  <a:pt x="2695" y="45"/>
                </a:lnTo>
                <a:lnTo>
                  <a:pt x="2695" y="45"/>
                </a:lnTo>
                <a:lnTo>
                  <a:pt x="2691" y="47"/>
                </a:lnTo>
                <a:lnTo>
                  <a:pt x="2686" y="47"/>
                </a:lnTo>
                <a:lnTo>
                  <a:pt x="2681" y="49"/>
                </a:lnTo>
                <a:lnTo>
                  <a:pt x="2676" y="51"/>
                </a:lnTo>
                <a:lnTo>
                  <a:pt x="2676" y="51"/>
                </a:lnTo>
                <a:lnTo>
                  <a:pt x="2672" y="53"/>
                </a:lnTo>
                <a:lnTo>
                  <a:pt x="2667" y="53"/>
                </a:lnTo>
                <a:lnTo>
                  <a:pt x="2662" y="55"/>
                </a:lnTo>
                <a:lnTo>
                  <a:pt x="2657" y="55"/>
                </a:lnTo>
                <a:lnTo>
                  <a:pt x="2657" y="57"/>
                </a:lnTo>
                <a:lnTo>
                  <a:pt x="2653" y="57"/>
                </a:lnTo>
                <a:lnTo>
                  <a:pt x="2648" y="59"/>
                </a:lnTo>
                <a:lnTo>
                  <a:pt x="2643" y="2"/>
                </a:lnTo>
                <a:lnTo>
                  <a:pt x="2638" y="4"/>
                </a:lnTo>
                <a:lnTo>
                  <a:pt x="2638" y="4"/>
                </a:lnTo>
                <a:lnTo>
                  <a:pt x="2634" y="6"/>
                </a:lnTo>
                <a:lnTo>
                  <a:pt x="2629" y="6"/>
                </a:lnTo>
                <a:lnTo>
                  <a:pt x="2624" y="8"/>
                </a:lnTo>
                <a:lnTo>
                  <a:pt x="2619" y="10"/>
                </a:lnTo>
                <a:lnTo>
                  <a:pt x="2619" y="10"/>
                </a:lnTo>
                <a:lnTo>
                  <a:pt x="2614" y="12"/>
                </a:lnTo>
                <a:lnTo>
                  <a:pt x="2610" y="12"/>
                </a:lnTo>
                <a:lnTo>
                  <a:pt x="2605" y="14"/>
                </a:lnTo>
                <a:lnTo>
                  <a:pt x="2600" y="14"/>
                </a:lnTo>
                <a:lnTo>
                  <a:pt x="2595" y="16"/>
                </a:lnTo>
                <a:lnTo>
                  <a:pt x="2595" y="16"/>
                </a:lnTo>
                <a:lnTo>
                  <a:pt x="2591" y="18"/>
                </a:lnTo>
                <a:lnTo>
                  <a:pt x="2586" y="18"/>
                </a:lnTo>
                <a:lnTo>
                  <a:pt x="2581" y="20"/>
                </a:lnTo>
                <a:lnTo>
                  <a:pt x="2576" y="22"/>
                </a:lnTo>
                <a:lnTo>
                  <a:pt x="2576" y="22"/>
                </a:lnTo>
                <a:lnTo>
                  <a:pt x="2572" y="25"/>
                </a:lnTo>
                <a:lnTo>
                  <a:pt x="2567" y="25"/>
                </a:lnTo>
                <a:lnTo>
                  <a:pt x="2562" y="27"/>
                </a:lnTo>
                <a:lnTo>
                  <a:pt x="2557" y="27"/>
                </a:lnTo>
                <a:lnTo>
                  <a:pt x="2557" y="29"/>
                </a:lnTo>
                <a:lnTo>
                  <a:pt x="2553" y="29"/>
                </a:lnTo>
                <a:lnTo>
                  <a:pt x="2548" y="31"/>
                </a:lnTo>
                <a:lnTo>
                  <a:pt x="2543" y="31"/>
                </a:lnTo>
                <a:lnTo>
                  <a:pt x="2538" y="33"/>
                </a:lnTo>
                <a:lnTo>
                  <a:pt x="2538" y="33"/>
                </a:lnTo>
                <a:lnTo>
                  <a:pt x="2534" y="35"/>
                </a:lnTo>
                <a:lnTo>
                  <a:pt x="2529" y="37"/>
                </a:lnTo>
                <a:lnTo>
                  <a:pt x="2524" y="37"/>
                </a:lnTo>
                <a:lnTo>
                  <a:pt x="2519" y="39"/>
                </a:lnTo>
                <a:lnTo>
                  <a:pt x="2519" y="39"/>
                </a:lnTo>
                <a:lnTo>
                  <a:pt x="2514" y="41"/>
                </a:lnTo>
                <a:lnTo>
                  <a:pt x="2510" y="41"/>
                </a:lnTo>
                <a:lnTo>
                  <a:pt x="2505" y="43"/>
                </a:lnTo>
                <a:lnTo>
                  <a:pt x="2500" y="43"/>
                </a:lnTo>
                <a:lnTo>
                  <a:pt x="2500" y="45"/>
                </a:lnTo>
                <a:lnTo>
                  <a:pt x="2495" y="45"/>
                </a:lnTo>
                <a:lnTo>
                  <a:pt x="2491" y="47"/>
                </a:lnTo>
                <a:lnTo>
                  <a:pt x="2486" y="49"/>
                </a:lnTo>
                <a:lnTo>
                  <a:pt x="2481" y="49"/>
                </a:lnTo>
                <a:lnTo>
                  <a:pt x="2481" y="51"/>
                </a:lnTo>
                <a:lnTo>
                  <a:pt x="2476" y="51"/>
                </a:lnTo>
                <a:lnTo>
                  <a:pt x="2472" y="53"/>
                </a:lnTo>
                <a:lnTo>
                  <a:pt x="2467" y="53"/>
                </a:lnTo>
                <a:lnTo>
                  <a:pt x="2462" y="55"/>
                </a:lnTo>
                <a:lnTo>
                  <a:pt x="2457" y="55"/>
                </a:lnTo>
                <a:lnTo>
                  <a:pt x="2457" y="57"/>
                </a:lnTo>
                <a:lnTo>
                  <a:pt x="2453" y="57"/>
                </a:lnTo>
                <a:lnTo>
                  <a:pt x="2448" y="59"/>
                </a:lnTo>
                <a:lnTo>
                  <a:pt x="2443" y="59"/>
                </a:lnTo>
                <a:lnTo>
                  <a:pt x="2438" y="62"/>
                </a:lnTo>
                <a:lnTo>
                  <a:pt x="2438" y="64"/>
                </a:lnTo>
                <a:lnTo>
                  <a:pt x="2434" y="64"/>
                </a:lnTo>
                <a:lnTo>
                  <a:pt x="2429" y="66"/>
                </a:lnTo>
                <a:lnTo>
                  <a:pt x="2424" y="66"/>
                </a:lnTo>
                <a:lnTo>
                  <a:pt x="2419" y="68"/>
                </a:lnTo>
                <a:lnTo>
                  <a:pt x="2419" y="68"/>
                </a:lnTo>
                <a:lnTo>
                  <a:pt x="2414" y="70"/>
                </a:lnTo>
                <a:lnTo>
                  <a:pt x="2410" y="70"/>
                </a:lnTo>
                <a:lnTo>
                  <a:pt x="2405" y="72"/>
                </a:lnTo>
                <a:lnTo>
                  <a:pt x="2400" y="72"/>
                </a:lnTo>
                <a:lnTo>
                  <a:pt x="2400" y="74"/>
                </a:lnTo>
                <a:lnTo>
                  <a:pt x="2395" y="74"/>
                </a:lnTo>
                <a:lnTo>
                  <a:pt x="2391" y="76"/>
                </a:lnTo>
                <a:lnTo>
                  <a:pt x="2386" y="78"/>
                </a:lnTo>
                <a:lnTo>
                  <a:pt x="2381" y="0"/>
                </a:lnTo>
                <a:lnTo>
                  <a:pt x="2381" y="2"/>
                </a:lnTo>
                <a:lnTo>
                  <a:pt x="2376" y="4"/>
                </a:lnTo>
                <a:lnTo>
                  <a:pt x="2372" y="4"/>
                </a:lnTo>
                <a:lnTo>
                  <a:pt x="2367" y="6"/>
                </a:lnTo>
                <a:lnTo>
                  <a:pt x="2362" y="6"/>
                </a:lnTo>
                <a:lnTo>
                  <a:pt x="2362" y="8"/>
                </a:lnTo>
                <a:lnTo>
                  <a:pt x="2357" y="8"/>
                </a:lnTo>
                <a:lnTo>
                  <a:pt x="2353" y="10"/>
                </a:lnTo>
                <a:lnTo>
                  <a:pt x="2348" y="10"/>
                </a:lnTo>
                <a:lnTo>
                  <a:pt x="2343" y="12"/>
                </a:lnTo>
                <a:lnTo>
                  <a:pt x="2343" y="12"/>
                </a:lnTo>
                <a:lnTo>
                  <a:pt x="2338" y="14"/>
                </a:lnTo>
                <a:lnTo>
                  <a:pt x="2333" y="14"/>
                </a:lnTo>
                <a:lnTo>
                  <a:pt x="2329" y="16"/>
                </a:lnTo>
                <a:lnTo>
                  <a:pt x="2324" y="18"/>
                </a:lnTo>
                <a:lnTo>
                  <a:pt x="2324" y="18"/>
                </a:lnTo>
                <a:lnTo>
                  <a:pt x="2319" y="20"/>
                </a:lnTo>
                <a:lnTo>
                  <a:pt x="2314" y="20"/>
                </a:lnTo>
                <a:lnTo>
                  <a:pt x="2310" y="22"/>
                </a:lnTo>
                <a:lnTo>
                  <a:pt x="2305" y="22"/>
                </a:lnTo>
                <a:lnTo>
                  <a:pt x="2300" y="25"/>
                </a:lnTo>
                <a:lnTo>
                  <a:pt x="2300" y="25"/>
                </a:lnTo>
                <a:lnTo>
                  <a:pt x="2295" y="27"/>
                </a:lnTo>
                <a:lnTo>
                  <a:pt x="2291" y="27"/>
                </a:lnTo>
                <a:lnTo>
                  <a:pt x="2286" y="29"/>
                </a:lnTo>
                <a:lnTo>
                  <a:pt x="2281" y="29"/>
                </a:lnTo>
                <a:lnTo>
                  <a:pt x="2281" y="31"/>
                </a:lnTo>
                <a:lnTo>
                  <a:pt x="2276" y="33"/>
                </a:lnTo>
                <a:lnTo>
                  <a:pt x="2272" y="33"/>
                </a:lnTo>
                <a:lnTo>
                  <a:pt x="2267" y="35"/>
                </a:lnTo>
                <a:lnTo>
                  <a:pt x="2262" y="35"/>
                </a:lnTo>
                <a:lnTo>
                  <a:pt x="2262" y="37"/>
                </a:lnTo>
                <a:lnTo>
                  <a:pt x="2257" y="37"/>
                </a:lnTo>
                <a:lnTo>
                  <a:pt x="2253" y="39"/>
                </a:lnTo>
                <a:lnTo>
                  <a:pt x="2248" y="39"/>
                </a:lnTo>
                <a:lnTo>
                  <a:pt x="2243" y="41"/>
                </a:lnTo>
                <a:lnTo>
                  <a:pt x="2243" y="41"/>
                </a:lnTo>
                <a:lnTo>
                  <a:pt x="2238" y="43"/>
                </a:lnTo>
                <a:lnTo>
                  <a:pt x="2233" y="45"/>
                </a:lnTo>
                <a:lnTo>
                  <a:pt x="2229" y="45"/>
                </a:lnTo>
                <a:lnTo>
                  <a:pt x="2224" y="47"/>
                </a:lnTo>
                <a:lnTo>
                  <a:pt x="2224" y="47"/>
                </a:lnTo>
                <a:lnTo>
                  <a:pt x="2219" y="49"/>
                </a:lnTo>
                <a:lnTo>
                  <a:pt x="2214" y="49"/>
                </a:lnTo>
                <a:lnTo>
                  <a:pt x="2210" y="51"/>
                </a:lnTo>
                <a:lnTo>
                  <a:pt x="2205" y="51"/>
                </a:lnTo>
                <a:lnTo>
                  <a:pt x="2205" y="53"/>
                </a:lnTo>
                <a:lnTo>
                  <a:pt x="2200" y="53"/>
                </a:lnTo>
                <a:lnTo>
                  <a:pt x="2195" y="55"/>
                </a:lnTo>
                <a:lnTo>
                  <a:pt x="2191" y="55"/>
                </a:lnTo>
                <a:lnTo>
                  <a:pt x="2186" y="57"/>
                </a:lnTo>
                <a:lnTo>
                  <a:pt x="2186" y="59"/>
                </a:lnTo>
                <a:lnTo>
                  <a:pt x="2181" y="59"/>
                </a:lnTo>
                <a:lnTo>
                  <a:pt x="2176" y="62"/>
                </a:lnTo>
                <a:lnTo>
                  <a:pt x="2172" y="62"/>
                </a:lnTo>
                <a:lnTo>
                  <a:pt x="2167" y="64"/>
                </a:lnTo>
                <a:lnTo>
                  <a:pt x="2162" y="64"/>
                </a:lnTo>
                <a:lnTo>
                  <a:pt x="2162" y="66"/>
                </a:lnTo>
                <a:lnTo>
                  <a:pt x="2157" y="66"/>
                </a:lnTo>
                <a:lnTo>
                  <a:pt x="2152" y="68"/>
                </a:lnTo>
                <a:lnTo>
                  <a:pt x="2148" y="68"/>
                </a:lnTo>
                <a:lnTo>
                  <a:pt x="2143" y="70"/>
                </a:lnTo>
                <a:lnTo>
                  <a:pt x="2143" y="72"/>
                </a:lnTo>
                <a:lnTo>
                  <a:pt x="2138" y="72"/>
                </a:lnTo>
                <a:lnTo>
                  <a:pt x="2133" y="74"/>
                </a:lnTo>
                <a:lnTo>
                  <a:pt x="2129" y="74"/>
                </a:lnTo>
                <a:lnTo>
                  <a:pt x="2124" y="76"/>
                </a:lnTo>
                <a:lnTo>
                  <a:pt x="2124" y="76"/>
                </a:lnTo>
                <a:lnTo>
                  <a:pt x="2119" y="78"/>
                </a:lnTo>
                <a:lnTo>
                  <a:pt x="2114" y="78"/>
                </a:lnTo>
                <a:lnTo>
                  <a:pt x="2110" y="80"/>
                </a:lnTo>
                <a:lnTo>
                  <a:pt x="2105" y="80"/>
                </a:lnTo>
                <a:lnTo>
                  <a:pt x="2105" y="82"/>
                </a:lnTo>
                <a:lnTo>
                  <a:pt x="2100" y="82"/>
                </a:lnTo>
                <a:lnTo>
                  <a:pt x="2095" y="84"/>
                </a:lnTo>
                <a:lnTo>
                  <a:pt x="2091" y="86"/>
                </a:lnTo>
                <a:lnTo>
                  <a:pt x="2086" y="86"/>
                </a:lnTo>
                <a:lnTo>
                  <a:pt x="2086" y="88"/>
                </a:lnTo>
                <a:lnTo>
                  <a:pt x="2081" y="88"/>
                </a:lnTo>
                <a:lnTo>
                  <a:pt x="2076" y="90"/>
                </a:lnTo>
                <a:lnTo>
                  <a:pt x="2072" y="90"/>
                </a:lnTo>
                <a:lnTo>
                  <a:pt x="2067" y="92"/>
                </a:lnTo>
                <a:lnTo>
                  <a:pt x="2067" y="92"/>
                </a:lnTo>
                <a:lnTo>
                  <a:pt x="2062" y="94"/>
                </a:lnTo>
                <a:lnTo>
                  <a:pt x="2057" y="94"/>
                </a:lnTo>
                <a:lnTo>
                  <a:pt x="2052" y="96"/>
                </a:lnTo>
                <a:lnTo>
                  <a:pt x="2048" y="96"/>
                </a:lnTo>
                <a:lnTo>
                  <a:pt x="2048" y="98"/>
                </a:lnTo>
                <a:lnTo>
                  <a:pt x="2043" y="101"/>
                </a:lnTo>
                <a:lnTo>
                  <a:pt x="2038" y="101"/>
                </a:lnTo>
                <a:lnTo>
                  <a:pt x="2033" y="103"/>
                </a:lnTo>
                <a:lnTo>
                  <a:pt x="2029" y="103"/>
                </a:lnTo>
                <a:lnTo>
                  <a:pt x="2024" y="105"/>
                </a:lnTo>
                <a:lnTo>
                  <a:pt x="2024" y="105"/>
                </a:lnTo>
                <a:lnTo>
                  <a:pt x="2019" y="107"/>
                </a:lnTo>
                <a:lnTo>
                  <a:pt x="2014" y="107"/>
                </a:lnTo>
                <a:lnTo>
                  <a:pt x="2010" y="109"/>
                </a:lnTo>
                <a:lnTo>
                  <a:pt x="2005" y="109"/>
                </a:lnTo>
                <a:lnTo>
                  <a:pt x="2005" y="111"/>
                </a:lnTo>
                <a:lnTo>
                  <a:pt x="2000" y="113"/>
                </a:lnTo>
                <a:lnTo>
                  <a:pt x="1995" y="113"/>
                </a:lnTo>
                <a:lnTo>
                  <a:pt x="1991" y="115"/>
                </a:lnTo>
                <a:lnTo>
                  <a:pt x="1986" y="115"/>
                </a:lnTo>
                <a:lnTo>
                  <a:pt x="1986" y="117"/>
                </a:lnTo>
                <a:lnTo>
                  <a:pt x="1981" y="117"/>
                </a:lnTo>
                <a:lnTo>
                  <a:pt x="1976" y="119"/>
                </a:lnTo>
                <a:lnTo>
                  <a:pt x="1971" y="119"/>
                </a:lnTo>
                <a:lnTo>
                  <a:pt x="1967" y="121"/>
                </a:lnTo>
                <a:lnTo>
                  <a:pt x="1967" y="121"/>
                </a:lnTo>
                <a:lnTo>
                  <a:pt x="1962" y="123"/>
                </a:lnTo>
                <a:lnTo>
                  <a:pt x="1957" y="123"/>
                </a:lnTo>
                <a:lnTo>
                  <a:pt x="1952" y="125"/>
                </a:lnTo>
                <a:lnTo>
                  <a:pt x="1948" y="127"/>
                </a:lnTo>
                <a:lnTo>
                  <a:pt x="1948" y="127"/>
                </a:lnTo>
                <a:lnTo>
                  <a:pt x="1943" y="129"/>
                </a:lnTo>
                <a:lnTo>
                  <a:pt x="1938" y="129"/>
                </a:lnTo>
                <a:lnTo>
                  <a:pt x="1933" y="131"/>
                </a:lnTo>
                <a:lnTo>
                  <a:pt x="1929" y="43"/>
                </a:lnTo>
                <a:lnTo>
                  <a:pt x="1929" y="43"/>
                </a:lnTo>
                <a:lnTo>
                  <a:pt x="1924" y="45"/>
                </a:lnTo>
                <a:lnTo>
                  <a:pt x="1919" y="45"/>
                </a:lnTo>
                <a:lnTo>
                  <a:pt x="1914" y="47"/>
                </a:lnTo>
                <a:lnTo>
                  <a:pt x="1910" y="49"/>
                </a:lnTo>
                <a:lnTo>
                  <a:pt x="1910" y="49"/>
                </a:lnTo>
                <a:lnTo>
                  <a:pt x="1905" y="51"/>
                </a:lnTo>
                <a:lnTo>
                  <a:pt x="1900" y="51"/>
                </a:lnTo>
                <a:lnTo>
                  <a:pt x="1895" y="53"/>
                </a:lnTo>
                <a:lnTo>
                  <a:pt x="1891" y="53"/>
                </a:lnTo>
                <a:lnTo>
                  <a:pt x="1886" y="55"/>
                </a:lnTo>
                <a:lnTo>
                  <a:pt x="1886" y="55"/>
                </a:lnTo>
                <a:lnTo>
                  <a:pt x="1881" y="57"/>
                </a:lnTo>
                <a:lnTo>
                  <a:pt x="1876" y="57"/>
                </a:lnTo>
                <a:lnTo>
                  <a:pt x="1871" y="59"/>
                </a:lnTo>
                <a:lnTo>
                  <a:pt x="1867" y="59"/>
                </a:lnTo>
                <a:lnTo>
                  <a:pt x="1867" y="62"/>
                </a:lnTo>
                <a:lnTo>
                  <a:pt x="1862" y="64"/>
                </a:lnTo>
                <a:lnTo>
                  <a:pt x="1857" y="64"/>
                </a:lnTo>
                <a:lnTo>
                  <a:pt x="1852" y="66"/>
                </a:lnTo>
                <a:lnTo>
                  <a:pt x="1848" y="66"/>
                </a:lnTo>
                <a:lnTo>
                  <a:pt x="1848" y="68"/>
                </a:lnTo>
                <a:lnTo>
                  <a:pt x="1843" y="68"/>
                </a:lnTo>
                <a:lnTo>
                  <a:pt x="1838" y="70"/>
                </a:lnTo>
                <a:lnTo>
                  <a:pt x="1833" y="70"/>
                </a:lnTo>
                <a:lnTo>
                  <a:pt x="1829" y="72"/>
                </a:lnTo>
                <a:lnTo>
                  <a:pt x="1829" y="72"/>
                </a:lnTo>
                <a:lnTo>
                  <a:pt x="1824" y="74"/>
                </a:lnTo>
                <a:lnTo>
                  <a:pt x="1819" y="76"/>
                </a:lnTo>
                <a:lnTo>
                  <a:pt x="1814" y="76"/>
                </a:lnTo>
                <a:lnTo>
                  <a:pt x="1810" y="78"/>
                </a:lnTo>
                <a:lnTo>
                  <a:pt x="1810" y="78"/>
                </a:lnTo>
                <a:lnTo>
                  <a:pt x="1805" y="80"/>
                </a:lnTo>
                <a:lnTo>
                  <a:pt x="1800" y="80"/>
                </a:lnTo>
                <a:lnTo>
                  <a:pt x="1795" y="82"/>
                </a:lnTo>
                <a:lnTo>
                  <a:pt x="1790" y="82"/>
                </a:lnTo>
                <a:lnTo>
                  <a:pt x="1790" y="84"/>
                </a:lnTo>
                <a:lnTo>
                  <a:pt x="1786" y="84"/>
                </a:lnTo>
                <a:lnTo>
                  <a:pt x="1781" y="86"/>
                </a:lnTo>
                <a:lnTo>
                  <a:pt x="1776" y="86"/>
                </a:lnTo>
                <a:lnTo>
                  <a:pt x="1771" y="88"/>
                </a:lnTo>
                <a:lnTo>
                  <a:pt x="1771" y="90"/>
                </a:lnTo>
                <a:lnTo>
                  <a:pt x="1767" y="90"/>
                </a:lnTo>
                <a:lnTo>
                  <a:pt x="1762" y="92"/>
                </a:lnTo>
                <a:lnTo>
                  <a:pt x="1757" y="92"/>
                </a:lnTo>
                <a:lnTo>
                  <a:pt x="1752" y="94"/>
                </a:lnTo>
                <a:lnTo>
                  <a:pt x="1752" y="94"/>
                </a:lnTo>
                <a:lnTo>
                  <a:pt x="1748" y="96"/>
                </a:lnTo>
                <a:lnTo>
                  <a:pt x="1743" y="96"/>
                </a:lnTo>
                <a:lnTo>
                  <a:pt x="1738" y="98"/>
                </a:lnTo>
                <a:lnTo>
                  <a:pt x="1733" y="98"/>
                </a:lnTo>
                <a:lnTo>
                  <a:pt x="1729" y="101"/>
                </a:lnTo>
                <a:lnTo>
                  <a:pt x="1729" y="101"/>
                </a:lnTo>
                <a:lnTo>
                  <a:pt x="1724" y="103"/>
                </a:lnTo>
                <a:lnTo>
                  <a:pt x="1719" y="105"/>
                </a:lnTo>
                <a:lnTo>
                  <a:pt x="1714" y="105"/>
                </a:lnTo>
                <a:lnTo>
                  <a:pt x="1710" y="107"/>
                </a:lnTo>
                <a:lnTo>
                  <a:pt x="1710" y="107"/>
                </a:lnTo>
                <a:lnTo>
                  <a:pt x="1705" y="109"/>
                </a:lnTo>
                <a:lnTo>
                  <a:pt x="1700" y="109"/>
                </a:lnTo>
                <a:lnTo>
                  <a:pt x="1695" y="111"/>
                </a:lnTo>
                <a:lnTo>
                  <a:pt x="1690" y="111"/>
                </a:lnTo>
                <a:lnTo>
                  <a:pt x="1690" y="113"/>
                </a:lnTo>
                <a:lnTo>
                  <a:pt x="1686" y="113"/>
                </a:lnTo>
                <a:lnTo>
                  <a:pt x="1681" y="115"/>
                </a:lnTo>
                <a:lnTo>
                  <a:pt x="1676" y="117"/>
                </a:lnTo>
                <a:lnTo>
                  <a:pt x="1671" y="117"/>
                </a:lnTo>
                <a:lnTo>
                  <a:pt x="1671" y="119"/>
                </a:lnTo>
                <a:lnTo>
                  <a:pt x="1667" y="119"/>
                </a:lnTo>
                <a:lnTo>
                  <a:pt x="1662" y="121"/>
                </a:lnTo>
                <a:lnTo>
                  <a:pt x="1657" y="121"/>
                </a:lnTo>
                <a:lnTo>
                  <a:pt x="1652" y="123"/>
                </a:lnTo>
                <a:lnTo>
                  <a:pt x="1652" y="123"/>
                </a:lnTo>
                <a:lnTo>
                  <a:pt x="1648" y="125"/>
                </a:lnTo>
                <a:lnTo>
                  <a:pt x="1643" y="125"/>
                </a:lnTo>
                <a:lnTo>
                  <a:pt x="1638" y="127"/>
                </a:lnTo>
                <a:lnTo>
                  <a:pt x="1633" y="127"/>
                </a:lnTo>
                <a:lnTo>
                  <a:pt x="1633" y="129"/>
                </a:lnTo>
                <a:lnTo>
                  <a:pt x="1629" y="131"/>
                </a:lnTo>
                <a:lnTo>
                  <a:pt x="1624" y="131"/>
                </a:lnTo>
                <a:lnTo>
                  <a:pt x="1619" y="133"/>
                </a:lnTo>
                <a:lnTo>
                  <a:pt x="1614" y="133"/>
                </a:lnTo>
                <a:lnTo>
                  <a:pt x="1614" y="135"/>
                </a:lnTo>
                <a:lnTo>
                  <a:pt x="1609" y="135"/>
                </a:lnTo>
                <a:lnTo>
                  <a:pt x="1605" y="138"/>
                </a:lnTo>
                <a:lnTo>
                  <a:pt x="1600" y="138"/>
                </a:lnTo>
                <a:lnTo>
                  <a:pt x="1595" y="140"/>
                </a:lnTo>
                <a:lnTo>
                  <a:pt x="1590" y="140"/>
                </a:lnTo>
                <a:lnTo>
                  <a:pt x="1590" y="142"/>
                </a:lnTo>
                <a:lnTo>
                  <a:pt x="1586" y="144"/>
                </a:lnTo>
                <a:lnTo>
                  <a:pt x="1581" y="144"/>
                </a:lnTo>
                <a:lnTo>
                  <a:pt x="1576" y="146"/>
                </a:lnTo>
                <a:lnTo>
                  <a:pt x="1571" y="146"/>
                </a:lnTo>
                <a:lnTo>
                  <a:pt x="1571" y="148"/>
                </a:lnTo>
                <a:lnTo>
                  <a:pt x="1567" y="148"/>
                </a:lnTo>
                <a:lnTo>
                  <a:pt x="1562" y="150"/>
                </a:lnTo>
                <a:lnTo>
                  <a:pt x="1557" y="150"/>
                </a:lnTo>
                <a:lnTo>
                  <a:pt x="1552" y="152"/>
                </a:lnTo>
                <a:lnTo>
                  <a:pt x="1552" y="152"/>
                </a:lnTo>
                <a:lnTo>
                  <a:pt x="1548" y="154"/>
                </a:lnTo>
                <a:lnTo>
                  <a:pt x="1543" y="154"/>
                </a:lnTo>
                <a:lnTo>
                  <a:pt x="1538" y="156"/>
                </a:lnTo>
                <a:lnTo>
                  <a:pt x="1533" y="158"/>
                </a:lnTo>
                <a:lnTo>
                  <a:pt x="1533" y="158"/>
                </a:lnTo>
                <a:lnTo>
                  <a:pt x="1529" y="160"/>
                </a:lnTo>
                <a:lnTo>
                  <a:pt x="1524" y="160"/>
                </a:lnTo>
                <a:lnTo>
                  <a:pt x="1519" y="162"/>
                </a:lnTo>
                <a:lnTo>
                  <a:pt x="1514" y="162"/>
                </a:lnTo>
                <a:lnTo>
                  <a:pt x="1514" y="164"/>
                </a:lnTo>
                <a:lnTo>
                  <a:pt x="1509" y="164"/>
                </a:lnTo>
                <a:lnTo>
                  <a:pt x="1505" y="166"/>
                </a:lnTo>
                <a:lnTo>
                  <a:pt x="1500" y="166"/>
                </a:lnTo>
                <a:lnTo>
                  <a:pt x="1495" y="168"/>
                </a:lnTo>
                <a:lnTo>
                  <a:pt x="1495" y="168"/>
                </a:lnTo>
                <a:lnTo>
                  <a:pt x="1490" y="170"/>
                </a:lnTo>
                <a:lnTo>
                  <a:pt x="1486" y="172"/>
                </a:lnTo>
                <a:lnTo>
                  <a:pt x="1481" y="172"/>
                </a:lnTo>
                <a:lnTo>
                  <a:pt x="1476" y="174"/>
                </a:lnTo>
                <a:lnTo>
                  <a:pt x="1476" y="174"/>
                </a:lnTo>
                <a:lnTo>
                  <a:pt x="1471" y="177"/>
                </a:lnTo>
                <a:lnTo>
                  <a:pt x="1467" y="177"/>
                </a:lnTo>
                <a:lnTo>
                  <a:pt x="1462" y="179"/>
                </a:lnTo>
                <a:lnTo>
                  <a:pt x="1457" y="179"/>
                </a:lnTo>
                <a:lnTo>
                  <a:pt x="1452" y="181"/>
                </a:lnTo>
                <a:lnTo>
                  <a:pt x="1452" y="181"/>
                </a:lnTo>
                <a:lnTo>
                  <a:pt x="1448" y="183"/>
                </a:lnTo>
                <a:lnTo>
                  <a:pt x="1443" y="185"/>
                </a:lnTo>
                <a:lnTo>
                  <a:pt x="1438" y="185"/>
                </a:lnTo>
                <a:lnTo>
                  <a:pt x="1433" y="187"/>
                </a:lnTo>
                <a:lnTo>
                  <a:pt x="1433" y="187"/>
                </a:lnTo>
                <a:lnTo>
                  <a:pt x="1428" y="189"/>
                </a:lnTo>
                <a:lnTo>
                  <a:pt x="1424" y="189"/>
                </a:lnTo>
                <a:lnTo>
                  <a:pt x="1419" y="191"/>
                </a:lnTo>
                <a:lnTo>
                  <a:pt x="1414" y="191"/>
                </a:lnTo>
                <a:lnTo>
                  <a:pt x="1414" y="193"/>
                </a:lnTo>
                <a:lnTo>
                  <a:pt x="1409" y="193"/>
                </a:lnTo>
                <a:lnTo>
                  <a:pt x="1405" y="195"/>
                </a:lnTo>
                <a:lnTo>
                  <a:pt x="1400" y="195"/>
                </a:lnTo>
                <a:lnTo>
                  <a:pt x="1395" y="197"/>
                </a:lnTo>
                <a:lnTo>
                  <a:pt x="1395" y="199"/>
                </a:lnTo>
                <a:lnTo>
                  <a:pt x="1390" y="199"/>
                </a:lnTo>
                <a:lnTo>
                  <a:pt x="1386" y="201"/>
                </a:lnTo>
                <a:lnTo>
                  <a:pt x="1381" y="201"/>
                </a:lnTo>
                <a:lnTo>
                  <a:pt x="1376" y="203"/>
                </a:lnTo>
                <a:lnTo>
                  <a:pt x="1376" y="203"/>
                </a:lnTo>
                <a:lnTo>
                  <a:pt x="1371" y="205"/>
                </a:lnTo>
                <a:lnTo>
                  <a:pt x="1367" y="205"/>
                </a:lnTo>
                <a:lnTo>
                  <a:pt x="1362" y="207"/>
                </a:lnTo>
                <a:lnTo>
                  <a:pt x="1357" y="207"/>
                </a:lnTo>
                <a:lnTo>
                  <a:pt x="1357" y="209"/>
                </a:lnTo>
                <a:lnTo>
                  <a:pt x="1352" y="211"/>
                </a:lnTo>
                <a:lnTo>
                  <a:pt x="1348" y="211"/>
                </a:lnTo>
                <a:lnTo>
                  <a:pt x="1343" y="214"/>
                </a:lnTo>
                <a:lnTo>
                  <a:pt x="1338" y="214"/>
                </a:lnTo>
                <a:lnTo>
                  <a:pt x="1338" y="216"/>
                </a:lnTo>
                <a:lnTo>
                  <a:pt x="1333" y="216"/>
                </a:lnTo>
                <a:lnTo>
                  <a:pt x="1328" y="218"/>
                </a:lnTo>
                <a:lnTo>
                  <a:pt x="1324" y="218"/>
                </a:lnTo>
                <a:lnTo>
                  <a:pt x="1319" y="220"/>
                </a:lnTo>
                <a:lnTo>
                  <a:pt x="1314" y="220"/>
                </a:lnTo>
                <a:lnTo>
                  <a:pt x="1314" y="222"/>
                </a:lnTo>
                <a:lnTo>
                  <a:pt x="1309" y="222"/>
                </a:lnTo>
                <a:lnTo>
                  <a:pt x="1305" y="224"/>
                </a:lnTo>
                <a:lnTo>
                  <a:pt x="1300" y="226"/>
                </a:lnTo>
                <a:lnTo>
                  <a:pt x="1295" y="226"/>
                </a:lnTo>
                <a:lnTo>
                  <a:pt x="1295" y="228"/>
                </a:lnTo>
                <a:lnTo>
                  <a:pt x="1290" y="228"/>
                </a:lnTo>
                <a:lnTo>
                  <a:pt x="1286" y="230"/>
                </a:lnTo>
                <a:lnTo>
                  <a:pt x="1281" y="230"/>
                </a:lnTo>
                <a:lnTo>
                  <a:pt x="1276" y="232"/>
                </a:lnTo>
                <a:lnTo>
                  <a:pt x="1276" y="232"/>
                </a:lnTo>
                <a:lnTo>
                  <a:pt x="1271" y="234"/>
                </a:lnTo>
                <a:lnTo>
                  <a:pt x="1267" y="234"/>
                </a:lnTo>
                <a:lnTo>
                  <a:pt x="1262" y="236"/>
                </a:lnTo>
                <a:lnTo>
                  <a:pt x="1257" y="156"/>
                </a:lnTo>
                <a:lnTo>
                  <a:pt x="1257" y="156"/>
                </a:lnTo>
                <a:lnTo>
                  <a:pt x="1252" y="158"/>
                </a:lnTo>
                <a:lnTo>
                  <a:pt x="1247" y="160"/>
                </a:lnTo>
                <a:lnTo>
                  <a:pt x="1243" y="160"/>
                </a:lnTo>
                <a:lnTo>
                  <a:pt x="1238" y="162"/>
                </a:lnTo>
                <a:lnTo>
                  <a:pt x="1238" y="162"/>
                </a:lnTo>
                <a:lnTo>
                  <a:pt x="1233" y="164"/>
                </a:lnTo>
                <a:lnTo>
                  <a:pt x="1228" y="164"/>
                </a:lnTo>
                <a:lnTo>
                  <a:pt x="1224" y="166"/>
                </a:lnTo>
                <a:lnTo>
                  <a:pt x="1219" y="166"/>
                </a:lnTo>
                <a:lnTo>
                  <a:pt x="1219" y="168"/>
                </a:lnTo>
                <a:lnTo>
                  <a:pt x="1214" y="168"/>
                </a:lnTo>
                <a:lnTo>
                  <a:pt x="1209" y="170"/>
                </a:lnTo>
                <a:lnTo>
                  <a:pt x="1205" y="170"/>
                </a:lnTo>
                <a:lnTo>
                  <a:pt x="1200" y="172"/>
                </a:lnTo>
                <a:lnTo>
                  <a:pt x="1200" y="174"/>
                </a:lnTo>
                <a:lnTo>
                  <a:pt x="1195" y="174"/>
                </a:lnTo>
                <a:lnTo>
                  <a:pt x="1190" y="177"/>
                </a:lnTo>
                <a:lnTo>
                  <a:pt x="1186" y="177"/>
                </a:lnTo>
                <a:lnTo>
                  <a:pt x="1181" y="179"/>
                </a:lnTo>
                <a:lnTo>
                  <a:pt x="1181" y="179"/>
                </a:lnTo>
                <a:lnTo>
                  <a:pt x="1176" y="181"/>
                </a:lnTo>
                <a:lnTo>
                  <a:pt x="1171" y="181"/>
                </a:lnTo>
                <a:lnTo>
                  <a:pt x="1167" y="183"/>
                </a:lnTo>
                <a:lnTo>
                  <a:pt x="1162" y="183"/>
                </a:lnTo>
                <a:lnTo>
                  <a:pt x="1157" y="185"/>
                </a:lnTo>
                <a:lnTo>
                  <a:pt x="1157" y="187"/>
                </a:lnTo>
                <a:lnTo>
                  <a:pt x="1152" y="187"/>
                </a:lnTo>
                <a:lnTo>
                  <a:pt x="1147" y="189"/>
                </a:lnTo>
                <a:lnTo>
                  <a:pt x="1143" y="189"/>
                </a:lnTo>
                <a:lnTo>
                  <a:pt x="1138" y="191"/>
                </a:lnTo>
                <a:lnTo>
                  <a:pt x="1138" y="191"/>
                </a:lnTo>
                <a:lnTo>
                  <a:pt x="1133" y="193"/>
                </a:lnTo>
                <a:lnTo>
                  <a:pt x="1128" y="193"/>
                </a:lnTo>
                <a:lnTo>
                  <a:pt x="1124" y="195"/>
                </a:lnTo>
                <a:lnTo>
                  <a:pt x="1119" y="195"/>
                </a:lnTo>
                <a:lnTo>
                  <a:pt x="1119" y="197"/>
                </a:lnTo>
                <a:lnTo>
                  <a:pt x="1114" y="197"/>
                </a:lnTo>
                <a:lnTo>
                  <a:pt x="1109" y="199"/>
                </a:lnTo>
                <a:lnTo>
                  <a:pt x="1105" y="201"/>
                </a:lnTo>
                <a:lnTo>
                  <a:pt x="1100" y="201"/>
                </a:lnTo>
                <a:lnTo>
                  <a:pt x="1100" y="203"/>
                </a:lnTo>
                <a:lnTo>
                  <a:pt x="1095" y="203"/>
                </a:lnTo>
                <a:lnTo>
                  <a:pt x="1090" y="205"/>
                </a:lnTo>
                <a:lnTo>
                  <a:pt x="1086" y="205"/>
                </a:lnTo>
                <a:lnTo>
                  <a:pt x="1081" y="207"/>
                </a:lnTo>
                <a:lnTo>
                  <a:pt x="1081" y="207"/>
                </a:lnTo>
                <a:lnTo>
                  <a:pt x="1076" y="209"/>
                </a:lnTo>
                <a:lnTo>
                  <a:pt x="1071" y="209"/>
                </a:lnTo>
                <a:lnTo>
                  <a:pt x="1066" y="211"/>
                </a:lnTo>
                <a:lnTo>
                  <a:pt x="1062" y="214"/>
                </a:lnTo>
                <a:lnTo>
                  <a:pt x="1062" y="214"/>
                </a:lnTo>
                <a:lnTo>
                  <a:pt x="1057" y="216"/>
                </a:lnTo>
                <a:lnTo>
                  <a:pt x="1052" y="216"/>
                </a:lnTo>
                <a:lnTo>
                  <a:pt x="1047" y="218"/>
                </a:lnTo>
                <a:lnTo>
                  <a:pt x="1043" y="218"/>
                </a:lnTo>
                <a:lnTo>
                  <a:pt x="1043" y="220"/>
                </a:lnTo>
                <a:lnTo>
                  <a:pt x="1038" y="220"/>
                </a:lnTo>
                <a:lnTo>
                  <a:pt x="1033" y="222"/>
                </a:lnTo>
                <a:lnTo>
                  <a:pt x="1028" y="222"/>
                </a:lnTo>
                <a:lnTo>
                  <a:pt x="1024" y="224"/>
                </a:lnTo>
                <a:lnTo>
                  <a:pt x="1019" y="224"/>
                </a:lnTo>
                <a:lnTo>
                  <a:pt x="1019" y="226"/>
                </a:lnTo>
                <a:lnTo>
                  <a:pt x="1014" y="228"/>
                </a:lnTo>
                <a:lnTo>
                  <a:pt x="1009" y="228"/>
                </a:lnTo>
                <a:lnTo>
                  <a:pt x="1005" y="230"/>
                </a:lnTo>
                <a:lnTo>
                  <a:pt x="1000" y="230"/>
                </a:lnTo>
                <a:lnTo>
                  <a:pt x="1000" y="232"/>
                </a:lnTo>
                <a:lnTo>
                  <a:pt x="995" y="232"/>
                </a:lnTo>
                <a:lnTo>
                  <a:pt x="990" y="234"/>
                </a:lnTo>
                <a:lnTo>
                  <a:pt x="986" y="234"/>
                </a:lnTo>
                <a:lnTo>
                  <a:pt x="981" y="236"/>
                </a:lnTo>
                <a:lnTo>
                  <a:pt x="981" y="236"/>
                </a:lnTo>
                <a:lnTo>
                  <a:pt x="976" y="238"/>
                </a:lnTo>
                <a:lnTo>
                  <a:pt x="971" y="238"/>
                </a:lnTo>
                <a:lnTo>
                  <a:pt x="966" y="113"/>
                </a:lnTo>
                <a:lnTo>
                  <a:pt x="962" y="115"/>
                </a:lnTo>
                <a:lnTo>
                  <a:pt x="962" y="115"/>
                </a:lnTo>
                <a:lnTo>
                  <a:pt x="957" y="117"/>
                </a:lnTo>
                <a:lnTo>
                  <a:pt x="952" y="119"/>
                </a:lnTo>
                <a:lnTo>
                  <a:pt x="947" y="119"/>
                </a:lnTo>
                <a:lnTo>
                  <a:pt x="943" y="121"/>
                </a:lnTo>
                <a:lnTo>
                  <a:pt x="943" y="121"/>
                </a:lnTo>
                <a:lnTo>
                  <a:pt x="938" y="123"/>
                </a:lnTo>
                <a:lnTo>
                  <a:pt x="933" y="123"/>
                </a:lnTo>
                <a:lnTo>
                  <a:pt x="928" y="125"/>
                </a:lnTo>
                <a:lnTo>
                  <a:pt x="924" y="125"/>
                </a:lnTo>
                <a:lnTo>
                  <a:pt x="924" y="127"/>
                </a:lnTo>
                <a:lnTo>
                  <a:pt x="919" y="127"/>
                </a:lnTo>
                <a:lnTo>
                  <a:pt x="914" y="129"/>
                </a:lnTo>
                <a:lnTo>
                  <a:pt x="909" y="129"/>
                </a:lnTo>
                <a:lnTo>
                  <a:pt x="905" y="131"/>
                </a:lnTo>
                <a:lnTo>
                  <a:pt x="905" y="133"/>
                </a:lnTo>
                <a:lnTo>
                  <a:pt x="900" y="133"/>
                </a:lnTo>
                <a:lnTo>
                  <a:pt x="895" y="135"/>
                </a:lnTo>
                <a:lnTo>
                  <a:pt x="890" y="135"/>
                </a:lnTo>
                <a:lnTo>
                  <a:pt x="885" y="138"/>
                </a:lnTo>
                <a:lnTo>
                  <a:pt x="881" y="138"/>
                </a:lnTo>
                <a:lnTo>
                  <a:pt x="881" y="140"/>
                </a:lnTo>
                <a:lnTo>
                  <a:pt x="876" y="140"/>
                </a:lnTo>
                <a:lnTo>
                  <a:pt x="871" y="142"/>
                </a:lnTo>
                <a:lnTo>
                  <a:pt x="866" y="142"/>
                </a:lnTo>
                <a:lnTo>
                  <a:pt x="862" y="144"/>
                </a:lnTo>
                <a:lnTo>
                  <a:pt x="862" y="144"/>
                </a:lnTo>
                <a:lnTo>
                  <a:pt x="857" y="146"/>
                </a:lnTo>
                <a:lnTo>
                  <a:pt x="852" y="148"/>
                </a:lnTo>
                <a:lnTo>
                  <a:pt x="847" y="148"/>
                </a:lnTo>
                <a:lnTo>
                  <a:pt x="843" y="150"/>
                </a:lnTo>
                <a:lnTo>
                  <a:pt x="843" y="150"/>
                </a:lnTo>
                <a:lnTo>
                  <a:pt x="838" y="152"/>
                </a:lnTo>
                <a:lnTo>
                  <a:pt x="833" y="152"/>
                </a:lnTo>
                <a:lnTo>
                  <a:pt x="828" y="154"/>
                </a:lnTo>
                <a:lnTo>
                  <a:pt x="824" y="154"/>
                </a:lnTo>
                <a:lnTo>
                  <a:pt x="824" y="156"/>
                </a:lnTo>
                <a:lnTo>
                  <a:pt x="819" y="156"/>
                </a:lnTo>
                <a:lnTo>
                  <a:pt x="814" y="158"/>
                </a:lnTo>
                <a:lnTo>
                  <a:pt x="809" y="160"/>
                </a:lnTo>
                <a:lnTo>
                  <a:pt x="805" y="160"/>
                </a:lnTo>
                <a:lnTo>
                  <a:pt x="805" y="162"/>
                </a:lnTo>
                <a:lnTo>
                  <a:pt x="800" y="162"/>
                </a:lnTo>
                <a:lnTo>
                  <a:pt x="795" y="164"/>
                </a:lnTo>
                <a:lnTo>
                  <a:pt x="790" y="164"/>
                </a:lnTo>
                <a:lnTo>
                  <a:pt x="785" y="166"/>
                </a:lnTo>
                <a:lnTo>
                  <a:pt x="785" y="166"/>
                </a:lnTo>
                <a:lnTo>
                  <a:pt x="781" y="168"/>
                </a:lnTo>
                <a:lnTo>
                  <a:pt x="776" y="168"/>
                </a:lnTo>
                <a:lnTo>
                  <a:pt x="771" y="170"/>
                </a:lnTo>
                <a:lnTo>
                  <a:pt x="766" y="170"/>
                </a:lnTo>
                <a:lnTo>
                  <a:pt x="766" y="172"/>
                </a:lnTo>
                <a:lnTo>
                  <a:pt x="762" y="84"/>
                </a:lnTo>
                <a:lnTo>
                  <a:pt x="757" y="84"/>
                </a:lnTo>
                <a:lnTo>
                  <a:pt x="752" y="86"/>
                </a:lnTo>
                <a:lnTo>
                  <a:pt x="747" y="86"/>
                </a:lnTo>
                <a:lnTo>
                  <a:pt x="743" y="88"/>
                </a:lnTo>
                <a:lnTo>
                  <a:pt x="743" y="88"/>
                </a:lnTo>
                <a:lnTo>
                  <a:pt x="738" y="90"/>
                </a:lnTo>
                <a:lnTo>
                  <a:pt x="733" y="90"/>
                </a:lnTo>
                <a:lnTo>
                  <a:pt x="728" y="92"/>
                </a:lnTo>
                <a:lnTo>
                  <a:pt x="724" y="92"/>
                </a:lnTo>
                <a:lnTo>
                  <a:pt x="724" y="94"/>
                </a:lnTo>
                <a:lnTo>
                  <a:pt x="719" y="96"/>
                </a:lnTo>
                <a:lnTo>
                  <a:pt x="714" y="96"/>
                </a:lnTo>
                <a:lnTo>
                  <a:pt x="709" y="98"/>
                </a:lnTo>
                <a:lnTo>
                  <a:pt x="705" y="98"/>
                </a:lnTo>
                <a:lnTo>
                  <a:pt x="705" y="101"/>
                </a:lnTo>
                <a:lnTo>
                  <a:pt x="700" y="101"/>
                </a:lnTo>
                <a:lnTo>
                  <a:pt x="695" y="103"/>
                </a:lnTo>
                <a:lnTo>
                  <a:pt x="690" y="103"/>
                </a:lnTo>
                <a:lnTo>
                  <a:pt x="685" y="105"/>
                </a:lnTo>
                <a:lnTo>
                  <a:pt x="685" y="105"/>
                </a:lnTo>
                <a:lnTo>
                  <a:pt x="681" y="107"/>
                </a:lnTo>
                <a:lnTo>
                  <a:pt x="676" y="107"/>
                </a:lnTo>
                <a:lnTo>
                  <a:pt x="671" y="109"/>
                </a:lnTo>
                <a:lnTo>
                  <a:pt x="666" y="111"/>
                </a:lnTo>
                <a:lnTo>
                  <a:pt x="666" y="111"/>
                </a:lnTo>
                <a:lnTo>
                  <a:pt x="662" y="113"/>
                </a:lnTo>
                <a:lnTo>
                  <a:pt x="657" y="113"/>
                </a:lnTo>
                <a:lnTo>
                  <a:pt x="652" y="115"/>
                </a:lnTo>
                <a:lnTo>
                  <a:pt x="647" y="115"/>
                </a:lnTo>
                <a:lnTo>
                  <a:pt x="647" y="117"/>
                </a:lnTo>
                <a:lnTo>
                  <a:pt x="643" y="117"/>
                </a:lnTo>
                <a:lnTo>
                  <a:pt x="638" y="119"/>
                </a:lnTo>
                <a:lnTo>
                  <a:pt x="633" y="119"/>
                </a:lnTo>
                <a:lnTo>
                  <a:pt x="628" y="121"/>
                </a:lnTo>
                <a:lnTo>
                  <a:pt x="628" y="123"/>
                </a:lnTo>
                <a:lnTo>
                  <a:pt x="624" y="123"/>
                </a:lnTo>
                <a:lnTo>
                  <a:pt x="619" y="125"/>
                </a:lnTo>
                <a:lnTo>
                  <a:pt x="614" y="125"/>
                </a:lnTo>
                <a:lnTo>
                  <a:pt x="609" y="127"/>
                </a:lnTo>
                <a:lnTo>
                  <a:pt x="609" y="127"/>
                </a:lnTo>
                <a:lnTo>
                  <a:pt x="604" y="129"/>
                </a:lnTo>
                <a:lnTo>
                  <a:pt x="600" y="129"/>
                </a:lnTo>
                <a:lnTo>
                  <a:pt x="595" y="131"/>
                </a:lnTo>
                <a:lnTo>
                  <a:pt x="590" y="131"/>
                </a:lnTo>
                <a:lnTo>
                  <a:pt x="585" y="133"/>
                </a:lnTo>
                <a:lnTo>
                  <a:pt x="585" y="133"/>
                </a:lnTo>
                <a:lnTo>
                  <a:pt x="581" y="135"/>
                </a:lnTo>
                <a:lnTo>
                  <a:pt x="576" y="138"/>
                </a:lnTo>
                <a:lnTo>
                  <a:pt x="571" y="138"/>
                </a:lnTo>
                <a:lnTo>
                  <a:pt x="566" y="140"/>
                </a:lnTo>
                <a:lnTo>
                  <a:pt x="566" y="140"/>
                </a:lnTo>
                <a:lnTo>
                  <a:pt x="562" y="142"/>
                </a:lnTo>
                <a:lnTo>
                  <a:pt x="557" y="142"/>
                </a:lnTo>
                <a:lnTo>
                  <a:pt x="552" y="144"/>
                </a:lnTo>
                <a:lnTo>
                  <a:pt x="547" y="144"/>
                </a:lnTo>
                <a:lnTo>
                  <a:pt x="547" y="146"/>
                </a:lnTo>
                <a:lnTo>
                  <a:pt x="543" y="146"/>
                </a:lnTo>
                <a:lnTo>
                  <a:pt x="538" y="148"/>
                </a:lnTo>
                <a:lnTo>
                  <a:pt x="533" y="148"/>
                </a:lnTo>
                <a:lnTo>
                  <a:pt x="528" y="150"/>
                </a:lnTo>
                <a:lnTo>
                  <a:pt x="528" y="152"/>
                </a:lnTo>
                <a:lnTo>
                  <a:pt x="524" y="152"/>
                </a:lnTo>
                <a:lnTo>
                  <a:pt x="519" y="154"/>
                </a:lnTo>
                <a:lnTo>
                  <a:pt x="514" y="154"/>
                </a:lnTo>
                <a:lnTo>
                  <a:pt x="509" y="156"/>
                </a:lnTo>
                <a:lnTo>
                  <a:pt x="509" y="156"/>
                </a:lnTo>
                <a:lnTo>
                  <a:pt x="504" y="158"/>
                </a:lnTo>
                <a:lnTo>
                  <a:pt x="500" y="158"/>
                </a:lnTo>
                <a:lnTo>
                  <a:pt x="495" y="160"/>
                </a:lnTo>
                <a:lnTo>
                  <a:pt x="490" y="160"/>
                </a:lnTo>
                <a:lnTo>
                  <a:pt x="490" y="162"/>
                </a:lnTo>
                <a:lnTo>
                  <a:pt x="485" y="164"/>
                </a:lnTo>
                <a:lnTo>
                  <a:pt x="481" y="164"/>
                </a:lnTo>
                <a:lnTo>
                  <a:pt x="476" y="166"/>
                </a:lnTo>
                <a:lnTo>
                  <a:pt x="471" y="166"/>
                </a:lnTo>
                <a:lnTo>
                  <a:pt x="471" y="168"/>
                </a:lnTo>
                <a:lnTo>
                  <a:pt x="466" y="168"/>
                </a:lnTo>
                <a:lnTo>
                  <a:pt x="462" y="170"/>
                </a:lnTo>
                <a:lnTo>
                  <a:pt x="457" y="170"/>
                </a:lnTo>
                <a:lnTo>
                  <a:pt x="452" y="172"/>
                </a:lnTo>
                <a:lnTo>
                  <a:pt x="447" y="172"/>
                </a:lnTo>
                <a:lnTo>
                  <a:pt x="447" y="174"/>
                </a:lnTo>
                <a:lnTo>
                  <a:pt x="443" y="174"/>
                </a:lnTo>
                <a:lnTo>
                  <a:pt x="438" y="177"/>
                </a:lnTo>
                <a:lnTo>
                  <a:pt x="433" y="179"/>
                </a:lnTo>
                <a:lnTo>
                  <a:pt x="428" y="179"/>
                </a:lnTo>
                <a:lnTo>
                  <a:pt x="428" y="181"/>
                </a:lnTo>
                <a:lnTo>
                  <a:pt x="423" y="181"/>
                </a:lnTo>
                <a:lnTo>
                  <a:pt x="419" y="183"/>
                </a:lnTo>
                <a:lnTo>
                  <a:pt x="414" y="183"/>
                </a:lnTo>
                <a:lnTo>
                  <a:pt x="409" y="185"/>
                </a:lnTo>
                <a:lnTo>
                  <a:pt x="409" y="185"/>
                </a:lnTo>
                <a:lnTo>
                  <a:pt x="404" y="187"/>
                </a:lnTo>
                <a:lnTo>
                  <a:pt x="400" y="187"/>
                </a:lnTo>
                <a:lnTo>
                  <a:pt x="395" y="189"/>
                </a:lnTo>
                <a:lnTo>
                  <a:pt x="390" y="191"/>
                </a:lnTo>
                <a:lnTo>
                  <a:pt x="390" y="191"/>
                </a:lnTo>
                <a:lnTo>
                  <a:pt x="385" y="193"/>
                </a:lnTo>
                <a:lnTo>
                  <a:pt x="381" y="193"/>
                </a:lnTo>
                <a:lnTo>
                  <a:pt x="376" y="195"/>
                </a:lnTo>
                <a:lnTo>
                  <a:pt x="371" y="195"/>
                </a:lnTo>
                <a:lnTo>
                  <a:pt x="371" y="197"/>
                </a:lnTo>
                <a:lnTo>
                  <a:pt x="366" y="197"/>
                </a:lnTo>
                <a:lnTo>
                  <a:pt x="362" y="199"/>
                </a:lnTo>
                <a:lnTo>
                  <a:pt x="357" y="199"/>
                </a:lnTo>
                <a:lnTo>
                  <a:pt x="352" y="201"/>
                </a:lnTo>
                <a:lnTo>
                  <a:pt x="352" y="201"/>
                </a:lnTo>
                <a:lnTo>
                  <a:pt x="347" y="203"/>
                </a:lnTo>
                <a:lnTo>
                  <a:pt x="343" y="205"/>
                </a:lnTo>
                <a:lnTo>
                  <a:pt x="338" y="205"/>
                </a:lnTo>
                <a:lnTo>
                  <a:pt x="333" y="207"/>
                </a:lnTo>
                <a:lnTo>
                  <a:pt x="333" y="207"/>
                </a:lnTo>
                <a:lnTo>
                  <a:pt x="328" y="209"/>
                </a:lnTo>
                <a:lnTo>
                  <a:pt x="323" y="209"/>
                </a:lnTo>
                <a:lnTo>
                  <a:pt x="319" y="211"/>
                </a:lnTo>
                <a:lnTo>
                  <a:pt x="314" y="211"/>
                </a:lnTo>
                <a:lnTo>
                  <a:pt x="309" y="214"/>
                </a:lnTo>
                <a:lnTo>
                  <a:pt x="309" y="214"/>
                </a:lnTo>
                <a:lnTo>
                  <a:pt x="304" y="216"/>
                </a:lnTo>
                <a:lnTo>
                  <a:pt x="300" y="216"/>
                </a:lnTo>
                <a:lnTo>
                  <a:pt x="295" y="218"/>
                </a:lnTo>
                <a:lnTo>
                  <a:pt x="295" y="220"/>
                </a:lnTo>
                <a:lnTo>
                  <a:pt x="290" y="220"/>
                </a:lnTo>
                <a:lnTo>
                  <a:pt x="285" y="222"/>
                </a:lnTo>
                <a:lnTo>
                  <a:pt x="281" y="222"/>
                </a:lnTo>
                <a:lnTo>
                  <a:pt x="276" y="224"/>
                </a:lnTo>
                <a:lnTo>
                  <a:pt x="271" y="224"/>
                </a:lnTo>
                <a:lnTo>
                  <a:pt x="271" y="226"/>
                </a:lnTo>
                <a:lnTo>
                  <a:pt x="266" y="226"/>
                </a:lnTo>
                <a:lnTo>
                  <a:pt x="262" y="228"/>
                </a:lnTo>
                <a:lnTo>
                  <a:pt x="257" y="228"/>
                </a:lnTo>
                <a:lnTo>
                  <a:pt x="252" y="230"/>
                </a:lnTo>
                <a:lnTo>
                  <a:pt x="252" y="232"/>
                </a:lnTo>
                <a:lnTo>
                  <a:pt x="247" y="232"/>
                </a:lnTo>
                <a:lnTo>
                  <a:pt x="242" y="234"/>
                </a:lnTo>
                <a:lnTo>
                  <a:pt x="238" y="234"/>
                </a:lnTo>
                <a:lnTo>
                  <a:pt x="233" y="236"/>
                </a:lnTo>
                <a:lnTo>
                  <a:pt x="233" y="236"/>
                </a:lnTo>
                <a:lnTo>
                  <a:pt x="228" y="238"/>
                </a:lnTo>
                <a:lnTo>
                  <a:pt x="223" y="238"/>
                </a:lnTo>
                <a:lnTo>
                  <a:pt x="219" y="240"/>
                </a:lnTo>
                <a:lnTo>
                  <a:pt x="214" y="240"/>
                </a:lnTo>
                <a:lnTo>
                  <a:pt x="214" y="242"/>
                </a:lnTo>
                <a:lnTo>
                  <a:pt x="209" y="242"/>
                </a:lnTo>
                <a:lnTo>
                  <a:pt x="204" y="244"/>
                </a:lnTo>
                <a:lnTo>
                  <a:pt x="200" y="246"/>
                </a:lnTo>
                <a:lnTo>
                  <a:pt x="195" y="246"/>
                </a:lnTo>
                <a:lnTo>
                  <a:pt x="195" y="248"/>
                </a:lnTo>
                <a:lnTo>
                  <a:pt x="190" y="248"/>
                </a:lnTo>
                <a:lnTo>
                  <a:pt x="185" y="250"/>
                </a:lnTo>
                <a:lnTo>
                  <a:pt x="181" y="250"/>
                </a:lnTo>
                <a:lnTo>
                  <a:pt x="176" y="253"/>
                </a:lnTo>
                <a:lnTo>
                  <a:pt x="176" y="253"/>
                </a:lnTo>
                <a:lnTo>
                  <a:pt x="171" y="255"/>
                </a:lnTo>
                <a:lnTo>
                  <a:pt x="166" y="255"/>
                </a:lnTo>
                <a:lnTo>
                  <a:pt x="162" y="257"/>
                </a:lnTo>
                <a:lnTo>
                  <a:pt x="157" y="259"/>
                </a:lnTo>
                <a:lnTo>
                  <a:pt x="157" y="259"/>
                </a:lnTo>
                <a:lnTo>
                  <a:pt x="152" y="261"/>
                </a:lnTo>
                <a:lnTo>
                  <a:pt x="147" y="261"/>
                </a:lnTo>
                <a:lnTo>
                  <a:pt x="142" y="263"/>
                </a:lnTo>
                <a:lnTo>
                  <a:pt x="138" y="263"/>
                </a:lnTo>
                <a:lnTo>
                  <a:pt x="138" y="265"/>
                </a:lnTo>
                <a:lnTo>
                  <a:pt x="133" y="265"/>
                </a:lnTo>
                <a:lnTo>
                  <a:pt x="128" y="267"/>
                </a:lnTo>
                <a:lnTo>
                  <a:pt x="123" y="267"/>
                </a:lnTo>
                <a:lnTo>
                  <a:pt x="119" y="269"/>
                </a:lnTo>
                <a:lnTo>
                  <a:pt x="114" y="269"/>
                </a:lnTo>
                <a:lnTo>
                  <a:pt x="114" y="271"/>
                </a:lnTo>
                <a:lnTo>
                  <a:pt x="109" y="273"/>
                </a:lnTo>
                <a:lnTo>
                  <a:pt x="104" y="273"/>
                </a:lnTo>
                <a:lnTo>
                  <a:pt x="100" y="275"/>
                </a:lnTo>
                <a:lnTo>
                  <a:pt x="95" y="275"/>
                </a:lnTo>
                <a:lnTo>
                  <a:pt x="95" y="277"/>
                </a:lnTo>
                <a:lnTo>
                  <a:pt x="90" y="277"/>
                </a:lnTo>
                <a:lnTo>
                  <a:pt x="85" y="279"/>
                </a:lnTo>
                <a:lnTo>
                  <a:pt x="81" y="279"/>
                </a:lnTo>
                <a:lnTo>
                  <a:pt x="76" y="281"/>
                </a:lnTo>
                <a:lnTo>
                  <a:pt x="76" y="281"/>
                </a:lnTo>
                <a:lnTo>
                  <a:pt x="71" y="283"/>
                </a:lnTo>
                <a:lnTo>
                  <a:pt x="66" y="283"/>
                </a:lnTo>
                <a:lnTo>
                  <a:pt x="61" y="285"/>
                </a:lnTo>
                <a:lnTo>
                  <a:pt x="57" y="287"/>
                </a:lnTo>
                <a:lnTo>
                  <a:pt x="57" y="287"/>
                </a:lnTo>
                <a:lnTo>
                  <a:pt x="52" y="290"/>
                </a:lnTo>
                <a:lnTo>
                  <a:pt x="47" y="290"/>
                </a:lnTo>
                <a:lnTo>
                  <a:pt x="42" y="292"/>
                </a:lnTo>
                <a:lnTo>
                  <a:pt x="38" y="292"/>
                </a:lnTo>
                <a:lnTo>
                  <a:pt x="38" y="294"/>
                </a:lnTo>
                <a:lnTo>
                  <a:pt x="33" y="294"/>
                </a:lnTo>
                <a:lnTo>
                  <a:pt x="28" y="296"/>
                </a:lnTo>
                <a:lnTo>
                  <a:pt x="23" y="296"/>
                </a:lnTo>
                <a:lnTo>
                  <a:pt x="19" y="298"/>
                </a:lnTo>
                <a:lnTo>
                  <a:pt x="19" y="300"/>
                </a:lnTo>
                <a:lnTo>
                  <a:pt x="14" y="300"/>
                </a:lnTo>
                <a:lnTo>
                  <a:pt x="9" y="302"/>
                </a:lnTo>
                <a:lnTo>
                  <a:pt x="4" y="302"/>
                </a:lnTo>
                <a:lnTo>
                  <a:pt x="0" y="487"/>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018" name="Freeform 10"/>
          <p:cNvSpPr>
            <a:spLocks/>
          </p:cNvSpPr>
          <p:nvPr/>
        </p:nvSpPr>
        <p:spPr bwMode="auto">
          <a:xfrm>
            <a:off x="263537" y="3415128"/>
            <a:ext cx="6094413" cy="884238"/>
          </a:xfrm>
          <a:custGeom>
            <a:avLst/>
            <a:gdLst/>
            <a:ahLst/>
            <a:cxnLst>
              <a:cxn ang="0">
                <a:pos x="119" y="339"/>
              </a:cxn>
              <a:cxn ang="0">
                <a:pos x="242" y="304"/>
              </a:cxn>
              <a:cxn ang="0">
                <a:pos x="366" y="267"/>
              </a:cxn>
              <a:cxn ang="0">
                <a:pos x="490" y="232"/>
              </a:cxn>
              <a:cxn ang="0">
                <a:pos x="609" y="197"/>
              </a:cxn>
              <a:cxn ang="0">
                <a:pos x="733" y="160"/>
              </a:cxn>
              <a:cxn ang="0">
                <a:pos x="857" y="216"/>
              </a:cxn>
              <a:cxn ang="0">
                <a:pos x="981" y="306"/>
              </a:cxn>
              <a:cxn ang="0">
                <a:pos x="1100" y="271"/>
              </a:cxn>
              <a:cxn ang="0">
                <a:pos x="1224" y="236"/>
              </a:cxn>
              <a:cxn ang="0">
                <a:pos x="1348" y="281"/>
              </a:cxn>
              <a:cxn ang="0">
                <a:pos x="1471" y="247"/>
              </a:cxn>
              <a:cxn ang="0">
                <a:pos x="1590" y="210"/>
              </a:cxn>
              <a:cxn ang="0">
                <a:pos x="1714" y="175"/>
              </a:cxn>
              <a:cxn ang="0">
                <a:pos x="1838" y="140"/>
              </a:cxn>
              <a:cxn ang="0">
                <a:pos x="1962" y="193"/>
              </a:cxn>
              <a:cxn ang="0">
                <a:pos x="2086" y="158"/>
              </a:cxn>
              <a:cxn ang="0">
                <a:pos x="2205" y="121"/>
              </a:cxn>
              <a:cxn ang="0">
                <a:pos x="2329" y="86"/>
              </a:cxn>
              <a:cxn ang="0">
                <a:pos x="2453" y="127"/>
              </a:cxn>
              <a:cxn ang="0">
                <a:pos x="2576" y="92"/>
              </a:cxn>
              <a:cxn ang="0">
                <a:pos x="2695" y="115"/>
              </a:cxn>
              <a:cxn ang="0">
                <a:pos x="2819" y="117"/>
              </a:cxn>
              <a:cxn ang="0">
                <a:pos x="2943" y="82"/>
              </a:cxn>
              <a:cxn ang="0">
                <a:pos x="3067" y="255"/>
              </a:cxn>
              <a:cxn ang="0">
                <a:pos x="3191" y="220"/>
              </a:cxn>
              <a:cxn ang="0">
                <a:pos x="3310" y="185"/>
              </a:cxn>
              <a:cxn ang="0">
                <a:pos x="3434" y="148"/>
              </a:cxn>
              <a:cxn ang="0">
                <a:pos x="3558" y="253"/>
              </a:cxn>
              <a:cxn ang="0">
                <a:pos x="3681" y="218"/>
              </a:cxn>
              <a:cxn ang="0">
                <a:pos x="3801" y="275"/>
              </a:cxn>
              <a:cxn ang="0">
                <a:pos x="3753" y="14"/>
              </a:cxn>
              <a:cxn ang="0">
                <a:pos x="3629" y="68"/>
              </a:cxn>
              <a:cxn ang="0">
                <a:pos x="3505" y="121"/>
              </a:cxn>
              <a:cxn ang="0">
                <a:pos x="3386" y="35"/>
              </a:cxn>
              <a:cxn ang="0">
                <a:pos x="3262" y="88"/>
              </a:cxn>
              <a:cxn ang="0">
                <a:pos x="3138" y="142"/>
              </a:cxn>
              <a:cxn ang="0">
                <a:pos x="3015" y="195"/>
              </a:cxn>
              <a:cxn ang="0">
                <a:pos x="2896" y="39"/>
              </a:cxn>
              <a:cxn ang="0">
                <a:pos x="2772" y="2"/>
              </a:cxn>
              <a:cxn ang="0">
                <a:pos x="2648" y="55"/>
              </a:cxn>
              <a:cxn ang="0">
                <a:pos x="2524" y="51"/>
              </a:cxn>
              <a:cxn ang="0">
                <a:pos x="2400" y="105"/>
              </a:cxn>
              <a:cxn ang="0">
                <a:pos x="2281" y="47"/>
              </a:cxn>
              <a:cxn ang="0">
                <a:pos x="2157" y="47"/>
              </a:cxn>
              <a:cxn ang="0">
                <a:pos x="2033" y="101"/>
              </a:cxn>
              <a:cxn ang="0">
                <a:pos x="1910" y="8"/>
              </a:cxn>
              <a:cxn ang="0">
                <a:pos x="1790" y="62"/>
              </a:cxn>
              <a:cxn ang="0">
                <a:pos x="1667" y="31"/>
              </a:cxn>
              <a:cxn ang="0">
                <a:pos x="1543" y="84"/>
              </a:cxn>
              <a:cxn ang="0">
                <a:pos x="1419" y="12"/>
              </a:cxn>
              <a:cxn ang="0">
                <a:pos x="1295" y="66"/>
              </a:cxn>
              <a:cxn ang="0">
                <a:pos x="1176" y="39"/>
              </a:cxn>
              <a:cxn ang="0">
                <a:pos x="1052" y="90"/>
              </a:cxn>
              <a:cxn ang="0">
                <a:pos x="928" y="19"/>
              </a:cxn>
              <a:cxn ang="0">
                <a:pos x="805" y="72"/>
              </a:cxn>
              <a:cxn ang="0">
                <a:pos x="685" y="35"/>
              </a:cxn>
              <a:cxn ang="0">
                <a:pos x="562" y="88"/>
              </a:cxn>
              <a:cxn ang="0">
                <a:pos x="438" y="142"/>
              </a:cxn>
              <a:cxn ang="0">
                <a:pos x="314" y="195"/>
              </a:cxn>
              <a:cxn ang="0">
                <a:pos x="195" y="249"/>
              </a:cxn>
              <a:cxn ang="0">
                <a:pos x="71" y="302"/>
              </a:cxn>
            </a:cxnLst>
            <a:rect l="0" t="0" r="r" b="b"/>
            <a:pathLst>
              <a:path w="3839" h="557">
                <a:moveTo>
                  <a:pt x="0" y="557"/>
                </a:moveTo>
                <a:lnTo>
                  <a:pt x="4" y="372"/>
                </a:lnTo>
                <a:lnTo>
                  <a:pt x="9" y="372"/>
                </a:lnTo>
                <a:lnTo>
                  <a:pt x="14" y="370"/>
                </a:lnTo>
                <a:lnTo>
                  <a:pt x="19" y="370"/>
                </a:lnTo>
                <a:lnTo>
                  <a:pt x="19" y="368"/>
                </a:lnTo>
                <a:lnTo>
                  <a:pt x="23" y="366"/>
                </a:lnTo>
                <a:lnTo>
                  <a:pt x="28" y="366"/>
                </a:lnTo>
                <a:lnTo>
                  <a:pt x="33" y="364"/>
                </a:lnTo>
                <a:lnTo>
                  <a:pt x="38" y="364"/>
                </a:lnTo>
                <a:lnTo>
                  <a:pt x="38" y="362"/>
                </a:lnTo>
                <a:lnTo>
                  <a:pt x="42" y="362"/>
                </a:lnTo>
                <a:lnTo>
                  <a:pt x="47" y="360"/>
                </a:lnTo>
                <a:lnTo>
                  <a:pt x="52" y="360"/>
                </a:lnTo>
                <a:lnTo>
                  <a:pt x="57" y="357"/>
                </a:lnTo>
                <a:lnTo>
                  <a:pt x="57" y="357"/>
                </a:lnTo>
                <a:lnTo>
                  <a:pt x="61" y="355"/>
                </a:lnTo>
                <a:lnTo>
                  <a:pt x="66" y="353"/>
                </a:lnTo>
                <a:lnTo>
                  <a:pt x="71" y="353"/>
                </a:lnTo>
                <a:lnTo>
                  <a:pt x="76" y="351"/>
                </a:lnTo>
                <a:lnTo>
                  <a:pt x="76" y="351"/>
                </a:lnTo>
                <a:lnTo>
                  <a:pt x="81" y="349"/>
                </a:lnTo>
                <a:lnTo>
                  <a:pt x="85" y="349"/>
                </a:lnTo>
                <a:lnTo>
                  <a:pt x="90" y="347"/>
                </a:lnTo>
                <a:lnTo>
                  <a:pt x="95" y="347"/>
                </a:lnTo>
                <a:lnTo>
                  <a:pt x="95" y="345"/>
                </a:lnTo>
                <a:lnTo>
                  <a:pt x="100" y="345"/>
                </a:lnTo>
                <a:lnTo>
                  <a:pt x="104" y="343"/>
                </a:lnTo>
                <a:lnTo>
                  <a:pt x="109" y="343"/>
                </a:lnTo>
                <a:lnTo>
                  <a:pt x="114" y="341"/>
                </a:lnTo>
                <a:lnTo>
                  <a:pt x="114" y="339"/>
                </a:lnTo>
                <a:lnTo>
                  <a:pt x="119" y="339"/>
                </a:lnTo>
                <a:lnTo>
                  <a:pt x="123" y="337"/>
                </a:lnTo>
                <a:lnTo>
                  <a:pt x="128" y="337"/>
                </a:lnTo>
                <a:lnTo>
                  <a:pt x="133" y="335"/>
                </a:lnTo>
                <a:lnTo>
                  <a:pt x="138" y="335"/>
                </a:lnTo>
                <a:lnTo>
                  <a:pt x="138" y="333"/>
                </a:lnTo>
                <a:lnTo>
                  <a:pt x="142" y="333"/>
                </a:lnTo>
                <a:lnTo>
                  <a:pt x="147" y="331"/>
                </a:lnTo>
                <a:lnTo>
                  <a:pt x="152" y="331"/>
                </a:lnTo>
                <a:lnTo>
                  <a:pt x="157" y="329"/>
                </a:lnTo>
                <a:lnTo>
                  <a:pt x="157" y="329"/>
                </a:lnTo>
                <a:lnTo>
                  <a:pt x="162" y="327"/>
                </a:lnTo>
                <a:lnTo>
                  <a:pt x="166" y="325"/>
                </a:lnTo>
                <a:lnTo>
                  <a:pt x="171" y="325"/>
                </a:lnTo>
                <a:lnTo>
                  <a:pt x="176" y="323"/>
                </a:lnTo>
                <a:lnTo>
                  <a:pt x="176" y="323"/>
                </a:lnTo>
                <a:lnTo>
                  <a:pt x="181" y="320"/>
                </a:lnTo>
                <a:lnTo>
                  <a:pt x="185" y="320"/>
                </a:lnTo>
                <a:lnTo>
                  <a:pt x="190" y="318"/>
                </a:lnTo>
                <a:lnTo>
                  <a:pt x="195" y="318"/>
                </a:lnTo>
                <a:lnTo>
                  <a:pt x="195" y="316"/>
                </a:lnTo>
                <a:lnTo>
                  <a:pt x="200" y="316"/>
                </a:lnTo>
                <a:lnTo>
                  <a:pt x="204" y="314"/>
                </a:lnTo>
                <a:lnTo>
                  <a:pt x="209" y="312"/>
                </a:lnTo>
                <a:lnTo>
                  <a:pt x="214" y="312"/>
                </a:lnTo>
                <a:lnTo>
                  <a:pt x="214" y="310"/>
                </a:lnTo>
                <a:lnTo>
                  <a:pt x="219" y="310"/>
                </a:lnTo>
                <a:lnTo>
                  <a:pt x="223" y="308"/>
                </a:lnTo>
                <a:lnTo>
                  <a:pt x="228" y="308"/>
                </a:lnTo>
                <a:lnTo>
                  <a:pt x="233" y="306"/>
                </a:lnTo>
                <a:lnTo>
                  <a:pt x="233" y="306"/>
                </a:lnTo>
                <a:lnTo>
                  <a:pt x="238" y="304"/>
                </a:lnTo>
                <a:lnTo>
                  <a:pt x="242" y="304"/>
                </a:lnTo>
                <a:lnTo>
                  <a:pt x="247" y="302"/>
                </a:lnTo>
                <a:lnTo>
                  <a:pt x="252" y="302"/>
                </a:lnTo>
                <a:lnTo>
                  <a:pt x="252" y="300"/>
                </a:lnTo>
                <a:lnTo>
                  <a:pt x="257" y="298"/>
                </a:lnTo>
                <a:lnTo>
                  <a:pt x="262" y="298"/>
                </a:lnTo>
                <a:lnTo>
                  <a:pt x="266" y="296"/>
                </a:lnTo>
                <a:lnTo>
                  <a:pt x="271" y="296"/>
                </a:lnTo>
                <a:lnTo>
                  <a:pt x="271" y="294"/>
                </a:lnTo>
                <a:lnTo>
                  <a:pt x="276" y="294"/>
                </a:lnTo>
                <a:lnTo>
                  <a:pt x="281" y="292"/>
                </a:lnTo>
                <a:lnTo>
                  <a:pt x="285" y="292"/>
                </a:lnTo>
                <a:lnTo>
                  <a:pt x="290" y="290"/>
                </a:lnTo>
                <a:lnTo>
                  <a:pt x="295" y="290"/>
                </a:lnTo>
                <a:lnTo>
                  <a:pt x="295" y="288"/>
                </a:lnTo>
                <a:lnTo>
                  <a:pt x="300" y="286"/>
                </a:lnTo>
                <a:lnTo>
                  <a:pt x="304" y="286"/>
                </a:lnTo>
                <a:lnTo>
                  <a:pt x="309" y="284"/>
                </a:lnTo>
                <a:lnTo>
                  <a:pt x="309" y="284"/>
                </a:lnTo>
                <a:lnTo>
                  <a:pt x="314" y="281"/>
                </a:lnTo>
                <a:lnTo>
                  <a:pt x="319" y="281"/>
                </a:lnTo>
                <a:lnTo>
                  <a:pt x="323" y="279"/>
                </a:lnTo>
                <a:lnTo>
                  <a:pt x="328" y="279"/>
                </a:lnTo>
                <a:lnTo>
                  <a:pt x="333" y="277"/>
                </a:lnTo>
                <a:lnTo>
                  <a:pt x="333" y="277"/>
                </a:lnTo>
                <a:lnTo>
                  <a:pt x="338" y="275"/>
                </a:lnTo>
                <a:lnTo>
                  <a:pt x="343" y="275"/>
                </a:lnTo>
                <a:lnTo>
                  <a:pt x="347" y="273"/>
                </a:lnTo>
                <a:lnTo>
                  <a:pt x="352" y="271"/>
                </a:lnTo>
                <a:lnTo>
                  <a:pt x="352" y="271"/>
                </a:lnTo>
                <a:lnTo>
                  <a:pt x="357" y="269"/>
                </a:lnTo>
                <a:lnTo>
                  <a:pt x="362" y="269"/>
                </a:lnTo>
                <a:lnTo>
                  <a:pt x="366" y="267"/>
                </a:lnTo>
                <a:lnTo>
                  <a:pt x="371" y="267"/>
                </a:lnTo>
                <a:lnTo>
                  <a:pt x="371" y="265"/>
                </a:lnTo>
                <a:lnTo>
                  <a:pt x="376" y="265"/>
                </a:lnTo>
                <a:lnTo>
                  <a:pt x="381" y="263"/>
                </a:lnTo>
                <a:lnTo>
                  <a:pt x="385" y="263"/>
                </a:lnTo>
                <a:lnTo>
                  <a:pt x="390" y="261"/>
                </a:lnTo>
                <a:lnTo>
                  <a:pt x="390" y="261"/>
                </a:lnTo>
                <a:lnTo>
                  <a:pt x="395" y="259"/>
                </a:lnTo>
                <a:lnTo>
                  <a:pt x="400" y="257"/>
                </a:lnTo>
                <a:lnTo>
                  <a:pt x="404" y="257"/>
                </a:lnTo>
                <a:lnTo>
                  <a:pt x="409" y="255"/>
                </a:lnTo>
                <a:lnTo>
                  <a:pt x="409" y="255"/>
                </a:lnTo>
                <a:lnTo>
                  <a:pt x="414" y="253"/>
                </a:lnTo>
                <a:lnTo>
                  <a:pt x="419" y="253"/>
                </a:lnTo>
                <a:lnTo>
                  <a:pt x="423" y="251"/>
                </a:lnTo>
                <a:lnTo>
                  <a:pt x="428" y="251"/>
                </a:lnTo>
                <a:lnTo>
                  <a:pt x="428" y="249"/>
                </a:lnTo>
                <a:lnTo>
                  <a:pt x="433" y="249"/>
                </a:lnTo>
                <a:lnTo>
                  <a:pt x="438" y="247"/>
                </a:lnTo>
                <a:lnTo>
                  <a:pt x="443" y="244"/>
                </a:lnTo>
                <a:lnTo>
                  <a:pt x="447" y="244"/>
                </a:lnTo>
                <a:lnTo>
                  <a:pt x="447" y="242"/>
                </a:lnTo>
                <a:lnTo>
                  <a:pt x="452" y="242"/>
                </a:lnTo>
                <a:lnTo>
                  <a:pt x="457" y="240"/>
                </a:lnTo>
                <a:lnTo>
                  <a:pt x="462" y="240"/>
                </a:lnTo>
                <a:lnTo>
                  <a:pt x="466" y="238"/>
                </a:lnTo>
                <a:lnTo>
                  <a:pt x="471" y="238"/>
                </a:lnTo>
                <a:lnTo>
                  <a:pt x="471" y="236"/>
                </a:lnTo>
                <a:lnTo>
                  <a:pt x="476" y="236"/>
                </a:lnTo>
                <a:lnTo>
                  <a:pt x="481" y="234"/>
                </a:lnTo>
                <a:lnTo>
                  <a:pt x="485" y="234"/>
                </a:lnTo>
                <a:lnTo>
                  <a:pt x="490" y="232"/>
                </a:lnTo>
                <a:lnTo>
                  <a:pt x="490" y="230"/>
                </a:lnTo>
                <a:lnTo>
                  <a:pt x="495" y="230"/>
                </a:lnTo>
                <a:lnTo>
                  <a:pt x="500" y="228"/>
                </a:lnTo>
                <a:lnTo>
                  <a:pt x="504" y="228"/>
                </a:lnTo>
                <a:lnTo>
                  <a:pt x="509" y="226"/>
                </a:lnTo>
                <a:lnTo>
                  <a:pt x="509" y="226"/>
                </a:lnTo>
                <a:lnTo>
                  <a:pt x="514" y="224"/>
                </a:lnTo>
                <a:lnTo>
                  <a:pt x="519" y="224"/>
                </a:lnTo>
                <a:lnTo>
                  <a:pt x="524" y="222"/>
                </a:lnTo>
                <a:lnTo>
                  <a:pt x="528" y="222"/>
                </a:lnTo>
                <a:lnTo>
                  <a:pt x="528" y="220"/>
                </a:lnTo>
                <a:lnTo>
                  <a:pt x="533" y="218"/>
                </a:lnTo>
                <a:lnTo>
                  <a:pt x="538" y="218"/>
                </a:lnTo>
                <a:lnTo>
                  <a:pt x="543" y="216"/>
                </a:lnTo>
                <a:lnTo>
                  <a:pt x="547" y="216"/>
                </a:lnTo>
                <a:lnTo>
                  <a:pt x="547" y="214"/>
                </a:lnTo>
                <a:lnTo>
                  <a:pt x="552" y="214"/>
                </a:lnTo>
                <a:lnTo>
                  <a:pt x="557" y="212"/>
                </a:lnTo>
                <a:lnTo>
                  <a:pt x="562" y="212"/>
                </a:lnTo>
                <a:lnTo>
                  <a:pt x="566" y="210"/>
                </a:lnTo>
                <a:lnTo>
                  <a:pt x="566" y="210"/>
                </a:lnTo>
                <a:lnTo>
                  <a:pt x="571" y="208"/>
                </a:lnTo>
                <a:lnTo>
                  <a:pt x="576" y="208"/>
                </a:lnTo>
                <a:lnTo>
                  <a:pt x="581" y="205"/>
                </a:lnTo>
                <a:lnTo>
                  <a:pt x="585" y="203"/>
                </a:lnTo>
                <a:lnTo>
                  <a:pt x="585" y="203"/>
                </a:lnTo>
                <a:lnTo>
                  <a:pt x="590" y="201"/>
                </a:lnTo>
                <a:lnTo>
                  <a:pt x="595" y="201"/>
                </a:lnTo>
                <a:lnTo>
                  <a:pt x="600" y="199"/>
                </a:lnTo>
                <a:lnTo>
                  <a:pt x="604" y="199"/>
                </a:lnTo>
                <a:lnTo>
                  <a:pt x="609" y="197"/>
                </a:lnTo>
                <a:lnTo>
                  <a:pt x="609" y="197"/>
                </a:lnTo>
                <a:lnTo>
                  <a:pt x="614" y="195"/>
                </a:lnTo>
                <a:lnTo>
                  <a:pt x="619" y="195"/>
                </a:lnTo>
                <a:lnTo>
                  <a:pt x="624" y="193"/>
                </a:lnTo>
                <a:lnTo>
                  <a:pt x="628" y="193"/>
                </a:lnTo>
                <a:lnTo>
                  <a:pt x="628" y="191"/>
                </a:lnTo>
                <a:lnTo>
                  <a:pt x="633" y="189"/>
                </a:lnTo>
                <a:lnTo>
                  <a:pt x="638" y="189"/>
                </a:lnTo>
                <a:lnTo>
                  <a:pt x="643" y="187"/>
                </a:lnTo>
                <a:lnTo>
                  <a:pt x="647" y="187"/>
                </a:lnTo>
                <a:lnTo>
                  <a:pt x="647" y="185"/>
                </a:lnTo>
                <a:lnTo>
                  <a:pt x="652" y="185"/>
                </a:lnTo>
                <a:lnTo>
                  <a:pt x="657" y="183"/>
                </a:lnTo>
                <a:lnTo>
                  <a:pt x="662" y="183"/>
                </a:lnTo>
                <a:lnTo>
                  <a:pt x="666" y="181"/>
                </a:lnTo>
                <a:lnTo>
                  <a:pt x="666" y="181"/>
                </a:lnTo>
                <a:lnTo>
                  <a:pt x="671" y="179"/>
                </a:lnTo>
                <a:lnTo>
                  <a:pt x="676" y="177"/>
                </a:lnTo>
                <a:lnTo>
                  <a:pt x="681" y="177"/>
                </a:lnTo>
                <a:lnTo>
                  <a:pt x="685" y="175"/>
                </a:lnTo>
                <a:lnTo>
                  <a:pt x="685" y="175"/>
                </a:lnTo>
                <a:lnTo>
                  <a:pt x="690" y="173"/>
                </a:lnTo>
                <a:lnTo>
                  <a:pt x="695" y="173"/>
                </a:lnTo>
                <a:lnTo>
                  <a:pt x="700" y="171"/>
                </a:lnTo>
                <a:lnTo>
                  <a:pt x="705" y="171"/>
                </a:lnTo>
                <a:lnTo>
                  <a:pt x="705" y="168"/>
                </a:lnTo>
                <a:lnTo>
                  <a:pt x="709" y="168"/>
                </a:lnTo>
                <a:lnTo>
                  <a:pt x="714" y="166"/>
                </a:lnTo>
                <a:lnTo>
                  <a:pt x="719" y="166"/>
                </a:lnTo>
                <a:lnTo>
                  <a:pt x="724" y="164"/>
                </a:lnTo>
                <a:lnTo>
                  <a:pt x="724" y="162"/>
                </a:lnTo>
                <a:lnTo>
                  <a:pt x="728" y="162"/>
                </a:lnTo>
                <a:lnTo>
                  <a:pt x="733" y="160"/>
                </a:lnTo>
                <a:lnTo>
                  <a:pt x="738" y="160"/>
                </a:lnTo>
                <a:lnTo>
                  <a:pt x="743" y="158"/>
                </a:lnTo>
                <a:lnTo>
                  <a:pt x="743" y="158"/>
                </a:lnTo>
                <a:lnTo>
                  <a:pt x="747" y="156"/>
                </a:lnTo>
                <a:lnTo>
                  <a:pt x="752" y="156"/>
                </a:lnTo>
                <a:lnTo>
                  <a:pt x="757" y="154"/>
                </a:lnTo>
                <a:lnTo>
                  <a:pt x="762" y="154"/>
                </a:lnTo>
                <a:lnTo>
                  <a:pt x="766" y="242"/>
                </a:lnTo>
                <a:lnTo>
                  <a:pt x="766" y="240"/>
                </a:lnTo>
                <a:lnTo>
                  <a:pt x="771" y="240"/>
                </a:lnTo>
                <a:lnTo>
                  <a:pt x="776" y="238"/>
                </a:lnTo>
                <a:lnTo>
                  <a:pt x="781" y="238"/>
                </a:lnTo>
                <a:lnTo>
                  <a:pt x="785" y="236"/>
                </a:lnTo>
                <a:lnTo>
                  <a:pt x="785" y="236"/>
                </a:lnTo>
                <a:lnTo>
                  <a:pt x="790" y="234"/>
                </a:lnTo>
                <a:lnTo>
                  <a:pt x="795" y="234"/>
                </a:lnTo>
                <a:lnTo>
                  <a:pt x="800" y="232"/>
                </a:lnTo>
                <a:lnTo>
                  <a:pt x="805" y="232"/>
                </a:lnTo>
                <a:lnTo>
                  <a:pt x="805" y="230"/>
                </a:lnTo>
                <a:lnTo>
                  <a:pt x="809" y="230"/>
                </a:lnTo>
                <a:lnTo>
                  <a:pt x="814" y="228"/>
                </a:lnTo>
                <a:lnTo>
                  <a:pt x="819" y="226"/>
                </a:lnTo>
                <a:lnTo>
                  <a:pt x="824" y="226"/>
                </a:lnTo>
                <a:lnTo>
                  <a:pt x="824" y="224"/>
                </a:lnTo>
                <a:lnTo>
                  <a:pt x="828" y="224"/>
                </a:lnTo>
                <a:lnTo>
                  <a:pt x="833" y="222"/>
                </a:lnTo>
                <a:lnTo>
                  <a:pt x="838" y="222"/>
                </a:lnTo>
                <a:lnTo>
                  <a:pt x="843" y="220"/>
                </a:lnTo>
                <a:lnTo>
                  <a:pt x="843" y="220"/>
                </a:lnTo>
                <a:lnTo>
                  <a:pt x="847" y="218"/>
                </a:lnTo>
                <a:lnTo>
                  <a:pt x="852" y="218"/>
                </a:lnTo>
                <a:lnTo>
                  <a:pt x="857" y="216"/>
                </a:lnTo>
                <a:lnTo>
                  <a:pt x="862" y="214"/>
                </a:lnTo>
                <a:lnTo>
                  <a:pt x="862" y="214"/>
                </a:lnTo>
                <a:lnTo>
                  <a:pt x="866" y="212"/>
                </a:lnTo>
                <a:lnTo>
                  <a:pt x="871" y="212"/>
                </a:lnTo>
                <a:lnTo>
                  <a:pt x="876" y="210"/>
                </a:lnTo>
                <a:lnTo>
                  <a:pt x="881" y="210"/>
                </a:lnTo>
                <a:lnTo>
                  <a:pt x="881" y="208"/>
                </a:lnTo>
                <a:lnTo>
                  <a:pt x="885" y="208"/>
                </a:lnTo>
                <a:lnTo>
                  <a:pt x="890" y="205"/>
                </a:lnTo>
                <a:lnTo>
                  <a:pt x="895" y="205"/>
                </a:lnTo>
                <a:lnTo>
                  <a:pt x="900" y="203"/>
                </a:lnTo>
                <a:lnTo>
                  <a:pt x="905" y="203"/>
                </a:lnTo>
                <a:lnTo>
                  <a:pt x="905" y="201"/>
                </a:lnTo>
                <a:lnTo>
                  <a:pt x="909" y="199"/>
                </a:lnTo>
                <a:lnTo>
                  <a:pt x="914" y="199"/>
                </a:lnTo>
                <a:lnTo>
                  <a:pt x="919" y="197"/>
                </a:lnTo>
                <a:lnTo>
                  <a:pt x="924" y="197"/>
                </a:lnTo>
                <a:lnTo>
                  <a:pt x="924" y="195"/>
                </a:lnTo>
                <a:lnTo>
                  <a:pt x="928" y="195"/>
                </a:lnTo>
                <a:lnTo>
                  <a:pt x="933" y="193"/>
                </a:lnTo>
                <a:lnTo>
                  <a:pt x="938" y="193"/>
                </a:lnTo>
                <a:lnTo>
                  <a:pt x="943" y="191"/>
                </a:lnTo>
                <a:lnTo>
                  <a:pt x="943" y="191"/>
                </a:lnTo>
                <a:lnTo>
                  <a:pt x="947" y="189"/>
                </a:lnTo>
                <a:lnTo>
                  <a:pt x="952" y="189"/>
                </a:lnTo>
                <a:lnTo>
                  <a:pt x="957" y="187"/>
                </a:lnTo>
                <a:lnTo>
                  <a:pt x="962" y="185"/>
                </a:lnTo>
                <a:lnTo>
                  <a:pt x="962" y="185"/>
                </a:lnTo>
                <a:lnTo>
                  <a:pt x="966" y="183"/>
                </a:lnTo>
                <a:lnTo>
                  <a:pt x="971" y="308"/>
                </a:lnTo>
                <a:lnTo>
                  <a:pt x="976" y="308"/>
                </a:lnTo>
                <a:lnTo>
                  <a:pt x="981" y="306"/>
                </a:lnTo>
                <a:lnTo>
                  <a:pt x="981" y="306"/>
                </a:lnTo>
                <a:lnTo>
                  <a:pt x="986" y="304"/>
                </a:lnTo>
                <a:lnTo>
                  <a:pt x="990" y="304"/>
                </a:lnTo>
                <a:lnTo>
                  <a:pt x="995" y="302"/>
                </a:lnTo>
                <a:lnTo>
                  <a:pt x="1000" y="302"/>
                </a:lnTo>
                <a:lnTo>
                  <a:pt x="1000" y="300"/>
                </a:lnTo>
                <a:lnTo>
                  <a:pt x="1005" y="300"/>
                </a:lnTo>
                <a:lnTo>
                  <a:pt x="1009" y="298"/>
                </a:lnTo>
                <a:lnTo>
                  <a:pt x="1014" y="298"/>
                </a:lnTo>
                <a:lnTo>
                  <a:pt x="1019" y="296"/>
                </a:lnTo>
                <a:lnTo>
                  <a:pt x="1019" y="294"/>
                </a:lnTo>
                <a:lnTo>
                  <a:pt x="1024" y="294"/>
                </a:lnTo>
                <a:lnTo>
                  <a:pt x="1028" y="292"/>
                </a:lnTo>
                <a:lnTo>
                  <a:pt x="1033" y="292"/>
                </a:lnTo>
                <a:lnTo>
                  <a:pt x="1038" y="290"/>
                </a:lnTo>
                <a:lnTo>
                  <a:pt x="1043" y="290"/>
                </a:lnTo>
                <a:lnTo>
                  <a:pt x="1043" y="288"/>
                </a:lnTo>
                <a:lnTo>
                  <a:pt x="1047" y="288"/>
                </a:lnTo>
                <a:lnTo>
                  <a:pt x="1052" y="286"/>
                </a:lnTo>
                <a:lnTo>
                  <a:pt x="1057" y="286"/>
                </a:lnTo>
                <a:lnTo>
                  <a:pt x="1062" y="284"/>
                </a:lnTo>
                <a:lnTo>
                  <a:pt x="1062" y="284"/>
                </a:lnTo>
                <a:lnTo>
                  <a:pt x="1066" y="281"/>
                </a:lnTo>
                <a:lnTo>
                  <a:pt x="1071" y="279"/>
                </a:lnTo>
                <a:lnTo>
                  <a:pt x="1076" y="279"/>
                </a:lnTo>
                <a:lnTo>
                  <a:pt x="1081" y="277"/>
                </a:lnTo>
                <a:lnTo>
                  <a:pt x="1081" y="277"/>
                </a:lnTo>
                <a:lnTo>
                  <a:pt x="1086" y="275"/>
                </a:lnTo>
                <a:lnTo>
                  <a:pt x="1090" y="275"/>
                </a:lnTo>
                <a:lnTo>
                  <a:pt x="1095" y="273"/>
                </a:lnTo>
                <a:lnTo>
                  <a:pt x="1100" y="273"/>
                </a:lnTo>
                <a:lnTo>
                  <a:pt x="1100" y="271"/>
                </a:lnTo>
                <a:lnTo>
                  <a:pt x="1105" y="271"/>
                </a:lnTo>
                <a:lnTo>
                  <a:pt x="1109" y="269"/>
                </a:lnTo>
                <a:lnTo>
                  <a:pt x="1114" y="267"/>
                </a:lnTo>
                <a:lnTo>
                  <a:pt x="1119" y="267"/>
                </a:lnTo>
                <a:lnTo>
                  <a:pt x="1119" y="265"/>
                </a:lnTo>
                <a:lnTo>
                  <a:pt x="1124" y="265"/>
                </a:lnTo>
                <a:lnTo>
                  <a:pt x="1128" y="263"/>
                </a:lnTo>
                <a:lnTo>
                  <a:pt x="1133" y="263"/>
                </a:lnTo>
                <a:lnTo>
                  <a:pt x="1138" y="261"/>
                </a:lnTo>
                <a:lnTo>
                  <a:pt x="1138" y="261"/>
                </a:lnTo>
                <a:lnTo>
                  <a:pt x="1143" y="259"/>
                </a:lnTo>
                <a:lnTo>
                  <a:pt x="1147" y="259"/>
                </a:lnTo>
                <a:lnTo>
                  <a:pt x="1152" y="257"/>
                </a:lnTo>
                <a:lnTo>
                  <a:pt x="1157" y="257"/>
                </a:lnTo>
                <a:lnTo>
                  <a:pt x="1157" y="255"/>
                </a:lnTo>
                <a:lnTo>
                  <a:pt x="1162" y="253"/>
                </a:lnTo>
                <a:lnTo>
                  <a:pt x="1167" y="253"/>
                </a:lnTo>
                <a:lnTo>
                  <a:pt x="1171" y="251"/>
                </a:lnTo>
                <a:lnTo>
                  <a:pt x="1176" y="251"/>
                </a:lnTo>
                <a:lnTo>
                  <a:pt x="1181" y="249"/>
                </a:lnTo>
                <a:lnTo>
                  <a:pt x="1181" y="249"/>
                </a:lnTo>
                <a:lnTo>
                  <a:pt x="1186" y="247"/>
                </a:lnTo>
                <a:lnTo>
                  <a:pt x="1190" y="247"/>
                </a:lnTo>
                <a:lnTo>
                  <a:pt x="1195" y="244"/>
                </a:lnTo>
                <a:lnTo>
                  <a:pt x="1200" y="244"/>
                </a:lnTo>
                <a:lnTo>
                  <a:pt x="1200" y="242"/>
                </a:lnTo>
                <a:lnTo>
                  <a:pt x="1205" y="240"/>
                </a:lnTo>
                <a:lnTo>
                  <a:pt x="1209" y="240"/>
                </a:lnTo>
                <a:lnTo>
                  <a:pt x="1214" y="238"/>
                </a:lnTo>
                <a:lnTo>
                  <a:pt x="1219" y="238"/>
                </a:lnTo>
                <a:lnTo>
                  <a:pt x="1219" y="236"/>
                </a:lnTo>
                <a:lnTo>
                  <a:pt x="1224" y="236"/>
                </a:lnTo>
                <a:lnTo>
                  <a:pt x="1228" y="234"/>
                </a:lnTo>
                <a:lnTo>
                  <a:pt x="1233" y="234"/>
                </a:lnTo>
                <a:lnTo>
                  <a:pt x="1238" y="232"/>
                </a:lnTo>
                <a:lnTo>
                  <a:pt x="1238" y="232"/>
                </a:lnTo>
                <a:lnTo>
                  <a:pt x="1243" y="230"/>
                </a:lnTo>
                <a:lnTo>
                  <a:pt x="1247" y="230"/>
                </a:lnTo>
                <a:lnTo>
                  <a:pt x="1252" y="228"/>
                </a:lnTo>
                <a:lnTo>
                  <a:pt x="1257" y="226"/>
                </a:lnTo>
                <a:lnTo>
                  <a:pt x="1257" y="226"/>
                </a:lnTo>
                <a:lnTo>
                  <a:pt x="1262" y="306"/>
                </a:lnTo>
                <a:lnTo>
                  <a:pt x="1267" y="304"/>
                </a:lnTo>
                <a:lnTo>
                  <a:pt x="1271" y="304"/>
                </a:lnTo>
                <a:lnTo>
                  <a:pt x="1276" y="302"/>
                </a:lnTo>
                <a:lnTo>
                  <a:pt x="1276" y="302"/>
                </a:lnTo>
                <a:lnTo>
                  <a:pt x="1281" y="300"/>
                </a:lnTo>
                <a:lnTo>
                  <a:pt x="1286" y="300"/>
                </a:lnTo>
                <a:lnTo>
                  <a:pt x="1290" y="298"/>
                </a:lnTo>
                <a:lnTo>
                  <a:pt x="1295" y="298"/>
                </a:lnTo>
                <a:lnTo>
                  <a:pt x="1295" y="296"/>
                </a:lnTo>
                <a:lnTo>
                  <a:pt x="1300" y="296"/>
                </a:lnTo>
                <a:lnTo>
                  <a:pt x="1305" y="294"/>
                </a:lnTo>
                <a:lnTo>
                  <a:pt x="1309" y="292"/>
                </a:lnTo>
                <a:lnTo>
                  <a:pt x="1314" y="292"/>
                </a:lnTo>
                <a:lnTo>
                  <a:pt x="1314" y="290"/>
                </a:lnTo>
                <a:lnTo>
                  <a:pt x="1319" y="290"/>
                </a:lnTo>
                <a:lnTo>
                  <a:pt x="1324" y="288"/>
                </a:lnTo>
                <a:lnTo>
                  <a:pt x="1328" y="288"/>
                </a:lnTo>
                <a:lnTo>
                  <a:pt x="1333" y="286"/>
                </a:lnTo>
                <a:lnTo>
                  <a:pt x="1338" y="286"/>
                </a:lnTo>
                <a:lnTo>
                  <a:pt x="1338" y="284"/>
                </a:lnTo>
                <a:lnTo>
                  <a:pt x="1343" y="284"/>
                </a:lnTo>
                <a:lnTo>
                  <a:pt x="1348" y="281"/>
                </a:lnTo>
                <a:lnTo>
                  <a:pt x="1352" y="281"/>
                </a:lnTo>
                <a:lnTo>
                  <a:pt x="1357" y="279"/>
                </a:lnTo>
                <a:lnTo>
                  <a:pt x="1357" y="277"/>
                </a:lnTo>
                <a:lnTo>
                  <a:pt x="1362" y="277"/>
                </a:lnTo>
                <a:lnTo>
                  <a:pt x="1367" y="275"/>
                </a:lnTo>
                <a:lnTo>
                  <a:pt x="1371" y="275"/>
                </a:lnTo>
                <a:lnTo>
                  <a:pt x="1376" y="273"/>
                </a:lnTo>
                <a:lnTo>
                  <a:pt x="1376" y="273"/>
                </a:lnTo>
                <a:lnTo>
                  <a:pt x="1381" y="271"/>
                </a:lnTo>
                <a:lnTo>
                  <a:pt x="1386" y="271"/>
                </a:lnTo>
                <a:lnTo>
                  <a:pt x="1390" y="269"/>
                </a:lnTo>
                <a:lnTo>
                  <a:pt x="1395" y="269"/>
                </a:lnTo>
                <a:lnTo>
                  <a:pt x="1395" y="267"/>
                </a:lnTo>
                <a:lnTo>
                  <a:pt x="1400" y="265"/>
                </a:lnTo>
                <a:lnTo>
                  <a:pt x="1405" y="265"/>
                </a:lnTo>
                <a:lnTo>
                  <a:pt x="1409" y="263"/>
                </a:lnTo>
                <a:lnTo>
                  <a:pt x="1414" y="263"/>
                </a:lnTo>
                <a:lnTo>
                  <a:pt x="1414" y="261"/>
                </a:lnTo>
                <a:lnTo>
                  <a:pt x="1419" y="261"/>
                </a:lnTo>
                <a:lnTo>
                  <a:pt x="1424" y="259"/>
                </a:lnTo>
                <a:lnTo>
                  <a:pt x="1428" y="259"/>
                </a:lnTo>
                <a:lnTo>
                  <a:pt x="1433" y="257"/>
                </a:lnTo>
                <a:lnTo>
                  <a:pt x="1433" y="257"/>
                </a:lnTo>
                <a:lnTo>
                  <a:pt x="1438" y="255"/>
                </a:lnTo>
                <a:lnTo>
                  <a:pt x="1443" y="255"/>
                </a:lnTo>
                <a:lnTo>
                  <a:pt x="1448" y="253"/>
                </a:lnTo>
                <a:lnTo>
                  <a:pt x="1452" y="251"/>
                </a:lnTo>
                <a:lnTo>
                  <a:pt x="1452" y="251"/>
                </a:lnTo>
                <a:lnTo>
                  <a:pt x="1457" y="249"/>
                </a:lnTo>
                <a:lnTo>
                  <a:pt x="1462" y="249"/>
                </a:lnTo>
                <a:lnTo>
                  <a:pt x="1467" y="247"/>
                </a:lnTo>
                <a:lnTo>
                  <a:pt x="1471" y="247"/>
                </a:lnTo>
                <a:lnTo>
                  <a:pt x="1476" y="244"/>
                </a:lnTo>
                <a:lnTo>
                  <a:pt x="1476" y="244"/>
                </a:lnTo>
                <a:lnTo>
                  <a:pt x="1481" y="242"/>
                </a:lnTo>
                <a:lnTo>
                  <a:pt x="1486" y="242"/>
                </a:lnTo>
                <a:lnTo>
                  <a:pt x="1490" y="240"/>
                </a:lnTo>
                <a:lnTo>
                  <a:pt x="1495" y="238"/>
                </a:lnTo>
                <a:lnTo>
                  <a:pt x="1495" y="238"/>
                </a:lnTo>
                <a:lnTo>
                  <a:pt x="1500" y="236"/>
                </a:lnTo>
                <a:lnTo>
                  <a:pt x="1505" y="236"/>
                </a:lnTo>
                <a:lnTo>
                  <a:pt x="1509" y="234"/>
                </a:lnTo>
                <a:lnTo>
                  <a:pt x="1514" y="234"/>
                </a:lnTo>
                <a:lnTo>
                  <a:pt x="1514" y="232"/>
                </a:lnTo>
                <a:lnTo>
                  <a:pt x="1519" y="232"/>
                </a:lnTo>
                <a:lnTo>
                  <a:pt x="1524" y="230"/>
                </a:lnTo>
                <a:lnTo>
                  <a:pt x="1529" y="230"/>
                </a:lnTo>
                <a:lnTo>
                  <a:pt x="1533" y="228"/>
                </a:lnTo>
                <a:lnTo>
                  <a:pt x="1533" y="228"/>
                </a:lnTo>
                <a:lnTo>
                  <a:pt x="1538" y="226"/>
                </a:lnTo>
                <a:lnTo>
                  <a:pt x="1543" y="224"/>
                </a:lnTo>
                <a:lnTo>
                  <a:pt x="1548" y="224"/>
                </a:lnTo>
                <a:lnTo>
                  <a:pt x="1552" y="222"/>
                </a:lnTo>
                <a:lnTo>
                  <a:pt x="1552" y="222"/>
                </a:lnTo>
                <a:lnTo>
                  <a:pt x="1557" y="220"/>
                </a:lnTo>
                <a:lnTo>
                  <a:pt x="1562" y="220"/>
                </a:lnTo>
                <a:lnTo>
                  <a:pt x="1567" y="218"/>
                </a:lnTo>
                <a:lnTo>
                  <a:pt x="1571" y="218"/>
                </a:lnTo>
                <a:lnTo>
                  <a:pt x="1571" y="216"/>
                </a:lnTo>
                <a:lnTo>
                  <a:pt x="1576" y="216"/>
                </a:lnTo>
                <a:lnTo>
                  <a:pt x="1581" y="214"/>
                </a:lnTo>
                <a:lnTo>
                  <a:pt x="1586" y="214"/>
                </a:lnTo>
                <a:lnTo>
                  <a:pt x="1590" y="212"/>
                </a:lnTo>
                <a:lnTo>
                  <a:pt x="1590" y="210"/>
                </a:lnTo>
                <a:lnTo>
                  <a:pt x="1595" y="210"/>
                </a:lnTo>
                <a:lnTo>
                  <a:pt x="1600" y="208"/>
                </a:lnTo>
                <a:lnTo>
                  <a:pt x="1605" y="208"/>
                </a:lnTo>
                <a:lnTo>
                  <a:pt x="1609" y="205"/>
                </a:lnTo>
                <a:lnTo>
                  <a:pt x="1614" y="205"/>
                </a:lnTo>
                <a:lnTo>
                  <a:pt x="1614" y="203"/>
                </a:lnTo>
                <a:lnTo>
                  <a:pt x="1619" y="203"/>
                </a:lnTo>
                <a:lnTo>
                  <a:pt x="1624" y="201"/>
                </a:lnTo>
                <a:lnTo>
                  <a:pt x="1629" y="201"/>
                </a:lnTo>
                <a:lnTo>
                  <a:pt x="1633" y="199"/>
                </a:lnTo>
                <a:lnTo>
                  <a:pt x="1633" y="197"/>
                </a:lnTo>
                <a:lnTo>
                  <a:pt x="1638" y="197"/>
                </a:lnTo>
                <a:lnTo>
                  <a:pt x="1643" y="195"/>
                </a:lnTo>
                <a:lnTo>
                  <a:pt x="1648" y="195"/>
                </a:lnTo>
                <a:lnTo>
                  <a:pt x="1652" y="193"/>
                </a:lnTo>
                <a:lnTo>
                  <a:pt x="1652" y="193"/>
                </a:lnTo>
                <a:lnTo>
                  <a:pt x="1657" y="191"/>
                </a:lnTo>
                <a:lnTo>
                  <a:pt x="1662" y="191"/>
                </a:lnTo>
                <a:lnTo>
                  <a:pt x="1667" y="189"/>
                </a:lnTo>
                <a:lnTo>
                  <a:pt x="1671" y="189"/>
                </a:lnTo>
                <a:lnTo>
                  <a:pt x="1671" y="187"/>
                </a:lnTo>
                <a:lnTo>
                  <a:pt x="1676" y="187"/>
                </a:lnTo>
                <a:lnTo>
                  <a:pt x="1681" y="185"/>
                </a:lnTo>
                <a:lnTo>
                  <a:pt x="1686" y="183"/>
                </a:lnTo>
                <a:lnTo>
                  <a:pt x="1690" y="183"/>
                </a:lnTo>
                <a:lnTo>
                  <a:pt x="1690" y="181"/>
                </a:lnTo>
                <a:lnTo>
                  <a:pt x="1695" y="181"/>
                </a:lnTo>
                <a:lnTo>
                  <a:pt x="1700" y="179"/>
                </a:lnTo>
                <a:lnTo>
                  <a:pt x="1705" y="179"/>
                </a:lnTo>
                <a:lnTo>
                  <a:pt x="1710" y="177"/>
                </a:lnTo>
                <a:lnTo>
                  <a:pt x="1710" y="177"/>
                </a:lnTo>
                <a:lnTo>
                  <a:pt x="1714" y="175"/>
                </a:lnTo>
                <a:lnTo>
                  <a:pt x="1719" y="175"/>
                </a:lnTo>
                <a:lnTo>
                  <a:pt x="1724" y="173"/>
                </a:lnTo>
                <a:lnTo>
                  <a:pt x="1729" y="171"/>
                </a:lnTo>
                <a:lnTo>
                  <a:pt x="1729" y="171"/>
                </a:lnTo>
                <a:lnTo>
                  <a:pt x="1733" y="168"/>
                </a:lnTo>
                <a:lnTo>
                  <a:pt x="1738" y="168"/>
                </a:lnTo>
                <a:lnTo>
                  <a:pt x="1743" y="166"/>
                </a:lnTo>
                <a:lnTo>
                  <a:pt x="1748" y="166"/>
                </a:lnTo>
                <a:lnTo>
                  <a:pt x="1752" y="164"/>
                </a:lnTo>
                <a:lnTo>
                  <a:pt x="1752" y="164"/>
                </a:lnTo>
                <a:lnTo>
                  <a:pt x="1757" y="162"/>
                </a:lnTo>
                <a:lnTo>
                  <a:pt x="1762" y="162"/>
                </a:lnTo>
                <a:lnTo>
                  <a:pt x="1767" y="160"/>
                </a:lnTo>
                <a:lnTo>
                  <a:pt x="1771" y="160"/>
                </a:lnTo>
                <a:lnTo>
                  <a:pt x="1771" y="158"/>
                </a:lnTo>
                <a:lnTo>
                  <a:pt x="1776" y="156"/>
                </a:lnTo>
                <a:lnTo>
                  <a:pt x="1781" y="156"/>
                </a:lnTo>
                <a:lnTo>
                  <a:pt x="1786" y="154"/>
                </a:lnTo>
                <a:lnTo>
                  <a:pt x="1790" y="154"/>
                </a:lnTo>
                <a:lnTo>
                  <a:pt x="1790" y="152"/>
                </a:lnTo>
                <a:lnTo>
                  <a:pt x="1795" y="152"/>
                </a:lnTo>
                <a:lnTo>
                  <a:pt x="1800" y="150"/>
                </a:lnTo>
                <a:lnTo>
                  <a:pt x="1805" y="150"/>
                </a:lnTo>
                <a:lnTo>
                  <a:pt x="1810" y="148"/>
                </a:lnTo>
                <a:lnTo>
                  <a:pt x="1810" y="148"/>
                </a:lnTo>
                <a:lnTo>
                  <a:pt x="1814" y="146"/>
                </a:lnTo>
                <a:lnTo>
                  <a:pt x="1819" y="146"/>
                </a:lnTo>
                <a:lnTo>
                  <a:pt x="1824" y="144"/>
                </a:lnTo>
                <a:lnTo>
                  <a:pt x="1829" y="142"/>
                </a:lnTo>
                <a:lnTo>
                  <a:pt x="1829" y="142"/>
                </a:lnTo>
                <a:lnTo>
                  <a:pt x="1833" y="140"/>
                </a:lnTo>
                <a:lnTo>
                  <a:pt x="1838" y="140"/>
                </a:lnTo>
                <a:lnTo>
                  <a:pt x="1843" y="138"/>
                </a:lnTo>
                <a:lnTo>
                  <a:pt x="1848" y="138"/>
                </a:lnTo>
                <a:lnTo>
                  <a:pt x="1848" y="136"/>
                </a:lnTo>
                <a:lnTo>
                  <a:pt x="1852" y="136"/>
                </a:lnTo>
                <a:lnTo>
                  <a:pt x="1857" y="134"/>
                </a:lnTo>
                <a:lnTo>
                  <a:pt x="1862" y="134"/>
                </a:lnTo>
                <a:lnTo>
                  <a:pt x="1867" y="132"/>
                </a:lnTo>
                <a:lnTo>
                  <a:pt x="1867" y="129"/>
                </a:lnTo>
                <a:lnTo>
                  <a:pt x="1871" y="129"/>
                </a:lnTo>
                <a:lnTo>
                  <a:pt x="1876" y="127"/>
                </a:lnTo>
                <a:lnTo>
                  <a:pt x="1881" y="127"/>
                </a:lnTo>
                <a:lnTo>
                  <a:pt x="1886" y="125"/>
                </a:lnTo>
                <a:lnTo>
                  <a:pt x="1886" y="125"/>
                </a:lnTo>
                <a:lnTo>
                  <a:pt x="1891" y="123"/>
                </a:lnTo>
                <a:lnTo>
                  <a:pt x="1895" y="123"/>
                </a:lnTo>
                <a:lnTo>
                  <a:pt x="1900" y="121"/>
                </a:lnTo>
                <a:lnTo>
                  <a:pt x="1905" y="121"/>
                </a:lnTo>
                <a:lnTo>
                  <a:pt x="1910" y="119"/>
                </a:lnTo>
                <a:lnTo>
                  <a:pt x="1910" y="119"/>
                </a:lnTo>
                <a:lnTo>
                  <a:pt x="1914" y="117"/>
                </a:lnTo>
                <a:lnTo>
                  <a:pt x="1919" y="115"/>
                </a:lnTo>
                <a:lnTo>
                  <a:pt x="1924" y="115"/>
                </a:lnTo>
                <a:lnTo>
                  <a:pt x="1929" y="113"/>
                </a:lnTo>
                <a:lnTo>
                  <a:pt x="1929" y="113"/>
                </a:lnTo>
                <a:lnTo>
                  <a:pt x="1933" y="201"/>
                </a:lnTo>
                <a:lnTo>
                  <a:pt x="1938" y="199"/>
                </a:lnTo>
                <a:lnTo>
                  <a:pt x="1943" y="199"/>
                </a:lnTo>
                <a:lnTo>
                  <a:pt x="1948" y="197"/>
                </a:lnTo>
                <a:lnTo>
                  <a:pt x="1948" y="197"/>
                </a:lnTo>
                <a:lnTo>
                  <a:pt x="1952" y="195"/>
                </a:lnTo>
                <a:lnTo>
                  <a:pt x="1957" y="193"/>
                </a:lnTo>
                <a:lnTo>
                  <a:pt x="1962" y="193"/>
                </a:lnTo>
                <a:lnTo>
                  <a:pt x="1967" y="191"/>
                </a:lnTo>
                <a:lnTo>
                  <a:pt x="1967" y="191"/>
                </a:lnTo>
                <a:lnTo>
                  <a:pt x="1971" y="189"/>
                </a:lnTo>
                <a:lnTo>
                  <a:pt x="1976" y="189"/>
                </a:lnTo>
                <a:lnTo>
                  <a:pt x="1981" y="187"/>
                </a:lnTo>
                <a:lnTo>
                  <a:pt x="1986" y="187"/>
                </a:lnTo>
                <a:lnTo>
                  <a:pt x="1986" y="185"/>
                </a:lnTo>
                <a:lnTo>
                  <a:pt x="1991" y="185"/>
                </a:lnTo>
                <a:lnTo>
                  <a:pt x="1995" y="183"/>
                </a:lnTo>
                <a:lnTo>
                  <a:pt x="2000" y="183"/>
                </a:lnTo>
                <a:lnTo>
                  <a:pt x="2005" y="181"/>
                </a:lnTo>
                <a:lnTo>
                  <a:pt x="2005" y="179"/>
                </a:lnTo>
                <a:lnTo>
                  <a:pt x="2010" y="179"/>
                </a:lnTo>
                <a:lnTo>
                  <a:pt x="2014" y="177"/>
                </a:lnTo>
                <a:lnTo>
                  <a:pt x="2019" y="177"/>
                </a:lnTo>
                <a:lnTo>
                  <a:pt x="2024" y="175"/>
                </a:lnTo>
                <a:lnTo>
                  <a:pt x="2024" y="175"/>
                </a:lnTo>
                <a:lnTo>
                  <a:pt x="2029" y="173"/>
                </a:lnTo>
                <a:lnTo>
                  <a:pt x="2033" y="173"/>
                </a:lnTo>
                <a:lnTo>
                  <a:pt x="2038" y="171"/>
                </a:lnTo>
                <a:lnTo>
                  <a:pt x="2043" y="171"/>
                </a:lnTo>
                <a:lnTo>
                  <a:pt x="2048" y="168"/>
                </a:lnTo>
                <a:lnTo>
                  <a:pt x="2048" y="166"/>
                </a:lnTo>
                <a:lnTo>
                  <a:pt x="2052" y="166"/>
                </a:lnTo>
                <a:lnTo>
                  <a:pt x="2057" y="164"/>
                </a:lnTo>
                <a:lnTo>
                  <a:pt x="2062" y="164"/>
                </a:lnTo>
                <a:lnTo>
                  <a:pt x="2067" y="162"/>
                </a:lnTo>
                <a:lnTo>
                  <a:pt x="2067" y="162"/>
                </a:lnTo>
                <a:lnTo>
                  <a:pt x="2072" y="160"/>
                </a:lnTo>
                <a:lnTo>
                  <a:pt x="2076" y="160"/>
                </a:lnTo>
                <a:lnTo>
                  <a:pt x="2081" y="158"/>
                </a:lnTo>
                <a:lnTo>
                  <a:pt x="2086" y="158"/>
                </a:lnTo>
                <a:lnTo>
                  <a:pt x="2086" y="156"/>
                </a:lnTo>
                <a:lnTo>
                  <a:pt x="2091" y="156"/>
                </a:lnTo>
                <a:lnTo>
                  <a:pt x="2095" y="154"/>
                </a:lnTo>
                <a:lnTo>
                  <a:pt x="2100" y="152"/>
                </a:lnTo>
                <a:lnTo>
                  <a:pt x="2105" y="152"/>
                </a:lnTo>
                <a:lnTo>
                  <a:pt x="2105" y="150"/>
                </a:lnTo>
                <a:lnTo>
                  <a:pt x="2110" y="150"/>
                </a:lnTo>
                <a:lnTo>
                  <a:pt x="2114" y="148"/>
                </a:lnTo>
                <a:lnTo>
                  <a:pt x="2119" y="148"/>
                </a:lnTo>
                <a:lnTo>
                  <a:pt x="2124" y="146"/>
                </a:lnTo>
                <a:lnTo>
                  <a:pt x="2124" y="146"/>
                </a:lnTo>
                <a:lnTo>
                  <a:pt x="2129" y="144"/>
                </a:lnTo>
                <a:lnTo>
                  <a:pt x="2133" y="144"/>
                </a:lnTo>
                <a:lnTo>
                  <a:pt x="2138" y="142"/>
                </a:lnTo>
                <a:lnTo>
                  <a:pt x="2143" y="142"/>
                </a:lnTo>
                <a:lnTo>
                  <a:pt x="2143" y="140"/>
                </a:lnTo>
                <a:lnTo>
                  <a:pt x="2148" y="138"/>
                </a:lnTo>
                <a:lnTo>
                  <a:pt x="2152" y="138"/>
                </a:lnTo>
                <a:lnTo>
                  <a:pt x="2157" y="136"/>
                </a:lnTo>
                <a:lnTo>
                  <a:pt x="2162" y="136"/>
                </a:lnTo>
                <a:lnTo>
                  <a:pt x="2162" y="134"/>
                </a:lnTo>
                <a:lnTo>
                  <a:pt x="2167" y="134"/>
                </a:lnTo>
                <a:lnTo>
                  <a:pt x="2172" y="132"/>
                </a:lnTo>
                <a:lnTo>
                  <a:pt x="2176" y="132"/>
                </a:lnTo>
                <a:lnTo>
                  <a:pt x="2181" y="129"/>
                </a:lnTo>
                <a:lnTo>
                  <a:pt x="2186" y="129"/>
                </a:lnTo>
                <a:lnTo>
                  <a:pt x="2186" y="127"/>
                </a:lnTo>
                <a:lnTo>
                  <a:pt x="2191" y="125"/>
                </a:lnTo>
                <a:lnTo>
                  <a:pt x="2195" y="125"/>
                </a:lnTo>
                <a:lnTo>
                  <a:pt x="2200" y="123"/>
                </a:lnTo>
                <a:lnTo>
                  <a:pt x="2205" y="123"/>
                </a:lnTo>
                <a:lnTo>
                  <a:pt x="2205" y="121"/>
                </a:lnTo>
                <a:lnTo>
                  <a:pt x="2210" y="121"/>
                </a:lnTo>
                <a:lnTo>
                  <a:pt x="2214" y="119"/>
                </a:lnTo>
                <a:lnTo>
                  <a:pt x="2219" y="119"/>
                </a:lnTo>
                <a:lnTo>
                  <a:pt x="2224" y="117"/>
                </a:lnTo>
                <a:lnTo>
                  <a:pt x="2224" y="117"/>
                </a:lnTo>
                <a:lnTo>
                  <a:pt x="2229" y="115"/>
                </a:lnTo>
                <a:lnTo>
                  <a:pt x="2233" y="115"/>
                </a:lnTo>
                <a:lnTo>
                  <a:pt x="2238" y="113"/>
                </a:lnTo>
                <a:lnTo>
                  <a:pt x="2243" y="111"/>
                </a:lnTo>
                <a:lnTo>
                  <a:pt x="2243" y="111"/>
                </a:lnTo>
                <a:lnTo>
                  <a:pt x="2248" y="109"/>
                </a:lnTo>
                <a:lnTo>
                  <a:pt x="2253" y="109"/>
                </a:lnTo>
                <a:lnTo>
                  <a:pt x="2257" y="107"/>
                </a:lnTo>
                <a:lnTo>
                  <a:pt x="2262" y="107"/>
                </a:lnTo>
                <a:lnTo>
                  <a:pt x="2262" y="105"/>
                </a:lnTo>
                <a:lnTo>
                  <a:pt x="2267" y="105"/>
                </a:lnTo>
                <a:lnTo>
                  <a:pt x="2272" y="103"/>
                </a:lnTo>
                <a:lnTo>
                  <a:pt x="2276" y="103"/>
                </a:lnTo>
                <a:lnTo>
                  <a:pt x="2281" y="101"/>
                </a:lnTo>
                <a:lnTo>
                  <a:pt x="2281" y="99"/>
                </a:lnTo>
                <a:lnTo>
                  <a:pt x="2286" y="99"/>
                </a:lnTo>
                <a:lnTo>
                  <a:pt x="2291" y="97"/>
                </a:lnTo>
                <a:lnTo>
                  <a:pt x="2295" y="97"/>
                </a:lnTo>
                <a:lnTo>
                  <a:pt x="2300" y="95"/>
                </a:lnTo>
                <a:lnTo>
                  <a:pt x="2300" y="95"/>
                </a:lnTo>
                <a:lnTo>
                  <a:pt x="2305" y="92"/>
                </a:lnTo>
                <a:lnTo>
                  <a:pt x="2310" y="92"/>
                </a:lnTo>
                <a:lnTo>
                  <a:pt x="2314" y="90"/>
                </a:lnTo>
                <a:lnTo>
                  <a:pt x="2319" y="90"/>
                </a:lnTo>
                <a:lnTo>
                  <a:pt x="2324" y="88"/>
                </a:lnTo>
                <a:lnTo>
                  <a:pt x="2324" y="88"/>
                </a:lnTo>
                <a:lnTo>
                  <a:pt x="2329" y="86"/>
                </a:lnTo>
                <a:lnTo>
                  <a:pt x="2333" y="84"/>
                </a:lnTo>
                <a:lnTo>
                  <a:pt x="2338" y="84"/>
                </a:lnTo>
                <a:lnTo>
                  <a:pt x="2343" y="82"/>
                </a:lnTo>
                <a:lnTo>
                  <a:pt x="2343" y="82"/>
                </a:lnTo>
                <a:lnTo>
                  <a:pt x="2348" y="80"/>
                </a:lnTo>
                <a:lnTo>
                  <a:pt x="2353" y="80"/>
                </a:lnTo>
                <a:lnTo>
                  <a:pt x="2357" y="78"/>
                </a:lnTo>
                <a:lnTo>
                  <a:pt x="2362" y="78"/>
                </a:lnTo>
                <a:lnTo>
                  <a:pt x="2362" y="76"/>
                </a:lnTo>
                <a:lnTo>
                  <a:pt x="2367" y="76"/>
                </a:lnTo>
                <a:lnTo>
                  <a:pt x="2372" y="74"/>
                </a:lnTo>
                <a:lnTo>
                  <a:pt x="2376" y="74"/>
                </a:lnTo>
                <a:lnTo>
                  <a:pt x="2381" y="72"/>
                </a:lnTo>
                <a:lnTo>
                  <a:pt x="2381" y="70"/>
                </a:lnTo>
                <a:lnTo>
                  <a:pt x="2386" y="148"/>
                </a:lnTo>
                <a:lnTo>
                  <a:pt x="2391" y="146"/>
                </a:lnTo>
                <a:lnTo>
                  <a:pt x="2395" y="144"/>
                </a:lnTo>
                <a:lnTo>
                  <a:pt x="2400" y="144"/>
                </a:lnTo>
                <a:lnTo>
                  <a:pt x="2400" y="142"/>
                </a:lnTo>
                <a:lnTo>
                  <a:pt x="2405" y="142"/>
                </a:lnTo>
                <a:lnTo>
                  <a:pt x="2410" y="140"/>
                </a:lnTo>
                <a:lnTo>
                  <a:pt x="2414" y="140"/>
                </a:lnTo>
                <a:lnTo>
                  <a:pt x="2419" y="138"/>
                </a:lnTo>
                <a:lnTo>
                  <a:pt x="2419" y="138"/>
                </a:lnTo>
                <a:lnTo>
                  <a:pt x="2424" y="136"/>
                </a:lnTo>
                <a:lnTo>
                  <a:pt x="2429" y="136"/>
                </a:lnTo>
                <a:lnTo>
                  <a:pt x="2434" y="134"/>
                </a:lnTo>
                <a:lnTo>
                  <a:pt x="2438" y="134"/>
                </a:lnTo>
                <a:lnTo>
                  <a:pt x="2438" y="132"/>
                </a:lnTo>
                <a:lnTo>
                  <a:pt x="2443" y="129"/>
                </a:lnTo>
                <a:lnTo>
                  <a:pt x="2448" y="129"/>
                </a:lnTo>
                <a:lnTo>
                  <a:pt x="2453" y="127"/>
                </a:lnTo>
                <a:lnTo>
                  <a:pt x="2457" y="127"/>
                </a:lnTo>
                <a:lnTo>
                  <a:pt x="2457" y="125"/>
                </a:lnTo>
                <a:lnTo>
                  <a:pt x="2462" y="125"/>
                </a:lnTo>
                <a:lnTo>
                  <a:pt x="2467" y="123"/>
                </a:lnTo>
                <a:lnTo>
                  <a:pt x="2472" y="123"/>
                </a:lnTo>
                <a:lnTo>
                  <a:pt x="2476" y="121"/>
                </a:lnTo>
                <a:lnTo>
                  <a:pt x="2481" y="121"/>
                </a:lnTo>
                <a:lnTo>
                  <a:pt x="2481" y="119"/>
                </a:lnTo>
                <a:lnTo>
                  <a:pt x="2486" y="119"/>
                </a:lnTo>
                <a:lnTo>
                  <a:pt x="2491" y="117"/>
                </a:lnTo>
                <a:lnTo>
                  <a:pt x="2495" y="115"/>
                </a:lnTo>
                <a:lnTo>
                  <a:pt x="2500" y="115"/>
                </a:lnTo>
                <a:lnTo>
                  <a:pt x="2500" y="113"/>
                </a:lnTo>
                <a:lnTo>
                  <a:pt x="2505" y="113"/>
                </a:lnTo>
                <a:lnTo>
                  <a:pt x="2510" y="111"/>
                </a:lnTo>
                <a:lnTo>
                  <a:pt x="2514" y="111"/>
                </a:lnTo>
                <a:lnTo>
                  <a:pt x="2519" y="109"/>
                </a:lnTo>
                <a:lnTo>
                  <a:pt x="2519" y="109"/>
                </a:lnTo>
                <a:lnTo>
                  <a:pt x="2524" y="107"/>
                </a:lnTo>
                <a:lnTo>
                  <a:pt x="2529" y="107"/>
                </a:lnTo>
                <a:lnTo>
                  <a:pt x="2534" y="105"/>
                </a:lnTo>
                <a:lnTo>
                  <a:pt x="2538" y="103"/>
                </a:lnTo>
                <a:lnTo>
                  <a:pt x="2538" y="103"/>
                </a:lnTo>
                <a:lnTo>
                  <a:pt x="2543" y="101"/>
                </a:lnTo>
                <a:lnTo>
                  <a:pt x="2548" y="101"/>
                </a:lnTo>
                <a:lnTo>
                  <a:pt x="2553" y="99"/>
                </a:lnTo>
                <a:lnTo>
                  <a:pt x="2557" y="99"/>
                </a:lnTo>
                <a:lnTo>
                  <a:pt x="2557" y="97"/>
                </a:lnTo>
                <a:lnTo>
                  <a:pt x="2562" y="97"/>
                </a:lnTo>
                <a:lnTo>
                  <a:pt x="2567" y="95"/>
                </a:lnTo>
                <a:lnTo>
                  <a:pt x="2572" y="95"/>
                </a:lnTo>
                <a:lnTo>
                  <a:pt x="2576" y="92"/>
                </a:lnTo>
                <a:lnTo>
                  <a:pt x="2576" y="92"/>
                </a:lnTo>
                <a:lnTo>
                  <a:pt x="2581" y="90"/>
                </a:lnTo>
                <a:lnTo>
                  <a:pt x="2586" y="88"/>
                </a:lnTo>
                <a:lnTo>
                  <a:pt x="2591" y="88"/>
                </a:lnTo>
                <a:lnTo>
                  <a:pt x="2595" y="86"/>
                </a:lnTo>
                <a:lnTo>
                  <a:pt x="2595" y="86"/>
                </a:lnTo>
                <a:lnTo>
                  <a:pt x="2600" y="84"/>
                </a:lnTo>
                <a:lnTo>
                  <a:pt x="2605" y="84"/>
                </a:lnTo>
                <a:lnTo>
                  <a:pt x="2610" y="82"/>
                </a:lnTo>
                <a:lnTo>
                  <a:pt x="2614" y="82"/>
                </a:lnTo>
                <a:lnTo>
                  <a:pt x="2619" y="80"/>
                </a:lnTo>
                <a:lnTo>
                  <a:pt x="2619" y="80"/>
                </a:lnTo>
                <a:lnTo>
                  <a:pt x="2624" y="78"/>
                </a:lnTo>
                <a:lnTo>
                  <a:pt x="2629" y="76"/>
                </a:lnTo>
                <a:lnTo>
                  <a:pt x="2634" y="76"/>
                </a:lnTo>
                <a:lnTo>
                  <a:pt x="2638" y="74"/>
                </a:lnTo>
                <a:lnTo>
                  <a:pt x="2638" y="74"/>
                </a:lnTo>
                <a:lnTo>
                  <a:pt x="2643" y="72"/>
                </a:lnTo>
                <a:lnTo>
                  <a:pt x="2648" y="129"/>
                </a:lnTo>
                <a:lnTo>
                  <a:pt x="2653" y="127"/>
                </a:lnTo>
                <a:lnTo>
                  <a:pt x="2657" y="127"/>
                </a:lnTo>
                <a:lnTo>
                  <a:pt x="2657" y="125"/>
                </a:lnTo>
                <a:lnTo>
                  <a:pt x="2662" y="125"/>
                </a:lnTo>
                <a:lnTo>
                  <a:pt x="2667" y="123"/>
                </a:lnTo>
                <a:lnTo>
                  <a:pt x="2672" y="123"/>
                </a:lnTo>
                <a:lnTo>
                  <a:pt x="2676" y="121"/>
                </a:lnTo>
                <a:lnTo>
                  <a:pt x="2676" y="121"/>
                </a:lnTo>
                <a:lnTo>
                  <a:pt x="2681" y="119"/>
                </a:lnTo>
                <a:lnTo>
                  <a:pt x="2686" y="117"/>
                </a:lnTo>
                <a:lnTo>
                  <a:pt x="2691" y="117"/>
                </a:lnTo>
                <a:lnTo>
                  <a:pt x="2695" y="115"/>
                </a:lnTo>
                <a:lnTo>
                  <a:pt x="2695" y="115"/>
                </a:lnTo>
                <a:lnTo>
                  <a:pt x="2700" y="113"/>
                </a:lnTo>
                <a:lnTo>
                  <a:pt x="2705" y="113"/>
                </a:lnTo>
                <a:lnTo>
                  <a:pt x="2710" y="111"/>
                </a:lnTo>
                <a:lnTo>
                  <a:pt x="2715" y="111"/>
                </a:lnTo>
                <a:lnTo>
                  <a:pt x="2715" y="109"/>
                </a:lnTo>
                <a:lnTo>
                  <a:pt x="2719" y="109"/>
                </a:lnTo>
                <a:lnTo>
                  <a:pt x="2724" y="107"/>
                </a:lnTo>
                <a:lnTo>
                  <a:pt x="2729" y="105"/>
                </a:lnTo>
                <a:lnTo>
                  <a:pt x="2734" y="105"/>
                </a:lnTo>
                <a:lnTo>
                  <a:pt x="2734" y="103"/>
                </a:lnTo>
                <a:lnTo>
                  <a:pt x="2738" y="103"/>
                </a:lnTo>
                <a:lnTo>
                  <a:pt x="2743" y="101"/>
                </a:lnTo>
                <a:lnTo>
                  <a:pt x="2748" y="101"/>
                </a:lnTo>
                <a:lnTo>
                  <a:pt x="2753" y="99"/>
                </a:lnTo>
                <a:lnTo>
                  <a:pt x="2757" y="99"/>
                </a:lnTo>
                <a:lnTo>
                  <a:pt x="2757" y="97"/>
                </a:lnTo>
                <a:lnTo>
                  <a:pt x="2762" y="97"/>
                </a:lnTo>
                <a:lnTo>
                  <a:pt x="2767" y="95"/>
                </a:lnTo>
                <a:lnTo>
                  <a:pt x="2772" y="95"/>
                </a:lnTo>
                <a:lnTo>
                  <a:pt x="2776" y="92"/>
                </a:lnTo>
                <a:lnTo>
                  <a:pt x="2776" y="129"/>
                </a:lnTo>
                <a:lnTo>
                  <a:pt x="2781" y="129"/>
                </a:lnTo>
                <a:lnTo>
                  <a:pt x="2786" y="127"/>
                </a:lnTo>
                <a:lnTo>
                  <a:pt x="2791" y="125"/>
                </a:lnTo>
                <a:lnTo>
                  <a:pt x="2795" y="125"/>
                </a:lnTo>
                <a:lnTo>
                  <a:pt x="2795" y="123"/>
                </a:lnTo>
                <a:lnTo>
                  <a:pt x="2800" y="123"/>
                </a:lnTo>
                <a:lnTo>
                  <a:pt x="2805" y="121"/>
                </a:lnTo>
                <a:lnTo>
                  <a:pt x="2810" y="121"/>
                </a:lnTo>
                <a:lnTo>
                  <a:pt x="2815" y="119"/>
                </a:lnTo>
                <a:lnTo>
                  <a:pt x="2815" y="119"/>
                </a:lnTo>
                <a:lnTo>
                  <a:pt x="2819" y="117"/>
                </a:lnTo>
                <a:lnTo>
                  <a:pt x="2824" y="117"/>
                </a:lnTo>
                <a:lnTo>
                  <a:pt x="2829" y="115"/>
                </a:lnTo>
                <a:lnTo>
                  <a:pt x="2834" y="113"/>
                </a:lnTo>
                <a:lnTo>
                  <a:pt x="2834" y="113"/>
                </a:lnTo>
                <a:lnTo>
                  <a:pt x="2838" y="111"/>
                </a:lnTo>
                <a:lnTo>
                  <a:pt x="2843" y="111"/>
                </a:lnTo>
                <a:lnTo>
                  <a:pt x="2848" y="109"/>
                </a:lnTo>
                <a:lnTo>
                  <a:pt x="2853" y="109"/>
                </a:lnTo>
                <a:lnTo>
                  <a:pt x="2853" y="107"/>
                </a:lnTo>
                <a:lnTo>
                  <a:pt x="2857" y="107"/>
                </a:lnTo>
                <a:lnTo>
                  <a:pt x="2862" y="105"/>
                </a:lnTo>
                <a:lnTo>
                  <a:pt x="2867" y="105"/>
                </a:lnTo>
                <a:lnTo>
                  <a:pt x="2872" y="103"/>
                </a:lnTo>
                <a:lnTo>
                  <a:pt x="2872" y="103"/>
                </a:lnTo>
                <a:lnTo>
                  <a:pt x="2876" y="101"/>
                </a:lnTo>
                <a:lnTo>
                  <a:pt x="2881" y="99"/>
                </a:lnTo>
                <a:lnTo>
                  <a:pt x="2886" y="99"/>
                </a:lnTo>
                <a:lnTo>
                  <a:pt x="2891" y="97"/>
                </a:lnTo>
                <a:lnTo>
                  <a:pt x="2896" y="97"/>
                </a:lnTo>
                <a:lnTo>
                  <a:pt x="2896" y="95"/>
                </a:lnTo>
                <a:lnTo>
                  <a:pt x="2900" y="95"/>
                </a:lnTo>
                <a:lnTo>
                  <a:pt x="2905" y="92"/>
                </a:lnTo>
                <a:lnTo>
                  <a:pt x="2910" y="92"/>
                </a:lnTo>
                <a:lnTo>
                  <a:pt x="2915" y="90"/>
                </a:lnTo>
                <a:lnTo>
                  <a:pt x="2915" y="90"/>
                </a:lnTo>
                <a:lnTo>
                  <a:pt x="2919" y="88"/>
                </a:lnTo>
                <a:lnTo>
                  <a:pt x="2924" y="86"/>
                </a:lnTo>
                <a:lnTo>
                  <a:pt x="2929" y="86"/>
                </a:lnTo>
                <a:lnTo>
                  <a:pt x="2934" y="84"/>
                </a:lnTo>
                <a:lnTo>
                  <a:pt x="2934" y="84"/>
                </a:lnTo>
                <a:lnTo>
                  <a:pt x="2938" y="82"/>
                </a:lnTo>
                <a:lnTo>
                  <a:pt x="2943" y="82"/>
                </a:lnTo>
                <a:lnTo>
                  <a:pt x="2948" y="80"/>
                </a:lnTo>
                <a:lnTo>
                  <a:pt x="2953" y="80"/>
                </a:lnTo>
                <a:lnTo>
                  <a:pt x="2953" y="78"/>
                </a:lnTo>
                <a:lnTo>
                  <a:pt x="2957" y="78"/>
                </a:lnTo>
                <a:lnTo>
                  <a:pt x="2962" y="76"/>
                </a:lnTo>
                <a:lnTo>
                  <a:pt x="2967" y="76"/>
                </a:lnTo>
                <a:lnTo>
                  <a:pt x="2972" y="74"/>
                </a:lnTo>
                <a:lnTo>
                  <a:pt x="2972" y="72"/>
                </a:lnTo>
                <a:lnTo>
                  <a:pt x="2976" y="72"/>
                </a:lnTo>
                <a:lnTo>
                  <a:pt x="2981" y="70"/>
                </a:lnTo>
                <a:lnTo>
                  <a:pt x="2986" y="279"/>
                </a:lnTo>
                <a:lnTo>
                  <a:pt x="2991" y="277"/>
                </a:lnTo>
                <a:lnTo>
                  <a:pt x="2991" y="277"/>
                </a:lnTo>
                <a:lnTo>
                  <a:pt x="2996" y="275"/>
                </a:lnTo>
                <a:lnTo>
                  <a:pt x="3000" y="275"/>
                </a:lnTo>
                <a:lnTo>
                  <a:pt x="3005" y="273"/>
                </a:lnTo>
                <a:lnTo>
                  <a:pt x="3010" y="271"/>
                </a:lnTo>
                <a:lnTo>
                  <a:pt x="3010" y="271"/>
                </a:lnTo>
                <a:lnTo>
                  <a:pt x="3015" y="269"/>
                </a:lnTo>
                <a:lnTo>
                  <a:pt x="3019" y="269"/>
                </a:lnTo>
                <a:lnTo>
                  <a:pt x="3024" y="267"/>
                </a:lnTo>
                <a:lnTo>
                  <a:pt x="3029" y="267"/>
                </a:lnTo>
                <a:lnTo>
                  <a:pt x="3029" y="265"/>
                </a:lnTo>
                <a:lnTo>
                  <a:pt x="3034" y="265"/>
                </a:lnTo>
                <a:lnTo>
                  <a:pt x="3038" y="263"/>
                </a:lnTo>
                <a:lnTo>
                  <a:pt x="3043" y="263"/>
                </a:lnTo>
                <a:lnTo>
                  <a:pt x="3048" y="261"/>
                </a:lnTo>
                <a:lnTo>
                  <a:pt x="3053" y="259"/>
                </a:lnTo>
                <a:lnTo>
                  <a:pt x="3053" y="259"/>
                </a:lnTo>
                <a:lnTo>
                  <a:pt x="3057" y="257"/>
                </a:lnTo>
                <a:lnTo>
                  <a:pt x="3062" y="257"/>
                </a:lnTo>
                <a:lnTo>
                  <a:pt x="3067" y="255"/>
                </a:lnTo>
                <a:lnTo>
                  <a:pt x="3072" y="255"/>
                </a:lnTo>
                <a:lnTo>
                  <a:pt x="3072" y="253"/>
                </a:lnTo>
                <a:lnTo>
                  <a:pt x="3077" y="253"/>
                </a:lnTo>
                <a:lnTo>
                  <a:pt x="3081" y="251"/>
                </a:lnTo>
                <a:lnTo>
                  <a:pt x="3086" y="251"/>
                </a:lnTo>
                <a:lnTo>
                  <a:pt x="3091" y="249"/>
                </a:lnTo>
                <a:lnTo>
                  <a:pt x="3091" y="249"/>
                </a:lnTo>
                <a:lnTo>
                  <a:pt x="3096" y="247"/>
                </a:lnTo>
                <a:lnTo>
                  <a:pt x="3100" y="244"/>
                </a:lnTo>
                <a:lnTo>
                  <a:pt x="3105" y="244"/>
                </a:lnTo>
                <a:lnTo>
                  <a:pt x="3110" y="242"/>
                </a:lnTo>
                <a:lnTo>
                  <a:pt x="3110" y="242"/>
                </a:lnTo>
                <a:lnTo>
                  <a:pt x="3115" y="240"/>
                </a:lnTo>
                <a:lnTo>
                  <a:pt x="3119" y="240"/>
                </a:lnTo>
                <a:lnTo>
                  <a:pt x="3124" y="238"/>
                </a:lnTo>
                <a:lnTo>
                  <a:pt x="3129" y="238"/>
                </a:lnTo>
                <a:lnTo>
                  <a:pt x="3129" y="236"/>
                </a:lnTo>
                <a:lnTo>
                  <a:pt x="3134" y="236"/>
                </a:lnTo>
                <a:lnTo>
                  <a:pt x="3138" y="234"/>
                </a:lnTo>
                <a:lnTo>
                  <a:pt x="3143" y="234"/>
                </a:lnTo>
                <a:lnTo>
                  <a:pt x="3148" y="232"/>
                </a:lnTo>
                <a:lnTo>
                  <a:pt x="3148" y="230"/>
                </a:lnTo>
                <a:lnTo>
                  <a:pt x="3153" y="230"/>
                </a:lnTo>
                <a:lnTo>
                  <a:pt x="3157" y="228"/>
                </a:lnTo>
                <a:lnTo>
                  <a:pt x="3162" y="228"/>
                </a:lnTo>
                <a:lnTo>
                  <a:pt x="3167" y="226"/>
                </a:lnTo>
                <a:lnTo>
                  <a:pt x="3167" y="226"/>
                </a:lnTo>
                <a:lnTo>
                  <a:pt x="3172" y="224"/>
                </a:lnTo>
                <a:lnTo>
                  <a:pt x="3177" y="224"/>
                </a:lnTo>
                <a:lnTo>
                  <a:pt x="3181" y="222"/>
                </a:lnTo>
                <a:lnTo>
                  <a:pt x="3186" y="222"/>
                </a:lnTo>
                <a:lnTo>
                  <a:pt x="3191" y="220"/>
                </a:lnTo>
                <a:lnTo>
                  <a:pt x="3191" y="218"/>
                </a:lnTo>
                <a:lnTo>
                  <a:pt x="3196" y="218"/>
                </a:lnTo>
                <a:lnTo>
                  <a:pt x="3200" y="216"/>
                </a:lnTo>
                <a:lnTo>
                  <a:pt x="3205" y="216"/>
                </a:lnTo>
                <a:lnTo>
                  <a:pt x="3210" y="214"/>
                </a:lnTo>
                <a:lnTo>
                  <a:pt x="3210" y="214"/>
                </a:lnTo>
                <a:lnTo>
                  <a:pt x="3215" y="212"/>
                </a:lnTo>
                <a:lnTo>
                  <a:pt x="3219" y="212"/>
                </a:lnTo>
                <a:lnTo>
                  <a:pt x="3224" y="210"/>
                </a:lnTo>
                <a:lnTo>
                  <a:pt x="3229" y="210"/>
                </a:lnTo>
                <a:lnTo>
                  <a:pt x="3229" y="208"/>
                </a:lnTo>
                <a:lnTo>
                  <a:pt x="3234" y="208"/>
                </a:lnTo>
                <a:lnTo>
                  <a:pt x="3238" y="205"/>
                </a:lnTo>
                <a:lnTo>
                  <a:pt x="3243" y="203"/>
                </a:lnTo>
                <a:lnTo>
                  <a:pt x="3248" y="203"/>
                </a:lnTo>
                <a:lnTo>
                  <a:pt x="3248" y="201"/>
                </a:lnTo>
                <a:lnTo>
                  <a:pt x="3253" y="201"/>
                </a:lnTo>
                <a:lnTo>
                  <a:pt x="3258" y="199"/>
                </a:lnTo>
                <a:lnTo>
                  <a:pt x="3262" y="199"/>
                </a:lnTo>
                <a:lnTo>
                  <a:pt x="3267" y="197"/>
                </a:lnTo>
                <a:lnTo>
                  <a:pt x="3267" y="197"/>
                </a:lnTo>
                <a:lnTo>
                  <a:pt x="3272" y="195"/>
                </a:lnTo>
                <a:lnTo>
                  <a:pt x="3277" y="195"/>
                </a:lnTo>
                <a:lnTo>
                  <a:pt x="3281" y="193"/>
                </a:lnTo>
                <a:lnTo>
                  <a:pt x="3286" y="191"/>
                </a:lnTo>
                <a:lnTo>
                  <a:pt x="3286" y="191"/>
                </a:lnTo>
                <a:lnTo>
                  <a:pt x="3291" y="189"/>
                </a:lnTo>
                <a:lnTo>
                  <a:pt x="3296" y="189"/>
                </a:lnTo>
                <a:lnTo>
                  <a:pt x="3300" y="187"/>
                </a:lnTo>
                <a:lnTo>
                  <a:pt x="3305" y="187"/>
                </a:lnTo>
                <a:lnTo>
                  <a:pt x="3305" y="185"/>
                </a:lnTo>
                <a:lnTo>
                  <a:pt x="3310" y="185"/>
                </a:lnTo>
                <a:lnTo>
                  <a:pt x="3315" y="183"/>
                </a:lnTo>
                <a:lnTo>
                  <a:pt x="3319" y="183"/>
                </a:lnTo>
                <a:lnTo>
                  <a:pt x="3324" y="181"/>
                </a:lnTo>
                <a:lnTo>
                  <a:pt x="3329" y="181"/>
                </a:lnTo>
                <a:lnTo>
                  <a:pt x="3329" y="179"/>
                </a:lnTo>
                <a:lnTo>
                  <a:pt x="3334" y="177"/>
                </a:lnTo>
                <a:lnTo>
                  <a:pt x="3338" y="177"/>
                </a:lnTo>
                <a:lnTo>
                  <a:pt x="3343" y="175"/>
                </a:lnTo>
                <a:lnTo>
                  <a:pt x="3348" y="175"/>
                </a:lnTo>
                <a:lnTo>
                  <a:pt x="3348" y="173"/>
                </a:lnTo>
                <a:lnTo>
                  <a:pt x="3353" y="173"/>
                </a:lnTo>
                <a:lnTo>
                  <a:pt x="3358" y="171"/>
                </a:lnTo>
                <a:lnTo>
                  <a:pt x="3362" y="171"/>
                </a:lnTo>
                <a:lnTo>
                  <a:pt x="3367" y="168"/>
                </a:lnTo>
                <a:lnTo>
                  <a:pt x="3367" y="168"/>
                </a:lnTo>
                <a:lnTo>
                  <a:pt x="3372" y="166"/>
                </a:lnTo>
                <a:lnTo>
                  <a:pt x="3377" y="166"/>
                </a:lnTo>
                <a:lnTo>
                  <a:pt x="3381" y="164"/>
                </a:lnTo>
                <a:lnTo>
                  <a:pt x="3386" y="162"/>
                </a:lnTo>
                <a:lnTo>
                  <a:pt x="3386" y="162"/>
                </a:lnTo>
                <a:lnTo>
                  <a:pt x="3391" y="160"/>
                </a:lnTo>
                <a:lnTo>
                  <a:pt x="3396" y="160"/>
                </a:lnTo>
                <a:lnTo>
                  <a:pt x="3400" y="158"/>
                </a:lnTo>
                <a:lnTo>
                  <a:pt x="3405" y="158"/>
                </a:lnTo>
                <a:lnTo>
                  <a:pt x="3405" y="156"/>
                </a:lnTo>
                <a:lnTo>
                  <a:pt x="3410" y="156"/>
                </a:lnTo>
                <a:lnTo>
                  <a:pt x="3415" y="154"/>
                </a:lnTo>
                <a:lnTo>
                  <a:pt x="3419" y="154"/>
                </a:lnTo>
                <a:lnTo>
                  <a:pt x="3424" y="152"/>
                </a:lnTo>
                <a:lnTo>
                  <a:pt x="3424" y="150"/>
                </a:lnTo>
                <a:lnTo>
                  <a:pt x="3429" y="150"/>
                </a:lnTo>
                <a:lnTo>
                  <a:pt x="3434" y="148"/>
                </a:lnTo>
                <a:lnTo>
                  <a:pt x="3439" y="148"/>
                </a:lnTo>
                <a:lnTo>
                  <a:pt x="3443" y="146"/>
                </a:lnTo>
                <a:lnTo>
                  <a:pt x="3443" y="146"/>
                </a:lnTo>
                <a:lnTo>
                  <a:pt x="3448" y="144"/>
                </a:lnTo>
                <a:lnTo>
                  <a:pt x="3453" y="144"/>
                </a:lnTo>
                <a:lnTo>
                  <a:pt x="3458" y="142"/>
                </a:lnTo>
                <a:lnTo>
                  <a:pt x="3462" y="142"/>
                </a:lnTo>
                <a:lnTo>
                  <a:pt x="3462" y="140"/>
                </a:lnTo>
                <a:lnTo>
                  <a:pt x="3467" y="277"/>
                </a:lnTo>
                <a:lnTo>
                  <a:pt x="3472" y="277"/>
                </a:lnTo>
                <a:lnTo>
                  <a:pt x="3477" y="275"/>
                </a:lnTo>
                <a:lnTo>
                  <a:pt x="3481" y="275"/>
                </a:lnTo>
                <a:lnTo>
                  <a:pt x="3486" y="273"/>
                </a:lnTo>
                <a:lnTo>
                  <a:pt x="3486" y="273"/>
                </a:lnTo>
                <a:lnTo>
                  <a:pt x="3491" y="271"/>
                </a:lnTo>
                <a:lnTo>
                  <a:pt x="3496" y="271"/>
                </a:lnTo>
                <a:lnTo>
                  <a:pt x="3500" y="269"/>
                </a:lnTo>
                <a:lnTo>
                  <a:pt x="3505" y="269"/>
                </a:lnTo>
                <a:lnTo>
                  <a:pt x="3505" y="267"/>
                </a:lnTo>
                <a:lnTo>
                  <a:pt x="3510" y="267"/>
                </a:lnTo>
                <a:lnTo>
                  <a:pt x="3515" y="265"/>
                </a:lnTo>
                <a:lnTo>
                  <a:pt x="3519" y="263"/>
                </a:lnTo>
                <a:lnTo>
                  <a:pt x="3524" y="263"/>
                </a:lnTo>
                <a:lnTo>
                  <a:pt x="3524" y="261"/>
                </a:lnTo>
                <a:lnTo>
                  <a:pt x="3529" y="261"/>
                </a:lnTo>
                <a:lnTo>
                  <a:pt x="3534" y="259"/>
                </a:lnTo>
                <a:lnTo>
                  <a:pt x="3539" y="259"/>
                </a:lnTo>
                <a:lnTo>
                  <a:pt x="3543" y="257"/>
                </a:lnTo>
                <a:lnTo>
                  <a:pt x="3543" y="257"/>
                </a:lnTo>
                <a:lnTo>
                  <a:pt x="3548" y="255"/>
                </a:lnTo>
                <a:lnTo>
                  <a:pt x="3553" y="255"/>
                </a:lnTo>
                <a:lnTo>
                  <a:pt x="3558" y="253"/>
                </a:lnTo>
                <a:lnTo>
                  <a:pt x="3562" y="253"/>
                </a:lnTo>
                <a:lnTo>
                  <a:pt x="3562" y="251"/>
                </a:lnTo>
                <a:lnTo>
                  <a:pt x="3567" y="249"/>
                </a:lnTo>
                <a:lnTo>
                  <a:pt x="3572" y="249"/>
                </a:lnTo>
                <a:lnTo>
                  <a:pt x="3577" y="247"/>
                </a:lnTo>
                <a:lnTo>
                  <a:pt x="3581" y="247"/>
                </a:lnTo>
                <a:lnTo>
                  <a:pt x="3581" y="244"/>
                </a:lnTo>
                <a:lnTo>
                  <a:pt x="3586" y="244"/>
                </a:lnTo>
                <a:lnTo>
                  <a:pt x="3591" y="242"/>
                </a:lnTo>
                <a:lnTo>
                  <a:pt x="3596" y="242"/>
                </a:lnTo>
                <a:lnTo>
                  <a:pt x="3600" y="240"/>
                </a:lnTo>
                <a:lnTo>
                  <a:pt x="3600" y="240"/>
                </a:lnTo>
                <a:lnTo>
                  <a:pt x="3605" y="238"/>
                </a:lnTo>
                <a:lnTo>
                  <a:pt x="3610" y="236"/>
                </a:lnTo>
                <a:lnTo>
                  <a:pt x="3615" y="236"/>
                </a:lnTo>
                <a:lnTo>
                  <a:pt x="3620" y="234"/>
                </a:lnTo>
                <a:lnTo>
                  <a:pt x="3624" y="234"/>
                </a:lnTo>
                <a:lnTo>
                  <a:pt x="3624" y="232"/>
                </a:lnTo>
                <a:lnTo>
                  <a:pt x="3629" y="232"/>
                </a:lnTo>
                <a:lnTo>
                  <a:pt x="3634" y="230"/>
                </a:lnTo>
                <a:lnTo>
                  <a:pt x="3639" y="230"/>
                </a:lnTo>
                <a:lnTo>
                  <a:pt x="3643" y="228"/>
                </a:lnTo>
                <a:lnTo>
                  <a:pt x="3643" y="228"/>
                </a:lnTo>
                <a:lnTo>
                  <a:pt x="3648" y="226"/>
                </a:lnTo>
                <a:lnTo>
                  <a:pt x="3653" y="226"/>
                </a:lnTo>
                <a:lnTo>
                  <a:pt x="3658" y="224"/>
                </a:lnTo>
                <a:lnTo>
                  <a:pt x="3662" y="222"/>
                </a:lnTo>
                <a:lnTo>
                  <a:pt x="3662" y="222"/>
                </a:lnTo>
                <a:lnTo>
                  <a:pt x="3667" y="220"/>
                </a:lnTo>
                <a:lnTo>
                  <a:pt x="3672" y="220"/>
                </a:lnTo>
                <a:lnTo>
                  <a:pt x="3677" y="218"/>
                </a:lnTo>
                <a:lnTo>
                  <a:pt x="3681" y="218"/>
                </a:lnTo>
                <a:lnTo>
                  <a:pt x="3681" y="216"/>
                </a:lnTo>
                <a:lnTo>
                  <a:pt x="3686" y="216"/>
                </a:lnTo>
                <a:lnTo>
                  <a:pt x="3691" y="214"/>
                </a:lnTo>
                <a:lnTo>
                  <a:pt x="3696" y="214"/>
                </a:lnTo>
                <a:lnTo>
                  <a:pt x="3700" y="212"/>
                </a:lnTo>
                <a:lnTo>
                  <a:pt x="3700" y="210"/>
                </a:lnTo>
                <a:lnTo>
                  <a:pt x="3705" y="210"/>
                </a:lnTo>
                <a:lnTo>
                  <a:pt x="3710" y="208"/>
                </a:lnTo>
                <a:lnTo>
                  <a:pt x="3715" y="208"/>
                </a:lnTo>
                <a:lnTo>
                  <a:pt x="3720" y="205"/>
                </a:lnTo>
                <a:lnTo>
                  <a:pt x="3720" y="205"/>
                </a:lnTo>
                <a:lnTo>
                  <a:pt x="3724" y="203"/>
                </a:lnTo>
                <a:lnTo>
                  <a:pt x="3729" y="203"/>
                </a:lnTo>
                <a:lnTo>
                  <a:pt x="3734" y="201"/>
                </a:lnTo>
                <a:lnTo>
                  <a:pt x="3739" y="201"/>
                </a:lnTo>
                <a:lnTo>
                  <a:pt x="3739" y="199"/>
                </a:lnTo>
                <a:lnTo>
                  <a:pt x="3743" y="199"/>
                </a:lnTo>
                <a:lnTo>
                  <a:pt x="3748" y="197"/>
                </a:lnTo>
                <a:lnTo>
                  <a:pt x="3753" y="195"/>
                </a:lnTo>
                <a:lnTo>
                  <a:pt x="3758" y="195"/>
                </a:lnTo>
                <a:lnTo>
                  <a:pt x="3762" y="193"/>
                </a:lnTo>
                <a:lnTo>
                  <a:pt x="3762" y="193"/>
                </a:lnTo>
                <a:lnTo>
                  <a:pt x="3767" y="191"/>
                </a:lnTo>
                <a:lnTo>
                  <a:pt x="3772" y="191"/>
                </a:lnTo>
                <a:lnTo>
                  <a:pt x="3777" y="189"/>
                </a:lnTo>
                <a:lnTo>
                  <a:pt x="3781" y="189"/>
                </a:lnTo>
                <a:lnTo>
                  <a:pt x="3781" y="187"/>
                </a:lnTo>
                <a:lnTo>
                  <a:pt x="3786" y="187"/>
                </a:lnTo>
                <a:lnTo>
                  <a:pt x="3791" y="277"/>
                </a:lnTo>
                <a:lnTo>
                  <a:pt x="3796" y="277"/>
                </a:lnTo>
                <a:lnTo>
                  <a:pt x="3801" y="275"/>
                </a:lnTo>
                <a:lnTo>
                  <a:pt x="3801" y="275"/>
                </a:lnTo>
                <a:lnTo>
                  <a:pt x="3805" y="273"/>
                </a:lnTo>
                <a:lnTo>
                  <a:pt x="3810" y="273"/>
                </a:lnTo>
                <a:lnTo>
                  <a:pt x="3815" y="271"/>
                </a:lnTo>
                <a:lnTo>
                  <a:pt x="3820" y="271"/>
                </a:lnTo>
                <a:lnTo>
                  <a:pt x="3820" y="269"/>
                </a:lnTo>
                <a:lnTo>
                  <a:pt x="3824" y="269"/>
                </a:lnTo>
                <a:lnTo>
                  <a:pt x="3829" y="267"/>
                </a:lnTo>
                <a:lnTo>
                  <a:pt x="3834" y="265"/>
                </a:lnTo>
                <a:lnTo>
                  <a:pt x="3839" y="265"/>
                </a:lnTo>
                <a:lnTo>
                  <a:pt x="3839" y="72"/>
                </a:lnTo>
                <a:lnTo>
                  <a:pt x="3834" y="74"/>
                </a:lnTo>
                <a:lnTo>
                  <a:pt x="3829" y="74"/>
                </a:lnTo>
                <a:lnTo>
                  <a:pt x="3824" y="76"/>
                </a:lnTo>
                <a:lnTo>
                  <a:pt x="3820" y="78"/>
                </a:lnTo>
                <a:lnTo>
                  <a:pt x="3820" y="80"/>
                </a:lnTo>
                <a:lnTo>
                  <a:pt x="3815" y="82"/>
                </a:lnTo>
                <a:lnTo>
                  <a:pt x="3810" y="84"/>
                </a:lnTo>
                <a:lnTo>
                  <a:pt x="3805" y="84"/>
                </a:lnTo>
                <a:lnTo>
                  <a:pt x="3801" y="86"/>
                </a:lnTo>
                <a:lnTo>
                  <a:pt x="3801" y="88"/>
                </a:lnTo>
                <a:lnTo>
                  <a:pt x="3796" y="90"/>
                </a:lnTo>
                <a:lnTo>
                  <a:pt x="3791" y="92"/>
                </a:lnTo>
                <a:lnTo>
                  <a:pt x="3786" y="0"/>
                </a:lnTo>
                <a:lnTo>
                  <a:pt x="3781" y="2"/>
                </a:lnTo>
                <a:lnTo>
                  <a:pt x="3781" y="4"/>
                </a:lnTo>
                <a:lnTo>
                  <a:pt x="3777" y="4"/>
                </a:lnTo>
                <a:lnTo>
                  <a:pt x="3772" y="6"/>
                </a:lnTo>
                <a:lnTo>
                  <a:pt x="3767" y="8"/>
                </a:lnTo>
                <a:lnTo>
                  <a:pt x="3762" y="10"/>
                </a:lnTo>
                <a:lnTo>
                  <a:pt x="3762" y="12"/>
                </a:lnTo>
                <a:lnTo>
                  <a:pt x="3758" y="14"/>
                </a:lnTo>
                <a:lnTo>
                  <a:pt x="3753" y="14"/>
                </a:lnTo>
                <a:lnTo>
                  <a:pt x="3748" y="16"/>
                </a:lnTo>
                <a:lnTo>
                  <a:pt x="3743" y="19"/>
                </a:lnTo>
                <a:lnTo>
                  <a:pt x="3739" y="21"/>
                </a:lnTo>
                <a:lnTo>
                  <a:pt x="3739" y="23"/>
                </a:lnTo>
                <a:lnTo>
                  <a:pt x="3734" y="23"/>
                </a:lnTo>
                <a:lnTo>
                  <a:pt x="3729" y="25"/>
                </a:lnTo>
                <a:lnTo>
                  <a:pt x="3724" y="27"/>
                </a:lnTo>
                <a:lnTo>
                  <a:pt x="3720" y="29"/>
                </a:lnTo>
                <a:lnTo>
                  <a:pt x="3720" y="31"/>
                </a:lnTo>
                <a:lnTo>
                  <a:pt x="3715" y="31"/>
                </a:lnTo>
                <a:lnTo>
                  <a:pt x="3710" y="33"/>
                </a:lnTo>
                <a:lnTo>
                  <a:pt x="3705" y="35"/>
                </a:lnTo>
                <a:lnTo>
                  <a:pt x="3700" y="37"/>
                </a:lnTo>
                <a:lnTo>
                  <a:pt x="3700" y="39"/>
                </a:lnTo>
                <a:lnTo>
                  <a:pt x="3696" y="41"/>
                </a:lnTo>
                <a:lnTo>
                  <a:pt x="3691" y="41"/>
                </a:lnTo>
                <a:lnTo>
                  <a:pt x="3686" y="43"/>
                </a:lnTo>
                <a:lnTo>
                  <a:pt x="3681" y="45"/>
                </a:lnTo>
                <a:lnTo>
                  <a:pt x="3681" y="47"/>
                </a:lnTo>
                <a:lnTo>
                  <a:pt x="3677" y="49"/>
                </a:lnTo>
                <a:lnTo>
                  <a:pt x="3672" y="49"/>
                </a:lnTo>
                <a:lnTo>
                  <a:pt x="3667" y="51"/>
                </a:lnTo>
                <a:lnTo>
                  <a:pt x="3662" y="53"/>
                </a:lnTo>
                <a:lnTo>
                  <a:pt x="3662" y="55"/>
                </a:lnTo>
                <a:lnTo>
                  <a:pt x="3658" y="58"/>
                </a:lnTo>
                <a:lnTo>
                  <a:pt x="3653" y="58"/>
                </a:lnTo>
                <a:lnTo>
                  <a:pt x="3648" y="60"/>
                </a:lnTo>
                <a:lnTo>
                  <a:pt x="3643" y="62"/>
                </a:lnTo>
                <a:lnTo>
                  <a:pt x="3643" y="64"/>
                </a:lnTo>
                <a:lnTo>
                  <a:pt x="3639" y="66"/>
                </a:lnTo>
                <a:lnTo>
                  <a:pt x="3634" y="68"/>
                </a:lnTo>
                <a:lnTo>
                  <a:pt x="3629" y="68"/>
                </a:lnTo>
                <a:lnTo>
                  <a:pt x="3624" y="70"/>
                </a:lnTo>
                <a:lnTo>
                  <a:pt x="3624" y="72"/>
                </a:lnTo>
                <a:lnTo>
                  <a:pt x="3620" y="74"/>
                </a:lnTo>
                <a:lnTo>
                  <a:pt x="3615" y="76"/>
                </a:lnTo>
                <a:lnTo>
                  <a:pt x="3610" y="76"/>
                </a:lnTo>
                <a:lnTo>
                  <a:pt x="3605" y="78"/>
                </a:lnTo>
                <a:lnTo>
                  <a:pt x="3600" y="80"/>
                </a:lnTo>
                <a:lnTo>
                  <a:pt x="3600" y="82"/>
                </a:lnTo>
                <a:lnTo>
                  <a:pt x="3596" y="84"/>
                </a:lnTo>
                <a:lnTo>
                  <a:pt x="3591" y="84"/>
                </a:lnTo>
                <a:lnTo>
                  <a:pt x="3586" y="86"/>
                </a:lnTo>
                <a:lnTo>
                  <a:pt x="3581" y="88"/>
                </a:lnTo>
                <a:lnTo>
                  <a:pt x="3581" y="90"/>
                </a:lnTo>
                <a:lnTo>
                  <a:pt x="3577" y="92"/>
                </a:lnTo>
                <a:lnTo>
                  <a:pt x="3572" y="92"/>
                </a:lnTo>
                <a:lnTo>
                  <a:pt x="3567" y="95"/>
                </a:lnTo>
                <a:lnTo>
                  <a:pt x="3562" y="97"/>
                </a:lnTo>
                <a:lnTo>
                  <a:pt x="3562" y="99"/>
                </a:lnTo>
                <a:lnTo>
                  <a:pt x="3558" y="101"/>
                </a:lnTo>
                <a:lnTo>
                  <a:pt x="3553" y="103"/>
                </a:lnTo>
                <a:lnTo>
                  <a:pt x="3548" y="103"/>
                </a:lnTo>
                <a:lnTo>
                  <a:pt x="3543" y="105"/>
                </a:lnTo>
                <a:lnTo>
                  <a:pt x="3543" y="107"/>
                </a:lnTo>
                <a:lnTo>
                  <a:pt x="3539" y="109"/>
                </a:lnTo>
                <a:lnTo>
                  <a:pt x="3534" y="111"/>
                </a:lnTo>
                <a:lnTo>
                  <a:pt x="3529" y="111"/>
                </a:lnTo>
                <a:lnTo>
                  <a:pt x="3524" y="113"/>
                </a:lnTo>
                <a:lnTo>
                  <a:pt x="3524" y="115"/>
                </a:lnTo>
                <a:lnTo>
                  <a:pt x="3519" y="117"/>
                </a:lnTo>
                <a:lnTo>
                  <a:pt x="3515" y="119"/>
                </a:lnTo>
                <a:lnTo>
                  <a:pt x="3510" y="119"/>
                </a:lnTo>
                <a:lnTo>
                  <a:pt x="3505" y="121"/>
                </a:lnTo>
                <a:lnTo>
                  <a:pt x="3505" y="123"/>
                </a:lnTo>
                <a:lnTo>
                  <a:pt x="3500" y="125"/>
                </a:lnTo>
                <a:lnTo>
                  <a:pt x="3496" y="127"/>
                </a:lnTo>
                <a:lnTo>
                  <a:pt x="3491" y="129"/>
                </a:lnTo>
                <a:lnTo>
                  <a:pt x="3486" y="129"/>
                </a:lnTo>
                <a:lnTo>
                  <a:pt x="3486" y="132"/>
                </a:lnTo>
                <a:lnTo>
                  <a:pt x="3481" y="134"/>
                </a:lnTo>
                <a:lnTo>
                  <a:pt x="3477" y="136"/>
                </a:lnTo>
                <a:lnTo>
                  <a:pt x="3472" y="138"/>
                </a:lnTo>
                <a:lnTo>
                  <a:pt x="3467" y="138"/>
                </a:lnTo>
                <a:lnTo>
                  <a:pt x="3462" y="0"/>
                </a:lnTo>
                <a:lnTo>
                  <a:pt x="3462" y="2"/>
                </a:lnTo>
                <a:lnTo>
                  <a:pt x="3458" y="4"/>
                </a:lnTo>
                <a:lnTo>
                  <a:pt x="3453" y="6"/>
                </a:lnTo>
                <a:lnTo>
                  <a:pt x="3448" y="6"/>
                </a:lnTo>
                <a:lnTo>
                  <a:pt x="3443" y="8"/>
                </a:lnTo>
                <a:lnTo>
                  <a:pt x="3443" y="10"/>
                </a:lnTo>
                <a:lnTo>
                  <a:pt x="3439" y="12"/>
                </a:lnTo>
                <a:lnTo>
                  <a:pt x="3434" y="14"/>
                </a:lnTo>
                <a:lnTo>
                  <a:pt x="3429" y="16"/>
                </a:lnTo>
                <a:lnTo>
                  <a:pt x="3424" y="16"/>
                </a:lnTo>
                <a:lnTo>
                  <a:pt x="3424" y="19"/>
                </a:lnTo>
                <a:lnTo>
                  <a:pt x="3419" y="21"/>
                </a:lnTo>
                <a:lnTo>
                  <a:pt x="3415" y="23"/>
                </a:lnTo>
                <a:lnTo>
                  <a:pt x="3410" y="25"/>
                </a:lnTo>
                <a:lnTo>
                  <a:pt x="3405" y="25"/>
                </a:lnTo>
                <a:lnTo>
                  <a:pt x="3405" y="27"/>
                </a:lnTo>
                <a:lnTo>
                  <a:pt x="3400" y="29"/>
                </a:lnTo>
                <a:lnTo>
                  <a:pt x="3396" y="31"/>
                </a:lnTo>
                <a:lnTo>
                  <a:pt x="3391" y="33"/>
                </a:lnTo>
                <a:lnTo>
                  <a:pt x="3386" y="33"/>
                </a:lnTo>
                <a:lnTo>
                  <a:pt x="3386" y="35"/>
                </a:lnTo>
                <a:lnTo>
                  <a:pt x="3381" y="37"/>
                </a:lnTo>
                <a:lnTo>
                  <a:pt x="3377" y="39"/>
                </a:lnTo>
                <a:lnTo>
                  <a:pt x="3372" y="41"/>
                </a:lnTo>
                <a:lnTo>
                  <a:pt x="3367" y="43"/>
                </a:lnTo>
                <a:lnTo>
                  <a:pt x="3367" y="43"/>
                </a:lnTo>
                <a:lnTo>
                  <a:pt x="3362" y="45"/>
                </a:lnTo>
                <a:lnTo>
                  <a:pt x="3358" y="47"/>
                </a:lnTo>
                <a:lnTo>
                  <a:pt x="3353" y="49"/>
                </a:lnTo>
                <a:lnTo>
                  <a:pt x="3348" y="51"/>
                </a:lnTo>
                <a:lnTo>
                  <a:pt x="3348" y="51"/>
                </a:lnTo>
                <a:lnTo>
                  <a:pt x="3343" y="53"/>
                </a:lnTo>
                <a:lnTo>
                  <a:pt x="3338" y="55"/>
                </a:lnTo>
                <a:lnTo>
                  <a:pt x="3334" y="58"/>
                </a:lnTo>
                <a:lnTo>
                  <a:pt x="3329" y="60"/>
                </a:lnTo>
                <a:lnTo>
                  <a:pt x="3329" y="60"/>
                </a:lnTo>
                <a:lnTo>
                  <a:pt x="3324" y="62"/>
                </a:lnTo>
                <a:lnTo>
                  <a:pt x="3319" y="64"/>
                </a:lnTo>
                <a:lnTo>
                  <a:pt x="3315" y="66"/>
                </a:lnTo>
                <a:lnTo>
                  <a:pt x="3310" y="68"/>
                </a:lnTo>
                <a:lnTo>
                  <a:pt x="3305" y="70"/>
                </a:lnTo>
                <a:lnTo>
                  <a:pt x="3305" y="70"/>
                </a:lnTo>
                <a:lnTo>
                  <a:pt x="3300" y="72"/>
                </a:lnTo>
                <a:lnTo>
                  <a:pt x="3296" y="74"/>
                </a:lnTo>
                <a:lnTo>
                  <a:pt x="3291" y="76"/>
                </a:lnTo>
                <a:lnTo>
                  <a:pt x="3286" y="78"/>
                </a:lnTo>
                <a:lnTo>
                  <a:pt x="3286" y="78"/>
                </a:lnTo>
                <a:lnTo>
                  <a:pt x="3281" y="80"/>
                </a:lnTo>
                <a:lnTo>
                  <a:pt x="3277" y="82"/>
                </a:lnTo>
                <a:lnTo>
                  <a:pt x="3272" y="84"/>
                </a:lnTo>
                <a:lnTo>
                  <a:pt x="3267" y="86"/>
                </a:lnTo>
                <a:lnTo>
                  <a:pt x="3267" y="86"/>
                </a:lnTo>
                <a:lnTo>
                  <a:pt x="3262" y="88"/>
                </a:lnTo>
                <a:lnTo>
                  <a:pt x="3258" y="90"/>
                </a:lnTo>
                <a:lnTo>
                  <a:pt x="3253" y="92"/>
                </a:lnTo>
                <a:lnTo>
                  <a:pt x="3248" y="95"/>
                </a:lnTo>
                <a:lnTo>
                  <a:pt x="3248" y="97"/>
                </a:lnTo>
                <a:lnTo>
                  <a:pt x="3243" y="97"/>
                </a:lnTo>
                <a:lnTo>
                  <a:pt x="3238" y="99"/>
                </a:lnTo>
                <a:lnTo>
                  <a:pt x="3234" y="101"/>
                </a:lnTo>
                <a:lnTo>
                  <a:pt x="3229" y="103"/>
                </a:lnTo>
                <a:lnTo>
                  <a:pt x="3229" y="105"/>
                </a:lnTo>
                <a:lnTo>
                  <a:pt x="3224" y="105"/>
                </a:lnTo>
                <a:lnTo>
                  <a:pt x="3219" y="107"/>
                </a:lnTo>
                <a:lnTo>
                  <a:pt x="3215" y="109"/>
                </a:lnTo>
                <a:lnTo>
                  <a:pt x="3210" y="111"/>
                </a:lnTo>
                <a:lnTo>
                  <a:pt x="3210" y="113"/>
                </a:lnTo>
                <a:lnTo>
                  <a:pt x="3205" y="113"/>
                </a:lnTo>
                <a:lnTo>
                  <a:pt x="3200" y="115"/>
                </a:lnTo>
                <a:lnTo>
                  <a:pt x="3196" y="117"/>
                </a:lnTo>
                <a:lnTo>
                  <a:pt x="3191" y="119"/>
                </a:lnTo>
                <a:lnTo>
                  <a:pt x="3191" y="121"/>
                </a:lnTo>
                <a:lnTo>
                  <a:pt x="3186" y="121"/>
                </a:lnTo>
                <a:lnTo>
                  <a:pt x="3181" y="123"/>
                </a:lnTo>
                <a:lnTo>
                  <a:pt x="3177" y="125"/>
                </a:lnTo>
                <a:lnTo>
                  <a:pt x="3172" y="127"/>
                </a:lnTo>
                <a:lnTo>
                  <a:pt x="3167" y="129"/>
                </a:lnTo>
                <a:lnTo>
                  <a:pt x="3167" y="132"/>
                </a:lnTo>
                <a:lnTo>
                  <a:pt x="3162" y="132"/>
                </a:lnTo>
                <a:lnTo>
                  <a:pt x="3157" y="134"/>
                </a:lnTo>
                <a:lnTo>
                  <a:pt x="3153" y="136"/>
                </a:lnTo>
                <a:lnTo>
                  <a:pt x="3148" y="138"/>
                </a:lnTo>
                <a:lnTo>
                  <a:pt x="3148" y="140"/>
                </a:lnTo>
                <a:lnTo>
                  <a:pt x="3143" y="140"/>
                </a:lnTo>
                <a:lnTo>
                  <a:pt x="3138" y="142"/>
                </a:lnTo>
                <a:lnTo>
                  <a:pt x="3134" y="144"/>
                </a:lnTo>
                <a:lnTo>
                  <a:pt x="3129" y="146"/>
                </a:lnTo>
                <a:lnTo>
                  <a:pt x="3129" y="148"/>
                </a:lnTo>
                <a:lnTo>
                  <a:pt x="3124" y="148"/>
                </a:lnTo>
                <a:lnTo>
                  <a:pt x="3119" y="150"/>
                </a:lnTo>
                <a:lnTo>
                  <a:pt x="3115" y="152"/>
                </a:lnTo>
                <a:lnTo>
                  <a:pt x="3110" y="154"/>
                </a:lnTo>
                <a:lnTo>
                  <a:pt x="3110" y="156"/>
                </a:lnTo>
                <a:lnTo>
                  <a:pt x="3105" y="158"/>
                </a:lnTo>
                <a:lnTo>
                  <a:pt x="3100" y="158"/>
                </a:lnTo>
                <a:lnTo>
                  <a:pt x="3096" y="160"/>
                </a:lnTo>
                <a:lnTo>
                  <a:pt x="3091" y="162"/>
                </a:lnTo>
                <a:lnTo>
                  <a:pt x="3091" y="164"/>
                </a:lnTo>
                <a:lnTo>
                  <a:pt x="3086" y="166"/>
                </a:lnTo>
                <a:lnTo>
                  <a:pt x="3081" y="166"/>
                </a:lnTo>
                <a:lnTo>
                  <a:pt x="3077" y="168"/>
                </a:lnTo>
                <a:lnTo>
                  <a:pt x="3072" y="171"/>
                </a:lnTo>
                <a:lnTo>
                  <a:pt x="3072" y="173"/>
                </a:lnTo>
                <a:lnTo>
                  <a:pt x="3067" y="175"/>
                </a:lnTo>
                <a:lnTo>
                  <a:pt x="3062" y="175"/>
                </a:lnTo>
                <a:lnTo>
                  <a:pt x="3057" y="177"/>
                </a:lnTo>
                <a:lnTo>
                  <a:pt x="3053" y="179"/>
                </a:lnTo>
                <a:lnTo>
                  <a:pt x="3053" y="181"/>
                </a:lnTo>
                <a:lnTo>
                  <a:pt x="3048" y="183"/>
                </a:lnTo>
                <a:lnTo>
                  <a:pt x="3043" y="185"/>
                </a:lnTo>
                <a:lnTo>
                  <a:pt x="3038" y="185"/>
                </a:lnTo>
                <a:lnTo>
                  <a:pt x="3034" y="187"/>
                </a:lnTo>
                <a:lnTo>
                  <a:pt x="3029" y="189"/>
                </a:lnTo>
                <a:lnTo>
                  <a:pt x="3029" y="191"/>
                </a:lnTo>
                <a:lnTo>
                  <a:pt x="3024" y="193"/>
                </a:lnTo>
                <a:lnTo>
                  <a:pt x="3019" y="193"/>
                </a:lnTo>
                <a:lnTo>
                  <a:pt x="3015" y="195"/>
                </a:lnTo>
                <a:lnTo>
                  <a:pt x="3010" y="197"/>
                </a:lnTo>
                <a:lnTo>
                  <a:pt x="3010" y="199"/>
                </a:lnTo>
                <a:lnTo>
                  <a:pt x="3005" y="201"/>
                </a:lnTo>
                <a:lnTo>
                  <a:pt x="3000" y="201"/>
                </a:lnTo>
                <a:lnTo>
                  <a:pt x="2996" y="203"/>
                </a:lnTo>
                <a:lnTo>
                  <a:pt x="2991" y="205"/>
                </a:lnTo>
                <a:lnTo>
                  <a:pt x="2991" y="208"/>
                </a:lnTo>
                <a:lnTo>
                  <a:pt x="2986" y="210"/>
                </a:lnTo>
                <a:lnTo>
                  <a:pt x="2981" y="2"/>
                </a:lnTo>
                <a:lnTo>
                  <a:pt x="2976" y="2"/>
                </a:lnTo>
                <a:lnTo>
                  <a:pt x="2972" y="4"/>
                </a:lnTo>
                <a:lnTo>
                  <a:pt x="2972" y="6"/>
                </a:lnTo>
                <a:lnTo>
                  <a:pt x="2967" y="8"/>
                </a:lnTo>
                <a:lnTo>
                  <a:pt x="2962" y="10"/>
                </a:lnTo>
                <a:lnTo>
                  <a:pt x="2957" y="12"/>
                </a:lnTo>
                <a:lnTo>
                  <a:pt x="2953" y="12"/>
                </a:lnTo>
                <a:lnTo>
                  <a:pt x="2953" y="14"/>
                </a:lnTo>
                <a:lnTo>
                  <a:pt x="2948" y="16"/>
                </a:lnTo>
                <a:lnTo>
                  <a:pt x="2943" y="19"/>
                </a:lnTo>
                <a:lnTo>
                  <a:pt x="2938" y="21"/>
                </a:lnTo>
                <a:lnTo>
                  <a:pt x="2934" y="21"/>
                </a:lnTo>
                <a:lnTo>
                  <a:pt x="2934" y="23"/>
                </a:lnTo>
                <a:lnTo>
                  <a:pt x="2929" y="25"/>
                </a:lnTo>
                <a:lnTo>
                  <a:pt x="2924" y="27"/>
                </a:lnTo>
                <a:lnTo>
                  <a:pt x="2919" y="29"/>
                </a:lnTo>
                <a:lnTo>
                  <a:pt x="2915" y="29"/>
                </a:lnTo>
                <a:lnTo>
                  <a:pt x="2915" y="31"/>
                </a:lnTo>
                <a:lnTo>
                  <a:pt x="2910" y="33"/>
                </a:lnTo>
                <a:lnTo>
                  <a:pt x="2905" y="35"/>
                </a:lnTo>
                <a:lnTo>
                  <a:pt x="2900" y="37"/>
                </a:lnTo>
                <a:lnTo>
                  <a:pt x="2896" y="39"/>
                </a:lnTo>
                <a:lnTo>
                  <a:pt x="2896" y="39"/>
                </a:lnTo>
                <a:lnTo>
                  <a:pt x="2891" y="41"/>
                </a:lnTo>
                <a:lnTo>
                  <a:pt x="2886" y="43"/>
                </a:lnTo>
                <a:lnTo>
                  <a:pt x="2881" y="45"/>
                </a:lnTo>
                <a:lnTo>
                  <a:pt x="2876" y="47"/>
                </a:lnTo>
                <a:lnTo>
                  <a:pt x="2872" y="47"/>
                </a:lnTo>
                <a:lnTo>
                  <a:pt x="2872" y="49"/>
                </a:lnTo>
                <a:lnTo>
                  <a:pt x="2867" y="51"/>
                </a:lnTo>
                <a:lnTo>
                  <a:pt x="2862" y="0"/>
                </a:lnTo>
                <a:lnTo>
                  <a:pt x="2857" y="2"/>
                </a:lnTo>
                <a:lnTo>
                  <a:pt x="2853" y="4"/>
                </a:lnTo>
                <a:lnTo>
                  <a:pt x="2853" y="6"/>
                </a:lnTo>
                <a:lnTo>
                  <a:pt x="2848" y="8"/>
                </a:lnTo>
                <a:lnTo>
                  <a:pt x="2843" y="10"/>
                </a:lnTo>
                <a:lnTo>
                  <a:pt x="2838" y="10"/>
                </a:lnTo>
                <a:lnTo>
                  <a:pt x="2834" y="12"/>
                </a:lnTo>
                <a:lnTo>
                  <a:pt x="2834" y="14"/>
                </a:lnTo>
                <a:lnTo>
                  <a:pt x="2829" y="16"/>
                </a:lnTo>
                <a:lnTo>
                  <a:pt x="2824" y="19"/>
                </a:lnTo>
                <a:lnTo>
                  <a:pt x="2819" y="19"/>
                </a:lnTo>
                <a:lnTo>
                  <a:pt x="2815" y="21"/>
                </a:lnTo>
                <a:lnTo>
                  <a:pt x="2815" y="23"/>
                </a:lnTo>
                <a:lnTo>
                  <a:pt x="2810" y="25"/>
                </a:lnTo>
                <a:lnTo>
                  <a:pt x="2805" y="27"/>
                </a:lnTo>
                <a:lnTo>
                  <a:pt x="2800" y="27"/>
                </a:lnTo>
                <a:lnTo>
                  <a:pt x="2795" y="29"/>
                </a:lnTo>
                <a:lnTo>
                  <a:pt x="2795" y="31"/>
                </a:lnTo>
                <a:lnTo>
                  <a:pt x="2791" y="33"/>
                </a:lnTo>
                <a:lnTo>
                  <a:pt x="2786" y="35"/>
                </a:lnTo>
                <a:lnTo>
                  <a:pt x="2781" y="37"/>
                </a:lnTo>
                <a:lnTo>
                  <a:pt x="2776" y="37"/>
                </a:lnTo>
                <a:lnTo>
                  <a:pt x="2776" y="2"/>
                </a:lnTo>
                <a:lnTo>
                  <a:pt x="2772" y="2"/>
                </a:lnTo>
                <a:lnTo>
                  <a:pt x="2767" y="4"/>
                </a:lnTo>
                <a:lnTo>
                  <a:pt x="2762" y="6"/>
                </a:lnTo>
                <a:lnTo>
                  <a:pt x="2757" y="8"/>
                </a:lnTo>
                <a:lnTo>
                  <a:pt x="2757" y="10"/>
                </a:lnTo>
                <a:lnTo>
                  <a:pt x="2753" y="10"/>
                </a:lnTo>
                <a:lnTo>
                  <a:pt x="2748" y="12"/>
                </a:lnTo>
                <a:lnTo>
                  <a:pt x="2743" y="14"/>
                </a:lnTo>
                <a:lnTo>
                  <a:pt x="2738" y="16"/>
                </a:lnTo>
                <a:lnTo>
                  <a:pt x="2734" y="19"/>
                </a:lnTo>
                <a:lnTo>
                  <a:pt x="2734" y="19"/>
                </a:lnTo>
                <a:lnTo>
                  <a:pt x="2729" y="21"/>
                </a:lnTo>
                <a:lnTo>
                  <a:pt x="2724" y="23"/>
                </a:lnTo>
                <a:lnTo>
                  <a:pt x="2719" y="25"/>
                </a:lnTo>
                <a:lnTo>
                  <a:pt x="2715" y="27"/>
                </a:lnTo>
                <a:lnTo>
                  <a:pt x="2715" y="27"/>
                </a:lnTo>
                <a:lnTo>
                  <a:pt x="2710" y="29"/>
                </a:lnTo>
                <a:lnTo>
                  <a:pt x="2705" y="31"/>
                </a:lnTo>
                <a:lnTo>
                  <a:pt x="2700" y="33"/>
                </a:lnTo>
                <a:lnTo>
                  <a:pt x="2695" y="35"/>
                </a:lnTo>
                <a:lnTo>
                  <a:pt x="2695" y="37"/>
                </a:lnTo>
                <a:lnTo>
                  <a:pt x="2691" y="37"/>
                </a:lnTo>
                <a:lnTo>
                  <a:pt x="2686" y="39"/>
                </a:lnTo>
                <a:lnTo>
                  <a:pt x="2681" y="41"/>
                </a:lnTo>
                <a:lnTo>
                  <a:pt x="2676" y="43"/>
                </a:lnTo>
                <a:lnTo>
                  <a:pt x="2676" y="45"/>
                </a:lnTo>
                <a:lnTo>
                  <a:pt x="2672" y="45"/>
                </a:lnTo>
                <a:lnTo>
                  <a:pt x="2667" y="47"/>
                </a:lnTo>
                <a:lnTo>
                  <a:pt x="2662" y="49"/>
                </a:lnTo>
                <a:lnTo>
                  <a:pt x="2657" y="51"/>
                </a:lnTo>
                <a:lnTo>
                  <a:pt x="2657" y="53"/>
                </a:lnTo>
                <a:lnTo>
                  <a:pt x="2653" y="53"/>
                </a:lnTo>
                <a:lnTo>
                  <a:pt x="2648" y="55"/>
                </a:lnTo>
                <a:lnTo>
                  <a:pt x="2643" y="0"/>
                </a:lnTo>
                <a:lnTo>
                  <a:pt x="2638" y="2"/>
                </a:lnTo>
                <a:lnTo>
                  <a:pt x="2638" y="4"/>
                </a:lnTo>
                <a:lnTo>
                  <a:pt x="2634" y="4"/>
                </a:lnTo>
                <a:lnTo>
                  <a:pt x="2629" y="6"/>
                </a:lnTo>
                <a:lnTo>
                  <a:pt x="2624" y="8"/>
                </a:lnTo>
                <a:lnTo>
                  <a:pt x="2619" y="10"/>
                </a:lnTo>
                <a:lnTo>
                  <a:pt x="2619" y="12"/>
                </a:lnTo>
                <a:lnTo>
                  <a:pt x="2614" y="14"/>
                </a:lnTo>
                <a:lnTo>
                  <a:pt x="2610" y="14"/>
                </a:lnTo>
                <a:lnTo>
                  <a:pt x="2605" y="16"/>
                </a:lnTo>
                <a:lnTo>
                  <a:pt x="2600" y="19"/>
                </a:lnTo>
                <a:lnTo>
                  <a:pt x="2595" y="21"/>
                </a:lnTo>
                <a:lnTo>
                  <a:pt x="2595" y="23"/>
                </a:lnTo>
                <a:lnTo>
                  <a:pt x="2591" y="23"/>
                </a:lnTo>
                <a:lnTo>
                  <a:pt x="2586" y="25"/>
                </a:lnTo>
                <a:lnTo>
                  <a:pt x="2581" y="27"/>
                </a:lnTo>
                <a:lnTo>
                  <a:pt x="2576" y="29"/>
                </a:lnTo>
                <a:lnTo>
                  <a:pt x="2576" y="31"/>
                </a:lnTo>
                <a:lnTo>
                  <a:pt x="2572" y="31"/>
                </a:lnTo>
                <a:lnTo>
                  <a:pt x="2567" y="33"/>
                </a:lnTo>
                <a:lnTo>
                  <a:pt x="2562" y="35"/>
                </a:lnTo>
                <a:lnTo>
                  <a:pt x="2557" y="37"/>
                </a:lnTo>
                <a:lnTo>
                  <a:pt x="2557" y="39"/>
                </a:lnTo>
                <a:lnTo>
                  <a:pt x="2553" y="41"/>
                </a:lnTo>
                <a:lnTo>
                  <a:pt x="2548" y="41"/>
                </a:lnTo>
                <a:lnTo>
                  <a:pt x="2543" y="43"/>
                </a:lnTo>
                <a:lnTo>
                  <a:pt x="2538" y="45"/>
                </a:lnTo>
                <a:lnTo>
                  <a:pt x="2538" y="47"/>
                </a:lnTo>
                <a:lnTo>
                  <a:pt x="2534" y="49"/>
                </a:lnTo>
                <a:lnTo>
                  <a:pt x="2529" y="49"/>
                </a:lnTo>
                <a:lnTo>
                  <a:pt x="2524" y="51"/>
                </a:lnTo>
                <a:lnTo>
                  <a:pt x="2519" y="53"/>
                </a:lnTo>
                <a:lnTo>
                  <a:pt x="2519" y="55"/>
                </a:lnTo>
                <a:lnTo>
                  <a:pt x="2514" y="58"/>
                </a:lnTo>
                <a:lnTo>
                  <a:pt x="2510" y="58"/>
                </a:lnTo>
                <a:lnTo>
                  <a:pt x="2505" y="60"/>
                </a:lnTo>
                <a:lnTo>
                  <a:pt x="2500" y="62"/>
                </a:lnTo>
                <a:lnTo>
                  <a:pt x="2500" y="64"/>
                </a:lnTo>
                <a:lnTo>
                  <a:pt x="2495" y="66"/>
                </a:lnTo>
                <a:lnTo>
                  <a:pt x="2491" y="68"/>
                </a:lnTo>
                <a:lnTo>
                  <a:pt x="2486" y="68"/>
                </a:lnTo>
                <a:lnTo>
                  <a:pt x="2481" y="70"/>
                </a:lnTo>
                <a:lnTo>
                  <a:pt x="2481" y="72"/>
                </a:lnTo>
                <a:lnTo>
                  <a:pt x="2476" y="74"/>
                </a:lnTo>
                <a:lnTo>
                  <a:pt x="2472" y="76"/>
                </a:lnTo>
                <a:lnTo>
                  <a:pt x="2467" y="76"/>
                </a:lnTo>
                <a:lnTo>
                  <a:pt x="2462" y="78"/>
                </a:lnTo>
                <a:lnTo>
                  <a:pt x="2457" y="80"/>
                </a:lnTo>
                <a:lnTo>
                  <a:pt x="2457" y="82"/>
                </a:lnTo>
                <a:lnTo>
                  <a:pt x="2453" y="84"/>
                </a:lnTo>
                <a:lnTo>
                  <a:pt x="2448" y="84"/>
                </a:lnTo>
                <a:lnTo>
                  <a:pt x="2443" y="86"/>
                </a:lnTo>
                <a:lnTo>
                  <a:pt x="2438" y="88"/>
                </a:lnTo>
                <a:lnTo>
                  <a:pt x="2438" y="90"/>
                </a:lnTo>
                <a:lnTo>
                  <a:pt x="2434" y="92"/>
                </a:lnTo>
                <a:lnTo>
                  <a:pt x="2429" y="92"/>
                </a:lnTo>
                <a:lnTo>
                  <a:pt x="2424" y="95"/>
                </a:lnTo>
                <a:lnTo>
                  <a:pt x="2419" y="97"/>
                </a:lnTo>
                <a:lnTo>
                  <a:pt x="2419" y="99"/>
                </a:lnTo>
                <a:lnTo>
                  <a:pt x="2414" y="101"/>
                </a:lnTo>
                <a:lnTo>
                  <a:pt x="2410" y="103"/>
                </a:lnTo>
                <a:lnTo>
                  <a:pt x="2405" y="103"/>
                </a:lnTo>
                <a:lnTo>
                  <a:pt x="2400" y="105"/>
                </a:lnTo>
                <a:lnTo>
                  <a:pt x="2400" y="107"/>
                </a:lnTo>
                <a:lnTo>
                  <a:pt x="2395" y="109"/>
                </a:lnTo>
                <a:lnTo>
                  <a:pt x="2391" y="111"/>
                </a:lnTo>
                <a:lnTo>
                  <a:pt x="2386" y="111"/>
                </a:lnTo>
                <a:lnTo>
                  <a:pt x="2381" y="2"/>
                </a:lnTo>
                <a:lnTo>
                  <a:pt x="2381" y="2"/>
                </a:lnTo>
                <a:lnTo>
                  <a:pt x="2376" y="4"/>
                </a:lnTo>
                <a:lnTo>
                  <a:pt x="2372" y="6"/>
                </a:lnTo>
                <a:lnTo>
                  <a:pt x="2367" y="8"/>
                </a:lnTo>
                <a:lnTo>
                  <a:pt x="2362" y="10"/>
                </a:lnTo>
                <a:lnTo>
                  <a:pt x="2362" y="12"/>
                </a:lnTo>
                <a:lnTo>
                  <a:pt x="2357" y="12"/>
                </a:lnTo>
                <a:lnTo>
                  <a:pt x="2353" y="14"/>
                </a:lnTo>
                <a:lnTo>
                  <a:pt x="2348" y="16"/>
                </a:lnTo>
                <a:lnTo>
                  <a:pt x="2343" y="19"/>
                </a:lnTo>
                <a:lnTo>
                  <a:pt x="2343" y="21"/>
                </a:lnTo>
                <a:lnTo>
                  <a:pt x="2338" y="21"/>
                </a:lnTo>
                <a:lnTo>
                  <a:pt x="2333" y="23"/>
                </a:lnTo>
                <a:lnTo>
                  <a:pt x="2329" y="25"/>
                </a:lnTo>
                <a:lnTo>
                  <a:pt x="2324" y="27"/>
                </a:lnTo>
                <a:lnTo>
                  <a:pt x="2324" y="29"/>
                </a:lnTo>
                <a:lnTo>
                  <a:pt x="2319" y="29"/>
                </a:lnTo>
                <a:lnTo>
                  <a:pt x="2314" y="31"/>
                </a:lnTo>
                <a:lnTo>
                  <a:pt x="2310" y="33"/>
                </a:lnTo>
                <a:lnTo>
                  <a:pt x="2305" y="35"/>
                </a:lnTo>
                <a:lnTo>
                  <a:pt x="2300" y="37"/>
                </a:lnTo>
                <a:lnTo>
                  <a:pt x="2300" y="39"/>
                </a:lnTo>
                <a:lnTo>
                  <a:pt x="2295" y="39"/>
                </a:lnTo>
                <a:lnTo>
                  <a:pt x="2291" y="41"/>
                </a:lnTo>
                <a:lnTo>
                  <a:pt x="2286" y="43"/>
                </a:lnTo>
                <a:lnTo>
                  <a:pt x="2281" y="45"/>
                </a:lnTo>
                <a:lnTo>
                  <a:pt x="2281" y="47"/>
                </a:lnTo>
                <a:lnTo>
                  <a:pt x="2276" y="47"/>
                </a:lnTo>
                <a:lnTo>
                  <a:pt x="2272" y="49"/>
                </a:lnTo>
                <a:lnTo>
                  <a:pt x="2267" y="51"/>
                </a:lnTo>
                <a:lnTo>
                  <a:pt x="2262" y="0"/>
                </a:lnTo>
                <a:lnTo>
                  <a:pt x="2262" y="2"/>
                </a:lnTo>
                <a:lnTo>
                  <a:pt x="2257" y="4"/>
                </a:lnTo>
                <a:lnTo>
                  <a:pt x="2253" y="6"/>
                </a:lnTo>
                <a:lnTo>
                  <a:pt x="2248" y="8"/>
                </a:lnTo>
                <a:lnTo>
                  <a:pt x="2243" y="10"/>
                </a:lnTo>
                <a:lnTo>
                  <a:pt x="2243" y="10"/>
                </a:lnTo>
                <a:lnTo>
                  <a:pt x="2238" y="12"/>
                </a:lnTo>
                <a:lnTo>
                  <a:pt x="2233" y="14"/>
                </a:lnTo>
                <a:lnTo>
                  <a:pt x="2229" y="16"/>
                </a:lnTo>
                <a:lnTo>
                  <a:pt x="2224" y="19"/>
                </a:lnTo>
                <a:lnTo>
                  <a:pt x="2224" y="19"/>
                </a:lnTo>
                <a:lnTo>
                  <a:pt x="2219" y="21"/>
                </a:lnTo>
                <a:lnTo>
                  <a:pt x="2214" y="23"/>
                </a:lnTo>
                <a:lnTo>
                  <a:pt x="2210" y="25"/>
                </a:lnTo>
                <a:lnTo>
                  <a:pt x="2205" y="27"/>
                </a:lnTo>
                <a:lnTo>
                  <a:pt x="2205" y="27"/>
                </a:lnTo>
                <a:lnTo>
                  <a:pt x="2200" y="29"/>
                </a:lnTo>
                <a:lnTo>
                  <a:pt x="2195" y="31"/>
                </a:lnTo>
                <a:lnTo>
                  <a:pt x="2191" y="33"/>
                </a:lnTo>
                <a:lnTo>
                  <a:pt x="2186" y="35"/>
                </a:lnTo>
                <a:lnTo>
                  <a:pt x="2186" y="35"/>
                </a:lnTo>
                <a:lnTo>
                  <a:pt x="2181" y="37"/>
                </a:lnTo>
                <a:lnTo>
                  <a:pt x="2176" y="39"/>
                </a:lnTo>
                <a:lnTo>
                  <a:pt x="2172" y="41"/>
                </a:lnTo>
                <a:lnTo>
                  <a:pt x="2167" y="43"/>
                </a:lnTo>
                <a:lnTo>
                  <a:pt x="2162" y="45"/>
                </a:lnTo>
                <a:lnTo>
                  <a:pt x="2162" y="45"/>
                </a:lnTo>
                <a:lnTo>
                  <a:pt x="2157" y="47"/>
                </a:lnTo>
                <a:lnTo>
                  <a:pt x="2152" y="49"/>
                </a:lnTo>
                <a:lnTo>
                  <a:pt x="2148" y="51"/>
                </a:lnTo>
                <a:lnTo>
                  <a:pt x="2143" y="53"/>
                </a:lnTo>
                <a:lnTo>
                  <a:pt x="2143" y="53"/>
                </a:lnTo>
                <a:lnTo>
                  <a:pt x="2138" y="55"/>
                </a:lnTo>
                <a:lnTo>
                  <a:pt x="2133" y="58"/>
                </a:lnTo>
                <a:lnTo>
                  <a:pt x="2129" y="60"/>
                </a:lnTo>
                <a:lnTo>
                  <a:pt x="2124" y="62"/>
                </a:lnTo>
                <a:lnTo>
                  <a:pt x="2124" y="62"/>
                </a:lnTo>
                <a:lnTo>
                  <a:pt x="2119" y="64"/>
                </a:lnTo>
                <a:lnTo>
                  <a:pt x="2114" y="66"/>
                </a:lnTo>
                <a:lnTo>
                  <a:pt x="2110" y="68"/>
                </a:lnTo>
                <a:lnTo>
                  <a:pt x="2105" y="70"/>
                </a:lnTo>
                <a:lnTo>
                  <a:pt x="2105" y="72"/>
                </a:lnTo>
                <a:lnTo>
                  <a:pt x="2100" y="72"/>
                </a:lnTo>
                <a:lnTo>
                  <a:pt x="2095" y="74"/>
                </a:lnTo>
                <a:lnTo>
                  <a:pt x="2091" y="76"/>
                </a:lnTo>
                <a:lnTo>
                  <a:pt x="2086" y="78"/>
                </a:lnTo>
                <a:lnTo>
                  <a:pt x="2086" y="80"/>
                </a:lnTo>
                <a:lnTo>
                  <a:pt x="2081" y="80"/>
                </a:lnTo>
                <a:lnTo>
                  <a:pt x="2076" y="82"/>
                </a:lnTo>
                <a:lnTo>
                  <a:pt x="2072" y="84"/>
                </a:lnTo>
                <a:lnTo>
                  <a:pt x="2067" y="86"/>
                </a:lnTo>
                <a:lnTo>
                  <a:pt x="2067" y="88"/>
                </a:lnTo>
                <a:lnTo>
                  <a:pt x="2062" y="88"/>
                </a:lnTo>
                <a:lnTo>
                  <a:pt x="2057" y="90"/>
                </a:lnTo>
                <a:lnTo>
                  <a:pt x="2052" y="92"/>
                </a:lnTo>
                <a:lnTo>
                  <a:pt x="2048" y="95"/>
                </a:lnTo>
                <a:lnTo>
                  <a:pt x="2048" y="97"/>
                </a:lnTo>
                <a:lnTo>
                  <a:pt x="2043" y="99"/>
                </a:lnTo>
                <a:lnTo>
                  <a:pt x="2038" y="99"/>
                </a:lnTo>
                <a:lnTo>
                  <a:pt x="2033" y="101"/>
                </a:lnTo>
                <a:lnTo>
                  <a:pt x="2029" y="103"/>
                </a:lnTo>
                <a:lnTo>
                  <a:pt x="2024" y="105"/>
                </a:lnTo>
                <a:lnTo>
                  <a:pt x="2024" y="107"/>
                </a:lnTo>
                <a:lnTo>
                  <a:pt x="2019" y="107"/>
                </a:lnTo>
                <a:lnTo>
                  <a:pt x="2014" y="109"/>
                </a:lnTo>
                <a:lnTo>
                  <a:pt x="2010" y="111"/>
                </a:lnTo>
                <a:lnTo>
                  <a:pt x="2005" y="113"/>
                </a:lnTo>
                <a:lnTo>
                  <a:pt x="2005" y="115"/>
                </a:lnTo>
                <a:lnTo>
                  <a:pt x="2000" y="115"/>
                </a:lnTo>
                <a:lnTo>
                  <a:pt x="1995" y="117"/>
                </a:lnTo>
                <a:lnTo>
                  <a:pt x="1991" y="119"/>
                </a:lnTo>
                <a:lnTo>
                  <a:pt x="1986" y="121"/>
                </a:lnTo>
                <a:lnTo>
                  <a:pt x="1986" y="123"/>
                </a:lnTo>
                <a:lnTo>
                  <a:pt x="1981" y="125"/>
                </a:lnTo>
                <a:lnTo>
                  <a:pt x="1976" y="125"/>
                </a:lnTo>
                <a:lnTo>
                  <a:pt x="1971" y="127"/>
                </a:lnTo>
                <a:lnTo>
                  <a:pt x="1967" y="129"/>
                </a:lnTo>
                <a:lnTo>
                  <a:pt x="1967" y="132"/>
                </a:lnTo>
                <a:lnTo>
                  <a:pt x="1962" y="134"/>
                </a:lnTo>
                <a:lnTo>
                  <a:pt x="1957" y="134"/>
                </a:lnTo>
                <a:lnTo>
                  <a:pt x="1952" y="136"/>
                </a:lnTo>
                <a:lnTo>
                  <a:pt x="1948" y="138"/>
                </a:lnTo>
                <a:lnTo>
                  <a:pt x="1948" y="140"/>
                </a:lnTo>
                <a:lnTo>
                  <a:pt x="1943" y="142"/>
                </a:lnTo>
                <a:lnTo>
                  <a:pt x="1938" y="142"/>
                </a:lnTo>
                <a:lnTo>
                  <a:pt x="1933" y="144"/>
                </a:lnTo>
                <a:lnTo>
                  <a:pt x="1929" y="0"/>
                </a:lnTo>
                <a:lnTo>
                  <a:pt x="1929" y="2"/>
                </a:lnTo>
                <a:lnTo>
                  <a:pt x="1924" y="4"/>
                </a:lnTo>
                <a:lnTo>
                  <a:pt x="1919" y="6"/>
                </a:lnTo>
                <a:lnTo>
                  <a:pt x="1914" y="8"/>
                </a:lnTo>
                <a:lnTo>
                  <a:pt x="1910" y="8"/>
                </a:lnTo>
                <a:lnTo>
                  <a:pt x="1910" y="10"/>
                </a:lnTo>
                <a:lnTo>
                  <a:pt x="1905" y="12"/>
                </a:lnTo>
                <a:lnTo>
                  <a:pt x="1900" y="14"/>
                </a:lnTo>
                <a:lnTo>
                  <a:pt x="1895" y="16"/>
                </a:lnTo>
                <a:lnTo>
                  <a:pt x="1891" y="16"/>
                </a:lnTo>
                <a:lnTo>
                  <a:pt x="1886" y="19"/>
                </a:lnTo>
                <a:lnTo>
                  <a:pt x="1886" y="21"/>
                </a:lnTo>
                <a:lnTo>
                  <a:pt x="1881" y="23"/>
                </a:lnTo>
                <a:lnTo>
                  <a:pt x="1876" y="25"/>
                </a:lnTo>
                <a:lnTo>
                  <a:pt x="1871" y="27"/>
                </a:lnTo>
                <a:lnTo>
                  <a:pt x="1867" y="27"/>
                </a:lnTo>
                <a:lnTo>
                  <a:pt x="1867" y="29"/>
                </a:lnTo>
                <a:lnTo>
                  <a:pt x="1862" y="31"/>
                </a:lnTo>
                <a:lnTo>
                  <a:pt x="1857" y="33"/>
                </a:lnTo>
                <a:lnTo>
                  <a:pt x="1852" y="35"/>
                </a:lnTo>
                <a:lnTo>
                  <a:pt x="1848" y="35"/>
                </a:lnTo>
                <a:lnTo>
                  <a:pt x="1848" y="37"/>
                </a:lnTo>
                <a:lnTo>
                  <a:pt x="1843" y="39"/>
                </a:lnTo>
                <a:lnTo>
                  <a:pt x="1838" y="41"/>
                </a:lnTo>
                <a:lnTo>
                  <a:pt x="1833" y="43"/>
                </a:lnTo>
                <a:lnTo>
                  <a:pt x="1829" y="43"/>
                </a:lnTo>
                <a:lnTo>
                  <a:pt x="1829" y="45"/>
                </a:lnTo>
                <a:lnTo>
                  <a:pt x="1824" y="47"/>
                </a:lnTo>
                <a:lnTo>
                  <a:pt x="1819" y="49"/>
                </a:lnTo>
                <a:lnTo>
                  <a:pt x="1814" y="51"/>
                </a:lnTo>
                <a:lnTo>
                  <a:pt x="1810" y="53"/>
                </a:lnTo>
                <a:lnTo>
                  <a:pt x="1810" y="53"/>
                </a:lnTo>
                <a:lnTo>
                  <a:pt x="1805" y="55"/>
                </a:lnTo>
                <a:lnTo>
                  <a:pt x="1800" y="58"/>
                </a:lnTo>
                <a:lnTo>
                  <a:pt x="1795" y="60"/>
                </a:lnTo>
                <a:lnTo>
                  <a:pt x="1790" y="62"/>
                </a:lnTo>
                <a:lnTo>
                  <a:pt x="1790" y="62"/>
                </a:lnTo>
                <a:lnTo>
                  <a:pt x="1786" y="64"/>
                </a:lnTo>
                <a:lnTo>
                  <a:pt x="1781" y="66"/>
                </a:lnTo>
                <a:lnTo>
                  <a:pt x="1776" y="68"/>
                </a:lnTo>
                <a:lnTo>
                  <a:pt x="1771" y="70"/>
                </a:lnTo>
                <a:lnTo>
                  <a:pt x="1771" y="70"/>
                </a:lnTo>
                <a:lnTo>
                  <a:pt x="1767" y="72"/>
                </a:lnTo>
                <a:lnTo>
                  <a:pt x="1762" y="74"/>
                </a:lnTo>
                <a:lnTo>
                  <a:pt x="1757" y="76"/>
                </a:lnTo>
                <a:lnTo>
                  <a:pt x="1752" y="78"/>
                </a:lnTo>
                <a:lnTo>
                  <a:pt x="1752" y="80"/>
                </a:lnTo>
                <a:lnTo>
                  <a:pt x="1748" y="80"/>
                </a:lnTo>
                <a:lnTo>
                  <a:pt x="1743" y="82"/>
                </a:lnTo>
                <a:lnTo>
                  <a:pt x="1738" y="0"/>
                </a:lnTo>
                <a:lnTo>
                  <a:pt x="1733" y="2"/>
                </a:lnTo>
                <a:lnTo>
                  <a:pt x="1729" y="4"/>
                </a:lnTo>
                <a:lnTo>
                  <a:pt x="1729" y="4"/>
                </a:lnTo>
                <a:lnTo>
                  <a:pt x="1724" y="6"/>
                </a:lnTo>
                <a:lnTo>
                  <a:pt x="1719" y="8"/>
                </a:lnTo>
                <a:lnTo>
                  <a:pt x="1714" y="10"/>
                </a:lnTo>
                <a:lnTo>
                  <a:pt x="1710" y="12"/>
                </a:lnTo>
                <a:lnTo>
                  <a:pt x="1710" y="14"/>
                </a:lnTo>
                <a:lnTo>
                  <a:pt x="1705" y="14"/>
                </a:lnTo>
                <a:lnTo>
                  <a:pt x="1700" y="16"/>
                </a:lnTo>
                <a:lnTo>
                  <a:pt x="1695" y="19"/>
                </a:lnTo>
                <a:lnTo>
                  <a:pt x="1690" y="21"/>
                </a:lnTo>
                <a:lnTo>
                  <a:pt x="1690" y="23"/>
                </a:lnTo>
                <a:lnTo>
                  <a:pt x="1686" y="23"/>
                </a:lnTo>
                <a:lnTo>
                  <a:pt x="1681" y="25"/>
                </a:lnTo>
                <a:lnTo>
                  <a:pt x="1676" y="27"/>
                </a:lnTo>
                <a:lnTo>
                  <a:pt x="1671" y="29"/>
                </a:lnTo>
                <a:lnTo>
                  <a:pt x="1671" y="31"/>
                </a:lnTo>
                <a:lnTo>
                  <a:pt x="1667" y="31"/>
                </a:lnTo>
                <a:lnTo>
                  <a:pt x="1662" y="33"/>
                </a:lnTo>
                <a:lnTo>
                  <a:pt x="1657" y="35"/>
                </a:lnTo>
                <a:lnTo>
                  <a:pt x="1652" y="37"/>
                </a:lnTo>
                <a:lnTo>
                  <a:pt x="1652" y="39"/>
                </a:lnTo>
                <a:lnTo>
                  <a:pt x="1648" y="41"/>
                </a:lnTo>
                <a:lnTo>
                  <a:pt x="1643" y="41"/>
                </a:lnTo>
                <a:lnTo>
                  <a:pt x="1638" y="43"/>
                </a:lnTo>
                <a:lnTo>
                  <a:pt x="1633" y="45"/>
                </a:lnTo>
                <a:lnTo>
                  <a:pt x="1633" y="47"/>
                </a:lnTo>
                <a:lnTo>
                  <a:pt x="1629" y="49"/>
                </a:lnTo>
                <a:lnTo>
                  <a:pt x="1624" y="49"/>
                </a:lnTo>
                <a:lnTo>
                  <a:pt x="1619" y="51"/>
                </a:lnTo>
                <a:lnTo>
                  <a:pt x="1614" y="53"/>
                </a:lnTo>
                <a:lnTo>
                  <a:pt x="1614" y="55"/>
                </a:lnTo>
                <a:lnTo>
                  <a:pt x="1609" y="58"/>
                </a:lnTo>
                <a:lnTo>
                  <a:pt x="1605" y="58"/>
                </a:lnTo>
                <a:lnTo>
                  <a:pt x="1600" y="60"/>
                </a:lnTo>
                <a:lnTo>
                  <a:pt x="1595" y="62"/>
                </a:lnTo>
                <a:lnTo>
                  <a:pt x="1590" y="64"/>
                </a:lnTo>
                <a:lnTo>
                  <a:pt x="1590" y="66"/>
                </a:lnTo>
                <a:lnTo>
                  <a:pt x="1586" y="68"/>
                </a:lnTo>
                <a:lnTo>
                  <a:pt x="1581" y="68"/>
                </a:lnTo>
                <a:lnTo>
                  <a:pt x="1576" y="70"/>
                </a:lnTo>
                <a:lnTo>
                  <a:pt x="1571" y="72"/>
                </a:lnTo>
                <a:lnTo>
                  <a:pt x="1571" y="74"/>
                </a:lnTo>
                <a:lnTo>
                  <a:pt x="1567" y="76"/>
                </a:lnTo>
                <a:lnTo>
                  <a:pt x="1562" y="76"/>
                </a:lnTo>
                <a:lnTo>
                  <a:pt x="1557" y="78"/>
                </a:lnTo>
                <a:lnTo>
                  <a:pt x="1552" y="80"/>
                </a:lnTo>
                <a:lnTo>
                  <a:pt x="1552" y="82"/>
                </a:lnTo>
                <a:lnTo>
                  <a:pt x="1548" y="84"/>
                </a:lnTo>
                <a:lnTo>
                  <a:pt x="1543" y="84"/>
                </a:lnTo>
                <a:lnTo>
                  <a:pt x="1538" y="86"/>
                </a:lnTo>
                <a:lnTo>
                  <a:pt x="1533" y="88"/>
                </a:lnTo>
                <a:lnTo>
                  <a:pt x="1533" y="90"/>
                </a:lnTo>
                <a:lnTo>
                  <a:pt x="1529" y="92"/>
                </a:lnTo>
                <a:lnTo>
                  <a:pt x="1524" y="92"/>
                </a:lnTo>
                <a:lnTo>
                  <a:pt x="1519" y="95"/>
                </a:lnTo>
                <a:lnTo>
                  <a:pt x="1514" y="97"/>
                </a:lnTo>
                <a:lnTo>
                  <a:pt x="1514" y="99"/>
                </a:lnTo>
                <a:lnTo>
                  <a:pt x="1509" y="101"/>
                </a:lnTo>
                <a:lnTo>
                  <a:pt x="1505" y="103"/>
                </a:lnTo>
                <a:lnTo>
                  <a:pt x="1500" y="103"/>
                </a:lnTo>
                <a:lnTo>
                  <a:pt x="1495" y="105"/>
                </a:lnTo>
                <a:lnTo>
                  <a:pt x="1495" y="107"/>
                </a:lnTo>
                <a:lnTo>
                  <a:pt x="1490" y="109"/>
                </a:lnTo>
                <a:lnTo>
                  <a:pt x="1486" y="111"/>
                </a:lnTo>
                <a:lnTo>
                  <a:pt x="1481" y="111"/>
                </a:lnTo>
                <a:lnTo>
                  <a:pt x="1476" y="113"/>
                </a:lnTo>
                <a:lnTo>
                  <a:pt x="1476" y="115"/>
                </a:lnTo>
                <a:lnTo>
                  <a:pt x="1471" y="117"/>
                </a:lnTo>
                <a:lnTo>
                  <a:pt x="1467" y="119"/>
                </a:lnTo>
                <a:lnTo>
                  <a:pt x="1462" y="119"/>
                </a:lnTo>
                <a:lnTo>
                  <a:pt x="1457" y="121"/>
                </a:lnTo>
                <a:lnTo>
                  <a:pt x="1452" y="123"/>
                </a:lnTo>
                <a:lnTo>
                  <a:pt x="1452" y="125"/>
                </a:lnTo>
                <a:lnTo>
                  <a:pt x="1448" y="0"/>
                </a:lnTo>
                <a:lnTo>
                  <a:pt x="1443" y="2"/>
                </a:lnTo>
                <a:lnTo>
                  <a:pt x="1438" y="4"/>
                </a:lnTo>
                <a:lnTo>
                  <a:pt x="1433" y="6"/>
                </a:lnTo>
                <a:lnTo>
                  <a:pt x="1433" y="8"/>
                </a:lnTo>
                <a:lnTo>
                  <a:pt x="1428" y="10"/>
                </a:lnTo>
                <a:lnTo>
                  <a:pt x="1424" y="10"/>
                </a:lnTo>
                <a:lnTo>
                  <a:pt x="1419" y="12"/>
                </a:lnTo>
                <a:lnTo>
                  <a:pt x="1414" y="14"/>
                </a:lnTo>
                <a:lnTo>
                  <a:pt x="1414" y="16"/>
                </a:lnTo>
                <a:lnTo>
                  <a:pt x="1409" y="19"/>
                </a:lnTo>
                <a:lnTo>
                  <a:pt x="1405" y="19"/>
                </a:lnTo>
                <a:lnTo>
                  <a:pt x="1400" y="21"/>
                </a:lnTo>
                <a:lnTo>
                  <a:pt x="1395" y="23"/>
                </a:lnTo>
                <a:lnTo>
                  <a:pt x="1395" y="25"/>
                </a:lnTo>
                <a:lnTo>
                  <a:pt x="1390" y="27"/>
                </a:lnTo>
                <a:lnTo>
                  <a:pt x="1386" y="27"/>
                </a:lnTo>
                <a:lnTo>
                  <a:pt x="1381" y="29"/>
                </a:lnTo>
                <a:lnTo>
                  <a:pt x="1376" y="31"/>
                </a:lnTo>
                <a:lnTo>
                  <a:pt x="1376" y="33"/>
                </a:lnTo>
                <a:lnTo>
                  <a:pt x="1371" y="35"/>
                </a:lnTo>
                <a:lnTo>
                  <a:pt x="1367" y="37"/>
                </a:lnTo>
                <a:lnTo>
                  <a:pt x="1362" y="37"/>
                </a:lnTo>
                <a:lnTo>
                  <a:pt x="1357" y="39"/>
                </a:lnTo>
                <a:lnTo>
                  <a:pt x="1357" y="41"/>
                </a:lnTo>
                <a:lnTo>
                  <a:pt x="1352" y="43"/>
                </a:lnTo>
                <a:lnTo>
                  <a:pt x="1348" y="45"/>
                </a:lnTo>
                <a:lnTo>
                  <a:pt x="1343" y="45"/>
                </a:lnTo>
                <a:lnTo>
                  <a:pt x="1338" y="47"/>
                </a:lnTo>
                <a:lnTo>
                  <a:pt x="1338" y="49"/>
                </a:lnTo>
                <a:lnTo>
                  <a:pt x="1333" y="51"/>
                </a:lnTo>
                <a:lnTo>
                  <a:pt x="1328" y="53"/>
                </a:lnTo>
                <a:lnTo>
                  <a:pt x="1324" y="53"/>
                </a:lnTo>
                <a:lnTo>
                  <a:pt x="1319" y="55"/>
                </a:lnTo>
                <a:lnTo>
                  <a:pt x="1314" y="58"/>
                </a:lnTo>
                <a:lnTo>
                  <a:pt x="1314" y="60"/>
                </a:lnTo>
                <a:lnTo>
                  <a:pt x="1309" y="62"/>
                </a:lnTo>
                <a:lnTo>
                  <a:pt x="1305" y="62"/>
                </a:lnTo>
                <a:lnTo>
                  <a:pt x="1300" y="64"/>
                </a:lnTo>
                <a:lnTo>
                  <a:pt x="1295" y="66"/>
                </a:lnTo>
                <a:lnTo>
                  <a:pt x="1295" y="68"/>
                </a:lnTo>
                <a:lnTo>
                  <a:pt x="1290" y="70"/>
                </a:lnTo>
                <a:lnTo>
                  <a:pt x="1286" y="72"/>
                </a:lnTo>
                <a:lnTo>
                  <a:pt x="1281" y="72"/>
                </a:lnTo>
                <a:lnTo>
                  <a:pt x="1276" y="74"/>
                </a:lnTo>
                <a:lnTo>
                  <a:pt x="1276" y="76"/>
                </a:lnTo>
                <a:lnTo>
                  <a:pt x="1271" y="78"/>
                </a:lnTo>
                <a:lnTo>
                  <a:pt x="1267" y="80"/>
                </a:lnTo>
                <a:lnTo>
                  <a:pt x="1262" y="80"/>
                </a:lnTo>
                <a:lnTo>
                  <a:pt x="1257" y="2"/>
                </a:lnTo>
                <a:lnTo>
                  <a:pt x="1257" y="2"/>
                </a:lnTo>
                <a:lnTo>
                  <a:pt x="1252" y="4"/>
                </a:lnTo>
                <a:lnTo>
                  <a:pt x="1247" y="6"/>
                </a:lnTo>
                <a:lnTo>
                  <a:pt x="1243" y="8"/>
                </a:lnTo>
                <a:lnTo>
                  <a:pt x="1238" y="10"/>
                </a:lnTo>
                <a:lnTo>
                  <a:pt x="1238" y="12"/>
                </a:lnTo>
                <a:lnTo>
                  <a:pt x="1233" y="12"/>
                </a:lnTo>
                <a:lnTo>
                  <a:pt x="1228" y="14"/>
                </a:lnTo>
                <a:lnTo>
                  <a:pt x="1224" y="16"/>
                </a:lnTo>
                <a:lnTo>
                  <a:pt x="1219" y="19"/>
                </a:lnTo>
                <a:lnTo>
                  <a:pt x="1219" y="21"/>
                </a:lnTo>
                <a:lnTo>
                  <a:pt x="1214" y="21"/>
                </a:lnTo>
                <a:lnTo>
                  <a:pt x="1209" y="23"/>
                </a:lnTo>
                <a:lnTo>
                  <a:pt x="1205" y="25"/>
                </a:lnTo>
                <a:lnTo>
                  <a:pt x="1200" y="27"/>
                </a:lnTo>
                <a:lnTo>
                  <a:pt x="1200" y="29"/>
                </a:lnTo>
                <a:lnTo>
                  <a:pt x="1195" y="29"/>
                </a:lnTo>
                <a:lnTo>
                  <a:pt x="1190" y="31"/>
                </a:lnTo>
                <a:lnTo>
                  <a:pt x="1186" y="33"/>
                </a:lnTo>
                <a:lnTo>
                  <a:pt x="1181" y="35"/>
                </a:lnTo>
                <a:lnTo>
                  <a:pt x="1181" y="37"/>
                </a:lnTo>
                <a:lnTo>
                  <a:pt x="1176" y="39"/>
                </a:lnTo>
                <a:lnTo>
                  <a:pt x="1171" y="39"/>
                </a:lnTo>
                <a:lnTo>
                  <a:pt x="1167" y="41"/>
                </a:lnTo>
                <a:lnTo>
                  <a:pt x="1162" y="43"/>
                </a:lnTo>
                <a:lnTo>
                  <a:pt x="1157" y="45"/>
                </a:lnTo>
                <a:lnTo>
                  <a:pt x="1157" y="47"/>
                </a:lnTo>
                <a:lnTo>
                  <a:pt x="1152" y="47"/>
                </a:lnTo>
                <a:lnTo>
                  <a:pt x="1147" y="49"/>
                </a:lnTo>
                <a:lnTo>
                  <a:pt x="1143" y="51"/>
                </a:lnTo>
                <a:lnTo>
                  <a:pt x="1138" y="53"/>
                </a:lnTo>
                <a:lnTo>
                  <a:pt x="1138" y="55"/>
                </a:lnTo>
                <a:lnTo>
                  <a:pt x="1133" y="55"/>
                </a:lnTo>
                <a:lnTo>
                  <a:pt x="1128" y="58"/>
                </a:lnTo>
                <a:lnTo>
                  <a:pt x="1124" y="60"/>
                </a:lnTo>
                <a:lnTo>
                  <a:pt x="1119" y="62"/>
                </a:lnTo>
                <a:lnTo>
                  <a:pt x="1119" y="64"/>
                </a:lnTo>
                <a:lnTo>
                  <a:pt x="1114" y="64"/>
                </a:lnTo>
                <a:lnTo>
                  <a:pt x="1109" y="66"/>
                </a:lnTo>
                <a:lnTo>
                  <a:pt x="1105" y="68"/>
                </a:lnTo>
                <a:lnTo>
                  <a:pt x="1100" y="70"/>
                </a:lnTo>
                <a:lnTo>
                  <a:pt x="1100" y="72"/>
                </a:lnTo>
                <a:lnTo>
                  <a:pt x="1095" y="74"/>
                </a:lnTo>
                <a:lnTo>
                  <a:pt x="1090" y="74"/>
                </a:lnTo>
                <a:lnTo>
                  <a:pt x="1086" y="76"/>
                </a:lnTo>
                <a:lnTo>
                  <a:pt x="1081" y="78"/>
                </a:lnTo>
                <a:lnTo>
                  <a:pt x="1081" y="80"/>
                </a:lnTo>
                <a:lnTo>
                  <a:pt x="1076" y="82"/>
                </a:lnTo>
                <a:lnTo>
                  <a:pt x="1071" y="82"/>
                </a:lnTo>
                <a:lnTo>
                  <a:pt x="1066" y="84"/>
                </a:lnTo>
                <a:lnTo>
                  <a:pt x="1062" y="86"/>
                </a:lnTo>
                <a:lnTo>
                  <a:pt x="1062" y="88"/>
                </a:lnTo>
                <a:lnTo>
                  <a:pt x="1057" y="90"/>
                </a:lnTo>
                <a:lnTo>
                  <a:pt x="1052" y="90"/>
                </a:lnTo>
                <a:lnTo>
                  <a:pt x="1047" y="92"/>
                </a:lnTo>
                <a:lnTo>
                  <a:pt x="1043" y="95"/>
                </a:lnTo>
                <a:lnTo>
                  <a:pt x="1043" y="97"/>
                </a:lnTo>
                <a:lnTo>
                  <a:pt x="1038" y="99"/>
                </a:lnTo>
                <a:lnTo>
                  <a:pt x="1033" y="101"/>
                </a:lnTo>
                <a:lnTo>
                  <a:pt x="1028" y="101"/>
                </a:lnTo>
                <a:lnTo>
                  <a:pt x="1024" y="103"/>
                </a:lnTo>
                <a:lnTo>
                  <a:pt x="1019" y="105"/>
                </a:lnTo>
                <a:lnTo>
                  <a:pt x="1019" y="107"/>
                </a:lnTo>
                <a:lnTo>
                  <a:pt x="1014" y="109"/>
                </a:lnTo>
                <a:lnTo>
                  <a:pt x="1009" y="109"/>
                </a:lnTo>
                <a:lnTo>
                  <a:pt x="1005" y="111"/>
                </a:lnTo>
                <a:lnTo>
                  <a:pt x="1000" y="113"/>
                </a:lnTo>
                <a:lnTo>
                  <a:pt x="1000" y="115"/>
                </a:lnTo>
                <a:lnTo>
                  <a:pt x="995" y="117"/>
                </a:lnTo>
                <a:lnTo>
                  <a:pt x="990" y="117"/>
                </a:lnTo>
                <a:lnTo>
                  <a:pt x="986" y="119"/>
                </a:lnTo>
                <a:lnTo>
                  <a:pt x="981" y="121"/>
                </a:lnTo>
                <a:lnTo>
                  <a:pt x="981" y="123"/>
                </a:lnTo>
                <a:lnTo>
                  <a:pt x="976" y="125"/>
                </a:lnTo>
                <a:lnTo>
                  <a:pt x="971" y="127"/>
                </a:lnTo>
                <a:lnTo>
                  <a:pt x="966" y="2"/>
                </a:lnTo>
                <a:lnTo>
                  <a:pt x="962" y="2"/>
                </a:lnTo>
                <a:lnTo>
                  <a:pt x="962" y="4"/>
                </a:lnTo>
                <a:lnTo>
                  <a:pt x="957" y="6"/>
                </a:lnTo>
                <a:lnTo>
                  <a:pt x="952" y="8"/>
                </a:lnTo>
                <a:lnTo>
                  <a:pt x="947" y="10"/>
                </a:lnTo>
                <a:lnTo>
                  <a:pt x="943" y="12"/>
                </a:lnTo>
                <a:lnTo>
                  <a:pt x="943" y="12"/>
                </a:lnTo>
                <a:lnTo>
                  <a:pt x="938" y="14"/>
                </a:lnTo>
                <a:lnTo>
                  <a:pt x="933" y="16"/>
                </a:lnTo>
                <a:lnTo>
                  <a:pt x="928" y="19"/>
                </a:lnTo>
                <a:lnTo>
                  <a:pt x="924" y="21"/>
                </a:lnTo>
                <a:lnTo>
                  <a:pt x="924" y="21"/>
                </a:lnTo>
                <a:lnTo>
                  <a:pt x="919" y="23"/>
                </a:lnTo>
                <a:lnTo>
                  <a:pt x="914" y="25"/>
                </a:lnTo>
                <a:lnTo>
                  <a:pt x="909" y="27"/>
                </a:lnTo>
                <a:lnTo>
                  <a:pt x="905" y="29"/>
                </a:lnTo>
                <a:lnTo>
                  <a:pt x="905" y="29"/>
                </a:lnTo>
                <a:lnTo>
                  <a:pt x="900" y="31"/>
                </a:lnTo>
                <a:lnTo>
                  <a:pt x="895" y="33"/>
                </a:lnTo>
                <a:lnTo>
                  <a:pt x="890" y="35"/>
                </a:lnTo>
                <a:lnTo>
                  <a:pt x="885" y="37"/>
                </a:lnTo>
                <a:lnTo>
                  <a:pt x="881" y="37"/>
                </a:lnTo>
                <a:lnTo>
                  <a:pt x="881" y="39"/>
                </a:lnTo>
                <a:lnTo>
                  <a:pt x="876" y="41"/>
                </a:lnTo>
                <a:lnTo>
                  <a:pt x="871" y="43"/>
                </a:lnTo>
                <a:lnTo>
                  <a:pt x="866" y="45"/>
                </a:lnTo>
                <a:lnTo>
                  <a:pt x="862" y="47"/>
                </a:lnTo>
                <a:lnTo>
                  <a:pt x="862" y="47"/>
                </a:lnTo>
                <a:lnTo>
                  <a:pt x="857" y="49"/>
                </a:lnTo>
                <a:lnTo>
                  <a:pt x="852" y="51"/>
                </a:lnTo>
                <a:lnTo>
                  <a:pt x="847" y="53"/>
                </a:lnTo>
                <a:lnTo>
                  <a:pt x="843" y="55"/>
                </a:lnTo>
                <a:lnTo>
                  <a:pt x="843" y="55"/>
                </a:lnTo>
                <a:lnTo>
                  <a:pt x="838" y="58"/>
                </a:lnTo>
                <a:lnTo>
                  <a:pt x="833" y="60"/>
                </a:lnTo>
                <a:lnTo>
                  <a:pt x="828" y="62"/>
                </a:lnTo>
                <a:lnTo>
                  <a:pt x="824" y="64"/>
                </a:lnTo>
                <a:lnTo>
                  <a:pt x="824" y="64"/>
                </a:lnTo>
                <a:lnTo>
                  <a:pt x="819" y="66"/>
                </a:lnTo>
                <a:lnTo>
                  <a:pt x="814" y="68"/>
                </a:lnTo>
                <a:lnTo>
                  <a:pt x="809" y="70"/>
                </a:lnTo>
                <a:lnTo>
                  <a:pt x="805" y="72"/>
                </a:lnTo>
                <a:lnTo>
                  <a:pt x="805" y="74"/>
                </a:lnTo>
                <a:lnTo>
                  <a:pt x="800" y="74"/>
                </a:lnTo>
                <a:lnTo>
                  <a:pt x="795" y="76"/>
                </a:lnTo>
                <a:lnTo>
                  <a:pt x="790" y="78"/>
                </a:lnTo>
                <a:lnTo>
                  <a:pt x="785" y="80"/>
                </a:lnTo>
                <a:lnTo>
                  <a:pt x="785" y="82"/>
                </a:lnTo>
                <a:lnTo>
                  <a:pt x="781" y="82"/>
                </a:lnTo>
                <a:lnTo>
                  <a:pt x="776" y="84"/>
                </a:lnTo>
                <a:lnTo>
                  <a:pt x="771" y="86"/>
                </a:lnTo>
                <a:lnTo>
                  <a:pt x="766" y="88"/>
                </a:lnTo>
                <a:lnTo>
                  <a:pt x="766" y="90"/>
                </a:lnTo>
                <a:lnTo>
                  <a:pt x="762" y="0"/>
                </a:lnTo>
                <a:lnTo>
                  <a:pt x="757" y="2"/>
                </a:lnTo>
                <a:lnTo>
                  <a:pt x="752" y="4"/>
                </a:lnTo>
                <a:lnTo>
                  <a:pt x="747" y="6"/>
                </a:lnTo>
                <a:lnTo>
                  <a:pt x="743" y="8"/>
                </a:lnTo>
                <a:lnTo>
                  <a:pt x="743" y="10"/>
                </a:lnTo>
                <a:lnTo>
                  <a:pt x="738" y="10"/>
                </a:lnTo>
                <a:lnTo>
                  <a:pt x="733" y="12"/>
                </a:lnTo>
                <a:lnTo>
                  <a:pt x="728" y="14"/>
                </a:lnTo>
                <a:lnTo>
                  <a:pt x="724" y="16"/>
                </a:lnTo>
                <a:lnTo>
                  <a:pt x="724" y="19"/>
                </a:lnTo>
                <a:lnTo>
                  <a:pt x="719" y="19"/>
                </a:lnTo>
                <a:lnTo>
                  <a:pt x="714" y="21"/>
                </a:lnTo>
                <a:lnTo>
                  <a:pt x="709" y="23"/>
                </a:lnTo>
                <a:lnTo>
                  <a:pt x="705" y="25"/>
                </a:lnTo>
                <a:lnTo>
                  <a:pt x="705" y="27"/>
                </a:lnTo>
                <a:lnTo>
                  <a:pt x="700" y="27"/>
                </a:lnTo>
                <a:lnTo>
                  <a:pt x="695" y="29"/>
                </a:lnTo>
                <a:lnTo>
                  <a:pt x="690" y="31"/>
                </a:lnTo>
                <a:lnTo>
                  <a:pt x="685" y="33"/>
                </a:lnTo>
                <a:lnTo>
                  <a:pt x="685" y="35"/>
                </a:lnTo>
                <a:lnTo>
                  <a:pt x="681" y="37"/>
                </a:lnTo>
                <a:lnTo>
                  <a:pt x="676" y="37"/>
                </a:lnTo>
                <a:lnTo>
                  <a:pt x="671" y="39"/>
                </a:lnTo>
                <a:lnTo>
                  <a:pt x="666" y="41"/>
                </a:lnTo>
                <a:lnTo>
                  <a:pt x="666" y="43"/>
                </a:lnTo>
                <a:lnTo>
                  <a:pt x="662" y="45"/>
                </a:lnTo>
                <a:lnTo>
                  <a:pt x="657" y="45"/>
                </a:lnTo>
                <a:lnTo>
                  <a:pt x="652" y="47"/>
                </a:lnTo>
                <a:lnTo>
                  <a:pt x="647" y="49"/>
                </a:lnTo>
                <a:lnTo>
                  <a:pt x="647" y="51"/>
                </a:lnTo>
                <a:lnTo>
                  <a:pt x="643" y="53"/>
                </a:lnTo>
                <a:lnTo>
                  <a:pt x="638" y="53"/>
                </a:lnTo>
                <a:lnTo>
                  <a:pt x="633" y="55"/>
                </a:lnTo>
                <a:lnTo>
                  <a:pt x="628" y="58"/>
                </a:lnTo>
                <a:lnTo>
                  <a:pt x="628" y="60"/>
                </a:lnTo>
                <a:lnTo>
                  <a:pt x="624" y="62"/>
                </a:lnTo>
                <a:lnTo>
                  <a:pt x="619" y="62"/>
                </a:lnTo>
                <a:lnTo>
                  <a:pt x="614" y="64"/>
                </a:lnTo>
                <a:lnTo>
                  <a:pt x="609" y="66"/>
                </a:lnTo>
                <a:lnTo>
                  <a:pt x="609" y="68"/>
                </a:lnTo>
                <a:lnTo>
                  <a:pt x="604" y="70"/>
                </a:lnTo>
                <a:lnTo>
                  <a:pt x="600" y="72"/>
                </a:lnTo>
                <a:lnTo>
                  <a:pt x="595" y="72"/>
                </a:lnTo>
                <a:lnTo>
                  <a:pt x="590" y="74"/>
                </a:lnTo>
                <a:lnTo>
                  <a:pt x="585" y="76"/>
                </a:lnTo>
                <a:lnTo>
                  <a:pt x="585" y="78"/>
                </a:lnTo>
                <a:lnTo>
                  <a:pt x="581" y="80"/>
                </a:lnTo>
                <a:lnTo>
                  <a:pt x="576" y="80"/>
                </a:lnTo>
                <a:lnTo>
                  <a:pt x="571" y="82"/>
                </a:lnTo>
                <a:lnTo>
                  <a:pt x="566" y="84"/>
                </a:lnTo>
                <a:lnTo>
                  <a:pt x="566" y="86"/>
                </a:lnTo>
                <a:lnTo>
                  <a:pt x="562" y="88"/>
                </a:lnTo>
                <a:lnTo>
                  <a:pt x="557" y="88"/>
                </a:lnTo>
                <a:lnTo>
                  <a:pt x="552" y="90"/>
                </a:lnTo>
                <a:lnTo>
                  <a:pt x="547" y="92"/>
                </a:lnTo>
                <a:lnTo>
                  <a:pt x="547" y="95"/>
                </a:lnTo>
                <a:lnTo>
                  <a:pt x="543" y="97"/>
                </a:lnTo>
                <a:lnTo>
                  <a:pt x="538" y="99"/>
                </a:lnTo>
                <a:lnTo>
                  <a:pt x="533" y="99"/>
                </a:lnTo>
                <a:lnTo>
                  <a:pt x="528" y="101"/>
                </a:lnTo>
                <a:lnTo>
                  <a:pt x="528" y="103"/>
                </a:lnTo>
                <a:lnTo>
                  <a:pt x="524" y="105"/>
                </a:lnTo>
                <a:lnTo>
                  <a:pt x="519" y="107"/>
                </a:lnTo>
                <a:lnTo>
                  <a:pt x="514" y="107"/>
                </a:lnTo>
                <a:lnTo>
                  <a:pt x="509" y="109"/>
                </a:lnTo>
                <a:lnTo>
                  <a:pt x="509" y="111"/>
                </a:lnTo>
                <a:lnTo>
                  <a:pt x="504" y="113"/>
                </a:lnTo>
                <a:lnTo>
                  <a:pt x="500" y="115"/>
                </a:lnTo>
                <a:lnTo>
                  <a:pt x="495" y="115"/>
                </a:lnTo>
                <a:lnTo>
                  <a:pt x="490" y="117"/>
                </a:lnTo>
                <a:lnTo>
                  <a:pt x="490" y="119"/>
                </a:lnTo>
                <a:lnTo>
                  <a:pt x="485" y="121"/>
                </a:lnTo>
                <a:lnTo>
                  <a:pt x="481" y="123"/>
                </a:lnTo>
                <a:lnTo>
                  <a:pt x="476" y="125"/>
                </a:lnTo>
                <a:lnTo>
                  <a:pt x="471" y="125"/>
                </a:lnTo>
                <a:lnTo>
                  <a:pt x="471" y="127"/>
                </a:lnTo>
                <a:lnTo>
                  <a:pt x="466" y="129"/>
                </a:lnTo>
                <a:lnTo>
                  <a:pt x="462" y="132"/>
                </a:lnTo>
                <a:lnTo>
                  <a:pt x="457" y="134"/>
                </a:lnTo>
                <a:lnTo>
                  <a:pt x="452" y="134"/>
                </a:lnTo>
                <a:lnTo>
                  <a:pt x="447" y="136"/>
                </a:lnTo>
                <a:lnTo>
                  <a:pt x="447" y="138"/>
                </a:lnTo>
                <a:lnTo>
                  <a:pt x="443" y="140"/>
                </a:lnTo>
                <a:lnTo>
                  <a:pt x="438" y="142"/>
                </a:lnTo>
                <a:lnTo>
                  <a:pt x="433" y="142"/>
                </a:lnTo>
                <a:lnTo>
                  <a:pt x="428" y="144"/>
                </a:lnTo>
                <a:lnTo>
                  <a:pt x="428" y="146"/>
                </a:lnTo>
                <a:lnTo>
                  <a:pt x="423" y="148"/>
                </a:lnTo>
                <a:lnTo>
                  <a:pt x="419" y="150"/>
                </a:lnTo>
                <a:lnTo>
                  <a:pt x="414" y="152"/>
                </a:lnTo>
                <a:lnTo>
                  <a:pt x="409" y="152"/>
                </a:lnTo>
                <a:lnTo>
                  <a:pt x="409" y="154"/>
                </a:lnTo>
                <a:lnTo>
                  <a:pt x="404" y="156"/>
                </a:lnTo>
                <a:lnTo>
                  <a:pt x="400" y="158"/>
                </a:lnTo>
                <a:lnTo>
                  <a:pt x="395" y="160"/>
                </a:lnTo>
                <a:lnTo>
                  <a:pt x="390" y="160"/>
                </a:lnTo>
                <a:lnTo>
                  <a:pt x="390" y="162"/>
                </a:lnTo>
                <a:lnTo>
                  <a:pt x="385" y="164"/>
                </a:lnTo>
                <a:lnTo>
                  <a:pt x="381" y="166"/>
                </a:lnTo>
                <a:lnTo>
                  <a:pt x="376" y="168"/>
                </a:lnTo>
                <a:lnTo>
                  <a:pt x="371" y="168"/>
                </a:lnTo>
                <a:lnTo>
                  <a:pt x="371" y="171"/>
                </a:lnTo>
                <a:lnTo>
                  <a:pt x="366" y="173"/>
                </a:lnTo>
                <a:lnTo>
                  <a:pt x="362" y="175"/>
                </a:lnTo>
                <a:lnTo>
                  <a:pt x="357" y="177"/>
                </a:lnTo>
                <a:lnTo>
                  <a:pt x="352" y="177"/>
                </a:lnTo>
                <a:lnTo>
                  <a:pt x="352" y="179"/>
                </a:lnTo>
                <a:lnTo>
                  <a:pt x="347" y="181"/>
                </a:lnTo>
                <a:lnTo>
                  <a:pt x="343" y="183"/>
                </a:lnTo>
                <a:lnTo>
                  <a:pt x="338" y="185"/>
                </a:lnTo>
                <a:lnTo>
                  <a:pt x="333" y="187"/>
                </a:lnTo>
                <a:lnTo>
                  <a:pt x="333" y="187"/>
                </a:lnTo>
                <a:lnTo>
                  <a:pt x="328" y="189"/>
                </a:lnTo>
                <a:lnTo>
                  <a:pt x="323" y="191"/>
                </a:lnTo>
                <a:lnTo>
                  <a:pt x="319" y="193"/>
                </a:lnTo>
                <a:lnTo>
                  <a:pt x="314" y="195"/>
                </a:lnTo>
                <a:lnTo>
                  <a:pt x="309" y="195"/>
                </a:lnTo>
                <a:lnTo>
                  <a:pt x="309" y="197"/>
                </a:lnTo>
                <a:lnTo>
                  <a:pt x="304" y="199"/>
                </a:lnTo>
                <a:lnTo>
                  <a:pt x="300" y="201"/>
                </a:lnTo>
                <a:lnTo>
                  <a:pt x="295" y="203"/>
                </a:lnTo>
                <a:lnTo>
                  <a:pt x="295" y="203"/>
                </a:lnTo>
                <a:lnTo>
                  <a:pt x="290" y="205"/>
                </a:lnTo>
                <a:lnTo>
                  <a:pt x="285" y="208"/>
                </a:lnTo>
                <a:lnTo>
                  <a:pt x="281" y="210"/>
                </a:lnTo>
                <a:lnTo>
                  <a:pt x="276" y="212"/>
                </a:lnTo>
                <a:lnTo>
                  <a:pt x="271" y="214"/>
                </a:lnTo>
                <a:lnTo>
                  <a:pt x="271" y="214"/>
                </a:lnTo>
                <a:lnTo>
                  <a:pt x="266" y="216"/>
                </a:lnTo>
                <a:lnTo>
                  <a:pt x="262" y="218"/>
                </a:lnTo>
                <a:lnTo>
                  <a:pt x="257" y="220"/>
                </a:lnTo>
                <a:lnTo>
                  <a:pt x="252" y="222"/>
                </a:lnTo>
                <a:lnTo>
                  <a:pt x="252" y="222"/>
                </a:lnTo>
                <a:lnTo>
                  <a:pt x="247" y="224"/>
                </a:lnTo>
                <a:lnTo>
                  <a:pt x="242" y="226"/>
                </a:lnTo>
                <a:lnTo>
                  <a:pt x="238" y="228"/>
                </a:lnTo>
                <a:lnTo>
                  <a:pt x="233" y="230"/>
                </a:lnTo>
                <a:lnTo>
                  <a:pt x="233" y="230"/>
                </a:lnTo>
                <a:lnTo>
                  <a:pt x="228" y="232"/>
                </a:lnTo>
                <a:lnTo>
                  <a:pt x="223" y="234"/>
                </a:lnTo>
                <a:lnTo>
                  <a:pt x="219" y="236"/>
                </a:lnTo>
                <a:lnTo>
                  <a:pt x="214" y="238"/>
                </a:lnTo>
                <a:lnTo>
                  <a:pt x="214" y="240"/>
                </a:lnTo>
                <a:lnTo>
                  <a:pt x="209" y="240"/>
                </a:lnTo>
                <a:lnTo>
                  <a:pt x="204" y="242"/>
                </a:lnTo>
                <a:lnTo>
                  <a:pt x="200" y="244"/>
                </a:lnTo>
                <a:lnTo>
                  <a:pt x="195" y="247"/>
                </a:lnTo>
                <a:lnTo>
                  <a:pt x="195" y="249"/>
                </a:lnTo>
                <a:lnTo>
                  <a:pt x="190" y="249"/>
                </a:lnTo>
                <a:lnTo>
                  <a:pt x="185" y="251"/>
                </a:lnTo>
                <a:lnTo>
                  <a:pt x="181" y="253"/>
                </a:lnTo>
                <a:lnTo>
                  <a:pt x="176" y="255"/>
                </a:lnTo>
                <a:lnTo>
                  <a:pt x="176" y="257"/>
                </a:lnTo>
                <a:lnTo>
                  <a:pt x="171" y="257"/>
                </a:lnTo>
                <a:lnTo>
                  <a:pt x="166" y="259"/>
                </a:lnTo>
                <a:lnTo>
                  <a:pt x="162" y="261"/>
                </a:lnTo>
                <a:lnTo>
                  <a:pt x="157" y="263"/>
                </a:lnTo>
                <a:lnTo>
                  <a:pt x="157" y="265"/>
                </a:lnTo>
                <a:lnTo>
                  <a:pt x="152" y="267"/>
                </a:lnTo>
                <a:lnTo>
                  <a:pt x="147" y="267"/>
                </a:lnTo>
                <a:lnTo>
                  <a:pt x="142" y="269"/>
                </a:lnTo>
                <a:lnTo>
                  <a:pt x="138" y="271"/>
                </a:lnTo>
                <a:lnTo>
                  <a:pt x="138" y="273"/>
                </a:lnTo>
                <a:lnTo>
                  <a:pt x="133" y="275"/>
                </a:lnTo>
                <a:lnTo>
                  <a:pt x="128" y="275"/>
                </a:lnTo>
                <a:lnTo>
                  <a:pt x="123" y="277"/>
                </a:lnTo>
                <a:lnTo>
                  <a:pt x="119" y="279"/>
                </a:lnTo>
                <a:lnTo>
                  <a:pt x="114" y="281"/>
                </a:lnTo>
                <a:lnTo>
                  <a:pt x="114" y="284"/>
                </a:lnTo>
                <a:lnTo>
                  <a:pt x="109" y="284"/>
                </a:lnTo>
                <a:lnTo>
                  <a:pt x="104" y="286"/>
                </a:lnTo>
                <a:lnTo>
                  <a:pt x="100" y="288"/>
                </a:lnTo>
                <a:lnTo>
                  <a:pt x="95" y="290"/>
                </a:lnTo>
                <a:lnTo>
                  <a:pt x="95" y="292"/>
                </a:lnTo>
                <a:lnTo>
                  <a:pt x="90" y="292"/>
                </a:lnTo>
                <a:lnTo>
                  <a:pt x="85" y="294"/>
                </a:lnTo>
                <a:lnTo>
                  <a:pt x="81" y="296"/>
                </a:lnTo>
                <a:lnTo>
                  <a:pt x="76" y="298"/>
                </a:lnTo>
                <a:lnTo>
                  <a:pt x="76" y="300"/>
                </a:lnTo>
                <a:lnTo>
                  <a:pt x="71" y="302"/>
                </a:lnTo>
                <a:lnTo>
                  <a:pt x="66" y="302"/>
                </a:lnTo>
                <a:lnTo>
                  <a:pt x="61" y="304"/>
                </a:lnTo>
                <a:lnTo>
                  <a:pt x="57" y="306"/>
                </a:lnTo>
                <a:lnTo>
                  <a:pt x="57" y="308"/>
                </a:lnTo>
                <a:lnTo>
                  <a:pt x="52" y="310"/>
                </a:lnTo>
                <a:lnTo>
                  <a:pt x="47" y="310"/>
                </a:lnTo>
                <a:lnTo>
                  <a:pt x="42" y="312"/>
                </a:lnTo>
                <a:lnTo>
                  <a:pt x="38" y="314"/>
                </a:lnTo>
                <a:lnTo>
                  <a:pt x="38" y="316"/>
                </a:lnTo>
                <a:lnTo>
                  <a:pt x="33" y="318"/>
                </a:lnTo>
                <a:lnTo>
                  <a:pt x="28" y="318"/>
                </a:lnTo>
                <a:lnTo>
                  <a:pt x="23" y="320"/>
                </a:lnTo>
                <a:lnTo>
                  <a:pt x="19" y="323"/>
                </a:lnTo>
                <a:lnTo>
                  <a:pt x="19" y="325"/>
                </a:lnTo>
                <a:lnTo>
                  <a:pt x="14" y="327"/>
                </a:lnTo>
                <a:lnTo>
                  <a:pt x="9" y="329"/>
                </a:lnTo>
                <a:lnTo>
                  <a:pt x="4" y="329"/>
                </a:lnTo>
                <a:lnTo>
                  <a:pt x="0" y="557"/>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019" name="Freeform 11"/>
          <p:cNvSpPr>
            <a:spLocks/>
          </p:cNvSpPr>
          <p:nvPr/>
        </p:nvSpPr>
        <p:spPr bwMode="auto">
          <a:xfrm>
            <a:off x="263537" y="3415128"/>
            <a:ext cx="6094413" cy="884238"/>
          </a:xfrm>
          <a:custGeom>
            <a:avLst/>
            <a:gdLst/>
            <a:ahLst/>
            <a:cxnLst>
              <a:cxn ang="0">
                <a:pos x="119" y="279"/>
              </a:cxn>
              <a:cxn ang="0">
                <a:pos x="242" y="226"/>
              </a:cxn>
              <a:cxn ang="0">
                <a:pos x="366" y="173"/>
              </a:cxn>
              <a:cxn ang="0">
                <a:pos x="490" y="119"/>
              </a:cxn>
              <a:cxn ang="0">
                <a:pos x="609" y="66"/>
              </a:cxn>
              <a:cxn ang="0">
                <a:pos x="733" y="12"/>
              </a:cxn>
              <a:cxn ang="0">
                <a:pos x="857" y="49"/>
              </a:cxn>
              <a:cxn ang="0">
                <a:pos x="981" y="123"/>
              </a:cxn>
              <a:cxn ang="0">
                <a:pos x="1100" y="70"/>
              </a:cxn>
              <a:cxn ang="0">
                <a:pos x="1224" y="16"/>
              </a:cxn>
              <a:cxn ang="0">
                <a:pos x="1348" y="45"/>
              </a:cxn>
              <a:cxn ang="0">
                <a:pos x="1471" y="117"/>
              </a:cxn>
              <a:cxn ang="0">
                <a:pos x="1590" y="64"/>
              </a:cxn>
              <a:cxn ang="0">
                <a:pos x="1714" y="10"/>
              </a:cxn>
              <a:cxn ang="0">
                <a:pos x="1838" y="41"/>
              </a:cxn>
              <a:cxn ang="0">
                <a:pos x="1962" y="134"/>
              </a:cxn>
              <a:cxn ang="0">
                <a:pos x="2086" y="80"/>
              </a:cxn>
              <a:cxn ang="0">
                <a:pos x="2205" y="27"/>
              </a:cxn>
              <a:cxn ang="0">
                <a:pos x="2329" y="25"/>
              </a:cxn>
              <a:cxn ang="0">
                <a:pos x="2453" y="84"/>
              </a:cxn>
              <a:cxn ang="0">
                <a:pos x="2576" y="31"/>
              </a:cxn>
              <a:cxn ang="0">
                <a:pos x="2695" y="35"/>
              </a:cxn>
              <a:cxn ang="0">
                <a:pos x="2819" y="19"/>
              </a:cxn>
              <a:cxn ang="0">
                <a:pos x="2943" y="19"/>
              </a:cxn>
              <a:cxn ang="0">
                <a:pos x="3067" y="175"/>
              </a:cxn>
              <a:cxn ang="0">
                <a:pos x="3191" y="121"/>
              </a:cxn>
              <a:cxn ang="0">
                <a:pos x="3310" y="68"/>
              </a:cxn>
              <a:cxn ang="0">
                <a:pos x="3434" y="14"/>
              </a:cxn>
              <a:cxn ang="0">
                <a:pos x="3558" y="101"/>
              </a:cxn>
              <a:cxn ang="0">
                <a:pos x="3681" y="47"/>
              </a:cxn>
              <a:cxn ang="0">
                <a:pos x="3801" y="86"/>
              </a:cxn>
              <a:cxn ang="0">
                <a:pos x="3753" y="14"/>
              </a:cxn>
              <a:cxn ang="0">
                <a:pos x="3629" y="68"/>
              </a:cxn>
              <a:cxn ang="0">
                <a:pos x="3505" y="121"/>
              </a:cxn>
              <a:cxn ang="0">
                <a:pos x="3386" y="35"/>
              </a:cxn>
              <a:cxn ang="0">
                <a:pos x="3262" y="88"/>
              </a:cxn>
              <a:cxn ang="0">
                <a:pos x="3138" y="142"/>
              </a:cxn>
              <a:cxn ang="0">
                <a:pos x="3015" y="195"/>
              </a:cxn>
              <a:cxn ang="0">
                <a:pos x="2896" y="39"/>
              </a:cxn>
              <a:cxn ang="0">
                <a:pos x="2772" y="2"/>
              </a:cxn>
              <a:cxn ang="0">
                <a:pos x="2648" y="55"/>
              </a:cxn>
              <a:cxn ang="0">
                <a:pos x="2524" y="51"/>
              </a:cxn>
              <a:cxn ang="0">
                <a:pos x="2400" y="105"/>
              </a:cxn>
              <a:cxn ang="0">
                <a:pos x="2281" y="47"/>
              </a:cxn>
              <a:cxn ang="0">
                <a:pos x="2157" y="47"/>
              </a:cxn>
              <a:cxn ang="0">
                <a:pos x="2033" y="101"/>
              </a:cxn>
              <a:cxn ang="0">
                <a:pos x="1910" y="8"/>
              </a:cxn>
              <a:cxn ang="0">
                <a:pos x="1790" y="62"/>
              </a:cxn>
              <a:cxn ang="0">
                <a:pos x="1667" y="31"/>
              </a:cxn>
              <a:cxn ang="0">
                <a:pos x="1543" y="84"/>
              </a:cxn>
              <a:cxn ang="0">
                <a:pos x="1419" y="12"/>
              </a:cxn>
              <a:cxn ang="0">
                <a:pos x="1295" y="66"/>
              </a:cxn>
              <a:cxn ang="0">
                <a:pos x="1176" y="39"/>
              </a:cxn>
              <a:cxn ang="0">
                <a:pos x="1052" y="90"/>
              </a:cxn>
              <a:cxn ang="0">
                <a:pos x="928" y="19"/>
              </a:cxn>
              <a:cxn ang="0">
                <a:pos x="805" y="72"/>
              </a:cxn>
              <a:cxn ang="0">
                <a:pos x="685" y="35"/>
              </a:cxn>
              <a:cxn ang="0">
                <a:pos x="562" y="88"/>
              </a:cxn>
              <a:cxn ang="0">
                <a:pos x="438" y="142"/>
              </a:cxn>
              <a:cxn ang="0">
                <a:pos x="314" y="195"/>
              </a:cxn>
              <a:cxn ang="0">
                <a:pos x="195" y="249"/>
              </a:cxn>
              <a:cxn ang="0">
                <a:pos x="71" y="302"/>
              </a:cxn>
            </a:cxnLst>
            <a:rect l="0" t="0" r="r" b="b"/>
            <a:pathLst>
              <a:path w="3839" h="557">
                <a:moveTo>
                  <a:pt x="0" y="557"/>
                </a:moveTo>
                <a:lnTo>
                  <a:pt x="4" y="329"/>
                </a:lnTo>
                <a:lnTo>
                  <a:pt x="9" y="329"/>
                </a:lnTo>
                <a:lnTo>
                  <a:pt x="14" y="327"/>
                </a:lnTo>
                <a:lnTo>
                  <a:pt x="19" y="325"/>
                </a:lnTo>
                <a:lnTo>
                  <a:pt x="19" y="323"/>
                </a:lnTo>
                <a:lnTo>
                  <a:pt x="23" y="320"/>
                </a:lnTo>
                <a:lnTo>
                  <a:pt x="28" y="318"/>
                </a:lnTo>
                <a:lnTo>
                  <a:pt x="33" y="318"/>
                </a:lnTo>
                <a:lnTo>
                  <a:pt x="38" y="316"/>
                </a:lnTo>
                <a:lnTo>
                  <a:pt x="38" y="314"/>
                </a:lnTo>
                <a:lnTo>
                  <a:pt x="42" y="312"/>
                </a:lnTo>
                <a:lnTo>
                  <a:pt x="47" y="310"/>
                </a:lnTo>
                <a:lnTo>
                  <a:pt x="52" y="310"/>
                </a:lnTo>
                <a:lnTo>
                  <a:pt x="57" y="308"/>
                </a:lnTo>
                <a:lnTo>
                  <a:pt x="57" y="306"/>
                </a:lnTo>
                <a:lnTo>
                  <a:pt x="61" y="304"/>
                </a:lnTo>
                <a:lnTo>
                  <a:pt x="66" y="302"/>
                </a:lnTo>
                <a:lnTo>
                  <a:pt x="71" y="302"/>
                </a:lnTo>
                <a:lnTo>
                  <a:pt x="76" y="300"/>
                </a:lnTo>
                <a:lnTo>
                  <a:pt x="76" y="298"/>
                </a:lnTo>
                <a:lnTo>
                  <a:pt x="81" y="296"/>
                </a:lnTo>
                <a:lnTo>
                  <a:pt x="85" y="294"/>
                </a:lnTo>
                <a:lnTo>
                  <a:pt x="90" y="292"/>
                </a:lnTo>
                <a:lnTo>
                  <a:pt x="95" y="292"/>
                </a:lnTo>
                <a:lnTo>
                  <a:pt x="95" y="290"/>
                </a:lnTo>
                <a:lnTo>
                  <a:pt x="100" y="288"/>
                </a:lnTo>
                <a:lnTo>
                  <a:pt x="104" y="286"/>
                </a:lnTo>
                <a:lnTo>
                  <a:pt x="109" y="284"/>
                </a:lnTo>
                <a:lnTo>
                  <a:pt x="114" y="284"/>
                </a:lnTo>
                <a:lnTo>
                  <a:pt x="114" y="281"/>
                </a:lnTo>
                <a:lnTo>
                  <a:pt x="119" y="279"/>
                </a:lnTo>
                <a:lnTo>
                  <a:pt x="123" y="277"/>
                </a:lnTo>
                <a:lnTo>
                  <a:pt x="128" y="275"/>
                </a:lnTo>
                <a:lnTo>
                  <a:pt x="133" y="275"/>
                </a:lnTo>
                <a:lnTo>
                  <a:pt x="138" y="273"/>
                </a:lnTo>
                <a:lnTo>
                  <a:pt x="138" y="271"/>
                </a:lnTo>
                <a:lnTo>
                  <a:pt x="142" y="269"/>
                </a:lnTo>
                <a:lnTo>
                  <a:pt x="147" y="267"/>
                </a:lnTo>
                <a:lnTo>
                  <a:pt x="152" y="267"/>
                </a:lnTo>
                <a:lnTo>
                  <a:pt x="157" y="265"/>
                </a:lnTo>
                <a:lnTo>
                  <a:pt x="157" y="263"/>
                </a:lnTo>
                <a:lnTo>
                  <a:pt x="162" y="261"/>
                </a:lnTo>
                <a:lnTo>
                  <a:pt x="166" y="259"/>
                </a:lnTo>
                <a:lnTo>
                  <a:pt x="171" y="257"/>
                </a:lnTo>
                <a:lnTo>
                  <a:pt x="176" y="257"/>
                </a:lnTo>
                <a:lnTo>
                  <a:pt x="176" y="255"/>
                </a:lnTo>
                <a:lnTo>
                  <a:pt x="181" y="253"/>
                </a:lnTo>
                <a:lnTo>
                  <a:pt x="185" y="251"/>
                </a:lnTo>
                <a:lnTo>
                  <a:pt x="190" y="249"/>
                </a:lnTo>
                <a:lnTo>
                  <a:pt x="195" y="249"/>
                </a:lnTo>
                <a:lnTo>
                  <a:pt x="195" y="247"/>
                </a:lnTo>
                <a:lnTo>
                  <a:pt x="200" y="244"/>
                </a:lnTo>
                <a:lnTo>
                  <a:pt x="204" y="242"/>
                </a:lnTo>
                <a:lnTo>
                  <a:pt x="209" y="240"/>
                </a:lnTo>
                <a:lnTo>
                  <a:pt x="214" y="240"/>
                </a:lnTo>
                <a:lnTo>
                  <a:pt x="214" y="238"/>
                </a:lnTo>
                <a:lnTo>
                  <a:pt x="219" y="236"/>
                </a:lnTo>
                <a:lnTo>
                  <a:pt x="223" y="234"/>
                </a:lnTo>
                <a:lnTo>
                  <a:pt x="228" y="232"/>
                </a:lnTo>
                <a:lnTo>
                  <a:pt x="233" y="230"/>
                </a:lnTo>
                <a:lnTo>
                  <a:pt x="233" y="230"/>
                </a:lnTo>
                <a:lnTo>
                  <a:pt x="238" y="228"/>
                </a:lnTo>
                <a:lnTo>
                  <a:pt x="242" y="226"/>
                </a:lnTo>
                <a:lnTo>
                  <a:pt x="247" y="224"/>
                </a:lnTo>
                <a:lnTo>
                  <a:pt x="252" y="222"/>
                </a:lnTo>
                <a:lnTo>
                  <a:pt x="252" y="222"/>
                </a:lnTo>
                <a:lnTo>
                  <a:pt x="257" y="220"/>
                </a:lnTo>
                <a:lnTo>
                  <a:pt x="262" y="218"/>
                </a:lnTo>
                <a:lnTo>
                  <a:pt x="266" y="216"/>
                </a:lnTo>
                <a:lnTo>
                  <a:pt x="271" y="214"/>
                </a:lnTo>
                <a:lnTo>
                  <a:pt x="271" y="214"/>
                </a:lnTo>
                <a:lnTo>
                  <a:pt x="276" y="212"/>
                </a:lnTo>
                <a:lnTo>
                  <a:pt x="281" y="210"/>
                </a:lnTo>
                <a:lnTo>
                  <a:pt x="285" y="208"/>
                </a:lnTo>
                <a:lnTo>
                  <a:pt x="290" y="205"/>
                </a:lnTo>
                <a:lnTo>
                  <a:pt x="295" y="203"/>
                </a:lnTo>
                <a:lnTo>
                  <a:pt x="295" y="203"/>
                </a:lnTo>
                <a:lnTo>
                  <a:pt x="300" y="201"/>
                </a:lnTo>
                <a:lnTo>
                  <a:pt x="304" y="199"/>
                </a:lnTo>
                <a:lnTo>
                  <a:pt x="309" y="197"/>
                </a:lnTo>
                <a:lnTo>
                  <a:pt x="309" y="195"/>
                </a:lnTo>
                <a:lnTo>
                  <a:pt x="314" y="195"/>
                </a:lnTo>
                <a:lnTo>
                  <a:pt x="319" y="193"/>
                </a:lnTo>
                <a:lnTo>
                  <a:pt x="323" y="191"/>
                </a:lnTo>
                <a:lnTo>
                  <a:pt x="328" y="189"/>
                </a:lnTo>
                <a:lnTo>
                  <a:pt x="333" y="187"/>
                </a:lnTo>
                <a:lnTo>
                  <a:pt x="333" y="187"/>
                </a:lnTo>
                <a:lnTo>
                  <a:pt x="338" y="185"/>
                </a:lnTo>
                <a:lnTo>
                  <a:pt x="343" y="183"/>
                </a:lnTo>
                <a:lnTo>
                  <a:pt x="347" y="181"/>
                </a:lnTo>
                <a:lnTo>
                  <a:pt x="352" y="179"/>
                </a:lnTo>
                <a:lnTo>
                  <a:pt x="352" y="177"/>
                </a:lnTo>
                <a:lnTo>
                  <a:pt x="357" y="177"/>
                </a:lnTo>
                <a:lnTo>
                  <a:pt x="362" y="175"/>
                </a:lnTo>
                <a:lnTo>
                  <a:pt x="366" y="173"/>
                </a:lnTo>
                <a:lnTo>
                  <a:pt x="371" y="171"/>
                </a:lnTo>
                <a:lnTo>
                  <a:pt x="371" y="168"/>
                </a:lnTo>
                <a:lnTo>
                  <a:pt x="376" y="168"/>
                </a:lnTo>
                <a:lnTo>
                  <a:pt x="381" y="166"/>
                </a:lnTo>
                <a:lnTo>
                  <a:pt x="385" y="164"/>
                </a:lnTo>
                <a:lnTo>
                  <a:pt x="390" y="162"/>
                </a:lnTo>
                <a:lnTo>
                  <a:pt x="390" y="160"/>
                </a:lnTo>
                <a:lnTo>
                  <a:pt x="395" y="160"/>
                </a:lnTo>
                <a:lnTo>
                  <a:pt x="400" y="158"/>
                </a:lnTo>
                <a:lnTo>
                  <a:pt x="404" y="156"/>
                </a:lnTo>
                <a:lnTo>
                  <a:pt x="409" y="154"/>
                </a:lnTo>
                <a:lnTo>
                  <a:pt x="409" y="152"/>
                </a:lnTo>
                <a:lnTo>
                  <a:pt x="414" y="152"/>
                </a:lnTo>
                <a:lnTo>
                  <a:pt x="419" y="150"/>
                </a:lnTo>
                <a:lnTo>
                  <a:pt x="423" y="148"/>
                </a:lnTo>
                <a:lnTo>
                  <a:pt x="428" y="146"/>
                </a:lnTo>
                <a:lnTo>
                  <a:pt x="428" y="144"/>
                </a:lnTo>
                <a:lnTo>
                  <a:pt x="433" y="142"/>
                </a:lnTo>
                <a:lnTo>
                  <a:pt x="438" y="142"/>
                </a:lnTo>
                <a:lnTo>
                  <a:pt x="443" y="140"/>
                </a:lnTo>
                <a:lnTo>
                  <a:pt x="447" y="138"/>
                </a:lnTo>
                <a:lnTo>
                  <a:pt x="447" y="136"/>
                </a:lnTo>
                <a:lnTo>
                  <a:pt x="452" y="134"/>
                </a:lnTo>
                <a:lnTo>
                  <a:pt x="457" y="134"/>
                </a:lnTo>
                <a:lnTo>
                  <a:pt x="462" y="132"/>
                </a:lnTo>
                <a:lnTo>
                  <a:pt x="466" y="129"/>
                </a:lnTo>
                <a:lnTo>
                  <a:pt x="471" y="127"/>
                </a:lnTo>
                <a:lnTo>
                  <a:pt x="471" y="125"/>
                </a:lnTo>
                <a:lnTo>
                  <a:pt x="476" y="125"/>
                </a:lnTo>
                <a:lnTo>
                  <a:pt x="481" y="123"/>
                </a:lnTo>
                <a:lnTo>
                  <a:pt x="485" y="121"/>
                </a:lnTo>
                <a:lnTo>
                  <a:pt x="490" y="119"/>
                </a:lnTo>
                <a:lnTo>
                  <a:pt x="490" y="117"/>
                </a:lnTo>
                <a:lnTo>
                  <a:pt x="495" y="115"/>
                </a:lnTo>
                <a:lnTo>
                  <a:pt x="500" y="115"/>
                </a:lnTo>
                <a:lnTo>
                  <a:pt x="504" y="113"/>
                </a:lnTo>
                <a:lnTo>
                  <a:pt x="509" y="111"/>
                </a:lnTo>
                <a:lnTo>
                  <a:pt x="509" y="109"/>
                </a:lnTo>
                <a:lnTo>
                  <a:pt x="514" y="107"/>
                </a:lnTo>
                <a:lnTo>
                  <a:pt x="519" y="107"/>
                </a:lnTo>
                <a:lnTo>
                  <a:pt x="524" y="105"/>
                </a:lnTo>
                <a:lnTo>
                  <a:pt x="528" y="103"/>
                </a:lnTo>
                <a:lnTo>
                  <a:pt x="528" y="101"/>
                </a:lnTo>
                <a:lnTo>
                  <a:pt x="533" y="99"/>
                </a:lnTo>
                <a:lnTo>
                  <a:pt x="538" y="99"/>
                </a:lnTo>
                <a:lnTo>
                  <a:pt x="543" y="97"/>
                </a:lnTo>
                <a:lnTo>
                  <a:pt x="547" y="95"/>
                </a:lnTo>
                <a:lnTo>
                  <a:pt x="547" y="92"/>
                </a:lnTo>
                <a:lnTo>
                  <a:pt x="552" y="90"/>
                </a:lnTo>
                <a:lnTo>
                  <a:pt x="557" y="88"/>
                </a:lnTo>
                <a:lnTo>
                  <a:pt x="562" y="88"/>
                </a:lnTo>
                <a:lnTo>
                  <a:pt x="566" y="86"/>
                </a:lnTo>
                <a:lnTo>
                  <a:pt x="566" y="84"/>
                </a:lnTo>
                <a:lnTo>
                  <a:pt x="571" y="82"/>
                </a:lnTo>
                <a:lnTo>
                  <a:pt x="576" y="80"/>
                </a:lnTo>
                <a:lnTo>
                  <a:pt x="581" y="80"/>
                </a:lnTo>
                <a:lnTo>
                  <a:pt x="585" y="78"/>
                </a:lnTo>
                <a:lnTo>
                  <a:pt x="585" y="76"/>
                </a:lnTo>
                <a:lnTo>
                  <a:pt x="590" y="74"/>
                </a:lnTo>
                <a:lnTo>
                  <a:pt x="595" y="72"/>
                </a:lnTo>
                <a:lnTo>
                  <a:pt x="600" y="72"/>
                </a:lnTo>
                <a:lnTo>
                  <a:pt x="604" y="70"/>
                </a:lnTo>
                <a:lnTo>
                  <a:pt x="609" y="68"/>
                </a:lnTo>
                <a:lnTo>
                  <a:pt x="609" y="66"/>
                </a:lnTo>
                <a:lnTo>
                  <a:pt x="614" y="64"/>
                </a:lnTo>
                <a:lnTo>
                  <a:pt x="619" y="62"/>
                </a:lnTo>
                <a:lnTo>
                  <a:pt x="624" y="62"/>
                </a:lnTo>
                <a:lnTo>
                  <a:pt x="628" y="60"/>
                </a:lnTo>
                <a:lnTo>
                  <a:pt x="628" y="58"/>
                </a:lnTo>
                <a:lnTo>
                  <a:pt x="633" y="55"/>
                </a:lnTo>
                <a:lnTo>
                  <a:pt x="638" y="53"/>
                </a:lnTo>
                <a:lnTo>
                  <a:pt x="643" y="53"/>
                </a:lnTo>
                <a:lnTo>
                  <a:pt x="647" y="51"/>
                </a:lnTo>
                <a:lnTo>
                  <a:pt x="647" y="49"/>
                </a:lnTo>
                <a:lnTo>
                  <a:pt x="652" y="47"/>
                </a:lnTo>
                <a:lnTo>
                  <a:pt x="657" y="45"/>
                </a:lnTo>
                <a:lnTo>
                  <a:pt x="662" y="45"/>
                </a:lnTo>
                <a:lnTo>
                  <a:pt x="666" y="43"/>
                </a:lnTo>
                <a:lnTo>
                  <a:pt x="666" y="41"/>
                </a:lnTo>
                <a:lnTo>
                  <a:pt x="671" y="39"/>
                </a:lnTo>
                <a:lnTo>
                  <a:pt x="676" y="37"/>
                </a:lnTo>
                <a:lnTo>
                  <a:pt x="681" y="37"/>
                </a:lnTo>
                <a:lnTo>
                  <a:pt x="685" y="35"/>
                </a:lnTo>
                <a:lnTo>
                  <a:pt x="685" y="33"/>
                </a:lnTo>
                <a:lnTo>
                  <a:pt x="690" y="31"/>
                </a:lnTo>
                <a:lnTo>
                  <a:pt x="695" y="29"/>
                </a:lnTo>
                <a:lnTo>
                  <a:pt x="700" y="27"/>
                </a:lnTo>
                <a:lnTo>
                  <a:pt x="705" y="27"/>
                </a:lnTo>
                <a:lnTo>
                  <a:pt x="705" y="25"/>
                </a:lnTo>
                <a:lnTo>
                  <a:pt x="709" y="23"/>
                </a:lnTo>
                <a:lnTo>
                  <a:pt x="714" y="21"/>
                </a:lnTo>
                <a:lnTo>
                  <a:pt x="719" y="19"/>
                </a:lnTo>
                <a:lnTo>
                  <a:pt x="724" y="19"/>
                </a:lnTo>
                <a:lnTo>
                  <a:pt x="724" y="16"/>
                </a:lnTo>
                <a:lnTo>
                  <a:pt x="728" y="14"/>
                </a:lnTo>
                <a:lnTo>
                  <a:pt x="733" y="12"/>
                </a:lnTo>
                <a:lnTo>
                  <a:pt x="738" y="10"/>
                </a:lnTo>
                <a:lnTo>
                  <a:pt x="743" y="10"/>
                </a:lnTo>
                <a:lnTo>
                  <a:pt x="743" y="8"/>
                </a:lnTo>
                <a:lnTo>
                  <a:pt x="747" y="6"/>
                </a:lnTo>
                <a:lnTo>
                  <a:pt x="752" y="4"/>
                </a:lnTo>
                <a:lnTo>
                  <a:pt x="757" y="2"/>
                </a:lnTo>
                <a:lnTo>
                  <a:pt x="762" y="0"/>
                </a:lnTo>
                <a:lnTo>
                  <a:pt x="766" y="90"/>
                </a:lnTo>
                <a:lnTo>
                  <a:pt x="766" y="88"/>
                </a:lnTo>
                <a:lnTo>
                  <a:pt x="771" y="86"/>
                </a:lnTo>
                <a:lnTo>
                  <a:pt x="776" y="84"/>
                </a:lnTo>
                <a:lnTo>
                  <a:pt x="781" y="82"/>
                </a:lnTo>
                <a:lnTo>
                  <a:pt x="785" y="82"/>
                </a:lnTo>
                <a:lnTo>
                  <a:pt x="785" y="80"/>
                </a:lnTo>
                <a:lnTo>
                  <a:pt x="790" y="78"/>
                </a:lnTo>
                <a:lnTo>
                  <a:pt x="795" y="76"/>
                </a:lnTo>
                <a:lnTo>
                  <a:pt x="800" y="74"/>
                </a:lnTo>
                <a:lnTo>
                  <a:pt x="805" y="74"/>
                </a:lnTo>
                <a:lnTo>
                  <a:pt x="805" y="72"/>
                </a:lnTo>
                <a:lnTo>
                  <a:pt x="809" y="70"/>
                </a:lnTo>
                <a:lnTo>
                  <a:pt x="814" y="68"/>
                </a:lnTo>
                <a:lnTo>
                  <a:pt x="819" y="66"/>
                </a:lnTo>
                <a:lnTo>
                  <a:pt x="824" y="64"/>
                </a:lnTo>
                <a:lnTo>
                  <a:pt x="824" y="64"/>
                </a:lnTo>
                <a:lnTo>
                  <a:pt x="828" y="62"/>
                </a:lnTo>
                <a:lnTo>
                  <a:pt x="833" y="60"/>
                </a:lnTo>
                <a:lnTo>
                  <a:pt x="838" y="58"/>
                </a:lnTo>
                <a:lnTo>
                  <a:pt x="843" y="55"/>
                </a:lnTo>
                <a:lnTo>
                  <a:pt x="843" y="55"/>
                </a:lnTo>
                <a:lnTo>
                  <a:pt x="847" y="53"/>
                </a:lnTo>
                <a:lnTo>
                  <a:pt x="852" y="51"/>
                </a:lnTo>
                <a:lnTo>
                  <a:pt x="857" y="49"/>
                </a:lnTo>
                <a:lnTo>
                  <a:pt x="862" y="47"/>
                </a:lnTo>
                <a:lnTo>
                  <a:pt x="862" y="47"/>
                </a:lnTo>
                <a:lnTo>
                  <a:pt x="866" y="45"/>
                </a:lnTo>
                <a:lnTo>
                  <a:pt x="871" y="43"/>
                </a:lnTo>
                <a:lnTo>
                  <a:pt x="876" y="41"/>
                </a:lnTo>
                <a:lnTo>
                  <a:pt x="881" y="39"/>
                </a:lnTo>
                <a:lnTo>
                  <a:pt x="881" y="37"/>
                </a:lnTo>
                <a:lnTo>
                  <a:pt x="885" y="37"/>
                </a:lnTo>
                <a:lnTo>
                  <a:pt x="890" y="35"/>
                </a:lnTo>
                <a:lnTo>
                  <a:pt x="895" y="33"/>
                </a:lnTo>
                <a:lnTo>
                  <a:pt x="900" y="31"/>
                </a:lnTo>
                <a:lnTo>
                  <a:pt x="905" y="29"/>
                </a:lnTo>
                <a:lnTo>
                  <a:pt x="905" y="29"/>
                </a:lnTo>
                <a:lnTo>
                  <a:pt x="909" y="27"/>
                </a:lnTo>
                <a:lnTo>
                  <a:pt x="914" y="25"/>
                </a:lnTo>
                <a:lnTo>
                  <a:pt x="919" y="23"/>
                </a:lnTo>
                <a:lnTo>
                  <a:pt x="924" y="21"/>
                </a:lnTo>
                <a:lnTo>
                  <a:pt x="924" y="21"/>
                </a:lnTo>
                <a:lnTo>
                  <a:pt x="928" y="19"/>
                </a:lnTo>
                <a:lnTo>
                  <a:pt x="933" y="16"/>
                </a:lnTo>
                <a:lnTo>
                  <a:pt x="938" y="14"/>
                </a:lnTo>
                <a:lnTo>
                  <a:pt x="943" y="12"/>
                </a:lnTo>
                <a:lnTo>
                  <a:pt x="943" y="12"/>
                </a:lnTo>
                <a:lnTo>
                  <a:pt x="947" y="10"/>
                </a:lnTo>
                <a:lnTo>
                  <a:pt x="952" y="8"/>
                </a:lnTo>
                <a:lnTo>
                  <a:pt x="957" y="6"/>
                </a:lnTo>
                <a:lnTo>
                  <a:pt x="962" y="4"/>
                </a:lnTo>
                <a:lnTo>
                  <a:pt x="962" y="2"/>
                </a:lnTo>
                <a:lnTo>
                  <a:pt x="966" y="2"/>
                </a:lnTo>
                <a:lnTo>
                  <a:pt x="971" y="127"/>
                </a:lnTo>
                <a:lnTo>
                  <a:pt x="976" y="125"/>
                </a:lnTo>
                <a:lnTo>
                  <a:pt x="981" y="123"/>
                </a:lnTo>
                <a:lnTo>
                  <a:pt x="981" y="121"/>
                </a:lnTo>
                <a:lnTo>
                  <a:pt x="986" y="119"/>
                </a:lnTo>
                <a:lnTo>
                  <a:pt x="990" y="117"/>
                </a:lnTo>
                <a:lnTo>
                  <a:pt x="995" y="117"/>
                </a:lnTo>
                <a:lnTo>
                  <a:pt x="1000" y="115"/>
                </a:lnTo>
                <a:lnTo>
                  <a:pt x="1000" y="113"/>
                </a:lnTo>
                <a:lnTo>
                  <a:pt x="1005" y="111"/>
                </a:lnTo>
                <a:lnTo>
                  <a:pt x="1009" y="109"/>
                </a:lnTo>
                <a:lnTo>
                  <a:pt x="1014" y="109"/>
                </a:lnTo>
                <a:lnTo>
                  <a:pt x="1019" y="107"/>
                </a:lnTo>
                <a:lnTo>
                  <a:pt x="1019" y="105"/>
                </a:lnTo>
                <a:lnTo>
                  <a:pt x="1024" y="103"/>
                </a:lnTo>
                <a:lnTo>
                  <a:pt x="1028" y="101"/>
                </a:lnTo>
                <a:lnTo>
                  <a:pt x="1033" y="101"/>
                </a:lnTo>
                <a:lnTo>
                  <a:pt x="1038" y="99"/>
                </a:lnTo>
                <a:lnTo>
                  <a:pt x="1043" y="97"/>
                </a:lnTo>
                <a:lnTo>
                  <a:pt x="1043" y="95"/>
                </a:lnTo>
                <a:lnTo>
                  <a:pt x="1047" y="92"/>
                </a:lnTo>
                <a:lnTo>
                  <a:pt x="1052" y="90"/>
                </a:lnTo>
                <a:lnTo>
                  <a:pt x="1057" y="90"/>
                </a:lnTo>
                <a:lnTo>
                  <a:pt x="1062" y="88"/>
                </a:lnTo>
                <a:lnTo>
                  <a:pt x="1062" y="86"/>
                </a:lnTo>
                <a:lnTo>
                  <a:pt x="1066" y="84"/>
                </a:lnTo>
                <a:lnTo>
                  <a:pt x="1071" y="82"/>
                </a:lnTo>
                <a:lnTo>
                  <a:pt x="1076" y="82"/>
                </a:lnTo>
                <a:lnTo>
                  <a:pt x="1081" y="80"/>
                </a:lnTo>
                <a:lnTo>
                  <a:pt x="1081" y="78"/>
                </a:lnTo>
                <a:lnTo>
                  <a:pt x="1086" y="76"/>
                </a:lnTo>
                <a:lnTo>
                  <a:pt x="1090" y="74"/>
                </a:lnTo>
                <a:lnTo>
                  <a:pt x="1095" y="74"/>
                </a:lnTo>
                <a:lnTo>
                  <a:pt x="1100" y="72"/>
                </a:lnTo>
                <a:lnTo>
                  <a:pt x="1100" y="70"/>
                </a:lnTo>
                <a:lnTo>
                  <a:pt x="1105" y="68"/>
                </a:lnTo>
                <a:lnTo>
                  <a:pt x="1109" y="66"/>
                </a:lnTo>
                <a:lnTo>
                  <a:pt x="1114" y="64"/>
                </a:lnTo>
                <a:lnTo>
                  <a:pt x="1119" y="64"/>
                </a:lnTo>
                <a:lnTo>
                  <a:pt x="1119" y="62"/>
                </a:lnTo>
                <a:lnTo>
                  <a:pt x="1124" y="60"/>
                </a:lnTo>
                <a:lnTo>
                  <a:pt x="1128" y="58"/>
                </a:lnTo>
                <a:lnTo>
                  <a:pt x="1133" y="55"/>
                </a:lnTo>
                <a:lnTo>
                  <a:pt x="1138" y="55"/>
                </a:lnTo>
                <a:lnTo>
                  <a:pt x="1138" y="53"/>
                </a:lnTo>
                <a:lnTo>
                  <a:pt x="1143" y="51"/>
                </a:lnTo>
                <a:lnTo>
                  <a:pt x="1147" y="49"/>
                </a:lnTo>
                <a:lnTo>
                  <a:pt x="1152" y="47"/>
                </a:lnTo>
                <a:lnTo>
                  <a:pt x="1157" y="47"/>
                </a:lnTo>
                <a:lnTo>
                  <a:pt x="1157" y="45"/>
                </a:lnTo>
                <a:lnTo>
                  <a:pt x="1162" y="43"/>
                </a:lnTo>
                <a:lnTo>
                  <a:pt x="1167" y="41"/>
                </a:lnTo>
                <a:lnTo>
                  <a:pt x="1171" y="39"/>
                </a:lnTo>
                <a:lnTo>
                  <a:pt x="1176" y="39"/>
                </a:lnTo>
                <a:lnTo>
                  <a:pt x="1181" y="37"/>
                </a:lnTo>
                <a:lnTo>
                  <a:pt x="1181" y="35"/>
                </a:lnTo>
                <a:lnTo>
                  <a:pt x="1186" y="33"/>
                </a:lnTo>
                <a:lnTo>
                  <a:pt x="1190" y="31"/>
                </a:lnTo>
                <a:lnTo>
                  <a:pt x="1195" y="29"/>
                </a:lnTo>
                <a:lnTo>
                  <a:pt x="1200" y="29"/>
                </a:lnTo>
                <a:lnTo>
                  <a:pt x="1200" y="27"/>
                </a:lnTo>
                <a:lnTo>
                  <a:pt x="1205" y="25"/>
                </a:lnTo>
                <a:lnTo>
                  <a:pt x="1209" y="23"/>
                </a:lnTo>
                <a:lnTo>
                  <a:pt x="1214" y="21"/>
                </a:lnTo>
                <a:lnTo>
                  <a:pt x="1219" y="21"/>
                </a:lnTo>
                <a:lnTo>
                  <a:pt x="1219" y="19"/>
                </a:lnTo>
                <a:lnTo>
                  <a:pt x="1224" y="16"/>
                </a:lnTo>
                <a:lnTo>
                  <a:pt x="1228" y="14"/>
                </a:lnTo>
                <a:lnTo>
                  <a:pt x="1233" y="12"/>
                </a:lnTo>
                <a:lnTo>
                  <a:pt x="1238" y="12"/>
                </a:lnTo>
                <a:lnTo>
                  <a:pt x="1238" y="10"/>
                </a:lnTo>
                <a:lnTo>
                  <a:pt x="1243" y="8"/>
                </a:lnTo>
                <a:lnTo>
                  <a:pt x="1247" y="6"/>
                </a:lnTo>
                <a:lnTo>
                  <a:pt x="1252" y="4"/>
                </a:lnTo>
                <a:lnTo>
                  <a:pt x="1257" y="2"/>
                </a:lnTo>
                <a:lnTo>
                  <a:pt x="1257" y="2"/>
                </a:lnTo>
                <a:lnTo>
                  <a:pt x="1262" y="80"/>
                </a:lnTo>
                <a:lnTo>
                  <a:pt x="1267" y="80"/>
                </a:lnTo>
                <a:lnTo>
                  <a:pt x="1271" y="78"/>
                </a:lnTo>
                <a:lnTo>
                  <a:pt x="1276" y="76"/>
                </a:lnTo>
                <a:lnTo>
                  <a:pt x="1276" y="74"/>
                </a:lnTo>
                <a:lnTo>
                  <a:pt x="1281" y="72"/>
                </a:lnTo>
                <a:lnTo>
                  <a:pt x="1286" y="72"/>
                </a:lnTo>
                <a:lnTo>
                  <a:pt x="1290" y="70"/>
                </a:lnTo>
                <a:lnTo>
                  <a:pt x="1295" y="68"/>
                </a:lnTo>
                <a:lnTo>
                  <a:pt x="1295" y="66"/>
                </a:lnTo>
                <a:lnTo>
                  <a:pt x="1300" y="64"/>
                </a:lnTo>
                <a:lnTo>
                  <a:pt x="1305" y="62"/>
                </a:lnTo>
                <a:lnTo>
                  <a:pt x="1309" y="62"/>
                </a:lnTo>
                <a:lnTo>
                  <a:pt x="1314" y="60"/>
                </a:lnTo>
                <a:lnTo>
                  <a:pt x="1314" y="58"/>
                </a:lnTo>
                <a:lnTo>
                  <a:pt x="1319" y="55"/>
                </a:lnTo>
                <a:lnTo>
                  <a:pt x="1324" y="53"/>
                </a:lnTo>
                <a:lnTo>
                  <a:pt x="1328" y="53"/>
                </a:lnTo>
                <a:lnTo>
                  <a:pt x="1333" y="51"/>
                </a:lnTo>
                <a:lnTo>
                  <a:pt x="1338" y="49"/>
                </a:lnTo>
                <a:lnTo>
                  <a:pt x="1338" y="47"/>
                </a:lnTo>
                <a:lnTo>
                  <a:pt x="1343" y="45"/>
                </a:lnTo>
                <a:lnTo>
                  <a:pt x="1348" y="45"/>
                </a:lnTo>
                <a:lnTo>
                  <a:pt x="1352" y="43"/>
                </a:lnTo>
                <a:lnTo>
                  <a:pt x="1357" y="41"/>
                </a:lnTo>
                <a:lnTo>
                  <a:pt x="1357" y="39"/>
                </a:lnTo>
                <a:lnTo>
                  <a:pt x="1362" y="37"/>
                </a:lnTo>
                <a:lnTo>
                  <a:pt x="1367" y="37"/>
                </a:lnTo>
                <a:lnTo>
                  <a:pt x="1371" y="35"/>
                </a:lnTo>
                <a:lnTo>
                  <a:pt x="1376" y="33"/>
                </a:lnTo>
                <a:lnTo>
                  <a:pt x="1376" y="31"/>
                </a:lnTo>
                <a:lnTo>
                  <a:pt x="1381" y="29"/>
                </a:lnTo>
                <a:lnTo>
                  <a:pt x="1386" y="27"/>
                </a:lnTo>
                <a:lnTo>
                  <a:pt x="1390" y="27"/>
                </a:lnTo>
                <a:lnTo>
                  <a:pt x="1395" y="25"/>
                </a:lnTo>
                <a:lnTo>
                  <a:pt x="1395" y="23"/>
                </a:lnTo>
                <a:lnTo>
                  <a:pt x="1400" y="21"/>
                </a:lnTo>
                <a:lnTo>
                  <a:pt x="1405" y="19"/>
                </a:lnTo>
                <a:lnTo>
                  <a:pt x="1409" y="19"/>
                </a:lnTo>
                <a:lnTo>
                  <a:pt x="1414" y="16"/>
                </a:lnTo>
                <a:lnTo>
                  <a:pt x="1414" y="14"/>
                </a:lnTo>
                <a:lnTo>
                  <a:pt x="1419" y="12"/>
                </a:lnTo>
                <a:lnTo>
                  <a:pt x="1424" y="10"/>
                </a:lnTo>
                <a:lnTo>
                  <a:pt x="1428" y="10"/>
                </a:lnTo>
                <a:lnTo>
                  <a:pt x="1433" y="8"/>
                </a:lnTo>
                <a:lnTo>
                  <a:pt x="1433" y="6"/>
                </a:lnTo>
                <a:lnTo>
                  <a:pt x="1438" y="4"/>
                </a:lnTo>
                <a:lnTo>
                  <a:pt x="1443" y="2"/>
                </a:lnTo>
                <a:lnTo>
                  <a:pt x="1448" y="0"/>
                </a:lnTo>
                <a:lnTo>
                  <a:pt x="1452" y="125"/>
                </a:lnTo>
                <a:lnTo>
                  <a:pt x="1452" y="123"/>
                </a:lnTo>
                <a:lnTo>
                  <a:pt x="1457" y="121"/>
                </a:lnTo>
                <a:lnTo>
                  <a:pt x="1462" y="119"/>
                </a:lnTo>
                <a:lnTo>
                  <a:pt x="1467" y="119"/>
                </a:lnTo>
                <a:lnTo>
                  <a:pt x="1471" y="117"/>
                </a:lnTo>
                <a:lnTo>
                  <a:pt x="1476" y="115"/>
                </a:lnTo>
                <a:lnTo>
                  <a:pt x="1476" y="113"/>
                </a:lnTo>
                <a:lnTo>
                  <a:pt x="1481" y="111"/>
                </a:lnTo>
                <a:lnTo>
                  <a:pt x="1486" y="111"/>
                </a:lnTo>
                <a:lnTo>
                  <a:pt x="1490" y="109"/>
                </a:lnTo>
                <a:lnTo>
                  <a:pt x="1495" y="107"/>
                </a:lnTo>
                <a:lnTo>
                  <a:pt x="1495" y="105"/>
                </a:lnTo>
                <a:lnTo>
                  <a:pt x="1500" y="103"/>
                </a:lnTo>
                <a:lnTo>
                  <a:pt x="1505" y="103"/>
                </a:lnTo>
                <a:lnTo>
                  <a:pt x="1509" y="101"/>
                </a:lnTo>
                <a:lnTo>
                  <a:pt x="1514" y="99"/>
                </a:lnTo>
                <a:lnTo>
                  <a:pt x="1514" y="97"/>
                </a:lnTo>
                <a:lnTo>
                  <a:pt x="1519" y="95"/>
                </a:lnTo>
                <a:lnTo>
                  <a:pt x="1524" y="92"/>
                </a:lnTo>
                <a:lnTo>
                  <a:pt x="1529" y="92"/>
                </a:lnTo>
                <a:lnTo>
                  <a:pt x="1533" y="90"/>
                </a:lnTo>
                <a:lnTo>
                  <a:pt x="1533" y="88"/>
                </a:lnTo>
                <a:lnTo>
                  <a:pt x="1538" y="86"/>
                </a:lnTo>
                <a:lnTo>
                  <a:pt x="1543" y="84"/>
                </a:lnTo>
                <a:lnTo>
                  <a:pt x="1548" y="84"/>
                </a:lnTo>
                <a:lnTo>
                  <a:pt x="1552" y="82"/>
                </a:lnTo>
                <a:lnTo>
                  <a:pt x="1552" y="80"/>
                </a:lnTo>
                <a:lnTo>
                  <a:pt x="1557" y="78"/>
                </a:lnTo>
                <a:lnTo>
                  <a:pt x="1562" y="76"/>
                </a:lnTo>
                <a:lnTo>
                  <a:pt x="1567" y="76"/>
                </a:lnTo>
                <a:lnTo>
                  <a:pt x="1571" y="74"/>
                </a:lnTo>
                <a:lnTo>
                  <a:pt x="1571" y="72"/>
                </a:lnTo>
                <a:lnTo>
                  <a:pt x="1576" y="70"/>
                </a:lnTo>
                <a:lnTo>
                  <a:pt x="1581" y="68"/>
                </a:lnTo>
                <a:lnTo>
                  <a:pt x="1586" y="68"/>
                </a:lnTo>
                <a:lnTo>
                  <a:pt x="1590" y="66"/>
                </a:lnTo>
                <a:lnTo>
                  <a:pt x="1590" y="64"/>
                </a:lnTo>
                <a:lnTo>
                  <a:pt x="1595" y="62"/>
                </a:lnTo>
                <a:lnTo>
                  <a:pt x="1600" y="60"/>
                </a:lnTo>
                <a:lnTo>
                  <a:pt x="1605" y="58"/>
                </a:lnTo>
                <a:lnTo>
                  <a:pt x="1609" y="58"/>
                </a:lnTo>
                <a:lnTo>
                  <a:pt x="1614" y="55"/>
                </a:lnTo>
                <a:lnTo>
                  <a:pt x="1614" y="53"/>
                </a:lnTo>
                <a:lnTo>
                  <a:pt x="1619" y="51"/>
                </a:lnTo>
                <a:lnTo>
                  <a:pt x="1624" y="49"/>
                </a:lnTo>
                <a:lnTo>
                  <a:pt x="1629" y="49"/>
                </a:lnTo>
                <a:lnTo>
                  <a:pt x="1633" y="47"/>
                </a:lnTo>
                <a:lnTo>
                  <a:pt x="1633" y="45"/>
                </a:lnTo>
                <a:lnTo>
                  <a:pt x="1638" y="43"/>
                </a:lnTo>
                <a:lnTo>
                  <a:pt x="1643" y="41"/>
                </a:lnTo>
                <a:lnTo>
                  <a:pt x="1648" y="41"/>
                </a:lnTo>
                <a:lnTo>
                  <a:pt x="1652" y="39"/>
                </a:lnTo>
                <a:lnTo>
                  <a:pt x="1652" y="37"/>
                </a:lnTo>
                <a:lnTo>
                  <a:pt x="1657" y="35"/>
                </a:lnTo>
                <a:lnTo>
                  <a:pt x="1662" y="33"/>
                </a:lnTo>
                <a:lnTo>
                  <a:pt x="1667" y="31"/>
                </a:lnTo>
                <a:lnTo>
                  <a:pt x="1671" y="31"/>
                </a:lnTo>
                <a:lnTo>
                  <a:pt x="1671" y="29"/>
                </a:lnTo>
                <a:lnTo>
                  <a:pt x="1676" y="27"/>
                </a:lnTo>
                <a:lnTo>
                  <a:pt x="1681" y="25"/>
                </a:lnTo>
                <a:lnTo>
                  <a:pt x="1686" y="23"/>
                </a:lnTo>
                <a:lnTo>
                  <a:pt x="1690" y="23"/>
                </a:lnTo>
                <a:lnTo>
                  <a:pt x="1690" y="21"/>
                </a:lnTo>
                <a:lnTo>
                  <a:pt x="1695" y="19"/>
                </a:lnTo>
                <a:lnTo>
                  <a:pt x="1700" y="16"/>
                </a:lnTo>
                <a:lnTo>
                  <a:pt x="1705" y="14"/>
                </a:lnTo>
                <a:lnTo>
                  <a:pt x="1710" y="14"/>
                </a:lnTo>
                <a:lnTo>
                  <a:pt x="1710" y="12"/>
                </a:lnTo>
                <a:lnTo>
                  <a:pt x="1714" y="10"/>
                </a:lnTo>
                <a:lnTo>
                  <a:pt x="1719" y="8"/>
                </a:lnTo>
                <a:lnTo>
                  <a:pt x="1724" y="6"/>
                </a:lnTo>
                <a:lnTo>
                  <a:pt x="1729" y="4"/>
                </a:lnTo>
                <a:lnTo>
                  <a:pt x="1729" y="4"/>
                </a:lnTo>
                <a:lnTo>
                  <a:pt x="1733" y="2"/>
                </a:lnTo>
                <a:lnTo>
                  <a:pt x="1738" y="0"/>
                </a:lnTo>
                <a:lnTo>
                  <a:pt x="1743" y="82"/>
                </a:lnTo>
                <a:lnTo>
                  <a:pt x="1748" y="80"/>
                </a:lnTo>
                <a:lnTo>
                  <a:pt x="1752" y="80"/>
                </a:lnTo>
                <a:lnTo>
                  <a:pt x="1752" y="78"/>
                </a:lnTo>
                <a:lnTo>
                  <a:pt x="1757" y="76"/>
                </a:lnTo>
                <a:lnTo>
                  <a:pt x="1762" y="74"/>
                </a:lnTo>
                <a:lnTo>
                  <a:pt x="1767" y="72"/>
                </a:lnTo>
                <a:lnTo>
                  <a:pt x="1771" y="70"/>
                </a:lnTo>
                <a:lnTo>
                  <a:pt x="1771" y="70"/>
                </a:lnTo>
                <a:lnTo>
                  <a:pt x="1776" y="68"/>
                </a:lnTo>
                <a:lnTo>
                  <a:pt x="1781" y="66"/>
                </a:lnTo>
                <a:lnTo>
                  <a:pt x="1786" y="64"/>
                </a:lnTo>
                <a:lnTo>
                  <a:pt x="1790" y="62"/>
                </a:lnTo>
                <a:lnTo>
                  <a:pt x="1790" y="62"/>
                </a:lnTo>
                <a:lnTo>
                  <a:pt x="1795" y="60"/>
                </a:lnTo>
                <a:lnTo>
                  <a:pt x="1800" y="58"/>
                </a:lnTo>
                <a:lnTo>
                  <a:pt x="1805" y="55"/>
                </a:lnTo>
                <a:lnTo>
                  <a:pt x="1810" y="53"/>
                </a:lnTo>
                <a:lnTo>
                  <a:pt x="1810" y="53"/>
                </a:lnTo>
                <a:lnTo>
                  <a:pt x="1814" y="51"/>
                </a:lnTo>
                <a:lnTo>
                  <a:pt x="1819" y="49"/>
                </a:lnTo>
                <a:lnTo>
                  <a:pt x="1824" y="47"/>
                </a:lnTo>
                <a:lnTo>
                  <a:pt x="1829" y="45"/>
                </a:lnTo>
                <a:lnTo>
                  <a:pt x="1829" y="43"/>
                </a:lnTo>
                <a:lnTo>
                  <a:pt x="1833" y="43"/>
                </a:lnTo>
                <a:lnTo>
                  <a:pt x="1838" y="41"/>
                </a:lnTo>
                <a:lnTo>
                  <a:pt x="1843" y="39"/>
                </a:lnTo>
                <a:lnTo>
                  <a:pt x="1848" y="37"/>
                </a:lnTo>
                <a:lnTo>
                  <a:pt x="1848" y="35"/>
                </a:lnTo>
                <a:lnTo>
                  <a:pt x="1852" y="35"/>
                </a:lnTo>
                <a:lnTo>
                  <a:pt x="1857" y="33"/>
                </a:lnTo>
                <a:lnTo>
                  <a:pt x="1862" y="31"/>
                </a:lnTo>
                <a:lnTo>
                  <a:pt x="1867" y="29"/>
                </a:lnTo>
                <a:lnTo>
                  <a:pt x="1867" y="27"/>
                </a:lnTo>
                <a:lnTo>
                  <a:pt x="1871" y="27"/>
                </a:lnTo>
                <a:lnTo>
                  <a:pt x="1876" y="25"/>
                </a:lnTo>
                <a:lnTo>
                  <a:pt x="1881" y="23"/>
                </a:lnTo>
                <a:lnTo>
                  <a:pt x="1886" y="21"/>
                </a:lnTo>
                <a:lnTo>
                  <a:pt x="1886" y="19"/>
                </a:lnTo>
                <a:lnTo>
                  <a:pt x="1891" y="16"/>
                </a:lnTo>
                <a:lnTo>
                  <a:pt x="1895" y="16"/>
                </a:lnTo>
                <a:lnTo>
                  <a:pt x="1900" y="14"/>
                </a:lnTo>
                <a:lnTo>
                  <a:pt x="1905" y="12"/>
                </a:lnTo>
                <a:lnTo>
                  <a:pt x="1910" y="10"/>
                </a:lnTo>
                <a:lnTo>
                  <a:pt x="1910" y="8"/>
                </a:lnTo>
                <a:lnTo>
                  <a:pt x="1914" y="8"/>
                </a:lnTo>
                <a:lnTo>
                  <a:pt x="1919" y="6"/>
                </a:lnTo>
                <a:lnTo>
                  <a:pt x="1924" y="4"/>
                </a:lnTo>
                <a:lnTo>
                  <a:pt x="1929" y="2"/>
                </a:lnTo>
                <a:lnTo>
                  <a:pt x="1929" y="0"/>
                </a:lnTo>
                <a:lnTo>
                  <a:pt x="1933" y="144"/>
                </a:lnTo>
                <a:lnTo>
                  <a:pt x="1938" y="142"/>
                </a:lnTo>
                <a:lnTo>
                  <a:pt x="1943" y="142"/>
                </a:lnTo>
                <a:lnTo>
                  <a:pt x="1948" y="140"/>
                </a:lnTo>
                <a:lnTo>
                  <a:pt x="1948" y="138"/>
                </a:lnTo>
                <a:lnTo>
                  <a:pt x="1952" y="136"/>
                </a:lnTo>
                <a:lnTo>
                  <a:pt x="1957" y="134"/>
                </a:lnTo>
                <a:lnTo>
                  <a:pt x="1962" y="134"/>
                </a:lnTo>
                <a:lnTo>
                  <a:pt x="1967" y="132"/>
                </a:lnTo>
                <a:lnTo>
                  <a:pt x="1967" y="129"/>
                </a:lnTo>
                <a:lnTo>
                  <a:pt x="1971" y="127"/>
                </a:lnTo>
                <a:lnTo>
                  <a:pt x="1976" y="125"/>
                </a:lnTo>
                <a:lnTo>
                  <a:pt x="1981" y="125"/>
                </a:lnTo>
                <a:lnTo>
                  <a:pt x="1986" y="123"/>
                </a:lnTo>
                <a:lnTo>
                  <a:pt x="1986" y="121"/>
                </a:lnTo>
                <a:lnTo>
                  <a:pt x="1991" y="119"/>
                </a:lnTo>
                <a:lnTo>
                  <a:pt x="1995" y="117"/>
                </a:lnTo>
                <a:lnTo>
                  <a:pt x="2000" y="115"/>
                </a:lnTo>
                <a:lnTo>
                  <a:pt x="2005" y="115"/>
                </a:lnTo>
                <a:lnTo>
                  <a:pt x="2005" y="113"/>
                </a:lnTo>
                <a:lnTo>
                  <a:pt x="2010" y="111"/>
                </a:lnTo>
                <a:lnTo>
                  <a:pt x="2014" y="109"/>
                </a:lnTo>
                <a:lnTo>
                  <a:pt x="2019" y="107"/>
                </a:lnTo>
                <a:lnTo>
                  <a:pt x="2024" y="107"/>
                </a:lnTo>
                <a:lnTo>
                  <a:pt x="2024" y="105"/>
                </a:lnTo>
                <a:lnTo>
                  <a:pt x="2029" y="103"/>
                </a:lnTo>
                <a:lnTo>
                  <a:pt x="2033" y="101"/>
                </a:lnTo>
                <a:lnTo>
                  <a:pt x="2038" y="99"/>
                </a:lnTo>
                <a:lnTo>
                  <a:pt x="2043" y="99"/>
                </a:lnTo>
                <a:lnTo>
                  <a:pt x="2048" y="97"/>
                </a:lnTo>
                <a:lnTo>
                  <a:pt x="2048" y="95"/>
                </a:lnTo>
                <a:lnTo>
                  <a:pt x="2052" y="92"/>
                </a:lnTo>
                <a:lnTo>
                  <a:pt x="2057" y="90"/>
                </a:lnTo>
                <a:lnTo>
                  <a:pt x="2062" y="88"/>
                </a:lnTo>
                <a:lnTo>
                  <a:pt x="2067" y="88"/>
                </a:lnTo>
                <a:lnTo>
                  <a:pt x="2067" y="86"/>
                </a:lnTo>
                <a:lnTo>
                  <a:pt x="2072" y="84"/>
                </a:lnTo>
                <a:lnTo>
                  <a:pt x="2076" y="82"/>
                </a:lnTo>
                <a:lnTo>
                  <a:pt x="2081" y="80"/>
                </a:lnTo>
                <a:lnTo>
                  <a:pt x="2086" y="80"/>
                </a:lnTo>
                <a:lnTo>
                  <a:pt x="2086" y="78"/>
                </a:lnTo>
                <a:lnTo>
                  <a:pt x="2091" y="76"/>
                </a:lnTo>
                <a:lnTo>
                  <a:pt x="2095" y="74"/>
                </a:lnTo>
                <a:lnTo>
                  <a:pt x="2100" y="72"/>
                </a:lnTo>
                <a:lnTo>
                  <a:pt x="2105" y="72"/>
                </a:lnTo>
                <a:lnTo>
                  <a:pt x="2105" y="70"/>
                </a:lnTo>
                <a:lnTo>
                  <a:pt x="2110" y="68"/>
                </a:lnTo>
                <a:lnTo>
                  <a:pt x="2114" y="66"/>
                </a:lnTo>
                <a:lnTo>
                  <a:pt x="2119" y="64"/>
                </a:lnTo>
                <a:lnTo>
                  <a:pt x="2124" y="62"/>
                </a:lnTo>
                <a:lnTo>
                  <a:pt x="2124" y="62"/>
                </a:lnTo>
                <a:lnTo>
                  <a:pt x="2129" y="60"/>
                </a:lnTo>
                <a:lnTo>
                  <a:pt x="2133" y="58"/>
                </a:lnTo>
                <a:lnTo>
                  <a:pt x="2138" y="55"/>
                </a:lnTo>
                <a:lnTo>
                  <a:pt x="2143" y="53"/>
                </a:lnTo>
                <a:lnTo>
                  <a:pt x="2143" y="53"/>
                </a:lnTo>
                <a:lnTo>
                  <a:pt x="2148" y="51"/>
                </a:lnTo>
                <a:lnTo>
                  <a:pt x="2152" y="49"/>
                </a:lnTo>
                <a:lnTo>
                  <a:pt x="2157" y="47"/>
                </a:lnTo>
                <a:lnTo>
                  <a:pt x="2162" y="45"/>
                </a:lnTo>
                <a:lnTo>
                  <a:pt x="2162" y="45"/>
                </a:lnTo>
                <a:lnTo>
                  <a:pt x="2167" y="43"/>
                </a:lnTo>
                <a:lnTo>
                  <a:pt x="2172" y="41"/>
                </a:lnTo>
                <a:lnTo>
                  <a:pt x="2176" y="39"/>
                </a:lnTo>
                <a:lnTo>
                  <a:pt x="2181" y="37"/>
                </a:lnTo>
                <a:lnTo>
                  <a:pt x="2186" y="35"/>
                </a:lnTo>
                <a:lnTo>
                  <a:pt x="2186" y="35"/>
                </a:lnTo>
                <a:lnTo>
                  <a:pt x="2191" y="33"/>
                </a:lnTo>
                <a:lnTo>
                  <a:pt x="2195" y="31"/>
                </a:lnTo>
                <a:lnTo>
                  <a:pt x="2200" y="29"/>
                </a:lnTo>
                <a:lnTo>
                  <a:pt x="2205" y="27"/>
                </a:lnTo>
                <a:lnTo>
                  <a:pt x="2205" y="27"/>
                </a:lnTo>
                <a:lnTo>
                  <a:pt x="2210" y="25"/>
                </a:lnTo>
                <a:lnTo>
                  <a:pt x="2214" y="23"/>
                </a:lnTo>
                <a:lnTo>
                  <a:pt x="2219" y="21"/>
                </a:lnTo>
                <a:lnTo>
                  <a:pt x="2224" y="19"/>
                </a:lnTo>
                <a:lnTo>
                  <a:pt x="2224" y="19"/>
                </a:lnTo>
                <a:lnTo>
                  <a:pt x="2229" y="16"/>
                </a:lnTo>
                <a:lnTo>
                  <a:pt x="2233" y="14"/>
                </a:lnTo>
                <a:lnTo>
                  <a:pt x="2238" y="12"/>
                </a:lnTo>
                <a:lnTo>
                  <a:pt x="2243" y="10"/>
                </a:lnTo>
                <a:lnTo>
                  <a:pt x="2243" y="10"/>
                </a:lnTo>
                <a:lnTo>
                  <a:pt x="2248" y="8"/>
                </a:lnTo>
                <a:lnTo>
                  <a:pt x="2253" y="6"/>
                </a:lnTo>
                <a:lnTo>
                  <a:pt x="2257" y="4"/>
                </a:lnTo>
                <a:lnTo>
                  <a:pt x="2262" y="2"/>
                </a:lnTo>
                <a:lnTo>
                  <a:pt x="2262" y="0"/>
                </a:lnTo>
                <a:lnTo>
                  <a:pt x="2267" y="51"/>
                </a:lnTo>
                <a:lnTo>
                  <a:pt x="2272" y="49"/>
                </a:lnTo>
                <a:lnTo>
                  <a:pt x="2276" y="47"/>
                </a:lnTo>
                <a:lnTo>
                  <a:pt x="2281" y="47"/>
                </a:lnTo>
                <a:lnTo>
                  <a:pt x="2281" y="45"/>
                </a:lnTo>
                <a:lnTo>
                  <a:pt x="2286" y="43"/>
                </a:lnTo>
                <a:lnTo>
                  <a:pt x="2291" y="41"/>
                </a:lnTo>
                <a:lnTo>
                  <a:pt x="2295" y="39"/>
                </a:lnTo>
                <a:lnTo>
                  <a:pt x="2300" y="39"/>
                </a:lnTo>
                <a:lnTo>
                  <a:pt x="2300" y="37"/>
                </a:lnTo>
                <a:lnTo>
                  <a:pt x="2305" y="35"/>
                </a:lnTo>
                <a:lnTo>
                  <a:pt x="2310" y="33"/>
                </a:lnTo>
                <a:lnTo>
                  <a:pt x="2314" y="31"/>
                </a:lnTo>
                <a:lnTo>
                  <a:pt x="2319" y="29"/>
                </a:lnTo>
                <a:lnTo>
                  <a:pt x="2324" y="29"/>
                </a:lnTo>
                <a:lnTo>
                  <a:pt x="2324" y="27"/>
                </a:lnTo>
                <a:lnTo>
                  <a:pt x="2329" y="25"/>
                </a:lnTo>
                <a:lnTo>
                  <a:pt x="2333" y="23"/>
                </a:lnTo>
                <a:lnTo>
                  <a:pt x="2338" y="21"/>
                </a:lnTo>
                <a:lnTo>
                  <a:pt x="2343" y="21"/>
                </a:lnTo>
                <a:lnTo>
                  <a:pt x="2343" y="19"/>
                </a:lnTo>
                <a:lnTo>
                  <a:pt x="2348" y="16"/>
                </a:lnTo>
                <a:lnTo>
                  <a:pt x="2353" y="14"/>
                </a:lnTo>
                <a:lnTo>
                  <a:pt x="2357" y="12"/>
                </a:lnTo>
                <a:lnTo>
                  <a:pt x="2362" y="12"/>
                </a:lnTo>
                <a:lnTo>
                  <a:pt x="2362" y="10"/>
                </a:lnTo>
                <a:lnTo>
                  <a:pt x="2367" y="8"/>
                </a:lnTo>
                <a:lnTo>
                  <a:pt x="2372" y="6"/>
                </a:lnTo>
                <a:lnTo>
                  <a:pt x="2376" y="4"/>
                </a:lnTo>
                <a:lnTo>
                  <a:pt x="2381" y="2"/>
                </a:lnTo>
                <a:lnTo>
                  <a:pt x="2381" y="2"/>
                </a:lnTo>
                <a:lnTo>
                  <a:pt x="2386" y="111"/>
                </a:lnTo>
                <a:lnTo>
                  <a:pt x="2391" y="111"/>
                </a:lnTo>
                <a:lnTo>
                  <a:pt x="2395" y="109"/>
                </a:lnTo>
                <a:lnTo>
                  <a:pt x="2400" y="107"/>
                </a:lnTo>
                <a:lnTo>
                  <a:pt x="2400" y="105"/>
                </a:lnTo>
                <a:lnTo>
                  <a:pt x="2405" y="103"/>
                </a:lnTo>
                <a:lnTo>
                  <a:pt x="2410" y="103"/>
                </a:lnTo>
                <a:lnTo>
                  <a:pt x="2414" y="101"/>
                </a:lnTo>
                <a:lnTo>
                  <a:pt x="2419" y="99"/>
                </a:lnTo>
                <a:lnTo>
                  <a:pt x="2419" y="97"/>
                </a:lnTo>
                <a:lnTo>
                  <a:pt x="2424" y="95"/>
                </a:lnTo>
                <a:lnTo>
                  <a:pt x="2429" y="92"/>
                </a:lnTo>
                <a:lnTo>
                  <a:pt x="2434" y="92"/>
                </a:lnTo>
                <a:lnTo>
                  <a:pt x="2438" y="90"/>
                </a:lnTo>
                <a:lnTo>
                  <a:pt x="2438" y="88"/>
                </a:lnTo>
                <a:lnTo>
                  <a:pt x="2443" y="86"/>
                </a:lnTo>
                <a:lnTo>
                  <a:pt x="2448" y="84"/>
                </a:lnTo>
                <a:lnTo>
                  <a:pt x="2453" y="84"/>
                </a:lnTo>
                <a:lnTo>
                  <a:pt x="2457" y="82"/>
                </a:lnTo>
                <a:lnTo>
                  <a:pt x="2457" y="80"/>
                </a:lnTo>
                <a:lnTo>
                  <a:pt x="2462" y="78"/>
                </a:lnTo>
                <a:lnTo>
                  <a:pt x="2467" y="76"/>
                </a:lnTo>
                <a:lnTo>
                  <a:pt x="2472" y="76"/>
                </a:lnTo>
                <a:lnTo>
                  <a:pt x="2476" y="74"/>
                </a:lnTo>
                <a:lnTo>
                  <a:pt x="2481" y="72"/>
                </a:lnTo>
                <a:lnTo>
                  <a:pt x="2481" y="70"/>
                </a:lnTo>
                <a:lnTo>
                  <a:pt x="2486" y="68"/>
                </a:lnTo>
                <a:lnTo>
                  <a:pt x="2491" y="68"/>
                </a:lnTo>
                <a:lnTo>
                  <a:pt x="2495" y="66"/>
                </a:lnTo>
                <a:lnTo>
                  <a:pt x="2500" y="64"/>
                </a:lnTo>
                <a:lnTo>
                  <a:pt x="2500" y="62"/>
                </a:lnTo>
                <a:lnTo>
                  <a:pt x="2505" y="60"/>
                </a:lnTo>
                <a:lnTo>
                  <a:pt x="2510" y="58"/>
                </a:lnTo>
                <a:lnTo>
                  <a:pt x="2514" y="58"/>
                </a:lnTo>
                <a:lnTo>
                  <a:pt x="2519" y="55"/>
                </a:lnTo>
                <a:lnTo>
                  <a:pt x="2519" y="53"/>
                </a:lnTo>
                <a:lnTo>
                  <a:pt x="2524" y="51"/>
                </a:lnTo>
                <a:lnTo>
                  <a:pt x="2529" y="49"/>
                </a:lnTo>
                <a:lnTo>
                  <a:pt x="2534" y="49"/>
                </a:lnTo>
                <a:lnTo>
                  <a:pt x="2538" y="47"/>
                </a:lnTo>
                <a:lnTo>
                  <a:pt x="2538" y="45"/>
                </a:lnTo>
                <a:lnTo>
                  <a:pt x="2543" y="43"/>
                </a:lnTo>
                <a:lnTo>
                  <a:pt x="2548" y="41"/>
                </a:lnTo>
                <a:lnTo>
                  <a:pt x="2553" y="41"/>
                </a:lnTo>
                <a:lnTo>
                  <a:pt x="2557" y="39"/>
                </a:lnTo>
                <a:lnTo>
                  <a:pt x="2557" y="37"/>
                </a:lnTo>
                <a:lnTo>
                  <a:pt x="2562" y="35"/>
                </a:lnTo>
                <a:lnTo>
                  <a:pt x="2567" y="33"/>
                </a:lnTo>
                <a:lnTo>
                  <a:pt x="2572" y="31"/>
                </a:lnTo>
                <a:lnTo>
                  <a:pt x="2576" y="31"/>
                </a:lnTo>
                <a:lnTo>
                  <a:pt x="2576" y="29"/>
                </a:lnTo>
                <a:lnTo>
                  <a:pt x="2581" y="27"/>
                </a:lnTo>
                <a:lnTo>
                  <a:pt x="2586" y="25"/>
                </a:lnTo>
                <a:lnTo>
                  <a:pt x="2591" y="23"/>
                </a:lnTo>
                <a:lnTo>
                  <a:pt x="2595" y="23"/>
                </a:lnTo>
                <a:lnTo>
                  <a:pt x="2595" y="21"/>
                </a:lnTo>
                <a:lnTo>
                  <a:pt x="2600" y="19"/>
                </a:lnTo>
                <a:lnTo>
                  <a:pt x="2605" y="16"/>
                </a:lnTo>
                <a:lnTo>
                  <a:pt x="2610" y="14"/>
                </a:lnTo>
                <a:lnTo>
                  <a:pt x="2614" y="14"/>
                </a:lnTo>
                <a:lnTo>
                  <a:pt x="2619" y="12"/>
                </a:lnTo>
                <a:lnTo>
                  <a:pt x="2619" y="10"/>
                </a:lnTo>
                <a:lnTo>
                  <a:pt x="2624" y="8"/>
                </a:lnTo>
                <a:lnTo>
                  <a:pt x="2629" y="6"/>
                </a:lnTo>
                <a:lnTo>
                  <a:pt x="2634" y="4"/>
                </a:lnTo>
                <a:lnTo>
                  <a:pt x="2638" y="4"/>
                </a:lnTo>
                <a:lnTo>
                  <a:pt x="2638" y="2"/>
                </a:lnTo>
                <a:lnTo>
                  <a:pt x="2643" y="0"/>
                </a:lnTo>
                <a:lnTo>
                  <a:pt x="2648" y="55"/>
                </a:lnTo>
                <a:lnTo>
                  <a:pt x="2653" y="53"/>
                </a:lnTo>
                <a:lnTo>
                  <a:pt x="2657" y="53"/>
                </a:lnTo>
                <a:lnTo>
                  <a:pt x="2657" y="51"/>
                </a:lnTo>
                <a:lnTo>
                  <a:pt x="2662" y="49"/>
                </a:lnTo>
                <a:lnTo>
                  <a:pt x="2667" y="47"/>
                </a:lnTo>
                <a:lnTo>
                  <a:pt x="2672" y="45"/>
                </a:lnTo>
                <a:lnTo>
                  <a:pt x="2676" y="45"/>
                </a:lnTo>
                <a:lnTo>
                  <a:pt x="2676" y="43"/>
                </a:lnTo>
                <a:lnTo>
                  <a:pt x="2681" y="41"/>
                </a:lnTo>
                <a:lnTo>
                  <a:pt x="2686" y="39"/>
                </a:lnTo>
                <a:lnTo>
                  <a:pt x="2691" y="37"/>
                </a:lnTo>
                <a:lnTo>
                  <a:pt x="2695" y="37"/>
                </a:lnTo>
                <a:lnTo>
                  <a:pt x="2695" y="35"/>
                </a:lnTo>
                <a:lnTo>
                  <a:pt x="2700" y="33"/>
                </a:lnTo>
                <a:lnTo>
                  <a:pt x="2705" y="31"/>
                </a:lnTo>
                <a:lnTo>
                  <a:pt x="2710" y="29"/>
                </a:lnTo>
                <a:lnTo>
                  <a:pt x="2715" y="27"/>
                </a:lnTo>
                <a:lnTo>
                  <a:pt x="2715" y="27"/>
                </a:lnTo>
                <a:lnTo>
                  <a:pt x="2719" y="25"/>
                </a:lnTo>
                <a:lnTo>
                  <a:pt x="2724" y="23"/>
                </a:lnTo>
                <a:lnTo>
                  <a:pt x="2729" y="21"/>
                </a:lnTo>
                <a:lnTo>
                  <a:pt x="2734" y="19"/>
                </a:lnTo>
                <a:lnTo>
                  <a:pt x="2734" y="19"/>
                </a:lnTo>
                <a:lnTo>
                  <a:pt x="2738" y="16"/>
                </a:lnTo>
                <a:lnTo>
                  <a:pt x="2743" y="14"/>
                </a:lnTo>
                <a:lnTo>
                  <a:pt x="2748" y="12"/>
                </a:lnTo>
                <a:lnTo>
                  <a:pt x="2753" y="10"/>
                </a:lnTo>
                <a:lnTo>
                  <a:pt x="2757" y="10"/>
                </a:lnTo>
                <a:lnTo>
                  <a:pt x="2757" y="8"/>
                </a:lnTo>
                <a:lnTo>
                  <a:pt x="2762" y="6"/>
                </a:lnTo>
                <a:lnTo>
                  <a:pt x="2767" y="4"/>
                </a:lnTo>
                <a:lnTo>
                  <a:pt x="2772" y="2"/>
                </a:lnTo>
                <a:lnTo>
                  <a:pt x="2776" y="2"/>
                </a:lnTo>
                <a:lnTo>
                  <a:pt x="2776" y="37"/>
                </a:lnTo>
                <a:lnTo>
                  <a:pt x="2781" y="37"/>
                </a:lnTo>
                <a:lnTo>
                  <a:pt x="2786" y="35"/>
                </a:lnTo>
                <a:lnTo>
                  <a:pt x="2791" y="33"/>
                </a:lnTo>
                <a:lnTo>
                  <a:pt x="2795" y="31"/>
                </a:lnTo>
                <a:lnTo>
                  <a:pt x="2795" y="29"/>
                </a:lnTo>
                <a:lnTo>
                  <a:pt x="2800" y="27"/>
                </a:lnTo>
                <a:lnTo>
                  <a:pt x="2805" y="27"/>
                </a:lnTo>
                <a:lnTo>
                  <a:pt x="2810" y="25"/>
                </a:lnTo>
                <a:lnTo>
                  <a:pt x="2815" y="23"/>
                </a:lnTo>
                <a:lnTo>
                  <a:pt x="2815" y="21"/>
                </a:lnTo>
                <a:lnTo>
                  <a:pt x="2819" y="19"/>
                </a:lnTo>
                <a:lnTo>
                  <a:pt x="2824" y="19"/>
                </a:lnTo>
                <a:lnTo>
                  <a:pt x="2829" y="16"/>
                </a:lnTo>
                <a:lnTo>
                  <a:pt x="2834" y="14"/>
                </a:lnTo>
                <a:lnTo>
                  <a:pt x="2834" y="12"/>
                </a:lnTo>
                <a:lnTo>
                  <a:pt x="2838" y="10"/>
                </a:lnTo>
                <a:lnTo>
                  <a:pt x="2843" y="10"/>
                </a:lnTo>
                <a:lnTo>
                  <a:pt x="2848" y="8"/>
                </a:lnTo>
                <a:lnTo>
                  <a:pt x="2853" y="6"/>
                </a:lnTo>
                <a:lnTo>
                  <a:pt x="2853" y="4"/>
                </a:lnTo>
                <a:lnTo>
                  <a:pt x="2857" y="2"/>
                </a:lnTo>
                <a:lnTo>
                  <a:pt x="2862" y="0"/>
                </a:lnTo>
                <a:lnTo>
                  <a:pt x="2867" y="51"/>
                </a:lnTo>
                <a:lnTo>
                  <a:pt x="2872" y="49"/>
                </a:lnTo>
                <a:lnTo>
                  <a:pt x="2872" y="47"/>
                </a:lnTo>
                <a:lnTo>
                  <a:pt x="2876" y="47"/>
                </a:lnTo>
                <a:lnTo>
                  <a:pt x="2881" y="45"/>
                </a:lnTo>
                <a:lnTo>
                  <a:pt x="2886" y="43"/>
                </a:lnTo>
                <a:lnTo>
                  <a:pt x="2891" y="41"/>
                </a:lnTo>
                <a:lnTo>
                  <a:pt x="2896" y="39"/>
                </a:lnTo>
                <a:lnTo>
                  <a:pt x="2896" y="39"/>
                </a:lnTo>
                <a:lnTo>
                  <a:pt x="2900" y="37"/>
                </a:lnTo>
                <a:lnTo>
                  <a:pt x="2905" y="35"/>
                </a:lnTo>
                <a:lnTo>
                  <a:pt x="2910" y="33"/>
                </a:lnTo>
                <a:lnTo>
                  <a:pt x="2915" y="31"/>
                </a:lnTo>
                <a:lnTo>
                  <a:pt x="2915" y="29"/>
                </a:lnTo>
                <a:lnTo>
                  <a:pt x="2919" y="29"/>
                </a:lnTo>
                <a:lnTo>
                  <a:pt x="2924" y="27"/>
                </a:lnTo>
                <a:lnTo>
                  <a:pt x="2929" y="25"/>
                </a:lnTo>
                <a:lnTo>
                  <a:pt x="2934" y="23"/>
                </a:lnTo>
                <a:lnTo>
                  <a:pt x="2934" y="21"/>
                </a:lnTo>
                <a:lnTo>
                  <a:pt x="2938" y="21"/>
                </a:lnTo>
                <a:lnTo>
                  <a:pt x="2943" y="19"/>
                </a:lnTo>
                <a:lnTo>
                  <a:pt x="2948" y="16"/>
                </a:lnTo>
                <a:lnTo>
                  <a:pt x="2953" y="14"/>
                </a:lnTo>
                <a:lnTo>
                  <a:pt x="2953" y="12"/>
                </a:lnTo>
                <a:lnTo>
                  <a:pt x="2957" y="12"/>
                </a:lnTo>
                <a:lnTo>
                  <a:pt x="2962" y="10"/>
                </a:lnTo>
                <a:lnTo>
                  <a:pt x="2967" y="8"/>
                </a:lnTo>
                <a:lnTo>
                  <a:pt x="2972" y="6"/>
                </a:lnTo>
                <a:lnTo>
                  <a:pt x="2972" y="4"/>
                </a:lnTo>
                <a:lnTo>
                  <a:pt x="2976" y="2"/>
                </a:lnTo>
                <a:lnTo>
                  <a:pt x="2981" y="2"/>
                </a:lnTo>
                <a:lnTo>
                  <a:pt x="2986" y="210"/>
                </a:lnTo>
                <a:lnTo>
                  <a:pt x="2991" y="208"/>
                </a:lnTo>
                <a:lnTo>
                  <a:pt x="2991" y="205"/>
                </a:lnTo>
                <a:lnTo>
                  <a:pt x="2996" y="203"/>
                </a:lnTo>
                <a:lnTo>
                  <a:pt x="3000" y="201"/>
                </a:lnTo>
                <a:lnTo>
                  <a:pt x="3005" y="201"/>
                </a:lnTo>
                <a:lnTo>
                  <a:pt x="3010" y="199"/>
                </a:lnTo>
                <a:lnTo>
                  <a:pt x="3010" y="197"/>
                </a:lnTo>
                <a:lnTo>
                  <a:pt x="3015" y="195"/>
                </a:lnTo>
                <a:lnTo>
                  <a:pt x="3019" y="193"/>
                </a:lnTo>
                <a:lnTo>
                  <a:pt x="3024" y="193"/>
                </a:lnTo>
                <a:lnTo>
                  <a:pt x="3029" y="191"/>
                </a:lnTo>
                <a:lnTo>
                  <a:pt x="3029" y="189"/>
                </a:lnTo>
                <a:lnTo>
                  <a:pt x="3034" y="187"/>
                </a:lnTo>
                <a:lnTo>
                  <a:pt x="3038" y="185"/>
                </a:lnTo>
                <a:lnTo>
                  <a:pt x="3043" y="185"/>
                </a:lnTo>
                <a:lnTo>
                  <a:pt x="3048" y="183"/>
                </a:lnTo>
                <a:lnTo>
                  <a:pt x="3053" y="181"/>
                </a:lnTo>
                <a:lnTo>
                  <a:pt x="3053" y="179"/>
                </a:lnTo>
                <a:lnTo>
                  <a:pt x="3057" y="177"/>
                </a:lnTo>
                <a:lnTo>
                  <a:pt x="3062" y="175"/>
                </a:lnTo>
                <a:lnTo>
                  <a:pt x="3067" y="175"/>
                </a:lnTo>
                <a:lnTo>
                  <a:pt x="3072" y="173"/>
                </a:lnTo>
                <a:lnTo>
                  <a:pt x="3072" y="171"/>
                </a:lnTo>
                <a:lnTo>
                  <a:pt x="3077" y="168"/>
                </a:lnTo>
                <a:lnTo>
                  <a:pt x="3081" y="166"/>
                </a:lnTo>
                <a:lnTo>
                  <a:pt x="3086" y="166"/>
                </a:lnTo>
                <a:lnTo>
                  <a:pt x="3091" y="164"/>
                </a:lnTo>
                <a:lnTo>
                  <a:pt x="3091" y="162"/>
                </a:lnTo>
                <a:lnTo>
                  <a:pt x="3096" y="160"/>
                </a:lnTo>
                <a:lnTo>
                  <a:pt x="3100" y="158"/>
                </a:lnTo>
                <a:lnTo>
                  <a:pt x="3105" y="158"/>
                </a:lnTo>
                <a:lnTo>
                  <a:pt x="3110" y="156"/>
                </a:lnTo>
                <a:lnTo>
                  <a:pt x="3110" y="154"/>
                </a:lnTo>
                <a:lnTo>
                  <a:pt x="3115" y="152"/>
                </a:lnTo>
                <a:lnTo>
                  <a:pt x="3119" y="150"/>
                </a:lnTo>
                <a:lnTo>
                  <a:pt x="3124" y="148"/>
                </a:lnTo>
                <a:lnTo>
                  <a:pt x="3129" y="148"/>
                </a:lnTo>
                <a:lnTo>
                  <a:pt x="3129" y="146"/>
                </a:lnTo>
                <a:lnTo>
                  <a:pt x="3134" y="144"/>
                </a:lnTo>
                <a:lnTo>
                  <a:pt x="3138" y="142"/>
                </a:lnTo>
                <a:lnTo>
                  <a:pt x="3143" y="140"/>
                </a:lnTo>
                <a:lnTo>
                  <a:pt x="3148" y="140"/>
                </a:lnTo>
                <a:lnTo>
                  <a:pt x="3148" y="138"/>
                </a:lnTo>
                <a:lnTo>
                  <a:pt x="3153" y="136"/>
                </a:lnTo>
                <a:lnTo>
                  <a:pt x="3157" y="134"/>
                </a:lnTo>
                <a:lnTo>
                  <a:pt x="3162" y="132"/>
                </a:lnTo>
                <a:lnTo>
                  <a:pt x="3167" y="132"/>
                </a:lnTo>
                <a:lnTo>
                  <a:pt x="3167" y="129"/>
                </a:lnTo>
                <a:lnTo>
                  <a:pt x="3172" y="127"/>
                </a:lnTo>
                <a:lnTo>
                  <a:pt x="3177" y="125"/>
                </a:lnTo>
                <a:lnTo>
                  <a:pt x="3181" y="123"/>
                </a:lnTo>
                <a:lnTo>
                  <a:pt x="3186" y="121"/>
                </a:lnTo>
                <a:lnTo>
                  <a:pt x="3191" y="121"/>
                </a:lnTo>
                <a:lnTo>
                  <a:pt x="3191" y="119"/>
                </a:lnTo>
                <a:lnTo>
                  <a:pt x="3196" y="117"/>
                </a:lnTo>
                <a:lnTo>
                  <a:pt x="3200" y="115"/>
                </a:lnTo>
                <a:lnTo>
                  <a:pt x="3205" y="113"/>
                </a:lnTo>
                <a:lnTo>
                  <a:pt x="3210" y="113"/>
                </a:lnTo>
                <a:lnTo>
                  <a:pt x="3210" y="111"/>
                </a:lnTo>
                <a:lnTo>
                  <a:pt x="3215" y="109"/>
                </a:lnTo>
                <a:lnTo>
                  <a:pt x="3219" y="107"/>
                </a:lnTo>
                <a:lnTo>
                  <a:pt x="3224" y="105"/>
                </a:lnTo>
                <a:lnTo>
                  <a:pt x="3229" y="105"/>
                </a:lnTo>
                <a:lnTo>
                  <a:pt x="3229" y="103"/>
                </a:lnTo>
                <a:lnTo>
                  <a:pt x="3234" y="101"/>
                </a:lnTo>
                <a:lnTo>
                  <a:pt x="3238" y="99"/>
                </a:lnTo>
                <a:lnTo>
                  <a:pt x="3243" y="97"/>
                </a:lnTo>
                <a:lnTo>
                  <a:pt x="3248" y="97"/>
                </a:lnTo>
                <a:lnTo>
                  <a:pt x="3248" y="95"/>
                </a:lnTo>
                <a:lnTo>
                  <a:pt x="3253" y="92"/>
                </a:lnTo>
                <a:lnTo>
                  <a:pt x="3258" y="90"/>
                </a:lnTo>
                <a:lnTo>
                  <a:pt x="3262" y="88"/>
                </a:lnTo>
                <a:lnTo>
                  <a:pt x="3267" y="86"/>
                </a:lnTo>
                <a:lnTo>
                  <a:pt x="3267" y="86"/>
                </a:lnTo>
                <a:lnTo>
                  <a:pt x="3272" y="84"/>
                </a:lnTo>
                <a:lnTo>
                  <a:pt x="3277" y="82"/>
                </a:lnTo>
                <a:lnTo>
                  <a:pt x="3281" y="80"/>
                </a:lnTo>
                <a:lnTo>
                  <a:pt x="3286" y="78"/>
                </a:lnTo>
                <a:lnTo>
                  <a:pt x="3286" y="78"/>
                </a:lnTo>
                <a:lnTo>
                  <a:pt x="3291" y="76"/>
                </a:lnTo>
                <a:lnTo>
                  <a:pt x="3296" y="74"/>
                </a:lnTo>
                <a:lnTo>
                  <a:pt x="3300" y="72"/>
                </a:lnTo>
                <a:lnTo>
                  <a:pt x="3305" y="70"/>
                </a:lnTo>
                <a:lnTo>
                  <a:pt x="3305" y="70"/>
                </a:lnTo>
                <a:lnTo>
                  <a:pt x="3310" y="68"/>
                </a:lnTo>
                <a:lnTo>
                  <a:pt x="3315" y="66"/>
                </a:lnTo>
                <a:lnTo>
                  <a:pt x="3319" y="64"/>
                </a:lnTo>
                <a:lnTo>
                  <a:pt x="3324" y="62"/>
                </a:lnTo>
                <a:lnTo>
                  <a:pt x="3329" y="60"/>
                </a:lnTo>
                <a:lnTo>
                  <a:pt x="3329" y="60"/>
                </a:lnTo>
                <a:lnTo>
                  <a:pt x="3334" y="58"/>
                </a:lnTo>
                <a:lnTo>
                  <a:pt x="3338" y="55"/>
                </a:lnTo>
                <a:lnTo>
                  <a:pt x="3343" y="53"/>
                </a:lnTo>
                <a:lnTo>
                  <a:pt x="3348" y="51"/>
                </a:lnTo>
                <a:lnTo>
                  <a:pt x="3348" y="51"/>
                </a:lnTo>
                <a:lnTo>
                  <a:pt x="3353" y="49"/>
                </a:lnTo>
                <a:lnTo>
                  <a:pt x="3358" y="47"/>
                </a:lnTo>
                <a:lnTo>
                  <a:pt x="3362" y="45"/>
                </a:lnTo>
                <a:lnTo>
                  <a:pt x="3367" y="43"/>
                </a:lnTo>
                <a:lnTo>
                  <a:pt x="3367" y="43"/>
                </a:lnTo>
                <a:lnTo>
                  <a:pt x="3372" y="41"/>
                </a:lnTo>
                <a:lnTo>
                  <a:pt x="3377" y="39"/>
                </a:lnTo>
                <a:lnTo>
                  <a:pt x="3381" y="37"/>
                </a:lnTo>
                <a:lnTo>
                  <a:pt x="3386" y="35"/>
                </a:lnTo>
                <a:lnTo>
                  <a:pt x="3386" y="33"/>
                </a:lnTo>
                <a:lnTo>
                  <a:pt x="3391" y="33"/>
                </a:lnTo>
                <a:lnTo>
                  <a:pt x="3396" y="31"/>
                </a:lnTo>
                <a:lnTo>
                  <a:pt x="3400" y="29"/>
                </a:lnTo>
                <a:lnTo>
                  <a:pt x="3405" y="27"/>
                </a:lnTo>
                <a:lnTo>
                  <a:pt x="3405" y="25"/>
                </a:lnTo>
                <a:lnTo>
                  <a:pt x="3410" y="25"/>
                </a:lnTo>
                <a:lnTo>
                  <a:pt x="3415" y="23"/>
                </a:lnTo>
                <a:lnTo>
                  <a:pt x="3419" y="21"/>
                </a:lnTo>
                <a:lnTo>
                  <a:pt x="3424" y="19"/>
                </a:lnTo>
                <a:lnTo>
                  <a:pt x="3424" y="16"/>
                </a:lnTo>
                <a:lnTo>
                  <a:pt x="3429" y="16"/>
                </a:lnTo>
                <a:lnTo>
                  <a:pt x="3434" y="14"/>
                </a:lnTo>
                <a:lnTo>
                  <a:pt x="3439" y="12"/>
                </a:lnTo>
                <a:lnTo>
                  <a:pt x="3443" y="10"/>
                </a:lnTo>
                <a:lnTo>
                  <a:pt x="3443" y="8"/>
                </a:lnTo>
                <a:lnTo>
                  <a:pt x="3448" y="6"/>
                </a:lnTo>
                <a:lnTo>
                  <a:pt x="3453" y="6"/>
                </a:lnTo>
                <a:lnTo>
                  <a:pt x="3458" y="4"/>
                </a:lnTo>
                <a:lnTo>
                  <a:pt x="3462" y="2"/>
                </a:lnTo>
                <a:lnTo>
                  <a:pt x="3462" y="0"/>
                </a:lnTo>
                <a:lnTo>
                  <a:pt x="3467" y="138"/>
                </a:lnTo>
                <a:lnTo>
                  <a:pt x="3472" y="138"/>
                </a:lnTo>
                <a:lnTo>
                  <a:pt x="3477" y="136"/>
                </a:lnTo>
                <a:lnTo>
                  <a:pt x="3481" y="134"/>
                </a:lnTo>
                <a:lnTo>
                  <a:pt x="3486" y="132"/>
                </a:lnTo>
                <a:lnTo>
                  <a:pt x="3486" y="129"/>
                </a:lnTo>
                <a:lnTo>
                  <a:pt x="3491" y="129"/>
                </a:lnTo>
                <a:lnTo>
                  <a:pt x="3496" y="127"/>
                </a:lnTo>
                <a:lnTo>
                  <a:pt x="3500" y="125"/>
                </a:lnTo>
                <a:lnTo>
                  <a:pt x="3505" y="123"/>
                </a:lnTo>
                <a:lnTo>
                  <a:pt x="3505" y="121"/>
                </a:lnTo>
                <a:lnTo>
                  <a:pt x="3510" y="119"/>
                </a:lnTo>
                <a:lnTo>
                  <a:pt x="3515" y="119"/>
                </a:lnTo>
                <a:lnTo>
                  <a:pt x="3519" y="117"/>
                </a:lnTo>
                <a:lnTo>
                  <a:pt x="3524" y="115"/>
                </a:lnTo>
                <a:lnTo>
                  <a:pt x="3524" y="113"/>
                </a:lnTo>
                <a:lnTo>
                  <a:pt x="3529" y="111"/>
                </a:lnTo>
                <a:lnTo>
                  <a:pt x="3534" y="111"/>
                </a:lnTo>
                <a:lnTo>
                  <a:pt x="3539" y="109"/>
                </a:lnTo>
                <a:lnTo>
                  <a:pt x="3543" y="107"/>
                </a:lnTo>
                <a:lnTo>
                  <a:pt x="3543" y="105"/>
                </a:lnTo>
                <a:lnTo>
                  <a:pt x="3548" y="103"/>
                </a:lnTo>
                <a:lnTo>
                  <a:pt x="3553" y="103"/>
                </a:lnTo>
                <a:lnTo>
                  <a:pt x="3558" y="101"/>
                </a:lnTo>
                <a:lnTo>
                  <a:pt x="3562" y="99"/>
                </a:lnTo>
                <a:lnTo>
                  <a:pt x="3562" y="97"/>
                </a:lnTo>
                <a:lnTo>
                  <a:pt x="3567" y="95"/>
                </a:lnTo>
                <a:lnTo>
                  <a:pt x="3572" y="92"/>
                </a:lnTo>
                <a:lnTo>
                  <a:pt x="3577" y="92"/>
                </a:lnTo>
                <a:lnTo>
                  <a:pt x="3581" y="90"/>
                </a:lnTo>
                <a:lnTo>
                  <a:pt x="3581" y="88"/>
                </a:lnTo>
                <a:lnTo>
                  <a:pt x="3586" y="86"/>
                </a:lnTo>
                <a:lnTo>
                  <a:pt x="3591" y="84"/>
                </a:lnTo>
                <a:lnTo>
                  <a:pt x="3596" y="84"/>
                </a:lnTo>
                <a:lnTo>
                  <a:pt x="3600" y="82"/>
                </a:lnTo>
                <a:lnTo>
                  <a:pt x="3600" y="80"/>
                </a:lnTo>
                <a:lnTo>
                  <a:pt x="3605" y="78"/>
                </a:lnTo>
                <a:lnTo>
                  <a:pt x="3610" y="76"/>
                </a:lnTo>
                <a:lnTo>
                  <a:pt x="3615" y="76"/>
                </a:lnTo>
                <a:lnTo>
                  <a:pt x="3620" y="74"/>
                </a:lnTo>
                <a:lnTo>
                  <a:pt x="3624" y="72"/>
                </a:lnTo>
                <a:lnTo>
                  <a:pt x="3624" y="70"/>
                </a:lnTo>
                <a:lnTo>
                  <a:pt x="3629" y="68"/>
                </a:lnTo>
                <a:lnTo>
                  <a:pt x="3634" y="68"/>
                </a:lnTo>
                <a:lnTo>
                  <a:pt x="3639" y="66"/>
                </a:lnTo>
                <a:lnTo>
                  <a:pt x="3643" y="64"/>
                </a:lnTo>
                <a:lnTo>
                  <a:pt x="3643" y="62"/>
                </a:lnTo>
                <a:lnTo>
                  <a:pt x="3648" y="60"/>
                </a:lnTo>
                <a:lnTo>
                  <a:pt x="3653" y="58"/>
                </a:lnTo>
                <a:lnTo>
                  <a:pt x="3658" y="58"/>
                </a:lnTo>
                <a:lnTo>
                  <a:pt x="3662" y="55"/>
                </a:lnTo>
                <a:lnTo>
                  <a:pt x="3662" y="53"/>
                </a:lnTo>
                <a:lnTo>
                  <a:pt x="3667" y="51"/>
                </a:lnTo>
                <a:lnTo>
                  <a:pt x="3672" y="49"/>
                </a:lnTo>
                <a:lnTo>
                  <a:pt x="3677" y="49"/>
                </a:lnTo>
                <a:lnTo>
                  <a:pt x="3681" y="47"/>
                </a:lnTo>
                <a:lnTo>
                  <a:pt x="3681" y="45"/>
                </a:lnTo>
                <a:lnTo>
                  <a:pt x="3686" y="43"/>
                </a:lnTo>
                <a:lnTo>
                  <a:pt x="3691" y="41"/>
                </a:lnTo>
                <a:lnTo>
                  <a:pt x="3696" y="41"/>
                </a:lnTo>
                <a:lnTo>
                  <a:pt x="3700" y="39"/>
                </a:lnTo>
                <a:lnTo>
                  <a:pt x="3700" y="37"/>
                </a:lnTo>
                <a:lnTo>
                  <a:pt x="3705" y="35"/>
                </a:lnTo>
                <a:lnTo>
                  <a:pt x="3710" y="33"/>
                </a:lnTo>
                <a:lnTo>
                  <a:pt x="3715" y="31"/>
                </a:lnTo>
                <a:lnTo>
                  <a:pt x="3720" y="31"/>
                </a:lnTo>
                <a:lnTo>
                  <a:pt x="3720" y="29"/>
                </a:lnTo>
                <a:lnTo>
                  <a:pt x="3724" y="27"/>
                </a:lnTo>
                <a:lnTo>
                  <a:pt x="3729" y="25"/>
                </a:lnTo>
                <a:lnTo>
                  <a:pt x="3734" y="23"/>
                </a:lnTo>
                <a:lnTo>
                  <a:pt x="3739" y="23"/>
                </a:lnTo>
                <a:lnTo>
                  <a:pt x="3739" y="21"/>
                </a:lnTo>
                <a:lnTo>
                  <a:pt x="3743" y="19"/>
                </a:lnTo>
                <a:lnTo>
                  <a:pt x="3748" y="16"/>
                </a:lnTo>
                <a:lnTo>
                  <a:pt x="3753" y="14"/>
                </a:lnTo>
                <a:lnTo>
                  <a:pt x="3758" y="14"/>
                </a:lnTo>
                <a:lnTo>
                  <a:pt x="3762" y="12"/>
                </a:lnTo>
                <a:lnTo>
                  <a:pt x="3762" y="10"/>
                </a:lnTo>
                <a:lnTo>
                  <a:pt x="3767" y="8"/>
                </a:lnTo>
                <a:lnTo>
                  <a:pt x="3772" y="6"/>
                </a:lnTo>
                <a:lnTo>
                  <a:pt x="3777" y="4"/>
                </a:lnTo>
                <a:lnTo>
                  <a:pt x="3781" y="4"/>
                </a:lnTo>
                <a:lnTo>
                  <a:pt x="3781" y="2"/>
                </a:lnTo>
                <a:lnTo>
                  <a:pt x="3786" y="0"/>
                </a:lnTo>
                <a:lnTo>
                  <a:pt x="3791" y="92"/>
                </a:lnTo>
                <a:lnTo>
                  <a:pt x="3796" y="90"/>
                </a:lnTo>
                <a:lnTo>
                  <a:pt x="3801" y="88"/>
                </a:lnTo>
                <a:lnTo>
                  <a:pt x="3801" y="86"/>
                </a:lnTo>
                <a:lnTo>
                  <a:pt x="3805" y="84"/>
                </a:lnTo>
                <a:lnTo>
                  <a:pt x="3810" y="84"/>
                </a:lnTo>
                <a:lnTo>
                  <a:pt x="3815" y="82"/>
                </a:lnTo>
                <a:lnTo>
                  <a:pt x="3820" y="80"/>
                </a:lnTo>
                <a:lnTo>
                  <a:pt x="3820" y="78"/>
                </a:lnTo>
                <a:lnTo>
                  <a:pt x="3824" y="76"/>
                </a:lnTo>
                <a:lnTo>
                  <a:pt x="3829" y="74"/>
                </a:lnTo>
                <a:lnTo>
                  <a:pt x="3834" y="74"/>
                </a:lnTo>
                <a:lnTo>
                  <a:pt x="3839" y="72"/>
                </a:lnTo>
                <a:lnTo>
                  <a:pt x="3839" y="72"/>
                </a:lnTo>
                <a:lnTo>
                  <a:pt x="3834" y="74"/>
                </a:lnTo>
                <a:lnTo>
                  <a:pt x="3829" y="74"/>
                </a:lnTo>
                <a:lnTo>
                  <a:pt x="3824" y="76"/>
                </a:lnTo>
                <a:lnTo>
                  <a:pt x="3820" y="78"/>
                </a:lnTo>
                <a:lnTo>
                  <a:pt x="3820" y="80"/>
                </a:lnTo>
                <a:lnTo>
                  <a:pt x="3815" y="82"/>
                </a:lnTo>
                <a:lnTo>
                  <a:pt x="3810" y="84"/>
                </a:lnTo>
                <a:lnTo>
                  <a:pt x="3805" y="84"/>
                </a:lnTo>
                <a:lnTo>
                  <a:pt x="3801" y="86"/>
                </a:lnTo>
                <a:lnTo>
                  <a:pt x="3801" y="88"/>
                </a:lnTo>
                <a:lnTo>
                  <a:pt x="3796" y="90"/>
                </a:lnTo>
                <a:lnTo>
                  <a:pt x="3791" y="92"/>
                </a:lnTo>
                <a:lnTo>
                  <a:pt x="3786" y="2"/>
                </a:lnTo>
                <a:lnTo>
                  <a:pt x="3781" y="2"/>
                </a:lnTo>
                <a:lnTo>
                  <a:pt x="3781" y="4"/>
                </a:lnTo>
                <a:lnTo>
                  <a:pt x="3777" y="4"/>
                </a:lnTo>
                <a:lnTo>
                  <a:pt x="3772" y="6"/>
                </a:lnTo>
                <a:lnTo>
                  <a:pt x="3767" y="8"/>
                </a:lnTo>
                <a:lnTo>
                  <a:pt x="3762" y="10"/>
                </a:lnTo>
                <a:lnTo>
                  <a:pt x="3762" y="12"/>
                </a:lnTo>
                <a:lnTo>
                  <a:pt x="3758" y="14"/>
                </a:lnTo>
                <a:lnTo>
                  <a:pt x="3753" y="14"/>
                </a:lnTo>
                <a:lnTo>
                  <a:pt x="3748" y="16"/>
                </a:lnTo>
                <a:lnTo>
                  <a:pt x="3743" y="19"/>
                </a:lnTo>
                <a:lnTo>
                  <a:pt x="3739" y="21"/>
                </a:lnTo>
                <a:lnTo>
                  <a:pt x="3739" y="23"/>
                </a:lnTo>
                <a:lnTo>
                  <a:pt x="3734" y="23"/>
                </a:lnTo>
                <a:lnTo>
                  <a:pt x="3729" y="25"/>
                </a:lnTo>
                <a:lnTo>
                  <a:pt x="3724" y="27"/>
                </a:lnTo>
                <a:lnTo>
                  <a:pt x="3720" y="29"/>
                </a:lnTo>
                <a:lnTo>
                  <a:pt x="3720" y="31"/>
                </a:lnTo>
                <a:lnTo>
                  <a:pt x="3715" y="31"/>
                </a:lnTo>
                <a:lnTo>
                  <a:pt x="3710" y="33"/>
                </a:lnTo>
                <a:lnTo>
                  <a:pt x="3705" y="35"/>
                </a:lnTo>
                <a:lnTo>
                  <a:pt x="3700" y="37"/>
                </a:lnTo>
                <a:lnTo>
                  <a:pt x="3700" y="39"/>
                </a:lnTo>
                <a:lnTo>
                  <a:pt x="3696" y="41"/>
                </a:lnTo>
                <a:lnTo>
                  <a:pt x="3691" y="41"/>
                </a:lnTo>
                <a:lnTo>
                  <a:pt x="3686" y="43"/>
                </a:lnTo>
                <a:lnTo>
                  <a:pt x="3681" y="45"/>
                </a:lnTo>
                <a:lnTo>
                  <a:pt x="3681" y="47"/>
                </a:lnTo>
                <a:lnTo>
                  <a:pt x="3677" y="49"/>
                </a:lnTo>
                <a:lnTo>
                  <a:pt x="3672" y="49"/>
                </a:lnTo>
                <a:lnTo>
                  <a:pt x="3667" y="51"/>
                </a:lnTo>
                <a:lnTo>
                  <a:pt x="3662" y="53"/>
                </a:lnTo>
                <a:lnTo>
                  <a:pt x="3662" y="55"/>
                </a:lnTo>
                <a:lnTo>
                  <a:pt x="3658" y="58"/>
                </a:lnTo>
                <a:lnTo>
                  <a:pt x="3653" y="58"/>
                </a:lnTo>
                <a:lnTo>
                  <a:pt x="3648" y="60"/>
                </a:lnTo>
                <a:lnTo>
                  <a:pt x="3643" y="62"/>
                </a:lnTo>
                <a:lnTo>
                  <a:pt x="3643" y="64"/>
                </a:lnTo>
                <a:lnTo>
                  <a:pt x="3639" y="66"/>
                </a:lnTo>
                <a:lnTo>
                  <a:pt x="3634" y="68"/>
                </a:lnTo>
                <a:lnTo>
                  <a:pt x="3629" y="68"/>
                </a:lnTo>
                <a:lnTo>
                  <a:pt x="3624" y="70"/>
                </a:lnTo>
                <a:lnTo>
                  <a:pt x="3624" y="72"/>
                </a:lnTo>
                <a:lnTo>
                  <a:pt x="3620" y="74"/>
                </a:lnTo>
                <a:lnTo>
                  <a:pt x="3615" y="76"/>
                </a:lnTo>
                <a:lnTo>
                  <a:pt x="3610" y="76"/>
                </a:lnTo>
                <a:lnTo>
                  <a:pt x="3605" y="78"/>
                </a:lnTo>
                <a:lnTo>
                  <a:pt x="3600" y="80"/>
                </a:lnTo>
                <a:lnTo>
                  <a:pt x="3600" y="82"/>
                </a:lnTo>
                <a:lnTo>
                  <a:pt x="3596" y="84"/>
                </a:lnTo>
                <a:lnTo>
                  <a:pt x="3591" y="84"/>
                </a:lnTo>
                <a:lnTo>
                  <a:pt x="3586" y="86"/>
                </a:lnTo>
                <a:lnTo>
                  <a:pt x="3581" y="88"/>
                </a:lnTo>
                <a:lnTo>
                  <a:pt x="3581" y="90"/>
                </a:lnTo>
                <a:lnTo>
                  <a:pt x="3577" y="92"/>
                </a:lnTo>
                <a:lnTo>
                  <a:pt x="3572" y="92"/>
                </a:lnTo>
                <a:lnTo>
                  <a:pt x="3567" y="95"/>
                </a:lnTo>
                <a:lnTo>
                  <a:pt x="3562" y="97"/>
                </a:lnTo>
                <a:lnTo>
                  <a:pt x="3562" y="99"/>
                </a:lnTo>
                <a:lnTo>
                  <a:pt x="3558" y="101"/>
                </a:lnTo>
                <a:lnTo>
                  <a:pt x="3553" y="103"/>
                </a:lnTo>
                <a:lnTo>
                  <a:pt x="3548" y="103"/>
                </a:lnTo>
                <a:lnTo>
                  <a:pt x="3543" y="105"/>
                </a:lnTo>
                <a:lnTo>
                  <a:pt x="3543" y="107"/>
                </a:lnTo>
                <a:lnTo>
                  <a:pt x="3539" y="109"/>
                </a:lnTo>
                <a:lnTo>
                  <a:pt x="3534" y="111"/>
                </a:lnTo>
                <a:lnTo>
                  <a:pt x="3529" y="111"/>
                </a:lnTo>
                <a:lnTo>
                  <a:pt x="3524" y="113"/>
                </a:lnTo>
                <a:lnTo>
                  <a:pt x="3524" y="115"/>
                </a:lnTo>
                <a:lnTo>
                  <a:pt x="3519" y="117"/>
                </a:lnTo>
                <a:lnTo>
                  <a:pt x="3515" y="119"/>
                </a:lnTo>
                <a:lnTo>
                  <a:pt x="3510" y="119"/>
                </a:lnTo>
                <a:lnTo>
                  <a:pt x="3505" y="121"/>
                </a:lnTo>
                <a:lnTo>
                  <a:pt x="3505" y="123"/>
                </a:lnTo>
                <a:lnTo>
                  <a:pt x="3500" y="125"/>
                </a:lnTo>
                <a:lnTo>
                  <a:pt x="3496" y="127"/>
                </a:lnTo>
                <a:lnTo>
                  <a:pt x="3491" y="129"/>
                </a:lnTo>
                <a:lnTo>
                  <a:pt x="3486" y="129"/>
                </a:lnTo>
                <a:lnTo>
                  <a:pt x="3486" y="132"/>
                </a:lnTo>
                <a:lnTo>
                  <a:pt x="3481" y="134"/>
                </a:lnTo>
                <a:lnTo>
                  <a:pt x="3477" y="136"/>
                </a:lnTo>
                <a:lnTo>
                  <a:pt x="3472" y="138"/>
                </a:lnTo>
                <a:lnTo>
                  <a:pt x="3467" y="138"/>
                </a:lnTo>
                <a:lnTo>
                  <a:pt x="3462" y="2"/>
                </a:lnTo>
                <a:lnTo>
                  <a:pt x="3462" y="2"/>
                </a:lnTo>
                <a:lnTo>
                  <a:pt x="3458" y="4"/>
                </a:lnTo>
                <a:lnTo>
                  <a:pt x="3453" y="6"/>
                </a:lnTo>
                <a:lnTo>
                  <a:pt x="3448" y="6"/>
                </a:lnTo>
                <a:lnTo>
                  <a:pt x="3443" y="8"/>
                </a:lnTo>
                <a:lnTo>
                  <a:pt x="3443" y="10"/>
                </a:lnTo>
                <a:lnTo>
                  <a:pt x="3439" y="12"/>
                </a:lnTo>
                <a:lnTo>
                  <a:pt x="3434" y="14"/>
                </a:lnTo>
                <a:lnTo>
                  <a:pt x="3429" y="16"/>
                </a:lnTo>
                <a:lnTo>
                  <a:pt x="3424" y="16"/>
                </a:lnTo>
                <a:lnTo>
                  <a:pt x="3424" y="19"/>
                </a:lnTo>
                <a:lnTo>
                  <a:pt x="3419" y="21"/>
                </a:lnTo>
                <a:lnTo>
                  <a:pt x="3415" y="23"/>
                </a:lnTo>
                <a:lnTo>
                  <a:pt x="3410" y="25"/>
                </a:lnTo>
                <a:lnTo>
                  <a:pt x="3405" y="25"/>
                </a:lnTo>
                <a:lnTo>
                  <a:pt x="3405" y="27"/>
                </a:lnTo>
                <a:lnTo>
                  <a:pt x="3400" y="29"/>
                </a:lnTo>
                <a:lnTo>
                  <a:pt x="3396" y="31"/>
                </a:lnTo>
                <a:lnTo>
                  <a:pt x="3391" y="33"/>
                </a:lnTo>
                <a:lnTo>
                  <a:pt x="3386" y="33"/>
                </a:lnTo>
                <a:lnTo>
                  <a:pt x="3386" y="35"/>
                </a:lnTo>
                <a:lnTo>
                  <a:pt x="3381" y="37"/>
                </a:lnTo>
                <a:lnTo>
                  <a:pt x="3377" y="39"/>
                </a:lnTo>
                <a:lnTo>
                  <a:pt x="3372" y="41"/>
                </a:lnTo>
                <a:lnTo>
                  <a:pt x="3367" y="43"/>
                </a:lnTo>
                <a:lnTo>
                  <a:pt x="3367" y="43"/>
                </a:lnTo>
                <a:lnTo>
                  <a:pt x="3362" y="45"/>
                </a:lnTo>
                <a:lnTo>
                  <a:pt x="3358" y="47"/>
                </a:lnTo>
                <a:lnTo>
                  <a:pt x="3353" y="49"/>
                </a:lnTo>
                <a:lnTo>
                  <a:pt x="3348" y="51"/>
                </a:lnTo>
                <a:lnTo>
                  <a:pt x="3348" y="51"/>
                </a:lnTo>
                <a:lnTo>
                  <a:pt x="3343" y="53"/>
                </a:lnTo>
                <a:lnTo>
                  <a:pt x="3338" y="55"/>
                </a:lnTo>
                <a:lnTo>
                  <a:pt x="3334" y="58"/>
                </a:lnTo>
                <a:lnTo>
                  <a:pt x="3329" y="60"/>
                </a:lnTo>
                <a:lnTo>
                  <a:pt x="3329" y="60"/>
                </a:lnTo>
                <a:lnTo>
                  <a:pt x="3324" y="62"/>
                </a:lnTo>
                <a:lnTo>
                  <a:pt x="3319" y="64"/>
                </a:lnTo>
                <a:lnTo>
                  <a:pt x="3315" y="66"/>
                </a:lnTo>
                <a:lnTo>
                  <a:pt x="3310" y="68"/>
                </a:lnTo>
                <a:lnTo>
                  <a:pt x="3305" y="70"/>
                </a:lnTo>
                <a:lnTo>
                  <a:pt x="3305" y="70"/>
                </a:lnTo>
                <a:lnTo>
                  <a:pt x="3300" y="72"/>
                </a:lnTo>
                <a:lnTo>
                  <a:pt x="3296" y="74"/>
                </a:lnTo>
                <a:lnTo>
                  <a:pt x="3291" y="76"/>
                </a:lnTo>
                <a:lnTo>
                  <a:pt x="3286" y="78"/>
                </a:lnTo>
                <a:lnTo>
                  <a:pt x="3286" y="78"/>
                </a:lnTo>
                <a:lnTo>
                  <a:pt x="3281" y="80"/>
                </a:lnTo>
                <a:lnTo>
                  <a:pt x="3277" y="82"/>
                </a:lnTo>
                <a:lnTo>
                  <a:pt x="3272" y="84"/>
                </a:lnTo>
                <a:lnTo>
                  <a:pt x="3267" y="86"/>
                </a:lnTo>
                <a:lnTo>
                  <a:pt x="3267" y="86"/>
                </a:lnTo>
                <a:lnTo>
                  <a:pt x="3262" y="88"/>
                </a:lnTo>
                <a:lnTo>
                  <a:pt x="3258" y="90"/>
                </a:lnTo>
                <a:lnTo>
                  <a:pt x="3253" y="92"/>
                </a:lnTo>
                <a:lnTo>
                  <a:pt x="3248" y="95"/>
                </a:lnTo>
                <a:lnTo>
                  <a:pt x="3248" y="97"/>
                </a:lnTo>
                <a:lnTo>
                  <a:pt x="3243" y="97"/>
                </a:lnTo>
                <a:lnTo>
                  <a:pt x="3238" y="99"/>
                </a:lnTo>
                <a:lnTo>
                  <a:pt x="3234" y="101"/>
                </a:lnTo>
                <a:lnTo>
                  <a:pt x="3229" y="103"/>
                </a:lnTo>
                <a:lnTo>
                  <a:pt x="3229" y="105"/>
                </a:lnTo>
                <a:lnTo>
                  <a:pt x="3224" y="105"/>
                </a:lnTo>
                <a:lnTo>
                  <a:pt x="3219" y="107"/>
                </a:lnTo>
                <a:lnTo>
                  <a:pt x="3215" y="109"/>
                </a:lnTo>
                <a:lnTo>
                  <a:pt x="3210" y="111"/>
                </a:lnTo>
                <a:lnTo>
                  <a:pt x="3210" y="113"/>
                </a:lnTo>
                <a:lnTo>
                  <a:pt x="3205" y="113"/>
                </a:lnTo>
                <a:lnTo>
                  <a:pt x="3200" y="115"/>
                </a:lnTo>
                <a:lnTo>
                  <a:pt x="3196" y="117"/>
                </a:lnTo>
                <a:lnTo>
                  <a:pt x="3191" y="119"/>
                </a:lnTo>
                <a:lnTo>
                  <a:pt x="3191" y="121"/>
                </a:lnTo>
                <a:lnTo>
                  <a:pt x="3186" y="121"/>
                </a:lnTo>
                <a:lnTo>
                  <a:pt x="3181" y="123"/>
                </a:lnTo>
                <a:lnTo>
                  <a:pt x="3177" y="125"/>
                </a:lnTo>
                <a:lnTo>
                  <a:pt x="3172" y="127"/>
                </a:lnTo>
                <a:lnTo>
                  <a:pt x="3167" y="129"/>
                </a:lnTo>
                <a:lnTo>
                  <a:pt x="3167" y="132"/>
                </a:lnTo>
                <a:lnTo>
                  <a:pt x="3162" y="132"/>
                </a:lnTo>
                <a:lnTo>
                  <a:pt x="3157" y="134"/>
                </a:lnTo>
                <a:lnTo>
                  <a:pt x="3153" y="136"/>
                </a:lnTo>
                <a:lnTo>
                  <a:pt x="3148" y="138"/>
                </a:lnTo>
                <a:lnTo>
                  <a:pt x="3148" y="140"/>
                </a:lnTo>
                <a:lnTo>
                  <a:pt x="3143" y="140"/>
                </a:lnTo>
                <a:lnTo>
                  <a:pt x="3138" y="142"/>
                </a:lnTo>
                <a:lnTo>
                  <a:pt x="3134" y="144"/>
                </a:lnTo>
                <a:lnTo>
                  <a:pt x="3129" y="146"/>
                </a:lnTo>
                <a:lnTo>
                  <a:pt x="3129" y="148"/>
                </a:lnTo>
                <a:lnTo>
                  <a:pt x="3124" y="148"/>
                </a:lnTo>
                <a:lnTo>
                  <a:pt x="3119" y="150"/>
                </a:lnTo>
                <a:lnTo>
                  <a:pt x="3115" y="152"/>
                </a:lnTo>
                <a:lnTo>
                  <a:pt x="3110" y="154"/>
                </a:lnTo>
                <a:lnTo>
                  <a:pt x="3110" y="156"/>
                </a:lnTo>
                <a:lnTo>
                  <a:pt x="3105" y="158"/>
                </a:lnTo>
                <a:lnTo>
                  <a:pt x="3100" y="158"/>
                </a:lnTo>
                <a:lnTo>
                  <a:pt x="3096" y="160"/>
                </a:lnTo>
                <a:lnTo>
                  <a:pt x="3091" y="162"/>
                </a:lnTo>
                <a:lnTo>
                  <a:pt x="3091" y="164"/>
                </a:lnTo>
                <a:lnTo>
                  <a:pt x="3086" y="166"/>
                </a:lnTo>
                <a:lnTo>
                  <a:pt x="3081" y="166"/>
                </a:lnTo>
                <a:lnTo>
                  <a:pt x="3077" y="168"/>
                </a:lnTo>
                <a:lnTo>
                  <a:pt x="3072" y="171"/>
                </a:lnTo>
                <a:lnTo>
                  <a:pt x="3072" y="173"/>
                </a:lnTo>
                <a:lnTo>
                  <a:pt x="3067" y="175"/>
                </a:lnTo>
                <a:lnTo>
                  <a:pt x="3062" y="175"/>
                </a:lnTo>
                <a:lnTo>
                  <a:pt x="3057" y="177"/>
                </a:lnTo>
                <a:lnTo>
                  <a:pt x="3053" y="179"/>
                </a:lnTo>
                <a:lnTo>
                  <a:pt x="3053" y="181"/>
                </a:lnTo>
                <a:lnTo>
                  <a:pt x="3048" y="183"/>
                </a:lnTo>
                <a:lnTo>
                  <a:pt x="3043" y="185"/>
                </a:lnTo>
                <a:lnTo>
                  <a:pt x="3038" y="185"/>
                </a:lnTo>
                <a:lnTo>
                  <a:pt x="3034" y="187"/>
                </a:lnTo>
                <a:lnTo>
                  <a:pt x="3029" y="189"/>
                </a:lnTo>
                <a:lnTo>
                  <a:pt x="3029" y="191"/>
                </a:lnTo>
                <a:lnTo>
                  <a:pt x="3024" y="193"/>
                </a:lnTo>
                <a:lnTo>
                  <a:pt x="3019" y="193"/>
                </a:lnTo>
                <a:lnTo>
                  <a:pt x="3015" y="195"/>
                </a:lnTo>
                <a:lnTo>
                  <a:pt x="3010" y="197"/>
                </a:lnTo>
                <a:lnTo>
                  <a:pt x="3010" y="199"/>
                </a:lnTo>
                <a:lnTo>
                  <a:pt x="3005" y="201"/>
                </a:lnTo>
                <a:lnTo>
                  <a:pt x="3000" y="201"/>
                </a:lnTo>
                <a:lnTo>
                  <a:pt x="2996" y="203"/>
                </a:lnTo>
                <a:lnTo>
                  <a:pt x="2991" y="205"/>
                </a:lnTo>
                <a:lnTo>
                  <a:pt x="2991" y="208"/>
                </a:lnTo>
                <a:lnTo>
                  <a:pt x="2986" y="210"/>
                </a:lnTo>
                <a:lnTo>
                  <a:pt x="2981" y="2"/>
                </a:lnTo>
                <a:lnTo>
                  <a:pt x="2976" y="2"/>
                </a:lnTo>
                <a:lnTo>
                  <a:pt x="2972" y="4"/>
                </a:lnTo>
                <a:lnTo>
                  <a:pt x="2972" y="6"/>
                </a:lnTo>
                <a:lnTo>
                  <a:pt x="2967" y="8"/>
                </a:lnTo>
                <a:lnTo>
                  <a:pt x="2962" y="10"/>
                </a:lnTo>
                <a:lnTo>
                  <a:pt x="2957" y="12"/>
                </a:lnTo>
                <a:lnTo>
                  <a:pt x="2953" y="12"/>
                </a:lnTo>
                <a:lnTo>
                  <a:pt x="2953" y="14"/>
                </a:lnTo>
                <a:lnTo>
                  <a:pt x="2948" y="16"/>
                </a:lnTo>
                <a:lnTo>
                  <a:pt x="2943" y="19"/>
                </a:lnTo>
                <a:lnTo>
                  <a:pt x="2938" y="21"/>
                </a:lnTo>
                <a:lnTo>
                  <a:pt x="2934" y="21"/>
                </a:lnTo>
                <a:lnTo>
                  <a:pt x="2934" y="23"/>
                </a:lnTo>
                <a:lnTo>
                  <a:pt x="2929" y="25"/>
                </a:lnTo>
                <a:lnTo>
                  <a:pt x="2924" y="27"/>
                </a:lnTo>
                <a:lnTo>
                  <a:pt x="2919" y="29"/>
                </a:lnTo>
                <a:lnTo>
                  <a:pt x="2915" y="29"/>
                </a:lnTo>
                <a:lnTo>
                  <a:pt x="2915" y="31"/>
                </a:lnTo>
                <a:lnTo>
                  <a:pt x="2910" y="33"/>
                </a:lnTo>
                <a:lnTo>
                  <a:pt x="2905" y="35"/>
                </a:lnTo>
                <a:lnTo>
                  <a:pt x="2900" y="37"/>
                </a:lnTo>
                <a:lnTo>
                  <a:pt x="2896" y="39"/>
                </a:lnTo>
                <a:lnTo>
                  <a:pt x="2896" y="39"/>
                </a:lnTo>
                <a:lnTo>
                  <a:pt x="2891" y="41"/>
                </a:lnTo>
                <a:lnTo>
                  <a:pt x="2886" y="43"/>
                </a:lnTo>
                <a:lnTo>
                  <a:pt x="2881" y="45"/>
                </a:lnTo>
                <a:lnTo>
                  <a:pt x="2876" y="47"/>
                </a:lnTo>
                <a:lnTo>
                  <a:pt x="2872" y="47"/>
                </a:lnTo>
                <a:lnTo>
                  <a:pt x="2872" y="49"/>
                </a:lnTo>
                <a:lnTo>
                  <a:pt x="2867" y="51"/>
                </a:lnTo>
                <a:lnTo>
                  <a:pt x="2862" y="2"/>
                </a:lnTo>
                <a:lnTo>
                  <a:pt x="2857" y="2"/>
                </a:lnTo>
                <a:lnTo>
                  <a:pt x="2853" y="4"/>
                </a:lnTo>
                <a:lnTo>
                  <a:pt x="2853" y="6"/>
                </a:lnTo>
                <a:lnTo>
                  <a:pt x="2848" y="8"/>
                </a:lnTo>
                <a:lnTo>
                  <a:pt x="2843" y="10"/>
                </a:lnTo>
                <a:lnTo>
                  <a:pt x="2838" y="10"/>
                </a:lnTo>
                <a:lnTo>
                  <a:pt x="2834" y="12"/>
                </a:lnTo>
                <a:lnTo>
                  <a:pt x="2834" y="14"/>
                </a:lnTo>
                <a:lnTo>
                  <a:pt x="2829" y="16"/>
                </a:lnTo>
                <a:lnTo>
                  <a:pt x="2824" y="19"/>
                </a:lnTo>
                <a:lnTo>
                  <a:pt x="2819" y="19"/>
                </a:lnTo>
                <a:lnTo>
                  <a:pt x="2815" y="21"/>
                </a:lnTo>
                <a:lnTo>
                  <a:pt x="2815" y="23"/>
                </a:lnTo>
                <a:lnTo>
                  <a:pt x="2810" y="25"/>
                </a:lnTo>
                <a:lnTo>
                  <a:pt x="2805" y="27"/>
                </a:lnTo>
                <a:lnTo>
                  <a:pt x="2800" y="27"/>
                </a:lnTo>
                <a:lnTo>
                  <a:pt x="2795" y="29"/>
                </a:lnTo>
                <a:lnTo>
                  <a:pt x="2795" y="31"/>
                </a:lnTo>
                <a:lnTo>
                  <a:pt x="2791" y="33"/>
                </a:lnTo>
                <a:lnTo>
                  <a:pt x="2786" y="35"/>
                </a:lnTo>
                <a:lnTo>
                  <a:pt x="2781" y="37"/>
                </a:lnTo>
                <a:lnTo>
                  <a:pt x="2776" y="37"/>
                </a:lnTo>
                <a:lnTo>
                  <a:pt x="2776" y="2"/>
                </a:lnTo>
                <a:lnTo>
                  <a:pt x="2772" y="2"/>
                </a:lnTo>
                <a:lnTo>
                  <a:pt x="2767" y="4"/>
                </a:lnTo>
                <a:lnTo>
                  <a:pt x="2762" y="6"/>
                </a:lnTo>
                <a:lnTo>
                  <a:pt x="2757" y="8"/>
                </a:lnTo>
                <a:lnTo>
                  <a:pt x="2757" y="10"/>
                </a:lnTo>
                <a:lnTo>
                  <a:pt x="2753" y="10"/>
                </a:lnTo>
                <a:lnTo>
                  <a:pt x="2748" y="12"/>
                </a:lnTo>
                <a:lnTo>
                  <a:pt x="2743" y="14"/>
                </a:lnTo>
                <a:lnTo>
                  <a:pt x="2738" y="16"/>
                </a:lnTo>
                <a:lnTo>
                  <a:pt x="2734" y="19"/>
                </a:lnTo>
                <a:lnTo>
                  <a:pt x="2734" y="19"/>
                </a:lnTo>
                <a:lnTo>
                  <a:pt x="2729" y="21"/>
                </a:lnTo>
                <a:lnTo>
                  <a:pt x="2724" y="23"/>
                </a:lnTo>
                <a:lnTo>
                  <a:pt x="2719" y="25"/>
                </a:lnTo>
                <a:lnTo>
                  <a:pt x="2715" y="27"/>
                </a:lnTo>
                <a:lnTo>
                  <a:pt x="2715" y="27"/>
                </a:lnTo>
                <a:lnTo>
                  <a:pt x="2710" y="29"/>
                </a:lnTo>
                <a:lnTo>
                  <a:pt x="2705" y="31"/>
                </a:lnTo>
                <a:lnTo>
                  <a:pt x="2700" y="33"/>
                </a:lnTo>
                <a:lnTo>
                  <a:pt x="2695" y="35"/>
                </a:lnTo>
                <a:lnTo>
                  <a:pt x="2695" y="37"/>
                </a:lnTo>
                <a:lnTo>
                  <a:pt x="2691" y="37"/>
                </a:lnTo>
                <a:lnTo>
                  <a:pt x="2686" y="39"/>
                </a:lnTo>
                <a:lnTo>
                  <a:pt x="2681" y="41"/>
                </a:lnTo>
                <a:lnTo>
                  <a:pt x="2676" y="43"/>
                </a:lnTo>
                <a:lnTo>
                  <a:pt x="2676" y="45"/>
                </a:lnTo>
                <a:lnTo>
                  <a:pt x="2672" y="45"/>
                </a:lnTo>
                <a:lnTo>
                  <a:pt x="2667" y="47"/>
                </a:lnTo>
                <a:lnTo>
                  <a:pt x="2662" y="49"/>
                </a:lnTo>
                <a:lnTo>
                  <a:pt x="2657" y="51"/>
                </a:lnTo>
                <a:lnTo>
                  <a:pt x="2657" y="53"/>
                </a:lnTo>
                <a:lnTo>
                  <a:pt x="2653" y="53"/>
                </a:lnTo>
                <a:lnTo>
                  <a:pt x="2648" y="55"/>
                </a:lnTo>
                <a:lnTo>
                  <a:pt x="2643" y="2"/>
                </a:lnTo>
                <a:lnTo>
                  <a:pt x="2638" y="2"/>
                </a:lnTo>
                <a:lnTo>
                  <a:pt x="2638" y="4"/>
                </a:lnTo>
                <a:lnTo>
                  <a:pt x="2634" y="4"/>
                </a:lnTo>
                <a:lnTo>
                  <a:pt x="2629" y="6"/>
                </a:lnTo>
                <a:lnTo>
                  <a:pt x="2624" y="8"/>
                </a:lnTo>
                <a:lnTo>
                  <a:pt x="2619" y="10"/>
                </a:lnTo>
                <a:lnTo>
                  <a:pt x="2619" y="12"/>
                </a:lnTo>
                <a:lnTo>
                  <a:pt x="2614" y="14"/>
                </a:lnTo>
                <a:lnTo>
                  <a:pt x="2610" y="14"/>
                </a:lnTo>
                <a:lnTo>
                  <a:pt x="2605" y="16"/>
                </a:lnTo>
                <a:lnTo>
                  <a:pt x="2600" y="19"/>
                </a:lnTo>
                <a:lnTo>
                  <a:pt x="2595" y="21"/>
                </a:lnTo>
                <a:lnTo>
                  <a:pt x="2595" y="23"/>
                </a:lnTo>
                <a:lnTo>
                  <a:pt x="2591" y="23"/>
                </a:lnTo>
                <a:lnTo>
                  <a:pt x="2586" y="25"/>
                </a:lnTo>
                <a:lnTo>
                  <a:pt x="2581" y="27"/>
                </a:lnTo>
                <a:lnTo>
                  <a:pt x="2576" y="29"/>
                </a:lnTo>
                <a:lnTo>
                  <a:pt x="2576" y="31"/>
                </a:lnTo>
                <a:lnTo>
                  <a:pt x="2572" y="31"/>
                </a:lnTo>
                <a:lnTo>
                  <a:pt x="2567" y="33"/>
                </a:lnTo>
                <a:lnTo>
                  <a:pt x="2562" y="35"/>
                </a:lnTo>
                <a:lnTo>
                  <a:pt x="2557" y="37"/>
                </a:lnTo>
                <a:lnTo>
                  <a:pt x="2557" y="39"/>
                </a:lnTo>
                <a:lnTo>
                  <a:pt x="2553" y="41"/>
                </a:lnTo>
                <a:lnTo>
                  <a:pt x="2548" y="41"/>
                </a:lnTo>
                <a:lnTo>
                  <a:pt x="2543" y="43"/>
                </a:lnTo>
                <a:lnTo>
                  <a:pt x="2538" y="45"/>
                </a:lnTo>
                <a:lnTo>
                  <a:pt x="2538" y="47"/>
                </a:lnTo>
                <a:lnTo>
                  <a:pt x="2534" y="49"/>
                </a:lnTo>
                <a:lnTo>
                  <a:pt x="2529" y="49"/>
                </a:lnTo>
                <a:lnTo>
                  <a:pt x="2524" y="51"/>
                </a:lnTo>
                <a:lnTo>
                  <a:pt x="2519" y="53"/>
                </a:lnTo>
                <a:lnTo>
                  <a:pt x="2519" y="55"/>
                </a:lnTo>
                <a:lnTo>
                  <a:pt x="2514" y="58"/>
                </a:lnTo>
                <a:lnTo>
                  <a:pt x="2510" y="58"/>
                </a:lnTo>
                <a:lnTo>
                  <a:pt x="2505" y="60"/>
                </a:lnTo>
                <a:lnTo>
                  <a:pt x="2500" y="62"/>
                </a:lnTo>
                <a:lnTo>
                  <a:pt x="2500" y="64"/>
                </a:lnTo>
                <a:lnTo>
                  <a:pt x="2495" y="66"/>
                </a:lnTo>
                <a:lnTo>
                  <a:pt x="2491" y="68"/>
                </a:lnTo>
                <a:lnTo>
                  <a:pt x="2486" y="68"/>
                </a:lnTo>
                <a:lnTo>
                  <a:pt x="2481" y="70"/>
                </a:lnTo>
                <a:lnTo>
                  <a:pt x="2481" y="72"/>
                </a:lnTo>
                <a:lnTo>
                  <a:pt x="2476" y="74"/>
                </a:lnTo>
                <a:lnTo>
                  <a:pt x="2472" y="76"/>
                </a:lnTo>
                <a:lnTo>
                  <a:pt x="2467" y="76"/>
                </a:lnTo>
                <a:lnTo>
                  <a:pt x="2462" y="78"/>
                </a:lnTo>
                <a:lnTo>
                  <a:pt x="2457" y="80"/>
                </a:lnTo>
                <a:lnTo>
                  <a:pt x="2457" y="82"/>
                </a:lnTo>
                <a:lnTo>
                  <a:pt x="2453" y="84"/>
                </a:lnTo>
                <a:lnTo>
                  <a:pt x="2448" y="84"/>
                </a:lnTo>
                <a:lnTo>
                  <a:pt x="2443" y="86"/>
                </a:lnTo>
                <a:lnTo>
                  <a:pt x="2438" y="88"/>
                </a:lnTo>
                <a:lnTo>
                  <a:pt x="2438" y="90"/>
                </a:lnTo>
                <a:lnTo>
                  <a:pt x="2434" y="92"/>
                </a:lnTo>
                <a:lnTo>
                  <a:pt x="2429" y="92"/>
                </a:lnTo>
                <a:lnTo>
                  <a:pt x="2424" y="95"/>
                </a:lnTo>
                <a:lnTo>
                  <a:pt x="2419" y="97"/>
                </a:lnTo>
                <a:lnTo>
                  <a:pt x="2419" y="99"/>
                </a:lnTo>
                <a:lnTo>
                  <a:pt x="2414" y="101"/>
                </a:lnTo>
                <a:lnTo>
                  <a:pt x="2410" y="103"/>
                </a:lnTo>
                <a:lnTo>
                  <a:pt x="2405" y="103"/>
                </a:lnTo>
                <a:lnTo>
                  <a:pt x="2400" y="105"/>
                </a:lnTo>
                <a:lnTo>
                  <a:pt x="2400" y="107"/>
                </a:lnTo>
                <a:lnTo>
                  <a:pt x="2395" y="109"/>
                </a:lnTo>
                <a:lnTo>
                  <a:pt x="2391" y="111"/>
                </a:lnTo>
                <a:lnTo>
                  <a:pt x="2386" y="111"/>
                </a:lnTo>
                <a:lnTo>
                  <a:pt x="2381" y="2"/>
                </a:lnTo>
                <a:lnTo>
                  <a:pt x="2381" y="2"/>
                </a:lnTo>
                <a:lnTo>
                  <a:pt x="2376" y="4"/>
                </a:lnTo>
                <a:lnTo>
                  <a:pt x="2372" y="6"/>
                </a:lnTo>
                <a:lnTo>
                  <a:pt x="2367" y="8"/>
                </a:lnTo>
                <a:lnTo>
                  <a:pt x="2362" y="10"/>
                </a:lnTo>
                <a:lnTo>
                  <a:pt x="2362" y="12"/>
                </a:lnTo>
                <a:lnTo>
                  <a:pt x="2357" y="12"/>
                </a:lnTo>
                <a:lnTo>
                  <a:pt x="2353" y="14"/>
                </a:lnTo>
                <a:lnTo>
                  <a:pt x="2348" y="16"/>
                </a:lnTo>
                <a:lnTo>
                  <a:pt x="2343" y="19"/>
                </a:lnTo>
                <a:lnTo>
                  <a:pt x="2343" y="21"/>
                </a:lnTo>
                <a:lnTo>
                  <a:pt x="2338" y="21"/>
                </a:lnTo>
                <a:lnTo>
                  <a:pt x="2333" y="23"/>
                </a:lnTo>
                <a:lnTo>
                  <a:pt x="2329" y="25"/>
                </a:lnTo>
                <a:lnTo>
                  <a:pt x="2324" y="27"/>
                </a:lnTo>
                <a:lnTo>
                  <a:pt x="2324" y="29"/>
                </a:lnTo>
                <a:lnTo>
                  <a:pt x="2319" y="29"/>
                </a:lnTo>
                <a:lnTo>
                  <a:pt x="2314" y="31"/>
                </a:lnTo>
                <a:lnTo>
                  <a:pt x="2310" y="33"/>
                </a:lnTo>
                <a:lnTo>
                  <a:pt x="2305" y="35"/>
                </a:lnTo>
                <a:lnTo>
                  <a:pt x="2300" y="37"/>
                </a:lnTo>
                <a:lnTo>
                  <a:pt x="2300" y="39"/>
                </a:lnTo>
                <a:lnTo>
                  <a:pt x="2295" y="39"/>
                </a:lnTo>
                <a:lnTo>
                  <a:pt x="2291" y="41"/>
                </a:lnTo>
                <a:lnTo>
                  <a:pt x="2286" y="43"/>
                </a:lnTo>
                <a:lnTo>
                  <a:pt x="2281" y="45"/>
                </a:lnTo>
                <a:lnTo>
                  <a:pt x="2281" y="47"/>
                </a:lnTo>
                <a:lnTo>
                  <a:pt x="2276" y="47"/>
                </a:lnTo>
                <a:lnTo>
                  <a:pt x="2272" y="49"/>
                </a:lnTo>
                <a:lnTo>
                  <a:pt x="2267" y="51"/>
                </a:lnTo>
                <a:lnTo>
                  <a:pt x="2262" y="2"/>
                </a:lnTo>
                <a:lnTo>
                  <a:pt x="2262" y="2"/>
                </a:lnTo>
                <a:lnTo>
                  <a:pt x="2257" y="4"/>
                </a:lnTo>
                <a:lnTo>
                  <a:pt x="2253" y="6"/>
                </a:lnTo>
                <a:lnTo>
                  <a:pt x="2248" y="8"/>
                </a:lnTo>
                <a:lnTo>
                  <a:pt x="2243" y="10"/>
                </a:lnTo>
                <a:lnTo>
                  <a:pt x="2243" y="10"/>
                </a:lnTo>
                <a:lnTo>
                  <a:pt x="2238" y="12"/>
                </a:lnTo>
                <a:lnTo>
                  <a:pt x="2233" y="14"/>
                </a:lnTo>
                <a:lnTo>
                  <a:pt x="2229" y="16"/>
                </a:lnTo>
                <a:lnTo>
                  <a:pt x="2224" y="19"/>
                </a:lnTo>
                <a:lnTo>
                  <a:pt x="2224" y="19"/>
                </a:lnTo>
                <a:lnTo>
                  <a:pt x="2219" y="21"/>
                </a:lnTo>
                <a:lnTo>
                  <a:pt x="2214" y="23"/>
                </a:lnTo>
                <a:lnTo>
                  <a:pt x="2210" y="25"/>
                </a:lnTo>
                <a:lnTo>
                  <a:pt x="2205" y="27"/>
                </a:lnTo>
                <a:lnTo>
                  <a:pt x="2205" y="27"/>
                </a:lnTo>
                <a:lnTo>
                  <a:pt x="2200" y="29"/>
                </a:lnTo>
                <a:lnTo>
                  <a:pt x="2195" y="31"/>
                </a:lnTo>
                <a:lnTo>
                  <a:pt x="2191" y="33"/>
                </a:lnTo>
                <a:lnTo>
                  <a:pt x="2186" y="35"/>
                </a:lnTo>
                <a:lnTo>
                  <a:pt x="2186" y="35"/>
                </a:lnTo>
                <a:lnTo>
                  <a:pt x="2181" y="37"/>
                </a:lnTo>
                <a:lnTo>
                  <a:pt x="2176" y="39"/>
                </a:lnTo>
                <a:lnTo>
                  <a:pt x="2172" y="41"/>
                </a:lnTo>
                <a:lnTo>
                  <a:pt x="2167" y="43"/>
                </a:lnTo>
                <a:lnTo>
                  <a:pt x="2162" y="45"/>
                </a:lnTo>
                <a:lnTo>
                  <a:pt x="2162" y="45"/>
                </a:lnTo>
                <a:lnTo>
                  <a:pt x="2157" y="47"/>
                </a:lnTo>
                <a:lnTo>
                  <a:pt x="2152" y="49"/>
                </a:lnTo>
                <a:lnTo>
                  <a:pt x="2148" y="51"/>
                </a:lnTo>
                <a:lnTo>
                  <a:pt x="2143" y="53"/>
                </a:lnTo>
                <a:lnTo>
                  <a:pt x="2143" y="53"/>
                </a:lnTo>
                <a:lnTo>
                  <a:pt x="2138" y="55"/>
                </a:lnTo>
                <a:lnTo>
                  <a:pt x="2133" y="58"/>
                </a:lnTo>
                <a:lnTo>
                  <a:pt x="2129" y="60"/>
                </a:lnTo>
                <a:lnTo>
                  <a:pt x="2124" y="62"/>
                </a:lnTo>
                <a:lnTo>
                  <a:pt x="2124" y="62"/>
                </a:lnTo>
                <a:lnTo>
                  <a:pt x="2119" y="64"/>
                </a:lnTo>
                <a:lnTo>
                  <a:pt x="2114" y="66"/>
                </a:lnTo>
                <a:lnTo>
                  <a:pt x="2110" y="68"/>
                </a:lnTo>
                <a:lnTo>
                  <a:pt x="2105" y="70"/>
                </a:lnTo>
                <a:lnTo>
                  <a:pt x="2105" y="72"/>
                </a:lnTo>
                <a:lnTo>
                  <a:pt x="2100" y="72"/>
                </a:lnTo>
                <a:lnTo>
                  <a:pt x="2095" y="74"/>
                </a:lnTo>
                <a:lnTo>
                  <a:pt x="2091" y="76"/>
                </a:lnTo>
                <a:lnTo>
                  <a:pt x="2086" y="78"/>
                </a:lnTo>
                <a:lnTo>
                  <a:pt x="2086" y="80"/>
                </a:lnTo>
                <a:lnTo>
                  <a:pt x="2081" y="80"/>
                </a:lnTo>
                <a:lnTo>
                  <a:pt x="2076" y="82"/>
                </a:lnTo>
                <a:lnTo>
                  <a:pt x="2072" y="84"/>
                </a:lnTo>
                <a:lnTo>
                  <a:pt x="2067" y="86"/>
                </a:lnTo>
                <a:lnTo>
                  <a:pt x="2067" y="88"/>
                </a:lnTo>
                <a:lnTo>
                  <a:pt x="2062" y="88"/>
                </a:lnTo>
                <a:lnTo>
                  <a:pt x="2057" y="90"/>
                </a:lnTo>
                <a:lnTo>
                  <a:pt x="2052" y="92"/>
                </a:lnTo>
                <a:lnTo>
                  <a:pt x="2048" y="95"/>
                </a:lnTo>
                <a:lnTo>
                  <a:pt x="2048" y="97"/>
                </a:lnTo>
                <a:lnTo>
                  <a:pt x="2043" y="99"/>
                </a:lnTo>
                <a:lnTo>
                  <a:pt x="2038" y="99"/>
                </a:lnTo>
                <a:lnTo>
                  <a:pt x="2033" y="101"/>
                </a:lnTo>
                <a:lnTo>
                  <a:pt x="2029" y="103"/>
                </a:lnTo>
                <a:lnTo>
                  <a:pt x="2024" y="105"/>
                </a:lnTo>
                <a:lnTo>
                  <a:pt x="2024" y="107"/>
                </a:lnTo>
                <a:lnTo>
                  <a:pt x="2019" y="107"/>
                </a:lnTo>
                <a:lnTo>
                  <a:pt x="2014" y="109"/>
                </a:lnTo>
                <a:lnTo>
                  <a:pt x="2010" y="111"/>
                </a:lnTo>
                <a:lnTo>
                  <a:pt x="2005" y="113"/>
                </a:lnTo>
                <a:lnTo>
                  <a:pt x="2005" y="115"/>
                </a:lnTo>
                <a:lnTo>
                  <a:pt x="2000" y="115"/>
                </a:lnTo>
                <a:lnTo>
                  <a:pt x="1995" y="117"/>
                </a:lnTo>
                <a:lnTo>
                  <a:pt x="1991" y="119"/>
                </a:lnTo>
                <a:lnTo>
                  <a:pt x="1986" y="121"/>
                </a:lnTo>
                <a:lnTo>
                  <a:pt x="1986" y="123"/>
                </a:lnTo>
                <a:lnTo>
                  <a:pt x="1981" y="125"/>
                </a:lnTo>
                <a:lnTo>
                  <a:pt x="1976" y="125"/>
                </a:lnTo>
                <a:lnTo>
                  <a:pt x="1971" y="127"/>
                </a:lnTo>
                <a:lnTo>
                  <a:pt x="1967" y="129"/>
                </a:lnTo>
                <a:lnTo>
                  <a:pt x="1967" y="132"/>
                </a:lnTo>
                <a:lnTo>
                  <a:pt x="1962" y="134"/>
                </a:lnTo>
                <a:lnTo>
                  <a:pt x="1957" y="134"/>
                </a:lnTo>
                <a:lnTo>
                  <a:pt x="1952" y="136"/>
                </a:lnTo>
                <a:lnTo>
                  <a:pt x="1948" y="138"/>
                </a:lnTo>
                <a:lnTo>
                  <a:pt x="1948" y="140"/>
                </a:lnTo>
                <a:lnTo>
                  <a:pt x="1943" y="142"/>
                </a:lnTo>
                <a:lnTo>
                  <a:pt x="1938" y="142"/>
                </a:lnTo>
                <a:lnTo>
                  <a:pt x="1933" y="144"/>
                </a:lnTo>
                <a:lnTo>
                  <a:pt x="1929" y="2"/>
                </a:lnTo>
                <a:lnTo>
                  <a:pt x="1929" y="2"/>
                </a:lnTo>
                <a:lnTo>
                  <a:pt x="1924" y="4"/>
                </a:lnTo>
                <a:lnTo>
                  <a:pt x="1919" y="6"/>
                </a:lnTo>
                <a:lnTo>
                  <a:pt x="1914" y="8"/>
                </a:lnTo>
                <a:lnTo>
                  <a:pt x="1910" y="8"/>
                </a:lnTo>
                <a:lnTo>
                  <a:pt x="1910" y="10"/>
                </a:lnTo>
                <a:lnTo>
                  <a:pt x="1905" y="12"/>
                </a:lnTo>
                <a:lnTo>
                  <a:pt x="1900" y="14"/>
                </a:lnTo>
                <a:lnTo>
                  <a:pt x="1895" y="16"/>
                </a:lnTo>
                <a:lnTo>
                  <a:pt x="1891" y="16"/>
                </a:lnTo>
                <a:lnTo>
                  <a:pt x="1886" y="19"/>
                </a:lnTo>
                <a:lnTo>
                  <a:pt x="1886" y="21"/>
                </a:lnTo>
                <a:lnTo>
                  <a:pt x="1881" y="23"/>
                </a:lnTo>
                <a:lnTo>
                  <a:pt x="1876" y="25"/>
                </a:lnTo>
                <a:lnTo>
                  <a:pt x="1871" y="27"/>
                </a:lnTo>
                <a:lnTo>
                  <a:pt x="1867" y="27"/>
                </a:lnTo>
                <a:lnTo>
                  <a:pt x="1867" y="29"/>
                </a:lnTo>
                <a:lnTo>
                  <a:pt x="1862" y="31"/>
                </a:lnTo>
                <a:lnTo>
                  <a:pt x="1857" y="33"/>
                </a:lnTo>
                <a:lnTo>
                  <a:pt x="1852" y="35"/>
                </a:lnTo>
                <a:lnTo>
                  <a:pt x="1848" y="35"/>
                </a:lnTo>
                <a:lnTo>
                  <a:pt x="1848" y="37"/>
                </a:lnTo>
                <a:lnTo>
                  <a:pt x="1843" y="39"/>
                </a:lnTo>
                <a:lnTo>
                  <a:pt x="1838" y="41"/>
                </a:lnTo>
                <a:lnTo>
                  <a:pt x="1833" y="43"/>
                </a:lnTo>
                <a:lnTo>
                  <a:pt x="1829" y="43"/>
                </a:lnTo>
                <a:lnTo>
                  <a:pt x="1829" y="45"/>
                </a:lnTo>
                <a:lnTo>
                  <a:pt x="1824" y="47"/>
                </a:lnTo>
                <a:lnTo>
                  <a:pt x="1819" y="49"/>
                </a:lnTo>
                <a:lnTo>
                  <a:pt x="1814" y="51"/>
                </a:lnTo>
                <a:lnTo>
                  <a:pt x="1810" y="53"/>
                </a:lnTo>
                <a:lnTo>
                  <a:pt x="1810" y="53"/>
                </a:lnTo>
                <a:lnTo>
                  <a:pt x="1805" y="55"/>
                </a:lnTo>
                <a:lnTo>
                  <a:pt x="1800" y="58"/>
                </a:lnTo>
                <a:lnTo>
                  <a:pt x="1795" y="60"/>
                </a:lnTo>
                <a:lnTo>
                  <a:pt x="1790" y="62"/>
                </a:lnTo>
                <a:lnTo>
                  <a:pt x="1790" y="62"/>
                </a:lnTo>
                <a:lnTo>
                  <a:pt x="1786" y="64"/>
                </a:lnTo>
                <a:lnTo>
                  <a:pt x="1781" y="66"/>
                </a:lnTo>
                <a:lnTo>
                  <a:pt x="1776" y="68"/>
                </a:lnTo>
                <a:lnTo>
                  <a:pt x="1771" y="70"/>
                </a:lnTo>
                <a:lnTo>
                  <a:pt x="1771" y="70"/>
                </a:lnTo>
                <a:lnTo>
                  <a:pt x="1767" y="72"/>
                </a:lnTo>
                <a:lnTo>
                  <a:pt x="1762" y="74"/>
                </a:lnTo>
                <a:lnTo>
                  <a:pt x="1757" y="76"/>
                </a:lnTo>
                <a:lnTo>
                  <a:pt x="1752" y="78"/>
                </a:lnTo>
                <a:lnTo>
                  <a:pt x="1752" y="80"/>
                </a:lnTo>
                <a:lnTo>
                  <a:pt x="1748" y="80"/>
                </a:lnTo>
                <a:lnTo>
                  <a:pt x="1743" y="82"/>
                </a:lnTo>
                <a:lnTo>
                  <a:pt x="1738" y="2"/>
                </a:lnTo>
                <a:lnTo>
                  <a:pt x="1733" y="2"/>
                </a:lnTo>
                <a:lnTo>
                  <a:pt x="1729" y="4"/>
                </a:lnTo>
                <a:lnTo>
                  <a:pt x="1729" y="4"/>
                </a:lnTo>
                <a:lnTo>
                  <a:pt x="1724" y="6"/>
                </a:lnTo>
                <a:lnTo>
                  <a:pt x="1719" y="8"/>
                </a:lnTo>
                <a:lnTo>
                  <a:pt x="1714" y="10"/>
                </a:lnTo>
                <a:lnTo>
                  <a:pt x="1710" y="12"/>
                </a:lnTo>
                <a:lnTo>
                  <a:pt x="1710" y="14"/>
                </a:lnTo>
                <a:lnTo>
                  <a:pt x="1705" y="14"/>
                </a:lnTo>
                <a:lnTo>
                  <a:pt x="1700" y="16"/>
                </a:lnTo>
                <a:lnTo>
                  <a:pt x="1695" y="19"/>
                </a:lnTo>
                <a:lnTo>
                  <a:pt x="1690" y="21"/>
                </a:lnTo>
                <a:lnTo>
                  <a:pt x="1690" y="23"/>
                </a:lnTo>
                <a:lnTo>
                  <a:pt x="1686" y="23"/>
                </a:lnTo>
                <a:lnTo>
                  <a:pt x="1681" y="25"/>
                </a:lnTo>
                <a:lnTo>
                  <a:pt x="1676" y="27"/>
                </a:lnTo>
                <a:lnTo>
                  <a:pt x="1671" y="29"/>
                </a:lnTo>
                <a:lnTo>
                  <a:pt x="1671" y="31"/>
                </a:lnTo>
                <a:lnTo>
                  <a:pt x="1667" y="31"/>
                </a:lnTo>
                <a:lnTo>
                  <a:pt x="1662" y="33"/>
                </a:lnTo>
                <a:lnTo>
                  <a:pt x="1657" y="35"/>
                </a:lnTo>
                <a:lnTo>
                  <a:pt x="1652" y="37"/>
                </a:lnTo>
                <a:lnTo>
                  <a:pt x="1652" y="39"/>
                </a:lnTo>
                <a:lnTo>
                  <a:pt x="1648" y="41"/>
                </a:lnTo>
                <a:lnTo>
                  <a:pt x="1643" y="41"/>
                </a:lnTo>
                <a:lnTo>
                  <a:pt x="1638" y="43"/>
                </a:lnTo>
                <a:lnTo>
                  <a:pt x="1633" y="45"/>
                </a:lnTo>
                <a:lnTo>
                  <a:pt x="1633" y="47"/>
                </a:lnTo>
                <a:lnTo>
                  <a:pt x="1629" y="49"/>
                </a:lnTo>
                <a:lnTo>
                  <a:pt x="1624" y="49"/>
                </a:lnTo>
                <a:lnTo>
                  <a:pt x="1619" y="51"/>
                </a:lnTo>
                <a:lnTo>
                  <a:pt x="1614" y="53"/>
                </a:lnTo>
                <a:lnTo>
                  <a:pt x="1614" y="55"/>
                </a:lnTo>
                <a:lnTo>
                  <a:pt x="1609" y="58"/>
                </a:lnTo>
                <a:lnTo>
                  <a:pt x="1605" y="58"/>
                </a:lnTo>
                <a:lnTo>
                  <a:pt x="1600" y="60"/>
                </a:lnTo>
                <a:lnTo>
                  <a:pt x="1595" y="62"/>
                </a:lnTo>
                <a:lnTo>
                  <a:pt x="1590" y="64"/>
                </a:lnTo>
                <a:lnTo>
                  <a:pt x="1590" y="66"/>
                </a:lnTo>
                <a:lnTo>
                  <a:pt x="1586" y="68"/>
                </a:lnTo>
                <a:lnTo>
                  <a:pt x="1581" y="68"/>
                </a:lnTo>
                <a:lnTo>
                  <a:pt x="1576" y="70"/>
                </a:lnTo>
                <a:lnTo>
                  <a:pt x="1571" y="72"/>
                </a:lnTo>
                <a:lnTo>
                  <a:pt x="1571" y="74"/>
                </a:lnTo>
                <a:lnTo>
                  <a:pt x="1567" y="76"/>
                </a:lnTo>
                <a:lnTo>
                  <a:pt x="1562" y="76"/>
                </a:lnTo>
                <a:lnTo>
                  <a:pt x="1557" y="78"/>
                </a:lnTo>
                <a:lnTo>
                  <a:pt x="1552" y="80"/>
                </a:lnTo>
                <a:lnTo>
                  <a:pt x="1552" y="82"/>
                </a:lnTo>
                <a:lnTo>
                  <a:pt x="1548" y="84"/>
                </a:lnTo>
                <a:lnTo>
                  <a:pt x="1543" y="84"/>
                </a:lnTo>
                <a:lnTo>
                  <a:pt x="1538" y="86"/>
                </a:lnTo>
                <a:lnTo>
                  <a:pt x="1533" y="88"/>
                </a:lnTo>
                <a:lnTo>
                  <a:pt x="1533" y="90"/>
                </a:lnTo>
                <a:lnTo>
                  <a:pt x="1529" y="92"/>
                </a:lnTo>
                <a:lnTo>
                  <a:pt x="1524" y="92"/>
                </a:lnTo>
                <a:lnTo>
                  <a:pt x="1519" y="95"/>
                </a:lnTo>
                <a:lnTo>
                  <a:pt x="1514" y="97"/>
                </a:lnTo>
                <a:lnTo>
                  <a:pt x="1514" y="99"/>
                </a:lnTo>
                <a:lnTo>
                  <a:pt x="1509" y="101"/>
                </a:lnTo>
                <a:lnTo>
                  <a:pt x="1505" y="103"/>
                </a:lnTo>
                <a:lnTo>
                  <a:pt x="1500" y="103"/>
                </a:lnTo>
                <a:lnTo>
                  <a:pt x="1495" y="105"/>
                </a:lnTo>
                <a:lnTo>
                  <a:pt x="1495" y="107"/>
                </a:lnTo>
                <a:lnTo>
                  <a:pt x="1490" y="109"/>
                </a:lnTo>
                <a:lnTo>
                  <a:pt x="1486" y="111"/>
                </a:lnTo>
                <a:lnTo>
                  <a:pt x="1481" y="111"/>
                </a:lnTo>
                <a:lnTo>
                  <a:pt x="1476" y="113"/>
                </a:lnTo>
                <a:lnTo>
                  <a:pt x="1476" y="115"/>
                </a:lnTo>
                <a:lnTo>
                  <a:pt x="1471" y="117"/>
                </a:lnTo>
                <a:lnTo>
                  <a:pt x="1467" y="119"/>
                </a:lnTo>
                <a:lnTo>
                  <a:pt x="1462" y="119"/>
                </a:lnTo>
                <a:lnTo>
                  <a:pt x="1457" y="121"/>
                </a:lnTo>
                <a:lnTo>
                  <a:pt x="1452" y="123"/>
                </a:lnTo>
                <a:lnTo>
                  <a:pt x="1452" y="125"/>
                </a:lnTo>
                <a:lnTo>
                  <a:pt x="1448" y="2"/>
                </a:lnTo>
                <a:lnTo>
                  <a:pt x="1443" y="2"/>
                </a:lnTo>
                <a:lnTo>
                  <a:pt x="1438" y="4"/>
                </a:lnTo>
                <a:lnTo>
                  <a:pt x="1433" y="6"/>
                </a:lnTo>
                <a:lnTo>
                  <a:pt x="1433" y="8"/>
                </a:lnTo>
                <a:lnTo>
                  <a:pt x="1428" y="10"/>
                </a:lnTo>
                <a:lnTo>
                  <a:pt x="1424" y="10"/>
                </a:lnTo>
                <a:lnTo>
                  <a:pt x="1419" y="12"/>
                </a:lnTo>
                <a:lnTo>
                  <a:pt x="1414" y="14"/>
                </a:lnTo>
                <a:lnTo>
                  <a:pt x="1414" y="16"/>
                </a:lnTo>
                <a:lnTo>
                  <a:pt x="1409" y="19"/>
                </a:lnTo>
                <a:lnTo>
                  <a:pt x="1405" y="19"/>
                </a:lnTo>
                <a:lnTo>
                  <a:pt x="1400" y="21"/>
                </a:lnTo>
                <a:lnTo>
                  <a:pt x="1395" y="23"/>
                </a:lnTo>
                <a:lnTo>
                  <a:pt x="1395" y="25"/>
                </a:lnTo>
                <a:lnTo>
                  <a:pt x="1390" y="27"/>
                </a:lnTo>
                <a:lnTo>
                  <a:pt x="1386" y="27"/>
                </a:lnTo>
                <a:lnTo>
                  <a:pt x="1381" y="29"/>
                </a:lnTo>
                <a:lnTo>
                  <a:pt x="1376" y="31"/>
                </a:lnTo>
                <a:lnTo>
                  <a:pt x="1376" y="33"/>
                </a:lnTo>
                <a:lnTo>
                  <a:pt x="1371" y="35"/>
                </a:lnTo>
                <a:lnTo>
                  <a:pt x="1367" y="37"/>
                </a:lnTo>
                <a:lnTo>
                  <a:pt x="1362" y="37"/>
                </a:lnTo>
                <a:lnTo>
                  <a:pt x="1357" y="39"/>
                </a:lnTo>
                <a:lnTo>
                  <a:pt x="1357" y="41"/>
                </a:lnTo>
                <a:lnTo>
                  <a:pt x="1352" y="43"/>
                </a:lnTo>
                <a:lnTo>
                  <a:pt x="1348" y="45"/>
                </a:lnTo>
                <a:lnTo>
                  <a:pt x="1343" y="45"/>
                </a:lnTo>
                <a:lnTo>
                  <a:pt x="1338" y="47"/>
                </a:lnTo>
                <a:lnTo>
                  <a:pt x="1338" y="49"/>
                </a:lnTo>
                <a:lnTo>
                  <a:pt x="1333" y="51"/>
                </a:lnTo>
                <a:lnTo>
                  <a:pt x="1328" y="53"/>
                </a:lnTo>
                <a:lnTo>
                  <a:pt x="1324" y="53"/>
                </a:lnTo>
                <a:lnTo>
                  <a:pt x="1319" y="55"/>
                </a:lnTo>
                <a:lnTo>
                  <a:pt x="1314" y="58"/>
                </a:lnTo>
                <a:lnTo>
                  <a:pt x="1314" y="60"/>
                </a:lnTo>
                <a:lnTo>
                  <a:pt x="1309" y="62"/>
                </a:lnTo>
                <a:lnTo>
                  <a:pt x="1305" y="62"/>
                </a:lnTo>
                <a:lnTo>
                  <a:pt x="1300" y="64"/>
                </a:lnTo>
                <a:lnTo>
                  <a:pt x="1295" y="66"/>
                </a:lnTo>
                <a:lnTo>
                  <a:pt x="1295" y="68"/>
                </a:lnTo>
                <a:lnTo>
                  <a:pt x="1290" y="70"/>
                </a:lnTo>
                <a:lnTo>
                  <a:pt x="1286" y="72"/>
                </a:lnTo>
                <a:lnTo>
                  <a:pt x="1281" y="72"/>
                </a:lnTo>
                <a:lnTo>
                  <a:pt x="1276" y="74"/>
                </a:lnTo>
                <a:lnTo>
                  <a:pt x="1276" y="76"/>
                </a:lnTo>
                <a:lnTo>
                  <a:pt x="1271" y="78"/>
                </a:lnTo>
                <a:lnTo>
                  <a:pt x="1267" y="80"/>
                </a:lnTo>
                <a:lnTo>
                  <a:pt x="1262" y="80"/>
                </a:lnTo>
                <a:lnTo>
                  <a:pt x="1257" y="2"/>
                </a:lnTo>
                <a:lnTo>
                  <a:pt x="1257" y="2"/>
                </a:lnTo>
                <a:lnTo>
                  <a:pt x="1252" y="4"/>
                </a:lnTo>
                <a:lnTo>
                  <a:pt x="1247" y="6"/>
                </a:lnTo>
                <a:lnTo>
                  <a:pt x="1243" y="8"/>
                </a:lnTo>
                <a:lnTo>
                  <a:pt x="1238" y="10"/>
                </a:lnTo>
                <a:lnTo>
                  <a:pt x="1238" y="12"/>
                </a:lnTo>
                <a:lnTo>
                  <a:pt x="1233" y="12"/>
                </a:lnTo>
                <a:lnTo>
                  <a:pt x="1228" y="14"/>
                </a:lnTo>
                <a:lnTo>
                  <a:pt x="1224" y="16"/>
                </a:lnTo>
                <a:lnTo>
                  <a:pt x="1219" y="19"/>
                </a:lnTo>
                <a:lnTo>
                  <a:pt x="1219" y="21"/>
                </a:lnTo>
                <a:lnTo>
                  <a:pt x="1214" y="21"/>
                </a:lnTo>
                <a:lnTo>
                  <a:pt x="1209" y="23"/>
                </a:lnTo>
                <a:lnTo>
                  <a:pt x="1205" y="25"/>
                </a:lnTo>
                <a:lnTo>
                  <a:pt x="1200" y="27"/>
                </a:lnTo>
                <a:lnTo>
                  <a:pt x="1200" y="29"/>
                </a:lnTo>
                <a:lnTo>
                  <a:pt x="1195" y="29"/>
                </a:lnTo>
                <a:lnTo>
                  <a:pt x="1190" y="31"/>
                </a:lnTo>
                <a:lnTo>
                  <a:pt x="1186" y="33"/>
                </a:lnTo>
                <a:lnTo>
                  <a:pt x="1181" y="35"/>
                </a:lnTo>
                <a:lnTo>
                  <a:pt x="1181" y="37"/>
                </a:lnTo>
                <a:lnTo>
                  <a:pt x="1176" y="39"/>
                </a:lnTo>
                <a:lnTo>
                  <a:pt x="1171" y="39"/>
                </a:lnTo>
                <a:lnTo>
                  <a:pt x="1167" y="41"/>
                </a:lnTo>
                <a:lnTo>
                  <a:pt x="1162" y="43"/>
                </a:lnTo>
                <a:lnTo>
                  <a:pt x="1157" y="45"/>
                </a:lnTo>
                <a:lnTo>
                  <a:pt x="1157" y="47"/>
                </a:lnTo>
                <a:lnTo>
                  <a:pt x="1152" y="47"/>
                </a:lnTo>
                <a:lnTo>
                  <a:pt x="1147" y="49"/>
                </a:lnTo>
                <a:lnTo>
                  <a:pt x="1143" y="51"/>
                </a:lnTo>
                <a:lnTo>
                  <a:pt x="1138" y="53"/>
                </a:lnTo>
                <a:lnTo>
                  <a:pt x="1138" y="55"/>
                </a:lnTo>
                <a:lnTo>
                  <a:pt x="1133" y="55"/>
                </a:lnTo>
                <a:lnTo>
                  <a:pt x="1128" y="58"/>
                </a:lnTo>
                <a:lnTo>
                  <a:pt x="1124" y="60"/>
                </a:lnTo>
                <a:lnTo>
                  <a:pt x="1119" y="62"/>
                </a:lnTo>
                <a:lnTo>
                  <a:pt x="1119" y="64"/>
                </a:lnTo>
                <a:lnTo>
                  <a:pt x="1114" y="64"/>
                </a:lnTo>
                <a:lnTo>
                  <a:pt x="1109" y="66"/>
                </a:lnTo>
                <a:lnTo>
                  <a:pt x="1105" y="68"/>
                </a:lnTo>
                <a:lnTo>
                  <a:pt x="1100" y="70"/>
                </a:lnTo>
                <a:lnTo>
                  <a:pt x="1100" y="72"/>
                </a:lnTo>
                <a:lnTo>
                  <a:pt x="1095" y="74"/>
                </a:lnTo>
                <a:lnTo>
                  <a:pt x="1090" y="74"/>
                </a:lnTo>
                <a:lnTo>
                  <a:pt x="1086" y="76"/>
                </a:lnTo>
                <a:lnTo>
                  <a:pt x="1081" y="78"/>
                </a:lnTo>
                <a:lnTo>
                  <a:pt x="1081" y="80"/>
                </a:lnTo>
                <a:lnTo>
                  <a:pt x="1076" y="82"/>
                </a:lnTo>
                <a:lnTo>
                  <a:pt x="1071" y="82"/>
                </a:lnTo>
                <a:lnTo>
                  <a:pt x="1066" y="84"/>
                </a:lnTo>
                <a:lnTo>
                  <a:pt x="1062" y="86"/>
                </a:lnTo>
                <a:lnTo>
                  <a:pt x="1062" y="88"/>
                </a:lnTo>
                <a:lnTo>
                  <a:pt x="1057" y="90"/>
                </a:lnTo>
                <a:lnTo>
                  <a:pt x="1052" y="90"/>
                </a:lnTo>
                <a:lnTo>
                  <a:pt x="1047" y="92"/>
                </a:lnTo>
                <a:lnTo>
                  <a:pt x="1043" y="95"/>
                </a:lnTo>
                <a:lnTo>
                  <a:pt x="1043" y="97"/>
                </a:lnTo>
                <a:lnTo>
                  <a:pt x="1038" y="99"/>
                </a:lnTo>
                <a:lnTo>
                  <a:pt x="1033" y="101"/>
                </a:lnTo>
                <a:lnTo>
                  <a:pt x="1028" y="101"/>
                </a:lnTo>
                <a:lnTo>
                  <a:pt x="1024" y="103"/>
                </a:lnTo>
                <a:lnTo>
                  <a:pt x="1019" y="105"/>
                </a:lnTo>
                <a:lnTo>
                  <a:pt x="1019" y="107"/>
                </a:lnTo>
                <a:lnTo>
                  <a:pt x="1014" y="109"/>
                </a:lnTo>
                <a:lnTo>
                  <a:pt x="1009" y="109"/>
                </a:lnTo>
                <a:lnTo>
                  <a:pt x="1005" y="111"/>
                </a:lnTo>
                <a:lnTo>
                  <a:pt x="1000" y="113"/>
                </a:lnTo>
                <a:lnTo>
                  <a:pt x="1000" y="115"/>
                </a:lnTo>
                <a:lnTo>
                  <a:pt x="995" y="117"/>
                </a:lnTo>
                <a:lnTo>
                  <a:pt x="990" y="117"/>
                </a:lnTo>
                <a:lnTo>
                  <a:pt x="986" y="119"/>
                </a:lnTo>
                <a:lnTo>
                  <a:pt x="981" y="121"/>
                </a:lnTo>
                <a:lnTo>
                  <a:pt x="981" y="123"/>
                </a:lnTo>
                <a:lnTo>
                  <a:pt x="976" y="125"/>
                </a:lnTo>
                <a:lnTo>
                  <a:pt x="971" y="127"/>
                </a:lnTo>
                <a:lnTo>
                  <a:pt x="966" y="2"/>
                </a:lnTo>
                <a:lnTo>
                  <a:pt x="962" y="2"/>
                </a:lnTo>
                <a:lnTo>
                  <a:pt x="962" y="4"/>
                </a:lnTo>
                <a:lnTo>
                  <a:pt x="957" y="6"/>
                </a:lnTo>
                <a:lnTo>
                  <a:pt x="952" y="8"/>
                </a:lnTo>
                <a:lnTo>
                  <a:pt x="947" y="10"/>
                </a:lnTo>
                <a:lnTo>
                  <a:pt x="943" y="12"/>
                </a:lnTo>
                <a:lnTo>
                  <a:pt x="943" y="12"/>
                </a:lnTo>
                <a:lnTo>
                  <a:pt x="938" y="14"/>
                </a:lnTo>
                <a:lnTo>
                  <a:pt x="933" y="16"/>
                </a:lnTo>
                <a:lnTo>
                  <a:pt x="928" y="19"/>
                </a:lnTo>
                <a:lnTo>
                  <a:pt x="924" y="21"/>
                </a:lnTo>
                <a:lnTo>
                  <a:pt x="924" y="21"/>
                </a:lnTo>
                <a:lnTo>
                  <a:pt x="919" y="23"/>
                </a:lnTo>
                <a:lnTo>
                  <a:pt x="914" y="25"/>
                </a:lnTo>
                <a:lnTo>
                  <a:pt x="909" y="27"/>
                </a:lnTo>
                <a:lnTo>
                  <a:pt x="905" y="29"/>
                </a:lnTo>
                <a:lnTo>
                  <a:pt x="905" y="29"/>
                </a:lnTo>
                <a:lnTo>
                  <a:pt x="900" y="31"/>
                </a:lnTo>
                <a:lnTo>
                  <a:pt x="895" y="33"/>
                </a:lnTo>
                <a:lnTo>
                  <a:pt x="890" y="35"/>
                </a:lnTo>
                <a:lnTo>
                  <a:pt x="885" y="37"/>
                </a:lnTo>
                <a:lnTo>
                  <a:pt x="881" y="37"/>
                </a:lnTo>
                <a:lnTo>
                  <a:pt x="881" y="39"/>
                </a:lnTo>
                <a:lnTo>
                  <a:pt x="876" y="41"/>
                </a:lnTo>
                <a:lnTo>
                  <a:pt x="871" y="43"/>
                </a:lnTo>
                <a:lnTo>
                  <a:pt x="866" y="45"/>
                </a:lnTo>
                <a:lnTo>
                  <a:pt x="862" y="47"/>
                </a:lnTo>
                <a:lnTo>
                  <a:pt x="862" y="47"/>
                </a:lnTo>
                <a:lnTo>
                  <a:pt x="857" y="49"/>
                </a:lnTo>
                <a:lnTo>
                  <a:pt x="852" y="51"/>
                </a:lnTo>
                <a:lnTo>
                  <a:pt x="847" y="53"/>
                </a:lnTo>
                <a:lnTo>
                  <a:pt x="843" y="55"/>
                </a:lnTo>
                <a:lnTo>
                  <a:pt x="843" y="55"/>
                </a:lnTo>
                <a:lnTo>
                  <a:pt x="838" y="58"/>
                </a:lnTo>
                <a:lnTo>
                  <a:pt x="833" y="60"/>
                </a:lnTo>
                <a:lnTo>
                  <a:pt x="828" y="62"/>
                </a:lnTo>
                <a:lnTo>
                  <a:pt x="824" y="64"/>
                </a:lnTo>
                <a:lnTo>
                  <a:pt x="824" y="64"/>
                </a:lnTo>
                <a:lnTo>
                  <a:pt x="819" y="66"/>
                </a:lnTo>
                <a:lnTo>
                  <a:pt x="814" y="68"/>
                </a:lnTo>
                <a:lnTo>
                  <a:pt x="809" y="70"/>
                </a:lnTo>
                <a:lnTo>
                  <a:pt x="805" y="72"/>
                </a:lnTo>
                <a:lnTo>
                  <a:pt x="805" y="74"/>
                </a:lnTo>
                <a:lnTo>
                  <a:pt x="800" y="74"/>
                </a:lnTo>
                <a:lnTo>
                  <a:pt x="795" y="76"/>
                </a:lnTo>
                <a:lnTo>
                  <a:pt x="790" y="78"/>
                </a:lnTo>
                <a:lnTo>
                  <a:pt x="785" y="80"/>
                </a:lnTo>
                <a:lnTo>
                  <a:pt x="785" y="82"/>
                </a:lnTo>
                <a:lnTo>
                  <a:pt x="781" y="82"/>
                </a:lnTo>
                <a:lnTo>
                  <a:pt x="776" y="84"/>
                </a:lnTo>
                <a:lnTo>
                  <a:pt x="771" y="86"/>
                </a:lnTo>
                <a:lnTo>
                  <a:pt x="766" y="88"/>
                </a:lnTo>
                <a:lnTo>
                  <a:pt x="766" y="90"/>
                </a:lnTo>
                <a:lnTo>
                  <a:pt x="762" y="2"/>
                </a:lnTo>
                <a:lnTo>
                  <a:pt x="757" y="2"/>
                </a:lnTo>
                <a:lnTo>
                  <a:pt x="752" y="4"/>
                </a:lnTo>
                <a:lnTo>
                  <a:pt x="747" y="6"/>
                </a:lnTo>
                <a:lnTo>
                  <a:pt x="743" y="8"/>
                </a:lnTo>
                <a:lnTo>
                  <a:pt x="743" y="10"/>
                </a:lnTo>
                <a:lnTo>
                  <a:pt x="738" y="10"/>
                </a:lnTo>
                <a:lnTo>
                  <a:pt x="733" y="12"/>
                </a:lnTo>
                <a:lnTo>
                  <a:pt x="728" y="14"/>
                </a:lnTo>
                <a:lnTo>
                  <a:pt x="724" y="16"/>
                </a:lnTo>
                <a:lnTo>
                  <a:pt x="724" y="19"/>
                </a:lnTo>
                <a:lnTo>
                  <a:pt x="719" y="19"/>
                </a:lnTo>
                <a:lnTo>
                  <a:pt x="714" y="21"/>
                </a:lnTo>
                <a:lnTo>
                  <a:pt x="709" y="23"/>
                </a:lnTo>
                <a:lnTo>
                  <a:pt x="705" y="25"/>
                </a:lnTo>
                <a:lnTo>
                  <a:pt x="705" y="27"/>
                </a:lnTo>
                <a:lnTo>
                  <a:pt x="700" y="27"/>
                </a:lnTo>
                <a:lnTo>
                  <a:pt x="695" y="29"/>
                </a:lnTo>
                <a:lnTo>
                  <a:pt x="690" y="31"/>
                </a:lnTo>
                <a:lnTo>
                  <a:pt x="685" y="33"/>
                </a:lnTo>
                <a:lnTo>
                  <a:pt x="685" y="35"/>
                </a:lnTo>
                <a:lnTo>
                  <a:pt x="681" y="37"/>
                </a:lnTo>
                <a:lnTo>
                  <a:pt x="676" y="37"/>
                </a:lnTo>
                <a:lnTo>
                  <a:pt x="671" y="39"/>
                </a:lnTo>
                <a:lnTo>
                  <a:pt x="666" y="41"/>
                </a:lnTo>
                <a:lnTo>
                  <a:pt x="666" y="43"/>
                </a:lnTo>
                <a:lnTo>
                  <a:pt x="662" y="45"/>
                </a:lnTo>
                <a:lnTo>
                  <a:pt x="657" y="45"/>
                </a:lnTo>
                <a:lnTo>
                  <a:pt x="652" y="47"/>
                </a:lnTo>
                <a:lnTo>
                  <a:pt x="647" y="49"/>
                </a:lnTo>
                <a:lnTo>
                  <a:pt x="647" y="51"/>
                </a:lnTo>
                <a:lnTo>
                  <a:pt x="643" y="53"/>
                </a:lnTo>
                <a:lnTo>
                  <a:pt x="638" y="53"/>
                </a:lnTo>
                <a:lnTo>
                  <a:pt x="633" y="55"/>
                </a:lnTo>
                <a:lnTo>
                  <a:pt x="628" y="58"/>
                </a:lnTo>
                <a:lnTo>
                  <a:pt x="628" y="60"/>
                </a:lnTo>
                <a:lnTo>
                  <a:pt x="624" y="62"/>
                </a:lnTo>
                <a:lnTo>
                  <a:pt x="619" y="62"/>
                </a:lnTo>
                <a:lnTo>
                  <a:pt x="614" y="64"/>
                </a:lnTo>
                <a:lnTo>
                  <a:pt x="609" y="66"/>
                </a:lnTo>
                <a:lnTo>
                  <a:pt x="609" y="68"/>
                </a:lnTo>
                <a:lnTo>
                  <a:pt x="604" y="70"/>
                </a:lnTo>
                <a:lnTo>
                  <a:pt x="600" y="72"/>
                </a:lnTo>
                <a:lnTo>
                  <a:pt x="595" y="72"/>
                </a:lnTo>
                <a:lnTo>
                  <a:pt x="590" y="74"/>
                </a:lnTo>
                <a:lnTo>
                  <a:pt x="585" y="76"/>
                </a:lnTo>
                <a:lnTo>
                  <a:pt x="585" y="78"/>
                </a:lnTo>
                <a:lnTo>
                  <a:pt x="581" y="80"/>
                </a:lnTo>
                <a:lnTo>
                  <a:pt x="576" y="80"/>
                </a:lnTo>
                <a:lnTo>
                  <a:pt x="571" y="82"/>
                </a:lnTo>
                <a:lnTo>
                  <a:pt x="566" y="84"/>
                </a:lnTo>
                <a:lnTo>
                  <a:pt x="566" y="86"/>
                </a:lnTo>
                <a:lnTo>
                  <a:pt x="562" y="88"/>
                </a:lnTo>
                <a:lnTo>
                  <a:pt x="557" y="88"/>
                </a:lnTo>
                <a:lnTo>
                  <a:pt x="552" y="90"/>
                </a:lnTo>
                <a:lnTo>
                  <a:pt x="547" y="92"/>
                </a:lnTo>
                <a:lnTo>
                  <a:pt x="547" y="95"/>
                </a:lnTo>
                <a:lnTo>
                  <a:pt x="543" y="97"/>
                </a:lnTo>
                <a:lnTo>
                  <a:pt x="538" y="99"/>
                </a:lnTo>
                <a:lnTo>
                  <a:pt x="533" y="99"/>
                </a:lnTo>
                <a:lnTo>
                  <a:pt x="528" y="101"/>
                </a:lnTo>
                <a:lnTo>
                  <a:pt x="528" y="103"/>
                </a:lnTo>
                <a:lnTo>
                  <a:pt x="524" y="105"/>
                </a:lnTo>
                <a:lnTo>
                  <a:pt x="519" y="107"/>
                </a:lnTo>
                <a:lnTo>
                  <a:pt x="514" y="107"/>
                </a:lnTo>
                <a:lnTo>
                  <a:pt x="509" y="109"/>
                </a:lnTo>
                <a:lnTo>
                  <a:pt x="509" y="111"/>
                </a:lnTo>
                <a:lnTo>
                  <a:pt x="504" y="113"/>
                </a:lnTo>
                <a:lnTo>
                  <a:pt x="500" y="115"/>
                </a:lnTo>
                <a:lnTo>
                  <a:pt x="495" y="115"/>
                </a:lnTo>
                <a:lnTo>
                  <a:pt x="490" y="117"/>
                </a:lnTo>
                <a:lnTo>
                  <a:pt x="490" y="119"/>
                </a:lnTo>
                <a:lnTo>
                  <a:pt x="485" y="121"/>
                </a:lnTo>
                <a:lnTo>
                  <a:pt x="481" y="123"/>
                </a:lnTo>
                <a:lnTo>
                  <a:pt x="476" y="125"/>
                </a:lnTo>
                <a:lnTo>
                  <a:pt x="471" y="125"/>
                </a:lnTo>
                <a:lnTo>
                  <a:pt x="471" y="127"/>
                </a:lnTo>
                <a:lnTo>
                  <a:pt x="466" y="129"/>
                </a:lnTo>
                <a:lnTo>
                  <a:pt x="462" y="132"/>
                </a:lnTo>
                <a:lnTo>
                  <a:pt x="457" y="134"/>
                </a:lnTo>
                <a:lnTo>
                  <a:pt x="452" y="134"/>
                </a:lnTo>
                <a:lnTo>
                  <a:pt x="447" y="136"/>
                </a:lnTo>
                <a:lnTo>
                  <a:pt x="447" y="138"/>
                </a:lnTo>
                <a:lnTo>
                  <a:pt x="443" y="140"/>
                </a:lnTo>
                <a:lnTo>
                  <a:pt x="438" y="142"/>
                </a:lnTo>
                <a:lnTo>
                  <a:pt x="433" y="142"/>
                </a:lnTo>
                <a:lnTo>
                  <a:pt x="428" y="144"/>
                </a:lnTo>
                <a:lnTo>
                  <a:pt x="428" y="146"/>
                </a:lnTo>
                <a:lnTo>
                  <a:pt x="423" y="148"/>
                </a:lnTo>
                <a:lnTo>
                  <a:pt x="419" y="150"/>
                </a:lnTo>
                <a:lnTo>
                  <a:pt x="414" y="152"/>
                </a:lnTo>
                <a:lnTo>
                  <a:pt x="409" y="152"/>
                </a:lnTo>
                <a:lnTo>
                  <a:pt x="409" y="154"/>
                </a:lnTo>
                <a:lnTo>
                  <a:pt x="404" y="156"/>
                </a:lnTo>
                <a:lnTo>
                  <a:pt x="400" y="158"/>
                </a:lnTo>
                <a:lnTo>
                  <a:pt x="395" y="160"/>
                </a:lnTo>
                <a:lnTo>
                  <a:pt x="390" y="160"/>
                </a:lnTo>
                <a:lnTo>
                  <a:pt x="390" y="162"/>
                </a:lnTo>
                <a:lnTo>
                  <a:pt x="385" y="164"/>
                </a:lnTo>
                <a:lnTo>
                  <a:pt x="381" y="166"/>
                </a:lnTo>
                <a:lnTo>
                  <a:pt x="376" y="168"/>
                </a:lnTo>
                <a:lnTo>
                  <a:pt x="371" y="168"/>
                </a:lnTo>
                <a:lnTo>
                  <a:pt x="371" y="171"/>
                </a:lnTo>
                <a:lnTo>
                  <a:pt x="366" y="173"/>
                </a:lnTo>
                <a:lnTo>
                  <a:pt x="362" y="175"/>
                </a:lnTo>
                <a:lnTo>
                  <a:pt x="357" y="177"/>
                </a:lnTo>
                <a:lnTo>
                  <a:pt x="352" y="177"/>
                </a:lnTo>
                <a:lnTo>
                  <a:pt x="352" y="179"/>
                </a:lnTo>
                <a:lnTo>
                  <a:pt x="347" y="181"/>
                </a:lnTo>
                <a:lnTo>
                  <a:pt x="343" y="183"/>
                </a:lnTo>
                <a:lnTo>
                  <a:pt x="338" y="185"/>
                </a:lnTo>
                <a:lnTo>
                  <a:pt x="333" y="187"/>
                </a:lnTo>
                <a:lnTo>
                  <a:pt x="333" y="187"/>
                </a:lnTo>
                <a:lnTo>
                  <a:pt x="328" y="189"/>
                </a:lnTo>
                <a:lnTo>
                  <a:pt x="323" y="191"/>
                </a:lnTo>
                <a:lnTo>
                  <a:pt x="319" y="193"/>
                </a:lnTo>
                <a:lnTo>
                  <a:pt x="314" y="195"/>
                </a:lnTo>
                <a:lnTo>
                  <a:pt x="309" y="195"/>
                </a:lnTo>
                <a:lnTo>
                  <a:pt x="309" y="197"/>
                </a:lnTo>
                <a:lnTo>
                  <a:pt x="304" y="199"/>
                </a:lnTo>
                <a:lnTo>
                  <a:pt x="300" y="201"/>
                </a:lnTo>
                <a:lnTo>
                  <a:pt x="295" y="203"/>
                </a:lnTo>
                <a:lnTo>
                  <a:pt x="295" y="203"/>
                </a:lnTo>
                <a:lnTo>
                  <a:pt x="290" y="205"/>
                </a:lnTo>
                <a:lnTo>
                  <a:pt x="285" y="208"/>
                </a:lnTo>
                <a:lnTo>
                  <a:pt x="281" y="210"/>
                </a:lnTo>
                <a:lnTo>
                  <a:pt x="276" y="212"/>
                </a:lnTo>
                <a:lnTo>
                  <a:pt x="271" y="214"/>
                </a:lnTo>
                <a:lnTo>
                  <a:pt x="271" y="214"/>
                </a:lnTo>
                <a:lnTo>
                  <a:pt x="266" y="216"/>
                </a:lnTo>
                <a:lnTo>
                  <a:pt x="262" y="218"/>
                </a:lnTo>
                <a:lnTo>
                  <a:pt x="257" y="220"/>
                </a:lnTo>
                <a:lnTo>
                  <a:pt x="252" y="222"/>
                </a:lnTo>
                <a:lnTo>
                  <a:pt x="252" y="222"/>
                </a:lnTo>
                <a:lnTo>
                  <a:pt x="247" y="224"/>
                </a:lnTo>
                <a:lnTo>
                  <a:pt x="242" y="226"/>
                </a:lnTo>
                <a:lnTo>
                  <a:pt x="238" y="228"/>
                </a:lnTo>
                <a:lnTo>
                  <a:pt x="233" y="230"/>
                </a:lnTo>
                <a:lnTo>
                  <a:pt x="233" y="230"/>
                </a:lnTo>
                <a:lnTo>
                  <a:pt x="228" y="232"/>
                </a:lnTo>
                <a:lnTo>
                  <a:pt x="223" y="234"/>
                </a:lnTo>
                <a:lnTo>
                  <a:pt x="219" y="236"/>
                </a:lnTo>
                <a:lnTo>
                  <a:pt x="214" y="238"/>
                </a:lnTo>
                <a:lnTo>
                  <a:pt x="214" y="240"/>
                </a:lnTo>
                <a:lnTo>
                  <a:pt x="209" y="240"/>
                </a:lnTo>
                <a:lnTo>
                  <a:pt x="204" y="242"/>
                </a:lnTo>
                <a:lnTo>
                  <a:pt x="200" y="244"/>
                </a:lnTo>
                <a:lnTo>
                  <a:pt x="195" y="247"/>
                </a:lnTo>
                <a:lnTo>
                  <a:pt x="195" y="249"/>
                </a:lnTo>
                <a:lnTo>
                  <a:pt x="190" y="249"/>
                </a:lnTo>
                <a:lnTo>
                  <a:pt x="185" y="251"/>
                </a:lnTo>
                <a:lnTo>
                  <a:pt x="181" y="253"/>
                </a:lnTo>
                <a:lnTo>
                  <a:pt x="176" y="255"/>
                </a:lnTo>
                <a:lnTo>
                  <a:pt x="176" y="257"/>
                </a:lnTo>
                <a:lnTo>
                  <a:pt x="171" y="257"/>
                </a:lnTo>
                <a:lnTo>
                  <a:pt x="166" y="259"/>
                </a:lnTo>
                <a:lnTo>
                  <a:pt x="162" y="261"/>
                </a:lnTo>
                <a:lnTo>
                  <a:pt x="157" y="263"/>
                </a:lnTo>
                <a:lnTo>
                  <a:pt x="157" y="265"/>
                </a:lnTo>
                <a:lnTo>
                  <a:pt x="152" y="267"/>
                </a:lnTo>
                <a:lnTo>
                  <a:pt x="147" y="267"/>
                </a:lnTo>
                <a:lnTo>
                  <a:pt x="142" y="269"/>
                </a:lnTo>
                <a:lnTo>
                  <a:pt x="138" y="271"/>
                </a:lnTo>
                <a:lnTo>
                  <a:pt x="138" y="273"/>
                </a:lnTo>
                <a:lnTo>
                  <a:pt x="133" y="275"/>
                </a:lnTo>
                <a:lnTo>
                  <a:pt x="128" y="275"/>
                </a:lnTo>
                <a:lnTo>
                  <a:pt x="123" y="277"/>
                </a:lnTo>
                <a:lnTo>
                  <a:pt x="119" y="279"/>
                </a:lnTo>
                <a:lnTo>
                  <a:pt x="114" y="281"/>
                </a:lnTo>
                <a:lnTo>
                  <a:pt x="114" y="284"/>
                </a:lnTo>
                <a:lnTo>
                  <a:pt x="109" y="284"/>
                </a:lnTo>
                <a:lnTo>
                  <a:pt x="104" y="286"/>
                </a:lnTo>
                <a:lnTo>
                  <a:pt x="100" y="288"/>
                </a:lnTo>
                <a:lnTo>
                  <a:pt x="95" y="290"/>
                </a:lnTo>
                <a:lnTo>
                  <a:pt x="95" y="292"/>
                </a:lnTo>
                <a:lnTo>
                  <a:pt x="90" y="292"/>
                </a:lnTo>
                <a:lnTo>
                  <a:pt x="85" y="294"/>
                </a:lnTo>
                <a:lnTo>
                  <a:pt x="81" y="296"/>
                </a:lnTo>
                <a:lnTo>
                  <a:pt x="76" y="298"/>
                </a:lnTo>
                <a:lnTo>
                  <a:pt x="76" y="300"/>
                </a:lnTo>
                <a:lnTo>
                  <a:pt x="71" y="302"/>
                </a:lnTo>
                <a:lnTo>
                  <a:pt x="66" y="302"/>
                </a:lnTo>
                <a:lnTo>
                  <a:pt x="61" y="304"/>
                </a:lnTo>
                <a:lnTo>
                  <a:pt x="57" y="306"/>
                </a:lnTo>
                <a:lnTo>
                  <a:pt x="57" y="308"/>
                </a:lnTo>
                <a:lnTo>
                  <a:pt x="52" y="310"/>
                </a:lnTo>
                <a:lnTo>
                  <a:pt x="47" y="310"/>
                </a:lnTo>
                <a:lnTo>
                  <a:pt x="42" y="312"/>
                </a:lnTo>
                <a:lnTo>
                  <a:pt x="38" y="314"/>
                </a:lnTo>
                <a:lnTo>
                  <a:pt x="38" y="316"/>
                </a:lnTo>
                <a:lnTo>
                  <a:pt x="33" y="318"/>
                </a:lnTo>
                <a:lnTo>
                  <a:pt x="28" y="318"/>
                </a:lnTo>
                <a:lnTo>
                  <a:pt x="23" y="320"/>
                </a:lnTo>
                <a:lnTo>
                  <a:pt x="19" y="323"/>
                </a:lnTo>
                <a:lnTo>
                  <a:pt x="19" y="325"/>
                </a:lnTo>
                <a:lnTo>
                  <a:pt x="14" y="327"/>
                </a:lnTo>
                <a:lnTo>
                  <a:pt x="9" y="329"/>
                </a:lnTo>
                <a:lnTo>
                  <a:pt x="4" y="329"/>
                </a:lnTo>
                <a:lnTo>
                  <a:pt x="0" y="557"/>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Text Box 20"/>
          <p:cNvSpPr txBox="1">
            <a:spLocks noChangeArrowheads="1"/>
          </p:cNvSpPr>
          <p:nvPr/>
        </p:nvSpPr>
        <p:spPr bwMode="auto">
          <a:xfrm>
            <a:off x="1333479"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34" name="Text Box 20"/>
          <p:cNvSpPr txBox="1">
            <a:spLocks noChangeArrowheads="1"/>
          </p:cNvSpPr>
          <p:nvPr/>
        </p:nvSpPr>
        <p:spPr bwMode="auto">
          <a:xfrm>
            <a:off x="1643042"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35" name="Text Box 20"/>
          <p:cNvSpPr txBox="1">
            <a:spLocks noChangeArrowheads="1"/>
          </p:cNvSpPr>
          <p:nvPr/>
        </p:nvSpPr>
        <p:spPr bwMode="auto">
          <a:xfrm>
            <a:off x="2128822"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36" name="Text Box 20"/>
          <p:cNvSpPr txBox="1">
            <a:spLocks noChangeArrowheads="1"/>
          </p:cNvSpPr>
          <p:nvPr/>
        </p:nvSpPr>
        <p:spPr bwMode="auto">
          <a:xfrm>
            <a:off x="2428860"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37" name="Text Box 20"/>
          <p:cNvSpPr txBox="1">
            <a:spLocks noChangeArrowheads="1"/>
          </p:cNvSpPr>
          <p:nvPr/>
        </p:nvSpPr>
        <p:spPr bwMode="auto">
          <a:xfrm>
            <a:off x="2886065"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38" name="Text Box 20"/>
          <p:cNvSpPr txBox="1">
            <a:spLocks noChangeArrowheads="1"/>
          </p:cNvSpPr>
          <p:nvPr/>
        </p:nvSpPr>
        <p:spPr bwMode="auto">
          <a:xfrm>
            <a:off x="3200392"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39" name="Text Box 20"/>
          <p:cNvSpPr txBox="1">
            <a:spLocks noChangeArrowheads="1"/>
          </p:cNvSpPr>
          <p:nvPr/>
        </p:nvSpPr>
        <p:spPr bwMode="auto">
          <a:xfrm>
            <a:off x="3700458"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0" name="Text Box 20"/>
          <p:cNvSpPr txBox="1">
            <a:spLocks noChangeArrowheads="1"/>
          </p:cNvSpPr>
          <p:nvPr/>
        </p:nvSpPr>
        <p:spPr bwMode="auto">
          <a:xfrm>
            <a:off x="3914772"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1" name="Text Box 20"/>
          <p:cNvSpPr txBox="1">
            <a:spLocks noChangeArrowheads="1"/>
          </p:cNvSpPr>
          <p:nvPr/>
        </p:nvSpPr>
        <p:spPr bwMode="auto">
          <a:xfrm>
            <a:off x="4286248"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2" name="Text Box 20"/>
          <p:cNvSpPr txBox="1">
            <a:spLocks noChangeArrowheads="1"/>
          </p:cNvSpPr>
          <p:nvPr/>
        </p:nvSpPr>
        <p:spPr bwMode="auto">
          <a:xfrm>
            <a:off x="4500562"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3" name="Text Box 20"/>
          <p:cNvSpPr txBox="1">
            <a:spLocks noChangeArrowheads="1"/>
          </p:cNvSpPr>
          <p:nvPr/>
        </p:nvSpPr>
        <p:spPr bwMode="auto">
          <a:xfrm>
            <a:off x="4700590"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4" name="Text Box 20"/>
          <p:cNvSpPr txBox="1">
            <a:spLocks noChangeArrowheads="1"/>
          </p:cNvSpPr>
          <p:nvPr/>
        </p:nvSpPr>
        <p:spPr bwMode="auto">
          <a:xfrm>
            <a:off x="4857752"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5" name="Text Box 20"/>
          <p:cNvSpPr txBox="1">
            <a:spLocks noChangeArrowheads="1"/>
          </p:cNvSpPr>
          <p:nvPr/>
        </p:nvSpPr>
        <p:spPr bwMode="auto">
          <a:xfrm>
            <a:off x="5629284"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6" name="Text Box 20"/>
          <p:cNvSpPr txBox="1">
            <a:spLocks noChangeArrowheads="1"/>
          </p:cNvSpPr>
          <p:nvPr/>
        </p:nvSpPr>
        <p:spPr bwMode="auto">
          <a:xfrm>
            <a:off x="6143636" y="3248436"/>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7" name="Text Box 20"/>
          <p:cNvSpPr txBox="1">
            <a:spLocks noChangeArrowheads="1"/>
          </p:cNvSpPr>
          <p:nvPr/>
        </p:nvSpPr>
        <p:spPr bwMode="auto">
          <a:xfrm>
            <a:off x="3929058" y="3156358"/>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28" name="Title 27"/>
          <p:cNvSpPr>
            <a:spLocks noGrp="1"/>
          </p:cNvSpPr>
          <p:nvPr>
            <p:ph type="title"/>
          </p:nvPr>
        </p:nvSpPr>
        <p:spPr/>
        <p:txBody>
          <a:bodyPr/>
          <a:lstStyle/>
          <a:p>
            <a:r>
              <a:rPr lang="en-US" dirty="0" smtClean="0"/>
              <a:t>Jacobson’s big idea</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426" name="Group 58"/>
          <p:cNvGraphicFramePr>
            <a:graphicFrameLocks noGrp="1"/>
          </p:cNvGraphicFramePr>
          <p:nvPr/>
        </p:nvGraphicFramePr>
        <p:xfrm>
          <a:off x="528639" y="737090"/>
          <a:ext cx="3755329" cy="3679579"/>
        </p:xfrm>
        <a:graphic>
          <a:graphicData uri="http://schemas.openxmlformats.org/drawingml/2006/table">
            <a:tbl>
              <a:tblPr/>
              <a:tblGrid>
                <a:gridCol w="3755329"/>
              </a:tblGrid>
              <a:tr h="6139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lumMod val="75000"/>
                        <a:lumOff val="25000"/>
                      </a:schemeClr>
                    </a:solidFill>
                  </a:tcPr>
                </a:tc>
              </a:tr>
              <a:tr h="6112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lumMod val="75000"/>
                        <a:lumOff val="25000"/>
                      </a:schemeClr>
                    </a:solidFill>
                  </a:tcPr>
                </a:tc>
              </a:tr>
              <a:tr h="6153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lumMod val="75000"/>
                        <a:lumOff val="25000"/>
                      </a:schemeClr>
                    </a:solidFill>
                  </a:tcPr>
                </a:tc>
              </a:tr>
              <a:tr h="6139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lumMod val="75000"/>
                        <a:lumOff val="25000"/>
                      </a:schemeClr>
                    </a:solidFill>
                  </a:tcPr>
                </a:tc>
              </a:tr>
              <a:tr h="6112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lumMod val="75000"/>
                        <a:lumOff val="25000"/>
                      </a:schemeClr>
                    </a:solidFill>
                  </a:tcPr>
                </a:tc>
              </a:tr>
              <a:tr h="6139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lumOff val="25000"/>
                      </a:schemeClr>
                    </a:solidFill>
                  </a:tcPr>
                </a:tc>
              </a:tr>
            </a:tbl>
          </a:graphicData>
        </a:graphic>
      </p:graphicFrame>
      <p:sp>
        <p:nvSpPr>
          <p:cNvPr id="58372" name="Rectangle 4"/>
          <p:cNvSpPr>
            <a:spLocks noGrp="1" noChangeArrowheads="1"/>
          </p:cNvSpPr>
          <p:nvPr>
            <p:ph type="body" idx="4294967295"/>
          </p:nvPr>
        </p:nvSpPr>
        <p:spPr>
          <a:xfrm>
            <a:off x="5534025" y="836613"/>
            <a:ext cx="3609975" cy="6008687"/>
          </a:xfrm>
        </p:spPr>
        <p:txBody>
          <a:bodyPr>
            <a:normAutofit lnSpcReduction="10000"/>
          </a:bodyPr>
          <a:lstStyle/>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if (</a:t>
            </a:r>
            <a:r>
              <a:rPr lang="en-GB" sz="900" dirty="0" err="1">
                <a:latin typeface="Consolas" pitchFamily="49" charset="0"/>
                <a:cs typeface="Consolas" pitchFamily="49" charset="0"/>
              </a:rPr>
              <a:t>seqno</a:t>
            </a:r>
            <a:r>
              <a:rPr lang="en-GB" sz="900" dirty="0">
                <a:latin typeface="Consolas" pitchFamily="49" charset="0"/>
                <a:cs typeface="Consolas" pitchFamily="49" charset="0"/>
              </a:rPr>
              <a:t> &gt; _</a:t>
            </a:r>
            <a:r>
              <a:rPr lang="en-GB" sz="900" dirty="0" err="1">
                <a:latin typeface="Consolas" pitchFamily="49" charset="0"/>
                <a:cs typeface="Consolas" pitchFamily="49" charset="0"/>
              </a:rPr>
              <a:t>last_acked</a:t>
            </a:r>
            <a:r>
              <a:rPr lang="en-GB" sz="900" dirty="0">
                <a:latin typeface="Consolas" pitchFamily="49" charset="0"/>
                <a:cs typeface="Consolas" pitchFamily="49" charset="0"/>
              </a:rPr>
              <a:t>) {</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if (!_</a:t>
            </a:r>
            <a:r>
              <a:rPr lang="en-GB" sz="900" dirty="0" err="1">
                <a:latin typeface="Consolas" pitchFamily="49" charset="0"/>
                <a:cs typeface="Consolas" pitchFamily="49" charset="0"/>
              </a:rPr>
              <a:t>in_fast_recovery</a:t>
            </a:r>
            <a:r>
              <a:rPr lang="en-GB" sz="900" dirty="0">
                <a:latin typeface="Consolas" pitchFamily="49" charset="0"/>
                <a:cs typeface="Consolas" pitchFamily="49" charset="0"/>
              </a:rPr>
              <a:t>) {</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_</a:t>
            </a:r>
            <a:r>
              <a:rPr lang="en-GB" sz="900" dirty="0" err="1">
                <a:latin typeface="Consolas" pitchFamily="49" charset="0"/>
                <a:cs typeface="Consolas" pitchFamily="49" charset="0"/>
              </a:rPr>
              <a:t>last_acked</a:t>
            </a:r>
            <a:r>
              <a:rPr lang="en-GB" sz="900" dirty="0">
                <a:latin typeface="Consolas" pitchFamily="49" charset="0"/>
                <a:cs typeface="Consolas" pitchFamily="49" charset="0"/>
              </a:rPr>
              <a:t> = </a:t>
            </a:r>
            <a:r>
              <a:rPr lang="en-GB" sz="900" dirty="0" err="1">
                <a:latin typeface="Consolas" pitchFamily="49" charset="0"/>
                <a:cs typeface="Consolas" pitchFamily="49" charset="0"/>
              </a:rPr>
              <a:t>seqno</a:t>
            </a:r>
            <a:r>
              <a:rPr lang="en-GB" sz="900" dirty="0">
                <a:latin typeface="Consolas" pitchFamily="49" charset="0"/>
                <a:cs typeface="Consolas" pitchFamily="49" charset="0"/>
              </a:rPr>
              <a:t>;</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_</a:t>
            </a:r>
            <a:r>
              <a:rPr lang="en-GB" sz="900" dirty="0" err="1">
                <a:latin typeface="Consolas" pitchFamily="49" charset="0"/>
                <a:cs typeface="Consolas" pitchFamily="49" charset="0"/>
              </a:rPr>
              <a:t>dupacks</a:t>
            </a:r>
            <a:r>
              <a:rPr lang="en-GB" sz="900" dirty="0">
                <a:latin typeface="Consolas" pitchFamily="49" charset="0"/>
                <a:cs typeface="Consolas" pitchFamily="49" charset="0"/>
              </a:rPr>
              <a:t> = 0;</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a:t>
            </a:r>
            <a:r>
              <a:rPr lang="en-GB" sz="900" dirty="0" err="1">
                <a:latin typeface="Consolas" pitchFamily="49" charset="0"/>
                <a:cs typeface="Consolas" pitchFamily="49" charset="0"/>
              </a:rPr>
              <a:t>inflate_window</a:t>
            </a:r>
            <a:r>
              <a:rPr lang="en-GB" sz="900" dirty="0">
                <a:latin typeface="Consolas" pitchFamily="49" charset="0"/>
                <a:cs typeface="Consolas" pitchFamily="49" charset="0"/>
              </a:rPr>
              <a:t>();</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a:t>
            </a:r>
            <a:r>
              <a:rPr lang="en-GB" sz="900" dirty="0" err="1">
                <a:latin typeface="Consolas" pitchFamily="49" charset="0"/>
                <a:cs typeface="Consolas" pitchFamily="49" charset="0"/>
              </a:rPr>
              <a:t>send_packets</a:t>
            </a:r>
            <a:r>
              <a:rPr lang="en-GB" sz="900" dirty="0">
                <a:latin typeface="Consolas" pitchFamily="49" charset="0"/>
                <a:cs typeface="Consolas" pitchFamily="49" charset="0"/>
              </a:rPr>
              <a:t>(now);</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_</a:t>
            </a:r>
            <a:r>
              <a:rPr lang="en-GB" sz="900" dirty="0" err="1">
                <a:latin typeface="Consolas" pitchFamily="49" charset="0"/>
                <a:cs typeface="Consolas" pitchFamily="49" charset="0"/>
              </a:rPr>
              <a:t>last_sent_time</a:t>
            </a:r>
            <a:r>
              <a:rPr lang="en-GB" sz="900" dirty="0">
                <a:latin typeface="Consolas" pitchFamily="49" charset="0"/>
                <a:cs typeface="Consolas" pitchFamily="49" charset="0"/>
              </a:rPr>
              <a:t> = now;</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return;</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if (</a:t>
            </a:r>
            <a:r>
              <a:rPr lang="en-GB" sz="900" dirty="0" err="1">
                <a:latin typeface="Consolas" pitchFamily="49" charset="0"/>
                <a:cs typeface="Consolas" pitchFamily="49" charset="0"/>
              </a:rPr>
              <a:t>seqno</a:t>
            </a:r>
            <a:r>
              <a:rPr lang="en-GB" sz="900" dirty="0">
                <a:latin typeface="Consolas" pitchFamily="49" charset="0"/>
                <a:cs typeface="Consolas" pitchFamily="49" charset="0"/>
              </a:rPr>
              <a:t> &lt; _recover) {</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uint32_t </a:t>
            </a:r>
            <a:r>
              <a:rPr lang="en-GB" sz="900" dirty="0" err="1">
                <a:latin typeface="Consolas" pitchFamily="49" charset="0"/>
                <a:cs typeface="Consolas" pitchFamily="49" charset="0"/>
              </a:rPr>
              <a:t>new_data</a:t>
            </a:r>
            <a:r>
              <a:rPr lang="en-GB" sz="900" dirty="0">
                <a:latin typeface="Consolas" pitchFamily="49" charset="0"/>
                <a:cs typeface="Consolas" pitchFamily="49" charset="0"/>
              </a:rPr>
              <a:t> = </a:t>
            </a:r>
            <a:r>
              <a:rPr lang="en-GB" sz="900" dirty="0" err="1">
                <a:latin typeface="Consolas" pitchFamily="49" charset="0"/>
                <a:cs typeface="Consolas" pitchFamily="49" charset="0"/>
              </a:rPr>
              <a:t>seqno</a:t>
            </a:r>
            <a:r>
              <a:rPr lang="en-GB" sz="900" dirty="0">
                <a:latin typeface="Consolas" pitchFamily="49" charset="0"/>
                <a:cs typeface="Consolas" pitchFamily="49" charset="0"/>
              </a:rPr>
              <a:t> - _</a:t>
            </a:r>
            <a:r>
              <a:rPr lang="en-GB" sz="900" dirty="0" err="1">
                <a:latin typeface="Consolas" pitchFamily="49" charset="0"/>
                <a:cs typeface="Consolas" pitchFamily="49" charset="0"/>
              </a:rPr>
              <a:t>last_acked</a:t>
            </a:r>
            <a:r>
              <a:rPr lang="en-GB" sz="900" dirty="0">
                <a:latin typeface="Consolas" pitchFamily="49" charset="0"/>
                <a:cs typeface="Consolas" pitchFamily="49" charset="0"/>
              </a:rPr>
              <a:t>;</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_</a:t>
            </a:r>
            <a:r>
              <a:rPr lang="en-GB" sz="900" dirty="0" err="1">
                <a:latin typeface="Consolas" pitchFamily="49" charset="0"/>
                <a:cs typeface="Consolas" pitchFamily="49" charset="0"/>
              </a:rPr>
              <a:t>last_acked</a:t>
            </a:r>
            <a:r>
              <a:rPr lang="en-GB" sz="900" dirty="0">
                <a:latin typeface="Consolas" pitchFamily="49" charset="0"/>
                <a:cs typeface="Consolas" pitchFamily="49" charset="0"/>
              </a:rPr>
              <a:t> = </a:t>
            </a:r>
            <a:r>
              <a:rPr lang="en-GB" sz="900" dirty="0" err="1">
                <a:latin typeface="Consolas" pitchFamily="49" charset="0"/>
                <a:cs typeface="Consolas" pitchFamily="49" charset="0"/>
              </a:rPr>
              <a:t>seqno</a:t>
            </a:r>
            <a:r>
              <a:rPr lang="en-GB" sz="900" dirty="0">
                <a:latin typeface="Consolas" pitchFamily="49" charset="0"/>
                <a:cs typeface="Consolas" pitchFamily="49" charset="0"/>
              </a:rPr>
              <a:t>;</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if (</a:t>
            </a:r>
            <a:r>
              <a:rPr lang="en-GB" sz="900" dirty="0" err="1">
                <a:latin typeface="Consolas" pitchFamily="49" charset="0"/>
                <a:cs typeface="Consolas" pitchFamily="49" charset="0"/>
              </a:rPr>
              <a:t>new_data</a:t>
            </a:r>
            <a:r>
              <a:rPr lang="en-GB" sz="900" dirty="0">
                <a:latin typeface="Consolas" pitchFamily="49" charset="0"/>
                <a:cs typeface="Consolas" pitchFamily="49" charset="0"/>
              </a:rPr>
              <a:t> &lt; _</a:t>
            </a:r>
            <a:r>
              <a:rPr lang="en-GB" sz="900" dirty="0" err="1">
                <a:latin typeface="Consolas" pitchFamily="49" charset="0"/>
                <a:cs typeface="Consolas" pitchFamily="49" charset="0"/>
              </a:rPr>
              <a:t>cwnd</a:t>
            </a:r>
            <a:r>
              <a:rPr lang="en-GB" sz="900" dirty="0">
                <a:latin typeface="Consolas" pitchFamily="49" charset="0"/>
                <a:cs typeface="Consolas" pitchFamily="49" charset="0"/>
              </a:rPr>
              <a:t>) _</a:t>
            </a:r>
            <a:r>
              <a:rPr lang="en-GB" sz="900" dirty="0" err="1">
                <a:latin typeface="Consolas" pitchFamily="49" charset="0"/>
                <a:cs typeface="Consolas" pitchFamily="49" charset="0"/>
              </a:rPr>
              <a:t>cwnd</a:t>
            </a:r>
            <a:r>
              <a:rPr lang="en-GB" sz="900" dirty="0">
                <a:latin typeface="Consolas" pitchFamily="49" charset="0"/>
                <a:cs typeface="Consolas" pitchFamily="49" charset="0"/>
              </a:rPr>
              <a:t> -= </a:t>
            </a:r>
            <a:r>
              <a:rPr lang="en-GB" sz="900" dirty="0" err="1">
                <a:latin typeface="Consolas" pitchFamily="49" charset="0"/>
                <a:cs typeface="Consolas" pitchFamily="49" charset="0"/>
              </a:rPr>
              <a:t>new_data</a:t>
            </a:r>
            <a:r>
              <a:rPr lang="en-GB" sz="900" dirty="0">
                <a:latin typeface="Consolas" pitchFamily="49" charset="0"/>
                <a:cs typeface="Consolas" pitchFamily="49" charset="0"/>
              </a:rPr>
              <a:t>;</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else _</a:t>
            </a:r>
            <a:r>
              <a:rPr lang="en-GB" sz="900" dirty="0" err="1">
                <a:latin typeface="Consolas" pitchFamily="49" charset="0"/>
                <a:cs typeface="Consolas" pitchFamily="49" charset="0"/>
              </a:rPr>
              <a:t>cwnd</a:t>
            </a:r>
            <a:r>
              <a:rPr lang="en-GB" sz="900" dirty="0">
                <a:latin typeface="Consolas" pitchFamily="49" charset="0"/>
                <a:cs typeface="Consolas" pitchFamily="49" charset="0"/>
              </a:rPr>
              <a:t>=0;</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_</a:t>
            </a:r>
            <a:r>
              <a:rPr lang="en-GB" sz="900" dirty="0" err="1">
                <a:latin typeface="Consolas" pitchFamily="49" charset="0"/>
                <a:cs typeface="Consolas" pitchFamily="49" charset="0"/>
              </a:rPr>
              <a:t>cwnd</a:t>
            </a:r>
            <a:r>
              <a:rPr lang="en-GB" sz="900" dirty="0">
                <a:latin typeface="Consolas" pitchFamily="49" charset="0"/>
                <a:cs typeface="Consolas" pitchFamily="49" charset="0"/>
              </a:rPr>
              <a:t> += _mss;</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a:t>
            </a:r>
            <a:r>
              <a:rPr lang="en-GB" sz="900" dirty="0" err="1">
                <a:latin typeface="Consolas" pitchFamily="49" charset="0"/>
                <a:cs typeface="Consolas" pitchFamily="49" charset="0"/>
              </a:rPr>
              <a:t>retransmit_packet</a:t>
            </a:r>
            <a:r>
              <a:rPr lang="en-GB" sz="900" dirty="0">
                <a:latin typeface="Consolas" pitchFamily="49" charset="0"/>
                <a:cs typeface="Consolas" pitchFamily="49" charset="0"/>
              </a:rPr>
              <a:t>(now);</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a:t>
            </a:r>
            <a:r>
              <a:rPr lang="en-GB" sz="900" dirty="0" err="1">
                <a:latin typeface="Consolas" pitchFamily="49" charset="0"/>
                <a:cs typeface="Consolas" pitchFamily="49" charset="0"/>
              </a:rPr>
              <a:t>send_packets</a:t>
            </a:r>
            <a:r>
              <a:rPr lang="en-GB" sz="900" dirty="0">
                <a:latin typeface="Consolas" pitchFamily="49" charset="0"/>
                <a:cs typeface="Consolas" pitchFamily="49" charset="0"/>
              </a:rPr>
              <a:t>(now);</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return;</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uint32_t </a:t>
            </a:r>
            <a:r>
              <a:rPr lang="en-GB" sz="900" dirty="0" err="1">
                <a:latin typeface="Consolas" pitchFamily="49" charset="0"/>
                <a:cs typeface="Consolas" pitchFamily="49" charset="0"/>
              </a:rPr>
              <a:t>flightsize</a:t>
            </a:r>
            <a:r>
              <a:rPr lang="en-GB" sz="900" dirty="0">
                <a:latin typeface="Consolas" pitchFamily="49" charset="0"/>
                <a:cs typeface="Consolas" pitchFamily="49" charset="0"/>
              </a:rPr>
              <a:t> = _</a:t>
            </a:r>
            <a:r>
              <a:rPr lang="en-GB" sz="900" dirty="0" err="1">
                <a:latin typeface="Consolas" pitchFamily="49" charset="0"/>
                <a:cs typeface="Consolas" pitchFamily="49" charset="0"/>
              </a:rPr>
              <a:t>highest_sent</a:t>
            </a:r>
            <a:r>
              <a:rPr lang="en-GB" sz="900" dirty="0">
                <a:latin typeface="Consolas" pitchFamily="49" charset="0"/>
                <a:cs typeface="Consolas" pitchFamily="49" charset="0"/>
              </a:rPr>
              <a:t> - </a:t>
            </a:r>
            <a:r>
              <a:rPr lang="en-GB" sz="900" dirty="0" err="1">
                <a:latin typeface="Consolas" pitchFamily="49" charset="0"/>
                <a:cs typeface="Consolas" pitchFamily="49" charset="0"/>
              </a:rPr>
              <a:t>seqno</a:t>
            </a:r>
            <a:r>
              <a:rPr lang="en-GB" sz="900" dirty="0">
                <a:latin typeface="Consolas" pitchFamily="49" charset="0"/>
                <a:cs typeface="Consolas" pitchFamily="49" charset="0"/>
              </a:rPr>
              <a:t>;</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_</a:t>
            </a:r>
            <a:r>
              <a:rPr lang="en-GB" sz="900" dirty="0" err="1">
                <a:latin typeface="Consolas" pitchFamily="49" charset="0"/>
                <a:cs typeface="Consolas" pitchFamily="49" charset="0"/>
              </a:rPr>
              <a:t>cwnd</a:t>
            </a:r>
            <a:r>
              <a:rPr lang="en-GB" sz="900" dirty="0">
                <a:latin typeface="Consolas" pitchFamily="49" charset="0"/>
                <a:cs typeface="Consolas" pitchFamily="49" charset="0"/>
              </a:rPr>
              <a:t> = min(_</a:t>
            </a:r>
            <a:r>
              <a:rPr lang="en-GB" sz="900" dirty="0" err="1">
                <a:latin typeface="Consolas" pitchFamily="49" charset="0"/>
                <a:cs typeface="Consolas" pitchFamily="49" charset="0"/>
              </a:rPr>
              <a:t>ssthresh</a:t>
            </a:r>
            <a:r>
              <a:rPr lang="en-GB" sz="900" dirty="0">
                <a:latin typeface="Consolas" pitchFamily="49" charset="0"/>
                <a:cs typeface="Consolas" pitchFamily="49" charset="0"/>
              </a:rPr>
              <a:t>, </a:t>
            </a:r>
            <a:r>
              <a:rPr lang="en-GB" sz="900" dirty="0" err="1">
                <a:latin typeface="Consolas" pitchFamily="49" charset="0"/>
                <a:cs typeface="Consolas" pitchFamily="49" charset="0"/>
              </a:rPr>
              <a:t>flightsize</a:t>
            </a:r>
            <a:r>
              <a:rPr lang="en-GB" sz="900" dirty="0">
                <a:latin typeface="Consolas" pitchFamily="49" charset="0"/>
                <a:cs typeface="Consolas" pitchFamily="49" charset="0"/>
              </a:rPr>
              <a:t> + _mss);</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_</a:t>
            </a:r>
            <a:r>
              <a:rPr lang="en-GB" sz="900" dirty="0" err="1">
                <a:latin typeface="Consolas" pitchFamily="49" charset="0"/>
                <a:cs typeface="Consolas" pitchFamily="49" charset="0"/>
              </a:rPr>
              <a:t>last_acked</a:t>
            </a:r>
            <a:r>
              <a:rPr lang="en-GB" sz="900" dirty="0">
                <a:latin typeface="Consolas" pitchFamily="49" charset="0"/>
                <a:cs typeface="Consolas" pitchFamily="49" charset="0"/>
              </a:rPr>
              <a:t> = </a:t>
            </a:r>
            <a:r>
              <a:rPr lang="en-GB" sz="900" dirty="0" err="1">
                <a:latin typeface="Consolas" pitchFamily="49" charset="0"/>
                <a:cs typeface="Consolas" pitchFamily="49" charset="0"/>
              </a:rPr>
              <a:t>seqno</a:t>
            </a:r>
            <a:r>
              <a:rPr lang="en-GB" sz="900" dirty="0">
                <a:latin typeface="Consolas" pitchFamily="49" charset="0"/>
                <a:cs typeface="Consolas" pitchFamily="49" charset="0"/>
              </a:rPr>
              <a:t>;</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_</a:t>
            </a:r>
            <a:r>
              <a:rPr lang="en-GB" sz="900" dirty="0" err="1">
                <a:latin typeface="Consolas" pitchFamily="49" charset="0"/>
                <a:cs typeface="Consolas" pitchFamily="49" charset="0"/>
              </a:rPr>
              <a:t>dupacks</a:t>
            </a:r>
            <a:r>
              <a:rPr lang="en-GB" sz="900" dirty="0">
                <a:latin typeface="Consolas" pitchFamily="49" charset="0"/>
                <a:cs typeface="Consolas" pitchFamily="49" charset="0"/>
              </a:rPr>
              <a:t> = 0;</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_</a:t>
            </a:r>
            <a:r>
              <a:rPr lang="en-GB" sz="900" dirty="0" err="1">
                <a:latin typeface="Consolas" pitchFamily="49" charset="0"/>
                <a:cs typeface="Consolas" pitchFamily="49" charset="0"/>
              </a:rPr>
              <a:t>in_fast_recovery</a:t>
            </a:r>
            <a:r>
              <a:rPr lang="en-GB" sz="900" dirty="0">
                <a:latin typeface="Consolas" pitchFamily="49" charset="0"/>
                <a:cs typeface="Consolas" pitchFamily="49" charset="0"/>
              </a:rPr>
              <a:t> = false;</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a:t>
            </a:r>
            <a:r>
              <a:rPr lang="en-GB" sz="900" dirty="0" err="1">
                <a:latin typeface="Consolas" pitchFamily="49" charset="0"/>
                <a:cs typeface="Consolas" pitchFamily="49" charset="0"/>
              </a:rPr>
              <a:t>send_packets</a:t>
            </a:r>
            <a:r>
              <a:rPr lang="en-GB" sz="900" dirty="0">
                <a:latin typeface="Consolas" pitchFamily="49" charset="0"/>
                <a:cs typeface="Consolas" pitchFamily="49" charset="0"/>
              </a:rPr>
              <a:t>(now);</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return;</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if (_</a:t>
            </a:r>
            <a:r>
              <a:rPr lang="en-GB" sz="900" dirty="0" err="1">
                <a:latin typeface="Consolas" pitchFamily="49" charset="0"/>
                <a:cs typeface="Consolas" pitchFamily="49" charset="0"/>
              </a:rPr>
              <a:t>in_fast_recovery</a:t>
            </a:r>
            <a:r>
              <a:rPr lang="en-GB" sz="900" dirty="0">
                <a:latin typeface="Consolas" pitchFamily="49" charset="0"/>
                <a:cs typeface="Consolas" pitchFamily="49" charset="0"/>
              </a:rPr>
              <a:t>) {</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_</a:t>
            </a:r>
            <a:r>
              <a:rPr lang="en-GB" sz="900" dirty="0" err="1">
                <a:latin typeface="Consolas" pitchFamily="49" charset="0"/>
                <a:cs typeface="Consolas" pitchFamily="49" charset="0"/>
              </a:rPr>
              <a:t>cwnd</a:t>
            </a:r>
            <a:r>
              <a:rPr lang="en-GB" sz="900" dirty="0">
                <a:latin typeface="Consolas" pitchFamily="49" charset="0"/>
                <a:cs typeface="Consolas" pitchFamily="49" charset="0"/>
              </a:rPr>
              <a:t> += _mss;</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a:t>
            </a:r>
            <a:r>
              <a:rPr lang="en-GB" sz="900" dirty="0" err="1">
                <a:latin typeface="Consolas" pitchFamily="49" charset="0"/>
                <a:cs typeface="Consolas" pitchFamily="49" charset="0"/>
              </a:rPr>
              <a:t>send_packets</a:t>
            </a:r>
            <a:r>
              <a:rPr lang="en-GB" sz="900" dirty="0">
                <a:latin typeface="Consolas" pitchFamily="49" charset="0"/>
                <a:cs typeface="Consolas" pitchFamily="49" charset="0"/>
              </a:rPr>
              <a:t>(now);</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return;</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_</a:t>
            </a:r>
            <a:r>
              <a:rPr lang="en-GB" sz="900" dirty="0" err="1">
                <a:latin typeface="Consolas" pitchFamily="49" charset="0"/>
                <a:cs typeface="Consolas" pitchFamily="49" charset="0"/>
              </a:rPr>
              <a:t>dupacks</a:t>
            </a:r>
            <a:r>
              <a:rPr lang="en-GB" sz="900" dirty="0">
                <a:latin typeface="Consolas" pitchFamily="49" charset="0"/>
                <a:cs typeface="Consolas" pitchFamily="49" charset="0"/>
              </a:rPr>
              <a:t>++;</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if (_</a:t>
            </a:r>
            <a:r>
              <a:rPr lang="en-GB" sz="900" dirty="0" err="1">
                <a:latin typeface="Consolas" pitchFamily="49" charset="0"/>
                <a:cs typeface="Consolas" pitchFamily="49" charset="0"/>
              </a:rPr>
              <a:t>dupacks</a:t>
            </a:r>
            <a:r>
              <a:rPr lang="en-GB" sz="900" dirty="0">
                <a:latin typeface="Consolas" pitchFamily="49" charset="0"/>
                <a:cs typeface="Consolas" pitchFamily="49" charset="0"/>
              </a:rPr>
              <a:t>!=3) {</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a:t>
            </a:r>
            <a:r>
              <a:rPr lang="en-GB" sz="900" dirty="0" err="1">
                <a:latin typeface="Consolas" pitchFamily="49" charset="0"/>
                <a:cs typeface="Consolas" pitchFamily="49" charset="0"/>
              </a:rPr>
              <a:t>send_packets</a:t>
            </a:r>
            <a:r>
              <a:rPr lang="en-GB" sz="900" dirty="0">
                <a:latin typeface="Consolas" pitchFamily="49" charset="0"/>
                <a:cs typeface="Consolas" pitchFamily="49" charset="0"/>
              </a:rPr>
              <a:t>(now);</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return;</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	}</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_</a:t>
            </a:r>
            <a:r>
              <a:rPr lang="en-GB" sz="900" dirty="0" err="1">
                <a:latin typeface="Consolas" pitchFamily="49" charset="0"/>
                <a:cs typeface="Consolas" pitchFamily="49" charset="0"/>
              </a:rPr>
              <a:t>ssthresh</a:t>
            </a:r>
            <a:r>
              <a:rPr lang="en-GB" sz="900" dirty="0">
                <a:latin typeface="Consolas" pitchFamily="49" charset="0"/>
                <a:cs typeface="Consolas" pitchFamily="49" charset="0"/>
              </a:rPr>
              <a:t> = max(_</a:t>
            </a:r>
            <a:r>
              <a:rPr lang="en-GB" sz="900" dirty="0" err="1">
                <a:latin typeface="Consolas" pitchFamily="49" charset="0"/>
                <a:cs typeface="Consolas" pitchFamily="49" charset="0"/>
              </a:rPr>
              <a:t>cwnd</a:t>
            </a:r>
            <a:r>
              <a:rPr lang="en-GB" sz="900" dirty="0">
                <a:latin typeface="Consolas" pitchFamily="49" charset="0"/>
                <a:cs typeface="Consolas" pitchFamily="49" charset="0"/>
              </a:rPr>
              <a:t>/2, (uint32_t)(2 * _mss));</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err="1">
                <a:latin typeface="Consolas" pitchFamily="49" charset="0"/>
                <a:cs typeface="Consolas" pitchFamily="49" charset="0"/>
              </a:rPr>
              <a:t>retransmit_packet</a:t>
            </a:r>
            <a:r>
              <a:rPr lang="en-GB" sz="900" dirty="0">
                <a:latin typeface="Consolas" pitchFamily="49" charset="0"/>
                <a:cs typeface="Consolas" pitchFamily="49" charset="0"/>
              </a:rPr>
              <a:t>(now);</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_</a:t>
            </a:r>
            <a:r>
              <a:rPr lang="en-GB" sz="900" dirty="0" err="1">
                <a:latin typeface="Consolas" pitchFamily="49" charset="0"/>
                <a:cs typeface="Consolas" pitchFamily="49" charset="0"/>
              </a:rPr>
              <a:t>cwnd</a:t>
            </a:r>
            <a:r>
              <a:rPr lang="en-GB" sz="900" dirty="0">
                <a:latin typeface="Consolas" pitchFamily="49" charset="0"/>
                <a:cs typeface="Consolas" pitchFamily="49" charset="0"/>
              </a:rPr>
              <a:t> = _</a:t>
            </a:r>
            <a:r>
              <a:rPr lang="en-GB" sz="900" dirty="0" err="1">
                <a:latin typeface="Consolas" pitchFamily="49" charset="0"/>
                <a:cs typeface="Consolas" pitchFamily="49" charset="0"/>
              </a:rPr>
              <a:t>ssthresh</a:t>
            </a:r>
            <a:r>
              <a:rPr lang="en-GB" sz="900" dirty="0">
                <a:latin typeface="Consolas" pitchFamily="49" charset="0"/>
                <a:cs typeface="Consolas" pitchFamily="49" charset="0"/>
              </a:rPr>
              <a:t> + 3 * _mss;</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_</a:t>
            </a:r>
            <a:r>
              <a:rPr lang="en-GB" sz="900" dirty="0" err="1">
                <a:latin typeface="Consolas" pitchFamily="49" charset="0"/>
                <a:cs typeface="Consolas" pitchFamily="49" charset="0"/>
              </a:rPr>
              <a:t>in_fast_recovery</a:t>
            </a:r>
            <a:r>
              <a:rPr lang="en-GB" sz="900" dirty="0">
                <a:latin typeface="Consolas" pitchFamily="49" charset="0"/>
                <a:cs typeface="Consolas" pitchFamily="49" charset="0"/>
              </a:rPr>
              <a:t> = true;</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_recover = _</a:t>
            </a:r>
            <a:r>
              <a:rPr lang="en-GB" sz="900" dirty="0" err="1">
                <a:latin typeface="Consolas" pitchFamily="49" charset="0"/>
                <a:cs typeface="Consolas" pitchFamily="49" charset="0"/>
              </a:rPr>
              <a:t>highest_sent</a:t>
            </a:r>
            <a:r>
              <a:rPr lang="en-GB" sz="900" dirty="0">
                <a:latin typeface="Consolas" pitchFamily="49" charset="0"/>
                <a:cs typeface="Consolas" pitchFamily="49" charset="0"/>
              </a:rPr>
              <a:t>;</a:t>
            </a:r>
          </a:p>
          <a:p>
            <a:pPr marL="0" indent="0">
              <a:lnSpc>
                <a:spcPct val="90000"/>
              </a:lnSpc>
              <a:buFontTx/>
              <a:buNone/>
              <a:tabLst>
                <a:tab pos="185738" algn="l"/>
                <a:tab pos="382588" algn="l"/>
                <a:tab pos="569913" algn="l"/>
                <a:tab pos="766763" algn="l"/>
                <a:tab pos="952500" algn="l"/>
                <a:tab pos="1138238" algn="l"/>
                <a:tab pos="1335088" algn="l"/>
              </a:tabLst>
            </a:pPr>
            <a:r>
              <a:rPr lang="en-GB" sz="900" dirty="0">
                <a:latin typeface="Consolas" pitchFamily="49" charset="0"/>
                <a:cs typeface="Consolas" pitchFamily="49" charset="0"/>
              </a:rPr>
              <a:t>}</a:t>
            </a:r>
          </a:p>
        </p:txBody>
      </p:sp>
      <p:pic>
        <p:nvPicPr>
          <p:cNvPr id="58371" name="Picture 3"/>
          <p:cNvPicPr>
            <a:picLocks noChangeAspect="1" noChangeArrowheads="1"/>
          </p:cNvPicPr>
          <p:nvPr/>
        </p:nvPicPr>
        <p:blipFill>
          <a:blip r:embed="rId3" cstate="screen"/>
          <a:srcRect/>
          <a:stretch>
            <a:fillRect/>
          </a:stretch>
        </p:blipFill>
        <p:spPr bwMode="auto">
          <a:xfrm>
            <a:off x="149368" y="445668"/>
            <a:ext cx="4387279" cy="4436884"/>
          </a:xfrm>
          <a:prstGeom prst="rect">
            <a:avLst/>
          </a:prstGeom>
          <a:noFill/>
          <a:ln w="9525">
            <a:noFill/>
            <a:miter lim="800000"/>
            <a:headEnd/>
            <a:tailEnd/>
          </a:ln>
          <a:effectLst/>
        </p:spPr>
      </p:pic>
      <p:sp>
        <p:nvSpPr>
          <p:cNvPr id="58374" name="Text Box 6"/>
          <p:cNvSpPr txBox="1">
            <a:spLocks noChangeArrowheads="1"/>
          </p:cNvSpPr>
          <p:nvPr/>
        </p:nvSpPr>
        <p:spPr bwMode="auto">
          <a:xfrm rot="-5400000">
            <a:off x="-1483596" y="2186721"/>
            <a:ext cx="3501399" cy="369332"/>
          </a:xfrm>
          <a:prstGeom prst="rect">
            <a:avLst/>
          </a:prstGeom>
          <a:noFill/>
          <a:ln w="9525">
            <a:noFill/>
            <a:miter lim="800000"/>
            <a:headEnd/>
            <a:tailEnd/>
          </a:ln>
          <a:effectLst/>
        </p:spPr>
        <p:txBody>
          <a:bodyPr wrap="square">
            <a:spAutoFit/>
          </a:bodyPr>
          <a:lstStyle/>
          <a:p>
            <a:r>
              <a:rPr lang="en-GB" i="1" dirty="0"/>
              <a:t>transmission rate [0</a:t>
            </a:r>
            <a:r>
              <a:rPr lang="en-GB" i="1" dirty="0">
                <a:cs typeface="Arial" charset="0"/>
              </a:rPr>
              <a:t>–</a:t>
            </a:r>
            <a:r>
              <a:rPr lang="en-GB" i="1" dirty="0"/>
              <a:t>100 </a:t>
            </a:r>
            <a:r>
              <a:rPr lang="en-GB" i="1" dirty="0" err="1"/>
              <a:t>kB</a:t>
            </a:r>
            <a:r>
              <a:rPr lang="en-GB" i="1" dirty="0"/>
              <a:t>/sec]</a:t>
            </a:r>
            <a:endParaRPr lang="en-US" i="1" dirty="0"/>
          </a:p>
        </p:txBody>
      </p:sp>
      <p:sp>
        <p:nvSpPr>
          <p:cNvPr id="58375" name="Text Box 7"/>
          <p:cNvSpPr txBox="1">
            <a:spLocks noChangeArrowheads="1"/>
          </p:cNvSpPr>
          <p:nvPr/>
        </p:nvSpPr>
        <p:spPr bwMode="auto">
          <a:xfrm>
            <a:off x="2699792" y="4574680"/>
            <a:ext cx="2041107" cy="369332"/>
          </a:xfrm>
          <a:prstGeom prst="rect">
            <a:avLst/>
          </a:prstGeom>
          <a:noFill/>
          <a:ln w="9525">
            <a:noFill/>
            <a:miter lim="800000"/>
            <a:headEnd/>
            <a:tailEnd/>
          </a:ln>
          <a:effectLst/>
        </p:spPr>
        <p:txBody>
          <a:bodyPr wrap="square">
            <a:spAutoFit/>
          </a:bodyPr>
          <a:lstStyle/>
          <a:p>
            <a:r>
              <a:rPr lang="en-GB" i="1" dirty="0"/>
              <a:t>time [0</a:t>
            </a:r>
            <a:r>
              <a:rPr lang="en-GB" i="1" dirty="0">
                <a:cs typeface="Arial" charset="0"/>
              </a:rPr>
              <a:t>–</a:t>
            </a:r>
            <a:r>
              <a:rPr lang="en-GB" i="1" dirty="0"/>
              <a:t>8 sec]</a:t>
            </a:r>
            <a:endParaRPr lang="en-US" i="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2776"/>
            <a:ext cx="9144000" cy="5445224"/>
          </a:xfrm>
        </p:spPr>
        <p:txBody>
          <a:bodyPr>
            <a:normAutofit/>
          </a:bodyPr>
          <a:lstStyle/>
          <a:p>
            <a:pPr marL="3175" indent="-3175">
              <a:buNone/>
            </a:pPr>
            <a:r>
              <a:rPr lang="en-US" sz="4000" dirty="0" smtClean="0"/>
              <a:t>Jacobson’s big idea was that congestion could be controlled by relying on users to respond sensibly.</a:t>
            </a:r>
            <a:endParaRPr lang="en-GB"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hite-on-black of default">
      <a:dk1>
        <a:srgbClr val="FFFFFF"/>
      </a:dk1>
      <a:lt1>
        <a:srgbClr val="000000"/>
      </a:lt1>
      <a:dk2>
        <a:srgbClr val="FFFFFF"/>
      </a:dk2>
      <a:lt2>
        <a:srgbClr val="59595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DJW">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1829</Words>
  <Application>Microsoft Office PowerPoint</Application>
  <PresentationFormat>On-screen Show (4:3)</PresentationFormat>
  <Paragraphs>317</Paragraphs>
  <Slides>24</Slides>
  <Notes>18</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The teleology of  Internet congestion control Damon Wischik, Computer Science, UCL</vt:lpstr>
      <vt:lpstr>What network am I looking at?</vt:lpstr>
      <vt:lpstr>Slide 3</vt:lpstr>
      <vt:lpstr>The history of the Internet</vt:lpstr>
      <vt:lpstr>Slide 5</vt:lpstr>
      <vt:lpstr>The history of the Internet</vt:lpstr>
      <vt:lpstr>Jacobson’s big idea</vt:lpstr>
      <vt:lpstr>Slide 8</vt:lpstr>
      <vt:lpstr>Slide 9</vt:lpstr>
      <vt:lpstr>The big telecoms companies did not believe him. (They still don’t want to.)</vt:lpstr>
      <vt:lpstr>Slide 11</vt:lpstr>
      <vt:lpstr>Slide 12</vt:lpstr>
      <vt:lpstr>Slide 13</vt:lpstr>
      <vt:lpstr>Slide 14</vt:lpstr>
      <vt:lpstr>Slide 15</vt:lpstr>
      <vt:lpstr>Research agenda</vt:lpstr>
      <vt:lpstr>Slide 17</vt:lpstr>
      <vt:lpstr>Slide 18</vt:lpstr>
      <vt:lpstr>Slide 19</vt:lpstr>
      <vt:lpstr>Slide 20</vt:lpstr>
      <vt:lpstr>Slide 21</vt:lpstr>
      <vt:lpstr>Slide 22</vt:lpstr>
      <vt:lpstr>Formally speaking, we believe that multipath congestion control will change the constraint in the teleology.</vt:lpstr>
      <vt:lpstr>Engineering agenda</vt:lpstr>
    </vt:vector>
  </TitlesOfParts>
  <Company>UCL Computer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teleology of  Internet congestion control Damon Wischik, Computer Science, UCL</dc:title>
  <dc:creator>djw</dc:creator>
  <cp:lastModifiedBy>djw</cp:lastModifiedBy>
  <cp:revision>35</cp:revision>
  <dcterms:created xsi:type="dcterms:W3CDTF">2010-12-09T20:36:03Z</dcterms:created>
  <dcterms:modified xsi:type="dcterms:W3CDTF">2010-12-10T20:10:28Z</dcterms:modified>
</cp:coreProperties>
</file>